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notesSlides/notesSlide3.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4.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drawings/drawing2.xml" ContentType="application/vnd.openxmlformats-officedocument.drawingml.chartshapes+xml"/>
  <Override PartName="/ppt/notesSlides/notesSlide5.xml" ContentType="application/vnd.openxmlformats-officedocument.presentationml.notesSlide+xml"/>
  <Override PartName="/ppt/charts/chart5.xml" ContentType="application/vnd.openxmlformats-officedocument.drawingml.chart+xml"/>
  <Override PartName="/ppt/theme/themeOverride5.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6.xml" ContentType="application/vnd.openxmlformats-officedocument.drawingml.chart+xml"/>
  <Override PartName="/ppt/theme/themeOverride6.xml" ContentType="application/vnd.openxmlformats-officedocument.themeOverride+xml"/>
  <Override PartName="/ppt/notesSlides/notesSlide11.xml" ContentType="application/vnd.openxmlformats-officedocument.presentationml.notesSlide+xml"/>
  <Override PartName="/ppt/charts/chart7.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7.xml" ContentType="application/vnd.openxmlformats-officedocument.themeOverride+xml"/>
  <Override PartName="/ppt/charts/chart8.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8.xml" ContentType="application/vnd.openxmlformats-officedocument.themeOverride+xml"/>
  <Override PartName="/ppt/notesSlides/notesSlide12.xml" ContentType="application/vnd.openxmlformats-officedocument.presentationml.notesSlide+xml"/>
  <Override PartName="/ppt/charts/chart9.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9.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0.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10.xml" ContentType="application/vnd.openxmlformats-officedocument.themeOverride+xml"/>
  <Override PartName="/ppt/notesSlides/notesSlide15.xml" ContentType="application/vnd.openxmlformats-officedocument.presentationml.notesSlide+xml"/>
  <Override PartName="/ppt/charts/chart11.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11.xml" ContentType="application/vnd.openxmlformats-officedocument.themeOverride+xml"/>
  <Override PartName="/ppt/notesSlides/notesSlide16.xml" ContentType="application/vnd.openxmlformats-officedocument.presentationml.notesSlide+xml"/>
  <Override PartName="/ppt/charts/chart12.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12.xml" ContentType="application/vnd.openxmlformats-officedocument.themeOverride+xml"/>
  <Override PartName="/ppt/notesSlides/notesSlide17.xml" ContentType="application/vnd.openxmlformats-officedocument.presentationml.notesSlide+xml"/>
  <Override PartName="/ppt/charts/chart13.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13.xml" ContentType="application/vnd.openxmlformats-officedocument.themeOverride+xml"/>
  <Override PartName="/ppt/drawings/drawing3.xml" ContentType="application/vnd.openxmlformats-officedocument.drawingml.chartshapes+xml"/>
  <Override PartName="/ppt/notesSlides/notesSlide18.xml" ContentType="application/vnd.openxmlformats-officedocument.presentationml.notesSlide+xml"/>
  <Override PartName="/ppt/charts/chart14.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14.xml" ContentType="application/vnd.openxmlformats-officedocument.themeOverride+xml"/>
  <Override PartName="/ppt/notesSlides/notesSlide19.xml" ContentType="application/vnd.openxmlformats-officedocument.presentationml.notesSlide+xml"/>
  <Override PartName="/ppt/charts/chart15.xml" ContentType="application/vnd.openxmlformats-officedocument.drawingml.chart+xml"/>
  <Override PartName="/ppt/theme/themeOverride15.xml" ContentType="application/vnd.openxmlformats-officedocument.themeOverride+xml"/>
  <Override PartName="/ppt/notesSlides/notesSlide20.xml" ContentType="application/vnd.openxmlformats-officedocument.presentationml.notesSlide+xml"/>
  <Override PartName="/ppt/charts/chart16.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16.xml" ContentType="application/vnd.openxmlformats-officedocument.themeOverride+xml"/>
  <Override PartName="/ppt/notesSlides/notesSlide21.xml" ContentType="application/vnd.openxmlformats-officedocument.presentationml.notesSlide+xml"/>
  <Override PartName="/ppt/charts/chart17.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17.xml" ContentType="application/vnd.openxmlformats-officedocument.themeOverride+xml"/>
  <Override PartName="/ppt/notesSlides/notesSlide22.xml" ContentType="application/vnd.openxmlformats-officedocument.presentationml.notesSlide+xml"/>
  <Override PartName="/ppt/charts/chart18.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18.xml" ContentType="application/vnd.openxmlformats-officedocument.themeOverride+xml"/>
  <Override PartName="/ppt/notesSlides/notesSlide23.xml" ContentType="application/vnd.openxmlformats-officedocument.presentationml.notesSlide+xml"/>
  <Override PartName="/ppt/charts/chart19.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19.xml" ContentType="application/vnd.openxmlformats-officedocument.themeOverride+xml"/>
  <Override PartName="/ppt/notesSlides/notesSlide24.xml" ContentType="application/vnd.openxmlformats-officedocument.presentationml.notesSlide+xml"/>
  <Override PartName="/ppt/charts/chart20.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20.xml" ContentType="application/vnd.openxmlformats-officedocument.themeOverride+xml"/>
  <Override PartName="/ppt/charts/chart21.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21.xml" ContentType="application/vnd.openxmlformats-officedocument.themeOverride+xml"/>
  <Override PartName="/ppt/notesSlides/notesSlide25.xml" ContentType="application/vnd.openxmlformats-officedocument.presentationml.notesSlide+xml"/>
  <Override PartName="/ppt/charts/chart22.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22.xml" ContentType="application/vnd.openxmlformats-officedocument.themeOverride+xml"/>
  <Override PartName="/ppt/charts/chart23.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23.xml" ContentType="application/vnd.openxmlformats-officedocument.themeOverride+xml"/>
  <Override PartName="/ppt/notesSlides/notesSlide26.xml" ContentType="application/vnd.openxmlformats-officedocument.presentationml.notesSlide+xml"/>
  <Override PartName="/ppt/charts/chart24.xml" ContentType="application/vnd.openxmlformats-officedocument.drawingml.chart+xml"/>
  <Override PartName="/ppt/charts/style18.xml" ContentType="application/vnd.ms-office.chartstyle+xml"/>
  <Override PartName="/ppt/charts/colors18.xml" ContentType="application/vnd.ms-office.chartcolorstyle+xml"/>
  <Override PartName="/ppt/theme/themeOverride24.xml" ContentType="application/vnd.openxmlformats-officedocument.themeOverride+xml"/>
  <Override PartName="/ppt/charts/chart25.xml" ContentType="application/vnd.openxmlformats-officedocument.drawingml.chart+xml"/>
  <Override PartName="/ppt/charts/style19.xml" ContentType="application/vnd.ms-office.chartstyle+xml"/>
  <Override PartName="/ppt/charts/colors19.xml" ContentType="application/vnd.ms-office.chartcolorstyle+xml"/>
  <Override PartName="/ppt/theme/themeOverride25.xml" ContentType="application/vnd.openxmlformats-officedocument.themeOverride+xml"/>
  <Override PartName="/ppt/notesSlides/notesSlide27.xml" ContentType="application/vnd.openxmlformats-officedocument.presentationml.notesSlide+xml"/>
  <Override PartName="/ppt/charts/chart26.xml" ContentType="application/vnd.openxmlformats-officedocument.drawingml.chart+xml"/>
  <Override PartName="/ppt/charts/style20.xml" ContentType="application/vnd.ms-office.chartstyle+xml"/>
  <Override PartName="/ppt/charts/colors20.xml" ContentType="application/vnd.ms-office.chartcolorstyle+xml"/>
  <Override PartName="/ppt/theme/themeOverride26.xml" ContentType="application/vnd.openxmlformats-officedocument.themeOverride+xml"/>
  <Override PartName="/ppt/notesSlides/notesSlide28.xml" ContentType="application/vnd.openxmlformats-officedocument.presentationml.notesSlide+xml"/>
  <Override PartName="/ppt/charts/chart27.xml" ContentType="application/vnd.openxmlformats-officedocument.drawingml.chart+xml"/>
  <Override PartName="/ppt/charts/style21.xml" ContentType="application/vnd.ms-office.chartstyle+xml"/>
  <Override PartName="/ppt/charts/colors21.xml" ContentType="application/vnd.ms-office.chartcolorstyle+xml"/>
  <Override PartName="/ppt/theme/themeOverride27.xml" ContentType="application/vnd.openxmlformats-officedocument.themeOverride+xml"/>
  <Override PartName="/ppt/notesSlides/notesSlide29.xml" ContentType="application/vnd.openxmlformats-officedocument.presentationml.notesSlide+xml"/>
  <Override PartName="/ppt/charts/chart28.xml" ContentType="application/vnd.openxmlformats-officedocument.drawingml.chart+xml"/>
  <Override PartName="/ppt/theme/themeOverride28.xml" ContentType="application/vnd.openxmlformats-officedocument.themeOverride+xml"/>
  <Override PartName="/ppt/notesSlides/notesSlide30.xml" ContentType="application/vnd.openxmlformats-officedocument.presentationml.notesSlide+xml"/>
  <Override PartName="/ppt/charts/chart29.xml" ContentType="application/vnd.openxmlformats-officedocument.drawingml.chart+xml"/>
  <Override PartName="/ppt/charts/style22.xml" ContentType="application/vnd.ms-office.chartstyle+xml"/>
  <Override PartName="/ppt/charts/colors22.xml" ContentType="application/vnd.ms-office.chartcolorstyle+xml"/>
  <Override PartName="/ppt/theme/themeOverride29.xml" ContentType="application/vnd.openxmlformats-officedocument.themeOverride+xml"/>
  <Override PartName="/ppt/notesSlides/notesSlide31.xml" ContentType="application/vnd.openxmlformats-officedocument.presentationml.notesSlide+xml"/>
  <Override PartName="/ppt/charts/chart30.xml" ContentType="application/vnd.openxmlformats-officedocument.drawingml.chart+xml"/>
  <Override PartName="/ppt/charts/style23.xml" ContentType="application/vnd.ms-office.chartstyle+xml"/>
  <Override PartName="/ppt/charts/colors23.xml" ContentType="application/vnd.ms-office.chartcolorstyle+xml"/>
  <Override PartName="/ppt/theme/themeOverride30.xml" ContentType="application/vnd.openxmlformats-officedocument.themeOverride+xml"/>
  <Override PartName="/ppt/notesSlides/notesSlide32.xml" ContentType="application/vnd.openxmlformats-officedocument.presentationml.notesSlide+xml"/>
  <Override PartName="/ppt/charts/chart31.xml" ContentType="application/vnd.openxmlformats-officedocument.drawingml.chart+xml"/>
  <Override PartName="/ppt/charts/style24.xml" ContentType="application/vnd.ms-office.chartstyle+xml"/>
  <Override PartName="/ppt/charts/colors24.xml" ContentType="application/vnd.ms-office.chartcolorstyle+xml"/>
  <Override PartName="/ppt/theme/themeOverride31.xml" ContentType="application/vnd.openxmlformats-officedocument.themeOverride+xml"/>
  <Override PartName="/ppt/notesSlides/notesSlide33.xml" ContentType="application/vnd.openxmlformats-officedocument.presentationml.notesSlide+xml"/>
  <Override PartName="/ppt/charts/chart32.xml" ContentType="application/vnd.openxmlformats-officedocument.drawingml.chart+xml"/>
  <Override PartName="/ppt/charts/style25.xml" ContentType="application/vnd.ms-office.chartstyle+xml"/>
  <Override PartName="/ppt/charts/colors25.xml" ContentType="application/vnd.ms-office.chartcolorstyle+xml"/>
  <Override PartName="/ppt/theme/themeOverride32.xml" ContentType="application/vnd.openxmlformats-officedocument.themeOverride+xml"/>
  <Override PartName="/ppt/notesSlides/notesSlide34.xml" ContentType="application/vnd.openxmlformats-officedocument.presentationml.notesSlide+xml"/>
  <Override PartName="/ppt/charts/chart33.xml" ContentType="application/vnd.openxmlformats-officedocument.drawingml.chart+xml"/>
  <Override PartName="/ppt/charts/style26.xml" ContentType="application/vnd.ms-office.chartstyle+xml"/>
  <Override PartName="/ppt/charts/colors26.xml" ContentType="application/vnd.ms-office.chartcolorstyle+xml"/>
  <Override PartName="/ppt/theme/themeOverride33.xml" ContentType="application/vnd.openxmlformats-officedocument.themeOverride+xml"/>
  <Override PartName="/ppt/charts/chart34.xml" ContentType="application/vnd.openxmlformats-officedocument.drawingml.chart+xml"/>
  <Override PartName="/ppt/charts/style27.xml" ContentType="application/vnd.ms-office.chartstyle+xml"/>
  <Override PartName="/ppt/charts/colors27.xml" ContentType="application/vnd.ms-office.chartcolorstyle+xml"/>
  <Override PartName="/ppt/theme/themeOverride34.xml" ContentType="application/vnd.openxmlformats-officedocument.themeOverride+xml"/>
  <Override PartName="/ppt/notesSlides/notesSlide35.xml" ContentType="application/vnd.openxmlformats-officedocument.presentationml.notesSlide+xml"/>
  <Override PartName="/ppt/charts/chart35.xml" ContentType="application/vnd.openxmlformats-officedocument.drawingml.chart+xml"/>
  <Override PartName="/ppt/charts/style28.xml" ContentType="application/vnd.ms-office.chartstyle+xml"/>
  <Override PartName="/ppt/charts/colors28.xml" ContentType="application/vnd.ms-office.chartcolorstyle+xml"/>
  <Override PartName="/ppt/theme/themeOverride35.xml" ContentType="application/vnd.openxmlformats-officedocument.themeOverride+xml"/>
  <Override PartName="/ppt/notesSlides/notesSlide36.xml" ContentType="application/vnd.openxmlformats-officedocument.presentationml.notesSlide+xml"/>
  <Override PartName="/ppt/charts/chart36.xml" ContentType="application/vnd.openxmlformats-officedocument.drawingml.chart+xml"/>
  <Override PartName="/ppt/charts/style29.xml" ContentType="application/vnd.ms-office.chartstyle+xml"/>
  <Override PartName="/ppt/charts/colors29.xml" ContentType="application/vnd.ms-office.chartcolorstyle+xml"/>
  <Override PartName="/ppt/theme/themeOverride36.xml" ContentType="application/vnd.openxmlformats-officedocument.themeOverride+xml"/>
  <Override PartName="/ppt/notesSlides/notesSlide37.xml" ContentType="application/vnd.openxmlformats-officedocument.presentationml.notesSlide+xml"/>
  <Override PartName="/ppt/charts/chart37.xml" ContentType="application/vnd.openxmlformats-officedocument.drawingml.chart+xml"/>
  <Override PartName="/ppt/charts/style30.xml" ContentType="application/vnd.ms-office.chartstyle+xml"/>
  <Override PartName="/ppt/charts/colors30.xml" ContentType="application/vnd.ms-office.chartcolorstyle+xml"/>
  <Override PartName="/ppt/theme/themeOverride37.xml" ContentType="application/vnd.openxmlformats-officedocument.themeOverride+xml"/>
  <Override PartName="/ppt/charts/chart38.xml" ContentType="application/vnd.openxmlformats-officedocument.drawingml.chart+xml"/>
  <Override PartName="/ppt/charts/style31.xml" ContentType="application/vnd.ms-office.chartstyle+xml"/>
  <Override PartName="/ppt/charts/colors31.xml" ContentType="application/vnd.ms-office.chartcolorstyle+xml"/>
  <Override PartName="/ppt/theme/themeOverride38.xml" ContentType="application/vnd.openxmlformats-officedocument.themeOverride+xml"/>
  <Override PartName="/ppt/notesSlides/notesSlide38.xml" ContentType="application/vnd.openxmlformats-officedocument.presentationml.notesSlide+xml"/>
  <Override PartName="/ppt/charts/chart39.xml" ContentType="application/vnd.openxmlformats-officedocument.drawingml.chart+xml"/>
  <Override PartName="/ppt/charts/style32.xml" ContentType="application/vnd.ms-office.chartstyle+xml"/>
  <Override PartName="/ppt/charts/colors32.xml" ContentType="application/vnd.ms-office.chartcolorstyle+xml"/>
  <Override PartName="/ppt/theme/themeOverride39.xml" ContentType="application/vnd.openxmlformats-officedocument.themeOverride+xml"/>
  <Override PartName="/ppt/drawings/drawing4.xml" ContentType="application/vnd.openxmlformats-officedocument.drawingml.chartshapes+xml"/>
  <Override PartName="/ppt/notesSlides/notesSlide39.xml" ContentType="application/vnd.openxmlformats-officedocument.presentationml.notesSlide+xml"/>
  <Override PartName="/ppt/charts/chart40.xml" ContentType="application/vnd.openxmlformats-officedocument.drawingml.chart+xml"/>
  <Override PartName="/ppt/charts/style33.xml" ContentType="application/vnd.ms-office.chartstyle+xml"/>
  <Override PartName="/ppt/charts/colors33.xml" ContentType="application/vnd.ms-office.chartcolorstyle+xml"/>
  <Override PartName="/ppt/theme/themeOverride40.xml" ContentType="application/vnd.openxmlformats-officedocument.themeOverride+xml"/>
  <Override PartName="/ppt/notesSlides/notesSlide40.xml" ContentType="application/vnd.openxmlformats-officedocument.presentationml.notesSlide+xml"/>
  <Override PartName="/ppt/charts/chart41.xml" ContentType="application/vnd.openxmlformats-officedocument.drawingml.chart+xml"/>
  <Override PartName="/ppt/theme/themeOverride41.xml" ContentType="application/vnd.openxmlformats-officedocument.themeOverride+xml"/>
  <Override PartName="/ppt/notesSlides/notesSlide41.xml" ContentType="application/vnd.openxmlformats-officedocument.presentationml.notesSlide+xml"/>
  <Override PartName="/ppt/charts/chart42.xml" ContentType="application/vnd.openxmlformats-officedocument.drawingml.chart+xml"/>
  <Override PartName="/ppt/charts/style34.xml" ContentType="application/vnd.ms-office.chartstyle+xml"/>
  <Override PartName="/ppt/charts/colors34.xml" ContentType="application/vnd.ms-office.chartcolorstyle+xml"/>
  <Override PartName="/ppt/theme/themeOverride42.xml" ContentType="application/vnd.openxmlformats-officedocument.themeOverride+xml"/>
  <Override PartName="/ppt/notesSlides/notesSlide42.xml" ContentType="application/vnd.openxmlformats-officedocument.presentationml.notesSlide+xml"/>
  <Override PartName="/ppt/charts/chart43.xml" ContentType="application/vnd.openxmlformats-officedocument.drawingml.chart+xml"/>
  <Override PartName="/ppt/theme/themeOverride43.xml" ContentType="application/vnd.openxmlformats-officedocument.themeOverride+xml"/>
  <Override PartName="/ppt/notesSlides/notesSlide43.xml" ContentType="application/vnd.openxmlformats-officedocument.presentationml.notesSlide+xml"/>
  <Override PartName="/ppt/charts/chart44.xml" ContentType="application/vnd.openxmlformats-officedocument.drawingml.chart+xml"/>
  <Override PartName="/ppt/charts/style35.xml" ContentType="application/vnd.ms-office.chartstyle+xml"/>
  <Override PartName="/ppt/charts/colors35.xml" ContentType="application/vnd.ms-office.chartcolorstyle+xml"/>
  <Override PartName="/ppt/theme/themeOverride44.xml" ContentType="application/vnd.openxmlformats-officedocument.themeOverride+xml"/>
  <Override PartName="/ppt/notesSlides/notesSlide44.xml" ContentType="application/vnd.openxmlformats-officedocument.presentationml.notesSlide+xml"/>
  <Override PartName="/ppt/charts/chart45.xml" ContentType="application/vnd.openxmlformats-officedocument.drawingml.chart+xml"/>
  <Override PartName="/ppt/charts/style36.xml" ContentType="application/vnd.ms-office.chartstyle+xml"/>
  <Override PartName="/ppt/charts/colors36.xml" ContentType="application/vnd.ms-office.chartcolorstyle+xml"/>
  <Override PartName="/ppt/theme/themeOverride45.xml" ContentType="application/vnd.openxmlformats-officedocument.themeOverride+xml"/>
  <Override PartName="/ppt/notesSlides/notesSlide45.xml" ContentType="application/vnd.openxmlformats-officedocument.presentationml.notesSlide+xml"/>
  <Override PartName="/ppt/charts/chart46.xml" ContentType="application/vnd.openxmlformats-officedocument.drawingml.chart+xml"/>
  <Override PartName="/ppt/theme/themeOverride46.xml" ContentType="application/vnd.openxmlformats-officedocument.themeOverride+xml"/>
  <Override PartName="/ppt/drawings/drawing5.xml" ContentType="application/vnd.openxmlformats-officedocument.drawingml.chartshapes+xml"/>
  <Override PartName="/ppt/notesSlides/notesSlide46.xml" ContentType="application/vnd.openxmlformats-officedocument.presentationml.notesSlide+xml"/>
  <Override PartName="/ppt/charts/chart47.xml" ContentType="application/vnd.openxmlformats-officedocument.drawingml.chart+xml"/>
  <Override PartName="/ppt/charts/style37.xml" ContentType="application/vnd.ms-office.chartstyle+xml"/>
  <Override PartName="/ppt/charts/colors37.xml" ContentType="application/vnd.ms-office.chartcolorstyle+xml"/>
  <Override PartName="/ppt/theme/themeOverride47.xml" ContentType="application/vnd.openxmlformats-officedocument.themeOverride+xml"/>
  <Override PartName="/ppt/drawings/drawing6.xml" ContentType="application/vnd.openxmlformats-officedocument.drawingml.chartshapes+xml"/>
  <Override PartName="/ppt/notesSlides/notesSlide47.xml" ContentType="application/vnd.openxmlformats-officedocument.presentationml.notesSlide+xml"/>
  <Override PartName="/ppt/charts/chart48.xml" ContentType="application/vnd.openxmlformats-officedocument.drawingml.chart+xml"/>
  <Override PartName="/ppt/charts/style38.xml" ContentType="application/vnd.ms-office.chartstyle+xml"/>
  <Override PartName="/ppt/charts/colors38.xml" ContentType="application/vnd.ms-office.chartcolorstyle+xml"/>
  <Override PartName="/ppt/theme/themeOverride48.xml" ContentType="application/vnd.openxmlformats-officedocument.themeOverr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charts/chart49.xml" ContentType="application/vnd.openxmlformats-officedocument.drawingml.chart+xml"/>
  <Override PartName="/ppt/charts/style39.xml" ContentType="application/vnd.ms-office.chartstyle+xml"/>
  <Override PartName="/ppt/charts/colors39.xml" ContentType="application/vnd.ms-office.chartcolorstyle+xml"/>
  <Override PartName="/ppt/theme/themeOverride49.xml" ContentType="application/vnd.openxmlformats-officedocument.themeOverride+xml"/>
  <Override PartName="/ppt/charts/chart50.xml" ContentType="application/vnd.openxmlformats-officedocument.drawingml.chart+xml"/>
  <Override PartName="/ppt/charts/style40.xml" ContentType="application/vnd.ms-office.chartstyle+xml"/>
  <Override PartName="/ppt/charts/colors40.xml" ContentType="application/vnd.ms-office.chartcolorstyle+xml"/>
  <Override PartName="/ppt/theme/themeOverride50.xml" ContentType="application/vnd.openxmlformats-officedocument.themeOverride+xml"/>
  <Override PartName="/ppt/charts/chart51.xml" ContentType="application/vnd.openxmlformats-officedocument.drawingml.chart+xml"/>
  <Override PartName="/ppt/charts/style41.xml" ContentType="application/vnd.ms-office.chartstyle+xml"/>
  <Override PartName="/ppt/charts/colors41.xml" ContentType="application/vnd.ms-office.chartcolorstyle+xml"/>
  <Override PartName="/ppt/theme/themeOverride51.xml" ContentType="application/vnd.openxmlformats-officedocument.themeOverride+xml"/>
  <Override PartName="/ppt/notesSlides/notesSlide50.xml" ContentType="application/vnd.openxmlformats-officedocument.presentationml.notesSlide+xml"/>
  <Override PartName="/ppt/charts/chart52.xml" ContentType="application/vnd.openxmlformats-officedocument.drawingml.chart+xml"/>
  <Override PartName="/ppt/charts/style42.xml" ContentType="application/vnd.ms-office.chartstyle+xml"/>
  <Override PartName="/ppt/charts/colors42.xml" ContentType="application/vnd.ms-office.chartcolorstyle+xml"/>
  <Override PartName="/ppt/theme/themeOverride52.xml" ContentType="application/vnd.openxmlformats-officedocument.themeOverride+xml"/>
  <Override PartName="/ppt/notesSlides/notesSlide51.xml" ContentType="application/vnd.openxmlformats-officedocument.presentationml.notesSlide+xml"/>
  <Override PartName="/ppt/charts/chart53.xml" ContentType="application/vnd.openxmlformats-officedocument.drawingml.chart+xml"/>
  <Override PartName="/ppt/charts/style43.xml" ContentType="application/vnd.ms-office.chartstyle+xml"/>
  <Override PartName="/ppt/charts/colors43.xml" ContentType="application/vnd.ms-office.chartcolorstyle+xml"/>
  <Override PartName="/ppt/theme/themeOverride53.xml" ContentType="application/vnd.openxmlformats-officedocument.themeOverr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charts/chart54.xml" ContentType="application/vnd.openxmlformats-officedocument.drawingml.chart+xml"/>
  <Override PartName="/ppt/notesSlides/notesSlide55.xml" ContentType="application/vnd.openxmlformats-officedocument.presentationml.notesSlide+xml"/>
  <Override PartName="/ppt/charts/chart55.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56.xml" ContentType="application/vnd.openxmlformats-officedocument.drawingml.chart+xml"/>
  <Override PartName="/ppt/charts/style45.xml" ContentType="application/vnd.ms-office.chartstyle+xml"/>
  <Override PartName="/ppt/charts/colors45.xml" ContentType="application/vnd.ms-office.chartcolorstyle+xml"/>
  <Override PartName="/ppt/drawings/drawing7.xml" ContentType="application/vnd.openxmlformats-officedocument.drawingml.chartshapes+xml"/>
  <Override PartName="/ppt/notesSlides/notesSlide56.xml" ContentType="application/vnd.openxmlformats-officedocument.presentationml.notesSlide+xml"/>
  <Override PartName="/ppt/charts/chart57.xml" ContentType="application/vnd.openxmlformats-officedocument.drawingml.chart+xml"/>
  <Override PartName="/ppt/charts/style46.xml" ContentType="application/vnd.ms-office.chartstyle+xml"/>
  <Override PartName="/ppt/charts/colors46.xml" ContentType="application/vnd.ms-office.chartcolorstyle+xml"/>
  <Override PartName="/ppt/theme/themeOverride54.xml" ContentType="application/vnd.openxmlformats-officedocument.themeOverride+xml"/>
  <Override PartName="/ppt/notesSlides/notesSlide57.xml" ContentType="application/vnd.openxmlformats-officedocument.presentationml.notesSlide+xml"/>
  <Override PartName="/ppt/charts/chart58.xml" ContentType="application/vnd.openxmlformats-officedocument.drawingml.chart+xml"/>
  <Override PartName="/ppt/charts/style47.xml" ContentType="application/vnd.ms-office.chartstyle+xml"/>
  <Override PartName="/ppt/charts/colors47.xml" ContentType="application/vnd.ms-office.chartcolorstyle+xml"/>
  <Override PartName="/ppt/theme/themeOverride55.xml" ContentType="application/vnd.openxmlformats-officedocument.themeOverride+xml"/>
  <Override PartName="/ppt/notesSlides/notesSlide58.xml" ContentType="application/vnd.openxmlformats-officedocument.presentationml.notesSlide+xml"/>
  <Override PartName="/ppt/charts/chart59.xml" ContentType="application/vnd.openxmlformats-officedocument.drawingml.chart+xml"/>
  <Override PartName="/ppt/charts/style48.xml" ContentType="application/vnd.ms-office.chartstyle+xml"/>
  <Override PartName="/ppt/charts/colors48.xml" ContentType="application/vnd.ms-office.chartcolorstyle+xml"/>
  <Override PartName="/ppt/theme/themeOverride56.xml" ContentType="application/vnd.openxmlformats-officedocument.themeOverride+xml"/>
  <Override PartName="/ppt/drawings/drawing8.xml" ContentType="application/vnd.openxmlformats-officedocument.drawingml.chartshapes+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808" r:id="rId4"/>
    <p:sldMasterId id="2147483863" r:id="rId5"/>
    <p:sldMasterId id="2147483888" r:id="rId6"/>
    <p:sldMasterId id="2147483894" r:id="rId7"/>
    <p:sldMasterId id="2147483922" r:id="rId8"/>
  </p:sldMasterIdLst>
  <p:notesMasterIdLst>
    <p:notesMasterId r:id="rId70"/>
  </p:notesMasterIdLst>
  <p:handoutMasterIdLst>
    <p:handoutMasterId r:id="rId71"/>
  </p:handoutMasterIdLst>
  <p:sldIdLst>
    <p:sldId id="340" r:id="rId9"/>
    <p:sldId id="1389" r:id="rId10"/>
    <p:sldId id="1423" r:id="rId11"/>
    <p:sldId id="1424" r:id="rId12"/>
    <p:sldId id="1425" r:id="rId13"/>
    <p:sldId id="1426" r:id="rId14"/>
    <p:sldId id="1427" r:id="rId15"/>
    <p:sldId id="1428" r:id="rId16"/>
    <p:sldId id="1429" r:id="rId17"/>
    <p:sldId id="1430" r:id="rId18"/>
    <p:sldId id="2147472213" r:id="rId19"/>
    <p:sldId id="1432" r:id="rId20"/>
    <p:sldId id="1433" r:id="rId21"/>
    <p:sldId id="1434" r:id="rId22"/>
    <p:sldId id="1491" r:id="rId23"/>
    <p:sldId id="1435" r:id="rId24"/>
    <p:sldId id="1436" r:id="rId25"/>
    <p:sldId id="1437" r:id="rId26"/>
    <p:sldId id="1438" r:id="rId27"/>
    <p:sldId id="1439" r:id="rId28"/>
    <p:sldId id="1440" r:id="rId29"/>
    <p:sldId id="1441" r:id="rId30"/>
    <p:sldId id="1442" r:id="rId31"/>
    <p:sldId id="1443" r:id="rId32"/>
    <p:sldId id="1444" r:id="rId33"/>
    <p:sldId id="1445" r:id="rId34"/>
    <p:sldId id="1446" r:id="rId35"/>
    <p:sldId id="1447" r:id="rId36"/>
    <p:sldId id="1448" r:id="rId37"/>
    <p:sldId id="1449" r:id="rId38"/>
    <p:sldId id="1450" r:id="rId39"/>
    <p:sldId id="1492" r:id="rId40"/>
    <p:sldId id="1452" r:id="rId41"/>
    <p:sldId id="1453" r:id="rId42"/>
    <p:sldId id="1454" r:id="rId43"/>
    <p:sldId id="1455" r:id="rId44"/>
    <p:sldId id="1456" r:id="rId45"/>
    <p:sldId id="1457" r:id="rId46"/>
    <p:sldId id="1458" r:id="rId47"/>
    <p:sldId id="1459" r:id="rId48"/>
    <p:sldId id="1460" r:id="rId49"/>
    <p:sldId id="1461" r:id="rId50"/>
    <p:sldId id="1462" r:id="rId51"/>
    <p:sldId id="1463" r:id="rId52"/>
    <p:sldId id="1464" r:id="rId53"/>
    <p:sldId id="1483" r:id="rId54"/>
    <p:sldId id="1494" r:id="rId55"/>
    <p:sldId id="2147472200" r:id="rId56"/>
    <p:sldId id="1467" r:id="rId57"/>
    <p:sldId id="1495" r:id="rId58"/>
    <p:sldId id="1496" r:id="rId59"/>
    <p:sldId id="2147472196" r:id="rId60"/>
    <p:sldId id="1497" r:id="rId61"/>
    <p:sldId id="463" r:id="rId62"/>
    <p:sldId id="1381" r:id="rId63"/>
    <p:sldId id="2147472197" r:id="rId64"/>
    <p:sldId id="2147472198" r:id="rId65"/>
    <p:sldId id="2147472199" r:id="rId66"/>
    <p:sldId id="2147472201" r:id="rId67"/>
    <p:sldId id="2147472212" r:id="rId68"/>
    <p:sldId id="1475" r:id="rId69"/>
  </p:sldIdLst>
  <p:sldSz cx="12192000" cy="6858000"/>
  <p:notesSz cx="7315200" cy="9601200"/>
  <p:embeddedFontLst>
    <p:embeddedFont>
      <p:font typeface="Cambria Math" panose="02040503050406030204" pitchFamily="18" charset="0"/>
      <p:regular r:id="rId72"/>
    </p:embeddedFont>
    <p:embeddedFont>
      <p:font typeface="Myriad Web Pro" panose="020B0604020202020204" charset="0"/>
      <p:regular r:id="rId73"/>
      <p:bold r:id="rId74"/>
      <p:italic r:id="rId75"/>
      <p:boldItalic r:id="rId76"/>
    </p:embeddedFont>
    <p:embeddedFont>
      <p:font typeface="Segoe UI" panose="020B0502040204020203" pitchFamily="34" charset="0"/>
      <p:regular r:id="rId77"/>
      <p:bold r:id="rId78"/>
      <p:italic r:id="rId79"/>
      <p:boldItalic r:id="rId80"/>
    </p:embeddedFont>
  </p:embeddedFontLst>
  <p:defaultTex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609585"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121917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828754"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2438339"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3047924" algn="l" defTabSz="1219170" rtl="0" eaLnBrk="1" latinLnBrk="0" hangingPunct="1">
      <a:defRPr kern="1200">
        <a:solidFill>
          <a:schemeClr val="tx1"/>
        </a:solidFill>
        <a:latin typeface="Myriad Web Pro" panose="020B0503030403020204" pitchFamily="34" charset="0"/>
        <a:ea typeface="+mn-ea"/>
        <a:cs typeface="+mn-cs"/>
      </a:defRPr>
    </a:lvl6pPr>
    <a:lvl7pPr marL="3657509" algn="l" defTabSz="1219170" rtl="0" eaLnBrk="1" latinLnBrk="0" hangingPunct="1">
      <a:defRPr kern="1200">
        <a:solidFill>
          <a:schemeClr val="tx1"/>
        </a:solidFill>
        <a:latin typeface="Myriad Web Pro" panose="020B0503030403020204" pitchFamily="34" charset="0"/>
        <a:ea typeface="+mn-ea"/>
        <a:cs typeface="+mn-cs"/>
      </a:defRPr>
    </a:lvl7pPr>
    <a:lvl8pPr marL="4267093" algn="l" defTabSz="1219170" rtl="0" eaLnBrk="1" latinLnBrk="0" hangingPunct="1">
      <a:defRPr kern="1200">
        <a:solidFill>
          <a:schemeClr val="tx1"/>
        </a:solidFill>
        <a:latin typeface="Myriad Web Pro" panose="020B0503030403020204" pitchFamily="34" charset="0"/>
        <a:ea typeface="+mn-ea"/>
        <a:cs typeface="+mn-cs"/>
      </a:defRPr>
    </a:lvl8pPr>
    <a:lvl9pPr marL="4876678" algn="l" defTabSz="1219170" rtl="0" eaLnBrk="1" latinLnBrk="0" hangingPunct="1">
      <a:defRPr kern="1200">
        <a:solidFill>
          <a:schemeClr val="tx1"/>
        </a:solidFill>
        <a:latin typeface="Myriad Web Pro" panose="020B0503030403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3091201-E67B-28AE-6175-A54E7B444AFF}" name="Feng, Pei-Jean (//NCHHSTP)-SU" initials="FPJ(S" userId="Feng, Pei-Jean (//NCHHSTP)-SU" providerId="None"/>
  <p188:author id="{E2DAD404-5152-234E-0377-99B406EB37B4}" name="Allen, Leeanna (CDC/DDID/NCHHSTP/DTE)" initials="AL(" userId="S::iei5@cdc.gov::c55763ca-55d4-48ea-8a8f-6f201dd3c749" providerId="AD"/>
  <p188:author id="{33FAF014-BD58-E438-4B49-6970068965C2}" name="Forbes, Divia (CDC/DDID/NCHHSTP/DTE)" initials="F(" userId="S::dkf1@cdc.gov::0965cef4-b50e-4e91-82c2-b8854f40823f" providerId="AD"/>
  <p188:author id="{CF78361F-F472-FF25-A840-C9C8C4A3F38D}" name="Allison Maiuri" initials="AM" userId="S::fpg3@cdc.gov::e501f85d-6eaf-4562-8784-330c8872bdce" providerId="AD"/>
  <p188:author id="{25EEDF30-E25C-FCC5-212F-AA3B882B0A86}" name="Self, Julie Lynn (CDC/DDID/NCHHSTP/DTE)" initials="SJL(" userId="S::yxj9@cdc.gov::b0c15203-d06e-4f8a-93be-4cafda4cc0aa" providerId="AD"/>
  <p188:author id="{1945D141-DDD3-EFDB-BC16-43DAC4EAE0E1}" name="Walker, William (Billy) (CDC/DDID/NCHHSTP/DTE)" initials="WLW" userId="Walker, William (Billy) (CDC/DDID/NCHHSTP/DTE)" providerId="None"/>
  <p188:author id="{46C4044C-9B44-C72A-B2CD-484BC3A8AAA6}" name="Stewart, Rebekah (CDC/NCHHSTP/DTE)" initials="SR(" userId="S::yxp5@cdc.gov::6ae75549-9d01-4caa-988a-237553ca6acf" providerId="AD"/>
  <p188:author id="{F6A3E46F-EA4E-2686-A853-91542853C69A}" name="Schwartz, Noah (CDC/NCHHSTP/DTE)" initials="NS" userId="S::pij4@cdc.gov::3ebb2a01-ae49-4d52-b2a7-e8a0fd7f9966" providerId="AD"/>
  <p188:author id="{41A12776-E675-4BEE-B9C5-E96793986193}" name="Feng, Pei-Jean" initials="PF" userId="Feng, Pei-Jean" providerId="None"/>
  <p188:author id="{01C28078-D7DA-2966-497E-3391E73A2670}" name="Augustine, Ryan (CDC/DDID/NCHHSTP/DTE)" initials="AR(" userId="S::mvv7@cdc.gov::450bfa04-8906-4291-b3ae-5ff68c0b3bf5" providerId="AD"/>
  <p188:author id="{F3E11E7F-955D-3A9C-6AD6-CCF7493E2ED8}" name="Davis, Justin B. (CDC/NCHHSTP/DTE)" initials="JD" userId="S::vso2@cdc.gov::9429ff94-a078-4712-a804-fc0190e3d3aa" providerId="AD"/>
  <p188:author id="{9DA86497-2C5B-1C49-236C-A17A849F5E62}" name="Miller, Erin (CDC/DDID/NCHHSTP/DTE)" initials="ME(" userId="S::ssy3@cdc.gov::128df035-7289-43cf-84fc-19d2df55a584" providerId="AD"/>
  <p188:author id="{B0AFC9A9-9EF6-FB7C-C99A-D0CFF3B011C6}" name="Pei Jean Feng" initials="PJF" userId="S::ewc6@cdc.gov::239ea777-a985-43c5-9b7b-36c9bf0e18b4" providerId="AD"/>
  <p188:author id="{17C32DAA-5FC4-018E-F31D-E9B41B4A16F7}" name="Langer, Adam J. (CDC/DDID/NCHHSTP/DTE)" initials="LAJ(" userId="S::akl7@cdc.gov::fadb3565-89f1-4382-acf7-a4a11b8b5474" providerId="AD"/>
  <p188:author id="{D78E57AF-9ADE-C71F-C08D-D4080F1D16E4}" name="Raz, Kala Marks (CDC/NCHHSTP/DTE)" initials="KR" userId="S::ynp6@cdc.gov::5206fab3-409f-4b44-82bc-0d52fc907ca2" providerId="AD"/>
  <p188:author id="{148FACB0-4496-DE41-E2B6-19CE579BE820}" name="Kammerer, Steve (CDC/DDID/NCHHSTP/DTE)" initials="KS(" userId="S::fzk3@cdc.gov::5ff58567-e670-4ff5-89af-90b01f473128" providerId="AD"/>
  <p188:author id="{7E31D9B5-BF5E-15A9-9457-A08D292119FB}" name="Feng, Pei-Jean (//NCHHSTP)-SU" initials="F(" userId="S::ewc6-su@cdc.gov::4c7f677b-436e-41ca-9114-e27d08c8e713" providerId="AD"/>
  <p188:author id="{9C299EB8-774C-CAB1-2F3B-738378285CBC}" name="Lambert, Lauren A. (CDC/DDID/NCHHSTP/DTE)" initials="LLA(" userId="S::lal0@cdc.gov::f378f072-aff1-4dff-88f9-483deb9998ae" providerId="AD"/>
  <p188:author id="{84B5F0C7-C667-4AC7-238B-7AFD811C4E42}" name="Forbes, Divia (CDC/DDID/NCHHSTP/DTE)" initials="FD(" userId="S::Dkf1@cdc.gov::0965cef4-b50e-4e91-82c2-b8854f40823f" providerId="AD"/>
  <p188:author id="{62B041DD-AD77-E698-BFB3-17529D6D9B32}" name="Pratt, Robert (CDC/DDID/NCHHSTP/DTE)" initials="PR(" userId="S::rbp5@cdc.gov::411d62a7-afbc-448c-bd39-7ebff3f5a7cf" providerId="AD"/>
  <p188:author id="{3D5C61E6-B7A2-6682-4828-67B194B15D1E}" name="Salmon-Trejo, LaTweika (CDC/DDID/NCHHSTP/DTE)" initials="S(" userId="S::psq2@cdc.gov::91773110-83cb-4b0f-971e-f55645d588e3" providerId="AD"/>
  <p188:author id="{E1CA81E9-C8E4-8C14-1E8B-43284E9C2CB4}" name="Walker, William (Billy) (CDC/DDID/NCHHSTP/DTE)" initials="W(" userId="S::lxq4@cdc.gov::d61da025-b507-4400-90d3-de22e3dec7ad" providerId="AD"/>
  <p188:author id="{63DD1EEA-37EF-7991-8ECA-7BA24700131A}" name="Moore, Meredith (CDC/DDID/NCHHSTP/DTE)" initials="MM(" userId="S::mue1@cdc.gov::69583902-ec31-4f49-a302-f6fe8b89fd96" providerId="AD"/>
  <p188:author id="{862705FB-BC32-80C5-0025-13D3BFB0702E}" name="Winston, Carla (CDC/NCHHSTP/DTE)" initials="W(" userId="S::ctw3@cdc.gov::c6440c94-5101-4c7c-9703-c0dac0b75758" providerId="AD"/>
  <p188:author id="{25A01BFF-F768-3384-BBDF-48C33E4858B8}" name="DeLuca, Nick (CDC/DDID/NCHHSTP/DTE)" initials="D(" userId="S::ncd4@cdc.gov::7401b3f7-5759-406a-b65c-994e78639fa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9" name="Mejia, Paola (CDC/DDID/NCHHSTP/DTE)" initials="MP(" lastIdx="20" clrIdx="28">
    <p:extLst>
      <p:ext uri="{19B8F6BF-5375-455C-9EA6-DF929625EA0E}">
        <p15:presenceInfo xmlns:p15="http://schemas.microsoft.com/office/powerpoint/2012/main" userId="S::rji9@cdc.gov::0175410a-9146-4fea-9e96-7fca4da0343d" providerId="AD"/>
      </p:ext>
    </p:extLst>
  </p:cmAuthor>
  <p:cmAuthor id="1" name="Adam J. Langer" initials="ALanger" lastIdx="28" clrIdx="0">
    <p:extLst>
      <p:ext uri="{19B8F6BF-5375-455C-9EA6-DF929625EA0E}">
        <p15:presenceInfo xmlns:p15="http://schemas.microsoft.com/office/powerpoint/2012/main" userId="Adam J. Langer" providerId="None"/>
      </p:ext>
    </p:extLst>
  </p:cmAuthor>
  <p:cmAuthor id="30" name="Talarico, Sarah (CDC/DDID/NCHHSTP/DTE)" initials="TS(" lastIdx="1" clrIdx="29">
    <p:extLst>
      <p:ext uri="{19B8F6BF-5375-455C-9EA6-DF929625EA0E}">
        <p15:presenceInfo xmlns:p15="http://schemas.microsoft.com/office/powerpoint/2012/main" userId="S::mzi4@cdc.gov::30aa378f-1241-41c8-b3c8-592a75fb7bc3" providerId="AD"/>
      </p:ext>
    </p:extLst>
  </p:cmAuthor>
  <p:cmAuthor id="2" name="Navin, Thomas R. (CDC/OID/NCHHSTP)" initials="NTR(" lastIdx="42" clrIdx="1">
    <p:extLst>
      <p:ext uri="{19B8F6BF-5375-455C-9EA6-DF929625EA0E}">
        <p15:presenceInfo xmlns:p15="http://schemas.microsoft.com/office/powerpoint/2012/main" userId="S-1-5-21-1207783550-2075000910-922709458-177098" providerId="AD"/>
      </p:ext>
    </p:extLst>
  </p:cmAuthor>
  <p:cmAuthor id="31" name="Walker, William (Billy) (CDC/DDID/NCHHSTP/DTE)" initials="W(" lastIdx="2" clrIdx="30">
    <p:extLst>
      <p:ext uri="{19B8F6BF-5375-455C-9EA6-DF929625EA0E}">
        <p15:presenceInfo xmlns:p15="http://schemas.microsoft.com/office/powerpoint/2012/main" userId="S::lxq4@cdc.gov::d61da025-b507-4400-90d3-de22e3dec7ad" providerId="AD"/>
      </p:ext>
    </p:extLst>
  </p:cmAuthor>
  <p:cmAuthor id="3" name="Katz, Dolly (CDC/OID/NCHHSTP)" initials="KD(" lastIdx="3" clrIdx="2">
    <p:extLst>
      <p:ext uri="{19B8F6BF-5375-455C-9EA6-DF929625EA0E}">
        <p15:presenceInfo xmlns:p15="http://schemas.microsoft.com/office/powerpoint/2012/main" userId="S-1-5-21-1207783550-2075000910-922709458-178618" providerId="AD"/>
      </p:ext>
    </p:extLst>
  </p:cmAuthor>
  <p:cmAuthor id="4" name="Iqbal, Shareen (CDC/OID/NCHHSTP) (CTR)" initials="IS((" lastIdx="56" clrIdx="3">
    <p:extLst>
      <p:ext uri="{19B8F6BF-5375-455C-9EA6-DF929625EA0E}">
        <p15:presenceInfo xmlns:p15="http://schemas.microsoft.com/office/powerpoint/2012/main" userId="S-1-5-21-1207783550-2075000910-922709458-517051" providerId="AD"/>
      </p:ext>
    </p:extLst>
  </p:cmAuthor>
  <p:cmAuthor id="5" name="Tsang, Clarisse (CDC/OID/NCHHSTP)" initials="mix4" lastIdx="11" clrIdx="4">
    <p:extLst>
      <p:ext uri="{19B8F6BF-5375-455C-9EA6-DF929625EA0E}">
        <p15:presenceInfo xmlns:p15="http://schemas.microsoft.com/office/powerpoint/2012/main" userId="Tsang, Clarisse (CDC/OID/NCHHSTP)" providerId="None"/>
      </p:ext>
    </p:extLst>
  </p:cmAuthor>
  <p:cmAuthor id="6" name="Pratt, Robert (CDC/OID/NCHHSTP)" initials="PR(" lastIdx="101" clrIdx="5">
    <p:extLst>
      <p:ext uri="{19B8F6BF-5375-455C-9EA6-DF929625EA0E}">
        <p15:presenceInfo xmlns:p15="http://schemas.microsoft.com/office/powerpoint/2012/main" userId="S-1-5-21-1207783550-2075000910-922709458-177281" providerId="AD"/>
      </p:ext>
    </p:extLst>
  </p:cmAuthor>
  <p:cmAuthor id="7" name="Tsang, Clarisse (CDC/OID/NCHHSTP)" initials="TC(" lastIdx="3" clrIdx="6">
    <p:extLst>
      <p:ext uri="{19B8F6BF-5375-455C-9EA6-DF929625EA0E}">
        <p15:presenceInfo xmlns:p15="http://schemas.microsoft.com/office/powerpoint/2012/main" userId="S-1-5-21-1207783550-2075000910-922709458-575230" providerId="AD"/>
      </p:ext>
    </p:extLst>
  </p:cmAuthor>
  <p:cmAuthor id="8" name="Winston, Carla (CDC/OID/NCHHSTP)" initials="WC(" lastIdx="17" clrIdx="7">
    <p:extLst>
      <p:ext uri="{19B8F6BF-5375-455C-9EA6-DF929625EA0E}">
        <p15:presenceInfo xmlns:p15="http://schemas.microsoft.com/office/powerpoint/2012/main" userId="S-1-5-21-1207783550-2075000910-922709458-178677" providerId="AD"/>
      </p:ext>
    </p:extLst>
  </p:cmAuthor>
  <p:cmAuthor id="9" name="Vonnahme, Laura A. (CDC/DDID/NCHHSTP/DTE)" initials="VLA(" lastIdx="27" clrIdx="8">
    <p:extLst>
      <p:ext uri="{19B8F6BF-5375-455C-9EA6-DF929625EA0E}">
        <p15:presenceInfo xmlns:p15="http://schemas.microsoft.com/office/powerpoint/2012/main" userId="S-1-5-21-1207783550-2075000910-922709458-307322" providerId="AD"/>
      </p:ext>
    </p:extLst>
  </p:cmAuthor>
  <p:cmAuthor id="10" name="Vonnahme, Laura A. (CDC/DDID/NCHHSTP/DTE)" initials="VLA( [2]" lastIdx="10" clrIdx="9">
    <p:extLst>
      <p:ext uri="{19B8F6BF-5375-455C-9EA6-DF929625EA0E}">
        <p15:presenceInfo xmlns:p15="http://schemas.microsoft.com/office/powerpoint/2012/main" userId="S::kdy1@cdc.gov::418574af-d465-4c61-96bd-181676756569" providerId="AD"/>
      </p:ext>
    </p:extLst>
  </p:cmAuthor>
  <p:cmAuthor id="11" name="Pratt, Robert (CDC/DDID/NCHHSTP/DTE)" initials="PR(" lastIdx="336" clrIdx="10">
    <p:extLst>
      <p:ext uri="{19B8F6BF-5375-455C-9EA6-DF929625EA0E}">
        <p15:presenceInfo xmlns:p15="http://schemas.microsoft.com/office/powerpoint/2012/main" userId="S::rbp5@cdc.gov::411d62a7-afbc-448c-bd39-7ebff3f5a7cf" providerId="AD"/>
      </p:ext>
    </p:extLst>
  </p:cmAuthor>
  <p:cmAuthor id="12" name="Langer, Adam J. (CDC/DDID/NCHHSTP/DTE)" initials="LAJ(" lastIdx="85" clrIdx="11">
    <p:extLst>
      <p:ext uri="{19B8F6BF-5375-455C-9EA6-DF929625EA0E}">
        <p15:presenceInfo xmlns:p15="http://schemas.microsoft.com/office/powerpoint/2012/main" userId="S::akl7@cdc.gov::fadb3565-89f1-4382-acf7-a4a11b8b5474" providerId="AD"/>
      </p:ext>
    </p:extLst>
  </p:cmAuthor>
  <p:cmAuthor id="13" name="Walker, William (Billy) (CDC/DDID/NCHHSTP/DTE)" initials="WW((" lastIdx="38" clrIdx="12">
    <p:extLst>
      <p:ext uri="{19B8F6BF-5375-455C-9EA6-DF929625EA0E}">
        <p15:presenceInfo xmlns:p15="http://schemas.microsoft.com/office/powerpoint/2012/main" userId="S::lxq4@cdc.gov::f2d3e3bb-2be8-42b5-b491-b5f802b1fcd2" providerId="AD"/>
      </p:ext>
    </p:extLst>
  </p:cmAuthor>
  <p:cmAuthor id="14" name="Navin, Thomas R. (CDC/DDID/NCHHSTP/DTE)" initials="NTR(" lastIdx="2" clrIdx="13">
    <p:extLst>
      <p:ext uri="{19B8F6BF-5375-455C-9EA6-DF929625EA0E}">
        <p15:presenceInfo xmlns:p15="http://schemas.microsoft.com/office/powerpoint/2012/main" userId="S::trn1@cdc.gov::af4bf394-9c4a-42c2-afdb-eb93c3a9ddec" providerId="AD"/>
      </p:ext>
    </p:extLst>
  </p:cmAuthor>
  <p:cmAuthor id="15" name="Winston, Carla (CDC/DDID/NCHHSTP/DTE)" initials="WC(" lastIdx="89" clrIdx="14">
    <p:extLst>
      <p:ext uri="{19B8F6BF-5375-455C-9EA6-DF929625EA0E}">
        <p15:presenceInfo xmlns:p15="http://schemas.microsoft.com/office/powerpoint/2012/main" userId="S::ctw3@cdc.gov::c6440c94-5101-4c7c-9703-c0dac0b75758" providerId="AD"/>
      </p:ext>
    </p:extLst>
  </p:cmAuthor>
  <p:cmAuthor id="16" name="Kammerer, Steve (CDC/DDID/NCHHSTP/DTE)" initials="KS(" lastIdx="45" clrIdx="15">
    <p:extLst>
      <p:ext uri="{19B8F6BF-5375-455C-9EA6-DF929625EA0E}">
        <p15:presenceInfo xmlns:p15="http://schemas.microsoft.com/office/powerpoint/2012/main" userId="S::fzk3@cdc.gov::5ff58567-e670-4ff5-89af-90b01f473128" providerId="AD"/>
      </p:ext>
    </p:extLst>
  </p:cmAuthor>
  <p:cmAuthor id="17" name="Resha, Karen (CDC/DDID/NCHHSTP/OD)" initials="RK(" lastIdx="10" clrIdx="16">
    <p:extLst>
      <p:ext uri="{19B8F6BF-5375-455C-9EA6-DF929625EA0E}">
        <p15:presenceInfo xmlns:p15="http://schemas.microsoft.com/office/powerpoint/2012/main" userId="S-1-5-21-1207783550-2075000910-922709458-197358" providerId="AD"/>
      </p:ext>
    </p:extLst>
  </p:cmAuthor>
  <p:cmAuthor id="18" name="Resha, Karen (CDC/DDID/NCHHSTP/OD)" initials="RK( [2]" lastIdx="20" clrIdx="17">
    <p:extLst>
      <p:ext uri="{19B8F6BF-5375-455C-9EA6-DF929625EA0E}">
        <p15:presenceInfo xmlns:p15="http://schemas.microsoft.com/office/powerpoint/2012/main" userId="S::kdr1@cdc.gov::a215fd98-229d-4e39-9252-09513bdd8eab" providerId="AD"/>
      </p:ext>
    </p:extLst>
  </p:cmAuthor>
  <p:cmAuthor id="19" name="Clarisse Tsang" initials="CT" lastIdx="311" clrIdx="18">
    <p:extLst>
      <p:ext uri="{19B8F6BF-5375-455C-9EA6-DF929625EA0E}">
        <p15:presenceInfo xmlns:p15="http://schemas.microsoft.com/office/powerpoint/2012/main" userId="S::mix4@cdc.gov::939b7fcb-b2e0-4fe0-ad29-62d9a9bce6ce" providerId="AD"/>
      </p:ext>
    </p:extLst>
  </p:cmAuthor>
  <p:cmAuthor id="20" name="Self, Julie Lynn (CDC/DDID/NCHHSTP/DTE)" initials="SJL(" lastIdx="255" clrIdx="19">
    <p:extLst>
      <p:ext uri="{19B8F6BF-5375-455C-9EA6-DF929625EA0E}">
        <p15:presenceInfo xmlns:p15="http://schemas.microsoft.com/office/powerpoint/2012/main" userId="S::yxj9@cdc.gov::b0c15203-d06e-4f8a-93be-4cafda4cc0aa" providerId="AD"/>
      </p:ext>
    </p:extLst>
  </p:cmAuthor>
  <p:cmAuthor id="21" name="Feng, Pei-Jean" initials="PF" lastIdx="10" clrIdx="20">
    <p:extLst>
      <p:ext uri="{19B8F6BF-5375-455C-9EA6-DF929625EA0E}">
        <p15:presenceInfo xmlns:p15="http://schemas.microsoft.com/office/powerpoint/2012/main" userId="Feng, Pei-Jean" providerId="None"/>
      </p:ext>
    </p:extLst>
  </p:cmAuthor>
  <p:cmAuthor id="22" name="Feng, Pei-Jean (CDC/DDID/NCHHSTP/DTE)" initials="F(" lastIdx="284" clrIdx="21">
    <p:extLst>
      <p:ext uri="{19B8F6BF-5375-455C-9EA6-DF929625EA0E}">
        <p15:presenceInfo xmlns:p15="http://schemas.microsoft.com/office/powerpoint/2012/main" userId="S::ewc6@cdc.gov::239ea777-a985-43c5-9b7b-36c9bf0e18b4" providerId="AD"/>
      </p:ext>
    </p:extLst>
  </p:cmAuthor>
  <p:cmAuthor id="23" name="Lambert, Lauren A. (CDC/DDID/NCHHSTP/DTE)" initials="LLA(" lastIdx="189" clrIdx="22">
    <p:extLst>
      <p:ext uri="{19B8F6BF-5375-455C-9EA6-DF929625EA0E}">
        <p15:presenceInfo xmlns:p15="http://schemas.microsoft.com/office/powerpoint/2012/main" userId="S::lal0@cdc.gov::f378f072-aff1-4dff-88f9-483deb9998ae" providerId="AD"/>
      </p:ext>
    </p:extLst>
  </p:cmAuthor>
  <p:cmAuthor id="24" name="Allen, Leeanna (CDC/DDID/NCHHSTP/DTE)" initials="AL(" lastIdx="9" clrIdx="23">
    <p:extLst>
      <p:ext uri="{19B8F6BF-5375-455C-9EA6-DF929625EA0E}">
        <p15:presenceInfo xmlns:p15="http://schemas.microsoft.com/office/powerpoint/2012/main" userId="S::iei5@cdc.gov::c55763ca-55d4-48ea-8a8f-6f201dd3c749" providerId="AD"/>
      </p:ext>
    </p:extLst>
  </p:cmAuthor>
  <p:cmAuthor id="25" name="DeLuca, Nick (CDC/DDID/NCHHSTP/DTE)" initials="DN(" lastIdx="25" clrIdx="24">
    <p:extLst>
      <p:ext uri="{19B8F6BF-5375-455C-9EA6-DF929625EA0E}">
        <p15:presenceInfo xmlns:p15="http://schemas.microsoft.com/office/powerpoint/2012/main" userId="S::ncd4@cdc.gov::7401b3f7-5759-406a-b65c-994e78639fa6" providerId="AD"/>
      </p:ext>
    </p:extLst>
  </p:cmAuthor>
  <p:cmAuthor id="26" name="Moore, Meredith (CDC/DDID/NCHHSTP/DTE)" initials="MM(" lastIdx="249" clrIdx="25">
    <p:extLst>
      <p:ext uri="{19B8F6BF-5375-455C-9EA6-DF929625EA0E}">
        <p15:presenceInfo xmlns:p15="http://schemas.microsoft.com/office/powerpoint/2012/main" userId="S::mue1@cdc.gov::69583902-ec31-4f49-a302-f6fe8b89fd96" providerId="AD"/>
      </p:ext>
    </p:extLst>
  </p:cmAuthor>
  <p:cmAuthor id="27" name="Augustine, Ryan (CDC/DDID/NCHHSTP/DTE)" initials="A(" lastIdx="74" clrIdx="26">
    <p:extLst>
      <p:ext uri="{19B8F6BF-5375-455C-9EA6-DF929625EA0E}">
        <p15:presenceInfo xmlns:p15="http://schemas.microsoft.com/office/powerpoint/2012/main" userId="S::mvv7@cdc.gov::450bfa04-8906-4291-b3ae-5ff68c0b3bf5" providerId="AD"/>
      </p:ext>
    </p:extLst>
  </p:cmAuthor>
  <p:cmAuthor id="28" name="Forbes, Divia (CDC/DDID/NCHHSTP/DTE)" initials="F(" lastIdx="8" clrIdx="27">
    <p:extLst>
      <p:ext uri="{19B8F6BF-5375-455C-9EA6-DF929625EA0E}">
        <p15:presenceInfo xmlns:p15="http://schemas.microsoft.com/office/powerpoint/2012/main" userId="S::dkf1@cdc.gov::0965cef4-b50e-4e91-82c2-b8854f40823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6A01A"/>
    <a:srgbClr val="F7BD51"/>
    <a:srgbClr val="FAD781"/>
    <a:srgbClr val="FFEFB2"/>
    <a:srgbClr val="0057B7"/>
    <a:srgbClr val="4188D3"/>
    <a:srgbClr val="7EB9E9"/>
    <a:srgbClr val="C3E8FF"/>
    <a:srgbClr val="624B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190" autoAdjust="0"/>
    <p:restoredTop sz="79915" autoAdjust="0"/>
  </p:normalViewPr>
  <p:slideViewPr>
    <p:cSldViewPr snapToGrid="0">
      <p:cViewPr varScale="1">
        <p:scale>
          <a:sx n="89" d="100"/>
          <a:sy n="89" d="100"/>
        </p:scale>
        <p:origin x="300" y="68"/>
      </p:cViewPr>
      <p:guideLst>
        <p:guide orient="horz" pos="2160"/>
        <p:guide pos="3840"/>
      </p:guideLst>
    </p:cSldViewPr>
  </p:slideViewPr>
  <p:notesTextViewPr>
    <p:cViewPr>
      <p:scale>
        <a:sx n="100" d="100"/>
        <a:sy n="100" d="100"/>
      </p:scale>
      <p:origin x="0" y="0"/>
    </p:cViewPr>
  </p:notesTextViewPr>
  <p:notesViewPr>
    <p:cSldViewPr snapToGrid="0">
      <p:cViewPr>
        <p:scale>
          <a:sx n="50" d="100"/>
          <a:sy n="50" d="100"/>
        </p:scale>
        <p:origin x="2568" y="-21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42" Type="http://schemas.openxmlformats.org/officeDocument/2006/relationships/slide" Target="slides/slide34.xml"/><Relationship Id="rId47" Type="http://schemas.openxmlformats.org/officeDocument/2006/relationships/slide" Target="slides/slide39.xml"/><Relationship Id="rId63" Type="http://schemas.openxmlformats.org/officeDocument/2006/relationships/slide" Target="slides/slide55.xml"/><Relationship Id="rId68" Type="http://schemas.openxmlformats.org/officeDocument/2006/relationships/slide" Target="slides/slide60.xml"/><Relationship Id="rId84" Type="http://schemas.openxmlformats.org/officeDocument/2006/relationships/theme" Target="theme/theme1.xml"/><Relationship Id="rId16" Type="http://schemas.openxmlformats.org/officeDocument/2006/relationships/slide" Target="slides/slide8.xml"/><Relationship Id="rId11" Type="http://schemas.openxmlformats.org/officeDocument/2006/relationships/slide" Target="slides/slide3.xml"/><Relationship Id="rId32" Type="http://schemas.openxmlformats.org/officeDocument/2006/relationships/slide" Target="slides/slide24.xml"/><Relationship Id="rId37" Type="http://schemas.openxmlformats.org/officeDocument/2006/relationships/slide" Target="slides/slide29.xml"/><Relationship Id="rId53" Type="http://schemas.openxmlformats.org/officeDocument/2006/relationships/slide" Target="slides/slide45.xml"/><Relationship Id="rId58" Type="http://schemas.openxmlformats.org/officeDocument/2006/relationships/slide" Target="slides/slide50.xml"/><Relationship Id="rId74" Type="http://schemas.openxmlformats.org/officeDocument/2006/relationships/font" Target="fonts/font3.fntdata"/><Relationship Id="rId79" Type="http://schemas.openxmlformats.org/officeDocument/2006/relationships/font" Target="fonts/font8.fntdata"/><Relationship Id="rId5" Type="http://schemas.openxmlformats.org/officeDocument/2006/relationships/slideMaster" Target="slideMasters/slideMaster2.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slide" Target="slides/slide61.xml"/><Relationship Id="rId77" Type="http://schemas.openxmlformats.org/officeDocument/2006/relationships/font" Target="fonts/font6.fntdata"/><Relationship Id="rId8" Type="http://schemas.openxmlformats.org/officeDocument/2006/relationships/slideMaster" Target="slideMasters/slideMaster5.xml"/><Relationship Id="rId51" Type="http://schemas.openxmlformats.org/officeDocument/2006/relationships/slide" Target="slides/slide43.xml"/><Relationship Id="rId72" Type="http://schemas.openxmlformats.org/officeDocument/2006/relationships/font" Target="fonts/font1.fntdata"/><Relationship Id="rId80" Type="http://schemas.openxmlformats.org/officeDocument/2006/relationships/font" Target="fonts/font9.fntdata"/><Relationship Id="rId85"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notesMaster" Target="notesMasters/notesMaster1.xml"/><Relationship Id="rId75" Type="http://schemas.openxmlformats.org/officeDocument/2006/relationships/font" Target="fonts/font4.fntdata"/><Relationship Id="rId83"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font" Target="fonts/font2.fntdata"/><Relationship Id="rId78" Type="http://schemas.openxmlformats.org/officeDocument/2006/relationships/font" Target="fonts/font7.fntdata"/><Relationship Id="rId81" Type="http://schemas.openxmlformats.org/officeDocument/2006/relationships/commentAuthors" Target="commentAuthors.xml"/><Relationship Id="rId86"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 Id="rId76" Type="http://schemas.openxmlformats.org/officeDocument/2006/relationships/font" Target="fonts/font5.fntdata"/><Relationship Id="rId7" Type="http://schemas.openxmlformats.org/officeDocument/2006/relationships/slideMaster" Target="slideMasters/slideMaster4.xml"/><Relationship Id="rId71" Type="http://schemas.openxmlformats.org/officeDocument/2006/relationships/handoutMaster" Target="handoutMasters/handoutMaster1.xml"/><Relationship Id="rId2" Type="http://schemas.openxmlformats.org/officeDocument/2006/relationships/customXml" Target="../customXml/item2.xml"/><Relationship Id="rId29" Type="http://schemas.openxmlformats.org/officeDocument/2006/relationships/slide" Target="slides/slide21.xml"/><Relationship Id="rId24" Type="http://schemas.openxmlformats.org/officeDocument/2006/relationships/slide" Target="slides/slide16.xml"/><Relationship Id="rId40" Type="http://schemas.openxmlformats.org/officeDocument/2006/relationships/slide" Target="slides/slide32.xml"/><Relationship Id="rId45" Type="http://schemas.openxmlformats.org/officeDocument/2006/relationships/slide" Target="slides/slide37.xml"/><Relationship Id="rId66" Type="http://schemas.openxmlformats.org/officeDocument/2006/relationships/slide" Target="slides/slide58.xml"/><Relationship Id="rId87" Type="http://schemas.microsoft.com/office/2018/10/relationships/authors" Target="authors.xml"/><Relationship Id="rId61" Type="http://schemas.openxmlformats.org/officeDocument/2006/relationships/slide" Target="slides/slide53.xml"/><Relationship Id="rId8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Haye, Tim (CDC/NCHHSTP/DTE) (CTR)" userId="b76670e5-7837-4980-ac05-211c5a893b31" providerId="ADAL" clId="{257817CB-6103-478C-A804-E22ED90A9F71}"/>
    <pc:docChg chg="modSld">
      <pc:chgData name="LaHaye, Tim (CDC/NCHHSTP/DTE) (CTR)" userId="b76670e5-7837-4980-ac05-211c5a893b31" providerId="ADAL" clId="{257817CB-6103-478C-A804-E22ED90A9F71}" dt="2026-01-21T15:12:22.036" v="0" actId="27918"/>
      <pc:docMkLst>
        <pc:docMk/>
      </pc:docMkLst>
      <pc:sldChg chg="mod">
        <pc:chgData name="LaHaye, Tim (CDC/NCHHSTP/DTE) (CTR)" userId="b76670e5-7837-4980-ac05-211c5a893b31" providerId="ADAL" clId="{257817CB-6103-478C-A804-E22ED90A9F71}" dt="2026-01-21T15:12:22.036" v="0" actId="27918"/>
        <pc:sldMkLst>
          <pc:docMk/>
          <pc:sldMk cId="4072050445" sldId="1494"/>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8.xml"/><Relationship Id="rId1" Type="http://schemas.microsoft.com/office/2011/relationships/chartStyle" Target="style8.xml"/><Relationship Id="rId5" Type="http://schemas.openxmlformats.org/officeDocument/2006/relationships/chartUserShapes" Target="../drawings/drawing3.xml"/><Relationship Id="rId4"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15.xml"/></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16.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17.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3" Type="http://schemas.openxmlformats.org/officeDocument/2006/relationships/themeOverride" Target="../theme/themeOverride18.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3" Type="http://schemas.openxmlformats.org/officeDocument/2006/relationships/themeOverride" Target="../theme/themeOverride19.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3" Type="http://schemas.openxmlformats.org/officeDocument/2006/relationships/themeOverride" Target="../theme/themeOverride20.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3" Type="http://schemas.openxmlformats.org/officeDocument/2006/relationships/themeOverride" Target="../theme/themeOverride21.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3" Type="http://schemas.openxmlformats.org/officeDocument/2006/relationships/themeOverride" Target="../theme/themeOverride22.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3" Type="http://schemas.openxmlformats.org/officeDocument/2006/relationships/themeOverride" Target="../theme/themeOverride23.xm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3" Type="http://schemas.openxmlformats.org/officeDocument/2006/relationships/themeOverride" Target="../theme/themeOverride24.xml"/><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package" Target="../embeddings/Microsoft_Excel_Worksheet23.xlsx"/></Relationships>
</file>

<file path=ppt/charts/_rels/chart25.xml.rels><?xml version="1.0" encoding="UTF-8" standalone="yes"?>
<Relationships xmlns="http://schemas.openxmlformats.org/package/2006/relationships"><Relationship Id="rId3" Type="http://schemas.openxmlformats.org/officeDocument/2006/relationships/themeOverride" Target="../theme/themeOverride25.xml"/><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3" Type="http://schemas.openxmlformats.org/officeDocument/2006/relationships/themeOverride" Target="../theme/themeOverride26.xml"/><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package" Target="../embeddings/Microsoft_Excel_Worksheet25.xlsx"/></Relationships>
</file>

<file path=ppt/charts/_rels/chart27.xml.rels><?xml version="1.0" encoding="UTF-8" standalone="yes"?>
<Relationships xmlns="http://schemas.openxmlformats.org/package/2006/relationships"><Relationship Id="rId3" Type="http://schemas.openxmlformats.org/officeDocument/2006/relationships/themeOverride" Target="../theme/themeOverride27.xml"/><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package" Target="../embeddings/Microsoft_Excel_Worksheet26.xlsx"/></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themeOverride" Target="../theme/themeOverride28.xml"/></Relationships>
</file>

<file path=ppt/charts/_rels/chart29.xml.rels><?xml version="1.0" encoding="UTF-8" standalone="yes"?>
<Relationships xmlns="http://schemas.openxmlformats.org/package/2006/relationships"><Relationship Id="rId3" Type="http://schemas.openxmlformats.org/officeDocument/2006/relationships/themeOverride" Target="../theme/themeOverride29.xml"/><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_rels/chart30.xml.rels><?xml version="1.0" encoding="UTF-8" standalone="yes"?>
<Relationships xmlns="http://schemas.openxmlformats.org/package/2006/relationships"><Relationship Id="rId3" Type="http://schemas.openxmlformats.org/officeDocument/2006/relationships/themeOverride" Target="../theme/themeOverride30.xml"/><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package" Target="../embeddings/Microsoft_Excel_Worksheet29.xlsx"/></Relationships>
</file>

<file path=ppt/charts/_rels/chart31.xml.rels><?xml version="1.0" encoding="UTF-8" standalone="yes"?>
<Relationships xmlns="http://schemas.openxmlformats.org/package/2006/relationships"><Relationship Id="rId3" Type="http://schemas.openxmlformats.org/officeDocument/2006/relationships/themeOverride" Target="../theme/themeOverride31.xml"/><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package" Target="../embeddings/Microsoft_Excel_Worksheet30.xlsx"/></Relationships>
</file>

<file path=ppt/charts/_rels/chart32.xml.rels><?xml version="1.0" encoding="UTF-8" standalone="yes"?>
<Relationships xmlns="http://schemas.openxmlformats.org/package/2006/relationships"><Relationship Id="rId3" Type="http://schemas.openxmlformats.org/officeDocument/2006/relationships/themeOverride" Target="../theme/themeOverride32.xml"/><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package" Target="../embeddings/Microsoft_Excel_Worksheet31.xlsx"/></Relationships>
</file>

<file path=ppt/charts/_rels/chart33.xml.rels><?xml version="1.0" encoding="UTF-8" standalone="yes"?>
<Relationships xmlns="http://schemas.openxmlformats.org/package/2006/relationships"><Relationship Id="rId3" Type="http://schemas.openxmlformats.org/officeDocument/2006/relationships/themeOverride" Target="../theme/themeOverride33.xml"/><Relationship Id="rId2" Type="http://schemas.microsoft.com/office/2011/relationships/chartColorStyle" Target="colors26.xml"/><Relationship Id="rId1" Type="http://schemas.microsoft.com/office/2011/relationships/chartStyle" Target="style26.xml"/><Relationship Id="rId4" Type="http://schemas.openxmlformats.org/officeDocument/2006/relationships/package" Target="../embeddings/Microsoft_Excel_Worksheet32.xlsx"/></Relationships>
</file>

<file path=ppt/charts/_rels/chart34.xml.rels><?xml version="1.0" encoding="UTF-8" standalone="yes"?>
<Relationships xmlns="http://schemas.openxmlformats.org/package/2006/relationships"><Relationship Id="rId3" Type="http://schemas.openxmlformats.org/officeDocument/2006/relationships/themeOverride" Target="../theme/themeOverride34.xml"/><Relationship Id="rId2" Type="http://schemas.microsoft.com/office/2011/relationships/chartColorStyle" Target="colors27.xml"/><Relationship Id="rId1" Type="http://schemas.microsoft.com/office/2011/relationships/chartStyle" Target="style27.xml"/><Relationship Id="rId4" Type="http://schemas.openxmlformats.org/officeDocument/2006/relationships/package" Target="../embeddings/Microsoft_Excel_Worksheet33.xlsx"/></Relationships>
</file>

<file path=ppt/charts/_rels/chart35.xml.rels><?xml version="1.0" encoding="UTF-8" standalone="yes"?>
<Relationships xmlns="http://schemas.openxmlformats.org/package/2006/relationships"><Relationship Id="rId3" Type="http://schemas.openxmlformats.org/officeDocument/2006/relationships/themeOverride" Target="../theme/themeOverride35.xml"/><Relationship Id="rId2" Type="http://schemas.microsoft.com/office/2011/relationships/chartColorStyle" Target="colors28.xml"/><Relationship Id="rId1" Type="http://schemas.microsoft.com/office/2011/relationships/chartStyle" Target="style28.xml"/><Relationship Id="rId4" Type="http://schemas.openxmlformats.org/officeDocument/2006/relationships/package" Target="../embeddings/Microsoft_Excel_Worksheet34.xlsx"/></Relationships>
</file>

<file path=ppt/charts/_rels/chart36.xml.rels><?xml version="1.0" encoding="UTF-8" standalone="yes"?>
<Relationships xmlns="http://schemas.openxmlformats.org/package/2006/relationships"><Relationship Id="rId3" Type="http://schemas.openxmlformats.org/officeDocument/2006/relationships/themeOverride" Target="../theme/themeOverride36.xml"/><Relationship Id="rId2" Type="http://schemas.microsoft.com/office/2011/relationships/chartColorStyle" Target="colors29.xml"/><Relationship Id="rId1" Type="http://schemas.microsoft.com/office/2011/relationships/chartStyle" Target="style29.xml"/><Relationship Id="rId4" Type="http://schemas.openxmlformats.org/officeDocument/2006/relationships/package" Target="../embeddings/Microsoft_Excel_Worksheet35.xlsx"/></Relationships>
</file>

<file path=ppt/charts/_rels/chart37.xml.rels><?xml version="1.0" encoding="UTF-8" standalone="yes"?>
<Relationships xmlns="http://schemas.openxmlformats.org/package/2006/relationships"><Relationship Id="rId3" Type="http://schemas.openxmlformats.org/officeDocument/2006/relationships/themeOverride" Target="../theme/themeOverride37.xml"/><Relationship Id="rId2" Type="http://schemas.microsoft.com/office/2011/relationships/chartColorStyle" Target="colors30.xml"/><Relationship Id="rId1" Type="http://schemas.microsoft.com/office/2011/relationships/chartStyle" Target="style30.xml"/><Relationship Id="rId4" Type="http://schemas.openxmlformats.org/officeDocument/2006/relationships/package" Target="../embeddings/Microsoft_Excel_Worksheet36.xlsx"/></Relationships>
</file>

<file path=ppt/charts/_rels/chart38.xml.rels><?xml version="1.0" encoding="UTF-8" standalone="yes"?>
<Relationships xmlns="http://schemas.openxmlformats.org/package/2006/relationships"><Relationship Id="rId3" Type="http://schemas.openxmlformats.org/officeDocument/2006/relationships/themeOverride" Target="../theme/themeOverride38.xml"/><Relationship Id="rId2" Type="http://schemas.microsoft.com/office/2011/relationships/chartColorStyle" Target="colors31.xml"/><Relationship Id="rId1" Type="http://schemas.microsoft.com/office/2011/relationships/chartStyle" Target="style31.xml"/><Relationship Id="rId4" Type="http://schemas.openxmlformats.org/officeDocument/2006/relationships/package" Target="../embeddings/Microsoft_Excel_Worksheet37.xlsx"/></Relationships>
</file>

<file path=ppt/charts/_rels/chart39.xml.rels><?xml version="1.0" encoding="UTF-8" standalone="yes"?>
<Relationships xmlns="http://schemas.openxmlformats.org/package/2006/relationships"><Relationship Id="rId3" Type="http://schemas.openxmlformats.org/officeDocument/2006/relationships/themeOverride" Target="../theme/themeOverride39.xml"/><Relationship Id="rId2" Type="http://schemas.microsoft.com/office/2011/relationships/chartColorStyle" Target="colors32.xml"/><Relationship Id="rId1" Type="http://schemas.microsoft.com/office/2011/relationships/chartStyle" Target="style32.xml"/><Relationship Id="rId5" Type="http://schemas.openxmlformats.org/officeDocument/2006/relationships/chartUserShapes" Target="../drawings/drawing4.xml"/><Relationship Id="rId4" Type="http://schemas.openxmlformats.org/officeDocument/2006/relationships/package" Target="../embeddings/Microsoft_Excel_Worksheet38.xlsx"/></Relationships>
</file>

<file path=ppt/charts/_rels/chart4.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3.xlsx"/><Relationship Id="rId1" Type="http://schemas.openxmlformats.org/officeDocument/2006/relationships/themeOverride" Target="../theme/themeOverride4.xml"/></Relationships>
</file>

<file path=ppt/charts/_rels/chart40.xml.rels><?xml version="1.0" encoding="UTF-8" standalone="yes"?>
<Relationships xmlns="http://schemas.openxmlformats.org/package/2006/relationships"><Relationship Id="rId3" Type="http://schemas.openxmlformats.org/officeDocument/2006/relationships/themeOverride" Target="../theme/themeOverride40.xml"/><Relationship Id="rId2" Type="http://schemas.microsoft.com/office/2011/relationships/chartColorStyle" Target="colors33.xml"/><Relationship Id="rId1" Type="http://schemas.microsoft.com/office/2011/relationships/chartStyle" Target="style33.xml"/><Relationship Id="rId4" Type="http://schemas.openxmlformats.org/officeDocument/2006/relationships/package" Target="../embeddings/Microsoft_Excel_Worksheet39.xlsx"/></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40.xlsx"/><Relationship Id="rId1" Type="http://schemas.openxmlformats.org/officeDocument/2006/relationships/themeOverride" Target="../theme/themeOverride41.xml"/></Relationships>
</file>

<file path=ppt/charts/_rels/chart42.xml.rels><?xml version="1.0" encoding="UTF-8" standalone="yes"?>
<Relationships xmlns="http://schemas.openxmlformats.org/package/2006/relationships"><Relationship Id="rId3" Type="http://schemas.openxmlformats.org/officeDocument/2006/relationships/themeOverride" Target="../theme/themeOverride42.xml"/><Relationship Id="rId2" Type="http://schemas.microsoft.com/office/2011/relationships/chartColorStyle" Target="colors34.xml"/><Relationship Id="rId1" Type="http://schemas.microsoft.com/office/2011/relationships/chartStyle" Target="style34.xml"/><Relationship Id="rId4" Type="http://schemas.openxmlformats.org/officeDocument/2006/relationships/package" Target="../embeddings/Microsoft_Excel_Worksheet41.xlsx"/></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themeOverride" Target="../theme/themeOverride43.xml"/></Relationships>
</file>

<file path=ppt/charts/_rels/chart44.xml.rels><?xml version="1.0" encoding="UTF-8" standalone="yes"?>
<Relationships xmlns="http://schemas.openxmlformats.org/package/2006/relationships"><Relationship Id="rId3" Type="http://schemas.openxmlformats.org/officeDocument/2006/relationships/themeOverride" Target="../theme/themeOverride44.xml"/><Relationship Id="rId2" Type="http://schemas.microsoft.com/office/2011/relationships/chartColorStyle" Target="colors35.xml"/><Relationship Id="rId1" Type="http://schemas.microsoft.com/office/2011/relationships/chartStyle" Target="style35.xml"/><Relationship Id="rId4" Type="http://schemas.openxmlformats.org/officeDocument/2006/relationships/package" Target="../embeddings/Microsoft_Excel_Worksheet43.xlsx"/></Relationships>
</file>

<file path=ppt/charts/_rels/chart45.xml.rels><?xml version="1.0" encoding="UTF-8" standalone="yes"?>
<Relationships xmlns="http://schemas.openxmlformats.org/package/2006/relationships"><Relationship Id="rId3" Type="http://schemas.openxmlformats.org/officeDocument/2006/relationships/themeOverride" Target="../theme/themeOverride45.xml"/><Relationship Id="rId2" Type="http://schemas.microsoft.com/office/2011/relationships/chartColorStyle" Target="colors36.xml"/><Relationship Id="rId1" Type="http://schemas.microsoft.com/office/2011/relationships/chartStyle" Target="style36.xml"/><Relationship Id="rId4" Type="http://schemas.openxmlformats.org/officeDocument/2006/relationships/package" Target="../embeddings/Microsoft_Excel_Worksheet44.xlsx"/></Relationships>
</file>

<file path=ppt/charts/_rels/chart46.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package" Target="../embeddings/Microsoft_Excel_Worksheet45.xlsx"/><Relationship Id="rId1" Type="http://schemas.openxmlformats.org/officeDocument/2006/relationships/themeOverride" Target="../theme/themeOverride46.xml"/></Relationships>
</file>

<file path=ppt/charts/_rels/chart47.xml.rels><?xml version="1.0" encoding="UTF-8" standalone="yes"?>
<Relationships xmlns="http://schemas.openxmlformats.org/package/2006/relationships"><Relationship Id="rId3" Type="http://schemas.openxmlformats.org/officeDocument/2006/relationships/themeOverride" Target="../theme/themeOverride47.xml"/><Relationship Id="rId2" Type="http://schemas.microsoft.com/office/2011/relationships/chartColorStyle" Target="colors37.xml"/><Relationship Id="rId1" Type="http://schemas.microsoft.com/office/2011/relationships/chartStyle" Target="style37.xml"/><Relationship Id="rId5" Type="http://schemas.openxmlformats.org/officeDocument/2006/relationships/chartUserShapes" Target="../drawings/drawing6.xml"/><Relationship Id="rId4" Type="http://schemas.openxmlformats.org/officeDocument/2006/relationships/package" Target="../embeddings/Microsoft_Excel_Worksheet46.xlsx"/></Relationships>
</file>

<file path=ppt/charts/_rels/chart48.xml.rels><?xml version="1.0" encoding="UTF-8" standalone="yes"?>
<Relationships xmlns="http://schemas.openxmlformats.org/package/2006/relationships"><Relationship Id="rId3" Type="http://schemas.openxmlformats.org/officeDocument/2006/relationships/themeOverride" Target="../theme/themeOverride48.xml"/><Relationship Id="rId2" Type="http://schemas.microsoft.com/office/2011/relationships/chartColorStyle" Target="colors38.xml"/><Relationship Id="rId1" Type="http://schemas.microsoft.com/office/2011/relationships/chartStyle" Target="style38.xml"/><Relationship Id="rId4" Type="http://schemas.openxmlformats.org/officeDocument/2006/relationships/package" Target="../embeddings/Microsoft_Excel_Worksheet47.xlsx"/></Relationships>
</file>

<file path=ppt/charts/_rels/chart49.xml.rels><?xml version="1.0" encoding="UTF-8" standalone="yes"?>
<Relationships xmlns="http://schemas.openxmlformats.org/package/2006/relationships"><Relationship Id="rId3" Type="http://schemas.openxmlformats.org/officeDocument/2006/relationships/themeOverride" Target="../theme/themeOverride49.xml"/><Relationship Id="rId2" Type="http://schemas.microsoft.com/office/2011/relationships/chartColorStyle" Target="colors39.xml"/><Relationship Id="rId1" Type="http://schemas.microsoft.com/office/2011/relationships/chartStyle" Target="style39.xml"/><Relationship Id="rId4" Type="http://schemas.openxmlformats.org/officeDocument/2006/relationships/package" Target="../embeddings/Microsoft_Excel_Worksheet48.xlsx"/></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5.xml"/></Relationships>
</file>

<file path=ppt/charts/_rels/chart50.xml.rels><?xml version="1.0" encoding="UTF-8" standalone="yes"?>
<Relationships xmlns="http://schemas.openxmlformats.org/package/2006/relationships"><Relationship Id="rId3" Type="http://schemas.openxmlformats.org/officeDocument/2006/relationships/themeOverride" Target="../theme/themeOverride50.xml"/><Relationship Id="rId2" Type="http://schemas.microsoft.com/office/2011/relationships/chartColorStyle" Target="colors40.xml"/><Relationship Id="rId1" Type="http://schemas.microsoft.com/office/2011/relationships/chartStyle" Target="style40.xml"/><Relationship Id="rId4" Type="http://schemas.openxmlformats.org/officeDocument/2006/relationships/package" Target="../embeddings/Microsoft_Excel_Worksheet49.xlsx"/></Relationships>
</file>

<file path=ppt/charts/_rels/chart51.xml.rels><?xml version="1.0" encoding="UTF-8" standalone="yes"?>
<Relationships xmlns="http://schemas.openxmlformats.org/package/2006/relationships"><Relationship Id="rId3" Type="http://schemas.openxmlformats.org/officeDocument/2006/relationships/themeOverride" Target="../theme/themeOverride51.xml"/><Relationship Id="rId2" Type="http://schemas.microsoft.com/office/2011/relationships/chartColorStyle" Target="colors41.xml"/><Relationship Id="rId1" Type="http://schemas.microsoft.com/office/2011/relationships/chartStyle" Target="style41.xml"/><Relationship Id="rId4" Type="http://schemas.openxmlformats.org/officeDocument/2006/relationships/package" Target="../embeddings/Microsoft_Excel_Worksheet50.xlsx"/></Relationships>
</file>

<file path=ppt/charts/_rels/chart52.xml.rels><?xml version="1.0" encoding="UTF-8" standalone="yes"?>
<Relationships xmlns="http://schemas.openxmlformats.org/package/2006/relationships"><Relationship Id="rId3" Type="http://schemas.openxmlformats.org/officeDocument/2006/relationships/themeOverride" Target="../theme/themeOverride52.xml"/><Relationship Id="rId2" Type="http://schemas.microsoft.com/office/2011/relationships/chartColorStyle" Target="colors42.xml"/><Relationship Id="rId1" Type="http://schemas.microsoft.com/office/2011/relationships/chartStyle" Target="style42.xml"/><Relationship Id="rId4" Type="http://schemas.openxmlformats.org/officeDocument/2006/relationships/package" Target="../embeddings/Microsoft_Excel_Worksheet51.xlsx"/></Relationships>
</file>

<file path=ppt/charts/_rels/chart53.xml.rels><?xml version="1.0" encoding="UTF-8" standalone="yes"?>
<Relationships xmlns="http://schemas.openxmlformats.org/package/2006/relationships"><Relationship Id="rId3" Type="http://schemas.openxmlformats.org/officeDocument/2006/relationships/themeOverride" Target="../theme/themeOverride53.xml"/><Relationship Id="rId2" Type="http://schemas.microsoft.com/office/2011/relationships/chartColorStyle" Target="colors43.xml"/><Relationship Id="rId1" Type="http://schemas.microsoft.com/office/2011/relationships/chartStyle" Target="style43.xml"/><Relationship Id="rId4" Type="http://schemas.openxmlformats.org/officeDocument/2006/relationships/package" Target="../embeddings/Microsoft_Excel_Worksheet52.xlsx"/></Relationships>
</file>

<file path=ppt/charts/_rels/chart54.xml.rels><?xml version="1.0" encoding="UTF-8" standalone="yes"?>
<Relationships xmlns="http://schemas.openxmlformats.org/package/2006/relationships"><Relationship Id="rId1" Type="http://schemas.openxmlformats.org/officeDocument/2006/relationships/package" Target="../embeddings/Microsoft_Excel_Worksheet53.xlsx"/></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44.xml"/><Relationship Id="rId1" Type="http://schemas.microsoft.com/office/2011/relationships/chartStyle" Target="style44.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45.xml"/><Relationship Id="rId1" Type="http://schemas.microsoft.com/office/2011/relationships/chartStyle" Target="style45.xml"/><Relationship Id="rId4" Type="http://schemas.openxmlformats.org/officeDocument/2006/relationships/chartUserShapes" Target="../drawings/drawing7.xml"/></Relationships>
</file>

<file path=ppt/charts/_rels/chart57.xml.rels><?xml version="1.0" encoding="UTF-8" standalone="yes"?>
<Relationships xmlns="http://schemas.openxmlformats.org/package/2006/relationships"><Relationship Id="rId3" Type="http://schemas.openxmlformats.org/officeDocument/2006/relationships/themeOverride" Target="../theme/themeOverride54.xml"/><Relationship Id="rId2" Type="http://schemas.microsoft.com/office/2011/relationships/chartColorStyle" Target="colors46.xml"/><Relationship Id="rId1" Type="http://schemas.microsoft.com/office/2011/relationships/chartStyle" Target="style46.xml"/><Relationship Id="rId4" Type="http://schemas.openxmlformats.org/officeDocument/2006/relationships/package" Target="../embeddings/Microsoft_Excel_Worksheet56.xlsx"/></Relationships>
</file>

<file path=ppt/charts/_rels/chart58.xml.rels><?xml version="1.0" encoding="UTF-8" standalone="yes"?>
<Relationships xmlns="http://schemas.openxmlformats.org/package/2006/relationships"><Relationship Id="rId3" Type="http://schemas.openxmlformats.org/officeDocument/2006/relationships/themeOverride" Target="../theme/themeOverride55.xml"/><Relationship Id="rId2" Type="http://schemas.microsoft.com/office/2011/relationships/chartColorStyle" Target="colors47.xml"/><Relationship Id="rId1" Type="http://schemas.microsoft.com/office/2011/relationships/chartStyle" Target="style47.xml"/><Relationship Id="rId4" Type="http://schemas.openxmlformats.org/officeDocument/2006/relationships/package" Target="../embeddings/Microsoft_Excel_Worksheet57.xlsx"/></Relationships>
</file>

<file path=ppt/charts/_rels/chart59.xml.rels><?xml version="1.0" encoding="UTF-8" standalone="yes"?>
<Relationships xmlns="http://schemas.openxmlformats.org/package/2006/relationships"><Relationship Id="rId3" Type="http://schemas.openxmlformats.org/officeDocument/2006/relationships/themeOverride" Target="../theme/themeOverride56.xml"/><Relationship Id="rId2" Type="http://schemas.microsoft.com/office/2011/relationships/chartColorStyle" Target="colors48.xml"/><Relationship Id="rId1" Type="http://schemas.microsoft.com/office/2011/relationships/chartStyle" Target="style48.xml"/><Relationship Id="rId5" Type="http://schemas.openxmlformats.org/officeDocument/2006/relationships/chartUserShapes" Target="../drawings/drawing8.xml"/><Relationship Id="rId4" Type="http://schemas.openxmlformats.org/officeDocument/2006/relationships/package" Target="../embeddings/Microsoft_Excel_Worksheet58.xlsx"/></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6480502011267427E-2"/>
          <c:y val="4.7904949381327333E-2"/>
          <c:w val="0.88983698985498028"/>
          <c:h val="0.82435362516092092"/>
        </c:manualLayout>
      </c:layout>
      <c:lineChart>
        <c:grouping val="standard"/>
        <c:varyColors val="0"/>
        <c:ser>
          <c:idx val="0"/>
          <c:order val="0"/>
          <c:tx>
            <c:v>goal</c:v>
          </c:tx>
          <c:spPr>
            <a:ln w="31750" cap="rnd">
              <a:solidFill>
                <a:srgbClr val="9A4E9E"/>
              </a:solidFill>
              <a:prstDash val="dash"/>
              <a:round/>
            </a:ln>
            <a:effectLst/>
          </c:spPr>
          <c:marker>
            <c:symbol val="none"/>
          </c:marker>
          <c:dPt>
            <c:idx val="37"/>
            <c:marker>
              <c:symbol val="none"/>
            </c:marker>
            <c:bubble3D val="0"/>
            <c:extLst>
              <c:ext xmlns:c16="http://schemas.microsoft.com/office/drawing/2014/chart" uri="{C3380CC4-5D6E-409C-BE32-E72D297353CC}">
                <c16:uniqueId val="{00000000-534C-403F-B922-FDE0259FBDD8}"/>
              </c:ext>
            </c:extLst>
          </c:dPt>
          <c:dPt>
            <c:idx val="38"/>
            <c:marker>
              <c:symbol val="none"/>
            </c:marker>
            <c:bubble3D val="0"/>
            <c:spPr>
              <a:ln w="31750" cap="rnd">
                <a:solidFill>
                  <a:srgbClr val="9A4E9E"/>
                </a:solidFill>
                <a:prstDash val="dash"/>
                <a:round/>
              </a:ln>
              <a:effectLst/>
            </c:spPr>
            <c:extLst>
              <c:ext xmlns:c16="http://schemas.microsoft.com/office/drawing/2014/chart" uri="{C3380CC4-5D6E-409C-BE32-E72D297353CC}">
                <c16:uniqueId val="{00000002-534C-403F-B922-FDE0259FBDD8}"/>
              </c:ext>
            </c:extLst>
          </c:dPt>
          <c:cat>
            <c:numRef>
              <c:f>Sheet1!$C$2:$C$44</c:f>
              <c:numCache>
                <c:formatCode>General</c:formatCode>
                <c:ptCount val="43"/>
                <c:pt idx="0">
                  <c:v>1982</c:v>
                </c:pt>
                <c:pt idx="7">
                  <c:v>1989</c:v>
                </c:pt>
                <c:pt idx="14">
                  <c:v>1996</c:v>
                </c:pt>
                <c:pt idx="21">
                  <c:v>2003</c:v>
                </c:pt>
                <c:pt idx="28">
                  <c:v>2010</c:v>
                </c:pt>
                <c:pt idx="35">
                  <c:v>2017</c:v>
                </c:pt>
                <c:pt idx="42">
                  <c:v>2024</c:v>
                </c:pt>
              </c:numCache>
            </c:numRef>
          </c:cat>
          <c:val>
            <c:numRef>
              <c:f>Sheet1!$B$2:$B$44</c:f>
              <c:numCache>
                <c:formatCode>General</c:formatCode>
                <c:ptCount val="43"/>
                <c:pt idx="0">
                  <c:v>335</c:v>
                </c:pt>
                <c:pt idx="1">
                  <c:v>335</c:v>
                </c:pt>
                <c:pt idx="2">
                  <c:v>335</c:v>
                </c:pt>
                <c:pt idx="3">
                  <c:v>335</c:v>
                </c:pt>
                <c:pt idx="4">
                  <c:v>335</c:v>
                </c:pt>
                <c:pt idx="5">
                  <c:v>335</c:v>
                </c:pt>
                <c:pt idx="6">
                  <c:v>335</c:v>
                </c:pt>
                <c:pt idx="7">
                  <c:v>335</c:v>
                </c:pt>
                <c:pt idx="8">
                  <c:v>335</c:v>
                </c:pt>
                <c:pt idx="9">
                  <c:v>335</c:v>
                </c:pt>
                <c:pt idx="10">
                  <c:v>335</c:v>
                </c:pt>
                <c:pt idx="11">
                  <c:v>335</c:v>
                </c:pt>
                <c:pt idx="12">
                  <c:v>335</c:v>
                </c:pt>
                <c:pt idx="13">
                  <c:v>335</c:v>
                </c:pt>
                <c:pt idx="14">
                  <c:v>335</c:v>
                </c:pt>
                <c:pt idx="15">
                  <c:v>335</c:v>
                </c:pt>
                <c:pt idx="16">
                  <c:v>335</c:v>
                </c:pt>
                <c:pt idx="17">
                  <c:v>335</c:v>
                </c:pt>
                <c:pt idx="18">
                  <c:v>335</c:v>
                </c:pt>
                <c:pt idx="19">
                  <c:v>335</c:v>
                </c:pt>
                <c:pt idx="20">
                  <c:v>335</c:v>
                </c:pt>
                <c:pt idx="21">
                  <c:v>335</c:v>
                </c:pt>
                <c:pt idx="22">
                  <c:v>335</c:v>
                </c:pt>
                <c:pt idx="23">
                  <c:v>335</c:v>
                </c:pt>
                <c:pt idx="24">
                  <c:v>335</c:v>
                </c:pt>
                <c:pt idx="25">
                  <c:v>335</c:v>
                </c:pt>
                <c:pt idx="26">
                  <c:v>335</c:v>
                </c:pt>
                <c:pt idx="27">
                  <c:v>335</c:v>
                </c:pt>
                <c:pt idx="28">
                  <c:v>335</c:v>
                </c:pt>
                <c:pt idx="29">
                  <c:v>335</c:v>
                </c:pt>
                <c:pt idx="30">
                  <c:v>335</c:v>
                </c:pt>
                <c:pt idx="31">
                  <c:v>335</c:v>
                </c:pt>
                <c:pt idx="32">
                  <c:v>335</c:v>
                </c:pt>
                <c:pt idx="33">
                  <c:v>335</c:v>
                </c:pt>
                <c:pt idx="34">
                  <c:v>335</c:v>
                </c:pt>
                <c:pt idx="35">
                  <c:v>335</c:v>
                </c:pt>
                <c:pt idx="36">
                  <c:v>335</c:v>
                </c:pt>
                <c:pt idx="37">
                  <c:v>335</c:v>
                </c:pt>
                <c:pt idx="38">
                  <c:v>335</c:v>
                </c:pt>
                <c:pt idx="39">
                  <c:v>335</c:v>
                </c:pt>
                <c:pt idx="40">
                  <c:v>335</c:v>
                </c:pt>
                <c:pt idx="41">
                  <c:v>335</c:v>
                </c:pt>
                <c:pt idx="42">
                  <c:v>335</c:v>
                </c:pt>
              </c:numCache>
            </c:numRef>
          </c:val>
          <c:smooth val="0"/>
          <c:extLst>
            <c:ext xmlns:c16="http://schemas.microsoft.com/office/drawing/2014/chart" uri="{C3380CC4-5D6E-409C-BE32-E72D297353CC}">
              <c16:uniqueId val="{00000003-534C-403F-B922-FDE0259FBDD8}"/>
            </c:ext>
          </c:extLst>
        </c:ser>
        <c:ser>
          <c:idx val="1"/>
          <c:order val="1"/>
          <c:tx>
            <c:v>num_cases</c:v>
          </c:tx>
          <c:spPr>
            <a:ln w="31750" cap="rnd">
              <a:solidFill>
                <a:srgbClr val="1E5DB2"/>
              </a:solidFill>
              <a:round/>
            </a:ln>
            <a:effectLst/>
          </c:spPr>
          <c:marker>
            <c:symbol val="none"/>
          </c:marker>
          <c:cat>
            <c:numRef>
              <c:f>Sheet1!$C$2:$C$44</c:f>
              <c:numCache>
                <c:formatCode>General</c:formatCode>
                <c:ptCount val="43"/>
                <c:pt idx="0">
                  <c:v>1982</c:v>
                </c:pt>
                <c:pt idx="7">
                  <c:v>1989</c:v>
                </c:pt>
                <c:pt idx="14">
                  <c:v>1996</c:v>
                </c:pt>
                <c:pt idx="21">
                  <c:v>2003</c:v>
                </c:pt>
                <c:pt idx="28">
                  <c:v>2010</c:v>
                </c:pt>
                <c:pt idx="35">
                  <c:v>2017</c:v>
                </c:pt>
                <c:pt idx="42">
                  <c:v>2024</c:v>
                </c:pt>
              </c:numCache>
            </c:numRef>
          </c:cat>
          <c:val>
            <c:numRef>
              <c:f>Sheet1!$A$2:$A$44</c:f>
              <c:numCache>
                <c:formatCode>#,##0</c:formatCode>
                <c:ptCount val="43"/>
                <c:pt idx="0">
                  <c:v>25520</c:v>
                </c:pt>
                <c:pt idx="1">
                  <c:v>23846</c:v>
                </c:pt>
                <c:pt idx="2">
                  <c:v>22255</c:v>
                </c:pt>
                <c:pt idx="3">
                  <c:v>22201</c:v>
                </c:pt>
                <c:pt idx="4">
                  <c:v>22768</c:v>
                </c:pt>
                <c:pt idx="5">
                  <c:v>22517</c:v>
                </c:pt>
                <c:pt idx="6">
                  <c:v>22436</c:v>
                </c:pt>
                <c:pt idx="7">
                  <c:v>23495</c:v>
                </c:pt>
                <c:pt idx="8">
                  <c:v>25701</c:v>
                </c:pt>
                <c:pt idx="9">
                  <c:v>26283</c:v>
                </c:pt>
                <c:pt idx="10">
                  <c:v>26673</c:v>
                </c:pt>
                <c:pt idx="11">
                  <c:v>25102</c:v>
                </c:pt>
                <c:pt idx="12">
                  <c:v>24206</c:v>
                </c:pt>
                <c:pt idx="13">
                  <c:v>22726</c:v>
                </c:pt>
                <c:pt idx="14">
                  <c:v>21212</c:v>
                </c:pt>
                <c:pt idx="15">
                  <c:v>19751</c:v>
                </c:pt>
                <c:pt idx="16">
                  <c:v>18285</c:v>
                </c:pt>
                <c:pt idx="17">
                  <c:v>17492</c:v>
                </c:pt>
                <c:pt idx="18">
                  <c:v>16305</c:v>
                </c:pt>
                <c:pt idx="19">
                  <c:v>15937</c:v>
                </c:pt>
                <c:pt idx="20">
                  <c:v>15048</c:v>
                </c:pt>
                <c:pt idx="21">
                  <c:v>14828</c:v>
                </c:pt>
                <c:pt idx="22">
                  <c:v>14494</c:v>
                </c:pt>
                <c:pt idx="23">
                  <c:v>14052</c:v>
                </c:pt>
                <c:pt idx="24">
                  <c:v>13726</c:v>
                </c:pt>
                <c:pt idx="25">
                  <c:v>13275</c:v>
                </c:pt>
                <c:pt idx="26">
                  <c:v>12890</c:v>
                </c:pt>
                <c:pt idx="27">
                  <c:v>11513</c:v>
                </c:pt>
                <c:pt idx="28">
                  <c:v>11149</c:v>
                </c:pt>
                <c:pt idx="29">
                  <c:v>10496</c:v>
                </c:pt>
                <c:pt idx="30">
                  <c:v>9934</c:v>
                </c:pt>
                <c:pt idx="31">
                  <c:v>9556</c:v>
                </c:pt>
                <c:pt idx="32">
                  <c:v>9386</c:v>
                </c:pt>
                <c:pt idx="33">
                  <c:v>9539</c:v>
                </c:pt>
                <c:pt idx="34">
                  <c:v>9239</c:v>
                </c:pt>
                <c:pt idx="35">
                  <c:v>9068</c:v>
                </c:pt>
                <c:pt idx="36">
                  <c:v>8997</c:v>
                </c:pt>
                <c:pt idx="37">
                  <c:v>8895</c:v>
                </c:pt>
                <c:pt idx="38">
                  <c:v>7170</c:v>
                </c:pt>
                <c:pt idx="39">
                  <c:v>7866</c:v>
                </c:pt>
                <c:pt idx="40">
                  <c:v>8335</c:v>
                </c:pt>
                <c:pt idx="41">
                  <c:v>9626</c:v>
                </c:pt>
                <c:pt idx="42">
                  <c:v>10388</c:v>
                </c:pt>
              </c:numCache>
            </c:numRef>
          </c:val>
          <c:smooth val="0"/>
          <c:extLst>
            <c:ext xmlns:c16="http://schemas.microsoft.com/office/drawing/2014/chart" uri="{C3380CC4-5D6E-409C-BE32-E72D297353CC}">
              <c16:uniqueId val="{00000004-534C-403F-B922-FDE0259FBDD8}"/>
            </c:ext>
          </c:extLst>
        </c:ser>
        <c:dLbls>
          <c:showLegendKey val="0"/>
          <c:showVal val="0"/>
          <c:showCatName val="0"/>
          <c:showSerName val="0"/>
          <c:showPercent val="0"/>
          <c:showBubbleSize val="0"/>
        </c:dLbls>
        <c:smooth val="0"/>
        <c:axId val="791203264"/>
        <c:axId val="786945232"/>
      </c:lineChart>
      <c:catAx>
        <c:axId val="791203264"/>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85000"/>
                        <a:lumOff val="15000"/>
                      </a:schemeClr>
                    </a:solidFill>
                    <a:latin typeface="+mn-lt"/>
                    <a:ea typeface="+mn-ea"/>
                    <a:cs typeface="+mn-cs"/>
                  </a:defRPr>
                </a:pPr>
                <a:r>
                  <a:rPr lang="en-US" sz="2000" b="1">
                    <a:solidFill>
                      <a:schemeClr val="tx1">
                        <a:lumMod val="85000"/>
                        <a:lumOff val="15000"/>
                      </a:schemeClr>
                    </a:solidFill>
                    <a:latin typeface="Calibri" panose="020F0502020204030204" pitchFamily="34" charset="0"/>
                    <a:cs typeface="Calibri" panose="020F0502020204030204" pitchFamily="34" charset="0"/>
                  </a:rPr>
                  <a:t>Year</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85000"/>
                      <a:lumOff val="1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85000"/>
                <a:lumOff val="15000"/>
              </a:schemeClr>
            </a:solidFill>
            <a:round/>
          </a:ln>
          <a:effectLst/>
        </c:spPr>
        <c:txPr>
          <a:bodyPr rot="0" spcFirstLastPara="1" vertOverflow="ellipsis" wrap="square" anchor="ctr" anchorCtr="1"/>
          <a:lstStyle/>
          <a:p>
            <a:pPr>
              <a:defRPr sz="16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786945232"/>
        <c:crosses val="autoZero"/>
        <c:auto val="0"/>
        <c:lblAlgn val="ctr"/>
        <c:lblOffset val="0"/>
        <c:tickLblSkip val="1"/>
        <c:tickMarkSkip val="1"/>
        <c:noMultiLvlLbl val="0"/>
      </c:catAx>
      <c:valAx>
        <c:axId val="786945232"/>
        <c:scaling>
          <c:orientation val="minMax"/>
          <c:max val="30000"/>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85000"/>
                        <a:lumOff val="15000"/>
                      </a:schemeClr>
                    </a:solidFill>
                    <a:latin typeface="+mn-lt"/>
                    <a:ea typeface="+mn-ea"/>
                    <a:cs typeface="+mn-cs"/>
                  </a:defRPr>
                </a:pPr>
                <a:r>
                  <a:rPr lang="en-US" sz="2000" b="1">
                    <a:solidFill>
                      <a:schemeClr val="tx1">
                        <a:lumMod val="85000"/>
                        <a:lumOff val="15000"/>
                      </a:schemeClr>
                    </a:solidFill>
                    <a:latin typeface="Calibri" panose="020F0502020204030204" pitchFamily="34" charset="0"/>
                    <a:cs typeface="Calibri" panose="020F0502020204030204" pitchFamily="34" charset="0"/>
                  </a:rPr>
                  <a:t>Number of cases</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85000"/>
                      <a:lumOff val="15000"/>
                    </a:schemeClr>
                  </a:solidFill>
                  <a:latin typeface="+mn-lt"/>
                  <a:ea typeface="+mn-ea"/>
                  <a:cs typeface="+mn-cs"/>
                </a:defRPr>
              </a:pPr>
              <a:endParaRPr lang="en-US"/>
            </a:p>
          </c:txPr>
        </c:title>
        <c:numFmt formatCode="#,##0" sourceLinked="0"/>
        <c:majorTickMark val="out"/>
        <c:minorTickMark val="none"/>
        <c:tickLblPos val="nextTo"/>
        <c:spPr>
          <a:noFill/>
          <a:ln>
            <a:solidFill>
              <a:schemeClr val="tx1">
                <a:lumMod val="85000"/>
                <a:lumOff val="15000"/>
              </a:schemeClr>
            </a:solidFill>
          </a:ln>
          <a:effectLst/>
        </c:spPr>
        <c:txPr>
          <a:bodyPr rot="-60000000" spcFirstLastPara="1" vertOverflow="ellipsis" vert="horz" wrap="square" anchor="ctr" anchorCtr="1"/>
          <a:lstStyle/>
          <a:p>
            <a:pPr>
              <a:defRPr sz="16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791203264"/>
        <c:crossesAt val="1"/>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userShapes r:id="rId5"/>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9354323967537437"/>
          <c:y val="4.7324241469799772E-2"/>
          <c:w val="0.80628639285025772"/>
          <c:h val="0.94638880921791035"/>
        </c:manualLayout>
      </c:layout>
      <c:barChart>
        <c:barDir val="bar"/>
        <c:grouping val="clustered"/>
        <c:varyColors val="0"/>
        <c:ser>
          <c:idx val="0"/>
          <c:order val="0"/>
          <c:tx>
            <c:strRef>
              <c:f>Sheet1!$B$1</c:f>
              <c:strCache>
                <c:ptCount val="1"/>
                <c:pt idx="0">
                  <c:v>Column1</c:v>
                </c:pt>
              </c:strCache>
            </c:strRef>
          </c:tx>
          <c:spPr>
            <a:solidFill>
              <a:schemeClr val="accent6"/>
            </a:solidFill>
            <a:ln>
              <a:noFill/>
            </a:ln>
            <a:effectLst/>
          </c:spPr>
          <c:invertIfNegative val="0"/>
          <c:dPt>
            <c:idx val="0"/>
            <c:invertIfNegative val="0"/>
            <c:bubble3D val="0"/>
            <c:extLst>
              <c:ext xmlns:c16="http://schemas.microsoft.com/office/drawing/2014/chart" uri="{C3380CC4-5D6E-409C-BE32-E72D297353CC}">
                <c16:uniqueId val="{00000000-E564-488E-87DA-461AD03C158D}"/>
              </c:ext>
            </c:extLst>
          </c:dPt>
          <c:dPt>
            <c:idx val="1"/>
            <c:invertIfNegative val="0"/>
            <c:bubble3D val="0"/>
            <c:extLst>
              <c:ext xmlns:c16="http://schemas.microsoft.com/office/drawing/2014/chart" uri="{C3380CC4-5D6E-409C-BE32-E72D297353CC}">
                <c16:uniqueId val="{00000001-E564-488E-87DA-461AD03C158D}"/>
              </c:ext>
            </c:extLst>
          </c:dPt>
          <c:dPt>
            <c:idx val="2"/>
            <c:invertIfNegative val="0"/>
            <c:bubble3D val="0"/>
            <c:extLst>
              <c:ext xmlns:c16="http://schemas.microsoft.com/office/drawing/2014/chart" uri="{C3380CC4-5D6E-409C-BE32-E72D297353CC}">
                <c16:uniqueId val="{00000002-E564-488E-87DA-461AD03C158D}"/>
              </c:ext>
            </c:extLst>
          </c:dPt>
          <c:dPt>
            <c:idx val="3"/>
            <c:invertIfNegative val="0"/>
            <c:bubble3D val="0"/>
            <c:extLst>
              <c:ext xmlns:c16="http://schemas.microsoft.com/office/drawing/2014/chart" uri="{C3380CC4-5D6E-409C-BE32-E72D297353CC}">
                <c16:uniqueId val="{00000003-E564-488E-87DA-461AD03C158D}"/>
              </c:ext>
            </c:extLst>
          </c:dPt>
          <c:dPt>
            <c:idx val="4"/>
            <c:invertIfNegative val="0"/>
            <c:bubble3D val="0"/>
            <c:extLst>
              <c:ext xmlns:c16="http://schemas.microsoft.com/office/drawing/2014/chart" uri="{C3380CC4-5D6E-409C-BE32-E72D297353CC}">
                <c16:uniqueId val="{00000004-E564-488E-87DA-461AD03C158D}"/>
              </c:ext>
            </c:extLst>
          </c:dPt>
          <c:dPt>
            <c:idx val="5"/>
            <c:invertIfNegative val="0"/>
            <c:bubble3D val="0"/>
            <c:extLst>
              <c:ext xmlns:c16="http://schemas.microsoft.com/office/drawing/2014/chart" uri="{C3380CC4-5D6E-409C-BE32-E72D297353CC}">
                <c16:uniqueId val="{00000005-E564-488E-87DA-461AD03C158D}"/>
              </c:ext>
            </c:extLst>
          </c:dPt>
          <c:dPt>
            <c:idx val="6"/>
            <c:invertIfNegative val="0"/>
            <c:bubble3D val="0"/>
            <c:extLst>
              <c:ext xmlns:c16="http://schemas.microsoft.com/office/drawing/2014/chart" uri="{C3380CC4-5D6E-409C-BE32-E72D297353CC}">
                <c16:uniqueId val="{00000006-E564-488E-87DA-461AD03C158D}"/>
              </c:ext>
            </c:extLst>
          </c:dPt>
          <c:dPt>
            <c:idx val="7"/>
            <c:invertIfNegative val="0"/>
            <c:bubble3D val="0"/>
            <c:extLst>
              <c:ext xmlns:c16="http://schemas.microsoft.com/office/drawing/2014/chart" uri="{C3380CC4-5D6E-409C-BE32-E72D297353CC}">
                <c16:uniqueId val="{00000007-E564-488E-87DA-461AD03C158D}"/>
              </c:ext>
            </c:extLst>
          </c:dPt>
          <c:dLbls>
            <c:numFmt formatCode="0%" sourceLinked="0"/>
            <c:spPr>
              <a:noFill/>
              <a:ln>
                <a:noFill/>
              </a:ln>
              <a:effectLst/>
            </c:spPr>
            <c:txPr>
              <a:bodyPr rot="0" spcFirstLastPara="1" vertOverflow="ellipsis" vert="horz" wrap="square" anchor="ctr" anchorCtr="1"/>
              <a:lstStyle/>
              <a:p>
                <a:pPr>
                  <a:defRPr sz="2000" b="1" i="0" u="none" strike="noStrike" kern="1200" spc="0" baseline="0">
                    <a:solidFill>
                      <a:schemeClr val="bg1"/>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&lt;1 year</c:v>
                </c:pt>
                <c:pt idx="1">
                  <c:v>1–4 years</c:v>
                </c:pt>
                <c:pt idx="2">
                  <c:v>5–9 years</c:v>
                </c:pt>
                <c:pt idx="3">
                  <c:v>10–14 years</c:v>
                </c:pt>
                <c:pt idx="4">
                  <c:v>15–19 years</c:v>
                </c:pt>
                <c:pt idx="5">
                  <c:v>20–24 years</c:v>
                </c:pt>
                <c:pt idx="6">
                  <c:v>25–29 years</c:v>
                </c:pt>
                <c:pt idx="7">
                  <c:v>30–34 years</c:v>
                </c:pt>
                <c:pt idx="8">
                  <c:v>35–39 years</c:v>
                </c:pt>
                <c:pt idx="9">
                  <c:v>≥40 years</c:v>
                </c:pt>
                <c:pt idx="10">
                  <c:v>Unknown/missing</c:v>
                </c:pt>
              </c:strCache>
            </c:strRef>
          </c:cat>
          <c:val>
            <c:numRef>
              <c:f>Sheet1!$B$2:$B$12</c:f>
              <c:numCache>
                <c:formatCode>0%</c:formatCode>
                <c:ptCount val="11"/>
                <c:pt idx="0">
                  <c:v>0.23599999999999999</c:v>
                </c:pt>
                <c:pt idx="1">
                  <c:v>0.191</c:v>
                </c:pt>
                <c:pt idx="2">
                  <c:v>0.104</c:v>
                </c:pt>
                <c:pt idx="3">
                  <c:v>6.6000000000000003E-2</c:v>
                </c:pt>
                <c:pt idx="4">
                  <c:v>6.3E-2</c:v>
                </c:pt>
                <c:pt idx="5">
                  <c:v>6.6000000000000003E-2</c:v>
                </c:pt>
                <c:pt idx="6">
                  <c:v>5.1999999999999998E-2</c:v>
                </c:pt>
                <c:pt idx="7">
                  <c:v>5.2999999999999999E-2</c:v>
                </c:pt>
                <c:pt idx="8">
                  <c:v>3.3000000000000002E-2</c:v>
                </c:pt>
                <c:pt idx="9">
                  <c:v>7.6999999999999999E-2</c:v>
                </c:pt>
                <c:pt idx="10">
                  <c:v>0.06</c:v>
                </c:pt>
              </c:numCache>
            </c:numRef>
          </c:val>
          <c:extLst>
            <c:ext xmlns:c16="http://schemas.microsoft.com/office/drawing/2014/chart" uri="{C3380CC4-5D6E-409C-BE32-E72D297353CC}">
              <c16:uniqueId val="{00000008-E564-488E-87DA-461AD03C158D}"/>
            </c:ext>
          </c:extLst>
        </c:ser>
        <c:dLbls>
          <c:showLegendKey val="0"/>
          <c:showVal val="0"/>
          <c:showCatName val="0"/>
          <c:showSerName val="0"/>
          <c:showPercent val="0"/>
          <c:showBubbleSize val="0"/>
        </c:dLbls>
        <c:gapWidth val="10"/>
        <c:axId val="438992488"/>
        <c:axId val="438984288"/>
      </c:barChart>
      <c:valAx>
        <c:axId val="438984288"/>
        <c:scaling>
          <c:orientation val="minMax"/>
        </c:scaling>
        <c:delete val="1"/>
        <c:axPos val="t"/>
        <c:numFmt formatCode="0%" sourceLinked="0"/>
        <c:majorTickMark val="out"/>
        <c:minorTickMark val="none"/>
        <c:tickLblPos val="nextTo"/>
        <c:crossAx val="438992488"/>
        <c:crosses val="autoZero"/>
        <c:crossBetween val="between"/>
      </c:valAx>
      <c:catAx>
        <c:axId val="438992488"/>
        <c:scaling>
          <c:orientation val="maxMin"/>
        </c:scaling>
        <c:delete val="0"/>
        <c:axPos val="l"/>
        <c:numFmt formatCode="General" sourceLinked="1"/>
        <c:majorTickMark val="none"/>
        <c:minorTickMark val="none"/>
        <c:tickLblPos val="nextTo"/>
        <c:spPr>
          <a:noFill/>
          <a:ln>
            <a:solidFill>
              <a:schemeClr val="bg1">
                <a:lumMod val="85000"/>
              </a:schemeClr>
            </a:solidFill>
          </a:ln>
          <a:effectLst/>
        </c:spPr>
        <c:txPr>
          <a:bodyPr rot="0" spcFirstLastPara="1" vertOverflow="ellipsis" wrap="square" anchor="ctr" anchorCtr="1"/>
          <a:lstStyle/>
          <a:p>
            <a:pPr>
              <a:defRPr sz="20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438984288"/>
        <c:crosses val="autoZero"/>
        <c:auto val="1"/>
        <c:lblAlgn val="ctr"/>
        <c:lblOffset val="0"/>
        <c:noMultiLvlLbl val="0"/>
      </c:catAx>
      <c:spPr>
        <a:noFill/>
        <a:ln>
          <a:noFill/>
        </a:ln>
        <a:effectLst/>
      </c:spPr>
    </c:plotArea>
    <c:plotVisOnly val="1"/>
    <c:dispBlanksAs val="gap"/>
    <c:showDLblsOverMax val="0"/>
  </c:chart>
  <c:spPr>
    <a:noFill/>
    <a:ln>
      <a:noFill/>
    </a:ln>
    <a:effectLst/>
  </c:spPr>
  <c:txPr>
    <a:bodyPr/>
    <a:lstStyle/>
    <a:p>
      <a:pPr>
        <a:defRPr sz="1600">
          <a:latin typeface="Calibri" panose="020F0502020204030204" pitchFamily="34" charset="0"/>
          <a:cs typeface="Calibri" panose="020F0502020204030204" pitchFamily="34" charset="0"/>
        </a:defRPr>
      </a:pPr>
      <a:endParaRPr lang="en-US"/>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0850743498326267E-2"/>
          <c:y val="7.5700344708579351E-2"/>
          <c:w val="0.90633011006155817"/>
          <c:h val="0.77126189850943716"/>
        </c:manualLayout>
      </c:layout>
      <c:lineChart>
        <c:grouping val="standard"/>
        <c:varyColors val="0"/>
        <c:ser>
          <c:idx val="0"/>
          <c:order val="0"/>
          <c:tx>
            <c:strRef>
              <c:f>Sheet1!$B$1</c:f>
              <c:strCache>
                <c:ptCount val="1"/>
                <c:pt idx="0">
                  <c:v>&lt;1 year</c:v>
                </c:pt>
              </c:strCache>
            </c:strRef>
          </c:tx>
          <c:spPr>
            <a:ln w="31750" cap="rnd">
              <a:solidFill>
                <a:srgbClr val="0339A6"/>
              </a:solidFill>
              <a:round/>
            </a:ln>
            <a:effectLst/>
          </c:spPr>
          <c:marker>
            <c:symbol val="none"/>
          </c:marker>
          <c:cat>
            <c:numRef>
              <c:f>Sheet1!$A$2:$A$16</c:f>
              <c:numCache>
                <c:formatCode>General</c:formatCode>
                <c:ptCount val="15"/>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numCache>
            </c:numRef>
          </c:cat>
          <c:val>
            <c:numRef>
              <c:f>Sheet1!$B$2:$B$16</c:f>
              <c:numCache>
                <c:formatCode>0.0</c:formatCode>
                <c:ptCount val="15"/>
                <c:pt idx="0">
                  <c:v>16.402814423922603</c:v>
                </c:pt>
                <c:pt idx="1">
                  <c:v>14.396709323583181</c:v>
                </c:pt>
                <c:pt idx="2">
                  <c:v>14.923954372623575</c:v>
                </c:pt>
                <c:pt idx="3">
                  <c:v>15.440231362467866</c:v>
                </c:pt>
                <c:pt idx="4">
                  <c:v>16.12697399904291</c:v>
                </c:pt>
                <c:pt idx="5">
                  <c:v>16.687480487043395</c:v>
                </c:pt>
                <c:pt idx="6">
                  <c:v>17.393357468912324</c:v>
                </c:pt>
                <c:pt idx="7">
                  <c:v>15.950632713638493</c:v>
                </c:pt>
                <c:pt idx="8">
                  <c:v>14.562342569269521</c:v>
                </c:pt>
                <c:pt idx="9">
                  <c:v>13.492188732838883</c:v>
                </c:pt>
                <c:pt idx="10">
                  <c:v>9.8139079333986281</c:v>
                </c:pt>
                <c:pt idx="11">
                  <c:v>9.6951435661113088</c:v>
                </c:pt>
                <c:pt idx="12">
                  <c:v>16.89003713870499</c:v>
                </c:pt>
                <c:pt idx="13">
                  <c:v>22.496589358799454</c:v>
                </c:pt>
                <c:pt idx="14">
                  <c:v>23.590319361277444</c:v>
                </c:pt>
              </c:numCache>
            </c:numRef>
          </c:val>
          <c:smooth val="0"/>
          <c:extLst>
            <c:ext xmlns:c16="http://schemas.microsoft.com/office/drawing/2014/chart" uri="{C3380CC4-5D6E-409C-BE32-E72D297353CC}">
              <c16:uniqueId val="{00000000-236B-455F-A152-4D5525B93FEE}"/>
            </c:ext>
          </c:extLst>
        </c:ser>
        <c:ser>
          <c:idx val="1"/>
          <c:order val="1"/>
          <c:tx>
            <c:strRef>
              <c:f>Sheet1!$C$1</c:f>
              <c:strCache>
                <c:ptCount val="1"/>
                <c:pt idx="0">
                  <c:v>1–4 years</c:v>
                </c:pt>
              </c:strCache>
            </c:strRef>
          </c:tx>
          <c:spPr>
            <a:ln w="31750" cap="rnd">
              <a:solidFill>
                <a:srgbClr val="04ADBF"/>
              </a:solidFill>
              <a:prstDash val="dash"/>
              <a:round/>
            </a:ln>
            <a:effectLst/>
          </c:spPr>
          <c:marker>
            <c:symbol val="none"/>
          </c:marker>
          <c:cat>
            <c:numRef>
              <c:f>Sheet1!$A$2:$A$16</c:f>
              <c:numCache>
                <c:formatCode>General</c:formatCode>
                <c:ptCount val="15"/>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numCache>
            </c:numRef>
          </c:cat>
          <c:val>
            <c:numRef>
              <c:f>Sheet1!$C$2:$C$16</c:f>
              <c:numCache>
                <c:formatCode>0.0</c:formatCode>
                <c:ptCount val="15"/>
                <c:pt idx="0">
                  <c:v>18.865435356200528</c:v>
                </c:pt>
                <c:pt idx="1">
                  <c:v>17.154174283973187</c:v>
                </c:pt>
                <c:pt idx="2">
                  <c:v>17.633079847908746</c:v>
                </c:pt>
                <c:pt idx="3">
                  <c:v>16.050771208226223</c:v>
                </c:pt>
                <c:pt idx="4">
                  <c:v>14.930610942734088</c:v>
                </c:pt>
                <c:pt idx="5">
                  <c:v>15.985014049328756</c:v>
                </c:pt>
                <c:pt idx="6">
                  <c:v>15.567448449551394</c:v>
                </c:pt>
                <c:pt idx="7">
                  <c:v>16.51304483674426</c:v>
                </c:pt>
                <c:pt idx="8">
                  <c:v>16.81360201511335</c:v>
                </c:pt>
                <c:pt idx="9">
                  <c:v>16.790279311977276</c:v>
                </c:pt>
                <c:pt idx="10">
                  <c:v>17.845249755142017</c:v>
                </c:pt>
                <c:pt idx="11">
                  <c:v>15.490960652250973</c:v>
                </c:pt>
                <c:pt idx="12">
                  <c:v>13.854351687388988</c:v>
                </c:pt>
                <c:pt idx="13">
                  <c:v>15.2387448840382</c:v>
                </c:pt>
                <c:pt idx="14">
                  <c:v>19.061876247504991</c:v>
                </c:pt>
              </c:numCache>
            </c:numRef>
          </c:val>
          <c:smooth val="0"/>
          <c:extLst>
            <c:ext xmlns:c16="http://schemas.microsoft.com/office/drawing/2014/chart" uri="{C3380CC4-5D6E-409C-BE32-E72D297353CC}">
              <c16:uniqueId val="{00000001-236B-455F-A152-4D5525B93FEE}"/>
            </c:ext>
          </c:extLst>
        </c:ser>
        <c:ser>
          <c:idx val="2"/>
          <c:order val="2"/>
          <c:tx>
            <c:strRef>
              <c:f>Sheet1!$D$1</c:f>
              <c:strCache>
                <c:ptCount val="1"/>
                <c:pt idx="0">
                  <c:v>5–9 years</c:v>
                </c:pt>
              </c:strCache>
            </c:strRef>
          </c:tx>
          <c:spPr>
            <a:ln w="31750" cap="rnd">
              <a:solidFill>
                <a:srgbClr val="F2B705"/>
              </a:solidFill>
              <a:round/>
            </a:ln>
            <a:effectLst/>
          </c:spPr>
          <c:marker>
            <c:symbol val="none"/>
          </c:marker>
          <c:cat>
            <c:numRef>
              <c:f>Sheet1!$A$2:$A$16</c:f>
              <c:numCache>
                <c:formatCode>General</c:formatCode>
                <c:ptCount val="15"/>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numCache>
            </c:numRef>
          </c:cat>
          <c:val>
            <c:numRef>
              <c:f>Sheet1!$D$2:$D$16</c:f>
              <c:numCache>
                <c:formatCode>0.0</c:formatCode>
                <c:ptCount val="15"/>
                <c:pt idx="0">
                  <c:v>14.731750219876869</c:v>
                </c:pt>
                <c:pt idx="1">
                  <c:v>15.904936014625228</c:v>
                </c:pt>
                <c:pt idx="2">
                  <c:v>14.923954372623575</c:v>
                </c:pt>
                <c:pt idx="3">
                  <c:v>14.026349614395887</c:v>
                </c:pt>
                <c:pt idx="4">
                  <c:v>13.718296379007816</c:v>
                </c:pt>
                <c:pt idx="5">
                  <c:v>12.347798938495162</c:v>
                </c:pt>
                <c:pt idx="6">
                  <c:v>11.994333385801983</c:v>
                </c:pt>
                <c:pt idx="7">
                  <c:v>11.795032026245899</c:v>
                </c:pt>
                <c:pt idx="8">
                  <c:v>10.894206549118387</c:v>
                </c:pt>
                <c:pt idx="9">
                  <c:v>10.91999368786492</c:v>
                </c:pt>
                <c:pt idx="10">
                  <c:v>12.615083251714006</c:v>
                </c:pt>
                <c:pt idx="11">
                  <c:v>13.753987947536334</c:v>
                </c:pt>
                <c:pt idx="12">
                  <c:v>13.030841272404329</c:v>
                </c:pt>
                <c:pt idx="13">
                  <c:v>11.418826739427013</c:v>
                </c:pt>
                <c:pt idx="14">
                  <c:v>10.366766467065869</c:v>
                </c:pt>
              </c:numCache>
            </c:numRef>
          </c:val>
          <c:smooth val="0"/>
          <c:extLst>
            <c:ext xmlns:c16="http://schemas.microsoft.com/office/drawing/2014/chart" uri="{C3380CC4-5D6E-409C-BE32-E72D297353CC}">
              <c16:uniqueId val="{00000002-236B-455F-A152-4D5525B93FEE}"/>
            </c:ext>
          </c:extLst>
        </c:ser>
        <c:ser>
          <c:idx val="3"/>
          <c:order val="3"/>
          <c:tx>
            <c:strRef>
              <c:f>Sheet1!$E$1</c:f>
              <c:strCache>
                <c:ptCount val="1"/>
                <c:pt idx="0">
                  <c:v>10–19 years</c:v>
                </c:pt>
              </c:strCache>
            </c:strRef>
          </c:tx>
          <c:spPr>
            <a:ln w="31750" cap="rnd">
              <a:solidFill>
                <a:srgbClr val="F28705"/>
              </a:solidFill>
              <a:prstDash val="dash"/>
              <a:round/>
            </a:ln>
            <a:effectLst/>
          </c:spPr>
          <c:marker>
            <c:symbol val="none"/>
          </c:marker>
          <c:cat>
            <c:numRef>
              <c:f>Sheet1!$A$2:$A$16</c:f>
              <c:numCache>
                <c:formatCode>General</c:formatCode>
                <c:ptCount val="15"/>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numCache>
            </c:numRef>
          </c:cat>
          <c:val>
            <c:numRef>
              <c:f>Sheet1!$E$2:$E$16</c:f>
              <c:numCache>
                <c:formatCode>0.0</c:formatCode>
                <c:ptCount val="15"/>
                <c:pt idx="0">
                  <c:v>17.546174142480211</c:v>
                </c:pt>
                <c:pt idx="1">
                  <c:v>20.18586227909811</c:v>
                </c:pt>
                <c:pt idx="2">
                  <c:v>19.169835234474018</c:v>
                </c:pt>
                <c:pt idx="3">
                  <c:v>19.97107969151671</c:v>
                </c:pt>
                <c:pt idx="4">
                  <c:v>18.758972722922316</c:v>
                </c:pt>
                <c:pt idx="5">
                  <c:v>19.497346237901965</c:v>
                </c:pt>
                <c:pt idx="6">
                  <c:v>19.50259719817409</c:v>
                </c:pt>
                <c:pt idx="7">
                  <c:v>18.106545852210594</c:v>
                </c:pt>
                <c:pt idx="8">
                  <c:v>18.702770780856426</c:v>
                </c:pt>
                <c:pt idx="9">
                  <c:v>17.358371469149439</c:v>
                </c:pt>
                <c:pt idx="10">
                  <c:v>16.336924583741428</c:v>
                </c:pt>
                <c:pt idx="11">
                  <c:v>17.210209145693018</c:v>
                </c:pt>
                <c:pt idx="12">
                  <c:v>15.469077991280479</c:v>
                </c:pt>
                <c:pt idx="13">
                  <c:v>14.529331514324694</c:v>
                </c:pt>
                <c:pt idx="14">
                  <c:v>12.886726546906189</c:v>
                </c:pt>
              </c:numCache>
            </c:numRef>
          </c:val>
          <c:smooth val="0"/>
          <c:extLst>
            <c:ext xmlns:c16="http://schemas.microsoft.com/office/drawing/2014/chart" uri="{C3380CC4-5D6E-409C-BE32-E72D297353CC}">
              <c16:uniqueId val="{00000003-236B-455F-A152-4D5525B93FEE}"/>
            </c:ext>
          </c:extLst>
        </c:ser>
        <c:ser>
          <c:idx val="4"/>
          <c:order val="4"/>
          <c:tx>
            <c:strRef>
              <c:f>Sheet1!$F$1</c:f>
              <c:strCache>
                <c:ptCount val="1"/>
                <c:pt idx="0">
                  <c:v>≥20 years</c:v>
                </c:pt>
              </c:strCache>
            </c:strRef>
          </c:tx>
          <c:spPr>
            <a:ln w="31750" cap="rnd">
              <a:solidFill>
                <a:srgbClr val="F2380F"/>
              </a:solidFill>
              <a:round/>
            </a:ln>
            <a:effectLst/>
          </c:spPr>
          <c:marker>
            <c:symbol val="none"/>
          </c:marker>
          <c:cat>
            <c:numRef>
              <c:f>Sheet1!$A$2:$A$16</c:f>
              <c:numCache>
                <c:formatCode>General</c:formatCode>
                <c:ptCount val="15"/>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numCache>
            </c:numRef>
          </c:cat>
          <c:val>
            <c:numRef>
              <c:f>Sheet1!$F$2:$F$16</c:f>
              <c:numCache>
                <c:formatCode>0.0</c:formatCode>
                <c:ptCount val="15"/>
                <c:pt idx="0">
                  <c:v>22.559366754617415</c:v>
                </c:pt>
                <c:pt idx="1">
                  <c:v>23.248019500304689</c:v>
                </c:pt>
                <c:pt idx="2">
                  <c:v>25.174271229404312</c:v>
                </c:pt>
                <c:pt idx="3">
                  <c:v>25.578406169665808</c:v>
                </c:pt>
                <c:pt idx="4">
                  <c:v>27.293029191258572</c:v>
                </c:pt>
                <c:pt idx="5">
                  <c:v>26.443958788635655</c:v>
                </c:pt>
                <c:pt idx="6">
                  <c:v>26.459940185739022</c:v>
                </c:pt>
                <c:pt idx="7">
                  <c:v>27.120762380877984</c:v>
                </c:pt>
                <c:pt idx="8">
                  <c:v>28.227329974811084</c:v>
                </c:pt>
                <c:pt idx="9">
                  <c:v>30.250907369417703</c:v>
                </c:pt>
                <c:pt idx="10">
                  <c:v>31.949069539666993</c:v>
                </c:pt>
                <c:pt idx="11">
                  <c:v>33.250620347394545</c:v>
                </c:pt>
                <c:pt idx="12">
                  <c:v>34.603584692394641</c:v>
                </c:pt>
                <c:pt idx="13">
                  <c:v>30.491132332878578</c:v>
                </c:pt>
                <c:pt idx="14">
                  <c:v>28.093812375249502</c:v>
                </c:pt>
              </c:numCache>
            </c:numRef>
          </c:val>
          <c:smooth val="0"/>
          <c:extLst>
            <c:ext xmlns:c16="http://schemas.microsoft.com/office/drawing/2014/chart" uri="{C3380CC4-5D6E-409C-BE32-E72D297353CC}">
              <c16:uniqueId val="{00000004-236B-455F-A152-4D5525B93FEE}"/>
            </c:ext>
          </c:extLst>
        </c:ser>
        <c:dLbls>
          <c:showLegendKey val="0"/>
          <c:showVal val="0"/>
          <c:showCatName val="0"/>
          <c:showSerName val="0"/>
          <c:showPercent val="0"/>
          <c:showBubbleSize val="0"/>
        </c:dLbls>
        <c:smooth val="0"/>
        <c:axId val="531148896"/>
        <c:axId val="531145288"/>
      </c:lineChart>
      <c:catAx>
        <c:axId val="531148896"/>
        <c:scaling>
          <c:orientation val="minMax"/>
        </c:scaling>
        <c:delete val="0"/>
        <c:axPos val="b"/>
        <c:title>
          <c:tx>
            <c:rich>
              <a:bodyPr rot="0" spcFirstLastPara="1" vertOverflow="ellipsis" vert="horz" wrap="square" anchor="ctr" anchorCtr="1"/>
              <a:lstStyle/>
              <a:p>
                <a:pPr>
                  <a:defRPr sz="1330" b="1" i="0" u="none" strike="noStrike" kern="1200" baseline="0">
                    <a:solidFill>
                      <a:schemeClr val="tx1">
                        <a:lumMod val="65000"/>
                        <a:lumOff val="35000"/>
                      </a:schemeClr>
                    </a:solidFill>
                    <a:latin typeface="+mn-lt"/>
                    <a:ea typeface="+mn-ea"/>
                    <a:cs typeface="+mn-cs"/>
                  </a:defRPr>
                </a:pPr>
                <a:r>
                  <a:rPr lang="en-US" sz="2000" b="1">
                    <a:solidFill>
                      <a:schemeClr val="tx1">
                        <a:lumMod val="85000"/>
                        <a:lumOff val="15000"/>
                      </a:schemeClr>
                    </a:solidFill>
                    <a:latin typeface="Calibri" panose="020F0502020204030204" pitchFamily="34" charset="0"/>
                    <a:cs typeface="Calibri" panose="020F0502020204030204" pitchFamily="34" charset="0"/>
                  </a:rPr>
                  <a:t>Year</a:t>
                </a:r>
              </a:p>
            </c:rich>
          </c:tx>
          <c:overlay val="0"/>
          <c:spPr>
            <a:noFill/>
            <a:ln>
              <a:noFill/>
            </a:ln>
            <a:effectLst/>
          </c:spPr>
          <c:txPr>
            <a:bodyPr rot="0" spcFirstLastPara="1" vertOverflow="ellipsis" vert="horz" wrap="square" anchor="ctr" anchorCtr="1"/>
            <a:lstStyle/>
            <a:p>
              <a:pPr>
                <a:defRPr sz="133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rgbClr val="262626"/>
            </a:solidFill>
            <a:round/>
          </a:ln>
          <a:effectLst/>
        </c:spPr>
        <c:txPr>
          <a:bodyPr rot="-60000000" spcFirstLastPara="1" vertOverflow="ellipsis" vert="horz" wrap="square" anchor="ctr" anchorCtr="1"/>
          <a:lstStyle/>
          <a:p>
            <a:pPr>
              <a:defRPr sz="1600" b="0" i="0" u="none" strike="noStrike" kern="1200" baseline="0">
                <a:solidFill>
                  <a:srgbClr val="262626"/>
                </a:solidFill>
                <a:latin typeface="Calibri" panose="020F0502020204030204" pitchFamily="34" charset="0"/>
                <a:ea typeface="+mn-ea"/>
                <a:cs typeface="Calibri" panose="020F0502020204030204" pitchFamily="34" charset="0"/>
              </a:defRPr>
            </a:pPr>
            <a:endParaRPr lang="en-US"/>
          </a:p>
        </c:txPr>
        <c:crossAx val="531145288"/>
        <c:crosses val="autoZero"/>
        <c:auto val="1"/>
        <c:lblAlgn val="ctr"/>
        <c:lblOffset val="100"/>
        <c:noMultiLvlLbl val="0"/>
      </c:catAx>
      <c:valAx>
        <c:axId val="531145288"/>
        <c:scaling>
          <c:orientation val="minMax"/>
        </c:scaling>
        <c:delete val="0"/>
        <c:axPos val="l"/>
        <c:title>
          <c:tx>
            <c:rich>
              <a:bodyPr rot="-5400000" spcFirstLastPara="1" vertOverflow="ellipsis" vert="horz" wrap="square" anchor="ctr" anchorCtr="1"/>
              <a:lstStyle/>
              <a:p>
                <a:pPr>
                  <a:defRPr sz="1330" b="1" i="0" u="none" strike="noStrike" kern="1200" baseline="0">
                    <a:solidFill>
                      <a:schemeClr val="tx1">
                        <a:lumMod val="65000"/>
                        <a:lumOff val="35000"/>
                      </a:schemeClr>
                    </a:solidFill>
                    <a:latin typeface="+mn-lt"/>
                    <a:ea typeface="+mn-ea"/>
                    <a:cs typeface="+mn-cs"/>
                  </a:defRPr>
                </a:pPr>
                <a:r>
                  <a:rPr lang="en-US" sz="2000" b="1">
                    <a:solidFill>
                      <a:schemeClr val="tx1">
                        <a:lumMod val="85000"/>
                        <a:lumOff val="15000"/>
                      </a:schemeClr>
                    </a:solidFill>
                    <a:latin typeface="Calibri" panose="020F0502020204030204" pitchFamily="34" charset="0"/>
                    <a:cs typeface="Calibri" panose="020F0502020204030204" pitchFamily="34" charset="0"/>
                  </a:rPr>
                  <a:t>Percentage of cases</a:t>
                </a:r>
              </a:p>
            </c:rich>
          </c:tx>
          <c:overlay val="0"/>
          <c:spPr>
            <a:noFill/>
            <a:ln>
              <a:noFill/>
            </a:ln>
            <a:effectLst/>
          </c:spPr>
          <c:txPr>
            <a:bodyPr rot="-5400000" spcFirstLastPara="1" vertOverflow="ellipsis" vert="horz" wrap="square" anchor="ctr" anchorCtr="1"/>
            <a:lstStyle/>
            <a:p>
              <a:pPr>
                <a:defRPr sz="1330" b="1" i="0" u="none" strike="noStrike" kern="1200" baseline="0">
                  <a:solidFill>
                    <a:schemeClr val="tx1">
                      <a:lumMod val="65000"/>
                      <a:lumOff val="35000"/>
                    </a:schemeClr>
                  </a:solidFill>
                  <a:latin typeface="+mn-lt"/>
                  <a:ea typeface="+mn-ea"/>
                  <a:cs typeface="+mn-cs"/>
                </a:defRPr>
              </a:pPr>
              <a:endParaRPr lang="en-US"/>
            </a:p>
          </c:txPr>
        </c:title>
        <c:numFmt formatCode="0&quot;%&quot;" sourceLinked="0"/>
        <c:majorTickMark val="out"/>
        <c:minorTickMark val="none"/>
        <c:tickLblPos val="nextTo"/>
        <c:spPr>
          <a:solidFill>
            <a:srgbClr val="FFFFFF"/>
          </a:solidFill>
          <a:ln w="9525">
            <a:solidFill>
              <a:srgbClr val="262626"/>
            </a:solidFill>
          </a:ln>
          <a:effectLst/>
        </c:spPr>
        <c:txPr>
          <a:bodyPr rot="-60000000" spcFirstLastPara="1" vertOverflow="ellipsis" vert="horz" wrap="square" anchor="ctr" anchorCtr="1"/>
          <a:lstStyle/>
          <a:p>
            <a:pPr>
              <a:defRPr sz="1600" b="0" i="0" u="none" strike="noStrike" kern="1200" baseline="0">
                <a:solidFill>
                  <a:srgbClr val="404040"/>
                </a:solidFill>
                <a:latin typeface="Calibri" panose="020F0502020204030204" pitchFamily="34" charset="0"/>
                <a:ea typeface="+mn-ea"/>
                <a:cs typeface="Calibri" panose="020F0502020204030204" pitchFamily="34" charset="0"/>
              </a:defRPr>
            </a:pPr>
            <a:endParaRPr lang="en-US"/>
          </a:p>
        </c:txPr>
        <c:crossAx val="531148896"/>
        <c:crosses val="autoZero"/>
        <c:crossBetween val="between"/>
        <c:majorUnit val="10"/>
      </c:valAx>
      <c:spPr>
        <a:solidFill>
          <a:srgbClr val="FFFFFF"/>
        </a:solidFill>
        <a:ln w="31750">
          <a:noFill/>
        </a:ln>
        <a:effectLst/>
      </c:spPr>
    </c:plotArea>
    <c:legend>
      <c:legendPos val="t"/>
      <c:legendEntry>
        <c:idx val="0"/>
        <c:txPr>
          <a:bodyPr rot="0" spcFirstLastPara="1" vertOverflow="ellipsis" vert="horz" wrap="square" anchor="ctr" anchorCtr="1"/>
          <a:lstStyle/>
          <a:p>
            <a:pPr>
              <a:defRPr sz="1800" b="0" i="0" u="none" strike="noStrike" kern="1200" baseline="0">
                <a:solidFill>
                  <a:srgbClr val="404040"/>
                </a:solidFill>
                <a:latin typeface="Calibri" panose="020F0502020204030204" pitchFamily="34" charset="0"/>
                <a:ea typeface="+mn-ea"/>
                <a:cs typeface="Calibri" panose="020F0502020204030204" pitchFamily="34" charset="0"/>
              </a:defRPr>
            </a:pPr>
            <a:endParaRPr lang="en-US"/>
          </a:p>
        </c:txPr>
      </c:legendEntry>
      <c:legendEntry>
        <c:idx val="1"/>
        <c:txPr>
          <a:bodyPr rot="0" spcFirstLastPara="1" vertOverflow="ellipsis" vert="horz" wrap="square" anchor="ctr" anchorCtr="1"/>
          <a:lstStyle/>
          <a:p>
            <a:pPr>
              <a:defRPr sz="1800" b="0" i="0" u="none" strike="noStrike" kern="1200" baseline="0">
                <a:solidFill>
                  <a:srgbClr val="404040"/>
                </a:solidFill>
                <a:latin typeface="Calibri" panose="020F0502020204030204" pitchFamily="34" charset="0"/>
                <a:ea typeface="+mn-ea"/>
                <a:cs typeface="Calibri" panose="020F0502020204030204" pitchFamily="34" charset="0"/>
              </a:defRPr>
            </a:pPr>
            <a:endParaRPr lang="en-US"/>
          </a:p>
        </c:txPr>
      </c:legendEntry>
      <c:legendEntry>
        <c:idx val="2"/>
        <c:txPr>
          <a:bodyPr rot="0" spcFirstLastPara="1" vertOverflow="ellipsis" vert="horz" wrap="square" anchor="ctr" anchorCtr="1"/>
          <a:lstStyle/>
          <a:p>
            <a:pPr>
              <a:defRPr sz="1800" b="0" i="0" u="none" strike="noStrike" kern="1200" baseline="0">
                <a:solidFill>
                  <a:srgbClr val="404040"/>
                </a:solidFill>
                <a:latin typeface="Calibri" panose="020F0502020204030204" pitchFamily="34" charset="0"/>
                <a:ea typeface="+mn-ea"/>
                <a:cs typeface="Calibri" panose="020F0502020204030204" pitchFamily="34" charset="0"/>
              </a:defRPr>
            </a:pPr>
            <a:endParaRPr lang="en-US"/>
          </a:p>
        </c:txPr>
      </c:legendEntry>
      <c:legendEntry>
        <c:idx val="3"/>
        <c:txPr>
          <a:bodyPr rot="0" spcFirstLastPara="1" vertOverflow="ellipsis" vert="horz" wrap="square" anchor="ctr" anchorCtr="1"/>
          <a:lstStyle/>
          <a:p>
            <a:pPr>
              <a:defRPr sz="1800" b="0" i="0" u="none" strike="noStrike" kern="1200" baseline="0">
                <a:solidFill>
                  <a:srgbClr val="404040"/>
                </a:solidFill>
                <a:latin typeface="Calibri" panose="020F0502020204030204" pitchFamily="34" charset="0"/>
                <a:ea typeface="+mn-ea"/>
                <a:cs typeface="Calibri" panose="020F0502020204030204" pitchFamily="34" charset="0"/>
              </a:defRPr>
            </a:pPr>
            <a:endParaRPr lang="en-US"/>
          </a:p>
        </c:txPr>
      </c:legendEntry>
      <c:legendEntry>
        <c:idx val="4"/>
        <c:txPr>
          <a:bodyPr rot="0" spcFirstLastPara="1" vertOverflow="ellipsis" vert="horz" wrap="square" anchor="ctr" anchorCtr="1"/>
          <a:lstStyle/>
          <a:p>
            <a:pPr>
              <a:defRPr sz="1800" b="0" i="0" u="none" strike="noStrike" kern="1200" baseline="0">
                <a:solidFill>
                  <a:srgbClr val="404040"/>
                </a:solidFill>
                <a:latin typeface="Calibri" panose="020F0502020204030204" pitchFamily="34" charset="0"/>
                <a:ea typeface="+mn-ea"/>
                <a:cs typeface="Calibri" panose="020F0502020204030204" pitchFamily="34" charset="0"/>
              </a:defRPr>
            </a:pPr>
            <a:endParaRPr lang="en-US"/>
          </a:p>
        </c:txPr>
      </c:legendEntry>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696936893994543"/>
          <c:y val="3.7710985927290996E-2"/>
          <c:w val="0.87021144732668354"/>
          <c:h val="0.84697385241034473"/>
        </c:manualLayout>
      </c:layout>
      <c:barChart>
        <c:barDir val="col"/>
        <c:grouping val="stacked"/>
        <c:varyColors val="0"/>
        <c:ser>
          <c:idx val="0"/>
          <c:order val="0"/>
          <c:tx>
            <c:strRef>
              <c:f>Sheet1!$B$1</c:f>
              <c:strCache>
                <c:ptCount val="1"/>
                <c:pt idx="0">
                  <c:v>Asian</c:v>
                </c:pt>
              </c:strCache>
            </c:strRef>
          </c:tx>
          <c:spPr>
            <a:solidFill>
              <a:srgbClr val="4BA9FF"/>
            </a:solidFill>
            <a:ln w="19050">
              <a:noFill/>
            </a:ln>
            <a:effectLst/>
          </c:spPr>
          <c:invertIfNegative val="0"/>
          <c:cat>
            <c:numRef>
              <c:f>Sheet1!$A$2:$A$15</c:f>
              <c:numCache>
                <c:formatCode>General</c:formatCode>
                <c:ptCount val="14"/>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numCache>
            </c:numRef>
          </c:cat>
          <c:val>
            <c:numRef>
              <c:f>Sheet1!$B$2:$B$15</c:f>
              <c:numCache>
                <c:formatCode>General</c:formatCode>
                <c:ptCount val="14"/>
                <c:pt idx="0">
                  <c:v>3159</c:v>
                </c:pt>
                <c:pt idx="1">
                  <c:v>3045</c:v>
                </c:pt>
                <c:pt idx="2">
                  <c:v>3099</c:v>
                </c:pt>
                <c:pt idx="3">
                  <c:v>3083</c:v>
                </c:pt>
                <c:pt idx="4">
                  <c:v>3296</c:v>
                </c:pt>
                <c:pt idx="5">
                  <c:v>3206</c:v>
                </c:pt>
                <c:pt idx="6">
                  <c:v>3270</c:v>
                </c:pt>
                <c:pt idx="7">
                  <c:v>3212</c:v>
                </c:pt>
                <c:pt idx="8">
                  <c:v>3159</c:v>
                </c:pt>
                <c:pt idx="9">
                  <c:v>2580</c:v>
                </c:pt>
                <c:pt idx="10" formatCode="0">
                  <c:v>2837</c:v>
                </c:pt>
                <c:pt idx="11" formatCode="0">
                  <c:v>2864</c:v>
                </c:pt>
                <c:pt idx="12" formatCode="0">
                  <c:v>2972</c:v>
                </c:pt>
                <c:pt idx="13" formatCode="0">
                  <c:v>2998</c:v>
                </c:pt>
              </c:numCache>
            </c:numRef>
          </c:val>
          <c:extLst>
            <c:ext xmlns:c16="http://schemas.microsoft.com/office/drawing/2014/chart" uri="{C3380CC4-5D6E-409C-BE32-E72D297353CC}">
              <c16:uniqueId val="{00000000-85A0-4FD2-9836-001F7D31C102}"/>
            </c:ext>
          </c:extLst>
        </c:ser>
        <c:ser>
          <c:idx val="1"/>
          <c:order val="1"/>
          <c:tx>
            <c:strRef>
              <c:f>Sheet1!$C$1</c:f>
              <c:strCache>
                <c:ptCount val="1"/>
                <c:pt idx="0">
                  <c:v>Hispanic/Latino</c:v>
                </c:pt>
              </c:strCache>
            </c:strRef>
          </c:tx>
          <c:spPr>
            <a:solidFill>
              <a:srgbClr val="A22474"/>
            </a:solidFill>
            <a:ln w="19050">
              <a:noFill/>
            </a:ln>
            <a:effectLst/>
          </c:spPr>
          <c:invertIfNegative val="0"/>
          <c:cat>
            <c:numRef>
              <c:f>Sheet1!$A$2:$A$15</c:f>
              <c:numCache>
                <c:formatCode>General</c:formatCode>
                <c:ptCount val="14"/>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numCache>
            </c:numRef>
          </c:cat>
          <c:val>
            <c:numRef>
              <c:f>Sheet1!$C$2:$C$15</c:f>
              <c:numCache>
                <c:formatCode>General</c:formatCode>
                <c:ptCount val="14"/>
                <c:pt idx="0">
                  <c:v>3003</c:v>
                </c:pt>
                <c:pt idx="1">
                  <c:v>2790</c:v>
                </c:pt>
                <c:pt idx="2">
                  <c:v>2698</c:v>
                </c:pt>
                <c:pt idx="3">
                  <c:v>2749</c:v>
                </c:pt>
                <c:pt idx="4">
                  <c:v>2700</c:v>
                </c:pt>
                <c:pt idx="5">
                  <c:v>2591</c:v>
                </c:pt>
                <c:pt idx="6">
                  <c:v>2553</c:v>
                </c:pt>
                <c:pt idx="7">
                  <c:v>2622</c:v>
                </c:pt>
                <c:pt idx="8">
                  <c:v>2691</c:v>
                </c:pt>
                <c:pt idx="9">
                  <c:v>2125</c:v>
                </c:pt>
                <c:pt idx="10" formatCode="0">
                  <c:v>2404</c:v>
                </c:pt>
                <c:pt idx="11" formatCode="0">
                  <c:v>2846</c:v>
                </c:pt>
                <c:pt idx="12" formatCode="0">
                  <c:v>3556</c:v>
                </c:pt>
                <c:pt idx="13" formatCode="0">
                  <c:v>3882</c:v>
                </c:pt>
              </c:numCache>
            </c:numRef>
          </c:val>
          <c:extLst>
            <c:ext xmlns:c16="http://schemas.microsoft.com/office/drawing/2014/chart" uri="{C3380CC4-5D6E-409C-BE32-E72D297353CC}">
              <c16:uniqueId val="{00000001-85A0-4FD2-9836-001F7D31C102}"/>
            </c:ext>
          </c:extLst>
        </c:ser>
        <c:ser>
          <c:idx val="2"/>
          <c:order val="2"/>
          <c:tx>
            <c:strRef>
              <c:f>Sheet1!$D$1</c:f>
              <c:strCache>
                <c:ptCount val="1"/>
                <c:pt idx="0">
                  <c:v>Black/African American</c:v>
                </c:pt>
              </c:strCache>
            </c:strRef>
          </c:tx>
          <c:spPr>
            <a:solidFill>
              <a:srgbClr val="259393"/>
            </a:solidFill>
            <a:ln w="19050">
              <a:noFill/>
            </a:ln>
            <a:effectLst/>
          </c:spPr>
          <c:invertIfNegative val="0"/>
          <c:cat>
            <c:numRef>
              <c:f>Sheet1!$A$2:$A$15</c:f>
              <c:numCache>
                <c:formatCode>General</c:formatCode>
                <c:ptCount val="14"/>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numCache>
            </c:numRef>
          </c:cat>
          <c:val>
            <c:numRef>
              <c:f>Sheet1!$D$2:$D$15</c:f>
              <c:numCache>
                <c:formatCode>General</c:formatCode>
                <c:ptCount val="14"/>
                <c:pt idx="0">
                  <c:v>2407</c:v>
                </c:pt>
                <c:pt idx="1">
                  <c:v>2245</c:v>
                </c:pt>
                <c:pt idx="2">
                  <c:v>2088</c:v>
                </c:pt>
                <c:pt idx="3">
                  <c:v>2013</c:v>
                </c:pt>
                <c:pt idx="4">
                  <c:v>1998</c:v>
                </c:pt>
                <c:pt idx="5">
                  <c:v>1986</c:v>
                </c:pt>
                <c:pt idx="6">
                  <c:v>1906</c:v>
                </c:pt>
                <c:pt idx="7">
                  <c:v>1795</c:v>
                </c:pt>
                <c:pt idx="8">
                  <c:v>1749</c:v>
                </c:pt>
                <c:pt idx="9">
                  <c:v>1411</c:v>
                </c:pt>
                <c:pt idx="10" formatCode="0">
                  <c:v>1421</c:v>
                </c:pt>
                <c:pt idx="11" formatCode="0">
                  <c:v>1327</c:v>
                </c:pt>
                <c:pt idx="12" formatCode="0">
                  <c:v>1700</c:v>
                </c:pt>
                <c:pt idx="13" formatCode="0">
                  <c:v>2063</c:v>
                </c:pt>
              </c:numCache>
            </c:numRef>
          </c:val>
          <c:extLst>
            <c:ext xmlns:c16="http://schemas.microsoft.com/office/drawing/2014/chart" uri="{C3380CC4-5D6E-409C-BE32-E72D297353CC}">
              <c16:uniqueId val="{00000002-85A0-4FD2-9836-001F7D31C102}"/>
            </c:ext>
          </c:extLst>
        </c:ser>
        <c:ser>
          <c:idx val="3"/>
          <c:order val="3"/>
          <c:tx>
            <c:strRef>
              <c:f>Sheet1!$E$1</c:f>
              <c:strCache>
                <c:ptCount val="1"/>
                <c:pt idx="0">
                  <c:v>White</c:v>
                </c:pt>
              </c:strCache>
            </c:strRef>
          </c:tx>
          <c:spPr>
            <a:solidFill>
              <a:srgbClr val="F6A01A"/>
            </a:solidFill>
            <a:ln w="19050">
              <a:noFill/>
            </a:ln>
            <a:effectLst/>
          </c:spPr>
          <c:invertIfNegative val="0"/>
          <c:cat>
            <c:numRef>
              <c:f>Sheet1!$A$2:$A$15</c:f>
              <c:numCache>
                <c:formatCode>General</c:formatCode>
                <c:ptCount val="14"/>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numCache>
            </c:numRef>
          </c:cat>
          <c:val>
            <c:numRef>
              <c:f>Sheet1!$E$2:$E$15</c:f>
              <c:numCache>
                <c:formatCode>General</c:formatCode>
                <c:ptCount val="14"/>
                <c:pt idx="0">
                  <c:v>1636</c:v>
                </c:pt>
                <c:pt idx="1">
                  <c:v>1557</c:v>
                </c:pt>
                <c:pt idx="2">
                  <c:v>1411</c:v>
                </c:pt>
                <c:pt idx="3">
                  <c:v>1238</c:v>
                </c:pt>
                <c:pt idx="4">
                  <c:v>1235</c:v>
                </c:pt>
                <c:pt idx="5">
                  <c:v>1193</c:v>
                </c:pt>
                <c:pt idx="6">
                  <c:v>1056</c:v>
                </c:pt>
                <c:pt idx="7">
                  <c:v>1067</c:v>
                </c:pt>
                <c:pt idx="8">
                  <c:v>1007</c:v>
                </c:pt>
                <c:pt idx="9">
                  <c:v>777</c:v>
                </c:pt>
                <c:pt idx="10" formatCode="0">
                  <c:v>880</c:v>
                </c:pt>
                <c:pt idx="11" formatCode="0">
                  <c:v>847</c:v>
                </c:pt>
                <c:pt idx="12" formatCode="0">
                  <c:v>895</c:v>
                </c:pt>
                <c:pt idx="13" formatCode="0">
                  <c:v>812</c:v>
                </c:pt>
              </c:numCache>
            </c:numRef>
          </c:val>
          <c:extLst>
            <c:ext xmlns:c16="http://schemas.microsoft.com/office/drawing/2014/chart" uri="{C3380CC4-5D6E-409C-BE32-E72D297353CC}">
              <c16:uniqueId val="{00000003-85A0-4FD2-9836-001F7D31C102}"/>
            </c:ext>
          </c:extLst>
        </c:ser>
        <c:ser>
          <c:idx val="4"/>
          <c:order val="4"/>
          <c:tx>
            <c:strRef>
              <c:f>Sheet1!$F$1</c:f>
              <c:strCache>
                <c:ptCount val="1"/>
                <c:pt idx="0">
                  <c:v>American Indian/Alaska Native</c:v>
                </c:pt>
              </c:strCache>
            </c:strRef>
          </c:tx>
          <c:spPr>
            <a:solidFill>
              <a:srgbClr val="A87FE5"/>
            </a:solidFill>
            <a:ln w="19050">
              <a:noFill/>
            </a:ln>
            <a:effectLst/>
          </c:spPr>
          <c:invertIfNegative val="0"/>
          <c:cat>
            <c:numRef>
              <c:f>Sheet1!$A$2:$A$15</c:f>
              <c:numCache>
                <c:formatCode>General</c:formatCode>
                <c:ptCount val="14"/>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numCache>
            </c:numRef>
          </c:cat>
          <c:val>
            <c:numRef>
              <c:f>Sheet1!$F$2:$F$15</c:f>
              <c:numCache>
                <c:formatCode>General</c:formatCode>
                <c:ptCount val="14"/>
                <c:pt idx="0">
                  <c:v>132</c:v>
                </c:pt>
                <c:pt idx="1">
                  <c:v>132</c:v>
                </c:pt>
                <c:pt idx="2">
                  <c:v>123</c:v>
                </c:pt>
                <c:pt idx="3">
                  <c:v>117</c:v>
                </c:pt>
                <c:pt idx="4">
                  <c:v>144</c:v>
                </c:pt>
                <c:pt idx="5">
                  <c:v>110</c:v>
                </c:pt>
                <c:pt idx="6">
                  <c:v>91</c:v>
                </c:pt>
                <c:pt idx="7">
                  <c:v>102</c:v>
                </c:pt>
                <c:pt idx="8">
                  <c:v>79</c:v>
                </c:pt>
                <c:pt idx="9">
                  <c:v>78</c:v>
                </c:pt>
                <c:pt idx="10" formatCode="0">
                  <c:v>87</c:v>
                </c:pt>
                <c:pt idx="11" formatCode="0">
                  <c:v>114</c:v>
                </c:pt>
                <c:pt idx="12" formatCode="0">
                  <c:v>111</c:v>
                </c:pt>
                <c:pt idx="13" formatCode="0">
                  <c:v>113</c:v>
                </c:pt>
              </c:numCache>
            </c:numRef>
          </c:val>
          <c:extLst>
            <c:ext xmlns:c16="http://schemas.microsoft.com/office/drawing/2014/chart" uri="{C3380CC4-5D6E-409C-BE32-E72D297353CC}">
              <c16:uniqueId val="{00000004-85A0-4FD2-9836-001F7D31C102}"/>
            </c:ext>
          </c:extLst>
        </c:ser>
        <c:ser>
          <c:idx val="5"/>
          <c:order val="5"/>
          <c:tx>
            <c:strRef>
              <c:f>Sheet1!$G$1</c:f>
              <c:strCache>
                <c:ptCount val="1"/>
                <c:pt idx="0">
                  <c:v>Native Hawaiian/Other Pacific Islander</c:v>
                </c:pt>
              </c:strCache>
            </c:strRef>
          </c:tx>
          <c:spPr>
            <a:solidFill>
              <a:srgbClr val="78B832"/>
            </a:solidFill>
            <a:ln w="19050">
              <a:noFill/>
            </a:ln>
            <a:effectLst/>
          </c:spPr>
          <c:invertIfNegative val="0"/>
          <c:cat>
            <c:numRef>
              <c:f>Sheet1!$A$2:$A$15</c:f>
              <c:numCache>
                <c:formatCode>General</c:formatCode>
                <c:ptCount val="14"/>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numCache>
            </c:numRef>
          </c:cat>
          <c:val>
            <c:numRef>
              <c:f>Sheet1!$G$2:$G$15</c:f>
              <c:numCache>
                <c:formatCode>General</c:formatCode>
                <c:ptCount val="14"/>
                <c:pt idx="0">
                  <c:v>82</c:v>
                </c:pt>
                <c:pt idx="1">
                  <c:v>65</c:v>
                </c:pt>
                <c:pt idx="2">
                  <c:v>62</c:v>
                </c:pt>
                <c:pt idx="3">
                  <c:v>91</c:v>
                </c:pt>
                <c:pt idx="4">
                  <c:v>101</c:v>
                </c:pt>
                <c:pt idx="5">
                  <c:v>76</c:v>
                </c:pt>
                <c:pt idx="6">
                  <c:v>109</c:v>
                </c:pt>
                <c:pt idx="7">
                  <c:v>114</c:v>
                </c:pt>
                <c:pt idx="8">
                  <c:v>103</c:v>
                </c:pt>
                <c:pt idx="9">
                  <c:v>113</c:v>
                </c:pt>
                <c:pt idx="10" formatCode="0">
                  <c:v>114</c:v>
                </c:pt>
                <c:pt idx="11" formatCode="0">
                  <c:v>156</c:v>
                </c:pt>
                <c:pt idx="12" formatCode="0">
                  <c:v>180</c:v>
                </c:pt>
                <c:pt idx="13" formatCode="0">
                  <c:v>251</c:v>
                </c:pt>
              </c:numCache>
            </c:numRef>
          </c:val>
          <c:extLst>
            <c:ext xmlns:c16="http://schemas.microsoft.com/office/drawing/2014/chart" uri="{C3380CC4-5D6E-409C-BE32-E72D297353CC}">
              <c16:uniqueId val="{00000005-85A0-4FD2-9836-001F7D31C102}"/>
            </c:ext>
          </c:extLst>
        </c:ser>
        <c:ser>
          <c:idx val="6"/>
          <c:order val="6"/>
          <c:tx>
            <c:strRef>
              <c:f>Sheet1!$H$1</c:f>
              <c:strCache>
                <c:ptCount val="1"/>
                <c:pt idx="0">
                  <c:v>Multiple race</c:v>
                </c:pt>
              </c:strCache>
            </c:strRef>
          </c:tx>
          <c:spPr>
            <a:solidFill>
              <a:srgbClr val="002060"/>
            </a:solidFill>
            <a:ln w="19050">
              <a:noFill/>
            </a:ln>
            <a:effectLst/>
          </c:spPr>
          <c:invertIfNegative val="0"/>
          <c:cat>
            <c:numRef>
              <c:f>Sheet1!$A$2:$A$15</c:f>
              <c:numCache>
                <c:formatCode>General</c:formatCode>
                <c:ptCount val="14"/>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numCache>
            </c:numRef>
          </c:cat>
          <c:val>
            <c:numRef>
              <c:f>Sheet1!$H$2:$H$15</c:f>
              <c:numCache>
                <c:formatCode>General</c:formatCode>
                <c:ptCount val="14"/>
                <c:pt idx="0">
                  <c:v>57</c:v>
                </c:pt>
                <c:pt idx="1">
                  <c:v>59</c:v>
                </c:pt>
                <c:pt idx="2">
                  <c:v>51</c:v>
                </c:pt>
                <c:pt idx="3">
                  <c:v>78</c:v>
                </c:pt>
                <c:pt idx="4">
                  <c:v>46</c:v>
                </c:pt>
                <c:pt idx="5">
                  <c:v>57</c:v>
                </c:pt>
                <c:pt idx="6">
                  <c:v>60</c:v>
                </c:pt>
                <c:pt idx="7">
                  <c:v>59</c:v>
                </c:pt>
                <c:pt idx="8">
                  <c:v>73</c:v>
                </c:pt>
                <c:pt idx="9">
                  <c:v>59</c:v>
                </c:pt>
                <c:pt idx="10" formatCode="0">
                  <c:v>80</c:v>
                </c:pt>
                <c:pt idx="11" formatCode="0">
                  <c:v>118</c:v>
                </c:pt>
                <c:pt idx="12" formatCode="0">
                  <c:v>104</c:v>
                </c:pt>
                <c:pt idx="13" formatCode="0">
                  <c:v>141</c:v>
                </c:pt>
              </c:numCache>
            </c:numRef>
          </c:val>
          <c:extLst>
            <c:ext xmlns:c16="http://schemas.microsoft.com/office/drawing/2014/chart" uri="{C3380CC4-5D6E-409C-BE32-E72D297353CC}">
              <c16:uniqueId val="{00000006-85A0-4FD2-9836-001F7D31C102}"/>
            </c:ext>
          </c:extLst>
        </c:ser>
        <c:ser>
          <c:idx val="7"/>
          <c:order val="7"/>
          <c:tx>
            <c:strRef>
              <c:f>Sheet1!$I$1</c:f>
              <c:strCache>
                <c:ptCount val="1"/>
                <c:pt idx="0">
                  <c:v>Other race</c:v>
                </c:pt>
              </c:strCache>
            </c:strRef>
          </c:tx>
          <c:spPr>
            <a:solidFill>
              <a:srgbClr val="FF6699"/>
            </a:solidFill>
            <a:ln w="19050">
              <a:noFill/>
            </a:ln>
            <a:effectLst/>
          </c:spPr>
          <c:invertIfNegative val="0"/>
          <c:cat>
            <c:numRef>
              <c:f>Sheet1!$A$2:$A$15</c:f>
              <c:numCache>
                <c:formatCode>General</c:formatCode>
                <c:ptCount val="14"/>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numCache>
            </c:numRef>
          </c:cat>
          <c:val>
            <c:numRef>
              <c:f>Sheet1!$I$2:$I$15</c:f>
              <c:numCache>
                <c:formatCode>General</c:formatCode>
                <c:ptCount val="14"/>
                <c:pt idx="12">
                  <c:v>82</c:v>
                </c:pt>
                <c:pt idx="13">
                  <c:v>86</c:v>
                </c:pt>
              </c:numCache>
            </c:numRef>
          </c:val>
          <c:extLst>
            <c:ext xmlns:c16="http://schemas.microsoft.com/office/drawing/2014/chart" uri="{C3380CC4-5D6E-409C-BE32-E72D297353CC}">
              <c16:uniqueId val="{00000000-BABD-4F9C-B619-4154C342EE5C}"/>
            </c:ext>
          </c:extLst>
        </c:ser>
        <c:dLbls>
          <c:showLegendKey val="0"/>
          <c:showVal val="0"/>
          <c:showCatName val="0"/>
          <c:showSerName val="0"/>
          <c:showPercent val="0"/>
          <c:showBubbleSize val="0"/>
        </c:dLbls>
        <c:gapWidth val="10"/>
        <c:overlap val="100"/>
        <c:axId val="531148896"/>
        <c:axId val="531145288"/>
      </c:barChart>
      <c:catAx>
        <c:axId val="531148896"/>
        <c:scaling>
          <c:orientation val="minMax"/>
        </c:scaling>
        <c:delete val="0"/>
        <c:axPos val="b"/>
        <c:title>
          <c:tx>
            <c:rich>
              <a:bodyPr rot="0" spcFirstLastPara="1" vertOverflow="ellipsis" vert="horz" wrap="square" anchor="ctr" anchorCtr="1"/>
              <a:lstStyle/>
              <a:p>
                <a:pPr>
                  <a:defRPr sz="1330" b="1" i="0" u="none" strike="noStrike" kern="1200" baseline="0">
                    <a:solidFill>
                      <a:schemeClr val="tx1">
                        <a:lumMod val="65000"/>
                        <a:lumOff val="35000"/>
                      </a:schemeClr>
                    </a:solidFill>
                    <a:latin typeface="+mn-lt"/>
                    <a:ea typeface="+mn-ea"/>
                    <a:cs typeface="+mn-cs"/>
                  </a:defRPr>
                </a:pPr>
                <a:r>
                  <a:rPr lang="en-US" sz="2000" b="1">
                    <a:solidFill>
                      <a:schemeClr val="tx1">
                        <a:lumMod val="85000"/>
                        <a:lumOff val="15000"/>
                      </a:schemeClr>
                    </a:solidFill>
                    <a:latin typeface="Calibri" panose="020F0502020204030204" pitchFamily="34" charset="0"/>
                    <a:cs typeface="Calibri" panose="020F0502020204030204" pitchFamily="34" charset="0"/>
                  </a:rPr>
                  <a:t>Year</a:t>
                </a:r>
              </a:p>
            </c:rich>
          </c:tx>
          <c:overlay val="0"/>
          <c:spPr>
            <a:noFill/>
            <a:ln>
              <a:noFill/>
            </a:ln>
            <a:effectLst/>
          </c:spPr>
          <c:txPr>
            <a:bodyPr rot="0" spcFirstLastPara="1" vertOverflow="ellipsis" vert="horz" wrap="square" anchor="ctr" anchorCtr="1"/>
            <a:lstStyle/>
            <a:p>
              <a:pPr>
                <a:defRPr sz="133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85000"/>
                <a:lumOff val="1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531145288"/>
        <c:crosses val="autoZero"/>
        <c:auto val="1"/>
        <c:lblAlgn val="ctr"/>
        <c:lblOffset val="100"/>
        <c:noMultiLvlLbl val="0"/>
      </c:catAx>
      <c:valAx>
        <c:axId val="531145288"/>
        <c:scaling>
          <c:orientation val="minMax"/>
          <c:max val="12000"/>
          <c:min val="0"/>
        </c:scaling>
        <c:delete val="0"/>
        <c:axPos val="l"/>
        <c:title>
          <c:tx>
            <c:rich>
              <a:bodyPr rot="-5400000" spcFirstLastPara="1" vertOverflow="ellipsis" vert="horz" wrap="square" anchor="ctr" anchorCtr="1"/>
              <a:lstStyle/>
              <a:p>
                <a:pPr>
                  <a:defRPr sz="1330" b="1" i="0" u="none" strike="noStrike" kern="1200" baseline="0">
                    <a:solidFill>
                      <a:schemeClr val="tx1">
                        <a:lumMod val="65000"/>
                        <a:lumOff val="35000"/>
                      </a:schemeClr>
                    </a:solidFill>
                    <a:latin typeface="+mn-lt"/>
                    <a:ea typeface="+mn-ea"/>
                    <a:cs typeface="+mn-cs"/>
                  </a:defRPr>
                </a:pPr>
                <a:r>
                  <a:rPr lang="en-US" sz="2000" b="1">
                    <a:solidFill>
                      <a:schemeClr val="tx1">
                        <a:lumMod val="85000"/>
                        <a:lumOff val="15000"/>
                      </a:schemeClr>
                    </a:solidFill>
                    <a:latin typeface="Calibri" panose="020F0502020204030204" pitchFamily="34" charset="0"/>
                    <a:cs typeface="Calibri" panose="020F0502020204030204" pitchFamily="34" charset="0"/>
                  </a:rPr>
                  <a:t>Number of cases</a:t>
                </a:r>
              </a:p>
            </c:rich>
          </c:tx>
          <c:overlay val="0"/>
          <c:spPr>
            <a:noFill/>
            <a:ln>
              <a:noFill/>
            </a:ln>
            <a:effectLst/>
          </c:spPr>
          <c:txPr>
            <a:bodyPr rot="-5400000" spcFirstLastPara="1" vertOverflow="ellipsis" vert="horz" wrap="square" anchor="ctr" anchorCtr="1"/>
            <a:lstStyle/>
            <a:p>
              <a:pPr>
                <a:defRPr sz="1330" b="1"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out"/>
        <c:minorTickMark val="none"/>
        <c:tickLblPos val="nextTo"/>
        <c:spPr>
          <a:noFill/>
          <a:ln>
            <a:solidFill>
              <a:schemeClr val="tx1">
                <a:lumMod val="85000"/>
                <a:lumOff val="15000"/>
              </a:schemeClr>
            </a:solidFill>
          </a:ln>
          <a:effectLst/>
        </c:spPr>
        <c:txPr>
          <a:bodyPr rot="-60000000" spcFirstLastPara="1" vertOverflow="ellipsis" vert="horz" wrap="square" anchor="ctr" anchorCtr="1"/>
          <a:lstStyle/>
          <a:p>
            <a:pPr>
              <a:defRPr sz="16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5311488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102869122330442"/>
          <c:y val="3.7711044098211126E-2"/>
          <c:w val="0.86303298453885202"/>
          <c:h val="0.81986949136901577"/>
        </c:manualLayout>
      </c:layout>
      <c:barChart>
        <c:barDir val="col"/>
        <c:grouping val="percentStacked"/>
        <c:varyColors val="0"/>
        <c:ser>
          <c:idx val="1"/>
          <c:order val="0"/>
          <c:tx>
            <c:strRef>
              <c:f>Sheet1!$B$1</c:f>
              <c:strCache>
                <c:ptCount val="1"/>
                <c:pt idx="0">
                  <c:v>Asian</c:v>
                </c:pt>
              </c:strCache>
            </c:strRef>
          </c:tx>
          <c:spPr>
            <a:solidFill>
              <a:srgbClr val="4BA9FF"/>
            </a:solidFill>
            <a:ln w="19050">
              <a:noFill/>
            </a:ln>
            <a:effectLst/>
          </c:spPr>
          <c:invertIfNegative val="0"/>
          <c:cat>
            <c:numRef>
              <c:f>Sheet1!$A$2:$A$15</c:f>
              <c:numCache>
                <c:formatCode>General</c:formatCode>
                <c:ptCount val="14"/>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numCache>
            </c:numRef>
          </c:cat>
          <c:val>
            <c:numRef>
              <c:f>Sheet1!$B$2:$B$15</c:f>
              <c:numCache>
                <c:formatCode>0.0</c:formatCode>
                <c:ptCount val="14"/>
                <c:pt idx="0">
                  <c:v>30.097179878048781</c:v>
                </c:pt>
                <c:pt idx="1">
                  <c:v>30.652305214415136</c:v>
                </c:pt>
                <c:pt idx="2">
                  <c:v>32.429886982000838</c:v>
                </c:pt>
                <c:pt idx="3">
                  <c:v>32.846793096100576</c:v>
                </c:pt>
                <c:pt idx="4">
                  <c:v>34.552888143411259</c:v>
                </c:pt>
                <c:pt idx="5">
                  <c:v>34.700725186708517</c:v>
                </c:pt>
                <c:pt idx="6">
                  <c:v>36.060873400970443</c:v>
                </c:pt>
                <c:pt idx="7">
                  <c:v>35.700789151939539</c:v>
                </c:pt>
                <c:pt idx="8">
                  <c:v>35.514333895446882</c:v>
                </c:pt>
                <c:pt idx="9">
                  <c:v>35.98326359832636</c:v>
                </c:pt>
                <c:pt idx="10">
                  <c:v>36.066615814899563</c:v>
                </c:pt>
                <c:pt idx="11">
                  <c:v>34.361127774445109</c:v>
                </c:pt>
                <c:pt idx="12">
                  <c:v>30.874714315395803</c:v>
                </c:pt>
                <c:pt idx="13">
                  <c:v>28.860223334616862</c:v>
                </c:pt>
              </c:numCache>
            </c:numRef>
          </c:val>
          <c:extLst>
            <c:ext xmlns:c16="http://schemas.microsoft.com/office/drawing/2014/chart" uri="{C3380CC4-5D6E-409C-BE32-E72D297353CC}">
              <c16:uniqueId val="{00000001-0363-4B3B-A5EC-6ED56556750B}"/>
            </c:ext>
          </c:extLst>
        </c:ser>
        <c:ser>
          <c:idx val="2"/>
          <c:order val="1"/>
          <c:tx>
            <c:strRef>
              <c:f>Sheet1!$C$1</c:f>
              <c:strCache>
                <c:ptCount val="1"/>
                <c:pt idx="0">
                  <c:v>Hispanic/Latino</c:v>
                </c:pt>
              </c:strCache>
            </c:strRef>
          </c:tx>
          <c:spPr>
            <a:solidFill>
              <a:srgbClr val="A22474"/>
            </a:solidFill>
            <a:ln w="19050">
              <a:noFill/>
            </a:ln>
            <a:effectLst/>
          </c:spPr>
          <c:invertIfNegative val="0"/>
          <c:cat>
            <c:numRef>
              <c:f>Sheet1!$A$2:$A$15</c:f>
              <c:numCache>
                <c:formatCode>General</c:formatCode>
                <c:ptCount val="14"/>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numCache>
            </c:numRef>
          </c:cat>
          <c:val>
            <c:numRef>
              <c:f>Sheet1!$C$2:$C$15</c:f>
              <c:numCache>
                <c:formatCode>0.0</c:formatCode>
                <c:ptCount val="14"/>
                <c:pt idx="0">
                  <c:v>28.610899390243905</c:v>
                </c:pt>
                <c:pt idx="1">
                  <c:v>28.085363398429635</c:v>
                </c:pt>
                <c:pt idx="2">
                  <c:v>28.233570531603181</c:v>
                </c:pt>
                <c:pt idx="3">
                  <c:v>29.288301725974858</c:v>
                </c:pt>
                <c:pt idx="4">
                  <c:v>28.304853758255582</c:v>
                </c:pt>
                <c:pt idx="5">
                  <c:v>28.044160623444096</c:v>
                </c:pt>
                <c:pt idx="6">
                  <c:v>28.153947948831053</c:v>
                </c:pt>
                <c:pt idx="7">
                  <c:v>29.143047682560852</c:v>
                </c:pt>
                <c:pt idx="8">
                  <c:v>30.252951096121418</c:v>
                </c:pt>
                <c:pt idx="9">
                  <c:v>29.637377963737798</c:v>
                </c:pt>
                <c:pt idx="10">
                  <c:v>30.561912026442918</c:v>
                </c:pt>
                <c:pt idx="11">
                  <c:v>34.145170965806834</c:v>
                </c:pt>
                <c:pt idx="12">
                  <c:v>36.941616455433198</c:v>
                </c:pt>
                <c:pt idx="13">
                  <c:v>37.370042356565271</c:v>
                </c:pt>
              </c:numCache>
            </c:numRef>
          </c:val>
          <c:extLst>
            <c:ext xmlns:c16="http://schemas.microsoft.com/office/drawing/2014/chart" uri="{C3380CC4-5D6E-409C-BE32-E72D297353CC}">
              <c16:uniqueId val="{00000002-0363-4B3B-A5EC-6ED56556750B}"/>
            </c:ext>
          </c:extLst>
        </c:ser>
        <c:ser>
          <c:idx val="3"/>
          <c:order val="2"/>
          <c:tx>
            <c:strRef>
              <c:f>Sheet1!$D$1</c:f>
              <c:strCache>
                <c:ptCount val="1"/>
                <c:pt idx="0">
                  <c:v>Black/African American</c:v>
                </c:pt>
              </c:strCache>
            </c:strRef>
          </c:tx>
          <c:spPr>
            <a:solidFill>
              <a:srgbClr val="259393"/>
            </a:solidFill>
            <a:ln w="19050">
              <a:noFill/>
            </a:ln>
            <a:effectLst/>
          </c:spPr>
          <c:invertIfNegative val="0"/>
          <c:cat>
            <c:numRef>
              <c:f>Sheet1!$A$2:$A$15</c:f>
              <c:numCache>
                <c:formatCode>General</c:formatCode>
                <c:ptCount val="14"/>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numCache>
            </c:numRef>
          </c:cat>
          <c:val>
            <c:numRef>
              <c:f>Sheet1!$D$2:$D$15</c:f>
              <c:numCache>
                <c:formatCode>0.0</c:formatCode>
                <c:ptCount val="14"/>
                <c:pt idx="0">
                  <c:v>22.932545731707318</c:v>
                </c:pt>
                <c:pt idx="1">
                  <c:v>22.599154419166499</c:v>
                </c:pt>
                <c:pt idx="2">
                  <c:v>21.850146504813729</c:v>
                </c:pt>
                <c:pt idx="3">
                  <c:v>21.44683571276369</c:v>
                </c:pt>
                <c:pt idx="4">
                  <c:v>20.94559178110913</c:v>
                </c:pt>
                <c:pt idx="5">
                  <c:v>21.495832882346573</c:v>
                </c:pt>
                <c:pt idx="6">
                  <c:v>21.018967798853112</c:v>
                </c:pt>
                <c:pt idx="7">
                  <c:v>19.951094809380905</c:v>
                </c:pt>
                <c:pt idx="8">
                  <c:v>19.662731871838108</c:v>
                </c:pt>
                <c:pt idx="9">
                  <c:v>19.679218967921898</c:v>
                </c:pt>
                <c:pt idx="10">
                  <c:v>18.065090261886603</c:v>
                </c:pt>
                <c:pt idx="11">
                  <c:v>15.920815836832633</c:v>
                </c:pt>
                <c:pt idx="12">
                  <c:v>17.660502804903384</c:v>
                </c:pt>
                <c:pt idx="13">
                  <c:v>19.859453215248362</c:v>
                </c:pt>
              </c:numCache>
            </c:numRef>
          </c:val>
          <c:extLst>
            <c:ext xmlns:c16="http://schemas.microsoft.com/office/drawing/2014/chart" uri="{C3380CC4-5D6E-409C-BE32-E72D297353CC}">
              <c16:uniqueId val="{00000003-0363-4B3B-A5EC-6ED56556750B}"/>
            </c:ext>
          </c:extLst>
        </c:ser>
        <c:ser>
          <c:idx val="4"/>
          <c:order val="3"/>
          <c:tx>
            <c:strRef>
              <c:f>Sheet1!$E$1</c:f>
              <c:strCache>
                <c:ptCount val="1"/>
                <c:pt idx="0">
                  <c:v>White</c:v>
                </c:pt>
              </c:strCache>
            </c:strRef>
          </c:tx>
          <c:spPr>
            <a:solidFill>
              <a:srgbClr val="F6A01A"/>
            </a:solidFill>
            <a:ln w="19050">
              <a:noFill/>
            </a:ln>
            <a:effectLst/>
          </c:spPr>
          <c:invertIfNegative val="0"/>
          <c:cat>
            <c:numRef>
              <c:f>Sheet1!$A$2:$A$15</c:f>
              <c:numCache>
                <c:formatCode>General</c:formatCode>
                <c:ptCount val="14"/>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numCache>
            </c:numRef>
          </c:cat>
          <c:val>
            <c:numRef>
              <c:f>Sheet1!$E$2:$E$15</c:f>
              <c:numCache>
                <c:formatCode>0.0</c:formatCode>
                <c:ptCount val="14"/>
                <c:pt idx="0">
                  <c:v>15.58689024390244</c:v>
                </c:pt>
                <c:pt idx="1">
                  <c:v>15.673444735252668</c:v>
                </c:pt>
                <c:pt idx="2">
                  <c:v>14.765592298032651</c:v>
                </c:pt>
                <c:pt idx="3">
                  <c:v>13.189857234178564</c:v>
                </c:pt>
                <c:pt idx="4">
                  <c:v>12.946849774609499</c:v>
                </c:pt>
                <c:pt idx="5">
                  <c:v>12.91265288451131</c:v>
                </c:pt>
                <c:pt idx="6">
                  <c:v>11.64534627260697</c:v>
                </c:pt>
                <c:pt idx="7">
                  <c:v>11.859508725130599</c:v>
                </c:pt>
                <c:pt idx="8">
                  <c:v>11.32096683530073</c:v>
                </c:pt>
                <c:pt idx="9">
                  <c:v>10.836820083682008</c:v>
                </c:pt>
                <c:pt idx="10">
                  <c:v>11.187388761759472</c:v>
                </c:pt>
                <c:pt idx="11">
                  <c:v>10.161967606478704</c:v>
                </c:pt>
                <c:pt idx="12">
                  <c:v>9.2977353002285472</c:v>
                </c:pt>
                <c:pt idx="13">
                  <c:v>7.8167115902964959</c:v>
                </c:pt>
              </c:numCache>
            </c:numRef>
          </c:val>
          <c:extLst>
            <c:ext xmlns:c16="http://schemas.microsoft.com/office/drawing/2014/chart" uri="{C3380CC4-5D6E-409C-BE32-E72D297353CC}">
              <c16:uniqueId val="{00000004-0363-4B3B-A5EC-6ED56556750B}"/>
            </c:ext>
          </c:extLst>
        </c:ser>
        <c:ser>
          <c:idx val="5"/>
          <c:order val="4"/>
          <c:tx>
            <c:strRef>
              <c:f>Sheet1!$F$1</c:f>
              <c:strCache>
                <c:ptCount val="1"/>
                <c:pt idx="0">
                  <c:v>American Indian/Alaska Native</c:v>
                </c:pt>
              </c:strCache>
            </c:strRef>
          </c:tx>
          <c:spPr>
            <a:solidFill>
              <a:srgbClr val="A87FE5"/>
            </a:solidFill>
            <a:ln w="19050">
              <a:noFill/>
            </a:ln>
            <a:effectLst/>
          </c:spPr>
          <c:invertIfNegative val="0"/>
          <c:dPt>
            <c:idx val="10"/>
            <c:invertIfNegative val="0"/>
            <c:bubble3D val="0"/>
            <c:spPr>
              <a:solidFill>
                <a:srgbClr val="78B832"/>
              </a:solidFill>
              <a:ln w="19050">
                <a:noFill/>
              </a:ln>
              <a:effectLst/>
            </c:spPr>
            <c:extLst>
              <c:ext xmlns:c16="http://schemas.microsoft.com/office/drawing/2014/chart" uri="{C3380CC4-5D6E-409C-BE32-E72D297353CC}">
                <c16:uniqueId val="{00000006-E409-4FBB-B810-61F8D176F379}"/>
              </c:ext>
            </c:extLst>
          </c:dPt>
          <c:cat>
            <c:numRef>
              <c:f>Sheet1!$A$2:$A$15</c:f>
              <c:numCache>
                <c:formatCode>General</c:formatCode>
                <c:ptCount val="14"/>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numCache>
            </c:numRef>
          </c:cat>
          <c:val>
            <c:numRef>
              <c:f>Sheet1!$F$2:$F$15</c:f>
              <c:numCache>
                <c:formatCode>0.0</c:formatCode>
                <c:ptCount val="14"/>
                <c:pt idx="0">
                  <c:v>1.2576219512195124</c:v>
                </c:pt>
                <c:pt idx="1">
                  <c:v>1.3287698812160258</c:v>
                </c:pt>
                <c:pt idx="2">
                  <c:v>1.2871494349100041</c:v>
                </c:pt>
                <c:pt idx="3">
                  <c:v>1.2465373961218837</c:v>
                </c:pt>
                <c:pt idx="4">
                  <c:v>1.5095922004402977</c:v>
                </c:pt>
                <c:pt idx="5">
                  <c:v>1.190605043835913</c:v>
                </c:pt>
                <c:pt idx="6">
                  <c:v>1.0035288928098809</c:v>
                </c:pt>
                <c:pt idx="7">
                  <c:v>1.1337112370790263</c:v>
                </c:pt>
                <c:pt idx="8">
                  <c:v>0.88813940415964021</c:v>
                </c:pt>
                <c:pt idx="9">
                  <c:v>1.0878661087866108</c:v>
                </c:pt>
                <c:pt idx="10">
                  <c:v>1.1060259344012204</c:v>
                </c:pt>
                <c:pt idx="11">
                  <c:v>1.3677264547090582</c:v>
                </c:pt>
                <c:pt idx="12">
                  <c:v>1.1531269478495743</c:v>
                </c:pt>
                <c:pt idx="13">
                  <c:v>1.0877936080092414</c:v>
                </c:pt>
              </c:numCache>
            </c:numRef>
          </c:val>
          <c:extLst>
            <c:ext xmlns:c16="http://schemas.microsoft.com/office/drawing/2014/chart" uri="{C3380CC4-5D6E-409C-BE32-E72D297353CC}">
              <c16:uniqueId val="{00000005-0363-4B3B-A5EC-6ED56556750B}"/>
            </c:ext>
          </c:extLst>
        </c:ser>
        <c:ser>
          <c:idx val="6"/>
          <c:order val="5"/>
          <c:tx>
            <c:strRef>
              <c:f>Sheet1!$G$1</c:f>
              <c:strCache>
                <c:ptCount val="1"/>
                <c:pt idx="0">
                  <c:v>Native Hawaiian/Other Pacific Islander</c:v>
                </c:pt>
              </c:strCache>
            </c:strRef>
          </c:tx>
          <c:spPr>
            <a:solidFill>
              <a:srgbClr val="78B832"/>
            </a:solidFill>
            <a:ln w="19050">
              <a:noFill/>
            </a:ln>
            <a:effectLst/>
          </c:spPr>
          <c:invertIfNegative val="0"/>
          <c:cat>
            <c:numRef>
              <c:f>Sheet1!$A$2:$A$15</c:f>
              <c:numCache>
                <c:formatCode>General</c:formatCode>
                <c:ptCount val="14"/>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numCache>
            </c:numRef>
          </c:cat>
          <c:val>
            <c:numRef>
              <c:f>Sheet1!$G$2:$G$15</c:f>
              <c:numCache>
                <c:formatCode>0.0</c:formatCode>
                <c:ptCount val="14"/>
                <c:pt idx="0">
                  <c:v>0.78125</c:v>
                </c:pt>
                <c:pt idx="1">
                  <c:v>0.65431850211395204</c:v>
                </c:pt>
                <c:pt idx="2">
                  <c:v>0.64880703223105896</c:v>
                </c:pt>
                <c:pt idx="3">
                  <c:v>0.96952908587257614</c:v>
                </c:pt>
                <c:pt idx="4">
                  <c:v>1.0588111961421534</c:v>
                </c:pt>
                <c:pt idx="5">
                  <c:v>0.82259984846844902</c:v>
                </c:pt>
                <c:pt idx="6">
                  <c:v>1.2020291133656815</c:v>
                </c:pt>
                <c:pt idx="7">
                  <c:v>1.2670890296765589</c:v>
                </c:pt>
                <c:pt idx="8">
                  <c:v>1.1579539066891511</c:v>
                </c:pt>
                <c:pt idx="9">
                  <c:v>1.576011157601116</c:v>
                </c:pt>
                <c:pt idx="10">
                  <c:v>1.4492753623188406</c:v>
                </c:pt>
                <c:pt idx="11">
                  <c:v>1.8716256748650271</c:v>
                </c:pt>
                <c:pt idx="12">
                  <c:v>1.8699355911074176</c:v>
                </c:pt>
                <c:pt idx="13">
                  <c:v>2.4162495186753947</c:v>
                </c:pt>
              </c:numCache>
            </c:numRef>
          </c:val>
          <c:extLst>
            <c:ext xmlns:c16="http://schemas.microsoft.com/office/drawing/2014/chart" uri="{C3380CC4-5D6E-409C-BE32-E72D297353CC}">
              <c16:uniqueId val="{00000006-0363-4B3B-A5EC-6ED56556750B}"/>
            </c:ext>
          </c:extLst>
        </c:ser>
        <c:ser>
          <c:idx val="7"/>
          <c:order val="6"/>
          <c:tx>
            <c:strRef>
              <c:f>Sheet1!$H$1</c:f>
              <c:strCache>
                <c:ptCount val="1"/>
                <c:pt idx="0">
                  <c:v>Multiple race</c:v>
                </c:pt>
              </c:strCache>
            </c:strRef>
          </c:tx>
          <c:spPr>
            <a:solidFill>
              <a:srgbClr val="002060"/>
            </a:solidFill>
            <a:ln w="19050">
              <a:noFill/>
            </a:ln>
            <a:effectLst/>
          </c:spPr>
          <c:invertIfNegative val="0"/>
          <c:dPt>
            <c:idx val="12"/>
            <c:invertIfNegative val="0"/>
            <c:bubble3D val="0"/>
            <c:spPr>
              <a:solidFill>
                <a:srgbClr val="002060"/>
              </a:solidFill>
              <a:ln w="19050">
                <a:noFill/>
              </a:ln>
              <a:effectLst/>
            </c:spPr>
            <c:extLst>
              <c:ext xmlns:c16="http://schemas.microsoft.com/office/drawing/2014/chart" uri="{C3380CC4-5D6E-409C-BE32-E72D297353CC}">
                <c16:uniqueId val="{00000001-B195-4C55-8CEA-C4AF7DEC5E1C}"/>
              </c:ext>
            </c:extLst>
          </c:dPt>
          <c:cat>
            <c:numRef>
              <c:f>Sheet1!$A$2:$A$15</c:f>
              <c:numCache>
                <c:formatCode>General</c:formatCode>
                <c:ptCount val="14"/>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numCache>
            </c:numRef>
          </c:cat>
          <c:val>
            <c:numRef>
              <c:f>Sheet1!$H$2:$H$15</c:f>
              <c:numCache>
                <c:formatCode>0.0</c:formatCode>
                <c:ptCount val="14"/>
                <c:pt idx="0">
                  <c:v>0.54306402439024382</c:v>
                </c:pt>
                <c:pt idx="1">
                  <c:v>0.59391987114958722</c:v>
                </c:pt>
                <c:pt idx="2">
                  <c:v>0.53369610715780658</c:v>
                </c:pt>
                <c:pt idx="3">
                  <c:v>0.8310249307479225</c:v>
                </c:pt>
                <c:pt idx="4">
                  <c:v>0.48223084180731735</c:v>
                </c:pt>
                <c:pt idx="5">
                  <c:v>0.61694988635133674</c:v>
                </c:pt>
                <c:pt idx="6">
                  <c:v>0.6616674018526687</c:v>
                </c:pt>
                <c:pt idx="7">
                  <c:v>0.65577414693786817</c:v>
                </c:pt>
                <c:pt idx="8">
                  <c:v>0.82068577852726243</c:v>
                </c:pt>
                <c:pt idx="9">
                  <c:v>0.82287308228730827</c:v>
                </c:pt>
                <c:pt idx="10">
                  <c:v>1.0170353419781337</c:v>
                </c:pt>
                <c:pt idx="11">
                  <c:v>1.4157168566286742</c:v>
                </c:pt>
                <c:pt idx="12">
                  <c:v>1.0804072304176189</c:v>
                </c:pt>
                <c:pt idx="13">
                  <c:v>1.3573353869849827</c:v>
                </c:pt>
              </c:numCache>
            </c:numRef>
          </c:val>
          <c:extLst>
            <c:ext xmlns:c16="http://schemas.microsoft.com/office/drawing/2014/chart" uri="{C3380CC4-5D6E-409C-BE32-E72D297353CC}">
              <c16:uniqueId val="{00000000-B195-4C55-8CEA-C4AF7DEC5E1C}"/>
            </c:ext>
          </c:extLst>
        </c:ser>
        <c:ser>
          <c:idx val="8"/>
          <c:order val="7"/>
          <c:tx>
            <c:strRef>
              <c:f>Sheet1!$I$1</c:f>
              <c:strCache>
                <c:ptCount val="1"/>
                <c:pt idx="0">
                  <c:v>Other race</c:v>
                </c:pt>
              </c:strCache>
            </c:strRef>
          </c:tx>
          <c:spPr>
            <a:solidFill>
              <a:srgbClr val="FF6699"/>
            </a:solidFill>
            <a:ln w="19050">
              <a:noFill/>
            </a:ln>
            <a:effectLst/>
          </c:spPr>
          <c:invertIfNegative val="0"/>
          <c:cat>
            <c:numRef>
              <c:f>Sheet1!$A$2:$A$15</c:f>
              <c:numCache>
                <c:formatCode>General</c:formatCode>
                <c:ptCount val="14"/>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numCache>
            </c:numRef>
          </c:cat>
          <c:val>
            <c:numRef>
              <c:f>Sheet1!$I$2:$I$15</c:f>
              <c:numCache>
                <c:formatCode>0.0</c:formatCode>
                <c:ptCount val="14"/>
                <c:pt idx="0">
                  <c:v>0</c:v>
                </c:pt>
                <c:pt idx="1">
                  <c:v>0</c:v>
                </c:pt>
                <c:pt idx="2">
                  <c:v>0</c:v>
                </c:pt>
                <c:pt idx="3">
                  <c:v>0</c:v>
                </c:pt>
                <c:pt idx="4">
                  <c:v>0</c:v>
                </c:pt>
                <c:pt idx="5">
                  <c:v>0</c:v>
                </c:pt>
                <c:pt idx="6">
                  <c:v>0</c:v>
                </c:pt>
                <c:pt idx="7">
                  <c:v>0</c:v>
                </c:pt>
                <c:pt idx="8">
                  <c:v>0</c:v>
                </c:pt>
                <c:pt idx="9">
                  <c:v>0</c:v>
                </c:pt>
                <c:pt idx="10">
                  <c:v>0</c:v>
                </c:pt>
                <c:pt idx="11">
                  <c:v>0</c:v>
                </c:pt>
                <c:pt idx="12">
                  <c:v>0.85185954706004563</c:v>
                </c:pt>
                <c:pt idx="13">
                  <c:v>0.82787832113977666</c:v>
                </c:pt>
              </c:numCache>
            </c:numRef>
          </c:val>
          <c:extLst>
            <c:ext xmlns:c16="http://schemas.microsoft.com/office/drawing/2014/chart" uri="{C3380CC4-5D6E-409C-BE32-E72D297353CC}">
              <c16:uniqueId val="{00000003-E409-4FBB-B810-61F8D176F379}"/>
            </c:ext>
          </c:extLst>
        </c:ser>
        <c:dLbls>
          <c:showLegendKey val="0"/>
          <c:showVal val="0"/>
          <c:showCatName val="0"/>
          <c:showSerName val="0"/>
          <c:showPercent val="0"/>
          <c:showBubbleSize val="0"/>
        </c:dLbls>
        <c:gapWidth val="10"/>
        <c:overlap val="100"/>
        <c:axId val="531148896"/>
        <c:axId val="531145288"/>
        <c:extLst>
          <c:ext xmlns:c15="http://schemas.microsoft.com/office/drawing/2012/chart" uri="{02D57815-91ED-43cb-92C2-25804820EDAC}">
            <c15:filteredBarSeries>
              <c15:ser>
                <c:idx val="9"/>
                <c:order val="8"/>
                <c:tx>
                  <c:strRef>
                    <c:extLst>
                      <c:ext uri="{02D57815-91ED-43cb-92C2-25804820EDAC}">
                        <c15:formulaRef>
                          <c15:sqref>Sheet1!$J$1</c15:sqref>
                        </c15:formulaRef>
                      </c:ext>
                    </c:extLst>
                    <c:strCache>
                      <c:ptCount val="1"/>
                      <c:pt idx="0">
                        <c:v>Unknown/missing</c:v>
                      </c:pt>
                    </c:strCache>
                  </c:strRef>
                </c:tx>
                <c:spPr>
                  <a:solidFill>
                    <a:schemeClr val="accent4">
                      <a:lumMod val="60000"/>
                    </a:schemeClr>
                  </a:solidFill>
                  <a:ln w="19050">
                    <a:solidFill>
                      <a:schemeClr val="lt1"/>
                    </a:solidFill>
                  </a:ln>
                  <a:effectLst/>
                </c:spPr>
                <c:invertIfNegative val="0"/>
                <c:cat>
                  <c:numRef>
                    <c:extLst>
                      <c:ext uri="{02D57815-91ED-43cb-92C2-25804820EDAC}">
                        <c15:formulaRef>
                          <c15:sqref>Sheet1!$A$2:$A$15</c15:sqref>
                        </c15:formulaRef>
                      </c:ext>
                    </c:extLst>
                    <c:numCache>
                      <c:formatCode>General</c:formatCode>
                      <c:ptCount val="14"/>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numCache>
                  </c:numRef>
                </c:cat>
                <c:val>
                  <c:numRef>
                    <c:extLst>
                      <c:ext uri="{02D57815-91ED-43cb-92C2-25804820EDAC}">
                        <c15:formulaRef>
                          <c15:sqref>Sheet1!$J$2:$J$15</c15:sqref>
                        </c15:formulaRef>
                      </c:ext>
                    </c:extLst>
                    <c:numCache>
                      <c:formatCode>0.0</c:formatCode>
                      <c:ptCount val="14"/>
                      <c:pt idx="0">
                        <c:v>0.19054878048780488</c:v>
                      </c:pt>
                      <c:pt idx="1">
                        <c:v>0.41272397825649282</c:v>
                      </c:pt>
                      <c:pt idx="2">
                        <c:v>0.25115110925073253</c:v>
                      </c:pt>
                      <c:pt idx="3">
                        <c:v>0.18112081823993181</c:v>
                      </c:pt>
                      <c:pt idx="4">
                        <c:v>0.19918230422476149</c:v>
                      </c:pt>
                      <c:pt idx="5">
                        <c:v>0.21647364433380234</c:v>
                      </c:pt>
                      <c:pt idx="6">
                        <c:v>0.25363917071018971</c:v>
                      </c:pt>
                      <c:pt idx="7">
                        <c:v>0.28898521729465376</c:v>
                      </c:pt>
                      <c:pt idx="8">
                        <c:v>0.38223721191680715</c:v>
                      </c:pt>
                      <c:pt idx="9">
                        <c:v>0.37656903765690375</c:v>
                      </c:pt>
                      <c:pt idx="10">
                        <c:v>0.54665649631324686</c:v>
                      </c:pt>
                      <c:pt idx="11">
                        <c:v>0.75584883023395322</c:v>
                      </c:pt>
                      <c:pt idx="12">
                        <c:v>0.27010180760440472</c:v>
                      </c:pt>
                      <c:pt idx="13">
                        <c:v>0.40431266846361186</c:v>
                      </c:pt>
                    </c:numCache>
                  </c:numRef>
                </c:val>
                <c:extLst>
                  <c:ext xmlns:c16="http://schemas.microsoft.com/office/drawing/2014/chart" uri="{C3380CC4-5D6E-409C-BE32-E72D297353CC}">
                    <c16:uniqueId val="{00000004-E409-4FBB-B810-61F8D176F379}"/>
                  </c:ext>
                </c:extLst>
              </c15:ser>
            </c15:filteredBarSeries>
          </c:ext>
        </c:extLst>
      </c:barChart>
      <c:catAx>
        <c:axId val="531148896"/>
        <c:scaling>
          <c:orientation val="minMax"/>
        </c:scaling>
        <c:delete val="0"/>
        <c:axPos val="b"/>
        <c:numFmt formatCode="General" sourceLinked="1"/>
        <c:majorTickMark val="out"/>
        <c:minorTickMark val="none"/>
        <c:tickLblPos val="nextTo"/>
        <c:spPr>
          <a:noFill/>
          <a:ln w="9525" cap="flat" cmpd="sng" algn="ctr">
            <a:solidFill>
              <a:schemeClr val="tx1">
                <a:lumMod val="85000"/>
                <a:lumOff val="1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531145288"/>
        <c:crosses val="autoZero"/>
        <c:auto val="1"/>
        <c:lblAlgn val="ctr"/>
        <c:lblOffset val="0"/>
        <c:noMultiLvlLbl val="0"/>
      </c:catAx>
      <c:valAx>
        <c:axId val="531145288"/>
        <c:scaling>
          <c:orientation val="minMax"/>
          <c:max val="1"/>
          <c:min val="0"/>
        </c:scaling>
        <c:delete val="0"/>
        <c:axPos val="l"/>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sz="2000" b="1">
                    <a:solidFill>
                      <a:schemeClr val="tx1">
                        <a:lumMod val="85000"/>
                        <a:lumOff val="15000"/>
                      </a:schemeClr>
                    </a:solidFill>
                    <a:latin typeface="Calibri" panose="020F0502020204030204" pitchFamily="34" charset="0"/>
                    <a:cs typeface="Calibri" panose="020F0502020204030204" pitchFamily="34" charset="0"/>
                  </a:rPr>
                  <a:t>Percentage</a:t>
                </a:r>
                <a:r>
                  <a:rPr lang="en-US" sz="2000" b="1" baseline="0">
                    <a:solidFill>
                      <a:schemeClr val="tx1">
                        <a:lumMod val="85000"/>
                        <a:lumOff val="15000"/>
                      </a:schemeClr>
                    </a:solidFill>
                    <a:latin typeface="Calibri" panose="020F0502020204030204" pitchFamily="34" charset="0"/>
                    <a:cs typeface="Calibri" panose="020F0502020204030204" pitchFamily="34" charset="0"/>
                  </a:rPr>
                  <a:t> of cases</a:t>
                </a:r>
                <a:endParaRPr lang="en-US" sz="2000" b="1">
                  <a:solidFill>
                    <a:schemeClr val="tx1">
                      <a:lumMod val="85000"/>
                      <a:lumOff val="15000"/>
                    </a:schemeClr>
                  </a:solidFill>
                  <a:latin typeface="Calibri" panose="020F0502020204030204" pitchFamily="34" charset="0"/>
                  <a:cs typeface="Calibri" panose="020F0502020204030204" pitchFamily="34" charset="0"/>
                </a:endParaRP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out"/>
        <c:minorTickMark val="none"/>
        <c:tickLblPos val="nextTo"/>
        <c:spPr>
          <a:noFill/>
          <a:ln>
            <a:solidFill>
              <a:schemeClr val="tx1">
                <a:lumMod val="85000"/>
                <a:lumOff val="15000"/>
              </a:schemeClr>
            </a:solidFill>
          </a:ln>
          <a:effectLst/>
        </c:spPr>
        <c:txPr>
          <a:bodyPr rot="-60000000" spcFirstLastPara="1" vertOverflow="ellipsis" vert="horz" wrap="square" anchor="ctr" anchorCtr="1"/>
          <a:lstStyle/>
          <a:p>
            <a:pPr>
              <a:defRPr sz="16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531148896"/>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userShapes r:id="rId5"/>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0947511745642051"/>
          <c:y val="3.7711044098211126E-2"/>
          <c:w val="0.58629319889386555"/>
          <c:h val="0.93264435044887983"/>
        </c:manualLayout>
      </c:layout>
      <c:barChart>
        <c:barDir val="bar"/>
        <c:grouping val="percentStacked"/>
        <c:varyColors val="0"/>
        <c:ser>
          <c:idx val="0"/>
          <c:order val="0"/>
          <c:tx>
            <c:v>Race/Ethnicity</c:v>
          </c:tx>
          <c:spPr>
            <a:solidFill>
              <a:srgbClr val="A13D84"/>
            </a:solidFill>
            <a:ln w="19050">
              <a:noFill/>
            </a:ln>
            <a:effectLst/>
          </c:spPr>
          <c:invertIfNegative val="0"/>
          <c:dLbls>
            <c:dLbl>
              <c:idx val="0"/>
              <c:numFmt formatCode="#&quot;%&quot;" sourceLinked="0"/>
              <c:spPr>
                <a:noFill/>
                <a:ln>
                  <a:noFill/>
                </a:ln>
                <a:effectLst/>
              </c:spPr>
              <c:txPr>
                <a:bodyPr rot="0" spcFirstLastPara="1" vertOverflow="ellipsis" vert="horz" wrap="square" anchor="ctr" anchorCtr="1"/>
                <a:lstStyle/>
                <a:p>
                  <a:pPr>
                    <a:defRPr sz="20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0-CD02-4685-A1C7-CC0BCAE4690D}"/>
                </c:ext>
              </c:extLst>
            </c:dLbl>
            <c:dLbl>
              <c:idx val="1"/>
              <c:numFmt formatCode="#&quot;%&quot;" sourceLinked="0"/>
              <c:spPr>
                <a:noFill/>
                <a:ln>
                  <a:noFill/>
                </a:ln>
                <a:effectLst/>
              </c:spPr>
              <c:txPr>
                <a:bodyPr rot="0" spcFirstLastPara="1" vertOverflow="ellipsis" vert="horz" wrap="square" anchor="ctr" anchorCtr="1"/>
                <a:lstStyle/>
                <a:p>
                  <a:pPr>
                    <a:defRPr sz="20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1-CD02-4685-A1C7-CC0BCAE4690D}"/>
                </c:ext>
              </c:extLst>
            </c:dLbl>
            <c:dLbl>
              <c:idx val="2"/>
              <c:numFmt formatCode="#&quot;%&quot;" sourceLinked="0"/>
              <c:spPr>
                <a:noFill/>
                <a:ln>
                  <a:noFill/>
                </a:ln>
                <a:effectLst/>
              </c:spPr>
              <c:txPr>
                <a:bodyPr rot="0" spcFirstLastPara="1" vertOverflow="ellipsis" vert="horz" wrap="square" anchor="ctr" anchorCtr="1"/>
                <a:lstStyle/>
                <a:p>
                  <a:pPr>
                    <a:defRPr sz="20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2-CD02-4685-A1C7-CC0BCAE4690D}"/>
                </c:ext>
              </c:extLst>
            </c:dLbl>
            <c:dLbl>
              <c:idx val="3"/>
              <c:layout>
                <c:manualLayout>
                  <c:x val="4.9878524675331217E-3"/>
                  <c:y val="1.9637777275259005E-7"/>
                </c:manualLayout>
              </c:layout>
              <c:numFmt formatCode="#&quot;%&quot;" sourceLinked="0"/>
              <c:spPr>
                <a:noFill/>
                <a:ln>
                  <a:noFill/>
                </a:ln>
                <a:effectLst/>
              </c:spPr>
              <c:txPr>
                <a:bodyPr rot="0" spcFirstLastPara="1" vertOverflow="ellipsis" vert="horz" wrap="square" anchor="ctr" anchorCtr="1"/>
                <a:lstStyle/>
                <a:p>
                  <a:pPr>
                    <a:defRPr sz="20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D02-4685-A1C7-CC0BCAE4690D}"/>
                </c:ext>
              </c:extLst>
            </c:dLbl>
            <c:dLbl>
              <c:idx val="4"/>
              <c:layout>
                <c:manualLayout>
                  <c:x val="2.5691860042063478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D02-4685-A1C7-CC0BCAE4690D}"/>
                </c:ext>
              </c:extLst>
            </c:dLbl>
            <c:dLbl>
              <c:idx val="5"/>
              <c:layout>
                <c:manualLayout>
                  <c:x val="2.2907675138100235E-2"/>
                  <c:y val="8.7533821806726336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D02-4685-A1C7-CC0BCAE4690D}"/>
                </c:ext>
              </c:extLst>
            </c:dLbl>
            <c:dLbl>
              <c:idx val="6"/>
              <c:layout>
                <c:manualLayout>
                  <c:x val="2.7687330951034955E-2"/>
                  <c:y val="-2.3873136274065107E-3"/>
                </c:manualLayout>
              </c:layout>
              <c:dLblPos val="ctr"/>
              <c:showLegendKey val="0"/>
              <c:showVal val="1"/>
              <c:showCatName val="0"/>
              <c:showSerName val="0"/>
              <c:showPercent val="0"/>
              <c:showBubbleSize val="0"/>
              <c:extLst>
                <c:ext xmlns:c15="http://schemas.microsoft.com/office/drawing/2012/chart" uri="{CE6537A1-D6FC-4f65-9D91-7224C49458BB}">
                  <c15:layout>
                    <c:manualLayout>
                      <c:w val="4.2787705437506145E-2"/>
                      <c:h val="6.5448297084074986E-2"/>
                    </c:manualLayout>
                  </c15:layout>
                </c:ext>
                <c:ext xmlns:c16="http://schemas.microsoft.com/office/drawing/2014/chart" uri="{C3380CC4-5D6E-409C-BE32-E72D297353CC}">
                  <c16:uniqueId val="{00000006-CD02-4685-A1C7-CC0BCAE4690D}"/>
                </c:ext>
              </c:extLst>
            </c:dLbl>
            <c:dLbl>
              <c:idx val="7"/>
              <c:layout>
                <c:manualLayout>
                  <c:x val="2.4700939896919058E-2"/>
                  <c:y val="-2.3871256499555338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D02-4685-A1C7-CC0BCAE4690D}"/>
                </c:ext>
              </c:extLst>
            </c:dLbl>
            <c:dLbl>
              <c:idx val="8"/>
              <c:layout>
                <c:manualLayout>
                  <c:x val="3.1101034892267405E-2"/>
                  <c:y val="1.9637777288975835E-7"/>
                </c:manualLayout>
              </c:layout>
              <c:tx>
                <c:rich>
                  <a:bodyPr/>
                  <a:lstStyle/>
                  <a:p>
                    <a:r>
                      <a:rPr lang="en-US"/>
                      <a:t>&lt;1</a:t>
                    </a:r>
                    <a:fld id="{11A83E5D-11A2-4F9B-BB46-7F7A7AACCCCE}" type="VALUE">
                      <a:rPr lang="en-US" smtClean="0"/>
                      <a:pPr/>
                      <a:t>[VALUE]</a:t>
                    </a:fld>
                    <a:endParaRPr lang="en-US"/>
                  </a:p>
                </c:rich>
              </c:tx>
              <c:dLblPos val="ctr"/>
              <c:showLegendKey val="0"/>
              <c:showVal val="1"/>
              <c:showCatName val="0"/>
              <c:showSerName val="0"/>
              <c:showPercent val="0"/>
              <c:showBubbleSize val="0"/>
              <c:extLst>
                <c:ext xmlns:c15="http://schemas.microsoft.com/office/drawing/2012/chart" uri="{CE6537A1-D6FC-4f65-9D91-7224C49458BB}">
                  <c15:layout>
                    <c:manualLayout>
                      <c:w val="5.5833338284150734E-2"/>
                      <c:h val="6.8373045501122692E-2"/>
                    </c:manualLayout>
                  </c15:layout>
                  <c15:dlblFieldTable/>
                  <c15:showDataLabelsRange val="0"/>
                </c:ext>
                <c:ext xmlns:c16="http://schemas.microsoft.com/office/drawing/2014/chart" uri="{C3380CC4-5D6E-409C-BE32-E72D297353CC}">
                  <c16:uniqueId val="{00000000-5F2D-4653-A156-7E2CC54AEC94}"/>
                </c:ext>
              </c:extLst>
            </c:dLbl>
            <c:numFmt formatCode="#&quot;%&quot;" sourceLinked="0"/>
            <c:spPr>
              <a:noFill/>
              <a:ln>
                <a:noFill/>
              </a:ln>
              <a:effectLst/>
            </c:spPr>
            <c:txPr>
              <a:bodyPr rot="0" spcFirstLastPara="1" vertOverflow="ellipsis" vert="horz" wrap="square" anchor="ctr" anchorCtr="1"/>
              <a:lstStyle/>
              <a:p>
                <a:pPr>
                  <a:defRPr sz="20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Hispanic or Latino</c:v>
                </c:pt>
                <c:pt idx="1">
                  <c:v>Asian</c:v>
                </c:pt>
                <c:pt idx="2">
                  <c:v>Black or African American</c:v>
                </c:pt>
                <c:pt idx="3">
                  <c:v>White</c:v>
                </c:pt>
                <c:pt idx="4">
                  <c:v>Multiple race</c:v>
                </c:pt>
                <c:pt idx="5">
                  <c:v>Native Hawaiian or Other Pacific Islander</c:v>
                </c:pt>
                <c:pt idx="6">
                  <c:v>American Indian or Alaska Native</c:v>
                </c:pt>
                <c:pt idx="7">
                  <c:v>Other race</c:v>
                </c:pt>
                <c:pt idx="8">
                  <c:v>Unknown or missing</c:v>
                </c:pt>
              </c:strCache>
            </c:strRef>
          </c:cat>
          <c:val>
            <c:numRef>
              <c:f>Sheet1!$C$2:$C$10</c:f>
              <c:numCache>
                <c:formatCode>0.0</c:formatCode>
                <c:ptCount val="9"/>
                <c:pt idx="0">
                  <c:v>37.370042356565271</c:v>
                </c:pt>
                <c:pt idx="1">
                  <c:v>28.860223334616862</c:v>
                </c:pt>
                <c:pt idx="2">
                  <c:v>19.859453215248362</c:v>
                </c:pt>
                <c:pt idx="3">
                  <c:v>7.8167115902964959</c:v>
                </c:pt>
                <c:pt idx="4">
                  <c:v>1.3573353869849827</c:v>
                </c:pt>
                <c:pt idx="5">
                  <c:v>2.4162495186753947</c:v>
                </c:pt>
                <c:pt idx="6">
                  <c:v>1.0877936080092414</c:v>
                </c:pt>
                <c:pt idx="7">
                  <c:v>0.82787832113977666</c:v>
                </c:pt>
                <c:pt idx="8">
                  <c:v>0.40431266846361186</c:v>
                </c:pt>
              </c:numCache>
            </c:numRef>
          </c:val>
          <c:extLst>
            <c:ext xmlns:c16="http://schemas.microsoft.com/office/drawing/2014/chart" uri="{C3380CC4-5D6E-409C-BE32-E72D297353CC}">
              <c16:uniqueId val="{00000008-CD02-4685-A1C7-CC0BCAE4690D}"/>
            </c:ext>
          </c:extLst>
        </c:ser>
        <c:ser>
          <c:idx val="1"/>
          <c:order val="1"/>
          <c:tx>
            <c:v>All others</c:v>
          </c:tx>
          <c:spPr>
            <a:solidFill>
              <a:srgbClr val="ECCCE3"/>
            </a:solidFill>
            <a:ln w="19050">
              <a:noFill/>
            </a:ln>
            <a:effectLst/>
          </c:spPr>
          <c:invertIfNegative val="0"/>
          <c:cat>
            <c:strRef>
              <c:f>Sheet1!$A$2:$A$10</c:f>
              <c:strCache>
                <c:ptCount val="9"/>
                <c:pt idx="0">
                  <c:v>Hispanic or Latino</c:v>
                </c:pt>
                <c:pt idx="1">
                  <c:v>Asian</c:v>
                </c:pt>
                <c:pt idx="2">
                  <c:v>Black or African American</c:v>
                </c:pt>
                <c:pt idx="3">
                  <c:v>White</c:v>
                </c:pt>
                <c:pt idx="4">
                  <c:v>Multiple race</c:v>
                </c:pt>
                <c:pt idx="5">
                  <c:v>Native Hawaiian or Other Pacific Islander</c:v>
                </c:pt>
                <c:pt idx="6">
                  <c:v>American Indian or Alaska Native</c:v>
                </c:pt>
                <c:pt idx="7">
                  <c:v>Other race</c:v>
                </c:pt>
                <c:pt idx="8">
                  <c:v>Unknown or missing</c:v>
                </c:pt>
              </c:strCache>
            </c:strRef>
          </c:cat>
          <c:val>
            <c:numRef>
              <c:f>Sheet1!$E$2:$E$10</c:f>
              <c:numCache>
                <c:formatCode>0.0</c:formatCode>
                <c:ptCount val="9"/>
                <c:pt idx="0">
                  <c:v>62.629957643434729</c:v>
                </c:pt>
                <c:pt idx="1">
                  <c:v>71.139776665383138</c:v>
                </c:pt>
                <c:pt idx="2">
                  <c:v>80.140546784751635</c:v>
                </c:pt>
                <c:pt idx="3">
                  <c:v>92.183288409703508</c:v>
                </c:pt>
                <c:pt idx="4">
                  <c:v>98.642664613015015</c:v>
                </c:pt>
                <c:pt idx="5">
                  <c:v>97.5837504813246</c:v>
                </c:pt>
                <c:pt idx="6">
                  <c:v>98.912206391990765</c:v>
                </c:pt>
                <c:pt idx="7">
                  <c:v>99.172121678860222</c:v>
                </c:pt>
                <c:pt idx="8">
                  <c:v>99.595687331536382</c:v>
                </c:pt>
              </c:numCache>
            </c:numRef>
          </c:val>
          <c:extLst>
            <c:ext xmlns:c16="http://schemas.microsoft.com/office/drawing/2014/chart" uri="{C3380CC4-5D6E-409C-BE32-E72D297353CC}">
              <c16:uniqueId val="{00000009-CD02-4685-A1C7-CC0BCAE4690D}"/>
            </c:ext>
          </c:extLst>
        </c:ser>
        <c:dLbls>
          <c:showLegendKey val="0"/>
          <c:showVal val="0"/>
          <c:showCatName val="0"/>
          <c:showSerName val="0"/>
          <c:showPercent val="0"/>
          <c:showBubbleSize val="0"/>
        </c:dLbls>
        <c:gapWidth val="20"/>
        <c:overlap val="100"/>
        <c:axId val="531148896"/>
        <c:axId val="531145288"/>
      </c:barChart>
      <c:catAx>
        <c:axId val="5311488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20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531145288"/>
        <c:crosses val="autoZero"/>
        <c:auto val="1"/>
        <c:lblAlgn val="ctr"/>
        <c:lblOffset val="0"/>
        <c:noMultiLvlLbl val="0"/>
      </c:catAx>
      <c:valAx>
        <c:axId val="531145288"/>
        <c:scaling>
          <c:orientation val="minMax"/>
          <c:max val="1"/>
          <c:min val="0"/>
        </c:scaling>
        <c:delete val="1"/>
        <c:axPos val="t"/>
        <c:numFmt formatCode="0%" sourceLinked="0"/>
        <c:majorTickMark val="out"/>
        <c:minorTickMark val="none"/>
        <c:tickLblPos val="nextTo"/>
        <c:crossAx val="531148896"/>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a:latin typeface="Calibri" panose="020F0502020204030204" pitchFamily="34" charset="0"/>
          <a:cs typeface="Calibri" panose="020F0502020204030204" pitchFamily="34" charset="0"/>
        </a:defRPr>
      </a:pPr>
      <a:endParaRPr lang="en-US"/>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7872178033915251E-2"/>
          <c:y val="5.4086065562398783E-2"/>
          <c:w val="0.67863310118861464"/>
          <c:h val="0.83405201064152468"/>
        </c:manualLayout>
      </c:layout>
      <c:lineChart>
        <c:grouping val="standard"/>
        <c:varyColors val="0"/>
        <c:ser>
          <c:idx val="0"/>
          <c:order val="0"/>
          <c:tx>
            <c:strRef>
              <c:f>Sheet1!$B$1</c:f>
              <c:strCache>
                <c:ptCount val="1"/>
                <c:pt idx="0">
                  <c:v>American Indian/Alaska Native</c:v>
                </c:pt>
              </c:strCache>
            </c:strRef>
          </c:tx>
          <c:spPr>
            <a:ln w="31750">
              <a:solidFill>
                <a:srgbClr val="A87FE5"/>
              </a:solidFill>
            </a:ln>
          </c:spPr>
          <c:marker>
            <c:symbol val="none"/>
          </c:marker>
          <c:cat>
            <c:numRef>
              <c:f>Sheet1!$A$2:$A$15</c:f>
              <c:numCache>
                <c:formatCode>General</c:formatCode>
                <c:ptCount val="14"/>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numCache>
            </c:numRef>
          </c:cat>
          <c:val>
            <c:numRef>
              <c:f>Sheet1!$B$2:$B$15</c:f>
              <c:numCache>
                <c:formatCode>0.0</c:formatCode>
                <c:ptCount val="14"/>
                <c:pt idx="0">
                  <c:v>5.7680912686829346</c:v>
                </c:pt>
                <c:pt idx="1">
                  <c:v>5.7162010128068887</c:v>
                </c:pt>
                <c:pt idx="2">
                  <c:v>5.2812297794378109</c:v>
                </c:pt>
                <c:pt idx="3">
                  <c:v>4.982060324660007</c:v>
                </c:pt>
                <c:pt idx="4">
                  <c:v>6.0855090084550545</c:v>
                </c:pt>
                <c:pt idx="5">
                  <c:v>4.6155576181037281</c:v>
                </c:pt>
                <c:pt idx="6">
                  <c:v>3.7947356591309886</c:v>
                </c:pt>
                <c:pt idx="7">
                  <c:v>4.2319050791988593</c:v>
                </c:pt>
                <c:pt idx="8">
                  <c:v>3.2612689225840805</c:v>
                </c:pt>
                <c:pt idx="9">
                  <c:v>3.2342264082879124</c:v>
                </c:pt>
                <c:pt idx="10">
                  <c:v>3.5983348395328787</c:v>
                </c:pt>
                <c:pt idx="11">
                  <c:v>4.7031643219604771</c:v>
                </c:pt>
                <c:pt idx="12">
                  <c:v>4.5625838528924314</c:v>
                </c:pt>
                <c:pt idx="13">
                  <c:v>4.6265437507267357</c:v>
                </c:pt>
              </c:numCache>
            </c:numRef>
          </c:val>
          <c:smooth val="0"/>
          <c:extLst>
            <c:ext xmlns:c16="http://schemas.microsoft.com/office/drawing/2014/chart" uri="{C3380CC4-5D6E-409C-BE32-E72D297353CC}">
              <c16:uniqueId val="{00000000-0E70-4869-8210-1BE9E0C35E9D}"/>
            </c:ext>
          </c:extLst>
        </c:ser>
        <c:ser>
          <c:idx val="1"/>
          <c:order val="1"/>
          <c:tx>
            <c:strRef>
              <c:f>Sheet1!$C$1</c:f>
              <c:strCache>
                <c:ptCount val="1"/>
                <c:pt idx="0">
                  <c:v>Asian†</c:v>
                </c:pt>
              </c:strCache>
            </c:strRef>
          </c:tx>
          <c:spPr>
            <a:ln w="31750">
              <a:solidFill>
                <a:srgbClr val="4BA9FF"/>
              </a:solidFill>
              <a:prstDash val="dash"/>
            </a:ln>
          </c:spPr>
          <c:marker>
            <c:symbol val="none"/>
          </c:marker>
          <c:cat>
            <c:numRef>
              <c:f>Sheet1!$A$2:$A$15</c:f>
              <c:numCache>
                <c:formatCode>General</c:formatCode>
                <c:ptCount val="14"/>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numCache>
            </c:numRef>
          </c:cat>
          <c:val>
            <c:numRef>
              <c:f>Sheet1!$C$2:$C$15</c:f>
              <c:numCache>
                <c:formatCode>0.0</c:formatCode>
                <c:ptCount val="14"/>
                <c:pt idx="0">
                  <c:v>20.735771332293986</c:v>
                </c:pt>
                <c:pt idx="1">
                  <c:v>19.372606218663858</c:v>
                </c:pt>
                <c:pt idx="2">
                  <c:v>19.113927891828123</c:v>
                </c:pt>
                <c:pt idx="3">
                  <c:v>18.408593511206643</c:v>
                </c:pt>
                <c:pt idx="4">
                  <c:v>19.043540489999078</c:v>
                </c:pt>
                <c:pt idx="5">
                  <c:v>17.960906065525712</c:v>
                </c:pt>
                <c:pt idx="6">
                  <c:v>17.822417756491159</c:v>
                </c:pt>
                <c:pt idx="7">
                  <c:v>17.150427618040542</c:v>
                </c:pt>
                <c:pt idx="8">
                  <c:v>16.560830778086441</c:v>
                </c:pt>
                <c:pt idx="9">
                  <c:v>13.182959032677388</c:v>
                </c:pt>
                <c:pt idx="10">
                  <c:v>14.332306731975912</c:v>
                </c:pt>
                <c:pt idx="11">
                  <c:v>14.021637776250499</c:v>
                </c:pt>
                <c:pt idx="12">
                  <c:v>14.030296660048224</c:v>
                </c:pt>
                <c:pt idx="13">
                  <c:v>13.577379560310286</c:v>
                </c:pt>
              </c:numCache>
            </c:numRef>
          </c:val>
          <c:smooth val="0"/>
          <c:extLst>
            <c:ext xmlns:c16="http://schemas.microsoft.com/office/drawing/2014/chart" uri="{C3380CC4-5D6E-409C-BE32-E72D297353CC}">
              <c16:uniqueId val="{00000001-0E70-4869-8210-1BE9E0C35E9D}"/>
            </c:ext>
          </c:extLst>
        </c:ser>
        <c:ser>
          <c:idx val="2"/>
          <c:order val="2"/>
          <c:tx>
            <c:strRef>
              <c:f>Sheet1!$D$1</c:f>
              <c:strCache>
                <c:ptCount val="1"/>
                <c:pt idx="0">
                  <c:v>Black/African American</c:v>
                </c:pt>
              </c:strCache>
            </c:strRef>
          </c:tx>
          <c:spPr>
            <a:ln w="31750">
              <a:solidFill>
                <a:srgbClr val="259393"/>
              </a:solidFill>
              <a:prstDash val="dash"/>
            </a:ln>
          </c:spPr>
          <c:marker>
            <c:symbol val="none"/>
          </c:marker>
          <c:cat>
            <c:numRef>
              <c:f>Sheet1!$A$2:$A$15</c:f>
              <c:numCache>
                <c:formatCode>General</c:formatCode>
                <c:ptCount val="14"/>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numCache>
            </c:numRef>
          </c:cat>
          <c:val>
            <c:numRef>
              <c:f>Sheet1!$D$2:$D$15</c:f>
              <c:numCache>
                <c:formatCode>0.0</c:formatCode>
                <c:ptCount val="14"/>
                <c:pt idx="0">
                  <c:v>6.2708457750482713</c:v>
                </c:pt>
                <c:pt idx="1">
                  <c:v>5.7915348759264909</c:v>
                </c:pt>
                <c:pt idx="2">
                  <c:v>5.3364354175538367</c:v>
                </c:pt>
                <c:pt idx="3">
                  <c:v>5.0960335239514842</c:v>
                </c:pt>
                <c:pt idx="4">
                  <c:v>5.0103164120136157</c:v>
                </c:pt>
                <c:pt idx="5">
                  <c:v>4.9347207999078062</c:v>
                </c:pt>
                <c:pt idx="6">
                  <c:v>4.6958876859954017</c:v>
                </c:pt>
                <c:pt idx="7">
                  <c:v>4.3888852593310386</c:v>
                </c:pt>
                <c:pt idx="8">
                  <c:v>4.245957000472445</c:v>
                </c:pt>
                <c:pt idx="9">
                  <c:v>3.3819808873258435</c:v>
                </c:pt>
                <c:pt idx="10">
                  <c:v>3.3959394649055707</c:v>
                </c:pt>
                <c:pt idx="11">
                  <c:v>3.1494351937729759</c:v>
                </c:pt>
                <c:pt idx="12">
                  <c:v>3.9986224980707235</c:v>
                </c:pt>
                <c:pt idx="13">
                  <c:v>4.8030812359820398</c:v>
                </c:pt>
              </c:numCache>
            </c:numRef>
          </c:val>
          <c:smooth val="0"/>
          <c:extLst>
            <c:ext xmlns:c16="http://schemas.microsoft.com/office/drawing/2014/chart" uri="{C3380CC4-5D6E-409C-BE32-E72D297353CC}">
              <c16:uniqueId val="{00000002-0E70-4869-8210-1BE9E0C35E9D}"/>
            </c:ext>
          </c:extLst>
        </c:ser>
        <c:ser>
          <c:idx val="3"/>
          <c:order val="3"/>
          <c:tx>
            <c:strRef>
              <c:f>Sheet1!$E$1</c:f>
              <c:strCache>
                <c:ptCount val="1"/>
                <c:pt idx="0">
                  <c:v>Native Hawaiian/Other Pacific Islander§</c:v>
                </c:pt>
              </c:strCache>
            </c:strRef>
          </c:tx>
          <c:spPr>
            <a:ln w="31750">
              <a:solidFill>
                <a:srgbClr val="78B832"/>
              </a:solidFill>
            </a:ln>
          </c:spPr>
          <c:marker>
            <c:symbol val="none"/>
          </c:marker>
          <c:cat>
            <c:numRef>
              <c:f>Sheet1!$A$2:$A$15</c:f>
              <c:numCache>
                <c:formatCode>General</c:formatCode>
                <c:ptCount val="14"/>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numCache>
            </c:numRef>
          </c:cat>
          <c:val>
            <c:numRef>
              <c:f>Sheet1!$E$2:$E$15</c:f>
              <c:numCache>
                <c:formatCode>0.0</c:formatCode>
                <c:ptCount val="14"/>
                <c:pt idx="0">
                  <c:v>16.032628353898765</c:v>
                </c:pt>
                <c:pt idx="1">
                  <c:v>12.430104565864255</c:v>
                </c:pt>
                <c:pt idx="2">
                  <c:v>11.589044987924963</c:v>
                </c:pt>
                <c:pt idx="3">
                  <c:v>16.6721935293568</c:v>
                </c:pt>
                <c:pt idx="4">
                  <c:v>18.116396953575386</c:v>
                </c:pt>
                <c:pt idx="5">
                  <c:v>13.333941548210971</c:v>
                </c:pt>
                <c:pt idx="6">
                  <c:v>18.717587663564238</c:v>
                </c:pt>
                <c:pt idx="7">
                  <c:v>19.204657634862183</c:v>
                </c:pt>
                <c:pt idx="8">
                  <c:v>17.049479908098338</c:v>
                </c:pt>
                <c:pt idx="9">
                  <c:v>18.249118228446662</c:v>
                </c:pt>
                <c:pt idx="10">
                  <c:v>18.188200006381823</c:v>
                </c:pt>
                <c:pt idx="11">
                  <c:v>24.349889176786441</c:v>
                </c:pt>
                <c:pt idx="12">
                  <c:v>27.406520924878727</c:v>
                </c:pt>
                <c:pt idx="13">
                  <c:v>37.195048761078866</c:v>
                </c:pt>
              </c:numCache>
            </c:numRef>
          </c:val>
          <c:smooth val="0"/>
          <c:extLst>
            <c:ext xmlns:c16="http://schemas.microsoft.com/office/drawing/2014/chart" uri="{C3380CC4-5D6E-409C-BE32-E72D297353CC}">
              <c16:uniqueId val="{00000003-0E70-4869-8210-1BE9E0C35E9D}"/>
            </c:ext>
          </c:extLst>
        </c:ser>
        <c:ser>
          <c:idx val="4"/>
          <c:order val="4"/>
          <c:tx>
            <c:strRef>
              <c:f>Sheet1!$F$1</c:f>
              <c:strCache>
                <c:ptCount val="1"/>
                <c:pt idx="0">
                  <c:v>White</c:v>
                </c:pt>
              </c:strCache>
            </c:strRef>
          </c:tx>
          <c:spPr>
            <a:ln w="31750">
              <a:solidFill>
                <a:srgbClr val="F6A01A"/>
              </a:solidFill>
              <a:prstDash val="dash"/>
            </a:ln>
          </c:spPr>
          <c:marker>
            <c:symbol val="none"/>
          </c:marker>
          <c:cat>
            <c:numRef>
              <c:f>Sheet1!$A$2:$A$15</c:f>
              <c:numCache>
                <c:formatCode>General</c:formatCode>
                <c:ptCount val="14"/>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numCache>
            </c:numRef>
          </c:cat>
          <c:val>
            <c:numRef>
              <c:f>Sheet1!$F$2:$F$15</c:f>
              <c:numCache>
                <c:formatCode>0.0</c:formatCode>
                <c:ptCount val="14"/>
                <c:pt idx="0">
                  <c:v>0.8283337828495545</c:v>
                </c:pt>
                <c:pt idx="1">
                  <c:v>0.78767350956299631</c:v>
                </c:pt>
                <c:pt idx="2">
                  <c:v>0.71358676482761485</c:v>
                </c:pt>
                <c:pt idx="3">
                  <c:v>0.62571404308222123</c:v>
                </c:pt>
                <c:pt idx="4">
                  <c:v>0.62404736769139724</c:v>
                </c:pt>
                <c:pt idx="5">
                  <c:v>0.60274482211378499</c:v>
                </c:pt>
                <c:pt idx="6">
                  <c:v>0.533877130332163</c:v>
                </c:pt>
                <c:pt idx="7">
                  <c:v>0.54012755139967938</c:v>
                </c:pt>
                <c:pt idx="8">
                  <c:v>0.51050510769485458</c:v>
                </c:pt>
                <c:pt idx="9">
                  <c:v>0.39362346401931225</c:v>
                </c:pt>
                <c:pt idx="10">
                  <c:v>0.447588550562807</c:v>
                </c:pt>
                <c:pt idx="11">
                  <c:v>0.43215391014056903</c:v>
                </c:pt>
                <c:pt idx="12">
                  <c:v>0.45742779325956484</c:v>
                </c:pt>
                <c:pt idx="13">
                  <c:v>0.41548718451270084</c:v>
                </c:pt>
              </c:numCache>
            </c:numRef>
          </c:val>
          <c:smooth val="0"/>
          <c:extLst>
            <c:ext xmlns:c16="http://schemas.microsoft.com/office/drawing/2014/chart" uri="{C3380CC4-5D6E-409C-BE32-E72D297353CC}">
              <c16:uniqueId val="{00000004-0E70-4869-8210-1BE9E0C35E9D}"/>
            </c:ext>
          </c:extLst>
        </c:ser>
        <c:ser>
          <c:idx val="5"/>
          <c:order val="5"/>
          <c:tx>
            <c:strRef>
              <c:f>Sheet1!$G$1</c:f>
              <c:strCache>
                <c:ptCount val="1"/>
                <c:pt idx="0">
                  <c:v>Multiple Race¶</c:v>
                </c:pt>
              </c:strCache>
            </c:strRef>
          </c:tx>
          <c:spPr>
            <a:ln w="31750">
              <a:solidFill>
                <a:srgbClr val="005DAA"/>
              </a:solidFill>
              <a:prstDash val="solid"/>
            </a:ln>
          </c:spPr>
          <c:marker>
            <c:symbol val="none"/>
          </c:marker>
          <c:cat>
            <c:numRef>
              <c:f>Sheet1!$A$2:$A$15</c:f>
              <c:numCache>
                <c:formatCode>General</c:formatCode>
                <c:ptCount val="14"/>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numCache>
            </c:numRef>
          </c:cat>
          <c:val>
            <c:numRef>
              <c:f>Sheet1!$G$2:$G$15</c:f>
              <c:numCache>
                <c:formatCode>0.0</c:formatCode>
                <c:ptCount val="14"/>
                <c:pt idx="0">
                  <c:v>0.97680164637346967</c:v>
                </c:pt>
                <c:pt idx="1">
                  <c:v>0.97941436996763609</c:v>
                </c:pt>
                <c:pt idx="2">
                  <c:v>0.82058107437553784</c:v>
                </c:pt>
                <c:pt idx="3">
                  <c:v>1.2167300380228137</c:v>
                </c:pt>
                <c:pt idx="4">
                  <c:v>0.69591728024634258</c:v>
                </c:pt>
                <c:pt idx="5">
                  <c:v>0.83702148986594582</c:v>
                </c:pt>
                <c:pt idx="6">
                  <c:v>0.85662949132626953</c:v>
                </c:pt>
                <c:pt idx="7">
                  <c:v>0.82030998541099553</c:v>
                </c:pt>
                <c:pt idx="8">
                  <c:v>0.98968316310331006</c:v>
                </c:pt>
                <c:pt idx="9">
                  <c:v>0.77426195775416795</c:v>
                </c:pt>
                <c:pt idx="10">
                  <c:v>1.0261148802305886</c:v>
                </c:pt>
                <c:pt idx="11">
                  <c:v>1.4748263391985594</c:v>
                </c:pt>
                <c:pt idx="12">
                  <c:v>1.2655459851344588</c:v>
                </c:pt>
                <c:pt idx="13">
                  <c:v>1.6702355612577844</c:v>
                </c:pt>
              </c:numCache>
            </c:numRef>
          </c:val>
          <c:smooth val="0"/>
          <c:extLst>
            <c:ext xmlns:c16="http://schemas.microsoft.com/office/drawing/2014/chart" uri="{C3380CC4-5D6E-409C-BE32-E72D297353CC}">
              <c16:uniqueId val="{00000005-0E70-4869-8210-1BE9E0C35E9D}"/>
            </c:ext>
          </c:extLst>
        </c:ser>
        <c:ser>
          <c:idx val="6"/>
          <c:order val="6"/>
          <c:tx>
            <c:strRef>
              <c:f>Sheet1!$H$1</c:f>
              <c:strCache>
                <c:ptCount val="1"/>
                <c:pt idx="0">
                  <c:v>Hispanic/Latino</c:v>
                </c:pt>
              </c:strCache>
            </c:strRef>
          </c:tx>
          <c:spPr>
            <a:ln w="31750">
              <a:solidFill>
                <a:srgbClr val="A22474"/>
              </a:solidFill>
              <a:prstDash val="solid"/>
            </a:ln>
          </c:spPr>
          <c:marker>
            <c:symbol val="none"/>
          </c:marker>
          <c:cat>
            <c:numRef>
              <c:f>Sheet1!$A$2:$A$15</c:f>
              <c:numCache>
                <c:formatCode>General</c:formatCode>
                <c:ptCount val="14"/>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numCache>
            </c:numRef>
          </c:cat>
          <c:val>
            <c:numRef>
              <c:f>Sheet1!$H$2:$H$15</c:f>
              <c:numCache>
                <c:formatCode>0.0</c:formatCode>
                <c:ptCount val="14"/>
                <c:pt idx="0">
                  <c:v>5.7945277814900749</c:v>
                </c:pt>
                <c:pt idx="1">
                  <c:v>5.2771718172241897</c:v>
                </c:pt>
                <c:pt idx="2">
                  <c:v>5.004933513966046</c:v>
                </c:pt>
                <c:pt idx="3">
                  <c:v>5.0001293230974433</c:v>
                </c:pt>
                <c:pt idx="4">
                  <c:v>4.8112768631629557</c:v>
                </c:pt>
                <c:pt idx="5">
                  <c:v>4.5229605886042306</c:v>
                </c:pt>
                <c:pt idx="6">
                  <c:v>4.3713635858290356</c:v>
                </c:pt>
                <c:pt idx="7">
                  <c:v>4.4090322068368151</c:v>
                </c:pt>
                <c:pt idx="8">
                  <c:v>4.4549670622978725</c:v>
                </c:pt>
                <c:pt idx="9">
                  <c:v>3.4143102208846625</c:v>
                </c:pt>
                <c:pt idx="10">
                  <c:v>3.8151993001235893</c:v>
                </c:pt>
                <c:pt idx="11">
                  <c:v>4.4194798185292639</c:v>
                </c:pt>
                <c:pt idx="12">
                  <c:v>5.3762988917385757</c:v>
                </c:pt>
                <c:pt idx="13">
                  <c:v>5.7015998539379957</c:v>
                </c:pt>
              </c:numCache>
            </c:numRef>
          </c:val>
          <c:smooth val="0"/>
          <c:extLst>
            <c:ext xmlns:c16="http://schemas.microsoft.com/office/drawing/2014/chart" uri="{C3380CC4-5D6E-409C-BE32-E72D297353CC}">
              <c16:uniqueId val="{00000006-0E70-4869-8210-1BE9E0C35E9D}"/>
            </c:ext>
          </c:extLst>
        </c:ser>
        <c:dLbls>
          <c:showLegendKey val="0"/>
          <c:showVal val="0"/>
          <c:showCatName val="0"/>
          <c:showSerName val="0"/>
          <c:showPercent val="0"/>
          <c:showBubbleSize val="0"/>
        </c:dLbls>
        <c:smooth val="0"/>
        <c:axId val="284716992"/>
        <c:axId val="284716600"/>
      </c:lineChart>
      <c:catAx>
        <c:axId val="284716992"/>
        <c:scaling>
          <c:orientation val="minMax"/>
        </c:scaling>
        <c:delete val="0"/>
        <c:axPos val="b"/>
        <c:title>
          <c:tx>
            <c:rich>
              <a:bodyPr/>
              <a:lstStyle/>
              <a:p>
                <a:pPr>
                  <a:defRPr sz="2000">
                    <a:solidFill>
                      <a:schemeClr val="tx1">
                        <a:lumMod val="85000"/>
                        <a:lumOff val="15000"/>
                      </a:schemeClr>
                    </a:solidFill>
                  </a:defRPr>
                </a:pPr>
                <a:r>
                  <a:rPr lang="en-US" sz="2000">
                    <a:solidFill>
                      <a:schemeClr val="tx1">
                        <a:lumMod val="85000"/>
                        <a:lumOff val="15000"/>
                      </a:schemeClr>
                    </a:solidFill>
                    <a:latin typeface="Calibri" panose="020F0502020204030204" pitchFamily="34" charset="0"/>
                    <a:cs typeface="Calibri" panose="020F0502020204030204" pitchFamily="34" charset="0"/>
                  </a:rPr>
                  <a:t>Year</a:t>
                </a:r>
              </a:p>
            </c:rich>
          </c:tx>
          <c:layout>
            <c:manualLayout>
              <c:xMode val="edge"/>
              <c:yMode val="edge"/>
              <c:x val="0.39522015917275966"/>
              <c:y val="0.94157697213613734"/>
            </c:manualLayout>
          </c:layout>
          <c:overlay val="0"/>
        </c:title>
        <c:numFmt formatCode="General" sourceLinked="1"/>
        <c:majorTickMark val="out"/>
        <c:minorTickMark val="none"/>
        <c:tickLblPos val="nextTo"/>
        <c:spPr>
          <a:ln>
            <a:solidFill>
              <a:srgbClr val="000000"/>
            </a:solidFill>
          </a:ln>
        </c:spPr>
        <c:txPr>
          <a:bodyPr/>
          <a:lstStyle/>
          <a:p>
            <a:pPr>
              <a:defRPr sz="1600">
                <a:solidFill>
                  <a:schemeClr val="tx1">
                    <a:lumMod val="85000"/>
                    <a:lumOff val="15000"/>
                  </a:schemeClr>
                </a:solidFill>
                <a:latin typeface="Calibri" panose="020F0502020204030204" pitchFamily="34" charset="0"/>
                <a:cs typeface="Calibri" panose="020F0502020204030204" pitchFamily="34" charset="0"/>
              </a:defRPr>
            </a:pPr>
            <a:endParaRPr lang="en-US"/>
          </a:p>
        </c:txPr>
        <c:crossAx val="284716600"/>
        <c:crosses val="autoZero"/>
        <c:auto val="1"/>
        <c:lblAlgn val="ctr"/>
        <c:lblOffset val="0"/>
        <c:noMultiLvlLbl val="0"/>
      </c:catAx>
      <c:valAx>
        <c:axId val="284716600"/>
        <c:scaling>
          <c:orientation val="minMax"/>
        </c:scaling>
        <c:delete val="0"/>
        <c:axPos val="l"/>
        <c:title>
          <c:tx>
            <c:rich>
              <a:bodyPr/>
              <a:lstStyle/>
              <a:p>
                <a:pPr>
                  <a:defRPr sz="2000">
                    <a:solidFill>
                      <a:schemeClr val="tx1">
                        <a:lumMod val="85000"/>
                        <a:lumOff val="15000"/>
                      </a:schemeClr>
                    </a:solidFill>
                  </a:defRPr>
                </a:pPr>
                <a:r>
                  <a:rPr lang="en-US" sz="2000">
                    <a:solidFill>
                      <a:schemeClr val="tx1">
                        <a:lumMod val="85000"/>
                        <a:lumOff val="15000"/>
                      </a:schemeClr>
                    </a:solidFill>
                    <a:latin typeface="Calibri" panose="020F0502020204030204" pitchFamily="34" charset="0"/>
                    <a:cs typeface="Calibri" panose="020F0502020204030204" pitchFamily="34" charset="0"/>
                  </a:rPr>
                  <a:t>Cases per 100,000 persons</a:t>
                </a:r>
              </a:p>
            </c:rich>
          </c:tx>
          <c:overlay val="0"/>
        </c:title>
        <c:numFmt formatCode="#,##0" sourceLinked="0"/>
        <c:majorTickMark val="out"/>
        <c:minorTickMark val="none"/>
        <c:tickLblPos val="nextTo"/>
        <c:spPr>
          <a:ln>
            <a:solidFill>
              <a:srgbClr val="000000"/>
            </a:solidFill>
          </a:ln>
        </c:spPr>
        <c:txPr>
          <a:bodyPr/>
          <a:lstStyle/>
          <a:p>
            <a:pPr>
              <a:defRPr sz="1600">
                <a:solidFill>
                  <a:schemeClr val="tx1">
                    <a:lumMod val="85000"/>
                    <a:lumOff val="15000"/>
                  </a:schemeClr>
                </a:solidFill>
                <a:latin typeface="Calibri" panose="020F0502020204030204" pitchFamily="34" charset="0"/>
                <a:cs typeface="Calibri" panose="020F0502020204030204" pitchFamily="34" charset="0"/>
              </a:defRPr>
            </a:pPr>
            <a:endParaRPr lang="en-US"/>
          </a:p>
        </c:txPr>
        <c:crossAx val="284716992"/>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85007741875892"/>
          <c:y val="0.10691792404234625"/>
          <c:w val="0.87898001696649719"/>
          <c:h val="0.78567554269730877"/>
        </c:manualLayout>
      </c:layout>
      <c:barChart>
        <c:barDir val="col"/>
        <c:grouping val="stacked"/>
        <c:varyColors val="0"/>
        <c:ser>
          <c:idx val="0"/>
          <c:order val="0"/>
          <c:tx>
            <c:strRef>
              <c:f>Sheet1!$B$1</c:f>
              <c:strCache>
                <c:ptCount val="1"/>
                <c:pt idx="0">
                  <c:v>Asian</c:v>
                </c:pt>
              </c:strCache>
            </c:strRef>
          </c:tx>
          <c:spPr>
            <a:solidFill>
              <a:srgbClr val="4BA9FF"/>
            </a:solidFill>
            <a:ln w="19050">
              <a:noFill/>
            </a:ln>
            <a:effectLst/>
          </c:spPr>
          <c:invertIfNegative val="0"/>
          <c:cat>
            <c:numRef>
              <c:f>Sheet1!$A$2:$A$15</c:f>
              <c:numCache>
                <c:formatCode>General</c:formatCode>
                <c:ptCount val="14"/>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numCache>
            </c:numRef>
          </c:cat>
          <c:val>
            <c:numRef>
              <c:f>Sheet1!$B$2:$B$15</c:f>
              <c:numCache>
                <c:formatCode>#,##0</c:formatCode>
                <c:ptCount val="14"/>
                <c:pt idx="0">
                  <c:v>131</c:v>
                </c:pt>
                <c:pt idx="1">
                  <c:v>122</c:v>
                </c:pt>
                <c:pt idx="2">
                  <c:v>154</c:v>
                </c:pt>
                <c:pt idx="3">
                  <c:v>138</c:v>
                </c:pt>
                <c:pt idx="4">
                  <c:v>138</c:v>
                </c:pt>
                <c:pt idx="5">
                  <c:v>145</c:v>
                </c:pt>
                <c:pt idx="6">
                  <c:v>128</c:v>
                </c:pt>
                <c:pt idx="7">
                  <c:v>135</c:v>
                </c:pt>
                <c:pt idx="8">
                  <c:v>113</c:v>
                </c:pt>
                <c:pt idx="9">
                  <c:v>95</c:v>
                </c:pt>
                <c:pt idx="10">
                  <c:v>110</c:v>
                </c:pt>
                <c:pt idx="11">
                  <c:v>133</c:v>
                </c:pt>
                <c:pt idx="12">
                  <c:v>107</c:v>
                </c:pt>
                <c:pt idx="13">
                  <c:v>105</c:v>
                </c:pt>
              </c:numCache>
            </c:numRef>
          </c:val>
          <c:extLst>
            <c:ext xmlns:c16="http://schemas.microsoft.com/office/drawing/2014/chart" uri="{C3380CC4-5D6E-409C-BE32-E72D297353CC}">
              <c16:uniqueId val="{00000000-950E-45E5-8BA6-1F45EEDF699E}"/>
            </c:ext>
          </c:extLst>
        </c:ser>
        <c:ser>
          <c:idx val="1"/>
          <c:order val="1"/>
          <c:tx>
            <c:strRef>
              <c:f>Sheet1!$C$1</c:f>
              <c:strCache>
                <c:ptCount val="1"/>
                <c:pt idx="0">
                  <c:v>Hispanic/Latino</c:v>
                </c:pt>
              </c:strCache>
            </c:strRef>
          </c:tx>
          <c:spPr>
            <a:solidFill>
              <a:srgbClr val="A22474"/>
            </a:solidFill>
            <a:ln w="19050">
              <a:noFill/>
            </a:ln>
            <a:effectLst/>
          </c:spPr>
          <c:invertIfNegative val="0"/>
          <c:cat>
            <c:numRef>
              <c:f>Sheet1!$A$2:$A$15</c:f>
              <c:numCache>
                <c:formatCode>General</c:formatCode>
                <c:ptCount val="14"/>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numCache>
            </c:numRef>
          </c:cat>
          <c:val>
            <c:numRef>
              <c:f>Sheet1!$C$2:$C$15</c:f>
              <c:numCache>
                <c:formatCode>#,##0</c:formatCode>
                <c:ptCount val="14"/>
                <c:pt idx="0">
                  <c:v>765</c:v>
                </c:pt>
                <c:pt idx="1">
                  <c:v>692</c:v>
                </c:pt>
                <c:pt idx="2">
                  <c:v>657</c:v>
                </c:pt>
                <c:pt idx="3">
                  <c:v>650</c:v>
                </c:pt>
                <c:pt idx="4">
                  <c:v>660</c:v>
                </c:pt>
                <c:pt idx="5">
                  <c:v>600</c:v>
                </c:pt>
                <c:pt idx="6">
                  <c:v>579</c:v>
                </c:pt>
                <c:pt idx="7">
                  <c:v>583</c:v>
                </c:pt>
                <c:pt idx="8">
                  <c:v>608</c:v>
                </c:pt>
                <c:pt idx="9">
                  <c:v>475</c:v>
                </c:pt>
                <c:pt idx="10">
                  <c:v>537</c:v>
                </c:pt>
                <c:pt idx="11">
                  <c:v>544</c:v>
                </c:pt>
                <c:pt idx="12">
                  <c:v>616</c:v>
                </c:pt>
                <c:pt idx="13">
                  <c:v>663</c:v>
                </c:pt>
              </c:numCache>
            </c:numRef>
          </c:val>
          <c:extLst>
            <c:ext xmlns:c16="http://schemas.microsoft.com/office/drawing/2014/chart" uri="{C3380CC4-5D6E-409C-BE32-E72D297353CC}">
              <c16:uniqueId val="{00000001-950E-45E5-8BA6-1F45EEDF699E}"/>
            </c:ext>
          </c:extLst>
        </c:ser>
        <c:ser>
          <c:idx val="2"/>
          <c:order val="2"/>
          <c:tx>
            <c:strRef>
              <c:f>Sheet1!$D$1</c:f>
              <c:strCache>
                <c:ptCount val="1"/>
                <c:pt idx="0">
                  <c:v>Black/African American</c:v>
                </c:pt>
              </c:strCache>
            </c:strRef>
          </c:tx>
          <c:spPr>
            <a:solidFill>
              <a:srgbClr val="259393"/>
            </a:solidFill>
            <a:ln w="19050">
              <a:noFill/>
            </a:ln>
            <a:effectLst/>
          </c:spPr>
          <c:invertIfNegative val="0"/>
          <c:cat>
            <c:numRef>
              <c:f>Sheet1!$A$2:$A$15</c:f>
              <c:numCache>
                <c:formatCode>General</c:formatCode>
                <c:ptCount val="14"/>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numCache>
            </c:numRef>
          </c:cat>
          <c:val>
            <c:numRef>
              <c:f>Sheet1!$D$2:$D$15</c:f>
              <c:numCache>
                <c:formatCode>#,##0</c:formatCode>
                <c:ptCount val="14"/>
                <c:pt idx="0">
                  <c:v>1538</c:v>
                </c:pt>
                <c:pt idx="1">
                  <c:v>1348</c:v>
                </c:pt>
                <c:pt idx="2">
                  <c:v>1251</c:v>
                </c:pt>
                <c:pt idx="3">
                  <c:v>1184</c:v>
                </c:pt>
                <c:pt idx="4">
                  <c:v>1141</c:v>
                </c:pt>
                <c:pt idx="5">
                  <c:v>1072</c:v>
                </c:pt>
                <c:pt idx="6">
                  <c:v>1005</c:v>
                </c:pt>
                <c:pt idx="7">
                  <c:v>949</c:v>
                </c:pt>
                <c:pt idx="8">
                  <c:v>909</c:v>
                </c:pt>
                <c:pt idx="9">
                  <c:v>730</c:v>
                </c:pt>
                <c:pt idx="10">
                  <c:v>738</c:v>
                </c:pt>
                <c:pt idx="11">
                  <c:v>673</c:v>
                </c:pt>
                <c:pt idx="12">
                  <c:v>750</c:v>
                </c:pt>
                <c:pt idx="13">
                  <c:v>769</c:v>
                </c:pt>
              </c:numCache>
            </c:numRef>
          </c:val>
          <c:extLst>
            <c:ext xmlns:c16="http://schemas.microsoft.com/office/drawing/2014/chart" uri="{C3380CC4-5D6E-409C-BE32-E72D297353CC}">
              <c16:uniqueId val="{00000002-950E-45E5-8BA6-1F45EEDF699E}"/>
            </c:ext>
          </c:extLst>
        </c:ser>
        <c:ser>
          <c:idx val="3"/>
          <c:order val="3"/>
          <c:tx>
            <c:strRef>
              <c:f>Sheet1!$E$1</c:f>
              <c:strCache>
                <c:ptCount val="1"/>
                <c:pt idx="0">
                  <c:v>White</c:v>
                </c:pt>
              </c:strCache>
            </c:strRef>
          </c:tx>
          <c:spPr>
            <a:solidFill>
              <a:srgbClr val="F6A01A"/>
            </a:solidFill>
            <a:ln w="19050">
              <a:noFill/>
            </a:ln>
            <a:effectLst/>
          </c:spPr>
          <c:invertIfNegative val="0"/>
          <c:val>
            <c:numRef>
              <c:f>Sheet1!$E$2:$E$15</c:f>
              <c:numCache>
                <c:formatCode>#,##0</c:formatCode>
                <c:ptCount val="14"/>
                <c:pt idx="0">
                  <c:v>1310</c:v>
                </c:pt>
                <c:pt idx="1">
                  <c:v>1260</c:v>
                </c:pt>
                <c:pt idx="2">
                  <c:v>1087</c:v>
                </c:pt>
                <c:pt idx="3">
                  <c:v>960</c:v>
                </c:pt>
                <c:pt idx="4">
                  <c:v>979</c:v>
                </c:pt>
                <c:pt idx="5">
                  <c:v>911</c:v>
                </c:pt>
                <c:pt idx="6">
                  <c:v>792</c:v>
                </c:pt>
                <c:pt idx="7">
                  <c:v>806</c:v>
                </c:pt>
                <c:pt idx="8">
                  <c:v>750</c:v>
                </c:pt>
                <c:pt idx="9">
                  <c:v>564</c:v>
                </c:pt>
                <c:pt idx="10">
                  <c:v>630</c:v>
                </c:pt>
                <c:pt idx="11">
                  <c:v>566</c:v>
                </c:pt>
                <c:pt idx="12">
                  <c:v>583</c:v>
                </c:pt>
                <c:pt idx="13">
                  <c:v>513</c:v>
                </c:pt>
              </c:numCache>
            </c:numRef>
          </c:val>
          <c:extLst>
            <c:ext xmlns:c16="http://schemas.microsoft.com/office/drawing/2014/chart" uri="{C3380CC4-5D6E-409C-BE32-E72D297353CC}">
              <c16:uniqueId val="{00000003-950E-45E5-8BA6-1F45EEDF699E}"/>
            </c:ext>
          </c:extLst>
        </c:ser>
        <c:ser>
          <c:idx val="4"/>
          <c:order val="4"/>
          <c:tx>
            <c:strRef>
              <c:f>Sheet1!$F$1</c:f>
              <c:strCache>
                <c:ptCount val="1"/>
                <c:pt idx="0">
                  <c:v>American Indian/Alaska Native</c:v>
                </c:pt>
              </c:strCache>
            </c:strRef>
          </c:tx>
          <c:spPr>
            <a:solidFill>
              <a:srgbClr val="A87FE5"/>
            </a:solidFill>
            <a:ln w="19050">
              <a:noFill/>
            </a:ln>
            <a:effectLst/>
          </c:spPr>
          <c:invertIfNegative val="0"/>
          <c:val>
            <c:numRef>
              <c:f>Sheet1!$F$2:$F$15</c:f>
              <c:numCache>
                <c:formatCode>General</c:formatCode>
                <c:ptCount val="14"/>
                <c:pt idx="0">
                  <c:v>130</c:v>
                </c:pt>
                <c:pt idx="1">
                  <c:v>132</c:v>
                </c:pt>
                <c:pt idx="2">
                  <c:v>122</c:v>
                </c:pt>
                <c:pt idx="3">
                  <c:v>117</c:v>
                </c:pt>
                <c:pt idx="4">
                  <c:v>144</c:v>
                </c:pt>
                <c:pt idx="5">
                  <c:v>110</c:v>
                </c:pt>
                <c:pt idx="6">
                  <c:v>89</c:v>
                </c:pt>
                <c:pt idx="7">
                  <c:v>100</c:v>
                </c:pt>
                <c:pt idx="8">
                  <c:v>79</c:v>
                </c:pt>
                <c:pt idx="9">
                  <c:v>78</c:v>
                </c:pt>
                <c:pt idx="10" formatCode="0">
                  <c:v>86</c:v>
                </c:pt>
                <c:pt idx="11" formatCode="0">
                  <c:v>114</c:v>
                </c:pt>
                <c:pt idx="12" formatCode="0">
                  <c:v>107</c:v>
                </c:pt>
                <c:pt idx="13" formatCode="0">
                  <c:v>110</c:v>
                </c:pt>
              </c:numCache>
            </c:numRef>
          </c:val>
          <c:extLst>
            <c:ext xmlns:c16="http://schemas.microsoft.com/office/drawing/2014/chart" uri="{C3380CC4-5D6E-409C-BE32-E72D297353CC}">
              <c16:uniqueId val="{00000004-950E-45E5-8BA6-1F45EEDF699E}"/>
            </c:ext>
          </c:extLst>
        </c:ser>
        <c:ser>
          <c:idx val="5"/>
          <c:order val="5"/>
          <c:tx>
            <c:strRef>
              <c:f>Sheet1!$G$1</c:f>
              <c:strCache>
                <c:ptCount val="1"/>
                <c:pt idx="0">
                  <c:v>Native Hawaiian/Other Pacific Islander</c:v>
                </c:pt>
              </c:strCache>
            </c:strRef>
          </c:tx>
          <c:spPr>
            <a:solidFill>
              <a:srgbClr val="78B832"/>
            </a:solidFill>
            <a:ln w="19050">
              <a:noFill/>
            </a:ln>
            <a:effectLst/>
          </c:spPr>
          <c:invertIfNegative val="0"/>
          <c:val>
            <c:numRef>
              <c:f>Sheet1!$G$2:$G$15</c:f>
              <c:numCache>
                <c:formatCode>General</c:formatCode>
                <c:ptCount val="14"/>
                <c:pt idx="0">
                  <c:v>25</c:v>
                </c:pt>
                <c:pt idx="1">
                  <c:v>19</c:v>
                </c:pt>
                <c:pt idx="2">
                  <c:v>16</c:v>
                </c:pt>
                <c:pt idx="3">
                  <c:v>35</c:v>
                </c:pt>
                <c:pt idx="4">
                  <c:v>39</c:v>
                </c:pt>
                <c:pt idx="5">
                  <c:v>29</c:v>
                </c:pt>
                <c:pt idx="6">
                  <c:v>40</c:v>
                </c:pt>
                <c:pt idx="7">
                  <c:v>41</c:v>
                </c:pt>
                <c:pt idx="8">
                  <c:v>26</c:v>
                </c:pt>
                <c:pt idx="9">
                  <c:v>40</c:v>
                </c:pt>
                <c:pt idx="10" formatCode="0">
                  <c:v>39</c:v>
                </c:pt>
                <c:pt idx="11" formatCode="0">
                  <c:v>51</c:v>
                </c:pt>
                <c:pt idx="12" formatCode="0">
                  <c:v>61</c:v>
                </c:pt>
                <c:pt idx="13" formatCode="0">
                  <c:v>85</c:v>
                </c:pt>
              </c:numCache>
            </c:numRef>
          </c:val>
          <c:extLst>
            <c:ext xmlns:c16="http://schemas.microsoft.com/office/drawing/2014/chart" uri="{C3380CC4-5D6E-409C-BE32-E72D297353CC}">
              <c16:uniqueId val="{00000005-950E-45E5-8BA6-1F45EEDF699E}"/>
            </c:ext>
          </c:extLst>
        </c:ser>
        <c:ser>
          <c:idx val="6"/>
          <c:order val="6"/>
          <c:tx>
            <c:strRef>
              <c:f>Sheet1!$H$1</c:f>
              <c:strCache>
                <c:ptCount val="1"/>
                <c:pt idx="0">
                  <c:v>Multiple race</c:v>
                </c:pt>
              </c:strCache>
            </c:strRef>
          </c:tx>
          <c:spPr>
            <a:solidFill>
              <a:srgbClr val="005DAA"/>
            </a:solidFill>
            <a:ln w="19050">
              <a:noFill/>
            </a:ln>
            <a:effectLst/>
          </c:spPr>
          <c:invertIfNegative val="0"/>
          <c:val>
            <c:numRef>
              <c:f>Sheet1!$H$2:$H$15</c:f>
              <c:numCache>
                <c:formatCode>General</c:formatCode>
                <c:ptCount val="14"/>
                <c:pt idx="0">
                  <c:v>24</c:v>
                </c:pt>
                <c:pt idx="1">
                  <c:v>22</c:v>
                </c:pt>
                <c:pt idx="2">
                  <c:v>24</c:v>
                </c:pt>
                <c:pt idx="3">
                  <c:v>25</c:v>
                </c:pt>
                <c:pt idx="4">
                  <c:v>23</c:v>
                </c:pt>
                <c:pt idx="5">
                  <c:v>13</c:v>
                </c:pt>
                <c:pt idx="6">
                  <c:v>21</c:v>
                </c:pt>
                <c:pt idx="7">
                  <c:v>25</c:v>
                </c:pt>
                <c:pt idx="8">
                  <c:v>20</c:v>
                </c:pt>
                <c:pt idx="9">
                  <c:v>22</c:v>
                </c:pt>
                <c:pt idx="10" formatCode="0">
                  <c:v>21</c:v>
                </c:pt>
                <c:pt idx="11" formatCode="0">
                  <c:v>23</c:v>
                </c:pt>
                <c:pt idx="12" formatCode="0">
                  <c:v>24</c:v>
                </c:pt>
                <c:pt idx="13" formatCode="0">
                  <c:v>38</c:v>
                </c:pt>
              </c:numCache>
            </c:numRef>
          </c:val>
          <c:extLst>
            <c:ext xmlns:c16="http://schemas.microsoft.com/office/drawing/2014/chart" uri="{C3380CC4-5D6E-409C-BE32-E72D297353CC}">
              <c16:uniqueId val="{00000006-950E-45E5-8BA6-1F45EEDF699E}"/>
            </c:ext>
          </c:extLst>
        </c:ser>
        <c:ser>
          <c:idx val="7"/>
          <c:order val="7"/>
          <c:tx>
            <c:strRef>
              <c:f>Sheet1!$I$1</c:f>
              <c:strCache>
                <c:ptCount val="1"/>
                <c:pt idx="0">
                  <c:v>Other Race</c:v>
                </c:pt>
              </c:strCache>
            </c:strRef>
          </c:tx>
          <c:spPr>
            <a:solidFill>
              <a:srgbClr val="FF6699"/>
            </a:solidFill>
            <a:ln w="19050">
              <a:noFill/>
            </a:ln>
            <a:effectLst/>
          </c:spPr>
          <c:invertIfNegative val="0"/>
          <c:val>
            <c:numRef>
              <c:f>Sheet1!$I$2:$I$15</c:f>
              <c:numCache>
                <c:formatCode>General</c:formatCode>
                <c:ptCount val="14"/>
                <c:pt idx="0">
                  <c:v>0</c:v>
                </c:pt>
                <c:pt idx="1">
                  <c:v>0</c:v>
                </c:pt>
                <c:pt idx="2">
                  <c:v>0</c:v>
                </c:pt>
                <c:pt idx="3">
                  <c:v>0</c:v>
                </c:pt>
                <c:pt idx="4">
                  <c:v>0</c:v>
                </c:pt>
                <c:pt idx="5">
                  <c:v>0</c:v>
                </c:pt>
                <c:pt idx="6">
                  <c:v>0</c:v>
                </c:pt>
                <c:pt idx="7">
                  <c:v>0</c:v>
                </c:pt>
                <c:pt idx="8">
                  <c:v>0</c:v>
                </c:pt>
                <c:pt idx="9">
                  <c:v>0</c:v>
                </c:pt>
                <c:pt idx="10" formatCode="0">
                  <c:v>0</c:v>
                </c:pt>
                <c:pt idx="11" formatCode="0">
                  <c:v>0</c:v>
                </c:pt>
                <c:pt idx="12" formatCode="0">
                  <c:v>6</c:v>
                </c:pt>
                <c:pt idx="13" formatCode="0">
                  <c:v>8</c:v>
                </c:pt>
              </c:numCache>
            </c:numRef>
          </c:val>
          <c:extLst>
            <c:ext xmlns:c16="http://schemas.microsoft.com/office/drawing/2014/chart" uri="{C3380CC4-5D6E-409C-BE32-E72D297353CC}">
              <c16:uniqueId val="{00000000-3D18-4645-9CB2-4C0EEB61E713}"/>
            </c:ext>
          </c:extLst>
        </c:ser>
        <c:dLbls>
          <c:showLegendKey val="0"/>
          <c:showVal val="0"/>
          <c:showCatName val="0"/>
          <c:showSerName val="0"/>
          <c:showPercent val="0"/>
          <c:showBubbleSize val="0"/>
        </c:dLbls>
        <c:gapWidth val="10"/>
        <c:overlap val="100"/>
        <c:axId val="531148896"/>
        <c:axId val="531145288"/>
      </c:barChart>
      <c:catAx>
        <c:axId val="531148896"/>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85000"/>
                        <a:lumOff val="15000"/>
                      </a:schemeClr>
                    </a:solidFill>
                    <a:latin typeface="+mn-lt"/>
                    <a:ea typeface="+mn-ea"/>
                    <a:cs typeface="+mn-cs"/>
                  </a:defRPr>
                </a:pPr>
                <a:r>
                  <a:rPr lang="en-US" sz="2000" b="1">
                    <a:solidFill>
                      <a:schemeClr val="tx1">
                        <a:lumMod val="85000"/>
                        <a:lumOff val="15000"/>
                      </a:schemeClr>
                    </a:solidFill>
                    <a:latin typeface="Calibri" panose="020F0502020204030204" pitchFamily="34" charset="0"/>
                    <a:cs typeface="Calibri" panose="020F0502020204030204" pitchFamily="34" charset="0"/>
                  </a:rPr>
                  <a:t>Year</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85000"/>
                      <a:lumOff val="1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rgbClr val="000000"/>
            </a:solidFill>
            <a:round/>
          </a:ln>
          <a:effectLst/>
        </c:spPr>
        <c:txPr>
          <a:bodyPr rot="-60000000" spcFirstLastPara="1" vertOverflow="ellipsis" vert="horz" wrap="square" anchor="ctr" anchorCtr="1"/>
          <a:lstStyle/>
          <a:p>
            <a:pPr>
              <a:defRPr sz="16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531145288"/>
        <c:crosses val="autoZero"/>
        <c:auto val="1"/>
        <c:lblAlgn val="ctr"/>
        <c:lblOffset val="0"/>
        <c:noMultiLvlLbl val="0"/>
      </c:catAx>
      <c:valAx>
        <c:axId val="531145288"/>
        <c:scaling>
          <c:orientation val="minMax"/>
          <c:max val="4000"/>
          <c:min val="0"/>
        </c:scaling>
        <c:delete val="0"/>
        <c:axPos val="l"/>
        <c:title>
          <c:tx>
            <c:rich>
              <a:bodyPr rot="-5400000" spcFirstLastPara="1" vertOverflow="ellipsis" vert="horz" wrap="square" anchor="ctr" anchorCtr="1"/>
              <a:lstStyle/>
              <a:p>
                <a:pPr>
                  <a:defRPr sz="1330" b="0" i="0" u="none" strike="noStrike" kern="1200" baseline="0">
                    <a:solidFill>
                      <a:schemeClr val="tx1">
                        <a:lumMod val="85000"/>
                        <a:lumOff val="15000"/>
                      </a:schemeClr>
                    </a:solidFill>
                    <a:latin typeface="+mn-lt"/>
                    <a:ea typeface="+mn-ea"/>
                    <a:cs typeface="+mn-cs"/>
                  </a:defRPr>
                </a:pPr>
                <a:r>
                  <a:rPr lang="en-US" sz="2000" b="1">
                    <a:solidFill>
                      <a:schemeClr val="tx1">
                        <a:lumMod val="85000"/>
                        <a:lumOff val="15000"/>
                      </a:schemeClr>
                    </a:solidFill>
                    <a:latin typeface="Calibri" panose="020F0502020204030204" pitchFamily="34" charset="0"/>
                    <a:cs typeface="Calibri" panose="020F0502020204030204" pitchFamily="34" charset="0"/>
                  </a:rPr>
                  <a:t>Number of cases</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85000"/>
                      <a:lumOff val="15000"/>
                    </a:schemeClr>
                  </a:solidFill>
                  <a:latin typeface="+mn-lt"/>
                  <a:ea typeface="+mn-ea"/>
                  <a:cs typeface="+mn-cs"/>
                </a:defRPr>
              </a:pPr>
              <a:endParaRPr lang="en-US"/>
            </a:p>
          </c:txPr>
        </c:title>
        <c:numFmt formatCode="#,##0" sourceLinked="0"/>
        <c:majorTickMark val="out"/>
        <c:minorTickMark val="none"/>
        <c:tickLblPos val="nextTo"/>
        <c:spPr>
          <a:noFill/>
          <a:ln>
            <a:solidFill>
              <a:srgbClr val="000000"/>
            </a:solidFill>
          </a:ln>
          <a:effectLst/>
        </c:spPr>
        <c:txPr>
          <a:bodyPr rot="-60000000" spcFirstLastPara="1" vertOverflow="ellipsis" vert="horz" wrap="square" anchor="ctr" anchorCtr="1"/>
          <a:lstStyle/>
          <a:p>
            <a:pPr>
              <a:defRPr sz="16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531148896"/>
        <c:crosses val="autoZero"/>
        <c:crossBetween val="between"/>
        <c:majorUnit val="1000"/>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0231850798548379E-2"/>
          <c:y val="3.1472204112531099E-2"/>
          <c:w val="0.914772459001993"/>
          <c:h val="0.838393870825629"/>
        </c:manualLayout>
      </c:layout>
      <c:lineChart>
        <c:grouping val="standard"/>
        <c:varyColors val="0"/>
        <c:ser>
          <c:idx val="0"/>
          <c:order val="0"/>
          <c:tx>
            <c:strRef>
              <c:f>Sheet1!$B$1</c:f>
              <c:strCache>
                <c:ptCount val="1"/>
                <c:pt idx="0">
                  <c:v>American Indian</c:v>
                </c:pt>
              </c:strCache>
            </c:strRef>
          </c:tx>
          <c:spPr>
            <a:ln w="31750" cap="rnd">
              <a:solidFill>
                <a:srgbClr val="A87FE5"/>
              </a:solidFill>
              <a:round/>
            </a:ln>
            <a:effectLst/>
          </c:spPr>
          <c:marker>
            <c:symbol val="none"/>
          </c:marker>
          <c:cat>
            <c:numRef>
              <c:f>Sheet1!$A$2:$A$31</c:f>
              <c:numCache>
                <c:formatCode>General</c:formatCode>
                <c:ptCount val="14"/>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numCache>
            </c:numRef>
          </c:cat>
          <c:val>
            <c:numRef>
              <c:f>Sheet1!$B$2:$B$31</c:f>
              <c:numCache>
                <c:formatCode>0.0</c:formatCode>
                <c:ptCount val="14"/>
                <c:pt idx="0">
                  <c:v>6.6213191195682901</c:v>
                </c:pt>
                <c:pt idx="1">
                  <c:v>6.147655507740458</c:v>
                </c:pt>
                <c:pt idx="2">
                  <c:v>5.5699445790514384</c:v>
                </c:pt>
                <c:pt idx="3">
                  <c:v>5.1862713634485784</c:v>
                </c:pt>
                <c:pt idx="4">
                  <c:v>6.9666081761855212</c:v>
                </c:pt>
                <c:pt idx="5">
                  <c:v>5.0546871194624758</c:v>
                </c:pt>
                <c:pt idx="6">
                  <c:v>3.7227668104881633</c:v>
                </c:pt>
                <c:pt idx="7">
                  <c:v>3.9107825358530763</c:v>
                </c:pt>
                <c:pt idx="8">
                  <c:v>3.3547043571239907</c:v>
                </c:pt>
                <c:pt idx="9">
                  <c:v>3.5406119539230207</c:v>
                </c:pt>
                <c:pt idx="10">
                  <c:v>3.8072537924232104</c:v>
                </c:pt>
                <c:pt idx="11">
                  <c:v>4.5676261085508365</c:v>
                </c:pt>
                <c:pt idx="12">
                  <c:v>4.145273632611759</c:v>
                </c:pt>
                <c:pt idx="13">
                  <c:v>4.6708812169428997</c:v>
                </c:pt>
              </c:numCache>
            </c:numRef>
          </c:val>
          <c:smooth val="0"/>
          <c:extLst>
            <c:ext xmlns:c16="http://schemas.microsoft.com/office/drawing/2014/chart" uri="{C3380CC4-5D6E-409C-BE32-E72D297353CC}">
              <c16:uniqueId val="{00000000-F94C-4279-954C-80BF3AB9FB9C}"/>
            </c:ext>
          </c:extLst>
        </c:ser>
        <c:ser>
          <c:idx val="1"/>
          <c:order val="1"/>
          <c:tx>
            <c:strRef>
              <c:f>Sheet1!$C$1</c:f>
              <c:strCache>
                <c:ptCount val="1"/>
                <c:pt idx="0">
                  <c:v>Asian</c:v>
                </c:pt>
              </c:strCache>
            </c:strRef>
          </c:tx>
          <c:spPr>
            <a:ln w="31750" cap="rnd">
              <a:solidFill>
                <a:srgbClr val="4BA9FF"/>
              </a:solidFill>
              <a:prstDash val="dash"/>
              <a:round/>
            </a:ln>
            <a:effectLst/>
          </c:spPr>
          <c:marker>
            <c:symbol val="none"/>
          </c:marker>
          <c:cat>
            <c:numRef>
              <c:f>Sheet1!$A$2:$A$31</c:f>
              <c:numCache>
                <c:formatCode>General</c:formatCode>
                <c:ptCount val="14"/>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numCache>
            </c:numRef>
          </c:cat>
          <c:val>
            <c:numRef>
              <c:f>Sheet1!$C$2:$C$31</c:f>
              <c:numCache>
                <c:formatCode>0.0</c:formatCode>
                <c:ptCount val="14"/>
                <c:pt idx="0">
                  <c:v>2.4375330974198248</c:v>
                </c:pt>
                <c:pt idx="1">
                  <c:v>2.0725568165119581</c:v>
                </c:pt>
                <c:pt idx="2">
                  <c:v>2.4825892309470543</c:v>
                </c:pt>
                <c:pt idx="3">
                  <c:v>2.1162245878614279</c:v>
                </c:pt>
                <c:pt idx="4">
                  <c:v>2.0890150505965499</c:v>
                </c:pt>
                <c:pt idx="5">
                  <c:v>2.1041477686383598</c:v>
                </c:pt>
                <c:pt idx="6">
                  <c:v>1.8407299759856641</c:v>
                </c:pt>
                <c:pt idx="7">
                  <c:v>1.875647098248896</c:v>
                </c:pt>
                <c:pt idx="8">
                  <c:v>1.4724090096837603</c:v>
                </c:pt>
                <c:pt idx="9">
                  <c:v>1.1545824221753718</c:v>
                </c:pt>
                <c:pt idx="10">
                  <c:v>1.3472194920615093</c:v>
                </c:pt>
                <c:pt idx="11">
                  <c:v>1.6356242402955832</c:v>
                </c:pt>
                <c:pt idx="12">
                  <c:v>1.2711375623882037</c:v>
                </c:pt>
                <c:pt idx="13">
                  <c:v>1.2648939759846025</c:v>
                </c:pt>
              </c:numCache>
            </c:numRef>
          </c:val>
          <c:smooth val="0"/>
          <c:extLst>
            <c:ext xmlns:c16="http://schemas.microsoft.com/office/drawing/2014/chart" uri="{C3380CC4-5D6E-409C-BE32-E72D297353CC}">
              <c16:uniqueId val="{00000001-F94C-4279-954C-80BF3AB9FB9C}"/>
            </c:ext>
          </c:extLst>
        </c:ser>
        <c:ser>
          <c:idx val="2"/>
          <c:order val="2"/>
          <c:tx>
            <c:strRef>
              <c:f>Sheet1!$D$1</c:f>
              <c:strCache>
                <c:ptCount val="1"/>
                <c:pt idx="0">
                  <c:v>Black</c:v>
                </c:pt>
              </c:strCache>
            </c:strRef>
          </c:tx>
          <c:spPr>
            <a:ln w="31750" cap="rnd">
              <a:solidFill>
                <a:srgbClr val="259393"/>
              </a:solidFill>
              <a:prstDash val="dash"/>
              <a:round/>
            </a:ln>
            <a:effectLst/>
          </c:spPr>
          <c:marker>
            <c:symbol val="none"/>
          </c:marker>
          <c:cat>
            <c:numRef>
              <c:f>Sheet1!$A$2:$A$31</c:f>
              <c:numCache>
                <c:formatCode>General</c:formatCode>
                <c:ptCount val="14"/>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numCache>
            </c:numRef>
          </c:cat>
          <c:val>
            <c:numRef>
              <c:f>Sheet1!$D$2:$D$31</c:f>
              <c:numCache>
                <c:formatCode>0.0</c:formatCode>
                <c:ptCount val="14"/>
                <c:pt idx="0">
                  <c:v>4.5307998797246443</c:v>
                </c:pt>
                <c:pt idx="1">
                  <c:v>3.9702821436236606</c:v>
                </c:pt>
                <c:pt idx="2">
                  <c:v>3.6483702502615762</c:v>
                </c:pt>
                <c:pt idx="3">
                  <c:v>3.4113176687008955</c:v>
                </c:pt>
                <c:pt idx="4">
                  <c:v>3.262078503220009</c:v>
                </c:pt>
                <c:pt idx="5">
                  <c:v>3.0618234712532475</c:v>
                </c:pt>
                <c:pt idx="6">
                  <c:v>2.8514779210064578</c:v>
                </c:pt>
                <c:pt idx="7">
                  <c:v>2.6678945541243975</c:v>
                </c:pt>
                <c:pt idx="8">
                  <c:v>2.5593419613659307</c:v>
                </c:pt>
                <c:pt idx="9">
                  <c:v>2.0383303271218614</c:v>
                </c:pt>
                <c:pt idx="10">
                  <c:v>2.029287736502762</c:v>
                </c:pt>
                <c:pt idx="11">
                  <c:v>1.8576337637771629</c:v>
                </c:pt>
                <c:pt idx="12">
                  <c:v>2.0774667979256356</c:v>
                </c:pt>
                <c:pt idx="13">
                  <c:v>2.1178287193767891</c:v>
                </c:pt>
              </c:numCache>
            </c:numRef>
          </c:val>
          <c:smooth val="0"/>
          <c:extLst>
            <c:ext xmlns:c16="http://schemas.microsoft.com/office/drawing/2014/chart" uri="{C3380CC4-5D6E-409C-BE32-E72D297353CC}">
              <c16:uniqueId val="{00000002-F94C-4279-954C-80BF3AB9FB9C}"/>
            </c:ext>
          </c:extLst>
        </c:ser>
        <c:ser>
          <c:idx val="3"/>
          <c:order val="3"/>
          <c:tx>
            <c:strRef>
              <c:f>Sheet1!$E$1</c:f>
              <c:strCache>
                <c:ptCount val="1"/>
                <c:pt idx="0">
                  <c:v>Multiple</c:v>
                </c:pt>
              </c:strCache>
            </c:strRef>
          </c:tx>
          <c:spPr>
            <a:ln w="31750" cap="rnd">
              <a:solidFill>
                <a:srgbClr val="005DAA"/>
              </a:solidFill>
              <a:round/>
            </a:ln>
            <a:effectLst/>
          </c:spPr>
          <c:marker>
            <c:symbol val="none"/>
          </c:marker>
          <c:cat>
            <c:numRef>
              <c:f>Sheet1!$A$2:$A$31</c:f>
              <c:numCache>
                <c:formatCode>General</c:formatCode>
                <c:ptCount val="14"/>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numCache>
            </c:numRef>
          </c:cat>
          <c:val>
            <c:numRef>
              <c:f>Sheet1!$E$2:$E$31</c:f>
              <c:numCache>
                <c:formatCode>0.0</c:formatCode>
                <c:ptCount val="14"/>
                <c:pt idx="0">
                  <c:v>0.49441425198522776</c:v>
                </c:pt>
                <c:pt idx="1">
                  <c:v>0.38456691035972562</c:v>
                </c:pt>
                <c:pt idx="2">
                  <c:v>0.41795943842969857</c:v>
                </c:pt>
                <c:pt idx="3">
                  <c:v>0.42525902527229337</c:v>
                </c:pt>
                <c:pt idx="4">
                  <c:v>0.37751073361496729</c:v>
                </c:pt>
                <c:pt idx="5">
                  <c:v>0.20865474188766414</c:v>
                </c:pt>
                <c:pt idx="6">
                  <c:v>0.33553095456799031</c:v>
                </c:pt>
                <c:pt idx="7">
                  <c:v>0.40119202173497898</c:v>
                </c:pt>
                <c:pt idx="8">
                  <c:v>0.29828993363943845</c:v>
                </c:pt>
                <c:pt idx="9">
                  <c:v>0.31507159285875913</c:v>
                </c:pt>
                <c:pt idx="10">
                  <c:v>0.30647766821282219</c:v>
                </c:pt>
                <c:pt idx="11">
                  <c:v>0.3304815648043456</c:v>
                </c:pt>
                <c:pt idx="12">
                  <c:v>0.33071749574097875</c:v>
                </c:pt>
                <c:pt idx="13">
                  <c:v>0.4978802094975105</c:v>
                </c:pt>
              </c:numCache>
            </c:numRef>
          </c:val>
          <c:smooth val="0"/>
          <c:extLst>
            <c:ext xmlns:c16="http://schemas.microsoft.com/office/drawing/2014/chart" uri="{C3380CC4-5D6E-409C-BE32-E72D297353CC}">
              <c16:uniqueId val="{00000003-F94C-4279-954C-80BF3AB9FB9C}"/>
            </c:ext>
          </c:extLst>
        </c:ser>
        <c:ser>
          <c:idx val="4"/>
          <c:order val="4"/>
          <c:tx>
            <c:strRef>
              <c:f>Sheet1!$F$1</c:f>
              <c:strCache>
                <c:ptCount val="1"/>
                <c:pt idx="0">
                  <c:v>Native Hawaiian</c:v>
                </c:pt>
              </c:strCache>
            </c:strRef>
          </c:tx>
          <c:spPr>
            <a:ln w="31750" cap="rnd">
              <a:solidFill>
                <a:srgbClr val="78B832"/>
              </a:solidFill>
              <a:prstDash val="solid"/>
              <a:round/>
            </a:ln>
            <a:effectLst/>
          </c:spPr>
          <c:marker>
            <c:symbol val="none"/>
          </c:marker>
          <c:cat>
            <c:numRef>
              <c:f>Sheet1!$A$2:$A$31</c:f>
              <c:numCache>
                <c:formatCode>General</c:formatCode>
                <c:ptCount val="14"/>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numCache>
            </c:numRef>
          </c:cat>
          <c:val>
            <c:numRef>
              <c:f>Sheet1!$F$2:$F$31</c:f>
              <c:numCache>
                <c:formatCode>0.0</c:formatCode>
                <c:ptCount val="14"/>
                <c:pt idx="0">
                  <c:v>5.5869292672407047</c:v>
                </c:pt>
                <c:pt idx="1">
                  <c:v>3.1319748255160342</c:v>
                </c:pt>
                <c:pt idx="2">
                  <c:v>2.2283781167697989</c:v>
                </c:pt>
                <c:pt idx="3">
                  <c:v>5.2385642143201396</c:v>
                </c:pt>
                <c:pt idx="4">
                  <c:v>5.6302729671827274</c:v>
                </c:pt>
                <c:pt idx="5">
                  <c:v>3.9975077606788592</c:v>
                </c:pt>
                <c:pt idx="6">
                  <c:v>5.7912514460030957</c:v>
                </c:pt>
                <c:pt idx="7">
                  <c:v>5.4361517349279378</c:v>
                </c:pt>
                <c:pt idx="8">
                  <c:v>3.9216455224612248</c:v>
                </c:pt>
                <c:pt idx="9">
                  <c:v>5.9091876048880794</c:v>
                </c:pt>
                <c:pt idx="10">
                  <c:v>5.0718710132167759</c:v>
                </c:pt>
                <c:pt idx="11">
                  <c:v>6.4408577707054633</c:v>
                </c:pt>
                <c:pt idx="12">
                  <c:v>7.5752307340771132</c:v>
                </c:pt>
                <c:pt idx="13">
                  <c:v>10.018965311984687</c:v>
                </c:pt>
              </c:numCache>
            </c:numRef>
          </c:val>
          <c:smooth val="0"/>
          <c:extLst>
            <c:ext xmlns:c16="http://schemas.microsoft.com/office/drawing/2014/chart" uri="{C3380CC4-5D6E-409C-BE32-E72D297353CC}">
              <c16:uniqueId val="{00000004-F94C-4279-954C-80BF3AB9FB9C}"/>
            </c:ext>
          </c:extLst>
        </c:ser>
        <c:ser>
          <c:idx val="5"/>
          <c:order val="5"/>
          <c:tx>
            <c:strRef>
              <c:f>Sheet1!$G$1</c:f>
              <c:strCache>
                <c:ptCount val="1"/>
                <c:pt idx="0">
                  <c:v>White</c:v>
                </c:pt>
              </c:strCache>
            </c:strRef>
          </c:tx>
          <c:spPr>
            <a:ln w="31750" cap="rnd">
              <a:solidFill>
                <a:srgbClr val="EA865A"/>
              </a:solidFill>
              <a:prstDash val="dash"/>
              <a:round/>
            </a:ln>
            <a:effectLst/>
          </c:spPr>
          <c:marker>
            <c:symbol val="none"/>
          </c:marker>
          <c:cat>
            <c:numRef>
              <c:f>Sheet1!$A$2:$A$31</c:f>
              <c:numCache>
                <c:formatCode>General</c:formatCode>
                <c:ptCount val="14"/>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numCache>
            </c:numRef>
          </c:cat>
          <c:val>
            <c:numRef>
              <c:f>Sheet1!$G$2:$G$31</c:f>
              <c:numCache>
                <c:formatCode>0.0</c:formatCode>
                <c:ptCount val="14"/>
                <c:pt idx="0">
                  <c:v>0.6940810232674397</c:v>
                </c:pt>
                <c:pt idx="1">
                  <c:v>0.67569330356028434</c:v>
                </c:pt>
                <c:pt idx="2">
                  <c:v>0.58167280107614283</c:v>
                </c:pt>
                <c:pt idx="3">
                  <c:v>0.51331561285849836</c:v>
                </c:pt>
                <c:pt idx="4">
                  <c:v>0.52275324619487029</c:v>
                </c:pt>
                <c:pt idx="5">
                  <c:v>0.48647303779524909</c:v>
                </c:pt>
                <c:pt idx="6">
                  <c:v>0.42340866104869662</c:v>
                </c:pt>
                <c:pt idx="7">
                  <c:v>0.43184976917388734</c:v>
                </c:pt>
                <c:pt idx="8">
                  <c:v>0.40246037874161777</c:v>
                </c:pt>
                <c:pt idx="9">
                  <c:v>0.30285218129766855</c:v>
                </c:pt>
                <c:pt idx="10">
                  <c:v>0.33986364972474065</c:v>
                </c:pt>
                <c:pt idx="11">
                  <c:v>0.30533882178606736</c:v>
                </c:pt>
                <c:pt idx="12">
                  <c:v>0.31547153522252952</c:v>
                </c:pt>
                <c:pt idx="13">
                  <c:v>0.27862777504505909</c:v>
                </c:pt>
              </c:numCache>
            </c:numRef>
          </c:val>
          <c:smooth val="0"/>
          <c:extLst>
            <c:ext xmlns:c16="http://schemas.microsoft.com/office/drawing/2014/chart" uri="{C3380CC4-5D6E-409C-BE32-E72D297353CC}">
              <c16:uniqueId val="{00000005-F94C-4279-954C-80BF3AB9FB9C}"/>
            </c:ext>
          </c:extLst>
        </c:ser>
        <c:ser>
          <c:idx val="6"/>
          <c:order val="6"/>
          <c:tx>
            <c:strRef>
              <c:f>Sheet1!$H$1</c:f>
              <c:strCache>
                <c:ptCount val="1"/>
                <c:pt idx="0">
                  <c:v>Hispanic</c:v>
                </c:pt>
              </c:strCache>
            </c:strRef>
          </c:tx>
          <c:spPr>
            <a:ln w="31750" cap="rnd">
              <a:solidFill>
                <a:srgbClr val="A22474"/>
              </a:solidFill>
              <a:round/>
            </a:ln>
            <a:effectLst/>
          </c:spPr>
          <c:marker>
            <c:symbol val="none"/>
          </c:marker>
          <c:cat>
            <c:numRef>
              <c:f>Sheet1!$A$2:$A$31</c:f>
              <c:numCache>
                <c:formatCode>General</c:formatCode>
                <c:ptCount val="14"/>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numCache>
            </c:numRef>
          </c:cat>
          <c:val>
            <c:numRef>
              <c:f>Sheet1!$H$2:$H$31</c:f>
              <c:numCache>
                <c:formatCode>0.0</c:formatCode>
                <c:ptCount val="14"/>
                <c:pt idx="0">
                  <c:v>2.3836337277878443</c:v>
                </c:pt>
                <c:pt idx="1">
                  <c:v>2.0132803770769412</c:v>
                </c:pt>
                <c:pt idx="2">
                  <c:v>1.8625693165660515</c:v>
                </c:pt>
                <c:pt idx="3">
                  <c:v>1.8167057384172363</c:v>
                </c:pt>
                <c:pt idx="4">
                  <c:v>1.8190589252994356</c:v>
                </c:pt>
                <c:pt idx="5">
                  <c:v>1.6067680067745624</c:v>
                </c:pt>
                <c:pt idx="6">
                  <c:v>1.5162986787853237</c:v>
                </c:pt>
                <c:pt idx="7">
                  <c:v>1.4701206550464261</c:v>
                </c:pt>
                <c:pt idx="8">
                  <c:v>1.5173018579710629</c:v>
                </c:pt>
                <c:pt idx="9">
                  <c:v>1.1662607015468154</c:v>
                </c:pt>
                <c:pt idx="10">
                  <c:v>1.3172190430038166</c:v>
                </c:pt>
                <c:pt idx="11">
                  <c:v>1.3261882665151823</c:v>
                </c:pt>
                <c:pt idx="12">
                  <c:v>1.4738142446635005</c:v>
                </c:pt>
                <c:pt idx="13">
                  <c:v>1.6016403889739501</c:v>
                </c:pt>
              </c:numCache>
            </c:numRef>
          </c:val>
          <c:smooth val="0"/>
          <c:extLst>
            <c:ext xmlns:c16="http://schemas.microsoft.com/office/drawing/2014/chart" uri="{C3380CC4-5D6E-409C-BE32-E72D297353CC}">
              <c16:uniqueId val="{00000006-F94C-4279-954C-80BF3AB9FB9C}"/>
            </c:ext>
          </c:extLst>
        </c:ser>
        <c:dLbls>
          <c:showLegendKey val="0"/>
          <c:showVal val="0"/>
          <c:showCatName val="0"/>
          <c:showSerName val="0"/>
          <c:showPercent val="0"/>
          <c:showBubbleSize val="0"/>
        </c:dLbls>
        <c:smooth val="0"/>
        <c:axId val="2072575296"/>
        <c:axId val="2069402752"/>
      </c:lineChart>
      <c:catAx>
        <c:axId val="2072575296"/>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85000"/>
                        <a:lumOff val="15000"/>
                      </a:schemeClr>
                    </a:solidFill>
                    <a:latin typeface="+mn-lt"/>
                    <a:ea typeface="+mn-ea"/>
                    <a:cs typeface="+mn-cs"/>
                  </a:defRPr>
                </a:pPr>
                <a:r>
                  <a:rPr lang="en-US" sz="2000" b="1">
                    <a:solidFill>
                      <a:schemeClr val="tx1">
                        <a:lumMod val="85000"/>
                        <a:lumOff val="15000"/>
                      </a:schemeClr>
                    </a:solidFill>
                    <a:latin typeface="Calibri" panose="020F0502020204030204" pitchFamily="34" charset="0"/>
                    <a:cs typeface="Calibri" panose="020F0502020204030204" pitchFamily="34" charset="0"/>
                  </a:rPr>
                  <a:t>Year</a:t>
                </a:r>
              </a:p>
            </c:rich>
          </c:tx>
          <c:layout>
            <c:manualLayout>
              <c:xMode val="edge"/>
              <c:yMode val="edge"/>
              <c:x val="0.49939505239852083"/>
              <c:y val="0.92527156240945241"/>
            </c:manualLayout>
          </c:layout>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85000"/>
                      <a:lumOff val="1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85000"/>
                <a:lumOff val="1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2069402752"/>
        <c:crosses val="autoZero"/>
        <c:auto val="1"/>
        <c:lblAlgn val="ctr"/>
        <c:lblOffset val="100"/>
        <c:tickLblSkip val="1"/>
        <c:noMultiLvlLbl val="0"/>
      </c:catAx>
      <c:valAx>
        <c:axId val="2069402752"/>
        <c:scaling>
          <c:orientation val="minMax"/>
          <c:max val="10.5"/>
          <c:min val="0"/>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85000"/>
                        <a:lumOff val="15000"/>
                      </a:schemeClr>
                    </a:solidFill>
                    <a:latin typeface="+mn-lt"/>
                    <a:ea typeface="+mn-ea"/>
                    <a:cs typeface="+mn-cs"/>
                  </a:defRPr>
                </a:pPr>
                <a:r>
                  <a:rPr lang="en-US" sz="2000" b="1">
                    <a:solidFill>
                      <a:schemeClr val="tx1">
                        <a:lumMod val="85000"/>
                        <a:lumOff val="15000"/>
                      </a:schemeClr>
                    </a:solidFill>
                    <a:latin typeface="Calibri" panose="020F0502020204030204" pitchFamily="34" charset="0"/>
                    <a:cs typeface="Calibri" panose="020F0502020204030204" pitchFamily="34" charset="0"/>
                  </a:rPr>
                  <a:t>Cases per 100,000 persons</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85000"/>
                      <a:lumOff val="15000"/>
                    </a:schemeClr>
                  </a:solidFill>
                  <a:latin typeface="+mn-lt"/>
                  <a:ea typeface="+mn-ea"/>
                  <a:cs typeface="+mn-cs"/>
                </a:defRPr>
              </a:pPr>
              <a:endParaRPr lang="en-US"/>
            </a:p>
          </c:txPr>
        </c:title>
        <c:numFmt formatCode="0" sourceLinked="0"/>
        <c:majorTickMark val="out"/>
        <c:minorTickMark val="none"/>
        <c:tickLblPos val="nextTo"/>
        <c:spPr>
          <a:solidFill>
            <a:schemeClr val="bg2"/>
          </a:solidFill>
          <a:ln>
            <a:solidFill>
              <a:schemeClr val="tx1">
                <a:lumMod val="85000"/>
                <a:lumOff val="15000"/>
              </a:schemeClr>
            </a:solidFill>
          </a:ln>
          <a:effectLst/>
        </c:spPr>
        <c:txPr>
          <a:bodyPr rot="-60000000" spcFirstLastPara="1" vertOverflow="ellipsis" vert="horz" wrap="square" anchor="ctr" anchorCtr="1"/>
          <a:lstStyle/>
          <a:p>
            <a:pPr>
              <a:defRPr sz="16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207257529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34925">
      <a:noFill/>
    </a:ln>
    <a:effectLst/>
  </c:spPr>
  <c:txPr>
    <a:bodyPr/>
    <a:lstStyle/>
    <a:p>
      <a:pPr>
        <a:defRPr/>
      </a:pPr>
      <a:endParaRPr lang="en-US"/>
    </a:p>
  </c:txPr>
  <c:externalData r:id="rId4">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181748310030939"/>
          <c:y val="6.9578848888743966E-2"/>
          <c:w val="0.8597032154194324"/>
          <c:h val="0.80762342155346212"/>
        </c:manualLayout>
      </c:layout>
      <c:barChart>
        <c:barDir val="col"/>
        <c:grouping val="stacked"/>
        <c:varyColors val="0"/>
        <c:ser>
          <c:idx val="0"/>
          <c:order val="0"/>
          <c:tx>
            <c:strRef>
              <c:f>Sheet1!$B$1</c:f>
              <c:strCache>
                <c:ptCount val="1"/>
                <c:pt idx="0">
                  <c:v>Asian</c:v>
                </c:pt>
              </c:strCache>
            </c:strRef>
          </c:tx>
          <c:spPr>
            <a:solidFill>
              <a:srgbClr val="4BA9FF"/>
            </a:solidFill>
            <a:ln w="19050">
              <a:noFill/>
            </a:ln>
            <a:effectLst/>
          </c:spPr>
          <c:invertIfNegative val="0"/>
          <c:cat>
            <c:numRef>
              <c:f>Sheet1!$A$2:$A$15</c:f>
              <c:numCache>
                <c:formatCode>General</c:formatCode>
                <c:ptCount val="14"/>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numCache>
            </c:numRef>
          </c:cat>
          <c:val>
            <c:numRef>
              <c:f>Sheet1!$B$2:$B$15</c:f>
              <c:numCache>
                <c:formatCode>#,##0</c:formatCode>
                <c:ptCount val="14"/>
                <c:pt idx="0">
                  <c:v>3026</c:v>
                </c:pt>
                <c:pt idx="1">
                  <c:v>2921</c:v>
                </c:pt>
                <c:pt idx="2">
                  <c:v>2944</c:v>
                </c:pt>
                <c:pt idx="3">
                  <c:v>2943</c:v>
                </c:pt>
                <c:pt idx="4">
                  <c:v>3156</c:v>
                </c:pt>
                <c:pt idx="5">
                  <c:v>3060</c:v>
                </c:pt>
                <c:pt idx="6">
                  <c:v>3141</c:v>
                </c:pt>
                <c:pt idx="7">
                  <c:v>3076</c:v>
                </c:pt>
                <c:pt idx="8">
                  <c:v>3026</c:v>
                </c:pt>
                <c:pt idx="9">
                  <c:v>2450</c:v>
                </c:pt>
                <c:pt idx="10">
                  <c:v>2712</c:v>
                </c:pt>
                <c:pt idx="11">
                  <c:v>2728</c:v>
                </c:pt>
                <c:pt idx="12">
                  <c:v>2857</c:v>
                </c:pt>
                <c:pt idx="13">
                  <c:v>2877</c:v>
                </c:pt>
              </c:numCache>
            </c:numRef>
          </c:val>
          <c:extLst>
            <c:ext xmlns:c16="http://schemas.microsoft.com/office/drawing/2014/chart" uri="{C3380CC4-5D6E-409C-BE32-E72D297353CC}">
              <c16:uniqueId val="{00000000-2E72-4A6E-B31E-771289967C83}"/>
            </c:ext>
          </c:extLst>
        </c:ser>
        <c:ser>
          <c:idx val="1"/>
          <c:order val="1"/>
          <c:tx>
            <c:strRef>
              <c:f>Sheet1!$C$1</c:f>
              <c:strCache>
                <c:ptCount val="1"/>
                <c:pt idx="0">
                  <c:v>Hispanic/Latino</c:v>
                </c:pt>
              </c:strCache>
            </c:strRef>
          </c:tx>
          <c:spPr>
            <a:solidFill>
              <a:srgbClr val="A22474"/>
            </a:solidFill>
            <a:ln w="19050">
              <a:noFill/>
            </a:ln>
            <a:effectLst/>
          </c:spPr>
          <c:invertIfNegative val="0"/>
          <c:cat>
            <c:numRef>
              <c:f>Sheet1!$A$2:$A$15</c:f>
              <c:numCache>
                <c:formatCode>General</c:formatCode>
                <c:ptCount val="14"/>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numCache>
            </c:numRef>
          </c:cat>
          <c:val>
            <c:numRef>
              <c:f>Sheet1!$C$2:$C$15</c:f>
              <c:numCache>
                <c:formatCode>#,##0</c:formatCode>
                <c:ptCount val="14"/>
                <c:pt idx="0">
                  <c:v>2236</c:v>
                </c:pt>
                <c:pt idx="1">
                  <c:v>2097</c:v>
                </c:pt>
                <c:pt idx="2">
                  <c:v>2038</c:v>
                </c:pt>
                <c:pt idx="3">
                  <c:v>2096</c:v>
                </c:pt>
                <c:pt idx="4">
                  <c:v>2036</c:v>
                </c:pt>
                <c:pt idx="5">
                  <c:v>1988</c:v>
                </c:pt>
                <c:pt idx="6">
                  <c:v>1970</c:v>
                </c:pt>
                <c:pt idx="7">
                  <c:v>2037</c:v>
                </c:pt>
                <c:pt idx="8">
                  <c:v>2069</c:v>
                </c:pt>
                <c:pt idx="9">
                  <c:v>1635</c:v>
                </c:pt>
                <c:pt idx="10">
                  <c:v>1845</c:v>
                </c:pt>
                <c:pt idx="11">
                  <c:v>2293</c:v>
                </c:pt>
                <c:pt idx="12">
                  <c:v>2916</c:v>
                </c:pt>
                <c:pt idx="13" formatCode="0">
                  <c:v>3194</c:v>
                </c:pt>
              </c:numCache>
            </c:numRef>
          </c:val>
          <c:extLst>
            <c:ext xmlns:c16="http://schemas.microsoft.com/office/drawing/2014/chart" uri="{C3380CC4-5D6E-409C-BE32-E72D297353CC}">
              <c16:uniqueId val="{00000001-2E72-4A6E-B31E-771289967C83}"/>
            </c:ext>
          </c:extLst>
        </c:ser>
        <c:ser>
          <c:idx val="2"/>
          <c:order val="2"/>
          <c:tx>
            <c:strRef>
              <c:f>Sheet1!$D$1</c:f>
              <c:strCache>
                <c:ptCount val="1"/>
                <c:pt idx="0">
                  <c:v>Black/African American</c:v>
                </c:pt>
              </c:strCache>
            </c:strRef>
          </c:tx>
          <c:spPr>
            <a:solidFill>
              <a:srgbClr val="259393"/>
            </a:solidFill>
            <a:ln w="19050">
              <a:noFill/>
            </a:ln>
            <a:effectLst/>
          </c:spPr>
          <c:invertIfNegative val="0"/>
          <c:cat>
            <c:numRef>
              <c:f>Sheet1!$A$2:$A$15</c:f>
              <c:numCache>
                <c:formatCode>General</c:formatCode>
                <c:ptCount val="14"/>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numCache>
            </c:numRef>
          </c:cat>
          <c:val>
            <c:numRef>
              <c:f>Sheet1!$D$2:$D$15</c:f>
              <c:numCache>
                <c:formatCode>#,##0</c:formatCode>
                <c:ptCount val="14"/>
                <c:pt idx="0">
                  <c:v>868</c:v>
                </c:pt>
                <c:pt idx="1">
                  <c:v>897</c:v>
                </c:pt>
                <c:pt idx="2">
                  <c:v>836</c:v>
                </c:pt>
                <c:pt idx="3">
                  <c:v>829</c:v>
                </c:pt>
                <c:pt idx="4">
                  <c:v>857</c:v>
                </c:pt>
                <c:pt idx="5">
                  <c:v>914</c:v>
                </c:pt>
                <c:pt idx="6">
                  <c:v>900</c:v>
                </c:pt>
                <c:pt idx="7">
                  <c:v>846</c:v>
                </c:pt>
                <c:pt idx="8">
                  <c:v>836</c:v>
                </c:pt>
                <c:pt idx="9">
                  <c:v>676</c:v>
                </c:pt>
                <c:pt idx="10">
                  <c:v>675</c:v>
                </c:pt>
                <c:pt idx="11">
                  <c:v>651</c:v>
                </c:pt>
                <c:pt idx="12">
                  <c:v>948</c:v>
                </c:pt>
                <c:pt idx="13">
                  <c:v>1276</c:v>
                </c:pt>
              </c:numCache>
            </c:numRef>
          </c:val>
          <c:extLst>
            <c:ext xmlns:c16="http://schemas.microsoft.com/office/drawing/2014/chart" uri="{C3380CC4-5D6E-409C-BE32-E72D297353CC}">
              <c16:uniqueId val="{00000002-2E72-4A6E-B31E-771289967C83}"/>
            </c:ext>
          </c:extLst>
        </c:ser>
        <c:ser>
          <c:idx val="3"/>
          <c:order val="3"/>
          <c:tx>
            <c:strRef>
              <c:f>Sheet1!$E$1</c:f>
              <c:strCache>
                <c:ptCount val="1"/>
                <c:pt idx="0">
                  <c:v>White</c:v>
                </c:pt>
              </c:strCache>
            </c:strRef>
          </c:tx>
          <c:spPr>
            <a:solidFill>
              <a:srgbClr val="F6A01A"/>
            </a:solidFill>
            <a:ln w="19050">
              <a:noFill/>
            </a:ln>
            <a:effectLst/>
          </c:spPr>
          <c:invertIfNegative val="0"/>
          <c:val>
            <c:numRef>
              <c:f>Sheet1!$E$2:$E$15</c:f>
              <c:numCache>
                <c:formatCode>#,##0</c:formatCode>
                <c:ptCount val="14"/>
                <c:pt idx="0">
                  <c:v>326</c:v>
                </c:pt>
                <c:pt idx="1">
                  <c:v>297</c:v>
                </c:pt>
                <c:pt idx="2">
                  <c:v>323</c:v>
                </c:pt>
                <c:pt idx="3">
                  <c:v>278</c:v>
                </c:pt>
                <c:pt idx="4">
                  <c:v>256</c:v>
                </c:pt>
                <c:pt idx="5">
                  <c:v>281</c:v>
                </c:pt>
                <c:pt idx="6">
                  <c:v>264</c:v>
                </c:pt>
                <c:pt idx="7">
                  <c:v>261</c:v>
                </c:pt>
                <c:pt idx="8">
                  <c:v>252</c:v>
                </c:pt>
                <c:pt idx="9">
                  <c:v>210</c:v>
                </c:pt>
                <c:pt idx="10">
                  <c:v>238</c:v>
                </c:pt>
                <c:pt idx="11">
                  <c:v>280</c:v>
                </c:pt>
                <c:pt idx="12">
                  <c:v>310</c:v>
                </c:pt>
                <c:pt idx="13" formatCode="0">
                  <c:v>294</c:v>
                </c:pt>
              </c:numCache>
            </c:numRef>
          </c:val>
          <c:extLst>
            <c:ext xmlns:c16="http://schemas.microsoft.com/office/drawing/2014/chart" uri="{C3380CC4-5D6E-409C-BE32-E72D297353CC}">
              <c16:uniqueId val="{00000003-2E72-4A6E-B31E-771289967C83}"/>
            </c:ext>
          </c:extLst>
        </c:ser>
        <c:ser>
          <c:idx val="4"/>
          <c:order val="4"/>
          <c:tx>
            <c:strRef>
              <c:f>Sheet1!$F$1</c:f>
              <c:strCache>
                <c:ptCount val="1"/>
                <c:pt idx="0">
                  <c:v>American Indian/Alaska Native</c:v>
                </c:pt>
              </c:strCache>
            </c:strRef>
          </c:tx>
          <c:spPr>
            <a:solidFill>
              <a:srgbClr val="A87FE5"/>
            </a:solidFill>
            <a:ln w="19050">
              <a:noFill/>
            </a:ln>
            <a:effectLst/>
          </c:spPr>
          <c:invertIfNegative val="0"/>
          <c:val>
            <c:numRef>
              <c:f>Sheet1!$F$2:$F$15</c:f>
              <c:numCache>
                <c:formatCode>General</c:formatCode>
                <c:ptCount val="14"/>
                <c:pt idx="0">
                  <c:v>2</c:v>
                </c:pt>
                <c:pt idx="1">
                  <c:v>0</c:v>
                </c:pt>
                <c:pt idx="2">
                  <c:v>1</c:v>
                </c:pt>
                <c:pt idx="3">
                  <c:v>0</c:v>
                </c:pt>
                <c:pt idx="4">
                  <c:v>0</c:v>
                </c:pt>
                <c:pt idx="5">
                  <c:v>0</c:v>
                </c:pt>
                <c:pt idx="6">
                  <c:v>2</c:v>
                </c:pt>
                <c:pt idx="7">
                  <c:v>2</c:v>
                </c:pt>
                <c:pt idx="8">
                  <c:v>0</c:v>
                </c:pt>
                <c:pt idx="9">
                  <c:v>0</c:v>
                </c:pt>
                <c:pt idx="10" formatCode="#,##0">
                  <c:v>1</c:v>
                </c:pt>
                <c:pt idx="11" formatCode="#,##0">
                  <c:v>0</c:v>
                </c:pt>
                <c:pt idx="12" formatCode="#,##0">
                  <c:v>4</c:v>
                </c:pt>
                <c:pt idx="13" formatCode="0">
                  <c:v>3</c:v>
                </c:pt>
              </c:numCache>
            </c:numRef>
          </c:val>
          <c:extLst>
            <c:ext xmlns:c16="http://schemas.microsoft.com/office/drawing/2014/chart" uri="{C3380CC4-5D6E-409C-BE32-E72D297353CC}">
              <c16:uniqueId val="{00000004-2E72-4A6E-B31E-771289967C83}"/>
            </c:ext>
          </c:extLst>
        </c:ser>
        <c:ser>
          <c:idx val="5"/>
          <c:order val="5"/>
          <c:tx>
            <c:strRef>
              <c:f>Sheet1!$G$1</c:f>
              <c:strCache>
                <c:ptCount val="1"/>
                <c:pt idx="0">
                  <c:v>Native Hawaiian/Other Pacific Islander</c:v>
                </c:pt>
              </c:strCache>
            </c:strRef>
          </c:tx>
          <c:spPr>
            <a:solidFill>
              <a:srgbClr val="78B832"/>
            </a:solidFill>
            <a:ln w="19050">
              <a:noFill/>
            </a:ln>
            <a:effectLst/>
          </c:spPr>
          <c:invertIfNegative val="0"/>
          <c:val>
            <c:numRef>
              <c:f>Sheet1!$G$2:$G$15</c:f>
              <c:numCache>
                <c:formatCode>General</c:formatCode>
                <c:ptCount val="14"/>
                <c:pt idx="0">
                  <c:v>57</c:v>
                </c:pt>
                <c:pt idx="1">
                  <c:v>46</c:v>
                </c:pt>
                <c:pt idx="2">
                  <c:v>46</c:v>
                </c:pt>
                <c:pt idx="3">
                  <c:v>56</c:v>
                </c:pt>
                <c:pt idx="4">
                  <c:v>62</c:v>
                </c:pt>
                <c:pt idx="5">
                  <c:v>47</c:v>
                </c:pt>
                <c:pt idx="6">
                  <c:v>69</c:v>
                </c:pt>
                <c:pt idx="7">
                  <c:v>73</c:v>
                </c:pt>
                <c:pt idx="8">
                  <c:v>77</c:v>
                </c:pt>
                <c:pt idx="9">
                  <c:v>73</c:v>
                </c:pt>
                <c:pt idx="10" formatCode="#,##0">
                  <c:v>75</c:v>
                </c:pt>
                <c:pt idx="11" formatCode="#,##0">
                  <c:v>105</c:v>
                </c:pt>
                <c:pt idx="12" formatCode="#,##0">
                  <c:v>118</c:v>
                </c:pt>
                <c:pt idx="13" formatCode="0">
                  <c:v>166</c:v>
                </c:pt>
              </c:numCache>
            </c:numRef>
          </c:val>
          <c:extLst>
            <c:ext xmlns:c16="http://schemas.microsoft.com/office/drawing/2014/chart" uri="{C3380CC4-5D6E-409C-BE32-E72D297353CC}">
              <c16:uniqueId val="{00000005-2E72-4A6E-B31E-771289967C83}"/>
            </c:ext>
          </c:extLst>
        </c:ser>
        <c:ser>
          <c:idx val="6"/>
          <c:order val="6"/>
          <c:tx>
            <c:strRef>
              <c:f>Sheet1!$H$1</c:f>
              <c:strCache>
                <c:ptCount val="1"/>
                <c:pt idx="0">
                  <c:v>Multiple race</c:v>
                </c:pt>
              </c:strCache>
            </c:strRef>
          </c:tx>
          <c:spPr>
            <a:solidFill>
              <a:srgbClr val="005DAA"/>
            </a:solidFill>
            <a:ln w="19050">
              <a:noFill/>
            </a:ln>
            <a:effectLst/>
          </c:spPr>
          <c:invertIfNegative val="0"/>
          <c:val>
            <c:numRef>
              <c:f>Sheet1!$H$2:$H$15</c:f>
              <c:numCache>
                <c:formatCode>General</c:formatCode>
                <c:ptCount val="14"/>
                <c:pt idx="0">
                  <c:v>33</c:v>
                </c:pt>
                <c:pt idx="1">
                  <c:v>37</c:v>
                </c:pt>
                <c:pt idx="2">
                  <c:v>25</c:v>
                </c:pt>
                <c:pt idx="3">
                  <c:v>53</c:v>
                </c:pt>
                <c:pt idx="4">
                  <c:v>23</c:v>
                </c:pt>
                <c:pt idx="5">
                  <c:v>44</c:v>
                </c:pt>
                <c:pt idx="6">
                  <c:v>39</c:v>
                </c:pt>
                <c:pt idx="7">
                  <c:v>34</c:v>
                </c:pt>
                <c:pt idx="8">
                  <c:v>53</c:v>
                </c:pt>
                <c:pt idx="9">
                  <c:v>37</c:v>
                </c:pt>
                <c:pt idx="10" formatCode="#,##0">
                  <c:v>59</c:v>
                </c:pt>
                <c:pt idx="11" formatCode="#,##0">
                  <c:v>93</c:v>
                </c:pt>
                <c:pt idx="12" formatCode="#,##0">
                  <c:v>80</c:v>
                </c:pt>
                <c:pt idx="13" formatCode="0">
                  <c:v>103</c:v>
                </c:pt>
              </c:numCache>
            </c:numRef>
          </c:val>
          <c:extLst>
            <c:ext xmlns:c16="http://schemas.microsoft.com/office/drawing/2014/chart" uri="{C3380CC4-5D6E-409C-BE32-E72D297353CC}">
              <c16:uniqueId val="{00000006-2E72-4A6E-B31E-771289967C83}"/>
            </c:ext>
          </c:extLst>
        </c:ser>
        <c:ser>
          <c:idx val="7"/>
          <c:order val="7"/>
          <c:tx>
            <c:strRef>
              <c:f>Sheet1!$I$1</c:f>
              <c:strCache>
                <c:ptCount val="1"/>
                <c:pt idx="0">
                  <c:v>Other race</c:v>
                </c:pt>
              </c:strCache>
            </c:strRef>
          </c:tx>
          <c:spPr>
            <a:solidFill>
              <a:srgbClr val="FF6699"/>
            </a:solidFill>
            <a:ln w="19050">
              <a:noFill/>
            </a:ln>
            <a:effectLst/>
          </c:spPr>
          <c:invertIfNegative val="0"/>
          <c:val>
            <c:numRef>
              <c:f>Sheet1!$I$2:$I$15</c:f>
              <c:numCache>
                <c:formatCode>General</c:formatCode>
                <c:ptCount val="14"/>
                <c:pt idx="0">
                  <c:v>0</c:v>
                </c:pt>
                <c:pt idx="1">
                  <c:v>0</c:v>
                </c:pt>
                <c:pt idx="2">
                  <c:v>0</c:v>
                </c:pt>
                <c:pt idx="3">
                  <c:v>0</c:v>
                </c:pt>
                <c:pt idx="4">
                  <c:v>0</c:v>
                </c:pt>
                <c:pt idx="5">
                  <c:v>0</c:v>
                </c:pt>
                <c:pt idx="6">
                  <c:v>0</c:v>
                </c:pt>
                <c:pt idx="7">
                  <c:v>0</c:v>
                </c:pt>
                <c:pt idx="8">
                  <c:v>0</c:v>
                </c:pt>
                <c:pt idx="9">
                  <c:v>0</c:v>
                </c:pt>
                <c:pt idx="10" formatCode="#,##0">
                  <c:v>0</c:v>
                </c:pt>
                <c:pt idx="11" formatCode="#,##0">
                  <c:v>0</c:v>
                </c:pt>
                <c:pt idx="12" formatCode="#,##0">
                  <c:v>76</c:v>
                </c:pt>
                <c:pt idx="13" formatCode="#,##0">
                  <c:v>78</c:v>
                </c:pt>
              </c:numCache>
            </c:numRef>
          </c:val>
          <c:extLst>
            <c:ext xmlns:c16="http://schemas.microsoft.com/office/drawing/2014/chart" uri="{C3380CC4-5D6E-409C-BE32-E72D297353CC}">
              <c16:uniqueId val="{00000000-C0D6-410E-A68E-D4C41A2BBFA7}"/>
            </c:ext>
          </c:extLst>
        </c:ser>
        <c:dLbls>
          <c:showLegendKey val="0"/>
          <c:showVal val="0"/>
          <c:showCatName val="0"/>
          <c:showSerName val="0"/>
          <c:showPercent val="0"/>
          <c:showBubbleSize val="0"/>
        </c:dLbls>
        <c:gapWidth val="10"/>
        <c:overlap val="100"/>
        <c:axId val="531148896"/>
        <c:axId val="531145288"/>
      </c:barChart>
      <c:catAx>
        <c:axId val="531148896"/>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85000"/>
                        <a:lumOff val="15000"/>
                      </a:schemeClr>
                    </a:solidFill>
                    <a:latin typeface="+mn-lt"/>
                    <a:ea typeface="+mn-ea"/>
                    <a:cs typeface="+mn-cs"/>
                  </a:defRPr>
                </a:pPr>
                <a:r>
                  <a:rPr lang="en-US" sz="2000" b="1">
                    <a:solidFill>
                      <a:schemeClr val="tx1">
                        <a:lumMod val="85000"/>
                        <a:lumOff val="15000"/>
                      </a:schemeClr>
                    </a:solidFill>
                    <a:latin typeface="Calibri" panose="020F0502020204030204" pitchFamily="34" charset="0"/>
                    <a:cs typeface="Calibri" panose="020F0502020204030204" pitchFamily="34" charset="0"/>
                  </a:rPr>
                  <a:t>Year</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85000"/>
                      <a:lumOff val="1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rgbClr val="000000"/>
            </a:solidFill>
            <a:round/>
          </a:ln>
          <a:effectLst/>
        </c:spPr>
        <c:txPr>
          <a:bodyPr rot="-60000000" spcFirstLastPara="1" vertOverflow="ellipsis" vert="horz" wrap="square" anchor="ctr" anchorCtr="1"/>
          <a:lstStyle/>
          <a:p>
            <a:pPr>
              <a:defRPr sz="16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531145288"/>
        <c:crosses val="autoZero"/>
        <c:auto val="1"/>
        <c:lblAlgn val="ctr"/>
        <c:lblOffset val="100"/>
        <c:noMultiLvlLbl val="0"/>
      </c:catAx>
      <c:valAx>
        <c:axId val="531145288"/>
        <c:scaling>
          <c:orientation val="minMax"/>
          <c:max val="8000"/>
          <c:min val="0"/>
        </c:scaling>
        <c:delete val="0"/>
        <c:axPos val="l"/>
        <c:title>
          <c:tx>
            <c:rich>
              <a:bodyPr rot="-5400000" spcFirstLastPara="1" vertOverflow="ellipsis" vert="horz" wrap="square" anchor="ctr" anchorCtr="1"/>
              <a:lstStyle/>
              <a:p>
                <a:pPr>
                  <a:defRPr sz="1330" b="0" i="0" u="none" strike="noStrike" kern="1200" baseline="0">
                    <a:solidFill>
                      <a:schemeClr val="tx1">
                        <a:lumMod val="85000"/>
                        <a:lumOff val="15000"/>
                      </a:schemeClr>
                    </a:solidFill>
                    <a:latin typeface="+mn-lt"/>
                    <a:ea typeface="+mn-ea"/>
                    <a:cs typeface="+mn-cs"/>
                  </a:defRPr>
                </a:pPr>
                <a:r>
                  <a:rPr lang="en-US" sz="2000" b="1">
                    <a:solidFill>
                      <a:schemeClr val="tx1">
                        <a:lumMod val="85000"/>
                        <a:lumOff val="15000"/>
                      </a:schemeClr>
                    </a:solidFill>
                    <a:latin typeface="Calibri" panose="020F0502020204030204" pitchFamily="34" charset="0"/>
                    <a:cs typeface="Calibri" panose="020F0502020204030204" pitchFamily="34" charset="0"/>
                  </a:rPr>
                  <a:t>Number of cases</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85000"/>
                      <a:lumOff val="15000"/>
                    </a:schemeClr>
                  </a:solidFill>
                  <a:latin typeface="+mn-lt"/>
                  <a:ea typeface="+mn-ea"/>
                  <a:cs typeface="+mn-cs"/>
                </a:defRPr>
              </a:pPr>
              <a:endParaRPr lang="en-US"/>
            </a:p>
          </c:txPr>
        </c:title>
        <c:numFmt formatCode="#,##0" sourceLinked="0"/>
        <c:majorTickMark val="out"/>
        <c:minorTickMark val="none"/>
        <c:tickLblPos val="nextTo"/>
        <c:spPr>
          <a:noFill/>
          <a:ln>
            <a:solidFill>
              <a:srgbClr val="000000"/>
            </a:solidFill>
          </a:ln>
          <a:effectLst/>
        </c:spPr>
        <c:txPr>
          <a:bodyPr rot="-60000000" spcFirstLastPara="1" vertOverflow="ellipsis" vert="horz" wrap="square" anchor="ctr" anchorCtr="1"/>
          <a:lstStyle/>
          <a:p>
            <a:pPr>
              <a:defRPr sz="16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5311488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8539173966186921E-2"/>
          <c:y val="3.0294999873022865E-2"/>
          <c:w val="0.90876129184684096"/>
          <c:h val="0.82390261278202093"/>
        </c:manualLayout>
      </c:layout>
      <c:lineChart>
        <c:grouping val="standard"/>
        <c:varyColors val="0"/>
        <c:ser>
          <c:idx val="1"/>
          <c:order val="1"/>
          <c:tx>
            <c:strRef>
              <c:f>Sheet1!$C$1</c:f>
              <c:strCache>
                <c:ptCount val="1"/>
                <c:pt idx="0">
                  <c:v>Asian</c:v>
                </c:pt>
              </c:strCache>
            </c:strRef>
          </c:tx>
          <c:spPr>
            <a:ln w="31750" cap="rnd">
              <a:solidFill>
                <a:srgbClr val="4BA9FF"/>
              </a:solidFill>
              <a:prstDash val="dash"/>
              <a:round/>
            </a:ln>
            <a:effectLst/>
          </c:spPr>
          <c:marker>
            <c:symbol val="none"/>
          </c:marker>
          <c:cat>
            <c:numRef>
              <c:f>Sheet1!$A$2:$A$31</c:f>
              <c:numCache>
                <c:formatCode>General</c:formatCode>
                <c:ptCount val="14"/>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numCache>
            </c:numRef>
          </c:cat>
          <c:val>
            <c:numRef>
              <c:f>Sheet1!$C$2:$C$31</c:f>
              <c:numCache>
                <c:formatCode>0.0</c:formatCode>
                <c:ptCount val="14"/>
                <c:pt idx="0">
                  <c:v>34.291092848969953</c:v>
                </c:pt>
                <c:pt idx="1">
                  <c:v>30.702520118769666</c:v>
                </c:pt>
                <c:pt idx="2">
                  <c:v>29.9918897610602</c:v>
                </c:pt>
                <c:pt idx="3">
                  <c:v>29.566680852243753</c:v>
                </c:pt>
                <c:pt idx="4">
                  <c:v>29.642943420299741</c:v>
                </c:pt>
                <c:pt idx="5">
                  <c:v>27.277472872285802</c:v>
                </c:pt>
                <c:pt idx="6">
                  <c:v>27.440139044015609</c:v>
                </c:pt>
                <c:pt idx="7">
                  <c:v>26.09600019410809</c:v>
                </c:pt>
                <c:pt idx="8">
                  <c:v>25.970889430869327</c:v>
                </c:pt>
                <c:pt idx="9">
                  <c:v>21.926060312953791</c:v>
                </c:pt>
                <c:pt idx="10">
                  <c:v>23.860458548391993</c:v>
                </c:pt>
                <c:pt idx="11">
                  <c:v>22.854059904780335</c:v>
                </c:pt>
                <c:pt idx="12">
                  <c:v>22.967480475430865</c:v>
                </c:pt>
                <c:pt idx="13">
                  <c:v>22.411663225849271</c:v>
                </c:pt>
              </c:numCache>
            </c:numRef>
          </c:val>
          <c:smooth val="0"/>
          <c:extLst>
            <c:ext xmlns:c16="http://schemas.microsoft.com/office/drawing/2014/chart" uri="{C3380CC4-5D6E-409C-BE32-E72D297353CC}">
              <c16:uniqueId val="{00000000-3C6F-4502-9BF3-968DBBFA0489}"/>
            </c:ext>
          </c:extLst>
        </c:ser>
        <c:ser>
          <c:idx val="2"/>
          <c:order val="2"/>
          <c:tx>
            <c:strRef>
              <c:f>Sheet1!$D$1</c:f>
              <c:strCache>
                <c:ptCount val="1"/>
                <c:pt idx="0">
                  <c:v>Black</c:v>
                </c:pt>
              </c:strCache>
            </c:strRef>
          </c:tx>
          <c:spPr>
            <a:ln w="31750" cap="rnd">
              <a:solidFill>
                <a:srgbClr val="259393"/>
              </a:solidFill>
              <a:prstDash val="dash"/>
              <a:round/>
            </a:ln>
            <a:effectLst/>
          </c:spPr>
          <c:marker>
            <c:symbol val="none"/>
          </c:marker>
          <c:cat>
            <c:numRef>
              <c:f>Sheet1!$A$2:$A$31</c:f>
              <c:numCache>
                <c:formatCode>General</c:formatCode>
                <c:ptCount val="14"/>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numCache>
            </c:numRef>
          </c:cat>
          <c:val>
            <c:numRef>
              <c:f>Sheet1!$D$2:$D$31</c:f>
              <c:numCache>
                <c:formatCode>0.0</c:formatCode>
                <c:ptCount val="14"/>
                <c:pt idx="0">
                  <c:v>27.561724131908885</c:v>
                </c:pt>
                <c:pt idx="1">
                  <c:v>27.65387826374339</c:v>
                </c:pt>
                <c:pt idx="2">
                  <c:v>24.543148087366561</c:v>
                </c:pt>
                <c:pt idx="3">
                  <c:v>23.624035304396692</c:v>
                </c:pt>
                <c:pt idx="4">
                  <c:v>23.167033500557682</c:v>
                </c:pt>
                <c:pt idx="5">
                  <c:v>22.738416903649565</c:v>
                </c:pt>
                <c:pt idx="6">
                  <c:v>22.183021263411792</c:v>
                </c:pt>
                <c:pt idx="7">
                  <c:v>20.313056373053364</c:v>
                </c:pt>
                <c:pt idx="8">
                  <c:v>19.783465708225592</c:v>
                </c:pt>
                <c:pt idx="9">
                  <c:v>15.598032248239452</c:v>
                </c:pt>
                <c:pt idx="10">
                  <c:v>15.492485455998931</c:v>
                </c:pt>
                <c:pt idx="11">
                  <c:v>14.236805532015865</c:v>
                </c:pt>
                <c:pt idx="12">
                  <c:v>18.725870441865357</c:v>
                </c:pt>
                <c:pt idx="13">
                  <c:v>24.472475273881713</c:v>
                </c:pt>
              </c:numCache>
            </c:numRef>
          </c:val>
          <c:smooth val="0"/>
          <c:extLst>
            <c:ext xmlns:c16="http://schemas.microsoft.com/office/drawing/2014/chart" uri="{C3380CC4-5D6E-409C-BE32-E72D297353CC}">
              <c16:uniqueId val="{00000001-3C6F-4502-9BF3-968DBBFA0489}"/>
            </c:ext>
          </c:extLst>
        </c:ser>
        <c:ser>
          <c:idx val="3"/>
          <c:order val="3"/>
          <c:tx>
            <c:strRef>
              <c:f>Sheet1!$E$1</c:f>
              <c:strCache>
                <c:ptCount val="1"/>
                <c:pt idx="0">
                  <c:v>Multiple</c:v>
                </c:pt>
              </c:strCache>
            </c:strRef>
          </c:tx>
          <c:spPr>
            <a:ln w="31750" cap="rnd">
              <a:solidFill>
                <a:srgbClr val="005DAA"/>
              </a:solidFill>
              <a:round/>
            </a:ln>
            <a:effectLst/>
          </c:spPr>
          <c:marker>
            <c:symbol val="none"/>
          </c:marker>
          <c:dPt>
            <c:idx val="9"/>
            <c:marker>
              <c:symbol val="none"/>
            </c:marker>
            <c:bubble3D val="0"/>
            <c:spPr>
              <a:ln w="31750" cap="rnd">
                <a:solidFill>
                  <a:srgbClr val="005DAA"/>
                </a:solidFill>
                <a:round/>
              </a:ln>
              <a:effectLst/>
            </c:spPr>
            <c:extLst>
              <c:ext xmlns:c16="http://schemas.microsoft.com/office/drawing/2014/chart" uri="{C3380CC4-5D6E-409C-BE32-E72D297353CC}">
                <c16:uniqueId val="{00000003-3C6F-4502-9BF3-968DBBFA0489}"/>
              </c:ext>
            </c:extLst>
          </c:dPt>
          <c:cat>
            <c:numRef>
              <c:f>Sheet1!$A$2:$A$31</c:f>
              <c:numCache>
                <c:formatCode>General</c:formatCode>
                <c:ptCount val="14"/>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numCache>
            </c:numRef>
          </c:cat>
          <c:val>
            <c:numRef>
              <c:f>Sheet1!$E$2:$E$31</c:f>
              <c:numCache>
                <c:formatCode>0.0</c:formatCode>
                <c:ptCount val="14"/>
                <c:pt idx="0">
                  <c:v>21.896066670205425</c:v>
                </c:pt>
                <c:pt idx="1">
                  <c:v>23.544683992160255</c:v>
                </c:pt>
                <c:pt idx="2">
                  <c:v>20.475188166979255</c:v>
                </c:pt>
                <c:pt idx="3">
                  <c:v>43.532542629037025</c:v>
                </c:pt>
                <c:pt idx="4">
                  <c:v>17.348932286362984</c:v>
                </c:pt>
                <c:pt idx="5">
                  <c:v>38.264529650662233</c:v>
                </c:pt>
                <c:pt idx="6">
                  <c:v>32.747241674643554</c:v>
                </c:pt>
                <c:pt idx="7">
                  <c:v>22.252473951515785</c:v>
                </c:pt>
                <c:pt idx="8">
                  <c:v>27.500038915149407</c:v>
                </c:pt>
                <c:pt idx="9">
                  <c:v>16.984241378202334</c:v>
                </c:pt>
                <c:pt idx="10">
                  <c:v>31.239741186686576</c:v>
                </c:pt>
                <c:pt idx="11">
                  <c:v>38.671529022358797</c:v>
                </c:pt>
                <c:pt idx="12">
                  <c:v>32.276415219943594</c:v>
                </c:pt>
                <c:pt idx="13">
                  <c:v>50.92077617105425</c:v>
                </c:pt>
              </c:numCache>
            </c:numRef>
          </c:val>
          <c:smooth val="0"/>
          <c:extLst>
            <c:ext xmlns:c16="http://schemas.microsoft.com/office/drawing/2014/chart" uri="{C3380CC4-5D6E-409C-BE32-E72D297353CC}">
              <c16:uniqueId val="{00000004-3C6F-4502-9BF3-968DBBFA0489}"/>
            </c:ext>
          </c:extLst>
        </c:ser>
        <c:ser>
          <c:idx val="4"/>
          <c:order val="4"/>
          <c:tx>
            <c:strRef>
              <c:f>Sheet1!$F$1</c:f>
              <c:strCache>
                <c:ptCount val="1"/>
                <c:pt idx="0">
                  <c:v>Native Hawaiian</c:v>
                </c:pt>
              </c:strCache>
            </c:strRef>
          </c:tx>
          <c:spPr>
            <a:ln w="31750" cap="rnd">
              <a:solidFill>
                <a:srgbClr val="78B832"/>
              </a:solidFill>
              <a:round/>
            </a:ln>
            <a:effectLst/>
          </c:spPr>
          <c:marker>
            <c:symbol val="none"/>
          </c:marker>
          <c:cat>
            <c:numRef>
              <c:f>Sheet1!$A$2:$A$31</c:f>
              <c:numCache>
                <c:formatCode>General</c:formatCode>
                <c:ptCount val="14"/>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numCache>
            </c:numRef>
          </c:cat>
          <c:val>
            <c:numRef>
              <c:f>Sheet1!$F$2:$F$31</c:f>
              <c:numCache>
                <c:formatCode>0.0</c:formatCode>
                <c:ptCount val="14"/>
                <c:pt idx="0">
                  <c:v>27.082115825933265</c:v>
                </c:pt>
                <c:pt idx="1">
                  <c:v>17.054280809855893</c:v>
                </c:pt>
                <c:pt idx="2">
                  <c:v>18.051887403314485</c:v>
                </c:pt>
                <c:pt idx="3">
                  <c:v>24.982378500878841</c:v>
                </c:pt>
                <c:pt idx="4">
                  <c:v>19.200574778496595</c:v>
                </c:pt>
                <c:pt idx="5">
                  <c:v>13.012758040223266</c:v>
                </c:pt>
                <c:pt idx="6">
                  <c:v>23.40879560050346</c:v>
                </c:pt>
                <c:pt idx="7">
                  <c:v>24.696119326235738</c:v>
                </c:pt>
                <c:pt idx="8">
                  <c:v>23.854887928497298</c:v>
                </c:pt>
                <c:pt idx="9">
                  <c:v>34.412697814086577</c:v>
                </c:pt>
                <c:pt idx="10">
                  <c:v>23.270822732180754</c:v>
                </c:pt>
                <c:pt idx="11">
                  <c:v>28.35868059212925</c:v>
                </c:pt>
                <c:pt idx="12">
                  <c:v>37.55988095427562</c:v>
                </c:pt>
                <c:pt idx="13">
                  <c:v>54.703153010650631</c:v>
                </c:pt>
              </c:numCache>
            </c:numRef>
          </c:val>
          <c:smooth val="0"/>
          <c:extLst>
            <c:ext xmlns:c16="http://schemas.microsoft.com/office/drawing/2014/chart" uri="{C3380CC4-5D6E-409C-BE32-E72D297353CC}">
              <c16:uniqueId val="{00000005-3C6F-4502-9BF3-968DBBFA0489}"/>
            </c:ext>
          </c:extLst>
        </c:ser>
        <c:ser>
          <c:idx val="5"/>
          <c:order val="5"/>
          <c:tx>
            <c:strRef>
              <c:f>Sheet1!$G$1</c:f>
              <c:strCache>
                <c:ptCount val="1"/>
                <c:pt idx="0">
                  <c:v>White</c:v>
                </c:pt>
              </c:strCache>
            </c:strRef>
          </c:tx>
          <c:spPr>
            <a:ln w="31750" cap="rnd">
              <a:solidFill>
                <a:srgbClr val="EA865A"/>
              </a:solidFill>
              <a:prstDash val="dash"/>
              <a:round/>
            </a:ln>
            <a:effectLst/>
          </c:spPr>
          <c:marker>
            <c:symbol val="none"/>
          </c:marker>
          <c:cat>
            <c:numRef>
              <c:f>Sheet1!$A$2:$A$31</c:f>
              <c:numCache>
                <c:formatCode>General</c:formatCode>
                <c:ptCount val="14"/>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numCache>
            </c:numRef>
          </c:cat>
          <c:val>
            <c:numRef>
              <c:f>Sheet1!$G$2:$G$31</c:f>
              <c:numCache>
                <c:formatCode>0.0</c:formatCode>
                <c:ptCount val="14"/>
                <c:pt idx="0">
                  <c:v>4.1086420748894543</c:v>
                </c:pt>
                <c:pt idx="1">
                  <c:v>3.7334056717345865</c:v>
                </c:pt>
                <c:pt idx="2">
                  <c:v>4.1672719747476226</c:v>
                </c:pt>
                <c:pt idx="3">
                  <c:v>3.5979193154945559</c:v>
                </c:pt>
                <c:pt idx="4">
                  <c:v>3.3875343235960687</c:v>
                </c:pt>
                <c:pt idx="5">
                  <c:v>3.7085927698542349</c:v>
                </c:pt>
                <c:pt idx="6">
                  <c:v>3.4239726331205542</c:v>
                </c:pt>
                <c:pt idx="7">
                  <c:v>3.2453850562328239</c:v>
                </c:pt>
                <c:pt idx="8">
                  <c:v>3.1353013155201772</c:v>
                </c:pt>
                <c:pt idx="9">
                  <c:v>2.7000728248213322</c:v>
                </c:pt>
                <c:pt idx="10">
                  <c:v>3.0124206660664608</c:v>
                </c:pt>
                <c:pt idx="11">
                  <c:v>3.4349822270339234</c:v>
                </c:pt>
                <c:pt idx="12">
                  <c:v>3.8349131732360169</c:v>
                </c:pt>
                <c:pt idx="13">
                  <c:v>3.6719467762555436</c:v>
                </c:pt>
              </c:numCache>
            </c:numRef>
          </c:val>
          <c:smooth val="0"/>
          <c:extLst>
            <c:ext xmlns:c16="http://schemas.microsoft.com/office/drawing/2014/chart" uri="{C3380CC4-5D6E-409C-BE32-E72D297353CC}">
              <c16:uniqueId val="{00000006-3C6F-4502-9BF3-968DBBFA0489}"/>
            </c:ext>
          </c:extLst>
        </c:ser>
        <c:ser>
          <c:idx val="6"/>
          <c:order val="6"/>
          <c:tx>
            <c:strRef>
              <c:f>Sheet1!$H$1</c:f>
              <c:strCache>
                <c:ptCount val="1"/>
                <c:pt idx="0">
                  <c:v>Hispanic</c:v>
                </c:pt>
              </c:strCache>
            </c:strRef>
          </c:tx>
          <c:spPr>
            <a:ln w="31750" cap="rnd">
              <a:solidFill>
                <a:srgbClr val="A22474"/>
              </a:solidFill>
              <a:round/>
            </a:ln>
            <a:effectLst/>
          </c:spPr>
          <c:marker>
            <c:symbol val="none"/>
          </c:marker>
          <c:cat>
            <c:numRef>
              <c:f>Sheet1!$A$2:$A$31</c:f>
              <c:numCache>
                <c:formatCode>General</c:formatCode>
                <c:ptCount val="14"/>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numCache>
            </c:numRef>
          </c:cat>
          <c:val>
            <c:numRef>
              <c:f>Sheet1!$H$2:$H$31</c:f>
              <c:numCache>
                <c:formatCode>0.0</c:formatCode>
                <c:ptCount val="14"/>
                <c:pt idx="0">
                  <c:v>12.264685068009214</c:v>
                </c:pt>
                <c:pt idx="1">
                  <c:v>11.471307617473411</c:v>
                </c:pt>
                <c:pt idx="2">
                  <c:v>11.175078719053039</c:v>
                </c:pt>
                <c:pt idx="3">
                  <c:v>11.187174886073356</c:v>
                </c:pt>
                <c:pt idx="4">
                  <c:v>10.387766761779019</c:v>
                </c:pt>
                <c:pt idx="5">
                  <c:v>10.046092767278118</c:v>
                </c:pt>
                <c:pt idx="6">
                  <c:v>9.9710899130126158</c:v>
                </c:pt>
                <c:pt idx="7">
                  <c:v>10.261784314220371</c:v>
                </c:pt>
                <c:pt idx="8">
                  <c:v>10.207390594804728</c:v>
                </c:pt>
                <c:pt idx="9">
                  <c:v>8.0911726197489831</c:v>
                </c:pt>
                <c:pt idx="10">
                  <c:v>8.9257059072305189</c:v>
                </c:pt>
                <c:pt idx="11">
                  <c:v>10.519070483001952</c:v>
                </c:pt>
                <c:pt idx="12">
                  <c:v>13.051142216631773</c:v>
                </c:pt>
                <c:pt idx="13">
                  <c:v>13.099611760974163</c:v>
                </c:pt>
              </c:numCache>
            </c:numRef>
          </c:val>
          <c:smooth val="0"/>
          <c:extLst>
            <c:ext xmlns:c16="http://schemas.microsoft.com/office/drawing/2014/chart" uri="{C3380CC4-5D6E-409C-BE32-E72D297353CC}">
              <c16:uniqueId val="{00000007-3C6F-4502-9BF3-968DBBFA0489}"/>
            </c:ext>
          </c:extLst>
        </c:ser>
        <c:dLbls>
          <c:showLegendKey val="0"/>
          <c:showVal val="0"/>
          <c:showCatName val="0"/>
          <c:showSerName val="0"/>
          <c:showPercent val="0"/>
          <c:showBubbleSize val="0"/>
        </c:dLbls>
        <c:smooth val="0"/>
        <c:axId val="2072575296"/>
        <c:axId val="2069402752"/>
        <c:extLst>
          <c:ext xmlns:c15="http://schemas.microsoft.com/office/drawing/2012/chart" uri="{02D57815-91ED-43cb-92C2-25804820EDAC}">
            <c15:filteredLineSeries>
              <c15:ser>
                <c:idx val="0"/>
                <c:order val="0"/>
                <c:tx>
                  <c:strRef>
                    <c:extLst>
                      <c:ext uri="{02D57815-91ED-43cb-92C2-25804820EDAC}">
                        <c15:formulaRef>
                          <c15:sqref>Sheet1!$B$1</c15:sqref>
                        </c15:formulaRef>
                      </c:ext>
                    </c:extLst>
                    <c:strCache>
                      <c:ptCount val="1"/>
                      <c:pt idx="0">
                        <c:v>American Indian</c:v>
                      </c:pt>
                    </c:strCache>
                  </c:strRef>
                </c:tx>
                <c:spPr>
                  <a:ln w="31750" cap="rnd">
                    <a:solidFill>
                      <a:srgbClr val="A87FE5"/>
                    </a:solidFill>
                    <a:round/>
                  </a:ln>
                  <a:effectLst/>
                </c:spPr>
                <c:marker>
                  <c:symbol val="none"/>
                </c:marker>
                <c:cat>
                  <c:numRef>
                    <c:extLst>
                      <c:ext uri="{02D57815-91ED-43cb-92C2-25804820EDAC}">
                        <c15:formulaRef>
                          <c15:sqref>Sheet1!$A$2:$A$31</c15:sqref>
                        </c15:formulaRef>
                      </c:ext>
                    </c:extLst>
                    <c:numCache>
                      <c:formatCode>General</c:formatCode>
                      <c:ptCount val="14"/>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numCache>
                  </c:numRef>
                </c:cat>
                <c:val>
                  <c:numRef>
                    <c:extLst>
                      <c:ext uri="{02D57815-91ED-43cb-92C2-25804820EDAC}">
                        <c15:formulaRef>
                          <c15:sqref>Sheet1!$B$2:$B$31</c15:sqref>
                        </c15:formulaRef>
                      </c:ext>
                    </c:extLst>
                    <c:numCache>
                      <c:formatCode>0.0</c:formatCode>
                      <c:ptCount val="14"/>
                      <c:pt idx="0">
                        <c:v>6.8509574212996265</c:v>
                      </c:pt>
                      <c:pt idx="1">
                        <c:v>0</c:v>
                      </c:pt>
                      <c:pt idx="2">
                        <c:v>1.5146695748322505</c:v>
                      </c:pt>
                      <c:pt idx="3">
                        <c:v>0</c:v>
                      </c:pt>
                      <c:pt idx="4">
                        <c:v>0</c:v>
                      </c:pt>
                      <c:pt idx="5">
                        <c:v>0</c:v>
                      </c:pt>
                      <c:pt idx="6">
                        <c:v>2.876745825122621</c:v>
                      </c:pt>
                      <c:pt idx="7">
                        <c:v>3.4869327196331752</c:v>
                      </c:pt>
                      <c:pt idx="8">
                        <c:v>0</c:v>
                      </c:pt>
                      <c:pt idx="9">
                        <c:v>0</c:v>
                      </c:pt>
                      <c:pt idx="10">
                        <c:v>1.3253459152838891</c:v>
                      </c:pt>
                      <c:pt idx="11">
                        <c:v>0</c:v>
                      </c:pt>
                      <c:pt idx="12">
                        <c:v>8.2267286413557645</c:v>
                      </c:pt>
                      <c:pt idx="13">
                        <c:v>3.1131634929694387</c:v>
                      </c:pt>
                    </c:numCache>
                  </c:numRef>
                </c:val>
                <c:smooth val="0"/>
                <c:extLst>
                  <c:ext xmlns:c16="http://schemas.microsoft.com/office/drawing/2014/chart" uri="{C3380CC4-5D6E-409C-BE32-E72D297353CC}">
                    <c16:uniqueId val="{00000008-3C6F-4502-9BF3-968DBBFA0489}"/>
                  </c:ext>
                </c:extLst>
              </c15:ser>
            </c15:filteredLineSeries>
          </c:ext>
        </c:extLst>
      </c:lineChart>
      <c:catAx>
        <c:axId val="2072575296"/>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85000"/>
                        <a:lumOff val="15000"/>
                      </a:schemeClr>
                    </a:solidFill>
                    <a:latin typeface="+mn-lt"/>
                    <a:ea typeface="+mn-ea"/>
                    <a:cs typeface="+mn-cs"/>
                  </a:defRPr>
                </a:pPr>
                <a:r>
                  <a:rPr lang="en-US" sz="2000" b="1">
                    <a:solidFill>
                      <a:schemeClr val="tx1">
                        <a:lumMod val="85000"/>
                        <a:lumOff val="15000"/>
                      </a:schemeClr>
                    </a:solidFill>
                    <a:latin typeface="Calibri" panose="020F0502020204030204" pitchFamily="34" charset="0"/>
                    <a:cs typeface="Calibri" panose="020F0502020204030204" pitchFamily="34" charset="0"/>
                  </a:rPr>
                  <a:t>Year</a:t>
                </a:r>
              </a:p>
            </c:rich>
          </c:tx>
          <c:layout>
            <c:manualLayout>
              <c:xMode val="edge"/>
              <c:yMode val="edge"/>
              <c:x val="0.51559251259914018"/>
              <c:y val="0.92659961137982083"/>
            </c:manualLayout>
          </c:layout>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85000"/>
                      <a:lumOff val="1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85000"/>
                <a:lumOff val="1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2069402752"/>
        <c:crosses val="autoZero"/>
        <c:auto val="1"/>
        <c:lblAlgn val="ctr"/>
        <c:lblOffset val="100"/>
        <c:noMultiLvlLbl val="0"/>
      </c:catAx>
      <c:valAx>
        <c:axId val="2069402752"/>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85000"/>
                        <a:lumOff val="15000"/>
                      </a:schemeClr>
                    </a:solidFill>
                    <a:latin typeface="+mn-lt"/>
                    <a:ea typeface="+mn-ea"/>
                    <a:cs typeface="+mn-cs"/>
                  </a:defRPr>
                </a:pPr>
                <a:r>
                  <a:rPr lang="en-US" sz="2000" b="1">
                    <a:solidFill>
                      <a:schemeClr val="tx1">
                        <a:lumMod val="85000"/>
                        <a:lumOff val="15000"/>
                      </a:schemeClr>
                    </a:solidFill>
                    <a:latin typeface="Calibri" panose="020F0502020204030204" pitchFamily="34" charset="0"/>
                    <a:cs typeface="Calibri" panose="020F0502020204030204" pitchFamily="34" charset="0"/>
                  </a:rPr>
                  <a:t>Cases per 100,000 persons</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85000"/>
                      <a:lumOff val="15000"/>
                    </a:schemeClr>
                  </a:solidFill>
                  <a:latin typeface="+mn-lt"/>
                  <a:ea typeface="+mn-ea"/>
                  <a:cs typeface="+mn-cs"/>
                </a:defRPr>
              </a:pPr>
              <a:endParaRPr lang="en-US"/>
            </a:p>
          </c:txPr>
        </c:title>
        <c:numFmt formatCode="0" sourceLinked="0"/>
        <c:majorTickMark val="out"/>
        <c:minorTickMark val="none"/>
        <c:tickLblPos val="nextTo"/>
        <c:spPr>
          <a:noFill/>
          <a:ln>
            <a:solidFill>
              <a:schemeClr val="tx1">
                <a:lumMod val="85000"/>
                <a:lumOff val="15000"/>
              </a:schemeClr>
            </a:solidFill>
          </a:ln>
          <a:effectLst/>
        </c:spPr>
        <c:txPr>
          <a:bodyPr rot="-60000000" spcFirstLastPara="1" vertOverflow="ellipsis" vert="horz" wrap="square" anchor="ctr" anchorCtr="1"/>
          <a:lstStyle/>
          <a:p>
            <a:pPr>
              <a:defRPr sz="16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2072575296"/>
        <c:crosses val="autoZero"/>
        <c:crossBetween val="between"/>
        <c:majorUnit val="10"/>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5872599868486286E-2"/>
          <c:y val="3.7767721493554847E-2"/>
          <c:w val="0.84089750811292163"/>
          <c:h val="0.84998455054229327"/>
        </c:manualLayout>
      </c:layout>
      <c:barChart>
        <c:barDir val="col"/>
        <c:grouping val="clustered"/>
        <c:varyColors val="0"/>
        <c:ser>
          <c:idx val="0"/>
          <c:order val="0"/>
          <c:tx>
            <c:strRef>
              <c:f>Sheet1!$B$1</c:f>
              <c:strCache>
                <c:ptCount val="1"/>
                <c:pt idx="0">
                  <c:v> Number of cases</c:v>
                </c:pt>
              </c:strCache>
            </c:strRef>
          </c:tx>
          <c:spPr>
            <a:solidFill>
              <a:schemeClr val="accent4">
                <a:lumMod val="60000"/>
                <a:lumOff val="40000"/>
              </a:schemeClr>
            </a:solidFill>
            <a:ln w="9525">
              <a:noFill/>
            </a:ln>
          </c:spPr>
          <c:invertIfNegative val="0"/>
          <c:cat>
            <c:numRef>
              <c:f>Sheet1!$A$2:$A$33</c:f>
              <c:numCache>
                <c:formatCode>General</c:formatCode>
                <c:ptCount val="32"/>
                <c:pt idx="1">
                  <c:v>1994</c:v>
                </c:pt>
                <c:pt idx="4">
                  <c:v>1997</c:v>
                </c:pt>
                <c:pt idx="7">
                  <c:v>2000</c:v>
                </c:pt>
                <c:pt idx="10">
                  <c:v>2003</c:v>
                </c:pt>
                <c:pt idx="13">
                  <c:v>2006</c:v>
                </c:pt>
                <c:pt idx="16">
                  <c:v>2009</c:v>
                </c:pt>
                <c:pt idx="19">
                  <c:v>2012</c:v>
                </c:pt>
                <c:pt idx="22">
                  <c:v>2015</c:v>
                </c:pt>
                <c:pt idx="25">
                  <c:v>2018</c:v>
                </c:pt>
                <c:pt idx="28">
                  <c:v>2021</c:v>
                </c:pt>
                <c:pt idx="31">
                  <c:v>2024</c:v>
                </c:pt>
              </c:numCache>
            </c:numRef>
          </c:cat>
          <c:val>
            <c:numRef>
              <c:f>Sheet1!$B$2:$B$33</c:f>
              <c:numCache>
                <c:formatCode>#,##0</c:formatCode>
                <c:ptCount val="32"/>
                <c:pt idx="0">
                  <c:v>25102</c:v>
                </c:pt>
                <c:pt idx="1">
                  <c:v>24206</c:v>
                </c:pt>
                <c:pt idx="2">
                  <c:v>22726</c:v>
                </c:pt>
                <c:pt idx="3">
                  <c:v>21212</c:v>
                </c:pt>
                <c:pt idx="4">
                  <c:v>19751</c:v>
                </c:pt>
                <c:pt idx="5">
                  <c:v>18285</c:v>
                </c:pt>
                <c:pt idx="6">
                  <c:v>17492</c:v>
                </c:pt>
                <c:pt idx="7">
                  <c:v>16305</c:v>
                </c:pt>
                <c:pt idx="8">
                  <c:v>15937</c:v>
                </c:pt>
                <c:pt idx="9">
                  <c:v>15048</c:v>
                </c:pt>
                <c:pt idx="10">
                  <c:v>14828</c:v>
                </c:pt>
                <c:pt idx="11">
                  <c:v>14494</c:v>
                </c:pt>
                <c:pt idx="12">
                  <c:v>14052</c:v>
                </c:pt>
                <c:pt idx="13">
                  <c:v>13726</c:v>
                </c:pt>
                <c:pt idx="14">
                  <c:v>13275</c:v>
                </c:pt>
                <c:pt idx="15">
                  <c:v>12890</c:v>
                </c:pt>
                <c:pt idx="16">
                  <c:v>11513</c:v>
                </c:pt>
                <c:pt idx="17">
                  <c:v>11149</c:v>
                </c:pt>
                <c:pt idx="18">
                  <c:v>10496</c:v>
                </c:pt>
                <c:pt idx="19">
                  <c:v>9934</c:v>
                </c:pt>
                <c:pt idx="20">
                  <c:v>9556</c:v>
                </c:pt>
                <c:pt idx="21">
                  <c:v>9386</c:v>
                </c:pt>
                <c:pt idx="22">
                  <c:v>9539</c:v>
                </c:pt>
                <c:pt idx="23">
                  <c:v>9239</c:v>
                </c:pt>
                <c:pt idx="24">
                  <c:v>9068</c:v>
                </c:pt>
                <c:pt idx="25">
                  <c:v>8997</c:v>
                </c:pt>
                <c:pt idx="26">
                  <c:v>8895</c:v>
                </c:pt>
                <c:pt idx="27">
                  <c:v>7170</c:v>
                </c:pt>
                <c:pt idx="28">
                  <c:v>7866</c:v>
                </c:pt>
                <c:pt idx="29">
                  <c:v>8335</c:v>
                </c:pt>
                <c:pt idx="30">
                  <c:v>9626</c:v>
                </c:pt>
                <c:pt idx="31">
                  <c:v>10388</c:v>
                </c:pt>
              </c:numCache>
            </c:numRef>
          </c:val>
          <c:extLst>
            <c:ext xmlns:c16="http://schemas.microsoft.com/office/drawing/2014/chart" uri="{C3380CC4-5D6E-409C-BE32-E72D297353CC}">
              <c16:uniqueId val="{00000000-2DD1-4F13-94F9-F1F38ED09AF5}"/>
            </c:ext>
          </c:extLst>
        </c:ser>
        <c:dLbls>
          <c:showLegendKey val="0"/>
          <c:showVal val="0"/>
          <c:showCatName val="0"/>
          <c:showSerName val="0"/>
          <c:showPercent val="0"/>
          <c:showBubbleSize val="0"/>
        </c:dLbls>
        <c:gapWidth val="10"/>
        <c:axId val="315305256"/>
        <c:axId val="196572488"/>
      </c:barChart>
      <c:lineChart>
        <c:grouping val="standard"/>
        <c:varyColors val="0"/>
        <c:ser>
          <c:idx val="1"/>
          <c:order val="1"/>
          <c:tx>
            <c:strRef>
              <c:f>Sheet1!$C$1</c:f>
              <c:strCache>
                <c:ptCount val="1"/>
                <c:pt idx="0">
                  <c:v> Incidence rate</c:v>
                </c:pt>
              </c:strCache>
            </c:strRef>
          </c:tx>
          <c:spPr>
            <a:ln w="31750">
              <a:solidFill>
                <a:srgbClr val="005DAA"/>
              </a:solidFill>
            </a:ln>
          </c:spPr>
          <c:marker>
            <c:symbol val="none"/>
          </c:marker>
          <c:cat>
            <c:numRef>
              <c:f>Sheet1!$A$2:$A$33</c:f>
              <c:numCache>
                <c:formatCode>General</c:formatCode>
                <c:ptCount val="32"/>
                <c:pt idx="1">
                  <c:v>1994</c:v>
                </c:pt>
                <c:pt idx="4">
                  <c:v>1997</c:v>
                </c:pt>
                <c:pt idx="7">
                  <c:v>2000</c:v>
                </c:pt>
                <c:pt idx="10">
                  <c:v>2003</c:v>
                </c:pt>
                <c:pt idx="13">
                  <c:v>2006</c:v>
                </c:pt>
                <c:pt idx="16">
                  <c:v>2009</c:v>
                </c:pt>
                <c:pt idx="19">
                  <c:v>2012</c:v>
                </c:pt>
                <c:pt idx="22">
                  <c:v>2015</c:v>
                </c:pt>
                <c:pt idx="25">
                  <c:v>2018</c:v>
                </c:pt>
                <c:pt idx="28">
                  <c:v>2021</c:v>
                </c:pt>
                <c:pt idx="31">
                  <c:v>2024</c:v>
                </c:pt>
              </c:numCache>
            </c:numRef>
          </c:cat>
          <c:val>
            <c:numRef>
              <c:f>Sheet1!$C$2:$C$33</c:f>
              <c:numCache>
                <c:formatCode>0.0</c:formatCode>
                <c:ptCount val="32"/>
                <c:pt idx="0">
                  <c:v>9.6576394143846311</c:v>
                </c:pt>
                <c:pt idx="1">
                  <c:v>9.1994012248611661</c:v>
                </c:pt>
                <c:pt idx="2">
                  <c:v>8.5346767133298709</c:v>
                </c:pt>
                <c:pt idx="3">
                  <c:v>7.8739606813632319</c:v>
                </c:pt>
                <c:pt idx="4">
                  <c:v>7.2441675254543947</c:v>
                </c:pt>
                <c:pt idx="5">
                  <c:v>6.6285038847926661</c:v>
                </c:pt>
                <c:pt idx="6">
                  <c:v>6.268631546982153</c:v>
                </c:pt>
                <c:pt idx="7">
                  <c:v>5.7785868579071646</c:v>
                </c:pt>
                <c:pt idx="8">
                  <c:v>5.5925390188555797</c:v>
                </c:pt>
                <c:pt idx="9">
                  <c:v>5.2318087449314641</c:v>
                </c:pt>
                <c:pt idx="10">
                  <c:v>5.1112011473329826</c:v>
                </c:pt>
                <c:pt idx="11">
                  <c:v>4.9500470445722602</c:v>
                </c:pt>
                <c:pt idx="12">
                  <c:v>4.7550628450485108</c:v>
                </c:pt>
                <c:pt idx="13">
                  <c:v>4.6001756311262669</c:v>
                </c:pt>
                <c:pt idx="14">
                  <c:v>4.4069139224343381</c:v>
                </c:pt>
                <c:pt idx="15">
                  <c:v>4.2388213648408932</c:v>
                </c:pt>
                <c:pt idx="16">
                  <c:v>3.7529558357418495</c:v>
                </c:pt>
                <c:pt idx="17">
                  <c:v>3.603679582791067</c:v>
                </c:pt>
                <c:pt idx="18">
                  <c:v>3.3658344477448927</c:v>
                </c:pt>
                <c:pt idx="19">
                  <c:v>3.1602813749873353</c:v>
                </c:pt>
                <c:pt idx="20">
                  <c:v>3.0171162114042684</c:v>
                </c:pt>
                <c:pt idx="21">
                  <c:v>2.9399460423114174</c:v>
                </c:pt>
                <c:pt idx="22">
                  <c:v>2.9641242370335981</c:v>
                </c:pt>
                <c:pt idx="23">
                  <c:v>2.8484368312655577</c:v>
                </c:pt>
                <c:pt idx="24">
                  <c:v>2.7764118122189485</c:v>
                </c:pt>
                <c:pt idx="25">
                  <c:v>2.7385662143898841</c:v>
                </c:pt>
                <c:pt idx="26">
                  <c:v>2.6936079792353986</c:v>
                </c:pt>
                <c:pt idx="27">
                  <c:v>2.1623889566524555</c:v>
                </c:pt>
                <c:pt idx="28">
                  <c:v>2.3685653973372336</c:v>
                </c:pt>
                <c:pt idx="29">
                  <c:v>2.4953795734443363</c:v>
                </c:pt>
                <c:pt idx="30">
                  <c:v>2.8580231343760381</c:v>
                </c:pt>
                <c:pt idx="31">
                  <c:v>3.0542970872790502</c:v>
                </c:pt>
              </c:numCache>
            </c:numRef>
          </c:val>
          <c:smooth val="0"/>
          <c:extLst>
            <c:ext xmlns:c16="http://schemas.microsoft.com/office/drawing/2014/chart" uri="{C3380CC4-5D6E-409C-BE32-E72D297353CC}">
              <c16:uniqueId val="{00000001-2DD1-4F13-94F9-F1F38ED09AF5}"/>
            </c:ext>
          </c:extLst>
        </c:ser>
        <c:dLbls>
          <c:showLegendKey val="0"/>
          <c:showVal val="0"/>
          <c:showCatName val="0"/>
          <c:showSerName val="0"/>
          <c:showPercent val="0"/>
          <c:showBubbleSize val="0"/>
        </c:dLbls>
        <c:marker val="1"/>
        <c:smooth val="0"/>
        <c:axId val="455407336"/>
        <c:axId val="455406024"/>
      </c:lineChart>
      <c:catAx>
        <c:axId val="315305256"/>
        <c:scaling>
          <c:orientation val="minMax"/>
        </c:scaling>
        <c:delete val="0"/>
        <c:axPos val="b"/>
        <c:title>
          <c:tx>
            <c:rich>
              <a:bodyPr/>
              <a:lstStyle/>
              <a:p>
                <a:pPr>
                  <a:defRPr/>
                </a:pPr>
                <a:r>
                  <a:rPr lang="en-US" sz="2000"/>
                  <a:t>Year</a:t>
                </a:r>
              </a:p>
            </c:rich>
          </c:tx>
          <c:overlay val="0"/>
        </c:title>
        <c:numFmt formatCode="General" sourceLinked="1"/>
        <c:majorTickMark val="out"/>
        <c:minorTickMark val="none"/>
        <c:tickLblPos val="nextTo"/>
        <c:spPr>
          <a:ln>
            <a:solidFill>
              <a:schemeClr val="tx1">
                <a:lumMod val="85000"/>
                <a:lumOff val="15000"/>
              </a:schemeClr>
            </a:solidFill>
          </a:ln>
        </c:spPr>
        <c:txPr>
          <a:bodyPr rot="0" vert="horz"/>
          <a:lstStyle/>
          <a:p>
            <a:pPr>
              <a:defRPr sz="1600"/>
            </a:pPr>
            <a:endParaRPr lang="en-US"/>
          </a:p>
        </c:txPr>
        <c:crossAx val="196572488"/>
        <c:crosses val="autoZero"/>
        <c:auto val="1"/>
        <c:lblAlgn val="ctr"/>
        <c:lblOffset val="0"/>
        <c:tickLblSkip val="1"/>
        <c:noMultiLvlLbl val="1"/>
      </c:catAx>
      <c:valAx>
        <c:axId val="196572488"/>
        <c:scaling>
          <c:orientation val="minMax"/>
          <c:max val="26000"/>
          <c:min val="0"/>
        </c:scaling>
        <c:delete val="0"/>
        <c:axPos val="l"/>
        <c:majorGridlines>
          <c:spPr>
            <a:ln w="0">
              <a:solidFill>
                <a:srgbClr val="0F56DC">
                  <a:tint val="75000"/>
                  <a:shade val="95000"/>
                  <a:satMod val="105000"/>
                  <a:alpha val="0"/>
                </a:srgbClr>
              </a:solidFill>
            </a:ln>
          </c:spPr>
        </c:majorGridlines>
        <c:title>
          <c:tx>
            <c:rich>
              <a:bodyPr/>
              <a:lstStyle/>
              <a:p>
                <a:pPr>
                  <a:defRPr sz="2000">
                    <a:solidFill>
                      <a:schemeClr val="tx1">
                        <a:lumMod val="85000"/>
                        <a:lumOff val="15000"/>
                      </a:schemeClr>
                    </a:solidFill>
                  </a:defRPr>
                </a:pPr>
                <a:r>
                  <a:rPr lang="en-US" sz="2000">
                    <a:solidFill>
                      <a:schemeClr val="tx1">
                        <a:lumMod val="85000"/>
                        <a:lumOff val="15000"/>
                      </a:schemeClr>
                    </a:solidFill>
                  </a:rPr>
                  <a:t>Number of cases</a:t>
                </a:r>
              </a:p>
            </c:rich>
          </c:tx>
          <c:overlay val="0"/>
        </c:title>
        <c:numFmt formatCode="#,##0" sourceLinked="1"/>
        <c:majorTickMark val="out"/>
        <c:minorTickMark val="none"/>
        <c:tickLblPos val="low"/>
        <c:spPr>
          <a:ln>
            <a:solidFill>
              <a:schemeClr val="tx1">
                <a:lumMod val="85000"/>
                <a:lumOff val="15000"/>
              </a:schemeClr>
            </a:solidFill>
          </a:ln>
        </c:spPr>
        <c:txPr>
          <a:bodyPr/>
          <a:lstStyle/>
          <a:p>
            <a:pPr>
              <a:defRPr sz="1600"/>
            </a:pPr>
            <a:endParaRPr lang="en-US"/>
          </a:p>
        </c:txPr>
        <c:crossAx val="315305256"/>
        <c:crosses val="autoZero"/>
        <c:crossBetween val="between"/>
      </c:valAx>
      <c:valAx>
        <c:axId val="455406024"/>
        <c:scaling>
          <c:orientation val="minMax"/>
          <c:max val="11"/>
          <c:min val="0"/>
        </c:scaling>
        <c:delete val="0"/>
        <c:axPos val="r"/>
        <c:title>
          <c:tx>
            <c:rich>
              <a:bodyPr/>
              <a:lstStyle/>
              <a:p>
                <a:pPr>
                  <a:defRPr sz="2000">
                    <a:solidFill>
                      <a:schemeClr val="tx1">
                        <a:lumMod val="85000"/>
                        <a:lumOff val="15000"/>
                      </a:schemeClr>
                    </a:solidFill>
                  </a:defRPr>
                </a:pPr>
                <a:r>
                  <a:rPr lang="en-US" sz="2000">
                    <a:solidFill>
                      <a:schemeClr val="tx1">
                        <a:lumMod val="85000"/>
                        <a:lumOff val="15000"/>
                      </a:schemeClr>
                    </a:solidFill>
                  </a:rPr>
                  <a:t>Cases per 100,000 persons</a:t>
                </a:r>
              </a:p>
            </c:rich>
          </c:tx>
          <c:overlay val="0"/>
        </c:title>
        <c:numFmt formatCode="0" sourceLinked="0"/>
        <c:majorTickMark val="out"/>
        <c:minorTickMark val="none"/>
        <c:tickLblPos val="nextTo"/>
        <c:spPr>
          <a:ln>
            <a:solidFill>
              <a:schemeClr val="tx1">
                <a:lumMod val="85000"/>
                <a:lumOff val="15000"/>
              </a:schemeClr>
            </a:solidFill>
          </a:ln>
        </c:spPr>
        <c:crossAx val="455407336"/>
        <c:crosses val="max"/>
        <c:crossBetween val="between"/>
      </c:valAx>
      <c:catAx>
        <c:axId val="455407336"/>
        <c:scaling>
          <c:orientation val="minMax"/>
        </c:scaling>
        <c:delete val="1"/>
        <c:axPos val="b"/>
        <c:numFmt formatCode="General" sourceLinked="1"/>
        <c:majorTickMark val="out"/>
        <c:minorTickMark val="none"/>
        <c:tickLblPos val="nextTo"/>
        <c:crossAx val="455406024"/>
        <c:crosses val="autoZero"/>
        <c:auto val="1"/>
        <c:lblAlgn val="ctr"/>
        <c:lblOffset val="100"/>
        <c:noMultiLvlLbl val="0"/>
      </c:catAx>
    </c:plotArea>
    <c:legend>
      <c:legendPos val="t"/>
      <c:layout>
        <c:manualLayout>
          <c:xMode val="edge"/>
          <c:yMode val="edge"/>
          <c:x val="0.44676756037818111"/>
          <c:y val="0.14977385613702782"/>
          <c:w val="0.48460365800519939"/>
          <c:h val="8.0364629905160481E-2"/>
        </c:manualLayout>
      </c:layout>
      <c:overlay val="0"/>
      <c:txPr>
        <a:bodyPr/>
        <a:lstStyle/>
        <a:p>
          <a:pPr>
            <a:defRPr>
              <a:solidFill>
                <a:schemeClr val="tx1">
                  <a:lumMod val="85000"/>
                  <a:lumOff val="15000"/>
                </a:schemeClr>
              </a:solidFill>
            </a:defRPr>
          </a:pPr>
          <a:endParaRPr lang="en-US"/>
        </a:p>
      </c:txPr>
    </c:legend>
    <c:plotVisOnly val="1"/>
    <c:dispBlanksAs val="gap"/>
    <c:showDLblsOverMax val="0"/>
  </c:chart>
  <c:txPr>
    <a:bodyPr/>
    <a:lstStyle/>
    <a:p>
      <a:pPr>
        <a:defRPr sz="1800">
          <a:latin typeface="Calibri" panose="020F0502020204030204" pitchFamily="34" charset="0"/>
          <a:cs typeface="Calibri" panose="020F0502020204030204" pitchFamily="34" charset="0"/>
        </a:defRPr>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539912333277731"/>
          <c:y val="3.0294999873022865E-2"/>
          <c:w val="0.61530532323715814"/>
          <c:h val="0.77860363376634967"/>
        </c:manualLayout>
      </c:layout>
      <c:lineChart>
        <c:grouping val="standard"/>
        <c:varyColors val="0"/>
        <c:ser>
          <c:idx val="0"/>
          <c:order val="0"/>
          <c:tx>
            <c:strRef>
              <c:f>Sheet1!$B$2</c:f>
              <c:strCache>
                <c:ptCount val="1"/>
                <c:pt idx="0">
                  <c:v>AI/AN</c:v>
                </c:pt>
              </c:strCache>
            </c:strRef>
          </c:tx>
          <c:spPr>
            <a:ln w="38100" cap="rnd">
              <a:noFill/>
              <a:round/>
            </a:ln>
            <a:effectLst/>
          </c:spPr>
          <c:marker>
            <c:symbol val="none"/>
          </c:marker>
          <c:cat>
            <c:numRef>
              <c:f>Sheet1!$A$3:$A$32</c:f>
              <c:numCache>
                <c:formatCode>General</c:formatCode>
                <c:ptCount val="14"/>
                <c:pt idx="1">
                  <c:v>2012</c:v>
                </c:pt>
                <c:pt idx="3">
                  <c:v>2014</c:v>
                </c:pt>
                <c:pt idx="5">
                  <c:v>2016</c:v>
                </c:pt>
                <c:pt idx="7">
                  <c:v>2018</c:v>
                </c:pt>
                <c:pt idx="9">
                  <c:v>2020</c:v>
                </c:pt>
                <c:pt idx="11">
                  <c:v>2022</c:v>
                </c:pt>
                <c:pt idx="13">
                  <c:v>2024</c:v>
                </c:pt>
              </c:numCache>
            </c:numRef>
          </c:cat>
          <c:val>
            <c:numRef>
              <c:f>Sheet1!$B$3:$B$32</c:f>
              <c:numCache>
                <c:formatCode>0.0</c:formatCode>
                <c:ptCount val="14"/>
                <c:pt idx="0">
                  <c:v>6.8509574212996265</c:v>
                </c:pt>
                <c:pt idx="1">
                  <c:v>0</c:v>
                </c:pt>
                <c:pt idx="2">
                  <c:v>1.5146695748322505</c:v>
                </c:pt>
                <c:pt idx="3">
                  <c:v>0</c:v>
                </c:pt>
                <c:pt idx="4">
                  <c:v>0</c:v>
                </c:pt>
                <c:pt idx="5">
                  <c:v>0</c:v>
                </c:pt>
                <c:pt idx="6">
                  <c:v>2.876745825122621</c:v>
                </c:pt>
                <c:pt idx="7">
                  <c:v>3.4869327196331752</c:v>
                </c:pt>
                <c:pt idx="8">
                  <c:v>0</c:v>
                </c:pt>
                <c:pt idx="9">
                  <c:v>0</c:v>
                </c:pt>
                <c:pt idx="10">
                  <c:v>1.3253459152838891</c:v>
                </c:pt>
                <c:pt idx="11">
                  <c:v>0</c:v>
                </c:pt>
                <c:pt idx="12">
                  <c:v>8.2267286413557645</c:v>
                </c:pt>
                <c:pt idx="13">
                  <c:v>3.1131634929694387</c:v>
                </c:pt>
              </c:numCache>
            </c:numRef>
          </c:val>
          <c:smooth val="0"/>
          <c:extLst>
            <c:ext xmlns:c16="http://schemas.microsoft.com/office/drawing/2014/chart" uri="{C3380CC4-5D6E-409C-BE32-E72D297353CC}">
              <c16:uniqueId val="{00000000-CC35-4865-95D8-692BBA5FC0E5}"/>
            </c:ext>
          </c:extLst>
        </c:ser>
        <c:ser>
          <c:idx val="1"/>
          <c:order val="1"/>
          <c:tx>
            <c:strRef>
              <c:f>Sheet1!$C$2</c:f>
              <c:strCache>
                <c:ptCount val="1"/>
                <c:pt idx="0">
                  <c:v>Asian</c:v>
                </c:pt>
              </c:strCache>
            </c:strRef>
          </c:tx>
          <c:spPr>
            <a:ln w="31750" cap="rnd">
              <a:solidFill>
                <a:srgbClr val="4BA9FF"/>
              </a:solidFill>
              <a:prstDash val="dash"/>
              <a:round/>
            </a:ln>
            <a:effectLst/>
          </c:spPr>
          <c:marker>
            <c:symbol val="none"/>
          </c:marker>
          <c:cat>
            <c:numRef>
              <c:f>Sheet1!$A$3:$A$32</c:f>
              <c:numCache>
                <c:formatCode>General</c:formatCode>
                <c:ptCount val="14"/>
                <c:pt idx="1">
                  <c:v>2012</c:v>
                </c:pt>
                <c:pt idx="3">
                  <c:v>2014</c:v>
                </c:pt>
                <c:pt idx="5">
                  <c:v>2016</c:v>
                </c:pt>
                <c:pt idx="7">
                  <c:v>2018</c:v>
                </c:pt>
                <c:pt idx="9">
                  <c:v>2020</c:v>
                </c:pt>
                <c:pt idx="11">
                  <c:v>2022</c:v>
                </c:pt>
                <c:pt idx="13">
                  <c:v>2024</c:v>
                </c:pt>
              </c:numCache>
            </c:numRef>
          </c:cat>
          <c:val>
            <c:numRef>
              <c:f>Sheet1!$C$3:$C$32</c:f>
              <c:numCache>
                <c:formatCode>0.0</c:formatCode>
                <c:ptCount val="14"/>
                <c:pt idx="0">
                  <c:v>34.291092848969953</c:v>
                </c:pt>
                <c:pt idx="1">
                  <c:v>30.702520118769666</c:v>
                </c:pt>
                <c:pt idx="2">
                  <c:v>29.9918897610602</c:v>
                </c:pt>
                <c:pt idx="3">
                  <c:v>29.566680852243753</c:v>
                </c:pt>
                <c:pt idx="4">
                  <c:v>29.642943420299741</c:v>
                </c:pt>
                <c:pt idx="5">
                  <c:v>27.277472872285802</c:v>
                </c:pt>
                <c:pt idx="6">
                  <c:v>27.440139044015609</c:v>
                </c:pt>
                <c:pt idx="7">
                  <c:v>26.09600019410809</c:v>
                </c:pt>
                <c:pt idx="8">
                  <c:v>25.970889430869327</c:v>
                </c:pt>
                <c:pt idx="9">
                  <c:v>21.926060312953791</c:v>
                </c:pt>
                <c:pt idx="10">
                  <c:v>23.860458548391993</c:v>
                </c:pt>
                <c:pt idx="11">
                  <c:v>22.854059904780335</c:v>
                </c:pt>
                <c:pt idx="12">
                  <c:v>22.967480475430865</c:v>
                </c:pt>
                <c:pt idx="13">
                  <c:v>22.411663225849271</c:v>
                </c:pt>
              </c:numCache>
            </c:numRef>
          </c:val>
          <c:smooth val="0"/>
          <c:extLst>
            <c:ext xmlns:c16="http://schemas.microsoft.com/office/drawing/2014/chart" uri="{C3380CC4-5D6E-409C-BE32-E72D297353CC}">
              <c16:uniqueId val="{00000001-CC35-4865-95D8-692BBA5FC0E5}"/>
            </c:ext>
          </c:extLst>
        </c:ser>
        <c:ser>
          <c:idx val="2"/>
          <c:order val="2"/>
          <c:tx>
            <c:strRef>
              <c:f>Sheet1!$D$2</c:f>
              <c:strCache>
                <c:ptCount val="1"/>
                <c:pt idx="0">
                  <c:v>Black</c:v>
                </c:pt>
              </c:strCache>
            </c:strRef>
          </c:tx>
          <c:spPr>
            <a:ln w="31750" cap="rnd">
              <a:solidFill>
                <a:srgbClr val="259393"/>
              </a:solidFill>
              <a:prstDash val="dash"/>
              <a:round/>
            </a:ln>
            <a:effectLst/>
          </c:spPr>
          <c:marker>
            <c:symbol val="none"/>
          </c:marker>
          <c:cat>
            <c:numRef>
              <c:f>Sheet1!$A$3:$A$32</c:f>
              <c:numCache>
                <c:formatCode>General</c:formatCode>
                <c:ptCount val="14"/>
                <c:pt idx="1">
                  <c:v>2012</c:v>
                </c:pt>
                <c:pt idx="3">
                  <c:v>2014</c:v>
                </c:pt>
                <c:pt idx="5">
                  <c:v>2016</c:v>
                </c:pt>
                <c:pt idx="7">
                  <c:v>2018</c:v>
                </c:pt>
                <c:pt idx="9">
                  <c:v>2020</c:v>
                </c:pt>
                <c:pt idx="11">
                  <c:v>2022</c:v>
                </c:pt>
                <c:pt idx="13">
                  <c:v>2024</c:v>
                </c:pt>
              </c:numCache>
            </c:numRef>
          </c:cat>
          <c:val>
            <c:numRef>
              <c:f>Sheet1!$D$3:$D$32</c:f>
              <c:numCache>
                <c:formatCode>0.0</c:formatCode>
                <c:ptCount val="14"/>
                <c:pt idx="0">
                  <c:v>27.561724131908885</c:v>
                </c:pt>
                <c:pt idx="1">
                  <c:v>27.65387826374339</c:v>
                </c:pt>
                <c:pt idx="2">
                  <c:v>24.543148087366561</c:v>
                </c:pt>
                <c:pt idx="3">
                  <c:v>23.624035304396692</c:v>
                </c:pt>
                <c:pt idx="4">
                  <c:v>23.167033500557682</c:v>
                </c:pt>
                <c:pt idx="5">
                  <c:v>22.738416903649565</c:v>
                </c:pt>
                <c:pt idx="6">
                  <c:v>22.183021263411792</c:v>
                </c:pt>
                <c:pt idx="7">
                  <c:v>20.313056373053364</c:v>
                </c:pt>
                <c:pt idx="8">
                  <c:v>19.783465708225592</c:v>
                </c:pt>
                <c:pt idx="9">
                  <c:v>15.598032248239452</c:v>
                </c:pt>
                <c:pt idx="10">
                  <c:v>15.492485455998931</c:v>
                </c:pt>
                <c:pt idx="11">
                  <c:v>14.236805532015865</c:v>
                </c:pt>
                <c:pt idx="12">
                  <c:v>18.725870441865357</c:v>
                </c:pt>
                <c:pt idx="13">
                  <c:v>24.472475273881713</c:v>
                </c:pt>
              </c:numCache>
            </c:numRef>
          </c:val>
          <c:smooth val="0"/>
          <c:extLst>
            <c:ext xmlns:c16="http://schemas.microsoft.com/office/drawing/2014/chart" uri="{C3380CC4-5D6E-409C-BE32-E72D297353CC}">
              <c16:uniqueId val="{00000002-CC35-4865-95D8-692BBA5FC0E5}"/>
            </c:ext>
          </c:extLst>
        </c:ser>
        <c:ser>
          <c:idx val="3"/>
          <c:order val="3"/>
          <c:tx>
            <c:strRef>
              <c:f>Sheet1!$E$2</c:f>
              <c:strCache>
                <c:ptCount val="1"/>
                <c:pt idx="0">
                  <c:v>Multiple race</c:v>
                </c:pt>
              </c:strCache>
            </c:strRef>
          </c:tx>
          <c:spPr>
            <a:ln w="31750" cap="rnd">
              <a:solidFill>
                <a:srgbClr val="005DAA"/>
              </a:solidFill>
              <a:round/>
            </a:ln>
            <a:effectLst/>
          </c:spPr>
          <c:marker>
            <c:symbol val="none"/>
          </c:marker>
          <c:cat>
            <c:numRef>
              <c:f>Sheet1!$A$3:$A$32</c:f>
              <c:numCache>
                <c:formatCode>General</c:formatCode>
                <c:ptCount val="14"/>
                <c:pt idx="1">
                  <c:v>2012</c:v>
                </c:pt>
                <c:pt idx="3">
                  <c:v>2014</c:v>
                </c:pt>
                <c:pt idx="5">
                  <c:v>2016</c:v>
                </c:pt>
                <c:pt idx="7">
                  <c:v>2018</c:v>
                </c:pt>
                <c:pt idx="9">
                  <c:v>2020</c:v>
                </c:pt>
                <c:pt idx="11">
                  <c:v>2022</c:v>
                </c:pt>
                <c:pt idx="13">
                  <c:v>2024</c:v>
                </c:pt>
              </c:numCache>
            </c:numRef>
          </c:cat>
          <c:val>
            <c:numRef>
              <c:f>Sheet1!$E$3:$E$32</c:f>
              <c:numCache>
                <c:formatCode>0.0</c:formatCode>
                <c:ptCount val="14"/>
                <c:pt idx="0">
                  <c:v>21.896066670205425</c:v>
                </c:pt>
                <c:pt idx="1">
                  <c:v>23.544683992160255</c:v>
                </c:pt>
                <c:pt idx="2">
                  <c:v>20.475188166979255</c:v>
                </c:pt>
                <c:pt idx="3">
                  <c:v>43.532542629037025</c:v>
                </c:pt>
                <c:pt idx="4">
                  <c:v>17.348932286362984</c:v>
                </c:pt>
                <c:pt idx="5">
                  <c:v>38.264529650662233</c:v>
                </c:pt>
                <c:pt idx="6">
                  <c:v>32.747241674643554</c:v>
                </c:pt>
                <c:pt idx="7">
                  <c:v>22.252473951515785</c:v>
                </c:pt>
                <c:pt idx="8">
                  <c:v>27.500038915149407</c:v>
                </c:pt>
                <c:pt idx="9">
                  <c:v>16.984241378202334</c:v>
                </c:pt>
                <c:pt idx="10">
                  <c:v>31.239741186686576</c:v>
                </c:pt>
                <c:pt idx="11">
                  <c:v>38.671529022358797</c:v>
                </c:pt>
                <c:pt idx="12">
                  <c:v>32.276415219943594</c:v>
                </c:pt>
                <c:pt idx="13">
                  <c:v>50.92077617105425</c:v>
                </c:pt>
              </c:numCache>
            </c:numRef>
          </c:val>
          <c:smooth val="0"/>
          <c:extLst>
            <c:ext xmlns:c16="http://schemas.microsoft.com/office/drawing/2014/chart" uri="{C3380CC4-5D6E-409C-BE32-E72D297353CC}">
              <c16:uniqueId val="{00000003-CC35-4865-95D8-692BBA5FC0E5}"/>
            </c:ext>
          </c:extLst>
        </c:ser>
        <c:ser>
          <c:idx val="4"/>
          <c:order val="4"/>
          <c:tx>
            <c:strRef>
              <c:f>Sheet1!$F$2</c:f>
              <c:strCache>
                <c:ptCount val="1"/>
                <c:pt idx="0">
                  <c:v>NHOPI</c:v>
                </c:pt>
              </c:strCache>
            </c:strRef>
          </c:tx>
          <c:spPr>
            <a:ln w="31750" cap="rnd">
              <a:solidFill>
                <a:srgbClr val="78B832"/>
              </a:solidFill>
              <a:round/>
            </a:ln>
            <a:effectLst/>
          </c:spPr>
          <c:marker>
            <c:symbol val="none"/>
          </c:marker>
          <c:cat>
            <c:numRef>
              <c:f>Sheet1!$A$3:$A$32</c:f>
              <c:numCache>
                <c:formatCode>General</c:formatCode>
                <c:ptCount val="14"/>
                <c:pt idx="1">
                  <c:v>2012</c:v>
                </c:pt>
                <c:pt idx="3">
                  <c:v>2014</c:v>
                </c:pt>
                <c:pt idx="5">
                  <c:v>2016</c:v>
                </c:pt>
                <c:pt idx="7">
                  <c:v>2018</c:v>
                </c:pt>
                <c:pt idx="9">
                  <c:v>2020</c:v>
                </c:pt>
                <c:pt idx="11">
                  <c:v>2022</c:v>
                </c:pt>
                <c:pt idx="13">
                  <c:v>2024</c:v>
                </c:pt>
              </c:numCache>
            </c:numRef>
          </c:cat>
          <c:val>
            <c:numRef>
              <c:f>Sheet1!$F$3:$F$32</c:f>
              <c:numCache>
                <c:formatCode>0.0</c:formatCode>
                <c:ptCount val="14"/>
                <c:pt idx="0">
                  <c:v>27.082115825933265</c:v>
                </c:pt>
                <c:pt idx="1">
                  <c:v>17.054280809855893</c:v>
                </c:pt>
                <c:pt idx="2">
                  <c:v>18.051887403314485</c:v>
                </c:pt>
                <c:pt idx="3">
                  <c:v>24.982378500878841</c:v>
                </c:pt>
                <c:pt idx="4">
                  <c:v>19.200574778496595</c:v>
                </c:pt>
                <c:pt idx="5">
                  <c:v>13.012758040223266</c:v>
                </c:pt>
                <c:pt idx="6">
                  <c:v>23.40879560050346</c:v>
                </c:pt>
                <c:pt idx="7">
                  <c:v>24.696119326235738</c:v>
                </c:pt>
                <c:pt idx="8">
                  <c:v>23.854887928497298</c:v>
                </c:pt>
                <c:pt idx="9">
                  <c:v>34.412697814086577</c:v>
                </c:pt>
                <c:pt idx="10">
                  <c:v>23.270822732180754</c:v>
                </c:pt>
                <c:pt idx="11">
                  <c:v>28.35868059212925</c:v>
                </c:pt>
                <c:pt idx="12">
                  <c:v>37.55988095427562</c:v>
                </c:pt>
                <c:pt idx="13">
                  <c:v>54.703153010650631</c:v>
                </c:pt>
              </c:numCache>
            </c:numRef>
          </c:val>
          <c:smooth val="0"/>
          <c:extLst>
            <c:ext xmlns:c16="http://schemas.microsoft.com/office/drawing/2014/chart" uri="{C3380CC4-5D6E-409C-BE32-E72D297353CC}">
              <c16:uniqueId val="{00000004-CC35-4865-95D8-692BBA5FC0E5}"/>
            </c:ext>
          </c:extLst>
        </c:ser>
        <c:ser>
          <c:idx val="5"/>
          <c:order val="5"/>
          <c:tx>
            <c:strRef>
              <c:f>Sheet1!$G$2</c:f>
              <c:strCache>
                <c:ptCount val="1"/>
                <c:pt idx="0">
                  <c:v>White</c:v>
                </c:pt>
              </c:strCache>
            </c:strRef>
          </c:tx>
          <c:spPr>
            <a:ln w="31750" cap="rnd">
              <a:solidFill>
                <a:srgbClr val="F6A01A"/>
              </a:solidFill>
              <a:prstDash val="dash"/>
              <a:round/>
            </a:ln>
            <a:effectLst/>
          </c:spPr>
          <c:marker>
            <c:symbol val="none"/>
          </c:marker>
          <c:cat>
            <c:numRef>
              <c:f>Sheet1!$A$3:$A$32</c:f>
              <c:numCache>
                <c:formatCode>General</c:formatCode>
                <c:ptCount val="14"/>
                <c:pt idx="1">
                  <c:v>2012</c:v>
                </c:pt>
                <c:pt idx="3">
                  <c:v>2014</c:v>
                </c:pt>
                <c:pt idx="5">
                  <c:v>2016</c:v>
                </c:pt>
                <c:pt idx="7">
                  <c:v>2018</c:v>
                </c:pt>
                <c:pt idx="9">
                  <c:v>2020</c:v>
                </c:pt>
                <c:pt idx="11">
                  <c:v>2022</c:v>
                </c:pt>
                <c:pt idx="13">
                  <c:v>2024</c:v>
                </c:pt>
              </c:numCache>
            </c:numRef>
          </c:cat>
          <c:val>
            <c:numRef>
              <c:f>Sheet1!$G$3:$G$32</c:f>
              <c:numCache>
                <c:formatCode>0.0</c:formatCode>
                <c:ptCount val="14"/>
                <c:pt idx="0">
                  <c:v>4.1086420748894543</c:v>
                </c:pt>
                <c:pt idx="1">
                  <c:v>3.7334056717345865</c:v>
                </c:pt>
                <c:pt idx="2">
                  <c:v>4.1672719747476226</c:v>
                </c:pt>
                <c:pt idx="3">
                  <c:v>3.5979193154945559</c:v>
                </c:pt>
                <c:pt idx="4">
                  <c:v>3.3875343235960687</c:v>
                </c:pt>
                <c:pt idx="5">
                  <c:v>3.7085927698542349</c:v>
                </c:pt>
                <c:pt idx="6">
                  <c:v>3.4239726331205542</c:v>
                </c:pt>
                <c:pt idx="7">
                  <c:v>3.2453850562328239</c:v>
                </c:pt>
                <c:pt idx="8">
                  <c:v>3.1353013155201772</c:v>
                </c:pt>
                <c:pt idx="9">
                  <c:v>2.7000728248213322</c:v>
                </c:pt>
                <c:pt idx="10">
                  <c:v>3.0124206660664608</c:v>
                </c:pt>
                <c:pt idx="11">
                  <c:v>3.4349822270339234</c:v>
                </c:pt>
                <c:pt idx="12">
                  <c:v>3.8349131732360169</c:v>
                </c:pt>
                <c:pt idx="13">
                  <c:v>3.6719467762555436</c:v>
                </c:pt>
              </c:numCache>
            </c:numRef>
          </c:val>
          <c:smooth val="0"/>
          <c:extLst>
            <c:ext xmlns:c16="http://schemas.microsoft.com/office/drawing/2014/chart" uri="{C3380CC4-5D6E-409C-BE32-E72D297353CC}">
              <c16:uniqueId val="{00000005-CC35-4865-95D8-692BBA5FC0E5}"/>
            </c:ext>
          </c:extLst>
        </c:ser>
        <c:ser>
          <c:idx val="6"/>
          <c:order val="6"/>
          <c:tx>
            <c:strRef>
              <c:f>Sheet1!$H$2</c:f>
              <c:strCache>
                <c:ptCount val="1"/>
                <c:pt idx="0">
                  <c:v>Hispanic</c:v>
                </c:pt>
              </c:strCache>
            </c:strRef>
          </c:tx>
          <c:spPr>
            <a:ln w="31750" cap="rnd">
              <a:solidFill>
                <a:srgbClr val="A22474"/>
              </a:solidFill>
              <a:round/>
            </a:ln>
            <a:effectLst/>
          </c:spPr>
          <c:marker>
            <c:symbol val="none"/>
          </c:marker>
          <c:cat>
            <c:numRef>
              <c:f>Sheet1!$A$3:$A$32</c:f>
              <c:numCache>
                <c:formatCode>General</c:formatCode>
                <c:ptCount val="14"/>
                <c:pt idx="1">
                  <c:v>2012</c:v>
                </c:pt>
                <c:pt idx="3">
                  <c:v>2014</c:v>
                </c:pt>
                <c:pt idx="5">
                  <c:v>2016</c:v>
                </c:pt>
                <c:pt idx="7">
                  <c:v>2018</c:v>
                </c:pt>
                <c:pt idx="9">
                  <c:v>2020</c:v>
                </c:pt>
                <c:pt idx="11">
                  <c:v>2022</c:v>
                </c:pt>
                <c:pt idx="13">
                  <c:v>2024</c:v>
                </c:pt>
              </c:numCache>
            </c:numRef>
          </c:cat>
          <c:val>
            <c:numRef>
              <c:f>Sheet1!$H$3:$H$32</c:f>
              <c:numCache>
                <c:formatCode>0.0</c:formatCode>
                <c:ptCount val="14"/>
                <c:pt idx="0">
                  <c:v>12.264685068009214</c:v>
                </c:pt>
                <c:pt idx="1">
                  <c:v>11.471307617473411</c:v>
                </c:pt>
                <c:pt idx="2">
                  <c:v>11.175078719053039</c:v>
                </c:pt>
                <c:pt idx="3">
                  <c:v>11.187174886073356</c:v>
                </c:pt>
                <c:pt idx="4">
                  <c:v>10.387766761779019</c:v>
                </c:pt>
                <c:pt idx="5">
                  <c:v>10.046092767278118</c:v>
                </c:pt>
                <c:pt idx="6">
                  <c:v>9.9710899130126158</c:v>
                </c:pt>
                <c:pt idx="7">
                  <c:v>10.261784314220371</c:v>
                </c:pt>
                <c:pt idx="8">
                  <c:v>10.207390594804728</c:v>
                </c:pt>
                <c:pt idx="9">
                  <c:v>8.0911726197489831</c:v>
                </c:pt>
                <c:pt idx="10">
                  <c:v>8.9257059072305189</c:v>
                </c:pt>
                <c:pt idx="11">
                  <c:v>10.519070483001952</c:v>
                </c:pt>
                <c:pt idx="12">
                  <c:v>13.051142216631773</c:v>
                </c:pt>
                <c:pt idx="13">
                  <c:v>13.099611760974163</c:v>
                </c:pt>
              </c:numCache>
            </c:numRef>
          </c:val>
          <c:smooth val="0"/>
          <c:extLst>
            <c:ext xmlns:c16="http://schemas.microsoft.com/office/drawing/2014/chart" uri="{C3380CC4-5D6E-409C-BE32-E72D297353CC}">
              <c16:uniqueId val="{00000006-CC35-4865-95D8-692BBA5FC0E5}"/>
            </c:ext>
          </c:extLst>
        </c:ser>
        <c:dLbls>
          <c:showLegendKey val="0"/>
          <c:showVal val="0"/>
          <c:showCatName val="0"/>
          <c:showSerName val="0"/>
          <c:showPercent val="0"/>
          <c:showBubbleSize val="0"/>
        </c:dLbls>
        <c:smooth val="0"/>
        <c:axId val="2072575296"/>
        <c:axId val="2069402752"/>
      </c:lineChart>
      <c:catAx>
        <c:axId val="2072575296"/>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85000"/>
                        <a:lumOff val="15000"/>
                      </a:schemeClr>
                    </a:solidFill>
                    <a:latin typeface="+mn-lt"/>
                    <a:ea typeface="+mn-ea"/>
                    <a:cs typeface="+mn-cs"/>
                  </a:defRPr>
                </a:pPr>
                <a:r>
                  <a:rPr lang="en-US" sz="2000" b="1">
                    <a:solidFill>
                      <a:schemeClr val="tx1">
                        <a:lumMod val="85000"/>
                        <a:lumOff val="15000"/>
                      </a:schemeClr>
                    </a:solidFill>
                    <a:latin typeface="Calibri" panose="020F0502020204030204" pitchFamily="34" charset="0"/>
                    <a:cs typeface="Calibri" panose="020F0502020204030204" pitchFamily="34" charset="0"/>
                  </a:rPr>
                  <a:t>Year</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85000"/>
                      <a:lumOff val="1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rgbClr val="000000"/>
            </a:solidFill>
            <a:round/>
          </a:ln>
          <a:effectLst/>
        </c:spPr>
        <c:txPr>
          <a:bodyPr rot="-60000000" spcFirstLastPara="1" vertOverflow="ellipsis" vert="horz" wrap="square" anchor="ctr" anchorCtr="1"/>
          <a:lstStyle/>
          <a:p>
            <a:pPr>
              <a:defRPr sz="16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2069402752"/>
        <c:crossesAt val="0.1"/>
        <c:auto val="1"/>
        <c:lblAlgn val="ctr"/>
        <c:lblOffset val="100"/>
        <c:noMultiLvlLbl val="0"/>
      </c:catAx>
      <c:valAx>
        <c:axId val="2069402752"/>
        <c:scaling>
          <c:logBase val="10"/>
          <c:orientation val="minMax"/>
          <c:min val="0.1"/>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85000"/>
                        <a:lumOff val="15000"/>
                      </a:schemeClr>
                    </a:solidFill>
                    <a:latin typeface="+mn-lt"/>
                    <a:ea typeface="+mn-ea"/>
                    <a:cs typeface="+mn-cs"/>
                  </a:defRPr>
                </a:pPr>
                <a:r>
                  <a:rPr lang="en-US" sz="2000" b="1">
                    <a:solidFill>
                      <a:schemeClr val="tx1">
                        <a:lumMod val="85000"/>
                        <a:lumOff val="15000"/>
                      </a:schemeClr>
                    </a:solidFill>
                    <a:latin typeface="Calibri" panose="020F0502020204030204" pitchFamily="34" charset="0"/>
                    <a:cs typeface="Calibri" panose="020F0502020204030204" pitchFamily="34" charset="0"/>
                  </a:rPr>
                  <a:t>Cases per 100,000 persons</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85000"/>
                      <a:lumOff val="15000"/>
                    </a:schemeClr>
                  </a:solidFill>
                  <a:latin typeface="+mn-lt"/>
                  <a:ea typeface="+mn-ea"/>
                  <a:cs typeface="+mn-cs"/>
                </a:defRPr>
              </a:pPr>
              <a:endParaRPr lang="en-US"/>
            </a:p>
          </c:txPr>
        </c:title>
        <c:numFmt formatCode="0" sourceLinked="0"/>
        <c:majorTickMark val="out"/>
        <c:minorTickMark val="none"/>
        <c:tickLblPos val="nextTo"/>
        <c:spPr>
          <a:noFill/>
          <a:ln>
            <a:solidFill>
              <a:srgbClr val="000000"/>
            </a:solidFill>
          </a:ln>
          <a:effectLst/>
        </c:spPr>
        <c:txPr>
          <a:bodyPr rot="-60000000" spcFirstLastPara="1" vertOverflow="ellipsis" vert="horz" wrap="square" anchor="ctr" anchorCtr="1"/>
          <a:lstStyle/>
          <a:p>
            <a:pPr>
              <a:defRPr sz="16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207257529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149173471164063E-2"/>
          <c:y val="3.0294999873022865E-2"/>
          <c:w val="0.58738819686804855"/>
          <c:h val="0.77862289947416496"/>
        </c:manualLayout>
      </c:layout>
      <c:lineChart>
        <c:grouping val="standard"/>
        <c:varyColors val="0"/>
        <c:ser>
          <c:idx val="6"/>
          <c:order val="0"/>
          <c:tx>
            <c:v>American Indian or Alaska Native</c:v>
          </c:tx>
          <c:spPr>
            <a:ln w="31750" cap="rnd">
              <a:solidFill>
                <a:srgbClr val="A87FE5"/>
              </a:solidFill>
              <a:prstDash val="solid"/>
              <a:round/>
            </a:ln>
            <a:effectLst/>
          </c:spPr>
          <c:marker>
            <c:symbol val="none"/>
          </c:marker>
          <c:cat>
            <c:numRef>
              <c:f>Sheet1!$A$2:$A$31</c:f>
              <c:numCache>
                <c:formatCode>General</c:formatCode>
                <c:ptCount val="14"/>
                <c:pt idx="1">
                  <c:v>2012</c:v>
                </c:pt>
                <c:pt idx="3">
                  <c:v>2014</c:v>
                </c:pt>
                <c:pt idx="5">
                  <c:v>2016</c:v>
                </c:pt>
                <c:pt idx="7">
                  <c:v>2018</c:v>
                </c:pt>
                <c:pt idx="9">
                  <c:v>2020</c:v>
                </c:pt>
                <c:pt idx="11">
                  <c:v>2022</c:v>
                </c:pt>
                <c:pt idx="13">
                  <c:v>2024</c:v>
                </c:pt>
              </c:numCache>
            </c:numRef>
          </c:cat>
          <c:val>
            <c:numRef>
              <c:f>Sheet1!$I$2:$I$31</c:f>
              <c:numCache>
                <c:formatCode>0.0</c:formatCode>
                <c:ptCount val="14"/>
                <c:pt idx="0">
                  <c:v>6.6213191195682901</c:v>
                </c:pt>
                <c:pt idx="1">
                  <c:v>6.147655507740458</c:v>
                </c:pt>
                <c:pt idx="2">
                  <c:v>5.5699445790514384</c:v>
                </c:pt>
                <c:pt idx="3">
                  <c:v>5.1862713634485784</c:v>
                </c:pt>
                <c:pt idx="4">
                  <c:v>6.9666081761855212</c:v>
                </c:pt>
                <c:pt idx="5">
                  <c:v>5.0546871194624758</c:v>
                </c:pt>
                <c:pt idx="6">
                  <c:v>3.7227668104881633</c:v>
                </c:pt>
                <c:pt idx="7">
                  <c:v>3.9107825358530763</c:v>
                </c:pt>
                <c:pt idx="8">
                  <c:v>3.3547043571239907</c:v>
                </c:pt>
                <c:pt idx="9">
                  <c:v>3.5406119539230207</c:v>
                </c:pt>
                <c:pt idx="10">
                  <c:v>3.8072537924232104</c:v>
                </c:pt>
                <c:pt idx="11">
                  <c:v>4.5676261085508365</c:v>
                </c:pt>
                <c:pt idx="12">
                  <c:v>4.145273632611759</c:v>
                </c:pt>
                <c:pt idx="13">
                  <c:v>4.6708812169428997</c:v>
                </c:pt>
              </c:numCache>
            </c:numRef>
          </c:val>
          <c:smooth val="0"/>
          <c:extLst>
            <c:ext xmlns:c16="http://schemas.microsoft.com/office/drawing/2014/chart" uri="{C3380CC4-5D6E-409C-BE32-E72D297353CC}">
              <c16:uniqueId val="{00000000-6BDF-4BFE-8EFC-3DA750700835}"/>
            </c:ext>
          </c:extLst>
        </c:ser>
        <c:ser>
          <c:idx val="7"/>
          <c:order val="1"/>
          <c:tx>
            <c:v>Asian</c:v>
          </c:tx>
          <c:spPr>
            <a:ln w="31750" cap="rnd">
              <a:solidFill>
                <a:srgbClr val="4BA9FF"/>
              </a:solidFill>
              <a:prstDash val="dash"/>
              <a:round/>
            </a:ln>
            <a:effectLst/>
          </c:spPr>
          <c:marker>
            <c:symbol val="none"/>
          </c:marker>
          <c:cat>
            <c:numRef>
              <c:f>Sheet1!$A$2:$A$31</c:f>
              <c:numCache>
                <c:formatCode>General</c:formatCode>
                <c:ptCount val="14"/>
                <c:pt idx="1">
                  <c:v>2012</c:v>
                </c:pt>
                <c:pt idx="3">
                  <c:v>2014</c:v>
                </c:pt>
                <c:pt idx="5">
                  <c:v>2016</c:v>
                </c:pt>
                <c:pt idx="7">
                  <c:v>2018</c:v>
                </c:pt>
                <c:pt idx="9">
                  <c:v>2020</c:v>
                </c:pt>
                <c:pt idx="11">
                  <c:v>2022</c:v>
                </c:pt>
                <c:pt idx="13">
                  <c:v>2024</c:v>
                </c:pt>
              </c:numCache>
            </c:numRef>
          </c:cat>
          <c:val>
            <c:numRef>
              <c:f>Sheet1!$J$2:$J$31</c:f>
              <c:numCache>
                <c:formatCode>0.0</c:formatCode>
                <c:ptCount val="14"/>
                <c:pt idx="0">
                  <c:v>2.4375330974198248</c:v>
                </c:pt>
                <c:pt idx="1">
                  <c:v>2.0725568165119581</c:v>
                </c:pt>
                <c:pt idx="2">
                  <c:v>2.4825892309470543</c:v>
                </c:pt>
                <c:pt idx="3">
                  <c:v>2.1162245878614279</c:v>
                </c:pt>
                <c:pt idx="4">
                  <c:v>2.0890150505965499</c:v>
                </c:pt>
                <c:pt idx="5">
                  <c:v>2.1041477686383598</c:v>
                </c:pt>
                <c:pt idx="6">
                  <c:v>1.8407299759856641</c:v>
                </c:pt>
                <c:pt idx="7">
                  <c:v>1.875647098248896</c:v>
                </c:pt>
                <c:pt idx="8">
                  <c:v>1.4724090096837603</c:v>
                </c:pt>
                <c:pt idx="9">
                  <c:v>1.1545824221753718</c:v>
                </c:pt>
                <c:pt idx="10">
                  <c:v>1.3472194920615093</c:v>
                </c:pt>
                <c:pt idx="11">
                  <c:v>1.6356242402955832</c:v>
                </c:pt>
                <c:pt idx="12">
                  <c:v>1.2711375623882037</c:v>
                </c:pt>
                <c:pt idx="13">
                  <c:v>1.2648939759846025</c:v>
                </c:pt>
              </c:numCache>
            </c:numRef>
          </c:val>
          <c:smooth val="0"/>
          <c:extLst>
            <c:ext xmlns:c16="http://schemas.microsoft.com/office/drawing/2014/chart" uri="{C3380CC4-5D6E-409C-BE32-E72D297353CC}">
              <c16:uniqueId val="{00000001-6BDF-4BFE-8EFC-3DA750700835}"/>
            </c:ext>
          </c:extLst>
        </c:ser>
        <c:ser>
          <c:idx val="8"/>
          <c:order val="2"/>
          <c:tx>
            <c:v>Black or African American</c:v>
          </c:tx>
          <c:spPr>
            <a:ln w="31750" cap="rnd">
              <a:solidFill>
                <a:srgbClr val="259393"/>
              </a:solidFill>
              <a:prstDash val="dash"/>
              <a:round/>
            </a:ln>
            <a:effectLst/>
          </c:spPr>
          <c:marker>
            <c:symbol val="none"/>
          </c:marker>
          <c:cat>
            <c:numRef>
              <c:f>Sheet1!$A$2:$A$31</c:f>
              <c:numCache>
                <c:formatCode>General</c:formatCode>
                <c:ptCount val="14"/>
                <c:pt idx="1">
                  <c:v>2012</c:v>
                </c:pt>
                <c:pt idx="3">
                  <c:v>2014</c:v>
                </c:pt>
                <c:pt idx="5">
                  <c:v>2016</c:v>
                </c:pt>
                <c:pt idx="7">
                  <c:v>2018</c:v>
                </c:pt>
                <c:pt idx="9">
                  <c:v>2020</c:v>
                </c:pt>
                <c:pt idx="11">
                  <c:v>2022</c:v>
                </c:pt>
                <c:pt idx="13">
                  <c:v>2024</c:v>
                </c:pt>
              </c:numCache>
            </c:numRef>
          </c:cat>
          <c:val>
            <c:numRef>
              <c:f>Sheet1!$K$2:$K$31</c:f>
              <c:numCache>
                <c:formatCode>0.0</c:formatCode>
                <c:ptCount val="14"/>
                <c:pt idx="0">
                  <c:v>4.5307998797246443</c:v>
                </c:pt>
                <c:pt idx="1">
                  <c:v>3.9702821436236606</c:v>
                </c:pt>
                <c:pt idx="2">
                  <c:v>3.6483702502615762</c:v>
                </c:pt>
                <c:pt idx="3">
                  <c:v>3.4113176687008955</c:v>
                </c:pt>
                <c:pt idx="4">
                  <c:v>3.262078503220009</c:v>
                </c:pt>
                <c:pt idx="5">
                  <c:v>3.0618234712532475</c:v>
                </c:pt>
                <c:pt idx="6">
                  <c:v>2.8514779210064578</c:v>
                </c:pt>
                <c:pt idx="7">
                  <c:v>2.6678945541243975</c:v>
                </c:pt>
                <c:pt idx="8">
                  <c:v>2.5593419613659307</c:v>
                </c:pt>
                <c:pt idx="9">
                  <c:v>2.0383303271218614</c:v>
                </c:pt>
                <c:pt idx="10">
                  <c:v>2.029287736502762</c:v>
                </c:pt>
                <c:pt idx="11">
                  <c:v>1.8576337637771629</c:v>
                </c:pt>
                <c:pt idx="12">
                  <c:v>2.0774667979256356</c:v>
                </c:pt>
                <c:pt idx="13">
                  <c:v>2.1178287193767891</c:v>
                </c:pt>
              </c:numCache>
            </c:numRef>
          </c:val>
          <c:smooth val="0"/>
          <c:extLst>
            <c:ext xmlns:c16="http://schemas.microsoft.com/office/drawing/2014/chart" uri="{C3380CC4-5D6E-409C-BE32-E72D297353CC}">
              <c16:uniqueId val="{00000002-6BDF-4BFE-8EFC-3DA750700835}"/>
            </c:ext>
          </c:extLst>
        </c:ser>
        <c:ser>
          <c:idx val="12"/>
          <c:order val="3"/>
          <c:tx>
            <c:v>Hispanic or Latino</c:v>
          </c:tx>
          <c:spPr>
            <a:ln w="31750" cap="rnd">
              <a:solidFill>
                <a:srgbClr val="A22474"/>
              </a:solidFill>
              <a:prstDash val="solid"/>
              <a:round/>
            </a:ln>
            <a:effectLst/>
          </c:spPr>
          <c:marker>
            <c:symbol val="none"/>
          </c:marker>
          <c:cat>
            <c:numRef>
              <c:f>Sheet1!$A$2:$A$31</c:f>
              <c:numCache>
                <c:formatCode>General</c:formatCode>
                <c:ptCount val="14"/>
                <c:pt idx="1">
                  <c:v>2012</c:v>
                </c:pt>
                <c:pt idx="3">
                  <c:v>2014</c:v>
                </c:pt>
                <c:pt idx="5">
                  <c:v>2016</c:v>
                </c:pt>
                <c:pt idx="7">
                  <c:v>2018</c:v>
                </c:pt>
                <c:pt idx="9">
                  <c:v>2020</c:v>
                </c:pt>
                <c:pt idx="11">
                  <c:v>2022</c:v>
                </c:pt>
                <c:pt idx="13">
                  <c:v>2024</c:v>
                </c:pt>
              </c:numCache>
            </c:numRef>
          </c:cat>
          <c:val>
            <c:numRef>
              <c:f>Sheet1!$O$2:$O$31</c:f>
              <c:numCache>
                <c:formatCode>0.0</c:formatCode>
                <c:ptCount val="14"/>
                <c:pt idx="0">
                  <c:v>2.3836337277878443</c:v>
                </c:pt>
                <c:pt idx="1">
                  <c:v>2.0132803770769412</c:v>
                </c:pt>
                <c:pt idx="2">
                  <c:v>1.8625693165660515</c:v>
                </c:pt>
                <c:pt idx="3">
                  <c:v>1.8167057384172363</c:v>
                </c:pt>
                <c:pt idx="4">
                  <c:v>1.8190589252994356</c:v>
                </c:pt>
                <c:pt idx="5">
                  <c:v>1.6067680067745624</c:v>
                </c:pt>
                <c:pt idx="6">
                  <c:v>1.5162986787853237</c:v>
                </c:pt>
                <c:pt idx="7">
                  <c:v>1.4701206550464261</c:v>
                </c:pt>
                <c:pt idx="8">
                  <c:v>1.5173018579710629</c:v>
                </c:pt>
                <c:pt idx="9">
                  <c:v>1.1662607015468154</c:v>
                </c:pt>
                <c:pt idx="10">
                  <c:v>1.3172190430038166</c:v>
                </c:pt>
                <c:pt idx="11">
                  <c:v>1.3261882665151823</c:v>
                </c:pt>
                <c:pt idx="12">
                  <c:v>1.4738142446635005</c:v>
                </c:pt>
                <c:pt idx="13">
                  <c:v>1.6016403889739501</c:v>
                </c:pt>
              </c:numCache>
            </c:numRef>
          </c:val>
          <c:smooth val="0"/>
          <c:extLst>
            <c:ext xmlns:c16="http://schemas.microsoft.com/office/drawing/2014/chart" uri="{C3380CC4-5D6E-409C-BE32-E72D297353CC}">
              <c16:uniqueId val="{00000003-6BDF-4BFE-8EFC-3DA750700835}"/>
            </c:ext>
          </c:extLst>
        </c:ser>
        <c:ser>
          <c:idx val="9"/>
          <c:order val="4"/>
          <c:tx>
            <c:v>Multiple race</c:v>
          </c:tx>
          <c:spPr>
            <a:ln w="31750" cap="rnd">
              <a:solidFill>
                <a:srgbClr val="005DAA"/>
              </a:solidFill>
              <a:prstDash val="solid"/>
              <a:round/>
            </a:ln>
            <a:effectLst/>
          </c:spPr>
          <c:marker>
            <c:symbol val="none"/>
          </c:marker>
          <c:cat>
            <c:numRef>
              <c:f>Sheet1!$A$2:$A$31</c:f>
              <c:numCache>
                <c:formatCode>General</c:formatCode>
                <c:ptCount val="14"/>
                <c:pt idx="1">
                  <c:v>2012</c:v>
                </c:pt>
                <c:pt idx="3">
                  <c:v>2014</c:v>
                </c:pt>
                <c:pt idx="5">
                  <c:v>2016</c:v>
                </c:pt>
                <c:pt idx="7">
                  <c:v>2018</c:v>
                </c:pt>
                <c:pt idx="9">
                  <c:v>2020</c:v>
                </c:pt>
                <c:pt idx="11">
                  <c:v>2022</c:v>
                </c:pt>
                <c:pt idx="13">
                  <c:v>2024</c:v>
                </c:pt>
              </c:numCache>
            </c:numRef>
          </c:cat>
          <c:val>
            <c:numRef>
              <c:f>Sheet1!$L$2:$L$31</c:f>
              <c:numCache>
                <c:formatCode>0.0</c:formatCode>
                <c:ptCount val="14"/>
                <c:pt idx="0">
                  <c:v>0.49441425198522776</c:v>
                </c:pt>
                <c:pt idx="1">
                  <c:v>0.38456691035972562</c:v>
                </c:pt>
                <c:pt idx="2">
                  <c:v>0.41795943842969857</c:v>
                </c:pt>
                <c:pt idx="3">
                  <c:v>0.42525902527229337</c:v>
                </c:pt>
                <c:pt idx="4">
                  <c:v>0.37751073361496729</c:v>
                </c:pt>
                <c:pt idx="5">
                  <c:v>0.20865474188766414</c:v>
                </c:pt>
                <c:pt idx="6">
                  <c:v>0.33553095456799031</c:v>
                </c:pt>
                <c:pt idx="7">
                  <c:v>0.40119202173497898</c:v>
                </c:pt>
                <c:pt idx="8">
                  <c:v>0.29828993363943845</c:v>
                </c:pt>
                <c:pt idx="9">
                  <c:v>0.31507159285875913</c:v>
                </c:pt>
                <c:pt idx="10">
                  <c:v>0.30647766821282219</c:v>
                </c:pt>
                <c:pt idx="11">
                  <c:v>0.3304815648043456</c:v>
                </c:pt>
                <c:pt idx="12">
                  <c:v>0.33071749574097875</c:v>
                </c:pt>
                <c:pt idx="13">
                  <c:v>0.4978802094975105</c:v>
                </c:pt>
              </c:numCache>
            </c:numRef>
          </c:val>
          <c:smooth val="0"/>
          <c:extLst>
            <c:ext xmlns:c16="http://schemas.microsoft.com/office/drawing/2014/chart" uri="{C3380CC4-5D6E-409C-BE32-E72D297353CC}">
              <c16:uniqueId val="{00000004-6BDF-4BFE-8EFC-3DA750700835}"/>
            </c:ext>
          </c:extLst>
        </c:ser>
        <c:ser>
          <c:idx val="10"/>
          <c:order val="5"/>
          <c:tx>
            <c:v>Native Hawaiian or Other Pacific Islander</c:v>
          </c:tx>
          <c:spPr>
            <a:ln w="31750" cap="rnd">
              <a:solidFill>
                <a:srgbClr val="78B832"/>
              </a:solidFill>
              <a:prstDash val="solid"/>
              <a:round/>
            </a:ln>
            <a:effectLst/>
          </c:spPr>
          <c:marker>
            <c:symbol val="none"/>
          </c:marker>
          <c:cat>
            <c:numRef>
              <c:f>Sheet1!$A$2:$A$31</c:f>
              <c:numCache>
                <c:formatCode>General</c:formatCode>
                <c:ptCount val="14"/>
                <c:pt idx="1">
                  <c:v>2012</c:v>
                </c:pt>
                <c:pt idx="3">
                  <c:v>2014</c:v>
                </c:pt>
                <c:pt idx="5">
                  <c:v>2016</c:v>
                </c:pt>
                <c:pt idx="7">
                  <c:v>2018</c:v>
                </c:pt>
                <c:pt idx="9">
                  <c:v>2020</c:v>
                </c:pt>
                <c:pt idx="11">
                  <c:v>2022</c:v>
                </c:pt>
                <c:pt idx="13">
                  <c:v>2024</c:v>
                </c:pt>
              </c:numCache>
            </c:numRef>
          </c:cat>
          <c:val>
            <c:numRef>
              <c:f>Sheet1!$M$2:$M$31</c:f>
              <c:numCache>
                <c:formatCode>0.0</c:formatCode>
                <c:ptCount val="14"/>
                <c:pt idx="0">
                  <c:v>5.5869292672407047</c:v>
                </c:pt>
                <c:pt idx="1">
                  <c:v>3.1319748255160342</c:v>
                </c:pt>
                <c:pt idx="2">
                  <c:v>2.2283781167697989</c:v>
                </c:pt>
                <c:pt idx="3">
                  <c:v>5.2385642143201396</c:v>
                </c:pt>
                <c:pt idx="4">
                  <c:v>5.6302729671827274</c:v>
                </c:pt>
                <c:pt idx="5">
                  <c:v>3.9975077606788592</c:v>
                </c:pt>
                <c:pt idx="6">
                  <c:v>5.7912514460030957</c:v>
                </c:pt>
                <c:pt idx="7">
                  <c:v>5.4361517349279378</c:v>
                </c:pt>
                <c:pt idx="8">
                  <c:v>3.9216455224612248</c:v>
                </c:pt>
                <c:pt idx="9">
                  <c:v>5.9091876048880794</c:v>
                </c:pt>
                <c:pt idx="10">
                  <c:v>5.0718710132167759</c:v>
                </c:pt>
                <c:pt idx="11">
                  <c:v>6.4408577707054633</c:v>
                </c:pt>
                <c:pt idx="12">
                  <c:v>7.5752307340771132</c:v>
                </c:pt>
                <c:pt idx="13">
                  <c:v>10.018965311984687</c:v>
                </c:pt>
              </c:numCache>
            </c:numRef>
          </c:val>
          <c:smooth val="0"/>
          <c:extLst>
            <c:ext xmlns:c16="http://schemas.microsoft.com/office/drawing/2014/chart" uri="{C3380CC4-5D6E-409C-BE32-E72D297353CC}">
              <c16:uniqueId val="{00000005-6BDF-4BFE-8EFC-3DA750700835}"/>
            </c:ext>
          </c:extLst>
        </c:ser>
        <c:ser>
          <c:idx val="11"/>
          <c:order val="6"/>
          <c:tx>
            <c:v>White</c:v>
          </c:tx>
          <c:spPr>
            <a:ln w="31750" cap="rnd">
              <a:solidFill>
                <a:srgbClr val="F6A01A"/>
              </a:solidFill>
              <a:prstDash val="dash"/>
              <a:round/>
            </a:ln>
            <a:effectLst/>
          </c:spPr>
          <c:marker>
            <c:symbol val="none"/>
          </c:marker>
          <c:cat>
            <c:numRef>
              <c:f>Sheet1!$A$2:$A$31</c:f>
              <c:numCache>
                <c:formatCode>General</c:formatCode>
                <c:ptCount val="14"/>
                <c:pt idx="1">
                  <c:v>2012</c:v>
                </c:pt>
                <c:pt idx="3">
                  <c:v>2014</c:v>
                </c:pt>
                <c:pt idx="5">
                  <c:v>2016</c:v>
                </c:pt>
                <c:pt idx="7">
                  <c:v>2018</c:v>
                </c:pt>
                <c:pt idx="9">
                  <c:v>2020</c:v>
                </c:pt>
                <c:pt idx="11">
                  <c:v>2022</c:v>
                </c:pt>
                <c:pt idx="13">
                  <c:v>2024</c:v>
                </c:pt>
              </c:numCache>
            </c:numRef>
          </c:cat>
          <c:val>
            <c:numRef>
              <c:f>Sheet1!$N$2:$N$31</c:f>
              <c:numCache>
                <c:formatCode>0.0</c:formatCode>
                <c:ptCount val="14"/>
                <c:pt idx="0">
                  <c:v>0.6940810232674397</c:v>
                </c:pt>
                <c:pt idx="1">
                  <c:v>0.67569330356028434</c:v>
                </c:pt>
                <c:pt idx="2">
                  <c:v>0.58167280107614283</c:v>
                </c:pt>
                <c:pt idx="3">
                  <c:v>0.51331561285849836</c:v>
                </c:pt>
                <c:pt idx="4">
                  <c:v>0.52275324619487029</c:v>
                </c:pt>
                <c:pt idx="5">
                  <c:v>0.48647303779524909</c:v>
                </c:pt>
                <c:pt idx="6">
                  <c:v>0.42340866104869662</c:v>
                </c:pt>
                <c:pt idx="7">
                  <c:v>0.43184976917388734</c:v>
                </c:pt>
                <c:pt idx="8">
                  <c:v>0.40246037874161777</c:v>
                </c:pt>
                <c:pt idx="9">
                  <c:v>0.30285218129766855</c:v>
                </c:pt>
                <c:pt idx="10">
                  <c:v>0.33986364972474065</c:v>
                </c:pt>
                <c:pt idx="11">
                  <c:v>0.30533882178606736</c:v>
                </c:pt>
                <c:pt idx="12">
                  <c:v>0.31547153522252952</c:v>
                </c:pt>
                <c:pt idx="13">
                  <c:v>0.27862777504505909</c:v>
                </c:pt>
              </c:numCache>
            </c:numRef>
          </c:val>
          <c:smooth val="0"/>
          <c:extLst>
            <c:ext xmlns:c16="http://schemas.microsoft.com/office/drawing/2014/chart" uri="{C3380CC4-5D6E-409C-BE32-E72D297353CC}">
              <c16:uniqueId val="{00000006-6BDF-4BFE-8EFC-3DA750700835}"/>
            </c:ext>
          </c:extLst>
        </c:ser>
        <c:dLbls>
          <c:showLegendKey val="0"/>
          <c:showVal val="0"/>
          <c:showCatName val="0"/>
          <c:showSerName val="0"/>
          <c:showPercent val="0"/>
          <c:showBubbleSize val="0"/>
        </c:dLbls>
        <c:smooth val="0"/>
        <c:axId val="2072575296"/>
        <c:axId val="2069402752"/>
      </c:lineChart>
      <c:catAx>
        <c:axId val="2072575296"/>
        <c:scaling>
          <c:orientation val="minMax"/>
        </c:scaling>
        <c:delete val="0"/>
        <c:axPos val="b"/>
        <c:title>
          <c:tx>
            <c:rich>
              <a:bodyPr rot="0" spcFirstLastPara="1" vertOverflow="ellipsis" vert="horz" wrap="square" anchor="ctr" anchorCtr="1"/>
              <a:lstStyle/>
              <a:p>
                <a:pPr>
                  <a:defRPr sz="2000" b="1"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r>
                  <a:rPr lang="en-US" sz="2000" b="1"/>
                  <a:t>Year</a:t>
                </a:r>
              </a:p>
            </c:rich>
          </c:tx>
          <c:overlay val="0"/>
          <c:spPr>
            <a:noFill/>
            <a:ln>
              <a:noFill/>
            </a:ln>
            <a:effectLst/>
          </c:spPr>
          <c:txPr>
            <a:bodyPr rot="0" spcFirstLastPara="1" vertOverflow="ellipsis" vert="horz" wrap="square" anchor="ctr" anchorCtr="1"/>
            <a:lstStyle/>
            <a:p>
              <a:pPr>
                <a:defRPr sz="2000" b="1"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title>
        <c:numFmt formatCode="General" sourceLinked="1"/>
        <c:majorTickMark val="out"/>
        <c:minorTickMark val="none"/>
        <c:tickLblPos val="nextTo"/>
        <c:spPr>
          <a:noFill/>
          <a:ln w="9525" cap="flat" cmpd="sng" algn="ctr">
            <a:solidFill>
              <a:srgbClr val="000000"/>
            </a:solidFill>
            <a:round/>
          </a:ln>
          <a:effectLst/>
        </c:spPr>
        <c:txPr>
          <a:bodyPr rot="-60000000" spcFirstLastPara="1" vertOverflow="ellipsis" vert="horz" wrap="square" anchor="ctr" anchorCtr="1"/>
          <a:lstStyle/>
          <a:p>
            <a:pPr>
              <a:defRPr sz="16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2069402752"/>
        <c:crossesAt val="0.1"/>
        <c:auto val="1"/>
        <c:lblAlgn val="ctr"/>
        <c:lblOffset val="100"/>
        <c:noMultiLvlLbl val="0"/>
      </c:catAx>
      <c:valAx>
        <c:axId val="2069402752"/>
        <c:scaling>
          <c:logBase val="10"/>
          <c:orientation val="minMax"/>
          <c:max val="100"/>
        </c:scaling>
        <c:delete val="1"/>
        <c:axPos val="l"/>
        <c:majorGridlines>
          <c:spPr>
            <a:ln w="9525" cap="flat" cmpd="sng" algn="ctr">
              <a:noFill/>
              <a:round/>
            </a:ln>
            <a:effectLst/>
          </c:spPr>
        </c:majorGridlines>
        <c:numFmt formatCode="0" sourceLinked="0"/>
        <c:majorTickMark val="out"/>
        <c:minorTickMark val="none"/>
        <c:tickLblPos val="nextTo"/>
        <c:crossAx val="2072575296"/>
        <c:crosses val="autoZero"/>
        <c:crossBetween val="between"/>
      </c:valAx>
      <c:spPr>
        <a:noFill/>
        <a:ln>
          <a:noFill/>
        </a:ln>
        <a:effectLst/>
      </c:spPr>
    </c:plotArea>
    <c:legend>
      <c:legendPos val="r"/>
      <c:layout>
        <c:manualLayout>
          <c:xMode val="edge"/>
          <c:yMode val="edge"/>
          <c:x val="0.60858620111170814"/>
          <c:y val="0.10524213075060533"/>
          <c:w val="0.36909821477702848"/>
          <c:h val="0.7370999339643407"/>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lumMod val="85000"/>
              <a:lumOff val="15000"/>
            </a:schemeClr>
          </a:solidFill>
          <a:latin typeface="Calibri" panose="020F0502020204030204" pitchFamily="34" charset="0"/>
          <a:cs typeface="Calibri" panose="020F0502020204030204" pitchFamily="34" charset="0"/>
        </a:defRPr>
      </a:pPr>
      <a:endParaRPr lang="en-US"/>
    </a:p>
  </c:txPr>
  <c:externalData r:id="rId4">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3807833904988115E-2"/>
          <c:y val="3.241276561647493E-2"/>
          <c:w val="0.8379884698273975"/>
          <c:h val="0.96299431487399068"/>
        </c:manualLayout>
      </c:layout>
      <c:barChart>
        <c:barDir val="bar"/>
        <c:grouping val="clustered"/>
        <c:varyColors val="0"/>
        <c:ser>
          <c:idx val="0"/>
          <c:order val="0"/>
          <c:tx>
            <c:strRef>
              <c:f>Sheet1!$B$1</c:f>
              <c:strCache>
                <c:ptCount val="1"/>
                <c:pt idx="0">
                  <c:v>Percentage</c:v>
                </c:pt>
              </c:strCache>
            </c:strRef>
          </c:tx>
          <c:spPr>
            <a:solidFill>
              <a:srgbClr val="005DAA"/>
            </a:solidFill>
            <a:ln w="9525">
              <a:noFill/>
            </a:ln>
            <a:effectLst/>
          </c:spPr>
          <c:invertIfNegative val="0"/>
          <c:dPt>
            <c:idx val="0"/>
            <c:invertIfNegative val="0"/>
            <c:bubble3D val="0"/>
            <c:spPr>
              <a:solidFill>
                <a:srgbClr val="B796EA"/>
              </a:solidFill>
              <a:ln w="9525">
                <a:noFill/>
              </a:ln>
              <a:effectLst/>
            </c:spPr>
            <c:extLst>
              <c:ext xmlns:c16="http://schemas.microsoft.com/office/drawing/2014/chart" uri="{C3380CC4-5D6E-409C-BE32-E72D297353CC}">
                <c16:uniqueId val="{00000001-CF6F-4760-B0C6-0C9861DF01C9}"/>
              </c:ext>
            </c:extLst>
          </c:dPt>
          <c:dPt>
            <c:idx val="1"/>
            <c:invertIfNegative val="0"/>
            <c:bubble3D val="0"/>
            <c:spPr>
              <a:solidFill>
                <a:srgbClr val="FF6699"/>
              </a:solidFill>
              <a:ln w="9525">
                <a:noFill/>
              </a:ln>
              <a:effectLst/>
            </c:spPr>
            <c:extLst>
              <c:ext xmlns:c16="http://schemas.microsoft.com/office/drawing/2014/chart" uri="{C3380CC4-5D6E-409C-BE32-E72D297353CC}">
                <c16:uniqueId val="{00000003-CF6F-4760-B0C6-0C9861DF01C9}"/>
              </c:ext>
            </c:extLst>
          </c:dPt>
          <c:dPt>
            <c:idx val="2"/>
            <c:invertIfNegative val="0"/>
            <c:bubble3D val="0"/>
            <c:spPr>
              <a:solidFill>
                <a:srgbClr val="005DAA"/>
              </a:solidFill>
              <a:ln w="9525">
                <a:noFill/>
              </a:ln>
              <a:effectLst/>
            </c:spPr>
            <c:extLst>
              <c:ext xmlns:c16="http://schemas.microsoft.com/office/drawing/2014/chart" uri="{C3380CC4-5D6E-409C-BE32-E72D297353CC}">
                <c16:uniqueId val="{00000005-CF6F-4760-B0C6-0C9861DF01C9}"/>
              </c:ext>
            </c:extLst>
          </c:dPt>
          <c:dPt>
            <c:idx val="3"/>
            <c:invertIfNegative val="0"/>
            <c:bubble3D val="0"/>
            <c:spPr>
              <a:solidFill>
                <a:srgbClr val="78B832"/>
              </a:solidFill>
              <a:ln w="9525">
                <a:noFill/>
              </a:ln>
              <a:effectLst/>
            </c:spPr>
            <c:extLst>
              <c:ext xmlns:c16="http://schemas.microsoft.com/office/drawing/2014/chart" uri="{C3380CC4-5D6E-409C-BE32-E72D297353CC}">
                <c16:uniqueId val="{00000007-CF6F-4760-B0C6-0C9861DF01C9}"/>
              </c:ext>
            </c:extLst>
          </c:dPt>
          <c:dPt>
            <c:idx val="4"/>
            <c:invertIfNegative val="0"/>
            <c:bubble3D val="0"/>
            <c:spPr>
              <a:solidFill>
                <a:srgbClr val="F6A01A"/>
              </a:solidFill>
              <a:ln w="9525">
                <a:noFill/>
              </a:ln>
              <a:effectLst/>
            </c:spPr>
            <c:extLst>
              <c:ext xmlns:c16="http://schemas.microsoft.com/office/drawing/2014/chart" uri="{C3380CC4-5D6E-409C-BE32-E72D297353CC}">
                <c16:uniqueId val="{00000009-CF6F-4760-B0C6-0C9861DF01C9}"/>
              </c:ext>
            </c:extLst>
          </c:dPt>
          <c:dPt>
            <c:idx val="5"/>
            <c:invertIfNegative val="0"/>
            <c:bubble3D val="0"/>
            <c:spPr>
              <a:solidFill>
                <a:srgbClr val="259393"/>
              </a:solidFill>
              <a:ln w="9525">
                <a:noFill/>
              </a:ln>
              <a:effectLst/>
            </c:spPr>
            <c:extLst>
              <c:ext xmlns:c16="http://schemas.microsoft.com/office/drawing/2014/chart" uri="{C3380CC4-5D6E-409C-BE32-E72D297353CC}">
                <c16:uniqueId val="{0000000B-CF6F-4760-B0C6-0C9861DF01C9}"/>
              </c:ext>
            </c:extLst>
          </c:dPt>
          <c:dPt>
            <c:idx val="6"/>
            <c:invertIfNegative val="0"/>
            <c:bubble3D val="0"/>
            <c:spPr>
              <a:solidFill>
                <a:srgbClr val="4BA9FF"/>
              </a:solidFill>
              <a:ln w="9525">
                <a:noFill/>
              </a:ln>
              <a:effectLst/>
            </c:spPr>
            <c:extLst>
              <c:ext xmlns:c16="http://schemas.microsoft.com/office/drawing/2014/chart" uri="{C3380CC4-5D6E-409C-BE32-E72D297353CC}">
                <c16:uniqueId val="{0000000D-CF6F-4760-B0C6-0C9861DF01C9}"/>
              </c:ext>
            </c:extLst>
          </c:dPt>
          <c:dPt>
            <c:idx val="7"/>
            <c:invertIfNegative val="0"/>
            <c:bubble3D val="0"/>
            <c:spPr>
              <a:solidFill>
                <a:srgbClr val="A22474"/>
              </a:solidFill>
              <a:ln w="9525">
                <a:noFill/>
              </a:ln>
              <a:effectLst/>
            </c:spPr>
            <c:extLst>
              <c:ext xmlns:c16="http://schemas.microsoft.com/office/drawing/2014/chart" uri="{C3380CC4-5D6E-409C-BE32-E72D297353CC}">
                <c16:uniqueId val="{0000000F-CF6F-4760-B0C6-0C9861DF01C9}"/>
              </c:ext>
            </c:extLst>
          </c:dPt>
          <c:dPt>
            <c:idx val="8"/>
            <c:invertIfNegative val="0"/>
            <c:bubble3D val="0"/>
            <c:spPr>
              <a:solidFill>
                <a:srgbClr val="005DAA"/>
              </a:solidFill>
              <a:ln w="9525">
                <a:noFill/>
              </a:ln>
              <a:effectLst/>
            </c:spPr>
            <c:extLst>
              <c:ext xmlns:c16="http://schemas.microsoft.com/office/drawing/2014/chart" uri="{C3380CC4-5D6E-409C-BE32-E72D297353CC}">
                <c16:uniqueId val="{00000011-CF6F-4760-B0C6-0C9861DF01C9}"/>
              </c:ext>
            </c:extLst>
          </c:dPt>
          <c:dLbls>
            <c:dLbl>
              <c:idx val="0"/>
              <c:layout>
                <c:manualLayout>
                  <c:x val="2.2028410119156131E-3"/>
                  <c:y val="-4.2225335001509585E-3"/>
                </c:manualLayout>
              </c:layout>
              <c:tx>
                <c:rich>
                  <a:bodyPr/>
                  <a:lstStyle/>
                  <a:p>
                    <a:fld id="{9022EC70-2106-44C5-929F-9A57BF0E4F1F}" type="VALUE">
                      <a:rPr lang="en-US">
                        <a:solidFill>
                          <a:schemeClr val="tx1">
                            <a:lumMod val="85000"/>
                            <a:lumOff val="15000"/>
                          </a:schemeClr>
                        </a:solidFill>
                      </a:rPr>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F6F-4760-B0C6-0C9861DF01C9}"/>
                </c:ext>
              </c:extLst>
            </c:dLbl>
            <c:dLbl>
              <c:idx val="1"/>
              <c:layout>
                <c:manualLayout>
                  <c:x val="4.271353268180937E-3"/>
                  <c:y val="-1.1611832019345999E-16"/>
                </c:manualLayout>
              </c:layout>
              <c:tx>
                <c:rich>
                  <a:bodyPr/>
                  <a:lstStyle/>
                  <a:p>
                    <a:r>
                      <a:rPr lang="en-US"/>
                      <a:t>&lt;1%</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CF6F-4760-B0C6-0C9861DF01C9}"/>
                </c:ext>
              </c:extLst>
            </c:dLbl>
            <c:dLbl>
              <c:idx val="2"/>
              <c:layout>
                <c:manualLayout>
                  <c:x val="-2.693782711122921E-3"/>
                  <c:y val="0"/>
                </c:manualLayout>
              </c:layout>
              <c:tx>
                <c:rich>
                  <a:bodyPr/>
                  <a:lstStyle/>
                  <a:p>
                    <a:fld id="{4C7B81EB-60F9-434D-B2BD-CC94BE0984D3}" type="VALUE">
                      <a:rPr lang="en-US">
                        <a:solidFill>
                          <a:srgbClr val="262626"/>
                        </a:solidFill>
                      </a:rPr>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CF6F-4760-B0C6-0C9861DF01C9}"/>
                </c:ext>
              </c:extLst>
            </c:dLbl>
            <c:dLbl>
              <c:idx val="3"/>
              <c:layout>
                <c:manualLayout>
                  <c:x val="-6.1191813106306076E-3"/>
                  <c:y val="0"/>
                </c:manualLayout>
              </c:layout>
              <c:tx>
                <c:rich>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Calibri" panose="020F0502020204030204" pitchFamily="34" charset="0"/>
                        <a:ea typeface="+mn-ea"/>
                        <a:cs typeface="Calibri" panose="020F0502020204030204" pitchFamily="34" charset="0"/>
                      </a:defRPr>
                    </a:pPr>
                    <a:fld id="{4975070B-F115-4D3F-A06D-A7AF2C57DCED}" type="VALUE">
                      <a:rPr lang="en-US">
                        <a:solidFill>
                          <a:srgbClr val="262626"/>
                        </a:solidFill>
                      </a:rPr>
                      <a:pPr>
                        <a:defRPr sz="2000" b="1">
                          <a:solidFill>
                            <a:schemeClr val="bg1"/>
                          </a:solidFill>
                          <a:latin typeface="Calibri" panose="020F0502020204030204" pitchFamily="34" charset="0"/>
                          <a:cs typeface="Calibri" panose="020F0502020204030204" pitchFamily="34" charset="0"/>
                        </a:defRPr>
                      </a:pPr>
                      <a:t>[VALUE]</a:t>
                    </a:fld>
                    <a:endParaRPr lang="en-US"/>
                  </a:p>
                </c:rich>
              </c:tx>
              <c:numFmt formatCode="0&quot;%&quot;" sourceLinked="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9.3207173026987777E-2"/>
                      <c:h val="8.6820684394489991E-2"/>
                    </c:manualLayout>
                  </c15:layout>
                  <c15:dlblFieldTable/>
                  <c15:showDataLabelsRange val="0"/>
                </c:ext>
                <c:ext xmlns:c16="http://schemas.microsoft.com/office/drawing/2014/chart" uri="{C3380CC4-5D6E-409C-BE32-E72D297353CC}">
                  <c16:uniqueId val="{00000007-CF6F-4760-B0C6-0C9861DF01C9}"/>
                </c:ext>
              </c:extLst>
            </c:dLbl>
            <c:dLbl>
              <c:idx val="4"/>
              <c:numFmt formatCode="0&quot;%&quot;" sourceLinked="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9-CF6F-4760-B0C6-0C9861DF01C9}"/>
                </c:ext>
              </c:extLst>
            </c:dLbl>
            <c:dLbl>
              <c:idx val="5"/>
              <c:numFmt formatCode="0&quot;%&quot;" sourceLinked="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B-CF6F-4760-B0C6-0C9861DF01C9}"/>
                </c:ext>
              </c:extLst>
            </c:dLbl>
            <c:dLbl>
              <c:idx val="6"/>
              <c:layout>
                <c:manualLayout>
                  <c:x val="-1.7013251029958265E-2"/>
                  <c:y val="-1.0555501665614774E-3"/>
                </c:manualLayout>
              </c:layout>
              <c:numFmt formatCode="0&quot;%&quot;" sourceLinked="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rgbClr val="262626"/>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0.1084391610013133"/>
                      <c:h val="8.6820684394489991E-2"/>
                    </c:manualLayout>
                  </c15:layout>
                </c:ext>
                <c:ext xmlns:c16="http://schemas.microsoft.com/office/drawing/2014/chart" uri="{C3380CC4-5D6E-409C-BE32-E72D297353CC}">
                  <c16:uniqueId val="{0000000D-CF6F-4760-B0C6-0C9861DF01C9}"/>
                </c:ext>
              </c:extLst>
            </c:dLbl>
            <c:dLbl>
              <c:idx val="7"/>
              <c:tx>
                <c:rich>
                  <a:bodyPr/>
                  <a:lstStyle/>
                  <a:p>
                    <a:fld id="{DA698EEB-E475-4EC9-A303-81AAC0B75818}" type="VALUE">
                      <a:rPr lang="en-US">
                        <a:solidFill>
                          <a:srgbClr val="FFFFFF"/>
                        </a:solidFill>
                      </a:rPr>
                      <a:pPr/>
                      <a:t>[VALUE]</a:t>
                    </a:fld>
                    <a:endParaRPr lang="en-US"/>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F-CF6F-4760-B0C6-0C9861DF01C9}"/>
                </c:ext>
              </c:extLst>
            </c:dLbl>
            <c:numFmt formatCode="0&quot;%&quot;" sourceLinked="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Sheet1!$B$2:$B$9</c:f>
              <c:numCache>
                <c:formatCode>0</c:formatCode>
                <c:ptCount val="8"/>
                <c:pt idx="0">
                  <c:v>4.7867711053089641</c:v>
                </c:pt>
                <c:pt idx="1">
                  <c:v>0.34812880765883375</c:v>
                </c:pt>
                <c:pt idx="2">
                  <c:v>1.6536118363794605</c:v>
                </c:pt>
                <c:pt idx="3">
                  <c:v>3.698868581375109</c:v>
                </c:pt>
                <c:pt idx="4">
                  <c:v>22.323759791122715</c:v>
                </c:pt>
                <c:pt idx="5">
                  <c:v>33.463881636205393</c:v>
                </c:pt>
                <c:pt idx="6">
                  <c:v>4.5691906005221927</c:v>
                </c:pt>
                <c:pt idx="7">
                  <c:v>28.851174934725847</c:v>
                </c:pt>
              </c:numCache>
            </c:numRef>
          </c:val>
          <c:extLst>
            <c:ext xmlns:c15="http://schemas.microsoft.com/office/drawing/2012/chart" uri="{02D57815-91ED-43cb-92C2-25804820EDAC}">
              <c15:filteredCategoryTitle>
                <c15:cat>
                  <c:multiLvlStrRef>
                    <c:extLst>
                      <c:ext uri="{02D57815-91ED-43cb-92C2-25804820EDAC}">
                        <c15:formulaRef>
                          <c15:sqref>Sheet1!#REF!</c15:sqref>
                        </c15:formulaRef>
                      </c:ext>
                    </c:extLst>
                  </c:multiLvlStrRef>
                </c15:cat>
              </c15:filteredCategoryTitle>
            </c:ext>
            <c:ext xmlns:c16="http://schemas.microsoft.com/office/drawing/2014/chart" uri="{C3380CC4-5D6E-409C-BE32-E72D297353CC}">
              <c16:uniqueId val="{00000012-CF6F-4760-B0C6-0C9861DF01C9}"/>
            </c:ext>
          </c:extLst>
        </c:ser>
        <c:dLbls>
          <c:showLegendKey val="0"/>
          <c:showVal val="0"/>
          <c:showCatName val="0"/>
          <c:showSerName val="0"/>
          <c:showPercent val="0"/>
          <c:showBubbleSize val="0"/>
        </c:dLbls>
        <c:gapWidth val="10"/>
        <c:axId val="437378656"/>
        <c:axId val="437380624"/>
      </c:barChart>
      <c:valAx>
        <c:axId val="437380624"/>
        <c:scaling>
          <c:orientation val="minMax"/>
          <c:max val="40"/>
          <c:min val="0"/>
        </c:scaling>
        <c:delete val="1"/>
        <c:axPos val="b"/>
        <c:numFmt formatCode="0&quot;%&quot;" sourceLinked="0"/>
        <c:majorTickMark val="out"/>
        <c:minorTickMark val="none"/>
        <c:tickLblPos val="nextTo"/>
        <c:crossAx val="437378656"/>
        <c:crosses val="autoZero"/>
        <c:crossBetween val="between"/>
      </c:valAx>
      <c:catAx>
        <c:axId val="437378656"/>
        <c:scaling>
          <c:orientation val="minMax"/>
        </c:scaling>
        <c:delete val="1"/>
        <c:axPos val="l"/>
        <c:numFmt formatCode="General" sourceLinked="1"/>
        <c:majorTickMark val="none"/>
        <c:minorTickMark val="none"/>
        <c:tickLblPos val="nextTo"/>
        <c:crossAx val="437380624"/>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solidFill>
            <a:srgbClr val="000000"/>
          </a:solidFill>
        </a:defRPr>
      </a:pPr>
      <a:endParaRPr lang="en-US"/>
    </a:p>
  </c:txPr>
  <c:externalData r:id="rId4">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3807830604417091E-2"/>
          <c:y val="3.6635299116626031E-2"/>
          <c:w val="0.7944868527852682"/>
          <c:h val="0.96299431487399068"/>
        </c:manualLayout>
      </c:layout>
      <c:barChart>
        <c:barDir val="bar"/>
        <c:grouping val="clustered"/>
        <c:varyColors val="0"/>
        <c:ser>
          <c:idx val="0"/>
          <c:order val="0"/>
          <c:tx>
            <c:strRef>
              <c:f>Sheet1!$B$1</c:f>
              <c:strCache>
                <c:ptCount val="1"/>
                <c:pt idx="0">
                  <c:v>Percentage</c:v>
                </c:pt>
              </c:strCache>
            </c:strRef>
          </c:tx>
          <c:spPr>
            <a:solidFill>
              <a:srgbClr val="005DAA"/>
            </a:solidFill>
            <a:ln w="9525">
              <a:noFill/>
            </a:ln>
            <a:effectLst/>
          </c:spPr>
          <c:invertIfNegative val="0"/>
          <c:dPt>
            <c:idx val="0"/>
            <c:invertIfNegative val="0"/>
            <c:bubble3D val="0"/>
            <c:spPr>
              <a:solidFill>
                <a:srgbClr val="B796EA"/>
              </a:solidFill>
              <a:ln w="9525">
                <a:noFill/>
              </a:ln>
              <a:effectLst/>
            </c:spPr>
            <c:extLst>
              <c:ext xmlns:c16="http://schemas.microsoft.com/office/drawing/2014/chart" uri="{C3380CC4-5D6E-409C-BE32-E72D297353CC}">
                <c16:uniqueId val="{00000001-D6F5-4E77-87B2-3C6C711333A2}"/>
              </c:ext>
            </c:extLst>
          </c:dPt>
          <c:dPt>
            <c:idx val="1"/>
            <c:invertIfNegative val="0"/>
            <c:bubble3D val="0"/>
            <c:spPr>
              <a:solidFill>
                <a:srgbClr val="FF6699"/>
              </a:solidFill>
              <a:ln w="9525">
                <a:noFill/>
              </a:ln>
              <a:effectLst/>
            </c:spPr>
            <c:extLst>
              <c:ext xmlns:c16="http://schemas.microsoft.com/office/drawing/2014/chart" uri="{C3380CC4-5D6E-409C-BE32-E72D297353CC}">
                <c16:uniqueId val="{00000003-D6F5-4E77-87B2-3C6C711333A2}"/>
              </c:ext>
            </c:extLst>
          </c:dPt>
          <c:dPt>
            <c:idx val="2"/>
            <c:invertIfNegative val="0"/>
            <c:bubble3D val="0"/>
            <c:spPr>
              <a:solidFill>
                <a:srgbClr val="005DAA"/>
              </a:solidFill>
              <a:ln w="9525">
                <a:noFill/>
              </a:ln>
              <a:effectLst/>
            </c:spPr>
            <c:extLst>
              <c:ext xmlns:c16="http://schemas.microsoft.com/office/drawing/2014/chart" uri="{C3380CC4-5D6E-409C-BE32-E72D297353CC}">
                <c16:uniqueId val="{00000005-D6F5-4E77-87B2-3C6C711333A2}"/>
              </c:ext>
            </c:extLst>
          </c:dPt>
          <c:dPt>
            <c:idx val="3"/>
            <c:invertIfNegative val="0"/>
            <c:bubble3D val="0"/>
            <c:spPr>
              <a:solidFill>
                <a:srgbClr val="78B832"/>
              </a:solidFill>
              <a:ln w="9525">
                <a:noFill/>
              </a:ln>
              <a:effectLst/>
            </c:spPr>
            <c:extLst>
              <c:ext xmlns:c16="http://schemas.microsoft.com/office/drawing/2014/chart" uri="{C3380CC4-5D6E-409C-BE32-E72D297353CC}">
                <c16:uniqueId val="{00000007-D6F5-4E77-87B2-3C6C711333A2}"/>
              </c:ext>
            </c:extLst>
          </c:dPt>
          <c:dPt>
            <c:idx val="4"/>
            <c:invertIfNegative val="0"/>
            <c:bubble3D val="0"/>
            <c:spPr>
              <a:solidFill>
                <a:srgbClr val="F6A01A"/>
              </a:solidFill>
              <a:ln w="9525">
                <a:noFill/>
              </a:ln>
              <a:effectLst/>
            </c:spPr>
            <c:extLst>
              <c:ext xmlns:c16="http://schemas.microsoft.com/office/drawing/2014/chart" uri="{C3380CC4-5D6E-409C-BE32-E72D297353CC}">
                <c16:uniqueId val="{00000009-D6F5-4E77-87B2-3C6C711333A2}"/>
              </c:ext>
            </c:extLst>
          </c:dPt>
          <c:dPt>
            <c:idx val="5"/>
            <c:invertIfNegative val="0"/>
            <c:bubble3D val="0"/>
            <c:spPr>
              <a:solidFill>
                <a:srgbClr val="259393"/>
              </a:solidFill>
              <a:ln w="9525">
                <a:noFill/>
              </a:ln>
              <a:effectLst/>
            </c:spPr>
            <c:extLst>
              <c:ext xmlns:c16="http://schemas.microsoft.com/office/drawing/2014/chart" uri="{C3380CC4-5D6E-409C-BE32-E72D297353CC}">
                <c16:uniqueId val="{0000000B-D6F5-4E77-87B2-3C6C711333A2}"/>
              </c:ext>
            </c:extLst>
          </c:dPt>
          <c:dPt>
            <c:idx val="6"/>
            <c:invertIfNegative val="0"/>
            <c:bubble3D val="0"/>
            <c:spPr>
              <a:solidFill>
                <a:srgbClr val="4BA9FF"/>
              </a:solidFill>
              <a:ln w="9525">
                <a:noFill/>
              </a:ln>
              <a:effectLst/>
            </c:spPr>
            <c:extLst>
              <c:ext xmlns:c16="http://schemas.microsoft.com/office/drawing/2014/chart" uri="{C3380CC4-5D6E-409C-BE32-E72D297353CC}">
                <c16:uniqueId val="{0000000D-D6F5-4E77-87B2-3C6C711333A2}"/>
              </c:ext>
            </c:extLst>
          </c:dPt>
          <c:dPt>
            <c:idx val="7"/>
            <c:invertIfNegative val="0"/>
            <c:bubble3D val="0"/>
            <c:spPr>
              <a:solidFill>
                <a:srgbClr val="A22474"/>
              </a:solidFill>
              <a:ln w="9525">
                <a:noFill/>
              </a:ln>
              <a:effectLst/>
            </c:spPr>
            <c:extLst>
              <c:ext xmlns:c16="http://schemas.microsoft.com/office/drawing/2014/chart" uri="{C3380CC4-5D6E-409C-BE32-E72D297353CC}">
                <c16:uniqueId val="{0000000F-D6F5-4E77-87B2-3C6C711333A2}"/>
              </c:ext>
            </c:extLst>
          </c:dPt>
          <c:dPt>
            <c:idx val="8"/>
            <c:invertIfNegative val="0"/>
            <c:bubble3D val="0"/>
            <c:spPr>
              <a:solidFill>
                <a:srgbClr val="005DAA"/>
              </a:solidFill>
              <a:ln w="9525">
                <a:noFill/>
              </a:ln>
              <a:effectLst/>
            </c:spPr>
            <c:extLst>
              <c:ext xmlns:c16="http://schemas.microsoft.com/office/drawing/2014/chart" uri="{C3380CC4-5D6E-409C-BE32-E72D297353CC}">
                <c16:uniqueId val="{00000011-D6F5-4E77-87B2-3C6C711333A2}"/>
              </c:ext>
            </c:extLst>
          </c:dPt>
          <c:dLbls>
            <c:dLbl>
              <c:idx val="0"/>
              <c:tx>
                <c:rich>
                  <a:bodyPr/>
                  <a:lstStyle/>
                  <a:p>
                    <a:r>
                      <a:rPr lang="en-US"/>
                      <a:t>&lt;1%</a:t>
                    </a:r>
                  </a:p>
                </c:rich>
              </c:tx>
              <c:dLblPos val="inEnd"/>
              <c:showLegendKey val="0"/>
              <c:showVal val="1"/>
              <c:showCatName val="0"/>
              <c:showSerName val="0"/>
              <c:showPercent val="0"/>
              <c:showBubbleSize val="0"/>
              <c:extLst>
                <c:ext xmlns:c15="http://schemas.microsoft.com/office/drawing/2012/chart" uri="{CE6537A1-D6FC-4f65-9D91-7224C49458BB}">
                  <c15:layout>
                    <c:manualLayout>
                      <c:w val="0.11441217582168152"/>
                      <c:h val="8.6820684394489991E-2"/>
                    </c:manualLayout>
                  </c15:layout>
                  <c15:showDataLabelsRange val="0"/>
                </c:ext>
                <c:ext xmlns:c16="http://schemas.microsoft.com/office/drawing/2014/chart" uri="{C3380CC4-5D6E-409C-BE32-E72D297353CC}">
                  <c16:uniqueId val="{00000001-D6F5-4E77-87B2-3C6C711333A2}"/>
                </c:ext>
              </c:extLst>
            </c:dLbl>
            <c:dLbl>
              <c:idx val="1"/>
              <c:dLblPos val="inEnd"/>
              <c:showLegendKey val="0"/>
              <c:showVal val="1"/>
              <c:showCatName val="0"/>
              <c:showSerName val="0"/>
              <c:showPercent val="0"/>
              <c:showBubbleSize val="0"/>
              <c:extLst>
                <c:ext xmlns:c15="http://schemas.microsoft.com/office/drawing/2012/chart" uri="{CE6537A1-D6FC-4f65-9D91-7224C49458BB}">
                  <c15:layout>
                    <c:manualLayout>
                      <c:w val="0.11205897214873822"/>
                      <c:h val="8.6820684394489991E-2"/>
                    </c:manualLayout>
                  </c15:layout>
                </c:ext>
                <c:ext xmlns:c16="http://schemas.microsoft.com/office/drawing/2014/chart" uri="{C3380CC4-5D6E-409C-BE32-E72D297353CC}">
                  <c16:uniqueId val="{00000003-D6F5-4E77-87B2-3C6C711333A2}"/>
                </c:ext>
              </c:extLst>
            </c:dLbl>
            <c:dLbl>
              <c:idx val="2"/>
              <c:dLblPos val="inEnd"/>
              <c:showLegendKey val="0"/>
              <c:showVal val="1"/>
              <c:showCatName val="0"/>
              <c:showSerName val="0"/>
              <c:showPercent val="0"/>
              <c:showBubbleSize val="0"/>
              <c:extLst>
                <c:ext xmlns:c15="http://schemas.microsoft.com/office/drawing/2012/chart" uri="{CE6537A1-D6FC-4f65-9D91-7224C49458BB}">
                  <c15:layout>
                    <c:manualLayout>
                      <c:w val="0.12921774893061638"/>
                      <c:h val="8.6820684394489991E-2"/>
                    </c:manualLayout>
                  </c15:layout>
                </c:ext>
                <c:ext xmlns:c16="http://schemas.microsoft.com/office/drawing/2014/chart" uri="{C3380CC4-5D6E-409C-BE32-E72D297353CC}">
                  <c16:uniqueId val="{00000005-D6F5-4E77-87B2-3C6C711333A2}"/>
                </c:ext>
              </c:extLst>
            </c:dLbl>
            <c:dLbl>
              <c:idx val="3"/>
              <c:layout>
                <c:manualLayout>
                  <c:x val="-1.1830194892050165E-2"/>
                  <c:y val="9.5006995856347261E-3"/>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0.1145102259747208"/>
                      <c:h val="8.6820684394489991E-2"/>
                    </c:manualLayout>
                  </c15:layout>
                </c:ext>
                <c:ext xmlns:c16="http://schemas.microsoft.com/office/drawing/2014/chart" uri="{C3380CC4-5D6E-409C-BE32-E72D297353CC}">
                  <c16:uniqueId val="{00000007-D6F5-4E77-87B2-3C6C711333A2}"/>
                </c:ext>
              </c:extLst>
            </c:dLbl>
            <c:dLbl>
              <c:idx val="4"/>
              <c:layout>
                <c:manualLayout>
                  <c:x val="-1.7957846926726039E-2"/>
                  <c:y val="3.1668998618782809E-3"/>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0.10715646449677303"/>
                      <c:h val="8.6820684394489991E-2"/>
                    </c:manualLayout>
                  </c15:layout>
                </c:ext>
                <c:ext xmlns:c16="http://schemas.microsoft.com/office/drawing/2014/chart" uri="{C3380CC4-5D6E-409C-BE32-E72D297353CC}">
                  <c16:uniqueId val="{00000009-D6F5-4E77-87B2-3C6C711333A2}"/>
                </c:ext>
              </c:extLst>
            </c:dLbl>
            <c:dLbl>
              <c:idx val="5"/>
              <c:layout>
                <c:manualLayout>
                  <c:x val="-1.3560065948378434E-2"/>
                  <c:y val="-5.8059160096729993E-17"/>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0.12688133731144163"/>
                      <c:h val="8.6820684394489991E-2"/>
                    </c:manualLayout>
                  </c15:layout>
                </c:ext>
                <c:ext xmlns:c16="http://schemas.microsoft.com/office/drawing/2014/chart" uri="{C3380CC4-5D6E-409C-BE32-E72D297353CC}">
                  <c16:uniqueId val="{0000000B-D6F5-4E77-87B2-3C6C711333A2}"/>
                </c:ext>
              </c:extLst>
            </c:dLbl>
            <c:dLbl>
              <c:idx val="6"/>
              <c:numFmt formatCode="0&quot;%&quot;" sourceLinked="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D-D6F5-4E77-87B2-3C6C711333A2}"/>
                </c:ext>
              </c:extLst>
            </c:dLbl>
            <c:dLbl>
              <c:idx val="7"/>
              <c:numFmt formatCode="0&quot;%&quot;" sourceLinked="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F-D6F5-4E77-87B2-3C6C711333A2}"/>
                </c:ext>
              </c:extLst>
            </c:dLbl>
            <c:numFmt formatCode="0&quot;%&quot;" sourceLinked="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rgbClr val="262626"/>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American Indian/Alaska Native</c:v>
                </c:pt>
                <c:pt idx="1">
                  <c:v>Other race</c:v>
                </c:pt>
                <c:pt idx="2">
                  <c:v>Multiple race</c:v>
                </c:pt>
                <c:pt idx="3">
                  <c:v>Native Hawaiian/Pacific Islander</c:v>
                </c:pt>
                <c:pt idx="4">
                  <c:v>White</c:v>
                </c:pt>
                <c:pt idx="5">
                  <c:v>Black/African American</c:v>
                </c:pt>
                <c:pt idx="6">
                  <c:v>Asian</c:v>
                </c:pt>
                <c:pt idx="7">
                  <c:v>Hispanic/Latino</c:v>
                </c:pt>
              </c:strCache>
            </c:strRef>
          </c:cat>
          <c:val>
            <c:numRef>
              <c:f>Sheet1!$B$2:$B$9</c:f>
              <c:numCache>
                <c:formatCode>0</c:formatCode>
                <c:ptCount val="8"/>
                <c:pt idx="0">
                  <c:v>3.7425149700598806E-2</c:v>
                </c:pt>
                <c:pt idx="1">
                  <c:v>0.97305389221556893</c:v>
                </c:pt>
                <c:pt idx="2">
                  <c:v>1.2849301397205588</c:v>
                </c:pt>
                <c:pt idx="3">
                  <c:v>2.0708582834331337</c:v>
                </c:pt>
                <c:pt idx="4">
                  <c:v>3.6676646706586826</c:v>
                </c:pt>
                <c:pt idx="5">
                  <c:v>15.918163672654689</c:v>
                </c:pt>
                <c:pt idx="6">
                  <c:v>35.890718562874255</c:v>
                </c:pt>
                <c:pt idx="7">
                  <c:v>39.845309381237527</c:v>
                </c:pt>
              </c:numCache>
            </c:numRef>
          </c:val>
          <c:extLst>
            <c:ext xmlns:c16="http://schemas.microsoft.com/office/drawing/2014/chart" uri="{C3380CC4-5D6E-409C-BE32-E72D297353CC}">
              <c16:uniqueId val="{00000012-D6F5-4E77-87B2-3C6C711333A2}"/>
            </c:ext>
          </c:extLst>
        </c:ser>
        <c:dLbls>
          <c:dLblPos val="outEnd"/>
          <c:showLegendKey val="0"/>
          <c:showVal val="1"/>
          <c:showCatName val="0"/>
          <c:showSerName val="0"/>
          <c:showPercent val="0"/>
          <c:showBubbleSize val="0"/>
        </c:dLbls>
        <c:gapWidth val="10"/>
        <c:axId val="437378656"/>
        <c:axId val="437380624"/>
      </c:barChart>
      <c:valAx>
        <c:axId val="437380624"/>
        <c:scaling>
          <c:orientation val="maxMin"/>
          <c:max val="40"/>
          <c:min val="0"/>
        </c:scaling>
        <c:delete val="1"/>
        <c:axPos val="b"/>
        <c:numFmt formatCode="0&quot;%&quot;" sourceLinked="0"/>
        <c:majorTickMark val="out"/>
        <c:minorTickMark val="none"/>
        <c:tickLblPos val="nextTo"/>
        <c:crossAx val="437378656"/>
        <c:crosses val="autoZero"/>
        <c:crossBetween val="between"/>
      </c:valAx>
      <c:catAx>
        <c:axId val="437378656"/>
        <c:scaling>
          <c:orientation val="minMax"/>
        </c:scaling>
        <c:delete val="1"/>
        <c:axPos val="r"/>
        <c:numFmt formatCode="General" sourceLinked="1"/>
        <c:majorTickMark val="none"/>
        <c:minorTickMark val="none"/>
        <c:tickLblPos val="nextTo"/>
        <c:crossAx val="437380624"/>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solidFill>
            <a:srgbClr val="000000"/>
          </a:solidFill>
        </a:defRPr>
      </a:pPr>
      <a:endParaRPr lang="en-US"/>
    </a:p>
  </c:txPr>
  <c:externalData r:id="rId4">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3807830604417091E-2"/>
          <c:y val="3.6635299116626031E-2"/>
          <c:w val="0.8379884698273975"/>
          <c:h val="0.95454924787368844"/>
        </c:manualLayout>
      </c:layout>
      <c:barChart>
        <c:barDir val="bar"/>
        <c:grouping val="clustered"/>
        <c:varyColors val="0"/>
        <c:ser>
          <c:idx val="0"/>
          <c:order val="0"/>
          <c:tx>
            <c:strRef>
              <c:f>Sheet1!$B$1</c:f>
              <c:strCache>
                <c:ptCount val="1"/>
                <c:pt idx="0">
                  <c:v>Rate</c:v>
                </c:pt>
              </c:strCache>
            </c:strRef>
          </c:tx>
          <c:spPr>
            <a:solidFill>
              <a:srgbClr val="005DAA"/>
            </a:solidFill>
            <a:ln w="9525">
              <a:noFill/>
            </a:ln>
            <a:effectLst/>
          </c:spPr>
          <c:invertIfNegative val="0"/>
          <c:dPt>
            <c:idx val="0"/>
            <c:invertIfNegative val="0"/>
            <c:bubble3D val="0"/>
            <c:spPr>
              <a:solidFill>
                <a:srgbClr val="A87FE5"/>
              </a:solidFill>
              <a:ln w="9525">
                <a:noFill/>
              </a:ln>
              <a:effectLst/>
            </c:spPr>
            <c:extLst>
              <c:ext xmlns:c16="http://schemas.microsoft.com/office/drawing/2014/chart" uri="{C3380CC4-5D6E-409C-BE32-E72D297353CC}">
                <c16:uniqueId val="{00000001-5CE0-403C-A63C-DAF6A3C5409B}"/>
              </c:ext>
            </c:extLst>
          </c:dPt>
          <c:dPt>
            <c:idx val="1"/>
            <c:invertIfNegative val="0"/>
            <c:bubble3D val="0"/>
            <c:spPr>
              <a:solidFill>
                <a:srgbClr val="F8B54D"/>
              </a:solidFill>
              <a:ln w="9525">
                <a:noFill/>
              </a:ln>
              <a:effectLst/>
            </c:spPr>
            <c:extLst>
              <c:ext xmlns:c16="http://schemas.microsoft.com/office/drawing/2014/chart" uri="{C3380CC4-5D6E-409C-BE32-E72D297353CC}">
                <c16:uniqueId val="{00000003-5CE0-403C-A63C-DAF6A3C5409B}"/>
              </c:ext>
            </c:extLst>
          </c:dPt>
          <c:dPt>
            <c:idx val="2"/>
            <c:invertIfNegative val="0"/>
            <c:bubble3D val="0"/>
            <c:spPr>
              <a:solidFill>
                <a:srgbClr val="A22474"/>
              </a:solidFill>
              <a:ln w="9525">
                <a:noFill/>
              </a:ln>
              <a:effectLst/>
            </c:spPr>
            <c:extLst>
              <c:ext xmlns:c16="http://schemas.microsoft.com/office/drawing/2014/chart" uri="{C3380CC4-5D6E-409C-BE32-E72D297353CC}">
                <c16:uniqueId val="{00000005-5CE0-403C-A63C-DAF6A3C5409B}"/>
              </c:ext>
            </c:extLst>
          </c:dPt>
          <c:dPt>
            <c:idx val="3"/>
            <c:invertIfNegative val="0"/>
            <c:bubble3D val="0"/>
            <c:spPr>
              <a:solidFill>
                <a:srgbClr val="4BA9FF"/>
              </a:solidFill>
              <a:ln w="9525">
                <a:noFill/>
              </a:ln>
              <a:effectLst/>
            </c:spPr>
            <c:extLst>
              <c:ext xmlns:c16="http://schemas.microsoft.com/office/drawing/2014/chart" uri="{C3380CC4-5D6E-409C-BE32-E72D297353CC}">
                <c16:uniqueId val="{00000007-5CE0-403C-A63C-DAF6A3C5409B}"/>
              </c:ext>
            </c:extLst>
          </c:dPt>
          <c:dPt>
            <c:idx val="4"/>
            <c:invertIfNegative val="0"/>
            <c:bubble3D val="0"/>
            <c:spPr>
              <a:solidFill>
                <a:srgbClr val="00788A"/>
              </a:solidFill>
              <a:ln w="9525">
                <a:noFill/>
              </a:ln>
              <a:effectLst/>
            </c:spPr>
            <c:extLst>
              <c:ext xmlns:c16="http://schemas.microsoft.com/office/drawing/2014/chart" uri="{C3380CC4-5D6E-409C-BE32-E72D297353CC}">
                <c16:uniqueId val="{00000009-5CE0-403C-A63C-DAF6A3C5409B}"/>
              </c:ext>
            </c:extLst>
          </c:dPt>
          <c:dPt>
            <c:idx val="5"/>
            <c:invertIfNegative val="0"/>
            <c:bubble3D val="0"/>
            <c:spPr>
              <a:solidFill>
                <a:srgbClr val="005DAA"/>
              </a:solidFill>
              <a:ln w="9525">
                <a:noFill/>
              </a:ln>
              <a:effectLst/>
            </c:spPr>
            <c:extLst>
              <c:ext xmlns:c16="http://schemas.microsoft.com/office/drawing/2014/chart" uri="{C3380CC4-5D6E-409C-BE32-E72D297353CC}">
                <c16:uniqueId val="{0000000B-5CE0-403C-A63C-DAF6A3C5409B}"/>
              </c:ext>
            </c:extLst>
          </c:dPt>
          <c:dPt>
            <c:idx val="6"/>
            <c:invertIfNegative val="0"/>
            <c:bubble3D val="0"/>
            <c:spPr>
              <a:solidFill>
                <a:srgbClr val="78B832"/>
              </a:solidFill>
              <a:ln w="9525">
                <a:noFill/>
              </a:ln>
              <a:effectLst/>
            </c:spPr>
            <c:extLst>
              <c:ext xmlns:c16="http://schemas.microsoft.com/office/drawing/2014/chart" uri="{C3380CC4-5D6E-409C-BE32-E72D297353CC}">
                <c16:uniqueId val="{0000000D-5CE0-403C-A63C-DAF6A3C5409B}"/>
              </c:ext>
            </c:extLst>
          </c:dPt>
          <c:dPt>
            <c:idx val="7"/>
            <c:invertIfNegative val="0"/>
            <c:bubble3D val="0"/>
            <c:spPr>
              <a:solidFill>
                <a:srgbClr val="005DAA"/>
              </a:solidFill>
              <a:ln w="9525">
                <a:noFill/>
              </a:ln>
              <a:effectLst/>
            </c:spPr>
            <c:extLst>
              <c:ext xmlns:c16="http://schemas.microsoft.com/office/drawing/2014/chart" uri="{C3380CC4-5D6E-409C-BE32-E72D297353CC}">
                <c16:uniqueId val="{0000000F-5CE0-403C-A63C-DAF6A3C5409B}"/>
              </c:ext>
            </c:extLst>
          </c:dPt>
          <c:dPt>
            <c:idx val="8"/>
            <c:invertIfNegative val="0"/>
            <c:bubble3D val="0"/>
            <c:spPr>
              <a:solidFill>
                <a:srgbClr val="005DAA"/>
              </a:solidFill>
              <a:ln w="9525">
                <a:noFill/>
              </a:ln>
              <a:effectLst/>
            </c:spPr>
            <c:extLst>
              <c:ext xmlns:c16="http://schemas.microsoft.com/office/drawing/2014/chart" uri="{C3380CC4-5D6E-409C-BE32-E72D297353CC}">
                <c16:uniqueId val="{00000011-5CE0-403C-A63C-DAF6A3C5409B}"/>
              </c:ext>
            </c:extLst>
          </c:dPt>
          <c:dLbls>
            <c:dLbl>
              <c:idx val="2"/>
              <c:layout>
                <c:manualLayout>
                  <c:x val="-7.6159939871627757E-3"/>
                  <c:y val="-3.1669022309954611E-3"/>
                </c:manualLayout>
              </c:layout>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rgbClr val="262626"/>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CE0-403C-A63C-DAF6A3C5409B}"/>
                </c:ext>
              </c:extLst>
            </c:dLbl>
            <c:dLbl>
              <c:idx val="6"/>
              <c:layout>
                <c:manualLayout>
                  <c:x val="-0.11931723913221645"/>
                  <c:y val="-3.3242548892067725E-3"/>
                </c:manualLayout>
              </c:layout>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5CE0-403C-A63C-DAF6A3C5409B}"/>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American Indian/Alaska Native</c:v>
                </c:pt>
                <c:pt idx="1">
                  <c:v>White</c:v>
                </c:pt>
                <c:pt idx="2">
                  <c:v>Hispanic or Latino</c:v>
                </c:pt>
                <c:pt idx="3">
                  <c:v>Asian</c:v>
                </c:pt>
                <c:pt idx="4">
                  <c:v>Black or African American</c:v>
                </c:pt>
                <c:pt idx="5">
                  <c:v>Multiple race</c:v>
                </c:pt>
                <c:pt idx="6">
                  <c:v>Native Hawaiian or Other Pacific Islander</c:v>
                </c:pt>
              </c:strCache>
            </c:strRef>
          </c:cat>
          <c:val>
            <c:numRef>
              <c:f>Sheet1!$B$2:$B$8</c:f>
              <c:numCache>
                <c:formatCode>0.0</c:formatCode>
                <c:ptCount val="7"/>
                <c:pt idx="0">
                  <c:v>4.6708812169428997</c:v>
                </c:pt>
                <c:pt idx="1">
                  <c:v>0.27862777504505909</c:v>
                </c:pt>
                <c:pt idx="2">
                  <c:v>1.6016403889739501</c:v>
                </c:pt>
                <c:pt idx="3">
                  <c:v>1.2648939759846025</c:v>
                </c:pt>
                <c:pt idx="4">
                  <c:v>2.1178287193767891</c:v>
                </c:pt>
                <c:pt idx="5">
                  <c:v>0.4978802094975105</c:v>
                </c:pt>
                <c:pt idx="6">
                  <c:v>10.018965311984687</c:v>
                </c:pt>
              </c:numCache>
            </c:numRef>
          </c:val>
          <c:extLst>
            <c:ext xmlns:c16="http://schemas.microsoft.com/office/drawing/2014/chart" uri="{C3380CC4-5D6E-409C-BE32-E72D297353CC}">
              <c16:uniqueId val="{00000012-5CE0-403C-A63C-DAF6A3C5409B}"/>
            </c:ext>
          </c:extLst>
        </c:ser>
        <c:dLbls>
          <c:showLegendKey val="0"/>
          <c:showVal val="0"/>
          <c:showCatName val="0"/>
          <c:showSerName val="0"/>
          <c:showPercent val="0"/>
          <c:showBubbleSize val="0"/>
        </c:dLbls>
        <c:gapWidth val="10"/>
        <c:axId val="437378656"/>
        <c:axId val="437380624"/>
      </c:barChart>
      <c:valAx>
        <c:axId val="437380624"/>
        <c:scaling>
          <c:orientation val="minMax"/>
          <c:max val="65"/>
          <c:min val="0"/>
        </c:scaling>
        <c:delete val="1"/>
        <c:axPos val="b"/>
        <c:numFmt formatCode="0" sourceLinked="0"/>
        <c:majorTickMark val="out"/>
        <c:minorTickMark val="none"/>
        <c:tickLblPos val="nextTo"/>
        <c:crossAx val="437378656"/>
        <c:crosses val="autoZero"/>
        <c:crossBetween val="between"/>
        <c:majorUnit val="10"/>
      </c:valAx>
      <c:catAx>
        <c:axId val="437378656"/>
        <c:scaling>
          <c:orientation val="minMax"/>
        </c:scaling>
        <c:delete val="1"/>
        <c:axPos val="l"/>
        <c:numFmt formatCode="General" sourceLinked="1"/>
        <c:majorTickMark val="none"/>
        <c:minorTickMark val="none"/>
        <c:tickLblPos val="nextTo"/>
        <c:crossAx val="437380624"/>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solidFill>
            <a:srgbClr val="000000"/>
          </a:solidFill>
        </a:defRPr>
      </a:pPr>
      <a:endParaRPr lang="en-US"/>
    </a:p>
  </c:txPr>
  <c:externalData r:id="rId4">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3807822239470341E-2"/>
          <c:y val="3.6635299116626045E-2"/>
          <c:w val="0.7944868527852682"/>
          <c:h val="0.95454924787368844"/>
        </c:manualLayout>
      </c:layout>
      <c:barChart>
        <c:barDir val="bar"/>
        <c:grouping val="clustered"/>
        <c:varyColors val="0"/>
        <c:ser>
          <c:idx val="0"/>
          <c:order val="0"/>
          <c:tx>
            <c:strRef>
              <c:f>Sheet1!$B$1</c:f>
              <c:strCache>
                <c:ptCount val="1"/>
                <c:pt idx="0">
                  <c:v>Rate</c:v>
                </c:pt>
              </c:strCache>
            </c:strRef>
          </c:tx>
          <c:spPr>
            <a:solidFill>
              <a:srgbClr val="005DAA"/>
            </a:solidFill>
            <a:ln w="9525">
              <a:noFill/>
            </a:ln>
            <a:effectLst/>
          </c:spPr>
          <c:invertIfNegative val="0"/>
          <c:dPt>
            <c:idx val="0"/>
            <c:invertIfNegative val="0"/>
            <c:bubble3D val="0"/>
            <c:spPr>
              <a:solidFill>
                <a:srgbClr val="A87FE5"/>
              </a:solidFill>
              <a:ln w="9525">
                <a:noFill/>
              </a:ln>
              <a:effectLst/>
            </c:spPr>
            <c:extLst>
              <c:ext xmlns:c16="http://schemas.microsoft.com/office/drawing/2014/chart" uri="{C3380CC4-5D6E-409C-BE32-E72D297353CC}">
                <c16:uniqueId val="{00000001-76D5-404D-86D5-01E7BBE0C74E}"/>
              </c:ext>
            </c:extLst>
          </c:dPt>
          <c:dPt>
            <c:idx val="1"/>
            <c:invertIfNegative val="0"/>
            <c:bubble3D val="0"/>
            <c:spPr>
              <a:solidFill>
                <a:srgbClr val="F8B54D"/>
              </a:solidFill>
              <a:ln w="9525">
                <a:noFill/>
              </a:ln>
              <a:effectLst/>
            </c:spPr>
            <c:extLst>
              <c:ext xmlns:c16="http://schemas.microsoft.com/office/drawing/2014/chart" uri="{C3380CC4-5D6E-409C-BE32-E72D297353CC}">
                <c16:uniqueId val="{00000003-76D5-404D-86D5-01E7BBE0C74E}"/>
              </c:ext>
            </c:extLst>
          </c:dPt>
          <c:dPt>
            <c:idx val="2"/>
            <c:invertIfNegative val="0"/>
            <c:bubble3D val="0"/>
            <c:spPr>
              <a:solidFill>
                <a:srgbClr val="A22474"/>
              </a:solidFill>
              <a:ln w="9525">
                <a:noFill/>
              </a:ln>
              <a:effectLst/>
            </c:spPr>
            <c:extLst>
              <c:ext xmlns:c16="http://schemas.microsoft.com/office/drawing/2014/chart" uri="{C3380CC4-5D6E-409C-BE32-E72D297353CC}">
                <c16:uniqueId val="{00000005-76D5-404D-86D5-01E7BBE0C74E}"/>
              </c:ext>
            </c:extLst>
          </c:dPt>
          <c:dPt>
            <c:idx val="3"/>
            <c:invertIfNegative val="0"/>
            <c:bubble3D val="0"/>
            <c:spPr>
              <a:solidFill>
                <a:srgbClr val="4BA9FF"/>
              </a:solidFill>
              <a:ln w="9525">
                <a:noFill/>
              </a:ln>
              <a:effectLst/>
            </c:spPr>
            <c:extLst>
              <c:ext xmlns:c16="http://schemas.microsoft.com/office/drawing/2014/chart" uri="{C3380CC4-5D6E-409C-BE32-E72D297353CC}">
                <c16:uniqueId val="{00000007-76D5-404D-86D5-01E7BBE0C74E}"/>
              </c:ext>
            </c:extLst>
          </c:dPt>
          <c:dPt>
            <c:idx val="4"/>
            <c:invertIfNegative val="0"/>
            <c:bubble3D val="0"/>
            <c:spPr>
              <a:solidFill>
                <a:srgbClr val="00788A"/>
              </a:solidFill>
              <a:ln w="9525">
                <a:noFill/>
              </a:ln>
              <a:effectLst/>
            </c:spPr>
            <c:extLst>
              <c:ext xmlns:c16="http://schemas.microsoft.com/office/drawing/2014/chart" uri="{C3380CC4-5D6E-409C-BE32-E72D297353CC}">
                <c16:uniqueId val="{00000009-76D5-404D-86D5-01E7BBE0C74E}"/>
              </c:ext>
            </c:extLst>
          </c:dPt>
          <c:dPt>
            <c:idx val="5"/>
            <c:invertIfNegative val="0"/>
            <c:bubble3D val="0"/>
            <c:spPr>
              <a:solidFill>
                <a:srgbClr val="005DAA"/>
              </a:solidFill>
              <a:ln w="9525">
                <a:noFill/>
              </a:ln>
              <a:effectLst/>
            </c:spPr>
            <c:extLst>
              <c:ext xmlns:c16="http://schemas.microsoft.com/office/drawing/2014/chart" uri="{C3380CC4-5D6E-409C-BE32-E72D297353CC}">
                <c16:uniqueId val="{0000000B-76D5-404D-86D5-01E7BBE0C74E}"/>
              </c:ext>
            </c:extLst>
          </c:dPt>
          <c:dPt>
            <c:idx val="6"/>
            <c:invertIfNegative val="0"/>
            <c:bubble3D val="0"/>
            <c:spPr>
              <a:solidFill>
                <a:srgbClr val="78B832"/>
              </a:solidFill>
              <a:ln w="9525">
                <a:noFill/>
              </a:ln>
              <a:effectLst/>
            </c:spPr>
            <c:extLst>
              <c:ext xmlns:c16="http://schemas.microsoft.com/office/drawing/2014/chart" uri="{C3380CC4-5D6E-409C-BE32-E72D297353CC}">
                <c16:uniqueId val="{0000000D-76D5-404D-86D5-01E7BBE0C74E}"/>
              </c:ext>
            </c:extLst>
          </c:dPt>
          <c:dPt>
            <c:idx val="7"/>
            <c:invertIfNegative val="0"/>
            <c:bubble3D val="0"/>
            <c:spPr>
              <a:solidFill>
                <a:srgbClr val="005DAA"/>
              </a:solidFill>
              <a:ln w="9525">
                <a:noFill/>
              </a:ln>
              <a:effectLst/>
            </c:spPr>
            <c:extLst>
              <c:ext xmlns:c16="http://schemas.microsoft.com/office/drawing/2014/chart" uri="{C3380CC4-5D6E-409C-BE32-E72D297353CC}">
                <c16:uniqueId val="{0000000F-76D5-404D-86D5-01E7BBE0C74E}"/>
              </c:ext>
            </c:extLst>
          </c:dPt>
          <c:dPt>
            <c:idx val="8"/>
            <c:invertIfNegative val="0"/>
            <c:bubble3D val="0"/>
            <c:spPr>
              <a:solidFill>
                <a:srgbClr val="005DAA"/>
              </a:solidFill>
              <a:ln w="9525">
                <a:noFill/>
              </a:ln>
              <a:effectLst/>
            </c:spPr>
            <c:extLst>
              <c:ext xmlns:c16="http://schemas.microsoft.com/office/drawing/2014/chart" uri="{C3380CC4-5D6E-409C-BE32-E72D297353CC}">
                <c16:uniqueId val="{00000011-76D5-404D-86D5-01E7BBE0C74E}"/>
              </c:ext>
            </c:extLst>
          </c:dPt>
          <c:dLbls>
            <c:dLbl>
              <c:idx val="0"/>
              <c:layout>
                <c:manualLayout>
                  <c:x val="-2.0833148363392302E-2"/>
                  <c:y val="1.1611840706008219E-16"/>
                </c:manualLayout>
              </c:layout>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rgbClr val="262626"/>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0.14366798674083994"/>
                      <c:h val="8.6820749343927583E-2"/>
                    </c:manualLayout>
                  </c15:layout>
                </c:ext>
                <c:ext xmlns:c16="http://schemas.microsoft.com/office/drawing/2014/chart" uri="{C3380CC4-5D6E-409C-BE32-E72D297353CC}">
                  <c16:uniqueId val="{00000001-76D5-404D-86D5-01E7BBE0C74E}"/>
                </c:ext>
              </c:extLst>
            </c:dLbl>
            <c:dLbl>
              <c:idx val="1"/>
              <c:layout>
                <c:manualLayout>
                  <c:x val="1.3290814051745902E-3"/>
                  <c:y val="0"/>
                </c:manualLayout>
              </c:layout>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rgbClr val="262626"/>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6D5-404D-86D5-01E7BBE0C74E}"/>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American Indian/Alaska Native</c:v>
                </c:pt>
                <c:pt idx="1">
                  <c:v>White</c:v>
                </c:pt>
                <c:pt idx="2">
                  <c:v>Hispanic/Latino</c:v>
                </c:pt>
                <c:pt idx="3">
                  <c:v>Asian</c:v>
                </c:pt>
                <c:pt idx="4">
                  <c:v>Black/African American</c:v>
                </c:pt>
                <c:pt idx="5">
                  <c:v>Multiple race</c:v>
                </c:pt>
                <c:pt idx="6">
                  <c:v>Native Hawaiian/Pacific Islander</c:v>
                </c:pt>
              </c:strCache>
            </c:strRef>
          </c:cat>
          <c:val>
            <c:numRef>
              <c:f>Sheet1!$B$2:$B$8</c:f>
              <c:numCache>
                <c:formatCode>0.0</c:formatCode>
                <c:ptCount val="7"/>
                <c:pt idx="0">
                  <c:v>3.1131634929694387</c:v>
                </c:pt>
                <c:pt idx="1">
                  <c:v>3.6719467762555436</c:v>
                </c:pt>
                <c:pt idx="2">
                  <c:v>13.099611760974163</c:v>
                </c:pt>
                <c:pt idx="3">
                  <c:v>22.411663225849271</c:v>
                </c:pt>
                <c:pt idx="4">
                  <c:v>24.472475273881713</c:v>
                </c:pt>
                <c:pt idx="5">
                  <c:v>50.92077617105425</c:v>
                </c:pt>
                <c:pt idx="6">
                  <c:v>54.703153010650631</c:v>
                </c:pt>
              </c:numCache>
            </c:numRef>
          </c:val>
          <c:extLst>
            <c:ext xmlns:c16="http://schemas.microsoft.com/office/drawing/2014/chart" uri="{C3380CC4-5D6E-409C-BE32-E72D297353CC}">
              <c16:uniqueId val="{00000012-76D5-404D-86D5-01E7BBE0C74E}"/>
            </c:ext>
          </c:extLst>
        </c:ser>
        <c:dLbls>
          <c:dLblPos val="outEnd"/>
          <c:showLegendKey val="0"/>
          <c:showVal val="1"/>
          <c:showCatName val="0"/>
          <c:showSerName val="0"/>
          <c:showPercent val="0"/>
          <c:showBubbleSize val="0"/>
        </c:dLbls>
        <c:gapWidth val="10"/>
        <c:axId val="437378656"/>
        <c:axId val="437380624"/>
      </c:barChart>
      <c:valAx>
        <c:axId val="437380624"/>
        <c:scaling>
          <c:orientation val="maxMin"/>
          <c:max val="65"/>
          <c:min val="0"/>
        </c:scaling>
        <c:delete val="1"/>
        <c:axPos val="b"/>
        <c:numFmt formatCode="#,##0" sourceLinked="0"/>
        <c:majorTickMark val="out"/>
        <c:minorTickMark val="none"/>
        <c:tickLblPos val="nextTo"/>
        <c:crossAx val="437378656"/>
        <c:crosses val="autoZero"/>
        <c:crossBetween val="between"/>
        <c:majorUnit val="10"/>
      </c:valAx>
      <c:catAx>
        <c:axId val="437378656"/>
        <c:scaling>
          <c:orientation val="minMax"/>
        </c:scaling>
        <c:delete val="1"/>
        <c:axPos val="r"/>
        <c:numFmt formatCode="General" sourceLinked="1"/>
        <c:majorTickMark val="none"/>
        <c:minorTickMark val="none"/>
        <c:tickLblPos val="nextTo"/>
        <c:crossAx val="437380624"/>
        <c:crossesAt val="0"/>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solidFill>
            <a:srgbClr val="000000"/>
          </a:solidFill>
        </a:defRPr>
      </a:pPr>
      <a:endParaRPr lang="en-US"/>
    </a:p>
  </c:txPr>
  <c:externalData r:id="rId4">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7043609776738579E-2"/>
          <c:y val="3.2143616483379031E-2"/>
          <c:w val="0.86869966081182837"/>
          <c:h val="0.83226749409245759"/>
        </c:manualLayout>
      </c:layout>
      <c:barChart>
        <c:barDir val="col"/>
        <c:grouping val="stacked"/>
        <c:varyColors val="0"/>
        <c:ser>
          <c:idx val="0"/>
          <c:order val="0"/>
          <c:tx>
            <c:strRef>
              <c:f>Sheet1!$B$1</c:f>
              <c:strCache>
                <c:ptCount val="1"/>
                <c:pt idx="0">
                  <c:v>0–4 years</c:v>
                </c:pt>
              </c:strCache>
            </c:strRef>
          </c:tx>
          <c:spPr>
            <a:solidFill>
              <a:srgbClr val="762A83"/>
            </a:solidFill>
            <a:ln w="19050">
              <a:noFill/>
            </a:ln>
            <a:effectLst/>
          </c:spPr>
          <c:invertIfNegative val="0"/>
          <c:dPt>
            <c:idx val="0"/>
            <c:invertIfNegative val="0"/>
            <c:bubble3D val="0"/>
            <c:spPr>
              <a:solidFill>
                <a:srgbClr val="762A83"/>
              </a:solidFill>
              <a:ln w="9525">
                <a:noFill/>
              </a:ln>
              <a:effectLst/>
            </c:spPr>
            <c:extLst>
              <c:ext xmlns:c16="http://schemas.microsoft.com/office/drawing/2014/chart" uri="{C3380CC4-5D6E-409C-BE32-E72D297353CC}">
                <c16:uniqueId val="{00000001-D09F-477E-B976-B299053FB7CB}"/>
              </c:ext>
            </c:extLst>
          </c:dPt>
          <c:dPt>
            <c:idx val="1"/>
            <c:invertIfNegative val="0"/>
            <c:bubble3D val="0"/>
            <c:spPr>
              <a:solidFill>
                <a:srgbClr val="762A83"/>
              </a:solidFill>
              <a:ln w="9525">
                <a:noFill/>
              </a:ln>
              <a:effectLst/>
            </c:spPr>
            <c:extLst>
              <c:ext xmlns:c16="http://schemas.microsoft.com/office/drawing/2014/chart" uri="{C3380CC4-5D6E-409C-BE32-E72D297353CC}">
                <c16:uniqueId val="{00000003-D09F-477E-B976-B299053FB7CB}"/>
              </c:ext>
            </c:extLst>
          </c:dPt>
          <c:dPt>
            <c:idx val="2"/>
            <c:invertIfNegative val="0"/>
            <c:bubble3D val="0"/>
            <c:spPr>
              <a:solidFill>
                <a:srgbClr val="762A83"/>
              </a:solidFill>
              <a:ln w="9525">
                <a:noFill/>
              </a:ln>
              <a:effectLst/>
            </c:spPr>
            <c:extLst>
              <c:ext xmlns:c16="http://schemas.microsoft.com/office/drawing/2014/chart" uri="{C3380CC4-5D6E-409C-BE32-E72D297353CC}">
                <c16:uniqueId val="{00000005-D09F-477E-B976-B299053FB7CB}"/>
              </c:ext>
            </c:extLst>
          </c:dPt>
          <c:dPt>
            <c:idx val="3"/>
            <c:invertIfNegative val="0"/>
            <c:bubble3D val="0"/>
            <c:spPr>
              <a:solidFill>
                <a:srgbClr val="762A83"/>
              </a:solidFill>
              <a:ln w="9525">
                <a:noFill/>
              </a:ln>
              <a:effectLst/>
            </c:spPr>
            <c:extLst>
              <c:ext xmlns:c16="http://schemas.microsoft.com/office/drawing/2014/chart" uri="{C3380CC4-5D6E-409C-BE32-E72D297353CC}">
                <c16:uniqueId val="{00000007-D09F-477E-B976-B299053FB7CB}"/>
              </c:ext>
            </c:extLst>
          </c:dPt>
          <c:dPt>
            <c:idx val="4"/>
            <c:invertIfNegative val="0"/>
            <c:bubble3D val="0"/>
            <c:spPr>
              <a:solidFill>
                <a:srgbClr val="762A83"/>
              </a:solidFill>
              <a:ln w="9525">
                <a:noFill/>
              </a:ln>
              <a:effectLst/>
            </c:spPr>
            <c:extLst>
              <c:ext xmlns:c16="http://schemas.microsoft.com/office/drawing/2014/chart" uri="{C3380CC4-5D6E-409C-BE32-E72D297353CC}">
                <c16:uniqueId val="{00000009-D09F-477E-B976-B299053FB7CB}"/>
              </c:ext>
            </c:extLst>
          </c:dPt>
          <c:dPt>
            <c:idx val="5"/>
            <c:invertIfNegative val="0"/>
            <c:bubble3D val="0"/>
            <c:spPr>
              <a:solidFill>
                <a:srgbClr val="762A83"/>
              </a:solidFill>
              <a:ln w="9525">
                <a:noFill/>
              </a:ln>
              <a:effectLst/>
            </c:spPr>
            <c:extLst>
              <c:ext xmlns:c16="http://schemas.microsoft.com/office/drawing/2014/chart" uri="{C3380CC4-5D6E-409C-BE32-E72D297353CC}">
                <c16:uniqueId val="{0000000B-D09F-477E-B976-B299053FB7CB}"/>
              </c:ext>
            </c:extLst>
          </c:dPt>
          <c:cat>
            <c:numRef>
              <c:f>Sheet1!$A$2:$A$33</c:f>
              <c:numCache>
                <c:formatCode>General</c:formatCode>
                <c:ptCount val="32"/>
                <c:pt idx="1">
                  <c:v>1994</c:v>
                </c:pt>
                <c:pt idx="4">
                  <c:v>1997</c:v>
                </c:pt>
                <c:pt idx="7">
                  <c:v>2000</c:v>
                </c:pt>
                <c:pt idx="10">
                  <c:v>2003</c:v>
                </c:pt>
                <c:pt idx="13">
                  <c:v>2006</c:v>
                </c:pt>
                <c:pt idx="16">
                  <c:v>2009</c:v>
                </c:pt>
                <c:pt idx="19">
                  <c:v>2012</c:v>
                </c:pt>
                <c:pt idx="22">
                  <c:v>2015</c:v>
                </c:pt>
                <c:pt idx="25">
                  <c:v>2018</c:v>
                </c:pt>
                <c:pt idx="28">
                  <c:v>2021</c:v>
                </c:pt>
                <c:pt idx="31">
                  <c:v>2024</c:v>
                </c:pt>
              </c:numCache>
            </c:numRef>
          </c:cat>
          <c:val>
            <c:numRef>
              <c:f>Sheet1!$B$2:$B$33</c:f>
              <c:numCache>
                <c:formatCode>#,##0</c:formatCode>
                <c:ptCount val="32"/>
                <c:pt idx="0">
                  <c:v>1015</c:v>
                </c:pt>
                <c:pt idx="1">
                  <c:v>995</c:v>
                </c:pt>
                <c:pt idx="2">
                  <c:v>894</c:v>
                </c:pt>
                <c:pt idx="3">
                  <c:v>770</c:v>
                </c:pt>
                <c:pt idx="4">
                  <c:v>734</c:v>
                </c:pt>
                <c:pt idx="5">
                  <c:v>638</c:v>
                </c:pt>
                <c:pt idx="6">
                  <c:v>602</c:v>
                </c:pt>
                <c:pt idx="7">
                  <c:v>544</c:v>
                </c:pt>
                <c:pt idx="8">
                  <c:v>542</c:v>
                </c:pt>
                <c:pt idx="9">
                  <c:v>556</c:v>
                </c:pt>
                <c:pt idx="10">
                  <c:v>546</c:v>
                </c:pt>
                <c:pt idx="11">
                  <c:v>549</c:v>
                </c:pt>
                <c:pt idx="12">
                  <c:v>474</c:v>
                </c:pt>
                <c:pt idx="13">
                  <c:v>482</c:v>
                </c:pt>
                <c:pt idx="14">
                  <c:v>466</c:v>
                </c:pt>
                <c:pt idx="15">
                  <c:v>496</c:v>
                </c:pt>
                <c:pt idx="16">
                  <c:v>403</c:v>
                </c:pt>
                <c:pt idx="17">
                  <c:v>365</c:v>
                </c:pt>
                <c:pt idx="18">
                  <c:v>350</c:v>
                </c:pt>
                <c:pt idx="19">
                  <c:v>261</c:v>
                </c:pt>
                <c:pt idx="20">
                  <c:v>294</c:v>
                </c:pt>
                <c:pt idx="21">
                  <c:v>263</c:v>
                </c:pt>
                <c:pt idx="22">
                  <c:v>244</c:v>
                </c:pt>
                <c:pt idx="23">
                  <c:v>224</c:v>
                </c:pt>
                <c:pt idx="24">
                  <c:v>228</c:v>
                </c:pt>
                <c:pt idx="25">
                  <c:v>185</c:v>
                </c:pt>
                <c:pt idx="26">
                  <c:v>215</c:v>
                </c:pt>
                <c:pt idx="27">
                  <c:v>166</c:v>
                </c:pt>
                <c:pt idx="28">
                  <c:v>159</c:v>
                </c:pt>
                <c:pt idx="29">
                  <c:v>199</c:v>
                </c:pt>
                <c:pt idx="30">
                  <c:v>229</c:v>
                </c:pt>
                <c:pt idx="31">
                  <c:v>266</c:v>
                </c:pt>
              </c:numCache>
            </c:numRef>
          </c:val>
          <c:extLst>
            <c:ext xmlns:c16="http://schemas.microsoft.com/office/drawing/2014/chart" uri="{C3380CC4-5D6E-409C-BE32-E72D297353CC}">
              <c16:uniqueId val="{0000000C-D09F-477E-B976-B299053FB7CB}"/>
            </c:ext>
          </c:extLst>
        </c:ser>
        <c:ser>
          <c:idx val="1"/>
          <c:order val="1"/>
          <c:tx>
            <c:strRef>
              <c:f>Sheet1!$C$1</c:f>
              <c:strCache>
                <c:ptCount val="1"/>
                <c:pt idx="0">
                  <c:v>5–14 years</c:v>
                </c:pt>
              </c:strCache>
            </c:strRef>
          </c:tx>
          <c:spPr>
            <a:solidFill>
              <a:srgbClr val="AF8DC3"/>
            </a:solidFill>
            <a:ln w="19050">
              <a:noFill/>
            </a:ln>
            <a:effectLst/>
          </c:spPr>
          <c:invertIfNegative val="0"/>
          <c:cat>
            <c:numRef>
              <c:f>Sheet1!$A$2:$A$33</c:f>
              <c:numCache>
                <c:formatCode>General</c:formatCode>
                <c:ptCount val="32"/>
                <c:pt idx="1">
                  <c:v>1994</c:v>
                </c:pt>
                <c:pt idx="4">
                  <c:v>1997</c:v>
                </c:pt>
                <c:pt idx="7">
                  <c:v>2000</c:v>
                </c:pt>
                <c:pt idx="10">
                  <c:v>2003</c:v>
                </c:pt>
                <c:pt idx="13">
                  <c:v>2006</c:v>
                </c:pt>
                <c:pt idx="16">
                  <c:v>2009</c:v>
                </c:pt>
                <c:pt idx="19">
                  <c:v>2012</c:v>
                </c:pt>
                <c:pt idx="22">
                  <c:v>2015</c:v>
                </c:pt>
                <c:pt idx="25">
                  <c:v>2018</c:v>
                </c:pt>
                <c:pt idx="28">
                  <c:v>2021</c:v>
                </c:pt>
                <c:pt idx="31">
                  <c:v>2024</c:v>
                </c:pt>
              </c:numCache>
            </c:numRef>
          </c:cat>
          <c:val>
            <c:numRef>
              <c:f>Sheet1!$C$2:$C$33</c:f>
              <c:numCache>
                <c:formatCode>General</c:formatCode>
                <c:ptCount val="32"/>
                <c:pt idx="0">
                  <c:v>645</c:v>
                </c:pt>
                <c:pt idx="1">
                  <c:v>664</c:v>
                </c:pt>
                <c:pt idx="2">
                  <c:v>642</c:v>
                </c:pt>
                <c:pt idx="3">
                  <c:v>586</c:v>
                </c:pt>
                <c:pt idx="4">
                  <c:v>517</c:v>
                </c:pt>
                <c:pt idx="5">
                  <c:v>439</c:v>
                </c:pt>
                <c:pt idx="6">
                  <c:v>436</c:v>
                </c:pt>
                <c:pt idx="7">
                  <c:v>420</c:v>
                </c:pt>
                <c:pt idx="8">
                  <c:v>383</c:v>
                </c:pt>
                <c:pt idx="9">
                  <c:v>386</c:v>
                </c:pt>
                <c:pt idx="10">
                  <c:v>364</c:v>
                </c:pt>
                <c:pt idx="11">
                  <c:v>403</c:v>
                </c:pt>
                <c:pt idx="12">
                  <c:v>376</c:v>
                </c:pt>
                <c:pt idx="13">
                  <c:v>321</c:v>
                </c:pt>
                <c:pt idx="14">
                  <c:v>310</c:v>
                </c:pt>
                <c:pt idx="15">
                  <c:v>289</c:v>
                </c:pt>
                <c:pt idx="16">
                  <c:v>244</c:v>
                </c:pt>
                <c:pt idx="17">
                  <c:v>271</c:v>
                </c:pt>
                <c:pt idx="18">
                  <c:v>227</c:v>
                </c:pt>
                <c:pt idx="19">
                  <c:v>226</c:v>
                </c:pt>
                <c:pt idx="20">
                  <c:v>188</c:v>
                </c:pt>
                <c:pt idx="21">
                  <c:v>195</c:v>
                </c:pt>
                <c:pt idx="22">
                  <c:v>196</c:v>
                </c:pt>
                <c:pt idx="23">
                  <c:v>163</c:v>
                </c:pt>
                <c:pt idx="24">
                  <c:v>202</c:v>
                </c:pt>
                <c:pt idx="25">
                  <c:v>188</c:v>
                </c:pt>
                <c:pt idx="26">
                  <c:v>150</c:v>
                </c:pt>
                <c:pt idx="27">
                  <c:v>152</c:v>
                </c:pt>
                <c:pt idx="28">
                  <c:v>156</c:v>
                </c:pt>
                <c:pt idx="29" formatCode="#,##0">
                  <c:v>163</c:v>
                </c:pt>
                <c:pt idx="30">
                  <c:v>234</c:v>
                </c:pt>
                <c:pt idx="31" formatCode="#,##0">
                  <c:v>257</c:v>
                </c:pt>
              </c:numCache>
            </c:numRef>
          </c:val>
          <c:extLst>
            <c:ext xmlns:c16="http://schemas.microsoft.com/office/drawing/2014/chart" uri="{C3380CC4-5D6E-409C-BE32-E72D297353CC}">
              <c16:uniqueId val="{0000000D-D09F-477E-B976-B299053FB7CB}"/>
            </c:ext>
          </c:extLst>
        </c:ser>
        <c:ser>
          <c:idx val="2"/>
          <c:order val="2"/>
          <c:tx>
            <c:strRef>
              <c:f>Sheet1!$D$1</c:f>
              <c:strCache>
                <c:ptCount val="1"/>
                <c:pt idx="0">
                  <c:v>15–24 years</c:v>
                </c:pt>
              </c:strCache>
            </c:strRef>
          </c:tx>
          <c:spPr>
            <a:solidFill>
              <a:srgbClr val="E7D4E8"/>
            </a:solidFill>
            <a:ln w="19050">
              <a:noFill/>
            </a:ln>
            <a:effectLst/>
          </c:spPr>
          <c:invertIfNegative val="0"/>
          <c:cat>
            <c:numRef>
              <c:f>Sheet1!$A$2:$A$33</c:f>
              <c:numCache>
                <c:formatCode>General</c:formatCode>
                <c:ptCount val="32"/>
                <c:pt idx="1">
                  <c:v>1994</c:v>
                </c:pt>
                <c:pt idx="4">
                  <c:v>1997</c:v>
                </c:pt>
                <c:pt idx="7">
                  <c:v>2000</c:v>
                </c:pt>
                <c:pt idx="10">
                  <c:v>2003</c:v>
                </c:pt>
                <c:pt idx="13">
                  <c:v>2006</c:v>
                </c:pt>
                <c:pt idx="16">
                  <c:v>2009</c:v>
                </c:pt>
                <c:pt idx="19">
                  <c:v>2012</c:v>
                </c:pt>
                <c:pt idx="22">
                  <c:v>2015</c:v>
                </c:pt>
                <c:pt idx="25">
                  <c:v>2018</c:v>
                </c:pt>
                <c:pt idx="28">
                  <c:v>2021</c:v>
                </c:pt>
                <c:pt idx="31">
                  <c:v>2024</c:v>
                </c:pt>
              </c:numCache>
            </c:numRef>
          </c:cat>
          <c:val>
            <c:numRef>
              <c:f>Sheet1!$D$2:$D$33</c:f>
              <c:numCache>
                <c:formatCode>#,##0</c:formatCode>
                <c:ptCount val="32"/>
                <c:pt idx="0">
                  <c:v>1821</c:v>
                </c:pt>
                <c:pt idx="1">
                  <c:v>1832</c:v>
                </c:pt>
                <c:pt idx="2">
                  <c:v>1697</c:v>
                </c:pt>
                <c:pt idx="3">
                  <c:v>1638</c:v>
                </c:pt>
                <c:pt idx="4">
                  <c:v>1674</c:v>
                </c:pt>
                <c:pt idx="5">
                  <c:v>1542</c:v>
                </c:pt>
                <c:pt idx="6">
                  <c:v>1517</c:v>
                </c:pt>
                <c:pt idx="7">
                  <c:v>1618</c:v>
                </c:pt>
                <c:pt idx="8">
                  <c:v>1597</c:v>
                </c:pt>
                <c:pt idx="9">
                  <c:v>1496</c:v>
                </c:pt>
                <c:pt idx="10">
                  <c:v>1572</c:v>
                </c:pt>
                <c:pt idx="11">
                  <c:v>1602</c:v>
                </c:pt>
                <c:pt idx="12">
                  <c:v>1538</c:v>
                </c:pt>
                <c:pt idx="13">
                  <c:v>1533</c:v>
                </c:pt>
                <c:pt idx="14">
                  <c:v>1581</c:v>
                </c:pt>
                <c:pt idx="15">
                  <c:v>1444</c:v>
                </c:pt>
                <c:pt idx="16">
                  <c:v>1280</c:v>
                </c:pt>
                <c:pt idx="17">
                  <c:v>1199</c:v>
                </c:pt>
                <c:pt idx="18">
                  <c:v>1029</c:v>
                </c:pt>
                <c:pt idx="19">
                  <c:v>1019</c:v>
                </c:pt>
                <c:pt idx="20">
                  <c:v>979</c:v>
                </c:pt>
                <c:pt idx="21">
                  <c:v>961</c:v>
                </c:pt>
                <c:pt idx="22">
                  <c:v>936</c:v>
                </c:pt>
                <c:pt idx="23">
                  <c:v>934</c:v>
                </c:pt>
                <c:pt idx="24">
                  <c:v>842</c:v>
                </c:pt>
                <c:pt idx="25">
                  <c:v>869</c:v>
                </c:pt>
                <c:pt idx="26">
                  <c:v>851</c:v>
                </c:pt>
                <c:pt idx="27">
                  <c:v>687</c:v>
                </c:pt>
                <c:pt idx="28">
                  <c:v>675</c:v>
                </c:pt>
                <c:pt idx="29">
                  <c:v>843</c:v>
                </c:pt>
                <c:pt idx="30">
                  <c:v>1024</c:v>
                </c:pt>
                <c:pt idx="31">
                  <c:v>1145</c:v>
                </c:pt>
              </c:numCache>
            </c:numRef>
          </c:val>
          <c:extLst>
            <c:ext xmlns:c16="http://schemas.microsoft.com/office/drawing/2014/chart" uri="{C3380CC4-5D6E-409C-BE32-E72D297353CC}">
              <c16:uniqueId val="{0000000E-D09F-477E-B976-B299053FB7CB}"/>
            </c:ext>
          </c:extLst>
        </c:ser>
        <c:ser>
          <c:idx val="3"/>
          <c:order val="3"/>
          <c:tx>
            <c:strRef>
              <c:f>Sheet1!$E$1</c:f>
              <c:strCache>
                <c:ptCount val="1"/>
                <c:pt idx="0">
                  <c:v>25–44 years</c:v>
                </c:pt>
              </c:strCache>
            </c:strRef>
          </c:tx>
          <c:spPr>
            <a:solidFill>
              <a:srgbClr val="ACE1E2"/>
            </a:solidFill>
            <a:ln w="19050">
              <a:noFill/>
            </a:ln>
            <a:effectLst/>
          </c:spPr>
          <c:invertIfNegative val="0"/>
          <c:cat>
            <c:numRef>
              <c:f>Sheet1!$A$2:$A$33</c:f>
              <c:numCache>
                <c:formatCode>General</c:formatCode>
                <c:ptCount val="32"/>
                <c:pt idx="1">
                  <c:v>1994</c:v>
                </c:pt>
                <c:pt idx="4">
                  <c:v>1997</c:v>
                </c:pt>
                <c:pt idx="7">
                  <c:v>2000</c:v>
                </c:pt>
                <c:pt idx="10">
                  <c:v>2003</c:v>
                </c:pt>
                <c:pt idx="13">
                  <c:v>2006</c:v>
                </c:pt>
                <c:pt idx="16">
                  <c:v>2009</c:v>
                </c:pt>
                <c:pt idx="19">
                  <c:v>2012</c:v>
                </c:pt>
                <c:pt idx="22">
                  <c:v>2015</c:v>
                </c:pt>
                <c:pt idx="25">
                  <c:v>2018</c:v>
                </c:pt>
                <c:pt idx="28">
                  <c:v>2021</c:v>
                </c:pt>
                <c:pt idx="31">
                  <c:v>2024</c:v>
                </c:pt>
              </c:numCache>
            </c:numRef>
          </c:cat>
          <c:val>
            <c:numRef>
              <c:f>Sheet1!$E$2:$E$33</c:f>
              <c:numCache>
                <c:formatCode>#,##0</c:formatCode>
                <c:ptCount val="32"/>
                <c:pt idx="0">
                  <c:v>9589</c:v>
                </c:pt>
                <c:pt idx="1">
                  <c:v>9043</c:v>
                </c:pt>
                <c:pt idx="2">
                  <c:v>8201</c:v>
                </c:pt>
                <c:pt idx="3">
                  <c:v>7565</c:v>
                </c:pt>
                <c:pt idx="4">
                  <c:v>6884</c:v>
                </c:pt>
                <c:pt idx="5">
                  <c:v>6335</c:v>
                </c:pt>
                <c:pt idx="6">
                  <c:v>6060</c:v>
                </c:pt>
                <c:pt idx="7">
                  <c:v>5573</c:v>
                </c:pt>
                <c:pt idx="8">
                  <c:v>5609</c:v>
                </c:pt>
                <c:pt idx="9">
                  <c:v>5286</c:v>
                </c:pt>
                <c:pt idx="10">
                  <c:v>5071</c:v>
                </c:pt>
                <c:pt idx="11">
                  <c:v>4939</c:v>
                </c:pt>
                <c:pt idx="12">
                  <c:v>4735</c:v>
                </c:pt>
                <c:pt idx="13">
                  <c:v>4687</c:v>
                </c:pt>
                <c:pt idx="14">
                  <c:v>4311</c:v>
                </c:pt>
                <c:pt idx="15">
                  <c:v>4238</c:v>
                </c:pt>
                <c:pt idx="16">
                  <c:v>3883</c:v>
                </c:pt>
                <c:pt idx="17">
                  <c:v>3669</c:v>
                </c:pt>
                <c:pt idx="18">
                  <c:v>3366</c:v>
                </c:pt>
                <c:pt idx="19">
                  <c:v>3122</c:v>
                </c:pt>
                <c:pt idx="20">
                  <c:v>2964</c:v>
                </c:pt>
                <c:pt idx="21">
                  <c:v>2821</c:v>
                </c:pt>
                <c:pt idx="22">
                  <c:v>2859</c:v>
                </c:pt>
                <c:pt idx="23">
                  <c:v>2827</c:v>
                </c:pt>
                <c:pt idx="24">
                  <c:v>2752</c:v>
                </c:pt>
                <c:pt idx="25">
                  <c:v>2723</c:v>
                </c:pt>
                <c:pt idx="26">
                  <c:v>2611</c:v>
                </c:pt>
                <c:pt idx="27">
                  <c:v>2115</c:v>
                </c:pt>
                <c:pt idx="28">
                  <c:v>2263</c:v>
                </c:pt>
                <c:pt idx="29">
                  <c:v>2454</c:v>
                </c:pt>
                <c:pt idx="30">
                  <c:v>3009</c:v>
                </c:pt>
                <c:pt idx="31">
                  <c:v>3502</c:v>
                </c:pt>
              </c:numCache>
            </c:numRef>
          </c:val>
          <c:extLst>
            <c:ext xmlns:c16="http://schemas.microsoft.com/office/drawing/2014/chart" uri="{C3380CC4-5D6E-409C-BE32-E72D297353CC}">
              <c16:uniqueId val="{0000000F-D09F-477E-B976-B299053FB7CB}"/>
            </c:ext>
          </c:extLst>
        </c:ser>
        <c:ser>
          <c:idx val="4"/>
          <c:order val="4"/>
          <c:tx>
            <c:strRef>
              <c:f>Sheet1!$F$1</c:f>
              <c:strCache>
                <c:ptCount val="1"/>
                <c:pt idx="0">
                  <c:v>45–64 years</c:v>
                </c:pt>
              </c:strCache>
            </c:strRef>
          </c:tx>
          <c:spPr>
            <a:solidFill>
              <a:srgbClr val="4FBDC9"/>
            </a:solidFill>
            <a:ln w="19050">
              <a:noFill/>
            </a:ln>
            <a:effectLst/>
          </c:spPr>
          <c:invertIfNegative val="0"/>
          <c:cat>
            <c:numRef>
              <c:f>Sheet1!$A$2:$A$33</c:f>
              <c:numCache>
                <c:formatCode>General</c:formatCode>
                <c:ptCount val="32"/>
                <c:pt idx="1">
                  <c:v>1994</c:v>
                </c:pt>
                <c:pt idx="4">
                  <c:v>1997</c:v>
                </c:pt>
                <c:pt idx="7">
                  <c:v>2000</c:v>
                </c:pt>
                <c:pt idx="10">
                  <c:v>2003</c:v>
                </c:pt>
                <c:pt idx="13">
                  <c:v>2006</c:v>
                </c:pt>
                <c:pt idx="16">
                  <c:v>2009</c:v>
                </c:pt>
                <c:pt idx="19">
                  <c:v>2012</c:v>
                </c:pt>
                <c:pt idx="22">
                  <c:v>2015</c:v>
                </c:pt>
                <c:pt idx="25">
                  <c:v>2018</c:v>
                </c:pt>
                <c:pt idx="28">
                  <c:v>2021</c:v>
                </c:pt>
                <c:pt idx="31">
                  <c:v>2024</c:v>
                </c:pt>
              </c:numCache>
            </c:numRef>
          </c:cat>
          <c:val>
            <c:numRef>
              <c:f>Sheet1!$F$2:$F$33</c:f>
              <c:numCache>
                <c:formatCode>#,##0</c:formatCode>
                <c:ptCount val="32"/>
                <c:pt idx="0">
                  <c:v>6195</c:v>
                </c:pt>
                <c:pt idx="1">
                  <c:v>6127</c:v>
                </c:pt>
                <c:pt idx="2">
                  <c:v>5959</c:v>
                </c:pt>
                <c:pt idx="3">
                  <c:v>5572</c:v>
                </c:pt>
                <c:pt idx="4">
                  <c:v>5278</c:v>
                </c:pt>
                <c:pt idx="5">
                  <c:v>4954</c:v>
                </c:pt>
                <c:pt idx="6">
                  <c:v>4858</c:v>
                </c:pt>
                <c:pt idx="7">
                  <c:v>4635</c:v>
                </c:pt>
                <c:pt idx="8">
                  <c:v>4512</c:v>
                </c:pt>
                <c:pt idx="9">
                  <c:v>4182</c:v>
                </c:pt>
                <c:pt idx="10">
                  <c:v>4281</c:v>
                </c:pt>
                <c:pt idx="11">
                  <c:v>4190</c:v>
                </c:pt>
                <c:pt idx="12">
                  <c:v>4123</c:v>
                </c:pt>
                <c:pt idx="13">
                  <c:v>4039</c:v>
                </c:pt>
                <c:pt idx="14">
                  <c:v>4034</c:v>
                </c:pt>
                <c:pt idx="15">
                  <c:v>3928</c:v>
                </c:pt>
                <c:pt idx="16">
                  <c:v>3425</c:v>
                </c:pt>
                <c:pt idx="17">
                  <c:v>3427</c:v>
                </c:pt>
                <c:pt idx="18">
                  <c:v>3288</c:v>
                </c:pt>
                <c:pt idx="19">
                  <c:v>3114</c:v>
                </c:pt>
                <c:pt idx="20">
                  <c:v>2953</c:v>
                </c:pt>
                <c:pt idx="21">
                  <c:v>2957</c:v>
                </c:pt>
                <c:pt idx="22">
                  <c:v>3021</c:v>
                </c:pt>
                <c:pt idx="23">
                  <c:v>2840</c:v>
                </c:pt>
                <c:pt idx="24">
                  <c:v>2750</c:v>
                </c:pt>
                <c:pt idx="25">
                  <c:v>2687</c:v>
                </c:pt>
                <c:pt idx="26">
                  <c:v>2657</c:v>
                </c:pt>
                <c:pt idx="27">
                  <c:v>2174</c:v>
                </c:pt>
                <c:pt idx="28">
                  <c:v>2409</c:v>
                </c:pt>
                <c:pt idx="29">
                  <c:v>2420</c:v>
                </c:pt>
                <c:pt idx="30">
                  <c:v>2601</c:v>
                </c:pt>
                <c:pt idx="31">
                  <c:v>2671</c:v>
                </c:pt>
              </c:numCache>
            </c:numRef>
          </c:val>
          <c:extLst>
            <c:ext xmlns:c16="http://schemas.microsoft.com/office/drawing/2014/chart" uri="{C3380CC4-5D6E-409C-BE32-E72D297353CC}">
              <c16:uniqueId val="{00000010-D09F-477E-B976-B299053FB7CB}"/>
            </c:ext>
          </c:extLst>
        </c:ser>
        <c:ser>
          <c:idx val="5"/>
          <c:order val="5"/>
          <c:tx>
            <c:strRef>
              <c:f>Sheet1!$G$1</c:f>
              <c:strCache>
                <c:ptCount val="1"/>
                <c:pt idx="0">
                  <c:v>≥65 years</c:v>
                </c:pt>
              </c:strCache>
            </c:strRef>
          </c:tx>
          <c:spPr>
            <a:solidFill>
              <a:schemeClr val="accent1"/>
            </a:solidFill>
            <a:ln w="19050">
              <a:noFill/>
            </a:ln>
            <a:effectLst/>
          </c:spPr>
          <c:invertIfNegative val="0"/>
          <c:cat>
            <c:numRef>
              <c:f>Sheet1!$A$2:$A$33</c:f>
              <c:numCache>
                <c:formatCode>General</c:formatCode>
                <c:ptCount val="32"/>
                <c:pt idx="1">
                  <c:v>1994</c:v>
                </c:pt>
                <c:pt idx="4">
                  <c:v>1997</c:v>
                </c:pt>
                <c:pt idx="7">
                  <c:v>2000</c:v>
                </c:pt>
                <c:pt idx="10">
                  <c:v>2003</c:v>
                </c:pt>
                <c:pt idx="13">
                  <c:v>2006</c:v>
                </c:pt>
                <c:pt idx="16">
                  <c:v>2009</c:v>
                </c:pt>
                <c:pt idx="19">
                  <c:v>2012</c:v>
                </c:pt>
                <c:pt idx="22">
                  <c:v>2015</c:v>
                </c:pt>
                <c:pt idx="25">
                  <c:v>2018</c:v>
                </c:pt>
                <c:pt idx="28">
                  <c:v>2021</c:v>
                </c:pt>
                <c:pt idx="31">
                  <c:v>2024</c:v>
                </c:pt>
              </c:numCache>
            </c:numRef>
          </c:cat>
          <c:val>
            <c:numRef>
              <c:f>Sheet1!$G$2:$G$33</c:f>
              <c:numCache>
                <c:formatCode>#,##0</c:formatCode>
                <c:ptCount val="32"/>
                <c:pt idx="0">
                  <c:v>5820</c:v>
                </c:pt>
                <c:pt idx="1">
                  <c:v>5539</c:v>
                </c:pt>
                <c:pt idx="2">
                  <c:v>5328</c:v>
                </c:pt>
                <c:pt idx="3">
                  <c:v>5076</c:v>
                </c:pt>
                <c:pt idx="4">
                  <c:v>4663</c:v>
                </c:pt>
                <c:pt idx="5">
                  <c:v>4377</c:v>
                </c:pt>
                <c:pt idx="6">
                  <c:v>4017</c:v>
                </c:pt>
                <c:pt idx="7">
                  <c:v>3515</c:v>
                </c:pt>
                <c:pt idx="8">
                  <c:v>3293</c:v>
                </c:pt>
                <c:pt idx="9">
                  <c:v>3141</c:v>
                </c:pt>
                <c:pt idx="10">
                  <c:v>2994</c:v>
                </c:pt>
                <c:pt idx="11">
                  <c:v>2810</c:v>
                </c:pt>
                <c:pt idx="12">
                  <c:v>2806</c:v>
                </c:pt>
                <c:pt idx="13">
                  <c:v>2663</c:v>
                </c:pt>
                <c:pt idx="14">
                  <c:v>2572</c:v>
                </c:pt>
                <c:pt idx="15">
                  <c:v>2495</c:v>
                </c:pt>
                <c:pt idx="16">
                  <c:v>2278</c:v>
                </c:pt>
                <c:pt idx="17">
                  <c:v>2218</c:v>
                </c:pt>
                <c:pt idx="18">
                  <c:v>2236</c:v>
                </c:pt>
                <c:pt idx="19">
                  <c:v>2191</c:v>
                </c:pt>
                <c:pt idx="20">
                  <c:v>2178</c:v>
                </c:pt>
                <c:pt idx="21">
                  <c:v>2189</c:v>
                </c:pt>
                <c:pt idx="22">
                  <c:v>2283</c:v>
                </c:pt>
                <c:pt idx="23">
                  <c:v>2250</c:v>
                </c:pt>
                <c:pt idx="24">
                  <c:v>2292</c:v>
                </c:pt>
                <c:pt idx="25">
                  <c:v>2345</c:v>
                </c:pt>
                <c:pt idx="26">
                  <c:v>2411</c:v>
                </c:pt>
                <c:pt idx="27">
                  <c:v>1876</c:v>
                </c:pt>
                <c:pt idx="28">
                  <c:v>2204</c:v>
                </c:pt>
                <c:pt idx="29">
                  <c:v>2255</c:v>
                </c:pt>
                <c:pt idx="30">
                  <c:v>2528</c:v>
                </c:pt>
                <c:pt idx="31">
                  <c:v>2502</c:v>
                </c:pt>
              </c:numCache>
            </c:numRef>
          </c:val>
          <c:extLst>
            <c:ext xmlns:c16="http://schemas.microsoft.com/office/drawing/2014/chart" uri="{C3380CC4-5D6E-409C-BE32-E72D297353CC}">
              <c16:uniqueId val="{00000011-D09F-477E-B976-B299053FB7CB}"/>
            </c:ext>
          </c:extLst>
        </c:ser>
        <c:dLbls>
          <c:showLegendKey val="0"/>
          <c:showVal val="0"/>
          <c:showCatName val="0"/>
          <c:showSerName val="0"/>
          <c:showPercent val="0"/>
          <c:showBubbleSize val="0"/>
        </c:dLbls>
        <c:gapWidth val="10"/>
        <c:overlap val="100"/>
        <c:axId val="612094512"/>
        <c:axId val="612095168"/>
      </c:barChart>
      <c:catAx>
        <c:axId val="612094512"/>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85000"/>
                        <a:lumOff val="15000"/>
                      </a:schemeClr>
                    </a:solidFill>
                    <a:latin typeface="+mn-lt"/>
                    <a:ea typeface="+mn-ea"/>
                    <a:cs typeface="+mn-cs"/>
                  </a:defRPr>
                </a:pPr>
                <a:r>
                  <a:rPr lang="en-US" sz="2000" b="1">
                    <a:solidFill>
                      <a:schemeClr val="tx1">
                        <a:lumMod val="85000"/>
                        <a:lumOff val="15000"/>
                      </a:schemeClr>
                    </a:solidFill>
                    <a:latin typeface="Calibri" panose="020F0502020204030204" pitchFamily="34" charset="0"/>
                    <a:cs typeface="Calibri" panose="020F0502020204030204" pitchFamily="34" charset="0"/>
                  </a:rPr>
                  <a:t>Year</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85000"/>
                      <a:lumOff val="1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rgbClr val="000000"/>
            </a:solidFill>
            <a:round/>
          </a:ln>
          <a:effectLst/>
        </c:spPr>
        <c:txPr>
          <a:bodyPr rot="-60000000" spcFirstLastPara="1" vertOverflow="ellipsis" vert="horz" wrap="square" anchor="ctr" anchorCtr="1"/>
          <a:lstStyle/>
          <a:p>
            <a:pPr>
              <a:defRPr sz="16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612095168"/>
        <c:crosses val="autoZero"/>
        <c:auto val="1"/>
        <c:lblAlgn val="ctr"/>
        <c:lblOffset val="0"/>
        <c:tickLblSkip val="1"/>
        <c:noMultiLvlLbl val="0"/>
      </c:catAx>
      <c:valAx>
        <c:axId val="612095168"/>
        <c:scaling>
          <c:orientation val="minMax"/>
          <c:max val="25000"/>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85000"/>
                        <a:lumOff val="15000"/>
                      </a:schemeClr>
                    </a:solidFill>
                    <a:latin typeface="+mn-lt"/>
                    <a:ea typeface="+mn-ea"/>
                    <a:cs typeface="+mn-cs"/>
                  </a:defRPr>
                </a:pPr>
                <a:r>
                  <a:rPr lang="en-US" sz="2000" b="1">
                    <a:solidFill>
                      <a:schemeClr val="tx1">
                        <a:lumMod val="85000"/>
                        <a:lumOff val="15000"/>
                      </a:schemeClr>
                    </a:solidFill>
                    <a:latin typeface="Calibri" panose="020F0502020204030204" pitchFamily="34" charset="0"/>
                    <a:cs typeface="Calibri" panose="020F0502020204030204" pitchFamily="34" charset="0"/>
                  </a:rPr>
                  <a:t>Number of cases</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85000"/>
                      <a:lumOff val="15000"/>
                    </a:schemeClr>
                  </a:solidFill>
                  <a:latin typeface="+mn-lt"/>
                  <a:ea typeface="+mn-ea"/>
                  <a:cs typeface="+mn-cs"/>
                </a:defRPr>
              </a:pPr>
              <a:endParaRPr lang="en-US"/>
            </a:p>
          </c:txPr>
        </c:title>
        <c:numFmt formatCode="#,##0" sourceLinked="1"/>
        <c:majorTickMark val="out"/>
        <c:minorTickMark val="none"/>
        <c:tickLblPos val="nextTo"/>
        <c:spPr>
          <a:noFill/>
          <a:ln>
            <a:solidFill>
              <a:srgbClr val="000000"/>
            </a:solidFill>
          </a:ln>
          <a:effectLst/>
        </c:spPr>
        <c:txPr>
          <a:bodyPr rot="-60000000" spcFirstLastPara="1" vertOverflow="ellipsis" vert="horz" wrap="square" anchor="ctr" anchorCtr="1"/>
          <a:lstStyle/>
          <a:p>
            <a:pPr>
              <a:defRPr sz="16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612094512"/>
        <c:crosses val="autoZero"/>
        <c:crossBetween val="between"/>
      </c:valAx>
      <c:spPr>
        <a:noFill/>
        <a:ln>
          <a:noFill/>
        </a:ln>
        <a:effectLst/>
      </c:spPr>
    </c:plotArea>
    <c:legend>
      <c:legendPos val="r"/>
      <c:layout>
        <c:manualLayout>
          <c:xMode val="edge"/>
          <c:yMode val="edge"/>
          <c:x val="0.78335611694809981"/>
          <c:y val="1.8941654709452953E-2"/>
          <c:w val="0.16415983359175626"/>
          <c:h val="0.49102361370506886"/>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230179955045212"/>
          <c:y val="3.7711044098211126E-2"/>
          <c:w val="0.83346651679983408"/>
          <c:h val="0.93264435044887983"/>
        </c:manualLayout>
      </c:layout>
      <c:barChart>
        <c:barDir val="bar"/>
        <c:grouping val="percentStacked"/>
        <c:varyColors val="0"/>
        <c:ser>
          <c:idx val="0"/>
          <c:order val="0"/>
          <c:tx>
            <c:v>Race/Ethnicity</c:v>
          </c:tx>
          <c:spPr>
            <a:solidFill>
              <a:srgbClr val="7C5D8F"/>
            </a:solidFill>
            <a:ln w="19050">
              <a:noFill/>
            </a:ln>
            <a:effectLst/>
          </c:spPr>
          <c:invertIfNegative val="0"/>
          <c:dLbls>
            <c:dLbl>
              <c:idx val="0"/>
              <c:layout>
                <c:manualLayout>
                  <c:x val="2.9316582822980438E-2"/>
                  <c:y val="1.0941727725840792E-17"/>
                </c:manualLayout>
              </c:layout>
              <c:tx>
                <c:rich>
                  <a:bodyPr rot="0" spcFirstLastPara="1" vertOverflow="ellipsis" vert="horz" wrap="square" anchor="ctr" anchorCtr="1"/>
                  <a:lstStyle/>
                  <a:p>
                    <a:pPr>
                      <a:defRPr sz="2000" b="1" i="0" u="none" strike="noStrike" kern="1200" baseline="0">
                        <a:solidFill>
                          <a:schemeClr val="bg1"/>
                        </a:solidFill>
                        <a:latin typeface="Calibri" panose="020F0502020204030204" pitchFamily="34" charset="0"/>
                        <a:ea typeface="+mn-ea"/>
                        <a:cs typeface="Calibri" panose="020F0502020204030204" pitchFamily="34" charset="0"/>
                      </a:defRPr>
                    </a:pPr>
                    <a:fld id="{89A31295-28D3-4DAA-B118-E8558DBE1704}" type="VALUE">
                      <a:rPr lang="en-US" dirty="0">
                        <a:solidFill>
                          <a:srgbClr val="404040"/>
                        </a:solidFill>
                      </a:rPr>
                      <a:pPr>
                        <a:defRPr sz="2000" b="1">
                          <a:solidFill>
                            <a:schemeClr val="bg1"/>
                          </a:solidFill>
                        </a:defRPr>
                      </a:pPr>
                      <a:t>[VALUE]</a:t>
                    </a:fld>
                    <a:endParaRPr lang="en-US"/>
                  </a:p>
                </c:rich>
              </c:tx>
              <c:numFmt formatCode="#&quot;%&quot;" sourceLinked="0"/>
              <c:spPr>
                <a:noFill/>
                <a:ln>
                  <a:noFill/>
                </a:ln>
                <a:effectLst/>
              </c:spPr>
              <c:txPr>
                <a:bodyPr rot="0" spcFirstLastPara="1" vertOverflow="ellipsis" vert="horz" wrap="square" anchor="ctr" anchorCtr="1"/>
                <a:lstStyle/>
                <a:p>
                  <a:pPr>
                    <a:defRPr sz="20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731-41BD-AEFF-F0076DBFFAF7}"/>
                </c:ext>
              </c:extLst>
            </c:dLbl>
            <c:dLbl>
              <c:idx val="1"/>
              <c:layout>
                <c:manualLayout>
                  <c:x val="3.302953667249927E-2"/>
                  <c:y val="4.7746272548130657E-3"/>
                </c:manualLayout>
              </c:layout>
              <c:tx>
                <c:rich>
                  <a:bodyPr rot="0" spcFirstLastPara="1" vertOverflow="ellipsis" vert="horz" wrap="square" anchor="ctr" anchorCtr="1"/>
                  <a:lstStyle/>
                  <a:p>
                    <a:pPr>
                      <a:defRPr sz="2000" b="1" i="0" u="none" strike="noStrike" kern="1200" baseline="0">
                        <a:solidFill>
                          <a:schemeClr val="bg1"/>
                        </a:solidFill>
                        <a:latin typeface="Calibri" panose="020F0502020204030204" pitchFamily="34" charset="0"/>
                        <a:ea typeface="+mn-ea"/>
                        <a:cs typeface="Calibri" panose="020F0502020204030204" pitchFamily="34" charset="0"/>
                      </a:defRPr>
                    </a:pPr>
                    <a:fld id="{E8B2B243-6705-496C-A8B7-599B24D89E9B}" type="VALUE">
                      <a:rPr lang="en-US" dirty="0">
                        <a:solidFill>
                          <a:srgbClr val="404040"/>
                        </a:solidFill>
                      </a:rPr>
                      <a:pPr>
                        <a:defRPr sz="2000" b="1">
                          <a:solidFill>
                            <a:schemeClr val="bg1"/>
                          </a:solidFill>
                        </a:defRPr>
                      </a:pPr>
                      <a:t>[VALUE]</a:t>
                    </a:fld>
                    <a:endParaRPr lang="en-US"/>
                  </a:p>
                </c:rich>
              </c:tx>
              <c:numFmt formatCode="#&quot;%&quot;" sourceLinked="0"/>
              <c:spPr>
                <a:noFill/>
                <a:ln>
                  <a:noFill/>
                </a:ln>
                <a:effectLst/>
              </c:spPr>
              <c:txPr>
                <a:bodyPr rot="0" spcFirstLastPara="1" vertOverflow="ellipsis" vert="horz" wrap="square" anchor="ctr" anchorCtr="1"/>
                <a:lstStyle/>
                <a:p>
                  <a:pPr>
                    <a:defRPr sz="20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manualLayout>
                      <c:w val="4.9785338643839577E-2"/>
                      <c:h val="6.5448297084074986E-2"/>
                    </c:manualLayout>
                  </c15:layout>
                  <c15:dlblFieldTable/>
                  <c15:showDataLabelsRange val="0"/>
                </c:ext>
                <c:ext xmlns:c16="http://schemas.microsoft.com/office/drawing/2014/chart" uri="{C3380CC4-5D6E-409C-BE32-E72D297353CC}">
                  <c16:uniqueId val="{00000001-5731-41BD-AEFF-F0076DBFFAF7}"/>
                </c:ext>
              </c:extLst>
            </c:dLbl>
            <c:dLbl>
              <c:idx val="2"/>
              <c:numFmt formatCode="#&quot;%&quot;" sourceLinked="0"/>
              <c:spPr>
                <a:noFill/>
                <a:ln>
                  <a:noFill/>
                </a:ln>
                <a:effectLst/>
              </c:spPr>
              <c:txPr>
                <a:bodyPr rot="0" spcFirstLastPara="1" vertOverflow="ellipsis" vert="horz" wrap="square" anchor="ctr" anchorCtr="1"/>
                <a:lstStyle/>
                <a:p>
                  <a:pPr>
                    <a:defRPr sz="20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2-5731-41BD-AEFF-F0076DBFFAF7}"/>
                </c:ext>
              </c:extLst>
            </c:dLbl>
            <c:dLbl>
              <c:idx val="3"/>
              <c:numFmt formatCode="#&quot;%&quot;" sourceLinked="0"/>
              <c:spPr>
                <a:noFill/>
                <a:ln>
                  <a:noFill/>
                </a:ln>
                <a:effectLst/>
              </c:spPr>
              <c:txPr>
                <a:bodyPr rot="0" spcFirstLastPara="1" vertOverflow="ellipsis" vert="horz" wrap="square" anchor="ctr" anchorCtr="1"/>
                <a:lstStyle/>
                <a:p>
                  <a:pPr>
                    <a:defRPr sz="20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3-5731-41BD-AEFF-F0076DBFFAF7}"/>
                </c:ext>
              </c:extLst>
            </c:dLbl>
            <c:dLbl>
              <c:idx val="4"/>
              <c:tx>
                <c:rich>
                  <a:bodyPr/>
                  <a:lstStyle/>
                  <a:p>
                    <a:fld id="{2FCCFE2B-5FBB-4F04-8501-41EDA7056B80}" type="VALUE">
                      <a:rPr lang="en-US">
                        <a:solidFill>
                          <a:srgbClr val="FFFFFF"/>
                        </a:solidFill>
                      </a:rPr>
                      <a:pPr/>
                      <a:t>[VALUE]</a:t>
                    </a:fld>
                    <a:endParaRPr lang="en-US"/>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5731-41BD-AEFF-F0076DBFFAF7}"/>
                </c:ext>
              </c:extLst>
            </c:dLbl>
            <c:dLbl>
              <c:idx val="5"/>
              <c:tx>
                <c:rich>
                  <a:bodyPr/>
                  <a:lstStyle/>
                  <a:p>
                    <a:fld id="{6ACADAC1-9497-491D-A2CB-0648440DEF4D}" type="VALUE">
                      <a:rPr lang="en-US">
                        <a:solidFill>
                          <a:srgbClr val="FFFFFF"/>
                        </a:solidFill>
                      </a:rPr>
                      <a:pPr/>
                      <a:t>[VALUE]</a:t>
                    </a:fld>
                    <a:endParaRPr lang="en-US"/>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5731-41BD-AEFF-F0076DBFFAF7}"/>
                </c:ext>
              </c:extLst>
            </c:dLbl>
            <c:dLbl>
              <c:idx val="6"/>
              <c:dLblPos val="inEnd"/>
              <c:showLegendKey val="0"/>
              <c:showVal val="1"/>
              <c:showCatName val="0"/>
              <c:showSerName val="0"/>
              <c:showPercent val="0"/>
              <c:showBubbleSize val="0"/>
              <c:extLst>
                <c:ext xmlns:c15="http://schemas.microsoft.com/office/drawing/2012/chart" uri="{CE6537A1-D6FC-4f65-9D91-7224C49458BB}">
                  <c15:layout>
                    <c:manualLayout>
                      <c:w val="4.2787705437506145E-2"/>
                      <c:h val="6.5448297084074986E-2"/>
                    </c:manualLayout>
                  </c15:layout>
                </c:ext>
                <c:ext xmlns:c16="http://schemas.microsoft.com/office/drawing/2014/chart" uri="{C3380CC4-5D6E-409C-BE32-E72D297353CC}">
                  <c16:uniqueId val="{00000006-5731-41BD-AEFF-F0076DBFFAF7}"/>
                </c:ext>
              </c:extLst>
            </c:dLbl>
            <c:dLbl>
              <c:idx val="7"/>
              <c:tx>
                <c:rich>
                  <a:bodyPr/>
                  <a:lstStyle/>
                  <a:p>
                    <a:r>
                      <a:rPr lang="en-US" baseline="0"/>
                      <a:t> </a:t>
                    </a:r>
                    <a:r>
                      <a:rPr lang="en-US"/>
                      <a:t>1%</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5731-41BD-AEFF-F0076DBFFAF7}"/>
                </c:ext>
              </c:extLst>
            </c:dLbl>
            <c:numFmt formatCode="#&quot;%&quot;" sourceLinked="0"/>
            <c:spPr>
              <a:noFill/>
              <a:ln>
                <a:noFill/>
              </a:ln>
              <a:effectLst/>
            </c:spPr>
            <c:txPr>
              <a:bodyPr rot="0" spcFirstLastPara="1" vertOverflow="ellipsis" vert="horz" wrap="square" anchor="ctr" anchorCtr="1"/>
              <a:lstStyle/>
              <a:p>
                <a:pPr>
                  <a:defRPr sz="20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0–4 years</c:v>
                </c:pt>
                <c:pt idx="1">
                  <c:v>5–14 years</c:v>
                </c:pt>
                <c:pt idx="2">
                  <c:v>15–24 years</c:v>
                </c:pt>
                <c:pt idx="3">
                  <c:v>25–44 years</c:v>
                </c:pt>
                <c:pt idx="4">
                  <c:v>45–64 years</c:v>
                </c:pt>
                <c:pt idx="5">
                  <c:v>≥65 years</c:v>
                </c:pt>
              </c:strCache>
            </c:strRef>
          </c:cat>
          <c:val>
            <c:numRef>
              <c:f>Sheet1!$C$2:$C$7</c:f>
              <c:numCache>
                <c:formatCode>0.0</c:formatCode>
                <c:ptCount val="6"/>
                <c:pt idx="0">
                  <c:v>2.5606469002695418</c:v>
                </c:pt>
                <c:pt idx="1">
                  <c:v>2.4740084713130535</c:v>
                </c:pt>
                <c:pt idx="2">
                  <c:v>11.022333461686562</c:v>
                </c:pt>
                <c:pt idx="3">
                  <c:v>33.711975356180204</c:v>
                </c:pt>
                <c:pt idx="4">
                  <c:v>25.71236041586446</c:v>
                </c:pt>
                <c:pt idx="5">
                  <c:v>24.085483249903735</c:v>
                </c:pt>
              </c:numCache>
            </c:numRef>
          </c:val>
          <c:extLst>
            <c:ext xmlns:c16="http://schemas.microsoft.com/office/drawing/2014/chart" uri="{C3380CC4-5D6E-409C-BE32-E72D297353CC}">
              <c16:uniqueId val="{00000008-5731-41BD-AEFF-F0076DBFFAF7}"/>
            </c:ext>
          </c:extLst>
        </c:ser>
        <c:ser>
          <c:idx val="1"/>
          <c:order val="1"/>
          <c:tx>
            <c:v>All others</c:v>
          </c:tx>
          <c:spPr>
            <a:solidFill>
              <a:srgbClr val="C5B5CF"/>
            </a:solidFill>
            <a:ln w="19050">
              <a:noFill/>
            </a:ln>
            <a:effectLst/>
          </c:spPr>
          <c:invertIfNegative val="0"/>
          <c:cat>
            <c:strRef>
              <c:f>Sheet1!$A$2:$A$7</c:f>
              <c:strCache>
                <c:ptCount val="6"/>
                <c:pt idx="0">
                  <c:v>0–4 years</c:v>
                </c:pt>
                <c:pt idx="1">
                  <c:v>5–14 years</c:v>
                </c:pt>
                <c:pt idx="2">
                  <c:v>15–24 years</c:v>
                </c:pt>
                <c:pt idx="3">
                  <c:v>25–44 years</c:v>
                </c:pt>
                <c:pt idx="4">
                  <c:v>45–64 years</c:v>
                </c:pt>
                <c:pt idx="5">
                  <c:v>≥65 years</c:v>
                </c:pt>
              </c:strCache>
            </c:strRef>
          </c:cat>
          <c:val>
            <c:numRef>
              <c:f>Sheet1!$D$2:$D$7</c:f>
              <c:numCache>
                <c:formatCode>0.0</c:formatCode>
                <c:ptCount val="6"/>
                <c:pt idx="0">
                  <c:v>97.439353099730454</c:v>
                </c:pt>
                <c:pt idx="1">
                  <c:v>97.525991528686944</c:v>
                </c:pt>
                <c:pt idx="2">
                  <c:v>88.977666538313443</c:v>
                </c:pt>
                <c:pt idx="3">
                  <c:v>66.288024643819796</c:v>
                </c:pt>
                <c:pt idx="4">
                  <c:v>74.287639584135547</c:v>
                </c:pt>
                <c:pt idx="5">
                  <c:v>75.914516750096269</c:v>
                </c:pt>
              </c:numCache>
            </c:numRef>
          </c:val>
          <c:extLst>
            <c:ext xmlns:c16="http://schemas.microsoft.com/office/drawing/2014/chart" uri="{C3380CC4-5D6E-409C-BE32-E72D297353CC}">
              <c16:uniqueId val="{00000009-5731-41BD-AEFF-F0076DBFFAF7}"/>
            </c:ext>
          </c:extLst>
        </c:ser>
        <c:dLbls>
          <c:showLegendKey val="0"/>
          <c:showVal val="0"/>
          <c:showCatName val="0"/>
          <c:showSerName val="0"/>
          <c:showPercent val="0"/>
          <c:showBubbleSize val="0"/>
        </c:dLbls>
        <c:gapWidth val="20"/>
        <c:overlap val="100"/>
        <c:axId val="531148896"/>
        <c:axId val="531145288"/>
      </c:barChart>
      <c:catAx>
        <c:axId val="5311488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20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531145288"/>
        <c:crosses val="autoZero"/>
        <c:auto val="1"/>
        <c:lblAlgn val="ctr"/>
        <c:lblOffset val="0"/>
        <c:noMultiLvlLbl val="0"/>
      </c:catAx>
      <c:valAx>
        <c:axId val="531145288"/>
        <c:scaling>
          <c:orientation val="minMax"/>
          <c:max val="1"/>
          <c:min val="0"/>
        </c:scaling>
        <c:delete val="1"/>
        <c:axPos val="t"/>
        <c:numFmt formatCode="0%" sourceLinked="0"/>
        <c:majorTickMark val="out"/>
        <c:minorTickMark val="none"/>
        <c:tickLblPos val="nextTo"/>
        <c:crossAx val="531148896"/>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a:latin typeface="Calibri" panose="020F0502020204030204" pitchFamily="34" charset="0"/>
          <a:cs typeface="Calibri" panose="020F0502020204030204" pitchFamily="34" charset="0"/>
        </a:defRPr>
      </a:pPr>
      <a:endParaRPr lang="en-US"/>
    </a:p>
  </c:txPr>
  <c:externalData r:id="rId4">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0140203932373177E-2"/>
          <c:y val="6.3888581553503396E-2"/>
          <c:w val="0.90691731892255745"/>
          <c:h val="0.81733589991202449"/>
        </c:manualLayout>
      </c:layout>
      <c:lineChart>
        <c:grouping val="standard"/>
        <c:varyColors val="0"/>
        <c:ser>
          <c:idx val="5"/>
          <c:order val="0"/>
          <c:tx>
            <c:strRef>
              <c:f>Sheet1!$G$1</c:f>
              <c:strCache>
                <c:ptCount val="1"/>
                <c:pt idx="0">
                  <c:v> ≥65 years</c:v>
                </c:pt>
              </c:strCache>
            </c:strRef>
          </c:tx>
          <c:spPr>
            <a:ln w="31750">
              <a:solidFill>
                <a:srgbClr val="00788A"/>
              </a:solidFill>
            </a:ln>
          </c:spPr>
          <c:marker>
            <c:symbol val="none"/>
          </c:marker>
          <c:cat>
            <c:strRef>
              <c:f>Sheet1!$A$2:$A$34</c:f>
              <c:strCache>
                <c:ptCount val="32"/>
                <c:pt idx="1">
                  <c:v>1994</c:v>
                </c:pt>
                <c:pt idx="4">
                  <c:v>1997</c:v>
                </c:pt>
                <c:pt idx="5">
                  <c:v> </c:v>
                </c:pt>
                <c:pt idx="7">
                  <c:v>2000</c:v>
                </c:pt>
                <c:pt idx="10">
                  <c:v>2003</c:v>
                </c:pt>
                <c:pt idx="13">
                  <c:v>2006</c:v>
                </c:pt>
                <c:pt idx="16">
                  <c:v>2009</c:v>
                </c:pt>
                <c:pt idx="17">
                  <c:v> </c:v>
                </c:pt>
                <c:pt idx="19">
                  <c:v>2012</c:v>
                </c:pt>
                <c:pt idx="22">
                  <c:v>2015</c:v>
                </c:pt>
                <c:pt idx="25">
                  <c:v>2018</c:v>
                </c:pt>
                <c:pt idx="28">
                  <c:v>2021</c:v>
                </c:pt>
                <c:pt idx="29">
                  <c:v> </c:v>
                </c:pt>
                <c:pt idx="31">
                  <c:v>2024</c:v>
                </c:pt>
              </c:strCache>
            </c:strRef>
          </c:cat>
          <c:val>
            <c:numRef>
              <c:f>Sheet1!$G$2:$G$34</c:f>
              <c:numCache>
                <c:formatCode>0.0</c:formatCode>
                <c:ptCount val="32"/>
                <c:pt idx="0">
                  <c:v>17.736379618498397</c:v>
                </c:pt>
                <c:pt idx="1">
                  <c:v>16.678452592499696</c:v>
                </c:pt>
                <c:pt idx="2">
                  <c:v>15.848034482324758</c:v>
                </c:pt>
                <c:pt idx="3">
                  <c:v>14.948239512025381</c:v>
                </c:pt>
                <c:pt idx="4">
                  <c:v>13.640322795035825</c:v>
                </c:pt>
                <c:pt idx="5">
                  <c:v>12.729299336846257</c:v>
                </c:pt>
                <c:pt idx="6">
                  <c:v>11.629985791845836</c:v>
                </c:pt>
                <c:pt idx="7">
                  <c:v>10.022934984542724</c:v>
                </c:pt>
                <c:pt idx="8">
                  <c:v>9.3311783685773513</c:v>
                </c:pt>
                <c:pt idx="9">
                  <c:v>8.8423559943783907</c:v>
                </c:pt>
                <c:pt idx="10">
                  <c:v>8.3483139654215286</c:v>
                </c:pt>
                <c:pt idx="11">
                  <c:v>7.7617193053487723</c:v>
                </c:pt>
                <c:pt idx="12">
                  <c:v>7.6562495651408495</c:v>
                </c:pt>
                <c:pt idx="13">
                  <c:v>7.1655159102840811</c:v>
                </c:pt>
                <c:pt idx="14">
                  <c:v>6.7996078117341927</c:v>
                </c:pt>
                <c:pt idx="15">
                  <c:v>6.4341234342354321</c:v>
                </c:pt>
                <c:pt idx="16">
                  <c:v>5.7491606868959897</c:v>
                </c:pt>
                <c:pt idx="17">
                  <c:v>5.479486032115668</c:v>
                </c:pt>
                <c:pt idx="18">
                  <c:v>5.4073804600727948</c:v>
                </c:pt>
                <c:pt idx="19">
                  <c:v>5.0797303203399427</c:v>
                </c:pt>
                <c:pt idx="20">
                  <c:v>4.8798699472089035</c:v>
                </c:pt>
                <c:pt idx="21">
                  <c:v>4.7420977944479326</c:v>
                </c:pt>
                <c:pt idx="22">
                  <c:v>4.7905955761588235</c:v>
                </c:pt>
                <c:pt idx="23">
                  <c:v>4.5723827391616796</c:v>
                </c:pt>
                <c:pt idx="24">
                  <c:v>4.5155764632787596</c:v>
                </c:pt>
                <c:pt idx="25">
                  <c:v>4.4790711342392902</c:v>
                </c:pt>
                <c:pt idx="26">
                  <c:v>4.4617795653271797</c:v>
                </c:pt>
                <c:pt idx="27">
                  <c:v>3.4447572126486268</c:v>
                </c:pt>
                <c:pt idx="28">
                  <c:v>3.9433006328031373</c:v>
                </c:pt>
                <c:pt idx="29">
                  <c:v>3.9213956161788048</c:v>
                </c:pt>
                <c:pt idx="30">
                  <c:v>4.2611500415824528</c:v>
                </c:pt>
                <c:pt idx="31">
                  <c:v>4.0895772367658285</c:v>
                </c:pt>
              </c:numCache>
            </c:numRef>
          </c:val>
          <c:smooth val="0"/>
          <c:extLst>
            <c:ext xmlns:c16="http://schemas.microsoft.com/office/drawing/2014/chart" uri="{C3380CC4-5D6E-409C-BE32-E72D297353CC}">
              <c16:uniqueId val="{00000000-2C14-4D8E-A53F-75DE509FD29A}"/>
            </c:ext>
          </c:extLst>
        </c:ser>
        <c:ser>
          <c:idx val="4"/>
          <c:order val="1"/>
          <c:tx>
            <c:strRef>
              <c:f>Sheet1!$F$1</c:f>
              <c:strCache>
                <c:ptCount val="1"/>
                <c:pt idx="0">
                  <c:v> 45–64 years</c:v>
                </c:pt>
              </c:strCache>
            </c:strRef>
          </c:tx>
          <c:spPr>
            <a:ln w="31750">
              <a:solidFill>
                <a:srgbClr val="4FBDC9"/>
              </a:solidFill>
            </a:ln>
          </c:spPr>
          <c:marker>
            <c:symbol val="none"/>
          </c:marker>
          <c:cat>
            <c:strRef>
              <c:f>Sheet1!$A$2:$A$34</c:f>
              <c:strCache>
                <c:ptCount val="32"/>
                <c:pt idx="1">
                  <c:v>1994</c:v>
                </c:pt>
                <c:pt idx="4">
                  <c:v>1997</c:v>
                </c:pt>
                <c:pt idx="5">
                  <c:v> </c:v>
                </c:pt>
                <c:pt idx="7">
                  <c:v>2000</c:v>
                </c:pt>
                <c:pt idx="10">
                  <c:v>2003</c:v>
                </c:pt>
                <c:pt idx="13">
                  <c:v>2006</c:v>
                </c:pt>
                <c:pt idx="16">
                  <c:v>2009</c:v>
                </c:pt>
                <c:pt idx="17">
                  <c:v> </c:v>
                </c:pt>
                <c:pt idx="19">
                  <c:v>2012</c:v>
                </c:pt>
                <c:pt idx="22">
                  <c:v>2015</c:v>
                </c:pt>
                <c:pt idx="25">
                  <c:v>2018</c:v>
                </c:pt>
                <c:pt idx="28">
                  <c:v>2021</c:v>
                </c:pt>
                <c:pt idx="29">
                  <c:v> </c:v>
                </c:pt>
                <c:pt idx="31">
                  <c:v>2024</c:v>
                </c:pt>
              </c:strCache>
            </c:strRef>
          </c:cat>
          <c:val>
            <c:numRef>
              <c:f>Sheet1!$F$2:$F$34</c:f>
              <c:numCache>
                <c:formatCode>0.0</c:formatCode>
                <c:ptCount val="32"/>
                <c:pt idx="0">
                  <c:v>12.496904267681714</c:v>
                </c:pt>
                <c:pt idx="1">
                  <c:v>12.041730778188253</c:v>
                </c:pt>
                <c:pt idx="2">
                  <c:v>11.408858470286701</c:v>
                </c:pt>
                <c:pt idx="3">
                  <c:v>10.37414989734302</c:v>
                </c:pt>
                <c:pt idx="4">
                  <c:v>9.5198919025112563</c:v>
                </c:pt>
                <c:pt idx="5">
                  <c:v>8.6546158565595075</c:v>
                </c:pt>
                <c:pt idx="6">
                  <c:v>8.2072673916734882</c:v>
                </c:pt>
                <c:pt idx="7">
                  <c:v>7.4245483279628832</c:v>
                </c:pt>
                <c:pt idx="8">
                  <c:v>6.9962639919271306</c:v>
                </c:pt>
                <c:pt idx="9">
                  <c:v>6.270285656042355</c:v>
                </c:pt>
                <c:pt idx="10">
                  <c:v>6.2197711458380285</c:v>
                </c:pt>
                <c:pt idx="11">
                  <c:v>5.9067966139365948</c:v>
                </c:pt>
                <c:pt idx="12">
                  <c:v>5.6373345834370019</c:v>
                </c:pt>
                <c:pt idx="13">
                  <c:v>5.3698486944420756</c:v>
                </c:pt>
                <c:pt idx="14">
                  <c:v>5.234313172797874</c:v>
                </c:pt>
                <c:pt idx="15">
                  <c:v>4.9963424178659439</c:v>
                </c:pt>
                <c:pt idx="16">
                  <c:v>4.2667065042097505</c:v>
                </c:pt>
                <c:pt idx="17">
                  <c:v>4.1910571230446187</c:v>
                </c:pt>
                <c:pt idx="18">
                  <c:v>3.9712772301529804</c:v>
                </c:pt>
                <c:pt idx="19">
                  <c:v>3.7594243662128437</c:v>
                </c:pt>
                <c:pt idx="20">
                  <c:v>3.556590675062469</c:v>
                </c:pt>
                <c:pt idx="21">
                  <c:v>3.5491797547921276</c:v>
                </c:pt>
                <c:pt idx="22">
                  <c:v>3.6067614707282059</c:v>
                </c:pt>
                <c:pt idx="23">
                  <c:v>3.3771266191434401</c:v>
                </c:pt>
                <c:pt idx="24">
                  <c:v>3.2698875661645399</c:v>
                </c:pt>
                <c:pt idx="25">
                  <c:v>3.2067907296465723</c:v>
                </c:pt>
                <c:pt idx="26">
                  <c:v>3.1899995423305136</c:v>
                </c:pt>
                <c:pt idx="27">
                  <c:v>2.5832275148759565</c:v>
                </c:pt>
                <c:pt idx="28">
                  <c:v>2.8853960917004509</c:v>
                </c:pt>
                <c:pt idx="29">
                  <c:v>2.9180703047061072</c:v>
                </c:pt>
                <c:pt idx="30">
                  <c:v>3.1494320506039264</c:v>
                </c:pt>
                <c:pt idx="31">
                  <c:v>3.2398502895626811</c:v>
                </c:pt>
              </c:numCache>
            </c:numRef>
          </c:val>
          <c:smooth val="0"/>
          <c:extLst>
            <c:ext xmlns:c16="http://schemas.microsoft.com/office/drawing/2014/chart" uri="{C3380CC4-5D6E-409C-BE32-E72D297353CC}">
              <c16:uniqueId val="{00000001-2C14-4D8E-A53F-75DE509FD29A}"/>
            </c:ext>
          </c:extLst>
        </c:ser>
        <c:ser>
          <c:idx val="3"/>
          <c:order val="2"/>
          <c:tx>
            <c:strRef>
              <c:f>Sheet1!$E$1</c:f>
              <c:strCache>
                <c:ptCount val="1"/>
                <c:pt idx="0">
                  <c:v> 25–44 years</c:v>
                </c:pt>
              </c:strCache>
            </c:strRef>
          </c:tx>
          <c:spPr>
            <a:ln w="31750">
              <a:solidFill>
                <a:srgbClr val="ACE1E2"/>
              </a:solidFill>
            </a:ln>
          </c:spPr>
          <c:marker>
            <c:symbol val="none"/>
          </c:marker>
          <c:cat>
            <c:strRef>
              <c:f>Sheet1!$A$2:$A$34</c:f>
              <c:strCache>
                <c:ptCount val="32"/>
                <c:pt idx="1">
                  <c:v>1994</c:v>
                </c:pt>
                <c:pt idx="4">
                  <c:v>1997</c:v>
                </c:pt>
                <c:pt idx="5">
                  <c:v> </c:v>
                </c:pt>
                <c:pt idx="7">
                  <c:v>2000</c:v>
                </c:pt>
                <c:pt idx="10">
                  <c:v>2003</c:v>
                </c:pt>
                <c:pt idx="13">
                  <c:v>2006</c:v>
                </c:pt>
                <c:pt idx="16">
                  <c:v>2009</c:v>
                </c:pt>
                <c:pt idx="17">
                  <c:v> </c:v>
                </c:pt>
                <c:pt idx="19">
                  <c:v>2012</c:v>
                </c:pt>
                <c:pt idx="22">
                  <c:v>2015</c:v>
                </c:pt>
                <c:pt idx="25">
                  <c:v>2018</c:v>
                </c:pt>
                <c:pt idx="28">
                  <c:v>2021</c:v>
                </c:pt>
                <c:pt idx="29">
                  <c:v> </c:v>
                </c:pt>
                <c:pt idx="31">
                  <c:v>2024</c:v>
                </c:pt>
              </c:strCache>
            </c:strRef>
          </c:cat>
          <c:val>
            <c:numRef>
              <c:f>Sheet1!$E$2:$E$34</c:f>
              <c:numCache>
                <c:formatCode>0.0</c:formatCode>
                <c:ptCount val="32"/>
                <c:pt idx="0">
                  <c:v>11.6073829879803</c:v>
                </c:pt>
                <c:pt idx="1">
                  <c:v>10.903925539801891</c:v>
                </c:pt>
                <c:pt idx="2">
                  <c:v>9.8468380237409292</c:v>
                </c:pt>
                <c:pt idx="3">
                  <c:v>9.0479016845554376</c:v>
                </c:pt>
                <c:pt idx="4">
                  <c:v>8.2371723629992157</c:v>
                </c:pt>
                <c:pt idx="5">
                  <c:v>7.6103857318301893</c:v>
                </c:pt>
                <c:pt idx="6">
                  <c:v>7.3233990418262884</c:v>
                </c:pt>
                <c:pt idx="7">
                  <c:v>6.5585276511432884</c:v>
                </c:pt>
                <c:pt idx="8">
                  <c:v>6.6360420444669472</c:v>
                </c:pt>
                <c:pt idx="9">
                  <c:v>6.2935842766119583</c:v>
                </c:pt>
                <c:pt idx="10">
                  <c:v>6.0804814734108561</c:v>
                </c:pt>
                <c:pt idx="11">
                  <c:v>5.9458148824769781</c:v>
                </c:pt>
                <c:pt idx="12">
                  <c:v>5.721073674561044</c:v>
                </c:pt>
                <c:pt idx="13">
                  <c:v>5.6716576124245481</c:v>
                </c:pt>
                <c:pt idx="14">
                  <c:v>5.2248406741738815</c:v>
                </c:pt>
                <c:pt idx="15">
                  <c:v>5.143206442614856</c:v>
                </c:pt>
                <c:pt idx="16">
                  <c:v>4.7232034320209566</c:v>
                </c:pt>
                <c:pt idx="17">
                  <c:v>4.4638941046059868</c:v>
                </c:pt>
                <c:pt idx="18">
                  <c:v>4.0832304539603639</c:v>
                </c:pt>
                <c:pt idx="19">
                  <c:v>3.7698145898441728</c:v>
                </c:pt>
                <c:pt idx="20">
                  <c:v>3.5581987706351219</c:v>
                </c:pt>
                <c:pt idx="21">
                  <c:v>3.3631735406249965</c:v>
                </c:pt>
                <c:pt idx="22">
                  <c:v>3.3828768806159797</c:v>
                </c:pt>
                <c:pt idx="23">
                  <c:v>3.3165559245531981</c:v>
                </c:pt>
                <c:pt idx="24">
                  <c:v>3.1967377291474053</c:v>
                </c:pt>
                <c:pt idx="25">
                  <c:v>3.1330846211062853</c:v>
                </c:pt>
                <c:pt idx="26">
                  <c:v>2.9779376676472835</c:v>
                </c:pt>
                <c:pt idx="27">
                  <c:v>2.387315410994634</c:v>
                </c:pt>
                <c:pt idx="28">
                  <c:v>2.5439905485411325</c:v>
                </c:pt>
                <c:pt idx="29">
                  <c:v>2.7351536661491496</c:v>
                </c:pt>
                <c:pt idx="30">
                  <c:v>3.3152796578869377</c:v>
                </c:pt>
                <c:pt idx="31">
                  <c:v>3.8068077462515442</c:v>
                </c:pt>
              </c:numCache>
            </c:numRef>
          </c:val>
          <c:smooth val="0"/>
          <c:extLst>
            <c:ext xmlns:c16="http://schemas.microsoft.com/office/drawing/2014/chart" uri="{C3380CC4-5D6E-409C-BE32-E72D297353CC}">
              <c16:uniqueId val="{00000002-2C14-4D8E-A53F-75DE509FD29A}"/>
            </c:ext>
          </c:extLst>
        </c:ser>
        <c:ser>
          <c:idx val="2"/>
          <c:order val="3"/>
          <c:tx>
            <c:strRef>
              <c:f>Sheet1!$D$1</c:f>
              <c:strCache>
                <c:ptCount val="1"/>
                <c:pt idx="0">
                  <c:v> 15–24 years</c:v>
                </c:pt>
              </c:strCache>
            </c:strRef>
          </c:tx>
          <c:spPr>
            <a:ln w="31750">
              <a:solidFill>
                <a:srgbClr val="E7D4E8"/>
              </a:solidFill>
            </a:ln>
          </c:spPr>
          <c:marker>
            <c:symbol val="none"/>
          </c:marker>
          <c:cat>
            <c:strRef>
              <c:f>Sheet1!$A$2:$A$34</c:f>
              <c:strCache>
                <c:ptCount val="32"/>
                <c:pt idx="1">
                  <c:v>1994</c:v>
                </c:pt>
                <c:pt idx="4">
                  <c:v>1997</c:v>
                </c:pt>
                <c:pt idx="5">
                  <c:v> </c:v>
                </c:pt>
                <c:pt idx="7">
                  <c:v>2000</c:v>
                </c:pt>
                <c:pt idx="10">
                  <c:v>2003</c:v>
                </c:pt>
                <c:pt idx="13">
                  <c:v>2006</c:v>
                </c:pt>
                <c:pt idx="16">
                  <c:v>2009</c:v>
                </c:pt>
                <c:pt idx="17">
                  <c:v> </c:v>
                </c:pt>
                <c:pt idx="19">
                  <c:v>2012</c:v>
                </c:pt>
                <c:pt idx="22">
                  <c:v>2015</c:v>
                </c:pt>
                <c:pt idx="25">
                  <c:v>2018</c:v>
                </c:pt>
                <c:pt idx="28">
                  <c:v>2021</c:v>
                </c:pt>
                <c:pt idx="29">
                  <c:v> </c:v>
                </c:pt>
                <c:pt idx="31">
                  <c:v>2024</c:v>
                </c:pt>
              </c:strCache>
            </c:strRef>
          </c:cat>
          <c:val>
            <c:numRef>
              <c:f>Sheet1!$D$2:$D$34</c:f>
              <c:numCache>
                <c:formatCode>0.0</c:formatCode>
                <c:ptCount val="32"/>
                <c:pt idx="0">
                  <c:v>5.0358514738521363</c:v>
                </c:pt>
                <c:pt idx="1">
                  <c:v>5.070183573302649</c:v>
                </c:pt>
                <c:pt idx="2">
                  <c:v>4.6897119906097426</c:v>
                </c:pt>
                <c:pt idx="3">
                  <c:v>4.5229071579423756</c:v>
                </c:pt>
                <c:pt idx="4">
                  <c:v>4.5695541417234935</c:v>
                </c:pt>
                <c:pt idx="5">
                  <c:v>4.1428939468316246</c:v>
                </c:pt>
                <c:pt idx="6">
                  <c:v>4.0160417172753222</c:v>
                </c:pt>
                <c:pt idx="7">
                  <c:v>4.1053879995093832</c:v>
                </c:pt>
                <c:pt idx="8">
                  <c:v>3.9712962564626815</c:v>
                </c:pt>
                <c:pt idx="9">
                  <c:v>3.6618080397492201</c:v>
                </c:pt>
                <c:pt idx="10">
                  <c:v>3.7981240070092301</c:v>
                </c:pt>
                <c:pt idx="11">
                  <c:v>3.8190038207202268</c:v>
                </c:pt>
                <c:pt idx="12">
                  <c:v>3.6234129869293974</c:v>
                </c:pt>
                <c:pt idx="13">
                  <c:v>3.5781103114837221</c:v>
                </c:pt>
                <c:pt idx="14">
                  <c:v>3.6643183122163761</c:v>
                </c:pt>
                <c:pt idx="15">
                  <c:v>3.3278413196762169</c:v>
                </c:pt>
                <c:pt idx="16">
                  <c:v>2.9373339086836125</c:v>
                </c:pt>
                <c:pt idx="17">
                  <c:v>2.7446922310673751</c:v>
                </c:pt>
                <c:pt idx="18">
                  <c:v>2.3478885385892934</c:v>
                </c:pt>
                <c:pt idx="19">
                  <c:v>2.317467113515566</c:v>
                </c:pt>
                <c:pt idx="20">
                  <c:v>2.2244782081912104</c:v>
                </c:pt>
                <c:pt idx="21">
                  <c:v>2.1864585455422936</c:v>
                </c:pt>
                <c:pt idx="22">
                  <c:v>2.137973771904238</c:v>
                </c:pt>
                <c:pt idx="23">
                  <c:v>2.1467417011884491</c:v>
                </c:pt>
                <c:pt idx="24">
                  <c:v>1.9505551866154294</c:v>
                </c:pt>
                <c:pt idx="25">
                  <c:v>2.025538285051089</c:v>
                </c:pt>
                <c:pt idx="26">
                  <c:v>1.9924890887808886</c:v>
                </c:pt>
                <c:pt idx="27">
                  <c:v>1.5966558635582961</c:v>
                </c:pt>
                <c:pt idx="28">
                  <c:v>1.5649072765777245</c:v>
                </c:pt>
                <c:pt idx="29">
                  <c:v>1.9315368040017595</c:v>
                </c:pt>
                <c:pt idx="30">
                  <c:v>2.3129994181360836</c:v>
                </c:pt>
                <c:pt idx="31">
                  <c:v>2.5559313109420803</c:v>
                </c:pt>
              </c:numCache>
            </c:numRef>
          </c:val>
          <c:smooth val="0"/>
          <c:extLst>
            <c:ext xmlns:c16="http://schemas.microsoft.com/office/drawing/2014/chart" uri="{C3380CC4-5D6E-409C-BE32-E72D297353CC}">
              <c16:uniqueId val="{00000003-2C14-4D8E-A53F-75DE509FD29A}"/>
            </c:ext>
          </c:extLst>
        </c:ser>
        <c:ser>
          <c:idx val="1"/>
          <c:order val="4"/>
          <c:tx>
            <c:strRef>
              <c:f>Sheet1!$C$1</c:f>
              <c:strCache>
                <c:ptCount val="1"/>
                <c:pt idx="0">
                  <c:v> 5–14 years</c:v>
                </c:pt>
              </c:strCache>
            </c:strRef>
          </c:tx>
          <c:spPr>
            <a:ln w="31750">
              <a:solidFill>
                <a:srgbClr val="AF8DC3"/>
              </a:solidFill>
            </a:ln>
          </c:spPr>
          <c:marker>
            <c:symbol val="none"/>
          </c:marker>
          <c:cat>
            <c:strRef>
              <c:f>Sheet1!$A$2:$A$34</c:f>
              <c:strCache>
                <c:ptCount val="32"/>
                <c:pt idx="1">
                  <c:v>1994</c:v>
                </c:pt>
                <c:pt idx="4">
                  <c:v>1997</c:v>
                </c:pt>
                <c:pt idx="5">
                  <c:v> </c:v>
                </c:pt>
                <c:pt idx="7">
                  <c:v>2000</c:v>
                </c:pt>
                <c:pt idx="10">
                  <c:v>2003</c:v>
                </c:pt>
                <c:pt idx="13">
                  <c:v>2006</c:v>
                </c:pt>
                <c:pt idx="16">
                  <c:v>2009</c:v>
                </c:pt>
                <c:pt idx="17">
                  <c:v> </c:v>
                </c:pt>
                <c:pt idx="19">
                  <c:v>2012</c:v>
                </c:pt>
                <c:pt idx="22">
                  <c:v>2015</c:v>
                </c:pt>
                <c:pt idx="25">
                  <c:v>2018</c:v>
                </c:pt>
                <c:pt idx="28">
                  <c:v>2021</c:v>
                </c:pt>
                <c:pt idx="29">
                  <c:v> </c:v>
                </c:pt>
                <c:pt idx="31">
                  <c:v>2024</c:v>
                </c:pt>
              </c:strCache>
            </c:strRef>
          </c:cat>
          <c:val>
            <c:numRef>
              <c:f>Sheet1!$C$2:$C$34</c:f>
              <c:numCache>
                <c:formatCode>0.0</c:formatCode>
                <c:ptCount val="32"/>
                <c:pt idx="0">
                  <c:v>1.745572828126488</c:v>
                </c:pt>
                <c:pt idx="1">
                  <c:v>1.7721430272083472</c:v>
                </c:pt>
                <c:pt idx="2">
                  <c:v>1.6917333502541803</c:v>
                </c:pt>
                <c:pt idx="3">
                  <c:v>1.5243237062146471</c:v>
                </c:pt>
                <c:pt idx="4">
                  <c:v>1.3307249066015152</c:v>
                </c:pt>
                <c:pt idx="5">
                  <c:v>1.1207411739654021</c:v>
                </c:pt>
                <c:pt idx="6">
                  <c:v>1.1039307784762868</c:v>
                </c:pt>
                <c:pt idx="7">
                  <c:v>1.0218593226707666</c:v>
                </c:pt>
                <c:pt idx="8">
                  <c:v>0.93069505181274115</c:v>
                </c:pt>
                <c:pt idx="9">
                  <c:v>0.93840015609532967</c:v>
                </c:pt>
                <c:pt idx="10">
                  <c:v>0.88702161632689025</c:v>
                </c:pt>
                <c:pt idx="11">
                  <c:v>0.98615185852797571</c:v>
                </c:pt>
                <c:pt idx="12">
                  <c:v>0.92607082973926724</c:v>
                </c:pt>
                <c:pt idx="13">
                  <c:v>0.79107244434435697</c:v>
                </c:pt>
                <c:pt idx="14">
                  <c:v>0.76438172503349899</c:v>
                </c:pt>
                <c:pt idx="15">
                  <c:v>0.71118754859730315</c:v>
                </c:pt>
                <c:pt idx="16">
                  <c:v>0.59740867133299969</c:v>
                </c:pt>
                <c:pt idx="17">
                  <c:v>0.66076859578992875</c:v>
                </c:pt>
                <c:pt idx="18">
                  <c:v>0.55297722817850159</c:v>
                </c:pt>
                <c:pt idx="19">
                  <c:v>0.54925662975840339</c:v>
                </c:pt>
                <c:pt idx="20">
                  <c:v>0.4559501469929918</c:v>
                </c:pt>
                <c:pt idx="21">
                  <c:v>0.47330062623740804</c:v>
                </c:pt>
                <c:pt idx="22">
                  <c:v>0.47682262529195657</c:v>
                </c:pt>
                <c:pt idx="23">
                  <c:v>0.39674274691583017</c:v>
                </c:pt>
                <c:pt idx="24">
                  <c:v>0.49131967052783937</c:v>
                </c:pt>
                <c:pt idx="25">
                  <c:v>0.45741202117720337</c:v>
                </c:pt>
                <c:pt idx="26">
                  <c:v>0.36548099272239631</c:v>
                </c:pt>
                <c:pt idx="27">
                  <c:v>0.36151823005621653</c:v>
                </c:pt>
                <c:pt idx="28">
                  <c:v>0.37340578171459171</c:v>
                </c:pt>
                <c:pt idx="29">
                  <c:v>0.39272308695187902</c:v>
                </c:pt>
                <c:pt idx="30">
                  <c:v>0.56757937148782978</c:v>
                </c:pt>
                <c:pt idx="31">
                  <c:v>0.62532199824880641</c:v>
                </c:pt>
              </c:numCache>
            </c:numRef>
          </c:val>
          <c:smooth val="0"/>
          <c:extLst>
            <c:ext xmlns:c16="http://schemas.microsoft.com/office/drawing/2014/chart" uri="{C3380CC4-5D6E-409C-BE32-E72D297353CC}">
              <c16:uniqueId val="{00000004-2C14-4D8E-A53F-75DE509FD29A}"/>
            </c:ext>
          </c:extLst>
        </c:ser>
        <c:ser>
          <c:idx val="0"/>
          <c:order val="5"/>
          <c:tx>
            <c:strRef>
              <c:f>Sheet1!$B$1</c:f>
              <c:strCache>
                <c:ptCount val="1"/>
                <c:pt idx="0">
                  <c:v> 0–4 years</c:v>
                </c:pt>
              </c:strCache>
            </c:strRef>
          </c:tx>
          <c:spPr>
            <a:ln w="31750">
              <a:solidFill>
                <a:srgbClr val="762A83"/>
              </a:solidFill>
            </a:ln>
          </c:spPr>
          <c:marker>
            <c:symbol val="none"/>
          </c:marker>
          <c:cat>
            <c:strRef>
              <c:f>Sheet1!$A$2:$A$34</c:f>
              <c:strCache>
                <c:ptCount val="32"/>
                <c:pt idx="1">
                  <c:v>1994</c:v>
                </c:pt>
                <c:pt idx="4">
                  <c:v>1997</c:v>
                </c:pt>
                <c:pt idx="5">
                  <c:v> </c:v>
                </c:pt>
                <c:pt idx="7">
                  <c:v>2000</c:v>
                </c:pt>
                <c:pt idx="10">
                  <c:v>2003</c:v>
                </c:pt>
                <c:pt idx="13">
                  <c:v>2006</c:v>
                </c:pt>
                <c:pt idx="16">
                  <c:v>2009</c:v>
                </c:pt>
                <c:pt idx="17">
                  <c:v> </c:v>
                </c:pt>
                <c:pt idx="19">
                  <c:v>2012</c:v>
                </c:pt>
                <c:pt idx="22">
                  <c:v>2015</c:v>
                </c:pt>
                <c:pt idx="25">
                  <c:v>2018</c:v>
                </c:pt>
                <c:pt idx="28">
                  <c:v>2021</c:v>
                </c:pt>
                <c:pt idx="29">
                  <c:v> </c:v>
                </c:pt>
                <c:pt idx="31">
                  <c:v>2024</c:v>
                </c:pt>
              </c:strCache>
            </c:strRef>
          </c:cat>
          <c:val>
            <c:numRef>
              <c:f>Sheet1!$B$2:$B$34</c:f>
              <c:numCache>
                <c:formatCode>0.0</c:formatCode>
                <c:ptCount val="32"/>
                <c:pt idx="0">
                  <c:v>5.1591280961694013</c:v>
                </c:pt>
                <c:pt idx="1">
                  <c:v>5.0507337320181191</c:v>
                </c:pt>
                <c:pt idx="2">
                  <c:v>4.5770646362930814</c:v>
                </c:pt>
                <c:pt idx="3">
                  <c:v>3.9913947602421005</c:v>
                </c:pt>
                <c:pt idx="4">
                  <c:v>3.8430830447835933</c:v>
                </c:pt>
                <c:pt idx="5">
                  <c:v>3.3597944353483653</c:v>
                </c:pt>
                <c:pt idx="6">
                  <c:v>3.1780988654820557</c:v>
                </c:pt>
                <c:pt idx="7">
                  <c:v>2.8365402489157927</c:v>
                </c:pt>
                <c:pt idx="8">
                  <c:v>2.8085496188585712</c:v>
                </c:pt>
                <c:pt idx="9">
                  <c:v>2.8616733006704549</c:v>
                </c:pt>
                <c:pt idx="10">
                  <c:v>2.786788336688538</c:v>
                </c:pt>
                <c:pt idx="11">
                  <c:v>2.7747053012791696</c:v>
                </c:pt>
                <c:pt idx="12">
                  <c:v>2.3798286925000252</c:v>
                </c:pt>
                <c:pt idx="13">
                  <c:v>2.4173871725913632</c:v>
                </c:pt>
                <c:pt idx="14">
                  <c:v>2.315417270488735</c:v>
                </c:pt>
                <c:pt idx="15">
                  <c:v>2.4468299172512706</c:v>
                </c:pt>
                <c:pt idx="16">
                  <c:v>1.990662361040159</c:v>
                </c:pt>
                <c:pt idx="17">
                  <c:v>1.8078634432081742</c:v>
                </c:pt>
                <c:pt idx="18">
                  <c:v>1.739025790795893</c:v>
                </c:pt>
                <c:pt idx="19">
                  <c:v>1.3062451128415606</c:v>
                </c:pt>
                <c:pt idx="20">
                  <c:v>1.48072160902664</c:v>
                </c:pt>
                <c:pt idx="21">
                  <c:v>1.323017086639912</c:v>
                </c:pt>
                <c:pt idx="22">
                  <c:v>1.2246102903601188</c:v>
                </c:pt>
                <c:pt idx="23">
                  <c:v>1.123553969739381</c:v>
                </c:pt>
                <c:pt idx="24">
                  <c:v>1.1460156654309803</c:v>
                </c:pt>
                <c:pt idx="25">
                  <c:v>0.93535782518081345</c:v>
                </c:pt>
                <c:pt idx="26">
                  <c:v>1.0985451736337508</c:v>
                </c:pt>
                <c:pt idx="27">
                  <c:v>0.86035821273331192</c:v>
                </c:pt>
                <c:pt idx="28">
                  <c:v>0.84340262354442763</c:v>
                </c:pt>
                <c:pt idx="29">
                  <c:v>1.0635481226665406</c:v>
                </c:pt>
                <c:pt idx="30">
                  <c:v>1.2290420819178551</c:v>
                </c:pt>
                <c:pt idx="31">
                  <c:v>1.4301602736531036</c:v>
                </c:pt>
              </c:numCache>
            </c:numRef>
          </c:val>
          <c:smooth val="0"/>
          <c:extLst>
            <c:ext xmlns:c16="http://schemas.microsoft.com/office/drawing/2014/chart" uri="{C3380CC4-5D6E-409C-BE32-E72D297353CC}">
              <c16:uniqueId val="{00000005-2C14-4D8E-A53F-75DE509FD29A}"/>
            </c:ext>
          </c:extLst>
        </c:ser>
        <c:dLbls>
          <c:showLegendKey val="0"/>
          <c:showVal val="0"/>
          <c:showCatName val="0"/>
          <c:showSerName val="0"/>
          <c:showPercent val="0"/>
          <c:showBubbleSize val="0"/>
        </c:dLbls>
        <c:smooth val="0"/>
        <c:axId val="284718168"/>
        <c:axId val="284718560"/>
      </c:lineChart>
      <c:catAx>
        <c:axId val="284718168"/>
        <c:scaling>
          <c:orientation val="minMax"/>
        </c:scaling>
        <c:delete val="0"/>
        <c:axPos val="b"/>
        <c:title>
          <c:tx>
            <c:rich>
              <a:bodyPr/>
              <a:lstStyle/>
              <a:p>
                <a:pPr>
                  <a:defRPr sz="2000">
                    <a:solidFill>
                      <a:schemeClr val="tx1">
                        <a:lumMod val="85000"/>
                        <a:lumOff val="15000"/>
                      </a:schemeClr>
                    </a:solidFill>
                    <a:latin typeface="Calibri" panose="020F0502020204030204" pitchFamily="34" charset="0"/>
                    <a:cs typeface="Calibri" panose="020F0502020204030204" pitchFamily="34" charset="0"/>
                  </a:defRPr>
                </a:pPr>
                <a:r>
                  <a:rPr lang="en-US" sz="2000">
                    <a:solidFill>
                      <a:schemeClr val="tx1">
                        <a:lumMod val="85000"/>
                        <a:lumOff val="15000"/>
                      </a:schemeClr>
                    </a:solidFill>
                    <a:latin typeface="Calibri" panose="020F0502020204030204" pitchFamily="34" charset="0"/>
                    <a:cs typeface="Calibri" panose="020F0502020204030204" pitchFamily="34" charset="0"/>
                  </a:rPr>
                  <a:t>Year</a:t>
                </a:r>
              </a:p>
            </c:rich>
          </c:tx>
          <c:overlay val="0"/>
        </c:title>
        <c:numFmt formatCode="General" sourceLinked="1"/>
        <c:majorTickMark val="out"/>
        <c:minorTickMark val="none"/>
        <c:tickLblPos val="nextTo"/>
        <c:spPr>
          <a:ln>
            <a:solidFill>
              <a:srgbClr val="000000"/>
            </a:solidFill>
          </a:ln>
        </c:spPr>
        <c:txPr>
          <a:bodyPr/>
          <a:lstStyle/>
          <a:p>
            <a:pPr>
              <a:defRPr sz="1600">
                <a:latin typeface="Calibri" panose="020F0502020204030204" pitchFamily="34" charset="0"/>
                <a:cs typeface="Calibri" panose="020F0502020204030204" pitchFamily="34" charset="0"/>
              </a:defRPr>
            </a:pPr>
            <a:endParaRPr lang="en-US"/>
          </a:p>
        </c:txPr>
        <c:crossAx val="284718560"/>
        <c:crossesAt val="0.1"/>
        <c:auto val="1"/>
        <c:lblAlgn val="ctr"/>
        <c:lblOffset val="100"/>
        <c:tickLblSkip val="1"/>
        <c:noMultiLvlLbl val="0"/>
      </c:catAx>
      <c:valAx>
        <c:axId val="284718560"/>
        <c:scaling>
          <c:logBase val="10"/>
          <c:orientation val="minMax"/>
          <c:min val="0.1"/>
        </c:scaling>
        <c:delete val="0"/>
        <c:axPos val="l"/>
        <c:title>
          <c:tx>
            <c:rich>
              <a:bodyPr/>
              <a:lstStyle/>
              <a:p>
                <a:pPr>
                  <a:defRPr sz="2000">
                    <a:solidFill>
                      <a:schemeClr val="tx1">
                        <a:lumMod val="85000"/>
                        <a:lumOff val="15000"/>
                      </a:schemeClr>
                    </a:solidFill>
                    <a:latin typeface="Calibri" panose="020F0502020204030204" pitchFamily="34" charset="0"/>
                    <a:cs typeface="Calibri" panose="020F0502020204030204" pitchFamily="34" charset="0"/>
                  </a:defRPr>
                </a:pPr>
                <a:r>
                  <a:rPr lang="en-US" sz="2000">
                    <a:solidFill>
                      <a:schemeClr val="tx1">
                        <a:lumMod val="85000"/>
                        <a:lumOff val="15000"/>
                      </a:schemeClr>
                    </a:solidFill>
                    <a:latin typeface="Calibri" panose="020F0502020204030204" pitchFamily="34" charset="0"/>
                    <a:cs typeface="Calibri" panose="020F0502020204030204" pitchFamily="34" charset="0"/>
                  </a:rPr>
                  <a:t>Cases per 100,000 persons</a:t>
                </a:r>
              </a:p>
            </c:rich>
          </c:tx>
          <c:overlay val="0"/>
        </c:title>
        <c:numFmt formatCode="#,##0" sourceLinked="0"/>
        <c:majorTickMark val="out"/>
        <c:minorTickMark val="none"/>
        <c:tickLblPos val="nextTo"/>
        <c:spPr>
          <a:ln>
            <a:solidFill>
              <a:srgbClr val="000000"/>
            </a:solidFill>
          </a:ln>
        </c:spPr>
        <c:txPr>
          <a:bodyPr/>
          <a:lstStyle/>
          <a:p>
            <a:pPr>
              <a:defRPr sz="1600">
                <a:latin typeface="Calibri" panose="020F0502020204030204" pitchFamily="34" charset="0"/>
                <a:cs typeface="Calibri" panose="020F0502020204030204" pitchFamily="34" charset="0"/>
              </a:defRPr>
            </a:pPr>
            <a:endParaRPr lang="en-US"/>
          </a:p>
        </c:txPr>
        <c:crossAx val="284718168"/>
        <c:crosses val="autoZero"/>
        <c:crossBetween val="between"/>
        <c:minorUnit val="5"/>
      </c:valAx>
      <c:spPr>
        <a:ln>
          <a:noFill/>
        </a:ln>
      </c:spPr>
    </c:plotArea>
    <c:legend>
      <c:legendPos val="r"/>
      <c:layout>
        <c:manualLayout>
          <c:xMode val="edge"/>
          <c:yMode val="edge"/>
          <c:x val="0.80309817715811627"/>
          <c:y val="3.153805416641263E-2"/>
          <c:w val="0.17483523704506876"/>
          <c:h val="0.36933232048389908"/>
        </c:manualLayout>
      </c:layout>
      <c:overlay val="0"/>
      <c:txPr>
        <a:bodyPr/>
        <a:lstStyle/>
        <a:p>
          <a:pPr>
            <a:defRPr baseline="0">
              <a:latin typeface="Calibri" panose="020F0502020204030204" pitchFamily="34" charset="0"/>
              <a:cs typeface="Calibri" panose="020F0502020204030204" pitchFamily="34" charset="0"/>
            </a:defRPr>
          </a:pPr>
          <a:endParaRPr lang="en-US"/>
        </a:p>
      </c:txPr>
    </c:legend>
    <c:plotVisOnly val="1"/>
    <c:dispBlanksAs val="gap"/>
    <c:showDLblsOverMax val="0"/>
  </c:chart>
  <c:txPr>
    <a:bodyPr/>
    <a:lstStyle/>
    <a:p>
      <a:pPr>
        <a:defRPr sz="1800" baseline="0">
          <a:solidFill>
            <a:srgbClr val="000000"/>
          </a:solidFill>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321828042267713E-2"/>
          <c:y val="5.1696305570204978E-2"/>
          <c:w val="0.89063560819791532"/>
          <c:h val="0.8226747838256756"/>
        </c:manualLayout>
      </c:layout>
      <c:barChart>
        <c:barDir val="col"/>
        <c:grouping val="stacked"/>
        <c:varyColors val="0"/>
        <c:ser>
          <c:idx val="0"/>
          <c:order val="0"/>
          <c:tx>
            <c:strRef>
              <c:f>Sheet1!$B$1</c:f>
              <c:strCache>
                <c:ptCount val="1"/>
                <c:pt idx="0">
                  <c:v>0–4 years</c:v>
                </c:pt>
              </c:strCache>
            </c:strRef>
          </c:tx>
          <c:spPr>
            <a:solidFill>
              <a:srgbClr val="762A83"/>
            </a:solidFill>
            <a:ln>
              <a:noFill/>
            </a:ln>
            <a:effectLst/>
          </c:spPr>
          <c:invertIfNegative val="0"/>
          <c:cat>
            <c:numRef>
              <c:f>Sheet1!$A$2:$A$32</c:f>
              <c:numCache>
                <c:formatCode>General</c:formatCode>
                <c:ptCount val="31"/>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pt idx="21">
                  <c:v>2015</c:v>
                </c:pt>
                <c:pt idx="22">
                  <c:v>2016</c:v>
                </c:pt>
                <c:pt idx="23">
                  <c:v>2017</c:v>
                </c:pt>
                <c:pt idx="24">
                  <c:v>2018</c:v>
                </c:pt>
                <c:pt idx="25">
                  <c:v>2019</c:v>
                </c:pt>
                <c:pt idx="26">
                  <c:v>2020</c:v>
                </c:pt>
                <c:pt idx="27">
                  <c:v>2021</c:v>
                </c:pt>
                <c:pt idx="28">
                  <c:v>2022</c:v>
                </c:pt>
                <c:pt idx="29">
                  <c:v>2023</c:v>
                </c:pt>
                <c:pt idx="30">
                  <c:v>2024</c:v>
                </c:pt>
              </c:numCache>
            </c:numRef>
          </c:cat>
          <c:val>
            <c:numRef>
              <c:f>Sheet1!$B$2:$B$32</c:f>
              <c:numCache>
                <c:formatCode>General</c:formatCode>
                <c:ptCount val="31"/>
                <c:pt idx="0">
                  <c:v>847</c:v>
                </c:pt>
                <c:pt idx="1">
                  <c:v>767</c:v>
                </c:pt>
                <c:pt idx="2">
                  <c:v>666</c:v>
                </c:pt>
                <c:pt idx="3">
                  <c:v>628</c:v>
                </c:pt>
                <c:pt idx="4">
                  <c:v>541</c:v>
                </c:pt>
                <c:pt idx="5">
                  <c:v>503</c:v>
                </c:pt>
                <c:pt idx="6">
                  <c:v>453</c:v>
                </c:pt>
                <c:pt idx="7">
                  <c:v>442</c:v>
                </c:pt>
                <c:pt idx="8">
                  <c:v>470</c:v>
                </c:pt>
                <c:pt idx="9">
                  <c:v>445</c:v>
                </c:pt>
                <c:pt idx="10">
                  <c:v>448</c:v>
                </c:pt>
                <c:pt idx="11">
                  <c:v>401</c:v>
                </c:pt>
                <c:pt idx="12">
                  <c:v>409</c:v>
                </c:pt>
                <c:pt idx="13">
                  <c:v>395</c:v>
                </c:pt>
                <c:pt idx="14">
                  <c:v>431</c:v>
                </c:pt>
                <c:pt idx="15">
                  <c:v>351</c:v>
                </c:pt>
                <c:pt idx="16">
                  <c:v>323</c:v>
                </c:pt>
                <c:pt idx="17">
                  <c:v>317</c:v>
                </c:pt>
                <c:pt idx="18">
                  <c:v>218</c:v>
                </c:pt>
                <c:pt idx="19">
                  <c:v>262</c:v>
                </c:pt>
                <c:pt idx="20">
                  <c:v>224</c:v>
                </c:pt>
                <c:pt idx="21">
                  <c:v>210</c:v>
                </c:pt>
                <c:pt idx="22">
                  <c:v>191</c:v>
                </c:pt>
                <c:pt idx="23">
                  <c:v>206</c:v>
                </c:pt>
                <c:pt idx="24">
                  <c:v>168</c:v>
                </c:pt>
                <c:pt idx="25">
                  <c:v>197</c:v>
                </c:pt>
                <c:pt idx="26">
                  <c:v>152</c:v>
                </c:pt>
                <c:pt idx="27">
                  <c:v>152</c:v>
                </c:pt>
                <c:pt idx="28">
                  <c:v>175</c:v>
                </c:pt>
                <c:pt idx="29">
                  <c:v>198</c:v>
                </c:pt>
                <c:pt idx="30">
                  <c:v>233</c:v>
                </c:pt>
              </c:numCache>
            </c:numRef>
          </c:val>
          <c:extLst>
            <c:ext xmlns:c16="http://schemas.microsoft.com/office/drawing/2014/chart" uri="{C3380CC4-5D6E-409C-BE32-E72D297353CC}">
              <c16:uniqueId val="{00000000-F56B-4A74-974B-EFAD9D6DDE9A}"/>
            </c:ext>
          </c:extLst>
        </c:ser>
        <c:ser>
          <c:idx val="1"/>
          <c:order val="1"/>
          <c:tx>
            <c:strRef>
              <c:f>Sheet1!$C$1</c:f>
              <c:strCache>
                <c:ptCount val="1"/>
                <c:pt idx="0">
                  <c:v>5–14 years</c:v>
                </c:pt>
              </c:strCache>
            </c:strRef>
          </c:tx>
          <c:spPr>
            <a:solidFill>
              <a:srgbClr val="AF8DC3"/>
            </a:solidFill>
            <a:ln>
              <a:noFill/>
            </a:ln>
            <a:effectLst/>
          </c:spPr>
          <c:invertIfNegative val="0"/>
          <c:cat>
            <c:numRef>
              <c:f>Sheet1!$A$2:$A$32</c:f>
              <c:numCache>
                <c:formatCode>General</c:formatCode>
                <c:ptCount val="31"/>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pt idx="21">
                  <c:v>2015</c:v>
                </c:pt>
                <c:pt idx="22">
                  <c:v>2016</c:v>
                </c:pt>
                <c:pt idx="23">
                  <c:v>2017</c:v>
                </c:pt>
                <c:pt idx="24">
                  <c:v>2018</c:v>
                </c:pt>
                <c:pt idx="25">
                  <c:v>2019</c:v>
                </c:pt>
                <c:pt idx="26">
                  <c:v>2020</c:v>
                </c:pt>
                <c:pt idx="27">
                  <c:v>2021</c:v>
                </c:pt>
                <c:pt idx="28">
                  <c:v>2022</c:v>
                </c:pt>
                <c:pt idx="29">
                  <c:v>2023</c:v>
                </c:pt>
                <c:pt idx="30">
                  <c:v>2024</c:v>
                </c:pt>
              </c:numCache>
            </c:numRef>
          </c:cat>
          <c:val>
            <c:numRef>
              <c:f>Sheet1!$C$2:$C$32</c:f>
              <c:numCache>
                <c:formatCode>General</c:formatCode>
                <c:ptCount val="31"/>
                <c:pt idx="0">
                  <c:v>401</c:v>
                </c:pt>
                <c:pt idx="1">
                  <c:v>413</c:v>
                </c:pt>
                <c:pt idx="2">
                  <c:v>373</c:v>
                </c:pt>
                <c:pt idx="3">
                  <c:v>331</c:v>
                </c:pt>
                <c:pt idx="4">
                  <c:v>276</c:v>
                </c:pt>
                <c:pt idx="5">
                  <c:v>254</c:v>
                </c:pt>
                <c:pt idx="6">
                  <c:v>251</c:v>
                </c:pt>
                <c:pt idx="7">
                  <c:v>210</c:v>
                </c:pt>
                <c:pt idx="8">
                  <c:v>218</c:v>
                </c:pt>
                <c:pt idx="9">
                  <c:v>196</c:v>
                </c:pt>
                <c:pt idx="10">
                  <c:v>220</c:v>
                </c:pt>
                <c:pt idx="11">
                  <c:v>205</c:v>
                </c:pt>
                <c:pt idx="12">
                  <c:v>191</c:v>
                </c:pt>
                <c:pt idx="13">
                  <c:v>171</c:v>
                </c:pt>
                <c:pt idx="14">
                  <c:v>148</c:v>
                </c:pt>
                <c:pt idx="15">
                  <c:v>149</c:v>
                </c:pt>
                <c:pt idx="16">
                  <c:v>157</c:v>
                </c:pt>
                <c:pt idx="17">
                  <c:v>139</c:v>
                </c:pt>
                <c:pt idx="18">
                  <c:v>132</c:v>
                </c:pt>
                <c:pt idx="19">
                  <c:v>120</c:v>
                </c:pt>
                <c:pt idx="20">
                  <c:v>123</c:v>
                </c:pt>
                <c:pt idx="21">
                  <c:v>130</c:v>
                </c:pt>
                <c:pt idx="22">
                  <c:v>95</c:v>
                </c:pt>
                <c:pt idx="23">
                  <c:v>128</c:v>
                </c:pt>
                <c:pt idx="24">
                  <c:v>122</c:v>
                </c:pt>
                <c:pt idx="25">
                  <c:v>96</c:v>
                </c:pt>
                <c:pt idx="26">
                  <c:v>103</c:v>
                </c:pt>
                <c:pt idx="27">
                  <c:v>100</c:v>
                </c:pt>
                <c:pt idx="28">
                  <c:v>105</c:v>
                </c:pt>
                <c:pt idx="29">
                  <c:v>133</c:v>
                </c:pt>
                <c:pt idx="30">
                  <c:v>134</c:v>
                </c:pt>
              </c:numCache>
            </c:numRef>
          </c:val>
          <c:extLst>
            <c:ext xmlns:c16="http://schemas.microsoft.com/office/drawing/2014/chart" uri="{C3380CC4-5D6E-409C-BE32-E72D297353CC}">
              <c16:uniqueId val="{00000001-F56B-4A74-974B-EFAD9D6DDE9A}"/>
            </c:ext>
          </c:extLst>
        </c:ser>
        <c:ser>
          <c:idx val="2"/>
          <c:order val="2"/>
          <c:tx>
            <c:strRef>
              <c:f>Sheet1!$D$1</c:f>
              <c:strCache>
                <c:ptCount val="1"/>
                <c:pt idx="0">
                  <c:v>15–24 years</c:v>
                </c:pt>
              </c:strCache>
            </c:strRef>
          </c:tx>
          <c:spPr>
            <a:solidFill>
              <a:srgbClr val="E7D4E8"/>
            </a:solidFill>
            <a:ln w="25400">
              <a:noFill/>
            </a:ln>
            <a:effectLst/>
          </c:spPr>
          <c:invertIfNegative val="0"/>
          <c:cat>
            <c:numRef>
              <c:f>Sheet1!$A$2:$A$32</c:f>
              <c:numCache>
                <c:formatCode>General</c:formatCode>
                <c:ptCount val="31"/>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pt idx="21">
                  <c:v>2015</c:v>
                </c:pt>
                <c:pt idx="22">
                  <c:v>2016</c:v>
                </c:pt>
                <c:pt idx="23">
                  <c:v>2017</c:v>
                </c:pt>
                <c:pt idx="24">
                  <c:v>2018</c:v>
                </c:pt>
                <c:pt idx="25">
                  <c:v>2019</c:v>
                </c:pt>
                <c:pt idx="26">
                  <c:v>2020</c:v>
                </c:pt>
                <c:pt idx="27">
                  <c:v>2021</c:v>
                </c:pt>
                <c:pt idx="28">
                  <c:v>2022</c:v>
                </c:pt>
                <c:pt idx="29">
                  <c:v>2023</c:v>
                </c:pt>
                <c:pt idx="30">
                  <c:v>2024</c:v>
                </c:pt>
              </c:numCache>
            </c:numRef>
          </c:cat>
          <c:val>
            <c:numRef>
              <c:f>Sheet1!$D$2:$D$32</c:f>
              <c:numCache>
                <c:formatCode>General</c:formatCode>
                <c:ptCount val="31"/>
                <c:pt idx="0">
                  <c:v>720</c:v>
                </c:pt>
                <c:pt idx="1">
                  <c:v>656</c:v>
                </c:pt>
                <c:pt idx="2">
                  <c:v>581</c:v>
                </c:pt>
                <c:pt idx="3">
                  <c:v>562</c:v>
                </c:pt>
                <c:pt idx="4">
                  <c:v>466</c:v>
                </c:pt>
                <c:pt idx="5">
                  <c:v>447</c:v>
                </c:pt>
                <c:pt idx="6">
                  <c:v>460</c:v>
                </c:pt>
                <c:pt idx="7">
                  <c:v>411</c:v>
                </c:pt>
                <c:pt idx="8">
                  <c:v>380</c:v>
                </c:pt>
                <c:pt idx="9">
                  <c:v>403</c:v>
                </c:pt>
                <c:pt idx="10">
                  <c:v>440</c:v>
                </c:pt>
                <c:pt idx="11">
                  <c:v>434</c:v>
                </c:pt>
                <c:pt idx="12">
                  <c:v>423</c:v>
                </c:pt>
                <c:pt idx="13">
                  <c:v>406</c:v>
                </c:pt>
                <c:pt idx="14">
                  <c:v>406</c:v>
                </c:pt>
                <c:pt idx="15">
                  <c:v>375</c:v>
                </c:pt>
                <c:pt idx="16">
                  <c:v>360</c:v>
                </c:pt>
                <c:pt idx="17">
                  <c:v>312</c:v>
                </c:pt>
                <c:pt idx="18">
                  <c:v>345</c:v>
                </c:pt>
                <c:pt idx="19">
                  <c:v>318</c:v>
                </c:pt>
                <c:pt idx="20">
                  <c:v>291</c:v>
                </c:pt>
                <c:pt idx="21">
                  <c:v>287</c:v>
                </c:pt>
                <c:pt idx="22">
                  <c:v>276</c:v>
                </c:pt>
                <c:pt idx="23">
                  <c:v>252</c:v>
                </c:pt>
                <c:pt idx="24">
                  <c:v>256</c:v>
                </c:pt>
                <c:pt idx="25">
                  <c:v>255</c:v>
                </c:pt>
                <c:pt idx="26">
                  <c:v>213</c:v>
                </c:pt>
                <c:pt idx="27">
                  <c:v>229</c:v>
                </c:pt>
                <c:pt idx="28">
                  <c:v>256</c:v>
                </c:pt>
                <c:pt idx="29">
                  <c:v>253</c:v>
                </c:pt>
                <c:pt idx="30">
                  <c:v>290</c:v>
                </c:pt>
              </c:numCache>
            </c:numRef>
          </c:val>
          <c:extLst>
            <c:ext xmlns:c16="http://schemas.microsoft.com/office/drawing/2014/chart" uri="{C3380CC4-5D6E-409C-BE32-E72D297353CC}">
              <c16:uniqueId val="{00000002-F56B-4A74-974B-EFAD9D6DDE9A}"/>
            </c:ext>
          </c:extLst>
        </c:ser>
        <c:ser>
          <c:idx val="3"/>
          <c:order val="3"/>
          <c:tx>
            <c:strRef>
              <c:f>Sheet1!$E$1</c:f>
              <c:strCache>
                <c:ptCount val="1"/>
                <c:pt idx="0">
                  <c:v>25–44 years</c:v>
                </c:pt>
              </c:strCache>
            </c:strRef>
          </c:tx>
          <c:spPr>
            <a:solidFill>
              <a:srgbClr val="ACE1E2"/>
            </a:solidFill>
            <a:ln w="25400">
              <a:noFill/>
            </a:ln>
            <a:effectLst/>
          </c:spPr>
          <c:invertIfNegative val="0"/>
          <c:cat>
            <c:numRef>
              <c:f>Sheet1!$A$2:$A$32</c:f>
              <c:numCache>
                <c:formatCode>General</c:formatCode>
                <c:ptCount val="31"/>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pt idx="21">
                  <c:v>2015</c:v>
                </c:pt>
                <c:pt idx="22">
                  <c:v>2016</c:v>
                </c:pt>
                <c:pt idx="23">
                  <c:v>2017</c:v>
                </c:pt>
                <c:pt idx="24">
                  <c:v>2018</c:v>
                </c:pt>
                <c:pt idx="25">
                  <c:v>2019</c:v>
                </c:pt>
                <c:pt idx="26">
                  <c:v>2020</c:v>
                </c:pt>
                <c:pt idx="27">
                  <c:v>2021</c:v>
                </c:pt>
                <c:pt idx="28">
                  <c:v>2022</c:v>
                </c:pt>
                <c:pt idx="29">
                  <c:v>2023</c:v>
                </c:pt>
                <c:pt idx="30">
                  <c:v>2024</c:v>
                </c:pt>
              </c:numCache>
            </c:numRef>
          </c:cat>
          <c:val>
            <c:numRef>
              <c:f>Sheet1!$E$2:$E$32</c:f>
              <c:numCache>
                <c:formatCode>#,##0</c:formatCode>
                <c:ptCount val="31"/>
                <c:pt idx="0">
                  <c:v>5859</c:v>
                </c:pt>
                <c:pt idx="1">
                  <c:v>4986</c:v>
                </c:pt>
                <c:pt idx="2">
                  <c:v>4390</c:v>
                </c:pt>
                <c:pt idx="3">
                  <c:v>3783</c:v>
                </c:pt>
                <c:pt idx="4">
                  <c:v>3176</c:v>
                </c:pt>
                <c:pt idx="5">
                  <c:v>2938</c:v>
                </c:pt>
                <c:pt idx="6">
                  <c:v>2476</c:v>
                </c:pt>
                <c:pt idx="7">
                  <c:v>2189</c:v>
                </c:pt>
                <c:pt idx="8">
                  <c:v>1986</c:v>
                </c:pt>
                <c:pt idx="9">
                  <c:v>1762</c:v>
                </c:pt>
                <c:pt idx="10">
                  <c:v>1639</c:v>
                </c:pt>
                <c:pt idx="11">
                  <c:v>1530</c:v>
                </c:pt>
                <c:pt idx="12">
                  <c:v>1413</c:v>
                </c:pt>
                <c:pt idx="13">
                  <c:v>1269</c:v>
                </c:pt>
                <c:pt idx="14">
                  <c:v>1160</c:v>
                </c:pt>
                <c:pt idx="15">
                  <c:v>1015</c:v>
                </c:pt>
                <c:pt idx="16" formatCode="General">
                  <c:v>978</c:v>
                </c:pt>
                <c:pt idx="17" formatCode="General">
                  <c:v>840</c:v>
                </c:pt>
                <c:pt idx="18" formatCode="General">
                  <c:v>745</c:v>
                </c:pt>
                <c:pt idx="19" formatCode="General">
                  <c:v>679</c:v>
                </c:pt>
                <c:pt idx="20" formatCode="General">
                  <c:v>657</c:v>
                </c:pt>
                <c:pt idx="21" formatCode="General">
                  <c:v>639</c:v>
                </c:pt>
                <c:pt idx="22" formatCode="General">
                  <c:v>620</c:v>
                </c:pt>
                <c:pt idx="23" formatCode="General">
                  <c:v>604</c:v>
                </c:pt>
                <c:pt idx="24" formatCode="General">
                  <c:v>581</c:v>
                </c:pt>
                <c:pt idx="25" formatCode="General">
                  <c:v>599</c:v>
                </c:pt>
                <c:pt idx="26" formatCode="General">
                  <c:v>485</c:v>
                </c:pt>
                <c:pt idx="27" formatCode="General">
                  <c:v>524</c:v>
                </c:pt>
                <c:pt idx="28" formatCode="General">
                  <c:v>464</c:v>
                </c:pt>
                <c:pt idx="29" formatCode="General">
                  <c:v>553</c:v>
                </c:pt>
                <c:pt idx="30" formatCode="General">
                  <c:v>557</c:v>
                </c:pt>
              </c:numCache>
            </c:numRef>
          </c:val>
          <c:extLst>
            <c:ext xmlns:c16="http://schemas.microsoft.com/office/drawing/2014/chart" uri="{C3380CC4-5D6E-409C-BE32-E72D297353CC}">
              <c16:uniqueId val="{00000003-F56B-4A74-974B-EFAD9D6DDE9A}"/>
            </c:ext>
          </c:extLst>
        </c:ser>
        <c:ser>
          <c:idx val="4"/>
          <c:order val="4"/>
          <c:tx>
            <c:strRef>
              <c:f>Sheet1!$F$1</c:f>
              <c:strCache>
                <c:ptCount val="1"/>
                <c:pt idx="0">
                  <c:v>45–64 years</c:v>
                </c:pt>
              </c:strCache>
            </c:strRef>
          </c:tx>
          <c:spPr>
            <a:solidFill>
              <a:srgbClr val="4FBDC9"/>
            </a:solidFill>
            <a:ln w="25400">
              <a:noFill/>
            </a:ln>
            <a:effectLst/>
          </c:spPr>
          <c:invertIfNegative val="0"/>
          <c:cat>
            <c:numRef>
              <c:f>Sheet1!$A$2:$A$32</c:f>
              <c:numCache>
                <c:formatCode>General</c:formatCode>
                <c:ptCount val="31"/>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pt idx="21">
                  <c:v>2015</c:v>
                </c:pt>
                <c:pt idx="22">
                  <c:v>2016</c:v>
                </c:pt>
                <c:pt idx="23">
                  <c:v>2017</c:v>
                </c:pt>
                <c:pt idx="24">
                  <c:v>2018</c:v>
                </c:pt>
                <c:pt idx="25">
                  <c:v>2019</c:v>
                </c:pt>
                <c:pt idx="26">
                  <c:v>2020</c:v>
                </c:pt>
                <c:pt idx="27">
                  <c:v>2021</c:v>
                </c:pt>
                <c:pt idx="28">
                  <c:v>2022</c:v>
                </c:pt>
                <c:pt idx="29">
                  <c:v>2023</c:v>
                </c:pt>
                <c:pt idx="30">
                  <c:v>2024</c:v>
                </c:pt>
              </c:numCache>
            </c:numRef>
          </c:cat>
          <c:val>
            <c:numRef>
              <c:f>Sheet1!$F$2:$F$32</c:f>
              <c:numCache>
                <c:formatCode>General</c:formatCode>
                <c:ptCount val="31"/>
                <c:pt idx="0">
                  <c:v>4261</c:v>
                </c:pt>
                <c:pt idx="1">
                  <c:v>3977</c:v>
                </c:pt>
                <c:pt idx="2">
                  <c:v>3714</c:v>
                </c:pt>
                <c:pt idx="3">
                  <c:v>3409</c:v>
                </c:pt>
                <c:pt idx="4">
                  <c:v>3148</c:v>
                </c:pt>
                <c:pt idx="5">
                  <c:v>3014</c:v>
                </c:pt>
                <c:pt idx="6">
                  <c:v>2781</c:v>
                </c:pt>
                <c:pt idx="7">
                  <c:v>2617</c:v>
                </c:pt>
                <c:pt idx="8">
                  <c:v>2379</c:v>
                </c:pt>
                <c:pt idx="9">
                  <c:v>2325</c:v>
                </c:pt>
                <c:pt idx="10">
                  <c:v>2283</c:v>
                </c:pt>
                <c:pt idx="11">
                  <c:v>2259</c:v>
                </c:pt>
                <c:pt idx="12">
                  <c:v>2060</c:v>
                </c:pt>
                <c:pt idx="13">
                  <c:v>1974</c:v>
                </c:pt>
                <c:pt idx="14">
                  <c:v>1928</c:v>
                </c:pt>
                <c:pt idx="15">
                  <c:v>1617</c:v>
                </c:pt>
                <c:pt idx="16">
                  <c:v>1532</c:v>
                </c:pt>
                <c:pt idx="17">
                  <c:v>1456</c:v>
                </c:pt>
                <c:pt idx="18">
                  <c:v>1336</c:v>
                </c:pt>
                <c:pt idx="19">
                  <c:v>1215</c:v>
                </c:pt>
                <c:pt idx="20">
                  <c:v>1125</c:v>
                </c:pt>
                <c:pt idx="21">
                  <c:v>1126</c:v>
                </c:pt>
                <c:pt idx="22">
                  <c:v>1001</c:v>
                </c:pt>
                <c:pt idx="23">
                  <c:v>846</c:v>
                </c:pt>
                <c:pt idx="24">
                  <c:v>858</c:v>
                </c:pt>
                <c:pt idx="25">
                  <c:v>776</c:v>
                </c:pt>
                <c:pt idx="26">
                  <c:v>602</c:v>
                </c:pt>
                <c:pt idx="27">
                  <c:v>651</c:v>
                </c:pt>
                <c:pt idx="28">
                  <c:v>623</c:v>
                </c:pt>
                <c:pt idx="29">
                  <c:v>607</c:v>
                </c:pt>
                <c:pt idx="30">
                  <c:v>575</c:v>
                </c:pt>
              </c:numCache>
            </c:numRef>
          </c:val>
          <c:extLst>
            <c:ext xmlns:c16="http://schemas.microsoft.com/office/drawing/2014/chart" uri="{C3380CC4-5D6E-409C-BE32-E72D297353CC}">
              <c16:uniqueId val="{00000004-F56B-4A74-974B-EFAD9D6DDE9A}"/>
            </c:ext>
          </c:extLst>
        </c:ser>
        <c:ser>
          <c:idx val="5"/>
          <c:order val="5"/>
          <c:tx>
            <c:strRef>
              <c:f>Sheet1!$G$1</c:f>
              <c:strCache>
                <c:ptCount val="1"/>
                <c:pt idx="0">
                  <c:v>≥65 years</c:v>
                </c:pt>
              </c:strCache>
            </c:strRef>
          </c:tx>
          <c:spPr>
            <a:solidFill>
              <a:srgbClr val="00788A"/>
            </a:solidFill>
            <a:ln w="25400">
              <a:noFill/>
            </a:ln>
            <a:effectLst/>
          </c:spPr>
          <c:invertIfNegative val="0"/>
          <c:cat>
            <c:numRef>
              <c:f>Sheet1!$A$2:$A$32</c:f>
              <c:numCache>
                <c:formatCode>General</c:formatCode>
                <c:ptCount val="31"/>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pt idx="21">
                  <c:v>2015</c:v>
                </c:pt>
                <c:pt idx="22">
                  <c:v>2016</c:v>
                </c:pt>
                <c:pt idx="23">
                  <c:v>2017</c:v>
                </c:pt>
                <c:pt idx="24">
                  <c:v>2018</c:v>
                </c:pt>
                <c:pt idx="25">
                  <c:v>2019</c:v>
                </c:pt>
                <c:pt idx="26">
                  <c:v>2020</c:v>
                </c:pt>
                <c:pt idx="27">
                  <c:v>2021</c:v>
                </c:pt>
                <c:pt idx="28">
                  <c:v>2022</c:v>
                </c:pt>
                <c:pt idx="29">
                  <c:v>2023</c:v>
                </c:pt>
                <c:pt idx="30">
                  <c:v>2024</c:v>
                </c:pt>
              </c:numCache>
            </c:numRef>
          </c:cat>
          <c:val>
            <c:numRef>
              <c:f>Sheet1!$G$2:$G$32</c:f>
              <c:numCache>
                <c:formatCode>General</c:formatCode>
                <c:ptCount val="31"/>
                <c:pt idx="0">
                  <c:v>4076</c:v>
                </c:pt>
                <c:pt idx="1">
                  <c:v>3849</c:v>
                </c:pt>
                <c:pt idx="2">
                  <c:v>3648</c:v>
                </c:pt>
                <c:pt idx="3">
                  <c:v>3205</c:v>
                </c:pt>
                <c:pt idx="4">
                  <c:v>2997</c:v>
                </c:pt>
                <c:pt idx="5">
                  <c:v>2617</c:v>
                </c:pt>
                <c:pt idx="6">
                  <c:v>2205</c:v>
                </c:pt>
                <c:pt idx="7">
                  <c:v>1968</c:v>
                </c:pt>
                <c:pt idx="8">
                  <c:v>1824</c:v>
                </c:pt>
                <c:pt idx="9">
                  <c:v>1699</c:v>
                </c:pt>
                <c:pt idx="10">
                  <c:v>1562</c:v>
                </c:pt>
                <c:pt idx="11">
                  <c:v>1456</c:v>
                </c:pt>
                <c:pt idx="12">
                  <c:v>1357</c:v>
                </c:pt>
                <c:pt idx="13">
                  <c:v>1215</c:v>
                </c:pt>
                <c:pt idx="14">
                  <c:v>1162</c:v>
                </c:pt>
                <c:pt idx="15">
                  <c:v>981</c:v>
                </c:pt>
                <c:pt idx="16">
                  <c:v>969</c:v>
                </c:pt>
                <c:pt idx="17">
                  <c:v>863</c:v>
                </c:pt>
                <c:pt idx="18">
                  <c:v>843</c:v>
                </c:pt>
                <c:pt idx="19">
                  <c:v>729</c:v>
                </c:pt>
                <c:pt idx="20">
                  <c:v>691</c:v>
                </c:pt>
                <c:pt idx="21">
                  <c:v>735</c:v>
                </c:pt>
                <c:pt idx="22">
                  <c:v>697</c:v>
                </c:pt>
                <c:pt idx="23">
                  <c:v>625</c:v>
                </c:pt>
                <c:pt idx="24">
                  <c:v>657</c:v>
                </c:pt>
                <c:pt idx="25">
                  <c:v>592</c:v>
                </c:pt>
                <c:pt idx="26">
                  <c:v>452</c:v>
                </c:pt>
                <c:pt idx="27">
                  <c:v>510</c:v>
                </c:pt>
                <c:pt idx="28">
                  <c:v>499</c:v>
                </c:pt>
                <c:pt idx="29">
                  <c:v>513</c:v>
                </c:pt>
                <c:pt idx="30">
                  <c:v>501</c:v>
                </c:pt>
              </c:numCache>
            </c:numRef>
          </c:val>
          <c:extLst>
            <c:ext xmlns:c16="http://schemas.microsoft.com/office/drawing/2014/chart" uri="{C3380CC4-5D6E-409C-BE32-E72D297353CC}">
              <c16:uniqueId val="{00000005-F56B-4A74-974B-EFAD9D6DDE9A}"/>
            </c:ext>
          </c:extLst>
        </c:ser>
        <c:dLbls>
          <c:showLegendKey val="0"/>
          <c:showVal val="0"/>
          <c:showCatName val="0"/>
          <c:showSerName val="0"/>
          <c:showPercent val="0"/>
          <c:showBubbleSize val="0"/>
        </c:dLbls>
        <c:gapWidth val="10"/>
        <c:overlap val="100"/>
        <c:axId val="1776495552"/>
        <c:axId val="62869567"/>
      </c:barChart>
      <c:catAx>
        <c:axId val="1776495552"/>
        <c:scaling>
          <c:orientation val="minMax"/>
          <c:min val="1"/>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sz="2000" b="1">
                    <a:solidFill>
                      <a:schemeClr val="tx1">
                        <a:lumMod val="85000"/>
                        <a:lumOff val="15000"/>
                      </a:schemeClr>
                    </a:solidFill>
                    <a:latin typeface="Calibri" panose="020F0502020204030204" pitchFamily="34" charset="0"/>
                    <a:cs typeface="Calibri" panose="020F0502020204030204" pitchFamily="34" charset="0"/>
                  </a:rPr>
                  <a:t>Year</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rgbClr val="000000"/>
            </a:solidFill>
            <a:round/>
          </a:ln>
          <a:effectLst/>
        </c:spPr>
        <c:txPr>
          <a:bodyPr rot="-60000000" spcFirstLastPara="1" vertOverflow="ellipsis" vert="horz" wrap="square" anchor="ctr" anchorCtr="1"/>
          <a:lstStyle/>
          <a:p>
            <a:pPr>
              <a:defRPr sz="16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62869567"/>
        <c:crosses val="autoZero"/>
        <c:auto val="0"/>
        <c:lblAlgn val="ctr"/>
        <c:lblOffset val="100"/>
        <c:tickLblSkip val="3"/>
        <c:noMultiLvlLbl val="0"/>
      </c:catAx>
      <c:valAx>
        <c:axId val="62869567"/>
        <c:scaling>
          <c:orientation val="minMax"/>
          <c:max val="18000"/>
          <c:min val="0"/>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85000"/>
                        <a:lumOff val="15000"/>
                      </a:schemeClr>
                    </a:solidFill>
                    <a:latin typeface="+mn-lt"/>
                    <a:ea typeface="+mn-ea"/>
                    <a:cs typeface="+mn-cs"/>
                  </a:defRPr>
                </a:pPr>
                <a:r>
                  <a:rPr lang="en-US" sz="2000" b="1">
                    <a:solidFill>
                      <a:schemeClr val="tx1">
                        <a:lumMod val="85000"/>
                        <a:lumOff val="15000"/>
                      </a:schemeClr>
                    </a:solidFill>
                    <a:latin typeface="Calibri" panose="020F0502020204030204" pitchFamily="34" charset="0"/>
                    <a:cs typeface="Calibri" panose="020F0502020204030204" pitchFamily="34" charset="0"/>
                  </a:rPr>
                  <a:t>Number of cases</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85000"/>
                      <a:lumOff val="15000"/>
                    </a:schemeClr>
                  </a:solidFill>
                  <a:latin typeface="+mn-lt"/>
                  <a:ea typeface="+mn-ea"/>
                  <a:cs typeface="+mn-cs"/>
                </a:defRPr>
              </a:pPr>
              <a:endParaRPr lang="en-US"/>
            </a:p>
          </c:txPr>
        </c:title>
        <c:numFmt formatCode="#,##0" sourceLinked="0"/>
        <c:majorTickMark val="out"/>
        <c:minorTickMark val="none"/>
        <c:tickLblPos val="nextTo"/>
        <c:spPr>
          <a:noFill/>
          <a:ln>
            <a:solidFill>
              <a:srgbClr val="000000"/>
            </a:solidFill>
          </a:ln>
          <a:effectLst/>
        </c:spPr>
        <c:txPr>
          <a:bodyPr rot="-60000000" spcFirstLastPara="1" vertOverflow="ellipsis" vert="horz" wrap="square" anchor="ctr" anchorCtr="1"/>
          <a:lstStyle/>
          <a:p>
            <a:pPr>
              <a:defRPr sz="16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1776495552"/>
        <c:crossesAt val="1"/>
        <c:crossBetween val="between"/>
        <c:majorUnit val="4000"/>
      </c:valAx>
      <c:spPr>
        <a:noFill/>
        <a:ln>
          <a:noFill/>
        </a:ln>
        <a:effectLst/>
      </c:spPr>
    </c:plotArea>
    <c:legend>
      <c:legendPos val="r"/>
      <c:layout>
        <c:manualLayout>
          <c:xMode val="edge"/>
          <c:yMode val="edge"/>
          <c:x val="0.76269884733755067"/>
          <c:y val="0.10132128370317346"/>
          <c:w val="0.2137315915871891"/>
          <c:h val="0.44408162580529714"/>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legend>
    <c:plotVisOnly val="1"/>
    <c:dispBlanksAs val="zero"/>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2235520815383429E-2"/>
          <c:y val="9.5334208052267846E-2"/>
          <c:w val="0.89059045246490698"/>
          <c:h val="0.80267522115291146"/>
        </c:manualLayout>
      </c:layout>
      <c:lineChart>
        <c:grouping val="standard"/>
        <c:varyColors val="0"/>
        <c:ser>
          <c:idx val="1"/>
          <c:order val="0"/>
          <c:tx>
            <c:strRef>
              <c:f>Sheet1!$B$1</c:f>
              <c:strCache>
                <c:ptCount val="1"/>
                <c:pt idx="0">
                  <c:v>Incidence rate</c:v>
                </c:pt>
              </c:strCache>
            </c:strRef>
          </c:tx>
          <c:spPr>
            <a:ln w="31750">
              <a:solidFill>
                <a:srgbClr val="005DAA"/>
              </a:solidFill>
            </a:ln>
          </c:spPr>
          <c:marker>
            <c:spPr>
              <a:solidFill>
                <a:srgbClr val="005DAA"/>
              </a:solidFill>
              <a:ln>
                <a:noFill/>
              </a:ln>
            </c:spPr>
          </c:marker>
          <c:dLbls>
            <c:dLbl>
              <c:idx val="2"/>
              <c:layout>
                <c:manualLayout>
                  <c:x val="-2.8415418033239444E-2"/>
                  <c:y val="0.14804575354006674"/>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8E6-4CFA-ADD8-56496D508837}"/>
                </c:ext>
              </c:extLst>
            </c:dLbl>
            <c:spPr>
              <a:noFill/>
              <a:ln>
                <a:noFill/>
              </a:ln>
              <a:effectLst/>
            </c:spPr>
            <c:txPr>
              <a:bodyPr wrap="square" lIns="38100" tIns="19050" rIns="38100" bIns="19050" anchor="ctr">
                <a:spAutoFit/>
              </a:bodyPr>
              <a:lstStyle/>
              <a:p>
                <a:pPr>
                  <a:defRPr>
                    <a:solidFill>
                      <a:schemeClr val="tx1">
                        <a:lumMod val="85000"/>
                        <a:lumOff val="15000"/>
                      </a:schemeClr>
                    </a:solidFil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Sheet1!$A$2:$A$16</c:f>
              <c:numCache>
                <c:formatCode>General</c:formatCode>
                <c:ptCount val="15"/>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numCache>
            </c:numRef>
          </c:cat>
          <c:val>
            <c:numRef>
              <c:f>Sheet1!$B$2:$B$16</c:f>
              <c:numCache>
                <c:formatCode>0.0</c:formatCode>
                <c:ptCount val="15"/>
                <c:pt idx="0">
                  <c:v>3.603679582791067</c:v>
                </c:pt>
                <c:pt idx="1">
                  <c:v>3.3658344477448927</c:v>
                </c:pt>
                <c:pt idx="2">
                  <c:v>3.1602813749873353</c:v>
                </c:pt>
                <c:pt idx="3">
                  <c:v>3.0171162114042684</c:v>
                </c:pt>
                <c:pt idx="4">
                  <c:v>2.9399460423114174</c:v>
                </c:pt>
                <c:pt idx="5">
                  <c:v>2.9641242370335981</c:v>
                </c:pt>
                <c:pt idx="6">
                  <c:v>2.8484368312655577</c:v>
                </c:pt>
                <c:pt idx="7">
                  <c:v>2.7764118122189485</c:v>
                </c:pt>
                <c:pt idx="8">
                  <c:v>2.7385662143898841</c:v>
                </c:pt>
                <c:pt idx="9">
                  <c:v>2.6936079792353986</c:v>
                </c:pt>
                <c:pt idx="10">
                  <c:v>2.1623889566524555</c:v>
                </c:pt>
                <c:pt idx="11">
                  <c:v>2.3685653973372336</c:v>
                </c:pt>
                <c:pt idx="12">
                  <c:v>2.4953795734443363</c:v>
                </c:pt>
                <c:pt idx="13">
                  <c:v>2.8580231343760381</c:v>
                </c:pt>
                <c:pt idx="14">
                  <c:v>3.0542970872790502</c:v>
                </c:pt>
              </c:numCache>
            </c:numRef>
          </c:val>
          <c:smooth val="0"/>
          <c:extLst>
            <c:ext xmlns:c16="http://schemas.microsoft.com/office/drawing/2014/chart" uri="{C3380CC4-5D6E-409C-BE32-E72D297353CC}">
              <c16:uniqueId val="{00000001-E8E6-4CFA-ADD8-56496D508837}"/>
            </c:ext>
          </c:extLst>
        </c:ser>
        <c:dLbls>
          <c:showLegendKey val="0"/>
          <c:showVal val="0"/>
          <c:showCatName val="0"/>
          <c:showSerName val="0"/>
          <c:showPercent val="0"/>
          <c:showBubbleSize val="0"/>
        </c:dLbls>
        <c:marker val="1"/>
        <c:smooth val="0"/>
        <c:axId val="315305256"/>
        <c:axId val="196572488"/>
        <c:extLst/>
      </c:lineChart>
      <c:catAx>
        <c:axId val="315305256"/>
        <c:scaling>
          <c:orientation val="minMax"/>
        </c:scaling>
        <c:delete val="1"/>
        <c:axPos val="b"/>
        <c:numFmt formatCode="General" sourceLinked="1"/>
        <c:majorTickMark val="out"/>
        <c:minorTickMark val="none"/>
        <c:tickLblPos val="low"/>
        <c:crossAx val="196572488"/>
        <c:crossesAt val="0"/>
        <c:auto val="0"/>
        <c:lblAlgn val="ctr"/>
        <c:lblOffset val="0"/>
        <c:tickLblSkip val="1"/>
        <c:noMultiLvlLbl val="0"/>
      </c:catAx>
      <c:valAx>
        <c:axId val="196572488"/>
        <c:scaling>
          <c:orientation val="minMax"/>
          <c:min val="0"/>
        </c:scaling>
        <c:delete val="0"/>
        <c:axPos val="l"/>
        <c:majorGridlines>
          <c:spPr>
            <a:ln w="0">
              <a:solidFill>
                <a:srgbClr val="0F56DC">
                  <a:tint val="75000"/>
                  <a:shade val="95000"/>
                  <a:satMod val="105000"/>
                  <a:alpha val="0"/>
                </a:srgbClr>
              </a:solidFill>
            </a:ln>
          </c:spPr>
        </c:majorGridlines>
        <c:title>
          <c:tx>
            <c:rich>
              <a:bodyPr/>
              <a:lstStyle/>
              <a:p>
                <a:pPr>
                  <a:defRPr sz="2000">
                    <a:solidFill>
                      <a:schemeClr val="tx1">
                        <a:lumMod val="85000"/>
                        <a:lumOff val="15000"/>
                      </a:schemeClr>
                    </a:solidFill>
                  </a:defRPr>
                </a:pPr>
                <a:r>
                  <a:rPr lang="en-US" sz="2000">
                    <a:solidFill>
                      <a:schemeClr val="tx1">
                        <a:lumMod val="85000"/>
                        <a:lumOff val="15000"/>
                      </a:schemeClr>
                    </a:solidFill>
                  </a:rPr>
                  <a:t>Cases per 100,000 persons</a:t>
                </a:r>
              </a:p>
            </c:rich>
          </c:tx>
          <c:layout>
            <c:manualLayout>
              <c:xMode val="edge"/>
              <c:yMode val="edge"/>
              <c:x val="3.7277643071962898E-3"/>
              <c:y val="0.10064719340390157"/>
            </c:manualLayout>
          </c:layout>
          <c:overlay val="0"/>
        </c:title>
        <c:numFmt formatCode="0" sourceLinked="0"/>
        <c:majorTickMark val="out"/>
        <c:minorTickMark val="none"/>
        <c:tickLblPos val="nextTo"/>
        <c:spPr>
          <a:ln>
            <a:solidFill>
              <a:srgbClr val="3F3F3F"/>
            </a:solidFill>
          </a:ln>
        </c:spPr>
        <c:txPr>
          <a:bodyPr/>
          <a:lstStyle/>
          <a:p>
            <a:pPr>
              <a:defRPr sz="1600">
                <a:solidFill>
                  <a:schemeClr val="tx1">
                    <a:lumMod val="75000"/>
                    <a:lumOff val="25000"/>
                  </a:schemeClr>
                </a:solidFill>
              </a:defRPr>
            </a:pPr>
            <a:endParaRPr lang="en-US"/>
          </a:p>
        </c:txPr>
        <c:crossAx val="315305256"/>
        <c:crossesAt val="1"/>
        <c:crossBetween val="between"/>
        <c:majorUnit val="1"/>
      </c:valAx>
    </c:plotArea>
    <c:plotVisOnly val="1"/>
    <c:dispBlanksAs val="gap"/>
    <c:showDLblsOverMax val="0"/>
  </c:chart>
  <c:txPr>
    <a:bodyPr/>
    <a:lstStyle/>
    <a:p>
      <a:pPr>
        <a:defRPr sz="1800">
          <a:solidFill>
            <a:schemeClr val="accent4">
              <a:lumMod val="75000"/>
            </a:schemeClr>
          </a:solidFill>
          <a:latin typeface="Calibri" panose="020F0502020204030204" pitchFamily="34" charset="0"/>
          <a:cs typeface="Calibri" panose="020F0502020204030204" pitchFamily="34" charset="0"/>
        </a:defRPr>
      </a:pPr>
      <a:endParaRPr lang="en-US"/>
    </a:p>
  </c:txPr>
  <c:externalData r:id="rId2">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5652640328384138E-2"/>
          <c:y val="5.5406642100326677E-2"/>
          <c:w val="0.91656579790662063"/>
          <c:h val="0.79459870130240939"/>
        </c:manualLayout>
      </c:layout>
      <c:lineChart>
        <c:grouping val="standard"/>
        <c:varyColors val="0"/>
        <c:ser>
          <c:idx val="5"/>
          <c:order val="0"/>
          <c:tx>
            <c:strRef>
              <c:f>Sheet1!$G$1</c:f>
              <c:strCache>
                <c:ptCount val="1"/>
                <c:pt idx="0">
                  <c:v>≥65 years</c:v>
                </c:pt>
              </c:strCache>
            </c:strRef>
          </c:tx>
          <c:spPr>
            <a:ln w="31750" cap="rnd">
              <a:solidFill>
                <a:srgbClr val="00788A"/>
              </a:solidFill>
              <a:round/>
            </a:ln>
            <a:effectLst/>
          </c:spPr>
          <c:marker>
            <c:symbol val="none"/>
          </c:marker>
          <c:cat>
            <c:numRef>
              <c:f>Sheet1!$A$2:$A$32</c:f>
              <c:numCache>
                <c:formatCode>0</c:formatCode>
                <c:ptCount val="31"/>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pt idx="21">
                  <c:v>2015</c:v>
                </c:pt>
                <c:pt idx="22">
                  <c:v>2016</c:v>
                </c:pt>
                <c:pt idx="23">
                  <c:v>2017</c:v>
                </c:pt>
                <c:pt idx="24">
                  <c:v>2018</c:v>
                </c:pt>
                <c:pt idx="25">
                  <c:v>2019</c:v>
                </c:pt>
                <c:pt idx="26">
                  <c:v>2020</c:v>
                </c:pt>
                <c:pt idx="27">
                  <c:v>2021</c:v>
                </c:pt>
                <c:pt idx="28">
                  <c:v>2022</c:v>
                </c:pt>
                <c:pt idx="29">
                  <c:v>2023</c:v>
                </c:pt>
                <c:pt idx="30">
                  <c:v>2024</c:v>
                </c:pt>
              </c:numCache>
            </c:numRef>
          </c:cat>
          <c:val>
            <c:numRef>
              <c:f>Sheet1!$G$2:$G$32</c:f>
              <c:numCache>
                <c:formatCode>0.0</c:formatCode>
                <c:ptCount val="31"/>
                <c:pt idx="0">
                  <c:v>14.21848098344447</c:v>
                </c:pt>
                <c:pt idx="1">
                  <c:v>13.332187968263225</c:v>
                </c:pt>
                <c:pt idx="2">
                  <c:v>12.655963149498877</c:v>
                </c:pt>
                <c:pt idx="3">
                  <c:v>11.056628324487512</c:v>
                </c:pt>
                <c:pt idx="4">
                  <c:v>10.266630245307718</c:v>
                </c:pt>
                <c:pt idx="5">
                  <c:v>8.8798224442686813</c:v>
                </c:pt>
                <c:pt idx="6">
                  <c:v>7.4667162235387883</c:v>
                </c:pt>
                <c:pt idx="7">
                  <c:v>6.6419187693334507</c:v>
                </c:pt>
                <c:pt idx="8">
                  <c:v>6.1530458842144524</c:v>
                </c:pt>
                <c:pt idx="9">
                  <c:v>5.5361964277684397</c:v>
                </c:pt>
                <c:pt idx="10">
                  <c:v>5.0443702744754253</c:v>
                </c:pt>
                <c:pt idx="11">
                  <c:v>4.6390023035386507</c:v>
                </c:pt>
                <c:pt idx="12">
                  <c:v>4.3041646932637194</c:v>
                </c:pt>
                <c:pt idx="13">
                  <c:v>3.7981726694310902</c:v>
                </c:pt>
                <c:pt idx="14">
                  <c:v>3.5407453403014308</c:v>
                </c:pt>
                <c:pt idx="15">
                  <c:v>2.9230446373349319</c:v>
                </c:pt>
                <c:pt idx="16">
                  <c:v>2.859423144873249</c:v>
                </c:pt>
                <c:pt idx="17">
                  <c:v>2.4841288489712698</c:v>
                </c:pt>
                <c:pt idx="18">
                  <c:v>2.2849615997701922</c:v>
                </c:pt>
                <c:pt idx="19">
                  <c:v>1.9048521391842272</c:v>
                </c:pt>
                <c:pt idx="20">
                  <c:v>1.753009175975585</c:v>
                </c:pt>
                <c:pt idx="21">
                  <c:v>1.813906159798272</c:v>
                </c:pt>
                <c:pt idx="22">
                  <c:v>1.6695613315031874</c:v>
                </c:pt>
                <c:pt idx="23">
                  <c:v>1.4401994176156161</c:v>
                </c:pt>
                <c:pt idx="24">
                  <c:v>1.4754093390716352</c:v>
                </c:pt>
                <c:pt idx="25">
                  <c:v>1.2897890667630987</c:v>
                </c:pt>
                <c:pt idx="26">
                  <c:v>0.95495811188217405</c:v>
                </c:pt>
                <c:pt idx="27">
                  <c:v>1.0496507441509242</c:v>
                </c:pt>
                <c:pt idx="28">
                  <c:v>1.0213946982901383</c:v>
                </c:pt>
                <c:pt idx="29">
                  <c:v>1.025225995382526</c:v>
                </c:pt>
                <c:pt idx="30">
                  <c:v>0.98161678632888794</c:v>
                </c:pt>
              </c:numCache>
            </c:numRef>
          </c:val>
          <c:smooth val="0"/>
          <c:extLst>
            <c:ext xmlns:c16="http://schemas.microsoft.com/office/drawing/2014/chart" uri="{C3380CC4-5D6E-409C-BE32-E72D297353CC}">
              <c16:uniqueId val="{00000000-FA11-48E5-9873-7FEA118C95AF}"/>
            </c:ext>
          </c:extLst>
        </c:ser>
        <c:ser>
          <c:idx val="4"/>
          <c:order val="1"/>
          <c:tx>
            <c:strRef>
              <c:f>Sheet1!$F$1</c:f>
              <c:strCache>
                <c:ptCount val="1"/>
                <c:pt idx="0">
                  <c:v>45–64 years</c:v>
                </c:pt>
              </c:strCache>
            </c:strRef>
          </c:tx>
          <c:spPr>
            <a:ln w="31750" cap="rnd">
              <a:solidFill>
                <a:srgbClr val="4FBDC9"/>
              </a:solidFill>
              <a:round/>
            </a:ln>
            <a:effectLst/>
          </c:spPr>
          <c:marker>
            <c:symbol val="none"/>
          </c:marker>
          <c:cat>
            <c:numRef>
              <c:f>Sheet1!$A$2:$A$32</c:f>
              <c:numCache>
                <c:formatCode>0</c:formatCode>
                <c:ptCount val="31"/>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pt idx="21">
                  <c:v>2015</c:v>
                </c:pt>
                <c:pt idx="22">
                  <c:v>2016</c:v>
                </c:pt>
                <c:pt idx="23">
                  <c:v>2017</c:v>
                </c:pt>
                <c:pt idx="24">
                  <c:v>2018</c:v>
                </c:pt>
                <c:pt idx="25">
                  <c:v>2019</c:v>
                </c:pt>
                <c:pt idx="26">
                  <c:v>2020</c:v>
                </c:pt>
                <c:pt idx="27">
                  <c:v>2021</c:v>
                </c:pt>
                <c:pt idx="28">
                  <c:v>2022</c:v>
                </c:pt>
                <c:pt idx="29">
                  <c:v>2023</c:v>
                </c:pt>
                <c:pt idx="30">
                  <c:v>2024</c:v>
                </c:pt>
              </c:numCache>
            </c:numRef>
          </c:cat>
          <c:val>
            <c:numRef>
              <c:f>Sheet1!$F$2:$F$32</c:f>
              <c:numCache>
                <c:formatCode>0.0</c:formatCode>
                <c:ptCount val="31"/>
                <c:pt idx="0">
                  <c:v>9.3694793377473466</c:v>
                </c:pt>
                <c:pt idx="1">
                  <c:v>8.5508244600881067</c:v>
                </c:pt>
                <c:pt idx="2">
                  <c:v>7.8197244020879548</c:v>
                </c:pt>
                <c:pt idx="3">
                  <c:v>6.962915967081523</c:v>
                </c:pt>
                <c:pt idx="4">
                  <c:v>6.2492389447330261</c:v>
                </c:pt>
                <c:pt idx="5">
                  <c:v>5.7805074575930062</c:v>
                </c:pt>
                <c:pt idx="6">
                  <c:v>5.2071956440956484</c:v>
                </c:pt>
                <c:pt idx="7">
                  <c:v>4.7564464070899808</c:v>
                </c:pt>
                <c:pt idx="8">
                  <c:v>4.164701898375812</c:v>
                </c:pt>
                <c:pt idx="9">
                  <c:v>3.8699665924509716</c:v>
                </c:pt>
                <c:pt idx="10">
                  <c:v>3.7114404623905335</c:v>
                </c:pt>
                <c:pt idx="11">
                  <c:v>3.5761043284033334</c:v>
                </c:pt>
                <c:pt idx="12">
                  <c:v>3.1755635268708788</c:v>
                </c:pt>
                <c:pt idx="13">
                  <c:v>2.9858699829083903</c:v>
                </c:pt>
                <c:pt idx="14">
                  <c:v>2.8898906976786716</c:v>
                </c:pt>
                <c:pt idx="15">
                  <c:v>2.3786548428838898</c:v>
                </c:pt>
                <c:pt idx="16">
                  <c:v>2.2251079878166915</c:v>
                </c:pt>
                <c:pt idx="17">
                  <c:v>2.1017347900838246</c:v>
                </c:pt>
                <c:pt idx="18">
                  <c:v>1.9167831466325334</c:v>
                </c:pt>
                <c:pt idx="19">
                  <c:v>1.7522971245193588</c:v>
                </c:pt>
                <c:pt idx="20">
                  <c:v>1.6214369823112036</c:v>
                </c:pt>
                <c:pt idx="21">
                  <c:v>1.6180546387736847</c:v>
                </c:pt>
                <c:pt idx="22">
                  <c:v>1.4400120748105405</c:v>
                </c:pt>
                <c:pt idx="23">
                  <c:v>1.2289359327952754</c:v>
                </c:pt>
                <c:pt idx="24">
                  <c:v>1.2556439034866436</c:v>
                </c:pt>
                <c:pt idx="25">
                  <c:v>1.156505060782687</c:v>
                </c:pt>
                <c:pt idx="26">
                  <c:v>0.90712949840168899</c:v>
                </c:pt>
                <c:pt idx="27">
                  <c:v>0.99748476020259513</c:v>
                </c:pt>
                <c:pt idx="28">
                  <c:v>0.9484540062682002</c:v>
                </c:pt>
                <c:pt idx="29">
                  <c:v>0.94111681696989591</c:v>
                </c:pt>
                <c:pt idx="30">
                  <c:v>0.90591412249219339</c:v>
                </c:pt>
              </c:numCache>
            </c:numRef>
          </c:val>
          <c:smooth val="0"/>
          <c:extLst>
            <c:ext xmlns:c16="http://schemas.microsoft.com/office/drawing/2014/chart" uri="{C3380CC4-5D6E-409C-BE32-E72D297353CC}">
              <c16:uniqueId val="{00000001-FA11-48E5-9873-7FEA118C95AF}"/>
            </c:ext>
          </c:extLst>
        </c:ser>
        <c:ser>
          <c:idx val="3"/>
          <c:order val="2"/>
          <c:tx>
            <c:strRef>
              <c:f>Sheet1!$E$1</c:f>
              <c:strCache>
                <c:ptCount val="1"/>
                <c:pt idx="0">
                  <c:v>25–44 years</c:v>
                </c:pt>
              </c:strCache>
            </c:strRef>
          </c:tx>
          <c:spPr>
            <a:ln w="31750" cap="rnd">
              <a:solidFill>
                <a:srgbClr val="ACE1E2"/>
              </a:solidFill>
              <a:round/>
            </a:ln>
            <a:effectLst/>
          </c:spPr>
          <c:marker>
            <c:symbol val="none"/>
          </c:marker>
          <c:cat>
            <c:numRef>
              <c:f>Sheet1!$A$2:$A$32</c:f>
              <c:numCache>
                <c:formatCode>0</c:formatCode>
                <c:ptCount val="31"/>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pt idx="21">
                  <c:v>2015</c:v>
                </c:pt>
                <c:pt idx="22">
                  <c:v>2016</c:v>
                </c:pt>
                <c:pt idx="23">
                  <c:v>2017</c:v>
                </c:pt>
                <c:pt idx="24">
                  <c:v>2018</c:v>
                </c:pt>
                <c:pt idx="25">
                  <c:v>2019</c:v>
                </c:pt>
                <c:pt idx="26">
                  <c:v>2020</c:v>
                </c:pt>
                <c:pt idx="27">
                  <c:v>2021</c:v>
                </c:pt>
                <c:pt idx="28">
                  <c:v>2022</c:v>
                </c:pt>
                <c:pt idx="29">
                  <c:v>2023</c:v>
                </c:pt>
                <c:pt idx="30">
                  <c:v>2024</c:v>
                </c:pt>
              </c:numCache>
            </c:numRef>
          </c:cat>
          <c:val>
            <c:numRef>
              <c:f>Sheet1!$E$2:$E$32</c:f>
              <c:numCache>
                <c:formatCode>0.0</c:formatCode>
                <c:ptCount val="31"/>
                <c:pt idx="0">
                  <c:v>7.9687033832892205</c:v>
                </c:pt>
                <c:pt idx="1">
                  <c:v>6.7329073479839554</c:v>
                </c:pt>
                <c:pt idx="2">
                  <c:v>6.0153293612062777</c:v>
                </c:pt>
                <c:pt idx="3">
                  <c:v>5.2174934846843195</c:v>
                </c:pt>
                <c:pt idx="4">
                  <c:v>4.4478606329532555</c:v>
                </c:pt>
                <c:pt idx="5">
                  <c:v>4.1595443200792284</c:v>
                </c:pt>
                <c:pt idx="6">
                  <c:v>3.5614408893660108</c:v>
                </c:pt>
                <c:pt idx="7">
                  <c:v>3.1693787683157044</c:v>
                </c:pt>
                <c:pt idx="8">
                  <c:v>2.9340982475263493</c:v>
                </c:pt>
                <c:pt idx="9">
                  <c:v>2.6055365403801156</c:v>
                </c:pt>
                <c:pt idx="10">
                  <c:v>2.4462731841473855</c:v>
                </c:pt>
                <c:pt idx="11">
                  <c:v>2.2944688992838826</c:v>
                </c:pt>
                <c:pt idx="12">
                  <c:v>2.1407119183673977</c:v>
                </c:pt>
                <c:pt idx="13">
                  <c:v>1.9345499818275782</c:v>
                </c:pt>
                <c:pt idx="14">
                  <c:v>1.7828459237502619</c:v>
                </c:pt>
                <c:pt idx="15">
                  <c:v>1.560579209511741</c:v>
                </c:pt>
                <c:pt idx="16">
                  <c:v>1.5135115962147911</c:v>
                </c:pt>
                <c:pt idx="17">
                  <c:v>1.3010406373537873</c:v>
                </c:pt>
                <c:pt idx="18">
                  <c:v>1.1664578941893362</c:v>
                </c:pt>
                <c:pt idx="19">
                  <c:v>1.0443772184075624</c:v>
                </c:pt>
                <c:pt idx="20">
                  <c:v>1.0032049879901703</c:v>
                </c:pt>
                <c:pt idx="21">
                  <c:v>0.97468091669487611</c:v>
                </c:pt>
                <c:pt idx="22">
                  <c:v>0.93666012651287045</c:v>
                </c:pt>
                <c:pt idx="23">
                  <c:v>0.90307674959233708</c:v>
                </c:pt>
                <c:pt idx="24">
                  <c:v>0.85174030628640063</c:v>
                </c:pt>
                <c:pt idx="25">
                  <c:v>0.86684981365333891</c:v>
                </c:pt>
                <c:pt idx="26">
                  <c:v>0.69392569921491531</c:v>
                </c:pt>
                <c:pt idx="27">
                  <c:v>0.74357447004035582</c:v>
                </c:pt>
                <c:pt idx="28">
                  <c:v>0.662759120783179</c:v>
                </c:pt>
                <c:pt idx="29">
                  <c:v>0.78036710387733232</c:v>
                </c:pt>
                <c:pt idx="30">
                  <c:v>0.78770228445683077</c:v>
                </c:pt>
              </c:numCache>
            </c:numRef>
          </c:val>
          <c:smooth val="0"/>
          <c:extLst>
            <c:ext xmlns:c16="http://schemas.microsoft.com/office/drawing/2014/chart" uri="{C3380CC4-5D6E-409C-BE32-E72D297353CC}">
              <c16:uniqueId val="{00000002-FA11-48E5-9873-7FEA118C95AF}"/>
            </c:ext>
          </c:extLst>
        </c:ser>
        <c:ser>
          <c:idx val="2"/>
          <c:order val="3"/>
          <c:tx>
            <c:strRef>
              <c:f>Sheet1!$D$1</c:f>
              <c:strCache>
                <c:ptCount val="1"/>
                <c:pt idx="0">
                  <c:v>15–24 years</c:v>
                </c:pt>
              </c:strCache>
            </c:strRef>
          </c:tx>
          <c:spPr>
            <a:ln w="31750" cap="rnd">
              <a:solidFill>
                <a:srgbClr val="E7D4E8"/>
              </a:solidFill>
              <a:round/>
            </a:ln>
            <a:effectLst/>
          </c:spPr>
          <c:marker>
            <c:symbol val="none"/>
          </c:marker>
          <c:cat>
            <c:numRef>
              <c:f>Sheet1!$A$2:$A$32</c:f>
              <c:numCache>
                <c:formatCode>0</c:formatCode>
                <c:ptCount val="31"/>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pt idx="21">
                  <c:v>2015</c:v>
                </c:pt>
                <c:pt idx="22">
                  <c:v>2016</c:v>
                </c:pt>
                <c:pt idx="23">
                  <c:v>2017</c:v>
                </c:pt>
                <c:pt idx="24">
                  <c:v>2018</c:v>
                </c:pt>
                <c:pt idx="25">
                  <c:v>2019</c:v>
                </c:pt>
                <c:pt idx="26">
                  <c:v>2020</c:v>
                </c:pt>
                <c:pt idx="27">
                  <c:v>2021</c:v>
                </c:pt>
                <c:pt idx="28">
                  <c:v>2022</c:v>
                </c:pt>
                <c:pt idx="29">
                  <c:v>2023</c:v>
                </c:pt>
                <c:pt idx="30">
                  <c:v>2024</c:v>
                </c:pt>
              </c:numCache>
            </c:numRef>
          </c:cat>
          <c:val>
            <c:numRef>
              <c:f>Sheet1!$D$2:$D$32</c:f>
              <c:numCache>
                <c:formatCode>0.0</c:formatCode>
                <c:ptCount val="31"/>
                <c:pt idx="0">
                  <c:v>2.1832739624324051</c:v>
                </c:pt>
                <c:pt idx="1">
                  <c:v>1.9645446410127083</c:v>
                </c:pt>
                <c:pt idx="2">
                  <c:v>1.7726836227160527</c:v>
                </c:pt>
                <c:pt idx="3">
                  <c:v>1.6841390600214574</c:v>
                </c:pt>
                <c:pt idx="4">
                  <c:v>1.3794774663687983</c:v>
                </c:pt>
                <c:pt idx="5">
                  <c:v>1.3050253196808417</c:v>
                </c:pt>
                <c:pt idx="6">
                  <c:v>1.3343596299356622</c:v>
                </c:pt>
                <c:pt idx="7">
                  <c:v>1.1709407714226179</c:v>
                </c:pt>
                <c:pt idx="8">
                  <c:v>1.0722453523101949</c:v>
                </c:pt>
                <c:pt idx="9">
                  <c:v>1.1228551168619125</c:v>
                </c:pt>
                <c:pt idx="10">
                  <c:v>1.2187573627486701</c:v>
                </c:pt>
                <c:pt idx="11">
                  <c:v>1.1888486001307734</c:v>
                </c:pt>
                <c:pt idx="12">
                  <c:v>1.1557699780578572</c:v>
                </c:pt>
                <c:pt idx="13">
                  <c:v>1.0911559472285808</c:v>
                </c:pt>
                <c:pt idx="14">
                  <c:v>1.0833280456607295</c:v>
                </c:pt>
                <c:pt idx="15">
                  <c:v>0.98951616854906499</c:v>
                </c:pt>
                <c:pt idx="16">
                  <c:v>0.94456901677187244</c:v>
                </c:pt>
                <c:pt idx="17">
                  <c:v>0.81449598179371741</c:v>
                </c:pt>
                <c:pt idx="18">
                  <c:v>0.87955765745191072</c:v>
                </c:pt>
                <c:pt idx="19">
                  <c:v>0.81177477783600593</c:v>
                </c:pt>
                <c:pt idx="20">
                  <c:v>0.74272809849891586</c:v>
                </c:pt>
                <c:pt idx="21">
                  <c:v>0.73450428843016013</c:v>
                </c:pt>
                <c:pt idx="22">
                  <c:v>0.71051203848092015</c:v>
                </c:pt>
                <c:pt idx="23">
                  <c:v>0.65490594199279772</c:v>
                </c:pt>
                <c:pt idx="24">
                  <c:v>0.66679320109521822</c:v>
                </c:pt>
                <c:pt idx="25">
                  <c:v>0.66584067607634445</c:v>
                </c:pt>
                <c:pt idx="26">
                  <c:v>0.55074539640197251</c:v>
                </c:pt>
                <c:pt idx="27">
                  <c:v>0.59809390345907743</c:v>
                </c:pt>
                <c:pt idx="28">
                  <c:v>0.66055125221036315</c:v>
                </c:pt>
                <c:pt idx="29">
                  <c:v>0.63654047247606538</c:v>
                </c:pt>
                <c:pt idx="30">
                  <c:v>0.73972405945871389</c:v>
                </c:pt>
              </c:numCache>
            </c:numRef>
          </c:val>
          <c:smooth val="0"/>
          <c:extLst>
            <c:ext xmlns:c16="http://schemas.microsoft.com/office/drawing/2014/chart" uri="{C3380CC4-5D6E-409C-BE32-E72D297353CC}">
              <c16:uniqueId val="{00000003-FA11-48E5-9873-7FEA118C95AF}"/>
            </c:ext>
          </c:extLst>
        </c:ser>
        <c:ser>
          <c:idx val="1"/>
          <c:order val="4"/>
          <c:tx>
            <c:strRef>
              <c:f>Sheet1!$C$1</c:f>
              <c:strCache>
                <c:ptCount val="1"/>
                <c:pt idx="0">
                  <c:v>5–14 years</c:v>
                </c:pt>
              </c:strCache>
            </c:strRef>
          </c:tx>
          <c:spPr>
            <a:ln w="31750" cap="rnd">
              <a:solidFill>
                <a:srgbClr val="AF8DC3"/>
              </a:solidFill>
              <a:round/>
            </a:ln>
            <a:effectLst/>
          </c:spPr>
          <c:marker>
            <c:symbol val="none"/>
          </c:marker>
          <c:cat>
            <c:numRef>
              <c:f>Sheet1!$A$2:$A$32</c:f>
              <c:numCache>
                <c:formatCode>0</c:formatCode>
                <c:ptCount val="31"/>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pt idx="21">
                  <c:v>2015</c:v>
                </c:pt>
                <c:pt idx="22">
                  <c:v>2016</c:v>
                </c:pt>
                <c:pt idx="23">
                  <c:v>2017</c:v>
                </c:pt>
                <c:pt idx="24">
                  <c:v>2018</c:v>
                </c:pt>
                <c:pt idx="25">
                  <c:v>2019</c:v>
                </c:pt>
                <c:pt idx="26">
                  <c:v>2020</c:v>
                </c:pt>
                <c:pt idx="27">
                  <c:v>2021</c:v>
                </c:pt>
                <c:pt idx="28">
                  <c:v>2022</c:v>
                </c:pt>
                <c:pt idx="29">
                  <c:v>2023</c:v>
                </c:pt>
                <c:pt idx="30">
                  <c:v>2024</c:v>
                </c:pt>
              </c:numCache>
            </c:numRef>
          </c:cat>
          <c:val>
            <c:numRef>
              <c:f>Sheet1!$C$2:$C$32</c:f>
              <c:numCache>
                <c:formatCode>0.0</c:formatCode>
                <c:ptCount val="31"/>
                <c:pt idx="0">
                  <c:v>1.0746422091320738</c:v>
                </c:pt>
                <c:pt idx="1">
                  <c:v>1.0867435833777701</c:v>
                </c:pt>
                <c:pt idx="2">
                  <c:v>0.97513028250360856</c:v>
                </c:pt>
                <c:pt idx="3">
                  <c:v>0.86390881048395896</c:v>
                </c:pt>
                <c:pt idx="4">
                  <c:v>0.71534247357859249</c:v>
                </c:pt>
                <c:pt idx="5">
                  <c:v>0.65170029247744665</c:v>
                </c:pt>
                <c:pt idx="6">
                  <c:v>0.64356301097236468</c:v>
                </c:pt>
                <c:pt idx="7">
                  <c:v>0.53408566505173571</c:v>
                </c:pt>
                <c:pt idx="8">
                  <c:v>0.55544869821042842</c:v>
                </c:pt>
                <c:pt idx="9">
                  <c:v>0.50288752371461043</c:v>
                </c:pt>
                <c:pt idx="10">
                  <c:v>0.56072058508236522</c:v>
                </c:pt>
                <c:pt idx="11">
                  <c:v>0.52958886621301304</c:v>
                </c:pt>
                <c:pt idx="12">
                  <c:v>0.49657183444555025</c:v>
                </c:pt>
                <c:pt idx="13">
                  <c:v>0.44350359436320935</c:v>
                </c:pt>
                <c:pt idx="14">
                  <c:v>0.38382426574871814</c:v>
                </c:pt>
                <c:pt idx="15">
                  <c:v>0.38492691310032101</c:v>
                </c:pt>
                <c:pt idx="16">
                  <c:v>0.40025019461209699</c:v>
                </c:pt>
                <c:pt idx="17">
                  <c:v>0.35211247090417391</c:v>
                </c:pt>
                <c:pt idx="18">
                  <c:v>0.33310613980479831</c:v>
                </c:pt>
                <c:pt idx="19">
                  <c:v>0.30153340289038866</c:v>
                </c:pt>
                <c:pt idx="20">
                  <c:v>0.30955210603775346</c:v>
                </c:pt>
                <c:pt idx="21">
                  <c:v>0.32792117925097403</c:v>
                </c:pt>
                <c:pt idx="22">
                  <c:v>0.23925274166012794</c:v>
                </c:pt>
                <c:pt idx="23">
                  <c:v>0.32335995242566701</c:v>
                </c:pt>
                <c:pt idx="24">
                  <c:v>0.30843926747393147</c:v>
                </c:pt>
                <c:pt idx="25">
                  <c:v>0.24303464603181005</c:v>
                </c:pt>
                <c:pt idx="26">
                  <c:v>0.26108019268225174</c:v>
                </c:pt>
                <c:pt idx="27">
                  <c:v>0.25545054835014708</c:v>
                </c:pt>
                <c:pt idx="28">
                  <c:v>0.26617607795988052</c:v>
                </c:pt>
                <c:pt idx="29">
                  <c:v>0.34554122693947487</c:v>
                </c:pt>
                <c:pt idx="30">
                  <c:v>0.34794141113247895</c:v>
                </c:pt>
              </c:numCache>
            </c:numRef>
          </c:val>
          <c:smooth val="0"/>
          <c:extLst>
            <c:ext xmlns:c16="http://schemas.microsoft.com/office/drawing/2014/chart" uri="{C3380CC4-5D6E-409C-BE32-E72D297353CC}">
              <c16:uniqueId val="{00000004-FA11-48E5-9873-7FEA118C95AF}"/>
            </c:ext>
          </c:extLst>
        </c:ser>
        <c:ser>
          <c:idx val="0"/>
          <c:order val="5"/>
          <c:tx>
            <c:strRef>
              <c:f>Sheet1!$B$1</c:f>
              <c:strCache>
                <c:ptCount val="1"/>
                <c:pt idx="0">
                  <c:v>0–4 years</c:v>
                </c:pt>
              </c:strCache>
            </c:strRef>
          </c:tx>
          <c:spPr>
            <a:ln w="31750" cap="rnd">
              <a:solidFill>
                <a:srgbClr val="762A83"/>
              </a:solidFill>
              <a:round/>
            </a:ln>
            <a:effectLst/>
          </c:spPr>
          <c:marker>
            <c:symbol val="none"/>
          </c:marker>
          <c:cat>
            <c:numRef>
              <c:f>Sheet1!$A$2:$A$32</c:f>
              <c:numCache>
                <c:formatCode>0</c:formatCode>
                <c:ptCount val="31"/>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pt idx="21">
                  <c:v>2015</c:v>
                </c:pt>
                <c:pt idx="22">
                  <c:v>2016</c:v>
                </c:pt>
                <c:pt idx="23">
                  <c:v>2017</c:v>
                </c:pt>
                <c:pt idx="24">
                  <c:v>2018</c:v>
                </c:pt>
                <c:pt idx="25">
                  <c:v>2019</c:v>
                </c:pt>
                <c:pt idx="26">
                  <c:v>2020</c:v>
                </c:pt>
                <c:pt idx="27">
                  <c:v>2021</c:v>
                </c:pt>
                <c:pt idx="28">
                  <c:v>2022</c:v>
                </c:pt>
                <c:pt idx="29">
                  <c:v>2023</c:v>
                </c:pt>
                <c:pt idx="30">
                  <c:v>2024</c:v>
                </c:pt>
              </c:numCache>
            </c:numRef>
          </c:cat>
          <c:val>
            <c:numRef>
              <c:f>Sheet1!$B$2:$B$32</c:f>
              <c:numCache>
                <c:formatCode>0.0</c:formatCode>
                <c:ptCount val="31"/>
                <c:pt idx="0">
                  <c:v>4.1855469259603932</c:v>
                </c:pt>
                <c:pt idx="1">
                  <c:v>3.8233411036385645</c:v>
                </c:pt>
                <c:pt idx="2">
                  <c:v>3.3607741043574855</c:v>
                </c:pt>
                <c:pt idx="3">
                  <c:v>3.2287992440085338</c:v>
                </c:pt>
                <c:pt idx="4">
                  <c:v>2.7972085823116108</c:v>
                </c:pt>
                <c:pt idx="5">
                  <c:v>2.604075123891592</c:v>
                </c:pt>
                <c:pt idx="6">
                  <c:v>2.3482605117704614</c:v>
                </c:pt>
                <c:pt idx="7">
                  <c:v>2.2850507790498065</c:v>
                </c:pt>
                <c:pt idx="8">
                  <c:v>2.4217603930877805</c:v>
                </c:pt>
                <c:pt idx="9">
                  <c:v>2.2741671527166609</c:v>
                </c:pt>
                <c:pt idx="10">
                  <c:v>2.2847662243009061</c:v>
                </c:pt>
                <c:pt idx="11">
                  <c:v>2.0028261325157675</c:v>
                </c:pt>
                <c:pt idx="12">
                  <c:v>2.0304293345310054</c:v>
                </c:pt>
                <c:pt idx="13">
                  <c:v>1.943614704119351</c:v>
                </c:pt>
                <c:pt idx="14">
                  <c:v>2.0873042359248499</c:v>
                </c:pt>
                <c:pt idx="15">
                  <c:v>1.6725590620631869</c:v>
                </c:pt>
                <c:pt idx="16">
                  <c:v>1.5279498692420239</c:v>
                </c:pt>
                <c:pt idx="17">
                  <c:v>1.5055709687921734</c:v>
                </c:pt>
                <c:pt idx="18">
                  <c:v>1.0984155104331839</c:v>
                </c:pt>
                <c:pt idx="19">
                  <c:v>1.3300434893762016</c:v>
                </c:pt>
                <c:pt idx="20">
                  <c:v>1.1414169774565053</c:v>
                </c:pt>
                <c:pt idx="21">
                  <c:v>1.0709657066071088</c:v>
                </c:pt>
                <c:pt idx="22">
                  <c:v>0.9726182501375541</c:v>
                </c:pt>
                <c:pt idx="23">
                  <c:v>1.0513027043945524</c:v>
                </c:pt>
                <c:pt idx="24">
                  <c:v>0.85778028417546004</c:v>
                </c:pt>
                <c:pt idx="25">
                  <c:v>1.0132374066677194</c:v>
                </c:pt>
                <c:pt idx="26">
                  <c:v>0.79379809724507144</c:v>
                </c:pt>
                <c:pt idx="27">
                  <c:v>0.80887932377262806</c:v>
                </c:pt>
                <c:pt idx="28">
                  <c:v>0.95936954838254129</c:v>
                </c:pt>
                <c:pt idx="29">
                  <c:v>1.0923713036265348</c:v>
                </c:pt>
                <c:pt idx="30">
                  <c:v>1.2929206656110959</c:v>
                </c:pt>
              </c:numCache>
            </c:numRef>
          </c:val>
          <c:smooth val="0"/>
          <c:extLst>
            <c:ext xmlns:c16="http://schemas.microsoft.com/office/drawing/2014/chart" uri="{C3380CC4-5D6E-409C-BE32-E72D297353CC}">
              <c16:uniqueId val="{00000005-FA11-48E5-9873-7FEA118C95AF}"/>
            </c:ext>
          </c:extLst>
        </c:ser>
        <c:dLbls>
          <c:showLegendKey val="0"/>
          <c:showVal val="0"/>
          <c:showCatName val="0"/>
          <c:showSerName val="0"/>
          <c:showPercent val="0"/>
          <c:showBubbleSize val="0"/>
        </c:dLbls>
        <c:smooth val="0"/>
        <c:axId val="1776495552"/>
        <c:axId val="62869567"/>
      </c:lineChart>
      <c:catAx>
        <c:axId val="1776495552"/>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85000"/>
                        <a:lumOff val="15000"/>
                      </a:schemeClr>
                    </a:solidFill>
                    <a:latin typeface="+mn-lt"/>
                    <a:ea typeface="+mn-ea"/>
                    <a:cs typeface="+mn-cs"/>
                  </a:defRPr>
                </a:pPr>
                <a:r>
                  <a:rPr lang="en-US" sz="2000" b="1">
                    <a:solidFill>
                      <a:schemeClr val="tx1">
                        <a:lumMod val="85000"/>
                        <a:lumOff val="15000"/>
                      </a:schemeClr>
                    </a:solidFill>
                    <a:latin typeface="Calibri" panose="020F0502020204030204" pitchFamily="34" charset="0"/>
                    <a:cs typeface="Calibri" panose="020F0502020204030204" pitchFamily="34" charset="0"/>
                  </a:rPr>
                  <a:t>Year</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85000"/>
                      <a:lumOff val="15000"/>
                    </a:schemeClr>
                  </a:solidFill>
                  <a:latin typeface="+mn-lt"/>
                  <a:ea typeface="+mn-ea"/>
                  <a:cs typeface="+mn-cs"/>
                </a:defRPr>
              </a:pPr>
              <a:endParaRPr lang="en-US"/>
            </a:p>
          </c:txPr>
        </c:title>
        <c:numFmt formatCode="0" sourceLinked="1"/>
        <c:majorTickMark val="out"/>
        <c:minorTickMark val="none"/>
        <c:tickLblPos val="nextTo"/>
        <c:spPr>
          <a:noFill/>
          <a:ln w="9525" cap="flat" cmpd="sng" algn="ctr">
            <a:solidFill>
              <a:srgbClr val="000000"/>
            </a:solidFill>
            <a:round/>
          </a:ln>
          <a:effectLst/>
        </c:spPr>
        <c:txPr>
          <a:bodyPr rot="-60000000" spcFirstLastPara="1" vertOverflow="ellipsis" vert="horz" wrap="square" anchor="ctr" anchorCtr="1"/>
          <a:lstStyle/>
          <a:p>
            <a:pPr>
              <a:defRPr sz="16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62869567"/>
        <c:crossesAt val="0.1"/>
        <c:auto val="1"/>
        <c:lblAlgn val="ctr"/>
        <c:lblOffset val="100"/>
        <c:tickLblSkip val="3"/>
        <c:noMultiLvlLbl val="0"/>
      </c:catAx>
      <c:valAx>
        <c:axId val="62869567"/>
        <c:scaling>
          <c:logBase val="10"/>
          <c:orientation val="minMax"/>
        </c:scaling>
        <c:delete val="0"/>
        <c:axPos val="l"/>
        <c:title>
          <c:tx>
            <c:rich>
              <a:bodyPr rot="-5400000" spcFirstLastPara="1" vertOverflow="ellipsis" vert="horz" wrap="square" anchor="ctr" anchorCtr="1"/>
              <a:lstStyle/>
              <a:p>
                <a:pPr>
                  <a:defRPr sz="1330" b="0" i="0" u="none" strike="noStrike" kern="1200" baseline="0">
                    <a:solidFill>
                      <a:schemeClr val="tx1">
                        <a:lumMod val="85000"/>
                        <a:lumOff val="15000"/>
                      </a:schemeClr>
                    </a:solidFill>
                    <a:latin typeface="+mn-lt"/>
                    <a:ea typeface="+mn-ea"/>
                    <a:cs typeface="+mn-cs"/>
                  </a:defRPr>
                </a:pPr>
                <a:r>
                  <a:rPr lang="en-US" sz="2000" b="1">
                    <a:solidFill>
                      <a:schemeClr val="tx1">
                        <a:lumMod val="85000"/>
                        <a:lumOff val="15000"/>
                      </a:schemeClr>
                    </a:solidFill>
                    <a:latin typeface="Calibri" panose="020F0502020204030204" pitchFamily="34" charset="0"/>
                    <a:cs typeface="Calibri" panose="020F0502020204030204" pitchFamily="34" charset="0"/>
                  </a:rPr>
                  <a:t>Cases per 100,000 persons</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85000"/>
                      <a:lumOff val="15000"/>
                    </a:schemeClr>
                  </a:solidFill>
                  <a:latin typeface="+mn-lt"/>
                  <a:ea typeface="+mn-ea"/>
                  <a:cs typeface="+mn-cs"/>
                </a:defRPr>
              </a:pPr>
              <a:endParaRPr lang="en-US"/>
            </a:p>
          </c:txPr>
        </c:title>
        <c:numFmt formatCode="0" sourceLinked="0"/>
        <c:majorTickMark val="out"/>
        <c:minorTickMark val="none"/>
        <c:tickLblPos val="nextTo"/>
        <c:spPr>
          <a:noFill/>
          <a:ln>
            <a:solidFill>
              <a:srgbClr val="000000"/>
            </a:solidFill>
          </a:ln>
          <a:effectLst/>
        </c:spPr>
        <c:txPr>
          <a:bodyPr rot="-60000000" spcFirstLastPara="1" vertOverflow="ellipsis" vert="horz" wrap="square" anchor="ctr" anchorCtr="1"/>
          <a:lstStyle/>
          <a:p>
            <a:pPr>
              <a:defRPr sz="16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1776495552"/>
        <c:crosses val="autoZero"/>
        <c:crossBetween val="between"/>
      </c:valAx>
      <c:spPr>
        <a:noFill/>
        <a:ln>
          <a:noFill/>
        </a:ln>
        <a:effectLst/>
      </c:spPr>
    </c:plotArea>
    <c:legend>
      <c:legendPos val="tr"/>
      <c:layout>
        <c:manualLayout>
          <c:xMode val="edge"/>
          <c:yMode val="edge"/>
          <c:x val="0.80335569803318008"/>
          <c:y val="2.8750560412736315E-2"/>
          <c:w val="0.16667887475024004"/>
          <c:h val="0.45061135846383349"/>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legend>
    <c:plotVisOnly val="1"/>
    <c:dispBlanksAs val="zero"/>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6681294120853652E-2"/>
          <c:y val="0.10572609081821029"/>
          <c:w val="0.89371398027262183"/>
          <c:h val="0.77242068191990898"/>
        </c:manualLayout>
      </c:layout>
      <c:barChart>
        <c:barDir val="col"/>
        <c:grouping val="stacked"/>
        <c:varyColors val="0"/>
        <c:ser>
          <c:idx val="1"/>
          <c:order val="0"/>
          <c:tx>
            <c:strRef>
              <c:f>Sheet1!$B$1</c:f>
              <c:strCache>
                <c:ptCount val="1"/>
                <c:pt idx="0">
                  <c:v>0–4 years</c:v>
                </c:pt>
              </c:strCache>
            </c:strRef>
          </c:tx>
          <c:spPr>
            <a:solidFill>
              <a:srgbClr val="762A83"/>
            </a:solidFill>
            <a:ln>
              <a:noFill/>
            </a:ln>
            <a:effectLst/>
          </c:spPr>
          <c:invertIfNegative val="0"/>
          <c:cat>
            <c:numRef>
              <c:f>Sheet1!$A$3:$A$33</c:f>
              <c:numCache>
                <c:formatCode>General</c:formatCode>
                <c:ptCount val="31"/>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pt idx="21">
                  <c:v>2015</c:v>
                </c:pt>
                <c:pt idx="22">
                  <c:v>2016</c:v>
                </c:pt>
                <c:pt idx="23">
                  <c:v>2017</c:v>
                </c:pt>
                <c:pt idx="24">
                  <c:v>2018</c:v>
                </c:pt>
                <c:pt idx="25">
                  <c:v>2019</c:v>
                </c:pt>
                <c:pt idx="26">
                  <c:v>2020</c:v>
                </c:pt>
                <c:pt idx="27">
                  <c:v>2021</c:v>
                </c:pt>
                <c:pt idx="28">
                  <c:v>2022</c:v>
                </c:pt>
                <c:pt idx="29">
                  <c:v>2023</c:v>
                </c:pt>
                <c:pt idx="30">
                  <c:v>2024</c:v>
                </c:pt>
              </c:numCache>
            </c:numRef>
          </c:cat>
          <c:val>
            <c:numRef>
              <c:f>Sheet1!$B$3:$B$33</c:f>
              <c:numCache>
                <c:formatCode>#,##0</c:formatCode>
                <c:ptCount val="31"/>
                <c:pt idx="0">
                  <c:v>133</c:v>
                </c:pt>
                <c:pt idx="1">
                  <c:v>126</c:v>
                </c:pt>
                <c:pt idx="2">
                  <c:v>102</c:v>
                </c:pt>
                <c:pt idx="3">
                  <c:v>104</c:v>
                </c:pt>
                <c:pt idx="4">
                  <c:v>93</c:v>
                </c:pt>
                <c:pt idx="5">
                  <c:v>94</c:v>
                </c:pt>
                <c:pt idx="6">
                  <c:v>90</c:v>
                </c:pt>
                <c:pt idx="7">
                  <c:v>99</c:v>
                </c:pt>
                <c:pt idx="8">
                  <c:v>83</c:v>
                </c:pt>
                <c:pt idx="9">
                  <c:v>101</c:v>
                </c:pt>
                <c:pt idx="10">
                  <c:v>101</c:v>
                </c:pt>
                <c:pt idx="11">
                  <c:v>73</c:v>
                </c:pt>
                <c:pt idx="12">
                  <c:v>73</c:v>
                </c:pt>
                <c:pt idx="13">
                  <c:v>71</c:v>
                </c:pt>
                <c:pt idx="14">
                  <c:v>65</c:v>
                </c:pt>
                <c:pt idx="15">
                  <c:v>52</c:v>
                </c:pt>
                <c:pt idx="16">
                  <c:v>42</c:v>
                </c:pt>
                <c:pt idx="17">
                  <c:v>33</c:v>
                </c:pt>
                <c:pt idx="18">
                  <c:v>43</c:v>
                </c:pt>
                <c:pt idx="19">
                  <c:v>32</c:v>
                </c:pt>
                <c:pt idx="20">
                  <c:v>39</c:v>
                </c:pt>
                <c:pt idx="21">
                  <c:v>34</c:v>
                </c:pt>
                <c:pt idx="22">
                  <c:v>33</c:v>
                </c:pt>
                <c:pt idx="23">
                  <c:v>22</c:v>
                </c:pt>
                <c:pt idx="24">
                  <c:v>17</c:v>
                </c:pt>
                <c:pt idx="25">
                  <c:v>18</c:v>
                </c:pt>
                <c:pt idx="26">
                  <c:v>14</c:v>
                </c:pt>
                <c:pt idx="27">
                  <c:v>7</c:v>
                </c:pt>
                <c:pt idx="28">
                  <c:v>24</c:v>
                </c:pt>
                <c:pt idx="29">
                  <c:v>31</c:v>
                </c:pt>
                <c:pt idx="30">
                  <c:v>33</c:v>
                </c:pt>
              </c:numCache>
            </c:numRef>
          </c:val>
          <c:extLst>
            <c:ext xmlns:c16="http://schemas.microsoft.com/office/drawing/2014/chart" uri="{C3380CC4-5D6E-409C-BE32-E72D297353CC}">
              <c16:uniqueId val="{00000001-B81C-4096-B2C0-EBA77999F1AA}"/>
            </c:ext>
          </c:extLst>
        </c:ser>
        <c:ser>
          <c:idx val="2"/>
          <c:order val="1"/>
          <c:tx>
            <c:strRef>
              <c:f>Sheet1!$C$1</c:f>
              <c:strCache>
                <c:ptCount val="1"/>
                <c:pt idx="0">
                  <c:v>5–14 years</c:v>
                </c:pt>
              </c:strCache>
            </c:strRef>
          </c:tx>
          <c:spPr>
            <a:solidFill>
              <a:srgbClr val="AF8DC3"/>
            </a:solidFill>
            <a:ln w="25400">
              <a:noFill/>
            </a:ln>
            <a:effectLst/>
          </c:spPr>
          <c:invertIfNegative val="0"/>
          <c:cat>
            <c:numRef>
              <c:f>Sheet1!$A$3:$A$33</c:f>
              <c:numCache>
                <c:formatCode>General</c:formatCode>
                <c:ptCount val="31"/>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pt idx="21">
                  <c:v>2015</c:v>
                </c:pt>
                <c:pt idx="22">
                  <c:v>2016</c:v>
                </c:pt>
                <c:pt idx="23">
                  <c:v>2017</c:v>
                </c:pt>
                <c:pt idx="24">
                  <c:v>2018</c:v>
                </c:pt>
                <c:pt idx="25">
                  <c:v>2019</c:v>
                </c:pt>
                <c:pt idx="26">
                  <c:v>2020</c:v>
                </c:pt>
                <c:pt idx="27">
                  <c:v>2021</c:v>
                </c:pt>
                <c:pt idx="28">
                  <c:v>2022</c:v>
                </c:pt>
                <c:pt idx="29">
                  <c:v>2023</c:v>
                </c:pt>
                <c:pt idx="30">
                  <c:v>2024</c:v>
                </c:pt>
              </c:numCache>
            </c:numRef>
          </c:cat>
          <c:val>
            <c:numRef>
              <c:f>Sheet1!$C$3:$C$33</c:f>
              <c:numCache>
                <c:formatCode>#,##0</c:formatCode>
                <c:ptCount val="31"/>
                <c:pt idx="0">
                  <c:v>257</c:v>
                </c:pt>
                <c:pt idx="1">
                  <c:v>228</c:v>
                </c:pt>
                <c:pt idx="2">
                  <c:v>212</c:v>
                </c:pt>
                <c:pt idx="3">
                  <c:v>184</c:v>
                </c:pt>
                <c:pt idx="4">
                  <c:v>161</c:v>
                </c:pt>
                <c:pt idx="5">
                  <c:v>176</c:v>
                </c:pt>
                <c:pt idx="6">
                  <c:v>168</c:v>
                </c:pt>
                <c:pt idx="7">
                  <c:v>173</c:v>
                </c:pt>
                <c:pt idx="8">
                  <c:v>166</c:v>
                </c:pt>
                <c:pt idx="9">
                  <c:v>168</c:v>
                </c:pt>
                <c:pt idx="10">
                  <c:v>182</c:v>
                </c:pt>
                <c:pt idx="11">
                  <c:v>170</c:v>
                </c:pt>
                <c:pt idx="12">
                  <c:v>130</c:v>
                </c:pt>
                <c:pt idx="13">
                  <c:v>138</c:v>
                </c:pt>
                <c:pt idx="14">
                  <c:v>141</c:v>
                </c:pt>
                <c:pt idx="15">
                  <c:v>95</c:v>
                </c:pt>
                <c:pt idx="16">
                  <c:v>114</c:v>
                </c:pt>
                <c:pt idx="17">
                  <c:v>88</c:v>
                </c:pt>
                <c:pt idx="18">
                  <c:v>94</c:v>
                </c:pt>
                <c:pt idx="19">
                  <c:v>68</c:v>
                </c:pt>
                <c:pt idx="20">
                  <c:v>72</c:v>
                </c:pt>
                <c:pt idx="21">
                  <c:v>66</c:v>
                </c:pt>
                <c:pt idx="22">
                  <c:v>68</c:v>
                </c:pt>
                <c:pt idx="23">
                  <c:v>74</c:v>
                </c:pt>
                <c:pt idx="24">
                  <c:v>66</c:v>
                </c:pt>
                <c:pt idx="25">
                  <c:v>54</c:v>
                </c:pt>
                <c:pt idx="26">
                  <c:v>49</c:v>
                </c:pt>
                <c:pt idx="27">
                  <c:v>56</c:v>
                </c:pt>
                <c:pt idx="28">
                  <c:v>58</c:v>
                </c:pt>
                <c:pt idx="29">
                  <c:v>101</c:v>
                </c:pt>
                <c:pt idx="30">
                  <c:v>122</c:v>
                </c:pt>
              </c:numCache>
            </c:numRef>
          </c:val>
          <c:extLst>
            <c:ext xmlns:c16="http://schemas.microsoft.com/office/drawing/2014/chart" uri="{C3380CC4-5D6E-409C-BE32-E72D297353CC}">
              <c16:uniqueId val="{00000002-B81C-4096-B2C0-EBA77999F1AA}"/>
            </c:ext>
          </c:extLst>
        </c:ser>
        <c:ser>
          <c:idx val="3"/>
          <c:order val="2"/>
          <c:tx>
            <c:strRef>
              <c:f>Sheet1!$D$1</c:f>
              <c:strCache>
                <c:ptCount val="1"/>
                <c:pt idx="0">
                  <c:v>15–24 years</c:v>
                </c:pt>
              </c:strCache>
            </c:strRef>
          </c:tx>
          <c:spPr>
            <a:solidFill>
              <a:srgbClr val="E2CBE3"/>
            </a:solidFill>
            <a:ln w="25400">
              <a:noFill/>
            </a:ln>
            <a:effectLst/>
          </c:spPr>
          <c:invertIfNegative val="0"/>
          <c:cat>
            <c:numRef>
              <c:f>Sheet1!$A$3:$A$33</c:f>
              <c:numCache>
                <c:formatCode>General</c:formatCode>
                <c:ptCount val="31"/>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pt idx="21">
                  <c:v>2015</c:v>
                </c:pt>
                <c:pt idx="22">
                  <c:v>2016</c:v>
                </c:pt>
                <c:pt idx="23">
                  <c:v>2017</c:v>
                </c:pt>
                <c:pt idx="24">
                  <c:v>2018</c:v>
                </c:pt>
                <c:pt idx="25">
                  <c:v>2019</c:v>
                </c:pt>
                <c:pt idx="26">
                  <c:v>2020</c:v>
                </c:pt>
                <c:pt idx="27">
                  <c:v>2021</c:v>
                </c:pt>
                <c:pt idx="28">
                  <c:v>2022</c:v>
                </c:pt>
                <c:pt idx="29">
                  <c:v>2023</c:v>
                </c:pt>
                <c:pt idx="30">
                  <c:v>2024</c:v>
                </c:pt>
              </c:numCache>
            </c:numRef>
          </c:cat>
          <c:val>
            <c:numRef>
              <c:f>Sheet1!$D$3:$D$33</c:f>
              <c:numCache>
                <c:formatCode>#,##0</c:formatCode>
                <c:ptCount val="31"/>
                <c:pt idx="0">
                  <c:v>1093</c:v>
                </c:pt>
                <c:pt idx="1">
                  <c:v>1037</c:v>
                </c:pt>
                <c:pt idx="2">
                  <c:v>1051</c:v>
                </c:pt>
                <c:pt idx="3">
                  <c:v>1105</c:v>
                </c:pt>
                <c:pt idx="4">
                  <c:v>1071</c:v>
                </c:pt>
                <c:pt idx="5">
                  <c:v>1064</c:v>
                </c:pt>
                <c:pt idx="6">
                  <c:v>1155</c:v>
                </c:pt>
                <c:pt idx="7">
                  <c:v>1183</c:v>
                </c:pt>
                <c:pt idx="8">
                  <c:v>1111</c:v>
                </c:pt>
                <c:pt idx="9">
                  <c:v>1167</c:v>
                </c:pt>
                <c:pt idx="10">
                  <c:v>1161</c:v>
                </c:pt>
                <c:pt idx="11">
                  <c:v>1103</c:v>
                </c:pt>
                <c:pt idx="12">
                  <c:v>1108</c:v>
                </c:pt>
                <c:pt idx="13">
                  <c:v>1167</c:v>
                </c:pt>
                <c:pt idx="14">
                  <c:v>1038</c:v>
                </c:pt>
                <c:pt idx="15">
                  <c:v>903</c:v>
                </c:pt>
                <c:pt idx="16">
                  <c:v>838</c:v>
                </c:pt>
                <c:pt idx="17">
                  <c:v>717</c:v>
                </c:pt>
                <c:pt idx="18">
                  <c:v>674</c:v>
                </c:pt>
                <c:pt idx="19">
                  <c:v>661</c:v>
                </c:pt>
                <c:pt idx="20">
                  <c:v>670</c:v>
                </c:pt>
                <c:pt idx="21">
                  <c:v>648</c:v>
                </c:pt>
                <c:pt idx="22">
                  <c:v>658</c:v>
                </c:pt>
                <c:pt idx="23">
                  <c:v>590</c:v>
                </c:pt>
                <c:pt idx="24">
                  <c:v>613</c:v>
                </c:pt>
                <c:pt idx="25">
                  <c:v>594</c:v>
                </c:pt>
                <c:pt idx="26">
                  <c:v>467</c:v>
                </c:pt>
                <c:pt idx="27">
                  <c:v>441</c:v>
                </c:pt>
                <c:pt idx="28">
                  <c:v>587</c:v>
                </c:pt>
                <c:pt idx="29">
                  <c:v>767</c:v>
                </c:pt>
                <c:pt idx="30">
                  <c:v>850</c:v>
                </c:pt>
              </c:numCache>
            </c:numRef>
          </c:val>
          <c:extLst>
            <c:ext xmlns:c16="http://schemas.microsoft.com/office/drawing/2014/chart" uri="{C3380CC4-5D6E-409C-BE32-E72D297353CC}">
              <c16:uniqueId val="{00000003-B81C-4096-B2C0-EBA77999F1AA}"/>
            </c:ext>
          </c:extLst>
        </c:ser>
        <c:ser>
          <c:idx val="4"/>
          <c:order val="3"/>
          <c:tx>
            <c:strRef>
              <c:f>Sheet1!$E$1</c:f>
              <c:strCache>
                <c:ptCount val="1"/>
                <c:pt idx="0">
                  <c:v>25–44 years</c:v>
                </c:pt>
              </c:strCache>
            </c:strRef>
          </c:tx>
          <c:spPr>
            <a:solidFill>
              <a:srgbClr val="ACE1E2"/>
            </a:solidFill>
            <a:ln w="25400">
              <a:noFill/>
            </a:ln>
            <a:effectLst/>
          </c:spPr>
          <c:invertIfNegative val="0"/>
          <c:cat>
            <c:numRef>
              <c:f>Sheet1!$A$3:$A$33</c:f>
              <c:numCache>
                <c:formatCode>General</c:formatCode>
                <c:ptCount val="31"/>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pt idx="21">
                  <c:v>2015</c:v>
                </c:pt>
                <c:pt idx="22">
                  <c:v>2016</c:v>
                </c:pt>
                <c:pt idx="23">
                  <c:v>2017</c:v>
                </c:pt>
                <c:pt idx="24">
                  <c:v>2018</c:v>
                </c:pt>
                <c:pt idx="25">
                  <c:v>2019</c:v>
                </c:pt>
                <c:pt idx="26">
                  <c:v>2020</c:v>
                </c:pt>
                <c:pt idx="27">
                  <c:v>2021</c:v>
                </c:pt>
                <c:pt idx="28">
                  <c:v>2022</c:v>
                </c:pt>
                <c:pt idx="29">
                  <c:v>2023</c:v>
                </c:pt>
                <c:pt idx="30">
                  <c:v>2024</c:v>
                </c:pt>
              </c:numCache>
            </c:numRef>
          </c:cat>
          <c:val>
            <c:numRef>
              <c:f>Sheet1!$E$3:$E$33</c:f>
              <c:numCache>
                <c:formatCode>#,##0</c:formatCode>
                <c:ptCount val="31"/>
                <c:pt idx="0">
                  <c:v>3106</c:v>
                </c:pt>
                <c:pt idx="1">
                  <c:v>3199</c:v>
                </c:pt>
                <c:pt idx="2">
                  <c:v>3154</c:v>
                </c:pt>
                <c:pt idx="3">
                  <c:v>3078</c:v>
                </c:pt>
                <c:pt idx="4">
                  <c:v>3146</c:v>
                </c:pt>
                <c:pt idx="5">
                  <c:v>3095</c:v>
                </c:pt>
                <c:pt idx="6">
                  <c:v>3078</c:v>
                </c:pt>
                <c:pt idx="7">
                  <c:v>3402</c:v>
                </c:pt>
                <c:pt idx="8">
                  <c:v>3282</c:v>
                </c:pt>
                <c:pt idx="9">
                  <c:v>3289</c:v>
                </c:pt>
                <c:pt idx="10">
                  <c:v>3293</c:v>
                </c:pt>
                <c:pt idx="11">
                  <c:v>3198</c:v>
                </c:pt>
                <c:pt idx="12">
                  <c:v>3266</c:v>
                </c:pt>
                <c:pt idx="13">
                  <c:v>3017</c:v>
                </c:pt>
                <c:pt idx="14">
                  <c:v>3076</c:v>
                </c:pt>
                <c:pt idx="15">
                  <c:v>2867</c:v>
                </c:pt>
                <c:pt idx="16">
                  <c:v>2686</c:v>
                </c:pt>
                <c:pt idx="17">
                  <c:v>2525</c:v>
                </c:pt>
                <c:pt idx="18">
                  <c:v>2376</c:v>
                </c:pt>
                <c:pt idx="19">
                  <c:v>2283</c:v>
                </c:pt>
                <c:pt idx="20">
                  <c:v>2164</c:v>
                </c:pt>
                <c:pt idx="21">
                  <c:v>2219</c:v>
                </c:pt>
                <c:pt idx="22">
                  <c:v>2207</c:v>
                </c:pt>
                <c:pt idx="23">
                  <c:v>2147</c:v>
                </c:pt>
                <c:pt idx="24">
                  <c:v>2140</c:v>
                </c:pt>
                <c:pt idx="25">
                  <c:v>1999</c:v>
                </c:pt>
                <c:pt idx="26">
                  <c:v>1614</c:v>
                </c:pt>
                <c:pt idx="27">
                  <c:v>1721</c:v>
                </c:pt>
                <c:pt idx="28">
                  <c:v>1983</c:v>
                </c:pt>
                <c:pt idx="29">
                  <c:v>2450</c:v>
                </c:pt>
                <c:pt idx="30">
                  <c:v>2915</c:v>
                </c:pt>
              </c:numCache>
            </c:numRef>
          </c:val>
          <c:extLst>
            <c:ext xmlns:c16="http://schemas.microsoft.com/office/drawing/2014/chart" uri="{C3380CC4-5D6E-409C-BE32-E72D297353CC}">
              <c16:uniqueId val="{00000004-B81C-4096-B2C0-EBA77999F1AA}"/>
            </c:ext>
          </c:extLst>
        </c:ser>
        <c:ser>
          <c:idx val="5"/>
          <c:order val="4"/>
          <c:tx>
            <c:strRef>
              <c:f>Sheet1!$F$1</c:f>
              <c:strCache>
                <c:ptCount val="1"/>
                <c:pt idx="0">
                  <c:v>45–64 years</c:v>
                </c:pt>
              </c:strCache>
            </c:strRef>
          </c:tx>
          <c:spPr>
            <a:solidFill>
              <a:srgbClr val="4FBDC9"/>
            </a:solidFill>
            <a:ln w="25400">
              <a:noFill/>
            </a:ln>
            <a:effectLst/>
          </c:spPr>
          <c:invertIfNegative val="0"/>
          <c:cat>
            <c:numRef>
              <c:f>Sheet1!$A$3:$A$33</c:f>
              <c:numCache>
                <c:formatCode>General</c:formatCode>
                <c:ptCount val="31"/>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pt idx="21">
                  <c:v>2015</c:v>
                </c:pt>
                <c:pt idx="22">
                  <c:v>2016</c:v>
                </c:pt>
                <c:pt idx="23">
                  <c:v>2017</c:v>
                </c:pt>
                <c:pt idx="24">
                  <c:v>2018</c:v>
                </c:pt>
                <c:pt idx="25">
                  <c:v>2019</c:v>
                </c:pt>
                <c:pt idx="26">
                  <c:v>2020</c:v>
                </c:pt>
                <c:pt idx="27">
                  <c:v>2021</c:v>
                </c:pt>
                <c:pt idx="28">
                  <c:v>2022</c:v>
                </c:pt>
                <c:pt idx="29">
                  <c:v>2023</c:v>
                </c:pt>
                <c:pt idx="30">
                  <c:v>2024</c:v>
                </c:pt>
              </c:numCache>
            </c:numRef>
          </c:cat>
          <c:val>
            <c:numRef>
              <c:f>Sheet1!$F$3:$F$33</c:f>
              <c:numCache>
                <c:formatCode>#,##0</c:formatCode>
                <c:ptCount val="31"/>
                <c:pt idx="0">
                  <c:v>1805</c:v>
                </c:pt>
                <c:pt idx="1">
                  <c:v>1967</c:v>
                </c:pt>
                <c:pt idx="2">
                  <c:v>1840</c:v>
                </c:pt>
                <c:pt idx="3">
                  <c:v>1854</c:v>
                </c:pt>
                <c:pt idx="4">
                  <c:v>1793</c:v>
                </c:pt>
                <c:pt idx="5">
                  <c:v>1823</c:v>
                </c:pt>
                <c:pt idx="6">
                  <c:v>1844</c:v>
                </c:pt>
                <c:pt idx="7">
                  <c:v>1881</c:v>
                </c:pt>
                <c:pt idx="8">
                  <c:v>1788</c:v>
                </c:pt>
                <c:pt idx="9">
                  <c:v>1946</c:v>
                </c:pt>
                <c:pt idx="10">
                  <c:v>1897</c:v>
                </c:pt>
                <c:pt idx="11">
                  <c:v>1851</c:v>
                </c:pt>
                <c:pt idx="12">
                  <c:v>1971</c:v>
                </c:pt>
                <c:pt idx="13">
                  <c:v>2044</c:v>
                </c:pt>
                <c:pt idx="14">
                  <c:v>1996</c:v>
                </c:pt>
                <c:pt idx="15">
                  <c:v>1800</c:v>
                </c:pt>
                <c:pt idx="16">
                  <c:v>1894</c:v>
                </c:pt>
                <c:pt idx="17">
                  <c:v>1829</c:v>
                </c:pt>
                <c:pt idx="18">
                  <c:v>1777</c:v>
                </c:pt>
                <c:pt idx="19">
                  <c:v>1734</c:v>
                </c:pt>
                <c:pt idx="20">
                  <c:v>1827</c:v>
                </c:pt>
                <c:pt idx="21">
                  <c:v>1893</c:v>
                </c:pt>
                <c:pt idx="22">
                  <c:v>1838</c:v>
                </c:pt>
                <c:pt idx="23">
                  <c:v>1902</c:v>
                </c:pt>
                <c:pt idx="24">
                  <c:v>1828</c:v>
                </c:pt>
                <c:pt idx="25">
                  <c:v>1865</c:v>
                </c:pt>
                <c:pt idx="26">
                  <c:v>1558</c:v>
                </c:pt>
                <c:pt idx="27">
                  <c:v>1740</c:v>
                </c:pt>
                <c:pt idx="28">
                  <c:v>1792</c:v>
                </c:pt>
                <c:pt idx="29">
                  <c:v>1982</c:v>
                </c:pt>
                <c:pt idx="30">
                  <c:v>2080</c:v>
                </c:pt>
              </c:numCache>
            </c:numRef>
          </c:val>
          <c:extLst>
            <c:ext xmlns:c16="http://schemas.microsoft.com/office/drawing/2014/chart" uri="{C3380CC4-5D6E-409C-BE32-E72D297353CC}">
              <c16:uniqueId val="{00000005-B81C-4096-B2C0-EBA77999F1AA}"/>
            </c:ext>
          </c:extLst>
        </c:ser>
        <c:ser>
          <c:idx val="6"/>
          <c:order val="5"/>
          <c:tx>
            <c:strRef>
              <c:f>Sheet1!$G$1</c:f>
              <c:strCache>
                <c:ptCount val="1"/>
                <c:pt idx="0">
                  <c:v>≥65 years</c:v>
                </c:pt>
              </c:strCache>
            </c:strRef>
          </c:tx>
          <c:spPr>
            <a:solidFill>
              <a:srgbClr val="00788A"/>
            </a:solidFill>
            <a:ln>
              <a:noFill/>
            </a:ln>
            <a:effectLst/>
          </c:spPr>
          <c:invertIfNegative val="0"/>
          <c:cat>
            <c:numRef>
              <c:f>Sheet1!$A$3:$A$33</c:f>
              <c:numCache>
                <c:formatCode>General</c:formatCode>
                <c:ptCount val="31"/>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pt idx="21">
                  <c:v>2015</c:v>
                </c:pt>
                <c:pt idx="22">
                  <c:v>2016</c:v>
                </c:pt>
                <c:pt idx="23">
                  <c:v>2017</c:v>
                </c:pt>
                <c:pt idx="24">
                  <c:v>2018</c:v>
                </c:pt>
                <c:pt idx="25">
                  <c:v>2019</c:v>
                </c:pt>
                <c:pt idx="26">
                  <c:v>2020</c:v>
                </c:pt>
                <c:pt idx="27">
                  <c:v>2021</c:v>
                </c:pt>
                <c:pt idx="28">
                  <c:v>2022</c:v>
                </c:pt>
                <c:pt idx="29">
                  <c:v>2023</c:v>
                </c:pt>
                <c:pt idx="30">
                  <c:v>2024</c:v>
                </c:pt>
              </c:numCache>
            </c:numRef>
          </c:cat>
          <c:val>
            <c:numRef>
              <c:f>Sheet1!$G$3:$G$33</c:f>
              <c:numCache>
                <c:formatCode>#,##0</c:formatCode>
                <c:ptCount val="31"/>
                <c:pt idx="0">
                  <c:v>1378</c:v>
                </c:pt>
                <c:pt idx="1">
                  <c:v>1463</c:v>
                </c:pt>
                <c:pt idx="2">
                  <c:v>1403</c:v>
                </c:pt>
                <c:pt idx="3">
                  <c:v>1433</c:v>
                </c:pt>
                <c:pt idx="4">
                  <c:v>1363</c:v>
                </c:pt>
                <c:pt idx="5">
                  <c:v>1373</c:v>
                </c:pt>
                <c:pt idx="6">
                  <c:v>1302</c:v>
                </c:pt>
                <c:pt idx="7">
                  <c:v>1298</c:v>
                </c:pt>
                <c:pt idx="8">
                  <c:v>1305</c:v>
                </c:pt>
                <c:pt idx="9">
                  <c:v>1281</c:v>
                </c:pt>
                <c:pt idx="10">
                  <c:v>1244</c:v>
                </c:pt>
                <c:pt idx="11">
                  <c:v>1342</c:v>
                </c:pt>
                <c:pt idx="12">
                  <c:v>1300</c:v>
                </c:pt>
                <c:pt idx="13">
                  <c:v>1347</c:v>
                </c:pt>
                <c:pt idx="14">
                  <c:v>1330</c:v>
                </c:pt>
                <c:pt idx="15">
                  <c:v>1291</c:v>
                </c:pt>
                <c:pt idx="16">
                  <c:v>1248</c:v>
                </c:pt>
                <c:pt idx="17">
                  <c:v>1372</c:v>
                </c:pt>
                <c:pt idx="18">
                  <c:v>1347</c:v>
                </c:pt>
                <c:pt idx="19">
                  <c:v>1446</c:v>
                </c:pt>
                <c:pt idx="20">
                  <c:v>1497</c:v>
                </c:pt>
                <c:pt idx="21">
                  <c:v>1546</c:v>
                </c:pt>
                <c:pt idx="22">
                  <c:v>1549</c:v>
                </c:pt>
                <c:pt idx="23">
                  <c:v>1665</c:v>
                </c:pt>
                <c:pt idx="24">
                  <c:v>1688</c:v>
                </c:pt>
                <c:pt idx="25">
                  <c:v>1807</c:v>
                </c:pt>
                <c:pt idx="26">
                  <c:v>1403</c:v>
                </c:pt>
                <c:pt idx="27">
                  <c:v>1677</c:v>
                </c:pt>
                <c:pt idx="28">
                  <c:v>1749</c:v>
                </c:pt>
                <c:pt idx="29">
                  <c:v>1999</c:v>
                </c:pt>
                <c:pt idx="30">
                  <c:v>1981</c:v>
                </c:pt>
              </c:numCache>
            </c:numRef>
          </c:val>
          <c:extLst>
            <c:ext xmlns:c16="http://schemas.microsoft.com/office/drawing/2014/chart" uri="{C3380CC4-5D6E-409C-BE32-E72D297353CC}">
              <c16:uniqueId val="{00000000-72EE-4008-8540-9693D3A21346}"/>
            </c:ext>
          </c:extLst>
        </c:ser>
        <c:dLbls>
          <c:showLegendKey val="0"/>
          <c:showVal val="0"/>
          <c:showCatName val="0"/>
          <c:showSerName val="0"/>
          <c:showPercent val="0"/>
          <c:showBubbleSize val="0"/>
        </c:dLbls>
        <c:gapWidth val="10"/>
        <c:overlap val="100"/>
        <c:axId val="1776495552"/>
        <c:axId val="62869567"/>
      </c:barChart>
      <c:catAx>
        <c:axId val="1776495552"/>
        <c:scaling>
          <c:orientation val="minMax"/>
        </c:scaling>
        <c:delete val="0"/>
        <c:axPos val="b"/>
        <c:title>
          <c:tx>
            <c:rich>
              <a:bodyPr rot="0" spcFirstLastPara="1" vertOverflow="ellipsis" vert="horz" wrap="square" anchor="ctr" anchorCtr="1"/>
              <a:lstStyle/>
              <a:p>
                <a:pPr>
                  <a:defRPr sz="20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n-US" b="1">
                    <a:solidFill>
                      <a:schemeClr val="tx1">
                        <a:lumMod val="85000"/>
                        <a:lumOff val="15000"/>
                      </a:schemeClr>
                    </a:solidFill>
                  </a:rPr>
                  <a:t>Year</a:t>
                </a:r>
              </a:p>
            </c:rich>
          </c:tx>
          <c:layout>
            <c:manualLayout>
              <c:xMode val="edge"/>
              <c:yMode val="edge"/>
              <c:x val="0.51118527469295638"/>
              <c:y val="0.93495782928613536"/>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numFmt formatCode="General" sourceLinked="1"/>
        <c:majorTickMark val="out"/>
        <c:minorTickMark val="none"/>
        <c:tickLblPos val="nextTo"/>
        <c:spPr>
          <a:noFill/>
          <a:ln w="9525" cap="flat" cmpd="sng" algn="ctr">
            <a:solidFill>
              <a:srgbClr val="000000"/>
            </a:solidFill>
            <a:round/>
          </a:ln>
          <a:effectLst/>
        </c:spPr>
        <c:txPr>
          <a:bodyPr rot="-60000000" spcFirstLastPara="1" vertOverflow="ellipsis" vert="horz" wrap="square" anchor="ctr" anchorCtr="1"/>
          <a:lstStyle/>
          <a:p>
            <a:pPr>
              <a:defRPr sz="16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62869567"/>
        <c:crosses val="autoZero"/>
        <c:auto val="1"/>
        <c:lblAlgn val="ctr"/>
        <c:lblOffset val="100"/>
        <c:tickLblSkip val="3"/>
        <c:noMultiLvlLbl val="0"/>
      </c:catAx>
      <c:valAx>
        <c:axId val="62869567"/>
        <c:scaling>
          <c:orientation val="minMax"/>
          <c:max val="8500"/>
          <c:min val="0"/>
        </c:scaling>
        <c:delete val="0"/>
        <c:axPos val="l"/>
        <c:title>
          <c:tx>
            <c:rich>
              <a:bodyPr rot="-5400000" spcFirstLastPara="1" vertOverflow="ellipsis" vert="horz" wrap="square" anchor="ctr" anchorCtr="1"/>
              <a:lstStyle/>
              <a:p>
                <a:pPr>
                  <a:defRPr sz="20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r>
                  <a:rPr lang="en-US" b="1">
                    <a:solidFill>
                      <a:schemeClr val="tx1">
                        <a:lumMod val="85000"/>
                        <a:lumOff val="15000"/>
                      </a:schemeClr>
                    </a:solidFill>
                  </a:rPr>
                  <a:t>Number of cases</a:t>
                </a:r>
              </a:p>
            </c:rich>
          </c:tx>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title>
        <c:numFmt formatCode="#,##0" sourceLinked="0"/>
        <c:majorTickMark val="out"/>
        <c:minorTickMark val="none"/>
        <c:tickLblPos val="nextTo"/>
        <c:spPr>
          <a:noFill/>
          <a:ln>
            <a:solidFill>
              <a:srgbClr val="000000"/>
            </a:solidFill>
          </a:ln>
          <a:effectLst/>
        </c:spPr>
        <c:txPr>
          <a:bodyPr rot="-60000000" spcFirstLastPara="1" vertOverflow="ellipsis" vert="horz" wrap="square" anchor="ctr" anchorCtr="1"/>
          <a:lstStyle/>
          <a:p>
            <a:pPr>
              <a:defRPr sz="16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1776495552"/>
        <c:crosses val="autoZero"/>
        <c:crossBetween val="between"/>
        <c:majorUnit val="2000"/>
      </c:valAx>
      <c:spPr>
        <a:noFill/>
        <a:ln>
          <a:noFill/>
        </a:ln>
        <a:effectLst/>
      </c:spPr>
    </c:plotArea>
    <c:legend>
      <c:legendPos val="t"/>
      <c:overlay val="1"/>
      <c:spPr>
        <a:noFill/>
        <a:ln>
          <a:noFill/>
        </a:ln>
        <a:effectLst/>
      </c:spPr>
      <c:txPr>
        <a:bodyPr rot="0" spcFirstLastPara="1" vertOverflow="ellipsis" vert="horz" wrap="square" anchor="ctr" anchorCtr="1"/>
        <a:lstStyle/>
        <a:p>
          <a:pPr>
            <a:defRPr sz="18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legend>
    <c:plotVisOnly val="1"/>
    <c:dispBlanksAs val="zero"/>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2000">
          <a:latin typeface="Calibri" panose="020F0502020204030204" pitchFamily="34" charset="0"/>
          <a:cs typeface="Calibri" panose="020F0502020204030204" pitchFamily="34" charset="0"/>
        </a:defRPr>
      </a:pPr>
      <a:endParaRPr lang="en-US"/>
    </a:p>
  </c:txPr>
  <c:externalData r:id="rId4">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6088596931474781E-2"/>
          <c:y val="5.5406778230254902E-2"/>
          <c:w val="0.90017223460988605"/>
          <c:h val="0.81387869279067127"/>
        </c:manualLayout>
      </c:layout>
      <c:lineChart>
        <c:grouping val="standard"/>
        <c:varyColors val="0"/>
        <c:ser>
          <c:idx val="5"/>
          <c:order val="0"/>
          <c:tx>
            <c:strRef>
              <c:f>Sheet1!$G$1</c:f>
              <c:strCache>
                <c:ptCount val="1"/>
                <c:pt idx="0">
                  <c:v>≥65 years</c:v>
                </c:pt>
              </c:strCache>
            </c:strRef>
          </c:tx>
          <c:spPr>
            <a:ln w="31750" cap="rnd">
              <a:solidFill>
                <a:srgbClr val="00788A"/>
              </a:solidFill>
              <a:round/>
            </a:ln>
            <a:effectLst/>
          </c:spPr>
          <c:marker>
            <c:symbol val="none"/>
          </c:marker>
          <c:cat>
            <c:numRef>
              <c:f>Sheet1!$A$2:$A$33</c:f>
              <c:numCache>
                <c:formatCode>General</c:formatCode>
                <c:ptCount val="32"/>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pt idx="21">
                  <c:v>2015</c:v>
                </c:pt>
                <c:pt idx="22">
                  <c:v>2016</c:v>
                </c:pt>
                <c:pt idx="23">
                  <c:v>2017</c:v>
                </c:pt>
                <c:pt idx="24">
                  <c:v>2018</c:v>
                </c:pt>
                <c:pt idx="25">
                  <c:v>2019</c:v>
                </c:pt>
                <c:pt idx="26">
                  <c:v>2020</c:v>
                </c:pt>
                <c:pt idx="27">
                  <c:v>2021</c:v>
                </c:pt>
                <c:pt idx="28">
                  <c:v>2022</c:v>
                </c:pt>
                <c:pt idx="29">
                  <c:v>2023</c:v>
                </c:pt>
                <c:pt idx="30">
                  <c:v>2024</c:v>
                </c:pt>
              </c:numCache>
            </c:numRef>
          </c:cat>
          <c:val>
            <c:numRef>
              <c:f>Sheet1!$G$2:$G$32</c:f>
              <c:numCache>
                <c:formatCode>0.0</c:formatCode>
                <c:ptCount val="31"/>
                <c:pt idx="0">
                  <c:v>57.497210675955237</c:v>
                </c:pt>
                <c:pt idx="1">
                  <c:v>56.45518546473847</c:v>
                </c:pt>
                <c:pt idx="2">
                  <c:v>48.51928010253026</c:v>
                </c:pt>
                <c:pt idx="3">
                  <c:v>47.751227103236616</c:v>
                </c:pt>
                <c:pt idx="4">
                  <c:v>44.027491502177305</c:v>
                </c:pt>
                <c:pt idx="5">
                  <c:v>44.581844701270796</c:v>
                </c:pt>
                <c:pt idx="6">
                  <c:v>40.89330835344758</c:v>
                </c:pt>
                <c:pt idx="7">
                  <c:v>40.951061588440567</c:v>
                </c:pt>
                <c:pt idx="8">
                  <c:v>39.437026623468263</c:v>
                </c:pt>
                <c:pt idx="9">
                  <c:v>35.928294864441504</c:v>
                </c:pt>
                <c:pt idx="10">
                  <c:v>34.400828274604891</c:v>
                </c:pt>
                <c:pt idx="11">
                  <c:v>36.717368738142781</c:v>
                </c:pt>
                <c:pt idx="12">
                  <c:v>31.97395647459091</c:v>
                </c:pt>
                <c:pt idx="13">
                  <c:v>32.036775459306753</c:v>
                </c:pt>
                <c:pt idx="14">
                  <c:v>30.865687381178706</c:v>
                </c:pt>
                <c:pt idx="15">
                  <c:v>29.148344527562006</c:v>
                </c:pt>
                <c:pt idx="16">
                  <c:v>26.040536435050562</c:v>
                </c:pt>
                <c:pt idx="17">
                  <c:v>27.997783032690471</c:v>
                </c:pt>
                <c:pt idx="18">
                  <c:v>26.880052107789208</c:v>
                </c:pt>
                <c:pt idx="19">
                  <c:v>28.070355258882056</c:v>
                </c:pt>
                <c:pt idx="20">
                  <c:v>27.050102318773799</c:v>
                </c:pt>
                <c:pt idx="21">
                  <c:v>25.757093613540302</c:v>
                </c:pt>
                <c:pt idx="22">
                  <c:v>24.521110158831572</c:v>
                </c:pt>
                <c:pt idx="23">
                  <c:v>27.173558250969435</c:v>
                </c:pt>
                <c:pt idx="24">
                  <c:v>25.110490621499519</c:v>
                </c:pt>
                <c:pt idx="25">
                  <c:v>25.871343113569615</c:v>
                </c:pt>
                <c:pt idx="26">
                  <c:v>19.33519188214105</c:v>
                </c:pt>
                <c:pt idx="27">
                  <c:v>22.139636814902339</c:v>
                </c:pt>
                <c:pt idx="28">
                  <c:v>22.402113714358833</c:v>
                </c:pt>
                <c:pt idx="29">
                  <c:v>24.303372223591996</c:v>
                </c:pt>
                <c:pt idx="30">
                  <c:v>22.83799365977638</c:v>
                </c:pt>
              </c:numCache>
            </c:numRef>
          </c:val>
          <c:smooth val="0"/>
          <c:extLst>
            <c:ext xmlns:c16="http://schemas.microsoft.com/office/drawing/2014/chart" uri="{C3380CC4-5D6E-409C-BE32-E72D297353CC}">
              <c16:uniqueId val="{00000000-BC03-48AC-8B2E-A0B1F9875096}"/>
            </c:ext>
          </c:extLst>
        </c:ser>
        <c:ser>
          <c:idx val="4"/>
          <c:order val="1"/>
          <c:tx>
            <c:strRef>
              <c:f>Sheet1!$F$1</c:f>
              <c:strCache>
                <c:ptCount val="1"/>
                <c:pt idx="0">
                  <c:v>45–64 years</c:v>
                </c:pt>
              </c:strCache>
            </c:strRef>
          </c:tx>
          <c:spPr>
            <a:ln w="31750" cap="rnd">
              <a:solidFill>
                <a:srgbClr val="4FBDC9"/>
              </a:solidFill>
              <a:round/>
            </a:ln>
            <a:effectLst/>
          </c:spPr>
          <c:marker>
            <c:symbol val="none"/>
          </c:marker>
          <c:cat>
            <c:numRef>
              <c:f>Sheet1!$A$2:$A$33</c:f>
              <c:numCache>
                <c:formatCode>General</c:formatCode>
                <c:ptCount val="32"/>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pt idx="21">
                  <c:v>2015</c:v>
                </c:pt>
                <c:pt idx="22">
                  <c:v>2016</c:v>
                </c:pt>
                <c:pt idx="23">
                  <c:v>2017</c:v>
                </c:pt>
                <c:pt idx="24">
                  <c:v>2018</c:v>
                </c:pt>
                <c:pt idx="25">
                  <c:v>2019</c:v>
                </c:pt>
                <c:pt idx="26">
                  <c:v>2020</c:v>
                </c:pt>
                <c:pt idx="27">
                  <c:v>2021</c:v>
                </c:pt>
                <c:pt idx="28">
                  <c:v>2022</c:v>
                </c:pt>
                <c:pt idx="29">
                  <c:v>2023</c:v>
                </c:pt>
                <c:pt idx="30">
                  <c:v>2024</c:v>
                </c:pt>
              </c:numCache>
            </c:numRef>
          </c:cat>
          <c:val>
            <c:numRef>
              <c:f>Sheet1!$F$2:$F$32</c:f>
              <c:numCache>
                <c:formatCode>0.0</c:formatCode>
                <c:ptCount val="31"/>
                <c:pt idx="0">
                  <c:v>36.773252053241151</c:v>
                </c:pt>
                <c:pt idx="1">
                  <c:v>37.880268693777793</c:v>
                </c:pt>
                <c:pt idx="2">
                  <c:v>32.131190252793886</c:v>
                </c:pt>
                <c:pt idx="3">
                  <c:v>31.072019880729702</c:v>
                </c:pt>
                <c:pt idx="4">
                  <c:v>28.645627387967718</c:v>
                </c:pt>
                <c:pt idx="5">
                  <c:v>28.283478337229354</c:v>
                </c:pt>
                <c:pt idx="6">
                  <c:v>25.839090845142856</c:v>
                </c:pt>
                <c:pt idx="7">
                  <c:v>24.925224327018942</c:v>
                </c:pt>
                <c:pt idx="8">
                  <c:v>23.298047042509683</c:v>
                </c:pt>
                <c:pt idx="9">
                  <c:v>23.563270165364269</c:v>
                </c:pt>
                <c:pt idx="10">
                  <c:v>21.677544863204634</c:v>
                </c:pt>
                <c:pt idx="11">
                  <c:v>20.162768331752591</c:v>
                </c:pt>
                <c:pt idx="12">
                  <c:v>20.80677724555639</c:v>
                </c:pt>
                <c:pt idx="13">
                  <c:v>20.350342496065085</c:v>
                </c:pt>
                <c:pt idx="14">
                  <c:v>18.468577418037363</c:v>
                </c:pt>
                <c:pt idx="15">
                  <c:v>16.198622469145224</c:v>
                </c:pt>
                <c:pt idx="16">
                  <c:v>16.612324309759682</c:v>
                </c:pt>
                <c:pt idx="17">
                  <c:v>15.671430844477628</c:v>
                </c:pt>
                <c:pt idx="18">
                  <c:v>14.428160912074121</c:v>
                </c:pt>
                <c:pt idx="19">
                  <c:v>13.381017290681996</c:v>
                </c:pt>
                <c:pt idx="20">
                  <c:v>13.803134512792415</c:v>
                </c:pt>
                <c:pt idx="21">
                  <c:v>13.845984379272014</c:v>
                </c:pt>
                <c:pt idx="22">
                  <c:v>12.942999326724612</c:v>
                </c:pt>
                <c:pt idx="23">
                  <c:v>12.948788358998419</c:v>
                </c:pt>
                <c:pt idx="24">
                  <c:v>12.12982469085536</c:v>
                </c:pt>
                <c:pt idx="25">
                  <c:v>11.942051658562081</c:v>
                </c:pt>
                <c:pt idx="26">
                  <c:v>9.9004219625927998</c:v>
                </c:pt>
                <c:pt idx="27">
                  <c:v>10.765367515726252</c:v>
                </c:pt>
                <c:pt idx="28">
                  <c:v>10.848872183455397</c:v>
                </c:pt>
                <c:pt idx="29">
                  <c:v>11.752384260509682</c:v>
                </c:pt>
                <c:pt idx="30">
                  <c:v>11.676966818046191</c:v>
                </c:pt>
              </c:numCache>
            </c:numRef>
          </c:val>
          <c:smooth val="0"/>
          <c:extLst>
            <c:ext xmlns:c16="http://schemas.microsoft.com/office/drawing/2014/chart" uri="{C3380CC4-5D6E-409C-BE32-E72D297353CC}">
              <c16:uniqueId val="{00000001-BC03-48AC-8B2E-A0B1F9875096}"/>
            </c:ext>
          </c:extLst>
        </c:ser>
        <c:ser>
          <c:idx val="3"/>
          <c:order val="2"/>
          <c:tx>
            <c:strRef>
              <c:f>Sheet1!$E$1</c:f>
              <c:strCache>
                <c:ptCount val="1"/>
                <c:pt idx="0">
                  <c:v>25–44 years</c:v>
                </c:pt>
              </c:strCache>
            </c:strRef>
          </c:tx>
          <c:spPr>
            <a:ln w="31750" cap="rnd">
              <a:solidFill>
                <a:srgbClr val="ACE1E2"/>
              </a:solidFill>
              <a:round/>
            </a:ln>
            <a:effectLst/>
          </c:spPr>
          <c:marker>
            <c:symbol val="none"/>
          </c:marker>
          <c:cat>
            <c:numRef>
              <c:f>Sheet1!$A$2:$A$33</c:f>
              <c:numCache>
                <c:formatCode>General</c:formatCode>
                <c:ptCount val="32"/>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pt idx="21">
                  <c:v>2015</c:v>
                </c:pt>
                <c:pt idx="22">
                  <c:v>2016</c:v>
                </c:pt>
                <c:pt idx="23">
                  <c:v>2017</c:v>
                </c:pt>
                <c:pt idx="24">
                  <c:v>2018</c:v>
                </c:pt>
                <c:pt idx="25">
                  <c:v>2019</c:v>
                </c:pt>
                <c:pt idx="26">
                  <c:v>2020</c:v>
                </c:pt>
                <c:pt idx="27">
                  <c:v>2021</c:v>
                </c:pt>
                <c:pt idx="28">
                  <c:v>2022</c:v>
                </c:pt>
                <c:pt idx="29">
                  <c:v>2023</c:v>
                </c:pt>
                <c:pt idx="30">
                  <c:v>2024</c:v>
                </c:pt>
              </c:numCache>
            </c:numRef>
          </c:cat>
          <c:val>
            <c:numRef>
              <c:f>Sheet1!$E$2:$E$32</c:f>
              <c:numCache>
                <c:formatCode>0.0</c:formatCode>
                <c:ptCount val="31"/>
                <c:pt idx="0">
                  <c:v>33.424891277631495</c:v>
                </c:pt>
                <c:pt idx="1">
                  <c:v>35.814188956959605</c:v>
                </c:pt>
                <c:pt idx="2">
                  <c:v>30.276431305330799</c:v>
                </c:pt>
                <c:pt idx="3">
                  <c:v>28.140368693684405</c:v>
                </c:pt>
                <c:pt idx="4">
                  <c:v>27.045558957599166</c:v>
                </c:pt>
                <c:pt idx="5">
                  <c:v>25.666018672256637</c:v>
                </c:pt>
                <c:pt idx="6">
                  <c:v>24.538003132701011</c:v>
                </c:pt>
                <c:pt idx="7">
                  <c:v>27.407241151013899</c:v>
                </c:pt>
                <c:pt idx="8">
                  <c:v>24.964861311143565</c:v>
                </c:pt>
                <c:pt idx="9">
                  <c:v>21.737311497061665</c:v>
                </c:pt>
                <c:pt idx="10">
                  <c:v>21.719134458524763</c:v>
                </c:pt>
                <c:pt idx="11">
                  <c:v>20.76713322583517</c:v>
                </c:pt>
                <c:pt idx="12">
                  <c:v>20.436957929402013</c:v>
                </c:pt>
                <c:pt idx="13">
                  <c:v>18.208277711179054</c:v>
                </c:pt>
                <c:pt idx="14">
                  <c:v>18.481274251415268</c:v>
                </c:pt>
                <c:pt idx="15">
                  <c:v>17.738519985007333</c:v>
                </c:pt>
                <c:pt idx="16">
                  <c:v>16.382654903765932</c:v>
                </c:pt>
                <c:pt idx="17">
                  <c:v>15.468924676322708</c:v>
                </c:pt>
                <c:pt idx="18">
                  <c:v>14.172175831608783</c:v>
                </c:pt>
                <c:pt idx="19">
                  <c:v>14.126164031803977</c:v>
                </c:pt>
                <c:pt idx="20">
                  <c:v>13.33569974216004</c:v>
                </c:pt>
                <c:pt idx="21">
                  <c:v>13.096180141115326</c:v>
                </c:pt>
                <c:pt idx="22">
                  <c:v>12.831792239155304</c:v>
                </c:pt>
                <c:pt idx="23">
                  <c:v>12.582085360805214</c:v>
                </c:pt>
                <c:pt idx="24">
                  <c:v>12.604163991717535</c:v>
                </c:pt>
                <c:pt idx="25">
                  <c:v>11.901593646608999</c:v>
                </c:pt>
                <c:pt idx="26">
                  <c:v>9.8894228945777094</c:v>
                </c:pt>
                <c:pt idx="27">
                  <c:v>10.65012944765124</c:v>
                </c:pt>
                <c:pt idx="28">
                  <c:v>11.54184430756297</c:v>
                </c:pt>
                <c:pt idx="29">
                  <c:v>14.268257093959001</c:v>
                </c:pt>
                <c:pt idx="30">
                  <c:v>16.2470089340156</c:v>
                </c:pt>
              </c:numCache>
            </c:numRef>
          </c:val>
          <c:smooth val="0"/>
          <c:extLst>
            <c:ext xmlns:c16="http://schemas.microsoft.com/office/drawing/2014/chart" uri="{C3380CC4-5D6E-409C-BE32-E72D297353CC}">
              <c16:uniqueId val="{00000002-BC03-48AC-8B2E-A0B1F9875096}"/>
            </c:ext>
          </c:extLst>
        </c:ser>
        <c:ser>
          <c:idx val="2"/>
          <c:order val="3"/>
          <c:tx>
            <c:strRef>
              <c:f>Sheet1!$D$1</c:f>
              <c:strCache>
                <c:ptCount val="1"/>
                <c:pt idx="0">
                  <c:v>15–24 years</c:v>
                </c:pt>
              </c:strCache>
            </c:strRef>
          </c:tx>
          <c:spPr>
            <a:ln w="31750" cap="rnd">
              <a:solidFill>
                <a:srgbClr val="E7D4E8"/>
              </a:solidFill>
              <a:round/>
            </a:ln>
            <a:effectLst/>
          </c:spPr>
          <c:marker>
            <c:symbol val="none"/>
          </c:marker>
          <c:cat>
            <c:numRef>
              <c:f>Sheet1!$A$2:$A$33</c:f>
              <c:numCache>
                <c:formatCode>General</c:formatCode>
                <c:ptCount val="32"/>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pt idx="21">
                  <c:v>2015</c:v>
                </c:pt>
                <c:pt idx="22">
                  <c:v>2016</c:v>
                </c:pt>
                <c:pt idx="23">
                  <c:v>2017</c:v>
                </c:pt>
                <c:pt idx="24">
                  <c:v>2018</c:v>
                </c:pt>
                <c:pt idx="25">
                  <c:v>2019</c:v>
                </c:pt>
                <c:pt idx="26">
                  <c:v>2020</c:v>
                </c:pt>
                <c:pt idx="27">
                  <c:v>2021</c:v>
                </c:pt>
                <c:pt idx="28">
                  <c:v>2022</c:v>
                </c:pt>
                <c:pt idx="29">
                  <c:v>2023</c:v>
                </c:pt>
                <c:pt idx="30">
                  <c:v>2024</c:v>
                </c:pt>
              </c:numCache>
            </c:numRef>
          </c:cat>
          <c:val>
            <c:numRef>
              <c:f>Sheet1!$D$2:$D$32</c:f>
              <c:numCache>
                <c:formatCode>0.0</c:formatCode>
                <c:ptCount val="31"/>
                <c:pt idx="0">
                  <c:v>33.205786252561445</c:v>
                </c:pt>
                <c:pt idx="1">
                  <c:v>35.36427246790786</c:v>
                </c:pt>
                <c:pt idx="2">
                  <c:v>30.986094879363559</c:v>
                </c:pt>
                <c:pt idx="3">
                  <c:v>32.713997653473797</c:v>
                </c:pt>
                <c:pt idx="4">
                  <c:v>30.865113689383985</c:v>
                </c:pt>
                <c:pt idx="5">
                  <c:v>29.274149660238276</c:v>
                </c:pt>
                <c:pt idx="6">
                  <c:v>29.362438500944553</c:v>
                </c:pt>
                <c:pt idx="7">
                  <c:v>29.603367426836765</c:v>
                </c:pt>
                <c:pt idx="8">
                  <c:v>27.524976872577941</c:v>
                </c:pt>
                <c:pt idx="9">
                  <c:v>27.486258048621703</c:v>
                </c:pt>
                <c:pt idx="10">
                  <c:v>26.530211649847821</c:v>
                </c:pt>
                <c:pt idx="11">
                  <c:v>24.555966676907595</c:v>
                </c:pt>
                <c:pt idx="12">
                  <c:v>24.014687972694347</c:v>
                </c:pt>
                <c:pt idx="13">
                  <c:v>26.490024133842038</c:v>
                </c:pt>
                <c:pt idx="14">
                  <c:v>25.227944688095835</c:v>
                </c:pt>
                <c:pt idx="15">
                  <c:v>24.640966384318848</c:v>
                </c:pt>
                <c:pt idx="16">
                  <c:v>21.880489705203484</c:v>
                </c:pt>
                <c:pt idx="17">
                  <c:v>18.34422516372285</c:v>
                </c:pt>
                <c:pt idx="18">
                  <c:v>18.203886772904625</c:v>
                </c:pt>
                <c:pt idx="19">
                  <c:v>17.269875641219247</c:v>
                </c:pt>
                <c:pt idx="20">
                  <c:v>18.112988824285896</c:v>
                </c:pt>
                <c:pt idx="21">
                  <c:v>17.179666168332627</c:v>
                </c:pt>
                <c:pt idx="22">
                  <c:v>17.477205262073085</c:v>
                </c:pt>
                <c:pt idx="23">
                  <c:v>15.648153133357008</c:v>
                </c:pt>
                <c:pt idx="24">
                  <c:v>16.603417487109329</c:v>
                </c:pt>
                <c:pt idx="25">
                  <c:v>16.511773812048759</c:v>
                </c:pt>
                <c:pt idx="26">
                  <c:v>15.918367068682128</c:v>
                </c:pt>
                <c:pt idx="27">
                  <c:v>14.166335262224969</c:v>
                </c:pt>
                <c:pt idx="28">
                  <c:v>16.313376913486856</c:v>
                </c:pt>
                <c:pt idx="29">
                  <c:v>18.832937358752968</c:v>
                </c:pt>
                <c:pt idx="30">
                  <c:v>20.347399530525646</c:v>
                </c:pt>
              </c:numCache>
            </c:numRef>
          </c:val>
          <c:smooth val="0"/>
          <c:extLst>
            <c:ext xmlns:c16="http://schemas.microsoft.com/office/drawing/2014/chart" uri="{C3380CC4-5D6E-409C-BE32-E72D297353CC}">
              <c16:uniqueId val="{00000003-BC03-48AC-8B2E-A0B1F9875096}"/>
            </c:ext>
          </c:extLst>
        </c:ser>
        <c:ser>
          <c:idx val="1"/>
          <c:order val="4"/>
          <c:tx>
            <c:strRef>
              <c:f>Sheet1!$C$1</c:f>
              <c:strCache>
                <c:ptCount val="1"/>
                <c:pt idx="0">
                  <c:v>5–14 years</c:v>
                </c:pt>
              </c:strCache>
            </c:strRef>
          </c:tx>
          <c:spPr>
            <a:ln w="31750" cap="rnd">
              <a:solidFill>
                <a:srgbClr val="AF8DC3"/>
              </a:solidFill>
              <a:round/>
            </a:ln>
            <a:effectLst/>
          </c:spPr>
          <c:marker>
            <c:symbol val="none"/>
          </c:marker>
          <c:cat>
            <c:numRef>
              <c:f>Sheet1!$A$2:$A$33</c:f>
              <c:numCache>
                <c:formatCode>General</c:formatCode>
                <c:ptCount val="32"/>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pt idx="21">
                  <c:v>2015</c:v>
                </c:pt>
                <c:pt idx="22">
                  <c:v>2016</c:v>
                </c:pt>
                <c:pt idx="23">
                  <c:v>2017</c:v>
                </c:pt>
                <c:pt idx="24">
                  <c:v>2018</c:v>
                </c:pt>
                <c:pt idx="25">
                  <c:v>2019</c:v>
                </c:pt>
                <c:pt idx="26">
                  <c:v>2020</c:v>
                </c:pt>
                <c:pt idx="27">
                  <c:v>2021</c:v>
                </c:pt>
                <c:pt idx="28">
                  <c:v>2022</c:v>
                </c:pt>
                <c:pt idx="29">
                  <c:v>2023</c:v>
                </c:pt>
                <c:pt idx="30">
                  <c:v>2024</c:v>
                </c:pt>
              </c:numCache>
            </c:numRef>
          </c:cat>
          <c:val>
            <c:numRef>
              <c:f>Sheet1!$C$2:$C$32</c:f>
              <c:numCache>
                <c:formatCode>0.0</c:formatCode>
                <c:ptCount val="31"/>
                <c:pt idx="0">
                  <c:v>18.445642414355159</c:v>
                </c:pt>
                <c:pt idx="1">
                  <c:v>18.892642558660413</c:v>
                </c:pt>
                <c:pt idx="2">
                  <c:v>14.084787764837193</c:v>
                </c:pt>
                <c:pt idx="3">
                  <c:v>11.682361665600016</c:v>
                </c:pt>
                <c:pt idx="4">
                  <c:v>9.686447877284138</c:v>
                </c:pt>
                <c:pt idx="5">
                  <c:v>10.869571930318633</c:v>
                </c:pt>
                <c:pt idx="6">
                  <c:v>9.6247824398135986</c:v>
                </c:pt>
                <c:pt idx="7">
                  <c:v>10.929769596666231</c:v>
                </c:pt>
                <c:pt idx="8">
                  <c:v>9.3679828306319504</c:v>
                </c:pt>
                <c:pt idx="9">
                  <c:v>9.4521627729944946</c:v>
                </c:pt>
                <c:pt idx="10">
                  <c:v>10.944340212632895</c:v>
                </c:pt>
                <c:pt idx="11">
                  <c:v>9.9791377320589785</c:v>
                </c:pt>
                <c:pt idx="12">
                  <c:v>7.211605136881813</c:v>
                </c:pt>
                <c:pt idx="13">
                  <c:v>8.0286191182365432</c:v>
                </c:pt>
                <c:pt idx="14">
                  <c:v>8.2496375425207376</c:v>
                </c:pt>
                <c:pt idx="15">
                  <c:v>5.9777075554448107</c:v>
                </c:pt>
                <c:pt idx="16">
                  <c:v>6.9763087004360802</c:v>
                </c:pt>
                <c:pt idx="17">
                  <c:v>5.8013932573306866</c:v>
                </c:pt>
                <c:pt idx="18">
                  <c:v>6.4924435554554831</c:v>
                </c:pt>
                <c:pt idx="19">
                  <c:v>4.9384760298719703</c:v>
                </c:pt>
                <c:pt idx="20">
                  <c:v>5.1859748192111557</c:v>
                </c:pt>
                <c:pt idx="21">
                  <c:v>4.8594514121124037</c:v>
                </c:pt>
                <c:pt idx="22">
                  <c:v>5.051112804719522</c:v>
                </c:pt>
                <c:pt idx="23">
                  <c:v>5.1750604048435767</c:v>
                </c:pt>
                <c:pt idx="24">
                  <c:v>4.3213287693117568</c:v>
                </c:pt>
                <c:pt idx="25">
                  <c:v>3.5834730224205962</c:v>
                </c:pt>
                <c:pt idx="26">
                  <c:v>3.267788607421882</c:v>
                </c:pt>
                <c:pt idx="27">
                  <c:v>3.3865157409484783</c:v>
                </c:pt>
                <c:pt idx="28">
                  <c:v>3.2071149291752903</c:v>
                </c:pt>
                <c:pt idx="29">
                  <c:v>5.3955037824618346</c:v>
                </c:pt>
                <c:pt idx="30">
                  <c:v>6.0297176115201214</c:v>
                </c:pt>
              </c:numCache>
            </c:numRef>
          </c:val>
          <c:smooth val="0"/>
          <c:extLst>
            <c:ext xmlns:c16="http://schemas.microsoft.com/office/drawing/2014/chart" uri="{C3380CC4-5D6E-409C-BE32-E72D297353CC}">
              <c16:uniqueId val="{00000004-BC03-48AC-8B2E-A0B1F9875096}"/>
            </c:ext>
          </c:extLst>
        </c:ser>
        <c:ser>
          <c:idx val="0"/>
          <c:order val="5"/>
          <c:tx>
            <c:strRef>
              <c:f>Sheet1!$B$1</c:f>
              <c:strCache>
                <c:ptCount val="1"/>
                <c:pt idx="0">
                  <c:v>0–4 years</c:v>
                </c:pt>
              </c:strCache>
            </c:strRef>
          </c:tx>
          <c:spPr>
            <a:ln w="31750" cap="rnd">
              <a:solidFill>
                <a:srgbClr val="762A83"/>
              </a:solidFill>
              <a:round/>
            </a:ln>
            <a:effectLst/>
          </c:spPr>
          <c:marker>
            <c:symbol val="none"/>
          </c:marker>
          <c:cat>
            <c:numRef>
              <c:f>Sheet1!$A$2:$A$33</c:f>
              <c:numCache>
                <c:formatCode>General</c:formatCode>
                <c:ptCount val="32"/>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pt idx="21">
                  <c:v>2015</c:v>
                </c:pt>
                <c:pt idx="22">
                  <c:v>2016</c:v>
                </c:pt>
                <c:pt idx="23">
                  <c:v>2017</c:v>
                </c:pt>
                <c:pt idx="24">
                  <c:v>2018</c:v>
                </c:pt>
                <c:pt idx="25">
                  <c:v>2019</c:v>
                </c:pt>
                <c:pt idx="26">
                  <c:v>2020</c:v>
                </c:pt>
                <c:pt idx="27">
                  <c:v>2021</c:v>
                </c:pt>
                <c:pt idx="28">
                  <c:v>2022</c:v>
                </c:pt>
                <c:pt idx="29">
                  <c:v>2023</c:v>
                </c:pt>
                <c:pt idx="30">
                  <c:v>2024</c:v>
                </c:pt>
              </c:numCache>
            </c:numRef>
          </c:cat>
          <c:val>
            <c:numRef>
              <c:f>Sheet1!$B$2:$B$32</c:f>
              <c:numCache>
                <c:formatCode>0.0</c:formatCode>
                <c:ptCount val="31"/>
                <c:pt idx="0">
                  <c:v>57.3095534594718</c:v>
                </c:pt>
                <c:pt idx="1">
                  <c:v>58.362514590628642</c:v>
                </c:pt>
                <c:pt idx="2">
                  <c:v>38.413738560614618</c:v>
                </c:pt>
                <c:pt idx="3">
                  <c:v>41.141356161511474</c:v>
                </c:pt>
                <c:pt idx="4">
                  <c:v>34.239640667857074</c:v>
                </c:pt>
                <c:pt idx="5">
                  <c:v>36.198398028342574</c:v>
                </c:pt>
                <c:pt idx="6">
                  <c:v>30.43810580285577</c:v>
                </c:pt>
                <c:pt idx="7">
                  <c:v>27.82141462057492</c:v>
                </c:pt>
                <c:pt idx="8">
                  <c:v>22.868415687182118</c:v>
                </c:pt>
                <c:pt idx="9">
                  <c:v>33.912532527490981</c:v>
                </c:pt>
                <c:pt idx="10">
                  <c:v>29.574190223534028</c:v>
                </c:pt>
                <c:pt idx="11">
                  <c:v>23.48618658327462</c:v>
                </c:pt>
                <c:pt idx="12">
                  <c:v>24.588314151080034</c:v>
                </c:pt>
                <c:pt idx="13">
                  <c:v>25.483376583289367</c:v>
                </c:pt>
                <c:pt idx="14">
                  <c:v>22.164632067107686</c:v>
                </c:pt>
                <c:pt idx="15">
                  <c:v>17.236635806459098</c:v>
                </c:pt>
                <c:pt idx="16">
                  <c:v>13.720513147191705</c:v>
                </c:pt>
                <c:pt idx="17">
                  <c:v>15.714210884710072</c:v>
                </c:pt>
                <c:pt idx="18">
                  <c:v>18.313224277372946</c:v>
                </c:pt>
                <c:pt idx="19">
                  <c:v>18.065011459991645</c:v>
                </c:pt>
                <c:pt idx="20">
                  <c:v>16.468481859333828</c:v>
                </c:pt>
                <c:pt idx="21">
                  <c:v>12.918423952277823</c:v>
                </c:pt>
                <c:pt idx="22">
                  <c:v>11.55437910968257</c:v>
                </c:pt>
                <c:pt idx="23">
                  <c:v>5.8741228866507891</c:v>
                </c:pt>
                <c:pt idx="24">
                  <c:v>4.723298084563706</c:v>
                </c:pt>
                <c:pt idx="25">
                  <c:v>7.0650574035914042</c:v>
                </c:pt>
                <c:pt idx="26">
                  <c:v>6.4810914157944195</c:v>
                </c:pt>
                <c:pt idx="27">
                  <c:v>3.222094361334868</c:v>
                </c:pt>
                <c:pt idx="28">
                  <c:v>11.761938367442955</c:v>
                </c:pt>
                <c:pt idx="29">
                  <c:v>9.2935967118655256</c:v>
                </c:pt>
                <c:pt idx="30">
                  <c:v>7.9954062756670714</c:v>
                </c:pt>
              </c:numCache>
            </c:numRef>
          </c:val>
          <c:smooth val="0"/>
          <c:extLst>
            <c:ext xmlns:c16="http://schemas.microsoft.com/office/drawing/2014/chart" uri="{C3380CC4-5D6E-409C-BE32-E72D297353CC}">
              <c16:uniqueId val="{00000005-BC03-48AC-8B2E-A0B1F9875096}"/>
            </c:ext>
          </c:extLst>
        </c:ser>
        <c:dLbls>
          <c:showLegendKey val="0"/>
          <c:showVal val="0"/>
          <c:showCatName val="0"/>
          <c:showSerName val="0"/>
          <c:showPercent val="0"/>
          <c:showBubbleSize val="0"/>
        </c:dLbls>
        <c:smooth val="0"/>
        <c:axId val="1776495552"/>
        <c:axId val="62869567"/>
      </c:lineChart>
      <c:catAx>
        <c:axId val="1776495552"/>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sz="2000" b="1">
                    <a:solidFill>
                      <a:schemeClr val="tx1">
                        <a:lumMod val="85000"/>
                        <a:lumOff val="15000"/>
                      </a:schemeClr>
                    </a:solidFill>
                    <a:latin typeface="Calibri" panose="020F0502020204030204" pitchFamily="34" charset="0"/>
                    <a:cs typeface="Calibri" panose="020F0502020204030204" pitchFamily="34" charset="0"/>
                  </a:rPr>
                  <a:t>Year</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out"/>
        <c:minorTickMark val="none"/>
        <c:tickLblPos val="nextTo"/>
        <c:spPr>
          <a:noFill/>
          <a:ln w="9525" cap="flat" cmpd="sng" algn="ctr">
            <a:solidFill>
              <a:srgbClr val="000000"/>
            </a:solidFill>
            <a:round/>
          </a:ln>
          <a:effectLst/>
        </c:spPr>
        <c:txPr>
          <a:bodyPr rot="-60000000" spcFirstLastPara="1" vertOverflow="ellipsis" vert="horz" wrap="square" anchor="ctr" anchorCtr="1"/>
          <a:lstStyle/>
          <a:p>
            <a:pPr>
              <a:defRPr sz="16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62869567"/>
        <c:crosses val="autoZero"/>
        <c:auto val="1"/>
        <c:lblAlgn val="ctr"/>
        <c:lblOffset val="100"/>
        <c:tickLblSkip val="3"/>
        <c:noMultiLvlLbl val="1"/>
      </c:catAx>
      <c:valAx>
        <c:axId val="62869567"/>
        <c:scaling>
          <c:logBase val="10"/>
          <c:orientation val="minMax"/>
          <c:min val="1"/>
        </c:scaling>
        <c:delete val="0"/>
        <c:axPos val="l"/>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sz="2000" b="1">
                    <a:solidFill>
                      <a:schemeClr val="tx1">
                        <a:lumMod val="85000"/>
                        <a:lumOff val="15000"/>
                      </a:schemeClr>
                    </a:solidFill>
                    <a:latin typeface="Calibri" panose="020F0502020204030204" pitchFamily="34" charset="0"/>
                    <a:cs typeface="Calibri" panose="020F0502020204030204" pitchFamily="34" charset="0"/>
                  </a:rPr>
                  <a:t>Cases per 100,000</a:t>
                </a:r>
                <a:r>
                  <a:rPr lang="en-US" sz="2000" b="1" baseline="0">
                    <a:solidFill>
                      <a:schemeClr val="tx1">
                        <a:lumMod val="85000"/>
                        <a:lumOff val="15000"/>
                      </a:schemeClr>
                    </a:solidFill>
                    <a:latin typeface="Calibri" panose="020F0502020204030204" pitchFamily="34" charset="0"/>
                    <a:cs typeface="Calibri" panose="020F0502020204030204" pitchFamily="34" charset="0"/>
                  </a:rPr>
                  <a:t> persons</a:t>
                </a:r>
                <a:endParaRPr lang="en-US" sz="2000" b="1">
                  <a:solidFill>
                    <a:schemeClr val="tx1">
                      <a:lumMod val="85000"/>
                      <a:lumOff val="15000"/>
                    </a:schemeClr>
                  </a:solidFill>
                  <a:latin typeface="Calibri" panose="020F0502020204030204" pitchFamily="34" charset="0"/>
                  <a:cs typeface="Calibri" panose="020F0502020204030204" pitchFamily="34" charset="0"/>
                </a:endParaRPr>
              </a:p>
            </c:rich>
          </c:tx>
          <c:layout>
            <c:manualLayout>
              <c:xMode val="edge"/>
              <c:yMode val="edge"/>
              <c:x val="3.4625263958751175E-3"/>
              <c:y val="0.16864877696262462"/>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out"/>
        <c:minorTickMark val="none"/>
        <c:tickLblPos val="nextTo"/>
        <c:spPr>
          <a:noFill/>
          <a:ln>
            <a:solidFill>
              <a:srgbClr val="000000"/>
            </a:solidFill>
          </a:ln>
          <a:effectLst/>
        </c:spPr>
        <c:txPr>
          <a:bodyPr rot="-60000000" spcFirstLastPara="1" vertOverflow="ellipsis" vert="horz" wrap="square" anchor="ctr" anchorCtr="1"/>
          <a:lstStyle/>
          <a:p>
            <a:pPr>
              <a:defRPr sz="16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1776495552"/>
        <c:crosses val="autoZero"/>
        <c:crossBetween val="between"/>
      </c:valAx>
      <c:spPr>
        <a:noFill/>
        <a:ln>
          <a:noFill/>
        </a:ln>
        <a:effectLst/>
      </c:spPr>
    </c:plotArea>
    <c:legend>
      <c:legendPos val="tr"/>
      <c:layout>
        <c:manualLayout>
          <c:xMode val="edge"/>
          <c:yMode val="edge"/>
          <c:x val="0.25466074055330096"/>
          <c:y val="3.3439539433505278E-2"/>
          <c:w val="0.52198611725446897"/>
          <c:h val="0.1319188530614489"/>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legend>
    <c:plotVisOnly val="1"/>
    <c:dispBlanksAs val="zero"/>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3417874365054401E-2"/>
          <c:y val="5.1911587283830773E-2"/>
          <c:w val="0.83352754643485993"/>
          <c:h val="0.93253599607397875"/>
        </c:manualLayout>
      </c:layout>
      <c:barChart>
        <c:barDir val="bar"/>
        <c:grouping val="clustered"/>
        <c:varyColors val="0"/>
        <c:ser>
          <c:idx val="0"/>
          <c:order val="0"/>
          <c:tx>
            <c:strRef>
              <c:f>Sheet1!$B$1</c:f>
              <c:strCache>
                <c:ptCount val="1"/>
                <c:pt idx="0">
                  <c:v>Males</c:v>
                </c:pt>
              </c:strCache>
            </c:strRef>
          </c:tx>
          <c:spPr>
            <a:solidFill>
              <a:srgbClr val="005DAA"/>
            </a:solidFill>
            <a:ln w="9525">
              <a:noFill/>
            </a:ln>
            <a:effectLst/>
          </c:spPr>
          <c:invertIfNegative val="0"/>
          <c:dPt>
            <c:idx val="0"/>
            <c:invertIfNegative val="0"/>
            <c:bubble3D val="0"/>
            <c:spPr>
              <a:solidFill>
                <a:srgbClr val="00788A"/>
              </a:solidFill>
              <a:ln w="9525">
                <a:noFill/>
              </a:ln>
              <a:effectLst/>
            </c:spPr>
            <c:extLst>
              <c:ext xmlns:c16="http://schemas.microsoft.com/office/drawing/2014/chart" uri="{C3380CC4-5D6E-409C-BE32-E72D297353CC}">
                <c16:uniqueId val="{00000001-409D-4FF7-B956-077628F0C14F}"/>
              </c:ext>
            </c:extLst>
          </c:dPt>
          <c:dPt>
            <c:idx val="1"/>
            <c:invertIfNegative val="0"/>
            <c:bubble3D val="0"/>
            <c:spPr>
              <a:solidFill>
                <a:srgbClr val="4FBDC9"/>
              </a:solidFill>
              <a:ln w="9525">
                <a:noFill/>
              </a:ln>
              <a:effectLst/>
            </c:spPr>
            <c:extLst>
              <c:ext xmlns:c16="http://schemas.microsoft.com/office/drawing/2014/chart" uri="{C3380CC4-5D6E-409C-BE32-E72D297353CC}">
                <c16:uniqueId val="{00000003-409D-4FF7-B956-077628F0C14F}"/>
              </c:ext>
            </c:extLst>
          </c:dPt>
          <c:dPt>
            <c:idx val="2"/>
            <c:invertIfNegative val="0"/>
            <c:bubble3D val="0"/>
            <c:spPr>
              <a:solidFill>
                <a:srgbClr val="ACE1E2"/>
              </a:solidFill>
              <a:ln w="9525">
                <a:noFill/>
              </a:ln>
              <a:effectLst/>
            </c:spPr>
            <c:extLst>
              <c:ext xmlns:c16="http://schemas.microsoft.com/office/drawing/2014/chart" uri="{C3380CC4-5D6E-409C-BE32-E72D297353CC}">
                <c16:uniqueId val="{00000005-409D-4FF7-B956-077628F0C14F}"/>
              </c:ext>
            </c:extLst>
          </c:dPt>
          <c:dPt>
            <c:idx val="3"/>
            <c:invertIfNegative val="0"/>
            <c:bubble3D val="0"/>
            <c:spPr>
              <a:solidFill>
                <a:srgbClr val="E2CBE3"/>
              </a:solidFill>
              <a:ln w="9525">
                <a:noFill/>
              </a:ln>
              <a:effectLst/>
            </c:spPr>
            <c:extLst>
              <c:ext xmlns:c16="http://schemas.microsoft.com/office/drawing/2014/chart" uri="{C3380CC4-5D6E-409C-BE32-E72D297353CC}">
                <c16:uniqueId val="{00000007-409D-4FF7-B956-077628F0C14F}"/>
              </c:ext>
            </c:extLst>
          </c:dPt>
          <c:dPt>
            <c:idx val="4"/>
            <c:invertIfNegative val="0"/>
            <c:bubble3D val="0"/>
            <c:spPr>
              <a:solidFill>
                <a:srgbClr val="AF8DC3"/>
              </a:solidFill>
              <a:ln w="9525">
                <a:noFill/>
              </a:ln>
              <a:effectLst/>
            </c:spPr>
            <c:extLst>
              <c:ext xmlns:c16="http://schemas.microsoft.com/office/drawing/2014/chart" uri="{C3380CC4-5D6E-409C-BE32-E72D297353CC}">
                <c16:uniqueId val="{00000009-409D-4FF7-B956-077628F0C14F}"/>
              </c:ext>
            </c:extLst>
          </c:dPt>
          <c:dPt>
            <c:idx val="5"/>
            <c:invertIfNegative val="0"/>
            <c:bubble3D val="0"/>
            <c:spPr>
              <a:solidFill>
                <a:srgbClr val="762A83"/>
              </a:solidFill>
              <a:ln w="9525">
                <a:noFill/>
              </a:ln>
              <a:effectLst/>
            </c:spPr>
            <c:extLst>
              <c:ext xmlns:c16="http://schemas.microsoft.com/office/drawing/2014/chart" uri="{C3380CC4-5D6E-409C-BE32-E72D297353CC}">
                <c16:uniqueId val="{0000000B-409D-4FF7-B956-077628F0C14F}"/>
              </c:ext>
            </c:extLst>
          </c:dPt>
          <c:dPt>
            <c:idx val="6"/>
            <c:invertIfNegative val="0"/>
            <c:bubble3D val="0"/>
            <c:spPr>
              <a:solidFill>
                <a:srgbClr val="005DAA"/>
              </a:solidFill>
              <a:ln w="9525">
                <a:noFill/>
              </a:ln>
              <a:effectLst/>
            </c:spPr>
            <c:extLst>
              <c:ext xmlns:c16="http://schemas.microsoft.com/office/drawing/2014/chart" uri="{C3380CC4-5D6E-409C-BE32-E72D297353CC}">
                <c16:uniqueId val="{0000000D-409D-4FF7-B956-077628F0C14F}"/>
              </c:ext>
            </c:extLst>
          </c:dPt>
          <c:dPt>
            <c:idx val="7"/>
            <c:invertIfNegative val="0"/>
            <c:bubble3D val="0"/>
            <c:spPr>
              <a:solidFill>
                <a:srgbClr val="005DAA"/>
              </a:solidFill>
              <a:ln w="9525">
                <a:noFill/>
              </a:ln>
              <a:effectLst/>
            </c:spPr>
            <c:extLst>
              <c:ext xmlns:c16="http://schemas.microsoft.com/office/drawing/2014/chart" uri="{C3380CC4-5D6E-409C-BE32-E72D297353CC}">
                <c16:uniqueId val="{0000000F-409D-4FF7-B956-077628F0C14F}"/>
              </c:ext>
            </c:extLst>
          </c:dPt>
          <c:dPt>
            <c:idx val="8"/>
            <c:invertIfNegative val="0"/>
            <c:bubble3D val="0"/>
            <c:spPr>
              <a:solidFill>
                <a:srgbClr val="005DAA"/>
              </a:solidFill>
              <a:ln w="9525">
                <a:noFill/>
              </a:ln>
              <a:effectLst/>
            </c:spPr>
            <c:extLst>
              <c:ext xmlns:c16="http://schemas.microsoft.com/office/drawing/2014/chart" uri="{C3380CC4-5D6E-409C-BE32-E72D297353CC}">
                <c16:uniqueId val="{00000011-409D-4FF7-B956-077628F0C14F}"/>
              </c:ext>
            </c:extLst>
          </c:dPt>
          <c:dLbls>
            <c:dLbl>
              <c:idx val="2"/>
              <c:layout>
                <c:manualLayout>
                  <c:x val="-0.11750102641465018"/>
                  <c:y val="0"/>
                </c:manualLayout>
              </c:layout>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rgbClr val="262626"/>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09D-4FF7-B956-077628F0C14F}"/>
                </c:ext>
              </c:extLst>
            </c:dLbl>
            <c:dLbl>
              <c:idx val="3"/>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7-409D-4FF7-B956-077628F0C14F}"/>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&gt;=65</c:v>
                </c:pt>
                <c:pt idx="1">
                  <c:v>45-64</c:v>
                </c:pt>
                <c:pt idx="2">
                  <c:v>25-44</c:v>
                </c:pt>
                <c:pt idx="3">
                  <c:v>15-24</c:v>
                </c:pt>
                <c:pt idx="4">
                  <c:v>5-14</c:v>
                </c:pt>
                <c:pt idx="5">
                  <c:v>&lt;=5</c:v>
                </c:pt>
              </c:strCache>
            </c:strRef>
          </c:cat>
          <c:val>
            <c:numRef>
              <c:f>Sheet1!$B$2:$B$7</c:f>
              <c:numCache>
                <c:formatCode>0%</c:formatCode>
                <c:ptCount val="6"/>
                <c:pt idx="0">
                  <c:v>0.61939102564102566</c:v>
                </c:pt>
                <c:pt idx="1">
                  <c:v>0.64106406893967782</c:v>
                </c:pt>
                <c:pt idx="2">
                  <c:v>0.62603719599427754</c:v>
                </c:pt>
                <c:pt idx="3">
                  <c:v>0.60664335664335667</c:v>
                </c:pt>
                <c:pt idx="4">
                  <c:v>0.42023346303501946</c:v>
                </c:pt>
                <c:pt idx="5">
                  <c:v>0.54511278195488722</c:v>
                </c:pt>
              </c:numCache>
            </c:numRef>
          </c:val>
          <c:extLst>
            <c:ext xmlns:c16="http://schemas.microsoft.com/office/drawing/2014/chart" uri="{C3380CC4-5D6E-409C-BE32-E72D297353CC}">
              <c16:uniqueId val="{00000012-409D-4FF7-B956-077628F0C14F}"/>
            </c:ext>
          </c:extLst>
        </c:ser>
        <c:dLbls>
          <c:showLegendKey val="0"/>
          <c:showVal val="0"/>
          <c:showCatName val="0"/>
          <c:showSerName val="0"/>
          <c:showPercent val="0"/>
          <c:showBubbleSize val="0"/>
        </c:dLbls>
        <c:gapWidth val="10"/>
        <c:axId val="437378656"/>
        <c:axId val="437380624"/>
      </c:barChart>
      <c:valAx>
        <c:axId val="437380624"/>
        <c:scaling>
          <c:orientation val="maxMin"/>
          <c:max val="0.70000000000000007"/>
          <c:min val="0"/>
        </c:scaling>
        <c:delete val="1"/>
        <c:axPos val="b"/>
        <c:numFmt formatCode="0%" sourceLinked="1"/>
        <c:majorTickMark val="out"/>
        <c:minorTickMark val="none"/>
        <c:tickLblPos val="nextTo"/>
        <c:crossAx val="437378656"/>
        <c:crosses val="autoZero"/>
        <c:crossBetween val="between"/>
      </c:valAx>
      <c:catAx>
        <c:axId val="437378656"/>
        <c:scaling>
          <c:orientation val="minMax"/>
        </c:scaling>
        <c:delete val="1"/>
        <c:axPos val="r"/>
        <c:numFmt formatCode="General" sourceLinked="1"/>
        <c:majorTickMark val="none"/>
        <c:minorTickMark val="none"/>
        <c:tickLblPos val="nextTo"/>
        <c:crossAx val="437380624"/>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solidFill>
            <a:srgbClr val="000000"/>
          </a:solidFill>
        </a:defRPr>
      </a:pPr>
      <a:endParaRPr lang="en-US"/>
    </a:p>
  </c:txPr>
  <c:externalData r:id="rId4">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3417874365054401E-2"/>
          <c:y val="5.1911587283830773E-2"/>
          <c:w val="0.8379884698273975"/>
          <c:h val="0.9288811456386723"/>
        </c:manualLayout>
      </c:layout>
      <c:barChart>
        <c:barDir val="bar"/>
        <c:grouping val="clustered"/>
        <c:varyColors val="0"/>
        <c:ser>
          <c:idx val="0"/>
          <c:order val="0"/>
          <c:tx>
            <c:strRef>
              <c:f>Sheet1!$B$1</c:f>
              <c:strCache>
                <c:ptCount val="1"/>
                <c:pt idx="0">
                  <c:v>Females</c:v>
                </c:pt>
              </c:strCache>
            </c:strRef>
          </c:tx>
          <c:spPr>
            <a:solidFill>
              <a:srgbClr val="762A83"/>
            </a:solidFill>
            <a:ln w="9525">
              <a:noFill/>
            </a:ln>
            <a:effectLst/>
          </c:spPr>
          <c:invertIfNegative val="0"/>
          <c:dPt>
            <c:idx val="0"/>
            <c:invertIfNegative val="0"/>
            <c:bubble3D val="0"/>
            <c:spPr>
              <a:solidFill>
                <a:srgbClr val="00788A"/>
              </a:solidFill>
              <a:ln w="9525">
                <a:noFill/>
              </a:ln>
              <a:effectLst/>
            </c:spPr>
            <c:extLst>
              <c:ext xmlns:c16="http://schemas.microsoft.com/office/drawing/2014/chart" uri="{C3380CC4-5D6E-409C-BE32-E72D297353CC}">
                <c16:uniqueId val="{00000001-6B4F-4122-B6AA-D8606D732939}"/>
              </c:ext>
            </c:extLst>
          </c:dPt>
          <c:dPt>
            <c:idx val="1"/>
            <c:invertIfNegative val="0"/>
            <c:bubble3D val="0"/>
            <c:spPr>
              <a:solidFill>
                <a:srgbClr val="4FBDC9"/>
              </a:solidFill>
              <a:ln w="9525">
                <a:noFill/>
              </a:ln>
              <a:effectLst/>
            </c:spPr>
            <c:extLst>
              <c:ext xmlns:c16="http://schemas.microsoft.com/office/drawing/2014/chart" uri="{C3380CC4-5D6E-409C-BE32-E72D297353CC}">
                <c16:uniqueId val="{00000003-6B4F-4122-B6AA-D8606D732939}"/>
              </c:ext>
            </c:extLst>
          </c:dPt>
          <c:dPt>
            <c:idx val="2"/>
            <c:invertIfNegative val="0"/>
            <c:bubble3D val="0"/>
            <c:spPr>
              <a:solidFill>
                <a:srgbClr val="ACE1E2"/>
              </a:solidFill>
              <a:ln w="9525">
                <a:noFill/>
              </a:ln>
              <a:effectLst/>
            </c:spPr>
            <c:extLst>
              <c:ext xmlns:c16="http://schemas.microsoft.com/office/drawing/2014/chart" uri="{C3380CC4-5D6E-409C-BE32-E72D297353CC}">
                <c16:uniqueId val="{00000005-6B4F-4122-B6AA-D8606D732939}"/>
              </c:ext>
            </c:extLst>
          </c:dPt>
          <c:dPt>
            <c:idx val="3"/>
            <c:invertIfNegative val="0"/>
            <c:bubble3D val="0"/>
            <c:spPr>
              <a:solidFill>
                <a:srgbClr val="E2CBE3"/>
              </a:solidFill>
              <a:ln w="9525">
                <a:noFill/>
              </a:ln>
              <a:effectLst/>
            </c:spPr>
            <c:extLst>
              <c:ext xmlns:c16="http://schemas.microsoft.com/office/drawing/2014/chart" uri="{C3380CC4-5D6E-409C-BE32-E72D297353CC}">
                <c16:uniqueId val="{00000007-6B4F-4122-B6AA-D8606D732939}"/>
              </c:ext>
            </c:extLst>
          </c:dPt>
          <c:dPt>
            <c:idx val="4"/>
            <c:invertIfNegative val="0"/>
            <c:bubble3D val="0"/>
            <c:spPr>
              <a:solidFill>
                <a:srgbClr val="AF8DC3"/>
              </a:solidFill>
              <a:ln w="9525">
                <a:noFill/>
              </a:ln>
              <a:effectLst/>
            </c:spPr>
            <c:extLst>
              <c:ext xmlns:c16="http://schemas.microsoft.com/office/drawing/2014/chart" uri="{C3380CC4-5D6E-409C-BE32-E72D297353CC}">
                <c16:uniqueId val="{00000009-6B4F-4122-B6AA-D8606D732939}"/>
              </c:ext>
            </c:extLst>
          </c:dPt>
          <c:dPt>
            <c:idx val="5"/>
            <c:invertIfNegative val="0"/>
            <c:bubble3D val="0"/>
            <c:spPr>
              <a:solidFill>
                <a:srgbClr val="762A83"/>
              </a:solidFill>
              <a:ln w="9525">
                <a:noFill/>
              </a:ln>
              <a:effectLst/>
            </c:spPr>
            <c:extLst>
              <c:ext xmlns:c16="http://schemas.microsoft.com/office/drawing/2014/chart" uri="{C3380CC4-5D6E-409C-BE32-E72D297353CC}">
                <c16:uniqueId val="{0000000B-6B4F-4122-B6AA-D8606D732939}"/>
              </c:ext>
            </c:extLst>
          </c:dPt>
          <c:dPt>
            <c:idx val="6"/>
            <c:invertIfNegative val="0"/>
            <c:bubble3D val="0"/>
            <c:spPr>
              <a:solidFill>
                <a:srgbClr val="762A83"/>
              </a:solidFill>
              <a:ln w="9525">
                <a:noFill/>
              </a:ln>
              <a:effectLst/>
            </c:spPr>
            <c:extLst>
              <c:ext xmlns:c16="http://schemas.microsoft.com/office/drawing/2014/chart" uri="{C3380CC4-5D6E-409C-BE32-E72D297353CC}">
                <c16:uniqueId val="{0000000D-6B4F-4122-B6AA-D8606D732939}"/>
              </c:ext>
            </c:extLst>
          </c:dPt>
          <c:dPt>
            <c:idx val="7"/>
            <c:invertIfNegative val="0"/>
            <c:bubble3D val="0"/>
            <c:spPr>
              <a:solidFill>
                <a:srgbClr val="762A83"/>
              </a:solidFill>
              <a:ln w="9525">
                <a:noFill/>
              </a:ln>
              <a:effectLst/>
            </c:spPr>
            <c:extLst>
              <c:ext xmlns:c16="http://schemas.microsoft.com/office/drawing/2014/chart" uri="{C3380CC4-5D6E-409C-BE32-E72D297353CC}">
                <c16:uniqueId val="{0000000F-6B4F-4122-B6AA-D8606D732939}"/>
              </c:ext>
            </c:extLst>
          </c:dPt>
          <c:dPt>
            <c:idx val="8"/>
            <c:invertIfNegative val="0"/>
            <c:bubble3D val="0"/>
            <c:spPr>
              <a:solidFill>
                <a:srgbClr val="762A83"/>
              </a:solidFill>
              <a:ln w="9525">
                <a:noFill/>
              </a:ln>
              <a:effectLst/>
            </c:spPr>
            <c:extLst>
              <c:ext xmlns:c16="http://schemas.microsoft.com/office/drawing/2014/chart" uri="{C3380CC4-5D6E-409C-BE32-E72D297353CC}">
                <c16:uniqueId val="{00000011-6B4F-4122-B6AA-D8606D732939}"/>
              </c:ext>
            </c:extLst>
          </c:dPt>
          <c:dLbls>
            <c:dLbl>
              <c:idx val="2"/>
              <c:layout>
                <c:manualLayout>
                  <c:x val="-0.11750102641465018"/>
                  <c:y val="0"/>
                </c:manualLayout>
              </c:layout>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rgbClr val="262626"/>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B4F-4122-B6AA-D8606D732939}"/>
                </c:ext>
              </c:extLst>
            </c:dLbl>
            <c:dLbl>
              <c:idx val="3"/>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rgbClr val="262626"/>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7-6B4F-4122-B6AA-D8606D732939}"/>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2"/>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&gt;=65</c:v>
                </c:pt>
                <c:pt idx="1">
                  <c:v>45-64</c:v>
                </c:pt>
                <c:pt idx="2">
                  <c:v>25-44</c:v>
                </c:pt>
                <c:pt idx="3">
                  <c:v>15-24</c:v>
                </c:pt>
                <c:pt idx="4">
                  <c:v>5-14</c:v>
                </c:pt>
                <c:pt idx="5">
                  <c:v>&lt;=5</c:v>
                </c:pt>
              </c:strCache>
            </c:strRef>
          </c:cat>
          <c:val>
            <c:numRef>
              <c:f>Sheet1!$B$2:$B$7</c:f>
              <c:numCache>
                <c:formatCode>0%</c:formatCode>
                <c:ptCount val="6"/>
                <c:pt idx="0">
                  <c:v>0.38060897435897434</c:v>
                </c:pt>
                <c:pt idx="1">
                  <c:v>0.35893593106032223</c:v>
                </c:pt>
                <c:pt idx="2">
                  <c:v>0.37396280400572246</c:v>
                </c:pt>
                <c:pt idx="3">
                  <c:v>0.39335664335664333</c:v>
                </c:pt>
                <c:pt idx="4">
                  <c:v>0.57976653696498059</c:v>
                </c:pt>
                <c:pt idx="5">
                  <c:v>0.45488721804511278</c:v>
                </c:pt>
              </c:numCache>
            </c:numRef>
          </c:val>
          <c:extLst>
            <c:ext xmlns:c16="http://schemas.microsoft.com/office/drawing/2014/chart" uri="{C3380CC4-5D6E-409C-BE32-E72D297353CC}">
              <c16:uniqueId val="{00000012-6B4F-4122-B6AA-D8606D732939}"/>
            </c:ext>
          </c:extLst>
        </c:ser>
        <c:dLbls>
          <c:showLegendKey val="0"/>
          <c:showVal val="0"/>
          <c:showCatName val="0"/>
          <c:showSerName val="0"/>
          <c:showPercent val="0"/>
          <c:showBubbleSize val="0"/>
        </c:dLbls>
        <c:gapWidth val="10"/>
        <c:axId val="437378656"/>
        <c:axId val="437380624"/>
      </c:barChart>
      <c:valAx>
        <c:axId val="437380624"/>
        <c:scaling>
          <c:orientation val="minMax"/>
          <c:max val="0.70000000000000007"/>
          <c:min val="0"/>
        </c:scaling>
        <c:delete val="1"/>
        <c:axPos val="b"/>
        <c:numFmt formatCode="0%" sourceLinked="1"/>
        <c:majorTickMark val="out"/>
        <c:minorTickMark val="none"/>
        <c:tickLblPos val="nextTo"/>
        <c:crossAx val="437378656"/>
        <c:crosses val="autoZero"/>
        <c:crossBetween val="between"/>
      </c:valAx>
      <c:catAx>
        <c:axId val="437378656"/>
        <c:scaling>
          <c:orientation val="minMax"/>
        </c:scaling>
        <c:delete val="1"/>
        <c:axPos val="l"/>
        <c:numFmt formatCode="General" sourceLinked="1"/>
        <c:majorTickMark val="none"/>
        <c:minorTickMark val="none"/>
        <c:tickLblPos val="nextTo"/>
        <c:crossAx val="437380624"/>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solidFill>
            <a:srgbClr val="000000"/>
          </a:solidFill>
        </a:defRPr>
      </a:pPr>
      <a:endParaRPr lang="en-US"/>
    </a:p>
  </c:txPr>
  <c:externalData r:id="rId4">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105535048164444E-2"/>
          <c:y val="4.4338185380295644E-2"/>
          <c:w val="0.89822649242127173"/>
          <c:h val="0.8117003493004773"/>
        </c:manualLayout>
      </c:layout>
      <c:barChart>
        <c:barDir val="col"/>
        <c:grouping val="stacked"/>
        <c:varyColors val="0"/>
        <c:ser>
          <c:idx val="0"/>
          <c:order val="0"/>
          <c:tx>
            <c:strRef>
              <c:f>Sheet1!$D$1</c:f>
              <c:strCache>
                <c:ptCount val="1"/>
                <c:pt idx="0">
                  <c:v>U.S.-born</c:v>
                </c:pt>
              </c:strCache>
            </c:strRef>
          </c:tx>
          <c:spPr>
            <a:solidFill>
              <a:srgbClr val="9A4E9E"/>
            </a:solidFill>
            <a:ln>
              <a:noFill/>
            </a:ln>
            <a:effectLst/>
          </c:spPr>
          <c:invertIfNegative val="0"/>
          <c:cat>
            <c:numRef>
              <c:f>Sheet1!$A$2:$A$33</c:f>
              <c:numCache>
                <c:formatCode>General</c:formatCode>
                <c:ptCount val="32"/>
                <c:pt idx="1">
                  <c:v>1994</c:v>
                </c:pt>
                <c:pt idx="4">
                  <c:v>1997</c:v>
                </c:pt>
                <c:pt idx="7">
                  <c:v>2000</c:v>
                </c:pt>
                <c:pt idx="10">
                  <c:v>2003</c:v>
                </c:pt>
                <c:pt idx="13">
                  <c:v>2006</c:v>
                </c:pt>
                <c:pt idx="16">
                  <c:v>2009</c:v>
                </c:pt>
                <c:pt idx="19">
                  <c:v>2012</c:v>
                </c:pt>
                <c:pt idx="22">
                  <c:v>2015</c:v>
                </c:pt>
                <c:pt idx="25">
                  <c:v>2018</c:v>
                </c:pt>
                <c:pt idx="28">
                  <c:v>2021</c:v>
                </c:pt>
                <c:pt idx="31">
                  <c:v>2024</c:v>
                </c:pt>
              </c:numCache>
            </c:numRef>
          </c:cat>
          <c:val>
            <c:numRef>
              <c:f>Sheet1!$D$2:$D$33</c:f>
              <c:numCache>
                <c:formatCode>General</c:formatCode>
                <c:ptCount val="32"/>
                <c:pt idx="0">
                  <c:v>1231</c:v>
                </c:pt>
                <c:pt idx="1">
                  <c:v>1248</c:v>
                </c:pt>
                <c:pt idx="2">
                  <c:v>1180</c:v>
                </c:pt>
                <c:pt idx="3">
                  <c:v>1039</c:v>
                </c:pt>
                <c:pt idx="4">
                  <c:v>959</c:v>
                </c:pt>
                <c:pt idx="5">
                  <c:v>817</c:v>
                </c:pt>
                <c:pt idx="6">
                  <c:v>757</c:v>
                </c:pt>
                <c:pt idx="7">
                  <c:v>704</c:v>
                </c:pt>
                <c:pt idx="8">
                  <c:v>652</c:v>
                </c:pt>
                <c:pt idx="9">
                  <c:v>688</c:v>
                </c:pt>
                <c:pt idx="10">
                  <c:v>641</c:v>
                </c:pt>
                <c:pt idx="11">
                  <c:v>668</c:v>
                </c:pt>
                <c:pt idx="12">
                  <c:v>606</c:v>
                </c:pt>
                <c:pt idx="13">
                  <c:v>600</c:v>
                </c:pt>
                <c:pt idx="14">
                  <c:v>566</c:v>
                </c:pt>
                <c:pt idx="15">
                  <c:v>579</c:v>
                </c:pt>
                <c:pt idx="16">
                  <c:v>500</c:v>
                </c:pt>
                <c:pt idx="17">
                  <c:v>480</c:v>
                </c:pt>
                <c:pt idx="18">
                  <c:v>456</c:v>
                </c:pt>
                <c:pt idx="19">
                  <c:v>350</c:v>
                </c:pt>
                <c:pt idx="20">
                  <c:v>382</c:v>
                </c:pt>
                <c:pt idx="21">
                  <c:v>347</c:v>
                </c:pt>
                <c:pt idx="22">
                  <c:v>340</c:v>
                </c:pt>
                <c:pt idx="23">
                  <c:v>286</c:v>
                </c:pt>
                <c:pt idx="24">
                  <c:v>334</c:v>
                </c:pt>
                <c:pt idx="25">
                  <c:v>290</c:v>
                </c:pt>
                <c:pt idx="26">
                  <c:v>293</c:v>
                </c:pt>
                <c:pt idx="27">
                  <c:v>255</c:v>
                </c:pt>
                <c:pt idx="28">
                  <c:v>252</c:v>
                </c:pt>
                <c:pt idx="29">
                  <c:v>280</c:v>
                </c:pt>
                <c:pt idx="30">
                  <c:v>331</c:v>
                </c:pt>
                <c:pt idx="31">
                  <c:v>367</c:v>
                </c:pt>
              </c:numCache>
            </c:numRef>
          </c:val>
          <c:extLst>
            <c:ext xmlns:c16="http://schemas.microsoft.com/office/drawing/2014/chart" uri="{C3380CC4-5D6E-409C-BE32-E72D297353CC}">
              <c16:uniqueId val="{00000000-E72B-4C3F-83D0-C4CF2831B5A6}"/>
            </c:ext>
          </c:extLst>
        </c:ser>
        <c:ser>
          <c:idx val="1"/>
          <c:order val="1"/>
          <c:tx>
            <c:strRef>
              <c:f>Sheet1!$G$1</c:f>
              <c:strCache>
                <c:ptCount val="1"/>
                <c:pt idx="0">
                  <c:v>Non-U.S.–born</c:v>
                </c:pt>
              </c:strCache>
            </c:strRef>
          </c:tx>
          <c:spPr>
            <a:solidFill>
              <a:srgbClr val="005DAA"/>
            </a:solidFill>
            <a:ln>
              <a:noFill/>
            </a:ln>
            <a:effectLst/>
          </c:spPr>
          <c:invertIfNegative val="0"/>
          <c:cat>
            <c:numRef>
              <c:f>Sheet1!$A$2:$A$33</c:f>
              <c:numCache>
                <c:formatCode>General</c:formatCode>
                <c:ptCount val="32"/>
                <c:pt idx="1">
                  <c:v>1994</c:v>
                </c:pt>
                <c:pt idx="4">
                  <c:v>1997</c:v>
                </c:pt>
                <c:pt idx="7">
                  <c:v>2000</c:v>
                </c:pt>
                <c:pt idx="10">
                  <c:v>2003</c:v>
                </c:pt>
                <c:pt idx="13">
                  <c:v>2006</c:v>
                </c:pt>
                <c:pt idx="16">
                  <c:v>2009</c:v>
                </c:pt>
                <c:pt idx="19">
                  <c:v>2012</c:v>
                </c:pt>
                <c:pt idx="22">
                  <c:v>2015</c:v>
                </c:pt>
                <c:pt idx="25">
                  <c:v>2018</c:v>
                </c:pt>
                <c:pt idx="28">
                  <c:v>2021</c:v>
                </c:pt>
                <c:pt idx="31">
                  <c:v>2024</c:v>
                </c:pt>
              </c:numCache>
            </c:numRef>
          </c:cat>
          <c:val>
            <c:numRef>
              <c:f>Sheet1!$G$2:$G$33</c:f>
              <c:numCache>
                <c:formatCode>General</c:formatCode>
                <c:ptCount val="32"/>
                <c:pt idx="0">
                  <c:v>413</c:v>
                </c:pt>
                <c:pt idx="1">
                  <c:v>390</c:v>
                </c:pt>
                <c:pt idx="2">
                  <c:v>354</c:v>
                </c:pt>
                <c:pt idx="3">
                  <c:v>314</c:v>
                </c:pt>
                <c:pt idx="4">
                  <c:v>288</c:v>
                </c:pt>
                <c:pt idx="5">
                  <c:v>254</c:v>
                </c:pt>
                <c:pt idx="6">
                  <c:v>270</c:v>
                </c:pt>
                <c:pt idx="7">
                  <c:v>258</c:v>
                </c:pt>
                <c:pt idx="8">
                  <c:v>272</c:v>
                </c:pt>
                <c:pt idx="9">
                  <c:v>249</c:v>
                </c:pt>
                <c:pt idx="10">
                  <c:v>269</c:v>
                </c:pt>
                <c:pt idx="11">
                  <c:v>283</c:v>
                </c:pt>
                <c:pt idx="12">
                  <c:v>243</c:v>
                </c:pt>
                <c:pt idx="13">
                  <c:v>203</c:v>
                </c:pt>
                <c:pt idx="14">
                  <c:v>209</c:v>
                </c:pt>
                <c:pt idx="15">
                  <c:v>206</c:v>
                </c:pt>
                <c:pt idx="16">
                  <c:v>147</c:v>
                </c:pt>
                <c:pt idx="17">
                  <c:v>156</c:v>
                </c:pt>
                <c:pt idx="18">
                  <c:v>121</c:v>
                </c:pt>
                <c:pt idx="19">
                  <c:v>137</c:v>
                </c:pt>
                <c:pt idx="20">
                  <c:v>100</c:v>
                </c:pt>
                <c:pt idx="21">
                  <c:v>111</c:v>
                </c:pt>
                <c:pt idx="22">
                  <c:v>100</c:v>
                </c:pt>
                <c:pt idx="23">
                  <c:v>101</c:v>
                </c:pt>
                <c:pt idx="24">
                  <c:v>96</c:v>
                </c:pt>
                <c:pt idx="25">
                  <c:v>83</c:v>
                </c:pt>
                <c:pt idx="26">
                  <c:v>72</c:v>
                </c:pt>
                <c:pt idx="27">
                  <c:v>63</c:v>
                </c:pt>
                <c:pt idx="28">
                  <c:v>63</c:v>
                </c:pt>
                <c:pt idx="29">
                  <c:v>82</c:v>
                </c:pt>
                <c:pt idx="30">
                  <c:v>132</c:v>
                </c:pt>
                <c:pt idx="31">
                  <c:v>155</c:v>
                </c:pt>
              </c:numCache>
            </c:numRef>
          </c:val>
          <c:extLst>
            <c:ext xmlns:c16="http://schemas.microsoft.com/office/drawing/2014/chart" uri="{C3380CC4-5D6E-409C-BE32-E72D297353CC}">
              <c16:uniqueId val="{00000001-E72B-4C3F-83D0-C4CF2831B5A6}"/>
            </c:ext>
          </c:extLst>
        </c:ser>
        <c:dLbls>
          <c:showLegendKey val="0"/>
          <c:showVal val="0"/>
          <c:showCatName val="0"/>
          <c:showSerName val="0"/>
          <c:showPercent val="0"/>
          <c:showBubbleSize val="0"/>
        </c:dLbls>
        <c:gapWidth val="10"/>
        <c:overlap val="100"/>
        <c:axId val="187989064"/>
        <c:axId val="186990576"/>
      </c:barChart>
      <c:catAx>
        <c:axId val="187989064"/>
        <c:scaling>
          <c:orientation val="minMax"/>
        </c:scaling>
        <c:delete val="0"/>
        <c:axPos val="b"/>
        <c:title>
          <c:tx>
            <c:rich>
              <a:bodyPr rot="0" spcFirstLastPara="1" vertOverflow="ellipsis" vert="horz" wrap="square" anchor="ctr" anchorCtr="1"/>
              <a:lstStyle/>
              <a:p>
                <a:pPr>
                  <a:defRPr sz="2000" b="1" i="0" u="none" strike="noStrike" kern="1200" baseline="0">
                    <a:solidFill>
                      <a:schemeClr val="tx1">
                        <a:lumMod val="85000"/>
                        <a:lumOff val="15000"/>
                      </a:schemeClr>
                    </a:solidFill>
                    <a:latin typeface="Calibri" panose="020F0502020204030204" pitchFamily="34" charset="0"/>
                    <a:ea typeface="+mn-ea"/>
                    <a:cs typeface="+mn-cs"/>
                  </a:defRPr>
                </a:pPr>
                <a:r>
                  <a:rPr lang="en-US" sz="2000" b="1">
                    <a:solidFill>
                      <a:schemeClr val="tx1">
                        <a:lumMod val="85000"/>
                        <a:lumOff val="15000"/>
                      </a:schemeClr>
                    </a:solidFill>
                  </a:rPr>
                  <a:t>Year</a:t>
                </a:r>
              </a:p>
            </c:rich>
          </c:tx>
          <c:overlay val="0"/>
          <c:spPr>
            <a:noFill/>
            <a:ln>
              <a:noFill/>
            </a:ln>
            <a:effectLst/>
          </c:spPr>
          <c:txPr>
            <a:bodyPr rot="0" spcFirstLastPara="1" vertOverflow="ellipsis" vert="horz" wrap="square" anchor="ctr" anchorCtr="1"/>
            <a:lstStyle/>
            <a:p>
              <a:pPr>
                <a:defRPr sz="2000" b="1" i="0" u="none" strike="noStrike" kern="1200" baseline="0">
                  <a:solidFill>
                    <a:schemeClr val="tx1">
                      <a:lumMod val="85000"/>
                      <a:lumOff val="15000"/>
                    </a:schemeClr>
                  </a:solidFill>
                  <a:latin typeface="Calibri" panose="020F0502020204030204" pitchFamily="34" charset="0"/>
                  <a:ea typeface="+mn-ea"/>
                  <a:cs typeface="+mn-cs"/>
                </a:defRPr>
              </a:pPr>
              <a:endParaRPr lang="en-US"/>
            </a:p>
          </c:txPr>
        </c:title>
        <c:numFmt formatCode="General" sourceLinked="1"/>
        <c:majorTickMark val="out"/>
        <c:minorTickMark val="none"/>
        <c:tickLblPos val="nextTo"/>
        <c:spPr>
          <a:noFill/>
          <a:ln w="9525" cap="flat" cmpd="sng" algn="ctr">
            <a:solidFill>
              <a:srgbClr val="7F7F7F">
                <a:lumMod val="50000"/>
              </a:srgbClr>
            </a:solidFill>
            <a:round/>
          </a:ln>
          <a:effectLst/>
        </c:spPr>
        <c:txPr>
          <a:bodyPr rot="0" spcFirstLastPara="1" vertOverflow="ellipsis" wrap="square" anchor="ctr" anchorCtr="1"/>
          <a:lstStyle/>
          <a:p>
            <a:pPr>
              <a:defRPr sz="1600" b="0" i="0" u="none" strike="noStrike" kern="1200" baseline="0">
                <a:solidFill>
                  <a:schemeClr val="tx1">
                    <a:lumMod val="85000"/>
                    <a:lumOff val="15000"/>
                  </a:schemeClr>
                </a:solidFill>
                <a:latin typeface="Calibri" panose="020F0502020204030204" pitchFamily="34" charset="0"/>
                <a:ea typeface="+mn-ea"/>
                <a:cs typeface="+mn-cs"/>
              </a:defRPr>
            </a:pPr>
            <a:endParaRPr lang="en-US"/>
          </a:p>
        </c:txPr>
        <c:crossAx val="186990576"/>
        <c:crosses val="autoZero"/>
        <c:auto val="0"/>
        <c:lblAlgn val="ctr"/>
        <c:lblOffset val="100"/>
        <c:noMultiLvlLbl val="0"/>
      </c:catAx>
      <c:valAx>
        <c:axId val="186990576"/>
        <c:scaling>
          <c:orientation val="minMax"/>
        </c:scaling>
        <c:delete val="0"/>
        <c:axPos val="l"/>
        <c:title>
          <c:tx>
            <c:rich>
              <a:bodyPr rot="-5400000" spcFirstLastPara="1" vertOverflow="ellipsis" vert="horz" wrap="square" anchor="ctr" anchorCtr="1"/>
              <a:lstStyle/>
              <a:p>
                <a:pPr>
                  <a:defRPr sz="2000" b="1" i="0" u="none" strike="noStrike" kern="1200" baseline="0">
                    <a:solidFill>
                      <a:schemeClr val="tx1">
                        <a:lumMod val="85000"/>
                        <a:lumOff val="15000"/>
                      </a:schemeClr>
                    </a:solidFill>
                    <a:latin typeface="Calibri" panose="020F0502020204030204" pitchFamily="34" charset="0"/>
                    <a:ea typeface="+mn-ea"/>
                    <a:cs typeface="+mn-cs"/>
                  </a:defRPr>
                </a:pPr>
                <a:r>
                  <a:rPr lang="en-US" sz="2000" b="1">
                    <a:solidFill>
                      <a:schemeClr val="tx1">
                        <a:lumMod val="85000"/>
                        <a:lumOff val="15000"/>
                      </a:schemeClr>
                    </a:solidFill>
                  </a:rPr>
                  <a:t>Number of cases</a:t>
                </a:r>
              </a:p>
            </c:rich>
          </c:tx>
          <c:overlay val="0"/>
          <c:spPr>
            <a:noFill/>
            <a:ln>
              <a:noFill/>
            </a:ln>
            <a:effectLst/>
          </c:spPr>
          <c:txPr>
            <a:bodyPr rot="-5400000" spcFirstLastPara="1" vertOverflow="ellipsis" vert="horz" wrap="square" anchor="ctr" anchorCtr="1"/>
            <a:lstStyle/>
            <a:p>
              <a:pPr>
                <a:defRPr sz="2000" b="1" i="0" u="none" strike="noStrike" kern="1200" baseline="0">
                  <a:solidFill>
                    <a:schemeClr val="tx1">
                      <a:lumMod val="85000"/>
                      <a:lumOff val="15000"/>
                    </a:schemeClr>
                  </a:solidFill>
                  <a:latin typeface="Calibri" panose="020F0502020204030204" pitchFamily="34" charset="0"/>
                  <a:ea typeface="+mn-ea"/>
                  <a:cs typeface="+mn-cs"/>
                </a:defRPr>
              </a:pPr>
              <a:endParaRPr lang="en-US"/>
            </a:p>
          </c:txPr>
        </c:title>
        <c:numFmt formatCode="#,##0" sourceLinked="0"/>
        <c:majorTickMark val="out"/>
        <c:minorTickMark val="none"/>
        <c:tickLblPos val="nextTo"/>
        <c:spPr>
          <a:noFill/>
          <a:ln>
            <a:solidFill>
              <a:srgbClr val="7F7F7F">
                <a:lumMod val="50000"/>
              </a:srgbClr>
            </a:solidFill>
          </a:ln>
          <a:effectLst/>
        </c:spPr>
        <c:txPr>
          <a:bodyPr rot="0" spcFirstLastPara="1" vertOverflow="ellipsis" wrap="square" anchor="ctr" anchorCtr="1"/>
          <a:lstStyle/>
          <a:p>
            <a:pPr>
              <a:defRPr sz="1600" b="0" i="0" u="none" strike="noStrike" kern="1200" baseline="0">
                <a:ln>
                  <a:noFill/>
                </a:ln>
                <a:solidFill>
                  <a:schemeClr val="tx1">
                    <a:lumMod val="85000"/>
                    <a:lumOff val="15000"/>
                  </a:schemeClr>
                </a:solidFill>
                <a:latin typeface="Calibri" panose="020F0502020204030204" pitchFamily="34" charset="0"/>
                <a:ea typeface="+mn-ea"/>
                <a:cs typeface="+mn-cs"/>
              </a:defRPr>
            </a:pPr>
            <a:endParaRPr lang="en-US"/>
          </a:p>
        </c:txPr>
        <c:crossAx val="187989064"/>
        <c:crosses val="autoZero"/>
        <c:crossBetween val="between"/>
      </c:valAx>
      <c:spPr>
        <a:noFill/>
        <a:ln>
          <a:noFill/>
        </a:ln>
        <a:effectLst/>
      </c:spPr>
    </c:plotArea>
    <c:legend>
      <c:legendPos val="r"/>
      <c:layout>
        <c:manualLayout>
          <c:xMode val="edge"/>
          <c:yMode val="edge"/>
          <c:x val="0.71729166535457045"/>
          <c:y val="7.6814950384879427E-2"/>
          <c:w val="0.17392820629092431"/>
          <c:h val="0.16507931709065221"/>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85000"/>
                  <a:lumOff val="15000"/>
                </a:schemeClr>
              </a:solidFill>
              <a:latin typeface="Calibri" panose="020F0502020204030204" pitchFamily="34" charset="0"/>
              <a:ea typeface="+mn-ea"/>
              <a:cs typeface="+mn-cs"/>
            </a:defRPr>
          </a:pPr>
          <a:endParaRPr lang="en-US"/>
        </a:p>
      </c:txPr>
    </c:legend>
    <c:plotVisOnly val="1"/>
    <c:dispBlanksAs val="gap"/>
    <c:showDLblsOverMax val="0"/>
  </c:chart>
  <c:spPr>
    <a:noFill/>
    <a:ln>
      <a:noFill/>
    </a:ln>
    <a:effectLst/>
  </c:spPr>
  <c:txPr>
    <a:bodyPr/>
    <a:lstStyle/>
    <a:p>
      <a:pPr>
        <a:defRPr>
          <a:solidFill>
            <a:srgbClr val="343434"/>
          </a:solidFill>
          <a:latin typeface="Calibri" panose="020F0502020204030204" pitchFamily="34" charset="0"/>
        </a:defRPr>
      </a:pPr>
      <a:endParaRPr lang="en-US"/>
    </a:p>
  </c:txPr>
  <c:externalData r:id="rId4">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9536977417308382E-2"/>
          <c:y val="7.3405984720211148E-2"/>
          <c:w val="0.91107801969029922"/>
          <c:h val="0.82371239249841821"/>
        </c:manualLayout>
      </c:layout>
      <c:lineChart>
        <c:grouping val="standard"/>
        <c:varyColors val="0"/>
        <c:ser>
          <c:idx val="2"/>
          <c:order val="0"/>
          <c:tx>
            <c:v>Non-U.S.–born, 0–4 years</c:v>
          </c:tx>
          <c:spPr>
            <a:ln w="31750" cap="rnd">
              <a:solidFill>
                <a:schemeClr val="accent6"/>
              </a:solidFill>
              <a:round/>
            </a:ln>
            <a:effectLst/>
          </c:spPr>
          <c:marker>
            <c:symbol val="none"/>
          </c:marker>
          <c:cat>
            <c:numRef>
              <c:f>Sheet1!$A$2:$A$32</c:f>
              <c:numCache>
                <c:formatCode>General</c:formatCode>
                <c:ptCount val="31"/>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pt idx="21">
                  <c:v>2015</c:v>
                </c:pt>
                <c:pt idx="22">
                  <c:v>2016</c:v>
                </c:pt>
                <c:pt idx="23">
                  <c:v>2017</c:v>
                </c:pt>
                <c:pt idx="24">
                  <c:v>2018</c:v>
                </c:pt>
                <c:pt idx="25">
                  <c:v>2019</c:v>
                </c:pt>
                <c:pt idx="26">
                  <c:v>2020</c:v>
                </c:pt>
                <c:pt idx="27">
                  <c:v>2021</c:v>
                </c:pt>
                <c:pt idx="28">
                  <c:v>2022</c:v>
                </c:pt>
                <c:pt idx="29">
                  <c:v>2023</c:v>
                </c:pt>
                <c:pt idx="30">
                  <c:v>2024</c:v>
                </c:pt>
              </c:numCache>
              <c:extLst/>
            </c:numRef>
          </c:cat>
          <c:val>
            <c:numRef>
              <c:f>Sheet1!$D$2:$D$32</c:f>
              <c:numCache>
                <c:formatCode>0.0</c:formatCode>
                <c:ptCount val="31"/>
                <c:pt idx="0">
                  <c:v>57.3095534594718</c:v>
                </c:pt>
                <c:pt idx="1">
                  <c:v>58.362514590628642</c:v>
                </c:pt>
                <c:pt idx="2">
                  <c:v>38.413738560614618</c:v>
                </c:pt>
                <c:pt idx="3">
                  <c:v>41.141356161511474</c:v>
                </c:pt>
                <c:pt idx="4">
                  <c:v>34.239640667857074</c:v>
                </c:pt>
                <c:pt idx="5">
                  <c:v>36.198398028342574</c:v>
                </c:pt>
                <c:pt idx="6">
                  <c:v>30.43810580285577</c:v>
                </c:pt>
                <c:pt idx="7">
                  <c:v>27.82141462057492</c:v>
                </c:pt>
                <c:pt idx="8">
                  <c:v>22.868415687182118</c:v>
                </c:pt>
                <c:pt idx="9">
                  <c:v>33.912532527490981</c:v>
                </c:pt>
                <c:pt idx="10">
                  <c:v>29.574190223534028</c:v>
                </c:pt>
                <c:pt idx="11">
                  <c:v>23.48618658327462</c:v>
                </c:pt>
                <c:pt idx="12">
                  <c:v>24.588314151080034</c:v>
                </c:pt>
                <c:pt idx="13">
                  <c:v>25.483376583289367</c:v>
                </c:pt>
                <c:pt idx="14">
                  <c:v>22.164632067107686</c:v>
                </c:pt>
                <c:pt idx="15">
                  <c:v>17.236635806459098</c:v>
                </c:pt>
                <c:pt idx="16">
                  <c:v>13.720513147191705</c:v>
                </c:pt>
                <c:pt idx="17">
                  <c:v>15.714210884710072</c:v>
                </c:pt>
                <c:pt idx="18">
                  <c:v>18.313224277372946</c:v>
                </c:pt>
                <c:pt idx="19">
                  <c:v>18.065011459991645</c:v>
                </c:pt>
                <c:pt idx="20">
                  <c:v>16.468481859333828</c:v>
                </c:pt>
                <c:pt idx="21">
                  <c:v>12.918423952277823</c:v>
                </c:pt>
                <c:pt idx="22">
                  <c:v>11.55437910968257</c:v>
                </c:pt>
                <c:pt idx="23">
                  <c:v>5.8741228866507891</c:v>
                </c:pt>
                <c:pt idx="24">
                  <c:v>4.723298084563706</c:v>
                </c:pt>
                <c:pt idx="25">
                  <c:v>7.0650574035914042</c:v>
                </c:pt>
                <c:pt idx="26">
                  <c:v>6.4810914157944195</c:v>
                </c:pt>
                <c:pt idx="27">
                  <c:v>3.222094361334868</c:v>
                </c:pt>
                <c:pt idx="28">
                  <c:v>11.761938367442955</c:v>
                </c:pt>
                <c:pt idx="29">
                  <c:v>9.2935967118655256</c:v>
                </c:pt>
                <c:pt idx="30">
                  <c:v>7.9954062756670714</c:v>
                </c:pt>
              </c:numCache>
              <c:extLst/>
            </c:numRef>
          </c:val>
          <c:smooth val="0"/>
          <c:extLst>
            <c:ext xmlns:c16="http://schemas.microsoft.com/office/drawing/2014/chart" uri="{C3380CC4-5D6E-409C-BE32-E72D297353CC}">
              <c16:uniqueId val="{00000000-2679-4D53-AD40-FD2441C083B4}"/>
            </c:ext>
          </c:extLst>
        </c:ser>
        <c:ser>
          <c:idx val="1"/>
          <c:order val="1"/>
          <c:tx>
            <c:v>Non-U.S.–born, 5–14 years</c:v>
          </c:tx>
          <c:spPr>
            <a:ln w="31750" cap="rnd">
              <a:solidFill>
                <a:schemeClr val="accent6"/>
              </a:solidFill>
              <a:prstDash val="dash"/>
              <a:round/>
            </a:ln>
            <a:effectLst/>
          </c:spPr>
          <c:marker>
            <c:symbol val="none"/>
          </c:marker>
          <c:cat>
            <c:numRef>
              <c:f>Sheet1!$A$2:$A$32</c:f>
              <c:numCache>
                <c:formatCode>General</c:formatCode>
                <c:ptCount val="31"/>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pt idx="21">
                  <c:v>2015</c:v>
                </c:pt>
                <c:pt idx="22">
                  <c:v>2016</c:v>
                </c:pt>
                <c:pt idx="23">
                  <c:v>2017</c:v>
                </c:pt>
                <c:pt idx="24">
                  <c:v>2018</c:v>
                </c:pt>
                <c:pt idx="25">
                  <c:v>2019</c:v>
                </c:pt>
                <c:pt idx="26">
                  <c:v>2020</c:v>
                </c:pt>
                <c:pt idx="27">
                  <c:v>2021</c:v>
                </c:pt>
                <c:pt idx="28">
                  <c:v>2022</c:v>
                </c:pt>
                <c:pt idx="29">
                  <c:v>2023</c:v>
                </c:pt>
                <c:pt idx="30">
                  <c:v>2024</c:v>
                </c:pt>
              </c:numCache>
              <c:extLst/>
            </c:numRef>
          </c:cat>
          <c:val>
            <c:numRef>
              <c:f>Sheet1!$E$2:$E$32</c:f>
              <c:numCache>
                <c:formatCode>0.0</c:formatCode>
                <c:ptCount val="31"/>
                <c:pt idx="0">
                  <c:v>18.445642414355159</c:v>
                </c:pt>
                <c:pt idx="1">
                  <c:v>18.892642558660413</c:v>
                </c:pt>
                <c:pt idx="2">
                  <c:v>14.084787764837193</c:v>
                </c:pt>
                <c:pt idx="3">
                  <c:v>11.682361665600016</c:v>
                </c:pt>
                <c:pt idx="4">
                  <c:v>9.686447877284138</c:v>
                </c:pt>
                <c:pt idx="5">
                  <c:v>10.869571930318633</c:v>
                </c:pt>
                <c:pt idx="6">
                  <c:v>9.6247824398135986</c:v>
                </c:pt>
                <c:pt idx="7">
                  <c:v>10.929769596666231</c:v>
                </c:pt>
                <c:pt idx="8">
                  <c:v>9.3679828306319504</c:v>
                </c:pt>
                <c:pt idx="9">
                  <c:v>9.4521627729944946</c:v>
                </c:pt>
                <c:pt idx="10">
                  <c:v>10.944340212632895</c:v>
                </c:pt>
                <c:pt idx="11">
                  <c:v>9.9791377320589785</c:v>
                </c:pt>
                <c:pt idx="12">
                  <c:v>7.211605136881813</c:v>
                </c:pt>
                <c:pt idx="13">
                  <c:v>8.0286191182365432</c:v>
                </c:pt>
                <c:pt idx="14">
                  <c:v>8.2496375425207376</c:v>
                </c:pt>
                <c:pt idx="15">
                  <c:v>5.9777075554448107</c:v>
                </c:pt>
                <c:pt idx="16">
                  <c:v>6.9763087004360802</c:v>
                </c:pt>
                <c:pt idx="17">
                  <c:v>5.8013932573306866</c:v>
                </c:pt>
                <c:pt idx="18">
                  <c:v>6.4924435554554831</c:v>
                </c:pt>
                <c:pt idx="19">
                  <c:v>4.9384760298719703</c:v>
                </c:pt>
                <c:pt idx="20">
                  <c:v>5.1859748192111557</c:v>
                </c:pt>
                <c:pt idx="21">
                  <c:v>4.8594514121124037</c:v>
                </c:pt>
                <c:pt idx="22">
                  <c:v>5.051112804719522</c:v>
                </c:pt>
                <c:pt idx="23">
                  <c:v>5.1750604048435767</c:v>
                </c:pt>
                <c:pt idx="24">
                  <c:v>4.3213287693117568</c:v>
                </c:pt>
                <c:pt idx="25">
                  <c:v>3.5834730224205962</c:v>
                </c:pt>
                <c:pt idx="26">
                  <c:v>3.267788607421882</c:v>
                </c:pt>
                <c:pt idx="27">
                  <c:v>3.3865157409484783</c:v>
                </c:pt>
                <c:pt idx="28">
                  <c:v>3.2071149291752903</c:v>
                </c:pt>
                <c:pt idx="29">
                  <c:v>5.3955037824618346</c:v>
                </c:pt>
                <c:pt idx="30">
                  <c:v>6.0297176115201214</c:v>
                </c:pt>
              </c:numCache>
              <c:extLst/>
            </c:numRef>
          </c:val>
          <c:smooth val="0"/>
          <c:extLst>
            <c:ext xmlns:c16="http://schemas.microsoft.com/office/drawing/2014/chart" uri="{C3380CC4-5D6E-409C-BE32-E72D297353CC}">
              <c16:uniqueId val="{00000001-2679-4D53-AD40-FD2441C083B4}"/>
            </c:ext>
          </c:extLst>
        </c:ser>
        <c:ser>
          <c:idx val="28"/>
          <c:order val="2"/>
          <c:tx>
            <c:v>U.S.-born, 0–4 years</c:v>
          </c:tx>
          <c:spPr>
            <a:ln w="31750" cap="rnd">
              <a:solidFill>
                <a:schemeClr val="accent2"/>
              </a:solidFill>
              <a:round/>
            </a:ln>
            <a:effectLst/>
          </c:spPr>
          <c:marker>
            <c:symbol val="none"/>
          </c:marker>
          <c:cat>
            <c:numRef>
              <c:f>Sheet1!$A$2:$A$32</c:f>
              <c:numCache>
                <c:formatCode>General</c:formatCode>
                <c:ptCount val="31"/>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pt idx="21">
                  <c:v>2015</c:v>
                </c:pt>
                <c:pt idx="22">
                  <c:v>2016</c:v>
                </c:pt>
                <c:pt idx="23">
                  <c:v>2017</c:v>
                </c:pt>
                <c:pt idx="24">
                  <c:v>2018</c:v>
                </c:pt>
                <c:pt idx="25">
                  <c:v>2019</c:v>
                </c:pt>
                <c:pt idx="26">
                  <c:v>2020</c:v>
                </c:pt>
                <c:pt idx="27">
                  <c:v>2021</c:v>
                </c:pt>
                <c:pt idx="28">
                  <c:v>2022</c:v>
                </c:pt>
                <c:pt idx="29">
                  <c:v>2023</c:v>
                </c:pt>
                <c:pt idx="30">
                  <c:v>2024</c:v>
                </c:pt>
              </c:numCache>
              <c:extLst/>
            </c:numRef>
          </c:cat>
          <c:val>
            <c:numRef>
              <c:f>Sheet1!$B$2:$B$32</c:f>
              <c:numCache>
                <c:formatCode>0.0</c:formatCode>
                <c:ptCount val="31"/>
                <c:pt idx="0">
                  <c:v>4.1855469259603932</c:v>
                </c:pt>
                <c:pt idx="1">
                  <c:v>3.8233411036385645</c:v>
                </c:pt>
                <c:pt idx="2">
                  <c:v>3.3607741043574855</c:v>
                </c:pt>
                <c:pt idx="3">
                  <c:v>3.2287992440085338</c:v>
                </c:pt>
                <c:pt idx="4">
                  <c:v>2.7972085823116108</c:v>
                </c:pt>
                <c:pt idx="5">
                  <c:v>2.604075123891592</c:v>
                </c:pt>
                <c:pt idx="6">
                  <c:v>2.3482605117704614</c:v>
                </c:pt>
                <c:pt idx="7">
                  <c:v>2.2850507790498065</c:v>
                </c:pt>
                <c:pt idx="8">
                  <c:v>2.4217603930877805</c:v>
                </c:pt>
                <c:pt idx="9">
                  <c:v>2.2741671527166609</c:v>
                </c:pt>
                <c:pt idx="10">
                  <c:v>2.2847662243009061</c:v>
                </c:pt>
                <c:pt idx="11">
                  <c:v>2.0028261325157675</c:v>
                </c:pt>
                <c:pt idx="12">
                  <c:v>2.0304293345310054</c:v>
                </c:pt>
                <c:pt idx="13">
                  <c:v>1.943614704119351</c:v>
                </c:pt>
                <c:pt idx="14">
                  <c:v>2.0873042359248499</c:v>
                </c:pt>
                <c:pt idx="15">
                  <c:v>1.6725590620631869</c:v>
                </c:pt>
                <c:pt idx="16">
                  <c:v>1.5279498692420239</c:v>
                </c:pt>
                <c:pt idx="17">
                  <c:v>1.5055709687921734</c:v>
                </c:pt>
                <c:pt idx="18">
                  <c:v>1.0984155104331839</c:v>
                </c:pt>
                <c:pt idx="19">
                  <c:v>1.3300434893762016</c:v>
                </c:pt>
                <c:pt idx="20">
                  <c:v>1.1414169774565053</c:v>
                </c:pt>
                <c:pt idx="21">
                  <c:v>1.0709657066071088</c:v>
                </c:pt>
                <c:pt idx="22">
                  <c:v>0.9726182501375541</c:v>
                </c:pt>
                <c:pt idx="23">
                  <c:v>1.0513027043945524</c:v>
                </c:pt>
                <c:pt idx="24">
                  <c:v>0.85778028417546004</c:v>
                </c:pt>
                <c:pt idx="25">
                  <c:v>1.0132374066677194</c:v>
                </c:pt>
                <c:pt idx="26">
                  <c:v>0.79379809724507144</c:v>
                </c:pt>
                <c:pt idx="27">
                  <c:v>0.80887932377262806</c:v>
                </c:pt>
                <c:pt idx="28">
                  <c:v>0.95936954838254129</c:v>
                </c:pt>
                <c:pt idx="29">
                  <c:v>1.0923713036265348</c:v>
                </c:pt>
                <c:pt idx="30">
                  <c:v>1.2929206656110959</c:v>
                </c:pt>
              </c:numCache>
              <c:extLst/>
            </c:numRef>
          </c:val>
          <c:smooth val="0"/>
          <c:extLst>
            <c:ext xmlns:c16="http://schemas.microsoft.com/office/drawing/2014/chart" uri="{C3380CC4-5D6E-409C-BE32-E72D297353CC}">
              <c16:uniqueId val="{00000002-2679-4D53-AD40-FD2441C083B4}"/>
            </c:ext>
          </c:extLst>
        </c:ser>
        <c:ser>
          <c:idx val="0"/>
          <c:order val="3"/>
          <c:tx>
            <c:v>U.S.-born, 5–14 years</c:v>
          </c:tx>
          <c:spPr>
            <a:ln w="31750" cap="rnd">
              <a:solidFill>
                <a:schemeClr val="accent2"/>
              </a:solidFill>
              <a:prstDash val="dash"/>
              <a:round/>
            </a:ln>
            <a:effectLst/>
          </c:spPr>
          <c:marker>
            <c:symbol val="none"/>
          </c:marker>
          <c:cat>
            <c:numRef>
              <c:f>Sheet1!$A$2:$A$32</c:f>
              <c:numCache>
                <c:formatCode>General</c:formatCode>
                <c:ptCount val="31"/>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pt idx="21">
                  <c:v>2015</c:v>
                </c:pt>
                <c:pt idx="22">
                  <c:v>2016</c:v>
                </c:pt>
                <c:pt idx="23">
                  <c:v>2017</c:v>
                </c:pt>
                <c:pt idx="24">
                  <c:v>2018</c:v>
                </c:pt>
                <c:pt idx="25">
                  <c:v>2019</c:v>
                </c:pt>
                <c:pt idx="26">
                  <c:v>2020</c:v>
                </c:pt>
                <c:pt idx="27">
                  <c:v>2021</c:v>
                </c:pt>
                <c:pt idx="28">
                  <c:v>2022</c:v>
                </c:pt>
                <c:pt idx="29">
                  <c:v>2023</c:v>
                </c:pt>
                <c:pt idx="30">
                  <c:v>2024</c:v>
                </c:pt>
              </c:numCache>
              <c:extLst/>
            </c:numRef>
          </c:cat>
          <c:val>
            <c:numRef>
              <c:f>Sheet1!$C$2:$C$32</c:f>
              <c:numCache>
                <c:formatCode>0.0</c:formatCode>
                <c:ptCount val="31"/>
                <c:pt idx="0">
                  <c:v>1.0746422091320738</c:v>
                </c:pt>
                <c:pt idx="1">
                  <c:v>1.0867435833777701</c:v>
                </c:pt>
                <c:pt idx="2">
                  <c:v>0.97513028250360856</c:v>
                </c:pt>
                <c:pt idx="3">
                  <c:v>0.86390881048395896</c:v>
                </c:pt>
                <c:pt idx="4">
                  <c:v>0.71534247357859249</c:v>
                </c:pt>
                <c:pt idx="5">
                  <c:v>0.65170029247744665</c:v>
                </c:pt>
                <c:pt idx="6">
                  <c:v>0.64356301097236468</c:v>
                </c:pt>
                <c:pt idx="7">
                  <c:v>0.53408566505173571</c:v>
                </c:pt>
                <c:pt idx="8">
                  <c:v>0.55544869821042842</c:v>
                </c:pt>
                <c:pt idx="9">
                  <c:v>0.50288752371461043</c:v>
                </c:pt>
                <c:pt idx="10">
                  <c:v>0.56072058508236522</c:v>
                </c:pt>
                <c:pt idx="11">
                  <c:v>0.52958886621301304</c:v>
                </c:pt>
                <c:pt idx="12">
                  <c:v>0.49657183444555025</c:v>
                </c:pt>
                <c:pt idx="13">
                  <c:v>0.44350359436320935</c:v>
                </c:pt>
                <c:pt idx="14">
                  <c:v>0.38382426574871814</c:v>
                </c:pt>
                <c:pt idx="15">
                  <c:v>0.38492691310032101</c:v>
                </c:pt>
                <c:pt idx="16">
                  <c:v>0.40025019461209699</c:v>
                </c:pt>
                <c:pt idx="17">
                  <c:v>0.35211247090417391</c:v>
                </c:pt>
                <c:pt idx="18">
                  <c:v>0.33310613980479831</c:v>
                </c:pt>
                <c:pt idx="19">
                  <c:v>0.30153340289038866</c:v>
                </c:pt>
                <c:pt idx="20">
                  <c:v>0.30955210603775346</c:v>
                </c:pt>
                <c:pt idx="21">
                  <c:v>0.32792117925097403</c:v>
                </c:pt>
                <c:pt idx="22">
                  <c:v>0.23925274166012794</c:v>
                </c:pt>
                <c:pt idx="23">
                  <c:v>0.32335995242566701</c:v>
                </c:pt>
                <c:pt idx="24">
                  <c:v>0.30843926747393147</c:v>
                </c:pt>
                <c:pt idx="25">
                  <c:v>0.24303464603181005</c:v>
                </c:pt>
                <c:pt idx="26">
                  <c:v>0.26108019268225174</c:v>
                </c:pt>
                <c:pt idx="27">
                  <c:v>0.25545054835014708</c:v>
                </c:pt>
                <c:pt idx="28">
                  <c:v>0.26617607795988052</c:v>
                </c:pt>
                <c:pt idx="29">
                  <c:v>0.34554122693947487</c:v>
                </c:pt>
                <c:pt idx="30">
                  <c:v>0.34794141113247895</c:v>
                </c:pt>
              </c:numCache>
              <c:extLst/>
            </c:numRef>
          </c:val>
          <c:smooth val="0"/>
          <c:extLst>
            <c:ext xmlns:c16="http://schemas.microsoft.com/office/drawing/2014/chart" uri="{C3380CC4-5D6E-409C-BE32-E72D297353CC}">
              <c16:uniqueId val="{00000003-2679-4D53-AD40-FD2441C083B4}"/>
            </c:ext>
          </c:extLst>
        </c:ser>
        <c:dLbls>
          <c:showLegendKey val="0"/>
          <c:showVal val="0"/>
          <c:showCatName val="0"/>
          <c:showSerName val="0"/>
          <c:showPercent val="0"/>
          <c:showBubbleSize val="0"/>
        </c:dLbls>
        <c:smooth val="0"/>
        <c:axId val="1959371152"/>
        <c:axId val="9162944"/>
        <c:extLst/>
      </c:lineChart>
      <c:catAx>
        <c:axId val="1959371152"/>
        <c:scaling>
          <c:orientation val="minMax"/>
        </c:scaling>
        <c:delete val="0"/>
        <c:axPos val="b"/>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n-US" sz="2000" b="1">
                    <a:solidFill>
                      <a:schemeClr val="tx1">
                        <a:lumMod val="85000"/>
                        <a:lumOff val="15000"/>
                      </a:schemeClr>
                    </a:solidFill>
                  </a:rPr>
                  <a:t>Year</a:t>
                </a:r>
              </a:p>
            </c:rich>
          </c:tx>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numFmt formatCode="General" sourceLinked="1"/>
        <c:majorTickMark val="out"/>
        <c:minorTickMark val="none"/>
        <c:tickLblPos val="nextTo"/>
        <c:spPr>
          <a:noFill/>
          <a:ln w="9525" cap="flat" cmpd="sng" algn="ctr">
            <a:solidFill>
              <a:srgbClr val="000000"/>
            </a:solidFill>
            <a:round/>
          </a:ln>
          <a:effectLst/>
        </c:spPr>
        <c:txPr>
          <a:bodyPr rot="0" spcFirstLastPara="1" vertOverflow="ellipsis" wrap="square" anchor="ctr" anchorCtr="1"/>
          <a:lstStyle/>
          <a:p>
            <a:pPr>
              <a:defRPr sz="16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9162944"/>
        <c:crosses val="autoZero"/>
        <c:auto val="1"/>
        <c:lblAlgn val="ctr"/>
        <c:lblOffset val="0"/>
        <c:tickLblSkip val="3"/>
        <c:noMultiLvlLbl val="0"/>
      </c:catAx>
      <c:valAx>
        <c:axId val="9162944"/>
        <c:scaling>
          <c:orientation val="minMax"/>
          <c:max val="60"/>
          <c:min val="0"/>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n-US" sz="2000" b="1">
                    <a:solidFill>
                      <a:schemeClr val="tx1">
                        <a:lumMod val="85000"/>
                        <a:lumOff val="15000"/>
                      </a:schemeClr>
                    </a:solidFill>
                  </a:rPr>
                  <a:t>Cases per 100,000 persons</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numFmt formatCode="#,##0" sourceLinked="0"/>
        <c:majorTickMark val="out"/>
        <c:minorTickMark val="none"/>
        <c:tickLblPos val="nextTo"/>
        <c:spPr>
          <a:noFill/>
          <a:ln>
            <a:solidFill>
              <a:srgbClr val="000000"/>
            </a:solidFill>
          </a:ln>
          <a:effectLst/>
        </c:spPr>
        <c:txPr>
          <a:bodyPr rot="-60000000" spcFirstLastPara="1" vertOverflow="ellipsis" vert="horz" wrap="square" anchor="ctr" anchorCtr="1"/>
          <a:lstStyle/>
          <a:p>
            <a:pPr>
              <a:defRPr sz="16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1959371152"/>
        <c:crosses val="autoZero"/>
        <c:crossBetween val="between"/>
        <c:majorUnit val="10"/>
        <c:minorUnit val="1"/>
      </c:valAx>
      <c:spPr>
        <a:noFill/>
        <a:ln>
          <a:noFill/>
        </a:ln>
        <a:effectLst/>
      </c:spPr>
    </c:plotArea>
    <c:legend>
      <c:legendPos val="r"/>
      <c:layout>
        <c:manualLayout>
          <c:xMode val="edge"/>
          <c:yMode val="edge"/>
          <c:x val="0.73655647613312347"/>
          <c:y val="0.26972912771286922"/>
          <c:w val="0.26344352386687658"/>
          <c:h val="0.25612801932235513"/>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600">
          <a:latin typeface="Calibri" panose="020F0502020204030204" pitchFamily="34" charset="0"/>
          <a:cs typeface="Calibri" panose="020F0502020204030204" pitchFamily="34" charset="0"/>
        </a:defRPr>
      </a:pPr>
      <a:endParaRPr lang="en-US"/>
    </a:p>
  </c:txPr>
  <c:externalData r:id="rId4">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5696464179235826E-2"/>
          <c:y val="0.12825242660102126"/>
          <c:w val="0.68510322357590592"/>
          <c:h val="0.82372140025935903"/>
        </c:manualLayout>
      </c:layout>
      <c:pieChart>
        <c:varyColors val="1"/>
        <c:ser>
          <c:idx val="0"/>
          <c:order val="0"/>
          <c:tx>
            <c:strRef>
              <c:f>Sheet1!$B$1</c:f>
              <c:strCache>
                <c:ptCount val="1"/>
                <c:pt idx="0">
                  <c:v>Column1</c:v>
                </c:pt>
              </c:strCache>
            </c:strRef>
          </c:tx>
          <c:spPr>
            <a:ln w="3175">
              <a:solidFill>
                <a:schemeClr val="tx2"/>
              </a:solidFill>
            </a:ln>
          </c:spPr>
          <c:dPt>
            <c:idx val="0"/>
            <c:bubble3D val="0"/>
            <c:spPr>
              <a:solidFill>
                <a:srgbClr val="9A4E9E"/>
              </a:solidFill>
              <a:ln w="3175">
                <a:solidFill>
                  <a:schemeClr val="tx2"/>
                </a:solidFill>
              </a:ln>
              <a:effectLst/>
            </c:spPr>
            <c:extLst>
              <c:ext xmlns:c16="http://schemas.microsoft.com/office/drawing/2014/chart" uri="{C3380CC4-5D6E-409C-BE32-E72D297353CC}">
                <c16:uniqueId val="{00000001-C5D3-458A-BF61-453BB5C21DB7}"/>
              </c:ext>
            </c:extLst>
          </c:dPt>
          <c:dPt>
            <c:idx val="1"/>
            <c:bubble3D val="0"/>
            <c:spPr>
              <a:solidFill>
                <a:srgbClr val="00788A"/>
              </a:solidFill>
              <a:ln w="3175">
                <a:solidFill>
                  <a:schemeClr val="tx2"/>
                </a:solidFill>
              </a:ln>
              <a:effectLst/>
            </c:spPr>
            <c:extLst>
              <c:ext xmlns:c16="http://schemas.microsoft.com/office/drawing/2014/chart" uri="{C3380CC4-5D6E-409C-BE32-E72D297353CC}">
                <c16:uniqueId val="{00000003-C5D3-458A-BF61-453BB5C21DB7}"/>
              </c:ext>
            </c:extLst>
          </c:dPt>
          <c:dPt>
            <c:idx val="2"/>
            <c:bubble3D val="0"/>
            <c:spPr>
              <a:solidFill>
                <a:srgbClr val="16AAA6"/>
              </a:solidFill>
              <a:ln w="3175">
                <a:solidFill>
                  <a:schemeClr val="tx2"/>
                </a:solidFill>
              </a:ln>
              <a:effectLst/>
            </c:spPr>
            <c:extLst>
              <c:ext xmlns:c16="http://schemas.microsoft.com/office/drawing/2014/chart" uri="{C3380CC4-5D6E-409C-BE32-E72D297353CC}">
                <c16:uniqueId val="{00000005-C5D3-458A-BF61-453BB5C21DB7}"/>
              </c:ext>
            </c:extLst>
          </c:dPt>
          <c:dPt>
            <c:idx val="3"/>
            <c:bubble3D val="0"/>
            <c:spPr>
              <a:solidFill>
                <a:schemeClr val="accent4"/>
              </a:solidFill>
              <a:ln w="3175">
                <a:solidFill>
                  <a:schemeClr val="tx2"/>
                </a:solidFill>
              </a:ln>
              <a:effectLst/>
            </c:spPr>
            <c:extLst>
              <c:ext xmlns:c16="http://schemas.microsoft.com/office/drawing/2014/chart" uri="{C3380CC4-5D6E-409C-BE32-E72D297353CC}">
                <c16:uniqueId val="{00000007-5B9E-41BB-A519-ABA6D5C0AFA1}"/>
              </c:ext>
            </c:extLst>
          </c:dPt>
          <c:dLbls>
            <c:dLbl>
              <c:idx val="0"/>
              <c:layout>
                <c:manualLayout>
                  <c:x val="6.388712474216604E-2"/>
                  <c:y val="-5.7220585418196752E-2"/>
                </c:manualLayout>
              </c:layout>
              <c:tx>
                <c:rich>
                  <a:bodyPr/>
                  <a:lstStyle/>
                  <a:p>
                    <a:fld id="{61DA0F3F-A4D7-440C-838C-45A41167E31C}" type="CATEGORYNAME">
                      <a:rPr lang="en-US" sz="2200">
                        <a:solidFill>
                          <a:schemeClr val="bg1"/>
                        </a:solidFill>
                        <a:latin typeface="Calibri" panose="020F0502020204030204" pitchFamily="34" charset="0"/>
                        <a:cs typeface="Calibri" panose="020F0502020204030204" pitchFamily="34" charset="0"/>
                      </a:rPr>
                      <a:pPr/>
                      <a:t>[CATEGORY NAME]</a:t>
                    </a:fld>
                    <a:r>
                      <a:rPr lang="en-US" sz="2200">
                        <a:solidFill>
                          <a:schemeClr val="bg1"/>
                        </a:solidFill>
                        <a:latin typeface="Calibri" panose="020F0502020204030204" pitchFamily="34" charset="0"/>
                        <a:cs typeface="Calibri" panose="020F0502020204030204" pitchFamily="34" charset="0"/>
                      </a:rPr>
                      <a:t>,
71%</a:t>
                    </a:r>
                  </a:p>
                </c:rich>
              </c:tx>
              <c:dLblPos val="bestFit"/>
              <c:showLegendKey val="0"/>
              <c:showVal val="0"/>
              <c:showCatName val="1"/>
              <c:showSerName val="0"/>
              <c:showPercent val="1"/>
              <c:showBubbleSize val="0"/>
              <c:extLst>
                <c:ext xmlns:c15="http://schemas.microsoft.com/office/drawing/2012/chart" uri="{CE6537A1-D6FC-4f65-9D91-7224C49458BB}">
                  <c15:layout>
                    <c:manualLayout>
                      <c:w val="0.30165861559956109"/>
                      <c:h val="0.20397531316247264"/>
                    </c:manualLayout>
                  </c15:layout>
                  <c15:dlblFieldTable/>
                  <c15:showDataLabelsRange val="0"/>
                </c:ext>
                <c:ext xmlns:c16="http://schemas.microsoft.com/office/drawing/2014/chart" uri="{C3380CC4-5D6E-409C-BE32-E72D297353CC}">
                  <c16:uniqueId val="{00000001-C5D3-458A-BF61-453BB5C21DB7}"/>
                </c:ext>
              </c:extLst>
            </c:dLbl>
            <c:dLbl>
              <c:idx val="1"/>
              <c:layout>
                <c:manualLayout>
                  <c:x val="-0.27582171768333652"/>
                  <c:y val="0.18759812282769045"/>
                </c:manualLayout>
              </c:layout>
              <c:tx>
                <c:rich>
                  <a:bodyPr rot="0" spcFirstLastPara="1" vertOverflow="ellipsis" vert="horz" wrap="square" lIns="38100" tIns="19050" rIns="38100" bIns="19050" anchor="ctr" anchorCtr="1">
                    <a:noAutofit/>
                  </a:bodyPr>
                  <a:lstStyle/>
                  <a:p>
                    <a:pPr>
                      <a:defRPr sz="2100" b="0" i="0" u="none" strike="noStrike" kern="1200" baseline="0">
                        <a:solidFill>
                          <a:schemeClr val="bg1"/>
                        </a:solidFill>
                        <a:latin typeface="Calibri" panose="020F0502020204030204" pitchFamily="34" charset="0"/>
                        <a:ea typeface="+mn-ea"/>
                        <a:cs typeface="Calibri" panose="020F0502020204030204" pitchFamily="34" charset="0"/>
                      </a:defRPr>
                    </a:pPr>
                    <a:fld id="{3EBF11A4-EFC3-42B1-AA0E-746AED7774EE}" type="CATEGORYNAME">
                      <a:rPr lang="en-US" sz="2100">
                        <a:solidFill>
                          <a:schemeClr val="bg1"/>
                        </a:solidFill>
                        <a:latin typeface="Calibri" panose="020F0502020204030204" pitchFamily="34" charset="0"/>
                        <a:cs typeface="Calibri" panose="020F0502020204030204" pitchFamily="34" charset="0"/>
                      </a:rPr>
                      <a:pPr>
                        <a:defRPr sz="2100">
                          <a:solidFill>
                            <a:schemeClr val="bg1"/>
                          </a:solidFill>
                          <a:latin typeface="Calibri" panose="020F0502020204030204" pitchFamily="34" charset="0"/>
                          <a:cs typeface="Calibri" panose="020F0502020204030204" pitchFamily="34" charset="0"/>
                        </a:defRPr>
                      </a:pPr>
                      <a:t>[CATEGORY NAME]</a:t>
                    </a:fld>
                    <a:r>
                      <a:rPr lang="en-US" sz="2100">
                        <a:solidFill>
                          <a:schemeClr val="bg1"/>
                        </a:solidFill>
                        <a:latin typeface="Calibri" panose="020F0502020204030204" pitchFamily="34" charset="0"/>
                        <a:cs typeface="Calibri" panose="020F0502020204030204" pitchFamily="34" charset="0"/>
                      </a:rPr>
                      <a:t>, 17%</a:t>
                    </a:r>
                  </a:p>
                </c:rich>
              </c:tx>
              <c:spPr>
                <a:noFill/>
                <a:ln>
                  <a:noFill/>
                </a:ln>
                <a:effectLst/>
              </c:spPr>
              <c:txPr>
                <a:bodyPr rot="0" spcFirstLastPara="1" vertOverflow="ellipsis" vert="horz" wrap="square" lIns="38100" tIns="19050" rIns="38100" bIns="19050" anchor="ctr" anchorCtr="1">
                  <a:noAutofit/>
                </a:bodyPr>
                <a:lstStyle/>
                <a:p>
                  <a:pPr>
                    <a:defRPr sz="2100" b="0"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9249994586070782"/>
                      <c:h val="0.2497930628883826"/>
                    </c:manualLayout>
                  </c15:layout>
                  <c15:dlblFieldTable/>
                  <c15:showDataLabelsRange val="0"/>
                </c:ext>
                <c:ext xmlns:c16="http://schemas.microsoft.com/office/drawing/2014/chart" uri="{C3380CC4-5D6E-409C-BE32-E72D297353CC}">
                  <c16:uniqueId val="{00000003-C5D3-458A-BF61-453BB5C21DB7}"/>
                </c:ext>
              </c:extLst>
            </c:dLbl>
            <c:dLbl>
              <c:idx val="2"/>
              <c:layout>
                <c:manualLayout>
                  <c:x val="-0.1986310473058519"/>
                  <c:y val="-0.12343772200234532"/>
                </c:manualLayout>
              </c:layout>
              <c:tx>
                <c:rich>
                  <a:bodyPr/>
                  <a:lstStyle/>
                  <a:p>
                    <a:fld id="{B61DABFB-A579-426A-A62F-B3161CE032F0}" type="CATEGORYNAME">
                      <a:rPr lang="en-US" sz="2200" smtClean="0">
                        <a:solidFill>
                          <a:schemeClr val="bg1"/>
                        </a:solidFill>
                        <a:latin typeface="Calibri" panose="020F0502020204030204" pitchFamily="34" charset="0"/>
                        <a:cs typeface="Calibri" panose="020F0502020204030204" pitchFamily="34" charset="0"/>
                      </a:rPr>
                      <a:pPr/>
                      <a:t>[CATEGORY NAME]</a:t>
                    </a:fld>
                    <a:r>
                      <a:rPr lang="en-US" sz="2200">
                        <a:solidFill>
                          <a:schemeClr val="bg1"/>
                        </a:solidFill>
                        <a:latin typeface="Calibri" panose="020F0502020204030204" pitchFamily="34" charset="0"/>
                        <a:cs typeface="Calibri" panose="020F0502020204030204" pitchFamily="34" charset="0"/>
                      </a:rPr>
                      <a:t>, </a:t>
                    </a:r>
                    <a:r>
                      <a:rPr lang="en-US" sz="2200" baseline="0">
                        <a:solidFill>
                          <a:schemeClr val="bg1"/>
                        </a:solidFill>
                        <a:latin typeface="Calibri" panose="020F0502020204030204" pitchFamily="34" charset="0"/>
                        <a:cs typeface="Calibri" panose="020F0502020204030204" pitchFamily="34" charset="0"/>
                      </a:rPr>
                      <a:t>12%</a:t>
                    </a:r>
                  </a:p>
                </c:rich>
              </c:tx>
              <c:dLblPos val="bestFit"/>
              <c:showLegendKey val="0"/>
              <c:showVal val="0"/>
              <c:showCatName val="1"/>
              <c:showSerName val="0"/>
              <c:showPercent val="1"/>
              <c:showBubbleSize val="0"/>
              <c:extLst>
                <c:ext xmlns:c15="http://schemas.microsoft.com/office/drawing/2012/chart" uri="{CE6537A1-D6FC-4f65-9D91-7224C49458BB}">
                  <c15:layout>
                    <c:manualLayout>
                      <c:w val="0.17860616163175969"/>
                      <c:h val="0.1382278054204446"/>
                    </c:manualLayout>
                  </c15:layout>
                  <c15:dlblFieldTable/>
                  <c15:showDataLabelsRange val="0"/>
                </c:ext>
                <c:ext xmlns:c16="http://schemas.microsoft.com/office/drawing/2014/chart" uri="{C3380CC4-5D6E-409C-BE32-E72D297353CC}">
                  <c16:uniqueId val="{00000005-C5D3-458A-BF61-453BB5C21DB7}"/>
                </c:ext>
              </c:extLst>
            </c:dLbl>
            <c:spPr>
              <a:noFill/>
              <a:ln>
                <a:noFill/>
              </a:ln>
              <a:effectLst/>
            </c:spPr>
            <c:txPr>
              <a:bodyPr rot="0" spcFirstLastPara="1" vertOverflow="ellipsis" vert="horz" wrap="square" lIns="38100" tIns="19050" rIns="38100" bIns="19050" anchor="ctr" anchorCtr="1">
                <a:spAutoFit/>
              </a:bodyPr>
              <a:lstStyle/>
              <a:p>
                <a:pPr>
                  <a:defRPr sz="2200" b="0"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extLst>
          </c:dLbls>
          <c:cat>
            <c:strRef>
              <c:f>Sheet1!$A$2:$A$5</c:f>
              <c:strCache>
                <c:ptCount val="3"/>
                <c:pt idx="0">
                  <c:v>Pulmonary only</c:v>
                </c:pt>
                <c:pt idx="1">
                  <c:v>Extrapulmonary only</c:v>
                </c:pt>
                <c:pt idx="2">
                  <c:v>Both</c:v>
                </c:pt>
              </c:strCache>
            </c:strRef>
          </c:cat>
          <c:val>
            <c:numRef>
              <c:f>Sheet1!$B$2:$B$5</c:f>
              <c:numCache>
                <c:formatCode>\(0.0\)</c:formatCode>
                <c:ptCount val="4"/>
                <c:pt idx="0">
                  <c:v>70.870234886407388</c:v>
                </c:pt>
                <c:pt idx="1">
                  <c:v>16.817481709664996</c:v>
                </c:pt>
                <c:pt idx="2">
                  <c:v>11.802079322294956</c:v>
                </c:pt>
              </c:numCache>
            </c:numRef>
          </c:val>
          <c:extLst>
            <c:ext xmlns:c16="http://schemas.microsoft.com/office/drawing/2014/chart" uri="{C3380CC4-5D6E-409C-BE32-E72D297353CC}">
              <c16:uniqueId val="{00000006-C5D3-458A-BF61-453BB5C21DB7}"/>
            </c:ext>
          </c:extLst>
        </c:ser>
        <c:dLbls>
          <c:showLegendKey val="0"/>
          <c:showVal val="0"/>
          <c:showCatName val="0"/>
          <c:showSerName val="0"/>
          <c:showPercent val="0"/>
          <c:showBubbleSize val="0"/>
          <c:showLeaderLines val="0"/>
        </c:dLbls>
        <c:firstSliceAng val="137"/>
      </c:pie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600" b="1" i="0" u="none" strike="noStrike" kern="1200" spc="0" baseline="0">
                <a:solidFill>
                  <a:srgbClr val="000000"/>
                </a:solidFill>
                <a:latin typeface="Calibri" panose="020F0502020204030204" pitchFamily="34" charset="0"/>
                <a:ea typeface="+mn-ea"/>
                <a:cs typeface="Calibri" panose="020F0502020204030204" pitchFamily="34" charset="0"/>
              </a:defRPr>
            </a:pPr>
            <a:r>
              <a:rPr lang="en-US" sz="2600" b="1">
                <a:latin typeface="Calibri" panose="020F0502020204030204" pitchFamily="34" charset="0"/>
                <a:cs typeface="Calibri" panose="020F0502020204030204" pitchFamily="34" charset="0"/>
              </a:rPr>
              <a:t>Extrapulmonary sites of disease</a:t>
            </a:r>
            <a:r>
              <a:rPr lang="en-US" sz="2600" b="1" baseline="30000">
                <a:latin typeface="Calibri" panose="020F0502020204030204" pitchFamily="34" charset="0"/>
                <a:cs typeface="Calibri" panose="020F0502020204030204" pitchFamily="34" charset="0"/>
              </a:rPr>
              <a:t>*</a:t>
            </a:r>
            <a:r>
              <a:rPr lang="en-US" sz="2600" b="1">
                <a:latin typeface="Calibri" panose="020F0502020204030204" pitchFamily="34" charset="0"/>
                <a:cs typeface="Calibri" panose="020F0502020204030204" pitchFamily="34" charset="0"/>
              </a:rPr>
              <a:t> </a:t>
            </a:r>
            <a:r>
              <a:rPr lang="en-US" sz="2600" b="0">
                <a:latin typeface="Calibri" panose="020F0502020204030204" pitchFamily="34" charset="0"/>
                <a:cs typeface="Calibri" panose="020F0502020204030204" pitchFamily="34" charset="0"/>
              </a:rPr>
              <a:t>(N=</a:t>
            </a:r>
            <a:r>
              <a:rPr lang="en-US" sz="2600" b="0">
                <a:solidFill>
                  <a:srgbClr val="262626"/>
                </a:solidFill>
                <a:latin typeface="Calibri" panose="020F0502020204030204" pitchFamily="34" charset="0"/>
                <a:cs typeface="Calibri" panose="020F0502020204030204" pitchFamily="34" charset="0"/>
              </a:rPr>
              <a:t>3,375</a:t>
            </a:r>
            <a:r>
              <a:rPr lang="en-US" sz="2600" b="0">
                <a:latin typeface="Calibri" panose="020F0502020204030204" pitchFamily="34" charset="0"/>
                <a:cs typeface="Calibri" panose="020F0502020204030204" pitchFamily="34" charset="0"/>
              </a:rPr>
              <a:t>)</a:t>
            </a:r>
          </a:p>
        </c:rich>
      </c:tx>
      <c:overlay val="0"/>
      <c:spPr>
        <a:noFill/>
        <a:ln>
          <a:noFill/>
        </a:ln>
        <a:effectLst/>
      </c:spPr>
      <c:txPr>
        <a:bodyPr rot="0" spcFirstLastPara="1" vertOverflow="ellipsis" vert="horz" wrap="square" anchor="ctr" anchorCtr="1"/>
        <a:lstStyle/>
        <a:p>
          <a:pPr>
            <a:defRPr sz="2600" b="1" i="0" u="none" strike="noStrike" kern="1200" spc="0" baseline="0">
              <a:solidFill>
                <a:srgbClr val="000000"/>
              </a:solidFill>
              <a:latin typeface="Calibri" panose="020F0502020204030204" pitchFamily="34" charset="0"/>
              <a:ea typeface="+mn-ea"/>
              <a:cs typeface="Calibri" panose="020F0502020204030204" pitchFamily="34" charset="0"/>
            </a:defRPr>
          </a:pPr>
          <a:endParaRPr lang="en-US"/>
        </a:p>
      </c:txPr>
    </c:title>
    <c:autoTitleDeleted val="0"/>
    <c:plotArea>
      <c:layout>
        <c:manualLayout>
          <c:layoutTarget val="inner"/>
          <c:xMode val="edge"/>
          <c:yMode val="edge"/>
          <c:x val="0.32298967949782614"/>
          <c:y val="0.19880511105781562"/>
          <c:w val="0.67701028463509594"/>
          <c:h val="0.76933680144971961"/>
        </c:manualLayout>
      </c:layout>
      <c:barChart>
        <c:barDir val="bar"/>
        <c:grouping val="clustered"/>
        <c:varyColors val="0"/>
        <c:ser>
          <c:idx val="0"/>
          <c:order val="0"/>
          <c:tx>
            <c:strRef>
              <c:f>Sheet1!$B$1</c:f>
              <c:strCache>
                <c:ptCount val="1"/>
                <c:pt idx="0">
                  <c:v>Percent</c:v>
                </c:pt>
              </c:strCache>
            </c:strRef>
          </c:tx>
          <c:spPr>
            <a:solidFill>
              <a:srgbClr val="00788A"/>
            </a:solidFill>
            <a:ln>
              <a:noFill/>
            </a:ln>
            <a:effectLst/>
          </c:spPr>
          <c:invertIfNegative val="0"/>
          <c:dLbls>
            <c:dLbl>
              <c:idx val="1"/>
              <c:layout>
                <c:manualLayout>
                  <c:x val="-2.0885765622007534E-3"/>
                  <c:y val="-8.0640187863506348E-3"/>
                </c:manualLayout>
              </c:layout>
              <c:tx>
                <c:rich>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Calibri" panose="020F0502020204030204" pitchFamily="34" charset="0"/>
                        <a:ea typeface="+mn-ea"/>
                        <a:cs typeface="Calibri" panose="020F0502020204030204" pitchFamily="34" charset="0"/>
                      </a:defRPr>
                    </a:pPr>
                    <a:r>
                      <a:rPr lang="en-US"/>
                      <a:t>&lt;</a:t>
                    </a:r>
                    <a:fld id="{EB7026A2-C157-4D83-AB1B-642086D2A553}" type="VALUE">
                      <a:rPr lang="en-US" smtClean="0"/>
                      <a:pPr>
                        <a:defRPr sz="2000" b="1">
                          <a:solidFill>
                            <a:schemeClr val="tx1"/>
                          </a:solidFill>
                          <a:latin typeface="Calibri" panose="020F0502020204030204" pitchFamily="34" charset="0"/>
                          <a:cs typeface="Calibri" panose="020F0502020204030204" pitchFamily="34" charset="0"/>
                        </a:defRPr>
                      </a:pPr>
                      <a:t>[VALUE]</a:t>
                    </a:fld>
                    <a:endParaRPr lang="en-US"/>
                  </a:p>
                </c:rich>
              </c:tx>
              <c:numFmt formatCode="#&quot;%&quot;" sourceLinked="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8.4201057082620434E-2"/>
                      <c:h val="6.4480111266161877E-2"/>
                    </c:manualLayout>
                  </c15:layout>
                  <c15:dlblFieldTable/>
                  <c15:showDataLabelsRange val="0"/>
                </c:ext>
                <c:ext xmlns:c16="http://schemas.microsoft.com/office/drawing/2014/chart" uri="{C3380CC4-5D6E-409C-BE32-E72D297353CC}">
                  <c16:uniqueId val="{00000000-842D-4248-8A01-074A15A12F26}"/>
                </c:ext>
              </c:extLst>
            </c:dLbl>
            <c:numFmt formatCode="#&quot;%&quot;" sourceLinked="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Other</c:v>
                </c:pt>
                <c:pt idx="1">
                  <c:v>Laryngeal</c:v>
                </c:pt>
                <c:pt idx="2">
                  <c:v>Genitourinary</c:v>
                </c:pt>
                <c:pt idx="3">
                  <c:v>Meningeal</c:v>
                </c:pt>
                <c:pt idx="4">
                  <c:v>Peritoneal</c:v>
                </c:pt>
                <c:pt idx="5">
                  <c:v>Bone and joint</c:v>
                </c:pt>
                <c:pt idx="6">
                  <c:v>Pleural</c:v>
                </c:pt>
                <c:pt idx="7">
                  <c:v>Lymphatic</c:v>
                </c:pt>
              </c:strCache>
            </c:strRef>
          </c:cat>
          <c:val>
            <c:numRef>
              <c:f>Sheet1!$B$2:$B$9</c:f>
              <c:numCache>
                <c:formatCode>0.0</c:formatCode>
                <c:ptCount val="8"/>
                <c:pt idx="0">
                  <c:v>25.718518518518518</c:v>
                </c:pt>
                <c:pt idx="1">
                  <c:v>0.82962962962962961</c:v>
                </c:pt>
                <c:pt idx="2">
                  <c:v>3.4074074074074074</c:v>
                </c:pt>
                <c:pt idx="3">
                  <c:v>4.8296296296296299</c:v>
                </c:pt>
                <c:pt idx="4">
                  <c:v>5.5407407407407403</c:v>
                </c:pt>
                <c:pt idx="5">
                  <c:v>7.4666666666666677</c:v>
                </c:pt>
                <c:pt idx="6">
                  <c:v>24.059259259259257</c:v>
                </c:pt>
                <c:pt idx="7">
                  <c:v>28.148148148148149</c:v>
                </c:pt>
              </c:numCache>
            </c:numRef>
          </c:val>
          <c:extLst>
            <c:ext xmlns:c16="http://schemas.microsoft.com/office/drawing/2014/chart" uri="{C3380CC4-5D6E-409C-BE32-E72D297353CC}">
              <c16:uniqueId val="{00000001-842D-4248-8A01-074A15A12F26}"/>
            </c:ext>
          </c:extLst>
        </c:ser>
        <c:dLbls>
          <c:dLblPos val="outEnd"/>
          <c:showLegendKey val="0"/>
          <c:showVal val="1"/>
          <c:showCatName val="0"/>
          <c:showSerName val="0"/>
          <c:showPercent val="0"/>
          <c:showBubbleSize val="0"/>
        </c:dLbls>
        <c:gapWidth val="10"/>
        <c:axId val="152809231"/>
        <c:axId val="1948667327"/>
      </c:barChart>
      <c:catAx>
        <c:axId val="152809231"/>
        <c:scaling>
          <c:orientation val="minMax"/>
        </c:scaling>
        <c:delete val="0"/>
        <c:axPos val="l"/>
        <c:numFmt formatCode="General" sourceLinked="1"/>
        <c:majorTickMark val="none"/>
        <c:minorTickMark val="none"/>
        <c:tickLblPos val="nextTo"/>
        <c:spPr>
          <a:noFill/>
          <a:ln w="9525" cap="flat" cmpd="sng" algn="ctr">
            <a:solidFill>
              <a:srgbClr val="000000"/>
            </a:solidFill>
            <a:round/>
          </a:ln>
          <a:effectLst/>
        </c:spPr>
        <c:txPr>
          <a:bodyPr rot="-60000000" spcFirstLastPara="1" vertOverflow="ellipsis" vert="horz" wrap="square" anchor="ctr" anchorCtr="1"/>
          <a:lstStyle/>
          <a:p>
            <a:pPr>
              <a:defRPr sz="2000" b="0" i="0" u="none" strike="noStrike" kern="1200" baseline="0">
                <a:solidFill>
                  <a:srgbClr val="262626"/>
                </a:solidFill>
                <a:latin typeface="Calibri" panose="020F0502020204030204" pitchFamily="34" charset="0"/>
                <a:ea typeface="+mn-ea"/>
                <a:cs typeface="Calibri" panose="020F0502020204030204" pitchFamily="34" charset="0"/>
              </a:defRPr>
            </a:pPr>
            <a:endParaRPr lang="en-US"/>
          </a:p>
        </c:txPr>
        <c:crossAx val="1948667327"/>
        <c:crosses val="autoZero"/>
        <c:auto val="1"/>
        <c:lblAlgn val="ctr"/>
        <c:lblOffset val="100"/>
        <c:noMultiLvlLbl val="0"/>
      </c:catAx>
      <c:valAx>
        <c:axId val="1948667327"/>
        <c:scaling>
          <c:orientation val="minMax"/>
          <c:max val="30"/>
          <c:min val="0"/>
        </c:scaling>
        <c:delete val="1"/>
        <c:axPos val="b"/>
        <c:numFmt formatCode="0&quot;%&quot;" sourceLinked="0"/>
        <c:majorTickMark val="out"/>
        <c:minorTickMark val="none"/>
        <c:tickLblPos val="nextTo"/>
        <c:crossAx val="152809231"/>
        <c:crosses val="autoZero"/>
        <c:crossBetween val="between"/>
        <c:majorUnit val="5"/>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19050">
      <a:solidFill>
        <a:srgbClr val="00788A">
          <a:alpha val="93000"/>
        </a:srgbClr>
      </a:solidFill>
      <a:prstDash val="sysDash"/>
    </a:ln>
    <a:effectLst/>
  </c:spPr>
  <c:txPr>
    <a:bodyPr/>
    <a:lstStyle/>
    <a:p>
      <a:pPr>
        <a:defRPr sz="1200">
          <a:solidFill>
            <a:srgbClr val="000000"/>
          </a:solidFill>
        </a:defRPr>
      </a:pPr>
      <a:endParaRPr lang="en-US"/>
    </a:p>
  </c:txPr>
  <c:externalData r:id="rId4">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8016416782446432E-2"/>
          <c:y val="0.10703689897395631"/>
          <c:w val="0.90625280172083544"/>
          <c:h val="0.76528544900350637"/>
        </c:manualLayout>
      </c:layout>
      <c:barChart>
        <c:barDir val="col"/>
        <c:grouping val="stacked"/>
        <c:varyColors val="0"/>
        <c:ser>
          <c:idx val="0"/>
          <c:order val="0"/>
          <c:tx>
            <c:strRef>
              <c:f>Sheet1!$B$1</c:f>
              <c:strCache>
                <c:ptCount val="1"/>
                <c:pt idx="0">
                  <c:v>HRZE†</c:v>
                </c:pt>
              </c:strCache>
            </c:strRef>
          </c:tx>
          <c:spPr>
            <a:solidFill>
              <a:srgbClr val="164380"/>
            </a:solidFill>
            <a:ln w="9525">
              <a:noFill/>
            </a:ln>
            <a:effectLst/>
          </c:spPr>
          <c:invertIfNegative val="0"/>
          <c:cat>
            <c:numRef>
              <c:f>Sheet1!$A$2:$A$33</c:f>
              <c:numCache>
                <c:formatCode>General</c:formatCode>
                <c:ptCount val="32"/>
                <c:pt idx="1">
                  <c:v>1994</c:v>
                </c:pt>
                <c:pt idx="4">
                  <c:v>1997</c:v>
                </c:pt>
                <c:pt idx="7">
                  <c:v>2000</c:v>
                </c:pt>
                <c:pt idx="10">
                  <c:v>2003</c:v>
                </c:pt>
                <c:pt idx="13">
                  <c:v>2006</c:v>
                </c:pt>
                <c:pt idx="16">
                  <c:v>2009</c:v>
                </c:pt>
                <c:pt idx="19">
                  <c:v>2012</c:v>
                </c:pt>
                <c:pt idx="22">
                  <c:v>2015</c:v>
                </c:pt>
                <c:pt idx="25">
                  <c:v>2018</c:v>
                </c:pt>
                <c:pt idx="28">
                  <c:v>2021</c:v>
                </c:pt>
                <c:pt idx="31">
                  <c:v>2024</c:v>
                </c:pt>
              </c:numCache>
            </c:numRef>
          </c:cat>
          <c:val>
            <c:numRef>
              <c:f>Sheet1!$B$2:$B$33</c:f>
              <c:numCache>
                <c:formatCode>\(0.0\)</c:formatCode>
                <c:ptCount val="32"/>
                <c:pt idx="0">
                  <c:v>40.344726847794334</c:v>
                </c:pt>
                <c:pt idx="1">
                  <c:v>55.742369374030012</c:v>
                </c:pt>
                <c:pt idx="2">
                  <c:v>62.730559751018355</c:v>
                </c:pt>
                <c:pt idx="3">
                  <c:v>67.371719545632587</c:v>
                </c:pt>
                <c:pt idx="4">
                  <c:v>72.231257541577037</c:v>
                </c:pt>
                <c:pt idx="5">
                  <c:v>75.09027307605507</c:v>
                </c:pt>
                <c:pt idx="6">
                  <c:v>78.081463990554894</c:v>
                </c:pt>
                <c:pt idx="7">
                  <c:v>79.6004537433829</c:v>
                </c:pt>
                <c:pt idx="8">
                  <c:v>80.862846104314229</c:v>
                </c:pt>
                <c:pt idx="9">
                  <c:v>81.584859418612567</c:v>
                </c:pt>
                <c:pt idx="10">
                  <c:v>82.554926074340202</c:v>
                </c:pt>
                <c:pt idx="11">
                  <c:v>83.691592078370576</c:v>
                </c:pt>
                <c:pt idx="12">
                  <c:v>85.174143823165863</c:v>
                </c:pt>
                <c:pt idx="13">
                  <c:v>84.875391732577228</c:v>
                </c:pt>
                <c:pt idx="14">
                  <c:v>85.455526437490363</c:v>
                </c:pt>
                <c:pt idx="15">
                  <c:v>85.950740476756167</c:v>
                </c:pt>
                <c:pt idx="16">
                  <c:v>86.326839249177127</c:v>
                </c:pt>
                <c:pt idx="17">
                  <c:v>86.368232374299097</c:v>
                </c:pt>
                <c:pt idx="18">
                  <c:v>87.37911497509036</c:v>
                </c:pt>
                <c:pt idx="19">
                  <c:v>87.469084913437754</c:v>
                </c:pt>
                <c:pt idx="20">
                  <c:v>86.513475786534954</c:v>
                </c:pt>
                <c:pt idx="21">
                  <c:v>87.459141425147095</c:v>
                </c:pt>
                <c:pt idx="22">
                  <c:v>87.407407407407405</c:v>
                </c:pt>
                <c:pt idx="23">
                  <c:v>87.536039033045014</c:v>
                </c:pt>
                <c:pt idx="24">
                  <c:v>86.114549341735113</c:v>
                </c:pt>
                <c:pt idx="25">
                  <c:v>85.761438652401552</c:v>
                </c:pt>
                <c:pt idx="26">
                  <c:v>85.773672055427255</c:v>
                </c:pt>
                <c:pt idx="27">
                  <c:v>86.454584712825678</c:v>
                </c:pt>
                <c:pt idx="28">
                  <c:v>86.538461538461547</c:v>
                </c:pt>
                <c:pt idx="29">
                  <c:v>86.799007444168723</c:v>
                </c:pt>
                <c:pt idx="30">
                  <c:v>86.051984169429886</c:v>
                </c:pt>
                <c:pt idx="31">
                  <c:v>88.084088871176647</c:v>
                </c:pt>
              </c:numCache>
            </c:numRef>
          </c:val>
          <c:extLst>
            <c:ext xmlns:c16="http://schemas.microsoft.com/office/drawing/2014/chart" uri="{C3380CC4-5D6E-409C-BE32-E72D297353CC}">
              <c16:uniqueId val="{00000000-BAC0-4D5E-9F83-69AAAB95403B}"/>
            </c:ext>
          </c:extLst>
        </c:ser>
        <c:ser>
          <c:idx val="1"/>
          <c:order val="1"/>
          <c:tx>
            <c:strRef>
              <c:f>Sheet1!$C$1</c:f>
              <c:strCache>
                <c:ptCount val="1"/>
                <c:pt idx="0">
                  <c:v>RPT-MOX</c:v>
                </c:pt>
              </c:strCache>
            </c:strRef>
          </c:tx>
          <c:spPr>
            <a:solidFill>
              <a:srgbClr val="F452A3"/>
            </a:solidFill>
            <a:ln w="9525">
              <a:noFill/>
            </a:ln>
            <a:effectLst/>
          </c:spPr>
          <c:invertIfNegative val="0"/>
          <c:cat>
            <c:numRef>
              <c:f>Sheet1!$A$2:$A$33</c:f>
              <c:numCache>
                <c:formatCode>General</c:formatCode>
                <c:ptCount val="32"/>
                <c:pt idx="1">
                  <c:v>1994</c:v>
                </c:pt>
                <c:pt idx="4">
                  <c:v>1997</c:v>
                </c:pt>
                <c:pt idx="7">
                  <c:v>2000</c:v>
                </c:pt>
                <c:pt idx="10">
                  <c:v>2003</c:v>
                </c:pt>
                <c:pt idx="13">
                  <c:v>2006</c:v>
                </c:pt>
                <c:pt idx="16">
                  <c:v>2009</c:v>
                </c:pt>
                <c:pt idx="19">
                  <c:v>2012</c:v>
                </c:pt>
                <c:pt idx="22">
                  <c:v>2015</c:v>
                </c:pt>
                <c:pt idx="25">
                  <c:v>2018</c:v>
                </c:pt>
                <c:pt idx="28">
                  <c:v>2021</c:v>
                </c:pt>
                <c:pt idx="31">
                  <c:v>2024</c:v>
                </c:pt>
              </c:numCache>
            </c:numRef>
          </c:cat>
          <c:val>
            <c:numRef>
              <c:f>Sheet1!$C$2:$C$33</c:f>
              <c:numCache>
                <c:formatCode>\(0.0\)</c:formatCode>
                <c:ptCount val="32"/>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1.3171759747102212E-2</c:v>
                </c:pt>
                <c:pt idx="29">
                  <c:v>0.22332506203473945</c:v>
                </c:pt>
                <c:pt idx="30">
                  <c:v>0.31019360359396725</c:v>
                </c:pt>
                <c:pt idx="31">
                  <c:v>0.56789877453422344</c:v>
                </c:pt>
              </c:numCache>
            </c:numRef>
          </c:val>
          <c:extLst>
            <c:ext xmlns:c16="http://schemas.microsoft.com/office/drawing/2014/chart" uri="{C3380CC4-5D6E-409C-BE32-E72D297353CC}">
              <c16:uniqueId val="{00000001-BAC0-4D5E-9F83-69AAAB95403B}"/>
            </c:ext>
          </c:extLst>
        </c:ser>
        <c:ser>
          <c:idx val="2"/>
          <c:order val="2"/>
          <c:tx>
            <c:strRef>
              <c:f>Sheet1!$D$1</c:f>
              <c:strCache>
                <c:ptCount val="1"/>
                <c:pt idx="0">
                  <c:v>Multi (4+) drug regimen§</c:v>
                </c:pt>
              </c:strCache>
            </c:strRef>
          </c:tx>
          <c:spPr>
            <a:solidFill>
              <a:srgbClr val="86B2D8"/>
            </a:solidFill>
            <a:ln>
              <a:noFill/>
            </a:ln>
            <a:effectLst/>
          </c:spPr>
          <c:invertIfNegative val="0"/>
          <c:cat>
            <c:numRef>
              <c:f>Sheet1!$A$2:$A$33</c:f>
              <c:numCache>
                <c:formatCode>General</c:formatCode>
                <c:ptCount val="32"/>
                <c:pt idx="1">
                  <c:v>1994</c:v>
                </c:pt>
                <c:pt idx="4">
                  <c:v>1997</c:v>
                </c:pt>
                <c:pt idx="7">
                  <c:v>2000</c:v>
                </c:pt>
                <c:pt idx="10">
                  <c:v>2003</c:v>
                </c:pt>
                <c:pt idx="13">
                  <c:v>2006</c:v>
                </c:pt>
                <c:pt idx="16">
                  <c:v>2009</c:v>
                </c:pt>
                <c:pt idx="19">
                  <c:v>2012</c:v>
                </c:pt>
                <c:pt idx="22">
                  <c:v>2015</c:v>
                </c:pt>
                <c:pt idx="25">
                  <c:v>2018</c:v>
                </c:pt>
                <c:pt idx="28">
                  <c:v>2021</c:v>
                </c:pt>
                <c:pt idx="31">
                  <c:v>2024</c:v>
                </c:pt>
              </c:numCache>
            </c:numRef>
          </c:cat>
          <c:val>
            <c:numRef>
              <c:f>Sheet1!$D$2:$D$33</c:f>
              <c:numCache>
                <c:formatCode>\(0.0\)</c:formatCode>
                <c:ptCount val="32"/>
                <c:pt idx="0">
                  <c:v>4.9246692542047494</c:v>
                </c:pt>
                <c:pt idx="1">
                  <c:v>5.5225038799793067</c:v>
                </c:pt>
                <c:pt idx="2">
                  <c:v>4.8285962744290352</c:v>
                </c:pt>
                <c:pt idx="3">
                  <c:v>4.3282412847630241</c:v>
                </c:pt>
                <c:pt idx="4">
                  <c:v>4.050154766276691</c:v>
                </c:pt>
                <c:pt idx="5">
                  <c:v>3.4755134281200633</c:v>
                </c:pt>
                <c:pt idx="6">
                  <c:v>3.4415584415584415</c:v>
                </c:pt>
                <c:pt idx="7">
                  <c:v>3.11948575749937</c:v>
                </c:pt>
                <c:pt idx="8">
                  <c:v>2.8718609143593046</c:v>
                </c:pt>
                <c:pt idx="9">
                  <c:v>3.0158622098168699</c:v>
                </c:pt>
                <c:pt idx="10">
                  <c:v>3.4959237253005391</c:v>
                </c:pt>
                <c:pt idx="11">
                  <c:v>3.6084290647684827</c:v>
                </c:pt>
                <c:pt idx="12">
                  <c:v>3.5265033083690831</c:v>
                </c:pt>
                <c:pt idx="13">
                  <c:v>4.9843306969109085</c:v>
                </c:pt>
                <c:pt idx="14">
                  <c:v>4.8789887467242181</c:v>
                </c:pt>
                <c:pt idx="15">
                  <c:v>5.860457749267443</c:v>
                </c:pt>
                <c:pt idx="16">
                  <c:v>5.8090917178186992</c:v>
                </c:pt>
                <c:pt idx="17">
                  <c:v>6.1954223733799063</c:v>
                </c:pt>
                <c:pt idx="18">
                  <c:v>5.9197030379994136</c:v>
                </c:pt>
                <c:pt idx="19">
                  <c:v>6.966199505358615</c:v>
                </c:pt>
                <c:pt idx="20">
                  <c:v>7.5915387093310427</c:v>
                </c:pt>
                <c:pt idx="21">
                  <c:v>7.0385704946611467</c:v>
                </c:pt>
                <c:pt idx="22">
                  <c:v>7.1926999463231347</c:v>
                </c:pt>
                <c:pt idx="23">
                  <c:v>7.6291860722998441</c:v>
                </c:pt>
                <c:pt idx="24">
                  <c:v>8.1354787892427147</c:v>
                </c:pt>
                <c:pt idx="25">
                  <c:v>8.9346687912588205</c:v>
                </c:pt>
                <c:pt idx="26">
                  <c:v>8.7644341801385686</c:v>
                </c:pt>
                <c:pt idx="27">
                  <c:v>7.8019288901684174</c:v>
                </c:pt>
                <c:pt idx="28">
                  <c:v>7.4025289778714436</c:v>
                </c:pt>
                <c:pt idx="29">
                  <c:v>7.3573200992555838</c:v>
                </c:pt>
                <c:pt idx="30">
                  <c:v>8.6212429136806072</c:v>
                </c:pt>
                <c:pt idx="31">
                  <c:v>6.575670020922586</c:v>
                </c:pt>
              </c:numCache>
            </c:numRef>
          </c:val>
          <c:extLst>
            <c:ext xmlns:c16="http://schemas.microsoft.com/office/drawing/2014/chart" uri="{C3380CC4-5D6E-409C-BE32-E72D297353CC}">
              <c16:uniqueId val="{00000002-BAC0-4D5E-9F83-69AAAB95403B}"/>
            </c:ext>
          </c:extLst>
        </c:ser>
        <c:ser>
          <c:idx val="3"/>
          <c:order val="3"/>
          <c:tx>
            <c:strRef>
              <c:f>Sheet1!$E$1</c:f>
              <c:strCache>
                <c:ptCount val="1"/>
                <c:pt idx="0">
                  <c:v>Less than 4 drug regimen</c:v>
                </c:pt>
              </c:strCache>
            </c:strRef>
          </c:tx>
          <c:spPr>
            <a:solidFill>
              <a:srgbClr val="D8E5FC"/>
            </a:solidFill>
            <a:ln>
              <a:noFill/>
            </a:ln>
            <a:effectLst/>
          </c:spPr>
          <c:invertIfNegative val="0"/>
          <c:cat>
            <c:numRef>
              <c:f>Sheet1!$A$2:$A$33</c:f>
              <c:numCache>
                <c:formatCode>General</c:formatCode>
                <c:ptCount val="32"/>
                <c:pt idx="1">
                  <c:v>1994</c:v>
                </c:pt>
                <c:pt idx="4">
                  <c:v>1997</c:v>
                </c:pt>
                <c:pt idx="7">
                  <c:v>2000</c:v>
                </c:pt>
                <c:pt idx="10">
                  <c:v>2003</c:v>
                </c:pt>
                <c:pt idx="13">
                  <c:v>2006</c:v>
                </c:pt>
                <c:pt idx="16">
                  <c:v>2009</c:v>
                </c:pt>
                <c:pt idx="19">
                  <c:v>2012</c:v>
                </c:pt>
                <c:pt idx="22">
                  <c:v>2015</c:v>
                </c:pt>
                <c:pt idx="25">
                  <c:v>2018</c:v>
                </c:pt>
                <c:pt idx="28">
                  <c:v>2021</c:v>
                </c:pt>
                <c:pt idx="31">
                  <c:v>2024</c:v>
                </c:pt>
              </c:numCache>
            </c:numRef>
          </c:cat>
          <c:val>
            <c:numRef>
              <c:f>Sheet1!$E$2:$E$33</c:f>
              <c:numCache>
                <c:formatCode>\(0.0\)</c:formatCode>
                <c:ptCount val="32"/>
                <c:pt idx="0">
                  <c:v>54.730603898000915</c:v>
                </c:pt>
                <c:pt idx="1">
                  <c:v>38.735126745990691</c:v>
                </c:pt>
                <c:pt idx="2">
                  <c:v>32.440843974552614</c:v>
                </c:pt>
                <c:pt idx="3">
                  <c:v>28.300039169604386</c:v>
                </c:pt>
                <c:pt idx="4">
                  <c:v>23.718587692146269</c:v>
                </c:pt>
                <c:pt idx="5">
                  <c:v>21.434213495824871</c:v>
                </c:pt>
                <c:pt idx="6">
                  <c:v>18.47697756788666</c:v>
                </c:pt>
                <c:pt idx="7">
                  <c:v>17.280060499117724</c:v>
                </c:pt>
                <c:pt idx="8">
                  <c:v>16.265292981326464</c:v>
                </c:pt>
                <c:pt idx="9">
                  <c:v>15.399278371570563</c:v>
                </c:pt>
                <c:pt idx="10">
                  <c:v>13.949150200359265</c:v>
                </c:pt>
                <c:pt idx="11">
                  <c:v>12.69997885686095</c:v>
                </c:pt>
                <c:pt idx="12">
                  <c:v>11.299352868465062</c:v>
                </c:pt>
                <c:pt idx="13">
                  <c:v>10.140277570511865</c:v>
                </c:pt>
                <c:pt idx="14">
                  <c:v>9.6654848157854172</c:v>
                </c:pt>
                <c:pt idx="15">
                  <c:v>8.1888017739763992</c:v>
                </c:pt>
                <c:pt idx="16">
                  <c:v>7.8640690330041814</c:v>
                </c:pt>
                <c:pt idx="17">
                  <c:v>7.4363452523209848</c:v>
                </c:pt>
                <c:pt idx="18">
                  <c:v>6.7011819869102274</c:v>
                </c:pt>
                <c:pt idx="19">
                  <c:v>5.5647155812036271</c:v>
                </c:pt>
                <c:pt idx="20">
                  <c:v>5.8949855041340067</c:v>
                </c:pt>
                <c:pt idx="21">
                  <c:v>5.5022880801917626</c:v>
                </c:pt>
                <c:pt idx="22">
                  <c:v>5.3998926462694579</c:v>
                </c:pt>
                <c:pt idx="23">
                  <c:v>4.8347748946551343</c:v>
                </c:pt>
                <c:pt idx="24">
                  <c:v>5.7499718690221666</c:v>
                </c:pt>
                <c:pt idx="25">
                  <c:v>5.3038925563396306</c:v>
                </c:pt>
                <c:pt idx="26">
                  <c:v>5.4618937644341798</c:v>
                </c:pt>
                <c:pt idx="27">
                  <c:v>5.7434863970059018</c:v>
                </c:pt>
                <c:pt idx="28">
                  <c:v>6.0458377239199157</c:v>
                </c:pt>
                <c:pt idx="29">
                  <c:v>5.6203473945409428</c:v>
                </c:pt>
                <c:pt idx="30">
                  <c:v>5.0165793132955399</c:v>
                </c:pt>
                <c:pt idx="31">
                  <c:v>4.7723423333665433</c:v>
                </c:pt>
              </c:numCache>
            </c:numRef>
          </c:val>
          <c:extLst>
            <c:ext xmlns:c16="http://schemas.microsoft.com/office/drawing/2014/chart" uri="{C3380CC4-5D6E-409C-BE32-E72D297353CC}">
              <c16:uniqueId val="{00000003-BAC0-4D5E-9F83-69AAAB95403B}"/>
            </c:ext>
          </c:extLst>
        </c:ser>
        <c:dLbls>
          <c:showLegendKey val="0"/>
          <c:showVal val="0"/>
          <c:showCatName val="0"/>
          <c:showSerName val="0"/>
          <c:showPercent val="0"/>
          <c:showBubbleSize val="0"/>
        </c:dLbls>
        <c:gapWidth val="10"/>
        <c:overlap val="100"/>
        <c:axId val="830419552"/>
        <c:axId val="815590592"/>
      </c:barChart>
      <c:catAx>
        <c:axId val="830419552"/>
        <c:scaling>
          <c:orientation val="minMax"/>
        </c:scaling>
        <c:delete val="0"/>
        <c:axPos val="b"/>
        <c:numFmt formatCode="General" sourceLinked="1"/>
        <c:majorTickMark val="out"/>
        <c:minorTickMark val="none"/>
        <c:tickLblPos val="nextTo"/>
        <c:spPr>
          <a:noFill/>
          <a:ln w="9525" cap="flat" cmpd="sng" algn="ctr">
            <a:solidFill>
              <a:srgbClr val="000000"/>
            </a:solidFill>
            <a:round/>
          </a:ln>
          <a:effectLst/>
        </c:spPr>
        <c:txPr>
          <a:bodyPr rot="-60000000" spcFirstLastPara="1" vertOverflow="ellipsis" vert="horz" wrap="square" anchor="ctr" anchorCtr="1"/>
          <a:lstStyle/>
          <a:p>
            <a:pPr>
              <a:defRPr sz="16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815590592"/>
        <c:crosses val="autoZero"/>
        <c:auto val="1"/>
        <c:lblAlgn val="ctr"/>
        <c:lblOffset val="0"/>
        <c:tickLblSkip val="1"/>
        <c:noMultiLvlLbl val="0"/>
      </c:catAx>
      <c:valAx>
        <c:axId val="815590592"/>
        <c:scaling>
          <c:orientation val="minMax"/>
          <c:max val="100"/>
        </c:scaling>
        <c:delete val="0"/>
        <c:axPos val="l"/>
        <c:majorGridlines>
          <c:spPr>
            <a:ln w="9525" cap="flat" cmpd="sng" algn="ctr">
              <a:noFill/>
              <a:round/>
            </a:ln>
            <a:effectLst/>
          </c:spPr>
        </c:majorGridlines>
        <c:title>
          <c:tx>
            <c:rich>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20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r>
                  <a:rPr lang="en-US" sz="2000" b="1">
                    <a:solidFill>
                      <a:schemeClr val="tx1">
                        <a:lumMod val="85000"/>
                        <a:lumOff val="15000"/>
                      </a:schemeClr>
                    </a:solidFill>
                    <a:effectLst/>
                    <a:latin typeface="Calibri" panose="020F0502020204030204" pitchFamily="34" charset="0"/>
                    <a:cs typeface="Calibri" panose="020F0502020204030204" pitchFamily="34" charset="0"/>
                  </a:rPr>
                  <a:t>Percentage of cases</a:t>
                </a:r>
                <a:endParaRPr lang="en-US" sz="2000">
                  <a:solidFill>
                    <a:schemeClr val="tx1">
                      <a:lumMod val="85000"/>
                      <a:lumOff val="15000"/>
                    </a:schemeClr>
                  </a:solidFill>
                  <a:effectLst/>
                  <a:latin typeface="Calibri" panose="020F0502020204030204" pitchFamily="34" charset="0"/>
                  <a:cs typeface="Calibri" panose="020F0502020204030204" pitchFamily="34" charset="0"/>
                </a:endParaRPr>
              </a:p>
            </c:rich>
          </c:tx>
          <c:overlay val="0"/>
          <c:spPr>
            <a:noFill/>
            <a:ln>
              <a:noFill/>
            </a:ln>
            <a:effectLst/>
          </c:spPr>
          <c:txPr>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20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title>
        <c:numFmt formatCode="0&quot;%&quot;" sourceLinked="0"/>
        <c:majorTickMark val="out"/>
        <c:minorTickMark val="none"/>
        <c:tickLblPos val="nextTo"/>
        <c:spPr>
          <a:noFill/>
          <a:ln>
            <a:solidFill>
              <a:srgbClr val="000000"/>
            </a:solidFill>
          </a:ln>
          <a:effectLst/>
        </c:spPr>
        <c:txPr>
          <a:bodyPr rot="-60000000" spcFirstLastPara="1" vertOverflow="ellipsis" vert="horz" wrap="square" anchor="ctr" anchorCtr="1"/>
          <a:lstStyle/>
          <a:p>
            <a:pPr>
              <a:defRPr sz="16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830419552"/>
        <c:crosses val="autoZero"/>
        <c:crossBetween val="between"/>
        <c:majorUnit val="20"/>
      </c:valAx>
      <c:spPr>
        <a:noFill/>
        <a:ln>
          <a:noFill/>
        </a:ln>
        <a:effectLst/>
      </c:spPr>
    </c:plotArea>
    <c:legend>
      <c:legendPos val="b"/>
      <c:layout>
        <c:manualLayout>
          <c:xMode val="edge"/>
          <c:yMode val="edge"/>
          <c:x val="0.11524731869151608"/>
          <c:y val="2.1505171777955991E-2"/>
          <c:w val="0.73198189255496371"/>
          <c:h val="6.5638948632719754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rgbClr val="FFFFFF"/>
    </a:solidFill>
    <a:ln>
      <a:noFill/>
    </a:ln>
    <a:effectLst/>
  </c:spPr>
  <c:txPr>
    <a:bodyPr/>
    <a:lstStyle/>
    <a:p>
      <a:pPr>
        <a:defRPr/>
      </a:pPr>
      <a:endParaRPr lang="en-US"/>
    </a:p>
  </c:txPr>
  <c:externalData r:id="rId4">
    <c:autoUpdate val="0"/>
  </c:externalData>
  <c:userShapes r:id="rId5"/>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9831589613741103E-2"/>
          <c:y val="4.8637093649999588E-2"/>
          <c:w val="0.87746497069635787"/>
          <c:h val="0.74875723601319943"/>
        </c:manualLayout>
      </c:layout>
      <c:barChart>
        <c:barDir val="col"/>
        <c:grouping val="clustered"/>
        <c:varyColors val="0"/>
        <c:ser>
          <c:idx val="0"/>
          <c:order val="0"/>
          <c:tx>
            <c:strRef>
              <c:f>Sheet1!$B$1</c:f>
              <c:strCache>
                <c:ptCount val="1"/>
                <c:pt idx="0">
                  <c:v>Annual percent change</c:v>
                </c:pt>
              </c:strCache>
            </c:strRef>
          </c:tx>
          <c:spPr>
            <a:solidFill>
              <a:srgbClr val="9A4E9E"/>
            </a:solidFill>
            <a:ln w="31750">
              <a:noFill/>
            </a:ln>
          </c:spPr>
          <c:invertIfNegative val="0"/>
          <c:dLbls>
            <c:dLbl>
              <c:idx val="0"/>
              <c:layout>
                <c:manualLayout>
                  <c:x val="0"/>
                  <c:y val="1.7981766201850009E-2"/>
                </c:manualLayout>
              </c:layout>
              <c:tx>
                <c:rich>
                  <a:bodyPr/>
                  <a:lstStyle/>
                  <a:p>
                    <a:fld id="{98D997F6-7FC8-4A8E-8B50-FCAAD8707FF0}" type="VALUE">
                      <a:rPr lang="en-US"/>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CB95-4F66-BE8B-E6BA82F5F365}"/>
                </c:ext>
              </c:extLst>
            </c:dLbl>
            <c:dLbl>
              <c:idx val="1"/>
              <c:tx>
                <c:rich>
                  <a:bodyPr/>
                  <a:lstStyle/>
                  <a:p>
                    <a:fld id="{3A00195C-F5C4-457B-933C-4FB548E6FF0F}" type="VALUE">
                      <a:rPr lang="en-US">
                        <a:solidFill>
                          <a:schemeClr val="bg1"/>
                        </a:solidFill>
                      </a:rPr>
                      <a:pPr/>
                      <a:t>[VALUE]</a:t>
                    </a:fld>
                    <a:endParaRPr lang="en-US"/>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E29-47ED-9569-4A239E482417}"/>
                </c:ext>
              </c:extLst>
            </c:dLbl>
            <c:dLbl>
              <c:idx val="2"/>
              <c:tx>
                <c:rich>
                  <a:bodyPr/>
                  <a:lstStyle/>
                  <a:p>
                    <a:fld id="{4FFAAD58-679F-4AAC-BAB1-5A4B091E1E70}" type="VALUE">
                      <a:rPr lang="en-US">
                        <a:solidFill>
                          <a:schemeClr val="bg1"/>
                        </a:solidFill>
                      </a:rPr>
                      <a:pPr/>
                      <a:t>[VALUE]</a:t>
                    </a:fld>
                    <a:endParaRPr lang="en-US"/>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E29-47ED-9569-4A239E482417}"/>
                </c:ext>
              </c:extLst>
            </c:dLbl>
            <c:dLbl>
              <c:idx val="3"/>
              <c:layout>
                <c:manualLayout>
                  <c:x val="-2.0916693011543462E-3"/>
                  <c:y val="-7.504528649533566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B95-4F66-BE8B-E6BA82F5F365}"/>
                </c:ext>
              </c:extLst>
            </c:dLbl>
            <c:dLbl>
              <c:idx val="4"/>
              <c:layout>
                <c:manualLayout>
                  <c:x val="-5.2291732528858652E-3"/>
                  <c:y val="1.2889769785458994E-2"/>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3.7582109343083259E-2"/>
                      <c:h val="0.12694516355446839"/>
                    </c:manualLayout>
                  </c15:layout>
                </c:ext>
                <c:ext xmlns:c16="http://schemas.microsoft.com/office/drawing/2014/chart" uri="{C3380CC4-5D6E-409C-BE32-E72D297353CC}">
                  <c16:uniqueId val="{00000000-3100-4DFF-BBB7-54F3B22A75D0}"/>
                </c:ext>
              </c:extLst>
            </c:dLbl>
            <c:dLbl>
              <c:idx val="5"/>
              <c:layout>
                <c:manualLayout>
                  <c:x val="4.1174592542408386E-8"/>
                  <c:y val="3.1927216977632858E-2"/>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3.0261266789043041E-2"/>
                      <c:h val="0.13097133429834623"/>
                    </c:manualLayout>
                  </c15:layout>
                </c:ext>
                <c:ext xmlns:c16="http://schemas.microsoft.com/office/drawing/2014/chart" uri="{C3380CC4-5D6E-409C-BE32-E72D297353CC}">
                  <c16:uniqueId val="{00000001-3100-4DFF-BBB7-54F3B22A75D0}"/>
                </c:ext>
              </c:extLst>
            </c:dLbl>
            <c:dLbl>
              <c:idx val="6"/>
              <c:layout>
                <c:manualLayout>
                  <c:x val="-7.6693655070678118E-17"/>
                  <c:y val="1.504266155881918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100-4DFF-BBB7-54F3B22A75D0}"/>
                </c:ext>
              </c:extLst>
            </c:dLbl>
            <c:dLbl>
              <c:idx val="7"/>
              <c:layout>
                <c:manualLayout>
                  <c:x val="-3.1374627771389003E-3"/>
                  <c:y val="4.2940537579390066E-3"/>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3.6117940832275208E-2"/>
                      <c:h val="8.668345611568995E-2"/>
                    </c:manualLayout>
                  </c15:layout>
                </c:ext>
                <c:ext xmlns:c16="http://schemas.microsoft.com/office/drawing/2014/chart" uri="{C3380CC4-5D6E-409C-BE32-E72D297353CC}">
                  <c16:uniqueId val="{00000003-3100-4DFF-BBB7-54F3B22A75D0}"/>
                </c:ext>
              </c:extLst>
            </c:dLbl>
            <c:dLbl>
              <c:idx val="8"/>
              <c:dLblPos val="inEnd"/>
              <c:showLegendKey val="0"/>
              <c:showVal val="1"/>
              <c:showCatName val="0"/>
              <c:showSerName val="0"/>
              <c:showPercent val="0"/>
              <c:showBubbleSize val="0"/>
              <c:extLst>
                <c:ext xmlns:c15="http://schemas.microsoft.com/office/drawing/2012/chart" uri="{CE6537A1-D6FC-4f65-9D91-7224C49458BB}">
                  <c15:layout>
                    <c:manualLayout>
                      <c:w val="3.6117940832275208E-2"/>
                      <c:h val="0.14304984652997976"/>
                    </c:manualLayout>
                  </c15:layout>
                </c:ext>
                <c:ext xmlns:c16="http://schemas.microsoft.com/office/drawing/2014/chart" uri="{C3380CC4-5D6E-409C-BE32-E72D297353CC}">
                  <c16:uniqueId val="{00000004-3100-4DFF-BBB7-54F3B22A75D0}"/>
                </c:ext>
              </c:extLst>
            </c:dLbl>
            <c:dLbl>
              <c:idx val="9"/>
              <c:tx>
                <c:rich>
                  <a:bodyPr/>
                  <a:lstStyle/>
                  <a:p>
                    <a:fld id="{993EEB3F-9F2D-4784-9400-AFFEF2A7E0FD}" type="VALUE">
                      <a:rPr lang="en-US"/>
                      <a:pPr/>
                      <a:t>[VALUE]</a:t>
                    </a:fld>
                    <a:endParaRPr lang="en-US"/>
                  </a:p>
                </c:rich>
              </c:tx>
              <c:dLblPos val="inEnd"/>
              <c:showLegendKey val="0"/>
              <c:showVal val="1"/>
              <c:showCatName val="0"/>
              <c:showSerName val="0"/>
              <c:showPercent val="0"/>
              <c:showBubbleSize val="0"/>
              <c:extLst>
                <c:ext xmlns:c15="http://schemas.microsoft.com/office/drawing/2012/chart" uri="{CE6537A1-D6FC-4f65-9D91-7224C49458BB}">
                  <c15:layout>
                    <c:manualLayout>
                      <c:w val="3.6117940832275208E-2"/>
                      <c:h val="0.15915452950549114"/>
                    </c:manualLayout>
                  </c15:layout>
                  <c15:dlblFieldTable/>
                  <c15:showDataLabelsRange val="0"/>
                </c:ext>
                <c:ext xmlns:c16="http://schemas.microsoft.com/office/drawing/2014/chart" uri="{C3380CC4-5D6E-409C-BE32-E72D297353CC}">
                  <c16:uniqueId val="{00000005-3100-4DFF-BBB7-54F3B22A75D0}"/>
                </c:ext>
              </c:extLst>
            </c:dLbl>
            <c:dLbl>
              <c:idx val="10"/>
              <c:tx>
                <c:rich>
                  <a:bodyPr/>
                  <a:lstStyle/>
                  <a:p>
                    <a:fld id="{CEE0E73E-E44F-4044-A8BA-A6FA88F2A72B}" type="VALUE">
                      <a:rPr lang="en-US">
                        <a:solidFill>
                          <a:schemeClr val="bg1"/>
                        </a:solidFill>
                      </a:rPr>
                      <a:pPr/>
                      <a:t>[VALUE]</a:t>
                    </a:fld>
                    <a:endParaRPr lang="en-US"/>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2E29-47ED-9569-4A239E482417}"/>
                </c:ext>
              </c:extLst>
            </c:dLbl>
            <c:dLbl>
              <c:idx val="11"/>
              <c:tx>
                <c:rich>
                  <a:bodyPr/>
                  <a:lstStyle/>
                  <a:p>
                    <a:fld id="{BE894BA3-AA8C-4ACE-B28D-C04A2070B3D0}" type="VALUE">
                      <a:rPr lang="en-US">
                        <a:solidFill>
                          <a:schemeClr val="bg1"/>
                        </a:solidFill>
                      </a:rPr>
                      <a:pPr/>
                      <a:t>[VALUE]</a:t>
                    </a:fld>
                    <a:endParaRPr lang="en-US"/>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2E29-47ED-9569-4A239E482417}"/>
                </c:ext>
              </c:extLst>
            </c:dLbl>
            <c:dLbl>
              <c:idx val="12"/>
              <c:layout>
                <c:manualLayout>
                  <c:x val="-2.0916693011544998E-3"/>
                  <c:y val="6.279241253857320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B95-4F66-BE8B-E6BA82F5F365}"/>
                </c:ext>
              </c:extLst>
            </c:dLbl>
            <c:dLbl>
              <c:idx val="13"/>
              <c:tx>
                <c:rich>
                  <a:bodyPr/>
                  <a:lstStyle/>
                  <a:p>
                    <a:fld id="{ACC27FBF-FFEB-4DC4-8FF1-86F9E2ED1E27}" type="VALUE">
                      <a:rPr lang="en-US">
                        <a:solidFill>
                          <a:schemeClr val="bg1"/>
                        </a:solidFill>
                      </a:rPr>
                      <a:pPr/>
                      <a:t>[VALUE]</a:t>
                    </a:fld>
                    <a:endParaRPr lang="en-US"/>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2E29-47ED-9569-4A239E482417}"/>
                </c:ext>
              </c:extLst>
            </c:dLbl>
            <c:dLbl>
              <c:idx val="14"/>
              <c:spPr>
                <a:noFill/>
                <a:ln>
                  <a:noFill/>
                </a:ln>
                <a:effectLst/>
              </c:spPr>
              <c:txPr>
                <a:bodyPr wrap="square" lIns="38100" tIns="19050" rIns="38100" bIns="19050" anchor="ctr">
                  <a:spAutoFit/>
                </a:bodyPr>
                <a:lstStyle/>
                <a:p>
                  <a:pPr>
                    <a:defRPr>
                      <a:solidFill>
                        <a:schemeClr val="bg1"/>
                      </a:solidFill>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0-439F-431E-A0F9-D1D803123660}"/>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Sheet1!$A$2:$A$16</c:f>
              <c:numCache>
                <c:formatCode>General</c:formatCode>
                <c:ptCount val="15"/>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numCache>
            </c:numRef>
          </c:cat>
          <c:val>
            <c:numRef>
              <c:f>Sheet1!$B$2:$B$16</c:f>
              <c:numCache>
                <c:formatCode>0.0</c:formatCode>
                <c:ptCount val="15"/>
                <c:pt idx="0">
                  <c:v>-3.9775648711111189</c:v>
                </c:pt>
                <c:pt idx="1">
                  <c:v>-6.6000633403140165</c:v>
                </c:pt>
                <c:pt idx="2">
                  <c:v>-6.1070464382250851</c:v>
                </c:pt>
                <c:pt idx="3">
                  <c:v>-4.5301397754065675</c:v>
                </c:pt>
                <c:pt idx="4">
                  <c:v>-2.5577459960328603</c:v>
                </c:pt>
                <c:pt idx="5">
                  <c:v>0.82240266910380022</c:v>
                </c:pt>
                <c:pt idx="6">
                  <c:v>-3.902920273133244</c:v>
                </c:pt>
                <c:pt idx="7">
                  <c:v>-2.5285805272574202</c:v>
                </c:pt>
                <c:pt idx="8">
                  <c:v>-1.3631118288182773</c:v>
                </c:pt>
                <c:pt idx="9">
                  <c:v>-1.641670554403651</c:v>
                </c:pt>
                <c:pt idx="10">
                  <c:v>-19.721467514130762</c:v>
                </c:pt>
                <c:pt idx="11">
                  <c:v>9.534660267778797</c:v>
                </c:pt>
                <c:pt idx="12">
                  <c:v>5.3540500190397324</c:v>
                </c:pt>
                <c:pt idx="13">
                  <c:v>14.532601163804115</c:v>
                </c:pt>
                <c:pt idx="14">
                  <c:v>6.8674725037123459</c:v>
                </c:pt>
              </c:numCache>
            </c:numRef>
          </c:val>
          <c:extLst>
            <c:ext xmlns:c16="http://schemas.microsoft.com/office/drawing/2014/chart" uri="{C3380CC4-5D6E-409C-BE32-E72D297353CC}">
              <c16:uniqueId val="{00000006-3100-4DFF-BBB7-54F3B22A75D0}"/>
            </c:ext>
          </c:extLst>
        </c:ser>
        <c:dLbls>
          <c:showLegendKey val="0"/>
          <c:showVal val="0"/>
          <c:showCatName val="0"/>
          <c:showSerName val="0"/>
          <c:showPercent val="0"/>
          <c:showBubbleSize val="0"/>
        </c:dLbls>
        <c:gapWidth val="10"/>
        <c:axId val="315305256"/>
        <c:axId val="196572488"/>
      </c:barChart>
      <c:catAx>
        <c:axId val="315305256"/>
        <c:scaling>
          <c:orientation val="minMax"/>
        </c:scaling>
        <c:delete val="0"/>
        <c:axPos val="b"/>
        <c:title>
          <c:tx>
            <c:rich>
              <a:bodyPr/>
              <a:lstStyle/>
              <a:p>
                <a:pPr>
                  <a:defRPr/>
                </a:pPr>
                <a:r>
                  <a:rPr lang="en-US"/>
                  <a:t>Year</a:t>
                </a:r>
              </a:p>
            </c:rich>
          </c:tx>
          <c:overlay val="0"/>
        </c:title>
        <c:numFmt formatCode="General" sourceLinked="1"/>
        <c:majorTickMark val="out"/>
        <c:minorTickMark val="none"/>
        <c:tickLblPos val="low"/>
        <c:spPr>
          <a:ln>
            <a:solidFill>
              <a:schemeClr val="accent4">
                <a:lumMod val="50000"/>
              </a:schemeClr>
            </a:solidFill>
          </a:ln>
        </c:spPr>
        <c:txPr>
          <a:bodyPr rot="0" vert="horz"/>
          <a:lstStyle/>
          <a:p>
            <a:pPr>
              <a:defRPr/>
            </a:pPr>
            <a:endParaRPr lang="en-US"/>
          </a:p>
        </c:txPr>
        <c:crossAx val="196572488"/>
        <c:crossesAt val="0"/>
        <c:auto val="0"/>
        <c:lblAlgn val="ctr"/>
        <c:lblOffset val="0"/>
        <c:tickLblSkip val="1"/>
        <c:noMultiLvlLbl val="0"/>
      </c:catAx>
      <c:valAx>
        <c:axId val="196572488"/>
        <c:scaling>
          <c:orientation val="minMax"/>
          <c:max val="20"/>
          <c:min val="-25"/>
        </c:scaling>
        <c:delete val="0"/>
        <c:axPos val="l"/>
        <c:majorGridlines>
          <c:spPr>
            <a:ln w="0">
              <a:solidFill>
                <a:srgbClr val="0F56DC">
                  <a:tint val="75000"/>
                  <a:shade val="95000"/>
                  <a:satMod val="105000"/>
                  <a:alpha val="0"/>
                </a:srgbClr>
              </a:solidFill>
            </a:ln>
          </c:spPr>
        </c:majorGridlines>
        <c:title>
          <c:tx>
            <c:rich>
              <a:bodyPr/>
              <a:lstStyle/>
              <a:p>
                <a:pPr>
                  <a:defRPr sz="2000"/>
                </a:pPr>
                <a:r>
                  <a:rPr lang="en-US" sz="2000"/>
                  <a:t>Annual percentage change in rate</a:t>
                </a:r>
              </a:p>
            </c:rich>
          </c:tx>
          <c:layout>
            <c:manualLayout>
              <c:xMode val="edge"/>
              <c:yMode val="edge"/>
              <c:x val="2.1052614526393121E-3"/>
              <c:y val="5.2663264393877432E-2"/>
            </c:manualLayout>
          </c:layout>
          <c:overlay val="0"/>
        </c:title>
        <c:numFmt formatCode="0" sourceLinked="0"/>
        <c:majorTickMark val="out"/>
        <c:minorTickMark val="none"/>
        <c:tickLblPos val="nextTo"/>
        <c:spPr>
          <a:ln>
            <a:solidFill>
              <a:schemeClr val="accent4">
                <a:lumMod val="50000"/>
              </a:schemeClr>
            </a:solidFill>
          </a:ln>
        </c:spPr>
        <c:crossAx val="315305256"/>
        <c:crossesAt val="1"/>
        <c:crossBetween val="between"/>
        <c:majorUnit val="10"/>
      </c:valAx>
      <c:spPr>
        <a:noFill/>
        <a:ln w="25400">
          <a:noFill/>
        </a:ln>
      </c:spPr>
    </c:plotArea>
    <c:plotVisOnly val="1"/>
    <c:dispBlanksAs val="gap"/>
    <c:showDLblsOverMax val="0"/>
  </c:chart>
  <c:txPr>
    <a:bodyPr/>
    <a:lstStyle/>
    <a:p>
      <a:pPr>
        <a:defRPr sz="1800">
          <a:latin typeface="Calibri" panose="020F0502020204030204" pitchFamily="34" charset="0"/>
          <a:cs typeface="Calibri" panose="020F0502020204030204" pitchFamily="34" charset="0"/>
        </a:defRPr>
      </a:pPr>
      <a:endParaRPr lang="en-US"/>
    </a:p>
  </c:txPr>
  <c:externalData r:id="rId2">
    <c:autoUpdate val="0"/>
  </c:externalData>
  <c:userShapes r:id="rId3"/>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32117171721335"/>
          <c:y val="0.14591981478933713"/>
          <c:w val="0.38145265140396717"/>
          <c:h val="0.7530387818712051"/>
        </c:manualLayout>
      </c:layout>
      <c:pieChart>
        <c:varyColors val="1"/>
        <c:ser>
          <c:idx val="0"/>
          <c:order val="0"/>
          <c:tx>
            <c:strRef>
              <c:f>Sheet1!$B$1</c:f>
              <c:strCache>
                <c:ptCount val="1"/>
                <c:pt idx="0">
                  <c:v>Column1</c:v>
                </c:pt>
              </c:strCache>
            </c:strRef>
          </c:tx>
          <c:spPr>
            <a:solidFill>
              <a:srgbClr val="4983F2"/>
            </a:solidFill>
            <a:ln w="3175">
              <a:noFill/>
            </a:ln>
          </c:spPr>
          <c:dPt>
            <c:idx val="0"/>
            <c:bubble3D val="0"/>
            <c:spPr>
              <a:solidFill>
                <a:srgbClr val="164380"/>
              </a:solidFill>
              <a:ln w="3175">
                <a:noFill/>
              </a:ln>
              <a:effectLst/>
            </c:spPr>
            <c:extLst>
              <c:ext xmlns:c16="http://schemas.microsoft.com/office/drawing/2014/chart" uri="{C3380CC4-5D6E-409C-BE32-E72D297353CC}">
                <c16:uniqueId val="{00000001-ABC9-40F9-BE53-99CB9E7E44F5}"/>
              </c:ext>
            </c:extLst>
          </c:dPt>
          <c:dPt>
            <c:idx val="1"/>
            <c:bubble3D val="0"/>
            <c:spPr>
              <a:solidFill>
                <a:srgbClr val="F452A3"/>
              </a:solidFill>
              <a:ln w="3175">
                <a:noFill/>
              </a:ln>
              <a:effectLst/>
            </c:spPr>
            <c:extLst>
              <c:ext xmlns:c16="http://schemas.microsoft.com/office/drawing/2014/chart" uri="{C3380CC4-5D6E-409C-BE32-E72D297353CC}">
                <c16:uniqueId val="{00000003-ABC9-40F9-BE53-99CB9E7E44F5}"/>
              </c:ext>
            </c:extLst>
          </c:dPt>
          <c:dPt>
            <c:idx val="2"/>
            <c:bubble3D val="0"/>
            <c:spPr>
              <a:solidFill>
                <a:srgbClr val="86B2D8"/>
              </a:solidFill>
              <a:ln w="3175">
                <a:noFill/>
              </a:ln>
              <a:effectLst/>
            </c:spPr>
            <c:extLst>
              <c:ext xmlns:c16="http://schemas.microsoft.com/office/drawing/2014/chart" uri="{C3380CC4-5D6E-409C-BE32-E72D297353CC}">
                <c16:uniqueId val="{00000005-ABC9-40F9-BE53-99CB9E7E44F5}"/>
              </c:ext>
            </c:extLst>
          </c:dPt>
          <c:dPt>
            <c:idx val="3"/>
            <c:bubble3D val="0"/>
            <c:spPr>
              <a:solidFill>
                <a:srgbClr val="D8E5FC"/>
              </a:solidFill>
              <a:ln w="3175">
                <a:noFill/>
              </a:ln>
              <a:effectLst/>
            </c:spPr>
            <c:extLst>
              <c:ext xmlns:c16="http://schemas.microsoft.com/office/drawing/2014/chart" uri="{C3380CC4-5D6E-409C-BE32-E72D297353CC}">
                <c16:uniqueId val="{00000007-ABC9-40F9-BE53-99CB9E7E44F5}"/>
              </c:ext>
            </c:extLst>
          </c:dPt>
          <c:dPt>
            <c:idx val="4"/>
            <c:bubble3D val="0"/>
            <c:spPr>
              <a:solidFill>
                <a:srgbClr val="4983F2"/>
              </a:solidFill>
              <a:ln w="3175">
                <a:noFill/>
              </a:ln>
              <a:effectLst/>
            </c:spPr>
            <c:extLst>
              <c:ext xmlns:c16="http://schemas.microsoft.com/office/drawing/2014/chart" uri="{C3380CC4-5D6E-409C-BE32-E72D297353CC}">
                <c16:uniqueId val="{00000009-7B0A-4440-94B1-FE40F715F4C7}"/>
              </c:ext>
            </c:extLst>
          </c:dPt>
          <c:dLbls>
            <c:dLbl>
              <c:idx val="0"/>
              <c:layout>
                <c:manualLayout>
                  <c:x val="-0.13406958744571043"/>
                  <c:y val="-0.19606522223856318"/>
                </c:manualLayout>
              </c:layout>
              <c:tx>
                <c:rich>
                  <a:bodyPr rot="0" spcFirstLastPara="1" vertOverflow="ellipsis" vert="horz" wrap="square" lIns="38100" tIns="19050" rIns="38100" bIns="19050" anchor="ctr" anchorCtr="1">
                    <a:spAutoFit/>
                  </a:bodyPr>
                  <a:lstStyle/>
                  <a:p>
                    <a:pPr>
                      <a:defRPr sz="2400" b="0" i="0" u="none" strike="noStrike" kern="1200" baseline="0">
                        <a:solidFill>
                          <a:schemeClr val="bg1"/>
                        </a:solidFill>
                        <a:latin typeface="Calibri" panose="020F0502020204030204" pitchFamily="34" charset="0"/>
                        <a:ea typeface="+mn-ea"/>
                        <a:cs typeface="Calibri" panose="020F0502020204030204" pitchFamily="34" charset="0"/>
                      </a:defRPr>
                    </a:pPr>
                    <a:r>
                      <a:rPr lang="en-US" baseline="0"/>
                      <a:t>HRZE</a:t>
                    </a:r>
                    <a:r>
                      <a:rPr lang="en-US" sz="2400" b="0" i="0" u="none" strike="noStrike" kern="1200" baseline="30000">
                        <a:solidFill>
                          <a:schemeClr val="bg2"/>
                        </a:solidFill>
                        <a:latin typeface="Calibri" panose="020F0502020204030204" pitchFamily="34" charset="0"/>
                        <a:cs typeface="Calibri" panose="020F0502020204030204" pitchFamily="34" charset="0"/>
                      </a:rPr>
                      <a:t>§</a:t>
                    </a:r>
                    <a:r>
                      <a:rPr lang="en-US" baseline="0"/>
                      <a:t>, </a:t>
                    </a:r>
                    <a:fld id="{21EFE28C-A96B-4567-B50C-8416393EBCCE}" type="VALUE">
                      <a:rPr lang="en-US" baseline="0"/>
                      <a:pPr>
                        <a:defRPr sz="2400">
                          <a:solidFill>
                            <a:schemeClr val="bg1"/>
                          </a:solidFill>
                          <a:latin typeface="Calibri" panose="020F0502020204030204" pitchFamily="34" charset="0"/>
                          <a:cs typeface="Calibri" panose="020F0502020204030204" pitchFamily="34" charset="0"/>
                        </a:defRPr>
                      </a:pPr>
                      <a:t>[VALUE]</a:t>
                    </a:fld>
                    <a:endParaRPr lang="en-US" baseline="0"/>
                  </a:p>
                </c:rich>
              </c:tx>
              <c:numFmt formatCode="#&quot;%&quot;" sourceLinked="0"/>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BC9-40F9-BE53-99CB9E7E44F5}"/>
                </c:ext>
              </c:extLst>
            </c:dLbl>
            <c:dLbl>
              <c:idx val="1"/>
              <c:delete val="1"/>
              <c:extLst>
                <c:ext xmlns:c15="http://schemas.microsoft.com/office/drawing/2012/chart" uri="{CE6537A1-D6FC-4f65-9D91-7224C49458BB}">
                  <c15:layout>
                    <c:manualLayout>
                      <c:w val="0.32993649181747242"/>
                      <c:h val="0.10934718121000957"/>
                    </c:manualLayout>
                  </c15:layout>
                </c:ext>
                <c:ext xmlns:c16="http://schemas.microsoft.com/office/drawing/2014/chart" uri="{C3380CC4-5D6E-409C-BE32-E72D297353CC}">
                  <c16:uniqueId val="{00000003-ABC9-40F9-BE53-99CB9E7E44F5}"/>
                </c:ext>
              </c:extLst>
            </c:dLbl>
            <c:dLbl>
              <c:idx val="2"/>
              <c:layout>
                <c:manualLayout>
                  <c:x val="-5.5534830856228005E-2"/>
                  <c:y val="1.5062683453642089E-2"/>
                </c:manualLayout>
              </c:layout>
              <c:numFmt formatCode="#&quot;%&quot;" sourceLinked="0"/>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33315206774938522"/>
                      <c:h val="0.14377596335536619"/>
                    </c:manualLayout>
                  </c15:layout>
                </c:ext>
                <c:ext xmlns:c16="http://schemas.microsoft.com/office/drawing/2014/chart" uri="{C3380CC4-5D6E-409C-BE32-E72D297353CC}">
                  <c16:uniqueId val="{00000005-ABC9-40F9-BE53-99CB9E7E44F5}"/>
                </c:ext>
              </c:extLst>
            </c:dLbl>
            <c:dLbl>
              <c:idx val="3"/>
              <c:layout>
                <c:manualLayout>
                  <c:x val="0.10736471253441207"/>
                  <c:y val="1.0758999097938406E-2"/>
                </c:manualLayout>
              </c:layout>
              <c:tx>
                <c:rich>
                  <a:bodyPr/>
                  <a:lstStyle/>
                  <a:p>
                    <a:r>
                      <a:rPr lang="en-US" baseline="0"/>
                      <a:t>Less than 4 drug regimen, </a:t>
                    </a:r>
                    <a:fld id="{AD91463D-81BD-46C4-80DF-DE005787853E}" type="VALUE">
                      <a:rPr lang="en-US" baseline="0"/>
                      <a:pPr/>
                      <a:t>[VALUE]</a:t>
                    </a:fld>
                    <a:endParaRPr lang="en-US" baseline="0"/>
                  </a:p>
                </c:rich>
              </c:tx>
              <c:dLblPos val="bestFit"/>
              <c:showLegendKey val="0"/>
              <c:showVal val="1"/>
              <c:showCatName val="1"/>
              <c:showSerName val="0"/>
              <c:showPercent val="0"/>
              <c:showBubbleSize val="0"/>
              <c:extLst>
                <c:ext xmlns:c15="http://schemas.microsoft.com/office/drawing/2012/chart" uri="{CE6537A1-D6FC-4f65-9D91-7224C49458BB}">
                  <c15:layout>
                    <c:manualLayout>
                      <c:w val="0.35956260065303669"/>
                      <c:h val="0.13252935088840528"/>
                    </c:manualLayout>
                  </c15:layout>
                  <c15:dlblFieldTable/>
                  <c15:showDataLabelsRange val="0"/>
                </c:ext>
                <c:ext xmlns:c16="http://schemas.microsoft.com/office/drawing/2014/chart" uri="{C3380CC4-5D6E-409C-BE32-E72D297353CC}">
                  <c16:uniqueId val="{00000007-ABC9-40F9-BE53-99CB9E7E44F5}"/>
                </c:ext>
              </c:extLst>
            </c:dLbl>
            <c:numFmt formatCode="#&quot;%&quot;" sourceLinked="0"/>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1"/>
            <c:showSerName val="0"/>
            <c:showPercent val="0"/>
            <c:showBubbleSize val="0"/>
            <c:showLeaderLines val="0"/>
            <c:extLst>
              <c:ext xmlns:c15="http://schemas.microsoft.com/office/drawing/2012/chart" uri="{CE6537A1-D6FC-4f65-9D91-7224C49458BB}"/>
            </c:extLst>
          </c:dLbls>
          <c:cat>
            <c:strRef>
              <c:f>Sheet1!$A$2:$A$6</c:f>
              <c:strCache>
                <c:ptCount val="4"/>
                <c:pt idx="0">
                  <c:v>HRZE†</c:v>
                </c:pt>
                <c:pt idx="1">
                  <c:v>HPMZ§</c:v>
                </c:pt>
                <c:pt idx="2">
                  <c:v>Other 4+ drug regimen¶</c:v>
                </c:pt>
                <c:pt idx="3">
                  <c:v>Not on a 4+ drug regimen</c:v>
                </c:pt>
              </c:strCache>
            </c:strRef>
          </c:cat>
          <c:val>
            <c:numRef>
              <c:f>Sheet1!$B$2:$B$6</c:f>
              <c:numCache>
                <c:formatCode>0.0</c:formatCode>
                <c:ptCount val="5"/>
                <c:pt idx="0">
                  <c:v>88.084088871176647</c:v>
                </c:pt>
                <c:pt idx="1">
                  <c:v>0.56789877453422344</c:v>
                </c:pt>
                <c:pt idx="2">
                  <c:v>6.575670020922586</c:v>
                </c:pt>
                <c:pt idx="3">
                  <c:v>4.7723423333665433</c:v>
                </c:pt>
              </c:numCache>
            </c:numRef>
          </c:val>
          <c:extLst>
            <c:ext xmlns:c16="http://schemas.microsoft.com/office/drawing/2014/chart" uri="{C3380CC4-5D6E-409C-BE32-E72D297353CC}">
              <c16:uniqueId val="{00000008-ABC9-40F9-BE53-99CB9E7E44F5}"/>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8.7126458972096421E-2"/>
          <c:y val="8.4272044106929372E-2"/>
          <c:w val="0.89811361589045269"/>
          <c:h val="0.78239917792666802"/>
        </c:manualLayout>
      </c:layout>
      <c:barChart>
        <c:barDir val="col"/>
        <c:grouping val="stacked"/>
        <c:varyColors val="0"/>
        <c:ser>
          <c:idx val="0"/>
          <c:order val="0"/>
          <c:tx>
            <c:strRef>
              <c:f>Sheet1!$B$1</c:f>
              <c:strCache>
                <c:ptCount val="1"/>
                <c:pt idx="0">
                  <c:v>DOT§ only</c:v>
                </c:pt>
              </c:strCache>
            </c:strRef>
          </c:tx>
          <c:spPr>
            <a:solidFill>
              <a:srgbClr val="602E7C"/>
            </a:solidFill>
            <a:ln>
              <a:noFill/>
            </a:ln>
          </c:spPr>
          <c:invertIfNegative val="0"/>
          <c:cat>
            <c:numRef>
              <c:f>Sheet1!$A$2:$A$31</c:f>
              <c:numCache>
                <c:formatCode>General</c:formatCode>
                <c:ptCount val="30"/>
                <c:pt idx="1">
                  <c:v>1994</c:v>
                </c:pt>
                <c:pt idx="5">
                  <c:v>1998</c:v>
                </c:pt>
                <c:pt idx="9">
                  <c:v>2002</c:v>
                </c:pt>
                <c:pt idx="13">
                  <c:v>2006</c:v>
                </c:pt>
                <c:pt idx="17">
                  <c:v>2010</c:v>
                </c:pt>
                <c:pt idx="21">
                  <c:v>2014</c:v>
                </c:pt>
                <c:pt idx="25">
                  <c:v>2018</c:v>
                </c:pt>
                <c:pt idx="29">
                  <c:v>2022</c:v>
                </c:pt>
              </c:numCache>
            </c:numRef>
          </c:cat>
          <c:val>
            <c:numRef>
              <c:f>Sheet1!$B$2:$B$31</c:f>
              <c:numCache>
                <c:formatCode>\(0.0\)</c:formatCode>
                <c:ptCount val="30"/>
                <c:pt idx="0">
                  <c:v>21.276326874473462</c:v>
                </c:pt>
                <c:pt idx="1">
                  <c:v>26.847995835502342</c:v>
                </c:pt>
                <c:pt idx="2">
                  <c:v>36.194425247638797</c:v>
                </c:pt>
                <c:pt idx="3">
                  <c:v>41.561576354679801</c:v>
                </c:pt>
                <c:pt idx="4">
                  <c:v>45.964078182778657</c:v>
                </c:pt>
                <c:pt idx="5">
                  <c:v>46.849050164941417</c:v>
                </c:pt>
                <c:pt idx="6">
                  <c:v>48.546339147976738</c:v>
                </c:pt>
                <c:pt idx="7">
                  <c:v>51.8915151131107</c:v>
                </c:pt>
                <c:pt idx="8">
                  <c:v>52.944613986104791</c:v>
                </c:pt>
                <c:pt idx="9">
                  <c:v>54.729683313869614</c:v>
                </c:pt>
                <c:pt idx="10">
                  <c:v>55.997773448371838</c:v>
                </c:pt>
                <c:pt idx="11">
                  <c:v>58.12433392539964</c:v>
                </c:pt>
                <c:pt idx="12">
                  <c:v>57.372850347603368</c:v>
                </c:pt>
                <c:pt idx="13">
                  <c:v>57.19435265845599</c:v>
                </c:pt>
                <c:pt idx="14">
                  <c:v>55.802775408946424</c:v>
                </c:pt>
                <c:pt idx="15">
                  <c:v>55.689243027888445</c:v>
                </c:pt>
                <c:pt idx="16">
                  <c:v>59.125067096081587</c:v>
                </c:pt>
                <c:pt idx="17">
                  <c:v>58.721950318588981</c:v>
                </c:pt>
                <c:pt idx="18">
                  <c:v>60.513927030207924</c:v>
                </c:pt>
                <c:pt idx="19">
                  <c:v>60.326817664701629</c:v>
                </c:pt>
                <c:pt idx="20">
                  <c:v>62.117291936179384</c:v>
                </c:pt>
                <c:pt idx="21">
                  <c:v>63.25393356643356</c:v>
                </c:pt>
                <c:pt idx="22">
                  <c:v>64.623505332327909</c:v>
                </c:pt>
                <c:pt idx="23">
                  <c:v>63.079322638146159</c:v>
                </c:pt>
                <c:pt idx="24">
                  <c:v>60.572139303482587</c:v>
                </c:pt>
                <c:pt idx="25">
                  <c:v>60.315825609337445</c:v>
                </c:pt>
                <c:pt idx="26">
                  <c:v>61.474269819193324</c:v>
                </c:pt>
                <c:pt idx="27">
                  <c:v>61.737871107892829</c:v>
                </c:pt>
                <c:pt idx="28">
                  <c:v>64.86665782141435</c:v>
                </c:pt>
                <c:pt idx="29">
                  <c:v>66.316972648932179</c:v>
                </c:pt>
              </c:numCache>
            </c:numRef>
          </c:val>
          <c:extLst>
            <c:ext xmlns:c16="http://schemas.microsoft.com/office/drawing/2014/chart" uri="{C3380CC4-5D6E-409C-BE32-E72D297353CC}">
              <c16:uniqueId val="{00000000-0DE1-4046-8BEC-AADAB52FBB25}"/>
            </c:ext>
          </c:extLst>
        </c:ser>
        <c:ser>
          <c:idx val="1"/>
          <c:order val="1"/>
          <c:tx>
            <c:strRef>
              <c:f>Sheet1!$C$1</c:f>
              <c:strCache>
                <c:ptCount val="1"/>
                <c:pt idx="0">
                  <c:v>DOT + SAT</c:v>
                </c:pt>
              </c:strCache>
            </c:strRef>
          </c:tx>
          <c:spPr>
            <a:solidFill>
              <a:srgbClr val="803DA5"/>
            </a:solidFill>
            <a:ln>
              <a:noFill/>
            </a:ln>
          </c:spPr>
          <c:invertIfNegative val="0"/>
          <c:cat>
            <c:numRef>
              <c:f>Sheet1!$A$2:$A$31</c:f>
              <c:numCache>
                <c:formatCode>General</c:formatCode>
                <c:ptCount val="30"/>
                <c:pt idx="1">
                  <c:v>1994</c:v>
                </c:pt>
                <c:pt idx="5">
                  <c:v>1998</c:v>
                </c:pt>
                <c:pt idx="9">
                  <c:v>2002</c:v>
                </c:pt>
                <c:pt idx="13">
                  <c:v>2006</c:v>
                </c:pt>
                <c:pt idx="17">
                  <c:v>2010</c:v>
                </c:pt>
                <c:pt idx="21">
                  <c:v>2014</c:v>
                </c:pt>
                <c:pt idx="25">
                  <c:v>2018</c:v>
                </c:pt>
                <c:pt idx="29">
                  <c:v>2022</c:v>
                </c:pt>
              </c:numCache>
            </c:numRef>
          </c:cat>
          <c:val>
            <c:numRef>
              <c:f>Sheet1!$C$2:$C$31</c:f>
              <c:numCache>
                <c:formatCode>\(0.0\)</c:formatCode>
                <c:ptCount val="30"/>
                <c:pt idx="0">
                  <c:v>14.132266217354674</c:v>
                </c:pt>
                <c:pt idx="1">
                  <c:v>19.642547284400486</c:v>
                </c:pt>
                <c:pt idx="2">
                  <c:v>20.875374337710205</c:v>
                </c:pt>
                <c:pt idx="3">
                  <c:v>21.931034482758623</c:v>
                </c:pt>
                <c:pt idx="4">
                  <c:v>23.301637612255679</c:v>
                </c:pt>
                <c:pt idx="5">
                  <c:v>26.128995563644636</c:v>
                </c:pt>
                <c:pt idx="6">
                  <c:v>27.12709149163403</c:v>
                </c:pt>
                <c:pt idx="7">
                  <c:v>25.530701476459033</c:v>
                </c:pt>
                <c:pt idx="8">
                  <c:v>27.173560158431272</c:v>
                </c:pt>
                <c:pt idx="9">
                  <c:v>27.443841450848389</c:v>
                </c:pt>
                <c:pt idx="10">
                  <c:v>28.214583913164486</c:v>
                </c:pt>
                <c:pt idx="11">
                  <c:v>27.374777975133213</c:v>
                </c:pt>
                <c:pt idx="12">
                  <c:v>29.352360043907794</c:v>
                </c:pt>
                <c:pt idx="13">
                  <c:v>30.219285070591766</c:v>
                </c:pt>
                <c:pt idx="14">
                  <c:v>32.630436467943255</c:v>
                </c:pt>
                <c:pt idx="15">
                  <c:v>33.13147410358566</c:v>
                </c:pt>
                <c:pt idx="16">
                  <c:v>30.023259974950793</c:v>
                </c:pt>
                <c:pt idx="17">
                  <c:v>30.778465232246745</c:v>
                </c:pt>
                <c:pt idx="18">
                  <c:v>28.354256571204395</c:v>
                </c:pt>
                <c:pt idx="19">
                  <c:v>28.482780018616193</c:v>
                </c:pt>
                <c:pt idx="20">
                  <c:v>28.32039672272531</c:v>
                </c:pt>
                <c:pt idx="21">
                  <c:v>28.92263986013986</c:v>
                </c:pt>
                <c:pt idx="22">
                  <c:v>28.29904125821394</c:v>
                </c:pt>
                <c:pt idx="23">
                  <c:v>30.091354723707664</c:v>
                </c:pt>
                <c:pt idx="24">
                  <c:v>32.519222071460881</c:v>
                </c:pt>
                <c:pt idx="25">
                  <c:v>33.264675592173013</c:v>
                </c:pt>
                <c:pt idx="26">
                  <c:v>32.290217895224849</c:v>
                </c:pt>
                <c:pt idx="27">
                  <c:v>31.918899348298336</c:v>
                </c:pt>
                <c:pt idx="28">
                  <c:v>29.242404139578081</c:v>
                </c:pt>
                <c:pt idx="29">
                  <c:v>24.915698763581869</c:v>
                </c:pt>
              </c:numCache>
            </c:numRef>
          </c:val>
          <c:extLst>
            <c:ext xmlns:c16="http://schemas.microsoft.com/office/drawing/2014/chart" uri="{C3380CC4-5D6E-409C-BE32-E72D297353CC}">
              <c16:uniqueId val="{00000001-0DE1-4046-8BEC-AADAB52FBB25}"/>
            </c:ext>
          </c:extLst>
        </c:ser>
        <c:ser>
          <c:idx val="2"/>
          <c:order val="2"/>
          <c:tx>
            <c:strRef>
              <c:f>Sheet1!$D$1</c:f>
              <c:strCache>
                <c:ptCount val="1"/>
                <c:pt idx="0">
                  <c:v>SAT only</c:v>
                </c:pt>
              </c:strCache>
            </c:strRef>
          </c:tx>
          <c:spPr>
            <a:solidFill>
              <a:srgbClr val="B482D0"/>
            </a:solidFill>
            <a:ln>
              <a:noFill/>
            </a:ln>
          </c:spPr>
          <c:invertIfNegative val="0"/>
          <c:cat>
            <c:numRef>
              <c:f>Sheet1!$A$2:$A$31</c:f>
              <c:numCache>
                <c:formatCode>General</c:formatCode>
                <c:ptCount val="30"/>
                <c:pt idx="1">
                  <c:v>1994</c:v>
                </c:pt>
                <c:pt idx="5">
                  <c:v>1998</c:v>
                </c:pt>
                <c:pt idx="9">
                  <c:v>2002</c:v>
                </c:pt>
                <c:pt idx="13">
                  <c:v>2006</c:v>
                </c:pt>
                <c:pt idx="17">
                  <c:v>2010</c:v>
                </c:pt>
                <c:pt idx="21">
                  <c:v>2014</c:v>
                </c:pt>
                <c:pt idx="25">
                  <c:v>2018</c:v>
                </c:pt>
                <c:pt idx="29">
                  <c:v>2022</c:v>
                </c:pt>
              </c:numCache>
            </c:numRef>
          </c:cat>
          <c:val>
            <c:numRef>
              <c:f>Sheet1!$D$2:$D$31</c:f>
              <c:numCache>
                <c:formatCode>\(0.0\)</c:formatCode>
                <c:ptCount val="30"/>
                <c:pt idx="0">
                  <c:v>62.493681550126368</c:v>
                </c:pt>
                <c:pt idx="1">
                  <c:v>49.201804615651568</c:v>
                </c:pt>
                <c:pt idx="2">
                  <c:v>40.064501266989168</c:v>
                </c:pt>
                <c:pt idx="3">
                  <c:v>34.334975369458128</c:v>
                </c:pt>
                <c:pt idx="4">
                  <c:v>28.584257791864765</c:v>
                </c:pt>
                <c:pt idx="5">
                  <c:v>25.315663747013989</c:v>
                </c:pt>
                <c:pt idx="6">
                  <c:v>22.55250978996084</c:v>
                </c:pt>
                <c:pt idx="7">
                  <c:v>21.424497813826754</c:v>
                </c:pt>
                <c:pt idx="8">
                  <c:v>18.583208882540095</c:v>
                </c:pt>
                <c:pt idx="9">
                  <c:v>16.610565363742531</c:v>
                </c:pt>
                <c:pt idx="10">
                  <c:v>14.876148065683273</c:v>
                </c:pt>
                <c:pt idx="11">
                  <c:v>13.193605683836591</c:v>
                </c:pt>
                <c:pt idx="12">
                  <c:v>12.396633735821441</c:v>
                </c:pt>
                <c:pt idx="13">
                  <c:v>12.023130069089817</c:v>
                </c:pt>
                <c:pt idx="14">
                  <c:v>10.698503759981394</c:v>
                </c:pt>
                <c:pt idx="15">
                  <c:v>10</c:v>
                </c:pt>
                <c:pt idx="16">
                  <c:v>9.9660046519949912</c:v>
                </c:pt>
                <c:pt idx="17">
                  <c:v>9.5576692215347681</c:v>
                </c:pt>
                <c:pt idx="18">
                  <c:v>8.3366025892506865</c:v>
                </c:pt>
                <c:pt idx="19">
                  <c:v>8.8633778053573273</c:v>
                </c:pt>
                <c:pt idx="20">
                  <c:v>7.8158689090125053</c:v>
                </c:pt>
                <c:pt idx="21">
                  <c:v>7.0367132867132867</c:v>
                </c:pt>
                <c:pt idx="22">
                  <c:v>6.4634277711946577</c:v>
                </c:pt>
                <c:pt idx="23">
                  <c:v>5.6038324420677359</c:v>
                </c:pt>
                <c:pt idx="24">
                  <c:v>5.9136137494346448</c:v>
                </c:pt>
                <c:pt idx="25">
                  <c:v>4.9662432772628451</c:v>
                </c:pt>
                <c:pt idx="26">
                  <c:v>4.6940194714881782</c:v>
                </c:pt>
                <c:pt idx="27">
                  <c:v>5.0108616944243307</c:v>
                </c:pt>
                <c:pt idx="28">
                  <c:v>4.590685949316704</c:v>
                </c:pt>
                <c:pt idx="29">
                  <c:v>3.5468964655926061</c:v>
                </c:pt>
              </c:numCache>
            </c:numRef>
          </c:val>
          <c:extLst>
            <c:ext xmlns:c16="http://schemas.microsoft.com/office/drawing/2014/chart" uri="{C3380CC4-5D6E-409C-BE32-E72D297353CC}">
              <c16:uniqueId val="{00000002-0DE1-4046-8BEC-AADAB52FBB25}"/>
            </c:ext>
          </c:extLst>
        </c:ser>
        <c:ser>
          <c:idx val="4"/>
          <c:order val="3"/>
          <c:tx>
            <c:strRef>
              <c:f>Sheet1!$E$1</c:f>
              <c:strCache>
                <c:ptCount val="1"/>
                <c:pt idx="0">
                  <c:v>Unknown or missing</c:v>
                </c:pt>
              </c:strCache>
            </c:strRef>
          </c:tx>
          <c:spPr>
            <a:solidFill>
              <a:srgbClr val="DAC2E8"/>
            </a:solidFill>
          </c:spPr>
          <c:invertIfNegative val="0"/>
          <c:cat>
            <c:numRef>
              <c:f>Sheet1!$A$2:$A$31</c:f>
              <c:numCache>
                <c:formatCode>General</c:formatCode>
                <c:ptCount val="30"/>
                <c:pt idx="1">
                  <c:v>1994</c:v>
                </c:pt>
                <c:pt idx="5">
                  <c:v>1998</c:v>
                </c:pt>
                <c:pt idx="9">
                  <c:v>2002</c:v>
                </c:pt>
                <c:pt idx="13">
                  <c:v>2006</c:v>
                </c:pt>
                <c:pt idx="17">
                  <c:v>2010</c:v>
                </c:pt>
                <c:pt idx="21">
                  <c:v>2014</c:v>
                </c:pt>
                <c:pt idx="25">
                  <c:v>2018</c:v>
                </c:pt>
                <c:pt idx="29">
                  <c:v>2022</c:v>
                </c:pt>
              </c:numCache>
            </c:numRef>
          </c:cat>
          <c:val>
            <c:numRef>
              <c:f>Sheet1!$E$2:$E$31</c:f>
              <c:numCache>
                <c:formatCode>\(0.0\)</c:formatCode>
                <c:ptCount val="30"/>
                <c:pt idx="0">
                  <c:v>2.0977253580454929</c:v>
                </c:pt>
                <c:pt idx="1">
                  <c:v>4.3076522644456015</c:v>
                </c:pt>
                <c:pt idx="2">
                  <c:v>2.8656991476618288</c:v>
                </c:pt>
                <c:pt idx="3">
                  <c:v>2.1724137931034484</c:v>
                </c:pt>
                <c:pt idx="4">
                  <c:v>2.1500264131008979</c:v>
                </c:pt>
                <c:pt idx="5">
                  <c:v>1.7062905243999547</c:v>
                </c:pt>
                <c:pt idx="6">
                  <c:v>1.7740595704283848</c:v>
                </c:pt>
                <c:pt idx="7">
                  <c:v>1.1532855966035105</c:v>
                </c:pt>
                <c:pt idx="8">
                  <c:v>1.2986169729238362</c:v>
                </c:pt>
                <c:pt idx="9">
                  <c:v>1.2159098715394656</c:v>
                </c:pt>
                <c:pt idx="10">
                  <c:v>0.91149457278040624</c:v>
                </c:pt>
                <c:pt idx="11">
                  <c:v>1.3072824156305507</c:v>
                </c:pt>
                <c:pt idx="12">
                  <c:v>0.87815587266739847</c:v>
                </c:pt>
                <c:pt idx="13">
                  <c:v>0.56323220186242107</c:v>
                </c:pt>
                <c:pt idx="14">
                  <c:v>0.86828436312892476</c:v>
                </c:pt>
                <c:pt idx="15">
                  <c:v>1.1792828685258965</c:v>
                </c:pt>
                <c:pt idx="16">
                  <c:v>0.88566827697262474</c:v>
                </c:pt>
                <c:pt idx="17">
                  <c:v>0.9419152276295133</c:v>
                </c:pt>
                <c:pt idx="18">
                  <c:v>2.7952138093369947</c:v>
                </c:pt>
                <c:pt idx="19">
                  <c:v>2.3270245113248529</c:v>
                </c:pt>
                <c:pt idx="20">
                  <c:v>1.7464424320827943</c:v>
                </c:pt>
                <c:pt idx="21">
                  <c:v>0.78671328671328677</c:v>
                </c:pt>
                <c:pt idx="22">
                  <c:v>0.61402563826349243</c:v>
                </c:pt>
                <c:pt idx="23">
                  <c:v>1.2254901960784315</c:v>
                </c:pt>
                <c:pt idx="24">
                  <c:v>0.99502487562189057</c:v>
                </c:pt>
                <c:pt idx="25">
                  <c:v>1.4532555212266849</c:v>
                </c:pt>
                <c:pt idx="26">
                  <c:v>1.5414928140936486</c:v>
                </c:pt>
                <c:pt idx="27">
                  <c:v>1.3323678493845039</c:v>
                </c:pt>
                <c:pt idx="28">
                  <c:v>1.3002520896908585</c:v>
                </c:pt>
                <c:pt idx="29">
                  <c:v>5.2204321218933432</c:v>
                </c:pt>
              </c:numCache>
            </c:numRef>
          </c:val>
          <c:extLst>
            <c:ext xmlns:c16="http://schemas.microsoft.com/office/drawing/2014/chart" uri="{C3380CC4-5D6E-409C-BE32-E72D297353CC}">
              <c16:uniqueId val="{00000000-0BEF-4C94-AA1C-92B8A4C3B0C0}"/>
            </c:ext>
          </c:extLst>
        </c:ser>
        <c:dLbls>
          <c:showLegendKey val="0"/>
          <c:showVal val="0"/>
          <c:showCatName val="0"/>
          <c:showSerName val="0"/>
          <c:showPercent val="0"/>
          <c:showBubbleSize val="0"/>
        </c:dLbls>
        <c:gapWidth val="10"/>
        <c:overlap val="100"/>
        <c:axId val="389210040"/>
        <c:axId val="389207688"/>
      </c:barChart>
      <c:catAx>
        <c:axId val="389210040"/>
        <c:scaling>
          <c:orientation val="minMax"/>
        </c:scaling>
        <c:delete val="0"/>
        <c:axPos val="b"/>
        <c:title>
          <c:tx>
            <c:rich>
              <a:bodyPr/>
              <a:lstStyle/>
              <a:p>
                <a:pPr>
                  <a:defRPr/>
                </a:pPr>
                <a:r>
                  <a:rPr lang="en-US" sz="2000">
                    <a:solidFill>
                      <a:schemeClr val="tx1">
                        <a:lumMod val="85000"/>
                        <a:lumOff val="15000"/>
                      </a:schemeClr>
                    </a:solidFill>
                    <a:latin typeface="Calibri" panose="020F0502020204030204" pitchFamily="34" charset="0"/>
                    <a:cs typeface="Calibri" panose="020F0502020204030204" pitchFamily="34" charset="0"/>
                  </a:rPr>
                  <a:t>Year</a:t>
                </a:r>
              </a:p>
            </c:rich>
          </c:tx>
          <c:overlay val="0"/>
        </c:title>
        <c:numFmt formatCode="General" sourceLinked="1"/>
        <c:majorTickMark val="out"/>
        <c:minorTickMark val="none"/>
        <c:tickLblPos val="nextTo"/>
        <c:spPr>
          <a:ln>
            <a:solidFill>
              <a:schemeClr val="tx1">
                <a:lumMod val="85000"/>
                <a:lumOff val="15000"/>
              </a:schemeClr>
            </a:solidFill>
          </a:ln>
        </c:spPr>
        <c:txPr>
          <a:bodyPr rot="0"/>
          <a:lstStyle/>
          <a:p>
            <a:pPr>
              <a:defRPr sz="1600">
                <a:solidFill>
                  <a:schemeClr val="tx1">
                    <a:lumMod val="85000"/>
                    <a:lumOff val="15000"/>
                  </a:schemeClr>
                </a:solidFill>
                <a:latin typeface="Calibri" panose="020F0502020204030204" pitchFamily="34" charset="0"/>
                <a:cs typeface="Calibri" panose="020F0502020204030204" pitchFamily="34" charset="0"/>
              </a:defRPr>
            </a:pPr>
            <a:endParaRPr lang="en-US"/>
          </a:p>
        </c:txPr>
        <c:crossAx val="389207688"/>
        <c:crosses val="autoZero"/>
        <c:auto val="1"/>
        <c:lblAlgn val="ctr"/>
        <c:lblOffset val="0"/>
        <c:tickLblSkip val="1"/>
        <c:noMultiLvlLbl val="0"/>
      </c:catAx>
      <c:valAx>
        <c:axId val="389207688"/>
        <c:scaling>
          <c:orientation val="minMax"/>
          <c:max val="100"/>
        </c:scaling>
        <c:delete val="0"/>
        <c:axPos val="l"/>
        <c:title>
          <c:tx>
            <c:rich>
              <a:bodyPr/>
              <a:lstStyle/>
              <a:p>
                <a:pPr>
                  <a:defRPr>
                    <a:solidFill>
                      <a:schemeClr val="tx1">
                        <a:lumMod val="85000"/>
                        <a:lumOff val="15000"/>
                      </a:schemeClr>
                    </a:solidFill>
                  </a:defRPr>
                </a:pPr>
                <a:r>
                  <a:rPr lang="en-US" sz="2000">
                    <a:solidFill>
                      <a:schemeClr val="tx1">
                        <a:lumMod val="85000"/>
                        <a:lumOff val="15000"/>
                      </a:schemeClr>
                    </a:solidFill>
                    <a:latin typeface="Calibri" panose="020F0502020204030204" pitchFamily="34" charset="0"/>
                    <a:cs typeface="Calibri" panose="020F0502020204030204" pitchFamily="34" charset="0"/>
                  </a:rPr>
                  <a:t>Percentage of cases</a:t>
                </a:r>
              </a:p>
            </c:rich>
          </c:tx>
          <c:layout>
            <c:manualLayout>
              <c:xMode val="edge"/>
              <c:yMode val="edge"/>
              <c:x val="0"/>
              <c:y val="0.26734213002982943"/>
            </c:manualLayout>
          </c:layout>
          <c:overlay val="0"/>
        </c:title>
        <c:numFmt formatCode="0&quot;%&quot;" sourceLinked="0"/>
        <c:majorTickMark val="out"/>
        <c:minorTickMark val="none"/>
        <c:tickLblPos val="nextTo"/>
        <c:spPr>
          <a:ln>
            <a:solidFill>
              <a:schemeClr val="tx1">
                <a:lumMod val="85000"/>
                <a:lumOff val="15000"/>
              </a:schemeClr>
            </a:solidFill>
          </a:ln>
        </c:spPr>
        <c:txPr>
          <a:bodyPr/>
          <a:lstStyle/>
          <a:p>
            <a:pPr>
              <a:defRPr sz="1600">
                <a:solidFill>
                  <a:schemeClr val="tx1">
                    <a:lumMod val="85000"/>
                    <a:lumOff val="15000"/>
                  </a:schemeClr>
                </a:solidFill>
                <a:latin typeface="Calibri" panose="020F0502020204030204" pitchFamily="34" charset="0"/>
                <a:cs typeface="Calibri" panose="020F0502020204030204" pitchFamily="34" charset="0"/>
              </a:defRPr>
            </a:pPr>
            <a:endParaRPr lang="en-US"/>
          </a:p>
        </c:txPr>
        <c:crossAx val="389210040"/>
        <c:crosses val="autoZero"/>
        <c:crossBetween val="between"/>
        <c:majorUnit val="20"/>
      </c:valAx>
    </c:plotArea>
    <c:legend>
      <c:legendPos val="t"/>
      <c:layout>
        <c:manualLayout>
          <c:xMode val="edge"/>
          <c:yMode val="edge"/>
          <c:x val="8.518319511750036E-2"/>
          <c:y val="1.1827920884076198E-2"/>
          <c:w val="0.87507164243665392"/>
          <c:h val="6.9550079407501061E-2"/>
        </c:manualLayout>
      </c:layout>
      <c:overlay val="0"/>
      <c:txPr>
        <a:bodyPr/>
        <a:lstStyle/>
        <a:p>
          <a:pPr>
            <a:defRPr sz="1800">
              <a:solidFill>
                <a:schemeClr val="tx1">
                  <a:lumMod val="85000"/>
                  <a:lumOff val="15000"/>
                </a:schemeClr>
              </a:solidFill>
              <a:latin typeface="Calibri" panose="020F0502020204030204" pitchFamily="34" charset="0"/>
              <a:cs typeface="Calibri" panose="020F0502020204030204" pitchFamily="34" charset="0"/>
            </a:defRPr>
          </a:pPr>
          <a:endParaRPr lang="en-US"/>
        </a:p>
      </c:txPr>
    </c:legend>
    <c:plotVisOnly val="1"/>
    <c:dispBlanksAs val="gap"/>
    <c:showDLblsOverMax val="0"/>
  </c:chart>
  <c:txPr>
    <a:bodyPr/>
    <a:lstStyle/>
    <a:p>
      <a:pPr>
        <a:defRPr sz="1800">
          <a:solidFill>
            <a:srgbClr val="000000"/>
          </a:solidFill>
        </a:defRPr>
      </a:pPr>
      <a:endParaRPr lang="en-US"/>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9233561223665527"/>
          <c:y val="0.15648876392124397"/>
          <c:w val="0.37818286008181834"/>
          <c:h val="0.80664461873369708"/>
        </c:manualLayout>
      </c:layout>
      <c:pieChart>
        <c:varyColors val="1"/>
        <c:ser>
          <c:idx val="0"/>
          <c:order val="0"/>
          <c:tx>
            <c:strRef>
              <c:f>Sheet1!$B$1</c:f>
              <c:strCache>
                <c:ptCount val="1"/>
                <c:pt idx="0">
                  <c:v>Column1</c:v>
                </c:pt>
              </c:strCache>
            </c:strRef>
          </c:tx>
          <c:spPr>
            <a:solidFill>
              <a:srgbClr val="4983F2"/>
            </a:solidFill>
            <a:ln w="3175">
              <a:noFill/>
            </a:ln>
          </c:spPr>
          <c:dPt>
            <c:idx val="0"/>
            <c:bubble3D val="0"/>
            <c:spPr>
              <a:solidFill>
                <a:srgbClr val="602E7C"/>
              </a:solidFill>
              <a:ln w="3175">
                <a:noFill/>
              </a:ln>
              <a:effectLst/>
            </c:spPr>
            <c:extLst>
              <c:ext xmlns:c16="http://schemas.microsoft.com/office/drawing/2014/chart" uri="{C3380CC4-5D6E-409C-BE32-E72D297353CC}">
                <c16:uniqueId val="{00000001-B438-4777-A575-CF3D36915A7A}"/>
              </c:ext>
            </c:extLst>
          </c:dPt>
          <c:dPt>
            <c:idx val="1"/>
            <c:bubble3D val="0"/>
            <c:spPr>
              <a:solidFill>
                <a:srgbClr val="803DA5"/>
              </a:solidFill>
              <a:ln w="3175">
                <a:noFill/>
              </a:ln>
              <a:effectLst/>
            </c:spPr>
            <c:extLst>
              <c:ext xmlns:c16="http://schemas.microsoft.com/office/drawing/2014/chart" uri="{C3380CC4-5D6E-409C-BE32-E72D297353CC}">
                <c16:uniqueId val="{00000003-B438-4777-A575-CF3D36915A7A}"/>
              </c:ext>
            </c:extLst>
          </c:dPt>
          <c:dPt>
            <c:idx val="2"/>
            <c:bubble3D val="0"/>
            <c:spPr>
              <a:solidFill>
                <a:srgbClr val="B482D0"/>
              </a:solidFill>
              <a:ln w="3175">
                <a:noFill/>
              </a:ln>
              <a:effectLst/>
            </c:spPr>
            <c:extLst>
              <c:ext xmlns:c16="http://schemas.microsoft.com/office/drawing/2014/chart" uri="{C3380CC4-5D6E-409C-BE32-E72D297353CC}">
                <c16:uniqueId val="{00000005-B438-4777-A575-CF3D36915A7A}"/>
              </c:ext>
            </c:extLst>
          </c:dPt>
          <c:dPt>
            <c:idx val="3"/>
            <c:bubble3D val="0"/>
            <c:spPr>
              <a:solidFill>
                <a:srgbClr val="DAC2E8"/>
              </a:solidFill>
              <a:ln w="3175">
                <a:noFill/>
              </a:ln>
              <a:effectLst/>
            </c:spPr>
            <c:extLst>
              <c:ext xmlns:c16="http://schemas.microsoft.com/office/drawing/2014/chart" uri="{C3380CC4-5D6E-409C-BE32-E72D297353CC}">
                <c16:uniqueId val="{00000007-B438-4777-A575-CF3D36915A7A}"/>
              </c:ext>
            </c:extLst>
          </c:dPt>
          <c:dLbls>
            <c:dLbl>
              <c:idx val="0"/>
              <c:layout>
                <c:manualLayout>
                  <c:x val="-7.1560368743435701E-2"/>
                  <c:y val="-0.15855373926777963"/>
                </c:manualLayout>
              </c:layout>
              <c:tx>
                <c:rich>
                  <a:bodyPr rot="0" spcFirstLastPara="1" vertOverflow="ellipsis" vert="horz" wrap="square" lIns="38100" tIns="19050" rIns="38100" bIns="19050" anchor="ctr" anchorCtr="0">
                    <a:noAutofit/>
                  </a:bodyPr>
                  <a:lstStyle/>
                  <a:p>
                    <a:pPr algn="l">
                      <a:defRPr sz="24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fld id="{C7C066CE-6A67-4E9B-962F-2AFEA1EE5CC5}" type="CATEGORYNAME">
                      <a:rPr lang="en-US"/>
                      <a:pPr algn="l">
                        <a:defRPr sz="2400">
                          <a:solidFill>
                            <a:schemeClr val="tx1">
                              <a:lumMod val="85000"/>
                              <a:lumOff val="15000"/>
                            </a:schemeClr>
                          </a:solidFill>
                          <a:latin typeface="Calibri" panose="020F0502020204030204" pitchFamily="34" charset="0"/>
                          <a:cs typeface="Calibri" panose="020F0502020204030204" pitchFamily="34" charset="0"/>
                        </a:defRPr>
                      </a:pPr>
                      <a:t>[CATEGORY NAME]</a:t>
                    </a:fld>
                    <a:r>
                      <a:rPr lang="en-US" baseline="0"/>
                      <a:t>, 66.3%</a:t>
                    </a:r>
                  </a:p>
                </c:rich>
              </c:tx>
              <c:numFmt formatCode="0.0&quot;%&quot;" sourceLinked="0"/>
              <c:spPr>
                <a:solidFill>
                  <a:schemeClr val="bg1"/>
                </a:solidFill>
                <a:ln w="50800">
                  <a:solidFill>
                    <a:srgbClr val="602E7C"/>
                  </a:solidFill>
                </a:ln>
                <a:effectLst/>
              </c:spPr>
              <c:txPr>
                <a:bodyPr rot="0" spcFirstLastPara="1" vertOverflow="ellipsis" vert="horz" wrap="square" lIns="38100" tIns="19050" rIns="38100" bIns="19050" anchor="ctr" anchorCtr="0">
                  <a:noAutofit/>
                </a:bodyPr>
                <a:lstStyle/>
                <a:p>
                  <a:pPr algn="l">
                    <a:defRPr sz="24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1"/>
              <c:showSerName val="0"/>
              <c:showPercent val="0"/>
              <c:showBubbleSize val="0"/>
              <c:extLst>
                <c:ext xmlns:c15="http://schemas.microsoft.com/office/drawing/2012/chart" uri="{CE6537A1-D6FC-4f65-9D91-7224C49458BB}">
                  <c15:layout>
                    <c:manualLayout>
                      <c:w val="0.29388914796922455"/>
                      <c:h val="0.1771027372024373"/>
                    </c:manualLayout>
                  </c15:layout>
                  <c15:dlblFieldTable/>
                  <c15:showDataLabelsRange val="0"/>
                </c:ext>
                <c:ext xmlns:c16="http://schemas.microsoft.com/office/drawing/2014/chart" uri="{C3380CC4-5D6E-409C-BE32-E72D297353CC}">
                  <c16:uniqueId val="{00000001-B438-4777-A575-CF3D36915A7A}"/>
                </c:ext>
              </c:extLst>
            </c:dLbl>
            <c:dLbl>
              <c:idx val="1"/>
              <c:layout>
                <c:manualLayout>
                  <c:x val="7.7400988657442826E-2"/>
                  <c:y val="-1.153956811299354E-2"/>
                </c:manualLayout>
              </c:layout>
              <c:tx>
                <c:rich>
                  <a:bodyPr rot="0" spcFirstLastPara="1" vertOverflow="ellipsis" vert="horz" wrap="square" lIns="38100" tIns="19050" rIns="38100" bIns="19050" anchor="ctr" anchorCtr="1">
                    <a:spAutoFit/>
                  </a:bodyPr>
                  <a:lstStyle/>
                  <a:p>
                    <a:pPr>
                      <a:defRPr sz="2400" b="0" i="0" u="none" strike="noStrike" kern="1200" baseline="0">
                        <a:solidFill>
                          <a:schemeClr val="tx1"/>
                        </a:solidFill>
                        <a:latin typeface="Calibri" panose="020F0502020204030204" pitchFamily="34" charset="0"/>
                        <a:ea typeface="+mn-ea"/>
                        <a:cs typeface="Calibri" panose="020F0502020204030204" pitchFamily="34" charset="0"/>
                      </a:defRPr>
                    </a:pPr>
                    <a:fld id="{49B59BC2-D11D-4553-8C15-54A5981625A2}" type="CATEGORYNAME">
                      <a:rPr lang="en-US"/>
                      <a:pPr>
                        <a:defRPr sz="2400">
                          <a:solidFill>
                            <a:schemeClr val="tx1"/>
                          </a:solidFill>
                          <a:latin typeface="Calibri" panose="020F0502020204030204" pitchFamily="34" charset="0"/>
                          <a:cs typeface="Calibri" panose="020F0502020204030204" pitchFamily="34" charset="0"/>
                        </a:defRPr>
                      </a:pPr>
                      <a:t>[CATEGORY NAME]</a:t>
                    </a:fld>
                    <a:r>
                      <a:rPr lang="en-US" baseline="0"/>
                      <a:t>, 24.9%</a:t>
                    </a:r>
                  </a:p>
                </c:rich>
              </c:tx>
              <c:numFmt formatCode="0.0&quot;%&quot;" sourceLinked="0"/>
              <c:spPr>
                <a:solidFill>
                  <a:schemeClr val="bg1"/>
                </a:solidFill>
                <a:ln w="50800">
                  <a:solidFill>
                    <a:srgbClr val="803DA5"/>
                  </a:solid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B438-4777-A575-CF3D36915A7A}"/>
                </c:ext>
              </c:extLst>
            </c:dLbl>
            <c:dLbl>
              <c:idx val="2"/>
              <c:layout>
                <c:manualLayout>
                  <c:x val="-1.7253287918715474E-2"/>
                  <c:y val="9.0737446109537989E-2"/>
                </c:manualLayout>
              </c:layout>
              <c:tx>
                <c:rich>
                  <a:bodyPr rot="0" spcFirstLastPara="1" vertOverflow="ellipsis" vert="horz" wrap="square" lIns="38100" tIns="19050" rIns="38100" bIns="19050" anchor="ctr" anchorCtr="1">
                    <a:noAutofit/>
                  </a:bodyPr>
                  <a:lstStyle/>
                  <a:p>
                    <a:pPr>
                      <a:defRPr sz="24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fld id="{CFCBCAAF-3ED4-45BA-B9B3-C8007606D8F4}" type="CATEGORYNAME">
                      <a:rPr lang="en-US" dirty="0"/>
                      <a:pPr>
                        <a:defRPr sz="2400">
                          <a:solidFill>
                            <a:schemeClr val="tx1">
                              <a:lumMod val="85000"/>
                              <a:lumOff val="15000"/>
                            </a:schemeClr>
                          </a:solidFill>
                          <a:latin typeface="Calibri" panose="020F0502020204030204" pitchFamily="34" charset="0"/>
                          <a:cs typeface="Calibri" panose="020F0502020204030204" pitchFamily="34" charset="0"/>
                        </a:defRPr>
                      </a:pPr>
                      <a:t>[CATEGORY NAME]</a:t>
                    </a:fld>
                    <a:r>
                      <a:rPr lang="en-US" baseline="0"/>
                      <a:t>, 3.5%</a:t>
                    </a:r>
                  </a:p>
                </c:rich>
              </c:tx>
              <c:numFmt formatCode="0.0&quot;%&quot;" sourceLinked="0"/>
              <c:spPr>
                <a:solidFill>
                  <a:schemeClr val="bg1"/>
                </a:solidFill>
                <a:ln w="50800">
                  <a:solidFill>
                    <a:srgbClr val="B482D0"/>
                  </a:solidFill>
                </a:ln>
                <a:effectLst/>
              </c:spPr>
              <c:txPr>
                <a:bodyPr rot="0" spcFirstLastPara="1" vertOverflow="ellipsis" vert="horz" wrap="square" lIns="38100" tIns="19050" rIns="38100" bIns="19050" anchor="ctr" anchorCtr="1">
                  <a:noAutofit/>
                </a:bodyPr>
                <a:lstStyle/>
                <a:p>
                  <a:pPr>
                    <a:defRPr sz="24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1"/>
              <c:showSerName val="0"/>
              <c:showPercent val="0"/>
              <c:showBubbleSize val="0"/>
              <c:extLst>
                <c:ext xmlns:c15="http://schemas.microsoft.com/office/drawing/2012/chart" uri="{CE6537A1-D6FC-4f65-9D91-7224C49458BB}">
                  <c15:layout>
                    <c:manualLayout>
                      <c:w val="0.27366651551974369"/>
                      <c:h val="0.14654095528321026"/>
                    </c:manualLayout>
                  </c15:layout>
                  <c15:dlblFieldTable/>
                  <c15:showDataLabelsRange val="0"/>
                </c:ext>
                <c:ext xmlns:c16="http://schemas.microsoft.com/office/drawing/2014/chart" uri="{C3380CC4-5D6E-409C-BE32-E72D297353CC}">
                  <c16:uniqueId val="{00000005-B438-4777-A575-CF3D36915A7A}"/>
                </c:ext>
              </c:extLst>
            </c:dLbl>
            <c:dLbl>
              <c:idx val="3"/>
              <c:layout>
                <c:manualLayout>
                  <c:x val="0.16911516939595683"/>
                  <c:y val="-1.165158761264337E-2"/>
                </c:manualLayout>
              </c:layout>
              <c:tx>
                <c:rich>
                  <a:bodyPr rot="0" spcFirstLastPara="1" vertOverflow="ellipsis" vert="horz" wrap="square" lIns="38100" tIns="19050" rIns="38100" bIns="19050" anchor="ctr" anchorCtr="1">
                    <a:noAutofit/>
                  </a:bodyPr>
                  <a:lstStyle/>
                  <a:p>
                    <a:pPr>
                      <a:defRPr sz="24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fld id="{FD08A641-8DD2-4823-879B-CD517F6FD6AD}" type="CATEGORYNAME">
                      <a:rPr lang="en-US"/>
                      <a:pPr>
                        <a:defRPr sz="2400">
                          <a:solidFill>
                            <a:schemeClr val="tx1">
                              <a:lumMod val="85000"/>
                              <a:lumOff val="15000"/>
                            </a:schemeClr>
                          </a:solidFill>
                          <a:latin typeface="Calibri" panose="020F0502020204030204" pitchFamily="34" charset="0"/>
                          <a:cs typeface="Calibri" panose="020F0502020204030204" pitchFamily="34" charset="0"/>
                        </a:defRPr>
                      </a:pPr>
                      <a:t>[CATEGORY NAME]</a:t>
                    </a:fld>
                    <a:r>
                      <a:rPr lang="en-US" baseline="0"/>
                      <a:t>, 5.2%</a:t>
                    </a:r>
                  </a:p>
                </c:rich>
              </c:tx>
              <c:numFmt formatCode="0.0&quot;%&quot;" sourceLinked="0"/>
              <c:spPr>
                <a:solidFill>
                  <a:schemeClr val="bg1"/>
                </a:solidFill>
                <a:ln w="50800">
                  <a:solidFill>
                    <a:srgbClr val="DAC2E8"/>
                  </a:solidFill>
                </a:ln>
                <a:effectLst/>
              </c:spPr>
              <c:txPr>
                <a:bodyPr rot="0" spcFirstLastPara="1" vertOverflow="ellipsis" vert="horz" wrap="square" lIns="38100" tIns="19050" rIns="38100" bIns="19050" anchor="ctr" anchorCtr="1">
                  <a:noAutofit/>
                </a:bodyPr>
                <a:lstStyle/>
                <a:p>
                  <a:pPr>
                    <a:defRPr sz="24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1"/>
              <c:showSerName val="0"/>
              <c:showPercent val="0"/>
              <c:showBubbleSize val="0"/>
              <c:extLst>
                <c:ext xmlns:c15="http://schemas.microsoft.com/office/drawing/2012/chart" uri="{CE6537A1-D6FC-4f65-9D91-7224C49458BB}">
                  <c15:layout>
                    <c:manualLayout>
                      <c:w val="0.30077205366515802"/>
                      <c:h val="8.2935347592562408E-2"/>
                    </c:manualLayout>
                  </c15:layout>
                  <c15:dlblFieldTable/>
                  <c15:showDataLabelsRange val="0"/>
                </c:ext>
                <c:ext xmlns:c16="http://schemas.microsoft.com/office/drawing/2014/chart" uri="{C3380CC4-5D6E-409C-BE32-E72D297353CC}">
                  <c16:uniqueId val="{00000007-B438-4777-A575-CF3D36915A7A}"/>
                </c:ext>
              </c:extLst>
            </c:dLbl>
            <c:numFmt formatCode="#&quot;%&quot;"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1"/>
            <c:showSerName val="0"/>
            <c:showPercent val="0"/>
            <c:showBubbleSize val="0"/>
            <c:showLeaderLines val="0"/>
            <c:extLst>
              <c:ext xmlns:c15="http://schemas.microsoft.com/office/drawing/2012/chart" uri="{CE6537A1-D6FC-4f65-9D91-7224C49458BB}"/>
            </c:extLst>
          </c:dLbls>
          <c:cat>
            <c:strRef>
              <c:f>Sheet1!$A$2:$A$5</c:f>
              <c:strCache>
                <c:ptCount val="4"/>
                <c:pt idx="0">
                  <c:v>Directly-observed therapy (DOT) only</c:v>
                </c:pt>
                <c:pt idx="1">
                  <c:v>DOT + SAT</c:v>
                </c:pt>
                <c:pt idx="2">
                  <c:v>Self-administered therapy (SAT) only</c:v>
                </c:pt>
                <c:pt idx="3">
                  <c:v>Unknown or missing</c:v>
                </c:pt>
              </c:strCache>
            </c:strRef>
          </c:cat>
          <c:val>
            <c:numRef>
              <c:f>Sheet1!$B$2:$B$5</c:f>
              <c:numCache>
                <c:formatCode>General</c:formatCode>
                <c:ptCount val="4"/>
                <c:pt idx="0">
                  <c:v>66.3</c:v>
                </c:pt>
                <c:pt idx="1">
                  <c:v>24.9</c:v>
                </c:pt>
                <c:pt idx="2">
                  <c:v>3.5</c:v>
                </c:pt>
                <c:pt idx="3">
                  <c:v>5.2</c:v>
                </c:pt>
              </c:numCache>
            </c:numRef>
          </c:val>
          <c:extLst>
            <c:ext xmlns:c16="http://schemas.microsoft.com/office/drawing/2014/chart" uri="{C3380CC4-5D6E-409C-BE32-E72D297353CC}">
              <c16:uniqueId val="{00000008-B438-4777-A575-CF3D36915A7A}"/>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3232994005988085E-2"/>
          <c:y val="9.0582227839265742E-2"/>
          <c:w val="0.88257002366897619"/>
          <c:h val="0.80446797967615336"/>
        </c:manualLayout>
      </c:layout>
      <c:barChart>
        <c:barDir val="col"/>
        <c:grouping val="stacked"/>
        <c:varyColors val="0"/>
        <c:ser>
          <c:idx val="0"/>
          <c:order val="0"/>
          <c:tx>
            <c:strRef>
              <c:f>Sheet1!$B$1</c:f>
              <c:strCache>
                <c:ptCount val="1"/>
                <c:pt idx="0">
                  <c:v>Completed in ≤1 year</c:v>
                </c:pt>
              </c:strCache>
            </c:strRef>
          </c:tx>
          <c:spPr>
            <a:solidFill>
              <a:srgbClr val="005DAA"/>
            </a:solidFill>
            <a:ln>
              <a:noFill/>
            </a:ln>
          </c:spPr>
          <c:invertIfNegative val="0"/>
          <c:cat>
            <c:numRef>
              <c:f>Sheet1!$A$2:$A$31</c:f>
              <c:numCache>
                <c:formatCode>General</c:formatCode>
                <c:ptCount val="30"/>
                <c:pt idx="1">
                  <c:v>1994</c:v>
                </c:pt>
                <c:pt idx="5">
                  <c:v>1998</c:v>
                </c:pt>
                <c:pt idx="9">
                  <c:v>2002</c:v>
                </c:pt>
                <c:pt idx="13">
                  <c:v>2006</c:v>
                </c:pt>
                <c:pt idx="17">
                  <c:v>2010</c:v>
                </c:pt>
                <c:pt idx="21">
                  <c:v>2014</c:v>
                </c:pt>
                <c:pt idx="25">
                  <c:v>2018</c:v>
                </c:pt>
                <c:pt idx="29">
                  <c:v>2022</c:v>
                </c:pt>
              </c:numCache>
            </c:numRef>
          </c:cat>
          <c:val>
            <c:numRef>
              <c:f>Sheet1!$B$2:$B$31</c:f>
              <c:numCache>
                <c:formatCode>\(0.0\)</c:formatCode>
                <c:ptCount val="30"/>
                <c:pt idx="0">
                  <c:v>63.434861278648981</c:v>
                </c:pt>
                <c:pt idx="1">
                  <c:v>68.59933179131329</c:v>
                </c:pt>
                <c:pt idx="2">
                  <c:v>74.085514550479587</c:v>
                </c:pt>
                <c:pt idx="3">
                  <c:v>76.781714810773565</c:v>
                </c:pt>
                <c:pt idx="4">
                  <c:v>78.712325410438623</c:v>
                </c:pt>
                <c:pt idx="5">
                  <c:v>81.237275891508503</c:v>
                </c:pt>
                <c:pt idx="6">
                  <c:v>81.395824805566932</c:v>
                </c:pt>
                <c:pt idx="7">
                  <c:v>82.161847184791313</c:v>
                </c:pt>
                <c:pt idx="8">
                  <c:v>82.496668147489999</c:v>
                </c:pt>
                <c:pt idx="9">
                  <c:v>82.977886204454236</c:v>
                </c:pt>
                <c:pt idx="10">
                  <c:v>83.579963598955459</c:v>
                </c:pt>
                <c:pt idx="11">
                  <c:v>84.289761230271139</c:v>
                </c:pt>
                <c:pt idx="12">
                  <c:v>83.966845277963827</c:v>
                </c:pt>
                <c:pt idx="13">
                  <c:v>84.771224997853892</c:v>
                </c:pt>
                <c:pt idx="14">
                  <c:v>85.561497326203209</c:v>
                </c:pt>
                <c:pt idx="15">
                  <c:v>86.055379028597372</c:v>
                </c:pt>
                <c:pt idx="16">
                  <c:v>88.790746582544685</c:v>
                </c:pt>
                <c:pt idx="17">
                  <c:v>89.617366516829293</c:v>
                </c:pt>
                <c:pt idx="18">
                  <c:v>89.677115248644824</c:v>
                </c:pt>
                <c:pt idx="19">
                  <c:v>90.15908250092491</c:v>
                </c:pt>
                <c:pt idx="20">
                  <c:v>89.796967360575692</c:v>
                </c:pt>
                <c:pt idx="21">
                  <c:v>90.016767702824723</c:v>
                </c:pt>
                <c:pt idx="22">
                  <c:v>90.073622746890067</c:v>
                </c:pt>
                <c:pt idx="23">
                  <c:v>89.148712559117186</c:v>
                </c:pt>
                <c:pt idx="24">
                  <c:v>90.269541778975736</c:v>
                </c:pt>
                <c:pt idx="25">
                  <c:v>89.451591062965477</c:v>
                </c:pt>
                <c:pt idx="26">
                  <c:v>90.141430948419298</c:v>
                </c:pt>
                <c:pt idx="27">
                  <c:v>89.614915490503577</c:v>
                </c:pt>
                <c:pt idx="28">
                  <c:v>87.155227710070562</c:v>
                </c:pt>
                <c:pt idx="29">
                  <c:v>86.700537955768084</c:v>
                </c:pt>
              </c:numCache>
            </c:numRef>
          </c:val>
          <c:extLst>
            <c:ext xmlns:c16="http://schemas.microsoft.com/office/drawing/2014/chart" uri="{C3380CC4-5D6E-409C-BE32-E72D297353CC}">
              <c16:uniqueId val="{00000000-1C7C-4326-AC1E-7E1A5981B68C}"/>
            </c:ext>
          </c:extLst>
        </c:ser>
        <c:ser>
          <c:idx val="1"/>
          <c:order val="1"/>
          <c:tx>
            <c:strRef>
              <c:f>Sheet1!$C$1</c:f>
              <c:strCache>
                <c:ptCount val="1"/>
                <c:pt idx="0">
                  <c:v>Completed in &gt;1 year</c:v>
                </c:pt>
              </c:strCache>
            </c:strRef>
          </c:tx>
          <c:spPr>
            <a:solidFill>
              <a:srgbClr val="86B2D8"/>
            </a:solidFill>
            <a:ln>
              <a:noFill/>
            </a:ln>
          </c:spPr>
          <c:invertIfNegative val="0"/>
          <c:cat>
            <c:numRef>
              <c:f>Sheet1!$A$2:$A$31</c:f>
              <c:numCache>
                <c:formatCode>General</c:formatCode>
                <c:ptCount val="30"/>
                <c:pt idx="1">
                  <c:v>1994</c:v>
                </c:pt>
                <c:pt idx="5">
                  <c:v>1998</c:v>
                </c:pt>
                <c:pt idx="9">
                  <c:v>2002</c:v>
                </c:pt>
                <c:pt idx="13">
                  <c:v>2006</c:v>
                </c:pt>
                <c:pt idx="17">
                  <c:v>2010</c:v>
                </c:pt>
                <c:pt idx="21">
                  <c:v>2014</c:v>
                </c:pt>
                <c:pt idx="25">
                  <c:v>2018</c:v>
                </c:pt>
                <c:pt idx="29">
                  <c:v>2022</c:v>
                </c:pt>
              </c:numCache>
            </c:numRef>
          </c:cat>
          <c:val>
            <c:numRef>
              <c:f>Sheet1!$C$2:$C$31</c:f>
              <c:numCache>
                <c:formatCode>\(0.0\)</c:formatCode>
                <c:ptCount val="30"/>
                <c:pt idx="0">
                  <c:v>22.496984318455972</c:v>
                </c:pt>
                <c:pt idx="1">
                  <c:v>18.108455409920328</c:v>
                </c:pt>
                <c:pt idx="2">
                  <c:v>15.038205169891075</c:v>
                </c:pt>
                <c:pt idx="3">
                  <c:v>13.369321771090565</c:v>
                </c:pt>
                <c:pt idx="4">
                  <c:v>12.239647145307522</c:v>
                </c:pt>
                <c:pt idx="5">
                  <c:v>10.914822355027255</c:v>
                </c:pt>
                <c:pt idx="6">
                  <c:v>10.744985673352435</c:v>
                </c:pt>
                <c:pt idx="7">
                  <c:v>10.335785563405929</c:v>
                </c:pt>
                <c:pt idx="8">
                  <c:v>10.173256330519768</c:v>
                </c:pt>
                <c:pt idx="9">
                  <c:v>9.5065711812386873</c:v>
                </c:pt>
                <c:pt idx="10">
                  <c:v>9.1398274907019079</c:v>
                </c:pt>
                <c:pt idx="11">
                  <c:v>8.2152974504249308</c:v>
                </c:pt>
                <c:pt idx="12">
                  <c:v>8.4979906229068991</c:v>
                </c:pt>
                <c:pt idx="13">
                  <c:v>8.3784015795347244</c:v>
                </c:pt>
                <c:pt idx="14">
                  <c:v>8.3019198737617241</c:v>
                </c:pt>
                <c:pt idx="15">
                  <c:v>7.2355878347707669</c:v>
                </c:pt>
                <c:pt idx="16">
                  <c:v>6.6876971608832809</c:v>
                </c:pt>
                <c:pt idx="17">
                  <c:v>6.3808792895515847</c:v>
                </c:pt>
                <c:pt idx="18">
                  <c:v>6.7405137874145646</c:v>
                </c:pt>
                <c:pt idx="19">
                  <c:v>6.1166605006782584</c:v>
                </c:pt>
                <c:pt idx="20">
                  <c:v>6.3608326908249797</c:v>
                </c:pt>
                <c:pt idx="21">
                  <c:v>6.4491164710434674</c:v>
                </c:pt>
                <c:pt idx="22">
                  <c:v>6.2325463315562324</c:v>
                </c:pt>
                <c:pt idx="23">
                  <c:v>6.2664214398318441</c:v>
                </c:pt>
                <c:pt idx="24">
                  <c:v>5.822102425876011</c:v>
                </c:pt>
                <c:pt idx="25">
                  <c:v>6.2830060934326335</c:v>
                </c:pt>
                <c:pt idx="26">
                  <c:v>5.3937881308929558</c:v>
                </c:pt>
                <c:pt idx="27">
                  <c:v>5.5061857466457571</c:v>
                </c:pt>
                <c:pt idx="28">
                  <c:v>6.3181526619627961</c:v>
                </c:pt>
                <c:pt idx="29">
                  <c:v>5.9175134488942023</c:v>
                </c:pt>
              </c:numCache>
            </c:numRef>
          </c:val>
          <c:extLst>
            <c:ext xmlns:c16="http://schemas.microsoft.com/office/drawing/2014/chart" uri="{C3380CC4-5D6E-409C-BE32-E72D297353CC}">
              <c16:uniqueId val="{00000001-1C7C-4326-AC1E-7E1A5981B68C}"/>
            </c:ext>
          </c:extLst>
        </c:ser>
        <c:ser>
          <c:idx val="2"/>
          <c:order val="2"/>
          <c:tx>
            <c:strRef>
              <c:f>Sheet1!$D$1</c:f>
              <c:strCache>
                <c:ptCount val="1"/>
                <c:pt idx="0">
                  <c:v>Did not complete or duration unknown</c:v>
                </c:pt>
              </c:strCache>
            </c:strRef>
          </c:tx>
          <c:spPr>
            <a:solidFill>
              <a:srgbClr val="D8E5FC"/>
            </a:solidFill>
            <a:ln>
              <a:noFill/>
            </a:ln>
          </c:spPr>
          <c:invertIfNegative val="0"/>
          <c:cat>
            <c:numRef>
              <c:f>Sheet1!$A$2:$A$31</c:f>
              <c:numCache>
                <c:formatCode>General</c:formatCode>
                <c:ptCount val="30"/>
                <c:pt idx="1">
                  <c:v>1994</c:v>
                </c:pt>
                <c:pt idx="5">
                  <c:v>1998</c:v>
                </c:pt>
                <c:pt idx="9">
                  <c:v>2002</c:v>
                </c:pt>
                <c:pt idx="13">
                  <c:v>2006</c:v>
                </c:pt>
                <c:pt idx="17">
                  <c:v>2010</c:v>
                </c:pt>
                <c:pt idx="21">
                  <c:v>2014</c:v>
                </c:pt>
                <c:pt idx="25">
                  <c:v>2018</c:v>
                </c:pt>
                <c:pt idx="29">
                  <c:v>2022</c:v>
                </c:pt>
              </c:numCache>
            </c:numRef>
          </c:cat>
          <c:val>
            <c:numRef>
              <c:f>Sheet1!$D$2:$D$31</c:f>
              <c:numCache>
                <c:formatCode>\(0.0\)</c:formatCode>
                <c:ptCount val="30"/>
                <c:pt idx="0">
                  <c:v>14.068154402895054</c:v>
                </c:pt>
                <c:pt idx="1">
                  <c:v>13.292212798766384</c:v>
                </c:pt>
                <c:pt idx="2">
                  <c:v>10.876280279629329</c:v>
                </c:pt>
                <c:pt idx="3">
                  <c:v>9.8489634181358756</c:v>
                </c:pt>
                <c:pt idx="4">
                  <c:v>9.0480274442538597</c:v>
                </c:pt>
                <c:pt idx="5">
                  <c:v>7.847901753464237</c:v>
                </c:pt>
                <c:pt idx="6">
                  <c:v>7.859189521080638</c:v>
                </c:pt>
                <c:pt idx="7">
                  <c:v>7.5023672518027533</c:v>
                </c:pt>
                <c:pt idx="8">
                  <c:v>7.3300755219902269</c:v>
                </c:pt>
                <c:pt idx="9">
                  <c:v>7.5155426143070754</c:v>
                </c:pt>
                <c:pt idx="10">
                  <c:v>7.2802089103426448</c:v>
                </c:pt>
                <c:pt idx="11">
                  <c:v>7.4949413193039245</c:v>
                </c:pt>
                <c:pt idx="12">
                  <c:v>7.5351640991292692</c:v>
                </c:pt>
                <c:pt idx="13">
                  <c:v>6.8503734226113835</c:v>
                </c:pt>
                <c:pt idx="14">
                  <c:v>6.1365828000350664</c:v>
                </c:pt>
                <c:pt idx="15">
                  <c:v>6.7090331366318656</c:v>
                </c:pt>
                <c:pt idx="16">
                  <c:v>4.5215562565720298</c:v>
                </c:pt>
                <c:pt idx="17">
                  <c:v>4.0017541936191208</c:v>
                </c:pt>
                <c:pt idx="18">
                  <c:v>3.5823709639406083</c:v>
                </c:pt>
                <c:pt idx="19">
                  <c:v>3.724256998396843</c:v>
                </c:pt>
                <c:pt idx="20">
                  <c:v>3.8421999485993319</c:v>
                </c:pt>
                <c:pt idx="21">
                  <c:v>3.5341158261318197</c:v>
                </c:pt>
                <c:pt idx="22">
                  <c:v>3.6938309215536944</c:v>
                </c:pt>
                <c:pt idx="23">
                  <c:v>4.5848660010509725</c:v>
                </c:pt>
                <c:pt idx="24">
                  <c:v>3.9083557951482479</c:v>
                </c:pt>
                <c:pt idx="25">
                  <c:v>4.2654028436018958</c:v>
                </c:pt>
                <c:pt idx="26">
                  <c:v>4.4647809206877431</c:v>
                </c:pt>
                <c:pt idx="27">
                  <c:v>4.878898762850671</c:v>
                </c:pt>
                <c:pt idx="28">
                  <c:v>6.5266196279666451</c:v>
                </c:pt>
                <c:pt idx="29">
                  <c:v>7.3819485953377164</c:v>
                </c:pt>
              </c:numCache>
            </c:numRef>
          </c:val>
          <c:extLst>
            <c:ext xmlns:c16="http://schemas.microsoft.com/office/drawing/2014/chart" uri="{C3380CC4-5D6E-409C-BE32-E72D297353CC}">
              <c16:uniqueId val="{00000002-1C7C-4326-AC1E-7E1A5981B68C}"/>
            </c:ext>
          </c:extLst>
        </c:ser>
        <c:dLbls>
          <c:showLegendKey val="0"/>
          <c:showVal val="0"/>
          <c:showCatName val="0"/>
          <c:showSerName val="0"/>
          <c:showPercent val="0"/>
          <c:showBubbleSize val="0"/>
        </c:dLbls>
        <c:gapWidth val="10"/>
        <c:overlap val="100"/>
        <c:axId val="389887480"/>
        <c:axId val="389887872"/>
      </c:barChart>
      <c:lineChart>
        <c:grouping val="standard"/>
        <c:varyColors val="0"/>
        <c:dLbls>
          <c:showLegendKey val="0"/>
          <c:showVal val="0"/>
          <c:showCatName val="0"/>
          <c:showSerName val="0"/>
          <c:showPercent val="0"/>
          <c:showBubbleSize val="0"/>
        </c:dLbls>
        <c:marker val="1"/>
        <c:smooth val="0"/>
        <c:axId val="1433296287"/>
        <c:axId val="1345080319"/>
        <c:extLst>
          <c:ext xmlns:c15="http://schemas.microsoft.com/office/drawing/2012/chart" uri="{02D57815-91ED-43cb-92C2-25804820EDAC}">
            <c15:filteredLineSeries>
              <c15:ser>
                <c:idx val="3"/>
                <c:order val="3"/>
                <c:tx>
                  <c:strRef>
                    <c:extLst>
                      <c:ext uri="{02D57815-91ED-43cb-92C2-25804820EDAC}">
                        <c15:formulaRef>
                          <c15:sqref>Sheet1!$E$1</c15:sqref>
                        </c15:formulaRef>
                      </c:ext>
                    </c:extLst>
                    <c:strCache>
                      <c:ptCount val="1"/>
                      <c:pt idx="0">
                        <c:v>Goal</c:v>
                      </c:pt>
                    </c:strCache>
                  </c:strRef>
                </c:tx>
                <c:spPr>
                  <a:ln w="38100">
                    <a:solidFill>
                      <a:schemeClr val="accent3"/>
                    </a:solidFill>
                  </a:ln>
                </c:spPr>
                <c:marker>
                  <c:symbol val="none"/>
                </c:marker>
                <c:cat>
                  <c:numRef>
                    <c:extLst>
                      <c:ext uri="{02D57815-91ED-43cb-92C2-25804820EDAC}">
                        <c15:formulaRef>
                          <c15:sqref>Sheet1!$A$2:$A$31</c15:sqref>
                        </c15:formulaRef>
                      </c:ext>
                    </c:extLst>
                    <c:numCache>
                      <c:formatCode>General</c:formatCode>
                      <c:ptCount val="30"/>
                      <c:pt idx="1">
                        <c:v>1994</c:v>
                      </c:pt>
                      <c:pt idx="5">
                        <c:v>1998</c:v>
                      </c:pt>
                      <c:pt idx="9">
                        <c:v>2002</c:v>
                      </c:pt>
                      <c:pt idx="13">
                        <c:v>2006</c:v>
                      </c:pt>
                      <c:pt idx="17">
                        <c:v>2010</c:v>
                      </c:pt>
                      <c:pt idx="21">
                        <c:v>2014</c:v>
                      </c:pt>
                      <c:pt idx="25">
                        <c:v>2018</c:v>
                      </c:pt>
                      <c:pt idx="29">
                        <c:v>2022</c:v>
                      </c:pt>
                    </c:numCache>
                  </c:numRef>
                </c:cat>
                <c:val>
                  <c:numRef>
                    <c:extLst>
                      <c:ext uri="{02D57815-91ED-43cb-92C2-25804820EDAC}">
                        <c15:formulaRef>
                          <c15:sqref>Sheet1!$E$2:$E$31</c15:sqref>
                        </c15:formulaRef>
                      </c:ext>
                    </c:extLst>
                    <c:numCache>
                      <c:formatCode>General</c:formatCode>
                      <c:ptCount val="30"/>
                      <c:pt idx="0">
                        <c:v>92</c:v>
                      </c:pt>
                      <c:pt idx="1">
                        <c:v>92</c:v>
                      </c:pt>
                      <c:pt idx="2">
                        <c:v>92</c:v>
                      </c:pt>
                      <c:pt idx="3">
                        <c:v>92</c:v>
                      </c:pt>
                      <c:pt idx="4">
                        <c:v>92</c:v>
                      </c:pt>
                      <c:pt idx="5">
                        <c:v>92</c:v>
                      </c:pt>
                      <c:pt idx="6">
                        <c:v>92</c:v>
                      </c:pt>
                      <c:pt idx="7">
                        <c:v>92</c:v>
                      </c:pt>
                      <c:pt idx="8">
                        <c:v>92</c:v>
                      </c:pt>
                      <c:pt idx="9">
                        <c:v>92</c:v>
                      </c:pt>
                      <c:pt idx="10">
                        <c:v>92</c:v>
                      </c:pt>
                      <c:pt idx="11">
                        <c:v>92</c:v>
                      </c:pt>
                      <c:pt idx="12">
                        <c:v>92</c:v>
                      </c:pt>
                      <c:pt idx="13">
                        <c:v>92</c:v>
                      </c:pt>
                      <c:pt idx="14">
                        <c:v>92</c:v>
                      </c:pt>
                      <c:pt idx="15">
                        <c:v>92</c:v>
                      </c:pt>
                      <c:pt idx="16">
                        <c:v>92</c:v>
                      </c:pt>
                      <c:pt idx="17">
                        <c:v>92</c:v>
                      </c:pt>
                      <c:pt idx="18">
                        <c:v>92</c:v>
                      </c:pt>
                      <c:pt idx="19">
                        <c:v>92</c:v>
                      </c:pt>
                      <c:pt idx="20">
                        <c:v>92</c:v>
                      </c:pt>
                      <c:pt idx="21">
                        <c:v>92</c:v>
                      </c:pt>
                      <c:pt idx="22">
                        <c:v>92</c:v>
                      </c:pt>
                      <c:pt idx="23">
                        <c:v>92</c:v>
                      </c:pt>
                      <c:pt idx="24">
                        <c:v>92</c:v>
                      </c:pt>
                      <c:pt idx="25">
                        <c:v>92</c:v>
                      </c:pt>
                      <c:pt idx="26">
                        <c:v>92</c:v>
                      </c:pt>
                      <c:pt idx="27">
                        <c:v>92</c:v>
                      </c:pt>
                      <c:pt idx="28">
                        <c:v>92</c:v>
                      </c:pt>
                      <c:pt idx="29">
                        <c:v>92</c:v>
                      </c:pt>
                    </c:numCache>
                  </c:numRef>
                </c:val>
                <c:smooth val="0"/>
                <c:extLst>
                  <c:ext xmlns:c16="http://schemas.microsoft.com/office/drawing/2014/chart" uri="{C3380CC4-5D6E-409C-BE32-E72D297353CC}">
                    <c16:uniqueId val="{00000003-1C7C-4326-AC1E-7E1A5981B68C}"/>
                  </c:ext>
                </c:extLst>
              </c15:ser>
            </c15:filteredLineSeries>
          </c:ext>
        </c:extLst>
      </c:lineChart>
      <c:catAx>
        <c:axId val="389887480"/>
        <c:scaling>
          <c:orientation val="minMax"/>
        </c:scaling>
        <c:delete val="0"/>
        <c:axPos val="b"/>
        <c:title>
          <c:tx>
            <c:rich>
              <a:bodyPr/>
              <a:lstStyle/>
              <a:p>
                <a:pPr>
                  <a:defRPr/>
                </a:pPr>
                <a:r>
                  <a:rPr lang="en-US" sz="2000">
                    <a:latin typeface="Calibri" panose="020F0502020204030204" pitchFamily="34" charset="0"/>
                    <a:cs typeface="Calibri" panose="020F0502020204030204" pitchFamily="34" charset="0"/>
                  </a:rPr>
                  <a:t>Year</a:t>
                </a:r>
              </a:p>
            </c:rich>
          </c:tx>
          <c:overlay val="0"/>
        </c:title>
        <c:numFmt formatCode="General" sourceLinked="1"/>
        <c:majorTickMark val="out"/>
        <c:minorTickMark val="none"/>
        <c:tickLblPos val="nextTo"/>
        <c:txPr>
          <a:bodyPr/>
          <a:lstStyle/>
          <a:p>
            <a:pPr>
              <a:defRPr sz="1600">
                <a:latin typeface="Calibri" panose="020F0502020204030204" pitchFamily="34" charset="0"/>
                <a:ea typeface="Calibri" panose="020F0502020204030204" pitchFamily="34" charset="0"/>
                <a:cs typeface="Calibri" panose="020F0502020204030204" pitchFamily="34" charset="0"/>
              </a:defRPr>
            </a:pPr>
            <a:endParaRPr lang="en-US"/>
          </a:p>
        </c:txPr>
        <c:crossAx val="389887872"/>
        <c:crosses val="autoZero"/>
        <c:auto val="1"/>
        <c:lblAlgn val="ctr"/>
        <c:lblOffset val="0"/>
        <c:tickLblSkip val="1"/>
        <c:noMultiLvlLbl val="0"/>
      </c:catAx>
      <c:valAx>
        <c:axId val="389887872"/>
        <c:scaling>
          <c:orientation val="minMax"/>
          <c:max val="100"/>
        </c:scaling>
        <c:delete val="0"/>
        <c:axPos val="l"/>
        <c:numFmt formatCode="0&quot;%&quot;" sourceLinked="0"/>
        <c:majorTickMark val="out"/>
        <c:minorTickMark val="none"/>
        <c:tickLblPos val="nextTo"/>
        <c:spPr>
          <a:ln>
            <a:solidFill>
              <a:srgbClr val="000000"/>
            </a:solidFill>
          </a:ln>
        </c:spPr>
        <c:txPr>
          <a:bodyPr/>
          <a:lstStyle/>
          <a:p>
            <a:pPr>
              <a:defRPr sz="1600">
                <a:solidFill>
                  <a:schemeClr val="tx1">
                    <a:lumMod val="85000"/>
                    <a:lumOff val="15000"/>
                  </a:schemeClr>
                </a:solidFill>
                <a:latin typeface="Calibri" panose="020F0502020204030204" pitchFamily="34" charset="0"/>
                <a:cs typeface="Calibri" panose="020F0502020204030204" pitchFamily="34" charset="0"/>
              </a:defRPr>
            </a:pPr>
            <a:endParaRPr lang="en-US"/>
          </a:p>
        </c:txPr>
        <c:crossAx val="389887480"/>
        <c:crosses val="autoZero"/>
        <c:crossBetween val="between"/>
        <c:majorUnit val="20"/>
      </c:valAx>
      <c:valAx>
        <c:axId val="1345080319"/>
        <c:scaling>
          <c:orientation val="minMax"/>
        </c:scaling>
        <c:delete val="1"/>
        <c:axPos val="r"/>
        <c:numFmt formatCode="General" sourceLinked="1"/>
        <c:majorTickMark val="out"/>
        <c:minorTickMark val="none"/>
        <c:tickLblPos val="nextTo"/>
        <c:crossAx val="1433296287"/>
        <c:crosses val="max"/>
        <c:crossBetween val="between"/>
      </c:valAx>
      <c:catAx>
        <c:axId val="1433296287"/>
        <c:scaling>
          <c:orientation val="minMax"/>
        </c:scaling>
        <c:delete val="1"/>
        <c:axPos val="t"/>
        <c:numFmt formatCode="General" sourceLinked="1"/>
        <c:majorTickMark val="out"/>
        <c:minorTickMark val="none"/>
        <c:tickLblPos val="nextTo"/>
        <c:crossAx val="1345080319"/>
        <c:crosses val="max"/>
        <c:auto val="1"/>
        <c:lblAlgn val="ctr"/>
        <c:lblOffset val="100"/>
        <c:noMultiLvlLbl val="0"/>
      </c:catAx>
    </c:plotArea>
    <c:legend>
      <c:legendPos val="t"/>
      <c:legendEntry>
        <c:idx val="0"/>
        <c:txPr>
          <a:bodyPr/>
          <a:lstStyle/>
          <a:p>
            <a:pPr>
              <a:defRPr sz="1800">
                <a:solidFill>
                  <a:schemeClr val="tx1">
                    <a:lumMod val="85000"/>
                    <a:lumOff val="15000"/>
                  </a:schemeClr>
                </a:solidFill>
                <a:latin typeface="Calibri" panose="020F0502020204030204" pitchFamily="34" charset="0"/>
                <a:cs typeface="Calibri" panose="020F0502020204030204" pitchFamily="34" charset="0"/>
              </a:defRPr>
            </a:pPr>
            <a:endParaRPr lang="en-US"/>
          </a:p>
        </c:txPr>
      </c:legendEntry>
      <c:legendEntry>
        <c:idx val="1"/>
        <c:txPr>
          <a:bodyPr/>
          <a:lstStyle/>
          <a:p>
            <a:pPr>
              <a:defRPr sz="1800">
                <a:solidFill>
                  <a:schemeClr val="tx1">
                    <a:lumMod val="85000"/>
                    <a:lumOff val="15000"/>
                  </a:schemeClr>
                </a:solidFill>
                <a:latin typeface="Calibri" panose="020F0502020204030204" pitchFamily="34" charset="0"/>
                <a:cs typeface="Calibri" panose="020F0502020204030204" pitchFamily="34" charset="0"/>
              </a:defRPr>
            </a:pPr>
            <a:endParaRPr lang="en-US"/>
          </a:p>
        </c:txPr>
      </c:legendEntry>
      <c:layout>
        <c:manualLayout>
          <c:xMode val="edge"/>
          <c:yMode val="edge"/>
          <c:x val="9.4027240830328027E-2"/>
          <c:y val="2.1656907526810831E-2"/>
          <c:w val="0.88251142176282193"/>
          <c:h val="7.4954978270575817E-2"/>
        </c:manualLayout>
      </c:layout>
      <c:overlay val="0"/>
      <c:txPr>
        <a:bodyPr/>
        <a:lstStyle/>
        <a:p>
          <a:pPr>
            <a:defRPr sz="1800">
              <a:solidFill>
                <a:schemeClr val="tx1">
                  <a:lumMod val="85000"/>
                  <a:lumOff val="15000"/>
                </a:schemeClr>
              </a:solidFill>
              <a:latin typeface="Calibri" panose="020F0502020204030204" pitchFamily="34" charset="0"/>
              <a:cs typeface="Calibri" panose="020F0502020204030204"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2762358285084187E-2"/>
          <c:y val="3.3667675935388108E-2"/>
          <c:w val="0.89517458094524671"/>
          <c:h val="0.8363398869783597"/>
        </c:manualLayout>
      </c:layout>
      <c:barChart>
        <c:barDir val="col"/>
        <c:grouping val="stacked"/>
        <c:varyColors val="0"/>
        <c:ser>
          <c:idx val="0"/>
          <c:order val="0"/>
          <c:tx>
            <c:strRef>
              <c:f>Sheet1!$B$1</c:f>
              <c:strCache>
                <c:ptCount val="1"/>
                <c:pt idx="0">
                  <c:v>U.S.-born</c:v>
                </c:pt>
              </c:strCache>
            </c:strRef>
          </c:tx>
          <c:spPr>
            <a:solidFill>
              <a:srgbClr val="9A4E9E"/>
            </a:solidFill>
            <a:ln>
              <a:noFill/>
            </a:ln>
            <a:effectLst/>
          </c:spPr>
          <c:invertIfNegative val="0"/>
          <c:cat>
            <c:numRef>
              <c:f>Sheet1!$A$2:$A$33</c:f>
              <c:numCache>
                <c:formatCode>General</c:formatCode>
                <c:ptCount val="32"/>
                <c:pt idx="1">
                  <c:v>1994</c:v>
                </c:pt>
                <c:pt idx="4">
                  <c:v>1997</c:v>
                </c:pt>
                <c:pt idx="7">
                  <c:v>2000</c:v>
                </c:pt>
                <c:pt idx="10">
                  <c:v>2003</c:v>
                </c:pt>
                <c:pt idx="13">
                  <c:v>2006</c:v>
                </c:pt>
                <c:pt idx="16">
                  <c:v>2009</c:v>
                </c:pt>
                <c:pt idx="19">
                  <c:v>2012</c:v>
                </c:pt>
                <c:pt idx="22">
                  <c:v>2015</c:v>
                </c:pt>
                <c:pt idx="25">
                  <c:v>2018</c:v>
                </c:pt>
                <c:pt idx="28">
                  <c:v>2021</c:v>
                </c:pt>
                <c:pt idx="31">
                  <c:v>2024</c:v>
                </c:pt>
              </c:numCache>
            </c:numRef>
          </c:cat>
          <c:val>
            <c:numRef>
              <c:f>Sheet1!$B$2:$B$33</c:f>
              <c:numCache>
                <c:formatCode>#,##0</c:formatCode>
                <c:ptCount val="32"/>
                <c:pt idx="0">
                  <c:v>873</c:v>
                </c:pt>
                <c:pt idx="1">
                  <c:v>794</c:v>
                </c:pt>
                <c:pt idx="2">
                  <c:v>637</c:v>
                </c:pt>
                <c:pt idx="3">
                  <c:v>565</c:v>
                </c:pt>
                <c:pt idx="4">
                  <c:v>472</c:v>
                </c:pt>
                <c:pt idx="5">
                  <c:v>407</c:v>
                </c:pt>
                <c:pt idx="6">
                  <c:v>319</c:v>
                </c:pt>
                <c:pt idx="7">
                  <c:v>294</c:v>
                </c:pt>
                <c:pt idx="8">
                  <c:v>271</c:v>
                </c:pt>
                <c:pt idx="9">
                  <c:v>231</c:v>
                </c:pt>
                <c:pt idx="10">
                  <c:v>231</c:v>
                </c:pt>
                <c:pt idx="11">
                  <c:v>229</c:v>
                </c:pt>
                <c:pt idx="12">
                  <c:v>210</c:v>
                </c:pt>
                <c:pt idx="13">
                  <c:v>184</c:v>
                </c:pt>
                <c:pt idx="14">
                  <c:v>181</c:v>
                </c:pt>
                <c:pt idx="15">
                  <c:v>202</c:v>
                </c:pt>
                <c:pt idx="16">
                  <c:v>201</c:v>
                </c:pt>
                <c:pt idx="17">
                  <c:v>179</c:v>
                </c:pt>
                <c:pt idx="18">
                  <c:v>183</c:v>
                </c:pt>
                <c:pt idx="19">
                  <c:v>155</c:v>
                </c:pt>
                <c:pt idx="20">
                  <c:v>140</c:v>
                </c:pt>
                <c:pt idx="21">
                  <c:v>167</c:v>
                </c:pt>
                <c:pt idx="22">
                  <c:v>158</c:v>
                </c:pt>
                <c:pt idx="23">
                  <c:v>130</c:v>
                </c:pt>
                <c:pt idx="24">
                  <c:v>106</c:v>
                </c:pt>
                <c:pt idx="25">
                  <c:v>112</c:v>
                </c:pt>
                <c:pt idx="26">
                  <c:v>122</c:v>
                </c:pt>
                <c:pt idx="27">
                  <c:v>73</c:v>
                </c:pt>
                <c:pt idx="28">
                  <c:v>87</c:v>
                </c:pt>
                <c:pt idx="29">
                  <c:v>88</c:v>
                </c:pt>
                <c:pt idx="30">
                  <c:v>91</c:v>
                </c:pt>
                <c:pt idx="31">
                  <c:v>90</c:v>
                </c:pt>
              </c:numCache>
            </c:numRef>
          </c:val>
          <c:extLst>
            <c:ext xmlns:c16="http://schemas.microsoft.com/office/drawing/2014/chart" uri="{C3380CC4-5D6E-409C-BE32-E72D297353CC}">
              <c16:uniqueId val="{00000000-0F0D-4DE1-AF48-9AAE78FC633D}"/>
            </c:ext>
          </c:extLst>
        </c:ser>
        <c:ser>
          <c:idx val="2"/>
          <c:order val="2"/>
          <c:tx>
            <c:strRef>
              <c:f>Sheet1!$C$1</c:f>
              <c:strCache>
                <c:ptCount val="1"/>
                <c:pt idx="0">
                  <c:v>Non-U.S.–born</c:v>
                </c:pt>
              </c:strCache>
            </c:strRef>
          </c:tx>
          <c:spPr>
            <a:solidFill>
              <a:srgbClr val="005DAA"/>
            </a:solidFill>
            <a:ln>
              <a:noFill/>
            </a:ln>
            <a:effectLst/>
          </c:spPr>
          <c:invertIfNegative val="0"/>
          <c:cat>
            <c:numRef>
              <c:f>Sheet1!$A$2:$A$33</c:f>
              <c:numCache>
                <c:formatCode>General</c:formatCode>
                <c:ptCount val="32"/>
                <c:pt idx="1">
                  <c:v>1994</c:v>
                </c:pt>
                <c:pt idx="4">
                  <c:v>1997</c:v>
                </c:pt>
                <c:pt idx="7">
                  <c:v>2000</c:v>
                </c:pt>
                <c:pt idx="10">
                  <c:v>2003</c:v>
                </c:pt>
                <c:pt idx="13">
                  <c:v>2006</c:v>
                </c:pt>
                <c:pt idx="16">
                  <c:v>2009</c:v>
                </c:pt>
                <c:pt idx="19">
                  <c:v>2012</c:v>
                </c:pt>
                <c:pt idx="22">
                  <c:v>2015</c:v>
                </c:pt>
                <c:pt idx="25">
                  <c:v>2018</c:v>
                </c:pt>
                <c:pt idx="28">
                  <c:v>2021</c:v>
                </c:pt>
                <c:pt idx="31">
                  <c:v>2024</c:v>
                </c:pt>
              </c:numCache>
            </c:numRef>
          </c:cat>
          <c:val>
            <c:numRef>
              <c:f>Sheet1!$C$2:$C$33</c:f>
              <c:numCache>
                <c:formatCode>#,##0</c:formatCode>
                <c:ptCount val="32"/>
                <c:pt idx="0">
                  <c:v>643</c:v>
                </c:pt>
                <c:pt idx="1">
                  <c:v>732</c:v>
                </c:pt>
                <c:pt idx="2">
                  <c:v>713</c:v>
                </c:pt>
                <c:pt idx="3">
                  <c:v>717</c:v>
                </c:pt>
                <c:pt idx="4">
                  <c:v>719</c:v>
                </c:pt>
                <c:pt idx="5">
                  <c:v>711</c:v>
                </c:pt>
                <c:pt idx="6">
                  <c:v>677</c:v>
                </c:pt>
                <c:pt idx="7">
                  <c:v>684</c:v>
                </c:pt>
                <c:pt idx="8">
                  <c:v>625</c:v>
                </c:pt>
                <c:pt idx="9">
                  <c:v>682</c:v>
                </c:pt>
                <c:pt idx="10">
                  <c:v>669</c:v>
                </c:pt>
                <c:pt idx="11">
                  <c:v>643</c:v>
                </c:pt>
                <c:pt idx="12">
                  <c:v>625</c:v>
                </c:pt>
                <c:pt idx="13">
                  <c:v>659</c:v>
                </c:pt>
                <c:pt idx="14">
                  <c:v>613</c:v>
                </c:pt>
                <c:pt idx="15">
                  <c:v>632</c:v>
                </c:pt>
                <c:pt idx="16">
                  <c:v>561</c:v>
                </c:pt>
                <c:pt idx="17">
                  <c:v>519</c:v>
                </c:pt>
                <c:pt idx="18">
                  <c:v>571</c:v>
                </c:pt>
                <c:pt idx="19">
                  <c:v>533</c:v>
                </c:pt>
                <c:pt idx="20">
                  <c:v>532</c:v>
                </c:pt>
                <c:pt idx="21">
                  <c:v>521</c:v>
                </c:pt>
                <c:pt idx="22">
                  <c:v>526</c:v>
                </c:pt>
                <c:pt idx="23">
                  <c:v>521</c:v>
                </c:pt>
                <c:pt idx="24">
                  <c:v>525</c:v>
                </c:pt>
                <c:pt idx="25">
                  <c:v>530</c:v>
                </c:pt>
                <c:pt idx="26">
                  <c:v>531</c:v>
                </c:pt>
                <c:pt idx="27">
                  <c:v>385</c:v>
                </c:pt>
                <c:pt idx="28">
                  <c:v>456</c:v>
                </c:pt>
                <c:pt idx="29">
                  <c:v>472</c:v>
                </c:pt>
                <c:pt idx="30">
                  <c:v>537</c:v>
                </c:pt>
                <c:pt idx="31">
                  <c:v>585</c:v>
                </c:pt>
              </c:numCache>
            </c:numRef>
          </c:val>
          <c:extLst>
            <c:ext xmlns:c16="http://schemas.microsoft.com/office/drawing/2014/chart" uri="{C3380CC4-5D6E-409C-BE32-E72D297353CC}">
              <c16:uniqueId val="{00000001-0F0D-4DE1-AF48-9AAE78FC633D}"/>
            </c:ext>
          </c:extLst>
        </c:ser>
        <c:dLbls>
          <c:showLegendKey val="0"/>
          <c:showVal val="0"/>
          <c:showCatName val="0"/>
          <c:showSerName val="0"/>
          <c:showPercent val="0"/>
          <c:showBubbleSize val="0"/>
        </c:dLbls>
        <c:gapWidth val="10"/>
        <c:overlap val="100"/>
        <c:axId val="1080168159"/>
        <c:axId val="947453647"/>
      </c:barChart>
      <c:lineChart>
        <c:grouping val="standard"/>
        <c:varyColors val="0"/>
        <c:dLbls>
          <c:showLegendKey val="0"/>
          <c:showVal val="0"/>
          <c:showCatName val="0"/>
          <c:showSerName val="0"/>
          <c:showPercent val="0"/>
          <c:showBubbleSize val="0"/>
        </c:dLbls>
        <c:marker val="1"/>
        <c:smooth val="0"/>
        <c:axId val="1080170959"/>
        <c:axId val="947449071"/>
        <c:extLst>
          <c:ext xmlns:c15="http://schemas.microsoft.com/office/drawing/2012/chart" uri="{02D57815-91ED-43cb-92C2-25804820EDAC}">
            <c15:filteredLineSeries>
              <c15:ser>
                <c:idx val="1"/>
                <c:order val="1"/>
                <c:tx>
                  <c:strRef>
                    <c:extLst>
                      <c:ext uri="{02D57815-91ED-43cb-92C2-25804820EDAC}">
                        <c15:formulaRef>
                          <c15:sqref>Sheet1!#REF!</c15:sqref>
                        </c15:formulaRef>
                      </c:ext>
                    </c:extLst>
                    <c:strCache>
                      <c:ptCount val="1"/>
                      <c:pt idx="0">
                        <c:v>#REF!</c:v>
                      </c:pt>
                    </c:strCache>
                  </c:strRef>
                </c:tx>
                <c:spPr>
                  <a:ln w="28575" cap="rnd">
                    <a:solidFill>
                      <a:srgbClr val="C00000"/>
                    </a:solidFill>
                    <a:round/>
                  </a:ln>
                  <a:effectLst/>
                </c:spPr>
                <c:marker>
                  <c:symbol val="none"/>
                </c:marker>
                <c:cat>
                  <c:numRef>
                    <c:extLst>
                      <c:ext uri="{02D57815-91ED-43cb-92C2-25804820EDAC}">
                        <c15:formulaRef>
                          <c15:sqref>Sheet1!$A$2:$A$33</c15:sqref>
                        </c15:formulaRef>
                      </c:ext>
                    </c:extLst>
                    <c:numCache>
                      <c:formatCode>General</c:formatCode>
                      <c:ptCount val="32"/>
                      <c:pt idx="1">
                        <c:v>1994</c:v>
                      </c:pt>
                      <c:pt idx="4">
                        <c:v>1997</c:v>
                      </c:pt>
                      <c:pt idx="7">
                        <c:v>2000</c:v>
                      </c:pt>
                      <c:pt idx="10">
                        <c:v>2003</c:v>
                      </c:pt>
                      <c:pt idx="13">
                        <c:v>2006</c:v>
                      </c:pt>
                      <c:pt idx="16">
                        <c:v>2009</c:v>
                      </c:pt>
                      <c:pt idx="19">
                        <c:v>2012</c:v>
                      </c:pt>
                      <c:pt idx="22">
                        <c:v>2015</c:v>
                      </c:pt>
                      <c:pt idx="25">
                        <c:v>2018</c:v>
                      </c:pt>
                      <c:pt idx="28">
                        <c:v>2021</c:v>
                      </c:pt>
                      <c:pt idx="31">
                        <c:v>2024</c:v>
                      </c:pt>
                    </c:numCache>
                  </c:numRef>
                </c:cat>
                <c:val>
                  <c:numRef>
                    <c:extLst>
                      <c:ext uri="{02D57815-91ED-43cb-92C2-25804820EDAC}">
                        <c15:formulaRef>
                          <c15:sqref>Sheet1!#REF!</c15:sqref>
                        </c15:formulaRef>
                      </c:ext>
                    </c:extLst>
                    <c:numCache>
                      <c:formatCode>General</c:formatCode>
                      <c:ptCount val="1"/>
                      <c:pt idx="0">
                        <c:v>1</c:v>
                      </c:pt>
                    </c:numCache>
                  </c:numRef>
                </c:val>
                <c:smooth val="0"/>
                <c:extLst>
                  <c:ext xmlns:c16="http://schemas.microsoft.com/office/drawing/2014/chart" uri="{C3380CC4-5D6E-409C-BE32-E72D297353CC}">
                    <c16:uniqueId val="{00000002-0F0D-4DE1-AF48-9AAE78FC633D}"/>
                  </c:ext>
                </c:extLst>
              </c15:ser>
            </c15:filteredLineSeries>
          </c:ext>
        </c:extLst>
      </c:lineChart>
      <c:catAx>
        <c:axId val="1080168159"/>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sz="2000" b="1">
                    <a:solidFill>
                      <a:schemeClr val="tx1">
                        <a:lumMod val="85000"/>
                        <a:lumOff val="15000"/>
                      </a:schemeClr>
                    </a:solidFill>
                    <a:latin typeface="Calibri" panose="020F0502020204030204" pitchFamily="34" charset="0"/>
                    <a:cs typeface="Calibri" panose="020F0502020204030204" pitchFamily="34" charset="0"/>
                  </a:rPr>
                  <a:t>Year</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rgbClr val="000000"/>
            </a:solidFill>
            <a:round/>
          </a:ln>
          <a:effectLst/>
        </c:spPr>
        <c:txPr>
          <a:bodyPr rot="-60000000" spcFirstLastPara="1" vertOverflow="ellipsis" vert="horz" wrap="square" anchor="ctr" anchorCtr="1"/>
          <a:lstStyle/>
          <a:p>
            <a:pPr>
              <a:defRPr sz="16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947453647"/>
        <c:crosses val="autoZero"/>
        <c:auto val="1"/>
        <c:lblAlgn val="ctr"/>
        <c:lblOffset val="0"/>
        <c:tickLblSkip val="1"/>
        <c:noMultiLvlLbl val="0"/>
      </c:catAx>
      <c:valAx>
        <c:axId val="947453647"/>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85000"/>
                        <a:lumOff val="15000"/>
                      </a:schemeClr>
                    </a:solidFill>
                    <a:latin typeface="+mn-lt"/>
                    <a:ea typeface="+mn-ea"/>
                    <a:cs typeface="+mn-cs"/>
                  </a:defRPr>
                </a:pPr>
                <a:r>
                  <a:rPr lang="en-US" sz="2000" b="1">
                    <a:solidFill>
                      <a:schemeClr val="tx1">
                        <a:lumMod val="85000"/>
                        <a:lumOff val="15000"/>
                      </a:schemeClr>
                    </a:solidFill>
                    <a:latin typeface="Calibri" panose="020F0502020204030204" pitchFamily="34" charset="0"/>
                    <a:cs typeface="Calibri" panose="020F0502020204030204" pitchFamily="34" charset="0"/>
                  </a:rPr>
                  <a:t>Number of cases</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85000"/>
                      <a:lumOff val="15000"/>
                    </a:schemeClr>
                  </a:solidFill>
                  <a:latin typeface="+mn-lt"/>
                  <a:ea typeface="+mn-ea"/>
                  <a:cs typeface="+mn-cs"/>
                </a:defRPr>
              </a:pPr>
              <a:endParaRPr lang="en-US"/>
            </a:p>
          </c:txPr>
        </c:title>
        <c:numFmt formatCode="#,##0" sourceLinked="0"/>
        <c:majorTickMark val="out"/>
        <c:minorTickMark val="none"/>
        <c:tickLblPos val="nextTo"/>
        <c:spPr>
          <a:noFill/>
          <a:ln>
            <a:solidFill>
              <a:srgbClr val="000000"/>
            </a:solidFill>
          </a:ln>
          <a:effectLst/>
        </c:spPr>
        <c:txPr>
          <a:bodyPr rot="-60000000" spcFirstLastPara="1" vertOverflow="ellipsis" vert="horz" wrap="square" anchor="ctr" anchorCtr="1"/>
          <a:lstStyle/>
          <a:p>
            <a:pPr>
              <a:defRPr sz="16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1080168159"/>
        <c:crosses val="autoZero"/>
        <c:crossBetween val="between"/>
      </c:valAx>
      <c:valAx>
        <c:axId val="947449071"/>
        <c:scaling>
          <c:orientation val="minMax"/>
          <c:max val="14"/>
        </c:scaling>
        <c:delete val="1"/>
        <c:axPos val="r"/>
        <c:numFmt formatCode="0" sourceLinked="0"/>
        <c:majorTickMark val="out"/>
        <c:minorTickMark val="none"/>
        <c:tickLblPos val="nextTo"/>
        <c:crossAx val="1080170959"/>
        <c:crosses val="max"/>
        <c:crossBetween val="between"/>
      </c:valAx>
      <c:catAx>
        <c:axId val="1080170959"/>
        <c:scaling>
          <c:orientation val="minMax"/>
        </c:scaling>
        <c:delete val="1"/>
        <c:axPos val="b"/>
        <c:numFmt formatCode="General" sourceLinked="1"/>
        <c:majorTickMark val="out"/>
        <c:minorTickMark val="none"/>
        <c:tickLblPos val="nextTo"/>
        <c:crossAx val="947449071"/>
        <c:crosses val="autoZero"/>
        <c:auto val="1"/>
        <c:lblAlgn val="ctr"/>
        <c:lblOffset val="100"/>
        <c:noMultiLvlLbl val="0"/>
      </c:catAx>
      <c:spPr>
        <a:noFill/>
        <a:ln>
          <a:noFill/>
        </a:ln>
        <a:effectLst/>
      </c:spPr>
    </c:plotArea>
    <c:legend>
      <c:legendPos val="t"/>
      <c:legendEntry>
        <c:idx val="0"/>
        <c:txPr>
          <a:bodyPr rot="0" spcFirstLastPara="1" vertOverflow="ellipsis" vert="horz" wrap="square" anchor="ctr" anchorCtr="1"/>
          <a:lstStyle/>
          <a:p>
            <a:pPr>
              <a:defRPr sz="18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legendEntry>
      <c:legendEntry>
        <c:idx val="1"/>
        <c:txPr>
          <a:bodyPr rot="0" spcFirstLastPara="1" vertOverflow="ellipsis" vert="horz" wrap="square" anchor="ctr" anchorCtr="1"/>
          <a:lstStyle/>
          <a:p>
            <a:pPr>
              <a:defRPr sz="18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legendEntry>
      <c:layout>
        <c:manualLayout>
          <c:xMode val="edge"/>
          <c:yMode val="edge"/>
          <c:x val="0.76775212576527885"/>
          <c:y val="0.15093988471080697"/>
          <c:w val="0.18079199171561372"/>
          <c:h val="0.14482704823830517"/>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4796145472658823E-2"/>
          <c:y val="3.3388964795462057E-2"/>
          <c:w val="0.86020989996998787"/>
          <c:h val="0.84646908658190145"/>
        </c:manualLayout>
      </c:layout>
      <c:barChart>
        <c:barDir val="col"/>
        <c:grouping val="stacked"/>
        <c:varyColors val="0"/>
        <c:ser>
          <c:idx val="1"/>
          <c:order val="0"/>
          <c:tx>
            <c:strRef>
              <c:f>Sheet1!$R$1</c:f>
              <c:strCache>
                <c:ptCount val="1"/>
                <c:pt idx="0">
                  <c:v> No previous TB</c:v>
                </c:pt>
              </c:strCache>
            </c:strRef>
          </c:tx>
          <c:spPr>
            <a:solidFill>
              <a:srgbClr val="00788A"/>
            </a:solidFill>
            <a:ln>
              <a:noFill/>
            </a:ln>
            <a:effectLst/>
          </c:spPr>
          <c:invertIfNegative val="0"/>
          <c:dPt>
            <c:idx val="0"/>
            <c:invertIfNegative val="0"/>
            <c:bubble3D val="0"/>
            <c:extLst>
              <c:ext xmlns:c16="http://schemas.microsoft.com/office/drawing/2014/chart" uri="{C3380CC4-5D6E-409C-BE32-E72D297353CC}">
                <c16:uniqueId val="{00000002-B3B6-454E-9173-7E37582464BC}"/>
              </c:ext>
            </c:extLst>
          </c:dPt>
          <c:cat>
            <c:numRef>
              <c:f>Sheet1!$P$2:$P$33</c:f>
              <c:numCache>
                <c:formatCode>General</c:formatCode>
                <c:ptCount val="32"/>
                <c:pt idx="1">
                  <c:v>1994</c:v>
                </c:pt>
                <c:pt idx="4">
                  <c:v>1997</c:v>
                </c:pt>
                <c:pt idx="7">
                  <c:v>2000</c:v>
                </c:pt>
                <c:pt idx="10">
                  <c:v>2003</c:v>
                </c:pt>
                <c:pt idx="13">
                  <c:v>2006</c:v>
                </c:pt>
                <c:pt idx="16">
                  <c:v>2009</c:v>
                </c:pt>
                <c:pt idx="19">
                  <c:v>2012</c:v>
                </c:pt>
                <c:pt idx="22">
                  <c:v>2015</c:v>
                </c:pt>
                <c:pt idx="25">
                  <c:v>2018</c:v>
                </c:pt>
                <c:pt idx="28">
                  <c:v>2021</c:v>
                </c:pt>
                <c:pt idx="31">
                  <c:v>2024</c:v>
                </c:pt>
              </c:numCache>
            </c:numRef>
          </c:cat>
          <c:val>
            <c:numRef>
              <c:f>Sheet1!$R$2:$R$33</c:f>
              <c:numCache>
                <c:formatCode>#,##0</c:formatCode>
                <c:ptCount val="32"/>
                <c:pt idx="0">
                  <c:v>404</c:v>
                </c:pt>
                <c:pt idx="1">
                  <c:v>348</c:v>
                </c:pt>
                <c:pt idx="2">
                  <c:v>254</c:v>
                </c:pt>
                <c:pt idx="3">
                  <c:v>206</c:v>
                </c:pt>
                <c:pt idx="4">
                  <c:v>155</c:v>
                </c:pt>
                <c:pt idx="5">
                  <c:v>131</c:v>
                </c:pt>
                <c:pt idx="6">
                  <c:v>127</c:v>
                </c:pt>
                <c:pt idx="7">
                  <c:v>120</c:v>
                </c:pt>
                <c:pt idx="8">
                  <c:v>115</c:v>
                </c:pt>
                <c:pt idx="9">
                  <c:v>132</c:v>
                </c:pt>
                <c:pt idx="10">
                  <c:v>93</c:v>
                </c:pt>
                <c:pt idx="11">
                  <c:v>100</c:v>
                </c:pt>
                <c:pt idx="12">
                  <c:v>97</c:v>
                </c:pt>
                <c:pt idx="13">
                  <c:v>103</c:v>
                </c:pt>
                <c:pt idx="14">
                  <c:v>101</c:v>
                </c:pt>
                <c:pt idx="15">
                  <c:v>88</c:v>
                </c:pt>
                <c:pt idx="16">
                  <c:v>96</c:v>
                </c:pt>
                <c:pt idx="17">
                  <c:v>87</c:v>
                </c:pt>
                <c:pt idx="18">
                  <c:v>101</c:v>
                </c:pt>
                <c:pt idx="19">
                  <c:v>77</c:v>
                </c:pt>
                <c:pt idx="20">
                  <c:v>83</c:v>
                </c:pt>
                <c:pt idx="21">
                  <c:v>70</c:v>
                </c:pt>
                <c:pt idx="22">
                  <c:v>72</c:v>
                </c:pt>
                <c:pt idx="23">
                  <c:v>78</c:v>
                </c:pt>
                <c:pt idx="24">
                  <c:v>101</c:v>
                </c:pt>
                <c:pt idx="25">
                  <c:v>85</c:v>
                </c:pt>
                <c:pt idx="26">
                  <c:v>77</c:v>
                </c:pt>
                <c:pt idx="27">
                  <c:v>48</c:v>
                </c:pt>
                <c:pt idx="28">
                  <c:v>71</c:v>
                </c:pt>
                <c:pt idx="29">
                  <c:v>75</c:v>
                </c:pt>
                <c:pt idx="30">
                  <c:v>83</c:v>
                </c:pt>
                <c:pt idx="31">
                  <c:v>92</c:v>
                </c:pt>
              </c:numCache>
            </c:numRef>
          </c:val>
          <c:extLst>
            <c:ext xmlns:c16="http://schemas.microsoft.com/office/drawing/2014/chart" uri="{C3380CC4-5D6E-409C-BE32-E72D297353CC}">
              <c16:uniqueId val="{00000001-B5A5-4BC7-BA89-73F5F559AE27}"/>
            </c:ext>
          </c:extLst>
        </c:ser>
        <c:ser>
          <c:idx val="0"/>
          <c:order val="1"/>
          <c:tx>
            <c:strRef>
              <c:f>Sheet1!$Q$1</c:f>
              <c:strCache>
                <c:ptCount val="1"/>
                <c:pt idx="0">
                  <c:v> Previous TB</c:v>
                </c:pt>
              </c:strCache>
            </c:strRef>
          </c:tx>
          <c:spPr>
            <a:solidFill>
              <a:srgbClr val="762A83"/>
            </a:solidFill>
            <a:ln>
              <a:noFill/>
            </a:ln>
            <a:effectLst/>
          </c:spPr>
          <c:invertIfNegative val="0"/>
          <c:cat>
            <c:numRef>
              <c:f>Sheet1!$P$2:$P$33</c:f>
              <c:numCache>
                <c:formatCode>General</c:formatCode>
                <c:ptCount val="32"/>
                <c:pt idx="1">
                  <c:v>1994</c:v>
                </c:pt>
                <c:pt idx="4">
                  <c:v>1997</c:v>
                </c:pt>
                <c:pt idx="7">
                  <c:v>2000</c:v>
                </c:pt>
                <c:pt idx="10">
                  <c:v>2003</c:v>
                </c:pt>
                <c:pt idx="13">
                  <c:v>2006</c:v>
                </c:pt>
                <c:pt idx="16">
                  <c:v>2009</c:v>
                </c:pt>
                <c:pt idx="19">
                  <c:v>2012</c:v>
                </c:pt>
                <c:pt idx="22">
                  <c:v>2015</c:v>
                </c:pt>
                <c:pt idx="25">
                  <c:v>2018</c:v>
                </c:pt>
                <c:pt idx="28">
                  <c:v>2021</c:v>
                </c:pt>
                <c:pt idx="31">
                  <c:v>2024</c:v>
                </c:pt>
              </c:numCache>
            </c:numRef>
          </c:cat>
          <c:val>
            <c:numRef>
              <c:f>Sheet1!$Q$2:$Q$33</c:f>
              <c:numCache>
                <c:formatCode>#,##0</c:formatCode>
                <c:ptCount val="32"/>
                <c:pt idx="0">
                  <c:v>76</c:v>
                </c:pt>
                <c:pt idx="1">
                  <c:v>73</c:v>
                </c:pt>
                <c:pt idx="2">
                  <c:v>70</c:v>
                </c:pt>
                <c:pt idx="3">
                  <c:v>43</c:v>
                </c:pt>
                <c:pt idx="4">
                  <c:v>44</c:v>
                </c:pt>
                <c:pt idx="5">
                  <c:v>23</c:v>
                </c:pt>
                <c:pt idx="6">
                  <c:v>28</c:v>
                </c:pt>
                <c:pt idx="7">
                  <c:v>26</c:v>
                </c:pt>
                <c:pt idx="8">
                  <c:v>33</c:v>
                </c:pt>
                <c:pt idx="9">
                  <c:v>26</c:v>
                </c:pt>
                <c:pt idx="10">
                  <c:v>21</c:v>
                </c:pt>
                <c:pt idx="11">
                  <c:v>27</c:v>
                </c:pt>
                <c:pt idx="12">
                  <c:v>23</c:v>
                </c:pt>
                <c:pt idx="13">
                  <c:v>20</c:v>
                </c:pt>
                <c:pt idx="14">
                  <c:v>19</c:v>
                </c:pt>
                <c:pt idx="15">
                  <c:v>19</c:v>
                </c:pt>
                <c:pt idx="16">
                  <c:v>19</c:v>
                </c:pt>
                <c:pt idx="17">
                  <c:v>16</c:v>
                </c:pt>
                <c:pt idx="18">
                  <c:v>27</c:v>
                </c:pt>
                <c:pt idx="19">
                  <c:v>12</c:v>
                </c:pt>
                <c:pt idx="20">
                  <c:v>12</c:v>
                </c:pt>
                <c:pt idx="21">
                  <c:v>24</c:v>
                </c:pt>
                <c:pt idx="22">
                  <c:v>16</c:v>
                </c:pt>
                <c:pt idx="23">
                  <c:v>18</c:v>
                </c:pt>
                <c:pt idx="24">
                  <c:v>27</c:v>
                </c:pt>
                <c:pt idx="25">
                  <c:v>18</c:v>
                </c:pt>
                <c:pt idx="26">
                  <c:v>15</c:v>
                </c:pt>
                <c:pt idx="27">
                  <c:v>8</c:v>
                </c:pt>
                <c:pt idx="28">
                  <c:v>10</c:v>
                </c:pt>
                <c:pt idx="29">
                  <c:v>21</c:v>
                </c:pt>
                <c:pt idx="30">
                  <c:v>17</c:v>
                </c:pt>
                <c:pt idx="31">
                  <c:v>16</c:v>
                </c:pt>
              </c:numCache>
            </c:numRef>
          </c:val>
          <c:extLst>
            <c:ext xmlns:c16="http://schemas.microsoft.com/office/drawing/2014/chart" uri="{C3380CC4-5D6E-409C-BE32-E72D297353CC}">
              <c16:uniqueId val="{00000000-B5A5-4BC7-BA89-73F5F559AE27}"/>
            </c:ext>
          </c:extLst>
        </c:ser>
        <c:dLbls>
          <c:showLegendKey val="0"/>
          <c:showVal val="0"/>
          <c:showCatName val="0"/>
          <c:showSerName val="0"/>
          <c:showPercent val="0"/>
          <c:showBubbleSize val="0"/>
        </c:dLbls>
        <c:gapWidth val="10"/>
        <c:overlap val="100"/>
        <c:axId val="327210360"/>
        <c:axId val="389206120"/>
      </c:barChart>
      <c:lineChart>
        <c:grouping val="standard"/>
        <c:varyColors val="0"/>
        <c:ser>
          <c:idx val="2"/>
          <c:order val="2"/>
          <c:tx>
            <c:strRef>
              <c:f>Sheet1!$S$1</c:f>
              <c:strCache>
                <c:ptCount val="1"/>
                <c:pt idx="0">
                  <c:v> Percentage MDR with no previous TB</c:v>
                </c:pt>
              </c:strCache>
            </c:strRef>
          </c:tx>
          <c:spPr>
            <a:ln w="31750" cap="rnd" cmpd="sng" algn="ctr">
              <a:solidFill>
                <a:srgbClr val="F6A01A"/>
              </a:solidFill>
              <a:prstDash val="solid"/>
              <a:round/>
            </a:ln>
            <a:effectLst/>
          </c:spPr>
          <c:marker>
            <c:symbol val="none"/>
          </c:marker>
          <c:dPt>
            <c:idx val="17"/>
            <c:bubble3D val="0"/>
            <c:extLst>
              <c:ext xmlns:c16="http://schemas.microsoft.com/office/drawing/2014/chart" uri="{C3380CC4-5D6E-409C-BE32-E72D297353CC}">
                <c16:uniqueId val="{00000000-5C7A-46E7-A47E-6D72CA22AB97}"/>
              </c:ext>
            </c:extLst>
          </c:dPt>
          <c:cat>
            <c:numRef>
              <c:f>Sheet1!$P$2:$P$33</c:f>
              <c:numCache>
                <c:formatCode>General</c:formatCode>
                <c:ptCount val="32"/>
                <c:pt idx="1">
                  <c:v>1994</c:v>
                </c:pt>
                <c:pt idx="4">
                  <c:v>1997</c:v>
                </c:pt>
                <c:pt idx="7">
                  <c:v>2000</c:v>
                </c:pt>
                <c:pt idx="10">
                  <c:v>2003</c:v>
                </c:pt>
                <c:pt idx="13">
                  <c:v>2006</c:v>
                </c:pt>
                <c:pt idx="16">
                  <c:v>2009</c:v>
                </c:pt>
                <c:pt idx="19">
                  <c:v>2012</c:v>
                </c:pt>
                <c:pt idx="22">
                  <c:v>2015</c:v>
                </c:pt>
                <c:pt idx="25">
                  <c:v>2018</c:v>
                </c:pt>
                <c:pt idx="28">
                  <c:v>2021</c:v>
                </c:pt>
                <c:pt idx="31">
                  <c:v>2024</c:v>
                </c:pt>
              </c:numCache>
            </c:numRef>
          </c:cat>
          <c:val>
            <c:numRef>
              <c:f>Sheet1!$S$2:$S$33</c:f>
              <c:numCache>
                <c:formatCode>0.00%</c:formatCode>
                <c:ptCount val="32"/>
                <c:pt idx="0">
                  <c:v>2.452498027074607E-2</c:v>
                </c:pt>
                <c:pt idx="1">
                  <c:v>2.1349693251533741E-2</c:v>
                </c:pt>
                <c:pt idx="2">
                  <c:v>1.5882941470735368E-2</c:v>
                </c:pt>
                <c:pt idx="3">
                  <c:v>1.3451743502677289E-2</c:v>
                </c:pt>
                <c:pt idx="4">
                  <c:v>1.0760899750069426E-2</c:v>
                </c:pt>
                <c:pt idx="5">
                  <c:v>9.7856129080451191E-3</c:v>
                </c:pt>
                <c:pt idx="6">
                  <c:v>1.0074567666190703E-2</c:v>
                </c:pt>
                <c:pt idx="7">
                  <c:v>1.0166906718630856E-2</c:v>
                </c:pt>
                <c:pt idx="8">
                  <c:v>1.0017421602787456E-2</c:v>
                </c:pt>
                <c:pt idx="9">
                  <c:v>1.2240356083086053E-2</c:v>
                </c:pt>
                <c:pt idx="10">
                  <c:v>8.6713286713286722E-3</c:v>
                </c:pt>
                <c:pt idx="11">
                  <c:v>9.550186228631458E-3</c:v>
                </c:pt>
                <c:pt idx="12">
                  <c:v>9.6555843121640447E-3</c:v>
                </c:pt>
                <c:pt idx="13">
                  <c:v>1.0411402001415142E-2</c:v>
                </c:pt>
                <c:pt idx="14">
                  <c:v>1.0520833333333333E-2</c:v>
                </c:pt>
                <c:pt idx="15">
                  <c:v>9.4633831594795135E-3</c:v>
                </c:pt>
                <c:pt idx="16">
                  <c:v>1.1658974981782852E-2</c:v>
                </c:pt>
                <c:pt idx="17">
                  <c:v>1.1094108645753635E-2</c:v>
                </c:pt>
                <c:pt idx="18">
                  <c:v>1.3395225464190981E-2</c:v>
                </c:pt>
                <c:pt idx="19">
                  <c:v>1.0871099816461951E-2</c:v>
                </c:pt>
                <c:pt idx="20">
                  <c:v>1.2106184364060676E-2</c:v>
                </c:pt>
                <c:pt idx="21">
                  <c:v>1.0396554284865587E-2</c:v>
                </c:pt>
                <c:pt idx="22">
                  <c:v>1.0352264557872035E-2</c:v>
                </c:pt>
                <c:pt idx="23">
                  <c:v>1.1620977353992848E-2</c:v>
                </c:pt>
                <c:pt idx="24">
                  <c:v>1.5347211669958973E-2</c:v>
                </c:pt>
                <c:pt idx="25">
                  <c:v>1.2979080775690946E-2</c:v>
                </c:pt>
                <c:pt idx="26">
                  <c:v>1.1748550503509307E-2</c:v>
                </c:pt>
                <c:pt idx="27">
                  <c:v>9.0685811449083692E-3</c:v>
                </c:pt>
                <c:pt idx="28">
                  <c:v>1.2260404075289243E-2</c:v>
                </c:pt>
                <c:pt idx="29">
                  <c:v>1.2444001991040319E-2</c:v>
                </c:pt>
                <c:pt idx="30">
                  <c:v>1.2547241118669689E-2</c:v>
                </c:pt>
                <c:pt idx="31">
                  <c:v>1.3483804777956911E-2</c:v>
                </c:pt>
              </c:numCache>
            </c:numRef>
          </c:val>
          <c:smooth val="0"/>
          <c:extLst>
            <c:ext xmlns:c16="http://schemas.microsoft.com/office/drawing/2014/chart" uri="{C3380CC4-5D6E-409C-BE32-E72D297353CC}">
              <c16:uniqueId val="{00000002-B5A5-4BC7-BA89-73F5F559AE27}"/>
            </c:ext>
          </c:extLst>
        </c:ser>
        <c:dLbls>
          <c:showLegendKey val="0"/>
          <c:showVal val="0"/>
          <c:showCatName val="0"/>
          <c:showSerName val="0"/>
          <c:showPercent val="0"/>
          <c:showBubbleSize val="0"/>
        </c:dLbls>
        <c:marker val="1"/>
        <c:smooth val="0"/>
        <c:axId val="289307087"/>
        <c:axId val="286270607"/>
      </c:lineChart>
      <c:catAx>
        <c:axId val="327210360"/>
        <c:scaling>
          <c:orientation val="minMax"/>
        </c:scaling>
        <c:delete val="0"/>
        <c:axPos val="b"/>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n-US" sz="2000">
                    <a:solidFill>
                      <a:schemeClr val="tx1">
                        <a:lumMod val="85000"/>
                        <a:lumOff val="15000"/>
                      </a:schemeClr>
                    </a:solidFill>
                    <a:latin typeface="Calibri" panose="020F0502020204030204" pitchFamily="34" charset="0"/>
                    <a:cs typeface="Calibri" panose="020F0502020204030204" pitchFamily="34" charset="0"/>
                  </a:rPr>
                  <a:t>Year</a:t>
                </a:r>
              </a:p>
            </c:rich>
          </c:tx>
          <c:layout>
            <c:manualLayout>
              <c:xMode val="edge"/>
              <c:yMode val="edge"/>
              <c:x val="0.47993099686660518"/>
              <c:y val="0.93053571297952786"/>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85000"/>
                <a:lumOff val="15000"/>
              </a:schemeClr>
            </a:solidFill>
            <a:prstDash val="solid"/>
            <a:round/>
          </a:ln>
          <a:effectLst/>
        </c:spPr>
        <c:txPr>
          <a:bodyPr rot="0" spcFirstLastPara="1" vertOverflow="ellipsis" wrap="square" anchor="ctr" anchorCtr="1"/>
          <a:lstStyle/>
          <a:p>
            <a:pPr>
              <a:defRPr sz="1600" b="0" i="0" u="none" strike="noStrike" kern="1200" baseline="0">
                <a:solidFill>
                  <a:schemeClr val="tx1">
                    <a:lumMod val="85000"/>
                    <a:lumOff val="15000"/>
                  </a:schemeClr>
                </a:solidFill>
                <a:latin typeface="Calibri" panose="020F0502020204030204" pitchFamily="34" charset="0"/>
                <a:ea typeface="+mn-ea"/>
                <a:cs typeface="+mn-cs"/>
              </a:defRPr>
            </a:pPr>
            <a:endParaRPr lang="en-US"/>
          </a:p>
        </c:txPr>
        <c:crossAx val="389206120"/>
        <c:crossesAt val="0"/>
        <c:auto val="1"/>
        <c:lblAlgn val="ctr"/>
        <c:lblOffset val="0"/>
        <c:tickLblSkip val="1"/>
        <c:noMultiLvlLbl val="0"/>
      </c:catAx>
      <c:valAx>
        <c:axId val="389206120"/>
        <c:scaling>
          <c:orientation val="minMax"/>
          <c:max val="500"/>
        </c:scaling>
        <c:delete val="0"/>
        <c:axPos val="l"/>
        <c:title>
          <c:tx>
            <c:rich>
              <a:bodyPr rot="-540000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n-US" sz="2000">
                    <a:solidFill>
                      <a:schemeClr val="tx1">
                        <a:lumMod val="85000"/>
                        <a:lumOff val="15000"/>
                      </a:schemeClr>
                    </a:solidFill>
                    <a:latin typeface="Calibri" panose="020F0502020204030204" pitchFamily="34" charset="0"/>
                    <a:cs typeface="Calibri" panose="020F0502020204030204" pitchFamily="34" charset="0"/>
                  </a:rPr>
                  <a:t>Number of cases</a:t>
                </a:r>
              </a:p>
            </c:rich>
          </c:tx>
          <c:overlay val="0"/>
          <c:spPr>
            <a:noFill/>
            <a:ln>
              <a:noFill/>
            </a:ln>
            <a:effectLst/>
          </c:spPr>
          <c:txPr>
            <a:bodyPr rot="-540000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title>
        <c:numFmt formatCode="#,##0" sourceLinked="0"/>
        <c:majorTickMark val="out"/>
        <c:minorTickMark val="none"/>
        <c:tickLblPos val="nextTo"/>
        <c:spPr>
          <a:noFill/>
          <a:ln w="9525" cap="flat" cmpd="sng" algn="ctr">
            <a:solidFill>
              <a:schemeClr val="tx1">
                <a:lumMod val="85000"/>
                <a:lumOff val="15000"/>
              </a:schemeClr>
            </a:solidFill>
            <a:prstDash val="solid"/>
            <a:round/>
          </a:ln>
          <a:effectLst/>
        </c:spPr>
        <c:txPr>
          <a:bodyPr rot="-60000000" spcFirstLastPara="1" vertOverflow="ellipsis" vert="horz" wrap="square" anchor="ctr" anchorCtr="1"/>
          <a:lstStyle/>
          <a:p>
            <a:pPr>
              <a:defRPr sz="1600" b="0" i="0" u="none" strike="noStrike" kern="1200" baseline="0">
                <a:solidFill>
                  <a:schemeClr val="tx1">
                    <a:lumMod val="85000"/>
                    <a:lumOff val="15000"/>
                  </a:schemeClr>
                </a:solidFill>
                <a:latin typeface="Calibri" panose="020F0502020204030204" pitchFamily="34" charset="0"/>
                <a:ea typeface="+mn-ea"/>
                <a:cs typeface="+mn-cs"/>
              </a:defRPr>
            </a:pPr>
            <a:endParaRPr lang="en-US"/>
          </a:p>
        </c:txPr>
        <c:crossAx val="327210360"/>
        <c:crosses val="autoZero"/>
        <c:crossBetween val="between"/>
        <c:majorUnit val="100"/>
      </c:valAx>
      <c:valAx>
        <c:axId val="286270607"/>
        <c:scaling>
          <c:orientation val="minMax"/>
        </c:scaling>
        <c:delete val="0"/>
        <c:axPos val="r"/>
        <c:title>
          <c:tx>
            <c:rich>
              <a:bodyPr rot="-540000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n-US" sz="2000">
                    <a:solidFill>
                      <a:schemeClr val="tx1">
                        <a:lumMod val="85000"/>
                        <a:lumOff val="15000"/>
                      </a:schemeClr>
                    </a:solidFill>
                    <a:latin typeface="Calibri" panose="020F0502020204030204" pitchFamily="34" charset="0"/>
                    <a:cs typeface="Calibri" panose="020F0502020204030204" pitchFamily="34" charset="0"/>
                  </a:rPr>
                  <a:t>Percentage of cases</a:t>
                </a:r>
              </a:p>
            </c:rich>
          </c:tx>
          <c:overlay val="0"/>
          <c:spPr>
            <a:noFill/>
            <a:ln>
              <a:noFill/>
            </a:ln>
            <a:effectLst/>
          </c:spPr>
          <c:txPr>
            <a:bodyPr rot="-540000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title>
        <c:numFmt formatCode="0%" sourceLinked="0"/>
        <c:majorTickMark val="out"/>
        <c:minorTickMark val="none"/>
        <c:tickLblPos val="nextTo"/>
        <c:spPr>
          <a:noFill/>
          <a:ln w="9525" cap="flat" cmpd="sng" algn="ctr">
            <a:solidFill>
              <a:schemeClr val="tx1">
                <a:lumMod val="85000"/>
                <a:lumOff val="15000"/>
              </a:schemeClr>
            </a:solidFill>
            <a:prstDash val="solid"/>
            <a:round/>
          </a:ln>
          <a:effectLst/>
        </c:spPr>
        <c:txPr>
          <a:bodyPr rot="-60000000" spcFirstLastPara="1" vertOverflow="ellipsis" vert="horz" wrap="square" anchor="ctr" anchorCtr="1"/>
          <a:lstStyle/>
          <a:p>
            <a:pPr>
              <a:defRPr sz="16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289307087"/>
        <c:crosses val="max"/>
        <c:crossBetween val="between"/>
        <c:majorUnit val="1.0000000000000002E-2"/>
      </c:valAx>
      <c:catAx>
        <c:axId val="289307087"/>
        <c:scaling>
          <c:orientation val="minMax"/>
        </c:scaling>
        <c:delete val="1"/>
        <c:axPos val="b"/>
        <c:numFmt formatCode="General" sourceLinked="1"/>
        <c:majorTickMark val="out"/>
        <c:minorTickMark val="none"/>
        <c:tickLblPos val="nextTo"/>
        <c:crossAx val="286270607"/>
        <c:crosses val="autoZero"/>
        <c:auto val="1"/>
        <c:lblAlgn val="ctr"/>
        <c:lblOffset val="100"/>
        <c:noMultiLvlLbl val="0"/>
      </c:catAx>
      <c:spPr>
        <a:noFill/>
        <a:ln w="25400">
          <a:noFill/>
        </a:ln>
        <a:effectLst/>
      </c:spPr>
    </c:plotArea>
    <c:legend>
      <c:legendPos val="t"/>
      <c:layout>
        <c:manualLayout>
          <c:xMode val="edge"/>
          <c:yMode val="edge"/>
          <c:x val="0.5117319822507006"/>
          <c:y val="0.15575585418347421"/>
          <c:w val="0.39934997346594159"/>
          <c:h val="0.24199832865939006"/>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noFill/>
    <a:ln w="9525" cap="flat" cmpd="sng" algn="ctr">
      <a:noFill/>
      <a:prstDash val="solid"/>
    </a:ln>
    <a:effectLst/>
  </c:spPr>
  <c:txPr>
    <a:bodyPr/>
    <a:lstStyle/>
    <a:p>
      <a:pPr>
        <a:defRPr sz="1800"/>
      </a:pPr>
      <a:endParaRPr lang="en-US"/>
    </a:p>
  </c:txPr>
  <c:externalData r:id="rId4">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4305792451814248E-2"/>
          <c:y val="9.0421181234836931E-2"/>
          <c:w val="0.92569420754818577"/>
          <c:h val="0.77059553153100535"/>
        </c:manualLayout>
      </c:layout>
      <c:lineChart>
        <c:grouping val="standard"/>
        <c:varyColors val="0"/>
        <c:ser>
          <c:idx val="2"/>
          <c:order val="0"/>
          <c:tx>
            <c:v> All cases</c:v>
          </c:tx>
          <c:spPr>
            <a:ln w="31750">
              <a:solidFill>
                <a:srgbClr val="F6A01A"/>
              </a:solidFill>
              <a:prstDash val="dash"/>
            </a:ln>
          </c:spPr>
          <c:marker>
            <c:symbol val="none"/>
          </c:marker>
          <c:cat>
            <c:numRef>
              <c:f>Sheet1!$D$2:$D$15</c:f>
              <c:numCache>
                <c:formatCode>General</c:formatCode>
                <c:ptCount val="14"/>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numCache>
            </c:numRef>
          </c:cat>
          <c:val>
            <c:numRef>
              <c:f>Sheet1!$A$2:$A$15</c:f>
              <c:numCache>
                <c:formatCode>\(0.0\)</c:formatCode>
                <c:ptCount val="14"/>
                <c:pt idx="0">
                  <c:v>7.4563419117647065</c:v>
                </c:pt>
                <c:pt idx="1">
                  <c:v>7.2496440436639773</c:v>
                </c:pt>
                <c:pt idx="2">
                  <c:v>6.4130174682938499</c:v>
                </c:pt>
                <c:pt idx="3">
                  <c:v>5.9399951609000725</c:v>
                </c:pt>
                <c:pt idx="4">
                  <c:v>5.4329774614472122</c:v>
                </c:pt>
                <c:pt idx="5">
                  <c:v>5.5162313888210885</c:v>
                </c:pt>
                <c:pt idx="6">
                  <c:v>5.4674822119585569</c:v>
                </c:pt>
                <c:pt idx="7">
                  <c:v>5.1317790167257984</c:v>
                </c:pt>
                <c:pt idx="8">
                  <c:v>4.6855266481434708</c:v>
                </c:pt>
                <c:pt idx="9">
                  <c:v>4.7611490239644496</c:v>
                </c:pt>
                <c:pt idx="10">
                  <c:v>4.1751232241229346</c:v>
                </c:pt>
                <c:pt idx="11">
                  <c:v>4.5006081902959858</c:v>
                </c:pt>
                <c:pt idx="12">
                  <c:v>4.7047863048794696</c:v>
                </c:pt>
                <c:pt idx="13">
                  <c:v>4.5598341878477147</c:v>
                </c:pt>
              </c:numCache>
            </c:numRef>
          </c:val>
          <c:smooth val="0"/>
          <c:extLst>
            <c:ext xmlns:c16="http://schemas.microsoft.com/office/drawing/2014/chart" uri="{C3380CC4-5D6E-409C-BE32-E72D297353CC}">
              <c16:uniqueId val="{00000000-332F-4BE7-8DF4-6AFB8CDD2CB2}"/>
            </c:ext>
          </c:extLst>
        </c:ser>
        <c:ser>
          <c:idx val="0"/>
          <c:order val="1"/>
          <c:tx>
            <c:strRef>
              <c:f>Sheet1!$B$1</c:f>
              <c:strCache>
                <c:ptCount val="1"/>
                <c:pt idx="0">
                  <c:v> U.S.-Born</c:v>
                </c:pt>
              </c:strCache>
            </c:strRef>
          </c:tx>
          <c:spPr>
            <a:ln w="31750">
              <a:solidFill>
                <a:srgbClr val="9A4E9E"/>
              </a:solidFill>
              <a:prstDash val="solid"/>
            </a:ln>
          </c:spPr>
          <c:marker>
            <c:symbol val="none"/>
          </c:marker>
          <c:cat>
            <c:numRef>
              <c:f>Sheet1!$D$2:$D$15</c:f>
              <c:numCache>
                <c:formatCode>General</c:formatCode>
                <c:ptCount val="14"/>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numCache>
            </c:numRef>
          </c:cat>
          <c:val>
            <c:numRef>
              <c:f>Sheet1!$B$2:$B$15</c:f>
              <c:numCache>
                <c:formatCode>\(0.0\)</c:formatCode>
                <c:ptCount val="14"/>
                <c:pt idx="0">
                  <c:v>10.650510204081632</c:v>
                </c:pt>
                <c:pt idx="1">
                  <c:v>9.3950659006421091</c:v>
                </c:pt>
                <c:pt idx="2">
                  <c:v>9.019327129563349</c:v>
                </c:pt>
                <c:pt idx="3">
                  <c:v>8.2616822429906556</c:v>
                </c:pt>
                <c:pt idx="4">
                  <c:v>7.7008928571428577</c:v>
                </c:pt>
                <c:pt idx="5">
                  <c:v>6.9544364508393279</c:v>
                </c:pt>
                <c:pt idx="6">
                  <c:v>7.7360139860139858</c:v>
                </c:pt>
                <c:pt idx="7">
                  <c:v>5.4945054945054945</c:v>
                </c:pt>
                <c:pt idx="8">
                  <c:v>6.2904717853839038</c:v>
                </c:pt>
                <c:pt idx="9">
                  <c:v>6.3445867287543658</c:v>
                </c:pt>
                <c:pt idx="10">
                  <c:v>5.4388799138395258</c:v>
                </c:pt>
                <c:pt idx="11">
                  <c:v>5.8402203856749306</c:v>
                </c:pt>
                <c:pt idx="12">
                  <c:v>5.7752341311134234</c:v>
                </c:pt>
                <c:pt idx="13">
                  <c:v>5.3278688524590159</c:v>
                </c:pt>
              </c:numCache>
            </c:numRef>
          </c:val>
          <c:smooth val="0"/>
          <c:extLst>
            <c:ext xmlns:c16="http://schemas.microsoft.com/office/drawing/2014/chart" uri="{C3380CC4-5D6E-409C-BE32-E72D297353CC}">
              <c16:uniqueId val="{00000001-332F-4BE7-8DF4-6AFB8CDD2CB2}"/>
            </c:ext>
          </c:extLst>
        </c:ser>
        <c:ser>
          <c:idx val="1"/>
          <c:order val="2"/>
          <c:tx>
            <c:strRef>
              <c:f>Sheet1!$C$1</c:f>
              <c:strCache>
                <c:ptCount val="1"/>
                <c:pt idx="0">
                  <c:v> Non-U.S.–born</c:v>
                </c:pt>
              </c:strCache>
            </c:strRef>
          </c:tx>
          <c:spPr>
            <a:ln w="31750">
              <a:solidFill>
                <a:srgbClr val="005DAA"/>
              </a:solidFill>
            </a:ln>
          </c:spPr>
          <c:marker>
            <c:symbol val="none"/>
          </c:marker>
          <c:cat>
            <c:numRef>
              <c:f>Sheet1!$D$2:$D$15</c:f>
              <c:numCache>
                <c:formatCode>General</c:formatCode>
                <c:ptCount val="14"/>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numCache>
            </c:numRef>
          </c:cat>
          <c:val>
            <c:numRef>
              <c:f>Sheet1!$C$2:$C$15</c:f>
              <c:numCache>
                <c:formatCode>\(0.0\)</c:formatCode>
                <c:ptCount val="14"/>
                <c:pt idx="0">
                  <c:v>5.6583438117477991</c:v>
                </c:pt>
                <c:pt idx="1">
                  <c:v>6.0899780541331383</c:v>
                </c:pt>
                <c:pt idx="2">
                  <c:v>5.1079136690647484</c:v>
                </c:pt>
                <c:pt idx="3">
                  <c:v>4.8309178743961354</c:v>
                </c:pt>
                <c:pt idx="4">
                  <c:v>4.3751089419557259</c:v>
                </c:pt>
                <c:pt idx="5">
                  <c:v>4.8866233081385131</c:v>
                </c:pt>
                <c:pt idx="6">
                  <c:v>4.5462493442909597</c:v>
                </c:pt>
                <c:pt idx="7">
                  <c:v>4.9857549857549861</c:v>
                </c:pt>
                <c:pt idx="8">
                  <c:v>4.0741388354607455</c:v>
                </c:pt>
                <c:pt idx="9">
                  <c:v>4.1437072955697598</c:v>
                </c:pt>
                <c:pt idx="10">
                  <c:v>3.6585365853658534</c:v>
                </c:pt>
                <c:pt idx="11">
                  <c:v>4.0387722132471726</c:v>
                </c:pt>
                <c:pt idx="12">
                  <c:v>4.395604395604396</c:v>
                </c:pt>
                <c:pt idx="13">
                  <c:v>4.3472202870280068</c:v>
                </c:pt>
              </c:numCache>
            </c:numRef>
          </c:val>
          <c:smooth val="0"/>
          <c:extLst>
            <c:ext xmlns:c16="http://schemas.microsoft.com/office/drawing/2014/chart" uri="{C3380CC4-5D6E-409C-BE32-E72D297353CC}">
              <c16:uniqueId val="{00000002-332F-4BE7-8DF4-6AFB8CDD2CB2}"/>
            </c:ext>
          </c:extLst>
        </c:ser>
        <c:dLbls>
          <c:showLegendKey val="0"/>
          <c:showVal val="0"/>
          <c:showCatName val="0"/>
          <c:showSerName val="0"/>
          <c:showPercent val="0"/>
          <c:showBubbleSize val="0"/>
        </c:dLbls>
        <c:smooth val="0"/>
        <c:axId val="389213568"/>
        <c:axId val="327204480"/>
      </c:lineChart>
      <c:catAx>
        <c:axId val="389213568"/>
        <c:scaling>
          <c:orientation val="minMax"/>
        </c:scaling>
        <c:delete val="0"/>
        <c:axPos val="b"/>
        <c:title>
          <c:tx>
            <c:rich>
              <a:bodyPr/>
              <a:lstStyle/>
              <a:p>
                <a:pPr>
                  <a:defRPr/>
                </a:pPr>
                <a:r>
                  <a:rPr lang="en-US" sz="2000">
                    <a:solidFill>
                      <a:schemeClr val="tx1">
                        <a:lumMod val="85000"/>
                        <a:lumOff val="15000"/>
                      </a:schemeClr>
                    </a:solidFill>
                    <a:latin typeface="Calibri" panose="020F0502020204030204" pitchFamily="34" charset="0"/>
                    <a:cs typeface="Calibri" panose="020F0502020204030204" pitchFamily="34" charset="0"/>
                  </a:rPr>
                  <a:t>Year</a:t>
                </a:r>
              </a:p>
            </c:rich>
          </c:tx>
          <c:overlay val="0"/>
        </c:title>
        <c:numFmt formatCode="General" sourceLinked="1"/>
        <c:majorTickMark val="out"/>
        <c:minorTickMark val="none"/>
        <c:tickLblPos val="nextTo"/>
        <c:spPr>
          <a:ln>
            <a:solidFill>
              <a:schemeClr val="tx1">
                <a:lumMod val="85000"/>
                <a:lumOff val="15000"/>
              </a:schemeClr>
            </a:solidFill>
          </a:ln>
        </c:spPr>
        <c:txPr>
          <a:bodyPr rot="0" vert="horz"/>
          <a:lstStyle/>
          <a:p>
            <a:pPr>
              <a:defRPr sz="1600" b="0">
                <a:solidFill>
                  <a:schemeClr val="tx1">
                    <a:lumMod val="85000"/>
                    <a:lumOff val="15000"/>
                  </a:schemeClr>
                </a:solidFill>
                <a:latin typeface="Calibri" panose="020F0502020204030204" pitchFamily="34" charset="0"/>
                <a:cs typeface="Calibri" panose="020F0502020204030204" pitchFamily="34" charset="0"/>
              </a:defRPr>
            </a:pPr>
            <a:endParaRPr lang="en-US"/>
          </a:p>
        </c:txPr>
        <c:crossAx val="327204480"/>
        <c:crosses val="autoZero"/>
        <c:auto val="1"/>
        <c:lblAlgn val="ctr"/>
        <c:lblOffset val="100"/>
        <c:noMultiLvlLbl val="0"/>
      </c:catAx>
      <c:valAx>
        <c:axId val="327204480"/>
        <c:scaling>
          <c:orientation val="minMax"/>
        </c:scaling>
        <c:delete val="0"/>
        <c:axPos val="l"/>
        <c:title>
          <c:tx>
            <c:rich>
              <a:bodyPr/>
              <a:lstStyle/>
              <a:p>
                <a:pPr>
                  <a:defRPr>
                    <a:solidFill>
                      <a:schemeClr val="tx1">
                        <a:lumMod val="85000"/>
                        <a:lumOff val="15000"/>
                      </a:schemeClr>
                    </a:solidFill>
                  </a:defRPr>
                </a:pPr>
                <a:r>
                  <a:rPr lang="en-US" sz="2000">
                    <a:solidFill>
                      <a:schemeClr val="tx1">
                        <a:lumMod val="85000"/>
                        <a:lumOff val="15000"/>
                      </a:schemeClr>
                    </a:solidFill>
                    <a:latin typeface="Calibri" panose="020F0502020204030204" pitchFamily="34" charset="0"/>
                    <a:cs typeface="Calibri" panose="020F0502020204030204" pitchFamily="34" charset="0"/>
                  </a:rPr>
                  <a:t>Percentage of cases</a:t>
                </a:r>
              </a:p>
            </c:rich>
          </c:tx>
          <c:overlay val="0"/>
        </c:title>
        <c:numFmt formatCode="0&quot;%&quot;" sourceLinked="0"/>
        <c:majorTickMark val="out"/>
        <c:minorTickMark val="none"/>
        <c:tickLblPos val="nextTo"/>
        <c:spPr>
          <a:ln>
            <a:solidFill>
              <a:schemeClr val="tx1">
                <a:lumMod val="85000"/>
                <a:lumOff val="15000"/>
              </a:schemeClr>
            </a:solidFill>
          </a:ln>
        </c:spPr>
        <c:txPr>
          <a:bodyPr/>
          <a:lstStyle/>
          <a:p>
            <a:pPr>
              <a:defRPr sz="1600">
                <a:solidFill>
                  <a:schemeClr val="tx1">
                    <a:lumMod val="85000"/>
                    <a:lumOff val="15000"/>
                  </a:schemeClr>
                </a:solidFill>
                <a:latin typeface="Calibri" panose="020F0502020204030204" pitchFamily="34" charset="0"/>
                <a:cs typeface="Calibri" panose="020F0502020204030204" pitchFamily="34" charset="0"/>
              </a:defRPr>
            </a:pPr>
            <a:endParaRPr lang="en-US"/>
          </a:p>
        </c:txPr>
        <c:crossAx val="389213568"/>
        <c:crosses val="autoZero"/>
        <c:crossBetween val="between"/>
      </c:valAx>
    </c:plotArea>
    <c:legend>
      <c:legendPos val="t"/>
      <c:layout>
        <c:manualLayout>
          <c:xMode val="edge"/>
          <c:yMode val="edge"/>
          <c:x val="0.81705598796658607"/>
          <c:y val="7.9964526252329221E-2"/>
          <c:w val="0.16922564764572412"/>
          <c:h val="0.23920253172443989"/>
        </c:manualLayout>
      </c:layout>
      <c:overlay val="0"/>
      <c:txPr>
        <a:bodyPr/>
        <a:lstStyle/>
        <a:p>
          <a:pPr>
            <a:defRPr sz="1800">
              <a:solidFill>
                <a:schemeClr val="tx1">
                  <a:lumMod val="85000"/>
                  <a:lumOff val="15000"/>
                </a:schemeClr>
              </a:solidFill>
              <a:latin typeface="Calibri" panose="020F0502020204030204" pitchFamily="34" charset="0"/>
              <a:cs typeface="Calibri" panose="020F0502020204030204"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4.6178497817766111E-2"/>
          <c:w val="0.99971520487022458"/>
          <c:h val="0.82691671336596984"/>
        </c:manualLayout>
      </c:layout>
      <c:barChart>
        <c:barDir val="col"/>
        <c:grouping val="clustered"/>
        <c:varyColors val="0"/>
        <c:ser>
          <c:idx val="1"/>
          <c:order val="0"/>
          <c:tx>
            <c:strRef>
              <c:f>Sheet1!$B$1</c:f>
              <c:strCache>
                <c:ptCount val="1"/>
                <c:pt idx="0">
                  <c:v>Total </c:v>
                </c:pt>
              </c:strCache>
            </c:strRef>
          </c:tx>
          <c:spPr>
            <a:solidFill>
              <a:schemeClr val="accent5"/>
            </a:solidFill>
            <a:ln w="9525">
              <a:noFill/>
            </a:ln>
            <a:effectLst/>
          </c:spPr>
          <c:invertIfNegative val="0"/>
          <c:dLbls>
            <c:dLbl>
              <c:idx val="0"/>
              <c:tx>
                <c:rich>
                  <a:bodyPr/>
                  <a:lstStyle/>
                  <a:p>
                    <a:fld id="{0D96D5C9-0CFA-47F6-8C23-7FA8E28C580F}" type="VALUE">
                      <a:rPr lang="en-US" sz="1800"/>
                      <a:pPr/>
                      <a:t>[VALUE]</a:t>
                    </a:fld>
                    <a:endParaRPr lang="en-US"/>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C01B-4A62-A655-0EFA9877A12A}"/>
                </c:ext>
              </c:extLst>
            </c:dLbl>
            <c:dLbl>
              <c:idx val="1"/>
              <c:layout>
                <c:manualLayout>
                  <c:x val="0"/>
                  <c:y val="8.6158393785343013E-3"/>
                </c:manualLayout>
              </c:layout>
              <c:spPr>
                <a:noFill/>
                <a:ln>
                  <a:noFill/>
                </a:ln>
                <a:effectLst/>
              </c:spPr>
              <c:txPr>
                <a:bodyPr rot="0" spcFirstLastPara="1" vertOverflow="ellipsis" vert="horz" wrap="square" anchor="ctr" anchorCtr="1"/>
                <a:lstStyle/>
                <a:p>
                  <a:pPr>
                    <a:defRPr sz="20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01B-4A62-A655-0EFA9877A12A}"/>
                </c:ext>
              </c:extLst>
            </c:dLbl>
            <c:dLbl>
              <c:idx val="2"/>
              <c:layout>
                <c:manualLayout>
                  <c:x val="0"/>
                  <c:y val="7.3042211686753867E-3"/>
                </c:manualLayout>
              </c:layout>
              <c:spPr>
                <a:noFill/>
                <a:ln>
                  <a:noFill/>
                </a:ln>
                <a:effectLst/>
              </c:spPr>
              <c:txPr>
                <a:bodyPr rot="0" spcFirstLastPara="1" vertOverflow="ellipsis" vert="horz" wrap="square" anchor="ctr" anchorCtr="1"/>
                <a:lstStyle/>
                <a:p>
                  <a:pPr>
                    <a:defRPr sz="20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01B-4A62-A655-0EFA9877A12A}"/>
                </c:ext>
              </c:extLst>
            </c:dLbl>
            <c:spPr>
              <a:noFill/>
              <a:ln>
                <a:noFill/>
              </a:ln>
              <a:effectLst/>
            </c:spPr>
            <c:txPr>
              <a:bodyPr rot="0" spcFirstLastPara="1" vertOverflow="ellipsis" vert="horz" wrap="square" anchor="ctr" anchorCtr="1"/>
              <a:lstStyle/>
              <a:p>
                <a:pPr>
                  <a:defRPr sz="2000" b="1" i="0" u="none" strike="noStrike" kern="1200" baseline="0">
                    <a:solidFill>
                      <a:schemeClr val="bg2"/>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Diabetes mellitus</c:v>
                </c:pt>
                <c:pt idx="1">
                  <c:v>Post-organ transplantation</c:v>
                </c:pt>
                <c:pt idx="2">
                  <c:v>TNF-α inhibitors</c:v>
                </c:pt>
                <c:pt idx="3">
                  <c:v>Non-HIV immunosuppression†</c:v>
                </c:pt>
                <c:pt idx="4">
                  <c:v>End-stage renal disease</c:v>
                </c:pt>
                <c:pt idx="5">
                  <c:v>Viral hepatitis§</c:v>
                </c:pt>
              </c:strCache>
            </c:strRef>
          </c:cat>
          <c:val>
            <c:numRef>
              <c:f>Sheet1!$B$2:$B$7</c:f>
              <c:numCache>
                <c:formatCode>0"%"</c:formatCode>
                <c:ptCount val="6"/>
                <c:pt idx="0">
                  <c:v>21.900269541778975</c:v>
                </c:pt>
                <c:pt idx="1">
                  <c:v>0.70273392375818255</c:v>
                </c:pt>
                <c:pt idx="2">
                  <c:v>1.4824797843665769</c:v>
                </c:pt>
                <c:pt idx="3">
                  <c:v>6.3823642664613018</c:v>
                </c:pt>
                <c:pt idx="4">
                  <c:v>2.3488640739314595</c:v>
                </c:pt>
                <c:pt idx="5">
                  <c:v>3.1863688871775127</c:v>
                </c:pt>
              </c:numCache>
            </c:numRef>
          </c:val>
          <c:extLst>
            <c:ext xmlns:c16="http://schemas.microsoft.com/office/drawing/2014/chart" uri="{C3380CC4-5D6E-409C-BE32-E72D297353CC}">
              <c16:uniqueId val="{00000003-C01B-4A62-A655-0EFA9877A12A}"/>
            </c:ext>
          </c:extLst>
        </c:ser>
        <c:ser>
          <c:idx val="2"/>
          <c:order val="1"/>
          <c:tx>
            <c:strRef>
              <c:f>Sheet1!$C$1</c:f>
              <c:strCache>
                <c:ptCount val="1"/>
                <c:pt idx="0">
                  <c:v>U.S.-born</c:v>
                </c:pt>
              </c:strCache>
            </c:strRef>
          </c:tx>
          <c:spPr>
            <a:solidFill>
              <a:schemeClr val="accent2"/>
            </a:solidFill>
            <a:ln w="9525">
              <a:noFill/>
            </a:ln>
            <a:effectLst/>
          </c:spPr>
          <c:invertIfNegative val="0"/>
          <c:dPt>
            <c:idx val="0"/>
            <c:invertIfNegative val="0"/>
            <c:bubble3D val="0"/>
            <c:spPr>
              <a:solidFill>
                <a:schemeClr val="accent2"/>
              </a:solidFill>
              <a:ln w="9525">
                <a:noFill/>
              </a:ln>
              <a:effectLst/>
            </c:spPr>
            <c:extLst>
              <c:ext xmlns:c16="http://schemas.microsoft.com/office/drawing/2014/chart" uri="{C3380CC4-5D6E-409C-BE32-E72D297353CC}">
                <c16:uniqueId val="{00000005-C01B-4A62-A655-0EFA9877A12A}"/>
              </c:ext>
            </c:extLst>
          </c:dPt>
          <c:dLbls>
            <c:dLbl>
              <c:idx val="0"/>
              <c:tx>
                <c:rich>
                  <a:bodyPr/>
                  <a:lstStyle/>
                  <a:p>
                    <a:fld id="{362CB6DB-9761-4690-ACAA-B840CF308102}" type="VALUE">
                      <a:rPr lang="en-US" sz="1800"/>
                      <a:pPr/>
                      <a:t>[VALUE]</a:t>
                    </a:fld>
                    <a:endParaRPr lang="en-US"/>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C01B-4A62-A655-0EFA9877A12A}"/>
                </c:ext>
              </c:extLst>
            </c:dLbl>
            <c:dLbl>
              <c:idx val="1"/>
              <c:layout>
                <c:manualLayout>
                  <c:x val="-3.472222222222222E-3"/>
                  <c:y val="6.6236005597761728E-3"/>
                </c:manualLayout>
              </c:layout>
              <c:spPr>
                <a:noFill/>
                <a:ln>
                  <a:noFill/>
                </a:ln>
                <a:effectLst/>
              </c:spPr>
              <c:txPr>
                <a:bodyPr rot="0" spcFirstLastPara="1" vertOverflow="ellipsis" vert="horz" wrap="square" anchor="ctr" anchorCtr="1"/>
                <a:lstStyle/>
                <a:p>
                  <a:pPr>
                    <a:defRPr sz="20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01B-4A62-A655-0EFA9877A12A}"/>
                </c:ext>
              </c:extLst>
            </c:dLbl>
            <c:dLbl>
              <c:idx val="2"/>
              <c:layout>
                <c:manualLayout>
                  <c:x val="8.4875562720133283E-17"/>
                  <c:y val="8.7133003941280637E-3"/>
                </c:manualLayout>
              </c:layout>
              <c:spPr>
                <a:noFill/>
                <a:ln>
                  <a:noFill/>
                </a:ln>
                <a:effectLst/>
              </c:spPr>
              <c:txPr>
                <a:bodyPr rot="0" spcFirstLastPara="1" vertOverflow="ellipsis" vert="horz" wrap="square" anchor="ctr" anchorCtr="1"/>
                <a:lstStyle/>
                <a:p>
                  <a:pPr>
                    <a:defRPr sz="20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01B-4A62-A655-0EFA9877A12A}"/>
                </c:ext>
              </c:extLst>
            </c:dLbl>
            <c:dLbl>
              <c:idx val="4"/>
              <c:layout>
                <c:manualLayout>
                  <c:x val="0"/>
                  <c:y val="6.867133965368055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637-4CFB-9A0D-C3B451A6EDA1}"/>
                </c:ext>
              </c:extLst>
            </c:dLbl>
            <c:spPr>
              <a:noFill/>
              <a:ln>
                <a:noFill/>
              </a:ln>
              <a:effectLst/>
            </c:spPr>
            <c:txPr>
              <a:bodyPr rot="0" spcFirstLastPara="1" vertOverflow="ellipsis" vert="horz" wrap="square" anchor="ctr" anchorCtr="1"/>
              <a:lstStyle/>
              <a:p>
                <a:pPr>
                  <a:defRPr sz="2000" b="1" i="0" u="none" strike="noStrike" kern="1200" baseline="0">
                    <a:solidFill>
                      <a:schemeClr val="bg2"/>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Diabetes mellitus</c:v>
                </c:pt>
                <c:pt idx="1">
                  <c:v>Post-organ transplantation</c:v>
                </c:pt>
                <c:pt idx="2">
                  <c:v>TNF-α inhibitors</c:v>
                </c:pt>
                <c:pt idx="3">
                  <c:v>Non-HIV immunosuppression†</c:v>
                </c:pt>
                <c:pt idx="4">
                  <c:v>End-stage renal disease</c:v>
                </c:pt>
                <c:pt idx="5">
                  <c:v>Viral hepatitis§</c:v>
                </c:pt>
              </c:strCache>
            </c:strRef>
          </c:cat>
          <c:val>
            <c:numRef>
              <c:f>Sheet1!$C$2:$C$7</c:f>
              <c:numCache>
                <c:formatCode>0"%"</c:formatCode>
                <c:ptCount val="6"/>
                <c:pt idx="0">
                  <c:v>15.013054830287206</c:v>
                </c:pt>
                <c:pt idx="1">
                  <c:v>0.91383812010443866</c:v>
                </c:pt>
                <c:pt idx="2">
                  <c:v>1.95822454308094</c:v>
                </c:pt>
                <c:pt idx="3">
                  <c:v>8.6597040905134897</c:v>
                </c:pt>
                <c:pt idx="4">
                  <c:v>2.219321148825065</c:v>
                </c:pt>
                <c:pt idx="5">
                  <c:v>4.0905134899912969</c:v>
                </c:pt>
              </c:numCache>
            </c:numRef>
          </c:val>
          <c:extLst>
            <c:ext xmlns:c16="http://schemas.microsoft.com/office/drawing/2014/chart" uri="{C3380CC4-5D6E-409C-BE32-E72D297353CC}">
              <c16:uniqueId val="{00000008-C01B-4A62-A655-0EFA9877A12A}"/>
            </c:ext>
          </c:extLst>
        </c:ser>
        <c:ser>
          <c:idx val="0"/>
          <c:order val="2"/>
          <c:tx>
            <c:strRef>
              <c:f>Sheet1!$D$1</c:f>
              <c:strCache>
                <c:ptCount val="1"/>
                <c:pt idx="0">
                  <c:v>Non-U.S.–born </c:v>
                </c:pt>
              </c:strCache>
            </c:strRef>
          </c:tx>
          <c:spPr>
            <a:solidFill>
              <a:schemeClr val="accent6"/>
            </a:solidFill>
            <a:ln w="9525">
              <a:noFill/>
            </a:ln>
            <a:effectLst/>
          </c:spPr>
          <c:invertIfNegative val="0"/>
          <c:dLbls>
            <c:dLbl>
              <c:idx val="1"/>
              <c:layout>
                <c:manualLayout>
                  <c:x val="-5.7870370370370367E-3"/>
                  <c:y val="5.7164634146341462E-3"/>
                </c:manualLayout>
              </c:layout>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01B-4A62-A655-0EFA9877A12A}"/>
                </c:ext>
              </c:extLst>
            </c:dLbl>
            <c:dLbl>
              <c:idx val="2"/>
              <c:layout>
                <c:manualLayout>
                  <c:x val="-1.1574074074074073E-3"/>
                  <c:y val="6.7633660821385735E-3"/>
                </c:manualLayout>
              </c:layout>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C01B-4A62-A655-0EFA9877A12A}"/>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2"/>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Diabetes mellitus</c:v>
                </c:pt>
                <c:pt idx="1">
                  <c:v>Post-organ transplantation</c:v>
                </c:pt>
                <c:pt idx="2">
                  <c:v>TNF-α inhibitors</c:v>
                </c:pt>
                <c:pt idx="3">
                  <c:v>Non-HIV immunosuppression†</c:v>
                </c:pt>
                <c:pt idx="4">
                  <c:v>End-stage renal disease</c:v>
                </c:pt>
                <c:pt idx="5">
                  <c:v>Viral hepatitis§</c:v>
                </c:pt>
              </c:strCache>
            </c:strRef>
          </c:cat>
          <c:val>
            <c:numRef>
              <c:f>Sheet1!$D$2:$D$7</c:f>
              <c:numCache>
                <c:formatCode>0"%"</c:formatCode>
                <c:ptCount val="6"/>
                <c:pt idx="0">
                  <c:v>23.964570858283434</c:v>
                </c:pt>
                <c:pt idx="1">
                  <c:v>0.64870259481037917</c:v>
                </c:pt>
                <c:pt idx="2">
                  <c:v>1.347305389221557</c:v>
                </c:pt>
                <c:pt idx="3">
                  <c:v>5.7509980039920157</c:v>
                </c:pt>
                <c:pt idx="4">
                  <c:v>2.3577844311377243</c:v>
                </c:pt>
                <c:pt idx="5">
                  <c:v>2.9191616766467066</c:v>
                </c:pt>
              </c:numCache>
            </c:numRef>
          </c:val>
          <c:extLst>
            <c:ext xmlns:c16="http://schemas.microsoft.com/office/drawing/2014/chart" uri="{C3380CC4-5D6E-409C-BE32-E72D297353CC}">
              <c16:uniqueId val="{0000000B-C01B-4A62-A655-0EFA9877A12A}"/>
            </c:ext>
          </c:extLst>
        </c:ser>
        <c:dLbls>
          <c:dLblPos val="outEnd"/>
          <c:showLegendKey val="0"/>
          <c:showVal val="1"/>
          <c:showCatName val="0"/>
          <c:showSerName val="0"/>
          <c:showPercent val="0"/>
          <c:showBubbleSize val="0"/>
        </c:dLbls>
        <c:gapWidth val="10"/>
        <c:axId val="437378656"/>
        <c:axId val="437380624"/>
      </c:barChart>
      <c:valAx>
        <c:axId val="437380624"/>
        <c:scaling>
          <c:orientation val="minMax"/>
        </c:scaling>
        <c:delete val="1"/>
        <c:axPos val="l"/>
        <c:majorGridlines>
          <c:spPr>
            <a:ln w="9525" cap="flat" cmpd="sng" algn="ctr">
              <a:noFill/>
              <a:round/>
            </a:ln>
            <a:effectLst/>
          </c:spPr>
        </c:majorGridlines>
        <c:numFmt formatCode="#&quot;%&quot;" sourceLinked="0"/>
        <c:majorTickMark val="out"/>
        <c:minorTickMark val="none"/>
        <c:tickLblPos val="nextTo"/>
        <c:crossAx val="437378656"/>
        <c:crosses val="autoZero"/>
        <c:crossBetween val="between"/>
      </c:valAx>
      <c:catAx>
        <c:axId val="437378656"/>
        <c:scaling>
          <c:orientation val="minMax"/>
        </c:scaling>
        <c:delete val="0"/>
        <c:axPos val="b"/>
        <c:numFmt formatCode="General" sourceLinked="1"/>
        <c:majorTickMark val="out"/>
        <c:minorTickMark val="none"/>
        <c:tickLblPos val="nextTo"/>
        <c:spPr>
          <a:noFill/>
          <a:ln w="9525" cap="flat" cmpd="sng" algn="ctr">
            <a:solidFill>
              <a:schemeClr val="tx1">
                <a:lumMod val="85000"/>
                <a:lumOff val="1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437380624"/>
        <c:crosses val="autoZero"/>
        <c:auto val="1"/>
        <c:lblAlgn val="ctr"/>
        <c:lblOffset val="100"/>
        <c:noMultiLvlLbl val="0"/>
      </c:catAx>
      <c:spPr>
        <a:noFill/>
        <a:ln>
          <a:noFill/>
        </a:ln>
        <a:effectLst/>
      </c:spPr>
    </c:plotArea>
    <c:legend>
      <c:legendPos val="r"/>
      <c:layout>
        <c:manualLayout>
          <c:xMode val="edge"/>
          <c:yMode val="edge"/>
          <c:x val="0.76310267206182569"/>
          <c:y val="0.11474927885988462"/>
          <c:w val="0.23521993778555458"/>
          <c:h val="0.18768117752898841"/>
        </c:manualLayout>
      </c:layout>
      <c:overlay val="0"/>
      <c:spPr>
        <a:noFill/>
        <a:ln>
          <a:noFill/>
        </a:ln>
        <a:effectLst/>
      </c:spPr>
      <c:txPr>
        <a:bodyPr rot="0" spcFirstLastPara="1" vertOverflow="ellipsis" vert="horz" wrap="square" anchor="ctr" anchorCtr="1"/>
        <a:lstStyle/>
        <a:p>
          <a:pPr>
            <a:defRPr sz="1800" b="0" i="0" u="none" strike="noStrike" kern="1200" baseline="0">
              <a:solidFill>
                <a:srgbClr val="000000"/>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noFill/>
    <a:ln>
      <a:noFill/>
    </a:ln>
    <a:effectLst/>
  </c:spPr>
  <c:txPr>
    <a:bodyPr/>
    <a:lstStyle/>
    <a:p>
      <a:pPr>
        <a:defRPr sz="1800">
          <a:solidFill>
            <a:srgbClr val="000000"/>
          </a:solidFill>
        </a:defRPr>
      </a:pPr>
      <a:endParaRPr lang="en-US"/>
    </a:p>
  </c:txPr>
  <c:externalData r:id="rId4">
    <c:autoUpdate val="0"/>
  </c:externalData>
  <c:userShapes r:id="rId5"/>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420504446341063"/>
          <c:y val="4.1948756456089781E-2"/>
          <c:w val="0.50579495553658937"/>
          <c:h val="0.9487292976647792"/>
        </c:manualLayout>
      </c:layout>
      <c:barChart>
        <c:barDir val="bar"/>
        <c:grouping val="clustered"/>
        <c:varyColors val="0"/>
        <c:ser>
          <c:idx val="0"/>
          <c:order val="0"/>
          <c:tx>
            <c:strRef>
              <c:f>Sheet1!$B$1</c:f>
              <c:strCache>
                <c:ptCount val="1"/>
                <c:pt idx="0">
                  <c:v>Percentages</c:v>
                </c:pt>
              </c:strCache>
            </c:strRef>
          </c:tx>
          <c:spPr>
            <a:solidFill>
              <a:srgbClr val="005DAA"/>
            </a:solidFill>
            <a:ln>
              <a:noFill/>
            </a:ln>
            <a:effectLst/>
          </c:spPr>
          <c:invertIfNegative val="0"/>
          <c:dLbls>
            <c:dLbl>
              <c:idx val="0"/>
              <c:layout>
                <c:manualLayout>
                  <c:x val="-5.4632867132867136E-2"/>
                  <c:y val="2.1677826195382758E-3"/>
                </c:manualLayout>
              </c:layout>
              <c:tx>
                <c:rich>
                  <a:bodyPr/>
                  <a:lstStyle/>
                  <a:p>
                    <a:fld id="{031432F0-782E-4450-A931-A3E7C600ED2C}" type="VALUE">
                      <a:rPr lang="en-US">
                        <a:solidFill>
                          <a:srgbClr val="FFFFFF"/>
                        </a:solidFill>
                      </a:rPr>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727-4E75-A270-D6B69A15AB70}"/>
                </c:ext>
              </c:extLst>
            </c:dLbl>
            <c:dLbl>
              <c:idx val="1"/>
              <c:layout>
                <c:manualLayout>
                  <c:x val="-4.261363636363636E-2"/>
                  <c:y val="0"/>
                </c:manualLayout>
              </c:layout>
              <c:tx>
                <c:rich>
                  <a:bodyPr/>
                  <a:lstStyle/>
                  <a:p>
                    <a:fld id="{ADA65D26-2269-432C-8F21-A58CC09B6B03}" type="VALUE">
                      <a:rPr lang="en-US">
                        <a:solidFill>
                          <a:srgbClr val="FFFFFF"/>
                        </a:solidFill>
                      </a:rPr>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727-4E75-A270-D6B69A15AB70}"/>
                </c:ext>
              </c:extLst>
            </c:dLbl>
            <c:dLbl>
              <c:idx val="2"/>
              <c:layout>
                <c:manualLayout>
                  <c:x val="-3.9335664335664419E-2"/>
                  <c:y val="2.1677826195382758E-3"/>
                </c:manualLayout>
              </c:layout>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rgbClr val="FFFFFF"/>
                      </a:solidFill>
                      <a:latin typeface="Calibri" panose="020F0502020204030204" pitchFamily="34" charset="0"/>
                      <a:ea typeface="Calibri" panose="020F0502020204030204" pitchFamily="34" charset="0"/>
                      <a:cs typeface="Calibri" panose="020F050202020403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727-4E75-A270-D6B69A15AB70}"/>
                </c:ext>
              </c:extLst>
            </c:dLbl>
            <c:dLbl>
              <c:idx val="3"/>
              <c:layout>
                <c:manualLayout>
                  <c:x val="-3.8243006993007075E-2"/>
                  <c:y val="-2.1676119279934302E-3"/>
                </c:manualLayout>
              </c:layout>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rgbClr val="FFFFFF"/>
                      </a:solidFill>
                      <a:latin typeface="Calibri" panose="020F0502020204030204" pitchFamily="34" charset="0"/>
                      <a:ea typeface="Calibri" panose="020F0502020204030204" pitchFamily="34" charset="0"/>
                      <a:cs typeface="Calibri" panose="020F050202020403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727-4E75-A270-D6B69A15AB70}"/>
                </c:ext>
              </c:extLst>
            </c:dLbl>
            <c:dLbl>
              <c:idx val="4"/>
              <c:layout>
                <c:manualLayout>
                  <c:x val="-4.042832167832168E-2"/>
                  <c:y val="0"/>
                </c:manualLayout>
              </c:layout>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rgbClr val="FFFFFF"/>
                      </a:solidFill>
                      <a:latin typeface="Calibri" panose="020F0502020204030204" pitchFamily="34" charset="0"/>
                      <a:ea typeface="Calibri" panose="020F0502020204030204" pitchFamily="34" charset="0"/>
                      <a:cs typeface="Calibri" panose="020F050202020403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727-4E75-A270-D6B69A15AB70}"/>
                </c:ext>
              </c:extLst>
            </c:dLbl>
            <c:dLbl>
              <c:idx val="5"/>
              <c:layout>
                <c:manualLayout>
                  <c:x val="-4.042832167832168E-2"/>
                  <c:y val="2.1677826195383556E-3"/>
                </c:manualLayout>
              </c:layout>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rgbClr val="FFFFFF"/>
                      </a:solidFill>
                      <a:latin typeface="Calibri" panose="020F0502020204030204" pitchFamily="34" charset="0"/>
                      <a:ea typeface="Calibri" panose="020F0502020204030204" pitchFamily="34" charset="0"/>
                      <a:cs typeface="Calibri" panose="020F050202020403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727-4E75-A270-D6B69A15AB70}"/>
                </c:ext>
              </c:extLst>
            </c:dLbl>
            <c:dLbl>
              <c:idx val="6"/>
              <c:layout>
                <c:manualLayout>
                  <c:x val="-4.1520979020979024E-2"/>
                  <c:y val="2.1677826195383556E-3"/>
                </c:manualLayout>
              </c:layout>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rgbClr val="FFFFFF"/>
                      </a:solidFill>
                      <a:latin typeface="Calibri" panose="020F0502020204030204" pitchFamily="34" charset="0"/>
                      <a:ea typeface="Calibri" panose="020F0502020204030204" pitchFamily="34" charset="0"/>
                      <a:cs typeface="Calibri" panose="020F050202020403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F59-4DF0-81E8-B06484E5F5AA}"/>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Current or former smoker*</c:v>
                </c:pt>
                <c:pt idx="1">
                  <c:v>Ever experienced homelesness</c:v>
                </c:pt>
                <c:pt idx="2">
                  <c:v>Ever been incarcerated</c:v>
                </c:pt>
                <c:pt idx="3">
                  <c:v>Noninjecting drug use†</c:v>
                </c:pt>
                <c:pt idx="4">
                  <c:v>Experiencing homelessness†</c:v>
                </c:pt>
                <c:pt idx="5">
                  <c:v>Excess alcohol use†</c:v>
                </c:pt>
                <c:pt idx="6">
                  <c:v>Incarcerated*</c:v>
                </c:pt>
                <c:pt idx="7">
                  <c:v>Resident of long-term care facility†</c:v>
                </c:pt>
                <c:pt idx="8">
                  <c:v>Injecting drug use†</c:v>
                </c:pt>
              </c:strCache>
            </c:strRef>
          </c:cat>
          <c:val>
            <c:numRef>
              <c:f>Sheet1!$B$2:$B$10</c:f>
              <c:numCache>
                <c:formatCode>0\%</c:formatCode>
                <c:ptCount val="9"/>
                <c:pt idx="0">
                  <c:v>31.434227892652881</c:v>
                </c:pt>
                <c:pt idx="1">
                  <c:v>9.3571042679632637</c:v>
                </c:pt>
                <c:pt idx="2">
                  <c:v>8.8090656403677574</c:v>
                </c:pt>
                <c:pt idx="3">
                  <c:v>7.816402997502081</c:v>
                </c:pt>
                <c:pt idx="4">
                  <c:v>7.3050758765044481</c:v>
                </c:pt>
                <c:pt idx="5">
                  <c:v>7.2579806592492453</c:v>
                </c:pt>
                <c:pt idx="6">
                  <c:v>3.5856573705179287</c:v>
                </c:pt>
                <c:pt idx="7">
                  <c:v>1.6175561508345353</c:v>
                </c:pt>
                <c:pt idx="8">
                  <c:v>0.96733929685874775</c:v>
                </c:pt>
              </c:numCache>
            </c:numRef>
          </c:val>
          <c:extLst>
            <c:ext xmlns:c16="http://schemas.microsoft.com/office/drawing/2014/chart" uri="{C3380CC4-5D6E-409C-BE32-E72D297353CC}">
              <c16:uniqueId val="{00000006-1727-4E75-A270-D6B69A15AB70}"/>
            </c:ext>
          </c:extLst>
        </c:ser>
        <c:dLbls>
          <c:dLblPos val="outEnd"/>
          <c:showLegendKey val="0"/>
          <c:showVal val="1"/>
          <c:showCatName val="0"/>
          <c:showSerName val="0"/>
          <c:showPercent val="0"/>
          <c:showBubbleSize val="0"/>
        </c:dLbls>
        <c:gapWidth val="10"/>
        <c:axId val="1774546703"/>
        <c:axId val="1774555439"/>
      </c:barChart>
      <c:catAx>
        <c:axId val="1774546703"/>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rgbClr val="000000"/>
                </a:solidFill>
                <a:latin typeface="Calibri" panose="020F0502020204030204" pitchFamily="34" charset="0"/>
                <a:ea typeface="+mn-ea"/>
                <a:cs typeface="Calibri" panose="020F0502020204030204" pitchFamily="34" charset="0"/>
              </a:defRPr>
            </a:pPr>
            <a:endParaRPr lang="en-US"/>
          </a:p>
        </c:txPr>
        <c:crossAx val="1774555439"/>
        <c:crosses val="autoZero"/>
        <c:auto val="1"/>
        <c:lblAlgn val="ctr"/>
        <c:lblOffset val="100"/>
        <c:noMultiLvlLbl val="0"/>
      </c:catAx>
      <c:valAx>
        <c:axId val="1774555439"/>
        <c:scaling>
          <c:orientation val="minMax"/>
        </c:scaling>
        <c:delete val="1"/>
        <c:axPos val="t"/>
        <c:numFmt formatCode="0\%" sourceLinked="1"/>
        <c:majorTickMark val="none"/>
        <c:minorTickMark val="none"/>
        <c:tickLblPos val="nextTo"/>
        <c:crossAx val="1774546703"/>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924541271725784"/>
          <c:y val="2.8702989392478308E-2"/>
          <c:w val="0.69846589213482835"/>
          <c:h val="0.93541546948305698"/>
        </c:manualLayout>
      </c:layout>
      <c:barChart>
        <c:barDir val="bar"/>
        <c:grouping val="clustered"/>
        <c:varyColors val="0"/>
        <c:ser>
          <c:idx val="0"/>
          <c:order val="0"/>
          <c:tx>
            <c:v>Dead at diagnosis</c:v>
          </c:tx>
          <c:spPr>
            <a:solidFill>
              <a:schemeClr val="accent5"/>
            </a:solidFill>
            <a:ln>
              <a:solidFill>
                <a:schemeClr val="accent5"/>
              </a:solid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2"/>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Unknown cause of death</c:v>
                </c:pt>
                <c:pt idx="1">
                  <c:v>TB not cause of death</c:v>
                </c:pt>
                <c:pt idx="2">
                  <c:v>TB cause of death</c:v>
                </c:pt>
              </c:strCache>
            </c:strRef>
          </c:cat>
          <c:val>
            <c:numRef>
              <c:f>Sheet1!$C$2:$C$4</c:f>
              <c:numCache>
                <c:formatCode>0.000%</c:formatCode>
                <c:ptCount val="3"/>
                <c:pt idx="0">
                  <c:v>0.22764227642276422</c:v>
                </c:pt>
                <c:pt idx="1">
                  <c:v>0.37804878048780488</c:v>
                </c:pt>
                <c:pt idx="2">
                  <c:v>0.39430894308943087</c:v>
                </c:pt>
              </c:numCache>
            </c:numRef>
          </c:val>
          <c:extLst>
            <c:ext xmlns:c16="http://schemas.microsoft.com/office/drawing/2014/chart" uri="{C3380CC4-5D6E-409C-BE32-E72D297353CC}">
              <c16:uniqueId val="{00000000-4CDC-461F-85F7-FFF779C7A78B}"/>
            </c:ext>
          </c:extLst>
        </c:ser>
        <c:dLbls>
          <c:showLegendKey val="0"/>
          <c:showVal val="0"/>
          <c:showCatName val="0"/>
          <c:showSerName val="0"/>
          <c:showPercent val="0"/>
          <c:showBubbleSize val="0"/>
        </c:dLbls>
        <c:gapWidth val="10"/>
        <c:axId val="163888704"/>
        <c:axId val="163877888"/>
      </c:barChart>
      <c:catAx>
        <c:axId val="163888704"/>
        <c:scaling>
          <c:orientation val="minMax"/>
        </c:scaling>
        <c:delete val="1"/>
        <c:axPos val="r"/>
        <c:numFmt formatCode="General" sourceLinked="1"/>
        <c:majorTickMark val="none"/>
        <c:minorTickMark val="none"/>
        <c:tickLblPos val="nextTo"/>
        <c:crossAx val="163877888"/>
        <c:crosses val="autoZero"/>
        <c:auto val="1"/>
        <c:lblAlgn val="ctr"/>
        <c:lblOffset val="0"/>
        <c:noMultiLvlLbl val="0"/>
      </c:catAx>
      <c:valAx>
        <c:axId val="163877888"/>
        <c:scaling>
          <c:orientation val="maxMin"/>
          <c:max val="0.5"/>
          <c:min val="0"/>
        </c:scaling>
        <c:delete val="1"/>
        <c:axPos val="b"/>
        <c:numFmt formatCode="0.000%" sourceLinked="1"/>
        <c:majorTickMark val="out"/>
        <c:minorTickMark val="none"/>
        <c:tickLblPos val="nextTo"/>
        <c:crossAx val="16388870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31750">
      <a:noFill/>
      <a:prstDash val="sysDash"/>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5451891188020115E-2"/>
          <c:y val="6.1556715132830626E-2"/>
          <c:w val="0.84368602140138516"/>
          <c:h val="0.83014987709869581"/>
        </c:manualLayout>
      </c:layout>
      <c:barChart>
        <c:barDir val="col"/>
        <c:grouping val="clustered"/>
        <c:varyColors val="0"/>
        <c:ser>
          <c:idx val="1"/>
          <c:order val="0"/>
          <c:tx>
            <c:v>Number of deaths</c:v>
          </c:tx>
          <c:spPr>
            <a:solidFill>
              <a:schemeClr val="accent2">
                <a:lumMod val="20000"/>
                <a:lumOff val="80000"/>
              </a:schemeClr>
            </a:solidFill>
          </c:spPr>
          <c:invertIfNegative val="0"/>
          <c:cat>
            <c:numRef>
              <c:f>Sheet1!$A$2:$A$32</c:f>
              <c:numCache>
                <c:formatCode>General</c:formatCode>
                <c:ptCount val="31"/>
                <c:pt idx="0">
                  <c:v>1993</c:v>
                </c:pt>
                <c:pt idx="3">
                  <c:v>1996</c:v>
                </c:pt>
                <c:pt idx="6">
                  <c:v>1999</c:v>
                </c:pt>
                <c:pt idx="9">
                  <c:v>2002</c:v>
                </c:pt>
                <c:pt idx="12">
                  <c:v>2005</c:v>
                </c:pt>
                <c:pt idx="15">
                  <c:v>2008</c:v>
                </c:pt>
                <c:pt idx="18">
                  <c:v>2011</c:v>
                </c:pt>
                <c:pt idx="21">
                  <c:v>2014</c:v>
                </c:pt>
                <c:pt idx="24">
                  <c:v>2017</c:v>
                </c:pt>
                <c:pt idx="27">
                  <c:v>2020</c:v>
                </c:pt>
                <c:pt idx="30">
                  <c:v>2023</c:v>
                </c:pt>
              </c:numCache>
            </c:numRef>
          </c:cat>
          <c:val>
            <c:numRef>
              <c:f>Sheet1!$B$2:$B$32</c:f>
              <c:numCache>
                <c:formatCode>#,##0</c:formatCode>
                <c:ptCount val="31"/>
                <c:pt idx="0">
                  <c:v>1631</c:v>
                </c:pt>
                <c:pt idx="1">
                  <c:v>1478</c:v>
                </c:pt>
                <c:pt idx="2">
                  <c:v>1336</c:v>
                </c:pt>
                <c:pt idx="3">
                  <c:v>1202</c:v>
                </c:pt>
                <c:pt idx="4">
                  <c:v>1166</c:v>
                </c:pt>
                <c:pt idx="5">
                  <c:v>1112</c:v>
                </c:pt>
                <c:pt idx="6">
                  <c:v>930</c:v>
                </c:pt>
                <c:pt idx="7">
                  <c:v>776</c:v>
                </c:pt>
                <c:pt idx="8">
                  <c:v>764</c:v>
                </c:pt>
                <c:pt idx="9">
                  <c:v>784</c:v>
                </c:pt>
                <c:pt idx="10">
                  <c:v>711</c:v>
                </c:pt>
                <c:pt idx="11">
                  <c:v>657</c:v>
                </c:pt>
                <c:pt idx="12">
                  <c:v>648</c:v>
                </c:pt>
                <c:pt idx="13">
                  <c:v>652</c:v>
                </c:pt>
                <c:pt idx="14">
                  <c:v>554</c:v>
                </c:pt>
                <c:pt idx="15">
                  <c:v>585</c:v>
                </c:pt>
                <c:pt idx="16">
                  <c:v>529</c:v>
                </c:pt>
                <c:pt idx="17">
                  <c:v>569</c:v>
                </c:pt>
                <c:pt idx="18">
                  <c:v>539</c:v>
                </c:pt>
                <c:pt idx="19">
                  <c:v>510</c:v>
                </c:pt>
                <c:pt idx="20">
                  <c:v>555</c:v>
                </c:pt>
                <c:pt idx="21">
                  <c:v>493</c:v>
                </c:pt>
                <c:pt idx="22">
                  <c:v>470</c:v>
                </c:pt>
                <c:pt idx="23">
                  <c:v>528</c:v>
                </c:pt>
                <c:pt idx="24">
                  <c:v>515</c:v>
                </c:pt>
                <c:pt idx="25">
                  <c:v>542</c:v>
                </c:pt>
                <c:pt idx="26">
                  <c:v>526</c:v>
                </c:pt>
                <c:pt idx="27">
                  <c:v>600</c:v>
                </c:pt>
                <c:pt idx="28">
                  <c:v>602</c:v>
                </c:pt>
                <c:pt idx="29">
                  <c:v>565</c:v>
                </c:pt>
                <c:pt idx="30">
                  <c:v>572</c:v>
                </c:pt>
              </c:numCache>
            </c:numRef>
          </c:val>
          <c:extLst>
            <c:ext xmlns:c16="http://schemas.microsoft.com/office/drawing/2014/chart" uri="{C3380CC4-5D6E-409C-BE32-E72D297353CC}">
              <c16:uniqueId val="{00000000-D966-4BC2-A6ED-F586F29E145A}"/>
            </c:ext>
          </c:extLst>
        </c:ser>
        <c:dLbls>
          <c:showLegendKey val="0"/>
          <c:showVal val="0"/>
          <c:showCatName val="0"/>
          <c:showSerName val="0"/>
          <c:showPercent val="0"/>
          <c:showBubbleSize val="0"/>
        </c:dLbls>
        <c:gapWidth val="10"/>
        <c:axId val="315305256"/>
        <c:axId val="196572488"/>
      </c:barChart>
      <c:lineChart>
        <c:grouping val="standard"/>
        <c:varyColors val="0"/>
        <c:ser>
          <c:idx val="0"/>
          <c:order val="1"/>
          <c:tx>
            <c:strRef>
              <c:f>Sheet1!$C$1</c:f>
              <c:strCache>
                <c:ptCount val="1"/>
                <c:pt idx="0">
                  <c:v> Mortality rate</c:v>
                </c:pt>
              </c:strCache>
            </c:strRef>
          </c:tx>
          <c:spPr>
            <a:ln w="31750">
              <a:solidFill>
                <a:srgbClr val="546DB4"/>
              </a:solidFill>
            </a:ln>
          </c:spPr>
          <c:marker>
            <c:symbol val="none"/>
          </c:marker>
          <c:dPt>
            <c:idx val="0"/>
            <c:bubble3D val="0"/>
            <c:extLst>
              <c:ext xmlns:c16="http://schemas.microsoft.com/office/drawing/2014/chart" uri="{C3380CC4-5D6E-409C-BE32-E72D297353CC}">
                <c16:uniqueId val="{00000001-D966-4BC2-A6ED-F586F29E145A}"/>
              </c:ext>
            </c:extLst>
          </c:dPt>
          <c:cat>
            <c:numRef>
              <c:f>Sheet1!$A$2:$A$29</c:f>
              <c:numCache>
                <c:formatCode>General</c:formatCode>
                <c:ptCount val="28"/>
                <c:pt idx="0">
                  <c:v>1993</c:v>
                </c:pt>
                <c:pt idx="3">
                  <c:v>1996</c:v>
                </c:pt>
                <c:pt idx="6">
                  <c:v>1999</c:v>
                </c:pt>
                <c:pt idx="9">
                  <c:v>2002</c:v>
                </c:pt>
                <c:pt idx="12">
                  <c:v>2005</c:v>
                </c:pt>
                <c:pt idx="15">
                  <c:v>2008</c:v>
                </c:pt>
                <c:pt idx="18">
                  <c:v>2011</c:v>
                </c:pt>
                <c:pt idx="21">
                  <c:v>2014</c:v>
                </c:pt>
                <c:pt idx="24">
                  <c:v>2017</c:v>
                </c:pt>
                <c:pt idx="27">
                  <c:v>2020</c:v>
                </c:pt>
              </c:numCache>
            </c:numRef>
          </c:cat>
          <c:val>
            <c:numRef>
              <c:f>Sheet1!$C$2:$C$32</c:f>
              <c:numCache>
                <c:formatCode>0.0</c:formatCode>
                <c:ptCount val="31"/>
                <c:pt idx="0">
                  <c:v>0.62750417834679839</c:v>
                </c:pt>
                <c:pt idx="1">
                  <c:v>0.56170846113958539</c:v>
                </c:pt>
                <c:pt idx="2">
                  <c:v>0.50173053282622149</c:v>
                </c:pt>
                <c:pt idx="3">
                  <c:v>0.44618615590225363</c:v>
                </c:pt>
                <c:pt idx="4">
                  <c:v>0.42765932533440459</c:v>
                </c:pt>
                <c:pt idx="5">
                  <c:v>0.40311163904235409</c:v>
                </c:pt>
                <c:pt idx="6">
                  <c:v>0.33328534979953139</c:v>
                </c:pt>
                <c:pt idx="7">
                  <c:v>0.27501891454989025</c:v>
                </c:pt>
                <c:pt idx="8">
                  <c:v>0.26809937945696577</c:v>
                </c:pt>
                <c:pt idx="9">
                  <c:v>0.27257695747117677</c:v>
                </c:pt>
                <c:pt idx="10">
                  <c:v>0.24508119879644935</c:v>
                </c:pt>
                <c:pt idx="11">
                  <c:v>0.22438118588960779</c:v>
                </c:pt>
                <c:pt idx="12">
                  <c:v>0.21927702274348385</c:v>
                </c:pt>
                <c:pt idx="13">
                  <c:v>0.21851336962657192</c:v>
                </c:pt>
                <c:pt idx="14">
                  <c:v>0.18391188798709027</c:v>
                </c:pt>
                <c:pt idx="15">
                  <c:v>0.19237474774491248</c:v>
                </c:pt>
                <c:pt idx="16">
                  <c:v>0.17244103510009889</c:v>
                </c:pt>
                <c:pt idx="17">
                  <c:v>0.18391727353198647</c:v>
                </c:pt>
                <c:pt idx="18">
                  <c:v>0.17284534749757025</c:v>
                </c:pt>
                <c:pt idx="19">
                  <c:v>0.16224516823470314</c:v>
                </c:pt>
                <c:pt idx="20">
                  <c:v>0.17523016924752713</c:v>
                </c:pt>
                <c:pt idx="21">
                  <c:v>0.15442077550176103</c:v>
                </c:pt>
                <c:pt idx="22">
                  <c:v>0.14604658679167531</c:v>
                </c:pt>
                <c:pt idx="23">
                  <c:v>0.16278543640093238</c:v>
                </c:pt>
                <c:pt idx="24">
                  <c:v>0.15768108549765752</c:v>
                </c:pt>
                <c:pt idx="25">
                  <c:v>0.1649775356451392</c:v>
                </c:pt>
                <c:pt idx="26">
                  <c:v>0.15928474390981673</c:v>
                </c:pt>
                <c:pt idx="27">
                  <c:v>0.18095305076589585</c:v>
                </c:pt>
                <c:pt idx="28">
                  <c:v>0.1812708325956032</c:v>
                </c:pt>
                <c:pt idx="29">
                  <c:v>0.16915290449862627</c:v>
                </c:pt>
                <c:pt idx="30">
                  <c:v>0.16983058724943839</c:v>
                </c:pt>
              </c:numCache>
            </c:numRef>
          </c:val>
          <c:smooth val="0"/>
          <c:extLst>
            <c:ext xmlns:c16="http://schemas.microsoft.com/office/drawing/2014/chart" uri="{C3380CC4-5D6E-409C-BE32-E72D297353CC}">
              <c16:uniqueId val="{00000002-D966-4BC2-A6ED-F586F29E145A}"/>
            </c:ext>
          </c:extLst>
        </c:ser>
        <c:dLbls>
          <c:showLegendKey val="0"/>
          <c:showVal val="0"/>
          <c:showCatName val="0"/>
          <c:showSerName val="0"/>
          <c:showPercent val="0"/>
          <c:showBubbleSize val="0"/>
        </c:dLbls>
        <c:marker val="1"/>
        <c:smooth val="0"/>
        <c:axId val="236857567"/>
        <c:axId val="236856319"/>
      </c:lineChart>
      <c:catAx>
        <c:axId val="315305256"/>
        <c:scaling>
          <c:orientation val="minMax"/>
        </c:scaling>
        <c:delete val="0"/>
        <c:axPos val="b"/>
        <c:title>
          <c:tx>
            <c:rich>
              <a:bodyPr/>
              <a:lstStyle/>
              <a:p>
                <a:pPr>
                  <a:defRPr sz="2000">
                    <a:solidFill>
                      <a:schemeClr val="tx1">
                        <a:lumMod val="85000"/>
                        <a:lumOff val="15000"/>
                      </a:schemeClr>
                    </a:solidFill>
                    <a:latin typeface="Calibri" panose="020F0502020204030204" pitchFamily="34" charset="0"/>
                    <a:cs typeface="Calibri" panose="020F0502020204030204" pitchFamily="34" charset="0"/>
                  </a:defRPr>
                </a:pPr>
                <a:r>
                  <a:rPr lang="en-US" sz="2000">
                    <a:solidFill>
                      <a:schemeClr val="tx1">
                        <a:lumMod val="85000"/>
                        <a:lumOff val="15000"/>
                      </a:schemeClr>
                    </a:solidFill>
                    <a:latin typeface="Calibri" panose="020F0502020204030204" pitchFamily="34" charset="0"/>
                    <a:cs typeface="Calibri" panose="020F0502020204030204" pitchFamily="34" charset="0"/>
                  </a:rPr>
                  <a:t>Year</a:t>
                </a:r>
              </a:p>
            </c:rich>
          </c:tx>
          <c:overlay val="0"/>
        </c:title>
        <c:numFmt formatCode="General" sourceLinked="1"/>
        <c:majorTickMark val="out"/>
        <c:minorTickMark val="none"/>
        <c:tickLblPos val="nextTo"/>
        <c:spPr>
          <a:ln>
            <a:solidFill>
              <a:schemeClr val="tx1">
                <a:lumMod val="85000"/>
                <a:lumOff val="15000"/>
              </a:schemeClr>
            </a:solidFill>
          </a:ln>
        </c:spPr>
        <c:txPr>
          <a:bodyPr rot="0" vert="horz"/>
          <a:lstStyle/>
          <a:p>
            <a:pPr>
              <a:defRPr sz="1600">
                <a:solidFill>
                  <a:schemeClr val="tx1">
                    <a:lumMod val="85000"/>
                    <a:lumOff val="15000"/>
                  </a:schemeClr>
                </a:solidFill>
                <a:latin typeface="Calibri" panose="020F0502020204030204" pitchFamily="34" charset="0"/>
              </a:defRPr>
            </a:pPr>
            <a:endParaRPr lang="en-US"/>
          </a:p>
        </c:txPr>
        <c:crossAx val="196572488"/>
        <c:crosses val="autoZero"/>
        <c:auto val="1"/>
        <c:lblAlgn val="ctr"/>
        <c:lblOffset val="0"/>
        <c:tickLblSkip val="3"/>
        <c:tickMarkSkip val="1"/>
        <c:noMultiLvlLbl val="0"/>
      </c:catAx>
      <c:valAx>
        <c:axId val="196572488"/>
        <c:scaling>
          <c:orientation val="minMax"/>
        </c:scaling>
        <c:delete val="0"/>
        <c:axPos val="l"/>
        <c:majorGridlines>
          <c:spPr>
            <a:ln w="0">
              <a:solidFill>
                <a:srgbClr val="0F56DC">
                  <a:tint val="75000"/>
                  <a:shade val="95000"/>
                  <a:satMod val="105000"/>
                  <a:alpha val="0"/>
                </a:srgbClr>
              </a:solidFill>
            </a:ln>
          </c:spPr>
        </c:majorGridlines>
        <c:title>
          <c:tx>
            <c:rich>
              <a:bodyPr/>
              <a:lstStyle/>
              <a:p>
                <a:pPr>
                  <a:defRPr sz="2000">
                    <a:solidFill>
                      <a:schemeClr val="tx1">
                        <a:lumMod val="85000"/>
                        <a:lumOff val="15000"/>
                      </a:schemeClr>
                    </a:solidFill>
                    <a:latin typeface="Calibri" panose="020F0502020204030204" pitchFamily="34" charset="0"/>
                    <a:cs typeface="Calibri" panose="020F0502020204030204" pitchFamily="34" charset="0"/>
                  </a:defRPr>
                </a:pPr>
                <a:r>
                  <a:rPr lang="en-US" sz="2000">
                    <a:solidFill>
                      <a:schemeClr val="tx1">
                        <a:lumMod val="85000"/>
                        <a:lumOff val="15000"/>
                      </a:schemeClr>
                    </a:solidFill>
                    <a:latin typeface="Calibri" panose="020F0502020204030204" pitchFamily="34" charset="0"/>
                    <a:cs typeface="Calibri" panose="020F0502020204030204" pitchFamily="34" charset="0"/>
                  </a:rPr>
                  <a:t>Number of deaths</a:t>
                </a:r>
              </a:p>
            </c:rich>
          </c:tx>
          <c:overlay val="0"/>
        </c:title>
        <c:numFmt formatCode="#,##0" sourceLinked="1"/>
        <c:majorTickMark val="out"/>
        <c:minorTickMark val="out"/>
        <c:tickLblPos val="nextTo"/>
        <c:spPr>
          <a:ln>
            <a:solidFill>
              <a:schemeClr val="tx1">
                <a:lumMod val="85000"/>
                <a:lumOff val="15000"/>
              </a:schemeClr>
            </a:solidFill>
          </a:ln>
        </c:spPr>
        <c:txPr>
          <a:bodyPr/>
          <a:lstStyle/>
          <a:p>
            <a:pPr>
              <a:defRPr sz="1600" baseline="0">
                <a:solidFill>
                  <a:schemeClr val="tx1">
                    <a:lumMod val="85000"/>
                    <a:lumOff val="15000"/>
                  </a:schemeClr>
                </a:solidFill>
                <a:latin typeface="Calibri" panose="020F0502020204030204" pitchFamily="34" charset="0"/>
              </a:defRPr>
            </a:pPr>
            <a:endParaRPr lang="en-US"/>
          </a:p>
        </c:txPr>
        <c:crossAx val="315305256"/>
        <c:crosses val="autoZero"/>
        <c:crossBetween val="between"/>
        <c:majorUnit val="400"/>
        <c:minorUnit val="200"/>
      </c:valAx>
      <c:valAx>
        <c:axId val="236856319"/>
        <c:scaling>
          <c:orientation val="minMax"/>
        </c:scaling>
        <c:delete val="0"/>
        <c:axPos val="r"/>
        <c:title>
          <c:tx>
            <c:rich>
              <a:bodyPr/>
              <a:lstStyle/>
              <a:p>
                <a:pPr>
                  <a:defRPr/>
                </a:pPr>
                <a:r>
                  <a:rPr lang="en-US" sz="2000" b="1">
                    <a:latin typeface="Calibri" panose="020F0502020204030204" pitchFamily="34" charset="0"/>
                    <a:cs typeface="Calibri" panose="020F0502020204030204" pitchFamily="34" charset="0"/>
                  </a:rPr>
                  <a:t>Deaths per 100,000 persons</a:t>
                </a:r>
              </a:p>
            </c:rich>
          </c:tx>
          <c:overlay val="0"/>
        </c:title>
        <c:numFmt formatCode="0.0" sourceLinked="1"/>
        <c:majorTickMark val="out"/>
        <c:minorTickMark val="none"/>
        <c:tickLblPos val="nextTo"/>
        <c:txPr>
          <a:bodyPr/>
          <a:lstStyle/>
          <a:p>
            <a:pPr>
              <a:defRPr sz="1600">
                <a:latin typeface="Calibri" panose="020F0502020204030204" pitchFamily="34" charset="0"/>
                <a:cs typeface="Calibri" panose="020F0502020204030204" pitchFamily="34" charset="0"/>
              </a:defRPr>
            </a:pPr>
            <a:endParaRPr lang="en-US"/>
          </a:p>
        </c:txPr>
        <c:crossAx val="236857567"/>
        <c:crosses val="max"/>
        <c:crossBetween val="between"/>
      </c:valAx>
      <c:catAx>
        <c:axId val="236857567"/>
        <c:scaling>
          <c:orientation val="minMax"/>
        </c:scaling>
        <c:delete val="1"/>
        <c:axPos val="b"/>
        <c:numFmt formatCode="General" sourceLinked="1"/>
        <c:majorTickMark val="out"/>
        <c:minorTickMark val="none"/>
        <c:tickLblPos val="nextTo"/>
        <c:crossAx val="236856319"/>
        <c:crosses val="autoZero"/>
        <c:auto val="1"/>
        <c:lblAlgn val="ctr"/>
        <c:lblOffset val="100"/>
        <c:noMultiLvlLbl val="0"/>
      </c:catAx>
    </c:plotArea>
    <c:legend>
      <c:legendPos val="t"/>
      <c:layout>
        <c:manualLayout>
          <c:xMode val="edge"/>
          <c:yMode val="edge"/>
          <c:x val="0.32451001569888371"/>
          <c:y val="9.4830742452433822E-2"/>
          <c:w val="0.369919469425734"/>
          <c:h val="6.1188705578469359E-2"/>
        </c:manualLayout>
      </c:layout>
      <c:overlay val="0"/>
      <c:txPr>
        <a:bodyPr/>
        <a:lstStyle/>
        <a:p>
          <a:pPr>
            <a:defRPr sz="1800">
              <a:solidFill>
                <a:schemeClr val="tx1">
                  <a:lumMod val="85000"/>
                  <a:lumOff val="15000"/>
                </a:schemeClr>
              </a:solidFill>
              <a:latin typeface="Calibri" panose="020F0502020204030204" pitchFamily="34" charset="0"/>
              <a:cs typeface="Calibri" panose="020F0502020204030204"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8945408812534795"/>
          <c:y val="2.8703104763816371E-2"/>
          <c:w val="0.69846589213482835"/>
          <c:h val="0.93541546948305698"/>
        </c:manualLayout>
      </c:layout>
      <c:barChart>
        <c:barDir val="bar"/>
        <c:grouping val="clustered"/>
        <c:varyColors val="0"/>
        <c:ser>
          <c:idx val="1"/>
          <c:order val="0"/>
          <c:tx>
            <c:v>Died after diagnosis</c:v>
          </c:tx>
          <c:spPr>
            <a:solidFill>
              <a:schemeClr val="accent6"/>
            </a:solidFill>
            <a:ln>
              <a:noFill/>
            </a:ln>
            <a:effectLst/>
          </c:spPr>
          <c:invertIfNegative val="0"/>
          <c:dPt>
            <c:idx val="2"/>
            <c:invertIfNegative val="0"/>
            <c:bubble3D val="0"/>
            <c:spPr>
              <a:solidFill>
                <a:srgbClr val="005DAA"/>
              </a:solidFill>
              <a:ln>
                <a:noFill/>
              </a:ln>
              <a:effectLst/>
            </c:spPr>
            <c:extLst>
              <c:ext xmlns:c16="http://schemas.microsoft.com/office/drawing/2014/chart" uri="{C3380CC4-5D6E-409C-BE32-E72D297353CC}">
                <c16:uniqueId val="{00000000-E3A3-4537-9E43-46B1F9AE5B79}"/>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Unknown cause of death</c:v>
                </c:pt>
                <c:pt idx="1">
                  <c:v>TB not cause of death</c:v>
                </c:pt>
                <c:pt idx="2">
                  <c:v>TB cause of death</c:v>
                </c:pt>
              </c:strCache>
            </c:strRef>
          </c:cat>
          <c:val>
            <c:numRef>
              <c:f>Sheet1!$E$2:$E$4</c:f>
              <c:numCache>
                <c:formatCode>0.00%</c:formatCode>
                <c:ptCount val="3"/>
                <c:pt idx="0">
                  <c:v>0.22058823529411764</c:v>
                </c:pt>
                <c:pt idx="1">
                  <c:v>0.36764705882352944</c:v>
                </c:pt>
                <c:pt idx="2">
                  <c:v>0.41176470588235292</c:v>
                </c:pt>
              </c:numCache>
            </c:numRef>
          </c:val>
          <c:extLst>
            <c:ext xmlns:c16="http://schemas.microsoft.com/office/drawing/2014/chart" uri="{C3380CC4-5D6E-409C-BE32-E72D297353CC}">
              <c16:uniqueId val="{00000000-C594-4C5B-B2C4-71421942E99A}"/>
            </c:ext>
          </c:extLst>
        </c:ser>
        <c:dLbls>
          <c:showLegendKey val="0"/>
          <c:showVal val="0"/>
          <c:showCatName val="0"/>
          <c:showSerName val="0"/>
          <c:showPercent val="0"/>
          <c:showBubbleSize val="0"/>
        </c:dLbls>
        <c:gapWidth val="10"/>
        <c:axId val="163888704"/>
        <c:axId val="163877888"/>
      </c:barChart>
      <c:catAx>
        <c:axId val="163888704"/>
        <c:scaling>
          <c:orientation val="minMax"/>
        </c:scaling>
        <c:delete val="1"/>
        <c:axPos val="l"/>
        <c:numFmt formatCode="General" sourceLinked="1"/>
        <c:majorTickMark val="none"/>
        <c:minorTickMark val="none"/>
        <c:tickLblPos val="nextTo"/>
        <c:crossAx val="163877888"/>
        <c:crosses val="autoZero"/>
        <c:auto val="1"/>
        <c:lblAlgn val="ctr"/>
        <c:lblOffset val="0"/>
        <c:noMultiLvlLbl val="0"/>
      </c:catAx>
      <c:valAx>
        <c:axId val="163877888"/>
        <c:scaling>
          <c:orientation val="minMax"/>
          <c:max val="0.5"/>
          <c:min val="0"/>
        </c:scaling>
        <c:delete val="1"/>
        <c:axPos val="b"/>
        <c:numFmt formatCode="0.00%" sourceLinked="1"/>
        <c:majorTickMark val="out"/>
        <c:minorTickMark val="none"/>
        <c:tickLblPos val="nextTo"/>
        <c:crossAx val="16388870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31750">
      <a:noFill/>
      <a:prstDash val="sysDash"/>
    </a:ln>
    <a:effectLst/>
  </c:spPr>
  <c:txPr>
    <a:bodyPr/>
    <a:lstStyle/>
    <a:p>
      <a:pPr>
        <a:defRPr/>
      </a:pPr>
      <a:endParaRPr lang="en-US"/>
    </a:p>
  </c:txPr>
  <c:externalData r:id="rId4">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4832543911977583E-2"/>
          <c:y val="7.0197263555962466E-2"/>
          <c:w val="0.89613104868404814"/>
          <c:h val="0.91370089067501925"/>
        </c:manualLayout>
      </c:layout>
      <c:pieChart>
        <c:varyColors val="1"/>
        <c:ser>
          <c:idx val="0"/>
          <c:order val="0"/>
          <c:tx>
            <c:strRef>
              <c:f>Sheet1!$B$1</c:f>
              <c:strCache>
                <c:ptCount val="1"/>
                <c:pt idx="0">
                  <c:v>Percent</c:v>
                </c:pt>
              </c:strCache>
            </c:strRef>
          </c:tx>
          <c:spPr>
            <a:ln>
              <a:noFill/>
            </a:ln>
          </c:spPr>
          <c:dPt>
            <c:idx val="0"/>
            <c:bubble3D val="0"/>
            <c:spPr>
              <a:solidFill>
                <a:schemeClr val="accent2"/>
              </a:solidFill>
              <a:ln w="19050">
                <a:noFill/>
              </a:ln>
              <a:effectLst/>
            </c:spPr>
            <c:extLst>
              <c:ext xmlns:c16="http://schemas.microsoft.com/office/drawing/2014/chart" uri="{C3380CC4-5D6E-409C-BE32-E72D297353CC}">
                <c16:uniqueId val="{00000001-B2D4-4968-937A-FF9086D5711A}"/>
              </c:ext>
            </c:extLst>
          </c:dPt>
          <c:dPt>
            <c:idx val="1"/>
            <c:bubble3D val="0"/>
            <c:spPr>
              <a:solidFill>
                <a:schemeClr val="accent1"/>
              </a:solidFill>
              <a:ln w="19050">
                <a:noFill/>
              </a:ln>
              <a:effectLst/>
            </c:spPr>
            <c:extLst>
              <c:ext xmlns:c16="http://schemas.microsoft.com/office/drawing/2014/chart" uri="{C3380CC4-5D6E-409C-BE32-E72D297353CC}">
                <c16:uniqueId val="{00000003-B2D4-4968-937A-FF9086D5711A}"/>
              </c:ext>
            </c:extLst>
          </c:dPt>
          <c:dPt>
            <c:idx val="2"/>
            <c:bubble3D val="0"/>
            <c:spPr>
              <a:solidFill>
                <a:schemeClr val="accent6"/>
              </a:solidFill>
              <a:ln w="19050">
                <a:noFill/>
              </a:ln>
              <a:effectLst/>
            </c:spPr>
            <c:extLst>
              <c:ext xmlns:c16="http://schemas.microsoft.com/office/drawing/2014/chart" uri="{C3380CC4-5D6E-409C-BE32-E72D297353CC}">
                <c16:uniqueId val="{00000005-B2D4-4968-937A-FF9086D5711A}"/>
              </c:ext>
            </c:extLst>
          </c:dPt>
          <c:dLbls>
            <c:dLbl>
              <c:idx val="0"/>
              <c:layout>
                <c:manualLayout>
                  <c:x val="0.16762663898708394"/>
                  <c:y val="-0.1152679185938207"/>
                </c:manualLayout>
              </c:layout>
              <c:tx>
                <c:rich>
                  <a:bodyPr rot="0" spcFirstLastPara="1" vertOverflow="ellipsis" vert="horz" wrap="square" lIns="38100" tIns="19050" rIns="38100" bIns="19050" anchor="ctr" anchorCtr="1">
                    <a:spAutoFit/>
                  </a:bodyPr>
                  <a:lstStyle/>
                  <a:p>
                    <a:pPr>
                      <a:defRPr sz="2200" b="0" i="0" u="none" strike="noStrike" kern="1200" baseline="0">
                        <a:solidFill>
                          <a:schemeClr val="bg1"/>
                        </a:solidFill>
                        <a:latin typeface="Calibri" panose="020F0502020204030204" pitchFamily="34" charset="0"/>
                        <a:ea typeface="+mn-ea"/>
                        <a:cs typeface="Calibri" panose="020F0502020204030204" pitchFamily="34" charset="0"/>
                      </a:defRPr>
                    </a:pPr>
                    <a:fld id="{85F3893E-99FD-4FC1-827E-130BDC8EE402}" type="CATEGORYNAME">
                      <a:rPr lang="en-US" sz="2200"/>
                      <a:pPr>
                        <a:defRPr sz="2200">
                          <a:solidFill>
                            <a:schemeClr val="bg1"/>
                          </a:solidFill>
                          <a:latin typeface="Calibri" panose="020F0502020204030204" pitchFamily="34" charset="0"/>
                          <a:cs typeface="Calibri" panose="020F0502020204030204" pitchFamily="34" charset="0"/>
                        </a:defRPr>
                      </a:pPr>
                      <a:t>[CATEGORY NAME]</a:t>
                    </a:fld>
                    <a:r>
                      <a:rPr lang="en-US" sz="2200" baseline="0"/>
                      <a:t>, </a:t>
                    </a:r>
                    <a:fld id="{F42B5FC6-CDF8-4263-B11E-4C295546DF7D}" type="VALUE">
                      <a:rPr lang="en-US" sz="2200" baseline="0" smtClean="0"/>
                      <a:pPr>
                        <a:defRPr sz="2200">
                          <a:solidFill>
                            <a:schemeClr val="bg1"/>
                          </a:solidFill>
                          <a:latin typeface="Calibri" panose="020F0502020204030204" pitchFamily="34" charset="0"/>
                          <a:cs typeface="Calibri" panose="020F0502020204030204" pitchFamily="34" charset="0"/>
                        </a:defRPr>
                      </a:pPr>
                      <a:t>[VALUE]</a:t>
                    </a:fld>
                    <a:r>
                      <a:rPr lang="en-US" sz="2200" baseline="0"/>
                      <a:t> (N=7,472)</a:t>
                    </a:r>
                  </a:p>
                </c:rich>
              </c:tx>
              <c:numFmt formatCode="#&quot;%&quot;" sourceLinked="0"/>
              <c:spPr>
                <a:noFill/>
                <a:ln>
                  <a:noFill/>
                </a:ln>
                <a:effectLst/>
              </c:spPr>
              <c:txPr>
                <a:bodyPr rot="0" spcFirstLastPara="1" vertOverflow="ellipsis" vert="horz" wrap="square" lIns="38100" tIns="19050" rIns="38100" bIns="19050" anchor="ctr" anchorCtr="1">
                  <a:spAutoFit/>
                </a:bodyPr>
                <a:lstStyle/>
                <a:p>
                  <a:pPr>
                    <a:defRPr sz="2200" b="0"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1"/>
              <c:showCatName val="1"/>
              <c:showSerName val="0"/>
              <c:showPercent val="0"/>
              <c:showBubbleSize val="0"/>
              <c:extLst>
                <c:ext xmlns:c15="http://schemas.microsoft.com/office/drawing/2012/chart" uri="{CE6537A1-D6FC-4f65-9D91-7224C49458BB}">
                  <c15:layout>
                    <c:manualLayout>
                      <c:w val="0.31272967035836574"/>
                      <c:h val="0.3386420203954757"/>
                    </c:manualLayout>
                  </c15:layout>
                  <c15:dlblFieldTable/>
                  <c15:showDataLabelsRange val="0"/>
                </c:ext>
                <c:ext xmlns:c16="http://schemas.microsoft.com/office/drawing/2014/chart" uri="{C3380CC4-5D6E-409C-BE32-E72D297353CC}">
                  <c16:uniqueId val="{00000001-B2D4-4968-937A-FF9086D5711A}"/>
                </c:ext>
              </c:extLst>
            </c:dLbl>
            <c:dLbl>
              <c:idx val="1"/>
              <c:layout>
                <c:manualLayout>
                  <c:x val="-1.9345242952532343E-2"/>
                  <c:y val="3.2155534028920733E-2"/>
                </c:manualLayout>
              </c:layout>
              <c:tx>
                <c:rich>
                  <a:bodyPr rot="0" spcFirstLastPara="1" vertOverflow="ellipsis" vert="horz" wrap="square" lIns="38100" tIns="19050" rIns="38100" bIns="19050" anchor="ctr" anchorCtr="1">
                    <a:spAutoFit/>
                  </a:bodyPr>
                  <a:lstStyle/>
                  <a:p>
                    <a:pPr>
                      <a:defRPr sz="2200" b="0" i="0" u="none" strike="noStrike" kern="1200" baseline="0">
                        <a:solidFill>
                          <a:schemeClr val="bg1"/>
                        </a:solidFill>
                        <a:latin typeface="Calibri" panose="020F0502020204030204" pitchFamily="34" charset="0"/>
                        <a:ea typeface="+mn-ea"/>
                        <a:cs typeface="Calibri" panose="020F0502020204030204" pitchFamily="34" charset="0"/>
                      </a:defRPr>
                    </a:pPr>
                    <a:fld id="{B969DAC5-C342-4025-999B-35558E042B76}" type="CATEGORYNAME">
                      <a:rPr lang="en-US" sz="2200" dirty="0"/>
                      <a:pPr>
                        <a:defRPr sz="2200">
                          <a:solidFill>
                            <a:schemeClr val="bg1"/>
                          </a:solidFill>
                          <a:latin typeface="Calibri" panose="020F0502020204030204" pitchFamily="34" charset="0"/>
                          <a:cs typeface="Calibri" panose="020F0502020204030204" pitchFamily="34" charset="0"/>
                        </a:defRPr>
                      </a:pPr>
                      <a:t>[CATEGORY NAME]</a:t>
                    </a:fld>
                    <a:r>
                      <a:rPr lang="en-US" sz="2200" baseline="0"/>
                      <a:t>, </a:t>
                    </a:r>
                    <a:fld id="{5A9AD22F-A66D-4059-8348-176DD5A0338D}" type="VALUE">
                      <a:rPr lang="en-US" sz="2200" baseline="0" smtClean="0"/>
                      <a:pPr>
                        <a:defRPr sz="2200">
                          <a:solidFill>
                            <a:schemeClr val="bg1"/>
                          </a:solidFill>
                          <a:latin typeface="Calibri" panose="020F0502020204030204" pitchFamily="34" charset="0"/>
                          <a:cs typeface="Calibri" panose="020F0502020204030204" pitchFamily="34" charset="0"/>
                        </a:defRPr>
                      </a:pPr>
                      <a:t>[VALUE]</a:t>
                    </a:fld>
                    <a:r>
                      <a:rPr lang="en-US" sz="2200" baseline="0"/>
                      <a:t> (N=858)</a:t>
                    </a:r>
                  </a:p>
                </c:rich>
              </c:tx>
              <c:numFmt formatCode="#&quot;%&quot;" sourceLinked="0"/>
              <c:spPr>
                <a:noFill/>
                <a:ln>
                  <a:noFill/>
                </a:ln>
                <a:effectLst/>
              </c:spPr>
              <c:txPr>
                <a:bodyPr rot="0" spcFirstLastPara="1" vertOverflow="ellipsis" vert="horz" wrap="square" lIns="38100" tIns="19050" rIns="38100" bIns="19050" anchor="ctr" anchorCtr="1">
                  <a:spAutoFit/>
                </a:bodyPr>
                <a:lstStyle/>
                <a:p>
                  <a:pPr>
                    <a:defRPr sz="2200" b="0"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1"/>
              <c:showCatName val="1"/>
              <c:showSerName val="0"/>
              <c:showPercent val="0"/>
              <c:showBubbleSize val="0"/>
              <c:extLst>
                <c:ext xmlns:c15="http://schemas.microsoft.com/office/drawing/2012/chart" uri="{CE6537A1-D6FC-4f65-9D91-7224C49458BB}">
                  <c15:layout>
                    <c:manualLayout>
                      <c:w val="0.32555280282975863"/>
                      <c:h val="0.3386420203954757"/>
                    </c:manualLayout>
                  </c15:layout>
                  <c15:dlblFieldTable/>
                  <c15:showDataLabelsRange val="0"/>
                </c:ext>
                <c:ext xmlns:c16="http://schemas.microsoft.com/office/drawing/2014/chart" uri="{C3380CC4-5D6E-409C-BE32-E72D297353CC}">
                  <c16:uniqueId val="{00000003-B2D4-4968-937A-FF9086D5711A}"/>
                </c:ext>
              </c:extLst>
            </c:dLbl>
            <c:numFmt formatCode="#&quot;%&quot;" sourceLinked="0"/>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1"/>
            <c:showCatName val="1"/>
            <c:showSerName val="0"/>
            <c:showPercent val="0"/>
            <c:showBubbleSize val="0"/>
            <c:showLeaderLines val="0"/>
            <c:extLst>
              <c:ext xmlns:c15="http://schemas.microsoft.com/office/drawing/2012/chart" uri="{CE6537A1-D6FC-4f65-9D91-7224C49458BB}"/>
            </c:extLst>
          </c:dLbls>
          <c:cat>
            <c:strRef>
              <c:f>Sheet1!$A$2:$A$3</c:f>
              <c:strCache>
                <c:ptCount val="2"/>
                <c:pt idx="0">
                  <c:v>Alive</c:v>
                </c:pt>
                <c:pt idx="1">
                  <c:v>Dead</c:v>
                </c:pt>
              </c:strCache>
            </c:strRef>
          </c:cat>
          <c:val>
            <c:numRef>
              <c:f>Sheet1!$B$2:$B$3</c:f>
              <c:numCache>
                <c:formatCode>0\%</c:formatCode>
                <c:ptCount val="2"/>
                <c:pt idx="0">
                  <c:v>89.646070785842838</c:v>
                </c:pt>
                <c:pt idx="1">
                  <c:v>10.293941211757648</c:v>
                </c:pt>
              </c:numCache>
            </c:numRef>
          </c:val>
          <c:extLst>
            <c:ext xmlns:c16="http://schemas.microsoft.com/office/drawing/2014/chart" uri="{C3380CC4-5D6E-409C-BE32-E72D297353CC}">
              <c16:uniqueId val="{00000006-B2D4-4968-937A-FF9086D5711A}"/>
            </c:ext>
          </c:extLst>
        </c:ser>
        <c:dLbls>
          <c:showLegendKey val="0"/>
          <c:showVal val="0"/>
          <c:showCatName val="0"/>
          <c:showSerName val="0"/>
          <c:showPercent val="0"/>
          <c:showBubbleSize val="0"/>
          <c:showLeaderLines val="0"/>
        </c:dLbls>
        <c:firstSliceAng val="104"/>
      </c:pie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403343524301448"/>
          <c:y val="6.7341531325212402E-3"/>
          <c:w val="0.83823560022297605"/>
          <c:h val="0.9797975406024364"/>
        </c:manualLayout>
      </c:layout>
      <c:barChart>
        <c:barDir val="bar"/>
        <c:grouping val="clustered"/>
        <c:varyColors val="0"/>
        <c:ser>
          <c:idx val="0"/>
          <c:order val="0"/>
          <c:tx>
            <c:strRef>
              <c:f>Sheet1!$B$1</c:f>
              <c:strCache>
                <c:ptCount val="1"/>
                <c:pt idx="0">
                  <c:v>Number of clusters</c:v>
                </c:pt>
              </c:strCache>
            </c:strRef>
          </c:tx>
          <c:spPr>
            <a:solidFill>
              <a:srgbClr val="005DAA"/>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645-480A-BD11-10D90D5647BF}"/>
                </c:ext>
              </c:extLst>
            </c:dLbl>
            <c:dLbl>
              <c:idx val="1"/>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645-480A-BD11-10D90D5647BF}"/>
                </c:ext>
              </c:extLst>
            </c:dLbl>
            <c:dLbl>
              <c:idx val="2"/>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645-480A-BD11-10D90D5647BF}"/>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2 cases</c:v>
                </c:pt>
                <c:pt idx="1">
                  <c:v>3 cases</c:v>
                </c:pt>
                <c:pt idx="2">
                  <c:v>4 cases</c:v>
                </c:pt>
                <c:pt idx="3">
                  <c:v>5 cases</c:v>
                </c:pt>
                <c:pt idx="4">
                  <c:v>6 cases</c:v>
                </c:pt>
                <c:pt idx="5">
                  <c:v>7 cases</c:v>
                </c:pt>
                <c:pt idx="6">
                  <c:v>8 cases</c:v>
                </c:pt>
                <c:pt idx="7">
                  <c:v>9 cases</c:v>
                </c:pt>
                <c:pt idx="8">
                  <c:v>≥10 cases</c:v>
                </c:pt>
              </c:strCache>
            </c:strRef>
          </c:cat>
          <c:val>
            <c:numRef>
              <c:f>Sheet1!$B$2:$B$10</c:f>
              <c:numCache>
                <c:formatCode>General</c:formatCode>
                <c:ptCount val="9"/>
                <c:pt idx="0" formatCode="#,##0">
                  <c:v>874</c:v>
                </c:pt>
                <c:pt idx="1">
                  <c:v>210</c:v>
                </c:pt>
                <c:pt idx="2">
                  <c:v>62</c:v>
                </c:pt>
                <c:pt idx="3">
                  <c:v>32</c:v>
                </c:pt>
                <c:pt idx="4">
                  <c:v>21</c:v>
                </c:pt>
                <c:pt idx="5">
                  <c:v>13</c:v>
                </c:pt>
                <c:pt idx="6">
                  <c:v>15</c:v>
                </c:pt>
                <c:pt idx="7">
                  <c:v>8</c:v>
                </c:pt>
                <c:pt idx="8">
                  <c:v>33</c:v>
                </c:pt>
              </c:numCache>
            </c:numRef>
          </c:val>
          <c:extLst>
            <c:ext xmlns:c16="http://schemas.microsoft.com/office/drawing/2014/chart" uri="{C3380CC4-5D6E-409C-BE32-E72D297353CC}">
              <c16:uniqueId val="{00000003-5645-480A-BD11-10D90D5647BF}"/>
            </c:ext>
          </c:extLst>
        </c:ser>
        <c:dLbls>
          <c:dLblPos val="outEnd"/>
          <c:showLegendKey val="0"/>
          <c:showVal val="1"/>
          <c:showCatName val="0"/>
          <c:showSerName val="0"/>
          <c:showPercent val="0"/>
          <c:showBubbleSize val="0"/>
        </c:dLbls>
        <c:gapWidth val="10"/>
        <c:axId val="440315320"/>
        <c:axId val="440312368"/>
      </c:barChart>
      <c:catAx>
        <c:axId val="440315320"/>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20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440312368"/>
        <c:crosses val="autoZero"/>
        <c:auto val="1"/>
        <c:lblAlgn val="ctr"/>
        <c:lblOffset val="20"/>
        <c:noMultiLvlLbl val="0"/>
      </c:catAx>
      <c:valAx>
        <c:axId val="440312368"/>
        <c:scaling>
          <c:orientation val="minMax"/>
          <c:max val="900"/>
          <c:min val="0"/>
        </c:scaling>
        <c:delete val="1"/>
        <c:axPos val="t"/>
        <c:numFmt formatCode="#,##0" sourceLinked="1"/>
        <c:majorTickMark val="out"/>
        <c:minorTickMark val="none"/>
        <c:tickLblPos val="nextTo"/>
        <c:crossAx val="440315320"/>
        <c:crosses val="autoZero"/>
        <c:crossBetween val="between"/>
        <c:majorUnit val="200"/>
      </c:valAx>
      <c:spPr>
        <a:noFill/>
        <a:ln w="25400">
          <a:noFill/>
        </a:ln>
        <a:effectLst/>
      </c:spPr>
    </c:plotArea>
    <c:plotVisOnly val="1"/>
    <c:dispBlanksAs val="gap"/>
    <c:showDLblsOverMax val="0"/>
  </c:chart>
  <c:spPr>
    <a:noFill/>
    <a:ln>
      <a:noFill/>
    </a:ln>
    <a:effectLst/>
  </c:spPr>
  <c:txPr>
    <a:bodyPr/>
    <a:lstStyle/>
    <a:p>
      <a:pPr>
        <a:defRPr sz="1200">
          <a:latin typeface="Calibri" panose="020F0502020204030204" pitchFamily="34" charset="0"/>
          <a:cs typeface="Calibri" panose="020F0502020204030204" pitchFamily="34" charset="0"/>
        </a:defRPr>
      </a:pPr>
      <a:endParaRPr lang="en-US"/>
    </a:p>
  </c:txPr>
  <c:externalData r:id="rId4">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541409609452991"/>
          <c:y val="0.10921225635015314"/>
          <c:w val="0.38753409688504259"/>
          <c:h val="0.76545482415509802"/>
        </c:manualLayout>
      </c:layout>
      <c:pieChart>
        <c:varyColors val="1"/>
        <c:ser>
          <c:idx val="0"/>
          <c:order val="0"/>
          <c:tx>
            <c:strRef>
              <c:f>Sheet1!$B$1</c:f>
              <c:strCache>
                <c:ptCount val="1"/>
                <c:pt idx="0">
                  <c:v>Number</c:v>
                </c:pt>
              </c:strCache>
            </c:strRef>
          </c:tx>
          <c:spPr>
            <a:ln>
              <a:noFill/>
            </a:ln>
          </c:spPr>
          <c:dPt>
            <c:idx val="0"/>
            <c:bubble3D val="0"/>
            <c:spPr>
              <a:solidFill>
                <a:srgbClr val="005DAA"/>
              </a:solidFill>
              <a:ln w="19050">
                <a:noFill/>
              </a:ln>
              <a:effectLst/>
            </c:spPr>
            <c:extLst>
              <c:ext xmlns:c16="http://schemas.microsoft.com/office/drawing/2014/chart" uri="{C3380CC4-5D6E-409C-BE32-E72D297353CC}">
                <c16:uniqueId val="{00000001-0867-4CF6-9705-36AAC7082C6E}"/>
              </c:ext>
            </c:extLst>
          </c:dPt>
          <c:dPt>
            <c:idx val="1"/>
            <c:bubble3D val="0"/>
            <c:spPr>
              <a:solidFill>
                <a:srgbClr val="86B2D8"/>
              </a:solidFill>
              <a:ln w="19050">
                <a:noFill/>
              </a:ln>
              <a:effectLst/>
            </c:spPr>
            <c:extLst>
              <c:ext xmlns:c16="http://schemas.microsoft.com/office/drawing/2014/chart" uri="{C3380CC4-5D6E-409C-BE32-E72D297353CC}">
                <c16:uniqueId val="{00000003-0867-4CF6-9705-36AAC7082C6E}"/>
              </c:ext>
            </c:extLst>
          </c:dPt>
          <c:dPt>
            <c:idx val="2"/>
            <c:bubble3D val="0"/>
            <c:spPr>
              <a:solidFill>
                <a:srgbClr val="D3E3F1"/>
              </a:solidFill>
              <a:ln w="19050">
                <a:noFill/>
              </a:ln>
              <a:effectLst/>
            </c:spPr>
            <c:extLst>
              <c:ext xmlns:c16="http://schemas.microsoft.com/office/drawing/2014/chart" uri="{C3380CC4-5D6E-409C-BE32-E72D297353CC}">
                <c16:uniqueId val="{00000005-0867-4CF6-9705-36AAC7082C6E}"/>
              </c:ext>
            </c:extLst>
          </c:dPt>
          <c:dLbls>
            <c:dLbl>
              <c:idx val="0"/>
              <c:layout>
                <c:manualLayout>
                  <c:x val="4.6404541013389065E-3"/>
                  <c:y val="1.9346414313991141E-2"/>
                </c:manualLayout>
              </c:layout>
              <c:tx>
                <c:rich>
                  <a:bodyPr rot="0" spcFirstLastPara="1" vertOverflow="ellipsis" vert="horz" wrap="square" anchor="ctr" anchorCtr="1"/>
                  <a:lstStyle/>
                  <a:p>
                    <a:pPr>
                      <a:defRPr sz="24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fld id="{C08718FD-09B4-4B49-94E0-AEC4403E38E9}" type="CATEGORYNAME">
                      <a:rPr lang="en-US" sz="2400" b="0" smtClean="0">
                        <a:solidFill>
                          <a:schemeClr val="tx1">
                            <a:lumMod val="85000"/>
                            <a:lumOff val="15000"/>
                          </a:schemeClr>
                        </a:solidFill>
                      </a:rPr>
                      <a:pPr>
                        <a:defRPr sz="2400">
                          <a:solidFill>
                            <a:schemeClr val="tx1">
                              <a:lumMod val="85000"/>
                              <a:lumOff val="15000"/>
                            </a:schemeClr>
                          </a:solidFill>
                        </a:defRPr>
                      </a:pPr>
                      <a:t>[CATEGORY NAME]</a:t>
                    </a:fld>
                    <a:r>
                      <a:rPr lang="en-US" sz="2400" b="0">
                        <a:solidFill>
                          <a:schemeClr val="tx1">
                            <a:lumMod val="85000"/>
                            <a:lumOff val="15000"/>
                          </a:schemeClr>
                        </a:solidFill>
                      </a:rPr>
                      <a:t>, 7</a:t>
                    </a:r>
                    <a:r>
                      <a:rPr lang="en-US" sz="2400" b="0" baseline="0">
                        <a:solidFill>
                          <a:schemeClr val="tx1">
                            <a:lumMod val="85000"/>
                            <a:lumOff val="15000"/>
                          </a:schemeClr>
                        </a:solidFill>
                      </a:rPr>
                      <a:t>%</a:t>
                    </a:r>
                  </a:p>
                </c:rich>
              </c:tx>
              <c:spPr>
                <a:noFill/>
                <a:ln>
                  <a:noFill/>
                </a:ln>
                <a:effectLst/>
              </c:spPr>
              <c:txPr>
                <a:bodyPr rot="0" spcFirstLastPara="1" vertOverflow="ellipsis" vert="horz" wrap="square" anchor="ctr" anchorCtr="1"/>
                <a:lstStyle/>
                <a:p>
                  <a:pPr>
                    <a:defRPr sz="24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manualLayout>
                      <c:w val="0.1890695231810616"/>
                      <c:h val="0.11440529586443865"/>
                    </c:manualLayout>
                  </c15:layout>
                  <c15:dlblFieldTable/>
                  <c15:showDataLabelsRange val="0"/>
                </c:ext>
                <c:ext xmlns:c16="http://schemas.microsoft.com/office/drawing/2014/chart" uri="{C3380CC4-5D6E-409C-BE32-E72D297353CC}">
                  <c16:uniqueId val="{00000001-0867-4CF6-9705-36AAC7082C6E}"/>
                </c:ext>
              </c:extLst>
            </c:dLbl>
            <c:dLbl>
              <c:idx val="1"/>
              <c:layout>
                <c:manualLayout>
                  <c:x val="-2.538731506702728E-2"/>
                  <c:y val="-5.5149386525555323E-2"/>
                </c:manualLayout>
              </c:layout>
              <c:tx>
                <c:rich>
                  <a:bodyPr rot="0" spcFirstLastPara="1" vertOverflow="ellipsis" vert="horz" wrap="square" anchor="ctr" anchorCtr="1"/>
                  <a:lstStyle/>
                  <a:p>
                    <a:pPr>
                      <a:defRPr sz="24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fld id="{C387F7AA-18E0-48C3-8BF8-BFF6437775B1}" type="CATEGORYNAME">
                      <a:rPr lang="en-US" sz="2400" b="0" smtClean="0">
                        <a:solidFill>
                          <a:schemeClr val="tx1">
                            <a:lumMod val="85000"/>
                            <a:lumOff val="15000"/>
                          </a:schemeClr>
                        </a:solidFill>
                      </a:rPr>
                      <a:pPr>
                        <a:defRPr sz="2400">
                          <a:solidFill>
                            <a:schemeClr val="tx1">
                              <a:lumMod val="85000"/>
                              <a:lumOff val="15000"/>
                            </a:schemeClr>
                          </a:solidFill>
                        </a:defRPr>
                      </a:pPr>
                      <a:t>[CATEGORY NAME]</a:t>
                    </a:fld>
                    <a:r>
                      <a:rPr lang="en-US" sz="2400" b="0">
                        <a:solidFill>
                          <a:schemeClr val="tx1">
                            <a:lumMod val="85000"/>
                            <a:lumOff val="15000"/>
                          </a:schemeClr>
                        </a:solidFill>
                      </a:rPr>
                      <a:t>, </a:t>
                    </a:r>
                    <a:fld id="{DCBD131F-2500-40F2-A4C7-B5B1BFBC1712}" type="PERCENTAGE">
                      <a:rPr lang="en-US" sz="2400" b="0" baseline="0" smtClean="0">
                        <a:solidFill>
                          <a:schemeClr val="tx1">
                            <a:lumMod val="85000"/>
                            <a:lumOff val="15000"/>
                          </a:schemeClr>
                        </a:solidFill>
                      </a:rPr>
                      <a:pPr>
                        <a:defRPr sz="2400">
                          <a:solidFill>
                            <a:schemeClr val="tx1">
                              <a:lumMod val="85000"/>
                              <a:lumOff val="15000"/>
                            </a:schemeClr>
                          </a:solidFill>
                        </a:defRPr>
                      </a:pPr>
                      <a:t>[PERCENTAGE]</a:t>
                    </a:fld>
                    <a:endParaRPr lang="en-US" sz="2400" b="0">
                      <a:solidFill>
                        <a:schemeClr val="tx1">
                          <a:lumMod val="85000"/>
                          <a:lumOff val="15000"/>
                        </a:schemeClr>
                      </a:solidFill>
                    </a:endParaRPr>
                  </a:p>
                </c:rich>
              </c:tx>
              <c:spPr>
                <a:noFill/>
                <a:ln>
                  <a:noFill/>
                </a:ln>
                <a:effectLst/>
              </c:spPr>
              <c:txPr>
                <a:bodyPr rot="0" spcFirstLastPara="1" vertOverflow="ellipsis" vert="horz" wrap="square" anchor="ctr" anchorCtr="1"/>
                <a:lstStyle/>
                <a:p>
                  <a:pPr>
                    <a:defRPr sz="24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manualLayout>
                      <c:w val="0.27316214234723463"/>
                      <c:h val="0.18372833654978585"/>
                    </c:manualLayout>
                  </c15:layout>
                  <c15:dlblFieldTable/>
                  <c15:showDataLabelsRange val="0"/>
                </c:ext>
                <c:ext xmlns:c16="http://schemas.microsoft.com/office/drawing/2014/chart" uri="{C3380CC4-5D6E-409C-BE32-E72D297353CC}">
                  <c16:uniqueId val="{00000003-0867-4CF6-9705-36AAC7082C6E}"/>
                </c:ext>
              </c:extLst>
            </c:dLbl>
            <c:dLbl>
              <c:idx val="2"/>
              <c:layout>
                <c:manualLayout>
                  <c:x val="0.20594817418079511"/>
                  <c:y val="2.6040888140763423E-2"/>
                </c:manualLayout>
              </c:layout>
              <c:tx>
                <c:rich>
                  <a:bodyPr rot="0" spcFirstLastPara="1" vertOverflow="ellipsis" vert="horz" wrap="square" anchor="ctr" anchorCtr="1"/>
                  <a:lstStyle/>
                  <a:p>
                    <a:pPr>
                      <a:defRPr sz="24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fld id="{E26DB2CA-DB45-4916-910F-D5ECA0AB257F}" type="CATEGORYNAME">
                      <a:rPr lang="en-US" sz="2400" b="0" smtClean="0">
                        <a:solidFill>
                          <a:schemeClr val="tx1">
                            <a:lumMod val="85000"/>
                            <a:lumOff val="15000"/>
                          </a:schemeClr>
                        </a:solidFill>
                      </a:rPr>
                      <a:pPr>
                        <a:defRPr sz="2400">
                          <a:solidFill>
                            <a:schemeClr val="tx1">
                              <a:lumMod val="85000"/>
                              <a:lumOff val="15000"/>
                            </a:schemeClr>
                          </a:solidFill>
                        </a:defRPr>
                      </a:pPr>
                      <a:t>[CATEGORY NAME]</a:t>
                    </a:fld>
                    <a:r>
                      <a:rPr lang="en-US" sz="2400" b="0">
                        <a:solidFill>
                          <a:schemeClr val="tx1">
                            <a:lumMod val="85000"/>
                            <a:lumOff val="15000"/>
                          </a:schemeClr>
                        </a:solidFill>
                      </a:rPr>
                      <a:t>, </a:t>
                    </a:r>
                    <a:fld id="{CB814C0D-FF9D-412D-95D4-55534AB8AC88}" type="PERCENTAGE">
                      <a:rPr lang="en-US" sz="2400" b="0" baseline="0" smtClean="0">
                        <a:solidFill>
                          <a:schemeClr val="tx1">
                            <a:lumMod val="85000"/>
                            <a:lumOff val="15000"/>
                          </a:schemeClr>
                        </a:solidFill>
                      </a:rPr>
                      <a:pPr>
                        <a:defRPr sz="2400">
                          <a:solidFill>
                            <a:schemeClr val="tx1">
                              <a:lumMod val="85000"/>
                              <a:lumOff val="15000"/>
                            </a:schemeClr>
                          </a:solidFill>
                        </a:defRPr>
                      </a:pPr>
                      <a:t>[PERCENTAGE]</a:t>
                    </a:fld>
                    <a:endParaRPr lang="en-US" sz="2400" b="0">
                      <a:solidFill>
                        <a:schemeClr val="tx1">
                          <a:lumMod val="85000"/>
                          <a:lumOff val="15000"/>
                        </a:schemeClr>
                      </a:solidFill>
                    </a:endParaRPr>
                  </a:p>
                </c:rich>
              </c:tx>
              <c:spPr>
                <a:noFill/>
                <a:ln>
                  <a:noFill/>
                </a:ln>
                <a:effectLst/>
              </c:spPr>
              <c:txPr>
                <a:bodyPr rot="0" spcFirstLastPara="1" vertOverflow="ellipsis" vert="horz" wrap="square" anchor="ctr" anchorCtr="1"/>
                <a:lstStyle/>
                <a:p>
                  <a:pPr>
                    <a:defRPr sz="24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manualLayout>
                      <c:w val="0.18449658593035037"/>
                      <c:h val="0.17296729660256024"/>
                    </c:manualLayout>
                  </c15:layout>
                  <c15:dlblFieldTable/>
                  <c15:showDataLabelsRange val="0"/>
                </c:ext>
                <c:ext xmlns:c16="http://schemas.microsoft.com/office/drawing/2014/chart" uri="{C3380CC4-5D6E-409C-BE32-E72D297353CC}">
                  <c16:uniqueId val="{00000005-0867-4CF6-9705-36AAC7082C6E}"/>
                </c:ext>
              </c:extLst>
            </c:dLbl>
            <c:spPr>
              <a:noFill/>
              <a:ln>
                <a:noFill/>
              </a:ln>
              <a:effectLst/>
            </c:spPr>
            <c:txPr>
              <a:bodyPr rot="0" spcFirstLastPara="1" vertOverflow="ellipsis" vert="horz" wrap="square" anchor="ctr" anchorCtr="1"/>
              <a:lstStyle/>
              <a:p>
                <a:pPr>
                  <a:defRPr sz="2400" b="1"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1"/>
            <c:showSerName val="0"/>
            <c:showPercent val="1"/>
            <c:showBubbleSize val="0"/>
            <c:showLeaderLines val="0"/>
            <c:extLst>
              <c:ext xmlns:c15="http://schemas.microsoft.com/office/drawing/2012/chart" uri="{CE6537A1-D6FC-4f65-9D91-7224C49458BB}"/>
            </c:extLst>
          </c:dLbls>
          <c:cat>
            <c:strRef>
              <c:f>Sheet1!$A$2:$A$4</c:f>
              <c:strCache>
                <c:ptCount val="3"/>
                <c:pt idx="0">
                  <c:v>High alert</c:v>
                </c:pt>
                <c:pt idx="1">
                  <c:v>Medium alert</c:v>
                </c:pt>
                <c:pt idx="2">
                  <c:v>No alert</c:v>
                </c:pt>
              </c:strCache>
            </c:strRef>
          </c:cat>
          <c:val>
            <c:numRef>
              <c:f>Sheet1!$B$2:$B$4</c:f>
              <c:numCache>
                <c:formatCode>General</c:formatCode>
                <c:ptCount val="3"/>
                <c:pt idx="0">
                  <c:v>89</c:v>
                </c:pt>
                <c:pt idx="1">
                  <c:v>536</c:v>
                </c:pt>
                <c:pt idx="2">
                  <c:v>643</c:v>
                </c:pt>
              </c:numCache>
            </c:numRef>
          </c:val>
          <c:extLst>
            <c:ext xmlns:c16="http://schemas.microsoft.com/office/drawing/2014/chart" uri="{C3380CC4-5D6E-409C-BE32-E72D297353CC}">
              <c16:uniqueId val="{00000006-0867-4CF6-9705-36AAC7082C6E}"/>
            </c:ext>
          </c:extLst>
        </c:ser>
        <c:ser>
          <c:idx val="1"/>
          <c:order val="1"/>
          <c:tx>
            <c:strRef>
              <c:f>Sheet1!$C$1</c:f>
              <c:strCache>
                <c:ptCount val="1"/>
                <c:pt idx="0">
                  <c:v>Percent</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8-0867-4CF6-9705-36AAC7082C6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A-0867-4CF6-9705-36AAC7082C6E}"/>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C-0867-4CF6-9705-36AAC7082C6E}"/>
              </c:ext>
            </c:extLst>
          </c:dPt>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High alert</c:v>
                </c:pt>
                <c:pt idx="1">
                  <c:v>Medium alert</c:v>
                </c:pt>
                <c:pt idx="2">
                  <c:v>No alert</c:v>
                </c:pt>
              </c:strCache>
            </c:strRef>
          </c:cat>
          <c:val>
            <c:numRef>
              <c:f>Sheet1!$C$2:$C$4</c:f>
              <c:numCache>
                <c:formatCode>0.0%</c:formatCode>
                <c:ptCount val="3"/>
                <c:pt idx="0">
                  <c:v>7.0189274447949521E-2</c:v>
                </c:pt>
                <c:pt idx="1">
                  <c:v>0.4227129337539432</c:v>
                </c:pt>
                <c:pt idx="2">
                  <c:v>0.50709779179810721</c:v>
                </c:pt>
              </c:numCache>
            </c:numRef>
          </c:val>
          <c:extLst>
            <c:ext xmlns:c16="http://schemas.microsoft.com/office/drawing/2014/chart" uri="{C3380CC4-5D6E-409C-BE32-E72D297353CC}">
              <c16:uniqueId val="{0000000D-0867-4CF6-9705-36AAC7082C6E}"/>
            </c:ext>
          </c:extLst>
        </c:ser>
        <c:dLbls>
          <c:dLblPos val="bestFit"/>
          <c:showLegendKey val="0"/>
          <c:showVal val="1"/>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latin typeface="Calibri" panose="020F0502020204030204" pitchFamily="34" charset="0"/>
          <a:cs typeface="Calibri" panose="020F0502020204030204" pitchFamily="34" charset="0"/>
        </a:defRPr>
      </a:pPr>
      <a:endParaRPr lang="en-US"/>
    </a:p>
  </c:txPr>
  <c:externalData r:id="rId4">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v>
                </c:pt>
              </c:strCache>
            </c:strRef>
          </c:tx>
          <c:dPt>
            <c:idx val="0"/>
            <c:bubble3D val="0"/>
            <c:spPr>
              <a:solidFill>
                <a:srgbClr val="005DAA"/>
              </a:solidFill>
              <a:ln w="19050">
                <a:solidFill>
                  <a:schemeClr val="lt1"/>
                </a:solidFill>
              </a:ln>
              <a:effectLst/>
            </c:spPr>
            <c:extLst>
              <c:ext xmlns:c16="http://schemas.microsoft.com/office/drawing/2014/chart" uri="{C3380CC4-5D6E-409C-BE32-E72D297353CC}">
                <c16:uniqueId val="{00000002-017C-417E-B498-E8B4EE6A1F3B}"/>
              </c:ext>
            </c:extLst>
          </c:dPt>
          <c:dPt>
            <c:idx val="1"/>
            <c:bubble3D val="0"/>
            <c:spPr>
              <a:solidFill>
                <a:srgbClr val="86B2D8"/>
              </a:solidFill>
              <a:ln w="19050">
                <a:solidFill>
                  <a:srgbClr val="86B2D8"/>
                </a:solidFill>
              </a:ln>
              <a:effectLst/>
            </c:spPr>
            <c:extLst>
              <c:ext xmlns:c16="http://schemas.microsoft.com/office/drawing/2014/chart" uri="{C3380CC4-5D6E-409C-BE32-E72D297353CC}">
                <c16:uniqueId val="{00000003-017C-417E-B498-E8B4EE6A1F3B}"/>
              </c:ext>
            </c:extLst>
          </c:dPt>
          <c:dPt>
            <c:idx val="2"/>
            <c:bubble3D val="0"/>
            <c:spPr>
              <a:solidFill>
                <a:srgbClr val="D9D9D9"/>
              </a:solidFill>
              <a:ln w="19050">
                <a:solidFill>
                  <a:srgbClr val="D9D9D9"/>
                </a:solidFill>
              </a:ln>
              <a:effectLst/>
            </c:spPr>
            <c:extLst>
              <c:ext xmlns:c16="http://schemas.microsoft.com/office/drawing/2014/chart" uri="{C3380CC4-5D6E-409C-BE32-E72D297353CC}">
                <c16:uniqueId val="{00000004-017C-417E-B498-E8B4EE6A1F3B}"/>
              </c:ext>
            </c:extLst>
          </c:dPt>
          <c:cat>
            <c:strRef>
              <c:f>Sheet1!$A$2:$A$4</c:f>
              <c:strCache>
                <c:ptCount val="3"/>
                <c:pt idx="1">
                  <c:v>Recent transmission</c:v>
                </c:pt>
                <c:pt idx="2">
                  <c:v>Not recent transmission</c:v>
                </c:pt>
              </c:strCache>
            </c:strRef>
          </c:cat>
          <c:val>
            <c:numRef>
              <c:f>Sheet1!$B$2:$B$4</c:f>
              <c:numCache>
                <c:formatCode>General</c:formatCode>
                <c:ptCount val="3"/>
                <c:pt idx="1">
                  <c:v>0.123</c:v>
                </c:pt>
                <c:pt idx="2">
                  <c:v>0.877</c:v>
                </c:pt>
              </c:numCache>
            </c:numRef>
          </c:val>
          <c:extLst>
            <c:ext xmlns:c16="http://schemas.microsoft.com/office/drawing/2014/chart" uri="{C3380CC4-5D6E-409C-BE32-E72D297353CC}">
              <c16:uniqueId val="{00000000-017C-417E-B498-E8B4EE6A1F3B}"/>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kumimoji="0" lang="en-US" sz="3000" b="0" i="0" u="none" strike="noStrike" kern="1200" cap="none" spc="0" normalizeH="0" baseline="0">
          <a:ln>
            <a:noFill/>
          </a:ln>
          <a:solidFill>
            <a:schemeClr val="bg1">
              <a:lumMod val="75000"/>
            </a:schemeClr>
          </a:solidFill>
          <a:effectLst/>
          <a:uLnTx/>
          <a:uFillTx/>
          <a:latin typeface="Calibri"/>
          <a:ea typeface="+mj-ea"/>
          <a:cs typeface="Calibri"/>
        </a:defRPr>
      </a:pPr>
      <a:endParaRPr lang="en-US"/>
    </a:p>
  </c:tx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84236622320944"/>
          <c:y val="6.9042956931970809E-2"/>
          <c:w val="0.78153877917159076"/>
          <c:h val="0.87946323177856733"/>
        </c:manualLayout>
      </c:layout>
      <c:pieChart>
        <c:varyColors val="1"/>
        <c:ser>
          <c:idx val="0"/>
          <c:order val="0"/>
          <c:tx>
            <c:strRef>
              <c:f>Sheet1!$A$2</c:f>
              <c:strCache>
                <c:ptCount val="1"/>
                <c:pt idx="0">
                  <c:v>U.S-born</c:v>
                </c:pt>
              </c:strCache>
            </c:strRef>
          </c:tx>
          <c:spPr>
            <a:solidFill>
              <a:srgbClr val="005DAA"/>
            </a:solidFill>
            <a:ln w="19050">
              <a:noFill/>
            </a:ln>
          </c:spPr>
          <c:dPt>
            <c:idx val="0"/>
            <c:bubble3D val="0"/>
            <c:spPr>
              <a:solidFill>
                <a:srgbClr val="9A4E9E"/>
              </a:solidFill>
              <a:ln w="19050">
                <a:noFill/>
              </a:ln>
              <a:effectLst/>
            </c:spPr>
            <c:extLst>
              <c:ext xmlns:c16="http://schemas.microsoft.com/office/drawing/2014/chart" uri="{C3380CC4-5D6E-409C-BE32-E72D297353CC}">
                <c16:uniqueId val="{00000001-B35B-44E4-837F-F1ED607FC387}"/>
              </c:ext>
            </c:extLst>
          </c:dPt>
          <c:dPt>
            <c:idx val="1"/>
            <c:bubble3D val="0"/>
            <c:spPr>
              <a:solidFill>
                <a:srgbClr val="9A4E9E">
                  <a:alpha val="15000"/>
                </a:srgbClr>
              </a:solidFill>
              <a:ln w="19050">
                <a:noFill/>
              </a:ln>
              <a:effectLst/>
            </c:spPr>
            <c:extLst>
              <c:ext xmlns:c16="http://schemas.microsoft.com/office/drawing/2014/chart" uri="{C3380CC4-5D6E-409C-BE32-E72D297353CC}">
                <c16:uniqueId val="{00000000-B35B-44E4-837F-F1ED607FC387}"/>
              </c:ext>
            </c:extLst>
          </c:dPt>
          <c:dPt>
            <c:idx val="2"/>
            <c:bubble3D val="0"/>
            <c:spPr>
              <a:solidFill>
                <a:schemeClr val="tx2">
                  <a:lumMod val="75000"/>
                </a:schemeClr>
              </a:solidFill>
              <a:ln w="19050">
                <a:noFill/>
              </a:ln>
              <a:effectLst/>
            </c:spPr>
            <c:extLst>
              <c:ext xmlns:c16="http://schemas.microsoft.com/office/drawing/2014/chart" uri="{C3380CC4-5D6E-409C-BE32-E72D297353CC}">
                <c16:uniqueId val="{00000003-299B-4607-8427-C3AF3CAA9423}"/>
              </c:ext>
            </c:extLst>
          </c:dPt>
          <c:dLbls>
            <c:dLbl>
              <c:idx val="0"/>
              <c:delete val="1"/>
              <c:extLst>
                <c:ext xmlns:c15="http://schemas.microsoft.com/office/drawing/2012/chart" uri="{CE6537A1-D6FC-4f65-9D91-7224C49458BB}">
                  <c15:layout>
                    <c:manualLayout>
                      <c:w val="0.22974026980804618"/>
                      <c:h val="0.28943075237288457"/>
                    </c:manualLayout>
                  </c15:layout>
                </c:ext>
                <c:ext xmlns:c16="http://schemas.microsoft.com/office/drawing/2014/chart" uri="{C3380CC4-5D6E-409C-BE32-E72D297353CC}">
                  <c16:uniqueId val="{00000001-B35B-44E4-837F-F1ED607FC387}"/>
                </c:ext>
              </c:extLst>
            </c:dLbl>
            <c:dLbl>
              <c:idx val="1"/>
              <c:layout>
                <c:manualLayout>
                  <c:x val="0.19414622222855055"/>
                  <c:y val="-0.15572359010679232"/>
                </c:manualLayout>
              </c:layout>
              <c:tx>
                <c:rich>
                  <a:bodyPr rot="0" spcFirstLastPara="1" vertOverflow="ellipsis" vert="horz" wrap="square" lIns="38100" tIns="19050" rIns="38100" bIns="19050" anchor="ctr" anchorCtr="1">
                    <a:noAutofit/>
                  </a:bodyPr>
                  <a:lstStyle/>
                  <a:p>
                    <a:pPr>
                      <a:defRPr sz="2400" b="0" i="0" u="none" strike="noStrike" kern="1200" baseline="0">
                        <a:solidFill>
                          <a:srgbClr val="262626"/>
                        </a:solidFill>
                        <a:latin typeface="Calibri" panose="020F0502020204030204" pitchFamily="34" charset="0"/>
                        <a:ea typeface="+mn-ea"/>
                        <a:cs typeface="Calibri" panose="020F0502020204030204" pitchFamily="34" charset="0"/>
                      </a:defRPr>
                    </a:pPr>
                    <a:r>
                      <a:rPr lang="en-US" sz="2400" b="0">
                        <a:solidFill>
                          <a:srgbClr val="262626"/>
                        </a:solidFill>
                      </a:rPr>
                      <a:t>67%</a:t>
                    </a:r>
                  </a:p>
                </c:rich>
              </c:tx>
              <c:spPr>
                <a:noFill/>
                <a:ln>
                  <a:noFill/>
                </a:ln>
                <a:effectLst/>
              </c:spPr>
              <c:txPr>
                <a:bodyPr rot="0" spcFirstLastPara="1" vertOverflow="ellipsis" vert="horz" wrap="square" lIns="38100" tIns="19050" rIns="38100" bIns="19050" anchor="ctr" anchorCtr="1">
                  <a:noAutofit/>
                </a:bodyPr>
                <a:lstStyle/>
                <a:p>
                  <a:pPr>
                    <a:defRPr sz="2400" b="0" i="0" u="none" strike="noStrike" kern="1200" baseline="0">
                      <a:solidFill>
                        <a:srgbClr val="262626"/>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28504447228906515"/>
                      <c:h val="0.30202846667976024"/>
                    </c:manualLayout>
                  </c15:layout>
                  <c15:showDataLabelsRange val="0"/>
                </c:ext>
                <c:ext xmlns:c16="http://schemas.microsoft.com/office/drawing/2014/chart" uri="{C3380CC4-5D6E-409C-BE32-E72D297353CC}">
                  <c16:uniqueId val="{00000000-B35B-44E4-837F-F1ED607FC387}"/>
                </c:ext>
              </c:extLst>
            </c:dLbl>
            <c:dLbl>
              <c:idx val="2"/>
              <c:delete val="1"/>
              <c:extLst>
                <c:ext xmlns:c15="http://schemas.microsoft.com/office/drawing/2012/chart" uri="{CE6537A1-D6FC-4f65-9D91-7224C49458BB}"/>
                <c:ext xmlns:c16="http://schemas.microsoft.com/office/drawing/2014/chart" uri="{C3380CC4-5D6E-409C-BE32-E72D297353CC}">
                  <c16:uniqueId val="{00000003-299B-4607-8427-C3AF3CAA9423}"/>
                </c:ext>
              </c:extLst>
            </c:dLbl>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extLst>
          </c:dLbls>
          <c:val>
            <c:numRef>
              <c:f>Sheet1!$B$2:$C$2</c:f>
              <c:numCache>
                <c:formatCode>General</c:formatCode>
                <c:ptCount val="2"/>
                <c:pt idx="0">
                  <c:v>0.32900000000000001</c:v>
                </c:pt>
                <c:pt idx="1">
                  <c:v>0.67100000000000004</c:v>
                </c:pt>
              </c:numCache>
            </c:numRef>
          </c:val>
          <c:extLst>
            <c:ext xmlns:c16="http://schemas.microsoft.com/office/drawing/2014/chart" uri="{C3380CC4-5D6E-409C-BE32-E72D297353CC}">
              <c16:uniqueId val="{00000000-3125-4717-9D0C-31C463BCEAF1}"/>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817024181048235"/>
          <c:y val="5.3060854390348675E-2"/>
          <c:w val="0.70105281437132849"/>
          <c:h val="0.87814653670998721"/>
        </c:manualLayout>
      </c:layout>
      <c:pieChart>
        <c:varyColors val="1"/>
        <c:ser>
          <c:idx val="0"/>
          <c:order val="0"/>
          <c:tx>
            <c:strRef>
              <c:f>Sheet1!$A$3</c:f>
              <c:strCache>
                <c:ptCount val="1"/>
                <c:pt idx="0">
                  <c:v>Non-U.S.–born</c:v>
                </c:pt>
              </c:strCache>
            </c:strRef>
          </c:tx>
          <c:spPr>
            <a:solidFill>
              <a:schemeClr val="accent6">
                <a:lumMod val="25000"/>
                <a:lumOff val="75000"/>
              </a:schemeClr>
            </a:solidFill>
            <a:ln>
              <a:noFill/>
            </a:ln>
          </c:spPr>
          <c:dPt>
            <c:idx val="0"/>
            <c:bubble3D val="0"/>
            <c:spPr>
              <a:solidFill>
                <a:srgbClr val="005DAA"/>
              </a:solidFill>
              <a:ln w="19050">
                <a:noFill/>
              </a:ln>
              <a:effectLst/>
            </c:spPr>
            <c:extLst>
              <c:ext xmlns:c16="http://schemas.microsoft.com/office/drawing/2014/chart" uri="{C3380CC4-5D6E-409C-BE32-E72D297353CC}">
                <c16:uniqueId val="{00000004-CFE7-4A65-8648-106F7E27BF65}"/>
              </c:ext>
            </c:extLst>
          </c:dPt>
          <c:dPt>
            <c:idx val="1"/>
            <c:bubble3D val="0"/>
            <c:spPr>
              <a:solidFill>
                <a:srgbClr val="005DAA">
                  <a:alpha val="15000"/>
                </a:srgbClr>
              </a:solidFill>
              <a:ln w="19050">
                <a:noFill/>
              </a:ln>
              <a:effectLst/>
            </c:spPr>
            <c:extLst>
              <c:ext xmlns:c16="http://schemas.microsoft.com/office/drawing/2014/chart" uri="{C3380CC4-5D6E-409C-BE32-E72D297353CC}">
                <c16:uniqueId val="{00000003-CFE7-4A65-8648-106F7E27BF65}"/>
              </c:ext>
            </c:extLst>
          </c:dPt>
          <c:dPt>
            <c:idx val="2"/>
            <c:bubble3D val="0"/>
            <c:spPr>
              <a:solidFill>
                <a:schemeClr val="tx2">
                  <a:lumMod val="75000"/>
                </a:schemeClr>
              </a:solidFill>
              <a:ln w="19050">
                <a:noFill/>
              </a:ln>
              <a:effectLst/>
            </c:spPr>
            <c:extLst>
              <c:ext xmlns:c16="http://schemas.microsoft.com/office/drawing/2014/chart" uri="{C3380CC4-5D6E-409C-BE32-E72D297353CC}">
                <c16:uniqueId val="{00000005-CFE7-4A65-8648-106F7E27BF65}"/>
              </c:ext>
            </c:extLst>
          </c:dPt>
          <c:cat>
            <c:strRef>
              <c:f>Sheet1!$B$1:$D$1</c:f>
              <c:strCache>
                <c:ptCount val="2"/>
                <c:pt idx="0">
                  <c:v>Recent Transmission</c:v>
                </c:pt>
                <c:pt idx="1">
                  <c:v>Not Recent Transmission</c:v>
                </c:pt>
              </c:strCache>
            </c:strRef>
          </c:cat>
          <c:val>
            <c:numRef>
              <c:f>Sheet1!$B$3:$D$3</c:f>
              <c:numCache>
                <c:formatCode>General</c:formatCode>
                <c:ptCount val="3"/>
                <c:pt idx="0">
                  <c:v>6.7000000000000004E-2</c:v>
                </c:pt>
                <c:pt idx="1">
                  <c:v>0.93300000000000005</c:v>
                </c:pt>
              </c:numCache>
            </c:numRef>
          </c:val>
          <c:extLst>
            <c:ext xmlns:c16="http://schemas.microsoft.com/office/drawing/2014/chart" uri="{C3380CC4-5D6E-409C-BE32-E72D297353CC}">
              <c16:uniqueId val="{00000002-CFE7-4A65-8648-106F7E27BF65}"/>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Calibri" panose="020F0502020204030204" pitchFamily="34" charset="0"/>
          <a:cs typeface="Calibri" panose="020F0502020204030204" pitchFamily="34" charset="0"/>
        </a:defRPr>
      </a:pPr>
      <a:endParaRPr lang="en-US"/>
    </a:p>
  </c:txPr>
  <c:externalData r:id="rId3">
    <c:autoUpdate val="0"/>
  </c:externalData>
  <c:userShapes r:id="rId4"/>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856917197924285"/>
          <c:y val="0.11452313611606788"/>
          <c:w val="0.61430259939842857"/>
          <c:h val="0.85583244813229664"/>
        </c:manualLayout>
      </c:layout>
      <c:barChart>
        <c:barDir val="bar"/>
        <c:grouping val="percentStacked"/>
        <c:varyColors val="0"/>
        <c:ser>
          <c:idx val="0"/>
          <c:order val="0"/>
          <c:tx>
            <c:v>Recent transmission</c:v>
          </c:tx>
          <c:spPr>
            <a:solidFill>
              <a:srgbClr val="A13D84"/>
            </a:solidFill>
            <a:ln w="19050">
              <a:noFill/>
            </a:ln>
            <a:effectLst/>
          </c:spPr>
          <c:invertIfNegative val="0"/>
          <c:dLbls>
            <c:dLbl>
              <c:idx val="6"/>
              <c:layout>
                <c:manualLayout>
                  <c:x val="-3.5013956685378029E-4"/>
                  <c:y val="2.8460090686998141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E9B-493E-A7A6-53AFC6A100BA}"/>
                </c:ext>
              </c:extLst>
            </c:dLbl>
            <c:dLbl>
              <c:idx val="7"/>
              <c:layout>
                <c:manualLayout>
                  <c:x val="2.7464301481168952E-2"/>
                  <c:y val="1.1200350526170067E-6"/>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rgbClr val="262626"/>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6D2-472D-B991-A9FC1F5D12D1}"/>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8"/>
                <c:pt idx="0">
                  <c:v>American Indian or Alaska Native</c:v>
                </c:pt>
                <c:pt idx="1">
                  <c:v>Native Hawaiian or Other Pacific Islander</c:v>
                </c:pt>
                <c:pt idx="2">
                  <c:v>Black or African American</c:v>
                </c:pt>
                <c:pt idx="3">
                  <c:v>White</c:v>
                </c:pt>
                <c:pt idx="4">
                  <c:v>Hispanic or Latino</c:v>
                </c:pt>
                <c:pt idx="5">
                  <c:v>Multiple race</c:v>
                </c:pt>
                <c:pt idx="6">
                  <c:v>Other race</c:v>
                </c:pt>
                <c:pt idx="7">
                  <c:v>Asian</c:v>
                </c:pt>
              </c:strCache>
            </c:strRef>
          </c:cat>
          <c:val>
            <c:numRef>
              <c:f>Sheet1!$C$2:$C$9</c:f>
              <c:numCache>
                <c:formatCode>0.0%</c:formatCode>
                <c:ptCount val="8"/>
                <c:pt idx="0">
                  <c:v>0.59615384615384603</c:v>
                </c:pt>
                <c:pt idx="1">
                  <c:v>0.33061224489795898</c:v>
                </c:pt>
                <c:pt idx="2">
                  <c:v>0.193129770992366</c:v>
                </c:pt>
                <c:pt idx="3">
                  <c:v>0.159504132231405</c:v>
                </c:pt>
                <c:pt idx="4">
                  <c:v>0.13757009345794399</c:v>
                </c:pt>
                <c:pt idx="5">
                  <c:v>8.6486486486486491E-2</c:v>
                </c:pt>
                <c:pt idx="6">
                  <c:v>6.8965517241379296E-2</c:v>
                </c:pt>
                <c:pt idx="7">
                  <c:v>3.5358882066483202E-2</c:v>
                </c:pt>
              </c:numCache>
            </c:numRef>
          </c:val>
          <c:extLst>
            <c:ext xmlns:c16="http://schemas.microsoft.com/office/drawing/2014/chart" uri="{C3380CC4-5D6E-409C-BE32-E72D297353CC}">
              <c16:uniqueId val="{00000000-1562-4168-8972-53BCE3EBF2FE}"/>
            </c:ext>
          </c:extLst>
        </c:ser>
        <c:ser>
          <c:idx val="1"/>
          <c:order val="1"/>
          <c:tx>
            <c:v>Not recent transmission</c:v>
          </c:tx>
          <c:spPr>
            <a:solidFill>
              <a:srgbClr val="ECCCE3"/>
            </a:solidFill>
            <a:ln w="19050">
              <a:noFill/>
            </a:ln>
            <a:effectLst/>
          </c:spPr>
          <c:invertIfNegative val="0"/>
          <c:cat>
            <c:strRef>
              <c:f>Sheet1!$A$2:$A$10</c:f>
              <c:strCache>
                <c:ptCount val="8"/>
                <c:pt idx="0">
                  <c:v>American Indian or Alaska Native</c:v>
                </c:pt>
                <c:pt idx="1">
                  <c:v>Native Hawaiian or Other Pacific Islander</c:v>
                </c:pt>
                <c:pt idx="2">
                  <c:v>Black or African American</c:v>
                </c:pt>
                <c:pt idx="3">
                  <c:v>White</c:v>
                </c:pt>
                <c:pt idx="4">
                  <c:v>Hispanic or Latino</c:v>
                </c:pt>
                <c:pt idx="5">
                  <c:v>Multiple race</c:v>
                </c:pt>
                <c:pt idx="6">
                  <c:v>Other race</c:v>
                </c:pt>
                <c:pt idx="7">
                  <c:v>Asian</c:v>
                </c:pt>
              </c:strCache>
            </c:strRef>
          </c:cat>
          <c:val>
            <c:numRef>
              <c:f>Sheet1!$D$2:$D$9</c:f>
              <c:numCache>
                <c:formatCode>0.0%</c:formatCode>
                <c:ptCount val="8"/>
                <c:pt idx="0">
                  <c:v>0.40384615384615402</c:v>
                </c:pt>
                <c:pt idx="1">
                  <c:v>0.66938775510204096</c:v>
                </c:pt>
                <c:pt idx="2">
                  <c:v>0.80687022900763394</c:v>
                </c:pt>
                <c:pt idx="3">
                  <c:v>0.84049586776859497</c:v>
                </c:pt>
                <c:pt idx="4">
                  <c:v>0.86242990654205598</c:v>
                </c:pt>
                <c:pt idx="5">
                  <c:v>0.91351351351351395</c:v>
                </c:pt>
                <c:pt idx="6">
                  <c:v>0.93103448275862111</c:v>
                </c:pt>
                <c:pt idx="7">
                  <c:v>0.96464111793351703</c:v>
                </c:pt>
              </c:numCache>
            </c:numRef>
          </c:val>
          <c:extLst>
            <c:ext xmlns:c16="http://schemas.microsoft.com/office/drawing/2014/chart" uri="{C3380CC4-5D6E-409C-BE32-E72D297353CC}">
              <c16:uniqueId val="{00000001-1562-4168-8972-53BCE3EBF2FE}"/>
            </c:ext>
          </c:extLst>
        </c:ser>
        <c:dLbls>
          <c:showLegendKey val="0"/>
          <c:showVal val="0"/>
          <c:showCatName val="0"/>
          <c:showSerName val="0"/>
          <c:showPercent val="0"/>
          <c:showBubbleSize val="0"/>
        </c:dLbls>
        <c:gapWidth val="10"/>
        <c:overlap val="100"/>
        <c:axId val="531148896"/>
        <c:axId val="531145288"/>
      </c:barChart>
      <c:catAx>
        <c:axId val="531148896"/>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lgn="r">
              <a:defRPr sz="2000" b="0" i="0" u="none" strike="noStrike" kern="1200" baseline="0">
                <a:solidFill>
                  <a:srgbClr val="262626"/>
                </a:solidFill>
                <a:latin typeface="Calibri" panose="020F0502020204030204" pitchFamily="34" charset="0"/>
                <a:ea typeface="+mn-ea"/>
                <a:cs typeface="Calibri" panose="020F0502020204030204" pitchFamily="34" charset="0"/>
              </a:defRPr>
            </a:pPr>
            <a:endParaRPr lang="en-US"/>
          </a:p>
        </c:txPr>
        <c:crossAx val="531145288"/>
        <c:crosses val="autoZero"/>
        <c:auto val="1"/>
        <c:lblAlgn val="ctr"/>
        <c:lblOffset val="0"/>
        <c:noMultiLvlLbl val="0"/>
      </c:catAx>
      <c:valAx>
        <c:axId val="531145288"/>
        <c:scaling>
          <c:orientation val="minMax"/>
          <c:max val="1"/>
          <c:min val="0"/>
        </c:scaling>
        <c:delete val="1"/>
        <c:axPos val="t"/>
        <c:numFmt formatCode="0%" sourceLinked="0"/>
        <c:majorTickMark val="out"/>
        <c:minorTickMark val="none"/>
        <c:tickLblPos val="nextTo"/>
        <c:crossAx val="531148896"/>
        <c:crosses val="autoZero"/>
        <c:crossBetween val="between"/>
        <c:majorUnit val="1"/>
      </c:valAx>
      <c:spPr>
        <a:noFill/>
        <a:ln>
          <a:noFill/>
        </a:ln>
        <a:effectLst/>
      </c:spPr>
    </c:plotArea>
    <c:legend>
      <c:legendPos val="t"/>
      <c:layout>
        <c:manualLayout>
          <c:xMode val="edge"/>
          <c:yMode val="edge"/>
          <c:x val="0.46229096370295064"/>
          <c:y val="2.8666877341880729E-2"/>
          <c:w val="0.47527388491834316"/>
          <c:h val="7.8627478340809562E-2"/>
        </c:manualLayout>
      </c:layout>
      <c:overlay val="0"/>
      <c:spPr>
        <a:noFill/>
        <a:ln>
          <a:noFill/>
        </a:ln>
        <a:effectLst/>
      </c:spPr>
      <c:txPr>
        <a:bodyPr rot="0" spcFirstLastPara="1" vertOverflow="ellipsis" vert="horz" wrap="square" anchor="ctr" anchorCtr="1"/>
        <a:lstStyle/>
        <a:p>
          <a:pPr>
            <a:defRPr sz="2000" b="0" i="0" u="none" strike="noStrike" kern="1200" baseline="0">
              <a:solidFill>
                <a:srgbClr val="262626"/>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noFill/>
    <a:ln>
      <a:noFill/>
    </a:ln>
    <a:effectLst/>
  </c:spPr>
  <c:txPr>
    <a:bodyPr/>
    <a:lstStyle/>
    <a:p>
      <a:pPr>
        <a:defRPr>
          <a:latin typeface="Calibri" panose="020F0502020204030204" pitchFamily="34" charset="0"/>
          <a:cs typeface="Calibri" panose="020F0502020204030204" pitchFamily="34" charset="0"/>
        </a:defRPr>
      </a:pPr>
      <a:endParaRPr lang="en-US"/>
    </a:p>
  </c:txPr>
  <c:externalData r:id="rId4">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660212338250212"/>
          <c:y val="0.12240597143695657"/>
          <c:w val="0.83238480606590848"/>
          <c:h val="0.87759402856304347"/>
        </c:manualLayout>
      </c:layout>
      <c:barChart>
        <c:barDir val="bar"/>
        <c:grouping val="percentStacked"/>
        <c:varyColors val="0"/>
        <c:ser>
          <c:idx val="0"/>
          <c:order val="0"/>
          <c:tx>
            <c:v>Recent transmission</c:v>
          </c:tx>
          <c:spPr>
            <a:solidFill>
              <a:srgbClr val="7C5D8F"/>
            </a:solidFill>
            <a:ln w="19050">
              <a:noFill/>
            </a:ln>
            <a:effectLst/>
          </c:spPr>
          <c:invertIfNegative val="0"/>
          <c:dLbls>
            <c:dLbl>
              <c:idx val="5"/>
              <c:layout>
                <c:manualLayout>
                  <c:x val="3.2689924176142529E-4"/>
                  <c:y val="2.5936239855799594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933-48F9-8DC6-4F8625CF315A}"/>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0–4 years</c:v>
                </c:pt>
                <c:pt idx="1">
                  <c:v>5–14 years</c:v>
                </c:pt>
                <c:pt idx="2">
                  <c:v>15–24 years</c:v>
                </c:pt>
                <c:pt idx="3">
                  <c:v>25–44 years</c:v>
                </c:pt>
                <c:pt idx="4">
                  <c:v>45–64 years</c:v>
                </c:pt>
                <c:pt idx="5">
                  <c:v>≥65 years</c:v>
                </c:pt>
              </c:strCache>
            </c:strRef>
          </c:cat>
          <c:val>
            <c:numRef>
              <c:f>Sheet1!$C$2:$C$7</c:f>
              <c:numCache>
                <c:formatCode>0.0%</c:formatCode>
                <c:ptCount val="6"/>
                <c:pt idx="0">
                  <c:v>0.578231292517007</c:v>
                </c:pt>
                <c:pt idx="1">
                  <c:v>0.36871508379888296</c:v>
                </c:pt>
                <c:pt idx="2">
                  <c:v>0.17406962785114</c:v>
                </c:pt>
                <c:pt idx="3">
                  <c:v>0.14548111041536202</c:v>
                </c:pt>
                <c:pt idx="4">
                  <c:v>0.12744331508991402</c:v>
                </c:pt>
                <c:pt idx="5">
                  <c:v>4.3576258452291503E-2</c:v>
                </c:pt>
              </c:numCache>
            </c:numRef>
          </c:val>
          <c:extLst>
            <c:ext xmlns:c16="http://schemas.microsoft.com/office/drawing/2014/chart" uri="{C3380CC4-5D6E-409C-BE32-E72D297353CC}">
              <c16:uniqueId val="{00000000-683F-4DED-B310-43A1868F1840}"/>
            </c:ext>
          </c:extLst>
        </c:ser>
        <c:ser>
          <c:idx val="1"/>
          <c:order val="1"/>
          <c:tx>
            <c:v>Not recent transmission</c:v>
          </c:tx>
          <c:spPr>
            <a:solidFill>
              <a:srgbClr val="C5B5CF"/>
            </a:solidFill>
            <a:ln w="19050">
              <a:noFill/>
            </a:ln>
            <a:effectLst/>
          </c:spPr>
          <c:invertIfNegative val="0"/>
          <c:cat>
            <c:strRef>
              <c:f>Sheet1!$A$2:$A$7</c:f>
              <c:strCache>
                <c:ptCount val="6"/>
                <c:pt idx="0">
                  <c:v>0–4 years</c:v>
                </c:pt>
                <c:pt idx="1">
                  <c:v>5–14 years</c:v>
                </c:pt>
                <c:pt idx="2">
                  <c:v>15–24 years</c:v>
                </c:pt>
                <c:pt idx="3">
                  <c:v>25–44 years</c:v>
                </c:pt>
                <c:pt idx="4">
                  <c:v>45–64 years</c:v>
                </c:pt>
                <c:pt idx="5">
                  <c:v>≥65 years</c:v>
                </c:pt>
              </c:strCache>
            </c:strRef>
          </c:cat>
          <c:val>
            <c:numRef>
              <c:f>Sheet1!$D$2:$D$7</c:f>
              <c:numCache>
                <c:formatCode>0.0%</c:formatCode>
                <c:ptCount val="6"/>
                <c:pt idx="0">
                  <c:v>0.421768707482993</c:v>
                </c:pt>
                <c:pt idx="1">
                  <c:v>0.63128491620111704</c:v>
                </c:pt>
                <c:pt idx="2">
                  <c:v>0.82593037214886</c:v>
                </c:pt>
                <c:pt idx="3">
                  <c:v>0.85451888958463795</c:v>
                </c:pt>
                <c:pt idx="4">
                  <c:v>0.87255668491008609</c:v>
                </c:pt>
                <c:pt idx="5">
                  <c:v>0.95642374154770804</c:v>
                </c:pt>
              </c:numCache>
            </c:numRef>
          </c:val>
          <c:extLst>
            <c:ext xmlns:c16="http://schemas.microsoft.com/office/drawing/2014/chart" uri="{C3380CC4-5D6E-409C-BE32-E72D297353CC}">
              <c16:uniqueId val="{00000001-683F-4DED-B310-43A1868F1840}"/>
            </c:ext>
          </c:extLst>
        </c:ser>
        <c:dLbls>
          <c:showLegendKey val="0"/>
          <c:showVal val="0"/>
          <c:showCatName val="0"/>
          <c:showSerName val="0"/>
          <c:showPercent val="0"/>
          <c:showBubbleSize val="0"/>
        </c:dLbls>
        <c:gapWidth val="10"/>
        <c:overlap val="100"/>
        <c:axId val="531148896"/>
        <c:axId val="531145288"/>
      </c:barChart>
      <c:catAx>
        <c:axId val="531148896"/>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lgn="r">
              <a:defRPr sz="2000" b="0" i="0" u="none" strike="noStrike" kern="1200" baseline="0">
                <a:solidFill>
                  <a:srgbClr val="262626"/>
                </a:solidFill>
                <a:latin typeface="Calibri" panose="020F0502020204030204" pitchFamily="34" charset="0"/>
                <a:ea typeface="+mn-ea"/>
                <a:cs typeface="Calibri" panose="020F0502020204030204" pitchFamily="34" charset="0"/>
              </a:defRPr>
            </a:pPr>
            <a:endParaRPr lang="en-US"/>
          </a:p>
        </c:txPr>
        <c:crossAx val="531145288"/>
        <c:crosses val="autoZero"/>
        <c:auto val="1"/>
        <c:lblAlgn val="ctr"/>
        <c:lblOffset val="0"/>
        <c:noMultiLvlLbl val="0"/>
      </c:catAx>
      <c:valAx>
        <c:axId val="531145288"/>
        <c:scaling>
          <c:orientation val="minMax"/>
          <c:max val="1"/>
          <c:min val="0"/>
        </c:scaling>
        <c:delete val="1"/>
        <c:axPos val="t"/>
        <c:numFmt formatCode="0%" sourceLinked="0"/>
        <c:majorTickMark val="out"/>
        <c:minorTickMark val="none"/>
        <c:tickLblPos val="nextTo"/>
        <c:crossAx val="531148896"/>
        <c:crosses val="autoZero"/>
        <c:crossBetween val="between"/>
        <c:majorUnit val="1"/>
      </c:valAx>
      <c:spPr>
        <a:noFill/>
        <a:ln>
          <a:noFill/>
        </a:ln>
        <a:effectLst/>
      </c:spPr>
    </c:plotArea>
    <c:legend>
      <c:legendPos val="t"/>
      <c:layout>
        <c:manualLayout>
          <c:xMode val="edge"/>
          <c:yMode val="edge"/>
          <c:x val="0.33576480023330418"/>
          <c:y val="2.4947776642359282E-2"/>
          <c:w val="0.48402404126567511"/>
          <c:h val="7.5269406521859553E-2"/>
        </c:manualLayout>
      </c:layout>
      <c:overlay val="0"/>
      <c:spPr>
        <a:noFill/>
        <a:ln>
          <a:noFill/>
        </a:ln>
        <a:effectLst/>
      </c:spPr>
      <c:txPr>
        <a:bodyPr rot="0" spcFirstLastPara="1" vertOverflow="ellipsis" vert="horz" wrap="square" anchor="ctr" anchorCtr="1"/>
        <a:lstStyle/>
        <a:p>
          <a:pPr>
            <a:defRPr sz="2000" b="0" i="0" u="none" strike="noStrike" kern="1200" baseline="0">
              <a:solidFill>
                <a:srgbClr val="262626"/>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noFill/>
    <a:ln>
      <a:noFill/>
    </a:ln>
    <a:effectLst/>
  </c:spPr>
  <c:txPr>
    <a:bodyPr/>
    <a:lstStyle/>
    <a:p>
      <a:pPr>
        <a:defRPr>
          <a:latin typeface="Calibri" panose="020F0502020204030204" pitchFamily="34" charset="0"/>
          <a:cs typeface="Calibri" panose="020F0502020204030204" pitchFamily="34" charset="0"/>
        </a:defRPr>
      </a:pPr>
      <a:endParaRPr lang="en-US"/>
    </a:p>
  </c:txPr>
  <c:externalData r:id="rId4">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2346856804513929"/>
          <c:y val="0.10553828721172323"/>
          <c:w val="0.67547657816112272"/>
          <c:h val="0.86481712912893682"/>
        </c:manualLayout>
      </c:layout>
      <c:barChart>
        <c:barDir val="bar"/>
        <c:grouping val="percentStacked"/>
        <c:varyColors val="0"/>
        <c:ser>
          <c:idx val="0"/>
          <c:order val="0"/>
          <c:tx>
            <c:v>Recent transmission</c:v>
          </c:tx>
          <c:spPr>
            <a:solidFill>
              <a:schemeClr val="accent6"/>
            </a:solidFill>
            <a:ln w="19050">
              <a:noFill/>
            </a:ln>
            <a:effectLst/>
          </c:spPr>
          <c:invertIfNegative val="0"/>
          <c:dLbls>
            <c:dLbl>
              <c:idx val="4"/>
              <c:layout>
                <c:manualLayout>
                  <c:x val="3.5818509288927651E-2"/>
                  <c:y val="2.2253020407640411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ADF-4BFC-8C4B-0CCDF4AD4100}"/>
                </c:ext>
              </c:extLst>
            </c:dLbl>
            <c:dLbl>
              <c:idx val="5"/>
              <c:layout>
                <c:manualLayout>
                  <c:x val="2.3991421523276525E-2"/>
                  <c:y val="4.2327209221067183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ADF-4BFC-8C4B-0CCDF4AD4100}"/>
                </c:ext>
              </c:extLst>
            </c:dLbl>
            <c:dLbl>
              <c:idx val="6"/>
              <c:layout>
                <c:manualLayout>
                  <c:x val="2.3958604625506828E-2"/>
                  <c:y val="2.6886243297221876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ADF-4BFC-8C4B-0CCDF4AD4100}"/>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Noninjecting drug use</c:v>
                </c:pt>
                <c:pt idx="1">
                  <c:v>Injecting drug use</c:v>
                </c:pt>
                <c:pt idx="2">
                  <c:v>Incarcerated</c:v>
                </c:pt>
                <c:pt idx="3">
                  <c:v>Excess alcohol use</c:v>
                </c:pt>
                <c:pt idx="4">
                  <c:v>Experiencing homelessness</c:v>
                </c:pt>
                <c:pt idx="5">
                  <c:v>Current or former smoker</c:v>
                </c:pt>
                <c:pt idx="6">
                  <c:v>HIV coinfection</c:v>
                </c:pt>
                <c:pt idx="7">
                  <c:v>Non-HIV immunosuppression</c:v>
                </c:pt>
                <c:pt idx="8">
                  <c:v>Diabetes mellitus</c:v>
                </c:pt>
              </c:strCache>
            </c:strRef>
          </c:cat>
          <c:val>
            <c:numRef>
              <c:f>Sheet1!$C$2:$C$10</c:f>
              <c:numCache>
                <c:formatCode>0.0%</c:formatCode>
                <c:ptCount val="9"/>
                <c:pt idx="0">
                  <c:v>0.32255319148936201</c:v>
                </c:pt>
                <c:pt idx="1">
                  <c:v>0.288590604026846</c:v>
                </c:pt>
                <c:pt idx="2">
                  <c:v>0.23728813559321998</c:v>
                </c:pt>
                <c:pt idx="3">
                  <c:v>0.22</c:v>
                </c:pt>
                <c:pt idx="4">
                  <c:v>0.19980119284294201</c:v>
                </c:pt>
                <c:pt idx="5">
                  <c:v>0.15367180417044402</c:v>
                </c:pt>
                <c:pt idx="6">
                  <c:v>0.14645669291338601</c:v>
                </c:pt>
                <c:pt idx="7">
                  <c:v>8.745583038869259E-2</c:v>
                </c:pt>
                <c:pt idx="8">
                  <c:v>8.4884994523548696E-2</c:v>
                </c:pt>
              </c:numCache>
            </c:numRef>
          </c:val>
          <c:extLst>
            <c:ext xmlns:c16="http://schemas.microsoft.com/office/drawing/2014/chart" uri="{C3380CC4-5D6E-409C-BE32-E72D297353CC}">
              <c16:uniqueId val="{00000000-CB0A-471D-993D-780286ADFA75}"/>
            </c:ext>
          </c:extLst>
        </c:ser>
        <c:ser>
          <c:idx val="1"/>
          <c:order val="1"/>
          <c:tx>
            <c:v>Not recent transmission</c:v>
          </c:tx>
          <c:spPr>
            <a:solidFill>
              <a:srgbClr val="BFD8EF"/>
            </a:solidFill>
            <a:ln w="19050">
              <a:noFill/>
            </a:ln>
            <a:effectLst/>
          </c:spPr>
          <c:invertIfNegative val="0"/>
          <c:cat>
            <c:strRef>
              <c:f>Sheet1!$A$2:$A$10</c:f>
              <c:strCache>
                <c:ptCount val="9"/>
                <c:pt idx="0">
                  <c:v>Noninjecting drug use</c:v>
                </c:pt>
                <c:pt idx="1">
                  <c:v>Injecting drug use</c:v>
                </c:pt>
                <c:pt idx="2">
                  <c:v>Incarcerated</c:v>
                </c:pt>
                <c:pt idx="3">
                  <c:v>Excess alcohol use</c:v>
                </c:pt>
                <c:pt idx="4">
                  <c:v>Experiencing homelessness</c:v>
                </c:pt>
                <c:pt idx="5">
                  <c:v>Current or former smoker</c:v>
                </c:pt>
                <c:pt idx="6">
                  <c:v>HIV coinfection</c:v>
                </c:pt>
                <c:pt idx="7">
                  <c:v>Non-HIV immunosuppression</c:v>
                </c:pt>
                <c:pt idx="8">
                  <c:v>Diabetes mellitus</c:v>
                </c:pt>
              </c:strCache>
            </c:strRef>
          </c:cat>
          <c:val>
            <c:numRef>
              <c:f>Sheet1!$D$2:$D$10</c:f>
              <c:numCache>
                <c:formatCode>0.0%</c:formatCode>
                <c:ptCount val="9"/>
                <c:pt idx="0">
                  <c:v>0.6774468085106381</c:v>
                </c:pt>
                <c:pt idx="1">
                  <c:v>0.711409395973154</c:v>
                </c:pt>
                <c:pt idx="2">
                  <c:v>0.76271186440677996</c:v>
                </c:pt>
                <c:pt idx="3">
                  <c:v>0.78</c:v>
                </c:pt>
                <c:pt idx="4">
                  <c:v>0.80019880715705793</c:v>
                </c:pt>
                <c:pt idx="5">
                  <c:v>0.8463281958295561</c:v>
                </c:pt>
                <c:pt idx="6">
                  <c:v>0.85354330708661397</c:v>
                </c:pt>
                <c:pt idx="7">
                  <c:v>0.91254416961130702</c:v>
                </c:pt>
                <c:pt idx="8">
                  <c:v>0.91511500547645097</c:v>
                </c:pt>
              </c:numCache>
            </c:numRef>
          </c:val>
          <c:extLst>
            <c:ext xmlns:c16="http://schemas.microsoft.com/office/drawing/2014/chart" uri="{C3380CC4-5D6E-409C-BE32-E72D297353CC}">
              <c16:uniqueId val="{00000001-CB0A-471D-993D-780286ADFA75}"/>
            </c:ext>
          </c:extLst>
        </c:ser>
        <c:dLbls>
          <c:showLegendKey val="0"/>
          <c:showVal val="0"/>
          <c:showCatName val="0"/>
          <c:showSerName val="0"/>
          <c:showPercent val="0"/>
          <c:showBubbleSize val="0"/>
        </c:dLbls>
        <c:gapWidth val="10"/>
        <c:overlap val="100"/>
        <c:axId val="531148896"/>
        <c:axId val="531145288"/>
      </c:barChart>
      <c:catAx>
        <c:axId val="531148896"/>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lgn="r">
              <a:defRPr sz="2000" b="0" i="0" u="none" strike="noStrike" kern="1200" baseline="0">
                <a:solidFill>
                  <a:srgbClr val="262626"/>
                </a:solidFill>
                <a:latin typeface="Calibri" panose="020F0502020204030204" pitchFamily="34" charset="0"/>
                <a:ea typeface="+mn-ea"/>
                <a:cs typeface="Calibri" panose="020F0502020204030204" pitchFamily="34" charset="0"/>
              </a:defRPr>
            </a:pPr>
            <a:endParaRPr lang="en-US"/>
          </a:p>
        </c:txPr>
        <c:crossAx val="531145288"/>
        <c:crosses val="autoZero"/>
        <c:auto val="1"/>
        <c:lblAlgn val="ctr"/>
        <c:lblOffset val="0"/>
        <c:noMultiLvlLbl val="0"/>
      </c:catAx>
      <c:valAx>
        <c:axId val="531145288"/>
        <c:scaling>
          <c:orientation val="minMax"/>
          <c:max val="1"/>
          <c:min val="0"/>
        </c:scaling>
        <c:delete val="1"/>
        <c:axPos val="t"/>
        <c:numFmt formatCode="0%" sourceLinked="0"/>
        <c:majorTickMark val="out"/>
        <c:minorTickMark val="none"/>
        <c:tickLblPos val="nextTo"/>
        <c:crossAx val="531148896"/>
        <c:crosses val="autoZero"/>
        <c:crossBetween val="between"/>
        <c:majorUnit val="1"/>
      </c:valAx>
      <c:spPr>
        <a:noFill/>
        <a:ln>
          <a:noFill/>
        </a:ln>
        <a:effectLst/>
      </c:spPr>
    </c:plotArea>
    <c:legend>
      <c:legendPos val="t"/>
      <c:layout>
        <c:manualLayout>
          <c:xMode val="edge"/>
          <c:yMode val="edge"/>
          <c:x val="0.43138824554580435"/>
          <c:y val="2.8261335911123216E-3"/>
          <c:w val="0.4602219923487752"/>
          <c:h val="8.5266675745898995E-2"/>
        </c:manualLayout>
      </c:layout>
      <c:overlay val="0"/>
      <c:spPr>
        <a:noFill/>
        <a:ln>
          <a:noFill/>
        </a:ln>
        <a:effectLst/>
      </c:spPr>
      <c:txPr>
        <a:bodyPr rot="0" spcFirstLastPara="1" vertOverflow="ellipsis" vert="horz" wrap="square" anchor="ctr" anchorCtr="1"/>
        <a:lstStyle/>
        <a:p>
          <a:pPr>
            <a:defRPr sz="2000" b="0" i="0" u="none" strike="noStrike" kern="1200" baseline="0">
              <a:solidFill>
                <a:srgbClr val="262626"/>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noFill/>
    <a:ln>
      <a:noFill/>
    </a:ln>
    <a:effectLst/>
  </c:spPr>
  <c:txPr>
    <a:bodyPr/>
    <a:lstStyle/>
    <a:p>
      <a:pPr>
        <a:defRPr>
          <a:latin typeface="Calibri" panose="020F0502020204030204" pitchFamily="34" charset="0"/>
          <a:cs typeface="Calibri" panose="020F0502020204030204" pitchFamily="34" charset="0"/>
        </a:defRPr>
      </a:pPr>
      <a:endParaRPr lang="en-US"/>
    </a:p>
  </c:txPr>
  <c:externalData r:id="rId4">
    <c:autoUpdate val="0"/>
  </c:externalData>
  <c:userShapes r:id="rId5"/>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6106279648283249E-2"/>
          <c:y val="8.0855183631163396E-2"/>
          <c:w val="0.83865007426397298"/>
          <c:h val="0.81242691885736507"/>
        </c:manualLayout>
      </c:layout>
      <c:barChart>
        <c:barDir val="col"/>
        <c:grouping val="stacked"/>
        <c:varyColors val="0"/>
        <c:ser>
          <c:idx val="0"/>
          <c:order val="0"/>
          <c:tx>
            <c:strRef>
              <c:f>Sheet1!$B$1</c:f>
              <c:strCache>
                <c:ptCount val="1"/>
                <c:pt idx="0">
                  <c:v> U.S.-born persons (2024: n=2,298)</c:v>
                </c:pt>
              </c:strCache>
            </c:strRef>
          </c:tx>
          <c:spPr>
            <a:solidFill>
              <a:schemeClr val="accent2">
                <a:lumMod val="20000"/>
                <a:lumOff val="80000"/>
              </a:schemeClr>
            </a:solidFill>
            <a:ln>
              <a:noFill/>
            </a:ln>
          </c:spPr>
          <c:invertIfNegative val="0"/>
          <c:dPt>
            <c:idx val="8"/>
            <c:invertIfNegative val="0"/>
            <c:bubble3D val="0"/>
            <c:spPr>
              <a:solidFill>
                <a:schemeClr val="accent2">
                  <a:lumMod val="20000"/>
                  <a:lumOff val="80000"/>
                </a:schemeClr>
              </a:solidFill>
              <a:ln>
                <a:noFill/>
              </a:ln>
            </c:spPr>
            <c:extLst>
              <c:ext xmlns:c16="http://schemas.microsoft.com/office/drawing/2014/chart" uri="{C3380CC4-5D6E-409C-BE32-E72D297353CC}">
                <c16:uniqueId val="{00000001-D422-4429-8043-D42F90933447}"/>
              </c:ext>
            </c:extLst>
          </c:dPt>
          <c:cat>
            <c:numRef>
              <c:f>Sheet1!$A$2:$A$33</c:f>
              <c:numCache>
                <c:formatCode>General</c:formatCode>
                <c:ptCount val="32"/>
                <c:pt idx="1">
                  <c:v>1994</c:v>
                </c:pt>
                <c:pt idx="4">
                  <c:v>1997</c:v>
                </c:pt>
                <c:pt idx="7">
                  <c:v>2000</c:v>
                </c:pt>
                <c:pt idx="10">
                  <c:v>2003</c:v>
                </c:pt>
                <c:pt idx="13">
                  <c:v>2006</c:v>
                </c:pt>
                <c:pt idx="16">
                  <c:v>2009</c:v>
                </c:pt>
                <c:pt idx="19">
                  <c:v>2012</c:v>
                </c:pt>
                <c:pt idx="22">
                  <c:v>2015</c:v>
                </c:pt>
                <c:pt idx="25">
                  <c:v>2018</c:v>
                </c:pt>
                <c:pt idx="28">
                  <c:v>2021</c:v>
                </c:pt>
                <c:pt idx="31">
                  <c:v>2024</c:v>
                </c:pt>
              </c:numCache>
            </c:numRef>
          </c:cat>
          <c:val>
            <c:numRef>
              <c:f>Sheet1!$B$2:$B$33</c:f>
              <c:numCache>
                <c:formatCode>#,##0</c:formatCode>
                <c:ptCount val="32"/>
                <c:pt idx="0">
                  <c:v>17422</c:v>
                </c:pt>
                <c:pt idx="1">
                  <c:v>16169</c:v>
                </c:pt>
                <c:pt idx="2">
                  <c:v>14652</c:v>
                </c:pt>
                <c:pt idx="3">
                  <c:v>13375</c:v>
                </c:pt>
                <c:pt idx="4">
                  <c:v>11918</c:v>
                </c:pt>
                <c:pt idx="5">
                  <c:v>10604</c:v>
                </c:pt>
                <c:pt idx="6">
                  <c:v>9775</c:v>
                </c:pt>
                <c:pt idx="7">
                  <c:v>8626</c:v>
                </c:pt>
                <c:pt idx="8">
                  <c:v>7837</c:v>
                </c:pt>
                <c:pt idx="9">
                  <c:v>7257</c:v>
                </c:pt>
                <c:pt idx="10">
                  <c:v>6830</c:v>
                </c:pt>
                <c:pt idx="11">
                  <c:v>6592</c:v>
                </c:pt>
                <c:pt idx="12">
                  <c:v>6285</c:v>
                </c:pt>
                <c:pt idx="13">
                  <c:v>5853</c:v>
                </c:pt>
                <c:pt idx="14">
                  <c:v>5431</c:v>
                </c:pt>
                <c:pt idx="15">
                  <c:v>5235</c:v>
                </c:pt>
                <c:pt idx="16">
                  <c:v>4488</c:v>
                </c:pt>
                <c:pt idx="17">
                  <c:v>4319</c:v>
                </c:pt>
                <c:pt idx="18">
                  <c:v>3927</c:v>
                </c:pt>
                <c:pt idx="19">
                  <c:v>3619</c:v>
                </c:pt>
                <c:pt idx="20">
                  <c:v>3323</c:v>
                </c:pt>
                <c:pt idx="21">
                  <c:v>3111</c:v>
                </c:pt>
                <c:pt idx="22">
                  <c:v>3127</c:v>
                </c:pt>
                <c:pt idx="23">
                  <c:v>2881</c:v>
                </c:pt>
                <c:pt idx="24">
                  <c:v>2661</c:v>
                </c:pt>
                <c:pt idx="25">
                  <c:v>2642</c:v>
                </c:pt>
                <c:pt idx="26">
                  <c:v>2515</c:v>
                </c:pt>
                <c:pt idx="27">
                  <c:v>2007</c:v>
                </c:pt>
                <c:pt idx="28">
                  <c:v>2166</c:v>
                </c:pt>
                <c:pt idx="29">
                  <c:v>2123</c:v>
                </c:pt>
                <c:pt idx="30">
                  <c:v>2258</c:v>
                </c:pt>
                <c:pt idx="31">
                  <c:v>2298</c:v>
                </c:pt>
              </c:numCache>
            </c:numRef>
          </c:val>
          <c:extLst>
            <c:ext xmlns:c16="http://schemas.microsoft.com/office/drawing/2014/chart" uri="{C3380CC4-5D6E-409C-BE32-E72D297353CC}">
              <c16:uniqueId val="{00000002-D422-4429-8043-D42F90933447}"/>
            </c:ext>
          </c:extLst>
        </c:ser>
        <c:ser>
          <c:idx val="1"/>
          <c:order val="1"/>
          <c:tx>
            <c:strRef>
              <c:f>Sheet1!$C$1</c:f>
              <c:strCache>
                <c:ptCount val="1"/>
                <c:pt idx="0">
                  <c:v> Non-U.S.–born persons (2024: n=8,016)</c:v>
                </c:pt>
              </c:strCache>
            </c:strRef>
          </c:tx>
          <c:spPr>
            <a:solidFill>
              <a:srgbClr val="BBE0FF"/>
            </a:solidFill>
            <a:ln>
              <a:noFill/>
            </a:ln>
          </c:spPr>
          <c:invertIfNegative val="0"/>
          <c:cat>
            <c:numRef>
              <c:f>Sheet1!$A$2:$A$33</c:f>
              <c:numCache>
                <c:formatCode>General</c:formatCode>
                <c:ptCount val="32"/>
                <c:pt idx="1">
                  <c:v>1994</c:v>
                </c:pt>
                <c:pt idx="4">
                  <c:v>1997</c:v>
                </c:pt>
                <c:pt idx="7">
                  <c:v>2000</c:v>
                </c:pt>
                <c:pt idx="10">
                  <c:v>2003</c:v>
                </c:pt>
                <c:pt idx="13">
                  <c:v>2006</c:v>
                </c:pt>
                <c:pt idx="16">
                  <c:v>2009</c:v>
                </c:pt>
                <c:pt idx="19">
                  <c:v>2012</c:v>
                </c:pt>
                <c:pt idx="22">
                  <c:v>2015</c:v>
                </c:pt>
                <c:pt idx="25">
                  <c:v>2018</c:v>
                </c:pt>
                <c:pt idx="28">
                  <c:v>2021</c:v>
                </c:pt>
                <c:pt idx="31">
                  <c:v>2024</c:v>
                </c:pt>
              </c:numCache>
            </c:numRef>
          </c:cat>
          <c:val>
            <c:numRef>
              <c:f>Sheet1!$C$2:$C$33</c:f>
              <c:numCache>
                <c:formatCode>#,##0</c:formatCode>
                <c:ptCount val="32"/>
                <c:pt idx="0">
                  <c:v>7414</c:v>
                </c:pt>
                <c:pt idx="1">
                  <c:v>7773</c:v>
                </c:pt>
                <c:pt idx="2">
                  <c:v>8021</c:v>
                </c:pt>
                <c:pt idx="3">
                  <c:v>7764</c:v>
                </c:pt>
                <c:pt idx="4">
                  <c:v>7759</c:v>
                </c:pt>
                <c:pt idx="5">
                  <c:v>7627</c:v>
                </c:pt>
                <c:pt idx="6">
                  <c:v>7625</c:v>
                </c:pt>
                <c:pt idx="7">
                  <c:v>7637</c:v>
                </c:pt>
                <c:pt idx="8">
                  <c:v>8037</c:v>
                </c:pt>
                <c:pt idx="9">
                  <c:v>7736</c:v>
                </c:pt>
                <c:pt idx="10">
                  <c:v>7952</c:v>
                </c:pt>
                <c:pt idx="11">
                  <c:v>7879</c:v>
                </c:pt>
                <c:pt idx="12">
                  <c:v>7737</c:v>
                </c:pt>
                <c:pt idx="13">
                  <c:v>7849</c:v>
                </c:pt>
                <c:pt idx="14">
                  <c:v>7784</c:v>
                </c:pt>
                <c:pt idx="15">
                  <c:v>7646</c:v>
                </c:pt>
                <c:pt idx="16">
                  <c:v>7008</c:v>
                </c:pt>
                <c:pt idx="17">
                  <c:v>6822</c:v>
                </c:pt>
                <c:pt idx="18">
                  <c:v>6564</c:v>
                </c:pt>
                <c:pt idx="19">
                  <c:v>6312</c:v>
                </c:pt>
                <c:pt idx="20">
                  <c:v>6224</c:v>
                </c:pt>
                <c:pt idx="21">
                  <c:v>6269</c:v>
                </c:pt>
                <c:pt idx="22">
                  <c:v>6406</c:v>
                </c:pt>
                <c:pt idx="23">
                  <c:v>6353</c:v>
                </c:pt>
                <c:pt idx="24">
                  <c:v>6401</c:v>
                </c:pt>
                <c:pt idx="25">
                  <c:v>6352</c:v>
                </c:pt>
                <c:pt idx="26">
                  <c:v>6337</c:v>
                </c:pt>
                <c:pt idx="27">
                  <c:v>5105</c:v>
                </c:pt>
                <c:pt idx="28">
                  <c:v>5642</c:v>
                </c:pt>
                <c:pt idx="29">
                  <c:v>6193</c:v>
                </c:pt>
                <c:pt idx="30">
                  <c:v>7330</c:v>
                </c:pt>
                <c:pt idx="31">
                  <c:v>8016</c:v>
                </c:pt>
              </c:numCache>
            </c:numRef>
          </c:val>
          <c:extLst>
            <c:ext xmlns:c16="http://schemas.microsoft.com/office/drawing/2014/chart" uri="{C3380CC4-5D6E-409C-BE32-E72D297353CC}">
              <c16:uniqueId val="{00000003-D422-4429-8043-D42F90933447}"/>
            </c:ext>
          </c:extLst>
        </c:ser>
        <c:dLbls>
          <c:showLegendKey val="0"/>
          <c:showVal val="0"/>
          <c:showCatName val="0"/>
          <c:showSerName val="0"/>
          <c:showPercent val="0"/>
          <c:showBubbleSize val="0"/>
        </c:dLbls>
        <c:gapWidth val="10"/>
        <c:overlap val="100"/>
        <c:axId val="281767240"/>
        <c:axId val="281769984"/>
      </c:barChart>
      <c:lineChart>
        <c:grouping val="standard"/>
        <c:varyColors val="0"/>
        <c:ser>
          <c:idx val="2"/>
          <c:order val="2"/>
          <c:tx>
            <c:strRef>
              <c:f>Sheet1!$D$1</c:f>
              <c:strCache>
                <c:ptCount val="1"/>
                <c:pt idx="0">
                  <c:v> U.S.-born rate (2024: 0.8 cases per 100,000)</c:v>
                </c:pt>
              </c:strCache>
            </c:strRef>
          </c:tx>
          <c:spPr>
            <a:ln w="31750">
              <a:solidFill>
                <a:schemeClr val="accent2"/>
              </a:solidFill>
            </a:ln>
          </c:spPr>
          <c:marker>
            <c:symbol val="none"/>
          </c:marker>
          <c:cat>
            <c:numRef>
              <c:f>Sheet1!$A$2:$A$33</c:f>
              <c:numCache>
                <c:formatCode>General</c:formatCode>
                <c:ptCount val="32"/>
                <c:pt idx="1">
                  <c:v>1994</c:v>
                </c:pt>
                <c:pt idx="4">
                  <c:v>1997</c:v>
                </c:pt>
                <c:pt idx="7">
                  <c:v>2000</c:v>
                </c:pt>
                <c:pt idx="10">
                  <c:v>2003</c:v>
                </c:pt>
                <c:pt idx="13">
                  <c:v>2006</c:v>
                </c:pt>
                <c:pt idx="16">
                  <c:v>2009</c:v>
                </c:pt>
                <c:pt idx="19">
                  <c:v>2012</c:v>
                </c:pt>
                <c:pt idx="22">
                  <c:v>2015</c:v>
                </c:pt>
                <c:pt idx="25">
                  <c:v>2018</c:v>
                </c:pt>
                <c:pt idx="28">
                  <c:v>2021</c:v>
                </c:pt>
                <c:pt idx="31">
                  <c:v>2024</c:v>
                </c:pt>
              </c:numCache>
            </c:numRef>
          </c:cat>
          <c:val>
            <c:numRef>
              <c:f>Sheet1!$D$2:$D$33</c:f>
              <c:numCache>
                <c:formatCode>0.0</c:formatCode>
                <c:ptCount val="32"/>
                <c:pt idx="0">
                  <c:v>7.3812963661245012</c:v>
                </c:pt>
                <c:pt idx="1">
                  <c:v>6.7880348033866857</c:v>
                </c:pt>
                <c:pt idx="2">
                  <c:v>6.0824265943018965</c:v>
                </c:pt>
                <c:pt idx="3">
                  <c:v>5.5695940325199995</c:v>
                </c:pt>
                <c:pt idx="4">
                  <c:v>4.9332136706842942</c:v>
                </c:pt>
                <c:pt idx="5">
                  <c:v>4.3696221330937615</c:v>
                </c:pt>
                <c:pt idx="6">
                  <c:v>3.993253635943224</c:v>
                </c:pt>
                <c:pt idx="7">
                  <c:v>3.5175671999589704</c:v>
                </c:pt>
                <c:pt idx="8">
                  <c:v>3.1667224112715044</c:v>
                </c:pt>
                <c:pt idx="9">
                  <c:v>2.9197549469025441</c:v>
                </c:pt>
                <c:pt idx="10">
                  <c:v>2.7014693335213313</c:v>
                </c:pt>
                <c:pt idx="11">
                  <c:v>2.5909576576085698</c:v>
                </c:pt>
                <c:pt idx="12">
                  <c:v>2.4505374800700825</c:v>
                </c:pt>
                <c:pt idx="13">
                  <c:v>2.2720366594066044</c:v>
                </c:pt>
                <c:pt idx="14">
                  <c:v>2.0905754698341257</c:v>
                </c:pt>
                <c:pt idx="15">
                  <c:v>2.0035758259815974</c:v>
                </c:pt>
                <c:pt idx="16">
                  <c:v>1.69889178843266</c:v>
                </c:pt>
                <c:pt idx="17">
                  <c:v>1.6246980832091134</c:v>
                </c:pt>
                <c:pt idx="18">
                  <c:v>1.4684907652909303</c:v>
                </c:pt>
                <c:pt idx="19">
                  <c:v>1.3445528060464111</c:v>
                </c:pt>
                <c:pt idx="20">
                  <c:v>1.2248809014350834</c:v>
                </c:pt>
                <c:pt idx="21">
                  <c:v>1.1402689015770977</c:v>
                </c:pt>
                <c:pt idx="22">
                  <c:v>1.1412572866923707</c:v>
                </c:pt>
                <c:pt idx="23">
                  <c:v>1.0451912394500986</c:v>
                </c:pt>
                <c:pt idx="24">
                  <c:v>0.96142315426562741</c:v>
                </c:pt>
                <c:pt idx="25">
                  <c:v>0.94828952116102683</c:v>
                </c:pt>
                <c:pt idx="26">
                  <c:v>0.90033943082932544</c:v>
                </c:pt>
                <c:pt idx="27">
                  <c:v>0.71458557420919022</c:v>
                </c:pt>
                <c:pt idx="28">
                  <c:v>0.77205926502289113</c:v>
                </c:pt>
                <c:pt idx="29">
                  <c:v>0.75552894964333361</c:v>
                </c:pt>
                <c:pt idx="30">
                  <c:v>0.80138609556226104</c:v>
                </c:pt>
                <c:pt idx="31">
                  <c:v>0.81791207512817821</c:v>
                </c:pt>
              </c:numCache>
            </c:numRef>
          </c:val>
          <c:smooth val="0"/>
          <c:extLst>
            <c:ext xmlns:c16="http://schemas.microsoft.com/office/drawing/2014/chart" uri="{C3380CC4-5D6E-409C-BE32-E72D297353CC}">
              <c16:uniqueId val="{00000004-D422-4429-8043-D42F90933447}"/>
            </c:ext>
          </c:extLst>
        </c:ser>
        <c:ser>
          <c:idx val="3"/>
          <c:order val="3"/>
          <c:tx>
            <c:strRef>
              <c:f>Sheet1!$E$1</c:f>
              <c:strCache>
                <c:ptCount val="1"/>
                <c:pt idx="0">
                  <c:v> Non-U.S.–born rate (2024: 15.7 cases per 100,000)</c:v>
                </c:pt>
              </c:strCache>
            </c:strRef>
          </c:tx>
          <c:spPr>
            <a:ln w="31750">
              <a:solidFill>
                <a:schemeClr val="accent6"/>
              </a:solidFill>
            </a:ln>
          </c:spPr>
          <c:marker>
            <c:symbol val="none"/>
          </c:marker>
          <c:cat>
            <c:numRef>
              <c:f>Sheet1!$A$2:$A$33</c:f>
              <c:numCache>
                <c:formatCode>General</c:formatCode>
                <c:ptCount val="32"/>
                <c:pt idx="1">
                  <c:v>1994</c:v>
                </c:pt>
                <c:pt idx="4">
                  <c:v>1997</c:v>
                </c:pt>
                <c:pt idx="7">
                  <c:v>2000</c:v>
                </c:pt>
                <c:pt idx="10">
                  <c:v>2003</c:v>
                </c:pt>
                <c:pt idx="13">
                  <c:v>2006</c:v>
                </c:pt>
                <c:pt idx="16">
                  <c:v>2009</c:v>
                </c:pt>
                <c:pt idx="19">
                  <c:v>2012</c:v>
                </c:pt>
                <c:pt idx="22">
                  <c:v>2015</c:v>
                </c:pt>
                <c:pt idx="25">
                  <c:v>2018</c:v>
                </c:pt>
                <c:pt idx="28">
                  <c:v>2021</c:v>
                </c:pt>
                <c:pt idx="31">
                  <c:v>2024</c:v>
                </c:pt>
              </c:numCache>
            </c:numRef>
          </c:cat>
          <c:val>
            <c:numRef>
              <c:f>Sheet1!$E$2:$E$33</c:f>
              <c:numCache>
                <c:formatCode>0.0</c:formatCode>
                <c:ptCount val="32"/>
                <c:pt idx="0">
                  <c:v>34.081088535441758</c:v>
                </c:pt>
                <c:pt idx="1">
                  <c:v>36.129081916941317</c:v>
                </c:pt>
                <c:pt idx="2">
                  <c:v>38.065861295993322</c:v>
                </c:pt>
                <c:pt idx="3">
                  <c:v>32.085237963861871</c:v>
                </c:pt>
                <c:pt idx="4">
                  <c:v>30.898382312983845</c:v>
                </c:pt>
                <c:pt idx="5">
                  <c:v>28.900078254151843</c:v>
                </c:pt>
                <c:pt idx="6">
                  <c:v>28.139210301202105</c:v>
                </c:pt>
                <c:pt idx="7">
                  <c:v>26.481546658252121</c:v>
                </c:pt>
                <c:pt idx="8">
                  <c:v>27.652930909614899</c:v>
                </c:pt>
                <c:pt idx="9">
                  <c:v>25.530268730829818</c:v>
                </c:pt>
                <c:pt idx="10">
                  <c:v>23.89733929031814</c:v>
                </c:pt>
                <c:pt idx="11">
                  <c:v>23.23534431173616</c:v>
                </c:pt>
                <c:pt idx="12">
                  <c:v>22.270694957655024</c:v>
                </c:pt>
                <c:pt idx="13">
                  <c:v>21.662621818093701</c:v>
                </c:pt>
                <c:pt idx="14">
                  <c:v>20.912991236666794</c:v>
                </c:pt>
                <c:pt idx="15">
                  <c:v>20.186220657674252</c:v>
                </c:pt>
                <c:pt idx="16">
                  <c:v>18.80875622751531</c:v>
                </c:pt>
                <c:pt idx="17">
                  <c:v>17.784520589988304</c:v>
                </c:pt>
                <c:pt idx="18">
                  <c:v>17.036155372643837</c:v>
                </c:pt>
                <c:pt idx="19">
                  <c:v>15.988760043541506</c:v>
                </c:pt>
                <c:pt idx="20">
                  <c:v>15.696143245262856</c:v>
                </c:pt>
                <c:pt idx="21">
                  <c:v>15.54749888632886</c:v>
                </c:pt>
                <c:pt idx="22">
                  <c:v>15.24831292032685</c:v>
                </c:pt>
                <c:pt idx="23">
                  <c:v>14.735369874483782</c:v>
                </c:pt>
                <c:pt idx="24">
                  <c:v>14.730272848560922</c:v>
                </c:pt>
                <c:pt idx="25">
                  <c:v>14.322326667378574</c:v>
                </c:pt>
                <c:pt idx="26">
                  <c:v>14.158729704778086</c:v>
                </c:pt>
                <c:pt idx="27">
                  <c:v>11.612146746781455</c:v>
                </c:pt>
                <c:pt idx="28">
                  <c:v>12.571049154540127</c:v>
                </c:pt>
                <c:pt idx="29">
                  <c:v>13.143901269075183</c:v>
                </c:pt>
                <c:pt idx="30">
                  <c:v>15.101262826107186</c:v>
                </c:pt>
                <c:pt idx="31">
                  <c:v>15.704640537117514</c:v>
                </c:pt>
              </c:numCache>
            </c:numRef>
          </c:val>
          <c:smooth val="0"/>
          <c:extLst>
            <c:ext xmlns:c16="http://schemas.microsoft.com/office/drawing/2014/chart" uri="{C3380CC4-5D6E-409C-BE32-E72D297353CC}">
              <c16:uniqueId val="{00000005-D422-4429-8043-D42F90933447}"/>
            </c:ext>
          </c:extLst>
        </c:ser>
        <c:dLbls>
          <c:showLegendKey val="0"/>
          <c:showVal val="0"/>
          <c:showCatName val="0"/>
          <c:showSerName val="0"/>
          <c:showPercent val="0"/>
          <c:showBubbleSize val="0"/>
        </c:dLbls>
        <c:marker val="1"/>
        <c:smooth val="0"/>
        <c:axId val="578739088"/>
        <c:axId val="578741056"/>
      </c:lineChart>
      <c:catAx>
        <c:axId val="281767240"/>
        <c:scaling>
          <c:orientation val="minMax"/>
        </c:scaling>
        <c:delete val="0"/>
        <c:axPos val="b"/>
        <c:title>
          <c:tx>
            <c:rich>
              <a:bodyPr/>
              <a:lstStyle/>
              <a:p>
                <a:pPr>
                  <a:defRPr sz="2000">
                    <a:solidFill>
                      <a:schemeClr val="tx1">
                        <a:lumMod val="85000"/>
                        <a:lumOff val="15000"/>
                      </a:schemeClr>
                    </a:solidFill>
                  </a:defRPr>
                </a:pPr>
                <a:r>
                  <a:rPr lang="en-US" sz="2000">
                    <a:solidFill>
                      <a:schemeClr val="tx1">
                        <a:lumMod val="85000"/>
                        <a:lumOff val="15000"/>
                      </a:schemeClr>
                    </a:solidFill>
                  </a:rPr>
                  <a:t>Year</a:t>
                </a:r>
              </a:p>
            </c:rich>
          </c:tx>
          <c:overlay val="0"/>
        </c:title>
        <c:numFmt formatCode="General" sourceLinked="1"/>
        <c:majorTickMark val="out"/>
        <c:minorTickMark val="none"/>
        <c:tickLblPos val="nextTo"/>
        <c:spPr>
          <a:ln>
            <a:solidFill>
              <a:schemeClr val="tx1">
                <a:lumMod val="85000"/>
                <a:lumOff val="15000"/>
              </a:schemeClr>
            </a:solidFill>
          </a:ln>
        </c:spPr>
        <c:txPr>
          <a:bodyPr rot="0" vert="horz"/>
          <a:lstStyle/>
          <a:p>
            <a:pPr>
              <a:defRPr sz="1600"/>
            </a:pPr>
            <a:endParaRPr lang="en-US"/>
          </a:p>
        </c:txPr>
        <c:crossAx val="281769984"/>
        <c:crosses val="autoZero"/>
        <c:auto val="1"/>
        <c:lblAlgn val="ctr"/>
        <c:lblOffset val="0"/>
        <c:tickLblSkip val="1"/>
        <c:noMultiLvlLbl val="0"/>
      </c:catAx>
      <c:valAx>
        <c:axId val="281769984"/>
        <c:scaling>
          <c:orientation val="minMax"/>
        </c:scaling>
        <c:delete val="0"/>
        <c:axPos val="l"/>
        <c:title>
          <c:tx>
            <c:rich>
              <a:bodyPr/>
              <a:lstStyle/>
              <a:p>
                <a:pPr>
                  <a:defRPr sz="2000">
                    <a:solidFill>
                      <a:schemeClr val="tx1">
                        <a:lumMod val="85000"/>
                        <a:lumOff val="15000"/>
                      </a:schemeClr>
                    </a:solidFill>
                  </a:defRPr>
                </a:pPr>
                <a:r>
                  <a:rPr lang="en-US" sz="2000">
                    <a:solidFill>
                      <a:schemeClr val="tx1">
                        <a:lumMod val="85000"/>
                        <a:lumOff val="15000"/>
                      </a:schemeClr>
                    </a:solidFill>
                  </a:rPr>
                  <a:t>Number of cases</a:t>
                </a:r>
              </a:p>
            </c:rich>
          </c:tx>
          <c:overlay val="0"/>
        </c:title>
        <c:numFmt formatCode="#,##0" sourceLinked="0"/>
        <c:majorTickMark val="out"/>
        <c:minorTickMark val="none"/>
        <c:tickLblPos val="nextTo"/>
        <c:spPr>
          <a:ln>
            <a:solidFill>
              <a:schemeClr val="tx1">
                <a:lumMod val="85000"/>
                <a:lumOff val="15000"/>
              </a:schemeClr>
            </a:solidFill>
          </a:ln>
        </c:spPr>
        <c:txPr>
          <a:bodyPr/>
          <a:lstStyle/>
          <a:p>
            <a:pPr>
              <a:defRPr sz="1600"/>
            </a:pPr>
            <a:endParaRPr lang="en-US"/>
          </a:p>
        </c:txPr>
        <c:crossAx val="281767240"/>
        <c:crosses val="autoZero"/>
        <c:crossBetween val="between"/>
        <c:majorUnit val="5000"/>
      </c:valAx>
      <c:valAx>
        <c:axId val="578741056"/>
        <c:scaling>
          <c:orientation val="minMax"/>
        </c:scaling>
        <c:delete val="0"/>
        <c:axPos val="r"/>
        <c:title>
          <c:tx>
            <c:rich>
              <a:bodyPr/>
              <a:lstStyle/>
              <a:p>
                <a:pPr>
                  <a:defRPr sz="2000">
                    <a:solidFill>
                      <a:schemeClr val="tx1">
                        <a:lumMod val="85000"/>
                        <a:lumOff val="15000"/>
                      </a:schemeClr>
                    </a:solidFill>
                  </a:defRPr>
                </a:pPr>
                <a:r>
                  <a:rPr lang="en-US" sz="2000">
                    <a:solidFill>
                      <a:schemeClr val="tx1">
                        <a:lumMod val="85000"/>
                        <a:lumOff val="15000"/>
                      </a:schemeClr>
                    </a:solidFill>
                  </a:rPr>
                  <a:t>Cases per 100,000 persons</a:t>
                </a:r>
              </a:p>
            </c:rich>
          </c:tx>
          <c:overlay val="0"/>
        </c:title>
        <c:numFmt formatCode="0" sourceLinked="0"/>
        <c:majorTickMark val="out"/>
        <c:minorTickMark val="none"/>
        <c:tickLblPos val="nextTo"/>
        <c:spPr>
          <a:ln>
            <a:solidFill>
              <a:schemeClr val="tx1">
                <a:lumMod val="85000"/>
                <a:lumOff val="15000"/>
              </a:schemeClr>
            </a:solidFill>
          </a:ln>
        </c:spPr>
        <c:txPr>
          <a:bodyPr/>
          <a:lstStyle/>
          <a:p>
            <a:pPr>
              <a:defRPr sz="1600"/>
            </a:pPr>
            <a:endParaRPr lang="en-US"/>
          </a:p>
        </c:txPr>
        <c:crossAx val="578739088"/>
        <c:crosses val="max"/>
        <c:crossBetween val="between"/>
      </c:valAx>
      <c:catAx>
        <c:axId val="578739088"/>
        <c:scaling>
          <c:orientation val="minMax"/>
        </c:scaling>
        <c:delete val="1"/>
        <c:axPos val="b"/>
        <c:numFmt formatCode="General" sourceLinked="1"/>
        <c:majorTickMark val="out"/>
        <c:minorTickMark val="none"/>
        <c:tickLblPos val="nextTo"/>
        <c:crossAx val="578741056"/>
        <c:crosses val="autoZero"/>
        <c:auto val="1"/>
        <c:lblAlgn val="ctr"/>
        <c:lblOffset val="100"/>
        <c:noMultiLvlLbl val="0"/>
      </c:catAx>
    </c:plotArea>
    <c:legend>
      <c:legendPos val="t"/>
      <c:layout>
        <c:manualLayout>
          <c:xMode val="edge"/>
          <c:yMode val="edge"/>
          <c:x val="0.45949039672974751"/>
          <c:y val="0.12130636448221752"/>
          <c:w val="0.4543119431112746"/>
          <c:h val="0.2458371523004069"/>
        </c:manualLayout>
      </c:layout>
      <c:overlay val="0"/>
    </c:legend>
    <c:plotVisOnly val="1"/>
    <c:dispBlanksAs val="gap"/>
    <c:showDLblsOverMax val="0"/>
  </c:chart>
  <c:txPr>
    <a:bodyPr/>
    <a:lstStyle/>
    <a:p>
      <a:pPr>
        <a:defRPr sz="1800">
          <a:solidFill>
            <a:schemeClr val="tx1">
              <a:lumMod val="85000"/>
              <a:lumOff val="15000"/>
            </a:schemeClr>
          </a:solidFill>
          <a:latin typeface="Calibri" panose="020F0502020204030204" pitchFamily="34" charset="0"/>
          <a:cs typeface="Calibri" panose="020F0502020204030204" pitchFamily="34" charset="0"/>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85000"/>
                    <a:lumOff val="15000"/>
                  </a:schemeClr>
                </a:solidFill>
                <a:latin typeface="Calibri" panose="020F0502020204030204" pitchFamily="34" charset="0"/>
                <a:ea typeface="+mn-ea"/>
                <a:cs typeface="Calibri" panose="020F0502020204030204" pitchFamily="34" charset="0"/>
              </a:defRPr>
            </a:pPr>
            <a:r>
              <a:rPr lang="en-US" sz="2600" b="1">
                <a:solidFill>
                  <a:schemeClr val="tx1">
                    <a:lumMod val="85000"/>
                    <a:lumOff val="15000"/>
                  </a:schemeClr>
                </a:solidFill>
                <a:latin typeface="Calibri" panose="020F0502020204030204" pitchFamily="34" charset="0"/>
                <a:cs typeface="Calibri" panose="020F0502020204030204" pitchFamily="34" charset="0"/>
              </a:rPr>
              <a:t>U.S.-born</a:t>
            </a:r>
          </a:p>
        </c:rich>
      </c:tx>
      <c:overlay val="1"/>
      <c:spPr>
        <a:noFill/>
        <a:ln>
          <a:noFill/>
        </a:ln>
        <a:effectLst/>
      </c:spPr>
      <c:txPr>
        <a:bodyPr rot="0" spcFirstLastPara="1" vertOverflow="ellipsis" vert="horz" wrap="square" anchor="ctr" anchorCtr="1"/>
        <a:lstStyle/>
        <a:p>
          <a:pPr>
            <a:defRPr sz="1400" b="0" i="0" u="none" strike="noStrike" kern="1200" spc="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title>
    <c:autoTitleDeleted val="0"/>
    <c:plotArea>
      <c:layout>
        <c:manualLayout>
          <c:layoutTarget val="inner"/>
          <c:xMode val="edge"/>
          <c:yMode val="edge"/>
          <c:x val="0.14940180906168946"/>
          <c:y val="6.4848251935745727E-2"/>
          <c:w val="0.82288651211060826"/>
          <c:h val="0.82183516599009676"/>
        </c:manualLayout>
      </c:layout>
      <c:lineChart>
        <c:grouping val="standard"/>
        <c:varyColors val="0"/>
        <c:ser>
          <c:idx val="1"/>
          <c:order val="0"/>
          <c:spPr>
            <a:ln w="31750" cap="rnd">
              <a:solidFill>
                <a:srgbClr val="9A4E9E"/>
              </a:solidFill>
              <a:round/>
            </a:ln>
            <a:effectLst/>
          </c:spPr>
          <c:marker>
            <c:symbol val="circle"/>
            <c:size val="5"/>
            <c:spPr>
              <a:noFill/>
              <a:ln w="9525">
                <a:noFill/>
              </a:ln>
              <a:effectLst/>
            </c:spPr>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2FF-4440-ABCF-B08D715413DC}"/>
                </c:ext>
              </c:extLst>
            </c:dLbl>
            <c:dLbl>
              <c:idx val="1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2FF-4440-ABCF-B08D715413D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usborn_merged_updated!$A$2:$A$15</c:f>
              <c:numCache>
                <c:formatCode>General</c:formatCode>
                <c:ptCount val="14"/>
                <c:pt idx="1">
                  <c:v>2012</c:v>
                </c:pt>
                <c:pt idx="3">
                  <c:v>2014</c:v>
                </c:pt>
                <c:pt idx="5">
                  <c:v>2016</c:v>
                </c:pt>
                <c:pt idx="7">
                  <c:v>2018</c:v>
                </c:pt>
                <c:pt idx="9">
                  <c:v>2020</c:v>
                </c:pt>
                <c:pt idx="11">
                  <c:v>2022</c:v>
                </c:pt>
                <c:pt idx="13">
                  <c:v>2024</c:v>
                </c:pt>
              </c:numCache>
            </c:numRef>
          </c:cat>
          <c:val>
            <c:numRef>
              <c:f>usborn_merged_updated!$B$2:$B$15</c:f>
              <c:numCache>
                <c:formatCode>0.0</c:formatCode>
                <c:ptCount val="14"/>
                <c:pt idx="0">
                  <c:v>1.4684907652909303</c:v>
                </c:pt>
                <c:pt idx="1">
                  <c:v>1.3445528060464111</c:v>
                </c:pt>
                <c:pt idx="2">
                  <c:v>1.2248809014350834</c:v>
                </c:pt>
                <c:pt idx="3">
                  <c:v>1.1402689015770977</c:v>
                </c:pt>
                <c:pt idx="4">
                  <c:v>1.1412572866923707</c:v>
                </c:pt>
                <c:pt idx="5">
                  <c:v>1.0451912394500986</c:v>
                </c:pt>
                <c:pt idx="6">
                  <c:v>0.96142315426562741</c:v>
                </c:pt>
                <c:pt idx="7">
                  <c:v>0.94828952116102683</c:v>
                </c:pt>
                <c:pt idx="8">
                  <c:v>0.90033943082932544</c:v>
                </c:pt>
                <c:pt idx="9">
                  <c:v>0.71458557420919022</c:v>
                </c:pt>
                <c:pt idx="10">
                  <c:v>0.77205926502289113</c:v>
                </c:pt>
                <c:pt idx="11">
                  <c:v>0.75552894964333361</c:v>
                </c:pt>
                <c:pt idx="12">
                  <c:v>0.80138609556226104</c:v>
                </c:pt>
                <c:pt idx="13">
                  <c:v>0.81791207512817821</c:v>
                </c:pt>
              </c:numCache>
            </c:numRef>
          </c:val>
          <c:smooth val="0"/>
          <c:extLst>
            <c:ext xmlns:c16="http://schemas.microsoft.com/office/drawing/2014/chart" uri="{C3380CC4-5D6E-409C-BE32-E72D297353CC}">
              <c16:uniqueId val="{00000000-013A-4251-9737-9FDED512E04B}"/>
            </c:ext>
          </c:extLst>
        </c:ser>
        <c:dLbls>
          <c:dLblPos val="t"/>
          <c:showLegendKey val="0"/>
          <c:showVal val="1"/>
          <c:showCatName val="0"/>
          <c:showSerName val="0"/>
          <c:showPercent val="0"/>
          <c:showBubbleSize val="0"/>
        </c:dLbls>
        <c:marker val="1"/>
        <c:smooth val="0"/>
        <c:axId val="2063966975"/>
        <c:axId val="1977258991"/>
      </c:lineChart>
      <c:catAx>
        <c:axId val="2063966975"/>
        <c:scaling>
          <c:orientation val="minMax"/>
        </c:scaling>
        <c:delete val="0"/>
        <c:axPos val="b"/>
        <c:title>
          <c:tx>
            <c:rich>
              <a:bodyPr rot="0" spcFirstLastPara="1" vertOverflow="ellipsis" vert="horz" wrap="square" anchor="ctr" anchorCtr="1"/>
              <a:lstStyle/>
              <a:p>
                <a:pPr>
                  <a:defRPr sz="2000" b="1"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r>
                  <a:rPr lang="en-US" sz="2000" b="1">
                    <a:solidFill>
                      <a:schemeClr val="tx1">
                        <a:lumMod val="85000"/>
                        <a:lumOff val="15000"/>
                      </a:schemeClr>
                    </a:solidFill>
                    <a:latin typeface="Calibri" panose="020F0502020204030204" pitchFamily="34" charset="0"/>
                    <a:cs typeface="Calibri" panose="020F0502020204030204" pitchFamily="34" charset="0"/>
                  </a:rPr>
                  <a:t>Year</a:t>
                </a:r>
              </a:p>
            </c:rich>
          </c:tx>
          <c:overlay val="0"/>
          <c:spPr>
            <a:noFill/>
            <a:ln>
              <a:noFill/>
            </a:ln>
            <a:effectLst/>
          </c:spPr>
          <c:txPr>
            <a:bodyPr rot="0" spcFirstLastPara="1" vertOverflow="ellipsis" vert="horz" wrap="square" anchor="ctr" anchorCtr="1"/>
            <a:lstStyle/>
            <a:p>
              <a:pPr>
                <a:defRPr sz="2000" b="1"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title>
        <c:numFmt formatCode="General" sourceLinked="1"/>
        <c:majorTickMark val="out"/>
        <c:minorTickMark val="none"/>
        <c:tickLblPos val="nextTo"/>
        <c:spPr>
          <a:noFill/>
          <a:ln w="9525" cap="flat" cmpd="sng" algn="ctr">
            <a:solidFill>
              <a:srgbClr val="000000">
                <a:lumMod val="85000"/>
                <a:lumOff val="15000"/>
              </a:srgbClr>
            </a:solidFill>
            <a:round/>
          </a:ln>
          <a:effectLst/>
        </c:spPr>
        <c:txPr>
          <a:bodyPr rot="-60000000" spcFirstLastPara="1" vertOverflow="ellipsis" vert="horz" wrap="square" anchor="ctr" anchorCtr="1"/>
          <a:lstStyle/>
          <a:p>
            <a:pPr>
              <a:defRPr sz="16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1977258991"/>
        <c:crosses val="autoZero"/>
        <c:auto val="1"/>
        <c:lblAlgn val="ctr"/>
        <c:lblOffset val="100"/>
        <c:tickLblSkip val="1"/>
        <c:noMultiLvlLbl val="0"/>
      </c:catAx>
      <c:valAx>
        <c:axId val="1977258991"/>
        <c:scaling>
          <c:orientation val="minMax"/>
          <c:max val="2"/>
        </c:scaling>
        <c:delete val="0"/>
        <c:axPos val="l"/>
        <c:title>
          <c:tx>
            <c:rich>
              <a:bodyPr rot="-5400000" spcFirstLastPara="1" vertOverflow="ellipsis" vert="horz" wrap="square" anchor="ctr" anchorCtr="1"/>
              <a:lstStyle/>
              <a:p>
                <a:pPr>
                  <a:defRPr sz="10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r>
                  <a:rPr lang="en-US" sz="2000" b="1">
                    <a:solidFill>
                      <a:schemeClr val="tx1">
                        <a:lumMod val="85000"/>
                        <a:lumOff val="15000"/>
                      </a:schemeClr>
                    </a:solidFill>
                    <a:latin typeface="Calibri" panose="020F0502020204030204" pitchFamily="34" charset="0"/>
                    <a:cs typeface="Calibri" panose="020F0502020204030204" pitchFamily="34" charset="0"/>
                  </a:rPr>
                  <a:t>Cases per 100,000 persons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title>
        <c:numFmt formatCode="0.0" sourceLinked="1"/>
        <c:majorTickMark val="out"/>
        <c:minorTickMark val="none"/>
        <c:tickLblPos val="nextTo"/>
        <c:spPr>
          <a:noFill/>
          <a:ln>
            <a:solidFill>
              <a:srgbClr val="000000">
                <a:lumMod val="85000"/>
                <a:lumOff val="15000"/>
              </a:srgbClr>
            </a:solidFill>
          </a:ln>
          <a:effectLst/>
        </c:spPr>
        <c:txPr>
          <a:bodyPr rot="-60000000" spcFirstLastPara="1" vertOverflow="ellipsis" vert="horz" wrap="square" anchor="ctr" anchorCtr="1"/>
          <a:lstStyle/>
          <a:p>
            <a:pPr>
              <a:defRPr sz="16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2063966975"/>
        <c:crosses val="autoZero"/>
        <c:crossBetween val="between"/>
        <c:majorUnit val="0.4"/>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0" i="0" u="none" strike="noStrike" kern="1200" spc="0" baseline="0">
                <a:solidFill>
                  <a:schemeClr val="tx1">
                    <a:lumMod val="85000"/>
                    <a:lumOff val="15000"/>
                  </a:schemeClr>
                </a:solidFill>
                <a:latin typeface="Calibri" panose="020F0502020204030204" pitchFamily="34" charset="0"/>
                <a:ea typeface="+mn-ea"/>
                <a:cs typeface="Calibri" panose="020F0502020204030204" pitchFamily="34" charset="0"/>
              </a:defRPr>
            </a:pPr>
            <a:r>
              <a:rPr lang="en-US" sz="2600" b="1">
                <a:solidFill>
                  <a:schemeClr val="tx1">
                    <a:lumMod val="85000"/>
                    <a:lumOff val="15000"/>
                  </a:schemeClr>
                </a:solidFill>
                <a:latin typeface="Calibri" panose="020F0502020204030204" pitchFamily="34" charset="0"/>
                <a:cs typeface="Calibri" panose="020F0502020204030204" pitchFamily="34" charset="0"/>
              </a:rPr>
              <a:t>Non-U.S.–born</a:t>
            </a:r>
          </a:p>
        </c:rich>
      </c:tx>
      <c:overlay val="1"/>
      <c:spPr>
        <a:noFill/>
        <a:ln>
          <a:noFill/>
        </a:ln>
        <a:effectLst/>
      </c:spPr>
      <c:txPr>
        <a:bodyPr rot="0" spcFirstLastPara="1" vertOverflow="ellipsis" vert="horz" wrap="square" anchor="ctr" anchorCtr="1"/>
        <a:lstStyle/>
        <a:p>
          <a:pPr>
            <a:defRPr sz="2400" b="0" i="0" u="none" strike="noStrike" kern="1200" spc="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title>
    <c:autoTitleDeleted val="0"/>
    <c:plotArea>
      <c:layout>
        <c:manualLayout>
          <c:layoutTarget val="inner"/>
          <c:xMode val="edge"/>
          <c:yMode val="edge"/>
          <c:x val="0.12295012294079356"/>
          <c:y val="9.0534098897863222E-2"/>
          <c:w val="0.84645911164737897"/>
          <c:h val="0.79278986563877585"/>
        </c:manualLayout>
      </c:layout>
      <c:lineChart>
        <c:grouping val="standard"/>
        <c:varyColors val="0"/>
        <c:ser>
          <c:idx val="0"/>
          <c:order val="0"/>
          <c:spPr>
            <a:ln w="31750" cap="rnd">
              <a:solidFill>
                <a:srgbClr val="005DAA"/>
              </a:solidFill>
              <a:round/>
            </a:ln>
            <a:effectLst/>
          </c:spPr>
          <c:marker>
            <c:symbol val="circle"/>
            <c:size val="5"/>
            <c:spPr>
              <a:noFill/>
              <a:ln w="9525">
                <a:noFill/>
              </a:ln>
              <a:effectLst/>
            </c:spPr>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995-42CC-8BE9-9FD25C886A81}"/>
                </c:ext>
              </c:extLst>
            </c:dLbl>
            <c:dLbl>
              <c:idx val="1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995-42CC-8BE9-9FD25C886A8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usborn_merged_updated!$A$2:$A$15</c:f>
              <c:numCache>
                <c:formatCode>General</c:formatCode>
                <c:ptCount val="14"/>
                <c:pt idx="1">
                  <c:v>2012</c:v>
                </c:pt>
                <c:pt idx="3">
                  <c:v>2014</c:v>
                </c:pt>
                <c:pt idx="5">
                  <c:v>2016</c:v>
                </c:pt>
                <c:pt idx="7">
                  <c:v>2018</c:v>
                </c:pt>
                <c:pt idx="9">
                  <c:v>2020</c:v>
                </c:pt>
                <c:pt idx="11">
                  <c:v>2022</c:v>
                </c:pt>
                <c:pt idx="13">
                  <c:v>2024</c:v>
                </c:pt>
              </c:numCache>
            </c:numRef>
          </c:cat>
          <c:val>
            <c:numRef>
              <c:f>usborn_merged_updated!$B$2:$B$15</c:f>
              <c:numCache>
                <c:formatCode>0.0</c:formatCode>
                <c:ptCount val="14"/>
                <c:pt idx="0">
                  <c:v>17.036155372643837</c:v>
                </c:pt>
                <c:pt idx="1">
                  <c:v>15.988760043541506</c:v>
                </c:pt>
                <c:pt idx="2">
                  <c:v>15.696143245262856</c:v>
                </c:pt>
                <c:pt idx="3">
                  <c:v>15.54749888632886</c:v>
                </c:pt>
                <c:pt idx="4">
                  <c:v>15.24831292032685</c:v>
                </c:pt>
                <c:pt idx="5">
                  <c:v>14.735369874483782</c:v>
                </c:pt>
                <c:pt idx="6">
                  <c:v>14.730272848560922</c:v>
                </c:pt>
                <c:pt idx="7">
                  <c:v>14.322326667378574</c:v>
                </c:pt>
                <c:pt idx="8">
                  <c:v>14.158729704778086</c:v>
                </c:pt>
                <c:pt idx="9">
                  <c:v>11.612146746781455</c:v>
                </c:pt>
                <c:pt idx="10">
                  <c:v>12.571049154540127</c:v>
                </c:pt>
                <c:pt idx="11">
                  <c:v>13.143901269075183</c:v>
                </c:pt>
                <c:pt idx="12">
                  <c:v>15.101262826107186</c:v>
                </c:pt>
                <c:pt idx="13">
                  <c:v>15.704640537117514</c:v>
                </c:pt>
              </c:numCache>
            </c:numRef>
          </c:val>
          <c:smooth val="0"/>
          <c:extLst>
            <c:ext xmlns:c16="http://schemas.microsoft.com/office/drawing/2014/chart" uri="{C3380CC4-5D6E-409C-BE32-E72D297353CC}">
              <c16:uniqueId val="{00000000-E5D3-44F3-A840-C7AF53FC5226}"/>
            </c:ext>
          </c:extLst>
        </c:ser>
        <c:dLbls>
          <c:dLblPos val="t"/>
          <c:showLegendKey val="0"/>
          <c:showVal val="1"/>
          <c:showCatName val="0"/>
          <c:showSerName val="0"/>
          <c:showPercent val="0"/>
          <c:showBubbleSize val="0"/>
        </c:dLbls>
        <c:marker val="1"/>
        <c:smooth val="0"/>
        <c:axId val="2063966975"/>
        <c:axId val="1977258991"/>
      </c:lineChart>
      <c:catAx>
        <c:axId val="2063966975"/>
        <c:scaling>
          <c:orientation val="minMax"/>
        </c:scaling>
        <c:delete val="0"/>
        <c:axPos val="b"/>
        <c:title>
          <c:tx>
            <c:rich>
              <a:bodyPr rot="0" spcFirstLastPara="1" vertOverflow="ellipsis" vert="horz" wrap="square" anchor="ctr" anchorCtr="1"/>
              <a:lstStyle/>
              <a:p>
                <a:pPr>
                  <a:defRPr sz="2000" b="1"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r>
                  <a:rPr lang="en-US" sz="2000" b="1">
                    <a:solidFill>
                      <a:schemeClr val="tx1">
                        <a:lumMod val="85000"/>
                        <a:lumOff val="15000"/>
                      </a:schemeClr>
                    </a:solidFill>
                    <a:latin typeface="Calibri" panose="020F0502020204030204" pitchFamily="34" charset="0"/>
                    <a:cs typeface="Calibri" panose="020F0502020204030204" pitchFamily="34" charset="0"/>
                  </a:rPr>
                  <a:t>Year</a:t>
                </a:r>
              </a:p>
            </c:rich>
          </c:tx>
          <c:overlay val="0"/>
          <c:spPr>
            <a:noFill/>
            <a:ln>
              <a:noFill/>
            </a:ln>
            <a:effectLst/>
          </c:spPr>
          <c:txPr>
            <a:bodyPr rot="0" spcFirstLastPara="1" vertOverflow="ellipsis" vert="horz" wrap="square" anchor="ctr" anchorCtr="1"/>
            <a:lstStyle/>
            <a:p>
              <a:pPr>
                <a:defRPr sz="2000" b="1"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title>
        <c:numFmt formatCode="General" sourceLinked="1"/>
        <c:majorTickMark val="out"/>
        <c:minorTickMark val="none"/>
        <c:tickLblPos val="nextTo"/>
        <c:spPr>
          <a:noFill/>
          <a:ln w="9525" cap="flat" cmpd="sng" algn="ctr">
            <a:solidFill>
              <a:srgbClr val="000000">
                <a:lumMod val="85000"/>
                <a:lumOff val="15000"/>
              </a:srgbClr>
            </a:solidFill>
            <a:round/>
          </a:ln>
          <a:effectLst/>
        </c:spPr>
        <c:txPr>
          <a:bodyPr rot="-60000000" spcFirstLastPara="1" vertOverflow="ellipsis" vert="horz" wrap="square" anchor="ctr" anchorCtr="1"/>
          <a:lstStyle/>
          <a:p>
            <a:pPr>
              <a:defRPr sz="16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1977258991"/>
        <c:crosses val="autoZero"/>
        <c:auto val="1"/>
        <c:lblAlgn val="ctr"/>
        <c:lblOffset val="100"/>
        <c:tickLblSkip val="1"/>
        <c:noMultiLvlLbl val="0"/>
      </c:catAx>
      <c:valAx>
        <c:axId val="1977258991"/>
        <c:scaling>
          <c:orientation val="minMax"/>
          <c:max val="20"/>
          <c:min val="0"/>
        </c:scaling>
        <c:delete val="0"/>
        <c:axPos val="l"/>
        <c:numFmt formatCode="0" sourceLinked="0"/>
        <c:majorTickMark val="out"/>
        <c:minorTickMark val="none"/>
        <c:tickLblPos val="nextTo"/>
        <c:spPr>
          <a:noFill/>
          <a:ln>
            <a:solidFill>
              <a:srgbClr val="000000">
                <a:lumMod val="85000"/>
                <a:lumOff val="15000"/>
              </a:srgbClr>
            </a:solidFill>
          </a:ln>
          <a:effectLst/>
        </c:spPr>
        <c:txPr>
          <a:bodyPr rot="-60000000" spcFirstLastPara="1" vertOverflow="ellipsis" vert="horz" wrap="square" anchor="ctr" anchorCtr="1"/>
          <a:lstStyle/>
          <a:p>
            <a:pPr>
              <a:defRPr sz="16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2063966975"/>
        <c:crosses val="autoZero"/>
        <c:crossBetween val="between"/>
        <c:majorUnit val="4"/>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0593581833642683"/>
          <c:y val="6.1950276211912805E-2"/>
          <c:w val="0.40743013903331604"/>
          <c:h val="0.89159909270551452"/>
        </c:manualLayout>
      </c:layout>
      <c:pieChart>
        <c:varyColors val="1"/>
        <c:ser>
          <c:idx val="0"/>
          <c:order val="0"/>
          <c:tx>
            <c:strRef>
              <c:f>Sheet1!$B$1</c:f>
              <c:strCache>
                <c:ptCount val="1"/>
                <c:pt idx="0">
                  <c:v>percent</c:v>
                </c:pt>
              </c:strCache>
            </c:strRef>
          </c:tx>
          <c:spPr>
            <a:solidFill>
              <a:srgbClr val="005DAA"/>
            </a:solidFill>
            <a:ln w="3175">
              <a:noFill/>
            </a:ln>
            <a:effectLst/>
          </c:spPr>
          <c:dPt>
            <c:idx val="0"/>
            <c:bubble3D val="0"/>
            <c:spPr>
              <a:solidFill>
                <a:srgbClr val="9A4E9E"/>
              </a:solidFill>
              <a:ln w="3175">
                <a:noFill/>
              </a:ln>
              <a:effectLst/>
            </c:spPr>
            <c:extLst>
              <c:ext xmlns:c16="http://schemas.microsoft.com/office/drawing/2014/chart" uri="{C3380CC4-5D6E-409C-BE32-E72D297353CC}">
                <c16:uniqueId val="{00000001-BCC1-4C3D-9B62-D6F0B8117206}"/>
              </c:ext>
            </c:extLst>
          </c:dPt>
          <c:dPt>
            <c:idx val="1"/>
            <c:bubble3D val="0"/>
            <c:spPr>
              <a:solidFill>
                <a:srgbClr val="005DAA"/>
              </a:solidFill>
              <a:ln w="3175">
                <a:noFill/>
              </a:ln>
              <a:effectLst/>
            </c:spPr>
            <c:extLst>
              <c:ext xmlns:c16="http://schemas.microsoft.com/office/drawing/2014/chart" uri="{C3380CC4-5D6E-409C-BE32-E72D297353CC}">
                <c16:uniqueId val="{00000003-BCC1-4C3D-9B62-D6F0B8117206}"/>
              </c:ext>
            </c:extLst>
          </c:dPt>
          <c:dPt>
            <c:idx val="2"/>
            <c:bubble3D val="0"/>
            <c:spPr>
              <a:solidFill>
                <a:srgbClr val="F6A01A"/>
              </a:solidFill>
              <a:ln w="3175">
                <a:noFill/>
              </a:ln>
              <a:effectLst/>
            </c:spPr>
            <c:extLst>
              <c:ext xmlns:c16="http://schemas.microsoft.com/office/drawing/2014/chart" uri="{C3380CC4-5D6E-409C-BE32-E72D297353CC}">
                <c16:uniqueId val="{00000005-BCC1-4C3D-9B62-D6F0B8117206}"/>
              </c:ext>
            </c:extLst>
          </c:dPt>
          <c:dPt>
            <c:idx val="3"/>
            <c:bubble3D val="0"/>
            <c:spPr>
              <a:solidFill>
                <a:srgbClr val="86B2D8"/>
              </a:solidFill>
              <a:ln w="3175">
                <a:noFill/>
              </a:ln>
              <a:effectLst/>
            </c:spPr>
            <c:extLst>
              <c:ext xmlns:c16="http://schemas.microsoft.com/office/drawing/2014/chart" uri="{C3380CC4-5D6E-409C-BE32-E72D297353CC}">
                <c16:uniqueId val="{00000007-BCC1-4C3D-9B62-D6F0B8117206}"/>
              </c:ext>
            </c:extLst>
          </c:dPt>
          <c:dPt>
            <c:idx val="4"/>
            <c:bubble3D val="0"/>
            <c:spPr>
              <a:solidFill>
                <a:srgbClr val="9A3B26"/>
              </a:solidFill>
              <a:ln w="3175">
                <a:noFill/>
              </a:ln>
              <a:effectLst/>
            </c:spPr>
            <c:extLst>
              <c:ext xmlns:c16="http://schemas.microsoft.com/office/drawing/2014/chart" uri="{C3380CC4-5D6E-409C-BE32-E72D297353CC}">
                <c16:uniqueId val="{00000009-BCC1-4C3D-9B62-D6F0B8117206}"/>
              </c:ext>
            </c:extLst>
          </c:dPt>
          <c:dPt>
            <c:idx val="5"/>
            <c:bubble3D val="0"/>
            <c:spPr>
              <a:solidFill>
                <a:srgbClr val="00788A"/>
              </a:solidFill>
              <a:ln w="3175">
                <a:noFill/>
              </a:ln>
              <a:effectLst/>
            </c:spPr>
            <c:extLst>
              <c:ext xmlns:c16="http://schemas.microsoft.com/office/drawing/2014/chart" uri="{C3380CC4-5D6E-409C-BE32-E72D297353CC}">
                <c16:uniqueId val="{0000000B-BCC1-4C3D-9B62-D6F0B8117206}"/>
              </c:ext>
            </c:extLst>
          </c:dPt>
          <c:dPt>
            <c:idx val="6"/>
            <c:bubble3D val="0"/>
            <c:spPr>
              <a:solidFill>
                <a:srgbClr val="082B6E"/>
              </a:solidFill>
              <a:ln w="3175">
                <a:noFill/>
              </a:ln>
              <a:effectLst/>
            </c:spPr>
            <c:extLst>
              <c:ext xmlns:c16="http://schemas.microsoft.com/office/drawing/2014/chart" uri="{C3380CC4-5D6E-409C-BE32-E72D297353CC}">
                <c16:uniqueId val="{0000000D-BCC1-4C3D-9B62-D6F0B8117206}"/>
              </c:ext>
            </c:extLst>
          </c:dPt>
          <c:dPt>
            <c:idx val="7"/>
            <c:bubble3D val="0"/>
            <c:spPr>
              <a:solidFill>
                <a:srgbClr val="CCCCCC"/>
              </a:solidFill>
              <a:ln w="3175">
                <a:noFill/>
              </a:ln>
              <a:effectLst/>
            </c:spPr>
            <c:extLst>
              <c:ext xmlns:c16="http://schemas.microsoft.com/office/drawing/2014/chart" uri="{C3380CC4-5D6E-409C-BE32-E72D297353CC}">
                <c16:uniqueId val="{0000000F-BCC1-4C3D-9B62-D6F0B8117206}"/>
              </c:ext>
            </c:extLst>
          </c:dPt>
          <c:cat>
            <c:strRef>
              <c:f>Sheet1!$A$2:$A$4</c:f>
              <c:strCache>
                <c:ptCount val="3"/>
                <c:pt idx="0">
                  <c:v>U.S.-born</c:v>
                </c:pt>
                <c:pt idx="1">
                  <c:v>Non-U.S.–born</c:v>
                </c:pt>
                <c:pt idx="2">
                  <c:v>Unknown origin of birth</c:v>
                </c:pt>
              </c:strCache>
            </c:strRef>
          </c:cat>
          <c:val>
            <c:numRef>
              <c:f>Sheet1!$B$2:$B$4</c:f>
              <c:numCache>
                <c:formatCode>\(0.0\)</c:formatCode>
                <c:ptCount val="3"/>
                <c:pt idx="0">
                  <c:v>22.121678860223334</c:v>
                </c:pt>
                <c:pt idx="1">
                  <c:v>77.165960723912207</c:v>
                </c:pt>
                <c:pt idx="2">
                  <c:v>0.71236041586445897</c:v>
                </c:pt>
              </c:numCache>
            </c:numRef>
          </c:val>
          <c:extLst>
            <c:ext xmlns:c16="http://schemas.microsoft.com/office/drawing/2014/chart" uri="{C3380CC4-5D6E-409C-BE32-E72D297353CC}">
              <c16:uniqueId val="{00000010-BCC1-4C3D-9B62-D6F0B8117206}"/>
            </c:ext>
          </c:extLst>
        </c:ser>
        <c:dLbls>
          <c:showLegendKey val="0"/>
          <c:showVal val="0"/>
          <c:showCatName val="0"/>
          <c:showSerName val="0"/>
          <c:showPercent val="0"/>
          <c:showBubbleSize val="0"/>
          <c:showLeaderLines val="1"/>
        </c:dLbls>
        <c:firstSliceAng val="0"/>
        <c:extLst>
          <c:ext xmlns:c15="http://schemas.microsoft.com/office/drawing/2012/chart" uri="{02D57815-91ED-43cb-92C2-25804820EDAC}">
            <c15:filteredPieSeries>
              <c15:ser>
                <c:idx val="1"/>
                <c:order val="1"/>
                <c:tx>
                  <c:strRef>
                    <c:extLst>
                      <c:ext uri="{02D57815-91ED-43cb-92C2-25804820EDAC}">
                        <c15:formulaRef>
                          <c15:sqref>Sheet1!$C$1</c15:sqref>
                        </c15:formulaRef>
                      </c:ext>
                    </c:extLst>
                    <c:strCache>
                      <c:ptCount val="1"/>
                      <c:pt idx="0">
                        <c:v>number cases</c:v>
                      </c:pt>
                    </c:strCache>
                  </c:strRef>
                </c:tx>
                <c:spPr>
                  <a:solidFill>
                    <a:srgbClr val="0070C0"/>
                  </a:solidFill>
                </c:spPr>
                <c:dPt>
                  <c:idx val="0"/>
                  <c:bubble3D val="0"/>
                  <c:spPr>
                    <a:solidFill>
                      <a:srgbClr val="0070C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2-BCC1-4C3D-9B62-D6F0B8117206}"/>
                    </c:ext>
                  </c:extLst>
                </c:dPt>
                <c:dPt>
                  <c:idx val="1"/>
                  <c:bubble3D val="0"/>
                  <c:spPr>
                    <a:solidFill>
                      <a:srgbClr val="0070C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4-BCC1-4C3D-9B62-D6F0B8117206}"/>
                    </c:ext>
                  </c:extLst>
                </c:dPt>
                <c:dPt>
                  <c:idx val="2"/>
                  <c:bubble3D val="0"/>
                  <c:spPr>
                    <a:solidFill>
                      <a:srgbClr val="0070C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6-BCC1-4C3D-9B62-D6F0B8117206}"/>
                    </c:ext>
                  </c:extLst>
                </c:dPt>
                <c:dPt>
                  <c:idx val="3"/>
                  <c:bubble3D val="0"/>
                  <c:spPr>
                    <a:solidFill>
                      <a:srgbClr val="0070C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8-BCC1-4C3D-9B62-D6F0B8117206}"/>
                    </c:ext>
                  </c:extLst>
                </c:dPt>
                <c:dPt>
                  <c:idx val="4"/>
                  <c:bubble3D val="0"/>
                  <c:spPr>
                    <a:solidFill>
                      <a:srgbClr val="0070C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A-BCC1-4C3D-9B62-D6F0B8117206}"/>
                    </c:ext>
                  </c:extLst>
                </c:dPt>
                <c:dPt>
                  <c:idx val="5"/>
                  <c:bubble3D val="0"/>
                  <c:spPr>
                    <a:solidFill>
                      <a:srgbClr val="0070C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C-BCC1-4C3D-9B62-D6F0B8117206}"/>
                    </c:ext>
                  </c:extLst>
                </c:dPt>
                <c:dPt>
                  <c:idx val="6"/>
                  <c:bubble3D val="0"/>
                  <c:spPr>
                    <a:solidFill>
                      <a:srgbClr val="0070C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E-BCC1-4C3D-9B62-D6F0B8117206}"/>
                    </c:ext>
                  </c:extLst>
                </c:dPt>
                <c:dPt>
                  <c:idx val="7"/>
                  <c:bubble3D val="0"/>
                  <c:spPr>
                    <a:solidFill>
                      <a:srgbClr val="0070C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20-BCC1-4C3D-9B62-D6F0B8117206}"/>
                    </c:ext>
                  </c:extLst>
                </c:dPt>
                <c:dLbls>
                  <c:dLbl>
                    <c:idx val="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12-BCC1-4C3D-9B62-D6F0B8117206}"/>
                      </c:ext>
                    </c:extLst>
                  </c:dLbl>
                  <c:dLbl>
                    <c:idx val="1"/>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14-BCC1-4C3D-9B62-D6F0B8117206}"/>
                      </c:ext>
                    </c:extLst>
                  </c:dLbl>
                  <c:dLbl>
                    <c:idx val="2"/>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16-BCC1-4C3D-9B62-D6F0B8117206}"/>
                      </c:ext>
                    </c:extLst>
                  </c:dLbl>
                  <c:dLbl>
                    <c:idx val="7"/>
                    <c:delete val="1"/>
                    <c:extLst>
                      <c:ext uri="{CE6537A1-D6FC-4f65-9D91-7224C49458BB}"/>
                      <c:ext xmlns:c16="http://schemas.microsoft.com/office/drawing/2014/chart" uri="{C3380CC4-5D6E-409C-BE32-E72D297353CC}">
                        <c16:uniqueId val="{00000020-BCC1-4C3D-9B62-D6F0B8117206}"/>
                      </c:ext>
                    </c:extLst>
                  </c:dLbl>
                  <c:spPr>
                    <a:noFill/>
                    <a:ln>
                      <a:noFill/>
                    </a:ln>
                    <a:effectLst/>
                  </c:sp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uri="{CE6537A1-D6FC-4f65-9D91-7224C49458BB}"/>
                  </c:extLst>
                </c:dLbls>
                <c:cat>
                  <c:strRef>
                    <c:extLst>
                      <c:ext uri="{02D57815-91ED-43cb-92C2-25804820EDAC}">
                        <c15:formulaRef>
                          <c15:sqref>Sheet1!$A$2:$A$4</c15:sqref>
                        </c15:formulaRef>
                      </c:ext>
                    </c:extLst>
                    <c:strCache>
                      <c:ptCount val="3"/>
                      <c:pt idx="0">
                        <c:v>U.S.-born</c:v>
                      </c:pt>
                      <c:pt idx="1">
                        <c:v>Non-U.S.–born</c:v>
                      </c:pt>
                      <c:pt idx="2">
                        <c:v>Unknown origin of birth</c:v>
                      </c:pt>
                    </c:strCache>
                  </c:strRef>
                </c:cat>
                <c:val>
                  <c:numRef>
                    <c:extLst>
                      <c:ext uri="{02D57815-91ED-43cb-92C2-25804820EDAC}">
                        <c15:formulaRef>
                          <c15:sqref>Sheet1!$C$2:$C$4</c15:sqref>
                        </c15:formulaRef>
                      </c:ext>
                    </c:extLst>
                    <c:numCache>
                      <c:formatCode>General</c:formatCode>
                      <c:ptCount val="3"/>
                      <c:pt idx="0">
                        <c:v>2298</c:v>
                      </c:pt>
                      <c:pt idx="1">
                        <c:v>8016</c:v>
                      </c:pt>
                      <c:pt idx="2">
                        <c:v>74</c:v>
                      </c:pt>
                    </c:numCache>
                  </c:numRef>
                </c:val>
                <c:extLst>
                  <c:ext xmlns:c16="http://schemas.microsoft.com/office/drawing/2014/chart" uri="{C3380CC4-5D6E-409C-BE32-E72D297353CC}">
                    <c16:uniqueId val="{00000021-BCC1-4C3D-9B62-D6F0B8117206}"/>
                  </c:ext>
                </c:extLst>
              </c15:ser>
            </c15:filteredPieSeries>
          </c:ext>
        </c:extLst>
      </c:pie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withinLinear" id="18">
  <a:schemeClr val="accent5"/>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0.10493</cdr:x>
      <cdr:y>0.80229</cdr:y>
    </cdr:from>
    <cdr:to>
      <cdr:x>1</cdr:x>
      <cdr:y>0.86106</cdr:y>
    </cdr:to>
    <cdr:sp macro="" textlink="">
      <cdr:nvSpPr>
        <cdr:cNvPr id="2" name="TextBox 1">
          <a:extLst xmlns:a="http://schemas.openxmlformats.org/drawingml/2006/main">
            <a:ext uri="{FF2B5EF4-FFF2-40B4-BE49-F238E27FC236}">
              <a16:creationId xmlns:a16="http://schemas.microsoft.com/office/drawing/2014/main" id="{790D122A-73E7-4C73-A068-CDE0BBD818A2}"/>
            </a:ext>
          </a:extLst>
        </cdr:cNvPr>
        <cdr:cNvSpPr txBox="1"/>
      </cdr:nvSpPr>
      <cdr:spPr>
        <a:xfrm xmlns:a="http://schemas.openxmlformats.org/drawingml/2006/main">
          <a:off x="1240002" y="4621768"/>
          <a:ext cx="10577422" cy="338554"/>
        </a:xfrm>
        <a:prstGeom xmlns:a="http://schemas.openxmlformats.org/drawingml/2006/main" prst="rect">
          <a:avLst/>
        </a:prstGeom>
        <a:noFill xmlns:a="http://schemas.openxmlformats.org/drawingml/2006/main"/>
        <a:ln xmlns:a="http://schemas.openxmlformats.org/drawingml/2006/main" w="19050">
          <a:noFill/>
        </a:ln>
      </cdr:spPr>
      <cdr:txBody>
        <a:bodyPr xmlns:a="http://schemas.openxmlformats.org/drawingml/2006/main" vertOverflow="clip" wrap="square" rtlCol="0">
          <a:spAutoFit/>
        </a:bodyPr>
        <a:lstStyle xmlns:a="http://schemas.openxmlformats.org/drawingml/2006/main"/>
        <a:p xmlns:a="http://schemas.openxmlformats.org/drawingml/2006/main">
          <a:pPr algn="ctr"/>
          <a:r>
            <a:rPr lang="en-US" sz="1600" b="1" dirty="0">
              <a:solidFill>
                <a:schemeClr val="tx1">
                  <a:lumMod val="85000"/>
                  <a:lumOff val="15000"/>
                </a:schemeClr>
              </a:solidFill>
              <a:latin typeface="Calibri" panose="020F0502020204030204" pitchFamily="34" charset="0"/>
            </a:rPr>
            <a:t>Elimination threshold:  ~335 cases or &lt;1 case per 1,000,000 persons</a:t>
          </a:r>
        </a:p>
      </cdr:txBody>
    </cdr:sp>
  </cdr:relSizeAnchor>
</c:userShapes>
</file>

<file path=ppt/drawings/drawing2.xml><?xml version="1.0" encoding="utf-8"?>
<c:userShapes xmlns:c="http://schemas.openxmlformats.org/drawingml/2006/chart">
  <cdr:relSizeAnchor xmlns:cdr="http://schemas.openxmlformats.org/drawingml/2006/chartDrawing">
    <cdr:from>
      <cdr:x>0.44859</cdr:x>
      <cdr:y>0.32745</cdr:y>
    </cdr:from>
    <cdr:to>
      <cdr:x>0.55141</cdr:x>
      <cdr:y>0.67255</cdr:y>
    </cdr:to>
    <cdr:sp macro="" textlink="">
      <cdr:nvSpPr>
        <cdr:cNvPr id="2" name="TextBox 1">
          <a:extLst xmlns:a="http://schemas.openxmlformats.org/drawingml/2006/main">
            <a:ext uri="{FF2B5EF4-FFF2-40B4-BE49-F238E27FC236}">
              <a16:creationId xmlns:a16="http://schemas.microsoft.com/office/drawing/2014/main" id="{C83CF219-BD09-47E3-AA41-086C03B5049C}"/>
            </a:ext>
          </a:extLst>
        </cdr:cNvPr>
        <cdr:cNvSpPr txBox="1"/>
      </cdr:nvSpPr>
      <cdr:spPr>
        <a:xfrm xmlns:a="http://schemas.openxmlformats.org/drawingml/2006/main">
          <a:off x="3989294" y="867643"/>
          <a:ext cx="914400" cy="914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buFont typeface="Arial" pitchFamily="34" charset="0"/>
            <a:buNone/>
          </a:pPr>
          <a:endParaRPr lang="en-US" sz="1100" dirty="0">
            <a:solidFill>
              <a:schemeClr val="accent4">
                <a:lumMod val="50000"/>
              </a:schemeClr>
            </a:solidFill>
            <a:latin typeface="Calibri" panose="020F0502020204030204" pitchFamily="34" charset="0"/>
          </a:endParaRPr>
        </a:p>
      </cdr:txBody>
    </cdr:sp>
  </cdr:relSizeAnchor>
  <cdr:relSizeAnchor xmlns:cdr="http://schemas.openxmlformats.org/drawingml/2006/chartDrawing">
    <cdr:from>
      <cdr:x>0.06166</cdr:x>
      <cdr:y>0.86711</cdr:y>
    </cdr:from>
    <cdr:to>
      <cdr:x>0.43469</cdr:x>
      <cdr:y>0.95187</cdr:y>
    </cdr:to>
    <cdr:sp macro="" textlink="">
      <cdr:nvSpPr>
        <cdr:cNvPr id="3" name="TextBox 2">
          <a:extLst xmlns:a="http://schemas.openxmlformats.org/drawingml/2006/main">
            <a:ext uri="{FF2B5EF4-FFF2-40B4-BE49-F238E27FC236}">
              <a16:creationId xmlns:a16="http://schemas.microsoft.com/office/drawing/2014/main" id="{AA672CC9-4DD0-443C-9250-8D71B6EEBC00}"/>
            </a:ext>
          </a:extLst>
        </cdr:cNvPr>
        <cdr:cNvSpPr txBox="1"/>
      </cdr:nvSpPr>
      <cdr:spPr>
        <a:xfrm xmlns:a="http://schemas.openxmlformats.org/drawingml/2006/main">
          <a:off x="548307" y="2297557"/>
          <a:ext cx="3317359" cy="22459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buFont typeface="Arial" pitchFamily="34" charset="0"/>
            <a:buNone/>
          </a:pPr>
          <a:endParaRPr lang="en-US" sz="1100" dirty="0">
            <a:solidFill>
              <a:schemeClr val="accent4">
                <a:lumMod val="50000"/>
              </a:schemeClr>
            </a:solidFill>
            <a:latin typeface="Calibri" panose="020F0502020204030204" pitchFamily="34"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0.45504</cdr:x>
      <cdr:y>0.91292</cdr:y>
    </cdr:from>
    <cdr:to>
      <cdr:x>0.56892</cdr:x>
      <cdr:y>1</cdr:y>
    </cdr:to>
    <cdr:sp macro="" textlink="">
      <cdr:nvSpPr>
        <cdr:cNvPr id="2" name="TextBox 1"/>
        <cdr:cNvSpPr txBox="1"/>
      </cdr:nvSpPr>
      <cdr:spPr>
        <a:xfrm xmlns:a="http://schemas.openxmlformats.org/drawingml/2006/main">
          <a:off x="3299901" y="3923438"/>
          <a:ext cx="825841" cy="37424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buFont typeface="Arial" pitchFamily="34" charset="0"/>
            <a:buNone/>
          </a:pPr>
          <a:r>
            <a:rPr lang="en-US" sz="2000" b="1" dirty="0">
              <a:solidFill>
                <a:schemeClr val="tx1">
                  <a:lumMod val="85000"/>
                  <a:lumOff val="15000"/>
                </a:schemeClr>
              </a:solidFill>
              <a:latin typeface="Calibri" panose="020F0502020204030204" pitchFamily="34" charset="0"/>
            </a:rPr>
            <a:t>Year</a:t>
          </a:r>
        </a:p>
      </cdr:txBody>
    </cdr:sp>
  </cdr:relSizeAnchor>
</c:userShapes>
</file>

<file path=ppt/drawings/drawing4.xml><?xml version="1.0" encoding="utf-8"?>
<c:userShapes xmlns:c="http://schemas.openxmlformats.org/drawingml/2006/chart">
  <cdr:relSizeAnchor xmlns:cdr="http://schemas.openxmlformats.org/drawingml/2006/chartDrawing">
    <cdr:from>
      <cdr:x>0.45537</cdr:x>
      <cdr:y>0.92165</cdr:y>
    </cdr:from>
    <cdr:to>
      <cdr:x>0.54463</cdr:x>
      <cdr:y>1</cdr:y>
    </cdr:to>
    <cdr:sp macro="" textlink="">
      <cdr:nvSpPr>
        <cdr:cNvPr id="2" name="TextBox 1">
          <a:extLst xmlns:a="http://schemas.openxmlformats.org/drawingml/2006/main">
            <a:ext uri="{FF2B5EF4-FFF2-40B4-BE49-F238E27FC236}">
              <a16:creationId xmlns:a16="http://schemas.microsoft.com/office/drawing/2014/main" id="{C59611A3-1C89-4597-8A60-53F253C2559E}"/>
            </a:ext>
          </a:extLst>
        </cdr:cNvPr>
        <cdr:cNvSpPr txBox="1"/>
      </cdr:nvSpPr>
      <cdr:spPr>
        <a:xfrm xmlns:a="http://schemas.openxmlformats.org/drawingml/2006/main">
          <a:off x="3916561" y="3700707"/>
          <a:ext cx="767710" cy="31459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buFont typeface="Arial" pitchFamily="34" charset="0"/>
            <a:buNone/>
          </a:pPr>
          <a:r>
            <a:rPr lang="en-US" sz="2000" b="1" dirty="0">
              <a:solidFill>
                <a:schemeClr val="tx1">
                  <a:lumMod val="85000"/>
                  <a:lumOff val="15000"/>
                </a:schemeClr>
              </a:solidFill>
              <a:latin typeface="Calibri" panose="020F0502020204030204" pitchFamily="34" charset="0"/>
            </a:rPr>
            <a:t>Year</a:t>
          </a:r>
        </a:p>
      </cdr:txBody>
    </cdr:sp>
  </cdr:relSizeAnchor>
  <cdr:relSizeAnchor xmlns:cdr="http://schemas.openxmlformats.org/drawingml/2006/chartDrawing">
    <cdr:from>
      <cdr:x>0.22257</cdr:x>
      <cdr:y>0</cdr:y>
    </cdr:from>
    <cdr:to>
      <cdr:x>0.26242</cdr:x>
      <cdr:y>0.05675</cdr:y>
    </cdr:to>
    <cdr:sp macro="" textlink="">
      <cdr:nvSpPr>
        <cdr:cNvPr id="4" name="TextBox 3">
          <a:extLst xmlns:a="http://schemas.openxmlformats.org/drawingml/2006/main">
            <a:ext uri="{FF2B5EF4-FFF2-40B4-BE49-F238E27FC236}">
              <a16:creationId xmlns:a16="http://schemas.microsoft.com/office/drawing/2014/main" id="{821929F0-AEAB-4B96-A625-A30C035E5698}"/>
            </a:ext>
          </a:extLst>
        </cdr:cNvPr>
        <cdr:cNvSpPr txBox="1"/>
      </cdr:nvSpPr>
      <cdr:spPr>
        <a:xfrm xmlns:a="http://schemas.openxmlformats.org/drawingml/2006/main">
          <a:off x="1747079" y="-1155031"/>
          <a:ext cx="312821" cy="20721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endParaRPr lang="en-US" dirty="0">
            <a:solidFill>
              <a:schemeClr val="accent4">
                <a:lumMod val="50000"/>
              </a:schemeClr>
            </a:solidFill>
            <a:latin typeface="Calibri" panose="020F0502020204030204" pitchFamily="34" charset="0"/>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0.52245</cdr:x>
      <cdr:y>0.19906</cdr:y>
    </cdr:from>
    <cdr:to>
      <cdr:x>0.54489</cdr:x>
      <cdr:y>0.26492</cdr:y>
    </cdr:to>
    <cdr:sp macro="" textlink="">
      <cdr:nvSpPr>
        <cdr:cNvPr id="3" name="TextBox 2">
          <a:extLst xmlns:a="http://schemas.openxmlformats.org/drawingml/2006/main">
            <a:ext uri="{FF2B5EF4-FFF2-40B4-BE49-F238E27FC236}">
              <a16:creationId xmlns:a16="http://schemas.microsoft.com/office/drawing/2014/main" id="{BFEBE9BB-BF13-4C44-833C-DFAB87DA0426}"/>
            </a:ext>
          </a:extLst>
        </cdr:cNvPr>
        <cdr:cNvSpPr txBox="1"/>
      </cdr:nvSpPr>
      <cdr:spPr>
        <a:xfrm xmlns:a="http://schemas.openxmlformats.org/drawingml/2006/main">
          <a:off x="4299530" y="790697"/>
          <a:ext cx="184731" cy="26161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buFont typeface="Arial" pitchFamily="34" charset="0"/>
            <a:buNone/>
          </a:pPr>
          <a:endParaRPr lang="en-US" sz="1100" dirty="0">
            <a:solidFill>
              <a:schemeClr val="accent4">
                <a:lumMod val="50000"/>
              </a:schemeClr>
            </a:solidFill>
            <a:latin typeface="Calibri" panose="020F0502020204030204" pitchFamily="34" charset="0"/>
          </a:endParaRPr>
        </a:p>
      </cdr:txBody>
    </cdr:sp>
  </cdr:relSizeAnchor>
  <cdr:relSizeAnchor xmlns:cdr="http://schemas.openxmlformats.org/drawingml/2006/chartDrawing">
    <cdr:from>
      <cdr:x>0.67241</cdr:x>
      <cdr:y>0.03596</cdr:y>
    </cdr:from>
    <cdr:to>
      <cdr:x>0.72031</cdr:x>
      <cdr:y>0.26616</cdr:y>
    </cdr:to>
    <cdr:sp macro="" textlink="">
      <cdr:nvSpPr>
        <cdr:cNvPr id="5" name="TextBox 4">
          <a:extLst xmlns:a="http://schemas.openxmlformats.org/drawingml/2006/main">
            <a:ext uri="{FF2B5EF4-FFF2-40B4-BE49-F238E27FC236}">
              <a16:creationId xmlns:a16="http://schemas.microsoft.com/office/drawing/2014/main" id="{3E363986-C59C-476A-B905-5479E4A524D4}"/>
            </a:ext>
          </a:extLst>
        </cdr:cNvPr>
        <cdr:cNvSpPr txBox="1"/>
      </cdr:nvSpPr>
      <cdr:spPr>
        <a:xfrm xmlns:a="http://schemas.openxmlformats.org/drawingml/2006/main">
          <a:off x="5533696" y="142832"/>
          <a:ext cx="394137"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buFont typeface="Arial" pitchFamily="34" charset="0"/>
            <a:buNone/>
          </a:pPr>
          <a:endParaRPr lang="en-US" sz="1100" dirty="0">
            <a:solidFill>
              <a:schemeClr val="accent4">
                <a:lumMod val="50000"/>
              </a:schemeClr>
            </a:solidFill>
            <a:latin typeface="Calibri" panose="020F0502020204030204" pitchFamily="34" charset="0"/>
          </a:endParaRPr>
        </a:p>
      </cdr:txBody>
    </cdr:sp>
  </cdr:relSizeAnchor>
  <cdr:relSizeAnchor xmlns:cdr="http://schemas.openxmlformats.org/drawingml/2006/chartDrawing">
    <cdr:from>
      <cdr:x>0.44444</cdr:x>
      <cdr:y>0.3849</cdr:y>
    </cdr:from>
    <cdr:to>
      <cdr:x>0.5</cdr:x>
      <cdr:y>0.6571</cdr:y>
    </cdr:to>
    <cdr:sp macro="" textlink="">
      <cdr:nvSpPr>
        <cdr:cNvPr id="6" name="TextBox 5">
          <a:extLst xmlns:a="http://schemas.openxmlformats.org/drawingml/2006/main">
            <a:ext uri="{FF2B5EF4-FFF2-40B4-BE49-F238E27FC236}">
              <a16:creationId xmlns:a16="http://schemas.microsoft.com/office/drawing/2014/main" id="{11D745DC-8900-4202-81FB-3A18B18DCE89}"/>
            </a:ext>
          </a:extLst>
        </cdr:cNvPr>
        <cdr:cNvSpPr txBox="1"/>
      </cdr:nvSpPr>
      <cdr:spPr>
        <a:xfrm xmlns:a="http://schemas.openxmlformats.org/drawingml/2006/main">
          <a:off x="3657600" y="1528916"/>
          <a:ext cx="457199" cy="108122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buFont typeface="Arial" pitchFamily="34" charset="0"/>
            <a:buNone/>
          </a:pPr>
          <a:endParaRPr lang="en-US" sz="1100" dirty="0">
            <a:solidFill>
              <a:schemeClr val="accent4">
                <a:lumMod val="50000"/>
              </a:schemeClr>
            </a:solidFill>
            <a:latin typeface="Calibri" panose="020F0502020204030204" pitchFamily="34" charset="0"/>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0.85084</cdr:x>
      <cdr:y>0.90208</cdr:y>
    </cdr:from>
    <cdr:to>
      <cdr:x>0.99064</cdr:x>
      <cdr:y>0.96871</cdr:y>
    </cdr:to>
    <cdr:sp macro="" textlink="">
      <cdr:nvSpPr>
        <cdr:cNvPr id="2" name="TextBox 1">
          <a:extLst xmlns:a="http://schemas.openxmlformats.org/drawingml/2006/main">
            <a:ext uri="{FF2B5EF4-FFF2-40B4-BE49-F238E27FC236}">
              <a16:creationId xmlns:a16="http://schemas.microsoft.com/office/drawing/2014/main" id="{53A06976-4CDC-E060-28BC-4BAADFC400D3}"/>
            </a:ext>
          </a:extLst>
        </cdr:cNvPr>
        <cdr:cNvSpPr txBox="1"/>
      </cdr:nvSpPr>
      <cdr:spPr>
        <a:xfrm xmlns:a="http://schemas.openxmlformats.org/drawingml/2006/main">
          <a:off x="9336120" y="4583704"/>
          <a:ext cx="1533939" cy="338554"/>
        </a:xfrm>
        <a:prstGeom xmlns:a="http://schemas.openxmlformats.org/drawingml/2006/main" prst="rect">
          <a:avLst/>
        </a:prstGeom>
        <a:solidFill xmlns:a="http://schemas.openxmlformats.org/drawingml/2006/main">
          <a:srgbClr val="FFFFFF"/>
        </a:solidFill>
      </cdr:spPr>
      <cdr:txBody>
        <a:bodyPr xmlns:a="http://schemas.openxmlformats.org/drawingml/2006/main" vertOverflow="clip" wrap="square" rtlCol="0">
          <a:spAutoFit/>
        </a:bodyPr>
        <a:lstStyle xmlns:a="http://schemas.openxmlformats.org/drawingml/2006/main"/>
        <a:p xmlns:a="http://schemas.openxmlformats.org/drawingml/2006/main">
          <a:r>
            <a:rPr lang="en-US" sz="1600" b="1" kern="1200" dirty="0">
              <a:solidFill>
                <a:srgbClr val="000000"/>
              </a:solidFill>
              <a:latin typeface="Calibri" panose="020F0502020204030204" pitchFamily="34" charset="0"/>
            </a:rPr>
            <a:t>Viral hepatitis</a:t>
          </a:r>
          <a:r>
            <a:rPr lang="en-US" sz="1600" b="1" kern="1200" baseline="30000" dirty="0">
              <a:solidFill>
                <a:srgbClr val="000000"/>
              </a:solidFill>
              <a:latin typeface="Calibri" panose="020F0502020204030204" pitchFamily="34" charset="0"/>
            </a:rPr>
            <a:t>§</a:t>
          </a:r>
        </a:p>
      </cdr:txBody>
    </cdr:sp>
  </cdr:relSizeAnchor>
</c:userShapes>
</file>

<file path=ppt/drawings/drawing7.xml><?xml version="1.0" encoding="utf-8"?>
<c:userShapes xmlns:c="http://schemas.openxmlformats.org/drawingml/2006/chart">
  <cdr:relSizeAnchor xmlns:cdr="http://schemas.openxmlformats.org/drawingml/2006/chartDrawing">
    <cdr:from>
      <cdr:x>0.33715</cdr:x>
      <cdr:y>0.61953</cdr:y>
    </cdr:from>
    <cdr:to>
      <cdr:x>0.64054</cdr:x>
      <cdr:y>0.8649</cdr:y>
    </cdr:to>
    <cdr:sp macro="" textlink="">
      <cdr:nvSpPr>
        <cdr:cNvPr id="3" name="TextBox 2">
          <a:extLst xmlns:a="http://schemas.openxmlformats.org/drawingml/2006/main">
            <a:ext uri="{FF2B5EF4-FFF2-40B4-BE49-F238E27FC236}">
              <a16:creationId xmlns:a16="http://schemas.microsoft.com/office/drawing/2014/main" id="{5EBB96F9-3015-404A-9AB6-79BDEE981A72}"/>
            </a:ext>
          </a:extLst>
        </cdr:cNvPr>
        <cdr:cNvSpPr txBox="1"/>
      </cdr:nvSpPr>
      <cdr:spPr>
        <a:xfrm xmlns:a="http://schemas.openxmlformats.org/drawingml/2006/main">
          <a:off x="1704633" y="2500677"/>
          <a:ext cx="1533960" cy="99041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buFont typeface="Arial" pitchFamily="34" charset="0"/>
            <a:buNone/>
          </a:pPr>
          <a:r>
            <a:rPr lang="en-US" sz="2400" b="0" dirty="0">
              <a:solidFill>
                <a:srgbClr val="262626"/>
              </a:solidFill>
              <a:latin typeface="Calibri" panose="020F0502020204030204" pitchFamily="34" charset="0"/>
              <a:cs typeface="Calibri" panose="020F0502020204030204" pitchFamily="34" charset="0"/>
            </a:rPr>
            <a:t>93%</a:t>
          </a:r>
        </a:p>
      </cdr:txBody>
    </cdr:sp>
  </cdr:relSizeAnchor>
</c:userShapes>
</file>

<file path=ppt/drawings/drawing8.xml><?xml version="1.0" encoding="utf-8"?>
<c:userShapes xmlns:c="http://schemas.openxmlformats.org/drawingml/2006/chart">
  <cdr:relSizeAnchor xmlns:cdr="http://schemas.openxmlformats.org/drawingml/2006/chartDrawing">
    <cdr:from>
      <cdr:x>0.31066</cdr:x>
      <cdr:y>0.5915</cdr:y>
    </cdr:from>
    <cdr:to>
      <cdr:x>0.32074</cdr:x>
      <cdr:y>0.6577</cdr:y>
    </cdr:to>
    <cdr:sp macro="" textlink="">
      <cdr:nvSpPr>
        <cdr:cNvPr id="2" name="TextBox 2">
          <a:extLst xmlns:a="http://schemas.openxmlformats.org/drawingml/2006/main">
            <a:ext uri="{FF2B5EF4-FFF2-40B4-BE49-F238E27FC236}">
              <a16:creationId xmlns:a16="http://schemas.microsoft.com/office/drawing/2014/main" id="{B8E44AB6-E4B2-5274-6ECE-3A3A053087F2}"/>
            </a:ext>
          </a:extLst>
        </cdr:cNvPr>
        <cdr:cNvSpPr txBox="1"/>
      </cdr:nvSpPr>
      <cdr:spPr>
        <a:xfrm xmlns:a="http://schemas.openxmlformats.org/drawingml/2006/main">
          <a:off x="3559341" y="2658070"/>
          <a:ext cx="115491" cy="297488"/>
        </a:xfrm>
        <a:prstGeom xmlns:a="http://schemas.openxmlformats.org/drawingml/2006/main" prst="rect">
          <a:avLst/>
        </a:prstGeom>
        <a:solidFill xmlns:a="http://schemas.openxmlformats.org/drawingml/2006/main">
          <a:schemeClr val="bg1"/>
        </a:solidFill>
      </cdr:spPr>
      <cdr:txBody>
        <a:bodyPr xmlns:a="http://schemas.openxmlformats.org/drawingml/2006/main" wrap="square" lIns="0" rIns="0" rtlCol="0">
          <a:spAutoFit/>
        </a:bodyPr>
        <a:lstStyle xmlns:a="http://schemas.openxmlformats.org/drawingml/2006/main">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609585"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121917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828754"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2438339"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3047924" algn="l" defTabSz="1219170" rtl="0" eaLnBrk="1" latinLnBrk="0" hangingPunct="1">
            <a:defRPr kern="1200">
              <a:solidFill>
                <a:schemeClr val="tx1"/>
              </a:solidFill>
              <a:latin typeface="Myriad Web Pro" panose="020B0503030403020204" pitchFamily="34" charset="0"/>
              <a:ea typeface="+mn-ea"/>
              <a:cs typeface="+mn-cs"/>
            </a:defRPr>
          </a:lvl6pPr>
          <a:lvl7pPr marL="3657509" algn="l" defTabSz="1219170" rtl="0" eaLnBrk="1" latinLnBrk="0" hangingPunct="1">
            <a:defRPr kern="1200">
              <a:solidFill>
                <a:schemeClr val="tx1"/>
              </a:solidFill>
              <a:latin typeface="Myriad Web Pro" panose="020B0503030403020204" pitchFamily="34" charset="0"/>
              <a:ea typeface="+mn-ea"/>
              <a:cs typeface="+mn-cs"/>
            </a:defRPr>
          </a:lvl7pPr>
          <a:lvl8pPr marL="4267093" algn="l" defTabSz="1219170" rtl="0" eaLnBrk="1" latinLnBrk="0" hangingPunct="1">
            <a:defRPr kern="1200">
              <a:solidFill>
                <a:schemeClr val="tx1"/>
              </a:solidFill>
              <a:latin typeface="Myriad Web Pro" panose="020B0503030403020204" pitchFamily="34" charset="0"/>
              <a:ea typeface="+mn-ea"/>
              <a:cs typeface="+mn-cs"/>
            </a:defRPr>
          </a:lvl8pPr>
          <a:lvl9pPr marL="4876678" algn="l" defTabSz="1219170" rtl="0" eaLnBrk="1" latinLnBrk="0" hangingPunct="1">
            <a:defRPr kern="1200">
              <a:solidFill>
                <a:schemeClr val="tx1"/>
              </a:solidFill>
              <a:latin typeface="Myriad Web Pro" panose="020B0503030403020204" pitchFamily="34" charset="0"/>
              <a:ea typeface="+mn-ea"/>
              <a:cs typeface="+mn-cs"/>
            </a:defRPr>
          </a:lvl9pPr>
        </a:lstStyle>
        <a:p xmlns:a="http://schemas.openxmlformats.org/drawingml/2006/main">
          <a:pPr algn="ctr"/>
          <a:r>
            <a:rPr lang="en-US" sz="2000" baseline="30000" dirty="0">
              <a:solidFill>
                <a:srgbClr val="000000"/>
              </a:solidFill>
              <a:latin typeface="Calibri" panose="020F0502020204030204" pitchFamily="34" charset="0"/>
            </a:rPr>
            <a:t>§</a:t>
          </a:r>
        </a:p>
      </cdr:txBody>
    </cdr:sp>
  </cdr:relSizeAnchor>
  <cdr:relSizeAnchor xmlns:cdr="http://schemas.openxmlformats.org/drawingml/2006/chartDrawing">
    <cdr:from>
      <cdr:x>0.31022</cdr:x>
      <cdr:y>0.69073</cdr:y>
    </cdr:from>
    <cdr:to>
      <cdr:x>0.31976</cdr:x>
      <cdr:y>0.75694</cdr:y>
    </cdr:to>
    <cdr:sp macro="" textlink="">
      <cdr:nvSpPr>
        <cdr:cNvPr id="3" name="TextBox 2">
          <a:extLst xmlns:a="http://schemas.openxmlformats.org/drawingml/2006/main">
            <a:ext uri="{FF2B5EF4-FFF2-40B4-BE49-F238E27FC236}">
              <a16:creationId xmlns:a16="http://schemas.microsoft.com/office/drawing/2014/main" id="{9E625577-AD82-5DB4-D42C-986F7A84384E}"/>
            </a:ext>
          </a:extLst>
        </cdr:cNvPr>
        <cdr:cNvSpPr txBox="1"/>
      </cdr:nvSpPr>
      <cdr:spPr>
        <a:xfrm xmlns:a="http://schemas.openxmlformats.org/drawingml/2006/main">
          <a:off x="3554337" y="3103966"/>
          <a:ext cx="109305" cy="297533"/>
        </a:xfrm>
        <a:prstGeom xmlns:a="http://schemas.openxmlformats.org/drawingml/2006/main" prst="rect">
          <a:avLst/>
        </a:prstGeom>
        <a:solidFill xmlns:a="http://schemas.openxmlformats.org/drawingml/2006/main">
          <a:schemeClr val="bg1"/>
        </a:solidFill>
      </cdr:spPr>
      <cdr:txBody>
        <a:bodyPr xmlns:a="http://schemas.openxmlformats.org/drawingml/2006/main" wrap="square" lIns="0" rIns="0" rtlCol="0">
          <a:spAutoFit/>
        </a:bodyPr>
        <a:lstStyle xmlns:a="http://schemas.openxmlformats.org/drawingml/2006/main">
          <a:defPPr>
            <a:defRPr lang="en-US"/>
          </a:defPPr>
          <a:lvl1pPr marL="0" indent="0" algn="l" rtl="0" eaLnBrk="0" fontAlgn="base" hangingPunct="0">
            <a:spcBef>
              <a:spcPct val="0"/>
            </a:spcBef>
            <a:spcAft>
              <a:spcPct val="0"/>
            </a:spcAft>
            <a:defRPr sz="1100" kern="1200">
              <a:solidFill>
                <a:schemeClr val="tx1"/>
              </a:solidFill>
              <a:latin typeface="Myriad Web Pro" panose="020B0503030403020204" pitchFamily="34" charset="0"/>
              <a:ea typeface="+mn-ea"/>
              <a:cs typeface="+mn-cs"/>
            </a:defRPr>
          </a:lvl1pPr>
          <a:lvl2pPr marL="609585" indent="0" algn="l" rtl="0" eaLnBrk="0" fontAlgn="base" hangingPunct="0">
            <a:spcBef>
              <a:spcPct val="0"/>
            </a:spcBef>
            <a:spcAft>
              <a:spcPct val="0"/>
            </a:spcAft>
            <a:defRPr sz="1100" kern="1200">
              <a:solidFill>
                <a:schemeClr val="tx1"/>
              </a:solidFill>
              <a:latin typeface="Myriad Web Pro" panose="020B0503030403020204" pitchFamily="34" charset="0"/>
              <a:ea typeface="+mn-ea"/>
              <a:cs typeface="+mn-cs"/>
            </a:defRPr>
          </a:lvl2pPr>
          <a:lvl3pPr marL="1219170" indent="0" algn="l" rtl="0" eaLnBrk="0" fontAlgn="base" hangingPunct="0">
            <a:spcBef>
              <a:spcPct val="0"/>
            </a:spcBef>
            <a:spcAft>
              <a:spcPct val="0"/>
            </a:spcAft>
            <a:defRPr sz="1100" kern="1200">
              <a:solidFill>
                <a:schemeClr val="tx1"/>
              </a:solidFill>
              <a:latin typeface="Myriad Web Pro" panose="020B0503030403020204" pitchFamily="34" charset="0"/>
              <a:ea typeface="+mn-ea"/>
              <a:cs typeface="+mn-cs"/>
            </a:defRPr>
          </a:lvl3pPr>
          <a:lvl4pPr marL="1828754" indent="0" algn="l" rtl="0" eaLnBrk="0" fontAlgn="base" hangingPunct="0">
            <a:spcBef>
              <a:spcPct val="0"/>
            </a:spcBef>
            <a:spcAft>
              <a:spcPct val="0"/>
            </a:spcAft>
            <a:defRPr sz="1100" kern="1200">
              <a:solidFill>
                <a:schemeClr val="tx1"/>
              </a:solidFill>
              <a:latin typeface="Myriad Web Pro" panose="020B0503030403020204" pitchFamily="34" charset="0"/>
              <a:ea typeface="+mn-ea"/>
              <a:cs typeface="+mn-cs"/>
            </a:defRPr>
          </a:lvl4pPr>
          <a:lvl5pPr marL="2438339" indent="0" algn="l" rtl="0" eaLnBrk="0" fontAlgn="base" hangingPunct="0">
            <a:spcBef>
              <a:spcPct val="0"/>
            </a:spcBef>
            <a:spcAft>
              <a:spcPct val="0"/>
            </a:spcAft>
            <a:defRPr sz="1100" kern="1200">
              <a:solidFill>
                <a:schemeClr val="tx1"/>
              </a:solidFill>
              <a:latin typeface="Myriad Web Pro" panose="020B0503030403020204" pitchFamily="34" charset="0"/>
              <a:ea typeface="+mn-ea"/>
              <a:cs typeface="+mn-cs"/>
            </a:defRPr>
          </a:lvl5pPr>
          <a:lvl6pPr marL="3047924" indent="0" algn="l" defTabSz="1219170" rtl="0" eaLnBrk="1" latinLnBrk="0" hangingPunct="1">
            <a:defRPr sz="1100" kern="1200">
              <a:solidFill>
                <a:schemeClr val="tx1"/>
              </a:solidFill>
              <a:latin typeface="Myriad Web Pro" panose="020B0503030403020204" pitchFamily="34" charset="0"/>
              <a:ea typeface="+mn-ea"/>
              <a:cs typeface="+mn-cs"/>
            </a:defRPr>
          </a:lvl6pPr>
          <a:lvl7pPr marL="3657509" indent="0" algn="l" defTabSz="1219170" rtl="0" eaLnBrk="1" latinLnBrk="0" hangingPunct="1">
            <a:defRPr sz="1100" kern="1200">
              <a:solidFill>
                <a:schemeClr val="tx1"/>
              </a:solidFill>
              <a:latin typeface="Myriad Web Pro" panose="020B0503030403020204" pitchFamily="34" charset="0"/>
              <a:ea typeface="+mn-ea"/>
              <a:cs typeface="+mn-cs"/>
            </a:defRPr>
          </a:lvl7pPr>
          <a:lvl8pPr marL="4267093" indent="0" algn="l" defTabSz="1219170" rtl="0" eaLnBrk="1" latinLnBrk="0" hangingPunct="1">
            <a:defRPr sz="1100" kern="1200">
              <a:solidFill>
                <a:schemeClr val="tx1"/>
              </a:solidFill>
              <a:latin typeface="Myriad Web Pro" panose="020B0503030403020204" pitchFamily="34" charset="0"/>
              <a:ea typeface="+mn-ea"/>
              <a:cs typeface="+mn-cs"/>
            </a:defRPr>
          </a:lvl8pPr>
          <a:lvl9pPr marL="4876678" indent="0" algn="l" defTabSz="1219170" rtl="0" eaLnBrk="1" latinLnBrk="0" hangingPunct="1">
            <a:defRPr sz="1100" kern="1200">
              <a:solidFill>
                <a:schemeClr val="tx1"/>
              </a:solidFill>
              <a:latin typeface="Myriad Web Pro" panose="020B0503030403020204" pitchFamily="34" charset="0"/>
              <a:ea typeface="+mn-ea"/>
              <a:cs typeface="+mn-cs"/>
            </a:defRPr>
          </a:lvl9pPr>
        </a:lstStyle>
        <a:p xmlns:a="http://schemas.openxmlformats.org/drawingml/2006/main">
          <a:pPr algn="ctr"/>
          <a:r>
            <a:rPr lang="en-US" sz="2000" baseline="30000" dirty="0">
              <a:solidFill>
                <a:srgbClr val="000000"/>
              </a:solidFill>
              <a:latin typeface="Calibri" panose="020F0502020204030204" pitchFamily="34" charset="0"/>
            </a:rPr>
            <a:t>§</a:t>
          </a:r>
        </a:p>
      </cdr:txBody>
    </cdr:sp>
  </cdr:relSizeAnchor>
  <cdr:relSizeAnchor xmlns:cdr="http://schemas.openxmlformats.org/drawingml/2006/chartDrawing">
    <cdr:from>
      <cdr:x>0.30986</cdr:x>
      <cdr:y>0.88109</cdr:y>
    </cdr:from>
    <cdr:to>
      <cdr:x>0.32143</cdr:x>
      <cdr:y>0.94729</cdr:y>
    </cdr:to>
    <cdr:sp macro="" textlink="">
      <cdr:nvSpPr>
        <cdr:cNvPr id="4" name="TextBox 2">
          <a:extLst xmlns:a="http://schemas.openxmlformats.org/drawingml/2006/main">
            <a:ext uri="{FF2B5EF4-FFF2-40B4-BE49-F238E27FC236}">
              <a16:creationId xmlns:a16="http://schemas.microsoft.com/office/drawing/2014/main" id="{9E625577-AD82-5DB4-D42C-986F7A84384E}"/>
            </a:ext>
          </a:extLst>
        </cdr:cNvPr>
        <cdr:cNvSpPr txBox="1"/>
      </cdr:nvSpPr>
      <cdr:spPr>
        <a:xfrm xmlns:a="http://schemas.openxmlformats.org/drawingml/2006/main">
          <a:off x="3550169" y="3959418"/>
          <a:ext cx="132563" cy="297487"/>
        </a:xfrm>
        <a:prstGeom xmlns:a="http://schemas.openxmlformats.org/drawingml/2006/main" prst="rect">
          <a:avLst/>
        </a:prstGeom>
        <a:solidFill xmlns:a="http://schemas.openxmlformats.org/drawingml/2006/main">
          <a:schemeClr val="bg1"/>
        </a:solidFill>
      </cdr:spPr>
      <cdr:txBody>
        <a:bodyPr xmlns:a="http://schemas.openxmlformats.org/drawingml/2006/main" wrap="square" lIns="0" rIns="0" rtlCol="0">
          <a:spAutoFit/>
        </a:bodyPr>
        <a:lstStyle xmlns:a="http://schemas.openxmlformats.org/drawingml/2006/main">
          <a:defPPr>
            <a:defRPr lang="en-US"/>
          </a:defPPr>
          <a:lvl1pPr marL="0" indent="0" algn="l" rtl="0" eaLnBrk="0" fontAlgn="base" hangingPunct="0">
            <a:spcBef>
              <a:spcPct val="0"/>
            </a:spcBef>
            <a:spcAft>
              <a:spcPct val="0"/>
            </a:spcAft>
            <a:defRPr sz="1100" kern="1200">
              <a:solidFill>
                <a:schemeClr val="tx1"/>
              </a:solidFill>
              <a:latin typeface="Myriad Web Pro" panose="020B0503030403020204" pitchFamily="34" charset="0"/>
              <a:ea typeface="+mn-ea"/>
              <a:cs typeface="+mn-cs"/>
            </a:defRPr>
          </a:lvl1pPr>
          <a:lvl2pPr marL="609585" indent="0" algn="l" rtl="0" eaLnBrk="0" fontAlgn="base" hangingPunct="0">
            <a:spcBef>
              <a:spcPct val="0"/>
            </a:spcBef>
            <a:spcAft>
              <a:spcPct val="0"/>
            </a:spcAft>
            <a:defRPr sz="1100" kern="1200">
              <a:solidFill>
                <a:schemeClr val="tx1"/>
              </a:solidFill>
              <a:latin typeface="Myriad Web Pro" panose="020B0503030403020204" pitchFamily="34" charset="0"/>
              <a:ea typeface="+mn-ea"/>
              <a:cs typeface="+mn-cs"/>
            </a:defRPr>
          </a:lvl2pPr>
          <a:lvl3pPr marL="1219170" indent="0" algn="l" rtl="0" eaLnBrk="0" fontAlgn="base" hangingPunct="0">
            <a:spcBef>
              <a:spcPct val="0"/>
            </a:spcBef>
            <a:spcAft>
              <a:spcPct val="0"/>
            </a:spcAft>
            <a:defRPr sz="1100" kern="1200">
              <a:solidFill>
                <a:schemeClr val="tx1"/>
              </a:solidFill>
              <a:latin typeface="Myriad Web Pro" panose="020B0503030403020204" pitchFamily="34" charset="0"/>
              <a:ea typeface="+mn-ea"/>
              <a:cs typeface="+mn-cs"/>
            </a:defRPr>
          </a:lvl3pPr>
          <a:lvl4pPr marL="1828754" indent="0" algn="l" rtl="0" eaLnBrk="0" fontAlgn="base" hangingPunct="0">
            <a:spcBef>
              <a:spcPct val="0"/>
            </a:spcBef>
            <a:spcAft>
              <a:spcPct val="0"/>
            </a:spcAft>
            <a:defRPr sz="1100" kern="1200">
              <a:solidFill>
                <a:schemeClr val="tx1"/>
              </a:solidFill>
              <a:latin typeface="Myriad Web Pro" panose="020B0503030403020204" pitchFamily="34" charset="0"/>
              <a:ea typeface="+mn-ea"/>
              <a:cs typeface="+mn-cs"/>
            </a:defRPr>
          </a:lvl4pPr>
          <a:lvl5pPr marL="2438339" indent="0" algn="l" rtl="0" eaLnBrk="0" fontAlgn="base" hangingPunct="0">
            <a:spcBef>
              <a:spcPct val="0"/>
            </a:spcBef>
            <a:spcAft>
              <a:spcPct val="0"/>
            </a:spcAft>
            <a:defRPr sz="1100" kern="1200">
              <a:solidFill>
                <a:schemeClr val="tx1"/>
              </a:solidFill>
              <a:latin typeface="Myriad Web Pro" panose="020B0503030403020204" pitchFamily="34" charset="0"/>
              <a:ea typeface="+mn-ea"/>
              <a:cs typeface="+mn-cs"/>
            </a:defRPr>
          </a:lvl5pPr>
          <a:lvl6pPr marL="3047924" indent="0" algn="l" defTabSz="1219170" rtl="0" eaLnBrk="1" latinLnBrk="0" hangingPunct="1">
            <a:defRPr sz="1100" kern="1200">
              <a:solidFill>
                <a:schemeClr val="tx1"/>
              </a:solidFill>
              <a:latin typeface="Myriad Web Pro" panose="020B0503030403020204" pitchFamily="34" charset="0"/>
              <a:ea typeface="+mn-ea"/>
              <a:cs typeface="+mn-cs"/>
            </a:defRPr>
          </a:lvl6pPr>
          <a:lvl7pPr marL="3657509" indent="0" algn="l" defTabSz="1219170" rtl="0" eaLnBrk="1" latinLnBrk="0" hangingPunct="1">
            <a:defRPr sz="1100" kern="1200">
              <a:solidFill>
                <a:schemeClr val="tx1"/>
              </a:solidFill>
              <a:latin typeface="Myriad Web Pro" panose="020B0503030403020204" pitchFamily="34" charset="0"/>
              <a:ea typeface="+mn-ea"/>
              <a:cs typeface="+mn-cs"/>
            </a:defRPr>
          </a:lvl7pPr>
          <a:lvl8pPr marL="4267093" indent="0" algn="l" defTabSz="1219170" rtl="0" eaLnBrk="1" latinLnBrk="0" hangingPunct="1">
            <a:defRPr sz="1100" kern="1200">
              <a:solidFill>
                <a:schemeClr val="tx1"/>
              </a:solidFill>
              <a:latin typeface="Myriad Web Pro" panose="020B0503030403020204" pitchFamily="34" charset="0"/>
              <a:ea typeface="+mn-ea"/>
              <a:cs typeface="+mn-cs"/>
            </a:defRPr>
          </a:lvl8pPr>
          <a:lvl9pPr marL="4876678" indent="0" algn="l" defTabSz="1219170" rtl="0" eaLnBrk="1" latinLnBrk="0" hangingPunct="1">
            <a:defRPr sz="1100" kern="1200">
              <a:solidFill>
                <a:schemeClr val="tx1"/>
              </a:solidFill>
              <a:latin typeface="Myriad Web Pro" panose="020B0503030403020204" pitchFamily="34" charset="0"/>
              <a:ea typeface="+mn-ea"/>
              <a:cs typeface="+mn-cs"/>
            </a:defRPr>
          </a:lvl9pPr>
        </a:lstStyle>
        <a:p xmlns:a="http://schemas.openxmlformats.org/drawingml/2006/main">
          <a:pPr algn="ctr"/>
          <a:r>
            <a:rPr lang="en-US" sz="2000" baseline="30000" dirty="0">
              <a:solidFill>
                <a:srgbClr val="000000"/>
              </a:solidFill>
              <a:latin typeface="Calibri" panose="020F0502020204030204" pitchFamily="34" charset="0"/>
            </a:rPr>
            <a:t>§</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3"/>
            <a:ext cx="3170238" cy="481013"/>
          </a:xfrm>
          <a:prstGeom prst="rect">
            <a:avLst/>
          </a:prstGeom>
        </p:spPr>
        <p:txBody>
          <a:bodyPr vert="horz" lIns="91400" tIns="45701" rIns="91400" bIns="45701" rtlCol="0"/>
          <a:lstStyle>
            <a:lvl1pPr algn="l">
              <a:defRPr sz="1200"/>
            </a:lvl1pPr>
          </a:lstStyle>
          <a:p>
            <a:endParaRPr lang="en-US"/>
          </a:p>
        </p:txBody>
      </p:sp>
      <p:sp>
        <p:nvSpPr>
          <p:cNvPr id="3" name="Date Placeholder 2"/>
          <p:cNvSpPr>
            <a:spLocks noGrp="1"/>
          </p:cNvSpPr>
          <p:nvPr>
            <p:ph type="dt" sz="quarter" idx="1"/>
          </p:nvPr>
        </p:nvSpPr>
        <p:spPr>
          <a:xfrm>
            <a:off x="4143375" y="3"/>
            <a:ext cx="3170238" cy="481013"/>
          </a:xfrm>
          <a:prstGeom prst="rect">
            <a:avLst/>
          </a:prstGeom>
        </p:spPr>
        <p:txBody>
          <a:bodyPr vert="horz" lIns="91400" tIns="45701" rIns="91400" bIns="45701" rtlCol="0"/>
          <a:lstStyle>
            <a:lvl1pPr algn="r">
              <a:defRPr sz="1200"/>
            </a:lvl1pPr>
          </a:lstStyle>
          <a:p>
            <a:fld id="{CCD9D4F3-1CB6-4E57-BC6A-8FDD6DF1AC39}" type="datetimeFigureOut">
              <a:rPr lang="en-US" smtClean="0"/>
              <a:t>1/21/2026</a:t>
            </a:fld>
            <a:endParaRPr lang="en-US"/>
          </a:p>
        </p:txBody>
      </p:sp>
      <p:sp>
        <p:nvSpPr>
          <p:cNvPr id="4" name="Footer Placeholder 3"/>
          <p:cNvSpPr>
            <a:spLocks noGrp="1"/>
          </p:cNvSpPr>
          <p:nvPr>
            <p:ph type="ftr" sz="quarter" idx="2"/>
          </p:nvPr>
        </p:nvSpPr>
        <p:spPr>
          <a:xfrm>
            <a:off x="3" y="9120188"/>
            <a:ext cx="3170238" cy="481012"/>
          </a:xfrm>
          <a:prstGeom prst="rect">
            <a:avLst/>
          </a:prstGeom>
        </p:spPr>
        <p:txBody>
          <a:bodyPr vert="horz" lIns="91400" tIns="45701" rIns="91400" bIns="45701"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81012"/>
          </a:xfrm>
          <a:prstGeom prst="rect">
            <a:avLst/>
          </a:prstGeom>
        </p:spPr>
        <p:txBody>
          <a:bodyPr vert="horz" lIns="91400" tIns="45701" rIns="91400" bIns="45701" rtlCol="0" anchor="b"/>
          <a:lstStyle>
            <a:lvl1pPr algn="r">
              <a:defRPr sz="1200"/>
            </a:lvl1pPr>
          </a:lstStyle>
          <a:p>
            <a:fld id="{A352C7E1-5E17-4B76-93F9-C135FF019537}" type="slidenum">
              <a:rPr lang="en-US" smtClean="0"/>
              <a:t>‹#›</a:t>
            </a:fld>
            <a:endParaRPr lang="en-US"/>
          </a:p>
        </p:txBody>
      </p:sp>
    </p:spTree>
    <p:extLst>
      <p:ext uri="{BB962C8B-B14F-4D97-AF65-F5344CB8AC3E}">
        <p14:creationId xmlns:p14="http://schemas.microsoft.com/office/powerpoint/2010/main" val="15788258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4"/>
            <a:ext cx="3170238" cy="479425"/>
          </a:xfrm>
          <a:prstGeom prst="rect">
            <a:avLst/>
          </a:prstGeom>
        </p:spPr>
        <p:txBody>
          <a:bodyPr vert="horz" lIns="91400" tIns="45701" rIns="91400" bIns="45701"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4143375" y="4"/>
            <a:ext cx="3170238" cy="479425"/>
          </a:xfrm>
          <a:prstGeom prst="rect">
            <a:avLst/>
          </a:prstGeom>
        </p:spPr>
        <p:txBody>
          <a:bodyPr vert="horz" lIns="91400" tIns="45701" rIns="91400" bIns="45701" rtlCol="0"/>
          <a:lstStyle>
            <a:lvl1pPr algn="r" eaLnBrk="1" fontAlgn="auto" hangingPunct="1">
              <a:spcBef>
                <a:spcPts val="0"/>
              </a:spcBef>
              <a:spcAft>
                <a:spcPts val="0"/>
              </a:spcAft>
              <a:defRPr sz="1200" smtClean="0">
                <a:latin typeface="+mn-lt"/>
              </a:defRPr>
            </a:lvl1pPr>
          </a:lstStyle>
          <a:p>
            <a:pPr>
              <a:defRPr/>
            </a:pPr>
            <a:fld id="{33C03299-4BB1-4AD2-828F-715F084383AD}" type="datetimeFigureOut">
              <a:rPr lang="en-US"/>
              <a:pPr>
                <a:defRPr/>
              </a:pPr>
              <a:t>1/21/2026</a:t>
            </a:fld>
            <a:endParaRPr lang="en-US"/>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91400" tIns="45701" rIns="91400" bIns="45701" rtlCol="0" anchor="ctr"/>
          <a:lstStyle/>
          <a:p>
            <a:pPr lvl="0"/>
            <a:endParaRPr lang="en-US" noProof="0"/>
          </a:p>
        </p:txBody>
      </p:sp>
      <p:sp>
        <p:nvSpPr>
          <p:cNvPr id="5" name="Notes Placeholder 4"/>
          <p:cNvSpPr>
            <a:spLocks noGrp="1"/>
          </p:cNvSpPr>
          <p:nvPr>
            <p:ph type="body" sz="quarter" idx="3"/>
          </p:nvPr>
        </p:nvSpPr>
        <p:spPr>
          <a:xfrm>
            <a:off x="457200" y="4560892"/>
            <a:ext cx="6400799" cy="4319587"/>
          </a:xfrm>
          <a:prstGeom prst="rect">
            <a:avLst/>
          </a:prstGeom>
        </p:spPr>
        <p:txBody>
          <a:bodyPr vert="horz" lIns="91400" tIns="45701" rIns="91400" bIns="45701"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3" y="9120191"/>
            <a:ext cx="3170238" cy="479425"/>
          </a:xfrm>
          <a:prstGeom prst="rect">
            <a:avLst/>
          </a:prstGeom>
        </p:spPr>
        <p:txBody>
          <a:bodyPr vert="horz" lIns="91400" tIns="45701" rIns="91400" bIns="45701"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4143375" y="9120191"/>
            <a:ext cx="3170238" cy="479425"/>
          </a:xfrm>
          <a:prstGeom prst="rect">
            <a:avLst/>
          </a:prstGeom>
        </p:spPr>
        <p:txBody>
          <a:bodyPr vert="horz" lIns="91400" tIns="45701" rIns="91400" bIns="45701" rtlCol="0" anchor="b"/>
          <a:lstStyle>
            <a:lvl1pPr algn="r" eaLnBrk="1" fontAlgn="auto" hangingPunct="1">
              <a:spcBef>
                <a:spcPts val="0"/>
              </a:spcBef>
              <a:spcAft>
                <a:spcPts val="0"/>
              </a:spcAft>
              <a:defRPr sz="1200" smtClean="0">
                <a:latin typeface="+mn-lt"/>
              </a:defRPr>
            </a:lvl1pPr>
          </a:lstStyle>
          <a:p>
            <a:pPr>
              <a:defRPr/>
            </a:pPr>
            <a:fld id="{EB38CAEC-4554-485B-9189-C45C7447A404}" type="slidenum">
              <a:rPr lang="en-US"/>
              <a:pPr>
                <a:defRPr/>
              </a:pPr>
              <a:t>‹#›</a:t>
            </a:fld>
            <a:endParaRPr lang="en-US"/>
          </a:p>
        </p:txBody>
      </p:sp>
    </p:spTree>
    <p:extLst>
      <p:ext uri="{BB962C8B-B14F-4D97-AF65-F5344CB8AC3E}">
        <p14:creationId xmlns:p14="http://schemas.microsoft.com/office/powerpoint/2010/main" val="150358385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100" kern="1200">
        <a:solidFill>
          <a:srgbClr val="000000"/>
        </a:solidFill>
        <a:latin typeface="+mj-lt"/>
        <a:ea typeface="+mn-ea"/>
        <a:cs typeface="+mn-cs"/>
      </a:defRPr>
    </a:lvl1pPr>
    <a:lvl2pPr marL="609585" algn="l" rtl="0" fontAlgn="base">
      <a:spcBef>
        <a:spcPct val="30000"/>
      </a:spcBef>
      <a:spcAft>
        <a:spcPct val="0"/>
      </a:spcAft>
      <a:defRPr sz="1100" kern="1200">
        <a:solidFill>
          <a:srgbClr val="000000"/>
        </a:solidFill>
        <a:latin typeface="+mj-lt"/>
        <a:ea typeface="+mn-ea"/>
        <a:cs typeface="+mn-cs"/>
      </a:defRPr>
    </a:lvl2pPr>
    <a:lvl3pPr marL="1219170" algn="l" rtl="0" fontAlgn="base">
      <a:spcBef>
        <a:spcPct val="30000"/>
      </a:spcBef>
      <a:spcAft>
        <a:spcPct val="0"/>
      </a:spcAft>
      <a:defRPr sz="1100" kern="1200">
        <a:solidFill>
          <a:srgbClr val="000000"/>
        </a:solidFill>
        <a:latin typeface="+mj-lt"/>
        <a:ea typeface="+mn-ea"/>
        <a:cs typeface="+mn-cs"/>
      </a:defRPr>
    </a:lvl3pPr>
    <a:lvl4pPr marL="1828754" algn="l" rtl="0" fontAlgn="base">
      <a:spcBef>
        <a:spcPct val="30000"/>
      </a:spcBef>
      <a:spcAft>
        <a:spcPct val="0"/>
      </a:spcAft>
      <a:defRPr sz="1100" kern="1200">
        <a:solidFill>
          <a:srgbClr val="000000"/>
        </a:solidFill>
        <a:latin typeface="+mj-lt"/>
        <a:ea typeface="+mn-ea"/>
        <a:cs typeface="+mn-cs"/>
      </a:defRPr>
    </a:lvl4pPr>
    <a:lvl5pPr marL="2438339" algn="l" rtl="0" fontAlgn="base">
      <a:spcBef>
        <a:spcPct val="30000"/>
      </a:spcBef>
      <a:spcAft>
        <a:spcPct val="0"/>
      </a:spcAft>
      <a:defRPr sz="1100" kern="1200">
        <a:solidFill>
          <a:srgbClr val="000000"/>
        </a:solidFill>
        <a:latin typeface="+mj-lt"/>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3" Type="http://schemas.openxmlformats.org/officeDocument/2006/relationships/hyperlink" Target="https://www.cdc.gov/tb/php/genotyping/whole-genome-sequencing.html" TargetMode="External"/><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onder.cdc.gov/"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0" marR="0">
              <a:lnSpc>
                <a:spcPct val="107000"/>
              </a:lnSpc>
              <a:spcBef>
                <a:spcPts val="0"/>
              </a:spcBef>
              <a:spcAft>
                <a:spcPts val="800"/>
              </a:spcAft>
            </a:pPr>
            <a:r>
              <a:rPr lang="en-US" sz="1100" baseline="0" dirty="0">
                <a:solidFill>
                  <a:srgbClr val="000000"/>
                </a:solidFill>
                <a:effectLst/>
                <a:latin typeface="+mj-lt"/>
                <a:ea typeface="PMingLiU" panose="02020500000000000000" pitchFamily="18" charset="-120"/>
                <a:cs typeface="Times New Roman" panose="02020603050405020304" pitchFamily="18" charset="0"/>
              </a:rPr>
              <a:t>Tuberculosis in the United States—National Tuberculosis Surveillance System, Highlights </a:t>
            </a:r>
            <a:r>
              <a:rPr lang="en-US" sz="1100" b="0" baseline="0" dirty="0">
                <a:solidFill>
                  <a:srgbClr val="000000"/>
                </a:solidFill>
                <a:effectLst/>
                <a:latin typeface="+mj-lt"/>
                <a:ea typeface="PMingLiU" panose="02020500000000000000" pitchFamily="18" charset="-120"/>
                <a:cs typeface="Times New Roman" panose="02020603050405020304" pitchFamily="18" charset="0"/>
              </a:rPr>
              <a:t>from 2024. This slide set was prepared by the Division of Tuberculosis Elimination, National Center for HIV, Viral Hepatitis, STD, and TB Prevention (NCHHSTP), Centers for Disease Control and Prevention (CDC), U.S. Department of Health and Human Services (HHS). This presentation provides recent trends and highlights of data collected through the National Tuberculosis Surveillance System (NTSS) for 2024. </a:t>
            </a:r>
          </a:p>
          <a:p>
            <a:r>
              <a:rPr lang="en-US" sz="1100" baseline="0" dirty="0">
                <a:solidFill>
                  <a:srgbClr val="000000"/>
                </a:solidFill>
                <a:effectLst/>
                <a:latin typeface="+mj-lt"/>
                <a:ea typeface="PMingLiU" panose="02020500000000000000" pitchFamily="18" charset="-120"/>
                <a:cs typeface="Times New Roman" panose="02020603050405020304" pitchFamily="18" charset="0"/>
              </a:rPr>
              <a:t>Since 1953, through the cooperation of state and local health departments, CDC has collected information on newly reported cases of tuberculosis (TB) disease in the United States. Each individual TB case report (Report of Verified Case of Tuberculosis, or RVCT) is submitted electronically to CDC. The data for this slide set are based on TB case reports for 1993–</a:t>
            </a:r>
            <a:r>
              <a:rPr lang="en-US" sz="1100" b="0" baseline="0" dirty="0">
                <a:solidFill>
                  <a:srgbClr val="000000"/>
                </a:solidFill>
                <a:effectLst/>
                <a:latin typeface="+mj-lt"/>
                <a:ea typeface="PMingLiU" panose="02020500000000000000" pitchFamily="18" charset="-120"/>
                <a:cs typeface="Times New Roman" panose="02020603050405020304" pitchFamily="18" charset="0"/>
              </a:rPr>
              <a:t>2024</a:t>
            </a:r>
            <a:r>
              <a:rPr lang="en-US" sz="1100" baseline="0" dirty="0">
                <a:solidFill>
                  <a:srgbClr val="000000"/>
                </a:solidFill>
                <a:effectLst/>
                <a:latin typeface="+mj-lt"/>
                <a:ea typeface="PMingLiU" panose="02020500000000000000" pitchFamily="18" charset="-120"/>
                <a:cs typeface="Times New Roman" panose="02020603050405020304" pitchFamily="18" charset="0"/>
              </a:rPr>
              <a:t> received by CDC as of </a:t>
            </a:r>
            <a:r>
              <a:rPr lang="en-US" sz="1100" b="0" strike="noStrike" baseline="0" dirty="0">
                <a:solidFill>
                  <a:srgbClr val="000000"/>
                </a:solidFill>
                <a:effectLst/>
                <a:latin typeface="+mj-lt"/>
                <a:ea typeface="PMingLiU" panose="02020500000000000000" pitchFamily="18" charset="-120"/>
                <a:cs typeface="Times New Roman" panose="02020603050405020304" pitchFamily="18" charset="0"/>
              </a:rPr>
              <a:t>July 10, 2025</a:t>
            </a:r>
            <a:r>
              <a:rPr lang="en-US" sz="1100" baseline="0" dirty="0">
                <a:solidFill>
                  <a:srgbClr val="000000"/>
                </a:solidFill>
                <a:effectLst/>
                <a:latin typeface="+mj-lt"/>
                <a:ea typeface="PMingLiU" panose="02020500000000000000" pitchFamily="18" charset="-120"/>
                <a:cs typeface="Times New Roman" panose="02020603050405020304" pitchFamily="18" charset="0"/>
              </a:rPr>
              <a:t>. All case counts and rates for years </a:t>
            </a:r>
            <a:r>
              <a:rPr lang="en-US" sz="1100" b="0" baseline="0" dirty="0">
                <a:solidFill>
                  <a:srgbClr val="000000"/>
                </a:solidFill>
                <a:effectLst/>
                <a:latin typeface="+mj-lt"/>
                <a:ea typeface="PMingLiU" panose="02020500000000000000" pitchFamily="18" charset="-120"/>
                <a:cs typeface="Times New Roman" panose="02020603050405020304" pitchFamily="18" charset="0"/>
              </a:rPr>
              <a:t>1993–</a:t>
            </a:r>
            <a:r>
              <a:rPr lang="en-US" sz="1100" b="0" strike="noStrike" baseline="0" dirty="0">
                <a:solidFill>
                  <a:srgbClr val="000000"/>
                </a:solidFill>
                <a:effectLst/>
                <a:latin typeface="+mj-lt"/>
                <a:ea typeface="PMingLiU" panose="02020500000000000000" pitchFamily="18" charset="-120"/>
                <a:cs typeface="Times New Roman" panose="02020603050405020304" pitchFamily="18" charset="0"/>
              </a:rPr>
              <a:t>2023</a:t>
            </a:r>
            <a:r>
              <a:rPr lang="en-US" sz="1100" baseline="0" dirty="0">
                <a:solidFill>
                  <a:srgbClr val="000000"/>
                </a:solidFill>
                <a:effectLst/>
                <a:latin typeface="+mj-lt"/>
                <a:ea typeface="PMingLiU" panose="02020500000000000000" pitchFamily="18" charset="-120"/>
                <a:cs typeface="Times New Roman" panose="02020603050405020304" pitchFamily="18" charset="0"/>
              </a:rPr>
              <a:t> have been updated, and data from 2024 have been added.</a:t>
            </a:r>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Web Pro" panose="020B0503030403020204" pitchFamily="34" charset="0"/>
              </a:defRPr>
            </a:lvl1pPr>
            <a:lvl2pPr marL="742950" indent="-285750">
              <a:defRPr>
                <a:solidFill>
                  <a:schemeClr val="tx1"/>
                </a:solidFill>
                <a:latin typeface="Myriad Web Pro" panose="020B0503030403020204" pitchFamily="34" charset="0"/>
              </a:defRPr>
            </a:lvl2pPr>
            <a:lvl3pPr marL="1143000" indent="-228600">
              <a:defRPr>
                <a:solidFill>
                  <a:schemeClr val="tx1"/>
                </a:solidFill>
                <a:latin typeface="Myriad Web Pro" panose="020B0503030403020204" pitchFamily="34" charset="0"/>
              </a:defRPr>
            </a:lvl3pPr>
            <a:lvl4pPr marL="1600200" indent="-228600">
              <a:defRPr>
                <a:solidFill>
                  <a:schemeClr val="tx1"/>
                </a:solidFill>
                <a:latin typeface="Myriad Web Pro" panose="020B0503030403020204" pitchFamily="34" charset="0"/>
              </a:defRPr>
            </a:lvl4pPr>
            <a:lvl5pPr marL="2057400" indent="-228600">
              <a:defRPr>
                <a:solidFill>
                  <a:schemeClr val="tx1"/>
                </a:solidFill>
                <a:latin typeface="Myriad Web Pro" panose="020B0503030403020204" pitchFamily="34" charset="0"/>
              </a:defRPr>
            </a:lvl5pPr>
            <a:lvl6pPr marL="2514600" indent="-228600" fontAlgn="base">
              <a:spcBef>
                <a:spcPct val="0"/>
              </a:spcBef>
              <a:spcAft>
                <a:spcPct val="0"/>
              </a:spcAft>
              <a:defRPr>
                <a:solidFill>
                  <a:schemeClr val="tx1"/>
                </a:solidFill>
                <a:latin typeface="Myriad Web Pro" panose="020B0503030403020204" pitchFamily="34" charset="0"/>
              </a:defRPr>
            </a:lvl6pPr>
            <a:lvl7pPr marL="2971800" indent="-228600" fontAlgn="base">
              <a:spcBef>
                <a:spcPct val="0"/>
              </a:spcBef>
              <a:spcAft>
                <a:spcPct val="0"/>
              </a:spcAft>
              <a:defRPr>
                <a:solidFill>
                  <a:schemeClr val="tx1"/>
                </a:solidFill>
                <a:latin typeface="Myriad Web Pro" panose="020B0503030403020204" pitchFamily="34" charset="0"/>
              </a:defRPr>
            </a:lvl7pPr>
            <a:lvl8pPr marL="3429000" indent="-228600" fontAlgn="base">
              <a:spcBef>
                <a:spcPct val="0"/>
              </a:spcBef>
              <a:spcAft>
                <a:spcPct val="0"/>
              </a:spcAft>
              <a:defRPr>
                <a:solidFill>
                  <a:schemeClr val="tx1"/>
                </a:solidFill>
                <a:latin typeface="Myriad Web Pro" panose="020B0503030403020204" pitchFamily="34" charset="0"/>
              </a:defRPr>
            </a:lvl8pPr>
            <a:lvl9pPr marL="3886200" indent="-228600" fontAlgn="base">
              <a:spcBef>
                <a:spcPct val="0"/>
              </a:spcBef>
              <a:spcAft>
                <a:spcPct val="0"/>
              </a:spcAft>
              <a:defRPr>
                <a:solidFill>
                  <a:schemeClr val="tx1"/>
                </a:solidFill>
                <a:latin typeface="Myriad Web Pro" panose="020B0503030403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F084AA2-EDF3-41B6-9BD5-4D1331E35CE7}"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8758984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r>
              <a:rPr lang="en-US" sz="1100" b="0" strike="noStrike" dirty="0">
                <a:solidFill>
                  <a:srgbClr val="000000"/>
                </a:solidFill>
                <a:effectLst/>
                <a:latin typeface="Calibri"/>
                <a:ea typeface="PMingLiU"/>
                <a:cs typeface="Calibri"/>
              </a:rPr>
              <a:t>M</a:t>
            </a:r>
            <a:r>
              <a:rPr lang="en-US" sz="1100" b="0" dirty="0">
                <a:solidFill>
                  <a:srgbClr val="000000"/>
                </a:solidFill>
                <a:effectLst/>
                <a:latin typeface="Calibri"/>
                <a:ea typeface="PMingLiU"/>
                <a:cs typeface="Calibri"/>
              </a:rPr>
              <a:t>ost reported TB cases occurred among non-U.S.–born persons (n=8,016, 77.2%); 2,298 (22.1%) cases occurred among U.S.-born persons, and 74 (0.7%) cases were reported with an unknown origin of birth. The percentage of cases among non-U.S.–born persons has gradually increased over time in the past decade, from </a:t>
            </a:r>
            <a:r>
              <a:rPr lang="en-US" sz="1100" dirty="0">
                <a:solidFill>
                  <a:srgbClr val="000000"/>
                </a:solidFill>
                <a:latin typeface="Calibri"/>
                <a:ea typeface="PMingLiU"/>
                <a:cs typeface="Calibri"/>
              </a:rPr>
              <a:t>66.8% in</a:t>
            </a:r>
            <a:r>
              <a:rPr lang="en-US" sz="1100" b="0" dirty="0">
                <a:solidFill>
                  <a:srgbClr val="000000"/>
                </a:solidFill>
                <a:effectLst/>
                <a:latin typeface="Calibri"/>
                <a:ea typeface="PMingLiU"/>
                <a:cs typeface="Calibri"/>
              </a:rPr>
              <a:t> </a:t>
            </a:r>
            <a:r>
              <a:rPr lang="en-US" sz="1100" dirty="0">
                <a:solidFill>
                  <a:srgbClr val="000000"/>
                </a:solidFill>
                <a:latin typeface="Calibri"/>
                <a:ea typeface="PMingLiU"/>
                <a:cs typeface="Calibri"/>
              </a:rPr>
              <a:t>2014 </a:t>
            </a:r>
            <a:r>
              <a:rPr lang="en-US" sz="1100" b="0" dirty="0">
                <a:solidFill>
                  <a:srgbClr val="000000"/>
                </a:solidFill>
                <a:effectLst/>
                <a:latin typeface="Calibri"/>
                <a:ea typeface="PMingLiU"/>
                <a:cs typeface="Calibri"/>
              </a:rPr>
              <a:t>to 77.2% in 2024. </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10</a:t>
            </a:fld>
            <a:endParaRPr lang="en-US"/>
          </a:p>
        </p:txBody>
      </p:sp>
    </p:spTree>
    <p:extLst>
      <p:ext uri="{BB962C8B-B14F-4D97-AF65-F5344CB8AC3E}">
        <p14:creationId xmlns:p14="http://schemas.microsoft.com/office/powerpoint/2010/main" val="34765435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b="0" dirty="0">
                <a:effectLst/>
                <a:latin typeface="Calibri" panose="020F0502020204030204" pitchFamily="34" charset="0"/>
                <a:ea typeface="PMingLiU" panose="02020500000000000000" pitchFamily="18" charset="-120"/>
                <a:cs typeface="Times New Roman" panose="02020603050405020304" pitchFamily="18" charset="0"/>
              </a:rPr>
              <a:t>Incidence rates for U.S.-born persons are shown in the left figure in purple, and incidence rates for non-U.S.–born persons are shown on the right figure in blue. Note that the scales of the y-axes for these figures are different. </a:t>
            </a:r>
          </a:p>
          <a:p>
            <a:pPr marL="0" marR="0">
              <a:lnSpc>
                <a:spcPct val="107000"/>
              </a:lnSpc>
              <a:spcBef>
                <a:spcPts val="0"/>
              </a:spcBef>
              <a:spcAft>
                <a:spcPts val="800"/>
              </a:spcAft>
            </a:pPr>
            <a:endParaRPr lang="en-US" sz="1100" b="0" dirty="0">
              <a:effectLst/>
              <a:latin typeface="Calibri" panose="020F0502020204030204" pitchFamily="34" charset="0"/>
              <a:ea typeface="PMingLiU" panose="02020500000000000000" pitchFamily="18" charset="-120"/>
              <a:cs typeface="Times New Roman" panose="02020603050405020304" pitchFamily="18" charset="0"/>
            </a:endParaRPr>
          </a:p>
          <a:p>
            <a:r>
              <a:rPr lang="en-US" sz="1100" b="0" dirty="0">
                <a:effectLst/>
                <a:latin typeface="Calibri" panose="020F0502020204030204" pitchFamily="34" charset="0"/>
                <a:ea typeface="PMingLiU" panose="02020500000000000000" pitchFamily="18" charset="-120"/>
                <a:cs typeface="Times New Roman" panose="02020603050405020304" pitchFamily="18" charset="0"/>
              </a:rPr>
              <a:t>Among both U.S.-born and non-U.S.</a:t>
            </a:r>
            <a:r>
              <a:rPr lang="en-US" sz="1100" b="0" dirty="0">
                <a:effectLst/>
                <a:latin typeface="Calibri" panose="020F0502020204030204" pitchFamily="34" charset="0"/>
                <a:ea typeface="PMingLiU" panose="02020500000000000000" pitchFamily="18" charset="-120"/>
                <a:cs typeface="Calibri" panose="020F0502020204030204" pitchFamily="34" charset="0"/>
              </a:rPr>
              <a:t>–born persons, </a:t>
            </a:r>
            <a:r>
              <a:rPr lang="en-US" sz="1100" b="0" dirty="0">
                <a:effectLst/>
                <a:latin typeface="Calibri" panose="020F0502020204030204" pitchFamily="34" charset="0"/>
                <a:ea typeface="PMingLiU" panose="02020500000000000000" pitchFamily="18" charset="-120"/>
                <a:cs typeface="Times New Roman" panose="02020603050405020304" pitchFamily="18" charset="0"/>
              </a:rPr>
              <a:t>TB incidence rates declined during 2011 to 2020 and increased in 2021.</a:t>
            </a:r>
            <a:r>
              <a:rPr lang="en-US" sz="1100" b="0" strike="noStrike" baseline="0" dirty="0">
                <a:effectLst/>
                <a:latin typeface="Calibri" panose="020F0502020204030204" pitchFamily="34" charset="0"/>
                <a:ea typeface="PMingLiU" panose="02020500000000000000" pitchFamily="18" charset="-120"/>
                <a:cs typeface="Times New Roman" panose="02020603050405020304" pitchFamily="18" charset="0"/>
              </a:rPr>
              <a:t> In 2024, the incidence rates of both groups increased. The incidence rate among n</a:t>
            </a:r>
            <a:r>
              <a:rPr lang="en-US" sz="1100" b="0" dirty="0">
                <a:effectLst/>
                <a:latin typeface="Calibri" panose="020F0502020204030204" pitchFamily="34" charset="0"/>
                <a:ea typeface="PMingLiU" panose="02020500000000000000" pitchFamily="18" charset="-120"/>
                <a:cs typeface="Times New Roman" panose="02020603050405020304" pitchFamily="18" charset="0"/>
              </a:rPr>
              <a:t>on-U.S.–born persons increased by 4.0% from 15.1 cases per 100,000 persons to 15.7 cases per 100,000 persons. The incidence rate among U.S.-born persons </a:t>
            </a:r>
            <a:r>
              <a:rPr lang="en-US" sz="1100" b="0" strike="noStrike" dirty="0">
                <a:effectLst/>
                <a:latin typeface="Calibri" panose="020F0502020204030204" pitchFamily="34" charset="0"/>
                <a:ea typeface="PMingLiU" panose="02020500000000000000" pitchFamily="18" charset="-120"/>
                <a:cs typeface="Times New Roman" panose="02020603050405020304" pitchFamily="18" charset="0"/>
              </a:rPr>
              <a:t>was</a:t>
            </a:r>
            <a:r>
              <a:rPr lang="en-US" sz="1100" b="0" dirty="0">
                <a:effectLst/>
                <a:latin typeface="Calibri" panose="020F0502020204030204" pitchFamily="34" charset="0"/>
                <a:ea typeface="PMingLiU" panose="02020500000000000000" pitchFamily="18" charset="-120"/>
                <a:cs typeface="Times New Roman" panose="02020603050405020304" pitchFamily="18" charset="0"/>
              </a:rPr>
              <a:t> 0.8 cases per 100,000 persons </a:t>
            </a:r>
            <a:r>
              <a:rPr lang="en-US" sz="1100" b="0" strike="noStrike" dirty="0">
                <a:effectLst/>
                <a:latin typeface="Calibri" panose="020F0502020204030204" pitchFamily="34" charset="0"/>
                <a:ea typeface="PMingLiU" panose="02020500000000000000" pitchFamily="18" charset="-120"/>
                <a:cs typeface="Times New Roman" panose="02020603050405020304" pitchFamily="18" charset="0"/>
              </a:rPr>
              <a:t>both years, with a 2.1% change</a:t>
            </a:r>
            <a:r>
              <a:rPr lang="en-US" sz="1100" b="1" strike="noStrike" dirty="0">
                <a:effectLst/>
                <a:latin typeface="Calibri" panose="020F0502020204030204" pitchFamily="34" charset="0"/>
                <a:ea typeface="PMingLiU" panose="02020500000000000000" pitchFamily="18" charset="-120"/>
                <a:cs typeface="Times New Roman" panose="02020603050405020304" pitchFamily="18" charset="0"/>
              </a:rPr>
              <a:t> </a:t>
            </a:r>
            <a:r>
              <a:rPr lang="en-US" sz="1100" b="0" strike="noStrike" dirty="0">
                <a:effectLst/>
                <a:latin typeface="Calibri" panose="020F0502020204030204" pitchFamily="34" charset="0"/>
                <a:ea typeface="PMingLiU" panose="02020500000000000000" pitchFamily="18" charset="-120"/>
                <a:cs typeface="Times New Roman" panose="02020603050405020304" pitchFamily="18" charset="0"/>
              </a:rPr>
              <a:t>from 2023 to 2024 when using unrounded numbers. </a:t>
            </a:r>
            <a:endParaRPr lang="en-US" sz="1100"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11</a:t>
            </a:fld>
            <a:endParaRPr lang="en-US"/>
          </a:p>
        </p:txBody>
      </p:sp>
    </p:spTree>
    <p:extLst>
      <p:ext uri="{BB962C8B-B14F-4D97-AF65-F5344CB8AC3E}">
        <p14:creationId xmlns:p14="http://schemas.microsoft.com/office/powerpoint/2010/main" val="22804583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100" b="0" dirty="0">
                <a:effectLst/>
                <a:latin typeface="Calibri" panose="020F0502020204030204" pitchFamily="34" charset="0"/>
                <a:ea typeface="PMingLiU" panose="02020500000000000000" pitchFamily="18" charset="-120"/>
                <a:cs typeface="Times New Roman" panose="02020603050405020304" pitchFamily="18" charset="0"/>
              </a:rPr>
              <a:t>In 2024, 8,016 (77.2%) cases occurred among non-U.S.–born persons and 2,298 (22.1%) cases among U.S.-born persons. The TB incidence rate among non-U.S.–born persons of 15.7 per 100,000 persons was nearly 20 times the rate of 0.8 per 100,000 persons among U.S.-born persons (using unrounded rates).</a:t>
            </a:r>
            <a:endParaRPr lang="en-US" sz="1100" b="0" dirty="0">
              <a:latin typeface="Calibri"/>
              <a:cs typeface="Calibri"/>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12</a:t>
            </a:fld>
            <a:endParaRPr lang="en-US"/>
          </a:p>
        </p:txBody>
      </p:sp>
    </p:spTree>
    <p:extLst>
      <p:ext uri="{BB962C8B-B14F-4D97-AF65-F5344CB8AC3E}">
        <p14:creationId xmlns:p14="http://schemas.microsoft.com/office/powerpoint/2010/main" val="16226911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100" dirty="0">
                <a:effectLst/>
                <a:latin typeface="+mj-lt"/>
                <a:ea typeface="Yu Mincho" panose="02020400000000000000" pitchFamily="18" charset="-128"/>
              </a:rPr>
              <a:t>In 2024</a:t>
            </a:r>
            <a:r>
              <a:rPr lang="en-US" sz="1100" b="1" dirty="0">
                <a:effectLst/>
                <a:latin typeface="+mj-lt"/>
                <a:ea typeface="Yu Mincho" panose="02020400000000000000" pitchFamily="18" charset="-128"/>
              </a:rPr>
              <a:t>, </a:t>
            </a:r>
            <a:r>
              <a:rPr lang="en-US" sz="1100" b="0" dirty="0">
                <a:effectLst/>
                <a:latin typeface="+mj-lt"/>
                <a:ea typeface="Yu Mincho" panose="02020400000000000000" pitchFamily="18" charset="-128"/>
              </a:rPr>
              <a:t>almost half (45.4%) of U.S. TB disease cases among non-U.S. persons were among persons born in five countries:</a:t>
            </a:r>
            <a:r>
              <a:rPr lang="en-US" sz="1100" b="0" dirty="0">
                <a:effectLst/>
                <a:latin typeface="+mj-lt"/>
                <a:ea typeface="Yu Mincho" panose="02020400000000000000" pitchFamily="18" charset="-128"/>
                <a:cs typeface="+mn-cs"/>
              </a:rPr>
              <a:t> </a:t>
            </a:r>
            <a:r>
              <a:rPr lang="en-US" sz="1100" b="0" dirty="0">
                <a:effectLst/>
                <a:latin typeface="+mj-lt"/>
                <a:ea typeface="PMingLiU" panose="02020500000000000000" pitchFamily="18" charset="-120"/>
                <a:cs typeface="Times New Roman" panose="02020603050405020304" pitchFamily="18" charset="0"/>
              </a:rPr>
              <a:t>Mexico (16.3%), Philippines (9.8%), India </a:t>
            </a:r>
            <a:r>
              <a:rPr lang="en-US" sz="1100" b="0" strike="noStrike" dirty="0">
                <a:effectLst/>
                <a:latin typeface="+mj-lt"/>
                <a:ea typeface="PMingLiU" panose="02020500000000000000" pitchFamily="18" charset="-120"/>
                <a:cs typeface="Times New Roman" panose="02020603050405020304" pitchFamily="18" charset="0"/>
              </a:rPr>
              <a:t>(7.4%), </a:t>
            </a:r>
            <a:r>
              <a:rPr lang="en-US" sz="1100" b="0" dirty="0">
                <a:effectLst/>
                <a:latin typeface="+mj-lt"/>
                <a:ea typeface="PMingLiU" panose="02020500000000000000" pitchFamily="18" charset="-120"/>
                <a:cs typeface="Times New Roman" panose="02020603050405020304" pitchFamily="18" charset="0"/>
              </a:rPr>
              <a:t>Vietnam (6.0%), and Haiti (5.9%). </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13</a:t>
            </a:fld>
            <a:endParaRPr lang="en-US"/>
          </a:p>
        </p:txBody>
      </p:sp>
    </p:spTree>
    <p:extLst>
      <p:ext uri="{BB962C8B-B14F-4D97-AF65-F5344CB8AC3E}">
        <p14:creationId xmlns:p14="http://schemas.microsoft.com/office/powerpoint/2010/main" val="21936385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b="0" dirty="0">
                <a:latin typeface="+mj-lt"/>
              </a:rPr>
              <a:t>This slide shows the percentage of TB cases among non-U.S.–born persons</a:t>
            </a:r>
            <a:r>
              <a:rPr lang="en-US" sz="1100" b="1" dirty="0">
                <a:latin typeface="+mj-lt"/>
              </a:rPr>
              <a:t> </a:t>
            </a:r>
            <a:r>
              <a:rPr lang="en-US" sz="1100" b="0" dirty="0">
                <a:latin typeface="+mj-lt"/>
              </a:rPr>
              <a:t>by number of years since initial arrival in the United States prior to diagnosis. </a:t>
            </a:r>
            <a:r>
              <a:rPr lang="en-US" sz="1100" b="0" kern="1200" dirty="0">
                <a:solidFill>
                  <a:schemeClr val="tx1"/>
                </a:solidFill>
                <a:effectLst/>
                <a:latin typeface="+mj-lt"/>
                <a:ea typeface="+mn-ea"/>
                <a:cs typeface="+mn-cs"/>
              </a:rPr>
              <a:t>In 2024, most TB cases among non-U.S.–born persons were among those who have been in the United States for at least 5 years (51.3%). Almost a quarter (23.6%) of TB cases among non-U.S.–born persons in 2024 were among those who arrived in the United States less than one year prior to diagnosis.</a:t>
            </a:r>
            <a:r>
              <a:rPr lang="en-US" sz="1100" kern="1200" dirty="0">
                <a:solidFill>
                  <a:schemeClr val="tx1"/>
                </a:solidFill>
                <a:effectLst/>
                <a:latin typeface="+mj-lt"/>
                <a:ea typeface="+mn-ea"/>
                <a:cs typeface="+mn-cs"/>
              </a:rPr>
              <a:t> </a:t>
            </a:r>
            <a:endParaRPr lang="en-US" sz="1100" dirty="0">
              <a:latin typeface="+mj-lt"/>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14</a:t>
            </a:fld>
            <a:endParaRPr lang="en-US"/>
          </a:p>
        </p:txBody>
      </p:sp>
    </p:spTree>
    <p:extLst>
      <p:ext uri="{BB962C8B-B14F-4D97-AF65-F5344CB8AC3E}">
        <p14:creationId xmlns:p14="http://schemas.microsoft.com/office/powerpoint/2010/main" val="30195577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100" b="0" dirty="0">
                <a:latin typeface="+mj-lt"/>
              </a:rPr>
              <a:t>Since 2010, persons who have lived in the United States for at least 20 years prior to TB diagnosis have comprised the greatest percentage of cases among non-U.S.–born persons, compared to those who have lived in the United States for less than 1 year, 1–4 years, 5–9 years, and 10–19 years.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100" b="0" dirty="0">
              <a:latin typeface="+mj-lt"/>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100" b="0" dirty="0">
                <a:latin typeface="+mj-lt"/>
              </a:rPr>
              <a:t>During 2010–2024, the percentages of persons who were diagnosed 1–4 years, 5–9 years, or 10–19 years after arrival remained relatively consistent, with the percentages fluctuating within 5%. Since 2021, the percentage of cases that occurred among persons who were diagnosed within 1 year of arrival has increased from 9.7% in 2021 to 23.6% in 2024. </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15</a:t>
            </a:fld>
            <a:endParaRPr lang="en-US"/>
          </a:p>
        </p:txBody>
      </p:sp>
    </p:spTree>
    <p:extLst>
      <p:ext uri="{BB962C8B-B14F-4D97-AF65-F5344CB8AC3E}">
        <p14:creationId xmlns:p14="http://schemas.microsoft.com/office/powerpoint/2010/main" val="6442933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8507">
              <a:defRPr/>
            </a:pPr>
            <a:r>
              <a:rPr lang="en-US" sz="1100" b="0" dirty="0">
                <a:solidFill>
                  <a:srgbClr val="000000"/>
                </a:solidFill>
                <a:effectLst/>
                <a:latin typeface="+mj-lt"/>
                <a:ea typeface="PMingLiU"/>
                <a:cs typeface="Calibri"/>
              </a:rPr>
              <a:t>This graph shows overall TB case counts since 2011 by race/ethnicity. </a:t>
            </a:r>
            <a:r>
              <a:rPr lang="en-US" sz="1100" b="0" kern="1200" dirty="0">
                <a:solidFill>
                  <a:srgbClr val="000000"/>
                </a:solidFill>
                <a:effectLst/>
                <a:latin typeface="+mj-lt"/>
                <a:ea typeface="+mn-ea"/>
                <a:cs typeface="+mn-cs"/>
              </a:rPr>
              <a:t>In 2024, case counts were highest among persons identifying as Hispanic or Latino (3,882), followed by Asian (2,998), and Black or African American (2,063). TB case counts were lower among persons identifying as White (812), Native Hawaiian or Other Pacific Islander (251), Multiple race (141), American Indian or Alaska Native (113), and Other race (86). </a:t>
            </a:r>
            <a:r>
              <a:rPr lang="en-US" sz="1100" kern="1200" dirty="0">
                <a:solidFill>
                  <a:srgbClr val="000000"/>
                </a:solidFill>
                <a:effectLst/>
                <a:latin typeface="+mj-lt"/>
                <a:ea typeface="+mn-ea"/>
                <a:cs typeface="+mn-cs"/>
              </a:rPr>
              <a:t>Compared with 2023, TB case counts increased among all racial/ethnic groups except among persons identifying as White </a:t>
            </a:r>
            <a:r>
              <a:rPr lang="en-US" sz="1100" b="0" dirty="0">
                <a:solidFill>
                  <a:srgbClr val="000000"/>
                </a:solidFill>
                <a:effectLst/>
                <a:latin typeface="+mj-lt"/>
                <a:ea typeface="PMingLiU"/>
                <a:cs typeface="Calibri"/>
              </a:rPr>
              <a:t>(2023: 895; 2024: 812). </a:t>
            </a:r>
            <a:r>
              <a:rPr lang="en-US" sz="1100" kern="1200" dirty="0">
                <a:solidFill>
                  <a:srgbClr val="000000"/>
                </a:solidFill>
                <a:effectLst/>
                <a:latin typeface="+mj-lt"/>
                <a:ea typeface="+mn-ea"/>
                <a:cs typeface="+mn-cs"/>
              </a:rPr>
              <a:t> </a:t>
            </a:r>
            <a:endParaRPr lang="en-US" sz="1100" b="1" i="0" strike="sngStrike" dirty="0">
              <a:solidFill>
                <a:srgbClr val="000000"/>
              </a:solidFill>
              <a:effectLst/>
              <a:latin typeface="+mj-lt"/>
              <a:ea typeface="PMingLiU"/>
              <a:cs typeface="Calibri"/>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16</a:t>
            </a:fld>
            <a:endParaRPr lang="en-US"/>
          </a:p>
        </p:txBody>
      </p:sp>
    </p:spTree>
    <p:extLst>
      <p:ext uri="{BB962C8B-B14F-4D97-AF65-F5344CB8AC3E}">
        <p14:creationId xmlns:p14="http://schemas.microsoft.com/office/powerpoint/2010/main" val="23886558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b="0" u="none" dirty="0">
                <a:effectLst/>
                <a:latin typeface="+mj-lt"/>
                <a:ea typeface="PMingLiU"/>
                <a:cs typeface="Calibri"/>
              </a:rPr>
              <a:t>This 100% stacked bar chart shows percentage distributions over time by race/ethnicity. The distribution of racial/ethnic identity among persons with TB disease was relatively consistent from 2011 to 2021 with some visible fluctuations. During those years, the largest percentage of TB cases was among persons who identified as Asian</a:t>
            </a:r>
            <a:r>
              <a:rPr lang="en-US" sz="1100" kern="1200" dirty="0">
                <a:solidFill>
                  <a:schemeClr val="tx1"/>
                </a:solidFill>
                <a:effectLst/>
                <a:latin typeface="+mj-lt"/>
                <a:ea typeface="+mn-ea"/>
                <a:cs typeface="+mn-cs"/>
              </a:rPr>
              <a:t> (2023: 30.9%; 2024: 28.9%).</a:t>
            </a:r>
            <a:r>
              <a:rPr lang="en-US" sz="1100" b="1" kern="1200" dirty="0">
                <a:solidFill>
                  <a:schemeClr val="tx1"/>
                </a:solidFill>
                <a:effectLst/>
                <a:latin typeface="+mj-lt"/>
                <a:ea typeface="+mn-ea"/>
                <a:cs typeface="+mn-cs"/>
              </a:rPr>
              <a:t> </a:t>
            </a:r>
            <a:r>
              <a:rPr lang="en-US" sz="1100" b="0" u="none" dirty="0">
                <a:effectLst/>
                <a:latin typeface="+mj-lt"/>
                <a:ea typeface="PMingLiU"/>
                <a:cs typeface="Calibri"/>
              </a:rPr>
              <a:t>Since 2023, the largest percentage of TB cases has been among persons who identified as Hispanic or Latino (2023: 36.9%; 2024: 37.4%). </a:t>
            </a:r>
            <a:endParaRPr lang="en-US" sz="1100" b="1" dirty="0">
              <a:effectLst/>
              <a:latin typeface="+mj-lt"/>
              <a:ea typeface="PMingLiU" panose="02020500000000000000" pitchFamily="18" charset="-12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17</a:t>
            </a:fld>
            <a:endParaRPr lang="en-US"/>
          </a:p>
        </p:txBody>
      </p:sp>
    </p:spTree>
    <p:extLst>
      <p:ext uri="{BB962C8B-B14F-4D97-AF65-F5344CB8AC3E}">
        <p14:creationId xmlns:p14="http://schemas.microsoft.com/office/powerpoint/2010/main" val="15162603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100" b="0" i="0" dirty="0">
                <a:effectLst/>
                <a:latin typeface="Calibri" panose="020F0502020204030204" pitchFamily="34" charset="0"/>
                <a:ea typeface="PMingLiU" panose="02020500000000000000" pitchFamily="18" charset="-120"/>
                <a:cs typeface="Times New Roman" panose="02020603050405020304" pitchFamily="18" charset="0"/>
              </a:rPr>
              <a:t>This bar chart shows the percentage of TB cases by race/ethnicity for 2024. Hispanic or Latino persons were the most frequently reported race/ethnicity group among all cases (37.4%), followed by Non-Hispanic Asian persons (28.9%), non-Hispanic Black or African American persons (19.9%), and non-Hispanic White persons (7.8%). All other non-Hispanic race groups (American Indian or Alaska Native persons, Native Hawaiian or Other Pacific Islander persons, persons who identify with more than one race, persons who identify as Other race) and those with unknown or missing race/ethnicity information each represented 1–2% of cases. </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18</a:t>
            </a:fld>
            <a:endParaRPr lang="en-US"/>
          </a:p>
        </p:txBody>
      </p:sp>
    </p:spTree>
    <p:extLst>
      <p:ext uri="{BB962C8B-B14F-4D97-AF65-F5344CB8AC3E}">
        <p14:creationId xmlns:p14="http://schemas.microsoft.com/office/powerpoint/2010/main" val="37957329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kern="1200" dirty="0">
                <a:solidFill>
                  <a:schemeClr val="tx1"/>
                </a:solidFill>
                <a:effectLst/>
                <a:latin typeface="+mj-lt"/>
                <a:ea typeface="+mn-ea"/>
                <a:cs typeface="+mn-cs"/>
              </a:rPr>
              <a:t>TB incidence rates (cases per 100,000 persons) vary by racial/ethnic groups. In 2024, persons identifying as Native Hawaiian or Other Pacific Islander had the highest rate (37.2), followed by those who identify as Asian (13.6). Persons who identified as Multiple race and White had the lowest rates at 1.7 and 0.4, respectively. The largest increase in rate was seen among Native Hawaiian or Other Pacific Islander persons from 27.4 in 2023 to 37.2 in 2024. Since 2020, the largest percentage increases in incidence rates were seen among Native Hawaiian or Other Pacific Islander persons from 8.2 in 2020 to 37.2 in 2024 (353.7%), persons who identify with more than one race from 0.8 in 2020 to 1.7 in 2024 (112.5%), and Hispanic or Latino persons from 3.4 in 2020 to 5.7 in 2024 (67.6%). </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19</a:t>
            </a:fld>
            <a:endParaRPr lang="en-US"/>
          </a:p>
        </p:txBody>
      </p:sp>
    </p:spTree>
    <p:extLst>
      <p:ext uri="{BB962C8B-B14F-4D97-AF65-F5344CB8AC3E}">
        <p14:creationId xmlns:p14="http://schemas.microsoft.com/office/powerpoint/2010/main" val="18034107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base" latinLnBrk="0" hangingPunct="1">
              <a:lnSpc>
                <a:spcPct val="107000"/>
              </a:lnSpc>
              <a:spcBef>
                <a:spcPts val="0"/>
              </a:spcBef>
              <a:spcAft>
                <a:spcPts val="800"/>
              </a:spcAft>
              <a:buClrTx/>
              <a:buSzTx/>
              <a:buFontTx/>
              <a:buNone/>
              <a:tabLst/>
              <a:defRPr/>
            </a:pPr>
            <a:r>
              <a:rPr lang="en-US" sz="1100" b="0" dirty="0">
                <a:effectLst/>
                <a:latin typeface="+mj-lt"/>
                <a:ea typeface="PMingLiU"/>
                <a:cs typeface="Calibri"/>
              </a:rPr>
              <a:t>This graph shows the annual number of TB cases in the United States for each year during 1982–2024, </a:t>
            </a:r>
            <a:r>
              <a:rPr lang="en-US" sz="1100" b="0" strike="noStrike" dirty="0">
                <a:effectLst/>
                <a:latin typeface="+mj-lt"/>
                <a:ea typeface="PMingLiU"/>
                <a:cs typeface="Calibri"/>
              </a:rPr>
              <a:t>and the TB elimination threshold goal of &lt;1 case per 1,000,000 (1 million) persons, which is approximately 335 cases per year for the current U.S. population. In 1992, 26,673 cases were reported in the United States, with an incidence rate of 10.4 cases per 100,000 persons. TB cases and incidence rates have declined substantially since 1992, but the annual rate of decline has been inadequate to achieve TB elimination goals. TB cases and incidence rates declined considerably in 2020, coinciding with the COVID-19 pandemic. TB cases subsequently rose in 2021, 2022, and 2023. </a:t>
            </a:r>
            <a:r>
              <a:rPr lang="en-US" sz="1100" b="0" dirty="0">
                <a:effectLst/>
                <a:latin typeface="+mj-lt"/>
                <a:ea typeface="PMingLiU"/>
                <a:cs typeface="Calibri"/>
              </a:rPr>
              <a:t>In 2024, 10,388 </a:t>
            </a:r>
            <a:r>
              <a:rPr lang="en-US" sz="1100" b="0" strike="noStrike" baseline="0" dirty="0">
                <a:effectLst/>
                <a:latin typeface="+mj-lt"/>
                <a:ea typeface="PMingLiU"/>
                <a:cs typeface="Calibri"/>
              </a:rPr>
              <a:t>cases </a:t>
            </a:r>
            <a:r>
              <a:rPr lang="en-US" sz="1100" b="0" dirty="0">
                <a:effectLst/>
                <a:latin typeface="+mj-lt"/>
                <a:ea typeface="PMingLiU"/>
                <a:cs typeface="Calibri"/>
              </a:rPr>
              <a:t>were reported, with an incidence rate of 3.1 cases per 100,000 persons, representing </a:t>
            </a:r>
            <a:r>
              <a:rPr lang="en-US" sz="1100" b="0" dirty="0">
                <a:solidFill>
                  <a:srgbClr val="000000"/>
                </a:solidFill>
                <a:effectLst/>
                <a:latin typeface="+mj-lt"/>
                <a:ea typeface="Times New Roman" panose="02020603050405020304" pitchFamily="18" charset="0"/>
                <a:cs typeface="Calibri"/>
              </a:rPr>
              <a:t>a </a:t>
            </a:r>
            <a:r>
              <a:rPr lang="en-US" sz="1100" b="0" i="0" kern="1200" dirty="0">
                <a:solidFill>
                  <a:schemeClr val="tx1"/>
                </a:solidFill>
                <a:effectLst/>
                <a:latin typeface="+mj-lt"/>
                <a:ea typeface="+mn-ea"/>
                <a:cs typeface="+mn-cs"/>
              </a:rPr>
              <a:t>fourth consecutive year of increasing case counts and rates and a </a:t>
            </a:r>
            <a:r>
              <a:rPr lang="en-US" sz="1100" b="0" dirty="0">
                <a:solidFill>
                  <a:srgbClr val="000000"/>
                </a:solidFill>
                <a:effectLst/>
                <a:latin typeface="+mj-lt"/>
                <a:ea typeface="Times New Roman" panose="02020603050405020304" pitchFamily="18" charset="0"/>
                <a:cs typeface="Calibri"/>
              </a:rPr>
              <a:t>7.9% increase in case count and 6.9% increase in incidence rate compared with 2023. </a:t>
            </a:r>
            <a:endParaRPr lang="en-US" sz="1100" b="0" kern="1200" dirty="0">
              <a:solidFill>
                <a:schemeClr val="tx1"/>
              </a:solidFill>
              <a:latin typeface="+mj-lt"/>
              <a:ea typeface="PMingLiU" panose="02020500000000000000" pitchFamily="18" charset="-120"/>
              <a:cs typeface="Calibri"/>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a:t>
            </a:fld>
            <a:endParaRPr lang="en-US"/>
          </a:p>
        </p:txBody>
      </p:sp>
    </p:spTree>
    <p:extLst>
      <p:ext uri="{BB962C8B-B14F-4D97-AF65-F5344CB8AC3E}">
        <p14:creationId xmlns:p14="http://schemas.microsoft.com/office/powerpoint/2010/main" val="13779591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kern="1200" dirty="0">
                <a:solidFill>
                  <a:schemeClr val="tx1"/>
                </a:solidFill>
                <a:effectLst/>
                <a:latin typeface="+mj-lt"/>
                <a:ea typeface="+mn-ea"/>
                <a:cs typeface="+mn-cs"/>
              </a:rPr>
              <a:t>In 2024, among U.S.-born persons, the greatest number of cases were among persons who identified as Black or African American (n=769), Hispanic or Latino (n=663), and White (n=513). From 2020 to 2024, the number of TB cases increased among all race/ethnicity groups, except Black or African Americans. The largest percentage increases in cases among U.S.-born persons from 2020 to 2024 were seen among Native Hawaiian or Other Pacific Islander persons (112.5%), persons who identify with more than one race (72.7%), and American Indian or Alaska Native persons (41.0%).</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20</a:t>
            </a:fld>
            <a:endParaRPr lang="en-US"/>
          </a:p>
        </p:txBody>
      </p:sp>
    </p:spTree>
    <p:extLst>
      <p:ext uri="{BB962C8B-B14F-4D97-AF65-F5344CB8AC3E}">
        <p14:creationId xmlns:p14="http://schemas.microsoft.com/office/powerpoint/2010/main" val="23452715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defTabSz="948507">
              <a:defRPr/>
            </a:pPr>
            <a:r>
              <a:rPr lang="en-US" sz="1100" b="0" dirty="0">
                <a:effectLst/>
                <a:latin typeface="+mj-lt"/>
                <a:ea typeface="PMingLiU"/>
                <a:cs typeface="Calibri"/>
              </a:rPr>
              <a:t>Since 2011, the highest TB incidence rates (cases per 100,000 persons) among U.S.-born persons have occurred among persons who identify as Native Hawaiian or Other Pacific Islander and American Indian or Alaska Native. That pattern continued in 2024 with incidence rates of 10.0 among Native Hawaiian or Other Pacific Islander persons and 4.7 among American Indian or Alaska Native persons. The rates among Native Hawaiian or Other Pacific Islander persons and American Indian or Alaska Native persons have greater year-to-year variability than all other groups because of low case counts and smaller population sizes.</a:t>
            </a:r>
            <a:r>
              <a:rPr lang="en-US" sz="1100" b="0" dirty="0">
                <a:latin typeface="+mj-lt"/>
                <a:ea typeface="PMingLiU"/>
                <a:cs typeface="Calibri"/>
              </a:rPr>
              <a:t> </a:t>
            </a:r>
          </a:p>
          <a:p>
            <a:pPr defTabSz="948507">
              <a:defRPr/>
            </a:pPr>
            <a:endParaRPr lang="en-US" sz="1100" b="0" dirty="0">
              <a:effectLst/>
              <a:latin typeface="+mj-lt"/>
              <a:ea typeface="PMingLiU" panose="02020500000000000000" pitchFamily="18" charset="-120"/>
              <a:cs typeface="Times New Roman" panose="02020603050405020304" pitchFamily="18" charset="0"/>
            </a:endParaRPr>
          </a:p>
          <a:p>
            <a:pPr defTabSz="948507">
              <a:defRPr/>
            </a:pPr>
            <a:r>
              <a:rPr lang="en-US" sz="1100" b="0" dirty="0">
                <a:effectLst/>
                <a:latin typeface="+mj-lt"/>
                <a:ea typeface="PMingLiU"/>
                <a:cs typeface="Calibri"/>
              </a:rPr>
              <a:t>Incidence rates among U.S.-born persons have declined or remained relatively steady over time</a:t>
            </a:r>
            <a:r>
              <a:rPr lang="en-US" sz="1100" b="0" dirty="0">
                <a:latin typeface="+mj-lt"/>
                <a:ea typeface="PMingLiU"/>
                <a:cs typeface="Calibri"/>
              </a:rPr>
              <a:t> among </a:t>
            </a:r>
            <a:r>
              <a:rPr lang="en-US" sz="1100" b="0" dirty="0">
                <a:latin typeface="+mj-lt"/>
              </a:rPr>
              <a:t>Black or African American persons, Hispanic or Latino persons, Asian persons, White persons, and persons who identify with more than one race</a:t>
            </a:r>
            <a:r>
              <a:rPr lang="en-US" sz="1100" b="0" dirty="0">
                <a:effectLst/>
                <a:latin typeface="+mj-lt"/>
                <a:ea typeface="PMingLiU"/>
                <a:cs typeface="Calibri"/>
              </a:rPr>
              <a:t>. Since 2020, the incidence rate of Hispanic or Latino persons has increased, from 1.2 cases per 100,000 persons in 2020 to 1.6 cases per 100,000 persons in 2024. White persons and persons who identify with more than one race continue to have the lowest rates among all race groups.</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21</a:t>
            </a:fld>
            <a:endParaRPr lang="en-US"/>
          </a:p>
        </p:txBody>
      </p:sp>
    </p:spTree>
    <p:extLst>
      <p:ext uri="{BB962C8B-B14F-4D97-AF65-F5344CB8AC3E}">
        <p14:creationId xmlns:p14="http://schemas.microsoft.com/office/powerpoint/2010/main" val="1700287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100" b="0" dirty="0">
                <a:effectLst/>
                <a:latin typeface="+mj-lt"/>
                <a:ea typeface="PMingLiU"/>
                <a:cs typeface="Calibri"/>
              </a:rPr>
              <a:t>The number of TB cases reported among non-U.S.–born persons increased from 2023 (n=7,330) to 2024 (n=8,016). Over 75% of non-U.S.–born cases occurred among Hispanic or Latino persons (n=3,194) and Asian persons (n=2,877). During 2011 to 2021 the distribution of TB cases by race/ethnicity among non-U.S.–born persons </a:t>
            </a:r>
            <a:r>
              <a:rPr lang="en-US" sz="1100" b="0" strike="noStrike" dirty="0">
                <a:effectLst/>
                <a:latin typeface="+mj-lt"/>
                <a:ea typeface="PMingLiU"/>
                <a:cs typeface="Calibri"/>
              </a:rPr>
              <a:t>was </a:t>
            </a:r>
            <a:r>
              <a:rPr lang="en-US" sz="1100" b="0" dirty="0">
                <a:effectLst/>
                <a:latin typeface="+mj-lt"/>
                <a:ea typeface="PMingLiU"/>
                <a:cs typeface="Calibri"/>
              </a:rPr>
              <a:t>relatively consistent. </a:t>
            </a:r>
            <a:r>
              <a:rPr lang="en-US" sz="1100" b="0" dirty="0">
                <a:effectLst/>
                <a:latin typeface="+mj-lt"/>
                <a:cs typeface="Segoe UI"/>
              </a:rPr>
              <a:t>Starting in 2022, the percentage of TB cases among </a:t>
            </a:r>
            <a:r>
              <a:rPr lang="en-US" sz="1100" b="0" dirty="0">
                <a:effectLst/>
                <a:latin typeface="+mj-lt"/>
                <a:ea typeface="PMingLiU"/>
                <a:cs typeface="Calibri"/>
              </a:rPr>
              <a:t>non-U.S.–born </a:t>
            </a:r>
            <a:r>
              <a:rPr lang="en-US" sz="1100" b="0" dirty="0">
                <a:effectLst/>
                <a:latin typeface="+mj-lt"/>
                <a:cs typeface="Segoe UI"/>
              </a:rPr>
              <a:t>Hispanic and Latino persons increased from approximately 32% since 2018 to 37.0% in 2022. In 2023, the percentage of TB cases among person who identify as Hispanic and Latino (39.8%) surpassed that of those who identify as Asian (39.0%) and remained higher in 2024 (39.8%, 35.9%, respectively). </a:t>
            </a:r>
          </a:p>
          <a:p>
            <a:pPr>
              <a:defRPr/>
            </a:pPr>
            <a:endParaRPr lang="en-US" sz="1100" b="0" dirty="0">
              <a:effectLst/>
              <a:latin typeface="+mj-lt"/>
              <a:cs typeface="Segoe UI"/>
            </a:endParaRPr>
          </a:p>
          <a:p>
            <a:pPr>
              <a:defRPr/>
            </a:pPr>
            <a:r>
              <a:rPr lang="en-US" sz="1100" b="0" dirty="0">
                <a:effectLst/>
                <a:latin typeface="+mj-lt"/>
                <a:cs typeface="Segoe UI"/>
              </a:rPr>
              <a:t>The percentage of TB cases among </a:t>
            </a:r>
            <a:r>
              <a:rPr lang="en-US" sz="1100" b="0" dirty="0">
                <a:effectLst/>
                <a:latin typeface="+mj-lt"/>
                <a:ea typeface="PMingLiU"/>
                <a:cs typeface="Calibri"/>
              </a:rPr>
              <a:t>non-U.S.–born Black and African American persons increased again in 2024 (15.9%), making it the highest ever reported among this group. Other racial identities and persons who identify with more than one race had the lowest number of cases for 2024. The bars do not appear for Multiple race and American Indian or Alaskan Native in the graph for certain years due to the small number of cases among these groups.</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22</a:t>
            </a:fld>
            <a:endParaRPr lang="en-US"/>
          </a:p>
        </p:txBody>
      </p:sp>
    </p:spTree>
    <p:extLst>
      <p:ext uri="{BB962C8B-B14F-4D97-AF65-F5344CB8AC3E}">
        <p14:creationId xmlns:p14="http://schemas.microsoft.com/office/powerpoint/2010/main" val="34070889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100" b="0" i="0" u="none" dirty="0">
                <a:effectLst/>
                <a:latin typeface="+mj-lt"/>
                <a:ea typeface="PMingLiU" panose="02020500000000000000" pitchFamily="18" charset="-120"/>
                <a:cs typeface="Times New Roman" panose="02020603050405020304" pitchFamily="18" charset="0"/>
              </a:rPr>
              <a:t>In 2024, among non-U.S.–born persons, persons who identified as Native Hawaiian or Other Pacific Islander had the highest incidence rate with 54.7 cases per 100,000 persons, followed by those who reported more than one race </a:t>
            </a:r>
            <a:r>
              <a:rPr lang="en-US" sz="1100" dirty="0">
                <a:latin typeface="+mj-lt"/>
              </a:rPr>
              <a:t>(50.9) </a:t>
            </a:r>
            <a:r>
              <a:rPr lang="en-US" sz="1100" b="0" i="0" u="none" dirty="0">
                <a:effectLst/>
                <a:latin typeface="+mj-lt"/>
                <a:ea typeface="PMingLiU" panose="02020500000000000000" pitchFamily="18" charset="-120"/>
                <a:cs typeface="Times New Roman" panose="02020603050405020304" pitchFamily="18" charset="0"/>
              </a:rPr>
              <a:t>and those who identified as Black or African American (24.5). </a:t>
            </a:r>
            <a:r>
              <a:rPr lang="en-US" sz="1100" b="0" i="0" dirty="0">
                <a:effectLst/>
                <a:latin typeface="+mj-lt"/>
                <a:ea typeface="PMingLiU" panose="02020500000000000000" pitchFamily="18" charset="-120"/>
                <a:cs typeface="Times New Roman" panose="02020603050405020304" pitchFamily="18" charset="0"/>
              </a:rPr>
              <a:t>The rates among Native Hawaiian or Other Pacific Islander persons and persons who identified with more than one race have greater year-to-year variability than all other groups because of low case counts and smaller populations. Persons who identify as White have the lowest incidence rates among all race/ethnicity groups of non-U.S.–born persons.</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23</a:t>
            </a:fld>
            <a:endParaRPr lang="en-US"/>
          </a:p>
        </p:txBody>
      </p:sp>
    </p:spTree>
    <p:extLst>
      <p:ext uri="{BB962C8B-B14F-4D97-AF65-F5344CB8AC3E}">
        <p14:creationId xmlns:p14="http://schemas.microsoft.com/office/powerpoint/2010/main" val="4259495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a:lnSpc>
                <a:spcPct val="107000"/>
              </a:lnSpc>
              <a:spcBef>
                <a:spcPts val="0"/>
              </a:spcBef>
              <a:spcAft>
                <a:spcPts val="800"/>
              </a:spcAft>
            </a:pPr>
            <a:r>
              <a:rPr lang="en-US" sz="1100" b="0" dirty="0">
                <a:effectLst/>
                <a:latin typeface="Calibri" panose="020F0502020204030204" pitchFamily="34" charset="0"/>
                <a:ea typeface="PMingLiU" panose="02020500000000000000" pitchFamily="18" charset="-120"/>
                <a:cs typeface="Times New Roman" panose="02020603050405020304" pitchFamily="18" charset="0"/>
              </a:rPr>
              <a:t>These figures show TB incidence rates by race/ethnicity among non-U.S.–born persons and U.S.-born persons, separately on the log scale. Non-U.S.–born American Indian or Alaska Native persons did not have any reported TB cases in years 2012, 2014, 2015, 2016, 2019, 2020, and 2022; therefore, their data are not presented in the non-U.S.–born graph since zeros cannot be displayed on the log scale.</a:t>
            </a:r>
          </a:p>
          <a:p>
            <a:pPr marL="0" marR="0">
              <a:lnSpc>
                <a:spcPct val="107000"/>
              </a:lnSpc>
              <a:spcBef>
                <a:spcPts val="0"/>
              </a:spcBef>
              <a:spcAft>
                <a:spcPts val="800"/>
              </a:spcAft>
            </a:pPr>
            <a:endParaRPr lang="en-US" sz="1100" b="0" dirty="0">
              <a:effectLst/>
              <a:latin typeface="Calibri" panose="020F0502020204030204" pitchFamily="34" charset="0"/>
              <a:ea typeface="PMingLiU" panose="02020500000000000000" pitchFamily="18" charset="-120"/>
              <a:cs typeface="Times New Roman" panose="02020603050405020304" pitchFamily="18" charset="0"/>
            </a:endParaRPr>
          </a:p>
          <a:p>
            <a:pPr marL="0" marR="0">
              <a:lnSpc>
                <a:spcPct val="107000"/>
              </a:lnSpc>
              <a:spcBef>
                <a:spcPts val="0"/>
              </a:spcBef>
              <a:spcAft>
                <a:spcPts val="800"/>
              </a:spcAft>
            </a:pPr>
            <a:r>
              <a:rPr lang="en-US" sz="1100" b="0" dirty="0">
                <a:effectLst/>
                <a:latin typeface="Calibri" panose="020F0502020204030204" pitchFamily="34" charset="0"/>
                <a:ea typeface="PMingLiU" panose="02020500000000000000" pitchFamily="18" charset="-120"/>
                <a:cs typeface="Times New Roman" panose="02020603050405020304" pitchFamily="18" charset="0"/>
              </a:rPr>
              <a:t>For all race/ethnicity groups, incidence rates are higher among non-U.S.–born persons compared with U.S.-born persons. In 2024, The incidence rate per 100,000 population among non-U.S.–born Asian persons was much higher than the rate among U.S.-born Asian persons (22.4 vs.1.3, respectively). Similarly, the rate per 100,000 population was higher among non-U.S.–born Black or African American (24.5), Hispanic (13.1), and Native Hawaiian or Other Pacific Islander (54.7) persons compared with U.S.-born persons of the same racial/ethnic identity (Black or African American: 2.1, Hispanic: 1.6, Native Hawaiian or Other Pacific Islander: 10.0). </a:t>
            </a:r>
            <a:endParaRPr lang="en-US" sz="1100" b="0" strike="sngStrike" dirty="0">
              <a:effectLst/>
              <a:latin typeface="Calibri" panose="020F0502020204030204" pitchFamily="34" charset="0"/>
              <a:ea typeface="PMingLiU" panose="02020500000000000000" pitchFamily="18" charset="-120"/>
              <a:cs typeface="Times New Roman" panose="02020603050405020304" pitchFamily="18" charset="0"/>
            </a:endParaRPr>
          </a:p>
          <a:p>
            <a:endParaRPr lang="en-US" sz="1100" b="0" strike="noStrike" dirty="0">
              <a:effectLst/>
              <a:latin typeface="Calibri" panose="020F0502020204030204" pitchFamily="34" charset="0"/>
              <a:ea typeface="PMingLiU" panose="02020500000000000000" pitchFamily="18" charset="-12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24</a:t>
            </a:fld>
            <a:endParaRPr lang="en-US"/>
          </a:p>
        </p:txBody>
      </p:sp>
    </p:spTree>
    <p:extLst>
      <p:ext uri="{BB962C8B-B14F-4D97-AF65-F5344CB8AC3E}">
        <p14:creationId xmlns:p14="http://schemas.microsoft.com/office/powerpoint/2010/main" val="5470870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100" b="0" dirty="0">
                <a:solidFill>
                  <a:srgbClr val="000000"/>
                </a:solidFill>
                <a:effectLst/>
                <a:latin typeface="Calibri"/>
                <a:ea typeface="PMingLiU"/>
                <a:cs typeface="Calibri"/>
              </a:rPr>
              <a:t>The distribution of self-identified race/ethnicity among persons with TB disease continued to differ markedly by origin of birth in 2024. Almost 40% of the TB cases reported among non-U.S.–born persons occurred among persons who identify as Hispanic (39.8%), followed by Asian (35.9%), Black or African American (15.9%), and White (3.7%). Among U.S.-born persons with TB disease, persons who identify as Black or African American represented the largest percentage of cases (33.5%), followed by Hispanic or Latino (28.9%), White (22.3%), and Asian (4.6</a:t>
            </a:r>
            <a:r>
              <a:rPr lang="en-US" sz="1100" dirty="0">
                <a:solidFill>
                  <a:srgbClr val="000000"/>
                </a:solidFill>
                <a:latin typeface="Calibri"/>
                <a:ea typeface="PMingLiU"/>
                <a:cs typeface="Calibri"/>
              </a:rPr>
              <a:t>%) persons.</a:t>
            </a:r>
            <a:r>
              <a:rPr lang="en-US" sz="1100" dirty="0">
                <a:solidFill>
                  <a:srgbClr val="000000"/>
                </a:solidFill>
                <a:latin typeface="Calibri"/>
                <a:ea typeface="Calibri"/>
                <a:cs typeface="Calibri"/>
              </a:rPr>
              <a:t> </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25</a:t>
            </a:fld>
            <a:endParaRPr lang="en-US"/>
          </a:p>
        </p:txBody>
      </p:sp>
    </p:spTree>
    <p:extLst>
      <p:ext uri="{BB962C8B-B14F-4D97-AF65-F5344CB8AC3E}">
        <p14:creationId xmlns:p14="http://schemas.microsoft.com/office/powerpoint/2010/main" val="24756029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lvl="0" indent="0" algn="l" defTabSz="914400" rtl="0" eaLnBrk="1" fontAlgn="base" latinLnBrk="0" hangingPunct="1">
              <a:lnSpc>
                <a:spcPct val="107000"/>
              </a:lnSpc>
              <a:spcBef>
                <a:spcPts val="0"/>
              </a:spcBef>
              <a:spcAft>
                <a:spcPts val="800"/>
              </a:spcAft>
              <a:buClrTx/>
              <a:buSzTx/>
              <a:buFontTx/>
              <a:buNone/>
              <a:tabLst/>
              <a:defRPr/>
            </a:pPr>
            <a:r>
              <a:rPr lang="en-US" sz="1100" b="0" strike="noStrike" dirty="0">
                <a:solidFill>
                  <a:srgbClr val="000000"/>
                </a:solidFill>
                <a:effectLst/>
                <a:latin typeface="Calibri" panose="020F0502020204030204" pitchFamily="34" charset="0"/>
                <a:ea typeface="PMingLiU" panose="02020500000000000000" pitchFamily="18" charset="-120"/>
                <a:cs typeface="Times New Roman" panose="02020603050405020304" pitchFamily="18" charset="0"/>
              </a:rPr>
              <a:t>During 2024, TB incidence rates (cases per 100,000 persons), were higher for every race and ethnicity group among non-U.S.-born persons compared with U.S.-born persons except for persons who identified as American Indian or Alaska Native. </a:t>
            </a:r>
            <a:r>
              <a:rPr lang="en-US" sz="1100" b="0" dirty="0">
                <a:solidFill>
                  <a:srgbClr val="000000"/>
                </a:solidFill>
                <a:effectLst/>
                <a:latin typeface="Calibri" panose="020F0502020204030204" pitchFamily="34" charset="0"/>
                <a:ea typeface="PMingLiU" panose="02020500000000000000" pitchFamily="18" charset="-120"/>
                <a:cs typeface="Times New Roman" panose="02020603050405020304" pitchFamily="18" charset="0"/>
              </a:rPr>
              <a:t>Among non-U.S.–born persons </a:t>
            </a:r>
            <a:r>
              <a:rPr lang="en-US" sz="1100" b="0" strike="noStrike" dirty="0">
                <a:solidFill>
                  <a:srgbClr val="000000"/>
                </a:solidFill>
                <a:effectLst/>
                <a:latin typeface="Calibri" panose="020F0502020204030204" pitchFamily="34" charset="0"/>
                <a:ea typeface="PMingLiU" panose="02020500000000000000" pitchFamily="18" charset="-120"/>
                <a:cs typeface="Times New Roman" panose="02020603050405020304" pitchFamily="18" charset="0"/>
              </a:rPr>
              <a:t>with TB disease</a:t>
            </a:r>
            <a:r>
              <a:rPr lang="en-US" sz="1100" b="0" dirty="0">
                <a:solidFill>
                  <a:srgbClr val="000000"/>
                </a:solidFill>
                <a:effectLst/>
                <a:latin typeface="Calibri" panose="020F0502020204030204" pitchFamily="34" charset="0"/>
                <a:ea typeface="PMingLiU" panose="02020500000000000000" pitchFamily="18" charset="-120"/>
                <a:cs typeface="Times New Roman" panose="02020603050405020304" pitchFamily="18" charset="0"/>
              </a:rPr>
              <a:t>, </a:t>
            </a:r>
            <a:r>
              <a:rPr lang="en-US" sz="1100" b="0" strike="noStrike" dirty="0">
                <a:solidFill>
                  <a:srgbClr val="000000"/>
                </a:solidFill>
                <a:effectLst/>
                <a:latin typeface="Calibri" panose="020F0502020204030204" pitchFamily="34" charset="0"/>
                <a:ea typeface="PMingLiU" panose="02020500000000000000" pitchFamily="18" charset="-120"/>
                <a:cs typeface="Times New Roman" panose="02020603050405020304" pitchFamily="18" charset="0"/>
              </a:rPr>
              <a:t>persons </a:t>
            </a:r>
            <a:r>
              <a:rPr lang="en-US" sz="1100" b="0" dirty="0">
                <a:solidFill>
                  <a:srgbClr val="000000"/>
                </a:solidFill>
                <a:effectLst/>
                <a:latin typeface="Calibri" panose="020F0502020204030204" pitchFamily="34" charset="0"/>
                <a:ea typeface="PMingLiU" panose="02020500000000000000" pitchFamily="18" charset="-120"/>
                <a:cs typeface="Times New Roman" panose="02020603050405020304" pitchFamily="18" charset="0"/>
              </a:rPr>
              <a:t>who identified as Native Hawaiian or other Pacific Islander had the highest incidence rate (54.7) followed by persons of more than one race (50.9), Black or African American persons (24.5), Asian persons (22.4), Hispanic or Latino persons (13.1), White persons (3.7), and American Indian or Alaska Native persons (3.1). </a:t>
            </a:r>
            <a:r>
              <a:rPr lang="en-US" sz="1100" b="0" dirty="0">
                <a:solidFill>
                  <a:srgbClr val="000000"/>
                </a:solidFill>
                <a:latin typeface="Calibri" panose="020F0502020204030204" pitchFamily="34" charset="0"/>
              </a:rPr>
              <a:t>Population data for “Other race” were not available.</a:t>
            </a:r>
            <a:endParaRPr lang="en-US" sz="1100" b="0" dirty="0">
              <a:solidFill>
                <a:srgbClr val="000000"/>
              </a:solidFill>
              <a:latin typeface="Calibri" panose="020F0502020204030204" pitchFamily="34" charset="0"/>
              <a:cs typeface="Calibri" panose="020F0502020204030204" pitchFamily="34" charset="0"/>
            </a:endParaRPr>
          </a:p>
          <a:p>
            <a:pPr marL="0" marR="0">
              <a:lnSpc>
                <a:spcPct val="107000"/>
              </a:lnSpc>
              <a:spcBef>
                <a:spcPts val="0"/>
              </a:spcBef>
              <a:spcAft>
                <a:spcPts val="800"/>
              </a:spcAft>
            </a:pPr>
            <a:endParaRPr lang="en-US" sz="1100" b="0" dirty="0">
              <a:solidFill>
                <a:srgbClr val="000000"/>
              </a:solidFill>
              <a:effectLst/>
              <a:latin typeface="Calibri" panose="020F0502020204030204" pitchFamily="34" charset="0"/>
              <a:ea typeface="PMingLiU" panose="02020500000000000000" pitchFamily="18" charset="-120"/>
              <a:cs typeface="Times New Roman" panose="02020603050405020304" pitchFamily="18" charset="0"/>
            </a:endParaRPr>
          </a:p>
          <a:p>
            <a:r>
              <a:rPr lang="en-US" sz="1100" b="0" dirty="0">
                <a:solidFill>
                  <a:srgbClr val="000000"/>
                </a:solidFill>
                <a:effectLst/>
                <a:latin typeface="Calibri" panose="020F0502020204030204" pitchFamily="34" charset="0"/>
                <a:ea typeface="PMingLiU" panose="02020500000000000000" pitchFamily="18" charset="-120"/>
                <a:cs typeface="Times New Roman" panose="02020603050405020304" pitchFamily="18" charset="0"/>
              </a:rPr>
              <a:t>Among U.S.-born persons with TB disease, Native Hawaiian or Other Pacific Islander persons had the highest incidence rate (10.0), followed by American Indian or Alaska Native persons (4.7), Black or African American persons (2.1), Hispanic or Latino persons (1.6), and Asian persons (1.3). </a:t>
            </a:r>
            <a:r>
              <a:rPr lang="en-US" sz="1100" b="0" strike="noStrike" dirty="0">
                <a:solidFill>
                  <a:srgbClr val="000000"/>
                </a:solidFill>
                <a:effectLst/>
                <a:latin typeface="Calibri" panose="020F0502020204030204" pitchFamily="34" charset="0"/>
                <a:ea typeface="PMingLiU" panose="02020500000000000000" pitchFamily="18" charset="-120"/>
                <a:cs typeface="Times New Roman" panose="02020603050405020304" pitchFamily="18" charset="0"/>
              </a:rPr>
              <a:t>P</a:t>
            </a:r>
            <a:r>
              <a:rPr lang="en-US" sz="1100" b="0" dirty="0">
                <a:solidFill>
                  <a:srgbClr val="000000"/>
                </a:solidFill>
                <a:effectLst/>
                <a:latin typeface="Calibri" panose="020F0502020204030204" pitchFamily="34" charset="0"/>
                <a:ea typeface="PMingLiU" panose="02020500000000000000" pitchFamily="18" charset="-120"/>
                <a:cs typeface="Times New Roman" panose="02020603050405020304" pitchFamily="18" charset="0"/>
              </a:rPr>
              <a:t>ersons who identified with more than one race (0.5) and White persons (0.3) had the lowest rates. </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26</a:t>
            </a:fld>
            <a:endParaRPr lang="en-US"/>
          </a:p>
        </p:txBody>
      </p:sp>
    </p:spTree>
    <p:extLst>
      <p:ext uri="{BB962C8B-B14F-4D97-AF65-F5344CB8AC3E}">
        <p14:creationId xmlns:p14="http://schemas.microsoft.com/office/powerpoint/2010/main" val="1676222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100" b="0" dirty="0">
                <a:latin typeface="+mj-lt"/>
              </a:rPr>
              <a:t>Every age group saw an increase in cases in 2024 compared with 2023 except for those in the 65 and older age group (2023: 2,528; 2024: 2,502). Those in the 25-44 age group had the largest increase in number of cases (2023: 3,009; 2024: 3,502) followed by age group </a:t>
            </a:r>
            <a:r>
              <a:rPr lang="en-US" sz="1100" b="0" dirty="0">
                <a:latin typeface="+mj-lt"/>
                <a:cs typeface="Calibri" panose="020F0502020204030204" pitchFamily="34" charset="0"/>
              </a:rPr>
              <a:t>15–24 </a:t>
            </a:r>
            <a:r>
              <a:rPr lang="en-US" sz="1100" b="0" dirty="0">
                <a:latin typeface="+mj-lt"/>
              </a:rPr>
              <a:t>(2023: 1,024; 2024: 1,145) and age 45-64 (2023: 2,601; 2024: 2,671). The percent increase in cases from 2023 to 2024 was 9.8% among those in the 5</a:t>
            </a:r>
            <a:r>
              <a:rPr lang="en-US" sz="1100" b="0" dirty="0">
                <a:latin typeface="+mj-lt"/>
                <a:cs typeface="Calibri" panose="020F0502020204030204" pitchFamily="34" charset="0"/>
              </a:rPr>
              <a:t>–14 age group, 16.4% in the 25–44 age group and 11.8% in the 15–24 age group.</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27</a:t>
            </a:fld>
            <a:endParaRPr lang="en-US"/>
          </a:p>
        </p:txBody>
      </p:sp>
    </p:spTree>
    <p:extLst>
      <p:ext uri="{BB962C8B-B14F-4D97-AF65-F5344CB8AC3E}">
        <p14:creationId xmlns:p14="http://schemas.microsoft.com/office/powerpoint/2010/main" val="26522188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100" b="0" i="0" dirty="0">
                <a:effectLst/>
                <a:latin typeface="Calibri" panose="020F0502020204030204" pitchFamily="34" charset="0"/>
                <a:ea typeface="PMingLiU" panose="02020500000000000000" pitchFamily="18" charset="-120"/>
                <a:cs typeface="Times New Roman" panose="02020603050405020304" pitchFamily="18" charset="0"/>
              </a:rPr>
              <a:t>This bar chart shows the percentage of TB cases by age group for 2024. The largest percentage of TB cases occurred among persons 25 to 44 years old (33.7%), followed by persons 45 to 64 years old (25.7%), persons 65 years or older (24.1%), and persons 15 to 24 years old (11.0%). Approximately 5% of all TB cases occurred among children 0 to 14 years of age.</a:t>
            </a:r>
            <a:r>
              <a:rPr lang="en-US" sz="1100" b="0" i="0" strike="noStrike" dirty="0">
                <a:effectLst/>
                <a:latin typeface="Calibri" panose="020F0502020204030204" pitchFamily="34" charset="0"/>
                <a:ea typeface="PMingLiU" panose="02020500000000000000" pitchFamily="18" charset="-120"/>
                <a:cs typeface="Times New Roman" panose="02020603050405020304" pitchFamily="18" charset="0"/>
              </a:rPr>
              <a:t> </a:t>
            </a:r>
            <a:r>
              <a:rPr lang="en-US" sz="1100" b="0" i="0" dirty="0">
                <a:effectLst/>
                <a:latin typeface="Calibri" panose="020F0502020204030204" pitchFamily="34" charset="0"/>
                <a:ea typeface="PMingLiU" panose="02020500000000000000" pitchFamily="18" charset="-120"/>
                <a:cs typeface="Times New Roman" panose="02020603050405020304" pitchFamily="18" charset="0"/>
              </a:rPr>
              <a:t>Data on age was missing or unknown for less than 0.5% (n=45) of TB cases.</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28</a:t>
            </a:fld>
            <a:endParaRPr lang="en-US"/>
          </a:p>
        </p:txBody>
      </p:sp>
    </p:spTree>
    <p:extLst>
      <p:ext uri="{BB962C8B-B14F-4D97-AF65-F5344CB8AC3E}">
        <p14:creationId xmlns:p14="http://schemas.microsoft.com/office/powerpoint/2010/main" val="24198697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100" b="0" dirty="0">
                <a:effectLst/>
                <a:latin typeface="Calibri"/>
                <a:ea typeface="PMingLiU"/>
                <a:cs typeface="Calibri"/>
              </a:rPr>
              <a:t>This graph displays the TB incidence rates (cases per 100,000 persons) by age group on a log scale. Incidence rates are higher among adults than children less than 15 years old. Among persons </a:t>
            </a:r>
            <a:r>
              <a:rPr lang="en-US" sz="1100" dirty="0">
                <a:latin typeface="Calibri"/>
                <a:ea typeface="PMingLiU"/>
                <a:cs typeface="Calibri"/>
              </a:rPr>
              <a:t>aged 15</a:t>
            </a:r>
            <a:r>
              <a:rPr lang="en-US" sz="1100" b="0" dirty="0">
                <a:effectLst/>
                <a:latin typeface="Calibri"/>
                <a:ea typeface="PMingLiU"/>
                <a:cs typeface="Calibri"/>
              </a:rPr>
              <a:t> years and older, the incidence rates increase with age. In 2024, persons 65 years or older had the highest TB incidence rate (4.1), and children ages 5 to 14 years had the lowest rate (0.6). Incidence increased in 2024 compared with 2023 for all age groups except persons 65 years or older (2023: 4.3; 2024: 4.1). </a:t>
            </a:r>
            <a:endParaRPr lang="en-US" sz="1100" b="0" dirty="0">
              <a:latin typeface="Calibri"/>
              <a:ea typeface="PMingLiU"/>
              <a:cs typeface="Calibri"/>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29</a:t>
            </a:fld>
            <a:endParaRPr lang="en-US"/>
          </a:p>
        </p:txBody>
      </p:sp>
    </p:spTree>
    <p:extLst>
      <p:ext uri="{BB962C8B-B14F-4D97-AF65-F5344CB8AC3E}">
        <p14:creationId xmlns:p14="http://schemas.microsoft.com/office/powerpoint/2010/main" val="8722230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100" kern="1200" dirty="0">
                <a:solidFill>
                  <a:srgbClr val="000000"/>
                </a:solidFill>
                <a:effectLst/>
                <a:latin typeface="+mj-lt"/>
                <a:ea typeface="+mn-ea"/>
                <a:cs typeface="+mn-cs"/>
              </a:rPr>
              <a:t>During 2024, the United States reported 10,388 TB cases and an incidence rate of 3.1 cases per 100,000 persons, the highest recorded TB rate in the U.S. since 2012. Except for 2015, the U.S. TB case count and incidence rate declined every year during 1993 to 2020. </a:t>
            </a:r>
            <a:endParaRPr lang="en-US" sz="1100" b="0" strike="sngStrike" dirty="0">
              <a:solidFill>
                <a:srgbClr val="000000"/>
              </a:solidFill>
              <a:effectLst/>
              <a:latin typeface="+mj-lt"/>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100" strike="sngStrike" dirty="0">
              <a:solidFill>
                <a:srgbClr val="000000"/>
              </a:solidFill>
              <a:latin typeface="+mj-lt"/>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3</a:t>
            </a:fld>
            <a:endParaRPr lang="en-US"/>
          </a:p>
        </p:txBody>
      </p:sp>
    </p:spTree>
    <p:extLst>
      <p:ext uri="{BB962C8B-B14F-4D97-AF65-F5344CB8AC3E}">
        <p14:creationId xmlns:p14="http://schemas.microsoft.com/office/powerpoint/2010/main" val="3859709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100" b="0" dirty="0">
                <a:effectLst/>
                <a:latin typeface="Calibri" panose="020F0502020204030204" pitchFamily="34" charset="0"/>
                <a:ea typeface="PMingLiU" panose="02020500000000000000" pitchFamily="18" charset="-120"/>
                <a:cs typeface="Times New Roman" panose="02020603050405020304" pitchFamily="18" charset="0"/>
              </a:rPr>
              <a:t>This graph shows the number of cases among U.S.-born persons by age group per year from 1994 to 2024. Among U.S.-born persons, all age groups except those 45–64 years of age and 65 years and older experienced an increase in cases in 2024 compared with 2023.</a:t>
            </a:r>
            <a:endParaRPr lang="en-US" sz="1100" b="0"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30</a:t>
            </a:fld>
            <a:endParaRPr lang="en-US"/>
          </a:p>
        </p:txBody>
      </p:sp>
    </p:spTree>
    <p:extLst>
      <p:ext uri="{BB962C8B-B14F-4D97-AF65-F5344CB8AC3E}">
        <p14:creationId xmlns:p14="http://schemas.microsoft.com/office/powerpoint/2010/main" val="27155337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100" b="0" dirty="0">
                <a:effectLst/>
                <a:latin typeface="+mj-lt"/>
                <a:ea typeface="PMingLiU" panose="02020500000000000000" pitchFamily="18" charset="-120"/>
                <a:cs typeface="Times New Roman" panose="02020603050405020304" pitchFamily="18" charset="0"/>
              </a:rPr>
              <a:t>This graph displays the TB incidence rates (cases per 100,000 persons) among U.S.-born persons, by age group, on a log scale. Since 1994, incidence rates have declined among all age groups. </a:t>
            </a:r>
            <a:r>
              <a:rPr lang="en-US" sz="1100" b="0" kern="0" dirty="0">
                <a:solidFill>
                  <a:srgbClr val="000000"/>
                </a:solidFill>
                <a:effectLst/>
                <a:latin typeface="+mj-lt"/>
                <a:ea typeface="Times New Roman" panose="02020603050405020304" pitchFamily="18" charset="0"/>
                <a:cs typeface="Times New Roman" panose="02020603050405020304" pitchFamily="18" charset="0"/>
              </a:rPr>
              <a:t>Among U.S.-born persons in 2024, TB incidence rates were highest among children in the 0</a:t>
            </a:r>
            <a:r>
              <a:rPr lang="en-US" sz="1100" b="0" kern="0" dirty="0">
                <a:solidFill>
                  <a:srgbClr val="000000"/>
                </a:solidFill>
                <a:effectLst/>
                <a:latin typeface="+mj-lt"/>
                <a:ea typeface="Times New Roman" panose="02020603050405020304" pitchFamily="18" charset="0"/>
              </a:rPr>
              <a:t>–4 age group at 1.3 per 100,000 persons, followed by persons in age group ≥65 (1.0), 45–64 (0.9), 25–44 (0.8), 15–24 (0.7), and 5–14 (0.3).</a:t>
            </a:r>
            <a:r>
              <a:rPr lang="en-US" sz="1100" b="1" kern="0" dirty="0">
                <a:solidFill>
                  <a:srgbClr val="000000"/>
                </a:solidFill>
                <a:effectLst/>
                <a:latin typeface="+mj-lt"/>
                <a:ea typeface="Times New Roman" panose="02020603050405020304" pitchFamily="18" charset="0"/>
              </a:rPr>
              <a:t> </a:t>
            </a:r>
            <a:r>
              <a:rPr lang="en-US" sz="1100" b="0" dirty="0">
                <a:effectLst/>
                <a:latin typeface="+mj-lt"/>
                <a:ea typeface="PMingLiU" panose="02020500000000000000" pitchFamily="18" charset="-120"/>
                <a:cs typeface="Times New Roman" panose="02020603050405020304" pitchFamily="18" charset="0"/>
              </a:rPr>
              <a:t>The 5</a:t>
            </a:r>
            <a:r>
              <a:rPr lang="en-US" sz="1100" b="0" dirty="0">
                <a:effectLst/>
                <a:latin typeface="+mj-lt"/>
                <a:ea typeface="Calibri" panose="020F0502020204030204" pitchFamily="34" charset="0"/>
                <a:cs typeface="Calibri" panose="020F0502020204030204" pitchFamily="34" charset="0"/>
              </a:rPr>
              <a:t>–</a:t>
            </a:r>
            <a:r>
              <a:rPr lang="en-US" sz="1100" b="0" dirty="0">
                <a:effectLst/>
                <a:latin typeface="+mj-lt"/>
                <a:ea typeface="PMingLiU" panose="02020500000000000000" pitchFamily="18" charset="-120"/>
                <a:cs typeface="Times New Roman" panose="02020603050405020304" pitchFamily="18" charset="0"/>
              </a:rPr>
              <a:t>14 years age group has consistently had the lowest rate among all age groups since 1994.</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31</a:t>
            </a:fld>
            <a:endParaRPr lang="en-US"/>
          </a:p>
        </p:txBody>
      </p:sp>
    </p:spTree>
    <p:extLst>
      <p:ext uri="{BB962C8B-B14F-4D97-AF65-F5344CB8AC3E}">
        <p14:creationId xmlns:p14="http://schemas.microsoft.com/office/powerpoint/2010/main" val="6743054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1100" b="0" dirty="0">
                <a:solidFill>
                  <a:srgbClr val="000000"/>
                </a:solidFill>
                <a:effectLst/>
                <a:latin typeface="+mj-lt"/>
                <a:ea typeface="PMingLiU" panose="02020500000000000000" pitchFamily="18" charset="-120"/>
                <a:cs typeface="Times New Roman" panose="02020603050405020304" pitchFamily="18" charset="0"/>
              </a:rPr>
              <a:t>This graph shows the number of cases among non-U.S.</a:t>
            </a:r>
            <a:r>
              <a:rPr lang="en-US" sz="1100" b="0" dirty="0">
                <a:solidFill>
                  <a:srgbClr val="000000"/>
                </a:solidFill>
                <a:effectLst/>
                <a:latin typeface="+mj-lt"/>
                <a:ea typeface="Calibri" panose="020F0502020204030204" pitchFamily="34" charset="0"/>
                <a:cs typeface="Calibri" panose="020F0502020204030204" pitchFamily="34" charset="0"/>
              </a:rPr>
              <a:t>–</a:t>
            </a:r>
            <a:r>
              <a:rPr lang="en-US" sz="1100" b="0" dirty="0">
                <a:solidFill>
                  <a:srgbClr val="000000"/>
                </a:solidFill>
                <a:effectLst/>
                <a:latin typeface="+mj-lt"/>
                <a:ea typeface="PMingLiU" panose="02020500000000000000" pitchFamily="18" charset="-120"/>
                <a:cs typeface="Times New Roman" panose="02020603050405020304" pitchFamily="18" charset="0"/>
              </a:rPr>
              <a:t>born persons by age group per year from 1994 to 2024. </a:t>
            </a:r>
            <a:r>
              <a:rPr lang="en-US" sz="1100" b="0" dirty="0">
                <a:solidFill>
                  <a:srgbClr val="000000"/>
                </a:solidFill>
                <a:effectLst/>
                <a:latin typeface="+mj-lt"/>
                <a:cs typeface="Segoe UI"/>
              </a:rPr>
              <a:t>In 2024, the highest number of TB cases </a:t>
            </a:r>
            <a:r>
              <a:rPr lang="en-US" sz="1100" b="0" dirty="0">
                <a:solidFill>
                  <a:srgbClr val="000000"/>
                </a:solidFill>
                <a:latin typeface="+mj-lt"/>
              </a:rPr>
              <a:t>among non-U.S.–born</a:t>
            </a:r>
            <a:r>
              <a:rPr lang="en-US" sz="1100" b="0" i="1" dirty="0">
                <a:solidFill>
                  <a:srgbClr val="000000"/>
                </a:solidFill>
                <a:latin typeface="+mj-lt"/>
              </a:rPr>
              <a:t> </a:t>
            </a:r>
            <a:r>
              <a:rPr lang="en-US" sz="1100" b="0" dirty="0">
                <a:solidFill>
                  <a:srgbClr val="000000"/>
                </a:solidFill>
                <a:latin typeface="+mj-lt"/>
              </a:rPr>
              <a:t>persons </a:t>
            </a:r>
            <a:r>
              <a:rPr lang="en-US" sz="1100" b="0" dirty="0">
                <a:solidFill>
                  <a:srgbClr val="000000"/>
                </a:solidFill>
                <a:latin typeface="+mj-lt"/>
                <a:cs typeface="Segoe UI"/>
              </a:rPr>
              <a:t>was</a:t>
            </a:r>
            <a:r>
              <a:rPr lang="en-US" sz="1100" b="0" dirty="0">
                <a:solidFill>
                  <a:srgbClr val="000000"/>
                </a:solidFill>
                <a:effectLst/>
                <a:latin typeface="+mj-lt"/>
                <a:cs typeface="Segoe UI"/>
              </a:rPr>
              <a:t> among persons 25–44 years (n=2,915), followed by those in age group 45–64 years and ≥65 (n=2,080 and n=1,981, respectively). The lowest number of TB cases </a:t>
            </a:r>
            <a:r>
              <a:rPr lang="en-US" sz="1100" b="0" dirty="0">
                <a:solidFill>
                  <a:srgbClr val="000000"/>
                </a:solidFill>
                <a:latin typeface="+mj-lt"/>
              </a:rPr>
              <a:t>among non-U.S.–born</a:t>
            </a:r>
            <a:r>
              <a:rPr lang="en-US" sz="1100" b="0" i="1" dirty="0">
                <a:solidFill>
                  <a:srgbClr val="000000"/>
                </a:solidFill>
                <a:latin typeface="+mj-lt"/>
              </a:rPr>
              <a:t> </a:t>
            </a:r>
            <a:r>
              <a:rPr lang="en-US" sz="1100" b="0" dirty="0">
                <a:solidFill>
                  <a:srgbClr val="000000"/>
                </a:solidFill>
                <a:latin typeface="+mj-lt"/>
              </a:rPr>
              <a:t>persons </a:t>
            </a:r>
            <a:r>
              <a:rPr lang="en-US" sz="1100" b="0" dirty="0">
                <a:solidFill>
                  <a:srgbClr val="000000"/>
                </a:solidFill>
                <a:latin typeface="+mj-lt"/>
                <a:cs typeface="Segoe UI"/>
              </a:rPr>
              <a:t>was</a:t>
            </a:r>
            <a:r>
              <a:rPr lang="en-US" sz="1100" b="0" dirty="0">
                <a:solidFill>
                  <a:srgbClr val="000000"/>
                </a:solidFill>
                <a:effectLst/>
                <a:latin typeface="+mj-lt"/>
                <a:cs typeface="Segoe UI"/>
              </a:rPr>
              <a:t> among children 0–4 years of age (n=33). </a:t>
            </a:r>
            <a:r>
              <a:rPr lang="en-US" sz="1100" b="0" kern="1200" dirty="0">
                <a:solidFill>
                  <a:srgbClr val="000000"/>
                </a:solidFill>
                <a:effectLst/>
                <a:latin typeface="+mj-lt"/>
                <a:ea typeface="+mn-ea"/>
                <a:cs typeface="+mn-cs"/>
              </a:rPr>
              <a:t>In 2024, case counts among non-U.S.–born persons increased in all age groups compared with 2023 except among adults 65 years and older. </a:t>
            </a:r>
            <a:endParaRPr lang="en-US" sz="1100" b="0" strike="sngStrike" dirty="0">
              <a:solidFill>
                <a:srgbClr val="000000"/>
              </a:solidFill>
              <a:effectLst/>
              <a:latin typeface="+mj-lt"/>
              <a:cs typeface="Segoe UI"/>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1100" b="0" dirty="0">
              <a:solidFill>
                <a:srgbClr val="000000"/>
              </a:solidFill>
              <a:effectLst/>
              <a:latin typeface="+mj-lt"/>
              <a:ea typeface="PMingLiU" panose="02020500000000000000" pitchFamily="18" charset="-12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32</a:t>
            </a:fld>
            <a:endParaRPr lang="en-US"/>
          </a:p>
        </p:txBody>
      </p:sp>
    </p:spTree>
    <p:extLst>
      <p:ext uri="{BB962C8B-B14F-4D97-AF65-F5344CB8AC3E}">
        <p14:creationId xmlns:p14="http://schemas.microsoft.com/office/powerpoint/2010/main" val="32229164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r>
              <a:rPr lang="en-US" sz="1100" b="0" dirty="0">
                <a:effectLst/>
                <a:latin typeface="+mj-lt"/>
                <a:ea typeface="PMingLiU"/>
                <a:cs typeface="Calibri"/>
              </a:rPr>
              <a:t>This graph displays the TB incidence rates (cases per 100,000 persons) among non-U.S.–born persons, by age group, on a log scale. Since 1994, incidence rates have declined by 50% or more in each age group, except </a:t>
            </a:r>
            <a:r>
              <a:rPr lang="en-US" sz="1100" b="0" strike="noStrike" dirty="0">
                <a:effectLst/>
                <a:latin typeface="+mj-lt"/>
                <a:ea typeface="PMingLiU"/>
                <a:cs typeface="Calibri"/>
              </a:rPr>
              <a:t>for age group </a:t>
            </a:r>
            <a:r>
              <a:rPr lang="en-US" sz="1100" b="0" dirty="0">
                <a:effectLst/>
                <a:latin typeface="+mj-lt"/>
                <a:ea typeface="PMingLiU"/>
                <a:cs typeface="Calibri"/>
              </a:rPr>
              <a:t>15</a:t>
            </a:r>
            <a:r>
              <a:rPr lang="en-US" sz="1100" b="0" dirty="0">
                <a:effectLst/>
                <a:latin typeface="+mj-lt"/>
                <a:ea typeface="Calibri" panose="020F0502020204030204" pitchFamily="34" charset="0"/>
                <a:cs typeface="Calibri" panose="020F0502020204030204" pitchFamily="34" charset="0"/>
              </a:rPr>
              <a:t>–</a:t>
            </a:r>
            <a:r>
              <a:rPr lang="en-US" sz="1100" b="0" dirty="0">
                <a:effectLst/>
                <a:latin typeface="+mj-lt"/>
                <a:ea typeface="PMingLiU"/>
                <a:cs typeface="Calibri"/>
              </a:rPr>
              <a:t>24, which declined 39%. </a:t>
            </a:r>
            <a:r>
              <a:rPr lang="en-US" sz="1100" b="0" kern="0" dirty="0">
                <a:solidFill>
                  <a:srgbClr val="000000"/>
                </a:solidFill>
                <a:effectLst/>
                <a:latin typeface="+mj-lt"/>
                <a:ea typeface="Times New Roman" panose="02020603050405020304" pitchFamily="18" charset="0"/>
                <a:cs typeface="Times New Roman" panose="02020603050405020304" pitchFamily="18" charset="0"/>
              </a:rPr>
              <a:t>Among non-U.S.–born persons in 2024, TB incidence rates were highest among persons in age group ≥65 (22.8 per 100,000 persons), followed by persons in age group 15–24 (20.3), 25–44 (16.2), 45–64 (11.7), 0–4 (8.0), and 5–14 (6.0). </a:t>
            </a:r>
            <a:endParaRPr lang="en-US" sz="1100" b="0" dirty="0">
              <a:effectLst/>
              <a:latin typeface="+mj-lt"/>
              <a:ea typeface="PMingLiU"/>
              <a:cs typeface="Calibri"/>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33</a:t>
            </a:fld>
            <a:endParaRPr lang="en-US"/>
          </a:p>
        </p:txBody>
      </p:sp>
    </p:spTree>
    <p:extLst>
      <p:ext uri="{BB962C8B-B14F-4D97-AF65-F5344CB8AC3E}">
        <p14:creationId xmlns:p14="http://schemas.microsoft.com/office/powerpoint/2010/main" val="17550467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100" b="0" dirty="0">
                <a:effectLst/>
                <a:latin typeface="Calibri" panose="020F0502020204030204" pitchFamily="34" charset="0"/>
                <a:ea typeface="PMingLiU" panose="02020500000000000000" pitchFamily="18" charset="-120"/>
                <a:cs typeface="Times New Roman" panose="02020603050405020304" pitchFamily="18" charset="0"/>
              </a:rPr>
              <a:t>As in previous years, males continued to represent the majority (61.9%) of persons with TB disease overall. </a:t>
            </a:r>
            <a:r>
              <a:rPr lang="en-US" sz="1100" b="0" strike="noStrike" dirty="0">
                <a:effectLst/>
                <a:latin typeface="Calibri" panose="020F0502020204030204" pitchFamily="34" charset="0"/>
                <a:ea typeface="PMingLiU" panose="02020500000000000000" pitchFamily="18" charset="-120"/>
                <a:cs typeface="Times New Roman" panose="02020603050405020304" pitchFamily="18" charset="0"/>
              </a:rPr>
              <a:t>Percentages of TB case counts were higher among males than females </a:t>
            </a:r>
            <a:r>
              <a:rPr lang="en-US" sz="1100" b="0" dirty="0">
                <a:effectLst/>
                <a:latin typeface="Calibri" panose="020F0502020204030204" pitchFamily="34" charset="0"/>
                <a:ea typeface="PMingLiU" panose="02020500000000000000" pitchFamily="18" charset="-120"/>
                <a:cs typeface="Times New Roman" panose="02020603050405020304" pitchFamily="18" charset="0"/>
              </a:rPr>
              <a:t>for all age groups except among children in the 5–14 age group.</a:t>
            </a:r>
            <a:r>
              <a:rPr lang="en-US" sz="1100" b="1" dirty="0">
                <a:effectLst/>
                <a:latin typeface="Calibri" panose="020F0502020204030204" pitchFamily="34" charset="0"/>
                <a:ea typeface="PMingLiU" panose="02020500000000000000" pitchFamily="18" charset="-120"/>
                <a:cs typeface="Times New Roman" panose="02020603050405020304" pitchFamily="18" charset="0"/>
              </a:rPr>
              <a:t> </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34</a:t>
            </a:fld>
            <a:endParaRPr lang="en-US"/>
          </a:p>
        </p:txBody>
      </p:sp>
    </p:spTree>
    <p:extLst>
      <p:ext uri="{BB962C8B-B14F-4D97-AF65-F5344CB8AC3E}">
        <p14:creationId xmlns:p14="http://schemas.microsoft.com/office/powerpoint/2010/main" val="389468390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100" b="0" dirty="0">
                <a:effectLst/>
                <a:latin typeface="Calibri" panose="020F0502020204030204" pitchFamily="34" charset="0"/>
                <a:ea typeface="PMingLiU" panose="02020500000000000000" pitchFamily="18" charset="-120"/>
                <a:cs typeface="Times New Roman" panose="02020603050405020304" pitchFamily="18" charset="0"/>
              </a:rPr>
              <a:t>In contrast to overall U.S. TB cases, for which over </a:t>
            </a:r>
            <a:r>
              <a:rPr lang="en-US" sz="1100" b="0" i="0" strike="noStrike" baseline="0" dirty="0">
                <a:effectLst/>
                <a:latin typeface="Calibri" panose="020F0502020204030204" pitchFamily="34" charset="0"/>
                <a:ea typeface="PMingLiU" panose="02020500000000000000" pitchFamily="18" charset="-120"/>
                <a:cs typeface="Times New Roman" panose="02020603050405020304" pitchFamily="18" charset="0"/>
              </a:rPr>
              <a:t>three quarters </a:t>
            </a:r>
            <a:r>
              <a:rPr lang="en-US" sz="1100" b="0" i="0" dirty="0">
                <a:effectLst/>
                <a:latin typeface="Calibri" panose="020F0502020204030204" pitchFamily="34" charset="0"/>
                <a:ea typeface="PMingLiU" panose="02020500000000000000" pitchFamily="18" charset="-120"/>
                <a:cs typeface="Times New Roman" panose="02020603050405020304" pitchFamily="18" charset="0"/>
              </a:rPr>
              <a:t>of cases were among non-U.S.–born persons, </a:t>
            </a:r>
            <a:r>
              <a:rPr lang="en-US" sz="1100" b="0" dirty="0">
                <a:effectLst/>
                <a:latin typeface="Calibri" panose="020F0502020204030204" pitchFamily="34" charset="0"/>
                <a:ea typeface="PMingLiU" panose="02020500000000000000" pitchFamily="18" charset="-120"/>
                <a:cs typeface="Times New Roman" panose="02020603050405020304" pitchFamily="18" charset="0"/>
              </a:rPr>
              <a:t>only 155 (29.7%) of 522 cases in children less than 15 years old occurred among non-U.S.–born persons in 2024. The percentage of non-U.S.–born persons among pediatric cases has fluctuated between 20% and 30% since 1993.</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35</a:t>
            </a:fld>
            <a:endParaRPr lang="en-US"/>
          </a:p>
        </p:txBody>
      </p:sp>
    </p:spTree>
    <p:extLst>
      <p:ext uri="{BB962C8B-B14F-4D97-AF65-F5344CB8AC3E}">
        <p14:creationId xmlns:p14="http://schemas.microsoft.com/office/powerpoint/2010/main" val="287906762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100" b="0" dirty="0">
                <a:effectLst/>
                <a:latin typeface="Calibri" panose="020F0502020204030204" pitchFamily="34" charset="0"/>
                <a:ea typeface="PMingLiU" panose="02020500000000000000" pitchFamily="18" charset="-120"/>
                <a:cs typeface="Times New Roman" panose="02020603050405020304" pitchFamily="18" charset="0"/>
              </a:rPr>
              <a:t>In 2024, the majority (70.3%) of children less than 15 years old with TB disease were U.S.-born, however, </a:t>
            </a:r>
            <a:r>
              <a:rPr lang="en-US" sz="1100" b="0" i="0" dirty="0">
                <a:effectLst/>
                <a:latin typeface="Calibri" panose="020F0502020204030204" pitchFamily="34" charset="0"/>
                <a:ea typeface="PMingLiU" panose="02020500000000000000" pitchFamily="18" charset="-120"/>
                <a:cs typeface="Times New Roman" panose="02020603050405020304" pitchFamily="18" charset="0"/>
              </a:rPr>
              <a:t>the incidence rate (cases per 100,000 persons) was higher among non-U.S.–born children compared with U.S.-born children. For children aged 0</a:t>
            </a:r>
            <a:r>
              <a:rPr lang="en-US" sz="1100" b="0" i="0" dirty="0">
                <a:effectLst/>
                <a:latin typeface="Calibri" panose="020F0502020204030204" pitchFamily="34" charset="0"/>
                <a:ea typeface="Calibri" panose="020F0502020204030204" pitchFamily="34" charset="0"/>
                <a:cs typeface="Calibri" panose="020F0502020204030204" pitchFamily="34" charset="0"/>
              </a:rPr>
              <a:t>–</a:t>
            </a:r>
            <a:r>
              <a:rPr lang="en-US" sz="1100" b="0" i="0" dirty="0">
                <a:effectLst/>
                <a:latin typeface="Calibri" panose="020F0502020204030204" pitchFamily="34" charset="0"/>
                <a:ea typeface="PMingLiU" panose="02020500000000000000" pitchFamily="18" charset="-120"/>
                <a:cs typeface="Times New Roman" panose="02020603050405020304" pitchFamily="18" charset="0"/>
              </a:rPr>
              <a:t>4 years old, the incidence rate among non-U.S.–born children (8.0) was more than 6 times the rate among U.S.-born children (1.3). For children aged 5</a:t>
            </a:r>
            <a:r>
              <a:rPr lang="en-US" sz="1100" b="0" i="0" dirty="0">
                <a:effectLst/>
                <a:latin typeface="Calibri" panose="020F0502020204030204" pitchFamily="34" charset="0"/>
                <a:ea typeface="Calibri" panose="020F0502020204030204" pitchFamily="34" charset="0"/>
                <a:cs typeface="Calibri" panose="020F0502020204030204" pitchFamily="34" charset="0"/>
              </a:rPr>
              <a:t>–</a:t>
            </a:r>
            <a:r>
              <a:rPr lang="en-US" sz="1100" b="0" i="0" dirty="0">
                <a:effectLst/>
                <a:latin typeface="Calibri" panose="020F0502020204030204" pitchFamily="34" charset="0"/>
                <a:ea typeface="PMingLiU" panose="02020500000000000000" pitchFamily="18" charset="-120"/>
                <a:cs typeface="Times New Roman" panose="02020603050405020304" pitchFamily="18" charset="0"/>
              </a:rPr>
              <a:t>14 years, the incidence rate among non-U.S.–born children (6.0) was 20 times the rate among U.S.-born children (0.3).</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100" b="0" dirty="0">
                <a:effectLst/>
                <a:latin typeface="Calibri" panose="020F0502020204030204" pitchFamily="34" charset="0"/>
                <a:ea typeface="PMingLiU" panose="02020500000000000000" pitchFamily="18" charset="-120"/>
                <a:cs typeface="Times New Roman" panose="02020603050405020304" pitchFamily="18" charset="0"/>
              </a:rPr>
              <a:t>Calculations done using unrounded incidence rates.</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36</a:t>
            </a:fld>
            <a:endParaRPr lang="en-US"/>
          </a:p>
        </p:txBody>
      </p:sp>
    </p:spTree>
    <p:extLst>
      <p:ext uri="{BB962C8B-B14F-4D97-AF65-F5344CB8AC3E}">
        <p14:creationId xmlns:p14="http://schemas.microsoft.com/office/powerpoint/2010/main" val="423721889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b="0" i="0" strike="noStrike" dirty="0">
                <a:effectLst/>
                <a:latin typeface="Calibri" panose="020F0502020204030204" pitchFamily="34" charset="0"/>
                <a:ea typeface="PMingLiU" panose="02020500000000000000" pitchFamily="18" charset="-120"/>
                <a:cs typeface="Times New Roman" panose="02020603050405020304" pitchFamily="18" charset="0"/>
              </a:rPr>
              <a:t>Most </a:t>
            </a:r>
            <a:r>
              <a:rPr lang="en-US" sz="1100" b="0" i="0" dirty="0">
                <a:effectLst/>
                <a:latin typeface="Calibri" panose="020F0502020204030204" pitchFamily="34" charset="0"/>
                <a:ea typeface="PMingLiU" panose="02020500000000000000" pitchFamily="18" charset="-120"/>
                <a:cs typeface="Times New Roman" panose="02020603050405020304" pitchFamily="18" charset="0"/>
              </a:rPr>
              <a:t>TB cases had pulmonary TB only (70.9%), 16.8% had extrapulmonary TB only, and 11.8% had both pulmonary and extrapulmonary TB. There were a total of 3,375 extrapulmonary sites of disease. Among these, lymphatic (28.1%) and pleural (24.1%) sites of disease were the most common, followed by bone </a:t>
            </a:r>
            <a:r>
              <a:rPr lang="en-US" sz="1100" b="0" i="0" strike="noStrike" dirty="0">
                <a:effectLst/>
                <a:latin typeface="Calibri" panose="020F0502020204030204" pitchFamily="34" charset="0"/>
                <a:ea typeface="PMingLiU" panose="02020500000000000000" pitchFamily="18" charset="-120"/>
                <a:cs typeface="Times New Roman" panose="02020603050405020304" pitchFamily="18" charset="0"/>
              </a:rPr>
              <a:t>or </a:t>
            </a:r>
            <a:r>
              <a:rPr lang="en-US" sz="1100" b="0" i="0" dirty="0">
                <a:effectLst/>
                <a:latin typeface="Calibri" panose="020F0502020204030204" pitchFamily="34" charset="0"/>
                <a:ea typeface="PMingLiU" panose="02020500000000000000" pitchFamily="18" charset="-120"/>
                <a:cs typeface="Times New Roman" panose="02020603050405020304" pitchFamily="18" charset="0"/>
              </a:rPr>
              <a:t>joint (7.5%), peritoneal (5.5%), meningeal (4.8%), genitourinary (3.4%), and laryngeal (0.8%). “Other” (25.7%) includes all other extrapulmonary sites of disease (e.g., ocular, hepatic).</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37</a:t>
            </a:fld>
            <a:endParaRPr lang="en-US"/>
          </a:p>
        </p:txBody>
      </p:sp>
    </p:spTree>
    <p:extLst>
      <p:ext uri="{BB962C8B-B14F-4D97-AF65-F5344CB8AC3E}">
        <p14:creationId xmlns:p14="http://schemas.microsoft.com/office/powerpoint/2010/main" val="328177694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100" b="0" i="0" dirty="0">
                <a:solidFill>
                  <a:srgbClr val="000000"/>
                </a:solidFill>
                <a:effectLst/>
                <a:latin typeface="+mj-lt"/>
                <a:ea typeface="PMingLiU" panose="02020500000000000000" pitchFamily="18" charset="-120"/>
                <a:cs typeface="Times New Roman" panose="02020603050405020304" pitchFamily="18" charset="0"/>
              </a:rPr>
              <a:t>Since 2001, the percentage of patients started on HRZE, the standard initial four-drug regimen of isoniazid, rifampin, pyrazinamide, and ethambutol, has remained above 80%. In some situations, including known or suspected drug resistance or a clinical contraindication to the standard initial therapy, a different four-drug regimen could be clinically appropriate. </a:t>
            </a:r>
            <a:r>
              <a:rPr lang="en-US" sz="1100" b="0" kern="0" dirty="0">
                <a:solidFill>
                  <a:srgbClr val="000000"/>
                </a:solidFill>
                <a:effectLst/>
                <a:latin typeface="+mj-lt"/>
                <a:ea typeface="Times New Roman" panose="02020603050405020304" pitchFamily="18" charset="0"/>
                <a:cs typeface="Times New Roman" panose="02020603050405020304" pitchFamily="18" charset="0"/>
              </a:rPr>
              <a:t>In 2024, 95% of persons with TB disease were initially started on a CDC recommended regimen or another multi-drug regimen that contained at least four drugs. </a:t>
            </a:r>
            <a:r>
              <a:rPr lang="en-US" sz="1100" b="0" dirty="0">
                <a:solidFill>
                  <a:srgbClr val="000000"/>
                </a:solidFill>
                <a:effectLst/>
                <a:latin typeface="+mj-lt"/>
                <a:ea typeface="PMingLiU" panose="02020500000000000000" pitchFamily="18" charset="-120"/>
                <a:cs typeface="Times New Roman" panose="02020603050405020304" pitchFamily="18" charset="0"/>
              </a:rPr>
              <a:t>During 2022 to 2024, less than 1% of TB cases were among patients started on </a:t>
            </a:r>
            <a:r>
              <a:rPr lang="en-US" sz="1100" b="0" dirty="0">
                <a:solidFill>
                  <a:srgbClr val="000000"/>
                </a:solidFill>
                <a:latin typeface="+mj-lt"/>
              </a:rPr>
              <a:t>HPMZ, </a:t>
            </a:r>
            <a:r>
              <a:rPr lang="en-US" sz="1100" b="0" dirty="0">
                <a:solidFill>
                  <a:srgbClr val="000000"/>
                </a:solidFill>
                <a:effectLst/>
                <a:latin typeface="+mj-lt"/>
                <a:ea typeface="PMingLiU" panose="02020500000000000000" pitchFamily="18" charset="-120"/>
                <a:cs typeface="Times New Roman" panose="02020603050405020304" pitchFamily="18" charset="0"/>
              </a:rPr>
              <a:t>a daily 4-month regimen with rifapentine, isoniazid, pyrazinamide, and moxifloxacin that was first recommended by CDC in 2022. The HPMZ column color is pink but may be hard to see due to the percentages being less than 1%. </a:t>
            </a:r>
            <a:r>
              <a:rPr lang="en-US" sz="1100" b="0" i="0" strike="noStrike" dirty="0">
                <a:solidFill>
                  <a:srgbClr val="000000"/>
                </a:solidFill>
                <a:effectLst/>
                <a:latin typeface="+mj-lt"/>
                <a:ea typeface="PMingLiU" panose="02020500000000000000" pitchFamily="18" charset="-120"/>
                <a:cs typeface="Times New Roman" panose="02020603050405020304" pitchFamily="18" charset="0"/>
              </a:rPr>
              <a:t>Use of initial regimens with less than four drugs has represented &lt;7% of reported cases, each year since 2011.  </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38</a:t>
            </a:fld>
            <a:endParaRPr lang="en-US"/>
          </a:p>
        </p:txBody>
      </p:sp>
    </p:spTree>
    <p:extLst>
      <p:ext uri="{BB962C8B-B14F-4D97-AF65-F5344CB8AC3E}">
        <p14:creationId xmlns:p14="http://schemas.microsoft.com/office/powerpoint/2010/main" val="193725238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100" b="0" dirty="0">
                <a:effectLst/>
                <a:latin typeface="Calibri" panose="020F0502020204030204" pitchFamily="34" charset="0"/>
                <a:ea typeface="PMingLiU" panose="02020500000000000000" pitchFamily="18" charset="-120"/>
                <a:cs typeface="Times New Roman" panose="02020603050405020304" pitchFamily="18" charset="0"/>
              </a:rPr>
              <a:t>Of the 10,037 people diagnosed with TB in 2024 who were prescribed TB therapy, 88.1% started on the standard TB regimen, isoniazid, rifampin, pyrazinamide, and ethambutol (HRZE), 6.6% started on a regimen with at least four drugs other than HRZE and HPMZ, and 4.8% started on a regimen of less than four drugs, including persons who were not prescribed any drugs. Less than 1% of people with TB were prescribed HPMZ, a d</a:t>
            </a:r>
            <a:r>
              <a:rPr lang="en-US" sz="1100" b="0" dirty="0">
                <a:effectLst/>
                <a:latin typeface="Calibri" panose="020F0502020204030204" pitchFamily="34" charset="0"/>
                <a:ea typeface="Calibri" panose="020F0502020204030204" pitchFamily="34" charset="0"/>
              </a:rPr>
              <a:t>aily 4-month regimen with rifapentine, isoniazid, pyrazinamide, and moxifloxacin.</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39</a:t>
            </a:fld>
            <a:endParaRPr lang="en-US"/>
          </a:p>
        </p:txBody>
      </p:sp>
    </p:spTree>
    <p:extLst>
      <p:ext uri="{BB962C8B-B14F-4D97-AF65-F5344CB8AC3E}">
        <p14:creationId xmlns:p14="http://schemas.microsoft.com/office/powerpoint/2010/main" val="34437838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b="0" dirty="0">
                <a:solidFill>
                  <a:srgbClr val="000000"/>
                </a:solidFill>
                <a:effectLst/>
                <a:latin typeface="Calibri" panose="020F0502020204030204" pitchFamily="34" charset="0"/>
                <a:ea typeface="PMingLiU" panose="02020500000000000000" pitchFamily="18" charset="-120"/>
                <a:cs typeface="Times New Roman" panose="02020603050405020304" pitchFamily="18" charset="0"/>
              </a:rPr>
              <a:t>The top graph shows incidence rates (cases per 100,000 persons) since 2010. The bottom graph shows annual percentage change in incidence rate, with any value &gt;0 representing an increase from the previous year and any value &lt;0 representing a decrease from the previous year. The percentage changes are calculated based off of unrounded incidence rates.</a:t>
            </a:r>
          </a:p>
          <a:p>
            <a:pPr marL="0" marR="0">
              <a:lnSpc>
                <a:spcPct val="107000"/>
              </a:lnSpc>
              <a:spcBef>
                <a:spcPts val="0"/>
              </a:spcBef>
              <a:spcAft>
                <a:spcPts val="800"/>
              </a:spcAft>
            </a:pPr>
            <a:endParaRPr lang="en-US" sz="1100" b="0" dirty="0">
              <a:solidFill>
                <a:srgbClr val="000000"/>
              </a:solidFill>
              <a:effectLst/>
              <a:latin typeface="Calibri" panose="020F0502020204030204" pitchFamily="34" charset="0"/>
              <a:ea typeface="PMingLiU" panose="02020500000000000000" pitchFamily="18" charset="-120"/>
              <a:cs typeface="Times New Roman" panose="02020603050405020304" pitchFamily="18" charset="0"/>
            </a:endParaRPr>
          </a:p>
          <a:p>
            <a:r>
              <a:rPr lang="en-US" sz="1100" b="0" dirty="0">
                <a:solidFill>
                  <a:srgbClr val="000000"/>
                </a:solidFill>
                <a:effectLst/>
                <a:latin typeface="Calibri" panose="020F0502020204030204" pitchFamily="34" charset="0"/>
                <a:ea typeface="PMingLiU" panose="02020500000000000000" pitchFamily="18" charset="-120"/>
                <a:cs typeface="Times New Roman" panose="02020603050405020304" pitchFamily="18" charset="0"/>
              </a:rPr>
              <a:t>While the incidence rate increased by 6.9% from 2023 (2.9 cases per 100,000 persons) to 2024 (3.1 cases per 100,000 persons)</a:t>
            </a:r>
            <a:r>
              <a:rPr lang="en-US" sz="1100" b="0" strike="noStrike" dirty="0">
                <a:solidFill>
                  <a:srgbClr val="000000"/>
                </a:solidFill>
                <a:effectLst/>
                <a:latin typeface="Calibri" panose="020F0502020204030204" pitchFamily="34" charset="0"/>
                <a:ea typeface="PMingLiU" panose="02020500000000000000" pitchFamily="18" charset="-120"/>
                <a:cs typeface="Times New Roman" panose="02020603050405020304" pitchFamily="18" charset="0"/>
              </a:rPr>
              <a:t>, it is still a 15.2% decrease when compared with 2010 (calculations made using unrounded rates).</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4</a:t>
            </a:fld>
            <a:endParaRPr lang="en-US"/>
          </a:p>
        </p:txBody>
      </p:sp>
    </p:spTree>
    <p:extLst>
      <p:ext uri="{BB962C8B-B14F-4D97-AF65-F5344CB8AC3E}">
        <p14:creationId xmlns:p14="http://schemas.microsoft.com/office/powerpoint/2010/main" val="300893074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100" b="0" dirty="0">
                <a:effectLst/>
                <a:latin typeface="+mj-lt"/>
                <a:ea typeface="PMingLiU" panose="02020500000000000000" pitchFamily="18" charset="-120"/>
                <a:cs typeface="Times New Roman" panose="02020603050405020304" pitchFamily="18" charset="0"/>
              </a:rPr>
              <a:t>The percentage of persons with TB disease receiving at least a portion of their medication by directly observed therapy (DOT) has risen from 35.4% in 1993 to 91.2% in 2022, the most recent year with data available. </a:t>
            </a:r>
            <a:r>
              <a:rPr kumimoji="0" lang="en-US" sz="1100" b="0" i="0" u="none" strike="noStrike" kern="0" cap="none" spc="0" normalizeH="0" baseline="0" noProof="0" dirty="0">
                <a:ln>
                  <a:noFill/>
                </a:ln>
                <a:solidFill>
                  <a:srgbClr val="000000"/>
                </a:solidFill>
                <a:effectLst/>
                <a:uLnTx/>
                <a:uFillTx/>
                <a:latin typeface="+mj-lt"/>
                <a:ea typeface="Times New Roman" panose="02020603050405020304" pitchFamily="18" charset="0"/>
                <a:cs typeface="Times New Roman" panose="02020603050405020304" pitchFamily="18" charset="0"/>
              </a:rPr>
              <a:t>The percentage of patients receiving treatment exclusively by directly observed therapy was higher in 2022 (66.3%) than in any previous year reported. </a:t>
            </a:r>
            <a:r>
              <a:rPr lang="en-US" sz="1100" b="0" dirty="0">
                <a:effectLst/>
                <a:latin typeface="+mj-lt"/>
                <a:ea typeface="PMingLiU" panose="02020500000000000000" pitchFamily="18" charset="-120"/>
                <a:cs typeface="Times New Roman" panose="02020603050405020304" pitchFamily="18" charset="0"/>
              </a:rPr>
              <a:t>DOT includes both in person and electronic (video call or other electronic method).</a:t>
            </a:r>
            <a:endParaRPr lang="en-US" sz="1100" b="0" dirty="0">
              <a:latin typeface="+mj-lt"/>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40</a:t>
            </a:fld>
            <a:endParaRPr lang="en-US"/>
          </a:p>
        </p:txBody>
      </p:sp>
    </p:spTree>
    <p:extLst>
      <p:ext uri="{BB962C8B-B14F-4D97-AF65-F5344CB8AC3E}">
        <p14:creationId xmlns:p14="http://schemas.microsoft.com/office/powerpoint/2010/main" val="373107180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100" b="0" dirty="0">
                <a:effectLst/>
                <a:latin typeface="Calibri" panose="020F0502020204030204" pitchFamily="34" charset="0"/>
                <a:ea typeface="PMingLiU" panose="02020500000000000000" pitchFamily="18" charset="-120"/>
                <a:cs typeface="Times New Roman" panose="02020603050405020304" pitchFamily="18" charset="0"/>
              </a:rPr>
              <a:t>During 2022, the most recent year for which treatment completion data are available, 66.3% of patients were administered treatment exclusively by directly observed therapy (DOT), 3.5% solely by self-administered therapy (SAT), and 24.9% by a combination of DOT and SAT. </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41</a:t>
            </a:fld>
            <a:endParaRPr lang="en-US"/>
          </a:p>
        </p:txBody>
      </p:sp>
    </p:spTree>
    <p:extLst>
      <p:ext uri="{BB962C8B-B14F-4D97-AF65-F5344CB8AC3E}">
        <p14:creationId xmlns:p14="http://schemas.microsoft.com/office/powerpoint/2010/main" val="268680535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100" b="0" dirty="0">
                <a:effectLst/>
                <a:latin typeface="+mj-lt"/>
                <a:cs typeface="Segoe UI"/>
              </a:rPr>
              <a:t>The national goal is for 92% of patients to complete treatment within 12 months if a treatment duration of ≤12 months is indicated. </a:t>
            </a:r>
            <a:r>
              <a:rPr kumimoji="0" lang="en-US" sz="1100" b="0" i="0" u="none" strike="noStrike" kern="0" cap="none" spc="0" normalizeH="0" baseline="0" noProof="0" dirty="0">
                <a:ln>
                  <a:noFill/>
                </a:ln>
                <a:solidFill>
                  <a:srgbClr val="000000"/>
                </a:solidFill>
                <a:effectLst/>
                <a:uLnTx/>
                <a:uFillTx/>
                <a:latin typeface="+mj-lt"/>
                <a:ea typeface="Times New Roman" panose="02020603050405020304" pitchFamily="18" charset="0"/>
                <a:cs typeface="Times New Roman" panose="02020603050405020304" pitchFamily="18" charset="0"/>
              </a:rPr>
              <a:t>Among patients eligible to complete TB therapy within 12 months, 86.7% did so in 2022, </a:t>
            </a:r>
            <a:r>
              <a:rPr lang="en-US" sz="1100" b="0" kern="0" dirty="0">
                <a:solidFill>
                  <a:srgbClr val="000000"/>
                </a:solidFill>
                <a:effectLst/>
                <a:latin typeface="+mj-lt"/>
                <a:ea typeface="Times New Roman" panose="02020603050405020304" pitchFamily="18" charset="0"/>
                <a:cs typeface="Times New Roman" panose="02020603050405020304" pitchFamily="18" charset="0"/>
              </a:rPr>
              <a:t>the most recent year for which data on treatment status are available</a:t>
            </a:r>
            <a:r>
              <a:rPr kumimoji="0" lang="en-US" sz="1100" b="0" i="0" u="none" strike="noStrike" kern="0" cap="none" spc="0" normalizeH="0" baseline="0" noProof="0" dirty="0">
                <a:ln>
                  <a:noFill/>
                </a:ln>
                <a:solidFill>
                  <a:srgbClr val="000000"/>
                </a:solidFill>
                <a:effectLst/>
                <a:uLnTx/>
                <a:uFillTx/>
                <a:latin typeface="+mj-lt"/>
                <a:ea typeface="Times New Roman" panose="02020603050405020304" pitchFamily="18" charset="0"/>
                <a:cs typeface="Times New Roman" panose="02020603050405020304" pitchFamily="18" charset="0"/>
              </a:rPr>
              <a:t>. Although this is a substantial increase compared with 63.4% in 1993, it is still short of the national goal of 92%. Overall, 92.6% of patients in 2022 completed TB therapy, either within or after 12 months, similar to the percentage in 2021 (93.5%).</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42</a:t>
            </a:fld>
            <a:endParaRPr lang="en-US"/>
          </a:p>
        </p:txBody>
      </p:sp>
    </p:spTree>
    <p:extLst>
      <p:ext uri="{BB962C8B-B14F-4D97-AF65-F5344CB8AC3E}">
        <p14:creationId xmlns:p14="http://schemas.microsoft.com/office/powerpoint/2010/main" val="423970874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100" b="0" dirty="0">
                <a:effectLst/>
                <a:latin typeface="+mj-lt"/>
              </a:rPr>
              <a:t>Since 1995, most isoniazid-resistant TB cases in the United States have been reported among </a:t>
            </a:r>
            <a:r>
              <a:rPr lang="en-US" sz="1100" b="0" i="0" dirty="0">
                <a:effectLst/>
                <a:latin typeface="+mj-lt"/>
                <a:ea typeface="PMingLiU" panose="02020500000000000000" pitchFamily="18" charset="-120"/>
                <a:cs typeface="Times New Roman" panose="02020603050405020304" pitchFamily="18" charset="0"/>
              </a:rPr>
              <a:t>non-U.S.–born persons</a:t>
            </a:r>
            <a:r>
              <a:rPr lang="en-US" sz="1100" b="0" dirty="0">
                <a:effectLst/>
                <a:latin typeface="+mj-lt"/>
              </a:rPr>
              <a:t>. In 2024, 675 TB cases were reported as resistant to isoniazid among persons with a known origin of birth. Of those, 90 cases (13.3%) were among U.S.-born persons. </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43</a:t>
            </a:fld>
            <a:endParaRPr lang="en-US"/>
          </a:p>
        </p:txBody>
      </p:sp>
    </p:spTree>
    <p:extLst>
      <p:ext uri="{BB962C8B-B14F-4D97-AF65-F5344CB8AC3E}">
        <p14:creationId xmlns:p14="http://schemas.microsoft.com/office/powerpoint/2010/main" val="406944162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100" b="0" dirty="0">
                <a:effectLst/>
                <a:latin typeface="+mj-lt"/>
                <a:ea typeface="PMingLiU" panose="02020500000000000000" pitchFamily="18" charset="-120"/>
                <a:cs typeface="Times New Roman" panose="02020603050405020304" pitchFamily="18" charset="0"/>
              </a:rPr>
              <a:t>Multidrug-resistant (MDR) TB is defined as TB resistant to at least isoniazid and rifampin. </a:t>
            </a:r>
            <a:r>
              <a:rPr lang="en-US" sz="1100" b="0" strike="noStrike" dirty="0">
                <a:effectLst/>
                <a:latin typeface="+mj-lt"/>
                <a:ea typeface="PMingLiU" panose="02020500000000000000" pitchFamily="18" charset="-120"/>
                <a:cs typeface="Times New Roman" panose="02020603050405020304" pitchFamily="18" charset="0"/>
              </a:rPr>
              <a:t>In 2024, there were 115 cases of MDR TB, including 7 cases among persons with unknown history of previous TB. </a:t>
            </a:r>
            <a:r>
              <a:rPr lang="en-US" sz="1100" b="0" kern="1200" dirty="0">
                <a:solidFill>
                  <a:schemeClr val="tx1"/>
                </a:solidFill>
                <a:effectLst/>
                <a:latin typeface="+mj-lt"/>
                <a:ea typeface="+mn-ea"/>
                <a:cs typeface="+mn-cs"/>
              </a:rPr>
              <a:t>Among persons </a:t>
            </a:r>
            <a:r>
              <a:rPr lang="en-US" sz="1100" kern="1200" dirty="0">
                <a:solidFill>
                  <a:schemeClr val="tx1"/>
                </a:solidFill>
                <a:effectLst/>
                <a:latin typeface="+mj-lt"/>
                <a:ea typeface="+mn-ea"/>
                <a:cs typeface="+mn-cs"/>
              </a:rPr>
              <a:t>in the United States </a:t>
            </a:r>
            <a:r>
              <a:rPr lang="en-US" sz="1100" b="0" kern="1200" dirty="0">
                <a:solidFill>
                  <a:schemeClr val="tx1"/>
                </a:solidFill>
                <a:effectLst/>
                <a:latin typeface="+mj-lt"/>
                <a:ea typeface="+mn-ea"/>
                <a:cs typeface="+mn-cs"/>
              </a:rPr>
              <a:t>with no previous history of TB disease, less than 2% have been classified as MDR TB since 1995.</a:t>
            </a:r>
            <a:endParaRPr lang="en-US" sz="1100" b="0" strike="sngStrike" dirty="0">
              <a:effectLst/>
              <a:latin typeface="+mj-lt"/>
              <a:ea typeface="PMingLiU" panose="02020500000000000000" pitchFamily="18" charset="-12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44</a:t>
            </a:fld>
            <a:endParaRPr lang="en-US"/>
          </a:p>
        </p:txBody>
      </p:sp>
    </p:spTree>
    <p:extLst>
      <p:ext uri="{BB962C8B-B14F-4D97-AF65-F5344CB8AC3E}">
        <p14:creationId xmlns:p14="http://schemas.microsoft.com/office/powerpoint/2010/main" val="295289361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100" b="0" dirty="0">
                <a:effectLst/>
                <a:latin typeface="Calibri" panose="020F0502020204030204" pitchFamily="34" charset="0"/>
                <a:ea typeface="PMingLiU" panose="02020500000000000000" pitchFamily="18" charset="-120"/>
                <a:cs typeface="Times New Roman" panose="02020603050405020304" pitchFamily="18" charset="0"/>
              </a:rPr>
              <a:t>Coinfection with HIV is a major risk factor for progression of latent TB infection to TB disease. Among 10,152 persons who were alive at TB diagnosis in 2024, HIV status was known for 90.3% (n=9,167). Among the persons with TB and a known HIV status, the percentage of HIV coinfection decreased from 7.5% in 2011 to 4.6% in 2024 for all persons, from 10.7% in 2011 to 5.3% in 2024 for U.S.-born persons, and from 5.7% in 2011 to 4.3% in 2024 for non-U.S.–born persons. The percentage of HIV coinfection among all three groups has been relatively stable since 2018.</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45</a:t>
            </a:fld>
            <a:endParaRPr lang="en-US"/>
          </a:p>
        </p:txBody>
      </p:sp>
    </p:spTree>
    <p:extLst>
      <p:ext uri="{BB962C8B-B14F-4D97-AF65-F5344CB8AC3E}">
        <p14:creationId xmlns:p14="http://schemas.microsoft.com/office/powerpoint/2010/main" val="189943554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100" b="0" dirty="0">
                <a:effectLst/>
                <a:latin typeface="+mj-lt"/>
                <a:ea typeface="Calibri" panose="020F0502020204030204" pitchFamily="34" charset="0"/>
                <a:cs typeface="Times New Roman" panose="02020603050405020304" pitchFamily="18" charset="0"/>
              </a:rPr>
              <a:t>Among all reported medical risk factors for TB disease, diabetes mellitus (21.9%) was reported most frequently by all persons with TB, followed by non-HIV immunosuppression (6.4%), viral hepatitis (3.2%), end stage renal disease (2.3%), TNF-</a:t>
            </a:r>
            <a:r>
              <a:rPr lang="el-GR" sz="1100" b="0" dirty="0">
                <a:effectLst/>
                <a:latin typeface="+mj-lt"/>
                <a:ea typeface="Calibri" panose="020F0502020204030204" pitchFamily="34" charset="0"/>
                <a:cs typeface="Segoe UI" panose="020B0502040204020203" pitchFamily="34" charset="0"/>
              </a:rPr>
              <a:t>α</a:t>
            </a:r>
            <a:r>
              <a:rPr lang="en-US" sz="1100" b="0" dirty="0">
                <a:effectLst/>
                <a:latin typeface="+mj-lt"/>
                <a:ea typeface="Calibri" panose="020F0502020204030204" pitchFamily="34" charset="0"/>
                <a:cs typeface="Segoe UI" panose="020B0502040204020203" pitchFamily="34" charset="0"/>
              </a:rPr>
              <a:t> inhibitors (1.5%), and post-organ transplantation (0.7%)</a:t>
            </a:r>
            <a:r>
              <a:rPr lang="en-US" sz="1100" b="0" dirty="0">
                <a:effectLst/>
                <a:latin typeface="+mj-lt"/>
                <a:ea typeface="Calibri" panose="020F0502020204030204" pitchFamily="34" charset="0"/>
                <a:cs typeface="Times New Roman" panose="02020603050405020304" pitchFamily="18" charset="0"/>
              </a:rPr>
              <a:t>. Diabetes mellitus was more common among non-U.S.–born persons (24.0%), compared with U.S.-born persons (15.0%).</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46</a:t>
            </a:fld>
            <a:endParaRPr lang="en-US"/>
          </a:p>
        </p:txBody>
      </p:sp>
    </p:spTree>
    <p:extLst>
      <p:ext uri="{BB962C8B-B14F-4D97-AF65-F5344CB8AC3E}">
        <p14:creationId xmlns:p14="http://schemas.microsoft.com/office/powerpoint/2010/main" val="305145698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839A66-975A-E817-DE57-3616685B1C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0B454D-F0E3-337B-A9AF-2A6AE1D7135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E1ADF28-0E4D-FD48-2B37-A5A03452C7EF}"/>
              </a:ext>
            </a:extLst>
          </p:cNvPr>
          <p:cNvSpPr>
            <a:spLocks noGrp="1"/>
          </p:cNvSpPr>
          <p:nvPr>
            <p:ph type="body" idx="1"/>
          </p:nvPr>
        </p:nvSpPr>
        <p:spPr/>
        <p:txBody>
          <a:bodyPr>
            <a:normAutofit/>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100" b="0" i="0" dirty="0">
                <a:effectLst/>
                <a:latin typeface="+mj-lt"/>
                <a:ea typeface="Calibri" panose="020F0502020204030204" pitchFamily="34" charset="0"/>
                <a:cs typeface="Times New Roman" panose="02020603050405020304" pitchFamily="18" charset="0"/>
              </a:rPr>
              <a:t>Among persons who had social and behavioral risk factor information available and were at least 15 years of age, the most common risk factor reported was being a current or former tobacco smoker (31.4%), followed by ever experiencing homelessness (9.4%), history of ever being incarcerated (8.8%), noninjecting drug use (7.8%), experiencing homelessness within the past 12 months </a:t>
            </a:r>
            <a:r>
              <a:rPr lang="en-US" sz="1100" b="0" i="0" strike="noStrike" dirty="0">
                <a:effectLst/>
                <a:latin typeface="+mj-lt"/>
                <a:ea typeface="Calibri" panose="020F0502020204030204" pitchFamily="34" charset="0"/>
                <a:cs typeface="Times New Roman" panose="02020603050405020304" pitchFamily="18" charset="0"/>
              </a:rPr>
              <a:t>prior to TB </a:t>
            </a:r>
            <a:r>
              <a:rPr lang="en-US" sz="1100" b="0" i="0" dirty="0">
                <a:effectLst/>
                <a:latin typeface="+mj-lt"/>
                <a:ea typeface="Calibri" panose="020F0502020204030204" pitchFamily="34" charset="0"/>
                <a:cs typeface="Times New Roman" panose="02020603050405020304" pitchFamily="18" charset="0"/>
              </a:rPr>
              <a:t>diagnosis (7.3%), excess alcohol use (7.3%), incarceration within past 12 months prior to diagnosis (3.6%), being a resident of a long-term care facility (1.6%), and injecting drug use (1.0%). </a:t>
            </a:r>
            <a:r>
              <a:rPr lang="en-US" sz="1100" kern="1200" dirty="0">
                <a:solidFill>
                  <a:schemeClr val="tx1"/>
                </a:solidFill>
                <a:effectLst/>
                <a:latin typeface="+mj-lt"/>
                <a:ea typeface="+mn-ea"/>
                <a:cs typeface="+mn-cs"/>
              </a:rPr>
              <a:t>History of cigarette smoking was added to the 2020 RVCT.</a:t>
            </a:r>
            <a:endParaRPr lang="en-US" sz="1100" b="0" i="0" dirty="0">
              <a:effectLst/>
              <a:latin typeface="+mj-lt"/>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D13F34E1-1C35-8E1C-1644-9551587C50DE}"/>
              </a:ext>
            </a:extLst>
          </p:cNvPr>
          <p:cNvSpPr>
            <a:spLocks noGrp="1"/>
          </p:cNvSpPr>
          <p:nvPr>
            <p:ph type="sldNum" sz="quarter" idx="5"/>
          </p:nvPr>
        </p:nvSpPr>
        <p:spPr/>
        <p:txBody>
          <a:bodyPr/>
          <a:lstStyle/>
          <a:p>
            <a:pPr>
              <a:defRPr/>
            </a:pPr>
            <a:fld id="{EB38CAEC-4554-485B-9189-C45C7447A404}" type="slidenum">
              <a:rPr lang="en-US" smtClean="0"/>
              <a:pPr>
                <a:defRPr/>
              </a:pPr>
              <a:t>47</a:t>
            </a:fld>
            <a:endParaRPr lang="en-US"/>
          </a:p>
        </p:txBody>
      </p:sp>
    </p:spTree>
    <p:extLst>
      <p:ext uri="{BB962C8B-B14F-4D97-AF65-F5344CB8AC3E}">
        <p14:creationId xmlns:p14="http://schemas.microsoft.com/office/powerpoint/2010/main" val="41273370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100" kern="1200" dirty="0">
                <a:solidFill>
                  <a:schemeClr val="tx1"/>
                </a:solidFill>
                <a:latin typeface="+mj-lt"/>
                <a:ea typeface="Calibri" panose="020F0502020204030204" pitchFamily="34" charset="0"/>
                <a:cs typeface="Calibri"/>
              </a:rPr>
              <a:t>This slide displays the number of TB cases diagnosed among residents of state prisons, federal prisons, local jails, and other facilities in 2024 as four separate maps. Each map is color-coded so that as the number of TB cases increases, the color becomes darker. Texas had the greatest number of cases among persons who resided </a:t>
            </a:r>
            <a:r>
              <a:rPr lang="en-US" sz="1100" b="0" kern="1200" dirty="0">
                <a:solidFill>
                  <a:schemeClr val="tx1"/>
                </a:solidFill>
                <a:latin typeface="+mj-lt"/>
                <a:ea typeface="Calibri" panose="020F0502020204030204" pitchFamily="34" charset="0"/>
                <a:cs typeface="Calibri"/>
              </a:rPr>
              <a:t>in federal prisons (n=25), </a:t>
            </a:r>
            <a:r>
              <a:rPr lang="en-US" sz="1100" kern="1200" dirty="0">
                <a:solidFill>
                  <a:schemeClr val="tx1"/>
                </a:solidFill>
                <a:latin typeface="+mj-lt"/>
                <a:ea typeface="Calibri" panose="020F0502020204030204" pitchFamily="34" charset="0"/>
                <a:cs typeface="Calibri"/>
              </a:rPr>
              <a:t>state prisons (n=49), local jails (n=45), and other facilities (n=61) at the time of diagnosis. Other facilities include</a:t>
            </a:r>
            <a:r>
              <a:rPr lang="en-US" sz="1100" b="0" kern="1200" dirty="0">
                <a:solidFill>
                  <a:schemeClr val="tx1"/>
                </a:solidFill>
                <a:latin typeface="+mj-lt"/>
                <a:ea typeface="+mn-ea"/>
                <a:cs typeface="+mn-cs"/>
              </a:rPr>
              <a:t> Immigration and Customs Enforcement (ICE) detention centers, Indian reservation facilities (e.g., tribal jails), military stockades and jails, federal park police facilities, police lockups (i.e., temporary holding facilities for persons who have not been formally charged in court), </a:t>
            </a:r>
            <a:r>
              <a:rPr lang="en-US" sz="1100" b="0" strike="noStrike" kern="1200" dirty="0">
                <a:solidFill>
                  <a:schemeClr val="tx1"/>
                </a:solidFill>
                <a:latin typeface="+mj-lt"/>
                <a:ea typeface="+mn-ea"/>
                <a:cs typeface="+mn-cs"/>
              </a:rPr>
              <a:t>juvenile facilities, </a:t>
            </a:r>
            <a:r>
              <a:rPr lang="en-US" sz="1100" b="0" kern="1200" dirty="0">
                <a:solidFill>
                  <a:schemeClr val="tx1"/>
                </a:solidFill>
                <a:latin typeface="+mj-lt"/>
                <a:ea typeface="+mn-ea"/>
                <a:cs typeface="+mn-cs"/>
              </a:rPr>
              <a:t>or other correctional facilities that are not included in the other specific choices.</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48</a:t>
            </a:fld>
            <a:endParaRPr lang="en-US"/>
          </a:p>
        </p:txBody>
      </p:sp>
    </p:spTree>
    <p:extLst>
      <p:ext uri="{BB962C8B-B14F-4D97-AF65-F5344CB8AC3E}">
        <p14:creationId xmlns:p14="http://schemas.microsoft.com/office/powerpoint/2010/main" val="87847743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100" kern="1200" dirty="0">
                <a:solidFill>
                  <a:schemeClr val="tx1"/>
                </a:solidFill>
                <a:effectLst/>
                <a:latin typeface="+mj-lt"/>
                <a:ea typeface="+mn-ea"/>
                <a:cs typeface="+mn-cs"/>
              </a:rPr>
              <a:t>Whole-genome </a:t>
            </a:r>
            <a:r>
              <a:rPr lang="en-US" sz="1100" kern="1200" dirty="0" err="1">
                <a:solidFill>
                  <a:schemeClr val="tx1"/>
                </a:solidFill>
                <a:effectLst/>
                <a:latin typeface="+mj-lt"/>
                <a:ea typeface="+mn-ea"/>
                <a:cs typeface="+mn-cs"/>
              </a:rPr>
              <a:t>multilocus</a:t>
            </a:r>
            <a:r>
              <a:rPr lang="en-US" sz="1100" kern="1200" dirty="0">
                <a:solidFill>
                  <a:schemeClr val="tx1"/>
                </a:solidFill>
                <a:effectLst/>
                <a:latin typeface="+mj-lt"/>
                <a:ea typeface="+mn-ea"/>
                <a:cs typeface="+mn-cs"/>
              </a:rPr>
              <a:t> sequence typing </a:t>
            </a:r>
            <a:r>
              <a:rPr lang="en-US" sz="1100" u="sng" kern="1200" dirty="0">
                <a:solidFill>
                  <a:schemeClr val="tx1"/>
                </a:solidFill>
                <a:effectLst/>
                <a:latin typeface="+mj-lt"/>
                <a:ea typeface="+mn-ea"/>
                <a:cs typeface="+mn-cs"/>
              </a:rPr>
              <a:t>(</a:t>
            </a:r>
            <a:r>
              <a:rPr lang="en-US" sz="1100" u="sng" kern="1200" dirty="0" err="1">
                <a:solidFill>
                  <a:schemeClr val="tx1"/>
                </a:solidFill>
                <a:effectLst/>
                <a:latin typeface="+mj-lt"/>
                <a:ea typeface="+mn-ea"/>
                <a:cs typeface="+mn-cs"/>
              </a:rPr>
              <a:t>wgMLST</a:t>
            </a:r>
            <a:r>
              <a:rPr lang="en-US" sz="1100" u="sng" kern="1200" dirty="0">
                <a:solidFill>
                  <a:schemeClr val="tx1"/>
                </a:solidFill>
                <a:effectLst/>
                <a:latin typeface="+mj-lt"/>
                <a:ea typeface="+mn-ea"/>
                <a:cs typeface="+mn-cs"/>
              </a:rPr>
              <a:t>)</a:t>
            </a:r>
            <a:r>
              <a:rPr lang="en-US" sz="1100" u="none" kern="1200" dirty="0">
                <a:solidFill>
                  <a:schemeClr val="tx1"/>
                </a:solidFill>
                <a:effectLst/>
                <a:latin typeface="+mj-lt"/>
                <a:ea typeface="+mn-ea"/>
                <a:cs typeface="+mn-cs"/>
              </a:rPr>
              <a:t> </a:t>
            </a:r>
            <a:r>
              <a:rPr lang="en-US" sz="1100" kern="1200" dirty="0">
                <a:solidFill>
                  <a:schemeClr val="tx1"/>
                </a:solidFill>
                <a:effectLst/>
                <a:latin typeface="+mj-lt"/>
                <a:ea typeface="+mn-ea"/>
                <a:cs typeface="+mn-cs"/>
              </a:rPr>
              <a:t>can be used to identify clusters of TB cases with genetically similar TB bacteria, which can be evidence supporting recent transmission. A TB case is attributed to recent transmission if a plausible source case can be identified in a person who had an </a:t>
            </a:r>
            <a:r>
              <a:rPr lang="en-US" sz="1100" i="1" kern="1200" dirty="0">
                <a:solidFill>
                  <a:schemeClr val="tx1"/>
                </a:solidFill>
                <a:effectLst/>
                <a:latin typeface="+mj-lt"/>
                <a:ea typeface="+mn-ea"/>
                <a:cs typeface="+mn-cs"/>
              </a:rPr>
              <a:t>M. tuberculosis</a:t>
            </a:r>
            <a:r>
              <a:rPr lang="en-US" sz="1100" kern="1200" dirty="0">
                <a:solidFill>
                  <a:schemeClr val="tx1"/>
                </a:solidFill>
                <a:effectLst/>
                <a:latin typeface="+mj-lt"/>
                <a:ea typeface="+mn-ea"/>
                <a:cs typeface="+mn-cs"/>
              </a:rPr>
              <a:t> isolate with the same </a:t>
            </a:r>
            <a:r>
              <a:rPr lang="en-US" sz="1100" kern="1200" dirty="0" err="1">
                <a:solidFill>
                  <a:schemeClr val="tx1"/>
                </a:solidFill>
                <a:effectLst/>
                <a:latin typeface="+mj-lt"/>
                <a:ea typeface="+mn-ea"/>
                <a:cs typeface="+mn-cs"/>
              </a:rPr>
              <a:t>wgMLSType</a:t>
            </a:r>
            <a:r>
              <a:rPr lang="en-US" sz="1100" kern="1200" dirty="0">
                <a:solidFill>
                  <a:schemeClr val="tx1"/>
                </a:solidFill>
                <a:effectLst/>
                <a:latin typeface="+mj-lt"/>
                <a:ea typeface="+mn-ea"/>
                <a:cs typeface="+mn-cs"/>
              </a:rPr>
              <a:t> that differed by ≤5 single nucleotide polymorphisms, had an infectious form of TB, was 10 years of age or older, resided within 100 miles of the case, and was diagnosed within 2 years before the case. A TB genotype cluster is defined as two or more cases with matching whole-genome </a:t>
            </a:r>
            <a:r>
              <a:rPr lang="en-US" sz="1100" kern="1200" dirty="0" err="1">
                <a:solidFill>
                  <a:schemeClr val="tx1"/>
                </a:solidFill>
                <a:effectLst/>
                <a:latin typeface="+mj-lt"/>
                <a:ea typeface="+mn-ea"/>
                <a:cs typeface="+mn-cs"/>
              </a:rPr>
              <a:t>multilocus</a:t>
            </a:r>
            <a:r>
              <a:rPr lang="en-US" sz="1100" kern="1200" dirty="0">
                <a:solidFill>
                  <a:schemeClr val="tx1"/>
                </a:solidFill>
                <a:effectLst/>
                <a:latin typeface="+mj-lt"/>
                <a:ea typeface="+mn-ea"/>
                <a:cs typeface="+mn-cs"/>
              </a:rPr>
              <a:t> sequence type (</a:t>
            </a:r>
            <a:r>
              <a:rPr lang="en-US" sz="1100" kern="1200" dirty="0" err="1">
                <a:solidFill>
                  <a:schemeClr val="tx1"/>
                </a:solidFill>
                <a:effectLst/>
                <a:latin typeface="+mj-lt"/>
                <a:ea typeface="+mn-ea"/>
                <a:cs typeface="+mn-cs"/>
              </a:rPr>
              <a:t>wgMLSType</a:t>
            </a:r>
            <a:r>
              <a:rPr lang="en-US" sz="1100" kern="1200" dirty="0">
                <a:solidFill>
                  <a:schemeClr val="tx1"/>
                </a:solidFill>
                <a:effectLst/>
                <a:latin typeface="+mj-lt"/>
                <a:ea typeface="+mn-ea"/>
                <a:cs typeface="+mn-cs"/>
              </a:rPr>
              <a:t>) in the same county during a 3-year period. During 2022–2024, there were 1,268 TB genotype clusters involving 3,794 total cases. Clusters of 2 or 3 cases comprised 85.5% of all clusters. There were 33 large clusters (≥10 cases) that contained 599 total cases (15.8% of all clustered cases).</a:t>
            </a:r>
            <a:br>
              <a:rPr lang="en-US" sz="1100" kern="1200" dirty="0">
                <a:solidFill>
                  <a:schemeClr val="tx1"/>
                </a:solidFill>
                <a:effectLst/>
                <a:latin typeface="+mj-lt"/>
                <a:ea typeface="+mn-ea"/>
                <a:cs typeface="+mn-cs"/>
              </a:rPr>
            </a:br>
            <a:endParaRPr lang="en-US" sz="1100" kern="1200" dirty="0">
              <a:solidFill>
                <a:schemeClr val="tx1"/>
              </a:solidFill>
              <a:effectLst/>
              <a:latin typeface="+mj-lt"/>
              <a:ea typeface="+mn-ea"/>
              <a:cs typeface="+mn-cs"/>
            </a:endParaRPr>
          </a:p>
          <a:p>
            <a:r>
              <a:rPr lang="en-US" sz="1100" kern="1200" dirty="0">
                <a:solidFill>
                  <a:schemeClr val="tx1"/>
                </a:solidFill>
                <a:effectLst/>
                <a:latin typeface="+mj-lt"/>
                <a:ea typeface="+mn-ea"/>
                <a:cs typeface="+mn-cs"/>
              </a:rPr>
              <a:t>For more information on TB whole-genome sequencing and genotyping, please visit: </a:t>
            </a:r>
            <a:r>
              <a:rPr lang="en-US" sz="1100" u="sng" kern="1200" dirty="0">
                <a:solidFill>
                  <a:schemeClr val="tx1"/>
                </a:solidFill>
                <a:effectLst/>
                <a:latin typeface="+mj-lt"/>
                <a:ea typeface="+mn-ea"/>
                <a:cs typeface="+mn-cs"/>
                <a:hlinkClick r:id="rId3"/>
              </a:rPr>
              <a:t>https://www.cdc.gov/tb/php/genotyping/whole-genome-sequencing.html</a:t>
            </a:r>
            <a:r>
              <a:rPr lang="en-US" sz="1100" kern="1200" dirty="0">
                <a:solidFill>
                  <a:schemeClr val="tx1"/>
                </a:solidFill>
                <a:effectLst/>
                <a:latin typeface="+mj-lt"/>
                <a:ea typeface="+mn-ea"/>
                <a:cs typeface="+mn-cs"/>
              </a:rPr>
              <a:t>.</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49</a:t>
            </a:fld>
            <a:endParaRPr lang="en-US"/>
          </a:p>
        </p:txBody>
      </p:sp>
    </p:spTree>
    <p:extLst>
      <p:ext uri="{BB962C8B-B14F-4D97-AF65-F5344CB8AC3E}">
        <p14:creationId xmlns:p14="http://schemas.microsoft.com/office/powerpoint/2010/main" val="20688675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kern="1200" dirty="0">
                <a:solidFill>
                  <a:srgbClr val="000000"/>
                </a:solidFill>
                <a:effectLst/>
                <a:latin typeface="+mj-lt"/>
                <a:ea typeface="+mn-ea"/>
                <a:cs typeface="+mn-cs"/>
              </a:rPr>
              <a:t>The National Vital Statistics System (NVSS) reported 572 TB-related deaths (0.2 deaths per 100,000 persons) where TB was the underlying cause of death for 2023, the most recent year for which death certificate data are available. The population-level mortality rates have remained stable since the early 2000s, despite recent increases in TB case counts.</a:t>
            </a:r>
          </a:p>
          <a:p>
            <a:endParaRPr lang="en-US" sz="1100" kern="1200" dirty="0">
              <a:solidFill>
                <a:srgbClr val="000000"/>
              </a:solidFill>
              <a:effectLst/>
              <a:latin typeface="+mj-lt"/>
              <a:ea typeface="+mn-ea"/>
              <a:cs typeface="+mn-cs"/>
            </a:endParaRPr>
          </a:p>
          <a:p>
            <a:r>
              <a:rPr lang="en-US" sz="1100" i="1" kern="1200" dirty="0">
                <a:solidFill>
                  <a:srgbClr val="000000"/>
                </a:solidFill>
                <a:effectLst/>
                <a:latin typeface="+mj-lt"/>
                <a:ea typeface="+mn-ea"/>
                <a:cs typeface="+mn-cs"/>
              </a:rPr>
              <a:t>It is important to note that under current NVSS guidance, deaths caused by TB among persons with comorbid HIV infections are classified with HIV as the underlying cause of death, not TB, and are not included here.</a:t>
            </a:r>
          </a:p>
          <a:p>
            <a:endParaRPr lang="en-US" sz="1100" kern="1200" dirty="0">
              <a:solidFill>
                <a:srgbClr val="000000"/>
              </a:solidFill>
              <a:effectLst/>
              <a:latin typeface="+mj-lt"/>
              <a:ea typeface="+mn-ea"/>
              <a:cs typeface="+mn-cs"/>
            </a:endParaRPr>
          </a:p>
          <a:p>
            <a:r>
              <a:rPr lang="en-US" sz="1100" kern="1200" dirty="0">
                <a:solidFill>
                  <a:srgbClr val="000000"/>
                </a:solidFill>
                <a:effectLst/>
                <a:latin typeface="+mj-lt"/>
                <a:ea typeface="+mn-ea"/>
                <a:cs typeface="+mn-cs"/>
              </a:rPr>
              <a:t>National Vital Statistics System accessed from CDC WONDER as of July 7, 2025: </a:t>
            </a:r>
            <a:r>
              <a:rPr lang="en-US" sz="1100" u="sng" kern="1200" dirty="0">
                <a:solidFill>
                  <a:srgbClr val="000000"/>
                </a:solidFill>
                <a:effectLst/>
                <a:latin typeface="+mj-lt"/>
                <a:ea typeface="+mn-ea"/>
                <a:cs typeface="+mn-cs"/>
                <a:hlinkClick r:id="rId3">
                  <a:extLst>
                    <a:ext uri="{A12FA001-AC4F-418D-AE19-62706E023703}">
                      <ahyp:hlinkClr xmlns:ahyp="http://schemas.microsoft.com/office/drawing/2018/hyperlinkcolor" val="tx"/>
                    </a:ext>
                  </a:extLst>
                </a:hlinkClick>
              </a:rPr>
              <a:t>https://wonder.cdc.gov/</a:t>
            </a:r>
            <a:r>
              <a:rPr lang="en-US" sz="1100" kern="1200" dirty="0">
                <a:solidFill>
                  <a:srgbClr val="000000"/>
                </a:solidFill>
                <a:effectLst/>
                <a:latin typeface="+mj-lt"/>
                <a:ea typeface="+mn-ea"/>
                <a:cs typeface="+mn-cs"/>
              </a:rPr>
              <a:t>   </a:t>
            </a:r>
          </a:p>
          <a:p>
            <a:endParaRPr lang="en-US" sz="1100" dirty="0">
              <a:solidFill>
                <a:srgbClr val="000000"/>
              </a:solidFill>
              <a:latin typeface="+mj-lt"/>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5</a:t>
            </a:fld>
            <a:endParaRPr lang="en-US"/>
          </a:p>
        </p:txBody>
      </p:sp>
    </p:spTree>
    <p:extLst>
      <p:ext uri="{BB962C8B-B14F-4D97-AF65-F5344CB8AC3E}">
        <p14:creationId xmlns:p14="http://schemas.microsoft.com/office/powerpoint/2010/main" val="408271324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r>
              <a:rPr lang="en-US" sz="1100" b="0" strike="noStrike" dirty="0">
                <a:effectLst/>
                <a:latin typeface="+mj-lt"/>
                <a:ea typeface="PMingLiU"/>
                <a:cs typeface="Calibri"/>
              </a:rPr>
              <a:t>W</a:t>
            </a:r>
            <a:r>
              <a:rPr lang="en-US" sz="1100" b="0" dirty="0">
                <a:effectLst/>
                <a:latin typeface="+mj-lt"/>
                <a:ea typeface="PMingLiU"/>
                <a:cs typeface="Calibri"/>
              </a:rPr>
              <a:t>hole-genome </a:t>
            </a:r>
            <a:r>
              <a:rPr lang="en-US" sz="1100" b="0" dirty="0" err="1">
                <a:effectLst/>
                <a:latin typeface="+mj-lt"/>
                <a:ea typeface="PMingLiU"/>
                <a:cs typeface="Calibri"/>
              </a:rPr>
              <a:t>multilocus</a:t>
            </a:r>
            <a:r>
              <a:rPr lang="en-US" sz="1100" b="0" dirty="0">
                <a:effectLst/>
                <a:latin typeface="+mj-lt"/>
                <a:ea typeface="PMingLiU"/>
                <a:cs typeface="Calibri"/>
              </a:rPr>
              <a:t> (</a:t>
            </a:r>
            <a:r>
              <a:rPr lang="en-US" sz="1100" b="0" dirty="0" err="1">
                <a:effectLst/>
                <a:latin typeface="+mj-lt"/>
                <a:ea typeface="PMingLiU"/>
                <a:cs typeface="Calibri"/>
              </a:rPr>
              <a:t>wgMLST</a:t>
            </a:r>
            <a:r>
              <a:rPr lang="en-US" sz="1100" b="0" dirty="0">
                <a:effectLst/>
                <a:latin typeface="+mj-lt"/>
                <a:ea typeface="PMingLiU"/>
                <a:cs typeface="Calibri"/>
              </a:rPr>
              <a:t>) sequence typing can be used to identify clusters of TB cases with genetically similar TB bacteria, which can represent recent transmission. </a:t>
            </a:r>
            <a:r>
              <a:rPr lang="en-US" sz="1100" b="0" strike="noStrike" dirty="0">
                <a:effectLst/>
                <a:latin typeface="+mj-lt"/>
                <a:ea typeface="PMingLiU"/>
                <a:cs typeface="Calibri"/>
              </a:rPr>
              <a:t>A </a:t>
            </a:r>
            <a:r>
              <a:rPr lang="en-US" sz="1100" b="0" dirty="0">
                <a:effectLst/>
                <a:latin typeface="+mj-lt"/>
                <a:ea typeface="PMingLiU"/>
                <a:cs typeface="Calibri"/>
              </a:rPr>
              <a:t>TB genotype cluster is defined as two or more cases with matching whole-genome </a:t>
            </a:r>
            <a:r>
              <a:rPr lang="en-US" sz="1100" b="0" dirty="0" err="1">
                <a:effectLst/>
                <a:latin typeface="+mj-lt"/>
                <a:ea typeface="PMingLiU"/>
                <a:cs typeface="Calibri"/>
              </a:rPr>
              <a:t>multilocus</a:t>
            </a:r>
            <a:r>
              <a:rPr lang="en-US" sz="1100" b="0" dirty="0">
                <a:effectLst/>
                <a:latin typeface="+mj-lt"/>
                <a:ea typeface="PMingLiU"/>
                <a:cs typeface="Calibri"/>
              </a:rPr>
              <a:t> sequence type (</a:t>
            </a:r>
            <a:r>
              <a:rPr lang="en-US" sz="1100" b="0" dirty="0" err="1">
                <a:effectLst/>
                <a:latin typeface="+mj-lt"/>
                <a:ea typeface="PMingLiU"/>
                <a:cs typeface="Calibri"/>
              </a:rPr>
              <a:t>wgMLSType</a:t>
            </a:r>
            <a:r>
              <a:rPr lang="en-US" sz="1100" b="0" dirty="0">
                <a:effectLst/>
                <a:latin typeface="+mj-lt"/>
                <a:ea typeface="PMingLiU"/>
                <a:cs typeface="Calibri"/>
              </a:rPr>
              <a:t>) in the same county during a 3-year period. During </a:t>
            </a:r>
            <a:r>
              <a:rPr lang="en-US" sz="1100" b="0" dirty="0">
                <a:latin typeface="+mj-lt"/>
                <a:ea typeface="PMingLiU"/>
                <a:cs typeface="Calibri"/>
              </a:rPr>
              <a:t>2022</a:t>
            </a:r>
            <a:r>
              <a:rPr lang="en-US" sz="1100" dirty="0">
                <a:solidFill>
                  <a:srgbClr val="164380"/>
                </a:solidFill>
                <a:latin typeface="+mj-lt"/>
                <a:cs typeface="Calibri"/>
              </a:rPr>
              <a:t>–</a:t>
            </a:r>
            <a:r>
              <a:rPr lang="en-US" sz="1100" b="0" dirty="0">
                <a:latin typeface="+mj-lt"/>
                <a:ea typeface="PMingLiU"/>
                <a:cs typeface="Calibri"/>
              </a:rPr>
              <a:t>2024</a:t>
            </a:r>
            <a:r>
              <a:rPr lang="en-US" sz="1100" b="0" dirty="0">
                <a:effectLst/>
                <a:latin typeface="+mj-lt"/>
                <a:ea typeface="PMingLiU"/>
                <a:cs typeface="Calibri"/>
              </a:rPr>
              <a:t>, there were 1,268 TB genotype clusters involving 3,794 total cases. Clusters of 2 or 3 cases comprised </a:t>
            </a:r>
            <a:r>
              <a:rPr lang="en-US" sz="1100" dirty="0">
                <a:latin typeface="+mj-lt"/>
                <a:ea typeface="PMingLiU"/>
                <a:cs typeface="Calibri"/>
              </a:rPr>
              <a:t>85.5</a:t>
            </a:r>
            <a:r>
              <a:rPr lang="en-US" sz="1100" b="0" dirty="0">
                <a:effectLst/>
                <a:latin typeface="+mj-lt"/>
                <a:ea typeface="PMingLiU"/>
                <a:cs typeface="Calibri"/>
              </a:rPr>
              <a:t>% of all clusters. There were 33 large clusters (≥10 cases) that contained 599 total cases (</a:t>
            </a:r>
            <a:r>
              <a:rPr lang="en-US" sz="1100" dirty="0">
                <a:latin typeface="+mj-lt"/>
                <a:ea typeface="PMingLiU"/>
                <a:cs typeface="Calibri"/>
              </a:rPr>
              <a:t>15.8</a:t>
            </a:r>
            <a:r>
              <a:rPr lang="en-US" sz="1100" b="0" dirty="0">
                <a:effectLst/>
                <a:latin typeface="+mj-lt"/>
                <a:ea typeface="PMingLiU"/>
                <a:cs typeface="Calibri"/>
              </a:rPr>
              <a:t>% of all clustered cases).</a:t>
            </a:r>
          </a:p>
          <a:p>
            <a:endParaRPr lang="en-US" sz="1100" dirty="0">
              <a:latin typeface="+mj-lt"/>
            </a:endParaRPr>
          </a:p>
          <a:p>
            <a:pPr>
              <a:defRPr/>
            </a:pPr>
            <a:r>
              <a:rPr lang="en-US" sz="1100" kern="1200" dirty="0">
                <a:solidFill>
                  <a:schemeClr val="tx1"/>
                </a:solidFill>
                <a:effectLst/>
                <a:latin typeface="+mj-lt"/>
                <a:ea typeface="+mn-ea"/>
                <a:cs typeface="Calibri"/>
              </a:rPr>
              <a:t>For more information on TB whole-genome sequencing and genotyping, please visit: </a:t>
            </a:r>
            <a:r>
              <a:rPr lang="en-US" sz="1100" dirty="0">
                <a:latin typeface="+mj-lt"/>
              </a:rPr>
              <a:t>https://www.cdc.gov/tb/php/genotyping/whole-genome-sequencing.html.</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50</a:t>
            </a:fld>
            <a:endParaRPr lang="en-US"/>
          </a:p>
        </p:txBody>
      </p:sp>
    </p:spTree>
    <p:extLst>
      <p:ext uri="{BB962C8B-B14F-4D97-AF65-F5344CB8AC3E}">
        <p14:creationId xmlns:p14="http://schemas.microsoft.com/office/powerpoint/2010/main" val="139164654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r>
              <a:rPr lang="en-US" sz="1100" b="0" dirty="0">
                <a:effectLst/>
                <a:latin typeface="+mj-lt"/>
                <a:ea typeface="PMingLiU"/>
                <a:cs typeface="Calibri"/>
              </a:rPr>
              <a:t>CDC issues alerts for TB genotype clusters based on a log-likelihood ratio (LLR), which calculates the concentration of a genotype in a county compared to the rest of the country during a 3-year period. “Medium alerts” are issued for clusters with an LLR of 4 to &lt;10 and “high alerts” for clusters with an LLR ≥10</a:t>
            </a:r>
            <a:r>
              <a:rPr lang="en-US" sz="1100" dirty="0">
                <a:latin typeface="+mj-lt"/>
                <a:ea typeface="PMingLiU"/>
                <a:cs typeface="Calibri"/>
              </a:rPr>
              <a:t> TB cases</a:t>
            </a:r>
            <a:r>
              <a:rPr lang="en-US" sz="1100" b="0" dirty="0">
                <a:effectLst/>
                <a:latin typeface="+mj-lt"/>
                <a:ea typeface="PMingLiU"/>
                <a:cs typeface="Calibri"/>
              </a:rPr>
              <a:t>. During 2022</a:t>
            </a:r>
            <a:r>
              <a:rPr lang="en-US" sz="1100" dirty="0">
                <a:solidFill>
                  <a:srgbClr val="FF0000"/>
                </a:solidFill>
                <a:latin typeface="+mj-lt"/>
              </a:rPr>
              <a:t>–</a:t>
            </a:r>
            <a:r>
              <a:rPr lang="en-US" sz="1100" b="0" dirty="0">
                <a:effectLst/>
                <a:latin typeface="+mj-lt"/>
                <a:ea typeface="PMingLiU"/>
                <a:cs typeface="Calibri"/>
              </a:rPr>
              <a:t>2024, 49.3% (n=625) of 1,268 clusters identified nationally generated either medium alerts (42.3%, n=536) or high-level alerts (7.0%, n=89).</a:t>
            </a:r>
            <a:r>
              <a:rPr lang="en-US" sz="1100" b="0" dirty="0">
                <a:solidFill>
                  <a:srgbClr val="FF0000"/>
                </a:solidFill>
                <a:effectLst/>
                <a:latin typeface="+mj-lt"/>
                <a:ea typeface="PMingLiU"/>
                <a:cs typeface="Calibri"/>
              </a:rPr>
              <a:t> </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51</a:t>
            </a:fld>
            <a:endParaRPr lang="en-US"/>
          </a:p>
        </p:txBody>
      </p:sp>
    </p:spTree>
    <p:extLst>
      <p:ext uri="{BB962C8B-B14F-4D97-AF65-F5344CB8AC3E}">
        <p14:creationId xmlns:p14="http://schemas.microsoft.com/office/powerpoint/2010/main" val="228168819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b="0" kern="1200" dirty="0">
                <a:solidFill>
                  <a:schemeClr val="tx1"/>
                </a:solidFill>
                <a:effectLst/>
                <a:latin typeface="+mj-lt"/>
                <a:ea typeface="+mn-ea"/>
                <a:cs typeface="+mn-cs"/>
              </a:rPr>
              <a:t>The 2024 annual TB surveillance report includes estimates of recent transmission for the first time since 2021 based on an updated method that incorporates whole-genome sequencing data. </a:t>
            </a:r>
            <a:r>
              <a:rPr lang="en-US" sz="1100" dirty="0">
                <a:latin typeface="+mj-lt"/>
              </a:rPr>
              <a:t>This slide displays the estimated percentage of U.S. TB cases attributed to recent transmission by year and genotyping method. </a:t>
            </a:r>
            <a:r>
              <a:rPr lang="en-US" sz="1100" kern="1200" dirty="0">
                <a:solidFill>
                  <a:schemeClr val="tx1"/>
                </a:solidFill>
                <a:effectLst/>
                <a:latin typeface="+mj-lt"/>
                <a:ea typeface="+mn-ea"/>
                <a:cs typeface="+mn-cs"/>
              </a:rPr>
              <a:t>Based </a:t>
            </a:r>
            <a:r>
              <a:rPr lang="en-US" sz="1100" b="0" kern="1200" dirty="0">
                <a:solidFill>
                  <a:schemeClr val="tx1"/>
                </a:solidFill>
                <a:effectLst/>
                <a:latin typeface="+mj-lt"/>
                <a:ea typeface="+mn-ea"/>
                <a:cs typeface="+mn-cs"/>
              </a:rPr>
              <a:t>on conventional genotyping (</a:t>
            </a:r>
            <a:r>
              <a:rPr lang="en-US" sz="1100" b="0" kern="1200" dirty="0" err="1">
                <a:solidFill>
                  <a:schemeClr val="tx1"/>
                </a:solidFill>
                <a:effectLst/>
                <a:latin typeface="+mj-lt"/>
                <a:ea typeface="+mn-ea"/>
                <a:cs typeface="+mn-cs"/>
              </a:rPr>
              <a:t>GENType</a:t>
            </a:r>
            <a:r>
              <a:rPr lang="en-US" sz="1100" b="0" kern="1200" dirty="0">
                <a:solidFill>
                  <a:schemeClr val="tx1"/>
                </a:solidFill>
                <a:effectLst/>
                <a:latin typeface="+mj-lt"/>
                <a:ea typeface="+mn-ea"/>
                <a:cs typeface="+mn-cs"/>
              </a:rPr>
              <a:t>), the percentage of cases attributed to recent transmission declined from 14.2% in 2015 to 12.4% in 2021. The updated estimate for 2021 based on whole-genome </a:t>
            </a:r>
            <a:r>
              <a:rPr lang="en-US" sz="1100" b="0" kern="1200" dirty="0" err="1">
                <a:solidFill>
                  <a:schemeClr val="tx1"/>
                </a:solidFill>
                <a:effectLst/>
                <a:latin typeface="+mj-lt"/>
                <a:ea typeface="+mn-ea"/>
                <a:cs typeface="+mn-cs"/>
              </a:rPr>
              <a:t>multilocus</a:t>
            </a:r>
            <a:r>
              <a:rPr lang="en-US" sz="1100" b="0" kern="1200" dirty="0">
                <a:solidFill>
                  <a:schemeClr val="tx1"/>
                </a:solidFill>
                <a:effectLst/>
                <a:latin typeface="+mj-lt"/>
                <a:ea typeface="+mn-ea"/>
                <a:cs typeface="+mn-cs"/>
              </a:rPr>
              <a:t> sequence typing (</a:t>
            </a:r>
            <a:r>
              <a:rPr lang="en-US" sz="1100" b="0" kern="1200" dirty="0" err="1">
                <a:solidFill>
                  <a:schemeClr val="tx1"/>
                </a:solidFill>
                <a:effectLst/>
                <a:latin typeface="+mj-lt"/>
                <a:ea typeface="+mn-ea"/>
                <a:cs typeface="+mn-cs"/>
              </a:rPr>
              <a:t>wgMLSType</a:t>
            </a:r>
            <a:r>
              <a:rPr lang="en-US" sz="1100" b="0" kern="1200" dirty="0">
                <a:solidFill>
                  <a:schemeClr val="tx1"/>
                </a:solidFill>
                <a:effectLst/>
                <a:latin typeface="+mj-lt"/>
                <a:ea typeface="+mn-ea"/>
                <a:cs typeface="+mn-cs"/>
              </a:rPr>
              <a:t>) was 12.8%. After a decline in 2022 to 10.9%, the estimated percentage of cases attributed to recent transmission increased to 11.9% in 2023 and 12.7% in 2024.</a:t>
            </a:r>
            <a:endParaRPr lang="en-US" sz="1100" b="0" dirty="0">
              <a:latin typeface="+mj-lt"/>
            </a:endParaRPr>
          </a:p>
          <a:p>
            <a:endParaRPr lang="en-US" sz="1100" dirty="0">
              <a:latin typeface="+mj-lt"/>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52</a:t>
            </a:fld>
            <a:endParaRPr lang="en-US"/>
          </a:p>
        </p:txBody>
      </p:sp>
    </p:spTree>
    <p:extLst>
      <p:ext uri="{BB962C8B-B14F-4D97-AF65-F5344CB8AC3E}">
        <p14:creationId xmlns:p14="http://schemas.microsoft.com/office/powerpoint/2010/main" val="305615448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kern="1200" dirty="0">
                <a:solidFill>
                  <a:schemeClr val="tx1"/>
                </a:solidFill>
                <a:effectLst/>
                <a:latin typeface="+mj-lt"/>
                <a:ea typeface="+mn-ea"/>
                <a:cs typeface="+mn-cs"/>
              </a:rPr>
              <a:t>This map shows the number of TB cases in each county or county-equivalent area that were attributed to recent transmission during 2023–2024. Fifteen counties reported ≥20 cases attributed to recent transmission during this period, 22 reported 11–20 cases, 370 reported 1–10 cases, and 810 reported 0 cases. The remaining 1,903 counties had no genotyped cases that could be evaluated for recent transmission during 2023–2024.</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53</a:t>
            </a:fld>
            <a:endParaRPr lang="en-US"/>
          </a:p>
        </p:txBody>
      </p:sp>
    </p:spTree>
    <p:extLst>
      <p:ext uri="{BB962C8B-B14F-4D97-AF65-F5344CB8AC3E}">
        <p14:creationId xmlns:p14="http://schemas.microsoft.com/office/powerpoint/2010/main" val="422721433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a:lnSpc>
                <a:spcPct val="107000"/>
              </a:lnSpc>
              <a:spcBef>
                <a:spcPts val="0"/>
              </a:spcBef>
              <a:spcAft>
                <a:spcPts val="800"/>
              </a:spcAft>
            </a:pPr>
            <a:r>
              <a:rPr lang="en-US" sz="1100" dirty="0">
                <a:effectLst/>
                <a:latin typeface="Calibri" panose="020F0502020204030204" pitchFamily="34" charset="0"/>
                <a:ea typeface="PMingLiU" panose="02020500000000000000" pitchFamily="18" charset="-120"/>
                <a:cs typeface="Times New Roman" panose="02020603050405020304" pitchFamily="18" charset="0"/>
              </a:rPr>
              <a:t>Out of 14,648 genotyped TB cases reported nationwide during 2023–2024 with sufficient data, CDC attributed 12.3% (n=1,804) to recent transmission (≤2 years before diagnosis) in the United States. The remaining 12,844 (87.7%) were not attributed to recent transmission; these could represent transmission &gt;2 years before diagnosis or transmission outside the United States.</a:t>
            </a:r>
          </a:p>
        </p:txBody>
      </p:sp>
      <p:sp>
        <p:nvSpPr>
          <p:cNvPr id="4" name="Slide Number Placeholder 3"/>
          <p:cNvSpPr>
            <a:spLocks noGrp="1"/>
          </p:cNvSpPr>
          <p:nvPr>
            <p:ph type="sldNum" sz="quarter" idx="10"/>
          </p:nvPr>
        </p:nvSpPr>
        <p:spPr/>
        <p:txBody>
          <a:bodyPr/>
          <a:lstStyle/>
          <a:p>
            <a:fld id="{7E82054C-5FFB-4925-88B8-34BFE44764D6}" type="slidenum">
              <a:rPr lang="en-US" smtClean="0"/>
              <a:pPr/>
              <a:t>54</a:t>
            </a:fld>
            <a:endParaRPr lang="en-US"/>
          </a:p>
        </p:txBody>
      </p:sp>
    </p:spTree>
    <p:extLst>
      <p:ext uri="{BB962C8B-B14F-4D97-AF65-F5344CB8AC3E}">
        <p14:creationId xmlns:p14="http://schemas.microsoft.com/office/powerpoint/2010/main" val="35620391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dirty="0">
                <a:effectLst/>
                <a:latin typeface="Calibri" panose="020F0502020204030204" pitchFamily="34" charset="0"/>
                <a:ea typeface="PMingLiU" panose="02020500000000000000" pitchFamily="18" charset="-120"/>
                <a:cs typeface="Times New Roman" panose="02020603050405020304" pitchFamily="18" charset="0"/>
              </a:rPr>
              <a:t>The percentage of genotyped TB cases attributed to recent transmission among U.S.-born persons (32.9%, n=1,023) was nearly 5 times </a:t>
            </a:r>
            <a:r>
              <a:rPr lang="en-US" sz="1100" b="0" dirty="0">
                <a:effectLst/>
                <a:latin typeface="Calibri" panose="020F0502020204030204" pitchFamily="34" charset="0"/>
                <a:ea typeface="PMingLiU" panose="02020500000000000000" pitchFamily="18" charset="-120"/>
                <a:cs typeface="Times New Roman" panose="02020603050405020304" pitchFamily="18" charset="0"/>
              </a:rPr>
              <a:t>the percentage </a:t>
            </a:r>
            <a:r>
              <a:rPr lang="en-US" sz="1100" dirty="0">
                <a:effectLst/>
                <a:latin typeface="Calibri" panose="020F0502020204030204" pitchFamily="34" charset="0"/>
                <a:ea typeface="PMingLiU" panose="02020500000000000000" pitchFamily="18" charset="-120"/>
                <a:cs typeface="Times New Roman" panose="02020603050405020304" pitchFamily="18" charset="0"/>
              </a:rPr>
              <a:t>among non-U.S.–born persons (6.7%, n=772). The remaining 67.1% (n=2,082) of genotyped cases among U.S.-born persons and 93.3% (n=10,696) among non-U.S.–born persons were not attributed to recent transmission; these could represent transmission &gt;2 years before diagnosis or transmission outside the United States.</a:t>
            </a:r>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55</a:t>
            </a:fld>
            <a:endParaRPr lang="en-US"/>
          </a:p>
        </p:txBody>
      </p:sp>
    </p:spTree>
    <p:extLst>
      <p:ext uri="{BB962C8B-B14F-4D97-AF65-F5344CB8AC3E}">
        <p14:creationId xmlns:p14="http://schemas.microsoft.com/office/powerpoint/2010/main" val="257562880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100" b="0" dirty="0">
                <a:effectLst/>
                <a:latin typeface="Calibri" panose="020F0502020204030204" pitchFamily="34" charset="0"/>
                <a:ea typeface="PMingLiU" panose="02020500000000000000" pitchFamily="18" charset="-120"/>
                <a:cs typeface="Times New Roman" panose="02020603050405020304" pitchFamily="18" charset="0"/>
              </a:rPr>
              <a:t>Among racial/ethnic groups, the percentage of TB </a:t>
            </a:r>
            <a:r>
              <a:rPr lang="en-US" sz="1100" dirty="0">
                <a:effectLst/>
                <a:latin typeface="Calibri" panose="020F0502020204030204" pitchFamily="34" charset="0"/>
                <a:ea typeface="PMingLiU" panose="02020500000000000000" pitchFamily="18" charset="-120"/>
                <a:cs typeface="Times New Roman" panose="02020603050405020304" pitchFamily="18" charset="0"/>
              </a:rPr>
              <a:t>cases attributed to recent transmission was greatest</a:t>
            </a:r>
            <a:r>
              <a:rPr lang="en-US" sz="1100" b="0" dirty="0">
                <a:effectLst/>
                <a:latin typeface="Calibri" panose="020F0502020204030204" pitchFamily="34" charset="0"/>
                <a:ea typeface="PMingLiU" panose="02020500000000000000" pitchFamily="18" charset="-120"/>
                <a:cs typeface="Times New Roman" panose="02020603050405020304" pitchFamily="18" charset="0"/>
              </a:rPr>
              <a:t> among American Indian or Alaska Native persons (59.6%, n=93), Native Hawaiian or Other Pacific Islander persons (33.1%, n=81), and Black or African American persons (19.3%, n=506).</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56</a:t>
            </a:fld>
            <a:endParaRPr lang="en-US"/>
          </a:p>
        </p:txBody>
      </p:sp>
    </p:spTree>
    <p:extLst>
      <p:ext uri="{BB962C8B-B14F-4D97-AF65-F5344CB8AC3E}">
        <p14:creationId xmlns:p14="http://schemas.microsoft.com/office/powerpoint/2010/main" val="419657296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0" dirty="0">
                <a:latin typeface="+mj-lt"/>
              </a:rPr>
              <a:t>The </a:t>
            </a:r>
            <a:r>
              <a:rPr lang="en-US" sz="1100" b="0" dirty="0">
                <a:effectLst/>
                <a:latin typeface="+mj-lt"/>
                <a:ea typeface="PMingLiU"/>
                <a:cs typeface="Calibri"/>
              </a:rPr>
              <a:t>percentage of TB </a:t>
            </a:r>
            <a:r>
              <a:rPr lang="en-US" sz="1100" dirty="0">
                <a:effectLst/>
                <a:latin typeface="+mj-lt"/>
                <a:ea typeface="PMingLiU"/>
                <a:cs typeface="Calibri"/>
              </a:rPr>
              <a:t>cases attributed to recent transmission </a:t>
            </a:r>
            <a:r>
              <a:rPr lang="en-US" sz="1100" dirty="0">
                <a:latin typeface="+mj-lt"/>
                <a:ea typeface="PMingLiU"/>
              </a:rPr>
              <a:t>wa</a:t>
            </a:r>
            <a:r>
              <a:rPr lang="en-US" sz="1100" dirty="0">
                <a:latin typeface="+mj-lt"/>
              </a:rPr>
              <a:t>s</a:t>
            </a:r>
            <a:r>
              <a:rPr lang="en-US" sz="1100" b="0" dirty="0">
                <a:latin typeface="+mj-lt"/>
              </a:rPr>
              <a:t> higher among younger age groups than older groups. Of the 147 cases that occurred among children 0 to 4 years old, 57.8% (n=85) were attributed to recent transmission, compared with 4.4% (n=174) of the 3,993 cases among adults 65 years or older.</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57</a:t>
            </a:fld>
            <a:endParaRPr lang="en-US"/>
          </a:p>
        </p:txBody>
      </p:sp>
    </p:spTree>
    <p:extLst>
      <p:ext uri="{BB962C8B-B14F-4D97-AF65-F5344CB8AC3E}">
        <p14:creationId xmlns:p14="http://schemas.microsoft.com/office/powerpoint/2010/main" val="156630012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r>
              <a:rPr lang="en-US" sz="1100" kern="1200" dirty="0">
                <a:solidFill>
                  <a:schemeClr val="tx1"/>
                </a:solidFill>
                <a:effectLst/>
                <a:latin typeface="+mj-lt"/>
                <a:ea typeface="+mn-ea"/>
                <a:cs typeface="+mn-cs"/>
              </a:rPr>
              <a:t>The percentage of TB cases attributed to recent transmission was higher than the national average</a:t>
            </a:r>
            <a:r>
              <a:rPr lang="en-US" sz="1100" dirty="0">
                <a:latin typeface="+mj-lt"/>
              </a:rPr>
              <a:t> during 2023–2024</a:t>
            </a:r>
            <a:r>
              <a:rPr lang="en-US" sz="1100" kern="1200" dirty="0">
                <a:solidFill>
                  <a:schemeClr val="tx1"/>
                </a:solidFill>
                <a:effectLst/>
                <a:latin typeface="+mj-lt"/>
                <a:ea typeface="+mn-ea"/>
                <a:cs typeface="+mn-cs"/>
              </a:rPr>
              <a:t> (12</a:t>
            </a:r>
            <a:r>
              <a:rPr lang="en-US" sz="1100" dirty="0">
                <a:latin typeface="+mj-lt"/>
              </a:rPr>
              <a:t>%, n=1,804)</a:t>
            </a:r>
            <a:r>
              <a:rPr lang="en-US" sz="1100" kern="1200" dirty="0">
                <a:solidFill>
                  <a:schemeClr val="tx1"/>
                </a:solidFill>
                <a:effectLst/>
                <a:latin typeface="+mj-lt"/>
                <a:ea typeface="+mn-ea"/>
                <a:cs typeface="+mn-cs"/>
              </a:rPr>
              <a:t> among persons reporting noninjecting drug use (33</a:t>
            </a:r>
            <a:r>
              <a:rPr lang="en-US" sz="1100" dirty="0">
                <a:latin typeface="+mj-lt"/>
              </a:rPr>
              <a:t>%, n=379),</a:t>
            </a:r>
            <a:r>
              <a:rPr lang="en-US" sz="1100" kern="1200" dirty="0">
                <a:solidFill>
                  <a:schemeClr val="tx1"/>
                </a:solidFill>
                <a:effectLst/>
                <a:latin typeface="+mj-lt"/>
                <a:ea typeface="+mn-ea"/>
                <a:cs typeface="+mn-cs"/>
              </a:rPr>
              <a:t> injecting drug use (29</a:t>
            </a:r>
            <a:r>
              <a:rPr lang="en-US" sz="1100" dirty="0">
                <a:latin typeface="+mj-lt"/>
              </a:rPr>
              <a:t>%, n=43),</a:t>
            </a:r>
            <a:r>
              <a:rPr lang="en-US" sz="1100" kern="1200" dirty="0">
                <a:solidFill>
                  <a:schemeClr val="tx1"/>
                </a:solidFill>
                <a:effectLst/>
                <a:latin typeface="+mj-lt"/>
                <a:ea typeface="+mn-ea"/>
                <a:cs typeface="+mn-cs"/>
              </a:rPr>
              <a:t> incarceration (24</a:t>
            </a:r>
            <a:r>
              <a:rPr lang="en-US" sz="1100" dirty="0">
                <a:latin typeface="+mj-lt"/>
              </a:rPr>
              <a:t>%, n=98),</a:t>
            </a:r>
            <a:r>
              <a:rPr lang="en-US" sz="1100" kern="1200" dirty="0">
                <a:solidFill>
                  <a:schemeClr val="tx1"/>
                </a:solidFill>
                <a:effectLst/>
                <a:latin typeface="+mj-lt"/>
                <a:ea typeface="+mn-ea"/>
                <a:cs typeface="+mn-cs"/>
              </a:rPr>
              <a:t> excess alcohol use (22</a:t>
            </a:r>
            <a:r>
              <a:rPr lang="en-US" sz="1100" dirty="0">
                <a:latin typeface="+mj-lt"/>
              </a:rPr>
              <a:t>%, n=253),</a:t>
            </a:r>
            <a:r>
              <a:rPr lang="en-US" sz="1100" kern="1200" dirty="0">
                <a:solidFill>
                  <a:schemeClr val="tx1"/>
                </a:solidFill>
                <a:effectLst/>
                <a:latin typeface="+mj-lt"/>
                <a:ea typeface="+mn-ea"/>
                <a:cs typeface="+mn-cs"/>
              </a:rPr>
              <a:t> homelessness (20</a:t>
            </a:r>
            <a:r>
              <a:rPr lang="en-US" sz="1100" dirty="0">
                <a:latin typeface="+mj-lt"/>
              </a:rPr>
              <a:t>%, n=201),</a:t>
            </a:r>
            <a:r>
              <a:rPr lang="en-US" sz="1100" kern="1200" dirty="0">
                <a:solidFill>
                  <a:schemeClr val="tx1"/>
                </a:solidFill>
                <a:effectLst/>
                <a:latin typeface="+mj-lt"/>
                <a:ea typeface="+mn-ea"/>
                <a:cs typeface="+mn-cs"/>
              </a:rPr>
              <a:t> current or former </a:t>
            </a:r>
            <a:r>
              <a:rPr lang="en-US" sz="1100" dirty="0">
                <a:latin typeface="+mj-lt"/>
              </a:rPr>
              <a:t>smoking</a:t>
            </a:r>
            <a:r>
              <a:rPr lang="en-US" sz="1100" kern="1200" dirty="0">
                <a:solidFill>
                  <a:schemeClr val="tx1"/>
                </a:solidFill>
                <a:effectLst/>
                <a:latin typeface="+mj-lt"/>
                <a:ea typeface="+mn-ea"/>
                <a:cs typeface="+mn-cs"/>
              </a:rPr>
              <a:t> (15</a:t>
            </a:r>
            <a:r>
              <a:rPr lang="en-US" sz="1100" dirty="0">
                <a:latin typeface="+mj-lt"/>
              </a:rPr>
              <a:t>%, n=678),</a:t>
            </a:r>
            <a:r>
              <a:rPr lang="en-US" sz="1100" kern="1200" dirty="0">
                <a:solidFill>
                  <a:schemeClr val="tx1"/>
                </a:solidFill>
                <a:effectLst/>
                <a:latin typeface="+mj-lt"/>
                <a:ea typeface="+mn-ea"/>
                <a:cs typeface="+mn-cs"/>
              </a:rPr>
              <a:t> and HIV coinfection (15</a:t>
            </a:r>
            <a:r>
              <a:rPr lang="en-US" sz="1100" dirty="0">
                <a:latin typeface="+mj-lt"/>
              </a:rPr>
              <a:t>%, n=93).</a:t>
            </a:r>
            <a:r>
              <a:rPr lang="en-US" sz="1100" kern="1200" dirty="0">
                <a:solidFill>
                  <a:schemeClr val="tx1"/>
                </a:solidFill>
                <a:effectLst/>
                <a:latin typeface="+mj-lt"/>
                <a:ea typeface="+mn-ea"/>
                <a:cs typeface="+mn-cs"/>
              </a:rPr>
              <a:t> </a:t>
            </a:r>
            <a:r>
              <a:rPr lang="en-US" sz="1100" b="0" dirty="0">
                <a:effectLst/>
                <a:latin typeface="+mj-lt"/>
                <a:ea typeface="PMingLiU"/>
                <a:cs typeface="Calibri"/>
              </a:rPr>
              <a:t>The percentage of </a:t>
            </a:r>
            <a:r>
              <a:rPr lang="en-US" sz="1100" dirty="0">
                <a:effectLst/>
                <a:latin typeface="+mj-lt"/>
                <a:ea typeface="PMingLiU"/>
                <a:cs typeface="Calibri"/>
              </a:rPr>
              <a:t>cases attributed to recent transmission was lower than the national average </a:t>
            </a:r>
            <a:r>
              <a:rPr lang="en-US" sz="1100" dirty="0">
                <a:latin typeface="+mj-lt"/>
                <a:ea typeface="PMingLiU"/>
                <a:cs typeface="Calibri"/>
              </a:rPr>
              <a:t>among</a:t>
            </a:r>
            <a:r>
              <a:rPr lang="en-US" sz="1100" b="0" dirty="0">
                <a:effectLst/>
                <a:latin typeface="+mj-lt"/>
                <a:ea typeface="PMingLiU"/>
                <a:cs typeface="Calibri"/>
              </a:rPr>
              <a:t> persons with non-HIV immunosuppression (9</a:t>
            </a:r>
            <a:r>
              <a:rPr lang="en-US" sz="1100" dirty="0">
                <a:latin typeface="+mj-lt"/>
                <a:ea typeface="PMingLiU"/>
                <a:cs typeface="Calibri"/>
              </a:rPr>
              <a:t>%, n=99)</a:t>
            </a:r>
            <a:r>
              <a:rPr lang="en-US" sz="1100" b="0" dirty="0">
                <a:effectLst/>
                <a:latin typeface="+mj-lt"/>
                <a:ea typeface="PMingLiU"/>
                <a:cs typeface="Calibri"/>
              </a:rPr>
              <a:t> and diabetes (8</a:t>
            </a:r>
            <a:r>
              <a:rPr lang="en-US" sz="1100" dirty="0">
                <a:latin typeface="+mj-lt"/>
                <a:ea typeface="PMingLiU"/>
                <a:cs typeface="Calibri"/>
              </a:rPr>
              <a:t>%, n=310).</a:t>
            </a:r>
            <a:endParaRPr lang="en-US" sz="1100" dirty="0">
              <a:solidFill>
                <a:srgbClr val="000000"/>
              </a:solidFill>
              <a:latin typeface="+mj-lt"/>
              <a:ea typeface="Calibri"/>
              <a:cs typeface="Calibri"/>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58</a:t>
            </a:fld>
            <a:endParaRPr lang="en-US"/>
          </a:p>
        </p:txBody>
      </p:sp>
    </p:spTree>
    <p:extLst>
      <p:ext uri="{BB962C8B-B14F-4D97-AF65-F5344CB8AC3E}">
        <p14:creationId xmlns:p14="http://schemas.microsoft.com/office/powerpoint/2010/main" val="41151783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Six new large outbreaks of TB occurred in the United States in 2024. This map displays the six states where the majority of cases in each outbreak were reported: Alaska, Arkansas, California, Indiana, Kansas, and Washington.</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59</a:t>
            </a:fld>
            <a:endParaRPr lang="en-US"/>
          </a:p>
        </p:txBody>
      </p:sp>
    </p:spTree>
    <p:extLst>
      <p:ext uri="{BB962C8B-B14F-4D97-AF65-F5344CB8AC3E}">
        <p14:creationId xmlns:p14="http://schemas.microsoft.com/office/powerpoint/2010/main" val="30731213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Bef>
                <a:spcPts val="0"/>
              </a:spcBef>
              <a:spcAft>
                <a:spcPts val="800"/>
              </a:spcAft>
            </a:pPr>
            <a:r>
              <a:rPr lang="en-US" sz="1100" b="0" dirty="0">
                <a:solidFill>
                  <a:srgbClr val="000000"/>
                </a:solidFill>
                <a:effectLst/>
                <a:latin typeface="+mj-lt"/>
                <a:cs typeface="Segoe UI"/>
              </a:rPr>
              <a:t>As in past years, four U.S. states combined reported </a:t>
            </a:r>
            <a:r>
              <a:rPr lang="en-US" sz="1100" dirty="0">
                <a:solidFill>
                  <a:srgbClr val="000000"/>
                </a:solidFill>
                <a:latin typeface="+mj-lt"/>
                <a:cs typeface="Segoe UI"/>
              </a:rPr>
              <a:t>approximately</a:t>
            </a:r>
            <a:r>
              <a:rPr lang="en-US" sz="1100" b="0" dirty="0">
                <a:solidFill>
                  <a:srgbClr val="000000"/>
                </a:solidFill>
                <a:effectLst/>
                <a:latin typeface="+mj-lt"/>
                <a:cs typeface="Segoe UI"/>
              </a:rPr>
              <a:t> half (</a:t>
            </a:r>
            <a:r>
              <a:rPr lang="en-US" sz="1100" b="0" strike="noStrike" dirty="0">
                <a:solidFill>
                  <a:srgbClr val="000000"/>
                </a:solidFill>
                <a:effectLst/>
                <a:latin typeface="+mj-lt"/>
                <a:cs typeface="Segoe UI"/>
              </a:rPr>
              <a:t>49.5</a:t>
            </a:r>
            <a:r>
              <a:rPr lang="en-US" sz="1100" b="0" dirty="0">
                <a:solidFill>
                  <a:srgbClr val="000000"/>
                </a:solidFill>
                <a:effectLst/>
                <a:latin typeface="+mj-lt"/>
                <a:cs typeface="Segoe UI"/>
              </a:rPr>
              <a:t>%) of all U.S. TB cases in 2024: </a:t>
            </a:r>
            <a:r>
              <a:rPr lang="en-US" sz="1100" b="0" dirty="0">
                <a:solidFill>
                  <a:srgbClr val="000000"/>
                </a:solidFill>
                <a:effectLst/>
                <a:latin typeface="+mj-lt"/>
                <a:ea typeface="PMingLiU"/>
                <a:cs typeface="Calibri"/>
              </a:rPr>
              <a:t>California </a:t>
            </a:r>
            <a:r>
              <a:rPr lang="en-US" sz="1100" dirty="0">
                <a:solidFill>
                  <a:srgbClr val="000000"/>
                </a:solidFill>
                <a:latin typeface="+mj-lt"/>
                <a:ea typeface="PMingLiU"/>
                <a:cs typeface="Calibri"/>
              </a:rPr>
              <a:t>(20.3%),</a:t>
            </a:r>
            <a:r>
              <a:rPr lang="en-US" sz="1100" b="0" dirty="0">
                <a:solidFill>
                  <a:srgbClr val="000000"/>
                </a:solidFill>
                <a:effectLst/>
                <a:latin typeface="+mj-lt"/>
                <a:ea typeface="PMingLiU"/>
                <a:cs typeface="Calibri"/>
              </a:rPr>
              <a:t> n=2,109), Texas (12.3%, n=1,279), New York state (including New York City) 10.4%, n=1,083) and Florida (6.5%, n=675). These states are also the most populous states in the United States but only represent about a third of the total U.S. population.</a:t>
            </a:r>
          </a:p>
          <a:p>
            <a:endParaRPr lang="en-US" sz="1100" dirty="0">
              <a:solidFill>
                <a:srgbClr val="000000"/>
              </a:solidFill>
              <a:effectLst/>
              <a:latin typeface="+mj-lt"/>
              <a:ea typeface="PMingLiU" panose="02020500000000000000" pitchFamily="18" charset="-120"/>
              <a:cs typeface="Times New Roman" panose="02020603050405020304" pitchFamily="18" charset="0"/>
            </a:endParaRPr>
          </a:p>
          <a:p>
            <a:r>
              <a:rPr lang="en-US" sz="1100" dirty="0">
                <a:solidFill>
                  <a:srgbClr val="000000"/>
                </a:solidFill>
                <a:effectLst/>
                <a:latin typeface="+mj-lt"/>
                <a:ea typeface="PMingLiU"/>
                <a:cs typeface="Calibri"/>
              </a:rPr>
              <a:t>Note: ranges were determined based on the Jenks Natural Breaks method, then rounded to the nearest 100. </a:t>
            </a:r>
            <a:endParaRPr lang="en-US" sz="1100" dirty="0">
              <a:solidFill>
                <a:srgbClr val="000000"/>
              </a:solidFill>
              <a:latin typeface="+mj-lt"/>
              <a:ea typeface="PMingLiU"/>
              <a:cs typeface="Calibri"/>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6</a:t>
            </a:fld>
            <a:endParaRPr lang="en-US"/>
          </a:p>
        </p:txBody>
      </p:sp>
    </p:spTree>
    <p:extLst>
      <p:ext uri="{BB962C8B-B14F-4D97-AF65-F5344CB8AC3E}">
        <p14:creationId xmlns:p14="http://schemas.microsoft.com/office/powerpoint/2010/main" val="214597700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42503E-B641-702D-5C5B-7FC9668A93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BECB52-C289-E7D7-98A8-09DA2CA1897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F39E71-B021-5E09-8444-0F22841638E6}"/>
              </a:ext>
            </a:extLst>
          </p:cNvPr>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100" b="0" i="0" u="none" strike="noStrike" kern="1200" dirty="0">
                <a:solidFill>
                  <a:schemeClr val="tx1"/>
                </a:solidFill>
                <a:effectLst/>
                <a:latin typeface="+mj-lt"/>
                <a:ea typeface="+mn-ea"/>
                <a:cs typeface="+mn-cs"/>
              </a:rPr>
              <a:t>The six large outbreaks of TB in 2024 ranged in size from 10 to 64 cases each. The median age of persons with TB in each outbreak ranged from 6 to 37 years. At least 50% of cases occurred in U.S.-born persons in five of the six outbreaks. </a:t>
            </a:r>
            <a:r>
              <a:rPr lang="en-US" sz="1100" b="0" i="0" kern="1200" dirty="0">
                <a:solidFill>
                  <a:schemeClr val="tx1"/>
                </a:solidFill>
                <a:effectLst/>
                <a:latin typeface="+mj-lt"/>
                <a:ea typeface="+mn-ea"/>
                <a:cs typeface="+mn-cs"/>
              </a:rPr>
              <a:t>One outbreak predominantly involved persons who reported experiencing homelessness and using alcohol to excess or drugs.</a:t>
            </a:r>
          </a:p>
        </p:txBody>
      </p:sp>
      <p:sp>
        <p:nvSpPr>
          <p:cNvPr id="4" name="Slide Number Placeholder 3">
            <a:extLst>
              <a:ext uri="{FF2B5EF4-FFF2-40B4-BE49-F238E27FC236}">
                <a16:creationId xmlns:a16="http://schemas.microsoft.com/office/drawing/2014/main" id="{0A3DF74C-AA8E-1D65-86F3-FF327DE1D8D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4914879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61</a:t>
            </a:fld>
            <a:endParaRPr lang="en-US"/>
          </a:p>
        </p:txBody>
      </p:sp>
    </p:spTree>
    <p:extLst>
      <p:ext uri="{BB962C8B-B14F-4D97-AF65-F5344CB8AC3E}">
        <p14:creationId xmlns:p14="http://schemas.microsoft.com/office/powerpoint/2010/main" val="32461593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7000"/>
              </a:lnSpc>
              <a:spcBef>
                <a:spcPts val="0"/>
              </a:spcBef>
              <a:spcAft>
                <a:spcPts val="800"/>
              </a:spcAft>
              <a:buClrTx/>
              <a:buSzTx/>
              <a:buFontTx/>
              <a:buNone/>
              <a:tabLst/>
              <a:defRPr/>
            </a:pPr>
            <a:r>
              <a:rPr lang="en-US" sz="1100" b="0" dirty="0">
                <a:effectLst/>
                <a:latin typeface="+mj-lt"/>
                <a:ea typeface="PMingLiU" panose="02020500000000000000" pitchFamily="18" charset="-120"/>
                <a:cs typeface="Times New Roman" panose="02020603050405020304" pitchFamily="18" charset="0"/>
              </a:rPr>
              <a:t>In 2024, 12 states and the District of Columbia had incidence rates higher than the national rate of 3.1 cases per 100,000. Alaska had the highest rate (12.3), followed by Hawaii (8.1), California (5.3), New York (including New York City, 5.5), Texas (4.1), District of Columbia (4.7), Arkansas (3.9), Kansas (3.8), New Jersey (3.6), Maryland (3.5), Massachusetts (3.6), Minnesota (3.3) and Washington (3.2).</a:t>
            </a:r>
          </a:p>
          <a:p>
            <a:pPr marL="0" marR="0" lvl="0" indent="0" algn="l" defTabSz="914400" rtl="0" eaLnBrk="1" fontAlgn="base" latinLnBrk="0" hangingPunct="1">
              <a:lnSpc>
                <a:spcPct val="107000"/>
              </a:lnSpc>
              <a:spcBef>
                <a:spcPts val="0"/>
              </a:spcBef>
              <a:spcAft>
                <a:spcPts val="800"/>
              </a:spcAft>
              <a:buClrTx/>
              <a:buSzTx/>
              <a:buFontTx/>
              <a:buNone/>
              <a:tabLst/>
              <a:defRPr/>
            </a:pPr>
            <a:endParaRPr lang="en-US" sz="1100" b="0" dirty="0">
              <a:effectLst/>
              <a:latin typeface="+mj-lt"/>
              <a:ea typeface="PMingLiU" panose="02020500000000000000" pitchFamily="18" charset="-120"/>
              <a:cs typeface="Times New Roman" panose="02020603050405020304" pitchFamily="18" charset="0"/>
            </a:endParaRPr>
          </a:p>
          <a:p>
            <a:pPr marL="0" marR="0">
              <a:lnSpc>
                <a:spcPct val="107000"/>
              </a:lnSpc>
              <a:spcBef>
                <a:spcPts val="0"/>
              </a:spcBef>
              <a:spcAft>
                <a:spcPts val="800"/>
              </a:spcAft>
            </a:pPr>
            <a:r>
              <a:rPr lang="en-US" sz="1100" b="0" dirty="0">
                <a:effectLst/>
                <a:latin typeface="+mj-lt"/>
                <a:ea typeface="PMingLiU" panose="02020500000000000000" pitchFamily="18" charset="-120"/>
                <a:cs typeface="Times New Roman" panose="02020603050405020304" pitchFamily="18" charset="0"/>
              </a:rPr>
              <a:t>Note: New York City, which is a distinct reporting area, had an incidence rate of 9.8 cases per 100,000 persons. When New York City was analyzed separately, the remainder of New York state had an incidence rate of 2.2 cases per 100,000 persons, </a:t>
            </a:r>
            <a:r>
              <a:rPr lang="en-US" sz="1100" kern="1200" dirty="0">
                <a:solidFill>
                  <a:schemeClr val="tx1"/>
                </a:solidFill>
                <a:effectLst/>
                <a:latin typeface="+mj-lt"/>
                <a:ea typeface="+mn-ea"/>
                <a:cs typeface="+mn-cs"/>
              </a:rPr>
              <a:t>which makes NYC the second highest jurisdictional incidence rate if it were to be included in the list of states and DC.</a:t>
            </a:r>
            <a:endParaRPr lang="en-US" sz="1100" b="0" dirty="0">
              <a:effectLst/>
              <a:latin typeface="+mj-lt"/>
              <a:ea typeface="PMingLiU" panose="02020500000000000000" pitchFamily="18" charset="-12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7</a:t>
            </a:fld>
            <a:endParaRPr lang="en-US"/>
          </a:p>
        </p:txBody>
      </p:sp>
    </p:spTree>
    <p:extLst>
      <p:ext uri="{BB962C8B-B14F-4D97-AF65-F5344CB8AC3E}">
        <p14:creationId xmlns:p14="http://schemas.microsoft.com/office/powerpoint/2010/main" val="3215692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a:lnSpc>
                <a:spcPct val="107000"/>
              </a:lnSpc>
              <a:spcBef>
                <a:spcPts val="0"/>
              </a:spcBef>
              <a:spcAft>
                <a:spcPts val="800"/>
              </a:spcAft>
            </a:pPr>
            <a:r>
              <a:rPr lang="en-US" sz="1100" b="0" dirty="0">
                <a:solidFill>
                  <a:srgbClr val="000000"/>
                </a:solidFill>
                <a:effectLst/>
                <a:latin typeface="+mj-lt"/>
                <a:ea typeface="PMingLiU"/>
                <a:cs typeface="Calibri"/>
              </a:rPr>
              <a:t>This map shows each state shaded based on two scales, one representing TB case counts and one representing incidence rates, overlaid. Case counts reflect the overall burden of testing, treating, and preventing TB in each jurisdiction, but the incidence provides a clearer picture of epidemiologic risk by jurisdiction. The lighter shades represent lower values, and darker shades represent higher values on each measure. In 2024, three states had both high case counts and high TB incidence</a:t>
            </a:r>
            <a:r>
              <a:rPr lang="en-US" sz="1100" b="0" strike="noStrike" dirty="0">
                <a:solidFill>
                  <a:srgbClr val="000000"/>
                </a:solidFill>
                <a:effectLst/>
                <a:latin typeface="+mj-lt"/>
                <a:ea typeface="PMingLiU"/>
                <a:cs typeface="Calibri"/>
              </a:rPr>
              <a:t> </a:t>
            </a:r>
            <a:r>
              <a:rPr lang="en-US" sz="1100" dirty="0">
                <a:solidFill>
                  <a:srgbClr val="000000"/>
                </a:solidFill>
                <a:latin typeface="+mj-lt"/>
                <a:ea typeface="PMingLiU"/>
                <a:cs typeface="Calibri"/>
              </a:rPr>
              <a:t>(</a:t>
            </a:r>
            <a:r>
              <a:rPr lang="en-US" sz="1100" b="0" dirty="0">
                <a:solidFill>
                  <a:srgbClr val="000000"/>
                </a:solidFill>
                <a:effectLst/>
                <a:latin typeface="+mj-lt"/>
                <a:ea typeface="PMingLiU"/>
                <a:cs typeface="Calibri"/>
              </a:rPr>
              <a:t>California, Texas, and New York, which includes New York City</a:t>
            </a:r>
            <a:r>
              <a:rPr lang="en-US" sz="1100" dirty="0">
                <a:solidFill>
                  <a:srgbClr val="000000"/>
                </a:solidFill>
                <a:latin typeface="+mj-lt"/>
                <a:ea typeface="PMingLiU"/>
                <a:cs typeface="Calibri"/>
              </a:rPr>
              <a:t>).</a:t>
            </a:r>
            <a:endParaRPr lang="en-US" sz="1100" b="0" dirty="0">
              <a:solidFill>
                <a:srgbClr val="000000"/>
              </a:solidFill>
              <a:effectLst/>
              <a:latin typeface="+mj-lt"/>
              <a:ea typeface="PMingLiU"/>
              <a:cs typeface="Calibri"/>
            </a:endParaRP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100" b="0" dirty="0">
                <a:solidFill>
                  <a:srgbClr val="000000"/>
                </a:solidFill>
                <a:effectLst/>
                <a:latin typeface="+mj-lt"/>
                <a:ea typeface="PMingLiU"/>
                <a:cs typeface="Calibri"/>
              </a:rPr>
              <a:t>States with low case count and low incidence rate, such as Idaho, are shown in light grey.  (n=16)</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100" b="0" dirty="0">
                <a:solidFill>
                  <a:srgbClr val="000000"/>
                </a:solidFill>
                <a:effectLst/>
                <a:latin typeface="+mj-lt"/>
                <a:ea typeface="PMingLiU"/>
                <a:cs typeface="Calibri"/>
              </a:rPr>
              <a:t>States with low case count but medium incidence rate, such as Oregon, are shown in light pink. (n=10)</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100" b="0" dirty="0">
                <a:solidFill>
                  <a:srgbClr val="000000"/>
                </a:solidFill>
                <a:effectLst/>
                <a:latin typeface="+mj-lt"/>
                <a:ea typeface="PMingLiU"/>
                <a:cs typeface="Calibri"/>
              </a:rPr>
              <a:t>States with low case count but high incidence rate, such as Alaska </a:t>
            </a:r>
            <a:r>
              <a:rPr lang="en-US" sz="1100" b="0" dirty="0">
                <a:solidFill>
                  <a:srgbClr val="000000"/>
                </a:solidFill>
                <a:effectLst/>
                <a:latin typeface="+mj-lt"/>
                <a:cs typeface="Segoe UI"/>
              </a:rPr>
              <a:t>and District of Columbia</a:t>
            </a:r>
            <a:r>
              <a:rPr lang="en-US" sz="1100" b="0" dirty="0">
                <a:solidFill>
                  <a:srgbClr val="000000"/>
                </a:solidFill>
                <a:effectLst/>
                <a:latin typeface="+mj-lt"/>
                <a:ea typeface="PMingLiU"/>
                <a:cs typeface="Calibri"/>
              </a:rPr>
              <a:t>, are shown in magenta. (n=2)</a:t>
            </a:r>
          </a:p>
          <a:p>
            <a:pPr marL="342900" indent="-342900">
              <a:lnSpc>
                <a:spcPct val="107000"/>
              </a:lnSpc>
              <a:spcBef>
                <a:spcPts val="0"/>
              </a:spcBef>
              <a:spcAft>
                <a:spcPts val="0"/>
              </a:spcAft>
              <a:buFont typeface="Arial" panose="020B0604020202020204" pitchFamily="34" charset="0"/>
              <a:buChar char="•"/>
              <a:tabLst>
                <a:tab pos="457200" algn="l"/>
              </a:tabLst>
            </a:pPr>
            <a:r>
              <a:rPr lang="en-US" sz="1100" b="0" dirty="0">
                <a:solidFill>
                  <a:srgbClr val="000000"/>
                </a:solidFill>
                <a:effectLst/>
                <a:latin typeface="+mj-lt"/>
                <a:ea typeface="PMingLiU"/>
                <a:cs typeface="Calibri"/>
              </a:rPr>
              <a:t>States with medium case count but low incidence rate, such as Ohio</a:t>
            </a:r>
            <a:r>
              <a:rPr lang="en-US" sz="1100" dirty="0">
                <a:solidFill>
                  <a:srgbClr val="000000"/>
                </a:solidFill>
                <a:latin typeface="+mj-lt"/>
                <a:ea typeface="PMingLiU"/>
                <a:cs typeface="Calibri"/>
              </a:rPr>
              <a:t> and Michigan</a:t>
            </a:r>
            <a:r>
              <a:rPr lang="en-US" sz="1100" b="0" dirty="0">
                <a:solidFill>
                  <a:srgbClr val="000000"/>
                </a:solidFill>
                <a:effectLst/>
                <a:latin typeface="+mj-lt"/>
                <a:ea typeface="PMingLiU"/>
                <a:cs typeface="Calibri"/>
              </a:rPr>
              <a:t>, are shown in light teal. (n=2)</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100" b="0" dirty="0">
                <a:solidFill>
                  <a:srgbClr val="000000"/>
                </a:solidFill>
                <a:effectLst/>
                <a:latin typeface="+mj-lt"/>
                <a:ea typeface="PMingLiU"/>
                <a:cs typeface="Calibri"/>
              </a:rPr>
              <a:t>States with medium case count and medium incidence rate, such as Georgia, are shown in light indigo (the middle of the color key). (n=11)</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100" b="0" dirty="0">
                <a:solidFill>
                  <a:srgbClr val="000000"/>
                </a:solidFill>
                <a:effectLst/>
                <a:latin typeface="+mj-lt"/>
                <a:ea typeface="PMingLiU"/>
                <a:cs typeface="Calibri"/>
              </a:rPr>
              <a:t>States with medium case count and high incidence rate, such as Hawaii, are shown in purple. (n=6)</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100" b="0" dirty="0">
                <a:solidFill>
                  <a:srgbClr val="000000"/>
                </a:solidFill>
                <a:effectLst/>
                <a:latin typeface="+mj-lt"/>
                <a:ea typeface="PMingLiU"/>
                <a:cs typeface="Calibri"/>
              </a:rPr>
              <a:t>None of the states had a high case count but low incidence rate, so turquoise is not found on the map. </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100" b="0" dirty="0">
                <a:solidFill>
                  <a:srgbClr val="000000"/>
                </a:solidFill>
                <a:effectLst/>
                <a:latin typeface="+mj-lt"/>
                <a:ea typeface="PMingLiU"/>
                <a:cs typeface="Calibri"/>
              </a:rPr>
              <a:t>Florida was the only state with high case count and medium incidence rate, shown in teal. (n=1)</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100" b="0" dirty="0">
                <a:solidFill>
                  <a:srgbClr val="000000"/>
                </a:solidFill>
                <a:effectLst/>
                <a:latin typeface="+mj-lt"/>
                <a:ea typeface="PMingLiU"/>
                <a:cs typeface="Calibri"/>
              </a:rPr>
              <a:t>States with high case count and high incidence rate, such as California, are shown in dark indigo. (n=3)</a:t>
            </a:r>
            <a:endParaRPr lang="en-US" sz="1100" b="0" dirty="0">
              <a:solidFill>
                <a:srgbClr val="000000"/>
              </a:solidFill>
              <a:latin typeface="+mj-lt"/>
              <a:ea typeface="PMingLiU"/>
              <a:cs typeface="Calibri"/>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8</a:t>
            </a:fld>
            <a:endParaRPr lang="en-US"/>
          </a:p>
        </p:txBody>
      </p:sp>
    </p:spTree>
    <p:extLst>
      <p:ext uri="{BB962C8B-B14F-4D97-AF65-F5344CB8AC3E}">
        <p14:creationId xmlns:p14="http://schemas.microsoft.com/office/powerpoint/2010/main" val="7444739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kern="1200" dirty="0">
                <a:solidFill>
                  <a:schemeClr val="tx1"/>
                </a:solidFill>
                <a:effectLst/>
                <a:latin typeface="+mj-lt"/>
                <a:ea typeface="+mn-ea"/>
                <a:cs typeface="+mn-cs"/>
              </a:rPr>
              <a:t>Among the U.S.-Affiliated Pacific Islands   (U.S. territories and freely associated states), incidence rates (cases per 100,000 persons) ranged from 19.6 (Northern Mariana Islands, n=10) to 250.3 (Republic of the Marshall Islands, n=94). For comparison purposes, Hawaii’s incidence rate is 10.0 per 100,000 persons. </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9</a:t>
            </a:fld>
            <a:endParaRPr lang="en-US"/>
          </a:p>
        </p:txBody>
      </p:sp>
    </p:spTree>
    <p:extLst>
      <p:ext uri="{BB962C8B-B14F-4D97-AF65-F5344CB8AC3E}">
        <p14:creationId xmlns:p14="http://schemas.microsoft.com/office/powerpoint/2010/main" val="2731588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NCHHSTP">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b="15561"/>
          <a:stretch/>
        </p:blipFill>
        <p:spPr>
          <a:xfrm>
            <a:off x="0" y="1"/>
            <a:ext cx="12192000" cy="1210615"/>
          </a:xfrm>
          <a:prstGeom prst="rect">
            <a:avLst/>
          </a:prstGeom>
        </p:spPr>
      </p:pic>
      <p:sp>
        <p:nvSpPr>
          <p:cNvPr id="7" name="Title 1"/>
          <p:cNvSpPr>
            <a:spLocks noGrp="1"/>
          </p:cNvSpPr>
          <p:nvPr>
            <p:ph type="title"/>
          </p:nvPr>
        </p:nvSpPr>
        <p:spPr>
          <a:xfrm>
            <a:off x="609599" y="1386071"/>
            <a:ext cx="11211969" cy="1180971"/>
          </a:xfrm>
          <a:prstGeom prst="rect">
            <a:avLst/>
          </a:prstGeom>
        </p:spPr>
        <p:txBody>
          <a:bodyPr/>
          <a:lstStyle>
            <a:lvl1pPr algn="l">
              <a:lnSpc>
                <a:spcPts val="4000"/>
              </a:lnSpc>
              <a:defRPr sz="3733" b="1" baseline="0">
                <a:solidFill>
                  <a:srgbClr val="00788A"/>
                </a:solidFill>
                <a:effectLst/>
                <a:latin typeface="Calibri" pitchFamily="34" charset="0"/>
              </a:defRPr>
            </a:lvl1pPr>
          </a:lstStyle>
          <a:p>
            <a:endParaRPr lang="en-US"/>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788A"/>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788A"/>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6" name="TextBox 5"/>
          <p:cNvSpPr txBox="1"/>
          <p:nvPr userDrawn="1"/>
        </p:nvSpPr>
        <p:spPr>
          <a:xfrm>
            <a:off x="609600" y="120203"/>
            <a:ext cx="9204101" cy="369332"/>
          </a:xfrm>
          <a:prstGeom prst="rect">
            <a:avLst/>
          </a:prstGeom>
          <a:noFill/>
        </p:spPr>
        <p:txBody>
          <a:bodyPr wrap="square" rtlCol="0">
            <a:spAutoFit/>
          </a:bodyPr>
          <a:lstStyle/>
          <a:p>
            <a:r>
              <a:rPr lang="en-US" b="1">
                <a:solidFill>
                  <a:schemeClr val="tx2">
                    <a:lumMod val="95000"/>
                  </a:schemeClr>
                </a:solidFill>
                <a:latin typeface="Calibri" panose="020F0502020204030204" pitchFamily="34" charset="0"/>
              </a:rPr>
              <a:t>National Center for HIV/AIDS, Viral Hepatitis, STD, and TB Prevention</a:t>
            </a:r>
          </a:p>
        </p:txBody>
      </p:sp>
    </p:spTree>
    <p:extLst>
      <p:ext uri="{BB962C8B-B14F-4D97-AF65-F5344CB8AC3E}">
        <p14:creationId xmlns:p14="http://schemas.microsoft.com/office/powerpoint/2010/main" val="660902087"/>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828800" y="3886200"/>
            <a:ext cx="8534400" cy="457200"/>
          </a:xfrm>
          <a:prstGeom prst="rect">
            <a:avLst/>
          </a:prstGeom>
        </p:spPr>
        <p:txBody>
          <a:bodyPr/>
          <a:lstStyle>
            <a:lvl1pPr marL="0" indent="0" algn="ctr">
              <a:buNone/>
              <a:defRPr sz="2000" b="1" baseline="0">
                <a:solidFill>
                  <a:schemeClr val="bg2"/>
                </a:solidFill>
                <a:effectLst/>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Presenters Name – Myriad Pro, Bold, 20pt</a:t>
            </a:r>
          </a:p>
        </p:txBody>
      </p:sp>
      <p:sp>
        <p:nvSpPr>
          <p:cNvPr id="9" name="Text Placeholder 8"/>
          <p:cNvSpPr>
            <a:spLocks noGrp="1"/>
          </p:cNvSpPr>
          <p:nvPr>
            <p:ph type="body" sz="quarter" idx="10" hasCustomPrompt="1"/>
          </p:nvPr>
        </p:nvSpPr>
        <p:spPr>
          <a:xfrm>
            <a:off x="1828800" y="4267200"/>
            <a:ext cx="85344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a:t>Title of Presenter –Myriad Pro, 18pt</a:t>
            </a:r>
          </a:p>
          <a:p>
            <a:pPr lvl="0"/>
            <a:endParaRPr lang="en-US" sz="1800"/>
          </a:p>
          <a:p>
            <a:pPr lvl="0"/>
            <a:r>
              <a:rPr lang="en-US" sz="1800"/>
              <a:t>Title of Event</a:t>
            </a:r>
          </a:p>
          <a:p>
            <a:pPr lvl="0"/>
            <a:r>
              <a:rPr lang="en-US" sz="1800"/>
              <a:t>Date of Event</a:t>
            </a:r>
            <a:endParaRPr lang="en-US"/>
          </a:p>
        </p:txBody>
      </p:sp>
      <p:sp>
        <p:nvSpPr>
          <p:cNvPr id="11" name="Title 1"/>
          <p:cNvSpPr>
            <a:spLocks noGrp="1"/>
          </p:cNvSpPr>
          <p:nvPr>
            <p:ph type="title" hasCustomPrompt="1"/>
          </p:nvPr>
        </p:nvSpPr>
        <p:spPr>
          <a:xfrm>
            <a:off x="609600" y="1981200"/>
            <a:ext cx="10972800" cy="1676400"/>
          </a:xfrm>
          <a:prstGeom prst="rect">
            <a:avLst/>
          </a:prstGeom>
        </p:spPr>
        <p:txBody>
          <a:bodyPr/>
          <a:lstStyle>
            <a:lvl1pPr>
              <a:lnSpc>
                <a:spcPts val="3000"/>
              </a:lnSpc>
              <a:defRPr sz="2800" b="1" baseline="0">
                <a:effectLst/>
              </a:defRPr>
            </a:lvl1pPr>
          </a:lstStyle>
          <a:p>
            <a:r>
              <a:rPr lang="en-US"/>
              <a:t>Title of Presentation – Myriad Pro</a:t>
            </a:r>
            <a:br>
              <a:rPr lang="en-US"/>
            </a:br>
            <a:r>
              <a:rPr lang="en-US"/>
              <a:t> Bold, Shadow 28pt</a:t>
            </a:r>
          </a:p>
        </p:txBody>
      </p:sp>
    </p:spTree>
    <p:extLst>
      <p:ext uri="{BB962C8B-B14F-4D97-AF65-F5344CB8AC3E}">
        <p14:creationId xmlns:p14="http://schemas.microsoft.com/office/powerpoint/2010/main" val="4237820644"/>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asic Content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nSpc>
                <a:spcPts val="3000"/>
              </a:lnSpc>
              <a:defRPr sz="2800" b="1" baseline="0">
                <a:effectLst/>
              </a:defRPr>
            </a:lvl1pPr>
          </a:lstStyle>
          <a:p>
            <a:r>
              <a:rPr lang="en-US"/>
              <a:t>Headline – Myriad Pro, Bold, Shadow, 28pt</a:t>
            </a:r>
          </a:p>
        </p:txBody>
      </p:sp>
      <p:sp>
        <p:nvSpPr>
          <p:cNvPr id="3" name="Content Placeholder 2"/>
          <p:cNvSpPr>
            <a:spLocks noGrp="1"/>
          </p:cNvSpPr>
          <p:nvPr>
            <p:ph idx="1" hasCustomPrompt="1"/>
          </p:nvPr>
        </p:nvSpPr>
        <p:spPr>
          <a:xfrm>
            <a:off x="609600" y="1600201"/>
            <a:ext cx="109728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a:t>First level – Myriad Pro, Bold, 24pt</a:t>
            </a:r>
          </a:p>
          <a:p>
            <a:pPr lvl="1"/>
            <a:r>
              <a:rPr lang="en-US"/>
              <a:t>Second level – Myriad Pro, 20pt</a:t>
            </a:r>
          </a:p>
          <a:p>
            <a:pPr lvl="2"/>
            <a:r>
              <a:rPr lang="en-US"/>
              <a:t>Third level – Myriad Pro, 18pt	</a:t>
            </a:r>
          </a:p>
          <a:p>
            <a:pPr lvl="3"/>
            <a:r>
              <a:rPr lang="en-US"/>
              <a:t>Fourth level – Myriad Pro, 18pt</a:t>
            </a:r>
          </a:p>
          <a:p>
            <a:pPr lvl="4"/>
            <a:r>
              <a:rPr lang="en-US"/>
              <a:t>Fifth level – Myriad Pro, 18pt</a:t>
            </a:r>
          </a:p>
        </p:txBody>
      </p:sp>
      <p:sp>
        <p:nvSpPr>
          <p:cNvPr id="6" name="Text Placeholder 5"/>
          <p:cNvSpPr>
            <a:spLocks noGrp="1"/>
          </p:cNvSpPr>
          <p:nvPr userDrawn="1">
            <p:ph type="body" sz="quarter" idx="11" hasCustomPrompt="1"/>
          </p:nvPr>
        </p:nvSpPr>
        <p:spPr>
          <a:xfrm>
            <a:off x="2540000" y="5791200"/>
            <a:ext cx="9042400" cy="609600"/>
          </a:xfrm>
          <a:prstGeom prst="rect">
            <a:avLst/>
          </a:prstGeom>
        </p:spPr>
        <p:txBody>
          <a:bodyPr anchor="b"/>
          <a:lstStyle>
            <a:lvl1pPr>
              <a:buNone/>
              <a:defRPr sz="1100">
                <a:solidFill>
                  <a:schemeClr val="tx1"/>
                </a:solidFill>
              </a:defRPr>
            </a:lvl1pPr>
          </a:lstStyle>
          <a:p>
            <a:r>
              <a:rPr lang="en-US"/>
              <a:t>* Citations, references, and credits – Myriad Pro, 11pt </a:t>
            </a:r>
          </a:p>
        </p:txBody>
      </p:sp>
    </p:spTree>
    <p:extLst>
      <p:ext uri="{BB962C8B-B14F-4D97-AF65-F5344CB8AC3E}">
        <p14:creationId xmlns:p14="http://schemas.microsoft.com/office/powerpoint/2010/main" val="3390735156"/>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4" y="4406901"/>
            <a:ext cx="10363200" cy="1362075"/>
          </a:xfrm>
          <a:prstGeom prst="rect">
            <a:avLst/>
          </a:prstGeom>
        </p:spPr>
        <p:txBody>
          <a:bodyPr anchor="t"/>
          <a:lstStyle>
            <a:lvl1pPr algn="l">
              <a:lnSpc>
                <a:spcPts val="3800"/>
              </a:lnSpc>
              <a:defRPr sz="3600" b="1" cap="all" baseline="0">
                <a:effectLst/>
              </a:defRPr>
            </a:lvl1pPr>
          </a:lstStyle>
          <a:p>
            <a:r>
              <a:rPr lang="en-US"/>
              <a:t>Section Header</a:t>
            </a:r>
            <a:br>
              <a:rPr lang="en-US"/>
            </a:br>
            <a:r>
              <a:rPr lang="en-US"/>
              <a:t>Myriad Pro, bold, shadow, 36pt </a:t>
            </a:r>
          </a:p>
        </p:txBody>
      </p:sp>
      <p:sp>
        <p:nvSpPr>
          <p:cNvPr id="3" name="Text Placeholder 2"/>
          <p:cNvSpPr>
            <a:spLocks noGrp="1"/>
          </p:cNvSpPr>
          <p:nvPr>
            <p:ph type="body" idx="1" hasCustomPrompt="1"/>
          </p:nvPr>
        </p:nvSpPr>
        <p:spPr>
          <a:xfrm>
            <a:off x="963084" y="2906713"/>
            <a:ext cx="10363200" cy="1500187"/>
          </a:xfrm>
          <a:prstGeom prst="rect">
            <a:avLst/>
          </a:prstGeom>
        </p:spPr>
        <p:txBody>
          <a:bodyPr anchor="b"/>
          <a:lstStyle>
            <a:lvl1pPr marL="0" indent="0">
              <a:lnSpc>
                <a:spcPts val="2200"/>
              </a:lnSpc>
              <a:buNone/>
              <a:defRPr sz="2000" baseline="0">
                <a:solidFill>
                  <a:schemeClr val="bg2"/>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Subhead – Myriad Pro, 20pt</a:t>
            </a:r>
          </a:p>
        </p:txBody>
      </p:sp>
    </p:spTree>
    <p:extLst>
      <p:ext uri="{BB962C8B-B14F-4D97-AF65-F5344CB8AC3E}">
        <p14:creationId xmlns:p14="http://schemas.microsoft.com/office/powerpoint/2010/main" val="680950770"/>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2" y="273049"/>
            <a:ext cx="4011084" cy="1162051"/>
          </a:xfrm>
          <a:prstGeom prst="rect">
            <a:avLst/>
          </a:prstGeom>
        </p:spPr>
        <p:txBody>
          <a:bodyPr anchor="b"/>
          <a:lstStyle>
            <a:lvl1pPr algn="l">
              <a:defRPr sz="2000" b="1" baseline="0">
                <a:effectLst/>
              </a:defRPr>
            </a:lvl1pPr>
          </a:lstStyle>
          <a:p>
            <a:r>
              <a:rPr lang="en-US"/>
              <a:t>Header – Myriad Pro, bold, shadow, 20pt</a:t>
            </a:r>
          </a:p>
        </p:txBody>
      </p:sp>
      <p:sp>
        <p:nvSpPr>
          <p:cNvPr id="3" name="Content Placeholder 2"/>
          <p:cNvSpPr>
            <a:spLocks noGrp="1"/>
          </p:cNvSpPr>
          <p:nvPr>
            <p:ph idx="1" hasCustomPrompt="1"/>
          </p:nvPr>
        </p:nvSpPr>
        <p:spPr>
          <a:xfrm>
            <a:off x="4766733" y="273051"/>
            <a:ext cx="6815667" cy="5518151"/>
          </a:xfrm>
          <a:prstGeom prst="rect">
            <a:avLst/>
          </a:prstGeom>
        </p:spPr>
        <p:txBody>
          <a:bodyPr anchor="ctr" anchorCtr="0"/>
          <a:lstStyle>
            <a:lvl1pPr>
              <a:buClr>
                <a:schemeClr val="tx1"/>
              </a:buClr>
              <a:buSzPct val="70000"/>
              <a:buFont typeface="Wingdings" pitchFamily="2" charset="2"/>
              <a:buChar char="q"/>
              <a:defRPr sz="2400" b="1">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a:solidFill>
                  <a:schemeClr val="bg2"/>
                </a:solidFill>
              </a:defRPr>
            </a:lvl4pPr>
            <a:lvl5pPr>
              <a:buClr>
                <a:schemeClr val="tx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a:t>First level – Myriad Pro, bold, 24pt</a:t>
            </a:r>
          </a:p>
          <a:p>
            <a:pPr lvl="1"/>
            <a:r>
              <a:rPr lang="en-US"/>
              <a:t>Second level – Myriad Pro, 20pt</a:t>
            </a:r>
          </a:p>
          <a:p>
            <a:pPr lvl="2"/>
            <a:r>
              <a:rPr lang="en-US"/>
              <a:t>Third level – Myriad Pro, 18pt	</a:t>
            </a:r>
          </a:p>
          <a:p>
            <a:pPr lvl="3"/>
            <a:r>
              <a:rPr lang="en-US"/>
              <a:t>Fourth level – Myriad Pro, 18pt</a:t>
            </a:r>
          </a:p>
          <a:p>
            <a:pPr lvl="4"/>
            <a:r>
              <a:rPr lang="en-US"/>
              <a:t>Fifth level – Myriad Pro, 18pt</a:t>
            </a:r>
          </a:p>
        </p:txBody>
      </p:sp>
      <p:sp>
        <p:nvSpPr>
          <p:cNvPr id="4" name="Text Placeholder 3"/>
          <p:cNvSpPr>
            <a:spLocks noGrp="1"/>
          </p:cNvSpPr>
          <p:nvPr>
            <p:ph type="body" sz="half" idx="2" hasCustomPrompt="1"/>
          </p:nvPr>
        </p:nvSpPr>
        <p:spPr>
          <a:xfrm>
            <a:off x="609602" y="1435101"/>
            <a:ext cx="4011084" cy="4356099"/>
          </a:xfrm>
          <a:prstGeom prst="rect">
            <a:avLst/>
          </a:prstGeom>
        </p:spPr>
        <p:txBody>
          <a:bodyPr/>
          <a:lstStyle>
            <a:lvl1pPr marL="0" indent="0">
              <a:buNone/>
              <a:defRPr sz="1400" baseline="0">
                <a:solidFill>
                  <a:schemeClr val="bg2"/>
                </a:solidFill>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Paragraph of type</a:t>
            </a:r>
          </a:p>
          <a:p>
            <a:pPr lvl="0"/>
            <a:r>
              <a:rPr lang="en-US"/>
              <a:t>Myriad Pro, 14pt</a:t>
            </a:r>
          </a:p>
        </p:txBody>
      </p:sp>
      <p:sp>
        <p:nvSpPr>
          <p:cNvPr id="7" name="Text Placeholder 5"/>
          <p:cNvSpPr>
            <a:spLocks noGrp="1"/>
          </p:cNvSpPr>
          <p:nvPr userDrawn="1">
            <p:ph type="body" sz="quarter" idx="11" hasCustomPrompt="1"/>
          </p:nvPr>
        </p:nvSpPr>
        <p:spPr>
          <a:xfrm>
            <a:off x="609600" y="5791200"/>
            <a:ext cx="10972800" cy="609600"/>
          </a:xfrm>
          <a:prstGeom prst="rect">
            <a:avLst/>
          </a:prstGeom>
        </p:spPr>
        <p:txBody>
          <a:bodyPr anchor="b"/>
          <a:lstStyle>
            <a:lvl1pPr>
              <a:buNone/>
              <a:defRPr sz="1100">
                <a:solidFill>
                  <a:schemeClr val="tx1"/>
                </a:solidFill>
              </a:defRPr>
            </a:lvl1pPr>
          </a:lstStyle>
          <a:p>
            <a:r>
              <a:rPr lang="en-US"/>
              <a:t>* Citations, references, and credits – Myriad Pro, 11pt</a:t>
            </a:r>
          </a:p>
        </p:txBody>
      </p:sp>
    </p:spTree>
    <p:extLst>
      <p:ext uri="{BB962C8B-B14F-4D97-AF65-F5344CB8AC3E}">
        <p14:creationId xmlns:p14="http://schemas.microsoft.com/office/powerpoint/2010/main" val="3359023815"/>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89717" y="4800600"/>
            <a:ext cx="7315200" cy="566739"/>
          </a:xfrm>
          <a:prstGeom prst="rect">
            <a:avLst/>
          </a:prstGeom>
        </p:spPr>
        <p:txBody>
          <a:bodyPr anchor="b"/>
          <a:lstStyle>
            <a:lvl1pPr algn="l">
              <a:defRPr sz="2000" b="1" baseline="0">
                <a:effectLst/>
              </a:defRPr>
            </a:lvl1pPr>
          </a:lstStyle>
          <a:p>
            <a:r>
              <a:rPr lang="en-US"/>
              <a:t>Photo Title – Myriad Pro, Bold, Shadow, 20pt</a:t>
            </a:r>
          </a:p>
        </p:txBody>
      </p:sp>
      <p:sp>
        <p:nvSpPr>
          <p:cNvPr id="3" name="Picture Placeholder 2"/>
          <p:cNvSpPr>
            <a:spLocks noGrp="1"/>
          </p:cNvSpPr>
          <p:nvPr>
            <p:ph type="pic" idx="1"/>
          </p:nvPr>
        </p:nvSpPr>
        <p:spPr>
          <a:xfrm>
            <a:off x="2389717" y="612775"/>
            <a:ext cx="7315200" cy="4114800"/>
          </a:xfrm>
          <a:prstGeom prst="rect">
            <a:avLst/>
          </a:prstGeom>
          <a:ln w="25400">
            <a:solidFill>
              <a:schemeClr val="bg1"/>
            </a:solidFill>
          </a:ln>
          <a:effectLst>
            <a:outerShdw blurRad="44450" dist="27940" dir="5400000" algn="ctr">
              <a:srgbClr val="000000">
                <a:alpha val="32000"/>
              </a:srgbClr>
            </a:outerShdw>
          </a:effectLst>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p>
        </p:txBody>
      </p:sp>
      <p:sp>
        <p:nvSpPr>
          <p:cNvPr id="4" name="Text Placeholder 3"/>
          <p:cNvSpPr>
            <a:spLocks noGrp="1"/>
          </p:cNvSpPr>
          <p:nvPr>
            <p:ph type="body" sz="half" idx="2" hasCustomPrompt="1"/>
          </p:nvPr>
        </p:nvSpPr>
        <p:spPr>
          <a:xfrm>
            <a:off x="2389717" y="5367338"/>
            <a:ext cx="7315200" cy="804863"/>
          </a:xfrm>
          <a:prstGeom prst="rect">
            <a:avLst/>
          </a:prstGeom>
        </p:spPr>
        <p:txBody>
          <a:bodyPr/>
          <a:lstStyle>
            <a:lvl1pPr marL="0" indent="0">
              <a:buNone/>
              <a:defRPr sz="1400" baseline="0">
                <a:solidFill>
                  <a:schemeClr val="bg2"/>
                </a:solidFill>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Caption or credits for photo – Myriad Pro, 14pt</a:t>
            </a:r>
          </a:p>
        </p:txBody>
      </p:sp>
    </p:spTree>
    <p:extLst>
      <p:ext uri="{BB962C8B-B14F-4D97-AF65-F5344CB8AC3E}">
        <p14:creationId xmlns:p14="http://schemas.microsoft.com/office/powerpoint/2010/main" val="562249046"/>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losing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828800" y="2057400"/>
            <a:ext cx="8534400" cy="2057400"/>
          </a:xfrm>
          <a:prstGeom prst="rect">
            <a:avLst/>
          </a:prstGeom>
        </p:spPr>
        <p:txBody>
          <a:bodyPr/>
          <a:lstStyle>
            <a:lvl1pPr marL="0" indent="0" algn="ctr">
              <a:buNone/>
              <a:defRPr sz="2800" b="1" baseline="0">
                <a:solidFill>
                  <a:schemeClr val="bg2"/>
                </a:solidFill>
                <a:effectLst/>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Closing– Myriad Pro, Bold, 28pt</a:t>
            </a:r>
          </a:p>
        </p:txBody>
      </p:sp>
      <p:sp>
        <p:nvSpPr>
          <p:cNvPr id="11" name="Text Placeholder 5"/>
          <p:cNvSpPr>
            <a:spLocks noGrp="1"/>
          </p:cNvSpPr>
          <p:nvPr>
            <p:ph type="body" sz="quarter" idx="11" hasCustomPrompt="1"/>
          </p:nvPr>
        </p:nvSpPr>
        <p:spPr>
          <a:xfrm>
            <a:off x="3048000" y="6281928"/>
            <a:ext cx="6807200" cy="182880"/>
          </a:xfrm>
          <a:prstGeom prst="rect">
            <a:avLst/>
          </a:prstGeom>
        </p:spPr>
        <p:txBody>
          <a:bodyPr/>
          <a:lstStyle>
            <a:lvl1pPr>
              <a:buNone/>
              <a:defRPr sz="1000" baseline="0">
                <a:solidFill>
                  <a:schemeClr val="bg1"/>
                </a:solidFill>
              </a:defRPr>
            </a:lvl1pPr>
          </a:lstStyle>
          <a:p>
            <a:r>
              <a:rPr lang="en-US"/>
              <a:t>Place Descriptor Here</a:t>
            </a:r>
          </a:p>
        </p:txBody>
      </p:sp>
      <p:sp>
        <p:nvSpPr>
          <p:cNvPr id="12" name="Text Placeholder 6"/>
          <p:cNvSpPr>
            <a:spLocks noGrp="1"/>
          </p:cNvSpPr>
          <p:nvPr>
            <p:ph type="body" sz="quarter" idx="12" hasCustomPrompt="1"/>
          </p:nvPr>
        </p:nvSpPr>
        <p:spPr>
          <a:xfrm>
            <a:off x="3048000" y="6473952"/>
            <a:ext cx="6807200" cy="228600"/>
          </a:xfrm>
          <a:prstGeom prst="rect">
            <a:avLst/>
          </a:prstGeom>
        </p:spPr>
        <p:txBody>
          <a:bodyPr/>
          <a:lstStyle>
            <a:lvl1pPr>
              <a:buNone/>
              <a:defRPr sz="1000" baseline="0">
                <a:solidFill>
                  <a:schemeClr val="bg1"/>
                </a:solidFill>
              </a:defRPr>
            </a:lvl1pPr>
          </a:lstStyle>
          <a:p>
            <a:r>
              <a:rPr lang="en-US"/>
              <a:t>Place Descriptor Here</a:t>
            </a:r>
          </a:p>
        </p:txBody>
      </p:sp>
    </p:spTree>
    <p:extLst>
      <p:ext uri="{BB962C8B-B14F-4D97-AF65-F5344CB8AC3E}">
        <p14:creationId xmlns:p14="http://schemas.microsoft.com/office/powerpoint/2010/main" val="1590388268"/>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pPr eaLnBrk="1" fontAlgn="auto" hangingPunct="1">
              <a:spcBef>
                <a:spcPts val="0"/>
              </a:spcBef>
              <a:spcAft>
                <a:spcPts val="0"/>
              </a:spcAft>
            </a:pPr>
            <a:fld id="{508C6974-DA7D-4D93-9BA0-75D0C67475A8}" type="datetime1">
              <a:rPr lang="en-US" smtClean="0">
                <a:solidFill>
                  <a:srgbClr val="0039A6"/>
                </a:solidFill>
                <a:latin typeface="Myriad Web Pro"/>
              </a:rPr>
              <a:pPr eaLnBrk="1" fontAlgn="auto" hangingPunct="1">
                <a:spcBef>
                  <a:spcPts val="0"/>
                </a:spcBef>
                <a:spcAft>
                  <a:spcPts val="0"/>
                </a:spcAft>
              </a:pPr>
              <a:t>1/21/2026</a:t>
            </a:fld>
            <a:endParaRPr lang="en-US">
              <a:solidFill>
                <a:srgbClr val="0039A6"/>
              </a:solidFill>
              <a:latin typeface="Myriad Web Pro"/>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pPr eaLnBrk="1" fontAlgn="auto" hangingPunct="1">
              <a:spcBef>
                <a:spcPts val="0"/>
              </a:spcBef>
              <a:spcAft>
                <a:spcPts val="0"/>
              </a:spcAft>
            </a:pPr>
            <a:endParaRPr lang="en-US">
              <a:solidFill>
                <a:srgbClr val="0039A6"/>
              </a:solidFill>
              <a:latin typeface="Myriad Web Pro"/>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pPr eaLnBrk="1" fontAlgn="auto" hangingPunct="1">
              <a:spcBef>
                <a:spcPts val="0"/>
              </a:spcBef>
              <a:spcAft>
                <a:spcPts val="0"/>
              </a:spcAft>
            </a:pPr>
            <a:fld id="{65319E63-6137-4403-A0E0-F7A944388FFD}" type="slidenum">
              <a:rPr lang="en-US" smtClean="0">
                <a:solidFill>
                  <a:srgbClr val="0039A6"/>
                </a:solidFill>
                <a:latin typeface="Myriad Web Pro"/>
              </a:rPr>
              <a:pPr eaLnBrk="1" fontAlgn="auto" hangingPunct="1">
                <a:spcBef>
                  <a:spcPts val="0"/>
                </a:spcBef>
                <a:spcAft>
                  <a:spcPts val="0"/>
                </a:spcAft>
              </a:pPr>
              <a:t>‹#›</a:t>
            </a:fld>
            <a:endParaRPr lang="en-US">
              <a:solidFill>
                <a:srgbClr val="0039A6"/>
              </a:solidFill>
              <a:latin typeface="Myriad Web Pro"/>
            </a:endParaRPr>
          </a:p>
        </p:txBody>
      </p:sp>
    </p:spTree>
    <p:extLst>
      <p:ext uri="{BB962C8B-B14F-4D97-AF65-F5344CB8AC3E}">
        <p14:creationId xmlns:p14="http://schemas.microsoft.com/office/powerpoint/2010/main" val="23017492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_NCHHSTP">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12192000" cy="1184795"/>
          </a:xfrm>
          <a:prstGeom prst="rect">
            <a:avLst/>
          </a:prstGeom>
        </p:spPr>
      </p:pic>
      <p:sp>
        <p:nvSpPr>
          <p:cNvPr id="7" name="Title 1"/>
          <p:cNvSpPr>
            <a:spLocks noGrp="1"/>
          </p:cNvSpPr>
          <p:nvPr>
            <p:ph type="title" hasCustomPrompt="1"/>
          </p:nvPr>
        </p:nvSpPr>
        <p:spPr>
          <a:xfrm>
            <a:off x="609601" y="1386072"/>
            <a:ext cx="11211969" cy="1180971"/>
          </a:xfrm>
          <a:prstGeom prst="rect">
            <a:avLst/>
          </a:prstGeom>
        </p:spPr>
        <p:txBody>
          <a:bodyPr/>
          <a:lstStyle>
            <a:lvl1pPr algn="l">
              <a:lnSpc>
                <a:spcPts val="4000"/>
              </a:lnSpc>
              <a:defRPr sz="3733" b="1" baseline="0">
                <a:solidFill>
                  <a:srgbClr val="00788A"/>
                </a:solidFill>
                <a:effectLst/>
                <a:latin typeface="Calibri" pitchFamily="34" charset="0"/>
              </a:defRPr>
            </a:lvl1pPr>
          </a:lstStyle>
          <a:p>
            <a:r>
              <a:rPr lang="en-US"/>
              <a:t> </a:t>
            </a:r>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788A"/>
                </a:solidFill>
                <a:effectLst/>
                <a:latin typeface="Calibri"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endParaRPr lang="en-US"/>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788A"/>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6" name="TextBox 5"/>
          <p:cNvSpPr txBox="1"/>
          <p:nvPr userDrawn="1"/>
        </p:nvSpPr>
        <p:spPr>
          <a:xfrm>
            <a:off x="609600" y="120203"/>
            <a:ext cx="9204101" cy="461665"/>
          </a:xfrm>
          <a:prstGeom prst="rect">
            <a:avLst/>
          </a:prstGeom>
          <a:noFill/>
        </p:spPr>
        <p:txBody>
          <a:bodyPr wrap="square" rtlCol="0">
            <a:spAutoFit/>
          </a:bodyPr>
          <a:lstStyle/>
          <a:p>
            <a:r>
              <a:rPr lang="en-US" sz="2400" b="1">
                <a:solidFill>
                  <a:schemeClr val="tx2">
                    <a:lumMod val="95000"/>
                  </a:schemeClr>
                </a:solidFill>
                <a:latin typeface="Calibri" panose="020F0502020204030204" pitchFamily="34" charset="0"/>
              </a:rPr>
              <a:t>National Center for HIV/AIDS, Viral Hepatitis, STD, and TB Prevention</a:t>
            </a:r>
          </a:p>
        </p:txBody>
      </p:sp>
    </p:spTree>
    <p:extLst>
      <p:ext uri="{BB962C8B-B14F-4D97-AF65-F5344CB8AC3E}">
        <p14:creationId xmlns:p14="http://schemas.microsoft.com/office/powerpoint/2010/main" val="2827069610"/>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9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788A"/>
                </a:solidFill>
                <a:effectLst/>
                <a:latin typeface="Calibri" pitchFamily="34" charset="0"/>
              </a:defRPr>
            </a:lvl1pPr>
          </a:lstStyle>
          <a:p>
            <a:r>
              <a:rPr lang="en-US"/>
              <a:t>Bottom band: NCHHSTP</a:t>
            </a:r>
          </a:p>
        </p:txBody>
      </p:sp>
      <p:sp>
        <p:nvSpPr>
          <p:cNvPr id="6" name="Text Placeholder 7"/>
          <p:cNvSpPr>
            <a:spLocks noGrp="1"/>
          </p:cNvSpPr>
          <p:nvPr>
            <p:ph type="body" sz="quarter" idx="10"/>
          </p:nvPr>
        </p:nvSpPr>
        <p:spPr>
          <a:xfrm>
            <a:off x="609600" y="1545167"/>
            <a:ext cx="10972800" cy="4455584"/>
          </a:xfrm>
        </p:spPr>
        <p:txBody>
          <a:bodyPr/>
          <a:lstStyle>
            <a:lvl1pPr marL="457178" indent="-457178">
              <a:buClr>
                <a:srgbClr val="00788A"/>
              </a:buClr>
              <a:buFont typeface="Wingdings" panose="05000000000000000000" pitchFamily="2" charset="2"/>
              <a:buChar char="§"/>
              <a:defRPr sz="3200" b="1">
                <a:solidFill>
                  <a:srgbClr val="5F5F5F"/>
                </a:solidFill>
              </a:defRPr>
            </a:lvl1pPr>
            <a:lvl2pPr>
              <a:buClr>
                <a:srgbClr val="9A4E9E"/>
              </a:buClr>
              <a:defRPr sz="2667">
                <a:solidFill>
                  <a:srgbClr val="5F5F5F"/>
                </a:solidFill>
              </a:defRPr>
            </a:lvl2pPr>
            <a:lvl3pPr>
              <a:buClr>
                <a:srgbClr val="C00000"/>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37281"/>
            <a:ext cx="12192000" cy="120721"/>
          </a:xfrm>
          <a:prstGeom prst="rect">
            <a:avLst/>
          </a:prstGeom>
        </p:spPr>
      </p:pic>
      <p:sp>
        <p:nvSpPr>
          <p:cNvPr id="4" name="TextBox 3">
            <a:extLst>
              <a:ext uri="{FF2B5EF4-FFF2-40B4-BE49-F238E27FC236}">
                <a16:creationId xmlns:a16="http://schemas.microsoft.com/office/drawing/2014/main" id="{BB92468A-AE81-422B-A86C-4F2319A25E1F}"/>
              </a:ext>
            </a:extLst>
          </p:cNvPr>
          <p:cNvSpPr txBox="1"/>
          <p:nvPr userDrawn="1"/>
        </p:nvSpPr>
        <p:spPr>
          <a:xfrm>
            <a:off x="11504025" y="6426932"/>
            <a:ext cx="687977" cy="307777"/>
          </a:xfrm>
          <a:prstGeom prst="rect">
            <a:avLst/>
          </a:prstGeom>
          <a:noFill/>
        </p:spPr>
        <p:txBody>
          <a:bodyPr wrap="square" rtlCol="0">
            <a:spAutoFit/>
          </a:bodyPr>
          <a:lstStyle/>
          <a:p>
            <a:pPr algn="r"/>
            <a:fld id="{ACF09121-5C56-40E7-87CA-F65771814046}" type="slidenum">
              <a:rPr lang="en-US" sz="1400" smtClean="0">
                <a:solidFill>
                  <a:srgbClr val="000000"/>
                </a:solidFill>
                <a:latin typeface="Calibri" panose="020F0502020204030204" pitchFamily="34" charset="0"/>
              </a:rPr>
              <a:t>‹#›</a:t>
            </a:fld>
            <a:endParaRPr lang="en-US" sz="1400">
              <a:solidFill>
                <a:srgbClr val="000000"/>
              </a:solidFill>
              <a:latin typeface="Calibri" panose="020F0502020204030204" pitchFamily="34" charset="0"/>
            </a:endParaRPr>
          </a:p>
        </p:txBody>
      </p:sp>
    </p:spTree>
    <p:extLst>
      <p:ext uri="{BB962C8B-B14F-4D97-AF65-F5344CB8AC3E}">
        <p14:creationId xmlns:p14="http://schemas.microsoft.com/office/powerpoint/2010/main" val="578599496"/>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788A"/>
                </a:solidFill>
                <a:effectLst/>
                <a:latin typeface="Calibri" pitchFamily="34" charset="0"/>
              </a:defRPr>
            </a:lvl1pPr>
          </a:lstStyle>
          <a:p>
            <a:endParaRPr lang="en-US"/>
          </a:p>
        </p:txBody>
      </p:sp>
      <p:sp>
        <p:nvSpPr>
          <p:cNvPr id="3" name="Content Placeholder 2"/>
          <p:cNvSpPr>
            <a:spLocks noGrp="1"/>
          </p:cNvSpPr>
          <p:nvPr>
            <p:ph idx="1"/>
          </p:nvPr>
        </p:nvSpPr>
        <p:spPr>
          <a:xfrm>
            <a:off x="609602" y="1600201"/>
            <a:ext cx="5172892" cy="4191000"/>
          </a:xfrm>
          <a:prstGeom prst="rect">
            <a:avLst/>
          </a:prstGeom>
        </p:spPr>
        <p:txBody>
          <a:bodyPr/>
          <a:lstStyle>
            <a:lvl1pPr marL="457178" indent="-457178">
              <a:buClr>
                <a:srgbClr val="541900"/>
              </a:buClr>
              <a:buSzPct val="70000"/>
              <a:buFont typeface="Wingdings" panose="05000000000000000000" pitchFamily="2" charset="2"/>
              <a:buChar char="§"/>
              <a:defRPr sz="3200" b="1" baseline="0">
                <a:solidFill>
                  <a:srgbClr val="5F5F5F"/>
                </a:solidFill>
                <a:latin typeface="Calibri" pitchFamily="34" charset="0"/>
              </a:defRPr>
            </a:lvl1pPr>
            <a:lvl2pPr marL="990550" indent="-380981">
              <a:buClr>
                <a:srgbClr val="005984"/>
              </a:buClr>
              <a:buSzPct val="100000"/>
              <a:buFont typeface="Arial" panose="020B0604020202020204" pitchFamily="34" charset="0"/>
              <a:buChar char="•"/>
              <a:defRPr sz="2667">
                <a:solidFill>
                  <a:srgbClr val="5F5F5F"/>
                </a:solidFill>
              </a:defRPr>
            </a:lvl2pPr>
            <a:lvl3pPr>
              <a:buClrTx/>
              <a:buSzPct val="100000"/>
              <a:buFont typeface="Arial" pitchFamily="34" charset="0"/>
              <a:buChar char="•"/>
              <a:defRPr sz="2400">
                <a:solidFill>
                  <a:srgbClr val="5F5F5F"/>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3" name="Content Placeholder 2"/>
          <p:cNvSpPr>
            <a:spLocks noGrp="1"/>
          </p:cNvSpPr>
          <p:nvPr userDrawn="1">
            <p:ph idx="10"/>
          </p:nvPr>
        </p:nvSpPr>
        <p:spPr>
          <a:xfrm>
            <a:off x="6409510" y="1600201"/>
            <a:ext cx="5172892" cy="4191000"/>
          </a:xfrm>
          <a:prstGeom prst="rect">
            <a:avLst/>
          </a:prstGeom>
        </p:spPr>
        <p:txBody>
          <a:bodyPr/>
          <a:lstStyle>
            <a:lvl1pPr marL="457178" indent="-457178">
              <a:buClr>
                <a:srgbClr val="541900"/>
              </a:buClr>
              <a:buSzPct val="70000"/>
              <a:buFont typeface="Wingdings" panose="05000000000000000000" pitchFamily="2" charset="2"/>
              <a:buChar char="§"/>
              <a:defRPr sz="3200" b="1" baseline="0">
                <a:solidFill>
                  <a:srgbClr val="5F5F5F"/>
                </a:solidFill>
                <a:latin typeface="Calibri" pitchFamily="34" charset="0"/>
              </a:defRPr>
            </a:lvl1pPr>
            <a:lvl2pPr marL="990550" indent="-380981">
              <a:buClr>
                <a:srgbClr val="005984"/>
              </a:buClr>
              <a:buSzPct val="100000"/>
              <a:buFont typeface="Arial" panose="020B0604020202020204" pitchFamily="34" charset="0"/>
              <a:buChar char="•"/>
              <a:defRPr sz="2667">
                <a:solidFill>
                  <a:srgbClr val="5F5F5F"/>
                </a:solidFill>
              </a:defRPr>
            </a:lvl2pPr>
            <a:lvl3pPr>
              <a:buClrTx/>
              <a:buSzPct val="100000"/>
              <a:buFont typeface="Arial" pitchFamily="34" charset="0"/>
              <a:buChar char="•"/>
              <a:defRPr sz="2400">
                <a:solidFill>
                  <a:srgbClr val="5F5F5F"/>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37281"/>
            <a:ext cx="12192000" cy="120721"/>
          </a:xfrm>
          <a:prstGeom prst="rect">
            <a:avLst/>
          </a:prstGeom>
        </p:spPr>
      </p:pic>
      <p:sp>
        <p:nvSpPr>
          <p:cNvPr id="7" name="TextBox 6">
            <a:extLst>
              <a:ext uri="{FF2B5EF4-FFF2-40B4-BE49-F238E27FC236}">
                <a16:creationId xmlns:a16="http://schemas.microsoft.com/office/drawing/2014/main" id="{18CEF254-4761-4A44-86CA-4F38AC406A8D}"/>
              </a:ext>
            </a:extLst>
          </p:cNvPr>
          <p:cNvSpPr txBox="1"/>
          <p:nvPr userDrawn="1"/>
        </p:nvSpPr>
        <p:spPr>
          <a:xfrm>
            <a:off x="11504025" y="6426932"/>
            <a:ext cx="687977" cy="307777"/>
          </a:xfrm>
          <a:prstGeom prst="rect">
            <a:avLst/>
          </a:prstGeom>
          <a:noFill/>
        </p:spPr>
        <p:txBody>
          <a:bodyPr wrap="square" rtlCol="0">
            <a:spAutoFit/>
          </a:bodyPr>
          <a:lstStyle/>
          <a:p>
            <a:pPr algn="r"/>
            <a:fld id="{ACF09121-5C56-40E7-87CA-F65771814046}" type="slidenum">
              <a:rPr lang="en-US" sz="1400" smtClean="0">
                <a:solidFill>
                  <a:srgbClr val="000000"/>
                </a:solidFill>
                <a:latin typeface="Calibri" panose="020F0502020204030204" pitchFamily="34" charset="0"/>
              </a:rPr>
              <a:t>‹#›</a:t>
            </a:fld>
            <a:endParaRPr lang="en-US" sz="1400">
              <a:solidFill>
                <a:srgbClr val="000000"/>
              </a:solidFill>
              <a:latin typeface="Calibri" panose="020F0502020204030204" pitchFamily="34" charset="0"/>
            </a:endParaRPr>
          </a:p>
        </p:txBody>
      </p:sp>
    </p:spTree>
    <p:extLst>
      <p:ext uri="{BB962C8B-B14F-4D97-AF65-F5344CB8AC3E}">
        <p14:creationId xmlns:p14="http://schemas.microsoft.com/office/powerpoint/2010/main" val="231258040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9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788A"/>
                </a:solidFill>
                <a:effectLst/>
                <a:latin typeface="Calibri" pitchFamily="34" charset="0"/>
              </a:defRPr>
            </a:lvl1pPr>
          </a:lstStyle>
          <a:p>
            <a:r>
              <a:rPr lang="en-US"/>
              <a:t>Bottom band: NCHHSTP</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87503"/>
          <a:stretch/>
        </p:blipFill>
        <p:spPr>
          <a:xfrm>
            <a:off x="0" y="6687419"/>
            <a:ext cx="12192000" cy="179165"/>
          </a:xfrm>
          <a:prstGeom prst="rect">
            <a:avLst/>
          </a:prstGeom>
        </p:spPr>
      </p:pic>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00788A"/>
              </a:buClr>
              <a:buFont typeface="Wingdings" panose="05000000000000000000" pitchFamily="2" charset="2"/>
              <a:buChar char="§"/>
              <a:defRPr sz="3200" b="1">
                <a:solidFill>
                  <a:srgbClr val="00788A"/>
                </a:solidFill>
              </a:defRPr>
            </a:lvl1pPr>
            <a:lvl2pPr>
              <a:buClr>
                <a:srgbClr val="9A4E9E"/>
              </a:buClr>
              <a:defRPr sz="2667">
                <a:solidFill>
                  <a:schemeClr val="accent4">
                    <a:lumMod val="75000"/>
                  </a:schemeClr>
                </a:solidFill>
              </a:defRPr>
            </a:lvl2pPr>
            <a:lvl3pPr>
              <a:buClr>
                <a:srgbClr val="C00000"/>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87376256"/>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olor_background">
    <p:spTree>
      <p:nvGrpSpPr>
        <p:cNvPr id="1" name=""/>
        <p:cNvGrpSpPr/>
        <p:nvPr/>
      </p:nvGrpSpPr>
      <p:grpSpPr>
        <a:xfrm>
          <a:off x="0" y="0"/>
          <a:ext cx="0" cy="0"/>
          <a:chOff x="0" y="0"/>
          <a:chExt cx="0" cy="0"/>
        </a:xfrm>
      </p:grpSpPr>
      <p:sp>
        <p:nvSpPr>
          <p:cNvPr id="2" name="Title 1"/>
          <p:cNvSpPr>
            <a:spLocks noGrp="1"/>
          </p:cNvSpPr>
          <p:nvPr>
            <p:ph type="title"/>
          </p:nvPr>
        </p:nvSpPr>
        <p:spPr>
          <a:xfrm>
            <a:off x="609603"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70" indent="0">
              <a:buNone/>
              <a:defRPr sz="2400">
                <a:solidFill>
                  <a:schemeClr val="tx1">
                    <a:tint val="75000"/>
                  </a:schemeClr>
                </a:solidFill>
              </a:defRPr>
            </a:lvl2pPr>
            <a:lvl3pPr marL="1219140" indent="0">
              <a:buNone/>
              <a:defRPr sz="2133">
                <a:solidFill>
                  <a:schemeClr val="tx1">
                    <a:tint val="75000"/>
                  </a:schemeClr>
                </a:solidFill>
              </a:defRPr>
            </a:lvl3pPr>
            <a:lvl4pPr marL="1828709" indent="0">
              <a:buNone/>
              <a:defRPr sz="1867">
                <a:solidFill>
                  <a:schemeClr val="tx1">
                    <a:tint val="75000"/>
                  </a:schemeClr>
                </a:solidFill>
              </a:defRPr>
            </a:lvl4pPr>
            <a:lvl5pPr marL="2438278" indent="0">
              <a:buNone/>
              <a:defRPr sz="1867">
                <a:solidFill>
                  <a:schemeClr val="tx1">
                    <a:tint val="75000"/>
                  </a:schemeClr>
                </a:solidFill>
              </a:defRPr>
            </a:lvl5pPr>
            <a:lvl6pPr marL="3047848" indent="0">
              <a:buNone/>
              <a:defRPr sz="1867">
                <a:solidFill>
                  <a:schemeClr val="tx1">
                    <a:tint val="75000"/>
                  </a:schemeClr>
                </a:solidFill>
              </a:defRPr>
            </a:lvl6pPr>
            <a:lvl7pPr marL="3657418" indent="0">
              <a:buNone/>
              <a:defRPr sz="1867">
                <a:solidFill>
                  <a:schemeClr val="tx1">
                    <a:tint val="75000"/>
                  </a:schemeClr>
                </a:solidFill>
              </a:defRPr>
            </a:lvl7pPr>
            <a:lvl8pPr marL="4266987" indent="0">
              <a:buNone/>
              <a:defRPr sz="1867">
                <a:solidFill>
                  <a:schemeClr val="tx1">
                    <a:tint val="75000"/>
                  </a:schemeClr>
                </a:solidFill>
              </a:defRPr>
            </a:lvl8pPr>
            <a:lvl9pPr marL="4876557" indent="0">
              <a:buNone/>
              <a:defRPr sz="1867">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596027567"/>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CLOSING_OD">
    <p:spTree>
      <p:nvGrpSpPr>
        <p:cNvPr id="1" name=""/>
        <p:cNvGrpSpPr/>
        <p:nvPr/>
      </p:nvGrpSpPr>
      <p:grpSpPr>
        <a:xfrm>
          <a:off x="0" y="0"/>
          <a:ext cx="0" cy="0"/>
          <a:chOff x="0" y="0"/>
          <a:chExt cx="0" cy="0"/>
        </a:xfrm>
      </p:grpSpPr>
      <p:sp>
        <p:nvSpPr>
          <p:cNvPr id="3" name="TextBox 2"/>
          <p:cNvSpPr txBox="1"/>
          <p:nvPr userDrawn="1"/>
        </p:nvSpPr>
        <p:spPr>
          <a:xfrm>
            <a:off x="169626" y="3662434"/>
            <a:ext cx="8852455" cy="1815882"/>
          </a:xfrm>
          <a:prstGeom prst="rect">
            <a:avLst/>
          </a:prstGeom>
          <a:noFill/>
        </p:spPr>
        <p:txBody>
          <a:bodyPr wrap="square" rtlCol="0">
            <a:spAutoFit/>
          </a:bodyPr>
          <a:lstStyle/>
          <a:p>
            <a:r>
              <a:rPr lang="en-US" sz="1600">
                <a:solidFill>
                  <a:srgbClr val="695E4A"/>
                </a:solidFill>
                <a:latin typeface="Calibri" panose="020F0502020204030204" pitchFamily="34" charset="0"/>
              </a:rPr>
              <a:t>For more information, contact CDC</a:t>
            </a:r>
            <a:br>
              <a:rPr lang="en-US" sz="1600">
                <a:solidFill>
                  <a:srgbClr val="695E4A"/>
                </a:solidFill>
                <a:latin typeface="Calibri" panose="020F0502020204030204" pitchFamily="34" charset="0"/>
              </a:rPr>
            </a:br>
            <a:r>
              <a:rPr lang="en-US" sz="1600">
                <a:solidFill>
                  <a:srgbClr val="695E4A"/>
                </a:solidFill>
                <a:latin typeface="Calibri" panose="020F0502020204030204" pitchFamily="34" charset="0"/>
              </a:rPr>
              <a:t>1-800-CDC-INFO (232-4636)</a:t>
            </a:r>
            <a:br>
              <a:rPr lang="en-US" sz="1600">
                <a:solidFill>
                  <a:srgbClr val="695E4A"/>
                </a:solidFill>
                <a:latin typeface="Calibri" panose="020F0502020204030204" pitchFamily="34" charset="0"/>
              </a:rPr>
            </a:br>
            <a:r>
              <a:rPr lang="en-US" sz="1600">
                <a:solidFill>
                  <a:srgbClr val="695E4A"/>
                </a:solidFill>
                <a:latin typeface="Calibri" panose="020F0502020204030204" pitchFamily="34" charset="0"/>
              </a:rPr>
              <a:t>TTY:  1-888-232-6348    www.cdc.gov</a:t>
            </a:r>
            <a:br>
              <a:rPr lang="en-US" sz="1600">
                <a:solidFill>
                  <a:srgbClr val="695E4A"/>
                </a:solidFill>
                <a:latin typeface="Calibri" panose="020F0502020204030204" pitchFamily="34" charset="0"/>
              </a:rPr>
            </a:br>
            <a:br>
              <a:rPr lang="en-US" sz="1600">
                <a:solidFill>
                  <a:srgbClr val="695E4A"/>
                </a:solidFill>
                <a:latin typeface="Calibri" panose="020F0502020204030204" pitchFamily="34" charset="0"/>
              </a:rPr>
            </a:br>
            <a:br>
              <a:rPr lang="en-US" sz="1600">
                <a:solidFill>
                  <a:srgbClr val="695E4A"/>
                </a:solidFill>
                <a:latin typeface="Calibri" panose="020F0502020204030204" pitchFamily="34" charset="0"/>
              </a:rPr>
            </a:br>
            <a:r>
              <a:rPr lang="en-US" sz="160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674176"/>
            <a:ext cx="12192000" cy="1183824"/>
          </a:xfrm>
          <a:prstGeom prst="rect">
            <a:avLst/>
          </a:prstGeom>
        </p:spPr>
      </p:pic>
    </p:spTree>
    <p:extLst>
      <p:ext uri="{BB962C8B-B14F-4D97-AF65-F5344CB8AC3E}">
        <p14:creationId xmlns:p14="http://schemas.microsoft.com/office/powerpoint/2010/main" val="2614020371"/>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_NCHHSTP">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b="15561"/>
          <a:stretch/>
        </p:blipFill>
        <p:spPr>
          <a:xfrm>
            <a:off x="0" y="1"/>
            <a:ext cx="12192000" cy="1210615"/>
          </a:xfrm>
          <a:prstGeom prst="rect">
            <a:avLst/>
          </a:prstGeom>
        </p:spPr>
      </p:pic>
      <p:sp>
        <p:nvSpPr>
          <p:cNvPr id="7" name="Title 1"/>
          <p:cNvSpPr>
            <a:spLocks noGrp="1"/>
          </p:cNvSpPr>
          <p:nvPr>
            <p:ph type="title"/>
          </p:nvPr>
        </p:nvSpPr>
        <p:spPr>
          <a:xfrm>
            <a:off x="609599" y="1386071"/>
            <a:ext cx="11211969" cy="1180971"/>
          </a:xfrm>
          <a:prstGeom prst="rect">
            <a:avLst/>
          </a:prstGeom>
        </p:spPr>
        <p:txBody>
          <a:bodyPr/>
          <a:lstStyle>
            <a:lvl1pPr algn="l">
              <a:lnSpc>
                <a:spcPts val="4000"/>
              </a:lnSpc>
              <a:defRPr sz="3733" b="1" baseline="0">
                <a:solidFill>
                  <a:srgbClr val="00788A"/>
                </a:solidFill>
                <a:effectLst/>
                <a:latin typeface="Calibri" pitchFamily="34" charset="0"/>
              </a:defRPr>
            </a:lvl1pPr>
          </a:lstStyle>
          <a:p>
            <a:endParaRPr lang="en-US"/>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788A"/>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788A"/>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6" name="TextBox 5"/>
          <p:cNvSpPr txBox="1"/>
          <p:nvPr userDrawn="1"/>
        </p:nvSpPr>
        <p:spPr>
          <a:xfrm>
            <a:off x="609600" y="120203"/>
            <a:ext cx="9204101" cy="369332"/>
          </a:xfrm>
          <a:prstGeom prst="rect">
            <a:avLst/>
          </a:prstGeom>
          <a:noFill/>
        </p:spPr>
        <p:txBody>
          <a:bodyPr wrap="square" rtlCol="0">
            <a:spAutoFit/>
          </a:bodyPr>
          <a:lstStyle/>
          <a:p>
            <a:r>
              <a:rPr lang="en-US" b="1">
                <a:solidFill>
                  <a:schemeClr val="tx2">
                    <a:lumMod val="95000"/>
                  </a:schemeClr>
                </a:solidFill>
                <a:latin typeface="Calibri" panose="020F0502020204030204" pitchFamily="34" charset="0"/>
              </a:rPr>
              <a:t>National Center for HIV/AIDS, Viral Hepatitis, STD, and TB Prevention</a:t>
            </a:r>
          </a:p>
        </p:txBody>
      </p:sp>
    </p:spTree>
    <p:extLst>
      <p:ext uri="{BB962C8B-B14F-4D97-AF65-F5344CB8AC3E}">
        <p14:creationId xmlns:p14="http://schemas.microsoft.com/office/powerpoint/2010/main" val="2853049281"/>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9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788A"/>
                </a:solidFill>
                <a:effectLst/>
                <a:latin typeface="Calibri" pitchFamily="34" charset="0"/>
              </a:defRPr>
            </a:lvl1pPr>
          </a:lstStyle>
          <a:p>
            <a:r>
              <a:rPr lang="en-US"/>
              <a:t>Bottom band: NCHHSTP</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87503"/>
          <a:stretch/>
        </p:blipFill>
        <p:spPr>
          <a:xfrm>
            <a:off x="0" y="6687419"/>
            <a:ext cx="12192000" cy="179165"/>
          </a:xfrm>
          <a:prstGeom prst="rect">
            <a:avLst/>
          </a:prstGeom>
        </p:spPr>
      </p:pic>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00788A"/>
              </a:buClr>
              <a:buFont typeface="Wingdings" panose="05000000000000000000" pitchFamily="2" charset="2"/>
              <a:buChar char="§"/>
              <a:defRPr sz="3200" b="1">
                <a:solidFill>
                  <a:srgbClr val="00788A"/>
                </a:solidFill>
              </a:defRPr>
            </a:lvl1pPr>
            <a:lvl2pPr>
              <a:buClr>
                <a:srgbClr val="9A4E9E"/>
              </a:buClr>
              <a:defRPr sz="2667">
                <a:solidFill>
                  <a:schemeClr val="accent4">
                    <a:lumMod val="75000"/>
                  </a:schemeClr>
                </a:solidFill>
              </a:defRPr>
            </a:lvl2pPr>
            <a:lvl3pPr>
              <a:buClr>
                <a:srgbClr val="C00000"/>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211215563"/>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788A"/>
                </a:solidFill>
                <a:effectLst/>
                <a:latin typeface="Calibri" pitchFamily="34" charset="0"/>
              </a:defRPr>
            </a:lvl1pPr>
          </a:lstStyle>
          <a:p>
            <a:endParaRPr lang="en-US"/>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5F5F5F"/>
                </a:solidFill>
                <a:latin typeface="Calibri" pitchFamily="34" charset="0"/>
              </a:defRPr>
            </a:lvl1pPr>
            <a:lvl2pPr marL="990575" indent="-380990">
              <a:buClr>
                <a:srgbClr val="005984"/>
              </a:buClr>
              <a:buSzPct val="100000"/>
              <a:buFont typeface="Arial" panose="020B0604020202020204" pitchFamily="34" charset="0"/>
              <a:buChar char="•"/>
              <a:defRPr sz="2667">
                <a:solidFill>
                  <a:srgbClr val="5F5F5F"/>
                </a:solidFill>
              </a:defRPr>
            </a:lvl2pPr>
            <a:lvl3pPr>
              <a:buClrTx/>
              <a:buSzPct val="100000"/>
              <a:buFont typeface="Arial" pitchFamily="34" charset="0"/>
              <a:buChar char="•"/>
              <a:defRPr sz="2400">
                <a:solidFill>
                  <a:srgbClr val="5F5F5F"/>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5F5F5F"/>
                </a:solidFill>
                <a:latin typeface="Calibri" pitchFamily="34" charset="0"/>
              </a:defRPr>
            </a:lvl1pPr>
            <a:lvl2pPr marL="990575" indent="-380990">
              <a:buClr>
                <a:srgbClr val="005984"/>
              </a:buClr>
              <a:buSzPct val="100000"/>
              <a:buFont typeface="Arial" panose="020B0604020202020204" pitchFamily="34" charset="0"/>
              <a:buChar char="•"/>
              <a:defRPr sz="2667">
                <a:solidFill>
                  <a:srgbClr val="5F5F5F"/>
                </a:solidFill>
              </a:defRPr>
            </a:lvl2pPr>
            <a:lvl3pPr>
              <a:buClrTx/>
              <a:buSzPct val="100000"/>
              <a:buFont typeface="Arial" pitchFamily="34" charset="0"/>
              <a:buChar char="•"/>
              <a:defRPr sz="2400">
                <a:solidFill>
                  <a:srgbClr val="5F5F5F"/>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6705601"/>
            <a:ext cx="12190928" cy="162732"/>
          </a:xfrm>
          <a:prstGeom prst="rect">
            <a:avLst/>
          </a:prstGeom>
        </p:spPr>
      </p:pic>
    </p:spTree>
    <p:extLst>
      <p:ext uri="{BB962C8B-B14F-4D97-AF65-F5344CB8AC3E}">
        <p14:creationId xmlns:p14="http://schemas.microsoft.com/office/powerpoint/2010/main" val="187593297"/>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616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34587072"/>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nSpc>
                <a:spcPts val="3000"/>
              </a:lnSpc>
              <a:defRPr sz="2800" b="1" baseline="0">
                <a:effectLst/>
              </a:defRPr>
            </a:lvl1pPr>
          </a:lstStyle>
          <a:p>
            <a:r>
              <a:rPr lang="en-US"/>
              <a:t>Headline – Myriad Pro, Bold, Shadow, 28pt</a:t>
            </a:r>
          </a:p>
        </p:txBody>
      </p:sp>
      <p:sp>
        <p:nvSpPr>
          <p:cNvPr id="3" name="Content Placeholder 2"/>
          <p:cNvSpPr>
            <a:spLocks noGrp="1"/>
          </p:cNvSpPr>
          <p:nvPr>
            <p:ph idx="1" hasCustomPrompt="1"/>
          </p:nvPr>
        </p:nvSpPr>
        <p:spPr>
          <a:xfrm>
            <a:off x="609600" y="1600201"/>
            <a:ext cx="109728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a:t>First level – Myriad Pro, Bold, 24pt</a:t>
            </a:r>
          </a:p>
          <a:p>
            <a:pPr lvl="1"/>
            <a:r>
              <a:rPr lang="en-US"/>
              <a:t>Second level – Myriad Pro, 20pt</a:t>
            </a:r>
          </a:p>
          <a:p>
            <a:pPr lvl="2"/>
            <a:r>
              <a:rPr lang="en-US"/>
              <a:t>Third level – Myriad Pro, 18pt	</a:t>
            </a:r>
          </a:p>
          <a:p>
            <a:pPr lvl="3"/>
            <a:r>
              <a:rPr lang="en-US"/>
              <a:t>Fourth level – Myriad Pro, 18pt</a:t>
            </a:r>
          </a:p>
          <a:p>
            <a:pPr lvl="4"/>
            <a:r>
              <a:rPr lang="en-US"/>
              <a:t>Fifth level – Myriad Pro, 18pt</a:t>
            </a:r>
          </a:p>
        </p:txBody>
      </p:sp>
      <p:sp>
        <p:nvSpPr>
          <p:cNvPr id="6" name="Text Placeholder 5"/>
          <p:cNvSpPr>
            <a:spLocks noGrp="1"/>
          </p:cNvSpPr>
          <p:nvPr userDrawn="1">
            <p:ph type="body" sz="quarter" idx="11" hasCustomPrompt="1"/>
          </p:nvPr>
        </p:nvSpPr>
        <p:spPr>
          <a:xfrm>
            <a:off x="609600" y="5791200"/>
            <a:ext cx="10972800" cy="609600"/>
          </a:xfrm>
          <a:prstGeom prst="rect">
            <a:avLst/>
          </a:prstGeom>
        </p:spPr>
        <p:txBody>
          <a:bodyPr anchor="b"/>
          <a:lstStyle>
            <a:lvl1pPr>
              <a:buNone/>
              <a:defRPr sz="1100">
                <a:solidFill>
                  <a:schemeClr val="tx1"/>
                </a:solidFill>
              </a:defRPr>
            </a:lvl1pPr>
          </a:lstStyle>
          <a:p>
            <a:r>
              <a:rPr lang="en-US"/>
              <a:t>* Citations, references, and credits – Myriad Pro, 11pt</a:t>
            </a:r>
          </a:p>
        </p:txBody>
      </p:sp>
    </p:spTree>
    <p:extLst>
      <p:ext uri="{BB962C8B-B14F-4D97-AF65-F5344CB8AC3E}">
        <p14:creationId xmlns:p14="http://schemas.microsoft.com/office/powerpoint/2010/main" val="6143829"/>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Basic Content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nSpc>
                <a:spcPts val="3000"/>
              </a:lnSpc>
              <a:defRPr sz="2800" b="1" baseline="0">
                <a:effectLst/>
              </a:defRPr>
            </a:lvl1pPr>
          </a:lstStyle>
          <a:p>
            <a:r>
              <a:rPr lang="en-US"/>
              <a:t>Headline – Myriad Pro, Bold, Shadow, 28pt</a:t>
            </a:r>
          </a:p>
        </p:txBody>
      </p:sp>
      <p:sp>
        <p:nvSpPr>
          <p:cNvPr id="3" name="Content Placeholder 2"/>
          <p:cNvSpPr>
            <a:spLocks noGrp="1"/>
          </p:cNvSpPr>
          <p:nvPr>
            <p:ph idx="1" hasCustomPrompt="1"/>
          </p:nvPr>
        </p:nvSpPr>
        <p:spPr>
          <a:xfrm>
            <a:off x="609600" y="1600201"/>
            <a:ext cx="109728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a:t>First level – Myriad Pro, Bold, 24pt</a:t>
            </a:r>
          </a:p>
          <a:p>
            <a:pPr lvl="1"/>
            <a:r>
              <a:rPr lang="en-US"/>
              <a:t>Second level – Myriad Pro, 20pt</a:t>
            </a:r>
          </a:p>
          <a:p>
            <a:pPr lvl="2"/>
            <a:r>
              <a:rPr lang="en-US"/>
              <a:t>Third level – Myriad Pro, 18pt	</a:t>
            </a:r>
          </a:p>
          <a:p>
            <a:pPr lvl="3"/>
            <a:r>
              <a:rPr lang="en-US"/>
              <a:t>Fourth level – Myriad Pro, 18pt</a:t>
            </a:r>
          </a:p>
          <a:p>
            <a:pPr lvl="4"/>
            <a:r>
              <a:rPr lang="en-US"/>
              <a:t>Fifth level – Myriad Pro, 18pt</a:t>
            </a:r>
          </a:p>
        </p:txBody>
      </p:sp>
      <p:sp>
        <p:nvSpPr>
          <p:cNvPr id="6" name="Text Placeholder 5"/>
          <p:cNvSpPr>
            <a:spLocks noGrp="1"/>
          </p:cNvSpPr>
          <p:nvPr userDrawn="1">
            <p:ph type="body" sz="quarter" idx="11" hasCustomPrompt="1"/>
          </p:nvPr>
        </p:nvSpPr>
        <p:spPr>
          <a:xfrm>
            <a:off x="2540000" y="5791200"/>
            <a:ext cx="9042400" cy="609600"/>
          </a:xfrm>
          <a:prstGeom prst="rect">
            <a:avLst/>
          </a:prstGeom>
        </p:spPr>
        <p:txBody>
          <a:bodyPr anchor="b"/>
          <a:lstStyle>
            <a:lvl1pPr>
              <a:buNone/>
              <a:defRPr sz="1100">
                <a:solidFill>
                  <a:schemeClr val="tx1"/>
                </a:solidFill>
              </a:defRPr>
            </a:lvl1pPr>
          </a:lstStyle>
          <a:p>
            <a:r>
              <a:rPr lang="en-US"/>
              <a:t>* Citations, references, and credits – Myriad Pro, 11pt </a:t>
            </a:r>
          </a:p>
        </p:txBody>
      </p:sp>
    </p:spTree>
    <p:extLst>
      <p:ext uri="{BB962C8B-B14F-4D97-AF65-F5344CB8AC3E}">
        <p14:creationId xmlns:p14="http://schemas.microsoft.com/office/powerpoint/2010/main" val="198692079"/>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914400" y="1981200"/>
            <a:ext cx="10363200" cy="3733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820554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CLOSING_OD">
    <p:spTree>
      <p:nvGrpSpPr>
        <p:cNvPr id="1" name=""/>
        <p:cNvGrpSpPr/>
        <p:nvPr/>
      </p:nvGrpSpPr>
      <p:grpSpPr>
        <a:xfrm>
          <a:off x="0" y="0"/>
          <a:ext cx="0" cy="0"/>
          <a:chOff x="0" y="0"/>
          <a:chExt cx="0" cy="0"/>
        </a:xfrm>
      </p:grpSpPr>
      <p:sp>
        <p:nvSpPr>
          <p:cNvPr id="3" name="TextBox 2"/>
          <p:cNvSpPr txBox="1"/>
          <p:nvPr userDrawn="1"/>
        </p:nvSpPr>
        <p:spPr>
          <a:xfrm>
            <a:off x="531035" y="2046295"/>
            <a:ext cx="10392021" cy="2389950"/>
          </a:xfrm>
          <a:prstGeom prst="rect">
            <a:avLst/>
          </a:prstGeom>
          <a:noFill/>
        </p:spPr>
        <p:txBody>
          <a:bodyPr wrap="square" rtlCol="0">
            <a:spAutoFit/>
          </a:bodyPr>
          <a:lstStyle/>
          <a:p>
            <a:br>
              <a:rPr lang="en-US" sz="2133">
                <a:solidFill>
                  <a:srgbClr val="695E4A"/>
                </a:solidFill>
                <a:latin typeface="Calibri" panose="020F0502020204030204" pitchFamily="34" charset="0"/>
              </a:rPr>
            </a:br>
            <a:br>
              <a:rPr lang="en-US" sz="2133">
                <a:solidFill>
                  <a:srgbClr val="695E4A"/>
                </a:solidFill>
                <a:latin typeface="Calibri" panose="020F0502020204030204" pitchFamily="34" charset="0"/>
              </a:rPr>
            </a:br>
            <a:br>
              <a:rPr lang="en-US" sz="2133">
                <a:solidFill>
                  <a:srgbClr val="695E4A"/>
                </a:solidFill>
                <a:latin typeface="Calibri" panose="020F0502020204030204" pitchFamily="34" charset="0"/>
              </a:rPr>
            </a:br>
            <a:br>
              <a:rPr lang="en-US" sz="2133">
                <a:solidFill>
                  <a:srgbClr val="695E4A"/>
                </a:solidFill>
                <a:latin typeface="Calibri" panose="020F0502020204030204" pitchFamily="34" charset="0"/>
              </a:rPr>
            </a:br>
            <a:br>
              <a:rPr lang="en-US" sz="2133">
                <a:solidFill>
                  <a:srgbClr val="695E4A"/>
                </a:solidFill>
                <a:latin typeface="Calibri" panose="020F0502020204030204" pitchFamily="34" charset="0"/>
              </a:rPr>
            </a:br>
            <a:r>
              <a:rPr lang="en-US" sz="2133">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grpSp>
        <p:nvGrpSpPr>
          <p:cNvPr id="2" name="Group 1"/>
          <p:cNvGrpSpPr/>
          <p:nvPr userDrawn="1"/>
        </p:nvGrpSpPr>
        <p:grpSpPr>
          <a:xfrm>
            <a:off x="1" y="5900749"/>
            <a:ext cx="12191999" cy="957251"/>
            <a:chOff x="0" y="4425562"/>
            <a:chExt cx="9143999" cy="717938"/>
          </a:xfrm>
        </p:grpSpPr>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l="7594" r="15472" b="18140"/>
            <a:stretch/>
          </p:blipFill>
          <p:spPr>
            <a:xfrm>
              <a:off x="0" y="4425563"/>
              <a:ext cx="5718629" cy="717937"/>
            </a:xfrm>
            <a:prstGeom prst="rect">
              <a:avLst/>
            </a:prstGeom>
          </p:spPr>
        </p:pic>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l="68912" b="18140"/>
            <a:stretch/>
          </p:blipFill>
          <p:spPr>
            <a:xfrm>
              <a:off x="6833190" y="4425563"/>
              <a:ext cx="2310809" cy="717937"/>
            </a:xfrm>
            <a:prstGeom prst="rect">
              <a:avLst/>
            </a:prstGeom>
          </p:spPr>
        </p:pic>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70371" r="15472" b="18140"/>
            <a:stretch/>
          </p:blipFill>
          <p:spPr>
            <a:xfrm>
              <a:off x="5599814" y="4425562"/>
              <a:ext cx="1233376" cy="717937"/>
            </a:xfrm>
            <a:prstGeom prst="rect">
              <a:avLst/>
            </a:prstGeom>
          </p:spPr>
        </p:pic>
      </p:grpSp>
    </p:spTree>
    <p:extLst>
      <p:ext uri="{BB962C8B-B14F-4D97-AF65-F5344CB8AC3E}">
        <p14:creationId xmlns:p14="http://schemas.microsoft.com/office/powerpoint/2010/main" val="10003341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788A"/>
                </a:solidFill>
                <a:effectLst/>
                <a:latin typeface="Calibri" pitchFamily="34" charset="0"/>
              </a:defRPr>
            </a:lvl1pPr>
          </a:lstStyle>
          <a:p>
            <a:endParaRPr lang="en-US"/>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5F5F5F"/>
                </a:solidFill>
                <a:latin typeface="Calibri" pitchFamily="34" charset="0"/>
              </a:defRPr>
            </a:lvl1pPr>
            <a:lvl2pPr marL="990575" indent="-380990">
              <a:buClr>
                <a:srgbClr val="005984"/>
              </a:buClr>
              <a:buSzPct val="100000"/>
              <a:buFont typeface="Arial" panose="020B0604020202020204" pitchFamily="34" charset="0"/>
              <a:buChar char="•"/>
              <a:defRPr sz="2667">
                <a:solidFill>
                  <a:srgbClr val="5F5F5F"/>
                </a:solidFill>
              </a:defRPr>
            </a:lvl2pPr>
            <a:lvl3pPr>
              <a:buClrTx/>
              <a:buSzPct val="100000"/>
              <a:buFont typeface="Arial" pitchFamily="34" charset="0"/>
              <a:buChar char="•"/>
              <a:defRPr sz="2400">
                <a:solidFill>
                  <a:srgbClr val="5F5F5F"/>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5F5F5F"/>
                </a:solidFill>
                <a:latin typeface="Calibri" pitchFamily="34" charset="0"/>
              </a:defRPr>
            </a:lvl1pPr>
            <a:lvl2pPr marL="990575" indent="-380990">
              <a:buClr>
                <a:srgbClr val="005984"/>
              </a:buClr>
              <a:buSzPct val="100000"/>
              <a:buFont typeface="Arial" panose="020B0604020202020204" pitchFamily="34" charset="0"/>
              <a:buChar char="•"/>
              <a:defRPr sz="2667">
                <a:solidFill>
                  <a:srgbClr val="5F5F5F"/>
                </a:solidFill>
              </a:defRPr>
            </a:lvl2pPr>
            <a:lvl3pPr>
              <a:buClrTx/>
              <a:buSzPct val="100000"/>
              <a:buFont typeface="Arial" pitchFamily="34" charset="0"/>
              <a:buChar char="•"/>
              <a:defRPr sz="2400">
                <a:solidFill>
                  <a:srgbClr val="5F5F5F"/>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6705601"/>
            <a:ext cx="12190928" cy="162732"/>
          </a:xfrm>
          <a:prstGeom prst="rect">
            <a:avLst/>
          </a:prstGeom>
        </p:spPr>
      </p:pic>
    </p:spTree>
    <p:extLst>
      <p:ext uri="{BB962C8B-B14F-4D97-AF65-F5344CB8AC3E}">
        <p14:creationId xmlns:p14="http://schemas.microsoft.com/office/powerpoint/2010/main" val="3584413729"/>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_TITLE_CDC_with_tagline">
    <p:bg>
      <p:bgPr>
        <a:solidFill>
          <a:schemeClr val="bg2"/>
        </a:solid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267F8213-0BF4-9CFD-184D-957DBD90BEF9}"/>
              </a:ext>
              <a:ext uri="{C183D7F6-B498-43B3-948B-1728B52AA6E4}">
                <adec:decorative xmlns:adec="http://schemas.microsoft.com/office/drawing/2017/decorative" val="1"/>
              </a:ext>
            </a:extLst>
          </p:cNvPr>
          <p:cNvGrpSpPr>
            <a:grpSpLocks noGrp="1" noUngrp="1" noRot="1" noMove="1" noResize="1"/>
          </p:cNvGrpSpPr>
          <p:nvPr userDrawn="1"/>
        </p:nvGrpSpPr>
        <p:grpSpPr>
          <a:xfrm>
            <a:off x="0" y="0"/>
            <a:ext cx="12192000" cy="1158861"/>
            <a:chOff x="0" y="1079970"/>
            <a:chExt cx="7112000" cy="224439"/>
          </a:xfrm>
        </p:grpSpPr>
        <p:sp>
          <p:nvSpPr>
            <p:cNvPr id="41" name="Rectangle 40">
              <a:extLst>
                <a:ext uri="{FF2B5EF4-FFF2-40B4-BE49-F238E27FC236}">
                  <a16:creationId xmlns:a16="http://schemas.microsoft.com/office/drawing/2014/main" id="{1E8587A6-7C1A-EC72-C16A-98204569B39A}"/>
                </a:ext>
              </a:extLst>
            </p:cNvPr>
            <p:cNvSpPr>
              <a:spLocks noGrp="1" noRot="1" noMove="1" noResize="1" noEditPoints="1" noAdjustHandles="1" noChangeArrowheads="1" noChangeShapeType="1"/>
            </p:cNvSpPr>
            <p:nvPr userDrawn="1"/>
          </p:nvSpPr>
          <p:spPr>
            <a:xfrm>
              <a:off x="0" y="1079970"/>
              <a:ext cx="7112000" cy="224308"/>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grpSp>
          <p:nvGrpSpPr>
            <p:cNvPr id="42" name="Group 41">
              <a:extLst>
                <a:ext uri="{FF2B5EF4-FFF2-40B4-BE49-F238E27FC236}">
                  <a16:creationId xmlns:a16="http://schemas.microsoft.com/office/drawing/2014/main" id="{2EB7A224-4867-EA38-EAA4-ECD97FF9203A}"/>
                </a:ext>
              </a:extLst>
            </p:cNvPr>
            <p:cNvGrpSpPr>
              <a:grpSpLocks noGrp="1" noUngrp="1" noRot="1" noMove="1" noResize="1"/>
            </p:cNvGrpSpPr>
            <p:nvPr userDrawn="1"/>
          </p:nvGrpSpPr>
          <p:grpSpPr>
            <a:xfrm>
              <a:off x="430" y="1080101"/>
              <a:ext cx="5345267" cy="224308"/>
              <a:chOff x="1771" y="389"/>
              <a:chExt cx="18815689" cy="664930"/>
            </a:xfrm>
          </p:grpSpPr>
          <p:sp>
            <p:nvSpPr>
              <p:cNvPr id="44" name="Parallelogram 9">
                <a:extLst>
                  <a:ext uri="{FF2B5EF4-FFF2-40B4-BE49-F238E27FC236}">
                    <a16:creationId xmlns:a16="http://schemas.microsoft.com/office/drawing/2014/main" id="{EA18C2A9-CD91-4656-D4FD-18B4B82E4B80}"/>
                  </a:ext>
                </a:extLst>
              </p:cNvPr>
              <p:cNvSpPr>
                <a:spLocks noGrp="1" noRot="1" noMove="1" noResize="1" noEditPoints="1" noAdjustHandles="1" noChangeArrowheads="1" noChangeShapeType="1"/>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45" name="Parallelogram 44">
                <a:extLst>
                  <a:ext uri="{FF2B5EF4-FFF2-40B4-BE49-F238E27FC236}">
                    <a16:creationId xmlns:a16="http://schemas.microsoft.com/office/drawing/2014/main" id="{AE0A8C09-00C3-D95E-B5DA-0F0A402DC7AB}"/>
                  </a:ext>
                </a:extLst>
              </p:cNvPr>
              <p:cNvSpPr>
                <a:spLocks noGrp="1" noRot="1" noMove="1" noResize="1" noEditPoints="1" noAdjustHandles="1" noChangeArrowheads="1" noChangeShapeType="1"/>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46" name="Parallelogram 45">
                <a:extLst>
                  <a:ext uri="{FF2B5EF4-FFF2-40B4-BE49-F238E27FC236}">
                    <a16:creationId xmlns:a16="http://schemas.microsoft.com/office/drawing/2014/main" id="{B944134F-25AD-BEB2-C0BF-43DF4B11FC3F}"/>
                  </a:ext>
                </a:extLst>
              </p:cNvPr>
              <p:cNvSpPr>
                <a:spLocks noGrp="1" noRot="1" noMove="1" noResize="1" noEditPoints="1" noAdjustHandles="1" noChangeArrowheads="1" noChangeShapeType="1"/>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47" name="Parallelogram 46">
                <a:extLst>
                  <a:ext uri="{FF2B5EF4-FFF2-40B4-BE49-F238E27FC236}">
                    <a16:creationId xmlns:a16="http://schemas.microsoft.com/office/drawing/2014/main" id="{A01506F6-4045-30A7-1967-7A2272067890}"/>
                  </a:ext>
                </a:extLst>
              </p:cNvPr>
              <p:cNvSpPr>
                <a:spLocks noGrp="1" noRot="1" noMove="1" noResize="1" noEditPoints="1" noAdjustHandles="1" noChangeArrowheads="1" noChangeShapeType="1"/>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48" name="Parallelogram 47">
                <a:extLst>
                  <a:ext uri="{FF2B5EF4-FFF2-40B4-BE49-F238E27FC236}">
                    <a16:creationId xmlns:a16="http://schemas.microsoft.com/office/drawing/2014/main" id="{E1EB0327-76CF-A70A-BE29-7C1C2819C1B3}"/>
                  </a:ext>
                </a:extLst>
              </p:cNvPr>
              <p:cNvSpPr>
                <a:spLocks noGrp="1" noRot="1" noMove="1" noResize="1" noEditPoints="1" noAdjustHandles="1" noChangeArrowheads="1" noChangeShapeType="1"/>
              </p:cNvSpPr>
              <p:nvPr userDrawn="1"/>
            </p:nvSpPr>
            <p:spPr>
              <a:xfrm>
                <a:off x="15172395" y="389"/>
                <a:ext cx="3645065" cy="664930"/>
              </a:xfrm>
              <a:prstGeom prst="parallelogram">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grpSp>
      </p:grpSp>
      <p:sp>
        <p:nvSpPr>
          <p:cNvPr id="7" name="Title 1"/>
          <p:cNvSpPr>
            <a:spLocks noGrp="1"/>
          </p:cNvSpPr>
          <p:nvPr userDrawn="1">
            <p:ph type="title"/>
          </p:nvPr>
        </p:nvSpPr>
        <p:spPr>
          <a:xfrm>
            <a:off x="609600" y="1184276"/>
            <a:ext cx="10972800" cy="1143000"/>
          </a:xfrm>
          <a:prstGeom prst="rect">
            <a:avLst/>
          </a:prstGeom>
        </p:spPr>
        <p:txBody>
          <a:bodyPr anchor="ctr"/>
          <a:lstStyle>
            <a:lvl1pPr algn="l">
              <a:lnSpc>
                <a:spcPts val="4000"/>
              </a:lnSpc>
              <a:defRPr sz="3733" b="1" baseline="0">
                <a:solidFill>
                  <a:srgbClr val="0057B7"/>
                </a:solidFill>
                <a:effectLst/>
                <a:latin typeface="Calibri" pitchFamily="34" charset="0"/>
              </a:defRPr>
            </a:lvl1pPr>
          </a:lstStyle>
          <a:p>
            <a:endParaRPr lang="en-US"/>
          </a:p>
        </p:txBody>
      </p:sp>
      <p:sp>
        <p:nvSpPr>
          <p:cNvPr id="8" name="Subtitle 2"/>
          <p:cNvSpPr>
            <a:spLocks noGrp="1"/>
          </p:cNvSpPr>
          <p:nvPr userDrawn="1">
            <p:ph type="subTitle" idx="1"/>
          </p:nvPr>
        </p:nvSpPr>
        <p:spPr>
          <a:xfrm>
            <a:off x="609600" y="2859349"/>
            <a:ext cx="8534400" cy="457200"/>
          </a:xfrm>
          <a:prstGeom prst="rect">
            <a:avLst/>
          </a:prstGeom>
        </p:spPr>
        <p:txBody>
          <a:bodyPr/>
          <a:lstStyle>
            <a:lvl1pPr marL="0" indent="0" algn="l">
              <a:buNone/>
              <a:defRPr sz="2667" b="1" baseline="0">
                <a:solidFill>
                  <a:srgbClr val="0057B7"/>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a:p>
        </p:txBody>
      </p:sp>
      <p:sp>
        <p:nvSpPr>
          <p:cNvPr id="10" name="Text Placeholder 8"/>
          <p:cNvSpPr>
            <a:spLocks noGrp="1"/>
          </p:cNvSpPr>
          <p:nvPr userDrawn="1">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1D1D1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29" name="Text Placeholder 28">
            <a:extLst>
              <a:ext uri="{FF2B5EF4-FFF2-40B4-BE49-F238E27FC236}">
                <a16:creationId xmlns:a16="http://schemas.microsoft.com/office/drawing/2014/main" id="{A617DD9D-7533-7A57-89FB-4D057BCEAC55}"/>
              </a:ext>
            </a:extLst>
          </p:cNvPr>
          <p:cNvSpPr>
            <a:spLocks noGrp="1"/>
          </p:cNvSpPr>
          <p:nvPr>
            <p:ph type="body" sz="quarter" idx="11" hasCustomPrompt="1"/>
          </p:nvPr>
        </p:nvSpPr>
        <p:spPr>
          <a:xfrm>
            <a:off x="609600" y="372533"/>
            <a:ext cx="9211733" cy="541867"/>
          </a:xfrm>
        </p:spPr>
        <p:txBody>
          <a:bodyPr/>
          <a:lstStyle>
            <a:lvl1pPr marL="0" indent="0">
              <a:buNone/>
              <a:defRPr sz="2400">
                <a:solidFill>
                  <a:schemeClr val="bg1"/>
                </a:solidFill>
              </a:defRPr>
            </a:lvl1pPr>
          </a:lstStyle>
          <a:p>
            <a:r>
              <a:rPr lang="en-US" sz="2400" kern="0">
                <a:effectLst/>
                <a:latin typeface="Calibri" panose="020F0502020204030204" pitchFamily="34" charset="0"/>
                <a:ea typeface="Times New Roman" panose="02020603050405020304" pitchFamily="18" charset="0"/>
              </a:rPr>
              <a:t>Optional title for CIO name</a:t>
            </a:r>
            <a:endParaRPr lang="en-US"/>
          </a:p>
        </p:txBody>
      </p:sp>
      <p:sp>
        <p:nvSpPr>
          <p:cNvPr id="3" name="Slide Number Placeholder 2">
            <a:extLst>
              <a:ext uri="{FF2B5EF4-FFF2-40B4-BE49-F238E27FC236}">
                <a16:creationId xmlns:a16="http://schemas.microsoft.com/office/drawing/2014/main" id="{8328FF65-A5C6-CBFE-D22F-B5C8824E9E75}"/>
              </a:ext>
              <a:ext uri="{C183D7F6-B498-43B3-948B-1728B52AA6E4}">
                <adec:decorative xmlns:adec="http://schemas.microsoft.com/office/drawing/2017/decorative" val="1"/>
              </a:ext>
            </a:extLst>
          </p:cNvPr>
          <p:cNvSpPr>
            <a:spLocks noGrp="1"/>
          </p:cNvSpPr>
          <p:nvPr>
            <p:ph type="sldNum" sz="quarter" idx="13"/>
          </p:nvPr>
        </p:nvSpPr>
        <p:spPr/>
        <p:txBody>
          <a:bodyPr/>
          <a:lstStyle>
            <a:lvl1pPr>
              <a:defRPr sz="1333">
                <a:solidFill>
                  <a:srgbClr val="0057B7"/>
                </a:solidFill>
                <a:latin typeface="Calibri" panose="020F0502020204030204" pitchFamily="34" charset="0"/>
                <a:cs typeface="Calibri" panose="020F0502020204030204" pitchFamily="34" charset="0"/>
              </a:defRPr>
            </a:lvl1pPr>
          </a:lstStyle>
          <a:p>
            <a:fld id="{D8E7DCDC-E408-4B61-982D-00D1D5E6AEFC}" type="slidenum">
              <a:rPr lang="en-US" smtClean="0"/>
              <a:pPr/>
              <a:t>‹#›</a:t>
            </a:fld>
            <a:endParaRPr lang="en-US"/>
          </a:p>
        </p:txBody>
      </p:sp>
    </p:spTree>
    <p:extLst>
      <p:ext uri="{BB962C8B-B14F-4D97-AF65-F5344CB8AC3E}">
        <p14:creationId xmlns:p14="http://schemas.microsoft.com/office/powerpoint/2010/main" val="423775956"/>
      </p:ext>
    </p:extLst>
  </p:cSld>
  <p:clrMapOvr>
    <a:masterClrMapping/>
  </p:clrMapOvr>
  <p:transition>
    <p:fade/>
  </p:transition>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_TITLE_CDC_ATSDR">
    <p:bg>
      <p:bgPr>
        <a:solidFill>
          <a:schemeClr val="bg2"/>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4D200BC-739F-E118-66FF-78E246516802}"/>
              </a:ext>
              <a:ext uri="{C183D7F6-B498-43B3-948B-1728B52AA6E4}">
                <adec:decorative xmlns:adec="http://schemas.microsoft.com/office/drawing/2017/decorative" val="1"/>
              </a:ext>
            </a:extLst>
          </p:cNvPr>
          <p:cNvGrpSpPr>
            <a:grpSpLocks noGrp="1" noUngrp="1" noRot="1" noMove="1" noResize="1"/>
          </p:cNvGrpSpPr>
          <p:nvPr userDrawn="1"/>
        </p:nvGrpSpPr>
        <p:grpSpPr>
          <a:xfrm>
            <a:off x="0" y="0"/>
            <a:ext cx="12192000" cy="1158861"/>
            <a:chOff x="0" y="1079970"/>
            <a:chExt cx="7112000" cy="224439"/>
          </a:xfrm>
        </p:grpSpPr>
        <p:sp>
          <p:nvSpPr>
            <p:cNvPr id="4" name="Rectangle 3">
              <a:extLst>
                <a:ext uri="{FF2B5EF4-FFF2-40B4-BE49-F238E27FC236}">
                  <a16:creationId xmlns:a16="http://schemas.microsoft.com/office/drawing/2014/main" id="{45488B65-51B9-24CC-82CF-581585667F65}"/>
                </a:ext>
              </a:extLst>
            </p:cNvPr>
            <p:cNvSpPr>
              <a:spLocks noGrp="1" noRot="1" noMove="1" noResize="1" noEditPoints="1" noAdjustHandles="1" noChangeArrowheads="1" noChangeShapeType="1"/>
            </p:cNvSpPr>
            <p:nvPr userDrawn="1"/>
          </p:nvSpPr>
          <p:spPr>
            <a:xfrm>
              <a:off x="0" y="1079970"/>
              <a:ext cx="7112000" cy="224308"/>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grpSp>
          <p:nvGrpSpPr>
            <p:cNvPr id="6" name="Group 5">
              <a:extLst>
                <a:ext uri="{FF2B5EF4-FFF2-40B4-BE49-F238E27FC236}">
                  <a16:creationId xmlns:a16="http://schemas.microsoft.com/office/drawing/2014/main" id="{57EE0707-A628-935A-CECC-70626B3FA8FC}"/>
                </a:ext>
              </a:extLst>
            </p:cNvPr>
            <p:cNvGrpSpPr>
              <a:grpSpLocks noGrp="1" noUngrp="1" noRot="1" noMove="1" noResize="1"/>
            </p:cNvGrpSpPr>
            <p:nvPr userDrawn="1"/>
          </p:nvGrpSpPr>
          <p:grpSpPr>
            <a:xfrm>
              <a:off x="430" y="1080101"/>
              <a:ext cx="5345267" cy="224308"/>
              <a:chOff x="1771" y="389"/>
              <a:chExt cx="18815689" cy="664930"/>
            </a:xfrm>
          </p:grpSpPr>
          <p:sp>
            <p:nvSpPr>
              <p:cNvPr id="11" name="Parallelogram 9">
                <a:extLst>
                  <a:ext uri="{FF2B5EF4-FFF2-40B4-BE49-F238E27FC236}">
                    <a16:creationId xmlns:a16="http://schemas.microsoft.com/office/drawing/2014/main" id="{8C56AB45-808E-D371-67FF-0A735725B5BF}"/>
                  </a:ext>
                </a:extLst>
              </p:cNvPr>
              <p:cNvSpPr>
                <a:spLocks noGrp="1" noRot="1" noMove="1" noResize="1" noEditPoints="1" noAdjustHandles="1" noChangeArrowheads="1" noChangeShapeType="1"/>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12" name="Parallelogram 11">
                <a:extLst>
                  <a:ext uri="{FF2B5EF4-FFF2-40B4-BE49-F238E27FC236}">
                    <a16:creationId xmlns:a16="http://schemas.microsoft.com/office/drawing/2014/main" id="{91CB8924-C83A-F743-E7B7-6A26681D7283}"/>
                  </a:ext>
                </a:extLst>
              </p:cNvPr>
              <p:cNvSpPr>
                <a:spLocks noGrp="1" noRot="1" noMove="1" noResize="1" noEditPoints="1" noAdjustHandles="1" noChangeArrowheads="1" noChangeShapeType="1"/>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13" name="Parallelogram 12">
                <a:extLst>
                  <a:ext uri="{FF2B5EF4-FFF2-40B4-BE49-F238E27FC236}">
                    <a16:creationId xmlns:a16="http://schemas.microsoft.com/office/drawing/2014/main" id="{352A5B8C-A481-8BA7-8E13-68A6747B9BFD}"/>
                  </a:ext>
                </a:extLst>
              </p:cNvPr>
              <p:cNvSpPr>
                <a:spLocks noGrp="1" noRot="1" noMove="1" noResize="1" noEditPoints="1" noAdjustHandles="1" noChangeArrowheads="1" noChangeShapeType="1"/>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14" name="Parallelogram 13">
                <a:extLst>
                  <a:ext uri="{FF2B5EF4-FFF2-40B4-BE49-F238E27FC236}">
                    <a16:creationId xmlns:a16="http://schemas.microsoft.com/office/drawing/2014/main" id="{DAB573E3-591C-13FE-7262-EA1F1564CB36}"/>
                  </a:ext>
                </a:extLst>
              </p:cNvPr>
              <p:cNvSpPr>
                <a:spLocks noGrp="1" noRot="1" noMove="1" noResize="1" noEditPoints="1" noAdjustHandles="1" noChangeArrowheads="1" noChangeShapeType="1"/>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15" name="Parallelogram 14">
                <a:extLst>
                  <a:ext uri="{FF2B5EF4-FFF2-40B4-BE49-F238E27FC236}">
                    <a16:creationId xmlns:a16="http://schemas.microsoft.com/office/drawing/2014/main" id="{C0A06E43-B1E2-116B-6C8D-8AE5C97FA5CC}"/>
                  </a:ext>
                </a:extLst>
              </p:cNvPr>
              <p:cNvSpPr>
                <a:spLocks noGrp="1" noRot="1" noMove="1" noResize="1" noEditPoints="1" noAdjustHandles="1" noChangeArrowheads="1" noChangeShapeType="1"/>
              </p:cNvSpPr>
              <p:nvPr userDrawn="1"/>
            </p:nvSpPr>
            <p:spPr>
              <a:xfrm>
                <a:off x="15172395" y="389"/>
                <a:ext cx="3645065" cy="664930"/>
              </a:xfrm>
              <a:prstGeom prst="parallelogram">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grpSp>
      </p:grpSp>
      <p:sp>
        <p:nvSpPr>
          <p:cNvPr id="7" name="Title 1"/>
          <p:cNvSpPr>
            <a:spLocks noGrp="1"/>
          </p:cNvSpPr>
          <p:nvPr userDrawn="1">
            <p:ph type="title"/>
          </p:nvPr>
        </p:nvSpPr>
        <p:spPr>
          <a:xfrm>
            <a:off x="609600" y="1184275"/>
            <a:ext cx="10972800" cy="1146048"/>
          </a:xfrm>
          <a:prstGeom prst="rect">
            <a:avLst/>
          </a:prstGeom>
        </p:spPr>
        <p:txBody>
          <a:bodyPr anchor="ctr"/>
          <a:lstStyle>
            <a:lvl1pPr algn="l">
              <a:lnSpc>
                <a:spcPts val="4000"/>
              </a:lnSpc>
              <a:defRPr sz="3733" b="1" baseline="0">
                <a:solidFill>
                  <a:srgbClr val="0057B7"/>
                </a:solidFill>
                <a:effectLst/>
                <a:latin typeface="Calibri" pitchFamily="34" charset="0"/>
              </a:defRPr>
            </a:lvl1pPr>
          </a:lstStyle>
          <a:p>
            <a:endParaRPr lang="en-US"/>
          </a:p>
        </p:txBody>
      </p:sp>
      <p:sp>
        <p:nvSpPr>
          <p:cNvPr id="8" name="Subtitle 2"/>
          <p:cNvSpPr>
            <a:spLocks noGrp="1"/>
          </p:cNvSpPr>
          <p:nvPr userDrawn="1">
            <p:ph type="subTitle" idx="1"/>
          </p:nvPr>
        </p:nvSpPr>
        <p:spPr>
          <a:xfrm>
            <a:off x="609600" y="2859349"/>
            <a:ext cx="8534400" cy="457200"/>
          </a:xfrm>
          <a:prstGeom prst="rect">
            <a:avLst/>
          </a:prstGeom>
        </p:spPr>
        <p:txBody>
          <a:bodyPr/>
          <a:lstStyle>
            <a:lvl1pPr marL="0" indent="0" algn="l">
              <a:buNone/>
              <a:defRPr sz="2667" b="1" baseline="0">
                <a:solidFill>
                  <a:srgbClr val="0057B7"/>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a:p>
        </p:txBody>
      </p:sp>
      <p:sp>
        <p:nvSpPr>
          <p:cNvPr id="10" name="Text Placeholder 8"/>
          <p:cNvSpPr>
            <a:spLocks noGrp="1"/>
          </p:cNvSpPr>
          <p:nvPr userDrawn="1">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1D1D1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16" name="Slide Number Placeholder 15">
            <a:extLst>
              <a:ext uri="{FF2B5EF4-FFF2-40B4-BE49-F238E27FC236}">
                <a16:creationId xmlns:a16="http://schemas.microsoft.com/office/drawing/2014/main" id="{28E5FCF9-D4BB-C238-A1FB-70D35E4A4BC3}"/>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rgbClr val="0057B7"/>
                </a:solidFill>
                <a:latin typeface="Calibri" panose="020F0502020204030204" pitchFamily="34" charset="0"/>
                <a:cs typeface="Calibri" panose="020F0502020204030204" pitchFamily="34" charset="0"/>
              </a:defRPr>
            </a:lvl1pPr>
          </a:lstStyle>
          <a:p>
            <a:fld id="{D8E7DCDC-E408-4B61-982D-00D1D5E6AEFC}" type="slidenum">
              <a:rPr lang="en-US" smtClean="0"/>
              <a:pPr/>
              <a:t>‹#›</a:t>
            </a:fld>
            <a:endParaRPr lang="en-US"/>
          </a:p>
        </p:txBody>
      </p:sp>
    </p:spTree>
    <p:extLst>
      <p:ext uri="{BB962C8B-B14F-4D97-AF65-F5344CB8AC3E}">
        <p14:creationId xmlns:p14="http://schemas.microsoft.com/office/powerpoint/2010/main" val="4052712118"/>
      </p:ext>
    </p:extLst>
  </p:cSld>
  <p:clrMapOvr>
    <a:masterClrMapping/>
  </p:clrMapOvr>
  <p:transition>
    <p:fade/>
  </p:transition>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DIVIDER OPTION 1">
    <p:bg>
      <p:bgPr>
        <a:solidFill>
          <a:srgbClr val="0057B7"/>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1" y="4467097"/>
            <a:ext cx="10972800" cy="1143000"/>
          </a:xfrm>
          <a:prstGeom prst="rect">
            <a:avLst/>
          </a:prstGeom>
        </p:spPr>
        <p:txBody>
          <a:bodyPr anchor="ctr"/>
          <a:lstStyle>
            <a:lvl1pPr algn="l">
              <a:lnSpc>
                <a:spcPts val="5333"/>
              </a:lnSpc>
              <a:defRPr sz="4800" b="1" baseline="0">
                <a:solidFill>
                  <a:schemeClr val="bg2"/>
                </a:solidFill>
                <a:effectLst/>
                <a:latin typeface="Calibri" pitchFamily="34" charset="0"/>
              </a:defRPr>
            </a:lvl1pPr>
          </a:lstStyle>
          <a:p>
            <a:endParaRPr lang="en-US"/>
          </a:p>
        </p:txBody>
      </p:sp>
      <p:sp>
        <p:nvSpPr>
          <p:cNvPr id="5" name="Text Placeholder 2"/>
          <p:cNvSpPr>
            <a:spLocks noGrp="1"/>
          </p:cNvSpPr>
          <p:nvPr>
            <p:ph type="body" idx="1"/>
          </p:nvPr>
        </p:nvSpPr>
        <p:spPr>
          <a:xfrm>
            <a:off x="609601" y="5610098"/>
            <a:ext cx="10363200" cy="568325"/>
          </a:xfrm>
          <a:prstGeom prst="rect">
            <a:avLst/>
          </a:prstGeom>
        </p:spPr>
        <p:txBody>
          <a:bodyPr anchor="ctr"/>
          <a:lstStyle>
            <a:lvl1pPr marL="0" indent="0" algn="l">
              <a:lnSpc>
                <a:spcPts val="2667"/>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Slide Number Placeholder 3">
            <a:extLst>
              <a:ext uri="{FF2B5EF4-FFF2-40B4-BE49-F238E27FC236}">
                <a16:creationId xmlns:a16="http://schemas.microsoft.com/office/drawing/2014/main" id="{8BCAB115-5E7C-25FD-D47F-33D7F9B62738}"/>
              </a:ext>
              <a:ext uri="{C183D7F6-B498-43B3-948B-1728B52AA6E4}">
                <adec:decorative xmlns:adec="http://schemas.microsoft.com/office/drawing/2017/decorative" val="1"/>
              </a:ext>
            </a:extLst>
          </p:cNvPr>
          <p:cNvSpPr>
            <a:spLocks noGrp="1"/>
          </p:cNvSpPr>
          <p:nvPr>
            <p:ph type="sldNum" sz="quarter" idx="11"/>
          </p:nvPr>
        </p:nvSpPr>
        <p:spPr>
          <a:xfrm>
            <a:off x="11265408" y="6356350"/>
            <a:ext cx="753275" cy="366183"/>
          </a:xfrm>
        </p:spPr>
        <p:txBody>
          <a:bodyPr/>
          <a:lstStyle>
            <a:lvl1pPr>
              <a:defRPr>
                <a:solidFill>
                  <a:schemeClr val="bg1"/>
                </a:solidFill>
                <a:latin typeface="Calibri" panose="020F0502020204030204" pitchFamily="34" charset="0"/>
                <a:cs typeface="Calibri" panose="020F0502020204030204" pitchFamily="34" charset="0"/>
              </a:defRPr>
            </a:lvl1pPr>
          </a:lstStyle>
          <a:p>
            <a:fld id="{D8E7DCDC-E408-4B61-982D-00D1D5E6AEFC}" type="slidenum">
              <a:rPr lang="en-US" smtClean="0"/>
              <a:pPr/>
              <a:t>‹#›</a:t>
            </a:fld>
            <a:endParaRPr lang="en-US"/>
          </a:p>
        </p:txBody>
      </p:sp>
    </p:spTree>
    <p:extLst>
      <p:ext uri="{BB962C8B-B14F-4D97-AF65-F5344CB8AC3E}">
        <p14:creationId xmlns:p14="http://schemas.microsoft.com/office/powerpoint/2010/main" val="1206265557"/>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8_Data Slid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E7F2F02-184C-4505-8466-02885693FE6C}"/>
              </a:ext>
            </a:extLst>
          </p:cNvPr>
          <p:cNvSpPr>
            <a:spLocks noGrp="1"/>
          </p:cNvSpPr>
          <p:nvPr>
            <p:ph type="title"/>
          </p:nvPr>
        </p:nvSpPr>
        <p:spPr>
          <a:xfrm>
            <a:off x="609600" y="274639"/>
            <a:ext cx="10972800" cy="1143000"/>
          </a:xfrm>
          <a:prstGeom prst="rect">
            <a:avLst/>
          </a:prstGeom>
        </p:spPr>
        <p:txBody>
          <a:bodyPr anchor="ctr" anchorCtr="0"/>
          <a:lstStyle>
            <a:lvl1pPr algn="l">
              <a:lnSpc>
                <a:spcPct val="100000"/>
              </a:lnSpc>
              <a:defRPr sz="3733" b="1" baseline="0">
                <a:solidFill>
                  <a:srgbClr val="0057B7"/>
                </a:solidFill>
                <a:effectLst/>
                <a:latin typeface="Calibri" pitchFamily="34" charset="0"/>
              </a:defRPr>
            </a:lvl1pPr>
          </a:lstStyle>
          <a:p>
            <a:endParaRPr lang="en-US"/>
          </a:p>
        </p:txBody>
      </p:sp>
      <p:sp>
        <p:nvSpPr>
          <p:cNvPr id="7" name="Text Placeholder 7"/>
          <p:cNvSpPr>
            <a:spLocks noGrp="1"/>
          </p:cNvSpPr>
          <p:nvPr>
            <p:ph type="body" sz="quarter" idx="10"/>
          </p:nvPr>
        </p:nvSpPr>
        <p:spPr>
          <a:xfrm>
            <a:off x="609600" y="1835572"/>
            <a:ext cx="10972800" cy="4176467"/>
          </a:xfrm>
        </p:spPr>
        <p:txBody>
          <a:bodyPr/>
          <a:lstStyle>
            <a:lvl1pPr marL="304792" indent="-304792">
              <a:lnSpc>
                <a:spcPts val="2933"/>
              </a:lnSpc>
              <a:buClr>
                <a:srgbClr val="003BC0"/>
              </a:buClr>
              <a:buFont typeface="Arial" panose="020B0604020202020204" pitchFamily="34" charset="0"/>
              <a:buChar char="•"/>
              <a:defRPr sz="2667" b="1">
                <a:solidFill>
                  <a:srgbClr val="1D1D1D"/>
                </a:solidFill>
              </a:defRPr>
            </a:lvl1pPr>
            <a:lvl2pPr marL="609585" indent="-226478">
              <a:lnSpc>
                <a:spcPts val="2667"/>
              </a:lnSpc>
              <a:buClr>
                <a:srgbClr val="005761"/>
              </a:buClr>
              <a:buFont typeface="Arial" panose="020B0604020202020204" pitchFamily="34" charset="0"/>
              <a:buChar char="-"/>
              <a:tabLst>
                <a:tab pos="533387" algn="l"/>
              </a:tabLst>
              <a:defRPr sz="2400">
                <a:solidFill>
                  <a:srgbClr val="1D1D1D"/>
                </a:solidFill>
              </a:defRPr>
            </a:lvl2pPr>
            <a:lvl3pPr>
              <a:lnSpc>
                <a:spcPts val="2667"/>
              </a:lnSpc>
              <a:buClr>
                <a:srgbClr val="5A5A5A"/>
              </a:buClr>
              <a:defRPr sz="2667">
                <a:solidFill>
                  <a:srgbClr val="1D1D1D"/>
                </a:solidFill>
              </a:defRPr>
            </a:lvl3pPr>
            <a:lvl4pPr>
              <a:defRPr sz="2667">
                <a:solidFill>
                  <a:srgbClr val="1D1D1D"/>
                </a:solidFill>
              </a:defRPr>
            </a:lvl4pPr>
            <a:lvl5pPr>
              <a:defRPr sz="2667">
                <a:solidFill>
                  <a:srgbClr val="1D1D1D"/>
                </a:solidFill>
              </a:defRPr>
            </a:lvl5pPr>
          </a:lstStyle>
          <a:p>
            <a:pPr lvl="0"/>
            <a:r>
              <a:rPr lang="en-US"/>
              <a:t>Click to edit Master text styles</a:t>
            </a:r>
          </a:p>
          <a:p>
            <a:pPr lvl="1"/>
            <a:r>
              <a:rPr lang="en-US"/>
              <a:t>Second level</a:t>
            </a:r>
          </a:p>
        </p:txBody>
      </p:sp>
      <p:grpSp>
        <p:nvGrpSpPr>
          <p:cNvPr id="2" name="Group 1">
            <a:extLst>
              <a:ext uri="{FF2B5EF4-FFF2-40B4-BE49-F238E27FC236}">
                <a16:creationId xmlns:a16="http://schemas.microsoft.com/office/drawing/2014/main" id="{D5710D62-FA23-37E1-D9CA-4E6562C12821}"/>
              </a:ext>
              <a:ext uri="{C183D7F6-B498-43B3-948B-1728B52AA6E4}">
                <adec:decorative xmlns:adec="http://schemas.microsoft.com/office/drawing/2017/decorative" val="1"/>
              </a:ext>
            </a:extLst>
          </p:cNvPr>
          <p:cNvGrpSpPr>
            <a:grpSpLocks noGrp="1" noUngrp="1" noRot="1" noMove="1" noResize="1"/>
          </p:cNvGrpSpPr>
          <p:nvPr userDrawn="1"/>
        </p:nvGrpSpPr>
        <p:grpSpPr>
          <a:xfrm>
            <a:off x="1" y="6725265"/>
            <a:ext cx="12192001" cy="142567"/>
            <a:chOff x="7355954" y="15880786"/>
            <a:chExt cx="21904846" cy="578414"/>
          </a:xfrm>
        </p:grpSpPr>
        <p:sp>
          <p:nvSpPr>
            <p:cNvPr id="3" name="Rectangle 20">
              <a:extLst>
                <a:ext uri="{FF2B5EF4-FFF2-40B4-BE49-F238E27FC236}">
                  <a16:creationId xmlns:a16="http://schemas.microsoft.com/office/drawing/2014/main" id="{3AD231D8-DCA4-570B-4CC6-32EBF38FADDD}"/>
                </a:ext>
              </a:extLst>
            </p:cNvPr>
            <p:cNvSpPr>
              <a:spLocks noGrp="1" noRot="1" noMove="1" noResize="1" noEditPoints="1" noAdjustHandles="1" noChangeArrowheads="1" noChangeShapeType="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4" name="Rectangle 20">
              <a:extLst>
                <a:ext uri="{FF2B5EF4-FFF2-40B4-BE49-F238E27FC236}">
                  <a16:creationId xmlns:a16="http://schemas.microsoft.com/office/drawing/2014/main" id="{32619D13-D1C6-7836-5897-39ABF07B01EC}"/>
                </a:ext>
              </a:extLst>
            </p:cNvPr>
            <p:cNvSpPr>
              <a:spLocks noGrp="1" noRot="1" noMove="1" noResize="1" noEditPoints="1" noAdjustHandles="1" noChangeArrowheads="1" noChangeShapeType="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6" name="Rectangle 20">
              <a:extLst>
                <a:ext uri="{FF2B5EF4-FFF2-40B4-BE49-F238E27FC236}">
                  <a16:creationId xmlns:a16="http://schemas.microsoft.com/office/drawing/2014/main" id="{392F6D8E-420B-97AC-FD5D-3185F97EC0C5}"/>
                </a:ext>
              </a:extLst>
            </p:cNvPr>
            <p:cNvSpPr>
              <a:spLocks noGrp="1" noRot="1" noMove="1" noResize="1" noEditPoints="1" noAdjustHandles="1" noChangeArrowheads="1" noChangeShapeType="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8" name="Rectangle 20">
              <a:extLst>
                <a:ext uri="{FF2B5EF4-FFF2-40B4-BE49-F238E27FC236}">
                  <a16:creationId xmlns:a16="http://schemas.microsoft.com/office/drawing/2014/main" id="{6967D159-E4ED-FA77-F3CA-47CC8A1001C9}"/>
                </a:ext>
              </a:extLst>
            </p:cNvPr>
            <p:cNvSpPr>
              <a:spLocks noGrp="1" noRot="1" noMove="1" noResize="1" noEditPoints="1" noAdjustHandles="1" noChangeArrowheads="1" noChangeShapeType="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3333"/>
            </a:p>
          </p:txBody>
        </p:sp>
      </p:grpSp>
      <p:sp>
        <p:nvSpPr>
          <p:cNvPr id="10" name="Text Placeholder 9">
            <a:extLst>
              <a:ext uri="{FF2B5EF4-FFF2-40B4-BE49-F238E27FC236}">
                <a16:creationId xmlns:a16="http://schemas.microsoft.com/office/drawing/2014/main" id="{1ABEE049-4EDC-72E7-33F0-97CB98B02587}"/>
              </a:ext>
            </a:extLst>
          </p:cNvPr>
          <p:cNvSpPr>
            <a:spLocks noGrp="1"/>
          </p:cNvSpPr>
          <p:nvPr>
            <p:ph type="body" sz="quarter" idx="11"/>
          </p:nvPr>
        </p:nvSpPr>
        <p:spPr>
          <a:xfrm>
            <a:off x="584200" y="6416841"/>
            <a:ext cx="10490976" cy="292212"/>
          </a:xfrm>
        </p:spPr>
        <p:txBody>
          <a:bodyPr/>
          <a:lstStyle>
            <a:lvl1pPr marL="0" indent="0">
              <a:buNone/>
              <a:defRPr sz="1067"/>
            </a:lvl1pPr>
          </a:lstStyle>
          <a:p>
            <a:pPr lvl="0"/>
            <a:endParaRPr lang="en-US"/>
          </a:p>
        </p:txBody>
      </p:sp>
      <p:sp>
        <p:nvSpPr>
          <p:cNvPr id="11" name="Slide Number Placeholder 11">
            <a:extLst>
              <a:ext uri="{FF2B5EF4-FFF2-40B4-BE49-F238E27FC236}">
                <a16:creationId xmlns:a16="http://schemas.microsoft.com/office/drawing/2014/main" id="{EE5CAFF7-7E21-9C78-9070-5FCF133DCD1D}"/>
              </a:ext>
              <a:ext uri="{C183D7F6-B498-43B3-948B-1728B52AA6E4}">
                <adec:decorative xmlns:adec="http://schemas.microsoft.com/office/drawing/2017/decorative" val="1"/>
              </a:ext>
            </a:extLst>
          </p:cNvPr>
          <p:cNvSpPr>
            <a:spLocks noGrp="1"/>
          </p:cNvSpPr>
          <p:nvPr>
            <p:ph type="sldNum" sz="quarter" idx="17"/>
          </p:nvPr>
        </p:nvSpPr>
        <p:spPr>
          <a:xfrm>
            <a:off x="11521439" y="6400799"/>
            <a:ext cx="536448" cy="365760"/>
          </a:xfrm>
          <a:prstGeom prst="rect">
            <a:avLst/>
          </a:prstGeom>
        </p:spPr>
        <p:txBody>
          <a:bodyPr/>
          <a:lstStyle>
            <a:lvl1pPr algn="r">
              <a:defRPr sz="1333">
                <a:solidFill>
                  <a:srgbClr val="0057B7"/>
                </a:solidFill>
                <a:latin typeface="Calibri" panose="020F0502020204030204" pitchFamily="34" charset="0"/>
                <a:cs typeface="Calibri" panose="020F0502020204030204" pitchFamily="34" charset="0"/>
              </a:defRPr>
            </a:lvl1pPr>
          </a:lstStyle>
          <a:p>
            <a:fld id="{BE1A0740-F252-4427-A288-A0F9AF0CD4D9}" type="slidenum">
              <a:rPr lang="en-US" smtClean="0"/>
              <a:pPr/>
              <a:t>‹#›</a:t>
            </a:fld>
            <a:endParaRPr lang="en-US"/>
          </a:p>
        </p:txBody>
      </p:sp>
    </p:spTree>
    <p:extLst>
      <p:ext uri="{BB962C8B-B14F-4D97-AF65-F5344CB8AC3E}">
        <p14:creationId xmlns:p14="http://schemas.microsoft.com/office/powerpoint/2010/main" val="1823017291"/>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ULLETS 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ctr" anchorCtr="0"/>
          <a:lstStyle>
            <a:lvl1pPr algn="l">
              <a:lnSpc>
                <a:spcPts val="4000"/>
              </a:lnSpc>
              <a:defRPr sz="3733" b="1" baseline="0">
                <a:solidFill>
                  <a:srgbClr val="0057B7"/>
                </a:solidFill>
                <a:effectLst/>
                <a:latin typeface="Calibri" pitchFamily="34" charset="0"/>
              </a:defRPr>
            </a:lvl1pPr>
          </a:lstStyle>
          <a:p>
            <a:endParaRPr lang="en-US"/>
          </a:p>
        </p:txBody>
      </p:sp>
      <p:sp>
        <p:nvSpPr>
          <p:cNvPr id="5" name="Text Placeholder 4">
            <a:extLst>
              <a:ext uri="{FF2B5EF4-FFF2-40B4-BE49-F238E27FC236}">
                <a16:creationId xmlns:a16="http://schemas.microsoft.com/office/drawing/2014/main" id="{AB8BFD30-ED28-4470-96F2-C90951794F6C}"/>
              </a:ext>
            </a:extLst>
          </p:cNvPr>
          <p:cNvSpPr>
            <a:spLocks noGrp="1"/>
          </p:cNvSpPr>
          <p:nvPr>
            <p:ph type="body" sz="quarter" idx="10"/>
          </p:nvPr>
        </p:nvSpPr>
        <p:spPr>
          <a:xfrm>
            <a:off x="609601" y="1811867"/>
            <a:ext cx="5185833" cy="4421717"/>
          </a:xfrm>
        </p:spPr>
        <p:txBody>
          <a:bodyPr/>
          <a:lstStyle>
            <a:lvl1pPr marL="304792" indent="-304792">
              <a:buClr>
                <a:srgbClr val="003BC0"/>
              </a:buClr>
              <a:buFont typeface="Arial" panose="020B0604020202020204" pitchFamily="34" charset="0"/>
              <a:buChar char="•"/>
              <a:defRPr sz="2667" b="1">
                <a:solidFill>
                  <a:srgbClr val="1D1D1D"/>
                </a:solidFill>
              </a:defRPr>
            </a:lvl1pPr>
            <a:lvl2pPr marL="609585" indent="-228594">
              <a:buClr>
                <a:srgbClr val="005761"/>
              </a:buClr>
              <a:buFont typeface="Arial" panose="020B0604020202020204" pitchFamily="34" charset="0"/>
              <a:buChar char="-"/>
              <a:defRPr sz="2400">
                <a:solidFill>
                  <a:srgbClr val="1D1D1D"/>
                </a:solidFill>
              </a:defRPr>
            </a:lvl2pPr>
            <a:lvl3pPr>
              <a:defRPr sz="2133">
                <a:solidFill>
                  <a:srgbClr val="1D1D1D"/>
                </a:solidFill>
              </a:defRPr>
            </a:lvl3pPr>
            <a:lvl4pPr>
              <a:defRPr sz="1867">
                <a:solidFill>
                  <a:srgbClr val="1D1D1D"/>
                </a:solidFill>
              </a:defRPr>
            </a:lvl4pPr>
            <a:lvl5pPr>
              <a:defRPr sz="1867">
                <a:solidFill>
                  <a:srgbClr val="1D1D1D"/>
                </a:solidFill>
              </a:defRPr>
            </a:lvl5pPr>
          </a:lstStyle>
          <a:p>
            <a:pPr lvl="0"/>
            <a:r>
              <a:rPr lang="en-US"/>
              <a:t>Click to edit Master text styles</a:t>
            </a:r>
          </a:p>
          <a:p>
            <a:pPr lvl="1"/>
            <a:r>
              <a:rPr lang="en-US"/>
              <a:t>Second level</a:t>
            </a:r>
          </a:p>
        </p:txBody>
      </p:sp>
      <p:sp>
        <p:nvSpPr>
          <p:cNvPr id="7" name="Text Placeholder 4">
            <a:extLst>
              <a:ext uri="{FF2B5EF4-FFF2-40B4-BE49-F238E27FC236}">
                <a16:creationId xmlns:a16="http://schemas.microsoft.com/office/drawing/2014/main" id="{9308A1BA-F127-444C-8EEB-78BB410C70A7}"/>
              </a:ext>
            </a:extLst>
          </p:cNvPr>
          <p:cNvSpPr>
            <a:spLocks noGrp="1"/>
          </p:cNvSpPr>
          <p:nvPr>
            <p:ph type="body" sz="quarter" idx="11"/>
          </p:nvPr>
        </p:nvSpPr>
        <p:spPr>
          <a:xfrm>
            <a:off x="6396568" y="1811867"/>
            <a:ext cx="5185833" cy="4421717"/>
          </a:xfrm>
        </p:spPr>
        <p:txBody>
          <a:bodyPr/>
          <a:lstStyle>
            <a:lvl1pPr marL="304792" indent="-304792">
              <a:buClr>
                <a:srgbClr val="0033A1"/>
              </a:buClr>
              <a:buFont typeface="Arial" panose="020B0604020202020204" pitchFamily="34" charset="0"/>
              <a:buChar char="•"/>
              <a:defRPr sz="2667" b="1">
                <a:solidFill>
                  <a:srgbClr val="1D1D1D"/>
                </a:solidFill>
              </a:defRPr>
            </a:lvl1pPr>
            <a:lvl2pPr marL="609585" indent="-228594">
              <a:buClr>
                <a:srgbClr val="005761"/>
              </a:buClr>
              <a:buFont typeface="Arial" panose="020B0604020202020204" pitchFamily="34" charset="0"/>
              <a:buChar char="-"/>
              <a:tabLst>
                <a:tab pos="380990" algn="l"/>
              </a:tabLst>
              <a:defRPr sz="2400">
                <a:solidFill>
                  <a:srgbClr val="1D1D1D"/>
                </a:solidFill>
              </a:defRPr>
            </a:lvl2pPr>
            <a:lvl3pPr>
              <a:defRPr sz="2133">
                <a:solidFill>
                  <a:srgbClr val="1D1D1D"/>
                </a:solidFill>
              </a:defRPr>
            </a:lvl3pPr>
            <a:lvl4pPr>
              <a:defRPr sz="1867">
                <a:solidFill>
                  <a:srgbClr val="1D1D1D"/>
                </a:solidFill>
              </a:defRPr>
            </a:lvl4pPr>
            <a:lvl5pPr>
              <a:defRPr sz="1867">
                <a:solidFill>
                  <a:srgbClr val="1D1D1D"/>
                </a:solidFill>
              </a:defRPr>
            </a:lvl5pPr>
          </a:lstStyle>
          <a:p>
            <a:pPr lvl="0"/>
            <a:r>
              <a:rPr lang="en-US"/>
              <a:t>Click to edit Master text styles</a:t>
            </a:r>
          </a:p>
          <a:p>
            <a:pPr lvl="1"/>
            <a:r>
              <a:rPr lang="en-US"/>
              <a:t>Second level</a:t>
            </a:r>
          </a:p>
        </p:txBody>
      </p:sp>
      <p:grpSp>
        <p:nvGrpSpPr>
          <p:cNvPr id="11" name="Group 10">
            <a:extLst>
              <a:ext uri="{FF2B5EF4-FFF2-40B4-BE49-F238E27FC236}">
                <a16:creationId xmlns:a16="http://schemas.microsoft.com/office/drawing/2014/main" id="{43F77754-22A0-2E82-7821-2D551EA53015}"/>
              </a:ext>
              <a:ext uri="{C183D7F6-B498-43B3-948B-1728B52AA6E4}">
                <adec:decorative xmlns:adec="http://schemas.microsoft.com/office/drawing/2017/decorative" val="1"/>
              </a:ext>
            </a:extLst>
          </p:cNvPr>
          <p:cNvGrpSpPr>
            <a:grpSpLocks noGrp="1" noUngrp="1" noRot="1" noMove="1" noResize="1"/>
          </p:cNvGrpSpPr>
          <p:nvPr userDrawn="1"/>
        </p:nvGrpSpPr>
        <p:grpSpPr>
          <a:xfrm>
            <a:off x="1" y="6725265"/>
            <a:ext cx="12192001" cy="142567"/>
            <a:chOff x="7355954" y="15880786"/>
            <a:chExt cx="21904846" cy="578414"/>
          </a:xfrm>
        </p:grpSpPr>
        <p:sp>
          <p:nvSpPr>
            <p:cNvPr id="12" name="Rectangle 20">
              <a:extLst>
                <a:ext uri="{FF2B5EF4-FFF2-40B4-BE49-F238E27FC236}">
                  <a16:creationId xmlns:a16="http://schemas.microsoft.com/office/drawing/2014/main" id="{FA84B6E9-CB28-F3EC-FE9B-CD95E83CFF6A}"/>
                </a:ext>
              </a:extLst>
            </p:cNvPr>
            <p:cNvSpPr>
              <a:spLocks noGrp="1" noRot="1" noMove="1" noResize="1" noEditPoints="1" noAdjustHandles="1" noChangeArrowheads="1" noChangeShapeType="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13" name="Rectangle 20">
              <a:extLst>
                <a:ext uri="{FF2B5EF4-FFF2-40B4-BE49-F238E27FC236}">
                  <a16:creationId xmlns:a16="http://schemas.microsoft.com/office/drawing/2014/main" id="{E3E7FB67-DA74-9748-2B12-CFD70C373C6F}"/>
                </a:ext>
              </a:extLst>
            </p:cNvPr>
            <p:cNvSpPr>
              <a:spLocks noGrp="1" noRot="1" noMove="1" noResize="1" noEditPoints="1" noAdjustHandles="1" noChangeArrowheads="1" noChangeShapeType="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14" name="Rectangle 20">
              <a:extLst>
                <a:ext uri="{FF2B5EF4-FFF2-40B4-BE49-F238E27FC236}">
                  <a16:creationId xmlns:a16="http://schemas.microsoft.com/office/drawing/2014/main" id="{CB6F0725-60D8-6C7C-D80E-17BCC9E630CD}"/>
                </a:ext>
              </a:extLst>
            </p:cNvPr>
            <p:cNvSpPr>
              <a:spLocks noGrp="1" noRot="1" noMove="1" noResize="1" noEditPoints="1" noAdjustHandles="1" noChangeArrowheads="1" noChangeShapeType="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15" name="Rectangle 20">
              <a:extLst>
                <a:ext uri="{FF2B5EF4-FFF2-40B4-BE49-F238E27FC236}">
                  <a16:creationId xmlns:a16="http://schemas.microsoft.com/office/drawing/2014/main" id="{6D41011B-EA59-1C4E-7A59-087B094B7D3F}"/>
                </a:ext>
              </a:extLst>
            </p:cNvPr>
            <p:cNvSpPr>
              <a:spLocks noGrp="1" noRot="1" noMove="1" noResize="1" noEditPoints="1" noAdjustHandles="1" noChangeArrowheads="1" noChangeShapeType="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3333"/>
            </a:p>
          </p:txBody>
        </p:sp>
      </p:grpSp>
      <p:sp>
        <p:nvSpPr>
          <p:cNvPr id="3" name="Text Placeholder 9">
            <a:extLst>
              <a:ext uri="{FF2B5EF4-FFF2-40B4-BE49-F238E27FC236}">
                <a16:creationId xmlns:a16="http://schemas.microsoft.com/office/drawing/2014/main" id="{1F4A2EA4-CB15-F760-81BC-C412F587A4B8}"/>
              </a:ext>
            </a:extLst>
          </p:cNvPr>
          <p:cNvSpPr>
            <a:spLocks noGrp="1"/>
          </p:cNvSpPr>
          <p:nvPr>
            <p:ph type="body" sz="quarter" idx="12"/>
          </p:nvPr>
        </p:nvSpPr>
        <p:spPr>
          <a:xfrm>
            <a:off x="584200" y="6416841"/>
            <a:ext cx="10779488" cy="292212"/>
          </a:xfrm>
        </p:spPr>
        <p:txBody>
          <a:bodyPr/>
          <a:lstStyle>
            <a:lvl1pPr marL="0" indent="0">
              <a:buNone/>
              <a:defRPr sz="1067"/>
            </a:lvl1pPr>
          </a:lstStyle>
          <a:p>
            <a:pPr lvl="0"/>
            <a:endParaRPr lang="en-US"/>
          </a:p>
        </p:txBody>
      </p:sp>
      <p:sp>
        <p:nvSpPr>
          <p:cNvPr id="4" name="Slide Number Placeholder 11">
            <a:extLst>
              <a:ext uri="{FF2B5EF4-FFF2-40B4-BE49-F238E27FC236}">
                <a16:creationId xmlns:a16="http://schemas.microsoft.com/office/drawing/2014/main" id="{BB1B9751-7180-4936-9F8D-56531DFB4155}"/>
              </a:ext>
              <a:ext uri="{C183D7F6-B498-43B3-948B-1728B52AA6E4}">
                <adec:decorative xmlns:adec="http://schemas.microsoft.com/office/drawing/2017/decorative" val="1"/>
              </a:ext>
            </a:extLst>
          </p:cNvPr>
          <p:cNvSpPr>
            <a:spLocks noGrp="1"/>
          </p:cNvSpPr>
          <p:nvPr>
            <p:ph type="sldNum" sz="quarter" idx="17"/>
          </p:nvPr>
        </p:nvSpPr>
        <p:spPr>
          <a:xfrm>
            <a:off x="11521440" y="6400800"/>
            <a:ext cx="536448" cy="365760"/>
          </a:xfrm>
          <a:prstGeom prst="rect">
            <a:avLst/>
          </a:prstGeom>
        </p:spPr>
        <p:txBody>
          <a:bodyPr/>
          <a:lstStyle>
            <a:lvl1pPr algn="r">
              <a:defRPr sz="1333">
                <a:solidFill>
                  <a:srgbClr val="0057B7"/>
                </a:solidFill>
                <a:latin typeface="Calibri" panose="020F0502020204030204" pitchFamily="34" charset="0"/>
                <a:cs typeface="Calibri" panose="020F0502020204030204" pitchFamily="34" charset="0"/>
              </a:defRPr>
            </a:lvl1pPr>
          </a:lstStyle>
          <a:p>
            <a:fld id="{BE1A0740-F252-4427-A288-A0F9AF0CD4D9}" type="slidenum">
              <a:rPr lang="en-US" smtClean="0"/>
              <a:pPr/>
              <a:t>‹#›</a:t>
            </a:fld>
            <a:endParaRPr lang="en-US"/>
          </a:p>
        </p:txBody>
      </p:sp>
    </p:spTree>
    <p:extLst>
      <p:ext uri="{BB962C8B-B14F-4D97-AF65-F5344CB8AC3E}">
        <p14:creationId xmlns:p14="http://schemas.microsoft.com/office/powerpoint/2010/main" val="934496103"/>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LOSING CDC">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23A17BC3-1F5B-28A0-7789-0DA0C7A50D7D}"/>
              </a:ext>
              <a:ext uri="{C183D7F6-B498-43B3-948B-1728B52AA6E4}">
                <adec:decorative xmlns:adec="http://schemas.microsoft.com/office/drawing/2017/decorative" val="1"/>
              </a:ext>
            </a:extLst>
          </p:cNvPr>
          <p:cNvGrpSpPr>
            <a:grpSpLocks noGrp="1" noUngrp="1" noRot="1" noMove="1" noResize="1"/>
          </p:cNvGrpSpPr>
          <p:nvPr userDrawn="1"/>
        </p:nvGrpSpPr>
        <p:grpSpPr>
          <a:xfrm>
            <a:off x="0" y="5699139"/>
            <a:ext cx="12192000" cy="1158861"/>
            <a:chOff x="0" y="4274354"/>
            <a:chExt cx="9144000" cy="869146"/>
          </a:xfrm>
        </p:grpSpPr>
        <p:sp>
          <p:nvSpPr>
            <p:cNvPr id="16" name="Rectangle 15">
              <a:extLst>
                <a:ext uri="{FF2B5EF4-FFF2-40B4-BE49-F238E27FC236}">
                  <a16:creationId xmlns:a16="http://schemas.microsoft.com/office/drawing/2014/main" id="{7531CF5A-461C-2AF2-2E63-53A651F732BA}"/>
                </a:ext>
              </a:extLst>
            </p:cNvPr>
            <p:cNvSpPr>
              <a:spLocks noGrp="1" noRot="1" noMove="1" noResize="1" noEditPoints="1" noAdjustHandles="1" noChangeArrowheads="1" noChangeShapeType="1"/>
            </p:cNvSpPr>
            <p:nvPr userDrawn="1"/>
          </p:nvSpPr>
          <p:spPr>
            <a:xfrm>
              <a:off x="0" y="4274354"/>
              <a:ext cx="9144000" cy="869146"/>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grpSp>
          <p:nvGrpSpPr>
            <p:cNvPr id="17" name="Group 16">
              <a:extLst>
                <a:ext uri="{FF2B5EF4-FFF2-40B4-BE49-F238E27FC236}">
                  <a16:creationId xmlns:a16="http://schemas.microsoft.com/office/drawing/2014/main" id="{88A96CBD-9BC4-3F48-F0A5-DB94DE1071B8}"/>
                </a:ext>
              </a:extLst>
            </p:cNvPr>
            <p:cNvGrpSpPr>
              <a:grpSpLocks noGrp="1" noUngrp="1" noRot="1" noMove="1" noResize="1"/>
            </p:cNvGrpSpPr>
            <p:nvPr userDrawn="1"/>
          </p:nvGrpSpPr>
          <p:grpSpPr>
            <a:xfrm>
              <a:off x="553" y="4274861"/>
              <a:ext cx="5172541" cy="868639"/>
              <a:chOff x="1771" y="389"/>
              <a:chExt cx="14161532" cy="664930"/>
            </a:xfrm>
          </p:grpSpPr>
          <p:sp>
            <p:nvSpPr>
              <p:cNvPr id="18" name="Parallelogram 9">
                <a:extLst>
                  <a:ext uri="{FF2B5EF4-FFF2-40B4-BE49-F238E27FC236}">
                    <a16:creationId xmlns:a16="http://schemas.microsoft.com/office/drawing/2014/main" id="{1DF45998-B7ED-3B13-D19D-C839BC93162C}"/>
                  </a:ext>
                </a:extLst>
              </p:cNvPr>
              <p:cNvSpPr>
                <a:spLocks noGrp="1" noRot="1" noMove="1" noResize="1" noEditPoints="1" noAdjustHandles="1" noChangeArrowheads="1" noChangeShapeType="1"/>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19" name="Parallelogram 18">
                <a:extLst>
                  <a:ext uri="{FF2B5EF4-FFF2-40B4-BE49-F238E27FC236}">
                    <a16:creationId xmlns:a16="http://schemas.microsoft.com/office/drawing/2014/main" id="{2C94CA9D-1D40-AB06-E28C-01B79FC23B99}"/>
                  </a:ext>
                </a:extLst>
              </p:cNvPr>
              <p:cNvSpPr>
                <a:spLocks noGrp="1" noRot="1" noMove="1" noResize="1" noEditPoints="1" noAdjustHandles="1" noChangeArrowheads="1" noChangeShapeType="1"/>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20" name="Parallelogram 19">
                <a:extLst>
                  <a:ext uri="{FF2B5EF4-FFF2-40B4-BE49-F238E27FC236}">
                    <a16:creationId xmlns:a16="http://schemas.microsoft.com/office/drawing/2014/main" id="{2E700AAC-8ED5-0BD9-0D59-78D98E213E6D}"/>
                  </a:ext>
                </a:extLst>
              </p:cNvPr>
              <p:cNvSpPr>
                <a:spLocks noGrp="1" noRot="1" noMove="1" noResize="1" noEditPoints="1" noAdjustHandles="1" noChangeArrowheads="1" noChangeShapeType="1"/>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21" name="Parallelogram 20">
                <a:extLst>
                  <a:ext uri="{FF2B5EF4-FFF2-40B4-BE49-F238E27FC236}">
                    <a16:creationId xmlns:a16="http://schemas.microsoft.com/office/drawing/2014/main" id="{524E04CF-F3D6-66B2-FB7C-10C171C17462}"/>
                  </a:ext>
                </a:extLst>
              </p:cNvPr>
              <p:cNvSpPr>
                <a:spLocks noGrp="1" noRot="1" noMove="1" noResize="1" noEditPoints="1" noAdjustHandles="1" noChangeArrowheads="1" noChangeShapeType="1"/>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grpSp>
      </p:grpSp>
      <p:pic>
        <p:nvPicPr>
          <p:cNvPr id="2" name="Picture 1">
            <a:extLst>
              <a:ext uri="{FF2B5EF4-FFF2-40B4-BE49-F238E27FC236}">
                <a16:creationId xmlns:a16="http://schemas.microsoft.com/office/drawing/2014/main" id="{F0911660-0328-8FB7-F5E8-8FE9408CEE0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rotWithShape="1">
          <a:blip r:embed="rId2" cstate="print">
            <a:extLst>
              <a:ext uri="{28A0092B-C50C-407E-A947-70E740481C1C}">
                <a14:useLocalDpi xmlns:a14="http://schemas.microsoft.com/office/drawing/2010/main" val="0"/>
              </a:ext>
            </a:extLst>
          </a:blip>
          <a:srcRect l="-6838" t="-4371" r="-5290" b="-9440"/>
          <a:stretch/>
        </p:blipFill>
        <p:spPr>
          <a:xfrm>
            <a:off x="10876548" y="5927557"/>
            <a:ext cx="1114923" cy="717732"/>
          </a:xfrm>
          <a:prstGeom prst="rect">
            <a:avLst/>
          </a:prstGeom>
        </p:spPr>
      </p:pic>
      <p:sp>
        <p:nvSpPr>
          <p:cNvPr id="4" name="Title 3">
            <a:extLst>
              <a:ext uri="{FF2B5EF4-FFF2-40B4-BE49-F238E27FC236}">
                <a16:creationId xmlns:a16="http://schemas.microsoft.com/office/drawing/2014/main" id="{DA1AAE42-4A62-8308-16A3-AF933411C0D6}"/>
              </a:ext>
            </a:extLst>
          </p:cNvPr>
          <p:cNvSpPr>
            <a:spLocks noGrp="1"/>
          </p:cNvSpPr>
          <p:nvPr userDrawn="1">
            <p:ph type="title"/>
          </p:nvPr>
        </p:nvSpPr>
        <p:spPr>
          <a:xfrm>
            <a:off x="609600" y="280416"/>
            <a:ext cx="10972800" cy="1143000"/>
          </a:xfrm>
          <a:prstGeom prst="rect">
            <a:avLst/>
          </a:prstGeom>
        </p:spPr>
        <p:txBody>
          <a:bodyPr anchor="ctr"/>
          <a:lstStyle>
            <a:lvl1pPr algn="l">
              <a:lnSpc>
                <a:spcPts val="4000"/>
              </a:lnSpc>
              <a:defRPr sz="3733" b="1">
                <a:solidFill>
                  <a:srgbClr val="0057B7"/>
                </a:solidFill>
                <a:latin typeface="Calibri" panose="020F0502020204030204" pitchFamily="34" charset="0"/>
                <a:cs typeface="Calibri" panose="020F0502020204030204" pitchFamily="34" charset="0"/>
              </a:defRPr>
            </a:lvl1pPr>
          </a:lstStyle>
          <a:p>
            <a:endParaRPr lang="en-US"/>
          </a:p>
        </p:txBody>
      </p:sp>
      <p:sp>
        <p:nvSpPr>
          <p:cNvPr id="6" name="Slide Number Placeholder 5">
            <a:extLst>
              <a:ext uri="{FF2B5EF4-FFF2-40B4-BE49-F238E27FC236}">
                <a16:creationId xmlns:a16="http://schemas.microsoft.com/office/drawing/2014/main" id="{85D74EFB-518F-C978-3CDA-5C27004A669B}"/>
              </a:ext>
              <a:ext uri="{C183D7F6-B498-43B3-948B-1728B52AA6E4}">
                <adec:decorative xmlns:adec="http://schemas.microsoft.com/office/drawing/2017/decorative" val="1"/>
              </a:ext>
            </a:extLst>
          </p:cNvPr>
          <p:cNvSpPr>
            <a:spLocks noGrp="1"/>
          </p:cNvSpPr>
          <p:nvPr>
            <p:ph type="sldNum" sz="quarter" idx="11"/>
          </p:nvPr>
        </p:nvSpPr>
        <p:spPr>
          <a:xfrm>
            <a:off x="11521440" y="5364481"/>
            <a:ext cx="536448" cy="366183"/>
          </a:xfrm>
        </p:spPr>
        <p:txBody>
          <a:bodyPr/>
          <a:lstStyle>
            <a:lvl1pPr>
              <a:defRPr>
                <a:solidFill>
                  <a:srgbClr val="0057B7"/>
                </a:solidFill>
                <a:latin typeface="Calibri" panose="020F0502020204030204" pitchFamily="34" charset="0"/>
                <a:cs typeface="Calibri" panose="020F0502020204030204" pitchFamily="34" charset="0"/>
              </a:defRPr>
            </a:lvl1pPr>
          </a:lstStyle>
          <a:p>
            <a:fld id="{D8E7DCDC-E408-4B61-982D-00D1D5E6AEFC}" type="slidenum">
              <a:rPr lang="en-US" smtClean="0"/>
              <a:pPr/>
              <a:t>‹#›</a:t>
            </a:fld>
            <a:endParaRPr lang="en-US"/>
          </a:p>
        </p:txBody>
      </p:sp>
    </p:spTree>
    <p:extLst>
      <p:ext uri="{BB962C8B-B14F-4D97-AF65-F5344CB8AC3E}">
        <p14:creationId xmlns:p14="http://schemas.microsoft.com/office/powerpoint/2010/main" val="2115048758"/>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LOSING CDC ATSDR">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9DE51C5C-061E-82A7-65CD-CB91ADC1E19F}"/>
              </a:ext>
              <a:ext uri="{C183D7F6-B498-43B3-948B-1728B52AA6E4}">
                <adec:decorative xmlns:adec="http://schemas.microsoft.com/office/drawing/2017/decorative" val="1"/>
              </a:ext>
            </a:extLst>
          </p:cNvPr>
          <p:cNvGrpSpPr>
            <a:grpSpLocks/>
          </p:cNvGrpSpPr>
          <p:nvPr userDrawn="1"/>
        </p:nvGrpSpPr>
        <p:grpSpPr>
          <a:xfrm>
            <a:off x="0" y="5699139"/>
            <a:ext cx="12192000" cy="1158861"/>
            <a:chOff x="0" y="4274354"/>
            <a:chExt cx="9144000" cy="869146"/>
          </a:xfrm>
        </p:grpSpPr>
        <p:sp>
          <p:nvSpPr>
            <p:cNvPr id="5" name="Rectangle 4">
              <a:extLst>
                <a:ext uri="{FF2B5EF4-FFF2-40B4-BE49-F238E27FC236}">
                  <a16:creationId xmlns:a16="http://schemas.microsoft.com/office/drawing/2014/main" id="{2032C90D-E6F5-DB53-F053-9B3394B1067E}"/>
                </a:ext>
              </a:extLst>
            </p:cNvPr>
            <p:cNvSpPr>
              <a:spLocks/>
            </p:cNvSpPr>
            <p:nvPr userDrawn="1"/>
          </p:nvSpPr>
          <p:spPr>
            <a:xfrm>
              <a:off x="0" y="4274354"/>
              <a:ext cx="9144000" cy="869146"/>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grpSp>
          <p:nvGrpSpPr>
            <p:cNvPr id="6" name="Group 5">
              <a:extLst>
                <a:ext uri="{FF2B5EF4-FFF2-40B4-BE49-F238E27FC236}">
                  <a16:creationId xmlns:a16="http://schemas.microsoft.com/office/drawing/2014/main" id="{4C15464F-2DC0-02E4-5EBE-4271CBFCFE29}"/>
                </a:ext>
              </a:extLst>
            </p:cNvPr>
            <p:cNvGrpSpPr>
              <a:grpSpLocks/>
            </p:cNvGrpSpPr>
            <p:nvPr userDrawn="1"/>
          </p:nvGrpSpPr>
          <p:grpSpPr>
            <a:xfrm>
              <a:off x="553" y="4274861"/>
              <a:ext cx="5172541" cy="868639"/>
              <a:chOff x="1771" y="389"/>
              <a:chExt cx="14161532" cy="664930"/>
            </a:xfrm>
          </p:grpSpPr>
          <p:sp>
            <p:nvSpPr>
              <p:cNvPr id="7" name="Parallelogram 9">
                <a:extLst>
                  <a:ext uri="{FF2B5EF4-FFF2-40B4-BE49-F238E27FC236}">
                    <a16:creationId xmlns:a16="http://schemas.microsoft.com/office/drawing/2014/main" id="{4B1DA4E7-9DDE-5DDD-9BAC-121DCC207924}"/>
                  </a:ext>
                </a:extLst>
              </p:cNvPr>
              <p:cNvSpPr>
                <a:spLocks/>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8" name="Parallelogram 7">
                <a:extLst>
                  <a:ext uri="{FF2B5EF4-FFF2-40B4-BE49-F238E27FC236}">
                    <a16:creationId xmlns:a16="http://schemas.microsoft.com/office/drawing/2014/main" id="{B86E1BC7-59E7-4F47-5FB3-C02246911E2C}"/>
                  </a:ext>
                </a:extLst>
              </p:cNvPr>
              <p:cNvSpPr>
                <a:spLocks/>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13" name="Parallelogram 12">
                <a:extLst>
                  <a:ext uri="{FF2B5EF4-FFF2-40B4-BE49-F238E27FC236}">
                    <a16:creationId xmlns:a16="http://schemas.microsoft.com/office/drawing/2014/main" id="{1200FC31-8FC6-FF0D-B5D2-3AAF45711FE3}"/>
                  </a:ext>
                </a:extLst>
              </p:cNvPr>
              <p:cNvSpPr>
                <a:spLocks/>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19" name="Parallelogram 18">
                <a:extLst>
                  <a:ext uri="{FF2B5EF4-FFF2-40B4-BE49-F238E27FC236}">
                    <a16:creationId xmlns:a16="http://schemas.microsoft.com/office/drawing/2014/main" id="{9E48511E-6721-466F-BC20-6BA94574094F}"/>
                  </a:ext>
                </a:extLst>
              </p:cNvPr>
              <p:cNvSpPr>
                <a:spLocks/>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grpSp>
      </p:grpSp>
      <p:sp>
        <p:nvSpPr>
          <p:cNvPr id="4" name="Title 3">
            <a:extLst>
              <a:ext uri="{FF2B5EF4-FFF2-40B4-BE49-F238E27FC236}">
                <a16:creationId xmlns:a16="http://schemas.microsoft.com/office/drawing/2014/main" id="{DA1AAE42-4A62-8308-16A3-AF933411C0D6}"/>
              </a:ext>
            </a:extLst>
          </p:cNvPr>
          <p:cNvSpPr>
            <a:spLocks noGrp="1"/>
          </p:cNvSpPr>
          <p:nvPr userDrawn="1">
            <p:ph type="title"/>
          </p:nvPr>
        </p:nvSpPr>
        <p:spPr>
          <a:xfrm>
            <a:off x="609600" y="280416"/>
            <a:ext cx="10972800" cy="1143000"/>
          </a:xfrm>
          <a:prstGeom prst="rect">
            <a:avLst/>
          </a:prstGeom>
        </p:spPr>
        <p:txBody>
          <a:bodyPr anchor="ctr"/>
          <a:lstStyle>
            <a:lvl1pPr algn="l">
              <a:lnSpc>
                <a:spcPts val="4000"/>
              </a:lnSpc>
              <a:defRPr sz="3733" b="1">
                <a:solidFill>
                  <a:srgbClr val="1E5AAA"/>
                </a:solidFill>
                <a:latin typeface="Calibri" panose="020F0502020204030204" pitchFamily="34" charset="0"/>
                <a:cs typeface="Calibri" panose="020F0502020204030204" pitchFamily="34" charset="0"/>
              </a:defRPr>
            </a:lvl1pPr>
          </a:lstStyle>
          <a:p>
            <a:endParaRPr lang="en-US"/>
          </a:p>
        </p:txBody>
      </p:sp>
      <p:pic>
        <p:nvPicPr>
          <p:cNvPr id="10" name="Picture 9">
            <a:extLst>
              <a:ext uri="{FF2B5EF4-FFF2-40B4-BE49-F238E27FC236}">
                <a16:creationId xmlns:a16="http://schemas.microsoft.com/office/drawing/2014/main" id="{A913A7AB-3BD7-6D83-E156-20B20392C0C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tretch>
            <a:fillRect/>
          </a:stretch>
        </p:blipFill>
        <p:spPr>
          <a:xfrm>
            <a:off x="10875264" y="6111521"/>
            <a:ext cx="1041453" cy="319323"/>
          </a:xfrm>
          <a:prstGeom prst="rect">
            <a:avLst/>
          </a:prstGeom>
        </p:spPr>
      </p:pic>
      <p:pic>
        <p:nvPicPr>
          <p:cNvPr id="3" name="Picture 2">
            <a:extLst>
              <a:ext uri="{FF2B5EF4-FFF2-40B4-BE49-F238E27FC236}">
                <a16:creationId xmlns:a16="http://schemas.microsoft.com/office/drawing/2014/main" id="{A81F4667-BA54-714C-A549-361BBCD1EE9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rotWithShape="1">
          <a:blip r:embed="rId3" cstate="print">
            <a:extLst>
              <a:ext uri="{28A0092B-C50C-407E-A947-70E740481C1C}">
                <a14:useLocalDpi xmlns:a14="http://schemas.microsoft.com/office/drawing/2010/main" val="0"/>
              </a:ext>
            </a:extLst>
          </a:blip>
          <a:srcRect l="-6838" t="-4371" r="-5290" b="-9440"/>
          <a:stretch/>
        </p:blipFill>
        <p:spPr>
          <a:xfrm>
            <a:off x="9582420" y="5925313"/>
            <a:ext cx="1114923" cy="717732"/>
          </a:xfrm>
          <a:prstGeom prst="rect">
            <a:avLst/>
          </a:prstGeom>
        </p:spPr>
      </p:pic>
      <p:sp>
        <p:nvSpPr>
          <p:cNvPr id="12" name="Slide Number Placeholder 11">
            <a:extLst>
              <a:ext uri="{FF2B5EF4-FFF2-40B4-BE49-F238E27FC236}">
                <a16:creationId xmlns:a16="http://schemas.microsoft.com/office/drawing/2014/main" id="{22D3104C-B56F-273E-8CB7-21BAFD11ED8C}"/>
              </a:ext>
              <a:ext uri="{C183D7F6-B498-43B3-948B-1728B52AA6E4}">
                <adec:decorative xmlns:adec="http://schemas.microsoft.com/office/drawing/2017/decorative" val="1"/>
              </a:ext>
            </a:extLst>
          </p:cNvPr>
          <p:cNvSpPr>
            <a:spLocks noGrp="1"/>
          </p:cNvSpPr>
          <p:nvPr>
            <p:ph type="sldNum" sz="quarter" idx="11"/>
          </p:nvPr>
        </p:nvSpPr>
        <p:spPr>
          <a:xfrm>
            <a:off x="11521440" y="5364481"/>
            <a:ext cx="536448" cy="366183"/>
          </a:xfrm>
        </p:spPr>
        <p:txBody>
          <a:bodyPr/>
          <a:lstStyle>
            <a:lvl1pPr>
              <a:defRPr>
                <a:solidFill>
                  <a:srgbClr val="0057B7"/>
                </a:solidFill>
                <a:latin typeface="Calibri" panose="020F0502020204030204" pitchFamily="34" charset="0"/>
                <a:cs typeface="Calibri" panose="020F0502020204030204" pitchFamily="34" charset="0"/>
              </a:defRPr>
            </a:lvl1pPr>
          </a:lstStyle>
          <a:p>
            <a:fld id="{D8E7DCDC-E408-4B61-982D-00D1D5E6AEFC}" type="slidenum">
              <a:rPr lang="en-US" smtClean="0"/>
              <a:pPr/>
              <a:t>‹#›</a:t>
            </a:fld>
            <a:endParaRPr lang="en-US"/>
          </a:p>
        </p:txBody>
      </p:sp>
    </p:spTree>
    <p:extLst>
      <p:ext uri="{BB962C8B-B14F-4D97-AF65-F5344CB8AC3E}">
        <p14:creationId xmlns:p14="http://schemas.microsoft.com/office/powerpoint/2010/main" val="4060251018"/>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9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788A"/>
                </a:solidFill>
                <a:effectLst/>
                <a:latin typeface="Calibri" pitchFamily="34" charset="0"/>
              </a:defRPr>
            </a:lvl1pPr>
          </a:lstStyle>
          <a:p>
            <a:r>
              <a:rPr lang="en-US"/>
              <a:t>Bottom band: NCHHSTP</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87503"/>
          <a:stretch/>
        </p:blipFill>
        <p:spPr>
          <a:xfrm>
            <a:off x="0" y="6687419"/>
            <a:ext cx="12192000" cy="179165"/>
          </a:xfrm>
          <a:prstGeom prst="rect">
            <a:avLst/>
          </a:prstGeom>
        </p:spPr>
      </p:pic>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00788A"/>
              </a:buClr>
              <a:buFont typeface="Wingdings" panose="05000000000000000000" pitchFamily="2" charset="2"/>
              <a:buChar char="§"/>
              <a:defRPr sz="3200" b="1">
                <a:solidFill>
                  <a:srgbClr val="00788A"/>
                </a:solidFill>
              </a:defRPr>
            </a:lvl1pPr>
            <a:lvl2pPr>
              <a:buClr>
                <a:srgbClr val="9A4E9E"/>
              </a:buClr>
              <a:defRPr sz="2667">
                <a:solidFill>
                  <a:schemeClr val="accent4">
                    <a:lumMod val="75000"/>
                  </a:schemeClr>
                </a:solidFill>
              </a:defRPr>
            </a:lvl2pPr>
            <a:lvl3pPr>
              <a:buClr>
                <a:srgbClr val="C00000"/>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546581771"/>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616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43067970"/>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nSpc>
                <a:spcPts val="3000"/>
              </a:lnSpc>
              <a:defRPr sz="2800" b="1" baseline="0">
                <a:effectLst/>
              </a:defRPr>
            </a:lvl1pPr>
          </a:lstStyle>
          <a:p>
            <a:r>
              <a:rPr lang="en-US"/>
              <a:t>Headline – Myriad Pro, Bold, Shadow, 28pt</a:t>
            </a:r>
          </a:p>
        </p:txBody>
      </p:sp>
      <p:sp>
        <p:nvSpPr>
          <p:cNvPr id="3" name="Content Placeholder 2"/>
          <p:cNvSpPr>
            <a:spLocks noGrp="1"/>
          </p:cNvSpPr>
          <p:nvPr>
            <p:ph idx="1" hasCustomPrompt="1"/>
          </p:nvPr>
        </p:nvSpPr>
        <p:spPr>
          <a:xfrm>
            <a:off x="609600" y="1600201"/>
            <a:ext cx="109728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a:t>First level – Myriad Pro, Bold, 24pt</a:t>
            </a:r>
          </a:p>
          <a:p>
            <a:pPr lvl="1"/>
            <a:r>
              <a:rPr lang="en-US"/>
              <a:t>Second level – Myriad Pro, 20pt</a:t>
            </a:r>
          </a:p>
          <a:p>
            <a:pPr lvl="2"/>
            <a:r>
              <a:rPr lang="en-US"/>
              <a:t>Third level – Myriad Pro, 18pt	</a:t>
            </a:r>
          </a:p>
          <a:p>
            <a:pPr lvl="3"/>
            <a:r>
              <a:rPr lang="en-US"/>
              <a:t>Fourth level – Myriad Pro, 18pt</a:t>
            </a:r>
          </a:p>
          <a:p>
            <a:pPr lvl="4"/>
            <a:r>
              <a:rPr lang="en-US"/>
              <a:t>Fifth level – Myriad Pro, 18pt</a:t>
            </a:r>
          </a:p>
        </p:txBody>
      </p:sp>
      <p:sp>
        <p:nvSpPr>
          <p:cNvPr id="6" name="Text Placeholder 5"/>
          <p:cNvSpPr>
            <a:spLocks noGrp="1"/>
          </p:cNvSpPr>
          <p:nvPr userDrawn="1">
            <p:ph type="body" sz="quarter" idx="11" hasCustomPrompt="1"/>
          </p:nvPr>
        </p:nvSpPr>
        <p:spPr>
          <a:xfrm>
            <a:off x="609600" y="5791200"/>
            <a:ext cx="10972800" cy="609600"/>
          </a:xfrm>
          <a:prstGeom prst="rect">
            <a:avLst/>
          </a:prstGeom>
        </p:spPr>
        <p:txBody>
          <a:bodyPr anchor="b"/>
          <a:lstStyle>
            <a:lvl1pPr>
              <a:buNone/>
              <a:defRPr sz="1100">
                <a:solidFill>
                  <a:schemeClr val="tx1"/>
                </a:solidFill>
              </a:defRPr>
            </a:lvl1pPr>
          </a:lstStyle>
          <a:p>
            <a:r>
              <a:rPr lang="en-US"/>
              <a:t>* Citations, references, and credits – Myriad Pro, 11pt</a:t>
            </a:r>
          </a:p>
        </p:txBody>
      </p:sp>
    </p:spTree>
    <p:extLst>
      <p:ext uri="{BB962C8B-B14F-4D97-AF65-F5344CB8AC3E}">
        <p14:creationId xmlns:p14="http://schemas.microsoft.com/office/powerpoint/2010/main" val="3664840689"/>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Basic Content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nSpc>
                <a:spcPts val="3000"/>
              </a:lnSpc>
              <a:defRPr sz="2800" b="1" baseline="0">
                <a:effectLst/>
              </a:defRPr>
            </a:lvl1pPr>
          </a:lstStyle>
          <a:p>
            <a:r>
              <a:rPr lang="en-US"/>
              <a:t>Headline – Myriad Pro, Bold, Shadow, 28pt</a:t>
            </a:r>
          </a:p>
        </p:txBody>
      </p:sp>
      <p:sp>
        <p:nvSpPr>
          <p:cNvPr id="3" name="Content Placeholder 2"/>
          <p:cNvSpPr>
            <a:spLocks noGrp="1"/>
          </p:cNvSpPr>
          <p:nvPr>
            <p:ph idx="1" hasCustomPrompt="1"/>
          </p:nvPr>
        </p:nvSpPr>
        <p:spPr>
          <a:xfrm>
            <a:off x="609600" y="1600201"/>
            <a:ext cx="109728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a:t>First level – Myriad Pro, Bold, 24pt</a:t>
            </a:r>
          </a:p>
          <a:p>
            <a:pPr lvl="1"/>
            <a:r>
              <a:rPr lang="en-US"/>
              <a:t>Second level – Myriad Pro, 20pt</a:t>
            </a:r>
          </a:p>
          <a:p>
            <a:pPr lvl="2"/>
            <a:r>
              <a:rPr lang="en-US"/>
              <a:t>Third level – Myriad Pro, 18pt	</a:t>
            </a:r>
          </a:p>
          <a:p>
            <a:pPr lvl="3"/>
            <a:r>
              <a:rPr lang="en-US"/>
              <a:t>Fourth level – Myriad Pro, 18pt</a:t>
            </a:r>
          </a:p>
          <a:p>
            <a:pPr lvl="4"/>
            <a:r>
              <a:rPr lang="en-US"/>
              <a:t>Fifth level – Myriad Pro, 18pt</a:t>
            </a:r>
          </a:p>
        </p:txBody>
      </p:sp>
      <p:sp>
        <p:nvSpPr>
          <p:cNvPr id="6" name="Text Placeholder 5"/>
          <p:cNvSpPr>
            <a:spLocks noGrp="1"/>
          </p:cNvSpPr>
          <p:nvPr userDrawn="1">
            <p:ph type="body" sz="quarter" idx="11" hasCustomPrompt="1"/>
          </p:nvPr>
        </p:nvSpPr>
        <p:spPr>
          <a:xfrm>
            <a:off x="2540000" y="5791200"/>
            <a:ext cx="9042400" cy="609600"/>
          </a:xfrm>
          <a:prstGeom prst="rect">
            <a:avLst/>
          </a:prstGeom>
        </p:spPr>
        <p:txBody>
          <a:bodyPr anchor="b"/>
          <a:lstStyle>
            <a:lvl1pPr>
              <a:buNone/>
              <a:defRPr sz="1100">
                <a:solidFill>
                  <a:schemeClr val="tx1"/>
                </a:solidFill>
              </a:defRPr>
            </a:lvl1pPr>
          </a:lstStyle>
          <a:p>
            <a:r>
              <a:rPr lang="en-US"/>
              <a:t>* Citations, references, and credits – Myriad Pro, 11pt </a:t>
            </a:r>
          </a:p>
        </p:txBody>
      </p:sp>
    </p:spTree>
    <p:extLst>
      <p:ext uri="{BB962C8B-B14F-4D97-AF65-F5344CB8AC3E}">
        <p14:creationId xmlns:p14="http://schemas.microsoft.com/office/powerpoint/2010/main" val="3055973316"/>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609600" y="1981200"/>
            <a:ext cx="10972800" cy="1676400"/>
          </a:xfrm>
          <a:prstGeom prst="rect">
            <a:avLst/>
          </a:prstGeom>
        </p:spPr>
        <p:txBody>
          <a:bodyPr/>
          <a:lstStyle>
            <a:lvl1pPr>
              <a:lnSpc>
                <a:spcPts val="3000"/>
              </a:lnSpc>
              <a:defRPr sz="2800" b="1" baseline="0">
                <a:effectLst/>
              </a:defRPr>
            </a:lvl1pPr>
          </a:lstStyle>
          <a:p>
            <a:r>
              <a:rPr lang="en-US"/>
              <a:t>Title of Presentation – Myriad Pro</a:t>
            </a:r>
            <a:br>
              <a:rPr lang="en-US"/>
            </a:br>
            <a:r>
              <a:rPr lang="en-US"/>
              <a:t> Bold, Shadow 28pt</a:t>
            </a:r>
          </a:p>
        </p:txBody>
      </p:sp>
      <p:sp>
        <p:nvSpPr>
          <p:cNvPr id="5" name="Subtitle 2"/>
          <p:cNvSpPr>
            <a:spLocks noGrp="1"/>
          </p:cNvSpPr>
          <p:nvPr>
            <p:ph type="subTitle" idx="1" hasCustomPrompt="1"/>
          </p:nvPr>
        </p:nvSpPr>
        <p:spPr>
          <a:xfrm>
            <a:off x="1828800" y="3886200"/>
            <a:ext cx="8534400" cy="457200"/>
          </a:xfrm>
          <a:prstGeom prst="rect">
            <a:avLst/>
          </a:prstGeom>
        </p:spPr>
        <p:txBody>
          <a:bodyPr/>
          <a:lstStyle>
            <a:lvl1pPr marL="0" indent="0" algn="ctr">
              <a:buNone/>
              <a:defRPr sz="2000" b="1" baseline="0">
                <a:solidFill>
                  <a:schemeClr val="bg2"/>
                </a:solidFill>
                <a:effectLst/>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Presenters Name – Myriad Pro, Bold, 20pt</a:t>
            </a:r>
          </a:p>
        </p:txBody>
      </p:sp>
      <p:sp>
        <p:nvSpPr>
          <p:cNvPr id="9" name="Text Placeholder 8"/>
          <p:cNvSpPr>
            <a:spLocks noGrp="1"/>
          </p:cNvSpPr>
          <p:nvPr>
            <p:ph type="body" sz="quarter" idx="10" hasCustomPrompt="1"/>
          </p:nvPr>
        </p:nvSpPr>
        <p:spPr>
          <a:xfrm>
            <a:off x="1828800" y="4267200"/>
            <a:ext cx="85344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a:t>Title of Presenter –Myriad Pro, 18pt</a:t>
            </a:r>
          </a:p>
          <a:p>
            <a:pPr lvl="0"/>
            <a:endParaRPr lang="en-US" sz="1800"/>
          </a:p>
          <a:p>
            <a:pPr lvl="0"/>
            <a:r>
              <a:rPr lang="en-US" sz="1800"/>
              <a:t>Title of Event</a:t>
            </a:r>
          </a:p>
          <a:p>
            <a:pPr lvl="0"/>
            <a:r>
              <a:rPr lang="en-US" sz="1800"/>
              <a:t>Date of Event</a:t>
            </a:r>
            <a:endParaRPr lang="en-US"/>
          </a:p>
        </p:txBody>
      </p:sp>
      <p:sp>
        <p:nvSpPr>
          <p:cNvPr id="8" name="Text Placeholder 5"/>
          <p:cNvSpPr>
            <a:spLocks noGrp="1"/>
          </p:cNvSpPr>
          <p:nvPr>
            <p:ph type="body" sz="quarter" idx="11" hasCustomPrompt="1"/>
          </p:nvPr>
        </p:nvSpPr>
        <p:spPr>
          <a:xfrm>
            <a:off x="3048000" y="6281928"/>
            <a:ext cx="6807200" cy="182880"/>
          </a:xfrm>
          <a:prstGeom prst="rect">
            <a:avLst/>
          </a:prstGeom>
        </p:spPr>
        <p:txBody>
          <a:bodyPr/>
          <a:lstStyle>
            <a:lvl1pPr>
              <a:buNone/>
              <a:defRPr sz="1000" baseline="0">
                <a:solidFill>
                  <a:schemeClr val="bg1"/>
                </a:solidFill>
              </a:defRPr>
            </a:lvl1pPr>
          </a:lstStyle>
          <a:p>
            <a:r>
              <a:rPr lang="en-US"/>
              <a:t>Place Descriptor Here</a:t>
            </a:r>
          </a:p>
        </p:txBody>
      </p:sp>
      <p:sp>
        <p:nvSpPr>
          <p:cNvPr id="10" name="Text Placeholder 6"/>
          <p:cNvSpPr>
            <a:spLocks noGrp="1"/>
          </p:cNvSpPr>
          <p:nvPr>
            <p:ph type="body" sz="quarter" idx="12" hasCustomPrompt="1"/>
          </p:nvPr>
        </p:nvSpPr>
        <p:spPr>
          <a:xfrm>
            <a:off x="3048000" y="6473952"/>
            <a:ext cx="6807200" cy="228600"/>
          </a:xfrm>
          <a:prstGeom prst="rect">
            <a:avLst/>
          </a:prstGeom>
        </p:spPr>
        <p:txBody>
          <a:bodyPr/>
          <a:lstStyle>
            <a:lvl1pPr>
              <a:buNone/>
              <a:defRPr sz="1000" baseline="0">
                <a:solidFill>
                  <a:schemeClr val="bg1"/>
                </a:solidFill>
              </a:defRPr>
            </a:lvl1pPr>
          </a:lstStyle>
          <a:p>
            <a:r>
              <a:rPr lang="en-US"/>
              <a:t>Place Descriptor Here</a:t>
            </a:r>
          </a:p>
        </p:txBody>
      </p:sp>
    </p:spTree>
    <p:extLst>
      <p:ext uri="{BB962C8B-B14F-4D97-AF65-F5344CB8AC3E}">
        <p14:creationId xmlns:p14="http://schemas.microsoft.com/office/powerpoint/2010/main" val="656569751"/>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nSpc>
                <a:spcPts val="3000"/>
              </a:lnSpc>
              <a:defRPr sz="2800" b="1" baseline="0">
                <a:effectLst/>
              </a:defRPr>
            </a:lvl1pPr>
          </a:lstStyle>
          <a:p>
            <a:r>
              <a:rPr lang="en-US"/>
              <a:t>Headline – Myriad Pro, Bold, Shadow, 28pt</a:t>
            </a:r>
          </a:p>
        </p:txBody>
      </p:sp>
      <p:sp>
        <p:nvSpPr>
          <p:cNvPr id="3" name="Content Placeholder 2"/>
          <p:cNvSpPr>
            <a:spLocks noGrp="1"/>
          </p:cNvSpPr>
          <p:nvPr>
            <p:ph idx="1" hasCustomPrompt="1"/>
          </p:nvPr>
        </p:nvSpPr>
        <p:spPr>
          <a:xfrm>
            <a:off x="609600" y="1600201"/>
            <a:ext cx="109728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a:t>First level – Myriad Pro, Bold, 24pt</a:t>
            </a:r>
          </a:p>
          <a:p>
            <a:pPr lvl="1"/>
            <a:r>
              <a:rPr lang="en-US"/>
              <a:t>Second level – Myriad Pro, 20pt</a:t>
            </a:r>
          </a:p>
          <a:p>
            <a:pPr lvl="2"/>
            <a:r>
              <a:rPr lang="en-US"/>
              <a:t>Third level – Myriad Pro, 18pt	</a:t>
            </a:r>
          </a:p>
          <a:p>
            <a:pPr lvl="3"/>
            <a:r>
              <a:rPr lang="en-US"/>
              <a:t>Fourth level – Myriad Pro, 18pt</a:t>
            </a:r>
          </a:p>
          <a:p>
            <a:pPr lvl="4"/>
            <a:r>
              <a:rPr lang="en-US"/>
              <a:t>Fifth level – Myriad Pro, 18pt</a:t>
            </a:r>
          </a:p>
        </p:txBody>
      </p:sp>
      <p:sp>
        <p:nvSpPr>
          <p:cNvPr id="6" name="Text Placeholder 5"/>
          <p:cNvSpPr>
            <a:spLocks noGrp="1"/>
          </p:cNvSpPr>
          <p:nvPr userDrawn="1">
            <p:ph type="body" sz="quarter" idx="11" hasCustomPrompt="1"/>
          </p:nvPr>
        </p:nvSpPr>
        <p:spPr>
          <a:xfrm>
            <a:off x="609600" y="5791200"/>
            <a:ext cx="10972800" cy="609600"/>
          </a:xfrm>
          <a:prstGeom prst="rect">
            <a:avLst/>
          </a:prstGeom>
        </p:spPr>
        <p:txBody>
          <a:bodyPr anchor="b"/>
          <a:lstStyle>
            <a:lvl1pPr>
              <a:buNone/>
              <a:defRPr sz="1100">
                <a:solidFill>
                  <a:schemeClr val="tx1"/>
                </a:solidFill>
              </a:defRPr>
            </a:lvl1pPr>
          </a:lstStyle>
          <a:p>
            <a:r>
              <a:rPr lang="en-US"/>
              <a:t>* Citations, references, and credits – Myriad Pro, 11pt</a:t>
            </a:r>
          </a:p>
        </p:txBody>
      </p:sp>
    </p:spTree>
    <p:extLst>
      <p:ext uri="{BB962C8B-B14F-4D97-AF65-F5344CB8AC3E}">
        <p14:creationId xmlns:p14="http://schemas.microsoft.com/office/powerpoint/2010/main" val="1477428474"/>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ata Slide (For content heavy tables and chart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nSpc>
                <a:spcPts val="3000"/>
              </a:lnSpc>
              <a:defRPr sz="2800" b="1" baseline="0">
                <a:effectLst/>
              </a:defRPr>
            </a:lvl1pPr>
          </a:lstStyle>
          <a:p>
            <a:r>
              <a:rPr lang="en-US"/>
              <a:t>Headline – Myriad Pro, Bold, Shadow, 28pt</a:t>
            </a:r>
          </a:p>
        </p:txBody>
      </p:sp>
      <p:sp>
        <p:nvSpPr>
          <p:cNvPr id="3" name="Content Placeholder 2"/>
          <p:cNvSpPr>
            <a:spLocks noGrp="1"/>
          </p:cNvSpPr>
          <p:nvPr>
            <p:ph idx="1" hasCustomPrompt="1"/>
          </p:nvPr>
        </p:nvSpPr>
        <p:spPr>
          <a:xfrm>
            <a:off x="609600" y="1600201"/>
            <a:ext cx="109728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a:t>First level – Myriad Pro, Bold, 24pt</a:t>
            </a:r>
          </a:p>
          <a:p>
            <a:pPr lvl="1"/>
            <a:r>
              <a:rPr lang="en-US"/>
              <a:t>Second level – Myriad Pro, 20pt</a:t>
            </a:r>
          </a:p>
          <a:p>
            <a:pPr lvl="2"/>
            <a:r>
              <a:rPr lang="en-US"/>
              <a:t>Third level – Myriad Pro, 18pt	</a:t>
            </a:r>
          </a:p>
          <a:p>
            <a:pPr lvl="3"/>
            <a:r>
              <a:rPr lang="en-US"/>
              <a:t>Fourth level – Myriad Pro, 18pt</a:t>
            </a:r>
          </a:p>
          <a:p>
            <a:pPr lvl="4"/>
            <a:r>
              <a:rPr lang="en-US"/>
              <a:t>Fifth level – Myriad Pro, 18pt</a:t>
            </a:r>
          </a:p>
        </p:txBody>
      </p:sp>
      <p:sp>
        <p:nvSpPr>
          <p:cNvPr id="6" name="Text Placeholder 5"/>
          <p:cNvSpPr>
            <a:spLocks noGrp="1"/>
          </p:cNvSpPr>
          <p:nvPr userDrawn="1">
            <p:ph type="body" sz="quarter" idx="11" hasCustomPrompt="1"/>
          </p:nvPr>
        </p:nvSpPr>
        <p:spPr>
          <a:xfrm>
            <a:off x="609600" y="5791200"/>
            <a:ext cx="10972800" cy="609600"/>
          </a:xfrm>
          <a:prstGeom prst="rect">
            <a:avLst/>
          </a:prstGeom>
        </p:spPr>
        <p:txBody>
          <a:bodyPr anchor="b"/>
          <a:lstStyle>
            <a:lvl1pPr>
              <a:buNone/>
              <a:defRPr sz="1100">
                <a:solidFill>
                  <a:schemeClr val="tx1"/>
                </a:solidFill>
              </a:defRPr>
            </a:lvl1pPr>
          </a:lstStyle>
          <a:p>
            <a:r>
              <a:rPr lang="en-US"/>
              <a:t>* Citations, references, and credits – Myriad Pro, 11pt</a:t>
            </a:r>
          </a:p>
        </p:txBody>
      </p:sp>
    </p:spTree>
    <p:extLst>
      <p:ext uri="{BB962C8B-B14F-4D97-AF65-F5344CB8AC3E}">
        <p14:creationId xmlns:p14="http://schemas.microsoft.com/office/powerpoint/2010/main" val="1013691919"/>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image" Target="../media/image3.pn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theme" Target="../theme/theme2.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theme" Target="../theme/theme3.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 Id="rId9"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2969961348"/>
      </p:ext>
    </p:extLst>
  </p:cSld>
  <p:clrMap bg1="lt1" tx1="dk1" bg2="lt2" tx2="dk2" accent1="accent1" accent2="accent2" accent3="accent3" accent4="accent4" accent5="accent5" accent6="accent6" hlink="hlink" folHlink="folHlink"/>
  <p:sldLayoutIdLst>
    <p:sldLayoutId id="2147483855" r:id="rId1"/>
    <p:sldLayoutId id="2147483856" r:id="rId2"/>
    <p:sldLayoutId id="2147483852" r:id="rId3"/>
    <p:sldLayoutId id="2147483823" r:id="rId4"/>
    <p:sldLayoutId id="2147483857" r:id="rId5"/>
    <p:sldLayoutId id="2147483858" r:id="rId6"/>
  </p:sldLayoutIdLst>
  <p:transition>
    <p:fade/>
  </p:transition>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7F7F7F"/>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7F7F7F"/>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57567288"/>
      </p:ext>
    </p:extLst>
  </p:cSld>
  <p:clrMap bg1="lt1" tx1="dk1" bg2="lt2" tx2="dk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0" r:id="rId7"/>
    <p:sldLayoutId id="2147483871" r:id="rId8"/>
    <p:sldLayoutId id="2147483872" r:id="rId9"/>
    <p:sldLayoutId id="2147483873" r:id="rId10"/>
  </p:sldLayoutIdLst>
  <p:transition>
    <p:fade/>
  </p:transition>
  <p:hf sldNum="0" hdr="0" ftr="0" dt="0"/>
  <p:txStyles>
    <p:titleStyle>
      <a:lvl1pPr algn="ctr" defTabSz="914377" rtl="0" eaLnBrk="1" latinLnBrk="0" hangingPunct="1">
        <a:spcBef>
          <a:spcPct val="0"/>
        </a:spcBef>
        <a:buNone/>
        <a:defRPr sz="4400" kern="1200">
          <a:solidFill>
            <a:schemeClr val="tx1"/>
          </a:solidFill>
          <a:latin typeface="+mj-lt"/>
          <a:ea typeface="+mj-ea"/>
          <a:cs typeface="+mj-cs"/>
        </a:defRPr>
      </a:lvl1pPr>
    </p:titleStyle>
    <p:bodyStyle>
      <a:lvl1pPr marL="342891" indent="-342891" algn="l" defTabSz="914377"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32" indent="-285744" algn="l" defTabSz="914377"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71" indent="-228594" algn="l" defTabSz="914377"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1220878094"/>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Lst>
  <p:transition>
    <p:fade/>
  </p:transition>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70" algn="ctr" rtl="0" fontAlgn="base">
        <a:spcBef>
          <a:spcPct val="0"/>
        </a:spcBef>
        <a:spcAft>
          <a:spcPct val="0"/>
        </a:spcAft>
        <a:defRPr sz="5867">
          <a:solidFill>
            <a:schemeClr val="tx1"/>
          </a:solidFill>
          <a:latin typeface="Myriad Web Pro" panose="020B0503030403020204" pitchFamily="34" charset="0"/>
        </a:defRPr>
      </a:lvl6pPr>
      <a:lvl7pPr marL="1219140" algn="ctr" rtl="0" fontAlgn="base">
        <a:spcBef>
          <a:spcPct val="0"/>
        </a:spcBef>
        <a:spcAft>
          <a:spcPct val="0"/>
        </a:spcAft>
        <a:defRPr sz="5867">
          <a:solidFill>
            <a:schemeClr val="tx1"/>
          </a:solidFill>
          <a:latin typeface="Myriad Web Pro" panose="020B0503030403020204" pitchFamily="34" charset="0"/>
        </a:defRPr>
      </a:lvl7pPr>
      <a:lvl8pPr marL="1828709" algn="ctr" rtl="0" fontAlgn="base">
        <a:spcBef>
          <a:spcPct val="0"/>
        </a:spcBef>
        <a:spcAft>
          <a:spcPct val="0"/>
        </a:spcAft>
        <a:defRPr sz="5867">
          <a:solidFill>
            <a:schemeClr val="tx1"/>
          </a:solidFill>
          <a:latin typeface="Myriad Web Pro" panose="020B0503030403020204" pitchFamily="34" charset="0"/>
        </a:defRPr>
      </a:lvl8pPr>
      <a:lvl9pPr marL="2438278" algn="ctr" rtl="0" fontAlgn="base">
        <a:spcBef>
          <a:spcPct val="0"/>
        </a:spcBef>
        <a:spcAft>
          <a:spcPct val="0"/>
        </a:spcAft>
        <a:defRPr sz="5867">
          <a:solidFill>
            <a:schemeClr val="tx1"/>
          </a:solidFill>
          <a:latin typeface="Myriad Web Pro" panose="020B0503030403020204" pitchFamily="34" charset="0"/>
        </a:defRPr>
      </a:lvl9pPr>
    </p:titleStyle>
    <p:bodyStyle>
      <a:lvl1pPr marL="457178" indent="-457178" algn="l" rtl="0" eaLnBrk="0" fontAlgn="base" hangingPunct="0">
        <a:spcBef>
          <a:spcPct val="20000"/>
        </a:spcBef>
        <a:spcAft>
          <a:spcPct val="0"/>
        </a:spcAft>
        <a:buFont typeface="Arial" panose="020B0604020202020204" pitchFamily="34" charset="0"/>
        <a:buChar char="•"/>
        <a:defRPr sz="4267" kern="1200">
          <a:solidFill>
            <a:srgbClr val="7F7F7F"/>
          </a:solidFill>
          <a:latin typeface="Calibri" panose="020F0502020204030204" pitchFamily="34" charset="0"/>
          <a:ea typeface="+mn-ea"/>
          <a:cs typeface="+mn-cs"/>
        </a:defRPr>
      </a:lvl1pPr>
      <a:lvl2pPr marL="990550" indent="-380981" algn="l" rtl="0" eaLnBrk="0" fontAlgn="base" hangingPunct="0">
        <a:spcBef>
          <a:spcPct val="20000"/>
        </a:spcBef>
        <a:spcAft>
          <a:spcPct val="0"/>
        </a:spcAft>
        <a:buFont typeface="Arial" panose="020B0604020202020204" pitchFamily="34" charset="0"/>
        <a:buChar char="–"/>
        <a:defRPr sz="3733" kern="1200">
          <a:solidFill>
            <a:srgbClr val="7F7F7F"/>
          </a:solidFill>
          <a:latin typeface="Calibri" panose="020F0502020204030204" pitchFamily="34" charset="0"/>
          <a:ea typeface="+mn-ea"/>
          <a:cs typeface="+mn-cs"/>
        </a:defRPr>
      </a:lvl2pPr>
      <a:lvl3pPr marL="1523925" indent="-304784"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3pPr>
      <a:lvl4pPr marL="2133493" indent="-304784"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4pPr>
      <a:lvl5pPr marL="2743062" indent="-304784"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5pPr>
      <a:lvl6pPr marL="335263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20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77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341"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1271550642"/>
      </p:ext>
    </p:extLst>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Lst>
  <p:transition>
    <p:fade/>
  </p:transition>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7F7F7F"/>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7F7F7F"/>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Footer Placeholder 1">
            <a:extLst>
              <a:ext uri="{FF2B5EF4-FFF2-40B4-BE49-F238E27FC236}">
                <a16:creationId xmlns:a16="http://schemas.microsoft.com/office/drawing/2014/main" id="{16AE80B7-8459-1E57-E07B-EFD832E927FF}"/>
              </a:ext>
            </a:extLst>
          </p:cNvPr>
          <p:cNvSpPr>
            <a:spLocks noGrp="1"/>
          </p:cNvSpPr>
          <p:nvPr>
            <p:ph type="ftr" sz="quarter" idx="3"/>
          </p:nvPr>
        </p:nvSpPr>
        <p:spPr>
          <a:xfrm>
            <a:off x="4038600" y="6356351"/>
            <a:ext cx="4114800" cy="366183"/>
          </a:xfrm>
          <a:prstGeom prst="rect">
            <a:avLst/>
          </a:prstGeom>
        </p:spPr>
        <p:txBody>
          <a:bodyPr vert="horz" lIns="91440" tIns="45720" rIns="91440" bIns="45720" rtlCol="0" anchor="ctr"/>
          <a:lstStyle>
            <a:lvl1pPr algn="ctr">
              <a:defRPr sz="1333">
                <a:solidFill>
                  <a:srgbClr val="0057B7"/>
                </a:solidFill>
                <a:latin typeface="Calibri" panose="020F0502020204030204" pitchFamily="34" charset="0"/>
                <a:cs typeface="Calibri" panose="020F0502020204030204" pitchFamily="34" charset="0"/>
              </a:defRPr>
            </a:lvl1pPr>
          </a:lstStyle>
          <a:p>
            <a:endParaRPr lang="en-US"/>
          </a:p>
        </p:txBody>
      </p:sp>
      <p:sp>
        <p:nvSpPr>
          <p:cNvPr id="3" name="Slide Number Placeholder 2">
            <a:extLst>
              <a:ext uri="{FF2B5EF4-FFF2-40B4-BE49-F238E27FC236}">
                <a16:creationId xmlns:a16="http://schemas.microsoft.com/office/drawing/2014/main" id="{1BEFFA85-9BE2-6483-0D38-5E20791A658A}"/>
              </a:ext>
            </a:extLst>
          </p:cNvPr>
          <p:cNvSpPr>
            <a:spLocks noGrp="1"/>
          </p:cNvSpPr>
          <p:nvPr>
            <p:ph type="sldNum" sz="quarter" idx="4"/>
          </p:nvPr>
        </p:nvSpPr>
        <p:spPr>
          <a:xfrm>
            <a:off x="9271388" y="6356350"/>
            <a:ext cx="2743200" cy="366183"/>
          </a:xfrm>
          <a:prstGeom prst="rect">
            <a:avLst/>
          </a:prstGeom>
        </p:spPr>
        <p:txBody>
          <a:bodyPr vert="horz" lIns="91440" tIns="45720" rIns="91440" bIns="45720" rtlCol="0" anchor="ctr"/>
          <a:lstStyle>
            <a:lvl1pPr algn="r">
              <a:defRPr sz="1333">
                <a:solidFill>
                  <a:srgbClr val="0057B7"/>
                </a:solidFill>
                <a:latin typeface="Calibri" panose="020F0502020204030204" pitchFamily="34" charset="0"/>
                <a:cs typeface="Calibri" panose="020F0502020204030204" pitchFamily="34" charset="0"/>
              </a:defRPr>
            </a:lvl1pPr>
          </a:lstStyle>
          <a:p>
            <a:fld id="{D8E7DCDC-E408-4B61-982D-00D1D5E6AEFC}" type="slidenum">
              <a:rPr lang="en-US" smtClean="0"/>
              <a:pPr/>
              <a:t>‹#›</a:t>
            </a:fld>
            <a:endParaRPr lang="en-US"/>
          </a:p>
        </p:txBody>
      </p:sp>
    </p:spTree>
    <p:extLst>
      <p:ext uri="{BB962C8B-B14F-4D97-AF65-F5344CB8AC3E}">
        <p14:creationId xmlns:p14="http://schemas.microsoft.com/office/powerpoint/2010/main" val="3729368236"/>
      </p:ext>
    </p:extLst>
  </p:cSld>
  <p:clrMap bg1="lt1" tx1="dk1" bg2="lt2" tx2="dk2" accent1="accent1" accent2="accent2" accent3="accent3" accent4="accent4" accent5="accent5" accent6="accent6" hlink="hlink" folHlink="folHlink"/>
  <p:sldLayoutIdLst>
    <p:sldLayoutId id="2147483924" r:id="rId1"/>
    <p:sldLayoutId id="2147483925" r:id="rId2"/>
    <p:sldLayoutId id="2147483926" r:id="rId3"/>
    <p:sldLayoutId id="2147483928" r:id="rId4"/>
    <p:sldLayoutId id="2147483929" r:id="rId5"/>
    <p:sldLayoutId id="2147483931" r:id="rId6"/>
    <p:sldLayoutId id="2147483932" r:id="rId7"/>
    <p:sldLayoutId id="2147483933" r:id="rId8"/>
  </p:sldLayoutIdLst>
  <p:transition>
    <p:fade/>
  </p:transition>
  <p:hf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Clr>
          <a:srgbClr val="0033A1"/>
        </a:buClr>
        <a:buFont typeface="Arial" panose="020B0604020202020204" pitchFamily="34" charset="0"/>
        <a:buChar char="•"/>
        <a:defRPr sz="4267" kern="1200">
          <a:solidFill>
            <a:srgbClr val="1D1D1D"/>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Clr>
          <a:srgbClr val="0033A1"/>
        </a:buClr>
        <a:buFont typeface="Arial" panose="020B0604020202020204" pitchFamily="34" charset="0"/>
        <a:buChar char="–"/>
        <a:defRPr sz="3733" kern="1200">
          <a:solidFill>
            <a:srgbClr val="1D1D1D"/>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1D1D1D"/>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1D1D1D"/>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1D1D1D"/>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30.xml"/><Relationship Id="rId4" Type="http://schemas.openxmlformats.org/officeDocument/2006/relationships/image" Target="../media/image13.svg"/></Relationships>
</file>

<file path=ppt/slides/_rels/slide1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0.xml"/><Relationship Id="rId1" Type="http://schemas.openxmlformats.org/officeDocument/2006/relationships/slideLayout" Target="../slideLayouts/slideLayout33.xml"/></Relationships>
</file>

<file path=ppt/slides/_rels/slide1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1.xml"/><Relationship Id="rId1" Type="http://schemas.openxmlformats.org/officeDocument/2006/relationships/slideLayout" Target="../slideLayouts/slideLayout33.xml"/><Relationship Id="rId4" Type="http://schemas.openxmlformats.org/officeDocument/2006/relationships/chart" Target="../charts/chart8.xml"/></Relationships>
</file>

<file path=ppt/slides/_rels/slide1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2.xml"/><Relationship Id="rId1" Type="http://schemas.openxmlformats.org/officeDocument/2006/relationships/slideLayout" Target="../slideLayouts/slideLayout33.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33.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4.xml"/><Relationship Id="rId1" Type="http://schemas.openxmlformats.org/officeDocument/2006/relationships/slideLayout" Target="../slideLayouts/slideLayout33.xml"/></Relationships>
</file>

<file path=ppt/slides/_rels/slide15.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5.xml"/><Relationship Id="rId1" Type="http://schemas.openxmlformats.org/officeDocument/2006/relationships/slideLayout" Target="../slideLayouts/slideLayout33.xml"/></Relationships>
</file>

<file path=ppt/slides/_rels/slide16.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6.xml"/><Relationship Id="rId1" Type="http://schemas.openxmlformats.org/officeDocument/2006/relationships/slideLayout" Target="../slideLayouts/slideLayout33.xml"/></Relationships>
</file>

<file path=ppt/slides/_rels/slide1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7.xml"/><Relationship Id="rId1" Type="http://schemas.openxmlformats.org/officeDocument/2006/relationships/slideLayout" Target="../slideLayouts/slideLayout33.xml"/></Relationships>
</file>

<file path=ppt/slides/_rels/slide18.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8.xml"/><Relationship Id="rId1" Type="http://schemas.openxmlformats.org/officeDocument/2006/relationships/slideLayout" Target="../slideLayouts/slideLayout33.xml"/></Relationships>
</file>

<file path=ppt/slides/_rels/slide19.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9.xml"/><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33.xml"/></Relationships>
</file>

<file path=ppt/slides/_rels/slide20.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0.xml"/><Relationship Id="rId1" Type="http://schemas.openxmlformats.org/officeDocument/2006/relationships/slideLayout" Target="../slideLayouts/slideLayout33.xml"/></Relationships>
</file>

<file path=ppt/slides/_rels/slide21.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1.xml"/><Relationship Id="rId1" Type="http://schemas.openxmlformats.org/officeDocument/2006/relationships/slideLayout" Target="../slideLayouts/slideLayout33.xml"/></Relationships>
</file>

<file path=ppt/slides/_rels/slide22.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2.xml"/><Relationship Id="rId1" Type="http://schemas.openxmlformats.org/officeDocument/2006/relationships/slideLayout" Target="../slideLayouts/slideLayout33.xml"/></Relationships>
</file>

<file path=ppt/slides/_rels/slide23.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3.xml"/><Relationship Id="rId1" Type="http://schemas.openxmlformats.org/officeDocument/2006/relationships/slideLayout" Target="../slideLayouts/slideLayout33.xml"/></Relationships>
</file>

<file path=ppt/slides/_rels/slide24.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4.xml"/><Relationship Id="rId1" Type="http://schemas.openxmlformats.org/officeDocument/2006/relationships/slideLayout" Target="../slideLayouts/slideLayout33.xml"/><Relationship Id="rId4" Type="http://schemas.openxmlformats.org/officeDocument/2006/relationships/chart" Target="../charts/chart21.xml"/></Relationships>
</file>

<file path=ppt/slides/_rels/slide25.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25.xml"/><Relationship Id="rId1" Type="http://schemas.openxmlformats.org/officeDocument/2006/relationships/slideLayout" Target="../slideLayouts/slideLayout33.xml"/><Relationship Id="rId4" Type="http://schemas.openxmlformats.org/officeDocument/2006/relationships/chart" Target="../charts/chart23.xml"/></Relationships>
</file>

<file path=ppt/slides/_rels/slide26.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26.xml"/><Relationship Id="rId1" Type="http://schemas.openxmlformats.org/officeDocument/2006/relationships/slideLayout" Target="../slideLayouts/slideLayout33.xml"/><Relationship Id="rId4" Type="http://schemas.openxmlformats.org/officeDocument/2006/relationships/chart" Target="../charts/chart25.xml"/></Relationships>
</file>

<file path=ppt/slides/_rels/slide27.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27.xml"/><Relationship Id="rId1" Type="http://schemas.openxmlformats.org/officeDocument/2006/relationships/slideLayout" Target="../slideLayouts/slideLayout33.xml"/></Relationships>
</file>

<file path=ppt/slides/_rels/slide28.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8.xml"/><Relationship Id="rId1" Type="http://schemas.openxmlformats.org/officeDocument/2006/relationships/slideLayout" Target="../slideLayouts/slideLayout33.xml"/></Relationships>
</file>

<file path=ppt/slides/_rels/slide29.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29.xml"/><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33.xml"/></Relationships>
</file>

<file path=ppt/slides/_rels/slide30.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30.xml"/><Relationship Id="rId1" Type="http://schemas.openxmlformats.org/officeDocument/2006/relationships/slideLayout" Target="../slideLayouts/slideLayout33.xml"/></Relationships>
</file>

<file path=ppt/slides/_rels/slide31.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31.xml"/><Relationship Id="rId1" Type="http://schemas.openxmlformats.org/officeDocument/2006/relationships/slideLayout" Target="../slideLayouts/slideLayout33.xml"/><Relationship Id="rId4" Type="http://schemas.openxmlformats.org/officeDocument/2006/relationships/hyperlink" Target="https://data.census.gov/mdat/" TargetMode="External"/></Relationships>
</file>

<file path=ppt/slides/_rels/slide32.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32.xml"/><Relationship Id="rId1" Type="http://schemas.openxmlformats.org/officeDocument/2006/relationships/slideLayout" Target="../slideLayouts/slideLayout33.xml"/></Relationships>
</file>

<file path=ppt/slides/_rels/slide33.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33.xml"/><Relationship Id="rId1" Type="http://schemas.openxmlformats.org/officeDocument/2006/relationships/slideLayout" Target="../slideLayouts/slideLayout33.xml"/><Relationship Id="rId4" Type="http://schemas.openxmlformats.org/officeDocument/2006/relationships/hyperlink" Target="https://data.census.gov/mdat/" TargetMode="External"/></Relationships>
</file>

<file path=ppt/slides/_rels/slide34.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34.xml"/><Relationship Id="rId1" Type="http://schemas.openxmlformats.org/officeDocument/2006/relationships/slideLayout" Target="../slideLayouts/slideLayout33.xml"/><Relationship Id="rId4" Type="http://schemas.openxmlformats.org/officeDocument/2006/relationships/chart" Target="../charts/chart34.xml"/></Relationships>
</file>

<file path=ppt/slides/_rels/slide35.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35.xml"/><Relationship Id="rId1" Type="http://schemas.openxmlformats.org/officeDocument/2006/relationships/slideLayout" Target="../slideLayouts/slideLayout33.xml"/></Relationships>
</file>

<file path=ppt/slides/_rels/slide36.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36.xml"/><Relationship Id="rId1" Type="http://schemas.openxmlformats.org/officeDocument/2006/relationships/slideLayout" Target="../slideLayouts/slideLayout33.xml"/><Relationship Id="rId4" Type="http://schemas.openxmlformats.org/officeDocument/2006/relationships/hyperlink" Target="https://data.census.gov/mdat/" TargetMode="External"/></Relationships>
</file>

<file path=ppt/slides/_rels/slide37.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37.xml"/><Relationship Id="rId1" Type="http://schemas.openxmlformats.org/officeDocument/2006/relationships/slideLayout" Target="../slideLayouts/slideLayout33.xml"/><Relationship Id="rId4" Type="http://schemas.openxmlformats.org/officeDocument/2006/relationships/chart" Target="../charts/chart38.xml"/></Relationships>
</file>

<file path=ppt/slides/_rels/slide38.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38.xml"/><Relationship Id="rId1" Type="http://schemas.openxmlformats.org/officeDocument/2006/relationships/slideLayout" Target="../slideLayouts/slideLayout33.xml"/></Relationships>
</file>

<file path=ppt/slides/_rels/slide39.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notesSlide" Target="../notesSlides/notesSlide39.xml"/><Relationship Id="rId1" Type="http://schemas.openxmlformats.org/officeDocument/2006/relationships/slideLayout" Target="../slideLayouts/slideLayout33.xm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33.xml"/><Relationship Id="rId4" Type="http://schemas.openxmlformats.org/officeDocument/2006/relationships/chart" Target="../charts/chart4.xml"/></Relationships>
</file>

<file path=ppt/slides/_rels/slide40.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40.xml"/><Relationship Id="rId1" Type="http://schemas.openxmlformats.org/officeDocument/2006/relationships/slideLayout" Target="../slideLayouts/slideLayout33.xml"/></Relationships>
</file>

<file path=ppt/slides/_rels/slide41.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41.xml"/><Relationship Id="rId1" Type="http://schemas.openxmlformats.org/officeDocument/2006/relationships/slideLayout" Target="../slideLayouts/slideLayout33.xml"/></Relationships>
</file>

<file path=ppt/slides/_rels/slide42.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42.xml"/><Relationship Id="rId1" Type="http://schemas.openxmlformats.org/officeDocument/2006/relationships/slideLayout" Target="../slideLayouts/slideLayout33.xml"/></Relationships>
</file>

<file path=ppt/slides/_rels/slide43.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43.xml"/><Relationship Id="rId1" Type="http://schemas.openxmlformats.org/officeDocument/2006/relationships/slideLayout" Target="../slideLayouts/slideLayout33.xml"/></Relationships>
</file>

<file path=ppt/slides/_rels/slide44.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44.xml"/><Relationship Id="rId1" Type="http://schemas.openxmlformats.org/officeDocument/2006/relationships/slideLayout" Target="../slideLayouts/slideLayout33.xml"/></Relationships>
</file>

<file path=ppt/slides/_rels/slide45.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45.xml"/><Relationship Id="rId1" Type="http://schemas.openxmlformats.org/officeDocument/2006/relationships/slideLayout" Target="../slideLayouts/slideLayout33.xml"/></Relationships>
</file>

<file path=ppt/slides/_rels/slide46.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46.xml"/><Relationship Id="rId1" Type="http://schemas.openxmlformats.org/officeDocument/2006/relationships/slideLayout" Target="../slideLayouts/slideLayout33.xml"/></Relationships>
</file>

<file path=ppt/slides/_rels/slide47.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47.xml"/><Relationship Id="rId1" Type="http://schemas.openxmlformats.org/officeDocument/2006/relationships/slideLayout" Target="../slideLayouts/slideLayout33.xml"/></Relationships>
</file>

<file path=ppt/slides/_rels/slide4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8.xml"/><Relationship Id="rId1" Type="http://schemas.openxmlformats.org/officeDocument/2006/relationships/slideLayout" Target="../slideLayouts/slideLayout34.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49.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notesSlide" Target="../notesSlides/notesSlide49.xml"/><Relationship Id="rId1" Type="http://schemas.openxmlformats.org/officeDocument/2006/relationships/slideLayout" Target="../slideLayouts/slideLayout33.xml"/><Relationship Id="rId5" Type="http://schemas.openxmlformats.org/officeDocument/2006/relationships/chart" Target="../charts/chart51.xml"/><Relationship Id="rId4" Type="http://schemas.openxmlformats.org/officeDocument/2006/relationships/chart" Target="../charts/chart50.xml"/></Relationships>
</file>

<file path=ppt/slides/_rels/slide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xml"/><Relationship Id="rId1" Type="http://schemas.openxmlformats.org/officeDocument/2006/relationships/slideLayout" Target="../slideLayouts/slideLayout33.xml"/></Relationships>
</file>

<file path=ppt/slides/_rels/slide50.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notesSlide" Target="../notesSlides/notesSlide50.xml"/><Relationship Id="rId1" Type="http://schemas.openxmlformats.org/officeDocument/2006/relationships/slideLayout" Target="../slideLayouts/slideLayout33.xml"/></Relationships>
</file>

<file path=ppt/slides/_rels/slide51.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notesSlide" Target="../notesSlides/notesSlide51.xml"/><Relationship Id="rId1" Type="http://schemas.openxmlformats.org/officeDocument/2006/relationships/slideLayout" Target="../slideLayouts/slideLayout33.xml"/></Relationships>
</file>

<file path=ppt/slides/_rels/slide5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2.xml"/><Relationship Id="rId1" Type="http://schemas.openxmlformats.org/officeDocument/2006/relationships/slideLayout" Target="../slideLayouts/slideLayout33.xml"/></Relationships>
</file>

<file path=ppt/slides/_rels/slide5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3.xml"/><Relationship Id="rId1" Type="http://schemas.openxmlformats.org/officeDocument/2006/relationships/slideLayout" Target="../slideLayouts/slideLayout33.xml"/><Relationship Id="rId4" Type="http://schemas.openxmlformats.org/officeDocument/2006/relationships/image" Target="../media/image26.svg"/></Relationships>
</file>

<file path=ppt/slides/_rels/slide54.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notesSlide" Target="../notesSlides/notesSlide54.xml"/><Relationship Id="rId1" Type="http://schemas.openxmlformats.org/officeDocument/2006/relationships/slideLayout" Target="../slideLayouts/slideLayout33.xml"/></Relationships>
</file>

<file path=ppt/slides/_rels/slide55.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55.xml"/><Relationship Id="rId1" Type="http://schemas.openxmlformats.org/officeDocument/2006/relationships/slideLayout" Target="../slideLayouts/slideLayout33.xml"/><Relationship Id="rId4" Type="http://schemas.openxmlformats.org/officeDocument/2006/relationships/chart" Target="../charts/chart56.xml"/></Relationships>
</file>

<file path=ppt/slides/_rels/slide56.xml.rels><?xml version="1.0" encoding="UTF-8" standalone="yes"?>
<Relationships xmlns="http://schemas.openxmlformats.org/package/2006/relationships"><Relationship Id="rId3" Type="http://schemas.openxmlformats.org/officeDocument/2006/relationships/chart" Target="../charts/chart57.xml"/><Relationship Id="rId2" Type="http://schemas.openxmlformats.org/officeDocument/2006/relationships/notesSlide" Target="../notesSlides/notesSlide56.xml"/><Relationship Id="rId1" Type="http://schemas.openxmlformats.org/officeDocument/2006/relationships/slideLayout" Target="../slideLayouts/slideLayout33.xml"/></Relationships>
</file>

<file path=ppt/slides/_rels/slide57.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notesSlide" Target="../notesSlides/notesSlide57.xml"/><Relationship Id="rId1" Type="http://schemas.openxmlformats.org/officeDocument/2006/relationships/slideLayout" Target="../slideLayouts/slideLayout33.xml"/></Relationships>
</file>

<file path=ppt/slides/_rels/slide58.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notesSlide" Target="../notesSlides/notesSlide58.xml"/><Relationship Id="rId1" Type="http://schemas.openxmlformats.org/officeDocument/2006/relationships/slideLayout" Target="../slideLayouts/slideLayout33.xml"/></Relationships>
</file>

<file path=ppt/slides/_rels/slide5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9.xml"/><Relationship Id="rId1" Type="http://schemas.openxmlformats.org/officeDocument/2006/relationships/slideLayout" Target="../slideLayouts/slideLayout33.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3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3.xml"/></Relationships>
</file>

<file path=ppt/slides/_rels/slide6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1.xml"/><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33.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5321666D-552E-8B01-76C6-CB7C25ED3568}"/>
              </a:ext>
            </a:extLst>
          </p:cNvPr>
          <p:cNvSpPr>
            <a:spLocks noGrp="1"/>
          </p:cNvSpPr>
          <p:nvPr>
            <p:ph type="body" sz="quarter" idx="11"/>
          </p:nvPr>
        </p:nvSpPr>
        <p:spPr>
          <a:xfrm>
            <a:off x="609600" y="372533"/>
            <a:ext cx="9211733" cy="541867"/>
          </a:xfrm>
        </p:spPr>
        <p:txBody>
          <a:bodyPr/>
          <a:lstStyle/>
          <a:p>
            <a:r>
              <a:rPr lang="en-US" sz="3200" b="1"/>
              <a:t>U.S. Centers for Disease Control and Prevention</a:t>
            </a:r>
          </a:p>
        </p:txBody>
      </p:sp>
      <p:pic>
        <p:nvPicPr>
          <p:cNvPr id="5" name="Graphic 4" descr="CDC logo with trademark. A blue rectangle with a white border. In the center, white sans-serif letters &quot;CDC&quot; are displayed, with four white rays radiating diagonally from the bottom left to the top right behind the letters.">
            <a:extLst>
              <a:ext uri="{FF2B5EF4-FFF2-40B4-BE49-F238E27FC236}">
                <a16:creationId xmlns:a16="http://schemas.microsoft.com/office/drawing/2014/main" id="{16719FC4-8843-F677-11EB-A72BA7D7C22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0853012" y="221562"/>
            <a:ext cx="1164571" cy="738253"/>
          </a:xfrm>
          <a:prstGeom prst="rect">
            <a:avLst/>
          </a:prstGeom>
        </p:spPr>
      </p:pic>
      <p:sp>
        <p:nvSpPr>
          <p:cNvPr id="11" name="Title 3">
            <a:extLst>
              <a:ext uri="{FF2B5EF4-FFF2-40B4-BE49-F238E27FC236}">
                <a16:creationId xmlns:a16="http://schemas.microsoft.com/office/drawing/2014/main" id="{23A8F92A-1FB2-802F-76D6-994DF2D0A969}"/>
              </a:ext>
            </a:extLst>
          </p:cNvPr>
          <p:cNvSpPr txBox="1">
            <a:spLocks noGrp="1"/>
          </p:cNvSpPr>
          <p:nvPr>
            <p:ph type="title" idx="4294967295"/>
          </p:nvPr>
        </p:nvSpPr>
        <p:spPr>
          <a:xfrm>
            <a:off x="609601" y="1967697"/>
            <a:ext cx="11211969" cy="1754282"/>
          </a:xfrm>
          <a:prstGeom prst="rect">
            <a:avLst/>
          </a:prstGeom>
          <a:noFill/>
          <a:ln>
            <a:noFill/>
            <a:prstDash/>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lvl1pPr algn="l" rtl="0" eaLnBrk="0" fontAlgn="base" hangingPunct="0">
              <a:lnSpc>
                <a:spcPts val="3000"/>
              </a:lnSpc>
              <a:spcBef>
                <a:spcPct val="0"/>
              </a:spcBef>
              <a:spcAft>
                <a:spcPct val="0"/>
              </a:spcAft>
              <a:defRPr sz="2800" b="1" kern="1200" baseline="0">
                <a:solidFill>
                  <a:srgbClr val="00788A"/>
                </a:solidFill>
                <a:effectLst/>
                <a:latin typeface="Calibri" pitchFamily="34" charset="0"/>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200" algn="ctr" rtl="0" fontAlgn="base">
              <a:spcBef>
                <a:spcPct val="0"/>
              </a:spcBef>
              <a:spcAft>
                <a:spcPct val="0"/>
              </a:spcAft>
              <a:defRPr sz="4400">
                <a:solidFill>
                  <a:schemeClr val="tx1"/>
                </a:solidFill>
                <a:latin typeface="Myriad Web Pro" panose="020B0503030403020204" pitchFamily="34" charset="0"/>
              </a:defRPr>
            </a:lvl6pPr>
            <a:lvl7pPr marL="914400" algn="ctr" rtl="0" fontAlgn="base">
              <a:spcBef>
                <a:spcPct val="0"/>
              </a:spcBef>
              <a:spcAft>
                <a:spcPct val="0"/>
              </a:spcAft>
              <a:defRPr sz="4400">
                <a:solidFill>
                  <a:schemeClr val="tx1"/>
                </a:solidFill>
                <a:latin typeface="Myriad Web Pro" panose="020B0503030403020204" pitchFamily="34" charset="0"/>
              </a:defRPr>
            </a:lvl7pPr>
            <a:lvl8pPr marL="1371600" algn="ctr" rtl="0" fontAlgn="base">
              <a:spcBef>
                <a:spcPct val="0"/>
              </a:spcBef>
              <a:spcAft>
                <a:spcPct val="0"/>
              </a:spcAft>
              <a:defRPr sz="4400">
                <a:solidFill>
                  <a:schemeClr val="tx1"/>
                </a:solidFill>
                <a:latin typeface="Myriad Web Pro" panose="020B0503030403020204" pitchFamily="34" charset="0"/>
              </a:defRPr>
            </a:lvl8pPr>
            <a:lvl9pPr marL="1828800" algn="ctr" rtl="0" fontAlgn="base">
              <a:spcBef>
                <a:spcPct val="0"/>
              </a:spcBef>
              <a:spcAft>
                <a:spcPct val="0"/>
              </a:spcAft>
              <a:defRPr sz="4400">
                <a:solidFill>
                  <a:schemeClr val="tx1"/>
                </a:solidFill>
                <a:latin typeface="Myriad Web Pro" panose="020B0503030403020204" pitchFamily="34" charset="0"/>
              </a:defRPr>
            </a:lvl9pPr>
          </a:lstStyle>
          <a:p>
            <a:pPr marL="0" marR="0" lvl="0" indent="0" algn="ctr" defTabSz="1219170" rtl="0" eaLnBrk="0" fontAlgn="base" latinLnBrk="0" hangingPunct="0">
              <a:lnSpc>
                <a:spcPct val="100000"/>
              </a:lnSpc>
              <a:spcBef>
                <a:spcPct val="0"/>
              </a:spcBef>
              <a:spcAft>
                <a:spcPct val="0"/>
              </a:spcAft>
              <a:buClrTx/>
              <a:buSzTx/>
              <a:buFontTx/>
              <a:buNone/>
              <a:tabLst/>
              <a:defRPr/>
            </a:pPr>
            <a:r>
              <a:rPr kumimoji="0" lang="en-US" sz="4250" b="1" i="0" u="none" strike="noStrike" kern="1200" cap="none" spc="0" normalizeH="0" baseline="0" noProof="0" dirty="0">
                <a:ln>
                  <a:noFill/>
                </a:ln>
                <a:solidFill>
                  <a:srgbClr val="164380"/>
                </a:solidFill>
                <a:effectLst/>
                <a:uLnTx/>
                <a:uFillTx/>
                <a:latin typeface="Calibri"/>
                <a:ea typeface="+mj-ea"/>
                <a:cs typeface="Calibri"/>
              </a:rPr>
              <a:t>Tuberculosis (TB) Disease in the United States</a:t>
            </a:r>
            <a:br>
              <a:rPr kumimoji="0" lang="en-US" sz="4250" b="1" i="0" u="none" strike="noStrike" kern="1200" cap="none" spc="0" normalizeH="0" baseline="0" noProof="0" dirty="0">
                <a:ln>
                  <a:noFill/>
                </a:ln>
                <a:solidFill>
                  <a:srgbClr val="00788A"/>
                </a:solidFill>
                <a:effectLst/>
                <a:uLnTx/>
                <a:uFillTx/>
                <a:latin typeface="Calibri" pitchFamily="34" charset="0"/>
                <a:ea typeface="+mj-ea"/>
                <a:cs typeface="+mj-cs"/>
              </a:rPr>
            </a:br>
            <a:r>
              <a:rPr kumimoji="0" lang="en-US" sz="4250" b="1" i="0" u="none" strike="noStrike" kern="1200" cap="none" spc="0" normalizeH="0" baseline="0" noProof="0" dirty="0">
                <a:ln>
                  <a:noFill/>
                </a:ln>
                <a:solidFill>
                  <a:srgbClr val="164380"/>
                </a:solidFill>
                <a:effectLst/>
                <a:uLnTx/>
                <a:uFillTx/>
                <a:latin typeface="Calibri"/>
                <a:ea typeface="+mj-ea"/>
                <a:cs typeface="Calibri"/>
              </a:rPr>
              <a:t>1993–2024</a:t>
            </a:r>
            <a:r>
              <a:rPr kumimoji="0" lang="en-US" sz="4250" b="1" i="0" u="none" strike="noStrike" kern="1200" cap="none" spc="0" normalizeH="0" baseline="30000" noProof="0" dirty="0">
                <a:ln>
                  <a:noFill/>
                </a:ln>
                <a:solidFill>
                  <a:srgbClr val="164380"/>
                </a:solidFill>
                <a:effectLst/>
                <a:uLnTx/>
                <a:uFillTx/>
                <a:latin typeface="Calibri"/>
                <a:ea typeface="+mj-ea"/>
                <a:cs typeface="Calibri"/>
              </a:rPr>
              <a:t>*</a:t>
            </a:r>
            <a:br>
              <a:rPr kumimoji="0" lang="en-US" sz="3700" b="1" i="0" u="none" strike="noStrike" kern="1200" cap="none" spc="0" normalizeH="0" baseline="0" noProof="0" dirty="0">
                <a:ln>
                  <a:noFill/>
                </a:ln>
                <a:solidFill>
                  <a:srgbClr val="00788A"/>
                </a:solidFill>
                <a:effectLst/>
                <a:uLnTx/>
                <a:uFillTx/>
                <a:latin typeface="Calibri" pitchFamily="34" charset="0"/>
                <a:ea typeface="+mj-ea"/>
                <a:cs typeface="+mj-cs"/>
              </a:rPr>
            </a:br>
            <a:endParaRPr kumimoji="0" lang="en-US" altLang="en-US" sz="3733" b="1" i="0" u="none" strike="noStrike" kern="1200" cap="none" spc="0" normalizeH="0" baseline="0" noProof="0" dirty="0">
              <a:ln>
                <a:noFill/>
              </a:ln>
              <a:solidFill>
                <a:srgbClr val="006166"/>
              </a:solidFill>
              <a:effectLst/>
              <a:uLnTx/>
              <a:uFillTx/>
              <a:latin typeface="Calibri" pitchFamily="34" charset="0"/>
              <a:ea typeface="+mj-ea"/>
              <a:cs typeface="Calibri" pitchFamily="34" charset="0"/>
            </a:endParaRPr>
          </a:p>
        </p:txBody>
      </p:sp>
      <p:sp>
        <p:nvSpPr>
          <p:cNvPr id="12" name="Text Placeholder 5">
            <a:extLst>
              <a:ext uri="{FF2B5EF4-FFF2-40B4-BE49-F238E27FC236}">
                <a16:creationId xmlns:a16="http://schemas.microsoft.com/office/drawing/2014/main" id="{61843848-1152-1719-009E-E9F968818FDB}"/>
              </a:ext>
            </a:extLst>
          </p:cNvPr>
          <p:cNvSpPr txBox="1">
            <a:spLocks/>
          </p:cNvSpPr>
          <p:nvPr/>
        </p:nvSpPr>
        <p:spPr bwMode="auto">
          <a:xfrm>
            <a:off x="428263" y="3429000"/>
            <a:ext cx="11393307" cy="2457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lvl1pPr marL="0" indent="0" algn="l" rtl="0" eaLnBrk="0" fontAlgn="base" hangingPunct="0">
              <a:lnSpc>
                <a:spcPts val="2000"/>
              </a:lnSpc>
              <a:spcBef>
                <a:spcPct val="20000"/>
              </a:spcBef>
              <a:spcAft>
                <a:spcPct val="0"/>
              </a:spcAft>
              <a:buFont typeface="Arial" panose="020B0604020202020204" pitchFamily="34" charset="0"/>
              <a:buNone/>
              <a:defRPr sz="1800" kern="1200" baseline="0">
                <a:solidFill>
                  <a:srgbClr val="00788A"/>
                </a:solidFill>
                <a:latin typeface="Calibri" pitchFamily="34" charset="0"/>
                <a:ea typeface="+mn-ea"/>
                <a:cs typeface="+mn-cs"/>
              </a:defRPr>
            </a:lvl1pPr>
            <a:lvl2pPr marL="742950" indent="-285750" algn="ctr" rtl="0" eaLnBrk="0" fontAlgn="base" hangingPunct="0">
              <a:spcBef>
                <a:spcPct val="20000"/>
              </a:spcBef>
              <a:spcAft>
                <a:spcPct val="0"/>
              </a:spcAft>
              <a:buFont typeface="Arial" panose="020B0604020202020204" pitchFamily="34" charset="0"/>
              <a:buChar char="–"/>
              <a:defRPr sz="2800" kern="1200">
                <a:solidFill>
                  <a:schemeClr val="tx2"/>
                </a:solidFill>
                <a:latin typeface="Calibri" panose="020F0502020204030204" pitchFamily="34" charset="0"/>
                <a:ea typeface="+mn-ea"/>
                <a:cs typeface="+mn-cs"/>
              </a:defRPr>
            </a:lvl2pPr>
            <a:lvl3pPr marL="1143000" indent="-228600" algn="ctr" rtl="0" eaLnBrk="0" fontAlgn="base" hangingPunct="0">
              <a:spcBef>
                <a:spcPct val="20000"/>
              </a:spcBef>
              <a:spcAft>
                <a:spcPct val="0"/>
              </a:spcAft>
              <a:buFont typeface="Arial" panose="020B0604020202020204" pitchFamily="34" charset="0"/>
              <a:buChar char="•"/>
              <a:defRPr sz="2400" kern="1200">
                <a:solidFill>
                  <a:schemeClr val="tx2"/>
                </a:solidFill>
                <a:latin typeface="Calibri" panose="020F0502020204030204" pitchFamily="34" charset="0"/>
                <a:ea typeface="+mn-ea"/>
                <a:cs typeface="+mn-cs"/>
              </a:defRPr>
            </a:lvl3pPr>
            <a:lvl4pPr marL="1600200" indent="-228600" algn="ctr" rtl="0" eaLnBrk="0" fontAlgn="base" hangingPunct="0">
              <a:spcBef>
                <a:spcPct val="20000"/>
              </a:spcBef>
              <a:spcAft>
                <a:spcPct val="0"/>
              </a:spcAft>
              <a:buFont typeface="Arial" panose="020B0604020202020204" pitchFamily="34" charset="0"/>
              <a:buChar char="–"/>
              <a:defRPr sz="2000" kern="1200">
                <a:solidFill>
                  <a:schemeClr val="tx2"/>
                </a:solidFill>
                <a:latin typeface="Calibri" panose="020F0502020204030204" pitchFamily="34" charset="0"/>
                <a:ea typeface="+mn-ea"/>
                <a:cs typeface="+mn-cs"/>
              </a:defRPr>
            </a:lvl4pPr>
            <a:lvl5pPr marL="2057400" indent="-228600" algn="ctr" rtl="0" eaLnBrk="0" fontAlgn="base" hangingPunct="0">
              <a:spcBef>
                <a:spcPct val="20000"/>
              </a:spcBef>
              <a:spcAft>
                <a:spcPct val="0"/>
              </a:spcAft>
              <a:buFont typeface="Arial" panose="020B0604020202020204" pitchFamily="34" charset="0"/>
              <a:buChar char="»"/>
              <a:defRPr sz="2000" kern="1200">
                <a:solidFill>
                  <a:schemeClr val="tx2"/>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defTabSz="1219170">
              <a:lnSpc>
                <a:spcPct val="100000"/>
              </a:lnSpc>
              <a:defRPr/>
            </a:pPr>
            <a:endParaRPr lang="en-US" sz="3200">
              <a:solidFill>
                <a:srgbClr val="164380"/>
              </a:solidFill>
            </a:endParaRPr>
          </a:p>
          <a:p>
            <a:pPr algn="ctr" defTabSz="1219170">
              <a:lnSpc>
                <a:spcPct val="100000"/>
              </a:lnSpc>
              <a:defRPr/>
            </a:pPr>
            <a:r>
              <a:rPr lang="en-US" sz="3200">
                <a:solidFill>
                  <a:srgbClr val="164380"/>
                </a:solidFill>
              </a:rPr>
              <a:t>Division of Tuberculosis Elimination</a:t>
            </a:r>
          </a:p>
          <a:p>
            <a:pPr algn="ctr" defTabSz="1219170">
              <a:lnSpc>
                <a:spcPct val="100000"/>
              </a:lnSpc>
              <a:defRPr/>
            </a:pPr>
            <a:r>
              <a:rPr lang="en-US" sz="3200">
                <a:solidFill>
                  <a:srgbClr val="164380"/>
                </a:solidFill>
              </a:rPr>
              <a:t>National Center for HIV, Viral Hepatitis, STD, and TB Prevention</a:t>
            </a:r>
            <a:endParaRPr lang="en-US">
              <a:solidFill>
                <a:srgbClr val="164380"/>
              </a:solidFill>
            </a:endParaRPr>
          </a:p>
          <a:p>
            <a:pPr algn="ctr" defTabSz="1219170">
              <a:lnSpc>
                <a:spcPct val="100000"/>
              </a:lnSpc>
              <a:defRPr/>
            </a:pPr>
            <a:r>
              <a:rPr lang="en-US" sz="3200">
                <a:solidFill>
                  <a:srgbClr val="164380"/>
                </a:solidFill>
              </a:rPr>
              <a:t>National Tuberculosis Surveillance System</a:t>
            </a:r>
            <a:br>
              <a:rPr lang="en-US" sz="2400">
                <a:solidFill>
                  <a:srgbClr val="164380"/>
                </a:solidFill>
              </a:rPr>
            </a:br>
            <a:endParaRPr lang="en-US" sz="2400">
              <a:solidFill>
                <a:srgbClr val="164380"/>
              </a:solidFill>
              <a:cs typeface="Calibri" pitchFamily="34" charset="0"/>
            </a:endParaRPr>
          </a:p>
        </p:txBody>
      </p:sp>
      <p:sp>
        <p:nvSpPr>
          <p:cNvPr id="13" name="TextBox 12">
            <a:extLst>
              <a:ext uri="{FF2B5EF4-FFF2-40B4-BE49-F238E27FC236}">
                <a16:creationId xmlns:a16="http://schemas.microsoft.com/office/drawing/2014/main" id="{0AB0971D-E7DA-3FD9-35E1-91853AA72A36}"/>
              </a:ext>
            </a:extLst>
          </p:cNvPr>
          <p:cNvSpPr txBox="1"/>
          <p:nvPr/>
        </p:nvSpPr>
        <p:spPr>
          <a:xfrm>
            <a:off x="0" y="6533558"/>
            <a:ext cx="3671147" cy="307777"/>
          </a:xfrm>
          <a:prstGeom prst="rect">
            <a:avLst/>
          </a:prstGeom>
        </p:spPr>
        <p:txBody>
          <a:bodyPr wrap="square" lIns="121920" tIns="60960" rIns="121920" bIns="60960" rtlCol="0" anchor="t">
            <a:spAutoFit/>
          </a:bodyPr>
          <a:lstStyle/>
          <a:p>
            <a:r>
              <a:rPr lang="en-US" sz="1200" baseline="30000">
                <a:solidFill>
                  <a:srgbClr val="000000"/>
                </a:solidFill>
                <a:latin typeface="Calibri"/>
                <a:cs typeface="Calibri"/>
              </a:rPr>
              <a:t>*</a:t>
            </a:r>
            <a:r>
              <a:rPr lang="en-US" sz="1200">
                <a:solidFill>
                  <a:srgbClr val="000000"/>
                </a:solidFill>
                <a:latin typeface="Calibri"/>
                <a:cs typeface="Calibri"/>
              </a:rPr>
              <a:t>Data updated as of July 10, 2025</a:t>
            </a:r>
          </a:p>
        </p:txBody>
      </p:sp>
    </p:spTree>
    <p:extLst>
      <p:ext uri="{BB962C8B-B14F-4D97-AF65-F5344CB8AC3E}">
        <p14:creationId xmlns:p14="http://schemas.microsoft.com/office/powerpoint/2010/main" val="1587317256"/>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5B6546E-A7D3-991D-E531-09E668472206}"/>
              </a:ext>
            </a:extLst>
          </p:cNvPr>
          <p:cNvSpPr txBox="1">
            <a:spLocks noGrp="1"/>
          </p:cNvSpPr>
          <p:nvPr>
            <p:ph type="title" idx="4294967295"/>
          </p:nvPr>
        </p:nvSpPr>
        <p:spPr>
          <a:xfrm>
            <a:off x="609600" y="114488"/>
            <a:ext cx="10972800" cy="969264"/>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rtl="0" eaLnBrk="0" fontAlgn="base" hangingPunct="0">
              <a:lnSpc>
                <a:spcPts val="4000"/>
              </a:lnSpc>
              <a:spcBef>
                <a:spcPct val="0"/>
              </a:spcBef>
              <a:spcAft>
                <a:spcPct val="0"/>
              </a:spcAft>
              <a:defRPr sz="3733" b="1" kern="1200" baseline="0">
                <a:solidFill>
                  <a:srgbClr val="00788A"/>
                </a:solidFill>
                <a:effectLst/>
                <a:latin typeface="Calibri" pitchFamily="34" charset="0"/>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000" b="1" i="0" u="none" strike="noStrike" kern="1200" cap="none" spc="0" normalizeH="0" baseline="0" noProof="0" dirty="0">
                <a:ln>
                  <a:noFill/>
                </a:ln>
                <a:solidFill>
                  <a:srgbClr val="164380"/>
                </a:solidFill>
                <a:effectLst/>
                <a:uLnTx/>
                <a:uFillTx/>
                <a:latin typeface="Calibri" pitchFamily="34" charset="0"/>
                <a:ea typeface="+mj-ea"/>
                <a:cs typeface="Arial" charset="0"/>
              </a:rPr>
              <a:t>TB Cases and Incidence Rates by Origin of Birth,</a:t>
            </a:r>
            <a:r>
              <a:rPr kumimoji="0" lang="en-US" sz="3000" b="1" i="0" u="none" strike="noStrike" kern="1200" cap="none" spc="0" normalizeH="0" baseline="30000" noProof="0" dirty="0">
                <a:ln>
                  <a:noFill/>
                </a:ln>
                <a:solidFill>
                  <a:srgbClr val="164380"/>
                </a:solidFill>
                <a:effectLst/>
                <a:uLnTx/>
                <a:uFillTx/>
                <a:latin typeface="Calibri" pitchFamily="34" charset="0"/>
                <a:ea typeface="+mj-ea"/>
                <a:cs typeface="Arial" charset="0"/>
              </a:rPr>
              <a:t>*</a:t>
            </a:r>
            <a:r>
              <a:rPr kumimoji="0" lang="en-US" sz="3000" b="1" i="0" u="none" strike="noStrike" kern="1200" cap="none" spc="0" normalizeH="0" baseline="0" noProof="0" dirty="0">
                <a:ln>
                  <a:noFill/>
                </a:ln>
                <a:solidFill>
                  <a:srgbClr val="164380"/>
                </a:solidFill>
                <a:effectLst/>
                <a:uLnTx/>
                <a:uFillTx/>
                <a:latin typeface="Calibri" pitchFamily="34" charset="0"/>
                <a:ea typeface="+mj-ea"/>
                <a:cs typeface="Arial" charset="0"/>
              </a:rPr>
              <a:t> </a:t>
            </a:r>
            <a:br>
              <a:rPr kumimoji="0" lang="en-US" sz="3000" b="1" i="0" u="none" strike="noStrike" kern="1200" cap="none" spc="0" normalizeH="0" baseline="0" noProof="0" dirty="0">
                <a:ln>
                  <a:noFill/>
                </a:ln>
                <a:solidFill>
                  <a:srgbClr val="164380"/>
                </a:solidFill>
                <a:effectLst/>
                <a:uLnTx/>
                <a:uFillTx/>
                <a:latin typeface="Calibri" pitchFamily="34" charset="0"/>
                <a:ea typeface="+mj-ea"/>
                <a:cs typeface="Arial" charset="0"/>
              </a:rPr>
            </a:br>
            <a:r>
              <a:rPr kumimoji="0" lang="en-US" sz="3000" b="1" i="0" u="none" strike="noStrike" kern="1200" cap="none" spc="0" normalizeH="0" baseline="0" noProof="0" dirty="0">
                <a:ln>
                  <a:noFill/>
                </a:ln>
                <a:solidFill>
                  <a:srgbClr val="164380"/>
                </a:solidFill>
                <a:effectLst/>
                <a:uLnTx/>
                <a:uFillTx/>
                <a:latin typeface="Calibri" pitchFamily="34" charset="0"/>
                <a:ea typeface="+mj-ea"/>
                <a:cs typeface="Arial" charset="0"/>
              </a:rPr>
              <a:t>United States, 1993–2024</a:t>
            </a:r>
            <a:endParaRPr kumimoji="0" lang="en-US" sz="3000" b="1" i="0" u="none" strike="noStrike" kern="1200" cap="none" spc="0" normalizeH="0" baseline="0" noProof="0" dirty="0">
              <a:ln>
                <a:noFill/>
              </a:ln>
              <a:solidFill>
                <a:srgbClr val="164380"/>
              </a:solidFill>
              <a:effectLst/>
              <a:uLnTx/>
              <a:uFillTx/>
              <a:latin typeface="Calibri" pitchFamily="34" charset="0"/>
              <a:ea typeface="+mj-ea"/>
              <a:cs typeface="+mj-cs"/>
            </a:endParaRPr>
          </a:p>
        </p:txBody>
      </p:sp>
      <p:graphicFrame>
        <p:nvGraphicFramePr>
          <p:cNvPr id="7" name="Chart 6" descr="Stacked bar chart showing annual TB case counts by origin of birth, overlayed with a line graph showing incidence rates by origin of birth in the United States from 1993 to 2024.">
            <a:extLst>
              <a:ext uri="{FF2B5EF4-FFF2-40B4-BE49-F238E27FC236}">
                <a16:creationId xmlns:a16="http://schemas.microsoft.com/office/drawing/2014/main" id="{062FACF2-607F-ADA7-F467-73530C87A3CB}"/>
              </a:ext>
            </a:extLst>
          </p:cNvPr>
          <p:cNvGraphicFramePr/>
          <p:nvPr>
            <p:extLst>
              <p:ext uri="{D42A27DB-BD31-4B8C-83A1-F6EECF244321}">
                <p14:modId xmlns:p14="http://schemas.microsoft.com/office/powerpoint/2010/main" val="4272246869"/>
              </p:ext>
            </p:extLst>
          </p:nvPr>
        </p:nvGraphicFramePr>
        <p:xfrm>
          <a:off x="137561" y="786384"/>
          <a:ext cx="11916878" cy="576072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140B8E86-D929-DEE7-5E22-02763B17304C}"/>
              </a:ext>
            </a:extLst>
          </p:cNvPr>
          <p:cNvSpPr txBox="1"/>
          <p:nvPr/>
        </p:nvSpPr>
        <p:spPr>
          <a:xfrm>
            <a:off x="0" y="6446704"/>
            <a:ext cx="12054439" cy="276999"/>
          </a:xfrm>
          <a:prstGeom prst="rect">
            <a:avLst/>
          </a:prstGeom>
        </p:spPr>
        <p:txBody>
          <a:bodyPr wrap="square" rtlCol="0">
            <a:spAutoFit/>
          </a:bodyPr>
          <a:lstStyle/>
          <a:p>
            <a:pPr>
              <a:buFont typeface="Arial" pitchFamily="34" charset="0"/>
              <a:buNone/>
            </a:pPr>
            <a:r>
              <a:rPr lang="en-US" sz="1200" baseline="30000">
                <a:solidFill>
                  <a:srgbClr val="000000"/>
                </a:solidFill>
                <a:latin typeface="Calibri" panose="020F0502020204030204" pitchFamily="34" charset="0"/>
              </a:rPr>
              <a:t>*</a:t>
            </a:r>
            <a:r>
              <a:rPr lang="en-US" sz="1200">
                <a:solidFill>
                  <a:srgbClr val="000000"/>
                </a:solidFill>
                <a:latin typeface="Calibri" panose="020F0502020204030204" pitchFamily="34" charset="0"/>
              </a:rPr>
              <a:t>Persons born in the United States, certain U.S. territories, or elsewhere to at least one U.S. citizen parent are categorized as U.S.-born. All other persons are categorized as non-U.S.–born.</a:t>
            </a:r>
          </a:p>
        </p:txBody>
      </p:sp>
    </p:spTree>
    <p:extLst>
      <p:ext uri="{BB962C8B-B14F-4D97-AF65-F5344CB8AC3E}">
        <p14:creationId xmlns:p14="http://schemas.microsoft.com/office/powerpoint/2010/main" val="3543159061"/>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03252F33-8D4A-765F-3275-66E07B50D88C}"/>
              </a:ext>
            </a:extLst>
          </p:cNvPr>
          <p:cNvSpPr txBox="1">
            <a:spLocks noGrp="1"/>
          </p:cNvSpPr>
          <p:nvPr>
            <p:ph type="title" idx="4294967295"/>
          </p:nvPr>
        </p:nvSpPr>
        <p:spPr>
          <a:xfrm>
            <a:off x="392724" y="164591"/>
            <a:ext cx="11406553" cy="694944"/>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rtl="0" eaLnBrk="0" fontAlgn="base" hangingPunct="0">
              <a:lnSpc>
                <a:spcPts val="4000"/>
              </a:lnSpc>
              <a:spcBef>
                <a:spcPct val="0"/>
              </a:spcBef>
              <a:spcAft>
                <a:spcPct val="0"/>
              </a:spcAft>
              <a:defRPr sz="3733" b="1" kern="1200" baseline="0">
                <a:solidFill>
                  <a:srgbClr val="00788A"/>
                </a:solidFill>
                <a:effectLst/>
                <a:latin typeface="Calibri" pitchFamily="34" charset="0"/>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a:lstStyle>
          <a:p>
            <a:pPr marL="0" marR="0" lvl="0" indent="0" algn="ctr" defTabSz="914400" rtl="0" eaLnBrk="0" fontAlgn="base" latinLnBrk="0" hangingPunct="0">
              <a:lnSpc>
                <a:spcPct val="172599"/>
              </a:lnSpc>
              <a:spcBef>
                <a:spcPct val="0"/>
              </a:spcBef>
              <a:spcAft>
                <a:spcPct val="0"/>
              </a:spcAft>
              <a:buClrTx/>
              <a:buSzTx/>
              <a:buFontTx/>
              <a:buNone/>
              <a:tabLst/>
              <a:defRPr/>
            </a:pPr>
            <a:r>
              <a:rPr kumimoji="0" lang="en-US" sz="3000" b="1" i="0" u="none" strike="noStrike" kern="1200" cap="none" spc="0" normalizeH="0" baseline="0" noProof="0" dirty="0">
                <a:ln>
                  <a:noFill/>
                </a:ln>
                <a:solidFill>
                  <a:srgbClr val="164380"/>
                </a:solidFill>
                <a:effectLst/>
                <a:uLnTx/>
                <a:uFillTx/>
                <a:latin typeface="Calibri" pitchFamily="34" charset="0"/>
                <a:ea typeface="+mj-ea"/>
                <a:cs typeface="+mj-cs"/>
              </a:rPr>
              <a:t>TB Incidence Rates by Origin of Birth,</a:t>
            </a:r>
            <a:r>
              <a:rPr kumimoji="0" lang="en-US" sz="3000" b="1" i="0" u="none" strike="noStrike" kern="1200" cap="none" spc="0" normalizeH="0" baseline="30000" noProof="0" dirty="0">
                <a:ln>
                  <a:noFill/>
                </a:ln>
                <a:solidFill>
                  <a:srgbClr val="164380"/>
                </a:solidFill>
                <a:effectLst/>
                <a:uLnTx/>
                <a:uFillTx/>
                <a:latin typeface="Calibri" pitchFamily="34" charset="0"/>
                <a:ea typeface="+mj-ea"/>
                <a:cs typeface="+mj-cs"/>
              </a:rPr>
              <a:t>*</a:t>
            </a:r>
            <a:r>
              <a:rPr kumimoji="0" lang="en-US" sz="3000" b="1" i="0" u="none" strike="noStrike" kern="1200" cap="none" spc="0" normalizeH="0" baseline="0" noProof="0" dirty="0">
                <a:ln>
                  <a:noFill/>
                </a:ln>
                <a:solidFill>
                  <a:srgbClr val="164380"/>
                </a:solidFill>
                <a:effectLst/>
                <a:uLnTx/>
                <a:uFillTx/>
                <a:latin typeface="Calibri" pitchFamily="34" charset="0"/>
                <a:ea typeface="+mj-ea"/>
                <a:cs typeface="+mj-cs"/>
              </a:rPr>
              <a:t> United States, 2011–2024 </a:t>
            </a:r>
            <a:endParaRPr kumimoji="0" lang="en-US" sz="3733" b="1" i="0" u="none" strike="noStrike" kern="1200" cap="none" spc="0" normalizeH="0" baseline="0" noProof="0" dirty="0">
              <a:ln>
                <a:noFill/>
              </a:ln>
              <a:solidFill>
                <a:srgbClr val="00788A"/>
              </a:solidFill>
              <a:effectLst/>
              <a:uLnTx/>
              <a:uFillTx/>
              <a:latin typeface="Calibri" pitchFamily="34" charset="0"/>
              <a:ea typeface="+mj-ea"/>
              <a:cs typeface="+mj-cs"/>
            </a:endParaRPr>
          </a:p>
        </p:txBody>
      </p:sp>
      <p:grpSp>
        <p:nvGrpSpPr>
          <p:cNvPr id="2" name="Group 1" descr="Two line graph showing TB incidence rates in the United States from 2011 to 2024, among U.S.-born persons, and among Non-U.S.-born persons.">
            <a:extLst>
              <a:ext uri="{FF2B5EF4-FFF2-40B4-BE49-F238E27FC236}">
                <a16:creationId xmlns:a16="http://schemas.microsoft.com/office/drawing/2014/main" id="{B2EF04D7-DFC8-898A-6549-4CCC700B2F58}"/>
              </a:ext>
            </a:extLst>
          </p:cNvPr>
          <p:cNvGrpSpPr/>
          <p:nvPr/>
        </p:nvGrpSpPr>
        <p:grpSpPr>
          <a:xfrm>
            <a:off x="88550" y="872745"/>
            <a:ext cx="11786283" cy="5680369"/>
            <a:chOff x="88550" y="872745"/>
            <a:chExt cx="11786283" cy="5680369"/>
          </a:xfrm>
        </p:grpSpPr>
        <p:grpSp>
          <p:nvGrpSpPr>
            <p:cNvPr id="6" name="Group 5" descr="Two line graph showing TB incidence rates in the United States from 2011 to 2024, among U.S.-born persons, and among Non-U.S.-born persons.">
              <a:extLst>
                <a:ext uri="{FF2B5EF4-FFF2-40B4-BE49-F238E27FC236}">
                  <a16:creationId xmlns:a16="http://schemas.microsoft.com/office/drawing/2014/main" id="{9FC2D59D-C205-4098-7C4F-3A9B32A89F44}"/>
                </a:ext>
              </a:extLst>
            </p:cNvPr>
            <p:cNvGrpSpPr/>
            <p:nvPr/>
          </p:nvGrpSpPr>
          <p:grpSpPr>
            <a:xfrm>
              <a:off x="88550" y="872745"/>
              <a:ext cx="6608807" cy="5680369"/>
              <a:chOff x="4340998" y="1196625"/>
              <a:chExt cx="5272724" cy="3782224"/>
            </a:xfrm>
          </p:grpSpPr>
          <p:graphicFrame>
            <p:nvGraphicFramePr>
              <p:cNvPr id="7" name="Chart 6">
                <a:extLst>
                  <a:ext uri="{FF2B5EF4-FFF2-40B4-BE49-F238E27FC236}">
                    <a16:creationId xmlns:a16="http://schemas.microsoft.com/office/drawing/2014/main" id="{C56590A1-1D38-B173-C8C1-9FC0852BEE09}"/>
                  </a:ext>
                </a:extLst>
              </p:cNvPr>
              <p:cNvGraphicFramePr>
                <a:graphicFrameLocks/>
              </p:cNvGraphicFramePr>
              <p:nvPr/>
            </p:nvGraphicFramePr>
            <p:xfrm>
              <a:off x="4340998" y="1196625"/>
              <a:ext cx="4617219" cy="3782224"/>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81C0366E-F91E-AB4A-D502-92A9152E4E05}"/>
                  </a:ext>
                </a:extLst>
              </p:cNvPr>
              <p:cNvSpPr txBox="1"/>
              <p:nvPr/>
            </p:nvSpPr>
            <p:spPr>
              <a:xfrm>
                <a:off x="7327111" y="2657383"/>
                <a:ext cx="2286611" cy="430354"/>
              </a:xfrm>
              <a:prstGeom prst="rect">
                <a:avLst/>
              </a:prstGeom>
              <a:noFill/>
            </p:spPr>
            <p:txBody>
              <a:bodyPr wrap="square" rtlCol="0">
                <a:spAutoFit/>
              </a:bodyPr>
              <a:lstStyle/>
              <a:p>
                <a:pPr marL="0" marR="0" lvl="0" indent="0" algn="ctr" defTabSz="1219170" eaLnBrk="1" fontAlgn="auto" latinLnBrk="0" hangingPunct="1">
                  <a:lnSpc>
                    <a:spcPct val="100000"/>
                  </a:lnSpc>
                  <a:spcBef>
                    <a:spcPts val="0"/>
                  </a:spcBef>
                  <a:spcAft>
                    <a:spcPts val="0"/>
                  </a:spcAft>
                  <a:buClrTx/>
                  <a:buSzTx/>
                  <a:buFontTx/>
                  <a:buNone/>
                  <a:tabLst/>
                  <a:defRPr/>
                </a:pPr>
                <a:r>
                  <a:rPr lang="en-US" kern="0" dirty="0">
                    <a:solidFill>
                      <a:srgbClr val="000000"/>
                    </a:solidFill>
                    <a:latin typeface="Calibri" panose="020F0502020204030204" pitchFamily="34" charset="0"/>
                  </a:rPr>
                  <a:t>2</a:t>
                </a:r>
                <a:r>
                  <a:rPr kumimoji="0" lang="en-US" sz="1800" b="0" i="0" u="none" strike="noStrike" kern="0" cap="none" spc="0" normalizeH="0" baseline="0" noProof="0" dirty="0">
                    <a:ln>
                      <a:noFill/>
                    </a:ln>
                    <a:solidFill>
                      <a:srgbClr val="000000"/>
                    </a:solidFill>
                    <a:effectLst/>
                    <a:uLnTx/>
                    <a:uFillTx/>
                    <a:latin typeface="Calibri" panose="020F0502020204030204" pitchFamily="34" charset="0"/>
                  </a:rPr>
                  <a:t>% change in rate</a:t>
                </a:r>
              </a:p>
              <a:p>
                <a:pPr marL="0" marR="0" lvl="0" indent="0" algn="ctr" defTabSz="121917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Calibri" panose="020F0502020204030204" pitchFamily="34" charset="0"/>
                  </a:rPr>
                  <a:t> from 2023 to 2024</a:t>
                </a:r>
              </a:p>
            </p:txBody>
          </p:sp>
          <p:sp>
            <p:nvSpPr>
              <p:cNvPr id="9" name="Oval 8">
                <a:extLst>
                  <a:ext uri="{FF2B5EF4-FFF2-40B4-BE49-F238E27FC236}">
                    <a16:creationId xmlns:a16="http://schemas.microsoft.com/office/drawing/2014/main" id="{F93A5A53-F33B-824B-B657-CFA41BE02337}"/>
                  </a:ext>
                </a:extLst>
              </p:cNvPr>
              <p:cNvSpPr/>
              <p:nvPr/>
            </p:nvSpPr>
            <p:spPr>
              <a:xfrm>
                <a:off x="8440021" y="3087737"/>
                <a:ext cx="460376" cy="397479"/>
              </a:xfrm>
              <a:prstGeom prst="ellipse">
                <a:avLst/>
              </a:prstGeom>
              <a:noFill/>
              <a:ln w="25400" cap="flat" cmpd="sng" algn="ctr">
                <a:solidFill>
                  <a:srgbClr val="101010"/>
                </a:solidFill>
                <a:prstDash val="solid"/>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Myriad Web Pro"/>
                  <a:ea typeface="+mn-ea"/>
                  <a:cs typeface="+mn-cs"/>
                </a:endParaRPr>
              </a:p>
            </p:txBody>
          </p:sp>
        </p:grpSp>
        <p:graphicFrame>
          <p:nvGraphicFramePr>
            <p:cNvPr id="11" name="Chart 10" descr="Line graph showing TB incidence rates for non-U.S. born persons in the United States from 2011 to 2024. ">
              <a:extLst>
                <a:ext uri="{FF2B5EF4-FFF2-40B4-BE49-F238E27FC236}">
                  <a16:creationId xmlns:a16="http://schemas.microsoft.com/office/drawing/2014/main" id="{32BFC287-99A9-29E6-1490-F17252A4A645}"/>
                </a:ext>
              </a:extLst>
            </p:cNvPr>
            <p:cNvGraphicFramePr>
              <a:graphicFrameLocks/>
            </p:cNvGraphicFramePr>
            <p:nvPr>
              <p:extLst>
                <p:ext uri="{D42A27DB-BD31-4B8C-83A1-F6EECF244321}">
                  <p14:modId xmlns:p14="http://schemas.microsoft.com/office/powerpoint/2010/main" val="1366481462"/>
                </p:ext>
              </p:extLst>
            </p:nvPr>
          </p:nvGraphicFramePr>
          <p:xfrm>
            <a:off x="6086681" y="874690"/>
            <a:ext cx="5788152" cy="5678424"/>
          </p:xfrm>
          <a:graphic>
            <a:graphicData uri="http://schemas.openxmlformats.org/drawingml/2006/chart">
              <c:chart xmlns:c="http://schemas.openxmlformats.org/drawingml/2006/chart" xmlns:r="http://schemas.openxmlformats.org/officeDocument/2006/relationships" r:id="rId4"/>
            </a:graphicData>
          </a:graphic>
        </p:graphicFrame>
      </p:grpSp>
      <p:sp>
        <p:nvSpPr>
          <p:cNvPr id="12" name="TextBox 11">
            <a:extLst>
              <a:ext uri="{FF2B5EF4-FFF2-40B4-BE49-F238E27FC236}">
                <a16:creationId xmlns:a16="http://schemas.microsoft.com/office/drawing/2014/main" id="{E1C3D3F6-A5B9-DCDA-6D33-D952A51F7A73}"/>
              </a:ext>
            </a:extLst>
          </p:cNvPr>
          <p:cNvSpPr txBox="1"/>
          <p:nvPr/>
        </p:nvSpPr>
        <p:spPr>
          <a:xfrm>
            <a:off x="0" y="6487015"/>
            <a:ext cx="12103450" cy="276999"/>
          </a:xfrm>
          <a:prstGeom prst="rect">
            <a:avLst/>
          </a:prstGeom>
        </p:spPr>
        <p:txBody>
          <a:bodyPr wrap="square" rtlCol="0">
            <a:spAutoFit/>
          </a:bodyPr>
          <a:lstStyle/>
          <a:p>
            <a:pPr>
              <a:buFont typeface="Arial" pitchFamily="34" charset="0"/>
              <a:buNone/>
            </a:pPr>
            <a:r>
              <a:rPr lang="en-US" sz="1200" baseline="30000">
                <a:solidFill>
                  <a:srgbClr val="000000"/>
                </a:solidFill>
                <a:latin typeface="Calibri" panose="020F0502020204030204" pitchFamily="34" charset="0"/>
              </a:rPr>
              <a:t>*</a:t>
            </a:r>
            <a:r>
              <a:rPr lang="en-US" sz="1200">
                <a:solidFill>
                  <a:srgbClr val="000000"/>
                </a:solidFill>
                <a:latin typeface="Calibri" panose="020F0502020204030204" pitchFamily="34" charset="0"/>
              </a:rPr>
              <a:t>Persons born in the United States, certain U.S. territories, or elsewhere to at least one U.S. citizen parent are categorized as U.S.-born. All other persons are categorized as non-U.S.–born.</a:t>
            </a:r>
          </a:p>
        </p:txBody>
      </p:sp>
      <p:sp>
        <p:nvSpPr>
          <p:cNvPr id="13" name="Oval 12">
            <a:extLst>
              <a:ext uri="{FF2B5EF4-FFF2-40B4-BE49-F238E27FC236}">
                <a16:creationId xmlns:a16="http://schemas.microsoft.com/office/drawing/2014/main" id="{697E6F80-5D3A-20F1-B622-F17D00E64027}"/>
              </a:ext>
              <a:ext uri="{C183D7F6-B498-43B3-948B-1728B52AA6E4}">
                <adec:decorative xmlns:adec="http://schemas.microsoft.com/office/drawing/2017/decorative" val="1"/>
              </a:ext>
            </a:extLst>
          </p:cNvPr>
          <p:cNvSpPr/>
          <p:nvPr/>
        </p:nvSpPr>
        <p:spPr>
          <a:xfrm>
            <a:off x="11222244" y="2068812"/>
            <a:ext cx="577033" cy="596958"/>
          </a:xfrm>
          <a:prstGeom prst="ellipse">
            <a:avLst/>
          </a:prstGeom>
          <a:noFill/>
          <a:ln w="25400" cap="flat" cmpd="sng" algn="ctr">
            <a:solidFill>
              <a:srgbClr val="101010"/>
            </a:solidFill>
            <a:prstDash val="solid"/>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Myriad Web Pro"/>
              <a:ea typeface="+mn-ea"/>
              <a:cs typeface="+mn-cs"/>
            </a:endParaRPr>
          </a:p>
        </p:txBody>
      </p:sp>
      <p:sp>
        <p:nvSpPr>
          <p:cNvPr id="14" name="TextBox 13">
            <a:extLst>
              <a:ext uri="{FF2B5EF4-FFF2-40B4-BE49-F238E27FC236}">
                <a16:creationId xmlns:a16="http://schemas.microsoft.com/office/drawing/2014/main" id="{18CD6EBA-EF72-6FFA-C400-F1573EB458A3}"/>
              </a:ext>
            </a:extLst>
          </p:cNvPr>
          <p:cNvSpPr txBox="1"/>
          <p:nvPr/>
        </p:nvSpPr>
        <p:spPr>
          <a:xfrm>
            <a:off x="10174270" y="1414903"/>
            <a:ext cx="2017730" cy="646331"/>
          </a:xfrm>
          <a:prstGeom prst="rect">
            <a:avLst/>
          </a:prstGeom>
          <a:noFill/>
        </p:spPr>
        <p:txBody>
          <a:bodyPr wrap="square" lIns="91440" tIns="45720" rIns="91440" bIns="45720" rtlCol="0" anchor="t">
            <a:spAutoFit/>
          </a:bodyPr>
          <a:lstStyle/>
          <a:p>
            <a:pPr marL="0" marR="0" lvl="0" indent="0" algn="ctr" defTabSz="1219170" eaLnBrk="1" fontAlgn="auto" latinLnBrk="0" hangingPunct="1">
              <a:lnSpc>
                <a:spcPct val="100000"/>
              </a:lnSpc>
              <a:spcBef>
                <a:spcPts val="0"/>
              </a:spcBef>
              <a:spcAft>
                <a:spcPts val="0"/>
              </a:spcAft>
              <a:buClrTx/>
              <a:buSzTx/>
              <a:buFontTx/>
              <a:buNone/>
              <a:tabLst/>
              <a:defRPr/>
            </a:pPr>
            <a:r>
              <a:rPr lang="en-US" kern="0">
                <a:solidFill>
                  <a:srgbClr val="000000"/>
                </a:solidFill>
                <a:latin typeface="Calibri" panose="020F0502020204030204" pitchFamily="34" charset="0"/>
              </a:rPr>
              <a:t>4% change in rate from 2023 to 2024</a:t>
            </a:r>
          </a:p>
        </p:txBody>
      </p:sp>
    </p:spTree>
    <p:extLst>
      <p:ext uri="{BB962C8B-B14F-4D97-AF65-F5344CB8AC3E}">
        <p14:creationId xmlns:p14="http://schemas.microsoft.com/office/powerpoint/2010/main" val="120857815"/>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ontent Placeholder 20" descr="Pie chart showing TB percentages and incidence rates by origin of birth in the United States in 2024.">
            <a:extLst>
              <a:ext uri="{FF2B5EF4-FFF2-40B4-BE49-F238E27FC236}">
                <a16:creationId xmlns:a16="http://schemas.microsoft.com/office/drawing/2014/main" id="{D152A199-F75B-DAAA-8119-C7C2F340630C}"/>
              </a:ext>
            </a:extLst>
          </p:cNvPr>
          <p:cNvGraphicFramePr>
            <a:graphicFrameLocks/>
          </p:cNvGraphicFramePr>
          <p:nvPr>
            <p:extLst>
              <p:ext uri="{D42A27DB-BD31-4B8C-83A1-F6EECF244321}">
                <p14:modId xmlns:p14="http://schemas.microsoft.com/office/powerpoint/2010/main" val="3551483638"/>
              </p:ext>
            </p:extLst>
          </p:nvPr>
        </p:nvGraphicFramePr>
        <p:xfrm>
          <a:off x="-88965" y="1334022"/>
          <a:ext cx="10407316" cy="5122849"/>
        </p:xfrm>
        <a:graphic>
          <a:graphicData uri="http://schemas.openxmlformats.org/drawingml/2006/chart">
            <c:chart xmlns:c="http://schemas.openxmlformats.org/drawingml/2006/chart" xmlns:r="http://schemas.openxmlformats.org/officeDocument/2006/relationships" r:id="rId3"/>
          </a:graphicData>
        </a:graphic>
      </p:graphicFrame>
      <p:sp>
        <p:nvSpPr>
          <p:cNvPr id="13" name="Title 1">
            <a:extLst>
              <a:ext uri="{FF2B5EF4-FFF2-40B4-BE49-F238E27FC236}">
                <a16:creationId xmlns:a16="http://schemas.microsoft.com/office/drawing/2014/main" id="{0DBC0F56-C422-B34E-A237-F1A4A2D2A0C3}"/>
              </a:ext>
            </a:extLst>
          </p:cNvPr>
          <p:cNvSpPr txBox="1">
            <a:spLocks noGrp="1"/>
          </p:cNvSpPr>
          <p:nvPr>
            <p:ph type="title" idx="4294967295"/>
          </p:nvPr>
        </p:nvSpPr>
        <p:spPr>
          <a:xfrm>
            <a:off x="609600" y="164592"/>
            <a:ext cx="10972800" cy="969264"/>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rtl="0" eaLnBrk="0" fontAlgn="base" hangingPunct="0">
              <a:lnSpc>
                <a:spcPts val="4000"/>
              </a:lnSpc>
              <a:spcBef>
                <a:spcPct val="0"/>
              </a:spcBef>
              <a:spcAft>
                <a:spcPct val="0"/>
              </a:spcAft>
              <a:defRPr sz="3733" b="1" kern="1200" baseline="0">
                <a:solidFill>
                  <a:srgbClr val="00788A"/>
                </a:solidFill>
                <a:effectLst/>
                <a:latin typeface="Calibri" pitchFamily="34" charset="0"/>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000" b="1" i="0" u="none" strike="noStrike" kern="1200" cap="none" spc="0" normalizeH="0" baseline="0" noProof="0" dirty="0">
                <a:ln>
                  <a:noFill/>
                </a:ln>
                <a:solidFill>
                  <a:srgbClr val="164380"/>
                </a:solidFill>
                <a:effectLst/>
                <a:uLnTx/>
                <a:uFillTx/>
                <a:latin typeface="Calibri" pitchFamily="34" charset="0"/>
                <a:ea typeface="+mj-ea"/>
                <a:cs typeface="+mj-cs"/>
              </a:rPr>
              <a:t>TB Incidence Rates and Percentages by Origin of Birth,</a:t>
            </a:r>
            <a:r>
              <a:rPr kumimoji="0" lang="en-US" sz="3000" b="1" i="0" u="none" strike="noStrike" kern="1200" cap="none" spc="0" normalizeH="0" baseline="30000" noProof="0" dirty="0">
                <a:ln>
                  <a:noFill/>
                </a:ln>
                <a:solidFill>
                  <a:srgbClr val="164380"/>
                </a:solidFill>
                <a:effectLst/>
                <a:uLnTx/>
                <a:uFillTx/>
                <a:latin typeface="Segoe UI" panose="020B0502040204020203" pitchFamily="34" charset="0"/>
                <a:ea typeface="+mj-ea"/>
                <a:cs typeface="Segoe UI" panose="020B0502040204020203" pitchFamily="34" charset="0"/>
              </a:rPr>
              <a:t>*</a:t>
            </a:r>
            <a:r>
              <a:rPr kumimoji="0" lang="en-US" sz="3000" b="1" i="0" u="none" strike="noStrike" kern="1200" cap="none" spc="0" normalizeH="0" baseline="0" noProof="0" dirty="0">
                <a:ln>
                  <a:noFill/>
                </a:ln>
                <a:solidFill>
                  <a:srgbClr val="164380"/>
                </a:solidFill>
                <a:effectLst/>
                <a:uLnTx/>
                <a:uFillTx/>
                <a:latin typeface="Calibri" pitchFamily="34" charset="0"/>
                <a:ea typeface="+mj-ea"/>
                <a:cs typeface="+mj-cs"/>
              </a:rPr>
              <a:t> </a:t>
            </a:r>
            <a:br>
              <a:rPr kumimoji="0" lang="en-US" sz="3000" b="1" i="0" u="none" strike="noStrike" kern="1200" cap="none" spc="0" normalizeH="0" baseline="0" noProof="0" dirty="0">
                <a:ln>
                  <a:noFill/>
                </a:ln>
                <a:solidFill>
                  <a:srgbClr val="164380"/>
                </a:solidFill>
                <a:effectLst/>
                <a:uLnTx/>
                <a:uFillTx/>
                <a:latin typeface="Calibri" pitchFamily="34" charset="0"/>
                <a:ea typeface="+mj-ea"/>
                <a:cs typeface="+mj-cs"/>
              </a:rPr>
            </a:br>
            <a:r>
              <a:rPr kumimoji="0" lang="en-US" sz="3000" b="1" i="0" u="none" strike="noStrike" kern="1200" cap="none" spc="0" normalizeH="0" baseline="0" noProof="0" dirty="0">
                <a:ln>
                  <a:noFill/>
                </a:ln>
                <a:solidFill>
                  <a:srgbClr val="164380"/>
                </a:solidFill>
                <a:effectLst/>
                <a:uLnTx/>
                <a:uFillTx/>
                <a:latin typeface="Calibri" pitchFamily="34" charset="0"/>
                <a:ea typeface="+mj-ea"/>
                <a:cs typeface="+mj-cs"/>
              </a:rPr>
              <a:t>United States, 2024 </a:t>
            </a:r>
            <a:r>
              <a:rPr kumimoji="0" lang="en-US" sz="3000" b="0" i="0" u="none" strike="noStrike" kern="1200" cap="none" spc="0" normalizeH="0" baseline="0" noProof="0" dirty="0">
                <a:ln>
                  <a:noFill/>
                </a:ln>
                <a:solidFill>
                  <a:srgbClr val="164380"/>
                </a:solidFill>
                <a:effectLst/>
                <a:uLnTx/>
                <a:uFillTx/>
                <a:latin typeface="Calibri" pitchFamily="34" charset="0"/>
                <a:ea typeface="+mj-ea"/>
                <a:cs typeface="+mj-cs"/>
              </a:rPr>
              <a:t>(N=10,388)</a:t>
            </a:r>
          </a:p>
        </p:txBody>
      </p:sp>
      <p:sp>
        <p:nvSpPr>
          <p:cNvPr id="14" name="TextBox 13">
            <a:extLst>
              <a:ext uri="{FF2B5EF4-FFF2-40B4-BE49-F238E27FC236}">
                <a16:creationId xmlns:a16="http://schemas.microsoft.com/office/drawing/2014/main" id="{B066510D-5F3F-7275-6B21-B3AFC3D4737E}"/>
              </a:ext>
            </a:extLst>
          </p:cNvPr>
          <p:cNvSpPr txBox="1"/>
          <p:nvPr/>
        </p:nvSpPr>
        <p:spPr>
          <a:xfrm>
            <a:off x="6890682" y="2519833"/>
            <a:ext cx="3214256" cy="830997"/>
          </a:xfrm>
          <a:prstGeom prst="rect">
            <a:avLst/>
          </a:prstGeom>
          <a:solidFill>
            <a:srgbClr val="FFFFFF"/>
          </a:solidFill>
          <a:ln w="22225">
            <a:solidFill>
              <a:srgbClr val="9A4E9E">
                <a:lumMod val="75000"/>
              </a:srgbClr>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 typeface="Arial" pitchFamily="34" charset="0"/>
              <a:buNone/>
              <a:tabLst/>
              <a:defRPr/>
            </a:pPr>
            <a:r>
              <a:rPr kumimoji="0" lang="en-US" sz="2400" b="0" i="0" u="none" strike="noStrike" kern="0" cap="none" spc="0" normalizeH="0" baseline="0" noProof="0">
                <a:ln>
                  <a:noFill/>
                </a:ln>
                <a:solidFill>
                  <a:srgbClr val="000000"/>
                </a:solidFill>
                <a:effectLst/>
                <a:uLnTx/>
                <a:uFillTx/>
                <a:latin typeface="Calibri" panose="020F0502020204030204" pitchFamily="34" charset="0"/>
              </a:rPr>
              <a:t>U.S.-born, 22% </a:t>
            </a:r>
          </a:p>
          <a:p>
            <a:pPr marL="0" marR="0" lvl="0" indent="0" algn="ctr" defTabSz="914400" eaLnBrk="1" fontAlgn="auto" latinLnBrk="0" hangingPunct="1">
              <a:lnSpc>
                <a:spcPct val="100000"/>
              </a:lnSpc>
              <a:spcBef>
                <a:spcPts val="0"/>
              </a:spcBef>
              <a:spcAft>
                <a:spcPts val="0"/>
              </a:spcAft>
              <a:buClrTx/>
              <a:buSzTx/>
              <a:buFont typeface="Arial" pitchFamily="34" charset="0"/>
              <a:buNone/>
              <a:tabLst/>
              <a:defRPr/>
            </a:pPr>
            <a:r>
              <a:rPr kumimoji="0" lang="en-US" sz="2400" b="0" i="0" u="none" strike="noStrike" kern="0" cap="none" spc="0" normalizeH="0" baseline="0" noProof="0">
                <a:ln>
                  <a:noFill/>
                </a:ln>
                <a:solidFill>
                  <a:srgbClr val="000000"/>
                </a:solidFill>
                <a:effectLst/>
                <a:uLnTx/>
                <a:uFillTx/>
                <a:latin typeface="Calibri" panose="020F0502020204030204" pitchFamily="34" charset="0"/>
              </a:rPr>
              <a:t>(Rate: 0.8 per 100,000)</a:t>
            </a:r>
          </a:p>
        </p:txBody>
      </p:sp>
      <p:sp>
        <p:nvSpPr>
          <p:cNvPr id="15" name="TextBox 14">
            <a:extLst>
              <a:ext uri="{FF2B5EF4-FFF2-40B4-BE49-F238E27FC236}">
                <a16:creationId xmlns:a16="http://schemas.microsoft.com/office/drawing/2014/main" id="{3A8F80F6-3420-7E90-616D-F6985FE8D907}"/>
              </a:ext>
            </a:extLst>
          </p:cNvPr>
          <p:cNvSpPr txBox="1"/>
          <p:nvPr/>
        </p:nvSpPr>
        <p:spPr>
          <a:xfrm>
            <a:off x="2498595" y="3651825"/>
            <a:ext cx="3214256" cy="830997"/>
          </a:xfrm>
          <a:prstGeom prst="rect">
            <a:avLst/>
          </a:prstGeom>
          <a:solidFill>
            <a:srgbClr val="FFFFFF"/>
          </a:solidFill>
          <a:ln w="22225">
            <a:solidFill>
              <a:srgbClr val="005DAA">
                <a:lumMod val="75000"/>
              </a:srgbClr>
            </a:solidFill>
          </a:ln>
        </p:spPr>
        <p:txBody>
          <a:bodyPr wrap="square" lIns="91440" tIns="45720" rIns="91440" bIns="45720" rtlCol="0" anchor="t">
            <a:spAutoFit/>
          </a:bodyPr>
          <a:lstStyle/>
          <a:p>
            <a:pPr marL="0" marR="0" lvl="0" indent="0" algn="ctr" defTabSz="914400" eaLnBrk="1" fontAlgn="auto" latinLnBrk="0" hangingPunct="1">
              <a:lnSpc>
                <a:spcPct val="100000"/>
              </a:lnSpc>
              <a:spcBef>
                <a:spcPts val="0"/>
              </a:spcBef>
              <a:spcAft>
                <a:spcPts val="0"/>
              </a:spcAft>
              <a:buClrTx/>
              <a:buSzTx/>
              <a:buFont typeface="Arial" pitchFamily="34" charset="0"/>
              <a:buNone/>
              <a:tabLst/>
              <a:defRPr/>
            </a:pPr>
            <a:r>
              <a:rPr kumimoji="0" lang="en-US" sz="2400" b="0" i="0" u="none" strike="noStrike" kern="0" cap="none" spc="0" normalizeH="0" baseline="0" noProof="0">
                <a:ln>
                  <a:noFill/>
                </a:ln>
                <a:solidFill>
                  <a:srgbClr val="000000"/>
                </a:solidFill>
                <a:effectLst/>
                <a:uLnTx/>
                <a:uFillTx/>
                <a:latin typeface="Calibri"/>
                <a:ea typeface="Calibri"/>
                <a:cs typeface="Calibri"/>
              </a:rPr>
              <a:t>Non-U.S.–born</a:t>
            </a:r>
            <a:r>
              <a:rPr lang="en-US" sz="2400" kern="0">
                <a:solidFill>
                  <a:srgbClr val="000000"/>
                </a:solidFill>
                <a:latin typeface="Calibri"/>
                <a:ea typeface="Calibri"/>
                <a:cs typeface="Calibri"/>
              </a:rPr>
              <a:t>,</a:t>
            </a:r>
            <a:r>
              <a:rPr kumimoji="0" lang="en-US" sz="2400" b="0" i="0" u="none" strike="noStrike" kern="0" cap="none" spc="0" normalizeH="0" baseline="0" noProof="0">
                <a:ln>
                  <a:noFill/>
                </a:ln>
                <a:solidFill>
                  <a:srgbClr val="000000"/>
                </a:solidFill>
                <a:effectLst/>
                <a:uLnTx/>
                <a:uFillTx/>
                <a:latin typeface="Calibri"/>
                <a:ea typeface="Calibri"/>
                <a:cs typeface="Calibri"/>
              </a:rPr>
              <a:t> 77%</a:t>
            </a:r>
          </a:p>
          <a:p>
            <a:pPr marL="0" marR="0" lvl="0" indent="0" algn="ctr" defTabSz="914400" eaLnBrk="1" fontAlgn="auto" latinLnBrk="0" hangingPunct="1">
              <a:lnSpc>
                <a:spcPct val="100000"/>
              </a:lnSpc>
              <a:spcBef>
                <a:spcPts val="0"/>
              </a:spcBef>
              <a:spcAft>
                <a:spcPts val="0"/>
              </a:spcAft>
              <a:buClrTx/>
              <a:buSzTx/>
              <a:buFont typeface="Arial" pitchFamily="34" charset="0"/>
              <a:buNone/>
              <a:tabLst/>
              <a:defRPr/>
            </a:pPr>
            <a:r>
              <a:rPr kumimoji="0" lang="en-US" sz="2400" b="0" i="0" u="none" strike="noStrike" kern="0" cap="none" spc="0" normalizeH="0" baseline="0" noProof="0">
                <a:ln>
                  <a:noFill/>
                </a:ln>
                <a:solidFill>
                  <a:srgbClr val="000000"/>
                </a:solidFill>
                <a:effectLst/>
                <a:uLnTx/>
                <a:uFillTx/>
                <a:latin typeface="Calibri"/>
                <a:ea typeface="Calibri"/>
                <a:cs typeface="Calibri"/>
              </a:rPr>
              <a:t>(Rate: 15.7 per 100,000)</a:t>
            </a:r>
            <a:endParaRPr lang="en-US" sz="2400" b="0" i="0" u="none" strike="noStrike" kern="0" cap="none" spc="0" normalizeH="0" baseline="0" noProof="0">
              <a:ln>
                <a:noFill/>
              </a:ln>
              <a:solidFill>
                <a:srgbClr val="000000"/>
              </a:solidFill>
              <a:effectLst/>
              <a:uLnTx/>
              <a:uFillTx/>
              <a:latin typeface="Calibri"/>
              <a:ea typeface="Calibri"/>
              <a:cs typeface="Calibri"/>
            </a:endParaRP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B8ECF842-37B0-1141-6F87-50A01D8E8B26}"/>
                  </a:ext>
                </a:extLst>
              </p:cNvPr>
              <p:cNvSpPr txBox="1"/>
              <p:nvPr/>
            </p:nvSpPr>
            <p:spPr>
              <a:xfrm>
                <a:off x="4693920" y="2822449"/>
                <a:ext cx="137858" cy="225767"/>
              </a:xfrm>
              <a:prstGeom prst="rect">
                <a:avLst/>
              </a:prstGeom>
            </p:spPr>
            <p:txBody>
              <a:bodyPr wrap="none" lIns="0" tIns="0" rIns="0" bIns="0" rtlCol="0">
                <a:spAutoFit/>
              </a:bodyPr>
              <a:lstStyle/>
              <a:p>
                <a:pPr>
                  <a:buFont typeface="Arial" pitchFamily="34" charset="0"/>
                  <a:buNone/>
                </a:pPr>
                <a14:m>
                  <m:oMathPara xmlns:m="http://schemas.openxmlformats.org/officeDocument/2006/math">
                    <m:oMathParaPr>
                      <m:jc m:val="centerGroup"/>
                    </m:oMathParaPr>
                    <m:oMath xmlns:m="http://schemas.openxmlformats.org/officeDocument/2006/math">
                      <m:r>
                        <a:rPr lang="en-US" sz="1467" i="1">
                          <a:solidFill>
                            <a:srgbClr val="86B2D8">
                              <a:lumMod val="50000"/>
                            </a:srgbClr>
                          </a:solidFill>
                          <a:latin typeface="Cambria Math" panose="02040503050406030204" pitchFamily="18" charset="0"/>
                        </a:rPr>
                        <m:t>–</m:t>
                      </m:r>
                    </m:oMath>
                  </m:oMathPara>
                </a14:m>
                <a:endParaRPr lang="en-US" sz="1467">
                  <a:solidFill>
                    <a:srgbClr val="86B2D8">
                      <a:lumMod val="50000"/>
                    </a:srgbClr>
                  </a:solidFill>
                  <a:latin typeface="Calibri" panose="020F0502020204030204" pitchFamily="34" charset="0"/>
                </a:endParaRPr>
              </a:p>
            </p:txBody>
          </p:sp>
        </mc:Choice>
        <mc:Fallback xmlns="">
          <p:sp>
            <p:nvSpPr>
              <p:cNvPr id="16" name="TextBox 15">
                <a:extLst>
                  <a:ext uri="{FF2B5EF4-FFF2-40B4-BE49-F238E27FC236}">
                    <a16:creationId xmlns:a16="http://schemas.microsoft.com/office/drawing/2014/main" id="{B8ECF842-37B0-1141-6F87-50A01D8E8B26}"/>
                  </a:ext>
                </a:extLst>
              </p:cNvPr>
              <p:cNvSpPr txBox="1">
                <a:spLocks noRot="1" noChangeAspect="1" noMove="1" noResize="1" noEditPoints="1" noAdjustHandles="1" noChangeArrowheads="1" noChangeShapeType="1" noTextEdit="1"/>
              </p:cNvSpPr>
              <p:nvPr/>
            </p:nvSpPr>
            <p:spPr>
              <a:xfrm>
                <a:off x="4693920" y="2822449"/>
                <a:ext cx="137858" cy="225767"/>
              </a:xfrm>
              <a:prstGeom prst="rect">
                <a:avLst/>
              </a:prstGeom>
              <a:blipFill>
                <a:blip r:embed="rId4"/>
                <a:stretch>
                  <a:fillRect l="-4348" r="-8696"/>
                </a:stretch>
              </a:blipFill>
            </p:spPr>
            <p:txBody>
              <a:bodyPr/>
              <a:lstStyle/>
              <a:p>
                <a:r>
                  <a:rPr lang="en-US">
                    <a:noFill/>
                  </a:rPr>
                  <a:t> </a:t>
                </a:r>
              </a:p>
            </p:txBody>
          </p:sp>
        </mc:Fallback>
      </mc:AlternateContent>
      <p:sp>
        <p:nvSpPr>
          <p:cNvPr id="17" name="TextBox 16">
            <a:extLst>
              <a:ext uri="{FF2B5EF4-FFF2-40B4-BE49-F238E27FC236}">
                <a16:creationId xmlns:a16="http://schemas.microsoft.com/office/drawing/2014/main" id="{FED345EE-35BB-AC9E-7E69-B46208B0FE4C}"/>
              </a:ext>
            </a:extLst>
          </p:cNvPr>
          <p:cNvSpPr txBox="1"/>
          <p:nvPr/>
        </p:nvSpPr>
        <p:spPr>
          <a:xfrm>
            <a:off x="0" y="6436750"/>
            <a:ext cx="12192000" cy="276999"/>
          </a:xfrm>
          <a:prstGeom prst="rect">
            <a:avLst/>
          </a:prstGeom>
        </p:spPr>
        <p:txBody>
          <a:bodyPr wrap="square" rtlCol="0">
            <a:spAutoFit/>
          </a:bodyPr>
          <a:lstStyle/>
          <a:p>
            <a:pPr>
              <a:buFont typeface="Arial" pitchFamily="34" charset="0"/>
              <a:buNone/>
            </a:pPr>
            <a:r>
              <a:rPr lang="en-US" sz="1200" baseline="30000">
                <a:solidFill>
                  <a:srgbClr val="000000"/>
                </a:solidFill>
                <a:latin typeface="Segoe UI" panose="020B0502040204020203" pitchFamily="34" charset="0"/>
                <a:cs typeface="Segoe UI" panose="020B0502040204020203" pitchFamily="34" charset="0"/>
              </a:rPr>
              <a:t>*</a:t>
            </a:r>
            <a:r>
              <a:rPr lang="en-US" sz="1200">
                <a:solidFill>
                  <a:srgbClr val="000000"/>
                </a:solidFill>
                <a:latin typeface="Calibri" panose="020F0502020204030204" pitchFamily="34" charset="0"/>
              </a:rPr>
              <a:t>Persons born in the United States, certain U.S. territories, or elsewhere to at least one U.S. citizen parent are categorized as U.S.-born. All other persons are categorized as non-U.S.–born.</a:t>
            </a:r>
          </a:p>
        </p:txBody>
      </p:sp>
      <p:sp>
        <p:nvSpPr>
          <p:cNvPr id="18" name="TextBox 17">
            <a:extLst>
              <a:ext uri="{FF2B5EF4-FFF2-40B4-BE49-F238E27FC236}">
                <a16:creationId xmlns:a16="http://schemas.microsoft.com/office/drawing/2014/main" id="{1FD00FD2-9FF8-CB35-FA92-4B5A11082B8A}"/>
              </a:ext>
            </a:extLst>
          </p:cNvPr>
          <p:cNvSpPr txBox="1"/>
          <p:nvPr/>
        </p:nvSpPr>
        <p:spPr>
          <a:xfrm>
            <a:off x="3345262" y="1234430"/>
            <a:ext cx="4060249" cy="461665"/>
          </a:xfrm>
          <a:prstGeom prst="rect">
            <a:avLst/>
          </a:prstGeom>
          <a:solidFill>
            <a:srgbClr val="FFFFFF"/>
          </a:solidFill>
          <a:ln w="22225">
            <a:solidFill>
              <a:srgbClr val="F6A01A"/>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 typeface="Arial" pitchFamily="34" charset="0"/>
              <a:buNone/>
              <a:tabLst/>
              <a:defRPr/>
            </a:pPr>
            <a:r>
              <a:rPr kumimoji="0" lang="en-US" sz="2400" b="0" i="0" u="none" strike="noStrike" kern="0" cap="none" spc="0" normalizeH="0" baseline="0" noProof="0">
                <a:ln>
                  <a:noFill/>
                </a:ln>
                <a:solidFill>
                  <a:srgbClr val="000000"/>
                </a:solidFill>
                <a:effectLst/>
                <a:uLnTx/>
                <a:uFillTx/>
                <a:latin typeface="Calibri" panose="020F0502020204030204" pitchFamily="34" charset="0"/>
              </a:rPr>
              <a:t>Origin of birth unknown, &lt;1%</a:t>
            </a:r>
          </a:p>
        </p:txBody>
      </p:sp>
    </p:spTree>
    <p:extLst>
      <p:ext uri="{BB962C8B-B14F-4D97-AF65-F5344CB8AC3E}">
        <p14:creationId xmlns:p14="http://schemas.microsoft.com/office/powerpoint/2010/main" val="3724813637"/>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lobal choropleth map showing TB case counts by country of birth in 2024.">
            <a:extLst>
              <a:ext uri="{FF2B5EF4-FFF2-40B4-BE49-F238E27FC236}">
                <a16:creationId xmlns:a16="http://schemas.microsoft.com/office/drawing/2014/main" id="{A22CA8A2-041B-9805-7626-18BB98314F81}"/>
              </a:ext>
            </a:extLst>
          </p:cNvPr>
          <p:cNvPicPr>
            <a:picLocks noChangeAspect="1"/>
          </p:cNvPicPr>
          <p:nvPr/>
        </p:nvPicPr>
        <p:blipFill>
          <a:blip r:embed="rId3">
            <a:extLst>
              <a:ext uri="{28A0092B-C50C-407E-A947-70E740481C1C}">
                <a14:useLocalDpi xmlns:a14="http://schemas.microsoft.com/office/drawing/2010/main" val="0"/>
              </a:ext>
            </a:extLst>
          </a:blip>
          <a:srcRect l="10167" t="8900" r="6242" b="7873"/>
          <a:stretch>
            <a:fillRect/>
          </a:stretch>
        </p:blipFill>
        <p:spPr>
          <a:xfrm>
            <a:off x="665020" y="1034733"/>
            <a:ext cx="10419942" cy="5658675"/>
          </a:xfrm>
          <a:prstGeom prst="rect">
            <a:avLst/>
          </a:prstGeom>
        </p:spPr>
      </p:pic>
      <p:sp>
        <p:nvSpPr>
          <p:cNvPr id="7" name="Title 1">
            <a:extLst>
              <a:ext uri="{FF2B5EF4-FFF2-40B4-BE49-F238E27FC236}">
                <a16:creationId xmlns:a16="http://schemas.microsoft.com/office/drawing/2014/main" id="{AADCB89D-215A-1950-D388-946EB5CE3EAE}"/>
              </a:ext>
            </a:extLst>
          </p:cNvPr>
          <p:cNvSpPr txBox="1">
            <a:spLocks noGrp="1"/>
          </p:cNvSpPr>
          <p:nvPr>
            <p:ph type="title" idx="4294967295"/>
          </p:nvPr>
        </p:nvSpPr>
        <p:spPr>
          <a:xfrm>
            <a:off x="224901" y="164592"/>
            <a:ext cx="11756994" cy="93967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rtl="0" eaLnBrk="0" fontAlgn="base" hangingPunct="0">
              <a:lnSpc>
                <a:spcPts val="4000"/>
              </a:lnSpc>
              <a:spcBef>
                <a:spcPct val="0"/>
              </a:spcBef>
              <a:spcAft>
                <a:spcPct val="0"/>
              </a:spcAft>
              <a:defRPr sz="3733" b="1" kern="1200" baseline="0">
                <a:solidFill>
                  <a:srgbClr val="00788A"/>
                </a:solidFill>
                <a:effectLst/>
                <a:latin typeface="Calibri" pitchFamily="34" charset="0"/>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000" b="1" i="0" u="none" strike="noStrike" kern="1200" cap="none" spc="0" normalizeH="0" baseline="0" noProof="0" dirty="0">
                <a:ln>
                  <a:noFill/>
                </a:ln>
                <a:solidFill>
                  <a:srgbClr val="164380"/>
                </a:solidFill>
                <a:effectLst/>
                <a:uLnTx/>
                <a:uFillTx/>
                <a:latin typeface="Calibri"/>
                <a:ea typeface="+mj-ea"/>
                <a:cs typeface="Calibri"/>
              </a:rPr>
              <a:t>TB Cases by Countries of Birth Among Non-U.S.–Born</a:t>
            </a:r>
            <a:r>
              <a:rPr kumimoji="0" lang="en-US" sz="3000" b="1" i="0" u="none" strike="noStrike" kern="1200" cap="none" spc="0" normalizeH="0" baseline="30000" noProof="0" dirty="0">
                <a:ln>
                  <a:noFill/>
                </a:ln>
                <a:solidFill>
                  <a:srgbClr val="164380"/>
                </a:solidFill>
                <a:effectLst/>
                <a:uLnTx/>
                <a:uFillTx/>
                <a:latin typeface="Calibri"/>
                <a:ea typeface="+mj-ea"/>
                <a:cs typeface="Calibri"/>
              </a:rPr>
              <a:t>*</a:t>
            </a:r>
            <a:r>
              <a:rPr kumimoji="0" lang="en-US" sz="3000" b="1" i="0" u="none" strike="noStrike" kern="1200" cap="none" spc="0" normalizeH="0" baseline="0" noProof="0" dirty="0">
                <a:ln>
                  <a:noFill/>
                </a:ln>
                <a:solidFill>
                  <a:srgbClr val="164380"/>
                </a:solidFill>
                <a:effectLst/>
                <a:uLnTx/>
                <a:uFillTx/>
                <a:latin typeface="Calibri"/>
                <a:ea typeface="+mj-ea"/>
                <a:cs typeface="Calibri"/>
              </a:rPr>
              <a:t> Persons,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000" b="1" i="0" u="none" strike="noStrike" kern="1200" cap="none" spc="0" normalizeH="0" baseline="0" noProof="0" dirty="0">
                <a:ln>
                  <a:noFill/>
                </a:ln>
                <a:solidFill>
                  <a:srgbClr val="164380"/>
                </a:solidFill>
                <a:effectLst/>
                <a:uLnTx/>
                <a:uFillTx/>
                <a:latin typeface="Calibri"/>
                <a:ea typeface="+mj-ea"/>
                <a:cs typeface="Calibri"/>
              </a:rPr>
              <a:t>United </a:t>
            </a:r>
            <a:r>
              <a:rPr kumimoji="0" lang="en-US" sz="3000" b="1" i="0" u="none" strike="noStrike" kern="1200" cap="none" spc="0" normalizeH="0" baseline="0" noProof="0" dirty="0">
                <a:ln>
                  <a:noFill/>
                </a:ln>
                <a:solidFill>
                  <a:schemeClr val="accent5">
                    <a:lumMod val="75000"/>
                  </a:schemeClr>
                </a:solidFill>
                <a:effectLst/>
                <a:uLnTx/>
                <a:uFillTx/>
                <a:latin typeface="Calibri"/>
                <a:ea typeface="+mj-ea"/>
                <a:cs typeface="Calibri"/>
              </a:rPr>
              <a:t>States</a:t>
            </a:r>
            <a:r>
              <a:rPr kumimoji="0" lang="en-US" sz="3000" b="1" i="0" u="none" strike="noStrike" kern="1200" cap="none" spc="0" normalizeH="0" baseline="0" noProof="0" dirty="0">
                <a:ln>
                  <a:noFill/>
                </a:ln>
                <a:solidFill>
                  <a:srgbClr val="164380"/>
                </a:solidFill>
                <a:effectLst/>
                <a:uLnTx/>
                <a:uFillTx/>
                <a:latin typeface="Calibri"/>
                <a:ea typeface="+mj-ea"/>
                <a:cs typeface="Calibri"/>
              </a:rPr>
              <a:t>, 2024 </a:t>
            </a:r>
            <a:r>
              <a:rPr kumimoji="0" lang="en-US" sz="3000" b="0" i="0" u="none" strike="noStrike" kern="1200" cap="none" spc="0" normalizeH="0" baseline="0" noProof="0" dirty="0">
                <a:ln>
                  <a:noFill/>
                </a:ln>
                <a:solidFill>
                  <a:srgbClr val="164380"/>
                </a:solidFill>
                <a:effectLst/>
                <a:uLnTx/>
                <a:uFillTx/>
                <a:latin typeface="Calibri"/>
                <a:ea typeface="+mj-ea"/>
                <a:cs typeface="Calibri"/>
              </a:rPr>
              <a:t>(N=</a:t>
            </a:r>
            <a:r>
              <a:rPr kumimoji="0" lang="en-US" sz="3000" b="0" i="0" u="none" strike="noStrike" kern="1200" cap="none" spc="0" normalizeH="0" baseline="0" noProof="0" dirty="0">
                <a:ln>
                  <a:noFill/>
                </a:ln>
                <a:solidFill>
                  <a:schemeClr val="accent5">
                    <a:lumMod val="75000"/>
                  </a:schemeClr>
                </a:solidFill>
                <a:effectLst/>
                <a:uLnTx/>
                <a:uFillTx/>
                <a:latin typeface="Calibri"/>
                <a:ea typeface="+mj-ea"/>
                <a:cs typeface="Calibri"/>
              </a:rPr>
              <a:t>8,016</a:t>
            </a:r>
            <a:r>
              <a:rPr kumimoji="0" lang="en-US" sz="3000" b="0" i="0" u="none" strike="noStrike" kern="1200" cap="none" spc="0" normalizeH="0" baseline="0" noProof="0" dirty="0">
                <a:ln>
                  <a:noFill/>
                </a:ln>
                <a:solidFill>
                  <a:srgbClr val="164380"/>
                </a:solidFill>
                <a:effectLst/>
                <a:uLnTx/>
                <a:uFillTx/>
                <a:latin typeface="Calibri"/>
                <a:ea typeface="+mj-ea"/>
                <a:cs typeface="Calibri"/>
              </a:rPr>
              <a:t>)</a:t>
            </a:r>
            <a:endParaRPr kumimoji="0" lang="en-US" sz="3000" b="0" i="0" u="none" strike="noStrike" kern="1200" cap="none" spc="0" normalizeH="0" baseline="0" noProof="0" dirty="0">
              <a:ln>
                <a:noFill/>
              </a:ln>
              <a:solidFill>
                <a:srgbClr val="164380"/>
              </a:solidFill>
              <a:effectLst/>
              <a:uLnTx/>
              <a:uFillTx/>
              <a:latin typeface="Calibri" pitchFamily="34" charset="0"/>
              <a:ea typeface="+mj-ea"/>
              <a:cs typeface="Calibri"/>
            </a:endParaRPr>
          </a:p>
        </p:txBody>
      </p:sp>
      <p:sp>
        <p:nvSpPr>
          <p:cNvPr id="8" name="TextBox 7">
            <a:extLst>
              <a:ext uri="{FF2B5EF4-FFF2-40B4-BE49-F238E27FC236}">
                <a16:creationId xmlns:a16="http://schemas.microsoft.com/office/drawing/2014/main" id="{1F350CAF-06A5-79BA-D635-2A6204B95541}"/>
              </a:ext>
            </a:extLst>
          </p:cNvPr>
          <p:cNvSpPr txBox="1"/>
          <p:nvPr/>
        </p:nvSpPr>
        <p:spPr>
          <a:xfrm>
            <a:off x="-1" y="6456871"/>
            <a:ext cx="11981947" cy="276999"/>
          </a:xfrm>
          <a:prstGeom prst="rect">
            <a:avLst/>
          </a:prstGeom>
        </p:spPr>
        <p:txBody>
          <a:bodyPr wrap="square" rtlCol="0">
            <a:spAutoFit/>
          </a:bodyPr>
          <a:lstStyle/>
          <a:p>
            <a:pPr>
              <a:buFont typeface="Arial" pitchFamily="34" charset="0"/>
              <a:buNone/>
            </a:pPr>
            <a:r>
              <a:rPr lang="en-US" sz="1200" baseline="30000">
                <a:solidFill>
                  <a:srgbClr val="000000"/>
                </a:solidFill>
                <a:latin typeface="Calibri" panose="020F0502020204030204" pitchFamily="34" charset="0"/>
              </a:rPr>
              <a:t>*</a:t>
            </a:r>
            <a:r>
              <a:rPr lang="en-US" sz="1200">
                <a:solidFill>
                  <a:srgbClr val="000000"/>
                </a:solidFill>
                <a:latin typeface="Calibri" panose="020F0502020204030204" pitchFamily="34" charset="0"/>
              </a:rPr>
              <a:t>Persons born in the United States, certain U.S. territories, or elsewhere to at least one U.S. citizen parent are categorized as U.S.-born. All other persons are categorized as non-U.S.–born.</a:t>
            </a:r>
          </a:p>
        </p:txBody>
      </p:sp>
      <p:grpSp>
        <p:nvGrpSpPr>
          <p:cNvPr id="9" name="Group 8" descr="Legend:&#10;light gray = N/A&#10;orange = 0 - 49&#10;burnt orange = 50 - 99&#10;red = 100 - 249&#10;dark red = 250 - 399&#10;maroon = 400 - 599&#10;">
            <a:extLst>
              <a:ext uri="{FF2B5EF4-FFF2-40B4-BE49-F238E27FC236}">
                <a16:creationId xmlns:a16="http://schemas.microsoft.com/office/drawing/2014/main" id="{842123BF-44E7-A173-E74F-41E2D82CBCE8}"/>
              </a:ext>
            </a:extLst>
          </p:cNvPr>
          <p:cNvGrpSpPr/>
          <p:nvPr/>
        </p:nvGrpSpPr>
        <p:grpSpPr>
          <a:xfrm>
            <a:off x="10597117" y="4357628"/>
            <a:ext cx="1267042" cy="2055239"/>
            <a:chOff x="460703" y="4427615"/>
            <a:chExt cx="1267042" cy="2055239"/>
          </a:xfrm>
        </p:grpSpPr>
        <p:sp>
          <p:nvSpPr>
            <p:cNvPr id="10" name="TextBox 9">
              <a:extLst>
                <a:ext uri="{FF2B5EF4-FFF2-40B4-BE49-F238E27FC236}">
                  <a16:creationId xmlns:a16="http://schemas.microsoft.com/office/drawing/2014/main" id="{A0B5E59A-7E7A-9CFC-71D9-351847BC922F}"/>
                </a:ext>
              </a:extLst>
            </p:cNvPr>
            <p:cNvSpPr txBox="1"/>
            <p:nvPr/>
          </p:nvSpPr>
          <p:spPr>
            <a:xfrm>
              <a:off x="757644" y="6175077"/>
              <a:ext cx="806051" cy="307777"/>
            </a:xfrm>
            <a:prstGeom prst="rect">
              <a:avLst/>
            </a:prstGeom>
            <a:solidFill>
              <a:srgbClr val="FFFFFF"/>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000000">
                      <a:lumMod val="85000"/>
                      <a:lumOff val="15000"/>
                    </a:srgbClr>
                  </a:solidFill>
                  <a:effectLst/>
                  <a:uLnTx/>
                  <a:uFillTx/>
                  <a:latin typeface="Calibri"/>
                  <a:cs typeface="Calibri"/>
                </a:rPr>
                <a:t>600 +</a:t>
              </a:r>
              <a:endParaRPr kumimoji="0" lang="en-US" sz="1400" b="0" i="0" u="none" strike="noStrike" kern="0" cap="none" spc="0" normalizeH="0" baseline="0" noProof="0">
                <a:ln>
                  <a:noFill/>
                </a:ln>
                <a:solidFill>
                  <a:srgbClr val="000000">
                    <a:lumMod val="85000"/>
                    <a:lumOff val="15000"/>
                  </a:srgbClr>
                </a:solidFill>
                <a:effectLst/>
                <a:uLnTx/>
                <a:uFillTx/>
              </a:endParaRPr>
            </a:p>
          </p:txBody>
        </p:sp>
        <p:grpSp>
          <p:nvGrpSpPr>
            <p:cNvPr id="11" name="Group 10">
              <a:extLst>
                <a:ext uri="{FF2B5EF4-FFF2-40B4-BE49-F238E27FC236}">
                  <a16:creationId xmlns:a16="http://schemas.microsoft.com/office/drawing/2014/main" id="{B6A9938C-1CDA-DB40-A987-8A91F9E83BEA}"/>
                </a:ext>
              </a:extLst>
            </p:cNvPr>
            <p:cNvGrpSpPr/>
            <p:nvPr/>
          </p:nvGrpSpPr>
          <p:grpSpPr>
            <a:xfrm>
              <a:off x="460703" y="4427615"/>
              <a:ext cx="1267042" cy="1964998"/>
              <a:chOff x="460703" y="4427615"/>
              <a:chExt cx="1267042" cy="1964998"/>
            </a:xfrm>
          </p:grpSpPr>
          <p:pic>
            <p:nvPicPr>
              <p:cNvPr id="12" name="Picture 7">
                <a:extLst>
                  <a:ext uri="{FF2B5EF4-FFF2-40B4-BE49-F238E27FC236}">
                    <a16:creationId xmlns:a16="http://schemas.microsoft.com/office/drawing/2014/main" id="{2E0844E2-661C-982A-EB43-1FA7A6E59C80}"/>
                  </a:ext>
                </a:extLst>
              </p:cNvPr>
              <p:cNvPicPr>
                <a:picLocks noChangeAspect="1"/>
              </p:cNvPicPr>
              <p:nvPr/>
            </p:nvPicPr>
            <p:blipFill rotWithShape="1">
              <a:blip r:embed="rId4"/>
              <a:srcRect r="17241" b="529"/>
              <a:stretch/>
            </p:blipFill>
            <p:spPr>
              <a:xfrm>
                <a:off x="460703" y="4431370"/>
                <a:ext cx="252249" cy="1961243"/>
              </a:xfrm>
              <a:prstGeom prst="rect">
                <a:avLst/>
              </a:prstGeom>
            </p:spPr>
          </p:pic>
          <p:sp>
            <p:nvSpPr>
              <p:cNvPr id="13" name="TextBox 12">
                <a:extLst>
                  <a:ext uri="{FF2B5EF4-FFF2-40B4-BE49-F238E27FC236}">
                    <a16:creationId xmlns:a16="http://schemas.microsoft.com/office/drawing/2014/main" id="{C8EB2656-775F-DC33-15ED-7C948326C786}"/>
                  </a:ext>
                </a:extLst>
              </p:cNvPr>
              <p:cNvSpPr txBox="1"/>
              <p:nvPr/>
            </p:nvSpPr>
            <p:spPr>
              <a:xfrm>
                <a:off x="754682" y="4427615"/>
                <a:ext cx="806051" cy="307777"/>
              </a:xfrm>
              <a:prstGeom prst="rect">
                <a:avLst/>
              </a:prstGeom>
              <a:solidFill>
                <a:srgbClr val="FFFFFF"/>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000000">
                        <a:lumMod val="85000"/>
                        <a:lumOff val="15000"/>
                      </a:srgbClr>
                    </a:solidFill>
                    <a:effectLst/>
                    <a:uLnTx/>
                    <a:uFillTx/>
                    <a:latin typeface="Calibri"/>
                    <a:cs typeface="Calibri"/>
                  </a:rPr>
                  <a:t>N/A</a:t>
                </a:r>
                <a:endParaRPr kumimoji="0" lang="en-US" sz="1400" b="0" i="0" u="none" strike="noStrike" kern="0" cap="none" spc="0" normalizeH="0" baseline="0" noProof="0">
                  <a:ln>
                    <a:noFill/>
                  </a:ln>
                  <a:solidFill>
                    <a:srgbClr val="000000">
                      <a:lumMod val="85000"/>
                      <a:lumOff val="15000"/>
                    </a:srgbClr>
                  </a:solidFill>
                  <a:effectLst/>
                  <a:uLnTx/>
                  <a:uFillTx/>
                </a:endParaRPr>
              </a:p>
            </p:txBody>
          </p:sp>
          <p:sp>
            <p:nvSpPr>
              <p:cNvPr id="14" name="TextBox 13">
                <a:extLst>
                  <a:ext uri="{FF2B5EF4-FFF2-40B4-BE49-F238E27FC236}">
                    <a16:creationId xmlns:a16="http://schemas.microsoft.com/office/drawing/2014/main" id="{E5D4D1DD-968D-662A-4197-8CC34D56BC88}"/>
                  </a:ext>
                </a:extLst>
              </p:cNvPr>
              <p:cNvSpPr txBox="1"/>
              <p:nvPr/>
            </p:nvSpPr>
            <p:spPr>
              <a:xfrm>
                <a:off x="748994" y="4709449"/>
                <a:ext cx="806051" cy="307777"/>
              </a:xfrm>
              <a:prstGeom prst="rect">
                <a:avLst/>
              </a:prstGeom>
              <a:solidFill>
                <a:srgbClr val="FFFFFF"/>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000000">
                        <a:lumMod val="85000"/>
                        <a:lumOff val="15000"/>
                      </a:srgbClr>
                    </a:solidFill>
                    <a:effectLst/>
                    <a:uLnTx/>
                    <a:uFillTx/>
                    <a:latin typeface="Calibri"/>
                    <a:cs typeface="Calibri"/>
                  </a:rPr>
                  <a:t>0 - 49</a:t>
                </a:r>
                <a:endParaRPr kumimoji="0" lang="en-US" sz="1400" b="0" i="0" u="none" strike="noStrike" kern="0" cap="none" spc="0" normalizeH="0" baseline="0" noProof="0">
                  <a:ln>
                    <a:noFill/>
                  </a:ln>
                  <a:solidFill>
                    <a:srgbClr val="000000">
                      <a:lumMod val="85000"/>
                      <a:lumOff val="15000"/>
                    </a:srgbClr>
                  </a:solidFill>
                  <a:effectLst/>
                  <a:uLnTx/>
                  <a:uFillTx/>
                </a:endParaRPr>
              </a:p>
            </p:txBody>
          </p:sp>
          <p:sp>
            <p:nvSpPr>
              <p:cNvPr id="15" name="TextBox 14">
                <a:extLst>
                  <a:ext uri="{FF2B5EF4-FFF2-40B4-BE49-F238E27FC236}">
                    <a16:creationId xmlns:a16="http://schemas.microsoft.com/office/drawing/2014/main" id="{470FC477-5657-34FE-4441-2F1B92722F24}"/>
                  </a:ext>
                </a:extLst>
              </p:cNvPr>
              <p:cNvSpPr txBox="1"/>
              <p:nvPr/>
            </p:nvSpPr>
            <p:spPr>
              <a:xfrm>
                <a:off x="739768" y="4985067"/>
                <a:ext cx="806051" cy="307777"/>
              </a:xfrm>
              <a:prstGeom prst="rect">
                <a:avLst/>
              </a:prstGeom>
              <a:solidFill>
                <a:srgbClr val="FFFFFF"/>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000000">
                        <a:lumMod val="85000"/>
                        <a:lumOff val="15000"/>
                      </a:srgbClr>
                    </a:solidFill>
                    <a:effectLst/>
                    <a:uLnTx/>
                    <a:uFillTx/>
                    <a:latin typeface="Calibri"/>
                    <a:cs typeface="Calibri"/>
                  </a:rPr>
                  <a:t>50 - 99</a:t>
                </a:r>
              </a:p>
            </p:txBody>
          </p:sp>
          <p:sp>
            <p:nvSpPr>
              <p:cNvPr id="16" name="TextBox 15">
                <a:extLst>
                  <a:ext uri="{FF2B5EF4-FFF2-40B4-BE49-F238E27FC236}">
                    <a16:creationId xmlns:a16="http://schemas.microsoft.com/office/drawing/2014/main" id="{BED550DE-923C-6E92-3B2F-0977FD1C3DE6}"/>
                  </a:ext>
                </a:extLst>
              </p:cNvPr>
              <p:cNvSpPr txBox="1"/>
              <p:nvPr/>
            </p:nvSpPr>
            <p:spPr>
              <a:xfrm>
                <a:off x="748994" y="5302311"/>
                <a:ext cx="973064" cy="307777"/>
              </a:xfrm>
              <a:prstGeom prst="rect">
                <a:avLst/>
              </a:prstGeom>
              <a:solidFill>
                <a:srgbClr val="FFFFFF"/>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000000">
                        <a:lumMod val="85000"/>
                        <a:lumOff val="15000"/>
                      </a:srgbClr>
                    </a:solidFill>
                    <a:effectLst/>
                    <a:uLnTx/>
                    <a:uFillTx/>
                    <a:latin typeface="Calibri"/>
                    <a:cs typeface="Calibri"/>
                  </a:rPr>
                  <a:t>100 - 249</a:t>
                </a:r>
              </a:p>
            </p:txBody>
          </p:sp>
          <p:sp>
            <p:nvSpPr>
              <p:cNvPr id="17" name="TextBox 16">
                <a:extLst>
                  <a:ext uri="{FF2B5EF4-FFF2-40B4-BE49-F238E27FC236}">
                    <a16:creationId xmlns:a16="http://schemas.microsoft.com/office/drawing/2014/main" id="{4823101A-4518-8D0B-AFDC-66AE9F9AF6D1}"/>
                  </a:ext>
                </a:extLst>
              </p:cNvPr>
              <p:cNvSpPr txBox="1"/>
              <p:nvPr/>
            </p:nvSpPr>
            <p:spPr>
              <a:xfrm>
                <a:off x="754681" y="5585656"/>
                <a:ext cx="931311" cy="307777"/>
              </a:xfrm>
              <a:prstGeom prst="rect">
                <a:avLst/>
              </a:prstGeom>
              <a:solidFill>
                <a:srgbClr val="FFFFFF"/>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000000">
                        <a:lumMod val="85000"/>
                        <a:lumOff val="15000"/>
                      </a:srgbClr>
                    </a:solidFill>
                    <a:effectLst/>
                    <a:uLnTx/>
                    <a:uFillTx/>
                    <a:latin typeface="Calibri"/>
                    <a:cs typeface="Calibri"/>
                  </a:rPr>
                  <a:t>250 - 399</a:t>
                </a:r>
                <a:endParaRPr kumimoji="0" lang="en-US" sz="1400" b="0" i="0" u="none" strike="noStrike" kern="0" cap="none" spc="0" normalizeH="0" baseline="0" noProof="0">
                  <a:ln>
                    <a:noFill/>
                  </a:ln>
                  <a:solidFill>
                    <a:srgbClr val="000000">
                      <a:lumMod val="85000"/>
                      <a:lumOff val="15000"/>
                    </a:srgbClr>
                  </a:solidFill>
                  <a:effectLst/>
                  <a:uLnTx/>
                  <a:uFillTx/>
                </a:endParaRPr>
              </a:p>
            </p:txBody>
          </p:sp>
          <p:sp>
            <p:nvSpPr>
              <p:cNvPr id="18" name="TextBox 17">
                <a:extLst>
                  <a:ext uri="{FF2B5EF4-FFF2-40B4-BE49-F238E27FC236}">
                    <a16:creationId xmlns:a16="http://schemas.microsoft.com/office/drawing/2014/main" id="{90FA8444-3D36-1C47-5A48-8AAAA7EEE9D6}"/>
                  </a:ext>
                </a:extLst>
              </p:cNvPr>
              <p:cNvSpPr txBox="1"/>
              <p:nvPr/>
            </p:nvSpPr>
            <p:spPr>
              <a:xfrm>
                <a:off x="754681" y="5880441"/>
                <a:ext cx="973064" cy="307777"/>
              </a:xfrm>
              <a:prstGeom prst="rect">
                <a:avLst/>
              </a:prstGeom>
              <a:solidFill>
                <a:srgbClr val="FFFFFF"/>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000000">
                        <a:lumMod val="85000"/>
                        <a:lumOff val="15000"/>
                      </a:srgbClr>
                    </a:solidFill>
                    <a:effectLst/>
                    <a:uLnTx/>
                    <a:uFillTx/>
                    <a:latin typeface="Calibri"/>
                    <a:cs typeface="Calibri"/>
                  </a:rPr>
                  <a:t>400 - 599</a:t>
                </a:r>
                <a:endParaRPr kumimoji="0" lang="en-US" sz="1400" b="0" i="0" u="none" strike="noStrike" kern="0" cap="none" spc="0" normalizeH="0" baseline="0" noProof="0">
                  <a:ln>
                    <a:noFill/>
                  </a:ln>
                  <a:solidFill>
                    <a:srgbClr val="000000">
                      <a:lumMod val="85000"/>
                      <a:lumOff val="15000"/>
                    </a:srgbClr>
                  </a:solidFill>
                  <a:effectLst/>
                  <a:uLnTx/>
                  <a:uFillTx/>
                </a:endParaRPr>
              </a:p>
            </p:txBody>
          </p:sp>
        </p:grpSp>
      </p:grpSp>
      <p:cxnSp>
        <p:nvCxnSpPr>
          <p:cNvPr id="19" name="Straight Connector 18">
            <a:extLst>
              <a:ext uri="{FF2B5EF4-FFF2-40B4-BE49-F238E27FC236}">
                <a16:creationId xmlns:a16="http://schemas.microsoft.com/office/drawing/2014/main" id="{20BCD6A4-21EF-4F6E-9FC2-6F323FD4B06A}"/>
              </a:ext>
              <a:ext uri="{C183D7F6-B498-43B3-948B-1728B52AA6E4}">
                <adec:decorative xmlns:adec="http://schemas.microsoft.com/office/drawing/2017/decorative" val="1"/>
              </a:ext>
            </a:extLst>
          </p:cNvPr>
          <p:cNvCxnSpPr>
            <a:cxnSpLocks/>
          </p:cNvCxnSpPr>
          <p:nvPr/>
        </p:nvCxnSpPr>
        <p:spPr>
          <a:xfrm flipV="1">
            <a:off x="7544676" y="3101840"/>
            <a:ext cx="270649" cy="510655"/>
          </a:xfrm>
          <a:prstGeom prst="line">
            <a:avLst/>
          </a:prstGeom>
          <a:noFill/>
          <a:ln w="31750" cap="flat" cmpd="sng" algn="ctr">
            <a:solidFill>
              <a:srgbClr val="164380"/>
            </a:solidFill>
            <a:prstDash val="solid"/>
          </a:ln>
          <a:effectLst/>
        </p:spPr>
      </p:cxnSp>
      <p:sp>
        <p:nvSpPr>
          <p:cNvPr id="20" name="TextBox 19">
            <a:extLst>
              <a:ext uri="{FF2B5EF4-FFF2-40B4-BE49-F238E27FC236}">
                <a16:creationId xmlns:a16="http://schemas.microsoft.com/office/drawing/2014/main" id="{E37BC00D-F844-EA74-FC46-6971F592EAC8}"/>
              </a:ext>
            </a:extLst>
          </p:cNvPr>
          <p:cNvSpPr txBox="1"/>
          <p:nvPr/>
        </p:nvSpPr>
        <p:spPr>
          <a:xfrm>
            <a:off x="7056377" y="3612495"/>
            <a:ext cx="1434633" cy="646331"/>
          </a:xfrm>
          <a:prstGeom prst="rect">
            <a:avLst/>
          </a:prstGeom>
          <a:solidFill>
            <a:srgbClr val="FFFFFF"/>
          </a:solidFill>
          <a:ln w="31750">
            <a:solidFill>
              <a:srgbClr val="164380"/>
            </a:solidFill>
          </a:ln>
        </p:spPr>
        <p:txBody>
          <a:bodyPr wrap="square" lIns="91440" tIns="45720" rIns="91440" bIns="4572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000000">
                    <a:lumMod val="85000"/>
                    <a:lumOff val="15000"/>
                  </a:srgbClr>
                </a:solidFill>
                <a:effectLst/>
                <a:uLnTx/>
                <a:uFillTx/>
                <a:latin typeface="Calibri"/>
                <a:cs typeface="Calibri"/>
              </a:rPr>
              <a:t>India</a:t>
            </a:r>
            <a:endParaRPr kumimoji="0" lang="en-US" sz="1800" b="0" i="0" u="none" strike="noStrike" kern="0" cap="none" spc="0" normalizeH="0" baseline="0" noProof="0">
              <a:ln>
                <a:noFill/>
              </a:ln>
              <a:solidFill>
                <a:srgbClr val="000000">
                  <a:lumMod val="85000"/>
                  <a:lumOff val="15000"/>
                </a:srgbClr>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US" kern="0">
                <a:solidFill>
                  <a:srgbClr val="000000">
                    <a:lumMod val="85000"/>
                    <a:lumOff val="15000"/>
                  </a:srgbClr>
                </a:solidFill>
                <a:latin typeface="Calibri"/>
                <a:cs typeface="Calibri"/>
              </a:rPr>
              <a:t>7</a:t>
            </a:r>
            <a:r>
              <a:rPr kumimoji="0" lang="en-US" sz="1800" b="0" i="0" u="none" strike="noStrike" kern="0" cap="none" spc="0" normalizeH="0" baseline="0" noProof="0">
                <a:ln>
                  <a:noFill/>
                </a:ln>
                <a:solidFill>
                  <a:srgbClr val="000000">
                    <a:lumMod val="85000"/>
                    <a:lumOff val="15000"/>
                  </a:srgbClr>
                </a:solidFill>
                <a:effectLst/>
                <a:uLnTx/>
                <a:uFillTx/>
                <a:latin typeface="Calibri"/>
                <a:cs typeface="Calibri"/>
              </a:rPr>
              <a:t>% (n=592)</a:t>
            </a:r>
            <a:endParaRPr kumimoji="0" lang="en-US" sz="1800" b="0" i="0" u="none" strike="noStrike" kern="0" cap="none" spc="0" normalizeH="0" baseline="0" noProof="0">
              <a:ln>
                <a:noFill/>
              </a:ln>
              <a:solidFill>
                <a:srgbClr val="000000">
                  <a:lumMod val="85000"/>
                  <a:lumOff val="15000"/>
                </a:srgbClr>
              </a:solidFill>
              <a:effectLst/>
              <a:uLnTx/>
              <a:uFillTx/>
            </a:endParaRPr>
          </a:p>
        </p:txBody>
      </p:sp>
      <p:grpSp>
        <p:nvGrpSpPr>
          <p:cNvPr id="21" name="Group 20">
            <a:extLst>
              <a:ext uri="{FF2B5EF4-FFF2-40B4-BE49-F238E27FC236}">
                <a16:creationId xmlns:a16="http://schemas.microsoft.com/office/drawing/2014/main" id="{F26A20DA-EC94-6E5F-5CBE-A0D54DACBFB1}"/>
              </a:ext>
              <a:ext uri="{C183D7F6-B498-43B3-948B-1728B52AA6E4}">
                <adec:decorative xmlns:adec="http://schemas.microsoft.com/office/drawing/2017/decorative" val="1"/>
              </a:ext>
            </a:extLst>
          </p:cNvPr>
          <p:cNvGrpSpPr/>
          <p:nvPr/>
        </p:nvGrpSpPr>
        <p:grpSpPr>
          <a:xfrm>
            <a:off x="8865952" y="3204845"/>
            <a:ext cx="2661028" cy="646331"/>
            <a:chOff x="7028218" y="4151584"/>
            <a:chExt cx="2661028" cy="646331"/>
          </a:xfrm>
        </p:grpSpPr>
        <p:cxnSp>
          <p:nvCxnSpPr>
            <p:cNvPr id="22" name="Straight Connector 21">
              <a:extLst>
                <a:ext uri="{FF2B5EF4-FFF2-40B4-BE49-F238E27FC236}">
                  <a16:creationId xmlns:a16="http://schemas.microsoft.com/office/drawing/2014/main" id="{C080C5E2-FEB6-7B8D-612F-D0F9A7E6B7FE}"/>
                </a:ext>
              </a:extLst>
            </p:cNvPr>
            <p:cNvCxnSpPr>
              <a:cxnSpLocks/>
              <a:stCxn id="23" idx="1"/>
            </p:cNvCxnSpPr>
            <p:nvPr/>
          </p:nvCxnSpPr>
          <p:spPr>
            <a:xfrm flipH="1" flipV="1">
              <a:off x="7028218" y="4268768"/>
              <a:ext cx="1192652" cy="205982"/>
            </a:xfrm>
            <a:prstGeom prst="line">
              <a:avLst/>
            </a:prstGeom>
            <a:noFill/>
            <a:ln w="31750" cap="flat" cmpd="sng" algn="ctr">
              <a:solidFill>
                <a:srgbClr val="164380"/>
              </a:solidFill>
              <a:prstDash val="solid"/>
            </a:ln>
            <a:effectLst/>
          </p:spPr>
        </p:cxnSp>
        <p:sp>
          <p:nvSpPr>
            <p:cNvPr id="23" name="TextBox 22">
              <a:extLst>
                <a:ext uri="{FF2B5EF4-FFF2-40B4-BE49-F238E27FC236}">
                  <a16:creationId xmlns:a16="http://schemas.microsoft.com/office/drawing/2014/main" id="{FD92F871-B827-9135-31D3-58B0EC9F1ED5}"/>
                </a:ext>
              </a:extLst>
            </p:cNvPr>
            <p:cNvSpPr txBox="1"/>
            <p:nvPr/>
          </p:nvSpPr>
          <p:spPr>
            <a:xfrm>
              <a:off x="8220870" y="4151584"/>
              <a:ext cx="1468376" cy="646331"/>
            </a:xfrm>
            <a:prstGeom prst="rect">
              <a:avLst/>
            </a:prstGeom>
            <a:solidFill>
              <a:srgbClr val="FFFFFF"/>
            </a:solidFill>
            <a:ln w="31750">
              <a:solidFill>
                <a:srgbClr val="164380"/>
              </a:solidFill>
            </a:ln>
          </p:spPr>
          <p:txBody>
            <a:bodyPr wrap="square" lIns="91440" tIns="45720" rIns="91440" bIns="4572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000000">
                      <a:lumMod val="85000"/>
                      <a:lumOff val="15000"/>
                    </a:srgbClr>
                  </a:solidFill>
                  <a:effectLst/>
                  <a:uLnTx/>
                  <a:uFillTx/>
                  <a:latin typeface="Calibri"/>
                  <a:cs typeface="Calibri"/>
                </a:rPr>
                <a:t>Vietnam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000000">
                      <a:lumMod val="85000"/>
                      <a:lumOff val="15000"/>
                    </a:srgbClr>
                  </a:solidFill>
                  <a:effectLst/>
                  <a:uLnTx/>
                  <a:uFillTx/>
                  <a:latin typeface="Calibri"/>
                  <a:cs typeface="Calibri"/>
                </a:rPr>
                <a:t>6% (n=483)</a:t>
              </a:r>
              <a:endParaRPr kumimoji="0" lang="en-US" sz="1800" b="0" i="0" u="none" strike="noStrike" kern="0" cap="none" spc="0" normalizeH="0" baseline="0" noProof="0">
                <a:ln>
                  <a:noFill/>
                </a:ln>
                <a:solidFill>
                  <a:srgbClr val="000000">
                    <a:lumMod val="85000"/>
                    <a:lumOff val="15000"/>
                  </a:srgbClr>
                </a:solidFill>
                <a:effectLst/>
                <a:uLnTx/>
                <a:uFillTx/>
              </a:endParaRPr>
            </a:p>
          </p:txBody>
        </p:sp>
      </p:grpSp>
      <p:cxnSp>
        <p:nvCxnSpPr>
          <p:cNvPr id="24" name="Straight Connector 23">
            <a:extLst>
              <a:ext uri="{FF2B5EF4-FFF2-40B4-BE49-F238E27FC236}">
                <a16:creationId xmlns:a16="http://schemas.microsoft.com/office/drawing/2014/main" id="{6DBEA050-3C1A-42B4-1A21-210E8D775D5A}"/>
              </a:ext>
              <a:ext uri="{C183D7F6-B498-43B3-948B-1728B52AA6E4}">
                <adec:decorative xmlns:adec="http://schemas.microsoft.com/office/drawing/2017/decorative" val="1"/>
              </a:ext>
            </a:extLst>
          </p:cNvPr>
          <p:cNvCxnSpPr>
            <a:cxnSpLocks/>
          </p:cNvCxnSpPr>
          <p:nvPr/>
        </p:nvCxnSpPr>
        <p:spPr>
          <a:xfrm flipH="1" flipV="1">
            <a:off x="1915225" y="2371418"/>
            <a:ext cx="680308" cy="538020"/>
          </a:xfrm>
          <a:prstGeom prst="line">
            <a:avLst/>
          </a:prstGeom>
          <a:noFill/>
          <a:ln w="31750" cap="flat" cmpd="sng" algn="ctr">
            <a:solidFill>
              <a:srgbClr val="164380"/>
            </a:solidFill>
            <a:prstDash val="solid"/>
          </a:ln>
          <a:effectLst/>
        </p:spPr>
      </p:cxnSp>
      <p:sp>
        <p:nvSpPr>
          <p:cNvPr id="25" name="TextBox 24">
            <a:extLst>
              <a:ext uri="{FF2B5EF4-FFF2-40B4-BE49-F238E27FC236}">
                <a16:creationId xmlns:a16="http://schemas.microsoft.com/office/drawing/2014/main" id="{8144A23B-C7E7-2CF0-6566-35446718B58F}"/>
              </a:ext>
            </a:extLst>
          </p:cNvPr>
          <p:cNvSpPr txBox="1"/>
          <p:nvPr/>
        </p:nvSpPr>
        <p:spPr>
          <a:xfrm>
            <a:off x="337761" y="2065170"/>
            <a:ext cx="1588722" cy="646331"/>
          </a:xfrm>
          <a:prstGeom prst="rect">
            <a:avLst/>
          </a:prstGeom>
          <a:solidFill>
            <a:srgbClr val="FFFFFF"/>
          </a:solidFill>
          <a:ln w="31750">
            <a:solidFill>
              <a:srgbClr val="164380"/>
            </a:solidFill>
          </a:ln>
        </p:spPr>
        <p:txBody>
          <a:bodyPr wrap="square" lIns="91440" tIns="45720" rIns="91440" bIns="4572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000000">
                    <a:lumMod val="85000"/>
                    <a:lumOff val="15000"/>
                  </a:srgbClr>
                </a:solidFill>
                <a:effectLst/>
                <a:uLnTx/>
                <a:uFillTx/>
                <a:latin typeface="Calibri"/>
                <a:cs typeface="Calibri"/>
              </a:rPr>
              <a:t>Mexico </a:t>
            </a:r>
            <a:endParaRPr kumimoji="0" lang="en-US" sz="1800" b="0" i="0" u="none" strike="noStrike" kern="0" cap="none" spc="0" normalizeH="0" baseline="0" noProof="0">
              <a:ln>
                <a:noFill/>
              </a:ln>
              <a:solidFill>
                <a:srgbClr val="000000">
                  <a:lumMod val="85000"/>
                  <a:lumOff val="15000"/>
                </a:srgbClr>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000000">
                    <a:lumMod val="85000"/>
                    <a:lumOff val="15000"/>
                  </a:srgbClr>
                </a:solidFill>
                <a:effectLst/>
                <a:uLnTx/>
                <a:uFillTx/>
                <a:latin typeface="Calibri"/>
                <a:cs typeface="Calibri"/>
              </a:rPr>
              <a:t>16% (n=1,307)</a:t>
            </a:r>
            <a:endParaRPr kumimoji="0" lang="en-US" sz="1800" b="0" i="0" u="none" strike="noStrike" kern="0" cap="none" spc="0" normalizeH="0" baseline="0" noProof="0">
              <a:ln>
                <a:noFill/>
              </a:ln>
              <a:solidFill>
                <a:srgbClr val="000000">
                  <a:lumMod val="85000"/>
                  <a:lumOff val="15000"/>
                </a:srgbClr>
              </a:solidFill>
              <a:effectLst/>
              <a:uLnTx/>
              <a:uFillTx/>
            </a:endParaRPr>
          </a:p>
        </p:txBody>
      </p:sp>
      <p:cxnSp>
        <p:nvCxnSpPr>
          <p:cNvPr id="28" name="Straight Connector 27">
            <a:extLst>
              <a:ext uri="{FF2B5EF4-FFF2-40B4-BE49-F238E27FC236}">
                <a16:creationId xmlns:a16="http://schemas.microsoft.com/office/drawing/2014/main" id="{11D23D98-AB6D-88C3-AE0E-85DE303A19F8}"/>
              </a:ext>
              <a:ext uri="{C183D7F6-B498-43B3-948B-1728B52AA6E4}">
                <adec:decorative xmlns:adec="http://schemas.microsoft.com/office/drawing/2017/decorative" val="1"/>
              </a:ext>
            </a:extLst>
          </p:cNvPr>
          <p:cNvCxnSpPr>
            <a:cxnSpLocks/>
            <a:stCxn id="29" idx="1"/>
          </p:cNvCxnSpPr>
          <p:nvPr/>
        </p:nvCxnSpPr>
        <p:spPr>
          <a:xfrm flipH="1">
            <a:off x="9290901" y="2606062"/>
            <a:ext cx="767703" cy="581866"/>
          </a:xfrm>
          <a:prstGeom prst="line">
            <a:avLst/>
          </a:prstGeom>
          <a:noFill/>
          <a:ln w="31750" cap="flat" cmpd="sng" algn="ctr">
            <a:solidFill>
              <a:srgbClr val="164380"/>
            </a:solidFill>
            <a:prstDash val="solid"/>
          </a:ln>
          <a:effectLst/>
        </p:spPr>
      </p:cxnSp>
      <p:sp>
        <p:nvSpPr>
          <p:cNvPr id="29" name="TextBox 28">
            <a:extLst>
              <a:ext uri="{FF2B5EF4-FFF2-40B4-BE49-F238E27FC236}">
                <a16:creationId xmlns:a16="http://schemas.microsoft.com/office/drawing/2014/main" id="{7A0B170B-54E0-1442-D92A-0F12F4FE34B8}"/>
              </a:ext>
            </a:extLst>
          </p:cNvPr>
          <p:cNvSpPr txBox="1"/>
          <p:nvPr/>
        </p:nvSpPr>
        <p:spPr>
          <a:xfrm>
            <a:off x="10058604" y="2282896"/>
            <a:ext cx="1468376" cy="646331"/>
          </a:xfrm>
          <a:prstGeom prst="rect">
            <a:avLst/>
          </a:prstGeom>
          <a:solidFill>
            <a:srgbClr val="FFFFFF"/>
          </a:solidFill>
          <a:ln w="31750">
            <a:solidFill>
              <a:srgbClr val="164380"/>
            </a:solidFill>
          </a:ln>
        </p:spPr>
        <p:txBody>
          <a:bodyPr wrap="square" lIns="91440" tIns="45720" rIns="91440" bIns="4572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000000">
                    <a:lumMod val="85000"/>
                    <a:lumOff val="15000"/>
                  </a:srgbClr>
                </a:solidFill>
                <a:effectLst/>
                <a:uLnTx/>
                <a:uFillTx/>
                <a:latin typeface="Calibri"/>
                <a:cs typeface="Calibri"/>
              </a:rPr>
              <a:t>Philippines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000000">
                    <a:lumMod val="85000"/>
                    <a:lumOff val="15000"/>
                  </a:srgbClr>
                </a:solidFill>
                <a:effectLst/>
                <a:uLnTx/>
                <a:uFillTx/>
                <a:latin typeface="Calibri"/>
                <a:cs typeface="Calibri"/>
              </a:rPr>
              <a:t>10% (n=783)</a:t>
            </a:r>
            <a:endParaRPr kumimoji="0" lang="en-US" sz="1800" b="0" i="0" u="none" strike="noStrike" kern="0" cap="none" spc="0" normalizeH="0" baseline="0" noProof="0">
              <a:ln>
                <a:noFill/>
              </a:ln>
              <a:solidFill>
                <a:srgbClr val="000000">
                  <a:lumMod val="85000"/>
                  <a:lumOff val="15000"/>
                </a:srgbClr>
              </a:solidFill>
              <a:effectLst/>
              <a:uLnTx/>
              <a:uFillTx/>
            </a:endParaRPr>
          </a:p>
        </p:txBody>
      </p:sp>
      <p:cxnSp>
        <p:nvCxnSpPr>
          <p:cNvPr id="2" name="Straight Connector 1">
            <a:extLst>
              <a:ext uri="{FF2B5EF4-FFF2-40B4-BE49-F238E27FC236}">
                <a16:creationId xmlns:a16="http://schemas.microsoft.com/office/drawing/2014/main" id="{E263B891-0E2E-9366-02D9-D35EC2410625}"/>
              </a:ext>
              <a:ext uri="{C183D7F6-B498-43B3-948B-1728B52AA6E4}">
                <adec:decorative xmlns:adec="http://schemas.microsoft.com/office/drawing/2017/decorative" val="1"/>
              </a:ext>
            </a:extLst>
          </p:cNvPr>
          <p:cNvCxnSpPr>
            <a:cxnSpLocks/>
          </p:cNvCxnSpPr>
          <p:nvPr/>
        </p:nvCxnSpPr>
        <p:spPr>
          <a:xfrm flipH="1">
            <a:off x="3438300" y="2616078"/>
            <a:ext cx="228379" cy="437765"/>
          </a:xfrm>
          <a:prstGeom prst="line">
            <a:avLst/>
          </a:prstGeom>
          <a:noFill/>
          <a:ln w="31750" cap="flat" cmpd="sng" algn="ctr">
            <a:solidFill>
              <a:srgbClr val="164380"/>
            </a:solidFill>
            <a:prstDash val="solid"/>
          </a:ln>
          <a:effectLst/>
        </p:spPr>
      </p:cxnSp>
      <p:sp>
        <p:nvSpPr>
          <p:cNvPr id="4" name="TextBox 3">
            <a:extLst>
              <a:ext uri="{FF2B5EF4-FFF2-40B4-BE49-F238E27FC236}">
                <a16:creationId xmlns:a16="http://schemas.microsoft.com/office/drawing/2014/main" id="{58C394AB-E793-A26A-18BE-A82BE72F0182}"/>
              </a:ext>
            </a:extLst>
          </p:cNvPr>
          <p:cNvSpPr txBox="1"/>
          <p:nvPr/>
        </p:nvSpPr>
        <p:spPr>
          <a:xfrm>
            <a:off x="3666679" y="2292912"/>
            <a:ext cx="1468376" cy="646331"/>
          </a:xfrm>
          <a:prstGeom prst="rect">
            <a:avLst/>
          </a:prstGeom>
          <a:solidFill>
            <a:srgbClr val="FFFFFF"/>
          </a:solidFill>
          <a:ln w="31750">
            <a:solidFill>
              <a:srgbClr val="164380"/>
            </a:solidFill>
          </a:ln>
        </p:spPr>
        <p:txBody>
          <a:bodyPr wrap="square" lIns="91440" tIns="45720" rIns="91440" bIns="4572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000000">
                    <a:lumMod val="85000"/>
                    <a:lumOff val="15000"/>
                  </a:srgbClr>
                </a:solidFill>
                <a:effectLst/>
                <a:uLnTx/>
                <a:uFillTx/>
                <a:latin typeface="Calibri"/>
                <a:cs typeface="Calibri"/>
              </a:rPr>
              <a:t>Haiti</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000000">
                    <a:lumMod val="85000"/>
                    <a:lumOff val="15000"/>
                  </a:srgbClr>
                </a:solidFill>
                <a:effectLst/>
                <a:uLnTx/>
                <a:uFillTx/>
                <a:latin typeface="Calibri"/>
                <a:cs typeface="Calibri"/>
              </a:rPr>
              <a:t>6% (n=471)</a:t>
            </a:r>
            <a:endParaRPr kumimoji="0" lang="en-US" sz="1800" b="0" i="0" u="none" strike="noStrike" kern="0" cap="none" spc="0" normalizeH="0" baseline="0" noProof="0">
              <a:ln>
                <a:noFill/>
              </a:ln>
              <a:solidFill>
                <a:srgbClr val="000000">
                  <a:lumMod val="85000"/>
                  <a:lumOff val="15000"/>
                </a:srgbClr>
              </a:solidFill>
              <a:effectLst/>
              <a:uLnTx/>
              <a:uFillTx/>
            </a:endParaRPr>
          </a:p>
        </p:txBody>
      </p:sp>
    </p:spTree>
    <p:extLst>
      <p:ext uri="{BB962C8B-B14F-4D97-AF65-F5344CB8AC3E}">
        <p14:creationId xmlns:p14="http://schemas.microsoft.com/office/powerpoint/2010/main" val="3759596919"/>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0A0D889-1921-097F-D1FC-BBBB54D34FBF}"/>
              </a:ext>
            </a:extLst>
          </p:cNvPr>
          <p:cNvSpPr txBox="1">
            <a:spLocks noGrp="1"/>
          </p:cNvSpPr>
          <p:nvPr>
            <p:ph type="title" idx="4294967295"/>
          </p:nvPr>
        </p:nvSpPr>
        <p:spPr>
          <a:xfrm>
            <a:off x="491925" y="164592"/>
            <a:ext cx="11208151" cy="969264"/>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rtl="0" eaLnBrk="0" fontAlgn="base" hangingPunct="0">
              <a:lnSpc>
                <a:spcPts val="4000"/>
              </a:lnSpc>
              <a:spcBef>
                <a:spcPct val="0"/>
              </a:spcBef>
              <a:spcAft>
                <a:spcPct val="0"/>
              </a:spcAft>
              <a:defRPr sz="3733" b="1" kern="1200" baseline="0">
                <a:solidFill>
                  <a:srgbClr val="00788A"/>
                </a:solidFill>
                <a:effectLst/>
                <a:latin typeface="Calibri" pitchFamily="34" charset="0"/>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000" b="1" i="0" u="none" strike="noStrike" kern="1200" cap="none" spc="0" normalizeH="0" baseline="0" noProof="0" dirty="0">
                <a:ln>
                  <a:noFill/>
                </a:ln>
                <a:solidFill>
                  <a:srgbClr val="164380"/>
                </a:solidFill>
                <a:effectLst/>
                <a:uLnTx/>
                <a:uFillTx/>
                <a:latin typeface="Calibri" pitchFamily="34" charset="0"/>
                <a:ea typeface="+mj-ea"/>
                <a:cs typeface="+mj-cs"/>
              </a:rPr>
              <a:t>Percentage of TB Cases Among Non-U.S.–Born</a:t>
            </a:r>
            <a:r>
              <a:rPr kumimoji="0" lang="en-US" sz="3000" b="1" i="0" u="none" strike="noStrike" kern="1200" cap="none" spc="0" normalizeH="0" baseline="30000" noProof="0" dirty="0">
                <a:ln>
                  <a:noFill/>
                </a:ln>
                <a:solidFill>
                  <a:srgbClr val="164380"/>
                </a:solidFill>
                <a:effectLst/>
                <a:uLnTx/>
                <a:uFillTx/>
                <a:latin typeface="Calibri" pitchFamily="34" charset="0"/>
                <a:ea typeface="+mj-ea"/>
                <a:cs typeface="+mj-cs"/>
              </a:rPr>
              <a:t>*</a:t>
            </a:r>
            <a:r>
              <a:rPr kumimoji="0" lang="en-US" sz="3000" b="1" i="0" u="none" strike="noStrike" kern="1200" cap="none" spc="0" normalizeH="0" baseline="0" noProof="0" dirty="0">
                <a:ln>
                  <a:noFill/>
                </a:ln>
                <a:solidFill>
                  <a:srgbClr val="164380"/>
                </a:solidFill>
                <a:effectLst/>
                <a:uLnTx/>
                <a:uFillTx/>
                <a:latin typeface="Calibri" pitchFamily="34" charset="0"/>
                <a:ea typeface="+mj-ea"/>
                <a:cs typeface="+mj-cs"/>
              </a:rPr>
              <a:t> Persons by Years Since Arrival in the United States Prior to Diagnosis, 2024 </a:t>
            </a:r>
            <a:r>
              <a:rPr kumimoji="0" lang="en-US" sz="3000" b="0" i="0" u="none" strike="noStrike" kern="1200" cap="none" spc="0" normalizeH="0" baseline="0" noProof="0" dirty="0">
                <a:ln>
                  <a:noFill/>
                </a:ln>
                <a:solidFill>
                  <a:srgbClr val="164380"/>
                </a:solidFill>
                <a:effectLst/>
                <a:uLnTx/>
                <a:uFillTx/>
                <a:latin typeface="Calibri" pitchFamily="34" charset="0"/>
                <a:ea typeface="+mj-ea"/>
                <a:cs typeface="+mj-cs"/>
              </a:rPr>
              <a:t>(N=8,016)</a:t>
            </a:r>
          </a:p>
        </p:txBody>
      </p:sp>
      <p:graphicFrame>
        <p:nvGraphicFramePr>
          <p:cNvPr id="7" name="Content Placeholder 20" descr="Horizontal bar chart showing the percentage of TB cases among non-U.S. born persons by the number of years since arrival in the United States prior to diagnosis. ">
            <a:extLst>
              <a:ext uri="{FF2B5EF4-FFF2-40B4-BE49-F238E27FC236}">
                <a16:creationId xmlns:a16="http://schemas.microsoft.com/office/drawing/2014/main" id="{9A55D1F0-B973-D160-3437-F64A428A5419}"/>
              </a:ext>
            </a:extLst>
          </p:cNvPr>
          <p:cNvGraphicFramePr>
            <a:graphicFrameLocks/>
          </p:cNvGraphicFramePr>
          <p:nvPr>
            <p:extLst>
              <p:ext uri="{D42A27DB-BD31-4B8C-83A1-F6EECF244321}">
                <p14:modId xmlns:p14="http://schemas.microsoft.com/office/powerpoint/2010/main" val="3155671428"/>
              </p:ext>
            </p:extLst>
          </p:nvPr>
        </p:nvGraphicFramePr>
        <p:xfrm>
          <a:off x="405836" y="1032719"/>
          <a:ext cx="11411915" cy="5092612"/>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68D86B7C-112B-1587-4EC7-2568645034AB}"/>
              </a:ext>
            </a:extLst>
          </p:cNvPr>
          <p:cNvSpPr txBox="1"/>
          <p:nvPr/>
        </p:nvSpPr>
        <p:spPr>
          <a:xfrm>
            <a:off x="0" y="6441185"/>
            <a:ext cx="11991109" cy="276999"/>
          </a:xfrm>
          <a:prstGeom prst="rect">
            <a:avLst/>
          </a:prstGeom>
        </p:spPr>
        <p:txBody>
          <a:bodyPr wrap="square" rtlCol="0">
            <a:spAutoFit/>
          </a:bodyPr>
          <a:lstStyle/>
          <a:p>
            <a:pPr>
              <a:buFont typeface="Arial" pitchFamily="34" charset="0"/>
              <a:buNone/>
            </a:pPr>
            <a:r>
              <a:rPr lang="en-US" sz="1200" baseline="30000">
                <a:solidFill>
                  <a:srgbClr val="000000"/>
                </a:solidFill>
                <a:latin typeface="Calibri" panose="020F0502020204030204" pitchFamily="34" charset="0"/>
                <a:cs typeface="Calibri" panose="020F0502020204030204" pitchFamily="34" charset="0"/>
              </a:rPr>
              <a:t>*</a:t>
            </a:r>
            <a:r>
              <a:rPr lang="en-US" sz="1200">
                <a:solidFill>
                  <a:srgbClr val="000000"/>
                </a:solidFill>
                <a:latin typeface="Calibri" panose="020F0502020204030204" pitchFamily="34" charset="0"/>
                <a:cs typeface="Calibri" panose="020F0502020204030204" pitchFamily="34" charset="0"/>
              </a:rPr>
              <a:t>Persons born in the United States, certain U.S. territories, or elsewhere to at least one U.S. citizen parent are categorized as U.S.-born. All other persons are categorized as non-U.S.–born.</a:t>
            </a:r>
          </a:p>
        </p:txBody>
      </p:sp>
    </p:spTree>
    <p:extLst>
      <p:ext uri="{BB962C8B-B14F-4D97-AF65-F5344CB8AC3E}">
        <p14:creationId xmlns:p14="http://schemas.microsoft.com/office/powerpoint/2010/main" val="2280073055"/>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17" descr="Line graph of the percentage of TB cases among non-U.S.–born persons by years in the United States prior to diagnosis from 2010 to 2024.">
            <a:extLst>
              <a:ext uri="{FF2B5EF4-FFF2-40B4-BE49-F238E27FC236}">
                <a16:creationId xmlns:a16="http://schemas.microsoft.com/office/drawing/2014/main" id="{3E931646-BA55-D846-6BE1-2915050D9D5A}"/>
              </a:ext>
            </a:extLst>
          </p:cNvPr>
          <p:cNvGraphicFramePr>
            <a:graphicFrameLocks noChangeAspect="1"/>
          </p:cNvGraphicFramePr>
          <p:nvPr>
            <p:extLst>
              <p:ext uri="{D42A27DB-BD31-4B8C-83A1-F6EECF244321}">
                <p14:modId xmlns:p14="http://schemas.microsoft.com/office/powerpoint/2010/main" val="2318424058"/>
              </p:ext>
            </p:extLst>
          </p:nvPr>
        </p:nvGraphicFramePr>
        <p:xfrm>
          <a:off x="0" y="1197967"/>
          <a:ext cx="12095922" cy="5224604"/>
        </p:xfrm>
        <a:graphic>
          <a:graphicData uri="http://schemas.openxmlformats.org/drawingml/2006/chart">
            <c:chart xmlns:c="http://schemas.openxmlformats.org/drawingml/2006/chart" xmlns:r="http://schemas.openxmlformats.org/officeDocument/2006/relationships" r:id="rId3"/>
          </a:graphicData>
        </a:graphic>
      </p:graphicFrame>
      <p:sp>
        <p:nvSpPr>
          <p:cNvPr id="7" name="Title 15">
            <a:extLst>
              <a:ext uri="{FF2B5EF4-FFF2-40B4-BE49-F238E27FC236}">
                <a16:creationId xmlns:a16="http://schemas.microsoft.com/office/drawing/2014/main" id="{B02AD89C-B95A-58F0-8526-0625C6C1C988}"/>
              </a:ext>
            </a:extLst>
          </p:cNvPr>
          <p:cNvSpPr txBox="1">
            <a:spLocks noGrp="1"/>
          </p:cNvSpPr>
          <p:nvPr>
            <p:ph type="title" idx="4294967295"/>
          </p:nvPr>
        </p:nvSpPr>
        <p:spPr>
          <a:xfrm>
            <a:off x="609600" y="311167"/>
            <a:ext cx="10972800" cy="694944"/>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rtl="0" eaLnBrk="0" fontAlgn="base" hangingPunct="0">
              <a:lnSpc>
                <a:spcPts val="4000"/>
              </a:lnSpc>
              <a:spcBef>
                <a:spcPct val="0"/>
              </a:spcBef>
              <a:spcAft>
                <a:spcPct val="0"/>
              </a:spcAft>
              <a:defRPr sz="3733" b="1" kern="1200" baseline="0">
                <a:solidFill>
                  <a:srgbClr val="00788A"/>
                </a:solidFill>
                <a:effectLst/>
                <a:latin typeface="Calibri" pitchFamily="34" charset="0"/>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000" b="1" i="0" u="none" strike="noStrike" kern="1200" cap="none" spc="0" normalizeH="0" baseline="0" noProof="0" dirty="0">
                <a:ln>
                  <a:noFill/>
                </a:ln>
                <a:solidFill>
                  <a:srgbClr val="164380"/>
                </a:solidFill>
                <a:effectLst/>
                <a:uLnTx/>
                <a:uFillTx/>
                <a:latin typeface="Calibri" pitchFamily="34" charset="0"/>
                <a:ea typeface="+mj-ea"/>
                <a:cs typeface="+mj-cs"/>
              </a:rPr>
              <a:t>Percentage of TB Cases Among Non-U.S.–Born</a:t>
            </a:r>
            <a:r>
              <a:rPr kumimoji="0" lang="en-US" sz="3000" b="1" i="0" u="none" strike="noStrike" kern="1200" cap="none" spc="0" normalizeH="0" baseline="30000" noProof="0" dirty="0">
                <a:ln>
                  <a:noFill/>
                </a:ln>
                <a:solidFill>
                  <a:srgbClr val="164380"/>
                </a:solidFill>
                <a:effectLst/>
                <a:uLnTx/>
                <a:uFillTx/>
                <a:latin typeface="Calibri" pitchFamily="34" charset="0"/>
                <a:ea typeface="+mj-ea"/>
                <a:cs typeface="+mj-cs"/>
              </a:rPr>
              <a:t>*</a:t>
            </a:r>
            <a:r>
              <a:rPr kumimoji="0" lang="en-US" sz="3000" b="1" i="0" u="none" strike="noStrike" kern="1200" cap="none" spc="0" normalizeH="0" baseline="0" noProof="0" dirty="0">
                <a:ln>
                  <a:noFill/>
                </a:ln>
                <a:solidFill>
                  <a:srgbClr val="164380"/>
                </a:solidFill>
                <a:effectLst/>
                <a:uLnTx/>
                <a:uFillTx/>
                <a:latin typeface="Calibri" pitchFamily="34" charset="0"/>
                <a:ea typeface="+mj-ea"/>
                <a:cs typeface="+mj-cs"/>
              </a:rPr>
              <a:t> Persons by Years in the United States Prior to Diagnosis,</a:t>
            </a:r>
            <a:r>
              <a:rPr kumimoji="0" lang="en-US" sz="3000" b="1" i="0" u="none" strike="noStrike" kern="1200" cap="none" spc="0" normalizeH="0" baseline="30000" noProof="0" dirty="0">
                <a:ln>
                  <a:noFill/>
                </a:ln>
                <a:solidFill>
                  <a:srgbClr val="164380"/>
                </a:solidFill>
                <a:effectLst/>
                <a:uLnTx/>
                <a:uFillTx/>
                <a:latin typeface="Segoe UI" panose="020B0502040204020203" pitchFamily="34" charset="0"/>
                <a:ea typeface="+mj-ea"/>
                <a:cs typeface="Segoe UI" panose="020B0502040204020203" pitchFamily="34" charset="0"/>
              </a:rPr>
              <a:t> </a:t>
            </a:r>
            <a:r>
              <a:rPr kumimoji="0" lang="en-US" sz="3000" b="1" i="0" u="none" strike="noStrike" kern="1200" cap="none" spc="0" normalizeH="0" baseline="0" noProof="0" dirty="0">
                <a:ln>
                  <a:noFill/>
                </a:ln>
                <a:solidFill>
                  <a:srgbClr val="164380"/>
                </a:solidFill>
                <a:effectLst/>
                <a:uLnTx/>
                <a:uFillTx/>
                <a:latin typeface="Calibri" pitchFamily="34" charset="0"/>
                <a:ea typeface="+mj-ea"/>
                <a:cs typeface="+mj-cs"/>
              </a:rPr>
              <a:t>2010–2024</a:t>
            </a:r>
            <a:endParaRPr kumimoji="0" lang="en-US" sz="3733" b="1" i="0" u="none" strike="noStrike" kern="1200" cap="none" spc="0" normalizeH="0" baseline="0" noProof="0" dirty="0">
              <a:ln>
                <a:noFill/>
              </a:ln>
              <a:solidFill>
                <a:srgbClr val="00788A"/>
              </a:solidFill>
              <a:effectLst/>
              <a:uLnTx/>
              <a:uFillTx/>
              <a:latin typeface="Calibri" pitchFamily="34" charset="0"/>
              <a:ea typeface="+mj-ea"/>
              <a:cs typeface="+mj-cs"/>
            </a:endParaRPr>
          </a:p>
        </p:txBody>
      </p:sp>
      <p:sp>
        <p:nvSpPr>
          <p:cNvPr id="2" name="TextBox 1">
            <a:extLst>
              <a:ext uri="{FF2B5EF4-FFF2-40B4-BE49-F238E27FC236}">
                <a16:creationId xmlns:a16="http://schemas.microsoft.com/office/drawing/2014/main" id="{409DE9F8-5645-0040-B698-3344F57F4DEB}"/>
              </a:ext>
            </a:extLst>
          </p:cNvPr>
          <p:cNvSpPr txBox="1"/>
          <p:nvPr/>
        </p:nvSpPr>
        <p:spPr>
          <a:xfrm>
            <a:off x="0" y="6441360"/>
            <a:ext cx="11991109" cy="276999"/>
          </a:xfrm>
          <a:prstGeom prst="rect">
            <a:avLst/>
          </a:prstGeom>
        </p:spPr>
        <p:txBody>
          <a:bodyPr wrap="square" rtlCol="0">
            <a:spAutoFit/>
          </a:bodyPr>
          <a:lstStyle/>
          <a:p>
            <a:pPr>
              <a:buFont typeface="Arial" pitchFamily="34" charset="0"/>
              <a:buNone/>
            </a:pPr>
            <a:r>
              <a:rPr lang="en-US" sz="1200" baseline="30000">
                <a:solidFill>
                  <a:srgbClr val="000000"/>
                </a:solidFill>
                <a:latin typeface="Calibri" panose="020F0502020204030204" pitchFamily="34" charset="0"/>
                <a:cs typeface="Calibri" panose="020F0502020204030204" pitchFamily="34" charset="0"/>
              </a:rPr>
              <a:t>*</a:t>
            </a:r>
            <a:r>
              <a:rPr lang="en-US" sz="1200">
                <a:solidFill>
                  <a:srgbClr val="000000"/>
                </a:solidFill>
                <a:latin typeface="Calibri" panose="020F0502020204030204" pitchFamily="34" charset="0"/>
                <a:cs typeface="Calibri" panose="020F0502020204030204" pitchFamily="34" charset="0"/>
              </a:rPr>
              <a:t>Persons born in the United States, certain U.S. territories, or elsewhere to at least one U.S. citizen parent are categorized as U.S.-born. All other persons are categorized as non-U.S.–born.</a:t>
            </a:r>
          </a:p>
        </p:txBody>
      </p:sp>
    </p:spTree>
    <p:extLst>
      <p:ext uri="{BB962C8B-B14F-4D97-AF65-F5344CB8AC3E}">
        <p14:creationId xmlns:p14="http://schemas.microsoft.com/office/powerpoint/2010/main" val="4291800833"/>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17" descr="Stacked bar chart of annual TB case counts by race/ethnicity in the United States from 2011 to 2024.">
            <a:extLst>
              <a:ext uri="{FF2B5EF4-FFF2-40B4-BE49-F238E27FC236}">
                <a16:creationId xmlns:a16="http://schemas.microsoft.com/office/drawing/2014/main" id="{3E931646-BA55-D846-6BE1-2915050D9D5A}"/>
              </a:ext>
            </a:extLst>
          </p:cNvPr>
          <p:cNvGraphicFramePr>
            <a:graphicFrameLocks noChangeAspect="1"/>
          </p:cNvGraphicFramePr>
          <p:nvPr>
            <p:extLst>
              <p:ext uri="{D42A27DB-BD31-4B8C-83A1-F6EECF244321}">
                <p14:modId xmlns:p14="http://schemas.microsoft.com/office/powerpoint/2010/main" val="2512614"/>
              </p:ext>
            </p:extLst>
          </p:nvPr>
        </p:nvGraphicFramePr>
        <p:xfrm>
          <a:off x="140886" y="717240"/>
          <a:ext cx="8015142" cy="5330863"/>
        </p:xfrm>
        <a:graphic>
          <a:graphicData uri="http://schemas.openxmlformats.org/drawingml/2006/chart">
            <c:chart xmlns:c="http://schemas.openxmlformats.org/drawingml/2006/chart" xmlns:r="http://schemas.openxmlformats.org/officeDocument/2006/relationships" r:id="rId3"/>
          </a:graphicData>
        </a:graphic>
      </p:graphicFrame>
      <p:sp>
        <p:nvSpPr>
          <p:cNvPr id="7" name="Title 15">
            <a:extLst>
              <a:ext uri="{FF2B5EF4-FFF2-40B4-BE49-F238E27FC236}">
                <a16:creationId xmlns:a16="http://schemas.microsoft.com/office/drawing/2014/main" id="{B02AD89C-B95A-58F0-8526-0625C6C1C988}"/>
              </a:ext>
            </a:extLst>
          </p:cNvPr>
          <p:cNvSpPr txBox="1">
            <a:spLocks noGrp="1"/>
          </p:cNvSpPr>
          <p:nvPr>
            <p:ph type="title" idx="4294967295"/>
          </p:nvPr>
        </p:nvSpPr>
        <p:spPr>
          <a:xfrm>
            <a:off x="609600" y="164592"/>
            <a:ext cx="10972800" cy="694944"/>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rtl="0" eaLnBrk="0" fontAlgn="base" hangingPunct="0">
              <a:lnSpc>
                <a:spcPts val="4000"/>
              </a:lnSpc>
              <a:spcBef>
                <a:spcPct val="0"/>
              </a:spcBef>
              <a:spcAft>
                <a:spcPct val="0"/>
              </a:spcAft>
              <a:defRPr sz="3733" b="1" kern="1200" baseline="0">
                <a:solidFill>
                  <a:srgbClr val="00788A"/>
                </a:solidFill>
                <a:effectLst/>
                <a:latin typeface="Calibri" pitchFamily="34" charset="0"/>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a:lstStyle>
          <a:p>
            <a:pPr marL="0" marR="0" lvl="0" indent="0" algn="ctr" defTabSz="914400" rtl="0" eaLnBrk="0" fontAlgn="base" latinLnBrk="0" hangingPunct="0">
              <a:lnSpc>
                <a:spcPct val="172599"/>
              </a:lnSpc>
              <a:spcBef>
                <a:spcPct val="0"/>
              </a:spcBef>
              <a:spcAft>
                <a:spcPct val="0"/>
              </a:spcAft>
              <a:buClrTx/>
              <a:buSzTx/>
              <a:buFontTx/>
              <a:buNone/>
              <a:tabLst/>
              <a:defRPr/>
            </a:pPr>
            <a:r>
              <a:rPr kumimoji="0" lang="en-US" sz="3000" b="1" i="0" u="none" strike="noStrike" kern="1200" cap="none" spc="0" normalizeH="0" baseline="0" noProof="0" dirty="0">
                <a:ln>
                  <a:noFill/>
                </a:ln>
                <a:solidFill>
                  <a:srgbClr val="164380"/>
                </a:solidFill>
                <a:effectLst/>
                <a:uLnTx/>
                <a:uFillTx/>
                <a:latin typeface="Calibri" pitchFamily="34" charset="0"/>
                <a:ea typeface="+mj-ea"/>
                <a:cs typeface="+mj-cs"/>
              </a:rPr>
              <a:t>TB Cases by Race/Ethnicity,</a:t>
            </a:r>
            <a:r>
              <a:rPr kumimoji="0" lang="en-US" sz="3000" b="1" i="0" u="none" strike="noStrike" kern="1200" cap="none" spc="0" normalizeH="0" baseline="30000" noProof="0" dirty="0">
                <a:ln>
                  <a:noFill/>
                </a:ln>
                <a:solidFill>
                  <a:srgbClr val="164380"/>
                </a:solidFill>
                <a:effectLst/>
                <a:uLnTx/>
                <a:uFillTx/>
                <a:latin typeface="Calibri" pitchFamily="34" charset="0"/>
                <a:ea typeface="+mj-ea"/>
                <a:cs typeface="+mj-cs"/>
              </a:rPr>
              <a:t>* </a:t>
            </a:r>
            <a:r>
              <a:rPr kumimoji="0" lang="en-US" sz="3000" b="1" i="0" u="none" strike="noStrike" kern="1200" cap="none" spc="0" normalizeH="0" baseline="0" noProof="0" dirty="0">
                <a:ln>
                  <a:noFill/>
                </a:ln>
                <a:solidFill>
                  <a:srgbClr val="164380"/>
                </a:solidFill>
                <a:effectLst/>
                <a:uLnTx/>
                <a:uFillTx/>
                <a:latin typeface="Calibri" pitchFamily="34" charset="0"/>
                <a:ea typeface="+mj-ea"/>
                <a:cs typeface="+mj-cs"/>
              </a:rPr>
              <a:t>United States, 2011–2024</a:t>
            </a:r>
            <a:endParaRPr kumimoji="0" lang="en-US" sz="3733" b="1" i="0" u="none" strike="noStrike" kern="1200" cap="none" spc="0" normalizeH="0" baseline="0" noProof="0" dirty="0">
              <a:ln>
                <a:noFill/>
              </a:ln>
              <a:solidFill>
                <a:srgbClr val="00788A"/>
              </a:solidFill>
              <a:effectLst/>
              <a:uLnTx/>
              <a:uFillTx/>
              <a:latin typeface="Calibri" pitchFamily="34" charset="0"/>
              <a:ea typeface="+mj-ea"/>
              <a:cs typeface="+mj-cs"/>
            </a:endParaRPr>
          </a:p>
        </p:txBody>
      </p:sp>
      <p:sp>
        <p:nvSpPr>
          <p:cNvPr id="8" name="Text Placeholder 3">
            <a:extLst>
              <a:ext uri="{FF2B5EF4-FFF2-40B4-BE49-F238E27FC236}">
                <a16:creationId xmlns:a16="http://schemas.microsoft.com/office/drawing/2014/main" id="{6CFE89DC-61E9-FF54-212C-E262D5BE4F74}"/>
              </a:ext>
            </a:extLst>
          </p:cNvPr>
          <p:cNvSpPr txBox="1">
            <a:spLocks/>
          </p:cNvSpPr>
          <p:nvPr/>
        </p:nvSpPr>
        <p:spPr>
          <a:xfrm>
            <a:off x="0" y="6226024"/>
            <a:ext cx="12192000" cy="490037"/>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Bef>
                <a:spcPts val="0"/>
              </a:spcBef>
              <a:spcAft>
                <a:spcPts val="0"/>
              </a:spcAft>
              <a:buFont typeface="Arial" pitchFamily="34" charset="0"/>
              <a:buNone/>
            </a:pPr>
            <a:r>
              <a:rPr lang="en-US" sz="1200" baseline="30000">
                <a:solidFill>
                  <a:srgbClr val="000000"/>
                </a:solidFill>
                <a:latin typeface="Calibri" panose="020F0502020204030204" pitchFamily="34" charset="0"/>
              </a:rPr>
              <a:t>*</a:t>
            </a:r>
            <a:r>
              <a:rPr lang="en-US" sz="1200">
                <a:solidFill>
                  <a:srgbClr val="000000"/>
                </a:solidFill>
                <a:latin typeface="Calibri" panose="020F0502020204030204" pitchFamily="34" charset="0"/>
              </a:rPr>
              <a:t>Persons who identified as Hispanic or Latino were categorized as "Hispanic," regardless of self-reported race. Persons who did not identify as Hispanic or Latino were categorized by self-reported race; if more than one race was reported, the person was categorized as "Multiple race.” “Other race” was first reported as a new race category in 2023.</a:t>
            </a:r>
          </a:p>
        </p:txBody>
      </p:sp>
      <p:grpSp>
        <p:nvGrpSpPr>
          <p:cNvPr id="3" name="Group 2">
            <a:extLst>
              <a:ext uri="{FF2B5EF4-FFF2-40B4-BE49-F238E27FC236}">
                <a16:creationId xmlns:a16="http://schemas.microsoft.com/office/drawing/2014/main" id="{AD8FFAD6-CED0-9992-E609-42FA0998C57D}"/>
              </a:ext>
              <a:ext uri="{C183D7F6-B498-43B3-948B-1728B52AA6E4}">
                <adec:decorative xmlns:adec="http://schemas.microsoft.com/office/drawing/2017/decorative" val="1"/>
              </a:ext>
            </a:extLst>
          </p:cNvPr>
          <p:cNvGrpSpPr/>
          <p:nvPr/>
        </p:nvGrpSpPr>
        <p:grpSpPr>
          <a:xfrm>
            <a:off x="8148927" y="1412184"/>
            <a:ext cx="4117518" cy="3630055"/>
            <a:chOff x="8148927" y="1849881"/>
            <a:chExt cx="4117518" cy="3207224"/>
          </a:xfrm>
        </p:grpSpPr>
        <p:sp>
          <p:nvSpPr>
            <p:cNvPr id="10" name="TextBox 9">
              <a:extLst>
                <a:ext uri="{FF2B5EF4-FFF2-40B4-BE49-F238E27FC236}">
                  <a16:creationId xmlns:a16="http://schemas.microsoft.com/office/drawing/2014/main" id="{6969B574-150F-24A7-73C1-633554B0AB5E}"/>
                </a:ext>
              </a:extLst>
            </p:cNvPr>
            <p:cNvSpPr txBox="1"/>
            <p:nvPr/>
          </p:nvSpPr>
          <p:spPr>
            <a:xfrm>
              <a:off x="8148927" y="2826686"/>
              <a:ext cx="3077207" cy="432956"/>
            </a:xfrm>
            <a:prstGeom prst="rect">
              <a:avLst/>
            </a:prstGeom>
          </p:spPr>
          <p:txBody>
            <a:bodyPr wrap="square" rtlCol="0">
              <a:spAutoFit/>
            </a:bodyPr>
            <a:lstStyle/>
            <a:p>
              <a:pPr defTabSz="1219140"/>
              <a:r>
                <a:rPr lang="en-US" b="1">
                  <a:solidFill>
                    <a:srgbClr val="259393"/>
                  </a:solidFill>
                  <a:latin typeface="Calibri" panose="020F0502020204030204" pitchFamily="34" charset="0"/>
                </a:rPr>
                <a:t>Black or African American</a:t>
              </a:r>
            </a:p>
          </p:txBody>
        </p:sp>
        <p:sp>
          <p:nvSpPr>
            <p:cNvPr id="11" name="TextBox 10">
              <a:extLst>
                <a:ext uri="{FF2B5EF4-FFF2-40B4-BE49-F238E27FC236}">
                  <a16:creationId xmlns:a16="http://schemas.microsoft.com/office/drawing/2014/main" id="{4BBAE0C8-A92C-D1AA-B0DF-D5E40C844BF5}"/>
                </a:ext>
              </a:extLst>
            </p:cNvPr>
            <p:cNvSpPr txBox="1"/>
            <p:nvPr/>
          </p:nvSpPr>
          <p:spPr>
            <a:xfrm>
              <a:off x="8148927" y="2232670"/>
              <a:ext cx="4117518" cy="432956"/>
            </a:xfrm>
            <a:prstGeom prst="rect">
              <a:avLst/>
            </a:prstGeom>
          </p:spPr>
          <p:txBody>
            <a:bodyPr wrap="square" rtlCol="0">
              <a:spAutoFit/>
            </a:bodyPr>
            <a:lstStyle/>
            <a:p>
              <a:pPr defTabSz="1219140"/>
              <a:r>
                <a:rPr lang="en-US" b="1">
                  <a:solidFill>
                    <a:srgbClr val="78B832"/>
                  </a:solidFill>
                  <a:latin typeface="Calibri" panose="020F0502020204030204" pitchFamily="34" charset="0"/>
                </a:rPr>
                <a:t>Native Hawaiian or Other Pacific Islander</a:t>
              </a:r>
            </a:p>
          </p:txBody>
        </p:sp>
        <p:sp>
          <p:nvSpPr>
            <p:cNvPr id="12" name="TextBox 11">
              <a:extLst>
                <a:ext uri="{FF2B5EF4-FFF2-40B4-BE49-F238E27FC236}">
                  <a16:creationId xmlns:a16="http://schemas.microsoft.com/office/drawing/2014/main" id="{2B9433B4-CF48-7043-941E-D04DAC5CABCE}"/>
                </a:ext>
              </a:extLst>
            </p:cNvPr>
            <p:cNvSpPr txBox="1"/>
            <p:nvPr/>
          </p:nvSpPr>
          <p:spPr>
            <a:xfrm>
              <a:off x="8148927" y="2421439"/>
              <a:ext cx="3758739" cy="432956"/>
            </a:xfrm>
            <a:prstGeom prst="rect">
              <a:avLst/>
            </a:prstGeom>
          </p:spPr>
          <p:txBody>
            <a:bodyPr wrap="square" rtlCol="0">
              <a:spAutoFit/>
            </a:bodyPr>
            <a:lstStyle/>
            <a:p>
              <a:pPr defTabSz="1219140"/>
              <a:r>
                <a:rPr lang="en-US" b="1">
                  <a:solidFill>
                    <a:srgbClr val="A87FE5"/>
                  </a:solidFill>
                  <a:latin typeface="Calibri" panose="020F0502020204030204" pitchFamily="34" charset="0"/>
                </a:rPr>
                <a:t>American Indian or Alaska Native</a:t>
              </a:r>
            </a:p>
          </p:txBody>
        </p:sp>
        <p:sp>
          <p:nvSpPr>
            <p:cNvPr id="13" name="TextBox 12">
              <a:extLst>
                <a:ext uri="{FF2B5EF4-FFF2-40B4-BE49-F238E27FC236}">
                  <a16:creationId xmlns:a16="http://schemas.microsoft.com/office/drawing/2014/main" id="{F9764602-01FC-9E28-A4E9-893BDBA14A3C}"/>
                </a:ext>
              </a:extLst>
            </p:cNvPr>
            <p:cNvSpPr txBox="1"/>
            <p:nvPr/>
          </p:nvSpPr>
          <p:spPr>
            <a:xfrm>
              <a:off x="8156028" y="4624149"/>
              <a:ext cx="1257300" cy="432956"/>
            </a:xfrm>
            <a:prstGeom prst="rect">
              <a:avLst/>
            </a:prstGeom>
          </p:spPr>
          <p:txBody>
            <a:bodyPr wrap="square" rtlCol="0">
              <a:spAutoFit/>
            </a:bodyPr>
            <a:lstStyle/>
            <a:p>
              <a:pPr defTabSz="1219140"/>
              <a:r>
                <a:rPr lang="en-US" b="1">
                  <a:solidFill>
                    <a:srgbClr val="4BA9FF"/>
                  </a:solidFill>
                  <a:latin typeface="Calibri" panose="020F0502020204030204" pitchFamily="34" charset="0"/>
                </a:rPr>
                <a:t>Asian</a:t>
              </a:r>
            </a:p>
          </p:txBody>
        </p:sp>
        <p:sp>
          <p:nvSpPr>
            <p:cNvPr id="14" name="TextBox 13">
              <a:extLst>
                <a:ext uri="{FF2B5EF4-FFF2-40B4-BE49-F238E27FC236}">
                  <a16:creationId xmlns:a16="http://schemas.microsoft.com/office/drawing/2014/main" id="{7AB72AFF-ADE3-C0FD-2CD1-1D2E90C87E76}"/>
                </a:ext>
              </a:extLst>
            </p:cNvPr>
            <p:cNvSpPr txBox="1"/>
            <p:nvPr/>
          </p:nvSpPr>
          <p:spPr>
            <a:xfrm>
              <a:off x="8156028" y="2055500"/>
              <a:ext cx="2549584" cy="357052"/>
            </a:xfrm>
            <a:prstGeom prst="rect">
              <a:avLst/>
            </a:prstGeom>
          </p:spPr>
          <p:txBody>
            <a:bodyPr wrap="square" rtlCol="0">
              <a:spAutoFit/>
            </a:bodyPr>
            <a:lstStyle/>
            <a:p>
              <a:pPr defTabSz="1219140"/>
              <a:r>
                <a:rPr lang="en-US" b="1">
                  <a:solidFill>
                    <a:srgbClr val="005DAA"/>
                  </a:solidFill>
                  <a:latin typeface="Calibri" panose="020F0502020204030204" pitchFamily="34" charset="0"/>
                </a:rPr>
                <a:t>Multiple race</a:t>
              </a:r>
            </a:p>
          </p:txBody>
        </p:sp>
        <p:sp>
          <p:nvSpPr>
            <p:cNvPr id="15" name="TextBox 14">
              <a:extLst>
                <a:ext uri="{FF2B5EF4-FFF2-40B4-BE49-F238E27FC236}">
                  <a16:creationId xmlns:a16="http://schemas.microsoft.com/office/drawing/2014/main" id="{B6C2CCAE-0371-DF8E-9DE7-61289CC1A4A8}"/>
                </a:ext>
              </a:extLst>
            </p:cNvPr>
            <p:cNvSpPr txBox="1"/>
            <p:nvPr/>
          </p:nvSpPr>
          <p:spPr>
            <a:xfrm>
              <a:off x="8148927" y="2623570"/>
              <a:ext cx="1349116" cy="369332"/>
            </a:xfrm>
            <a:prstGeom prst="rect">
              <a:avLst/>
            </a:prstGeom>
          </p:spPr>
          <p:txBody>
            <a:bodyPr wrap="square" rtlCol="0">
              <a:spAutoFit/>
            </a:bodyPr>
            <a:lstStyle/>
            <a:p>
              <a:pPr defTabSz="1219140"/>
              <a:r>
                <a:rPr lang="en-US" b="1">
                  <a:solidFill>
                    <a:srgbClr val="F6A01A"/>
                  </a:solidFill>
                  <a:latin typeface="Calibri" panose="020F0502020204030204" pitchFamily="34" charset="0"/>
                </a:rPr>
                <a:t>White</a:t>
              </a:r>
            </a:p>
          </p:txBody>
        </p:sp>
        <p:sp>
          <p:nvSpPr>
            <p:cNvPr id="16" name="TextBox 15">
              <a:extLst>
                <a:ext uri="{FF2B5EF4-FFF2-40B4-BE49-F238E27FC236}">
                  <a16:creationId xmlns:a16="http://schemas.microsoft.com/office/drawing/2014/main" id="{4A632703-9C71-6815-C5EB-4E0117081C5F}"/>
                </a:ext>
              </a:extLst>
            </p:cNvPr>
            <p:cNvSpPr txBox="1"/>
            <p:nvPr/>
          </p:nvSpPr>
          <p:spPr>
            <a:xfrm>
              <a:off x="8161208" y="3619634"/>
              <a:ext cx="2835313" cy="432956"/>
            </a:xfrm>
            <a:prstGeom prst="rect">
              <a:avLst/>
            </a:prstGeom>
          </p:spPr>
          <p:txBody>
            <a:bodyPr wrap="square" rtlCol="0">
              <a:spAutoFit/>
            </a:bodyPr>
            <a:lstStyle/>
            <a:p>
              <a:pPr defTabSz="1219140"/>
              <a:r>
                <a:rPr lang="en-US" b="1">
                  <a:solidFill>
                    <a:srgbClr val="A22474"/>
                  </a:solidFill>
                  <a:latin typeface="Calibri" panose="020F0502020204030204" pitchFamily="34" charset="0"/>
                </a:rPr>
                <a:t>Hispanic or Latino</a:t>
              </a:r>
            </a:p>
          </p:txBody>
        </p:sp>
        <p:sp>
          <p:nvSpPr>
            <p:cNvPr id="2" name="TextBox 1">
              <a:extLst>
                <a:ext uri="{FF2B5EF4-FFF2-40B4-BE49-F238E27FC236}">
                  <a16:creationId xmlns:a16="http://schemas.microsoft.com/office/drawing/2014/main" id="{8E32849F-C317-3C59-E57E-E972DCA0D127}"/>
                </a:ext>
              </a:extLst>
            </p:cNvPr>
            <p:cNvSpPr txBox="1"/>
            <p:nvPr/>
          </p:nvSpPr>
          <p:spPr>
            <a:xfrm>
              <a:off x="8148927" y="1849881"/>
              <a:ext cx="1195905" cy="334331"/>
            </a:xfrm>
            <a:prstGeom prst="rect">
              <a:avLst/>
            </a:prstGeom>
          </p:spPr>
          <p:txBody>
            <a:bodyPr wrap="none" rtlCol="0">
              <a:spAutoFit/>
            </a:bodyPr>
            <a:lstStyle/>
            <a:p>
              <a:pPr defTabSz="1219140"/>
              <a:r>
                <a:rPr lang="en-US" b="1" dirty="0">
                  <a:solidFill>
                    <a:srgbClr val="FF6699"/>
                  </a:solidFill>
                  <a:latin typeface="Calibri" panose="020F0502020204030204" pitchFamily="34" charset="0"/>
                </a:rPr>
                <a:t>Other race</a:t>
              </a:r>
            </a:p>
          </p:txBody>
        </p:sp>
      </p:grpSp>
    </p:spTree>
    <p:extLst>
      <p:ext uri="{BB962C8B-B14F-4D97-AF65-F5344CB8AC3E}">
        <p14:creationId xmlns:p14="http://schemas.microsoft.com/office/powerpoint/2010/main" val="3322830556"/>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5">
            <a:extLst>
              <a:ext uri="{FF2B5EF4-FFF2-40B4-BE49-F238E27FC236}">
                <a16:creationId xmlns:a16="http://schemas.microsoft.com/office/drawing/2014/main" id="{D63D71AD-45D4-A4F1-C59A-277E3673E6C3}"/>
              </a:ext>
            </a:extLst>
          </p:cNvPr>
          <p:cNvSpPr txBox="1">
            <a:spLocks noGrp="1"/>
          </p:cNvSpPr>
          <p:nvPr>
            <p:ph type="title" idx="4294967295"/>
          </p:nvPr>
        </p:nvSpPr>
        <p:spPr>
          <a:xfrm>
            <a:off x="609600" y="164592"/>
            <a:ext cx="10972800" cy="694944"/>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rtl="0" eaLnBrk="0" fontAlgn="base" hangingPunct="0">
              <a:lnSpc>
                <a:spcPts val="4000"/>
              </a:lnSpc>
              <a:spcBef>
                <a:spcPct val="0"/>
              </a:spcBef>
              <a:spcAft>
                <a:spcPct val="0"/>
              </a:spcAft>
              <a:defRPr sz="3733" b="1" kern="1200" baseline="0">
                <a:solidFill>
                  <a:srgbClr val="00788A"/>
                </a:solidFill>
                <a:effectLst/>
                <a:latin typeface="Calibri" pitchFamily="34" charset="0"/>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a:lstStyle>
          <a:p>
            <a:pPr marL="0" marR="0" lvl="0" indent="0" algn="ctr" defTabSz="914400" rtl="0" eaLnBrk="0" fontAlgn="base" latinLnBrk="0" hangingPunct="0">
              <a:lnSpc>
                <a:spcPct val="172599"/>
              </a:lnSpc>
              <a:spcBef>
                <a:spcPct val="0"/>
              </a:spcBef>
              <a:spcAft>
                <a:spcPct val="0"/>
              </a:spcAft>
              <a:buClrTx/>
              <a:buSzTx/>
              <a:buFontTx/>
              <a:buNone/>
              <a:tabLst/>
              <a:defRPr/>
            </a:pPr>
            <a:r>
              <a:rPr kumimoji="0" lang="en-US" sz="3000" b="1" i="0" u="none" strike="noStrike" kern="1200" cap="none" spc="0" normalizeH="0" baseline="0" noProof="0" dirty="0">
                <a:ln>
                  <a:noFill/>
                </a:ln>
                <a:solidFill>
                  <a:srgbClr val="164380"/>
                </a:solidFill>
                <a:effectLst/>
                <a:uLnTx/>
                <a:uFillTx/>
                <a:latin typeface="Calibri" pitchFamily="34" charset="0"/>
                <a:ea typeface="+mj-ea"/>
                <a:cs typeface="+mj-cs"/>
              </a:rPr>
              <a:t>Percentage of TB Cases by Race/Ethnicity,</a:t>
            </a:r>
            <a:r>
              <a:rPr kumimoji="0" lang="en-US" sz="3000" b="1" i="0" u="none" strike="noStrike" kern="1200" cap="none" spc="0" normalizeH="0" baseline="30000" noProof="0" dirty="0">
                <a:ln>
                  <a:noFill/>
                </a:ln>
                <a:solidFill>
                  <a:srgbClr val="164380"/>
                </a:solidFill>
                <a:effectLst/>
                <a:uLnTx/>
                <a:uFillTx/>
                <a:latin typeface="Calibri" pitchFamily="34" charset="0"/>
                <a:ea typeface="+mj-ea"/>
                <a:cs typeface="+mj-cs"/>
              </a:rPr>
              <a:t>* </a:t>
            </a:r>
            <a:r>
              <a:rPr kumimoji="0" lang="en-US" sz="3000" b="1" i="0" u="none" strike="noStrike" kern="1200" cap="none" spc="0" normalizeH="0" baseline="0" noProof="0" dirty="0">
                <a:ln>
                  <a:noFill/>
                </a:ln>
                <a:solidFill>
                  <a:srgbClr val="164380"/>
                </a:solidFill>
                <a:effectLst/>
                <a:uLnTx/>
                <a:uFillTx/>
                <a:latin typeface="Calibri" pitchFamily="34" charset="0"/>
                <a:ea typeface="+mj-ea"/>
                <a:cs typeface="+mj-cs"/>
              </a:rPr>
              <a:t>United States, 2011–2024</a:t>
            </a:r>
            <a:endParaRPr kumimoji="0" lang="en-US" sz="3733" b="1" i="0" u="none" strike="noStrike" kern="1200" cap="none" spc="0" normalizeH="0" baseline="0" noProof="0" dirty="0">
              <a:ln>
                <a:noFill/>
              </a:ln>
              <a:solidFill>
                <a:srgbClr val="00788A"/>
              </a:solidFill>
              <a:effectLst/>
              <a:uLnTx/>
              <a:uFillTx/>
              <a:latin typeface="Calibri" pitchFamily="34" charset="0"/>
              <a:ea typeface="+mj-ea"/>
              <a:cs typeface="+mj-cs"/>
            </a:endParaRPr>
          </a:p>
        </p:txBody>
      </p:sp>
      <p:graphicFrame>
        <p:nvGraphicFramePr>
          <p:cNvPr id="7" name="Content Placeholder 17" descr="100% stacked bar chart showing the percentages of TB cases by race/ethnicity in the United States from 2011 to 2024.">
            <a:extLst>
              <a:ext uri="{FF2B5EF4-FFF2-40B4-BE49-F238E27FC236}">
                <a16:creationId xmlns:a16="http://schemas.microsoft.com/office/drawing/2014/main" id="{CCFB73F2-BB3C-8EF9-65AB-E01B6F4073EB}"/>
              </a:ext>
            </a:extLst>
          </p:cNvPr>
          <p:cNvGraphicFramePr>
            <a:graphicFrameLocks noChangeAspect="1"/>
          </p:cNvGraphicFramePr>
          <p:nvPr>
            <p:extLst>
              <p:ext uri="{D42A27DB-BD31-4B8C-83A1-F6EECF244321}">
                <p14:modId xmlns:p14="http://schemas.microsoft.com/office/powerpoint/2010/main" val="196862224"/>
              </p:ext>
            </p:extLst>
          </p:nvPr>
        </p:nvGraphicFramePr>
        <p:xfrm>
          <a:off x="250821" y="872574"/>
          <a:ext cx="8019909" cy="5516193"/>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 Placeholder 3">
            <a:extLst>
              <a:ext uri="{FF2B5EF4-FFF2-40B4-BE49-F238E27FC236}">
                <a16:creationId xmlns:a16="http://schemas.microsoft.com/office/drawing/2014/main" id="{278850AC-0C08-07E4-0479-8EC5C294150A}"/>
              </a:ext>
            </a:extLst>
          </p:cNvPr>
          <p:cNvSpPr txBox="1">
            <a:spLocks/>
          </p:cNvSpPr>
          <p:nvPr/>
        </p:nvSpPr>
        <p:spPr>
          <a:xfrm>
            <a:off x="0" y="6299200"/>
            <a:ext cx="12192000" cy="558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Bef>
                <a:spcPts val="0"/>
              </a:spcBef>
              <a:spcAft>
                <a:spcPts val="0"/>
              </a:spcAft>
              <a:buFont typeface="Arial" pitchFamily="34" charset="0"/>
              <a:buNone/>
            </a:pPr>
            <a:r>
              <a:rPr lang="en-US" sz="1200" baseline="30000">
                <a:solidFill>
                  <a:srgbClr val="000000"/>
                </a:solidFill>
                <a:latin typeface="Calibri" panose="020F0502020204030204" pitchFamily="34" charset="0"/>
              </a:rPr>
              <a:t>*</a:t>
            </a:r>
            <a:r>
              <a:rPr lang="en-US" sz="1200">
                <a:solidFill>
                  <a:srgbClr val="000000"/>
                </a:solidFill>
                <a:latin typeface="Calibri" panose="020F0502020204030204" pitchFamily="34" charset="0"/>
              </a:rPr>
              <a:t>Persons who identified as Hispanic or Latino were categorized as “Hispanic,” regardless of self-reported race. Persons who did not identify as Hispanic or Latino were categorized by self-reported race; if more than one race was reported, the person was categorized as “Multiple race.” “Other race” was first reported as a new race category in 2023.</a:t>
            </a:r>
          </a:p>
        </p:txBody>
      </p:sp>
      <p:grpSp>
        <p:nvGrpSpPr>
          <p:cNvPr id="3" name="Group 2">
            <a:extLst>
              <a:ext uri="{FF2B5EF4-FFF2-40B4-BE49-F238E27FC236}">
                <a16:creationId xmlns:a16="http://schemas.microsoft.com/office/drawing/2014/main" id="{7E0DBBE7-EC51-6B9B-3466-1007AAAD2913}"/>
              </a:ext>
              <a:ext uri="{C183D7F6-B498-43B3-948B-1728B52AA6E4}">
                <adec:decorative xmlns:adec="http://schemas.microsoft.com/office/drawing/2017/decorative" val="1"/>
              </a:ext>
            </a:extLst>
          </p:cNvPr>
          <p:cNvGrpSpPr/>
          <p:nvPr/>
        </p:nvGrpSpPr>
        <p:grpSpPr>
          <a:xfrm>
            <a:off x="7964734" y="934775"/>
            <a:ext cx="4133347" cy="4100203"/>
            <a:chOff x="8000829" y="730238"/>
            <a:chExt cx="4133347" cy="4100203"/>
          </a:xfrm>
        </p:grpSpPr>
        <p:sp>
          <p:nvSpPr>
            <p:cNvPr id="9" name="TextBox 8">
              <a:extLst>
                <a:ext uri="{FF2B5EF4-FFF2-40B4-BE49-F238E27FC236}">
                  <a16:creationId xmlns:a16="http://schemas.microsoft.com/office/drawing/2014/main" id="{57587D43-988E-173F-C380-268060C6046F}"/>
                </a:ext>
              </a:extLst>
            </p:cNvPr>
            <p:cNvSpPr txBox="1"/>
            <p:nvPr/>
          </p:nvSpPr>
          <p:spPr>
            <a:xfrm>
              <a:off x="8016658" y="1803366"/>
              <a:ext cx="3077207" cy="410283"/>
            </a:xfrm>
            <a:prstGeom prst="rect">
              <a:avLst/>
            </a:prstGeom>
          </p:spPr>
          <p:txBody>
            <a:bodyPr wrap="square" rtlCol="0">
              <a:spAutoFit/>
            </a:bodyPr>
            <a:lstStyle/>
            <a:p>
              <a:pPr defTabSz="1219140"/>
              <a:r>
                <a:rPr lang="en-US" b="1">
                  <a:solidFill>
                    <a:srgbClr val="259393"/>
                  </a:solidFill>
                  <a:latin typeface="Calibri" panose="020F0502020204030204" pitchFamily="34" charset="0"/>
                </a:rPr>
                <a:t>Black or African American</a:t>
              </a:r>
            </a:p>
          </p:txBody>
        </p:sp>
        <p:sp>
          <p:nvSpPr>
            <p:cNvPr id="10" name="TextBox 9">
              <a:extLst>
                <a:ext uri="{FF2B5EF4-FFF2-40B4-BE49-F238E27FC236}">
                  <a16:creationId xmlns:a16="http://schemas.microsoft.com/office/drawing/2014/main" id="{0625AB69-CAC2-4722-81ED-953F6797B109}"/>
                </a:ext>
              </a:extLst>
            </p:cNvPr>
            <p:cNvSpPr txBox="1"/>
            <p:nvPr/>
          </p:nvSpPr>
          <p:spPr>
            <a:xfrm>
              <a:off x="8016658" y="1110348"/>
              <a:ext cx="4117518" cy="410283"/>
            </a:xfrm>
            <a:prstGeom prst="rect">
              <a:avLst/>
            </a:prstGeom>
          </p:spPr>
          <p:txBody>
            <a:bodyPr wrap="square" rtlCol="0">
              <a:spAutoFit/>
            </a:bodyPr>
            <a:lstStyle/>
            <a:p>
              <a:pPr defTabSz="1219140"/>
              <a:r>
                <a:rPr lang="en-US" b="1">
                  <a:solidFill>
                    <a:srgbClr val="78B832"/>
                  </a:solidFill>
                  <a:latin typeface="Calibri" panose="020F0502020204030204" pitchFamily="34" charset="0"/>
                </a:rPr>
                <a:t>Native Hawaiian or Other Pacific Islander</a:t>
              </a:r>
            </a:p>
          </p:txBody>
        </p:sp>
        <p:sp>
          <p:nvSpPr>
            <p:cNvPr id="11" name="TextBox 10">
              <a:extLst>
                <a:ext uri="{FF2B5EF4-FFF2-40B4-BE49-F238E27FC236}">
                  <a16:creationId xmlns:a16="http://schemas.microsoft.com/office/drawing/2014/main" id="{351A1651-F679-195D-2215-EB9EC6C154C5}"/>
                </a:ext>
              </a:extLst>
            </p:cNvPr>
            <p:cNvSpPr txBox="1"/>
            <p:nvPr/>
          </p:nvSpPr>
          <p:spPr>
            <a:xfrm>
              <a:off x="8016658" y="1341354"/>
              <a:ext cx="3758739" cy="410283"/>
            </a:xfrm>
            <a:prstGeom prst="rect">
              <a:avLst/>
            </a:prstGeom>
          </p:spPr>
          <p:txBody>
            <a:bodyPr wrap="square" rtlCol="0">
              <a:spAutoFit/>
            </a:bodyPr>
            <a:lstStyle/>
            <a:p>
              <a:pPr defTabSz="1219140"/>
              <a:r>
                <a:rPr lang="en-US" b="1" dirty="0">
                  <a:solidFill>
                    <a:srgbClr val="A87FE5"/>
                  </a:solidFill>
                  <a:latin typeface="Calibri" panose="020F0502020204030204" pitchFamily="34" charset="0"/>
                </a:rPr>
                <a:t>American Indian or Alaska Native</a:t>
              </a:r>
            </a:p>
          </p:txBody>
        </p:sp>
        <p:sp>
          <p:nvSpPr>
            <p:cNvPr id="12" name="TextBox 11">
              <a:extLst>
                <a:ext uri="{FF2B5EF4-FFF2-40B4-BE49-F238E27FC236}">
                  <a16:creationId xmlns:a16="http://schemas.microsoft.com/office/drawing/2014/main" id="{BA7287F0-04CE-C0ED-9D66-FE83CEEF49D0}"/>
                </a:ext>
              </a:extLst>
            </p:cNvPr>
            <p:cNvSpPr txBox="1"/>
            <p:nvPr/>
          </p:nvSpPr>
          <p:spPr>
            <a:xfrm>
              <a:off x="8016658" y="4461109"/>
              <a:ext cx="1257300" cy="369332"/>
            </a:xfrm>
            <a:prstGeom prst="rect">
              <a:avLst/>
            </a:prstGeom>
          </p:spPr>
          <p:txBody>
            <a:bodyPr wrap="square" rtlCol="0">
              <a:spAutoFit/>
            </a:bodyPr>
            <a:lstStyle/>
            <a:p>
              <a:pPr defTabSz="1219140"/>
              <a:r>
                <a:rPr lang="en-US" b="1">
                  <a:solidFill>
                    <a:srgbClr val="4BA9FF"/>
                  </a:solidFill>
                  <a:latin typeface="Calibri" panose="020F0502020204030204" pitchFamily="34" charset="0"/>
                </a:rPr>
                <a:t>Asian</a:t>
              </a:r>
            </a:p>
          </p:txBody>
        </p:sp>
        <p:sp>
          <p:nvSpPr>
            <p:cNvPr id="13" name="TextBox 12">
              <a:extLst>
                <a:ext uri="{FF2B5EF4-FFF2-40B4-BE49-F238E27FC236}">
                  <a16:creationId xmlns:a16="http://schemas.microsoft.com/office/drawing/2014/main" id="{4A5DEE2C-DF3D-DD04-0FC1-FB93FCEB3C7D}"/>
                </a:ext>
              </a:extLst>
            </p:cNvPr>
            <p:cNvSpPr txBox="1"/>
            <p:nvPr/>
          </p:nvSpPr>
          <p:spPr>
            <a:xfrm>
              <a:off x="8016658" y="920293"/>
              <a:ext cx="2549584" cy="369332"/>
            </a:xfrm>
            <a:prstGeom prst="rect">
              <a:avLst/>
            </a:prstGeom>
          </p:spPr>
          <p:txBody>
            <a:bodyPr wrap="square" rtlCol="0">
              <a:spAutoFit/>
            </a:bodyPr>
            <a:lstStyle/>
            <a:p>
              <a:pPr defTabSz="1219140"/>
              <a:r>
                <a:rPr lang="en-US" b="1">
                  <a:solidFill>
                    <a:srgbClr val="005DAA"/>
                  </a:solidFill>
                  <a:latin typeface="Calibri" panose="020F0502020204030204" pitchFamily="34" charset="0"/>
                </a:rPr>
                <a:t>Multiple race</a:t>
              </a:r>
            </a:p>
          </p:txBody>
        </p:sp>
        <p:sp>
          <p:nvSpPr>
            <p:cNvPr id="14" name="TextBox 13">
              <a:extLst>
                <a:ext uri="{FF2B5EF4-FFF2-40B4-BE49-F238E27FC236}">
                  <a16:creationId xmlns:a16="http://schemas.microsoft.com/office/drawing/2014/main" id="{3534D45D-33B2-6511-2111-7F70FD086432}"/>
                </a:ext>
              </a:extLst>
            </p:cNvPr>
            <p:cNvSpPr txBox="1"/>
            <p:nvPr/>
          </p:nvSpPr>
          <p:spPr>
            <a:xfrm>
              <a:off x="8016658" y="1572360"/>
              <a:ext cx="1349116" cy="410283"/>
            </a:xfrm>
            <a:prstGeom prst="rect">
              <a:avLst/>
            </a:prstGeom>
          </p:spPr>
          <p:txBody>
            <a:bodyPr wrap="square" rtlCol="0">
              <a:spAutoFit/>
            </a:bodyPr>
            <a:lstStyle/>
            <a:p>
              <a:pPr defTabSz="1219140"/>
              <a:r>
                <a:rPr lang="en-US" b="1">
                  <a:solidFill>
                    <a:srgbClr val="F6A01A"/>
                  </a:solidFill>
                  <a:latin typeface="Calibri" panose="020F0502020204030204" pitchFamily="34" charset="0"/>
                </a:rPr>
                <a:t>White</a:t>
              </a:r>
            </a:p>
          </p:txBody>
        </p:sp>
        <p:sp>
          <p:nvSpPr>
            <p:cNvPr id="15" name="TextBox 14">
              <a:extLst>
                <a:ext uri="{FF2B5EF4-FFF2-40B4-BE49-F238E27FC236}">
                  <a16:creationId xmlns:a16="http://schemas.microsoft.com/office/drawing/2014/main" id="{DBCA11EC-9286-A067-B9CA-664CB67D7502}"/>
                </a:ext>
              </a:extLst>
            </p:cNvPr>
            <p:cNvSpPr txBox="1"/>
            <p:nvPr/>
          </p:nvSpPr>
          <p:spPr>
            <a:xfrm>
              <a:off x="8000829" y="3080827"/>
              <a:ext cx="2835314" cy="410283"/>
            </a:xfrm>
            <a:prstGeom prst="rect">
              <a:avLst/>
            </a:prstGeom>
          </p:spPr>
          <p:txBody>
            <a:bodyPr wrap="square" rtlCol="0">
              <a:spAutoFit/>
            </a:bodyPr>
            <a:lstStyle/>
            <a:p>
              <a:pPr defTabSz="1219140"/>
              <a:r>
                <a:rPr lang="en-US" b="1">
                  <a:solidFill>
                    <a:srgbClr val="A22474"/>
                  </a:solidFill>
                  <a:latin typeface="Calibri" panose="020F0502020204030204" pitchFamily="34" charset="0"/>
                </a:rPr>
                <a:t>Hispanic or Latino</a:t>
              </a:r>
            </a:p>
          </p:txBody>
        </p:sp>
        <p:sp>
          <p:nvSpPr>
            <p:cNvPr id="2" name="TextBox 1">
              <a:extLst>
                <a:ext uri="{FF2B5EF4-FFF2-40B4-BE49-F238E27FC236}">
                  <a16:creationId xmlns:a16="http://schemas.microsoft.com/office/drawing/2014/main" id="{6D4857C8-B861-C80A-2195-4D4E86DF7298}"/>
                </a:ext>
              </a:extLst>
            </p:cNvPr>
            <p:cNvSpPr txBox="1"/>
            <p:nvPr/>
          </p:nvSpPr>
          <p:spPr>
            <a:xfrm>
              <a:off x="8016658" y="730238"/>
              <a:ext cx="2549584" cy="369332"/>
            </a:xfrm>
            <a:prstGeom prst="rect">
              <a:avLst/>
            </a:prstGeom>
          </p:spPr>
          <p:txBody>
            <a:bodyPr wrap="square" rtlCol="0">
              <a:spAutoFit/>
            </a:bodyPr>
            <a:lstStyle/>
            <a:p>
              <a:pPr defTabSz="1219140"/>
              <a:r>
                <a:rPr lang="en-US" b="1">
                  <a:solidFill>
                    <a:srgbClr val="FF6699"/>
                  </a:solidFill>
                  <a:latin typeface="Calibri" panose="020F0502020204030204" pitchFamily="34" charset="0"/>
                </a:rPr>
                <a:t>Other race</a:t>
              </a:r>
            </a:p>
          </p:txBody>
        </p:sp>
      </p:grpSp>
    </p:spTree>
    <p:extLst>
      <p:ext uri="{BB962C8B-B14F-4D97-AF65-F5344CB8AC3E}">
        <p14:creationId xmlns:p14="http://schemas.microsoft.com/office/powerpoint/2010/main" val="1268243029"/>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5">
            <a:extLst>
              <a:ext uri="{FF2B5EF4-FFF2-40B4-BE49-F238E27FC236}">
                <a16:creationId xmlns:a16="http://schemas.microsoft.com/office/drawing/2014/main" id="{0B023F44-7EEE-E2BD-8FB9-83A0C4E90D13}"/>
              </a:ext>
            </a:extLst>
          </p:cNvPr>
          <p:cNvSpPr txBox="1">
            <a:spLocks noGrp="1"/>
          </p:cNvSpPr>
          <p:nvPr>
            <p:ph type="title" idx="4294967295"/>
          </p:nvPr>
        </p:nvSpPr>
        <p:spPr>
          <a:xfrm>
            <a:off x="195309" y="9233"/>
            <a:ext cx="11971537" cy="1058041"/>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rtl="0" eaLnBrk="0" fontAlgn="base" hangingPunct="0">
              <a:lnSpc>
                <a:spcPts val="4000"/>
              </a:lnSpc>
              <a:spcBef>
                <a:spcPct val="0"/>
              </a:spcBef>
              <a:spcAft>
                <a:spcPct val="0"/>
              </a:spcAft>
              <a:defRPr sz="3733" b="1" kern="1200" baseline="0">
                <a:solidFill>
                  <a:srgbClr val="00788A"/>
                </a:solidFill>
                <a:effectLst/>
                <a:latin typeface="Calibri" pitchFamily="34" charset="0"/>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a:lstStyle>
          <a:p>
            <a:pPr marL="0" marR="0" lvl="0" indent="0" algn="l" defTabSz="914400" rtl="0" eaLnBrk="0" fontAlgn="base" latinLnBrk="0" hangingPunct="0">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164380"/>
                </a:solidFill>
                <a:effectLst/>
                <a:uLnTx/>
                <a:uFillTx/>
                <a:latin typeface="Calibri"/>
                <a:ea typeface="+mj-ea"/>
                <a:cs typeface="Calibri"/>
              </a:rPr>
              <a:t>Percentage of TB Cases by Race/Ethnicity,</a:t>
            </a:r>
            <a:r>
              <a:rPr kumimoji="0" lang="en-US" sz="3000" b="1" i="0" u="none" strike="noStrike" kern="1200" cap="none" spc="0" normalizeH="0" baseline="30000" noProof="0" dirty="0">
                <a:ln>
                  <a:noFill/>
                </a:ln>
                <a:solidFill>
                  <a:srgbClr val="164380"/>
                </a:solidFill>
                <a:effectLst/>
                <a:uLnTx/>
                <a:uFillTx/>
                <a:latin typeface="Calibri"/>
                <a:ea typeface="+mj-ea"/>
                <a:cs typeface="Calibri"/>
              </a:rPr>
              <a:t>*</a:t>
            </a:r>
            <a:r>
              <a:rPr kumimoji="0" lang="en-US" sz="3000" b="1" i="0" u="none" strike="noStrike" kern="1200" cap="none" spc="0" normalizeH="0" baseline="0" noProof="0" dirty="0">
                <a:ln>
                  <a:noFill/>
                </a:ln>
                <a:solidFill>
                  <a:srgbClr val="164380"/>
                </a:solidFill>
                <a:effectLst/>
                <a:uLnTx/>
                <a:uFillTx/>
                <a:latin typeface="Calibri"/>
                <a:ea typeface="+mj-ea"/>
                <a:cs typeface="Calibri"/>
              </a:rPr>
              <a:t>United States, 2024 </a:t>
            </a:r>
            <a:r>
              <a:rPr kumimoji="0" lang="en-US" sz="3000" b="0" i="0" u="none" strike="noStrike" kern="1200" cap="none" spc="0" normalizeH="0" baseline="0" noProof="0" dirty="0">
                <a:ln>
                  <a:noFill/>
                </a:ln>
                <a:solidFill>
                  <a:srgbClr val="164380"/>
                </a:solidFill>
                <a:effectLst/>
                <a:uLnTx/>
                <a:uFillTx/>
                <a:latin typeface="Calibri"/>
                <a:ea typeface="+mj-ea"/>
                <a:cs typeface="Calibri"/>
              </a:rPr>
              <a:t>(N=10,388)</a:t>
            </a:r>
            <a:endParaRPr kumimoji="0" lang="en-US" sz="3700" b="1" i="0" u="none" strike="noStrike" kern="1200" cap="none" spc="0" normalizeH="0" baseline="0" noProof="0" dirty="0">
              <a:ln>
                <a:noFill/>
              </a:ln>
              <a:solidFill>
                <a:srgbClr val="164380"/>
              </a:solidFill>
              <a:effectLst/>
              <a:uLnTx/>
              <a:uFillTx/>
              <a:latin typeface="Calibri"/>
              <a:ea typeface="+mj-ea"/>
              <a:cs typeface="Calibri"/>
            </a:endParaRPr>
          </a:p>
        </p:txBody>
      </p:sp>
      <p:graphicFrame>
        <p:nvGraphicFramePr>
          <p:cNvPr id="7" name="Content Placeholder 17" descr="Horizontal bar chart showing the percentage of TB cases by race/ethnicity in the United States in 2024.">
            <a:extLst>
              <a:ext uri="{FF2B5EF4-FFF2-40B4-BE49-F238E27FC236}">
                <a16:creationId xmlns:a16="http://schemas.microsoft.com/office/drawing/2014/main" id="{B5F454C3-6E93-2F49-3ECA-DA0C8D6E5DAA}"/>
              </a:ext>
            </a:extLst>
          </p:cNvPr>
          <p:cNvGraphicFramePr>
            <a:graphicFrameLocks noChangeAspect="1"/>
          </p:cNvGraphicFramePr>
          <p:nvPr>
            <p:extLst>
              <p:ext uri="{D42A27DB-BD31-4B8C-83A1-F6EECF244321}">
                <p14:modId xmlns:p14="http://schemas.microsoft.com/office/powerpoint/2010/main" val="1954003038"/>
              </p:ext>
            </p:extLst>
          </p:nvPr>
        </p:nvGraphicFramePr>
        <p:xfrm>
          <a:off x="457200" y="1067275"/>
          <a:ext cx="11277599" cy="5092226"/>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Placeholder 3">
            <a:extLst>
              <a:ext uri="{FF2B5EF4-FFF2-40B4-BE49-F238E27FC236}">
                <a16:creationId xmlns:a16="http://schemas.microsoft.com/office/drawing/2014/main" id="{450CFAB8-B97D-EADB-BF1E-92C07BB643DB}"/>
              </a:ext>
            </a:extLst>
          </p:cNvPr>
          <p:cNvSpPr txBox="1">
            <a:spLocks/>
          </p:cNvSpPr>
          <p:nvPr/>
        </p:nvSpPr>
        <p:spPr>
          <a:xfrm>
            <a:off x="0" y="6266379"/>
            <a:ext cx="12192000" cy="490681"/>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Bef>
                <a:spcPts val="0"/>
              </a:spcBef>
              <a:spcAft>
                <a:spcPts val="0"/>
              </a:spcAft>
              <a:buFont typeface="Arial" pitchFamily="34" charset="0"/>
              <a:buNone/>
            </a:pPr>
            <a:r>
              <a:rPr lang="en-US" sz="1200" baseline="30000">
                <a:solidFill>
                  <a:srgbClr val="000000"/>
                </a:solidFill>
                <a:latin typeface="Calibri" panose="020F0502020204030204" pitchFamily="34" charset="0"/>
              </a:rPr>
              <a:t>*</a:t>
            </a:r>
            <a:r>
              <a:rPr lang="en-US" sz="1200">
                <a:solidFill>
                  <a:srgbClr val="000000"/>
                </a:solidFill>
                <a:latin typeface="Calibri" panose="020F0502020204030204" pitchFamily="34" charset="0"/>
              </a:rPr>
              <a:t>Persons who identified as Hispanic or Latino were categorized as "Hispanic," regardless of self-reported race. Persons who did not identify as Hispanic or Latino were categorized by self-reported race; if more than one race was reported, the person was categorized as "Multiple race.“ </a:t>
            </a:r>
          </a:p>
          <a:p>
            <a:pPr marL="0" indent="0" fontAlgn="auto">
              <a:spcBef>
                <a:spcPts val="0"/>
              </a:spcBef>
              <a:spcAft>
                <a:spcPts val="0"/>
              </a:spcAft>
              <a:buFont typeface="Arial" pitchFamily="34" charset="0"/>
              <a:buNone/>
            </a:pPr>
            <a:endParaRPr lang="en-US" sz="1200">
              <a:solidFill>
                <a:srgbClr val="000000"/>
              </a:solidFill>
              <a:latin typeface="Calibri" panose="020F0502020204030204" pitchFamily="34" charset="0"/>
            </a:endParaRPr>
          </a:p>
        </p:txBody>
      </p:sp>
    </p:spTree>
    <p:extLst>
      <p:ext uri="{BB962C8B-B14F-4D97-AF65-F5344CB8AC3E}">
        <p14:creationId xmlns:p14="http://schemas.microsoft.com/office/powerpoint/2010/main" val="2633744805"/>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descr="Line graph showing TB incidence rates by race/ethnicity in the United States from 2011 to 2024.">
            <a:extLst>
              <a:ext uri="{FF2B5EF4-FFF2-40B4-BE49-F238E27FC236}">
                <a16:creationId xmlns:a16="http://schemas.microsoft.com/office/drawing/2014/main" id="{71EA8333-86B5-F536-8E48-596E048E257D}"/>
              </a:ext>
            </a:extLst>
          </p:cNvPr>
          <p:cNvGraphicFramePr/>
          <p:nvPr>
            <p:extLst>
              <p:ext uri="{D42A27DB-BD31-4B8C-83A1-F6EECF244321}">
                <p14:modId xmlns:p14="http://schemas.microsoft.com/office/powerpoint/2010/main" val="1465346511"/>
              </p:ext>
            </p:extLst>
          </p:nvPr>
        </p:nvGraphicFramePr>
        <p:xfrm>
          <a:off x="0" y="859537"/>
          <a:ext cx="11807548" cy="5343555"/>
        </p:xfrm>
        <a:graphic>
          <a:graphicData uri="http://schemas.openxmlformats.org/drawingml/2006/chart">
            <c:chart xmlns:c="http://schemas.openxmlformats.org/drawingml/2006/chart" xmlns:r="http://schemas.openxmlformats.org/officeDocument/2006/relationships" r:id="rId3"/>
          </a:graphicData>
        </a:graphic>
      </p:graphicFrame>
      <p:grpSp>
        <p:nvGrpSpPr>
          <p:cNvPr id="7" name="Group 6">
            <a:extLst>
              <a:ext uri="{FF2B5EF4-FFF2-40B4-BE49-F238E27FC236}">
                <a16:creationId xmlns:a16="http://schemas.microsoft.com/office/drawing/2014/main" id="{7012901F-A738-DF62-64BF-D87109C70D8A}"/>
              </a:ext>
              <a:ext uri="{C183D7F6-B498-43B3-948B-1728B52AA6E4}">
                <adec:decorative xmlns:adec="http://schemas.microsoft.com/office/drawing/2017/decorative" val="1"/>
              </a:ext>
            </a:extLst>
          </p:cNvPr>
          <p:cNvGrpSpPr/>
          <p:nvPr/>
        </p:nvGrpSpPr>
        <p:grpSpPr>
          <a:xfrm>
            <a:off x="8728226" y="1332990"/>
            <a:ext cx="3463774" cy="4347219"/>
            <a:chOff x="6906504" y="971523"/>
            <a:chExt cx="2689224" cy="3270068"/>
          </a:xfrm>
        </p:grpSpPr>
        <p:sp>
          <p:nvSpPr>
            <p:cNvPr id="8" name="TextBox 7">
              <a:extLst>
                <a:ext uri="{FF2B5EF4-FFF2-40B4-BE49-F238E27FC236}">
                  <a16:creationId xmlns:a16="http://schemas.microsoft.com/office/drawing/2014/main" id="{0E53618C-EED1-0E8F-76A2-7D737DA6DA37}"/>
                </a:ext>
              </a:extLst>
            </p:cNvPr>
            <p:cNvSpPr txBox="1"/>
            <p:nvPr/>
          </p:nvSpPr>
          <p:spPr>
            <a:xfrm>
              <a:off x="6906504" y="971523"/>
              <a:ext cx="2022861" cy="464118"/>
            </a:xfrm>
            <a:prstGeom prst="rect">
              <a:avLst/>
            </a:prstGeom>
          </p:spPr>
          <p:txBody>
            <a:bodyPr wrap="square" rtlCol="0">
              <a:spAutoFit/>
            </a:bodyPr>
            <a:lstStyle/>
            <a:p>
              <a:pPr>
                <a:buFont typeface="Arial" pitchFamily="34" charset="0"/>
                <a:buNone/>
              </a:pPr>
              <a:r>
                <a:rPr lang="en-US" b="1">
                  <a:solidFill>
                    <a:srgbClr val="78B832"/>
                  </a:solidFill>
                  <a:latin typeface="Calibri" panose="020F0502020204030204" pitchFamily="34" charset="0"/>
                </a:rPr>
                <a:t>Native Hawaiian or Other Pacific Islander</a:t>
              </a:r>
            </a:p>
          </p:txBody>
        </p:sp>
        <p:sp>
          <p:nvSpPr>
            <p:cNvPr id="9" name="TextBox 8">
              <a:extLst>
                <a:ext uri="{FF2B5EF4-FFF2-40B4-BE49-F238E27FC236}">
                  <a16:creationId xmlns:a16="http://schemas.microsoft.com/office/drawing/2014/main" id="{8E67E896-6A51-F066-35F4-719C4BA7B090}"/>
                </a:ext>
              </a:extLst>
            </p:cNvPr>
            <p:cNvSpPr txBox="1"/>
            <p:nvPr/>
          </p:nvSpPr>
          <p:spPr>
            <a:xfrm>
              <a:off x="6906504" y="3707664"/>
              <a:ext cx="2689224" cy="264184"/>
            </a:xfrm>
            <a:prstGeom prst="rect">
              <a:avLst/>
            </a:prstGeom>
          </p:spPr>
          <p:txBody>
            <a:bodyPr wrap="square" rtlCol="0">
              <a:spAutoFit/>
            </a:bodyPr>
            <a:lstStyle/>
            <a:p>
              <a:pPr>
                <a:buFont typeface="Arial" pitchFamily="34" charset="0"/>
                <a:buNone/>
              </a:pPr>
              <a:r>
                <a:rPr lang="en-US" b="1">
                  <a:solidFill>
                    <a:srgbClr val="A87FE5"/>
                  </a:solidFill>
                  <a:latin typeface="Calibri" panose="020F0502020204030204" pitchFamily="34" charset="0"/>
                </a:rPr>
                <a:t>American Indian or Alaska Native</a:t>
              </a:r>
            </a:p>
          </p:txBody>
        </p:sp>
        <p:sp>
          <p:nvSpPr>
            <p:cNvPr id="10" name="TextBox 9">
              <a:extLst>
                <a:ext uri="{FF2B5EF4-FFF2-40B4-BE49-F238E27FC236}">
                  <a16:creationId xmlns:a16="http://schemas.microsoft.com/office/drawing/2014/main" id="{F9D3A0C8-6B88-FFB5-FDBE-A689107DCDF9}"/>
                </a:ext>
              </a:extLst>
            </p:cNvPr>
            <p:cNvSpPr txBox="1"/>
            <p:nvPr/>
          </p:nvSpPr>
          <p:spPr>
            <a:xfrm>
              <a:off x="6906504" y="2913711"/>
              <a:ext cx="549670" cy="264185"/>
            </a:xfrm>
            <a:prstGeom prst="rect">
              <a:avLst/>
            </a:prstGeom>
          </p:spPr>
          <p:txBody>
            <a:bodyPr wrap="none" rtlCol="0">
              <a:spAutoFit/>
            </a:bodyPr>
            <a:lstStyle/>
            <a:p>
              <a:pPr>
                <a:buFont typeface="Arial" pitchFamily="34" charset="0"/>
                <a:buNone/>
              </a:pPr>
              <a:r>
                <a:rPr lang="en-US" b="1">
                  <a:solidFill>
                    <a:srgbClr val="4BA9FF"/>
                  </a:solidFill>
                  <a:latin typeface="Calibri" panose="020F0502020204030204" pitchFamily="34" charset="0"/>
                </a:rPr>
                <a:t>Asian</a:t>
              </a:r>
            </a:p>
          </p:txBody>
        </p:sp>
        <p:sp>
          <p:nvSpPr>
            <p:cNvPr id="11" name="TextBox 10">
              <a:extLst>
                <a:ext uri="{FF2B5EF4-FFF2-40B4-BE49-F238E27FC236}">
                  <a16:creationId xmlns:a16="http://schemas.microsoft.com/office/drawing/2014/main" id="{DE7D2604-D58A-EDC5-9025-F4CC0D47B88F}"/>
                </a:ext>
              </a:extLst>
            </p:cNvPr>
            <p:cNvSpPr txBox="1"/>
            <p:nvPr/>
          </p:nvSpPr>
          <p:spPr>
            <a:xfrm>
              <a:off x="6906504" y="3847396"/>
              <a:ext cx="1127611" cy="257000"/>
            </a:xfrm>
            <a:prstGeom prst="rect">
              <a:avLst/>
            </a:prstGeom>
          </p:spPr>
          <p:txBody>
            <a:bodyPr wrap="none" rtlCol="0">
              <a:spAutoFit/>
            </a:bodyPr>
            <a:lstStyle/>
            <a:p>
              <a:pPr>
                <a:buFont typeface="Arial" pitchFamily="34" charset="0"/>
                <a:buNone/>
              </a:pPr>
              <a:r>
                <a:rPr lang="en-US" b="1">
                  <a:solidFill>
                    <a:srgbClr val="005DAA"/>
                  </a:solidFill>
                  <a:latin typeface="Calibri" panose="020F0502020204030204" pitchFamily="34" charset="0"/>
                </a:rPr>
                <a:t>Multiple race</a:t>
              </a:r>
            </a:p>
          </p:txBody>
        </p:sp>
        <p:sp>
          <p:nvSpPr>
            <p:cNvPr id="12" name="TextBox 11">
              <a:extLst>
                <a:ext uri="{FF2B5EF4-FFF2-40B4-BE49-F238E27FC236}">
                  <a16:creationId xmlns:a16="http://schemas.microsoft.com/office/drawing/2014/main" id="{F06B91DF-82AF-43F1-153F-21886F139A13}"/>
                </a:ext>
              </a:extLst>
            </p:cNvPr>
            <p:cNvSpPr txBox="1"/>
            <p:nvPr/>
          </p:nvSpPr>
          <p:spPr>
            <a:xfrm>
              <a:off x="6906504" y="3977407"/>
              <a:ext cx="612766" cy="264184"/>
            </a:xfrm>
            <a:prstGeom prst="rect">
              <a:avLst/>
            </a:prstGeom>
          </p:spPr>
          <p:txBody>
            <a:bodyPr wrap="none" rtlCol="0">
              <a:spAutoFit/>
            </a:bodyPr>
            <a:lstStyle/>
            <a:p>
              <a:pPr>
                <a:buFont typeface="Arial" pitchFamily="34" charset="0"/>
                <a:buNone/>
              </a:pPr>
              <a:r>
                <a:rPr lang="en-US" b="1">
                  <a:solidFill>
                    <a:srgbClr val="F6A01A"/>
                  </a:solidFill>
                  <a:latin typeface="Calibri" panose="020F0502020204030204" pitchFamily="34" charset="0"/>
                </a:rPr>
                <a:t>White</a:t>
              </a:r>
            </a:p>
          </p:txBody>
        </p:sp>
        <p:sp>
          <p:nvSpPr>
            <p:cNvPr id="13" name="TextBox 12">
              <a:extLst>
                <a:ext uri="{FF2B5EF4-FFF2-40B4-BE49-F238E27FC236}">
                  <a16:creationId xmlns:a16="http://schemas.microsoft.com/office/drawing/2014/main" id="{CCBE45C6-6878-5A16-4334-E64A6F737B5B}"/>
                </a:ext>
              </a:extLst>
            </p:cNvPr>
            <p:cNvSpPr txBox="1"/>
            <p:nvPr/>
          </p:nvSpPr>
          <p:spPr>
            <a:xfrm>
              <a:off x="6906504" y="3554968"/>
              <a:ext cx="2138682" cy="264184"/>
            </a:xfrm>
            <a:prstGeom prst="rect">
              <a:avLst/>
            </a:prstGeom>
          </p:spPr>
          <p:txBody>
            <a:bodyPr wrap="none" rtlCol="0">
              <a:spAutoFit/>
            </a:bodyPr>
            <a:lstStyle/>
            <a:p>
              <a:pPr>
                <a:buFont typeface="Arial" pitchFamily="34" charset="0"/>
                <a:buNone/>
              </a:pPr>
              <a:r>
                <a:rPr lang="en-US" b="1">
                  <a:solidFill>
                    <a:srgbClr val="259393"/>
                  </a:solidFill>
                  <a:latin typeface="Calibri" panose="020F0502020204030204" pitchFamily="34" charset="0"/>
                </a:rPr>
                <a:t>Black or African American</a:t>
              </a:r>
            </a:p>
          </p:txBody>
        </p:sp>
        <p:sp>
          <p:nvSpPr>
            <p:cNvPr id="14" name="TextBox 13">
              <a:extLst>
                <a:ext uri="{FF2B5EF4-FFF2-40B4-BE49-F238E27FC236}">
                  <a16:creationId xmlns:a16="http://schemas.microsoft.com/office/drawing/2014/main" id="{72087DE6-CC3A-EFF7-A88D-7E851F59C80F}"/>
                </a:ext>
              </a:extLst>
            </p:cNvPr>
            <p:cNvSpPr txBox="1"/>
            <p:nvPr/>
          </p:nvSpPr>
          <p:spPr>
            <a:xfrm>
              <a:off x="6906504" y="3376287"/>
              <a:ext cx="1525567" cy="264184"/>
            </a:xfrm>
            <a:prstGeom prst="rect">
              <a:avLst/>
            </a:prstGeom>
          </p:spPr>
          <p:txBody>
            <a:bodyPr wrap="none" rtlCol="0">
              <a:spAutoFit/>
            </a:bodyPr>
            <a:lstStyle/>
            <a:p>
              <a:pPr>
                <a:buFont typeface="Arial" pitchFamily="34" charset="0"/>
                <a:buNone/>
              </a:pPr>
              <a:r>
                <a:rPr lang="en-US" b="1">
                  <a:solidFill>
                    <a:srgbClr val="A22474"/>
                  </a:solidFill>
                  <a:latin typeface="Calibri" panose="020F0502020204030204" pitchFamily="34" charset="0"/>
                </a:rPr>
                <a:t>Hispanic or Latino</a:t>
              </a:r>
            </a:p>
          </p:txBody>
        </p:sp>
      </p:grpSp>
      <p:sp>
        <p:nvSpPr>
          <p:cNvPr id="15" name="Title 15">
            <a:extLst>
              <a:ext uri="{FF2B5EF4-FFF2-40B4-BE49-F238E27FC236}">
                <a16:creationId xmlns:a16="http://schemas.microsoft.com/office/drawing/2014/main" id="{2A3DC776-7097-5056-4A09-9200F8A23F1C}"/>
              </a:ext>
            </a:extLst>
          </p:cNvPr>
          <p:cNvSpPr txBox="1">
            <a:spLocks noGrp="1"/>
          </p:cNvSpPr>
          <p:nvPr>
            <p:ph type="title" idx="4294967295"/>
          </p:nvPr>
        </p:nvSpPr>
        <p:spPr>
          <a:xfrm>
            <a:off x="609600" y="218976"/>
            <a:ext cx="10972800" cy="64056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spAutoFit/>
          </a:bodyPr>
          <a:lstStyle>
            <a:lvl1pPr algn="l" rtl="0" eaLnBrk="0" fontAlgn="base" hangingPunct="0">
              <a:lnSpc>
                <a:spcPts val="3000"/>
              </a:lnSpc>
              <a:spcBef>
                <a:spcPct val="0"/>
              </a:spcBef>
              <a:spcAft>
                <a:spcPct val="0"/>
              </a:spcAft>
              <a:defRPr sz="2800" b="1" kern="1200" baseline="0">
                <a:solidFill>
                  <a:srgbClr val="00788A"/>
                </a:solidFill>
                <a:effectLst/>
                <a:latin typeface="Calibri" pitchFamily="34" charset="0"/>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200" algn="ctr" rtl="0" fontAlgn="base">
              <a:spcBef>
                <a:spcPct val="0"/>
              </a:spcBef>
              <a:spcAft>
                <a:spcPct val="0"/>
              </a:spcAft>
              <a:defRPr sz="4400">
                <a:solidFill>
                  <a:schemeClr val="tx1"/>
                </a:solidFill>
                <a:latin typeface="Myriad Web Pro" panose="020B0503030403020204" pitchFamily="34" charset="0"/>
              </a:defRPr>
            </a:lvl6pPr>
            <a:lvl7pPr marL="914400" algn="ctr" rtl="0" fontAlgn="base">
              <a:spcBef>
                <a:spcPct val="0"/>
              </a:spcBef>
              <a:spcAft>
                <a:spcPct val="0"/>
              </a:spcAft>
              <a:defRPr sz="4400">
                <a:solidFill>
                  <a:schemeClr val="tx1"/>
                </a:solidFill>
                <a:latin typeface="Myriad Web Pro" panose="020B0503030403020204" pitchFamily="34" charset="0"/>
              </a:defRPr>
            </a:lvl7pPr>
            <a:lvl8pPr marL="1371600" algn="ctr" rtl="0" fontAlgn="base">
              <a:spcBef>
                <a:spcPct val="0"/>
              </a:spcBef>
              <a:spcAft>
                <a:spcPct val="0"/>
              </a:spcAft>
              <a:defRPr sz="4400">
                <a:solidFill>
                  <a:schemeClr val="tx1"/>
                </a:solidFill>
                <a:latin typeface="Myriad Web Pro" panose="020B0503030403020204" pitchFamily="34" charset="0"/>
              </a:defRPr>
            </a:lvl8pPr>
            <a:lvl9pPr marL="1828800" algn="ctr" rtl="0" fontAlgn="base">
              <a:spcBef>
                <a:spcPct val="0"/>
              </a:spcBef>
              <a:spcAft>
                <a:spcPct val="0"/>
              </a:spcAft>
              <a:defRPr sz="4400">
                <a:solidFill>
                  <a:schemeClr val="tx1"/>
                </a:solidFill>
                <a:latin typeface="Myriad Web Pro" panose="020B0503030403020204" pitchFamily="34" charset="0"/>
              </a:defRPr>
            </a:lvl9pPr>
          </a:lstStyle>
          <a:p>
            <a:pPr marL="0" marR="0" lvl="0" indent="0" algn="ctr" defTabSz="914400" rtl="0" eaLnBrk="0" fontAlgn="base" latinLnBrk="0" hangingPunct="0">
              <a:lnSpc>
                <a:spcPct val="129449"/>
              </a:lnSpc>
              <a:spcBef>
                <a:spcPct val="0"/>
              </a:spcBef>
              <a:spcAft>
                <a:spcPct val="0"/>
              </a:spcAft>
              <a:buClrTx/>
              <a:buSzTx/>
              <a:buFontTx/>
              <a:buNone/>
              <a:tabLst/>
              <a:defRPr/>
            </a:pPr>
            <a:r>
              <a:rPr kumimoji="0" lang="en-US" sz="3000" b="1" i="0" u="none" strike="noStrike" kern="1200" cap="none" spc="0" normalizeH="0" baseline="0" noProof="0" dirty="0">
                <a:ln>
                  <a:noFill/>
                </a:ln>
                <a:solidFill>
                  <a:srgbClr val="164380"/>
                </a:solidFill>
                <a:effectLst/>
                <a:uLnTx/>
                <a:uFillTx/>
                <a:latin typeface="Calibri" pitchFamily="34" charset="0"/>
                <a:ea typeface="+mj-ea"/>
                <a:cs typeface="+mj-cs"/>
              </a:rPr>
              <a:t>TB Incidence Rates by Race/Ethnicity,</a:t>
            </a:r>
            <a:r>
              <a:rPr kumimoji="0" lang="en-US" sz="3000" b="1" i="0" u="none" strike="noStrike" kern="1200" cap="none" spc="0" normalizeH="0" baseline="30000" noProof="0" dirty="0">
                <a:ln>
                  <a:noFill/>
                </a:ln>
                <a:solidFill>
                  <a:srgbClr val="164380"/>
                </a:solidFill>
                <a:effectLst/>
                <a:uLnTx/>
                <a:uFillTx/>
                <a:latin typeface="Calibri" pitchFamily="34" charset="0"/>
                <a:ea typeface="+mj-ea"/>
                <a:cs typeface="+mj-cs"/>
              </a:rPr>
              <a:t>* </a:t>
            </a:r>
            <a:r>
              <a:rPr kumimoji="0" lang="en-US" sz="3000" b="1" i="0" u="none" strike="noStrike" kern="1200" cap="none" spc="0" normalizeH="0" baseline="0" noProof="0" dirty="0">
                <a:ln>
                  <a:noFill/>
                </a:ln>
                <a:solidFill>
                  <a:srgbClr val="164380"/>
                </a:solidFill>
                <a:effectLst/>
                <a:uLnTx/>
                <a:uFillTx/>
                <a:latin typeface="Calibri" pitchFamily="34" charset="0"/>
                <a:ea typeface="+mj-ea"/>
                <a:cs typeface="+mj-cs"/>
              </a:rPr>
              <a:t>United States, 2011–2024</a:t>
            </a:r>
            <a:endParaRPr kumimoji="0" lang="en-US" sz="3000" b="1" i="0" u="none" strike="noStrike" kern="1200" cap="none" spc="0" normalizeH="0" baseline="30000" noProof="0" dirty="0">
              <a:ln>
                <a:noFill/>
              </a:ln>
              <a:solidFill>
                <a:srgbClr val="164380"/>
              </a:solidFill>
              <a:effectLst/>
              <a:uLnTx/>
              <a:uFillTx/>
              <a:latin typeface="Calibri" pitchFamily="34" charset="0"/>
              <a:ea typeface="+mj-ea"/>
              <a:cs typeface="Calibri" pitchFamily="34" charset="0"/>
            </a:endParaRPr>
          </a:p>
        </p:txBody>
      </p:sp>
      <p:sp>
        <p:nvSpPr>
          <p:cNvPr id="16" name="Text Placeholder 3">
            <a:extLst>
              <a:ext uri="{FF2B5EF4-FFF2-40B4-BE49-F238E27FC236}">
                <a16:creationId xmlns:a16="http://schemas.microsoft.com/office/drawing/2014/main" id="{28542BA3-C405-90A8-DEFA-902DCC6604DA}"/>
              </a:ext>
            </a:extLst>
          </p:cNvPr>
          <p:cNvSpPr txBox="1">
            <a:spLocks/>
          </p:cNvSpPr>
          <p:nvPr/>
        </p:nvSpPr>
        <p:spPr>
          <a:xfrm>
            <a:off x="0" y="6293177"/>
            <a:ext cx="12192000" cy="744156"/>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Bef>
                <a:spcPts val="0"/>
              </a:spcBef>
              <a:spcAft>
                <a:spcPts val="0"/>
              </a:spcAft>
              <a:buFont typeface="Arial" pitchFamily="34" charset="0"/>
              <a:buNone/>
            </a:pPr>
            <a:r>
              <a:rPr lang="en-US" sz="1200" baseline="30000">
                <a:solidFill>
                  <a:srgbClr val="000000"/>
                </a:solidFill>
                <a:latin typeface="Calibri" panose="020F0502020204030204" pitchFamily="34" charset="0"/>
              </a:rPr>
              <a:t>*</a:t>
            </a:r>
            <a:r>
              <a:rPr lang="en-US" sz="1200">
                <a:solidFill>
                  <a:srgbClr val="000000"/>
                </a:solidFill>
                <a:latin typeface="Calibri" panose="020F0502020204030204" pitchFamily="34" charset="0"/>
              </a:rPr>
              <a:t>Persons who identified as Hispanic or Latino were categorized as "Hispanic," regardless of self-reported race. Persons who did not identify as Hispanic or Latino were categorized by self-reported race; if more than one race was reported, the person was categorized as "Multiple race.” Population data for “Other race” were not available.</a:t>
            </a:r>
          </a:p>
        </p:txBody>
      </p:sp>
    </p:spTree>
    <p:extLst>
      <p:ext uri="{BB962C8B-B14F-4D97-AF65-F5344CB8AC3E}">
        <p14:creationId xmlns:p14="http://schemas.microsoft.com/office/powerpoint/2010/main" val="2289253466"/>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05C93385-E5AC-3C2C-450D-323E66F679AA}"/>
              </a:ext>
            </a:extLst>
          </p:cNvPr>
          <p:cNvSpPr txBox="1">
            <a:spLocks noGrp="1"/>
          </p:cNvSpPr>
          <p:nvPr>
            <p:ph type="title" idx="4294967295"/>
          </p:nvPr>
        </p:nvSpPr>
        <p:spPr>
          <a:xfrm>
            <a:off x="187288" y="180266"/>
            <a:ext cx="11817424" cy="694944"/>
          </a:xfrm>
          <a:prstGeom prst="rect">
            <a:avLst/>
          </a:prstGeom>
          <a:noFill/>
          <a:ln>
            <a:noFill/>
            <a:prstDash/>
          </a:ln>
          <a:effectLst/>
        </p:spPr>
        <p:txBody>
          <a:bodyPr rot="0" spcFirstLastPara="0" vertOverflow="overflow" horzOverflow="overflow" vert="horz" wrap="square" lIns="121920" tIns="60960" rIns="121920" bIns="60960" numCol="1" spcCol="0" rtlCol="0" fromWordArt="0" anchor="b" anchorCtr="0" forceAA="0" compatLnSpc="1">
            <a:prstTxWarp prst="textNoShape">
              <a:avLst/>
            </a:prstTxWarp>
            <a:noAutofit/>
          </a:bodyPr>
          <a:lstStyle>
            <a:lvl1pPr algn="l" rtl="0" eaLnBrk="0" fontAlgn="base" hangingPunct="0">
              <a:lnSpc>
                <a:spcPts val="4000"/>
              </a:lnSpc>
              <a:spcBef>
                <a:spcPct val="0"/>
              </a:spcBef>
              <a:spcAft>
                <a:spcPct val="0"/>
              </a:spcAft>
              <a:defRPr sz="3733" b="1" kern="1200" baseline="0">
                <a:solidFill>
                  <a:srgbClr val="00788A"/>
                </a:solidFill>
                <a:effectLst/>
                <a:latin typeface="Calibri" pitchFamily="34" charset="0"/>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a:lstStyle>
          <a:p>
            <a:pPr marL="0" marR="0" lvl="0" indent="0" algn="ctr" defTabSz="914400" rtl="0" eaLnBrk="0" fontAlgn="base" latinLnBrk="0" hangingPunct="0">
              <a:lnSpc>
                <a:spcPct val="173160"/>
              </a:lnSpc>
              <a:spcBef>
                <a:spcPct val="0"/>
              </a:spcBef>
              <a:spcAft>
                <a:spcPct val="0"/>
              </a:spcAft>
              <a:buClrTx/>
              <a:buSzTx/>
              <a:buFontTx/>
              <a:buNone/>
              <a:tabLst/>
              <a:defRPr/>
            </a:pPr>
            <a:r>
              <a:rPr kumimoji="0" lang="en-US" sz="3000" b="1" i="0" u="none" strike="noStrike" kern="1200" cap="none" spc="0" normalizeH="0" baseline="0" noProof="0" dirty="0">
                <a:ln>
                  <a:noFill/>
                </a:ln>
                <a:solidFill>
                  <a:srgbClr val="164380"/>
                </a:solidFill>
                <a:effectLst/>
                <a:uLnTx/>
                <a:uFillTx/>
                <a:latin typeface="Calibri"/>
                <a:ea typeface="+mj-ea"/>
                <a:cs typeface="Calibri"/>
              </a:rPr>
              <a:t>Progress Towards TB Elimination, United States, 1982–2024</a:t>
            </a:r>
            <a:endParaRPr kumimoji="0" lang="en-US" sz="3733" b="1" i="0" u="none" strike="noStrike" kern="1200" cap="none" spc="0" normalizeH="0" baseline="0" noProof="0" dirty="0">
              <a:ln>
                <a:noFill/>
              </a:ln>
              <a:solidFill>
                <a:srgbClr val="164380"/>
              </a:solidFill>
              <a:effectLst/>
              <a:uLnTx/>
              <a:uFillTx/>
              <a:latin typeface="Calibri" pitchFamily="34" charset="0"/>
              <a:ea typeface="+mj-ea"/>
              <a:cs typeface="+mj-cs"/>
            </a:endParaRPr>
          </a:p>
        </p:txBody>
      </p:sp>
      <p:graphicFrame>
        <p:nvGraphicFramePr>
          <p:cNvPr id="20" name="Chart 19" descr="Line graph showing annual TB case counts in the United States from 1982 to 2024.">
            <a:extLst>
              <a:ext uri="{FF2B5EF4-FFF2-40B4-BE49-F238E27FC236}">
                <a16:creationId xmlns:a16="http://schemas.microsoft.com/office/drawing/2014/main" id="{C90E24C8-011F-1B4B-BD61-208A59EC56F0}"/>
              </a:ext>
            </a:extLst>
          </p:cNvPr>
          <p:cNvGraphicFramePr/>
          <p:nvPr>
            <p:extLst>
              <p:ext uri="{D42A27DB-BD31-4B8C-83A1-F6EECF244321}">
                <p14:modId xmlns:p14="http://schemas.microsoft.com/office/powerpoint/2010/main" val="909080220"/>
              </p:ext>
            </p:extLst>
          </p:nvPr>
        </p:nvGraphicFramePr>
        <p:xfrm>
          <a:off x="187288" y="729915"/>
          <a:ext cx="11817424" cy="5760720"/>
        </p:xfrm>
        <a:graphic>
          <a:graphicData uri="http://schemas.openxmlformats.org/drawingml/2006/chart">
            <c:chart xmlns:c="http://schemas.openxmlformats.org/drawingml/2006/chart" xmlns:r="http://schemas.openxmlformats.org/officeDocument/2006/relationships" r:id="rId3"/>
          </a:graphicData>
        </a:graphic>
      </p:graphicFrame>
      <p:sp>
        <p:nvSpPr>
          <p:cNvPr id="22" name="TextBox 21">
            <a:extLst>
              <a:ext uri="{FF2B5EF4-FFF2-40B4-BE49-F238E27FC236}">
                <a16:creationId xmlns:a16="http://schemas.microsoft.com/office/drawing/2014/main" id="{7783630F-4BD8-7D21-6C13-FDC0089CC618}"/>
              </a:ext>
            </a:extLst>
          </p:cNvPr>
          <p:cNvSpPr txBox="1"/>
          <p:nvPr/>
        </p:nvSpPr>
        <p:spPr>
          <a:xfrm>
            <a:off x="4794360" y="1201101"/>
            <a:ext cx="3931184" cy="646331"/>
          </a:xfrm>
          <a:prstGeom prst="rect">
            <a:avLst/>
          </a:prstGeom>
          <a:noFill/>
          <a:ln w="19050">
            <a:solidFill>
              <a:srgbClr val="000000"/>
            </a:solidFill>
          </a:ln>
        </p:spPr>
        <p:txBody>
          <a:bodyPr wrap="square" rtlCol="0">
            <a:spAutoFit/>
          </a:body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0000"/>
                </a:solidFill>
                <a:effectLst/>
                <a:uLnTx/>
                <a:uFillTx/>
                <a:latin typeface="Calibri" panose="020F0502020204030204" pitchFamily="34" charset="0"/>
              </a:rPr>
              <a:t>26,673 TB cases in 1992</a:t>
            </a:r>
          </a:p>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0000"/>
                </a:solidFill>
                <a:effectLst/>
                <a:uLnTx/>
                <a:uFillTx/>
                <a:latin typeface="Calibri" panose="020F0502020204030204" pitchFamily="34" charset="0"/>
              </a:rPr>
              <a:t>Incidence rate: 10.4 per 100,000</a:t>
            </a:r>
          </a:p>
        </p:txBody>
      </p:sp>
      <p:cxnSp>
        <p:nvCxnSpPr>
          <p:cNvPr id="23" name="Straight Connector 22">
            <a:extLst>
              <a:ext uri="{FF2B5EF4-FFF2-40B4-BE49-F238E27FC236}">
                <a16:creationId xmlns:a16="http://schemas.microsoft.com/office/drawing/2014/main" id="{13D7465A-CF44-00C0-7DD6-31F09DF671EA}"/>
              </a:ext>
              <a:ext uri="{C183D7F6-B498-43B3-948B-1728B52AA6E4}">
                <adec:decorative xmlns:adec="http://schemas.microsoft.com/office/drawing/2017/decorative" val="1"/>
              </a:ext>
            </a:extLst>
          </p:cNvPr>
          <p:cNvCxnSpPr>
            <a:cxnSpLocks/>
          </p:cNvCxnSpPr>
          <p:nvPr/>
        </p:nvCxnSpPr>
        <p:spPr>
          <a:xfrm flipH="1">
            <a:off x="3904343" y="1524267"/>
            <a:ext cx="879857" cy="0"/>
          </a:xfrm>
          <a:prstGeom prst="line">
            <a:avLst/>
          </a:prstGeom>
          <a:noFill/>
          <a:ln w="19050" cap="flat" cmpd="sng" algn="ctr">
            <a:solidFill>
              <a:srgbClr val="000000">
                <a:lumMod val="85000"/>
                <a:lumOff val="15000"/>
              </a:srgbClr>
            </a:solidFill>
            <a:prstDash val="solid"/>
          </a:ln>
          <a:effectLst/>
        </p:spPr>
      </p:cxnSp>
      <p:sp>
        <p:nvSpPr>
          <p:cNvPr id="24" name="TextBox 23">
            <a:extLst>
              <a:ext uri="{FF2B5EF4-FFF2-40B4-BE49-F238E27FC236}">
                <a16:creationId xmlns:a16="http://schemas.microsoft.com/office/drawing/2014/main" id="{7BE8804F-3C0E-0F8C-FF22-D303A32F5517}"/>
              </a:ext>
            </a:extLst>
          </p:cNvPr>
          <p:cNvSpPr txBox="1"/>
          <p:nvPr/>
        </p:nvSpPr>
        <p:spPr>
          <a:xfrm>
            <a:off x="8538794" y="2931520"/>
            <a:ext cx="3472181" cy="646331"/>
          </a:xfrm>
          <a:prstGeom prst="rect">
            <a:avLst/>
          </a:prstGeom>
          <a:noFill/>
          <a:ln w="19050">
            <a:solidFill>
              <a:srgbClr val="000000"/>
            </a:solidFill>
          </a:ln>
        </p:spPr>
        <p:txBody>
          <a:bodyPr wrap="square" rtlCol="0">
            <a:spAutoFit/>
          </a:body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262626"/>
                </a:solidFill>
                <a:effectLst/>
                <a:uLnTx/>
                <a:uFillTx/>
                <a:latin typeface="Calibri" panose="020F0502020204030204" pitchFamily="34" charset="0"/>
              </a:rPr>
              <a:t>10,388 </a:t>
            </a:r>
            <a:r>
              <a:rPr kumimoji="0" lang="en-US" sz="1800" b="1" i="0" u="none" strike="noStrike" kern="0" cap="none" spc="0" normalizeH="0" baseline="0" noProof="0">
                <a:ln>
                  <a:noFill/>
                </a:ln>
                <a:solidFill>
                  <a:srgbClr val="000000"/>
                </a:solidFill>
                <a:effectLst/>
                <a:uLnTx/>
                <a:uFillTx/>
                <a:latin typeface="Calibri" panose="020F0502020204030204" pitchFamily="34" charset="0"/>
              </a:rPr>
              <a:t>TB cases in 2024</a:t>
            </a:r>
          </a:p>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000000"/>
                </a:solidFill>
                <a:effectLst/>
                <a:uLnTx/>
                <a:uFillTx/>
                <a:latin typeface="Calibri" panose="020F0502020204030204" pitchFamily="34" charset="0"/>
              </a:rPr>
              <a:t>Incidence rate: </a:t>
            </a:r>
            <a:r>
              <a:rPr lang="en-US" b="1" kern="0">
                <a:solidFill>
                  <a:srgbClr val="000000"/>
                </a:solidFill>
                <a:latin typeface="Calibri" panose="020F0502020204030204" pitchFamily="34" charset="0"/>
              </a:rPr>
              <a:t>3.1</a:t>
            </a:r>
            <a:r>
              <a:rPr kumimoji="0" lang="en-US" sz="1800" b="1" i="0" u="none" strike="noStrike" kern="0" cap="none" spc="0" normalizeH="0" baseline="0" noProof="0">
                <a:ln>
                  <a:noFill/>
                </a:ln>
                <a:solidFill>
                  <a:srgbClr val="000000"/>
                </a:solidFill>
                <a:effectLst/>
                <a:uLnTx/>
                <a:uFillTx/>
                <a:latin typeface="Calibri" panose="020F0502020204030204" pitchFamily="34" charset="0"/>
              </a:rPr>
              <a:t> per 100,000</a:t>
            </a:r>
          </a:p>
        </p:txBody>
      </p:sp>
      <p:cxnSp>
        <p:nvCxnSpPr>
          <p:cNvPr id="25" name="Straight Connector 24">
            <a:extLst>
              <a:ext uri="{FF2B5EF4-FFF2-40B4-BE49-F238E27FC236}">
                <a16:creationId xmlns:a16="http://schemas.microsoft.com/office/drawing/2014/main" id="{BBB2B721-FB4E-0185-312C-4558516AE643}"/>
              </a:ext>
              <a:ext uri="{C183D7F6-B498-43B3-948B-1728B52AA6E4}">
                <adec:decorative xmlns:adec="http://schemas.microsoft.com/office/drawing/2017/decorative" val="1"/>
              </a:ext>
            </a:extLst>
          </p:cNvPr>
          <p:cNvCxnSpPr>
            <a:cxnSpLocks/>
            <a:stCxn id="24" idx="2"/>
          </p:cNvCxnSpPr>
          <p:nvPr/>
        </p:nvCxnSpPr>
        <p:spPr>
          <a:xfrm>
            <a:off x="10274885" y="3577851"/>
            <a:ext cx="1452658" cy="529692"/>
          </a:xfrm>
          <a:prstGeom prst="line">
            <a:avLst/>
          </a:prstGeom>
          <a:noFill/>
          <a:ln w="19050" cap="flat" cmpd="sng" algn="ctr">
            <a:solidFill>
              <a:srgbClr val="000000">
                <a:lumMod val="85000"/>
                <a:lumOff val="15000"/>
              </a:srgbClr>
            </a:solidFill>
            <a:prstDash val="solid"/>
          </a:ln>
          <a:effectLst/>
        </p:spPr>
      </p:cxnSp>
    </p:spTree>
    <p:extLst>
      <p:ext uri="{BB962C8B-B14F-4D97-AF65-F5344CB8AC3E}">
        <p14:creationId xmlns:p14="http://schemas.microsoft.com/office/powerpoint/2010/main" val="517797089"/>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5">
            <a:extLst>
              <a:ext uri="{FF2B5EF4-FFF2-40B4-BE49-F238E27FC236}">
                <a16:creationId xmlns:a16="http://schemas.microsoft.com/office/drawing/2014/main" id="{AAA1087E-6F5C-F21A-93DF-4440C15ADE12}"/>
              </a:ext>
            </a:extLst>
          </p:cNvPr>
          <p:cNvSpPr txBox="1">
            <a:spLocks noGrp="1"/>
          </p:cNvSpPr>
          <p:nvPr>
            <p:ph type="title" idx="4294967295"/>
          </p:nvPr>
        </p:nvSpPr>
        <p:spPr>
          <a:xfrm>
            <a:off x="609600" y="164593"/>
            <a:ext cx="10972800" cy="9728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rtl="0" eaLnBrk="0" fontAlgn="base" hangingPunct="0">
              <a:lnSpc>
                <a:spcPts val="4000"/>
              </a:lnSpc>
              <a:spcBef>
                <a:spcPct val="0"/>
              </a:spcBef>
              <a:spcAft>
                <a:spcPct val="0"/>
              </a:spcAft>
              <a:defRPr sz="3733" b="1" kern="1200" baseline="0">
                <a:solidFill>
                  <a:srgbClr val="00788A"/>
                </a:solidFill>
                <a:effectLst/>
                <a:latin typeface="Calibri" pitchFamily="34" charset="0"/>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a:lstStyle>
          <a:p>
            <a:pPr marL="0" marR="0" lvl="0" indent="0" algn="ctr" defTabSz="914400" rtl="0" eaLnBrk="0" fontAlgn="base" latinLnBrk="0" hangingPunct="0">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164380"/>
                </a:solidFill>
                <a:effectLst/>
                <a:uLnTx/>
                <a:uFillTx/>
                <a:latin typeface="Calibri"/>
                <a:ea typeface="+mj-ea"/>
                <a:cs typeface="Calibri"/>
              </a:rPr>
              <a:t>TB Cases Among U.S.-Born</a:t>
            </a:r>
            <a:r>
              <a:rPr kumimoji="0" lang="en-US" sz="3000" b="1" i="0" u="none" strike="noStrike" kern="1200" cap="none" spc="0" normalizeH="0" baseline="30000" noProof="0" dirty="0">
                <a:ln>
                  <a:noFill/>
                </a:ln>
                <a:solidFill>
                  <a:srgbClr val="164380"/>
                </a:solidFill>
                <a:effectLst/>
                <a:uLnTx/>
                <a:uFillTx/>
                <a:latin typeface="Calibri"/>
                <a:ea typeface="+mj-ea"/>
                <a:cs typeface="Calibri"/>
              </a:rPr>
              <a:t>*</a:t>
            </a:r>
            <a:r>
              <a:rPr kumimoji="0" lang="en-US" sz="3000" b="1" i="0" u="none" strike="noStrike" kern="1200" cap="none" spc="0" normalizeH="0" baseline="0" noProof="0" dirty="0">
                <a:ln>
                  <a:noFill/>
                </a:ln>
                <a:solidFill>
                  <a:srgbClr val="164380"/>
                </a:solidFill>
                <a:effectLst/>
                <a:uLnTx/>
                <a:uFillTx/>
                <a:latin typeface="Calibri"/>
                <a:ea typeface="+mj-ea"/>
                <a:cs typeface="Calibri"/>
              </a:rPr>
              <a:t> Persons by Race/Ethnicity,</a:t>
            </a:r>
            <a:r>
              <a:rPr kumimoji="0" lang="en-US" sz="3000" b="1" i="0" u="none" strike="noStrike" kern="1200" cap="none" spc="0" normalizeH="0" baseline="30000" noProof="0" dirty="0">
                <a:ln>
                  <a:noFill/>
                </a:ln>
                <a:solidFill>
                  <a:srgbClr val="164380"/>
                </a:solidFill>
                <a:effectLst/>
                <a:uLnTx/>
                <a:uFillTx/>
                <a:latin typeface="Segoe UI"/>
                <a:ea typeface="+mj-ea"/>
                <a:cs typeface="Segoe UI"/>
              </a:rPr>
              <a:t>†</a:t>
            </a:r>
            <a:r>
              <a:rPr kumimoji="0" lang="en-US" sz="3000" b="1" i="0" u="none" strike="noStrike" kern="1200" cap="none" spc="0" normalizeH="0" baseline="0" noProof="0" dirty="0">
                <a:ln>
                  <a:noFill/>
                </a:ln>
                <a:solidFill>
                  <a:srgbClr val="164380"/>
                </a:solidFill>
                <a:effectLst/>
                <a:uLnTx/>
                <a:uFillTx/>
                <a:latin typeface="Calibri"/>
                <a:ea typeface="+mj-ea"/>
                <a:cs typeface="Calibri"/>
              </a:rPr>
              <a:t> </a:t>
            </a:r>
            <a:br>
              <a:rPr kumimoji="0" lang="en-US" sz="3000" b="1" i="0" u="none" strike="noStrike" kern="1200" cap="none" spc="0" normalizeH="0" baseline="0" noProof="0" dirty="0">
                <a:ln>
                  <a:noFill/>
                </a:ln>
                <a:solidFill>
                  <a:srgbClr val="00788A"/>
                </a:solidFill>
                <a:effectLst/>
                <a:uLnTx/>
                <a:uFillTx/>
                <a:latin typeface="Calibri" pitchFamily="34" charset="0"/>
                <a:ea typeface="+mj-ea"/>
                <a:cs typeface="+mj-cs"/>
              </a:rPr>
            </a:br>
            <a:r>
              <a:rPr kumimoji="0" lang="en-US" sz="3000" b="1" i="0" u="none" strike="noStrike" kern="1200" cap="none" spc="0" normalizeH="0" baseline="0" noProof="0" dirty="0">
                <a:ln>
                  <a:noFill/>
                </a:ln>
                <a:solidFill>
                  <a:srgbClr val="164380"/>
                </a:solidFill>
                <a:effectLst/>
                <a:uLnTx/>
                <a:uFillTx/>
                <a:latin typeface="Calibri"/>
                <a:ea typeface="+mj-ea"/>
                <a:cs typeface="Calibri"/>
              </a:rPr>
              <a:t>United States, 2011–2024</a:t>
            </a:r>
            <a:endParaRPr kumimoji="0" lang="en-US" sz="3733" b="1" i="0" u="none" strike="noStrike" kern="1200" cap="none" spc="0" normalizeH="0" baseline="0" noProof="0" dirty="0">
              <a:ln>
                <a:noFill/>
              </a:ln>
              <a:solidFill>
                <a:srgbClr val="00788A"/>
              </a:solidFill>
              <a:effectLst/>
              <a:uLnTx/>
              <a:uFillTx/>
              <a:latin typeface="Calibri"/>
              <a:ea typeface="+mj-ea"/>
              <a:cs typeface="Calibri"/>
            </a:endParaRPr>
          </a:p>
        </p:txBody>
      </p:sp>
      <p:graphicFrame>
        <p:nvGraphicFramePr>
          <p:cNvPr id="7" name="Content Placeholder 17" descr="Stacked bar chart showing annual TB case counts, among U.S.-born persons, by race/ethnicity in the United States from 2011 to 2024.">
            <a:extLst>
              <a:ext uri="{FF2B5EF4-FFF2-40B4-BE49-F238E27FC236}">
                <a16:creationId xmlns:a16="http://schemas.microsoft.com/office/drawing/2014/main" id="{1922EB97-D597-A3B5-3308-911538D19076}"/>
              </a:ext>
            </a:extLst>
          </p:cNvPr>
          <p:cNvGraphicFramePr>
            <a:graphicFrameLocks/>
          </p:cNvGraphicFramePr>
          <p:nvPr>
            <p:extLst>
              <p:ext uri="{D42A27DB-BD31-4B8C-83A1-F6EECF244321}">
                <p14:modId xmlns:p14="http://schemas.microsoft.com/office/powerpoint/2010/main" val="3157009212"/>
              </p:ext>
            </p:extLst>
          </p:nvPr>
        </p:nvGraphicFramePr>
        <p:xfrm>
          <a:off x="187354" y="590701"/>
          <a:ext cx="8033253" cy="5211660"/>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 Placeholder 3">
            <a:extLst>
              <a:ext uri="{FF2B5EF4-FFF2-40B4-BE49-F238E27FC236}">
                <a16:creationId xmlns:a16="http://schemas.microsoft.com/office/drawing/2014/main" id="{A0CDB386-320D-D6EE-72A6-0E357573314A}"/>
              </a:ext>
            </a:extLst>
          </p:cNvPr>
          <p:cNvSpPr txBox="1">
            <a:spLocks/>
          </p:cNvSpPr>
          <p:nvPr/>
        </p:nvSpPr>
        <p:spPr>
          <a:xfrm>
            <a:off x="0" y="6101778"/>
            <a:ext cx="12192000" cy="64814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Bef>
                <a:spcPts val="0"/>
              </a:spcBef>
              <a:spcAft>
                <a:spcPts val="0"/>
              </a:spcAft>
              <a:buFont typeface="Arial" pitchFamily="34" charset="0"/>
              <a:buNone/>
            </a:pPr>
            <a:r>
              <a:rPr lang="en-US" sz="1200" baseline="30000">
                <a:solidFill>
                  <a:srgbClr val="000000"/>
                </a:solidFill>
                <a:latin typeface="Calibri" panose="020F0502020204030204" pitchFamily="34" charset="0"/>
                <a:cs typeface="Calibri" panose="020F0502020204030204" pitchFamily="34" charset="0"/>
              </a:rPr>
              <a:t>*</a:t>
            </a:r>
            <a:r>
              <a:rPr lang="en-US" sz="1200">
                <a:solidFill>
                  <a:srgbClr val="000000"/>
                </a:solidFill>
                <a:latin typeface="Calibri" panose="020F0502020204030204" pitchFamily="34" charset="0"/>
                <a:cs typeface="Calibri" panose="020F0502020204030204" pitchFamily="34" charset="0"/>
              </a:rPr>
              <a:t>Persons born in the United States, certain U.S. territories, or elsewhere to at least one U.S. citizen parent are categorized as U.S.-born. All other persons are categorized as non-U.S.–born.</a:t>
            </a:r>
            <a:endParaRPr lang="en-US" sz="1200" baseline="30000">
              <a:solidFill>
                <a:srgbClr val="000000"/>
              </a:solidFill>
              <a:latin typeface="Calibri" panose="020F0502020204030204" pitchFamily="34" charset="0"/>
              <a:cs typeface="Calibri" panose="020F0502020204030204" pitchFamily="34" charset="0"/>
            </a:endParaRPr>
          </a:p>
          <a:p>
            <a:pPr marL="0" indent="0" fontAlgn="auto">
              <a:spcBef>
                <a:spcPts val="0"/>
              </a:spcBef>
              <a:spcAft>
                <a:spcPts val="0"/>
              </a:spcAft>
              <a:buFont typeface="Arial" pitchFamily="34" charset="0"/>
              <a:buNone/>
            </a:pPr>
            <a:r>
              <a:rPr lang="en-US" sz="1200">
                <a:solidFill>
                  <a:srgbClr val="000000"/>
                </a:solidFill>
                <a:latin typeface="Calibri" panose="020F0502020204030204" pitchFamily="34" charset="0"/>
                <a:cs typeface="Calibri" panose="020F0502020204030204" pitchFamily="34" charset="0"/>
              </a:rPr>
              <a:t>†Persons who identified as Hispanic or Latino were categorized as "Hispanic," regardless of self-reported race. Persons who did not identify as Hispanic or Latino were categorized by self-reported race; if more than one race was reported, the person was categorized as "Multiple race.“ “</a:t>
            </a:r>
            <a:r>
              <a:rPr lang="en-US" sz="1200">
                <a:solidFill>
                  <a:srgbClr val="000000"/>
                </a:solidFill>
                <a:latin typeface="Calibri" panose="020F0502020204030204" pitchFamily="34" charset="0"/>
              </a:rPr>
              <a:t>Other race” was first reported as a new race category in 2023.</a:t>
            </a:r>
          </a:p>
        </p:txBody>
      </p:sp>
      <p:grpSp>
        <p:nvGrpSpPr>
          <p:cNvPr id="3" name="Group 2">
            <a:extLst>
              <a:ext uri="{FF2B5EF4-FFF2-40B4-BE49-F238E27FC236}">
                <a16:creationId xmlns:a16="http://schemas.microsoft.com/office/drawing/2014/main" id="{A4DF3DD3-04A4-B461-80A4-CDA9F026BE9D}"/>
              </a:ext>
              <a:ext uri="{C183D7F6-B498-43B3-948B-1728B52AA6E4}">
                <adec:decorative xmlns:adec="http://schemas.microsoft.com/office/drawing/2017/decorative" val="1"/>
              </a:ext>
            </a:extLst>
          </p:cNvPr>
          <p:cNvGrpSpPr/>
          <p:nvPr/>
        </p:nvGrpSpPr>
        <p:grpSpPr>
          <a:xfrm>
            <a:off x="8149719" y="2573364"/>
            <a:ext cx="4100932" cy="2755663"/>
            <a:chOff x="8149719" y="2573364"/>
            <a:chExt cx="4100932" cy="3001500"/>
          </a:xfrm>
        </p:grpSpPr>
        <p:sp>
          <p:nvSpPr>
            <p:cNvPr id="9" name="TextBox 8">
              <a:extLst>
                <a:ext uri="{FF2B5EF4-FFF2-40B4-BE49-F238E27FC236}">
                  <a16:creationId xmlns:a16="http://schemas.microsoft.com/office/drawing/2014/main" id="{3E775595-EB24-8C85-4576-6927BFA92935}"/>
                </a:ext>
              </a:extLst>
            </p:cNvPr>
            <p:cNvSpPr txBox="1"/>
            <p:nvPr/>
          </p:nvSpPr>
          <p:spPr>
            <a:xfrm>
              <a:off x="8149719" y="3967619"/>
              <a:ext cx="2848545" cy="399088"/>
            </a:xfrm>
            <a:prstGeom prst="rect">
              <a:avLst/>
            </a:prstGeom>
          </p:spPr>
          <p:txBody>
            <a:bodyPr wrap="square" rtlCol="0">
              <a:spAutoFit/>
            </a:bodyPr>
            <a:lstStyle/>
            <a:p>
              <a:pPr defTabSz="1219140"/>
              <a:r>
                <a:rPr lang="en-US" b="1">
                  <a:solidFill>
                    <a:srgbClr val="259393"/>
                  </a:solidFill>
                  <a:latin typeface="Calibri" panose="020F0502020204030204" pitchFamily="34" charset="0"/>
                </a:rPr>
                <a:t>Black or African American</a:t>
              </a:r>
            </a:p>
          </p:txBody>
        </p:sp>
        <p:sp>
          <p:nvSpPr>
            <p:cNvPr id="10" name="TextBox 9">
              <a:extLst>
                <a:ext uri="{FF2B5EF4-FFF2-40B4-BE49-F238E27FC236}">
                  <a16:creationId xmlns:a16="http://schemas.microsoft.com/office/drawing/2014/main" id="{106A9914-B023-C55F-CF5E-95F489A53327}"/>
                </a:ext>
              </a:extLst>
            </p:cNvPr>
            <p:cNvSpPr txBox="1"/>
            <p:nvPr/>
          </p:nvSpPr>
          <p:spPr>
            <a:xfrm>
              <a:off x="8149719" y="3019390"/>
              <a:ext cx="4100932" cy="369332"/>
            </a:xfrm>
            <a:prstGeom prst="rect">
              <a:avLst/>
            </a:prstGeom>
          </p:spPr>
          <p:txBody>
            <a:bodyPr wrap="square" rtlCol="0">
              <a:spAutoFit/>
            </a:bodyPr>
            <a:lstStyle/>
            <a:p>
              <a:pPr defTabSz="1219140"/>
              <a:r>
                <a:rPr lang="en-US" b="1">
                  <a:solidFill>
                    <a:srgbClr val="78B832"/>
                  </a:solidFill>
                  <a:latin typeface="Calibri" panose="020F0502020204030204" pitchFamily="34" charset="0"/>
                </a:rPr>
                <a:t>Native Hawaiian or Other Pacific Islander</a:t>
              </a:r>
            </a:p>
          </p:txBody>
        </p:sp>
        <p:sp>
          <p:nvSpPr>
            <p:cNvPr id="11" name="TextBox 10">
              <a:extLst>
                <a:ext uri="{FF2B5EF4-FFF2-40B4-BE49-F238E27FC236}">
                  <a16:creationId xmlns:a16="http://schemas.microsoft.com/office/drawing/2014/main" id="{2302D922-E9E6-E739-5F6F-9CFE3AF378CB}"/>
                </a:ext>
              </a:extLst>
            </p:cNvPr>
            <p:cNvSpPr txBox="1"/>
            <p:nvPr/>
          </p:nvSpPr>
          <p:spPr>
            <a:xfrm>
              <a:off x="8149719" y="3242402"/>
              <a:ext cx="3479434" cy="399088"/>
            </a:xfrm>
            <a:prstGeom prst="rect">
              <a:avLst/>
            </a:prstGeom>
          </p:spPr>
          <p:txBody>
            <a:bodyPr wrap="square" rtlCol="0">
              <a:spAutoFit/>
            </a:bodyPr>
            <a:lstStyle/>
            <a:p>
              <a:pPr defTabSz="1219140"/>
              <a:r>
                <a:rPr lang="en-US" b="1">
                  <a:solidFill>
                    <a:srgbClr val="A87FE5"/>
                  </a:solidFill>
                  <a:latin typeface="Calibri" panose="020F0502020204030204" pitchFamily="34" charset="0"/>
                </a:rPr>
                <a:t>American Indian or Alaska Native</a:t>
              </a:r>
            </a:p>
          </p:txBody>
        </p:sp>
        <p:sp>
          <p:nvSpPr>
            <p:cNvPr id="12" name="TextBox 11">
              <a:extLst>
                <a:ext uri="{FF2B5EF4-FFF2-40B4-BE49-F238E27FC236}">
                  <a16:creationId xmlns:a16="http://schemas.microsoft.com/office/drawing/2014/main" id="{D9FC58E3-4398-7294-C9FC-5422CCAF542D}"/>
                </a:ext>
              </a:extLst>
            </p:cNvPr>
            <p:cNvSpPr txBox="1"/>
            <p:nvPr/>
          </p:nvSpPr>
          <p:spPr>
            <a:xfrm>
              <a:off x="8149719" y="5175776"/>
              <a:ext cx="1163872" cy="399088"/>
            </a:xfrm>
            <a:prstGeom prst="rect">
              <a:avLst/>
            </a:prstGeom>
          </p:spPr>
          <p:txBody>
            <a:bodyPr wrap="square" rtlCol="0">
              <a:spAutoFit/>
            </a:bodyPr>
            <a:lstStyle/>
            <a:p>
              <a:pPr defTabSz="1219140"/>
              <a:r>
                <a:rPr lang="en-US" b="1">
                  <a:solidFill>
                    <a:srgbClr val="4BA9FF"/>
                  </a:solidFill>
                  <a:latin typeface="Calibri" panose="020F0502020204030204" pitchFamily="34" charset="0"/>
                </a:rPr>
                <a:t>Asian</a:t>
              </a:r>
            </a:p>
          </p:txBody>
        </p:sp>
        <p:sp>
          <p:nvSpPr>
            <p:cNvPr id="13" name="TextBox 12">
              <a:extLst>
                <a:ext uri="{FF2B5EF4-FFF2-40B4-BE49-F238E27FC236}">
                  <a16:creationId xmlns:a16="http://schemas.microsoft.com/office/drawing/2014/main" id="{8938AD94-8639-A37C-1865-0AB3623E262A}"/>
                </a:ext>
              </a:extLst>
            </p:cNvPr>
            <p:cNvSpPr txBox="1"/>
            <p:nvPr/>
          </p:nvSpPr>
          <p:spPr>
            <a:xfrm>
              <a:off x="8149719" y="2796377"/>
              <a:ext cx="2360129" cy="369332"/>
            </a:xfrm>
            <a:prstGeom prst="rect">
              <a:avLst/>
            </a:prstGeom>
          </p:spPr>
          <p:txBody>
            <a:bodyPr wrap="square" rtlCol="0">
              <a:spAutoFit/>
            </a:bodyPr>
            <a:lstStyle/>
            <a:p>
              <a:pPr defTabSz="1219140"/>
              <a:r>
                <a:rPr lang="en-US" b="1">
                  <a:solidFill>
                    <a:srgbClr val="005DAA"/>
                  </a:solidFill>
                  <a:latin typeface="Calibri" panose="020F0502020204030204" pitchFamily="34" charset="0"/>
                </a:rPr>
                <a:t>Multiple race</a:t>
              </a:r>
            </a:p>
          </p:txBody>
        </p:sp>
        <p:sp>
          <p:nvSpPr>
            <p:cNvPr id="14" name="TextBox 13">
              <a:extLst>
                <a:ext uri="{FF2B5EF4-FFF2-40B4-BE49-F238E27FC236}">
                  <a16:creationId xmlns:a16="http://schemas.microsoft.com/office/drawing/2014/main" id="{8AC3AD1D-5389-D440-D612-EA8D9C39591C}"/>
                </a:ext>
              </a:extLst>
            </p:cNvPr>
            <p:cNvSpPr txBox="1"/>
            <p:nvPr/>
          </p:nvSpPr>
          <p:spPr>
            <a:xfrm>
              <a:off x="8149719" y="3526360"/>
              <a:ext cx="1248866" cy="369332"/>
            </a:xfrm>
            <a:prstGeom prst="rect">
              <a:avLst/>
            </a:prstGeom>
          </p:spPr>
          <p:txBody>
            <a:bodyPr wrap="square" rtlCol="0">
              <a:spAutoFit/>
            </a:bodyPr>
            <a:lstStyle/>
            <a:p>
              <a:pPr defTabSz="1219140"/>
              <a:r>
                <a:rPr lang="en-US" b="1">
                  <a:solidFill>
                    <a:srgbClr val="F6A01A"/>
                  </a:solidFill>
                  <a:latin typeface="Calibri" panose="020F0502020204030204" pitchFamily="34" charset="0"/>
                </a:rPr>
                <a:t>White</a:t>
              </a:r>
            </a:p>
          </p:txBody>
        </p:sp>
        <p:sp>
          <p:nvSpPr>
            <p:cNvPr id="15" name="TextBox 14">
              <a:extLst>
                <a:ext uri="{FF2B5EF4-FFF2-40B4-BE49-F238E27FC236}">
                  <a16:creationId xmlns:a16="http://schemas.microsoft.com/office/drawing/2014/main" id="{51A2BA43-D080-4B2C-3105-0922847B08A1}"/>
                </a:ext>
              </a:extLst>
            </p:cNvPr>
            <p:cNvSpPr txBox="1"/>
            <p:nvPr/>
          </p:nvSpPr>
          <p:spPr>
            <a:xfrm>
              <a:off x="8149719" y="4708578"/>
              <a:ext cx="2624626" cy="399088"/>
            </a:xfrm>
            <a:prstGeom prst="rect">
              <a:avLst/>
            </a:prstGeom>
          </p:spPr>
          <p:txBody>
            <a:bodyPr wrap="square" rtlCol="0">
              <a:spAutoFit/>
            </a:bodyPr>
            <a:lstStyle/>
            <a:p>
              <a:pPr defTabSz="1219140"/>
              <a:r>
                <a:rPr lang="en-US" b="1">
                  <a:solidFill>
                    <a:srgbClr val="A22474"/>
                  </a:solidFill>
                  <a:latin typeface="Calibri" panose="020F0502020204030204" pitchFamily="34" charset="0"/>
                </a:rPr>
                <a:t>Hispanic or Latino</a:t>
              </a:r>
            </a:p>
          </p:txBody>
        </p:sp>
        <p:sp>
          <p:nvSpPr>
            <p:cNvPr id="2" name="TextBox 1">
              <a:extLst>
                <a:ext uri="{FF2B5EF4-FFF2-40B4-BE49-F238E27FC236}">
                  <a16:creationId xmlns:a16="http://schemas.microsoft.com/office/drawing/2014/main" id="{A32CD055-66B2-CBEE-5F9C-2B77F77499B5}"/>
                </a:ext>
              </a:extLst>
            </p:cNvPr>
            <p:cNvSpPr txBox="1"/>
            <p:nvPr/>
          </p:nvSpPr>
          <p:spPr>
            <a:xfrm>
              <a:off x="8149719" y="2573364"/>
              <a:ext cx="2360129" cy="369332"/>
            </a:xfrm>
            <a:prstGeom prst="rect">
              <a:avLst/>
            </a:prstGeom>
          </p:spPr>
          <p:txBody>
            <a:bodyPr wrap="square" rtlCol="0">
              <a:spAutoFit/>
            </a:bodyPr>
            <a:lstStyle/>
            <a:p>
              <a:pPr defTabSz="1219140"/>
              <a:r>
                <a:rPr lang="en-US" b="1">
                  <a:solidFill>
                    <a:srgbClr val="FF6699"/>
                  </a:solidFill>
                  <a:latin typeface="Calibri" panose="020F0502020204030204" pitchFamily="34" charset="0"/>
                </a:rPr>
                <a:t>Other race</a:t>
              </a:r>
            </a:p>
          </p:txBody>
        </p:sp>
      </p:grpSp>
    </p:spTree>
    <p:extLst>
      <p:ext uri="{BB962C8B-B14F-4D97-AF65-F5344CB8AC3E}">
        <p14:creationId xmlns:p14="http://schemas.microsoft.com/office/powerpoint/2010/main" val="526952010"/>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2A637EF-C194-0DC0-C4B7-A930AABBAFFC}"/>
              </a:ext>
            </a:extLst>
          </p:cNvPr>
          <p:cNvSpPr txBox="1">
            <a:spLocks noGrp="1"/>
          </p:cNvSpPr>
          <p:nvPr>
            <p:ph type="title" idx="4294967295"/>
          </p:nvPr>
        </p:nvSpPr>
        <p:spPr>
          <a:xfrm>
            <a:off x="914400" y="164592"/>
            <a:ext cx="10363200" cy="9707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rtl="0" eaLnBrk="0" fontAlgn="base" hangingPunct="0">
              <a:lnSpc>
                <a:spcPts val="4000"/>
              </a:lnSpc>
              <a:spcBef>
                <a:spcPct val="0"/>
              </a:spcBef>
              <a:spcAft>
                <a:spcPct val="0"/>
              </a:spcAft>
              <a:defRPr sz="3733" b="1" kern="1200" baseline="0">
                <a:solidFill>
                  <a:srgbClr val="00788A"/>
                </a:solidFill>
                <a:effectLst/>
                <a:latin typeface="Calibri" pitchFamily="34" charset="0"/>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000" b="1" i="0" u="none" strike="noStrike" kern="1200" cap="none" spc="0" normalizeH="0" baseline="0" noProof="0" dirty="0">
                <a:ln>
                  <a:noFill/>
                </a:ln>
                <a:solidFill>
                  <a:srgbClr val="164380"/>
                </a:solidFill>
                <a:effectLst/>
                <a:uLnTx/>
                <a:uFillTx/>
                <a:latin typeface="Calibri" pitchFamily="34" charset="0"/>
                <a:ea typeface="+mj-ea"/>
                <a:cs typeface="Calibri" panose="020F0502020204030204" pitchFamily="34" charset="0"/>
              </a:rPr>
              <a:t>TB Incidence Rates Among U.S.-Born</a:t>
            </a:r>
            <a:r>
              <a:rPr kumimoji="0" lang="en-US" sz="3000" b="1" i="0" u="none" strike="noStrike" kern="1200" cap="none" spc="0" normalizeH="0" baseline="30000" noProof="0" dirty="0">
                <a:ln>
                  <a:noFill/>
                </a:ln>
                <a:solidFill>
                  <a:srgbClr val="164380"/>
                </a:solidFill>
                <a:effectLst/>
                <a:uLnTx/>
                <a:uFillTx/>
                <a:latin typeface="Calibri" pitchFamily="34" charset="0"/>
                <a:ea typeface="+mj-ea"/>
                <a:cs typeface="Calibri" panose="020F0502020204030204" pitchFamily="34" charset="0"/>
              </a:rPr>
              <a:t>*</a:t>
            </a:r>
            <a:r>
              <a:rPr kumimoji="0" lang="en-US" sz="3000" b="1" i="0" u="none" strike="noStrike" kern="1200" cap="none" spc="0" normalizeH="0" baseline="0" noProof="0" dirty="0">
                <a:ln>
                  <a:noFill/>
                </a:ln>
                <a:solidFill>
                  <a:srgbClr val="164380"/>
                </a:solidFill>
                <a:effectLst/>
                <a:uLnTx/>
                <a:uFillTx/>
                <a:latin typeface="Calibri" pitchFamily="34" charset="0"/>
                <a:ea typeface="+mj-ea"/>
                <a:cs typeface="Calibri" panose="020F0502020204030204" pitchFamily="34" charset="0"/>
              </a:rPr>
              <a:t> Persons by Race/Ethnicity,</a:t>
            </a:r>
            <a:r>
              <a:rPr kumimoji="0" lang="en-US" sz="3000" b="1" i="0" u="none" strike="noStrike" kern="1200" cap="none" spc="0" normalizeH="0" baseline="30000" noProof="0" dirty="0">
                <a:ln>
                  <a:noFill/>
                </a:ln>
                <a:solidFill>
                  <a:srgbClr val="164380"/>
                </a:solidFill>
                <a:effectLst/>
                <a:uLnTx/>
                <a:uFillTx/>
                <a:latin typeface="Segoe UI" panose="020B0502040204020203" pitchFamily="34" charset="0"/>
                <a:ea typeface="+mj-ea"/>
                <a:cs typeface="Segoe UI" panose="020B0502040204020203" pitchFamily="34" charset="0"/>
              </a:rPr>
              <a:t>†</a:t>
            </a:r>
            <a:r>
              <a:rPr kumimoji="0" lang="en-US" sz="3000" b="1" i="0" u="none" strike="noStrike" kern="1200" cap="none" spc="0" normalizeH="0" baseline="0" noProof="0" dirty="0">
                <a:ln>
                  <a:noFill/>
                </a:ln>
                <a:solidFill>
                  <a:srgbClr val="164380"/>
                </a:solidFill>
                <a:effectLst/>
                <a:uLnTx/>
                <a:uFillTx/>
                <a:latin typeface="Calibri" pitchFamily="34" charset="0"/>
                <a:ea typeface="+mj-ea"/>
                <a:cs typeface="Calibri" panose="020F0502020204030204" pitchFamily="34" charset="0"/>
              </a:rPr>
              <a:t> United States, 2011–2024</a:t>
            </a:r>
          </a:p>
        </p:txBody>
      </p:sp>
      <p:grpSp>
        <p:nvGrpSpPr>
          <p:cNvPr id="7" name="Group 6" descr="Line graph showing TB incidence rates, among U.S.-born persons, by race/ethnicity in the United States from 2011 to 2024.">
            <a:extLst>
              <a:ext uri="{FF2B5EF4-FFF2-40B4-BE49-F238E27FC236}">
                <a16:creationId xmlns:a16="http://schemas.microsoft.com/office/drawing/2014/main" id="{F89E4B2A-EED8-CCC6-2055-9EE9F9168193}"/>
              </a:ext>
            </a:extLst>
          </p:cNvPr>
          <p:cNvGrpSpPr/>
          <p:nvPr/>
        </p:nvGrpSpPr>
        <p:grpSpPr>
          <a:xfrm>
            <a:off x="167268" y="1082431"/>
            <a:ext cx="11961326" cy="4659150"/>
            <a:chOff x="112070" y="1198181"/>
            <a:chExt cx="11683014" cy="5230148"/>
          </a:xfrm>
        </p:grpSpPr>
        <p:graphicFrame>
          <p:nvGraphicFramePr>
            <p:cNvPr id="8" name="Content Placeholder 5">
              <a:extLst>
                <a:ext uri="{FF2B5EF4-FFF2-40B4-BE49-F238E27FC236}">
                  <a16:creationId xmlns:a16="http://schemas.microsoft.com/office/drawing/2014/main" id="{C9B3F7E2-1D13-D6E2-6AD7-458F84704840}"/>
                </a:ext>
              </a:extLst>
            </p:cNvPr>
            <p:cNvGraphicFramePr>
              <a:graphicFrameLocks/>
            </p:cNvGraphicFramePr>
            <p:nvPr>
              <p:extLst>
                <p:ext uri="{D42A27DB-BD31-4B8C-83A1-F6EECF244321}">
                  <p14:modId xmlns:p14="http://schemas.microsoft.com/office/powerpoint/2010/main" val="1771653594"/>
                </p:ext>
              </p:extLst>
            </p:nvPr>
          </p:nvGraphicFramePr>
          <p:xfrm>
            <a:off x="112070" y="1198181"/>
            <a:ext cx="9195803" cy="5230148"/>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8">
              <a:extLst>
                <a:ext uri="{FF2B5EF4-FFF2-40B4-BE49-F238E27FC236}">
                  <a16:creationId xmlns:a16="http://schemas.microsoft.com/office/drawing/2014/main" id="{B38C5D95-AF18-83DD-3049-4E187A46832F}"/>
                </a:ext>
              </a:extLst>
            </p:cNvPr>
            <p:cNvGrpSpPr/>
            <p:nvPr/>
          </p:nvGrpSpPr>
          <p:grpSpPr>
            <a:xfrm>
              <a:off x="9104504" y="1333895"/>
              <a:ext cx="2690580" cy="4464772"/>
              <a:chOff x="7650219" y="990909"/>
              <a:chExt cx="2122429" cy="3365390"/>
            </a:xfrm>
          </p:grpSpPr>
          <p:sp>
            <p:nvSpPr>
              <p:cNvPr id="10" name="TextBox 9">
                <a:extLst>
                  <a:ext uri="{FF2B5EF4-FFF2-40B4-BE49-F238E27FC236}">
                    <a16:creationId xmlns:a16="http://schemas.microsoft.com/office/drawing/2014/main" id="{8BE9D3EF-7563-E980-C7ED-2BC07744392F}"/>
                  </a:ext>
                </a:extLst>
              </p:cNvPr>
              <p:cNvSpPr txBox="1"/>
              <p:nvPr/>
            </p:nvSpPr>
            <p:spPr>
              <a:xfrm>
                <a:off x="7650219" y="990909"/>
                <a:ext cx="2022861" cy="502744"/>
              </a:xfrm>
              <a:prstGeom prst="rect">
                <a:avLst/>
              </a:prstGeom>
            </p:spPr>
            <p:txBody>
              <a:bodyPr wrap="square" rtlCol="0">
                <a:spAutoFit/>
              </a:bodyPr>
              <a:lstStyle/>
              <a:p>
                <a:pPr marL="0" marR="0" lvl="0" indent="0" defTabSz="121914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78B832"/>
                    </a:solidFill>
                    <a:effectLst/>
                    <a:uLnTx/>
                    <a:uFillTx/>
                    <a:latin typeface="Calibri" panose="020F0502020204030204" pitchFamily="34" charset="0"/>
                  </a:rPr>
                  <a:t>Native Hawaiian or</a:t>
                </a:r>
              </a:p>
              <a:p>
                <a:pPr marL="0" marR="0" lvl="0" indent="0" defTabSz="121914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78B832"/>
                    </a:solidFill>
                    <a:effectLst/>
                    <a:uLnTx/>
                    <a:uFillTx/>
                    <a:latin typeface="Calibri" panose="020F0502020204030204" pitchFamily="34" charset="0"/>
                  </a:rPr>
                  <a:t>Other Pacific Islander</a:t>
                </a:r>
              </a:p>
            </p:txBody>
          </p:sp>
          <p:sp>
            <p:nvSpPr>
              <p:cNvPr id="11" name="TextBox 10">
                <a:extLst>
                  <a:ext uri="{FF2B5EF4-FFF2-40B4-BE49-F238E27FC236}">
                    <a16:creationId xmlns:a16="http://schemas.microsoft.com/office/drawing/2014/main" id="{C947B72F-6D88-9EA9-9937-DE429702EEEB}"/>
                  </a:ext>
                </a:extLst>
              </p:cNvPr>
              <p:cNvSpPr txBox="1"/>
              <p:nvPr/>
            </p:nvSpPr>
            <p:spPr>
              <a:xfrm>
                <a:off x="7650219" y="2625320"/>
                <a:ext cx="1634153" cy="502744"/>
              </a:xfrm>
              <a:prstGeom prst="rect">
                <a:avLst/>
              </a:prstGeom>
            </p:spPr>
            <p:txBody>
              <a:bodyPr wrap="square" rtlCol="0">
                <a:spAutoFit/>
              </a:bodyPr>
              <a:lstStyle/>
              <a:p>
                <a:pPr marL="0" marR="0" lvl="0" indent="0" defTabSz="121914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A87FE5"/>
                    </a:solidFill>
                    <a:effectLst/>
                    <a:uLnTx/>
                    <a:uFillTx/>
                    <a:latin typeface="Calibri" panose="020F0502020204030204" pitchFamily="34" charset="0"/>
                  </a:rPr>
                  <a:t>American Indian or</a:t>
                </a:r>
              </a:p>
              <a:p>
                <a:pPr marL="0" marR="0" lvl="0" indent="0" defTabSz="121914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A87FE5"/>
                    </a:solidFill>
                    <a:effectLst/>
                    <a:uLnTx/>
                    <a:uFillTx/>
                    <a:latin typeface="Calibri" panose="020F0502020204030204" pitchFamily="34" charset="0"/>
                  </a:rPr>
                  <a:t>Alaska Native</a:t>
                </a:r>
              </a:p>
            </p:txBody>
          </p:sp>
          <p:sp>
            <p:nvSpPr>
              <p:cNvPr id="12" name="TextBox 11">
                <a:extLst>
                  <a:ext uri="{FF2B5EF4-FFF2-40B4-BE49-F238E27FC236}">
                    <a16:creationId xmlns:a16="http://schemas.microsoft.com/office/drawing/2014/main" id="{80D8A3B6-A6DE-A9A5-A6EB-62968578E996}"/>
                  </a:ext>
                </a:extLst>
              </p:cNvPr>
              <p:cNvSpPr txBox="1"/>
              <p:nvPr/>
            </p:nvSpPr>
            <p:spPr>
              <a:xfrm>
                <a:off x="7650227" y="3741458"/>
                <a:ext cx="546155" cy="287388"/>
              </a:xfrm>
              <a:prstGeom prst="rect">
                <a:avLst/>
              </a:prstGeom>
            </p:spPr>
            <p:txBody>
              <a:bodyPr wrap="none" rtlCol="0">
                <a:spAutoFit/>
              </a:bodyPr>
              <a:lstStyle/>
              <a:p>
                <a:pPr marL="0" marR="0" lvl="0" indent="0" defTabSz="121914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4BA9FF"/>
                    </a:solidFill>
                    <a:effectLst/>
                    <a:uLnTx/>
                    <a:uFillTx/>
                    <a:latin typeface="Calibri" panose="020F0502020204030204" pitchFamily="34" charset="0"/>
                  </a:rPr>
                  <a:t>Asian</a:t>
                </a:r>
              </a:p>
            </p:txBody>
          </p:sp>
          <p:sp>
            <p:nvSpPr>
              <p:cNvPr id="13" name="TextBox 12">
                <a:extLst>
                  <a:ext uri="{FF2B5EF4-FFF2-40B4-BE49-F238E27FC236}">
                    <a16:creationId xmlns:a16="http://schemas.microsoft.com/office/drawing/2014/main" id="{0DB80287-32FB-9664-B348-E17822A231DF}"/>
                  </a:ext>
                </a:extLst>
              </p:cNvPr>
              <p:cNvSpPr txBox="1"/>
              <p:nvPr/>
            </p:nvSpPr>
            <p:spPr>
              <a:xfrm>
                <a:off x="7650219" y="3900420"/>
                <a:ext cx="1122940" cy="287388"/>
              </a:xfrm>
              <a:prstGeom prst="rect">
                <a:avLst/>
              </a:prstGeom>
            </p:spPr>
            <p:txBody>
              <a:bodyPr wrap="none" rtlCol="0">
                <a:spAutoFit/>
              </a:bodyPr>
              <a:lstStyle/>
              <a:p>
                <a:pPr marL="0" marR="0" lvl="0" indent="0" defTabSz="121914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005DAA"/>
                    </a:solidFill>
                    <a:effectLst/>
                    <a:uLnTx/>
                    <a:uFillTx/>
                    <a:latin typeface="Calibri" panose="020F0502020204030204" pitchFamily="34" charset="0"/>
                  </a:rPr>
                  <a:t>Multiple race</a:t>
                </a:r>
              </a:p>
            </p:txBody>
          </p:sp>
          <p:sp>
            <p:nvSpPr>
              <p:cNvPr id="14" name="TextBox 13">
                <a:extLst>
                  <a:ext uri="{FF2B5EF4-FFF2-40B4-BE49-F238E27FC236}">
                    <a16:creationId xmlns:a16="http://schemas.microsoft.com/office/drawing/2014/main" id="{8CF488E3-93A8-891A-67B5-A05CC605AD04}"/>
                  </a:ext>
                </a:extLst>
              </p:cNvPr>
              <p:cNvSpPr txBox="1"/>
              <p:nvPr/>
            </p:nvSpPr>
            <p:spPr>
              <a:xfrm>
                <a:off x="7650219" y="4070127"/>
                <a:ext cx="608107" cy="286172"/>
              </a:xfrm>
              <a:prstGeom prst="rect">
                <a:avLst/>
              </a:prstGeom>
            </p:spPr>
            <p:txBody>
              <a:bodyPr wrap="none" rtlCol="0">
                <a:spAutoFit/>
              </a:bodyPr>
              <a:lstStyle/>
              <a:p>
                <a:pPr marL="0" marR="0" lvl="0" indent="0" defTabSz="121914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F6A01A"/>
                    </a:solidFill>
                    <a:effectLst/>
                    <a:uLnTx/>
                    <a:uFillTx/>
                    <a:latin typeface="Calibri" panose="020F0502020204030204" pitchFamily="34" charset="0"/>
                  </a:rPr>
                  <a:t>White</a:t>
                </a:r>
              </a:p>
            </p:txBody>
          </p:sp>
          <p:sp>
            <p:nvSpPr>
              <p:cNvPr id="15" name="TextBox 14">
                <a:extLst>
                  <a:ext uri="{FF2B5EF4-FFF2-40B4-BE49-F238E27FC236}">
                    <a16:creationId xmlns:a16="http://schemas.microsoft.com/office/drawing/2014/main" id="{540E5071-24FD-A3B6-4AAD-8F11ADEE4EDA}"/>
                  </a:ext>
                </a:extLst>
              </p:cNvPr>
              <p:cNvSpPr txBox="1"/>
              <p:nvPr/>
            </p:nvSpPr>
            <p:spPr>
              <a:xfrm>
                <a:off x="7650227" y="3395470"/>
                <a:ext cx="2122421" cy="286172"/>
              </a:xfrm>
              <a:prstGeom prst="rect">
                <a:avLst/>
              </a:prstGeom>
            </p:spPr>
            <p:txBody>
              <a:bodyPr wrap="none" rtlCol="0">
                <a:spAutoFit/>
              </a:bodyPr>
              <a:lstStyle/>
              <a:p>
                <a:pPr marL="0" marR="0" lvl="0" indent="0" defTabSz="121914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259393"/>
                    </a:solidFill>
                    <a:effectLst/>
                    <a:uLnTx/>
                    <a:uFillTx/>
                    <a:latin typeface="Calibri" panose="020F0502020204030204" pitchFamily="34" charset="0"/>
                  </a:rPr>
                  <a:t>Black or African American</a:t>
                </a:r>
              </a:p>
            </p:txBody>
          </p:sp>
          <p:sp>
            <p:nvSpPr>
              <p:cNvPr id="16" name="TextBox 15">
                <a:extLst>
                  <a:ext uri="{FF2B5EF4-FFF2-40B4-BE49-F238E27FC236}">
                    <a16:creationId xmlns:a16="http://schemas.microsoft.com/office/drawing/2014/main" id="{AEB58E01-150B-14CB-6CAC-A2AF28980151}"/>
                  </a:ext>
                </a:extLst>
              </p:cNvPr>
              <p:cNvSpPr txBox="1"/>
              <p:nvPr/>
            </p:nvSpPr>
            <p:spPr>
              <a:xfrm>
                <a:off x="7650219" y="3568464"/>
                <a:ext cx="1513968" cy="286172"/>
              </a:xfrm>
              <a:prstGeom prst="rect">
                <a:avLst/>
              </a:prstGeom>
            </p:spPr>
            <p:txBody>
              <a:bodyPr wrap="none" rtlCol="0">
                <a:spAutoFit/>
              </a:bodyPr>
              <a:lstStyle/>
              <a:p>
                <a:pPr marL="0" marR="0" lvl="0" indent="0" defTabSz="121914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A22474"/>
                    </a:solidFill>
                    <a:effectLst/>
                    <a:uLnTx/>
                    <a:uFillTx/>
                    <a:latin typeface="Calibri" panose="020F0502020204030204" pitchFamily="34" charset="0"/>
                  </a:rPr>
                  <a:t>Hispanic or Latino</a:t>
                </a:r>
              </a:p>
            </p:txBody>
          </p:sp>
        </p:grpSp>
      </p:grpSp>
      <p:sp>
        <p:nvSpPr>
          <p:cNvPr id="17" name="Text Placeholder 3">
            <a:extLst>
              <a:ext uri="{FF2B5EF4-FFF2-40B4-BE49-F238E27FC236}">
                <a16:creationId xmlns:a16="http://schemas.microsoft.com/office/drawing/2014/main" id="{0A0E2F99-9C20-AC27-FE75-53195868B36E}"/>
              </a:ext>
            </a:extLst>
          </p:cNvPr>
          <p:cNvSpPr txBox="1">
            <a:spLocks/>
          </p:cNvSpPr>
          <p:nvPr/>
        </p:nvSpPr>
        <p:spPr>
          <a:xfrm>
            <a:off x="0" y="6057610"/>
            <a:ext cx="12192000" cy="1059299"/>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Bef>
                <a:spcPts val="0"/>
              </a:spcBef>
              <a:spcAft>
                <a:spcPts val="0"/>
              </a:spcAft>
              <a:buFont typeface="Arial" pitchFamily="34" charset="0"/>
              <a:buNone/>
            </a:pPr>
            <a:r>
              <a:rPr lang="en-US" sz="1200" baseline="30000">
                <a:solidFill>
                  <a:srgbClr val="000000"/>
                </a:solidFill>
                <a:latin typeface="Calibri" panose="020F0502020204030204" pitchFamily="34" charset="0"/>
                <a:cs typeface="Calibri" panose="020F0502020204030204" pitchFamily="34" charset="0"/>
              </a:rPr>
              <a:t>*</a:t>
            </a:r>
            <a:r>
              <a:rPr lang="en-US" sz="1200">
                <a:solidFill>
                  <a:srgbClr val="000000"/>
                </a:solidFill>
                <a:latin typeface="Calibri" panose="020F0502020204030204" pitchFamily="34" charset="0"/>
                <a:cs typeface="Calibri" panose="020F0502020204030204" pitchFamily="34" charset="0"/>
              </a:rPr>
              <a:t>Persons born in the United States, certain U.S. territories, or elsewhere to at least one U.S. citizen parent are categorized as U.S.-born. All other persons are categorized as non-U.S.–born.</a:t>
            </a:r>
            <a:endParaRPr lang="en-US" sz="1200" baseline="30000">
              <a:solidFill>
                <a:srgbClr val="000000"/>
              </a:solidFill>
              <a:latin typeface="Calibri" panose="020F0502020204030204" pitchFamily="34" charset="0"/>
              <a:cs typeface="Calibri" panose="020F0502020204030204" pitchFamily="34" charset="0"/>
            </a:endParaRPr>
          </a:p>
          <a:p>
            <a:pPr marL="0" indent="0" fontAlgn="auto">
              <a:spcBef>
                <a:spcPts val="0"/>
              </a:spcBef>
              <a:spcAft>
                <a:spcPts val="0"/>
              </a:spcAft>
              <a:buNone/>
            </a:pPr>
            <a:r>
              <a:rPr lang="en-US" sz="1200">
                <a:solidFill>
                  <a:srgbClr val="000000"/>
                </a:solidFill>
                <a:latin typeface="Calibri" panose="020F0502020204030204" pitchFamily="34" charset="0"/>
                <a:cs typeface="Calibri" panose="020F0502020204030204" pitchFamily="34" charset="0"/>
              </a:rPr>
              <a:t>†Persons who identified as Hispanic or Latino were categorized as "Hispanic," regardless of self-reported race. Persons who did not identify as Hispanic or Latino were categorized by self-reported race; if more than one race was reported, the person was categorized as "Multiple race.“ </a:t>
            </a:r>
            <a:r>
              <a:rPr lang="en-US" sz="1200">
                <a:solidFill>
                  <a:srgbClr val="000000"/>
                </a:solidFill>
                <a:latin typeface="Calibri" panose="020F0502020204030204" pitchFamily="34" charset="0"/>
              </a:rPr>
              <a:t>Population data for “Other race” were not available.</a:t>
            </a:r>
          </a:p>
        </p:txBody>
      </p:sp>
    </p:spTree>
    <p:extLst>
      <p:ext uri="{BB962C8B-B14F-4D97-AF65-F5344CB8AC3E}">
        <p14:creationId xmlns:p14="http://schemas.microsoft.com/office/powerpoint/2010/main" val="146413609"/>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5">
            <a:extLst>
              <a:ext uri="{FF2B5EF4-FFF2-40B4-BE49-F238E27FC236}">
                <a16:creationId xmlns:a16="http://schemas.microsoft.com/office/drawing/2014/main" id="{145E3F8B-28B6-50C1-E469-FFAB7DDACD6E}"/>
              </a:ext>
            </a:extLst>
          </p:cNvPr>
          <p:cNvSpPr txBox="1">
            <a:spLocks noGrp="1"/>
          </p:cNvSpPr>
          <p:nvPr>
            <p:ph type="title" idx="4294967295"/>
          </p:nvPr>
        </p:nvSpPr>
        <p:spPr>
          <a:xfrm>
            <a:off x="609600" y="164592"/>
            <a:ext cx="10972800" cy="969264"/>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rtl="0" eaLnBrk="0" fontAlgn="base" hangingPunct="0">
              <a:lnSpc>
                <a:spcPts val="4000"/>
              </a:lnSpc>
              <a:spcBef>
                <a:spcPct val="0"/>
              </a:spcBef>
              <a:spcAft>
                <a:spcPct val="0"/>
              </a:spcAft>
              <a:defRPr sz="3733" b="1" kern="1200" baseline="0">
                <a:solidFill>
                  <a:srgbClr val="00788A"/>
                </a:solidFill>
                <a:effectLst/>
                <a:latin typeface="Calibri" pitchFamily="34" charset="0"/>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000" b="1" i="0" u="none" strike="noStrike" kern="1200" cap="none" spc="0" normalizeH="0" baseline="0" noProof="0" dirty="0">
                <a:ln>
                  <a:noFill/>
                </a:ln>
                <a:solidFill>
                  <a:srgbClr val="164380"/>
                </a:solidFill>
                <a:effectLst/>
                <a:uLnTx/>
                <a:uFillTx/>
                <a:latin typeface="Calibri" pitchFamily="34" charset="0"/>
                <a:ea typeface="+mj-ea"/>
                <a:cs typeface="+mj-cs"/>
              </a:rPr>
              <a:t>TB Cases Among Non-U.S.–Born</a:t>
            </a:r>
            <a:r>
              <a:rPr kumimoji="0" lang="en-US" sz="3000" b="1" i="0" u="none" strike="noStrike" kern="1200" cap="none" spc="0" normalizeH="0" baseline="30000" noProof="0" dirty="0">
                <a:ln>
                  <a:noFill/>
                </a:ln>
                <a:solidFill>
                  <a:srgbClr val="164380"/>
                </a:solidFill>
                <a:effectLst/>
                <a:uLnTx/>
                <a:uFillTx/>
                <a:latin typeface="Calibri" pitchFamily="34" charset="0"/>
                <a:ea typeface="+mj-ea"/>
                <a:cs typeface="+mj-cs"/>
              </a:rPr>
              <a:t>*</a:t>
            </a:r>
            <a:r>
              <a:rPr kumimoji="0" lang="en-US" sz="3000" b="1" i="0" u="none" strike="noStrike" kern="1200" cap="none" spc="0" normalizeH="0" baseline="0" noProof="0" dirty="0">
                <a:ln>
                  <a:noFill/>
                </a:ln>
                <a:solidFill>
                  <a:srgbClr val="164380"/>
                </a:solidFill>
                <a:effectLst/>
                <a:uLnTx/>
                <a:uFillTx/>
                <a:latin typeface="Calibri" pitchFamily="34" charset="0"/>
                <a:ea typeface="+mj-ea"/>
                <a:cs typeface="+mj-cs"/>
              </a:rPr>
              <a:t> Persons by Race/Ethnicity,</a:t>
            </a:r>
            <a:r>
              <a:rPr kumimoji="0" lang="en-US" sz="3000" b="1" i="0" u="none" strike="noStrike" kern="1200" cap="none" spc="0" normalizeH="0" baseline="30000" noProof="0" dirty="0">
                <a:ln>
                  <a:noFill/>
                </a:ln>
                <a:solidFill>
                  <a:srgbClr val="164380"/>
                </a:solidFill>
                <a:effectLst/>
                <a:uLnTx/>
                <a:uFillTx/>
                <a:latin typeface="Segoe UI" panose="020B0502040204020203" pitchFamily="34" charset="0"/>
                <a:ea typeface="+mj-ea"/>
                <a:cs typeface="Segoe UI" panose="020B0502040204020203" pitchFamily="34" charset="0"/>
              </a:rPr>
              <a:t>†</a:t>
            </a:r>
            <a:r>
              <a:rPr kumimoji="0" lang="en-US" sz="3000" b="1" i="0" u="none" strike="noStrike" kern="1200" cap="none" spc="0" normalizeH="0" baseline="0" noProof="0" dirty="0">
                <a:ln>
                  <a:noFill/>
                </a:ln>
                <a:solidFill>
                  <a:srgbClr val="164380"/>
                </a:solidFill>
                <a:effectLst/>
                <a:uLnTx/>
                <a:uFillTx/>
                <a:latin typeface="Calibri" pitchFamily="34" charset="0"/>
                <a:ea typeface="+mj-ea"/>
                <a:cs typeface="+mj-cs"/>
              </a:rPr>
              <a:t> </a:t>
            </a:r>
            <a:br>
              <a:rPr kumimoji="0" lang="en-US" sz="3000" b="1" i="0" u="none" strike="noStrike" kern="1200" cap="none" spc="0" normalizeH="0" baseline="0" noProof="0" dirty="0">
                <a:ln>
                  <a:noFill/>
                </a:ln>
                <a:solidFill>
                  <a:srgbClr val="164380"/>
                </a:solidFill>
                <a:effectLst/>
                <a:uLnTx/>
                <a:uFillTx/>
                <a:latin typeface="Calibri" pitchFamily="34" charset="0"/>
                <a:ea typeface="+mj-ea"/>
                <a:cs typeface="+mj-cs"/>
              </a:rPr>
            </a:br>
            <a:r>
              <a:rPr kumimoji="0" lang="en-US" sz="3000" b="1" i="0" u="none" strike="noStrike" kern="1200" cap="none" spc="0" normalizeH="0" baseline="0" noProof="0" dirty="0">
                <a:ln>
                  <a:noFill/>
                </a:ln>
                <a:solidFill>
                  <a:srgbClr val="164380"/>
                </a:solidFill>
                <a:effectLst/>
                <a:uLnTx/>
                <a:uFillTx/>
                <a:latin typeface="Calibri" pitchFamily="34" charset="0"/>
                <a:ea typeface="+mj-ea"/>
                <a:cs typeface="+mj-cs"/>
              </a:rPr>
              <a:t>United States, 2011–2024</a:t>
            </a:r>
          </a:p>
        </p:txBody>
      </p:sp>
      <p:graphicFrame>
        <p:nvGraphicFramePr>
          <p:cNvPr id="7" name="Content Placeholder 17" descr="Stacked bar chart showing annual TB case counts, among non-U.S.-born persons, by race/ethnicity in the United States from 2011 to 2024.">
            <a:extLst>
              <a:ext uri="{FF2B5EF4-FFF2-40B4-BE49-F238E27FC236}">
                <a16:creationId xmlns:a16="http://schemas.microsoft.com/office/drawing/2014/main" id="{7DCE292C-0D12-50D4-F725-04317CBD93ED}"/>
              </a:ext>
            </a:extLst>
          </p:cNvPr>
          <p:cNvGraphicFramePr>
            <a:graphicFrameLocks/>
          </p:cNvGraphicFramePr>
          <p:nvPr>
            <p:extLst>
              <p:ext uri="{D42A27DB-BD31-4B8C-83A1-F6EECF244321}">
                <p14:modId xmlns:p14="http://schemas.microsoft.com/office/powerpoint/2010/main" val="3030721642"/>
              </p:ext>
            </p:extLst>
          </p:nvPr>
        </p:nvGraphicFramePr>
        <p:xfrm>
          <a:off x="159664" y="900452"/>
          <a:ext cx="8172806" cy="4915558"/>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 Placeholder 3">
            <a:extLst>
              <a:ext uri="{FF2B5EF4-FFF2-40B4-BE49-F238E27FC236}">
                <a16:creationId xmlns:a16="http://schemas.microsoft.com/office/drawing/2014/main" id="{5219BF17-B564-BB05-8EA2-830A8BFEE087}"/>
              </a:ext>
            </a:extLst>
          </p:cNvPr>
          <p:cNvSpPr txBox="1">
            <a:spLocks/>
          </p:cNvSpPr>
          <p:nvPr/>
        </p:nvSpPr>
        <p:spPr>
          <a:xfrm>
            <a:off x="0" y="6073772"/>
            <a:ext cx="12192000" cy="1127051"/>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Bef>
                <a:spcPts val="0"/>
              </a:spcBef>
              <a:spcAft>
                <a:spcPts val="0"/>
              </a:spcAft>
              <a:buFont typeface="Arial" pitchFamily="34" charset="0"/>
              <a:buNone/>
            </a:pPr>
            <a:r>
              <a:rPr lang="en-US" sz="1200" baseline="30000">
                <a:solidFill>
                  <a:srgbClr val="000000"/>
                </a:solidFill>
                <a:latin typeface="Calibri" panose="020F0502020204030204" pitchFamily="34" charset="0"/>
                <a:cs typeface="Calibri" panose="020F0502020204030204" pitchFamily="34" charset="0"/>
              </a:rPr>
              <a:t>*</a:t>
            </a:r>
            <a:r>
              <a:rPr lang="en-US" sz="1200">
                <a:solidFill>
                  <a:srgbClr val="000000"/>
                </a:solidFill>
                <a:latin typeface="Calibri" panose="020F0502020204030204" pitchFamily="34" charset="0"/>
                <a:cs typeface="Calibri" panose="020F0502020204030204" pitchFamily="34" charset="0"/>
              </a:rPr>
              <a:t>Persons born in the United States, certain U.S. territories, or elsewhere to at least one U.S. citizen parent are categorized as U.S.-born. All other persons are categorized as non-U.S.–born.</a:t>
            </a:r>
            <a:endParaRPr lang="en-US" sz="1200" baseline="30000">
              <a:solidFill>
                <a:srgbClr val="000000"/>
              </a:solidFill>
              <a:latin typeface="Calibri" panose="020F0502020204030204" pitchFamily="34" charset="0"/>
              <a:cs typeface="Calibri" panose="020F0502020204030204" pitchFamily="34" charset="0"/>
            </a:endParaRPr>
          </a:p>
          <a:p>
            <a:pPr marL="0" indent="0" fontAlgn="auto">
              <a:spcBef>
                <a:spcPts val="0"/>
              </a:spcBef>
              <a:spcAft>
                <a:spcPts val="0"/>
              </a:spcAft>
              <a:buNone/>
            </a:pPr>
            <a:r>
              <a:rPr lang="en-US" sz="1200">
                <a:solidFill>
                  <a:srgbClr val="000000"/>
                </a:solidFill>
                <a:latin typeface="Calibri" panose="020F0502020204030204" pitchFamily="34" charset="0"/>
                <a:cs typeface="Calibri" panose="020F0502020204030204" pitchFamily="34" charset="0"/>
              </a:rPr>
              <a:t>†Persons who identified as Hispanic or Latino were categorized as "Hispanic," regardless of self-reported race. Persons who did not identify as Hispanic or Latino were categorized by self-reported race; if more than one race was reported, the person was categorized as "Multiple race. “Other</a:t>
            </a:r>
            <a:r>
              <a:rPr lang="en-US" sz="1200">
                <a:solidFill>
                  <a:srgbClr val="000000"/>
                </a:solidFill>
                <a:latin typeface="Calibri" panose="020F0502020204030204" pitchFamily="34" charset="0"/>
              </a:rPr>
              <a:t> race” was first reported as a new race category in 2023.</a:t>
            </a:r>
          </a:p>
        </p:txBody>
      </p:sp>
      <p:grpSp>
        <p:nvGrpSpPr>
          <p:cNvPr id="3" name="Group 2">
            <a:extLst>
              <a:ext uri="{FF2B5EF4-FFF2-40B4-BE49-F238E27FC236}">
                <a16:creationId xmlns:a16="http://schemas.microsoft.com/office/drawing/2014/main" id="{EAAF59CF-06C2-27AF-52D5-1B49E337DB5E}"/>
              </a:ext>
              <a:ext uri="{C183D7F6-B498-43B3-948B-1728B52AA6E4}">
                <adec:decorative xmlns:adec="http://schemas.microsoft.com/office/drawing/2017/decorative" val="1"/>
              </a:ext>
            </a:extLst>
          </p:cNvPr>
          <p:cNvGrpSpPr/>
          <p:nvPr/>
        </p:nvGrpSpPr>
        <p:grpSpPr>
          <a:xfrm>
            <a:off x="8141248" y="965413"/>
            <a:ext cx="4124756" cy="3778787"/>
            <a:chOff x="8141248" y="1035665"/>
            <a:chExt cx="4124756" cy="2929779"/>
          </a:xfrm>
        </p:grpSpPr>
        <p:sp>
          <p:nvSpPr>
            <p:cNvPr id="9" name="TextBox 8">
              <a:extLst>
                <a:ext uri="{FF2B5EF4-FFF2-40B4-BE49-F238E27FC236}">
                  <a16:creationId xmlns:a16="http://schemas.microsoft.com/office/drawing/2014/main" id="{9F3611EE-0597-5251-4561-F08D1E09F94E}"/>
                </a:ext>
              </a:extLst>
            </p:cNvPr>
            <p:cNvSpPr txBox="1"/>
            <p:nvPr/>
          </p:nvSpPr>
          <p:spPr>
            <a:xfrm>
              <a:off x="8148487" y="1861780"/>
              <a:ext cx="3077207" cy="262225"/>
            </a:xfrm>
            <a:prstGeom prst="rect">
              <a:avLst/>
            </a:prstGeom>
          </p:spPr>
          <p:txBody>
            <a:bodyPr wrap="square" rtlCol="0">
              <a:spAutoFit/>
            </a:bodyPr>
            <a:lstStyle/>
            <a:p>
              <a:pPr defTabSz="1219140"/>
              <a:r>
                <a:rPr lang="en-US" b="1">
                  <a:solidFill>
                    <a:srgbClr val="259393"/>
                  </a:solidFill>
                  <a:latin typeface="Calibri" panose="020F0502020204030204" pitchFamily="34" charset="0"/>
                </a:rPr>
                <a:t>Black or African American</a:t>
              </a:r>
            </a:p>
          </p:txBody>
        </p:sp>
        <p:sp>
          <p:nvSpPr>
            <p:cNvPr id="10" name="TextBox 9">
              <a:extLst>
                <a:ext uri="{FF2B5EF4-FFF2-40B4-BE49-F238E27FC236}">
                  <a16:creationId xmlns:a16="http://schemas.microsoft.com/office/drawing/2014/main" id="{8027297F-91F1-454C-C253-A2444739D8B3}"/>
                </a:ext>
              </a:extLst>
            </p:cNvPr>
            <p:cNvSpPr txBox="1"/>
            <p:nvPr/>
          </p:nvSpPr>
          <p:spPr>
            <a:xfrm>
              <a:off x="8148487" y="1366111"/>
              <a:ext cx="4117517" cy="262225"/>
            </a:xfrm>
            <a:prstGeom prst="rect">
              <a:avLst/>
            </a:prstGeom>
          </p:spPr>
          <p:txBody>
            <a:bodyPr wrap="square" rtlCol="0">
              <a:spAutoFit/>
            </a:bodyPr>
            <a:lstStyle/>
            <a:p>
              <a:pPr defTabSz="1219140"/>
              <a:r>
                <a:rPr lang="en-US" b="1">
                  <a:solidFill>
                    <a:srgbClr val="78B832"/>
                  </a:solidFill>
                  <a:latin typeface="Calibri" panose="020F0502020204030204" pitchFamily="34" charset="0"/>
                </a:rPr>
                <a:t>Native Hawaiian or Other Pacific Islander</a:t>
              </a:r>
            </a:p>
          </p:txBody>
        </p:sp>
        <p:sp>
          <p:nvSpPr>
            <p:cNvPr id="11" name="TextBox 10">
              <a:extLst>
                <a:ext uri="{FF2B5EF4-FFF2-40B4-BE49-F238E27FC236}">
                  <a16:creationId xmlns:a16="http://schemas.microsoft.com/office/drawing/2014/main" id="{9217F737-3D10-E01B-D69C-116177EE8E0F}"/>
                </a:ext>
              </a:extLst>
            </p:cNvPr>
            <p:cNvSpPr txBox="1"/>
            <p:nvPr/>
          </p:nvSpPr>
          <p:spPr>
            <a:xfrm>
              <a:off x="8148487" y="1531334"/>
              <a:ext cx="3758738" cy="262225"/>
            </a:xfrm>
            <a:prstGeom prst="rect">
              <a:avLst/>
            </a:prstGeom>
          </p:spPr>
          <p:txBody>
            <a:bodyPr wrap="square" rtlCol="0">
              <a:spAutoFit/>
            </a:bodyPr>
            <a:lstStyle/>
            <a:p>
              <a:pPr defTabSz="1219140"/>
              <a:r>
                <a:rPr lang="en-US" b="1">
                  <a:solidFill>
                    <a:srgbClr val="A87FE5"/>
                  </a:solidFill>
                  <a:latin typeface="Calibri" panose="020F0502020204030204" pitchFamily="34" charset="0"/>
                </a:rPr>
                <a:t>American Indian or Alaska Native</a:t>
              </a:r>
            </a:p>
          </p:txBody>
        </p:sp>
        <p:sp>
          <p:nvSpPr>
            <p:cNvPr id="12" name="TextBox 11">
              <a:extLst>
                <a:ext uri="{FF2B5EF4-FFF2-40B4-BE49-F238E27FC236}">
                  <a16:creationId xmlns:a16="http://schemas.microsoft.com/office/drawing/2014/main" id="{0EECA28C-EFB5-B7AE-B2B7-6B6E2204AB95}"/>
                </a:ext>
              </a:extLst>
            </p:cNvPr>
            <p:cNvSpPr txBox="1"/>
            <p:nvPr/>
          </p:nvSpPr>
          <p:spPr>
            <a:xfrm>
              <a:off x="8148487" y="3530332"/>
              <a:ext cx="1257300" cy="435112"/>
            </a:xfrm>
            <a:prstGeom prst="rect">
              <a:avLst/>
            </a:prstGeom>
          </p:spPr>
          <p:txBody>
            <a:bodyPr wrap="square" rtlCol="0">
              <a:spAutoFit/>
            </a:bodyPr>
            <a:lstStyle/>
            <a:p>
              <a:pPr defTabSz="1219140"/>
              <a:r>
                <a:rPr lang="en-US" b="1">
                  <a:solidFill>
                    <a:srgbClr val="4BA9FF"/>
                  </a:solidFill>
                  <a:latin typeface="Calibri" panose="020F0502020204030204" pitchFamily="34" charset="0"/>
                </a:rPr>
                <a:t>Asian</a:t>
              </a:r>
            </a:p>
          </p:txBody>
        </p:sp>
        <p:sp>
          <p:nvSpPr>
            <p:cNvPr id="13" name="TextBox 12">
              <a:extLst>
                <a:ext uri="{FF2B5EF4-FFF2-40B4-BE49-F238E27FC236}">
                  <a16:creationId xmlns:a16="http://schemas.microsoft.com/office/drawing/2014/main" id="{9FC08035-8E90-B559-E445-30F40C2910C1}"/>
                </a:ext>
              </a:extLst>
            </p:cNvPr>
            <p:cNvSpPr txBox="1"/>
            <p:nvPr/>
          </p:nvSpPr>
          <p:spPr>
            <a:xfrm>
              <a:off x="8148487" y="1200887"/>
              <a:ext cx="2549583" cy="262225"/>
            </a:xfrm>
            <a:prstGeom prst="rect">
              <a:avLst/>
            </a:prstGeom>
          </p:spPr>
          <p:txBody>
            <a:bodyPr wrap="square" rtlCol="0">
              <a:spAutoFit/>
            </a:bodyPr>
            <a:lstStyle/>
            <a:p>
              <a:pPr defTabSz="1219140"/>
              <a:r>
                <a:rPr lang="en-US" b="1">
                  <a:solidFill>
                    <a:srgbClr val="005DAA"/>
                  </a:solidFill>
                  <a:latin typeface="Calibri" panose="020F0502020204030204" pitchFamily="34" charset="0"/>
                </a:rPr>
                <a:t>Multiple race</a:t>
              </a:r>
            </a:p>
          </p:txBody>
        </p:sp>
        <p:sp>
          <p:nvSpPr>
            <p:cNvPr id="14" name="TextBox 13">
              <a:extLst>
                <a:ext uri="{FF2B5EF4-FFF2-40B4-BE49-F238E27FC236}">
                  <a16:creationId xmlns:a16="http://schemas.microsoft.com/office/drawing/2014/main" id="{D9EFE3FC-D569-07D3-A785-B634AA3FED10}"/>
                </a:ext>
              </a:extLst>
            </p:cNvPr>
            <p:cNvSpPr txBox="1"/>
            <p:nvPr/>
          </p:nvSpPr>
          <p:spPr>
            <a:xfrm>
              <a:off x="8148487" y="1696559"/>
              <a:ext cx="1349116" cy="262225"/>
            </a:xfrm>
            <a:prstGeom prst="rect">
              <a:avLst/>
            </a:prstGeom>
          </p:spPr>
          <p:txBody>
            <a:bodyPr wrap="square" rtlCol="0">
              <a:spAutoFit/>
            </a:bodyPr>
            <a:lstStyle/>
            <a:p>
              <a:pPr defTabSz="1219140"/>
              <a:r>
                <a:rPr lang="en-US" b="1">
                  <a:solidFill>
                    <a:srgbClr val="F6A01A"/>
                  </a:solidFill>
                  <a:latin typeface="Calibri" panose="020F0502020204030204" pitchFamily="34" charset="0"/>
                </a:rPr>
                <a:t>White</a:t>
              </a:r>
            </a:p>
          </p:txBody>
        </p:sp>
        <p:sp>
          <p:nvSpPr>
            <p:cNvPr id="15" name="TextBox 14">
              <a:extLst>
                <a:ext uri="{FF2B5EF4-FFF2-40B4-BE49-F238E27FC236}">
                  <a16:creationId xmlns:a16="http://schemas.microsoft.com/office/drawing/2014/main" id="{810F4A92-0589-6CFD-3649-F98D49A4180F}"/>
                </a:ext>
              </a:extLst>
            </p:cNvPr>
            <p:cNvSpPr txBox="1"/>
            <p:nvPr/>
          </p:nvSpPr>
          <p:spPr>
            <a:xfrm>
              <a:off x="8141248" y="2510628"/>
              <a:ext cx="2835313" cy="435112"/>
            </a:xfrm>
            <a:prstGeom prst="rect">
              <a:avLst/>
            </a:prstGeom>
          </p:spPr>
          <p:txBody>
            <a:bodyPr wrap="square" rtlCol="0">
              <a:spAutoFit/>
            </a:bodyPr>
            <a:lstStyle/>
            <a:p>
              <a:pPr defTabSz="1219140"/>
              <a:r>
                <a:rPr lang="en-US" b="1">
                  <a:solidFill>
                    <a:srgbClr val="A22474"/>
                  </a:solidFill>
                  <a:latin typeface="Calibri" panose="020F0502020204030204" pitchFamily="34" charset="0"/>
                </a:rPr>
                <a:t>Hispanic or Latino</a:t>
              </a:r>
            </a:p>
          </p:txBody>
        </p:sp>
        <p:sp>
          <p:nvSpPr>
            <p:cNvPr id="2" name="TextBox 1">
              <a:extLst>
                <a:ext uri="{FF2B5EF4-FFF2-40B4-BE49-F238E27FC236}">
                  <a16:creationId xmlns:a16="http://schemas.microsoft.com/office/drawing/2014/main" id="{D71CB7BC-60F1-3F9D-DC8C-2FDCDD45F346}"/>
                </a:ext>
              </a:extLst>
            </p:cNvPr>
            <p:cNvSpPr txBox="1"/>
            <p:nvPr/>
          </p:nvSpPr>
          <p:spPr>
            <a:xfrm>
              <a:off x="8148487" y="1035665"/>
              <a:ext cx="2549583" cy="262225"/>
            </a:xfrm>
            <a:prstGeom prst="rect">
              <a:avLst/>
            </a:prstGeom>
          </p:spPr>
          <p:txBody>
            <a:bodyPr wrap="square" rtlCol="0">
              <a:spAutoFit/>
            </a:bodyPr>
            <a:lstStyle/>
            <a:p>
              <a:pPr defTabSz="1219140"/>
              <a:r>
                <a:rPr lang="en-US" b="1">
                  <a:solidFill>
                    <a:srgbClr val="FF6699"/>
                  </a:solidFill>
                  <a:latin typeface="Calibri" panose="020F0502020204030204" pitchFamily="34" charset="0"/>
                </a:rPr>
                <a:t>Other race</a:t>
              </a:r>
            </a:p>
          </p:txBody>
        </p:sp>
      </p:grpSp>
    </p:spTree>
    <p:extLst>
      <p:ext uri="{BB962C8B-B14F-4D97-AF65-F5344CB8AC3E}">
        <p14:creationId xmlns:p14="http://schemas.microsoft.com/office/powerpoint/2010/main" val="708235032"/>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FDA60AA0-CFC4-CFAB-682C-AA3C57C81ED1}"/>
              </a:ext>
            </a:extLst>
          </p:cNvPr>
          <p:cNvSpPr txBox="1">
            <a:spLocks noGrp="1"/>
          </p:cNvSpPr>
          <p:nvPr>
            <p:ph type="title" idx="4294967295"/>
          </p:nvPr>
        </p:nvSpPr>
        <p:spPr>
          <a:xfrm>
            <a:off x="579300" y="164592"/>
            <a:ext cx="11033401" cy="969264"/>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rtl="0" eaLnBrk="0" fontAlgn="base" hangingPunct="0">
              <a:lnSpc>
                <a:spcPts val="4000"/>
              </a:lnSpc>
              <a:spcBef>
                <a:spcPct val="0"/>
              </a:spcBef>
              <a:spcAft>
                <a:spcPct val="0"/>
              </a:spcAft>
              <a:defRPr sz="3733" b="1" kern="1200" baseline="0">
                <a:solidFill>
                  <a:srgbClr val="00788A"/>
                </a:solidFill>
                <a:effectLst/>
                <a:latin typeface="Calibri" pitchFamily="34" charset="0"/>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000" b="1" i="0" u="none" strike="noStrike" kern="1200" cap="none" spc="0" normalizeH="0" baseline="0" noProof="0" dirty="0">
                <a:ln>
                  <a:noFill/>
                </a:ln>
                <a:solidFill>
                  <a:srgbClr val="164380"/>
                </a:solidFill>
                <a:effectLst/>
                <a:uLnTx/>
                <a:uFillTx/>
                <a:latin typeface="Calibri" pitchFamily="34" charset="0"/>
                <a:ea typeface="+mj-ea"/>
                <a:cs typeface="Calibri" panose="020F0502020204030204" pitchFamily="34" charset="0"/>
              </a:rPr>
              <a:t>TB Incidence Rates Among Non-U.S.–Born</a:t>
            </a:r>
            <a:r>
              <a:rPr kumimoji="0" lang="en-US" sz="3000" b="1" i="0" u="none" strike="noStrike" kern="1200" cap="none" spc="0" normalizeH="0" baseline="30000" noProof="0" dirty="0">
                <a:ln>
                  <a:noFill/>
                </a:ln>
                <a:solidFill>
                  <a:srgbClr val="164380"/>
                </a:solidFill>
                <a:effectLst/>
                <a:uLnTx/>
                <a:uFillTx/>
                <a:latin typeface="Calibri" pitchFamily="34" charset="0"/>
                <a:ea typeface="+mj-ea"/>
                <a:cs typeface="Calibri" panose="020F0502020204030204" pitchFamily="34" charset="0"/>
              </a:rPr>
              <a:t>*</a:t>
            </a:r>
            <a:r>
              <a:rPr kumimoji="0" lang="en-US" sz="3000" b="1" i="0" u="none" strike="noStrike" kern="1200" cap="none" spc="0" normalizeH="0" baseline="0" noProof="0" dirty="0">
                <a:ln>
                  <a:noFill/>
                </a:ln>
                <a:solidFill>
                  <a:srgbClr val="164380"/>
                </a:solidFill>
                <a:effectLst/>
                <a:uLnTx/>
                <a:uFillTx/>
                <a:latin typeface="Calibri" pitchFamily="34" charset="0"/>
                <a:ea typeface="+mj-ea"/>
                <a:cs typeface="Calibri" panose="020F0502020204030204" pitchFamily="34" charset="0"/>
              </a:rPr>
              <a:t> Persons by Race/Ethnicity,</a:t>
            </a:r>
            <a:r>
              <a:rPr kumimoji="0" lang="en-US" sz="3000" b="1" i="0" u="none" strike="noStrike" kern="1200" cap="none" spc="0" normalizeH="0" baseline="30000" noProof="0" dirty="0">
                <a:ln>
                  <a:noFill/>
                </a:ln>
                <a:solidFill>
                  <a:srgbClr val="164380"/>
                </a:solidFill>
                <a:effectLst/>
                <a:uLnTx/>
                <a:uFillTx/>
                <a:latin typeface="Segoe UI" panose="020B0502040204020203" pitchFamily="34" charset="0"/>
                <a:ea typeface="+mj-ea"/>
                <a:cs typeface="Segoe UI" panose="020B0502040204020203" pitchFamily="34" charset="0"/>
              </a:rPr>
              <a:t>†</a:t>
            </a:r>
            <a:r>
              <a:rPr kumimoji="0" lang="en-US" sz="3000" b="1" i="0" u="none" strike="noStrike" kern="1200" cap="none" spc="0" normalizeH="0" baseline="0" noProof="0" dirty="0">
                <a:ln>
                  <a:noFill/>
                </a:ln>
                <a:solidFill>
                  <a:srgbClr val="164380"/>
                </a:solidFill>
                <a:effectLst/>
                <a:uLnTx/>
                <a:uFillTx/>
                <a:latin typeface="Calibri" pitchFamily="34" charset="0"/>
                <a:ea typeface="+mj-ea"/>
                <a:cs typeface="Calibri" panose="020F0502020204030204" pitchFamily="34" charset="0"/>
              </a:rPr>
              <a:t> United States, 2011–2024</a:t>
            </a:r>
          </a:p>
        </p:txBody>
      </p:sp>
      <p:graphicFrame>
        <p:nvGraphicFramePr>
          <p:cNvPr id="10" name="Content Placeholder 5" descr="Line graph showing TB incidence rates, among non-U.S.-born persons, by race/ethnicity in the United States from 2011 to 2024.">
            <a:extLst>
              <a:ext uri="{FF2B5EF4-FFF2-40B4-BE49-F238E27FC236}">
                <a16:creationId xmlns:a16="http://schemas.microsoft.com/office/drawing/2014/main" id="{D5A82675-6D1A-58F0-83DA-DC844AE58EBD}"/>
              </a:ext>
            </a:extLst>
          </p:cNvPr>
          <p:cNvGraphicFramePr>
            <a:graphicFrameLocks/>
          </p:cNvGraphicFramePr>
          <p:nvPr>
            <p:extLst>
              <p:ext uri="{D42A27DB-BD31-4B8C-83A1-F6EECF244321}">
                <p14:modId xmlns:p14="http://schemas.microsoft.com/office/powerpoint/2010/main" val="970672500"/>
              </p:ext>
            </p:extLst>
          </p:nvPr>
        </p:nvGraphicFramePr>
        <p:xfrm>
          <a:off x="134197" y="1125723"/>
          <a:ext cx="9723481" cy="4848357"/>
        </p:xfrm>
        <a:graphic>
          <a:graphicData uri="http://schemas.openxmlformats.org/drawingml/2006/chart">
            <c:chart xmlns:c="http://schemas.openxmlformats.org/drawingml/2006/chart" xmlns:r="http://schemas.openxmlformats.org/officeDocument/2006/relationships" r:id="rId3"/>
          </a:graphicData>
        </a:graphic>
      </p:graphicFrame>
      <p:grpSp>
        <p:nvGrpSpPr>
          <p:cNvPr id="11" name="Group 10">
            <a:extLst>
              <a:ext uri="{FF2B5EF4-FFF2-40B4-BE49-F238E27FC236}">
                <a16:creationId xmlns:a16="http://schemas.microsoft.com/office/drawing/2014/main" id="{7808DA57-2F0B-87A1-FA61-B7D71D1D4AC9}"/>
              </a:ext>
              <a:ext uri="{C183D7F6-B498-43B3-948B-1728B52AA6E4}">
                <adec:decorative xmlns:adec="http://schemas.microsoft.com/office/drawing/2017/decorative" val="1"/>
              </a:ext>
            </a:extLst>
          </p:cNvPr>
          <p:cNvGrpSpPr/>
          <p:nvPr/>
        </p:nvGrpSpPr>
        <p:grpSpPr>
          <a:xfrm>
            <a:off x="9541575" y="1289028"/>
            <a:ext cx="3005462" cy="3977959"/>
            <a:chOff x="7377953" y="2713627"/>
            <a:chExt cx="1988150" cy="1729376"/>
          </a:xfrm>
        </p:grpSpPr>
        <p:sp>
          <p:nvSpPr>
            <p:cNvPr id="12" name="TextBox 11">
              <a:extLst>
                <a:ext uri="{FF2B5EF4-FFF2-40B4-BE49-F238E27FC236}">
                  <a16:creationId xmlns:a16="http://schemas.microsoft.com/office/drawing/2014/main" id="{A3D416CC-E4A0-EDFA-4E2A-E1371F0BF7FC}"/>
                </a:ext>
              </a:extLst>
            </p:cNvPr>
            <p:cNvSpPr txBox="1"/>
            <p:nvPr/>
          </p:nvSpPr>
          <p:spPr>
            <a:xfrm>
              <a:off x="7377953" y="2713627"/>
              <a:ext cx="1988150" cy="346420"/>
            </a:xfrm>
            <a:prstGeom prst="rect">
              <a:avLst/>
            </a:prstGeom>
          </p:spPr>
          <p:txBody>
            <a:bodyPr wrap="square" rtlCol="0">
              <a:spAutoFit/>
            </a:bodyPr>
            <a:lstStyle/>
            <a:p>
              <a:pPr defTabSz="1219140"/>
              <a:r>
                <a:rPr lang="en-US" b="1">
                  <a:solidFill>
                    <a:srgbClr val="78B832"/>
                  </a:solidFill>
                  <a:latin typeface="Calibri" panose="020F0502020204030204" pitchFamily="34" charset="0"/>
                </a:rPr>
                <a:t>Native Hawaiian or Other Pacific Islander</a:t>
              </a:r>
            </a:p>
          </p:txBody>
        </p:sp>
        <p:sp>
          <p:nvSpPr>
            <p:cNvPr id="13" name="TextBox 12">
              <a:extLst>
                <a:ext uri="{FF2B5EF4-FFF2-40B4-BE49-F238E27FC236}">
                  <a16:creationId xmlns:a16="http://schemas.microsoft.com/office/drawing/2014/main" id="{AF37DEB6-C290-AFC2-8044-B13F49D643D2}"/>
                </a:ext>
              </a:extLst>
            </p:cNvPr>
            <p:cNvSpPr txBox="1"/>
            <p:nvPr/>
          </p:nvSpPr>
          <p:spPr>
            <a:xfrm>
              <a:off x="7399961" y="3715938"/>
              <a:ext cx="467469" cy="197954"/>
            </a:xfrm>
            <a:prstGeom prst="rect">
              <a:avLst/>
            </a:prstGeom>
          </p:spPr>
          <p:txBody>
            <a:bodyPr wrap="none" rtlCol="0">
              <a:spAutoFit/>
            </a:bodyPr>
            <a:lstStyle/>
            <a:p>
              <a:pPr defTabSz="1219140"/>
              <a:r>
                <a:rPr lang="en-US" b="1">
                  <a:solidFill>
                    <a:srgbClr val="4BA9FF"/>
                  </a:solidFill>
                  <a:latin typeface="Calibri" panose="020F0502020204030204" pitchFamily="34" charset="0"/>
                </a:rPr>
                <a:t>Asian</a:t>
              </a:r>
            </a:p>
          </p:txBody>
        </p:sp>
        <p:sp>
          <p:nvSpPr>
            <p:cNvPr id="14" name="TextBox 13">
              <a:extLst>
                <a:ext uri="{FF2B5EF4-FFF2-40B4-BE49-F238E27FC236}">
                  <a16:creationId xmlns:a16="http://schemas.microsoft.com/office/drawing/2014/main" id="{809978D5-26EF-CBA7-957D-CBCC6A37B1DA}"/>
                </a:ext>
              </a:extLst>
            </p:cNvPr>
            <p:cNvSpPr txBox="1"/>
            <p:nvPr/>
          </p:nvSpPr>
          <p:spPr>
            <a:xfrm>
              <a:off x="7377953" y="2975833"/>
              <a:ext cx="960770" cy="197954"/>
            </a:xfrm>
            <a:prstGeom prst="rect">
              <a:avLst/>
            </a:prstGeom>
          </p:spPr>
          <p:txBody>
            <a:bodyPr wrap="none" rtlCol="0">
              <a:spAutoFit/>
            </a:bodyPr>
            <a:lstStyle/>
            <a:p>
              <a:pPr defTabSz="1219140"/>
              <a:r>
                <a:rPr lang="en-US" b="1">
                  <a:solidFill>
                    <a:srgbClr val="005DAA"/>
                  </a:solidFill>
                  <a:latin typeface="Calibri" panose="020F0502020204030204" pitchFamily="34" charset="0"/>
                </a:rPr>
                <a:t>Multiple race</a:t>
              </a:r>
            </a:p>
          </p:txBody>
        </p:sp>
        <p:sp>
          <p:nvSpPr>
            <p:cNvPr id="15" name="TextBox 14">
              <a:extLst>
                <a:ext uri="{FF2B5EF4-FFF2-40B4-BE49-F238E27FC236}">
                  <a16:creationId xmlns:a16="http://schemas.microsoft.com/office/drawing/2014/main" id="{EEC41EFB-4779-084E-5FC3-60D681ABB3C9}"/>
                </a:ext>
              </a:extLst>
            </p:cNvPr>
            <p:cNvSpPr txBox="1"/>
            <p:nvPr/>
          </p:nvSpPr>
          <p:spPr>
            <a:xfrm>
              <a:off x="7399959" y="4245049"/>
              <a:ext cx="503419" cy="197954"/>
            </a:xfrm>
            <a:prstGeom prst="rect">
              <a:avLst/>
            </a:prstGeom>
          </p:spPr>
          <p:txBody>
            <a:bodyPr wrap="none" rtlCol="0">
              <a:spAutoFit/>
            </a:bodyPr>
            <a:lstStyle/>
            <a:p>
              <a:pPr defTabSz="1219140"/>
              <a:r>
                <a:rPr lang="en-US" b="1">
                  <a:solidFill>
                    <a:srgbClr val="F6A01A"/>
                  </a:solidFill>
                  <a:latin typeface="Calibri" panose="020F0502020204030204" pitchFamily="34" charset="0"/>
                </a:rPr>
                <a:t>White</a:t>
              </a:r>
            </a:p>
          </p:txBody>
        </p:sp>
        <p:sp>
          <p:nvSpPr>
            <p:cNvPr id="16" name="TextBox 15">
              <a:extLst>
                <a:ext uri="{FF2B5EF4-FFF2-40B4-BE49-F238E27FC236}">
                  <a16:creationId xmlns:a16="http://schemas.microsoft.com/office/drawing/2014/main" id="{40B20D33-B985-47D3-C27E-A50DF156E9D6}"/>
                </a:ext>
              </a:extLst>
            </p:cNvPr>
            <p:cNvSpPr txBox="1"/>
            <p:nvPr/>
          </p:nvSpPr>
          <p:spPr>
            <a:xfrm>
              <a:off x="7399959" y="3632650"/>
              <a:ext cx="1757036" cy="197954"/>
            </a:xfrm>
            <a:prstGeom prst="rect">
              <a:avLst/>
            </a:prstGeom>
          </p:spPr>
          <p:txBody>
            <a:bodyPr wrap="none" rtlCol="0">
              <a:spAutoFit/>
            </a:bodyPr>
            <a:lstStyle/>
            <a:p>
              <a:pPr defTabSz="1219140"/>
              <a:r>
                <a:rPr lang="en-US" b="1">
                  <a:solidFill>
                    <a:srgbClr val="259393"/>
                  </a:solidFill>
                  <a:latin typeface="Calibri" panose="020F0502020204030204" pitchFamily="34" charset="0"/>
                </a:rPr>
                <a:t>Black or African American</a:t>
              </a:r>
            </a:p>
          </p:txBody>
        </p:sp>
        <p:sp>
          <p:nvSpPr>
            <p:cNvPr id="17" name="TextBox 16">
              <a:extLst>
                <a:ext uri="{FF2B5EF4-FFF2-40B4-BE49-F238E27FC236}">
                  <a16:creationId xmlns:a16="http://schemas.microsoft.com/office/drawing/2014/main" id="{9B0345B8-2C33-3D62-7F05-C4B88BDA9BF4}"/>
                </a:ext>
              </a:extLst>
            </p:cNvPr>
            <p:cNvSpPr txBox="1"/>
            <p:nvPr/>
          </p:nvSpPr>
          <p:spPr>
            <a:xfrm>
              <a:off x="7399961" y="3997466"/>
              <a:ext cx="1253331" cy="197954"/>
            </a:xfrm>
            <a:prstGeom prst="rect">
              <a:avLst/>
            </a:prstGeom>
          </p:spPr>
          <p:txBody>
            <a:bodyPr wrap="none" rtlCol="0">
              <a:spAutoFit/>
            </a:bodyPr>
            <a:lstStyle/>
            <a:p>
              <a:pPr defTabSz="1219140"/>
              <a:r>
                <a:rPr lang="en-US" b="1">
                  <a:solidFill>
                    <a:srgbClr val="A22474"/>
                  </a:solidFill>
                  <a:latin typeface="Calibri" panose="020F0502020204030204" pitchFamily="34" charset="0"/>
                </a:rPr>
                <a:t>Hispanic or Latino</a:t>
              </a:r>
            </a:p>
          </p:txBody>
        </p:sp>
      </p:grpSp>
      <p:sp>
        <p:nvSpPr>
          <p:cNvPr id="18" name="Text Placeholder 3">
            <a:extLst>
              <a:ext uri="{FF2B5EF4-FFF2-40B4-BE49-F238E27FC236}">
                <a16:creationId xmlns:a16="http://schemas.microsoft.com/office/drawing/2014/main" id="{AC6A707B-A692-343F-7AD0-BE64ED348E5F}"/>
              </a:ext>
            </a:extLst>
          </p:cNvPr>
          <p:cNvSpPr txBox="1">
            <a:spLocks/>
          </p:cNvSpPr>
          <p:nvPr/>
        </p:nvSpPr>
        <p:spPr>
          <a:xfrm>
            <a:off x="0" y="6073110"/>
            <a:ext cx="12192000" cy="82296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Bef>
                <a:spcPts val="0"/>
              </a:spcBef>
              <a:spcAft>
                <a:spcPts val="0"/>
              </a:spcAft>
              <a:buFont typeface="Arial" pitchFamily="34" charset="0"/>
              <a:buNone/>
            </a:pPr>
            <a:r>
              <a:rPr lang="en-US" sz="1200" baseline="30000">
                <a:solidFill>
                  <a:srgbClr val="000000"/>
                </a:solidFill>
                <a:latin typeface="Calibri" panose="020F0502020204030204" pitchFamily="34" charset="0"/>
                <a:cs typeface="Calibri" panose="020F0502020204030204" pitchFamily="34" charset="0"/>
              </a:rPr>
              <a:t>*</a:t>
            </a:r>
            <a:r>
              <a:rPr lang="en-US" sz="1200">
                <a:solidFill>
                  <a:srgbClr val="262626"/>
                </a:solidFill>
                <a:latin typeface="Calibri" panose="020F0502020204030204" pitchFamily="34" charset="0"/>
                <a:cs typeface="Calibri" panose="020F0502020204030204" pitchFamily="34" charset="0"/>
              </a:rPr>
              <a:t>Persons born in the United States, certain U.S. territories, or elsewhere to at least one U.S. citizen parent are categorized as U.S.-born. All other persons are categorized as non-U.S.–born.</a:t>
            </a:r>
            <a:endParaRPr lang="en-US" sz="1200" baseline="30000">
              <a:solidFill>
                <a:srgbClr val="262626"/>
              </a:solidFill>
              <a:latin typeface="Calibri" panose="020F0502020204030204" pitchFamily="34" charset="0"/>
              <a:cs typeface="Calibri" panose="020F0502020204030204" pitchFamily="34" charset="0"/>
            </a:endParaRPr>
          </a:p>
          <a:p>
            <a:pPr marL="0" indent="0" fontAlgn="auto">
              <a:spcBef>
                <a:spcPts val="0"/>
              </a:spcBef>
              <a:spcAft>
                <a:spcPts val="0"/>
              </a:spcAft>
              <a:buFont typeface="Arial" pitchFamily="34" charset="0"/>
              <a:buNone/>
            </a:pPr>
            <a:r>
              <a:rPr lang="en-US" sz="1200">
                <a:solidFill>
                  <a:srgbClr val="262626"/>
                </a:solidFill>
                <a:latin typeface="Calibri" panose="020F0502020204030204" pitchFamily="34" charset="0"/>
                <a:cs typeface="Calibri" panose="020F0502020204030204" pitchFamily="34" charset="0"/>
              </a:rPr>
              <a:t>†Persons who identified as Hispanic or Latino were categorized as "Hispanic," regardless of self-reported race. Persons who did not identify as Hispanic or Latino were categorized by self-reported race; if more than one race was reported, the person was categorized as "Multiple race.” </a:t>
            </a:r>
            <a:r>
              <a:rPr lang="en-US" sz="1200">
                <a:solidFill>
                  <a:srgbClr val="262626"/>
                </a:solidFill>
                <a:latin typeface="Calibri" panose="020F0502020204030204" pitchFamily="34" charset="0"/>
              </a:rPr>
              <a:t>Population data for “Other race” were not available.</a:t>
            </a:r>
          </a:p>
        </p:txBody>
      </p:sp>
    </p:spTree>
    <p:extLst>
      <p:ext uri="{BB962C8B-B14F-4D97-AF65-F5344CB8AC3E}">
        <p14:creationId xmlns:p14="http://schemas.microsoft.com/office/powerpoint/2010/main" val="1129641535"/>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616A156-1198-DFF7-9FF3-B6192830DBBF}"/>
              </a:ext>
            </a:extLst>
          </p:cNvPr>
          <p:cNvSpPr txBox="1">
            <a:spLocks noGrp="1"/>
          </p:cNvSpPr>
          <p:nvPr>
            <p:ph type="title" idx="4294967295"/>
          </p:nvPr>
        </p:nvSpPr>
        <p:spPr>
          <a:xfrm>
            <a:off x="116620" y="164592"/>
            <a:ext cx="11958760" cy="969264"/>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rtl="0" eaLnBrk="0" fontAlgn="base" hangingPunct="0">
              <a:lnSpc>
                <a:spcPts val="4000"/>
              </a:lnSpc>
              <a:spcBef>
                <a:spcPct val="0"/>
              </a:spcBef>
              <a:spcAft>
                <a:spcPct val="0"/>
              </a:spcAft>
              <a:defRPr sz="3733" b="1" kern="1200" baseline="0">
                <a:solidFill>
                  <a:srgbClr val="00788A"/>
                </a:solidFill>
                <a:effectLst/>
                <a:latin typeface="Calibri" pitchFamily="34" charset="0"/>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000" b="1" i="0" u="none" strike="noStrike" kern="1200" cap="none" spc="0" normalizeH="0" baseline="0" noProof="0" dirty="0">
                <a:ln>
                  <a:noFill/>
                </a:ln>
                <a:solidFill>
                  <a:srgbClr val="164380"/>
                </a:solidFill>
                <a:effectLst/>
                <a:uLnTx/>
                <a:uFillTx/>
                <a:latin typeface="Calibri" pitchFamily="34" charset="0"/>
                <a:ea typeface="+mj-ea"/>
                <a:cs typeface="Calibri" panose="020F0502020204030204" pitchFamily="34" charset="0"/>
              </a:rPr>
              <a:t>TB Incidence Rates Among Non-U.S.–Born and U.S.-Born</a:t>
            </a:r>
            <a:r>
              <a:rPr kumimoji="0" lang="en-US" sz="3000" b="1" i="0" u="none" strike="noStrike" kern="1200" cap="none" spc="0" normalizeH="0" baseline="30000" noProof="0" dirty="0">
                <a:ln>
                  <a:noFill/>
                </a:ln>
                <a:solidFill>
                  <a:srgbClr val="164380"/>
                </a:solidFill>
                <a:effectLst/>
                <a:uLnTx/>
                <a:uFillTx/>
                <a:latin typeface="Calibri" pitchFamily="34" charset="0"/>
                <a:ea typeface="+mj-ea"/>
                <a:cs typeface="Calibri" panose="020F0502020204030204" pitchFamily="34" charset="0"/>
              </a:rPr>
              <a:t>*</a:t>
            </a:r>
            <a:r>
              <a:rPr kumimoji="0" lang="en-US" sz="3000" b="1" i="0" u="none" strike="noStrike" kern="1200" cap="none" spc="0" normalizeH="0" baseline="0" noProof="0" dirty="0">
                <a:ln>
                  <a:noFill/>
                </a:ln>
                <a:solidFill>
                  <a:srgbClr val="164380"/>
                </a:solidFill>
                <a:effectLst/>
                <a:uLnTx/>
                <a:uFillTx/>
                <a:latin typeface="Calibri" pitchFamily="34" charset="0"/>
                <a:ea typeface="+mj-ea"/>
                <a:cs typeface="Calibri" panose="020F0502020204030204" pitchFamily="34" charset="0"/>
              </a:rPr>
              <a:t> Persons by Race/Ethnicity,</a:t>
            </a:r>
            <a:r>
              <a:rPr kumimoji="0" lang="en-US" sz="3000" b="1" i="0" u="none" strike="noStrike" kern="1200" cap="none" spc="0" normalizeH="0" baseline="30000" noProof="0" dirty="0">
                <a:ln>
                  <a:noFill/>
                </a:ln>
                <a:solidFill>
                  <a:srgbClr val="164380"/>
                </a:solidFill>
                <a:effectLst/>
                <a:uLnTx/>
                <a:uFillTx/>
                <a:latin typeface="Segoe UI" panose="020B0502040204020203" pitchFamily="34" charset="0"/>
                <a:ea typeface="+mj-ea"/>
                <a:cs typeface="Segoe UI" panose="020B0502040204020203" pitchFamily="34" charset="0"/>
              </a:rPr>
              <a:t>†</a:t>
            </a:r>
            <a:r>
              <a:rPr kumimoji="0" lang="en-US" sz="3000" b="1" i="0" u="none" strike="noStrike" kern="1200" cap="none" spc="0" normalizeH="0" baseline="0" noProof="0" dirty="0">
                <a:ln>
                  <a:noFill/>
                </a:ln>
                <a:solidFill>
                  <a:srgbClr val="164380"/>
                </a:solidFill>
                <a:effectLst/>
                <a:uLnTx/>
                <a:uFillTx/>
                <a:latin typeface="Calibri" pitchFamily="34" charset="0"/>
                <a:ea typeface="+mj-ea"/>
                <a:cs typeface="Calibri" panose="020F0502020204030204" pitchFamily="34" charset="0"/>
              </a:rPr>
              <a:t> United States, 2011–2024</a:t>
            </a:r>
          </a:p>
        </p:txBody>
      </p:sp>
      <p:sp>
        <p:nvSpPr>
          <p:cNvPr id="7" name="Text Placeholder 3">
            <a:extLst>
              <a:ext uri="{FF2B5EF4-FFF2-40B4-BE49-F238E27FC236}">
                <a16:creationId xmlns:a16="http://schemas.microsoft.com/office/drawing/2014/main" id="{DB1337A1-EC4C-B2D4-1486-5909C46002B6}"/>
              </a:ext>
            </a:extLst>
          </p:cNvPr>
          <p:cNvSpPr txBox="1">
            <a:spLocks/>
          </p:cNvSpPr>
          <p:nvPr/>
        </p:nvSpPr>
        <p:spPr>
          <a:xfrm>
            <a:off x="-65103" y="5933384"/>
            <a:ext cx="12322205" cy="924616"/>
          </a:xfrm>
          <a:prstGeom prst="rect">
            <a:avLst/>
          </a:prstGeom>
        </p:spPr>
        <p:txBody>
          <a:bodyPr lIns="121920" tIns="60960" rIns="121920" bIns="60960" anchor="t"/>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Bef>
                <a:spcPts val="0"/>
              </a:spcBef>
              <a:spcAft>
                <a:spcPts val="0"/>
              </a:spcAft>
              <a:buFont typeface="Arial" pitchFamily="34" charset="0"/>
              <a:buNone/>
            </a:pPr>
            <a:r>
              <a:rPr lang="en-US" sz="1200" baseline="30000">
                <a:solidFill>
                  <a:srgbClr val="000000"/>
                </a:solidFill>
                <a:latin typeface="Calibri" panose="020F0502020204030204" pitchFamily="34" charset="0"/>
                <a:cs typeface="Calibri" panose="020F0502020204030204" pitchFamily="34" charset="0"/>
              </a:rPr>
              <a:t>*</a:t>
            </a:r>
            <a:r>
              <a:rPr lang="en-US" sz="1200">
                <a:solidFill>
                  <a:srgbClr val="000000"/>
                </a:solidFill>
                <a:latin typeface="Calibri" panose="020F0502020204030204" pitchFamily="34" charset="0"/>
                <a:cs typeface="Calibri" panose="020F0502020204030204" pitchFamily="34" charset="0"/>
              </a:rPr>
              <a:t>Persons born in the United States, certain U.S. territories, or elsewhere to at least one U.S. citizen parent are categorized as U.S.-born. All other persons are categorized as non-U.S.–born.</a:t>
            </a:r>
            <a:endParaRPr lang="en-US" sz="1200" baseline="30000">
              <a:solidFill>
                <a:srgbClr val="000000"/>
              </a:solidFill>
              <a:latin typeface="Calibri" panose="020F0502020204030204" pitchFamily="34" charset="0"/>
              <a:cs typeface="Calibri" panose="020F0502020204030204" pitchFamily="34" charset="0"/>
            </a:endParaRPr>
          </a:p>
          <a:p>
            <a:pPr marL="0" indent="0" fontAlgn="auto">
              <a:spcBef>
                <a:spcPts val="0"/>
              </a:spcBef>
              <a:spcAft>
                <a:spcPts val="0"/>
              </a:spcAft>
              <a:buFont typeface="Arial" pitchFamily="34" charset="0"/>
              <a:buNone/>
            </a:pPr>
            <a:r>
              <a:rPr lang="en-US" sz="1200" baseline="30000">
                <a:solidFill>
                  <a:srgbClr val="000000"/>
                </a:solidFill>
                <a:latin typeface="Calibri" panose="020F0502020204030204" pitchFamily="34" charset="0"/>
                <a:cs typeface="Calibri" panose="020F0502020204030204" pitchFamily="34" charset="0"/>
              </a:rPr>
              <a:t>†</a:t>
            </a:r>
            <a:r>
              <a:rPr lang="en-US" sz="1200">
                <a:solidFill>
                  <a:srgbClr val="000000"/>
                </a:solidFill>
                <a:latin typeface="Calibri" panose="020F0502020204030204" pitchFamily="34" charset="0"/>
                <a:cs typeface="Calibri" panose="020F0502020204030204" pitchFamily="34" charset="0"/>
              </a:rPr>
              <a:t>Persons who identified as Hispanic or Latino were categorized as "Hispanic," regardless of self-reported race. Persons who did not identify as Hispanic or Latino were categorized by self-reported race; if more than one race was reported, the person was categorized as "Multiple race." </a:t>
            </a:r>
            <a:r>
              <a:rPr lang="en-US" sz="1200">
                <a:solidFill>
                  <a:srgbClr val="000000"/>
                </a:solidFill>
                <a:latin typeface="Calibri" panose="020F0502020204030204" pitchFamily="34" charset="0"/>
              </a:rPr>
              <a:t>Population data for “Other race” were not available.</a:t>
            </a:r>
            <a:endParaRPr lang="en-US" sz="1200">
              <a:solidFill>
                <a:srgbClr val="000000"/>
              </a:solidFill>
              <a:latin typeface="Calibri" panose="020F0502020204030204" pitchFamily="34" charset="0"/>
              <a:cs typeface="Calibri" panose="020F0502020204030204" pitchFamily="34" charset="0"/>
            </a:endParaRPr>
          </a:p>
          <a:p>
            <a:pPr marL="158323" indent="-158323" defTabSz="1219170" fontAlgn="auto">
              <a:spcBef>
                <a:spcPts val="0"/>
              </a:spcBef>
              <a:spcAft>
                <a:spcPts val="0"/>
              </a:spcAft>
              <a:buFont typeface="Arial" pitchFamily="34" charset="0"/>
              <a:buNone/>
              <a:defRPr/>
            </a:pPr>
            <a:r>
              <a:rPr lang="en-US" sz="1200" baseline="30000">
                <a:solidFill>
                  <a:srgbClr val="000000">
                    <a:lumMod val="85000"/>
                    <a:lumOff val="15000"/>
                  </a:srgbClr>
                </a:solidFill>
                <a:latin typeface="Calibri"/>
                <a:cs typeface="Calibri"/>
              </a:rPr>
              <a:t>§</a:t>
            </a:r>
            <a:r>
              <a:rPr lang="en-US" sz="1200">
                <a:solidFill>
                  <a:srgbClr val="000000">
                    <a:lumMod val="85000"/>
                    <a:lumOff val="15000"/>
                  </a:srgbClr>
                </a:solidFill>
                <a:latin typeface="Calibri"/>
                <a:cs typeface="Calibri"/>
              </a:rPr>
              <a:t>Non-U.S-born American Indian/Alaska Native are not displayed because some years have zero cases, which cannot be displayed in a log-scale graph.</a:t>
            </a:r>
          </a:p>
        </p:txBody>
      </p:sp>
      <p:grpSp>
        <p:nvGrpSpPr>
          <p:cNvPr id="2" name="Group 1" descr="Two line graphs placed side-by-side showing TB incidence rates, by race/ethnicity in the United States from 2011 to 2024. The line graph on the left shows incidence rates among non-U.S.-born persons and the line graph on the right shows incidence rates among U.S.-born persons.">
            <a:extLst>
              <a:ext uri="{FF2B5EF4-FFF2-40B4-BE49-F238E27FC236}">
                <a16:creationId xmlns:a16="http://schemas.microsoft.com/office/drawing/2014/main" id="{C0F1EF00-6C3A-3C56-F1A6-BF3BBD1FF49A}"/>
              </a:ext>
            </a:extLst>
          </p:cNvPr>
          <p:cNvGrpSpPr/>
          <p:nvPr/>
        </p:nvGrpSpPr>
        <p:grpSpPr>
          <a:xfrm>
            <a:off x="156403" y="1368664"/>
            <a:ext cx="12082395" cy="4846468"/>
            <a:chOff x="156403" y="1368664"/>
            <a:chExt cx="12082395" cy="4846468"/>
          </a:xfrm>
        </p:grpSpPr>
        <p:graphicFrame>
          <p:nvGraphicFramePr>
            <p:cNvPr id="8" name="Content Placeholder 5" descr="Two line graphs placed side-by-side showing TB incidence rates, by race/ethnicity in the United States from 2011 to 2024. The line graph on the left shows incidence rates among non-U.S.-born persons and the line graph on the right shows incidence rates among U.S.-born persons.">
              <a:extLst>
                <a:ext uri="{FF2B5EF4-FFF2-40B4-BE49-F238E27FC236}">
                  <a16:creationId xmlns:a16="http://schemas.microsoft.com/office/drawing/2014/main" id="{CEA27984-9EFC-C884-429A-BB9DBB080D29}"/>
                </a:ext>
              </a:extLst>
            </p:cNvPr>
            <p:cNvGraphicFramePr>
              <a:graphicFrameLocks/>
            </p:cNvGraphicFramePr>
            <p:nvPr>
              <p:extLst>
                <p:ext uri="{D42A27DB-BD31-4B8C-83A1-F6EECF244321}">
                  <p14:modId xmlns:p14="http://schemas.microsoft.com/office/powerpoint/2010/main" val="1026392986"/>
                </p:ext>
              </p:extLst>
            </p:nvPr>
          </p:nvGraphicFramePr>
          <p:xfrm>
            <a:off x="156403" y="1372893"/>
            <a:ext cx="7157562" cy="484223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ontent Placeholder 5" descr="Graph of annual TB incidence rates, among U.S,-born persons, stratified by race/ethnicity in the United States from 2011 to 2024.">
              <a:extLst>
                <a:ext uri="{FF2B5EF4-FFF2-40B4-BE49-F238E27FC236}">
                  <a16:creationId xmlns:a16="http://schemas.microsoft.com/office/drawing/2014/main" id="{A9950ECF-3059-86CB-AC0B-F8B2C65CAE39}"/>
                </a:ext>
              </a:extLst>
            </p:cNvPr>
            <p:cNvGraphicFramePr>
              <a:graphicFrameLocks/>
            </p:cNvGraphicFramePr>
            <p:nvPr>
              <p:extLst>
                <p:ext uri="{D42A27DB-BD31-4B8C-83A1-F6EECF244321}">
                  <p14:modId xmlns:p14="http://schemas.microsoft.com/office/powerpoint/2010/main" val="2839075971"/>
                </p:ext>
              </p:extLst>
            </p:nvPr>
          </p:nvGraphicFramePr>
          <p:xfrm>
            <a:off x="5475249" y="1368664"/>
            <a:ext cx="6763549" cy="4845867"/>
          </p:xfrm>
          <a:graphic>
            <a:graphicData uri="http://schemas.openxmlformats.org/drawingml/2006/chart">
              <c:chart xmlns:c="http://schemas.openxmlformats.org/drawingml/2006/chart" xmlns:r="http://schemas.openxmlformats.org/officeDocument/2006/relationships" r:id="rId4"/>
            </a:graphicData>
          </a:graphic>
        </p:graphicFrame>
      </p:grpSp>
      <p:sp>
        <p:nvSpPr>
          <p:cNvPr id="10" name="TextBox 9">
            <a:extLst>
              <a:ext uri="{FF2B5EF4-FFF2-40B4-BE49-F238E27FC236}">
                <a16:creationId xmlns:a16="http://schemas.microsoft.com/office/drawing/2014/main" id="{85A279DF-9AA2-9FE1-1C67-C968F164970C}"/>
              </a:ext>
            </a:extLst>
          </p:cNvPr>
          <p:cNvSpPr txBox="1"/>
          <p:nvPr/>
        </p:nvSpPr>
        <p:spPr>
          <a:xfrm>
            <a:off x="6911574" y="1130995"/>
            <a:ext cx="1620572" cy="523220"/>
          </a:xfrm>
          <a:prstGeom prst="rect">
            <a:avLst/>
          </a:prstGeom>
        </p:spPr>
        <p:txBody>
          <a:bodyPr wrap="none" lIns="121920" tIns="60960" rIns="121920" bIns="60960" rtlCol="0" anchor="t">
            <a:spAutoFit/>
          </a:bodyPr>
          <a:lstStyle/>
          <a:p>
            <a:pPr>
              <a:buFont typeface="Arial" pitchFamily="34" charset="0"/>
              <a:buNone/>
            </a:pPr>
            <a:r>
              <a:rPr lang="en-US" sz="2600" b="1">
                <a:solidFill>
                  <a:srgbClr val="000000">
                    <a:lumMod val="85000"/>
                    <a:lumOff val="15000"/>
                  </a:srgbClr>
                </a:solidFill>
                <a:latin typeface="Calibri"/>
                <a:cs typeface="Calibri"/>
              </a:rPr>
              <a:t>U.S.</a:t>
            </a:r>
            <a:r>
              <a:rPr lang="en-US" sz="2600" b="1">
                <a:solidFill>
                  <a:srgbClr val="000000">
                    <a:lumMod val="85000"/>
                    <a:lumOff val="15000"/>
                  </a:srgbClr>
                </a:solidFill>
                <a:latin typeface="Segoe UI" panose="020B0502040204020203" pitchFamily="34" charset="0"/>
                <a:cs typeface="Segoe UI" panose="020B0502040204020203" pitchFamily="34" charset="0"/>
              </a:rPr>
              <a:t>–</a:t>
            </a:r>
            <a:r>
              <a:rPr lang="en-US" sz="2600" b="1">
                <a:solidFill>
                  <a:srgbClr val="000000">
                    <a:lumMod val="85000"/>
                    <a:lumOff val="15000"/>
                  </a:srgbClr>
                </a:solidFill>
                <a:latin typeface="Calibri"/>
                <a:cs typeface="Calibri"/>
              </a:rPr>
              <a:t>born</a:t>
            </a:r>
            <a:endParaRPr lang="en-US" sz="2600" b="1">
              <a:solidFill>
                <a:srgbClr val="000000">
                  <a:lumMod val="85000"/>
                  <a:lumOff val="15000"/>
                </a:srgbClr>
              </a:solidFill>
              <a:latin typeface="Calibri" panose="020F0502020204030204" pitchFamily="34" charset="0"/>
              <a:cs typeface="Calibri"/>
            </a:endParaRPr>
          </a:p>
        </p:txBody>
      </p:sp>
      <p:sp>
        <p:nvSpPr>
          <p:cNvPr id="11" name="TextBox 10">
            <a:extLst>
              <a:ext uri="{FF2B5EF4-FFF2-40B4-BE49-F238E27FC236}">
                <a16:creationId xmlns:a16="http://schemas.microsoft.com/office/drawing/2014/main" id="{A5137BD0-D344-F61B-FFAF-EA183340584A}"/>
              </a:ext>
            </a:extLst>
          </p:cNvPr>
          <p:cNvSpPr txBox="1"/>
          <p:nvPr/>
        </p:nvSpPr>
        <p:spPr>
          <a:xfrm>
            <a:off x="2190899" y="1126562"/>
            <a:ext cx="2468561" cy="523220"/>
          </a:xfrm>
          <a:prstGeom prst="rect">
            <a:avLst/>
          </a:prstGeom>
        </p:spPr>
        <p:txBody>
          <a:bodyPr wrap="none" lIns="121920" tIns="60960" rIns="121920" bIns="60960" rtlCol="0" anchor="t">
            <a:spAutoFit/>
          </a:bodyPr>
          <a:lstStyle/>
          <a:p>
            <a:pPr>
              <a:buFont typeface="Arial" pitchFamily="34" charset="0"/>
              <a:buNone/>
            </a:pPr>
            <a:r>
              <a:rPr lang="en-US" sz="2600" b="1">
                <a:solidFill>
                  <a:srgbClr val="000000">
                    <a:lumMod val="85000"/>
                    <a:lumOff val="15000"/>
                  </a:srgbClr>
                </a:solidFill>
                <a:latin typeface="Calibri"/>
                <a:cs typeface="Calibri"/>
              </a:rPr>
              <a:t>Non-U.S.–born</a:t>
            </a:r>
            <a:r>
              <a:rPr lang="en-US" sz="2600" b="1" baseline="30000">
                <a:solidFill>
                  <a:srgbClr val="000000">
                    <a:lumMod val="85000"/>
                    <a:lumOff val="15000"/>
                  </a:srgbClr>
                </a:solidFill>
                <a:latin typeface="Calibri"/>
                <a:cs typeface="Calibri"/>
              </a:rPr>
              <a:t>§</a:t>
            </a:r>
            <a:endParaRPr lang="en-US" sz="2600" b="1" baseline="30000">
              <a:solidFill>
                <a:srgbClr val="000000">
                  <a:lumMod val="85000"/>
                  <a:lumOff val="15000"/>
                </a:srgbClr>
              </a:solidFill>
              <a:latin typeface="Calibri" panose="020F0502020204030204" pitchFamily="34" charset="0"/>
              <a:cs typeface="Calibri"/>
            </a:endParaRPr>
          </a:p>
        </p:txBody>
      </p:sp>
    </p:spTree>
    <p:extLst>
      <p:ext uri="{BB962C8B-B14F-4D97-AF65-F5344CB8AC3E}">
        <p14:creationId xmlns:p14="http://schemas.microsoft.com/office/powerpoint/2010/main" val="3834194543"/>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A6DD8C9-ACF1-DE66-E9F2-17B1D558F77A}"/>
              </a:ext>
            </a:extLst>
          </p:cNvPr>
          <p:cNvSpPr txBox="1">
            <a:spLocks noGrp="1"/>
          </p:cNvSpPr>
          <p:nvPr>
            <p:ph type="title" idx="4294967295"/>
          </p:nvPr>
        </p:nvSpPr>
        <p:spPr>
          <a:xfrm>
            <a:off x="609600" y="141442"/>
            <a:ext cx="10972800" cy="972676"/>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rtl="0" eaLnBrk="0" fontAlgn="base" hangingPunct="0">
              <a:lnSpc>
                <a:spcPts val="4000"/>
              </a:lnSpc>
              <a:spcBef>
                <a:spcPct val="0"/>
              </a:spcBef>
              <a:spcAft>
                <a:spcPct val="0"/>
              </a:spcAft>
              <a:defRPr sz="3733" b="1" kern="1200" baseline="0">
                <a:solidFill>
                  <a:srgbClr val="00788A"/>
                </a:solidFill>
                <a:effectLst/>
                <a:latin typeface="Calibri" pitchFamily="34" charset="0"/>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000" b="1" i="0" u="none" strike="noStrike" kern="1200" cap="none" spc="0" normalizeH="0" baseline="0" noProof="0" dirty="0">
                <a:ln>
                  <a:noFill/>
                </a:ln>
                <a:solidFill>
                  <a:srgbClr val="164380"/>
                </a:solidFill>
                <a:effectLst/>
                <a:uLnTx/>
                <a:uFillTx/>
                <a:latin typeface="Calibri" pitchFamily="34" charset="0"/>
                <a:ea typeface="+mj-ea"/>
                <a:cs typeface="+mj-cs"/>
              </a:rPr>
              <a:t>Percentage of TB Cases by Origin</a:t>
            </a:r>
            <a:r>
              <a:rPr kumimoji="0" lang="en-US" sz="3000" b="1" i="0" u="none" strike="noStrike" kern="1200" cap="none" spc="0" normalizeH="0" baseline="30000" noProof="0" dirty="0">
                <a:ln>
                  <a:noFill/>
                </a:ln>
                <a:solidFill>
                  <a:srgbClr val="164380"/>
                </a:solidFill>
                <a:effectLst/>
                <a:uLnTx/>
                <a:uFillTx/>
                <a:latin typeface="Calibri" pitchFamily="34" charset="0"/>
                <a:ea typeface="+mj-ea"/>
                <a:cs typeface="+mj-cs"/>
              </a:rPr>
              <a:t>*</a:t>
            </a:r>
            <a:r>
              <a:rPr kumimoji="0" lang="en-US" sz="3000" b="1" i="0" u="none" strike="noStrike" kern="1200" cap="none" spc="0" normalizeH="0" baseline="0" noProof="0" dirty="0">
                <a:ln>
                  <a:noFill/>
                </a:ln>
                <a:solidFill>
                  <a:srgbClr val="164380"/>
                </a:solidFill>
                <a:effectLst/>
                <a:uLnTx/>
                <a:uFillTx/>
                <a:latin typeface="Calibri" pitchFamily="34" charset="0"/>
                <a:ea typeface="+mj-ea"/>
                <a:cs typeface="+mj-cs"/>
              </a:rPr>
              <a:t> and Race/Ethnicity,</a:t>
            </a:r>
            <a:r>
              <a:rPr kumimoji="0" lang="en-US" sz="3000" b="1" i="0" u="none" strike="noStrike" kern="1200" cap="none" spc="0" normalizeH="0" baseline="30000" noProof="0" dirty="0">
                <a:ln>
                  <a:noFill/>
                </a:ln>
                <a:solidFill>
                  <a:srgbClr val="164380"/>
                </a:solidFill>
                <a:effectLst/>
                <a:uLnTx/>
                <a:uFillTx/>
                <a:latin typeface="Segoe UI" panose="020B0502040204020203" pitchFamily="34" charset="0"/>
                <a:ea typeface="+mj-ea"/>
                <a:cs typeface="Segoe UI" panose="020B0502040204020203" pitchFamily="34" charset="0"/>
              </a:rPr>
              <a:t>†</a:t>
            </a:r>
            <a:r>
              <a:rPr kumimoji="0" lang="en-US" sz="3000" b="1" i="0" u="none" strike="noStrike" kern="1200" cap="none" spc="0" normalizeH="0" baseline="0" noProof="0" dirty="0">
                <a:ln>
                  <a:noFill/>
                </a:ln>
                <a:solidFill>
                  <a:srgbClr val="164380"/>
                </a:solidFill>
                <a:effectLst/>
                <a:uLnTx/>
                <a:uFillTx/>
                <a:latin typeface="Calibri" pitchFamily="34" charset="0"/>
                <a:ea typeface="+mj-ea"/>
                <a:cs typeface="+mj-cs"/>
              </a:rPr>
              <a:t> </a:t>
            </a:r>
            <a:br>
              <a:rPr kumimoji="0" lang="en-US" sz="3000" b="1" i="0" u="none" strike="noStrike" kern="1200" cap="none" spc="0" normalizeH="0" baseline="0" noProof="0" dirty="0">
                <a:ln>
                  <a:noFill/>
                </a:ln>
                <a:solidFill>
                  <a:srgbClr val="164380"/>
                </a:solidFill>
                <a:effectLst/>
                <a:uLnTx/>
                <a:uFillTx/>
                <a:latin typeface="Calibri" pitchFamily="34" charset="0"/>
                <a:ea typeface="+mj-ea"/>
                <a:cs typeface="+mj-cs"/>
              </a:rPr>
            </a:br>
            <a:r>
              <a:rPr kumimoji="0" lang="en-US" sz="3000" b="1" i="0" u="none" strike="noStrike" kern="1200" cap="none" spc="0" normalizeH="0" baseline="0" noProof="0" dirty="0">
                <a:ln>
                  <a:noFill/>
                </a:ln>
                <a:solidFill>
                  <a:srgbClr val="164380"/>
                </a:solidFill>
                <a:effectLst/>
                <a:uLnTx/>
                <a:uFillTx/>
                <a:latin typeface="Calibri" pitchFamily="34" charset="0"/>
                <a:ea typeface="+mj-ea"/>
                <a:cs typeface="+mj-cs"/>
              </a:rPr>
              <a:t>United States, 2024</a:t>
            </a:r>
            <a:endParaRPr kumimoji="0" lang="en-US" sz="3000" b="1" i="0" u="none" strike="noStrike" kern="1200" cap="none" spc="0" normalizeH="0" baseline="30000" noProof="0" dirty="0">
              <a:ln>
                <a:noFill/>
              </a:ln>
              <a:solidFill>
                <a:srgbClr val="164380"/>
              </a:solidFill>
              <a:effectLst/>
              <a:uLnTx/>
              <a:uFillTx/>
              <a:latin typeface="Calibri" pitchFamily="34" charset="0"/>
              <a:ea typeface="+mj-ea"/>
              <a:cs typeface="+mj-cs"/>
            </a:endParaRPr>
          </a:p>
        </p:txBody>
      </p:sp>
      <p:sp>
        <p:nvSpPr>
          <p:cNvPr id="7" name="Text Placeholder 3">
            <a:extLst>
              <a:ext uri="{FF2B5EF4-FFF2-40B4-BE49-F238E27FC236}">
                <a16:creationId xmlns:a16="http://schemas.microsoft.com/office/drawing/2014/main" id="{06629D47-B386-3C7E-111F-376F1DB60688}"/>
              </a:ext>
            </a:extLst>
          </p:cNvPr>
          <p:cNvSpPr txBox="1">
            <a:spLocks/>
          </p:cNvSpPr>
          <p:nvPr/>
        </p:nvSpPr>
        <p:spPr>
          <a:xfrm>
            <a:off x="0" y="6049059"/>
            <a:ext cx="12192000" cy="67954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Bef>
                <a:spcPts val="0"/>
              </a:spcBef>
              <a:spcAft>
                <a:spcPts val="0"/>
              </a:spcAft>
              <a:buNone/>
            </a:pPr>
            <a:r>
              <a:rPr lang="en-US" sz="1200" baseline="30000">
                <a:solidFill>
                  <a:srgbClr val="3F3F3F"/>
                </a:solidFill>
                <a:latin typeface="Calibri" panose="020F0502020204030204" pitchFamily="34" charset="0"/>
              </a:rPr>
              <a:t>* </a:t>
            </a:r>
            <a:r>
              <a:rPr lang="en-US" sz="1200">
                <a:solidFill>
                  <a:srgbClr val="000000"/>
                </a:solidFill>
                <a:latin typeface="Calibri" panose="020F0502020204030204" pitchFamily="34" charset="0"/>
                <a:cs typeface="Calibri" panose="020F0502020204030204" pitchFamily="34" charset="0"/>
              </a:rPr>
              <a:t>Persons born in the United States, certain U.S. territories, or elsewhere to at least one U.S. citizen parent are categorized as U.S.-born. All other persons are categorized as non-U.S.–born.</a:t>
            </a:r>
            <a:endParaRPr lang="en-US" sz="1200" baseline="30000">
              <a:solidFill>
                <a:srgbClr val="000000"/>
              </a:solidFill>
              <a:latin typeface="Calibri" panose="020F0502020204030204" pitchFamily="34" charset="0"/>
              <a:cs typeface="Calibri" panose="020F0502020204030204" pitchFamily="34" charset="0"/>
            </a:endParaRPr>
          </a:p>
          <a:p>
            <a:pPr marL="0" indent="0" fontAlgn="auto">
              <a:spcBef>
                <a:spcPts val="0"/>
              </a:spcBef>
              <a:spcAft>
                <a:spcPts val="0"/>
              </a:spcAft>
              <a:buNone/>
            </a:pPr>
            <a:r>
              <a:rPr lang="en-US" sz="1200" baseline="30000">
                <a:solidFill>
                  <a:srgbClr val="000000"/>
                </a:solidFill>
                <a:latin typeface="Segoe UI" panose="020B0502040204020203" pitchFamily="34" charset="0"/>
                <a:cs typeface="Segoe UI" panose="020B0502040204020203" pitchFamily="34" charset="0"/>
              </a:rPr>
              <a:t>† </a:t>
            </a:r>
            <a:r>
              <a:rPr lang="en-US" sz="1200">
                <a:solidFill>
                  <a:srgbClr val="000000"/>
                </a:solidFill>
                <a:latin typeface="Calibri" panose="020F0502020204030204" pitchFamily="34" charset="0"/>
                <a:cs typeface="Calibri" panose="020F0502020204030204" pitchFamily="34" charset="0"/>
              </a:rPr>
              <a:t>Persons who identified as Hispanic or Latino were categorized as "Hispanic," regardless of self-reported race. Persons who did not identify as Hispanic or Latino were categorized by self-reported race; if more than one race was reported, the person was categorized as "Multiple race.”</a:t>
            </a:r>
          </a:p>
        </p:txBody>
      </p:sp>
      <p:sp>
        <p:nvSpPr>
          <p:cNvPr id="8" name="Text Box 75">
            <a:extLst>
              <a:ext uri="{FF2B5EF4-FFF2-40B4-BE49-F238E27FC236}">
                <a16:creationId xmlns:a16="http://schemas.microsoft.com/office/drawing/2014/main" id="{3F4835D3-ED4A-443D-ECFC-70A2866F0294}"/>
              </a:ext>
            </a:extLst>
          </p:cNvPr>
          <p:cNvSpPr txBox="1">
            <a:spLocks noChangeArrowheads="1"/>
          </p:cNvSpPr>
          <p:nvPr/>
        </p:nvSpPr>
        <p:spPr bwMode="auto">
          <a:xfrm>
            <a:off x="873230" y="1179631"/>
            <a:ext cx="3475117" cy="913199"/>
          </a:xfrm>
          <a:prstGeom prst="rect">
            <a:avLst/>
          </a:prstGeom>
          <a:noFill/>
          <a:ln w="9525">
            <a:noFill/>
            <a:miter lim="800000"/>
            <a:headEnd/>
            <a:tailEnd/>
          </a:ln>
          <a:effectLst/>
        </p:spPr>
        <p:txBody>
          <a:bodyPr wrap="none">
            <a:spAutoFit/>
          </a:bodyPr>
          <a:lstStyle/>
          <a:p>
            <a:pPr algn="ctr"/>
            <a:r>
              <a:rPr lang="en-US" sz="2600" b="1">
                <a:solidFill>
                  <a:srgbClr val="000000">
                    <a:lumMod val="85000"/>
                    <a:lumOff val="15000"/>
                  </a:srgbClr>
                </a:solidFill>
                <a:latin typeface="Calibri" panose="020F0502020204030204" pitchFamily="34" charset="0"/>
                <a:cs typeface="Calibri" panose="020F0502020204030204" pitchFamily="34" charset="0"/>
              </a:rPr>
              <a:t>Non-U.S.–born persons</a:t>
            </a:r>
          </a:p>
          <a:p>
            <a:pPr algn="ctr"/>
            <a:r>
              <a:rPr lang="en-US" sz="2600">
                <a:solidFill>
                  <a:srgbClr val="000000">
                    <a:lumMod val="85000"/>
                    <a:lumOff val="15000"/>
                  </a:srgbClr>
                </a:solidFill>
                <a:latin typeface="Calibri" panose="020F0502020204030204" pitchFamily="34" charset="0"/>
                <a:cs typeface="Calibri" panose="020F0502020204030204" pitchFamily="34" charset="0"/>
              </a:rPr>
              <a:t>(N=8,016)</a:t>
            </a:r>
            <a:r>
              <a:rPr lang="en-US" sz="2600" b="1" baseline="30000">
                <a:solidFill>
                  <a:srgbClr val="000000">
                    <a:lumMod val="85000"/>
                    <a:lumOff val="15000"/>
                  </a:srgbClr>
                </a:solidFill>
                <a:latin typeface="Calibri" panose="020F0502020204030204" pitchFamily="34" charset="0"/>
                <a:cs typeface="Calibri" panose="020F0502020204030204" pitchFamily="34" charset="0"/>
              </a:rPr>
              <a:t> </a:t>
            </a:r>
          </a:p>
        </p:txBody>
      </p:sp>
      <p:sp>
        <p:nvSpPr>
          <p:cNvPr id="9" name="Text Box 75">
            <a:extLst>
              <a:ext uri="{FF2B5EF4-FFF2-40B4-BE49-F238E27FC236}">
                <a16:creationId xmlns:a16="http://schemas.microsoft.com/office/drawing/2014/main" id="{5F8F999D-AF45-3944-91C7-85B59EFE3964}"/>
              </a:ext>
            </a:extLst>
          </p:cNvPr>
          <p:cNvSpPr txBox="1">
            <a:spLocks noChangeArrowheads="1"/>
          </p:cNvSpPr>
          <p:nvPr/>
        </p:nvSpPr>
        <p:spPr bwMode="auto">
          <a:xfrm>
            <a:off x="8144037" y="1179631"/>
            <a:ext cx="2789032" cy="913199"/>
          </a:xfrm>
          <a:prstGeom prst="rect">
            <a:avLst/>
          </a:prstGeom>
          <a:noFill/>
          <a:ln w="9525">
            <a:noFill/>
            <a:miter lim="800000"/>
            <a:headEnd/>
            <a:tailEnd/>
          </a:ln>
          <a:effectLst/>
        </p:spPr>
        <p:txBody>
          <a:bodyPr wrap="none">
            <a:spAutoFit/>
          </a:bodyPr>
          <a:lstStyle/>
          <a:p>
            <a:pPr algn="ctr"/>
            <a:r>
              <a:rPr lang="en-US" sz="2600" b="1" dirty="0">
                <a:solidFill>
                  <a:srgbClr val="000000">
                    <a:lumMod val="85000"/>
                    <a:lumOff val="15000"/>
                  </a:srgbClr>
                </a:solidFill>
                <a:latin typeface="Calibri" panose="020F0502020204030204" pitchFamily="34" charset="0"/>
                <a:cs typeface="Calibri" panose="020F0502020204030204" pitchFamily="34" charset="0"/>
              </a:rPr>
              <a:t>U.S.-born persons </a:t>
            </a:r>
          </a:p>
          <a:p>
            <a:pPr algn="ctr"/>
            <a:r>
              <a:rPr lang="en-US" sz="2600" dirty="0">
                <a:solidFill>
                  <a:srgbClr val="000000">
                    <a:lumMod val="85000"/>
                    <a:lumOff val="15000"/>
                  </a:srgbClr>
                </a:solidFill>
                <a:latin typeface="Calibri" panose="020F0502020204030204" pitchFamily="34" charset="0"/>
                <a:cs typeface="Calibri" panose="020F0502020204030204" pitchFamily="34" charset="0"/>
              </a:rPr>
              <a:t>(N=2,298)</a:t>
            </a:r>
          </a:p>
        </p:txBody>
      </p:sp>
      <p:grpSp>
        <p:nvGrpSpPr>
          <p:cNvPr id="10" name="Group 9" descr="Back to back bar charts showing the percentage of TB cases by race/ethnicity, among non-U.S.-born persons, and among U.S.-born persons in the United States in 2024.">
            <a:extLst>
              <a:ext uri="{FF2B5EF4-FFF2-40B4-BE49-F238E27FC236}">
                <a16:creationId xmlns:a16="http://schemas.microsoft.com/office/drawing/2014/main" id="{C0057AAC-7065-C0E0-586D-31F140CA381F}"/>
              </a:ext>
            </a:extLst>
          </p:cNvPr>
          <p:cNvGrpSpPr/>
          <p:nvPr/>
        </p:nvGrpSpPr>
        <p:grpSpPr>
          <a:xfrm>
            <a:off x="96899" y="1910775"/>
            <a:ext cx="11998200" cy="4093516"/>
            <a:chOff x="40680" y="1457121"/>
            <a:chExt cx="9127727" cy="3070137"/>
          </a:xfrm>
        </p:grpSpPr>
        <p:graphicFrame>
          <p:nvGraphicFramePr>
            <p:cNvPr id="11" name="Chart 10">
              <a:extLst>
                <a:ext uri="{FF2B5EF4-FFF2-40B4-BE49-F238E27FC236}">
                  <a16:creationId xmlns:a16="http://schemas.microsoft.com/office/drawing/2014/main" id="{9A292B38-685F-4A2C-7B18-312BB6E7B132}"/>
                </a:ext>
              </a:extLst>
            </p:cNvPr>
            <p:cNvGraphicFramePr/>
            <p:nvPr>
              <p:extLst>
                <p:ext uri="{D42A27DB-BD31-4B8C-83A1-F6EECF244321}">
                  <p14:modId xmlns:p14="http://schemas.microsoft.com/office/powerpoint/2010/main" val="3493266699"/>
                </p:ext>
              </p:extLst>
            </p:nvPr>
          </p:nvGraphicFramePr>
          <p:xfrm>
            <a:off x="5362616" y="1457121"/>
            <a:ext cx="3805791" cy="3007673"/>
          </p:xfrm>
          <a:graphic>
            <a:graphicData uri="http://schemas.openxmlformats.org/drawingml/2006/chart">
              <c:chart xmlns:c="http://schemas.openxmlformats.org/drawingml/2006/chart" xmlns:r="http://schemas.openxmlformats.org/officeDocument/2006/relationships" r:id="rId3"/>
            </a:graphicData>
          </a:graphic>
        </p:graphicFrame>
        <p:sp>
          <p:nvSpPr>
            <p:cNvPr id="12" name="Rectangle 11">
              <a:extLst>
                <a:ext uri="{FF2B5EF4-FFF2-40B4-BE49-F238E27FC236}">
                  <a16:creationId xmlns:a16="http://schemas.microsoft.com/office/drawing/2014/main" id="{E9C48697-7B5A-1C97-45B3-901B87877B87}"/>
                </a:ext>
              </a:extLst>
            </p:cNvPr>
            <p:cNvSpPr/>
            <p:nvPr/>
          </p:nvSpPr>
          <p:spPr>
            <a:xfrm>
              <a:off x="3382945" y="2944299"/>
              <a:ext cx="2362607" cy="506448"/>
            </a:xfrm>
            <a:prstGeom prst="rect">
              <a:avLst/>
            </a:prstGeom>
            <a:no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78B832"/>
                  </a:solidFill>
                  <a:effectLst/>
                  <a:uLnTx/>
                  <a:uFillTx/>
                  <a:latin typeface="Calibri" panose="020F0502020204030204" pitchFamily="34" charset="0"/>
                  <a:ea typeface="+mn-ea"/>
                  <a:cs typeface="Calibri" panose="020F0502020204030204" pitchFamily="34" charset="0"/>
                </a:rPr>
                <a:t>Native Hawaiian or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78B832"/>
                  </a:solidFill>
                  <a:effectLst/>
                  <a:uLnTx/>
                  <a:uFillTx/>
                  <a:latin typeface="Calibri" panose="020F0502020204030204" pitchFamily="34" charset="0"/>
                  <a:ea typeface="+mn-ea"/>
                  <a:cs typeface="Calibri" panose="020F0502020204030204" pitchFamily="34" charset="0"/>
                </a:rPr>
                <a:t>Other Pacific Islander</a:t>
              </a:r>
            </a:p>
          </p:txBody>
        </p:sp>
        <p:sp>
          <p:nvSpPr>
            <p:cNvPr id="13" name="Rectangle 12">
              <a:extLst>
                <a:ext uri="{FF2B5EF4-FFF2-40B4-BE49-F238E27FC236}">
                  <a16:creationId xmlns:a16="http://schemas.microsoft.com/office/drawing/2014/main" id="{8FD41AB8-7FF9-759C-9788-A4359A5AE498}"/>
                </a:ext>
              </a:extLst>
            </p:cNvPr>
            <p:cNvSpPr/>
            <p:nvPr/>
          </p:nvSpPr>
          <p:spPr>
            <a:xfrm>
              <a:off x="3482003" y="4020810"/>
              <a:ext cx="2164491" cy="506448"/>
            </a:xfrm>
            <a:prstGeom prst="rect">
              <a:avLst/>
            </a:prstGeom>
            <a:no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A87FE5"/>
                  </a:solidFill>
                  <a:effectLst/>
                  <a:uLnTx/>
                  <a:uFillTx/>
                  <a:latin typeface="Calibri" panose="020F0502020204030204" pitchFamily="34" charset="0"/>
                  <a:ea typeface="+mn-ea"/>
                  <a:cs typeface="Calibri" panose="020F0502020204030204" pitchFamily="34" charset="0"/>
                </a:rPr>
                <a:t>American Indian or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A87FE5"/>
                  </a:solidFill>
                  <a:effectLst/>
                  <a:uLnTx/>
                  <a:uFillTx/>
                  <a:latin typeface="Calibri" panose="020F0502020204030204" pitchFamily="34" charset="0"/>
                  <a:ea typeface="+mn-ea"/>
                  <a:cs typeface="Calibri" panose="020F0502020204030204" pitchFamily="34" charset="0"/>
                </a:rPr>
                <a:t>Alaska Native</a:t>
              </a:r>
            </a:p>
          </p:txBody>
        </p:sp>
        <p:sp>
          <p:nvSpPr>
            <p:cNvPr id="14" name="Rectangle 13">
              <a:extLst>
                <a:ext uri="{FF2B5EF4-FFF2-40B4-BE49-F238E27FC236}">
                  <a16:creationId xmlns:a16="http://schemas.microsoft.com/office/drawing/2014/main" id="{B00D8593-884F-9790-9A3E-14B2F9AB2367}"/>
                </a:ext>
              </a:extLst>
            </p:cNvPr>
            <p:cNvSpPr/>
            <p:nvPr/>
          </p:nvSpPr>
          <p:spPr>
            <a:xfrm>
              <a:off x="3599110" y="3448916"/>
              <a:ext cx="1930277" cy="243079"/>
            </a:xfrm>
            <a:prstGeom prst="rect">
              <a:avLst/>
            </a:prstGeom>
            <a:no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005DAA"/>
                  </a:solidFill>
                  <a:effectLst/>
                  <a:uLnTx/>
                  <a:uFillTx/>
                  <a:latin typeface="Calibri" panose="020F0502020204030204" pitchFamily="34" charset="0"/>
                  <a:ea typeface="+mn-ea"/>
                  <a:cs typeface="Calibri" panose="020F0502020204030204" pitchFamily="34" charset="0"/>
                </a:rPr>
                <a:t>Multiple race</a:t>
              </a:r>
            </a:p>
          </p:txBody>
        </p:sp>
        <p:sp>
          <p:nvSpPr>
            <p:cNvPr id="15" name="Rectangle 14">
              <a:extLst>
                <a:ext uri="{FF2B5EF4-FFF2-40B4-BE49-F238E27FC236}">
                  <a16:creationId xmlns:a16="http://schemas.microsoft.com/office/drawing/2014/main" id="{A8240D2A-6F1E-C2BE-CA94-9F647CBD9959}"/>
                </a:ext>
              </a:extLst>
            </p:cNvPr>
            <p:cNvSpPr/>
            <p:nvPr/>
          </p:nvSpPr>
          <p:spPr>
            <a:xfrm>
              <a:off x="3600662" y="2717075"/>
              <a:ext cx="1930277" cy="243079"/>
            </a:xfrm>
            <a:prstGeom prst="rect">
              <a:avLst/>
            </a:prstGeom>
            <a:no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F6A01A"/>
                  </a:solidFill>
                  <a:effectLst/>
                  <a:uLnTx/>
                  <a:uFillTx/>
                  <a:latin typeface="Calibri" panose="020F0502020204030204" pitchFamily="34" charset="0"/>
                  <a:ea typeface="+mn-ea"/>
                  <a:cs typeface="Calibri" panose="020F0502020204030204" pitchFamily="34" charset="0"/>
                </a:rPr>
                <a:t>White</a:t>
              </a:r>
            </a:p>
          </p:txBody>
        </p:sp>
        <p:sp>
          <p:nvSpPr>
            <p:cNvPr id="16" name="Rectangle 15">
              <a:extLst>
                <a:ext uri="{FF2B5EF4-FFF2-40B4-BE49-F238E27FC236}">
                  <a16:creationId xmlns:a16="http://schemas.microsoft.com/office/drawing/2014/main" id="{DEDE6BB5-CCD1-7E0D-3DDF-257163DE0D0D}"/>
                </a:ext>
              </a:extLst>
            </p:cNvPr>
            <p:cNvSpPr/>
            <p:nvPr/>
          </p:nvSpPr>
          <p:spPr>
            <a:xfrm>
              <a:off x="3599110" y="1655910"/>
              <a:ext cx="1930277" cy="243079"/>
            </a:xfrm>
            <a:prstGeom prst="rect">
              <a:avLst/>
            </a:prstGeom>
            <a:no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A22474"/>
                  </a:solidFill>
                  <a:effectLst/>
                  <a:uLnTx/>
                  <a:uFillTx/>
                  <a:latin typeface="Calibri" panose="020F0502020204030204" pitchFamily="34" charset="0"/>
                  <a:ea typeface="+mn-ea"/>
                  <a:cs typeface="Calibri" panose="020F0502020204030204" pitchFamily="34" charset="0"/>
                </a:rPr>
                <a:t>Hispanic or Latino</a:t>
              </a:r>
            </a:p>
          </p:txBody>
        </p:sp>
        <p:sp>
          <p:nvSpPr>
            <p:cNvPr id="17" name="Rectangle 16">
              <a:extLst>
                <a:ext uri="{FF2B5EF4-FFF2-40B4-BE49-F238E27FC236}">
                  <a16:creationId xmlns:a16="http://schemas.microsoft.com/office/drawing/2014/main" id="{7AFFA305-8E64-2819-92A6-16A6333C713F}"/>
                </a:ext>
              </a:extLst>
            </p:cNvPr>
            <p:cNvSpPr/>
            <p:nvPr/>
          </p:nvSpPr>
          <p:spPr>
            <a:xfrm>
              <a:off x="3600663" y="2243450"/>
              <a:ext cx="1930277" cy="473396"/>
            </a:xfrm>
            <a:prstGeom prst="rect">
              <a:avLst/>
            </a:prstGeom>
            <a:no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259393"/>
                  </a:solidFill>
                  <a:effectLst/>
                  <a:uLnTx/>
                  <a:uFillTx/>
                  <a:latin typeface="Calibri" panose="020F0502020204030204" pitchFamily="34" charset="0"/>
                  <a:ea typeface="+mn-ea"/>
                  <a:cs typeface="Calibri" panose="020F0502020204030204" pitchFamily="34" charset="0"/>
                </a:rPr>
                <a:t>Black or</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259393"/>
                  </a:solidFill>
                  <a:effectLst/>
                  <a:uLnTx/>
                  <a:uFillTx/>
                  <a:latin typeface="Calibri" panose="020F0502020204030204" pitchFamily="34" charset="0"/>
                  <a:ea typeface="+mn-ea"/>
                  <a:cs typeface="Calibri" panose="020F0502020204030204" pitchFamily="34" charset="0"/>
                </a:rPr>
                <a:t>African American</a:t>
              </a:r>
            </a:p>
          </p:txBody>
        </p:sp>
        <p:sp>
          <p:nvSpPr>
            <p:cNvPr id="18" name="Rectangle 17">
              <a:extLst>
                <a:ext uri="{FF2B5EF4-FFF2-40B4-BE49-F238E27FC236}">
                  <a16:creationId xmlns:a16="http://schemas.microsoft.com/office/drawing/2014/main" id="{E5518E8D-E55C-08D7-EDA1-A62F57AC49F2}"/>
                </a:ext>
              </a:extLst>
            </p:cNvPr>
            <p:cNvSpPr/>
            <p:nvPr/>
          </p:nvSpPr>
          <p:spPr>
            <a:xfrm>
              <a:off x="3600661" y="1995029"/>
              <a:ext cx="1930277" cy="243079"/>
            </a:xfrm>
            <a:prstGeom prst="rect">
              <a:avLst/>
            </a:prstGeom>
            <a:no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4BA9FF"/>
                  </a:solidFill>
                  <a:effectLst/>
                  <a:uLnTx/>
                  <a:uFillTx/>
                  <a:latin typeface="Calibri" panose="020F0502020204030204" pitchFamily="34" charset="0"/>
                  <a:ea typeface="+mn-ea"/>
                  <a:cs typeface="Calibri" panose="020F0502020204030204" pitchFamily="34" charset="0"/>
                </a:rPr>
                <a:t>Asian</a:t>
              </a:r>
            </a:p>
          </p:txBody>
        </p:sp>
        <p:graphicFrame>
          <p:nvGraphicFramePr>
            <p:cNvPr id="19" name="Chart 18">
              <a:extLst>
                <a:ext uri="{FF2B5EF4-FFF2-40B4-BE49-F238E27FC236}">
                  <a16:creationId xmlns:a16="http://schemas.microsoft.com/office/drawing/2014/main" id="{78B06A25-588C-0B96-4B88-74EF3882BDDC}"/>
                </a:ext>
              </a:extLst>
            </p:cNvPr>
            <p:cNvGraphicFramePr/>
            <p:nvPr>
              <p:extLst>
                <p:ext uri="{D42A27DB-BD31-4B8C-83A1-F6EECF244321}">
                  <p14:modId xmlns:p14="http://schemas.microsoft.com/office/powerpoint/2010/main" val="4041196362"/>
                </p:ext>
              </p:extLst>
            </p:nvPr>
          </p:nvGraphicFramePr>
          <p:xfrm>
            <a:off x="40680" y="1457121"/>
            <a:ext cx="3941504" cy="3007673"/>
          </p:xfrm>
          <a:graphic>
            <a:graphicData uri="http://schemas.openxmlformats.org/drawingml/2006/chart">
              <c:chart xmlns:c="http://schemas.openxmlformats.org/drawingml/2006/chart" xmlns:r="http://schemas.openxmlformats.org/officeDocument/2006/relationships" r:id="rId4"/>
            </a:graphicData>
          </a:graphic>
        </p:graphicFrame>
      </p:grpSp>
      <p:sp>
        <p:nvSpPr>
          <p:cNvPr id="2" name="Rectangle 1">
            <a:extLst>
              <a:ext uri="{FF2B5EF4-FFF2-40B4-BE49-F238E27FC236}">
                <a16:creationId xmlns:a16="http://schemas.microsoft.com/office/drawing/2014/main" id="{BD213344-EEFF-03A2-09E2-FFC33A4F562A}"/>
              </a:ext>
            </a:extLst>
          </p:cNvPr>
          <p:cNvSpPr/>
          <p:nvPr/>
        </p:nvSpPr>
        <p:spPr>
          <a:xfrm>
            <a:off x="4827346" y="5023801"/>
            <a:ext cx="2537307" cy="324105"/>
          </a:xfrm>
          <a:prstGeom prst="rect">
            <a:avLst/>
          </a:prstGeom>
          <a:no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strike="noStrike" kern="0" cap="none" spc="0" normalizeH="0" baseline="0" noProof="0">
                <a:ln>
                  <a:noFill/>
                </a:ln>
                <a:solidFill>
                  <a:srgbClr val="FF6699"/>
                </a:solidFill>
                <a:effectLst/>
                <a:uLnTx/>
                <a:uFillTx/>
                <a:latin typeface="Calibri" panose="020F0502020204030204" pitchFamily="34" charset="0"/>
                <a:ea typeface="+mn-ea"/>
                <a:cs typeface="Calibri" panose="020F0502020204030204" pitchFamily="34" charset="0"/>
              </a:rPr>
              <a:t>Other</a:t>
            </a:r>
            <a:r>
              <a:rPr kumimoji="0" lang="en-US" sz="1800" b="1" i="0" u="none" strike="noStrike" kern="0" cap="none" spc="0" normalizeH="0" baseline="0" noProof="0">
                <a:ln>
                  <a:noFill/>
                </a:ln>
                <a:solidFill>
                  <a:srgbClr val="FF6699"/>
                </a:solidFill>
                <a:effectLst/>
                <a:uLnTx/>
                <a:uFillTx/>
                <a:latin typeface="Calibri" panose="020F0502020204030204" pitchFamily="34" charset="0"/>
                <a:ea typeface="+mn-ea"/>
                <a:cs typeface="Calibri" panose="020F0502020204030204" pitchFamily="34" charset="0"/>
              </a:rPr>
              <a:t> race</a:t>
            </a:r>
          </a:p>
        </p:txBody>
      </p:sp>
    </p:spTree>
    <p:extLst>
      <p:ext uri="{BB962C8B-B14F-4D97-AF65-F5344CB8AC3E}">
        <p14:creationId xmlns:p14="http://schemas.microsoft.com/office/powerpoint/2010/main" val="1255098842"/>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EECC575-56B9-9B11-E3A7-F518E1761C55}"/>
              </a:ext>
            </a:extLst>
          </p:cNvPr>
          <p:cNvSpPr txBox="1">
            <a:spLocks noGrp="1"/>
          </p:cNvSpPr>
          <p:nvPr>
            <p:ph type="title" idx="4294967295"/>
          </p:nvPr>
        </p:nvSpPr>
        <p:spPr>
          <a:xfrm>
            <a:off x="609600" y="164591"/>
            <a:ext cx="10972800" cy="969264"/>
          </a:xfrm>
          <a:prstGeom prst="rect">
            <a:avLst/>
          </a:prstGeom>
          <a:noFill/>
          <a:ln>
            <a:noFill/>
            <a:prstDash/>
          </a:ln>
          <a:effectLst/>
        </p:spPr>
        <p:txBody>
          <a:bodyPr rot="0" spcFirstLastPara="0" vertOverflow="overflow" horzOverflow="overflow" vert="horz" wrap="square" lIns="121920" tIns="60960" rIns="121920" bIns="60960" numCol="1" spcCol="0" rtlCol="0" fromWordArt="0" anchor="b" anchorCtr="0" forceAA="0" compatLnSpc="1">
            <a:prstTxWarp prst="textNoShape">
              <a:avLst/>
            </a:prstTxWarp>
            <a:noAutofit/>
          </a:bodyPr>
          <a:lstStyle>
            <a:lvl1pPr algn="l" rtl="0" eaLnBrk="0" fontAlgn="base" hangingPunct="0">
              <a:lnSpc>
                <a:spcPts val="4000"/>
              </a:lnSpc>
              <a:spcBef>
                <a:spcPct val="0"/>
              </a:spcBef>
              <a:spcAft>
                <a:spcPct val="0"/>
              </a:spcAft>
              <a:defRPr sz="3733" b="1" kern="1200" baseline="0">
                <a:solidFill>
                  <a:srgbClr val="00788A"/>
                </a:solidFill>
                <a:effectLst/>
                <a:latin typeface="Calibri" pitchFamily="34" charset="0"/>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000" b="1" i="0" u="none" strike="noStrike" kern="1200" cap="none" spc="0" normalizeH="0" baseline="0" noProof="0" dirty="0">
                <a:ln>
                  <a:noFill/>
                </a:ln>
                <a:solidFill>
                  <a:srgbClr val="164380"/>
                </a:solidFill>
                <a:effectLst/>
                <a:uLnTx/>
                <a:uFillTx/>
                <a:latin typeface="Calibri"/>
                <a:ea typeface="+mj-ea"/>
                <a:cs typeface="Calibri"/>
              </a:rPr>
              <a:t>TB Incidence Rates</a:t>
            </a:r>
            <a:r>
              <a:rPr kumimoji="0" lang="en-US" sz="3000" b="1" i="0" u="none" strike="noStrike" kern="1200" cap="none" spc="0" normalizeH="0" baseline="30000" noProof="0" dirty="0">
                <a:ln>
                  <a:noFill/>
                </a:ln>
                <a:solidFill>
                  <a:srgbClr val="164380"/>
                </a:solidFill>
                <a:effectLst/>
                <a:uLnTx/>
                <a:uFillTx/>
                <a:latin typeface="Calibri"/>
                <a:ea typeface="+mj-ea"/>
                <a:cs typeface="Calibri"/>
              </a:rPr>
              <a:t>*</a:t>
            </a:r>
            <a:r>
              <a:rPr kumimoji="0" lang="en-US" sz="3000" b="1" i="0" u="none" strike="noStrike" kern="1200" cap="none" spc="0" normalizeH="0" baseline="0" noProof="0" dirty="0">
                <a:ln>
                  <a:noFill/>
                </a:ln>
                <a:solidFill>
                  <a:srgbClr val="164380"/>
                </a:solidFill>
                <a:effectLst/>
                <a:uLnTx/>
                <a:uFillTx/>
                <a:latin typeface="Calibri"/>
                <a:ea typeface="+mj-ea"/>
                <a:cs typeface="Calibri"/>
              </a:rPr>
              <a:t> by Origin</a:t>
            </a:r>
            <a:r>
              <a:rPr kumimoji="0" lang="en-US" sz="3000" b="1" i="0" u="none" strike="noStrike" kern="1200" cap="none" spc="0" normalizeH="0" baseline="30000" noProof="0" dirty="0">
                <a:ln>
                  <a:noFill/>
                </a:ln>
                <a:solidFill>
                  <a:srgbClr val="164380"/>
                </a:solidFill>
                <a:effectLst/>
                <a:uLnTx/>
                <a:uFillTx/>
                <a:latin typeface="Segoe UI" panose="020B0502040204020203" pitchFamily="34" charset="0"/>
                <a:ea typeface="+mj-ea"/>
                <a:cs typeface="Segoe UI" panose="020B0502040204020203" pitchFamily="34" charset="0"/>
              </a:rPr>
              <a:t>†</a:t>
            </a:r>
            <a:r>
              <a:rPr kumimoji="0" lang="en-US" sz="3000" b="1" i="0" u="none" strike="noStrike" kern="1200" cap="none" spc="0" normalizeH="0" baseline="0" noProof="0" dirty="0">
                <a:ln>
                  <a:noFill/>
                </a:ln>
                <a:solidFill>
                  <a:srgbClr val="164380"/>
                </a:solidFill>
                <a:effectLst/>
                <a:uLnTx/>
                <a:uFillTx/>
                <a:latin typeface="Calibri"/>
                <a:ea typeface="+mj-ea"/>
                <a:cs typeface="Calibri"/>
              </a:rPr>
              <a:t> and Race/Ethnicity,</a:t>
            </a:r>
            <a:r>
              <a:rPr kumimoji="0" lang="en-US" sz="3000" b="1" i="0" u="none" strike="noStrike" kern="1200" cap="none" spc="0" normalizeH="0" baseline="30000" noProof="0" dirty="0">
                <a:ln>
                  <a:noFill/>
                </a:ln>
                <a:solidFill>
                  <a:srgbClr val="164380"/>
                </a:solidFill>
                <a:effectLst/>
                <a:uLnTx/>
                <a:uFillTx/>
                <a:latin typeface="Calibri"/>
                <a:ea typeface="+mj-ea"/>
                <a:cs typeface="Calibri"/>
              </a:rPr>
              <a:t>§</a:t>
            </a:r>
            <a:r>
              <a:rPr kumimoji="0" lang="en-US" sz="3000" b="1" i="0" u="none" strike="noStrike" kern="1200" cap="none" spc="0" normalizeH="0" baseline="0" noProof="0" dirty="0">
                <a:ln>
                  <a:noFill/>
                </a:ln>
                <a:solidFill>
                  <a:srgbClr val="164380"/>
                </a:solidFill>
                <a:effectLst/>
                <a:uLnTx/>
                <a:uFillTx/>
                <a:latin typeface="Calibri"/>
                <a:ea typeface="+mj-ea"/>
                <a:cs typeface="Calibri"/>
              </a:rPr>
              <a:t> </a:t>
            </a:r>
            <a:br>
              <a:rPr kumimoji="0" lang="en-US" sz="3000" b="1" i="0" u="none" strike="noStrike" kern="1200" cap="none" spc="0" normalizeH="0" baseline="0" noProof="0" dirty="0">
                <a:ln>
                  <a:noFill/>
                </a:ln>
                <a:solidFill>
                  <a:srgbClr val="164380"/>
                </a:solidFill>
                <a:effectLst/>
                <a:uLnTx/>
                <a:uFillTx/>
                <a:latin typeface="Calibri"/>
                <a:ea typeface="+mj-ea"/>
                <a:cs typeface="Calibri"/>
              </a:rPr>
            </a:br>
            <a:r>
              <a:rPr kumimoji="0" lang="en-US" sz="3000" b="1" i="0" u="none" strike="noStrike" kern="1200" cap="none" spc="0" normalizeH="0" baseline="0" noProof="0" dirty="0">
                <a:ln>
                  <a:noFill/>
                </a:ln>
                <a:solidFill>
                  <a:srgbClr val="164380"/>
                </a:solidFill>
                <a:effectLst/>
                <a:uLnTx/>
                <a:uFillTx/>
                <a:latin typeface="Calibri"/>
                <a:ea typeface="+mj-ea"/>
                <a:cs typeface="Calibri"/>
              </a:rPr>
              <a:t>United States, 2024</a:t>
            </a:r>
            <a:endParaRPr kumimoji="0" lang="en-US" sz="3000" b="1" i="0" u="none" strike="noStrike" kern="1200" cap="none" spc="0" normalizeH="0" baseline="0" noProof="0" dirty="0">
              <a:ln>
                <a:noFill/>
              </a:ln>
              <a:solidFill>
                <a:srgbClr val="FF0000"/>
              </a:solidFill>
              <a:effectLst/>
              <a:uLnTx/>
              <a:uFillTx/>
              <a:latin typeface="Calibri"/>
              <a:ea typeface="+mj-ea"/>
              <a:cs typeface="Calibri"/>
            </a:endParaRPr>
          </a:p>
        </p:txBody>
      </p:sp>
      <p:sp>
        <p:nvSpPr>
          <p:cNvPr id="7" name="Text Placeholder 3">
            <a:extLst>
              <a:ext uri="{FF2B5EF4-FFF2-40B4-BE49-F238E27FC236}">
                <a16:creationId xmlns:a16="http://schemas.microsoft.com/office/drawing/2014/main" id="{B82AA0B3-032A-B13C-CC83-54A9CD4EC01E}"/>
              </a:ext>
            </a:extLst>
          </p:cNvPr>
          <p:cNvSpPr txBox="1">
            <a:spLocks/>
          </p:cNvSpPr>
          <p:nvPr/>
        </p:nvSpPr>
        <p:spPr>
          <a:xfrm>
            <a:off x="0" y="5905966"/>
            <a:ext cx="12192000" cy="1005840"/>
          </a:xfrm>
          <a:prstGeom prst="rect">
            <a:avLst/>
          </a:prstGeom>
        </p:spPr>
        <p:txBody>
          <a:bodyPr lIns="121920" tIns="60960" rIns="121920" bIns="60960" anchor="t"/>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58323" indent="-158323">
              <a:spcBef>
                <a:spcPts val="0"/>
              </a:spcBef>
              <a:buFont typeface="Arial" pitchFamily="34" charset="0"/>
              <a:buNone/>
            </a:pPr>
            <a:r>
              <a:rPr lang="en-US" sz="1200" baseline="30000" dirty="0">
                <a:solidFill>
                  <a:srgbClr val="000000">
                    <a:lumMod val="85000"/>
                    <a:lumOff val="15000"/>
                  </a:srgbClr>
                </a:solidFill>
                <a:latin typeface="Calibri"/>
                <a:cs typeface="Calibri"/>
              </a:rPr>
              <a:t>*</a:t>
            </a:r>
            <a:r>
              <a:rPr lang="en-US" sz="1200" dirty="0">
                <a:solidFill>
                  <a:srgbClr val="000000">
                    <a:lumMod val="85000"/>
                    <a:lumOff val="15000"/>
                  </a:srgbClr>
                </a:solidFill>
                <a:latin typeface="Calibri"/>
                <a:cs typeface="Calibri"/>
              </a:rPr>
              <a:t>Cases per 100,000 persons</a:t>
            </a:r>
          </a:p>
          <a:p>
            <a:pPr marL="0" indent="0" fontAlgn="auto">
              <a:spcBef>
                <a:spcPts val="0"/>
              </a:spcBef>
              <a:spcAft>
                <a:spcPts val="0"/>
              </a:spcAft>
              <a:buFont typeface="Arial" pitchFamily="34" charset="0"/>
              <a:buNone/>
            </a:pPr>
            <a:r>
              <a:rPr lang="en-US" sz="1200" baseline="30000" dirty="0">
                <a:solidFill>
                  <a:srgbClr val="000000"/>
                </a:solidFill>
                <a:latin typeface="Segoe UI" panose="020B0502040204020203" pitchFamily="34" charset="0"/>
                <a:cs typeface="Segoe UI" panose="020B0502040204020203" pitchFamily="34" charset="0"/>
              </a:rPr>
              <a:t>†</a:t>
            </a:r>
            <a:r>
              <a:rPr lang="en-US" sz="1200" dirty="0">
                <a:solidFill>
                  <a:srgbClr val="000000"/>
                </a:solidFill>
                <a:latin typeface="Calibri" panose="020F0502020204030204" pitchFamily="34" charset="0"/>
                <a:cs typeface="Calibri" panose="020F0502020204030204" pitchFamily="34" charset="0"/>
              </a:rPr>
              <a:t>Persons born in the United States, certain U.S. territories, or elsewhere to at least one U.S. citizen parent are categorized as U.S.-born. All other persons are categorized as non-U.S.–born.</a:t>
            </a:r>
            <a:endParaRPr lang="en-US" sz="1200" baseline="30000" dirty="0">
              <a:solidFill>
                <a:srgbClr val="000000"/>
              </a:solidFill>
              <a:latin typeface="Calibri" panose="020F0502020204030204" pitchFamily="34" charset="0"/>
              <a:cs typeface="Calibri" panose="020F0502020204030204" pitchFamily="34" charset="0"/>
            </a:endParaRPr>
          </a:p>
          <a:p>
            <a:pPr marL="0" indent="0" fontAlgn="auto">
              <a:spcBef>
                <a:spcPts val="0"/>
              </a:spcBef>
              <a:spcAft>
                <a:spcPts val="0"/>
              </a:spcAft>
              <a:buNone/>
            </a:pPr>
            <a:r>
              <a:rPr lang="en-US" sz="1200" baseline="30000" dirty="0">
                <a:solidFill>
                  <a:srgbClr val="000000"/>
                </a:solidFill>
                <a:latin typeface="Calibri" panose="020F0502020204030204" pitchFamily="34" charset="0"/>
                <a:cs typeface="Calibri" panose="020F0502020204030204" pitchFamily="34" charset="0"/>
              </a:rPr>
              <a:t>§</a:t>
            </a:r>
            <a:r>
              <a:rPr lang="en-US" sz="1200" dirty="0">
                <a:solidFill>
                  <a:srgbClr val="000000"/>
                </a:solidFill>
                <a:latin typeface="Calibri" panose="020F0502020204030204" pitchFamily="34" charset="0"/>
                <a:cs typeface="Calibri" panose="020F0502020204030204" pitchFamily="34" charset="0"/>
              </a:rPr>
              <a:t>Persons who identified as Hispanic or Latino were categorized as "Hispanic," regardless of self-reported race. Persons who did not identify as Hispanic or Latino were categorized by self-reported race; if more than one race was reported, the person was categorized as "Multiple race.” </a:t>
            </a:r>
            <a:r>
              <a:rPr lang="en-US" sz="1200" dirty="0">
                <a:solidFill>
                  <a:srgbClr val="262626"/>
                </a:solidFill>
                <a:latin typeface="Calibri" panose="020F0502020204030204" pitchFamily="34" charset="0"/>
              </a:rPr>
              <a:t>Population data for “Other race” were not available.</a:t>
            </a:r>
            <a:endParaRPr lang="en-US" sz="1200" dirty="0">
              <a:solidFill>
                <a:srgbClr val="000000"/>
              </a:solidFill>
              <a:latin typeface="Calibri" panose="020F0502020204030204" pitchFamily="34" charset="0"/>
              <a:cs typeface="Calibri" panose="020F0502020204030204" pitchFamily="34" charset="0"/>
            </a:endParaRPr>
          </a:p>
        </p:txBody>
      </p:sp>
      <p:sp>
        <p:nvSpPr>
          <p:cNvPr id="8" name="Text Box 75">
            <a:extLst>
              <a:ext uri="{FF2B5EF4-FFF2-40B4-BE49-F238E27FC236}">
                <a16:creationId xmlns:a16="http://schemas.microsoft.com/office/drawing/2014/main" id="{9C2FCC57-C0CD-932C-DE7F-E6A0F4784300}"/>
              </a:ext>
            </a:extLst>
          </p:cNvPr>
          <p:cNvSpPr txBox="1">
            <a:spLocks noChangeArrowheads="1"/>
          </p:cNvSpPr>
          <p:nvPr/>
        </p:nvSpPr>
        <p:spPr bwMode="auto">
          <a:xfrm>
            <a:off x="884287" y="1197864"/>
            <a:ext cx="3613618" cy="943976"/>
          </a:xfrm>
          <a:prstGeom prst="rect">
            <a:avLst/>
          </a:prstGeom>
          <a:noFill/>
          <a:ln w="9525">
            <a:noFill/>
            <a:miter lim="800000"/>
            <a:headEnd/>
            <a:tailEnd/>
          </a:ln>
          <a:effectLst/>
        </p:spPr>
        <p:txBody>
          <a:bodyPr wrap="none" lIns="121920" tIns="60960" rIns="121920" bIns="60960" anchor="t">
            <a:spAutoFit/>
          </a:bodyPr>
          <a:lstStyle/>
          <a:p>
            <a:pPr algn="ctr"/>
            <a:r>
              <a:rPr lang="en-US" sz="2600" b="1">
                <a:solidFill>
                  <a:srgbClr val="000000">
                    <a:lumMod val="85000"/>
                    <a:lumOff val="15000"/>
                  </a:srgbClr>
                </a:solidFill>
                <a:latin typeface="Calibri"/>
                <a:cs typeface="Calibri"/>
              </a:rPr>
              <a:t>Non-U.S.–born persons </a:t>
            </a:r>
            <a:endParaRPr lang="en-US" sz="2600" b="1">
              <a:solidFill>
                <a:srgbClr val="000000">
                  <a:lumMod val="85000"/>
                  <a:lumOff val="15000"/>
                </a:srgbClr>
              </a:solidFill>
              <a:latin typeface="Calibri" panose="020F0502020204030204" pitchFamily="34" charset="0"/>
              <a:cs typeface="Calibri" panose="020F0502020204030204" pitchFamily="34" charset="0"/>
            </a:endParaRPr>
          </a:p>
          <a:p>
            <a:pPr algn="ctr"/>
            <a:r>
              <a:rPr lang="en-US" sz="2600">
                <a:solidFill>
                  <a:srgbClr val="000000">
                    <a:lumMod val="85000"/>
                    <a:lumOff val="15000"/>
                  </a:srgbClr>
                </a:solidFill>
                <a:latin typeface="Calibri"/>
                <a:cs typeface="Calibri"/>
              </a:rPr>
              <a:t>(N=</a:t>
            </a:r>
            <a:r>
              <a:rPr lang="en-US" sz="2600">
                <a:solidFill>
                  <a:srgbClr val="262626"/>
                </a:solidFill>
                <a:latin typeface="Calibri"/>
                <a:cs typeface="Calibri"/>
              </a:rPr>
              <a:t>8,016</a:t>
            </a:r>
            <a:r>
              <a:rPr lang="en-US" sz="2600">
                <a:solidFill>
                  <a:srgbClr val="000000">
                    <a:lumMod val="85000"/>
                    <a:lumOff val="15000"/>
                  </a:srgbClr>
                </a:solidFill>
                <a:latin typeface="Calibri"/>
                <a:cs typeface="Calibri"/>
              </a:rPr>
              <a:t>)</a:t>
            </a:r>
            <a:r>
              <a:rPr lang="en-US" sz="2600" baseline="30000">
                <a:solidFill>
                  <a:srgbClr val="000000">
                    <a:lumMod val="85000"/>
                    <a:lumOff val="15000"/>
                  </a:srgbClr>
                </a:solidFill>
                <a:latin typeface="Calibri"/>
                <a:cs typeface="Calibri"/>
              </a:rPr>
              <a:t> </a:t>
            </a:r>
            <a:endParaRPr lang="en-US" sz="2600" baseline="30000">
              <a:solidFill>
                <a:srgbClr val="000000">
                  <a:lumMod val="85000"/>
                  <a:lumOff val="15000"/>
                </a:srgbClr>
              </a:solidFill>
              <a:latin typeface="Calibri" panose="020F0502020204030204" pitchFamily="34" charset="0"/>
              <a:cs typeface="Calibri" panose="020F0502020204030204" pitchFamily="34" charset="0"/>
            </a:endParaRPr>
          </a:p>
        </p:txBody>
      </p:sp>
      <p:sp>
        <p:nvSpPr>
          <p:cNvPr id="9" name="Text Box 75">
            <a:extLst>
              <a:ext uri="{FF2B5EF4-FFF2-40B4-BE49-F238E27FC236}">
                <a16:creationId xmlns:a16="http://schemas.microsoft.com/office/drawing/2014/main" id="{B935162F-FD83-FAF7-66FA-578588B105D0}"/>
              </a:ext>
            </a:extLst>
          </p:cNvPr>
          <p:cNvSpPr txBox="1">
            <a:spLocks noChangeArrowheads="1"/>
          </p:cNvSpPr>
          <p:nvPr/>
        </p:nvSpPr>
        <p:spPr bwMode="auto">
          <a:xfrm>
            <a:off x="8224344" y="1213340"/>
            <a:ext cx="2789032" cy="913199"/>
          </a:xfrm>
          <a:prstGeom prst="rect">
            <a:avLst/>
          </a:prstGeom>
          <a:noFill/>
          <a:ln w="9525">
            <a:noFill/>
            <a:miter lim="800000"/>
            <a:headEnd/>
            <a:tailEnd/>
          </a:ln>
          <a:effectLst/>
        </p:spPr>
        <p:txBody>
          <a:bodyPr wrap="none">
            <a:spAutoFit/>
          </a:bodyPr>
          <a:lstStyle/>
          <a:p>
            <a:pPr algn="ctr"/>
            <a:r>
              <a:rPr lang="en-US" sz="2600" b="1">
                <a:solidFill>
                  <a:srgbClr val="000000">
                    <a:lumMod val="85000"/>
                    <a:lumOff val="15000"/>
                  </a:srgbClr>
                </a:solidFill>
                <a:latin typeface="Calibri" panose="020F0502020204030204" pitchFamily="34" charset="0"/>
                <a:cs typeface="Calibri" panose="020F0502020204030204" pitchFamily="34" charset="0"/>
              </a:rPr>
              <a:t>U.S.-born persons </a:t>
            </a:r>
          </a:p>
          <a:p>
            <a:pPr algn="ctr"/>
            <a:r>
              <a:rPr lang="en-US" sz="2600">
                <a:solidFill>
                  <a:srgbClr val="000000">
                    <a:lumMod val="85000"/>
                    <a:lumOff val="15000"/>
                  </a:srgbClr>
                </a:solidFill>
                <a:latin typeface="Calibri" panose="020F0502020204030204" pitchFamily="34" charset="0"/>
                <a:cs typeface="Calibri" panose="020F0502020204030204" pitchFamily="34" charset="0"/>
              </a:rPr>
              <a:t>(N=</a:t>
            </a:r>
            <a:r>
              <a:rPr lang="en-US" sz="2600">
                <a:solidFill>
                  <a:srgbClr val="262626"/>
                </a:solidFill>
                <a:latin typeface="Calibri" panose="020F0502020204030204" pitchFamily="34" charset="0"/>
                <a:cs typeface="Calibri" panose="020F0502020204030204" pitchFamily="34" charset="0"/>
              </a:rPr>
              <a:t>2,298)</a:t>
            </a:r>
          </a:p>
        </p:txBody>
      </p:sp>
      <p:grpSp>
        <p:nvGrpSpPr>
          <p:cNvPr id="10" name="Group 9" descr="Back to back bar charts showing TB incidence rates by race/ethnicity, among non-U.S.-born persons, and among U.S.-born persons in the United States in 2024.">
            <a:extLst>
              <a:ext uri="{FF2B5EF4-FFF2-40B4-BE49-F238E27FC236}">
                <a16:creationId xmlns:a16="http://schemas.microsoft.com/office/drawing/2014/main" id="{E2FA36BD-E07E-44B4-6516-5BBABF04B94F}"/>
              </a:ext>
            </a:extLst>
          </p:cNvPr>
          <p:cNvGrpSpPr/>
          <p:nvPr/>
        </p:nvGrpSpPr>
        <p:grpSpPr>
          <a:xfrm>
            <a:off x="100589" y="1964153"/>
            <a:ext cx="12019589" cy="3957115"/>
            <a:chOff x="0" y="1457121"/>
            <a:chExt cx="9143999" cy="3027974"/>
          </a:xfrm>
        </p:grpSpPr>
        <p:sp>
          <p:nvSpPr>
            <p:cNvPr id="11" name="Rectangle 10">
              <a:extLst>
                <a:ext uri="{FF2B5EF4-FFF2-40B4-BE49-F238E27FC236}">
                  <a16:creationId xmlns:a16="http://schemas.microsoft.com/office/drawing/2014/main" id="{A75C5289-FE99-3D21-06EF-762BD08473BD}"/>
                </a:ext>
              </a:extLst>
            </p:cNvPr>
            <p:cNvSpPr/>
            <p:nvPr/>
          </p:nvSpPr>
          <p:spPr>
            <a:xfrm>
              <a:off x="3364690" y="1498628"/>
              <a:ext cx="2318534" cy="541185"/>
            </a:xfrm>
            <a:prstGeom prst="rect">
              <a:avLst/>
            </a:prstGeom>
            <a:no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78B832"/>
                  </a:solidFill>
                  <a:effectLst/>
                  <a:uLnTx/>
                  <a:uFillTx/>
                  <a:latin typeface="Calibri" panose="020F0502020204030204" pitchFamily="34" charset="0"/>
                  <a:ea typeface="+mn-ea"/>
                  <a:cs typeface="Calibri" panose="020F0502020204030204" pitchFamily="34" charset="0"/>
                </a:rPr>
                <a:t>Native Hawaiian or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78B832"/>
                  </a:solidFill>
                  <a:effectLst/>
                  <a:uLnTx/>
                  <a:uFillTx/>
                  <a:latin typeface="Calibri" panose="020F0502020204030204" pitchFamily="34" charset="0"/>
                  <a:ea typeface="+mn-ea"/>
                  <a:cs typeface="Calibri" panose="020F0502020204030204" pitchFamily="34" charset="0"/>
                </a:rPr>
                <a:t>Other Pacific Islander</a:t>
              </a:r>
            </a:p>
          </p:txBody>
        </p:sp>
        <p:sp>
          <p:nvSpPr>
            <p:cNvPr id="12" name="Rectangle 11">
              <a:extLst>
                <a:ext uri="{FF2B5EF4-FFF2-40B4-BE49-F238E27FC236}">
                  <a16:creationId xmlns:a16="http://schemas.microsoft.com/office/drawing/2014/main" id="{E28D325B-0180-084F-04B1-497076088E43}"/>
                </a:ext>
              </a:extLst>
            </p:cNvPr>
            <p:cNvSpPr/>
            <p:nvPr/>
          </p:nvSpPr>
          <p:spPr>
            <a:xfrm>
              <a:off x="3558817" y="3689188"/>
              <a:ext cx="1930277" cy="243079"/>
            </a:xfrm>
            <a:prstGeom prst="rect">
              <a:avLst/>
            </a:prstGeom>
            <a:no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F6A01A"/>
                  </a:solidFill>
                  <a:effectLst/>
                  <a:uLnTx/>
                  <a:uFillTx/>
                  <a:latin typeface="Calibri" panose="020F0502020204030204" pitchFamily="34" charset="0"/>
                  <a:ea typeface="+mn-ea"/>
                  <a:cs typeface="Calibri" panose="020F0502020204030204" pitchFamily="34" charset="0"/>
                </a:rPr>
                <a:t>White</a:t>
              </a:r>
            </a:p>
          </p:txBody>
        </p:sp>
        <p:sp>
          <p:nvSpPr>
            <p:cNvPr id="13" name="Rectangle 12">
              <a:extLst>
                <a:ext uri="{FF2B5EF4-FFF2-40B4-BE49-F238E27FC236}">
                  <a16:creationId xmlns:a16="http://schemas.microsoft.com/office/drawing/2014/main" id="{A406A1CA-9B30-7A6C-C899-DD7CF80FE826}"/>
                </a:ext>
              </a:extLst>
            </p:cNvPr>
            <p:cNvSpPr/>
            <p:nvPr/>
          </p:nvSpPr>
          <p:spPr>
            <a:xfrm>
              <a:off x="3558817" y="2488806"/>
              <a:ext cx="1930277" cy="243079"/>
            </a:xfrm>
            <a:prstGeom prst="rect">
              <a:avLst/>
            </a:prstGeom>
            <a:no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259393"/>
                  </a:solidFill>
                  <a:effectLst/>
                  <a:uLnTx/>
                  <a:uFillTx/>
                  <a:latin typeface="Calibri" panose="020F0502020204030204" pitchFamily="34" charset="0"/>
                  <a:ea typeface="+mn-ea"/>
                  <a:cs typeface="Calibri" panose="020F0502020204030204" pitchFamily="34" charset="0"/>
                </a:rPr>
                <a:t>Black or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259393"/>
                  </a:solidFill>
                  <a:effectLst/>
                  <a:uLnTx/>
                  <a:uFillTx/>
                  <a:latin typeface="Calibri" panose="020F0502020204030204" pitchFamily="34" charset="0"/>
                  <a:ea typeface="+mn-ea"/>
                  <a:cs typeface="Calibri" panose="020F0502020204030204" pitchFamily="34" charset="0"/>
                </a:rPr>
                <a:t>African American</a:t>
              </a:r>
            </a:p>
          </p:txBody>
        </p:sp>
        <p:sp>
          <p:nvSpPr>
            <p:cNvPr id="14" name="Rectangle 13">
              <a:extLst>
                <a:ext uri="{FF2B5EF4-FFF2-40B4-BE49-F238E27FC236}">
                  <a16:creationId xmlns:a16="http://schemas.microsoft.com/office/drawing/2014/main" id="{3654E020-F577-5FEB-203F-EDB3133951D3}"/>
                </a:ext>
              </a:extLst>
            </p:cNvPr>
            <p:cNvSpPr/>
            <p:nvPr/>
          </p:nvSpPr>
          <p:spPr>
            <a:xfrm>
              <a:off x="3558817" y="3282228"/>
              <a:ext cx="1930277" cy="243079"/>
            </a:xfrm>
            <a:prstGeom prst="rect">
              <a:avLst/>
            </a:prstGeom>
            <a:no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A22474"/>
                  </a:solidFill>
                  <a:effectLst/>
                  <a:uLnTx/>
                  <a:uFillTx/>
                  <a:latin typeface="Calibri" panose="020F0502020204030204" pitchFamily="34" charset="0"/>
                  <a:ea typeface="+mn-ea"/>
                  <a:cs typeface="Calibri" panose="020F0502020204030204" pitchFamily="34" charset="0"/>
                </a:rPr>
                <a:t>Hispanic or Latino</a:t>
              </a:r>
            </a:p>
          </p:txBody>
        </p:sp>
        <p:graphicFrame>
          <p:nvGraphicFramePr>
            <p:cNvPr id="15" name="Chart 14">
              <a:extLst>
                <a:ext uri="{FF2B5EF4-FFF2-40B4-BE49-F238E27FC236}">
                  <a16:creationId xmlns:a16="http://schemas.microsoft.com/office/drawing/2014/main" id="{1DBA9352-4D66-A6C5-B537-A410C317CA98}"/>
                </a:ext>
              </a:extLst>
            </p:cNvPr>
            <p:cNvGraphicFramePr/>
            <p:nvPr>
              <p:extLst>
                <p:ext uri="{D42A27DB-BD31-4B8C-83A1-F6EECF244321}">
                  <p14:modId xmlns:p14="http://schemas.microsoft.com/office/powerpoint/2010/main" val="1502584530"/>
                </p:ext>
              </p:extLst>
            </p:nvPr>
          </p:nvGraphicFramePr>
          <p:xfrm>
            <a:off x="5338208" y="1465142"/>
            <a:ext cx="3805791" cy="3007673"/>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E56B5D92-BC60-2897-5F64-664CAFA33EBB}"/>
                </a:ext>
              </a:extLst>
            </p:cNvPr>
            <p:cNvSpPr/>
            <p:nvPr/>
          </p:nvSpPr>
          <p:spPr>
            <a:xfrm>
              <a:off x="3558817" y="4010579"/>
              <a:ext cx="1930277" cy="474516"/>
            </a:xfrm>
            <a:prstGeom prst="rect">
              <a:avLst/>
            </a:prstGeom>
            <a:no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A87FE5"/>
                  </a:solidFill>
                  <a:effectLst/>
                  <a:uLnTx/>
                  <a:uFillTx/>
                  <a:latin typeface="Calibri" panose="020F0502020204030204" pitchFamily="34" charset="0"/>
                  <a:ea typeface="+mn-ea"/>
                  <a:cs typeface="Calibri" panose="020F0502020204030204" pitchFamily="34" charset="0"/>
                </a:rPr>
                <a:t>American Indian or Alaska Native</a:t>
              </a:r>
            </a:p>
          </p:txBody>
        </p:sp>
        <p:sp>
          <p:nvSpPr>
            <p:cNvPr id="17" name="Rectangle 16">
              <a:extLst>
                <a:ext uri="{FF2B5EF4-FFF2-40B4-BE49-F238E27FC236}">
                  <a16:creationId xmlns:a16="http://schemas.microsoft.com/office/drawing/2014/main" id="{61673F29-F01E-F356-E296-B44293A6847E}"/>
                </a:ext>
              </a:extLst>
            </p:cNvPr>
            <p:cNvSpPr/>
            <p:nvPr/>
          </p:nvSpPr>
          <p:spPr>
            <a:xfrm>
              <a:off x="3558817" y="2060127"/>
              <a:ext cx="1930277" cy="243079"/>
            </a:xfrm>
            <a:prstGeom prst="rect">
              <a:avLst/>
            </a:prstGeom>
            <a:no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005DAA"/>
                  </a:solidFill>
                  <a:effectLst/>
                  <a:uLnTx/>
                  <a:uFillTx/>
                  <a:latin typeface="Calibri" panose="020F0502020204030204" pitchFamily="34" charset="0"/>
                  <a:ea typeface="+mn-ea"/>
                  <a:cs typeface="Calibri" panose="020F0502020204030204" pitchFamily="34" charset="0"/>
                </a:rPr>
                <a:t>Multiple race</a:t>
              </a:r>
            </a:p>
          </p:txBody>
        </p:sp>
        <p:sp>
          <p:nvSpPr>
            <p:cNvPr id="18" name="Rectangle 17">
              <a:extLst>
                <a:ext uri="{FF2B5EF4-FFF2-40B4-BE49-F238E27FC236}">
                  <a16:creationId xmlns:a16="http://schemas.microsoft.com/office/drawing/2014/main" id="{FA537E4C-0939-B664-04B8-E37E3E1A5D2C}"/>
                </a:ext>
              </a:extLst>
            </p:cNvPr>
            <p:cNvSpPr/>
            <p:nvPr/>
          </p:nvSpPr>
          <p:spPr>
            <a:xfrm>
              <a:off x="3558817" y="2885102"/>
              <a:ext cx="1930277" cy="243079"/>
            </a:xfrm>
            <a:prstGeom prst="rect">
              <a:avLst/>
            </a:prstGeom>
            <a:no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4BA9FF"/>
                  </a:solidFill>
                  <a:effectLst/>
                  <a:uLnTx/>
                  <a:uFillTx/>
                  <a:latin typeface="Calibri" panose="020F0502020204030204" pitchFamily="34" charset="0"/>
                  <a:ea typeface="+mn-ea"/>
                  <a:cs typeface="Calibri" panose="020F0502020204030204" pitchFamily="34" charset="0"/>
                </a:rPr>
                <a:t>Asian</a:t>
              </a:r>
            </a:p>
          </p:txBody>
        </p:sp>
        <p:graphicFrame>
          <p:nvGraphicFramePr>
            <p:cNvPr id="19" name="Chart 18">
              <a:extLst>
                <a:ext uri="{FF2B5EF4-FFF2-40B4-BE49-F238E27FC236}">
                  <a16:creationId xmlns:a16="http://schemas.microsoft.com/office/drawing/2014/main" id="{6E320CE9-A70B-508C-5E83-652A48092B68}"/>
                </a:ext>
              </a:extLst>
            </p:cNvPr>
            <p:cNvGraphicFramePr/>
            <p:nvPr>
              <p:extLst>
                <p:ext uri="{D42A27DB-BD31-4B8C-83A1-F6EECF244321}">
                  <p14:modId xmlns:p14="http://schemas.microsoft.com/office/powerpoint/2010/main" val="1595723686"/>
                </p:ext>
              </p:extLst>
            </p:nvPr>
          </p:nvGraphicFramePr>
          <p:xfrm>
            <a:off x="0" y="1457121"/>
            <a:ext cx="3941504" cy="3007673"/>
          </p:xfrm>
          <a:graphic>
            <a:graphicData uri="http://schemas.openxmlformats.org/drawingml/2006/chart">
              <c:chart xmlns:c="http://schemas.openxmlformats.org/drawingml/2006/chart" xmlns:r="http://schemas.openxmlformats.org/officeDocument/2006/relationships" r:id="rId4"/>
            </a:graphicData>
          </a:graphic>
        </p:graphicFrame>
      </p:grpSp>
    </p:spTree>
    <p:extLst>
      <p:ext uri="{BB962C8B-B14F-4D97-AF65-F5344CB8AC3E}">
        <p14:creationId xmlns:p14="http://schemas.microsoft.com/office/powerpoint/2010/main" val="1658853962"/>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E05C6E5-E972-D74E-60C0-1217C043C8CC}"/>
              </a:ext>
            </a:extLst>
          </p:cNvPr>
          <p:cNvSpPr txBox="1">
            <a:spLocks noGrp="1"/>
          </p:cNvSpPr>
          <p:nvPr>
            <p:ph type="title" idx="4294967295"/>
          </p:nvPr>
        </p:nvSpPr>
        <p:spPr>
          <a:xfrm>
            <a:off x="609600" y="116465"/>
            <a:ext cx="10972800" cy="694944"/>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rtl="0" eaLnBrk="0" fontAlgn="base" hangingPunct="0">
              <a:lnSpc>
                <a:spcPts val="4000"/>
              </a:lnSpc>
              <a:spcBef>
                <a:spcPct val="0"/>
              </a:spcBef>
              <a:spcAft>
                <a:spcPct val="0"/>
              </a:spcAft>
              <a:defRPr sz="3733" b="1" kern="1200" baseline="0">
                <a:solidFill>
                  <a:srgbClr val="00788A"/>
                </a:solidFill>
                <a:effectLst/>
                <a:latin typeface="Calibri" pitchFamily="34" charset="0"/>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a:lstStyle>
          <a:p>
            <a:pPr marL="0" marR="0" lvl="0" indent="0" algn="ctr" defTabSz="914400" rtl="0" eaLnBrk="0" fontAlgn="base" latinLnBrk="0" hangingPunct="0">
              <a:lnSpc>
                <a:spcPct val="172599"/>
              </a:lnSpc>
              <a:spcBef>
                <a:spcPct val="0"/>
              </a:spcBef>
              <a:spcAft>
                <a:spcPct val="0"/>
              </a:spcAft>
              <a:buClrTx/>
              <a:buSzTx/>
              <a:buFontTx/>
              <a:buNone/>
              <a:tabLst/>
              <a:defRPr/>
            </a:pPr>
            <a:r>
              <a:rPr kumimoji="0" lang="en-US" sz="3000" b="1" i="0" u="none" strike="noStrike" kern="1200" cap="none" spc="0" normalizeH="0" baseline="0" noProof="0" dirty="0">
                <a:ln>
                  <a:noFill/>
                </a:ln>
                <a:solidFill>
                  <a:srgbClr val="164380"/>
                </a:solidFill>
                <a:effectLst/>
                <a:uLnTx/>
                <a:uFillTx/>
                <a:latin typeface="Calibri" pitchFamily="34" charset="0"/>
                <a:ea typeface="+mj-ea"/>
                <a:cs typeface="+mj-cs"/>
              </a:rPr>
              <a:t>TB Cases by Age Group, United States, 1993–2024</a:t>
            </a:r>
            <a:endParaRPr kumimoji="0" lang="en-US" sz="3733" b="1" i="0" u="none" strike="noStrike" kern="1200" cap="none" spc="0" normalizeH="0" baseline="0" noProof="0" dirty="0">
              <a:ln>
                <a:noFill/>
              </a:ln>
              <a:solidFill>
                <a:srgbClr val="00788A"/>
              </a:solidFill>
              <a:effectLst/>
              <a:uLnTx/>
              <a:uFillTx/>
              <a:latin typeface="Calibri" pitchFamily="34" charset="0"/>
              <a:ea typeface="+mj-ea"/>
              <a:cs typeface="+mj-cs"/>
            </a:endParaRPr>
          </a:p>
        </p:txBody>
      </p:sp>
      <p:graphicFrame>
        <p:nvGraphicFramePr>
          <p:cNvPr id="7" name="Chart 6" descr="Stacked bar chart showing annual TB case counts by age group in the United States from 1993 to 2024.">
            <a:extLst>
              <a:ext uri="{FF2B5EF4-FFF2-40B4-BE49-F238E27FC236}">
                <a16:creationId xmlns:a16="http://schemas.microsoft.com/office/drawing/2014/main" id="{27F655E4-0424-7D1A-D2B9-D3FB0D89FB62}"/>
              </a:ext>
            </a:extLst>
          </p:cNvPr>
          <p:cNvGraphicFramePr/>
          <p:nvPr>
            <p:extLst>
              <p:ext uri="{D42A27DB-BD31-4B8C-83A1-F6EECF244321}">
                <p14:modId xmlns:p14="http://schemas.microsoft.com/office/powerpoint/2010/main" val="1658790233"/>
              </p:ext>
            </p:extLst>
          </p:nvPr>
        </p:nvGraphicFramePr>
        <p:xfrm>
          <a:off x="200722" y="1118518"/>
          <a:ext cx="11991279" cy="558777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92009704"/>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5">
            <a:extLst>
              <a:ext uri="{FF2B5EF4-FFF2-40B4-BE49-F238E27FC236}">
                <a16:creationId xmlns:a16="http://schemas.microsoft.com/office/drawing/2014/main" id="{B2347B64-AB7F-1657-737B-6A44046DE6EC}"/>
              </a:ext>
            </a:extLst>
          </p:cNvPr>
          <p:cNvSpPr txBox="1">
            <a:spLocks noGrp="1"/>
          </p:cNvSpPr>
          <p:nvPr>
            <p:ph type="title" idx="4294967295"/>
          </p:nvPr>
        </p:nvSpPr>
        <p:spPr>
          <a:xfrm>
            <a:off x="392715" y="394637"/>
            <a:ext cx="11396513" cy="508878"/>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ctr">
              <a:lnSpc>
                <a:spcPts val="4000"/>
              </a:lnSpc>
              <a:defRPr sz="3000" b="1" baseline="0">
                <a:solidFill>
                  <a:srgbClr val="00788A"/>
                </a:solidFill>
                <a:effectLst/>
                <a:latin typeface="Calibri" pitchFamily="34" charset="0"/>
                <a:ea typeface="+mj-ea"/>
                <a:cs typeface="+mj-cs"/>
              </a:defRPr>
            </a:lvl1pPr>
            <a:lvl2pPr algn="ctr">
              <a:defRPr sz="5867"/>
            </a:lvl2pPr>
            <a:lvl3pPr algn="ctr">
              <a:defRPr sz="5867"/>
            </a:lvl3pPr>
            <a:lvl4pPr algn="ctr">
              <a:defRPr sz="5867"/>
            </a:lvl4pPr>
            <a:lvl5pPr algn="ctr">
              <a:defRPr sz="5867"/>
            </a:lvl5pPr>
            <a:lvl6pPr marL="609585" algn="ctr" fontAlgn="base">
              <a:spcBef>
                <a:spcPct val="0"/>
              </a:spcBef>
              <a:spcAft>
                <a:spcPct val="0"/>
              </a:spcAft>
              <a:defRPr sz="5867"/>
            </a:lvl6pPr>
            <a:lvl7pPr marL="1219170" algn="ctr" fontAlgn="base">
              <a:spcBef>
                <a:spcPct val="0"/>
              </a:spcBef>
              <a:spcAft>
                <a:spcPct val="0"/>
              </a:spcAft>
              <a:defRPr sz="5867"/>
            </a:lvl7pPr>
            <a:lvl8pPr marL="1828754" algn="ctr" fontAlgn="base">
              <a:spcBef>
                <a:spcPct val="0"/>
              </a:spcBef>
              <a:spcAft>
                <a:spcPct val="0"/>
              </a:spcAft>
              <a:defRPr sz="5867"/>
            </a:lvl8pPr>
            <a:lvl9pPr marL="2438339" algn="ctr" fontAlgn="base">
              <a:spcBef>
                <a:spcPct val="0"/>
              </a:spcBef>
              <a:spcAft>
                <a:spcPct val="0"/>
              </a:spcAft>
              <a:defRPr sz="5867"/>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000" b="1" i="0" u="none" strike="noStrike" kern="1200" cap="none" spc="0" normalizeH="0" baseline="0" noProof="0" dirty="0">
                <a:ln>
                  <a:noFill/>
                </a:ln>
                <a:solidFill>
                  <a:srgbClr val="164380"/>
                </a:solidFill>
                <a:effectLst/>
                <a:uLnTx/>
                <a:uFillTx/>
                <a:latin typeface="Calibri" pitchFamily="34" charset="0"/>
                <a:ea typeface="+mj-ea"/>
                <a:cs typeface="+mj-cs"/>
              </a:rPr>
              <a:t>Percentage of TB Cases by Age Group, United States, 2024 </a:t>
            </a:r>
            <a:r>
              <a:rPr kumimoji="0" lang="en-US" sz="3000" b="0" i="0" u="none" strike="noStrike" kern="1200" cap="none" spc="0" normalizeH="0" baseline="0" noProof="0" dirty="0">
                <a:ln>
                  <a:noFill/>
                </a:ln>
                <a:solidFill>
                  <a:srgbClr val="164380"/>
                </a:solidFill>
                <a:effectLst/>
                <a:uLnTx/>
                <a:uFillTx/>
                <a:latin typeface="Calibri" pitchFamily="34" charset="0"/>
                <a:ea typeface="+mj-ea"/>
                <a:cs typeface="+mj-cs"/>
              </a:rPr>
              <a:t>(N=</a:t>
            </a:r>
            <a:r>
              <a:rPr kumimoji="0" lang="en-US" sz="3000" b="0" i="0" u="none" strike="noStrike" kern="1200" cap="none" spc="0" normalizeH="0" baseline="0" noProof="0" dirty="0">
                <a:ln>
                  <a:noFill/>
                </a:ln>
                <a:solidFill>
                  <a:schemeClr val="accent5">
                    <a:lumMod val="75000"/>
                  </a:schemeClr>
                </a:solidFill>
                <a:effectLst/>
                <a:uLnTx/>
                <a:uFillTx/>
                <a:latin typeface="Calibri" pitchFamily="34" charset="0"/>
                <a:ea typeface="+mj-ea"/>
                <a:cs typeface="+mj-cs"/>
              </a:rPr>
              <a:t>10,388</a:t>
            </a:r>
            <a:r>
              <a:rPr kumimoji="0" lang="en-US" sz="3000" b="0" i="0" u="none" strike="noStrike" kern="1200" cap="none" spc="0" normalizeH="0" baseline="30000" noProof="0" dirty="0">
                <a:ln>
                  <a:noFill/>
                </a:ln>
                <a:solidFill>
                  <a:schemeClr val="accent5">
                    <a:lumMod val="75000"/>
                  </a:schemeClr>
                </a:solidFill>
                <a:effectLst/>
                <a:uLnTx/>
                <a:uFillTx/>
                <a:latin typeface="Calibri" pitchFamily="34" charset="0"/>
                <a:ea typeface="+mj-ea"/>
                <a:cs typeface="+mj-cs"/>
              </a:rPr>
              <a:t>*</a:t>
            </a:r>
            <a:r>
              <a:rPr kumimoji="0" lang="en-US" sz="3000" b="0" i="0" u="none" strike="noStrike" kern="1200" cap="none" spc="0" normalizeH="0" baseline="0" noProof="0" dirty="0">
                <a:ln>
                  <a:noFill/>
                </a:ln>
                <a:solidFill>
                  <a:schemeClr val="accent5">
                    <a:lumMod val="75000"/>
                  </a:schemeClr>
                </a:solidFill>
                <a:effectLst/>
                <a:uLnTx/>
                <a:uFillTx/>
                <a:latin typeface="Calibri" pitchFamily="34" charset="0"/>
                <a:ea typeface="+mj-ea"/>
                <a:cs typeface="+mj-cs"/>
              </a:rPr>
              <a:t>)</a:t>
            </a:r>
          </a:p>
        </p:txBody>
      </p:sp>
      <p:graphicFrame>
        <p:nvGraphicFramePr>
          <p:cNvPr id="9" name="Content Placeholder 17" descr="Horizontal bar chart showing the percentage of TB cases by age group in the United States in 2024.">
            <a:extLst>
              <a:ext uri="{FF2B5EF4-FFF2-40B4-BE49-F238E27FC236}">
                <a16:creationId xmlns:a16="http://schemas.microsoft.com/office/drawing/2014/main" id="{4F2FF497-4102-0F37-3928-D15ABDF2965C}"/>
              </a:ext>
            </a:extLst>
          </p:cNvPr>
          <p:cNvGraphicFramePr>
            <a:graphicFrameLocks noChangeAspect="1"/>
          </p:cNvGraphicFramePr>
          <p:nvPr>
            <p:extLst>
              <p:ext uri="{D42A27DB-BD31-4B8C-83A1-F6EECF244321}">
                <p14:modId xmlns:p14="http://schemas.microsoft.com/office/powerpoint/2010/main" val="4199608445"/>
              </p:ext>
            </p:extLst>
          </p:nvPr>
        </p:nvGraphicFramePr>
        <p:xfrm>
          <a:off x="392716" y="1055077"/>
          <a:ext cx="10972800" cy="5319787"/>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 Placeholder 3">
            <a:extLst>
              <a:ext uri="{FF2B5EF4-FFF2-40B4-BE49-F238E27FC236}">
                <a16:creationId xmlns:a16="http://schemas.microsoft.com/office/drawing/2014/main" id="{82576882-6C28-772B-3A19-D5C02E408E6C}"/>
              </a:ext>
            </a:extLst>
          </p:cNvPr>
          <p:cNvSpPr txBox="1">
            <a:spLocks/>
          </p:cNvSpPr>
          <p:nvPr/>
        </p:nvSpPr>
        <p:spPr>
          <a:xfrm>
            <a:off x="0" y="6463362"/>
            <a:ext cx="12192000" cy="249051"/>
          </a:xfrm>
          <a:prstGeom prst="rect">
            <a:avLst/>
          </a:prstGeom>
        </p:spPr>
        <p:txBody>
          <a:bodyPr lIns="121920" tIns="60960" rIns="121920" bIns="60960" anchor="t"/>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58323" indent="-158323">
              <a:spcBef>
                <a:spcPts val="0"/>
              </a:spcBef>
              <a:buFont typeface="Arial" pitchFamily="34" charset="0"/>
              <a:buNone/>
            </a:pPr>
            <a:r>
              <a:rPr lang="en-US" sz="1200" baseline="30000">
                <a:solidFill>
                  <a:srgbClr val="000000">
                    <a:lumMod val="85000"/>
                    <a:lumOff val="15000"/>
                  </a:srgbClr>
                </a:solidFill>
                <a:latin typeface="Calibri"/>
                <a:cs typeface="Calibri"/>
              </a:rPr>
              <a:t>*</a:t>
            </a:r>
            <a:r>
              <a:rPr lang="en-US" sz="1200">
                <a:solidFill>
                  <a:srgbClr val="000000">
                    <a:lumMod val="85000"/>
                    <a:lumOff val="15000"/>
                  </a:srgbClr>
                </a:solidFill>
                <a:latin typeface="Calibri"/>
                <a:cs typeface="Calibri"/>
              </a:rPr>
              <a:t>This total includes TB cases with missing or unknown age.</a:t>
            </a:r>
          </a:p>
        </p:txBody>
      </p:sp>
    </p:spTree>
    <p:extLst>
      <p:ext uri="{BB962C8B-B14F-4D97-AF65-F5344CB8AC3E}">
        <p14:creationId xmlns:p14="http://schemas.microsoft.com/office/powerpoint/2010/main" val="149526831"/>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7" descr="Line graph showing TB incidence rates by age group in the United States from 1993 to 2024.">
            <a:extLst>
              <a:ext uri="{FF2B5EF4-FFF2-40B4-BE49-F238E27FC236}">
                <a16:creationId xmlns:a16="http://schemas.microsoft.com/office/drawing/2014/main" id="{C54DEF83-D881-DAAF-B9A0-C8E4B371E61E}"/>
              </a:ext>
            </a:extLst>
          </p:cNvPr>
          <p:cNvGraphicFramePr>
            <a:graphicFrameLocks/>
          </p:cNvGraphicFramePr>
          <p:nvPr>
            <p:extLst>
              <p:ext uri="{D42A27DB-BD31-4B8C-83A1-F6EECF244321}">
                <p14:modId xmlns:p14="http://schemas.microsoft.com/office/powerpoint/2010/main" val="3518604283"/>
              </p:ext>
            </p:extLst>
          </p:nvPr>
        </p:nvGraphicFramePr>
        <p:xfrm>
          <a:off x="156118" y="960120"/>
          <a:ext cx="11742324" cy="5585646"/>
        </p:xfrm>
        <a:graphic>
          <a:graphicData uri="http://schemas.openxmlformats.org/drawingml/2006/chart">
            <c:chart xmlns:c="http://schemas.openxmlformats.org/drawingml/2006/chart" xmlns:r="http://schemas.openxmlformats.org/officeDocument/2006/relationships" r:id="rId3"/>
          </a:graphicData>
        </a:graphic>
      </p:graphicFrame>
      <p:sp>
        <p:nvSpPr>
          <p:cNvPr id="7" name="Title 1">
            <a:extLst>
              <a:ext uri="{FF2B5EF4-FFF2-40B4-BE49-F238E27FC236}">
                <a16:creationId xmlns:a16="http://schemas.microsoft.com/office/drawing/2014/main" id="{B1FC2CF0-935A-CB24-4537-59B6C2B72019}"/>
              </a:ext>
            </a:extLst>
          </p:cNvPr>
          <p:cNvSpPr txBox="1">
            <a:spLocks noGrp="1"/>
          </p:cNvSpPr>
          <p:nvPr>
            <p:ph type="title" idx="4294967295"/>
          </p:nvPr>
        </p:nvSpPr>
        <p:spPr>
          <a:xfrm>
            <a:off x="609600" y="116466"/>
            <a:ext cx="10972800" cy="694944"/>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rtl="0" eaLnBrk="0" fontAlgn="base" hangingPunct="0">
              <a:lnSpc>
                <a:spcPts val="4000"/>
              </a:lnSpc>
              <a:spcBef>
                <a:spcPct val="0"/>
              </a:spcBef>
              <a:spcAft>
                <a:spcPct val="0"/>
              </a:spcAft>
              <a:defRPr sz="3733" b="1" kern="1200" baseline="0">
                <a:solidFill>
                  <a:srgbClr val="00788A"/>
                </a:solidFill>
                <a:effectLst/>
                <a:latin typeface="Calibri" pitchFamily="34" charset="0"/>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a:lstStyle>
          <a:p>
            <a:pPr marL="0" marR="0" lvl="0" indent="0" algn="ctr" defTabSz="914400" rtl="0" eaLnBrk="0" fontAlgn="base" latinLnBrk="0" hangingPunct="0">
              <a:lnSpc>
                <a:spcPct val="172599"/>
              </a:lnSpc>
              <a:spcBef>
                <a:spcPct val="0"/>
              </a:spcBef>
              <a:spcAft>
                <a:spcPct val="0"/>
              </a:spcAft>
              <a:buClrTx/>
              <a:buSzTx/>
              <a:buFontTx/>
              <a:buNone/>
              <a:tabLst/>
              <a:defRPr/>
            </a:pPr>
            <a:r>
              <a:rPr kumimoji="0" lang="en-US" sz="3000" b="1" i="0" u="none" strike="noStrike" kern="1200" cap="none" spc="0" normalizeH="0" baseline="0" noProof="0" dirty="0">
                <a:ln>
                  <a:noFill/>
                </a:ln>
                <a:solidFill>
                  <a:srgbClr val="164380"/>
                </a:solidFill>
                <a:effectLst/>
                <a:uLnTx/>
                <a:uFillTx/>
                <a:latin typeface="Calibri" pitchFamily="34" charset="0"/>
                <a:ea typeface="+mj-ea"/>
                <a:cs typeface="+mj-cs"/>
              </a:rPr>
              <a:t>TB Incidence Rates by Age Group, United States, 1993–2024</a:t>
            </a:r>
            <a:endParaRPr kumimoji="0" lang="en-US" sz="3733" b="1" i="0" u="none" strike="noStrike" kern="1200" cap="none" spc="0" normalizeH="0" baseline="0" noProof="0" dirty="0">
              <a:ln>
                <a:noFill/>
              </a:ln>
              <a:solidFill>
                <a:srgbClr val="00788A"/>
              </a:solidFill>
              <a:effectLst/>
              <a:uLnTx/>
              <a:uFillTx/>
              <a:latin typeface="Calibri" pitchFamily="34" charset="0"/>
              <a:ea typeface="+mj-ea"/>
              <a:cs typeface="+mj-cs"/>
            </a:endParaRPr>
          </a:p>
        </p:txBody>
      </p:sp>
    </p:spTree>
    <p:extLst>
      <p:ext uri="{BB962C8B-B14F-4D97-AF65-F5344CB8AC3E}">
        <p14:creationId xmlns:p14="http://schemas.microsoft.com/office/powerpoint/2010/main" val="3000918870"/>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5">
            <a:extLst>
              <a:ext uri="{FF2B5EF4-FFF2-40B4-BE49-F238E27FC236}">
                <a16:creationId xmlns:a16="http://schemas.microsoft.com/office/drawing/2014/main" id="{6847C37D-534A-42DA-D77E-DB021815ADD5}"/>
              </a:ext>
            </a:extLst>
          </p:cNvPr>
          <p:cNvSpPr txBox="1">
            <a:spLocks noGrp="1"/>
          </p:cNvSpPr>
          <p:nvPr>
            <p:ph type="title" idx="4294967295"/>
          </p:nvPr>
        </p:nvSpPr>
        <p:spPr>
          <a:xfrm>
            <a:off x="609597" y="164591"/>
            <a:ext cx="10972807" cy="694944"/>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rtl="0" eaLnBrk="0" fontAlgn="base" hangingPunct="0">
              <a:lnSpc>
                <a:spcPts val="4000"/>
              </a:lnSpc>
              <a:spcBef>
                <a:spcPct val="0"/>
              </a:spcBef>
              <a:spcAft>
                <a:spcPct val="0"/>
              </a:spcAft>
              <a:defRPr sz="3733" b="1" kern="1200" baseline="0">
                <a:solidFill>
                  <a:srgbClr val="00788A"/>
                </a:solidFill>
                <a:effectLst/>
                <a:latin typeface="Calibri" pitchFamily="34" charset="0"/>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a:lstStyle>
          <a:p>
            <a:pPr marL="0" marR="0" lvl="0" indent="0" algn="ctr" defTabSz="914400" rtl="0" eaLnBrk="0" fontAlgn="base" latinLnBrk="0" hangingPunct="0">
              <a:lnSpc>
                <a:spcPct val="173160"/>
              </a:lnSpc>
              <a:spcBef>
                <a:spcPct val="0"/>
              </a:spcBef>
              <a:spcAft>
                <a:spcPct val="0"/>
              </a:spcAft>
              <a:buClrTx/>
              <a:buSzTx/>
              <a:buFontTx/>
              <a:buNone/>
              <a:tabLst/>
              <a:defRPr/>
            </a:pPr>
            <a:r>
              <a:rPr kumimoji="0" lang="en-US" sz="3000" b="1" i="0" u="none" strike="noStrike" kern="1200" cap="none" spc="0" normalizeH="0" baseline="0" noProof="0" dirty="0">
                <a:ln>
                  <a:noFill/>
                </a:ln>
                <a:solidFill>
                  <a:srgbClr val="164380"/>
                </a:solidFill>
                <a:effectLst/>
                <a:uLnTx/>
                <a:uFillTx/>
                <a:latin typeface="Calibri" pitchFamily="34" charset="0"/>
                <a:ea typeface="+mj-ea"/>
                <a:cs typeface="Arial" charset="0"/>
              </a:rPr>
              <a:t>TB Cases and Incidence Rates, United States, 1993–2024</a:t>
            </a:r>
            <a:endParaRPr kumimoji="0" lang="en-US" sz="3000" b="1" i="0" u="none" strike="noStrike" kern="1200" cap="none" spc="0" normalizeH="0" baseline="0" noProof="0" dirty="0">
              <a:ln>
                <a:noFill/>
              </a:ln>
              <a:solidFill>
                <a:srgbClr val="164380"/>
              </a:solidFill>
              <a:effectLst/>
              <a:uLnTx/>
              <a:uFillTx/>
              <a:latin typeface="Calibri" pitchFamily="34" charset="0"/>
              <a:ea typeface="+mj-ea"/>
              <a:cs typeface="Calibri" pitchFamily="34" charset="0"/>
            </a:endParaRPr>
          </a:p>
        </p:txBody>
      </p:sp>
      <p:graphicFrame>
        <p:nvGraphicFramePr>
          <p:cNvPr id="11" name="Chart 10" descr="Bar chart showing annual TB case counts overlayed with a line graph showing incidence rates in the United States from 1993 to 2024.">
            <a:extLst>
              <a:ext uri="{FF2B5EF4-FFF2-40B4-BE49-F238E27FC236}">
                <a16:creationId xmlns:a16="http://schemas.microsoft.com/office/drawing/2014/main" id="{35F3F5C0-672D-1548-6A3B-616135791C0E}"/>
              </a:ext>
            </a:extLst>
          </p:cNvPr>
          <p:cNvGraphicFramePr/>
          <p:nvPr>
            <p:extLst>
              <p:ext uri="{D42A27DB-BD31-4B8C-83A1-F6EECF244321}">
                <p14:modId xmlns:p14="http://schemas.microsoft.com/office/powerpoint/2010/main" val="3972632217"/>
              </p:ext>
            </p:extLst>
          </p:nvPr>
        </p:nvGraphicFramePr>
        <p:xfrm>
          <a:off x="192024" y="786384"/>
          <a:ext cx="11795760" cy="5760720"/>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a:extLst>
              <a:ext uri="{FF2B5EF4-FFF2-40B4-BE49-F238E27FC236}">
                <a16:creationId xmlns:a16="http://schemas.microsoft.com/office/drawing/2014/main" id="{08450A27-1277-1FE3-38D2-C50145E37053}"/>
              </a:ext>
            </a:extLst>
          </p:cNvPr>
          <p:cNvSpPr txBox="1"/>
          <p:nvPr/>
        </p:nvSpPr>
        <p:spPr>
          <a:xfrm>
            <a:off x="7682146" y="2782669"/>
            <a:ext cx="3472181" cy="646331"/>
          </a:xfrm>
          <a:prstGeom prst="rect">
            <a:avLst/>
          </a:prstGeom>
          <a:noFill/>
          <a:ln w="19050">
            <a:solidFill>
              <a:srgbClr val="000000"/>
            </a:solidFill>
          </a:ln>
        </p:spPr>
        <p:txBody>
          <a:bodyPr wrap="square" rtlCol="0">
            <a:spAutoFit/>
          </a:bodyPr>
          <a:lstStyle/>
          <a:p>
            <a:pPr marL="0" marR="0" lvl="0" indent="0" algn="ctr" defTabSz="914377" eaLnBrk="1" fontAlgn="auto" latinLnBrk="0" hangingPunct="1">
              <a:lnSpc>
                <a:spcPct val="100000"/>
              </a:lnSpc>
              <a:spcBef>
                <a:spcPts val="0"/>
              </a:spcBef>
              <a:spcAft>
                <a:spcPts val="0"/>
              </a:spcAft>
              <a:buClrTx/>
              <a:buSzTx/>
              <a:buFontTx/>
              <a:buNone/>
              <a:tabLst/>
              <a:defRPr/>
            </a:pPr>
            <a:r>
              <a:rPr lang="en-US" b="1" kern="0">
                <a:solidFill>
                  <a:srgbClr val="000000"/>
                </a:solidFill>
                <a:latin typeface="Calibri" panose="020F0502020204030204" pitchFamily="34" charset="0"/>
              </a:rPr>
              <a:t>10,388</a:t>
            </a:r>
            <a:r>
              <a:rPr kumimoji="0" lang="en-US" sz="1800" b="1" i="0" u="none" strike="noStrike" kern="0" cap="none" spc="0" normalizeH="0" baseline="0" noProof="0">
                <a:ln>
                  <a:noFill/>
                </a:ln>
                <a:solidFill>
                  <a:srgbClr val="000000"/>
                </a:solidFill>
                <a:effectLst/>
                <a:uLnTx/>
                <a:uFillTx/>
                <a:latin typeface="Calibri" panose="020F0502020204030204" pitchFamily="34" charset="0"/>
              </a:rPr>
              <a:t> TB cases in 2024</a:t>
            </a:r>
          </a:p>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000000"/>
                </a:solidFill>
                <a:effectLst/>
                <a:uLnTx/>
                <a:uFillTx/>
                <a:latin typeface="Calibri" panose="020F0502020204030204" pitchFamily="34" charset="0"/>
              </a:rPr>
              <a:t>Incidence rate: </a:t>
            </a:r>
            <a:r>
              <a:rPr lang="en-US" b="1" kern="0">
                <a:solidFill>
                  <a:srgbClr val="000000"/>
                </a:solidFill>
                <a:latin typeface="Calibri" panose="020F0502020204030204" pitchFamily="34" charset="0"/>
              </a:rPr>
              <a:t>3.1</a:t>
            </a:r>
            <a:r>
              <a:rPr kumimoji="0" lang="en-US" sz="1800" b="1" i="0" u="none" strike="noStrike" kern="0" cap="none" spc="0" normalizeH="0" baseline="0" noProof="0">
                <a:ln>
                  <a:noFill/>
                </a:ln>
                <a:solidFill>
                  <a:srgbClr val="000000"/>
                </a:solidFill>
                <a:effectLst/>
                <a:uLnTx/>
                <a:uFillTx/>
                <a:latin typeface="Calibri" panose="020F0502020204030204" pitchFamily="34" charset="0"/>
              </a:rPr>
              <a:t> per 100,000</a:t>
            </a:r>
          </a:p>
        </p:txBody>
      </p:sp>
      <p:cxnSp>
        <p:nvCxnSpPr>
          <p:cNvPr id="13" name="Straight Connector 12">
            <a:extLst>
              <a:ext uri="{FF2B5EF4-FFF2-40B4-BE49-F238E27FC236}">
                <a16:creationId xmlns:a16="http://schemas.microsoft.com/office/drawing/2014/main" id="{1129A82E-38A3-755D-29CF-4EFFABC4A2C8}"/>
              </a:ext>
              <a:ext uri="{C183D7F6-B498-43B3-948B-1728B52AA6E4}">
                <adec:decorative xmlns:adec="http://schemas.microsoft.com/office/drawing/2017/decorative" val="1"/>
              </a:ext>
            </a:extLst>
          </p:cNvPr>
          <p:cNvCxnSpPr>
            <a:cxnSpLocks/>
            <a:stCxn id="12" idx="2"/>
          </p:cNvCxnSpPr>
          <p:nvPr/>
        </p:nvCxnSpPr>
        <p:spPr>
          <a:xfrm>
            <a:off x="9418237" y="3429000"/>
            <a:ext cx="1673096" cy="1075267"/>
          </a:xfrm>
          <a:prstGeom prst="line">
            <a:avLst/>
          </a:prstGeom>
          <a:noFill/>
          <a:ln w="19050" cap="flat" cmpd="sng" algn="ctr">
            <a:solidFill>
              <a:srgbClr val="000000">
                <a:lumMod val="85000"/>
                <a:lumOff val="15000"/>
              </a:srgbClr>
            </a:solidFill>
            <a:prstDash val="solid"/>
          </a:ln>
          <a:effectLst/>
        </p:spPr>
      </p:cxnSp>
    </p:spTree>
    <p:extLst>
      <p:ext uri="{BB962C8B-B14F-4D97-AF65-F5344CB8AC3E}">
        <p14:creationId xmlns:p14="http://schemas.microsoft.com/office/powerpoint/2010/main" val="2758922744"/>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315FB9A-05BF-4B43-248B-C6B94AFC2C51}"/>
              </a:ext>
            </a:extLst>
          </p:cNvPr>
          <p:cNvSpPr txBox="1">
            <a:spLocks noGrp="1"/>
          </p:cNvSpPr>
          <p:nvPr>
            <p:ph type="title" idx="4294967295"/>
          </p:nvPr>
        </p:nvSpPr>
        <p:spPr>
          <a:xfrm>
            <a:off x="609600" y="164592"/>
            <a:ext cx="10972800" cy="969264"/>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rtl="0" eaLnBrk="0" fontAlgn="base" hangingPunct="0">
              <a:lnSpc>
                <a:spcPts val="4000"/>
              </a:lnSpc>
              <a:spcBef>
                <a:spcPct val="0"/>
              </a:spcBef>
              <a:spcAft>
                <a:spcPct val="0"/>
              </a:spcAft>
              <a:defRPr sz="3733" b="1" kern="1200" baseline="0">
                <a:solidFill>
                  <a:srgbClr val="00788A"/>
                </a:solidFill>
                <a:effectLst/>
                <a:latin typeface="Calibri" pitchFamily="34" charset="0"/>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000" b="1" i="0" u="none" strike="noStrike" kern="1200" cap="none" spc="0" normalizeH="0" baseline="0" noProof="0" dirty="0">
                <a:ln>
                  <a:noFill/>
                </a:ln>
                <a:solidFill>
                  <a:srgbClr val="164380"/>
                </a:solidFill>
                <a:effectLst/>
                <a:uLnTx/>
                <a:uFillTx/>
                <a:latin typeface="Calibri" pitchFamily="34" charset="0"/>
                <a:ea typeface="+mj-ea"/>
                <a:cs typeface="+mj-cs"/>
              </a:rPr>
              <a:t>TB Cases Among U.S.-Born</a:t>
            </a:r>
            <a:r>
              <a:rPr kumimoji="0" lang="en-US" sz="3000" b="1" i="0" u="none" strike="noStrike" kern="1200" cap="none" spc="0" normalizeH="0" baseline="30000" noProof="0" dirty="0">
                <a:ln>
                  <a:noFill/>
                </a:ln>
                <a:solidFill>
                  <a:srgbClr val="164380"/>
                </a:solidFill>
                <a:effectLst/>
                <a:uLnTx/>
                <a:uFillTx/>
                <a:latin typeface="Calibri" pitchFamily="34" charset="0"/>
                <a:ea typeface="+mj-ea"/>
                <a:cs typeface="+mj-cs"/>
              </a:rPr>
              <a:t>*</a:t>
            </a:r>
            <a:r>
              <a:rPr kumimoji="0" lang="en-US" sz="3000" b="1" i="0" u="none" strike="noStrike" kern="1200" cap="none" spc="0" normalizeH="0" baseline="0" noProof="0" dirty="0">
                <a:ln>
                  <a:noFill/>
                </a:ln>
                <a:solidFill>
                  <a:srgbClr val="164380"/>
                </a:solidFill>
                <a:effectLst/>
                <a:uLnTx/>
                <a:uFillTx/>
                <a:latin typeface="Calibri" pitchFamily="34" charset="0"/>
                <a:ea typeface="+mj-ea"/>
                <a:cs typeface="+mj-cs"/>
              </a:rPr>
              <a:t> Persons by Age Group, </a:t>
            </a:r>
            <a:br>
              <a:rPr kumimoji="0" lang="en-US" sz="3000" b="1" i="0" u="none" strike="noStrike" kern="1200" cap="none" spc="0" normalizeH="0" baseline="0" noProof="0" dirty="0">
                <a:ln>
                  <a:noFill/>
                </a:ln>
                <a:solidFill>
                  <a:srgbClr val="164380"/>
                </a:solidFill>
                <a:effectLst/>
                <a:uLnTx/>
                <a:uFillTx/>
                <a:latin typeface="Calibri" pitchFamily="34" charset="0"/>
                <a:ea typeface="+mj-ea"/>
                <a:cs typeface="+mj-cs"/>
              </a:rPr>
            </a:br>
            <a:r>
              <a:rPr kumimoji="0" lang="en-US" sz="3000" b="1" i="0" u="none" strike="noStrike" kern="1200" cap="none" spc="0" normalizeH="0" baseline="0" noProof="0" dirty="0">
                <a:ln>
                  <a:noFill/>
                </a:ln>
                <a:solidFill>
                  <a:srgbClr val="164380"/>
                </a:solidFill>
                <a:effectLst/>
                <a:uLnTx/>
                <a:uFillTx/>
                <a:latin typeface="Calibri" pitchFamily="34" charset="0"/>
                <a:ea typeface="+mj-ea"/>
                <a:cs typeface="+mj-cs"/>
              </a:rPr>
              <a:t>United States, 1994–2024</a:t>
            </a:r>
          </a:p>
        </p:txBody>
      </p:sp>
      <p:graphicFrame>
        <p:nvGraphicFramePr>
          <p:cNvPr id="7" name="Chart 6" descr="Stacked bar chart showing annual TB case counts, among U.S.-born persons, by age group in the United States from 1994 to 2024.">
            <a:extLst>
              <a:ext uri="{FF2B5EF4-FFF2-40B4-BE49-F238E27FC236}">
                <a16:creationId xmlns:a16="http://schemas.microsoft.com/office/drawing/2014/main" id="{9B4E3EEA-741B-A0A1-C9AE-BA6C0A3145A2}"/>
              </a:ext>
            </a:extLst>
          </p:cNvPr>
          <p:cNvGraphicFramePr/>
          <p:nvPr>
            <p:extLst>
              <p:ext uri="{D42A27DB-BD31-4B8C-83A1-F6EECF244321}">
                <p14:modId xmlns:p14="http://schemas.microsoft.com/office/powerpoint/2010/main" val="1548023950"/>
              </p:ext>
            </p:extLst>
          </p:nvPr>
        </p:nvGraphicFramePr>
        <p:xfrm>
          <a:off x="176115" y="1103085"/>
          <a:ext cx="11839770" cy="5476136"/>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Placeholder 3">
            <a:extLst>
              <a:ext uri="{FF2B5EF4-FFF2-40B4-BE49-F238E27FC236}">
                <a16:creationId xmlns:a16="http://schemas.microsoft.com/office/drawing/2014/main" id="{39CF3DEA-F706-E68C-CDCF-8A47C11DA7AA}"/>
              </a:ext>
            </a:extLst>
          </p:cNvPr>
          <p:cNvSpPr txBox="1">
            <a:spLocks/>
          </p:cNvSpPr>
          <p:nvPr/>
        </p:nvSpPr>
        <p:spPr>
          <a:xfrm>
            <a:off x="0" y="6474388"/>
            <a:ext cx="12192000" cy="320780"/>
          </a:xfrm>
          <a:prstGeom prst="rect">
            <a:avLst/>
          </a:prstGeom>
        </p:spPr>
        <p:txBody>
          <a:bodyPr lIns="121920" tIns="60960" rIns="121920" bIns="60960" anchor="t"/>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Bef>
                <a:spcPts val="0"/>
              </a:spcBef>
              <a:spcAft>
                <a:spcPts val="0"/>
              </a:spcAft>
              <a:buFont typeface="Arial" pitchFamily="34" charset="0"/>
              <a:buNone/>
            </a:pPr>
            <a:r>
              <a:rPr lang="en-US" sz="1200" baseline="30000">
                <a:solidFill>
                  <a:srgbClr val="000000"/>
                </a:solidFill>
                <a:latin typeface="Segoe UI" panose="020B0502040204020203" pitchFamily="34" charset="0"/>
                <a:cs typeface="Segoe UI" panose="020B0502040204020203" pitchFamily="34" charset="0"/>
              </a:rPr>
              <a:t>*</a:t>
            </a:r>
            <a:r>
              <a:rPr lang="en-US" sz="1200">
                <a:solidFill>
                  <a:srgbClr val="000000"/>
                </a:solidFill>
                <a:latin typeface="Calibri" panose="020F0502020204030204" pitchFamily="34" charset="0"/>
                <a:cs typeface="Calibri" panose="020F0502020204030204" pitchFamily="34" charset="0"/>
              </a:rPr>
              <a:t>Persons born in the United States, certain U.S. territories, or elsewhere to at least one U.S. citizen parent are categorized as U.S.-born. All other persons are categorized as non-U.S.–born.</a:t>
            </a:r>
            <a:endParaRPr lang="en-US" sz="1200" baseline="3000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67097477"/>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1507335-A231-37A9-0253-7CF1A567F047}"/>
              </a:ext>
            </a:extLst>
          </p:cNvPr>
          <p:cNvSpPr txBox="1">
            <a:spLocks noGrp="1"/>
          </p:cNvSpPr>
          <p:nvPr>
            <p:ph type="title" idx="4294967295"/>
          </p:nvPr>
        </p:nvSpPr>
        <p:spPr>
          <a:xfrm>
            <a:off x="415110" y="164592"/>
            <a:ext cx="11361781" cy="969264"/>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rtl="0" eaLnBrk="0" fontAlgn="base" hangingPunct="0">
              <a:lnSpc>
                <a:spcPts val="4000"/>
              </a:lnSpc>
              <a:spcBef>
                <a:spcPct val="0"/>
              </a:spcBef>
              <a:spcAft>
                <a:spcPct val="0"/>
              </a:spcAft>
              <a:defRPr sz="3733" b="1" kern="1200" baseline="0">
                <a:solidFill>
                  <a:srgbClr val="00788A"/>
                </a:solidFill>
                <a:effectLst/>
                <a:latin typeface="Calibri" pitchFamily="34" charset="0"/>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000" b="1" i="0" u="none" strike="noStrike" kern="1200" cap="none" spc="0" normalizeH="0" baseline="0" noProof="0" dirty="0">
                <a:ln>
                  <a:noFill/>
                </a:ln>
                <a:solidFill>
                  <a:srgbClr val="164380"/>
                </a:solidFill>
                <a:effectLst/>
                <a:uLnTx/>
                <a:uFillTx/>
                <a:latin typeface="Calibri" pitchFamily="34" charset="0"/>
                <a:ea typeface="+mj-ea"/>
                <a:cs typeface="+mj-cs"/>
              </a:rPr>
              <a:t>TB Incidence Rates</a:t>
            </a:r>
            <a:r>
              <a:rPr kumimoji="0" lang="en-US" sz="3000" b="1" i="0" u="none" strike="noStrike" kern="1200" cap="none" spc="0" normalizeH="0" baseline="30000" noProof="0" dirty="0">
                <a:ln>
                  <a:noFill/>
                </a:ln>
                <a:solidFill>
                  <a:srgbClr val="164380"/>
                </a:solidFill>
                <a:effectLst/>
                <a:uLnTx/>
                <a:uFillTx/>
                <a:latin typeface="Calibri" pitchFamily="34" charset="0"/>
                <a:ea typeface="+mj-ea"/>
                <a:cs typeface="+mj-cs"/>
              </a:rPr>
              <a:t>*</a:t>
            </a:r>
            <a:r>
              <a:rPr kumimoji="0" lang="en-US" sz="3000" b="1" i="0" u="none" strike="noStrike" kern="1200" cap="none" spc="0" normalizeH="0" baseline="0" noProof="0" dirty="0">
                <a:ln>
                  <a:noFill/>
                </a:ln>
                <a:solidFill>
                  <a:srgbClr val="164380"/>
                </a:solidFill>
                <a:effectLst/>
                <a:uLnTx/>
                <a:uFillTx/>
                <a:latin typeface="Calibri" pitchFamily="34" charset="0"/>
                <a:ea typeface="+mj-ea"/>
                <a:cs typeface="+mj-cs"/>
              </a:rPr>
              <a:t> Among U.S.-Born</a:t>
            </a:r>
            <a:r>
              <a:rPr kumimoji="0" lang="en-US" sz="3000" b="1" i="0" u="none" strike="noStrike" kern="1200" cap="none" spc="0" normalizeH="0" baseline="30000" noProof="0" dirty="0">
                <a:ln>
                  <a:noFill/>
                </a:ln>
                <a:solidFill>
                  <a:srgbClr val="164380"/>
                </a:solidFill>
                <a:effectLst/>
                <a:uLnTx/>
                <a:uFillTx/>
                <a:latin typeface="Segoe UI" panose="020B0502040204020203" pitchFamily="34" charset="0"/>
                <a:ea typeface="+mj-ea"/>
                <a:cs typeface="Segoe UI" panose="020B0502040204020203" pitchFamily="34" charset="0"/>
              </a:rPr>
              <a:t>†</a:t>
            </a:r>
            <a:r>
              <a:rPr kumimoji="0" lang="en-US" sz="3000" b="1" i="0" u="none" strike="noStrike" kern="1200" cap="none" spc="0" normalizeH="0" baseline="0" noProof="0" dirty="0">
                <a:ln>
                  <a:noFill/>
                </a:ln>
                <a:solidFill>
                  <a:srgbClr val="164380"/>
                </a:solidFill>
                <a:effectLst/>
                <a:uLnTx/>
                <a:uFillTx/>
                <a:latin typeface="Calibri" pitchFamily="34" charset="0"/>
                <a:ea typeface="+mj-ea"/>
                <a:cs typeface="+mj-cs"/>
              </a:rPr>
              <a:t> Persons by Age Group, </a:t>
            </a:r>
            <a:br>
              <a:rPr kumimoji="0" lang="en-US" sz="3000" b="1" i="0" u="none" strike="noStrike" kern="1200" cap="none" spc="0" normalizeH="0" baseline="0" noProof="0" dirty="0">
                <a:ln>
                  <a:noFill/>
                </a:ln>
                <a:solidFill>
                  <a:srgbClr val="164380"/>
                </a:solidFill>
                <a:effectLst/>
                <a:uLnTx/>
                <a:uFillTx/>
                <a:latin typeface="Calibri" pitchFamily="34" charset="0"/>
                <a:ea typeface="+mj-ea"/>
                <a:cs typeface="+mj-cs"/>
              </a:rPr>
            </a:br>
            <a:r>
              <a:rPr kumimoji="0" lang="en-US" sz="3000" b="1" i="0" u="none" strike="noStrike" kern="1200" cap="none" spc="0" normalizeH="0" baseline="0" noProof="0" dirty="0">
                <a:ln>
                  <a:noFill/>
                </a:ln>
                <a:solidFill>
                  <a:srgbClr val="164380"/>
                </a:solidFill>
                <a:effectLst/>
                <a:uLnTx/>
                <a:uFillTx/>
                <a:latin typeface="Calibri" pitchFamily="34" charset="0"/>
                <a:ea typeface="+mj-ea"/>
                <a:cs typeface="+mj-cs"/>
              </a:rPr>
              <a:t>United States, 1994</a:t>
            </a:r>
            <a:r>
              <a:rPr kumimoji="0" lang="en-US" sz="3000" b="1" i="0" u="none" strike="noStrike" kern="1200" cap="none" spc="0" normalizeH="0" baseline="0" noProof="0" dirty="0">
                <a:ln>
                  <a:noFill/>
                </a:ln>
                <a:solidFill>
                  <a:srgbClr val="164380"/>
                </a:solidFill>
                <a:effectLst/>
                <a:uLnTx/>
                <a:uFillTx/>
                <a:latin typeface="Calibri" pitchFamily="34" charset="0"/>
                <a:ea typeface="+mj-ea"/>
                <a:cs typeface="Calibri" panose="020F0502020204030204" pitchFamily="34" charset="0"/>
              </a:rPr>
              <a:t>–</a:t>
            </a:r>
            <a:r>
              <a:rPr kumimoji="0" lang="en-US" sz="3000" b="1" i="0" u="none" strike="noStrike" kern="1200" cap="none" spc="0" normalizeH="0" baseline="0" noProof="0" dirty="0">
                <a:ln>
                  <a:noFill/>
                </a:ln>
                <a:solidFill>
                  <a:srgbClr val="164380"/>
                </a:solidFill>
                <a:effectLst/>
                <a:uLnTx/>
                <a:uFillTx/>
                <a:latin typeface="Calibri" pitchFamily="34" charset="0"/>
                <a:ea typeface="+mj-ea"/>
                <a:cs typeface="+mj-cs"/>
              </a:rPr>
              <a:t>2024</a:t>
            </a:r>
          </a:p>
        </p:txBody>
      </p:sp>
      <p:graphicFrame>
        <p:nvGraphicFramePr>
          <p:cNvPr id="7" name="Chart 6" descr="Line graph showing TB incidence rates, among U.S.-born persons, by age group in the United States from 1994 to 2024.">
            <a:extLst>
              <a:ext uri="{FF2B5EF4-FFF2-40B4-BE49-F238E27FC236}">
                <a16:creationId xmlns:a16="http://schemas.microsoft.com/office/drawing/2014/main" id="{B47337A0-D203-BA18-12CF-BAD5D10190A9}"/>
              </a:ext>
            </a:extLst>
          </p:cNvPr>
          <p:cNvGraphicFramePr/>
          <p:nvPr>
            <p:extLst>
              <p:ext uri="{D42A27DB-BD31-4B8C-83A1-F6EECF244321}">
                <p14:modId xmlns:p14="http://schemas.microsoft.com/office/powerpoint/2010/main" val="3773368024"/>
              </p:ext>
            </p:extLst>
          </p:nvPr>
        </p:nvGraphicFramePr>
        <p:xfrm>
          <a:off x="205095" y="1261059"/>
          <a:ext cx="11781811" cy="5136839"/>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9D45F6A6-7DC1-08ED-5B35-B5A162D4386F}"/>
              </a:ext>
            </a:extLst>
          </p:cNvPr>
          <p:cNvSpPr txBox="1"/>
          <p:nvPr/>
        </p:nvSpPr>
        <p:spPr>
          <a:xfrm>
            <a:off x="0" y="6295183"/>
            <a:ext cx="12192000" cy="461665"/>
          </a:xfrm>
          <a:prstGeom prst="rect">
            <a:avLst/>
          </a:prstGeom>
        </p:spPr>
        <p:txBody>
          <a:bodyPr wrap="square" rtlCol="0">
            <a:spAutoFit/>
          </a:bodyPr>
          <a:lstStyle/>
          <a:p>
            <a:r>
              <a:rPr lang="en-US" sz="1200" baseline="30000">
                <a:solidFill>
                  <a:srgbClr val="000000">
                    <a:lumMod val="85000"/>
                    <a:lumOff val="15000"/>
                  </a:srgbClr>
                </a:solidFill>
                <a:latin typeface="Calibri" panose="020F0502020204030204" pitchFamily="34" charset="0"/>
              </a:rPr>
              <a:t>*</a:t>
            </a:r>
            <a:r>
              <a:rPr lang="en-US" sz="1200">
                <a:solidFill>
                  <a:srgbClr val="000000">
                    <a:lumMod val="85000"/>
                    <a:lumOff val="15000"/>
                  </a:srgbClr>
                </a:solidFill>
                <a:latin typeface="Calibri" panose="020F0502020204030204" pitchFamily="34" charset="0"/>
              </a:rPr>
              <a:t>Population Source: U.S. Census Bureau, Current Population Survey Basic Monthly: </a:t>
            </a:r>
            <a:r>
              <a:rPr lang="en-US" sz="1200">
                <a:solidFill>
                  <a:srgbClr val="000000">
                    <a:lumMod val="85000"/>
                    <a:lumOff val="15000"/>
                  </a:srgbClr>
                </a:solidFill>
                <a:latin typeface="Calibri" panose="020F0502020204030204" pitchFamily="34" charset="0"/>
                <a:hlinkClick r:id="rId4"/>
              </a:rPr>
              <a:t>https://data.census.gov/mdat/</a:t>
            </a:r>
            <a:endParaRPr lang="en-US" sz="1200" baseline="30000">
              <a:solidFill>
                <a:srgbClr val="000000">
                  <a:lumMod val="85000"/>
                  <a:lumOff val="15000"/>
                </a:srgbClr>
              </a:solidFill>
              <a:latin typeface="Calibri" panose="020F0502020204030204" pitchFamily="34" charset="0"/>
            </a:endParaRPr>
          </a:p>
          <a:p>
            <a:r>
              <a:rPr lang="en-US" sz="1200" baseline="30000">
                <a:solidFill>
                  <a:srgbClr val="000000"/>
                </a:solidFill>
                <a:latin typeface="Segoe UI" panose="020B0502040204020203" pitchFamily="34" charset="0"/>
                <a:cs typeface="Segoe UI" panose="020B0502040204020203" pitchFamily="34" charset="0"/>
              </a:rPr>
              <a:t>†</a:t>
            </a:r>
            <a:r>
              <a:rPr lang="en-US" sz="1200">
                <a:solidFill>
                  <a:srgbClr val="000000"/>
                </a:solidFill>
                <a:latin typeface="Calibri" panose="020F0502020204030204" pitchFamily="34" charset="0"/>
                <a:cs typeface="Calibri" panose="020F0502020204030204" pitchFamily="34" charset="0"/>
              </a:rPr>
              <a:t>Persons born in the United States, certain U.S. territories, or elsewhere to at least one U.S. citizen parent are categorized as U.S.-born. All other persons are categorized as non-U.S.–born.</a:t>
            </a:r>
            <a:endParaRPr lang="en-US" sz="1200">
              <a:solidFill>
                <a:srgbClr val="86B2D8">
                  <a:lumMod val="50000"/>
                </a:srgbClr>
              </a:solidFill>
              <a:latin typeface="Calibri" panose="020F0502020204030204" pitchFamily="34" charset="0"/>
            </a:endParaRPr>
          </a:p>
        </p:txBody>
      </p:sp>
    </p:spTree>
    <p:extLst>
      <p:ext uri="{BB962C8B-B14F-4D97-AF65-F5344CB8AC3E}">
        <p14:creationId xmlns:p14="http://schemas.microsoft.com/office/powerpoint/2010/main" val="1874917587"/>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CE6015D-25CD-3F4B-C011-EA89FA91DF9B}"/>
              </a:ext>
            </a:extLst>
          </p:cNvPr>
          <p:cNvSpPr txBox="1">
            <a:spLocks noGrp="1"/>
          </p:cNvSpPr>
          <p:nvPr>
            <p:ph type="title" idx="4294967295"/>
          </p:nvPr>
        </p:nvSpPr>
        <p:spPr>
          <a:xfrm>
            <a:off x="446762" y="164592"/>
            <a:ext cx="11298477" cy="969264"/>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rtl="0" eaLnBrk="0" fontAlgn="base" hangingPunct="0">
              <a:lnSpc>
                <a:spcPts val="4000"/>
              </a:lnSpc>
              <a:spcBef>
                <a:spcPct val="0"/>
              </a:spcBef>
              <a:spcAft>
                <a:spcPct val="0"/>
              </a:spcAft>
              <a:defRPr sz="3733" b="1" kern="1200" baseline="0">
                <a:solidFill>
                  <a:srgbClr val="00788A"/>
                </a:solidFill>
                <a:effectLst/>
                <a:latin typeface="Calibri" pitchFamily="34" charset="0"/>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000" b="1" i="0" u="none" strike="noStrike" kern="1200" cap="none" spc="0" normalizeH="0" baseline="0" noProof="0" dirty="0">
                <a:ln>
                  <a:noFill/>
                </a:ln>
                <a:solidFill>
                  <a:srgbClr val="164380"/>
                </a:solidFill>
                <a:effectLst/>
                <a:uLnTx/>
                <a:uFillTx/>
                <a:latin typeface="Calibri" pitchFamily="34" charset="0"/>
                <a:ea typeface="+mj-ea"/>
                <a:cs typeface="+mj-cs"/>
              </a:rPr>
              <a:t>TB Cases Among Non-U.S.–Born</a:t>
            </a:r>
            <a:r>
              <a:rPr kumimoji="0" lang="en-US" sz="3000" b="1" i="0" u="none" strike="noStrike" kern="1200" cap="none" spc="0" normalizeH="0" baseline="30000" noProof="0" dirty="0">
                <a:ln>
                  <a:noFill/>
                </a:ln>
                <a:solidFill>
                  <a:srgbClr val="164380"/>
                </a:solidFill>
                <a:effectLst/>
                <a:uLnTx/>
                <a:uFillTx/>
                <a:latin typeface="Calibri" pitchFamily="34" charset="0"/>
                <a:ea typeface="+mj-ea"/>
                <a:cs typeface="+mj-cs"/>
              </a:rPr>
              <a:t>*</a:t>
            </a:r>
            <a:r>
              <a:rPr kumimoji="0" lang="en-US" sz="3000" b="1" i="0" u="none" strike="noStrike" kern="1200" cap="none" spc="0" normalizeH="0" baseline="0" noProof="0" dirty="0">
                <a:ln>
                  <a:noFill/>
                </a:ln>
                <a:solidFill>
                  <a:srgbClr val="164380"/>
                </a:solidFill>
                <a:effectLst/>
                <a:uLnTx/>
                <a:uFillTx/>
                <a:latin typeface="Calibri" pitchFamily="34" charset="0"/>
                <a:ea typeface="+mj-ea"/>
                <a:cs typeface="+mj-cs"/>
              </a:rPr>
              <a:t> Persons by </a:t>
            </a:r>
            <a:br>
              <a:rPr kumimoji="0" lang="en-US" sz="3000" b="1" i="0" u="none" strike="noStrike" kern="1200" cap="none" spc="0" normalizeH="0" baseline="0" noProof="0" dirty="0">
                <a:ln>
                  <a:noFill/>
                </a:ln>
                <a:solidFill>
                  <a:srgbClr val="164380"/>
                </a:solidFill>
                <a:effectLst/>
                <a:uLnTx/>
                <a:uFillTx/>
                <a:latin typeface="Calibri" pitchFamily="34" charset="0"/>
                <a:ea typeface="+mj-ea"/>
                <a:cs typeface="+mj-cs"/>
              </a:rPr>
            </a:br>
            <a:r>
              <a:rPr kumimoji="0" lang="en-US" sz="3000" b="1" i="0" u="none" strike="noStrike" kern="1200" cap="none" spc="0" normalizeH="0" baseline="0" noProof="0" dirty="0">
                <a:ln>
                  <a:noFill/>
                </a:ln>
                <a:solidFill>
                  <a:srgbClr val="164380"/>
                </a:solidFill>
                <a:effectLst/>
                <a:uLnTx/>
                <a:uFillTx/>
                <a:latin typeface="Calibri" pitchFamily="34" charset="0"/>
                <a:ea typeface="+mj-ea"/>
                <a:cs typeface="+mj-cs"/>
              </a:rPr>
              <a:t>Age Group, United States, 1994–2024</a:t>
            </a:r>
          </a:p>
        </p:txBody>
      </p:sp>
      <p:graphicFrame>
        <p:nvGraphicFramePr>
          <p:cNvPr id="7" name="Chart 6" descr="Stacked bar chart showing annual TB case counts, among non-U.S.-born persons, by age group in the United States from 1994 to 2024.">
            <a:extLst>
              <a:ext uri="{FF2B5EF4-FFF2-40B4-BE49-F238E27FC236}">
                <a16:creationId xmlns:a16="http://schemas.microsoft.com/office/drawing/2014/main" id="{E40E0792-0DEA-D05D-DC8A-6A265450B040}"/>
              </a:ext>
            </a:extLst>
          </p:cNvPr>
          <p:cNvGraphicFramePr/>
          <p:nvPr>
            <p:extLst>
              <p:ext uri="{D42A27DB-BD31-4B8C-83A1-F6EECF244321}">
                <p14:modId xmlns:p14="http://schemas.microsoft.com/office/powerpoint/2010/main" val="3712398923"/>
              </p:ext>
            </p:extLst>
          </p:nvPr>
        </p:nvGraphicFramePr>
        <p:xfrm>
          <a:off x="152382" y="1133636"/>
          <a:ext cx="11887236" cy="5353004"/>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Placeholder 3">
            <a:extLst>
              <a:ext uri="{FF2B5EF4-FFF2-40B4-BE49-F238E27FC236}">
                <a16:creationId xmlns:a16="http://schemas.microsoft.com/office/drawing/2014/main" id="{42782DD8-5B85-3BE2-9708-4E47B315153E}"/>
              </a:ext>
            </a:extLst>
          </p:cNvPr>
          <p:cNvSpPr txBox="1">
            <a:spLocks/>
          </p:cNvSpPr>
          <p:nvPr/>
        </p:nvSpPr>
        <p:spPr>
          <a:xfrm>
            <a:off x="0" y="6474388"/>
            <a:ext cx="12192000" cy="320780"/>
          </a:xfrm>
          <a:prstGeom prst="rect">
            <a:avLst/>
          </a:prstGeom>
        </p:spPr>
        <p:txBody>
          <a:bodyPr lIns="121920" tIns="60960" rIns="121920" bIns="60960" anchor="t"/>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Bef>
                <a:spcPts val="0"/>
              </a:spcBef>
              <a:spcAft>
                <a:spcPts val="0"/>
              </a:spcAft>
              <a:buFont typeface="Arial" pitchFamily="34" charset="0"/>
              <a:buNone/>
            </a:pPr>
            <a:r>
              <a:rPr lang="en-US" sz="1200" baseline="30000">
                <a:solidFill>
                  <a:srgbClr val="000000"/>
                </a:solidFill>
                <a:latin typeface="Segoe UI" panose="020B0502040204020203" pitchFamily="34" charset="0"/>
                <a:cs typeface="Segoe UI" panose="020B0502040204020203" pitchFamily="34" charset="0"/>
              </a:rPr>
              <a:t>* </a:t>
            </a:r>
            <a:r>
              <a:rPr lang="en-US" sz="1200">
                <a:solidFill>
                  <a:srgbClr val="000000"/>
                </a:solidFill>
                <a:latin typeface="Calibri" panose="020F0502020204030204" pitchFamily="34" charset="0"/>
                <a:cs typeface="Calibri" panose="020F0502020204030204" pitchFamily="34" charset="0"/>
              </a:rPr>
              <a:t>Persons born in the United States, certain U.S. territories, or elsewhere to at least one U.S. citizen parent are categorized as U.S.-born. All other persons are categorized as non-U.S.–born.</a:t>
            </a:r>
            <a:endParaRPr lang="en-US" sz="1200" baseline="3000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55090867"/>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85D3B89-530E-F39F-F818-424D97D15E6A}"/>
              </a:ext>
            </a:extLst>
          </p:cNvPr>
          <p:cNvSpPr txBox="1">
            <a:spLocks noGrp="1"/>
          </p:cNvSpPr>
          <p:nvPr>
            <p:ph type="title" idx="4294967295"/>
          </p:nvPr>
        </p:nvSpPr>
        <p:spPr>
          <a:xfrm>
            <a:off x="2866" y="164592"/>
            <a:ext cx="12186269" cy="969264"/>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rtl="0" eaLnBrk="0" fontAlgn="base" hangingPunct="0">
              <a:lnSpc>
                <a:spcPts val="4000"/>
              </a:lnSpc>
              <a:spcBef>
                <a:spcPct val="0"/>
              </a:spcBef>
              <a:spcAft>
                <a:spcPct val="0"/>
              </a:spcAft>
              <a:defRPr sz="3733" b="1" kern="1200" baseline="0">
                <a:solidFill>
                  <a:srgbClr val="00788A"/>
                </a:solidFill>
                <a:effectLst/>
                <a:latin typeface="Calibri" pitchFamily="34" charset="0"/>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000" b="1" i="0" u="none" strike="noStrike" kern="1200" cap="none" spc="0" normalizeH="0" baseline="0" noProof="0" dirty="0">
                <a:ln>
                  <a:noFill/>
                </a:ln>
                <a:solidFill>
                  <a:srgbClr val="164380"/>
                </a:solidFill>
                <a:effectLst/>
                <a:uLnTx/>
                <a:uFillTx/>
                <a:latin typeface="Calibri" pitchFamily="34" charset="0"/>
                <a:ea typeface="+mj-ea"/>
                <a:cs typeface="+mj-cs"/>
              </a:rPr>
              <a:t>TB Incidence Rates</a:t>
            </a:r>
            <a:r>
              <a:rPr kumimoji="0" lang="en-US" sz="3000" b="1" i="0" u="none" strike="noStrike" kern="1200" cap="none" spc="0" normalizeH="0" baseline="30000" noProof="0" dirty="0">
                <a:ln>
                  <a:noFill/>
                </a:ln>
                <a:solidFill>
                  <a:srgbClr val="164380"/>
                </a:solidFill>
                <a:effectLst/>
                <a:uLnTx/>
                <a:uFillTx/>
                <a:latin typeface="Calibri" pitchFamily="34" charset="0"/>
                <a:ea typeface="+mj-ea"/>
                <a:cs typeface="+mj-cs"/>
              </a:rPr>
              <a:t>*</a:t>
            </a:r>
            <a:r>
              <a:rPr kumimoji="0" lang="en-US" sz="3000" b="1" i="0" u="none" strike="noStrike" kern="1200" cap="none" spc="0" normalizeH="0" baseline="0" noProof="0" dirty="0">
                <a:ln>
                  <a:noFill/>
                </a:ln>
                <a:solidFill>
                  <a:srgbClr val="164380"/>
                </a:solidFill>
                <a:effectLst/>
                <a:uLnTx/>
                <a:uFillTx/>
                <a:latin typeface="Calibri" pitchFamily="34" charset="0"/>
                <a:ea typeface="+mj-ea"/>
                <a:cs typeface="+mj-cs"/>
              </a:rPr>
              <a:t> Among Non-U.S.–Born</a:t>
            </a:r>
            <a:r>
              <a:rPr kumimoji="0" lang="en-US" sz="3000" b="1" i="0" u="none" strike="noStrike" kern="1200" cap="none" spc="0" normalizeH="0" baseline="30000" noProof="0" dirty="0">
                <a:ln>
                  <a:noFill/>
                </a:ln>
                <a:solidFill>
                  <a:srgbClr val="164380"/>
                </a:solidFill>
                <a:effectLst/>
                <a:uLnTx/>
                <a:uFillTx/>
                <a:latin typeface="Segoe UI" panose="020B0502040204020203" pitchFamily="34" charset="0"/>
                <a:ea typeface="+mj-ea"/>
                <a:cs typeface="Segoe UI" panose="020B0502040204020203" pitchFamily="34" charset="0"/>
              </a:rPr>
              <a:t>†</a:t>
            </a:r>
            <a:r>
              <a:rPr kumimoji="0" lang="en-US" sz="3000" b="1" i="0" u="none" strike="noStrike" kern="1200" cap="none" spc="0" normalizeH="0" baseline="0" noProof="0" dirty="0">
                <a:ln>
                  <a:noFill/>
                </a:ln>
                <a:solidFill>
                  <a:srgbClr val="164380"/>
                </a:solidFill>
                <a:effectLst/>
                <a:uLnTx/>
                <a:uFillTx/>
                <a:latin typeface="Calibri" pitchFamily="34" charset="0"/>
                <a:ea typeface="+mj-ea"/>
                <a:cs typeface="+mj-cs"/>
              </a:rPr>
              <a:t> Persons by </a:t>
            </a:r>
            <a:br>
              <a:rPr kumimoji="0" lang="en-US" sz="3000" b="1" i="0" u="none" strike="noStrike" kern="1200" cap="none" spc="0" normalizeH="0" baseline="0" noProof="0" dirty="0">
                <a:ln>
                  <a:noFill/>
                </a:ln>
                <a:solidFill>
                  <a:srgbClr val="164380"/>
                </a:solidFill>
                <a:effectLst/>
                <a:uLnTx/>
                <a:uFillTx/>
                <a:latin typeface="Calibri" pitchFamily="34" charset="0"/>
                <a:ea typeface="+mj-ea"/>
                <a:cs typeface="+mj-cs"/>
              </a:rPr>
            </a:br>
            <a:r>
              <a:rPr kumimoji="0" lang="en-US" sz="3000" b="1" i="0" u="none" strike="noStrike" kern="1200" cap="none" spc="0" normalizeH="0" baseline="0" noProof="0" dirty="0">
                <a:ln>
                  <a:noFill/>
                </a:ln>
                <a:solidFill>
                  <a:srgbClr val="164380"/>
                </a:solidFill>
                <a:effectLst/>
                <a:uLnTx/>
                <a:uFillTx/>
                <a:latin typeface="Calibri" pitchFamily="34" charset="0"/>
                <a:ea typeface="+mj-ea"/>
                <a:cs typeface="+mj-cs"/>
              </a:rPr>
              <a:t>Age Group, United States, 1994</a:t>
            </a:r>
            <a:r>
              <a:rPr kumimoji="0" lang="en-US" sz="3000" b="1" i="0" u="none" strike="noStrike" kern="1200" cap="none" spc="0" normalizeH="0" baseline="0" noProof="0" dirty="0">
                <a:ln>
                  <a:noFill/>
                </a:ln>
                <a:solidFill>
                  <a:srgbClr val="164380"/>
                </a:solidFill>
                <a:effectLst/>
                <a:uLnTx/>
                <a:uFillTx/>
                <a:latin typeface="Calibri" pitchFamily="34" charset="0"/>
                <a:ea typeface="+mj-ea"/>
                <a:cs typeface="Calibri" panose="020F0502020204030204" pitchFamily="34" charset="0"/>
              </a:rPr>
              <a:t>–</a:t>
            </a:r>
            <a:r>
              <a:rPr kumimoji="0" lang="en-US" sz="3000" b="1" i="0" u="none" strike="noStrike" kern="1200" cap="none" spc="0" normalizeH="0" baseline="0" noProof="0" dirty="0">
                <a:ln>
                  <a:noFill/>
                </a:ln>
                <a:solidFill>
                  <a:srgbClr val="164380"/>
                </a:solidFill>
                <a:effectLst/>
                <a:uLnTx/>
                <a:uFillTx/>
                <a:latin typeface="Calibri" pitchFamily="34" charset="0"/>
                <a:ea typeface="+mj-ea"/>
                <a:cs typeface="+mj-cs"/>
              </a:rPr>
              <a:t>2024</a:t>
            </a:r>
          </a:p>
        </p:txBody>
      </p:sp>
      <p:graphicFrame>
        <p:nvGraphicFramePr>
          <p:cNvPr id="7" name="Chart 6" descr="Line graph showing TB incidence rates, among non-U.S.-born persons, by age group in the United States from 1994 to 2024.">
            <a:extLst>
              <a:ext uri="{FF2B5EF4-FFF2-40B4-BE49-F238E27FC236}">
                <a16:creationId xmlns:a16="http://schemas.microsoft.com/office/drawing/2014/main" id="{31AB9EB7-A07B-40FB-14E3-B8FC1C0EC071}"/>
              </a:ext>
            </a:extLst>
          </p:cNvPr>
          <p:cNvGraphicFramePr/>
          <p:nvPr>
            <p:extLst>
              <p:ext uri="{D42A27DB-BD31-4B8C-83A1-F6EECF244321}">
                <p14:modId xmlns:p14="http://schemas.microsoft.com/office/powerpoint/2010/main" val="1565180505"/>
              </p:ext>
            </p:extLst>
          </p:nvPr>
        </p:nvGraphicFramePr>
        <p:xfrm>
          <a:off x="200723" y="1325019"/>
          <a:ext cx="11887274" cy="5038317"/>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973F56DB-2362-43C6-FA6F-769B7457E29D}"/>
              </a:ext>
            </a:extLst>
          </p:cNvPr>
          <p:cNvSpPr txBox="1"/>
          <p:nvPr/>
        </p:nvSpPr>
        <p:spPr>
          <a:xfrm>
            <a:off x="30899" y="6299837"/>
            <a:ext cx="11887274" cy="461665"/>
          </a:xfrm>
          <a:prstGeom prst="rect">
            <a:avLst/>
          </a:prstGeom>
        </p:spPr>
        <p:txBody>
          <a:bodyPr wrap="square" rtlCol="0">
            <a:spAutoFit/>
          </a:bodyPr>
          <a:lstStyle/>
          <a:p>
            <a:r>
              <a:rPr lang="en-US" sz="1200" baseline="30000">
                <a:solidFill>
                  <a:srgbClr val="000000">
                    <a:lumMod val="85000"/>
                    <a:lumOff val="15000"/>
                  </a:srgbClr>
                </a:solidFill>
                <a:latin typeface="Calibri" panose="020F0502020204030204" pitchFamily="34" charset="0"/>
              </a:rPr>
              <a:t>* </a:t>
            </a:r>
            <a:r>
              <a:rPr lang="en-US" sz="1200">
                <a:solidFill>
                  <a:srgbClr val="000000">
                    <a:lumMod val="85000"/>
                    <a:lumOff val="15000"/>
                  </a:srgbClr>
                </a:solidFill>
                <a:latin typeface="Calibri" panose="020F0502020204030204" pitchFamily="34" charset="0"/>
              </a:rPr>
              <a:t>Population Source: U.S. Census Bureau, Current Population Survey Basic Monthly: </a:t>
            </a:r>
            <a:r>
              <a:rPr lang="en-US" sz="1200">
                <a:solidFill>
                  <a:srgbClr val="000000">
                    <a:lumMod val="85000"/>
                    <a:lumOff val="15000"/>
                  </a:srgbClr>
                </a:solidFill>
                <a:latin typeface="Calibri" panose="020F0502020204030204" pitchFamily="34" charset="0"/>
                <a:hlinkClick r:id="rId4"/>
              </a:rPr>
              <a:t>https://data.census.gov/mdat/</a:t>
            </a:r>
            <a:endParaRPr lang="en-US" sz="1200" baseline="30000">
              <a:solidFill>
                <a:srgbClr val="000000">
                  <a:lumMod val="85000"/>
                  <a:lumOff val="15000"/>
                </a:srgbClr>
              </a:solidFill>
              <a:latin typeface="Calibri" panose="020F0502020204030204" pitchFamily="34" charset="0"/>
            </a:endParaRPr>
          </a:p>
          <a:p>
            <a:r>
              <a:rPr lang="en-US" sz="1200" baseline="30000">
                <a:solidFill>
                  <a:srgbClr val="000000"/>
                </a:solidFill>
                <a:latin typeface="Segoe UI" panose="020B0502040204020203" pitchFamily="34" charset="0"/>
                <a:cs typeface="Segoe UI" panose="020B0502040204020203" pitchFamily="34" charset="0"/>
              </a:rPr>
              <a:t>† </a:t>
            </a:r>
            <a:r>
              <a:rPr lang="en-US" sz="1200">
                <a:solidFill>
                  <a:srgbClr val="000000"/>
                </a:solidFill>
                <a:latin typeface="Calibri" panose="020F0502020204030204" pitchFamily="34" charset="0"/>
                <a:cs typeface="Calibri" panose="020F0502020204030204" pitchFamily="34" charset="0"/>
              </a:rPr>
              <a:t>Persons born in the United States, certain U.S. territories, or elsewhere to at least one U.S. citizen parent are categorized as U.S.-born. All other persons are categorized as non-U.S.–born.</a:t>
            </a:r>
            <a:endParaRPr lang="en-US" sz="1200">
              <a:solidFill>
                <a:srgbClr val="86B2D8">
                  <a:lumMod val="50000"/>
                </a:srgbClr>
              </a:solidFill>
              <a:latin typeface="Calibri" panose="020F0502020204030204" pitchFamily="34" charset="0"/>
            </a:endParaRPr>
          </a:p>
        </p:txBody>
      </p:sp>
    </p:spTree>
    <p:extLst>
      <p:ext uri="{BB962C8B-B14F-4D97-AF65-F5344CB8AC3E}">
        <p14:creationId xmlns:p14="http://schemas.microsoft.com/office/powerpoint/2010/main" val="111834111"/>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E388CD5-7500-10BA-C209-6416712189A5}"/>
              </a:ext>
            </a:extLst>
          </p:cNvPr>
          <p:cNvSpPr txBox="1">
            <a:spLocks noGrp="1"/>
          </p:cNvSpPr>
          <p:nvPr>
            <p:ph type="title" idx="4294967295"/>
          </p:nvPr>
        </p:nvSpPr>
        <p:spPr>
          <a:xfrm>
            <a:off x="609600" y="164592"/>
            <a:ext cx="10972800" cy="694944"/>
          </a:xfrm>
          <a:prstGeom prst="rect">
            <a:avLst/>
          </a:prstGeom>
          <a:noFill/>
          <a:ln>
            <a:noFill/>
            <a:prstDash/>
          </a:ln>
          <a:effectLst/>
        </p:spPr>
        <p:txBody>
          <a:bodyPr rot="0" spcFirstLastPara="0" vertOverflow="overflow" horzOverflow="overflow" vert="horz" wrap="square" lIns="121920" tIns="60960" rIns="121920" bIns="60960" numCol="1" spcCol="0" rtlCol="0" fromWordArt="0" anchor="b" anchorCtr="0" forceAA="0" compatLnSpc="1">
            <a:prstTxWarp prst="textNoShape">
              <a:avLst/>
            </a:prstTxWarp>
            <a:noAutofit/>
          </a:bodyPr>
          <a:lstStyle>
            <a:lvl1pPr algn="l" rtl="0" eaLnBrk="0" fontAlgn="base" hangingPunct="0">
              <a:lnSpc>
                <a:spcPts val="4000"/>
              </a:lnSpc>
              <a:spcBef>
                <a:spcPct val="0"/>
              </a:spcBef>
              <a:spcAft>
                <a:spcPct val="0"/>
              </a:spcAft>
              <a:defRPr sz="3733" b="1" kern="1200" baseline="0">
                <a:solidFill>
                  <a:srgbClr val="00788A"/>
                </a:solidFill>
                <a:effectLst/>
                <a:latin typeface="Calibri" pitchFamily="34" charset="0"/>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a:lstStyle>
          <a:p>
            <a:pPr marL="0" marR="0" lvl="0" indent="0" algn="ctr" defTabSz="914400" rtl="0" eaLnBrk="0" fontAlgn="base" latinLnBrk="0" hangingPunct="0">
              <a:lnSpc>
                <a:spcPct val="172599"/>
              </a:lnSpc>
              <a:spcBef>
                <a:spcPct val="0"/>
              </a:spcBef>
              <a:spcAft>
                <a:spcPct val="0"/>
              </a:spcAft>
              <a:buClrTx/>
              <a:buSzTx/>
              <a:buFontTx/>
              <a:buNone/>
              <a:tabLst/>
              <a:defRPr/>
            </a:pPr>
            <a:r>
              <a:rPr kumimoji="0" lang="en-US" sz="3000" b="1" i="0" u="none" strike="noStrike" kern="1200" cap="none" spc="0" normalizeH="0" baseline="0" noProof="0" dirty="0">
                <a:ln>
                  <a:noFill/>
                </a:ln>
                <a:solidFill>
                  <a:srgbClr val="164380"/>
                </a:solidFill>
                <a:effectLst/>
                <a:uLnTx/>
                <a:uFillTx/>
                <a:latin typeface="Calibri"/>
                <a:ea typeface="+mj-ea"/>
                <a:cs typeface="Calibri"/>
              </a:rPr>
              <a:t>Percentage of TB Cases by Sex and Age Group, United States, 2024</a:t>
            </a:r>
            <a:endParaRPr kumimoji="0" lang="en-US" sz="3733" b="1" i="0" u="none" strike="noStrike" kern="1200" cap="none" spc="0" normalizeH="0" baseline="0" noProof="0" dirty="0">
              <a:ln>
                <a:noFill/>
              </a:ln>
              <a:solidFill>
                <a:srgbClr val="00788A"/>
              </a:solidFill>
              <a:effectLst/>
              <a:uLnTx/>
              <a:uFillTx/>
              <a:latin typeface="Calibri" pitchFamily="34" charset="0"/>
              <a:ea typeface="+mj-ea"/>
              <a:cs typeface="+mj-cs"/>
            </a:endParaRPr>
          </a:p>
        </p:txBody>
      </p:sp>
      <p:grpSp>
        <p:nvGrpSpPr>
          <p:cNvPr id="7" name="Group 6" descr="Back to back bar charts showing the percentage of TB cases by age group, among males, and among females in the United States in 2024.">
            <a:extLst>
              <a:ext uri="{FF2B5EF4-FFF2-40B4-BE49-F238E27FC236}">
                <a16:creationId xmlns:a16="http://schemas.microsoft.com/office/drawing/2014/main" id="{8BF37A84-193F-09C2-68D5-972258E1F3A5}"/>
              </a:ext>
            </a:extLst>
          </p:cNvPr>
          <p:cNvGrpSpPr/>
          <p:nvPr/>
        </p:nvGrpSpPr>
        <p:grpSpPr>
          <a:xfrm>
            <a:off x="-107789" y="1390554"/>
            <a:ext cx="12382099" cy="5012441"/>
            <a:chOff x="-80842" y="1239384"/>
            <a:chExt cx="9286574" cy="3171273"/>
          </a:xfrm>
        </p:grpSpPr>
        <p:sp>
          <p:nvSpPr>
            <p:cNvPr id="8" name="Text Box 75">
              <a:extLst>
                <a:ext uri="{FF2B5EF4-FFF2-40B4-BE49-F238E27FC236}">
                  <a16:creationId xmlns:a16="http://schemas.microsoft.com/office/drawing/2014/main" id="{1737CB3C-553D-DDEB-F3FE-5F1F2BADA990}"/>
                </a:ext>
              </a:extLst>
            </p:cNvPr>
            <p:cNvSpPr txBox="1">
              <a:spLocks noChangeArrowheads="1"/>
            </p:cNvSpPr>
            <p:nvPr/>
          </p:nvSpPr>
          <p:spPr bwMode="auto">
            <a:xfrm>
              <a:off x="1382227" y="1269599"/>
              <a:ext cx="1830069" cy="311559"/>
            </a:xfrm>
            <a:prstGeom prst="rect">
              <a:avLst/>
            </a:prstGeom>
            <a:noFill/>
            <a:ln w="9525">
              <a:noFill/>
              <a:miter lim="800000"/>
              <a:headEnd/>
              <a:tailEnd/>
            </a:ln>
            <a:effectLst/>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600" b="1" i="0" u="none" strike="noStrike" kern="0" cap="none" spc="0" normalizeH="0" baseline="0" noProof="0">
                  <a:ln>
                    <a:noFill/>
                  </a:ln>
                  <a:solidFill>
                    <a:srgbClr val="262626"/>
                  </a:solidFill>
                  <a:effectLst/>
                  <a:uLnTx/>
                  <a:uFillTx/>
                  <a:latin typeface="Calibri" panose="020F0502020204030204" pitchFamily="34" charset="0"/>
                  <a:cs typeface="Calibri" panose="020F0502020204030204" pitchFamily="34" charset="0"/>
                </a:rPr>
                <a:t>Males </a:t>
              </a:r>
              <a:r>
                <a:rPr kumimoji="0" lang="en-US" sz="2600" b="0" i="0" u="none" strike="noStrike" kern="0" cap="none" spc="0" normalizeH="0" baseline="0" noProof="0">
                  <a:ln>
                    <a:noFill/>
                  </a:ln>
                  <a:solidFill>
                    <a:srgbClr val="262626"/>
                  </a:solidFill>
                  <a:effectLst/>
                  <a:uLnTx/>
                  <a:uFillTx/>
                  <a:latin typeface="Calibri" panose="020F0502020204030204" pitchFamily="34" charset="0"/>
                  <a:cs typeface="Calibri" panose="020F0502020204030204" pitchFamily="34" charset="0"/>
                </a:rPr>
                <a:t>(N=6,392)</a:t>
              </a:r>
              <a:endParaRPr kumimoji="0" lang="en-US" sz="2600" b="0" i="0" u="none" strike="noStrike" kern="0" cap="none" spc="0" normalizeH="0" baseline="30000" noProof="0">
                <a:ln>
                  <a:noFill/>
                </a:ln>
                <a:solidFill>
                  <a:srgbClr val="262626"/>
                </a:solidFill>
                <a:effectLst/>
                <a:uLnTx/>
                <a:uFillTx/>
                <a:latin typeface="Calibri" panose="020F0502020204030204" pitchFamily="34" charset="0"/>
                <a:cs typeface="Calibri" panose="020F0502020204030204" pitchFamily="34" charset="0"/>
              </a:endParaRPr>
            </a:p>
          </p:txBody>
        </p:sp>
        <p:sp>
          <p:nvSpPr>
            <p:cNvPr id="9" name="Text Box 75">
              <a:extLst>
                <a:ext uri="{FF2B5EF4-FFF2-40B4-BE49-F238E27FC236}">
                  <a16:creationId xmlns:a16="http://schemas.microsoft.com/office/drawing/2014/main" id="{16D83486-77FD-FDB0-43E1-BFE8C7C68361}"/>
                </a:ext>
              </a:extLst>
            </p:cNvPr>
            <p:cNvSpPr txBox="1">
              <a:spLocks noChangeArrowheads="1"/>
            </p:cNvSpPr>
            <p:nvPr/>
          </p:nvSpPr>
          <p:spPr bwMode="auto">
            <a:xfrm>
              <a:off x="5781200" y="1269599"/>
              <a:ext cx="2054891" cy="311559"/>
            </a:xfrm>
            <a:prstGeom prst="rect">
              <a:avLst/>
            </a:prstGeom>
            <a:noFill/>
            <a:ln w="9525">
              <a:noFill/>
              <a:miter lim="800000"/>
              <a:headEnd/>
              <a:tailEnd/>
            </a:ln>
            <a:effectLst/>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600" b="1" i="0" u="none" strike="noStrike" kern="0" cap="none" spc="0" normalizeH="0" baseline="0" noProof="0" dirty="0">
                  <a:ln>
                    <a:noFill/>
                  </a:ln>
                  <a:solidFill>
                    <a:srgbClr val="262626"/>
                  </a:solidFill>
                  <a:effectLst/>
                  <a:uLnTx/>
                  <a:uFillTx/>
                  <a:latin typeface="Calibri" panose="020F0502020204030204" pitchFamily="34" charset="0"/>
                  <a:cs typeface="Calibri" panose="020F0502020204030204" pitchFamily="34" charset="0"/>
                </a:rPr>
                <a:t>Females </a:t>
              </a:r>
              <a:r>
                <a:rPr kumimoji="0" lang="en-US" sz="2600" b="0" i="0" u="none" strike="noStrike" kern="0" cap="none" spc="0" normalizeH="0" baseline="0" noProof="0" dirty="0">
                  <a:ln>
                    <a:noFill/>
                  </a:ln>
                  <a:solidFill>
                    <a:srgbClr val="262626"/>
                  </a:solidFill>
                  <a:effectLst/>
                  <a:uLnTx/>
                  <a:uFillTx/>
                  <a:latin typeface="Calibri" panose="020F0502020204030204" pitchFamily="34" charset="0"/>
                  <a:cs typeface="Calibri" panose="020F0502020204030204" pitchFamily="34" charset="0"/>
                </a:rPr>
                <a:t>(N=3,935)</a:t>
              </a:r>
              <a:endParaRPr kumimoji="0" lang="en-US" sz="2600" b="0" i="0" u="none" strike="noStrike" kern="0" cap="none" spc="0" normalizeH="0" baseline="30000" noProof="0" dirty="0">
                <a:ln>
                  <a:noFill/>
                </a:ln>
                <a:solidFill>
                  <a:srgbClr val="262626"/>
                </a:solidFill>
                <a:effectLst/>
                <a:uLnTx/>
                <a:uFillTx/>
                <a:latin typeface="Calibri" panose="020F0502020204030204" pitchFamily="34" charset="0"/>
                <a:cs typeface="Calibri" panose="020F0502020204030204" pitchFamily="34" charset="0"/>
              </a:endParaRPr>
            </a:p>
          </p:txBody>
        </p:sp>
        <p:graphicFrame>
          <p:nvGraphicFramePr>
            <p:cNvPr id="10" name="Chart 9">
              <a:extLst>
                <a:ext uri="{FF2B5EF4-FFF2-40B4-BE49-F238E27FC236}">
                  <a16:creationId xmlns:a16="http://schemas.microsoft.com/office/drawing/2014/main" id="{1C7BF662-A9AA-FB1A-F232-924F872FC586}"/>
                </a:ext>
              </a:extLst>
            </p:cNvPr>
            <p:cNvGraphicFramePr/>
            <p:nvPr>
              <p:extLst>
                <p:ext uri="{D42A27DB-BD31-4B8C-83A1-F6EECF244321}">
                  <p14:modId xmlns:p14="http://schemas.microsoft.com/office/powerpoint/2010/main" val="1369287460"/>
                </p:ext>
              </p:extLst>
            </p:nvPr>
          </p:nvGraphicFramePr>
          <p:xfrm>
            <a:off x="-80842" y="1420116"/>
            <a:ext cx="3797807" cy="292894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a:extLst>
                <a:ext uri="{FF2B5EF4-FFF2-40B4-BE49-F238E27FC236}">
                  <a16:creationId xmlns:a16="http://schemas.microsoft.com/office/drawing/2014/main" id="{C8874880-AB17-7320-D0EA-695230E7BA88}"/>
                </a:ext>
              </a:extLst>
            </p:cNvPr>
            <p:cNvGraphicFramePr/>
            <p:nvPr>
              <p:extLst>
                <p:ext uri="{D42A27DB-BD31-4B8C-83A1-F6EECF244321}">
                  <p14:modId xmlns:p14="http://schemas.microsoft.com/office/powerpoint/2010/main" val="3806997165"/>
                </p:ext>
              </p:extLst>
            </p:nvPr>
          </p:nvGraphicFramePr>
          <p:xfrm>
            <a:off x="5407925" y="1410122"/>
            <a:ext cx="3797807" cy="3000535"/>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a:extLst>
                <a:ext uri="{FF2B5EF4-FFF2-40B4-BE49-F238E27FC236}">
                  <a16:creationId xmlns:a16="http://schemas.microsoft.com/office/drawing/2014/main" id="{D7C17AA4-443A-E7FF-AA28-2B201FA9B4C8}"/>
                </a:ext>
              </a:extLst>
            </p:cNvPr>
            <p:cNvSpPr txBox="1"/>
            <p:nvPr/>
          </p:nvSpPr>
          <p:spPr>
            <a:xfrm>
              <a:off x="3599620" y="1638192"/>
              <a:ext cx="1994550" cy="23366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 typeface="Arial" pitchFamily="34" charset="0"/>
                <a:buNone/>
                <a:tabLst/>
                <a:defRPr/>
              </a:pPr>
              <a:r>
                <a:rPr kumimoji="0" lang="en-US" sz="1800" b="0" i="0" u="none" strike="noStrike" kern="0" cap="none" spc="0" normalizeH="0" baseline="0" noProof="0">
                  <a:ln>
                    <a:noFill/>
                  </a:ln>
                  <a:solidFill>
                    <a:srgbClr val="262626"/>
                  </a:solidFill>
                  <a:effectLst/>
                  <a:uLnTx/>
                  <a:uFillTx/>
                  <a:latin typeface="Calibri" panose="020F0502020204030204" pitchFamily="34" charset="0"/>
                </a:rPr>
                <a:t>0–4 years (N=266)</a:t>
              </a:r>
            </a:p>
          </p:txBody>
        </p:sp>
        <p:sp>
          <p:nvSpPr>
            <p:cNvPr id="13" name="TextBox 12">
              <a:extLst>
                <a:ext uri="{FF2B5EF4-FFF2-40B4-BE49-F238E27FC236}">
                  <a16:creationId xmlns:a16="http://schemas.microsoft.com/office/drawing/2014/main" id="{BB05FAFF-116C-1B9F-B336-AD84225FE5CD}"/>
                </a:ext>
              </a:extLst>
            </p:cNvPr>
            <p:cNvSpPr txBox="1"/>
            <p:nvPr/>
          </p:nvSpPr>
          <p:spPr>
            <a:xfrm>
              <a:off x="3571627" y="2124377"/>
              <a:ext cx="1994550" cy="233669"/>
            </a:xfrm>
            <a:prstGeom prst="rect">
              <a:avLst/>
            </a:prstGeom>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 typeface="Arial" pitchFamily="34" charset="0"/>
                <a:buNone/>
                <a:tabLst/>
                <a:defRPr/>
              </a:pPr>
              <a:r>
                <a:rPr kumimoji="0" lang="en-US" sz="1800" b="0" i="0" u="none" strike="noStrike" kern="0" cap="none" spc="0" normalizeH="0" baseline="0" noProof="0">
                  <a:ln>
                    <a:noFill/>
                  </a:ln>
                  <a:solidFill>
                    <a:srgbClr val="262626"/>
                  </a:solidFill>
                  <a:effectLst/>
                  <a:uLnTx/>
                  <a:uFillTx/>
                  <a:latin typeface="Calibri" panose="020F0502020204030204" pitchFamily="34" charset="0"/>
                </a:rPr>
                <a:t>5–14 years (N=257)</a:t>
              </a:r>
            </a:p>
          </p:txBody>
        </p:sp>
        <p:sp>
          <p:nvSpPr>
            <p:cNvPr id="14" name="TextBox 13">
              <a:extLst>
                <a:ext uri="{FF2B5EF4-FFF2-40B4-BE49-F238E27FC236}">
                  <a16:creationId xmlns:a16="http://schemas.microsoft.com/office/drawing/2014/main" id="{5F75DF3B-0626-D896-6733-5676CF4687C5}"/>
                </a:ext>
              </a:extLst>
            </p:cNvPr>
            <p:cNvSpPr txBox="1"/>
            <p:nvPr/>
          </p:nvSpPr>
          <p:spPr>
            <a:xfrm>
              <a:off x="3518202" y="2591245"/>
              <a:ext cx="2157385" cy="233669"/>
            </a:xfrm>
            <a:prstGeom prst="rect">
              <a:avLst/>
            </a:prstGeom>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 typeface="Arial" pitchFamily="34" charset="0"/>
                <a:buNone/>
                <a:tabLst/>
                <a:defRPr/>
              </a:pPr>
              <a:r>
                <a:rPr kumimoji="0" lang="en-US" sz="1800" b="0" i="0" u="none" strike="noStrike" kern="0" cap="none" spc="0" normalizeH="0" baseline="0" noProof="0">
                  <a:ln>
                    <a:noFill/>
                  </a:ln>
                  <a:solidFill>
                    <a:srgbClr val="262626"/>
                  </a:solidFill>
                  <a:effectLst/>
                  <a:uLnTx/>
                  <a:uFillTx/>
                  <a:latin typeface="Calibri" panose="020F0502020204030204" pitchFamily="34" charset="0"/>
                </a:rPr>
                <a:t>15–24 years (N=1,144)</a:t>
              </a:r>
            </a:p>
          </p:txBody>
        </p:sp>
        <p:sp>
          <p:nvSpPr>
            <p:cNvPr id="15" name="TextBox 14">
              <a:extLst>
                <a:ext uri="{FF2B5EF4-FFF2-40B4-BE49-F238E27FC236}">
                  <a16:creationId xmlns:a16="http://schemas.microsoft.com/office/drawing/2014/main" id="{86C413ED-12E9-440D-AA2D-E48662150A66}"/>
                </a:ext>
              </a:extLst>
            </p:cNvPr>
            <p:cNvSpPr txBox="1"/>
            <p:nvPr/>
          </p:nvSpPr>
          <p:spPr>
            <a:xfrm>
              <a:off x="3379372" y="3060631"/>
              <a:ext cx="2379061" cy="233669"/>
            </a:xfrm>
            <a:prstGeom prst="rect">
              <a:avLst/>
            </a:prstGeom>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 typeface="Arial" pitchFamily="34" charset="0"/>
                <a:buNone/>
                <a:tabLst/>
                <a:defRPr/>
              </a:pPr>
              <a:r>
                <a:rPr kumimoji="0" lang="en-US" sz="1800" b="0" i="0" u="none" strike="noStrike" kern="0" cap="none" spc="0" normalizeH="0" baseline="0" noProof="0">
                  <a:ln>
                    <a:noFill/>
                  </a:ln>
                  <a:solidFill>
                    <a:srgbClr val="262626"/>
                  </a:solidFill>
                  <a:effectLst/>
                  <a:uLnTx/>
                  <a:uFillTx/>
                  <a:latin typeface="Calibri" panose="020F0502020204030204" pitchFamily="34" charset="0"/>
                </a:rPr>
                <a:t>25–44 years (N=3,495)</a:t>
              </a:r>
            </a:p>
          </p:txBody>
        </p:sp>
        <p:sp>
          <p:nvSpPr>
            <p:cNvPr id="16" name="TextBox 15">
              <a:extLst>
                <a:ext uri="{FF2B5EF4-FFF2-40B4-BE49-F238E27FC236}">
                  <a16:creationId xmlns:a16="http://schemas.microsoft.com/office/drawing/2014/main" id="{B49DAB73-0D43-8A42-EFC6-8BE6D55EEC6D}"/>
                </a:ext>
              </a:extLst>
            </p:cNvPr>
            <p:cNvSpPr txBox="1"/>
            <p:nvPr/>
          </p:nvSpPr>
          <p:spPr>
            <a:xfrm>
              <a:off x="3379372" y="3502626"/>
              <a:ext cx="2379061" cy="233669"/>
            </a:xfrm>
            <a:prstGeom prst="rect">
              <a:avLst/>
            </a:prstGeom>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 typeface="Arial" pitchFamily="34" charset="0"/>
                <a:buNone/>
                <a:tabLst/>
                <a:defRPr/>
              </a:pPr>
              <a:r>
                <a:rPr kumimoji="0" lang="en-US" sz="1800" b="0" i="0" u="none" strike="noStrike" kern="0" cap="none" spc="0" normalizeH="0" baseline="0" noProof="0">
                  <a:ln>
                    <a:noFill/>
                  </a:ln>
                  <a:solidFill>
                    <a:srgbClr val="262626"/>
                  </a:solidFill>
                  <a:effectLst/>
                  <a:uLnTx/>
                  <a:uFillTx/>
                  <a:latin typeface="Calibri" panose="020F0502020204030204" pitchFamily="34" charset="0"/>
                </a:rPr>
                <a:t>45–64 years (N=2,669)</a:t>
              </a:r>
            </a:p>
          </p:txBody>
        </p:sp>
        <p:sp>
          <p:nvSpPr>
            <p:cNvPr id="17" name="TextBox 16">
              <a:extLst>
                <a:ext uri="{FF2B5EF4-FFF2-40B4-BE49-F238E27FC236}">
                  <a16:creationId xmlns:a16="http://schemas.microsoft.com/office/drawing/2014/main" id="{081FCDFC-BF4C-0A37-A464-BC43E6FCA28A}"/>
                </a:ext>
              </a:extLst>
            </p:cNvPr>
            <p:cNvSpPr txBox="1"/>
            <p:nvPr/>
          </p:nvSpPr>
          <p:spPr>
            <a:xfrm>
              <a:off x="3518202" y="3960885"/>
              <a:ext cx="2108473" cy="233669"/>
            </a:xfrm>
            <a:prstGeom prst="rect">
              <a:avLst/>
            </a:prstGeom>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 typeface="Arial" pitchFamily="34" charset="0"/>
                <a:buNone/>
                <a:tabLst/>
                <a:defRPr/>
              </a:pPr>
              <a:r>
                <a:rPr kumimoji="0" lang="en-US" sz="1800" b="0" i="0" u="none" strike="noStrike" kern="0" cap="none" spc="0" normalizeH="0" baseline="0" noProof="0">
                  <a:ln>
                    <a:noFill/>
                  </a:ln>
                  <a:solidFill>
                    <a:srgbClr val="262626"/>
                  </a:solidFill>
                  <a:effectLst/>
                  <a:uLnTx/>
                  <a:uFillTx/>
                  <a:latin typeface="Calibri" panose="020F0502020204030204" pitchFamily="34" charset="0"/>
                </a:rPr>
                <a:t>≥65 years (N=2,496	)</a:t>
              </a:r>
            </a:p>
          </p:txBody>
        </p:sp>
        <p:sp>
          <p:nvSpPr>
            <p:cNvPr id="18" name="TextBox 17">
              <a:extLst>
                <a:ext uri="{FF2B5EF4-FFF2-40B4-BE49-F238E27FC236}">
                  <a16:creationId xmlns:a16="http://schemas.microsoft.com/office/drawing/2014/main" id="{57B4B3DD-C335-F891-0E80-AB493E75D544}"/>
                </a:ext>
              </a:extLst>
            </p:cNvPr>
            <p:cNvSpPr txBox="1"/>
            <p:nvPr/>
          </p:nvSpPr>
          <p:spPr>
            <a:xfrm>
              <a:off x="4001326" y="1239384"/>
              <a:ext cx="1358464" cy="318090"/>
            </a:xfrm>
            <a:prstGeom prst="rect">
              <a:avLst/>
            </a:prstGeom>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 typeface="Arial" pitchFamily="34" charset="0"/>
                <a:buNone/>
                <a:tabLst/>
                <a:defRPr/>
              </a:pPr>
              <a:r>
                <a:rPr kumimoji="0" lang="en-US" sz="2600" b="1" i="0" u="none" strike="noStrike" kern="0" cap="none" spc="0" normalizeH="0" baseline="0" noProof="0">
                  <a:ln>
                    <a:noFill/>
                  </a:ln>
                  <a:solidFill>
                    <a:srgbClr val="262626"/>
                  </a:solidFill>
                  <a:effectLst/>
                  <a:uLnTx/>
                  <a:uFillTx/>
                  <a:latin typeface="Calibri" panose="020F0502020204030204" pitchFamily="34" charset="0"/>
                </a:rPr>
                <a:t>Age group</a:t>
              </a:r>
            </a:p>
          </p:txBody>
        </p:sp>
      </p:grpSp>
    </p:spTree>
    <p:extLst>
      <p:ext uri="{BB962C8B-B14F-4D97-AF65-F5344CB8AC3E}">
        <p14:creationId xmlns:p14="http://schemas.microsoft.com/office/powerpoint/2010/main" val="1967974007"/>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777B14D-5B56-FC0D-B21F-7F952FD6220E}"/>
              </a:ext>
            </a:extLst>
          </p:cNvPr>
          <p:cNvSpPr txBox="1">
            <a:spLocks noGrp="1"/>
          </p:cNvSpPr>
          <p:nvPr>
            <p:ph type="title" idx="4294967295"/>
          </p:nvPr>
        </p:nvSpPr>
        <p:spPr>
          <a:xfrm>
            <a:off x="586451" y="164592"/>
            <a:ext cx="11019099" cy="694944"/>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rtl="0" eaLnBrk="0" fontAlgn="base" hangingPunct="0">
              <a:lnSpc>
                <a:spcPts val="4000"/>
              </a:lnSpc>
              <a:spcBef>
                <a:spcPct val="0"/>
              </a:spcBef>
              <a:spcAft>
                <a:spcPct val="0"/>
              </a:spcAft>
              <a:defRPr sz="3733" b="1" kern="1200" baseline="0">
                <a:solidFill>
                  <a:srgbClr val="00788A"/>
                </a:solidFill>
                <a:effectLst/>
                <a:latin typeface="Calibri" pitchFamily="34" charset="0"/>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a:lstStyle>
          <a:p>
            <a:pPr marL="0" marR="0" lvl="0" indent="0" algn="ctr" defTabSz="914400" rtl="0" eaLnBrk="0" fontAlgn="base" latinLnBrk="0" hangingPunct="0">
              <a:lnSpc>
                <a:spcPct val="172599"/>
              </a:lnSpc>
              <a:spcBef>
                <a:spcPct val="0"/>
              </a:spcBef>
              <a:spcAft>
                <a:spcPct val="0"/>
              </a:spcAft>
              <a:buClrTx/>
              <a:buSzTx/>
              <a:buFontTx/>
              <a:buNone/>
              <a:tabLst/>
              <a:defRPr/>
            </a:pPr>
            <a:r>
              <a:rPr kumimoji="0" lang="en-US" sz="3000" b="1" i="0" u="none" strike="noStrike" kern="1200" cap="none" spc="0" normalizeH="0" baseline="0" noProof="0" dirty="0">
                <a:ln>
                  <a:noFill/>
                </a:ln>
                <a:solidFill>
                  <a:srgbClr val="164380"/>
                </a:solidFill>
                <a:effectLst/>
                <a:uLnTx/>
                <a:uFillTx/>
                <a:latin typeface="Calibri"/>
                <a:ea typeface="+mj-ea"/>
                <a:cs typeface="Calibri"/>
              </a:rPr>
              <a:t>Pediatric</a:t>
            </a:r>
            <a:r>
              <a:rPr kumimoji="0" lang="en-US" sz="3000" b="1" i="0" u="none" strike="noStrike" kern="1200" cap="none" spc="0" normalizeH="0" baseline="30000" noProof="0" dirty="0">
                <a:ln>
                  <a:noFill/>
                </a:ln>
                <a:solidFill>
                  <a:srgbClr val="164380"/>
                </a:solidFill>
                <a:effectLst/>
                <a:uLnTx/>
                <a:uFillTx/>
                <a:latin typeface="Calibri"/>
                <a:ea typeface="+mj-ea"/>
                <a:cs typeface="Calibri"/>
              </a:rPr>
              <a:t>*</a:t>
            </a:r>
            <a:r>
              <a:rPr kumimoji="0" lang="en-US" sz="3000" b="1" i="0" u="none" strike="noStrike" kern="1200" cap="none" spc="0" normalizeH="0" baseline="0" noProof="0" dirty="0">
                <a:ln>
                  <a:noFill/>
                </a:ln>
                <a:solidFill>
                  <a:srgbClr val="164380"/>
                </a:solidFill>
                <a:effectLst/>
                <a:uLnTx/>
                <a:uFillTx/>
                <a:latin typeface="Calibri"/>
                <a:ea typeface="+mj-ea"/>
                <a:cs typeface="Calibri"/>
              </a:rPr>
              <a:t> TB Cases by Origin of Birth,</a:t>
            </a:r>
            <a:r>
              <a:rPr kumimoji="0" lang="en-US" sz="3000" b="1" i="0" u="none" strike="noStrike" kern="1200" cap="none" spc="0" normalizeH="0" baseline="30000" noProof="0" dirty="0">
                <a:ln>
                  <a:noFill/>
                </a:ln>
                <a:solidFill>
                  <a:srgbClr val="164380"/>
                </a:solidFill>
                <a:effectLst/>
                <a:uLnTx/>
                <a:uFillTx/>
                <a:latin typeface="Calibri"/>
                <a:ea typeface="+mj-ea"/>
                <a:cs typeface="Calibri"/>
              </a:rPr>
              <a:t>†</a:t>
            </a:r>
            <a:r>
              <a:rPr kumimoji="0" lang="en-US" sz="3000" b="1" i="0" u="none" strike="noStrike" kern="1200" cap="none" spc="0" normalizeH="0" baseline="0" noProof="0" dirty="0">
                <a:ln>
                  <a:noFill/>
                </a:ln>
                <a:solidFill>
                  <a:srgbClr val="164380"/>
                </a:solidFill>
                <a:effectLst/>
                <a:uLnTx/>
                <a:uFillTx/>
                <a:latin typeface="Calibri"/>
                <a:ea typeface="+mj-ea"/>
                <a:cs typeface="Calibri"/>
              </a:rPr>
              <a:t> United States, 1993–2024</a:t>
            </a:r>
            <a:endParaRPr kumimoji="0" lang="en-US" sz="3733" b="1" i="0" u="none" strike="noStrike" kern="1200" cap="none" spc="0" normalizeH="0" baseline="0" noProof="0" dirty="0">
              <a:ln>
                <a:noFill/>
              </a:ln>
              <a:solidFill>
                <a:srgbClr val="00788A"/>
              </a:solidFill>
              <a:effectLst/>
              <a:uLnTx/>
              <a:uFillTx/>
              <a:latin typeface="Calibri" pitchFamily="34" charset="0"/>
              <a:ea typeface="+mj-ea"/>
              <a:cs typeface="+mj-cs"/>
            </a:endParaRPr>
          </a:p>
        </p:txBody>
      </p:sp>
      <p:graphicFrame>
        <p:nvGraphicFramePr>
          <p:cNvPr id="7" name="Content Placeholder 7" descr="Stacked bar chart of annual TB case counts, among children less than 15 years old, by origin of birth in the United States from 1993 to 2024. ">
            <a:extLst>
              <a:ext uri="{FF2B5EF4-FFF2-40B4-BE49-F238E27FC236}">
                <a16:creationId xmlns:a16="http://schemas.microsoft.com/office/drawing/2014/main" id="{17606344-4597-0A36-A470-6B6E3524D6E7}"/>
              </a:ext>
            </a:extLst>
          </p:cNvPr>
          <p:cNvGraphicFramePr>
            <a:graphicFrameLocks/>
          </p:cNvGraphicFramePr>
          <p:nvPr>
            <p:extLst>
              <p:ext uri="{D42A27DB-BD31-4B8C-83A1-F6EECF244321}">
                <p14:modId xmlns:p14="http://schemas.microsoft.com/office/powerpoint/2010/main" val="2984819669"/>
              </p:ext>
            </p:extLst>
          </p:nvPr>
        </p:nvGraphicFramePr>
        <p:xfrm>
          <a:off x="89210" y="1023341"/>
          <a:ext cx="11908425" cy="5424556"/>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Placeholder 3">
            <a:extLst>
              <a:ext uri="{FF2B5EF4-FFF2-40B4-BE49-F238E27FC236}">
                <a16:creationId xmlns:a16="http://schemas.microsoft.com/office/drawing/2014/main" id="{E9693A3C-A832-1BC0-6FF2-2B98125E1CAB}"/>
              </a:ext>
            </a:extLst>
          </p:cNvPr>
          <p:cNvSpPr txBox="1">
            <a:spLocks/>
          </p:cNvSpPr>
          <p:nvPr/>
        </p:nvSpPr>
        <p:spPr>
          <a:xfrm>
            <a:off x="0" y="6275039"/>
            <a:ext cx="12192000" cy="500333"/>
          </a:xfrm>
          <a:prstGeom prst="rect">
            <a:avLst/>
          </a:prstGeom>
        </p:spPr>
        <p:txBody>
          <a:bodyPr lIns="121920" tIns="60960" rIns="121920" bIns="60960" anchor="t"/>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Bef>
                <a:spcPts val="0"/>
              </a:spcBef>
              <a:spcAft>
                <a:spcPts val="0"/>
              </a:spcAft>
              <a:buFont typeface="Arial" pitchFamily="34" charset="0"/>
              <a:buNone/>
            </a:pPr>
            <a:r>
              <a:rPr lang="en-US" sz="1200" baseline="30000">
                <a:solidFill>
                  <a:srgbClr val="000000"/>
                </a:solidFill>
                <a:latin typeface="Segoe UI" panose="020B0502040204020203" pitchFamily="34" charset="0"/>
                <a:cs typeface="Segoe UI" panose="020B0502040204020203" pitchFamily="34" charset="0"/>
              </a:rPr>
              <a:t>* </a:t>
            </a:r>
            <a:r>
              <a:rPr lang="en-US" sz="1200">
                <a:solidFill>
                  <a:srgbClr val="000000"/>
                </a:solidFill>
                <a:latin typeface="Calibri" panose="020F0502020204030204" pitchFamily="34" charset="0"/>
                <a:cs typeface="Calibri" panose="020F0502020204030204" pitchFamily="34" charset="0"/>
              </a:rPr>
              <a:t>Children aged less than 15 years</a:t>
            </a:r>
          </a:p>
          <a:p>
            <a:pPr marL="0" indent="0" fontAlgn="auto">
              <a:spcBef>
                <a:spcPts val="0"/>
              </a:spcBef>
              <a:spcAft>
                <a:spcPts val="0"/>
              </a:spcAft>
              <a:buFont typeface="Arial" pitchFamily="34" charset="0"/>
              <a:buNone/>
            </a:pPr>
            <a:r>
              <a:rPr lang="en-US" sz="1200" baseline="30000">
                <a:solidFill>
                  <a:srgbClr val="000000"/>
                </a:solidFill>
                <a:latin typeface="Segoe UI" panose="020B0502040204020203" pitchFamily="34" charset="0"/>
                <a:cs typeface="Segoe UI" panose="020B0502040204020203" pitchFamily="34" charset="0"/>
              </a:rPr>
              <a:t>† </a:t>
            </a:r>
            <a:r>
              <a:rPr lang="en-US" sz="1200">
                <a:solidFill>
                  <a:srgbClr val="000000"/>
                </a:solidFill>
                <a:latin typeface="Calibri" panose="020F0502020204030204" pitchFamily="34" charset="0"/>
                <a:cs typeface="Calibri" panose="020F0502020204030204" pitchFamily="34" charset="0"/>
              </a:rPr>
              <a:t>Persons born in the United States, certain U.S. territories, or elsewhere to at least one U.S. citizen parent are categorized as U.S.-born. All other persons are categorized as non-U.S.–born.</a:t>
            </a:r>
            <a:endParaRPr lang="en-US" sz="1200" baseline="3000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59823874"/>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FF2E9CF-2B68-AACD-AEC6-CF5FFA38DE71}"/>
              </a:ext>
            </a:extLst>
          </p:cNvPr>
          <p:cNvSpPr txBox="1">
            <a:spLocks noGrp="1"/>
          </p:cNvSpPr>
          <p:nvPr>
            <p:ph type="title" idx="4294967295"/>
          </p:nvPr>
        </p:nvSpPr>
        <p:spPr>
          <a:xfrm>
            <a:off x="586451" y="164592"/>
            <a:ext cx="11019099" cy="969264"/>
          </a:xfrm>
          <a:prstGeom prst="rect">
            <a:avLst/>
          </a:prstGeom>
          <a:noFill/>
          <a:ln>
            <a:noFill/>
            <a:prstDash/>
          </a:ln>
          <a:effectLst/>
        </p:spPr>
        <p:txBody>
          <a:bodyPr rot="0" spcFirstLastPara="0" vertOverflow="overflow" horzOverflow="overflow" vert="horz" wrap="square" lIns="121920" tIns="60960" rIns="121920" bIns="60960" numCol="1" spcCol="0" rtlCol="0" fromWordArt="0" anchor="b" anchorCtr="0" forceAA="0" compatLnSpc="1">
            <a:prstTxWarp prst="textNoShape">
              <a:avLst/>
            </a:prstTxWarp>
            <a:noAutofit/>
          </a:bodyPr>
          <a:lstStyle>
            <a:lvl1pPr algn="l" rtl="0" eaLnBrk="0" fontAlgn="base" hangingPunct="0">
              <a:lnSpc>
                <a:spcPts val="4000"/>
              </a:lnSpc>
              <a:spcBef>
                <a:spcPct val="0"/>
              </a:spcBef>
              <a:spcAft>
                <a:spcPct val="0"/>
              </a:spcAft>
              <a:defRPr sz="3733" b="1" kern="1200" baseline="0">
                <a:solidFill>
                  <a:srgbClr val="00788A"/>
                </a:solidFill>
                <a:effectLst/>
                <a:latin typeface="Calibri" pitchFamily="34" charset="0"/>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000" b="1" i="0" u="none" strike="noStrike" kern="1200" cap="none" spc="0" normalizeH="0" baseline="0" noProof="0" dirty="0">
                <a:ln>
                  <a:noFill/>
                </a:ln>
                <a:solidFill>
                  <a:srgbClr val="164380"/>
                </a:solidFill>
                <a:effectLst/>
                <a:uLnTx/>
                <a:uFillTx/>
                <a:latin typeface="Calibri"/>
                <a:ea typeface="+mj-ea"/>
                <a:cs typeface="Calibri"/>
              </a:rPr>
              <a:t>Pediatric TB Incidence Rates</a:t>
            </a:r>
            <a:r>
              <a:rPr kumimoji="0" lang="en-US" sz="3000" b="1" i="0" u="none" strike="noStrike" kern="1200" cap="none" spc="0" normalizeH="0" baseline="30000" noProof="0" dirty="0">
                <a:ln>
                  <a:noFill/>
                </a:ln>
                <a:solidFill>
                  <a:srgbClr val="164380"/>
                </a:solidFill>
                <a:effectLst/>
                <a:uLnTx/>
                <a:uFillTx/>
                <a:latin typeface="Calibri"/>
                <a:ea typeface="+mj-ea"/>
                <a:cs typeface="Calibri"/>
              </a:rPr>
              <a:t>*</a:t>
            </a:r>
            <a:r>
              <a:rPr kumimoji="0" lang="en-US" sz="3000" b="1" i="0" u="none" strike="noStrike" kern="1200" cap="none" spc="0" normalizeH="0" baseline="0" noProof="0" dirty="0">
                <a:ln>
                  <a:noFill/>
                </a:ln>
                <a:solidFill>
                  <a:srgbClr val="164380"/>
                </a:solidFill>
                <a:effectLst/>
                <a:uLnTx/>
                <a:uFillTx/>
                <a:latin typeface="Calibri"/>
                <a:ea typeface="+mj-ea"/>
                <a:cs typeface="Calibri"/>
              </a:rPr>
              <a:t> by Origin of Birth,</a:t>
            </a:r>
            <a:r>
              <a:rPr kumimoji="0" lang="en-US" sz="3000" b="1" i="0" u="none" strike="noStrike" kern="1200" cap="none" spc="0" normalizeH="0" baseline="30000" noProof="0" dirty="0">
                <a:ln>
                  <a:noFill/>
                </a:ln>
                <a:solidFill>
                  <a:srgbClr val="164380"/>
                </a:solidFill>
                <a:effectLst/>
                <a:uLnTx/>
                <a:uFillTx/>
                <a:latin typeface="Segoe UI" panose="020B0502040204020203" pitchFamily="34" charset="0"/>
                <a:ea typeface="+mj-ea"/>
                <a:cs typeface="Segoe UI" panose="020B0502040204020203" pitchFamily="34" charset="0"/>
              </a:rPr>
              <a:t>†</a:t>
            </a:r>
            <a:r>
              <a:rPr kumimoji="0" lang="en-US" sz="3000" b="1" i="0" u="none" strike="noStrike" kern="1200" cap="none" spc="0" normalizeH="0" baseline="0" noProof="0" dirty="0">
                <a:ln>
                  <a:noFill/>
                </a:ln>
                <a:solidFill>
                  <a:srgbClr val="164380"/>
                </a:solidFill>
                <a:effectLst/>
                <a:uLnTx/>
                <a:uFillTx/>
                <a:latin typeface="Calibri"/>
                <a:ea typeface="+mj-ea"/>
                <a:cs typeface="Calibri"/>
              </a:rPr>
              <a:t> </a:t>
            </a:r>
            <a:br>
              <a:rPr kumimoji="0" lang="en-US" sz="3000" b="1" i="0" u="none" strike="noStrike" kern="1200" cap="none" spc="0" normalizeH="0" baseline="0" noProof="0" dirty="0">
                <a:ln>
                  <a:noFill/>
                </a:ln>
                <a:solidFill>
                  <a:srgbClr val="164380"/>
                </a:solidFill>
                <a:effectLst/>
                <a:uLnTx/>
                <a:uFillTx/>
                <a:latin typeface="Calibri"/>
                <a:ea typeface="+mj-ea"/>
                <a:cs typeface="Calibri"/>
              </a:rPr>
            </a:br>
            <a:r>
              <a:rPr kumimoji="0" lang="en-US" sz="3000" b="1" i="0" u="none" strike="noStrike" kern="1200" cap="none" spc="0" normalizeH="0" baseline="0" noProof="0" dirty="0">
                <a:ln>
                  <a:noFill/>
                </a:ln>
                <a:solidFill>
                  <a:srgbClr val="164380"/>
                </a:solidFill>
                <a:effectLst/>
                <a:uLnTx/>
                <a:uFillTx/>
                <a:latin typeface="Calibri"/>
                <a:ea typeface="+mj-ea"/>
                <a:cs typeface="Calibri"/>
              </a:rPr>
              <a:t>United States, 1994–2024</a:t>
            </a:r>
          </a:p>
        </p:txBody>
      </p:sp>
      <p:graphicFrame>
        <p:nvGraphicFramePr>
          <p:cNvPr id="7" name="Chart 6" descr="Line graph showing TB incidence rates, among children less than 15 years old, by origin of birth and age group in the United States from 1994 to 2024. ">
            <a:extLst>
              <a:ext uri="{FF2B5EF4-FFF2-40B4-BE49-F238E27FC236}">
                <a16:creationId xmlns:a16="http://schemas.microsoft.com/office/drawing/2014/main" id="{DF7F2F9C-305B-D612-CD21-5D2494EF1BFB}"/>
              </a:ext>
            </a:extLst>
          </p:cNvPr>
          <p:cNvGraphicFramePr/>
          <p:nvPr>
            <p:extLst>
              <p:ext uri="{D42A27DB-BD31-4B8C-83A1-F6EECF244321}">
                <p14:modId xmlns:p14="http://schemas.microsoft.com/office/powerpoint/2010/main" val="650412674"/>
              </p:ext>
            </p:extLst>
          </p:nvPr>
        </p:nvGraphicFramePr>
        <p:xfrm>
          <a:off x="144373" y="719666"/>
          <a:ext cx="11801649" cy="5504919"/>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B09ECB97-DBF9-AB30-67EF-92AA51F9224D}"/>
              </a:ext>
            </a:extLst>
          </p:cNvPr>
          <p:cNvSpPr txBox="1"/>
          <p:nvPr/>
        </p:nvSpPr>
        <p:spPr>
          <a:xfrm>
            <a:off x="30899" y="6261447"/>
            <a:ext cx="11720834" cy="461665"/>
          </a:xfrm>
          <a:prstGeom prst="rect">
            <a:avLst/>
          </a:prstGeom>
        </p:spPr>
        <p:txBody>
          <a:bodyPr wrap="square" rtlCol="0">
            <a:spAutoFit/>
          </a:bodyPr>
          <a:lstStyle/>
          <a:p>
            <a:r>
              <a:rPr lang="en-US" sz="1200" baseline="30000">
                <a:solidFill>
                  <a:srgbClr val="000000">
                    <a:lumMod val="85000"/>
                    <a:lumOff val="15000"/>
                  </a:srgbClr>
                </a:solidFill>
                <a:latin typeface="Calibri" panose="020F0502020204030204" pitchFamily="34" charset="0"/>
              </a:rPr>
              <a:t>* </a:t>
            </a:r>
            <a:r>
              <a:rPr lang="en-US" sz="1200">
                <a:solidFill>
                  <a:srgbClr val="000000">
                    <a:lumMod val="85000"/>
                    <a:lumOff val="15000"/>
                  </a:srgbClr>
                </a:solidFill>
                <a:latin typeface="Calibri" panose="020F0502020204030204" pitchFamily="34" charset="0"/>
              </a:rPr>
              <a:t>Population Source: U.S. Census Bureau, Current Population Survey Basic Monthly: </a:t>
            </a:r>
            <a:r>
              <a:rPr lang="en-US" sz="1200">
                <a:solidFill>
                  <a:srgbClr val="000000">
                    <a:lumMod val="85000"/>
                    <a:lumOff val="15000"/>
                  </a:srgbClr>
                </a:solidFill>
                <a:latin typeface="Calibri" panose="020F0502020204030204" pitchFamily="34" charset="0"/>
                <a:hlinkClick r:id="rId4"/>
              </a:rPr>
              <a:t>https://data.census.gov/mdat/</a:t>
            </a:r>
            <a:endParaRPr lang="en-US" sz="1200" baseline="30000">
              <a:solidFill>
                <a:srgbClr val="000000">
                  <a:lumMod val="85000"/>
                  <a:lumOff val="15000"/>
                </a:srgbClr>
              </a:solidFill>
              <a:latin typeface="Calibri" panose="020F0502020204030204" pitchFamily="34" charset="0"/>
            </a:endParaRPr>
          </a:p>
          <a:p>
            <a:r>
              <a:rPr lang="en-US" sz="1200" baseline="30000">
                <a:solidFill>
                  <a:srgbClr val="000000"/>
                </a:solidFill>
                <a:latin typeface="Segoe UI" panose="020B0502040204020203" pitchFamily="34" charset="0"/>
                <a:cs typeface="Segoe UI" panose="020B0502040204020203" pitchFamily="34" charset="0"/>
              </a:rPr>
              <a:t>† </a:t>
            </a:r>
            <a:r>
              <a:rPr lang="en-US" sz="1200">
                <a:solidFill>
                  <a:srgbClr val="000000"/>
                </a:solidFill>
                <a:latin typeface="Calibri" panose="020F0502020204030204" pitchFamily="34" charset="0"/>
                <a:cs typeface="Calibri" panose="020F0502020204030204" pitchFamily="34" charset="0"/>
              </a:rPr>
              <a:t>Persons born in the United States, certain U.S. territories, or elsewhere to at least one U.S. citizen parent are categorized as U.S.-born. All other persons are categorized as non-U.S.–born.</a:t>
            </a:r>
            <a:endParaRPr lang="en-US" sz="1200">
              <a:solidFill>
                <a:srgbClr val="86B2D8">
                  <a:lumMod val="50000"/>
                </a:srgbClr>
              </a:solidFill>
              <a:latin typeface="Calibri" panose="020F0502020204030204" pitchFamily="34" charset="0"/>
            </a:endParaRPr>
          </a:p>
        </p:txBody>
      </p:sp>
    </p:spTree>
    <p:extLst>
      <p:ext uri="{BB962C8B-B14F-4D97-AF65-F5344CB8AC3E}">
        <p14:creationId xmlns:p14="http://schemas.microsoft.com/office/powerpoint/2010/main" val="1904483980"/>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E75395F-74DA-6AE5-A5AC-5E32029BB90B}"/>
              </a:ext>
            </a:extLst>
          </p:cNvPr>
          <p:cNvSpPr txBox="1">
            <a:spLocks noGrp="1"/>
          </p:cNvSpPr>
          <p:nvPr>
            <p:ph type="title" idx="4294967295"/>
          </p:nvPr>
        </p:nvSpPr>
        <p:spPr>
          <a:xfrm>
            <a:off x="885265" y="164592"/>
            <a:ext cx="10421470" cy="694944"/>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rtl="0" eaLnBrk="0" fontAlgn="base" hangingPunct="0">
              <a:lnSpc>
                <a:spcPts val="4000"/>
              </a:lnSpc>
              <a:spcBef>
                <a:spcPct val="0"/>
              </a:spcBef>
              <a:spcAft>
                <a:spcPct val="0"/>
              </a:spcAft>
              <a:defRPr sz="3733" b="1" kern="1200" baseline="0">
                <a:solidFill>
                  <a:srgbClr val="00788A"/>
                </a:solidFill>
                <a:effectLst/>
                <a:latin typeface="Calibri" pitchFamily="34" charset="0"/>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a:lstStyle>
          <a:p>
            <a:pPr marL="0" marR="0" lvl="0" indent="0" algn="ctr" defTabSz="914400" rtl="0" eaLnBrk="0" fontAlgn="base" latinLnBrk="0" hangingPunct="0">
              <a:lnSpc>
                <a:spcPct val="172599"/>
              </a:lnSpc>
              <a:spcBef>
                <a:spcPct val="0"/>
              </a:spcBef>
              <a:spcAft>
                <a:spcPct val="0"/>
              </a:spcAft>
              <a:buClrTx/>
              <a:buSzTx/>
              <a:buFontTx/>
              <a:buNone/>
              <a:tabLst/>
              <a:defRPr/>
            </a:pPr>
            <a:r>
              <a:rPr kumimoji="0" lang="en-US" sz="3000" b="1" i="0" u="none" strike="noStrike" kern="1200" cap="none" spc="0" normalizeH="0" baseline="0" noProof="0" dirty="0">
                <a:ln>
                  <a:noFill/>
                </a:ln>
                <a:solidFill>
                  <a:srgbClr val="164380"/>
                </a:solidFill>
                <a:effectLst/>
                <a:uLnTx/>
                <a:uFillTx/>
                <a:latin typeface="Calibri" pitchFamily="34" charset="0"/>
                <a:ea typeface="+mj-ea"/>
                <a:cs typeface="+mj-cs"/>
              </a:rPr>
              <a:t>Percentage of TB Cases by Site of Disease, United States, 2024</a:t>
            </a:r>
            <a:endParaRPr kumimoji="0" lang="en-US" sz="3733" b="1" i="0" u="none" strike="noStrike" kern="1200" cap="none" spc="0" normalizeH="0" baseline="0" noProof="0" dirty="0">
              <a:ln>
                <a:noFill/>
              </a:ln>
              <a:solidFill>
                <a:srgbClr val="00788A"/>
              </a:solidFill>
              <a:effectLst/>
              <a:uLnTx/>
              <a:uFillTx/>
              <a:latin typeface="Calibri" pitchFamily="34" charset="0"/>
              <a:ea typeface="+mj-ea"/>
              <a:cs typeface="+mj-cs"/>
            </a:endParaRPr>
          </a:p>
        </p:txBody>
      </p:sp>
      <p:grpSp>
        <p:nvGrpSpPr>
          <p:cNvPr id="2" name="Group 1" descr="Pie chart showing the percentage of TB cases by site of disease in the United States in 2024. A call out box to the right contains a bar chart showing the percentages of TB cases by extrapulmonary sites of disease.">
            <a:extLst>
              <a:ext uri="{FF2B5EF4-FFF2-40B4-BE49-F238E27FC236}">
                <a16:creationId xmlns:a16="http://schemas.microsoft.com/office/drawing/2014/main" id="{04ACD248-F3F4-1873-1FCC-DB955658F6DE}"/>
              </a:ext>
            </a:extLst>
          </p:cNvPr>
          <p:cNvGrpSpPr/>
          <p:nvPr/>
        </p:nvGrpSpPr>
        <p:grpSpPr>
          <a:xfrm>
            <a:off x="80514" y="669445"/>
            <a:ext cx="11754338" cy="5743881"/>
            <a:chOff x="80514" y="669445"/>
            <a:chExt cx="11754338" cy="5743881"/>
          </a:xfrm>
        </p:grpSpPr>
        <p:graphicFrame>
          <p:nvGraphicFramePr>
            <p:cNvPr id="7" name="Content Placeholder 8" descr="Pie chart and bar graph of percentage of U.S. TB cases by site of disease in 2024. Majority of cases had pulmonary TB.">
              <a:extLst>
                <a:ext uri="{FF2B5EF4-FFF2-40B4-BE49-F238E27FC236}">
                  <a16:creationId xmlns:a16="http://schemas.microsoft.com/office/drawing/2014/main" id="{8FBD7092-E8AE-8C2C-9639-A99552B7C428}"/>
                </a:ext>
              </a:extLst>
            </p:cNvPr>
            <p:cNvGraphicFramePr>
              <a:graphicFrameLocks/>
            </p:cNvGraphicFramePr>
            <p:nvPr>
              <p:extLst>
                <p:ext uri="{D42A27DB-BD31-4B8C-83A1-F6EECF244321}">
                  <p14:modId xmlns:p14="http://schemas.microsoft.com/office/powerpoint/2010/main" val="2942482650"/>
                </p:ext>
              </p:extLst>
            </p:nvPr>
          </p:nvGraphicFramePr>
          <p:xfrm>
            <a:off x="80514" y="669445"/>
            <a:ext cx="7065109" cy="565872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descr="Pie chart and bar graph of percentage of U.S. TB cases by site of disease in 2024. Majority of cases had pulmonary TB.">
              <a:extLst>
                <a:ext uri="{FF2B5EF4-FFF2-40B4-BE49-F238E27FC236}">
                  <a16:creationId xmlns:a16="http://schemas.microsoft.com/office/drawing/2014/main" id="{73AFDAA6-FD4B-B9D4-4DC1-840037B53BB6}"/>
                </a:ext>
              </a:extLst>
            </p:cNvPr>
            <p:cNvGraphicFramePr/>
            <p:nvPr>
              <p:extLst>
                <p:ext uri="{D42A27DB-BD31-4B8C-83A1-F6EECF244321}">
                  <p14:modId xmlns:p14="http://schemas.microsoft.com/office/powerpoint/2010/main" val="1816504343"/>
                </p:ext>
              </p:extLst>
            </p:nvPr>
          </p:nvGraphicFramePr>
          <p:xfrm>
            <a:off x="5543007" y="1013661"/>
            <a:ext cx="6291845" cy="5399665"/>
          </p:xfrm>
          <a:graphic>
            <a:graphicData uri="http://schemas.openxmlformats.org/drawingml/2006/chart">
              <c:chart xmlns:c="http://schemas.openxmlformats.org/drawingml/2006/chart" xmlns:r="http://schemas.openxmlformats.org/officeDocument/2006/relationships" r:id="rId4"/>
            </a:graphicData>
          </a:graphic>
        </p:graphicFrame>
      </p:grpSp>
      <p:cxnSp>
        <p:nvCxnSpPr>
          <p:cNvPr id="9" name="Straight Connector 8">
            <a:extLst>
              <a:ext uri="{FF2B5EF4-FFF2-40B4-BE49-F238E27FC236}">
                <a16:creationId xmlns:a16="http://schemas.microsoft.com/office/drawing/2014/main" id="{41DE2392-3364-D55C-1DB6-F5438B3CBF71}"/>
              </a:ext>
              <a:ext uri="{C183D7F6-B498-43B3-948B-1728B52AA6E4}">
                <adec:decorative xmlns:adec="http://schemas.microsoft.com/office/drawing/2017/decorative" val="1"/>
              </a:ext>
            </a:extLst>
          </p:cNvPr>
          <p:cNvCxnSpPr>
            <a:cxnSpLocks/>
          </p:cNvCxnSpPr>
          <p:nvPr/>
        </p:nvCxnSpPr>
        <p:spPr>
          <a:xfrm flipV="1">
            <a:off x="3972232" y="1013661"/>
            <a:ext cx="1570775" cy="756145"/>
          </a:xfrm>
          <a:prstGeom prst="line">
            <a:avLst/>
          </a:prstGeom>
          <a:noFill/>
          <a:ln w="25400" cap="flat" cmpd="sng" algn="ctr">
            <a:solidFill>
              <a:srgbClr val="00788A"/>
            </a:solidFill>
            <a:prstDash val="solid"/>
          </a:ln>
          <a:effectLst>
            <a:outerShdw blurRad="40000" dist="20000" dir="5400000" rotWithShape="0">
              <a:srgbClr val="000000">
                <a:alpha val="38000"/>
              </a:srgbClr>
            </a:outerShdw>
          </a:effectLst>
        </p:spPr>
      </p:cxnSp>
      <p:cxnSp>
        <p:nvCxnSpPr>
          <p:cNvPr id="10" name="Straight Connector 9">
            <a:extLst>
              <a:ext uri="{FF2B5EF4-FFF2-40B4-BE49-F238E27FC236}">
                <a16:creationId xmlns:a16="http://schemas.microsoft.com/office/drawing/2014/main" id="{C0E43154-C8B3-2BA1-52F9-E20AB47522A6}"/>
              </a:ext>
              <a:ext uri="{C183D7F6-B498-43B3-948B-1728B52AA6E4}">
                <adec:decorative xmlns:adec="http://schemas.microsoft.com/office/drawing/2017/decorative" val="1"/>
              </a:ext>
            </a:extLst>
          </p:cNvPr>
          <p:cNvCxnSpPr>
            <a:cxnSpLocks/>
          </p:cNvCxnSpPr>
          <p:nvPr/>
        </p:nvCxnSpPr>
        <p:spPr>
          <a:xfrm>
            <a:off x="4283901" y="5411244"/>
            <a:ext cx="1259106" cy="1002082"/>
          </a:xfrm>
          <a:prstGeom prst="line">
            <a:avLst/>
          </a:prstGeom>
          <a:noFill/>
          <a:ln w="25400" cap="flat" cmpd="sng" algn="ctr">
            <a:solidFill>
              <a:srgbClr val="00788A"/>
            </a:solidFill>
            <a:prstDash val="solid"/>
          </a:ln>
          <a:effectLst>
            <a:outerShdw blurRad="40000" dist="20000" dir="5400000" rotWithShape="0">
              <a:srgbClr val="000000">
                <a:alpha val="38000"/>
              </a:srgbClr>
            </a:outerShdw>
          </a:effectLst>
        </p:spPr>
      </p:cxnSp>
      <p:sp>
        <p:nvSpPr>
          <p:cNvPr id="11" name="TextBox 10">
            <a:extLst>
              <a:ext uri="{FF2B5EF4-FFF2-40B4-BE49-F238E27FC236}">
                <a16:creationId xmlns:a16="http://schemas.microsoft.com/office/drawing/2014/main" id="{7BC093BF-4E07-55EA-76BE-DB5F2826860A}"/>
              </a:ext>
            </a:extLst>
          </p:cNvPr>
          <p:cNvSpPr txBox="1"/>
          <p:nvPr/>
        </p:nvSpPr>
        <p:spPr>
          <a:xfrm>
            <a:off x="0" y="6440983"/>
            <a:ext cx="11720834" cy="276999"/>
          </a:xfrm>
          <a:prstGeom prst="rect">
            <a:avLst/>
          </a:prstGeom>
        </p:spPr>
        <p:txBody>
          <a:bodyPr wrap="square" rtlCol="0">
            <a:spAutoFit/>
          </a:bodyPr>
          <a:lstStyle/>
          <a:p>
            <a:r>
              <a:rPr lang="en-US" sz="1200" baseline="30000">
                <a:solidFill>
                  <a:srgbClr val="000000">
                    <a:lumMod val="85000"/>
                    <a:lumOff val="15000"/>
                  </a:srgbClr>
                </a:solidFill>
                <a:latin typeface="Calibri" panose="020F0502020204030204" pitchFamily="34" charset="0"/>
              </a:rPr>
              <a:t>* </a:t>
            </a:r>
            <a:r>
              <a:rPr lang="en-US" sz="1200">
                <a:solidFill>
                  <a:srgbClr val="000000">
                    <a:lumMod val="85000"/>
                    <a:lumOff val="15000"/>
                  </a:srgbClr>
                </a:solidFill>
                <a:latin typeface="Calibri" panose="020F0502020204030204" pitchFamily="34" charset="0"/>
              </a:rPr>
              <a:t>Persons might have more than one extrapulmonary site of disease.</a:t>
            </a:r>
            <a:endParaRPr lang="en-US" sz="1200">
              <a:solidFill>
                <a:srgbClr val="86B2D8">
                  <a:lumMod val="50000"/>
                </a:srgbClr>
              </a:solidFill>
              <a:latin typeface="Calibri" panose="020F0502020204030204" pitchFamily="34" charset="0"/>
            </a:endParaRPr>
          </a:p>
        </p:txBody>
      </p:sp>
    </p:spTree>
    <p:extLst>
      <p:ext uri="{BB962C8B-B14F-4D97-AF65-F5344CB8AC3E}">
        <p14:creationId xmlns:p14="http://schemas.microsoft.com/office/powerpoint/2010/main" val="1961388214"/>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descr="100% stacked bar chart showing the percentage of TB cases by initial drug regimen in the United States from 1993 to 2024.">
            <a:extLst>
              <a:ext uri="{FF2B5EF4-FFF2-40B4-BE49-F238E27FC236}">
                <a16:creationId xmlns:a16="http://schemas.microsoft.com/office/drawing/2014/main" id="{36D327B6-FA4E-D679-8705-9D69CE5EF07F}"/>
              </a:ext>
            </a:extLst>
          </p:cNvPr>
          <p:cNvGraphicFramePr/>
          <p:nvPr>
            <p:extLst>
              <p:ext uri="{D42A27DB-BD31-4B8C-83A1-F6EECF244321}">
                <p14:modId xmlns:p14="http://schemas.microsoft.com/office/powerpoint/2010/main" val="736967812"/>
              </p:ext>
            </p:extLst>
          </p:nvPr>
        </p:nvGraphicFramePr>
        <p:xfrm>
          <a:off x="95694" y="1041222"/>
          <a:ext cx="11986278" cy="5239835"/>
        </p:xfrm>
        <a:graphic>
          <a:graphicData uri="http://schemas.openxmlformats.org/drawingml/2006/chart">
            <c:chart xmlns:c="http://schemas.openxmlformats.org/drawingml/2006/chart" xmlns:r="http://schemas.openxmlformats.org/officeDocument/2006/relationships" r:id="rId3"/>
          </a:graphicData>
        </a:graphic>
      </p:graphicFrame>
      <p:sp>
        <p:nvSpPr>
          <p:cNvPr id="7" name="Title 1">
            <a:extLst>
              <a:ext uri="{FF2B5EF4-FFF2-40B4-BE49-F238E27FC236}">
                <a16:creationId xmlns:a16="http://schemas.microsoft.com/office/drawing/2014/main" id="{DEC2B057-C600-AD31-1443-6F76331B4376}"/>
              </a:ext>
            </a:extLst>
          </p:cNvPr>
          <p:cNvSpPr txBox="1">
            <a:spLocks noGrp="1"/>
          </p:cNvSpPr>
          <p:nvPr>
            <p:ph type="title" idx="4294967295"/>
          </p:nvPr>
        </p:nvSpPr>
        <p:spPr>
          <a:xfrm>
            <a:off x="609600" y="164592"/>
            <a:ext cx="10972800" cy="969264"/>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rtl="0" eaLnBrk="0" fontAlgn="base" hangingPunct="0">
              <a:lnSpc>
                <a:spcPts val="4000"/>
              </a:lnSpc>
              <a:spcBef>
                <a:spcPct val="0"/>
              </a:spcBef>
              <a:spcAft>
                <a:spcPct val="0"/>
              </a:spcAft>
              <a:defRPr sz="3733" b="1" kern="1200" baseline="0">
                <a:solidFill>
                  <a:srgbClr val="00788A"/>
                </a:solidFill>
                <a:effectLst/>
                <a:latin typeface="Calibri" pitchFamily="34" charset="0"/>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000" b="1" i="0" u="none" strike="noStrike" kern="1200" cap="none" spc="0" normalizeH="0" baseline="0" noProof="0" dirty="0">
                <a:ln>
                  <a:noFill/>
                </a:ln>
                <a:solidFill>
                  <a:srgbClr val="164380"/>
                </a:solidFill>
                <a:effectLst/>
                <a:uLnTx/>
                <a:uFillTx/>
                <a:latin typeface="Calibri" pitchFamily="34" charset="0"/>
                <a:ea typeface="+mj-ea"/>
                <a:cs typeface="+mj-cs"/>
              </a:rPr>
              <a:t>Percentage of TB Cases</a:t>
            </a:r>
            <a:r>
              <a:rPr kumimoji="0" lang="en-US" sz="3000" b="1" i="0" u="none" strike="noStrike" kern="1200" cap="none" spc="0" normalizeH="0" baseline="30000" noProof="0" dirty="0">
                <a:ln>
                  <a:noFill/>
                </a:ln>
                <a:solidFill>
                  <a:srgbClr val="164380"/>
                </a:solidFill>
                <a:effectLst/>
                <a:uLnTx/>
                <a:uFillTx/>
                <a:latin typeface="Calibri" pitchFamily="34" charset="0"/>
                <a:ea typeface="+mj-ea"/>
                <a:cs typeface="+mj-cs"/>
              </a:rPr>
              <a:t>*</a:t>
            </a:r>
            <a:r>
              <a:rPr kumimoji="0" lang="en-US" sz="3000" b="1" i="0" u="none" strike="noStrike" kern="1200" cap="none" spc="0" normalizeH="0" baseline="0" noProof="0" dirty="0">
                <a:ln>
                  <a:noFill/>
                </a:ln>
                <a:solidFill>
                  <a:srgbClr val="164380"/>
                </a:solidFill>
                <a:effectLst/>
                <a:uLnTx/>
                <a:uFillTx/>
                <a:latin typeface="Calibri" pitchFamily="34" charset="0"/>
                <a:ea typeface="+mj-ea"/>
                <a:cs typeface="+mj-cs"/>
              </a:rPr>
              <a:t> by Initial Drug Regimen, </a:t>
            </a:r>
            <a:br>
              <a:rPr kumimoji="0" lang="en-US" sz="3000" b="1" i="0" u="none" strike="noStrike" kern="1200" cap="none" spc="0" normalizeH="0" baseline="0" noProof="0" dirty="0">
                <a:ln>
                  <a:noFill/>
                </a:ln>
                <a:solidFill>
                  <a:srgbClr val="164380"/>
                </a:solidFill>
                <a:effectLst/>
                <a:uLnTx/>
                <a:uFillTx/>
                <a:latin typeface="Calibri" pitchFamily="34" charset="0"/>
                <a:ea typeface="+mj-ea"/>
                <a:cs typeface="+mj-cs"/>
              </a:rPr>
            </a:br>
            <a:r>
              <a:rPr kumimoji="0" lang="en-US" sz="3000" b="1" i="0" u="none" strike="noStrike" kern="1200" cap="none" spc="0" normalizeH="0" baseline="0" noProof="0" dirty="0">
                <a:ln>
                  <a:noFill/>
                </a:ln>
                <a:solidFill>
                  <a:srgbClr val="164380"/>
                </a:solidFill>
                <a:effectLst/>
                <a:uLnTx/>
                <a:uFillTx/>
                <a:latin typeface="Calibri" pitchFamily="34" charset="0"/>
                <a:ea typeface="+mj-ea"/>
                <a:cs typeface="+mj-cs"/>
              </a:rPr>
              <a:t>United States, 1993–2024</a:t>
            </a:r>
          </a:p>
        </p:txBody>
      </p:sp>
      <p:sp>
        <p:nvSpPr>
          <p:cNvPr id="8" name="TextBox 7">
            <a:extLst>
              <a:ext uri="{FF2B5EF4-FFF2-40B4-BE49-F238E27FC236}">
                <a16:creationId xmlns:a16="http://schemas.microsoft.com/office/drawing/2014/main" id="{AEB8F527-5397-A0D0-C091-95DF7790BC85}"/>
              </a:ext>
            </a:extLst>
          </p:cNvPr>
          <p:cNvSpPr txBox="1"/>
          <p:nvPr/>
        </p:nvSpPr>
        <p:spPr>
          <a:xfrm>
            <a:off x="0" y="5900511"/>
            <a:ext cx="11706727" cy="830997"/>
          </a:xfrm>
          <a:prstGeom prst="rect">
            <a:avLst/>
          </a:prstGeom>
        </p:spPr>
        <p:txBody>
          <a:bodyPr wrap="square" rtlCol="0">
            <a:spAutoFit/>
          </a:bodyPr>
          <a:lstStyle/>
          <a:p>
            <a:pPr>
              <a:buFont typeface="Arial" pitchFamily="34" charset="0"/>
              <a:buNone/>
            </a:pPr>
            <a:r>
              <a:rPr lang="en-US" sz="1200" baseline="30000">
                <a:solidFill>
                  <a:srgbClr val="000000"/>
                </a:solidFill>
                <a:latin typeface="Calibri" panose="020F0502020204030204" pitchFamily="34" charset="0"/>
              </a:rPr>
              <a:t>* </a:t>
            </a:r>
            <a:r>
              <a:rPr lang="en-US" sz="1200">
                <a:solidFill>
                  <a:srgbClr val="000000"/>
                </a:solidFill>
                <a:latin typeface="Calibri" panose="020F0502020204030204" pitchFamily="34" charset="0"/>
              </a:rPr>
              <a:t>Persons alive at diagnosis with initial drug regimen information.</a:t>
            </a:r>
          </a:p>
          <a:p>
            <a:pPr>
              <a:buFont typeface="Arial" pitchFamily="34" charset="0"/>
              <a:buNone/>
            </a:pPr>
            <a:r>
              <a:rPr lang="en-US" sz="1200" baseline="30000">
                <a:solidFill>
                  <a:srgbClr val="000000"/>
                </a:solidFill>
                <a:latin typeface="Calibri" panose="020F0502020204030204" pitchFamily="34" charset="0"/>
              </a:rPr>
              <a:t>† </a:t>
            </a:r>
            <a:r>
              <a:rPr lang="en-US" sz="1200">
                <a:solidFill>
                  <a:srgbClr val="000000"/>
                </a:solidFill>
                <a:latin typeface="Calibri" panose="020F0502020204030204" pitchFamily="34" charset="0"/>
              </a:rPr>
              <a:t>H, isoniazid; R, rifampin; Z, pyrazinamide; E, ethambutol.</a:t>
            </a:r>
          </a:p>
          <a:p>
            <a:pPr>
              <a:buFont typeface="Arial" pitchFamily="34" charset="0"/>
              <a:buNone/>
            </a:pPr>
            <a:r>
              <a:rPr lang="en-US" sz="1200" baseline="30000">
                <a:solidFill>
                  <a:srgbClr val="000000"/>
                </a:solidFill>
                <a:latin typeface="Calibri" panose="020F0502020204030204" pitchFamily="34" charset="0"/>
              </a:rPr>
              <a:t>§ </a:t>
            </a:r>
            <a:r>
              <a:rPr lang="en-US" sz="1200">
                <a:solidFill>
                  <a:srgbClr val="000000"/>
                </a:solidFill>
                <a:latin typeface="Calibri" panose="020F0502020204030204" pitchFamily="34" charset="0"/>
              </a:rPr>
              <a:t>Four-month regimen with H, isoniazid; P, rifapentine; M, moxifloxacin; and Z, pyrazinamide.</a:t>
            </a:r>
            <a:br>
              <a:rPr lang="en-US" sz="1200">
                <a:solidFill>
                  <a:srgbClr val="FF0000"/>
                </a:solidFill>
                <a:latin typeface="Calibri" panose="020F0502020204030204" pitchFamily="34" charset="0"/>
              </a:rPr>
            </a:br>
            <a:r>
              <a:rPr lang="en-US" sz="1200" baseline="30000">
                <a:solidFill>
                  <a:srgbClr val="3F3F3F"/>
                </a:solidFill>
                <a:latin typeface="+mn-lt"/>
              </a:rPr>
              <a:t>¶ </a:t>
            </a:r>
            <a:r>
              <a:rPr lang="en-US" sz="1200">
                <a:solidFill>
                  <a:srgbClr val="000000"/>
                </a:solidFill>
                <a:latin typeface="Calibri" panose="020F0502020204030204" pitchFamily="34" charset="0"/>
              </a:rPr>
              <a:t>A drug regimen with at least four drugs, other than HRZE and HPMZ.</a:t>
            </a:r>
            <a:endParaRPr lang="en-US" sz="1200" b="1" baseline="30000">
              <a:solidFill>
                <a:srgbClr val="000000"/>
              </a:solidFill>
              <a:latin typeface="Calibri" panose="020F0502020204030204" pitchFamily="34" charset="0"/>
            </a:endParaRPr>
          </a:p>
        </p:txBody>
      </p:sp>
      <p:sp>
        <p:nvSpPr>
          <p:cNvPr id="4" name="TextBox 3">
            <a:extLst>
              <a:ext uri="{FF2B5EF4-FFF2-40B4-BE49-F238E27FC236}">
                <a16:creationId xmlns:a16="http://schemas.microsoft.com/office/drawing/2014/main" id="{5FA19B53-C847-9643-BB6A-D8FF0AD64402}"/>
              </a:ext>
            </a:extLst>
          </p:cNvPr>
          <p:cNvSpPr txBox="1"/>
          <p:nvPr/>
        </p:nvSpPr>
        <p:spPr>
          <a:xfrm>
            <a:off x="2018338" y="1133856"/>
            <a:ext cx="735714" cy="369332"/>
          </a:xfrm>
          <a:prstGeom prst="rect">
            <a:avLst/>
          </a:prstGeom>
          <a:solidFill>
            <a:srgbClr val="FFFFFF"/>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 typeface="Arial" pitchFamily="34" charset="0"/>
              <a:buNone/>
              <a:tabLst/>
              <a:defRPr/>
            </a:pPr>
            <a:r>
              <a:rPr kumimoji="0" lang="en-US" sz="1800" b="0" i="0" u="none" strike="noStrike" kern="0" cap="none" spc="0" normalizeH="0" baseline="0" noProof="0">
                <a:ln>
                  <a:noFill/>
                </a:ln>
                <a:solidFill>
                  <a:srgbClr val="000000">
                    <a:lumMod val="85000"/>
                    <a:lumOff val="15000"/>
                  </a:srgbClr>
                </a:solidFill>
                <a:effectLst/>
                <a:uLnTx/>
                <a:uFillTx/>
                <a:latin typeface="Calibri" panose="020F0502020204030204" pitchFamily="34" charset="0"/>
              </a:rPr>
              <a:t>HRZE</a:t>
            </a:r>
            <a:r>
              <a:rPr kumimoji="0" lang="en-US" sz="1800" b="0" i="0" u="none" strike="noStrike" kern="0" cap="none" spc="0" normalizeH="0" baseline="30000" noProof="0">
                <a:ln>
                  <a:noFill/>
                </a:ln>
                <a:solidFill>
                  <a:srgbClr val="000000">
                    <a:lumMod val="85000"/>
                    <a:lumOff val="15000"/>
                  </a:srgbClr>
                </a:solidFill>
                <a:effectLst/>
                <a:uLnTx/>
                <a:uFillTx/>
                <a:latin typeface="Segoe UI" panose="020B0502040204020203" pitchFamily="34" charset="0"/>
                <a:cs typeface="Segoe UI" panose="020B0502040204020203" pitchFamily="34" charset="0"/>
              </a:rPr>
              <a:t>†</a:t>
            </a:r>
            <a:endParaRPr kumimoji="0" lang="en-US" sz="1800" b="0" i="0" u="none" strike="noStrike" kern="0" cap="none" spc="0" normalizeH="0" baseline="30000" noProof="0">
              <a:ln>
                <a:noFill/>
              </a:ln>
              <a:solidFill>
                <a:srgbClr val="000000">
                  <a:lumMod val="85000"/>
                  <a:lumOff val="15000"/>
                </a:srgbClr>
              </a:solidFill>
              <a:effectLst/>
              <a:uLnTx/>
              <a:uFillTx/>
              <a:latin typeface="Calibri" panose="020F0502020204030204" pitchFamily="34" charset="0"/>
            </a:endParaRPr>
          </a:p>
        </p:txBody>
      </p:sp>
      <p:sp>
        <p:nvSpPr>
          <p:cNvPr id="5" name="TextBox 4">
            <a:extLst>
              <a:ext uri="{FF2B5EF4-FFF2-40B4-BE49-F238E27FC236}">
                <a16:creationId xmlns:a16="http://schemas.microsoft.com/office/drawing/2014/main" id="{E515BE77-AF7C-0613-DFEE-F70007C7AAA2}"/>
              </a:ext>
            </a:extLst>
          </p:cNvPr>
          <p:cNvSpPr txBox="1"/>
          <p:nvPr/>
        </p:nvSpPr>
        <p:spPr>
          <a:xfrm>
            <a:off x="4676696" y="1133856"/>
            <a:ext cx="2603500" cy="369332"/>
          </a:xfrm>
          <a:prstGeom prst="rect">
            <a:avLst/>
          </a:prstGeom>
          <a:solidFill>
            <a:srgbClr val="FFFFFF"/>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 typeface="Arial" pitchFamily="34" charset="0"/>
              <a:buNone/>
              <a:tabLst/>
              <a:defRPr/>
            </a:pPr>
            <a:r>
              <a:rPr kumimoji="0" lang="en-US" sz="1800" b="0" i="0" u="none" strike="noStrike" kern="0" cap="none" spc="0" normalizeH="0" baseline="0" noProof="0">
                <a:ln>
                  <a:noFill/>
                </a:ln>
                <a:solidFill>
                  <a:srgbClr val="000000">
                    <a:lumMod val="85000"/>
                    <a:lumOff val="15000"/>
                  </a:srgbClr>
                </a:solidFill>
                <a:effectLst/>
                <a:uLnTx/>
                <a:uFillTx/>
                <a:latin typeface="Calibri" panose="020F0502020204030204" pitchFamily="34" charset="0"/>
              </a:rPr>
              <a:t>Other 4+ drug regimen</a:t>
            </a:r>
            <a:r>
              <a:rPr lang="en-US" sz="1800" baseline="30000">
                <a:solidFill>
                  <a:srgbClr val="3F3F3F"/>
                </a:solidFill>
                <a:latin typeface="+mn-lt"/>
              </a:rPr>
              <a:t>¶</a:t>
            </a:r>
            <a:endParaRPr kumimoji="0" lang="en-US" sz="1800" b="0" i="0" u="none" strike="noStrike" kern="0" cap="none" spc="0" normalizeH="0" baseline="30000" noProof="0">
              <a:ln>
                <a:noFill/>
              </a:ln>
              <a:solidFill>
                <a:srgbClr val="000000">
                  <a:lumMod val="85000"/>
                  <a:lumOff val="15000"/>
                </a:srgbClr>
              </a:solidFill>
              <a:effectLst/>
              <a:uLnTx/>
              <a:uFillTx/>
              <a:latin typeface="Calibri" panose="020F0502020204030204" pitchFamily="34" charset="0"/>
            </a:endParaRPr>
          </a:p>
        </p:txBody>
      </p:sp>
      <p:sp>
        <p:nvSpPr>
          <p:cNvPr id="11" name="TextBox 10">
            <a:extLst>
              <a:ext uri="{FF2B5EF4-FFF2-40B4-BE49-F238E27FC236}">
                <a16:creationId xmlns:a16="http://schemas.microsoft.com/office/drawing/2014/main" id="{F7339BBB-B5C6-ED2C-EB46-62758A728651}"/>
              </a:ext>
            </a:extLst>
          </p:cNvPr>
          <p:cNvSpPr txBox="1"/>
          <p:nvPr/>
        </p:nvSpPr>
        <p:spPr>
          <a:xfrm>
            <a:off x="3165006" y="1133856"/>
            <a:ext cx="1160099" cy="369332"/>
          </a:xfrm>
          <a:prstGeom prst="rect">
            <a:avLst/>
          </a:prstGeom>
          <a:solidFill>
            <a:srgbClr val="FFFFFF"/>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 typeface="Arial" pitchFamily="34" charset="0"/>
              <a:buNone/>
              <a:tabLst/>
              <a:defRPr/>
            </a:pPr>
            <a:r>
              <a:rPr kumimoji="0" lang="en-US" sz="1800" b="0" i="0" u="none" strike="noStrike" kern="0" cap="none" spc="0" normalizeH="0" baseline="0" noProof="0">
                <a:ln>
                  <a:noFill/>
                </a:ln>
                <a:solidFill>
                  <a:srgbClr val="000000">
                    <a:lumMod val="85000"/>
                    <a:lumOff val="15000"/>
                  </a:srgbClr>
                </a:solidFill>
                <a:effectLst/>
                <a:uLnTx/>
                <a:uFillTx/>
                <a:latin typeface="Calibri" panose="020F0502020204030204" pitchFamily="34" charset="0"/>
              </a:rPr>
              <a:t>HPMZ</a:t>
            </a:r>
            <a:r>
              <a:rPr kumimoji="0" lang="en-US" sz="1800" b="0" i="0" u="none" strike="noStrike" kern="0" cap="none" spc="0" normalizeH="0" baseline="30000" noProof="0">
                <a:ln>
                  <a:noFill/>
                </a:ln>
                <a:solidFill>
                  <a:srgbClr val="000000">
                    <a:lumMod val="85000"/>
                    <a:lumOff val="15000"/>
                  </a:srgbClr>
                </a:solidFill>
                <a:effectLst/>
                <a:uLnTx/>
                <a:uFillTx/>
                <a:latin typeface="Calibri" panose="020F0502020204030204" pitchFamily="34" charset="0"/>
              </a:rPr>
              <a:t>§</a:t>
            </a:r>
          </a:p>
        </p:txBody>
      </p:sp>
    </p:spTree>
    <p:extLst>
      <p:ext uri="{BB962C8B-B14F-4D97-AF65-F5344CB8AC3E}">
        <p14:creationId xmlns:p14="http://schemas.microsoft.com/office/powerpoint/2010/main" val="2515173703"/>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descr="Pie chart showing the percentage of TB cases by initial drug regimen in the United States in 2024.">
            <a:extLst>
              <a:ext uri="{FF2B5EF4-FFF2-40B4-BE49-F238E27FC236}">
                <a16:creationId xmlns:a16="http://schemas.microsoft.com/office/drawing/2014/main" id="{5FF0FD52-C2E4-7373-1957-BC9591B36489}"/>
              </a:ext>
            </a:extLst>
          </p:cNvPr>
          <p:cNvGraphicFramePr/>
          <p:nvPr>
            <p:extLst>
              <p:ext uri="{D42A27DB-BD31-4B8C-83A1-F6EECF244321}">
                <p14:modId xmlns:p14="http://schemas.microsoft.com/office/powerpoint/2010/main" val="2694782284"/>
              </p:ext>
            </p:extLst>
          </p:nvPr>
        </p:nvGraphicFramePr>
        <p:xfrm>
          <a:off x="121508" y="955964"/>
          <a:ext cx="11800198" cy="5902036"/>
        </p:xfrm>
        <a:graphic>
          <a:graphicData uri="http://schemas.openxmlformats.org/drawingml/2006/chart">
            <c:chart xmlns:c="http://schemas.openxmlformats.org/drawingml/2006/chart" xmlns:r="http://schemas.openxmlformats.org/officeDocument/2006/relationships" r:id="rId3"/>
          </a:graphicData>
        </a:graphic>
      </p:graphicFrame>
      <p:sp>
        <p:nvSpPr>
          <p:cNvPr id="8" name="Title 1">
            <a:extLst>
              <a:ext uri="{FF2B5EF4-FFF2-40B4-BE49-F238E27FC236}">
                <a16:creationId xmlns:a16="http://schemas.microsoft.com/office/drawing/2014/main" id="{46371347-3B8E-FFFC-074D-2117BB678173}"/>
              </a:ext>
            </a:extLst>
          </p:cNvPr>
          <p:cNvSpPr txBox="1">
            <a:spLocks noGrp="1"/>
          </p:cNvSpPr>
          <p:nvPr>
            <p:ph type="title" idx="4294967295"/>
          </p:nvPr>
        </p:nvSpPr>
        <p:spPr>
          <a:xfrm>
            <a:off x="609600" y="164592"/>
            <a:ext cx="10972800" cy="969264"/>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rtl="0" eaLnBrk="0" fontAlgn="base" hangingPunct="0">
              <a:lnSpc>
                <a:spcPts val="4000"/>
              </a:lnSpc>
              <a:spcBef>
                <a:spcPct val="0"/>
              </a:spcBef>
              <a:spcAft>
                <a:spcPct val="0"/>
              </a:spcAft>
              <a:defRPr sz="3733" b="1" kern="1200" baseline="0">
                <a:solidFill>
                  <a:srgbClr val="00788A"/>
                </a:solidFill>
                <a:effectLst/>
                <a:latin typeface="Calibri" pitchFamily="34" charset="0"/>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000" b="1" i="0" u="none" strike="noStrike" kern="1200" cap="none" spc="0" normalizeH="0" baseline="0" noProof="0" dirty="0">
                <a:ln>
                  <a:noFill/>
                </a:ln>
                <a:solidFill>
                  <a:srgbClr val="164380"/>
                </a:solidFill>
                <a:effectLst/>
                <a:uLnTx/>
                <a:uFillTx/>
                <a:latin typeface="Calibri" pitchFamily="34" charset="0"/>
                <a:ea typeface="+mj-ea"/>
                <a:cs typeface="+mj-cs"/>
              </a:rPr>
              <a:t>Percentage of TB Cases</a:t>
            </a:r>
            <a:r>
              <a:rPr kumimoji="0" lang="en-US" sz="3000" b="1" i="0" u="none" strike="noStrike" kern="1200" cap="none" spc="0" normalizeH="0" baseline="30000" noProof="0" dirty="0">
                <a:ln>
                  <a:noFill/>
                </a:ln>
                <a:solidFill>
                  <a:srgbClr val="164380"/>
                </a:solidFill>
                <a:effectLst/>
                <a:uLnTx/>
                <a:uFillTx/>
                <a:latin typeface="Calibri" pitchFamily="34" charset="0"/>
                <a:ea typeface="+mj-ea"/>
                <a:cs typeface="+mj-cs"/>
              </a:rPr>
              <a:t>*</a:t>
            </a:r>
            <a:r>
              <a:rPr kumimoji="0" lang="en-US" sz="3000" b="1" i="0" u="none" strike="noStrike" kern="1200" cap="none" spc="0" normalizeH="0" baseline="0" noProof="0" dirty="0">
                <a:ln>
                  <a:noFill/>
                </a:ln>
                <a:solidFill>
                  <a:srgbClr val="164380"/>
                </a:solidFill>
                <a:effectLst/>
                <a:uLnTx/>
                <a:uFillTx/>
                <a:latin typeface="Calibri" pitchFamily="34" charset="0"/>
                <a:ea typeface="+mj-ea"/>
                <a:cs typeface="+mj-cs"/>
              </a:rPr>
              <a:t> by Initial Drug Regimen, </a:t>
            </a:r>
            <a:br>
              <a:rPr kumimoji="0" lang="en-US" sz="3000" b="1" i="0" u="none" strike="noStrike" kern="1200" cap="none" spc="0" normalizeH="0" baseline="0" noProof="0" dirty="0">
                <a:ln>
                  <a:noFill/>
                </a:ln>
                <a:solidFill>
                  <a:srgbClr val="164380"/>
                </a:solidFill>
                <a:effectLst/>
                <a:uLnTx/>
                <a:uFillTx/>
                <a:latin typeface="Calibri" pitchFamily="34" charset="0"/>
                <a:ea typeface="+mj-ea"/>
                <a:cs typeface="+mj-cs"/>
              </a:rPr>
            </a:br>
            <a:r>
              <a:rPr kumimoji="0" lang="en-US" sz="3000" b="1" i="0" u="none" strike="noStrike" kern="1200" cap="none" spc="0" normalizeH="0" baseline="0" noProof="0" dirty="0">
                <a:ln>
                  <a:noFill/>
                </a:ln>
                <a:solidFill>
                  <a:srgbClr val="164380"/>
                </a:solidFill>
                <a:effectLst/>
                <a:uLnTx/>
                <a:uFillTx/>
                <a:latin typeface="Calibri" pitchFamily="34" charset="0"/>
                <a:ea typeface="+mj-ea"/>
                <a:cs typeface="+mj-cs"/>
              </a:rPr>
              <a:t>United States, 2024 </a:t>
            </a:r>
            <a:r>
              <a:rPr kumimoji="0" lang="en-US" sz="3000" b="0" i="0" u="none" strike="noStrike" kern="1200" cap="none" spc="0" normalizeH="0" baseline="0" noProof="0" dirty="0">
                <a:ln>
                  <a:noFill/>
                </a:ln>
                <a:solidFill>
                  <a:srgbClr val="164380"/>
                </a:solidFill>
                <a:effectLst/>
                <a:uLnTx/>
                <a:uFillTx/>
                <a:latin typeface="Calibri" pitchFamily="34" charset="0"/>
                <a:ea typeface="+mj-ea"/>
                <a:cs typeface="+mj-cs"/>
              </a:rPr>
              <a:t>(N=10,037)</a:t>
            </a:r>
          </a:p>
        </p:txBody>
      </p:sp>
      <p:sp>
        <p:nvSpPr>
          <p:cNvPr id="9" name="TextBox 8">
            <a:extLst>
              <a:ext uri="{FF2B5EF4-FFF2-40B4-BE49-F238E27FC236}">
                <a16:creationId xmlns:a16="http://schemas.microsoft.com/office/drawing/2014/main" id="{CD21535D-DB07-6A0D-BB4A-44F30CD6A8B4}"/>
              </a:ext>
            </a:extLst>
          </p:cNvPr>
          <p:cNvSpPr txBox="1"/>
          <p:nvPr/>
        </p:nvSpPr>
        <p:spPr>
          <a:xfrm>
            <a:off x="60754" y="5902036"/>
            <a:ext cx="11921706" cy="830997"/>
          </a:xfrm>
          <a:prstGeom prst="rect">
            <a:avLst/>
          </a:prstGeom>
        </p:spPr>
        <p:txBody>
          <a:bodyPr wrap="square" rtlCol="0">
            <a:spAutoFit/>
          </a:bodyPr>
          <a:lstStyle/>
          <a:p>
            <a:pPr>
              <a:buFont typeface="Arial" pitchFamily="34" charset="0"/>
              <a:buNone/>
            </a:pPr>
            <a:r>
              <a:rPr lang="en-US" sz="1200" baseline="30000">
                <a:solidFill>
                  <a:srgbClr val="000000"/>
                </a:solidFill>
                <a:latin typeface="Calibri" panose="020F0502020204030204" pitchFamily="34" charset="0"/>
              </a:rPr>
              <a:t>* </a:t>
            </a:r>
            <a:r>
              <a:rPr lang="en-US" sz="1200">
                <a:solidFill>
                  <a:srgbClr val="000000"/>
                </a:solidFill>
                <a:latin typeface="Calibri" panose="020F0502020204030204" pitchFamily="34" charset="0"/>
              </a:rPr>
              <a:t>Persons alive at diagnosis with initial drug regimen information.</a:t>
            </a:r>
          </a:p>
          <a:p>
            <a:pPr>
              <a:buFont typeface="Arial" pitchFamily="34" charset="0"/>
              <a:buNone/>
            </a:pPr>
            <a:r>
              <a:rPr lang="en-US" sz="1200" baseline="30000">
                <a:solidFill>
                  <a:srgbClr val="000000"/>
                </a:solidFill>
                <a:latin typeface="Calibri" panose="020F0502020204030204" pitchFamily="34" charset="0"/>
              </a:rPr>
              <a:t>† </a:t>
            </a:r>
            <a:r>
              <a:rPr lang="en-US" sz="1200">
                <a:solidFill>
                  <a:srgbClr val="000000"/>
                </a:solidFill>
                <a:latin typeface="Calibri" panose="020F0502020204030204" pitchFamily="34" charset="0"/>
              </a:rPr>
              <a:t>A drug regimen with at least four drugs, other than HRZE and HPMZ.</a:t>
            </a:r>
          </a:p>
          <a:p>
            <a:r>
              <a:rPr lang="en-US" sz="1200" baseline="30000">
                <a:solidFill>
                  <a:srgbClr val="000000"/>
                </a:solidFill>
                <a:latin typeface="Calibri" panose="020F0502020204030204" pitchFamily="34" charset="0"/>
              </a:rPr>
              <a:t>¶ </a:t>
            </a:r>
            <a:r>
              <a:rPr lang="en-US" sz="1200">
                <a:solidFill>
                  <a:srgbClr val="262626"/>
                </a:solidFill>
                <a:latin typeface="Calibri" panose="020F0502020204030204" pitchFamily="34" charset="0"/>
              </a:rPr>
              <a:t>Four-month regimen with H, isoniazid; P, rifapentine; M, moxifloxacin; and Z, pyrazinamide.</a:t>
            </a:r>
          </a:p>
          <a:p>
            <a:r>
              <a:rPr lang="en-US" sz="1200" baseline="30000">
                <a:solidFill>
                  <a:srgbClr val="000000"/>
                </a:solidFill>
                <a:latin typeface="Calibri" panose="020F0502020204030204" pitchFamily="34" charset="0"/>
              </a:rPr>
              <a:t>§ </a:t>
            </a:r>
            <a:r>
              <a:rPr lang="en-US" sz="1200">
                <a:solidFill>
                  <a:srgbClr val="000000"/>
                </a:solidFill>
                <a:latin typeface="Calibri" panose="020F0502020204030204" pitchFamily="34" charset="0"/>
              </a:rPr>
              <a:t>H, isoniazid; R, rifampin; Z, pyrazinamide; E, ethambutol.</a:t>
            </a:r>
          </a:p>
        </p:txBody>
      </p:sp>
      <p:sp>
        <p:nvSpPr>
          <p:cNvPr id="2" name="TextBox 1">
            <a:extLst>
              <a:ext uri="{FF2B5EF4-FFF2-40B4-BE49-F238E27FC236}">
                <a16:creationId xmlns:a16="http://schemas.microsoft.com/office/drawing/2014/main" id="{6BEE30C6-1844-1C1A-E6B4-B58CF6F49AF2}"/>
              </a:ext>
            </a:extLst>
          </p:cNvPr>
          <p:cNvSpPr txBox="1"/>
          <p:nvPr/>
        </p:nvSpPr>
        <p:spPr>
          <a:xfrm>
            <a:off x="1340745" y="2322736"/>
            <a:ext cx="2294688" cy="461665"/>
          </a:xfrm>
          <a:prstGeom prst="rect">
            <a:avLst/>
          </a:prstGeom>
          <a:solidFill>
            <a:srgbClr val="FFFFFF"/>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 typeface="Arial" pitchFamily="34" charset="0"/>
              <a:buNone/>
              <a:tabLst/>
              <a:defRPr/>
            </a:pPr>
            <a:r>
              <a:rPr kumimoji="0" lang="en-US" sz="2400" b="0" i="0" u="none" strike="noStrike" kern="0" cap="none" spc="0" normalizeH="0" baseline="0" noProof="0">
                <a:ln>
                  <a:noFill/>
                </a:ln>
                <a:solidFill>
                  <a:srgbClr val="000000">
                    <a:lumMod val="85000"/>
                    <a:lumOff val="15000"/>
                  </a:srgbClr>
                </a:solidFill>
                <a:effectLst/>
                <a:uLnTx/>
                <a:uFillTx/>
                <a:latin typeface="Calibri" panose="020F0502020204030204" pitchFamily="34" charset="0"/>
              </a:rPr>
              <a:t>HPMZ</a:t>
            </a:r>
            <a:r>
              <a:rPr lang="en-US" sz="2400" baseline="30000">
                <a:solidFill>
                  <a:srgbClr val="3F3F3F"/>
                </a:solidFill>
                <a:latin typeface="+mn-lt"/>
              </a:rPr>
              <a:t>¶</a:t>
            </a:r>
            <a:r>
              <a:rPr kumimoji="0" lang="en-US" sz="2400" b="0" i="0" u="none" strike="noStrike" kern="0" cap="none" spc="0" normalizeH="0" baseline="0" noProof="0">
                <a:ln>
                  <a:noFill/>
                </a:ln>
                <a:solidFill>
                  <a:srgbClr val="000000">
                    <a:lumMod val="85000"/>
                    <a:lumOff val="15000"/>
                  </a:srgbClr>
                </a:solidFill>
                <a:effectLst/>
                <a:uLnTx/>
                <a:uFillTx/>
                <a:latin typeface="Calibri" panose="020F0502020204030204" pitchFamily="34" charset="0"/>
              </a:rPr>
              <a:t>, </a:t>
            </a:r>
            <a:r>
              <a:rPr lang="en-US" sz="2400" kern="0">
                <a:solidFill>
                  <a:srgbClr val="000000">
                    <a:lumMod val="85000"/>
                    <a:lumOff val="15000"/>
                  </a:srgbClr>
                </a:solidFill>
                <a:latin typeface="Calibri" panose="020F0502020204030204" pitchFamily="34" charset="0"/>
              </a:rPr>
              <a:t>&lt;1</a:t>
            </a:r>
            <a:r>
              <a:rPr kumimoji="0" lang="en-US" sz="2400" b="0" i="0" u="none" strike="noStrike" kern="0" cap="none" spc="0" normalizeH="0" baseline="0" noProof="0">
                <a:ln>
                  <a:noFill/>
                </a:ln>
                <a:solidFill>
                  <a:srgbClr val="000000">
                    <a:lumMod val="85000"/>
                    <a:lumOff val="15000"/>
                  </a:srgbClr>
                </a:solidFill>
                <a:effectLst/>
                <a:uLnTx/>
                <a:uFillTx/>
                <a:latin typeface="Calibri" panose="020F0502020204030204" pitchFamily="34" charset="0"/>
              </a:rPr>
              <a:t>%</a:t>
            </a:r>
            <a:endParaRPr kumimoji="0" lang="en-US" sz="2400" b="0" i="0" u="none" strike="noStrike" kern="0" cap="none" spc="0" normalizeH="0" baseline="30000" noProof="0">
              <a:ln>
                <a:noFill/>
              </a:ln>
              <a:solidFill>
                <a:srgbClr val="000000">
                  <a:lumMod val="85000"/>
                  <a:lumOff val="15000"/>
                </a:srgbClr>
              </a:solidFill>
              <a:effectLst/>
              <a:uLnTx/>
              <a:uFillTx/>
              <a:latin typeface="Calibri" panose="020F0502020204030204" pitchFamily="34" charset="0"/>
            </a:endParaRPr>
          </a:p>
        </p:txBody>
      </p:sp>
      <p:cxnSp>
        <p:nvCxnSpPr>
          <p:cNvPr id="4" name="Straight Connector 3">
            <a:extLst>
              <a:ext uri="{FF2B5EF4-FFF2-40B4-BE49-F238E27FC236}">
                <a16:creationId xmlns:a16="http://schemas.microsoft.com/office/drawing/2014/main" id="{6C679824-0437-9D74-BBA0-1645312A3276}"/>
              </a:ext>
              <a:ext uri="{C183D7F6-B498-43B3-948B-1728B52AA6E4}">
                <adec:decorative xmlns:adec="http://schemas.microsoft.com/office/drawing/2017/decorative" val="1"/>
              </a:ext>
            </a:extLst>
          </p:cNvPr>
          <p:cNvCxnSpPr>
            <a:cxnSpLocks/>
          </p:cNvCxnSpPr>
          <p:nvPr/>
        </p:nvCxnSpPr>
        <p:spPr>
          <a:xfrm flipV="1">
            <a:off x="2994476" y="2404533"/>
            <a:ext cx="1498502" cy="149035"/>
          </a:xfrm>
          <a:prstGeom prst="line">
            <a:avLst/>
          </a:prstGeom>
          <a:ln w="190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1D33960A-C023-204F-FEFB-890726192F6C}"/>
              </a:ext>
              <a:ext uri="{C183D7F6-B498-43B3-948B-1728B52AA6E4}">
                <adec:decorative xmlns:adec="http://schemas.microsoft.com/office/drawing/2017/decorative" val="1"/>
              </a:ext>
            </a:extLst>
          </p:cNvPr>
          <p:cNvSpPr/>
          <p:nvPr/>
        </p:nvSpPr>
        <p:spPr>
          <a:xfrm>
            <a:off x="121508" y="1796750"/>
            <a:ext cx="659077" cy="52598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13710BFA-2AB4-D2B9-5088-9A5446E858CD}"/>
              </a:ext>
            </a:extLst>
          </p:cNvPr>
          <p:cNvSpPr txBox="1"/>
          <p:nvPr/>
        </p:nvSpPr>
        <p:spPr>
          <a:xfrm>
            <a:off x="270294" y="1430189"/>
            <a:ext cx="3880848" cy="461665"/>
          </a:xfrm>
          <a:prstGeom prst="rect">
            <a:avLst/>
          </a:prstGeom>
          <a:solidFill>
            <a:srgbClr val="FFFFFF"/>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 typeface="Arial" pitchFamily="34" charset="0"/>
              <a:buNone/>
              <a:tabLst/>
              <a:defRPr/>
            </a:pPr>
            <a:r>
              <a:rPr kumimoji="0" lang="en-US" sz="2400" b="0" i="0" u="none" strike="noStrike" kern="0" cap="none" spc="0" normalizeH="0" baseline="0" noProof="0">
                <a:ln>
                  <a:noFill/>
                </a:ln>
                <a:solidFill>
                  <a:srgbClr val="000000">
                    <a:lumMod val="85000"/>
                    <a:lumOff val="15000"/>
                  </a:srgbClr>
                </a:solidFill>
                <a:effectLst/>
                <a:uLnTx/>
                <a:uFillTx/>
                <a:latin typeface="Calibri" panose="020F0502020204030204" pitchFamily="34" charset="0"/>
              </a:rPr>
              <a:t>Other 4+ drug regimen</a:t>
            </a:r>
            <a:r>
              <a:rPr lang="en-US" sz="2400" baseline="30000">
                <a:solidFill>
                  <a:srgbClr val="000000"/>
                </a:solidFill>
                <a:latin typeface="Calibri" panose="020F0502020204030204" pitchFamily="34" charset="0"/>
              </a:rPr>
              <a:t>†</a:t>
            </a:r>
            <a:r>
              <a:rPr kumimoji="0" lang="en-US" sz="2400" b="0" i="0" u="none" strike="noStrike" kern="0" cap="none" spc="0" normalizeH="0" baseline="0" noProof="0">
                <a:ln>
                  <a:noFill/>
                </a:ln>
                <a:solidFill>
                  <a:srgbClr val="000000">
                    <a:lumMod val="85000"/>
                    <a:lumOff val="15000"/>
                  </a:srgbClr>
                </a:solidFill>
                <a:effectLst/>
                <a:uLnTx/>
                <a:uFillTx/>
                <a:latin typeface="Calibri" panose="020F0502020204030204" pitchFamily="34" charset="0"/>
              </a:rPr>
              <a:t>, 7%</a:t>
            </a:r>
            <a:endParaRPr kumimoji="0" lang="en-US" sz="2400" b="0" i="0" u="none" strike="noStrike" kern="0" cap="none" spc="0" normalizeH="0" baseline="30000" noProof="0">
              <a:ln>
                <a:noFill/>
              </a:ln>
              <a:solidFill>
                <a:srgbClr val="000000">
                  <a:lumMod val="85000"/>
                  <a:lumOff val="15000"/>
                </a:srgbClr>
              </a:solidFill>
              <a:effectLst/>
              <a:uLnTx/>
              <a:uFillTx/>
              <a:latin typeface="Calibri" panose="020F0502020204030204" pitchFamily="34" charset="0"/>
            </a:endParaRPr>
          </a:p>
        </p:txBody>
      </p:sp>
      <p:cxnSp>
        <p:nvCxnSpPr>
          <p:cNvPr id="3" name="Straight Connector 2">
            <a:extLst>
              <a:ext uri="{FF2B5EF4-FFF2-40B4-BE49-F238E27FC236}">
                <a16:creationId xmlns:a16="http://schemas.microsoft.com/office/drawing/2014/main" id="{8504DF2B-A423-2207-6C69-A56E190A1E8B}"/>
              </a:ext>
              <a:ext uri="{C183D7F6-B498-43B3-948B-1728B52AA6E4}">
                <adec:decorative xmlns:adec="http://schemas.microsoft.com/office/drawing/2017/decorative" val="1"/>
              </a:ext>
            </a:extLst>
          </p:cNvPr>
          <p:cNvCxnSpPr>
            <a:cxnSpLocks/>
          </p:cNvCxnSpPr>
          <p:nvPr/>
        </p:nvCxnSpPr>
        <p:spPr>
          <a:xfrm>
            <a:off x="3821643" y="1883582"/>
            <a:ext cx="966518" cy="299923"/>
          </a:xfrm>
          <a:prstGeom prst="line">
            <a:avLst/>
          </a:prstGeom>
          <a:ln w="190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722CE32-17D4-28E1-E983-756556FF8244}"/>
              </a:ext>
              <a:ext uri="{C183D7F6-B498-43B3-948B-1728B52AA6E4}">
                <adec:decorative xmlns:adec="http://schemas.microsoft.com/office/drawing/2017/decorative" val="1"/>
              </a:ext>
            </a:extLst>
          </p:cNvPr>
          <p:cNvCxnSpPr>
            <a:cxnSpLocks/>
          </p:cNvCxnSpPr>
          <p:nvPr/>
        </p:nvCxnSpPr>
        <p:spPr>
          <a:xfrm>
            <a:off x="5660315" y="1559859"/>
            <a:ext cx="0" cy="323997"/>
          </a:xfrm>
          <a:prstGeom prst="line">
            <a:avLst/>
          </a:prstGeom>
          <a:ln w="190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8247365"/>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descr="Line graph showing annual TB incidence rates in the United States from 2010 to 2024.">
            <a:extLst>
              <a:ext uri="{FF2B5EF4-FFF2-40B4-BE49-F238E27FC236}">
                <a16:creationId xmlns:a16="http://schemas.microsoft.com/office/drawing/2014/main" id="{2C99D0E8-B41E-6BB5-4BD6-00C363BBED7E}"/>
              </a:ext>
            </a:extLst>
          </p:cNvPr>
          <p:cNvGraphicFramePr/>
          <p:nvPr>
            <p:extLst>
              <p:ext uri="{D42A27DB-BD31-4B8C-83A1-F6EECF244321}">
                <p14:modId xmlns:p14="http://schemas.microsoft.com/office/powerpoint/2010/main" val="2857028072"/>
              </p:ext>
            </p:extLst>
          </p:nvPr>
        </p:nvGraphicFramePr>
        <p:xfrm>
          <a:off x="98158" y="1142729"/>
          <a:ext cx="12093844" cy="2430649"/>
        </p:xfrm>
        <a:graphic>
          <a:graphicData uri="http://schemas.openxmlformats.org/drawingml/2006/chart">
            <c:chart xmlns:c="http://schemas.openxmlformats.org/drawingml/2006/chart" xmlns:r="http://schemas.openxmlformats.org/officeDocument/2006/relationships" r:id="rId3"/>
          </a:graphicData>
        </a:graphic>
      </p:graphicFrame>
      <p:sp>
        <p:nvSpPr>
          <p:cNvPr id="11" name="Title 15">
            <a:extLst>
              <a:ext uri="{FF2B5EF4-FFF2-40B4-BE49-F238E27FC236}">
                <a16:creationId xmlns:a16="http://schemas.microsoft.com/office/drawing/2014/main" id="{ADD9DB23-3C4A-1CCA-2255-159A14149049}"/>
              </a:ext>
            </a:extLst>
          </p:cNvPr>
          <p:cNvSpPr txBox="1">
            <a:spLocks noGrp="1"/>
          </p:cNvSpPr>
          <p:nvPr>
            <p:ph type="title" idx="4294967295"/>
          </p:nvPr>
        </p:nvSpPr>
        <p:spPr>
          <a:xfrm>
            <a:off x="609597" y="164592"/>
            <a:ext cx="10972807" cy="969264"/>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rtl="0" eaLnBrk="0" fontAlgn="base" hangingPunct="0">
              <a:lnSpc>
                <a:spcPts val="4000"/>
              </a:lnSpc>
              <a:spcBef>
                <a:spcPct val="0"/>
              </a:spcBef>
              <a:spcAft>
                <a:spcPct val="0"/>
              </a:spcAft>
              <a:defRPr sz="3733" b="1" kern="1200" baseline="0">
                <a:solidFill>
                  <a:srgbClr val="00788A"/>
                </a:solidFill>
                <a:effectLst/>
                <a:latin typeface="Calibri" pitchFamily="34" charset="0"/>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000" b="1" i="0" u="none" strike="noStrike" kern="1200" cap="none" spc="0" normalizeH="0" baseline="0" noProof="0" dirty="0">
                <a:ln>
                  <a:noFill/>
                </a:ln>
                <a:solidFill>
                  <a:srgbClr val="164380"/>
                </a:solidFill>
                <a:effectLst/>
                <a:uLnTx/>
                <a:uFillTx/>
                <a:latin typeface="Calibri" pitchFamily="34" charset="0"/>
                <a:ea typeface="+mj-ea"/>
                <a:cs typeface="+mj-cs"/>
              </a:rPr>
              <a:t>TB Incidence Rates and Annual Percent Change in Rate,</a:t>
            </a:r>
            <a:r>
              <a:rPr kumimoji="0" lang="en-US" sz="3000" b="1" i="0" u="none" strike="noStrike" kern="1200" cap="none" spc="0" normalizeH="0" baseline="30000" noProof="0" dirty="0">
                <a:ln>
                  <a:noFill/>
                </a:ln>
                <a:solidFill>
                  <a:srgbClr val="164380"/>
                </a:solidFill>
                <a:effectLst/>
                <a:uLnTx/>
                <a:uFillTx/>
                <a:latin typeface="Calibri" pitchFamily="34" charset="0"/>
                <a:ea typeface="+mj-ea"/>
                <a:cs typeface="+mj-cs"/>
              </a:rPr>
              <a:t>*</a:t>
            </a:r>
            <a:r>
              <a:rPr kumimoji="0" lang="en-US" sz="3000" b="1" i="0" u="none" strike="noStrike" kern="1200" cap="none" spc="0" normalizeH="0" baseline="0" noProof="0" dirty="0">
                <a:ln>
                  <a:noFill/>
                </a:ln>
                <a:solidFill>
                  <a:srgbClr val="164380"/>
                </a:solidFill>
                <a:effectLst/>
                <a:uLnTx/>
                <a:uFillTx/>
                <a:latin typeface="Calibri" pitchFamily="34" charset="0"/>
                <a:ea typeface="+mj-ea"/>
                <a:cs typeface="+mj-cs"/>
              </a:rPr>
              <a:t> </a:t>
            </a:r>
            <a:br>
              <a:rPr kumimoji="0" lang="en-US" sz="3000" b="1" i="0" u="none" strike="noStrike" kern="1200" cap="none" spc="0" normalizeH="0" baseline="0" noProof="0" dirty="0">
                <a:ln>
                  <a:noFill/>
                </a:ln>
                <a:solidFill>
                  <a:srgbClr val="164380"/>
                </a:solidFill>
                <a:effectLst/>
                <a:uLnTx/>
                <a:uFillTx/>
                <a:latin typeface="Calibri" pitchFamily="34" charset="0"/>
                <a:ea typeface="+mj-ea"/>
                <a:cs typeface="+mj-cs"/>
              </a:rPr>
            </a:br>
            <a:r>
              <a:rPr kumimoji="0" lang="en-US" sz="3000" b="1" i="0" u="none" strike="noStrike" kern="1200" cap="none" spc="0" normalizeH="0" baseline="0" noProof="0" dirty="0">
                <a:ln>
                  <a:noFill/>
                </a:ln>
                <a:solidFill>
                  <a:srgbClr val="164380"/>
                </a:solidFill>
                <a:effectLst/>
                <a:uLnTx/>
                <a:uFillTx/>
                <a:latin typeface="Calibri" pitchFamily="34" charset="0"/>
                <a:ea typeface="+mj-ea"/>
                <a:cs typeface="+mj-cs"/>
              </a:rPr>
              <a:t>United States, 2010–2024</a:t>
            </a:r>
          </a:p>
        </p:txBody>
      </p:sp>
      <p:graphicFrame>
        <p:nvGraphicFramePr>
          <p:cNvPr id="12" name="Chart 11" descr="Bar chart showing annual percentage change in TB incidence rates in the United States from 2010 to 2024.">
            <a:extLst>
              <a:ext uri="{FF2B5EF4-FFF2-40B4-BE49-F238E27FC236}">
                <a16:creationId xmlns:a16="http://schemas.microsoft.com/office/drawing/2014/main" id="{AD15A256-31A7-5B0C-A864-210E49018308}"/>
              </a:ext>
            </a:extLst>
          </p:cNvPr>
          <p:cNvGraphicFramePr/>
          <p:nvPr>
            <p:extLst>
              <p:ext uri="{D42A27DB-BD31-4B8C-83A1-F6EECF244321}">
                <p14:modId xmlns:p14="http://schemas.microsoft.com/office/powerpoint/2010/main" val="808665470"/>
              </p:ext>
            </p:extLst>
          </p:nvPr>
        </p:nvGraphicFramePr>
        <p:xfrm>
          <a:off x="98158" y="3350154"/>
          <a:ext cx="12345735" cy="3154362"/>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Box 1">
            <a:extLst>
              <a:ext uri="{FF2B5EF4-FFF2-40B4-BE49-F238E27FC236}">
                <a16:creationId xmlns:a16="http://schemas.microsoft.com/office/drawing/2014/main" id="{2EF47CB8-D4CE-2922-5A2E-6D1814DD9986}"/>
              </a:ext>
            </a:extLst>
          </p:cNvPr>
          <p:cNvSpPr txBox="1"/>
          <p:nvPr/>
        </p:nvSpPr>
        <p:spPr>
          <a:xfrm>
            <a:off x="98158" y="6440827"/>
            <a:ext cx="4962872" cy="28506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buFont typeface="Arial" pitchFamily="34" charset="0"/>
              <a:buNone/>
            </a:pPr>
            <a:r>
              <a:rPr lang="en-US" sz="1200" baseline="30000">
                <a:solidFill>
                  <a:srgbClr val="000000"/>
                </a:solidFill>
                <a:latin typeface="Calibri" panose="020F0502020204030204" pitchFamily="34" charset="0"/>
              </a:rPr>
              <a:t>*</a:t>
            </a:r>
            <a:r>
              <a:rPr lang="en-US" sz="1200">
                <a:solidFill>
                  <a:srgbClr val="000000"/>
                </a:solidFill>
                <a:latin typeface="Calibri" panose="020F0502020204030204" pitchFamily="34" charset="0"/>
              </a:rPr>
              <a:t>Annual percent change in rate based on unrounded data</a:t>
            </a:r>
          </a:p>
        </p:txBody>
      </p:sp>
    </p:spTree>
    <p:extLst>
      <p:ext uri="{BB962C8B-B14F-4D97-AF65-F5344CB8AC3E}">
        <p14:creationId xmlns:p14="http://schemas.microsoft.com/office/powerpoint/2010/main" val="2246362965"/>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3">
            <a:extLst>
              <a:ext uri="{FF2B5EF4-FFF2-40B4-BE49-F238E27FC236}">
                <a16:creationId xmlns:a16="http://schemas.microsoft.com/office/drawing/2014/main" id="{6C9401C3-A1EC-7FAD-EE77-197847408BA7}"/>
              </a:ext>
            </a:extLst>
          </p:cNvPr>
          <p:cNvSpPr txBox="1">
            <a:spLocks/>
          </p:cNvSpPr>
          <p:nvPr/>
        </p:nvSpPr>
        <p:spPr>
          <a:xfrm>
            <a:off x="25400" y="6119754"/>
            <a:ext cx="12192000" cy="611085"/>
          </a:xfrm>
          <a:prstGeom prst="rect">
            <a:avLst/>
          </a:prstGeom>
        </p:spPr>
        <p:txBody>
          <a:bodyPr lIns="91440" tIns="45720" rIns="91440" bIns="45720" anchor="t"/>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200" baseline="30000">
                <a:solidFill>
                  <a:srgbClr val="000000"/>
                </a:solidFill>
                <a:latin typeface="Calibri" panose="020F0502020204030204" pitchFamily="34" charset="0"/>
                <a:cs typeface="Calibri" panose="020F0502020204030204" pitchFamily="34" charset="0"/>
              </a:rPr>
              <a:t>*</a:t>
            </a:r>
            <a:r>
              <a:rPr lang="en-US" sz="1200">
                <a:solidFill>
                  <a:srgbClr val="000000"/>
                </a:solidFill>
                <a:latin typeface="Calibri" panose="020F0502020204030204" pitchFamily="34" charset="0"/>
                <a:cs typeface="Calibri" panose="020F0502020204030204" pitchFamily="34" charset="0"/>
              </a:rPr>
              <a:t>Persons on an initial drug therapy with at least one drug.</a:t>
            </a:r>
          </a:p>
          <a:p>
            <a:pPr marL="0" indent="0">
              <a:spcBef>
                <a:spcPts val="16"/>
              </a:spcBef>
              <a:buFont typeface="Arial" pitchFamily="34" charset="0"/>
              <a:buNone/>
            </a:pPr>
            <a:r>
              <a:rPr lang="en-US" sz="1200" baseline="30000">
                <a:solidFill>
                  <a:srgbClr val="000000"/>
                </a:solidFill>
                <a:latin typeface="Calibri" panose="020F0502020204030204" pitchFamily="34" charset="0"/>
                <a:cs typeface="Calibri" panose="020F0502020204030204" pitchFamily="34" charset="0"/>
              </a:rPr>
              <a:t>†</a:t>
            </a:r>
            <a:r>
              <a:rPr lang="en-US" sz="1200">
                <a:solidFill>
                  <a:srgbClr val="000000"/>
                </a:solidFill>
                <a:latin typeface="Calibri" panose="020F0502020204030204" pitchFamily="34" charset="0"/>
                <a:cs typeface="Calibri" panose="020F0502020204030204" pitchFamily="34" charset="0"/>
              </a:rPr>
              <a:t>Most recent year for which data are complete.</a:t>
            </a:r>
            <a:endParaRPr lang="en-US" sz="1200" baseline="30000">
              <a:solidFill>
                <a:srgbClr val="000000"/>
              </a:solidFill>
              <a:latin typeface="Calibri" panose="020F0502020204030204" pitchFamily="34" charset="0"/>
              <a:cs typeface="Calibri" panose="020F0502020204030204" pitchFamily="34" charset="0"/>
            </a:endParaRPr>
          </a:p>
          <a:p>
            <a:pPr marL="145415" indent="-145415">
              <a:spcBef>
                <a:spcPts val="0"/>
              </a:spcBef>
              <a:buFont typeface="Arial" pitchFamily="34" charset="0"/>
              <a:buNone/>
            </a:pPr>
            <a:r>
              <a:rPr lang="en-US" sz="1200" baseline="30000">
                <a:solidFill>
                  <a:srgbClr val="000000"/>
                </a:solidFill>
                <a:latin typeface="Calibri" panose="020F0502020204030204" pitchFamily="34" charset="0"/>
                <a:cs typeface="Calibri" panose="020F0502020204030204" pitchFamily="34" charset="0"/>
              </a:rPr>
              <a:t>§</a:t>
            </a:r>
            <a:r>
              <a:rPr lang="en-US" sz="1200">
                <a:solidFill>
                  <a:srgbClr val="000000"/>
                </a:solidFill>
                <a:latin typeface="Calibri" panose="020F0502020204030204" pitchFamily="34" charset="0"/>
                <a:cs typeface="Calibri" panose="020F0502020204030204" pitchFamily="34" charset="0"/>
              </a:rPr>
              <a:t>DOT=directly observed therapy; SAT=self-administered therapy.</a:t>
            </a:r>
          </a:p>
        </p:txBody>
      </p:sp>
      <p:sp>
        <p:nvSpPr>
          <p:cNvPr id="7" name="Title 1">
            <a:extLst>
              <a:ext uri="{FF2B5EF4-FFF2-40B4-BE49-F238E27FC236}">
                <a16:creationId xmlns:a16="http://schemas.microsoft.com/office/drawing/2014/main" id="{C3F86EEF-693A-9BBC-F802-57EB5C11256B}"/>
              </a:ext>
            </a:extLst>
          </p:cNvPr>
          <p:cNvSpPr txBox="1">
            <a:spLocks noGrp="1"/>
          </p:cNvSpPr>
          <p:nvPr>
            <p:ph type="title" idx="4294967295"/>
          </p:nvPr>
        </p:nvSpPr>
        <p:spPr>
          <a:xfrm>
            <a:off x="609600" y="164592"/>
            <a:ext cx="10972800" cy="969264"/>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rtl="0" eaLnBrk="0" fontAlgn="base" hangingPunct="0">
              <a:lnSpc>
                <a:spcPts val="4000"/>
              </a:lnSpc>
              <a:spcBef>
                <a:spcPct val="0"/>
              </a:spcBef>
              <a:spcAft>
                <a:spcPct val="0"/>
              </a:spcAft>
              <a:defRPr sz="3733" b="1" kern="1200" baseline="0">
                <a:solidFill>
                  <a:srgbClr val="00788A"/>
                </a:solidFill>
                <a:effectLst/>
                <a:latin typeface="Calibri" pitchFamily="34" charset="0"/>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000" b="1" i="0" u="none" strike="noStrike" kern="1200" cap="none" spc="0" normalizeH="0" baseline="0" noProof="0" dirty="0">
                <a:ln>
                  <a:noFill/>
                </a:ln>
                <a:solidFill>
                  <a:srgbClr val="164380"/>
                </a:solidFill>
                <a:effectLst/>
                <a:uLnTx/>
                <a:uFillTx/>
                <a:latin typeface="Calibri" pitchFamily="34" charset="0"/>
                <a:ea typeface="+mj-ea"/>
                <a:cs typeface="Calibri" panose="020F0502020204030204" pitchFamily="34" charset="0"/>
              </a:rPr>
              <a:t>Percentage of TB Cases by Method of Treatment Administration,</a:t>
            </a:r>
            <a:r>
              <a:rPr kumimoji="0" lang="en-US" sz="3000" b="1" i="0" u="none" strike="noStrike" kern="1200" cap="none" spc="0" normalizeH="0" baseline="30000" noProof="0" dirty="0">
                <a:ln>
                  <a:noFill/>
                </a:ln>
                <a:solidFill>
                  <a:srgbClr val="164380"/>
                </a:solidFill>
                <a:effectLst/>
                <a:uLnTx/>
                <a:uFillTx/>
                <a:latin typeface="Calibri" pitchFamily="34" charset="0"/>
                <a:ea typeface="+mj-ea"/>
                <a:cs typeface="Calibri" panose="020F0502020204030204" pitchFamily="34" charset="0"/>
              </a:rPr>
              <a:t>*</a:t>
            </a:r>
            <a:r>
              <a:rPr kumimoji="0" lang="en-US" sz="3000" b="1" i="0" u="none" strike="noStrike" kern="1200" cap="none" spc="0" normalizeH="0" baseline="0" noProof="0" dirty="0">
                <a:ln>
                  <a:noFill/>
                </a:ln>
                <a:solidFill>
                  <a:srgbClr val="164380"/>
                </a:solidFill>
                <a:effectLst/>
                <a:uLnTx/>
                <a:uFillTx/>
                <a:latin typeface="Calibri" pitchFamily="34" charset="0"/>
                <a:ea typeface="+mj-ea"/>
                <a:cs typeface="Calibri" panose="020F0502020204030204" pitchFamily="34" charset="0"/>
              </a:rPr>
              <a:t> United States, 1993–2022</a:t>
            </a:r>
            <a:r>
              <a:rPr kumimoji="0" lang="en-US" sz="3000" b="1" i="0" u="none" strike="noStrike" kern="1200" cap="none" spc="0" normalizeH="0" baseline="30000" noProof="0" dirty="0">
                <a:ln>
                  <a:noFill/>
                </a:ln>
                <a:solidFill>
                  <a:srgbClr val="164380"/>
                </a:solidFill>
                <a:effectLst/>
                <a:uLnTx/>
                <a:uFillTx/>
                <a:latin typeface="Calibri" pitchFamily="34" charset="0"/>
                <a:ea typeface="+mj-ea"/>
                <a:cs typeface="Calibri" panose="020F0502020204030204" pitchFamily="34" charset="0"/>
              </a:rPr>
              <a:t>†</a:t>
            </a:r>
          </a:p>
        </p:txBody>
      </p:sp>
      <p:graphicFrame>
        <p:nvGraphicFramePr>
          <p:cNvPr id="8" name="Chart 7" descr="100% stacked bar chart showing the percentage of TB cases by method of treatment administration in the United States from 1993 to 2022.">
            <a:extLst>
              <a:ext uri="{FF2B5EF4-FFF2-40B4-BE49-F238E27FC236}">
                <a16:creationId xmlns:a16="http://schemas.microsoft.com/office/drawing/2014/main" id="{E7FF83AA-37D0-8A8F-9246-B25CC4F4C6CA}"/>
              </a:ext>
            </a:extLst>
          </p:cNvPr>
          <p:cNvGraphicFramePr/>
          <p:nvPr>
            <p:extLst>
              <p:ext uri="{D42A27DB-BD31-4B8C-83A1-F6EECF244321}">
                <p14:modId xmlns:p14="http://schemas.microsoft.com/office/powerpoint/2010/main" val="3415443590"/>
              </p:ext>
            </p:extLst>
          </p:nvPr>
        </p:nvGraphicFramePr>
        <p:xfrm>
          <a:off x="212651" y="1133855"/>
          <a:ext cx="11836560" cy="5068161"/>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6E6E8D4D-75FE-F497-EF51-93665C9A1D80}"/>
              </a:ext>
            </a:extLst>
          </p:cNvPr>
          <p:cNvSpPr txBox="1"/>
          <p:nvPr/>
        </p:nvSpPr>
        <p:spPr>
          <a:xfrm>
            <a:off x="2415625" y="1229666"/>
            <a:ext cx="1155700" cy="276999"/>
          </a:xfrm>
          <a:prstGeom prst="rect">
            <a:avLst/>
          </a:prstGeom>
          <a:solidFill>
            <a:srgbClr val="FFFFFF"/>
          </a:solid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 typeface="Arial" pitchFamily="34" charset="0"/>
              <a:buNone/>
              <a:tabLst/>
              <a:defRPr/>
            </a:pPr>
            <a:r>
              <a:rPr kumimoji="0" lang="en-US" sz="1800" b="0" i="0" u="none" strike="noStrike" kern="0" cap="none" spc="0" normalizeH="0" baseline="0" noProof="0">
                <a:ln>
                  <a:noFill/>
                </a:ln>
                <a:solidFill>
                  <a:srgbClr val="000000">
                    <a:lumMod val="85000"/>
                    <a:lumOff val="15000"/>
                  </a:srgbClr>
                </a:solidFill>
                <a:effectLst/>
                <a:uLnTx/>
                <a:uFillTx/>
                <a:latin typeface="Calibri" panose="020F0502020204030204" pitchFamily="34" charset="0"/>
              </a:rPr>
              <a:t>DOT</a:t>
            </a:r>
            <a:r>
              <a:rPr kumimoji="0" lang="en-US" sz="1800" b="0" i="0" u="none" strike="noStrike" kern="0" cap="none" spc="0" normalizeH="0" baseline="30000" noProof="0">
                <a:ln>
                  <a:noFill/>
                </a:ln>
                <a:solidFill>
                  <a:srgbClr val="000000">
                    <a:lumMod val="85000"/>
                    <a:lumOff val="15000"/>
                  </a:srgbClr>
                </a:solidFill>
                <a:effectLst/>
                <a:uLnTx/>
                <a:uFillTx/>
                <a:latin typeface="Calibri" panose="020F0502020204030204" pitchFamily="34" charset="0"/>
              </a:rPr>
              <a:t>§</a:t>
            </a:r>
            <a:r>
              <a:rPr kumimoji="0" lang="en-US" sz="1800" b="0" i="0" u="none" strike="noStrike" kern="0" cap="none" spc="0" normalizeH="0" baseline="0" noProof="0">
                <a:ln>
                  <a:noFill/>
                </a:ln>
                <a:solidFill>
                  <a:srgbClr val="000000">
                    <a:lumMod val="85000"/>
                    <a:lumOff val="15000"/>
                  </a:srgbClr>
                </a:solidFill>
                <a:effectLst/>
                <a:uLnTx/>
                <a:uFillTx/>
                <a:latin typeface="Calibri" panose="020F0502020204030204" pitchFamily="34" charset="0"/>
              </a:rPr>
              <a:t> only</a:t>
            </a:r>
            <a:endParaRPr kumimoji="0" lang="en-US" sz="1800" b="0" i="0" u="none" strike="noStrike" kern="0" cap="none" spc="0" normalizeH="0" baseline="30000" noProof="0">
              <a:ln>
                <a:noFill/>
              </a:ln>
              <a:solidFill>
                <a:srgbClr val="000000">
                  <a:lumMod val="85000"/>
                  <a:lumOff val="15000"/>
                </a:srgbClr>
              </a:solidFill>
              <a:effectLst/>
              <a:uLnTx/>
              <a:uFillTx/>
              <a:latin typeface="Calibri" panose="020F0502020204030204" pitchFamily="34" charset="0"/>
            </a:endParaRPr>
          </a:p>
        </p:txBody>
      </p:sp>
      <p:sp>
        <p:nvSpPr>
          <p:cNvPr id="10" name="TextBox 9">
            <a:extLst>
              <a:ext uri="{FF2B5EF4-FFF2-40B4-BE49-F238E27FC236}">
                <a16:creationId xmlns:a16="http://schemas.microsoft.com/office/drawing/2014/main" id="{44EF1DEE-A4B3-C86C-9777-AD4E1F0279A4}"/>
              </a:ext>
            </a:extLst>
          </p:cNvPr>
          <p:cNvSpPr txBox="1"/>
          <p:nvPr/>
        </p:nvSpPr>
        <p:spPr>
          <a:xfrm>
            <a:off x="4578099" y="1229665"/>
            <a:ext cx="1552832" cy="276999"/>
          </a:xfrm>
          <a:prstGeom prst="rect">
            <a:avLst/>
          </a:prstGeom>
          <a:solidFill>
            <a:srgbClr val="FFFFFF"/>
          </a:solid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 typeface="Arial" pitchFamily="34" charset="0"/>
              <a:buNone/>
              <a:tabLst/>
              <a:defRPr/>
            </a:pPr>
            <a:r>
              <a:rPr kumimoji="0" lang="en-US" sz="1800" b="0" i="0" u="none" strike="noStrike" kern="0" cap="none" spc="0" normalizeH="0" baseline="0" noProof="0">
                <a:ln>
                  <a:noFill/>
                </a:ln>
                <a:solidFill>
                  <a:srgbClr val="000000">
                    <a:lumMod val="85000"/>
                    <a:lumOff val="15000"/>
                  </a:srgbClr>
                </a:solidFill>
                <a:effectLst/>
                <a:uLnTx/>
                <a:uFillTx/>
                <a:latin typeface="Calibri" panose="020F0502020204030204" pitchFamily="34" charset="0"/>
              </a:rPr>
              <a:t>DOT and SAT</a:t>
            </a:r>
            <a:r>
              <a:rPr kumimoji="0" lang="en-US" sz="1800" b="0" i="0" u="none" strike="noStrike" kern="0" cap="none" spc="0" normalizeH="0" baseline="30000" noProof="0">
                <a:ln>
                  <a:noFill/>
                </a:ln>
                <a:solidFill>
                  <a:srgbClr val="000000">
                    <a:lumMod val="85000"/>
                    <a:lumOff val="15000"/>
                  </a:srgbClr>
                </a:solidFill>
                <a:effectLst/>
                <a:uLnTx/>
                <a:uFillTx/>
                <a:latin typeface="Calibri" panose="020F0502020204030204" pitchFamily="34" charset="0"/>
              </a:rPr>
              <a:t>§</a:t>
            </a:r>
          </a:p>
        </p:txBody>
      </p:sp>
    </p:spTree>
    <p:extLst>
      <p:ext uri="{BB962C8B-B14F-4D97-AF65-F5344CB8AC3E}">
        <p14:creationId xmlns:p14="http://schemas.microsoft.com/office/powerpoint/2010/main" val="82966108"/>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870B849F-E998-D218-484C-C127B1C7478B}"/>
              </a:ext>
            </a:extLst>
          </p:cNvPr>
          <p:cNvSpPr txBox="1">
            <a:spLocks noGrp="1"/>
          </p:cNvSpPr>
          <p:nvPr>
            <p:ph type="title" idx="4294967295"/>
          </p:nvPr>
        </p:nvSpPr>
        <p:spPr>
          <a:xfrm>
            <a:off x="609600" y="164592"/>
            <a:ext cx="10972800" cy="969264"/>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rtl="0" eaLnBrk="0" fontAlgn="base" hangingPunct="0">
              <a:lnSpc>
                <a:spcPts val="4000"/>
              </a:lnSpc>
              <a:spcBef>
                <a:spcPct val="0"/>
              </a:spcBef>
              <a:spcAft>
                <a:spcPct val="0"/>
              </a:spcAft>
              <a:defRPr sz="3733" b="1" kern="1200" baseline="0">
                <a:solidFill>
                  <a:srgbClr val="00788A"/>
                </a:solidFill>
                <a:effectLst/>
                <a:latin typeface="Calibri" pitchFamily="34" charset="0"/>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000" b="1" i="0" u="none" strike="noStrike" kern="1200" cap="none" spc="0" normalizeH="0" baseline="0" noProof="0" dirty="0">
                <a:ln>
                  <a:noFill/>
                </a:ln>
                <a:solidFill>
                  <a:srgbClr val="164380"/>
                </a:solidFill>
                <a:effectLst/>
                <a:uLnTx/>
                <a:uFillTx/>
                <a:latin typeface="Calibri" pitchFamily="34" charset="0"/>
                <a:ea typeface="+mj-ea"/>
                <a:cs typeface="+mj-cs"/>
              </a:rPr>
              <a:t>Percentage of TB Cases</a:t>
            </a:r>
            <a:r>
              <a:rPr kumimoji="0" lang="en-US" sz="3000" b="1" i="0" u="none" strike="noStrike" kern="1200" cap="none" spc="0" normalizeH="0" baseline="30000" noProof="0" dirty="0">
                <a:ln>
                  <a:noFill/>
                </a:ln>
                <a:solidFill>
                  <a:srgbClr val="164380"/>
                </a:solidFill>
                <a:effectLst/>
                <a:uLnTx/>
                <a:uFillTx/>
                <a:latin typeface="Calibri" pitchFamily="34" charset="0"/>
                <a:ea typeface="+mj-ea"/>
                <a:cs typeface="+mj-cs"/>
              </a:rPr>
              <a:t>*</a:t>
            </a:r>
            <a:r>
              <a:rPr kumimoji="0" lang="en-US" sz="3000" b="1" i="0" u="none" strike="noStrike" kern="1200" cap="none" spc="0" normalizeH="0" baseline="0" noProof="0" dirty="0">
                <a:ln>
                  <a:noFill/>
                </a:ln>
                <a:solidFill>
                  <a:srgbClr val="164380"/>
                </a:solidFill>
                <a:effectLst/>
                <a:uLnTx/>
                <a:uFillTx/>
                <a:latin typeface="Calibri" pitchFamily="34" charset="0"/>
                <a:ea typeface="+mj-ea"/>
                <a:cs typeface="+mj-cs"/>
              </a:rPr>
              <a:t> by Method of Treatment Administration, United States, 2022</a:t>
            </a:r>
            <a:r>
              <a:rPr kumimoji="0" lang="en-US" sz="3000" b="1" i="0" u="none" strike="noStrike" kern="1200" cap="none" spc="0" normalizeH="0" baseline="30000" noProof="0" dirty="0">
                <a:ln>
                  <a:noFill/>
                </a:ln>
                <a:solidFill>
                  <a:srgbClr val="164380"/>
                </a:solidFill>
                <a:effectLst/>
                <a:uLnTx/>
                <a:uFillTx/>
                <a:latin typeface="Segoe UI" panose="020B0502040204020203" pitchFamily="34" charset="0"/>
                <a:ea typeface="+mj-ea"/>
                <a:cs typeface="Segoe UI" panose="020B0502040204020203" pitchFamily="34" charset="0"/>
              </a:rPr>
              <a:t>†</a:t>
            </a:r>
            <a:r>
              <a:rPr kumimoji="0" lang="en-US" sz="3000" b="1" i="0" u="none" strike="noStrike" kern="1200" cap="none" spc="0" normalizeH="0" baseline="0" noProof="0" dirty="0">
                <a:ln>
                  <a:noFill/>
                </a:ln>
                <a:solidFill>
                  <a:srgbClr val="164380"/>
                </a:solidFill>
                <a:effectLst/>
                <a:uLnTx/>
                <a:uFillTx/>
                <a:latin typeface="Calibri" pitchFamily="34" charset="0"/>
                <a:ea typeface="+mj-ea"/>
                <a:cs typeface="+mj-cs"/>
              </a:rPr>
              <a:t> </a:t>
            </a:r>
            <a:r>
              <a:rPr kumimoji="0" lang="en-US" sz="3000" b="0" i="0" u="none" strike="noStrike" kern="1200" cap="none" spc="0" normalizeH="0" baseline="0" noProof="0" dirty="0">
                <a:ln>
                  <a:noFill/>
                </a:ln>
                <a:solidFill>
                  <a:srgbClr val="164380"/>
                </a:solidFill>
                <a:effectLst/>
                <a:uLnTx/>
                <a:uFillTx/>
                <a:latin typeface="Calibri" pitchFamily="34" charset="0"/>
                <a:ea typeface="+mj-ea"/>
                <a:cs typeface="+mj-cs"/>
              </a:rPr>
              <a:t>(N=8,007)</a:t>
            </a:r>
          </a:p>
        </p:txBody>
      </p:sp>
      <p:graphicFrame>
        <p:nvGraphicFramePr>
          <p:cNvPr id="7" name="Chart 6" descr="Pie chart showing the percentage of TB cases by method of treatment administration in the United States in 2024.">
            <a:extLst>
              <a:ext uri="{FF2B5EF4-FFF2-40B4-BE49-F238E27FC236}">
                <a16:creationId xmlns:a16="http://schemas.microsoft.com/office/drawing/2014/main" id="{564EB582-28B7-53B4-3C2A-0A912BACA944}"/>
              </a:ext>
            </a:extLst>
          </p:cNvPr>
          <p:cNvGraphicFramePr/>
          <p:nvPr>
            <p:extLst>
              <p:ext uri="{D42A27DB-BD31-4B8C-83A1-F6EECF244321}">
                <p14:modId xmlns:p14="http://schemas.microsoft.com/office/powerpoint/2010/main" val="450612788"/>
              </p:ext>
            </p:extLst>
          </p:nvPr>
        </p:nvGraphicFramePr>
        <p:xfrm>
          <a:off x="396948" y="960455"/>
          <a:ext cx="11624451" cy="5449944"/>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Placeholder 3">
            <a:extLst>
              <a:ext uri="{FF2B5EF4-FFF2-40B4-BE49-F238E27FC236}">
                <a16:creationId xmlns:a16="http://schemas.microsoft.com/office/drawing/2014/main" id="{80CC6EFB-B377-ED81-DB8E-906E0B0CB63C}"/>
              </a:ext>
            </a:extLst>
          </p:cNvPr>
          <p:cNvSpPr txBox="1">
            <a:spLocks/>
          </p:cNvSpPr>
          <p:nvPr/>
        </p:nvSpPr>
        <p:spPr>
          <a:xfrm>
            <a:off x="25400" y="6269254"/>
            <a:ext cx="12192000" cy="447866"/>
          </a:xfrm>
          <a:prstGeom prst="rect">
            <a:avLst/>
          </a:prstGeom>
        </p:spPr>
        <p:txBody>
          <a:bodyPr lIns="91440" tIns="45720" rIns="91440" bIns="45720" anchor="t"/>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200" baseline="30000">
                <a:solidFill>
                  <a:srgbClr val="000000"/>
                </a:solidFill>
                <a:latin typeface="Calibri" panose="020F0502020204030204" pitchFamily="34" charset="0"/>
                <a:cs typeface="Calibri" panose="020F0502020204030204" pitchFamily="34" charset="0"/>
              </a:rPr>
              <a:t>*</a:t>
            </a:r>
            <a:r>
              <a:rPr lang="en-US" sz="1200">
                <a:solidFill>
                  <a:srgbClr val="000000"/>
                </a:solidFill>
                <a:latin typeface="Calibri" panose="020F0502020204030204" pitchFamily="34" charset="0"/>
                <a:cs typeface="Calibri" panose="020F0502020204030204" pitchFamily="34" charset="0"/>
              </a:rPr>
              <a:t>Persons on an initial drug therapy with at least one drug.</a:t>
            </a:r>
            <a:br>
              <a:rPr lang="en-US" sz="1200">
                <a:solidFill>
                  <a:srgbClr val="000000"/>
                </a:solidFill>
                <a:latin typeface="Calibri" panose="020F0502020204030204" pitchFamily="34" charset="0"/>
                <a:cs typeface="Calibri" panose="020F0502020204030204" pitchFamily="34" charset="0"/>
              </a:rPr>
            </a:br>
            <a:r>
              <a:rPr lang="en-US" sz="1200" baseline="30000">
                <a:solidFill>
                  <a:srgbClr val="000000"/>
                </a:solidFill>
                <a:latin typeface="Calibri" panose="020F0502020204030204" pitchFamily="34" charset="0"/>
                <a:cs typeface="Calibri" panose="020F0502020204030204" pitchFamily="34" charset="0"/>
              </a:rPr>
              <a:t>†</a:t>
            </a:r>
            <a:r>
              <a:rPr lang="en-US" sz="1200">
                <a:solidFill>
                  <a:srgbClr val="000000"/>
                </a:solidFill>
                <a:latin typeface="Calibri" panose="020F0502020204030204" pitchFamily="34" charset="0"/>
                <a:cs typeface="Calibri" panose="020F0502020204030204" pitchFamily="34" charset="0"/>
              </a:rPr>
              <a:t>Most recent year for which data are complete.</a:t>
            </a:r>
            <a:endParaRPr lang="en-US" sz="1200" baseline="3000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73718056"/>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descr="100% stacked bar chart showing the percentage of TB cases by completion of therapy in the United States from 1993 to 2022, overlayed with a line showing a national goal of 92% of patients completing therapy.">
            <a:extLst>
              <a:ext uri="{FF2B5EF4-FFF2-40B4-BE49-F238E27FC236}">
                <a16:creationId xmlns:a16="http://schemas.microsoft.com/office/drawing/2014/main" id="{CDA26560-EF4F-A9F6-2209-DEB6F5EF0162}"/>
              </a:ext>
            </a:extLst>
          </p:cNvPr>
          <p:cNvGrpSpPr/>
          <p:nvPr/>
        </p:nvGrpSpPr>
        <p:grpSpPr>
          <a:xfrm>
            <a:off x="376981" y="1025509"/>
            <a:ext cx="11426007" cy="5227874"/>
            <a:chOff x="0" y="924675"/>
            <a:chExt cx="8694282" cy="3514328"/>
          </a:xfrm>
        </p:grpSpPr>
        <p:graphicFrame>
          <p:nvGraphicFramePr>
            <p:cNvPr id="7" name="Chart 6">
              <a:extLst>
                <a:ext uri="{FF2B5EF4-FFF2-40B4-BE49-F238E27FC236}">
                  <a16:creationId xmlns:a16="http://schemas.microsoft.com/office/drawing/2014/main" id="{BB6DB74D-F336-2A1C-40CF-8DEF146D3E8D}"/>
                </a:ext>
              </a:extLst>
            </p:cNvPr>
            <p:cNvGraphicFramePr/>
            <p:nvPr>
              <p:extLst>
                <p:ext uri="{D42A27DB-BD31-4B8C-83A1-F6EECF244321}">
                  <p14:modId xmlns:p14="http://schemas.microsoft.com/office/powerpoint/2010/main" val="2215622970"/>
                </p:ext>
              </p:extLst>
            </p:nvPr>
          </p:nvGraphicFramePr>
          <p:xfrm>
            <a:off x="0" y="924675"/>
            <a:ext cx="8080172" cy="3514328"/>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3">
              <a:extLst>
                <a:ext uri="{FF2B5EF4-FFF2-40B4-BE49-F238E27FC236}">
                  <a16:creationId xmlns:a16="http://schemas.microsoft.com/office/drawing/2014/main" id="{C63CEC68-2C98-91FF-BE0F-3EA561D1A435}"/>
                </a:ext>
              </a:extLst>
            </p:cNvPr>
            <p:cNvSpPr txBox="1"/>
            <p:nvPr/>
          </p:nvSpPr>
          <p:spPr>
            <a:xfrm>
              <a:off x="7886864" y="1150561"/>
              <a:ext cx="807418" cy="649943"/>
            </a:xfrm>
            <a:prstGeom prst="rect">
              <a:avLst/>
            </a:prstGeom>
            <a:noFill/>
            <a:ln w="19050">
              <a:solidFill>
                <a:srgbClr val="C00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a:ln>
                    <a:noFill/>
                  </a:ln>
                  <a:solidFill>
                    <a:srgbClr val="BF311A"/>
                  </a:solidFill>
                  <a:effectLst/>
                  <a:uLnTx/>
                  <a:uFillTx/>
                  <a:latin typeface="Calibri" panose="020F0502020204030204" pitchFamily="34" charset="0"/>
                  <a:ea typeface="+mn-ea"/>
                  <a:cs typeface="Calibri" panose="020F0502020204030204" pitchFamily="34" charset="0"/>
                </a:rPr>
                <a:t>National Goal:</a:t>
              </a:r>
              <a:r>
                <a:rPr kumimoji="0" lang="en-US" sz="2000" b="0" i="0" u="none" strike="noStrike" kern="0" cap="none" spc="0" normalizeH="0" baseline="30000" noProof="0">
                  <a:ln>
                    <a:noFill/>
                  </a:ln>
                  <a:solidFill>
                    <a:srgbClr val="BF311A"/>
                  </a:solidFill>
                  <a:effectLst/>
                  <a:uLnTx/>
                  <a:uFillTx/>
                  <a:latin typeface="Calibri" panose="020F0502020204030204" pitchFamily="34" charset="0"/>
                  <a:ea typeface="+mn-ea"/>
                  <a:cs typeface="Calibri" panose="020F0502020204030204" pitchFamily="34" charset="0"/>
                </a:rPr>
                <a:t>§</a:t>
              </a:r>
              <a:endParaRPr kumimoji="0" lang="en-US" sz="2000" b="0" i="0" u="none" strike="noStrike" kern="0" cap="none" spc="0" normalizeH="0" baseline="0" noProof="0">
                <a:ln>
                  <a:noFill/>
                </a:ln>
                <a:solidFill>
                  <a:srgbClr val="BF311A"/>
                </a:solidFill>
                <a:effectLst/>
                <a:uLnTx/>
                <a:uFillTx/>
                <a:latin typeface="Calibri" panose="020F0502020204030204" pitchFamily="34" charset="0"/>
                <a:ea typeface="+mn-ea"/>
                <a:cs typeface="Calibri" panose="020F050202020403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a:ln>
                    <a:noFill/>
                  </a:ln>
                  <a:solidFill>
                    <a:srgbClr val="BF311A"/>
                  </a:solidFill>
                  <a:effectLst/>
                  <a:uLnTx/>
                  <a:uFillTx/>
                  <a:latin typeface="Calibri" panose="020F0502020204030204" pitchFamily="34" charset="0"/>
                  <a:ea typeface="+mn-ea"/>
                  <a:cs typeface="Calibri" panose="020F0502020204030204" pitchFamily="34" charset="0"/>
                </a:rPr>
                <a:t>92%</a:t>
              </a:r>
              <a:endParaRPr kumimoji="0" lang="en-US" sz="2000" b="0" i="0" u="none" strike="noStrike" kern="0" cap="none" spc="0" normalizeH="0" baseline="30000" noProof="0">
                <a:ln>
                  <a:noFill/>
                </a:ln>
                <a:solidFill>
                  <a:srgbClr val="BF311A"/>
                </a:solidFill>
                <a:effectLst/>
                <a:uLnTx/>
                <a:uFillTx/>
                <a:latin typeface="Calibri" panose="020F0502020204030204" pitchFamily="34" charset="0"/>
                <a:ea typeface="+mn-ea"/>
                <a:cs typeface="Calibri" panose="020F0502020204030204" pitchFamily="34" charset="0"/>
              </a:endParaRPr>
            </a:p>
          </p:txBody>
        </p:sp>
      </p:grpSp>
      <p:sp>
        <p:nvSpPr>
          <p:cNvPr id="9" name="Title 1">
            <a:extLst>
              <a:ext uri="{FF2B5EF4-FFF2-40B4-BE49-F238E27FC236}">
                <a16:creationId xmlns:a16="http://schemas.microsoft.com/office/drawing/2014/main" id="{7169B3F1-5E40-1AEF-76B1-8824681DD14E}"/>
              </a:ext>
            </a:extLst>
          </p:cNvPr>
          <p:cNvSpPr txBox="1">
            <a:spLocks/>
          </p:cNvSpPr>
          <p:nvPr/>
        </p:nvSpPr>
        <p:spPr>
          <a:xfrm>
            <a:off x="609600" y="164592"/>
            <a:ext cx="10972800" cy="969264"/>
          </a:xfrm>
          <a:prstGeom prst="rect">
            <a:avLst/>
          </a:prstGeom>
        </p:spPr>
        <p:txBody>
          <a:bodyPr anchor="b" anchorCtr="0"/>
          <a:lstStyle>
            <a:lvl1pPr algn="l" rtl="0" eaLnBrk="0" fontAlgn="base" hangingPunct="0">
              <a:lnSpc>
                <a:spcPts val="4000"/>
              </a:lnSpc>
              <a:spcBef>
                <a:spcPct val="0"/>
              </a:spcBef>
              <a:spcAft>
                <a:spcPct val="0"/>
              </a:spcAft>
              <a:defRPr sz="3733" b="1" kern="1200" baseline="0">
                <a:solidFill>
                  <a:srgbClr val="00788A"/>
                </a:solidFill>
                <a:effectLst/>
                <a:latin typeface="Calibri" pitchFamily="34" charset="0"/>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000" b="1" i="0" u="none" strike="noStrike" kern="1200" cap="none" spc="0" normalizeH="0" baseline="0" noProof="0">
                <a:ln>
                  <a:noFill/>
                </a:ln>
                <a:solidFill>
                  <a:srgbClr val="164380"/>
                </a:solidFill>
                <a:effectLst/>
                <a:uLnTx/>
                <a:uFillTx/>
                <a:latin typeface="Calibri" pitchFamily="34" charset="0"/>
                <a:ea typeface="+mj-ea"/>
                <a:cs typeface="+mj-cs"/>
              </a:rPr>
              <a:t>Percentage of TB Cases</a:t>
            </a:r>
            <a:r>
              <a:rPr kumimoji="0" lang="en-US" sz="3000" b="1" i="0" u="none" strike="noStrike" kern="1200" cap="none" spc="0" normalizeH="0" baseline="30000" noProof="0">
                <a:ln>
                  <a:noFill/>
                </a:ln>
                <a:solidFill>
                  <a:srgbClr val="164380"/>
                </a:solidFill>
                <a:effectLst/>
                <a:uLnTx/>
                <a:uFillTx/>
                <a:latin typeface="Calibri" pitchFamily="34" charset="0"/>
                <a:ea typeface="+mj-ea"/>
                <a:cs typeface="+mj-cs"/>
              </a:rPr>
              <a:t>*</a:t>
            </a:r>
            <a:r>
              <a:rPr kumimoji="0" lang="en-US" sz="3000" b="1" i="0" u="none" strike="noStrike" kern="1200" cap="none" spc="0" normalizeH="0" baseline="0" noProof="0">
                <a:ln>
                  <a:noFill/>
                </a:ln>
                <a:solidFill>
                  <a:srgbClr val="164380"/>
                </a:solidFill>
                <a:effectLst/>
                <a:uLnTx/>
                <a:uFillTx/>
                <a:latin typeface="Calibri" pitchFamily="34" charset="0"/>
                <a:ea typeface="+mj-ea"/>
                <a:cs typeface="+mj-cs"/>
              </a:rPr>
              <a:t> by Completion of TB Therapy,</a:t>
            </a:r>
            <a:br>
              <a:rPr kumimoji="0" lang="en-US" sz="3000" b="1" i="0" u="none" strike="noStrike" kern="1200" cap="none" spc="0" normalizeH="0" baseline="0" noProof="0">
                <a:ln>
                  <a:noFill/>
                </a:ln>
                <a:solidFill>
                  <a:srgbClr val="164380"/>
                </a:solidFill>
                <a:effectLst/>
                <a:uLnTx/>
                <a:uFillTx/>
                <a:latin typeface="Calibri" pitchFamily="34" charset="0"/>
                <a:ea typeface="+mj-ea"/>
                <a:cs typeface="+mj-cs"/>
              </a:rPr>
            </a:br>
            <a:r>
              <a:rPr kumimoji="0" lang="en-US" sz="3000" b="1" i="0" u="none" strike="noStrike" kern="1200" cap="none" spc="0" normalizeH="0" baseline="0" noProof="0">
                <a:ln>
                  <a:noFill/>
                </a:ln>
                <a:solidFill>
                  <a:srgbClr val="164380"/>
                </a:solidFill>
                <a:effectLst/>
                <a:uLnTx/>
                <a:uFillTx/>
                <a:latin typeface="Calibri" pitchFamily="34" charset="0"/>
                <a:ea typeface="+mj-ea"/>
                <a:cs typeface="+mj-cs"/>
              </a:rPr>
              <a:t>United States, 1993–2022</a:t>
            </a:r>
            <a:r>
              <a:rPr kumimoji="0" lang="en-US" sz="3000" b="1" i="0" u="none" strike="noStrike" kern="1200" cap="none" spc="0" normalizeH="0" baseline="30000" noProof="0">
                <a:ln>
                  <a:noFill/>
                </a:ln>
                <a:solidFill>
                  <a:srgbClr val="164380"/>
                </a:solidFill>
                <a:effectLst/>
                <a:uLnTx/>
                <a:uFillTx/>
                <a:latin typeface="Segoe UI" panose="020B0502040204020203" pitchFamily="34" charset="0"/>
                <a:ea typeface="+mj-ea"/>
                <a:cs typeface="Segoe UI" panose="020B0502040204020203" pitchFamily="34" charset="0"/>
              </a:rPr>
              <a:t>†</a:t>
            </a:r>
            <a:endParaRPr kumimoji="0" lang="en-US" sz="3000" b="1" i="0" u="none" strike="noStrike" kern="1200" cap="none" spc="0" normalizeH="0" baseline="30000" noProof="0">
              <a:ln>
                <a:noFill/>
              </a:ln>
              <a:solidFill>
                <a:srgbClr val="164380"/>
              </a:solidFill>
              <a:effectLst/>
              <a:uLnTx/>
              <a:uFillTx/>
              <a:latin typeface="Calibri" pitchFamily="34" charset="0"/>
              <a:ea typeface="+mj-ea"/>
              <a:cs typeface="+mj-cs"/>
            </a:endParaRPr>
          </a:p>
        </p:txBody>
      </p:sp>
      <p:sp>
        <p:nvSpPr>
          <p:cNvPr id="10" name="Title 9">
            <a:extLst>
              <a:ext uri="{FF2B5EF4-FFF2-40B4-BE49-F238E27FC236}">
                <a16:creationId xmlns:a16="http://schemas.microsoft.com/office/drawing/2014/main" id="{EE8D22DD-BB45-E1F1-7297-DB92CB4D3D55}"/>
              </a:ext>
            </a:extLst>
          </p:cNvPr>
          <p:cNvSpPr txBox="1">
            <a:spLocks noGrp="1"/>
          </p:cNvSpPr>
          <p:nvPr>
            <p:ph type="title" idx="4294967295"/>
          </p:nvPr>
        </p:nvSpPr>
        <p:spPr>
          <a:xfrm>
            <a:off x="0" y="6145036"/>
            <a:ext cx="11439719"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58747" marR="0" lvl="0" indent="-158747" algn="l" defTabSz="914400" rtl="0" eaLnBrk="0" fontAlgn="auto" latinLnBrk="0" hangingPunct="0">
              <a:lnSpc>
                <a:spcPct val="100000"/>
              </a:lnSpc>
              <a:spcBef>
                <a:spcPts val="0"/>
              </a:spcBef>
              <a:spcAft>
                <a:spcPts val="0"/>
              </a:spcAft>
              <a:buClrTx/>
              <a:buSzTx/>
              <a:buFontTx/>
              <a:buNone/>
              <a:tabLst/>
              <a:defRPr/>
            </a:pPr>
            <a:r>
              <a:rPr kumimoji="0" lang="en-US" sz="1200" b="0" i="0" u="none" strike="noStrike" kern="1200" cap="none" spc="0" normalizeH="0" baseline="3000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Persons alive at diagnosis who started TB therapy and for whom therapy </a:t>
            </a:r>
            <a:r>
              <a:rPr kumimoji="0" lang="en-US" sz="1200" b="0" i="0" u="sng"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&lt;</a:t>
            </a: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1 year was indicated. </a:t>
            </a:r>
          </a:p>
          <a:p>
            <a:pPr marL="158747" marR="0" lvl="0" indent="-158747" algn="l" defTabSz="914400" rtl="0" eaLnBrk="0" fontAlgn="auto" latinLnBrk="0" hangingPunct="0">
              <a:lnSpc>
                <a:spcPct val="100000"/>
              </a:lnSpc>
              <a:spcBef>
                <a:spcPts val="0"/>
              </a:spcBef>
              <a:spcAft>
                <a:spcPts val="0"/>
              </a:spcAft>
              <a:buClrTx/>
              <a:buSzTx/>
              <a:buFontTx/>
              <a:buNone/>
              <a:tabLst/>
              <a:defRPr/>
            </a:pPr>
            <a:r>
              <a:rPr kumimoji="0" lang="en-US" sz="1200" b="0" i="0" u="none" strike="noStrike" kern="1200" cap="none" spc="0" normalizeH="0" baseline="3000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Most recent year for which data are complete.</a:t>
            </a:r>
          </a:p>
          <a:p>
            <a:pPr marL="158747" marR="0" lvl="0" indent="-158747" algn="l" defTabSz="914400" rtl="0" eaLnBrk="0" fontAlgn="auto" latinLnBrk="0" hangingPunct="0">
              <a:lnSpc>
                <a:spcPct val="100000"/>
              </a:lnSpc>
              <a:spcBef>
                <a:spcPts val="0"/>
              </a:spcBef>
              <a:spcAft>
                <a:spcPts val="0"/>
              </a:spcAft>
              <a:buClrTx/>
              <a:buSzTx/>
              <a:buFontTx/>
              <a:buNone/>
              <a:tabLst/>
              <a:defRPr/>
            </a:pPr>
            <a:r>
              <a:rPr kumimoji="0" lang="en-US" sz="1200" b="0" i="0" u="none" strike="noStrike" kern="1200" cap="none" spc="0" normalizeH="0" baseline="3000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National goal: for 92% of patients with newly diagnosed TB disease for whom ≤12 months of treatment is indicated to complete treatment within 12 months.</a:t>
            </a:r>
            <a:endParaRPr kumimoji="0" lang="en-US" sz="1200" b="0" i="0" u="none" strike="noStrike" kern="1200" cap="none" spc="0" normalizeH="0" baseline="0" noProof="0" dirty="0">
              <a:ln>
                <a:noFill/>
              </a:ln>
              <a:solidFill>
                <a:srgbClr val="86B2D8">
                  <a:lumMod val="50000"/>
                </a:srgbClr>
              </a:solidFill>
              <a:effectLst/>
              <a:uLnTx/>
              <a:uFillTx/>
              <a:latin typeface="Calibri" panose="020F0502020204030204" pitchFamily="34" charset="0"/>
              <a:ea typeface="+mn-ea"/>
              <a:cs typeface="Calibri" panose="020F0502020204030204" pitchFamily="34" charset="0"/>
            </a:endParaRPr>
          </a:p>
        </p:txBody>
      </p:sp>
      <p:cxnSp>
        <p:nvCxnSpPr>
          <p:cNvPr id="11" name="Straight Connector 10">
            <a:extLst>
              <a:ext uri="{FF2B5EF4-FFF2-40B4-BE49-F238E27FC236}">
                <a16:creationId xmlns:a16="http://schemas.microsoft.com/office/drawing/2014/main" id="{0B01C40B-F3FE-A00F-5083-446C70085976}"/>
              </a:ext>
              <a:ext uri="{C183D7F6-B498-43B3-948B-1728B52AA6E4}">
                <adec:decorative xmlns:adec="http://schemas.microsoft.com/office/drawing/2017/decorative" val="1"/>
              </a:ext>
            </a:extLst>
          </p:cNvPr>
          <p:cNvCxnSpPr>
            <a:cxnSpLocks/>
          </p:cNvCxnSpPr>
          <p:nvPr/>
        </p:nvCxnSpPr>
        <p:spPr>
          <a:xfrm>
            <a:off x="1369945" y="1832926"/>
            <a:ext cx="9379917" cy="0"/>
          </a:xfrm>
          <a:prstGeom prst="line">
            <a:avLst/>
          </a:prstGeom>
          <a:noFill/>
          <a:ln w="25400" cap="flat" cmpd="sng" algn="ctr">
            <a:solidFill>
              <a:srgbClr val="C00000"/>
            </a:solidFill>
            <a:prstDash val="solid"/>
          </a:ln>
          <a:effectLst/>
        </p:spPr>
      </p:cxnSp>
    </p:spTree>
    <p:extLst>
      <p:ext uri="{BB962C8B-B14F-4D97-AF65-F5344CB8AC3E}">
        <p14:creationId xmlns:p14="http://schemas.microsoft.com/office/powerpoint/2010/main" val="862264902"/>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F625ED4-6DFD-729D-38C4-B5F347D2A6A7}"/>
              </a:ext>
            </a:extLst>
          </p:cNvPr>
          <p:cNvSpPr txBox="1">
            <a:spLocks noGrp="1"/>
          </p:cNvSpPr>
          <p:nvPr>
            <p:ph type="title" idx="4294967295"/>
          </p:nvPr>
        </p:nvSpPr>
        <p:spPr>
          <a:xfrm>
            <a:off x="609600" y="164592"/>
            <a:ext cx="10972800" cy="969264"/>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rtl="0" eaLnBrk="0" fontAlgn="base" hangingPunct="0">
              <a:lnSpc>
                <a:spcPts val="4000"/>
              </a:lnSpc>
              <a:spcBef>
                <a:spcPct val="0"/>
              </a:spcBef>
              <a:spcAft>
                <a:spcPct val="0"/>
              </a:spcAft>
              <a:defRPr sz="3733" b="1" kern="1200" baseline="0">
                <a:solidFill>
                  <a:srgbClr val="00788A"/>
                </a:solidFill>
                <a:effectLst/>
                <a:latin typeface="Calibri" pitchFamily="34" charset="0"/>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000" b="1" i="0" u="none" strike="noStrike" kern="1200" cap="none" spc="0" normalizeH="0" baseline="0" noProof="0" dirty="0">
                <a:ln>
                  <a:noFill/>
                </a:ln>
                <a:solidFill>
                  <a:srgbClr val="164380"/>
                </a:solidFill>
                <a:effectLst/>
                <a:uLnTx/>
                <a:uFillTx/>
                <a:latin typeface="Calibri" pitchFamily="34" charset="0"/>
                <a:ea typeface="+mj-ea"/>
                <a:cs typeface="+mj-cs"/>
              </a:rPr>
              <a:t>TB Cases Resistant to Isoniazid</a:t>
            </a:r>
            <a:r>
              <a:rPr kumimoji="0" lang="en-US" sz="3000" b="1" i="0" u="none" strike="noStrike" kern="1200" cap="none" spc="0" normalizeH="0" baseline="30000" noProof="0" dirty="0">
                <a:ln>
                  <a:noFill/>
                </a:ln>
                <a:solidFill>
                  <a:srgbClr val="164380"/>
                </a:solidFill>
                <a:effectLst/>
                <a:uLnTx/>
                <a:uFillTx/>
                <a:latin typeface="Calibri" pitchFamily="34" charset="0"/>
                <a:ea typeface="+mj-ea"/>
                <a:cs typeface="+mj-cs"/>
              </a:rPr>
              <a:t>*</a:t>
            </a:r>
            <a:r>
              <a:rPr kumimoji="0" lang="en-US" sz="3000" b="1" i="0" u="none" strike="noStrike" kern="1200" cap="none" spc="0" normalizeH="0" baseline="0" noProof="0" dirty="0">
                <a:ln>
                  <a:noFill/>
                </a:ln>
                <a:solidFill>
                  <a:srgbClr val="164380"/>
                </a:solidFill>
                <a:effectLst/>
                <a:uLnTx/>
                <a:uFillTx/>
                <a:latin typeface="Calibri" pitchFamily="34" charset="0"/>
                <a:ea typeface="+mj-ea"/>
                <a:cs typeface="+mj-cs"/>
              </a:rPr>
              <a:t> by Origin of Birth,</a:t>
            </a:r>
            <a:r>
              <a:rPr kumimoji="0" lang="en-US" sz="3000" b="1" i="0" u="none" strike="noStrike" kern="1200" cap="none" spc="0" normalizeH="0" baseline="30000" noProof="0" dirty="0">
                <a:ln>
                  <a:noFill/>
                </a:ln>
                <a:solidFill>
                  <a:srgbClr val="164380"/>
                </a:solidFill>
                <a:effectLst/>
                <a:uLnTx/>
                <a:uFillTx/>
                <a:latin typeface="Segoe UI" panose="020B0502040204020203" pitchFamily="34" charset="0"/>
                <a:ea typeface="+mj-ea"/>
                <a:cs typeface="Segoe UI" panose="020B0502040204020203" pitchFamily="34" charset="0"/>
              </a:rPr>
              <a:t>†</a:t>
            </a:r>
            <a:r>
              <a:rPr kumimoji="0" lang="en-US" sz="3000" b="1" i="0" u="none" strike="noStrike" kern="1200" cap="none" spc="0" normalizeH="0" baseline="0" noProof="0" dirty="0">
                <a:ln>
                  <a:noFill/>
                </a:ln>
                <a:solidFill>
                  <a:srgbClr val="164380"/>
                </a:solidFill>
                <a:effectLst/>
                <a:uLnTx/>
                <a:uFillTx/>
                <a:latin typeface="Calibri" pitchFamily="34" charset="0"/>
                <a:ea typeface="+mj-ea"/>
                <a:cs typeface="+mj-cs"/>
              </a:rPr>
              <a:t> </a:t>
            </a:r>
            <a:br>
              <a:rPr kumimoji="0" lang="en-US" sz="3000" b="1" i="0" u="none" strike="noStrike" kern="1200" cap="none" spc="0" normalizeH="0" baseline="0" noProof="0" dirty="0">
                <a:ln>
                  <a:noFill/>
                </a:ln>
                <a:solidFill>
                  <a:srgbClr val="164380"/>
                </a:solidFill>
                <a:effectLst/>
                <a:uLnTx/>
                <a:uFillTx/>
                <a:latin typeface="Calibri" pitchFamily="34" charset="0"/>
                <a:ea typeface="+mj-ea"/>
                <a:cs typeface="+mj-cs"/>
              </a:rPr>
            </a:br>
            <a:r>
              <a:rPr kumimoji="0" lang="en-US" sz="3000" b="1" i="0" u="none" strike="noStrike" kern="1200" cap="none" spc="0" normalizeH="0" baseline="0" noProof="0" dirty="0">
                <a:ln>
                  <a:noFill/>
                </a:ln>
                <a:solidFill>
                  <a:srgbClr val="164380"/>
                </a:solidFill>
                <a:effectLst/>
                <a:uLnTx/>
                <a:uFillTx/>
                <a:latin typeface="Calibri" pitchFamily="34" charset="0"/>
                <a:ea typeface="+mj-ea"/>
                <a:cs typeface="+mj-cs"/>
              </a:rPr>
              <a:t>United States, 1993–2024</a:t>
            </a:r>
          </a:p>
        </p:txBody>
      </p:sp>
      <p:graphicFrame>
        <p:nvGraphicFramePr>
          <p:cNvPr id="7" name="Chart 6" descr="Stacked bar chart showing the number of TB cases resistant to isoniazid by origin of birth from in the United States from 1993 to 2024.">
            <a:extLst>
              <a:ext uri="{FF2B5EF4-FFF2-40B4-BE49-F238E27FC236}">
                <a16:creationId xmlns:a16="http://schemas.microsoft.com/office/drawing/2014/main" id="{CE920CB5-F836-4654-B552-B1D769F44C96}"/>
              </a:ext>
            </a:extLst>
          </p:cNvPr>
          <p:cNvGraphicFramePr/>
          <p:nvPr>
            <p:extLst>
              <p:ext uri="{D42A27DB-BD31-4B8C-83A1-F6EECF244321}">
                <p14:modId xmlns:p14="http://schemas.microsoft.com/office/powerpoint/2010/main" val="4294777459"/>
              </p:ext>
            </p:extLst>
          </p:nvPr>
        </p:nvGraphicFramePr>
        <p:xfrm>
          <a:off x="155864" y="1015704"/>
          <a:ext cx="12036136" cy="5098017"/>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Placeholder 3">
            <a:extLst>
              <a:ext uri="{FF2B5EF4-FFF2-40B4-BE49-F238E27FC236}">
                <a16:creationId xmlns:a16="http://schemas.microsoft.com/office/drawing/2014/main" id="{3171CDFD-4A05-7412-A6C5-F7D2A9054318}"/>
              </a:ext>
            </a:extLst>
          </p:cNvPr>
          <p:cNvSpPr txBox="1">
            <a:spLocks/>
          </p:cNvSpPr>
          <p:nvPr/>
        </p:nvSpPr>
        <p:spPr>
          <a:xfrm>
            <a:off x="0" y="6098483"/>
            <a:ext cx="12192000" cy="744279"/>
          </a:xfrm>
          <a:prstGeom prst="rect">
            <a:avLst/>
          </a:prstGeom>
        </p:spPr>
        <p:txBody>
          <a:bodyPr lIns="121920" tIns="60960" rIns="121920" bIns="60960" anchor="t"/>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Bef>
                <a:spcPts val="0"/>
              </a:spcBef>
              <a:spcAft>
                <a:spcPts val="0"/>
              </a:spcAft>
              <a:buFont typeface="Arial" pitchFamily="34" charset="0"/>
              <a:buNone/>
            </a:pPr>
            <a:r>
              <a:rPr lang="en-US" sz="1200" baseline="30000">
                <a:solidFill>
                  <a:srgbClr val="000000"/>
                </a:solidFill>
                <a:latin typeface="Calibri" panose="020F0502020204030204" pitchFamily="34" charset="0"/>
                <a:cs typeface="Calibri" panose="020F0502020204030204" pitchFamily="34" charset="0"/>
              </a:rPr>
              <a:t>*</a:t>
            </a:r>
            <a:r>
              <a:rPr lang="en-US" sz="1200">
                <a:solidFill>
                  <a:srgbClr val="000000"/>
                </a:solidFill>
                <a:latin typeface="Calibri" panose="020F0502020204030204" pitchFamily="34" charset="0"/>
                <a:cs typeface="Calibri" panose="020F0502020204030204" pitchFamily="34" charset="0"/>
              </a:rPr>
              <a:t>Starting in 2023, information on drug resistance included results of molecular drug susceptibility testing in addition to growth-based susceptibility testing for isoniazid and rifampin. An isolate is considered resistant to isoniazid or rifampin if either the growth-based test or molecular test detects resistance.</a:t>
            </a:r>
          </a:p>
          <a:p>
            <a:pPr marL="0" indent="0" fontAlgn="auto">
              <a:spcBef>
                <a:spcPts val="0"/>
              </a:spcBef>
              <a:spcAft>
                <a:spcPts val="0"/>
              </a:spcAft>
              <a:buFont typeface="Arial" pitchFamily="34" charset="0"/>
              <a:buNone/>
            </a:pPr>
            <a:r>
              <a:rPr lang="en-US" sz="1200" baseline="30000">
                <a:solidFill>
                  <a:srgbClr val="000000"/>
                </a:solidFill>
                <a:latin typeface="Calibri" panose="020F0502020204030204" pitchFamily="34" charset="0"/>
                <a:cs typeface="Calibri" panose="020F0502020204030204" pitchFamily="34" charset="0"/>
              </a:rPr>
              <a:t>†</a:t>
            </a:r>
            <a:r>
              <a:rPr lang="en-US" sz="1200">
                <a:solidFill>
                  <a:srgbClr val="000000"/>
                </a:solidFill>
                <a:latin typeface="Calibri" panose="020F0502020204030204" pitchFamily="34" charset="0"/>
                <a:cs typeface="Calibri" panose="020F0502020204030204" pitchFamily="34" charset="0"/>
              </a:rPr>
              <a:t>Persons born in the United States, certain U.S. territories, or elsewhere to at least one U.S. citizen parent are categorized as U.S.-born. All other persons are categorized as non-U.S.–born.</a:t>
            </a:r>
            <a:endParaRPr lang="en-US" sz="1200" baseline="3000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1298133"/>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5">
            <a:extLst>
              <a:ext uri="{FF2B5EF4-FFF2-40B4-BE49-F238E27FC236}">
                <a16:creationId xmlns:a16="http://schemas.microsoft.com/office/drawing/2014/main" id="{664DA058-D1FE-2153-8576-2093F7DCC42F}"/>
              </a:ext>
            </a:extLst>
          </p:cNvPr>
          <p:cNvSpPr txBox="1">
            <a:spLocks noGrp="1"/>
          </p:cNvSpPr>
          <p:nvPr>
            <p:ph type="title" idx="4294967295"/>
          </p:nvPr>
        </p:nvSpPr>
        <p:spPr>
          <a:xfrm>
            <a:off x="609600" y="164592"/>
            <a:ext cx="10972800" cy="969264"/>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rtl="0" eaLnBrk="0" fontAlgn="base" hangingPunct="0">
              <a:lnSpc>
                <a:spcPts val="4000"/>
              </a:lnSpc>
              <a:spcBef>
                <a:spcPct val="0"/>
              </a:spcBef>
              <a:spcAft>
                <a:spcPct val="0"/>
              </a:spcAft>
              <a:defRPr sz="3733" b="1" kern="1200" baseline="0">
                <a:solidFill>
                  <a:srgbClr val="00788A"/>
                </a:solidFill>
                <a:effectLst/>
                <a:latin typeface="Calibri" pitchFamily="34" charset="0"/>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000" b="1" i="0" u="none" strike="noStrike" kern="1200" cap="none" spc="0" normalizeH="0" baseline="0" noProof="0" dirty="0">
                <a:ln>
                  <a:noFill/>
                </a:ln>
                <a:solidFill>
                  <a:srgbClr val="164380"/>
                </a:solidFill>
                <a:effectLst/>
                <a:uLnTx/>
                <a:uFillTx/>
                <a:latin typeface="Calibri" pitchFamily="34" charset="0"/>
                <a:ea typeface="+mj-ea"/>
                <a:cs typeface="+mj-cs"/>
              </a:rPr>
              <a:t>Number and Percentage of Multidrug-Resistant (MDR)</a:t>
            </a:r>
            <a:r>
              <a:rPr kumimoji="0" lang="en-US" sz="3000" b="1" i="0" u="none" strike="noStrike" kern="1200" cap="none" spc="0" normalizeH="0" baseline="30000" noProof="0" dirty="0">
                <a:ln>
                  <a:noFill/>
                </a:ln>
                <a:solidFill>
                  <a:srgbClr val="164380"/>
                </a:solidFill>
                <a:effectLst/>
                <a:uLnTx/>
                <a:uFillTx/>
                <a:latin typeface="Calibri" pitchFamily="34" charset="0"/>
                <a:ea typeface="+mj-ea"/>
                <a:cs typeface="+mj-cs"/>
              </a:rPr>
              <a:t>*</a:t>
            </a:r>
            <a:r>
              <a:rPr kumimoji="0" lang="en-US" sz="3000" b="1" i="0" u="none" strike="noStrike" kern="1200" cap="none" spc="0" normalizeH="0" baseline="0" noProof="0" dirty="0">
                <a:ln>
                  <a:noFill/>
                </a:ln>
                <a:solidFill>
                  <a:srgbClr val="164380"/>
                </a:solidFill>
                <a:effectLst/>
                <a:uLnTx/>
                <a:uFillTx/>
                <a:latin typeface="Calibri" pitchFamily="34" charset="0"/>
                <a:ea typeface="+mj-ea"/>
                <a:cs typeface="+mj-cs"/>
              </a:rPr>
              <a:t> TB Cases</a:t>
            </a:r>
            <a:r>
              <a:rPr kumimoji="0" lang="en-US" sz="3000" b="1" i="0" u="none" strike="noStrike" kern="1200" cap="none" spc="0" normalizeH="0" baseline="30000" noProof="0" dirty="0">
                <a:ln>
                  <a:noFill/>
                </a:ln>
                <a:solidFill>
                  <a:srgbClr val="164380"/>
                </a:solidFill>
                <a:effectLst/>
                <a:uLnTx/>
                <a:uFillTx/>
                <a:latin typeface="Calibri" pitchFamily="34" charset="0"/>
                <a:ea typeface="+mj-ea"/>
                <a:cs typeface="+mj-cs"/>
              </a:rPr>
              <a:t>†</a:t>
            </a:r>
            <a:r>
              <a:rPr kumimoji="0" lang="en-US" sz="3000" b="1" i="0" u="none" strike="noStrike" kern="1200" cap="none" spc="0" normalizeH="0" baseline="0" noProof="0" dirty="0">
                <a:ln>
                  <a:noFill/>
                </a:ln>
                <a:solidFill>
                  <a:srgbClr val="164380"/>
                </a:solidFill>
                <a:effectLst/>
                <a:uLnTx/>
                <a:uFillTx/>
                <a:latin typeface="Calibri" pitchFamily="34" charset="0"/>
                <a:ea typeface="+mj-ea"/>
                <a:cs typeface="+mj-cs"/>
              </a:rPr>
              <a:t> by History of TB, United States, 1993–2024</a:t>
            </a:r>
          </a:p>
        </p:txBody>
      </p:sp>
      <p:graphicFrame>
        <p:nvGraphicFramePr>
          <p:cNvPr id="7" name="Chart 6" descr="Stacked bar chart showing the number of multidrug-resistant, or MDR, TB cases by history of TB, overlayed with a line graph showing the percentage of MDR cases with no previous TB, in the United States from 1993 to 2024.">
            <a:extLst>
              <a:ext uri="{FF2B5EF4-FFF2-40B4-BE49-F238E27FC236}">
                <a16:creationId xmlns:a16="http://schemas.microsoft.com/office/drawing/2014/main" id="{C8DC0670-9A94-0BD8-2CA5-B2175E2CB9CF}"/>
              </a:ext>
            </a:extLst>
          </p:cNvPr>
          <p:cNvGraphicFramePr/>
          <p:nvPr>
            <p:extLst>
              <p:ext uri="{D42A27DB-BD31-4B8C-83A1-F6EECF244321}">
                <p14:modId xmlns:p14="http://schemas.microsoft.com/office/powerpoint/2010/main" val="2903124408"/>
              </p:ext>
            </p:extLst>
          </p:nvPr>
        </p:nvGraphicFramePr>
        <p:xfrm>
          <a:off x="238990" y="971827"/>
          <a:ext cx="11658601" cy="5195058"/>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Placeholder 3">
            <a:extLst>
              <a:ext uri="{FF2B5EF4-FFF2-40B4-BE49-F238E27FC236}">
                <a16:creationId xmlns:a16="http://schemas.microsoft.com/office/drawing/2014/main" id="{E242DEC4-1F90-17CC-06E1-94B2C90760AC}"/>
              </a:ext>
            </a:extLst>
          </p:cNvPr>
          <p:cNvSpPr txBox="1">
            <a:spLocks/>
          </p:cNvSpPr>
          <p:nvPr/>
        </p:nvSpPr>
        <p:spPr>
          <a:xfrm>
            <a:off x="0" y="6081540"/>
            <a:ext cx="12192000" cy="546843"/>
          </a:xfrm>
          <a:prstGeom prst="rect">
            <a:avLst/>
          </a:prstGeom>
        </p:spPr>
        <p:txBody>
          <a:bodyPr anchor="t"/>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Bef>
                <a:spcPts val="0"/>
              </a:spcBef>
              <a:spcAft>
                <a:spcPts val="0"/>
              </a:spcAft>
              <a:buFont typeface="Arial" pitchFamily="34" charset="0"/>
              <a:buNone/>
            </a:pPr>
            <a:r>
              <a:rPr lang="en-US" sz="1200" baseline="30000">
                <a:solidFill>
                  <a:srgbClr val="000000"/>
                </a:solidFill>
                <a:latin typeface="Calibri"/>
                <a:cs typeface="Calibri"/>
              </a:rPr>
              <a:t>*</a:t>
            </a:r>
            <a:r>
              <a:rPr lang="en-US" sz="1200">
                <a:solidFill>
                  <a:srgbClr val="000000"/>
                </a:solidFill>
                <a:latin typeface="Calibri" panose="020F0502020204030204" pitchFamily="34" charset="0"/>
                <a:cs typeface="Calibri" panose="020F0502020204030204" pitchFamily="34" charset="0"/>
              </a:rPr>
              <a:t>Starting in 2023, information on drug resistance included results of molecular drug susceptibility testing in addition to growth-based susceptibility testing for isoniazid and rifampin. An isolate is considered resistant to isoniazid or rifampin if either the growth-based test or molecular test detects resistance.</a:t>
            </a:r>
          </a:p>
          <a:p>
            <a:pPr marL="0" indent="0" fontAlgn="auto">
              <a:spcBef>
                <a:spcPts val="0"/>
              </a:spcBef>
              <a:spcAft>
                <a:spcPts val="0"/>
              </a:spcAft>
              <a:buFont typeface="Arial" pitchFamily="34" charset="0"/>
              <a:buNone/>
            </a:pPr>
            <a:r>
              <a:rPr lang="en-US" sz="1200" baseline="30000">
                <a:solidFill>
                  <a:srgbClr val="000000"/>
                </a:solidFill>
                <a:latin typeface="Calibri" panose="020F0502020204030204" pitchFamily="34" charset="0"/>
                <a:cs typeface="Calibri" panose="020F0502020204030204" pitchFamily="34" charset="0"/>
              </a:rPr>
              <a:t>†</a:t>
            </a:r>
            <a:r>
              <a:rPr lang="en-US" sz="1200">
                <a:solidFill>
                  <a:srgbClr val="000000"/>
                </a:solidFill>
                <a:latin typeface="Calibri" panose="020F0502020204030204" pitchFamily="34" charset="0"/>
                <a:cs typeface="Calibri" panose="020F0502020204030204" pitchFamily="34" charset="0"/>
              </a:rPr>
              <a:t>Excludes persons with unknown origin of birth.</a:t>
            </a:r>
            <a:endParaRPr lang="en-US" sz="1200">
              <a:solidFill>
                <a:srgbClr val="000000"/>
              </a:solidFill>
              <a:latin typeface="Calibri"/>
              <a:cs typeface="Calibri"/>
            </a:endParaRPr>
          </a:p>
        </p:txBody>
      </p:sp>
    </p:spTree>
    <p:extLst>
      <p:ext uri="{BB962C8B-B14F-4D97-AF65-F5344CB8AC3E}">
        <p14:creationId xmlns:p14="http://schemas.microsoft.com/office/powerpoint/2010/main" val="2402131822"/>
      </p:ext>
    </p:extLst>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4644A4C-4E4B-CB76-D007-1627E5D267BF}"/>
              </a:ext>
            </a:extLst>
          </p:cNvPr>
          <p:cNvSpPr txBox="1">
            <a:spLocks noGrp="1"/>
          </p:cNvSpPr>
          <p:nvPr>
            <p:ph type="title" idx="4294967295"/>
          </p:nvPr>
        </p:nvSpPr>
        <p:spPr>
          <a:xfrm>
            <a:off x="609600" y="164592"/>
            <a:ext cx="10972800" cy="969264"/>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rtl="0" eaLnBrk="0" fontAlgn="base" hangingPunct="0">
              <a:lnSpc>
                <a:spcPts val="4000"/>
              </a:lnSpc>
              <a:spcBef>
                <a:spcPct val="0"/>
              </a:spcBef>
              <a:spcAft>
                <a:spcPct val="0"/>
              </a:spcAft>
              <a:defRPr sz="3733" b="1" kern="1200" baseline="0">
                <a:solidFill>
                  <a:srgbClr val="00788A"/>
                </a:solidFill>
                <a:effectLst/>
                <a:latin typeface="Calibri" pitchFamily="34" charset="0"/>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000" b="1" i="0" u="none" strike="noStrike" kern="1200" cap="none" spc="0" normalizeH="0" baseline="0" noProof="0" dirty="0">
                <a:ln>
                  <a:noFill/>
                </a:ln>
                <a:solidFill>
                  <a:srgbClr val="164380"/>
                </a:solidFill>
                <a:effectLst/>
                <a:uLnTx/>
                <a:uFillTx/>
                <a:latin typeface="Calibri" pitchFamily="34" charset="0"/>
                <a:ea typeface="+mj-ea"/>
                <a:cs typeface="+mj-cs"/>
              </a:rPr>
              <a:t>Percentage of HIV Coinfection</a:t>
            </a:r>
            <a:r>
              <a:rPr kumimoji="0" lang="en-US" sz="3000" b="1" i="0" u="none" strike="noStrike" kern="1200" cap="none" spc="0" normalizeH="0" baseline="30000" noProof="0" dirty="0">
                <a:ln>
                  <a:noFill/>
                </a:ln>
                <a:solidFill>
                  <a:srgbClr val="164380"/>
                </a:solidFill>
                <a:effectLst/>
                <a:uLnTx/>
                <a:uFillTx/>
                <a:latin typeface="Calibri" pitchFamily="34" charset="0"/>
                <a:ea typeface="+mj-ea"/>
                <a:cs typeface="+mj-cs"/>
              </a:rPr>
              <a:t>*</a:t>
            </a:r>
            <a:r>
              <a:rPr kumimoji="0" lang="en-US" sz="3000" b="1" i="0" u="none" strike="noStrike" kern="1200" cap="none" spc="0" normalizeH="0" baseline="0" noProof="0" dirty="0">
                <a:ln>
                  <a:noFill/>
                </a:ln>
                <a:solidFill>
                  <a:srgbClr val="164380"/>
                </a:solidFill>
                <a:effectLst/>
                <a:uLnTx/>
                <a:uFillTx/>
                <a:latin typeface="Calibri" pitchFamily="34" charset="0"/>
                <a:ea typeface="+mj-ea"/>
                <a:cs typeface="+mj-cs"/>
              </a:rPr>
              <a:t> by Origin of Birth</a:t>
            </a:r>
            <a:r>
              <a:rPr kumimoji="0" lang="en-US" sz="3000" b="1" i="0" u="none" strike="noStrike" kern="1200" cap="none" spc="0" normalizeH="0" baseline="30000" noProof="0" dirty="0">
                <a:ln>
                  <a:noFill/>
                </a:ln>
                <a:solidFill>
                  <a:srgbClr val="164380"/>
                </a:solidFill>
                <a:effectLst/>
                <a:uLnTx/>
                <a:uFillTx/>
                <a:latin typeface="Calibri" pitchFamily="34" charset="0"/>
                <a:ea typeface="+mj-ea"/>
                <a:cs typeface="+mj-cs"/>
              </a:rPr>
              <a:t>†</a:t>
            </a:r>
            <a:r>
              <a:rPr kumimoji="0" lang="en-US" sz="3000" b="1" i="0" u="none" strike="noStrike" kern="1200" cap="none" spc="0" normalizeH="0" baseline="0" noProof="0" dirty="0">
                <a:ln>
                  <a:noFill/>
                </a:ln>
                <a:solidFill>
                  <a:srgbClr val="164380"/>
                </a:solidFill>
                <a:effectLst/>
                <a:uLnTx/>
                <a:uFillTx/>
                <a:latin typeface="Calibri" pitchFamily="34" charset="0"/>
                <a:ea typeface="+mj-ea"/>
                <a:cs typeface="+mj-cs"/>
              </a:rPr>
              <a:t> Among Persons with TB, United States, 2011–2024</a:t>
            </a:r>
          </a:p>
        </p:txBody>
      </p:sp>
      <p:graphicFrame>
        <p:nvGraphicFramePr>
          <p:cNvPr id="7" name="Chart 6" descr="Line graph showing the percentage of HIV coinfection among persons with TB by origin of birth in the United States from 2011 to 2024. ">
            <a:extLst>
              <a:ext uri="{FF2B5EF4-FFF2-40B4-BE49-F238E27FC236}">
                <a16:creationId xmlns:a16="http://schemas.microsoft.com/office/drawing/2014/main" id="{71BE3946-8FB1-6B14-DBE6-5650CD075D2F}"/>
              </a:ext>
            </a:extLst>
          </p:cNvPr>
          <p:cNvGraphicFramePr/>
          <p:nvPr>
            <p:extLst>
              <p:ext uri="{D42A27DB-BD31-4B8C-83A1-F6EECF244321}">
                <p14:modId xmlns:p14="http://schemas.microsoft.com/office/powerpoint/2010/main" val="1968363752"/>
              </p:ext>
            </p:extLst>
          </p:nvPr>
        </p:nvGraphicFramePr>
        <p:xfrm>
          <a:off x="249383" y="1251386"/>
          <a:ext cx="11450782" cy="5040826"/>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Placeholder 3">
            <a:extLst>
              <a:ext uri="{FF2B5EF4-FFF2-40B4-BE49-F238E27FC236}">
                <a16:creationId xmlns:a16="http://schemas.microsoft.com/office/drawing/2014/main" id="{43F5014E-D96A-CBC8-D267-88839FAF06A5}"/>
              </a:ext>
            </a:extLst>
          </p:cNvPr>
          <p:cNvSpPr txBox="1"/>
          <p:nvPr/>
        </p:nvSpPr>
        <p:spPr>
          <a:xfrm>
            <a:off x="0" y="6292212"/>
            <a:ext cx="12192000" cy="587559"/>
          </a:xfrm>
          <a:prstGeom prst="rect">
            <a:avLst/>
          </a:prstGeom>
        </p:spPr>
        <p:txBody>
          <a:bodyPr lIns="91440" tIns="45720" rIns="91440" bIns="45720" anchor="t"/>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Font typeface="Arial" pitchFamily="34" charset="0"/>
              <a:buNone/>
            </a:pPr>
            <a:r>
              <a:rPr lang="en-US" sz="1200" baseline="30000">
                <a:solidFill>
                  <a:srgbClr val="000000"/>
                </a:solidFill>
                <a:latin typeface="Calibri" panose="020F0502020204030204" pitchFamily="34" charset="0"/>
                <a:cs typeface="Calibri" panose="020F0502020204030204" pitchFamily="34" charset="0"/>
              </a:rPr>
              <a:t>* </a:t>
            </a:r>
            <a:r>
              <a:rPr lang="en-US" sz="1200">
                <a:solidFill>
                  <a:srgbClr val="000000"/>
                </a:solidFill>
                <a:latin typeface="Calibri" panose="020F0502020204030204" pitchFamily="34" charset="0"/>
                <a:cs typeface="Calibri" panose="020F0502020204030204" pitchFamily="34" charset="0"/>
              </a:rPr>
              <a:t>Persons alive at diagnosis with HIV test results</a:t>
            </a:r>
          </a:p>
          <a:p>
            <a:pPr marL="0" indent="0">
              <a:spcBef>
                <a:spcPts val="0"/>
              </a:spcBef>
              <a:buFont typeface="Arial" pitchFamily="34" charset="0"/>
              <a:buNone/>
            </a:pPr>
            <a:r>
              <a:rPr lang="en-US" sz="1200" baseline="30000">
                <a:solidFill>
                  <a:srgbClr val="000000"/>
                </a:solidFill>
                <a:latin typeface="Calibri" panose="020F0502020204030204" pitchFamily="34" charset="0"/>
                <a:cs typeface="Calibri" panose="020F0502020204030204" pitchFamily="34" charset="0"/>
              </a:rPr>
              <a:t>† </a:t>
            </a:r>
            <a:r>
              <a:rPr lang="en-US" sz="1200">
                <a:solidFill>
                  <a:srgbClr val="000000"/>
                </a:solidFill>
                <a:latin typeface="Calibri" panose="020F0502020204030204" pitchFamily="34" charset="0"/>
                <a:cs typeface="Calibri" panose="020F0502020204030204" pitchFamily="34" charset="0"/>
              </a:rPr>
              <a:t>Persons born in the United States, certain U.S. territories, or elsewhere to at least one U.S. citizen parent are categorized as U.S.-born. All other persons are categorized as non-U.S.–born.</a:t>
            </a:r>
            <a:endParaRPr lang="en-US" sz="1200" baseline="30000">
              <a:solidFill>
                <a:srgbClr val="000000"/>
              </a:solidFill>
              <a:latin typeface="Calibri" panose="020F0502020204030204" pitchFamily="34" charset="0"/>
              <a:cs typeface="Calibri" panose="020F0502020204030204" pitchFamily="34" charset="0"/>
            </a:endParaRPr>
          </a:p>
          <a:p>
            <a:pPr marL="0" indent="0">
              <a:lnSpc>
                <a:spcPct val="172599"/>
              </a:lnSpc>
              <a:buFont typeface="Arial" pitchFamily="34" charset="0"/>
              <a:buNone/>
            </a:pPr>
            <a:endParaRPr lang="en-US" sz="1200" baseline="3000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12841679"/>
      </p:ext>
    </p:extLst>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3EBA7FF-DCEB-5B67-262D-92C476845721}"/>
              </a:ext>
            </a:extLst>
          </p:cNvPr>
          <p:cNvSpPr txBox="1">
            <a:spLocks noGrp="1"/>
          </p:cNvSpPr>
          <p:nvPr>
            <p:ph type="title" idx="4294967295"/>
          </p:nvPr>
        </p:nvSpPr>
        <p:spPr>
          <a:xfrm>
            <a:off x="609600" y="164592"/>
            <a:ext cx="10972800" cy="969264"/>
          </a:xfrm>
          <a:prstGeom prst="rect">
            <a:avLst/>
          </a:prstGeom>
          <a:noFill/>
          <a:ln>
            <a:noFill/>
            <a:prstDash/>
          </a:ln>
          <a:effectLst/>
        </p:spPr>
        <p:txBody>
          <a:bodyPr rot="0" spcFirstLastPara="0" vertOverflow="overflow" horzOverflow="overflow" vert="horz" wrap="square" lIns="121920" tIns="60960" rIns="121920" bIns="60960" numCol="1" spcCol="0" rtlCol="0" fromWordArt="0" anchor="b" anchorCtr="0" forceAA="0" compatLnSpc="1">
            <a:prstTxWarp prst="textNoShape">
              <a:avLst/>
            </a:prstTxWarp>
            <a:noAutofit/>
          </a:bodyPr>
          <a:lstStyle>
            <a:lvl1pPr algn="l" rtl="0" eaLnBrk="0" fontAlgn="base" hangingPunct="0">
              <a:lnSpc>
                <a:spcPts val="4000"/>
              </a:lnSpc>
              <a:spcBef>
                <a:spcPct val="0"/>
              </a:spcBef>
              <a:spcAft>
                <a:spcPct val="0"/>
              </a:spcAft>
              <a:defRPr sz="3733" b="1" kern="1200" baseline="0">
                <a:solidFill>
                  <a:srgbClr val="00788A"/>
                </a:solidFill>
                <a:effectLst/>
                <a:latin typeface="Calibri" pitchFamily="34" charset="0"/>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000" b="1" i="0" u="none" strike="noStrike" kern="1200" cap="none" spc="0" normalizeH="0" baseline="0" noProof="0" dirty="0">
                <a:ln>
                  <a:noFill/>
                </a:ln>
                <a:solidFill>
                  <a:srgbClr val="164380"/>
                </a:solidFill>
                <a:effectLst/>
                <a:uLnTx/>
                <a:uFillTx/>
                <a:latin typeface="Calibri"/>
                <a:ea typeface="+mj-ea"/>
                <a:cs typeface="Calibri"/>
              </a:rPr>
              <a:t>Percentage of Selected Medical Risk Factors Among Persons with TB by Origin of Birth,</a:t>
            </a:r>
            <a:r>
              <a:rPr kumimoji="0" lang="en-US" sz="3000" b="1" i="0" u="none" strike="noStrike" kern="1200" cap="none" spc="0" normalizeH="0" baseline="30000" noProof="0" dirty="0">
                <a:ln>
                  <a:noFill/>
                </a:ln>
                <a:solidFill>
                  <a:srgbClr val="164380"/>
                </a:solidFill>
                <a:effectLst/>
                <a:uLnTx/>
                <a:uFillTx/>
                <a:latin typeface="Calibri"/>
                <a:ea typeface="+mj-ea"/>
                <a:cs typeface="Calibri"/>
              </a:rPr>
              <a:t>*</a:t>
            </a:r>
            <a:r>
              <a:rPr kumimoji="0" lang="en-US" sz="3000" b="1" i="0" u="none" strike="noStrike" kern="1200" cap="none" spc="0" normalizeH="0" baseline="0" noProof="0" dirty="0">
                <a:ln>
                  <a:noFill/>
                </a:ln>
                <a:solidFill>
                  <a:srgbClr val="164380"/>
                </a:solidFill>
                <a:effectLst/>
                <a:uLnTx/>
                <a:uFillTx/>
                <a:latin typeface="Calibri"/>
                <a:ea typeface="+mj-ea"/>
                <a:cs typeface="Calibri"/>
              </a:rPr>
              <a:t> United States, 2024</a:t>
            </a:r>
          </a:p>
        </p:txBody>
      </p:sp>
      <p:graphicFrame>
        <p:nvGraphicFramePr>
          <p:cNvPr id="7" name="Chart 6" descr="Multiple bar charts showing the percentage of selected medical risk factors, among persons with TB disease, overall and by origin of birth in the United States in 2024. ">
            <a:extLst>
              <a:ext uri="{FF2B5EF4-FFF2-40B4-BE49-F238E27FC236}">
                <a16:creationId xmlns:a16="http://schemas.microsoft.com/office/drawing/2014/main" id="{82051F7A-81ED-0FF8-8249-5B897ADA4853}"/>
              </a:ext>
            </a:extLst>
          </p:cNvPr>
          <p:cNvGraphicFramePr/>
          <p:nvPr>
            <p:extLst>
              <p:ext uri="{D42A27DB-BD31-4B8C-83A1-F6EECF244321}">
                <p14:modId xmlns:p14="http://schemas.microsoft.com/office/powerpoint/2010/main" val="2165041335"/>
              </p:ext>
            </p:extLst>
          </p:nvPr>
        </p:nvGraphicFramePr>
        <p:xfrm>
          <a:off x="712341" y="999710"/>
          <a:ext cx="10972800" cy="5081261"/>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Placeholder 3">
            <a:extLst>
              <a:ext uri="{FF2B5EF4-FFF2-40B4-BE49-F238E27FC236}">
                <a16:creationId xmlns:a16="http://schemas.microsoft.com/office/drawing/2014/main" id="{9818AB21-1FFF-B3A8-9D58-AA8A9B329178}"/>
              </a:ext>
            </a:extLst>
          </p:cNvPr>
          <p:cNvSpPr txBox="1">
            <a:spLocks/>
          </p:cNvSpPr>
          <p:nvPr/>
        </p:nvSpPr>
        <p:spPr>
          <a:xfrm>
            <a:off x="0" y="6101518"/>
            <a:ext cx="12192000" cy="640080"/>
          </a:xfrm>
          <a:prstGeom prst="rect">
            <a:avLst/>
          </a:prstGeom>
        </p:spPr>
        <p:txBody>
          <a:bodyPr lIns="121920" tIns="60960" rIns="121920" bIns="60960" anchor="t"/>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Bef>
                <a:spcPts val="0"/>
              </a:spcBef>
              <a:spcAft>
                <a:spcPts val="0"/>
              </a:spcAft>
              <a:buFont typeface="Arial" pitchFamily="34" charset="0"/>
              <a:buNone/>
            </a:pPr>
            <a:r>
              <a:rPr lang="en-US" sz="1200" baseline="3000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1200">
                <a:solidFill>
                  <a:srgbClr val="000000"/>
                </a:solidFill>
                <a:latin typeface="Calibri" panose="020F0502020204030204" pitchFamily="34" charset="0"/>
                <a:ea typeface="Calibri" panose="020F0502020204030204" pitchFamily="34" charset="0"/>
                <a:cs typeface="Calibri" panose="020F0502020204030204" pitchFamily="34" charset="0"/>
              </a:rPr>
              <a:t>Persons born in the United States, certain U.S. territories, or elsewhere to at least one U.S. citizen parent are categorized as U.S.-born. All other persons are categorized as non-U.S.–born.</a:t>
            </a:r>
          </a:p>
          <a:p>
            <a:pPr marL="0" indent="0" fontAlgn="auto">
              <a:spcBef>
                <a:spcPts val="0"/>
              </a:spcBef>
              <a:spcAft>
                <a:spcPts val="0"/>
              </a:spcAft>
              <a:buNone/>
            </a:pPr>
            <a:r>
              <a:rPr lang="en-US" sz="1200" baseline="30000">
                <a:solidFill>
                  <a:srgbClr val="000000"/>
                </a:solidFill>
                <a:latin typeface="Calibri" panose="020F0502020204030204" pitchFamily="34" charset="0"/>
                <a:ea typeface="Calibri" panose="020F0502020204030204" pitchFamily="34" charset="0"/>
                <a:cs typeface="Calibri" panose="020F0502020204030204" pitchFamily="34" charset="0"/>
              </a:rPr>
              <a:t>†</a:t>
            </a:r>
            <a:r>
              <a:rPr lang="en-US" sz="1200">
                <a:solidFill>
                  <a:srgbClr val="000000"/>
                </a:solidFill>
                <a:latin typeface="Calibri" panose="020F0502020204030204" pitchFamily="34" charset="0"/>
                <a:ea typeface="Calibri" panose="020F0502020204030204" pitchFamily="34" charset="0"/>
                <a:cs typeface="Calibri" panose="020F0502020204030204" pitchFamily="34" charset="0"/>
              </a:rPr>
              <a:t> Excludes HIV and other conditions elsewhere represented in this figure.</a:t>
            </a:r>
            <a:endParaRPr lang="en-US" sz="1200" baseline="3000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indent="0" fontAlgn="auto">
              <a:spcBef>
                <a:spcPts val="0"/>
              </a:spcBef>
              <a:spcAft>
                <a:spcPts val="0"/>
              </a:spcAft>
              <a:buNone/>
            </a:pPr>
            <a:r>
              <a:rPr lang="en-US" sz="1200" baseline="30000">
                <a:solidFill>
                  <a:srgbClr val="000000"/>
                </a:solidFill>
                <a:latin typeface="Calibri" panose="020F0502020204030204" pitchFamily="34" charset="0"/>
                <a:ea typeface="Calibri" panose="020F0502020204030204" pitchFamily="34" charset="0"/>
                <a:cs typeface="Calibri" panose="020F0502020204030204" pitchFamily="34" charset="0"/>
              </a:rPr>
              <a:t>§</a:t>
            </a:r>
            <a:r>
              <a:rPr lang="en-US" sz="1200">
                <a:solidFill>
                  <a:srgbClr val="000000"/>
                </a:solidFill>
                <a:latin typeface="Calibri" panose="020F0502020204030204" pitchFamily="34" charset="0"/>
                <a:ea typeface="Calibri" panose="020F0502020204030204" pitchFamily="34" charset="0"/>
                <a:cs typeface="Calibri" panose="020F0502020204030204" pitchFamily="34" charset="0"/>
              </a:rPr>
              <a:t> Diagnosed with hepatitis B or C (acute or chronic).</a:t>
            </a:r>
          </a:p>
          <a:p>
            <a:pPr marL="0" indent="0" fontAlgn="auto">
              <a:spcBef>
                <a:spcPts val="0"/>
              </a:spcBef>
              <a:spcAft>
                <a:spcPts val="0"/>
              </a:spcAft>
              <a:buNone/>
            </a:pPr>
            <a:endParaRPr lang="en-US" sz="1200" baseline="3000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36189834"/>
      </p:ext>
    </p:extLst>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0AE3D4-45C7-DF23-932B-FB85DE566F87}"/>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9210F9FD-F821-EBDE-7A4C-A292B7B4337B}"/>
              </a:ext>
            </a:extLst>
          </p:cNvPr>
          <p:cNvSpPr txBox="1">
            <a:spLocks noGrp="1"/>
          </p:cNvSpPr>
          <p:nvPr>
            <p:ph type="title" idx="4294967295"/>
          </p:nvPr>
        </p:nvSpPr>
        <p:spPr>
          <a:xfrm>
            <a:off x="391160" y="86061"/>
            <a:ext cx="11409680" cy="969264"/>
          </a:xfrm>
          <a:prstGeom prst="rect">
            <a:avLst/>
          </a:prstGeom>
          <a:noFill/>
          <a:ln>
            <a:noFill/>
            <a:prstDash/>
          </a:ln>
          <a:effectLst/>
        </p:spPr>
        <p:txBody>
          <a:bodyPr rot="0" spcFirstLastPara="0" vertOverflow="overflow" horzOverflow="overflow" vert="horz" wrap="square" lIns="121920" tIns="60960" rIns="121920" bIns="60960" numCol="1" spcCol="0" rtlCol="0" fromWordArt="0" anchor="b" anchorCtr="0" forceAA="0" compatLnSpc="1">
            <a:prstTxWarp prst="textNoShape">
              <a:avLst/>
            </a:prstTxWarp>
            <a:noAutofit/>
          </a:bodyPr>
          <a:lstStyle>
            <a:lvl1pPr algn="l" rtl="0" eaLnBrk="0" fontAlgn="base" hangingPunct="0">
              <a:lnSpc>
                <a:spcPts val="4000"/>
              </a:lnSpc>
              <a:spcBef>
                <a:spcPct val="0"/>
              </a:spcBef>
              <a:spcAft>
                <a:spcPct val="0"/>
              </a:spcAft>
              <a:defRPr sz="3733" b="1" kern="1200" baseline="0">
                <a:solidFill>
                  <a:srgbClr val="00788A"/>
                </a:solidFill>
                <a:effectLst/>
                <a:latin typeface="Calibri" pitchFamily="34" charset="0"/>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000" b="1" i="0" u="none" strike="noStrike" kern="1200" cap="none" spc="0" normalizeH="0" baseline="0" noProof="0" dirty="0">
                <a:ln>
                  <a:noFill/>
                </a:ln>
                <a:solidFill>
                  <a:srgbClr val="164380"/>
                </a:solidFill>
                <a:effectLst/>
                <a:uLnTx/>
                <a:uFillTx/>
                <a:latin typeface="Calibri"/>
                <a:ea typeface="+mj-ea"/>
                <a:cs typeface="Calibri"/>
              </a:rPr>
              <a:t>Percentage of Social and Behavioral Risk Factors Among Persons </a:t>
            </a:r>
            <a:r>
              <a:rPr kumimoji="0" lang="en-US" sz="3000" b="1" i="0" u="none" strike="noStrike" kern="1200" cap="none" spc="0" normalizeH="0" baseline="0" noProof="0" dirty="0">
                <a:ln>
                  <a:noFill/>
                </a:ln>
                <a:solidFill>
                  <a:srgbClr val="164380"/>
                </a:solidFill>
                <a:effectLst/>
                <a:uLnTx/>
                <a:uFillTx/>
                <a:latin typeface="Calibri" pitchFamily="34" charset="0"/>
                <a:ea typeface="+mj-ea"/>
                <a:cs typeface="+mj-cs"/>
              </a:rPr>
              <a:t>Aged </a:t>
            </a:r>
            <a:r>
              <a:rPr kumimoji="0" lang="en-US" sz="3000" b="1" i="0" u="none" strike="noStrike" kern="1200" cap="none" spc="0" normalizeH="0" baseline="0" noProof="0" dirty="0">
                <a:ln>
                  <a:noFill/>
                </a:ln>
                <a:solidFill>
                  <a:srgbClr val="164380"/>
                </a:solidFill>
                <a:effectLst/>
                <a:uLnTx/>
                <a:uFillTx/>
                <a:latin typeface="Calibri"/>
                <a:ea typeface="+mj-ea"/>
                <a:cs typeface="Calibri"/>
              </a:rPr>
              <a:t>≥15 Years with TB, United States, 2024</a:t>
            </a:r>
          </a:p>
        </p:txBody>
      </p:sp>
      <p:graphicFrame>
        <p:nvGraphicFramePr>
          <p:cNvPr id="7" name="Chart 6" descr="Horizontal bar chart showing the percentage of social and behavioral risk factors, among persons at least 15 years of age or older with TB disease, in the United States in 2024. ">
            <a:extLst>
              <a:ext uri="{FF2B5EF4-FFF2-40B4-BE49-F238E27FC236}">
                <a16:creationId xmlns:a16="http://schemas.microsoft.com/office/drawing/2014/main" id="{91E19598-D85D-8D95-1107-696A1CB8B3EF}"/>
              </a:ext>
            </a:extLst>
          </p:cNvPr>
          <p:cNvGraphicFramePr/>
          <p:nvPr>
            <p:extLst>
              <p:ext uri="{D42A27DB-BD31-4B8C-83A1-F6EECF244321}">
                <p14:modId xmlns:p14="http://schemas.microsoft.com/office/powerpoint/2010/main" val="2780219076"/>
              </p:ext>
            </p:extLst>
          </p:nvPr>
        </p:nvGraphicFramePr>
        <p:xfrm>
          <a:off x="-171212" y="834887"/>
          <a:ext cx="11623040" cy="5858521"/>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Placeholder 3">
            <a:extLst>
              <a:ext uri="{FF2B5EF4-FFF2-40B4-BE49-F238E27FC236}">
                <a16:creationId xmlns:a16="http://schemas.microsoft.com/office/drawing/2014/main" id="{AEBD29BF-7F65-4AAB-3CCF-DFD7E80B66DA}"/>
              </a:ext>
            </a:extLst>
          </p:cNvPr>
          <p:cNvSpPr txBox="1">
            <a:spLocks/>
          </p:cNvSpPr>
          <p:nvPr/>
        </p:nvSpPr>
        <p:spPr>
          <a:xfrm>
            <a:off x="0" y="6180878"/>
            <a:ext cx="12192000" cy="497864"/>
          </a:xfrm>
          <a:prstGeom prst="rect">
            <a:avLst/>
          </a:prstGeom>
        </p:spPr>
        <p:txBody>
          <a:bodyPr lIns="121920" tIns="60960" rIns="121920" bIns="60960" anchor="t"/>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Bef>
                <a:spcPts val="0"/>
              </a:spcBef>
              <a:spcAft>
                <a:spcPts val="0"/>
              </a:spcAft>
              <a:buFont typeface="Arial" pitchFamily="34" charset="0"/>
              <a:buNone/>
            </a:pPr>
            <a:r>
              <a:rPr lang="en-US" sz="1200" baseline="30000">
                <a:solidFill>
                  <a:srgbClr val="000000">
                    <a:lumMod val="85000"/>
                    <a:lumOff val="15000"/>
                  </a:srgbClr>
                </a:solidFill>
                <a:latin typeface="Segoe UI" panose="020B0502040204020203" pitchFamily="34" charset="0"/>
                <a:cs typeface="Segoe UI" panose="020B0502040204020203" pitchFamily="34" charset="0"/>
              </a:rPr>
              <a:t>* </a:t>
            </a:r>
            <a:r>
              <a:rPr lang="en-US" sz="1200">
                <a:solidFill>
                  <a:srgbClr val="000000">
                    <a:lumMod val="85000"/>
                    <a:lumOff val="15000"/>
                  </a:srgbClr>
                </a:solidFill>
                <a:latin typeface="Calibri" panose="020F0502020204030204" pitchFamily="34" charset="0"/>
                <a:cs typeface="Calibri" panose="020F0502020204030204" pitchFamily="34" charset="0"/>
              </a:rPr>
              <a:t>At the time of TB diagnosis</a:t>
            </a:r>
          </a:p>
          <a:p>
            <a:pPr marL="0" indent="0" fontAlgn="auto">
              <a:spcBef>
                <a:spcPts val="0"/>
              </a:spcBef>
              <a:spcAft>
                <a:spcPts val="0"/>
              </a:spcAft>
              <a:buFont typeface="Arial" pitchFamily="34" charset="0"/>
              <a:buNone/>
            </a:pPr>
            <a:r>
              <a:rPr lang="en-US" sz="1200" baseline="30000">
                <a:solidFill>
                  <a:srgbClr val="000000">
                    <a:lumMod val="85000"/>
                    <a:lumOff val="15000"/>
                  </a:srgbClr>
                </a:solidFill>
                <a:latin typeface="Calibri" panose="020F0502020204030204" pitchFamily="34" charset="0"/>
                <a:cs typeface="Calibri" panose="020F0502020204030204" pitchFamily="34" charset="0"/>
              </a:rPr>
              <a:t>† </a:t>
            </a:r>
            <a:r>
              <a:rPr lang="en-US" sz="1200">
                <a:solidFill>
                  <a:srgbClr val="000000">
                    <a:lumMod val="85000"/>
                    <a:lumOff val="15000"/>
                  </a:srgbClr>
                </a:solidFill>
                <a:latin typeface="Calibri" panose="020F0502020204030204" pitchFamily="34" charset="0"/>
                <a:cs typeface="Calibri" panose="020F0502020204030204" pitchFamily="34" charset="0"/>
              </a:rPr>
              <a:t>Within past 12 months prior to TB diagnosis</a:t>
            </a:r>
            <a:endParaRPr lang="en-US" sz="1200" baseline="30000">
              <a:solidFill>
                <a:srgbClr val="000000">
                  <a:lumMod val="85000"/>
                  <a:lumOff val="15000"/>
                </a:srgb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72050445"/>
      </p:ext>
    </p:extLst>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B5285B97-24D2-3B34-391B-8BA36DB6AD6F}"/>
              </a:ext>
            </a:extLst>
          </p:cNvPr>
          <p:cNvSpPr>
            <a:spLocks noGrp="1"/>
          </p:cNvSpPr>
          <p:nvPr>
            <p:ph type="title"/>
          </p:nvPr>
        </p:nvSpPr>
        <p:spPr>
          <a:xfrm>
            <a:off x="93784" y="164592"/>
            <a:ext cx="12098216" cy="957198"/>
          </a:xfrm>
        </p:spPr>
        <p:txBody>
          <a:bodyPr/>
          <a:lstStyle/>
          <a:p>
            <a:pPr algn="ctr">
              <a:lnSpc>
                <a:spcPct val="100000"/>
              </a:lnSpc>
            </a:pPr>
            <a:r>
              <a:rPr lang="en-US" sz="3000">
                <a:solidFill>
                  <a:schemeClr val="accent5">
                    <a:lumMod val="75000"/>
                  </a:schemeClr>
                </a:solidFill>
              </a:rPr>
              <a:t>TB Cases Among Incarcerated Persons Aged ≥15 Years </a:t>
            </a:r>
            <a:br>
              <a:rPr lang="en-US" sz="3000">
                <a:solidFill>
                  <a:schemeClr val="accent5">
                    <a:lumMod val="75000"/>
                  </a:schemeClr>
                </a:solidFill>
              </a:rPr>
            </a:br>
            <a:r>
              <a:rPr lang="en-US" sz="3000">
                <a:solidFill>
                  <a:schemeClr val="accent5">
                    <a:lumMod val="75000"/>
                  </a:schemeClr>
                </a:solidFill>
              </a:rPr>
              <a:t>by Type of Facility, United States, 2024</a:t>
            </a:r>
          </a:p>
        </p:txBody>
      </p:sp>
      <p:sp>
        <p:nvSpPr>
          <p:cNvPr id="4" name="Text Box 75">
            <a:extLst>
              <a:ext uri="{FF2B5EF4-FFF2-40B4-BE49-F238E27FC236}">
                <a16:creationId xmlns:a16="http://schemas.microsoft.com/office/drawing/2014/main" id="{39FA81ED-2C26-E2FC-195D-8EA1EF511721}"/>
              </a:ext>
            </a:extLst>
          </p:cNvPr>
          <p:cNvSpPr txBox="1">
            <a:spLocks noChangeArrowheads="1"/>
          </p:cNvSpPr>
          <p:nvPr/>
        </p:nvSpPr>
        <p:spPr bwMode="auto">
          <a:xfrm>
            <a:off x="1240127" y="1103990"/>
            <a:ext cx="3293530" cy="492443"/>
          </a:xfrm>
          <a:prstGeom prst="rect">
            <a:avLst/>
          </a:prstGeom>
          <a:noFill/>
          <a:ln w="9525">
            <a:noFill/>
            <a:miter lim="800000"/>
            <a:headEnd/>
            <a:tailEnd/>
          </a:ln>
          <a:effectLst/>
        </p:spPr>
        <p:txBody>
          <a:bodyPr wrap="none">
            <a:spAutoFit/>
          </a:bodyPr>
          <a:lstStyle/>
          <a:p>
            <a:pPr algn="ctr"/>
            <a:r>
              <a:rPr lang="en-US" sz="2600" b="1">
                <a:solidFill>
                  <a:srgbClr val="000000">
                    <a:lumMod val="85000"/>
                    <a:lumOff val="15000"/>
                  </a:srgbClr>
                </a:solidFill>
                <a:latin typeface="Calibri" panose="020F0502020204030204" pitchFamily="34" charset="0"/>
                <a:cs typeface="Calibri" panose="020F0502020204030204" pitchFamily="34" charset="0"/>
              </a:rPr>
              <a:t>Federal prisons </a:t>
            </a:r>
            <a:r>
              <a:rPr lang="en-US" sz="2600">
                <a:solidFill>
                  <a:srgbClr val="000000">
                    <a:lumMod val="85000"/>
                    <a:lumOff val="15000"/>
                  </a:srgbClr>
                </a:solidFill>
                <a:latin typeface="Calibri" panose="020F0502020204030204" pitchFamily="34" charset="0"/>
                <a:cs typeface="Calibri" panose="020F0502020204030204" pitchFamily="34" charset="0"/>
              </a:rPr>
              <a:t>(N=47)</a:t>
            </a:r>
          </a:p>
        </p:txBody>
      </p:sp>
      <p:sp>
        <p:nvSpPr>
          <p:cNvPr id="34" name="Text Box 75">
            <a:extLst>
              <a:ext uri="{FF2B5EF4-FFF2-40B4-BE49-F238E27FC236}">
                <a16:creationId xmlns:a16="http://schemas.microsoft.com/office/drawing/2014/main" id="{AA3257DC-344D-4C8A-88EE-A7EEAC61DE8A}"/>
              </a:ext>
            </a:extLst>
          </p:cNvPr>
          <p:cNvSpPr txBox="1">
            <a:spLocks noChangeArrowheads="1"/>
          </p:cNvSpPr>
          <p:nvPr/>
        </p:nvSpPr>
        <p:spPr bwMode="auto">
          <a:xfrm>
            <a:off x="1361362" y="3875609"/>
            <a:ext cx="2686634" cy="492443"/>
          </a:xfrm>
          <a:prstGeom prst="rect">
            <a:avLst/>
          </a:prstGeom>
          <a:noFill/>
          <a:ln w="9525">
            <a:noFill/>
            <a:miter lim="800000"/>
            <a:headEnd/>
            <a:tailEnd/>
          </a:ln>
          <a:effectLst/>
        </p:spPr>
        <p:txBody>
          <a:bodyPr wrap="none">
            <a:spAutoFit/>
          </a:bodyPr>
          <a:lstStyle/>
          <a:p>
            <a:pPr algn="ctr"/>
            <a:r>
              <a:rPr lang="en-US" sz="2600" b="1">
                <a:solidFill>
                  <a:srgbClr val="000000">
                    <a:lumMod val="85000"/>
                    <a:lumOff val="15000"/>
                  </a:srgbClr>
                </a:solidFill>
                <a:latin typeface="Calibri" panose="020F0502020204030204" pitchFamily="34" charset="0"/>
                <a:cs typeface="Calibri" panose="020F0502020204030204" pitchFamily="34" charset="0"/>
              </a:rPr>
              <a:t>Local jails </a:t>
            </a:r>
            <a:r>
              <a:rPr lang="en-US" sz="2600">
                <a:solidFill>
                  <a:srgbClr val="000000">
                    <a:lumMod val="85000"/>
                    <a:lumOff val="15000"/>
                  </a:srgbClr>
                </a:solidFill>
                <a:latin typeface="Calibri" panose="020F0502020204030204" pitchFamily="34" charset="0"/>
                <a:cs typeface="Calibri" panose="020F0502020204030204" pitchFamily="34" charset="0"/>
              </a:rPr>
              <a:t>(N=110)</a:t>
            </a:r>
          </a:p>
        </p:txBody>
      </p:sp>
      <p:sp>
        <p:nvSpPr>
          <p:cNvPr id="39" name="Text Box 75">
            <a:extLst>
              <a:ext uri="{FF2B5EF4-FFF2-40B4-BE49-F238E27FC236}">
                <a16:creationId xmlns:a16="http://schemas.microsoft.com/office/drawing/2014/main" id="{87DAAA91-56AB-8670-EC78-13B9BB49593E}"/>
              </a:ext>
            </a:extLst>
          </p:cNvPr>
          <p:cNvSpPr txBox="1">
            <a:spLocks noChangeArrowheads="1"/>
          </p:cNvSpPr>
          <p:nvPr/>
        </p:nvSpPr>
        <p:spPr bwMode="auto">
          <a:xfrm>
            <a:off x="7387022" y="1112890"/>
            <a:ext cx="2982740" cy="492443"/>
          </a:xfrm>
          <a:prstGeom prst="rect">
            <a:avLst/>
          </a:prstGeom>
          <a:noFill/>
          <a:ln w="9525">
            <a:noFill/>
            <a:miter lim="800000"/>
            <a:headEnd/>
            <a:tailEnd/>
          </a:ln>
          <a:effectLst/>
        </p:spPr>
        <p:txBody>
          <a:bodyPr wrap="none">
            <a:spAutoFit/>
          </a:bodyPr>
          <a:lstStyle/>
          <a:p>
            <a:pPr algn="ctr"/>
            <a:r>
              <a:rPr lang="en-US" sz="2600" b="1">
                <a:solidFill>
                  <a:srgbClr val="000000">
                    <a:lumMod val="85000"/>
                    <a:lumOff val="15000"/>
                  </a:srgbClr>
                </a:solidFill>
                <a:latin typeface="Calibri" panose="020F0502020204030204" pitchFamily="34" charset="0"/>
                <a:cs typeface="Calibri" panose="020F0502020204030204" pitchFamily="34" charset="0"/>
              </a:rPr>
              <a:t>State prisons </a:t>
            </a:r>
            <a:r>
              <a:rPr lang="en-US" sz="2600">
                <a:solidFill>
                  <a:srgbClr val="000000">
                    <a:lumMod val="85000"/>
                    <a:lumOff val="15000"/>
                  </a:srgbClr>
                </a:solidFill>
                <a:latin typeface="Calibri" panose="020F0502020204030204" pitchFamily="34" charset="0"/>
                <a:cs typeface="Calibri" panose="020F0502020204030204" pitchFamily="34" charset="0"/>
              </a:rPr>
              <a:t>(N=69)</a:t>
            </a:r>
          </a:p>
        </p:txBody>
      </p:sp>
      <p:sp>
        <p:nvSpPr>
          <p:cNvPr id="40" name="Text Box 75">
            <a:extLst>
              <a:ext uri="{FF2B5EF4-FFF2-40B4-BE49-F238E27FC236}">
                <a16:creationId xmlns:a16="http://schemas.microsoft.com/office/drawing/2014/main" id="{AD4C2836-24BF-3E04-EFA2-484F11BB5CA9}"/>
              </a:ext>
            </a:extLst>
          </p:cNvPr>
          <p:cNvSpPr txBox="1">
            <a:spLocks noChangeArrowheads="1"/>
          </p:cNvSpPr>
          <p:nvPr/>
        </p:nvSpPr>
        <p:spPr bwMode="auto">
          <a:xfrm>
            <a:off x="7438939" y="3875609"/>
            <a:ext cx="3391699" cy="492443"/>
          </a:xfrm>
          <a:prstGeom prst="rect">
            <a:avLst/>
          </a:prstGeom>
          <a:noFill/>
          <a:ln w="9525">
            <a:noFill/>
            <a:miter lim="800000"/>
            <a:headEnd/>
            <a:tailEnd/>
          </a:ln>
          <a:effectLst/>
        </p:spPr>
        <p:txBody>
          <a:bodyPr wrap="none">
            <a:spAutoFit/>
          </a:bodyPr>
          <a:lstStyle/>
          <a:p>
            <a:pPr algn="ctr"/>
            <a:r>
              <a:rPr lang="en-US" sz="2600" b="1">
                <a:solidFill>
                  <a:srgbClr val="000000">
                    <a:lumMod val="85000"/>
                    <a:lumOff val="15000"/>
                  </a:srgbClr>
                </a:solidFill>
                <a:latin typeface="Calibri" panose="020F0502020204030204" pitchFamily="34" charset="0"/>
                <a:cs typeface="Calibri" panose="020F0502020204030204" pitchFamily="34" charset="0"/>
              </a:rPr>
              <a:t>Other facilities </a:t>
            </a:r>
            <a:r>
              <a:rPr lang="en-US" sz="2600">
                <a:solidFill>
                  <a:srgbClr val="000000">
                    <a:lumMod val="85000"/>
                    <a:lumOff val="15000"/>
                  </a:srgbClr>
                </a:solidFill>
                <a:latin typeface="Calibri" panose="020F0502020204030204" pitchFamily="34" charset="0"/>
                <a:cs typeface="Calibri" panose="020F0502020204030204" pitchFamily="34" charset="0"/>
              </a:rPr>
              <a:t>(N=110)</a:t>
            </a:r>
          </a:p>
        </p:txBody>
      </p:sp>
      <p:grpSp>
        <p:nvGrpSpPr>
          <p:cNvPr id="2" name="Group 1" descr="Maps showing the number of TB cases among incarcerated persons at least 15 years of age or older by type of facility in the United States in 2024. Separate map are shown for persons in federal prisons, state prisons, local jails, and other facilities.">
            <a:extLst>
              <a:ext uri="{FF2B5EF4-FFF2-40B4-BE49-F238E27FC236}">
                <a16:creationId xmlns:a16="http://schemas.microsoft.com/office/drawing/2014/main" id="{8E0FCC3D-0414-EF0F-7047-71678ACBB6D7}"/>
              </a:ext>
            </a:extLst>
          </p:cNvPr>
          <p:cNvGrpSpPr/>
          <p:nvPr/>
        </p:nvGrpSpPr>
        <p:grpSpPr>
          <a:xfrm>
            <a:off x="444501" y="1501710"/>
            <a:ext cx="11391079" cy="5225433"/>
            <a:chOff x="444501" y="1501710"/>
            <a:chExt cx="11391079" cy="5225433"/>
          </a:xfrm>
        </p:grpSpPr>
        <p:pic>
          <p:nvPicPr>
            <p:cNvPr id="33" name="Picture 32" descr="Map showing the number of 2024 TB cases diagnosed among incarcerated persons in local jails in the U.S.">
              <a:extLst>
                <a:ext uri="{FF2B5EF4-FFF2-40B4-BE49-F238E27FC236}">
                  <a16:creationId xmlns:a16="http://schemas.microsoft.com/office/drawing/2014/main" id="{E4D6E0C6-0918-6D70-815D-C42BCA3016C3}"/>
                </a:ext>
              </a:extLst>
            </p:cNvPr>
            <p:cNvPicPr>
              <a:picLocks noChangeAspect="1"/>
            </p:cNvPicPr>
            <p:nvPr/>
          </p:nvPicPr>
          <p:blipFill>
            <a:blip r:embed="rId3" cstate="print">
              <a:extLst>
                <a:ext uri="{28A0092B-C50C-407E-A947-70E740481C1C}">
                  <a14:useLocalDpi xmlns:a14="http://schemas.microsoft.com/office/drawing/2010/main" val="0"/>
                </a:ext>
              </a:extLst>
            </a:blip>
            <a:srcRect l="15498" t="7946" r="18139" b="10242"/>
            <a:stretch>
              <a:fillRect/>
            </a:stretch>
          </p:blipFill>
          <p:spPr>
            <a:xfrm>
              <a:off x="444501" y="4258449"/>
              <a:ext cx="3671281" cy="2468694"/>
            </a:xfrm>
            <a:prstGeom prst="rect">
              <a:avLst/>
            </a:prstGeom>
          </p:spPr>
        </p:pic>
        <p:pic>
          <p:nvPicPr>
            <p:cNvPr id="36" name="Picture 35" descr="Map showing the number of 2024 TB cases diagnosed among incarcerated persons in other facilities in the U.S.">
              <a:extLst>
                <a:ext uri="{FF2B5EF4-FFF2-40B4-BE49-F238E27FC236}">
                  <a16:creationId xmlns:a16="http://schemas.microsoft.com/office/drawing/2014/main" id="{82CF16AA-39C2-FEFD-87BD-B7D19624DFC6}"/>
                </a:ext>
              </a:extLst>
            </p:cNvPr>
            <p:cNvPicPr>
              <a:picLocks noChangeAspect="1"/>
            </p:cNvPicPr>
            <p:nvPr/>
          </p:nvPicPr>
          <p:blipFill>
            <a:blip r:embed="rId4" cstate="print">
              <a:extLst>
                <a:ext uri="{28A0092B-C50C-407E-A947-70E740481C1C}">
                  <a14:useLocalDpi xmlns:a14="http://schemas.microsoft.com/office/drawing/2010/main" val="0"/>
                </a:ext>
              </a:extLst>
            </a:blip>
            <a:srcRect l="15628" t="7946" r="17879" b="10242"/>
            <a:stretch>
              <a:fillRect/>
            </a:stretch>
          </p:blipFill>
          <p:spPr>
            <a:xfrm>
              <a:off x="6504592" y="4224714"/>
              <a:ext cx="3678473" cy="2468694"/>
            </a:xfrm>
            <a:prstGeom prst="rect">
              <a:avLst/>
            </a:prstGeom>
          </p:spPr>
        </p:pic>
        <p:pic>
          <p:nvPicPr>
            <p:cNvPr id="3" name="Picture 2" descr="Maps showing the number of TB cases among incarcerated persons at least 15 years or older by type of facility in the United States in 2024. Separate map are shown for persons in federal prisons, state prisons, local jails, and other facilities.">
              <a:extLst>
                <a:ext uri="{FF2B5EF4-FFF2-40B4-BE49-F238E27FC236}">
                  <a16:creationId xmlns:a16="http://schemas.microsoft.com/office/drawing/2014/main" id="{12A6308C-CF82-5ED4-11A8-5FAB53D9AB72}"/>
                </a:ext>
              </a:extLst>
            </p:cNvPr>
            <p:cNvPicPr>
              <a:picLocks noChangeAspect="1"/>
            </p:cNvPicPr>
            <p:nvPr/>
          </p:nvPicPr>
          <p:blipFill>
            <a:blip r:embed="rId5" cstate="print">
              <a:extLst>
                <a:ext uri="{28A0092B-C50C-407E-A947-70E740481C1C}">
                  <a14:useLocalDpi xmlns:a14="http://schemas.microsoft.com/office/drawing/2010/main" val="0"/>
                </a:ext>
              </a:extLst>
            </a:blip>
            <a:srcRect l="15498" t="9881" r="18139" b="10119"/>
            <a:stretch>
              <a:fillRect/>
            </a:stretch>
          </p:blipFill>
          <p:spPr>
            <a:xfrm>
              <a:off x="451599" y="1548918"/>
              <a:ext cx="3657087" cy="2404661"/>
            </a:xfrm>
            <a:prstGeom prst="rect">
              <a:avLst/>
            </a:prstGeom>
          </p:spPr>
        </p:pic>
        <p:pic>
          <p:nvPicPr>
            <p:cNvPr id="38" name="Picture 37" descr="Map showing the number of 2024 TB cases diagnosed among incarcerated persons in state prisons in the U.S.">
              <a:extLst>
                <a:ext uri="{FF2B5EF4-FFF2-40B4-BE49-F238E27FC236}">
                  <a16:creationId xmlns:a16="http://schemas.microsoft.com/office/drawing/2014/main" id="{5935F984-6F89-FF02-EA3B-CA87D5F357E3}"/>
                </a:ext>
              </a:extLst>
            </p:cNvPr>
            <p:cNvPicPr>
              <a:picLocks noChangeAspect="1"/>
            </p:cNvPicPr>
            <p:nvPr/>
          </p:nvPicPr>
          <p:blipFill>
            <a:blip r:embed="rId6" cstate="print">
              <a:extLst>
                <a:ext uri="{28A0092B-C50C-407E-A947-70E740481C1C}">
                  <a14:useLocalDpi xmlns:a14="http://schemas.microsoft.com/office/drawing/2010/main" val="0"/>
                </a:ext>
              </a:extLst>
            </a:blip>
            <a:srcRect l="15368" t="8574" r="17879" b="11909"/>
            <a:stretch>
              <a:fillRect/>
            </a:stretch>
          </p:blipFill>
          <p:spPr>
            <a:xfrm>
              <a:off x="6497400" y="1501710"/>
              <a:ext cx="3692856" cy="2399442"/>
            </a:xfrm>
            <a:prstGeom prst="rect">
              <a:avLst/>
            </a:prstGeom>
          </p:spPr>
        </p:pic>
        <p:grpSp>
          <p:nvGrpSpPr>
            <p:cNvPr id="66" name="Group 65" descr="Legend indicating Number of TB cases from 0 to greater than or equal to 20">
              <a:extLst>
                <a:ext uri="{FF2B5EF4-FFF2-40B4-BE49-F238E27FC236}">
                  <a16:creationId xmlns:a16="http://schemas.microsoft.com/office/drawing/2014/main" id="{77A354C8-7F4A-35D9-8349-AD5E65AE6547}"/>
                </a:ext>
              </a:extLst>
            </p:cNvPr>
            <p:cNvGrpSpPr/>
            <p:nvPr/>
          </p:nvGrpSpPr>
          <p:grpSpPr>
            <a:xfrm>
              <a:off x="4313003" y="1618367"/>
              <a:ext cx="1448372" cy="2063393"/>
              <a:chOff x="4313003" y="1548917"/>
              <a:chExt cx="1448372" cy="2063393"/>
            </a:xfrm>
          </p:grpSpPr>
          <p:grpSp>
            <p:nvGrpSpPr>
              <p:cNvPr id="53" name="Group 52">
                <a:extLst>
                  <a:ext uri="{FF2B5EF4-FFF2-40B4-BE49-F238E27FC236}">
                    <a16:creationId xmlns:a16="http://schemas.microsoft.com/office/drawing/2014/main" id="{372E3B0A-68DA-D478-4DB2-AF3B60BFB4C2}"/>
                  </a:ext>
                </a:extLst>
              </p:cNvPr>
              <p:cNvGrpSpPr/>
              <p:nvPr/>
            </p:nvGrpSpPr>
            <p:grpSpPr>
              <a:xfrm>
                <a:off x="4313003" y="1548917"/>
                <a:ext cx="1448372" cy="1861398"/>
                <a:chOff x="10284087" y="4904554"/>
                <a:chExt cx="1448372" cy="1438187"/>
              </a:xfrm>
            </p:grpSpPr>
            <p:sp>
              <p:nvSpPr>
                <p:cNvPr id="54" name="TextBox 53">
                  <a:extLst>
                    <a:ext uri="{FF2B5EF4-FFF2-40B4-BE49-F238E27FC236}">
                      <a16:creationId xmlns:a16="http://schemas.microsoft.com/office/drawing/2014/main" id="{23842E35-DD80-7162-317F-B7DC2CF073A2}"/>
                    </a:ext>
                  </a:extLst>
                </p:cNvPr>
                <p:cNvSpPr txBox="1"/>
                <p:nvPr/>
              </p:nvSpPr>
              <p:spPr>
                <a:xfrm>
                  <a:off x="10284087" y="4904554"/>
                  <a:ext cx="1197052" cy="584775"/>
                </a:xfrm>
                <a:prstGeom prst="rect">
                  <a:avLst/>
                </a:prstGeom>
                <a:solidFill>
                  <a:srgbClr val="FFFFFF"/>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srgbClr val="000000">
                          <a:lumMod val="85000"/>
                          <a:lumOff val="15000"/>
                        </a:srgbClr>
                      </a:solidFill>
                      <a:effectLst/>
                      <a:uLnTx/>
                      <a:uFillTx/>
                      <a:latin typeface="Calibri"/>
                      <a:cs typeface="Calibri"/>
                    </a:rPr>
                    <a:t>Number of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srgbClr val="000000">
                          <a:lumMod val="85000"/>
                          <a:lumOff val="15000"/>
                        </a:srgbClr>
                      </a:solidFill>
                      <a:effectLst/>
                      <a:uLnTx/>
                      <a:uFillTx/>
                      <a:latin typeface="Calibri"/>
                      <a:cs typeface="Calibri"/>
                    </a:rPr>
                    <a:t>TB cases</a:t>
                  </a:r>
                  <a:endParaRPr kumimoji="0" lang="en-US" sz="1600" b="0" i="0" u="none" strike="noStrike" kern="0" cap="none" spc="0" normalizeH="0" baseline="0" noProof="0">
                    <a:ln>
                      <a:noFill/>
                    </a:ln>
                    <a:solidFill>
                      <a:srgbClr val="000000">
                        <a:lumMod val="85000"/>
                        <a:lumOff val="15000"/>
                      </a:srgbClr>
                    </a:solidFill>
                    <a:effectLst/>
                    <a:uLnTx/>
                    <a:uFillTx/>
                  </a:endParaRPr>
                </a:p>
              </p:txBody>
            </p:sp>
            <p:sp>
              <p:nvSpPr>
                <p:cNvPr id="55" name="TextBox 54">
                  <a:extLst>
                    <a:ext uri="{FF2B5EF4-FFF2-40B4-BE49-F238E27FC236}">
                      <a16:creationId xmlns:a16="http://schemas.microsoft.com/office/drawing/2014/main" id="{4A86B26D-3F5E-0EF9-86F3-C32A0AC93F2B}"/>
                    </a:ext>
                  </a:extLst>
                </p:cNvPr>
                <p:cNvSpPr txBox="1"/>
                <p:nvPr/>
              </p:nvSpPr>
              <p:spPr>
                <a:xfrm>
                  <a:off x="10775348" y="5336591"/>
                  <a:ext cx="806051" cy="307777"/>
                </a:xfrm>
                <a:prstGeom prst="rect">
                  <a:avLst/>
                </a:prstGeom>
                <a:solidFill>
                  <a:srgbClr val="FFFFFF"/>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400" kern="0">
                      <a:solidFill>
                        <a:srgbClr val="000000">
                          <a:lumMod val="85000"/>
                          <a:lumOff val="15000"/>
                        </a:srgbClr>
                      </a:solidFill>
                      <a:latin typeface="Calibri"/>
                      <a:cs typeface="Calibri"/>
                    </a:rPr>
                    <a:t>0</a:t>
                  </a:r>
                  <a:endParaRPr kumimoji="0" lang="en-US" sz="1400" b="0" i="0" u="none" strike="noStrike" kern="0" cap="none" spc="0" normalizeH="0" baseline="0" noProof="0">
                    <a:ln>
                      <a:noFill/>
                    </a:ln>
                    <a:solidFill>
                      <a:srgbClr val="000000">
                        <a:lumMod val="85000"/>
                        <a:lumOff val="15000"/>
                      </a:srgbClr>
                    </a:solidFill>
                    <a:effectLst/>
                    <a:uLnTx/>
                    <a:uFillTx/>
                  </a:endParaRPr>
                </a:p>
              </p:txBody>
            </p:sp>
            <p:sp>
              <p:nvSpPr>
                <p:cNvPr id="56" name="TextBox 55">
                  <a:extLst>
                    <a:ext uri="{FF2B5EF4-FFF2-40B4-BE49-F238E27FC236}">
                      <a16:creationId xmlns:a16="http://schemas.microsoft.com/office/drawing/2014/main" id="{B6507191-C52F-4082-1FB6-C30CA956B595}"/>
                    </a:ext>
                  </a:extLst>
                </p:cNvPr>
                <p:cNvSpPr txBox="1"/>
                <p:nvPr/>
              </p:nvSpPr>
              <p:spPr>
                <a:xfrm>
                  <a:off x="10775348" y="5569847"/>
                  <a:ext cx="957111" cy="307777"/>
                </a:xfrm>
                <a:prstGeom prst="rect">
                  <a:avLst/>
                </a:prstGeom>
                <a:solidFill>
                  <a:srgbClr val="FFFFFF"/>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000000">
                          <a:lumMod val="85000"/>
                          <a:lumOff val="15000"/>
                        </a:srgbClr>
                      </a:solidFill>
                      <a:effectLst/>
                      <a:uLnTx/>
                      <a:uFillTx/>
                      <a:latin typeface="Calibri"/>
                      <a:cs typeface="Calibri"/>
                    </a:rPr>
                    <a:t>1–4</a:t>
                  </a:r>
                  <a:endParaRPr kumimoji="0" lang="en-US" sz="1400" b="0" i="0" u="none" strike="noStrike" kern="0" cap="none" spc="0" normalizeH="0" baseline="0" noProof="0">
                    <a:ln>
                      <a:noFill/>
                    </a:ln>
                    <a:solidFill>
                      <a:srgbClr val="000000">
                        <a:lumMod val="85000"/>
                        <a:lumOff val="15000"/>
                      </a:srgbClr>
                    </a:solidFill>
                    <a:effectLst/>
                    <a:uLnTx/>
                    <a:uFillTx/>
                  </a:endParaRPr>
                </a:p>
              </p:txBody>
            </p:sp>
            <p:sp>
              <p:nvSpPr>
                <p:cNvPr id="57" name="TextBox 56">
                  <a:extLst>
                    <a:ext uri="{FF2B5EF4-FFF2-40B4-BE49-F238E27FC236}">
                      <a16:creationId xmlns:a16="http://schemas.microsoft.com/office/drawing/2014/main" id="{A9AB9E57-42AA-1EA7-04B2-622E34301FC2}"/>
                    </a:ext>
                  </a:extLst>
                </p:cNvPr>
                <p:cNvSpPr txBox="1"/>
                <p:nvPr/>
              </p:nvSpPr>
              <p:spPr>
                <a:xfrm>
                  <a:off x="10769773" y="5800557"/>
                  <a:ext cx="957111" cy="307777"/>
                </a:xfrm>
                <a:prstGeom prst="rect">
                  <a:avLst/>
                </a:prstGeom>
                <a:solidFill>
                  <a:srgbClr val="FFFFFF"/>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400" kern="0">
                      <a:solidFill>
                        <a:srgbClr val="000000">
                          <a:lumMod val="85000"/>
                          <a:lumOff val="15000"/>
                        </a:srgbClr>
                      </a:solidFill>
                      <a:latin typeface="Calibri"/>
                      <a:cs typeface="Calibri"/>
                    </a:rPr>
                    <a:t>5</a:t>
                  </a:r>
                  <a:r>
                    <a:rPr kumimoji="0" lang="en-US" sz="1400" b="0" i="0" u="none" strike="noStrike" kern="0" cap="none" spc="0" normalizeH="0" baseline="0" noProof="0">
                      <a:ln>
                        <a:noFill/>
                      </a:ln>
                      <a:solidFill>
                        <a:srgbClr val="000000">
                          <a:lumMod val="85000"/>
                          <a:lumOff val="15000"/>
                        </a:srgbClr>
                      </a:solidFill>
                      <a:effectLst/>
                      <a:uLnTx/>
                      <a:uFillTx/>
                      <a:latin typeface="Calibri"/>
                      <a:cs typeface="Calibri"/>
                    </a:rPr>
                    <a:t>–9</a:t>
                  </a:r>
                </a:p>
              </p:txBody>
            </p:sp>
            <p:sp>
              <p:nvSpPr>
                <p:cNvPr id="58" name="TextBox 57">
                  <a:extLst>
                    <a:ext uri="{FF2B5EF4-FFF2-40B4-BE49-F238E27FC236}">
                      <a16:creationId xmlns:a16="http://schemas.microsoft.com/office/drawing/2014/main" id="{90470CBA-B7F7-55C1-2ED7-2A183ABF2648}"/>
                    </a:ext>
                  </a:extLst>
                </p:cNvPr>
                <p:cNvSpPr txBox="1"/>
                <p:nvPr/>
              </p:nvSpPr>
              <p:spPr>
                <a:xfrm>
                  <a:off x="10764198" y="6034964"/>
                  <a:ext cx="957111" cy="307777"/>
                </a:xfrm>
                <a:prstGeom prst="rect">
                  <a:avLst/>
                </a:prstGeom>
                <a:solidFill>
                  <a:srgbClr val="FFFFFF"/>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400" kern="0">
                      <a:solidFill>
                        <a:srgbClr val="000000">
                          <a:lumMod val="85000"/>
                          <a:lumOff val="15000"/>
                        </a:srgbClr>
                      </a:solidFill>
                      <a:latin typeface="Calibri"/>
                      <a:cs typeface="Calibri"/>
                    </a:rPr>
                    <a:t>10–19</a:t>
                  </a:r>
                </a:p>
              </p:txBody>
            </p:sp>
          </p:grpSp>
          <p:sp>
            <p:nvSpPr>
              <p:cNvPr id="60" name="Rectangle 59">
                <a:extLst>
                  <a:ext uri="{FF2B5EF4-FFF2-40B4-BE49-F238E27FC236}">
                    <a16:creationId xmlns:a16="http://schemas.microsoft.com/office/drawing/2014/main" id="{824AAB76-1432-BD7A-7457-504EC2FF8D87}"/>
                  </a:ext>
                </a:extLst>
              </p:cNvPr>
              <p:cNvSpPr>
                <a:spLocks noChangeAspect="1"/>
              </p:cNvSpPr>
              <p:nvPr/>
            </p:nvSpPr>
            <p:spPr>
              <a:xfrm>
                <a:off x="4389120" y="2156810"/>
                <a:ext cx="274666" cy="228600"/>
              </a:xfrm>
              <a:prstGeom prst="rect">
                <a:avLst/>
              </a:prstGeom>
              <a:solidFill>
                <a:srgbClr val="EBEBEB"/>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Myriad Web Pro"/>
                  <a:ea typeface="+mn-ea"/>
                  <a:cs typeface="+mn-cs"/>
                </a:endParaRPr>
              </a:p>
            </p:txBody>
          </p:sp>
          <p:sp>
            <p:nvSpPr>
              <p:cNvPr id="61" name="Rectangle 60">
                <a:extLst>
                  <a:ext uri="{FF2B5EF4-FFF2-40B4-BE49-F238E27FC236}">
                    <a16:creationId xmlns:a16="http://schemas.microsoft.com/office/drawing/2014/main" id="{B1F50C0E-DCBA-9286-F7AB-28A64A19FBC2}"/>
                  </a:ext>
                </a:extLst>
              </p:cNvPr>
              <p:cNvSpPr>
                <a:spLocks/>
              </p:cNvSpPr>
              <p:nvPr/>
            </p:nvSpPr>
            <p:spPr>
              <a:xfrm>
                <a:off x="4389120" y="2449415"/>
                <a:ext cx="274320" cy="228600"/>
              </a:xfrm>
              <a:prstGeom prst="rect">
                <a:avLst/>
              </a:prstGeom>
              <a:solidFill>
                <a:srgbClr val="BCE6E3"/>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Myriad Web Pro"/>
                  <a:ea typeface="+mn-ea"/>
                  <a:cs typeface="+mn-cs"/>
                </a:endParaRPr>
              </a:p>
            </p:txBody>
          </p:sp>
          <p:sp>
            <p:nvSpPr>
              <p:cNvPr id="62" name="Rectangle 61">
                <a:extLst>
                  <a:ext uri="{FF2B5EF4-FFF2-40B4-BE49-F238E27FC236}">
                    <a16:creationId xmlns:a16="http://schemas.microsoft.com/office/drawing/2014/main" id="{5195A2EB-EC17-66E7-47CA-1144305D0717}"/>
                  </a:ext>
                </a:extLst>
              </p:cNvPr>
              <p:cNvSpPr/>
              <p:nvPr/>
            </p:nvSpPr>
            <p:spPr>
              <a:xfrm>
                <a:off x="4391348" y="2747895"/>
                <a:ext cx="274320" cy="230278"/>
              </a:xfrm>
              <a:prstGeom prst="rect">
                <a:avLst/>
              </a:prstGeom>
              <a:solidFill>
                <a:srgbClr val="82D3C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Myriad Web Pro"/>
                  <a:ea typeface="+mn-ea"/>
                  <a:cs typeface="+mn-cs"/>
                </a:endParaRPr>
              </a:p>
            </p:txBody>
          </p:sp>
          <p:sp>
            <p:nvSpPr>
              <p:cNvPr id="63" name="Rectangle 62">
                <a:extLst>
                  <a:ext uri="{FF2B5EF4-FFF2-40B4-BE49-F238E27FC236}">
                    <a16:creationId xmlns:a16="http://schemas.microsoft.com/office/drawing/2014/main" id="{502279E6-6781-AA75-8913-4944DC392265}"/>
                  </a:ext>
                </a:extLst>
              </p:cNvPr>
              <p:cNvSpPr/>
              <p:nvPr/>
            </p:nvSpPr>
            <p:spPr>
              <a:xfrm>
                <a:off x="4391348" y="3048053"/>
                <a:ext cx="274320" cy="230278"/>
              </a:xfrm>
              <a:prstGeom prst="rect">
                <a:avLst/>
              </a:prstGeom>
              <a:solidFill>
                <a:srgbClr val="52A8B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Myriad Web Pro"/>
                  <a:ea typeface="+mn-ea"/>
                  <a:cs typeface="+mn-cs"/>
                </a:endParaRPr>
              </a:p>
            </p:txBody>
          </p:sp>
          <p:sp>
            <p:nvSpPr>
              <p:cNvPr id="64" name="Rectangle 63">
                <a:extLst>
                  <a:ext uri="{FF2B5EF4-FFF2-40B4-BE49-F238E27FC236}">
                    <a16:creationId xmlns:a16="http://schemas.microsoft.com/office/drawing/2014/main" id="{C88492FE-5688-B3B9-87F7-C576851DEBF7}"/>
                  </a:ext>
                </a:extLst>
              </p:cNvPr>
              <p:cNvSpPr/>
              <p:nvPr/>
            </p:nvSpPr>
            <p:spPr>
              <a:xfrm>
                <a:off x="4389120" y="3348412"/>
                <a:ext cx="274320" cy="230278"/>
              </a:xfrm>
              <a:prstGeom prst="rect">
                <a:avLst/>
              </a:prstGeom>
              <a:solidFill>
                <a:srgbClr val="3C678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Myriad Web Pro"/>
                  <a:ea typeface="+mn-ea"/>
                  <a:cs typeface="+mn-cs"/>
                </a:endParaRPr>
              </a:p>
            </p:txBody>
          </p:sp>
          <p:sp>
            <p:nvSpPr>
              <p:cNvPr id="65" name="TextBox 64">
                <a:extLst>
                  <a:ext uri="{FF2B5EF4-FFF2-40B4-BE49-F238E27FC236}">
                    <a16:creationId xmlns:a16="http://schemas.microsoft.com/office/drawing/2014/main" id="{B6190B59-7325-40BC-4427-CCA1E2AC8C29}"/>
                  </a:ext>
                </a:extLst>
              </p:cNvPr>
              <p:cNvSpPr txBox="1"/>
              <p:nvPr/>
            </p:nvSpPr>
            <p:spPr>
              <a:xfrm>
                <a:off x="4803220" y="3304533"/>
                <a:ext cx="56454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400" u="sng" kern="0">
                    <a:solidFill>
                      <a:srgbClr val="000000">
                        <a:lumMod val="85000"/>
                        <a:lumOff val="15000"/>
                      </a:srgbClr>
                    </a:solidFill>
                    <a:latin typeface="Calibri"/>
                    <a:cs typeface="Calibri"/>
                  </a:rPr>
                  <a:t>&gt;</a:t>
                </a:r>
                <a:r>
                  <a:rPr lang="en-US" sz="1400" kern="0">
                    <a:solidFill>
                      <a:srgbClr val="000000">
                        <a:lumMod val="85000"/>
                        <a:lumOff val="15000"/>
                      </a:srgbClr>
                    </a:solidFill>
                    <a:latin typeface="Calibri"/>
                    <a:cs typeface="Calibri"/>
                  </a:rPr>
                  <a:t>20</a:t>
                </a:r>
                <a:endParaRPr lang="en-US" sz="1400" u="sng" kern="0">
                  <a:solidFill>
                    <a:srgbClr val="000000">
                      <a:lumMod val="85000"/>
                      <a:lumOff val="15000"/>
                    </a:srgbClr>
                  </a:solidFill>
                  <a:latin typeface="Calibri"/>
                  <a:cs typeface="Calibri"/>
                </a:endParaRPr>
              </a:p>
            </p:txBody>
          </p:sp>
        </p:grpSp>
        <p:grpSp>
          <p:nvGrpSpPr>
            <p:cNvPr id="67" name="Group 66" descr="Legend indicating Number of TB cases from 0 to greater than or equal to 45.">
              <a:extLst>
                <a:ext uri="{FF2B5EF4-FFF2-40B4-BE49-F238E27FC236}">
                  <a16:creationId xmlns:a16="http://schemas.microsoft.com/office/drawing/2014/main" id="{DAF2C9CD-FC90-B7C5-B8B1-2173EA2F49B4}"/>
                </a:ext>
              </a:extLst>
            </p:cNvPr>
            <p:cNvGrpSpPr/>
            <p:nvPr/>
          </p:nvGrpSpPr>
          <p:grpSpPr>
            <a:xfrm>
              <a:off x="10387208" y="1584750"/>
              <a:ext cx="1448372" cy="2063390"/>
              <a:chOff x="4313003" y="1548920"/>
              <a:chExt cx="1448372" cy="2063390"/>
            </a:xfrm>
          </p:grpSpPr>
          <p:grpSp>
            <p:nvGrpSpPr>
              <p:cNvPr id="68" name="Group 67">
                <a:extLst>
                  <a:ext uri="{FF2B5EF4-FFF2-40B4-BE49-F238E27FC236}">
                    <a16:creationId xmlns:a16="http://schemas.microsoft.com/office/drawing/2014/main" id="{58B45149-707F-A452-6365-53762D9AC9CA}"/>
                  </a:ext>
                </a:extLst>
              </p:cNvPr>
              <p:cNvGrpSpPr/>
              <p:nvPr/>
            </p:nvGrpSpPr>
            <p:grpSpPr>
              <a:xfrm>
                <a:off x="4313003" y="1548920"/>
                <a:ext cx="1448372" cy="1770830"/>
                <a:chOff x="10284087" y="4904554"/>
                <a:chExt cx="1448372" cy="1368210"/>
              </a:xfrm>
            </p:grpSpPr>
            <p:sp>
              <p:nvSpPr>
                <p:cNvPr id="75" name="TextBox 74" descr="Maps showing the number of TB cases among incarcerated persons at least 15 years or older by type of facility in the United States in 2024. Separate map are shown for persons in federal prisons, state prisons, local jails, and other facilities.">
                  <a:extLst>
                    <a:ext uri="{FF2B5EF4-FFF2-40B4-BE49-F238E27FC236}">
                      <a16:creationId xmlns:a16="http://schemas.microsoft.com/office/drawing/2014/main" id="{A556D6EC-351A-2989-00BF-233682B35458}"/>
                    </a:ext>
                  </a:extLst>
                </p:cNvPr>
                <p:cNvSpPr txBox="1"/>
                <p:nvPr/>
              </p:nvSpPr>
              <p:spPr>
                <a:xfrm>
                  <a:off x="10284087" y="4904554"/>
                  <a:ext cx="1197052" cy="584775"/>
                </a:xfrm>
                <a:prstGeom prst="rect">
                  <a:avLst/>
                </a:prstGeom>
                <a:solidFill>
                  <a:srgbClr val="FFFFFF"/>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srgbClr val="000000">
                          <a:lumMod val="85000"/>
                          <a:lumOff val="15000"/>
                        </a:srgbClr>
                      </a:solidFill>
                      <a:effectLst/>
                      <a:uLnTx/>
                      <a:uFillTx/>
                      <a:latin typeface="Calibri"/>
                      <a:cs typeface="Calibri"/>
                    </a:rPr>
                    <a:t>Number of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srgbClr val="000000">
                          <a:lumMod val="85000"/>
                          <a:lumOff val="15000"/>
                        </a:srgbClr>
                      </a:solidFill>
                      <a:effectLst/>
                      <a:uLnTx/>
                      <a:uFillTx/>
                      <a:latin typeface="Calibri"/>
                      <a:cs typeface="Calibri"/>
                    </a:rPr>
                    <a:t>TB cases</a:t>
                  </a:r>
                  <a:endParaRPr kumimoji="0" lang="en-US" sz="1600" b="0" i="0" u="none" strike="noStrike" kern="0" cap="none" spc="0" normalizeH="0" baseline="0" noProof="0">
                    <a:ln>
                      <a:noFill/>
                    </a:ln>
                    <a:solidFill>
                      <a:srgbClr val="000000">
                        <a:lumMod val="85000"/>
                        <a:lumOff val="15000"/>
                      </a:srgbClr>
                    </a:solidFill>
                    <a:effectLst/>
                    <a:uLnTx/>
                    <a:uFillTx/>
                  </a:endParaRPr>
                </a:p>
              </p:txBody>
            </p:sp>
            <p:sp>
              <p:nvSpPr>
                <p:cNvPr id="76" name="TextBox 75">
                  <a:extLst>
                    <a:ext uri="{FF2B5EF4-FFF2-40B4-BE49-F238E27FC236}">
                      <a16:creationId xmlns:a16="http://schemas.microsoft.com/office/drawing/2014/main" id="{A2B1D376-B11C-B1C2-31A1-0F13CE3F865E}"/>
                    </a:ext>
                  </a:extLst>
                </p:cNvPr>
                <p:cNvSpPr txBox="1"/>
                <p:nvPr/>
              </p:nvSpPr>
              <p:spPr>
                <a:xfrm>
                  <a:off x="10775348" y="5336591"/>
                  <a:ext cx="806051" cy="307777"/>
                </a:xfrm>
                <a:prstGeom prst="rect">
                  <a:avLst/>
                </a:prstGeom>
                <a:solidFill>
                  <a:srgbClr val="FFFFFF"/>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400" kern="0">
                      <a:solidFill>
                        <a:srgbClr val="000000">
                          <a:lumMod val="85000"/>
                          <a:lumOff val="15000"/>
                        </a:srgbClr>
                      </a:solidFill>
                      <a:latin typeface="Calibri"/>
                      <a:cs typeface="Calibri"/>
                    </a:rPr>
                    <a:t>0</a:t>
                  </a:r>
                  <a:endParaRPr kumimoji="0" lang="en-US" sz="1400" b="0" i="0" u="none" strike="noStrike" kern="0" cap="none" spc="0" normalizeH="0" baseline="0" noProof="0">
                    <a:ln>
                      <a:noFill/>
                    </a:ln>
                    <a:solidFill>
                      <a:srgbClr val="000000">
                        <a:lumMod val="85000"/>
                        <a:lumOff val="15000"/>
                      </a:srgbClr>
                    </a:solidFill>
                    <a:effectLst/>
                    <a:uLnTx/>
                    <a:uFillTx/>
                  </a:endParaRPr>
                </a:p>
              </p:txBody>
            </p:sp>
            <p:sp>
              <p:nvSpPr>
                <p:cNvPr id="77" name="TextBox 76">
                  <a:extLst>
                    <a:ext uri="{FF2B5EF4-FFF2-40B4-BE49-F238E27FC236}">
                      <a16:creationId xmlns:a16="http://schemas.microsoft.com/office/drawing/2014/main" id="{D580D459-9D4A-3217-EE86-4C328C491889}"/>
                    </a:ext>
                  </a:extLst>
                </p:cNvPr>
                <p:cNvSpPr txBox="1"/>
                <p:nvPr/>
              </p:nvSpPr>
              <p:spPr>
                <a:xfrm>
                  <a:off x="10775348" y="5569847"/>
                  <a:ext cx="957111" cy="307777"/>
                </a:xfrm>
                <a:prstGeom prst="rect">
                  <a:avLst/>
                </a:prstGeom>
                <a:solidFill>
                  <a:srgbClr val="FFFFFF"/>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000000">
                          <a:lumMod val="85000"/>
                          <a:lumOff val="15000"/>
                        </a:srgbClr>
                      </a:solidFill>
                      <a:effectLst/>
                      <a:uLnTx/>
                      <a:uFillTx/>
                      <a:latin typeface="Calibri"/>
                      <a:cs typeface="Calibri"/>
                    </a:rPr>
                    <a:t>1–4</a:t>
                  </a:r>
                  <a:endParaRPr kumimoji="0" lang="en-US" sz="1400" b="0" i="0" u="none" strike="noStrike" kern="0" cap="none" spc="0" normalizeH="0" baseline="0" noProof="0">
                    <a:ln>
                      <a:noFill/>
                    </a:ln>
                    <a:solidFill>
                      <a:srgbClr val="000000">
                        <a:lumMod val="85000"/>
                        <a:lumOff val="15000"/>
                      </a:srgbClr>
                    </a:solidFill>
                    <a:effectLst/>
                    <a:uLnTx/>
                    <a:uFillTx/>
                  </a:endParaRPr>
                </a:p>
              </p:txBody>
            </p:sp>
            <p:sp>
              <p:nvSpPr>
                <p:cNvPr id="78" name="TextBox 77">
                  <a:extLst>
                    <a:ext uri="{FF2B5EF4-FFF2-40B4-BE49-F238E27FC236}">
                      <a16:creationId xmlns:a16="http://schemas.microsoft.com/office/drawing/2014/main" id="{013B7EAD-37DD-84A2-A2FD-93044604232B}"/>
                    </a:ext>
                  </a:extLst>
                </p:cNvPr>
                <p:cNvSpPr txBox="1"/>
                <p:nvPr/>
              </p:nvSpPr>
              <p:spPr>
                <a:xfrm>
                  <a:off x="10769773" y="5800557"/>
                  <a:ext cx="957111" cy="237800"/>
                </a:xfrm>
                <a:prstGeom prst="rect">
                  <a:avLst/>
                </a:prstGeom>
                <a:solidFill>
                  <a:srgbClr val="FFFFFF"/>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400" kern="0">
                      <a:solidFill>
                        <a:srgbClr val="000000">
                          <a:lumMod val="85000"/>
                          <a:lumOff val="15000"/>
                        </a:srgbClr>
                      </a:solidFill>
                      <a:latin typeface="Calibri"/>
                      <a:cs typeface="Calibri"/>
                    </a:rPr>
                    <a:t>5</a:t>
                  </a:r>
                  <a:r>
                    <a:rPr kumimoji="0" lang="en-US" sz="1400" b="0" i="0" u="none" strike="noStrike" kern="0" cap="none" spc="0" normalizeH="0" baseline="0" noProof="0">
                      <a:ln>
                        <a:noFill/>
                      </a:ln>
                      <a:solidFill>
                        <a:srgbClr val="000000">
                          <a:lumMod val="85000"/>
                          <a:lumOff val="15000"/>
                        </a:srgbClr>
                      </a:solidFill>
                      <a:effectLst/>
                      <a:uLnTx/>
                      <a:uFillTx/>
                      <a:latin typeface="Calibri"/>
                      <a:cs typeface="Calibri"/>
                    </a:rPr>
                    <a:t>–24</a:t>
                  </a:r>
                </a:p>
              </p:txBody>
            </p:sp>
            <p:sp>
              <p:nvSpPr>
                <p:cNvPr id="79" name="TextBox 78">
                  <a:extLst>
                    <a:ext uri="{FF2B5EF4-FFF2-40B4-BE49-F238E27FC236}">
                      <a16:creationId xmlns:a16="http://schemas.microsoft.com/office/drawing/2014/main" id="{AC4EE5E5-E1AF-DE7D-3936-FEA104D5939A}"/>
                    </a:ext>
                  </a:extLst>
                </p:cNvPr>
                <p:cNvSpPr txBox="1"/>
                <p:nvPr/>
              </p:nvSpPr>
              <p:spPr>
                <a:xfrm>
                  <a:off x="10764198" y="6034964"/>
                  <a:ext cx="957111" cy="237800"/>
                </a:xfrm>
                <a:prstGeom prst="rect">
                  <a:avLst/>
                </a:prstGeom>
                <a:solidFill>
                  <a:srgbClr val="FFFFFF"/>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400" kern="0">
                      <a:solidFill>
                        <a:srgbClr val="000000">
                          <a:lumMod val="85000"/>
                          <a:lumOff val="15000"/>
                        </a:srgbClr>
                      </a:solidFill>
                      <a:latin typeface="Calibri"/>
                      <a:cs typeface="Calibri"/>
                    </a:rPr>
                    <a:t>25–44</a:t>
                  </a:r>
                </a:p>
              </p:txBody>
            </p:sp>
          </p:grpSp>
          <p:sp>
            <p:nvSpPr>
              <p:cNvPr id="69" name="Rectangle 68">
                <a:extLst>
                  <a:ext uri="{FF2B5EF4-FFF2-40B4-BE49-F238E27FC236}">
                    <a16:creationId xmlns:a16="http://schemas.microsoft.com/office/drawing/2014/main" id="{613C60FC-AEEF-B3EA-54E3-F3242F5836C1}"/>
                  </a:ext>
                </a:extLst>
              </p:cNvPr>
              <p:cNvSpPr>
                <a:spLocks noChangeAspect="1"/>
              </p:cNvSpPr>
              <p:nvPr/>
            </p:nvSpPr>
            <p:spPr>
              <a:xfrm>
                <a:off x="4389120" y="2156810"/>
                <a:ext cx="274666" cy="228600"/>
              </a:xfrm>
              <a:prstGeom prst="rect">
                <a:avLst/>
              </a:prstGeom>
              <a:solidFill>
                <a:srgbClr val="EBEBEB"/>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Myriad Web Pro"/>
                  <a:ea typeface="+mn-ea"/>
                  <a:cs typeface="+mn-cs"/>
                </a:endParaRPr>
              </a:p>
            </p:txBody>
          </p:sp>
          <p:sp>
            <p:nvSpPr>
              <p:cNvPr id="70" name="Rectangle 69">
                <a:extLst>
                  <a:ext uri="{FF2B5EF4-FFF2-40B4-BE49-F238E27FC236}">
                    <a16:creationId xmlns:a16="http://schemas.microsoft.com/office/drawing/2014/main" id="{2239AA2F-6195-F6D1-DC19-AE2222A075C7}"/>
                  </a:ext>
                </a:extLst>
              </p:cNvPr>
              <p:cNvSpPr>
                <a:spLocks/>
              </p:cNvSpPr>
              <p:nvPr/>
            </p:nvSpPr>
            <p:spPr>
              <a:xfrm>
                <a:off x="4389120" y="2449415"/>
                <a:ext cx="274320" cy="228600"/>
              </a:xfrm>
              <a:prstGeom prst="rect">
                <a:avLst/>
              </a:prstGeom>
              <a:solidFill>
                <a:srgbClr val="E8DAF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Myriad Web Pro"/>
                  <a:ea typeface="+mn-ea"/>
                  <a:cs typeface="+mn-cs"/>
                </a:endParaRPr>
              </a:p>
            </p:txBody>
          </p:sp>
          <p:sp>
            <p:nvSpPr>
              <p:cNvPr id="71" name="Rectangle 70">
                <a:extLst>
                  <a:ext uri="{FF2B5EF4-FFF2-40B4-BE49-F238E27FC236}">
                    <a16:creationId xmlns:a16="http://schemas.microsoft.com/office/drawing/2014/main" id="{4E8C59FF-DF14-DECD-E493-0E7366A55988}"/>
                  </a:ext>
                </a:extLst>
              </p:cNvPr>
              <p:cNvSpPr/>
              <p:nvPr/>
            </p:nvSpPr>
            <p:spPr>
              <a:xfrm>
                <a:off x="4391348" y="2747895"/>
                <a:ext cx="274320" cy="230278"/>
              </a:xfrm>
              <a:prstGeom prst="rect">
                <a:avLst/>
              </a:prstGeom>
              <a:solidFill>
                <a:srgbClr val="C6ABD9"/>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Myriad Web Pro"/>
                  <a:ea typeface="+mn-ea"/>
                  <a:cs typeface="+mn-cs"/>
                </a:endParaRPr>
              </a:p>
            </p:txBody>
          </p:sp>
          <p:sp>
            <p:nvSpPr>
              <p:cNvPr id="72" name="Rectangle 71">
                <a:extLst>
                  <a:ext uri="{FF2B5EF4-FFF2-40B4-BE49-F238E27FC236}">
                    <a16:creationId xmlns:a16="http://schemas.microsoft.com/office/drawing/2014/main" id="{2DEAC211-AC7C-B124-3D1C-3A27C9C5AAFF}"/>
                  </a:ext>
                </a:extLst>
              </p:cNvPr>
              <p:cNvSpPr/>
              <p:nvPr/>
            </p:nvSpPr>
            <p:spPr>
              <a:xfrm>
                <a:off x="4391348" y="3048053"/>
                <a:ext cx="274320" cy="230278"/>
              </a:xfrm>
              <a:prstGeom prst="rect">
                <a:avLst/>
              </a:prstGeom>
              <a:solidFill>
                <a:srgbClr val="8F7CB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Myriad Web Pro"/>
                  <a:ea typeface="+mn-ea"/>
                  <a:cs typeface="+mn-cs"/>
                </a:endParaRPr>
              </a:p>
            </p:txBody>
          </p:sp>
          <p:sp>
            <p:nvSpPr>
              <p:cNvPr id="73" name="Rectangle 72">
                <a:extLst>
                  <a:ext uri="{FF2B5EF4-FFF2-40B4-BE49-F238E27FC236}">
                    <a16:creationId xmlns:a16="http://schemas.microsoft.com/office/drawing/2014/main" id="{E32A06EB-35D1-E3D7-FB72-ECEC2CD0DD42}"/>
                  </a:ext>
                </a:extLst>
              </p:cNvPr>
              <p:cNvSpPr/>
              <p:nvPr/>
            </p:nvSpPr>
            <p:spPr>
              <a:xfrm>
                <a:off x="4389120" y="3348412"/>
                <a:ext cx="274320" cy="230278"/>
              </a:xfrm>
              <a:prstGeom prst="rect">
                <a:avLst/>
              </a:prstGeom>
              <a:solidFill>
                <a:srgbClr val="624B9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Myriad Web Pro"/>
                  <a:ea typeface="+mn-ea"/>
                  <a:cs typeface="+mn-cs"/>
                </a:endParaRPr>
              </a:p>
            </p:txBody>
          </p:sp>
          <p:sp>
            <p:nvSpPr>
              <p:cNvPr id="74" name="TextBox 73">
                <a:extLst>
                  <a:ext uri="{FF2B5EF4-FFF2-40B4-BE49-F238E27FC236}">
                    <a16:creationId xmlns:a16="http://schemas.microsoft.com/office/drawing/2014/main" id="{A07BF8FE-3E53-AF41-6BF3-08F85959F3F8}"/>
                  </a:ext>
                </a:extLst>
              </p:cNvPr>
              <p:cNvSpPr txBox="1"/>
              <p:nvPr/>
            </p:nvSpPr>
            <p:spPr>
              <a:xfrm>
                <a:off x="4803220" y="3304533"/>
                <a:ext cx="56454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400" u="sng" kern="0">
                    <a:solidFill>
                      <a:srgbClr val="000000">
                        <a:lumMod val="85000"/>
                        <a:lumOff val="15000"/>
                      </a:srgbClr>
                    </a:solidFill>
                    <a:latin typeface="Calibri"/>
                    <a:cs typeface="Calibri"/>
                  </a:rPr>
                  <a:t>&gt;</a:t>
                </a:r>
                <a:r>
                  <a:rPr lang="en-US" sz="1400" kern="0">
                    <a:solidFill>
                      <a:srgbClr val="000000">
                        <a:lumMod val="85000"/>
                        <a:lumOff val="15000"/>
                      </a:srgbClr>
                    </a:solidFill>
                    <a:latin typeface="Calibri"/>
                    <a:cs typeface="Calibri"/>
                  </a:rPr>
                  <a:t>45</a:t>
                </a:r>
              </a:p>
            </p:txBody>
          </p:sp>
        </p:grpSp>
        <p:grpSp>
          <p:nvGrpSpPr>
            <p:cNvPr id="80" name="Group 79" descr="Legend indicating Number of TB cases from 0 to great than or equal to 45.">
              <a:extLst>
                <a:ext uri="{FF2B5EF4-FFF2-40B4-BE49-F238E27FC236}">
                  <a16:creationId xmlns:a16="http://schemas.microsoft.com/office/drawing/2014/main" id="{76DDE85E-DBB3-BB9F-21C7-E5D27C75C7E1}"/>
                </a:ext>
              </a:extLst>
            </p:cNvPr>
            <p:cNvGrpSpPr/>
            <p:nvPr/>
          </p:nvGrpSpPr>
          <p:grpSpPr>
            <a:xfrm>
              <a:off x="4313003" y="4403138"/>
              <a:ext cx="1448372" cy="2063393"/>
              <a:chOff x="4313003" y="1548917"/>
              <a:chExt cx="1448372" cy="2063393"/>
            </a:xfrm>
          </p:grpSpPr>
          <p:grpSp>
            <p:nvGrpSpPr>
              <p:cNvPr id="81" name="Group 80">
                <a:extLst>
                  <a:ext uri="{FF2B5EF4-FFF2-40B4-BE49-F238E27FC236}">
                    <a16:creationId xmlns:a16="http://schemas.microsoft.com/office/drawing/2014/main" id="{0BE14D45-EF92-0529-7E17-05E6A33E7110}"/>
                  </a:ext>
                </a:extLst>
              </p:cNvPr>
              <p:cNvGrpSpPr/>
              <p:nvPr/>
            </p:nvGrpSpPr>
            <p:grpSpPr>
              <a:xfrm>
                <a:off x="4313003" y="1548917"/>
                <a:ext cx="1448372" cy="1770829"/>
                <a:chOff x="10284087" y="4904554"/>
                <a:chExt cx="1448372" cy="1368210"/>
              </a:xfrm>
            </p:grpSpPr>
            <p:sp>
              <p:nvSpPr>
                <p:cNvPr id="88" name="TextBox 87">
                  <a:extLst>
                    <a:ext uri="{FF2B5EF4-FFF2-40B4-BE49-F238E27FC236}">
                      <a16:creationId xmlns:a16="http://schemas.microsoft.com/office/drawing/2014/main" id="{DD660B0C-AFBB-5C45-9BA5-BA21BB02EAF1}"/>
                    </a:ext>
                  </a:extLst>
                </p:cNvPr>
                <p:cNvSpPr txBox="1"/>
                <p:nvPr/>
              </p:nvSpPr>
              <p:spPr>
                <a:xfrm>
                  <a:off x="10284087" y="4904554"/>
                  <a:ext cx="1197052" cy="584775"/>
                </a:xfrm>
                <a:prstGeom prst="rect">
                  <a:avLst/>
                </a:prstGeom>
                <a:solidFill>
                  <a:srgbClr val="FFFFFF"/>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srgbClr val="000000">
                          <a:lumMod val="85000"/>
                          <a:lumOff val="15000"/>
                        </a:srgbClr>
                      </a:solidFill>
                      <a:effectLst/>
                      <a:uLnTx/>
                      <a:uFillTx/>
                      <a:latin typeface="Calibri"/>
                      <a:cs typeface="Calibri"/>
                    </a:rPr>
                    <a:t>Number of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srgbClr val="000000">
                          <a:lumMod val="85000"/>
                          <a:lumOff val="15000"/>
                        </a:srgbClr>
                      </a:solidFill>
                      <a:effectLst/>
                      <a:uLnTx/>
                      <a:uFillTx/>
                      <a:latin typeface="Calibri"/>
                      <a:cs typeface="Calibri"/>
                    </a:rPr>
                    <a:t>TB cases</a:t>
                  </a:r>
                  <a:endParaRPr kumimoji="0" lang="en-US" sz="1600" b="0" i="0" u="none" strike="noStrike" kern="0" cap="none" spc="0" normalizeH="0" baseline="0" noProof="0">
                    <a:ln>
                      <a:noFill/>
                    </a:ln>
                    <a:solidFill>
                      <a:srgbClr val="000000">
                        <a:lumMod val="85000"/>
                        <a:lumOff val="15000"/>
                      </a:srgbClr>
                    </a:solidFill>
                    <a:effectLst/>
                    <a:uLnTx/>
                    <a:uFillTx/>
                  </a:endParaRPr>
                </a:p>
              </p:txBody>
            </p:sp>
            <p:sp>
              <p:nvSpPr>
                <p:cNvPr id="89" name="TextBox 88">
                  <a:extLst>
                    <a:ext uri="{FF2B5EF4-FFF2-40B4-BE49-F238E27FC236}">
                      <a16:creationId xmlns:a16="http://schemas.microsoft.com/office/drawing/2014/main" id="{AB4AB796-7C2C-F363-1E27-B7DE0B17ED50}"/>
                    </a:ext>
                  </a:extLst>
                </p:cNvPr>
                <p:cNvSpPr txBox="1"/>
                <p:nvPr/>
              </p:nvSpPr>
              <p:spPr>
                <a:xfrm>
                  <a:off x="10775348" y="5336591"/>
                  <a:ext cx="806051" cy="307777"/>
                </a:xfrm>
                <a:prstGeom prst="rect">
                  <a:avLst/>
                </a:prstGeom>
                <a:solidFill>
                  <a:srgbClr val="FFFFFF"/>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400" kern="0">
                      <a:solidFill>
                        <a:srgbClr val="000000">
                          <a:lumMod val="85000"/>
                          <a:lumOff val="15000"/>
                        </a:srgbClr>
                      </a:solidFill>
                      <a:latin typeface="Calibri"/>
                      <a:cs typeface="Calibri"/>
                    </a:rPr>
                    <a:t>0</a:t>
                  </a:r>
                  <a:endParaRPr kumimoji="0" lang="en-US" sz="1400" b="0" i="0" u="none" strike="noStrike" kern="0" cap="none" spc="0" normalizeH="0" baseline="0" noProof="0">
                    <a:ln>
                      <a:noFill/>
                    </a:ln>
                    <a:solidFill>
                      <a:srgbClr val="000000">
                        <a:lumMod val="85000"/>
                        <a:lumOff val="15000"/>
                      </a:srgbClr>
                    </a:solidFill>
                    <a:effectLst/>
                    <a:uLnTx/>
                    <a:uFillTx/>
                  </a:endParaRPr>
                </a:p>
              </p:txBody>
            </p:sp>
            <p:sp>
              <p:nvSpPr>
                <p:cNvPr id="90" name="TextBox 89">
                  <a:extLst>
                    <a:ext uri="{FF2B5EF4-FFF2-40B4-BE49-F238E27FC236}">
                      <a16:creationId xmlns:a16="http://schemas.microsoft.com/office/drawing/2014/main" id="{C43839B0-4804-2E29-0760-D7E0F8230AA7}"/>
                    </a:ext>
                  </a:extLst>
                </p:cNvPr>
                <p:cNvSpPr txBox="1"/>
                <p:nvPr/>
              </p:nvSpPr>
              <p:spPr>
                <a:xfrm>
                  <a:off x="10775348" y="5569847"/>
                  <a:ext cx="957111" cy="237800"/>
                </a:xfrm>
                <a:prstGeom prst="rect">
                  <a:avLst/>
                </a:prstGeom>
                <a:solidFill>
                  <a:srgbClr val="FFFFFF"/>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000000">
                          <a:lumMod val="85000"/>
                          <a:lumOff val="15000"/>
                        </a:srgbClr>
                      </a:solidFill>
                      <a:effectLst/>
                      <a:uLnTx/>
                      <a:uFillTx/>
                      <a:latin typeface="Calibri"/>
                      <a:cs typeface="Calibri"/>
                    </a:rPr>
                    <a:t>1–9</a:t>
                  </a:r>
                  <a:endParaRPr kumimoji="0" lang="en-US" sz="1400" b="0" i="0" u="none" strike="noStrike" kern="0" cap="none" spc="0" normalizeH="0" baseline="0" noProof="0">
                    <a:ln>
                      <a:noFill/>
                    </a:ln>
                    <a:solidFill>
                      <a:srgbClr val="000000">
                        <a:lumMod val="85000"/>
                        <a:lumOff val="15000"/>
                      </a:srgbClr>
                    </a:solidFill>
                    <a:effectLst/>
                    <a:uLnTx/>
                    <a:uFillTx/>
                  </a:endParaRPr>
                </a:p>
              </p:txBody>
            </p:sp>
            <p:sp>
              <p:nvSpPr>
                <p:cNvPr id="91" name="TextBox 90">
                  <a:extLst>
                    <a:ext uri="{FF2B5EF4-FFF2-40B4-BE49-F238E27FC236}">
                      <a16:creationId xmlns:a16="http://schemas.microsoft.com/office/drawing/2014/main" id="{3146B040-D822-CF0B-39F4-74ED780B2C70}"/>
                    </a:ext>
                  </a:extLst>
                </p:cNvPr>
                <p:cNvSpPr txBox="1"/>
                <p:nvPr/>
              </p:nvSpPr>
              <p:spPr>
                <a:xfrm>
                  <a:off x="10769773" y="5800557"/>
                  <a:ext cx="957111" cy="237800"/>
                </a:xfrm>
                <a:prstGeom prst="rect">
                  <a:avLst/>
                </a:prstGeom>
                <a:solidFill>
                  <a:srgbClr val="FFFFFF"/>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000000">
                          <a:lumMod val="85000"/>
                          <a:lumOff val="15000"/>
                        </a:srgbClr>
                      </a:solidFill>
                      <a:effectLst/>
                      <a:uLnTx/>
                      <a:uFillTx/>
                      <a:latin typeface="Calibri"/>
                      <a:cs typeface="Calibri"/>
                    </a:rPr>
                    <a:t>10–24</a:t>
                  </a:r>
                </a:p>
              </p:txBody>
            </p:sp>
            <p:sp>
              <p:nvSpPr>
                <p:cNvPr id="92" name="TextBox 91">
                  <a:extLst>
                    <a:ext uri="{FF2B5EF4-FFF2-40B4-BE49-F238E27FC236}">
                      <a16:creationId xmlns:a16="http://schemas.microsoft.com/office/drawing/2014/main" id="{43B6D4E9-4A5B-AED8-7FC5-9083E470A1AF}"/>
                    </a:ext>
                  </a:extLst>
                </p:cNvPr>
                <p:cNvSpPr txBox="1"/>
                <p:nvPr/>
              </p:nvSpPr>
              <p:spPr>
                <a:xfrm>
                  <a:off x="10764198" y="6034964"/>
                  <a:ext cx="957111" cy="237800"/>
                </a:xfrm>
                <a:prstGeom prst="rect">
                  <a:avLst/>
                </a:prstGeom>
                <a:solidFill>
                  <a:srgbClr val="FFFFFF"/>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400" kern="0">
                      <a:solidFill>
                        <a:srgbClr val="000000">
                          <a:lumMod val="85000"/>
                          <a:lumOff val="15000"/>
                        </a:srgbClr>
                      </a:solidFill>
                      <a:latin typeface="Calibri"/>
                      <a:cs typeface="Calibri"/>
                    </a:rPr>
                    <a:t>25–44</a:t>
                  </a:r>
                </a:p>
              </p:txBody>
            </p:sp>
          </p:grpSp>
          <p:sp>
            <p:nvSpPr>
              <p:cNvPr id="82" name="Rectangle 81">
                <a:extLst>
                  <a:ext uri="{FF2B5EF4-FFF2-40B4-BE49-F238E27FC236}">
                    <a16:creationId xmlns:a16="http://schemas.microsoft.com/office/drawing/2014/main" id="{4F2458A0-6915-FAD2-5270-F84CB060E260}"/>
                  </a:ext>
                </a:extLst>
              </p:cNvPr>
              <p:cNvSpPr>
                <a:spLocks noChangeAspect="1"/>
              </p:cNvSpPr>
              <p:nvPr/>
            </p:nvSpPr>
            <p:spPr>
              <a:xfrm>
                <a:off x="4389120" y="2156810"/>
                <a:ext cx="274666" cy="228600"/>
              </a:xfrm>
              <a:prstGeom prst="rect">
                <a:avLst/>
              </a:prstGeom>
              <a:solidFill>
                <a:srgbClr val="EBEBEB"/>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Myriad Web Pro"/>
                  <a:ea typeface="+mn-ea"/>
                  <a:cs typeface="+mn-cs"/>
                </a:endParaRPr>
              </a:p>
            </p:txBody>
          </p:sp>
          <p:sp>
            <p:nvSpPr>
              <p:cNvPr id="83" name="Rectangle 82">
                <a:extLst>
                  <a:ext uri="{FF2B5EF4-FFF2-40B4-BE49-F238E27FC236}">
                    <a16:creationId xmlns:a16="http://schemas.microsoft.com/office/drawing/2014/main" id="{DFC4B647-DA8D-DC72-946E-694AB1B418A7}"/>
                  </a:ext>
                </a:extLst>
              </p:cNvPr>
              <p:cNvSpPr>
                <a:spLocks/>
              </p:cNvSpPr>
              <p:nvPr/>
            </p:nvSpPr>
            <p:spPr>
              <a:xfrm>
                <a:off x="4389120" y="2449415"/>
                <a:ext cx="274320" cy="228600"/>
              </a:xfrm>
              <a:prstGeom prst="rect">
                <a:avLst/>
              </a:prstGeom>
              <a:solidFill>
                <a:srgbClr val="C3E8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Myriad Web Pro"/>
                  <a:ea typeface="+mn-ea"/>
                  <a:cs typeface="+mn-cs"/>
                </a:endParaRPr>
              </a:p>
            </p:txBody>
          </p:sp>
          <p:sp>
            <p:nvSpPr>
              <p:cNvPr id="84" name="Rectangle 83">
                <a:extLst>
                  <a:ext uri="{FF2B5EF4-FFF2-40B4-BE49-F238E27FC236}">
                    <a16:creationId xmlns:a16="http://schemas.microsoft.com/office/drawing/2014/main" id="{39D4AF26-5720-5F6F-0335-46925725809A}"/>
                  </a:ext>
                </a:extLst>
              </p:cNvPr>
              <p:cNvSpPr/>
              <p:nvPr/>
            </p:nvSpPr>
            <p:spPr>
              <a:xfrm>
                <a:off x="4391348" y="2747895"/>
                <a:ext cx="274320" cy="230278"/>
              </a:xfrm>
              <a:prstGeom prst="rect">
                <a:avLst/>
              </a:prstGeom>
              <a:solidFill>
                <a:srgbClr val="7EB9E9"/>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Myriad Web Pro"/>
                  <a:ea typeface="+mn-ea"/>
                  <a:cs typeface="+mn-cs"/>
                </a:endParaRPr>
              </a:p>
            </p:txBody>
          </p:sp>
          <p:sp>
            <p:nvSpPr>
              <p:cNvPr id="85" name="Rectangle 84">
                <a:extLst>
                  <a:ext uri="{FF2B5EF4-FFF2-40B4-BE49-F238E27FC236}">
                    <a16:creationId xmlns:a16="http://schemas.microsoft.com/office/drawing/2014/main" id="{9E6CCF7A-2B5A-CF20-72D6-7B8ECEAD3E3D}"/>
                  </a:ext>
                </a:extLst>
              </p:cNvPr>
              <p:cNvSpPr/>
              <p:nvPr/>
            </p:nvSpPr>
            <p:spPr>
              <a:xfrm>
                <a:off x="4391348" y="3048053"/>
                <a:ext cx="274320" cy="230278"/>
              </a:xfrm>
              <a:prstGeom prst="rect">
                <a:avLst/>
              </a:prstGeom>
              <a:solidFill>
                <a:srgbClr val="4188D3"/>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Myriad Web Pro"/>
                  <a:ea typeface="+mn-ea"/>
                  <a:cs typeface="+mn-cs"/>
                </a:endParaRPr>
              </a:p>
            </p:txBody>
          </p:sp>
          <p:sp>
            <p:nvSpPr>
              <p:cNvPr id="86" name="Rectangle 85">
                <a:extLst>
                  <a:ext uri="{FF2B5EF4-FFF2-40B4-BE49-F238E27FC236}">
                    <a16:creationId xmlns:a16="http://schemas.microsoft.com/office/drawing/2014/main" id="{B80F1158-A205-0CE8-16F0-CEE00E43B321}"/>
                  </a:ext>
                </a:extLst>
              </p:cNvPr>
              <p:cNvSpPr/>
              <p:nvPr/>
            </p:nvSpPr>
            <p:spPr>
              <a:xfrm>
                <a:off x="4389120" y="3348412"/>
                <a:ext cx="274320" cy="230278"/>
              </a:xfrm>
              <a:prstGeom prst="rect">
                <a:avLst/>
              </a:prstGeom>
              <a:solidFill>
                <a:srgbClr val="0057B7"/>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Myriad Web Pro"/>
                  <a:ea typeface="+mn-ea"/>
                  <a:cs typeface="+mn-cs"/>
                </a:endParaRPr>
              </a:p>
            </p:txBody>
          </p:sp>
          <p:sp>
            <p:nvSpPr>
              <p:cNvPr id="87" name="TextBox 86">
                <a:extLst>
                  <a:ext uri="{FF2B5EF4-FFF2-40B4-BE49-F238E27FC236}">
                    <a16:creationId xmlns:a16="http://schemas.microsoft.com/office/drawing/2014/main" id="{22C244D5-B84F-0E98-E09F-F6011ACBC465}"/>
                  </a:ext>
                </a:extLst>
              </p:cNvPr>
              <p:cNvSpPr txBox="1"/>
              <p:nvPr/>
            </p:nvSpPr>
            <p:spPr>
              <a:xfrm>
                <a:off x="4803220" y="3304533"/>
                <a:ext cx="56454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400" u="sng" kern="0">
                    <a:solidFill>
                      <a:srgbClr val="000000">
                        <a:lumMod val="85000"/>
                        <a:lumOff val="15000"/>
                      </a:srgbClr>
                    </a:solidFill>
                    <a:latin typeface="Calibri"/>
                    <a:cs typeface="Calibri"/>
                  </a:rPr>
                  <a:t>&gt;</a:t>
                </a:r>
                <a:r>
                  <a:rPr lang="en-US" sz="1400" kern="0">
                    <a:solidFill>
                      <a:srgbClr val="000000">
                        <a:lumMod val="85000"/>
                        <a:lumOff val="15000"/>
                      </a:srgbClr>
                    </a:solidFill>
                    <a:latin typeface="Calibri"/>
                    <a:cs typeface="Calibri"/>
                  </a:rPr>
                  <a:t>45</a:t>
                </a:r>
              </a:p>
            </p:txBody>
          </p:sp>
        </p:grpSp>
        <p:grpSp>
          <p:nvGrpSpPr>
            <p:cNvPr id="95" name="Group 94" descr="Legend of Number of TB cases from 0 to greater than or equal to 40.">
              <a:extLst>
                <a:ext uri="{FF2B5EF4-FFF2-40B4-BE49-F238E27FC236}">
                  <a16:creationId xmlns:a16="http://schemas.microsoft.com/office/drawing/2014/main" id="{FC434D43-5488-4ACB-6D0B-BBA534C0F245}"/>
                </a:ext>
              </a:extLst>
            </p:cNvPr>
            <p:cNvGrpSpPr/>
            <p:nvPr/>
          </p:nvGrpSpPr>
          <p:grpSpPr>
            <a:xfrm>
              <a:off x="10349724" y="4368049"/>
              <a:ext cx="1448372" cy="2063393"/>
              <a:chOff x="4313003" y="1548917"/>
              <a:chExt cx="1448372" cy="2063393"/>
            </a:xfrm>
          </p:grpSpPr>
          <p:grpSp>
            <p:nvGrpSpPr>
              <p:cNvPr id="96" name="Group 95">
                <a:extLst>
                  <a:ext uri="{FF2B5EF4-FFF2-40B4-BE49-F238E27FC236}">
                    <a16:creationId xmlns:a16="http://schemas.microsoft.com/office/drawing/2014/main" id="{17B90993-DA04-6C23-26C9-683AD44FEBDE}"/>
                  </a:ext>
                </a:extLst>
              </p:cNvPr>
              <p:cNvGrpSpPr/>
              <p:nvPr/>
            </p:nvGrpSpPr>
            <p:grpSpPr>
              <a:xfrm>
                <a:off x="4313003" y="1548917"/>
                <a:ext cx="1448372" cy="1770829"/>
                <a:chOff x="10284087" y="4904554"/>
                <a:chExt cx="1448372" cy="1368210"/>
              </a:xfrm>
            </p:grpSpPr>
            <p:sp>
              <p:nvSpPr>
                <p:cNvPr id="103" name="TextBox 102">
                  <a:extLst>
                    <a:ext uri="{FF2B5EF4-FFF2-40B4-BE49-F238E27FC236}">
                      <a16:creationId xmlns:a16="http://schemas.microsoft.com/office/drawing/2014/main" id="{2F888368-F53B-7B67-F344-FE4CE2A5C7CA}"/>
                    </a:ext>
                  </a:extLst>
                </p:cNvPr>
                <p:cNvSpPr txBox="1"/>
                <p:nvPr/>
              </p:nvSpPr>
              <p:spPr>
                <a:xfrm>
                  <a:off x="10284087" y="4904554"/>
                  <a:ext cx="1197052" cy="584775"/>
                </a:xfrm>
                <a:prstGeom prst="rect">
                  <a:avLst/>
                </a:prstGeom>
                <a:solidFill>
                  <a:srgbClr val="FFFFFF"/>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srgbClr val="000000">
                          <a:lumMod val="85000"/>
                          <a:lumOff val="15000"/>
                        </a:srgbClr>
                      </a:solidFill>
                      <a:effectLst/>
                      <a:uLnTx/>
                      <a:uFillTx/>
                      <a:latin typeface="Calibri"/>
                      <a:cs typeface="Calibri"/>
                    </a:rPr>
                    <a:t>Number of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srgbClr val="000000">
                          <a:lumMod val="85000"/>
                          <a:lumOff val="15000"/>
                        </a:srgbClr>
                      </a:solidFill>
                      <a:effectLst/>
                      <a:uLnTx/>
                      <a:uFillTx/>
                      <a:latin typeface="Calibri"/>
                      <a:cs typeface="Calibri"/>
                    </a:rPr>
                    <a:t>TB cases</a:t>
                  </a:r>
                  <a:endParaRPr kumimoji="0" lang="en-US" sz="1600" b="0" i="0" u="none" strike="noStrike" kern="0" cap="none" spc="0" normalizeH="0" baseline="0" noProof="0">
                    <a:ln>
                      <a:noFill/>
                    </a:ln>
                    <a:solidFill>
                      <a:srgbClr val="000000">
                        <a:lumMod val="85000"/>
                        <a:lumOff val="15000"/>
                      </a:srgbClr>
                    </a:solidFill>
                    <a:effectLst/>
                    <a:uLnTx/>
                    <a:uFillTx/>
                  </a:endParaRPr>
                </a:p>
              </p:txBody>
            </p:sp>
            <p:sp>
              <p:nvSpPr>
                <p:cNvPr id="104" name="TextBox 103">
                  <a:extLst>
                    <a:ext uri="{FF2B5EF4-FFF2-40B4-BE49-F238E27FC236}">
                      <a16:creationId xmlns:a16="http://schemas.microsoft.com/office/drawing/2014/main" id="{704C582A-DCC2-BF32-1373-FF2948A346AF}"/>
                    </a:ext>
                  </a:extLst>
                </p:cNvPr>
                <p:cNvSpPr txBox="1"/>
                <p:nvPr/>
              </p:nvSpPr>
              <p:spPr>
                <a:xfrm>
                  <a:off x="10775348" y="5336591"/>
                  <a:ext cx="806051" cy="307777"/>
                </a:xfrm>
                <a:prstGeom prst="rect">
                  <a:avLst/>
                </a:prstGeom>
                <a:solidFill>
                  <a:srgbClr val="FFFFFF"/>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400" kern="0">
                      <a:solidFill>
                        <a:srgbClr val="000000">
                          <a:lumMod val="85000"/>
                          <a:lumOff val="15000"/>
                        </a:srgbClr>
                      </a:solidFill>
                      <a:latin typeface="Calibri"/>
                      <a:cs typeface="Calibri"/>
                    </a:rPr>
                    <a:t>0</a:t>
                  </a:r>
                  <a:endParaRPr kumimoji="0" lang="en-US" sz="1400" b="0" i="0" u="none" strike="noStrike" kern="0" cap="none" spc="0" normalizeH="0" baseline="0" noProof="0">
                    <a:ln>
                      <a:noFill/>
                    </a:ln>
                    <a:solidFill>
                      <a:srgbClr val="000000">
                        <a:lumMod val="85000"/>
                        <a:lumOff val="15000"/>
                      </a:srgbClr>
                    </a:solidFill>
                    <a:effectLst/>
                    <a:uLnTx/>
                    <a:uFillTx/>
                  </a:endParaRPr>
                </a:p>
              </p:txBody>
            </p:sp>
            <p:sp>
              <p:nvSpPr>
                <p:cNvPr id="105" name="TextBox 104">
                  <a:extLst>
                    <a:ext uri="{FF2B5EF4-FFF2-40B4-BE49-F238E27FC236}">
                      <a16:creationId xmlns:a16="http://schemas.microsoft.com/office/drawing/2014/main" id="{BCA3C731-1EB2-7E87-FDB9-73753370F2C3}"/>
                    </a:ext>
                  </a:extLst>
                </p:cNvPr>
                <p:cNvSpPr txBox="1"/>
                <p:nvPr/>
              </p:nvSpPr>
              <p:spPr>
                <a:xfrm>
                  <a:off x="10775348" y="5569847"/>
                  <a:ext cx="957111" cy="237800"/>
                </a:xfrm>
                <a:prstGeom prst="rect">
                  <a:avLst/>
                </a:prstGeom>
                <a:solidFill>
                  <a:srgbClr val="FFFFFF"/>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000000">
                          <a:lumMod val="85000"/>
                          <a:lumOff val="15000"/>
                        </a:srgbClr>
                      </a:solidFill>
                      <a:effectLst/>
                      <a:uLnTx/>
                      <a:uFillTx/>
                      <a:latin typeface="Calibri"/>
                      <a:cs typeface="Calibri"/>
                    </a:rPr>
                    <a:t>1–9</a:t>
                  </a:r>
                  <a:endParaRPr kumimoji="0" lang="en-US" sz="1400" b="0" i="0" u="none" strike="noStrike" kern="0" cap="none" spc="0" normalizeH="0" baseline="0" noProof="0">
                    <a:ln>
                      <a:noFill/>
                    </a:ln>
                    <a:solidFill>
                      <a:srgbClr val="000000">
                        <a:lumMod val="85000"/>
                        <a:lumOff val="15000"/>
                      </a:srgbClr>
                    </a:solidFill>
                    <a:effectLst/>
                    <a:uLnTx/>
                    <a:uFillTx/>
                  </a:endParaRPr>
                </a:p>
              </p:txBody>
            </p:sp>
            <p:sp>
              <p:nvSpPr>
                <p:cNvPr id="106" name="TextBox 105">
                  <a:extLst>
                    <a:ext uri="{FF2B5EF4-FFF2-40B4-BE49-F238E27FC236}">
                      <a16:creationId xmlns:a16="http://schemas.microsoft.com/office/drawing/2014/main" id="{0BCA561C-C222-C7E9-B007-467BC0525FCC}"/>
                    </a:ext>
                  </a:extLst>
                </p:cNvPr>
                <p:cNvSpPr txBox="1"/>
                <p:nvPr/>
              </p:nvSpPr>
              <p:spPr>
                <a:xfrm>
                  <a:off x="10769773" y="5800557"/>
                  <a:ext cx="957111" cy="237800"/>
                </a:xfrm>
                <a:prstGeom prst="rect">
                  <a:avLst/>
                </a:prstGeom>
                <a:solidFill>
                  <a:srgbClr val="FFFFFF"/>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000000">
                          <a:lumMod val="85000"/>
                          <a:lumOff val="15000"/>
                        </a:srgbClr>
                      </a:solidFill>
                      <a:effectLst/>
                      <a:uLnTx/>
                      <a:uFillTx/>
                      <a:latin typeface="Calibri"/>
                      <a:cs typeface="Calibri"/>
                    </a:rPr>
                    <a:t>10–</a:t>
                  </a:r>
                  <a:r>
                    <a:rPr lang="en-US" sz="1400" kern="0">
                      <a:solidFill>
                        <a:srgbClr val="000000">
                          <a:lumMod val="85000"/>
                          <a:lumOff val="15000"/>
                        </a:srgbClr>
                      </a:solidFill>
                      <a:latin typeface="Calibri"/>
                      <a:cs typeface="Calibri"/>
                    </a:rPr>
                    <a:t>19</a:t>
                  </a:r>
                  <a:endParaRPr kumimoji="0" lang="en-US" sz="1400" b="0" i="0" u="none" strike="noStrike" kern="0" cap="none" spc="0" normalizeH="0" baseline="0" noProof="0">
                    <a:ln>
                      <a:noFill/>
                    </a:ln>
                    <a:solidFill>
                      <a:srgbClr val="000000">
                        <a:lumMod val="85000"/>
                        <a:lumOff val="15000"/>
                      </a:srgbClr>
                    </a:solidFill>
                    <a:effectLst/>
                    <a:uLnTx/>
                    <a:uFillTx/>
                    <a:latin typeface="Calibri"/>
                    <a:cs typeface="Calibri"/>
                  </a:endParaRPr>
                </a:p>
              </p:txBody>
            </p:sp>
            <p:sp>
              <p:nvSpPr>
                <p:cNvPr id="107" name="TextBox 106">
                  <a:extLst>
                    <a:ext uri="{FF2B5EF4-FFF2-40B4-BE49-F238E27FC236}">
                      <a16:creationId xmlns:a16="http://schemas.microsoft.com/office/drawing/2014/main" id="{2FB4B58A-AEA1-86CD-DD5C-0FB101574834}"/>
                    </a:ext>
                  </a:extLst>
                </p:cNvPr>
                <p:cNvSpPr txBox="1"/>
                <p:nvPr/>
              </p:nvSpPr>
              <p:spPr>
                <a:xfrm>
                  <a:off x="10764198" y="6034964"/>
                  <a:ext cx="957111" cy="237800"/>
                </a:xfrm>
                <a:prstGeom prst="rect">
                  <a:avLst/>
                </a:prstGeom>
                <a:solidFill>
                  <a:srgbClr val="FFFFFF"/>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400" kern="0">
                      <a:solidFill>
                        <a:srgbClr val="000000">
                          <a:lumMod val="85000"/>
                          <a:lumOff val="15000"/>
                        </a:srgbClr>
                      </a:solidFill>
                      <a:latin typeface="Calibri"/>
                      <a:cs typeface="Calibri"/>
                    </a:rPr>
                    <a:t>20–39</a:t>
                  </a:r>
                </a:p>
              </p:txBody>
            </p:sp>
          </p:grpSp>
          <p:sp>
            <p:nvSpPr>
              <p:cNvPr id="97" name="Rectangle 96">
                <a:extLst>
                  <a:ext uri="{FF2B5EF4-FFF2-40B4-BE49-F238E27FC236}">
                    <a16:creationId xmlns:a16="http://schemas.microsoft.com/office/drawing/2014/main" id="{E7CE0881-026C-AE2B-F28A-740D620DEC92}"/>
                  </a:ext>
                </a:extLst>
              </p:cNvPr>
              <p:cNvSpPr>
                <a:spLocks noChangeAspect="1"/>
              </p:cNvSpPr>
              <p:nvPr/>
            </p:nvSpPr>
            <p:spPr>
              <a:xfrm>
                <a:off x="4389120" y="2156810"/>
                <a:ext cx="274666" cy="228600"/>
              </a:xfrm>
              <a:prstGeom prst="rect">
                <a:avLst/>
              </a:prstGeom>
              <a:solidFill>
                <a:srgbClr val="EBEBEB"/>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Myriad Web Pro"/>
                  <a:ea typeface="+mn-ea"/>
                  <a:cs typeface="+mn-cs"/>
                </a:endParaRPr>
              </a:p>
            </p:txBody>
          </p:sp>
          <p:sp>
            <p:nvSpPr>
              <p:cNvPr id="98" name="Rectangle 97">
                <a:extLst>
                  <a:ext uri="{FF2B5EF4-FFF2-40B4-BE49-F238E27FC236}">
                    <a16:creationId xmlns:a16="http://schemas.microsoft.com/office/drawing/2014/main" id="{F2FDF762-55CE-0DE1-0385-4466327405B1}"/>
                  </a:ext>
                </a:extLst>
              </p:cNvPr>
              <p:cNvSpPr>
                <a:spLocks/>
              </p:cNvSpPr>
              <p:nvPr/>
            </p:nvSpPr>
            <p:spPr>
              <a:xfrm>
                <a:off x="4389120" y="2449415"/>
                <a:ext cx="274320" cy="228600"/>
              </a:xfrm>
              <a:prstGeom prst="rect">
                <a:avLst/>
              </a:prstGeom>
              <a:solidFill>
                <a:srgbClr val="FFEFB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Myriad Web Pro"/>
                  <a:ea typeface="+mn-ea"/>
                  <a:cs typeface="+mn-cs"/>
                </a:endParaRPr>
              </a:p>
            </p:txBody>
          </p:sp>
          <p:sp>
            <p:nvSpPr>
              <p:cNvPr id="99" name="Rectangle 98">
                <a:extLst>
                  <a:ext uri="{FF2B5EF4-FFF2-40B4-BE49-F238E27FC236}">
                    <a16:creationId xmlns:a16="http://schemas.microsoft.com/office/drawing/2014/main" id="{87520BB1-947A-BCC9-EAE0-253041D497B8}"/>
                  </a:ext>
                </a:extLst>
              </p:cNvPr>
              <p:cNvSpPr/>
              <p:nvPr/>
            </p:nvSpPr>
            <p:spPr>
              <a:xfrm>
                <a:off x="4391348" y="2747895"/>
                <a:ext cx="274320" cy="230278"/>
              </a:xfrm>
              <a:prstGeom prst="rect">
                <a:avLst/>
              </a:prstGeom>
              <a:solidFill>
                <a:srgbClr val="FAD78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Myriad Web Pro"/>
                  <a:ea typeface="+mn-ea"/>
                  <a:cs typeface="+mn-cs"/>
                </a:endParaRPr>
              </a:p>
            </p:txBody>
          </p:sp>
          <p:sp>
            <p:nvSpPr>
              <p:cNvPr id="100" name="Rectangle 99">
                <a:extLst>
                  <a:ext uri="{FF2B5EF4-FFF2-40B4-BE49-F238E27FC236}">
                    <a16:creationId xmlns:a16="http://schemas.microsoft.com/office/drawing/2014/main" id="{E50EA4CA-9BB6-E472-D68F-06AED5CAE00B}"/>
                  </a:ext>
                </a:extLst>
              </p:cNvPr>
              <p:cNvSpPr/>
              <p:nvPr/>
            </p:nvSpPr>
            <p:spPr>
              <a:xfrm>
                <a:off x="4391348" y="3048053"/>
                <a:ext cx="274320" cy="230278"/>
              </a:xfrm>
              <a:prstGeom prst="rect">
                <a:avLst/>
              </a:prstGeom>
              <a:solidFill>
                <a:srgbClr val="F7BD5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Myriad Web Pro"/>
                  <a:ea typeface="+mn-ea"/>
                  <a:cs typeface="+mn-cs"/>
                </a:endParaRPr>
              </a:p>
            </p:txBody>
          </p:sp>
          <p:sp>
            <p:nvSpPr>
              <p:cNvPr id="101" name="Rectangle 100">
                <a:extLst>
                  <a:ext uri="{FF2B5EF4-FFF2-40B4-BE49-F238E27FC236}">
                    <a16:creationId xmlns:a16="http://schemas.microsoft.com/office/drawing/2014/main" id="{CA26304B-3A12-9EC8-D838-A0E1A1B014D2}"/>
                  </a:ext>
                </a:extLst>
              </p:cNvPr>
              <p:cNvSpPr/>
              <p:nvPr/>
            </p:nvSpPr>
            <p:spPr>
              <a:xfrm>
                <a:off x="4389120" y="3348412"/>
                <a:ext cx="274320" cy="230278"/>
              </a:xfrm>
              <a:prstGeom prst="rect">
                <a:avLst/>
              </a:prstGeom>
              <a:solidFill>
                <a:srgbClr val="F6A01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Myriad Web Pro"/>
                  <a:ea typeface="+mn-ea"/>
                  <a:cs typeface="+mn-cs"/>
                </a:endParaRPr>
              </a:p>
            </p:txBody>
          </p:sp>
          <p:sp>
            <p:nvSpPr>
              <p:cNvPr id="102" name="TextBox 101">
                <a:extLst>
                  <a:ext uri="{FF2B5EF4-FFF2-40B4-BE49-F238E27FC236}">
                    <a16:creationId xmlns:a16="http://schemas.microsoft.com/office/drawing/2014/main" id="{9EE2DE17-6BF5-032B-30B6-33726DF5F7E6}"/>
                  </a:ext>
                </a:extLst>
              </p:cNvPr>
              <p:cNvSpPr txBox="1"/>
              <p:nvPr/>
            </p:nvSpPr>
            <p:spPr>
              <a:xfrm>
                <a:off x="4803220" y="3304533"/>
                <a:ext cx="56454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400" u="sng" kern="0">
                    <a:solidFill>
                      <a:srgbClr val="000000">
                        <a:lumMod val="85000"/>
                        <a:lumOff val="15000"/>
                      </a:srgbClr>
                    </a:solidFill>
                    <a:latin typeface="Calibri"/>
                    <a:cs typeface="Calibri"/>
                  </a:rPr>
                  <a:t>&gt;</a:t>
                </a:r>
                <a:r>
                  <a:rPr lang="en-US" sz="1400" kern="0">
                    <a:solidFill>
                      <a:srgbClr val="000000">
                        <a:lumMod val="85000"/>
                        <a:lumOff val="15000"/>
                      </a:srgbClr>
                    </a:solidFill>
                    <a:latin typeface="Calibri"/>
                    <a:cs typeface="Calibri"/>
                  </a:rPr>
                  <a:t>40</a:t>
                </a:r>
              </a:p>
            </p:txBody>
          </p:sp>
        </p:grpSp>
      </p:grpSp>
    </p:spTree>
    <p:extLst>
      <p:ext uri="{BB962C8B-B14F-4D97-AF65-F5344CB8AC3E}">
        <p14:creationId xmlns:p14="http://schemas.microsoft.com/office/powerpoint/2010/main" val="1275376958"/>
      </p:ext>
    </p:extLst>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Box 75">
            <a:extLst>
              <a:ext uri="{FF2B5EF4-FFF2-40B4-BE49-F238E27FC236}">
                <a16:creationId xmlns:a16="http://schemas.microsoft.com/office/drawing/2014/main" id="{BE0B2B1A-5B79-2537-1E6B-E03BD39C553F}"/>
              </a:ext>
            </a:extLst>
          </p:cNvPr>
          <p:cNvSpPr txBox="1">
            <a:spLocks noChangeArrowheads="1"/>
          </p:cNvSpPr>
          <p:nvPr/>
        </p:nvSpPr>
        <p:spPr bwMode="auto">
          <a:xfrm>
            <a:off x="4827645" y="1446330"/>
            <a:ext cx="2627771" cy="892552"/>
          </a:xfrm>
          <a:prstGeom prst="rect">
            <a:avLst/>
          </a:prstGeom>
          <a:noFill/>
          <a:ln w="9525">
            <a:noFill/>
            <a:miter lim="800000"/>
            <a:headEnd/>
            <a:tailEnd/>
          </a:ln>
          <a:effectLst/>
        </p:spPr>
        <p:txBody>
          <a:bodyPr wrap="none">
            <a:spAutoFit/>
          </a:bodyPr>
          <a:lstStyle/>
          <a:p>
            <a:pPr algn="ctr"/>
            <a:r>
              <a:rPr lang="en-US" sz="2600" b="1">
                <a:solidFill>
                  <a:srgbClr val="000000">
                    <a:lumMod val="85000"/>
                    <a:lumOff val="15000"/>
                  </a:srgbClr>
                </a:solidFill>
                <a:latin typeface="Calibri" panose="020F0502020204030204" pitchFamily="34" charset="0"/>
                <a:cs typeface="Calibri" panose="020F0502020204030204" pitchFamily="34" charset="0"/>
              </a:rPr>
              <a:t>Dead at diagnosis</a:t>
            </a:r>
          </a:p>
          <a:p>
            <a:pPr algn="ctr"/>
            <a:r>
              <a:rPr lang="en-US" sz="2600">
                <a:solidFill>
                  <a:srgbClr val="000000">
                    <a:lumMod val="85000"/>
                    <a:lumOff val="15000"/>
                  </a:srgbClr>
                </a:solidFill>
                <a:latin typeface="Calibri" panose="020F0502020204030204" pitchFamily="34" charset="0"/>
                <a:cs typeface="Calibri" panose="020F0502020204030204" pitchFamily="34" charset="0"/>
              </a:rPr>
              <a:t>(N=246)</a:t>
            </a:r>
            <a:r>
              <a:rPr lang="en-US" sz="2600" b="1" baseline="30000">
                <a:solidFill>
                  <a:srgbClr val="000000">
                    <a:lumMod val="85000"/>
                    <a:lumOff val="15000"/>
                  </a:srgbClr>
                </a:solidFill>
                <a:latin typeface="Calibri" panose="020F0502020204030204" pitchFamily="34" charset="0"/>
                <a:cs typeface="Calibri" panose="020F0502020204030204" pitchFamily="34" charset="0"/>
              </a:rPr>
              <a:t> </a:t>
            </a:r>
          </a:p>
        </p:txBody>
      </p:sp>
      <p:sp>
        <p:nvSpPr>
          <p:cNvPr id="20" name="Text Box 75">
            <a:extLst>
              <a:ext uri="{FF2B5EF4-FFF2-40B4-BE49-F238E27FC236}">
                <a16:creationId xmlns:a16="http://schemas.microsoft.com/office/drawing/2014/main" id="{4C434F6E-1A53-2C56-D041-EC275DC0BF90}"/>
              </a:ext>
            </a:extLst>
          </p:cNvPr>
          <p:cNvSpPr txBox="1">
            <a:spLocks noChangeArrowheads="1"/>
          </p:cNvSpPr>
          <p:nvPr/>
        </p:nvSpPr>
        <p:spPr bwMode="auto">
          <a:xfrm>
            <a:off x="8958434" y="1451928"/>
            <a:ext cx="2934394" cy="892552"/>
          </a:xfrm>
          <a:prstGeom prst="rect">
            <a:avLst/>
          </a:prstGeom>
          <a:noFill/>
          <a:ln w="9525">
            <a:noFill/>
            <a:miter lim="800000"/>
            <a:headEnd/>
            <a:tailEnd/>
          </a:ln>
          <a:effectLst/>
        </p:spPr>
        <p:txBody>
          <a:bodyPr wrap="none">
            <a:spAutoFit/>
          </a:bodyPr>
          <a:lstStyle/>
          <a:p>
            <a:pPr algn="ctr"/>
            <a:r>
              <a:rPr lang="en-US" sz="2600" b="1">
                <a:solidFill>
                  <a:srgbClr val="000000">
                    <a:lumMod val="85000"/>
                    <a:lumOff val="15000"/>
                  </a:srgbClr>
                </a:solidFill>
                <a:latin typeface="Calibri" panose="020F0502020204030204" pitchFamily="34" charset="0"/>
                <a:cs typeface="Calibri" panose="020F0502020204030204" pitchFamily="34" charset="0"/>
              </a:rPr>
              <a:t>Died after diagnosis</a:t>
            </a:r>
          </a:p>
          <a:p>
            <a:pPr algn="ctr"/>
            <a:r>
              <a:rPr lang="en-US" sz="2600">
                <a:solidFill>
                  <a:srgbClr val="000000">
                    <a:lumMod val="85000"/>
                    <a:lumOff val="15000"/>
                  </a:srgbClr>
                </a:solidFill>
                <a:latin typeface="Calibri" panose="020F0502020204030204" pitchFamily="34" charset="0"/>
                <a:cs typeface="Calibri" panose="020F0502020204030204" pitchFamily="34" charset="0"/>
              </a:rPr>
              <a:t>(N=612)</a:t>
            </a:r>
            <a:endParaRPr lang="en-US" sz="2600" b="1" baseline="30000">
              <a:solidFill>
                <a:srgbClr val="000000">
                  <a:lumMod val="85000"/>
                  <a:lumOff val="15000"/>
                </a:srgbClr>
              </a:solidFill>
              <a:latin typeface="Calibri" panose="020F0502020204030204" pitchFamily="34" charset="0"/>
              <a:cs typeface="Calibri" panose="020F0502020204030204" pitchFamily="34" charset="0"/>
            </a:endParaRPr>
          </a:p>
        </p:txBody>
      </p:sp>
      <p:sp>
        <p:nvSpPr>
          <p:cNvPr id="27" name="Title 1">
            <a:extLst>
              <a:ext uri="{FF2B5EF4-FFF2-40B4-BE49-F238E27FC236}">
                <a16:creationId xmlns:a16="http://schemas.microsoft.com/office/drawing/2014/main" id="{A801DCCA-39C4-DB95-DC91-DA76910A8275}"/>
              </a:ext>
            </a:extLst>
          </p:cNvPr>
          <p:cNvSpPr txBox="1">
            <a:spLocks noGrp="1"/>
          </p:cNvSpPr>
          <p:nvPr>
            <p:ph type="title" idx="4294967295"/>
          </p:nvPr>
        </p:nvSpPr>
        <p:spPr>
          <a:xfrm>
            <a:off x="503854" y="116466"/>
            <a:ext cx="11184293" cy="971815"/>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rtl="0" eaLnBrk="0" fontAlgn="base" hangingPunct="0">
              <a:lnSpc>
                <a:spcPts val="4000"/>
              </a:lnSpc>
              <a:spcBef>
                <a:spcPct val="0"/>
              </a:spcBef>
              <a:spcAft>
                <a:spcPct val="0"/>
              </a:spcAft>
              <a:defRPr sz="3733" b="1" kern="1200" baseline="0">
                <a:solidFill>
                  <a:srgbClr val="00788A"/>
                </a:solidFill>
                <a:effectLst/>
                <a:latin typeface="Calibri" pitchFamily="34" charset="0"/>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000" b="1" i="0" u="none" strike="noStrike" kern="1200" cap="none" spc="0" normalizeH="0" baseline="0" noProof="0" dirty="0">
                <a:ln>
                  <a:noFill/>
                </a:ln>
                <a:solidFill>
                  <a:srgbClr val="164380"/>
                </a:solidFill>
                <a:effectLst/>
                <a:uLnTx/>
                <a:uFillTx/>
                <a:latin typeface="Calibri" pitchFamily="34" charset="0"/>
                <a:ea typeface="+mj-ea"/>
                <a:cs typeface="+mj-cs"/>
              </a:rPr>
              <a:t>Percentage of TB Cases by Status</a:t>
            </a:r>
            <a:br>
              <a:rPr kumimoji="0" lang="en-US" sz="3000" b="1" i="0" u="none" strike="noStrike" kern="1200" cap="none" spc="0" normalizeH="0" baseline="0" noProof="0" dirty="0">
                <a:ln>
                  <a:noFill/>
                </a:ln>
                <a:solidFill>
                  <a:srgbClr val="164380"/>
                </a:solidFill>
                <a:effectLst/>
                <a:uLnTx/>
                <a:uFillTx/>
                <a:latin typeface="Calibri" pitchFamily="34" charset="0"/>
                <a:ea typeface="+mj-ea"/>
                <a:cs typeface="+mj-cs"/>
              </a:rPr>
            </a:br>
            <a:r>
              <a:rPr kumimoji="0" lang="en-US" sz="3000" b="1" i="0" u="none" strike="noStrike" kern="1200" cap="none" spc="0" normalizeH="0" baseline="0" noProof="0" dirty="0">
                <a:ln>
                  <a:noFill/>
                </a:ln>
                <a:solidFill>
                  <a:srgbClr val="164380"/>
                </a:solidFill>
                <a:effectLst/>
                <a:uLnTx/>
                <a:uFillTx/>
                <a:latin typeface="Calibri" pitchFamily="34" charset="0"/>
                <a:ea typeface="+mj-ea"/>
                <a:cs typeface="+mj-cs"/>
              </a:rPr>
              <a:t>and Cause of Death, United States, 2022</a:t>
            </a:r>
            <a:r>
              <a:rPr kumimoji="0" lang="en-US" sz="3000" b="1" i="0" u="none" strike="noStrike" kern="1200" cap="none" spc="0" normalizeH="0" baseline="30000" noProof="0" dirty="0">
                <a:ln>
                  <a:noFill/>
                </a:ln>
                <a:solidFill>
                  <a:srgbClr val="164380"/>
                </a:solidFill>
                <a:effectLst/>
                <a:uLnTx/>
                <a:uFillTx/>
                <a:latin typeface="Calibri" pitchFamily="34" charset="0"/>
                <a:ea typeface="+mj-ea"/>
                <a:cs typeface="+mj-cs"/>
              </a:rPr>
              <a:t>*</a:t>
            </a:r>
            <a:endParaRPr kumimoji="0" lang="en-US" sz="3000" b="1" i="0" u="none" strike="noStrike" kern="1200" cap="none" spc="0" normalizeH="0" baseline="0" noProof="0" dirty="0">
              <a:ln>
                <a:noFill/>
              </a:ln>
              <a:solidFill>
                <a:srgbClr val="164380"/>
              </a:solidFill>
              <a:effectLst/>
              <a:uLnTx/>
              <a:uFillTx/>
              <a:latin typeface="Calibri" pitchFamily="34" charset="0"/>
              <a:ea typeface="+mj-ea"/>
              <a:cs typeface="+mj-cs"/>
            </a:endParaRPr>
          </a:p>
        </p:txBody>
      </p:sp>
      <p:grpSp>
        <p:nvGrpSpPr>
          <p:cNvPr id="2" name="Group 1" descr="Pie chart showing the percentage of TB cases by status in the United States in 2024. A callout box to the right contains back-to-back bar charts showing the percentages of cases by cause of death among persons dead at diagnosis and among persons who died after diagnosis in the United States in 2022.">
            <a:extLst>
              <a:ext uri="{FF2B5EF4-FFF2-40B4-BE49-F238E27FC236}">
                <a16:creationId xmlns:a16="http://schemas.microsoft.com/office/drawing/2014/main" id="{6AEAE43F-0422-4874-AFD9-DA5AC62D071F}"/>
              </a:ext>
            </a:extLst>
          </p:cNvPr>
          <p:cNvGrpSpPr/>
          <p:nvPr/>
        </p:nvGrpSpPr>
        <p:grpSpPr>
          <a:xfrm>
            <a:off x="-207545" y="1627318"/>
            <a:ext cx="12111934" cy="4507078"/>
            <a:chOff x="-207545" y="1627318"/>
            <a:chExt cx="12111934" cy="4507078"/>
          </a:xfrm>
        </p:grpSpPr>
        <p:grpSp>
          <p:nvGrpSpPr>
            <p:cNvPr id="21" name="Group 20" descr="Pie chart of TB cases by status and bar graphs with cause of death in the United States in 2022">
              <a:extLst>
                <a:ext uri="{FF2B5EF4-FFF2-40B4-BE49-F238E27FC236}">
                  <a16:creationId xmlns:a16="http://schemas.microsoft.com/office/drawing/2014/main" id="{2FCE29B1-A0BD-8F63-42D5-379F93E0644F}"/>
                </a:ext>
              </a:extLst>
            </p:cNvPr>
            <p:cNvGrpSpPr/>
            <p:nvPr/>
          </p:nvGrpSpPr>
          <p:grpSpPr>
            <a:xfrm>
              <a:off x="3357125" y="2437227"/>
              <a:ext cx="8547264" cy="3557211"/>
              <a:chOff x="3244235" y="2360524"/>
              <a:chExt cx="8547264" cy="3557211"/>
            </a:xfrm>
          </p:grpSpPr>
          <p:graphicFrame>
            <p:nvGraphicFramePr>
              <p:cNvPr id="22" name="Chart 21">
                <a:extLst>
                  <a:ext uri="{FF2B5EF4-FFF2-40B4-BE49-F238E27FC236}">
                    <a16:creationId xmlns:a16="http://schemas.microsoft.com/office/drawing/2014/main" id="{B600B712-48F5-6919-31B3-5624195A6BB1}"/>
                  </a:ext>
                </a:extLst>
              </p:cNvPr>
              <p:cNvGraphicFramePr/>
              <p:nvPr>
                <p:extLst>
                  <p:ext uri="{D42A27DB-BD31-4B8C-83A1-F6EECF244321}">
                    <p14:modId xmlns:p14="http://schemas.microsoft.com/office/powerpoint/2010/main" val="3282456006"/>
                  </p:ext>
                </p:extLst>
              </p:nvPr>
            </p:nvGraphicFramePr>
            <p:xfrm>
              <a:off x="3244235" y="2360524"/>
              <a:ext cx="4023360" cy="355701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hart 22">
                <a:extLst>
                  <a:ext uri="{FF2B5EF4-FFF2-40B4-BE49-F238E27FC236}">
                    <a16:creationId xmlns:a16="http://schemas.microsoft.com/office/drawing/2014/main" id="{B81F57EE-FA30-5800-8605-DB98562B0A4C}"/>
                  </a:ext>
                </a:extLst>
              </p:cNvPr>
              <p:cNvGraphicFramePr/>
              <p:nvPr>
                <p:extLst>
                  <p:ext uri="{D42A27DB-BD31-4B8C-83A1-F6EECF244321}">
                    <p14:modId xmlns:p14="http://schemas.microsoft.com/office/powerpoint/2010/main" val="1908109242"/>
                  </p:ext>
                </p:extLst>
              </p:nvPr>
            </p:nvGraphicFramePr>
            <p:xfrm>
              <a:off x="7768139" y="2360524"/>
              <a:ext cx="4023360" cy="3557211"/>
            </p:xfrm>
            <a:graphic>
              <a:graphicData uri="http://schemas.openxmlformats.org/drawingml/2006/chart">
                <c:chart xmlns:c="http://schemas.openxmlformats.org/drawingml/2006/chart" xmlns:r="http://schemas.openxmlformats.org/officeDocument/2006/relationships" r:id="rId4"/>
              </a:graphicData>
            </a:graphic>
          </p:graphicFrame>
          <p:sp>
            <p:nvSpPr>
              <p:cNvPr id="24" name="Text Box 75">
                <a:extLst>
                  <a:ext uri="{FF2B5EF4-FFF2-40B4-BE49-F238E27FC236}">
                    <a16:creationId xmlns:a16="http://schemas.microsoft.com/office/drawing/2014/main" id="{EB7C3DA3-7514-2046-6060-C3BA0AF41E9E}"/>
                  </a:ext>
                </a:extLst>
              </p:cNvPr>
              <p:cNvSpPr txBox="1">
                <a:spLocks noChangeArrowheads="1"/>
              </p:cNvSpPr>
              <p:nvPr/>
            </p:nvSpPr>
            <p:spPr bwMode="auto">
              <a:xfrm>
                <a:off x="7151300" y="2693140"/>
                <a:ext cx="1815640" cy="707886"/>
              </a:xfrm>
              <a:prstGeom prst="rect">
                <a:avLst/>
              </a:prstGeom>
              <a:noFill/>
              <a:ln w="9525">
                <a:noFill/>
                <a:miter lim="800000"/>
                <a:headEnd/>
                <a:tailEnd/>
              </a:ln>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a:ln>
                      <a:noFill/>
                    </a:ln>
                    <a:solidFill>
                      <a:srgbClr val="000000">
                        <a:lumMod val="85000"/>
                        <a:lumOff val="15000"/>
                      </a:srgbClr>
                    </a:solidFill>
                    <a:effectLst/>
                    <a:uLnTx/>
                    <a:uFillTx/>
                    <a:latin typeface="Calibri" panose="020F0502020204030204" pitchFamily="34" charset="0"/>
                    <a:cs typeface="Calibri" panose="020F0502020204030204" pitchFamily="34" charset="0"/>
                  </a:rPr>
                  <a:t>TB cause of death</a:t>
                </a:r>
                <a:endParaRPr kumimoji="0" lang="en-US" sz="2000" b="1" i="0" u="none" strike="noStrike" kern="0" cap="none" spc="0" normalizeH="0" baseline="30000" noProof="0">
                  <a:ln>
                    <a:noFill/>
                  </a:ln>
                  <a:solidFill>
                    <a:srgbClr val="000000">
                      <a:lumMod val="85000"/>
                      <a:lumOff val="15000"/>
                    </a:srgbClr>
                  </a:solidFill>
                  <a:effectLst/>
                  <a:uLnTx/>
                  <a:uFillTx/>
                  <a:latin typeface="Calibri" panose="020F0502020204030204" pitchFamily="34" charset="0"/>
                  <a:cs typeface="Calibri" panose="020F0502020204030204" pitchFamily="34" charset="0"/>
                </a:endParaRPr>
              </a:p>
            </p:txBody>
          </p:sp>
          <p:sp>
            <p:nvSpPr>
              <p:cNvPr id="25" name="Text Box 75">
                <a:extLst>
                  <a:ext uri="{FF2B5EF4-FFF2-40B4-BE49-F238E27FC236}">
                    <a16:creationId xmlns:a16="http://schemas.microsoft.com/office/drawing/2014/main" id="{7553B55C-E4DA-61C7-3F9C-417F4B61D919}"/>
                  </a:ext>
                </a:extLst>
              </p:cNvPr>
              <p:cNvSpPr txBox="1">
                <a:spLocks noChangeArrowheads="1"/>
              </p:cNvSpPr>
              <p:nvPr/>
            </p:nvSpPr>
            <p:spPr bwMode="auto">
              <a:xfrm>
                <a:off x="7151300" y="3811393"/>
                <a:ext cx="1815640" cy="707886"/>
              </a:xfrm>
              <a:prstGeom prst="rect">
                <a:avLst/>
              </a:prstGeom>
              <a:noFill/>
              <a:ln w="9525">
                <a:noFill/>
                <a:miter lim="800000"/>
                <a:headEnd/>
                <a:tailEnd/>
              </a:ln>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a:ln>
                      <a:noFill/>
                    </a:ln>
                    <a:solidFill>
                      <a:srgbClr val="000000">
                        <a:lumMod val="85000"/>
                        <a:lumOff val="15000"/>
                      </a:srgbClr>
                    </a:solidFill>
                    <a:effectLst/>
                    <a:uLnTx/>
                    <a:uFillTx/>
                    <a:latin typeface="Calibri" panose="020F0502020204030204" pitchFamily="34" charset="0"/>
                    <a:cs typeface="Calibri" panose="020F0502020204030204" pitchFamily="34" charset="0"/>
                  </a:rPr>
                  <a:t>TB not cause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a:ln>
                      <a:noFill/>
                    </a:ln>
                    <a:solidFill>
                      <a:srgbClr val="000000">
                        <a:lumMod val="85000"/>
                        <a:lumOff val="15000"/>
                      </a:srgbClr>
                    </a:solidFill>
                    <a:effectLst/>
                    <a:uLnTx/>
                    <a:uFillTx/>
                    <a:latin typeface="Calibri" panose="020F0502020204030204" pitchFamily="34" charset="0"/>
                    <a:cs typeface="Calibri" panose="020F0502020204030204" pitchFamily="34" charset="0"/>
                  </a:rPr>
                  <a:t>of death</a:t>
                </a:r>
                <a:endParaRPr kumimoji="0" lang="en-US" sz="2000" b="1" i="0" u="none" strike="noStrike" kern="0" cap="none" spc="0" normalizeH="0" baseline="30000" noProof="0">
                  <a:ln>
                    <a:noFill/>
                  </a:ln>
                  <a:solidFill>
                    <a:srgbClr val="000000">
                      <a:lumMod val="85000"/>
                      <a:lumOff val="15000"/>
                    </a:srgbClr>
                  </a:solidFill>
                  <a:effectLst/>
                  <a:uLnTx/>
                  <a:uFillTx/>
                  <a:latin typeface="Calibri" panose="020F0502020204030204" pitchFamily="34" charset="0"/>
                  <a:cs typeface="Calibri" panose="020F0502020204030204" pitchFamily="34" charset="0"/>
                </a:endParaRPr>
              </a:p>
            </p:txBody>
          </p:sp>
          <p:sp>
            <p:nvSpPr>
              <p:cNvPr id="26" name="Text Box 75">
                <a:extLst>
                  <a:ext uri="{FF2B5EF4-FFF2-40B4-BE49-F238E27FC236}">
                    <a16:creationId xmlns:a16="http://schemas.microsoft.com/office/drawing/2014/main" id="{A277D775-EE4A-F0AF-B367-4528BB7FBAAF}"/>
                  </a:ext>
                </a:extLst>
              </p:cNvPr>
              <p:cNvSpPr txBox="1">
                <a:spLocks noChangeArrowheads="1"/>
              </p:cNvSpPr>
              <p:nvPr/>
            </p:nvSpPr>
            <p:spPr bwMode="auto">
              <a:xfrm>
                <a:off x="7162589" y="4929647"/>
                <a:ext cx="1815640" cy="707886"/>
              </a:xfrm>
              <a:prstGeom prst="rect">
                <a:avLst/>
              </a:prstGeom>
              <a:noFill/>
              <a:ln w="9525">
                <a:noFill/>
                <a:miter lim="800000"/>
                <a:headEnd/>
                <a:tailEnd/>
              </a:ln>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a:ln>
                      <a:noFill/>
                    </a:ln>
                    <a:solidFill>
                      <a:srgbClr val="000000">
                        <a:lumMod val="85000"/>
                        <a:lumOff val="15000"/>
                      </a:srgbClr>
                    </a:solidFill>
                    <a:effectLst/>
                    <a:uLnTx/>
                    <a:uFillTx/>
                    <a:latin typeface="Calibri" panose="020F0502020204030204" pitchFamily="34" charset="0"/>
                    <a:cs typeface="Calibri" panose="020F0502020204030204" pitchFamily="34" charset="0"/>
                  </a:rPr>
                  <a:t>Unknown cause of death</a:t>
                </a:r>
                <a:endParaRPr kumimoji="0" lang="en-US" sz="2000" b="1" i="0" u="none" strike="noStrike" kern="0" cap="none" spc="0" normalizeH="0" baseline="30000" noProof="0">
                  <a:ln>
                    <a:noFill/>
                  </a:ln>
                  <a:solidFill>
                    <a:srgbClr val="000000">
                      <a:lumMod val="85000"/>
                      <a:lumOff val="15000"/>
                    </a:srgbClr>
                  </a:solidFill>
                  <a:effectLst/>
                  <a:uLnTx/>
                  <a:uFillTx/>
                  <a:latin typeface="Calibri" panose="020F0502020204030204" pitchFamily="34" charset="0"/>
                  <a:cs typeface="Calibri" panose="020F0502020204030204" pitchFamily="34" charset="0"/>
                </a:endParaRPr>
              </a:p>
            </p:txBody>
          </p:sp>
        </p:grpSp>
        <p:graphicFrame>
          <p:nvGraphicFramePr>
            <p:cNvPr id="28" name="Content Placeholder 8" descr="Pie chart and bar graph showing TB cases by status and cause of death in the United States in 2022.">
              <a:extLst>
                <a:ext uri="{FF2B5EF4-FFF2-40B4-BE49-F238E27FC236}">
                  <a16:creationId xmlns:a16="http://schemas.microsoft.com/office/drawing/2014/main" id="{38DED727-5169-C56A-90AA-1451EF94DC67}"/>
                </a:ext>
              </a:extLst>
            </p:cNvPr>
            <p:cNvGraphicFramePr>
              <a:graphicFrameLocks noChangeAspect="1"/>
            </p:cNvGraphicFramePr>
            <p:nvPr>
              <p:extLst>
                <p:ext uri="{D42A27DB-BD31-4B8C-83A1-F6EECF244321}">
                  <p14:modId xmlns:p14="http://schemas.microsoft.com/office/powerpoint/2010/main" val="1019381897"/>
                </p:ext>
              </p:extLst>
            </p:nvPr>
          </p:nvGraphicFramePr>
          <p:xfrm>
            <a:off x="-207545" y="1627318"/>
            <a:ext cx="4595445" cy="4507078"/>
          </p:xfrm>
          <a:graphic>
            <a:graphicData uri="http://schemas.openxmlformats.org/drawingml/2006/chart">
              <c:chart xmlns:c="http://schemas.openxmlformats.org/drawingml/2006/chart" xmlns:r="http://schemas.openxmlformats.org/officeDocument/2006/relationships" r:id="rId5"/>
            </a:graphicData>
          </a:graphic>
        </p:graphicFrame>
      </p:grpSp>
      <p:cxnSp>
        <p:nvCxnSpPr>
          <p:cNvPr id="29" name="Straight Connector 28">
            <a:extLst>
              <a:ext uri="{FF2B5EF4-FFF2-40B4-BE49-F238E27FC236}">
                <a16:creationId xmlns:a16="http://schemas.microsoft.com/office/drawing/2014/main" id="{C9D664E6-9055-6951-2028-0D19591864CC}"/>
              </a:ext>
              <a:ext uri="{C183D7F6-B498-43B3-948B-1728B52AA6E4}">
                <adec:decorative xmlns:adec="http://schemas.microsoft.com/office/drawing/2017/decorative" val="1"/>
              </a:ext>
            </a:extLst>
          </p:cNvPr>
          <p:cNvCxnSpPr>
            <a:cxnSpLocks/>
          </p:cNvCxnSpPr>
          <p:nvPr/>
        </p:nvCxnSpPr>
        <p:spPr>
          <a:xfrm>
            <a:off x="4143022" y="4436533"/>
            <a:ext cx="329912" cy="1529816"/>
          </a:xfrm>
          <a:prstGeom prst="line">
            <a:avLst/>
          </a:prstGeom>
          <a:noFill/>
          <a:ln w="31750" cap="flat" cmpd="sng" algn="ctr">
            <a:solidFill>
              <a:srgbClr val="00788A"/>
            </a:solidFill>
            <a:prstDash val="sysDash"/>
          </a:ln>
          <a:effectLst/>
        </p:spPr>
      </p:cxnSp>
      <p:cxnSp>
        <p:nvCxnSpPr>
          <p:cNvPr id="30" name="Straight Connector 29">
            <a:extLst>
              <a:ext uri="{FF2B5EF4-FFF2-40B4-BE49-F238E27FC236}">
                <a16:creationId xmlns:a16="http://schemas.microsoft.com/office/drawing/2014/main" id="{334A1F26-E26A-DF5F-A0D6-CAD22F9BCFAB}"/>
              </a:ext>
              <a:ext uri="{C183D7F6-B498-43B3-948B-1728B52AA6E4}">
                <adec:decorative xmlns:adec="http://schemas.microsoft.com/office/drawing/2017/decorative" val="1"/>
              </a:ext>
            </a:extLst>
          </p:cNvPr>
          <p:cNvCxnSpPr>
            <a:cxnSpLocks/>
          </p:cNvCxnSpPr>
          <p:nvPr/>
        </p:nvCxnSpPr>
        <p:spPr>
          <a:xfrm flipV="1">
            <a:off x="4013200" y="2437227"/>
            <a:ext cx="437720" cy="991773"/>
          </a:xfrm>
          <a:prstGeom prst="line">
            <a:avLst/>
          </a:prstGeom>
          <a:noFill/>
          <a:ln w="31750" cap="flat" cmpd="sng" algn="ctr">
            <a:solidFill>
              <a:srgbClr val="00788A"/>
            </a:solidFill>
            <a:prstDash val="sysDash"/>
          </a:ln>
          <a:effectLst/>
        </p:spPr>
      </p:cxnSp>
      <p:sp>
        <p:nvSpPr>
          <p:cNvPr id="31" name="TextBox 30">
            <a:extLst>
              <a:ext uri="{FF2B5EF4-FFF2-40B4-BE49-F238E27FC236}">
                <a16:creationId xmlns:a16="http://schemas.microsoft.com/office/drawing/2014/main" id="{1C9B99B9-BD87-B3E3-0F7B-0CB595EC8E18}"/>
              </a:ext>
            </a:extLst>
          </p:cNvPr>
          <p:cNvSpPr txBox="1"/>
          <p:nvPr/>
        </p:nvSpPr>
        <p:spPr>
          <a:xfrm>
            <a:off x="0" y="6454606"/>
            <a:ext cx="11717249" cy="276999"/>
          </a:xfrm>
          <a:prstGeom prst="rect">
            <a:avLst/>
          </a:prstGeom>
        </p:spPr>
        <p:txBody>
          <a:bodyPr wrap="square" rtlCol="0">
            <a:spAutoFit/>
          </a:bodyPr>
          <a:lstStyle/>
          <a:p>
            <a:r>
              <a:rPr lang="en-US" sz="1200" baseline="30000">
                <a:solidFill>
                  <a:srgbClr val="000000"/>
                </a:solidFill>
                <a:latin typeface="Calibri" panose="020F0502020204030204" pitchFamily="34" charset="0"/>
                <a:cs typeface="Segoe UI" panose="020B0502040204020203" pitchFamily="34" charset="0"/>
              </a:rPr>
              <a:t>*</a:t>
            </a:r>
            <a:r>
              <a:rPr lang="en-US" sz="1200">
                <a:solidFill>
                  <a:srgbClr val="000000"/>
                </a:solidFill>
                <a:latin typeface="Calibri" panose="020F0502020204030204" pitchFamily="34" charset="0"/>
                <a:cs typeface="Segoe UI" panose="020B0502040204020203" pitchFamily="34" charset="0"/>
              </a:rPr>
              <a:t>Most recent year for which data are complete; Year the case was counted, not the year the person died.</a:t>
            </a:r>
          </a:p>
        </p:txBody>
      </p:sp>
      <p:sp>
        <p:nvSpPr>
          <p:cNvPr id="32" name="Rectangle 31">
            <a:extLst>
              <a:ext uri="{FF2B5EF4-FFF2-40B4-BE49-F238E27FC236}">
                <a16:creationId xmlns:a16="http://schemas.microsoft.com/office/drawing/2014/main" id="{AF9C244A-6A41-5A00-285E-0881FC0FC864}"/>
              </a:ext>
              <a:ext uri="{C183D7F6-B498-43B3-948B-1728B52AA6E4}">
                <adec:decorative xmlns:adec="http://schemas.microsoft.com/office/drawing/2017/decorative" val="1"/>
              </a:ext>
            </a:extLst>
          </p:cNvPr>
          <p:cNvSpPr/>
          <p:nvPr/>
        </p:nvSpPr>
        <p:spPr>
          <a:xfrm>
            <a:off x="4450920" y="2442824"/>
            <a:ext cx="7650769" cy="3531491"/>
          </a:xfrm>
          <a:prstGeom prst="rect">
            <a:avLst/>
          </a:prstGeom>
          <a:noFill/>
          <a:ln w="31750" cap="flat" cmpd="sng" algn="ctr">
            <a:solidFill>
              <a:srgbClr val="00788A"/>
            </a:solid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Myriad Web Pro"/>
              <a:ea typeface="+mn-ea"/>
              <a:cs typeface="+mn-cs"/>
            </a:endParaRPr>
          </a:p>
        </p:txBody>
      </p:sp>
    </p:spTree>
    <p:extLst>
      <p:ext uri="{BB962C8B-B14F-4D97-AF65-F5344CB8AC3E}">
        <p14:creationId xmlns:p14="http://schemas.microsoft.com/office/powerpoint/2010/main" val="2243537625"/>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5">
            <a:extLst>
              <a:ext uri="{FF2B5EF4-FFF2-40B4-BE49-F238E27FC236}">
                <a16:creationId xmlns:a16="http://schemas.microsoft.com/office/drawing/2014/main" id="{9E208C48-7CEE-8A0E-B1E9-A031A2A92E4C}"/>
              </a:ext>
            </a:extLst>
          </p:cNvPr>
          <p:cNvSpPr txBox="1">
            <a:spLocks noGrp="1"/>
          </p:cNvSpPr>
          <p:nvPr>
            <p:ph type="title" idx="4294967295"/>
          </p:nvPr>
        </p:nvSpPr>
        <p:spPr>
          <a:xfrm>
            <a:off x="609597" y="164592"/>
            <a:ext cx="10972807" cy="694944"/>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rtl="0" eaLnBrk="0" fontAlgn="base" hangingPunct="0">
              <a:lnSpc>
                <a:spcPts val="4000"/>
              </a:lnSpc>
              <a:spcBef>
                <a:spcPct val="0"/>
              </a:spcBef>
              <a:spcAft>
                <a:spcPct val="0"/>
              </a:spcAft>
              <a:defRPr sz="3733" b="1" kern="1200" baseline="0">
                <a:solidFill>
                  <a:srgbClr val="00788A"/>
                </a:solidFill>
                <a:effectLst/>
                <a:latin typeface="Calibri" pitchFamily="34" charset="0"/>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a:lstStyle>
          <a:p>
            <a:pPr marL="0" marR="0" lvl="0" indent="0" algn="ctr" defTabSz="914400" rtl="0" eaLnBrk="0" fontAlgn="base" latinLnBrk="0" hangingPunct="0">
              <a:lnSpc>
                <a:spcPct val="143369"/>
              </a:lnSpc>
              <a:spcBef>
                <a:spcPct val="0"/>
              </a:spcBef>
              <a:spcAft>
                <a:spcPct val="0"/>
              </a:spcAft>
              <a:buClrTx/>
              <a:buSzTx/>
              <a:buFontTx/>
              <a:buNone/>
              <a:tabLst/>
              <a:defRPr/>
            </a:pPr>
            <a:r>
              <a:rPr kumimoji="0" lang="en-US" sz="3000" b="1" i="0" u="none" strike="noStrike" kern="1200" cap="none" spc="0" normalizeH="0" baseline="0" noProof="0" dirty="0">
                <a:ln>
                  <a:noFill/>
                </a:ln>
                <a:solidFill>
                  <a:srgbClr val="164380"/>
                </a:solidFill>
                <a:effectLst/>
                <a:uLnTx/>
                <a:uFillTx/>
                <a:latin typeface="Calibri" pitchFamily="34" charset="0"/>
                <a:ea typeface="+mj-ea"/>
                <a:cs typeface="Arial" charset="0"/>
              </a:rPr>
              <a:t>TB-Related Deaths</a:t>
            </a:r>
            <a:r>
              <a:rPr kumimoji="0" lang="en-US" sz="3000" b="1" i="0" u="none" strike="noStrike" kern="1200" cap="none" spc="0" normalizeH="0" baseline="30000" noProof="0" dirty="0">
                <a:ln>
                  <a:noFill/>
                </a:ln>
                <a:solidFill>
                  <a:srgbClr val="164380"/>
                </a:solidFill>
                <a:effectLst/>
                <a:uLnTx/>
                <a:uFillTx/>
                <a:latin typeface="Calibri" pitchFamily="34" charset="0"/>
                <a:ea typeface="+mj-ea"/>
                <a:cs typeface="Arial" charset="0"/>
              </a:rPr>
              <a:t>*</a:t>
            </a:r>
            <a:r>
              <a:rPr kumimoji="0" lang="en-US" sz="3000" b="1" i="0" u="none" strike="noStrike" kern="1200" cap="none" spc="0" normalizeH="0" baseline="0" noProof="0" dirty="0">
                <a:ln>
                  <a:noFill/>
                </a:ln>
                <a:solidFill>
                  <a:srgbClr val="164380"/>
                </a:solidFill>
                <a:effectLst/>
                <a:uLnTx/>
                <a:uFillTx/>
                <a:latin typeface="Calibri" pitchFamily="34" charset="0"/>
                <a:ea typeface="+mj-ea"/>
                <a:cs typeface="Arial" charset="0"/>
              </a:rPr>
              <a:t> and Mortality Rates, United States, 1993–2023</a:t>
            </a:r>
            <a:endParaRPr kumimoji="0" lang="en-US" sz="3000" b="1" i="0" u="none" strike="noStrike" kern="1200" cap="none" spc="0" normalizeH="0" baseline="0" noProof="0" dirty="0">
              <a:ln>
                <a:noFill/>
              </a:ln>
              <a:solidFill>
                <a:srgbClr val="164380"/>
              </a:solidFill>
              <a:effectLst/>
              <a:uLnTx/>
              <a:uFillTx/>
              <a:latin typeface="Calibri" pitchFamily="34" charset="0"/>
              <a:ea typeface="+mj-ea"/>
              <a:cs typeface="Calibri" pitchFamily="34" charset="0"/>
            </a:endParaRPr>
          </a:p>
        </p:txBody>
      </p:sp>
      <p:graphicFrame>
        <p:nvGraphicFramePr>
          <p:cNvPr id="7" name="Chart 6" descr="Bar chart showing the number of TB-related deaths overlayed with a line graph showing annual mortality rates in the United States from 1993 to 2023.">
            <a:extLst>
              <a:ext uri="{FF2B5EF4-FFF2-40B4-BE49-F238E27FC236}">
                <a16:creationId xmlns:a16="http://schemas.microsoft.com/office/drawing/2014/main" id="{6F5F0661-27A3-5781-0813-28E9AB9B1DC0}"/>
              </a:ext>
            </a:extLst>
          </p:cNvPr>
          <p:cNvGraphicFramePr/>
          <p:nvPr>
            <p:extLst>
              <p:ext uri="{D42A27DB-BD31-4B8C-83A1-F6EECF244321}">
                <p14:modId xmlns:p14="http://schemas.microsoft.com/office/powerpoint/2010/main" val="3799488399"/>
              </p:ext>
            </p:extLst>
          </p:nvPr>
        </p:nvGraphicFramePr>
        <p:xfrm>
          <a:off x="182407" y="718291"/>
          <a:ext cx="11827185" cy="576072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226B4A29-C523-C85C-F6A3-276158ECE52E}"/>
              </a:ext>
            </a:extLst>
          </p:cNvPr>
          <p:cNvSpPr txBox="1"/>
          <p:nvPr/>
        </p:nvSpPr>
        <p:spPr>
          <a:xfrm>
            <a:off x="0" y="6421468"/>
            <a:ext cx="12035763" cy="276999"/>
          </a:xfrm>
          <a:prstGeom prst="rect">
            <a:avLst/>
          </a:prstGeom>
        </p:spPr>
        <p:txBody>
          <a:bodyPr wrap="square" lIns="91440" tIns="45720" rIns="91440" bIns="45720" rtlCol="0" anchor="t">
            <a:spAutoFit/>
          </a:bodyPr>
          <a:lstStyle/>
          <a:p>
            <a:pPr>
              <a:buFont typeface="Arial" pitchFamily="34" charset="0"/>
              <a:buNone/>
            </a:pPr>
            <a:r>
              <a:rPr lang="en-US" sz="1200" baseline="30000">
                <a:solidFill>
                  <a:srgbClr val="000000"/>
                </a:solidFill>
                <a:latin typeface="Calibri"/>
                <a:cs typeface="Calibri"/>
              </a:rPr>
              <a:t>*</a:t>
            </a:r>
            <a:r>
              <a:rPr lang="en-US" sz="1200">
                <a:solidFill>
                  <a:srgbClr val="000000"/>
                </a:solidFill>
                <a:latin typeface="Calibri"/>
                <a:cs typeface="Calibri"/>
              </a:rPr>
              <a:t>National Vital Statistics System Underlying Cause of Death (based on deaths reported through 2023)</a:t>
            </a:r>
          </a:p>
        </p:txBody>
      </p:sp>
      <p:sp>
        <p:nvSpPr>
          <p:cNvPr id="9" name="TextBox 8">
            <a:extLst>
              <a:ext uri="{FF2B5EF4-FFF2-40B4-BE49-F238E27FC236}">
                <a16:creationId xmlns:a16="http://schemas.microsoft.com/office/drawing/2014/main" id="{EF6CC9BC-F736-21C6-B91D-C433004F62DF}"/>
              </a:ext>
            </a:extLst>
          </p:cNvPr>
          <p:cNvSpPr txBox="1"/>
          <p:nvPr/>
        </p:nvSpPr>
        <p:spPr>
          <a:xfrm>
            <a:off x="7727091" y="3050079"/>
            <a:ext cx="3132391" cy="646331"/>
          </a:xfrm>
          <a:prstGeom prst="rect">
            <a:avLst/>
          </a:prstGeom>
          <a:noFill/>
          <a:ln w="19050">
            <a:solidFill>
              <a:srgbClr val="000000"/>
            </a:solidFill>
          </a:ln>
        </p:spPr>
        <p:txBody>
          <a:bodyPr wrap="square" rtlCol="0">
            <a:spAutoFit/>
          </a:bodyPr>
          <a:lstStyle/>
          <a:p>
            <a:pPr marL="0" marR="0" lvl="0" indent="0" algn="ctr" defTabSz="914377" eaLnBrk="1" fontAlgn="auto" latinLnBrk="0" hangingPunct="1">
              <a:lnSpc>
                <a:spcPct val="100000"/>
              </a:lnSpc>
              <a:spcBef>
                <a:spcPts val="0"/>
              </a:spcBef>
              <a:spcAft>
                <a:spcPts val="0"/>
              </a:spcAft>
              <a:buClrTx/>
              <a:buSzTx/>
              <a:buFontTx/>
              <a:buNone/>
              <a:tabLst/>
              <a:defRPr/>
            </a:pPr>
            <a:r>
              <a:rPr lang="en-US" b="1" kern="0">
                <a:solidFill>
                  <a:srgbClr val="000000"/>
                </a:solidFill>
                <a:latin typeface="Calibri" panose="020F0502020204030204" pitchFamily="34" charset="0"/>
              </a:rPr>
              <a:t>572</a:t>
            </a:r>
            <a:r>
              <a:rPr kumimoji="0" lang="en-US" sz="1800" b="1" i="0" u="none" strike="noStrike" kern="0" cap="none" spc="0" normalizeH="0" baseline="0" noProof="0">
                <a:ln>
                  <a:noFill/>
                </a:ln>
                <a:solidFill>
                  <a:srgbClr val="000000"/>
                </a:solidFill>
                <a:effectLst/>
                <a:uLnTx/>
                <a:uFillTx/>
                <a:latin typeface="Calibri" panose="020F0502020204030204" pitchFamily="34" charset="0"/>
              </a:rPr>
              <a:t> TB-related deaths in 2023</a:t>
            </a:r>
          </a:p>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000000"/>
                </a:solidFill>
                <a:effectLst/>
                <a:uLnTx/>
                <a:uFillTx/>
                <a:latin typeface="Calibri" panose="020F0502020204030204" pitchFamily="34" charset="0"/>
              </a:rPr>
              <a:t>Mortality rate: 0.2 per 100,000</a:t>
            </a:r>
          </a:p>
        </p:txBody>
      </p:sp>
      <p:cxnSp>
        <p:nvCxnSpPr>
          <p:cNvPr id="10" name="Straight Connector 9">
            <a:extLst>
              <a:ext uri="{FF2B5EF4-FFF2-40B4-BE49-F238E27FC236}">
                <a16:creationId xmlns:a16="http://schemas.microsoft.com/office/drawing/2014/main" id="{83CC8F9D-F34E-9DED-4245-BEA80BE0D4B9}"/>
              </a:ext>
              <a:ext uri="{C183D7F6-B498-43B3-948B-1728B52AA6E4}">
                <adec:decorative xmlns:adec="http://schemas.microsoft.com/office/drawing/2017/decorative" val="1"/>
              </a:ext>
            </a:extLst>
          </p:cNvPr>
          <p:cNvCxnSpPr>
            <a:cxnSpLocks/>
            <a:stCxn id="9" idx="2"/>
          </p:cNvCxnSpPr>
          <p:nvPr/>
        </p:nvCxnSpPr>
        <p:spPr>
          <a:xfrm>
            <a:off x="9293287" y="3696410"/>
            <a:ext cx="1735799" cy="802625"/>
          </a:xfrm>
          <a:prstGeom prst="line">
            <a:avLst/>
          </a:prstGeom>
          <a:noFill/>
          <a:ln w="19050" cap="flat" cmpd="sng" algn="ctr">
            <a:solidFill>
              <a:srgbClr val="000000">
                <a:lumMod val="85000"/>
                <a:lumOff val="15000"/>
              </a:srgbClr>
            </a:solidFill>
            <a:prstDash val="solid"/>
          </a:ln>
          <a:effectLst/>
        </p:spPr>
      </p:cxnSp>
    </p:spTree>
    <p:extLst>
      <p:ext uri="{BB962C8B-B14F-4D97-AF65-F5344CB8AC3E}">
        <p14:creationId xmlns:p14="http://schemas.microsoft.com/office/powerpoint/2010/main" val="3355485290"/>
      </p:ext>
    </p:extLst>
  </p:cSld>
  <p:clrMapOvr>
    <a:masterClrMapping/>
  </p:clrMapOvr>
  <p:transition>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descr="Horizontal bar chart showing the number of county-based TB genotype clusters by cluster size in the United States from 2022 to 2024.">
            <a:extLst>
              <a:ext uri="{FF2B5EF4-FFF2-40B4-BE49-F238E27FC236}">
                <a16:creationId xmlns:a16="http://schemas.microsoft.com/office/drawing/2014/main" id="{8D2405AF-4F99-84E7-AA9B-6360059EB1E4}"/>
              </a:ext>
            </a:extLst>
          </p:cNvPr>
          <p:cNvGraphicFramePr/>
          <p:nvPr>
            <p:extLst>
              <p:ext uri="{D42A27DB-BD31-4B8C-83A1-F6EECF244321}">
                <p14:modId xmlns:p14="http://schemas.microsoft.com/office/powerpoint/2010/main" val="3847596985"/>
              </p:ext>
            </p:extLst>
          </p:nvPr>
        </p:nvGraphicFramePr>
        <p:xfrm>
          <a:off x="250520" y="1384517"/>
          <a:ext cx="11690960" cy="4896900"/>
        </p:xfrm>
        <a:graphic>
          <a:graphicData uri="http://schemas.openxmlformats.org/drawingml/2006/chart">
            <c:chart xmlns:c="http://schemas.openxmlformats.org/drawingml/2006/chart" xmlns:r="http://schemas.openxmlformats.org/officeDocument/2006/relationships" r:id="rId3"/>
          </a:graphicData>
        </a:graphic>
      </p:graphicFrame>
      <p:sp>
        <p:nvSpPr>
          <p:cNvPr id="7" name="Title 15">
            <a:extLst>
              <a:ext uri="{FF2B5EF4-FFF2-40B4-BE49-F238E27FC236}">
                <a16:creationId xmlns:a16="http://schemas.microsoft.com/office/drawing/2014/main" id="{AA91C31A-8266-C5E0-B6FC-B202D5657A8C}"/>
              </a:ext>
            </a:extLst>
          </p:cNvPr>
          <p:cNvSpPr txBox="1">
            <a:spLocks noGrp="1"/>
          </p:cNvSpPr>
          <p:nvPr>
            <p:ph type="title" idx="4294967295"/>
          </p:nvPr>
        </p:nvSpPr>
        <p:spPr>
          <a:xfrm>
            <a:off x="609597" y="164592"/>
            <a:ext cx="10972807" cy="969264"/>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rtl="0" eaLnBrk="0" fontAlgn="base" hangingPunct="0">
              <a:lnSpc>
                <a:spcPts val="4000"/>
              </a:lnSpc>
              <a:spcBef>
                <a:spcPct val="0"/>
              </a:spcBef>
              <a:spcAft>
                <a:spcPct val="0"/>
              </a:spcAft>
              <a:defRPr sz="3733" b="1" kern="1200" baseline="0">
                <a:solidFill>
                  <a:srgbClr val="00788A"/>
                </a:solidFill>
                <a:effectLst/>
                <a:latin typeface="Calibri" pitchFamily="34" charset="0"/>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000" b="1" i="0" u="none" strike="noStrike" kern="1200" cap="none" spc="0" normalizeH="0" baseline="0" noProof="0" dirty="0">
                <a:ln>
                  <a:noFill/>
                </a:ln>
                <a:solidFill>
                  <a:srgbClr val="164380"/>
                </a:solidFill>
                <a:effectLst/>
                <a:uLnTx/>
                <a:uFillTx/>
                <a:latin typeface="Calibri"/>
                <a:ea typeface="+mj-ea"/>
                <a:cs typeface="Calibri"/>
              </a:rPr>
              <a:t>Number of County-based TB Genotype Clusters</a:t>
            </a:r>
            <a:r>
              <a:rPr kumimoji="0" lang="en-US" sz="3000" b="1" i="0" u="none" strike="noStrike" kern="1200" cap="none" spc="0" normalizeH="0" baseline="30000" noProof="0" dirty="0">
                <a:ln>
                  <a:noFill/>
                </a:ln>
                <a:solidFill>
                  <a:srgbClr val="164380"/>
                </a:solidFill>
                <a:effectLst/>
                <a:uLnTx/>
                <a:uFillTx/>
                <a:latin typeface="Calibri"/>
                <a:ea typeface="+mj-ea"/>
                <a:cs typeface="Calibri"/>
              </a:rPr>
              <a:t>*</a:t>
            </a:r>
            <a:r>
              <a:rPr kumimoji="0" lang="en-US" sz="3000" b="1" i="0" u="none" strike="noStrike" kern="1200" cap="none" spc="0" normalizeH="0" baseline="0" noProof="0" dirty="0">
                <a:ln>
                  <a:noFill/>
                </a:ln>
                <a:solidFill>
                  <a:srgbClr val="164380"/>
                </a:solidFill>
                <a:effectLst/>
                <a:uLnTx/>
                <a:uFillTx/>
                <a:latin typeface="Calibri"/>
                <a:ea typeface="+mj-ea"/>
                <a:cs typeface="Calibri"/>
              </a:rPr>
              <a:t> by Cluster Size, United States, 2022–2024</a:t>
            </a:r>
            <a:endParaRPr kumimoji="0" lang="en-US" sz="3000" b="1" i="0" u="none" strike="noStrike" kern="1200" cap="none" spc="0" normalizeH="0" baseline="0" noProof="0" dirty="0">
              <a:ln>
                <a:noFill/>
              </a:ln>
              <a:solidFill>
                <a:srgbClr val="164380"/>
              </a:solidFill>
              <a:effectLst/>
              <a:uLnTx/>
              <a:uFillTx/>
              <a:latin typeface="Calibri" pitchFamily="34" charset="0"/>
              <a:ea typeface="+mj-ea"/>
              <a:cs typeface="+mj-cs"/>
            </a:endParaRPr>
          </a:p>
        </p:txBody>
      </p:sp>
      <p:sp>
        <p:nvSpPr>
          <p:cNvPr id="8" name="Text Placeholder 3">
            <a:extLst>
              <a:ext uri="{FF2B5EF4-FFF2-40B4-BE49-F238E27FC236}">
                <a16:creationId xmlns:a16="http://schemas.microsoft.com/office/drawing/2014/main" id="{28BE047B-82C9-6C70-4E20-2B4B2FB2648A}"/>
              </a:ext>
            </a:extLst>
          </p:cNvPr>
          <p:cNvSpPr txBox="1">
            <a:spLocks/>
          </p:cNvSpPr>
          <p:nvPr/>
        </p:nvSpPr>
        <p:spPr bwMode="auto">
          <a:xfrm>
            <a:off x="0" y="6430327"/>
            <a:ext cx="11764784" cy="283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7F7F7F"/>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7F7F7F"/>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a:buNone/>
              <a:defRPr/>
            </a:pPr>
            <a:r>
              <a:rPr kumimoji="0" lang="en-US" sz="1200" b="0" i="0" u="none" strike="noStrike" kern="1200" cap="none" spc="0" normalizeH="0" noProof="0">
                <a:ln>
                  <a:noFill/>
                </a:ln>
                <a:solidFill>
                  <a:srgbClr val="000000"/>
                </a:solidFill>
                <a:effectLst/>
                <a:uLnTx/>
                <a:uFillTx/>
                <a:latin typeface="Calibri"/>
                <a:ea typeface="+mn-ea"/>
                <a:cs typeface="Calibri"/>
              </a:rPr>
              <a:t>* </a:t>
            </a:r>
            <a:r>
              <a:rPr kumimoji="0" lang="en-US" sz="1200" b="0" i="0" u="none" strike="noStrike" kern="1200" cap="none" spc="0" normalizeH="0" baseline="0" noProof="0">
                <a:ln>
                  <a:noFill/>
                </a:ln>
                <a:solidFill>
                  <a:srgbClr val="000000"/>
                </a:solidFill>
                <a:effectLst/>
                <a:uLnTx/>
                <a:uFillTx/>
                <a:latin typeface="Calibri"/>
                <a:ea typeface="+mn-ea"/>
                <a:cs typeface="Calibri"/>
              </a:rPr>
              <a:t>Clusters have two or more cases with matching whole-genome </a:t>
            </a:r>
            <a:r>
              <a:rPr kumimoji="0" lang="en-US" sz="1200" b="0" i="0" u="none" strike="noStrike" kern="1200" cap="none" spc="0" normalizeH="0" baseline="0" noProof="0" err="1">
                <a:ln>
                  <a:noFill/>
                </a:ln>
                <a:solidFill>
                  <a:srgbClr val="000000"/>
                </a:solidFill>
                <a:effectLst/>
                <a:uLnTx/>
                <a:uFillTx/>
                <a:latin typeface="Calibri"/>
                <a:ea typeface="+mn-ea"/>
                <a:cs typeface="Calibri"/>
              </a:rPr>
              <a:t>multilocus</a:t>
            </a:r>
            <a:r>
              <a:rPr kumimoji="0" lang="en-US" sz="1200" b="0" i="0" u="none" strike="noStrike" kern="1200" cap="none" spc="0" normalizeH="0" baseline="0" noProof="0">
                <a:ln>
                  <a:noFill/>
                </a:ln>
                <a:solidFill>
                  <a:srgbClr val="000000"/>
                </a:solidFill>
                <a:effectLst/>
                <a:uLnTx/>
                <a:uFillTx/>
                <a:latin typeface="Calibri"/>
                <a:ea typeface="+mn-ea"/>
                <a:cs typeface="Calibri"/>
              </a:rPr>
              <a:t> sequence type (</a:t>
            </a:r>
            <a:r>
              <a:rPr kumimoji="0" lang="en-US" sz="1200" b="0" i="0" u="none" strike="noStrike" kern="1200" cap="none" spc="0" normalizeH="0" baseline="0" noProof="0" err="1">
                <a:ln>
                  <a:noFill/>
                </a:ln>
                <a:solidFill>
                  <a:srgbClr val="000000"/>
                </a:solidFill>
                <a:effectLst/>
                <a:uLnTx/>
                <a:uFillTx/>
                <a:latin typeface="Calibri"/>
                <a:ea typeface="+mn-ea"/>
                <a:cs typeface="Calibri"/>
              </a:rPr>
              <a:t>wgMLSType</a:t>
            </a:r>
            <a:r>
              <a:rPr kumimoji="0" lang="en-US" sz="1200" b="0" i="0" u="none" strike="noStrike" kern="1200" cap="none" spc="0" normalizeH="0" baseline="0" noProof="0">
                <a:ln>
                  <a:noFill/>
                </a:ln>
                <a:solidFill>
                  <a:srgbClr val="000000"/>
                </a:solidFill>
                <a:effectLst/>
                <a:uLnTx/>
                <a:uFillTx/>
                <a:latin typeface="Calibri"/>
                <a:ea typeface="+mn-ea"/>
                <a:cs typeface="Calibri"/>
              </a:rPr>
              <a:t>) within a county during the specified 3-year period.</a:t>
            </a:r>
          </a:p>
        </p:txBody>
      </p:sp>
    </p:spTree>
    <p:extLst>
      <p:ext uri="{BB962C8B-B14F-4D97-AF65-F5344CB8AC3E}">
        <p14:creationId xmlns:p14="http://schemas.microsoft.com/office/powerpoint/2010/main" val="3891184241"/>
      </p:ext>
    </p:extLst>
  </p:cSld>
  <p:clrMapOvr>
    <a:masterClrMapping/>
  </p:clrMapOvr>
  <p:transition>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5">
            <a:extLst>
              <a:ext uri="{FF2B5EF4-FFF2-40B4-BE49-F238E27FC236}">
                <a16:creationId xmlns:a16="http://schemas.microsoft.com/office/drawing/2014/main" id="{E0C3FA4E-48FF-A38A-2128-C5F8CCD14146}"/>
              </a:ext>
            </a:extLst>
          </p:cNvPr>
          <p:cNvSpPr txBox="1">
            <a:spLocks noGrp="1"/>
          </p:cNvSpPr>
          <p:nvPr>
            <p:ph type="title" idx="4294967295"/>
          </p:nvPr>
        </p:nvSpPr>
        <p:spPr>
          <a:xfrm>
            <a:off x="609597" y="164592"/>
            <a:ext cx="10972807" cy="969264"/>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rtl="0" eaLnBrk="0" fontAlgn="base" hangingPunct="0">
              <a:lnSpc>
                <a:spcPts val="4000"/>
              </a:lnSpc>
              <a:spcBef>
                <a:spcPct val="0"/>
              </a:spcBef>
              <a:spcAft>
                <a:spcPct val="0"/>
              </a:spcAft>
              <a:defRPr sz="3733" b="1" kern="1200" baseline="0">
                <a:solidFill>
                  <a:srgbClr val="00788A"/>
                </a:solidFill>
                <a:effectLst/>
                <a:latin typeface="Calibri" pitchFamily="34" charset="0"/>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000" b="1" i="0" u="none" strike="noStrike" kern="1200" cap="none" spc="0" normalizeH="0" baseline="0" noProof="0" dirty="0">
                <a:ln>
                  <a:noFill/>
                </a:ln>
                <a:solidFill>
                  <a:srgbClr val="164380"/>
                </a:solidFill>
                <a:effectLst/>
                <a:uLnTx/>
                <a:uFillTx/>
                <a:latin typeface="Calibri"/>
                <a:ea typeface="+mj-ea"/>
                <a:cs typeface="Calibri"/>
              </a:rPr>
              <a:t>TB Genotype Clusters</a:t>
            </a:r>
            <a:r>
              <a:rPr kumimoji="0" lang="en-US" sz="3000" b="1" i="0" u="none" strike="noStrike" kern="1200" cap="none" spc="0" normalizeH="0" baseline="30000" noProof="0" dirty="0">
                <a:ln>
                  <a:noFill/>
                </a:ln>
                <a:solidFill>
                  <a:srgbClr val="164380"/>
                </a:solidFill>
                <a:effectLst/>
                <a:uLnTx/>
                <a:uFillTx/>
                <a:latin typeface="Calibri"/>
                <a:ea typeface="+mj-ea"/>
                <a:cs typeface="Calibri"/>
              </a:rPr>
              <a:t>*</a:t>
            </a:r>
            <a:r>
              <a:rPr kumimoji="0" lang="en-US" sz="3000" b="1" i="0" u="none" strike="noStrike" kern="1200" cap="none" spc="0" normalizeH="0" baseline="0" noProof="0" dirty="0">
                <a:ln>
                  <a:noFill/>
                </a:ln>
                <a:solidFill>
                  <a:srgbClr val="164380"/>
                </a:solidFill>
                <a:effectLst/>
                <a:uLnTx/>
                <a:uFillTx/>
                <a:latin typeface="Calibri"/>
                <a:ea typeface="+mj-ea"/>
                <a:cs typeface="Calibri"/>
              </a:rPr>
              <a:t> by TB GIMS</a:t>
            </a:r>
            <a:r>
              <a:rPr kumimoji="0" lang="en-US" sz="3000" b="1" i="0" u="none" strike="noStrike" kern="1200" cap="none" spc="0" normalizeH="0" baseline="30000" noProof="0" dirty="0">
                <a:ln>
                  <a:noFill/>
                </a:ln>
                <a:solidFill>
                  <a:srgbClr val="164380"/>
                </a:solidFill>
                <a:effectLst/>
                <a:uLnTx/>
                <a:uFillTx/>
                <a:latin typeface="Calibri"/>
                <a:ea typeface="+mj-ea"/>
                <a:cs typeface="Calibri"/>
              </a:rPr>
              <a:t>†</a:t>
            </a:r>
            <a:r>
              <a:rPr kumimoji="0" lang="en-US" sz="3000" b="1" i="0" u="none" strike="noStrike" kern="1200" cap="none" spc="0" normalizeH="0" baseline="0" noProof="0" dirty="0">
                <a:ln>
                  <a:noFill/>
                </a:ln>
                <a:solidFill>
                  <a:srgbClr val="164380"/>
                </a:solidFill>
                <a:effectLst/>
                <a:uLnTx/>
                <a:uFillTx/>
                <a:latin typeface="Calibri"/>
                <a:ea typeface="+mj-ea"/>
                <a:cs typeface="Calibri"/>
              </a:rPr>
              <a:t> Alert Levels,</a:t>
            </a:r>
            <a:r>
              <a:rPr kumimoji="0" lang="en-US" sz="3000" b="1" i="0" u="none" strike="noStrike" kern="1200" cap="none" spc="0" normalizeH="0" baseline="30000" noProof="0" dirty="0">
                <a:ln>
                  <a:noFill/>
                </a:ln>
                <a:solidFill>
                  <a:srgbClr val="164380"/>
                </a:solidFill>
                <a:effectLst/>
                <a:uLnTx/>
                <a:uFillTx/>
                <a:latin typeface="Calibri"/>
                <a:ea typeface="+mj-ea"/>
                <a:cs typeface="Calibri"/>
              </a:rPr>
              <a:t>§</a:t>
            </a:r>
            <a:r>
              <a:rPr kumimoji="0" lang="en-US" sz="3000" b="1" i="0" u="none" strike="noStrike" kern="1200" cap="none" spc="0" normalizeH="0" baseline="0" noProof="0" dirty="0">
                <a:ln>
                  <a:noFill/>
                </a:ln>
                <a:solidFill>
                  <a:srgbClr val="164380"/>
                </a:solidFill>
                <a:effectLst/>
                <a:uLnTx/>
                <a:uFillTx/>
                <a:latin typeface="Calibri"/>
                <a:ea typeface="+mj-ea"/>
                <a:cs typeface="Calibri"/>
              </a:rPr>
              <a:t>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000" b="1" i="0" u="none" strike="noStrike" kern="1200" cap="none" spc="0" normalizeH="0" baseline="0" noProof="0" dirty="0">
                <a:ln>
                  <a:noFill/>
                </a:ln>
                <a:solidFill>
                  <a:srgbClr val="164380"/>
                </a:solidFill>
                <a:effectLst/>
                <a:uLnTx/>
                <a:uFillTx/>
                <a:latin typeface="Calibri"/>
                <a:ea typeface="+mj-ea"/>
                <a:cs typeface="Calibri"/>
              </a:rPr>
              <a:t>United States, 2022–2024 </a:t>
            </a:r>
            <a:r>
              <a:rPr kumimoji="0" lang="en-US" sz="3000" b="0" i="0" u="none" strike="noStrike" kern="1200" cap="none" spc="0" normalizeH="0" baseline="0" noProof="0" dirty="0">
                <a:ln>
                  <a:noFill/>
                </a:ln>
                <a:solidFill>
                  <a:srgbClr val="164380"/>
                </a:solidFill>
                <a:effectLst/>
                <a:uLnTx/>
                <a:uFillTx/>
                <a:latin typeface="Calibri"/>
                <a:ea typeface="+mj-ea"/>
                <a:cs typeface="Calibri"/>
              </a:rPr>
              <a:t>(N=1,268)</a:t>
            </a:r>
          </a:p>
        </p:txBody>
      </p:sp>
      <p:graphicFrame>
        <p:nvGraphicFramePr>
          <p:cNvPr id="7" name="Chart 6" descr="Pie chart showing the number of TB genotype clusters by TB GIMS alert levels in the United States from 2022 to 2024.">
            <a:extLst>
              <a:ext uri="{FF2B5EF4-FFF2-40B4-BE49-F238E27FC236}">
                <a16:creationId xmlns:a16="http://schemas.microsoft.com/office/drawing/2014/main" id="{6BAE4F72-6D20-1477-AAB9-C5A5EEB832B2}"/>
              </a:ext>
            </a:extLst>
          </p:cNvPr>
          <p:cNvGraphicFramePr/>
          <p:nvPr>
            <p:extLst>
              <p:ext uri="{D42A27DB-BD31-4B8C-83A1-F6EECF244321}">
                <p14:modId xmlns:p14="http://schemas.microsoft.com/office/powerpoint/2010/main" val="3587824363"/>
              </p:ext>
            </p:extLst>
          </p:nvPr>
        </p:nvGraphicFramePr>
        <p:xfrm>
          <a:off x="909492" y="1107991"/>
          <a:ext cx="10373015" cy="5251645"/>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 Placeholder 3">
            <a:extLst>
              <a:ext uri="{FF2B5EF4-FFF2-40B4-BE49-F238E27FC236}">
                <a16:creationId xmlns:a16="http://schemas.microsoft.com/office/drawing/2014/main" id="{7E058CAE-4A26-80CD-7BEA-35C8A9A99B45}"/>
              </a:ext>
            </a:extLst>
          </p:cNvPr>
          <p:cNvSpPr txBox="1">
            <a:spLocks/>
          </p:cNvSpPr>
          <p:nvPr/>
        </p:nvSpPr>
        <p:spPr bwMode="auto">
          <a:xfrm>
            <a:off x="0" y="5902509"/>
            <a:ext cx="12192000" cy="851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Clr>
                <a:srgbClr val="0033A1"/>
              </a:buClr>
              <a:buFont typeface="Arial" panose="020B0604020202020204" pitchFamily="34" charset="0"/>
              <a:buNone/>
              <a:defRPr sz="1067" kern="1200">
                <a:solidFill>
                  <a:srgbClr val="1D1D1D"/>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Clr>
                <a:srgbClr val="0033A1"/>
              </a:buClr>
              <a:buFont typeface="Arial" panose="020B0604020202020204" pitchFamily="34" charset="0"/>
              <a:buChar char="–"/>
              <a:defRPr sz="3733" kern="1200">
                <a:solidFill>
                  <a:srgbClr val="1D1D1D"/>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1D1D1D"/>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1D1D1D"/>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1D1D1D"/>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a:spcBef>
                <a:spcPts val="0"/>
              </a:spcBef>
            </a:pPr>
            <a:r>
              <a:rPr lang="en-US" sz="1050">
                <a:latin typeface="Calibri"/>
                <a:ea typeface="Calibri"/>
                <a:cs typeface="Calibri"/>
              </a:rPr>
              <a:t>​</a:t>
            </a:r>
            <a:r>
              <a:rPr lang="en-US" sz="1200">
                <a:latin typeface="Calibri"/>
                <a:ea typeface="Calibri"/>
                <a:cs typeface="Calibri"/>
              </a:rPr>
              <a:t>*</a:t>
            </a:r>
            <a:r>
              <a:rPr lang="en-US" sz="1200">
                <a:solidFill>
                  <a:srgbClr val="000000"/>
                </a:solidFill>
                <a:latin typeface="Calibri"/>
                <a:ea typeface="Calibri"/>
                <a:cs typeface="Calibri"/>
              </a:rPr>
              <a:t> </a:t>
            </a:r>
            <a:r>
              <a:rPr lang="en-US" sz="1200">
                <a:latin typeface="Calibri"/>
                <a:ea typeface="Calibri"/>
                <a:cs typeface="Calibri"/>
              </a:rPr>
              <a:t>Clusters have two or more cases with matching whole-genome </a:t>
            </a:r>
            <a:r>
              <a:rPr lang="en-US" sz="1200" err="1">
                <a:latin typeface="Calibri"/>
                <a:ea typeface="Calibri"/>
                <a:cs typeface="Calibri"/>
              </a:rPr>
              <a:t>multilocus</a:t>
            </a:r>
            <a:r>
              <a:rPr lang="en-US" sz="1200">
                <a:latin typeface="Calibri"/>
                <a:ea typeface="Calibri"/>
                <a:cs typeface="Calibri"/>
              </a:rPr>
              <a:t> sequence type (</a:t>
            </a:r>
            <a:r>
              <a:rPr lang="en-US" sz="1200" err="1">
                <a:latin typeface="Calibri"/>
                <a:ea typeface="Calibri"/>
                <a:cs typeface="Calibri"/>
              </a:rPr>
              <a:t>wgMLSType</a:t>
            </a:r>
            <a:r>
              <a:rPr lang="en-US" sz="1200">
                <a:latin typeface="Calibri"/>
                <a:ea typeface="Calibri"/>
                <a:cs typeface="Calibri"/>
              </a:rPr>
              <a:t>) within a county during the specified 3-year period.</a:t>
            </a:r>
          </a:p>
          <a:p>
            <a:pPr>
              <a:spcBef>
                <a:spcPts val="0"/>
              </a:spcBef>
            </a:pPr>
            <a:r>
              <a:rPr lang="en-US" sz="1200" baseline="30000">
                <a:latin typeface="Calibri"/>
                <a:ea typeface="Calibri"/>
                <a:cs typeface="Calibri"/>
              </a:rPr>
              <a:t>†</a:t>
            </a:r>
            <a:r>
              <a:rPr lang="en-US" sz="1200">
                <a:solidFill>
                  <a:srgbClr val="000000"/>
                </a:solidFill>
                <a:latin typeface="Calibri"/>
                <a:ea typeface="Calibri"/>
                <a:cs typeface="Calibri"/>
              </a:rPr>
              <a:t> </a:t>
            </a:r>
            <a:r>
              <a:rPr lang="en-US" sz="1200">
                <a:latin typeface="Calibri"/>
                <a:ea typeface="Calibri"/>
                <a:cs typeface="Calibri"/>
              </a:rPr>
              <a:t>TB GIMS, Tuberculosis Genotyping Information Management System.</a:t>
            </a:r>
          </a:p>
          <a:p>
            <a:pPr>
              <a:spcBef>
                <a:spcPts val="0"/>
              </a:spcBef>
            </a:pPr>
            <a:r>
              <a:rPr lang="en-US" sz="1200" baseline="30000">
                <a:latin typeface="Calibri"/>
                <a:ea typeface="Calibri"/>
                <a:cs typeface="Calibri"/>
              </a:rPr>
              <a:t>§</a:t>
            </a:r>
            <a:r>
              <a:rPr lang="en-US" sz="1200">
                <a:solidFill>
                  <a:srgbClr val="000000"/>
                </a:solidFill>
                <a:latin typeface="Calibri"/>
                <a:ea typeface="Calibri"/>
                <a:cs typeface="Calibri"/>
              </a:rPr>
              <a:t> </a:t>
            </a:r>
            <a:r>
              <a:rPr lang="en-US" sz="1200">
                <a:latin typeface="Calibri"/>
                <a:ea typeface="Calibri"/>
                <a:cs typeface="Calibri"/>
              </a:rPr>
              <a:t>Alert levels are based on a log-likelihood ratio (LLR), which calculates the geographical concentration of a genotype in a county compared to the rest of the country during a 3-year period. TB GIMS generates “medium alerts” for clusters with LLR of 4 to &lt;10 and “high alerts” for clusters with LLR ≥10.</a:t>
            </a:r>
          </a:p>
        </p:txBody>
      </p:sp>
    </p:spTree>
    <p:extLst>
      <p:ext uri="{BB962C8B-B14F-4D97-AF65-F5344CB8AC3E}">
        <p14:creationId xmlns:p14="http://schemas.microsoft.com/office/powerpoint/2010/main" val="1634549477"/>
      </p:ext>
    </p:extLst>
  </p:cSld>
  <p:clrMapOvr>
    <a:masterClrMapping/>
  </p:clrMapOvr>
  <p:transition>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ine graph showing the percentages of TB cases attributed to recent transmission in the United States from 2015 to 2024. GENType-based estimates are graphed from 2015 to 2021 and wgMLSType-based estimates are graphed from 2020 to 2024.">
            <a:extLst>
              <a:ext uri="{FF2B5EF4-FFF2-40B4-BE49-F238E27FC236}">
                <a16:creationId xmlns:a16="http://schemas.microsoft.com/office/drawing/2014/main" id="{799924EB-9BE4-4FD5-4FAF-6A832C91ECD5}"/>
              </a:ext>
            </a:extLst>
          </p:cNvPr>
          <p:cNvPicPr>
            <a:picLocks noChangeAspect="1"/>
          </p:cNvPicPr>
          <p:nvPr/>
        </p:nvPicPr>
        <p:blipFill>
          <a:blip r:embed="rId3"/>
          <a:stretch>
            <a:fillRect/>
          </a:stretch>
        </p:blipFill>
        <p:spPr>
          <a:xfrm>
            <a:off x="491007" y="970168"/>
            <a:ext cx="11204620" cy="5228904"/>
          </a:xfrm>
          <a:prstGeom prst="rect">
            <a:avLst/>
          </a:prstGeom>
        </p:spPr>
      </p:pic>
      <p:sp>
        <p:nvSpPr>
          <p:cNvPr id="6" name="TextBox 5">
            <a:extLst>
              <a:ext uri="{FF2B5EF4-FFF2-40B4-BE49-F238E27FC236}">
                <a16:creationId xmlns:a16="http://schemas.microsoft.com/office/drawing/2014/main" id="{EC7071F4-AD05-B2C5-57AE-0BEC7C655FCE}"/>
              </a:ext>
            </a:extLst>
          </p:cNvPr>
          <p:cNvSpPr txBox="1"/>
          <p:nvPr/>
        </p:nvSpPr>
        <p:spPr>
          <a:xfrm>
            <a:off x="-1" y="6068733"/>
            <a:ext cx="12191999" cy="646331"/>
          </a:xfrm>
          <a:prstGeom prst="rect">
            <a:avLst/>
          </a:prstGeom>
          <a:noFill/>
        </p:spPr>
        <p:txBody>
          <a:bodyPr wrap="square" lIns="91440" tIns="45720" rIns="91440" bIns="45720" rtlCol="0" anchor="t">
            <a:spAutoFit/>
          </a:bodyPr>
          <a:lstStyle/>
          <a:p>
            <a:r>
              <a:rPr lang="en-US" sz="1200">
                <a:solidFill>
                  <a:srgbClr val="000000"/>
                </a:solidFill>
                <a:latin typeface="Calibri"/>
                <a:ea typeface="Calibri"/>
                <a:cs typeface="Calibri"/>
              </a:rPr>
              <a:t>* A case is attributed to recent transmission if a plausible source case can be identified in a person who had an </a:t>
            </a:r>
            <a:r>
              <a:rPr lang="en-US" sz="1200" i="1">
                <a:solidFill>
                  <a:srgbClr val="000000"/>
                </a:solidFill>
                <a:latin typeface="Calibri"/>
                <a:ea typeface="Calibri"/>
                <a:cs typeface="Calibri"/>
              </a:rPr>
              <a:t>M. tuberculosis</a:t>
            </a:r>
            <a:r>
              <a:rPr lang="en-US" sz="1200">
                <a:solidFill>
                  <a:srgbClr val="000000"/>
                </a:solidFill>
                <a:latin typeface="Calibri"/>
                <a:ea typeface="Calibri"/>
                <a:cs typeface="Calibri"/>
              </a:rPr>
              <a:t> isolate with the same </a:t>
            </a:r>
            <a:r>
              <a:rPr lang="en-US" sz="1200" err="1">
                <a:solidFill>
                  <a:srgbClr val="000000"/>
                </a:solidFill>
                <a:latin typeface="Calibri"/>
                <a:ea typeface="Calibri"/>
                <a:cs typeface="Calibri"/>
              </a:rPr>
              <a:t>GENType</a:t>
            </a:r>
            <a:r>
              <a:rPr lang="en-US" sz="1200">
                <a:solidFill>
                  <a:srgbClr val="000000"/>
                </a:solidFill>
                <a:latin typeface="Calibri"/>
                <a:ea typeface="Calibri"/>
                <a:cs typeface="Calibri"/>
              </a:rPr>
              <a:t> (</a:t>
            </a:r>
            <a:r>
              <a:rPr lang="en-US" sz="1200" err="1">
                <a:solidFill>
                  <a:srgbClr val="000000"/>
                </a:solidFill>
                <a:latin typeface="Calibri"/>
                <a:ea typeface="Calibri"/>
                <a:cs typeface="Calibri"/>
              </a:rPr>
              <a:t>GENType</a:t>
            </a:r>
            <a:r>
              <a:rPr lang="en-US" sz="1200">
                <a:solidFill>
                  <a:srgbClr val="000000"/>
                </a:solidFill>
                <a:latin typeface="Calibri"/>
                <a:ea typeface="Calibri"/>
                <a:cs typeface="Calibri"/>
              </a:rPr>
              <a:t>-based estimates) or the same </a:t>
            </a:r>
            <a:r>
              <a:rPr lang="en-US" sz="1200" err="1">
                <a:solidFill>
                  <a:srgbClr val="000000"/>
                </a:solidFill>
                <a:latin typeface="Calibri"/>
                <a:ea typeface="Calibri"/>
                <a:cs typeface="Calibri"/>
              </a:rPr>
              <a:t>wgMLSType</a:t>
            </a:r>
            <a:r>
              <a:rPr lang="en-US" sz="1200">
                <a:solidFill>
                  <a:srgbClr val="000000"/>
                </a:solidFill>
                <a:latin typeface="Calibri"/>
                <a:ea typeface="Calibri"/>
                <a:cs typeface="Calibri"/>
              </a:rPr>
              <a:t> and differed by ≤5 single nucleotide polymorphisms (</a:t>
            </a:r>
            <a:r>
              <a:rPr lang="en-US" sz="1200" err="1">
                <a:solidFill>
                  <a:srgbClr val="000000"/>
                </a:solidFill>
                <a:latin typeface="Calibri"/>
                <a:ea typeface="Calibri"/>
                <a:cs typeface="Calibri"/>
              </a:rPr>
              <a:t>wgMLSType</a:t>
            </a:r>
            <a:r>
              <a:rPr lang="en-US" sz="1200">
                <a:solidFill>
                  <a:srgbClr val="000000"/>
                </a:solidFill>
                <a:latin typeface="Calibri"/>
                <a:ea typeface="Calibri"/>
                <a:cs typeface="Calibri"/>
              </a:rPr>
              <a:t>-based estimates), had an infectious form of TB, was 10 years of age or older, resided within 10 miles (</a:t>
            </a:r>
            <a:r>
              <a:rPr lang="en-US" sz="1200" err="1">
                <a:solidFill>
                  <a:srgbClr val="000000"/>
                </a:solidFill>
                <a:latin typeface="Calibri"/>
                <a:ea typeface="Calibri"/>
                <a:cs typeface="Calibri"/>
              </a:rPr>
              <a:t>GENType</a:t>
            </a:r>
            <a:r>
              <a:rPr lang="en-US" sz="1200">
                <a:solidFill>
                  <a:srgbClr val="000000"/>
                </a:solidFill>
                <a:latin typeface="Calibri"/>
                <a:ea typeface="Calibri"/>
                <a:cs typeface="Calibri"/>
              </a:rPr>
              <a:t>-based estimates) or 100 miles (</a:t>
            </a:r>
            <a:r>
              <a:rPr lang="en-US" sz="1200" err="1">
                <a:solidFill>
                  <a:srgbClr val="000000"/>
                </a:solidFill>
                <a:latin typeface="Calibri"/>
                <a:ea typeface="Calibri"/>
                <a:cs typeface="Calibri"/>
              </a:rPr>
              <a:t>wgMLSType</a:t>
            </a:r>
            <a:r>
              <a:rPr lang="en-US" sz="1200">
                <a:solidFill>
                  <a:srgbClr val="000000"/>
                </a:solidFill>
                <a:latin typeface="Calibri"/>
                <a:ea typeface="Calibri"/>
                <a:cs typeface="Calibri"/>
              </a:rPr>
              <a:t>-based estimates) of the case, and was diagnosed within 2 years before the case.</a:t>
            </a:r>
            <a:endParaRPr lang="en-US"/>
          </a:p>
        </p:txBody>
      </p:sp>
      <p:sp>
        <p:nvSpPr>
          <p:cNvPr id="7" name="Title 6">
            <a:extLst>
              <a:ext uri="{FF2B5EF4-FFF2-40B4-BE49-F238E27FC236}">
                <a16:creationId xmlns:a16="http://schemas.microsoft.com/office/drawing/2014/main" id="{F946CEC2-950B-7927-E120-3285504D74BB}"/>
              </a:ext>
            </a:extLst>
          </p:cNvPr>
          <p:cNvSpPr>
            <a:spLocks noGrp="1"/>
          </p:cNvSpPr>
          <p:nvPr>
            <p:ph type="title"/>
          </p:nvPr>
        </p:nvSpPr>
        <p:spPr>
          <a:xfrm>
            <a:off x="609600" y="164592"/>
            <a:ext cx="10972800" cy="969264"/>
          </a:xfrm>
        </p:spPr>
        <p:txBody>
          <a:bodyPr lIns="91440" tIns="45720" rIns="91440" bIns="45720" anchor="ctr" anchorCtr="0"/>
          <a:lstStyle/>
          <a:p>
            <a:pPr algn="ctr"/>
            <a:r>
              <a:rPr lang="en-US" sz="3000">
                <a:solidFill>
                  <a:srgbClr val="164380"/>
                </a:solidFill>
                <a:latin typeface="Calibri"/>
                <a:cs typeface="Calibri"/>
              </a:rPr>
              <a:t>Percentage of TB Cases Attributed to Recent Transmission,</a:t>
            </a:r>
            <a:r>
              <a:rPr lang="en-US" sz="3000" baseline="30000">
                <a:solidFill>
                  <a:srgbClr val="164380"/>
                </a:solidFill>
                <a:latin typeface="Calibri"/>
                <a:cs typeface="Calibri"/>
              </a:rPr>
              <a:t>*</a:t>
            </a:r>
            <a:r>
              <a:rPr lang="en-US" sz="3000">
                <a:solidFill>
                  <a:srgbClr val="164380"/>
                </a:solidFill>
                <a:latin typeface="Calibri"/>
                <a:cs typeface="Calibri"/>
              </a:rPr>
              <a:t> </a:t>
            </a:r>
            <a:br>
              <a:rPr lang="en-US" sz="3000">
                <a:solidFill>
                  <a:srgbClr val="164380"/>
                </a:solidFill>
                <a:latin typeface="Calibri"/>
                <a:cs typeface="Calibri"/>
              </a:rPr>
            </a:br>
            <a:r>
              <a:rPr lang="en-US" sz="3000">
                <a:solidFill>
                  <a:srgbClr val="164380"/>
                </a:solidFill>
                <a:latin typeface="Calibri"/>
                <a:cs typeface="Calibri"/>
              </a:rPr>
              <a:t>United States, 2015–2024</a:t>
            </a:r>
          </a:p>
        </p:txBody>
      </p:sp>
    </p:spTree>
    <p:extLst>
      <p:ext uri="{BB962C8B-B14F-4D97-AF65-F5344CB8AC3E}">
        <p14:creationId xmlns:p14="http://schemas.microsoft.com/office/powerpoint/2010/main" val="848624440"/>
      </p:ext>
    </p:extLst>
  </p:cSld>
  <p:clrMapOvr>
    <a:masterClrMapping/>
  </p:clrMapOvr>
  <p:transition>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descr="Choropleth map of the United States showing the number of TB cases attributed to recent transmission by U.S. county or county-equivalent area in the United States from 2023 to 2024.">
            <a:extLst>
              <a:ext uri="{FF2B5EF4-FFF2-40B4-BE49-F238E27FC236}">
                <a16:creationId xmlns:a16="http://schemas.microsoft.com/office/drawing/2014/main" id="{47E4A15A-BB7D-308D-F716-85883B016EC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04813" y="486231"/>
            <a:ext cx="11382375" cy="5562469"/>
          </a:xfrm>
          <a:prstGeom prst="rect">
            <a:avLst/>
          </a:prstGeom>
        </p:spPr>
      </p:pic>
      <p:sp>
        <p:nvSpPr>
          <p:cNvPr id="4" name="Text Placeholder 3">
            <a:extLst>
              <a:ext uri="{FF2B5EF4-FFF2-40B4-BE49-F238E27FC236}">
                <a16:creationId xmlns:a16="http://schemas.microsoft.com/office/drawing/2014/main" id="{D4FCB19E-E416-EDC0-5BB8-50E56F31AD8A}"/>
              </a:ext>
            </a:extLst>
          </p:cNvPr>
          <p:cNvSpPr>
            <a:spLocks noGrp="1"/>
          </p:cNvSpPr>
          <p:nvPr>
            <p:ph type="body" sz="quarter" idx="11"/>
          </p:nvPr>
        </p:nvSpPr>
        <p:spPr>
          <a:xfrm>
            <a:off x="1" y="6120586"/>
            <a:ext cx="12192000" cy="613908"/>
          </a:xfrm>
        </p:spPr>
        <p:txBody>
          <a:bodyPr>
            <a:noAutofit/>
          </a:bodyPr>
          <a:lstStyle/>
          <a:p>
            <a:pPr>
              <a:spcBef>
                <a:spcPts val="0"/>
              </a:spcBef>
            </a:pPr>
            <a:r>
              <a:rPr lang="en-US" sz="1200">
                <a:latin typeface="Calibri"/>
                <a:ea typeface="Calibri"/>
                <a:cs typeface="Calibri"/>
              </a:rPr>
              <a:t>​</a:t>
            </a:r>
            <a:r>
              <a:rPr lang="en-US" sz="1200">
                <a:solidFill>
                  <a:srgbClr val="000000"/>
                </a:solidFill>
                <a:latin typeface="Calibri"/>
                <a:ea typeface="Calibri"/>
                <a:cs typeface="Calibri"/>
              </a:rPr>
              <a:t>* A case is attributed to recent transmission if a plausible source case can be identified in a person who had an </a:t>
            </a:r>
            <a:r>
              <a:rPr lang="en-US" sz="1200" i="1">
                <a:solidFill>
                  <a:srgbClr val="000000"/>
                </a:solidFill>
                <a:latin typeface="Calibri"/>
                <a:ea typeface="Calibri"/>
                <a:cs typeface="Calibri"/>
              </a:rPr>
              <a:t>M. tuberculosis</a:t>
            </a:r>
            <a:r>
              <a:rPr lang="en-US" sz="1200">
                <a:solidFill>
                  <a:srgbClr val="000000"/>
                </a:solidFill>
                <a:latin typeface="Calibri"/>
                <a:ea typeface="Calibri"/>
                <a:cs typeface="Calibri"/>
              </a:rPr>
              <a:t> isolate with the same </a:t>
            </a:r>
            <a:r>
              <a:rPr lang="en-US" sz="1200" err="1">
                <a:solidFill>
                  <a:srgbClr val="000000"/>
                </a:solidFill>
                <a:latin typeface="Calibri"/>
                <a:ea typeface="Calibri"/>
                <a:cs typeface="Calibri"/>
              </a:rPr>
              <a:t>wgMLSType</a:t>
            </a:r>
            <a:r>
              <a:rPr lang="en-US" sz="1200">
                <a:solidFill>
                  <a:srgbClr val="000000"/>
                </a:solidFill>
                <a:latin typeface="Calibri"/>
                <a:ea typeface="Calibri"/>
                <a:cs typeface="Calibri"/>
              </a:rPr>
              <a:t> that differed by ≤5 single nucleotide polymorphisms, had an infectious form of TB, was 10 years of age or older, resided within 100 miles of the case, and was diagnosed within 2 years before the case.</a:t>
            </a:r>
          </a:p>
          <a:p>
            <a:pPr>
              <a:spcBef>
                <a:spcPts val="0"/>
              </a:spcBef>
            </a:pPr>
            <a:r>
              <a:rPr lang="en-US" sz="1200" baseline="30000">
                <a:solidFill>
                  <a:srgbClr val="000000"/>
                </a:solidFill>
                <a:latin typeface="Calibri"/>
                <a:ea typeface="Calibri"/>
                <a:cs typeface="Calibri"/>
              </a:rPr>
              <a:t>†</a:t>
            </a:r>
            <a:r>
              <a:rPr lang="en-US" sz="1200">
                <a:solidFill>
                  <a:srgbClr val="000000"/>
                </a:solidFill>
                <a:latin typeface="Calibri"/>
                <a:ea typeface="Calibri"/>
                <a:cs typeface="Calibri"/>
              </a:rPr>
              <a:t> Counties shaded gray had no genotyped cases that could be evaluated for recent transmission during 2023–2024.</a:t>
            </a:r>
          </a:p>
          <a:p>
            <a:pPr>
              <a:spcBef>
                <a:spcPts val="0"/>
              </a:spcBef>
            </a:pPr>
            <a:endParaRPr lang="en-US"/>
          </a:p>
        </p:txBody>
      </p:sp>
      <p:sp>
        <p:nvSpPr>
          <p:cNvPr id="2" name="Title 1">
            <a:extLst>
              <a:ext uri="{FF2B5EF4-FFF2-40B4-BE49-F238E27FC236}">
                <a16:creationId xmlns:a16="http://schemas.microsoft.com/office/drawing/2014/main" id="{618E98C4-3D1B-F93F-6CE3-3DF98F6DAA83}"/>
              </a:ext>
            </a:extLst>
          </p:cNvPr>
          <p:cNvSpPr>
            <a:spLocks noGrp="1"/>
          </p:cNvSpPr>
          <p:nvPr>
            <p:ph type="title"/>
          </p:nvPr>
        </p:nvSpPr>
        <p:spPr>
          <a:xfrm>
            <a:off x="609600" y="164592"/>
            <a:ext cx="10972800" cy="969264"/>
          </a:xfrm>
        </p:spPr>
        <p:txBody>
          <a:bodyPr lIns="91440" tIns="45720" rIns="91440" bIns="45720" anchor="ctr" anchorCtr="0"/>
          <a:lstStyle/>
          <a:p>
            <a:pPr algn="ctr"/>
            <a:r>
              <a:rPr lang="en-US" sz="3000">
                <a:solidFill>
                  <a:srgbClr val="164380"/>
                </a:solidFill>
                <a:latin typeface="Calibri"/>
                <a:cs typeface="Calibri"/>
              </a:rPr>
              <a:t>Number of Tuberculosis Cases Attributed to Recent Transmission,</a:t>
            </a:r>
            <a:r>
              <a:rPr lang="en-US" sz="3000" baseline="30000">
                <a:solidFill>
                  <a:srgbClr val="164380"/>
                </a:solidFill>
                <a:latin typeface="Calibri"/>
                <a:cs typeface="Calibri"/>
              </a:rPr>
              <a:t>*</a:t>
            </a:r>
            <a:r>
              <a:rPr lang="en-US" sz="3000">
                <a:solidFill>
                  <a:srgbClr val="164380"/>
                </a:solidFill>
                <a:latin typeface="Calibri"/>
                <a:cs typeface="Calibri"/>
              </a:rPr>
              <a:t> United States, 2023–2024</a:t>
            </a:r>
          </a:p>
        </p:txBody>
      </p:sp>
    </p:spTree>
    <p:extLst>
      <p:ext uri="{BB962C8B-B14F-4D97-AF65-F5344CB8AC3E}">
        <p14:creationId xmlns:p14="http://schemas.microsoft.com/office/powerpoint/2010/main" val="382529265"/>
      </p:ext>
    </p:extLst>
  </p:cSld>
  <p:clrMapOvr>
    <a:masterClrMapping/>
  </p:clrMapOvr>
  <p:transition>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609600" y="164592"/>
            <a:ext cx="10972800" cy="969264"/>
          </a:xfrm>
        </p:spPr>
        <p:txBody>
          <a:bodyPr>
            <a:noAutofit/>
          </a:bodyPr>
          <a:lstStyle/>
          <a:p>
            <a:pPr algn="ctr"/>
            <a:r>
              <a:rPr lang="en-US" sz="3000">
                <a:solidFill>
                  <a:srgbClr val="164380"/>
                </a:solidFill>
                <a:latin typeface="Calibri"/>
                <a:cs typeface="Calibri"/>
              </a:rPr>
              <a:t>Percentage of TB Cases Attributed to Recent Transmission,</a:t>
            </a:r>
            <a:r>
              <a:rPr lang="en-US" sz="3000" baseline="30000">
                <a:solidFill>
                  <a:srgbClr val="164380"/>
                </a:solidFill>
                <a:latin typeface="Calibri"/>
                <a:cs typeface="Calibri"/>
              </a:rPr>
              <a:t>*</a:t>
            </a:r>
            <a:r>
              <a:rPr lang="en-US" sz="3000">
                <a:solidFill>
                  <a:srgbClr val="164380"/>
                </a:solidFill>
                <a:latin typeface="Calibri"/>
                <a:cs typeface="Calibri"/>
              </a:rPr>
              <a:t> </a:t>
            </a:r>
            <a:br>
              <a:rPr lang="en-US" sz="3000">
                <a:solidFill>
                  <a:srgbClr val="164380"/>
                </a:solidFill>
                <a:latin typeface="Calibri"/>
                <a:cs typeface="Calibri"/>
              </a:rPr>
            </a:br>
            <a:r>
              <a:rPr lang="en-US" sz="3000">
                <a:solidFill>
                  <a:srgbClr val="164380"/>
                </a:solidFill>
                <a:latin typeface="Calibri"/>
                <a:cs typeface="Calibri"/>
              </a:rPr>
              <a:t>United States, 2023–2024 </a:t>
            </a:r>
            <a:r>
              <a:rPr lang="en-US" sz="3000" b="0">
                <a:solidFill>
                  <a:srgbClr val="164380"/>
                </a:solidFill>
                <a:latin typeface="Calibri"/>
                <a:cs typeface="Calibri"/>
              </a:rPr>
              <a:t>(N=</a:t>
            </a:r>
            <a:r>
              <a:rPr lang="en-US" sz="3000" b="0">
                <a:solidFill>
                  <a:schemeClr val="accent5">
                    <a:lumMod val="75000"/>
                  </a:schemeClr>
                </a:solidFill>
                <a:latin typeface="Calibri"/>
                <a:cs typeface="Calibri"/>
              </a:rPr>
              <a:t>14,648</a:t>
            </a:r>
            <a:r>
              <a:rPr lang="en-US" sz="3000" b="0">
                <a:solidFill>
                  <a:srgbClr val="164380"/>
                </a:solidFill>
                <a:latin typeface="Calibri"/>
                <a:cs typeface="Calibri"/>
              </a:rPr>
              <a:t>)</a:t>
            </a:r>
          </a:p>
        </p:txBody>
      </p:sp>
      <p:graphicFrame>
        <p:nvGraphicFramePr>
          <p:cNvPr id="6" name="Chart 5" descr="Pie chart showing the percentages of TB cases attributed to recent transmission and not to recent transmission from 2023 to 2024. ">
            <a:extLst>
              <a:ext uri="{FF2B5EF4-FFF2-40B4-BE49-F238E27FC236}">
                <a16:creationId xmlns:a16="http://schemas.microsoft.com/office/drawing/2014/main" id="{28D14526-5A02-439E-AE8C-80222AEC4BC8}"/>
              </a:ext>
            </a:extLst>
          </p:cNvPr>
          <p:cNvGraphicFramePr>
            <a:graphicFrameLocks noChangeAspect="1"/>
          </p:cNvGraphicFramePr>
          <p:nvPr>
            <p:extLst>
              <p:ext uri="{D42A27DB-BD31-4B8C-83A1-F6EECF244321}">
                <p14:modId xmlns:p14="http://schemas.microsoft.com/office/powerpoint/2010/main" val="2062274591"/>
              </p:ext>
            </p:extLst>
          </p:nvPr>
        </p:nvGraphicFramePr>
        <p:xfrm>
          <a:off x="2441535" y="1255698"/>
          <a:ext cx="7145730" cy="4742978"/>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a:extLst>
              <a:ext uri="{C183D7F6-B498-43B3-948B-1728B52AA6E4}">
                <adec:decorative xmlns:adec="http://schemas.microsoft.com/office/drawing/2017/decorative" val="1"/>
              </a:ext>
            </a:extLst>
          </p:cNvPr>
          <p:cNvSpPr/>
          <p:nvPr/>
        </p:nvSpPr>
        <p:spPr>
          <a:xfrm>
            <a:off x="327459" y="5629687"/>
            <a:ext cx="11379200" cy="297454"/>
          </a:xfrm>
          <a:prstGeom prst="rect">
            <a:avLst/>
          </a:prstGeom>
        </p:spPr>
        <p:txBody>
          <a:bodyPr wrap="square">
            <a:spAutoFit/>
          </a:bodyPr>
          <a:lstStyle/>
          <a:p>
            <a:pPr marL="2117" indent="-2117"/>
            <a:endParaRPr lang="en-US" sz="1333">
              <a:solidFill>
                <a:srgbClr val="000000"/>
              </a:solidFill>
              <a:latin typeface="Calibri" panose="020F0502020204030204" pitchFamily="34" charset="0"/>
            </a:endParaRPr>
          </a:p>
        </p:txBody>
      </p:sp>
      <p:sp>
        <p:nvSpPr>
          <p:cNvPr id="9" name="TextBox 8">
            <a:extLst>
              <a:ext uri="{FF2B5EF4-FFF2-40B4-BE49-F238E27FC236}">
                <a16:creationId xmlns:a16="http://schemas.microsoft.com/office/drawing/2014/main" id="{C0B3617A-4122-4038-9101-FA78B09F5DEC}"/>
              </a:ext>
            </a:extLst>
          </p:cNvPr>
          <p:cNvSpPr txBox="1"/>
          <p:nvPr/>
        </p:nvSpPr>
        <p:spPr>
          <a:xfrm>
            <a:off x="4316036" y="3792118"/>
            <a:ext cx="3555130" cy="830997"/>
          </a:xfrm>
          <a:prstGeom prst="rect">
            <a:avLst/>
          </a:prstGeom>
        </p:spPr>
        <p:txBody>
          <a:bodyPr wrap="square" rtlCol="0">
            <a:spAutoFit/>
          </a:bodyPr>
          <a:lstStyle/>
          <a:p>
            <a:pPr algn="ctr">
              <a:buFont typeface="Arial" pitchFamily="34" charset="0"/>
              <a:buNone/>
            </a:pPr>
            <a:r>
              <a:rPr lang="en-US" sz="2400">
                <a:solidFill>
                  <a:srgbClr val="262626"/>
                </a:solidFill>
                <a:latin typeface="Calibri" panose="020F0502020204030204" pitchFamily="34" charset="0"/>
                <a:cs typeface="Calibri" panose="020F0502020204030204" pitchFamily="34" charset="0"/>
              </a:rPr>
              <a:t>Not recent transmission,</a:t>
            </a:r>
            <a:r>
              <a:rPr lang="en-US" sz="2400" baseline="30000">
                <a:solidFill>
                  <a:srgbClr val="262626"/>
                </a:solidFill>
                <a:latin typeface="Calibri" panose="020F0502020204030204" pitchFamily="34" charset="0"/>
                <a:ea typeface="Calibri" panose="020F0502020204030204" pitchFamily="34" charset="0"/>
              </a:rPr>
              <a:t>†</a:t>
            </a:r>
            <a:r>
              <a:rPr lang="en-US" sz="2400" baseline="30000">
                <a:solidFill>
                  <a:srgbClr val="262626"/>
                </a:solidFill>
                <a:latin typeface="Calibri" panose="020F0502020204030204" pitchFamily="34" charset="0"/>
                <a:cs typeface="Calibri" panose="020F0502020204030204" pitchFamily="34" charset="0"/>
              </a:rPr>
              <a:t> </a:t>
            </a:r>
          </a:p>
          <a:p>
            <a:pPr algn="ctr">
              <a:buFont typeface="Arial" pitchFamily="34" charset="0"/>
              <a:buNone/>
            </a:pPr>
            <a:r>
              <a:rPr lang="en-US" sz="2400">
                <a:solidFill>
                  <a:srgbClr val="262626"/>
                </a:solidFill>
                <a:latin typeface="Calibri" panose="020F0502020204030204" pitchFamily="34" charset="0"/>
                <a:cs typeface="Calibri" panose="020F0502020204030204" pitchFamily="34" charset="0"/>
              </a:rPr>
              <a:t>88%</a:t>
            </a:r>
          </a:p>
        </p:txBody>
      </p:sp>
      <p:sp>
        <p:nvSpPr>
          <p:cNvPr id="8" name="Rectangle 7"/>
          <p:cNvSpPr/>
          <p:nvPr/>
        </p:nvSpPr>
        <p:spPr>
          <a:xfrm>
            <a:off x="5264" y="6076820"/>
            <a:ext cx="12176674" cy="646331"/>
          </a:xfrm>
          <a:prstGeom prst="rect">
            <a:avLst/>
          </a:prstGeom>
        </p:spPr>
        <p:txBody>
          <a:bodyPr wrap="square" lIns="91440" tIns="45720" rIns="91440" bIns="45720" anchor="t">
            <a:spAutoFit/>
          </a:bodyPr>
          <a:lstStyle/>
          <a:p>
            <a:r>
              <a:rPr lang="en-US" sz="1200">
                <a:solidFill>
                  <a:srgbClr val="000000"/>
                </a:solidFill>
                <a:latin typeface="Calibri"/>
                <a:ea typeface="Calibri"/>
                <a:cs typeface="Calibri"/>
              </a:rPr>
              <a:t>* A case is attributed to recent transmission if a plausible source case can be identified in a person who had an </a:t>
            </a:r>
            <a:r>
              <a:rPr lang="en-US" sz="1200" i="1">
                <a:solidFill>
                  <a:srgbClr val="000000"/>
                </a:solidFill>
                <a:latin typeface="Calibri"/>
                <a:ea typeface="Calibri"/>
                <a:cs typeface="Calibri"/>
              </a:rPr>
              <a:t>M. tuberculosis</a:t>
            </a:r>
            <a:r>
              <a:rPr lang="en-US" sz="1200">
                <a:solidFill>
                  <a:srgbClr val="000000"/>
                </a:solidFill>
                <a:latin typeface="Calibri"/>
                <a:ea typeface="Calibri"/>
                <a:cs typeface="Calibri"/>
              </a:rPr>
              <a:t> isolate with the same </a:t>
            </a:r>
            <a:r>
              <a:rPr lang="en-US" sz="1200" err="1">
                <a:solidFill>
                  <a:srgbClr val="000000"/>
                </a:solidFill>
                <a:latin typeface="Calibri"/>
                <a:ea typeface="Calibri"/>
                <a:cs typeface="Calibri"/>
              </a:rPr>
              <a:t>wgMLSType</a:t>
            </a:r>
            <a:r>
              <a:rPr lang="en-US" sz="1200">
                <a:solidFill>
                  <a:srgbClr val="000000"/>
                </a:solidFill>
                <a:latin typeface="Calibri"/>
                <a:ea typeface="Calibri"/>
                <a:cs typeface="Calibri"/>
              </a:rPr>
              <a:t> that differed by ≤5 single nucleotide polymorphisms, had an infectious form of TB, was 10 years of age or older, resided within 100 miles of the case, and was diagnosed within 2 years before the case.</a:t>
            </a:r>
          </a:p>
          <a:p>
            <a:r>
              <a:rPr lang="en-US" sz="1200" baseline="30000">
                <a:solidFill>
                  <a:srgbClr val="000000"/>
                </a:solidFill>
                <a:latin typeface="Calibri"/>
                <a:ea typeface="Calibri"/>
                <a:cs typeface="Calibri"/>
              </a:rPr>
              <a:t>†</a:t>
            </a:r>
            <a:r>
              <a:rPr lang="en-US" sz="1200">
                <a:solidFill>
                  <a:srgbClr val="000000"/>
                </a:solidFill>
                <a:latin typeface="Calibri"/>
                <a:ea typeface="Calibri"/>
                <a:cs typeface="Calibri"/>
              </a:rPr>
              <a:t> Cases not attributed to recent transmission might be misclassified in children &lt;5 years old and in persons with recent U.S. arrival due to limitations of the plausible-source case method. </a:t>
            </a:r>
            <a:endParaRPr lang="en-US">
              <a:solidFill>
                <a:srgbClr val="000000"/>
              </a:solidFill>
              <a:latin typeface="Calibri"/>
              <a:ea typeface="Calibri"/>
              <a:cs typeface="Calibri"/>
            </a:endParaRPr>
          </a:p>
        </p:txBody>
      </p:sp>
      <p:sp>
        <p:nvSpPr>
          <p:cNvPr id="10" name="TextBox 9">
            <a:extLst>
              <a:ext uri="{FF2B5EF4-FFF2-40B4-BE49-F238E27FC236}">
                <a16:creationId xmlns:a16="http://schemas.microsoft.com/office/drawing/2014/main" id="{282AF423-E997-0309-44AF-9F673F98F8C5}"/>
              </a:ext>
            </a:extLst>
          </p:cNvPr>
          <p:cNvSpPr txBox="1"/>
          <p:nvPr/>
        </p:nvSpPr>
        <p:spPr>
          <a:xfrm>
            <a:off x="6546694" y="1406309"/>
            <a:ext cx="3391125" cy="461665"/>
          </a:xfrm>
          <a:prstGeom prst="rect">
            <a:avLst/>
          </a:prstGeom>
          <a:solidFill>
            <a:schemeClr val="bg1"/>
          </a:solidFill>
          <a:ln w="31750">
            <a:solidFill>
              <a:srgbClr val="86B2D8"/>
            </a:solidFill>
          </a:ln>
        </p:spPr>
        <p:txBody>
          <a:bodyPr wrap="square" rtlCol="0">
            <a:spAutoFit/>
          </a:bodyPr>
          <a:lstStyle/>
          <a:p>
            <a:pPr algn="ctr">
              <a:buFont typeface="Arial" pitchFamily="34" charset="0"/>
              <a:buNone/>
            </a:pPr>
            <a:r>
              <a:rPr lang="en-US" sz="2400">
                <a:solidFill>
                  <a:srgbClr val="262626"/>
                </a:solidFill>
                <a:latin typeface="Calibri" panose="020F0502020204030204" pitchFamily="34" charset="0"/>
                <a:cs typeface="Calibri" panose="020F0502020204030204" pitchFamily="34" charset="0"/>
              </a:rPr>
              <a:t>Recent transmission, 12%</a:t>
            </a:r>
            <a:endParaRPr lang="en-US" sz="2400" baseline="30000">
              <a:solidFill>
                <a:srgbClr val="262626"/>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72311511"/>
      </p:ext>
    </p:extLst>
  </p:cSld>
  <p:clrMapOvr>
    <a:masterClrMapping/>
  </p:clrMapOvr>
  <p:transition>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5853844"/>
            <a:ext cx="12192000" cy="861774"/>
          </a:xfrm>
          <a:prstGeom prst="rect">
            <a:avLst/>
          </a:prstGeom>
        </p:spPr>
        <p:txBody>
          <a:bodyPr wrap="square" lIns="121920" tIns="60960" rIns="121920" bIns="60960" anchor="t">
            <a:spAutoFit/>
          </a:bodyPr>
          <a:lstStyle/>
          <a:p>
            <a:r>
              <a:rPr lang="en-US" sz="1200">
                <a:solidFill>
                  <a:srgbClr val="000000"/>
                </a:solidFill>
                <a:latin typeface="Calibri"/>
                <a:cs typeface="Calibri"/>
              </a:rPr>
              <a:t>*</a:t>
            </a:r>
            <a:r>
              <a:rPr lang="en-US" sz="1200">
                <a:solidFill>
                  <a:srgbClr val="000000"/>
                </a:solidFill>
                <a:latin typeface="Calibri"/>
                <a:ea typeface="Calibri"/>
                <a:cs typeface="Calibri"/>
              </a:rPr>
              <a:t> A case is attributed to recent transmission if a plausible source case can be identified in a person who had an </a:t>
            </a:r>
            <a:r>
              <a:rPr lang="en-US" sz="1200" i="1">
                <a:solidFill>
                  <a:srgbClr val="000000"/>
                </a:solidFill>
                <a:latin typeface="Calibri"/>
                <a:ea typeface="Calibri"/>
                <a:cs typeface="Calibri"/>
              </a:rPr>
              <a:t>M. tuberculosis</a:t>
            </a:r>
            <a:r>
              <a:rPr lang="en-US" sz="1200">
                <a:solidFill>
                  <a:srgbClr val="000000"/>
                </a:solidFill>
                <a:latin typeface="Calibri"/>
                <a:ea typeface="Calibri"/>
                <a:cs typeface="Calibri"/>
              </a:rPr>
              <a:t> isolate with the same </a:t>
            </a:r>
            <a:r>
              <a:rPr lang="en-US" sz="1200" err="1">
                <a:solidFill>
                  <a:srgbClr val="000000"/>
                </a:solidFill>
                <a:latin typeface="Calibri"/>
                <a:ea typeface="Calibri"/>
                <a:cs typeface="Calibri"/>
              </a:rPr>
              <a:t>wgMLSType</a:t>
            </a:r>
            <a:r>
              <a:rPr lang="en-US" sz="1200">
                <a:solidFill>
                  <a:srgbClr val="000000"/>
                </a:solidFill>
                <a:latin typeface="Calibri"/>
                <a:ea typeface="Calibri"/>
                <a:cs typeface="Calibri"/>
              </a:rPr>
              <a:t> that differed by ≤5 single nucleotide polymorphisms, had an infectious form of TB, was 10 years of age or older, resided within 100 miles of the case, and was diagnosed within 2 years before the case.</a:t>
            </a:r>
          </a:p>
          <a:p>
            <a:r>
              <a:rPr lang="en-US" sz="1200" baseline="30000">
                <a:solidFill>
                  <a:srgbClr val="000000"/>
                </a:solidFill>
                <a:latin typeface="Calibri"/>
                <a:ea typeface="Calibri"/>
                <a:cs typeface="Calibri"/>
              </a:rPr>
              <a:t>†</a:t>
            </a:r>
            <a:r>
              <a:rPr lang="en-US" sz="1200">
                <a:solidFill>
                  <a:srgbClr val="000000"/>
                </a:solidFill>
                <a:latin typeface="Calibri"/>
                <a:ea typeface="Calibri"/>
                <a:cs typeface="Calibri"/>
              </a:rPr>
              <a:t> Excludes persons with unknown origin of birth (n=75).</a:t>
            </a:r>
          </a:p>
          <a:p>
            <a:r>
              <a:rPr lang="en-US" sz="1200" baseline="30000">
                <a:solidFill>
                  <a:srgbClr val="000000"/>
                </a:solidFill>
                <a:latin typeface="Myriad Web Pro"/>
                <a:cs typeface="Calibri"/>
              </a:rPr>
              <a:t>§</a:t>
            </a:r>
            <a:r>
              <a:rPr lang="en-US" sz="1200">
                <a:solidFill>
                  <a:srgbClr val="000000"/>
                </a:solidFill>
                <a:latin typeface="Calibri"/>
                <a:ea typeface="Calibri"/>
                <a:cs typeface="Calibri"/>
              </a:rPr>
              <a:t> </a:t>
            </a:r>
            <a:r>
              <a:rPr lang="en-US" sz="1200">
                <a:solidFill>
                  <a:srgbClr val="000000"/>
                </a:solidFill>
                <a:latin typeface="Calibri"/>
                <a:cs typeface="Calibri"/>
              </a:rPr>
              <a:t>Cases not attributed to recent transmission may be misclassified in children &lt;5 years old and in persons with a recent U.S. arrival due to limitations of the plausible-source case method. </a:t>
            </a:r>
            <a:endParaRPr lang="en-US">
              <a:solidFill>
                <a:srgbClr val="000000"/>
              </a:solidFill>
            </a:endParaRPr>
          </a:p>
        </p:txBody>
      </p:sp>
      <p:sp>
        <p:nvSpPr>
          <p:cNvPr id="4" name="Title 3"/>
          <p:cNvSpPr>
            <a:spLocks noGrp="1"/>
          </p:cNvSpPr>
          <p:nvPr>
            <p:ph type="title"/>
          </p:nvPr>
        </p:nvSpPr>
        <p:spPr>
          <a:xfrm>
            <a:off x="609600" y="164592"/>
            <a:ext cx="10972800" cy="969264"/>
          </a:xfrm>
        </p:spPr>
        <p:txBody>
          <a:bodyPr>
            <a:noAutofit/>
          </a:bodyPr>
          <a:lstStyle/>
          <a:p>
            <a:pPr algn="ctr">
              <a:lnSpc>
                <a:spcPct val="100000"/>
              </a:lnSpc>
            </a:pPr>
            <a:r>
              <a:rPr lang="en-US" sz="3000">
                <a:solidFill>
                  <a:srgbClr val="164380"/>
                </a:solidFill>
                <a:latin typeface="Calibri"/>
                <a:cs typeface="Calibri"/>
              </a:rPr>
              <a:t>Percentage of TB Cases Attributed to Recent Transmission</a:t>
            </a:r>
            <a:r>
              <a:rPr lang="en-US" sz="3000" baseline="30000">
                <a:solidFill>
                  <a:srgbClr val="164380"/>
                </a:solidFill>
                <a:latin typeface="Calibri"/>
                <a:cs typeface="Calibri"/>
              </a:rPr>
              <a:t>* </a:t>
            </a:r>
            <a:r>
              <a:rPr lang="en-US" sz="3000">
                <a:solidFill>
                  <a:srgbClr val="164380"/>
                </a:solidFill>
                <a:latin typeface="Calibri"/>
                <a:cs typeface="Calibri"/>
              </a:rPr>
              <a:t>by </a:t>
            </a:r>
            <a:br>
              <a:rPr lang="en-US" sz="3000">
                <a:solidFill>
                  <a:srgbClr val="164380"/>
                </a:solidFill>
                <a:latin typeface="Calibri"/>
                <a:cs typeface="Calibri"/>
              </a:rPr>
            </a:br>
            <a:r>
              <a:rPr lang="en-US" sz="3000">
                <a:solidFill>
                  <a:srgbClr val="164380"/>
                </a:solidFill>
                <a:latin typeface="Calibri"/>
                <a:cs typeface="Calibri"/>
              </a:rPr>
              <a:t>Origin of Birth,</a:t>
            </a:r>
            <a:r>
              <a:rPr lang="en-US" sz="3000" baseline="30000">
                <a:solidFill>
                  <a:srgbClr val="164380"/>
                </a:solidFill>
                <a:latin typeface="Calibri"/>
                <a:cs typeface="Calibri"/>
              </a:rPr>
              <a:t>†</a:t>
            </a:r>
            <a:r>
              <a:rPr lang="en-US" sz="3000">
                <a:solidFill>
                  <a:srgbClr val="164380"/>
                </a:solidFill>
                <a:latin typeface="Calibri"/>
                <a:cs typeface="Calibri"/>
              </a:rPr>
              <a:t> United States, 2023–2024</a:t>
            </a:r>
          </a:p>
        </p:txBody>
      </p:sp>
      <p:grpSp>
        <p:nvGrpSpPr>
          <p:cNvPr id="2" name="Group 1" descr="Two pie charts showing the percentage of TB cases attributed to recent transmission in the United States from 2023 to 2024, Percentages among non-U.S.-born and U.S.-born persons are shown in two separate pie charts.">
            <a:extLst>
              <a:ext uri="{FF2B5EF4-FFF2-40B4-BE49-F238E27FC236}">
                <a16:creationId xmlns:a16="http://schemas.microsoft.com/office/drawing/2014/main" id="{A1262E6B-BA56-ABE2-31EB-3F71CCDCBB7E}"/>
              </a:ext>
            </a:extLst>
          </p:cNvPr>
          <p:cNvGrpSpPr/>
          <p:nvPr/>
        </p:nvGrpSpPr>
        <p:grpSpPr>
          <a:xfrm>
            <a:off x="1370619" y="1987274"/>
            <a:ext cx="9450762" cy="4104516"/>
            <a:chOff x="1370619" y="1987274"/>
            <a:chExt cx="9450762" cy="4104516"/>
          </a:xfrm>
        </p:grpSpPr>
        <p:graphicFrame>
          <p:nvGraphicFramePr>
            <p:cNvPr id="8" name="Chart 7" descr="Pie chart showing percentage of genotyped TB cases attributed to recent transmission among non-U.S. born persons from 2023 - 2024."/>
            <p:cNvGraphicFramePr/>
            <p:nvPr>
              <p:extLst>
                <p:ext uri="{D42A27DB-BD31-4B8C-83A1-F6EECF244321}">
                  <p14:modId xmlns:p14="http://schemas.microsoft.com/office/powerpoint/2010/main" val="3089616310"/>
                </p:ext>
              </p:extLst>
            </p:nvPr>
          </p:nvGraphicFramePr>
          <p:xfrm>
            <a:off x="5764749" y="1987274"/>
            <a:ext cx="5056632" cy="403250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descr="Pie chart showing percentage of genotyped TB cases attributed to recent transmission among U.S. born persons from 2023 - 2024.">
              <a:extLst>
                <a:ext uri="{FF2B5EF4-FFF2-40B4-BE49-F238E27FC236}">
                  <a16:creationId xmlns:a16="http://schemas.microsoft.com/office/drawing/2014/main" id="{5EFF146E-3F24-4F0A-A594-D33D6C7228ED}"/>
                </a:ext>
              </a:extLst>
            </p:cNvPr>
            <p:cNvGraphicFramePr/>
            <p:nvPr>
              <p:extLst>
                <p:ext uri="{D42A27DB-BD31-4B8C-83A1-F6EECF244321}">
                  <p14:modId xmlns:p14="http://schemas.microsoft.com/office/powerpoint/2010/main" val="3018892499"/>
                </p:ext>
              </p:extLst>
            </p:nvPr>
          </p:nvGraphicFramePr>
          <p:xfrm>
            <a:off x="1370619" y="2055367"/>
            <a:ext cx="5056067" cy="4036423"/>
          </p:xfrm>
          <a:graphic>
            <a:graphicData uri="http://schemas.openxmlformats.org/drawingml/2006/chart">
              <c:chart xmlns:c="http://schemas.openxmlformats.org/drawingml/2006/chart" xmlns:r="http://schemas.openxmlformats.org/officeDocument/2006/relationships" r:id="rId4"/>
            </a:graphicData>
          </a:graphic>
        </p:graphicFrame>
      </p:grpSp>
      <p:sp>
        <p:nvSpPr>
          <p:cNvPr id="7" name="TextBox 6">
            <a:extLst>
              <a:ext uri="{FF2B5EF4-FFF2-40B4-BE49-F238E27FC236}">
                <a16:creationId xmlns:a16="http://schemas.microsoft.com/office/drawing/2014/main" id="{F870D1A5-AC6A-4D24-B6A6-1D739A6BF2F1}"/>
              </a:ext>
            </a:extLst>
          </p:cNvPr>
          <p:cNvSpPr txBox="1"/>
          <p:nvPr/>
        </p:nvSpPr>
        <p:spPr>
          <a:xfrm>
            <a:off x="7555288" y="1242553"/>
            <a:ext cx="1524776" cy="892552"/>
          </a:xfrm>
          <a:prstGeom prst="rect">
            <a:avLst/>
          </a:prstGeom>
        </p:spPr>
        <p:txBody>
          <a:bodyPr wrap="none" lIns="91440" tIns="45720" rIns="91440" bIns="45720" rtlCol="0" anchor="t">
            <a:spAutoFit/>
          </a:bodyPr>
          <a:lstStyle/>
          <a:p>
            <a:pPr algn="ctr">
              <a:buFont typeface="Arial" pitchFamily="34" charset="0"/>
              <a:buNone/>
            </a:pPr>
            <a:r>
              <a:rPr lang="en-US" sz="2600" b="1">
                <a:solidFill>
                  <a:srgbClr val="262626"/>
                </a:solidFill>
                <a:latin typeface="Calibri" panose="020F0502020204030204" pitchFamily="34" charset="0"/>
              </a:rPr>
              <a:t>U.S.-born</a:t>
            </a:r>
          </a:p>
          <a:p>
            <a:pPr algn="ctr"/>
            <a:r>
              <a:rPr lang="en-US" sz="2600">
                <a:solidFill>
                  <a:srgbClr val="262626"/>
                </a:solidFill>
                <a:latin typeface="Calibri"/>
                <a:ea typeface="Calibri"/>
                <a:cs typeface="Calibri"/>
              </a:rPr>
              <a:t>(N=3,105)</a:t>
            </a:r>
          </a:p>
        </p:txBody>
      </p:sp>
      <p:sp>
        <p:nvSpPr>
          <p:cNvPr id="9" name="TextBox 8">
            <a:extLst>
              <a:ext uri="{FF2B5EF4-FFF2-40B4-BE49-F238E27FC236}">
                <a16:creationId xmlns:a16="http://schemas.microsoft.com/office/drawing/2014/main" id="{3BA1D433-20BB-40F6-B8FD-10424335747D}"/>
              </a:ext>
            </a:extLst>
          </p:cNvPr>
          <p:cNvSpPr txBox="1"/>
          <p:nvPr/>
        </p:nvSpPr>
        <p:spPr>
          <a:xfrm>
            <a:off x="2781706" y="1242553"/>
            <a:ext cx="2240293" cy="892552"/>
          </a:xfrm>
          <a:prstGeom prst="rect">
            <a:avLst/>
          </a:prstGeom>
        </p:spPr>
        <p:txBody>
          <a:bodyPr wrap="none" rtlCol="0">
            <a:spAutoFit/>
          </a:bodyPr>
          <a:lstStyle/>
          <a:p>
            <a:pPr algn="ctr">
              <a:buFont typeface="Arial" pitchFamily="34" charset="0"/>
              <a:buNone/>
            </a:pPr>
            <a:r>
              <a:rPr lang="en-US" sz="2600" b="1">
                <a:solidFill>
                  <a:srgbClr val="262626"/>
                </a:solidFill>
                <a:latin typeface="Calibri" panose="020F0502020204030204" pitchFamily="34" charset="0"/>
              </a:rPr>
              <a:t>Non-U.S.–born</a:t>
            </a:r>
          </a:p>
          <a:p>
            <a:pPr algn="ctr">
              <a:buFont typeface="Arial" pitchFamily="34" charset="0"/>
              <a:buNone/>
            </a:pPr>
            <a:r>
              <a:rPr lang="en-US" sz="2600">
                <a:solidFill>
                  <a:srgbClr val="262626"/>
                </a:solidFill>
                <a:latin typeface="Calibri" panose="020F0502020204030204" pitchFamily="34" charset="0"/>
              </a:rPr>
              <a:t>(N=11,468)</a:t>
            </a:r>
          </a:p>
        </p:txBody>
      </p:sp>
      <p:sp>
        <p:nvSpPr>
          <p:cNvPr id="10" name="TextBox 9">
            <a:extLst>
              <a:ext uri="{FF2B5EF4-FFF2-40B4-BE49-F238E27FC236}">
                <a16:creationId xmlns:a16="http://schemas.microsoft.com/office/drawing/2014/main" id="{F140018B-984C-4E6E-A8D1-D47C1B8E7437}"/>
              </a:ext>
            </a:extLst>
          </p:cNvPr>
          <p:cNvSpPr txBox="1"/>
          <p:nvPr/>
        </p:nvSpPr>
        <p:spPr>
          <a:xfrm>
            <a:off x="866179" y="2518239"/>
            <a:ext cx="3357692" cy="461665"/>
          </a:xfrm>
          <a:prstGeom prst="rect">
            <a:avLst/>
          </a:prstGeom>
          <a:solidFill>
            <a:schemeClr val="bg1"/>
          </a:solidFill>
          <a:ln w="31750">
            <a:solidFill>
              <a:srgbClr val="005DAA"/>
            </a:solidFill>
          </a:ln>
        </p:spPr>
        <p:txBody>
          <a:bodyPr wrap="square" rtlCol="0">
            <a:spAutoFit/>
          </a:bodyPr>
          <a:lstStyle/>
          <a:p>
            <a:pPr algn="ctr">
              <a:buFont typeface="Arial" pitchFamily="34" charset="0"/>
              <a:buNone/>
            </a:pPr>
            <a:r>
              <a:rPr lang="en-US" sz="2400">
                <a:solidFill>
                  <a:srgbClr val="262626"/>
                </a:solidFill>
                <a:latin typeface="Calibri" panose="020F0502020204030204" pitchFamily="34" charset="0"/>
                <a:cs typeface="Calibri" panose="020F0502020204030204" pitchFamily="34" charset="0"/>
              </a:rPr>
              <a:t>Recent transmission, 7%</a:t>
            </a:r>
            <a:endParaRPr lang="en-US" sz="2400" baseline="30000">
              <a:solidFill>
                <a:srgbClr val="262626"/>
              </a:solidFill>
              <a:latin typeface="Calibri" panose="020F0502020204030204" pitchFamily="34" charset="0"/>
              <a:cs typeface="Calibri" panose="020F0502020204030204" pitchFamily="34" charset="0"/>
            </a:endParaRPr>
          </a:p>
        </p:txBody>
      </p:sp>
      <p:sp>
        <p:nvSpPr>
          <p:cNvPr id="15" name="TextBox 14">
            <a:extLst>
              <a:ext uri="{FF2B5EF4-FFF2-40B4-BE49-F238E27FC236}">
                <a16:creationId xmlns:a16="http://schemas.microsoft.com/office/drawing/2014/main" id="{D352D576-1207-40B6-AB05-6A087C133F7C}"/>
              </a:ext>
            </a:extLst>
          </p:cNvPr>
          <p:cNvSpPr txBox="1"/>
          <p:nvPr/>
        </p:nvSpPr>
        <p:spPr>
          <a:xfrm>
            <a:off x="6581827" y="3725047"/>
            <a:ext cx="1948097" cy="830997"/>
          </a:xfrm>
          <a:prstGeom prst="rect">
            <a:avLst/>
          </a:prstGeom>
        </p:spPr>
        <p:txBody>
          <a:bodyPr wrap="square" rtlCol="0">
            <a:spAutoFit/>
          </a:bodyPr>
          <a:lstStyle/>
          <a:p>
            <a:pPr>
              <a:buFont typeface="Arial" pitchFamily="34" charset="0"/>
              <a:buNone/>
            </a:pPr>
            <a:r>
              <a:rPr lang="en-US" sz="2400">
                <a:solidFill>
                  <a:srgbClr val="262626"/>
                </a:solidFill>
                <a:latin typeface="Calibri" panose="020F0502020204030204" pitchFamily="34" charset="0"/>
              </a:rPr>
              <a:t>Not recent</a:t>
            </a:r>
          </a:p>
          <a:p>
            <a:pPr>
              <a:buFont typeface="Arial" pitchFamily="34" charset="0"/>
              <a:buNone/>
            </a:pPr>
            <a:r>
              <a:rPr lang="en-US" sz="2400">
                <a:solidFill>
                  <a:srgbClr val="262626"/>
                </a:solidFill>
                <a:latin typeface="Calibri" panose="020F0502020204030204" pitchFamily="34" charset="0"/>
              </a:rPr>
              <a:t>transmission,</a:t>
            </a:r>
            <a:r>
              <a:rPr lang="en-US" sz="2400" baseline="30000">
                <a:solidFill>
                  <a:srgbClr val="262626"/>
                </a:solidFill>
                <a:latin typeface="Calibri" panose="020F0502020204030204" pitchFamily="34" charset="0"/>
              </a:rPr>
              <a:t>§</a:t>
            </a:r>
          </a:p>
        </p:txBody>
      </p:sp>
      <p:sp>
        <p:nvSpPr>
          <p:cNvPr id="16" name="TextBox 15">
            <a:extLst>
              <a:ext uri="{FF2B5EF4-FFF2-40B4-BE49-F238E27FC236}">
                <a16:creationId xmlns:a16="http://schemas.microsoft.com/office/drawing/2014/main" id="{9AC1CA89-F3E4-4405-B263-B944616412DE}"/>
              </a:ext>
            </a:extLst>
          </p:cNvPr>
          <p:cNvSpPr txBox="1"/>
          <p:nvPr/>
        </p:nvSpPr>
        <p:spPr>
          <a:xfrm>
            <a:off x="8529924" y="2561750"/>
            <a:ext cx="3374514" cy="461665"/>
          </a:xfrm>
          <a:prstGeom prst="rect">
            <a:avLst/>
          </a:prstGeom>
          <a:solidFill>
            <a:schemeClr val="bg1"/>
          </a:solidFill>
          <a:ln w="28575">
            <a:solidFill>
              <a:srgbClr val="9A4E9E"/>
            </a:solidFill>
          </a:ln>
        </p:spPr>
        <p:txBody>
          <a:bodyPr wrap="none" rtlCol="0">
            <a:spAutoFit/>
          </a:bodyPr>
          <a:lstStyle/>
          <a:p>
            <a:pPr algn="ctr">
              <a:buFont typeface="Arial" pitchFamily="34" charset="0"/>
              <a:buNone/>
            </a:pPr>
            <a:r>
              <a:rPr lang="en-US" sz="2400">
                <a:solidFill>
                  <a:srgbClr val="262626"/>
                </a:solidFill>
                <a:latin typeface="Calibri" panose="020F0502020204030204" pitchFamily="34" charset="0"/>
                <a:cs typeface="Calibri" panose="020F0502020204030204" pitchFamily="34" charset="0"/>
              </a:rPr>
              <a:t>Recent transmission, 33%</a:t>
            </a:r>
            <a:endParaRPr lang="en-US" sz="2400" baseline="30000">
              <a:solidFill>
                <a:srgbClr val="262626"/>
              </a:solidFill>
              <a:latin typeface="Calibri" panose="020F0502020204030204" pitchFamily="34" charset="0"/>
              <a:cs typeface="Calibri" panose="020F0502020204030204" pitchFamily="34" charset="0"/>
            </a:endParaRPr>
          </a:p>
        </p:txBody>
      </p:sp>
      <p:sp>
        <p:nvSpPr>
          <p:cNvPr id="18" name="TextBox 17">
            <a:extLst>
              <a:ext uri="{FF2B5EF4-FFF2-40B4-BE49-F238E27FC236}">
                <a16:creationId xmlns:a16="http://schemas.microsoft.com/office/drawing/2014/main" id="{C46DC55E-A929-414A-BDA0-5AC0EDC14F66}"/>
              </a:ext>
            </a:extLst>
          </p:cNvPr>
          <p:cNvSpPr txBox="1"/>
          <p:nvPr/>
        </p:nvSpPr>
        <p:spPr>
          <a:xfrm>
            <a:off x="2171935" y="4094379"/>
            <a:ext cx="3340594" cy="461665"/>
          </a:xfrm>
          <a:prstGeom prst="rect">
            <a:avLst/>
          </a:prstGeom>
        </p:spPr>
        <p:txBody>
          <a:bodyPr wrap="none" rtlCol="0">
            <a:spAutoFit/>
          </a:bodyPr>
          <a:lstStyle/>
          <a:p>
            <a:pPr>
              <a:buFont typeface="Arial" pitchFamily="34" charset="0"/>
              <a:buNone/>
            </a:pPr>
            <a:r>
              <a:rPr lang="en-US" sz="2400">
                <a:solidFill>
                  <a:srgbClr val="262626"/>
                </a:solidFill>
                <a:latin typeface="Calibri" panose="020F0502020204030204" pitchFamily="34" charset="0"/>
              </a:rPr>
              <a:t>Not recent transmission,</a:t>
            </a:r>
            <a:r>
              <a:rPr lang="en-US" sz="2400" baseline="30000">
                <a:solidFill>
                  <a:srgbClr val="262626"/>
                </a:solidFill>
                <a:latin typeface="Segoe UI" panose="020B0502040204020203" pitchFamily="34" charset="0"/>
                <a:cs typeface="Segoe UI" panose="020B0502040204020203" pitchFamily="34" charset="0"/>
              </a:rPr>
              <a:t>§</a:t>
            </a:r>
            <a:endParaRPr lang="en-US" sz="2400" baseline="30000">
              <a:solidFill>
                <a:srgbClr val="262626"/>
              </a:solidFill>
              <a:latin typeface="Calibri" panose="020F0502020204030204" pitchFamily="34" charset="0"/>
            </a:endParaRPr>
          </a:p>
        </p:txBody>
      </p:sp>
    </p:spTree>
    <p:extLst>
      <p:ext uri="{BB962C8B-B14F-4D97-AF65-F5344CB8AC3E}">
        <p14:creationId xmlns:p14="http://schemas.microsoft.com/office/powerpoint/2010/main" val="3713038489"/>
      </p:ext>
    </p:extLst>
  </p:cSld>
  <p:clrMapOvr>
    <a:masterClrMapping/>
  </p:clrMapOvr>
  <p:transition>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17" descr="Horizontal bar chart showing the percentages of TB cases attributed to recent transmission for each race/ethnicity group in the United States from 2023 to 2024 ">
            <a:extLst>
              <a:ext uri="{FF2B5EF4-FFF2-40B4-BE49-F238E27FC236}">
                <a16:creationId xmlns:a16="http://schemas.microsoft.com/office/drawing/2014/main" id="{5BAA5206-BF03-20C8-52CB-3D29688BC0DB}"/>
              </a:ext>
            </a:extLst>
          </p:cNvPr>
          <p:cNvGraphicFramePr>
            <a:graphicFrameLocks noChangeAspect="1"/>
          </p:cNvGraphicFramePr>
          <p:nvPr>
            <p:extLst>
              <p:ext uri="{D42A27DB-BD31-4B8C-83A1-F6EECF244321}">
                <p14:modId xmlns:p14="http://schemas.microsoft.com/office/powerpoint/2010/main" val="1053058680"/>
              </p:ext>
            </p:extLst>
          </p:nvPr>
        </p:nvGraphicFramePr>
        <p:xfrm>
          <a:off x="374984" y="1070380"/>
          <a:ext cx="11442032" cy="487322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Placeholder 3">
            <a:extLst>
              <a:ext uri="{FF2B5EF4-FFF2-40B4-BE49-F238E27FC236}">
                <a16:creationId xmlns:a16="http://schemas.microsoft.com/office/drawing/2014/main" id="{FEFDBA3D-D191-F3ED-B7E8-4D3ED5D0E318}"/>
              </a:ext>
            </a:extLst>
          </p:cNvPr>
          <p:cNvSpPr txBox="1">
            <a:spLocks/>
          </p:cNvSpPr>
          <p:nvPr/>
        </p:nvSpPr>
        <p:spPr>
          <a:xfrm>
            <a:off x="0" y="5929993"/>
            <a:ext cx="12192000" cy="761896"/>
          </a:xfrm>
          <a:prstGeom prst="rect">
            <a:avLst/>
          </a:prstGeom>
        </p:spPr>
        <p:txBody>
          <a:bodyPr lIns="91440" tIns="45720" rIns="91440" bIns="45720" anchor="t"/>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None/>
            </a:pPr>
            <a:r>
              <a:rPr lang="en-US" sz="1200">
                <a:solidFill>
                  <a:srgbClr val="000000"/>
                </a:solidFill>
                <a:latin typeface="Calibri"/>
                <a:ea typeface="Calibri"/>
                <a:cs typeface="Calibri"/>
              </a:rPr>
              <a:t>* A case is attributed to recent transmission if a plausible source case can be identified in a person who had an </a:t>
            </a:r>
            <a:r>
              <a:rPr lang="en-US" sz="1200" i="1">
                <a:solidFill>
                  <a:srgbClr val="000000"/>
                </a:solidFill>
                <a:latin typeface="Calibri"/>
                <a:ea typeface="Calibri"/>
                <a:cs typeface="Calibri"/>
              </a:rPr>
              <a:t>M. tuberculosis</a:t>
            </a:r>
            <a:r>
              <a:rPr lang="en-US" sz="1200">
                <a:solidFill>
                  <a:srgbClr val="000000"/>
                </a:solidFill>
                <a:latin typeface="Calibri"/>
                <a:ea typeface="Calibri"/>
                <a:cs typeface="Calibri"/>
              </a:rPr>
              <a:t> isolate with the same </a:t>
            </a:r>
            <a:r>
              <a:rPr lang="en-US" sz="1200" err="1">
                <a:solidFill>
                  <a:srgbClr val="000000"/>
                </a:solidFill>
                <a:latin typeface="Calibri"/>
                <a:ea typeface="Calibri"/>
                <a:cs typeface="Calibri"/>
              </a:rPr>
              <a:t>wgMLSType</a:t>
            </a:r>
            <a:r>
              <a:rPr lang="en-US" sz="1200">
                <a:solidFill>
                  <a:srgbClr val="000000"/>
                </a:solidFill>
                <a:latin typeface="Calibri"/>
                <a:ea typeface="Calibri"/>
                <a:cs typeface="Calibri"/>
              </a:rPr>
              <a:t> that differed by ≤5 single nucleotide polymorphisms, had an infectious form of TB, was 10 years of age or older, resided within 100 miles of the case, and was diagnosed within 2 years before the case.</a:t>
            </a:r>
            <a:endParaRPr lang="en-US"/>
          </a:p>
          <a:p>
            <a:pPr marL="0" indent="0">
              <a:spcBef>
                <a:spcPts val="0"/>
              </a:spcBef>
              <a:buNone/>
            </a:pPr>
            <a:r>
              <a:rPr lang="en-US" sz="1200" baseline="30000">
                <a:solidFill>
                  <a:srgbClr val="000000"/>
                </a:solidFill>
                <a:latin typeface="Calibri"/>
                <a:ea typeface="Calibri"/>
                <a:cs typeface="Calibri"/>
              </a:rPr>
              <a:t>†</a:t>
            </a:r>
            <a:r>
              <a:rPr lang="en-US" sz="1200">
                <a:solidFill>
                  <a:srgbClr val="000000"/>
                </a:solidFill>
                <a:latin typeface="Calibri"/>
                <a:ea typeface="Calibri"/>
                <a:cs typeface="Calibri"/>
              </a:rPr>
              <a:t> Persons who identified as Hispanic or Latino were categorized as "Hispanic," regardless of self-reported race. Persons who did not identify as Hispanic or Latino were categorized by self-reported race; if more than one race was reported, the person was categorized as "Multiple race.“</a:t>
            </a:r>
            <a:endParaRPr lang="en-US">
              <a:ea typeface="Calibri"/>
              <a:cs typeface="Calibri"/>
            </a:endParaRPr>
          </a:p>
        </p:txBody>
      </p:sp>
      <p:sp>
        <p:nvSpPr>
          <p:cNvPr id="6" name="Title 15">
            <a:extLst>
              <a:ext uri="{FF2B5EF4-FFF2-40B4-BE49-F238E27FC236}">
                <a16:creationId xmlns:a16="http://schemas.microsoft.com/office/drawing/2014/main" id="{DA5B27B9-E0C2-AE37-EBF6-283E65E16FCD}"/>
              </a:ext>
            </a:extLst>
          </p:cNvPr>
          <p:cNvSpPr txBox="1">
            <a:spLocks noGrp="1"/>
          </p:cNvSpPr>
          <p:nvPr>
            <p:ph type="title" idx="4294967295"/>
          </p:nvPr>
        </p:nvSpPr>
        <p:spPr>
          <a:xfrm>
            <a:off x="374983" y="164592"/>
            <a:ext cx="11442031" cy="969264"/>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rtl="0" eaLnBrk="0" fontAlgn="base" hangingPunct="0">
              <a:lnSpc>
                <a:spcPts val="4000"/>
              </a:lnSpc>
              <a:spcBef>
                <a:spcPct val="0"/>
              </a:spcBef>
              <a:spcAft>
                <a:spcPct val="0"/>
              </a:spcAft>
              <a:defRPr sz="3733" b="1" kern="1200" baseline="0">
                <a:solidFill>
                  <a:srgbClr val="00788A"/>
                </a:solidFill>
                <a:effectLst/>
                <a:latin typeface="Calibri" pitchFamily="34" charset="0"/>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000" b="1" i="0" u="none" strike="noStrike" kern="1200" cap="none" spc="0" normalizeH="0" baseline="0" noProof="0" dirty="0">
                <a:ln>
                  <a:noFill/>
                </a:ln>
                <a:solidFill>
                  <a:srgbClr val="164380"/>
                </a:solidFill>
                <a:effectLst/>
                <a:uLnTx/>
                <a:uFillTx/>
                <a:latin typeface="Calibri"/>
                <a:ea typeface="+mj-ea"/>
                <a:cs typeface="Calibri"/>
              </a:rPr>
              <a:t>Percentage of TB Cases Attributed to Recent Transmission</a:t>
            </a:r>
            <a:r>
              <a:rPr kumimoji="0" lang="en-US" sz="3000" b="1" i="0" u="none" strike="noStrike" kern="1200" cap="none" spc="0" normalizeH="0" baseline="30000" noProof="0" dirty="0">
                <a:ln>
                  <a:noFill/>
                </a:ln>
                <a:solidFill>
                  <a:srgbClr val="164380"/>
                </a:solidFill>
                <a:effectLst/>
                <a:uLnTx/>
                <a:uFillTx/>
                <a:latin typeface="Calibri"/>
                <a:ea typeface="+mj-ea"/>
                <a:cs typeface="Calibri"/>
              </a:rPr>
              <a:t>* </a:t>
            </a:r>
            <a:r>
              <a:rPr kumimoji="0" lang="en-US" sz="3000" b="1" i="0" u="none" strike="noStrike" kern="1200" cap="none" spc="0" normalizeH="0" baseline="0" noProof="0" dirty="0">
                <a:ln>
                  <a:noFill/>
                </a:ln>
                <a:solidFill>
                  <a:srgbClr val="164380"/>
                </a:solidFill>
                <a:effectLst/>
                <a:uLnTx/>
                <a:uFillTx/>
                <a:latin typeface="Calibri"/>
                <a:ea typeface="+mj-ea"/>
                <a:cs typeface="Calibri"/>
              </a:rPr>
              <a:t>by Race/Ethnicity,</a:t>
            </a:r>
            <a:r>
              <a:rPr kumimoji="0" lang="en-US" sz="3000" b="1" i="0" u="none" strike="noStrike" kern="1200" cap="none" spc="0" normalizeH="0" baseline="30000" noProof="0" dirty="0">
                <a:ln>
                  <a:noFill/>
                </a:ln>
                <a:solidFill>
                  <a:srgbClr val="164380"/>
                </a:solidFill>
                <a:effectLst/>
                <a:uLnTx/>
                <a:uFillTx/>
                <a:latin typeface="Calibri"/>
                <a:ea typeface="+mj-ea"/>
                <a:cs typeface="Calibri"/>
              </a:rPr>
              <a:t>†</a:t>
            </a:r>
            <a:r>
              <a:rPr kumimoji="0" lang="en-US" sz="3000" b="1" i="0" u="none" strike="noStrike" kern="1200" cap="none" spc="0" normalizeH="0" baseline="0" noProof="0" dirty="0">
                <a:ln>
                  <a:noFill/>
                </a:ln>
                <a:solidFill>
                  <a:srgbClr val="164380"/>
                </a:solidFill>
                <a:effectLst/>
                <a:uLnTx/>
                <a:uFillTx/>
                <a:latin typeface="Calibri"/>
                <a:ea typeface="+mj-ea"/>
                <a:cs typeface="Calibri"/>
              </a:rPr>
              <a:t> United States, 2023–2024</a:t>
            </a:r>
          </a:p>
        </p:txBody>
      </p:sp>
    </p:spTree>
    <p:extLst>
      <p:ext uri="{BB962C8B-B14F-4D97-AF65-F5344CB8AC3E}">
        <p14:creationId xmlns:p14="http://schemas.microsoft.com/office/powerpoint/2010/main" val="142140823"/>
      </p:ext>
    </p:extLst>
  </p:cSld>
  <p:clrMapOvr>
    <a:masterClrMapping/>
  </p:clrMapOvr>
  <p:transition>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5">
            <a:extLst>
              <a:ext uri="{FF2B5EF4-FFF2-40B4-BE49-F238E27FC236}">
                <a16:creationId xmlns:a16="http://schemas.microsoft.com/office/drawing/2014/main" id="{9DDAC82B-435B-2B83-B930-0B50E088FB70}"/>
              </a:ext>
            </a:extLst>
          </p:cNvPr>
          <p:cNvSpPr txBox="1">
            <a:spLocks/>
          </p:cNvSpPr>
          <p:nvPr/>
        </p:nvSpPr>
        <p:spPr>
          <a:xfrm>
            <a:off x="609600" y="164592"/>
            <a:ext cx="10972800" cy="969264"/>
          </a:xfrm>
          <a:prstGeom prst="rect">
            <a:avLst/>
          </a:prstGeom>
        </p:spPr>
        <p:txBody>
          <a:bodyPr lIns="91440" tIns="45720" rIns="91440" bIns="45720" anchor="b" anchorCtr="0"/>
          <a:lstStyle>
            <a:lvl1pPr algn="l" rtl="0" eaLnBrk="0" fontAlgn="base" hangingPunct="0">
              <a:lnSpc>
                <a:spcPts val="4000"/>
              </a:lnSpc>
              <a:spcBef>
                <a:spcPct val="0"/>
              </a:spcBef>
              <a:spcAft>
                <a:spcPct val="0"/>
              </a:spcAft>
              <a:defRPr sz="3733" b="1" kern="1200" baseline="0">
                <a:solidFill>
                  <a:srgbClr val="00788A"/>
                </a:solidFill>
                <a:effectLst/>
                <a:latin typeface="Calibri" pitchFamily="34" charset="0"/>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a:lstStyle>
          <a:p>
            <a:pPr algn="ctr">
              <a:lnSpc>
                <a:spcPct val="100000"/>
              </a:lnSpc>
              <a:defRPr/>
            </a:pPr>
            <a:r>
              <a:rPr lang="en-US" sz="3000">
                <a:solidFill>
                  <a:srgbClr val="164380"/>
                </a:solidFill>
                <a:latin typeface="Calibri"/>
                <a:cs typeface="Calibri"/>
              </a:rPr>
              <a:t>Percentage of TB Cases Attributed to Recent Transmission</a:t>
            </a:r>
            <a:r>
              <a:rPr lang="en-US" sz="3000" baseline="30000">
                <a:solidFill>
                  <a:srgbClr val="164380"/>
                </a:solidFill>
                <a:latin typeface="Calibri"/>
                <a:cs typeface="Calibri"/>
              </a:rPr>
              <a:t>*</a:t>
            </a:r>
            <a:r>
              <a:rPr lang="en-US" sz="3000">
                <a:solidFill>
                  <a:srgbClr val="164380"/>
                </a:solidFill>
                <a:latin typeface="Calibri"/>
                <a:cs typeface="Calibri"/>
              </a:rPr>
              <a:t> by </a:t>
            </a:r>
          </a:p>
          <a:p>
            <a:pPr algn="ctr">
              <a:lnSpc>
                <a:spcPct val="100000"/>
              </a:lnSpc>
              <a:defRPr/>
            </a:pPr>
            <a:r>
              <a:rPr lang="en-US" sz="3000">
                <a:solidFill>
                  <a:srgbClr val="164380"/>
                </a:solidFill>
                <a:latin typeface="Calibri"/>
                <a:cs typeface="Calibri"/>
              </a:rPr>
              <a:t>Age Group, United States, 2023–2024</a:t>
            </a:r>
          </a:p>
        </p:txBody>
      </p:sp>
      <p:graphicFrame>
        <p:nvGraphicFramePr>
          <p:cNvPr id="7" name="Content Placeholder 17" descr="Horizontal bar chart showing the percentage of TB cases attributed to recent transmission among each age group in the United States from 2023 to 2024.">
            <a:extLst>
              <a:ext uri="{FF2B5EF4-FFF2-40B4-BE49-F238E27FC236}">
                <a16:creationId xmlns:a16="http://schemas.microsoft.com/office/drawing/2014/main" id="{DED33AE0-2173-60C5-C8A7-5ED37010829D}"/>
              </a:ext>
            </a:extLst>
          </p:cNvPr>
          <p:cNvGraphicFramePr>
            <a:graphicFrameLocks noChangeAspect="1"/>
          </p:cNvGraphicFramePr>
          <p:nvPr>
            <p:extLst>
              <p:ext uri="{D42A27DB-BD31-4B8C-83A1-F6EECF244321}">
                <p14:modId xmlns:p14="http://schemas.microsoft.com/office/powerpoint/2010/main" val="3164956815"/>
              </p:ext>
            </p:extLst>
          </p:nvPr>
        </p:nvGraphicFramePr>
        <p:xfrm>
          <a:off x="609600" y="1133856"/>
          <a:ext cx="10972800" cy="5090634"/>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7330C1A2-708F-23D8-5520-EC2D149099FE}"/>
              </a:ext>
            </a:extLst>
          </p:cNvPr>
          <p:cNvSpPr>
            <a:spLocks noGrp="1"/>
          </p:cNvSpPr>
          <p:nvPr>
            <p:ph type="title" idx="4294967295"/>
          </p:nvPr>
        </p:nvSpPr>
        <p:spPr>
          <a:xfrm>
            <a:off x="-18815" y="6237190"/>
            <a:ext cx="12192000" cy="492443"/>
          </a:xfrm>
          <a:prstGeom prst="rect">
            <a:avLst/>
          </a:prstGeom>
          <a:noFill/>
          <a:ln>
            <a:noFill/>
            <a:prstDash/>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262626"/>
                </a:solidFill>
                <a:effectLst/>
                <a:uLnTx/>
                <a:uFillTx/>
                <a:latin typeface="Calibri"/>
                <a:ea typeface="Calibri"/>
                <a:cs typeface="Calibri"/>
              </a:rPr>
              <a:t>*</a:t>
            </a:r>
            <a:r>
              <a:rPr kumimoji="0" lang="en-US" sz="1200" b="0" i="0" u="none" strike="noStrike" kern="1200" cap="none" spc="0" normalizeH="0" baseline="0" noProof="0" dirty="0">
                <a:ln>
                  <a:noFill/>
                </a:ln>
                <a:solidFill>
                  <a:srgbClr val="000000"/>
                </a:solidFill>
                <a:effectLst/>
                <a:uLnTx/>
                <a:uFillTx/>
                <a:latin typeface="Calibri"/>
                <a:ea typeface="Calibri"/>
                <a:cs typeface="Calibri"/>
              </a:rPr>
              <a:t> A case is attributed to recent transmission if a plausible source case can be identified in a person who had an </a:t>
            </a:r>
            <a:r>
              <a:rPr kumimoji="0" lang="en-US" sz="1200" b="0" i="1" u="none" strike="noStrike" kern="1200" cap="none" spc="0" normalizeH="0" baseline="0" noProof="0" dirty="0">
                <a:ln>
                  <a:noFill/>
                </a:ln>
                <a:solidFill>
                  <a:srgbClr val="000000"/>
                </a:solidFill>
                <a:effectLst/>
                <a:uLnTx/>
                <a:uFillTx/>
                <a:latin typeface="Calibri"/>
                <a:ea typeface="Calibri"/>
                <a:cs typeface="Calibri"/>
              </a:rPr>
              <a:t>M. tuberculosis</a:t>
            </a:r>
            <a:r>
              <a:rPr kumimoji="0" lang="en-US" sz="1200" b="0" i="0" u="none" strike="noStrike" kern="1200" cap="none" spc="0" normalizeH="0" baseline="0" noProof="0" dirty="0">
                <a:ln>
                  <a:noFill/>
                </a:ln>
                <a:solidFill>
                  <a:srgbClr val="000000"/>
                </a:solidFill>
                <a:effectLst/>
                <a:uLnTx/>
                <a:uFillTx/>
                <a:latin typeface="Calibri"/>
                <a:ea typeface="Calibri"/>
                <a:cs typeface="Calibri"/>
              </a:rPr>
              <a:t> isolate with the same </a:t>
            </a:r>
            <a:r>
              <a:rPr kumimoji="0" lang="en-US" sz="1200" b="0" i="0" u="none" strike="noStrike" kern="1200" cap="none" spc="0" normalizeH="0" baseline="0" noProof="0" dirty="0" err="1">
                <a:ln>
                  <a:noFill/>
                </a:ln>
                <a:solidFill>
                  <a:srgbClr val="000000"/>
                </a:solidFill>
                <a:effectLst/>
                <a:uLnTx/>
                <a:uFillTx/>
                <a:latin typeface="Calibri"/>
                <a:ea typeface="Calibri"/>
                <a:cs typeface="Calibri"/>
              </a:rPr>
              <a:t>wgMLSType</a:t>
            </a:r>
            <a:r>
              <a:rPr kumimoji="0" lang="en-US" sz="1200" b="0" i="0" u="none" strike="noStrike" kern="1200" cap="none" spc="0" normalizeH="0" baseline="0" noProof="0" dirty="0">
                <a:ln>
                  <a:noFill/>
                </a:ln>
                <a:solidFill>
                  <a:srgbClr val="000000"/>
                </a:solidFill>
                <a:effectLst/>
                <a:uLnTx/>
                <a:uFillTx/>
                <a:latin typeface="Calibri"/>
                <a:ea typeface="Calibri"/>
                <a:cs typeface="Calibri"/>
              </a:rPr>
              <a:t> that differed by ≤5 single nucleotide polymorphisms, had an infectious form of TB, was 10 years of age or older, resided within 100 miles of the case, and was diagnosed within 2 years before the case.</a:t>
            </a:r>
            <a:endParaRPr kumimoji="0" lang="en-US" sz="1800" b="0" i="0" u="none" strike="noStrike" kern="1200" cap="none" spc="0" normalizeH="0" baseline="0" noProof="0" dirty="0">
              <a:ln>
                <a:noFill/>
              </a:ln>
              <a:solidFill>
                <a:schemeClr val="tx1"/>
              </a:solidFill>
              <a:effectLst/>
              <a:uLnTx/>
              <a:uFillTx/>
              <a:latin typeface="Myriad Web Pro" panose="020B0503030403020204" pitchFamily="34" charset="0"/>
              <a:ea typeface="+mn-ea"/>
              <a:cs typeface="+mn-cs"/>
            </a:endParaRPr>
          </a:p>
        </p:txBody>
      </p:sp>
    </p:spTree>
    <p:extLst>
      <p:ext uri="{BB962C8B-B14F-4D97-AF65-F5344CB8AC3E}">
        <p14:creationId xmlns:p14="http://schemas.microsoft.com/office/powerpoint/2010/main" val="1503036585"/>
      </p:ext>
    </p:extLst>
  </p:cSld>
  <p:clrMapOvr>
    <a:masterClrMapping/>
  </p:clrMapOvr>
  <p:transition>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3B0EA39-957C-3526-4E03-3327CAD097E9}"/>
              </a:ext>
            </a:extLst>
          </p:cNvPr>
          <p:cNvSpPr/>
          <p:nvPr/>
        </p:nvSpPr>
        <p:spPr>
          <a:xfrm>
            <a:off x="2536" y="5866472"/>
            <a:ext cx="12189464" cy="861774"/>
          </a:xfrm>
          <a:prstGeom prst="rect">
            <a:avLst/>
          </a:prstGeom>
        </p:spPr>
        <p:txBody>
          <a:bodyPr wrap="square" lIns="121920" tIns="60960" rIns="121920" bIns="60960" anchor="t">
            <a:spAutoFit/>
          </a:bodyPr>
          <a:lstStyle/>
          <a:p>
            <a:r>
              <a:rPr lang="en-US" sz="1200">
                <a:solidFill>
                  <a:srgbClr val="000000"/>
                </a:solidFill>
                <a:latin typeface="Calibri"/>
                <a:ea typeface="Calibri"/>
                <a:cs typeface="Calibri"/>
              </a:rPr>
              <a:t>* A case is attributed to recent transmission if a plausible source case can be identified in a person who had an </a:t>
            </a:r>
            <a:r>
              <a:rPr lang="en-US" sz="1200" i="1">
                <a:solidFill>
                  <a:srgbClr val="000000"/>
                </a:solidFill>
                <a:latin typeface="Calibri"/>
                <a:ea typeface="Calibri"/>
                <a:cs typeface="Calibri"/>
              </a:rPr>
              <a:t>M. tuberculosis</a:t>
            </a:r>
            <a:r>
              <a:rPr lang="en-US" sz="1200">
                <a:solidFill>
                  <a:srgbClr val="000000"/>
                </a:solidFill>
                <a:latin typeface="Calibri"/>
                <a:ea typeface="Calibri"/>
                <a:cs typeface="Calibri"/>
              </a:rPr>
              <a:t> isolate with the same </a:t>
            </a:r>
            <a:r>
              <a:rPr lang="en-US" sz="1200" err="1">
                <a:solidFill>
                  <a:srgbClr val="000000"/>
                </a:solidFill>
                <a:latin typeface="Calibri"/>
                <a:ea typeface="Calibri"/>
                <a:cs typeface="Calibri"/>
              </a:rPr>
              <a:t>wgMLSType</a:t>
            </a:r>
            <a:r>
              <a:rPr lang="en-US" sz="1200">
                <a:solidFill>
                  <a:srgbClr val="000000"/>
                </a:solidFill>
                <a:latin typeface="Calibri"/>
                <a:ea typeface="Calibri"/>
                <a:cs typeface="Calibri"/>
              </a:rPr>
              <a:t> that differed by ≤5 single nucleotide polymorphisms, had an infectious form of TB, was 10 years of age or older, resided within 100 miles of the case, and was diagnosed within 2 years before the case.</a:t>
            </a:r>
            <a:endParaRPr lang="en-US">
              <a:solidFill>
                <a:srgbClr val="000000"/>
              </a:solidFill>
              <a:latin typeface="Calibri"/>
              <a:ea typeface="Calibri"/>
              <a:cs typeface="Calibri"/>
            </a:endParaRPr>
          </a:p>
          <a:p>
            <a:r>
              <a:rPr lang="en-US" sz="1200" baseline="30000">
                <a:solidFill>
                  <a:srgbClr val="000000"/>
                </a:solidFill>
                <a:latin typeface="Calibri"/>
                <a:ea typeface="Calibri"/>
                <a:cs typeface="Calibri"/>
              </a:rPr>
              <a:t>†</a:t>
            </a:r>
            <a:r>
              <a:rPr lang="en-US" sz="1200">
                <a:solidFill>
                  <a:srgbClr val="000000"/>
                </a:solidFill>
                <a:latin typeface="Calibri"/>
                <a:ea typeface="Calibri"/>
                <a:cs typeface="Calibri"/>
              </a:rPr>
              <a:t> Within past 12 months prior to TB diagnosis.</a:t>
            </a:r>
            <a:endParaRPr lang="en-US">
              <a:solidFill>
                <a:srgbClr val="000000"/>
              </a:solidFill>
              <a:ea typeface="Calibri"/>
            </a:endParaRPr>
          </a:p>
          <a:p>
            <a:r>
              <a:rPr lang="en-US" sz="1200" baseline="30000">
                <a:solidFill>
                  <a:srgbClr val="000000"/>
                </a:solidFill>
                <a:latin typeface="Myriad Web Pro"/>
                <a:cs typeface="Calibri"/>
              </a:rPr>
              <a:t>§</a:t>
            </a:r>
            <a:r>
              <a:rPr lang="en-US" sz="1200">
                <a:solidFill>
                  <a:srgbClr val="000000"/>
                </a:solidFill>
                <a:latin typeface="Calibri"/>
                <a:ea typeface="Calibri"/>
                <a:cs typeface="Calibri"/>
              </a:rPr>
              <a:t> At the time of TB diagnosis.</a:t>
            </a:r>
            <a:endParaRPr lang="en-US">
              <a:solidFill>
                <a:srgbClr val="000000"/>
              </a:solidFill>
              <a:ea typeface="Calibri"/>
            </a:endParaRPr>
          </a:p>
        </p:txBody>
      </p:sp>
      <p:sp>
        <p:nvSpPr>
          <p:cNvPr id="6" name="Title 15">
            <a:extLst>
              <a:ext uri="{FF2B5EF4-FFF2-40B4-BE49-F238E27FC236}">
                <a16:creationId xmlns:a16="http://schemas.microsoft.com/office/drawing/2014/main" id="{2E557110-65E5-F359-07C0-5DC3E1032845}"/>
              </a:ext>
            </a:extLst>
          </p:cNvPr>
          <p:cNvSpPr txBox="1">
            <a:spLocks noGrp="1"/>
          </p:cNvSpPr>
          <p:nvPr>
            <p:ph type="title" idx="4294967295"/>
          </p:nvPr>
        </p:nvSpPr>
        <p:spPr>
          <a:xfrm>
            <a:off x="609600" y="164592"/>
            <a:ext cx="10972800" cy="969264"/>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rtl="0" eaLnBrk="0" fontAlgn="base" hangingPunct="0">
              <a:lnSpc>
                <a:spcPts val="4000"/>
              </a:lnSpc>
              <a:spcBef>
                <a:spcPct val="0"/>
              </a:spcBef>
              <a:spcAft>
                <a:spcPct val="0"/>
              </a:spcAft>
              <a:defRPr sz="3733" b="1" kern="1200" baseline="0">
                <a:solidFill>
                  <a:srgbClr val="00788A"/>
                </a:solidFill>
                <a:effectLst/>
                <a:latin typeface="Calibri" pitchFamily="34" charset="0"/>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000" b="1" i="0" u="none" strike="noStrike" kern="1200" cap="none" spc="0" normalizeH="0" baseline="0" noProof="0" dirty="0">
                <a:ln>
                  <a:noFill/>
                </a:ln>
                <a:solidFill>
                  <a:srgbClr val="164380"/>
                </a:solidFill>
                <a:effectLst/>
                <a:uLnTx/>
                <a:uFillTx/>
                <a:latin typeface="Calibri"/>
                <a:ea typeface="+mj-ea"/>
                <a:cs typeface="Calibri"/>
              </a:rPr>
              <a:t>Percentage of TB Cases Attributed to Recent Transmission</a:t>
            </a:r>
            <a:r>
              <a:rPr kumimoji="0" lang="en-US" sz="3000" b="1" i="0" u="none" strike="noStrike" kern="1200" cap="none" spc="0" normalizeH="0" baseline="30000" noProof="0" dirty="0">
                <a:ln>
                  <a:noFill/>
                </a:ln>
                <a:solidFill>
                  <a:srgbClr val="164380"/>
                </a:solidFill>
                <a:effectLst/>
                <a:uLnTx/>
                <a:uFillTx/>
                <a:latin typeface="Calibri"/>
                <a:ea typeface="+mj-ea"/>
                <a:cs typeface="Calibri"/>
              </a:rPr>
              <a:t>*</a:t>
            </a:r>
            <a:r>
              <a:rPr kumimoji="0" lang="en-US" sz="3000" b="1" i="0" u="none" strike="noStrike" kern="1200" cap="none" spc="0" normalizeH="0" baseline="0" noProof="0" dirty="0">
                <a:ln>
                  <a:noFill/>
                </a:ln>
                <a:solidFill>
                  <a:srgbClr val="164380"/>
                </a:solidFill>
                <a:effectLst/>
                <a:uLnTx/>
                <a:uFillTx/>
                <a:latin typeface="Calibri"/>
                <a:ea typeface="+mj-ea"/>
                <a:cs typeface="Calibri"/>
              </a:rPr>
              <a:t> by Selected Risk Factors, United States, 2023–2024</a:t>
            </a:r>
          </a:p>
        </p:txBody>
      </p:sp>
      <p:grpSp>
        <p:nvGrpSpPr>
          <p:cNvPr id="5" name="Group 4" descr="Horizontal bar chart showing the percentage of TB cases attributed to recent transmission among persons with selected risk factors in the United States from 2023 to 2024. ">
            <a:extLst>
              <a:ext uri="{FF2B5EF4-FFF2-40B4-BE49-F238E27FC236}">
                <a16:creationId xmlns:a16="http://schemas.microsoft.com/office/drawing/2014/main" id="{98343DA4-0C7F-C12B-076A-854F168735E4}"/>
              </a:ext>
            </a:extLst>
          </p:cNvPr>
          <p:cNvGrpSpPr/>
          <p:nvPr/>
        </p:nvGrpSpPr>
        <p:grpSpPr>
          <a:xfrm>
            <a:off x="367244" y="1138418"/>
            <a:ext cx="11457512" cy="4725093"/>
            <a:chOff x="222860" y="1179239"/>
            <a:chExt cx="11457512" cy="4493772"/>
          </a:xfrm>
        </p:grpSpPr>
        <p:graphicFrame>
          <p:nvGraphicFramePr>
            <p:cNvPr id="7" name="Content Placeholder 17">
              <a:extLst>
                <a:ext uri="{FF2B5EF4-FFF2-40B4-BE49-F238E27FC236}">
                  <a16:creationId xmlns:a16="http://schemas.microsoft.com/office/drawing/2014/main" id="{F9E4D401-4F76-A314-7D6D-2E69AD533AA1}"/>
                </a:ext>
              </a:extLst>
            </p:cNvPr>
            <p:cNvGraphicFramePr>
              <a:graphicFrameLocks noChangeAspect="1"/>
            </p:cNvGraphicFramePr>
            <p:nvPr>
              <p:extLst>
                <p:ext uri="{D42A27DB-BD31-4B8C-83A1-F6EECF244321}">
                  <p14:modId xmlns:p14="http://schemas.microsoft.com/office/powerpoint/2010/main" val="888665569"/>
                </p:ext>
              </p:extLst>
            </p:nvPr>
          </p:nvGraphicFramePr>
          <p:xfrm>
            <a:off x="222860" y="1179239"/>
            <a:ext cx="11457512" cy="4493772"/>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B8E44AB6-E4B2-5274-6ECE-3A3A053087F2}"/>
                </a:ext>
              </a:extLst>
            </p:cNvPr>
            <p:cNvSpPr txBox="1"/>
            <p:nvPr/>
          </p:nvSpPr>
          <p:spPr>
            <a:xfrm>
              <a:off x="3783550" y="2555900"/>
              <a:ext cx="132610" cy="297517"/>
            </a:xfrm>
            <a:prstGeom prst="rect">
              <a:avLst/>
            </a:prstGeom>
            <a:solidFill>
              <a:schemeClr val="bg1"/>
            </a:solidFill>
          </p:spPr>
          <p:txBody>
            <a:bodyPr wrap="square" lIns="0" rIns="0" rtlCol="0">
              <a:spAutoFit/>
            </a:bodyPr>
            <a:lstStyle/>
            <a:p>
              <a:pPr algn="ctr"/>
              <a:r>
                <a:rPr lang="en-US" sz="2000" baseline="30000">
                  <a:solidFill>
                    <a:srgbClr val="000000"/>
                  </a:solidFill>
                  <a:latin typeface="Calibri" panose="020F0502020204030204" pitchFamily="34" charset="0"/>
                </a:rPr>
                <a:t>§</a:t>
              </a:r>
            </a:p>
          </p:txBody>
        </p:sp>
      </p:grpSp>
      <p:sp>
        <p:nvSpPr>
          <p:cNvPr id="10" name="TextBox 9">
            <a:extLst>
              <a:ext uri="{FF2B5EF4-FFF2-40B4-BE49-F238E27FC236}">
                <a16:creationId xmlns:a16="http://schemas.microsoft.com/office/drawing/2014/main" id="{838C421E-75F5-770E-C855-0B50430BD4A3}"/>
              </a:ext>
            </a:extLst>
          </p:cNvPr>
          <p:cNvSpPr txBox="1"/>
          <p:nvPr/>
        </p:nvSpPr>
        <p:spPr>
          <a:xfrm>
            <a:off x="3910161" y="1687079"/>
            <a:ext cx="132610" cy="297517"/>
          </a:xfrm>
          <a:prstGeom prst="rect">
            <a:avLst/>
          </a:prstGeom>
          <a:solidFill>
            <a:schemeClr val="bg1"/>
          </a:solidFill>
        </p:spPr>
        <p:txBody>
          <a:bodyPr wrap="square" lIns="0" tIns="45720" rIns="0" bIns="45720" rtlCol="0" anchor="t">
            <a:spAutoFit/>
          </a:bodyPr>
          <a:lstStyle/>
          <a:p>
            <a:pPr algn="ctr"/>
            <a:r>
              <a:rPr lang="en-US" sz="2000" b="1" baseline="30000">
                <a:solidFill>
                  <a:srgbClr val="262626"/>
                </a:solidFill>
                <a:latin typeface="Calibri"/>
                <a:ea typeface="Calibri"/>
                <a:cs typeface="Calibri"/>
              </a:rPr>
              <a:t>†</a:t>
            </a:r>
            <a:endParaRPr lang="en-US" sz="2000" baseline="30000">
              <a:solidFill>
                <a:srgbClr val="262626"/>
              </a:solidFill>
            </a:endParaRPr>
          </a:p>
        </p:txBody>
      </p:sp>
      <p:sp>
        <p:nvSpPr>
          <p:cNvPr id="4" name="TextBox 3">
            <a:extLst>
              <a:ext uri="{FF2B5EF4-FFF2-40B4-BE49-F238E27FC236}">
                <a16:creationId xmlns:a16="http://schemas.microsoft.com/office/drawing/2014/main" id="{28947B51-65DF-46EA-9363-F423179FD16A}"/>
              </a:ext>
            </a:extLst>
          </p:cNvPr>
          <p:cNvSpPr txBox="1"/>
          <p:nvPr/>
        </p:nvSpPr>
        <p:spPr>
          <a:xfrm>
            <a:off x="3913862" y="2115996"/>
            <a:ext cx="132610" cy="297517"/>
          </a:xfrm>
          <a:prstGeom prst="rect">
            <a:avLst/>
          </a:prstGeom>
          <a:solidFill>
            <a:schemeClr val="bg1"/>
          </a:solidFill>
        </p:spPr>
        <p:txBody>
          <a:bodyPr wrap="square" lIns="0" tIns="45720" rIns="0" bIns="45720" rtlCol="0" anchor="t">
            <a:spAutoFit/>
          </a:bodyPr>
          <a:lstStyle/>
          <a:p>
            <a:pPr algn="ctr"/>
            <a:r>
              <a:rPr lang="en-US" sz="2000" b="1" baseline="30000">
                <a:solidFill>
                  <a:srgbClr val="262626"/>
                </a:solidFill>
                <a:latin typeface="Calibri"/>
                <a:ea typeface="Calibri"/>
                <a:cs typeface="Calibri"/>
              </a:rPr>
              <a:t>†</a:t>
            </a:r>
            <a:endParaRPr lang="en-US" sz="2000" baseline="30000">
              <a:solidFill>
                <a:srgbClr val="262626"/>
              </a:solidFill>
            </a:endParaRPr>
          </a:p>
        </p:txBody>
      </p:sp>
      <p:sp>
        <p:nvSpPr>
          <p:cNvPr id="8" name="TextBox 7">
            <a:extLst>
              <a:ext uri="{FF2B5EF4-FFF2-40B4-BE49-F238E27FC236}">
                <a16:creationId xmlns:a16="http://schemas.microsoft.com/office/drawing/2014/main" id="{B53B0452-EA40-3B1E-48CD-E40ECC7F23BE}"/>
              </a:ext>
            </a:extLst>
          </p:cNvPr>
          <p:cNvSpPr txBox="1"/>
          <p:nvPr/>
        </p:nvSpPr>
        <p:spPr>
          <a:xfrm>
            <a:off x="3917565" y="3422473"/>
            <a:ext cx="132610" cy="297517"/>
          </a:xfrm>
          <a:prstGeom prst="rect">
            <a:avLst/>
          </a:prstGeom>
          <a:solidFill>
            <a:schemeClr val="bg1"/>
          </a:solidFill>
        </p:spPr>
        <p:txBody>
          <a:bodyPr wrap="square" lIns="0" tIns="45720" rIns="0" bIns="45720" rtlCol="0" anchor="t">
            <a:spAutoFit/>
          </a:bodyPr>
          <a:lstStyle/>
          <a:p>
            <a:pPr algn="ctr"/>
            <a:r>
              <a:rPr lang="en-US" sz="2000" b="1" baseline="30000">
                <a:solidFill>
                  <a:srgbClr val="262626"/>
                </a:solidFill>
                <a:latin typeface="Calibri"/>
                <a:ea typeface="Calibri"/>
                <a:cs typeface="Calibri"/>
              </a:rPr>
              <a:t>†</a:t>
            </a:r>
            <a:endParaRPr lang="en-US" sz="2000" baseline="30000">
              <a:solidFill>
                <a:srgbClr val="262626"/>
              </a:solidFill>
            </a:endParaRPr>
          </a:p>
        </p:txBody>
      </p:sp>
      <p:sp>
        <p:nvSpPr>
          <p:cNvPr id="9" name="TextBox 8">
            <a:extLst>
              <a:ext uri="{FF2B5EF4-FFF2-40B4-BE49-F238E27FC236}">
                <a16:creationId xmlns:a16="http://schemas.microsoft.com/office/drawing/2014/main" id="{2C2E73DF-0B8F-1F79-02E9-464409E00CAE}"/>
              </a:ext>
            </a:extLst>
          </p:cNvPr>
          <p:cNvSpPr txBox="1"/>
          <p:nvPr/>
        </p:nvSpPr>
        <p:spPr>
          <a:xfrm>
            <a:off x="3915077" y="2970129"/>
            <a:ext cx="132610" cy="297517"/>
          </a:xfrm>
          <a:prstGeom prst="rect">
            <a:avLst/>
          </a:prstGeom>
          <a:solidFill>
            <a:schemeClr val="bg1"/>
          </a:solidFill>
        </p:spPr>
        <p:txBody>
          <a:bodyPr wrap="square" lIns="0" tIns="45720" rIns="0" bIns="45720" rtlCol="0" anchor="t">
            <a:spAutoFit/>
          </a:bodyPr>
          <a:lstStyle/>
          <a:p>
            <a:pPr algn="ctr"/>
            <a:r>
              <a:rPr lang="en-US" sz="2000" b="1" baseline="30000">
                <a:solidFill>
                  <a:srgbClr val="262626"/>
                </a:solidFill>
                <a:latin typeface="Calibri"/>
                <a:ea typeface="Calibri"/>
                <a:cs typeface="Calibri"/>
              </a:rPr>
              <a:t>†</a:t>
            </a:r>
            <a:endParaRPr lang="en-US" sz="2000" baseline="30000">
              <a:solidFill>
                <a:srgbClr val="262626"/>
              </a:solidFill>
            </a:endParaRPr>
          </a:p>
        </p:txBody>
      </p:sp>
      <p:sp>
        <p:nvSpPr>
          <p:cNvPr id="11" name="TextBox 10">
            <a:extLst>
              <a:ext uri="{FF2B5EF4-FFF2-40B4-BE49-F238E27FC236}">
                <a16:creationId xmlns:a16="http://schemas.microsoft.com/office/drawing/2014/main" id="{8EA6B370-E079-2450-4426-02C2B698C873}"/>
              </a:ext>
            </a:extLst>
          </p:cNvPr>
          <p:cNvSpPr txBox="1"/>
          <p:nvPr/>
        </p:nvSpPr>
        <p:spPr>
          <a:xfrm>
            <a:off x="3910285" y="4814289"/>
            <a:ext cx="132610" cy="297517"/>
          </a:xfrm>
          <a:prstGeom prst="rect">
            <a:avLst/>
          </a:prstGeom>
          <a:solidFill>
            <a:schemeClr val="bg1"/>
          </a:solidFill>
        </p:spPr>
        <p:txBody>
          <a:bodyPr wrap="square" lIns="0" tIns="45720" rIns="0" bIns="45720" rtlCol="0" anchor="t">
            <a:spAutoFit/>
          </a:bodyPr>
          <a:lstStyle/>
          <a:p>
            <a:pPr algn="ctr"/>
            <a:r>
              <a:rPr lang="en-US" sz="2000" b="1" baseline="30000">
                <a:solidFill>
                  <a:srgbClr val="262626"/>
                </a:solidFill>
                <a:latin typeface="Calibri"/>
                <a:ea typeface="Calibri"/>
                <a:cs typeface="Calibri"/>
              </a:rPr>
              <a:t>†</a:t>
            </a:r>
            <a:endParaRPr lang="en-US" sz="2000" baseline="30000">
              <a:solidFill>
                <a:srgbClr val="262626"/>
              </a:solidFill>
            </a:endParaRPr>
          </a:p>
        </p:txBody>
      </p:sp>
    </p:spTree>
    <p:extLst>
      <p:ext uri="{BB962C8B-B14F-4D97-AF65-F5344CB8AC3E}">
        <p14:creationId xmlns:p14="http://schemas.microsoft.com/office/powerpoint/2010/main" val="2336736135"/>
      </p:ext>
    </p:extLst>
  </p:cSld>
  <p:clrMapOvr>
    <a:masterClrMapping/>
  </p:clrMapOvr>
  <p:transition>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descr="Choropleth map of the United States showing the number of new large outbreaks of TB by reporting area in the United States in 2024.">
            <a:extLst>
              <a:ext uri="{FF2B5EF4-FFF2-40B4-BE49-F238E27FC236}">
                <a16:creationId xmlns:a16="http://schemas.microsoft.com/office/drawing/2014/main" id="{36F3B3A3-35C5-81B9-7C8D-C5CEAD4AB8EB}"/>
              </a:ext>
              <a:ext uri="{C183D7F6-B498-43B3-948B-1728B52AA6E4}">
                <adec:decorative xmlns:adec="http://schemas.microsoft.com/office/drawing/2017/decorative" val="0"/>
              </a:ext>
            </a:extLst>
          </p:cNvPr>
          <p:cNvGrpSpPr/>
          <p:nvPr/>
        </p:nvGrpSpPr>
        <p:grpSpPr>
          <a:xfrm>
            <a:off x="1574099" y="873783"/>
            <a:ext cx="9083841" cy="5563442"/>
            <a:chOff x="1858987" y="993628"/>
            <a:chExt cx="9083841" cy="5563442"/>
          </a:xfrm>
        </p:grpSpPr>
        <p:pic>
          <p:nvPicPr>
            <p:cNvPr id="10" name="Picture 9" descr="Map showing six states where new large TB outbreaks were detected in 2024.">
              <a:extLst>
                <a:ext uri="{FF2B5EF4-FFF2-40B4-BE49-F238E27FC236}">
                  <a16:creationId xmlns:a16="http://schemas.microsoft.com/office/drawing/2014/main" id="{501D73E8-A74A-91AE-4642-3A38B82B1D7C}"/>
                </a:ext>
              </a:extLst>
            </p:cNvPr>
            <p:cNvPicPr>
              <a:picLocks noChangeAspect="1"/>
            </p:cNvPicPr>
            <p:nvPr/>
          </p:nvPicPr>
          <p:blipFill>
            <a:blip r:embed="rId3">
              <a:extLst>
                <a:ext uri="{28A0092B-C50C-407E-A947-70E740481C1C}">
                  <a14:useLocalDpi xmlns:a14="http://schemas.microsoft.com/office/drawing/2010/main" val="0"/>
                </a:ext>
              </a:extLst>
            </a:blip>
            <a:srcRect l="11403" t="8166" r="15990" b="10307"/>
            <a:stretch>
              <a:fillRect/>
            </a:stretch>
          </p:blipFill>
          <p:spPr>
            <a:xfrm>
              <a:off x="1858987" y="993628"/>
              <a:ext cx="9083841" cy="5563442"/>
            </a:xfrm>
            <a:prstGeom prst="rect">
              <a:avLst/>
            </a:prstGeom>
          </p:spPr>
        </p:pic>
        <p:sp>
          <p:nvSpPr>
            <p:cNvPr id="17" name="Oval 16">
              <a:extLst>
                <a:ext uri="{FF2B5EF4-FFF2-40B4-BE49-F238E27FC236}">
                  <a16:creationId xmlns:a16="http://schemas.microsoft.com/office/drawing/2014/main" id="{613103B9-15ED-5FE6-2231-0AF01C796F12}"/>
                </a:ext>
              </a:extLst>
            </p:cNvPr>
            <p:cNvSpPr>
              <a:spLocks noChangeArrowheads="1"/>
            </p:cNvSpPr>
            <p:nvPr/>
          </p:nvSpPr>
          <p:spPr bwMode="auto">
            <a:xfrm>
              <a:off x="9511070" y="3108952"/>
              <a:ext cx="152400" cy="150812"/>
            </a:xfrm>
            <a:prstGeom prst="ellipse">
              <a:avLst/>
            </a:prstGeom>
            <a:solidFill>
              <a:srgbClr val="E3E3E3"/>
            </a:solidFill>
            <a:ln w="19050">
              <a:solidFill>
                <a:srgbClr val="FFFFFF"/>
              </a:solidFill>
              <a:round/>
              <a:headEnd/>
              <a:tailEnd/>
            </a:ln>
          </p:spPr>
          <p:txBody>
            <a:bodyPr lIns="0" tIns="0" rIns="0"/>
            <a:ls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609585"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121917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828754"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2438339"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3047924" algn="l" defTabSz="1219170" rtl="0" eaLnBrk="1" latinLnBrk="0" hangingPunct="1">
                <a:defRPr kern="1200">
                  <a:solidFill>
                    <a:schemeClr val="tx1"/>
                  </a:solidFill>
                  <a:latin typeface="Myriad Web Pro" panose="020B0503030403020204" pitchFamily="34" charset="0"/>
                  <a:ea typeface="+mn-ea"/>
                  <a:cs typeface="+mn-cs"/>
                </a:defRPr>
              </a:lvl6pPr>
              <a:lvl7pPr marL="3657509" algn="l" defTabSz="1219170" rtl="0" eaLnBrk="1" latinLnBrk="0" hangingPunct="1">
                <a:defRPr kern="1200">
                  <a:solidFill>
                    <a:schemeClr val="tx1"/>
                  </a:solidFill>
                  <a:latin typeface="Myriad Web Pro" panose="020B0503030403020204" pitchFamily="34" charset="0"/>
                  <a:ea typeface="+mn-ea"/>
                  <a:cs typeface="+mn-cs"/>
                </a:defRPr>
              </a:lvl7pPr>
              <a:lvl8pPr marL="4267093" algn="l" defTabSz="1219170" rtl="0" eaLnBrk="1" latinLnBrk="0" hangingPunct="1">
                <a:defRPr kern="1200">
                  <a:solidFill>
                    <a:schemeClr val="tx1"/>
                  </a:solidFill>
                  <a:latin typeface="Myriad Web Pro" panose="020B0503030403020204" pitchFamily="34" charset="0"/>
                  <a:ea typeface="+mn-ea"/>
                  <a:cs typeface="+mn-cs"/>
                </a:defRPr>
              </a:lvl8pPr>
              <a:lvl9pPr marL="4876678" algn="l" defTabSz="1219170" rtl="0" eaLnBrk="1" latinLnBrk="0" hangingPunct="1">
                <a:defRPr kern="1200">
                  <a:solidFill>
                    <a:schemeClr val="tx1"/>
                  </a:solidFill>
                  <a:latin typeface="Myriad Web Pro" panose="020B0503030403020204" pitchFamily="34" charset="0"/>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grpSp>
      <p:sp>
        <p:nvSpPr>
          <p:cNvPr id="4" name="Text Placeholder 3">
            <a:extLst>
              <a:ext uri="{FF2B5EF4-FFF2-40B4-BE49-F238E27FC236}">
                <a16:creationId xmlns:a16="http://schemas.microsoft.com/office/drawing/2014/main" id="{3BD3BC1A-42A5-0B73-6EB8-335D5B29426A}"/>
              </a:ext>
            </a:extLst>
          </p:cNvPr>
          <p:cNvSpPr>
            <a:spLocks noGrp="1"/>
          </p:cNvSpPr>
          <p:nvPr>
            <p:ph type="body" sz="quarter" idx="11"/>
          </p:nvPr>
        </p:nvSpPr>
        <p:spPr>
          <a:xfrm>
            <a:off x="0" y="6286500"/>
            <a:ext cx="12192000" cy="487836"/>
          </a:xfrm>
        </p:spPr>
        <p:txBody>
          <a:bodyPr/>
          <a:lstStyle/>
          <a:p>
            <a:pPr>
              <a:spcBef>
                <a:spcPts val="0"/>
              </a:spcBef>
            </a:pPr>
            <a:r>
              <a:rPr lang="en-US" sz="1200"/>
              <a:t>*</a:t>
            </a:r>
            <a:r>
              <a:rPr lang="en-US" sz="1200">
                <a:solidFill>
                  <a:srgbClr val="000000"/>
                </a:solidFill>
                <a:latin typeface="Calibri"/>
                <a:ea typeface="Calibri"/>
                <a:cs typeface="Calibri"/>
              </a:rPr>
              <a:t> </a:t>
            </a:r>
            <a:r>
              <a:rPr lang="en-US" sz="1200"/>
              <a:t>Defined as 10 or more cases of tuberculosis related by recent transmission during a 3-year period. Ongoing large outbreaks that were detected before 2024 are not included.</a:t>
            </a:r>
          </a:p>
          <a:p>
            <a:pPr>
              <a:spcBef>
                <a:spcPts val="0"/>
              </a:spcBef>
            </a:pPr>
            <a:r>
              <a:rPr lang="en-US" sz="1200" baseline="30000">
                <a:solidFill>
                  <a:srgbClr val="000000"/>
                </a:solidFill>
                <a:latin typeface="Calibri"/>
                <a:cs typeface="Calibri"/>
              </a:rPr>
              <a:t>†</a:t>
            </a:r>
            <a:r>
              <a:rPr lang="en-US" sz="1200">
                <a:solidFill>
                  <a:srgbClr val="000000"/>
                </a:solidFill>
                <a:latin typeface="Calibri"/>
                <a:ea typeface="Calibri"/>
                <a:cs typeface="Calibri"/>
              </a:rPr>
              <a:t> </a:t>
            </a:r>
            <a:r>
              <a:rPr lang="en-US" sz="1200"/>
              <a:t>Reporting area for at least 50% of cases in the large outbreak.									</a:t>
            </a:r>
          </a:p>
        </p:txBody>
      </p:sp>
      <p:sp>
        <p:nvSpPr>
          <p:cNvPr id="8" name="Title 3">
            <a:extLst>
              <a:ext uri="{FF2B5EF4-FFF2-40B4-BE49-F238E27FC236}">
                <a16:creationId xmlns:a16="http://schemas.microsoft.com/office/drawing/2014/main" id="{A2559C14-1878-9E3D-44B8-7690B55E8423}"/>
              </a:ext>
            </a:extLst>
          </p:cNvPr>
          <p:cNvSpPr txBox="1">
            <a:spLocks noGrp="1"/>
          </p:cNvSpPr>
          <p:nvPr>
            <p:ph type="title" idx="4294967295"/>
          </p:nvPr>
        </p:nvSpPr>
        <p:spPr>
          <a:xfrm>
            <a:off x="101600" y="164592"/>
            <a:ext cx="11988800" cy="694944"/>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rtl="0" eaLnBrk="0" fontAlgn="base" hangingPunct="0">
              <a:lnSpc>
                <a:spcPts val="4000"/>
              </a:lnSpc>
              <a:spcBef>
                <a:spcPct val="0"/>
              </a:spcBef>
              <a:spcAft>
                <a:spcPct val="0"/>
              </a:spcAft>
              <a:defRPr sz="3733" b="1" kern="1200" baseline="0">
                <a:solidFill>
                  <a:srgbClr val="00788A"/>
                </a:solidFill>
                <a:effectLst/>
                <a:latin typeface="Calibri" pitchFamily="34" charset="0"/>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000" b="1" i="0" u="none" strike="noStrike" kern="1200" cap="none" spc="0" normalizeH="0" baseline="0" noProof="0" dirty="0">
                <a:ln>
                  <a:noFill/>
                </a:ln>
                <a:solidFill>
                  <a:srgbClr val="164380"/>
                </a:solidFill>
                <a:effectLst/>
                <a:uLnTx/>
                <a:uFillTx/>
                <a:latin typeface="Calibri"/>
                <a:ea typeface="+mj-ea"/>
                <a:cs typeface="Calibri"/>
              </a:rPr>
              <a:t>New Large Outbreaks</a:t>
            </a:r>
            <a:r>
              <a:rPr kumimoji="0" lang="en-US" sz="3000" b="1" i="0" u="none" strike="noStrike" kern="1200" cap="none" spc="0" normalizeH="0" baseline="30000" noProof="0" dirty="0">
                <a:ln>
                  <a:noFill/>
                </a:ln>
                <a:solidFill>
                  <a:srgbClr val="164380"/>
                </a:solidFill>
                <a:effectLst/>
                <a:uLnTx/>
                <a:uFillTx/>
                <a:latin typeface="Calibri"/>
                <a:ea typeface="+mj-ea"/>
                <a:cs typeface="Calibri"/>
              </a:rPr>
              <a:t>*</a:t>
            </a:r>
            <a:r>
              <a:rPr kumimoji="0" lang="en-US" sz="3000" b="1" i="0" u="none" strike="noStrike" kern="1200" cap="none" spc="0" normalizeH="0" baseline="0" noProof="0" dirty="0">
                <a:ln>
                  <a:noFill/>
                </a:ln>
                <a:solidFill>
                  <a:srgbClr val="164380"/>
                </a:solidFill>
                <a:effectLst/>
                <a:uLnTx/>
                <a:uFillTx/>
                <a:latin typeface="Calibri"/>
                <a:ea typeface="+mj-ea"/>
                <a:cs typeface="Calibri"/>
              </a:rPr>
              <a:t> of TB by Reporting Area,</a:t>
            </a:r>
            <a:r>
              <a:rPr kumimoji="0" lang="en-US" sz="3000" b="1" i="0" u="none" strike="noStrike" kern="1200" cap="none" spc="0" normalizeH="0" baseline="30000" noProof="0" dirty="0">
                <a:ln>
                  <a:noFill/>
                </a:ln>
                <a:solidFill>
                  <a:srgbClr val="164380"/>
                </a:solidFill>
                <a:effectLst/>
                <a:uLnTx/>
                <a:uFillTx/>
                <a:latin typeface="Calibri"/>
                <a:ea typeface="+mj-ea"/>
                <a:cs typeface="Calibri"/>
              </a:rPr>
              <a:t>†</a:t>
            </a:r>
            <a:r>
              <a:rPr kumimoji="0" lang="en-US" sz="3000" b="1" i="0" u="none" strike="noStrike" kern="1200" cap="none" spc="0" normalizeH="0" baseline="0" noProof="0" dirty="0">
                <a:ln>
                  <a:noFill/>
                </a:ln>
                <a:solidFill>
                  <a:srgbClr val="164380"/>
                </a:solidFill>
                <a:effectLst/>
                <a:uLnTx/>
                <a:uFillTx/>
                <a:latin typeface="Calibri"/>
                <a:ea typeface="+mj-ea"/>
                <a:cs typeface="Calibri"/>
              </a:rPr>
              <a:t> United States, 2024</a:t>
            </a:r>
          </a:p>
        </p:txBody>
      </p:sp>
      <p:grpSp>
        <p:nvGrpSpPr>
          <p:cNvPr id="30" name="Group 29" descr="Legend indicating Number of large outbreaks:&#10;light gray = 0&#10;blue = 1">
            <a:extLst>
              <a:ext uri="{FF2B5EF4-FFF2-40B4-BE49-F238E27FC236}">
                <a16:creationId xmlns:a16="http://schemas.microsoft.com/office/drawing/2014/main" id="{AC137EB8-1C29-A362-86DD-7C523A759380}"/>
              </a:ext>
            </a:extLst>
          </p:cNvPr>
          <p:cNvGrpSpPr/>
          <p:nvPr/>
        </p:nvGrpSpPr>
        <p:grpSpPr>
          <a:xfrm>
            <a:off x="9728489" y="4757943"/>
            <a:ext cx="1858901" cy="1312857"/>
            <a:chOff x="10198986" y="4760007"/>
            <a:chExt cx="1858901" cy="1312857"/>
          </a:xfrm>
        </p:grpSpPr>
        <p:grpSp>
          <p:nvGrpSpPr>
            <p:cNvPr id="18" name="Group 17">
              <a:extLst>
                <a:ext uri="{FF2B5EF4-FFF2-40B4-BE49-F238E27FC236}">
                  <a16:creationId xmlns:a16="http://schemas.microsoft.com/office/drawing/2014/main" id="{6AEC9313-620F-F9CE-2607-51214BAE3A8D}"/>
                </a:ext>
              </a:extLst>
            </p:cNvPr>
            <p:cNvGrpSpPr/>
            <p:nvPr/>
          </p:nvGrpSpPr>
          <p:grpSpPr>
            <a:xfrm>
              <a:off x="10198986" y="4760007"/>
              <a:ext cx="1858901" cy="1312857"/>
              <a:chOff x="10500956" y="4882898"/>
              <a:chExt cx="1858901" cy="1312857"/>
            </a:xfrm>
          </p:grpSpPr>
          <p:sp>
            <p:nvSpPr>
              <p:cNvPr id="24" name="TextBox 15">
                <a:extLst>
                  <a:ext uri="{FF2B5EF4-FFF2-40B4-BE49-F238E27FC236}">
                    <a16:creationId xmlns:a16="http://schemas.microsoft.com/office/drawing/2014/main" id="{15A56B41-FCF0-2836-7A5F-552AFC0EB2AD}"/>
                  </a:ext>
                </a:extLst>
              </p:cNvPr>
              <p:cNvSpPr txBox="1"/>
              <p:nvPr/>
            </p:nvSpPr>
            <p:spPr>
              <a:xfrm>
                <a:off x="10500956" y="4882898"/>
                <a:ext cx="1858901" cy="646331"/>
              </a:xfrm>
              <a:prstGeom prst="rect">
                <a:avLst/>
              </a:prstGeom>
              <a:solidFill>
                <a:srgbClr val="FFFFFF"/>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609585"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121917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828754"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2438339"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3047924" algn="l" defTabSz="1219170" rtl="0" eaLnBrk="1" latinLnBrk="0" hangingPunct="1">
                  <a:defRPr kern="1200">
                    <a:solidFill>
                      <a:schemeClr val="tx1"/>
                    </a:solidFill>
                    <a:latin typeface="Myriad Web Pro" panose="020B0503030403020204" pitchFamily="34" charset="0"/>
                    <a:ea typeface="+mn-ea"/>
                    <a:cs typeface="+mn-cs"/>
                  </a:defRPr>
                </a:lvl6pPr>
                <a:lvl7pPr marL="3657509" algn="l" defTabSz="1219170" rtl="0" eaLnBrk="1" latinLnBrk="0" hangingPunct="1">
                  <a:defRPr kern="1200">
                    <a:solidFill>
                      <a:schemeClr val="tx1"/>
                    </a:solidFill>
                    <a:latin typeface="Myriad Web Pro" panose="020B0503030403020204" pitchFamily="34" charset="0"/>
                    <a:ea typeface="+mn-ea"/>
                    <a:cs typeface="+mn-cs"/>
                  </a:defRPr>
                </a:lvl7pPr>
                <a:lvl8pPr marL="4267093" algn="l" defTabSz="1219170" rtl="0" eaLnBrk="1" latinLnBrk="0" hangingPunct="1">
                  <a:defRPr kern="1200">
                    <a:solidFill>
                      <a:schemeClr val="tx1"/>
                    </a:solidFill>
                    <a:latin typeface="Myriad Web Pro" panose="020B0503030403020204" pitchFamily="34" charset="0"/>
                    <a:ea typeface="+mn-ea"/>
                    <a:cs typeface="+mn-cs"/>
                  </a:defRPr>
                </a:lvl8pPr>
                <a:lvl9pPr marL="4876678" algn="l" defTabSz="1219170" rtl="0" eaLnBrk="1" latinLnBrk="0" hangingPunct="1">
                  <a:defRPr kern="1200">
                    <a:solidFill>
                      <a:schemeClr val="tx1"/>
                    </a:solidFill>
                    <a:latin typeface="Myriad Web Pro" panose="020B0503030403020204" pitchFamily="34" charset="0"/>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a:ln>
                      <a:noFill/>
                    </a:ln>
                    <a:solidFill>
                      <a:srgbClr val="000000">
                        <a:lumMod val="85000"/>
                        <a:lumOff val="15000"/>
                      </a:srgbClr>
                    </a:solidFill>
                    <a:effectLst/>
                    <a:uLnTx/>
                    <a:uFillTx/>
                    <a:latin typeface="Calibri"/>
                    <a:cs typeface="Calibri"/>
                  </a:rPr>
                  <a:t>Number of large </a:t>
                </a:r>
                <a:r>
                  <a:rPr lang="en-US" kern="0">
                    <a:solidFill>
                      <a:srgbClr val="000000">
                        <a:lumMod val="85000"/>
                        <a:lumOff val="15000"/>
                      </a:srgbClr>
                    </a:solidFill>
                    <a:latin typeface="Calibri"/>
                    <a:cs typeface="Calibri"/>
                  </a:rPr>
                  <a:t>outbreaks</a:t>
                </a:r>
                <a:endParaRPr kumimoji="0" lang="en-US" b="0" i="0" u="none" strike="noStrike" kern="0" cap="none" spc="0" normalizeH="0" baseline="0" noProof="0">
                  <a:ln>
                    <a:noFill/>
                  </a:ln>
                  <a:solidFill>
                    <a:srgbClr val="000000">
                      <a:lumMod val="85000"/>
                      <a:lumOff val="15000"/>
                    </a:srgbClr>
                  </a:solidFill>
                  <a:effectLst/>
                  <a:uLnTx/>
                  <a:uFillTx/>
                </a:endParaRPr>
              </a:p>
            </p:txBody>
          </p:sp>
          <p:sp>
            <p:nvSpPr>
              <p:cNvPr id="25" name="TextBox 16">
                <a:extLst>
                  <a:ext uri="{FF2B5EF4-FFF2-40B4-BE49-F238E27FC236}">
                    <a16:creationId xmlns:a16="http://schemas.microsoft.com/office/drawing/2014/main" id="{0EB87AA1-3175-01A9-D3F2-8ED19D20E3D9}"/>
                  </a:ext>
                </a:extLst>
              </p:cNvPr>
              <p:cNvSpPr txBox="1"/>
              <p:nvPr/>
            </p:nvSpPr>
            <p:spPr>
              <a:xfrm>
                <a:off x="11013009" y="5492425"/>
                <a:ext cx="806051" cy="369332"/>
              </a:xfrm>
              <a:prstGeom prst="rect">
                <a:avLst/>
              </a:prstGeom>
              <a:solidFill>
                <a:srgbClr val="FFFFFF"/>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609585"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121917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828754"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2438339"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3047924" algn="l" defTabSz="1219170" rtl="0" eaLnBrk="1" latinLnBrk="0" hangingPunct="1">
                  <a:defRPr kern="1200">
                    <a:solidFill>
                      <a:schemeClr val="tx1"/>
                    </a:solidFill>
                    <a:latin typeface="Myriad Web Pro" panose="020B0503030403020204" pitchFamily="34" charset="0"/>
                    <a:ea typeface="+mn-ea"/>
                    <a:cs typeface="+mn-cs"/>
                  </a:defRPr>
                </a:lvl6pPr>
                <a:lvl7pPr marL="3657509" algn="l" defTabSz="1219170" rtl="0" eaLnBrk="1" latinLnBrk="0" hangingPunct="1">
                  <a:defRPr kern="1200">
                    <a:solidFill>
                      <a:schemeClr val="tx1"/>
                    </a:solidFill>
                    <a:latin typeface="Myriad Web Pro" panose="020B0503030403020204" pitchFamily="34" charset="0"/>
                    <a:ea typeface="+mn-ea"/>
                    <a:cs typeface="+mn-cs"/>
                  </a:defRPr>
                </a:lvl7pPr>
                <a:lvl8pPr marL="4267093" algn="l" defTabSz="1219170" rtl="0" eaLnBrk="1" latinLnBrk="0" hangingPunct="1">
                  <a:defRPr kern="1200">
                    <a:solidFill>
                      <a:schemeClr val="tx1"/>
                    </a:solidFill>
                    <a:latin typeface="Myriad Web Pro" panose="020B0503030403020204" pitchFamily="34" charset="0"/>
                    <a:ea typeface="+mn-ea"/>
                    <a:cs typeface="+mn-cs"/>
                  </a:defRPr>
                </a:lvl8pPr>
                <a:lvl9pPr marL="4876678" algn="l" defTabSz="1219170" rtl="0" eaLnBrk="1" latinLnBrk="0" hangingPunct="1">
                  <a:defRPr kern="1200">
                    <a:solidFill>
                      <a:schemeClr val="tx1"/>
                    </a:solidFill>
                    <a:latin typeface="Myriad Web Pro" panose="020B0503030403020204" pitchFamily="34" charset="0"/>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a:ln>
                      <a:noFill/>
                    </a:ln>
                    <a:solidFill>
                      <a:srgbClr val="000000">
                        <a:lumMod val="85000"/>
                        <a:lumOff val="15000"/>
                      </a:srgbClr>
                    </a:solidFill>
                    <a:effectLst/>
                    <a:uLnTx/>
                    <a:uFillTx/>
                    <a:latin typeface="Calibri"/>
                    <a:cs typeface="Calibri"/>
                  </a:rPr>
                  <a:t>0</a:t>
                </a:r>
                <a:endParaRPr kumimoji="0" lang="en-US" b="0" i="0" u="none" strike="noStrike" kern="0" cap="none" spc="0" normalizeH="0" baseline="0" noProof="0">
                  <a:ln>
                    <a:noFill/>
                  </a:ln>
                  <a:solidFill>
                    <a:srgbClr val="000000">
                      <a:lumMod val="85000"/>
                      <a:lumOff val="15000"/>
                    </a:srgbClr>
                  </a:solidFill>
                  <a:effectLst/>
                  <a:uLnTx/>
                  <a:uFillTx/>
                </a:endParaRPr>
              </a:p>
            </p:txBody>
          </p:sp>
          <p:sp>
            <p:nvSpPr>
              <p:cNvPr id="26" name="TextBox 17">
                <a:extLst>
                  <a:ext uri="{FF2B5EF4-FFF2-40B4-BE49-F238E27FC236}">
                    <a16:creationId xmlns:a16="http://schemas.microsoft.com/office/drawing/2014/main" id="{A2669D84-E08C-B91E-6959-12D0FCFA129A}"/>
                  </a:ext>
                </a:extLst>
              </p:cNvPr>
              <p:cNvSpPr txBox="1"/>
              <p:nvPr/>
            </p:nvSpPr>
            <p:spPr>
              <a:xfrm>
                <a:off x="11013009" y="5826423"/>
                <a:ext cx="957111" cy="369332"/>
              </a:xfrm>
              <a:prstGeom prst="rect">
                <a:avLst/>
              </a:prstGeom>
              <a:solidFill>
                <a:srgbClr val="FFFFFF"/>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609585"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121917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828754"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2438339"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3047924" algn="l" defTabSz="1219170" rtl="0" eaLnBrk="1" latinLnBrk="0" hangingPunct="1">
                  <a:defRPr kern="1200">
                    <a:solidFill>
                      <a:schemeClr val="tx1"/>
                    </a:solidFill>
                    <a:latin typeface="Myriad Web Pro" panose="020B0503030403020204" pitchFamily="34" charset="0"/>
                    <a:ea typeface="+mn-ea"/>
                    <a:cs typeface="+mn-cs"/>
                  </a:defRPr>
                </a:lvl6pPr>
                <a:lvl7pPr marL="3657509" algn="l" defTabSz="1219170" rtl="0" eaLnBrk="1" latinLnBrk="0" hangingPunct="1">
                  <a:defRPr kern="1200">
                    <a:solidFill>
                      <a:schemeClr val="tx1"/>
                    </a:solidFill>
                    <a:latin typeface="Myriad Web Pro" panose="020B0503030403020204" pitchFamily="34" charset="0"/>
                    <a:ea typeface="+mn-ea"/>
                    <a:cs typeface="+mn-cs"/>
                  </a:defRPr>
                </a:lvl7pPr>
                <a:lvl8pPr marL="4267093" algn="l" defTabSz="1219170" rtl="0" eaLnBrk="1" latinLnBrk="0" hangingPunct="1">
                  <a:defRPr kern="1200">
                    <a:solidFill>
                      <a:schemeClr val="tx1"/>
                    </a:solidFill>
                    <a:latin typeface="Myriad Web Pro" panose="020B0503030403020204" pitchFamily="34" charset="0"/>
                    <a:ea typeface="+mn-ea"/>
                    <a:cs typeface="+mn-cs"/>
                  </a:defRPr>
                </a:lvl8pPr>
                <a:lvl9pPr marL="4876678" algn="l" defTabSz="1219170" rtl="0" eaLnBrk="1" latinLnBrk="0" hangingPunct="1">
                  <a:defRPr kern="1200">
                    <a:solidFill>
                      <a:schemeClr val="tx1"/>
                    </a:solidFill>
                    <a:latin typeface="Myriad Web Pro" panose="020B0503030403020204" pitchFamily="34" charset="0"/>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a:ln>
                      <a:noFill/>
                    </a:ln>
                    <a:solidFill>
                      <a:srgbClr val="000000">
                        <a:lumMod val="85000"/>
                        <a:lumOff val="15000"/>
                      </a:srgbClr>
                    </a:solidFill>
                    <a:effectLst/>
                    <a:uLnTx/>
                    <a:uFillTx/>
                    <a:latin typeface="Calibri"/>
                    <a:cs typeface="Calibri"/>
                  </a:rPr>
                  <a:t>1</a:t>
                </a:r>
                <a:endParaRPr kumimoji="0" lang="en-US" b="0" i="0" u="none" strike="noStrike" kern="0" cap="none" spc="0" normalizeH="0" baseline="0" noProof="0">
                  <a:ln>
                    <a:noFill/>
                  </a:ln>
                  <a:solidFill>
                    <a:srgbClr val="000000">
                      <a:lumMod val="85000"/>
                      <a:lumOff val="15000"/>
                    </a:srgbClr>
                  </a:solidFill>
                  <a:effectLst/>
                  <a:uLnTx/>
                  <a:uFillTx/>
                </a:endParaRPr>
              </a:p>
            </p:txBody>
          </p:sp>
        </p:grpSp>
        <p:grpSp>
          <p:nvGrpSpPr>
            <p:cNvPr id="19" name="Group 18">
              <a:extLst>
                <a:ext uri="{FF2B5EF4-FFF2-40B4-BE49-F238E27FC236}">
                  <a16:creationId xmlns:a16="http://schemas.microsoft.com/office/drawing/2014/main" id="{69AFC144-381C-FD1A-91CC-217FE03C3AA8}"/>
                </a:ext>
              </a:extLst>
            </p:cNvPr>
            <p:cNvGrpSpPr/>
            <p:nvPr/>
          </p:nvGrpSpPr>
          <p:grpSpPr>
            <a:xfrm>
              <a:off x="10355618" y="5442944"/>
              <a:ext cx="274666" cy="561215"/>
              <a:chOff x="10626619" y="5400421"/>
              <a:chExt cx="274666" cy="561215"/>
            </a:xfrm>
          </p:grpSpPr>
          <p:sp>
            <p:nvSpPr>
              <p:cNvPr id="20" name="Rectangle 19">
                <a:extLst>
                  <a:ext uri="{FF2B5EF4-FFF2-40B4-BE49-F238E27FC236}">
                    <a16:creationId xmlns:a16="http://schemas.microsoft.com/office/drawing/2014/main" id="{2595436D-BA57-B613-7CF4-A5D5DFA4EC6B}"/>
                  </a:ext>
                </a:extLst>
              </p:cNvPr>
              <p:cNvSpPr>
                <a:spLocks noChangeAspect="1"/>
              </p:cNvSpPr>
              <p:nvPr/>
            </p:nvSpPr>
            <p:spPr>
              <a:xfrm>
                <a:off x="10626619" y="5400421"/>
                <a:ext cx="274666" cy="228600"/>
              </a:xfrm>
              <a:prstGeom prst="rect">
                <a:avLst/>
              </a:prstGeom>
              <a:solidFill>
                <a:srgbClr val="E3E3E3"/>
              </a:solidFill>
              <a:ln w="25400" cap="flat" cmpd="sng" algn="ctr">
                <a:noFill/>
                <a:prstDash val="solid"/>
              </a:ln>
              <a:effectLst/>
            </p:spPr>
            <p:txBody>
              <a:bodyPr rtlCol="0" anchor="ctr"/>
              <a:ls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609585"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121917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828754"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2438339"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3047924" algn="l" defTabSz="1219170" rtl="0" eaLnBrk="1" latinLnBrk="0" hangingPunct="1">
                  <a:defRPr kern="1200">
                    <a:solidFill>
                      <a:schemeClr val="tx1"/>
                    </a:solidFill>
                    <a:latin typeface="Myriad Web Pro" panose="020B0503030403020204" pitchFamily="34" charset="0"/>
                    <a:ea typeface="+mn-ea"/>
                    <a:cs typeface="+mn-cs"/>
                  </a:defRPr>
                </a:lvl6pPr>
                <a:lvl7pPr marL="3657509" algn="l" defTabSz="1219170" rtl="0" eaLnBrk="1" latinLnBrk="0" hangingPunct="1">
                  <a:defRPr kern="1200">
                    <a:solidFill>
                      <a:schemeClr val="tx1"/>
                    </a:solidFill>
                    <a:latin typeface="Myriad Web Pro" panose="020B0503030403020204" pitchFamily="34" charset="0"/>
                    <a:ea typeface="+mn-ea"/>
                    <a:cs typeface="+mn-cs"/>
                  </a:defRPr>
                </a:lvl7pPr>
                <a:lvl8pPr marL="4267093" algn="l" defTabSz="1219170" rtl="0" eaLnBrk="1" latinLnBrk="0" hangingPunct="1">
                  <a:defRPr kern="1200">
                    <a:solidFill>
                      <a:schemeClr val="tx1"/>
                    </a:solidFill>
                    <a:latin typeface="Myriad Web Pro" panose="020B0503030403020204" pitchFamily="34" charset="0"/>
                    <a:ea typeface="+mn-ea"/>
                    <a:cs typeface="+mn-cs"/>
                  </a:defRPr>
                </a:lvl8pPr>
                <a:lvl9pPr marL="4876678" algn="l" defTabSz="1219170" rtl="0" eaLnBrk="1" latinLnBrk="0" hangingPunct="1">
                  <a:defRPr kern="1200">
                    <a:solidFill>
                      <a:schemeClr val="tx1"/>
                    </a:solidFill>
                    <a:latin typeface="Myriad Web Pro" panose="020B0503030403020204" pitchFamily="34" charset="0"/>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Myriad Web Pro"/>
                  <a:ea typeface="+mn-ea"/>
                  <a:cs typeface="+mn-cs"/>
                </a:endParaRPr>
              </a:p>
            </p:txBody>
          </p:sp>
          <p:sp>
            <p:nvSpPr>
              <p:cNvPr id="21" name="Rectangle 20">
                <a:extLst>
                  <a:ext uri="{FF2B5EF4-FFF2-40B4-BE49-F238E27FC236}">
                    <a16:creationId xmlns:a16="http://schemas.microsoft.com/office/drawing/2014/main" id="{A4D08CB6-84E2-26B1-80C8-1C6F6D18F6E4}"/>
                  </a:ext>
                </a:extLst>
              </p:cNvPr>
              <p:cNvSpPr>
                <a:spLocks/>
              </p:cNvSpPr>
              <p:nvPr/>
            </p:nvSpPr>
            <p:spPr>
              <a:xfrm>
                <a:off x="10626792" y="5733036"/>
                <a:ext cx="274320" cy="228600"/>
              </a:xfrm>
              <a:prstGeom prst="rect">
                <a:avLst/>
              </a:prstGeom>
              <a:solidFill>
                <a:srgbClr val="434E86"/>
              </a:solidFill>
              <a:ln w="25400" cap="flat" cmpd="sng" algn="ctr">
                <a:noFill/>
                <a:prstDash val="solid"/>
              </a:ln>
              <a:effectLst/>
            </p:spPr>
            <p:txBody>
              <a:bodyPr rtlCol="0" anchor="ctr"/>
              <a:ls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609585"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121917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828754"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2438339"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3047924" algn="l" defTabSz="1219170" rtl="0" eaLnBrk="1" latinLnBrk="0" hangingPunct="1">
                  <a:defRPr kern="1200">
                    <a:solidFill>
                      <a:schemeClr val="tx1"/>
                    </a:solidFill>
                    <a:latin typeface="Myriad Web Pro" panose="020B0503030403020204" pitchFamily="34" charset="0"/>
                    <a:ea typeface="+mn-ea"/>
                    <a:cs typeface="+mn-cs"/>
                  </a:defRPr>
                </a:lvl6pPr>
                <a:lvl7pPr marL="3657509" algn="l" defTabSz="1219170" rtl="0" eaLnBrk="1" latinLnBrk="0" hangingPunct="1">
                  <a:defRPr kern="1200">
                    <a:solidFill>
                      <a:schemeClr val="tx1"/>
                    </a:solidFill>
                    <a:latin typeface="Myriad Web Pro" panose="020B0503030403020204" pitchFamily="34" charset="0"/>
                    <a:ea typeface="+mn-ea"/>
                    <a:cs typeface="+mn-cs"/>
                  </a:defRPr>
                </a:lvl7pPr>
                <a:lvl8pPr marL="4267093" algn="l" defTabSz="1219170" rtl="0" eaLnBrk="1" latinLnBrk="0" hangingPunct="1">
                  <a:defRPr kern="1200">
                    <a:solidFill>
                      <a:schemeClr val="tx1"/>
                    </a:solidFill>
                    <a:latin typeface="Myriad Web Pro" panose="020B0503030403020204" pitchFamily="34" charset="0"/>
                    <a:ea typeface="+mn-ea"/>
                    <a:cs typeface="+mn-cs"/>
                  </a:defRPr>
                </a:lvl8pPr>
                <a:lvl9pPr marL="4876678" algn="l" defTabSz="1219170" rtl="0" eaLnBrk="1" latinLnBrk="0" hangingPunct="1">
                  <a:defRPr kern="1200">
                    <a:solidFill>
                      <a:schemeClr val="tx1"/>
                    </a:solidFill>
                    <a:latin typeface="Myriad Web Pro" panose="020B0503030403020204" pitchFamily="34" charset="0"/>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Myriad Web Pro"/>
                  <a:ea typeface="+mn-ea"/>
                  <a:cs typeface="+mn-cs"/>
                </a:endParaRPr>
              </a:p>
            </p:txBody>
          </p:sp>
        </p:grpSp>
      </p:grpSp>
    </p:spTree>
    <p:extLst>
      <p:ext uri="{BB962C8B-B14F-4D97-AF65-F5344CB8AC3E}">
        <p14:creationId xmlns:p14="http://schemas.microsoft.com/office/powerpoint/2010/main" val="3936448057"/>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oropleth map of the United States showing TB case counts and percentages by reporting area in 2024.">
            <a:extLst>
              <a:ext uri="{FF2B5EF4-FFF2-40B4-BE49-F238E27FC236}">
                <a16:creationId xmlns:a16="http://schemas.microsoft.com/office/drawing/2014/main" id="{E0DB5B30-23CA-C021-15F4-B51280A176F3}"/>
              </a:ext>
            </a:extLst>
          </p:cNvPr>
          <p:cNvPicPr>
            <a:picLocks noChangeAspect="1"/>
          </p:cNvPicPr>
          <p:nvPr/>
        </p:nvPicPr>
        <p:blipFill>
          <a:blip r:embed="rId3">
            <a:extLst>
              <a:ext uri="{28A0092B-C50C-407E-A947-70E740481C1C}">
                <a14:useLocalDpi xmlns:a14="http://schemas.microsoft.com/office/drawing/2010/main" val="0"/>
              </a:ext>
            </a:extLst>
          </a:blip>
          <a:srcRect l="12315" t="7368" r="16289" b="11091"/>
          <a:stretch>
            <a:fillRect/>
          </a:stretch>
        </p:blipFill>
        <p:spPr>
          <a:xfrm>
            <a:off x="1166858" y="619823"/>
            <a:ext cx="9742172" cy="6068913"/>
          </a:xfrm>
          <a:prstGeom prst="rect">
            <a:avLst/>
          </a:prstGeom>
        </p:spPr>
      </p:pic>
      <p:sp>
        <p:nvSpPr>
          <p:cNvPr id="7" name="Title 1">
            <a:extLst>
              <a:ext uri="{FF2B5EF4-FFF2-40B4-BE49-F238E27FC236}">
                <a16:creationId xmlns:a16="http://schemas.microsoft.com/office/drawing/2014/main" id="{F0D9FB29-40EE-22CF-D471-DEAB9F6D7005}"/>
              </a:ext>
            </a:extLst>
          </p:cNvPr>
          <p:cNvSpPr txBox="1">
            <a:spLocks/>
          </p:cNvSpPr>
          <p:nvPr/>
        </p:nvSpPr>
        <p:spPr>
          <a:xfrm>
            <a:off x="609600" y="164590"/>
            <a:ext cx="10972800" cy="925425"/>
          </a:xfrm>
          <a:prstGeom prst="rect">
            <a:avLst/>
          </a:prstGeom>
        </p:spPr>
        <p:txBody>
          <a:bodyPr lIns="91440" tIns="45720" rIns="91440" bIns="45720" anchor="b" anchorCtr="0"/>
          <a:lstStyle>
            <a:lvl1pPr algn="l" rtl="0" eaLnBrk="0" fontAlgn="base" hangingPunct="0">
              <a:lnSpc>
                <a:spcPts val="4000"/>
              </a:lnSpc>
              <a:spcBef>
                <a:spcPct val="0"/>
              </a:spcBef>
              <a:spcAft>
                <a:spcPct val="0"/>
              </a:spcAft>
              <a:defRPr sz="3733" b="1" kern="1200" baseline="0">
                <a:solidFill>
                  <a:srgbClr val="00788A"/>
                </a:solidFill>
                <a:effectLst/>
                <a:latin typeface="Calibri" pitchFamily="34" charset="0"/>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000" b="1" i="0" u="none" strike="noStrike" kern="1200" cap="none" spc="0" normalizeH="0" baseline="0" noProof="0" dirty="0">
                <a:ln>
                  <a:noFill/>
                </a:ln>
                <a:solidFill>
                  <a:srgbClr val="164380"/>
                </a:solidFill>
                <a:effectLst/>
                <a:uLnTx/>
                <a:uFillTx/>
                <a:latin typeface="Calibri" pitchFamily="34" charset="0"/>
                <a:ea typeface="+mj-ea"/>
                <a:cs typeface="+mj-cs"/>
              </a:rPr>
              <a:t>TB Cases and Percentages by Reporting Area,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000" b="1" i="0" u="none" strike="noStrike" kern="1200" cap="none" spc="0" normalizeH="0" baseline="0" noProof="0" dirty="0">
                <a:ln>
                  <a:noFill/>
                </a:ln>
                <a:solidFill>
                  <a:srgbClr val="164380"/>
                </a:solidFill>
                <a:effectLst/>
                <a:uLnTx/>
                <a:uFillTx/>
                <a:latin typeface="Calibri" pitchFamily="34" charset="0"/>
                <a:ea typeface="+mj-ea"/>
                <a:cs typeface="+mj-cs"/>
              </a:rPr>
              <a:t>United States, 2024 </a:t>
            </a:r>
            <a:r>
              <a:rPr kumimoji="0" lang="en-US" sz="3000" b="0" i="0" u="none" strike="noStrike" kern="1200" cap="none" spc="0" normalizeH="0" baseline="0" noProof="0" dirty="0">
                <a:ln>
                  <a:noFill/>
                </a:ln>
                <a:solidFill>
                  <a:schemeClr val="tx1">
                    <a:lumMod val="50000"/>
                  </a:schemeClr>
                </a:solidFill>
                <a:effectLst/>
                <a:uLnTx/>
                <a:uFillTx/>
                <a:latin typeface="Calibri" pitchFamily="34" charset="0"/>
                <a:ea typeface="+mj-ea"/>
                <a:cs typeface="+mj-cs"/>
              </a:rPr>
              <a:t>(N=10,388)</a:t>
            </a:r>
            <a:endParaRPr lang="en-US" sz="3000" b="0" i="0" u="none" strike="noStrike" kern="1200" cap="none" spc="0" normalizeH="0" baseline="0" noProof="0" dirty="0">
              <a:ln>
                <a:noFill/>
              </a:ln>
              <a:solidFill>
                <a:schemeClr val="tx1">
                  <a:lumMod val="50000"/>
                </a:schemeClr>
              </a:solidFill>
              <a:effectLst/>
              <a:uLnTx/>
              <a:uFillTx/>
              <a:cs typeface="Calibri" pitchFamily="34" charset="0"/>
            </a:endParaRPr>
          </a:p>
        </p:txBody>
      </p:sp>
      <p:cxnSp>
        <p:nvCxnSpPr>
          <p:cNvPr id="8" name="Straight Connector 7">
            <a:extLst>
              <a:ext uri="{FF2B5EF4-FFF2-40B4-BE49-F238E27FC236}">
                <a16:creationId xmlns:a16="http://schemas.microsoft.com/office/drawing/2014/main" id="{7A1AE372-6C2C-CDD0-87E6-60AB1DDEC6C0}"/>
              </a:ext>
              <a:ext uri="{C183D7F6-B498-43B3-948B-1728B52AA6E4}">
                <adec:decorative xmlns:adec="http://schemas.microsoft.com/office/drawing/2017/decorative" val="1"/>
              </a:ext>
            </a:extLst>
          </p:cNvPr>
          <p:cNvCxnSpPr>
            <a:cxnSpLocks/>
          </p:cNvCxnSpPr>
          <p:nvPr/>
        </p:nvCxnSpPr>
        <p:spPr>
          <a:xfrm flipH="1" flipV="1">
            <a:off x="1742442" y="3213640"/>
            <a:ext cx="457200" cy="0"/>
          </a:xfrm>
          <a:prstGeom prst="line">
            <a:avLst/>
          </a:prstGeom>
          <a:noFill/>
          <a:ln w="31750" cap="flat" cmpd="sng" algn="ctr">
            <a:solidFill>
              <a:srgbClr val="164380"/>
            </a:solidFill>
            <a:prstDash val="solid"/>
          </a:ln>
          <a:effectLst/>
        </p:spPr>
      </p:cxnSp>
      <p:cxnSp>
        <p:nvCxnSpPr>
          <p:cNvPr id="9" name="Straight Connector 8">
            <a:extLst>
              <a:ext uri="{FF2B5EF4-FFF2-40B4-BE49-F238E27FC236}">
                <a16:creationId xmlns:a16="http://schemas.microsoft.com/office/drawing/2014/main" id="{16BB7E21-D54F-BFA3-E6BD-9BD54DFB5967}"/>
              </a:ext>
              <a:ext uri="{C183D7F6-B498-43B3-948B-1728B52AA6E4}">
                <adec:decorative xmlns:adec="http://schemas.microsoft.com/office/drawing/2017/decorative" val="1"/>
              </a:ext>
            </a:extLst>
          </p:cNvPr>
          <p:cNvCxnSpPr>
            <a:cxnSpLocks/>
            <a:stCxn id="10" idx="0"/>
          </p:cNvCxnSpPr>
          <p:nvPr/>
        </p:nvCxnSpPr>
        <p:spPr>
          <a:xfrm flipH="1" flipV="1">
            <a:off x="5905498" y="5243110"/>
            <a:ext cx="1376467" cy="524874"/>
          </a:xfrm>
          <a:prstGeom prst="line">
            <a:avLst/>
          </a:prstGeom>
          <a:noFill/>
          <a:ln w="31750" cap="flat" cmpd="sng" algn="ctr">
            <a:solidFill>
              <a:srgbClr val="164380"/>
            </a:solidFill>
            <a:prstDash val="solid"/>
          </a:ln>
          <a:effectLst/>
        </p:spPr>
      </p:cxnSp>
      <p:sp>
        <p:nvSpPr>
          <p:cNvPr id="10" name="TextBox 9">
            <a:extLst>
              <a:ext uri="{FF2B5EF4-FFF2-40B4-BE49-F238E27FC236}">
                <a16:creationId xmlns:a16="http://schemas.microsoft.com/office/drawing/2014/main" id="{29FA2901-4E59-29BB-6DD1-28FD58D2EF43}"/>
              </a:ext>
            </a:extLst>
          </p:cNvPr>
          <p:cNvSpPr txBox="1"/>
          <p:nvPr/>
        </p:nvSpPr>
        <p:spPr>
          <a:xfrm>
            <a:off x="6480858" y="5767984"/>
            <a:ext cx="1602213" cy="646331"/>
          </a:xfrm>
          <a:prstGeom prst="rect">
            <a:avLst/>
          </a:prstGeom>
          <a:solidFill>
            <a:srgbClr val="FFFFFF"/>
          </a:solidFill>
          <a:ln w="31750">
            <a:solidFill>
              <a:srgbClr val="164380"/>
            </a:solidFill>
          </a:ln>
        </p:spPr>
        <p:txBody>
          <a:bodyPr wrap="square" lIns="91440" tIns="45720" rIns="91440" bIns="4572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000000">
                    <a:lumMod val="85000"/>
                    <a:lumOff val="15000"/>
                  </a:srgbClr>
                </a:solidFill>
                <a:effectLst/>
                <a:uLnTx/>
                <a:uFillTx/>
                <a:latin typeface="Calibri"/>
                <a:cs typeface="Calibri"/>
              </a:rPr>
              <a:t>Texas </a:t>
            </a:r>
            <a:endParaRPr kumimoji="0" lang="en-US" sz="1800" b="0" i="0" u="none" strike="noStrike" kern="0" cap="none" spc="0" normalizeH="0" baseline="0" noProof="0">
              <a:ln>
                <a:noFill/>
              </a:ln>
              <a:solidFill>
                <a:srgbClr val="000000">
                  <a:lumMod val="85000"/>
                  <a:lumOff val="15000"/>
                </a:srgbClr>
              </a:solidFill>
              <a:effectLst/>
              <a:uLnTx/>
              <a:uFillTx/>
              <a:cs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000000">
                    <a:lumMod val="85000"/>
                    <a:lumOff val="15000"/>
                  </a:srgbClr>
                </a:solidFill>
                <a:effectLst/>
                <a:uLnTx/>
                <a:uFillTx/>
                <a:latin typeface="Calibri"/>
                <a:cs typeface="Calibri"/>
              </a:rPr>
              <a:t>12% (n=1,279)</a:t>
            </a:r>
            <a:endParaRPr kumimoji="0" lang="en-US" sz="1800" b="0" i="0" u="none" strike="noStrike" kern="0" cap="none" spc="0" normalizeH="0" baseline="0" noProof="0">
              <a:ln>
                <a:noFill/>
              </a:ln>
              <a:solidFill>
                <a:srgbClr val="000000">
                  <a:lumMod val="85000"/>
                  <a:lumOff val="15000"/>
                </a:srgbClr>
              </a:solidFill>
              <a:effectLst/>
              <a:uLnTx/>
              <a:uFillTx/>
            </a:endParaRPr>
          </a:p>
        </p:txBody>
      </p:sp>
      <p:cxnSp>
        <p:nvCxnSpPr>
          <p:cNvPr id="11" name="Straight Connector 10">
            <a:extLst>
              <a:ext uri="{FF2B5EF4-FFF2-40B4-BE49-F238E27FC236}">
                <a16:creationId xmlns:a16="http://schemas.microsoft.com/office/drawing/2014/main" id="{70410C02-E64E-C91C-551D-7D78A8DC9AB0}"/>
              </a:ext>
              <a:ext uri="{C183D7F6-B498-43B3-948B-1728B52AA6E4}">
                <adec:decorative xmlns:adec="http://schemas.microsoft.com/office/drawing/2017/decorative" val="1"/>
              </a:ext>
            </a:extLst>
          </p:cNvPr>
          <p:cNvCxnSpPr>
            <a:cxnSpLocks/>
          </p:cNvCxnSpPr>
          <p:nvPr/>
        </p:nvCxnSpPr>
        <p:spPr>
          <a:xfrm flipH="1">
            <a:off x="9525207" y="2268473"/>
            <a:ext cx="731520" cy="0"/>
          </a:xfrm>
          <a:prstGeom prst="line">
            <a:avLst/>
          </a:prstGeom>
          <a:noFill/>
          <a:ln w="31750" cap="flat" cmpd="sng" algn="ctr">
            <a:solidFill>
              <a:srgbClr val="164380"/>
            </a:solidFill>
            <a:prstDash val="solid"/>
          </a:ln>
          <a:effectLst/>
        </p:spPr>
      </p:cxnSp>
      <p:sp>
        <p:nvSpPr>
          <p:cNvPr id="12" name="Title 11">
            <a:extLst>
              <a:ext uri="{FF2B5EF4-FFF2-40B4-BE49-F238E27FC236}">
                <a16:creationId xmlns:a16="http://schemas.microsoft.com/office/drawing/2014/main" id="{3381ACDA-1708-3EC4-F669-797B7DF9D248}"/>
              </a:ext>
            </a:extLst>
          </p:cNvPr>
          <p:cNvSpPr txBox="1">
            <a:spLocks noGrp="1"/>
          </p:cNvSpPr>
          <p:nvPr>
            <p:ph type="title" idx="4294967295"/>
          </p:nvPr>
        </p:nvSpPr>
        <p:spPr>
          <a:xfrm>
            <a:off x="205620" y="2891071"/>
            <a:ext cx="1628262" cy="646331"/>
          </a:xfrm>
          <a:prstGeom prst="rect">
            <a:avLst/>
          </a:prstGeom>
          <a:solidFill>
            <a:srgbClr val="FFFFFF"/>
          </a:solidFill>
          <a:ln w="31750">
            <a:solidFill>
              <a:srgbClr val="164380"/>
            </a:solid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lumMod val="85000"/>
                    <a:lumOff val="15000"/>
                  </a:srgbClr>
                </a:solidFill>
                <a:effectLst/>
                <a:uLnTx/>
                <a:uFillTx/>
                <a:latin typeface="Calibri"/>
                <a:ea typeface="+mn-ea"/>
                <a:cs typeface="Calibri"/>
              </a:rPr>
              <a:t>California 20% (n=2,109)</a:t>
            </a:r>
            <a:endParaRPr kumimoji="0" lang="en-US" sz="1800" b="0" i="0" u="none" strike="noStrike" kern="0" cap="none" spc="0" normalizeH="0" baseline="0" noProof="0" dirty="0">
              <a:ln>
                <a:noFill/>
              </a:ln>
              <a:solidFill>
                <a:srgbClr val="000000">
                  <a:lumMod val="85000"/>
                  <a:lumOff val="15000"/>
                </a:srgbClr>
              </a:solidFill>
              <a:effectLst/>
              <a:uLnTx/>
              <a:uFillTx/>
              <a:latin typeface="Myriad Web Pro" panose="020B0503030403020204" pitchFamily="34" charset="0"/>
              <a:ea typeface="+mn-ea"/>
              <a:cs typeface="+mn-cs"/>
            </a:endParaRPr>
          </a:p>
        </p:txBody>
      </p:sp>
      <p:sp>
        <p:nvSpPr>
          <p:cNvPr id="13" name="TextBox 12">
            <a:extLst>
              <a:ext uri="{FF2B5EF4-FFF2-40B4-BE49-F238E27FC236}">
                <a16:creationId xmlns:a16="http://schemas.microsoft.com/office/drawing/2014/main" id="{E4877845-52E8-85B4-07DF-C74F16BBEF3A}"/>
              </a:ext>
            </a:extLst>
          </p:cNvPr>
          <p:cNvSpPr txBox="1"/>
          <p:nvPr/>
        </p:nvSpPr>
        <p:spPr>
          <a:xfrm>
            <a:off x="10249844" y="1960551"/>
            <a:ext cx="1496380" cy="923330"/>
          </a:xfrm>
          <a:prstGeom prst="rect">
            <a:avLst/>
          </a:prstGeom>
          <a:solidFill>
            <a:srgbClr val="FFFFFF"/>
          </a:solidFill>
          <a:ln w="31750">
            <a:solidFill>
              <a:srgbClr val="164380"/>
            </a:solidFill>
          </a:ln>
        </p:spPr>
        <p:txBody>
          <a:bodyPr wrap="square" lIns="91440" tIns="45720" rIns="91440" bIns="4572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000000">
                    <a:lumMod val="85000"/>
                    <a:lumOff val="15000"/>
                  </a:srgbClr>
                </a:solidFill>
                <a:effectLst/>
                <a:uLnTx/>
                <a:uFillTx/>
                <a:latin typeface="Calibri"/>
                <a:cs typeface="Calibri"/>
              </a:rPr>
              <a:t>New York</a:t>
            </a:r>
            <a:r>
              <a:rPr kumimoji="0" lang="en-US" sz="1800" b="0" i="0" u="none" strike="noStrike" kern="0" cap="none" spc="0" normalizeH="0" baseline="30000" noProof="0">
                <a:ln>
                  <a:noFill/>
                </a:ln>
                <a:solidFill>
                  <a:srgbClr val="000000">
                    <a:lumMod val="85000"/>
                    <a:lumOff val="15000"/>
                  </a:srgbClr>
                </a:solidFill>
                <a:effectLst/>
                <a:uLnTx/>
                <a:uFillTx/>
                <a:latin typeface="Calibri"/>
                <a:cs typeface="Calibri"/>
              </a:rPr>
              <a:t>*</a:t>
            </a:r>
            <a:r>
              <a:rPr kumimoji="0" lang="en-US" sz="1800" b="0" i="0" u="none" strike="noStrike" kern="0" cap="none" spc="0" normalizeH="0" baseline="0" noProof="0">
                <a:ln>
                  <a:noFill/>
                </a:ln>
                <a:solidFill>
                  <a:srgbClr val="000000">
                    <a:lumMod val="85000"/>
                    <a:lumOff val="15000"/>
                  </a:srgbClr>
                </a:solidFill>
                <a:effectLst/>
                <a:uLnTx/>
                <a:uFillTx/>
                <a:latin typeface="Calibri"/>
                <a:cs typeface="Calibri"/>
              </a:rPr>
              <a:t> </a:t>
            </a:r>
            <a:endParaRPr kumimoji="0" lang="en-US" sz="1800" b="0" i="0" u="none" strike="noStrike" kern="0" cap="none" spc="0" normalizeH="0" baseline="0" noProof="0">
              <a:ln>
                <a:noFill/>
              </a:ln>
              <a:solidFill>
                <a:srgbClr val="000000">
                  <a:lumMod val="85000"/>
                  <a:lumOff val="15000"/>
                </a:srgbClr>
              </a:solidFill>
              <a:effectLst/>
              <a:uLnTx/>
              <a:uFillTx/>
              <a:cs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US" kern="0">
                <a:solidFill>
                  <a:srgbClr val="000000">
                    <a:lumMod val="85000"/>
                    <a:lumOff val="15000"/>
                  </a:srgbClr>
                </a:solidFill>
                <a:latin typeface="Calibri"/>
                <a:cs typeface="Calibri"/>
              </a:rPr>
              <a:t>10</a:t>
            </a:r>
            <a:r>
              <a:rPr kumimoji="0" lang="en-US" sz="1800" b="0" i="0" u="none" strike="noStrike" kern="0" cap="none" spc="0" normalizeH="0" baseline="0" noProof="0">
                <a:ln>
                  <a:noFill/>
                </a:ln>
                <a:solidFill>
                  <a:srgbClr val="000000">
                    <a:lumMod val="85000"/>
                    <a:lumOff val="15000"/>
                  </a:srgbClr>
                </a:solidFill>
                <a:effectLst/>
                <a:uLnTx/>
                <a:uFillTx/>
                <a:latin typeface="Calibri"/>
                <a:cs typeface="Calibri"/>
              </a:rPr>
              <a:t>% (n=</a:t>
            </a:r>
            <a:r>
              <a:rPr lang="en-US" kern="0">
                <a:solidFill>
                  <a:srgbClr val="000000">
                    <a:lumMod val="85000"/>
                    <a:lumOff val="15000"/>
                  </a:srgbClr>
                </a:solidFill>
                <a:latin typeface="Calibri"/>
                <a:cs typeface="Calibri"/>
              </a:rPr>
              <a:t>1,083</a:t>
            </a:r>
            <a:r>
              <a:rPr kumimoji="0" lang="en-US" sz="1800" b="0" i="0" u="none" strike="noStrike" kern="0" cap="none" spc="0" normalizeH="0" baseline="0" noProof="0">
                <a:ln>
                  <a:noFill/>
                </a:ln>
                <a:solidFill>
                  <a:srgbClr val="000000">
                    <a:lumMod val="85000"/>
                    <a:lumOff val="15000"/>
                  </a:srgbClr>
                </a:solidFill>
                <a:effectLst/>
                <a:uLnTx/>
                <a:uFillTx/>
                <a:latin typeface="Calibri"/>
                <a:cs typeface="Calibri"/>
              </a:rPr>
              <a:t>)</a:t>
            </a:r>
            <a:endParaRPr kumimoji="0" lang="en-US" sz="1800" b="0" i="0" u="none" strike="noStrike" kern="0" cap="none" spc="0" normalizeH="0" baseline="0" noProof="0">
              <a:ln>
                <a:noFill/>
              </a:ln>
              <a:solidFill>
                <a:srgbClr val="000000">
                  <a:lumMod val="85000"/>
                  <a:lumOff val="15000"/>
                </a:srgbClr>
              </a:solidFill>
              <a:effectLst/>
              <a:uLnTx/>
              <a:uFillTx/>
            </a:endParaRPr>
          </a:p>
        </p:txBody>
      </p:sp>
      <p:sp>
        <p:nvSpPr>
          <p:cNvPr id="14" name="Oval 64">
            <a:extLst>
              <a:ext uri="{FF2B5EF4-FFF2-40B4-BE49-F238E27FC236}">
                <a16:creationId xmlns:a16="http://schemas.microsoft.com/office/drawing/2014/main" id="{613103B9-15ED-5FE6-2231-0AF01C796F12}"/>
              </a:ext>
              <a:ext uri="{C183D7F6-B498-43B3-948B-1728B52AA6E4}">
                <adec:decorative xmlns:adec="http://schemas.microsoft.com/office/drawing/2017/decorative" val="1"/>
              </a:ext>
            </a:extLst>
          </p:cNvPr>
          <p:cNvSpPr>
            <a:spLocks noChangeArrowheads="1"/>
          </p:cNvSpPr>
          <p:nvPr/>
        </p:nvSpPr>
        <p:spPr bwMode="auto">
          <a:xfrm>
            <a:off x="9320615" y="3076622"/>
            <a:ext cx="152400" cy="150812"/>
          </a:xfrm>
          <a:prstGeom prst="ellipse">
            <a:avLst/>
          </a:prstGeom>
          <a:solidFill>
            <a:srgbClr val="BCE6E4"/>
          </a:solidFill>
          <a:ln w="19050">
            <a:solidFill>
              <a:srgbClr val="FFFFFF"/>
            </a:solidFill>
            <a:round/>
            <a:headEnd/>
            <a:tailEnd/>
          </a:ln>
        </p:spPr>
        <p:txBody>
          <a:bodyPr lIns="0" tIns="0" r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grpSp>
        <p:nvGrpSpPr>
          <p:cNvPr id="15" name="Group 14" descr="Legend indicating number of TB cases&#10;light blue green represents less than or equal to 99&#10;blue green represents 100-299&#10;darker blue green represents 300-999&#10;dark blue green represents greater than or equal to 1000&#10;">
            <a:extLst>
              <a:ext uri="{FF2B5EF4-FFF2-40B4-BE49-F238E27FC236}">
                <a16:creationId xmlns:a16="http://schemas.microsoft.com/office/drawing/2014/main" id="{6AEC9313-620F-F9CE-2607-51214BAE3A8D}"/>
              </a:ext>
            </a:extLst>
          </p:cNvPr>
          <p:cNvGrpSpPr/>
          <p:nvPr/>
        </p:nvGrpSpPr>
        <p:grpSpPr>
          <a:xfrm>
            <a:off x="10284086" y="4904554"/>
            <a:ext cx="1858901" cy="1720078"/>
            <a:chOff x="10284086" y="4904554"/>
            <a:chExt cx="1858901" cy="1720078"/>
          </a:xfrm>
        </p:grpSpPr>
        <p:sp>
          <p:nvSpPr>
            <p:cNvPr id="16" name="TextBox 15">
              <a:extLst>
                <a:ext uri="{FF2B5EF4-FFF2-40B4-BE49-F238E27FC236}">
                  <a16:creationId xmlns:a16="http://schemas.microsoft.com/office/drawing/2014/main" id="{15A56B41-FCF0-2836-7A5F-552AFC0EB2AD}"/>
                </a:ext>
              </a:extLst>
            </p:cNvPr>
            <p:cNvSpPr txBox="1"/>
            <p:nvPr/>
          </p:nvSpPr>
          <p:spPr>
            <a:xfrm>
              <a:off x="10284086" y="4904554"/>
              <a:ext cx="1858901" cy="338554"/>
            </a:xfrm>
            <a:prstGeom prst="rect">
              <a:avLst/>
            </a:prstGeom>
            <a:solidFill>
              <a:srgbClr val="FFFFFF"/>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srgbClr val="000000">
                      <a:lumMod val="85000"/>
                      <a:lumOff val="15000"/>
                    </a:srgbClr>
                  </a:solidFill>
                  <a:effectLst/>
                  <a:uLnTx/>
                  <a:uFillTx/>
                  <a:latin typeface="Calibri"/>
                  <a:cs typeface="Calibri"/>
                </a:rPr>
                <a:t>Number of TB cases</a:t>
              </a:r>
              <a:endParaRPr kumimoji="0" lang="en-US" sz="1600" b="0" i="0" u="none" strike="noStrike" kern="0" cap="none" spc="0" normalizeH="0" baseline="0" noProof="0">
                <a:ln>
                  <a:noFill/>
                </a:ln>
                <a:solidFill>
                  <a:srgbClr val="000000">
                    <a:lumMod val="85000"/>
                    <a:lumOff val="15000"/>
                  </a:srgbClr>
                </a:solidFill>
                <a:effectLst/>
                <a:uLnTx/>
                <a:uFillTx/>
              </a:endParaRPr>
            </a:p>
          </p:txBody>
        </p:sp>
        <p:sp>
          <p:nvSpPr>
            <p:cNvPr id="17" name="TextBox 16">
              <a:extLst>
                <a:ext uri="{FF2B5EF4-FFF2-40B4-BE49-F238E27FC236}">
                  <a16:creationId xmlns:a16="http://schemas.microsoft.com/office/drawing/2014/main" id="{0EB87AA1-3175-01A9-D3F2-8ED19D20E3D9}"/>
                </a:ext>
              </a:extLst>
            </p:cNvPr>
            <p:cNvSpPr txBox="1"/>
            <p:nvPr/>
          </p:nvSpPr>
          <p:spPr>
            <a:xfrm>
              <a:off x="10932081" y="5314874"/>
              <a:ext cx="806051" cy="307777"/>
            </a:xfrm>
            <a:prstGeom prst="rect">
              <a:avLst/>
            </a:prstGeom>
            <a:solidFill>
              <a:srgbClr val="FFFFFF"/>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000000">
                      <a:lumMod val="85000"/>
                      <a:lumOff val="15000"/>
                    </a:srgbClr>
                  </a:solidFill>
                  <a:effectLst/>
                  <a:uLnTx/>
                  <a:uFillTx/>
                  <a:latin typeface="Calibri"/>
                  <a:cs typeface="Calibri"/>
                </a:rPr>
                <a:t>≤99</a:t>
              </a:r>
              <a:endParaRPr kumimoji="0" lang="en-US" sz="1400" b="0" i="0" u="none" strike="noStrike" kern="0" cap="none" spc="0" normalizeH="0" baseline="0" noProof="0">
                <a:ln>
                  <a:noFill/>
                </a:ln>
                <a:solidFill>
                  <a:srgbClr val="000000">
                    <a:lumMod val="85000"/>
                    <a:lumOff val="15000"/>
                  </a:srgbClr>
                </a:solidFill>
                <a:effectLst/>
                <a:uLnTx/>
                <a:uFillTx/>
              </a:endParaRPr>
            </a:p>
          </p:txBody>
        </p:sp>
        <p:sp>
          <p:nvSpPr>
            <p:cNvPr id="18" name="TextBox 17">
              <a:extLst>
                <a:ext uri="{FF2B5EF4-FFF2-40B4-BE49-F238E27FC236}">
                  <a16:creationId xmlns:a16="http://schemas.microsoft.com/office/drawing/2014/main" id="{A2669D84-E08C-B91E-6959-12D0FCFA129A}"/>
                </a:ext>
              </a:extLst>
            </p:cNvPr>
            <p:cNvSpPr txBox="1"/>
            <p:nvPr/>
          </p:nvSpPr>
          <p:spPr>
            <a:xfrm>
              <a:off x="10932081" y="5657324"/>
              <a:ext cx="957111" cy="307777"/>
            </a:xfrm>
            <a:prstGeom prst="rect">
              <a:avLst/>
            </a:prstGeom>
            <a:solidFill>
              <a:srgbClr val="FFFFFF"/>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000000">
                      <a:lumMod val="85000"/>
                      <a:lumOff val="15000"/>
                    </a:srgbClr>
                  </a:solidFill>
                  <a:effectLst/>
                  <a:uLnTx/>
                  <a:uFillTx/>
                  <a:latin typeface="Calibri"/>
                  <a:cs typeface="Calibri"/>
                </a:rPr>
                <a:t>100–299</a:t>
              </a:r>
              <a:endParaRPr kumimoji="0" lang="en-US" sz="1400" b="0" i="0" u="none" strike="noStrike" kern="0" cap="none" spc="0" normalizeH="0" baseline="0" noProof="0">
                <a:ln>
                  <a:noFill/>
                </a:ln>
                <a:solidFill>
                  <a:srgbClr val="000000">
                    <a:lumMod val="85000"/>
                    <a:lumOff val="15000"/>
                  </a:srgbClr>
                </a:solidFill>
                <a:effectLst/>
                <a:uLnTx/>
                <a:uFillTx/>
              </a:endParaRPr>
            </a:p>
          </p:txBody>
        </p:sp>
        <p:sp>
          <p:nvSpPr>
            <p:cNvPr id="19" name="TextBox 18">
              <a:extLst>
                <a:ext uri="{FF2B5EF4-FFF2-40B4-BE49-F238E27FC236}">
                  <a16:creationId xmlns:a16="http://schemas.microsoft.com/office/drawing/2014/main" id="{298534C2-C999-5C30-39DC-7F1651113E9C}"/>
                </a:ext>
              </a:extLst>
            </p:cNvPr>
            <p:cNvSpPr txBox="1"/>
            <p:nvPr/>
          </p:nvSpPr>
          <p:spPr>
            <a:xfrm>
              <a:off x="10932082" y="5999773"/>
              <a:ext cx="957111" cy="307777"/>
            </a:xfrm>
            <a:prstGeom prst="rect">
              <a:avLst/>
            </a:prstGeom>
            <a:solidFill>
              <a:srgbClr val="FFFFFF"/>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000000">
                      <a:lumMod val="85000"/>
                      <a:lumOff val="15000"/>
                    </a:srgbClr>
                  </a:solidFill>
                  <a:effectLst/>
                  <a:uLnTx/>
                  <a:uFillTx/>
                  <a:latin typeface="Calibri"/>
                  <a:cs typeface="Calibri"/>
                </a:rPr>
                <a:t>300–999</a:t>
              </a:r>
            </a:p>
          </p:txBody>
        </p:sp>
        <p:sp>
          <p:nvSpPr>
            <p:cNvPr id="20" name="TextBox 19">
              <a:extLst>
                <a:ext uri="{FF2B5EF4-FFF2-40B4-BE49-F238E27FC236}">
                  <a16:creationId xmlns:a16="http://schemas.microsoft.com/office/drawing/2014/main" id="{040BBC6D-81E3-B250-9B02-A2FECC1AECF2}"/>
                </a:ext>
              </a:extLst>
            </p:cNvPr>
            <p:cNvSpPr txBox="1"/>
            <p:nvPr/>
          </p:nvSpPr>
          <p:spPr>
            <a:xfrm>
              <a:off x="10932079" y="6316855"/>
              <a:ext cx="957111" cy="307777"/>
            </a:xfrm>
            <a:prstGeom prst="rect">
              <a:avLst/>
            </a:prstGeom>
            <a:solidFill>
              <a:srgbClr val="FFFFFF"/>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000000">
                      <a:lumMod val="85000"/>
                      <a:lumOff val="15000"/>
                    </a:srgbClr>
                  </a:solidFill>
                  <a:effectLst/>
                  <a:uLnTx/>
                  <a:uFillTx/>
                  <a:latin typeface="Calibri"/>
                  <a:cs typeface="Calibri"/>
                </a:rPr>
                <a:t>≥1000</a:t>
              </a:r>
            </a:p>
          </p:txBody>
        </p:sp>
      </p:grpSp>
      <p:grpSp>
        <p:nvGrpSpPr>
          <p:cNvPr id="21" name="Group 20">
            <a:extLst>
              <a:ext uri="{FF2B5EF4-FFF2-40B4-BE49-F238E27FC236}">
                <a16:creationId xmlns:a16="http://schemas.microsoft.com/office/drawing/2014/main" id="{93EA663D-8892-AC2C-3847-E23596C06856}"/>
              </a:ext>
              <a:ext uri="{C183D7F6-B498-43B3-948B-1728B52AA6E4}">
                <adec:decorative xmlns:adec="http://schemas.microsoft.com/office/drawing/2017/decorative" val="1"/>
              </a:ext>
            </a:extLst>
          </p:cNvPr>
          <p:cNvGrpSpPr/>
          <p:nvPr/>
        </p:nvGrpSpPr>
        <p:grpSpPr>
          <a:xfrm>
            <a:off x="8615419" y="4337206"/>
            <a:ext cx="1562792" cy="1144959"/>
            <a:chOff x="8619928" y="4369915"/>
            <a:chExt cx="1562792" cy="1144959"/>
          </a:xfrm>
        </p:grpSpPr>
        <p:cxnSp>
          <p:nvCxnSpPr>
            <p:cNvPr id="22" name="Straight Connector 21">
              <a:extLst>
                <a:ext uri="{FF2B5EF4-FFF2-40B4-BE49-F238E27FC236}">
                  <a16:creationId xmlns:a16="http://schemas.microsoft.com/office/drawing/2014/main" id="{7EFBB235-5D56-09FA-2A1A-BBFBEF0495C8}"/>
                </a:ext>
              </a:extLst>
            </p:cNvPr>
            <p:cNvCxnSpPr>
              <a:cxnSpLocks/>
              <a:stCxn id="23" idx="2"/>
            </p:cNvCxnSpPr>
            <p:nvPr/>
          </p:nvCxnSpPr>
          <p:spPr>
            <a:xfrm flipH="1">
              <a:off x="9098398" y="5016246"/>
              <a:ext cx="302926" cy="498628"/>
            </a:xfrm>
            <a:prstGeom prst="line">
              <a:avLst/>
            </a:prstGeom>
            <a:noFill/>
            <a:ln w="31750" cap="flat" cmpd="sng" algn="ctr">
              <a:solidFill>
                <a:srgbClr val="164380"/>
              </a:solidFill>
              <a:prstDash val="solid"/>
            </a:ln>
            <a:effectLst/>
          </p:spPr>
        </p:cxnSp>
        <p:sp>
          <p:nvSpPr>
            <p:cNvPr id="23" name="TextBox 22">
              <a:extLst>
                <a:ext uri="{FF2B5EF4-FFF2-40B4-BE49-F238E27FC236}">
                  <a16:creationId xmlns:a16="http://schemas.microsoft.com/office/drawing/2014/main" id="{676B848D-E4B8-0F09-86E4-517E089BFBA0}"/>
                </a:ext>
              </a:extLst>
            </p:cNvPr>
            <p:cNvSpPr txBox="1"/>
            <p:nvPr/>
          </p:nvSpPr>
          <p:spPr>
            <a:xfrm>
              <a:off x="8619928" y="4369915"/>
              <a:ext cx="1562792" cy="646331"/>
            </a:xfrm>
            <a:prstGeom prst="rect">
              <a:avLst/>
            </a:prstGeom>
            <a:solidFill>
              <a:srgbClr val="FFFFFF"/>
            </a:solidFill>
            <a:ln w="31750">
              <a:solidFill>
                <a:srgbClr val="164380"/>
              </a:solidFill>
            </a:ln>
          </p:spPr>
          <p:txBody>
            <a:bodyPr wrap="square" lIns="91440" tIns="45720" rIns="91440" bIns="4572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000000">
                      <a:lumMod val="85000"/>
                      <a:lumOff val="15000"/>
                    </a:srgbClr>
                  </a:solidFill>
                  <a:effectLst/>
                  <a:uLnTx/>
                  <a:uFillTx/>
                  <a:latin typeface="Calibri"/>
                  <a:cs typeface="Calibri"/>
                </a:rPr>
                <a:t>Florida </a:t>
              </a:r>
              <a:endParaRPr kumimoji="0" lang="en-US" sz="1800" b="0" i="0" u="none" strike="noStrike" kern="0" cap="none" spc="0" normalizeH="0" baseline="0" noProof="0">
                <a:ln>
                  <a:noFill/>
                </a:ln>
                <a:solidFill>
                  <a:srgbClr val="000000">
                    <a:lumMod val="85000"/>
                    <a:lumOff val="15000"/>
                  </a:srgbClr>
                </a:solidFill>
                <a:effectLst/>
                <a:uLnTx/>
                <a:uFillTx/>
                <a:cs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000000">
                      <a:lumMod val="85000"/>
                      <a:lumOff val="15000"/>
                    </a:srgbClr>
                  </a:solidFill>
                  <a:effectLst/>
                  <a:uLnTx/>
                  <a:uFillTx/>
                  <a:latin typeface="Calibri"/>
                  <a:cs typeface="Calibri"/>
                </a:rPr>
                <a:t>6% (n=675)</a:t>
              </a:r>
              <a:endParaRPr kumimoji="0" lang="en-US" sz="1800" b="0" i="0" u="none" strike="noStrike" kern="0" cap="none" spc="0" normalizeH="0" baseline="0" noProof="0">
                <a:ln>
                  <a:noFill/>
                </a:ln>
                <a:solidFill>
                  <a:srgbClr val="000000">
                    <a:lumMod val="85000"/>
                    <a:lumOff val="15000"/>
                  </a:srgbClr>
                </a:solidFill>
                <a:effectLst/>
                <a:uLnTx/>
                <a:uFillTx/>
              </a:endParaRPr>
            </a:p>
          </p:txBody>
        </p:sp>
      </p:grpSp>
      <p:sp>
        <p:nvSpPr>
          <p:cNvPr id="24" name="Text Placeholder 3">
            <a:extLst>
              <a:ext uri="{FF2B5EF4-FFF2-40B4-BE49-F238E27FC236}">
                <a16:creationId xmlns:a16="http://schemas.microsoft.com/office/drawing/2014/main" id="{4945B917-8AED-EADE-1B8E-4DC87046C62C}"/>
              </a:ext>
            </a:extLst>
          </p:cNvPr>
          <p:cNvSpPr txBox="1">
            <a:spLocks/>
          </p:cNvSpPr>
          <p:nvPr/>
        </p:nvSpPr>
        <p:spPr>
          <a:xfrm>
            <a:off x="0" y="6463729"/>
            <a:ext cx="12192000" cy="27024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58747" indent="-158747" fontAlgn="auto">
              <a:spcBef>
                <a:spcPts val="0"/>
              </a:spcBef>
              <a:spcAft>
                <a:spcPts val="0"/>
              </a:spcAft>
              <a:buFont typeface="Arial" pitchFamily="34" charset="0"/>
              <a:buNone/>
            </a:pPr>
            <a:r>
              <a:rPr lang="en-US" sz="1200" baseline="30000">
                <a:solidFill>
                  <a:srgbClr val="000000"/>
                </a:solidFill>
                <a:latin typeface="Calibri" panose="020F0502020204030204" pitchFamily="34" charset="0"/>
                <a:cs typeface="Calibri" panose="020F0502020204030204" pitchFamily="34" charset="0"/>
              </a:rPr>
              <a:t>*</a:t>
            </a:r>
            <a:r>
              <a:rPr lang="en-US" sz="1200">
                <a:solidFill>
                  <a:srgbClr val="000000"/>
                </a:solidFill>
                <a:latin typeface="Calibri" panose="020F0502020204030204" pitchFamily="34" charset="0"/>
                <a:cs typeface="Calibri" panose="020F0502020204030204" pitchFamily="34" charset="0"/>
              </a:rPr>
              <a:t> Includes New York City</a:t>
            </a:r>
            <a:endParaRPr lang="en-US" sz="1200" baseline="30000">
              <a:solidFill>
                <a:srgbClr val="000000"/>
              </a:solidFill>
              <a:latin typeface="Calibri" panose="020F0502020204030204" pitchFamily="34" charset="0"/>
              <a:cs typeface="Calibri" panose="020F0502020204030204" pitchFamily="34" charset="0"/>
            </a:endParaRPr>
          </a:p>
        </p:txBody>
      </p:sp>
      <p:grpSp>
        <p:nvGrpSpPr>
          <p:cNvPr id="25" name="Group 24" descr="colored squares from light blue green to dark blue green">
            <a:extLst>
              <a:ext uri="{FF2B5EF4-FFF2-40B4-BE49-F238E27FC236}">
                <a16:creationId xmlns:a16="http://schemas.microsoft.com/office/drawing/2014/main" id="{69AFC144-381C-FD1A-91CC-217FE03C3AA8}"/>
              </a:ext>
            </a:extLst>
          </p:cNvPr>
          <p:cNvGrpSpPr/>
          <p:nvPr/>
        </p:nvGrpSpPr>
        <p:grpSpPr>
          <a:xfrm>
            <a:off x="10626446" y="5335077"/>
            <a:ext cx="274666" cy="1223021"/>
            <a:chOff x="10626446" y="5335077"/>
            <a:chExt cx="274666" cy="1223021"/>
          </a:xfrm>
        </p:grpSpPr>
        <p:sp>
          <p:nvSpPr>
            <p:cNvPr id="26" name="Rectangle 25">
              <a:extLst>
                <a:ext uri="{FF2B5EF4-FFF2-40B4-BE49-F238E27FC236}">
                  <a16:creationId xmlns:a16="http://schemas.microsoft.com/office/drawing/2014/main" id="{2595436D-BA57-B613-7CF4-A5D5DFA4EC6B}"/>
                </a:ext>
              </a:extLst>
            </p:cNvPr>
            <p:cNvSpPr>
              <a:spLocks noChangeAspect="1"/>
            </p:cNvSpPr>
            <p:nvPr/>
          </p:nvSpPr>
          <p:spPr>
            <a:xfrm>
              <a:off x="10626446" y="5335077"/>
              <a:ext cx="274666" cy="228600"/>
            </a:xfrm>
            <a:prstGeom prst="rect">
              <a:avLst/>
            </a:prstGeom>
            <a:solidFill>
              <a:srgbClr val="BCE6E4"/>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Myriad Web Pro"/>
                <a:ea typeface="+mn-ea"/>
                <a:cs typeface="+mn-cs"/>
              </a:endParaRPr>
            </a:p>
          </p:txBody>
        </p:sp>
        <p:sp>
          <p:nvSpPr>
            <p:cNvPr id="27" name="Rectangle 26">
              <a:extLst>
                <a:ext uri="{FF2B5EF4-FFF2-40B4-BE49-F238E27FC236}">
                  <a16:creationId xmlns:a16="http://schemas.microsoft.com/office/drawing/2014/main" id="{A4D08CB6-84E2-26B1-80C8-1C6F6D18F6E4}"/>
                </a:ext>
              </a:extLst>
            </p:cNvPr>
            <p:cNvSpPr>
              <a:spLocks/>
            </p:cNvSpPr>
            <p:nvPr/>
          </p:nvSpPr>
          <p:spPr>
            <a:xfrm>
              <a:off x="10626792" y="5664664"/>
              <a:ext cx="274320" cy="228600"/>
            </a:xfrm>
            <a:prstGeom prst="rect">
              <a:avLst/>
            </a:prstGeom>
            <a:solidFill>
              <a:srgbClr val="82D3C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Myriad Web Pro"/>
                <a:ea typeface="+mn-ea"/>
                <a:cs typeface="+mn-cs"/>
              </a:endParaRPr>
            </a:p>
          </p:txBody>
        </p:sp>
        <p:sp>
          <p:nvSpPr>
            <p:cNvPr id="28" name="Rectangle 27">
              <a:extLst>
                <a:ext uri="{FF2B5EF4-FFF2-40B4-BE49-F238E27FC236}">
                  <a16:creationId xmlns:a16="http://schemas.microsoft.com/office/drawing/2014/main" id="{3E23DD71-4628-53E9-109C-71C1916816E9}"/>
                </a:ext>
              </a:extLst>
            </p:cNvPr>
            <p:cNvSpPr/>
            <p:nvPr/>
          </p:nvSpPr>
          <p:spPr>
            <a:xfrm>
              <a:off x="10626792" y="5994251"/>
              <a:ext cx="274320" cy="230278"/>
            </a:xfrm>
            <a:prstGeom prst="rect">
              <a:avLst/>
            </a:prstGeom>
            <a:solidFill>
              <a:srgbClr val="62A8B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Myriad Web Pro"/>
                <a:ea typeface="+mn-ea"/>
                <a:cs typeface="+mn-cs"/>
              </a:endParaRPr>
            </a:p>
          </p:txBody>
        </p:sp>
        <p:sp>
          <p:nvSpPr>
            <p:cNvPr id="29" name="Rectangle 28">
              <a:extLst>
                <a:ext uri="{FF2B5EF4-FFF2-40B4-BE49-F238E27FC236}">
                  <a16:creationId xmlns:a16="http://schemas.microsoft.com/office/drawing/2014/main" id="{698E4C13-2E87-8725-BAA2-DE54854C4A89}"/>
                </a:ext>
              </a:extLst>
            </p:cNvPr>
            <p:cNvSpPr/>
            <p:nvPr/>
          </p:nvSpPr>
          <p:spPr>
            <a:xfrm>
              <a:off x="10626446" y="6327820"/>
              <a:ext cx="274320" cy="230278"/>
            </a:xfrm>
            <a:prstGeom prst="rect">
              <a:avLst/>
            </a:prstGeom>
            <a:solidFill>
              <a:srgbClr val="3B678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Myriad Web Pro"/>
                <a:ea typeface="+mn-ea"/>
                <a:cs typeface="+mn-cs"/>
              </a:endParaRPr>
            </a:p>
          </p:txBody>
        </p:sp>
      </p:grpSp>
    </p:spTree>
    <p:extLst>
      <p:ext uri="{BB962C8B-B14F-4D97-AF65-F5344CB8AC3E}">
        <p14:creationId xmlns:p14="http://schemas.microsoft.com/office/powerpoint/2010/main" val="4134136202"/>
      </p:ext>
    </p:extLst>
  </p:cSld>
  <p:clrMapOvr>
    <a:masterClrMapping/>
  </p:clrMapOvr>
  <p:transition>
    <p:fad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61B12A-197E-549F-3EB6-BB812D7AD4B2}"/>
            </a:ext>
          </a:extLst>
        </p:cNvPr>
        <p:cNvGrpSpPr/>
        <p:nvPr/>
      </p:nvGrpSpPr>
      <p:grpSpPr>
        <a:xfrm>
          <a:off x="0" y="0"/>
          <a:ext cx="0" cy="0"/>
          <a:chOff x="0" y="0"/>
          <a:chExt cx="0" cy="0"/>
        </a:xfrm>
      </p:grpSpPr>
      <p:grpSp>
        <p:nvGrpSpPr>
          <p:cNvPr id="5" name="Group 4" descr="Table showing select characteristics of 6 new large outbreaks of TB in the United States in 2024.">
            <a:extLst>
              <a:ext uri="{FF2B5EF4-FFF2-40B4-BE49-F238E27FC236}">
                <a16:creationId xmlns:a16="http://schemas.microsoft.com/office/drawing/2014/main" id="{1938B4B6-13EC-96A9-61C6-448927BC8975}"/>
              </a:ext>
            </a:extLst>
          </p:cNvPr>
          <p:cNvGrpSpPr/>
          <p:nvPr/>
        </p:nvGrpSpPr>
        <p:grpSpPr>
          <a:xfrm>
            <a:off x="297873" y="1157784"/>
            <a:ext cx="11596254" cy="4707082"/>
            <a:chOff x="297873" y="1100634"/>
            <a:chExt cx="11596254" cy="4707082"/>
          </a:xfrm>
        </p:grpSpPr>
        <p:sp>
          <p:nvSpPr>
            <p:cNvPr id="3" name="Rectangle: Rounded Corners 2">
              <a:extLst>
                <a:ext uri="{FF2B5EF4-FFF2-40B4-BE49-F238E27FC236}">
                  <a16:creationId xmlns:a16="http://schemas.microsoft.com/office/drawing/2014/main" id="{76365E8E-EF1E-6520-A43F-3693AEC41AD6}"/>
                </a:ext>
              </a:extLst>
            </p:cNvPr>
            <p:cNvSpPr/>
            <p:nvPr/>
          </p:nvSpPr>
          <p:spPr>
            <a:xfrm>
              <a:off x="297873" y="1100634"/>
              <a:ext cx="11596254" cy="4707082"/>
            </a:xfrm>
            <a:prstGeom prst="roundRect">
              <a:avLst>
                <a:gd name="adj" fmla="val 4111"/>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yriad Web Pro"/>
                <a:ea typeface="+mn-ea"/>
                <a:cs typeface="+mn-cs"/>
              </a:endParaRPr>
            </a:p>
          </p:txBody>
        </p:sp>
        <p:sp>
          <p:nvSpPr>
            <p:cNvPr id="2" name="Flowchart: Alternate Process 1">
              <a:extLst>
                <a:ext uri="{FF2B5EF4-FFF2-40B4-BE49-F238E27FC236}">
                  <a16:creationId xmlns:a16="http://schemas.microsoft.com/office/drawing/2014/main" id="{415600CA-6C8A-DD98-9DBE-34398CC44C5B}"/>
                </a:ext>
              </a:extLst>
            </p:cNvPr>
            <p:cNvSpPr/>
            <p:nvPr/>
          </p:nvSpPr>
          <p:spPr>
            <a:xfrm>
              <a:off x="482981" y="1695814"/>
              <a:ext cx="2266491" cy="3946688"/>
            </a:xfrm>
            <a:prstGeom prst="flowChartAlternateProcess">
              <a:avLst/>
            </a:prstGeom>
            <a:solidFill>
              <a:schemeClr val="bg1"/>
            </a:solidFill>
            <a:ln>
              <a:noFill/>
            </a:ln>
            <a:effectLst>
              <a:glow rad="63500">
                <a:schemeClr val="accent1">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Myriad Web Pro"/>
                  <a:ea typeface="+mn-ea"/>
                  <a:cs typeface="+mn-cs"/>
                </a:rPr>
                <a:t>Outbreak 1</a:t>
              </a:r>
            </a:p>
          </p:txBody>
        </p:sp>
        <p:sp>
          <p:nvSpPr>
            <p:cNvPr id="7" name="Flowchart: Alternate Process 6">
              <a:extLst>
                <a:ext uri="{FF2B5EF4-FFF2-40B4-BE49-F238E27FC236}">
                  <a16:creationId xmlns:a16="http://schemas.microsoft.com/office/drawing/2014/main" id="{AB102FE5-CB4C-8F40-6408-4B1F479CEF8A}"/>
                </a:ext>
              </a:extLst>
            </p:cNvPr>
            <p:cNvSpPr/>
            <p:nvPr/>
          </p:nvSpPr>
          <p:spPr>
            <a:xfrm>
              <a:off x="2954489" y="1695857"/>
              <a:ext cx="1280160" cy="3946688"/>
            </a:xfrm>
            <a:prstGeom prst="flowChartAlternateProcess">
              <a:avLst/>
            </a:prstGeom>
            <a:solidFill>
              <a:schemeClr val="bg1"/>
            </a:solidFill>
            <a:ln>
              <a:noFill/>
            </a:ln>
            <a:effectLst>
              <a:glow rad="63500">
                <a:schemeClr val="accent1">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Myriad Web Pro"/>
                  <a:ea typeface="+mn-ea"/>
                  <a:cs typeface="+mn-cs"/>
                </a:rPr>
                <a:t>Outbreak 1</a:t>
              </a:r>
            </a:p>
          </p:txBody>
        </p:sp>
        <p:sp>
          <p:nvSpPr>
            <p:cNvPr id="16" name="Flowchart: Alternate Process 15">
              <a:extLst>
                <a:ext uri="{FF2B5EF4-FFF2-40B4-BE49-F238E27FC236}">
                  <a16:creationId xmlns:a16="http://schemas.microsoft.com/office/drawing/2014/main" id="{2083E5E3-89C0-7836-F7EA-2A1B47223A42}"/>
                </a:ext>
              </a:extLst>
            </p:cNvPr>
            <p:cNvSpPr/>
            <p:nvPr/>
          </p:nvSpPr>
          <p:spPr>
            <a:xfrm>
              <a:off x="2941934" y="1377858"/>
              <a:ext cx="1332300" cy="516035"/>
            </a:xfrm>
            <a:prstGeom prst="flowChartAlternateProcess">
              <a:avLst/>
            </a:prstGeom>
            <a:solidFill>
              <a:srgbClr val="CA78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b="1" i="0" u="none" strike="noStrike" kern="1200" cap="none" spc="0" normalizeH="0" baseline="0" noProof="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Outbreak 1</a:t>
              </a:r>
            </a:p>
          </p:txBody>
        </p:sp>
        <p:sp>
          <p:nvSpPr>
            <p:cNvPr id="17" name="Flowchart: Alternate Process 16">
              <a:extLst>
                <a:ext uri="{FF2B5EF4-FFF2-40B4-BE49-F238E27FC236}">
                  <a16:creationId xmlns:a16="http://schemas.microsoft.com/office/drawing/2014/main" id="{CEDC6392-64BF-E7AA-652B-4A0B81FE1390}"/>
                </a:ext>
              </a:extLst>
            </p:cNvPr>
            <p:cNvSpPr/>
            <p:nvPr/>
          </p:nvSpPr>
          <p:spPr>
            <a:xfrm>
              <a:off x="4439665" y="1695857"/>
              <a:ext cx="1280160" cy="3946688"/>
            </a:xfrm>
            <a:prstGeom prst="flowChartAlternateProcess">
              <a:avLst/>
            </a:prstGeom>
            <a:solidFill>
              <a:schemeClr val="bg1"/>
            </a:solidFill>
            <a:ln>
              <a:noFill/>
            </a:ln>
            <a:effectLst>
              <a:glow rad="63500">
                <a:schemeClr val="accent1">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Myriad Web Pro"/>
                  <a:ea typeface="+mn-ea"/>
                  <a:cs typeface="+mn-cs"/>
                </a:rPr>
                <a:t>Outbreak 1</a:t>
              </a:r>
            </a:p>
          </p:txBody>
        </p:sp>
        <p:sp>
          <p:nvSpPr>
            <p:cNvPr id="11" name="Flowchart: Alternate Process 10">
              <a:extLst>
                <a:ext uri="{FF2B5EF4-FFF2-40B4-BE49-F238E27FC236}">
                  <a16:creationId xmlns:a16="http://schemas.microsoft.com/office/drawing/2014/main" id="{4DC07A01-43FE-2564-410D-599431BA81C5}"/>
                </a:ext>
              </a:extLst>
            </p:cNvPr>
            <p:cNvSpPr/>
            <p:nvPr/>
          </p:nvSpPr>
          <p:spPr>
            <a:xfrm>
              <a:off x="4432315" y="1377858"/>
              <a:ext cx="1307592" cy="526473"/>
            </a:xfrm>
            <a:prstGeom prst="flowChartAlternateProcess">
              <a:avLst/>
            </a:prstGeom>
            <a:solidFill>
              <a:srgbClr val="8366B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Outbreak 2</a:t>
              </a:r>
            </a:p>
          </p:txBody>
        </p:sp>
        <p:sp>
          <p:nvSpPr>
            <p:cNvPr id="19" name="Flowchart: Alternate Process 18">
              <a:extLst>
                <a:ext uri="{FF2B5EF4-FFF2-40B4-BE49-F238E27FC236}">
                  <a16:creationId xmlns:a16="http://schemas.microsoft.com/office/drawing/2014/main" id="{35F8A229-89DD-8388-5934-3B787054A56D}"/>
                </a:ext>
              </a:extLst>
            </p:cNvPr>
            <p:cNvSpPr/>
            <p:nvPr/>
          </p:nvSpPr>
          <p:spPr>
            <a:xfrm>
              <a:off x="5924841" y="1695857"/>
              <a:ext cx="1280160" cy="3946688"/>
            </a:xfrm>
            <a:prstGeom prst="flowChartAlternateProcess">
              <a:avLst/>
            </a:prstGeom>
            <a:solidFill>
              <a:schemeClr val="bg1"/>
            </a:solidFill>
            <a:ln>
              <a:noFill/>
            </a:ln>
            <a:effectLst>
              <a:glow rad="63500">
                <a:schemeClr val="accent1">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Myriad Web Pro"/>
                  <a:ea typeface="+mn-ea"/>
                  <a:cs typeface="+mn-cs"/>
                </a:rPr>
                <a:t>Outbreak 1</a:t>
              </a:r>
            </a:p>
          </p:txBody>
        </p:sp>
        <p:sp>
          <p:nvSpPr>
            <p:cNvPr id="12" name="Flowchart: Alternate Process 11">
              <a:extLst>
                <a:ext uri="{FF2B5EF4-FFF2-40B4-BE49-F238E27FC236}">
                  <a16:creationId xmlns:a16="http://schemas.microsoft.com/office/drawing/2014/main" id="{3771D454-453F-41C6-79FB-5DAC3E485E59}"/>
                </a:ext>
              </a:extLst>
            </p:cNvPr>
            <p:cNvSpPr/>
            <p:nvPr/>
          </p:nvSpPr>
          <p:spPr>
            <a:xfrm>
              <a:off x="5922697" y="1377858"/>
              <a:ext cx="1307592" cy="526473"/>
            </a:xfrm>
            <a:prstGeom prst="flowChartAlternateProcess">
              <a:avLst/>
            </a:prstGeom>
            <a:solidFill>
              <a:srgbClr val="5361B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Outbreak 3</a:t>
              </a:r>
            </a:p>
          </p:txBody>
        </p:sp>
        <p:sp>
          <p:nvSpPr>
            <p:cNvPr id="20" name="Flowchart: Alternate Process 19">
              <a:extLst>
                <a:ext uri="{FF2B5EF4-FFF2-40B4-BE49-F238E27FC236}">
                  <a16:creationId xmlns:a16="http://schemas.microsoft.com/office/drawing/2014/main" id="{AD00AEA1-D00E-7DCC-8391-BE1CF266FD03}"/>
                </a:ext>
              </a:extLst>
            </p:cNvPr>
            <p:cNvSpPr/>
            <p:nvPr/>
          </p:nvSpPr>
          <p:spPr>
            <a:xfrm>
              <a:off x="7410017" y="1695815"/>
              <a:ext cx="1280160" cy="3946688"/>
            </a:xfrm>
            <a:prstGeom prst="flowChartAlternateProcess">
              <a:avLst/>
            </a:prstGeom>
            <a:solidFill>
              <a:schemeClr val="bg1"/>
            </a:solidFill>
            <a:ln>
              <a:noFill/>
            </a:ln>
            <a:effectLst>
              <a:glow rad="63500">
                <a:schemeClr val="accent1">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Myriad Web Pro"/>
                  <a:ea typeface="+mn-ea"/>
                  <a:cs typeface="+mn-cs"/>
                </a:rPr>
                <a:t>Outbreak 1</a:t>
              </a:r>
            </a:p>
          </p:txBody>
        </p:sp>
        <p:sp>
          <p:nvSpPr>
            <p:cNvPr id="13" name="Flowchart: Alternate Process 12">
              <a:extLst>
                <a:ext uri="{FF2B5EF4-FFF2-40B4-BE49-F238E27FC236}">
                  <a16:creationId xmlns:a16="http://schemas.microsoft.com/office/drawing/2014/main" id="{422237EB-225E-9CDB-B47E-BD48DB005B96}"/>
                </a:ext>
              </a:extLst>
            </p:cNvPr>
            <p:cNvSpPr/>
            <p:nvPr/>
          </p:nvSpPr>
          <p:spPr>
            <a:xfrm>
              <a:off x="7395618" y="1377858"/>
              <a:ext cx="1311099" cy="526473"/>
            </a:xfrm>
            <a:prstGeom prst="flowChartAlternateProcess">
              <a:avLst/>
            </a:prstGeom>
            <a:solidFill>
              <a:srgbClr val="5188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Outbreak 4</a:t>
              </a:r>
            </a:p>
          </p:txBody>
        </p:sp>
        <p:sp>
          <p:nvSpPr>
            <p:cNvPr id="22" name="Flowchart: Alternate Process 21">
              <a:extLst>
                <a:ext uri="{FF2B5EF4-FFF2-40B4-BE49-F238E27FC236}">
                  <a16:creationId xmlns:a16="http://schemas.microsoft.com/office/drawing/2014/main" id="{9D859C64-0D40-F050-5BDB-4F393E156216}"/>
                </a:ext>
              </a:extLst>
            </p:cNvPr>
            <p:cNvSpPr/>
            <p:nvPr/>
          </p:nvSpPr>
          <p:spPr>
            <a:xfrm>
              <a:off x="8895193" y="1695815"/>
              <a:ext cx="1280160" cy="3946688"/>
            </a:xfrm>
            <a:prstGeom prst="flowChartAlternateProcess">
              <a:avLst/>
            </a:prstGeom>
            <a:solidFill>
              <a:schemeClr val="bg1"/>
            </a:solidFill>
            <a:ln>
              <a:noFill/>
            </a:ln>
            <a:effectLst>
              <a:glow rad="63500">
                <a:schemeClr val="accent1">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Myriad Web Pro"/>
                  <a:ea typeface="+mn-ea"/>
                  <a:cs typeface="+mn-cs"/>
                </a:rPr>
                <a:t>Outbreak 1</a:t>
              </a:r>
            </a:p>
          </p:txBody>
        </p:sp>
        <p:sp>
          <p:nvSpPr>
            <p:cNvPr id="23" name="Flowchart: Alternate Process 22">
              <a:extLst>
                <a:ext uri="{FF2B5EF4-FFF2-40B4-BE49-F238E27FC236}">
                  <a16:creationId xmlns:a16="http://schemas.microsoft.com/office/drawing/2014/main" id="{01B8A18E-D31C-DB62-1FEF-A072CAA173E9}"/>
                </a:ext>
              </a:extLst>
            </p:cNvPr>
            <p:cNvSpPr/>
            <p:nvPr/>
          </p:nvSpPr>
          <p:spPr>
            <a:xfrm>
              <a:off x="10380368" y="1695815"/>
              <a:ext cx="1280160" cy="3946688"/>
            </a:xfrm>
            <a:prstGeom prst="flowChartAlternateProcess">
              <a:avLst/>
            </a:prstGeom>
            <a:solidFill>
              <a:schemeClr val="bg1"/>
            </a:solidFill>
            <a:ln>
              <a:noFill/>
            </a:ln>
            <a:effectLst>
              <a:glow rad="63500">
                <a:schemeClr val="accent1">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Myriad Web Pro"/>
                  <a:ea typeface="+mn-ea"/>
                  <a:cs typeface="+mn-cs"/>
                </a:rPr>
                <a:t>Outbreak 1</a:t>
              </a:r>
            </a:p>
          </p:txBody>
        </p:sp>
        <p:sp>
          <p:nvSpPr>
            <p:cNvPr id="15" name="Flowchart: Alternate Process 14">
              <a:extLst>
                <a:ext uri="{FF2B5EF4-FFF2-40B4-BE49-F238E27FC236}">
                  <a16:creationId xmlns:a16="http://schemas.microsoft.com/office/drawing/2014/main" id="{284DC83F-2FF0-DD5E-A353-A80DE427DB04}"/>
                </a:ext>
              </a:extLst>
            </p:cNvPr>
            <p:cNvSpPr/>
            <p:nvPr/>
          </p:nvSpPr>
          <p:spPr>
            <a:xfrm>
              <a:off x="10363829" y="1377858"/>
              <a:ext cx="1304052" cy="526473"/>
            </a:xfrm>
            <a:prstGeom prst="flowChartAlternateProcess">
              <a:avLst/>
            </a:prstGeom>
            <a:solidFill>
              <a:srgbClr val="36C5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b="1" i="0" u="none" strike="noStrike" kern="1200" cap="none" spc="0" normalizeH="0" baseline="0" noProof="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Outbreak 6</a:t>
              </a:r>
            </a:p>
          </p:txBody>
        </p:sp>
        <p:sp>
          <p:nvSpPr>
            <p:cNvPr id="14" name="Flowchart: Alternate Process 13">
              <a:extLst>
                <a:ext uri="{FF2B5EF4-FFF2-40B4-BE49-F238E27FC236}">
                  <a16:creationId xmlns:a16="http://schemas.microsoft.com/office/drawing/2014/main" id="{61DAC91D-882A-780C-8749-E29A90921A24}"/>
                </a:ext>
              </a:extLst>
            </p:cNvPr>
            <p:cNvSpPr/>
            <p:nvPr/>
          </p:nvSpPr>
          <p:spPr>
            <a:xfrm>
              <a:off x="8883858" y="1377858"/>
              <a:ext cx="1304051" cy="526473"/>
            </a:xfrm>
            <a:prstGeom prst="flowChartAlternateProcess">
              <a:avLst/>
            </a:prstGeom>
            <a:solidFill>
              <a:srgbClr val="02AFA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Outbreak 5</a:t>
              </a:r>
            </a:p>
          </p:txBody>
        </p:sp>
      </p:grpSp>
      <p:sp>
        <p:nvSpPr>
          <p:cNvPr id="6" name="Title 3">
            <a:extLst>
              <a:ext uri="{FF2B5EF4-FFF2-40B4-BE49-F238E27FC236}">
                <a16:creationId xmlns:a16="http://schemas.microsoft.com/office/drawing/2014/main" id="{AAA3F5A5-BFC5-40CD-B799-D0EDF365622A}"/>
              </a:ext>
            </a:extLst>
          </p:cNvPr>
          <p:cNvSpPr txBox="1">
            <a:spLocks noGrp="1"/>
          </p:cNvSpPr>
          <p:nvPr>
            <p:ph type="title" idx="4294967295"/>
          </p:nvPr>
        </p:nvSpPr>
        <p:spPr>
          <a:xfrm>
            <a:off x="180109" y="164592"/>
            <a:ext cx="11831781" cy="694944"/>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rtl="0" eaLnBrk="0" fontAlgn="base" hangingPunct="0">
              <a:lnSpc>
                <a:spcPts val="4000"/>
              </a:lnSpc>
              <a:spcBef>
                <a:spcPct val="0"/>
              </a:spcBef>
              <a:spcAft>
                <a:spcPct val="0"/>
              </a:spcAft>
              <a:defRPr sz="3733" b="1" kern="1200" baseline="0">
                <a:solidFill>
                  <a:srgbClr val="00788A"/>
                </a:solidFill>
                <a:effectLst/>
                <a:latin typeface="Calibri" pitchFamily="34" charset="0"/>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000" b="1" i="0" u="none" strike="noStrike" kern="1200" cap="none" spc="0" normalizeH="0" baseline="0" noProof="0" dirty="0">
                <a:ln>
                  <a:noFill/>
                </a:ln>
                <a:solidFill>
                  <a:srgbClr val="164380"/>
                </a:solidFill>
                <a:effectLst/>
                <a:uLnTx/>
                <a:uFillTx/>
                <a:latin typeface="Calibri"/>
                <a:ea typeface="+mj-ea"/>
                <a:cs typeface="Calibri"/>
              </a:rPr>
              <a:t>Select Characteristics of New Large Outbreaks</a:t>
            </a:r>
            <a:r>
              <a:rPr kumimoji="0" lang="en-US" sz="3000" b="1" i="0" u="none" strike="noStrike" kern="1200" cap="none" spc="0" normalizeH="0" baseline="30000" noProof="0" dirty="0">
                <a:ln>
                  <a:noFill/>
                </a:ln>
                <a:solidFill>
                  <a:srgbClr val="164380"/>
                </a:solidFill>
                <a:effectLst/>
                <a:uLnTx/>
                <a:uFillTx/>
                <a:latin typeface="Calibri"/>
                <a:ea typeface="+mj-ea"/>
                <a:cs typeface="Calibri"/>
              </a:rPr>
              <a:t>*</a:t>
            </a:r>
            <a:r>
              <a:rPr kumimoji="0" lang="en-US" sz="3000" b="1" i="0" u="none" strike="noStrike" kern="1200" cap="none" spc="0" normalizeH="0" baseline="0" noProof="0" dirty="0">
                <a:ln>
                  <a:noFill/>
                </a:ln>
                <a:solidFill>
                  <a:srgbClr val="164380"/>
                </a:solidFill>
                <a:effectLst/>
                <a:uLnTx/>
                <a:uFillTx/>
                <a:latin typeface="Calibri"/>
                <a:ea typeface="+mj-ea"/>
                <a:cs typeface="Calibri"/>
              </a:rPr>
              <a:t> of TB,</a:t>
            </a:r>
            <a:r>
              <a:rPr kumimoji="0" lang="en-US" sz="3000" b="1" i="0" u="none" strike="noStrike" kern="1200" cap="none" spc="0" normalizeH="0" baseline="30000" noProof="0" dirty="0">
                <a:ln>
                  <a:noFill/>
                </a:ln>
                <a:solidFill>
                  <a:srgbClr val="164380"/>
                </a:solidFill>
                <a:effectLst/>
                <a:uLnTx/>
                <a:uFillTx/>
                <a:latin typeface="Calibri"/>
                <a:ea typeface="+mj-ea"/>
                <a:cs typeface="Calibri"/>
              </a:rPr>
              <a:t> </a:t>
            </a:r>
            <a:r>
              <a:rPr kumimoji="0" lang="en-US" sz="3000" b="1" i="0" u="none" strike="noStrike" kern="1200" cap="none" spc="0" normalizeH="0" baseline="0" noProof="0" dirty="0">
                <a:ln>
                  <a:noFill/>
                </a:ln>
                <a:solidFill>
                  <a:srgbClr val="164380"/>
                </a:solidFill>
                <a:effectLst/>
                <a:uLnTx/>
                <a:uFillTx/>
                <a:latin typeface="Calibri"/>
                <a:ea typeface="+mj-ea"/>
                <a:cs typeface="Calibri"/>
              </a:rPr>
              <a:t>United States, 2024</a:t>
            </a:r>
          </a:p>
        </p:txBody>
      </p:sp>
      <p:graphicFrame>
        <p:nvGraphicFramePr>
          <p:cNvPr id="9" name="Table 8">
            <a:extLst>
              <a:ext uri="{FF2B5EF4-FFF2-40B4-BE49-F238E27FC236}">
                <a16:creationId xmlns:a16="http://schemas.microsoft.com/office/drawing/2014/main" id="{EA8F51F2-6CD8-40FC-39ED-3ADEE6EC01D0}"/>
              </a:ext>
            </a:extLst>
          </p:cNvPr>
          <p:cNvGraphicFramePr>
            <a:graphicFrameLocks noGrp="1"/>
          </p:cNvGraphicFramePr>
          <p:nvPr>
            <p:extLst>
              <p:ext uri="{D42A27DB-BD31-4B8C-83A1-F6EECF244321}">
                <p14:modId xmlns:p14="http://schemas.microsoft.com/office/powerpoint/2010/main" val="1726881667"/>
              </p:ext>
            </p:extLst>
          </p:nvPr>
        </p:nvGraphicFramePr>
        <p:xfrm>
          <a:off x="482981" y="1961480"/>
          <a:ext cx="11177550" cy="3738172"/>
        </p:xfrm>
        <a:graphic>
          <a:graphicData uri="http://schemas.openxmlformats.org/drawingml/2006/table">
            <a:tbl>
              <a:tblPr firstRow="1" bandRow="1">
                <a:tableStyleId>{5C22544A-7EE6-4342-B048-85BDC9FD1C3A}</a:tableStyleId>
              </a:tblPr>
              <a:tblGrid>
                <a:gridCol w="2266685">
                  <a:extLst>
                    <a:ext uri="{9D8B030D-6E8A-4147-A177-3AD203B41FA5}">
                      <a16:colId xmlns:a16="http://schemas.microsoft.com/office/drawing/2014/main" val="3215869432"/>
                    </a:ext>
                  </a:extLst>
                </a:gridCol>
                <a:gridCol w="208280">
                  <a:extLst>
                    <a:ext uri="{9D8B030D-6E8A-4147-A177-3AD203B41FA5}">
                      <a16:colId xmlns:a16="http://schemas.microsoft.com/office/drawing/2014/main" val="2962033090"/>
                    </a:ext>
                  </a:extLst>
                </a:gridCol>
                <a:gridCol w="1293457">
                  <a:extLst>
                    <a:ext uri="{9D8B030D-6E8A-4147-A177-3AD203B41FA5}">
                      <a16:colId xmlns:a16="http://schemas.microsoft.com/office/drawing/2014/main" val="613378945"/>
                    </a:ext>
                  </a:extLst>
                </a:gridCol>
                <a:gridCol w="208280">
                  <a:extLst>
                    <a:ext uri="{9D8B030D-6E8A-4147-A177-3AD203B41FA5}">
                      <a16:colId xmlns:a16="http://schemas.microsoft.com/office/drawing/2014/main" val="4120710702"/>
                    </a:ext>
                  </a:extLst>
                </a:gridCol>
                <a:gridCol w="1262245">
                  <a:extLst>
                    <a:ext uri="{9D8B030D-6E8A-4147-A177-3AD203B41FA5}">
                      <a16:colId xmlns:a16="http://schemas.microsoft.com/office/drawing/2014/main" val="2651092294"/>
                    </a:ext>
                  </a:extLst>
                </a:gridCol>
                <a:gridCol w="208280">
                  <a:extLst>
                    <a:ext uri="{9D8B030D-6E8A-4147-A177-3AD203B41FA5}">
                      <a16:colId xmlns:a16="http://schemas.microsoft.com/office/drawing/2014/main" val="666014282"/>
                    </a:ext>
                  </a:extLst>
                </a:gridCol>
                <a:gridCol w="1288011">
                  <a:extLst>
                    <a:ext uri="{9D8B030D-6E8A-4147-A177-3AD203B41FA5}">
                      <a16:colId xmlns:a16="http://schemas.microsoft.com/office/drawing/2014/main" val="1877420189"/>
                    </a:ext>
                  </a:extLst>
                </a:gridCol>
                <a:gridCol w="208280">
                  <a:extLst>
                    <a:ext uri="{9D8B030D-6E8A-4147-A177-3AD203B41FA5}">
                      <a16:colId xmlns:a16="http://schemas.microsoft.com/office/drawing/2014/main" val="3275650857"/>
                    </a:ext>
                  </a:extLst>
                </a:gridCol>
                <a:gridCol w="1241441">
                  <a:extLst>
                    <a:ext uri="{9D8B030D-6E8A-4147-A177-3AD203B41FA5}">
                      <a16:colId xmlns:a16="http://schemas.microsoft.com/office/drawing/2014/main" val="1574202772"/>
                    </a:ext>
                  </a:extLst>
                </a:gridCol>
                <a:gridCol w="208280">
                  <a:extLst>
                    <a:ext uri="{9D8B030D-6E8A-4147-A177-3AD203B41FA5}">
                      <a16:colId xmlns:a16="http://schemas.microsoft.com/office/drawing/2014/main" val="256887672"/>
                    </a:ext>
                  </a:extLst>
                </a:gridCol>
                <a:gridCol w="1303408">
                  <a:extLst>
                    <a:ext uri="{9D8B030D-6E8A-4147-A177-3AD203B41FA5}">
                      <a16:colId xmlns:a16="http://schemas.microsoft.com/office/drawing/2014/main" val="829310013"/>
                    </a:ext>
                  </a:extLst>
                </a:gridCol>
                <a:gridCol w="208280">
                  <a:extLst>
                    <a:ext uri="{9D8B030D-6E8A-4147-A177-3AD203B41FA5}">
                      <a16:colId xmlns:a16="http://schemas.microsoft.com/office/drawing/2014/main" val="786706850"/>
                    </a:ext>
                  </a:extLst>
                </a:gridCol>
                <a:gridCol w="1272623">
                  <a:extLst>
                    <a:ext uri="{9D8B030D-6E8A-4147-A177-3AD203B41FA5}">
                      <a16:colId xmlns:a16="http://schemas.microsoft.com/office/drawing/2014/main" val="2497635997"/>
                    </a:ext>
                  </a:extLst>
                </a:gridCol>
              </a:tblGrid>
              <a:tr h="604575">
                <a:tc>
                  <a:txBody>
                    <a:bodyPr/>
                    <a:lstStyle/>
                    <a:p>
                      <a:pPr algn="ctr"/>
                      <a:r>
                        <a:rPr lang="en-US" sz="1800" b="1" dirty="0">
                          <a:solidFill>
                            <a:srgbClr val="262626"/>
                          </a:solidFill>
                          <a:latin typeface="Calibri" panose="020F0502020204030204" pitchFamily="34" charset="0"/>
                          <a:ea typeface="Calibri" panose="020F0502020204030204" pitchFamily="34" charset="0"/>
                          <a:cs typeface="Calibri" panose="020F0502020204030204" pitchFamily="34" charset="0"/>
                        </a:rPr>
                        <a:t>Total cases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b="0">
                        <a:solidFill>
                          <a:srgbClr val="262626"/>
                        </a:solidFill>
                        <a:latin typeface="Calibri" panose="020F0502020204030204" pitchFamily="34" charset="0"/>
                        <a:ea typeface="Calibri" panose="020F0502020204030204" pitchFamily="34" charset="0"/>
                        <a:cs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0" baseline="0">
                          <a:solidFill>
                            <a:srgbClr val="262626"/>
                          </a:solidFill>
                          <a:latin typeface="Calibri" panose="020F0502020204030204" pitchFamily="34" charset="0"/>
                          <a:ea typeface="Calibri" panose="020F0502020204030204" pitchFamily="34" charset="0"/>
                          <a:cs typeface="Calibri" panose="020F0502020204030204" pitchFamily="34" charset="0"/>
                        </a:rPr>
                        <a:t>64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1800" b="0" baseline="0">
                        <a:solidFill>
                          <a:srgbClr val="262626"/>
                        </a:solidFill>
                        <a:latin typeface="Calibri" panose="020F0502020204030204" pitchFamily="34" charset="0"/>
                        <a:ea typeface="Calibri" panose="020F0502020204030204" pitchFamily="34" charset="0"/>
                        <a:cs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0" baseline="0" dirty="0">
                          <a:solidFill>
                            <a:srgbClr val="262626"/>
                          </a:solidFill>
                          <a:latin typeface="Calibri" panose="020F0502020204030204" pitchFamily="34" charset="0"/>
                          <a:ea typeface="Calibri" panose="020F0502020204030204" pitchFamily="34" charset="0"/>
                          <a:cs typeface="Calibri" panose="020F0502020204030204" pitchFamily="34" charset="0"/>
                        </a:rPr>
                        <a:t>16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1800" b="0" baseline="0">
                        <a:solidFill>
                          <a:srgbClr val="262626"/>
                        </a:solidFill>
                        <a:latin typeface="Calibri" panose="020F0502020204030204" pitchFamily="34" charset="0"/>
                        <a:ea typeface="Calibri" panose="020F0502020204030204" pitchFamily="34" charset="0"/>
                        <a:cs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0" baseline="0">
                          <a:solidFill>
                            <a:srgbClr val="262626"/>
                          </a:solidFill>
                          <a:latin typeface="Calibri" panose="020F0502020204030204" pitchFamily="34" charset="0"/>
                          <a:ea typeface="Calibri" panose="020F0502020204030204" pitchFamily="34" charset="0"/>
                          <a:cs typeface="Calibri" panose="020F0502020204030204" pitchFamily="34" charset="0"/>
                        </a:rPr>
                        <a:t>16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1800" b="0" baseline="0">
                        <a:solidFill>
                          <a:srgbClr val="262626"/>
                        </a:solidFill>
                        <a:latin typeface="Calibri" panose="020F0502020204030204" pitchFamily="34" charset="0"/>
                        <a:ea typeface="Calibri" panose="020F0502020204030204" pitchFamily="34" charset="0"/>
                        <a:cs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0" baseline="0">
                          <a:solidFill>
                            <a:srgbClr val="262626"/>
                          </a:solidFill>
                          <a:latin typeface="Calibri" panose="020F0502020204030204" pitchFamily="34" charset="0"/>
                          <a:ea typeface="Calibri" panose="020F0502020204030204" pitchFamily="34" charset="0"/>
                          <a:cs typeface="Calibri" panose="020F0502020204030204" pitchFamily="34" charset="0"/>
                        </a:rPr>
                        <a:t>12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1800" b="0" baseline="0">
                        <a:solidFill>
                          <a:srgbClr val="262626"/>
                        </a:solidFill>
                        <a:latin typeface="Calibri" panose="020F0502020204030204" pitchFamily="34" charset="0"/>
                        <a:ea typeface="Calibri" panose="020F0502020204030204" pitchFamily="34" charset="0"/>
                        <a:cs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0" baseline="0">
                          <a:solidFill>
                            <a:srgbClr val="262626"/>
                          </a:solidFill>
                          <a:latin typeface="Calibri" panose="020F0502020204030204" pitchFamily="34" charset="0"/>
                          <a:ea typeface="Calibri" panose="020F0502020204030204" pitchFamily="34" charset="0"/>
                          <a:cs typeface="Calibri" panose="020F0502020204030204" pitchFamily="34" charset="0"/>
                        </a:rPr>
                        <a:t>11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1800" b="0" baseline="0">
                        <a:solidFill>
                          <a:srgbClr val="262626"/>
                        </a:solidFill>
                        <a:latin typeface="Calibri" panose="020F0502020204030204" pitchFamily="34" charset="0"/>
                        <a:ea typeface="Calibri" panose="020F0502020204030204" pitchFamily="34" charset="0"/>
                        <a:cs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0" baseline="0">
                          <a:solidFill>
                            <a:srgbClr val="262626"/>
                          </a:solidFill>
                          <a:latin typeface="Calibri" panose="020F0502020204030204" pitchFamily="34" charset="0"/>
                          <a:ea typeface="Calibri" panose="020F0502020204030204" pitchFamily="34" charset="0"/>
                          <a:cs typeface="Calibri" panose="020F0502020204030204" pitchFamily="34" charset="0"/>
                        </a:rPr>
                        <a:t>10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0022923"/>
                  </a:ext>
                </a:extLst>
              </a:tr>
              <a:tr h="659936">
                <a:tc>
                  <a:txBody>
                    <a:bodyPr/>
                    <a:lstStyle/>
                    <a:p>
                      <a:pPr algn="ctr"/>
                      <a:r>
                        <a:rPr lang="en-US" sz="1800" b="1">
                          <a:solidFill>
                            <a:srgbClr val="262626"/>
                          </a:solidFill>
                          <a:latin typeface="Calibri" panose="020F0502020204030204" pitchFamily="34" charset="0"/>
                          <a:ea typeface="Calibri" panose="020F0502020204030204" pitchFamily="34" charset="0"/>
                          <a:cs typeface="Calibri" panose="020F0502020204030204" pitchFamily="34" charset="0"/>
                        </a:rPr>
                        <a:t>Cases reported in 2024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b="0">
                        <a:solidFill>
                          <a:srgbClr val="262626"/>
                        </a:solidFill>
                        <a:latin typeface="Calibri" panose="020F0502020204030204" pitchFamily="34" charset="0"/>
                        <a:ea typeface="Calibri" panose="020F0502020204030204" pitchFamily="34" charset="0"/>
                        <a:cs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0" baseline="0">
                          <a:solidFill>
                            <a:srgbClr val="262626"/>
                          </a:solidFill>
                          <a:latin typeface="Calibri" panose="020F0502020204030204" pitchFamily="34" charset="0"/>
                          <a:ea typeface="Calibri" panose="020F0502020204030204" pitchFamily="34" charset="0"/>
                          <a:cs typeface="Calibri" panose="020F0502020204030204" pitchFamily="34" charset="0"/>
                        </a:rPr>
                        <a:t>64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1800" b="0" baseline="0">
                        <a:solidFill>
                          <a:srgbClr val="262626"/>
                        </a:solidFill>
                        <a:latin typeface="Calibri" panose="020F0502020204030204" pitchFamily="34" charset="0"/>
                        <a:ea typeface="Calibri" panose="020F0502020204030204" pitchFamily="34" charset="0"/>
                        <a:cs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0" baseline="0">
                          <a:solidFill>
                            <a:srgbClr val="262626"/>
                          </a:solidFill>
                          <a:latin typeface="Calibri" panose="020F0502020204030204" pitchFamily="34" charset="0"/>
                          <a:ea typeface="Calibri" panose="020F0502020204030204" pitchFamily="34" charset="0"/>
                          <a:cs typeface="Calibri" panose="020F0502020204030204" pitchFamily="34" charset="0"/>
                        </a:rPr>
                        <a:t>16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1800" b="0" baseline="0">
                        <a:solidFill>
                          <a:srgbClr val="262626"/>
                        </a:solidFill>
                        <a:latin typeface="Calibri" panose="020F0502020204030204" pitchFamily="34" charset="0"/>
                        <a:ea typeface="Calibri" panose="020F0502020204030204" pitchFamily="34" charset="0"/>
                        <a:cs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0" baseline="0">
                          <a:solidFill>
                            <a:srgbClr val="262626"/>
                          </a:solidFill>
                          <a:latin typeface="Calibri" panose="020F0502020204030204" pitchFamily="34" charset="0"/>
                          <a:ea typeface="Calibri" panose="020F0502020204030204" pitchFamily="34" charset="0"/>
                          <a:cs typeface="Calibri" panose="020F0502020204030204" pitchFamily="34" charset="0"/>
                        </a:rPr>
                        <a:t>15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1800" b="0" baseline="0">
                        <a:solidFill>
                          <a:srgbClr val="262626"/>
                        </a:solidFill>
                        <a:latin typeface="Calibri" panose="020F0502020204030204" pitchFamily="34" charset="0"/>
                        <a:ea typeface="Calibri" panose="020F0502020204030204" pitchFamily="34" charset="0"/>
                        <a:cs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0" baseline="0">
                          <a:solidFill>
                            <a:srgbClr val="262626"/>
                          </a:solidFill>
                          <a:latin typeface="Calibri" panose="020F0502020204030204" pitchFamily="34" charset="0"/>
                          <a:ea typeface="Calibri" panose="020F0502020204030204" pitchFamily="34" charset="0"/>
                          <a:cs typeface="Calibri" panose="020F0502020204030204" pitchFamily="34" charset="0"/>
                        </a:rPr>
                        <a:t>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1800" b="0" baseline="0">
                        <a:solidFill>
                          <a:srgbClr val="262626"/>
                        </a:solidFill>
                        <a:latin typeface="Calibri" panose="020F0502020204030204" pitchFamily="34" charset="0"/>
                        <a:ea typeface="Calibri" panose="020F0502020204030204" pitchFamily="34" charset="0"/>
                        <a:cs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0" baseline="0">
                          <a:solidFill>
                            <a:srgbClr val="262626"/>
                          </a:solidFill>
                          <a:latin typeface="Calibri" panose="020F0502020204030204" pitchFamily="34" charset="0"/>
                          <a:ea typeface="Calibri" panose="020F0502020204030204" pitchFamily="34" charset="0"/>
                          <a:cs typeface="Calibri" panose="020F0502020204030204" pitchFamily="34" charset="0"/>
                        </a:rPr>
                        <a:t>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1800" b="0" baseline="0">
                        <a:solidFill>
                          <a:srgbClr val="262626"/>
                        </a:solidFill>
                        <a:latin typeface="Calibri" panose="020F0502020204030204" pitchFamily="34" charset="0"/>
                        <a:ea typeface="Calibri" panose="020F0502020204030204" pitchFamily="34" charset="0"/>
                        <a:cs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0" baseline="0">
                          <a:solidFill>
                            <a:srgbClr val="262626"/>
                          </a:solidFill>
                          <a:latin typeface="Calibri" panose="020F0502020204030204" pitchFamily="34" charset="0"/>
                          <a:ea typeface="Calibri" panose="020F0502020204030204" pitchFamily="34" charset="0"/>
                          <a:cs typeface="Calibri" panose="020F0502020204030204" pitchFamily="34" charset="0"/>
                        </a:rPr>
                        <a:t>7</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83890931"/>
                  </a:ext>
                </a:extLst>
              </a:tr>
              <a:tr h="604575">
                <a:tc>
                  <a:txBody>
                    <a:bodyPr/>
                    <a:lstStyle/>
                    <a:p>
                      <a:pPr algn="ctr"/>
                      <a:r>
                        <a:rPr lang="en-US" sz="1800" b="1">
                          <a:solidFill>
                            <a:srgbClr val="262626"/>
                          </a:solidFill>
                          <a:latin typeface="Calibri" panose="020F0502020204030204" pitchFamily="34" charset="0"/>
                          <a:ea typeface="Calibri" panose="020F0502020204030204" pitchFamily="34" charset="0"/>
                          <a:cs typeface="Calibri" panose="020F0502020204030204" pitchFamily="34" charset="0"/>
                        </a:rPr>
                        <a:t>Median age, years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b="0">
                        <a:solidFill>
                          <a:srgbClr val="262626"/>
                        </a:solidFill>
                        <a:latin typeface="Calibri" panose="020F0502020204030204" pitchFamily="34" charset="0"/>
                        <a:ea typeface="Calibri" panose="020F0502020204030204" pitchFamily="34" charset="0"/>
                        <a:cs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0" baseline="0">
                          <a:solidFill>
                            <a:srgbClr val="262626"/>
                          </a:solidFill>
                          <a:latin typeface="Calibri" panose="020F0502020204030204" pitchFamily="34" charset="0"/>
                          <a:ea typeface="Calibri" panose="020F0502020204030204" pitchFamily="34" charset="0"/>
                          <a:cs typeface="Calibri" panose="020F0502020204030204" pitchFamily="34" charset="0"/>
                        </a:rPr>
                        <a:t>29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1800" b="0" baseline="0">
                        <a:solidFill>
                          <a:srgbClr val="262626"/>
                        </a:solidFill>
                        <a:latin typeface="Calibri" panose="020F0502020204030204" pitchFamily="34" charset="0"/>
                        <a:ea typeface="Calibri" panose="020F0502020204030204" pitchFamily="34" charset="0"/>
                        <a:cs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0" baseline="0">
                          <a:solidFill>
                            <a:srgbClr val="262626"/>
                          </a:solidFill>
                          <a:latin typeface="Calibri" panose="020F0502020204030204" pitchFamily="34" charset="0"/>
                          <a:ea typeface="Calibri" panose="020F0502020204030204" pitchFamily="34" charset="0"/>
                          <a:cs typeface="Calibri" panose="020F0502020204030204" pitchFamily="34" charset="0"/>
                        </a:rPr>
                        <a:t>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1800" b="0" baseline="0">
                        <a:solidFill>
                          <a:srgbClr val="262626"/>
                        </a:solidFill>
                        <a:latin typeface="Calibri" panose="020F0502020204030204" pitchFamily="34" charset="0"/>
                        <a:ea typeface="Calibri" panose="020F0502020204030204" pitchFamily="34" charset="0"/>
                        <a:cs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0" baseline="0">
                          <a:solidFill>
                            <a:srgbClr val="262626"/>
                          </a:solidFill>
                          <a:latin typeface="Calibri" panose="020F0502020204030204" pitchFamily="34" charset="0"/>
                          <a:ea typeface="Calibri" panose="020F0502020204030204" pitchFamily="34" charset="0"/>
                          <a:cs typeface="Calibri" panose="020F0502020204030204" pitchFamily="34" charset="0"/>
                        </a:rPr>
                        <a:t>6.5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1800" b="0" baseline="0">
                        <a:solidFill>
                          <a:srgbClr val="262626"/>
                        </a:solidFill>
                        <a:latin typeface="Calibri" panose="020F0502020204030204" pitchFamily="34" charset="0"/>
                        <a:ea typeface="Calibri" panose="020F0502020204030204" pitchFamily="34" charset="0"/>
                        <a:cs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0" baseline="0">
                          <a:solidFill>
                            <a:srgbClr val="262626"/>
                          </a:solidFill>
                          <a:latin typeface="Calibri" panose="020F0502020204030204" pitchFamily="34" charset="0"/>
                          <a:ea typeface="Calibri" panose="020F0502020204030204" pitchFamily="34" charset="0"/>
                          <a:cs typeface="Calibri" panose="020F0502020204030204" pitchFamily="34" charset="0"/>
                        </a:rPr>
                        <a:t>14.5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1800" b="0" baseline="0">
                        <a:solidFill>
                          <a:srgbClr val="262626"/>
                        </a:solidFill>
                        <a:latin typeface="Calibri" panose="020F0502020204030204" pitchFamily="34" charset="0"/>
                        <a:ea typeface="Calibri" panose="020F0502020204030204" pitchFamily="34" charset="0"/>
                        <a:cs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0" baseline="0">
                          <a:solidFill>
                            <a:srgbClr val="262626"/>
                          </a:solidFill>
                          <a:latin typeface="Calibri" panose="020F0502020204030204" pitchFamily="34" charset="0"/>
                          <a:ea typeface="Calibri" panose="020F0502020204030204" pitchFamily="34" charset="0"/>
                          <a:cs typeface="Calibri" panose="020F0502020204030204" pitchFamily="34" charset="0"/>
                        </a:rPr>
                        <a:t>37</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1800" b="0" baseline="0">
                        <a:solidFill>
                          <a:srgbClr val="262626"/>
                        </a:solidFill>
                        <a:latin typeface="Calibri" panose="020F0502020204030204" pitchFamily="34" charset="0"/>
                        <a:ea typeface="Calibri" panose="020F0502020204030204" pitchFamily="34" charset="0"/>
                        <a:cs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0" baseline="0">
                          <a:solidFill>
                            <a:srgbClr val="262626"/>
                          </a:solidFill>
                          <a:latin typeface="Calibri" panose="020F0502020204030204" pitchFamily="34" charset="0"/>
                          <a:ea typeface="Calibri" panose="020F0502020204030204" pitchFamily="34" charset="0"/>
                          <a:cs typeface="Calibri" panose="020F0502020204030204" pitchFamily="34" charset="0"/>
                        </a:rPr>
                        <a:t>31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02607697"/>
                  </a:ext>
                </a:extLst>
              </a:tr>
              <a:tr h="604575">
                <a:tc>
                  <a:txBody>
                    <a:bodyPr/>
                    <a:lstStyle/>
                    <a:p>
                      <a:pPr algn="ctr"/>
                      <a:r>
                        <a:rPr lang="en-US" sz="1800" b="1">
                          <a:solidFill>
                            <a:srgbClr val="262626"/>
                          </a:solidFill>
                          <a:latin typeface="Calibri" panose="020F0502020204030204" pitchFamily="34" charset="0"/>
                          <a:ea typeface="Calibri" panose="020F0502020204030204" pitchFamily="34" charset="0"/>
                          <a:cs typeface="Calibri" panose="020F0502020204030204" pitchFamily="34" charset="0"/>
                        </a:rPr>
                        <a:t>U.S.-born</a:t>
                      </a:r>
                      <a:r>
                        <a:rPr lang="en-US" sz="1800" b="1" baseline="30000">
                          <a:solidFill>
                            <a:srgbClr val="262626"/>
                          </a:solidFill>
                          <a:latin typeface="Calibri" panose="020F0502020204030204" pitchFamily="34" charset="0"/>
                          <a:ea typeface="Calibri" panose="020F0502020204030204" pitchFamily="34" charset="0"/>
                          <a:cs typeface="Calibri" panose="020F0502020204030204" pitchFamily="34" charset="0"/>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b="0">
                        <a:solidFill>
                          <a:srgbClr val="262626"/>
                        </a:solidFill>
                        <a:latin typeface="Calibri" panose="020F0502020204030204" pitchFamily="34" charset="0"/>
                        <a:ea typeface="Calibri" panose="020F0502020204030204" pitchFamily="34" charset="0"/>
                        <a:cs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0" baseline="0">
                          <a:solidFill>
                            <a:srgbClr val="262626"/>
                          </a:solidFill>
                          <a:latin typeface="Calibri" panose="020F0502020204030204" pitchFamily="34" charset="0"/>
                          <a:ea typeface="Calibri" panose="020F0502020204030204" pitchFamily="34" charset="0"/>
                          <a:cs typeface="Calibri" panose="020F0502020204030204" pitchFamily="34" charset="0"/>
                        </a:rPr>
                        <a:t>21 (33%)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1800" b="0" baseline="0">
                        <a:solidFill>
                          <a:srgbClr val="262626"/>
                        </a:solidFill>
                        <a:latin typeface="Calibri" panose="020F0502020204030204" pitchFamily="34" charset="0"/>
                        <a:ea typeface="Calibri" panose="020F0502020204030204" pitchFamily="34" charset="0"/>
                        <a:cs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0" baseline="0">
                          <a:solidFill>
                            <a:srgbClr val="262626"/>
                          </a:solidFill>
                          <a:latin typeface="Calibri" panose="020F0502020204030204" pitchFamily="34" charset="0"/>
                          <a:ea typeface="Calibri" panose="020F0502020204030204" pitchFamily="34" charset="0"/>
                          <a:cs typeface="Calibri" panose="020F0502020204030204" pitchFamily="34" charset="0"/>
                        </a:rPr>
                        <a:t>11 (69%)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1800" b="0" baseline="0">
                        <a:solidFill>
                          <a:srgbClr val="262626"/>
                        </a:solidFill>
                        <a:latin typeface="Calibri" panose="020F0502020204030204" pitchFamily="34" charset="0"/>
                        <a:ea typeface="Calibri" panose="020F0502020204030204" pitchFamily="34" charset="0"/>
                        <a:cs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0" baseline="0">
                          <a:solidFill>
                            <a:srgbClr val="262626"/>
                          </a:solidFill>
                          <a:latin typeface="Calibri" panose="020F0502020204030204" pitchFamily="34" charset="0"/>
                          <a:ea typeface="Calibri" panose="020F0502020204030204" pitchFamily="34" charset="0"/>
                          <a:cs typeface="Calibri" panose="020F0502020204030204" pitchFamily="34" charset="0"/>
                        </a:rPr>
                        <a:t>9 (56%)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1800" b="0" baseline="0">
                        <a:solidFill>
                          <a:srgbClr val="262626"/>
                        </a:solidFill>
                        <a:latin typeface="Calibri" panose="020F0502020204030204" pitchFamily="34" charset="0"/>
                        <a:ea typeface="Calibri" panose="020F0502020204030204" pitchFamily="34" charset="0"/>
                        <a:cs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0" baseline="0">
                          <a:solidFill>
                            <a:srgbClr val="262626"/>
                          </a:solidFill>
                          <a:latin typeface="Calibri" panose="020F0502020204030204" pitchFamily="34" charset="0"/>
                          <a:ea typeface="Calibri" panose="020F0502020204030204" pitchFamily="34" charset="0"/>
                          <a:cs typeface="Calibri" panose="020F0502020204030204" pitchFamily="34" charset="0"/>
                        </a:rPr>
                        <a:t>6 (50%)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1800" b="0" baseline="0">
                        <a:solidFill>
                          <a:srgbClr val="262626"/>
                        </a:solidFill>
                        <a:latin typeface="Calibri" panose="020F0502020204030204" pitchFamily="34" charset="0"/>
                        <a:ea typeface="Calibri" panose="020F0502020204030204" pitchFamily="34" charset="0"/>
                        <a:cs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0" baseline="0">
                          <a:solidFill>
                            <a:srgbClr val="262626"/>
                          </a:solidFill>
                          <a:latin typeface="Calibri" panose="020F0502020204030204" pitchFamily="34" charset="0"/>
                          <a:ea typeface="Calibri" panose="020F0502020204030204" pitchFamily="34" charset="0"/>
                          <a:cs typeface="Calibri" panose="020F0502020204030204" pitchFamily="34" charset="0"/>
                        </a:rPr>
                        <a:t>11 (100%)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1800" b="0" baseline="0">
                        <a:solidFill>
                          <a:srgbClr val="262626"/>
                        </a:solidFill>
                        <a:latin typeface="Calibri" panose="020F0502020204030204" pitchFamily="34" charset="0"/>
                        <a:ea typeface="Calibri" panose="020F0502020204030204" pitchFamily="34" charset="0"/>
                        <a:cs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0" baseline="0">
                          <a:solidFill>
                            <a:srgbClr val="262626"/>
                          </a:solidFill>
                          <a:latin typeface="Calibri" panose="020F0502020204030204" pitchFamily="34" charset="0"/>
                          <a:ea typeface="Calibri" panose="020F0502020204030204" pitchFamily="34" charset="0"/>
                          <a:cs typeface="Calibri" panose="020F0502020204030204" pitchFamily="34" charset="0"/>
                        </a:rPr>
                        <a:t>10 (100%)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8191514"/>
                  </a:ext>
                </a:extLst>
              </a:tr>
              <a:tr h="659936">
                <a:tc>
                  <a:txBody>
                    <a:bodyPr/>
                    <a:lstStyle/>
                    <a:p>
                      <a:pPr algn="ctr"/>
                      <a:r>
                        <a:rPr lang="en-US" sz="1800" b="1">
                          <a:solidFill>
                            <a:srgbClr val="262626"/>
                          </a:solidFill>
                          <a:latin typeface="Calibri" panose="020F0502020204030204" pitchFamily="34" charset="0"/>
                          <a:ea typeface="Calibri" panose="020F0502020204030204" pitchFamily="34" charset="0"/>
                          <a:cs typeface="Calibri" panose="020F0502020204030204" pitchFamily="34" charset="0"/>
                        </a:rPr>
                        <a:t>Experiencing homelessness</a:t>
                      </a:r>
                      <a:r>
                        <a:rPr lang="en-US" sz="1800" b="1" baseline="30000">
                          <a:solidFill>
                            <a:srgbClr val="262626"/>
                          </a:solidFill>
                          <a:latin typeface="Calibri" panose="020F0502020204030204" pitchFamily="34" charset="0"/>
                          <a:ea typeface="Calibri" panose="020F0502020204030204" pitchFamily="34" charset="0"/>
                          <a:cs typeface="Calibri" panose="020F0502020204030204" pitchFamily="34" charset="0"/>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b="0">
                        <a:solidFill>
                          <a:srgbClr val="262626"/>
                        </a:solidFill>
                        <a:latin typeface="Calibri" panose="020F0502020204030204" pitchFamily="34" charset="0"/>
                        <a:ea typeface="Calibri" panose="020F0502020204030204" pitchFamily="34" charset="0"/>
                        <a:cs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0" baseline="0">
                          <a:solidFill>
                            <a:srgbClr val="262626"/>
                          </a:solidFill>
                          <a:latin typeface="Calibri" panose="020F0502020204030204" pitchFamily="34" charset="0"/>
                          <a:ea typeface="Calibri" panose="020F0502020204030204" pitchFamily="34" charset="0"/>
                          <a:cs typeface="Calibri" panose="020F0502020204030204" pitchFamily="34" charset="0"/>
                        </a:rPr>
                        <a:t>0 (0%)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1800" b="0" baseline="0">
                        <a:solidFill>
                          <a:srgbClr val="262626"/>
                        </a:solidFill>
                        <a:latin typeface="Calibri" panose="020F0502020204030204" pitchFamily="34" charset="0"/>
                        <a:ea typeface="Calibri" panose="020F0502020204030204" pitchFamily="34" charset="0"/>
                        <a:cs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0" baseline="0">
                          <a:solidFill>
                            <a:srgbClr val="262626"/>
                          </a:solidFill>
                          <a:latin typeface="Calibri" panose="020F0502020204030204" pitchFamily="34" charset="0"/>
                          <a:ea typeface="Calibri" panose="020F0502020204030204" pitchFamily="34" charset="0"/>
                          <a:cs typeface="Calibri" panose="020F0502020204030204" pitchFamily="34" charset="0"/>
                        </a:rPr>
                        <a:t>0 (0%)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1800" b="0" baseline="0">
                        <a:solidFill>
                          <a:srgbClr val="262626"/>
                        </a:solidFill>
                        <a:latin typeface="Calibri" panose="020F0502020204030204" pitchFamily="34" charset="0"/>
                        <a:ea typeface="Calibri" panose="020F0502020204030204" pitchFamily="34" charset="0"/>
                        <a:cs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0" baseline="0">
                          <a:solidFill>
                            <a:srgbClr val="262626"/>
                          </a:solidFill>
                          <a:latin typeface="Calibri" panose="020F0502020204030204" pitchFamily="34" charset="0"/>
                          <a:ea typeface="Calibri" panose="020F0502020204030204" pitchFamily="34" charset="0"/>
                          <a:cs typeface="Calibri" panose="020F0502020204030204" pitchFamily="34" charset="0"/>
                        </a:rPr>
                        <a:t>0 (0%)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1800" b="0" baseline="0">
                        <a:solidFill>
                          <a:srgbClr val="262626"/>
                        </a:solidFill>
                        <a:latin typeface="Calibri" panose="020F0502020204030204" pitchFamily="34" charset="0"/>
                        <a:ea typeface="Calibri" panose="020F0502020204030204" pitchFamily="34" charset="0"/>
                        <a:cs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0" baseline="0">
                          <a:solidFill>
                            <a:srgbClr val="262626"/>
                          </a:solidFill>
                          <a:latin typeface="Calibri" panose="020F0502020204030204" pitchFamily="34" charset="0"/>
                          <a:ea typeface="Calibri" panose="020F0502020204030204" pitchFamily="34" charset="0"/>
                          <a:cs typeface="Calibri" panose="020F0502020204030204" pitchFamily="34" charset="0"/>
                        </a:rPr>
                        <a:t>0 (0%)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1800" b="0" baseline="0">
                        <a:solidFill>
                          <a:srgbClr val="262626"/>
                        </a:solidFill>
                        <a:latin typeface="Calibri" panose="020F0502020204030204" pitchFamily="34" charset="0"/>
                        <a:ea typeface="Calibri" panose="020F0502020204030204" pitchFamily="34" charset="0"/>
                        <a:cs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0" baseline="0">
                          <a:solidFill>
                            <a:srgbClr val="262626"/>
                          </a:solidFill>
                          <a:latin typeface="Calibri" panose="020F0502020204030204" pitchFamily="34" charset="0"/>
                          <a:ea typeface="Calibri" panose="020F0502020204030204" pitchFamily="34" charset="0"/>
                          <a:cs typeface="Calibri" panose="020F0502020204030204" pitchFamily="34" charset="0"/>
                        </a:rPr>
                        <a:t>8 (73%)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1800" b="0" baseline="0">
                        <a:solidFill>
                          <a:srgbClr val="262626"/>
                        </a:solidFill>
                        <a:latin typeface="Calibri" panose="020F0502020204030204" pitchFamily="34" charset="0"/>
                        <a:ea typeface="Calibri" panose="020F0502020204030204" pitchFamily="34" charset="0"/>
                        <a:cs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0" baseline="0">
                          <a:solidFill>
                            <a:srgbClr val="262626"/>
                          </a:solidFill>
                          <a:latin typeface="Calibri" panose="020F0502020204030204" pitchFamily="34" charset="0"/>
                          <a:ea typeface="Calibri" panose="020F0502020204030204" pitchFamily="34" charset="0"/>
                          <a:cs typeface="Calibri" panose="020F0502020204030204" pitchFamily="34" charset="0"/>
                        </a:rPr>
                        <a:t>1 (10%)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74944640"/>
                  </a:ext>
                </a:extLst>
              </a:tr>
              <a:tr h="604575">
                <a:tc>
                  <a:txBody>
                    <a:bodyPr/>
                    <a:lstStyle/>
                    <a:p>
                      <a:pPr algn="ctr"/>
                      <a:r>
                        <a:rPr lang="en-US" sz="1800" b="1">
                          <a:solidFill>
                            <a:srgbClr val="262626"/>
                          </a:solidFill>
                          <a:latin typeface="Calibri" panose="020F0502020204030204" pitchFamily="34" charset="0"/>
                          <a:ea typeface="Calibri" panose="020F0502020204030204" pitchFamily="34" charset="0"/>
                          <a:cs typeface="Calibri" panose="020F0502020204030204" pitchFamily="34" charset="0"/>
                        </a:rPr>
                        <a:t>Substance use</a:t>
                      </a:r>
                      <a:r>
                        <a:rPr lang="en-US" sz="1800" b="1" baseline="30000">
                          <a:solidFill>
                            <a:srgbClr val="262626"/>
                          </a:solidFill>
                          <a:latin typeface="Calibri" panose="020F0502020204030204" pitchFamily="34" charset="0"/>
                          <a:ea typeface="Calibri" panose="020F0502020204030204" pitchFamily="34" charset="0"/>
                          <a:cs typeface="Calibri" panose="020F0502020204030204" pitchFamily="34" charset="0"/>
                        </a:rPr>
                        <a:t>§,¶</a:t>
                      </a:r>
                      <a:endParaRPr lang="en-US" sz="1800" b="1">
                        <a:solidFill>
                          <a:srgbClr val="262626"/>
                        </a:solidFill>
                        <a:latin typeface="Calibri" panose="020F0502020204030204" pitchFamily="34" charset="0"/>
                        <a:ea typeface="Calibri" panose="020F0502020204030204" pitchFamily="34" charset="0"/>
                        <a:cs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b="0">
                        <a:solidFill>
                          <a:srgbClr val="262626"/>
                        </a:solidFill>
                        <a:latin typeface="Calibri" panose="020F0502020204030204" pitchFamily="34" charset="0"/>
                        <a:ea typeface="Calibri" panose="020F0502020204030204" pitchFamily="34" charset="0"/>
                        <a:cs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0" baseline="0">
                          <a:solidFill>
                            <a:srgbClr val="262626"/>
                          </a:solidFill>
                          <a:latin typeface="Calibri" panose="020F0502020204030204" pitchFamily="34" charset="0"/>
                          <a:ea typeface="Calibri" panose="020F0502020204030204" pitchFamily="34" charset="0"/>
                          <a:cs typeface="Calibri" panose="020F0502020204030204" pitchFamily="34" charset="0"/>
                        </a:rPr>
                        <a:t>5 (8%)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1800" b="0" baseline="0">
                        <a:solidFill>
                          <a:srgbClr val="262626"/>
                        </a:solidFill>
                        <a:latin typeface="Calibri" panose="020F0502020204030204" pitchFamily="34" charset="0"/>
                        <a:ea typeface="Calibri" panose="020F0502020204030204" pitchFamily="34" charset="0"/>
                        <a:cs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0" baseline="0">
                          <a:solidFill>
                            <a:srgbClr val="262626"/>
                          </a:solidFill>
                          <a:latin typeface="Calibri" panose="020F0502020204030204" pitchFamily="34" charset="0"/>
                          <a:ea typeface="Calibri" panose="020F0502020204030204" pitchFamily="34" charset="0"/>
                          <a:cs typeface="Calibri" panose="020F0502020204030204" pitchFamily="34" charset="0"/>
                        </a:rPr>
                        <a:t>1 (6%)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1800" b="0" baseline="0">
                        <a:solidFill>
                          <a:srgbClr val="262626"/>
                        </a:solidFill>
                        <a:latin typeface="Calibri" panose="020F0502020204030204" pitchFamily="34" charset="0"/>
                        <a:ea typeface="Calibri" panose="020F0502020204030204" pitchFamily="34" charset="0"/>
                        <a:cs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0" baseline="0">
                          <a:solidFill>
                            <a:srgbClr val="262626"/>
                          </a:solidFill>
                          <a:latin typeface="Calibri" panose="020F0502020204030204" pitchFamily="34" charset="0"/>
                          <a:ea typeface="Calibri" panose="020F0502020204030204" pitchFamily="34" charset="0"/>
                          <a:cs typeface="Calibri" panose="020F0502020204030204" pitchFamily="34" charset="0"/>
                        </a:rPr>
                        <a:t>0 (0%)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1800" b="0" baseline="0">
                        <a:solidFill>
                          <a:srgbClr val="262626"/>
                        </a:solidFill>
                        <a:latin typeface="Calibri" panose="020F0502020204030204" pitchFamily="34" charset="0"/>
                        <a:ea typeface="Calibri" panose="020F0502020204030204" pitchFamily="34" charset="0"/>
                        <a:cs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0" baseline="0">
                          <a:solidFill>
                            <a:srgbClr val="262626"/>
                          </a:solidFill>
                          <a:latin typeface="Calibri" panose="020F0502020204030204" pitchFamily="34" charset="0"/>
                          <a:ea typeface="Calibri" panose="020F0502020204030204" pitchFamily="34" charset="0"/>
                          <a:cs typeface="Calibri" panose="020F0502020204030204" pitchFamily="34" charset="0"/>
                        </a:rPr>
                        <a:t>0 (0%)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1800" b="0" baseline="0">
                        <a:solidFill>
                          <a:srgbClr val="262626"/>
                        </a:solidFill>
                        <a:latin typeface="Calibri" panose="020F0502020204030204" pitchFamily="34" charset="0"/>
                        <a:ea typeface="Calibri" panose="020F0502020204030204" pitchFamily="34" charset="0"/>
                        <a:cs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0" baseline="0">
                          <a:solidFill>
                            <a:srgbClr val="262626"/>
                          </a:solidFill>
                          <a:latin typeface="Calibri" panose="020F0502020204030204" pitchFamily="34" charset="0"/>
                          <a:ea typeface="Calibri" panose="020F0502020204030204" pitchFamily="34" charset="0"/>
                          <a:cs typeface="Calibri" panose="020F0502020204030204" pitchFamily="34" charset="0"/>
                        </a:rPr>
                        <a:t>9 (82%)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1800" b="0" baseline="0">
                        <a:solidFill>
                          <a:srgbClr val="262626"/>
                        </a:solidFill>
                        <a:latin typeface="Calibri" panose="020F0502020204030204" pitchFamily="34" charset="0"/>
                        <a:ea typeface="Calibri" panose="020F0502020204030204" pitchFamily="34" charset="0"/>
                        <a:cs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0" baseline="0" dirty="0">
                          <a:solidFill>
                            <a:srgbClr val="262626"/>
                          </a:solidFill>
                          <a:latin typeface="Calibri" panose="020F0502020204030204" pitchFamily="34" charset="0"/>
                          <a:ea typeface="Calibri" panose="020F0502020204030204" pitchFamily="34" charset="0"/>
                          <a:cs typeface="Calibri" panose="020F0502020204030204" pitchFamily="34" charset="0"/>
                        </a:rPr>
                        <a:t>4 (40%)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68822212"/>
                  </a:ext>
                </a:extLst>
              </a:tr>
            </a:tbl>
          </a:graphicData>
        </a:graphic>
      </p:graphicFrame>
      <p:sp>
        <p:nvSpPr>
          <p:cNvPr id="27" name="Text Placeholder 3">
            <a:extLst>
              <a:ext uri="{FF2B5EF4-FFF2-40B4-BE49-F238E27FC236}">
                <a16:creationId xmlns:a16="http://schemas.microsoft.com/office/drawing/2014/main" id="{45C2C2FF-DFE4-5DC1-6B03-EDF87288756C}"/>
              </a:ext>
            </a:extLst>
          </p:cNvPr>
          <p:cNvSpPr txBox="1">
            <a:spLocks/>
          </p:cNvSpPr>
          <p:nvPr/>
        </p:nvSpPr>
        <p:spPr>
          <a:xfrm>
            <a:off x="15009" y="5902966"/>
            <a:ext cx="12192000" cy="82854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spcBef>
                <a:spcPts val="0"/>
              </a:spcBef>
              <a:buNone/>
              <a:defRPr/>
            </a:pPr>
            <a:r>
              <a:rPr kumimoji="0" lang="en-US" sz="1200" b="0" i="0" u="none" strike="noStrike" kern="1200" cap="none" spc="0" normalizeH="0" baseline="0" noProof="0">
                <a:ln>
                  <a:noFill/>
                </a:ln>
                <a:solidFill>
                  <a:srgbClr val="3F3F3F"/>
                </a:solidFill>
                <a:effectLst/>
                <a:uLnTx/>
                <a:uFillTx/>
                <a:latin typeface="Calibri" panose="020F0502020204030204" pitchFamily="34" charset="0"/>
                <a:ea typeface="Calibri" panose="020F0502020204030204" pitchFamily="34" charset="0"/>
                <a:cs typeface="Calibri" panose="020F0502020204030204" pitchFamily="34" charset="0"/>
              </a:rPr>
              <a:t>*</a:t>
            </a:r>
            <a:r>
              <a:rPr lang="en-US" sz="1200">
                <a:solidFill>
                  <a:srgbClr val="000000"/>
                </a:solidFill>
                <a:latin typeface="Calibri"/>
                <a:ea typeface="Calibri"/>
                <a:cs typeface="Calibri"/>
              </a:rPr>
              <a:t> </a:t>
            </a: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Defined as 10 or more cases of tuberculosis related by recent transmission during a 3-year period. Ongoing large outbreaks that were detected before 2024 are not included. </a:t>
            </a:r>
          </a:p>
          <a:p>
            <a:pPr marL="0" lvl="0" indent="0">
              <a:spcBef>
                <a:spcPts val="0"/>
              </a:spcBef>
              <a:buNone/>
              <a:defRPr/>
            </a:pPr>
            <a:r>
              <a:rPr kumimoji="0" lang="en-US" sz="1200" b="0" i="0" u="none" strike="noStrike" kern="1200" cap="none" spc="0" normalizeH="0" baseline="3000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a:t>
            </a:r>
            <a:r>
              <a:rPr lang="en-US" sz="1200">
                <a:solidFill>
                  <a:srgbClr val="000000"/>
                </a:solidFill>
                <a:latin typeface="Calibri"/>
                <a:ea typeface="Calibri"/>
                <a:cs typeface="Calibri"/>
              </a:rPr>
              <a:t> </a:t>
            </a: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Persons born in the United States, certain U.S. territories, or elsewhere to at least one U.S. citizen parent are categorized as U.S.-born. All other persons are categorized as non-U.S.–born.</a:t>
            </a:r>
          </a:p>
          <a:p>
            <a:pPr marL="0" lvl="0" indent="0">
              <a:spcBef>
                <a:spcPts val="0"/>
              </a:spcBef>
              <a:buNone/>
              <a:defRPr/>
            </a:pPr>
            <a:r>
              <a:rPr kumimoji="0" lang="en-US" sz="1200" b="0" i="0" u="none" strike="noStrike" kern="1200" cap="none" spc="0" normalizeH="0" baseline="3000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a:t>
            </a:r>
            <a:r>
              <a:rPr lang="en-US" sz="1200">
                <a:solidFill>
                  <a:srgbClr val="000000"/>
                </a:solidFill>
                <a:latin typeface="Calibri"/>
                <a:ea typeface="Calibri"/>
                <a:cs typeface="Calibri"/>
              </a:rPr>
              <a:t> </a:t>
            </a: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Within past 12 months prior to TB diagnosis.</a:t>
            </a:r>
          </a:p>
          <a:p>
            <a:pPr marL="0" lvl="0" indent="0">
              <a:spcBef>
                <a:spcPts val="0"/>
              </a:spcBef>
              <a:buNone/>
              <a:defRPr/>
            </a:pPr>
            <a:r>
              <a:rPr kumimoji="0" lang="en-US" sz="1200" b="0" i="0" u="none" strike="noStrike" kern="1200" cap="none" spc="0" normalizeH="0" baseline="3000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a:t>
            </a:r>
            <a:r>
              <a:rPr lang="en-US" sz="1200">
                <a:solidFill>
                  <a:srgbClr val="000000"/>
                </a:solidFill>
                <a:latin typeface="Calibri"/>
                <a:ea typeface="Calibri"/>
                <a:cs typeface="Calibri"/>
              </a:rPr>
              <a:t> </a:t>
            </a: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Substance use includes persons reporting excess alcohol use, injecting drug use, or noninjecting drug use. </a:t>
            </a:r>
          </a:p>
        </p:txBody>
      </p:sp>
    </p:spTree>
    <p:extLst>
      <p:ext uri="{BB962C8B-B14F-4D97-AF65-F5344CB8AC3E}">
        <p14:creationId xmlns:p14="http://schemas.microsoft.com/office/powerpoint/2010/main" val="2405665511"/>
      </p:ext>
    </p:extLst>
  </p:cSld>
  <p:clrMapOvr>
    <a:masterClrMapping/>
  </p:clrMapOvr>
  <p:transition>
    <p:fad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vision of Tuberculosis Elimination&#10;National Center for HIV, Viral Hepatitis, STD, and TB Prevention&#10;Centers for Disease Control and Prevention&#10;1600 Clifton Road NE&#10;Atlanta, GA 30329&#10;Phone: 404-639-8120&#10;E-mail: CDC-INFO&#10;Internet Address: http://www.cdc.gov/tb/&#10;The findings and conclusions in this report are those of the authers and do not mecessarily represent the official position of the Centers for Disease Control and Prevention.">
            <a:extLst>
              <a:ext uri="{FF2B5EF4-FFF2-40B4-BE49-F238E27FC236}">
                <a16:creationId xmlns:a16="http://schemas.microsoft.com/office/drawing/2014/main" id="{37864F4B-75CF-E833-AF70-F3DF62B6532E}"/>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954188" y="1074057"/>
            <a:ext cx="10283624" cy="3620414"/>
          </a:xfrm>
          <a:prstGeom prst="rect">
            <a:avLst/>
          </a:prstGeom>
        </p:spPr>
      </p:pic>
    </p:spTree>
    <p:extLst>
      <p:ext uri="{BB962C8B-B14F-4D97-AF65-F5344CB8AC3E}">
        <p14:creationId xmlns:p14="http://schemas.microsoft.com/office/powerpoint/2010/main" val="963541808"/>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oropleth map of the United States showing TB incidence rates by reporting area in 2024.">
            <a:extLst>
              <a:ext uri="{FF2B5EF4-FFF2-40B4-BE49-F238E27FC236}">
                <a16:creationId xmlns:a16="http://schemas.microsoft.com/office/drawing/2014/main" id="{7EF18732-8CCF-ECC6-8BC2-DB8D1136EA15}"/>
              </a:ext>
            </a:extLst>
          </p:cNvPr>
          <p:cNvPicPr>
            <a:picLocks noChangeAspect="1"/>
          </p:cNvPicPr>
          <p:nvPr/>
        </p:nvPicPr>
        <p:blipFill>
          <a:blip r:embed="rId3">
            <a:extLst>
              <a:ext uri="{28A0092B-C50C-407E-A947-70E740481C1C}">
                <a14:useLocalDpi xmlns:a14="http://schemas.microsoft.com/office/drawing/2010/main" val="0"/>
              </a:ext>
            </a:extLst>
          </a:blip>
          <a:srcRect l="11902" t="9172" r="17286" b="11585"/>
          <a:stretch>
            <a:fillRect/>
          </a:stretch>
        </p:blipFill>
        <p:spPr>
          <a:xfrm>
            <a:off x="1107104" y="795175"/>
            <a:ext cx="9571390" cy="5842259"/>
          </a:xfrm>
          <a:prstGeom prst="rect">
            <a:avLst/>
          </a:prstGeom>
        </p:spPr>
      </p:pic>
      <p:sp>
        <p:nvSpPr>
          <p:cNvPr id="39" name="Title 38">
            <a:extLst>
              <a:ext uri="{FF2B5EF4-FFF2-40B4-BE49-F238E27FC236}">
                <a16:creationId xmlns:a16="http://schemas.microsoft.com/office/drawing/2014/main" id="{1F53A5AB-3E77-6392-FC3B-49F8E82CB9BE}"/>
              </a:ext>
            </a:extLst>
          </p:cNvPr>
          <p:cNvSpPr>
            <a:spLocks noGrp="1"/>
          </p:cNvSpPr>
          <p:nvPr>
            <p:ph type="title" idx="4294967295"/>
          </p:nvPr>
        </p:nvSpPr>
        <p:spPr>
          <a:xfrm>
            <a:off x="1252071" y="305538"/>
            <a:ext cx="9687859"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000" b="1" i="0" u="none" strike="noStrike" kern="1200" cap="none" spc="0" normalizeH="0" baseline="0" noProof="0" dirty="0">
                <a:ln>
                  <a:noFill/>
                </a:ln>
                <a:solidFill>
                  <a:srgbClr val="164380"/>
                </a:solidFill>
                <a:effectLst/>
                <a:uLnTx/>
                <a:uFillTx/>
                <a:latin typeface="Calibri" panose="020F0502020204030204" pitchFamily="34" charset="0"/>
                <a:ea typeface="+mn-ea"/>
                <a:cs typeface="Calibri" panose="020F0502020204030204" pitchFamily="34" charset="0"/>
              </a:rPr>
              <a:t>TB Incidence Rates</a:t>
            </a:r>
            <a:r>
              <a:rPr kumimoji="0" lang="en-US" sz="3000" b="1" i="0" u="none" strike="noStrike" kern="1200" cap="none" spc="0" normalizeH="0" baseline="30000" noProof="0" dirty="0">
                <a:ln>
                  <a:noFill/>
                </a:ln>
                <a:solidFill>
                  <a:srgbClr val="164380"/>
                </a:solidFill>
                <a:effectLst/>
                <a:uLnTx/>
                <a:uFillTx/>
                <a:latin typeface="Calibri" panose="020F0502020204030204" pitchFamily="34" charset="0"/>
                <a:ea typeface="+mn-ea"/>
                <a:cs typeface="Calibri" panose="020F0502020204030204" pitchFamily="34" charset="0"/>
              </a:rPr>
              <a:t>*</a:t>
            </a:r>
            <a:r>
              <a:rPr kumimoji="0" lang="en-US" sz="3000" b="1" i="0" u="none" strike="noStrike" kern="1200" cap="none" spc="0" normalizeH="0" baseline="0" noProof="0" dirty="0">
                <a:ln>
                  <a:noFill/>
                </a:ln>
                <a:solidFill>
                  <a:srgbClr val="164380"/>
                </a:solidFill>
                <a:effectLst/>
                <a:uLnTx/>
                <a:uFillTx/>
                <a:latin typeface="Calibri" panose="020F0502020204030204" pitchFamily="34" charset="0"/>
                <a:ea typeface="+mn-ea"/>
                <a:cs typeface="Calibri" panose="020F0502020204030204" pitchFamily="34" charset="0"/>
              </a:rPr>
              <a:t> by Reporting Area, United States, 2024</a:t>
            </a:r>
          </a:p>
        </p:txBody>
      </p:sp>
      <p:cxnSp>
        <p:nvCxnSpPr>
          <p:cNvPr id="40" name="Straight Connector 39">
            <a:extLst>
              <a:ext uri="{FF2B5EF4-FFF2-40B4-BE49-F238E27FC236}">
                <a16:creationId xmlns:a16="http://schemas.microsoft.com/office/drawing/2014/main" id="{7CB289B1-7704-6703-7BA4-F1FF86F27222}"/>
              </a:ext>
              <a:ext uri="{C183D7F6-B498-43B3-948B-1728B52AA6E4}">
                <adec:decorative xmlns:adec="http://schemas.microsoft.com/office/drawing/2017/decorative" val="1"/>
              </a:ext>
            </a:extLst>
          </p:cNvPr>
          <p:cNvCxnSpPr>
            <a:cxnSpLocks/>
          </p:cNvCxnSpPr>
          <p:nvPr/>
        </p:nvCxnSpPr>
        <p:spPr>
          <a:xfrm>
            <a:off x="5037717" y="3585993"/>
            <a:ext cx="571020" cy="0"/>
          </a:xfrm>
          <a:prstGeom prst="line">
            <a:avLst/>
          </a:prstGeom>
          <a:noFill/>
          <a:ln w="31750" cap="flat" cmpd="sng" algn="ctr">
            <a:solidFill>
              <a:srgbClr val="164380"/>
            </a:solidFill>
            <a:prstDash val="solid"/>
          </a:ln>
          <a:effectLst/>
        </p:spPr>
      </p:cxnSp>
      <p:sp>
        <p:nvSpPr>
          <p:cNvPr id="41" name="TextBox 40">
            <a:extLst>
              <a:ext uri="{FF2B5EF4-FFF2-40B4-BE49-F238E27FC236}">
                <a16:creationId xmlns:a16="http://schemas.microsoft.com/office/drawing/2014/main" id="{F3D30D26-018C-C7FC-B9FD-65B54A4532E1}"/>
              </a:ext>
            </a:extLst>
          </p:cNvPr>
          <p:cNvSpPr txBox="1"/>
          <p:nvPr/>
        </p:nvSpPr>
        <p:spPr>
          <a:xfrm>
            <a:off x="3541337" y="3204960"/>
            <a:ext cx="1496380" cy="646331"/>
          </a:xfrm>
          <a:prstGeom prst="rect">
            <a:avLst/>
          </a:prstGeom>
          <a:solidFill>
            <a:srgbClr val="FFFFFF"/>
          </a:solidFill>
          <a:ln w="31750">
            <a:solidFill>
              <a:srgbClr val="164380"/>
            </a:solidFill>
          </a:ln>
        </p:spPr>
        <p:txBody>
          <a:bodyPr wrap="square" lIns="91440" tIns="45720" rIns="91440" bIns="4572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000000">
                    <a:lumMod val="85000"/>
                    <a:lumOff val="15000"/>
                  </a:srgbClr>
                </a:solidFill>
                <a:effectLst/>
                <a:uLnTx/>
                <a:uFillTx/>
                <a:latin typeface="Calibri"/>
                <a:cs typeface="Calibri"/>
              </a:rPr>
              <a:t>Kansas </a:t>
            </a:r>
            <a:endParaRPr kumimoji="0" lang="en-US" sz="1800" b="0" i="0" u="none" strike="noStrike" kern="0" cap="none" spc="0" normalizeH="0" baseline="0" noProof="0">
              <a:ln>
                <a:noFill/>
              </a:ln>
              <a:solidFill>
                <a:srgbClr val="000000"/>
              </a:solidFill>
              <a:effectLst/>
              <a:uLnTx/>
              <a:uFillTx/>
              <a:cs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000000">
                    <a:lumMod val="85000"/>
                    <a:lumOff val="15000"/>
                  </a:srgbClr>
                </a:solidFill>
                <a:effectLst/>
                <a:uLnTx/>
                <a:uFillTx/>
                <a:latin typeface="Calibri"/>
                <a:cs typeface="Calibri"/>
              </a:rPr>
              <a:t>3.8</a:t>
            </a:r>
          </a:p>
        </p:txBody>
      </p:sp>
      <p:cxnSp>
        <p:nvCxnSpPr>
          <p:cNvPr id="42" name="Straight Connector 41">
            <a:extLst>
              <a:ext uri="{FF2B5EF4-FFF2-40B4-BE49-F238E27FC236}">
                <a16:creationId xmlns:a16="http://schemas.microsoft.com/office/drawing/2014/main" id="{69856C5D-9488-6D51-BB43-0459F046FD82}"/>
              </a:ext>
              <a:ext uri="{C183D7F6-B498-43B3-948B-1728B52AA6E4}">
                <adec:decorative xmlns:adec="http://schemas.microsoft.com/office/drawing/2017/decorative" val="1"/>
              </a:ext>
            </a:extLst>
          </p:cNvPr>
          <p:cNvCxnSpPr>
            <a:cxnSpLocks/>
            <a:endCxn id="43" idx="3"/>
          </p:cNvCxnSpPr>
          <p:nvPr/>
        </p:nvCxnSpPr>
        <p:spPr>
          <a:xfrm flipH="1">
            <a:off x="1764072" y="3230012"/>
            <a:ext cx="457200" cy="0"/>
          </a:xfrm>
          <a:prstGeom prst="line">
            <a:avLst/>
          </a:prstGeom>
          <a:noFill/>
          <a:ln w="31750" cap="flat" cmpd="sng" algn="ctr">
            <a:solidFill>
              <a:srgbClr val="164380"/>
            </a:solidFill>
            <a:prstDash val="solid"/>
          </a:ln>
          <a:effectLst/>
        </p:spPr>
      </p:cxnSp>
      <p:sp>
        <p:nvSpPr>
          <p:cNvPr id="43" name="TextBox 42">
            <a:extLst>
              <a:ext uri="{FF2B5EF4-FFF2-40B4-BE49-F238E27FC236}">
                <a16:creationId xmlns:a16="http://schemas.microsoft.com/office/drawing/2014/main" id="{DCC3C9D2-6396-16F2-EB08-DE8245B89897}"/>
              </a:ext>
            </a:extLst>
          </p:cNvPr>
          <p:cNvSpPr txBox="1"/>
          <p:nvPr/>
        </p:nvSpPr>
        <p:spPr>
          <a:xfrm>
            <a:off x="281701" y="2943108"/>
            <a:ext cx="1482371" cy="646331"/>
          </a:xfrm>
          <a:prstGeom prst="rect">
            <a:avLst/>
          </a:prstGeom>
          <a:solidFill>
            <a:srgbClr val="FFFFFF"/>
          </a:solidFill>
          <a:ln w="31750">
            <a:solidFill>
              <a:srgbClr val="164380"/>
            </a:solidFill>
          </a:ln>
        </p:spPr>
        <p:txBody>
          <a:bodyPr wrap="square" lIns="91440" tIns="45720" rIns="91440" bIns="4572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000000">
                    <a:lumMod val="85000"/>
                    <a:lumOff val="15000"/>
                  </a:srgbClr>
                </a:solidFill>
                <a:effectLst/>
                <a:uLnTx/>
                <a:uFillTx/>
                <a:latin typeface="Calibri" panose="020F0502020204030204" pitchFamily="34" charset="0"/>
                <a:cs typeface="Calibri" panose="020F0502020204030204" pitchFamily="34" charset="0"/>
              </a:rPr>
              <a:t>California</a:t>
            </a:r>
          </a:p>
          <a:p>
            <a:pPr marL="0" marR="0" lvl="0" indent="0" algn="ctr" defTabSz="914400" eaLnBrk="1" fontAlgn="auto" latinLnBrk="0" hangingPunct="1">
              <a:lnSpc>
                <a:spcPct val="100000"/>
              </a:lnSpc>
              <a:spcBef>
                <a:spcPts val="0"/>
              </a:spcBef>
              <a:spcAft>
                <a:spcPts val="0"/>
              </a:spcAft>
              <a:buClrTx/>
              <a:buSzTx/>
              <a:buFontTx/>
              <a:buNone/>
              <a:tabLst/>
              <a:defRPr/>
            </a:pPr>
            <a:r>
              <a:rPr lang="en-US" kern="0">
                <a:solidFill>
                  <a:srgbClr val="000000">
                    <a:lumMod val="85000"/>
                    <a:lumOff val="15000"/>
                  </a:srgbClr>
                </a:solidFill>
                <a:latin typeface="Calibri" panose="020F0502020204030204" pitchFamily="34" charset="0"/>
                <a:cs typeface="Calibri" panose="020F0502020204030204" pitchFamily="34" charset="0"/>
              </a:rPr>
              <a:t>5.3</a:t>
            </a:r>
            <a:endParaRPr kumimoji="0" lang="en-US" sz="1800" b="0" i="0" u="none" strike="noStrike" kern="0" cap="none" spc="0" normalizeH="0" baseline="0" noProof="0">
              <a:ln>
                <a:noFill/>
              </a:ln>
              <a:solidFill>
                <a:srgbClr val="000000">
                  <a:lumMod val="85000"/>
                  <a:lumOff val="15000"/>
                </a:srgbClr>
              </a:solidFill>
              <a:effectLst/>
              <a:uLnTx/>
              <a:uFillTx/>
              <a:latin typeface="Calibri" panose="020F0502020204030204" pitchFamily="34" charset="0"/>
              <a:cs typeface="Calibri" panose="020F0502020204030204" pitchFamily="34" charset="0"/>
            </a:endParaRPr>
          </a:p>
        </p:txBody>
      </p:sp>
      <p:cxnSp>
        <p:nvCxnSpPr>
          <p:cNvPr id="44" name="Straight Connector 43">
            <a:extLst>
              <a:ext uri="{FF2B5EF4-FFF2-40B4-BE49-F238E27FC236}">
                <a16:creationId xmlns:a16="http://schemas.microsoft.com/office/drawing/2014/main" id="{71B6E6A5-8FE3-2399-C299-7F846D7BEE34}"/>
              </a:ext>
              <a:ext uri="{C183D7F6-B498-43B3-948B-1728B52AA6E4}">
                <adec:decorative xmlns:adec="http://schemas.microsoft.com/office/drawing/2017/decorative" val="1"/>
              </a:ext>
            </a:extLst>
          </p:cNvPr>
          <p:cNvCxnSpPr>
            <a:cxnSpLocks/>
            <a:endCxn id="45" idx="1"/>
          </p:cNvCxnSpPr>
          <p:nvPr/>
        </p:nvCxnSpPr>
        <p:spPr>
          <a:xfrm flipV="1">
            <a:off x="9645047" y="2546719"/>
            <a:ext cx="751885" cy="230910"/>
          </a:xfrm>
          <a:prstGeom prst="line">
            <a:avLst/>
          </a:prstGeom>
          <a:noFill/>
          <a:ln w="31750" cap="flat" cmpd="sng" algn="ctr">
            <a:solidFill>
              <a:srgbClr val="164380"/>
            </a:solidFill>
            <a:prstDash val="solid"/>
          </a:ln>
          <a:effectLst/>
        </p:spPr>
      </p:cxnSp>
      <p:sp>
        <p:nvSpPr>
          <p:cNvPr id="45" name="TextBox 44">
            <a:extLst>
              <a:ext uri="{FF2B5EF4-FFF2-40B4-BE49-F238E27FC236}">
                <a16:creationId xmlns:a16="http://schemas.microsoft.com/office/drawing/2014/main" id="{CA9E1338-FACE-66AC-B9B7-F4C48D3174ED}"/>
              </a:ext>
            </a:extLst>
          </p:cNvPr>
          <p:cNvSpPr txBox="1"/>
          <p:nvPr/>
        </p:nvSpPr>
        <p:spPr>
          <a:xfrm>
            <a:off x="10396932" y="2223553"/>
            <a:ext cx="1561278" cy="646331"/>
          </a:xfrm>
          <a:prstGeom prst="rect">
            <a:avLst/>
          </a:prstGeom>
          <a:solidFill>
            <a:srgbClr val="FFFFFF"/>
          </a:solidFill>
          <a:ln w="31750">
            <a:solidFill>
              <a:srgbClr val="164380"/>
            </a:solidFill>
          </a:ln>
        </p:spPr>
        <p:txBody>
          <a:bodyPr wrap="square" lIns="91440" tIns="45720" rIns="91440" bIns="4572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000000">
                    <a:lumMod val="85000"/>
                    <a:lumOff val="15000"/>
                  </a:srgbClr>
                </a:solidFill>
                <a:effectLst/>
                <a:uLnTx/>
                <a:uFillTx/>
                <a:latin typeface="Calibri"/>
                <a:cs typeface="Calibri"/>
              </a:rPr>
              <a:t>New Jersey</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000000">
                    <a:lumMod val="85000"/>
                    <a:lumOff val="15000"/>
                  </a:srgbClr>
                </a:solidFill>
                <a:effectLst/>
                <a:uLnTx/>
                <a:uFillTx/>
                <a:latin typeface="Calibri"/>
                <a:cs typeface="Calibri"/>
              </a:rPr>
              <a:t>3.6</a:t>
            </a:r>
          </a:p>
        </p:txBody>
      </p:sp>
      <p:cxnSp>
        <p:nvCxnSpPr>
          <p:cNvPr id="46" name="Straight Connector 45">
            <a:extLst>
              <a:ext uri="{FF2B5EF4-FFF2-40B4-BE49-F238E27FC236}">
                <a16:creationId xmlns:a16="http://schemas.microsoft.com/office/drawing/2014/main" id="{1FF179A3-0F32-D31B-73E4-4BC2C3755596}"/>
              </a:ext>
              <a:ext uri="{C183D7F6-B498-43B3-948B-1728B52AA6E4}">
                <adec:decorative xmlns:adec="http://schemas.microsoft.com/office/drawing/2017/decorative" val="1"/>
              </a:ext>
            </a:extLst>
          </p:cNvPr>
          <p:cNvCxnSpPr>
            <a:cxnSpLocks/>
            <a:endCxn id="47" idx="2"/>
          </p:cNvCxnSpPr>
          <p:nvPr/>
        </p:nvCxnSpPr>
        <p:spPr>
          <a:xfrm flipH="1" flipV="1">
            <a:off x="8273392" y="1681574"/>
            <a:ext cx="1025448" cy="612925"/>
          </a:xfrm>
          <a:prstGeom prst="line">
            <a:avLst/>
          </a:prstGeom>
          <a:noFill/>
          <a:ln w="31750" cap="flat" cmpd="sng" algn="ctr">
            <a:solidFill>
              <a:srgbClr val="164380"/>
            </a:solidFill>
            <a:prstDash val="solid"/>
          </a:ln>
          <a:effectLst/>
        </p:spPr>
      </p:cxnSp>
      <p:sp>
        <p:nvSpPr>
          <p:cNvPr id="47" name="TextBox 46">
            <a:extLst>
              <a:ext uri="{FF2B5EF4-FFF2-40B4-BE49-F238E27FC236}">
                <a16:creationId xmlns:a16="http://schemas.microsoft.com/office/drawing/2014/main" id="{C8DF3D02-6509-8501-5FB5-35D450B74E08}"/>
              </a:ext>
            </a:extLst>
          </p:cNvPr>
          <p:cNvSpPr txBox="1"/>
          <p:nvPr/>
        </p:nvSpPr>
        <p:spPr>
          <a:xfrm>
            <a:off x="7556952" y="1024660"/>
            <a:ext cx="1432880" cy="656914"/>
          </a:xfrm>
          <a:prstGeom prst="rect">
            <a:avLst/>
          </a:prstGeom>
          <a:solidFill>
            <a:srgbClr val="FFFFFF"/>
          </a:solidFill>
          <a:ln w="31750">
            <a:solidFill>
              <a:srgbClr val="164380"/>
            </a:solidFill>
          </a:ln>
        </p:spPr>
        <p:txBody>
          <a:bodyPr wrap="square" lIns="91440" tIns="45720" rIns="91440" bIns="4572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000000">
                    <a:lumMod val="85000"/>
                    <a:lumOff val="15000"/>
                  </a:srgbClr>
                </a:solidFill>
                <a:effectLst/>
                <a:uLnTx/>
                <a:uFillTx/>
                <a:latin typeface="Calibri"/>
                <a:cs typeface="Calibri"/>
              </a:rPr>
              <a:t>New York</a:t>
            </a:r>
            <a:endParaRPr kumimoji="0" lang="en-US" sz="1800" b="0" i="0" u="none" strike="noStrike" kern="0" cap="none" spc="0" normalizeH="0" baseline="0" noProof="0">
              <a:ln>
                <a:noFill/>
              </a:ln>
              <a:solidFill>
                <a:srgbClr val="000000">
                  <a:lumMod val="85000"/>
                  <a:lumOff val="15000"/>
                </a:srgbClr>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000000">
                    <a:lumMod val="85000"/>
                    <a:lumOff val="15000"/>
                  </a:srgbClr>
                </a:solidFill>
                <a:effectLst/>
                <a:uLnTx/>
                <a:uFillTx/>
                <a:latin typeface="Calibri"/>
                <a:cs typeface="Calibri"/>
              </a:rPr>
              <a:t>5.5</a:t>
            </a:r>
            <a:r>
              <a:rPr kumimoji="0" lang="en-US" sz="1800" b="0" i="0" u="none" strike="noStrike" kern="0" cap="none" spc="0" normalizeH="0" baseline="30000" noProof="0">
                <a:ln>
                  <a:noFill/>
                </a:ln>
                <a:solidFill>
                  <a:srgbClr val="000000">
                    <a:lumMod val="85000"/>
                    <a:lumOff val="15000"/>
                  </a:srgbClr>
                </a:solidFill>
                <a:effectLst/>
                <a:uLnTx/>
                <a:uFillTx/>
                <a:latin typeface="Segoe UI"/>
                <a:cs typeface="Segoe UI"/>
              </a:rPr>
              <a:t>†</a:t>
            </a:r>
          </a:p>
        </p:txBody>
      </p:sp>
      <p:sp>
        <p:nvSpPr>
          <p:cNvPr id="48" name="TextBox 47">
            <a:extLst>
              <a:ext uri="{FF2B5EF4-FFF2-40B4-BE49-F238E27FC236}">
                <a16:creationId xmlns:a16="http://schemas.microsoft.com/office/drawing/2014/main" id="{93CC465C-9991-1367-9A49-549D110D804B}"/>
              </a:ext>
            </a:extLst>
          </p:cNvPr>
          <p:cNvSpPr txBox="1"/>
          <p:nvPr/>
        </p:nvSpPr>
        <p:spPr>
          <a:xfrm>
            <a:off x="-34593" y="6321171"/>
            <a:ext cx="2370666" cy="461665"/>
          </a:xfrm>
          <a:prstGeom prst="rect">
            <a:avLst/>
          </a:prstGeom>
        </p:spPr>
        <p:txBody>
          <a:bodyPr wrap="square" lIns="91440" tIns="45720" rIns="91440" bIns="45720" rtlCol="0" anchor="t">
            <a:spAutoFit/>
          </a:bodyPr>
          <a:lstStyle/>
          <a:p>
            <a:pPr>
              <a:buFont typeface="Arial" pitchFamily="34" charset="0"/>
              <a:buNone/>
            </a:pPr>
            <a:r>
              <a:rPr lang="en-US" sz="1200" baseline="30000">
                <a:solidFill>
                  <a:srgbClr val="000000"/>
                </a:solidFill>
                <a:latin typeface="Calibri"/>
                <a:cs typeface="Calibri"/>
              </a:rPr>
              <a:t>*</a:t>
            </a:r>
            <a:r>
              <a:rPr lang="en-US" sz="1200">
                <a:solidFill>
                  <a:srgbClr val="000000"/>
                </a:solidFill>
                <a:latin typeface="Calibri"/>
                <a:cs typeface="Calibri"/>
              </a:rPr>
              <a:t>Cases per 100,000 persons</a:t>
            </a:r>
          </a:p>
          <a:p>
            <a:r>
              <a:rPr lang="en-US" sz="1200" baseline="30000">
                <a:solidFill>
                  <a:srgbClr val="000000"/>
                </a:solidFill>
                <a:latin typeface="Calibri"/>
                <a:cs typeface="Calibri"/>
              </a:rPr>
              <a:t>†</a:t>
            </a:r>
            <a:r>
              <a:rPr lang="en-US" sz="1200">
                <a:solidFill>
                  <a:srgbClr val="000000"/>
                </a:solidFill>
                <a:latin typeface="Calibri"/>
                <a:cs typeface="Calibri"/>
              </a:rPr>
              <a:t>Includes New York City</a:t>
            </a:r>
            <a:endParaRPr lang="en-US" sz="1200">
              <a:solidFill>
                <a:srgbClr val="000000"/>
              </a:solidFill>
              <a:latin typeface="Calibri" panose="020F0502020204030204" pitchFamily="34" charset="0"/>
              <a:cs typeface="Calibri"/>
            </a:endParaRPr>
          </a:p>
        </p:txBody>
      </p:sp>
      <p:grpSp>
        <p:nvGrpSpPr>
          <p:cNvPr id="49" name="Group 48">
            <a:extLst>
              <a:ext uri="{FF2B5EF4-FFF2-40B4-BE49-F238E27FC236}">
                <a16:creationId xmlns:a16="http://schemas.microsoft.com/office/drawing/2014/main" id="{D1535A13-F6F3-6C7D-7E7F-92DDE9D69D7B}"/>
              </a:ext>
              <a:ext uri="{C183D7F6-B498-43B3-948B-1728B52AA6E4}">
                <adec:decorative xmlns:adec="http://schemas.microsoft.com/office/drawing/2017/decorative" val="1"/>
              </a:ext>
            </a:extLst>
          </p:cNvPr>
          <p:cNvGrpSpPr/>
          <p:nvPr/>
        </p:nvGrpSpPr>
        <p:grpSpPr>
          <a:xfrm>
            <a:off x="3774885" y="5172653"/>
            <a:ext cx="1496380" cy="1194971"/>
            <a:chOff x="4017781" y="4999483"/>
            <a:chExt cx="1496380" cy="1194971"/>
          </a:xfrm>
        </p:grpSpPr>
        <p:cxnSp>
          <p:nvCxnSpPr>
            <p:cNvPr id="50" name="Straight Connector 49">
              <a:extLst>
                <a:ext uri="{FF2B5EF4-FFF2-40B4-BE49-F238E27FC236}">
                  <a16:creationId xmlns:a16="http://schemas.microsoft.com/office/drawing/2014/main" id="{2A1ABF47-4B24-FE6A-ECD8-7138632787EA}"/>
                </a:ext>
              </a:extLst>
            </p:cNvPr>
            <p:cNvCxnSpPr>
              <a:cxnSpLocks/>
              <a:stCxn id="51" idx="2"/>
            </p:cNvCxnSpPr>
            <p:nvPr/>
          </p:nvCxnSpPr>
          <p:spPr>
            <a:xfrm>
              <a:off x="4765971" y="5645814"/>
              <a:ext cx="0" cy="548640"/>
            </a:xfrm>
            <a:prstGeom prst="line">
              <a:avLst/>
            </a:prstGeom>
            <a:noFill/>
            <a:ln w="31750" cap="flat" cmpd="sng" algn="ctr">
              <a:solidFill>
                <a:srgbClr val="164380"/>
              </a:solidFill>
              <a:prstDash val="solid"/>
            </a:ln>
            <a:effectLst/>
          </p:spPr>
        </p:cxnSp>
        <p:sp>
          <p:nvSpPr>
            <p:cNvPr id="51" name="TextBox 50">
              <a:extLst>
                <a:ext uri="{FF2B5EF4-FFF2-40B4-BE49-F238E27FC236}">
                  <a16:creationId xmlns:a16="http://schemas.microsoft.com/office/drawing/2014/main" id="{6E436E03-B4DB-36D0-791F-FF183981F4CE}"/>
                </a:ext>
              </a:extLst>
            </p:cNvPr>
            <p:cNvSpPr txBox="1"/>
            <p:nvPr/>
          </p:nvSpPr>
          <p:spPr>
            <a:xfrm>
              <a:off x="4017781" y="4999483"/>
              <a:ext cx="1496380" cy="646331"/>
            </a:xfrm>
            <a:prstGeom prst="rect">
              <a:avLst/>
            </a:prstGeom>
            <a:solidFill>
              <a:srgbClr val="FFFFFF"/>
            </a:solidFill>
            <a:ln w="31750">
              <a:solidFill>
                <a:srgbClr val="164380"/>
              </a:solidFill>
            </a:ln>
          </p:spPr>
          <p:txBody>
            <a:bodyPr wrap="square" lIns="91440" tIns="45720" rIns="91440" bIns="4572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000000">
                      <a:lumMod val="85000"/>
                      <a:lumOff val="15000"/>
                    </a:srgbClr>
                  </a:solidFill>
                  <a:effectLst/>
                  <a:uLnTx/>
                  <a:uFillTx/>
                  <a:latin typeface="Calibri"/>
                  <a:cs typeface="Calibri"/>
                </a:rPr>
                <a:t>Hawaii</a:t>
              </a:r>
            </a:p>
            <a:p>
              <a:pPr marL="0" marR="0" lvl="0" indent="0" algn="ctr" defTabSz="914400" eaLnBrk="1" fontAlgn="auto" latinLnBrk="0" hangingPunct="1">
                <a:lnSpc>
                  <a:spcPct val="100000"/>
                </a:lnSpc>
                <a:spcBef>
                  <a:spcPts val="0"/>
                </a:spcBef>
                <a:spcAft>
                  <a:spcPts val="0"/>
                </a:spcAft>
                <a:buClrTx/>
                <a:buSzTx/>
                <a:buFontTx/>
                <a:buNone/>
                <a:tabLst/>
                <a:defRPr/>
              </a:pPr>
              <a:r>
                <a:rPr lang="en-US" kern="0">
                  <a:solidFill>
                    <a:srgbClr val="000000">
                      <a:lumMod val="85000"/>
                      <a:lumOff val="15000"/>
                    </a:srgbClr>
                  </a:solidFill>
                  <a:latin typeface="Calibri"/>
                  <a:cs typeface="Calibri"/>
                </a:rPr>
                <a:t>8.1</a:t>
              </a:r>
              <a:endParaRPr kumimoji="0" lang="en-US" sz="1800" b="0" i="0" u="none" strike="noStrike" kern="0" cap="none" spc="0" normalizeH="0" baseline="0" noProof="0">
                <a:ln>
                  <a:noFill/>
                </a:ln>
                <a:solidFill>
                  <a:srgbClr val="000000">
                    <a:lumMod val="85000"/>
                    <a:lumOff val="15000"/>
                  </a:srgbClr>
                </a:solidFill>
                <a:effectLst/>
                <a:uLnTx/>
                <a:uFillTx/>
                <a:latin typeface="Calibri"/>
                <a:cs typeface="Calibri"/>
              </a:endParaRPr>
            </a:p>
          </p:txBody>
        </p:sp>
      </p:grpSp>
      <p:cxnSp>
        <p:nvCxnSpPr>
          <p:cNvPr id="52" name="Straight Connector 51">
            <a:extLst>
              <a:ext uri="{FF2B5EF4-FFF2-40B4-BE49-F238E27FC236}">
                <a16:creationId xmlns:a16="http://schemas.microsoft.com/office/drawing/2014/main" id="{25DE3C2F-ACD3-957D-7337-8FA0345EF111}"/>
              </a:ext>
              <a:ext uri="{C183D7F6-B498-43B3-948B-1728B52AA6E4}">
                <adec:decorative xmlns:adec="http://schemas.microsoft.com/office/drawing/2017/decorative" val="1"/>
              </a:ext>
            </a:extLst>
          </p:cNvPr>
          <p:cNvCxnSpPr>
            <a:cxnSpLocks/>
            <a:stCxn id="53" idx="3"/>
          </p:cNvCxnSpPr>
          <p:nvPr/>
        </p:nvCxnSpPr>
        <p:spPr>
          <a:xfrm>
            <a:off x="1761986" y="5328911"/>
            <a:ext cx="457200" cy="0"/>
          </a:xfrm>
          <a:prstGeom prst="line">
            <a:avLst/>
          </a:prstGeom>
          <a:noFill/>
          <a:ln w="31750" cap="flat" cmpd="sng" algn="ctr">
            <a:solidFill>
              <a:srgbClr val="164380"/>
            </a:solidFill>
            <a:prstDash val="solid"/>
          </a:ln>
          <a:effectLst/>
        </p:spPr>
      </p:cxnSp>
      <p:sp>
        <p:nvSpPr>
          <p:cNvPr id="53" name="TextBox 52">
            <a:extLst>
              <a:ext uri="{FF2B5EF4-FFF2-40B4-BE49-F238E27FC236}">
                <a16:creationId xmlns:a16="http://schemas.microsoft.com/office/drawing/2014/main" id="{E2266943-FCA2-3A03-00F6-16A98DE155CD}"/>
              </a:ext>
            </a:extLst>
          </p:cNvPr>
          <p:cNvSpPr txBox="1"/>
          <p:nvPr/>
        </p:nvSpPr>
        <p:spPr>
          <a:xfrm>
            <a:off x="281701" y="5014183"/>
            <a:ext cx="1481328" cy="646331"/>
          </a:xfrm>
          <a:prstGeom prst="rect">
            <a:avLst/>
          </a:prstGeom>
          <a:solidFill>
            <a:srgbClr val="FFFFFF"/>
          </a:solidFill>
          <a:ln w="31750">
            <a:solidFill>
              <a:srgbClr val="164380"/>
            </a:solidFill>
          </a:ln>
        </p:spPr>
        <p:txBody>
          <a:bodyPr wrap="square" lIns="91440" tIns="45720" rIns="91440" bIns="4572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000000">
                    <a:lumMod val="85000"/>
                    <a:lumOff val="15000"/>
                  </a:srgbClr>
                </a:solidFill>
                <a:effectLst/>
                <a:uLnTx/>
                <a:uFillTx/>
                <a:latin typeface="Calibri"/>
                <a:cs typeface="Calibri"/>
              </a:rPr>
              <a:t>Alaska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000000">
                    <a:lumMod val="85000"/>
                    <a:lumOff val="15000"/>
                  </a:srgbClr>
                </a:solidFill>
                <a:effectLst/>
                <a:uLnTx/>
                <a:uFillTx/>
                <a:latin typeface="Calibri"/>
                <a:cs typeface="Calibri"/>
              </a:rPr>
              <a:t>12.3</a:t>
            </a:r>
          </a:p>
        </p:txBody>
      </p:sp>
      <p:sp>
        <p:nvSpPr>
          <p:cNvPr id="54" name="Oval 64">
            <a:extLst>
              <a:ext uri="{FF2B5EF4-FFF2-40B4-BE49-F238E27FC236}">
                <a16:creationId xmlns:a16="http://schemas.microsoft.com/office/drawing/2014/main" id="{31ABB84F-B0B2-112A-ECF3-0C7FFD15CD2A}"/>
              </a:ext>
              <a:ext uri="{C183D7F6-B498-43B3-948B-1728B52AA6E4}">
                <adec:decorative xmlns:adec="http://schemas.microsoft.com/office/drawing/2017/decorative" val="1"/>
              </a:ext>
            </a:extLst>
          </p:cNvPr>
          <p:cNvSpPr>
            <a:spLocks noChangeArrowheads="1"/>
          </p:cNvSpPr>
          <p:nvPr/>
        </p:nvSpPr>
        <p:spPr bwMode="auto">
          <a:xfrm>
            <a:off x="9222640" y="3098951"/>
            <a:ext cx="152400" cy="150812"/>
          </a:xfrm>
          <a:prstGeom prst="ellipse">
            <a:avLst/>
          </a:prstGeom>
          <a:solidFill>
            <a:srgbClr val="8F7DB1"/>
          </a:solidFill>
          <a:ln w="19050">
            <a:solidFill>
              <a:schemeClr val="bg1"/>
            </a:solidFill>
            <a:round/>
            <a:headEnd/>
            <a:tailEnd/>
          </a:ln>
        </p:spPr>
        <p:txBody>
          <a:bodyPr lIns="0" tIns="0" r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grpSp>
        <p:nvGrpSpPr>
          <p:cNvPr id="55" name="Group 54" descr="Legend indicating Incidence rate">
            <a:extLst>
              <a:ext uri="{FF2B5EF4-FFF2-40B4-BE49-F238E27FC236}">
                <a16:creationId xmlns:a16="http://schemas.microsoft.com/office/drawing/2014/main" id="{20133E23-53D0-011C-8480-6CA835434ABF}"/>
              </a:ext>
            </a:extLst>
          </p:cNvPr>
          <p:cNvGrpSpPr/>
          <p:nvPr/>
        </p:nvGrpSpPr>
        <p:grpSpPr>
          <a:xfrm>
            <a:off x="9581761" y="4857432"/>
            <a:ext cx="1503683" cy="1692926"/>
            <a:chOff x="10589788" y="4898323"/>
            <a:chExt cx="1503683" cy="1692926"/>
          </a:xfrm>
        </p:grpSpPr>
        <p:grpSp>
          <p:nvGrpSpPr>
            <p:cNvPr id="56" name="Group 55">
              <a:extLst>
                <a:ext uri="{FF2B5EF4-FFF2-40B4-BE49-F238E27FC236}">
                  <a16:creationId xmlns:a16="http://schemas.microsoft.com/office/drawing/2014/main" id="{94F4B042-F93D-C4DB-8C89-69FEDD5D8F02}"/>
                </a:ext>
              </a:extLst>
            </p:cNvPr>
            <p:cNvGrpSpPr/>
            <p:nvPr/>
          </p:nvGrpSpPr>
          <p:grpSpPr>
            <a:xfrm>
              <a:off x="11076078" y="5648193"/>
              <a:ext cx="1017393" cy="943056"/>
              <a:chOff x="10564538" y="5847638"/>
              <a:chExt cx="928579" cy="864318"/>
            </a:xfrm>
          </p:grpSpPr>
          <p:sp>
            <p:nvSpPr>
              <p:cNvPr id="60" name="TextBox 59">
                <a:extLst>
                  <a:ext uri="{FF2B5EF4-FFF2-40B4-BE49-F238E27FC236}">
                    <a16:creationId xmlns:a16="http://schemas.microsoft.com/office/drawing/2014/main" id="{287BFCAB-867B-3B8C-5FAC-FE469B0CCC00}"/>
                  </a:ext>
                </a:extLst>
              </p:cNvPr>
              <p:cNvSpPr txBox="1"/>
              <p:nvPr/>
            </p:nvSpPr>
            <p:spPr>
              <a:xfrm>
                <a:off x="10564538" y="5847638"/>
                <a:ext cx="928579" cy="282080"/>
              </a:xfrm>
              <a:prstGeom prst="rect">
                <a:avLst/>
              </a:prstGeom>
              <a:solidFill>
                <a:srgbClr val="FFFFFF"/>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000000">
                        <a:lumMod val="85000"/>
                        <a:lumOff val="15000"/>
                      </a:srgbClr>
                    </a:solidFill>
                    <a:effectLst/>
                    <a:uLnTx/>
                    <a:uFillTx/>
                    <a:latin typeface="Calibri"/>
                    <a:cs typeface="Calibri"/>
                  </a:rPr>
                  <a:t>1.5–&lt;2.9</a:t>
                </a:r>
                <a:endParaRPr kumimoji="0" lang="en-US" sz="1400" b="0" i="0" u="none" strike="noStrike" kern="0" cap="none" spc="0" normalizeH="0" baseline="0" noProof="0">
                  <a:ln>
                    <a:noFill/>
                  </a:ln>
                  <a:solidFill>
                    <a:srgbClr val="000000">
                      <a:lumMod val="85000"/>
                      <a:lumOff val="15000"/>
                    </a:srgbClr>
                  </a:solidFill>
                  <a:effectLst/>
                  <a:uLnTx/>
                  <a:uFillTx/>
                </a:endParaRPr>
              </a:p>
            </p:txBody>
          </p:sp>
          <p:sp>
            <p:nvSpPr>
              <p:cNvPr id="61" name="TextBox 60">
                <a:extLst>
                  <a:ext uri="{FF2B5EF4-FFF2-40B4-BE49-F238E27FC236}">
                    <a16:creationId xmlns:a16="http://schemas.microsoft.com/office/drawing/2014/main" id="{6348BA17-47CA-D3B2-154A-9171FFB9195E}"/>
                  </a:ext>
                </a:extLst>
              </p:cNvPr>
              <p:cNvSpPr txBox="1"/>
              <p:nvPr/>
            </p:nvSpPr>
            <p:spPr>
              <a:xfrm>
                <a:off x="10599000" y="6429876"/>
                <a:ext cx="755821" cy="282080"/>
              </a:xfrm>
              <a:prstGeom prst="rect">
                <a:avLst/>
              </a:prstGeom>
              <a:solidFill>
                <a:srgbClr val="FFFFFF"/>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000000">
                        <a:lumMod val="85000"/>
                        <a:lumOff val="15000"/>
                      </a:srgbClr>
                    </a:solidFill>
                    <a:effectLst/>
                    <a:uLnTx/>
                    <a:uFillTx/>
                    <a:latin typeface="Calibri"/>
                    <a:cs typeface="Calibri"/>
                  </a:rPr>
                  <a:t>≥4.5</a:t>
                </a:r>
                <a:endParaRPr kumimoji="0" lang="en-US" sz="1400" b="0" i="0" u="none" strike="noStrike" kern="0" cap="none" spc="0" normalizeH="0" baseline="0" noProof="0">
                  <a:ln>
                    <a:noFill/>
                  </a:ln>
                  <a:solidFill>
                    <a:srgbClr val="000000">
                      <a:lumMod val="85000"/>
                      <a:lumOff val="15000"/>
                    </a:srgbClr>
                  </a:solidFill>
                  <a:effectLst/>
                  <a:uLnTx/>
                  <a:uFillTx/>
                </a:endParaRPr>
              </a:p>
            </p:txBody>
          </p:sp>
        </p:grpSp>
        <p:sp>
          <p:nvSpPr>
            <p:cNvPr id="57" name="TextBox 56">
              <a:extLst>
                <a:ext uri="{FF2B5EF4-FFF2-40B4-BE49-F238E27FC236}">
                  <a16:creationId xmlns:a16="http://schemas.microsoft.com/office/drawing/2014/main" id="{3116B983-277B-5902-761E-2A1CA050CEB2}"/>
                </a:ext>
              </a:extLst>
            </p:cNvPr>
            <p:cNvSpPr txBox="1"/>
            <p:nvPr/>
          </p:nvSpPr>
          <p:spPr>
            <a:xfrm>
              <a:off x="11095758" y="5984466"/>
              <a:ext cx="978022" cy="307777"/>
            </a:xfrm>
            <a:prstGeom prst="rect">
              <a:avLst/>
            </a:prstGeom>
            <a:solidFill>
              <a:srgbClr val="FFFFFF"/>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000000">
                      <a:lumMod val="85000"/>
                      <a:lumOff val="15000"/>
                    </a:srgbClr>
                  </a:solidFill>
                  <a:effectLst/>
                  <a:uLnTx/>
                  <a:uFillTx/>
                  <a:latin typeface="Calibri"/>
                  <a:cs typeface="Calibri"/>
                </a:rPr>
                <a:t>2.9–&lt;4.5</a:t>
              </a:r>
            </a:p>
          </p:txBody>
        </p:sp>
        <p:sp>
          <p:nvSpPr>
            <p:cNvPr id="58" name="TextBox 57">
              <a:extLst>
                <a:ext uri="{FF2B5EF4-FFF2-40B4-BE49-F238E27FC236}">
                  <a16:creationId xmlns:a16="http://schemas.microsoft.com/office/drawing/2014/main" id="{917D89DE-5CD3-2627-03F6-D81B0741C871}"/>
                </a:ext>
              </a:extLst>
            </p:cNvPr>
            <p:cNvSpPr txBox="1"/>
            <p:nvPr/>
          </p:nvSpPr>
          <p:spPr>
            <a:xfrm>
              <a:off x="10589788" y="4898323"/>
              <a:ext cx="1456037" cy="338554"/>
            </a:xfrm>
            <a:prstGeom prst="rect">
              <a:avLst/>
            </a:prstGeom>
            <a:solidFill>
              <a:srgbClr val="FFFFFF"/>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srgbClr val="000000">
                      <a:lumMod val="85000"/>
                      <a:lumOff val="15000"/>
                    </a:srgbClr>
                  </a:solidFill>
                  <a:effectLst/>
                  <a:uLnTx/>
                  <a:uFillTx/>
                  <a:latin typeface="Calibri"/>
                  <a:cs typeface="Calibri"/>
                </a:rPr>
                <a:t>Incidence rate</a:t>
              </a:r>
              <a:endParaRPr kumimoji="0" lang="en-US" sz="1600" b="0" i="0" u="none" strike="noStrike" kern="0" cap="none" spc="0" normalizeH="0" baseline="0" noProof="0">
                <a:ln>
                  <a:noFill/>
                </a:ln>
                <a:solidFill>
                  <a:srgbClr val="000000">
                    <a:lumMod val="85000"/>
                    <a:lumOff val="15000"/>
                  </a:srgbClr>
                </a:solidFill>
                <a:effectLst/>
                <a:uLnTx/>
                <a:uFillTx/>
              </a:endParaRPr>
            </a:p>
          </p:txBody>
        </p:sp>
        <p:sp>
          <p:nvSpPr>
            <p:cNvPr id="59" name="TextBox 1">
              <a:extLst>
                <a:ext uri="{FF2B5EF4-FFF2-40B4-BE49-F238E27FC236}">
                  <a16:creationId xmlns:a16="http://schemas.microsoft.com/office/drawing/2014/main" id="{2D92A0E2-15D3-6584-8DF7-A455A3D22663}"/>
                </a:ext>
              </a:extLst>
            </p:cNvPr>
            <p:cNvSpPr txBox="1"/>
            <p:nvPr/>
          </p:nvSpPr>
          <p:spPr>
            <a:xfrm>
              <a:off x="11064996" y="5272356"/>
              <a:ext cx="755821" cy="307777"/>
            </a:xfrm>
            <a:prstGeom prst="rect">
              <a:avLst/>
            </a:prstGeom>
            <a:solidFill>
              <a:srgbClr val="FFFFFF"/>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609585"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121917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828754"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2438339"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3047924" algn="l" defTabSz="1219170" rtl="0" eaLnBrk="1" latinLnBrk="0" hangingPunct="1">
                <a:defRPr kern="1200">
                  <a:solidFill>
                    <a:schemeClr val="tx1"/>
                  </a:solidFill>
                  <a:latin typeface="Myriad Web Pro" panose="020B0503030403020204" pitchFamily="34" charset="0"/>
                  <a:ea typeface="+mn-ea"/>
                  <a:cs typeface="+mn-cs"/>
                </a:defRPr>
              </a:lvl6pPr>
              <a:lvl7pPr marL="3657509" algn="l" defTabSz="1219170" rtl="0" eaLnBrk="1" latinLnBrk="0" hangingPunct="1">
                <a:defRPr kern="1200">
                  <a:solidFill>
                    <a:schemeClr val="tx1"/>
                  </a:solidFill>
                  <a:latin typeface="Myriad Web Pro" panose="020B0503030403020204" pitchFamily="34" charset="0"/>
                  <a:ea typeface="+mn-ea"/>
                  <a:cs typeface="+mn-cs"/>
                </a:defRPr>
              </a:lvl7pPr>
              <a:lvl8pPr marL="4267093" algn="l" defTabSz="1219170" rtl="0" eaLnBrk="1" latinLnBrk="0" hangingPunct="1">
                <a:defRPr kern="1200">
                  <a:solidFill>
                    <a:schemeClr val="tx1"/>
                  </a:solidFill>
                  <a:latin typeface="Myriad Web Pro" panose="020B0503030403020204" pitchFamily="34" charset="0"/>
                  <a:ea typeface="+mn-ea"/>
                  <a:cs typeface="+mn-cs"/>
                </a:defRPr>
              </a:lvl8pPr>
              <a:lvl9pPr marL="4876678" algn="l" defTabSz="1219170" rtl="0" eaLnBrk="1" latinLnBrk="0" hangingPunct="1">
                <a:defRPr kern="1200">
                  <a:solidFill>
                    <a:schemeClr val="tx1"/>
                  </a:solidFill>
                  <a:latin typeface="Myriad Web Pro" panose="020B050303040302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lumMod val="85000"/>
                      <a:lumOff val="15000"/>
                    </a:srgbClr>
                  </a:solidFill>
                  <a:effectLst/>
                  <a:uLnTx/>
                  <a:uFillTx/>
                  <a:latin typeface="Calibri"/>
                  <a:ea typeface="+mn-ea"/>
                  <a:cs typeface="Calibri"/>
                </a:rPr>
                <a:t>&lt;1.5</a:t>
              </a:r>
              <a:endParaRPr kumimoji="0" lang="en-US" sz="1400" b="0" i="0" u="none" strike="noStrike" kern="1200" cap="none" spc="0" normalizeH="0" baseline="0" noProof="0">
                <a:ln>
                  <a:noFill/>
                </a:ln>
                <a:solidFill>
                  <a:srgbClr val="000000">
                    <a:lumMod val="85000"/>
                    <a:lumOff val="15000"/>
                  </a:srgbClr>
                </a:solidFill>
                <a:effectLst/>
                <a:uLnTx/>
                <a:uFillTx/>
                <a:latin typeface="Myriad Web Pro" panose="020B0503030403020204" pitchFamily="34" charset="0"/>
                <a:ea typeface="+mn-ea"/>
                <a:cs typeface="+mn-cs"/>
              </a:endParaRPr>
            </a:p>
          </p:txBody>
        </p:sp>
      </p:grpSp>
      <p:grpSp>
        <p:nvGrpSpPr>
          <p:cNvPr id="64" name="Group 63" descr="Legend colored boxes:&#10;light purple = less than 1.5&#10;darker purple = 1.5 - less than 2.9&#10;purple = 2.9 - less than 4.5&#10;dark purple = greater than or equal to 4.5">
            <a:extLst>
              <a:ext uri="{FF2B5EF4-FFF2-40B4-BE49-F238E27FC236}">
                <a16:creationId xmlns:a16="http://schemas.microsoft.com/office/drawing/2014/main" id="{F064E651-0187-7B19-CB65-456FA372A57A}"/>
              </a:ext>
            </a:extLst>
          </p:cNvPr>
          <p:cNvGrpSpPr/>
          <p:nvPr/>
        </p:nvGrpSpPr>
        <p:grpSpPr>
          <a:xfrm>
            <a:off x="9782207" y="5287451"/>
            <a:ext cx="274666" cy="1223021"/>
            <a:chOff x="10626446" y="5335077"/>
            <a:chExt cx="274666" cy="1223021"/>
          </a:xfrm>
        </p:grpSpPr>
        <p:sp>
          <p:nvSpPr>
            <p:cNvPr id="65" name="Rectangle 64">
              <a:extLst>
                <a:ext uri="{FF2B5EF4-FFF2-40B4-BE49-F238E27FC236}">
                  <a16:creationId xmlns:a16="http://schemas.microsoft.com/office/drawing/2014/main" id="{41BD5FDD-D5B5-06F6-791D-88424538E99A}"/>
                </a:ext>
              </a:extLst>
            </p:cNvPr>
            <p:cNvSpPr>
              <a:spLocks noChangeAspect="1"/>
            </p:cNvSpPr>
            <p:nvPr/>
          </p:nvSpPr>
          <p:spPr>
            <a:xfrm>
              <a:off x="10626446" y="5335077"/>
              <a:ext cx="274666" cy="228600"/>
            </a:xfrm>
            <a:prstGeom prst="rect">
              <a:avLst/>
            </a:prstGeom>
            <a:solidFill>
              <a:srgbClr val="E8DAF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Myriad Web Pro"/>
                <a:ea typeface="+mn-ea"/>
                <a:cs typeface="+mn-cs"/>
              </a:endParaRPr>
            </a:p>
          </p:txBody>
        </p:sp>
        <p:sp>
          <p:nvSpPr>
            <p:cNvPr id="66" name="Rectangle 65">
              <a:extLst>
                <a:ext uri="{FF2B5EF4-FFF2-40B4-BE49-F238E27FC236}">
                  <a16:creationId xmlns:a16="http://schemas.microsoft.com/office/drawing/2014/main" id="{386B1A81-E856-E354-39A4-E877C8CC5C5E}"/>
                </a:ext>
              </a:extLst>
            </p:cNvPr>
            <p:cNvSpPr>
              <a:spLocks/>
            </p:cNvSpPr>
            <p:nvPr/>
          </p:nvSpPr>
          <p:spPr>
            <a:xfrm>
              <a:off x="10626792" y="5664664"/>
              <a:ext cx="274320" cy="228600"/>
            </a:xfrm>
            <a:prstGeom prst="rect">
              <a:avLst/>
            </a:prstGeom>
            <a:solidFill>
              <a:srgbClr val="C6ABD8"/>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Myriad Web Pro"/>
                <a:ea typeface="+mn-ea"/>
                <a:cs typeface="+mn-cs"/>
              </a:endParaRPr>
            </a:p>
          </p:txBody>
        </p:sp>
        <p:sp>
          <p:nvSpPr>
            <p:cNvPr id="67" name="Rectangle 66">
              <a:extLst>
                <a:ext uri="{FF2B5EF4-FFF2-40B4-BE49-F238E27FC236}">
                  <a16:creationId xmlns:a16="http://schemas.microsoft.com/office/drawing/2014/main" id="{42C946DB-D253-8B99-124B-8CF3149B394D}"/>
                </a:ext>
              </a:extLst>
            </p:cNvPr>
            <p:cNvSpPr/>
            <p:nvPr/>
          </p:nvSpPr>
          <p:spPr>
            <a:xfrm>
              <a:off x="10626792" y="5994251"/>
              <a:ext cx="274320" cy="230278"/>
            </a:xfrm>
            <a:prstGeom prst="rect">
              <a:avLst/>
            </a:prstGeom>
            <a:solidFill>
              <a:srgbClr val="8F7DB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Myriad Web Pro"/>
                <a:ea typeface="+mn-ea"/>
                <a:cs typeface="+mn-cs"/>
              </a:endParaRPr>
            </a:p>
          </p:txBody>
        </p:sp>
        <p:sp>
          <p:nvSpPr>
            <p:cNvPr id="68" name="Rectangle 67">
              <a:extLst>
                <a:ext uri="{FF2B5EF4-FFF2-40B4-BE49-F238E27FC236}">
                  <a16:creationId xmlns:a16="http://schemas.microsoft.com/office/drawing/2014/main" id="{2E0832EB-A217-5FDD-ACD2-7E2BFBD3922C}"/>
                </a:ext>
              </a:extLst>
            </p:cNvPr>
            <p:cNvSpPr/>
            <p:nvPr/>
          </p:nvSpPr>
          <p:spPr>
            <a:xfrm>
              <a:off x="10626446" y="6327820"/>
              <a:ext cx="274320" cy="230278"/>
            </a:xfrm>
            <a:prstGeom prst="rect">
              <a:avLst/>
            </a:prstGeom>
            <a:solidFill>
              <a:srgbClr val="624B9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Myriad Web Pro"/>
                <a:ea typeface="+mn-ea"/>
                <a:cs typeface="+mn-cs"/>
              </a:endParaRPr>
            </a:p>
          </p:txBody>
        </p:sp>
      </p:grpSp>
      <p:cxnSp>
        <p:nvCxnSpPr>
          <p:cNvPr id="69" name="Straight Connector 68">
            <a:extLst>
              <a:ext uri="{FF2B5EF4-FFF2-40B4-BE49-F238E27FC236}">
                <a16:creationId xmlns:a16="http://schemas.microsoft.com/office/drawing/2014/main" id="{1B64412A-5C59-031F-407D-501D3CA343EA}"/>
              </a:ext>
              <a:ext uri="{C183D7F6-B498-43B3-948B-1728B52AA6E4}">
                <adec:decorative xmlns:adec="http://schemas.microsoft.com/office/drawing/2017/decorative" val="1"/>
              </a:ext>
            </a:extLst>
          </p:cNvPr>
          <p:cNvCxnSpPr>
            <a:cxnSpLocks/>
          </p:cNvCxnSpPr>
          <p:nvPr/>
        </p:nvCxnSpPr>
        <p:spPr>
          <a:xfrm>
            <a:off x="9431510" y="3044369"/>
            <a:ext cx="958855" cy="266564"/>
          </a:xfrm>
          <a:prstGeom prst="line">
            <a:avLst/>
          </a:prstGeom>
          <a:noFill/>
          <a:ln w="31750" cap="flat" cmpd="sng" algn="ctr">
            <a:solidFill>
              <a:srgbClr val="164380"/>
            </a:solidFill>
            <a:prstDash val="solid"/>
          </a:ln>
          <a:effectLst/>
        </p:spPr>
      </p:cxnSp>
      <p:sp>
        <p:nvSpPr>
          <p:cNvPr id="70" name="TextBox 69">
            <a:extLst>
              <a:ext uri="{FF2B5EF4-FFF2-40B4-BE49-F238E27FC236}">
                <a16:creationId xmlns:a16="http://schemas.microsoft.com/office/drawing/2014/main" id="{6C0627AE-EFD9-8B51-48F1-73EDB2168E41}"/>
              </a:ext>
            </a:extLst>
          </p:cNvPr>
          <p:cNvSpPr txBox="1"/>
          <p:nvPr/>
        </p:nvSpPr>
        <p:spPr>
          <a:xfrm>
            <a:off x="10396932" y="2976079"/>
            <a:ext cx="1563624" cy="646331"/>
          </a:xfrm>
          <a:prstGeom prst="rect">
            <a:avLst/>
          </a:prstGeom>
          <a:solidFill>
            <a:srgbClr val="FFFFFF"/>
          </a:solidFill>
          <a:ln w="31750">
            <a:solidFill>
              <a:srgbClr val="164380"/>
            </a:solidFill>
          </a:ln>
        </p:spPr>
        <p:txBody>
          <a:bodyPr wrap="square" lIns="91440" tIns="45720" rIns="91440" bIns="4572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000000">
                    <a:lumMod val="85000"/>
                    <a:lumOff val="15000"/>
                  </a:srgbClr>
                </a:solidFill>
                <a:effectLst/>
                <a:uLnTx/>
                <a:uFillTx/>
                <a:latin typeface="Calibri"/>
                <a:cs typeface="Calibri"/>
              </a:rPr>
              <a:t>Maryland</a:t>
            </a:r>
          </a:p>
          <a:p>
            <a:pPr marL="0" marR="0" lvl="0" indent="0" algn="ctr" defTabSz="914400" eaLnBrk="1" fontAlgn="auto" latinLnBrk="0" hangingPunct="1">
              <a:lnSpc>
                <a:spcPct val="100000"/>
              </a:lnSpc>
              <a:spcBef>
                <a:spcPts val="0"/>
              </a:spcBef>
              <a:spcAft>
                <a:spcPts val="0"/>
              </a:spcAft>
              <a:buClrTx/>
              <a:buSzTx/>
              <a:buFontTx/>
              <a:buNone/>
              <a:tabLst/>
              <a:defRPr/>
            </a:pPr>
            <a:r>
              <a:rPr lang="en-US" kern="0">
                <a:solidFill>
                  <a:srgbClr val="000000">
                    <a:lumMod val="85000"/>
                    <a:lumOff val="15000"/>
                  </a:srgbClr>
                </a:solidFill>
                <a:latin typeface="Calibri"/>
                <a:cs typeface="Calibri"/>
              </a:rPr>
              <a:t>3.5</a:t>
            </a:r>
            <a:endParaRPr kumimoji="0" lang="en-US" sz="1800" b="0" i="0" u="none" strike="noStrike" kern="0" cap="none" spc="0" normalizeH="0" baseline="0" noProof="0">
              <a:ln>
                <a:noFill/>
              </a:ln>
              <a:solidFill>
                <a:srgbClr val="000000">
                  <a:lumMod val="85000"/>
                  <a:lumOff val="15000"/>
                </a:srgbClr>
              </a:solidFill>
              <a:effectLst/>
              <a:uLnTx/>
              <a:uFillTx/>
              <a:latin typeface="Calibri"/>
              <a:cs typeface="Calibri"/>
            </a:endParaRPr>
          </a:p>
        </p:txBody>
      </p:sp>
      <p:cxnSp>
        <p:nvCxnSpPr>
          <p:cNvPr id="10" name="Straight Connector 9">
            <a:extLst>
              <a:ext uri="{FF2B5EF4-FFF2-40B4-BE49-F238E27FC236}">
                <a16:creationId xmlns:a16="http://schemas.microsoft.com/office/drawing/2014/main" id="{93C7290A-7B74-C70A-D1F8-A4F80A9441B6}"/>
              </a:ext>
              <a:ext uri="{C183D7F6-B498-43B3-948B-1728B52AA6E4}">
                <adec:decorative xmlns:adec="http://schemas.microsoft.com/office/drawing/2017/decorative" val="1"/>
              </a:ext>
            </a:extLst>
          </p:cNvPr>
          <p:cNvCxnSpPr>
            <a:cxnSpLocks/>
            <a:stCxn id="54" idx="5"/>
          </p:cNvCxnSpPr>
          <p:nvPr/>
        </p:nvCxnSpPr>
        <p:spPr>
          <a:xfrm>
            <a:off x="9352722" y="3227677"/>
            <a:ext cx="1068088" cy="1044612"/>
          </a:xfrm>
          <a:prstGeom prst="line">
            <a:avLst/>
          </a:prstGeom>
          <a:noFill/>
          <a:ln w="31750" cap="flat" cmpd="sng" algn="ctr">
            <a:solidFill>
              <a:srgbClr val="164380"/>
            </a:solidFill>
            <a:prstDash val="solid"/>
          </a:ln>
          <a:effectLst/>
        </p:spPr>
      </p:cxnSp>
      <p:sp>
        <p:nvSpPr>
          <p:cNvPr id="9" name="TextBox 8">
            <a:extLst>
              <a:ext uri="{FF2B5EF4-FFF2-40B4-BE49-F238E27FC236}">
                <a16:creationId xmlns:a16="http://schemas.microsoft.com/office/drawing/2014/main" id="{B98B45F6-C67F-80A2-752E-E8C0483236BE}"/>
              </a:ext>
            </a:extLst>
          </p:cNvPr>
          <p:cNvSpPr txBox="1"/>
          <p:nvPr/>
        </p:nvSpPr>
        <p:spPr>
          <a:xfrm>
            <a:off x="10396932" y="3749664"/>
            <a:ext cx="1563624" cy="923330"/>
          </a:xfrm>
          <a:prstGeom prst="rect">
            <a:avLst/>
          </a:prstGeom>
          <a:solidFill>
            <a:srgbClr val="FFFFFF"/>
          </a:solidFill>
          <a:ln w="31750">
            <a:solidFill>
              <a:srgbClr val="164380"/>
            </a:solidFill>
          </a:ln>
        </p:spPr>
        <p:txBody>
          <a:bodyPr wrap="square" lIns="91440" tIns="45720" rIns="91440" bIns="4572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000000">
                    <a:lumMod val="85000"/>
                    <a:lumOff val="15000"/>
                  </a:srgbClr>
                </a:solidFill>
                <a:effectLst/>
                <a:uLnTx/>
                <a:uFillTx/>
                <a:latin typeface="Calibri"/>
                <a:cs typeface="Calibri"/>
              </a:rPr>
              <a:t>District of Columbia</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000000">
                    <a:lumMod val="85000"/>
                    <a:lumOff val="15000"/>
                  </a:srgbClr>
                </a:solidFill>
                <a:effectLst/>
                <a:uLnTx/>
                <a:uFillTx/>
                <a:latin typeface="Calibri"/>
                <a:cs typeface="Calibri"/>
              </a:rPr>
              <a:t>4.7</a:t>
            </a:r>
          </a:p>
        </p:txBody>
      </p:sp>
      <p:sp>
        <p:nvSpPr>
          <p:cNvPr id="15" name="TextBox 14">
            <a:extLst>
              <a:ext uri="{FF2B5EF4-FFF2-40B4-BE49-F238E27FC236}">
                <a16:creationId xmlns:a16="http://schemas.microsoft.com/office/drawing/2014/main" id="{49A77973-4E89-42E1-0E39-BE682F9B7F97}"/>
              </a:ext>
            </a:extLst>
          </p:cNvPr>
          <p:cNvSpPr txBox="1"/>
          <p:nvPr/>
        </p:nvSpPr>
        <p:spPr>
          <a:xfrm>
            <a:off x="10390365" y="1463730"/>
            <a:ext cx="1561278" cy="646331"/>
          </a:xfrm>
          <a:prstGeom prst="rect">
            <a:avLst/>
          </a:prstGeom>
          <a:solidFill>
            <a:srgbClr val="FFFFFF"/>
          </a:solidFill>
          <a:ln w="31750">
            <a:solidFill>
              <a:srgbClr val="164380"/>
            </a:solidFill>
          </a:ln>
        </p:spPr>
        <p:txBody>
          <a:bodyPr wrap="square" lIns="91440" tIns="45720" rIns="91440" bIns="4572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000000">
                    <a:lumMod val="85000"/>
                    <a:lumOff val="15000"/>
                  </a:srgbClr>
                </a:solidFill>
                <a:effectLst/>
                <a:uLnTx/>
                <a:uFillTx/>
                <a:latin typeface="Calibri"/>
                <a:cs typeface="Calibri"/>
              </a:rPr>
              <a:t>Massachusetts</a:t>
            </a:r>
          </a:p>
          <a:p>
            <a:pPr marL="0" marR="0" lvl="0" indent="0" algn="ctr" defTabSz="914400" eaLnBrk="1" fontAlgn="auto" latinLnBrk="0" hangingPunct="1">
              <a:lnSpc>
                <a:spcPct val="100000"/>
              </a:lnSpc>
              <a:spcBef>
                <a:spcPts val="0"/>
              </a:spcBef>
              <a:spcAft>
                <a:spcPts val="0"/>
              </a:spcAft>
              <a:buClrTx/>
              <a:buSzTx/>
              <a:buFontTx/>
              <a:buNone/>
              <a:tabLst/>
              <a:defRPr/>
            </a:pPr>
            <a:r>
              <a:rPr lang="en-US" kern="0">
                <a:solidFill>
                  <a:srgbClr val="000000">
                    <a:lumMod val="85000"/>
                    <a:lumOff val="15000"/>
                  </a:srgbClr>
                </a:solidFill>
                <a:latin typeface="Calibri"/>
                <a:cs typeface="Calibri"/>
              </a:rPr>
              <a:t>3.6</a:t>
            </a:r>
            <a:endParaRPr kumimoji="0" lang="en-US" sz="1800" b="0" i="0" u="none" strike="noStrike" kern="0" cap="none" spc="0" normalizeH="0" baseline="0" noProof="0">
              <a:ln>
                <a:noFill/>
              </a:ln>
              <a:solidFill>
                <a:srgbClr val="000000">
                  <a:lumMod val="85000"/>
                  <a:lumOff val="15000"/>
                </a:srgbClr>
              </a:solidFill>
              <a:effectLst/>
              <a:uLnTx/>
              <a:uFillTx/>
              <a:latin typeface="Calibri"/>
              <a:cs typeface="Calibri"/>
            </a:endParaRPr>
          </a:p>
        </p:txBody>
      </p:sp>
      <p:cxnSp>
        <p:nvCxnSpPr>
          <p:cNvPr id="17" name="Straight Connector 16">
            <a:extLst>
              <a:ext uri="{FF2B5EF4-FFF2-40B4-BE49-F238E27FC236}">
                <a16:creationId xmlns:a16="http://schemas.microsoft.com/office/drawing/2014/main" id="{53A05C8A-027F-0615-55EF-4E7D814D2833}"/>
              </a:ext>
              <a:ext uri="{C183D7F6-B498-43B3-948B-1728B52AA6E4}">
                <adec:decorative xmlns:adec="http://schemas.microsoft.com/office/drawing/2017/decorative" val="1"/>
              </a:ext>
            </a:extLst>
          </p:cNvPr>
          <p:cNvCxnSpPr>
            <a:cxnSpLocks/>
            <a:endCxn id="15" idx="1"/>
          </p:cNvCxnSpPr>
          <p:nvPr/>
        </p:nvCxnSpPr>
        <p:spPr>
          <a:xfrm flipV="1">
            <a:off x="9935876" y="1786896"/>
            <a:ext cx="454489" cy="507603"/>
          </a:xfrm>
          <a:prstGeom prst="line">
            <a:avLst/>
          </a:prstGeom>
          <a:noFill/>
          <a:ln w="31750" cap="flat" cmpd="sng" algn="ctr">
            <a:solidFill>
              <a:srgbClr val="164380"/>
            </a:solidFill>
            <a:prstDash val="solid"/>
          </a:ln>
          <a:effectLst/>
        </p:spPr>
      </p:cxnSp>
      <p:cxnSp>
        <p:nvCxnSpPr>
          <p:cNvPr id="5" name="Straight Connector 4">
            <a:extLst>
              <a:ext uri="{FF2B5EF4-FFF2-40B4-BE49-F238E27FC236}">
                <a16:creationId xmlns:a16="http://schemas.microsoft.com/office/drawing/2014/main" id="{8D9CD952-9808-A58E-E8AB-DDF54BAA3EC8}"/>
              </a:ext>
              <a:ext uri="{C183D7F6-B498-43B3-948B-1728B52AA6E4}">
                <adec:decorative xmlns:adec="http://schemas.microsoft.com/office/drawing/2017/decorative" val="1"/>
              </a:ext>
            </a:extLst>
          </p:cNvPr>
          <p:cNvCxnSpPr>
            <a:cxnSpLocks/>
          </p:cNvCxnSpPr>
          <p:nvPr/>
        </p:nvCxnSpPr>
        <p:spPr>
          <a:xfrm flipH="1">
            <a:off x="6945989" y="4367729"/>
            <a:ext cx="640080" cy="0"/>
          </a:xfrm>
          <a:prstGeom prst="line">
            <a:avLst/>
          </a:prstGeom>
          <a:noFill/>
          <a:ln w="31750" cap="flat" cmpd="sng" algn="ctr">
            <a:solidFill>
              <a:srgbClr val="164380"/>
            </a:solidFill>
            <a:prstDash val="solid"/>
          </a:ln>
          <a:effectLst/>
        </p:spPr>
      </p:cxnSp>
      <p:sp>
        <p:nvSpPr>
          <p:cNvPr id="6" name="TextBox 5">
            <a:extLst>
              <a:ext uri="{FF2B5EF4-FFF2-40B4-BE49-F238E27FC236}">
                <a16:creationId xmlns:a16="http://schemas.microsoft.com/office/drawing/2014/main" id="{D2A02D9F-6BE0-3305-CA98-C66F28CDE175}"/>
              </a:ext>
            </a:extLst>
          </p:cNvPr>
          <p:cNvSpPr txBox="1"/>
          <p:nvPr/>
        </p:nvSpPr>
        <p:spPr>
          <a:xfrm>
            <a:off x="7568947" y="4044563"/>
            <a:ext cx="1496380" cy="646331"/>
          </a:xfrm>
          <a:prstGeom prst="rect">
            <a:avLst/>
          </a:prstGeom>
          <a:solidFill>
            <a:srgbClr val="FFFFFF"/>
          </a:solidFill>
          <a:ln w="31750">
            <a:solidFill>
              <a:srgbClr val="164380"/>
            </a:solidFill>
          </a:ln>
        </p:spPr>
        <p:txBody>
          <a:bodyPr wrap="square" lIns="91440" tIns="45720" rIns="91440" bIns="4572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kern="0">
                <a:solidFill>
                  <a:srgbClr val="000000">
                    <a:lumMod val="85000"/>
                    <a:lumOff val="15000"/>
                  </a:srgbClr>
                </a:solidFill>
                <a:latin typeface="Calibri"/>
                <a:cs typeface="Calibri"/>
              </a:rPr>
              <a:t>Arkansas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000000">
                    <a:lumMod val="85000"/>
                    <a:lumOff val="15000"/>
                  </a:srgbClr>
                </a:solidFill>
                <a:effectLst/>
                <a:uLnTx/>
                <a:uFillTx/>
                <a:latin typeface="Calibri"/>
                <a:cs typeface="Calibri"/>
              </a:rPr>
              <a:t>3.9</a:t>
            </a:r>
          </a:p>
        </p:txBody>
      </p:sp>
      <p:cxnSp>
        <p:nvCxnSpPr>
          <p:cNvPr id="13" name="Straight Connector 12">
            <a:extLst>
              <a:ext uri="{FF2B5EF4-FFF2-40B4-BE49-F238E27FC236}">
                <a16:creationId xmlns:a16="http://schemas.microsoft.com/office/drawing/2014/main" id="{8F991A0D-F2E0-7F78-4071-8BB91A5E4EE4}"/>
              </a:ext>
              <a:ext uri="{C183D7F6-B498-43B3-948B-1728B52AA6E4}">
                <adec:decorative xmlns:adec="http://schemas.microsoft.com/office/drawing/2017/decorative" val="1"/>
              </a:ext>
            </a:extLst>
          </p:cNvPr>
          <p:cNvCxnSpPr>
            <a:cxnSpLocks/>
            <a:stCxn id="14" idx="0"/>
          </p:cNvCxnSpPr>
          <p:nvPr/>
        </p:nvCxnSpPr>
        <p:spPr>
          <a:xfrm flipH="1" flipV="1">
            <a:off x="6180894" y="5263461"/>
            <a:ext cx="857591" cy="719070"/>
          </a:xfrm>
          <a:prstGeom prst="line">
            <a:avLst/>
          </a:prstGeom>
          <a:noFill/>
          <a:ln w="31750" cap="flat" cmpd="sng" algn="ctr">
            <a:solidFill>
              <a:srgbClr val="164380"/>
            </a:solidFill>
            <a:prstDash val="solid"/>
          </a:ln>
          <a:effectLst/>
        </p:spPr>
      </p:cxnSp>
      <p:sp>
        <p:nvSpPr>
          <p:cNvPr id="14" name="TextBox 13">
            <a:extLst>
              <a:ext uri="{FF2B5EF4-FFF2-40B4-BE49-F238E27FC236}">
                <a16:creationId xmlns:a16="http://schemas.microsoft.com/office/drawing/2014/main" id="{F21EEA1D-C02D-EA38-9A19-53468903DE5C}"/>
              </a:ext>
            </a:extLst>
          </p:cNvPr>
          <p:cNvSpPr txBox="1"/>
          <p:nvPr/>
        </p:nvSpPr>
        <p:spPr>
          <a:xfrm>
            <a:off x="6290295" y="5982531"/>
            <a:ext cx="1496380" cy="646331"/>
          </a:xfrm>
          <a:prstGeom prst="rect">
            <a:avLst/>
          </a:prstGeom>
          <a:solidFill>
            <a:srgbClr val="FFFFFF"/>
          </a:solidFill>
          <a:ln w="31750">
            <a:solidFill>
              <a:srgbClr val="164380"/>
            </a:solidFill>
          </a:ln>
        </p:spPr>
        <p:txBody>
          <a:bodyPr wrap="square" lIns="91440" tIns="45720" rIns="91440" bIns="4572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000000">
                    <a:lumMod val="85000"/>
                    <a:lumOff val="15000"/>
                  </a:srgbClr>
                </a:solidFill>
                <a:effectLst/>
                <a:uLnTx/>
                <a:uFillTx/>
                <a:latin typeface="Calibri"/>
                <a:cs typeface="Calibri"/>
              </a:rPr>
              <a:t>Texas </a:t>
            </a:r>
            <a:endParaRPr kumimoji="0" lang="en-US" sz="1800" b="0" i="0" u="none" strike="noStrike" kern="0" cap="none" spc="0" normalizeH="0" baseline="0" noProof="0">
              <a:ln>
                <a:noFill/>
              </a:ln>
              <a:solidFill>
                <a:srgbClr val="000000"/>
              </a:solidFill>
              <a:effectLst/>
              <a:uLnTx/>
              <a:uFillTx/>
              <a:cs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US" kern="0">
                <a:solidFill>
                  <a:srgbClr val="000000">
                    <a:lumMod val="85000"/>
                    <a:lumOff val="15000"/>
                  </a:srgbClr>
                </a:solidFill>
                <a:latin typeface="Calibri"/>
                <a:cs typeface="Calibri"/>
              </a:rPr>
              <a:t>4.1</a:t>
            </a:r>
            <a:endParaRPr kumimoji="0" lang="en-US" sz="1800" b="0" i="0" u="none" strike="noStrike" kern="0" cap="none" spc="0" normalizeH="0" baseline="0" noProof="0">
              <a:ln>
                <a:noFill/>
              </a:ln>
              <a:solidFill>
                <a:srgbClr val="000000">
                  <a:lumMod val="85000"/>
                  <a:lumOff val="15000"/>
                </a:srgbClr>
              </a:solidFill>
              <a:effectLst/>
              <a:uLnTx/>
              <a:uFillTx/>
              <a:latin typeface="Calibri"/>
              <a:cs typeface="Calibri"/>
            </a:endParaRPr>
          </a:p>
        </p:txBody>
      </p:sp>
      <p:cxnSp>
        <p:nvCxnSpPr>
          <p:cNvPr id="23" name="Straight Connector 22">
            <a:extLst>
              <a:ext uri="{FF2B5EF4-FFF2-40B4-BE49-F238E27FC236}">
                <a16:creationId xmlns:a16="http://schemas.microsoft.com/office/drawing/2014/main" id="{310240FE-C6DF-62DB-7179-48DC61429018}"/>
              </a:ext>
              <a:ext uri="{C183D7F6-B498-43B3-948B-1728B52AA6E4}">
                <adec:decorative xmlns:adec="http://schemas.microsoft.com/office/drawing/2017/decorative" val="1"/>
              </a:ext>
            </a:extLst>
          </p:cNvPr>
          <p:cNvCxnSpPr>
            <a:cxnSpLocks/>
            <a:stCxn id="24" idx="3"/>
          </p:cNvCxnSpPr>
          <p:nvPr/>
        </p:nvCxnSpPr>
        <p:spPr>
          <a:xfrm>
            <a:off x="5868290" y="1835387"/>
            <a:ext cx="571020" cy="0"/>
          </a:xfrm>
          <a:prstGeom prst="line">
            <a:avLst/>
          </a:prstGeom>
          <a:noFill/>
          <a:ln w="31750" cap="flat" cmpd="sng" algn="ctr">
            <a:solidFill>
              <a:srgbClr val="164380"/>
            </a:solidFill>
            <a:prstDash val="solid"/>
          </a:ln>
          <a:effectLst/>
        </p:spPr>
      </p:cxnSp>
      <p:sp>
        <p:nvSpPr>
          <p:cNvPr id="24" name="TextBox 23">
            <a:extLst>
              <a:ext uri="{FF2B5EF4-FFF2-40B4-BE49-F238E27FC236}">
                <a16:creationId xmlns:a16="http://schemas.microsoft.com/office/drawing/2014/main" id="{3DFDA800-EBDA-D49C-3880-1B83010F4A03}"/>
              </a:ext>
            </a:extLst>
          </p:cNvPr>
          <p:cNvSpPr txBox="1"/>
          <p:nvPr/>
        </p:nvSpPr>
        <p:spPr>
          <a:xfrm>
            <a:off x="4371910" y="1512221"/>
            <a:ext cx="1496380" cy="646331"/>
          </a:xfrm>
          <a:prstGeom prst="rect">
            <a:avLst/>
          </a:prstGeom>
          <a:solidFill>
            <a:srgbClr val="FFFFFF"/>
          </a:solidFill>
          <a:ln w="31750">
            <a:solidFill>
              <a:srgbClr val="164380"/>
            </a:solidFill>
          </a:ln>
        </p:spPr>
        <p:txBody>
          <a:bodyPr wrap="square" lIns="91440" tIns="45720" rIns="91440" bIns="4572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000000">
                    <a:lumMod val="85000"/>
                    <a:lumOff val="15000"/>
                  </a:srgbClr>
                </a:solidFill>
                <a:effectLst/>
                <a:uLnTx/>
                <a:uFillTx/>
                <a:latin typeface="Calibri"/>
                <a:cs typeface="Calibri"/>
              </a:rPr>
              <a:t>Minnesota </a:t>
            </a:r>
            <a:endParaRPr kumimoji="0" lang="en-US" sz="1800" b="0" i="0" u="none" strike="noStrike" kern="0" cap="none" spc="0" normalizeH="0" baseline="0" noProof="0">
              <a:ln>
                <a:noFill/>
              </a:ln>
              <a:solidFill>
                <a:srgbClr val="000000"/>
              </a:solidFill>
              <a:effectLst/>
              <a:uLnTx/>
              <a:uFillTx/>
              <a:cs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000000">
                    <a:lumMod val="85000"/>
                    <a:lumOff val="15000"/>
                  </a:srgbClr>
                </a:solidFill>
                <a:effectLst/>
                <a:uLnTx/>
                <a:uFillTx/>
                <a:latin typeface="Calibri"/>
                <a:cs typeface="Calibri"/>
              </a:rPr>
              <a:t>3.</a:t>
            </a:r>
            <a:r>
              <a:rPr lang="en-US" kern="0">
                <a:solidFill>
                  <a:srgbClr val="000000">
                    <a:lumMod val="85000"/>
                    <a:lumOff val="15000"/>
                  </a:srgbClr>
                </a:solidFill>
                <a:latin typeface="Calibri"/>
                <a:cs typeface="Calibri"/>
              </a:rPr>
              <a:t>3</a:t>
            </a:r>
            <a:endParaRPr kumimoji="0" lang="en-US" sz="1800" b="0" i="0" u="none" strike="noStrike" kern="0" cap="none" spc="0" normalizeH="0" baseline="0" noProof="0">
              <a:ln>
                <a:noFill/>
              </a:ln>
              <a:solidFill>
                <a:srgbClr val="000000">
                  <a:lumMod val="85000"/>
                  <a:lumOff val="15000"/>
                </a:srgbClr>
              </a:solidFill>
              <a:effectLst/>
              <a:uLnTx/>
              <a:uFillTx/>
              <a:latin typeface="Calibri"/>
              <a:cs typeface="Calibri"/>
            </a:endParaRPr>
          </a:p>
        </p:txBody>
      </p:sp>
      <p:cxnSp>
        <p:nvCxnSpPr>
          <p:cNvPr id="25" name="Straight Connector 24">
            <a:extLst>
              <a:ext uri="{FF2B5EF4-FFF2-40B4-BE49-F238E27FC236}">
                <a16:creationId xmlns:a16="http://schemas.microsoft.com/office/drawing/2014/main" id="{2B1A4936-7353-D2A4-0223-9C66B37FF5E3}"/>
              </a:ext>
              <a:ext uri="{C183D7F6-B498-43B3-948B-1728B52AA6E4}">
                <adec:decorative xmlns:adec="http://schemas.microsoft.com/office/drawing/2017/decorative" val="1"/>
              </a:ext>
            </a:extLst>
          </p:cNvPr>
          <p:cNvCxnSpPr>
            <a:cxnSpLocks/>
            <a:stCxn id="26" idx="3"/>
          </p:cNvCxnSpPr>
          <p:nvPr/>
        </p:nvCxnSpPr>
        <p:spPr>
          <a:xfrm>
            <a:off x="1763029" y="1200598"/>
            <a:ext cx="776971" cy="0"/>
          </a:xfrm>
          <a:prstGeom prst="line">
            <a:avLst/>
          </a:prstGeom>
          <a:noFill/>
          <a:ln w="31750" cap="flat" cmpd="sng" algn="ctr">
            <a:solidFill>
              <a:srgbClr val="164380"/>
            </a:solidFill>
            <a:prstDash val="solid"/>
          </a:ln>
          <a:effectLst/>
        </p:spPr>
      </p:cxnSp>
      <p:sp>
        <p:nvSpPr>
          <p:cNvPr id="26" name="TextBox 25">
            <a:extLst>
              <a:ext uri="{FF2B5EF4-FFF2-40B4-BE49-F238E27FC236}">
                <a16:creationId xmlns:a16="http://schemas.microsoft.com/office/drawing/2014/main" id="{35210B2E-C48F-BF14-B03D-B6E834E16D46}"/>
              </a:ext>
            </a:extLst>
          </p:cNvPr>
          <p:cNvSpPr txBox="1"/>
          <p:nvPr/>
        </p:nvSpPr>
        <p:spPr>
          <a:xfrm>
            <a:off x="281701" y="877432"/>
            <a:ext cx="1481328" cy="646331"/>
          </a:xfrm>
          <a:prstGeom prst="rect">
            <a:avLst/>
          </a:prstGeom>
          <a:solidFill>
            <a:srgbClr val="FFFFFF"/>
          </a:solidFill>
          <a:ln w="31750">
            <a:solidFill>
              <a:srgbClr val="164380"/>
            </a:solidFill>
          </a:ln>
        </p:spPr>
        <p:txBody>
          <a:bodyPr wrap="square" lIns="91440" tIns="45720" rIns="91440" bIns="4572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000000">
                    <a:lumMod val="85000"/>
                    <a:lumOff val="15000"/>
                  </a:srgbClr>
                </a:solidFill>
                <a:effectLst/>
                <a:uLnTx/>
                <a:uFillTx/>
                <a:latin typeface="Calibri"/>
                <a:cs typeface="Calibri"/>
              </a:rPr>
              <a:t>Washington</a:t>
            </a:r>
            <a:endParaRPr kumimoji="0" lang="en-US" sz="1800" b="0" i="0" u="none" strike="noStrike" kern="0" cap="none" spc="0" normalizeH="0" baseline="0" noProof="0">
              <a:ln>
                <a:noFill/>
              </a:ln>
              <a:solidFill>
                <a:srgbClr val="000000"/>
              </a:solidFill>
              <a:effectLst/>
              <a:uLnTx/>
              <a:uFillTx/>
              <a:cs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000000">
                    <a:lumMod val="85000"/>
                    <a:lumOff val="15000"/>
                  </a:srgbClr>
                </a:solidFill>
                <a:effectLst/>
                <a:uLnTx/>
                <a:uFillTx/>
                <a:latin typeface="Calibri"/>
                <a:cs typeface="Calibri"/>
              </a:rPr>
              <a:t>3.2</a:t>
            </a:r>
          </a:p>
        </p:txBody>
      </p:sp>
    </p:spTree>
    <p:extLst>
      <p:ext uri="{BB962C8B-B14F-4D97-AF65-F5344CB8AC3E}">
        <p14:creationId xmlns:p14="http://schemas.microsoft.com/office/powerpoint/2010/main" val="2168982924"/>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ivariate choropleth map of the United States showing TB case counts and incidence rates by reporting area in 2024.">
            <a:extLst>
              <a:ext uri="{FF2B5EF4-FFF2-40B4-BE49-F238E27FC236}">
                <a16:creationId xmlns:a16="http://schemas.microsoft.com/office/drawing/2014/main" id="{A5E08C75-4CEA-786A-F7AD-17D762EF1769}"/>
              </a:ext>
            </a:extLst>
          </p:cNvPr>
          <p:cNvPicPr>
            <a:picLocks noChangeAspect="1"/>
          </p:cNvPicPr>
          <p:nvPr/>
        </p:nvPicPr>
        <p:blipFill>
          <a:blip r:embed="rId3">
            <a:extLst>
              <a:ext uri="{28A0092B-C50C-407E-A947-70E740481C1C}">
                <a14:useLocalDpi xmlns:a14="http://schemas.microsoft.com/office/drawing/2010/main" val="0"/>
              </a:ext>
            </a:extLst>
          </a:blip>
          <a:srcRect l="12994" t="9013" r="17833" b="11153"/>
          <a:stretch>
            <a:fillRect/>
          </a:stretch>
        </p:blipFill>
        <p:spPr>
          <a:xfrm>
            <a:off x="1254661" y="722799"/>
            <a:ext cx="9484373" cy="5970605"/>
          </a:xfrm>
          <a:prstGeom prst="rect">
            <a:avLst/>
          </a:prstGeom>
        </p:spPr>
      </p:pic>
      <p:sp>
        <p:nvSpPr>
          <p:cNvPr id="7" name="Title 6">
            <a:extLst>
              <a:ext uri="{FF2B5EF4-FFF2-40B4-BE49-F238E27FC236}">
                <a16:creationId xmlns:a16="http://schemas.microsoft.com/office/drawing/2014/main" id="{F06C1FDC-5865-0E0B-6B10-8F9908F4585A}"/>
              </a:ext>
            </a:extLst>
          </p:cNvPr>
          <p:cNvSpPr>
            <a:spLocks noGrp="1"/>
          </p:cNvSpPr>
          <p:nvPr>
            <p:ph type="title" idx="4294967295"/>
          </p:nvPr>
        </p:nvSpPr>
        <p:spPr>
          <a:xfrm>
            <a:off x="1252071" y="164592"/>
            <a:ext cx="9687859" cy="10156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000" b="1" i="0" u="none" strike="noStrike" kern="1200" cap="none" spc="0" normalizeH="0" baseline="0" noProof="0" dirty="0">
                <a:ln>
                  <a:noFill/>
                </a:ln>
                <a:solidFill>
                  <a:srgbClr val="164380"/>
                </a:solidFill>
                <a:effectLst/>
                <a:uLnTx/>
                <a:uFillTx/>
                <a:latin typeface="Calibri" panose="020F0502020204030204" pitchFamily="34" charset="0"/>
                <a:ea typeface="+mn-ea"/>
                <a:cs typeface="Calibri" panose="020F0502020204030204" pitchFamily="34" charset="0"/>
              </a:rPr>
              <a:t>TB Cases and Incidence Rates</a:t>
            </a:r>
            <a:r>
              <a:rPr kumimoji="0" lang="en-US" sz="3000" b="1" i="0" u="none" strike="noStrike" kern="1200" cap="none" spc="0" normalizeH="0" baseline="30000" noProof="0" dirty="0">
                <a:ln>
                  <a:noFill/>
                </a:ln>
                <a:solidFill>
                  <a:srgbClr val="164380"/>
                </a:solidFill>
                <a:effectLst/>
                <a:uLnTx/>
                <a:uFillTx/>
                <a:latin typeface="Calibri" panose="020F0502020204030204" pitchFamily="34" charset="0"/>
                <a:ea typeface="+mn-ea"/>
                <a:cs typeface="Calibri" panose="020F0502020204030204" pitchFamily="34" charset="0"/>
              </a:rPr>
              <a:t>*</a:t>
            </a:r>
            <a:r>
              <a:rPr kumimoji="0" lang="en-US" sz="3000" b="1" i="0" u="none" strike="noStrike" kern="1200" cap="none" spc="0" normalizeH="0" baseline="0" noProof="0" dirty="0">
                <a:ln>
                  <a:noFill/>
                </a:ln>
                <a:solidFill>
                  <a:srgbClr val="164380"/>
                </a:solidFill>
                <a:effectLst/>
                <a:uLnTx/>
                <a:uFillTx/>
                <a:latin typeface="Calibri" panose="020F0502020204030204" pitchFamily="34" charset="0"/>
                <a:ea typeface="+mn-ea"/>
                <a:cs typeface="Calibri" panose="020F0502020204030204" pitchFamily="34" charset="0"/>
              </a:rPr>
              <a:t> by Reporting Area, </a:t>
            </a:r>
            <a:br>
              <a:rPr kumimoji="0" lang="en-US" sz="3000" b="1" i="0" u="none" strike="noStrike" kern="1200" cap="none" spc="0" normalizeH="0" baseline="0" noProof="0" dirty="0">
                <a:ln>
                  <a:noFill/>
                </a:ln>
                <a:solidFill>
                  <a:srgbClr val="164380"/>
                </a:solidFill>
                <a:effectLst/>
                <a:uLnTx/>
                <a:uFillTx/>
                <a:latin typeface="Calibri" panose="020F0502020204030204" pitchFamily="34" charset="0"/>
                <a:ea typeface="+mn-ea"/>
                <a:cs typeface="Calibri" panose="020F0502020204030204" pitchFamily="34" charset="0"/>
              </a:rPr>
            </a:br>
            <a:r>
              <a:rPr kumimoji="0" lang="en-US" sz="3000" b="1" i="0" u="none" strike="noStrike" kern="1200" cap="none" spc="0" normalizeH="0" baseline="0" noProof="0" dirty="0">
                <a:ln>
                  <a:noFill/>
                </a:ln>
                <a:solidFill>
                  <a:srgbClr val="164380"/>
                </a:solidFill>
                <a:effectLst/>
                <a:uLnTx/>
                <a:uFillTx/>
                <a:latin typeface="Calibri" panose="020F0502020204030204" pitchFamily="34" charset="0"/>
                <a:ea typeface="+mn-ea"/>
                <a:cs typeface="Calibri" panose="020F0502020204030204" pitchFamily="34" charset="0"/>
              </a:rPr>
              <a:t>United States, 2024</a:t>
            </a:r>
          </a:p>
        </p:txBody>
      </p:sp>
      <p:sp>
        <p:nvSpPr>
          <p:cNvPr id="8" name="Oval 64">
            <a:extLst>
              <a:ext uri="{FF2B5EF4-FFF2-40B4-BE49-F238E27FC236}">
                <a16:creationId xmlns:a16="http://schemas.microsoft.com/office/drawing/2014/main" id="{B6AF229A-D743-DB0B-B281-D62539DDEF86}"/>
              </a:ext>
              <a:ext uri="{C183D7F6-B498-43B3-948B-1728B52AA6E4}">
                <adec:decorative xmlns:adec="http://schemas.microsoft.com/office/drawing/2017/decorative" val="1"/>
              </a:ext>
            </a:extLst>
          </p:cNvPr>
          <p:cNvSpPr>
            <a:spLocks noChangeArrowheads="1"/>
          </p:cNvSpPr>
          <p:nvPr/>
        </p:nvSpPr>
        <p:spPr bwMode="auto">
          <a:xfrm>
            <a:off x="9435992" y="3013182"/>
            <a:ext cx="152400" cy="150812"/>
          </a:xfrm>
          <a:prstGeom prst="ellipse">
            <a:avLst/>
          </a:prstGeom>
          <a:solidFill>
            <a:srgbClr val="AD5B9C"/>
          </a:solidFill>
          <a:ln w="6350">
            <a:solidFill>
              <a:srgbClr val="FFFFFF"/>
            </a:solidFill>
            <a:round/>
            <a:headEnd/>
            <a:tailEnd/>
          </a:ln>
        </p:spPr>
        <p:txBody>
          <a:bodyPr lIns="0" tIns="0" r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9" name="TextBox 8">
            <a:extLst>
              <a:ext uri="{FF2B5EF4-FFF2-40B4-BE49-F238E27FC236}">
                <a16:creationId xmlns:a16="http://schemas.microsoft.com/office/drawing/2014/main" id="{7D15BBD9-D672-8D4E-6BE5-524B9E16D369}"/>
              </a:ext>
            </a:extLst>
          </p:cNvPr>
          <p:cNvSpPr txBox="1"/>
          <p:nvPr/>
        </p:nvSpPr>
        <p:spPr>
          <a:xfrm>
            <a:off x="0" y="6293560"/>
            <a:ext cx="3936194" cy="646331"/>
          </a:xfrm>
          <a:prstGeom prst="rect">
            <a:avLst/>
          </a:prstGeom>
        </p:spPr>
        <p:txBody>
          <a:bodyPr wrap="square" lIns="91440" tIns="45720" rIns="91440" bIns="45720" rtlCol="0" anchor="t">
            <a:spAutoFit/>
          </a:bodyPr>
          <a:lstStyle/>
          <a:p>
            <a:pPr>
              <a:buFont typeface="Arial" pitchFamily="34" charset="0"/>
              <a:buNone/>
            </a:pPr>
            <a:r>
              <a:rPr lang="en-US" sz="1200" baseline="30000">
                <a:solidFill>
                  <a:srgbClr val="000000"/>
                </a:solidFill>
                <a:latin typeface="Calibri" panose="020F0502020204030204" pitchFamily="34" charset="0"/>
                <a:cs typeface="Calibri" panose="020F0502020204030204" pitchFamily="34" charset="0"/>
              </a:rPr>
              <a:t>*</a:t>
            </a:r>
            <a:r>
              <a:rPr lang="en-US" sz="1200">
                <a:solidFill>
                  <a:srgbClr val="000000"/>
                </a:solidFill>
                <a:latin typeface="Calibri" panose="020F0502020204030204" pitchFamily="34" charset="0"/>
                <a:cs typeface="Calibri" panose="020F0502020204030204" pitchFamily="34" charset="0"/>
              </a:rPr>
              <a:t>Cases per 100,000 persons</a:t>
            </a:r>
          </a:p>
          <a:p>
            <a:r>
              <a:rPr lang="en-US" sz="1200">
                <a:solidFill>
                  <a:srgbClr val="000000"/>
                </a:solidFill>
                <a:latin typeface="Calibri"/>
                <a:cs typeface="Calibri"/>
              </a:rPr>
              <a:t>Note: New York includes New York City</a:t>
            </a:r>
            <a:endParaRPr lang="en-US" sz="1200">
              <a:solidFill>
                <a:srgbClr val="000000"/>
              </a:solidFill>
              <a:latin typeface="Calibri" panose="020F0502020204030204" pitchFamily="34" charset="0"/>
              <a:cs typeface="Calibri"/>
            </a:endParaRPr>
          </a:p>
          <a:p>
            <a:pPr>
              <a:buFont typeface="Arial" pitchFamily="34" charset="0"/>
              <a:buNone/>
            </a:pPr>
            <a:endParaRPr lang="en-US" sz="1200">
              <a:solidFill>
                <a:srgbClr val="000000"/>
              </a:solidFill>
              <a:latin typeface="Calibri" panose="020F0502020204030204" pitchFamily="34" charset="0"/>
              <a:cs typeface="Calibri"/>
            </a:endParaRPr>
          </a:p>
        </p:txBody>
      </p:sp>
      <p:sp>
        <p:nvSpPr>
          <p:cNvPr id="10" name="TextBox 9">
            <a:extLst>
              <a:ext uri="{FF2B5EF4-FFF2-40B4-BE49-F238E27FC236}">
                <a16:creationId xmlns:a16="http://schemas.microsoft.com/office/drawing/2014/main" id="{CAC0E37F-992C-284E-1ECD-BF0CB26DA87D}"/>
              </a:ext>
            </a:extLst>
          </p:cNvPr>
          <p:cNvSpPr txBox="1"/>
          <p:nvPr/>
        </p:nvSpPr>
        <p:spPr>
          <a:xfrm rot="19200000">
            <a:off x="10398652" y="4407437"/>
            <a:ext cx="1056051" cy="307777"/>
          </a:xfrm>
          <a:prstGeom prst="rect">
            <a:avLst/>
          </a:prstGeom>
        </p:spPr>
        <p:txBody>
          <a:bodyPr wrap="square" lIns="91440" tIns="45720" rIns="91440" bIns="45720" rtlCol="0" anchor="t">
            <a:spAutoFit/>
          </a:bodyPr>
          <a:lstStyle/>
          <a:p>
            <a:r>
              <a:rPr lang="en-US" sz="1400">
                <a:solidFill>
                  <a:srgbClr val="000000"/>
                </a:solidFill>
                <a:latin typeface="Calibri"/>
                <a:cs typeface="Calibri"/>
              </a:rPr>
              <a:t>100–499</a:t>
            </a:r>
            <a:endParaRPr lang="en-US" sz="1400" baseline="30000">
              <a:solidFill>
                <a:srgbClr val="000000"/>
              </a:solidFill>
              <a:latin typeface="Calibri" panose="020F0502020204030204" pitchFamily="34" charset="0"/>
              <a:cs typeface="Calibri" panose="020F0502020204030204" pitchFamily="34" charset="0"/>
            </a:endParaRPr>
          </a:p>
        </p:txBody>
      </p:sp>
      <p:grpSp>
        <p:nvGrpSpPr>
          <p:cNvPr id="11" name="Group 10" descr="Legend indicating Incidence rate and Case count">
            <a:extLst>
              <a:ext uri="{FF2B5EF4-FFF2-40B4-BE49-F238E27FC236}">
                <a16:creationId xmlns:a16="http://schemas.microsoft.com/office/drawing/2014/main" id="{06BAEE58-7A53-975E-45C0-09AC51922B24}"/>
              </a:ext>
            </a:extLst>
          </p:cNvPr>
          <p:cNvGrpSpPr/>
          <p:nvPr/>
        </p:nvGrpSpPr>
        <p:grpSpPr>
          <a:xfrm>
            <a:off x="9588393" y="4497535"/>
            <a:ext cx="2517171" cy="2060184"/>
            <a:chOff x="9588393" y="4504462"/>
            <a:chExt cx="2517171" cy="2060184"/>
          </a:xfrm>
        </p:grpSpPr>
        <p:sp>
          <p:nvSpPr>
            <p:cNvPr id="12" name="TextBox 11">
              <a:extLst>
                <a:ext uri="{FF2B5EF4-FFF2-40B4-BE49-F238E27FC236}">
                  <a16:creationId xmlns:a16="http://schemas.microsoft.com/office/drawing/2014/main" id="{50850A75-E577-2F51-4E74-13B529491013}"/>
                </a:ext>
              </a:extLst>
            </p:cNvPr>
            <p:cNvSpPr txBox="1"/>
            <p:nvPr/>
          </p:nvSpPr>
          <p:spPr>
            <a:xfrm>
              <a:off x="11213083" y="5003636"/>
              <a:ext cx="892481" cy="1123384"/>
            </a:xfrm>
            <a:prstGeom prst="rect">
              <a:avLst/>
            </a:prstGeom>
          </p:spPr>
          <p:txBody>
            <a:bodyPr wrap="square" lIns="91440" tIns="45720" rIns="91440" bIns="45720" rtlCol="0" anchor="t">
              <a:spAutoFit/>
            </a:bodyPr>
            <a:lstStyle/>
            <a:p>
              <a:pPr marL="0" marR="0" lvl="0" indent="0" defTabSz="914400" eaLnBrk="1" fontAlgn="auto" latinLnBrk="0" hangingPunct="1">
                <a:lnSpc>
                  <a:spcPct val="100000"/>
                </a:lnSpc>
                <a:spcBef>
                  <a:spcPts val="0"/>
                </a:spcBef>
                <a:spcAft>
                  <a:spcPts val="0"/>
                </a:spcAft>
                <a:buClrTx/>
                <a:buSzTx/>
                <a:buFont typeface="Arial" pitchFamily="34" charset="0"/>
                <a:buNone/>
                <a:tabLst/>
                <a:defRPr/>
              </a:pPr>
              <a:r>
                <a:rPr kumimoji="0" lang="en-US" sz="14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≥3.4</a:t>
              </a:r>
              <a:endParaRPr kumimoji="0" lang="en-US" sz="1400" b="0" i="0" u="none" strike="noStrike" kern="0" cap="none" spc="0" normalizeH="0" baseline="30000" noProof="0">
                <a:ln>
                  <a:noFill/>
                </a:ln>
                <a:solidFill>
                  <a:srgbClr val="000000"/>
                </a:solidFill>
                <a:effectLst/>
                <a:uLnTx/>
                <a:uFillTx/>
                <a:latin typeface="Calibri" panose="020F0502020204030204" pitchFamily="34" charset="0"/>
                <a:cs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 typeface="Arial" pitchFamily="34" charset="0"/>
                <a:buNone/>
                <a:tabLst/>
                <a:defRPr/>
              </a:pPr>
              <a:endParaRPr kumimoji="0" lang="en-US"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 typeface="Arial" pitchFamily="34" charset="0"/>
                <a:buNone/>
                <a:tabLst/>
                <a:defRPr/>
              </a:pPr>
              <a:r>
                <a:rPr kumimoji="0" lang="en-US" sz="14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1.7–&lt;3.4</a:t>
              </a:r>
              <a:endParaRPr kumimoji="0" lang="en-US" sz="1400" b="0" i="0" u="none" strike="noStrike" kern="0" cap="none" spc="0" normalizeH="0" baseline="30000" noProof="0">
                <a:ln>
                  <a:noFill/>
                </a:ln>
                <a:solidFill>
                  <a:srgbClr val="000000"/>
                </a:solidFill>
                <a:effectLst/>
                <a:uLnTx/>
                <a:uFillTx/>
                <a:latin typeface="Calibri" panose="020F0502020204030204" pitchFamily="34" charset="0"/>
                <a:cs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&lt;1.7</a:t>
              </a:r>
              <a:endParaRPr kumimoji="0" lang="en-US" sz="1400" b="0" i="0" u="none" strike="noStrike" kern="0" cap="none" spc="0" normalizeH="0" baseline="30000" noProof="0">
                <a:ln>
                  <a:noFill/>
                </a:ln>
                <a:solidFill>
                  <a:srgbClr val="000000"/>
                </a:solidFill>
                <a:effectLst/>
                <a:uLnTx/>
                <a:uFillTx/>
                <a:latin typeface="Calibri" panose="020F0502020204030204" pitchFamily="34" charset="0"/>
                <a:cs typeface="Calibri" panose="020F0502020204030204" pitchFamily="34" charset="0"/>
              </a:endParaRPr>
            </a:p>
          </p:txBody>
        </p:sp>
        <p:grpSp>
          <p:nvGrpSpPr>
            <p:cNvPr id="13" name="Group 12">
              <a:extLst>
                <a:ext uri="{FF2B5EF4-FFF2-40B4-BE49-F238E27FC236}">
                  <a16:creationId xmlns:a16="http://schemas.microsoft.com/office/drawing/2014/main" id="{C325E0F1-775E-7F99-22AD-45752DFCF5B7}"/>
                </a:ext>
              </a:extLst>
            </p:cNvPr>
            <p:cNvGrpSpPr/>
            <p:nvPr/>
          </p:nvGrpSpPr>
          <p:grpSpPr>
            <a:xfrm>
              <a:off x="9588393" y="4504462"/>
              <a:ext cx="1942071" cy="2060184"/>
              <a:chOff x="9588393" y="4504462"/>
              <a:chExt cx="1942071" cy="2060184"/>
            </a:xfrm>
          </p:grpSpPr>
          <p:sp>
            <p:nvSpPr>
              <p:cNvPr id="14" name="TextBox 13">
                <a:extLst>
                  <a:ext uri="{FF2B5EF4-FFF2-40B4-BE49-F238E27FC236}">
                    <a16:creationId xmlns:a16="http://schemas.microsoft.com/office/drawing/2014/main" id="{82E0DF3B-63D6-714A-794B-AFA33F9B9601}"/>
                  </a:ext>
                </a:extLst>
              </p:cNvPr>
              <p:cNvSpPr txBox="1"/>
              <p:nvPr/>
            </p:nvSpPr>
            <p:spPr>
              <a:xfrm rot="16200000">
                <a:off x="8962579" y="5406466"/>
                <a:ext cx="1590181" cy="338554"/>
              </a:xfrm>
              <a:prstGeom prst="rect">
                <a:avLst/>
              </a:prstGeom>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 typeface="Arial" pitchFamily="34" charset="0"/>
                  <a:buNone/>
                  <a:tabLst/>
                  <a:defRPr/>
                </a:pPr>
                <a:r>
                  <a:rPr kumimoji="0" lang="en-US" sz="16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Incidence rate</a:t>
                </a:r>
                <a:r>
                  <a:rPr kumimoji="0" lang="en-US" sz="1600" b="0" i="0" u="none" strike="noStrike" kern="0" cap="none" spc="0" normalizeH="0" baseline="30000" noProof="0">
                    <a:ln>
                      <a:noFill/>
                    </a:ln>
                    <a:solidFill>
                      <a:srgbClr val="000000"/>
                    </a:solidFill>
                    <a:effectLst/>
                    <a:uLnTx/>
                    <a:uFillTx/>
                    <a:latin typeface="Calibri" panose="020F0502020204030204" pitchFamily="34" charset="0"/>
                    <a:cs typeface="Calibri" panose="020F0502020204030204" pitchFamily="34" charset="0"/>
                  </a:rPr>
                  <a:t>*</a:t>
                </a:r>
                <a:endParaRPr kumimoji="0" lang="en-US" sz="1600" b="0" i="0" u="none" strike="noStrike" kern="0" cap="none" spc="0" normalizeH="0" baseline="30000" noProof="0">
                  <a:ln>
                    <a:noFill/>
                  </a:ln>
                  <a:solidFill>
                    <a:srgbClr val="000000"/>
                  </a:solidFill>
                  <a:effectLst/>
                  <a:uLnTx/>
                  <a:uFillTx/>
                  <a:latin typeface="Calibri" panose="020F0502020204030204" pitchFamily="34" charset="0"/>
                </a:endParaRPr>
              </a:p>
            </p:txBody>
          </p:sp>
          <p:sp>
            <p:nvSpPr>
              <p:cNvPr id="15" name="TextBox 14">
                <a:extLst>
                  <a:ext uri="{FF2B5EF4-FFF2-40B4-BE49-F238E27FC236}">
                    <a16:creationId xmlns:a16="http://schemas.microsoft.com/office/drawing/2014/main" id="{7BD2AA71-3F02-C131-5A07-5EB4E3694698}"/>
                  </a:ext>
                </a:extLst>
              </p:cNvPr>
              <p:cNvSpPr txBox="1"/>
              <p:nvPr/>
            </p:nvSpPr>
            <p:spPr>
              <a:xfrm rot="19216835">
                <a:off x="10038564" y="4509931"/>
                <a:ext cx="724203" cy="307777"/>
              </a:xfrm>
              <a:prstGeom prst="rect">
                <a:avLst/>
              </a:prstGeom>
            </p:spPr>
            <p:txBody>
              <a:bodyPr wrap="square" lIns="91440" tIns="45720" rIns="91440" bIns="45720" rtlCol="0" anchor="t">
                <a:spAutoFit/>
              </a:bodyPr>
              <a:lstStyle/>
              <a:p>
                <a:pPr marL="0" marR="0" lvl="0" indent="0" defTabSz="914400" eaLnBrk="1" fontAlgn="auto" latinLnBrk="0" hangingPunct="1">
                  <a:lnSpc>
                    <a:spcPct val="100000"/>
                  </a:lnSpc>
                  <a:spcBef>
                    <a:spcPts val="0"/>
                  </a:spcBef>
                  <a:spcAft>
                    <a:spcPts val="0"/>
                  </a:spcAft>
                  <a:buClrTx/>
                  <a:buSzTx/>
                  <a:buFont typeface="Arial" pitchFamily="34" charset="0"/>
                  <a:buNone/>
                  <a:tabLst/>
                  <a:defRPr/>
                </a:pPr>
                <a:r>
                  <a:rPr kumimoji="0" lang="en-US" sz="1400" b="0" i="0" u="none" strike="noStrike" kern="0" cap="none" spc="0" normalizeH="0" baseline="0" noProof="0">
                    <a:ln>
                      <a:noFill/>
                    </a:ln>
                    <a:solidFill>
                      <a:srgbClr val="000000"/>
                    </a:solidFill>
                    <a:effectLst/>
                    <a:uLnTx/>
                    <a:uFillTx/>
                    <a:latin typeface="Calibri"/>
                    <a:cs typeface="Calibri"/>
                  </a:rPr>
                  <a:t>≤99</a:t>
                </a:r>
                <a:endParaRPr kumimoji="0" lang="en-US" sz="1400" b="0" i="0" u="none" strike="noStrike" kern="0" cap="none" spc="0" normalizeH="0" baseline="30000" noProof="0">
                  <a:ln>
                    <a:noFill/>
                  </a:ln>
                  <a:solidFill>
                    <a:srgbClr val="000000"/>
                  </a:solidFill>
                  <a:effectLst/>
                  <a:uLnTx/>
                  <a:uFillTx/>
                  <a:latin typeface="Calibri" panose="020F0502020204030204" pitchFamily="34" charset="0"/>
                  <a:cs typeface="Calibri" panose="020F0502020204030204" pitchFamily="34" charset="0"/>
                </a:endParaRPr>
              </a:p>
            </p:txBody>
          </p:sp>
          <p:sp>
            <p:nvSpPr>
              <p:cNvPr id="16" name="TextBox 15">
                <a:extLst>
                  <a:ext uri="{FF2B5EF4-FFF2-40B4-BE49-F238E27FC236}">
                    <a16:creationId xmlns:a16="http://schemas.microsoft.com/office/drawing/2014/main" id="{CBEBC018-CE12-4438-2FBF-D92A8D2BF195}"/>
                  </a:ext>
                </a:extLst>
              </p:cNvPr>
              <p:cNvSpPr txBox="1"/>
              <p:nvPr/>
            </p:nvSpPr>
            <p:spPr>
              <a:xfrm>
                <a:off x="9973328" y="6226092"/>
                <a:ext cx="1349326" cy="338554"/>
              </a:xfrm>
              <a:prstGeom prst="rect">
                <a:avLst/>
              </a:prstGeom>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Case count</a:t>
                </a:r>
              </a:p>
            </p:txBody>
          </p:sp>
          <p:sp>
            <p:nvSpPr>
              <p:cNvPr id="17" name="TextBox 16">
                <a:extLst>
                  <a:ext uri="{FF2B5EF4-FFF2-40B4-BE49-F238E27FC236}">
                    <a16:creationId xmlns:a16="http://schemas.microsoft.com/office/drawing/2014/main" id="{535A6E4F-C0F5-BF79-49A2-62DB6CDAB8FF}"/>
                  </a:ext>
                </a:extLst>
              </p:cNvPr>
              <p:cNvSpPr txBox="1"/>
              <p:nvPr/>
            </p:nvSpPr>
            <p:spPr>
              <a:xfrm rot="19200000">
                <a:off x="10876966" y="4504462"/>
                <a:ext cx="653498" cy="318237"/>
              </a:xfrm>
              <a:prstGeom prst="rect">
                <a:avLst/>
              </a:prstGeom>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 typeface="Arial" pitchFamily="34" charset="0"/>
                  <a:buNone/>
                  <a:tabLst/>
                  <a:defRPr/>
                </a:pPr>
                <a:r>
                  <a:rPr kumimoji="0" lang="en-US" sz="14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≥500</a:t>
                </a:r>
                <a:endParaRPr kumimoji="0" lang="en-US" sz="1400" b="0" i="0" u="none" strike="noStrike" kern="0" cap="none" spc="0" normalizeH="0" baseline="30000" noProof="0">
                  <a:ln>
                    <a:noFill/>
                  </a:ln>
                  <a:solidFill>
                    <a:srgbClr val="000000"/>
                  </a:solidFill>
                  <a:effectLst/>
                  <a:uLnTx/>
                  <a:uFillTx/>
                  <a:latin typeface="Calibri" panose="020F0502020204030204" pitchFamily="34" charset="0"/>
                  <a:cs typeface="Calibri" panose="020F0502020204030204" pitchFamily="34" charset="0"/>
                </a:endParaRPr>
              </a:p>
            </p:txBody>
          </p:sp>
          <p:cxnSp>
            <p:nvCxnSpPr>
              <p:cNvPr id="18" name="Straight Arrow Connector 17">
                <a:extLst>
                  <a:ext uri="{FF2B5EF4-FFF2-40B4-BE49-F238E27FC236}">
                    <a16:creationId xmlns:a16="http://schemas.microsoft.com/office/drawing/2014/main" id="{73F9E2CC-0519-672A-489F-BC0A14F4AF53}"/>
                  </a:ext>
                </a:extLst>
              </p:cNvPr>
              <p:cNvCxnSpPr/>
              <p:nvPr/>
            </p:nvCxnSpPr>
            <p:spPr>
              <a:xfrm>
                <a:off x="10060716" y="6241741"/>
                <a:ext cx="1143000" cy="0"/>
              </a:xfrm>
              <a:prstGeom prst="straightConnector1">
                <a:avLst/>
              </a:prstGeom>
              <a:noFill/>
              <a:ln w="15875" cap="flat" cmpd="sng" algn="ctr">
                <a:solidFill>
                  <a:srgbClr val="000000"/>
                </a:solidFill>
                <a:prstDash val="solid"/>
                <a:tailEnd type="triangle"/>
              </a:ln>
              <a:effectLst/>
            </p:spPr>
          </p:cxnSp>
          <p:cxnSp>
            <p:nvCxnSpPr>
              <p:cNvPr id="19" name="Straight Arrow Connector 18">
                <a:extLst>
                  <a:ext uri="{FF2B5EF4-FFF2-40B4-BE49-F238E27FC236}">
                    <a16:creationId xmlns:a16="http://schemas.microsoft.com/office/drawing/2014/main" id="{1A2FD2C5-F167-494A-12B5-0CC2729AD9F4}"/>
                  </a:ext>
                </a:extLst>
              </p:cNvPr>
              <p:cNvCxnSpPr>
                <a:cxnSpLocks/>
              </p:cNvCxnSpPr>
              <p:nvPr/>
            </p:nvCxnSpPr>
            <p:spPr>
              <a:xfrm rot="16200000">
                <a:off x="9375761" y="5575348"/>
                <a:ext cx="1143000" cy="0"/>
              </a:xfrm>
              <a:prstGeom prst="straightConnector1">
                <a:avLst/>
              </a:prstGeom>
              <a:noFill/>
              <a:ln w="15875" cap="flat" cmpd="sng" algn="ctr">
                <a:solidFill>
                  <a:srgbClr val="000000"/>
                </a:solidFill>
                <a:prstDash val="solid"/>
                <a:tailEnd type="triangle"/>
              </a:ln>
              <a:effectLst/>
            </p:spPr>
          </p:cxnSp>
          <p:sp>
            <p:nvSpPr>
              <p:cNvPr id="20" name="Rectangle 19">
                <a:extLst>
                  <a:ext uri="{FF2B5EF4-FFF2-40B4-BE49-F238E27FC236}">
                    <a16:creationId xmlns:a16="http://schemas.microsoft.com/office/drawing/2014/main" id="{5FD8E0FB-EA59-25B8-C80E-7069A842264B}"/>
                  </a:ext>
                </a:extLst>
              </p:cNvPr>
              <p:cNvSpPr>
                <a:spLocks noChangeAspect="1"/>
              </p:cNvSpPr>
              <p:nvPr/>
            </p:nvSpPr>
            <p:spPr>
              <a:xfrm>
                <a:off x="10000551" y="4934884"/>
                <a:ext cx="402336" cy="402336"/>
              </a:xfrm>
              <a:prstGeom prst="rect">
                <a:avLst/>
              </a:prstGeom>
              <a:solidFill>
                <a:srgbClr val="AD5B9C"/>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Myriad Web Pro"/>
                  <a:ea typeface="+mn-ea"/>
                  <a:cs typeface="+mn-cs"/>
                </a:endParaRPr>
              </a:p>
            </p:txBody>
          </p:sp>
          <p:sp>
            <p:nvSpPr>
              <p:cNvPr id="21" name="Rectangle 20">
                <a:extLst>
                  <a:ext uri="{FF2B5EF4-FFF2-40B4-BE49-F238E27FC236}">
                    <a16:creationId xmlns:a16="http://schemas.microsoft.com/office/drawing/2014/main" id="{2C3873CA-DDA7-4537-9532-4E6A58D0D3DC}"/>
                  </a:ext>
                </a:extLst>
              </p:cNvPr>
              <p:cNvSpPr>
                <a:spLocks noChangeAspect="1"/>
              </p:cNvSpPr>
              <p:nvPr/>
            </p:nvSpPr>
            <p:spPr>
              <a:xfrm>
                <a:off x="10433304" y="4934884"/>
                <a:ext cx="402336" cy="402336"/>
              </a:xfrm>
              <a:prstGeom prst="rect">
                <a:avLst/>
              </a:prstGeom>
              <a:solidFill>
                <a:srgbClr val="7C559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Myriad Web Pro"/>
                  <a:ea typeface="+mn-ea"/>
                  <a:cs typeface="+mn-cs"/>
                </a:endParaRPr>
              </a:p>
            </p:txBody>
          </p:sp>
          <p:sp>
            <p:nvSpPr>
              <p:cNvPr id="22" name="Rectangle 21">
                <a:extLst>
                  <a:ext uri="{FF2B5EF4-FFF2-40B4-BE49-F238E27FC236}">
                    <a16:creationId xmlns:a16="http://schemas.microsoft.com/office/drawing/2014/main" id="{514511DA-6E11-9ABE-F179-7DA7C73B5CC4}"/>
                  </a:ext>
                </a:extLst>
              </p:cNvPr>
              <p:cNvSpPr>
                <a:spLocks noChangeAspect="1"/>
              </p:cNvSpPr>
              <p:nvPr/>
            </p:nvSpPr>
            <p:spPr>
              <a:xfrm>
                <a:off x="10854601" y="4934884"/>
                <a:ext cx="404488" cy="402336"/>
              </a:xfrm>
              <a:prstGeom prst="rect">
                <a:avLst/>
              </a:prstGeom>
              <a:solidFill>
                <a:srgbClr val="434E87"/>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Myriad Web Pro"/>
                  <a:ea typeface="+mn-ea"/>
                  <a:cs typeface="+mn-cs"/>
                </a:endParaRPr>
              </a:p>
            </p:txBody>
          </p:sp>
          <p:sp>
            <p:nvSpPr>
              <p:cNvPr id="23" name="Rectangle 22">
                <a:extLst>
                  <a:ext uri="{FF2B5EF4-FFF2-40B4-BE49-F238E27FC236}">
                    <a16:creationId xmlns:a16="http://schemas.microsoft.com/office/drawing/2014/main" id="{34416F60-0DE2-9FA6-D5B4-CE5C83734C27}"/>
                  </a:ext>
                </a:extLst>
              </p:cNvPr>
              <p:cNvSpPr>
                <a:spLocks noChangeAspect="1"/>
              </p:cNvSpPr>
              <p:nvPr/>
            </p:nvSpPr>
            <p:spPr>
              <a:xfrm>
                <a:off x="10006960" y="5361047"/>
                <a:ext cx="402336" cy="402336"/>
              </a:xfrm>
              <a:prstGeom prst="rect">
                <a:avLst/>
              </a:prstGeom>
              <a:solidFill>
                <a:srgbClr val="C098B9"/>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Myriad Web Pro"/>
                  <a:ea typeface="+mn-ea"/>
                  <a:cs typeface="+mn-cs"/>
                </a:endParaRPr>
              </a:p>
            </p:txBody>
          </p:sp>
          <p:sp>
            <p:nvSpPr>
              <p:cNvPr id="24" name="Rectangle 23">
                <a:extLst>
                  <a:ext uri="{FF2B5EF4-FFF2-40B4-BE49-F238E27FC236}">
                    <a16:creationId xmlns:a16="http://schemas.microsoft.com/office/drawing/2014/main" id="{D17E361D-929C-C424-133B-01D616F95CFD}"/>
                  </a:ext>
                </a:extLst>
              </p:cNvPr>
              <p:cNvSpPr>
                <a:spLocks noChangeAspect="1"/>
              </p:cNvSpPr>
              <p:nvPr/>
            </p:nvSpPr>
            <p:spPr>
              <a:xfrm>
                <a:off x="10433304" y="5361047"/>
                <a:ext cx="402336" cy="402336"/>
              </a:xfrm>
              <a:prstGeom prst="rect">
                <a:avLst/>
              </a:prstGeom>
              <a:solidFill>
                <a:srgbClr val="898EAD"/>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Myriad Web Pro"/>
                  <a:ea typeface="+mn-ea"/>
                  <a:cs typeface="+mn-cs"/>
                </a:endParaRPr>
              </a:p>
            </p:txBody>
          </p:sp>
          <p:sp>
            <p:nvSpPr>
              <p:cNvPr id="25" name="Rectangle 24">
                <a:extLst>
                  <a:ext uri="{FF2B5EF4-FFF2-40B4-BE49-F238E27FC236}">
                    <a16:creationId xmlns:a16="http://schemas.microsoft.com/office/drawing/2014/main" id="{89C17B8D-73D4-8C67-976E-C2020AD39DFC}"/>
                  </a:ext>
                </a:extLst>
              </p:cNvPr>
              <p:cNvSpPr>
                <a:spLocks noChangeAspect="1"/>
              </p:cNvSpPr>
              <p:nvPr/>
            </p:nvSpPr>
            <p:spPr>
              <a:xfrm>
                <a:off x="10854601" y="5361047"/>
                <a:ext cx="402336" cy="402336"/>
              </a:xfrm>
              <a:prstGeom prst="rect">
                <a:avLst/>
              </a:prstGeom>
              <a:solidFill>
                <a:srgbClr val="4A839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Myriad Web Pro"/>
                  <a:ea typeface="+mn-ea"/>
                  <a:cs typeface="+mn-cs"/>
                </a:endParaRPr>
              </a:p>
            </p:txBody>
          </p:sp>
          <p:sp>
            <p:nvSpPr>
              <p:cNvPr id="26" name="Rectangle 25">
                <a:extLst>
                  <a:ext uri="{FF2B5EF4-FFF2-40B4-BE49-F238E27FC236}">
                    <a16:creationId xmlns:a16="http://schemas.microsoft.com/office/drawing/2014/main" id="{882C6DF7-B02C-CE9B-81F8-A9CDB9EEAC8B}"/>
                  </a:ext>
                </a:extLst>
              </p:cNvPr>
              <p:cNvSpPr>
                <a:spLocks noChangeAspect="1"/>
              </p:cNvSpPr>
              <p:nvPr/>
            </p:nvSpPr>
            <p:spPr>
              <a:xfrm>
                <a:off x="10005974" y="5787210"/>
                <a:ext cx="402336" cy="402336"/>
              </a:xfrm>
              <a:prstGeom prst="rect">
                <a:avLst/>
              </a:prstGeom>
              <a:solidFill>
                <a:srgbClr val="E3E3E3"/>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Myriad Web Pro"/>
                  <a:ea typeface="+mn-ea"/>
                  <a:cs typeface="+mn-cs"/>
                </a:endParaRPr>
              </a:p>
            </p:txBody>
          </p:sp>
          <p:sp>
            <p:nvSpPr>
              <p:cNvPr id="27" name="Rectangle 26">
                <a:extLst>
                  <a:ext uri="{FF2B5EF4-FFF2-40B4-BE49-F238E27FC236}">
                    <a16:creationId xmlns:a16="http://schemas.microsoft.com/office/drawing/2014/main" id="{93194914-1101-97CE-AD8A-B5B59A58E991}"/>
                  </a:ext>
                </a:extLst>
              </p:cNvPr>
              <p:cNvSpPr>
                <a:spLocks noChangeAspect="1"/>
              </p:cNvSpPr>
              <p:nvPr/>
            </p:nvSpPr>
            <p:spPr>
              <a:xfrm>
                <a:off x="10433304" y="5787357"/>
                <a:ext cx="402336" cy="402336"/>
              </a:xfrm>
              <a:prstGeom prst="rect">
                <a:avLst/>
              </a:prstGeom>
              <a:solidFill>
                <a:srgbClr val="97C5C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Myriad Web Pro"/>
                  <a:ea typeface="+mn-ea"/>
                  <a:cs typeface="+mn-cs"/>
                </a:endParaRPr>
              </a:p>
            </p:txBody>
          </p:sp>
          <p:sp>
            <p:nvSpPr>
              <p:cNvPr id="28" name="Rectangle 27">
                <a:extLst>
                  <a:ext uri="{FF2B5EF4-FFF2-40B4-BE49-F238E27FC236}">
                    <a16:creationId xmlns:a16="http://schemas.microsoft.com/office/drawing/2014/main" id="{BD8B0EE1-D098-6CCD-EB14-DBCFEDEB2F58}"/>
                  </a:ext>
                </a:extLst>
              </p:cNvPr>
              <p:cNvSpPr>
                <a:spLocks noChangeAspect="1"/>
              </p:cNvSpPr>
              <p:nvPr/>
            </p:nvSpPr>
            <p:spPr>
              <a:xfrm>
                <a:off x="10854601" y="5787210"/>
                <a:ext cx="402336" cy="402336"/>
              </a:xfrm>
              <a:prstGeom prst="rect">
                <a:avLst/>
              </a:prstGeom>
              <a:solidFill>
                <a:srgbClr val="52B6B6"/>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Myriad Web Pro"/>
                  <a:ea typeface="+mn-ea"/>
                  <a:cs typeface="+mn-cs"/>
                </a:endParaRPr>
              </a:p>
            </p:txBody>
          </p:sp>
        </p:grpSp>
      </p:grpSp>
    </p:spTree>
    <p:extLst>
      <p:ext uri="{BB962C8B-B14F-4D97-AF65-F5344CB8AC3E}">
        <p14:creationId xmlns:p14="http://schemas.microsoft.com/office/powerpoint/2010/main" val="855728241"/>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ap of the U.S.-Affiliated Pacific Islands showing TB incidence rates in 2024.">
            <a:extLst>
              <a:ext uri="{FF2B5EF4-FFF2-40B4-BE49-F238E27FC236}">
                <a16:creationId xmlns:a16="http://schemas.microsoft.com/office/drawing/2014/main" id="{EB5868BE-5504-D616-63A5-1154E0F9539B}"/>
              </a:ext>
            </a:extLst>
          </p:cNvPr>
          <p:cNvPicPr>
            <a:picLocks noChangeAspect="1"/>
          </p:cNvPicPr>
          <p:nvPr/>
        </p:nvPicPr>
        <p:blipFill rotWithShape="1">
          <a:blip r:embed="rId3">
            <a:extLst>
              <a:ext uri="{28A0092B-C50C-407E-A947-70E740481C1C}">
                <a14:useLocalDpi xmlns:a14="http://schemas.microsoft.com/office/drawing/2010/main" val="0"/>
              </a:ext>
            </a:extLst>
          </a:blip>
          <a:srcRect l="223" t="10818" r="28022" b="25394"/>
          <a:stretch/>
        </p:blipFill>
        <p:spPr>
          <a:xfrm>
            <a:off x="1716066" y="1053643"/>
            <a:ext cx="8787258" cy="5194854"/>
          </a:xfrm>
          <a:prstGeom prst="rect">
            <a:avLst/>
          </a:prstGeom>
          <a:ln>
            <a:noFill/>
          </a:ln>
        </p:spPr>
      </p:pic>
      <p:sp>
        <p:nvSpPr>
          <p:cNvPr id="7" name="Title 1">
            <a:extLst>
              <a:ext uri="{FF2B5EF4-FFF2-40B4-BE49-F238E27FC236}">
                <a16:creationId xmlns:a16="http://schemas.microsoft.com/office/drawing/2014/main" id="{780292BC-A4D1-9C8A-5831-76B497BFCE3C}"/>
              </a:ext>
            </a:extLst>
          </p:cNvPr>
          <p:cNvSpPr txBox="1">
            <a:spLocks noGrp="1"/>
          </p:cNvSpPr>
          <p:nvPr>
            <p:ph type="title" idx="4294967295"/>
          </p:nvPr>
        </p:nvSpPr>
        <p:spPr>
          <a:xfrm>
            <a:off x="372979" y="116466"/>
            <a:ext cx="11446043" cy="696667"/>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rtl="0" eaLnBrk="0" fontAlgn="base" hangingPunct="0">
              <a:lnSpc>
                <a:spcPts val="4000"/>
              </a:lnSpc>
              <a:spcBef>
                <a:spcPct val="0"/>
              </a:spcBef>
              <a:spcAft>
                <a:spcPct val="0"/>
              </a:spcAft>
              <a:defRPr sz="3733" b="1" kern="1200" baseline="0">
                <a:solidFill>
                  <a:srgbClr val="00788A"/>
                </a:solidFill>
                <a:effectLst/>
                <a:latin typeface="Calibri" pitchFamily="34" charset="0"/>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a:lstStyle>
          <a:p>
            <a:pPr marL="0" marR="0" lvl="0" indent="0" algn="ctr" defTabSz="914400" rtl="0" eaLnBrk="0" fontAlgn="base" latinLnBrk="0" hangingPunct="0">
              <a:lnSpc>
                <a:spcPct val="172599"/>
              </a:lnSpc>
              <a:spcBef>
                <a:spcPct val="0"/>
              </a:spcBef>
              <a:spcAft>
                <a:spcPct val="0"/>
              </a:spcAft>
              <a:buClrTx/>
              <a:buSzTx/>
              <a:buFontTx/>
              <a:buNone/>
              <a:tabLst/>
              <a:defRPr/>
            </a:pPr>
            <a:r>
              <a:rPr kumimoji="0" lang="en-US" sz="3000" b="1" i="0" u="none" strike="noStrike" kern="1200" cap="none" spc="0" normalizeH="0" baseline="0" noProof="0" dirty="0">
                <a:ln>
                  <a:noFill/>
                </a:ln>
                <a:solidFill>
                  <a:srgbClr val="164380"/>
                </a:solidFill>
                <a:effectLst/>
                <a:uLnTx/>
                <a:uFillTx/>
                <a:latin typeface="Calibri" pitchFamily="34" charset="0"/>
                <a:ea typeface="+mj-ea"/>
                <a:cs typeface="+mj-cs"/>
              </a:rPr>
              <a:t>TB Incidence Rates</a:t>
            </a:r>
            <a:r>
              <a:rPr kumimoji="0" lang="en-US" sz="3000" b="1" i="0" u="none" strike="noStrike" kern="1200" cap="none" spc="0" normalizeH="0" baseline="30000" noProof="0" dirty="0">
                <a:ln>
                  <a:noFill/>
                </a:ln>
                <a:solidFill>
                  <a:srgbClr val="164380"/>
                </a:solidFill>
                <a:effectLst/>
                <a:uLnTx/>
                <a:uFillTx/>
                <a:latin typeface="Calibri" pitchFamily="34" charset="0"/>
                <a:ea typeface="+mj-ea"/>
                <a:cs typeface="+mj-cs"/>
              </a:rPr>
              <a:t>*</a:t>
            </a:r>
            <a:r>
              <a:rPr kumimoji="0" lang="en-US" sz="3000" b="1" i="0" u="none" strike="noStrike" kern="1200" cap="none" spc="0" normalizeH="0" baseline="0" noProof="0" dirty="0">
                <a:ln>
                  <a:noFill/>
                </a:ln>
                <a:solidFill>
                  <a:srgbClr val="164380"/>
                </a:solidFill>
                <a:effectLst/>
                <a:uLnTx/>
                <a:uFillTx/>
                <a:latin typeface="Calibri" pitchFamily="34" charset="0"/>
                <a:ea typeface="+mj-ea"/>
                <a:cs typeface="+mj-cs"/>
              </a:rPr>
              <a:t> by U.S.-Affiliated Pacific Islands, 2024</a:t>
            </a:r>
            <a:endParaRPr kumimoji="0" lang="en-US" sz="3733" b="1" i="0" u="none" strike="noStrike" kern="1200" cap="none" spc="0" normalizeH="0" baseline="0" noProof="0" dirty="0">
              <a:ln>
                <a:noFill/>
              </a:ln>
              <a:solidFill>
                <a:srgbClr val="00788A"/>
              </a:solidFill>
              <a:effectLst/>
              <a:uLnTx/>
              <a:uFillTx/>
              <a:latin typeface="Calibri" pitchFamily="34" charset="0"/>
              <a:ea typeface="+mj-ea"/>
              <a:cs typeface="+mj-cs"/>
            </a:endParaRPr>
          </a:p>
        </p:txBody>
      </p:sp>
      <p:sp>
        <p:nvSpPr>
          <p:cNvPr id="8" name="TextBox 7">
            <a:extLst>
              <a:ext uri="{FF2B5EF4-FFF2-40B4-BE49-F238E27FC236}">
                <a16:creationId xmlns:a16="http://schemas.microsoft.com/office/drawing/2014/main" id="{FC0914E4-CD8C-9CE1-1A38-13C502B90301}"/>
              </a:ext>
            </a:extLst>
          </p:cNvPr>
          <p:cNvSpPr txBox="1"/>
          <p:nvPr/>
        </p:nvSpPr>
        <p:spPr>
          <a:xfrm>
            <a:off x="0" y="6435017"/>
            <a:ext cx="3709195" cy="276999"/>
          </a:xfrm>
          <a:prstGeom prst="rect">
            <a:avLst/>
          </a:prstGeom>
        </p:spPr>
        <p:txBody>
          <a:bodyPr wrap="square" rtlCol="0">
            <a:spAutoFit/>
          </a:bodyPr>
          <a:lstStyle/>
          <a:p>
            <a:pPr>
              <a:buFont typeface="Arial" pitchFamily="34" charset="0"/>
              <a:buNone/>
            </a:pPr>
            <a:r>
              <a:rPr lang="en-US" sz="1200" baseline="30000">
                <a:solidFill>
                  <a:srgbClr val="000000"/>
                </a:solidFill>
                <a:latin typeface="Calibri" panose="020F0502020204030204" pitchFamily="34" charset="0"/>
              </a:rPr>
              <a:t>*</a:t>
            </a:r>
            <a:r>
              <a:rPr lang="en-US" sz="1200">
                <a:solidFill>
                  <a:srgbClr val="000000"/>
                </a:solidFill>
                <a:latin typeface="Calibri" panose="020F0502020204030204" pitchFamily="34" charset="0"/>
              </a:rPr>
              <a:t>Cases per 100,000 persons</a:t>
            </a:r>
          </a:p>
        </p:txBody>
      </p:sp>
      <p:sp>
        <p:nvSpPr>
          <p:cNvPr id="9" name="TextBox 8">
            <a:extLst>
              <a:ext uri="{FF2B5EF4-FFF2-40B4-BE49-F238E27FC236}">
                <a16:creationId xmlns:a16="http://schemas.microsoft.com/office/drawing/2014/main" id="{05F3E141-5349-F311-C3F2-18CA511C266E}"/>
              </a:ext>
            </a:extLst>
          </p:cNvPr>
          <p:cNvSpPr txBox="1"/>
          <p:nvPr/>
        </p:nvSpPr>
        <p:spPr>
          <a:xfrm>
            <a:off x="3033744" y="1483668"/>
            <a:ext cx="1226439" cy="646331"/>
          </a:xfrm>
          <a:prstGeom prst="rect">
            <a:avLst/>
          </a:prstGeom>
          <a:solidFill>
            <a:srgbClr val="FFFFFF"/>
          </a:solidFill>
          <a:ln w="31750">
            <a:solidFill>
              <a:srgbClr val="164380"/>
            </a:solidFill>
          </a:ln>
        </p:spPr>
        <p:txBody>
          <a:bodyPr wrap="square" lIns="91440" tIns="45720" rIns="91440" bIns="4572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000000">
                    <a:lumMod val="85000"/>
                    <a:lumOff val="15000"/>
                  </a:srgbClr>
                </a:solidFill>
                <a:effectLst/>
                <a:uLnTx/>
                <a:uFillTx/>
                <a:latin typeface="Calibri"/>
                <a:cs typeface="Calibri"/>
              </a:rPr>
              <a:t>Guam</a:t>
            </a:r>
          </a:p>
          <a:p>
            <a:pPr marL="0" marR="0" lvl="0" indent="0" algn="ctr" defTabSz="914400" eaLnBrk="1" fontAlgn="auto" latinLnBrk="0" hangingPunct="1">
              <a:lnSpc>
                <a:spcPct val="100000"/>
              </a:lnSpc>
              <a:spcBef>
                <a:spcPts val="0"/>
              </a:spcBef>
              <a:spcAft>
                <a:spcPts val="0"/>
              </a:spcAft>
              <a:buClrTx/>
              <a:buSzTx/>
              <a:buFontTx/>
              <a:buNone/>
              <a:tabLst/>
              <a:defRPr/>
            </a:pPr>
            <a:r>
              <a:rPr lang="en-US" kern="0">
                <a:solidFill>
                  <a:srgbClr val="000000">
                    <a:lumMod val="85000"/>
                    <a:lumOff val="15000"/>
                  </a:srgbClr>
                </a:solidFill>
                <a:latin typeface="Calibri"/>
                <a:cs typeface="Calibri"/>
              </a:rPr>
              <a:t>35.4</a:t>
            </a:r>
            <a:endParaRPr kumimoji="0" lang="en-US" sz="1800" b="0" i="0" u="none" strike="noStrike" kern="0" cap="none" spc="0" normalizeH="0" baseline="0" noProof="0">
              <a:ln>
                <a:noFill/>
              </a:ln>
              <a:solidFill>
                <a:srgbClr val="000000">
                  <a:lumMod val="85000"/>
                  <a:lumOff val="15000"/>
                </a:srgbClr>
              </a:solidFill>
              <a:effectLst/>
              <a:uLnTx/>
              <a:uFillTx/>
            </a:endParaRPr>
          </a:p>
        </p:txBody>
      </p:sp>
      <p:sp>
        <p:nvSpPr>
          <p:cNvPr id="10" name="TextBox 9">
            <a:extLst>
              <a:ext uri="{FF2B5EF4-FFF2-40B4-BE49-F238E27FC236}">
                <a16:creationId xmlns:a16="http://schemas.microsoft.com/office/drawing/2014/main" id="{CD4D3840-379A-A291-8F33-A0BEBBFF50CA}"/>
              </a:ext>
            </a:extLst>
          </p:cNvPr>
          <p:cNvSpPr txBox="1"/>
          <p:nvPr/>
        </p:nvSpPr>
        <p:spPr>
          <a:xfrm>
            <a:off x="4487768" y="2978096"/>
            <a:ext cx="1889551" cy="923330"/>
          </a:xfrm>
          <a:prstGeom prst="rect">
            <a:avLst/>
          </a:prstGeom>
          <a:solidFill>
            <a:srgbClr val="FFFFFF"/>
          </a:solidFill>
          <a:ln w="31750">
            <a:solidFill>
              <a:srgbClr val="164380"/>
            </a:solidFill>
          </a:ln>
        </p:spPr>
        <p:txBody>
          <a:bodyPr wrap="square" lIns="91440" tIns="45720" rIns="91440" bIns="4572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000000">
                    <a:lumMod val="85000"/>
                    <a:lumOff val="15000"/>
                  </a:srgbClr>
                </a:solidFill>
                <a:effectLst/>
                <a:uLnTx/>
                <a:uFillTx/>
                <a:latin typeface="Calibri"/>
                <a:cs typeface="Calibri"/>
              </a:rPr>
              <a:t>Federated States of Micronesia</a:t>
            </a:r>
          </a:p>
          <a:p>
            <a:pPr marL="0" marR="0" lvl="0" indent="0" algn="ctr" defTabSz="914400" eaLnBrk="1" fontAlgn="auto" latinLnBrk="0" hangingPunct="1">
              <a:lnSpc>
                <a:spcPct val="100000"/>
              </a:lnSpc>
              <a:spcBef>
                <a:spcPts val="0"/>
              </a:spcBef>
              <a:spcAft>
                <a:spcPts val="0"/>
              </a:spcAft>
              <a:buClrTx/>
              <a:buSzTx/>
              <a:buFontTx/>
              <a:buNone/>
              <a:tabLst/>
              <a:defRPr/>
            </a:pPr>
            <a:r>
              <a:rPr lang="en-US" kern="0">
                <a:solidFill>
                  <a:srgbClr val="000000">
                    <a:lumMod val="85000"/>
                    <a:lumOff val="15000"/>
                  </a:srgbClr>
                </a:solidFill>
                <a:latin typeface="Calibri"/>
                <a:cs typeface="Calibri"/>
              </a:rPr>
              <a:t>126.4</a:t>
            </a:r>
            <a:endParaRPr kumimoji="0" lang="en-US" sz="1800" b="0" i="0" u="none" strike="noStrike" kern="0" cap="none" spc="0" normalizeH="0" baseline="0" noProof="0">
              <a:ln>
                <a:noFill/>
              </a:ln>
              <a:solidFill>
                <a:srgbClr val="000000">
                  <a:lumMod val="85000"/>
                  <a:lumOff val="15000"/>
                </a:srgbClr>
              </a:solidFill>
              <a:effectLst/>
              <a:uLnTx/>
              <a:uFillTx/>
            </a:endParaRPr>
          </a:p>
        </p:txBody>
      </p:sp>
      <p:cxnSp>
        <p:nvCxnSpPr>
          <p:cNvPr id="11" name="Straight Connector 10">
            <a:extLst>
              <a:ext uri="{FF2B5EF4-FFF2-40B4-BE49-F238E27FC236}">
                <a16:creationId xmlns:a16="http://schemas.microsoft.com/office/drawing/2014/main" id="{CC52C80B-1B24-BA41-7DB4-BFD3F9132A9C}"/>
              </a:ext>
              <a:ext uri="{C183D7F6-B498-43B3-948B-1728B52AA6E4}">
                <adec:decorative xmlns:adec="http://schemas.microsoft.com/office/drawing/2017/decorative" val="1"/>
              </a:ext>
            </a:extLst>
          </p:cNvPr>
          <p:cNvCxnSpPr>
            <a:cxnSpLocks/>
          </p:cNvCxnSpPr>
          <p:nvPr/>
        </p:nvCxnSpPr>
        <p:spPr>
          <a:xfrm flipH="1">
            <a:off x="3410175" y="2557422"/>
            <a:ext cx="365758" cy="0"/>
          </a:xfrm>
          <a:prstGeom prst="line">
            <a:avLst/>
          </a:prstGeom>
          <a:noFill/>
          <a:ln w="31750" cap="flat" cmpd="sng" algn="ctr">
            <a:solidFill>
              <a:srgbClr val="164380"/>
            </a:solidFill>
            <a:prstDash val="solid"/>
          </a:ln>
          <a:effectLst/>
        </p:spPr>
      </p:cxnSp>
      <p:sp>
        <p:nvSpPr>
          <p:cNvPr id="12" name="TextBox 11">
            <a:extLst>
              <a:ext uri="{FF2B5EF4-FFF2-40B4-BE49-F238E27FC236}">
                <a16:creationId xmlns:a16="http://schemas.microsoft.com/office/drawing/2014/main" id="{DAE67267-5742-38C4-4C60-4DFFDE016383}"/>
              </a:ext>
            </a:extLst>
          </p:cNvPr>
          <p:cNvSpPr txBox="1"/>
          <p:nvPr/>
        </p:nvSpPr>
        <p:spPr>
          <a:xfrm>
            <a:off x="1563655" y="2228608"/>
            <a:ext cx="1889552" cy="646331"/>
          </a:xfrm>
          <a:prstGeom prst="rect">
            <a:avLst/>
          </a:prstGeom>
          <a:solidFill>
            <a:srgbClr val="FFFFFF"/>
          </a:solidFill>
          <a:ln w="31750">
            <a:solidFill>
              <a:srgbClr val="164380"/>
            </a:solidFill>
          </a:ln>
        </p:spPr>
        <p:txBody>
          <a:bodyPr wrap="square" lIns="91440" tIns="45720" rIns="91440" bIns="4572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000000">
                    <a:lumMod val="85000"/>
                    <a:lumOff val="15000"/>
                  </a:srgbClr>
                </a:solidFill>
                <a:effectLst/>
                <a:uLnTx/>
                <a:uFillTx/>
                <a:latin typeface="Calibri"/>
                <a:cs typeface="Calibri"/>
              </a:rPr>
              <a:t>Republic of Palau</a:t>
            </a:r>
          </a:p>
          <a:p>
            <a:pPr marL="0" marR="0" lvl="0" indent="0" algn="ctr" defTabSz="914400" eaLnBrk="1" fontAlgn="auto" latinLnBrk="0" hangingPunct="1">
              <a:lnSpc>
                <a:spcPct val="100000"/>
              </a:lnSpc>
              <a:spcBef>
                <a:spcPts val="0"/>
              </a:spcBef>
              <a:spcAft>
                <a:spcPts val="0"/>
              </a:spcAft>
              <a:buClrTx/>
              <a:buSzTx/>
              <a:buFontTx/>
              <a:buNone/>
              <a:tabLst/>
              <a:defRPr/>
            </a:pPr>
            <a:r>
              <a:rPr lang="en-US" kern="0">
                <a:solidFill>
                  <a:srgbClr val="000000">
                    <a:lumMod val="85000"/>
                    <a:lumOff val="15000"/>
                  </a:srgbClr>
                </a:solidFill>
                <a:latin typeface="Calibri"/>
                <a:cs typeface="Calibri"/>
              </a:rPr>
              <a:t>22.6</a:t>
            </a:r>
            <a:endParaRPr kumimoji="0" lang="en-US" sz="1800" b="0" i="0" u="none" strike="noStrike" kern="0" cap="none" spc="0" normalizeH="0" baseline="0" noProof="0">
              <a:ln>
                <a:noFill/>
              </a:ln>
              <a:solidFill>
                <a:srgbClr val="000000">
                  <a:lumMod val="85000"/>
                  <a:lumOff val="15000"/>
                </a:srgbClr>
              </a:solidFill>
              <a:effectLst/>
              <a:uLnTx/>
              <a:uFillTx/>
            </a:endParaRPr>
          </a:p>
        </p:txBody>
      </p:sp>
      <p:cxnSp>
        <p:nvCxnSpPr>
          <p:cNvPr id="13" name="Straight Connector 12">
            <a:extLst>
              <a:ext uri="{FF2B5EF4-FFF2-40B4-BE49-F238E27FC236}">
                <a16:creationId xmlns:a16="http://schemas.microsoft.com/office/drawing/2014/main" id="{9CD337AA-B21C-6102-F9DC-4DEF711F01C7}"/>
              </a:ext>
              <a:ext uri="{C183D7F6-B498-43B3-948B-1728B52AA6E4}">
                <adec:decorative xmlns:adec="http://schemas.microsoft.com/office/drawing/2017/decorative" val="1"/>
              </a:ext>
            </a:extLst>
          </p:cNvPr>
          <p:cNvCxnSpPr>
            <a:cxnSpLocks/>
          </p:cNvCxnSpPr>
          <p:nvPr/>
        </p:nvCxnSpPr>
        <p:spPr>
          <a:xfrm flipH="1">
            <a:off x="4260183" y="1806833"/>
            <a:ext cx="709850" cy="0"/>
          </a:xfrm>
          <a:prstGeom prst="line">
            <a:avLst/>
          </a:prstGeom>
          <a:noFill/>
          <a:ln w="31750" cap="flat" cmpd="sng" algn="ctr">
            <a:solidFill>
              <a:srgbClr val="164380"/>
            </a:solidFill>
            <a:prstDash val="solid"/>
          </a:ln>
          <a:effectLst/>
        </p:spPr>
      </p:cxnSp>
      <p:cxnSp>
        <p:nvCxnSpPr>
          <p:cNvPr id="14" name="Straight Connector 13">
            <a:extLst>
              <a:ext uri="{FF2B5EF4-FFF2-40B4-BE49-F238E27FC236}">
                <a16:creationId xmlns:a16="http://schemas.microsoft.com/office/drawing/2014/main" id="{244F06CF-35CE-8423-0982-2B5A1CBF2C16}"/>
              </a:ext>
              <a:ext uri="{C183D7F6-B498-43B3-948B-1728B52AA6E4}">
                <adec:decorative xmlns:adec="http://schemas.microsoft.com/office/drawing/2017/decorative" val="1"/>
              </a:ext>
            </a:extLst>
          </p:cNvPr>
          <p:cNvCxnSpPr>
            <a:cxnSpLocks/>
          </p:cNvCxnSpPr>
          <p:nvPr/>
        </p:nvCxnSpPr>
        <p:spPr>
          <a:xfrm flipH="1">
            <a:off x="5527789" y="1386846"/>
            <a:ext cx="709850" cy="0"/>
          </a:xfrm>
          <a:prstGeom prst="line">
            <a:avLst/>
          </a:prstGeom>
          <a:noFill/>
          <a:ln w="31750" cap="flat" cmpd="sng" algn="ctr">
            <a:solidFill>
              <a:srgbClr val="164380"/>
            </a:solidFill>
            <a:prstDash val="solid"/>
          </a:ln>
          <a:effectLst/>
        </p:spPr>
      </p:cxnSp>
      <p:sp>
        <p:nvSpPr>
          <p:cNvPr id="15" name="TextBox 14">
            <a:extLst>
              <a:ext uri="{FF2B5EF4-FFF2-40B4-BE49-F238E27FC236}">
                <a16:creationId xmlns:a16="http://schemas.microsoft.com/office/drawing/2014/main" id="{29D26E40-E25B-B716-BCAB-AEDAA5959391}"/>
              </a:ext>
            </a:extLst>
          </p:cNvPr>
          <p:cNvSpPr txBox="1"/>
          <p:nvPr/>
        </p:nvSpPr>
        <p:spPr>
          <a:xfrm>
            <a:off x="6037043" y="888439"/>
            <a:ext cx="1794525" cy="923330"/>
          </a:xfrm>
          <a:prstGeom prst="rect">
            <a:avLst/>
          </a:prstGeom>
          <a:solidFill>
            <a:srgbClr val="FFFFFF"/>
          </a:solidFill>
          <a:ln w="31750">
            <a:solidFill>
              <a:srgbClr val="164380"/>
            </a:solidFill>
          </a:ln>
        </p:spPr>
        <p:txBody>
          <a:bodyPr wrap="square" lIns="91440" tIns="45720" rIns="91440" bIns="4572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000000">
                    <a:lumMod val="85000"/>
                    <a:lumOff val="15000"/>
                  </a:srgbClr>
                </a:solidFill>
                <a:effectLst/>
                <a:uLnTx/>
                <a:uFillTx/>
                <a:latin typeface="Calibri"/>
                <a:cs typeface="Calibri"/>
              </a:rPr>
              <a:t>Northern Mariana Islands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000000">
                    <a:lumMod val="85000"/>
                    <a:lumOff val="15000"/>
                  </a:srgbClr>
                </a:solidFill>
                <a:effectLst/>
                <a:uLnTx/>
                <a:uFillTx/>
                <a:latin typeface="Calibri"/>
                <a:cs typeface="Calibri"/>
              </a:rPr>
              <a:t>19.6</a:t>
            </a:r>
            <a:endParaRPr kumimoji="0" lang="en-US" sz="1800" b="0" i="0" u="none" strike="noStrike" kern="0" cap="none" spc="0" normalizeH="0" baseline="0" noProof="0">
              <a:ln>
                <a:noFill/>
              </a:ln>
              <a:solidFill>
                <a:srgbClr val="000000">
                  <a:lumMod val="85000"/>
                  <a:lumOff val="15000"/>
                </a:srgbClr>
              </a:solidFill>
              <a:effectLst/>
              <a:uLnTx/>
              <a:uFillTx/>
            </a:endParaRPr>
          </a:p>
        </p:txBody>
      </p:sp>
      <p:cxnSp>
        <p:nvCxnSpPr>
          <p:cNvPr id="16" name="Straight Connector 15">
            <a:extLst>
              <a:ext uri="{FF2B5EF4-FFF2-40B4-BE49-F238E27FC236}">
                <a16:creationId xmlns:a16="http://schemas.microsoft.com/office/drawing/2014/main" id="{3BF981D9-1C55-0C82-D14E-76B286CCC944}"/>
              </a:ext>
              <a:ext uri="{C183D7F6-B498-43B3-948B-1728B52AA6E4}">
                <adec:decorative xmlns:adec="http://schemas.microsoft.com/office/drawing/2017/decorative" val="1"/>
              </a:ext>
            </a:extLst>
          </p:cNvPr>
          <p:cNvCxnSpPr>
            <a:cxnSpLocks/>
            <a:stCxn id="10" idx="0"/>
          </p:cNvCxnSpPr>
          <p:nvPr/>
        </p:nvCxnSpPr>
        <p:spPr>
          <a:xfrm flipH="1" flipV="1">
            <a:off x="5432543" y="2391250"/>
            <a:ext cx="1" cy="586846"/>
          </a:xfrm>
          <a:prstGeom prst="line">
            <a:avLst/>
          </a:prstGeom>
          <a:noFill/>
          <a:ln w="31750" cap="flat" cmpd="sng" algn="ctr">
            <a:solidFill>
              <a:srgbClr val="164380"/>
            </a:solidFill>
            <a:prstDash val="solid"/>
          </a:ln>
          <a:effectLst/>
        </p:spPr>
      </p:cxnSp>
      <p:cxnSp>
        <p:nvCxnSpPr>
          <p:cNvPr id="17" name="Straight Connector 16">
            <a:extLst>
              <a:ext uri="{FF2B5EF4-FFF2-40B4-BE49-F238E27FC236}">
                <a16:creationId xmlns:a16="http://schemas.microsoft.com/office/drawing/2014/main" id="{6FD6A608-035D-7604-89AD-2EA21BE0255D}"/>
              </a:ext>
              <a:ext uri="{C183D7F6-B498-43B3-948B-1728B52AA6E4}">
                <adec:decorative xmlns:adec="http://schemas.microsoft.com/office/drawing/2017/decorative" val="1"/>
              </a:ext>
            </a:extLst>
          </p:cNvPr>
          <p:cNvCxnSpPr>
            <a:cxnSpLocks/>
          </p:cNvCxnSpPr>
          <p:nvPr/>
        </p:nvCxnSpPr>
        <p:spPr>
          <a:xfrm flipH="1">
            <a:off x="7987880" y="2133065"/>
            <a:ext cx="709850" cy="0"/>
          </a:xfrm>
          <a:prstGeom prst="line">
            <a:avLst/>
          </a:prstGeom>
          <a:noFill/>
          <a:ln w="31750" cap="flat" cmpd="sng" algn="ctr">
            <a:solidFill>
              <a:srgbClr val="164380"/>
            </a:solidFill>
            <a:prstDash val="solid"/>
          </a:ln>
          <a:effectLst/>
        </p:spPr>
      </p:cxnSp>
      <p:sp>
        <p:nvSpPr>
          <p:cNvPr id="18" name="TextBox 17">
            <a:extLst>
              <a:ext uri="{FF2B5EF4-FFF2-40B4-BE49-F238E27FC236}">
                <a16:creationId xmlns:a16="http://schemas.microsoft.com/office/drawing/2014/main" id="{830BE930-B9E7-B1E0-DCDB-A1A440F6A01A}"/>
              </a:ext>
            </a:extLst>
          </p:cNvPr>
          <p:cNvSpPr txBox="1"/>
          <p:nvPr/>
        </p:nvSpPr>
        <p:spPr>
          <a:xfrm>
            <a:off x="8321214" y="1660639"/>
            <a:ext cx="1889551" cy="923330"/>
          </a:xfrm>
          <a:prstGeom prst="rect">
            <a:avLst/>
          </a:prstGeom>
          <a:solidFill>
            <a:srgbClr val="FFFFFF"/>
          </a:solidFill>
          <a:ln w="31750">
            <a:solidFill>
              <a:srgbClr val="164380"/>
            </a:solidFill>
          </a:ln>
        </p:spPr>
        <p:txBody>
          <a:bodyPr wrap="square" lIns="91440" tIns="45720" rIns="91440" bIns="4572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000000">
                    <a:lumMod val="85000"/>
                    <a:lumOff val="15000"/>
                  </a:srgbClr>
                </a:solidFill>
                <a:effectLst/>
                <a:uLnTx/>
                <a:uFillTx/>
                <a:latin typeface="Calibri"/>
                <a:cs typeface="Calibri"/>
              </a:rPr>
              <a:t>Republic of Marshall Islands</a:t>
            </a:r>
          </a:p>
          <a:p>
            <a:pPr marL="0" marR="0" lvl="0" indent="0" algn="ctr" defTabSz="914400" eaLnBrk="1" fontAlgn="auto" latinLnBrk="0" hangingPunct="1">
              <a:lnSpc>
                <a:spcPct val="100000"/>
              </a:lnSpc>
              <a:spcBef>
                <a:spcPts val="0"/>
              </a:spcBef>
              <a:spcAft>
                <a:spcPts val="0"/>
              </a:spcAft>
              <a:buClrTx/>
              <a:buSzTx/>
              <a:buFontTx/>
              <a:buNone/>
              <a:tabLst/>
              <a:defRPr/>
            </a:pPr>
            <a:r>
              <a:rPr lang="en-US" kern="0">
                <a:solidFill>
                  <a:srgbClr val="000000">
                    <a:lumMod val="85000"/>
                    <a:lumOff val="15000"/>
                  </a:srgbClr>
                </a:solidFill>
                <a:latin typeface="Calibri"/>
                <a:cs typeface="Calibri"/>
              </a:rPr>
              <a:t>250.3</a:t>
            </a:r>
            <a:endParaRPr kumimoji="0" lang="en-US" sz="1800" b="0" i="0" u="none" strike="noStrike" kern="0" cap="none" spc="0" normalizeH="0" baseline="0" noProof="0">
              <a:ln>
                <a:noFill/>
              </a:ln>
              <a:solidFill>
                <a:srgbClr val="000000">
                  <a:lumMod val="85000"/>
                  <a:lumOff val="15000"/>
                </a:srgbClr>
              </a:solidFill>
              <a:effectLst/>
              <a:uLnTx/>
              <a:uFillTx/>
            </a:endParaRPr>
          </a:p>
        </p:txBody>
      </p:sp>
      <p:cxnSp>
        <p:nvCxnSpPr>
          <p:cNvPr id="19" name="Straight Connector 18">
            <a:extLst>
              <a:ext uri="{FF2B5EF4-FFF2-40B4-BE49-F238E27FC236}">
                <a16:creationId xmlns:a16="http://schemas.microsoft.com/office/drawing/2014/main" id="{3D5819A5-A6EB-BE73-9AEC-6A3ED3769F8B}"/>
              </a:ext>
              <a:ext uri="{C183D7F6-B498-43B3-948B-1728B52AA6E4}">
                <adec:decorative xmlns:adec="http://schemas.microsoft.com/office/drawing/2017/decorative" val="1"/>
              </a:ext>
            </a:extLst>
          </p:cNvPr>
          <p:cNvCxnSpPr>
            <a:cxnSpLocks/>
          </p:cNvCxnSpPr>
          <p:nvPr/>
        </p:nvCxnSpPr>
        <p:spPr>
          <a:xfrm flipH="1" flipV="1">
            <a:off x="9419990" y="4809944"/>
            <a:ext cx="0" cy="240510"/>
          </a:xfrm>
          <a:prstGeom prst="line">
            <a:avLst/>
          </a:prstGeom>
          <a:noFill/>
          <a:ln w="31750" cap="flat" cmpd="sng" algn="ctr">
            <a:solidFill>
              <a:srgbClr val="164380"/>
            </a:solidFill>
            <a:prstDash val="solid"/>
          </a:ln>
          <a:effectLst/>
        </p:spPr>
      </p:cxnSp>
      <p:sp>
        <p:nvSpPr>
          <p:cNvPr id="20" name="TextBox 19">
            <a:extLst>
              <a:ext uri="{FF2B5EF4-FFF2-40B4-BE49-F238E27FC236}">
                <a16:creationId xmlns:a16="http://schemas.microsoft.com/office/drawing/2014/main" id="{A5506F2E-7F90-9587-CAB4-C478E45F2763}"/>
              </a:ext>
            </a:extLst>
          </p:cNvPr>
          <p:cNvSpPr txBox="1"/>
          <p:nvPr/>
        </p:nvSpPr>
        <p:spPr>
          <a:xfrm>
            <a:off x="8407839" y="5050454"/>
            <a:ext cx="2022816" cy="646331"/>
          </a:xfrm>
          <a:prstGeom prst="rect">
            <a:avLst/>
          </a:prstGeom>
          <a:solidFill>
            <a:srgbClr val="FFFFFF"/>
          </a:solidFill>
          <a:ln w="31750">
            <a:solidFill>
              <a:srgbClr val="164380"/>
            </a:solidFill>
          </a:ln>
        </p:spPr>
        <p:txBody>
          <a:bodyPr wrap="square" lIns="91440" tIns="45720" rIns="91440" bIns="4572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000000">
                    <a:lumMod val="85000"/>
                    <a:lumOff val="15000"/>
                  </a:srgbClr>
                </a:solidFill>
                <a:effectLst/>
                <a:uLnTx/>
                <a:uFillTx/>
                <a:latin typeface="Calibri"/>
                <a:cs typeface="Calibri"/>
              </a:rPr>
              <a:t>American Samoa</a:t>
            </a:r>
          </a:p>
          <a:p>
            <a:pPr marL="0" marR="0" lvl="0" indent="0" algn="ctr" defTabSz="914400" eaLnBrk="1" fontAlgn="auto" latinLnBrk="0" hangingPunct="1">
              <a:lnSpc>
                <a:spcPct val="100000"/>
              </a:lnSpc>
              <a:spcBef>
                <a:spcPts val="0"/>
              </a:spcBef>
              <a:spcAft>
                <a:spcPts val="0"/>
              </a:spcAft>
              <a:buClrTx/>
              <a:buSzTx/>
              <a:buFontTx/>
              <a:buNone/>
              <a:tabLst/>
              <a:defRPr/>
            </a:pPr>
            <a:r>
              <a:rPr lang="en-US" kern="0">
                <a:solidFill>
                  <a:srgbClr val="000000">
                    <a:lumMod val="85000"/>
                    <a:lumOff val="15000"/>
                  </a:srgbClr>
                </a:solidFill>
                <a:latin typeface="Calibri"/>
                <a:cs typeface="Calibri"/>
              </a:rPr>
              <a:t>25.1</a:t>
            </a:r>
            <a:endParaRPr kumimoji="0" lang="en-US" sz="1800" b="0" i="0" u="none" strike="noStrike" kern="0" cap="none" spc="0" normalizeH="0" baseline="0" noProof="0">
              <a:ln>
                <a:noFill/>
              </a:ln>
              <a:solidFill>
                <a:srgbClr val="000000">
                  <a:lumMod val="85000"/>
                  <a:lumOff val="15000"/>
                </a:srgbClr>
              </a:solidFill>
              <a:effectLst/>
              <a:uLnTx/>
              <a:uFillTx/>
              <a:latin typeface="Calibri"/>
              <a:cs typeface="Calibri"/>
            </a:endParaRPr>
          </a:p>
        </p:txBody>
      </p:sp>
    </p:spTree>
    <p:extLst>
      <p:ext uri="{BB962C8B-B14F-4D97-AF65-F5344CB8AC3E}">
        <p14:creationId xmlns:p14="http://schemas.microsoft.com/office/powerpoint/2010/main" val="3638820199"/>
      </p:ext>
    </p:extLst>
  </p:cSld>
  <p:clrMapOvr>
    <a:masterClrMapping/>
  </p:clrMapOvr>
  <p:transition>
    <p:fade/>
  </p:transition>
</p:sld>
</file>

<file path=ppt/theme/theme1.xml><?xml version="1.0" encoding="utf-8"?>
<a:theme xmlns:a="http://schemas.openxmlformats.org/drawingml/2006/main" name="NCEH_ATSDR_combined">
  <a:themeElements>
    <a:clrScheme name="NCHHSTP">
      <a:dk1>
        <a:srgbClr val="000000"/>
      </a:dk1>
      <a:lt1>
        <a:srgbClr val="FFFFFF"/>
      </a:lt1>
      <a:dk2>
        <a:srgbClr val="FFFFFF"/>
      </a:dk2>
      <a:lt2>
        <a:srgbClr val="FFFFFF"/>
      </a:lt2>
      <a:accent1>
        <a:srgbClr val="00788A"/>
      </a:accent1>
      <a:accent2>
        <a:srgbClr val="9A4E9E"/>
      </a:accent2>
      <a:accent3>
        <a:srgbClr val="C00000"/>
      </a:accent3>
      <a:accent4>
        <a:srgbClr val="86B2D8"/>
      </a:accent4>
      <a:accent5>
        <a:srgbClr val="F6A01A"/>
      </a:accent5>
      <a:accent6>
        <a:srgbClr val="005DAA"/>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a:lstStyle>
        <a:defPPr>
          <a:buFont typeface="Arial" pitchFamily="34" charset="0"/>
          <a:buNone/>
          <a:defRPr sz="1100" dirty="0" smtClean="0">
            <a:solidFill>
              <a:schemeClr val="accent4">
                <a:lumMod val="50000"/>
              </a:schemeClr>
            </a:solidFill>
            <a:latin typeface="Calibri" panose="020F0502020204030204" pitchFamily="34" charset="0"/>
          </a:defRPr>
        </a:defPPr>
      </a:lstStyle>
    </a:txDef>
  </a:objectDefaults>
  <a:extraClrSchemeLst/>
</a:theme>
</file>

<file path=ppt/theme/theme2.xml><?xml version="1.0" encoding="utf-8"?>
<a:theme xmlns:a="http://schemas.openxmlformats.org/drawingml/2006/main" name="NCHHSTP_PPT_light(">
  <a:themeElements>
    <a:clrScheme name="CDC Light Branding Colors">
      <a:dk1>
        <a:srgbClr val="0039A6"/>
      </a:dk1>
      <a:lt1>
        <a:srgbClr val="FFFFFF"/>
      </a:lt1>
      <a:dk2>
        <a:srgbClr val="3077FF"/>
      </a:dk2>
      <a:lt2>
        <a:srgbClr val="4B4B4B"/>
      </a:lt2>
      <a:accent1>
        <a:srgbClr val="0039A6"/>
      </a:accent1>
      <a:accent2>
        <a:srgbClr val="007D57"/>
      </a:accent2>
      <a:accent3>
        <a:srgbClr val="9A3B26"/>
      </a:accent3>
      <a:accent4>
        <a:srgbClr val="7F7F7F"/>
      </a:accent4>
      <a:accent5>
        <a:srgbClr val="4983F2"/>
      </a:accent5>
      <a:accent6>
        <a:srgbClr val="AFCAFF"/>
      </a:accent6>
      <a:hlink>
        <a:srgbClr val="002060"/>
      </a:hlink>
      <a:folHlink>
        <a:srgbClr val="0053F2"/>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NCEH_ATSDR_combined">
  <a:themeElements>
    <a:clrScheme name="NCHHSTP">
      <a:dk1>
        <a:srgbClr val="000000"/>
      </a:dk1>
      <a:lt1>
        <a:srgbClr val="FFFFFF"/>
      </a:lt1>
      <a:dk2>
        <a:srgbClr val="FFFFFF"/>
      </a:dk2>
      <a:lt2>
        <a:srgbClr val="FFFFFF"/>
      </a:lt2>
      <a:accent1>
        <a:srgbClr val="00788A"/>
      </a:accent1>
      <a:accent2>
        <a:srgbClr val="9A4E9E"/>
      </a:accent2>
      <a:accent3>
        <a:srgbClr val="C00000"/>
      </a:accent3>
      <a:accent4>
        <a:srgbClr val="86B2D8"/>
      </a:accent4>
      <a:accent5>
        <a:srgbClr val="F6A01A"/>
      </a:accent5>
      <a:accent6>
        <a:srgbClr val="005DAA"/>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4.xml><?xml version="1.0" encoding="utf-8"?>
<a:theme xmlns:a="http://schemas.openxmlformats.org/drawingml/2006/main" name="1_NCEH_ATSDR_combined">
  <a:themeElements>
    <a:clrScheme name="NCHHSTP">
      <a:dk1>
        <a:srgbClr val="000000"/>
      </a:dk1>
      <a:lt1>
        <a:srgbClr val="FFFFFF"/>
      </a:lt1>
      <a:dk2>
        <a:srgbClr val="FFFFFF"/>
      </a:dk2>
      <a:lt2>
        <a:srgbClr val="FFFFFF"/>
      </a:lt2>
      <a:accent1>
        <a:srgbClr val="00788A"/>
      </a:accent1>
      <a:accent2>
        <a:srgbClr val="9A4E9E"/>
      </a:accent2>
      <a:accent3>
        <a:srgbClr val="C00000"/>
      </a:accent3>
      <a:accent4>
        <a:srgbClr val="86B2D8"/>
      </a:accent4>
      <a:accent5>
        <a:srgbClr val="F6A01A"/>
      </a:accent5>
      <a:accent6>
        <a:srgbClr val="005DAA"/>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a:lstStyle>
        <a:defPPr>
          <a:buFont typeface="Arial" pitchFamily="34" charset="0"/>
          <a:buNone/>
          <a:defRPr sz="1100" dirty="0" smtClean="0">
            <a:solidFill>
              <a:schemeClr val="accent4">
                <a:lumMod val="50000"/>
              </a:schemeClr>
            </a:solidFill>
            <a:latin typeface="Calibri" panose="020F0502020204030204" pitchFamily="34" charset="0"/>
          </a:defRPr>
        </a:defPPr>
      </a:lstStyle>
    </a:txDef>
  </a:objectDefaults>
  <a:extraClrSchemeLst/>
</a:theme>
</file>

<file path=ppt/theme/theme5.xml><?xml version="1.0" encoding="utf-8"?>
<a:theme xmlns:a="http://schemas.openxmlformats.org/drawingml/2006/main" name="3_NCEH_ATSDR_combined">
  <a:themeElements>
    <a:clrScheme name="Custom 1">
      <a:dk1>
        <a:srgbClr val="0F56DC"/>
      </a:dk1>
      <a:lt1>
        <a:srgbClr val="FFFFFF"/>
      </a:lt1>
      <a:dk2>
        <a:srgbClr val="0B7D58"/>
      </a:dk2>
      <a:lt2>
        <a:srgbClr val="FFFFFF"/>
      </a:lt2>
      <a:accent1>
        <a:srgbClr val="7F8080"/>
      </a:accent1>
      <a:accent2>
        <a:srgbClr val="546DB4"/>
      </a:accent2>
      <a:accent3>
        <a:srgbClr val="9A3B25"/>
      </a:accent3>
      <a:accent4>
        <a:srgbClr val="7F7F7F"/>
      </a:accent4>
      <a:accent5>
        <a:srgbClr val="0033A1"/>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CHHSTP">
    <a:dk1>
      <a:srgbClr val="000000"/>
    </a:dk1>
    <a:lt1>
      <a:srgbClr val="FFFFFF"/>
    </a:lt1>
    <a:dk2>
      <a:srgbClr val="FFFFFF"/>
    </a:dk2>
    <a:lt2>
      <a:srgbClr val="FFFFFF"/>
    </a:lt2>
    <a:accent1>
      <a:srgbClr val="00788A"/>
    </a:accent1>
    <a:accent2>
      <a:srgbClr val="9A4E9E"/>
    </a:accent2>
    <a:accent3>
      <a:srgbClr val="C00000"/>
    </a:accent3>
    <a:accent4>
      <a:srgbClr val="86B2D8"/>
    </a:accent4>
    <a:accent5>
      <a:srgbClr val="F6A01A"/>
    </a:accent5>
    <a:accent6>
      <a:srgbClr val="005DAA"/>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NCHHSTP">
    <a:dk1>
      <a:srgbClr val="000000"/>
    </a:dk1>
    <a:lt1>
      <a:srgbClr val="FFFFFF"/>
    </a:lt1>
    <a:dk2>
      <a:srgbClr val="FFFFFF"/>
    </a:dk2>
    <a:lt2>
      <a:srgbClr val="FFFFFF"/>
    </a:lt2>
    <a:accent1>
      <a:srgbClr val="00788A"/>
    </a:accent1>
    <a:accent2>
      <a:srgbClr val="9A4E9E"/>
    </a:accent2>
    <a:accent3>
      <a:srgbClr val="C00000"/>
    </a:accent3>
    <a:accent4>
      <a:srgbClr val="86B2D8"/>
    </a:accent4>
    <a:accent5>
      <a:srgbClr val="F6A01A"/>
    </a:accent5>
    <a:accent6>
      <a:srgbClr val="005DAA"/>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NCHHSTP">
    <a:dk1>
      <a:srgbClr val="000000"/>
    </a:dk1>
    <a:lt1>
      <a:srgbClr val="FFFFFF"/>
    </a:lt1>
    <a:dk2>
      <a:srgbClr val="FFFFFF"/>
    </a:dk2>
    <a:lt2>
      <a:srgbClr val="FFFFFF"/>
    </a:lt2>
    <a:accent1>
      <a:srgbClr val="00788A"/>
    </a:accent1>
    <a:accent2>
      <a:srgbClr val="9A4E9E"/>
    </a:accent2>
    <a:accent3>
      <a:srgbClr val="C00000"/>
    </a:accent3>
    <a:accent4>
      <a:srgbClr val="86B2D8"/>
    </a:accent4>
    <a:accent5>
      <a:srgbClr val="F6A01A"/>
    </a:accent5>
    <a:accent6>
      <a:srgbClr val="005DAA"/>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NCHHSTP">
    <a:dk1>
      <a:srgbClr val="000000"/>
    </a:dk1>
    <a:lt1>
      <a:srgbClr val="FFFFFF"/>
    </a:lt1>
    <a:dk2>
      <a:srgbClr val="FFFFFF"/>
    </a:dk2>
    <a:lt2>
      <a:srgbClr val="FFFFFF"/>
    </a:lt2>
    <a:accent1>
      <a:srgbClr val="00788A"/>
    </a:accent1>
    <a:accent2>
      <a:srgbClr val="9A4E9E"/>
    </a:accent2>
    <a:accent3>
      <a:srgbClr val="C00000"/>
    </a:accent3>
    <a:accent4>
      <a:srgbClr val="86B2D8"/>
    </a:accent4>
    <a:accent5>
      <a:srgbClr val="F6A01A"/>
    </a:accent5>
    <a:accent6>
      <a:srgbClr val="005DAA"/>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NCHHSTP">
    <a:dk1>
      <a:srgbClr val="000000"/>
    </a:dk1>
    <a:lt1>
      <a:srgbClr val="FFFFFF"/>
    </a:lt1>
    <a:dk2>
      <a:srgbClr val="FFFFFF"/>
    </a:dk2>
    <a:lt2>
      <a:srgbClr val="FFFFFF"/>
    </a:lt2>
    <a:accent1>
      <a:srgbClr val="00788A"/>
    </a:accent1>
    <a:accent2>
      <a:srgbClr val="9A4E9E"/>
    </a:accent2>
    <a:accent3>
      <a:srgbClr val="C00000"/>
    </a:accent3>
    <a:accent4>
      <a:srgbClr val="86B2D8"/>
    </a:accent4>
    <a:accent5>
      <a:srgbClr val="F6A01A"/>
    </a:accent5>
    <a:accent6>
      <a:srgbClr val="005DAA"/>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NCHHSTP">
    <a:dk1>
      <a:srgbClr val="000000"/>
    </a:dk1>
    <a:lt1>
      <a:srgbClr val="FFFFFF"/>
    </a:lt1>
    <a:dk2>
      <a:srgbClr val="FFFFFF"/>
    </a:dk2>
    <a:lt2>
      <a:srgbClr val="FFFFFF"/>
    </a:lt2>
    <a:accent1>
      <a:srgbClr val="00788A"/>
    </a:accent1>
    <a:accent2>
      <a:srgbClr val="9A4E9E"/>
    </a:accent2>
    <a:accent3>
      <a:srgbClr val="C00000"/>
    </a:accent3>
    <a:accent4>
      <a:srgbClr val="86B2D8"/>
    </a:accent4>
    <a:accent5>
      <a:srgbClr val="F6A01A"/>
    </a:accent5>
    <a:accent6>
      <a:srgbClr val="005DAA"/>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NCHHSTP">
    <a:dk1>
      <a:srgbClr val="000000"/>
    </a:dk1>
    <a:lt1>
      <a:srgbClr val="FFFFFF"/>
    </a:lt1>
    <a:dk2>
      <a:srgbClr val="FFFFFF"/>
    </a:dk2>
    <a:lt2>
      <a:srgbClr val="FFFFFF"/>
    </a:lt2>
    <a:accent1>
      <a:srgbClr val="00788A"/>
    </a:accent1>
    <a:accent2>
      <a:srgbClr val="9A4E9E"/>
    </a:accent2>
    <a:accent3>
      <a:srgbClr val="C00000"/>
    </a:accent3>
    <a:accent4>
      <a:srgbClr val="86B2D8"/>
    </a:accent4>
    <a:accent5>
      <a:srgbClr val="F6A01A"/>
    </a:accent5>
    <a:accent6>
      <a:srgbClr val="005DAA"/>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NCHHSTP">
    <a:dk1>
      <a:srgbClr val="000000"/>
    </a:dk1>
    <a:lt1>
      <a:srgbClr val="FFFFFF"/>
    </a:lt1>
    <a:dk2>
      <a:srgbClr val="FFFFFF"/>
    </a:dk2>
    <a:lt2>
      <a:srgbClr val="FFFFFF"/>
    </a:lt2>
    <a:accent1>
      <a:srgbClr val="00788A"/>
    </a:accent1>
    <a:accent2>
      <a:srgbClr val="9A4E9E"/>
    </a:accent2>
    <a:accent3>
      <a:srgbClr val="C00000"/>
    </a:accent3>
    <a:accent4>
      <a:srgbClr val="86B2D8"/>
    </a:accent4>
    <a:accent5>
      <a:srgbClr val="F6A01A"/>
    </a:accent5>
    <a:accent6>
      <a:srgbClr val="005DAA"/>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NCHHSTP">
    <a:dk1>
      <a:srgbClr val="000000"/>
    </a:dk1>
    <a:lt1>
      <a:srgbClr val="FFFFFF"/>
    </a:lt1>
    <a:dk2>
      <a:srgbClr val="FFFFFF"/>
    </a:dk2>
    <a:lt2>
      <a:srgbClr val="FFFFFF"/>
    </a:lt2>
    <a:accent1>
      <a:srgbClr val="00788A"/>
    </a:accent1>
    <a:accent2>
      <a:srgbClr val="9A4E9E"/>
    </a:accent2>
    <a:accent3>
      <a:srgbClr val="C00000"/>
    </a:accent3>
    <a:accent4>
      <a:srgbClr val="86B2D8"/>
    </a:accent4>
    <a:accent5>
      <a:srgbClr val="F6A01A"/>
    </a:accent5>
    <a:accent6>
      <a:srgbClr val="005DAA"/>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NCHHSTP">
    <a:dk1>
      <a:srgbClr val="000000"/>
    </a:dk1>
    <a:lt1>
      <a:srgbClr val="FFFFFF"/>
    </a:lt1>
    <a:dk2>
      <a:srgbClr val="FFFFFF"/>
    </a:dk2>
    <a:lt2>
      <a:srgbClr val="FFFFFF"/>
    </a:lt2>
    <a:accent1>
      <a:srgbClr val="00788A"/>
    </a:accent1>
    <a:accent2>
      <a:srgbClr val="9A4E9E"/>
    </a:accent2>
    <a:accent3>
      <a:srgbClr val="C00000"/>
    </a:accent3>
    <a:accent4>
      <a:srgbClr val="86B2D8"/>
    </a:accent4>
    <a:accent5>
      <a:srgbClr val="F6A01A"/>
    </a:accent5>
    <a:accent6>
      <a:srgbClr val="005DAA"/>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NCHHSTP">
    <a:dk1>
      <a:srgbClr val="000000"/>
    </a:dk1>
    <a:lt1>
      <a:srgbClr val="FFFFFF"/>
    </a:lt1>
    <a:dk2>
      <a:srgbClr val="FFFFFF"/>
    </a:dk2>
    <a:lt2>
      <a:srgbClr val="FFFFFF"/>
    </a:lt2>
    <a:accent1>
      <a:srgbClr val="00788A"/>
    </a:accent1>
    <a:accent2>
      <a:srgbClr val="9A4E9E"/>
    </a:accent2>
    <a:accent3>
      <a:srgbClr val="C00000"/>
    </a:accent3>
    <a:accent4>
      <a:srgbClr val="86B2D8"/>
    </a:accent4>
    <a:accent5>
      <a:srgbClr val="F6A01A"/>
    </a:accent5>
    <a:accent6>
      <a:srgbClr val="005DAA"/>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NCHHSTP">
    <a:dk1>
      <a:srgbClr val="000000"/>
    </a:dk1>
    <a:lt1>
      <a:srgbClr val="FFFFFF"/>
    </a:lt1>
    <a:dk2>
      <a:srgbClr val="FFFFFF"/>
    </a:dk2>
    <a:lt2>
      <a:srgbClr val="FFFFFF"/>
    </a:lt2>
    <a:accent1>
      <a:srgbClr val="00788A"/>
    </a:accent1>
    <a:accent2>
      <a:srgbClr val="9A4E9E"/>
    </a:accent2>
    <a:accent3>
      <a:srgbClr val="C00000"/>
    </a:accent3>
    <a:accent4>
      <a:srgbClr val="86B2D8"/>
    </a:accent4>
    <a:accent5>
      <a:srgbClr val="F6A01A"/>
    </a:accent5>
    <a:accent6>
      <a:srgbClr val="005DAA"/>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NCHHSTP">
    <a:dk1>
      <a:srgbClr val="000000"/>
    </a:dk1>
    <a:lt1>
      <a:srgbClr val="FFFFFF"/>
    </a:lt1>
    <a:dk2>
      <a:srgbClr val="FFFFFF"/>
    </a:dk2>
    <a:lt2>
      <a:srgbClr val="FFFFFF"/>
    </a:lt2>
    <a:accent1>
      <a:srgbClr val="00788A"/>
    </a:accent1>
    <a:accent2>
      <a:srgbClr val="9A4E9E"/>
    </a:accent2>
    <a:accent3>
      <a:srgbClr val="C00000"/>
    </a:accent3>
    <a:accent4>
      <a:srgbClr val="86B2D8"/>
    </a:accent4>
    <a:accent5>
      <a:srgbClr val="F6A01A"/>
    </a:accent5>
    <a:accent6>
      <a:srgbClr val="005DAA"/>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NCHHSTP">
    <a:dk1>
      <a:srgbClr val="000000"/>
    </a:dk1>
    <a:lt1>
      <a:srgbClr val="FFFFFF"/>
    </a:lt1>
    <a:dk2>
      <a:srgbClr val="FFFFFF"/>
    </a:dk2>
    <a:lt2>
      <a:srgbClr val="FFFFFF"/>
    </a:lt2>
    <a:accent1>
      <a:srgbClr val="00788A"/>
    </a:accent1>
    <a:accent2>
      <a:srgbClr val="9A4E9E"/>
    </a:accent2>
    <a:accent3>
      <a:srgbClr val="C00000"/>
    </a:accent3>
    <a:accent4>
      <a:srgbClr val="86B2D8"/>
    </a:accent4>
    <a:accent5>
      <a:srgbClr val="F6A01A"/>
    </a:accent5>
    <a:accent6>
      <a:srgbClr val="005DAA"/>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NCHHSTP">
    <a:dk1>
      <a:srgbClr val="000000"/>
    </a:dk1>
    <a:lt1>
      <a:srgbClr val="FFFFFF"/>
    </a:lt1>
    <a:dk2>
      <a:srgbClr val="FFFFFF"/>
    </a:dk2>
    <a:lt2>
      <a:srgbClr val="FFFFFF"/>
    </a:lt2>
    <a:accent1>
      <a:srgbClr val="00788A"/>
    </a:accent1>
    <a:accent2>
      <a:srgbClr val="9A4E9E"/>
    </a:accent2>
    <a:accent3>
      <a:srgbClr val="C00000"/>
    </a:accent3>
    <a:accent4>
      <a:srgbClr val="86B2D8"/>
    </a:accent4>
    <a:accent5>
      <a:srgbClr val="F6A01A"/>
    </a:accent5>
    <a:accent6>
      <a:srgbClr val="005DAA"/>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NCHHSTP">
    <a:dk1>
      <a:srgbClr val="000000"/>
    </a:dk1>
    <a:lt1>
      <a:srgbClr val="FFFFFF"/>
    </a:lt1>
    <a:dk2>
      <a:srgbClr val="FFFFFF"/>
    </a:dk2>
    <a:lt2>
      <a:srgbClr val="FFFFFF"/>
    </a:lt2>
    <a:accent1>
      <a:srgbClr val="00788A"/>
    </a:accent1>
    <a:accent2>
      <a:srgbClr val="9A4E9E"/>
    </a:accent2>
    <a:accent3>
      <a:srgbClr val="C00000"/>
    </a:accent3>
    <a:accent4>
      <a:srgbClr val="86B2D8"/>
    </a:accent4>
    <a:accent5>
      <a:srgbClr val="F6A01A"/>
    </a:accent5>
    <a:accent6>
      <a:srgbClr val="005DAA"/>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NCHHSTP">
    <a:dk1>
      <a:srgbClr val="000000"/>
    </a:dk1>
    <a:lt1>
      <a:srgbClr val="FFFFFF"/>
    </a:lt1>
    <a:dk2>
      <a:srgbClr val="FFFFFF"/>
    </a:dk2>
    <a:lt2>
      <a:srgbClr val="FFFFFF"/>
    </a:lt2>
    <a:accent1>
      <a:srgbClr val="00788A"/>
    </a:accent1>
    <a:accent2>
      <a:srgbClr val="9A4E9E"/>
    </a:accent2>
    <a:accent3>
      <a:srgbClr val="C00000"/>
    </a:accent3>
    <a:accent4>
      <a:srgbClr val="86B2D8"/>
    </a:accent4>
    <a:accent5>
      <a:srgbClr val="F6A01A"/>
    </a:accent5>
    <a:accent6>
      <a:srgbClr val="005DAA"/>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5.xml><?xml version="1.0" encoding="utf-8"?>
<a:themeOverride xmlns:a="http://schemas.openxmlformats.org/drawingml/2006/main">
  <a:clrScheme name="NCHHSTP">
    <a:dk1>
      <a:srgbClr val="000000"/>
    </a:dk1>
    <a:lt1>
      <a:srgbClr val="FFFFFF"/>
    </a:lt1>
    <a:dk2>
      <a:srgbClr val="FFFFFF"/>
    </a:dk2>
    <a:lt2>
      <a:srgbClr val="FFFFFF"/>
    </a:lt2>
    <a:accent1>
      <a:srgbClr val="00788A"/>
    </a:accent1>
    <a:accent2>
      <a:srgbClr val="9A4E9E"/>
    </a:accent2>
    <a:accent3>
      <a:srgbClr val="C00000"/>
    </a:accent3>
    <a:accent4>
      <a:srgbClr val="86B2D8"/>
    </a:accent4>
    <a:accent5>
      <a:srgbClr val="F6A01A"/>
    </a:accent5>
    <a:accent6>
      <a:srgbClr val="005DAA"/>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6.xml><?xml version="1.0" encoding="utf-8"?>
<a:themeOverride xmlns:a="http://schemas.openxmlformats.org/drawingml/2006/main">
  <a:clrScheme name="NCHHSTP">
    <a:dk1>
      <a:srgbClr val="000000"/>
    </a:dk1>
    <a:lt1>
      <a:srgbClr val="FFFFFF"/>
    </a:lt1>
    <a:dk2>
      <a:srgbClr val="FFFFFF"/>
    </a:dk2>
    <a:lt2>
      <a:srgbClr val="FFFFFF"/>
    </a:lt2>
    <a:accent1>
      <a:srgbClr val="00788A"/>
    </a:accent1>
    <a:accent2>
      <a:srgbClr val="9A4E9E"/>
    </a:accent2>
    <a:accent3>
      <a:srgbClr val="C00000"/>
    </a:accent3>
    <a:accent4>
      <a:srgbClr val="86B2D8"/>
    </a:accent4>
    <a:accent5>
      <a:srgbClr val="F6A01A"/>
    </a:accent5>
    <a:accent6>
      <a:srgbClr val="005DAA"/>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7.xml><?xml version="1.0" encoding="utf-8"?>
<a:themeOverride xmlns:a="http://schemas.openxmlformats.org/drawingml/2006/main">
  <a:clrScheme name="NCHHSTP">
    <a:dk1>
      <a:srgbClr val="000000"/>
    </a:dk1>
    <a:lt1>
      <a:srgbClr val="FFFFFF"/>
    </a:lt1>
    <a:dk2>
      <a:srgbClr val="FFFFFF"/>
    </a:dk2>
    <a:lt2>
      <a:srgbClr val="FFFFFF"/>
    </a:lt2>
    <a:accent1>
      <a:srgbClr val="00788A"/>
    </a:accent1>
    <a:accent2>
      <a:srgbClr val="9A4E9E"/>
    </a:accent2>
    <a:accent3>
      <a:srgbClr val="C00000"/>
    </a:accent3>
    <a:accent4>
      <a:srgbClr val="86B2D8"/>
    </a:accent4>
    <a:accent5>
      <a:srgbClr val="F6A01A"/>
    </a:accent5>
    <a:accent6>
      <a:srgbClr val="005DAA"/>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8.xml><?xml version="1.0" encoding="utf-8"?>
<a:themeOverride xmlns:a="http://schemas.openxmlformats.org/drawingml/2006/main">
  <a:clrScheme name="NCHHSTP">
    <a:dk1>
      <a:srgbClr val="000000"/>
    </a:dk1>
    <a:lt1>
      <a:srgbClr val="FFFFFF"/>
    </a:lt1>
    <a:dk2>
      <a:srgbClr val="FFFFFF"/>
    </a:dk2>
    <a:lt2>
      <a:srgbClr val="FFFFFF"/>
    </a:lt2>
    <a:accent1>
      <a:srgbClr val="00788A"/>
    </a:accent1>
    <a:accent2>
      <a:srgbClr val="9A4E9E"/>
    </a:accent2>
    <a:accent3>
      <a:srgbClr val="C00000"/>
    </a:accent3>
    <a:accent4>
      <a:srgbClr val="86B2D8"/>
    </a:accent4>
    <a:accent5>
      <a:srgbClr val="F6A01A"/>
    </a:accent5>
    <a:accent6>
      <a:srgbClr val="005DAA"/>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9.xml><?xml version="1.0" encoding="utf-8"?>
<a:themeOverride xmlns:a="http://schemas.openxmlformats.org/drawingml/2006/main">
  <a:clrScheme name="NCHHSTP">
    <a:dk1>
      <a:srgbClr val="000000"/>
    </a:dk1>
    <a:lt1>
      <a:srgbClr val="FFFFFF"/>
    </a:lt1>
    <a:dk2>
      <a:srgbClr val="FFFFFF"/>
    </a:dk2>
    <a:lt2>
      <a:srgbClr val="FFFFFF"/>
    </a:lt2>
    <a:accent1>
      <a:srgbClr val="00788A"/>
    </a:accent1>
    <a:accent2>
      <a:srgbClr val="9A4E9E"/>
    </a:accent2>
    <a:accent3>
      <a:srgbClr val="C00000"/>
    </a:accent3>
    <a:accent4>
      <a:srgbClr val="86B2D8"/>
    </a:accent4>
    <a:accent5>
      <a:srgbClr val="F6A01A"/>
    </a:accent5>
    <a:accent6>
      <a:srgbClr val="005DAA"/>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NCHHSTP">
    <a:dk1>
      <a:srgbClr val="000000"/>
    </a:dk1>
    <a:lt1>
      <a:srgbClr val="FFFFFF"/>
    </a:lt1>
    <a:dk2>
      <a:srgbClr val="FFFFFF"/>
    </a:dk2>
    <a:lt2>
      <a:srgbClr val="FFFFFF"/>
    </a:lt2>
    <a:accent1>
      <a:srgbClr val="00788A"/>
    </a:accent1>
    <a:accent2>
      <a:srgbClr val="9A4E9E"/>
    </a:accent2>
    <a:accent3>
      <a:srgbClr val="C00000"/>
    </a:accent3>
    <a:accent4>
      <a:srgbClr val="86B2D8"/>
    </a:accent4>
    <a:accent5>
      <a:srgbClr val="F6A01A"/>
    </a:accent5>
    <a:accent6>
      <a:srgbClr val="005DAA"/>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0.xml><?xml version="1.0" encoding="utf-8"?>
<a:themeOverride xmlns:a="http://schemas.openxmlformats.org/drawingml/2006/main">
  <a:clrScheme name="NCHHSTP">
    <a:dk1>
      <a:srgbClr val="000000"/>
    </a:dk1>
    <a:lt1>
      <a:srgbClr val="FFFFFF"/>
    </a:lt1>
    <a:dk2>
      <a:srgbClr val="FFFFFF"/>
    </a:dk2>
    <a:lt2>
      <a:srgbClr val="FFFFFF"/>
    </a:lt2>
    <a:accent1>
      <a:srgbClr val="00788A"/>
    </a:accent1>
    <a:accent2>
      <a:srgbClr val="9A4E9E"/>
    </a:accent2>
    <a:accent3>
      <a:srgbClr val="C00000"/>
    </a:accent3>
    <a:accent4>
      <a:srgbClr val="86B2D8"/>
    </a:accent4>
    <a:accent5>
      <a:srgbClr val="F6A01A"/>
    </a:accent5>
    <a:accent6>
      <a:srgbClr val="005DAA"/>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1.xml><?xml version="1.0" encoding="utf-8"?>
<a:themeOverride xmlns:a="http://schemas.openxmlformats.org/drawingml/2006/main">
  <a:clrScheme name="NCHHSTP">
    <a:dk1>
      <a:srgbClr val="000000"/>
    </a:dk1>
    <a:lt1>
      <a:srgbClr val="FFFFFF"/>
    </a:lt1>
    <a:dk2>
      <a:srgbClr val="FFFFFF"/>
    </a:dk2>
    <a:lt2>
      <a:srgbClr val="FFFFFF"/>
    </a:lt2>
    <a:accent1>
      <a:srgbClr val="00788A"/>
    </a:accent1>
    <a:accent2>
      <a:srgbClr val="9A4E9E"/>
    </a:accent2>
    <a:accent3>
      <a:srgbClr val="C00000"/>
    </a:accent3>
    <a:accent4>
      <a:srgbClr val="86B2D8"/>
    </a:accent4>
    <a:accent5>
      <a:srgbClr val="F6A01A"/>
    </a:accent5>
    <a:accent6>
      <a:srgbClr val="005DAA"/>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2.xml><?xml version="1.0" encoding="utf-8"?>
<a:themeOverride xmlns:a="http://schemas.openxmlformats.org/drawingml/2006/main">
  <a:clrScheme name="NCHHSTP">
    <a:dk1>
      <a:srgbClr val="000000"/>
    </a:dk1>
    <a:lt1>
      <a:srgbClr val="FFFFFF"/>
    </a:lt1>
    <a:dk2>
      <a:srgbClr val="FFFFFF"/>
    </a:dk2>
    <a:lt2>
      <a:srgbClr val="FFFFFF"/>
    </a:lt2>
    <a:accent1>
      <a:srgbClr val="00788A"/>
    </a:accent1>
    <a:accent2>
      <a:srgbClr val="9A4E9E"/>
    </a:accent2>
    <a:accent3>
      <a:srgbClr val="C00000"/>
    </a:accent3>
    <a:accent4>
      <a:srgbClr val="86B2D8"/>
    </a:accent4>
    <a:accent5>
      <a:srgbClr val="F6A01A"/>
    </a:accent5>
    <a:accent6>
      <a:srgbClr val="005DAA"/>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3.xml><?xml version="1.0" encoding="utf-8"?>
<a:themeOverride xmlns:a="http://schemas.openxmlformats.org/drawingml/2006/main">
  <a:clrScheme name="NCHHSTP">
    <a:dk1>
      <a:srgbClr val="000000"/>
    </a:dk1>
    <a:lt1>
      <a:srgbClr val="FFFFFF"/>
    </a:lt1>
    <a:dk2>
      <a:srgbClr val="FFFFFF"/>
    </a:dk2>
    <a:lt2>
      <a:srgbClr val="FFFFFF"/>
    </a:lt2>
    <a:accent1>
      <a:srgbClr val="00788A"/>
    </a:accent1>
    <a:accent2>
      <a:srgbClr val="9A4E9E"/>
    </a:accent2>
    <a:accent3>
      <a:srgbClr val="C00000"/>
    </a:accent3>
    <a:accent4>
      <a:srgbClr val="86B2D8"/>
    </a:accent4>
    <a:accent5>
      <a:srgbClr val="F6A01A"/>
    </a:accent5>
    <a:accent6>
      <a:srgbClr val="005DAA"/>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4.xml><?xml version="1.0" encoding="utf-8"?>
<a:themeOverride xmlns:a="http://schemas.openxmlformats.org/drawingml/2006/main">
  <a:clrScheme name="NCHHSTP">
    <a:dk1>
      <a:srgbClr val="000000"/>
    </a:dk1>
    <a:lt1>
      <a:srgbClr val="FFFFFF"/>
    </a:lt1>
    <a:dk2>
      <a:srgbClr val="FFFFFF"/>
    </a:dk2>
    <a:lt2>
      <a:srgbClr val="FFFFFF"/>
    </a:lt2>
    <a:accent1>
      <a:srgbClr val="00788A"/>
    </a:accent1>
    <a:accent2>
      <a:srgbClr val="9A4E9E"/>
    </a:accent2>
    <a:accent3>
      <a:srgbClr val="C00000"/>
    </a:accent3>
    <a:accent4>
      <a:srgbClr val="86B2D8"/>
    </a:accent4>
    <a:accent5>
      <a:srgbClr val="F6A01A"/>
    </a:accent5>
    <a:accent6>
      <a:srgbClr val="005DAA"/>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5.xml><?xml version="1.0" encoding="utf-8"?>
<a:themeOverride xmlns:a="http://schemas.openxmlformats.org/drawingml/2006/main">
  <a:clrScheme name="NCHHSTP">
    <a:dk1>
      <a:srgbClr val="000000"/>
    </a:dk1>
    <a:lt1>
      <a:srgbClr val="FFFFFF"/>
    </a:lt1>
    <a:dk2>
      <a:srgbClr val="FFFFFF"/>
    </a:dk2>
    <a:lt2>
      <a:srgbClr val="FFFFFF"/>
    </a:lt2>
    <a:accent1>
      <a:srgbClr val="00788A"/>
    </a:accent1>
    <a:accent2>
      <a:srgbClr val="9A4E9E"/>
    </a:accent2>
    <a:accent3>
      <a:srgbClr val="C00000"/>
    </a:accent3>
    <a:accent4>
      <a:srgbClr val="86B2D8"/>
    </a:accent4>
    <a:accent5>
      <a:srgbClr val="F6A01A"/>
    </a:accent5>
    <a:accent6>
      <a:srgbClr val="005DAA"/>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6.xml><?xml version="1.0" encoding="utf-8"?>
<a:themeOverride xmlns:a="http://schemas.openxmlformats.org/drawingml/2006/main">
  <a:clrScheme name="NCHHSTP">
    <a:dk1>
      <a:srgbClr val="000000"/>
    </a:dk1>
    <a:lt1>
      <a:srgbClr val="FFFFFF"/>
    </a:lt1>
    <a:dk2>
      <a:srgbClr val="FFFFFF"/>
    </a:dk2>
    <a:lt2>
      <a:srgbClr val="FFFFFF"/>
    </a:lt2>
    <a:accent1>
      <a:srgbClr val="00788A"/>
    </a:accent1>
    <a:accent2>
      <a:srgbClr val="9A4E9E"/>
    </a:accent2>
    <a:accent3>
      <a:srgbClr val="C00000"/>
    </a:accent3>
    <a:accent4>
      <a:srgbClr val="86B2D8"/>
    </a:accent4>
    <a:accent5>
      <a:srgbClr val="F6A01A"/>
    </a:accent5>
    <a:accent6>
      <a:srgbClr val="005DAA"/>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7.xml><?xml version="1.0" encoding="utf-8"?>
<a:themeOverride xmlns:a="http://schemas.openxmlformats.org/drawingml/2006/main">
  <a:clrScheme name="NCHHSTP">
    <a:dk1>
      <a:srgbClr val="000000"/>
    </a:dk1>
    <a:lt1>
      <a:srgbClr val="FFFFFF"/>
    </a:lt1>
    <a:dk2>
      <a:srgbClr val="FFFFFF"/>
    </a:dk2>
    <a:lt2>
      <a:srgbClr val="FFFFFF"/>
    </a:lt2>
    <a:accent1>
      <a:srgbClr val="00788A"/>
    </a:accent1>
    <a:accent2>
      <a:srgbClr val="9A4E9E"/>
    </a:accent2>
    <a:accent3>
      <a:srgbClr val="C00000"/>
    </a:accent3>
    <a:accent4>
      <a:srgbClr val="86B2D8"/>
    </a:accent4>
    <a:accent5>
      <a:srgbClr val="F6A01A"/>
    </a:accent5>
    <a:accent6>
      <a:srgbClr val="005DAA"/>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8.xml><?xml version="1.0" encoding="utf-8"?>
<a:themeOverride xmlns:a="http://schemas.openxmlformats.org/drawingml/2006/main">
  <a:clrScheme name="NCHHSTP">
    <a:dk1>
      <a:srgbClr val="000000"/>
    </a:dk1>
    <a:lt1>
      <a:srgbClr val="FFFFFF"/>
    </a:lt1>
    <a:dk2>
      <a:srgbClr val="FFFFFF"/>
    </a:dk2>
    <a:lt2>
      <a:srgbClr val="FFFFFF"/>
    </a:lt2>
    <a:accent1>
      <a:srgbClr val="00788A"/>
    </a:accent1>
    <a:accent2>
      <a:srgbClr val="9A4E9E"/>
    </a:accent2>
    <a:accent3>
      <a:srgbClr val="C00000"/>
    </a:accent3>
    <a:accent4>
      <a:srgbClr val="86B2D8"/>
    </a:accent4>
    <a:accent5>
      <a:srgbClr val="F6A01A"/>
    </a:accent5>
    <a:accent6>
      <a:srgbClr val="005DAA"/>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9.xml><?xml version="1.0" encoding="utf-8"?>
<a:themeOverride xmlns:a="http://schemas.openxmlformats.org/drawingml/2006/main">
  <a:clrScheme name="NCHHSTP">
    <a:dk1>
      <a:srgbClr val="000000"/>
    </a:dk1>
    <a:lt1>
      <a:srgbClr val="FFFFFF"/>
    </a:lt1>
    <a:dk2>
      <a:srgbClr val="FFFFFF"/>
    </a:dk2>
    <a:lt2>
      <a:srgbClr val="FFFFFF"/>
    </a:lt2>
    <a:accent1>
      <a:srgbClr val="00788A"/>
    </a:accent1>
    <a:accent2>
      <a:srgbClr val="9A4E9E"/>
    </a:accent2>
    <a:accent3>
      <a:srgbClr val="C00000"/>
    </a:accent3>
    <a:accent4>
      <a:srgbClr val="86B2D8"/>
    </a:accent4>
    <a:accent5>
      <a:srgbClr val="F6A01A"/>
    </a:accent5>
    <a:accent6>
      <a:srgbClr val="005DAA"/>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NCHHSTP">
    <a:dk1>
      <a:srgbClr val="000000"/>
    </a:dk1>
    <a:lt1>
      <a:srgbClr val="FFFFFF"/>
    </a:lt1>
    <a:dk2>
      <a:srgbClr val="FFFFFF"/>
    </a:dk2>
    <a:lt2>
      <a:srgbClr val="FFFFFF"/>
    </a:lt2>
    <a:accent1>
      <a:srgbClr val="00788A"/>
    </a:accent1>
    <a:accent2>
      <a:srgbClr val="9A4E9E"/>
    </a:accent2>
    <a:accent3>
      <a:srgbClr val="C00000"/>
    </a:accent3>
    <a:accent4>
      <a:srgbClr val="86B2D8"/>
    </a:accent4>
    <a:accent5>
      <a:srgbClr val="F6A01A"/>
    </a:accent5>
    <a:accent6>
      <a:srgbClr val="005DAA"/>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0.xml><?xml version="1.0" encoding="utf-8"?>
<a:themeOverride xmlns:a="http://schemas.openxmlformats.org/drawingml/2006/main">
  <a:clrScheme name="NCHHSTP">
    <a:dk1>
      <a:srgbClr val="000000"/>
    </a:dk1>
    <a:lt1>
      <a:srgbClr val="FFFFFF"/>
    </a:lt1>
    <a:dk2>
      <a:srgbClr val="FFFFFF"/>
    </a:dk2>
    <a:lt2>
      <a:srgbClr val="FFFFFF"/>
    </a:lt2>
    <a:accent1>
      <a:srgbClr val="00788A"/>
    </a:accent1>
    <a:accent2>
      <a:srgbClr val="9A4E9E"/>
    </a:accent2>
    <a:accent3>
      <a:srgbClr val="C00000"/>
    </a:accent3>
    <a:accent4>
      <a:srgbClr val="86B2D8"/>
    </a:accent4>
    <a:accent5>
      <a:srgbClr val="F6A01A"/>
    </a:accent5>
    <a:accent6>
      <a:srgbClr val="005DAA"/>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1.xml><?xml version="1.0" encoding="utf-8"?>
<a:themeOverride xmlns:a="http://schemas.openxmlformats.org/drawingml/2006/main">
  <a:clrScheme name="NCHHSTP">
    <a:dk1>
      <a:srgbClr val="000000"/>
    </a:dk1>
    <a:lt1>
      <a:srgbClr val="FFFFFF"/>
    </a:lt1>
    <a:dk2>
      <a:srgbClr val="FFFFFF"/>
    </a:dk2>
    <a:lt2>
      <a:srgbClr val="FFFFFF"/>
    </a:lt2>
    <a:accent1>
      <a:srgbClr val="00788A"/>
    </a:accent1>
    <a:accent2>
      <a:srgbClr val="9A4E9E"/>
    </a:accent2>
    <a:accent3>
      <a:srgbClr val="C00000"/>
    </a:accent3>
    <a:accent4>
      <a:srgbClr val="86B2D8"/>
    </a:accent4>
    <a:accent5>
      <a:srgbClr val="F6A01A"/>
    </a:accent5>
    <a:accent6>
      <a:srgbClr val="005DAA"/>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2.xml><?xml version="1.0" encoding="utf-8"?>
<a:themeOverride xmlns:a="http://schemas.openxmlformats.org/drawingml/2006/main">
  <a:clrScheme name="NCHHSTP">
    <a:dk1>
      <a:srgbClr val="000000"/>
    </a:dk1>
    <a:lt1>
      <a:srgbClr val="FFFFFF"/>
    </a:lt1>
    <a:dk2>
      <a:srgbClr val="FFFFFF"/>
    </a:dk2>
    <a:lt2>
      <a:srgbClr val="FFFFFF"/>
    </a:lt2>
    <a:accent1>
      <a:srgbClr val="00788A"/>
    </a:accent1>
    <a:accent2>
      <a:srgbClr val="9A4E9E"/>
    </a:accent2>
    <a:accent3>
      <a:srgbClr val="C00000"/>
    </a:accent3>
    <a:accent4>
      <a:srgbClr val="86B2D8"/>
    </a:accent4>
    <a:accent5>
      <a:srgbClr val="F6A01A"/>
    </a:accent5>
    <a:accent6>
      <a:srgbClr val="005DAA"/>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3.xml><?xml version="1.0" encoding="utf-8"?>
<a:themeOverride xmlns:a="http://schemas.openxmlformats.org/drawingml/2006/main">
  <a:clrScheme name="NCHHSTP">
    <a:dk1>
      <a:srgbClr val="000000"/>
    </a:dk1>
    <a:lt1>
      <a:srgbClr val="FFFFFF"/>
    </a:lt1>
    <a:dk2>
      <a:srgbClr val="FFFFFF"/>
    </a:dk2>
    <a:lt2>
      <a:srgbClr val="FFFFFF"/>
    </a:lt2>
    <a:accent1>
      <a:srgbClr val="00788A"/>
    </a:accent1>
    <a:accent2>
      <a:srgbClr val="9A4E9E"/>
    </a:accent2>
    <a:accent3>
      <a:srgbClr val="C00000"/>
    </a:accent3>
    <a:accent4>
      <a:srgbClr val="86B2D8"/>
    </a:accent4>
    <a:accent5>
      <a:srgbClr val="F6A01A"/>
    </a:accent5>
    <a:accent6>
      <a:srgbClr val="005DAA"/>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4.xml><?xml version="1.0" encoding="utf-8"?>
<a:themeOverride xmlns:a="http://schemas.openxmlformats.org/drawingml/2006/main">
  <a:clrScheme name="NCHHSTP">
    <a:dk1>
      <a:srgbClr val="000000"/>
    </a:dk1>
    <a:lt1>
      <a:srgbClr val="FFFFFF"/>
    </a:lt1>
    <a:dk2>
      <a:srgbClr val="FFFFFF"/>
    </a:dk2>
    <a:lt2>
      <a:srgbClr val="FFFFFF"/>
    </a:lt2>
    <a:accent1>
      <a:srgbClr val="00788A"/>
    </a:accent1>
    <a:accent2>
      <a:srgbClr val="9A4E9E"/>
    </a:accent2>
    <a:accent3>
      <a:srgbClr val="C00000"/>
    </a:accent3>
    <a:accent4>
      <a:srgbClr val="86B2D8"/>
    </a:accent4>
    <a:accent5>
      <a:srgbClr val="F6A01A"/>
    </a:accent5>
    <a:accent6>
      <a:srgbClr val="005DAA"/>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5.xml><?xml version="1.0" encoding="utf-8"?>
<a:themeOverride xmlns:a="http://schemas.openxmlformats.org/drawingml/2006/main">
  <a:clrScheme name="NCHHSTP">
    <a:dk1>
      <a:srgbClr val="000000"/>
    </a:dk1>
    <a:lt1>
      <a:srgbClr val="FFFFFF"/>
    </a:lt1>
    <a:dk2>
      <a:srgbClr val="FFFFFF"/>
    </a:dk2>
    <a:lt2>
      <a:srgbClr val="FFFFFF"/>
    </a:lt2>
    <a:accent1>
      <a:srgbClr val="00788A"/>
    </a:accent1>
    <a:accent2>
      <a:srgbClr val="9A4E9E"/>
    </a:accent2>
    <a:accent3>
      <a:srgbClr val="C00000"/>
    </a:accent3>
    <a:accent4>
      <a:srgbClr val="86B2D8"/>
    </a:accent4>
    <a:accent5>
      <a:srgbClr val="F6A01A"/>
    </a:accent5>
    <a:accent6>
      <a:srgbClr val="005DAA"/>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6.xml><?xml version="1.0" encoding="utf-8"?>
<a:themeOverride xmlns:a="http://schemas.openxmlformats.org/drawingml/2006/main">
  <a:clrScheme name="NCHHSTP">
    <a:dk1>
      <a:srgbClr val="000000"/>
    </a:dk1>
    <a:lt1>
      <a:srgbClr val="FFFFFF"/>
    </a:lt1>
    <a:dk2>
      <a:srgbClr val="FFFFFF"/>
    </a:dk2>
    <a:lt2>
      <a:srgbClr val="FFFFFF"/>
    </a:lt2>
    <a:accent1>
      <a:srgbClr val="00788A"/>
    </a:accent1>
    <a:accent2>
      <a:srgbClr val="9A4E9E"/>
    </a:accent2>
    <a:accent3>
      <a:srgbClr val="C00000"/>
    </a:accent3>
    <a:accent4>
      <a:srgbClr val="86B2D8"/>
    </a:accent4>
    <a:accent5>
      <a:srgbClr val="F6A01A"/>
    </a:accent5>
    <a:accent6>
      <a:srgbClr val="005DAA"/>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7.xml><?xml version="1.0" encoding="utf-8"?>
<a:themeOverride xmlns:a="http://schemas.openxmlformats.org/drawingml/2006/main">
  <a:clrScheme name="NCHHSTP">
    <a:dk1>
      <a:srgbClr val="000000"/>
    </a:dk1>
    <a:lt1>
      <a:srgbClr val="FFFFFF"/>
    </a:lt1>
    <a:dk2>
      <a:srgbClr val="FFFFFF"/>
    </a:dk2>
    <a:lt2>
      <a:srgbClr val="FFFFFF"/>
    </a:lt2>
    <a:accent1>
      <a:srgbClr val="00788A"/>
    </a:accent1>
    <a:accent2>
      <a:srgbClr val="9A4E9E"/>
    </a:accent2>
    <a:accent3>
      <a:srgbClr val="C00000"/>
    </a:accent3>
    <a:accent4>
      <a:srgbClr val="86B2D8"/>
    </a:accent4>
    <a:accent5>
      <a:srgbClr val="F6A01A"/>
    </a:accent5>
    <a:accent6>
      <a:srgbClr val="005DAA"/>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8.xml><?xml version="1.0" encoding="utf-8"?>
<a:themeOverride xmlns:a="http://schemas.openxmlformats.org/drawingml/2006/main">
  <a:clrScheme name="NCHHSTP">
    <a:dk1>
      <a:srgbClr val="000000"/>
    </a:dk1>
    <a:lt1>
      <a:srgbClr val="FFFFFF"/>
    </a:lt1>
    <a:dk2>
      <a:srgbClr val="FFFFFF"/>
    </a:dk2>
    <a:lt2>
      <a:srgbClr val="FFFFFF"/>
    </a:lt2>
    <a:accent1>
      <a:srgbClr val="00788A"/>
    </a:accent1>
    <a:accent2>
      <a:srgbClr val="9A4E9E"/>
    </a:accent2>
    <a:accent3>
      <a:srgbClr val="C00000"/>
    </a:accent3>
    <a:accent4>
      <a:srgbClr val="86B2D8"/>
    </a:accent4>
    <a:accent5>
      <a:srgbClr val="F6A01A"/>
    </a:accent5>
    <a:accent6>
      <a:srgbClr val="005DAA"/>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9.xml><?xml version="1.0" encoding="utf-8"?>
<a:themeOverride xmlns:a="http://schemas.openxmlformats.org/drawingml/2006/main">
  <a:clrScheme name="NCHHSTP">
    <a:dk1>
      <a:srgbClr val="000000"/>
    </a:dk1>
    <a:lt1>
      <a:srgbClr val="FFFFFF"/>
    </a:lt1>
    <a:dk2>
      <a:srgbClr val="FFFFFF"/>
    </a:dk2>
    <a:lt2>
      <a:srgbClr val="FFFFFF"/>
    </a:lt2>
    <a:accent1>
      <a:srgbClr val="00788A"/>
    </a:accent1>
    <a:accent2>
      <a:srgbClr val="9A4E9E"/>
    </a:accent2>
    <a:accent3>
      <a:srgbClr val="C00000"/>
    </a:accent3>
    <a:accent4>
      <a:srgbClr val="86B2D8"/>
    </a:accent4>
    <a:accent5>
      <a:srgbClr val="F6A01A"/>
    </a:accent5>
    <a:accent6>
      <a:srgbClr val="005DAA"/>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NCHHSTP">
    <a:dk1>
      <a:srgbClr val="000000"/>
    </a:dk1>
    <a:lt1>
      <a:srgbClr val="FFFFFF"/>
    </a:lt1>
    <a:dk2>
      <a:srgbClr val="FFFFFF"/>
    </a:dk2>
    <a:lt2>
      <a:srgbClr val="FFFFFF"/>
    </a:lt2>
    <a:accent1>
      <a:srgbClr val="00788A"/>
    </a:accent1>
    <a:accent2>
      <a:srgbClr val="9A4E9E"/>
    </a:accent2>
    <a:accent3>
      <a:srgbClr val="C00000"/>
    </a:accent3>
    <a:accent4>
      <a:srgbClr val="86B2D8"/>
    </a:accent4>
    <a:accent5>
      <a:srgbClr val="F6A01A"/>
    </a:accent5>
    <a:accent6>
      <a:srgbClr val="005DAA"/>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0.xml><?xml version="1.0" encoding="utf-8"?>
<a:themeOverride xmlns:a="http://schemas.openxmlformats.org/drawingml/2006/main">
  <a:clrScheme name="NCHHSTP">
    <a:dk1>
      <a:srgbClr val="000000"/>
    </a:dk1>
    <a:lt1>
      <a:srgbClr val="FFFFFF"/>
    </a:lt1>
    <a:dk2>
      <a:srgbClr val="FFFFFF"/>
    </a:dk2>
    <a:lt2>
      <a:srgbClr val="FFFFFF"/>
    </a:lt2>
    <a:accent1>
      <a:srgbClr val="00788A"/>
    </a:accent1>
    <a:accent2>
      <a:srgbClr val="9A4E9E"/>
    </a:accent2>
    <a:accent3>
      <a:srgbClr val="C00000"/>
    </a:accent3>
    <a:accent4>
      <a:srgbClr val="86B2D8"/>
    </a:accent4>
    <a:accent5>
      <a:srgbClr val="F6A01A"/>
    </a:accent5>
    <a:accent6>
      <a:srgbClr val="005DAA"/>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1.xml><?xml version="1.0" encoding="utf-8"?>
<a:themeOverride xmlns:a="http://schemas.openxmlformats.org/drawingml/2006/main">
  <a:clrScheme name="NCHHSTP">
    <a:dk1>
      <a:srgbClr val="000000"/>
    </a:dk1>
    <a:lt1>
      <a:srgbClr val="FFFFFF"/>
    </a:lt1>
    <a:dk2>
      <a:srgbClr val="FFFFFF"/>
    </a:dk2>
    <a:lt2>
      <a:srgbClr val="FFFFFF"/>
    </a:lt2>
    <a:accent1>
      <a:srgbClr val="00788A"/>
    </a:accent1>
    <a:accent2>
      <a:srgbClr val="9A4E9E"/>
    </a:accent2>
    <a:accent3>
      <a:srgbClr val="C00000"/>
    </a:accent3>
    <a:accent4>
      <a:srgbClr val="86B2D8"/>
    </a:accent4>
    <a:accent5>
      <a:srgbClr val="F6A01A"/>
    </a:accent5>
    <a:accent6>
      <a:srgbClr val="005DAA"/>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2.xml><?xml version="1.0" encoding="utf-8"?>
<a:themeOverride xmlns:a="http://schemas.openxmlformats.org/drawingml/2006/main">
  <a:clrScheme name="NCHHSTP">
    <a:dk1>
      <a:srgbClr val="000000"/>
    </a:dk1>
    <a:lt1>
      <a:srgbClr val="FFFFFF"/>
    </a:lt1>
    <a:dk2>
      <a:srgbClr val="FFFFFF"/>
    </a:dk2>
    <a:lt2>
      <a:srgbClr val="FFFFFF"/>
    </a:lt2>
    <a:accent1>
      <a:srgbClr val="00788A"/>
    </a:accent1>
    <a:accent2>
      <a:srgbClr val="9A4E9E"/>
    </a:accent2>
    <a:accent3>
      <a:srgbClr val="C00000"/>
    </a:accent3>
    <a:accent4>
      <a:srgbClr val="86B2D8"/>
    </a:accent4>
    <a:accent5>
      <a:srgbClr val="F6A01A"/>
    </a:accent5>
    <a:accent6>
      <a:srgbClr val="005DAA"/>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3.xml><?xml version="1.0" encoding="utf-8"?>
<a:themeOverride xmlns:a="http://schemas.openxmlformats.org/drawingml/2006/main">
  <a:clrScheme name="NCHHSTP">
    <a:dk1>
      <a:srgbClr val="000000"/>
    </a:dk1>
    <a:lt1>
      <a:srgbClr val="FFFFFF"/>
    </a:lt1>
    <a:dk2>
      <a:srgbClr val="FFFFFF"/>
    </a:dk2>
    <a:lt2>
      <a:srgbClr val="FFFFFF"/>
    </a:lt2>
    <a:accent1>
      <a:srgbClr val="00788A"/>
    </a:accent1>
    <a:accent2>
      <a:srgbClr val="9A4E9E"/>
    </a:accent2>
    <a:accent3>
      <a:srgbClr val="C00000"/>
    </a:accent3>
    <a:accent4>
      <a:srgbClr val="86B2D8"/>
    </a:accent4>
    <a:accent5>
      <a:srgbClr val="F6A01A"/>
    </a:accent5>
    <a:accent6>
      <a:srgbClr val="005DAA"/>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4.xml><?xml version="1.0" encoding="utf-8"?>
<a:themeOverride xmlns:a="http://schemas.openxmlformats.org/drawingml/2006/main">
  <a:clrScheme name="NCHHSTP">
    <a:dk1>
      <a:srgbClr val="000000"/>
    </a:dk1>
    <a:lt1>
      <a:srgbClr val="FFFFFF"/>
    </a:lt1>
    <a:dk2>
      <a:srgbClr val="FFFFFF"/>
    </a:dk2>
    <a:lt2>
      <a:srgbClr val="FFFFFF"/>
    </a:lt2>
    <a:accent1>
      <a:srgbClr val="00788A"/>
    </a:accent1>
    <a:accent2>
      <a:srgbClr val="9A4E9E"/>
    </a:accent2>
    <a:accent3>
      <a:srgbClr val="C00000"/>
    </a:accent3>
    <a:accent4>
      <a:srgbClr val="86B2D8"/>
    </a:accent4>
    <a:accent5>
      <a:srgbClr val="F6A01A"/>
    </a:accent5>
    <a:accent6>
      <a:srgbClr val="005DAA"/>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5.xml><?xml version="1.0" encoding="utf-8"?>
<a:themeOverride xmlns:a="http://schemas.openxmlformats.org/drawingml/2006/main">
  <a:clrScheme name="NCHHSTP">
    <a:dk1>
      <a:srgbClr val="000000"/>
    </a:dk1>
    <a:lt1>
      <a:srgbClr val="FFFFFF"/>
    </a:lt1>
    <a:dk2>
      <a:srgbClr val="FFFFFF"/>
    </a:dk2>
    <a:lt2>
      <a:srgbClr val="FFFFFF"/>
    </a:lt2>
    <a:accent1>
      <a:srgbClr val="00788A"/>
    </a:accent1>
    <a:accent2>
      <a:srgbClr val="9A4E9E"/>
    </a:accent2>
    <a:accent3>
      <a:srgbClr val="C00000"/>
    </a:accent3>
    <a:accent4>
      <a:srgbClr val="86B2D8"/>
    </a:accent4>
    <a:accent5>
      <a:srgbClr val="F6A01A"/>
    </a:accent5>
    <a:accent6>
      <a:srgbClr val="005DAA"/>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6.xml><?xml version="1.0" encoding="utf-8"?>
<a:themeOverride xmlns:a="http://schemas.openxmlformats.org/drawingml/2006/main">
  <a:clrScheme name="NCHHSTP">
    <a:dk1>
      <a:srgbClr val="000000"/>
    </a:dk1>
    <a:lt1>
      <a:srgbClr val="FFFFFF"/>
    </a:lt1>
    <a:dk2>
      <a:srgbClr val="FFFFFF"/>
    </a:dk2>
    <a:lt2>
      <a:srgbClr val="FFFFFF"/>
    </a:lt2>
    <a:accent1>
      <a:srgbClr val="00788A"/>
    </a:accent1>
    <a:accent2>
      <a:srgbClr val="9A4E9E"/>
    </a:accent2>
    <a:accent3>
      <a:srgbClr val="C00000"/>
    </a:accent3>
    <a:accent4>
      <a:srgbClr val="86B2D8"/>
    </a:accent4>
    <a:accent5>
      <a:srgbClr val="F6A01A"/>
    </a:accent5>
    <a:accent6>
      <a:srgbClr val="005DAA"/>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NCHHSTP">
    <a:dk1>
      <a:srgbClr val="000000"/>
    </a:dk1>
    <a:lt1>
      <a:srgbClr val="FFFFFF"/>
    </a:lt1>
    <a:dk2>
      <a:srgbClr val="FFFFFF"/>
    </a:dk2>
    <a:lt2>
      <a:srgbClr val="FFFFFF"/>
    </a:lt2>
    <a:accent1>
      <a:srgbClr val="00788A"/>
    </a:accent1>
    <a:accent2>
      <a:srgbClr val="9A4E9E"/>
    </a:accent2>
    <a:accent3>
      <a:srgbClr val="C00000"/>
    </a:accent3>
    <a:accent4>
      <a:srgbClr val="86B2D8"/>
    </a:accent4>
    <a:accent5>
      <a:srgbClr val="F6A01A"/>
    </a:accent5>
    <a:accent6>
      <a:srgbClr val="005DAA"/>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NCHHSTP">
    <a:dk1>
      <a:srgbClr val="000000"/>
    </a:dk1>
    <a:lt1>
      <a:srgbClr val="FFFFFF"/>
    </a:lt1>
    <a:dk2>
      <a:srgbClr val="FFFFFF"/>
    </a:dk2>
    <a:lt2>
      <a:srgbClr val="FFFFFF"/>
    </a:lt2>
    <a:accent1>
      <a:srgbClr val="00788A"/>
    </a:accent1>
    <a:accent2>
      <a:srgbClr val="9A4E9E"/>
    </a:accent2>
    <a:accent3>
      <a:srgbClr val="C00000"/>
    </a:accent3>
    <a:accent4>
      <a:srgbClr val="86B2D8"/>
    </a:accent4>
    <a:accent5>
      <a:srgbClr val="F6A01A"/>
    </a:accent5>
    <a:accent6>
      <a:srgbClr val="005DAA"/>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NCHHSTP">
    <a:dk1>
      <a:srgbClr val="000000"/>
    </a:dk1>
    <a:lt1>
      <a:srgbClr val="FFFFFF"/>
    </a:lt1>
    <a:dk2>
      <a:srgbClr val="FFFFFF"/>
    </a:dk2>
    <a:lt2>
      <a:srgbClr val="FFFFFF"/>
    </a:lt2>
    <a:accent1>
      <a:srgbClr val="00788A"/>
    </a:accent1>
    <a:accent2>
      <a:srgbClr val="9A4E9E"/>
    </a:accent2>
    <a:accent3>
      <a:srgbClr val="C00000"/>
    </a:accent3>
    <a:accent4>
      <a:srgbClr val="86B2D8"/>
    </a:accent4>
    <a:accent5>
      <a:srgbClr val="F6A01A"/>
    </a:accent5>
    <a:accent6>
      <a:srgbClr val="005DAA"/>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NCHHSTP">
    <a:dk1>
      <a:srgbClr val="000000"/>
    </a:dk1>
    <a:lt1>
      <a:srgbClr val="FFFFFF"/>
    </a:lt1>
    <a:dk2>
      <a:srgbClr val="FFFFFF"/>
    </a:dk2>
    <a:lt2>
      <a:srgbClr val="FFFFFF"/>
    </a:lt2>
    <a:accent1>
      <a:srgbClr val="00788A"/>
    </a:accent1>
    <a:accent2>
      <a:srgbClr val="9A4E9E"/>
    </a:accent2>
    <a:accent3>
      <a:srgbClr val="C00000"/>
    </a:accent3>
    <a:accent4>
      <a:srgbClr val="86B2D8"/>
    </a:accent4>
    <a:accent5>
      <a:srgbClr val="F6A01A"/>
    </a:accent5>
    <a:accent6>
      <a:srgbClr val="005DAA"/>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16D5F6FC650EE4CA655C8F7497C9F8F" ma:contentTypeVersion="0" ma:contentTypeDescription="Create a new document." ma:contentTypeScope="" ma:versionID="f8f25ba0836d46ac7daa9e1aac16034e">
  <xsd:schema xmlns:xsd="http://www.w3.org/2001/XMLSchema" xmlns:xs="http://www.w3.org/2001/XMLSchema" xmlns:p="http://schemas.microsoft.com/office/2006/metadata/properties" targetNamespace="http://schemas.microsoft.com/office/2006/metadata/properties" ma:root="true" ma:fieldsID="b84c390a07b92f3072bc78982b6f0c3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DD18AE0-2CC1-4454-806D-369CDE0F8DA9}">
  <ds:schemaRefs>
    <ds:schemaRef ds:uri="http://purl.org/dc/dcmitype/"/>
    <ds:schemaRef ds:uri="http://schemas.microsoft.com/office/2006/documentManagement/types"/>
    <ds:schemaRef ds:uri="http://www.w3.org/XML/1998/namespace"/>
    <ds:schemaRef ds:uri="http://schemas.microsoft.com/office/infopath/2007/PartnerControls"/>
    <ds:schemaRef ds:uri="http://purl.org/dc/elements/1.1/"/>
    <ds:schemaRef ds:uri="http://schemas.openxmlformats.org/package/2006/metadata/core-properties"/>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824EF84E-0058-4AE7-BAA3-A3E4BDA5FAEF}">
  <ds:schemaRefs>
    <ds:schemaRef ds:uri="http://purl.org/dc/elements/1.1/"/>
    <ds:schemaRef ds:uri="http://purl.org/dc/terms/"/>
    <ds:schemaRef ds:uri="http://schemas.microsoft.com/internal/obd"/>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E32F4BA8-BF54-41CB-869F-D4E4A14031D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818</TotalTime>
  <Words>12766</Words>
  <Application>Microsoft Office PowerPoint</Application>
  <PresentationFormat>Widescreen</PresentationFormat>
  <Paragraphs>806</Paragraphs>
  <Slides>61</Slides>
  <Notes>61</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61</vt:i4>
      </vt:variant>
    </vt:vector>
  </HeadingPairs>
  <TitlesOfParts>
    <vt:vector size="73" baseType="lpstr">
      <vt:lpstr>Myriad Web Pro</vt:lpstr>
      <vt:lpstr>Wingdings</vt:lpstr>
      <vt:lpstr>Calibri</vt:lpstr>
      <vt:lpstr>Segoe UI</vt:lpstr>
      <vt:lpstr>Arial</vt:lpstr>
      <vt:lpstr>Cambria Math</vt:lpstr>
      <vt:lpstr>Courier New</vt:lpstr>
      <vt:lpstr>NCEH_ATSDR_combined</vt:lpstr>
      <vt:lpstr>NCHHSTP_PPT_light(</vt:lpstr>
      <vt:lpstr>2_NCEH_ATSDR_combined</vt:lpstr>
      <vt:lpstr>1_NCEH_ATSDR_combined</vt:lpstr>
      <vt:lpstr>3_NCEH_ATSDR_combined</vt:lpstr>
      <vt:lpstr>Tuberculosis (TB) Disease in the United States 1993–2024* </vt:lpstr>
      <vt:lpstr>Progress Towards TB Elimination, United States, 1982–2024</vt:lpstr>
      <vt:lpstr>TB Cases and Incidence Rates, United States, 1993–2024</vt:lpstr>
      <vt:lpstr>TB Incidence Rates and Annual Percent Change in Rate,*  United States, 2010–2024</vt:lpstr>
      <vt:lpstr>TB-Related Deaths* and Mortality Rates, United States, 1993–2023</vt:lpstr>
      <vt:lpstr>California 20% (n=2,109)</vt:lpstr>
      <vt:lpstr>TB Incidence Rates* by Reporting Area, United States, 2024</vt:lpstr>
      <vt:lpstr>TB Cases and Incidence Rates* by Reporting Area,  United States, 2024</vt:lpstr>
      <vt:lpstr>TB Incidence Rates* by U.S.-Affiliated Pacific Islands, 2024</vt:lpstr>
      <vt:lpstr>TB Cases and Incidence Rates by Origin of Birth,*  United States, 1993–2024</vt:lpstr>
      <vt:lpstr>TB Incidence Rates by Origin of Birth,* United States, 2011–2024 </vt:lpstr>
      <vt:lpstr>TB Incidence Rates and Percentages by Origin of Birth,*  United States, 2024 (N=10,388)</vt:lpstr>
      <vt:lpstr>TB Cases by Countries of Birth Among Non-U.S.–Born* Persons,  United States, 2024 (N=8,016)</vt:lpstr>
      <vt:lpstr>Percentage of TB Cases Among Non-U.S.–Born* Persons by Years Since Arrival in the United States Prior to Diagnosis, 2024 (N=8,016)</vt:lpstr>
      <vt:lpstr>Percentage of TB Cases Among Non-U.S.–Born* Persons by Years in the United States Prior to Diagnosis, 2010–2024</vt:lpstr>
      <vt:lpstr>TB Cases by Race/Ethnicity,* United States, 2011–2024</vt:lpstr>
      <vt:lpstr>Percentage of TB Cases by Race/Ethnicity,* United States, 2011–2024</vt:lpstr>
      <vt:lpstr>Percentage of TB Cases by Race/Ethnicity,*United States, 2024 (N=10,388)</vt:lpstr>
      <vt:lpstr>TB Incidence Rates by Race/Ethnicity,* United States, 2011–2024</vt:lpstr>
      <vt:lpstr>TB Cases Among U.S.-Born* Persons by Race/Ethnicity,†  United States, 2011–2024</vt:lpstr>
      <vt:lpstr>TB Incidence Rates Among U.S.-Born* Persons by Race/Ethnicity,† United States, 2011–2024</vt:lpstr>
      <vt:lpstr>TB Cases Among Non-U.S.–Born* Persons by Race/Ethnicity,†  United States, 2011–2024</vt:lpstr>
      <vt:lpstr>TB Incidence Rates Among Non-U.S.–Born* Persons by Race/Ethnicity,† United States, 2011–2024</vt:lpstr>
      <vt:lpstr>TB Incidence Rates Among Non-U.S.–Born and U.S.-Born* Persons by Race/Ethnicity,† United States, 2011–2024</vt:lpstr>
      <vt:lpstr>Percentage of TB Cases by Origin* and Race/Ethnicity,†  United States, 2024</vt:lpstr>
      <vt:lpstr>TB Incidence Rates* by Origin† and Race/Ethnicity,§  United States, 2024</vt:lpstr>
      <vt:lpstr>TB Cases by Age Group, United States, 1993–2024</vt:lpstr>
      <vt:lpstr>Percentage of TB Cases by Age Group, United States, 2024 (N=10,388*)</vt:lpstr>
      <vt:lpstr>TB Incidence Rates by Age Group, United States, 1993–2024</vt:lpstr>
      <vt:lpstr>TB Cases Among U.S.-Born* Persons by Age Group,  United States, 1994–2024</vt:lpstr>
      <vt:lpstr>TB Incidence Rates* Among U.S.-Born† Persons by Age Group,  United States, 1994–2024</vt:lpstr>
      <vt:lpstr>TB Cases Among Non-U.S.–Born* Persons by  Age Group, United States, 1994–2024</vt:lpstr>
      <vt:lpstr>TB Incidence Rates* Among Non-U.S.–Born† Persons by  Age Group, United States, 1994–2024</vt:lpstr>
      <vt:lpstr>Percentage of TB Cases by Sex and Age Group, United States, 2024</vt:lpstr>
      <vt:lpstr>Pediatric* TB Cases by Origin of Birth,† United States, 1993–2024</vt:lpstr>
      <vt:lpstr>Pediatric TB Incidence Rates* by Origin of Birth,†  United States, 1994–2024</vt:lpstr>
      <vt:lpstr>Percentage of TB Cases by Site of Disease, United States, 2024</vt:lpstr>
      <vt:lpstr>Percentage of TB Cases* by Initial Drug Regimen,  United States, 1993–2024</vt:lpstr>
      <vt:lpstr>Percentage of TB Cases* by Initial Drug Regimen,  United States, 2024 (N=10,037)</vt:lpstr>
      <vt:lpstr>Percentage of TB Cases by Method of Treatment Administration,* United States, 1993–2022†</vt:lpstr>
      <vt:lpstr>Percentage of TB Cases* by Method of Treatment Administration, United States, 2022† (N=8,007)</vt:lpstr>
      <vt:lpstr>*Persons alive at diagnosis who started TB therapy and for whom therapy &lt;1 year was indicated.  †Most recent year for which data are complete. §National goal: for 92% of patients with newly diagnosed TB disease for whom ≤12 months of treatment is indicated to complete treatment within 12 months.</vt:lpstr>
      <vt:lpstr>TB Cases Resistant to Isoniazid* by Origin of Birth,†  United States, 1993–2024</vt:lpstr>
      <vt:lpstr>Number and Percentage of Multidrug-Resistant (MDR)* TB Cases† by History of TB, United States, 1993–2024</vt:lpstr>
      <vt:lpstr>Percentage of HIV Coinfection* by Origin of Birth† Among Persons with TB, United States, 2011–2024</vt:lpstr>
      <vt:lpstr>Percentage of Selected Medical Risk Factors Among Persons with TB by Origin of Birth,* United States, 2024</vt:lpstr>
      <vt:lpstr>Percentage of Social and Behavioral Risk Factors Among Persons Aged ≥15 Years with TB, United States, 2024</vt:lpstr>
      <vt:lpstr>TB Cases Among Incarcerated Persons Aged ≥15 Years  by Type of Facility, United States, 2024</vt:lpstr>
      <vt:lpstr>Percentage of TB Cases by Status and Cause of Death, United States, 2022*</vt:lpstr>
      <vt:lpstr>Number of County-based TB Genotype Clusters* by Cluster Size, United States, 2022–2024</vt:lpstr>
      <vt:lpstr>TB Genotype Clusters* by TB GIMS† Alert Levels,§  United States, 2022–2024 (N=1,268)</vt:lpstr>
      <vt:lpstr>Percentage of TB Cases Attributed to Recent Transmission,*  United States, 2015–2024</vt:lpstr>
      <vt:lpstr>Number of Tuberculosis Cases Attributed to Recent Transmission,* United States, 2023–2024</vt:lpstr>
      <vt:lpstr>Percentage of TB Cases Attributed to Recent Transmission,*  United States, 2023–2024 (N=14,648)</vt:lpstr>
      <vt:lpstr>Percentage of TB Cases Attributed to Recent Transmission* by  Origin of Birth,† United States, 2023–2024</vt:lpstr>
      <vt:lpstr>Percentage of TB Cases Attributed to Recent Transmission* by Race/Ethnicity,† United States, 2023–2024</vt:lpstr>
      <vt:lpstr>* A case is attributed to recent transmission if a plausible source case can be identified in a person who had an M. tuberculosis isolate with the same wgMLSType that differed by ≤5 single nucleotide polymorphisms, had an infectious form of TB, was 10 years of age or older, resided within 100 miles of the case, and was diagnosed within 2 years before the case.</vt:lpstr>
      <vt:lpstr>Percentage of TB Cases Attributed to Recent Transmission* by Selected Risk Factors, United States, 2023–2024</vt:lpstr>
      <vt:lpstr>New Large Outbreaks* of TB by Reporting Area,† United States, 2024</vt:lpstr>
      <vt:lpstr>Select Characteristics of New Large Outbreaks* of TB, United States, 2024</vt:lpstr>
      <vt:lpstr>PowerPoint Presentation</vt:lpstr>
    </vt:vector>
  </TitlesOfParts>
  <Company>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CDC Presentation</dc:title>
  <dc:creator>Centers for Disease Control and Prevention</dc:creator>
  <cp:lastModifiedBy>LaHaye, Tim (CDC/NCHHSTP/DTE) (CTR)</cp:lastModifiedBy>
  <cp:revision>27</cp:revision>
  <cp:lastPrinted>2026-01-16T16:33:05Z</cp:lastPrinted>
  <dcterms:created xsi:type="dcterms:W3CDTF">2011-03-17T17:43:16Z</dcterms:created>
  <dcterms:modified xsi:type="dcterms:W3CDTF">2026-01-21T15:12:31Z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ContentTypeId">
    <vt:lpwstr>0x010100F16D5F6FC650EE4CA655C8F7497C9F8F</vt:lpwstr>
  </property>
  <property fmtid="{D5CDD505-2E9C-101B-9397-08002B2CF9AE}" pid="4" name="MSIP_Label_7b94a7b8-f06c-4dfe-bdcc-9b548fd58c31_Enabled">
    <vt:lpwstr>true</vt:lpwstr>
  </property>
  <property fmtid="{D5CDD505-2E9C-101B-9397-08002B2CF9AE}" pid="5" name="MSIP_Label_7b94a7b8-f06c-4dfe-bdcc-9b548fd58c31_SetDate">
    <vt:lpwstr>2021-06-01T12:13:58Z</vt:lpwstr>
  </property>
  <property fmtid="{D5CDD505-2E9C-101B-9397-08002B2CF9AE}" pid="6" name="MSIP_Label_7b94a7b8-f06c-4dfe-bdcc-9b548fd58c31_Method">
    <vt:lpwstr>Privileged</vt:lpwstr>
  </property>
  <property fmtid="{D5CDD505-2E9C-101B-9397-08002B2CF9AE}" pid="7" name="MSIP_Label_7b94a7b8-f06c-4dfe-bdcc-9b548fd58c31_Name">
    <vt:lpwstr>7b94a7b8-f06c-4dfe-bdcc-9b548fd58c31</vt:lpwstr>
  </property>
  <property fmtid="{D5CDD505-2E9C-101B-9397-08002B2CF9AE}" pid="8" name="MSIP_Label_7b94a7b8-f06c-4dfe-bdcc-9b548fd58c31_SiteId">
    <vt:lpwstr>9ce70869-60db-44fd-abe8-d2767077fc8f</vt:lpwstr>
  </property>
  <property fmtid="{D5CDD505-2E9C-101B-9397-08002B2CF9AE}" pid="9" name="MSIP_Label_7b94a7b8-f06c-4dfe-bdcc-9b548fd58c31_ActionId">
    <vt:lpwstr>d86db1c2-c89b-40ff-8a82-07c9bab169bc</vt:lpwstr>
  </property>
  <property fmtid="{D5CDD505-2E9C-101B-9397-08002B2CF9AE}" pid="10" name="MSIP_Label_7b94a7b8-f06c-4dfe-bdcc-9b548fd58c31_ContentBits">
    <vt:lpwstr>0</vt:lpwstr>
  </property>
</Properties>
</file>