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Props/app0.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package/2006/relationships/metadata/extended-properties" Target="docProps/app0.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62"/>
  </p:notesMasterIdLst>
  <p:sldIdLst>
    <p:sldId id="371" r:id="rId5"/>
    <p:sldId id="262" r:id="rId6"/>
    <p:sldId id="264" r:id="rId7"/>
    <p:sldId id="266" r:id="rId8"/>
    <p:sldId id="267" r:id="rId9"/>
    <p:sldId id="269" r:id="rId10"/>
    <p:sldId id="277" r:id="rId11"/>
    <p:sldId id="278" r:id="rId12"/>
    <p:sldId id="279" r:id="rId13"/>
    <p:sldId id="282" r:id="rId14"/>
    <p:sldId id="284" r:id="rId15"/>
    <p:sldId id="286" r:id="rId16"/>
    <p:sldId id="287" r:id="rId17"/>
    <p:sldId id="290" r:id="rId18"/>
    <p:sldId id="292" r:id="rId19"/>
    <p:sldId id="295" r:id="rId20"/>
    <p:sldId id="296" r:id="rId21"/>
    <p:sldId id="297" r:id="rId22"/>
    <p:sldId id="376" r:id="rId23"/>
    <p:sldId id="377" r:id="rId24"/>
    <p:sldId id="378" r:id="rId25"/>
    <p:sldId id="301" r:id="rId26"/>
    <p:sldId id="302" r:id="rId27"/>
    <p:sldId id="303" r:id="rId28"/>
    <p:sldId id="304" r:id="rId29"/>
    <p:sldId id="305" r:id="rId30"/>
    <p:sldId id="306" r:id="rId31"/>
    <p:sldId id="307" r:id="rId32"/>
    <p:sldId id="375" r:id="rId33"/>
    <p:sldId id="309" r:id="rId34"/>
    <p:sldId id="310" r:id="rId35"/>
    <p:sldId id="311" r:id="rId36"/>
    <p:sldId id="312" r:id="rId37"/>
    <p:sldId id="313" r:id="rId38"/>
    <p:sldId id="314" r:id="rId39"/>
    <p:sldId id="315" r:id="rId40"/>
    <p:sldId id="316" r:id="rId41"/>
    <p:sldId id="318" r:id="rId42"/>
    <p:sldId id="320" r:id="rId43"/>
    <p:sldId id="321" r:id="rId44"/>
    <p:sldId id="323" r:id="rId45"/>
    <p:sldId id="331" r:id="rId46"/>
    <p:sldId id="332" r:id="rId47"/>
    <p:sldId id="335" r:id="rId48"/>
    <p:sldId id="336" r:id="rId49"/>
    <p:sldId id="337" r:id="rId50"/>
    <p:sldId id="338" r:id="rId51"/>
    <p:sldId id="350" r:id="rId52"/>
    <p:sldId id="352" r:id="rId53"/>
    <p:sldId id="353" r:id="rId54"/>
    <p:sldId id="355" r:id="rId55"/>
    <p:sldId id="363" r:id="rId56"/>
    <p:sldId id="364" r:id="rId57"/>
    <p:sldId id="367" r:id="rId58"/>
    <p:sldId id="368" r:id="rId59"/>
    <p:sldId id="369" r:id="rId60"/>
    <p:sldId id="370" r:id="rId6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57B7"/>
    <a:srgbClr val="1D1D1D"/>
    <a:srgbClr val="00788A"/>
    <a:srgbClr val="0061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88087C-EF1B-46DF-82BC-6CDA70AEBB34}" v="21" dt="2025-01-31T19:02:33.8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7" autoAdjust="0"/>
    <p:restoredTop sz="81549" autoAdjust="0"/>
  </p:normalViewPr>
  <p:slideViewPr>
    <p:cSldViewPr snapToGrid="0">
      <p:cViewPr varScale="1">
        <p:scale>
          <a:sx n="100" d="100"/>
          <a:sy n="100" d="100"/>
        </p:scale>
        <p:origin x="948"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presProps" Target="presProps.xml"/><Relationship Id="rId68"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ashar, Elliane (CDC/NCHHSTP/DSTDP)" userId="0067169b-dfcc-42c6-8128-75ad3e970bc6" providerId="ADAL" clId="{BB88087C-EF1B-46DF-82BC-6CDA70AEBB34}"/>
    <pc:docChg chg="undo custSel addSld delSld modSld">
      <pc:chgData name="Yashar, Elliane (CDC/NCHHSTP/DSTDP)" userId="0067169b-dfcc-42c6-8128-75ad3e970bc6" providerId="ADAL" clId="{BB88087C-EF1B-46DF-82BC-6CDA70AEBB34}" dt="2025-01-31T19:02:33.818" v="27" actId="47"/>
      <pc:docMkLst>
        <pc:docMk/>
      </pc:docMkLst>
      <pc:sldChg chg="del">
        <pc:chgData name="Yashar, Elliane (CDC/NCHHSTP/DSTDP)" userId="0067169b-dfcc-42c6-8128-75ad3e970bc6" providerId="ADAL" clId="{BB88087C-EF1B-46DF-82BC-6CDA70AEBB34}" dt="2025-01-31T15:58:18.650" v="7"/>
        <pc:sldMkLst>
          <pc:docMk/>
          <pc:sldMk cId="0" sldId="270"/>
        </pc:sldMkLst>
      </pc:sldChg>
      <pc:sldChg chg="del">
        <pc:chgData name="Yashar, Elliane (CDC/NCHHSTP/DSTDP)" userId="0067169b-dfcc-42c6-8128-75ad3e970bc6" providerId="ADAL" clId="{BB88087C-EF1B-46DF-82BC-6CDA70AEBB34}" dt="2025-01-31T15:58:18.650" v="7"/>
        <pc:sldMkLst>
          <pc:docMk/>
          <pc:sldMk cId="0" sldId="271"/>
        </pc:sldMkLst>
      </pc:sldChg>
      <pc:sldChg chg="del">
        <pc:chgData name="Yashar, Elliane (CDC/NCHHSTP/DSTDP)" userId="0067169b-dfcc-42c6-8128-75ad3e970bc6" providerId="ADAL" clId="{BB88087C-EF1B-46DF-82BC-6CDA70AEBB34}" dt="2025-01-31T15:58:18.650" v="7"/>
        <pc:sldMkLst>
          <pc:docMk/>
          <pc:sldMk cId="0" sldId="272"/>
        </pc:sldMkLst>
      </pc:sldChg>
      <pc:sldChg chg="add del">
        <pc:chgData name="Yashar, Elliane (CDC/NCHHSTP/DSTDP)" userId="0067169b-dfcc-42c6-8128-75ad3e970bc6" providerId="ADAL" clId="{BB88087C-EF1B-46DF-82BC-6CDA70AEBB34}" dt="2025-01-31T16:06:08.516" v="11" actId="2696"/>
        <pc:sldMkLst>
          <pc:docMk/>
          <pc:sldMk cId="0" sldId="281"/>
        </pc:sldMkLst>
      </pc:sldChg>
      <pc:sldChg chg="add del">
        <pc:chgData name="Yashar, Elliane (CDC/NCHHSTP/DSTDP)" userId="0067169b-dfcc-42c6-8128-75ad3e970bc6" providerId="ADAL" clId="{BB88087C-EF1B-46DF-82BC-6CDA70AEBB34}" dt="2025-01-31T19:02:29.940" v="25" actId="47"/>
        <pc:sldMkLst>
          <pc:docMk/>
          <pc:sldMk cId="0" sldId="298"/>
        </pc:sldMkLst>
      </pc:sldChg>
      <pc:sldChg chg="add del">
        <pc:chgData name="Yashar, Elliane (CDC/NCHHSTP/DSTDP)" userId="0067169b-dfcc-42c6-8128-75ad3e970bc6" providerId="ADAL" clId="{BB88087C-EF1B-46DF-82BC-6CDA70AEBB34}" dt="2025-01-31T19:02:31.639" v="26" actId="47"/>
        <pc:sldMkLst>
          <pc:docMk/>
          <pc:sldMk cId="0" sldId="299"/>
        </pc:sldMkLst>
      </pc:sldChg>
      <pc:sldChg chg="add del">
        <pc:chgData name="Yashar, Elliane (CDC/NCHHSTP/DSTDP)" userId="0067169b-dfcc-42c6-8128-75ad3e970bc6" providerId="ADAL" clId="{BB88087C-EF1B-46DF-82BC-6CDA70AEBB34}" dt="2025-01-31T19:02:33.818" v="27" actId="47"/>
        <pc:sldMkLst>
          <pc:docMk/>
          <pc:sldMk cId="0" sldId="300"/>
        </pc:sldMkLst>
      </pc:sldChg>
      <pc:sldChg chg="del">
        <pc:chgData name="Yashar, Elliane (CDC/NCHHSTP/DSTDP)" userId="0067169b-dfcc-42c6-8128-75ad3e970bc6" providerId="ADAL" clId="{BB88087C-EF1B-46DF-82BC-6CDA70AEBB34}" dt="2025-01-31T16:02:48.503" v="10" actId="2696"/>
        <pc:sldMkLst>
          <pc:docMk/>
          <pc:sldMk cId="0" sldId="308"/>
        </pc:sldMkLst>
      </pc:sldChg>
      <pc:sldChg chg="del">
        <pc:chgData name="Yashar, Elliane (CDC/NCHHSTP/DSTDP)" userId="0067169b-dfcc-42c6-8128-75ad3e970bc6" providerId="ADAL" clId="{BB88087C-EF1B-46DF-82BC-6CDA70AEBB34}" dt="2025-01-31T18:22:07.836" v="22" actId="47"/>
        <pc:sldMkLst>
          <pc:docMk/>
          <pc:sldMk cId="0" sldId="372"/>
        </pc:sldMkLst>
      </pc:sldChg>
      <pc:sldChg chg="del">
        <pc:chgData name="Yashar, Elliane (CDC/NCHHSTP/DSTDP)" userId="0067169b-dfcc-42c6-8128-75ad3e970bc6" providerId="ADAL" clId="{BB88087C-EF1B-46DF-82BC-6CDA70AEBB34}" dt="2025-01-31T18:22:09.226" v="23" actId="47"/>
        <pc:sldMkLst>
          <pc:docMk/>
          <pc:sldMk cId="0" sldId="373"/>
        </pc:sldMkLst>
      </pc:sldChg>
      <pc:sldChg chg="del">
        <pc:chgData name="Yashar, Elliane (CDC/NCHHSTP/DSTDP)" userId="0067169b-dfcc-42c6-8128-75ad3e970bc6" providerId="ADAL" clId="{BB88087C-EF1B-46DF-82BC-6CDA70AEBB34}" dt="2025-01-31T18:22:09.909" v="24" actId="47"/>
        <pc:sldMkLst>
          <pc:docMk/>
          <pc:sldMk cId="0" sldId="374"/>
        </pc:sldMkLst>
      </pc:sldChg>
      <pc:sldChg chg="modSp add mod">
        <pc:chgData name="Yashar, Elliane (CDC/NCHHSTP/DSTDP)" userId="0067169b-dfcc-42c6-8128-75ad3e970bc6" providerId="ADAL" clId="{BB88087C-EF1B-46DF-82BC-6CDA70AEBB34}" dt="2025-01-31T17:53:50.661" v="21" actId="962"/>
        <pc:sldMkLst>
          <pc:docMk/>
          <pc:sldMk cId="0" sldId="375"/>
        </pc:sldMkLst>
        <pc:picChg chg="mod">
          <ac:chgData name="Yashar, Elliane (CDC/NCHHSTP/DSTDP)" userId="0067169b-dfcc-42c6-8128-75ad3e970bc6" providerId="ADAL" clId="{BB88087C-EF1B-46DF-82BC-6CDA70AEBB34}" dt="2025-01-31T17:53:50.661" v="21" actId="962"/>
          <ac:picMkLst>
            <pc:docMk/>
            <pc:sldMk cId="0" sldId="375"/>
            <ac:picMk id="3"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0660C2-1FD7-4FBA-8676-29F13A0CE47E}" type="datetimeFigureOut">
              <a:rPr lang="en-US" smtClean="0"/>
              <a:t>1/31/2025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9AFBC5-7751-4D71-8004-00EA0C069DAB}" type="slidenum">
              <a:rPr lang="en-US" smtClean="0"/>
              <a:t>‹#›</a:t>
            </a:fld>
            <a:endParaRPr lang="en-US"/>
          </a:p>
        </p:txBody>
      </p:sp>
    </p:spTree>
    <p:extLst>
      <p:ext uri="{BB962C8B-B14F-4D97-AF65-F5344CB8AC3E}">
        <p14:creationId xmlns:p14="http://schemas.microsoft.com/office/powerpoint/2010/main" val="2305539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kern="1200" dirty="0">
                <a:solidFill>
                  <a:schemeClr val="tx1"/>
                </a:solidFill>
                <a:effectLst/>
                <a:latin typeface="+mn-lt"/>
                <a:ea typeface="+mn-ea"/>
                <a:cs typeface="+mn-cs"/>
              </a:rPr>
              <a:t>This slide set was prepared by the Division of STD Prevention, National Center for HIV, Viral Hepatitis, STD, and TB Prevention (NCHHSTP), Centers for Disease Control and Prevention (CDC). These slides display trends for STIs in the United States through 2023. Data presented include case </a:t>
            </a:r>
            <a:r>
              <a:rPr lang="en-US" dirty="0"/>
              <a:t>notifications provided </a:t>
            </a:r>
            <a:r>
              <a:rPr lang="en-US" sz="1200" kern="1200" dirty="0">
                <a:solidFill>
                  <a:schemeClr val="tx1"/>
                </a:solidFill>
                <a:effectLst/>
                <a:latin typeface="+mn-lt"/>
                <a:ea typeface="+mn-ea"/>
                <a:cs typeface="+mn-cs"/>
              </a:rPr>
              <a:t>to CDC through the National Notifiable Diseases Surveillance System (NNDSS) and data collected through projects and programs that monitor STIs in various settings, including the STI Surveillance Network (</a:t>
            </a:r>
            <a:r>
              <a:rPr lang="en-US" sz="1200" kern="1200" dirty="0" err="1">
                <a:solidFill>
                  <a:schemeClr val="tx1"/>
                </a:solidFill>
                <a:effectLst/>
                <a:latin typeface="+mn-lt"/>
                <a:ea typeface="+mn-ea"/>
                <a:cs typeface="+mn-cs"/>
              </a:rPr>
              <a:t>SSuN</a:t>
            </a:r>
            <a:r>
              <a:rPr lang="en-US" sz="1200" kern="1200" dirty="0">
                <a:solidFill>
                  <a:schemeClr val="tx1"/>
                </a:solidFill>
                <a:effectLst/>
                <a:latin typeface="+mn-lt"/>
                <a:ea typeface="+mn-ea"/>
                <a:cs typeface="+mn-cs"/>
              </a:rPr>
              <a:t>).</a:t>
            </a:r>
          </a:p>
          <a:p>
            <a:pPr fontAlgn="base"/>
            <a:r>
              <a:rPr lang="en-US" sz="1200" kern="1200" dirty="0">
                <a:solidFill>
                  <a:schemeClr val="tx1"/>
                </a:solidFill>
                <a:effectLst/>
                <a:latin typeface="+mn-lt"/>
                <a:ea typeface="+mn-ea"/>
                <a:cs typeface="+mn-cs"/>
              </a:rPr>
              <a:t> </a:t>
            </a:r>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more information on data sources, data collection and reporting practices, and case definitions, please see the Technical </a:t>
            </a:r>
            <a:r>
              <a:rPr lang="en-US" dirty="0"/>
              <a:t>Notes</a:t>
            </a:r>
            <a:r>
              <a:rPr lang="en-US" sz="1200" kern="1200" dirty="0">
                <a:solidFill>
                  <a:schemeClr val="tx1"/>
                </a:solidFill>
                <a:effectLst/>
                <a:latin typeface="+mn-lt"/>
                <a:ea typeface="+mn-ea"/>
                <a:cs typeface="+mn-cs"/>
              </a:rPr>
              <a:t>, available at https://www.cdc.gov/sti-statistics/annual/technical-notes.html.</a:t>
            </a:r>
            <a:endParaRPr lang="en-US" sz="1200" kern="1200" dirty="0">
              <a:solidFill>
                <a:schemeClr val="tx1"/>
              </a:solidFill>
              <a:effectLst/>
              <a:latin typeface="+mn-lt"/>
              <a:cs typeface="Calibri"/>
            </a:endParaRPr>
          </a:p>
          <a:p>
            <a:pPr marL="0" marR="0" lvl="0" indent="0" algn="l" defTabSz="914400" rtl="0" eaLnBrk="1" fontAlgn="base"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fontAlgn="base"/>
            <a:r>
              <a:rPr lang="en-US" sz="1200" kern="1200" dirty="0">
                <a:solidFill>
                  <a:schemeClr val="tx1"/>
                </a:solidFill>
                <a:effectLst/>
                <a:latin typeface="+mn-lt"/>
                <a:ea typeface="+mn-ea"/>
                <a:cs typeface="+mn-cs"/>
              </a:rPr>
              <a:t>All data points for figures presented in these slides are available at </a:t>
            </a:r>
            <a:r>
              <a:rPr lang="en-US" sz="1800" kern="1200" dirty="0">
                <a:solidFill>
                  <a:schemeClr val="tx1"/>
                </a:solidFill>
                <a:effectLst/>
                <a:latin typeface="+mn-lt"/>
                <a:ea typeface="+mn-ea"/>
                <a:cs typeface="+mn-cs"/>
              </a:rPr>
              <a:t>https://www.cdc.gov/sti-statistics/media/files/2024/11/2023-STI-Surveillance-Report-Data-Points.zip.</a:t>
            </a:r>
          </a:p>
          <a:p>
            <a:pPr fontAlgn="base"/>
            <a:endParaRPr lang="en-US" dirty="0"/>
          </a:p>
          <a:p>
            <a:r>
              <a:rPr lang="en-US" b="1" dirty="0"/>
              <a:t>NOTE: </a:t>
            </a:r>
            <a:r>
              <a:rPr lang="en-US" dirty="0"/>
              <a:t>This slide set is in the public domain. You may reproduce these slides without permission; </a:t>
            </a:r>
            <a:r>
              <a:rPr lang="en-US" sz="1200" kern="1200" dirty="0">
                <a:solidFill>
                  <a:schemeClr val="tx1"/>
                </a:solidFill>
                <a:effectLst/>
                <a:latin typeface="+mn-lt"/>
                <a:ea typeface="+mn-ea"/>
                <a:cs typeface="+mn-cs"/>
              </a:rPr>
              <a:t>however, citation as to source is appreciated.</a:t>
            </a:r>
          </a:p>
          <a:p>
            <a:pPr fontAlgn="base"/>
            <a:r>
              <a:rPr lang="en-US" sz="1200" kern="1200" dirty="0">
                <a:solidFill>
                  <a:schemeClr val="tx1"/>
                </a:solidFill>
                <a:effectLst/>
                <a:latin typeface="+mn-lt"/>
                <a:ea typeface="+mn-ea"/>
                <a:cs typeface="+mn-cs"/>
              </a:rPr>
              <a:t> </a:t>
            </a:r>
          </a:p>
          <a:p>
            <a:pPr lvl="1" fontAlgn="base"/>
            <a:r>
              <a:rPr lang="en-US" sz="1200" kern="1200" dirty="0">
                <a:solidFill>
                  <a:schemeClr val="tx1"/>
                </a:solidFill>
                <a:effectLst/>
                <a:latin typeface="+mn-lt"/>
                <a:ea typeface="+mn-ea"/>
                <a:cs typeface="+mn-cs"/>
              </a:rPr>
              <a:t>Centers for Disease Control and Prevention. </a:t>
            </a:r>
            <a:r>
              <a:rPr lang="en-US" sz="1200" i="1" kern="1200" dirty="0">
                <a:solidFill>
                  <a:schemeClr val="tx1"/>
                </a:solidFill>
                <a:effectLst/>
                <a:latin typeface="+mn-lt"/>
                <a:ea typeface="+mn-ea"/>
                <a:cs typeface="+mn-cs"/>
              </a:rPr>
              <a:t>Sexually Transmitted Infections Surveillance 2023.</a:t>
            </a:r>
            <a:r>
              <a:rPr lang="en-US" sz="1200" kern="1200" dirty="0">
                <a:solidFill>
                  <a:schemeClr val="tx1"/>
                </a:solidFill>
                <a:effectLst/>
                <a:latin typeface="+mn-lt"/>
                <a:ea typeface="+mn-ea"/>
                <a:cs typeface="+mn-cs"/>
              </a:rPr>
              <a:t> Atlanta: U.S. Department of Health and Human Services; 2024.</a:t>
            </a:r>
            <a:r>
              <a:rPr lang="en-US" dirty="0"/>
              <a:t> </a:t>
            </a:r>
            <a:endParaRPr lang="en-US" sz="1200" kern="1200" dirty="0">
              <a:solidFill>
                <a:schemeClr val="tx1"/>
              </a:solidFill>
              <a:effectLst/>
              <a:latin typeface="+mn-lt"/>
              <a:ea typeface="+mn-ea"/>
              <a:cs typeface="+mn-cs"/>
            </a:endParaRPr>
          </a:p>
          <a:p>
            <a:pPr fontAlgn="base"/>
            <a:endParaRPr lang="en-US" sz="1200" kern="1200" dirty="0">
              <a:solidFill>
                <a:schemeClr val="tx1"/>
              </a:solidFill>
              <a:effectLst/>
              <a:latin typeface="+mn-lt"/>
              <a:ea typeface="+mn-ea"/>
              <a:cs typeface="+mn-cs"/>
            </a:endParaRPr>
          </a:p>
          <a:p>
            <a:r>
              <a:rPr lang="en-US" dirty="0"/>
              <a:t>You are also free to adapt and revise these slides; however, you must remove the CDC name and logo if changes are made.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29AFBC5-7751-4D71-8004-00EA0C069DA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87896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Among primary and secondary syphilis cases with reported HIV status, 41.0% of cases among men who have sex with men were HIV positive, compared with 34.1% of cases among men with unknown sex of sex partners, 6.5% of cases among men who have sex with women only, and 4.1% of cases among women.</a:t>
            </a:r>
          </a:p>
          <a:p>
            <a:pPr marL="0" lvl="0" indent="0">
              <a:buNone/>
            </a:pPr>
            <a:endParaRPr dirty="0"/>
          </a:p>
          <a:p>
            <a:pPr marL="0" lvl="0" indent="0">
              <a:buNone/>
            </a:pPr>
            <a:r>
              <a:rPr dirty="0"/>
              <a:t>For this figure, HIV status is categorized as reported by jurisdictions. Jurisdictions determine HIV status using multiple sources, including self-report, match with HIV registry, and available </a:t>
            </a:r>
            <a:r>
              <a:rPr lang="en-US" dirty="0"/>
              <a:t>HIV </a:t>
            </a:r>
            <a:r>
              <a:rPr dirty="0"/>
              <a:t>test results. Cases reported with a missing or unknown status are categorized as having an unknown HIV status.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by Sex </a:t>
            </a:r>
            <a:r>
              <a:rPr dirty="0" err="1"/>
              <a:t>Sex</a:t>
            </a:r>
            <a:r>
              <a:rPr dirty="0"/>
              <a:t> of Sex Partners and HIV Status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2014 to 2023, the majority (68.9%) of primary and secondary (P&amp;S) syphilis cases among women and men who have sex with women only (MSW) were among persons reported as HIV negative. Among only those reported as either HIV negative or HIV positive (i.e., with a known status), 94.0% were among persons reported as HIV negative.</a:t>
            </a:r>
          </a:p>
          <a:p>
            <a:pPr marL="0" lvl="0" indent="0">
              <a:buNone/>
            </a:pPr>
            <a:endParaRPr dirty="0"/>
          </a:p>
          <a:p>
            <a:pPr marL="0" lvl="0" indent="0">
              <a:buNone/>
            </a:pPr>
            <a:r>
              <a:rPr dirty="0"/>
              <a:t>During 2022 to 2023, the number of P&amp;S syphilis cases among women and MSW who were reported as HIV negative did not change substantially (&lt;1.0% change; from 18,927 to 19,002), the number who were reported with unknown HIV status decreased 19.0% (from 8,055 to 6,525), and the number who were reported as HIV positive increased 3.5% (from 1,029 to 1,065).</a:t>
            </a:r>
          </a:p>
          <a:p>
            <a:pPr marL="0" lvl="0" indent="0">
              <a:buNone/>
            </a:pPr>
            <a:endParaRPr dirty="0"/>
          </a:p>
          <a:p>
            <a:pPr marL="0" lvl="0" indent="0">
              <a:buNone/>
            </a:pPr>
            <a:r>
              <a:rPr dirty="0"/>
              <a:t>During 2014 to 2023, the number of P&amp;S syphilis cases among women and MSW who were reported as HIV negative increased 555.0% (from 2,901 to 19,002), the number who were reported with unknown HIV status increased 457.2% (from 1,171 to 6,525), and the number who were reported as HIV positive increased 279.0% (from 281 to 1,065).</a:t>
            </a:r>
          </a:p>
          <a:p>
            <a:pPr marL="0" lvl="0" indent="0">
              <a:buNone/>
            </a:pPr>
            <a:endParaRPr dirty="0"/>
          </a:p>
          <a:p>
            <a:pPr marL="0" lvl="0" indent="0">
              <a:buNone/>
            </a:pPr>
            <a:r>
              <a:rPr dirty="0"/>
              <a:t>For this figure, HIV status is categorized as reported by jurisdictions. Jurisdictions determine HIV status using multiple sources, including self-report, match with HIV registry, and available </a:t>
            </a:r>
            <a:r>
              <a:rPr lang="en-US" dirty="0"/>
              <a:t>HIV </a:t>
            </a:r>
            <a:r>
              <a:rPr dirty="0"/>
              <a:t>test results. Cases reported with a missing or unknown status are categorized as having an unknown HIV status.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Women and MSW by HIV Status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Among men and women, rate ratios of rates of reported primary and secondary (P&amp;S) syphilis by race/Hispanic ethnicity (using non-Hispanic White persons as the referent population) varied by region in 2023. Among men, the greatest rate ratio was in the Midwest where the rate of reported P&amp;S syphilis among non-Hispanic American Indian or Alaska Native men was 9.1 times the rate among non-Hispanic White men. Among women, the greatest rate ratio was in the Midwest where the rate of reported P&amp;S syphilis among non-Hispanic American Indian or Alaska Native women was 21.5 times the rate among non-Hispanic White women.</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syphilis case reporting, race/Hispanic ethnicity categorization, and reporting of race/Hispanic ethnicity for STI cases.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Ratios by Sex Race Hispanic Ethnicity and Region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The largest percentage of all primary and secondary (P&amp;S) syphilis cases were reported to be men who have sex with men (MSM; 32.7%). When looking within categories of sex and sex of sex partners, P&amp;S syphilis cases reported as non-Hispanic White were the largest percentage among women (40.1%) and MSM (32.0%). P&amp;S syphilis cases reported as non-Hispanic Black or African American were the largest percentage among men who have sex with women only (MSW; 37.7%) and men with unknown sex of sex partners (MSU; 34.1%).</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by Sex </a:t>
            </a:r>
            <a:r>
              <a:rPr dirty="0" err="1"/>
              <a:t>Sex</a:t>
            </a:r>
            <a:r>
              <a:rPr dirty="0"/>
              <a:t> of Sex Partners and Race Hispanic Ethnicity (US 2023) .xlsx”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2014 to 2023, the largest percentage (37.4%) of primary and secondary (P&amp;S) syphilis cases among women were reported to be non-Hispanic White.</a:t>
            </a:r>
          </a:p>
          <a:p>
            <a:pPr marL="0" lvl="0" indent="0">
              <a:buNone/>
            </a:pPr>
            <a:endParaRPr dirty="0"/>
          </a:p>
          <a:p>
            <a:pPr marL="0" lvl="0" indent="0">
              <a:buNone/>
            </a:pPr>
            <a:r>
              <a:rPr dirty="0"/>
              <a:t>During 2022 to 2023, case counts decreased among non-Hispanic White women (6.0% decrease; 5,869 to 5,518 cases), Hispanic or Latino women of any race(s) (5.2% decrease; 2,142 to 2,030 cases), and non-Hispanic Black or African American women (4.7% decrease; 4,339 to 4,137 cases).</a:t>
            </a:r>
          </a:p>
          <a:p>
            <a:pPr marL="0" lvl="0" indent="0">
              <a:buNone/>
            </a:pPr>
            <a:endParaRPr dirty="0"/>
          </a:p>
          <a:p>
            <a:pPr marL="0" lvl="0" indent="0">
              <a:buNone/>
            </a:pPr>
            <a:r>
              <a:rPr dirty="0"/>
              <a:t>During 2014 to 2023, case counts increased among non-Hispanic White women (1,115.4% increase; 454 to 5,518 cases), Hispanic or Latino women of any race(s) (585.8% increase; 296 to 2,030 cases), and non-Hispanic Black or African American women (345.8% increase; 928 to 4,137 cases).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Women by Race Hispanic Ethnicity (US 2014-2023) .xlsx”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2022 to 2023, the number of primary and secondary (P&amp;S) syphilis cases reported from STD clinics decreased 10.0% among men (5,869 to 5,285 cases) and decreased 6.8% among women (1,432 to 1,335 cases), while the number of cases reported from non-STD clinics decreased 11.5% among men (33,365 to 29,526 cases) and decreased 6.7% among women (11,891 to 11,093 cases).</a:t>
            </a:r>
          </a:p>
          <a:p>
            <a:pPr marL="0" lvl="0" indent="0">
              <a:buNone/>
            </a:pPr>
            <a:endParaRPr dirty="0"/>
          </a:p>
          <a:p>
            <a:pPr marL="0" lvl="0" indent="0">
              <a:buNone/>
            </a:pPr>
            <a:r>
              <a:rPr dirty="0"/>
              <a:t>During 2014 to 2023, the number of P&amp;S syphilis cases reported from STD clinics increased 22.1% among men (4,328 to 5,285 cases) and increased 319.8% among women (318 to 1,335 cases), while the number of cases reported from non-STD clinics increased 134.0% among men (12,617 to 29,526 cases) and increased 704.4% among women (1,379 to 11,093 cases).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by Reporting Source and Sex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Data collection for congenital syphilis (CS) began in 1941, and CS was made a nationally notifiable condition in 1944. There was a significant change in the CS case definition in the 1990s and rates before versus after the case definition change should be interpreted with caution.</a:t>
            </a:r>
          </a:p>
          <a:p>
            <a:pPr marL="0" lvl="0" indent="0">
              <a:buNone/>
            </a:pPr>
            <a:endParaRPr dirty="0"/>
          </a:p>
          <a:p>
            <a:pPr marL="0" lvl="0" indent="0">
              <a:buNone/>
            </a:pPr>
            <a:r>
              <a:rPr dirty="0"/>
              <a:t>In 2023, there were a total of 3,882 cases of CS reported among states and the District of Columbia for a rate of 105.8 per 100,000 live births.</a:t>
            </a:r>
          </a:p>
          <a:p>
            <a:pPr marL="0" lvl="0" indent="0">
              <a:buNone/>
            </a:pPr>
            <a:endParaRPr dirty="0"/>
          </a:p>
          <a:p>
            <a:pPr marL="0" lvl="0" indent="0">
              <a:buNone/>
            </a:pPr>
            <a:r>
              <a:rPr dirty="0"/>
              <a:t>During 2022 to 2023, the rate of reported CS increased 2.9% (from 102.8 to 105.8 per 100,000 live births).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Rates by Year of Birth (US 1941-2023).xlsx”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During 2022 to 2023, the number of cases of CS increased 3.0% (3,769 to 3,882 cases), concurrent with a 6.8% increase (78.0 to 83.3 per 100,000) in the rate of syphilis (all stages) among women aged 15 to 44 years and a 7.3% decrease (19.1 to 17.7 per 100,000) in the rate of primary and secondary (P&amp;S) syphilis among women aged 15 to 44 years.</a:t>
            </a:r>
          </a:p>
          <a:p>
            <a:pPr marL="0" lvl="0" indent="0">
              <a:buNone/>
            </a:pPr>
            <a:endParaRPr dirty="0"/>
          </a:p>
          <a:p>
            <a:pPr marL="0" lvl="0" indent="0">
              <a:buNone/>
            </a:pPr>
            <a:r>
              <a:rPr dirty="0"/>
              <a:t>During 2014 to 2023, the number of cases of CS increased 740.3% (462 to 3,882 cases), concurrent with a 499.3% increase (13.9 to 83.3 per 100,000) in the rate of syphilis (all stages) among women aged 15 to 44 years and a 580.8% increase (2.6 to 17.7 per 100,000) in the rate of P&amp;S syphilis among women aged 15 to 44 years.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Cases by Year of Birth and Syphilis Rates Women 15-44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During 2022 to 2023, the number of women reported with syphilis (all stages) who were pregnant increased 3.0% (from 9,823 to 10,121). During the same time period, the number of reported cases of CS increased 3.0% (from 3,769 to 3,882).</a:t>
            </a:r>
          </a:p>
          <a:p>
            <a:pPr marL="0" lvl="0" indent="0">
              <a:buNone/>
            </a:pPr>
            <a:endParaRPr dirty="0"/>
          </a:p>
          <a:p>
            <a:pPr marL="0" lvl="0" indent="0">
              <a:buNone/>
            </a:pPr>
            <a:r>
              <a:rPr dirty="0"/>
              <a:t>During 2019 to 2023, the number of women reported with syphilis (all stages) who were pregnant increased 104.4% (from 4,951 to 10,121). During the same time period, the number of reported cases of CS increased 106.1% (from 1,884 to 3,882).</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and Syphilis - Cases Pregnant Women and CS Cases by Year of Birth (US 2019-2023).xlsx”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In 2023, rates of CS were highest among birth </a:t>
            </a:r>
            <a:r>
              <a:rPr lang="en-US" dirty="0"/>
              <a:t>mothers</a:t>
            </a:r>
            <a:r>
              <a:rPr dirty="0"/>
              <a:t> who were non-Hispanic American Indian or Alaska Native (680.8 per 100,000 live births), followed by birth </a:t>
            </a:r>
            <a:r>
              <a:rPr lang="en-US" dirty="0"/>
              <a:t>mothers</a:t>
            </a:r>
            <a:r>
              <a:rPr dirty="0"/>
              <a:t> who were non-Hispanic Native Hawaiian or other Pacific Islander (295.6 per 100,000 live births) and birth </a:t>
            </a:r>
            <a:r>
              <a:rPr lang="en-US" dirty="0"/>
              <a:t>mothers</a:t>
            </a:r>
            <a:r>
              <a:rPr dirty="0"/>
              <a:t> who were non-Hispanic Black or African American (222.0 per 100,000 live births). The greatest number of reported CS cases was among birth </a:t>
            </a:r>
            <a:r>
              <a:rPr lang="en-US" dirty="0"/>
              <a:t>mothers</a:t>
            </a:r>
            <a:r>
              <a:rPr dirty="0"/>
              <a:t> who were Hispanic or Latino and of any race(s) (1,172 cases), followed by birth </a:t>
            </a:r>
            <a:r>
              <a:rPr lang="en-US" dirty="0"/>
              <a:t>mothers</a:t>
            </a:r>
            <a:r>
              <a:rPr dirty="0"/>
              <a:t> who were non-Hispanic Black or African American (1,146 cases) and birth </a:t>
            </a:r>
            <a:r>
              <a:rPr lang="en-US" dirty="0"/>
              <a:t>mothers</a:t>
            </a:r>
            <a:r>
              <a:rPr dirty="0"/>
              <a:t> who were non-Hispanic White (1,068 cases).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Counts and Rates by Race Hispanic Ethnicity of Birth </a:t>
            </a:r>
            <a:r>
              <a:rPr lang="en-US" dirty="0"/>
              <a:t>Mother</a:t>
            </a:r>
            <a:r>
              <a:rPr dirty="0"/>
              <a:t> (US 2023).xlsx” contains the data for the figure presented on this slide.</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29AFBC5-7751-4D71-8004-00EA0C069DAB}"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64,795 cases of syphilis (all stages) among women reported in the United States, representing an 8.6% increase from 2022. This overall increase among women reflects a 6.1% decrease in the number of primary and secondary syphilis (P&amp;S) cases (14,652 to 13,763), a 2.9% increase in the number of early non-primary non-secondary (ENPNS) syphilis cases (12,674 to 13,036), and a 17.5% increase in the number of unknown duration or late syphilis cases (32,347 to 37,996).</a:t>
            </a:r>
          </a:p>
          <a:p>
            <a:pPr marL="0" lvl="0" indent="0">
              <a:buNone/>
            </a:pPr>
            <a:endParaRPr dirty="0"/>
          </a:p>
          <a:p>
            <a:pPr marL="0" lvl="0" indent="0">
              <a:buNone/>
            </a:pPr>
            <a:r>
              <a:rPr dirty="0"/>
              <a:t>In 2023, the majority of syphilis cases among women were staged as unknown duration or late (58.6%), followed by P&amp;S (21.2%), and ENPNS (20.1%).</a:t>
            </a:r>
          </a:p>
          <a:p>
            <a:pPr marL="0" lvl="0" indent="0">
              <a:buNone/>
            </a:pPr>
            <a:endParaRPr dirty="0"/>
          </a:p>
          <a:p>
            <a:pPr marL="0" lvl="0" indent="0">
              <a:buNone/>
            </a:pPr>
            <a:r>
              <a:rPr dirty="0"/>
              <a:t>Case definitions are periodically revised using CSTE’s Position Statements and provide uniform criteria of nationally notifiable conditions for reporting purposes. Prior to 2018, syphilis cases identified as “early non-primary non-secondary syphilis” were classified as “early latent syphilis.” Prior to 2018, cases in the “unknown duration or late syphilis” category included cases classified as “late latent syphilis,” “latent syphilis of unknown duration,” “late syphilis with clinical manifestations,” and “neurosyphilis.” Please see the NNDSS website (https://ndc.services.cdc.gov/) for historical and current case definitions.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“Syphilis — Cases Women by Stage and Year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The percentages of CS cases by race/Hispanic ethnicity of birth </a:t>
            </a:r>
            <a:r>
              <a:rPr lang="en-US" dirty="0"/>
              <a:t>mother</a:t>
            </a:r>
            <a:r>
              <a:rPr dirty="0"/>
              <a:t> were disproportionate to the percentages among live births in the United States in 2023. The greatest absolute disparity was observed among non-Hispanic Black or African American birth </a:t>
            </a:r>
            <a:r>
              <a:rPr lang="en-US" dirty="0"/>
              <a:t>mothers</a:t>
            </a:r>
            <a:r>
              <a:rPr dirty="0"/>
              <a:t>, who represented 29.5% of reported CS cases (n = 1,146; 29.5% of CS cases with reported race or Hispanic ethnicity of birth </a:t>
            </a:r>
            <a:r>
              <a:rPr lang="en-US" dirty="0"/>
              <a:t>mother</a:t>
            </a:r>
            <a:r>
              <a:rPr dirty="0"/>
              <a:t>) despite being 14.1% of the live births, or 15.4% more cases than would be expected based on their proportion of live births. The greatest relative disparity was among non-Hispanic American Indian or Alaska Native birth </a:t>
            </a:r>
            <a:r>
              <a:rPr lang="en-US" dirty="0"/>
              <a:t>mothers</a:t>
            </a:r>
            <a:r>
              <a:rPr dirty="0"/>
              <a:t>, who represented 4.6% of reported CS cases (n = 178; 4.6% of CS cases with reported race or Hispanic ethnicity of birth </a:t>
            </a:r>
            <a:r>
              <a:rPr lang="en-US" dirty="0"/>
              <a:t>mother</a:t>
            </a:r>
            <a:r>
              <a:rPr dirty="0"/>
              <a:t>) despite being 0.7% of live births, or a burden 6.6 times what would be expected based on their proportion of live births. Additionally, Hispanic or Latino birth</a:t>
            </a:r>
            <a:r>
              <a:rPr lang="en-US" dirty="0"/>
              <a:t> mothers </a:t>
            </a:r>
            <a:r>
              <a:rPr dirty="0"/>
              <a:t>of any race(s) and non-Hispanic Native Hawaiian or other Pacific Islander birth </a:t>
            </a:r>
            <a:r>
              <a:rPr lang="en-US" dirty="0"/>
              <a:t>mothers</a:t>
            </a:r>
            <a:r>
              <a:rPr dirty="0"/>
              <a:t> were also overrepresented among CS cases relative to their proportion of live births.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Live Births and Cases by Race Hispanic Ethnicity of Birth </a:t>
            </a:r>
            <a:r>
              <a:rPr lang="en-US" dirty="0"/>
              <a:t>Mother</a:t>
            </a:r>
            <a:r>
              <a:rPr dirty="0"/>
              <a:t> (US 2023).xlsx” contains the data for the figure presented on this slide.</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29AFBC5-7751-4D71-8004-00EA0C069DAB}"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In 2023, the highest rate of reported cases of CS per 100,000 live births was among birth </a:t>
            </a:r>
            <a:r>
              <a:rPr lang="en-US" dirty="0"/>
              <a:t>mother</a:t>
            </a:r>
            <a:r>
              <a:rPr dirty="0"/>
              <a:t>s who were non-Hispanic American Indian or Alaska Native (680.8), followed by birth </a:t>
            </a:r>
            <a:r>
              <a:rPr lang="en-US" dirty="0"/>
              <a:t>mother</a:t>
            </a:r>
            <a:r>
              <a:rPr dirty="0"/>
              <a:t>s who were non-Hispanic Native Hawaiian or other Pacific Islander (295.6).</a:t>
            </a:r>
          </a:p>
          <a:p>
            <a:pPr marL="0" lvl="0" indent="0">
              <a:buNone/>
            </a:pPr>
            <a:endParaRPr dirty="0"/>
          </a:p>
          <a:p>
            <a:pPr marL="0" lvl="0" indent="0">
              <a:buNone/>
            </a:pPr>
            <a:r>
              <a:rPr dirty="0"/>
              <a:t>During 2022 to 2023, the greatest increase in rate of reported cases of CS per 100,000 live births was among birth </a:t>
            </a:r>
            <a:r>
              <a:rPr lang="en-US" dirty="0"/>
              <a:t>mother</a:t>
            </a:r>
            <a:r>
              <a:rPr dirty="0"/>
              <a:t>s who were Hispanic or Latino and of any race(s) (117.7 to 125.0; 6.2% increase). Birth </a:t>
            </a:r>
            <a:r>
              <a:rPr lang="en-US" dirty="0"/>
              <a:t>mother</a:t>
            </a:r>
            <a:r>
              <a:rPr dirty="0"/>
              <a:t>s who were non-Hispanic American Indian or Alaska Native had the greatest five-year increase in rate of CS (187.1 to 680.8; 263.9% increase from 2019).</a:t>
            </a:r>
          </a:p>
          <a:p>
            <a:pPr marL="0" lvl="0" indent="0">
              <a:buNone/>
            </a:pPr>
            <a:endParaRPr dirty="0"/>
          </a:p>
          <a:p>
            <a:pPr marL="0" lvl="0" indent="0">
              <a:buNone/>
            </a:pPr>
            <a:r>
              <a:rPr dirty="0"/>
              <a:t>During 2022 to 2023, the greatest decrease in rate of reported cases of CS per 100,000 live births was among birth </a:t>
            </a:r>
            <a:r>
              <a:rPr lang="en-US" dirty="0"/>
              <a:t>mother</a:t>
            </a:r>
            <a:r>
              <a:rPr dirty="0"/>
              <a:t>s who were non-Hispanic Native Hawaiian or other Pacific Islander (381.4 to 295.6; 22.5% decrease). Birth </a:t>
            </a:r>
            <a:r>
              <a:rPr lang="en-US" dirty="0"/>
              <a:t>mother</a:t>
            </a:r>
            <a:r>
              <a:rPr dirty="0"/>
              <a:t>s who were non-Hispanic Asian had the only five-year decrease in rate of CS (9.8 to 9.3; 5.1% decrease from 2019).</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Rates by Race Hispanic Ethnicity of Birth </a:t>
            </a:r>
            <a:r>
              <a:rPr lang="en-US" dirty="0"/>
              <a:t>Mother</a:t>
            </a:r>
            <a:r>
              <a:rPr dirty="0"/>
              <a:t> (US 2019-2023).xlsx” contains the data for the figure presented on this slide.</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29AFBC5-7751-4D71-8004-00EA0C069DAB}"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(DC) for a rate of 105.8 per 100,000 live births. Rates of reported CS among states reporting any cases ranged from 5.7 cases per 100,000 live births in Connecticut to 482.1 cases per 100,000 live births in South Dakota. No cases of CS were reported in Idaho and Vermont. The rate of reported CS in DC was 61.9 per 100,000 live births.</a:t>
            </a:r>
          </a:p>
          <a:p>
            <a:pPr marL="0" lvl="0" indent="0">
              <a:buNone/>
            </a:pPr>
            <a:endParaRPr dirty="0"/>
          </a:p>
          <a:p>
            <a:pPr marL="0" lvl="0" indent="0">
              <a:buNone/>
            </a:pPr>
            <a:r>
              <a:rPr dirty="0"/>
              <a:t>Including data from US territories, there were a total of 3,910 cases of CS reported for a rate of 105.9 per 100,000 live births in 2023. Among US territories reporting any cases, rates of reported CS ranged from 39.7 cases per 100,000 live births in Guam to 141.3 cases per 100,000 live births in Puerto Rico. No cases of CS were reported in American Samoa, the Commonwealth of the Northern Mariana Islands, or the US Virgin Islands.</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syphilis case reporting and on interpreting reported rates in US territories.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Rates by Jurisdiction (US and Terr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This slide contains an animated figure that will play when the slide is in presentation mode. A static version of the figure that displays maps from the first and last years of the range is available as a separate slide.</a:t>
            </a:r>
          </a:p>
          <a:p>
            <a:pPr marL="0" lvl="0" indent="0">
              <a:buNone/>
            </a:pPr>
            <a:endParaRPr dirty="0"/>
          </a:p>
          <a:p>
            <a:pPr marL="0" lvl="0" indent="0">
              <a:buNone/>
            </a:pPr>
            <a:r>
              <a:rPr dirty="0"/>
              <a:t>In 2023, there were a total of 3,882 cases of congenital syphilis (CS) reported among states and the District of Columbia (DC) for a rate of 105.8 per 100,000 live births. Including data from US territories, there were a total of 3,910 cases of CS reported for a rate of 105.9 per 100,000 live births.</a:t>
            </a:r>
          </a:p>
          <a:p>
            <a:pPr marL="0" lvl="0" indent="0">
              <a:buNone/>
            </a:pPr>
            <a:endParaRPr dirty="0"/>
          </a:p>
          <a:p>
            <a:pPr marL="0" lvl="0" indent="0">
              <a:buNone/>
            </a:pPr>
            <a:r>
              <a:rPr dirty="0"/>
              <a:t>In 2014, 31 states and no US territories (57.4% of areas with available data) reported one or more cases of CS. This increased to 48 states, DC, and two US territories (91.1% of areas with available data) in 2023.</a:t>
            </a:r>
          </a:p>
          <a:p>
            <a:pPr marL="0" lvl="0" indent="0">
              <a:buNone/>
            </a:pPr>
            <a:endParaRPr dirty="0"/>
          </a:p>
          <a:p>
            <a:pPr marL="0" lvl="0" indent="0">
              <a:buNone/>
            </a:pPr>
            <a:r>
              <a:rPr dirty="0"/>
              <a:t>American Samoa and the Commonwealth of the Northern Mariana Islands began providing data on CS cases to CDC in 2018; data are not available for those areas prior to that year. In addition, data on reported CS cases in 2018 are not available for the US Virgin Islands. Due to a network security incident in December 2021, the Maryland Department of Health could not finalize their 2021 STI case notification data. Data for 2021 from Maryland have been suppressed for this figure; however, they are included in national and regional case counts and rates displayed in other figures.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Cases by Year of Birth and Jurisdiction (US and Terr,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(DC) for a rate of 105.8 per 100,000 live births. Including data from US territories, there were a total of 3,910 cases of CS reported for a rate of 105.9 per 100,000 live births.</a:t>
            </a:r>
          </a:p>
          <a:p>
            <a:pPr marL="0" lvl="0" indent="0">
              <a:buNone/>
            </a:pPr>
            <a:endParaRPr dirty="0"/>
          </a:p>
          <a:p>
            <a:pPr marL="0" lvl="0" indent="0">
              <a:buNone/>
            </a:pPr>
            <a:r>
              <a:rPr dirty="0"/>
              <a:t>In 2014, 31 states and no US territories (57.4% of areas with available data) reported one or more cases of CS. This increased to 48 states, DC, and two US territories (91.1% of areas with available data) in 2023.</a:t>
            </a:r>
          </a:p>
          <a:p>
            <a:pPr marL="0" lvl="0" indent="0">
              <a:buNone/>
            </a:pPr>
            <a:endParaRPr dirty="0"/>
          </a:p>
          <a:p>
            <a:pPr marL="0" lvl="0" indent="0">
              <a:buNone/>
            </a:pPr>
            <a:r>
              <a:rPr dirty="0"/>
              <a:t>American Samoa and the Commonwealth of the Northern Mariana Islands began providing data on CS cases to CDC in 2018; data are not available for those areas prior to that year.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Cases by Year of Birth and Jurisdiction (US and Terr, 2014 and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This slide contains an animated figure that will play when the slide is in presentation mode. A static version of the figure that displays maps from the first and last years of the range is available as a separate slide.</a:t>
            </a:r>
          </a:p>
          <a:p>
            <a:pPr marL="0" lvl="0" indent="0">
              <a:buNone/>
            </a:pPr>
            <a:endParaRPr dirty="0"/>
          </a:p>
          <a:p>
            <a:pPr marL="0" lvl="0" indent="0">
              <a:buNone/>
            </a:pPr>
            <a:r>
              <a:rPr dirty="0"/>
              <a:t>In 2023, there were a total of 3,882 cases of congenital syphilis (CS) reported among states and the District of Columbia (DC) for a rate of 105.8 per 100,000 live births. Including data from US territories, there were a total of 3,910 cases of CS reported for a rate of 105.9 per 100,000 live births.</a:t>
            </a:r>
          </a:p>
          <a:p>
            <a:pPr marL="0" lvl="0" indent="0">
              <a:buNone/>
            </a:pPr>
            <a:endParaRPr dirty="0"/>
          </a:p>
          <a:p>
            <a:pPr marL="0" lvl="0" indent="0">
              <a:buNone/>
            </a:pPr>
            <a:r>
              <a:rPr dirty="0"/>
              <a:t>In 2014, one state (1.9% of areas with available data) had a rate of reported CS greater than or equal to 33 cases per 100,000 live births. This increased to 39 states, DC, and two US territories (75.0% of areas with available data) in 2023. During 2022 to 2023, rates of reported CS among live births increased in 30 states and two territories.</a:t>
            </a:r>
          </a:p>
          <a:p>
            <a:pPr marL="0" lvl="0" indent="0">
              <a:buNone/>
            </a:pPr>
            <a:endParaRPr dirty="0"/>
          </a:p>
          <a:p>
            <a:pPr marL="0" lvl="0" indent="0">
              <a:buNone/>
            </a:pPr>
            <a:r>
              <a:rPr dirty="0"/>
              <a:t>American Samoa and the Commonwealth of the Northern Mariana Islands began providing data on CS cases to CDC in 2018; data are not available for those areas prior to that year. In addition, data on reported CS cases in 2018 are not available for the US Virgin Islands. Due to a network security incident in December 2021, the Maryland Department of Health could not finalize their 2021 STI case notification data. Data for 2021 from Maryland have been suppressed for this figure; however, they are included in national and regional case counts and rates displayed in other figures.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Rates by Year of Birth and Jurisdiction (US and Terr,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(DC) for a rate of 105.8 per 100,000 live births. Including data from US territories, there were a total of 3,910 cases of CS reported for a rate of 105.9 per 100,000 live births.</a:t>
            </a:r>
          </a:p>
          <a:p>
            <a:pPr marL="0" lvl="0" indent="0">
              <a:buNone/>
            </a:pPr>
            <a:endParaRPr dirty="0"/>
          </a:p>
          <a:p>
            <a:pPr marL="0" lvl="0" indent="0">
              <a:buNone/>
            </a:pPr>
            <a:r>
              <a:rPr dirty="0"/>
              <a:t>In 2014, one state (1.9% of areas with available data) had a rate of reported CS greater than or equal to 33 cases per 100,000 live births. This increased to 39 states, DC, and two US territories (75.0% of areas with available data) in 2023.</a:t>
            </a:r>
          </a:p>
          <a:p>
            <a:pPr marL="0" lvl="0" indent="0">
              <a:buNone/>
            </a:pPr>
            <a:endParaRPr dirty="0"/>
          </a:p>
          <a:p>
            <a:pPr marL="0" lvl="0" indent="0">
              <a:buNone/>
            </a:pPr>
            <a:r>
              <a:rPr dirty="0"/>
              <a:t>American Samoa and the Commonwealth of the Northern Mariana Islands began providing data on CS cases to CDC in 2018; data are not available for those areas prior to that year.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Rates by Year of Birth and Jurisdiction (US and Terr 2014 and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In 2023, 27 cases (0.7%) were neonatal/infant deaths, 252 cases (6.5%) were stillbirths, 1,295 cases (33.4%) were born alive with CS-related signs or symptoms, 2,282 cases (58.8%) were born alive with no documented CS-related signs or symptoms, and 26 cases (0.7%) were missing information on vital status.</a:t>
            </a:r>
          </a:p>
          <a:p>
            <a:pPr marL="0" lvl="0" indent="0">
              <a:buNone/>
            </a:pPr>
            <a:endParaRPr dirty="0"/>
          </a:p>
          <a:p>
            <a:pPr marL="0" lvl="0" indent="0">
              <a:buNone/>
            </a:pPr>
            <a:r>
              <a:rPr dirty="0"/>
              <a:t>In 2023, there were 279 CS-related deaths (252 stillbirths and 27 neonatal/infant deaths), a decrease of 3.1% from 2022 (288 to 279) and an increase of 113.0% from 2019 (131 to 279).</a:t>
            </a:r>
          </a:p>
          <a:p>
            <a:pPr marL="0" lvl="0" indent="0">
              <a:buNone/>
            </a:pPr>
            <a:endParaRPr dirty="0"/>
          </a:p>
          <a:p>
            <a:pPr marL="0" lvl="0" indent="0">
              <a:buNone/>
            </a:pPr>
            <a:r>
              <a:rPr dirty="0"/>
              <a:t>The number of infants reported with CS who were born alive with CS-related signs and symptoms decreased 9.3% from 2022 to 2023 (1,428 to 1,295) and increased 81.1% from 2019 to 2023 (715 to 1,295).</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Cases by Vital Status and Clinical Signs and Symptoms (US 2019-2023).xlsx”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In 2023, 252 CS-related stillbirths were reported, an increase of 6.3% since 2022 and an increase of 800.0% since 2014.</a:t>
            </a:r>
          </a:p>
          <a:p>
            <a:pPr marL="0" lvl="0" indent="0">
              <a:buNone/>
            </a:pPr>
            <a:endParaRPr dirty="0"/>
          </a:p>
          <a:p>
            <a:pPr marL="0" lvl="0" indent="0">
              <a:buNone/>
            </a:pPr>
            <a:r>
              <a:rPr dirty="0"/>
              <a:t>In 2023, 27 CS-related neonatal/infant deaths were reported, a decrease of 47.1% since 2022 and an increase of 237.5% since 2014.</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Reported Stillbirths and Neonatal/Infant Deaths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In 2023, the most common missed prevention opportunity among birth </a:t>
            </a:r>
            <a:r>
              <a:rPr lang="en-US" dirty="0"/>
              <a:t>mothers</a:t>
            </a:r>
            <a:r>
              <a:rPr dirty="0"/>
              <a:t> of infants with CS was no documented timely test (n = 1,648; 42.5%), followed by no treatment or non-documented treatment (n = 872; 22.5%).</a:t>
            </a:r>
          </a:p>
          <a:p>
            <a:pPr marL="0" lvl="0" indent="0">
              <a:buNone/>
            </a:pPr>
            <a:endParaRPr dirty="0"/>
          </a:p>
          <a:p>
            <a:pPr marL="0" lvl="0" indent="0">
              <a:buNone/>
            </a:pPr>
            <a:r>
              <a:rPr dirty="0"/>
              <a:t>These “missed opportunities” for prevention of CS correspond to critical elements in the cascade of care for syphilis in pregnancy, including timely screening and adequate and timely treatment. Barriers at each step are multifactorial and are frequently related to structural and systematic issues such as housing status and healthcare access, along with </a:t>
            </a:r>
            <a:r>
              <a:rPr dirty="0" err="1"/>
              <a:t>syndemics</a:t>
            </a:r>
            <a:r>
              <a:rPr dirty="0"/>
              <a:t> such as substance use disorder. These issues are often beyond the capacity of individual providers to address, and require focused, multi-stakeholder policy interventions.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Receipt of Testing and Treatment by </a:t>
            </a:r>
            <a:r>
              <a:rPr lang="en-US" dirty="0"/>
              <a:t>Pregnant Women </a:t>
            </a:r>
            <a:r>
              <a:rPr dirty="0"/>
              <a:t>with CS Outcome (US 2023).xlsx” contains the data for the figure presented on this slide.</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29AFBC5-7751-4D71-8004-00EA0C069DAB}"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2022 to 2023, the rate of reported primary and secondary (P&amp;S) syphilis among women decreased 6.9% (from 8.7 to 8.1 per 100,000) and the rate among men decreased 11.9% (from 26.8 to 23.6 per 100,000).</a:t>
            </a:r>
          </a:p>
          <a:p>
            <a:pPr marL="0" lvl="0" indent="0">
              <a:buNone/>
            </a:pPr>
            <a:endParaRPr dirty="0"/>
          </a:p>
          <a:p>
            <a:pPr marL="0" lvl="0" indent="0">
              <a:buNone/>
            </a:pPr>
            <a:r>
              <a:rPr dirty="0"/>
              <a:t>During 2019 to 2023, the rate of reported P&amp;S syphilis among women increased 107.7% (from 3.9 to 8.1 per 100,000) and the rate among men increased 18.0% (from 20.0 to 23.6 per 100,000). During 2014 to 2023, the rate among women increased 636.4% (from 1.1 to 8.1 per 100,000) and the rate among men increased 103.4% (from 11.6 to 23.6 per 100,000).</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by Sex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rates of reported primary and secondary (P&amp;S) syphilis among states reporting any cases among women ranged from 0.7 cases per 100,000 women in Wyoming to 72.6 cases per 100,000 women in South Dakota. No cases of P&amp;S syphilis among women were reported in Vermont. The rate of reported P&amp;S syphilis in the District of Columbia was 10.9 per 100,000 women.</a:t>
            </a:r>
          </a:p>
          <a:p>
            <a:pPr marL="0" lvl="0" indent="0">
              <a:buNone/>
            </a:pPr>
            <a:endParaRPr dirty="0"/>
          </a:p>
          <a:p>
            <a:pPr marL="0" lvl="0" indent="0">
              <a:buNone/>
            </a:pPr>
            <a:r>
              <a:rPr dirty="0"/>
              <a:t>Among US territories reporting any cases, rates of reported P&amp;S syphilis ranged from 2.4 cases per 100,000 women in Guam to 6.9 cases per 100,000 women in Puerto Rico. No cases of P&amp;S syphilis among women were reported in American Samoa, the Commonwealth of the Northern Mariana Islands, or the US Virgin Islands.</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Women by Jurisdiction (US and Terr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This slide contains an animated figure that will play when the slide is in presentation mode. A static version of the figure that displays maps from the first and last years of the range is available as a separate slide.</a:t>
            </a:r>
          </a:p>
          <a:p>
            <a:pPr marL="0" lvl="0" indent="0">
              <a:buNone/>
            </a:pPr>
            <a:endParaRPr dirty="0"/>
          </a:p>
          <a:p>
            <a:pPr marL="0" lvl="0" indent="0">
              <a:buNone/>
            </a:pPr>
            <a:r>
              <a:rPr dirty="0"/>
              <a:t>In 2014, two states (3.8% of areas with available data) had a rate of reported primary and secondary syphilis greater than or equal to 8 cases per 100,000 women aged 15 to 44 years. This increased to 41 states, the District of Columbia (DC), and one US territory (76.8% of areas with available data) in 2023. During 2022 to 2023, rates of reported primary and secondary syphilis among women aged 15 to 44 years increased in 16 states, DC, and one territory.</a:t>
            </a:r>
          </a:p>
          <a:p>
            <a:pPr marL="0" lvl="0" indent="0">
              <a:buNone/>
            </a:pPr>
            <a:endParaRPr dirty="0"/>
          </a:p>
          <a:p>
            <a:pPr marL="0" lvl="0" indent="0">
              <a:buNone/>
            </a:pPr>
            <a:r>
              <a:rPr dirty="0"/>
              <a:t>American Samoa and the Commonwealth of the Northern Mariana Islands began providing data on P&amp;S syphilis cases to CDC in 2018; data are not available for those areas prior to that year. In addition, data on reported P&amp;S syphilis cases in 2018 are not available for the US Virgin Islands. Furthermore, population estimates by age and sex were not available for all territories for all years. Due to a network security incident in December 2021, the Maryland Department of Health could not finalize their 2021 STI case notification data. Data for 2021 from Maryland have been suppressed for this figure; however, they are included in national and regional case counts and rates displayed in other figures.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Women 15-44 Years by Jurisdiction (US and Terr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2014, two states (3.8% of areas with available data) had a rate of reported primary and secondary syphilis greater than or equal to 8 cases per 100,000 women aged 15 to 44 years. This increased to 41 states, the District of Columbia, and one US territory (76.8% of areas with available data) in 2023.</a:t>
            </a:r>
          </a:p>
          <a:p>
            <a:pPr marL="0" lvl="0" indent="0">
              <a:buNone/>
            </a:pPr>
            <a:endParaRPr dirty="0"/>
          </a:p>
          <a:p>
            <a:pPr marL="0" lvl="0" indent="0">
              <a:buNone/>
            </a:pPr>
            <a:r>
              <a:rPr dirty="0"/>
              <a:t>American Samoa and the Commonwealth of the Northern Mariana Islands began providing data on P&amp;S syphilis cases to CDC in 2018; data are not available for those areas prior to that year. Additionally, population estimates by age and sex were not available for all territories for both years.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Women 15-44 Years by Jurisdiction (US and Terr 2014 and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2014, one state (2.0% of areas with available data) had a rate of reported syphilis (all stages) greater than or equal to 28 cases per 100,000 women aged 15 to 44 years. This increased to 44 states, the District of Columbia, and one US territory (88.5% of areas with available data) in 2023.</a:t>
            </a:r>
          </a:p>
          <a:p>
            <a:pPr marL="0" lvl="0" indent="0">
              <a:buNone/>
            </a:pPr>
            <a:endParaRPr dirty="0"/>
          </a:p>
          <a:p>
            <a:pPr marL="0" lvl="0" indent="0">
              <a:buNone/>
            </a:pPr>
            <a:r>
              <a:rPr dirty="0"/>
              <a:t>Data on reported cases of syphilis other than primary and secondary syphilis are not available by age and sex for American Samoa, the Commonwealth of the Northern Mariana Islands, Guam, and the US Virgin Islands. Additionally, population estimates by age and sex were not available for all territories for both years.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“Syphilis - Rates Women 15-44 Years by Jurisdiction (US and Terr 2014 and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This slide contains an animated figure that will play when the slide is in presentation mode. A static version of the figure that displays maps from the first and last years of the range is available as a separate slide.</a:t>
            </a:r>
          </a:p>
          <a:p>
            <a:pPr marL="0" lvl="0" indent="0">
              <a:buNone/>
            </a:pPr>
            <a:endParaRPr dirty="0"/>
          </a:p>
          <a:p>
            <a:pPr marL="0" lvl="0" indent="0">
              <a:buNone/>
            </a:pPr>
            <a:r>
              <a:rPr dirty="0"/>
              <a:t>In 2014, one state (2.0% of areas with available data) had a rate of reported syphilis (all stages) greater than or equal to 28 cases per 100,000 women aged 15 to 44 years. This increased to 44 states, the District of Columbia (DC), and one US territory (88.5% of areas with available data) in 2023. During 2022 to 2023, rates of reported syphilis (all stages) among women aged 15 to 44 years increased in 39 states, DC, and one territory.</a:t>
            </a:r>
          </a:p>
          <a:p>
            <a:pPr marL="0" lvl="0" indent="0">
              <a:buNone/>
            </a:pPr>
            <a:endParaRPr dirty="0"/>
          </a:p>
          <a:p>
            <a:pPr marL="0" lvl="0" indent="0">
              <a:buNone/>
            </a:pPr>
            <a:r>
              <a:rPr dirty="0"/>
              <a:t>Data on reported cases of syphilis other than primary and secondary syphilis are not available by age and sex for American Samoa, the Commonwealth of the Northern Mariana Islands, Guam, and the US Virgin Islands. Additionally, population estimates by age and sex were not available for all territories for all years. Due to a network security incident in December 2021, the Maryland Department of Health could not finalize their 2021 STI case notification data. Data for 2021 from Maryland have been suppressed for this figure; however, they are included in national and regional case counts and rates displayed in other figures.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“Syphilis - Rates Women 15-44 Years by Jurisdiction (US and Terr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This slide contains an animated figure that will play when the slide is in presentation mode. A static version of the figure that displays maps from the first and last years of the range is available as a separate slide.</a:t>
            </a:r>
          </a:p>
          <a:p>
            <a:pPr marL="0" lvl="0" indent="0">
              <a:buNone/>
            </a:pPr>
            <a:endParaRPr dirty="0"/>
          </a:p>
          <a:p>
            <a:pPr marL="0" lvl="0" indent="0">
              <a:buNone/>
            </a:pPr>
            <a:r>
              <a:rPr dirty="0"/>
              <a:t>In 2019, 1,568 (49.9%) of US counties and county equivalents with available data reported at least one case of syphilis (all stages) among women of reproductive age (15–44 years), increasing to 2,227 (70.8%) of counties and county equivalents with available data in 2023.</a:t>
            </a:r>
          </a:p>
          <a:p>
            <a:pPr marL="0" lvl="0" indent="0">
              <a:buNone/>
            </a:pPr>
            <a:endParaRPr dirty="0"/>
          </a:p>
          <a:p>
            <a:pPr marL="0" lvl="0" indent="0">
              <a:buNone/>
            </a:pPr>
            <a:r>
              <a:rPr dirty="0"/>
              <a:t>During 2022 to 2023, the number of counties and county equivalents increased from 2,132 (68.0% of counties and county equivalents with available data) in 2022 to 2,227 (70.8% of counties and county equivalents with available data) in 2023.</a:t>
            </a:r>
          </a:p>
          <a:p>
            <a:pPr marL="0" lvl="0" indent="0">
              <a:buNone/>
            </a:pPr>
            <a:endParaRPr dirty="0"/>
          </a:p>
          <a:p>
            <a:pPr marL="0" lvl="0" indent="0">
              <a:buNone/>
            </a:pPr>
            <a:r>
              <a:rPr dirty="0"/>
              <a:t>Due to a network security incident in December 2021, the Maryland Department of Health could not finalize their 2021 STI case notification data. Data for 2021 from Maryland have been suppressed for this figure; however, they are included in national and regional case counts and rates displayed in other figures. In 2022, Connecticut adopted nine planning regions as county-equivalent geographic units; as STI case notification data were not available in the new county-equivalent units for 2022, data for Connecticut have been suppressed for this figure.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Note that boundaries for counties and county-equivalent areas change over time and may differ between years depicted in this figure.</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“Syphilis - Cases Women 15-44 Years by County (US 2019-2023).xlsx”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2019, 1,568 (49.9%) of US counties and county equivalents with available data reported at least one case of syphilis (all stages) among women of reproductive age (15–44 years), increasing to 2,227 (70.8%) of counties and county equivalents with available data in 2023.</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Note that boundaries for counties and county-equivalent areas change over time and may differ between years depicted in this figure.</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“Syphilis - Cases Women 15-44 Years by County (US 2019 and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One goal of Healthy People 2030 is to reduce the rate of syphilis in women to 4.6 per 100,000. In 2023, 1,415 counties and county equivalents (45.1% of counties and county equivalents with available data) had a rate of primary and secondary syphilis among 15-44 year old women greater than 4.6 per 100,000. During the same year, 76.6% of the US population resided in these counties and county equivalents.</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 Per current re-release guidelines for county-level syphilis case notification data, data have been suppressed for counties and county equivalents where display could identify the age, race, and sex of cases in strata with a population of &lt;100 people.</a:t>
            </a:r>
          </a:p>
          <a:p>
            <a:pPr marL="0" lvl="0" indent="0">
              <a:buNone/>
            </a:pPr>
            <a:endParaRPr dirty="0"/>
          </a:p>
          <a:p>
            <a:pPr marL="0" lvl="0" indent="0">
              <a:buNone/>
            </a:pPr>
            <a:r>
              <a:rPr dirty="0"/>
              <a:t>Per current re-release guidelines for county-level syphilis case notification data, data have been suppressed for counties where display could identify the age, race, and sex of cases in strata with a population of &lt;100 people.</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Women 15-44 Years by County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2022 to 2023, the rate of reported gonorrhea among men decreased 3.4% (from 236.3 to 228.3 per 100,000) and the rate among women decreased 14.1% (from 152.1 to 130.7 per 100,000).</a:t>
            </a:r>
          </a:p>
          <a:p>
            <a:pPr marL="0" lvl="0" indent="0">
              <a:buNone/>
            </a:pPr>
            <a:endParaRPr dirty="0"/>
          </a:p>
          <a:p>
            <a:pPr marL="0" lvl="0" indent="0">
              <a:buNone/>
            </a:pPr>
            <a:r>
              <a:rPr dirty="0"/>
              <a:t>During 2019 to 2023, the rate of reported gonorrhea among men increased 2.1% (from 223.7 to 228.3 per 100,000) and the rate among women decreased 14.1% (from 152.1 to 130.7 per 100,000). During 2014 to 2023, the rate among men increased 91.7% (from 119.1 to 228.3 per 100,000) and the rate among women increased 30.2% (from 100.4 to 130.7 per 100,000).</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Rates by Sex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 rate of reported gonorrhea was higher among men (228.3 per 100,000) compared to women (130.7 per 100,000).</a:t>
            </a:r>
          </a:p>
          <a:p>
            <a:pPr marL="0" lvl="0" indent="0">
              <a:buNone/>
            </a:pPr>
            <a:endParaRPr dirty="0"/>
          </a:p>
          <a:p>
            <a:pPr marL="0" lvl="0" indent="0">
              <a:buNone/>
            </a:pPr>
            <a:r>
              <a:rPr dirty="0"/>
              <a:t>Among men, those aged 20 to 24 years had the highest rate of reported cases of gonorrhea (691.1 per 100,000), followed by men aged 25 to 29 years (671.2 per 100,000) and men aged 30 to 34 years (585.8 per 100,000). Among women, those aged 20 to 24 years also had the highest rate of reported cases of gonorrhea (610.5 per 100,000), followed by women aged 15 to 19 years (476.7 per 100,000) and women aged 25 to 29 years (353.8 per 100,000).</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gonorrhea case reporting.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Rates by Age Group and Sex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 rate of reported primary and secondary (P&amp;S) syphilis was higher among men (23.6 per 100,000) compared to women (8.1 per 100,000).</a:t>
            </a:r>
          </a:p>
          <a:p>
            <a:pPr marL="0" lvl="0" indent="0">
              <a:buNone/>
            </a:pPr>
            <a:endParaRPr dirty="0"/>
          </a:p>
          <a:p>
            <a:pPr marL="0" lvl="0" indent="0">
              <a:buNone/>
            </a:pPr>
            <a:r>
              <a:rPr dirty="0"/>
              <a:t>Among men, those aged 30 to 34 years had the highest rate of reported cases of P&amp;S syphilis (62.0 per 100,000), followed by men aged 25 to 29 years (58.7 per 100,000) and men aged 35 to 39 years (49.5 per 100,000). Among women, those aged 25 to 29 years had the highest rate of reported cases of P&amp;S syphilis (22.7 per 100,000), followed by women aged 30 to 34 years (21.5 per 100,000) and women aged 20 to 24 years (20.1 per 100,000).</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by Age Group and Sex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Among women aged 15 to 44 years in 2023, those aged 20 to 24 years had the highest rate of reported cases of gonorrhea (610.5 cases per 100,000; 14.6% decrease from 2022), followed by those aged 15 to 19 years (476.7 cases per 100,000; 9.3% decrease from 2022), those aged 25 to 29 years (353.8 cases per 100,000; 19.2% decrease from 2022), those aged 30 to 34 years (229.0 cases per 100,000; 16.8% decrease from 2022), and those aged 35 to 44 years (113.0 cases per 100,000; 14.3% decrease from 2022).</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Rates Women 15-44 Years by Age Group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 rate of reported gonorrhea was higher among men (228.3 per 100,000) compared to women (130.7 per 100,000).</a:t>
            </a:r>
          </a:p>
          <a:p>
            <a:pPr marL="0" lvl="0" indent="0">
              <a:buNone/>
            </a:pPr>
            <a:endParaRPr dirty="0"/>
          </a:p>
          <a:p>
            <a:pPr marL="0" lvl="0" indent="0">
              <a:buNone/>
            </a:pPr>
            <a:r>
              <a:rPr dirty="0"/>
              <a:t>Among men, non-Hispanic Black or African American men had the highest rate of reported cases of gonorrhea (712.6 per 100,000), followed by non-Hispanic American Indian or Alaska Native men (242.4 per 100,000) and non-Hispanic Native Hawaiian or other Pacific Islander men (224.1 per 100,000). Among women, non-Hispanic Black or African American women also had the highest rate of reported cases of gonorrhea (413.9 per 100,000), followed by non-Hispanic American Indian or Alaska Native women (339.9 per 100,000) and non-Hispanic women of multiple races (144.3 per 100,000).</a:t>
            </a:r>
          </a:p>
          <a:p>
            <a:pPr marL="0" lvl="0" indent="0">
              <a:buNone/>
            </a:pPr>
            <a:endParaRPr dirty="0"/>
          </a:p>
          <a:p>
            <a:pPr marL="0" lvl="0" indent="0">
              <a:buNone/>
            </a:pPr>
            <a:r>
              <a:rPr dirty="0"/>
              <a:t>Using non-Hispanic White persons as the referent category, the greatest relative disparity in rates of reported gonorrhea by race and Hispanic ethnicity across both sexes was observed among non-Hispanic Black or African American men, with a rate ratio of 8.6 times that of non-Hispanic White men. Among women, the greatest relative disparity was observed among non-Hispanic Black or African American women as well, with a rate 8.1 times that of non-Hispanic White women.</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Rates by Race Hispanic Ethnicity and Sex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rates of reported gonorrhea among women ranged by state from 21 cases per 100,000 women in Vermont to 350 cases per 100,000 women in Alaska. The rate of reported gonorrhea in the District of Columbia was 406 per 100,000 women.</a:t>
            </a:r>
          </a:p>
          <a:p>
            <a:pPr marL="0" lvl="0" indent="0">
              <a:buNone/>
            </a:pPr>
            <a:endParaRPr dirty="0"/>
          </a:p>
          <a:p>
            <a:pPr marL="0" lvl="0" indent="0">
              <a:buNone/>
            </a:pPr>
            <a:r>
              <a:rPr dirty="0"/>
              <a:t>Among US territories, rates of reported gonorrhea ranged from 33 cases per 100,000 women in Puerto Rico to 138 cases per 100,000 women in American Samoa.</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Rates Women by Jurisdiction (US and Terr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rates of reported gonorrhea among women aged 15 to 24 years ranged by state from 72 cases per 100,000 women aged 15 to 24 years in Vermont to 1,237 cases per 100,000 women aged 15 to 24 years in Louisiana. The rate of reported gonorrhea in the District of Columbia was 1,563 per 100,000 women aged 15 to 24 years.</a:t>
            </a:r>
          </a:p>
          <a:p>
            <a:pPr marL="0" lvl="0" indent="0">
              <a:buNone/>
            </a:pPr>
            <a:endParaRPr dirty="0"/>
          </a:p>
          <a:p>
            <a:pPr marL="0" lvl="0" indent="0">
              <a:buNone/>
            </a:pPr>
            <a:r>
              <a:rPr dirty="0"/>
              <a:t>Among US territories, rates of reported gonorrhea ranged from 162 cases per 100,000 women aged 15 to 24 years in Puerto Rico to 520 cases per 100,000 women aged 15 to 24 years in American Samoa.</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Rates Women 15-24 Years by Jurisdiction (US and Terr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Among men and women, rate ratios of rates of reported gonorrhea by race/Hispanic ethnicity (using non-Hispanic White persons as the referent population) varied by region in 2023. Among men, the greatest rate ratio was in the Midwest where the rate of reported gonorrhea among non-Hispanic Black or African American men was 15.3 times the rate among non-Hispanic White men. Among women, the greatest rate ratio was in the Midwest where the rate of reported gonorrhea among non-Hispanic American Indian or Alaska Native women was 11.9 times the rate among non-Hispanic White women.</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Ratios of Rates by Sex Race Hispanic Ethnicity and Region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2022 to 2023, the number of gonorrhea cases reported from STD clinics decreased 10.3% among men (29,849 to 26,763 cases) and decreased 15.9% among women (11,104 to 9,337 cases), while the number of cases reported from non-STD clinics decreased 2.1% among men (304,166 to 297,889 cases) and decreased 13.0% among women (205,253 to 178,476 cases).</a:t>
            </a:r>
          </a:p>
          <a:p>
            <a:pPr marL="0" lvl="0" indent="0">
              <a:buNone/>
            </a:pPr>
            <a:endParaRPr dirty="0"/>
          </a:p>
          <a:p>
            <a:pPr marL="0" lvl="0" indent="0">
              <a:buNone/>
            </a:pPr>
            <a:r>
              <a:rPr dirty="0"/>
              <a:t>During 2014 to 2023, the number of gonorrhea cases reported from STD clinics decreased 16.8% among men (32,179 to 26,763 cases) and decreased 30.0% among women (13,347 to 9,337 cases), while the number of cases reported from non-STD clinics increased 130.0% among men (129,526 to 297,889 cases) and increased 40.5% among women (127,043 to 178,476 cases).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Cases by Reporting Source and Sex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Among patients accessing care in participating STI clinics in the STI Surveillance Network (</a:t>
            </a:r>
            <a:r>
              <a:rPr dirty="0" err="1"/>
              <a:t>SSuN</a:t>
            </a:r>
            <a:r>
              <a:rPr dirty="0"/>
              <a:t>) who were tested for gonorrhea in 2023, 21.8% of gay, bisexual, and other men who have sex with men (MSM), 8.9% of men who have sex with women only (MSW), and 4.3% of women were positive. The proportion of STI clinic patients who tested positive for gonorrhea varied by sex and sex of sex partners, as well as by age group. MSM were noted to have higher proportions of testing positive in all age groups when compared to women and MSW.</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a:t>
            </a:r>
            <a:r>
              <a:rPr dirty="0" err="1"/>
              <a:t>SSuN</a:t>
            </a:r>
            <a:r>
              <a:rPr dirty="0"/>
              <a:t> methodology. Table A (</a:t>
            </a:r>
            <a:r>
              <a:rPr lang="en-US" dirty="0"/>
              <a:t>https://www.cdc.gov/sti-statistics/data-vis/table-selected-percunknown.html</a:t>
            </a:r>
            <a:r>
              <a:rPr dirty="0"/>
              <a:t>) provides information on unknown, missing, or invalid values of select variables.</a:t>
            </a:r>
          </a:p>
        </p:txBody>
      </p:sp>
      <p:sp>
        <p:nvSpPr>
          <p:cNvPr id="4" name="Slide Number Placeholder 3"/>
          <p:cNvSpPr>
            <a:spLocks noGrp="1"/>
          </p:cNvSpPr>
          <p:nvPr>
            <p:ph type="sldNum" sz="quarter" idx="10"/>
          </p:nvPr>
        </p:nvSpPr>
        <p:spPr/>
        <p:txBody>
          <a:bodyPr/>
          <a:lstStyle/>
          <a:p>
            <a:fld id="{A29AFBC5-7751-4D71-8004-00EA0C069DAB}" type="slidenum">
              <a:rPr lang="en-US"/>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New York City had the highest proportion of gonorrhea cases reported among gay, bisexual, and other men who have sex with men (MSM) among </a:t>
            </a:r>
            <a:r>
              <a:rPr dirty="0" err="1"/>
              <a:t>SSuN</a:t>
            </a:r>
            <a:r>
              <a:rPr dirty="0"/>
              <a:t> jurisdictions meeting the inclusion threshold, Indiana had the highest proportion of gonorrhea cases reported among women, and Indiana had the highest proportion of gonorrhea cases reported among men who have sex with women only. Overall, the proportion of gonorrhea estimated to be attributed to MSM was 50.5% in 2023.</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a:t>
            </a:r>
            <a:r>
              <a:rPr dirty="0" err="1"/>
              <a:t>SSuN</a:t>
            </a:r>
            <a:r>
              <a:rPr dirty="0"/>
              <a:t> methodology. Table A (</a:t>
            </a:r>
            <a:r>
              <a:rPr lang="en-US" dirty="0"/>
              <a:t>https://www.cdc.gov/sti-statistics/data-vis/table-selected-percunknown.html</a:t>
            </a:r>
            <a:r>
              <a:rPr dirty="0"/>
              <a:t>) provides information on unknown, missing, or invalid values of select variables.</a:t>
            </a:r>
          </a:p>
        </p:txBody>
      </p:sp>
      <p:sp>
        <p:nvSpPr>
          <p:cNvPr id="4" name="Slide Number Placeholder 3"/>
          <p:cNvSpPr>
            <a:spLocks noGrp="1"/>
          </p:cNvSpPr>
          <p:nvPr>
            <p:ph type="sldNum" sz="quarter" idx="10"/>
          </p:nvPr>
        </p:nvSpPr>
        <p:spPr/>
        <p:txBody>
          <a:bodyPr/>
          <a:lstStyle/>
          <a:p>
            <a:fld id="{A29AFBC5-7751-4D71-8004-00EA0C069DAB}" type="slidenum">
              <a:rPr lang="en-US"/>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2022 to 2023, the rate of reported chlamydia among men increased 1.3% (from 363.7 to 368.3 per 100,000) and the rate among women decreased 1.7% (from 621.2 to 610.7 per 100,000).</a:t>
            </a:r>
          </a:p>
          <a:p>
            <a:pPr marL="0" lvl="0" indent="0">
              <a:buNone/>
            </a:pPr>
            <a:endParaRPr dirty="0"/>
          </a:p>
          <a:p>
            <a:pPr marL="0" lvl="0" indent="0">
              <a:buNone/>
            </a:pPr>
            <a:r>
              <a:rPr dirty="0"/>
              <a:t>During 2019 to 2023, the rate of reported chlamydia among men decreased 7.6% (from 398.6 to 368.3 per 100,000) and the rate among women decreased 12.3% (from 696.6 to 610.7 per 100,000). During 2014 to 2023, the rate among men increased 33.4% (from 276.1 to 368.3 per 100,000) and the rate among women decreased 1.8% (from 621.6 to 610.7 per 100,000).</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Rates by Sex (US and Terr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 rate of reported chlamydia was higher among women (610.7 per 100,000) compared to men (368.3 per 100,000).</a:t>
            </a:r>
          </a:p>
          <a:p>
            <a:pPr marL="0" lvl="0" indent="0">
              <a:buNone/>
            </a:pPr>
            <a:endParaRPr dirty="0"/>
          </a:p>
          <a:p>
            <a:pPr marL="0" lvl="0" indent="0">
              <a:buNone/>
            </a:pPr>
            <a:r>
              <a:rPr dirty="0"/>
              <a:t>Among women, those aged 20 to 24 years had the highest rate of reported cases of chlamydia (3,435.1 per 100,000), followed by women aged 15 to 19 years (2,566.1 per 100,000) and women aged 25 to 29 years (1,621.3 per 100,000). Among men, those aged 20 to 24 years also had the highest rate of reported cases of chlamydia (1,557.1 per 100,000), followed by men aged 25 to 29 years (1,057.9 per 100,000) and men aged 15 to 19 years (886.1 per 100,000).</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Rates by Age Group and Sex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Among women aged 15 to 44 years in 2023, those aged 25 to 29 years had the highest rate of reported cases of primary and secondary syphilis (22.7 cases per 100,000; 5.8% decrease from 2022), followed by those aged 30 to 34 years (21.5 cases per 100,000; 10.8% decrease from 2022), those aged 20 to 24 years (20.1 cases per 100,000; 7.4% decrease from 2022), those aged 35 to 44 years (16.5 cases per 100,000; 7.8% decrease from 2022), and those aged 15 to 19 years (8.3 cases per 100,000; 2.4% decrease from 2022).</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Women 15-44 Years by Age Group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Among women aged 15 to 44 years in 2023, those aged 20 to 24 years had the highest rate of reported cases of chlamydia (3,435.1 cases per 100,000; 2.8% decrease from 2022), followed by those aged 15 to 19 years (2,566.1 cases per 100,000; 3.3% decrease from 2022), those aged 25 to 29 years (1,621.3 cases per 100,000; 3.6% decrease from 2022), those aged 30 to 34 years (783.3 cases per 100,000; 1.1% decrease from 2022), and those aged 35 to 44 years (302.4 cases per 100,000; 1.6% increase from 2022).</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Rates Women 15-44 Years by Age Group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 rate of reported chlamydia was higher among women (610.7 per 100,000) compared to men (368.3 per 100,000).</a:t>
            </a:r>
          </a:p>
          <a:p>
            <a:pPr marL="0" lvl="0" indent="0">
              <a:buNone/>
            </a:pPr>
            <a:endParaRPr dirty="0"/>
          </a:p>
          <a:p>
            <a:pPr marL="0" lvl="0" indent="0">
              <a:buNone/>
            </a:pPr>
            <a:r>
              <a:rPr dirty="0"/>
              <a:t>Among women, non-Hispanic Black or African American women had the highest rate of reported cases of chlamydia (1,342.2 per 100,000), followed by non-Hispanic American Indian or Alaska Native women (1,007.5 per 100,000) and non-Hispanic Native Hawaiian or other Pacific Islander women (812.1 per 100,000). Among men, non-Hispanic Black or African American men also had the highest rate of reported cases of chlamydia (974.7 per 100,000), followed by non-Hispanic American Indian or Alaska Native men (403.8 per 100,000) and non-Hispanic Native Hawaiian or other Pacific Islander men (359.9 per 100,000).</a:t>
            </a:r>
          </a:p>
          <a:p>
            <a:pPr marL="0" lvl="0" indent="0">
              <a:buNone/>
            </a:pPr>
            <a:endParaRPr dirty="0"/>
          </a:p>
          <a:p>
            <a:pPr marL="0" lvl="0" indent="0">
              <a:buNone/>
            </a:pPr>
            <a:r>
              <a:rPr dirty="0"/>
              <a:t>Using non-Hispanic White persons as the referent category, the greatest relative disparity in rates of reported chlamydia by race and Hispanic ethnicity across both sexes was observed among non-Hispanic Black or African American men, with a rate ratio of 7.7 times that of non-Hispanic White men. Among women, the greatest relative disparity was observed among non-Hispanic Black or African American women as well, with a rate 5.7 times that of non-Hispanic White women.</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Rates by Race Hispanic Ethnicity and Sex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rates of reported chlamydia among women ranged by state from 242 cases per 100,000 women in New Hampshire to 1,031 cases per 100,000 women in Louisiana. The rate of reported chlamydia in the District of Columbia was 1,046 per 100,000 women.</a:t>
            </a:r>
          </a:p>
          <a:p>
            <a:pPr marL="0" lvl="0" indent="0">
              <a:buNone/>
            </a:pPr>
            <a:endParaRPr dirty="0"/>
          </a:p>
          <a:p>
            <a:pPr marL="0" lvl="0" indent="0">
              <a:buNone/>
            </a:pPr>
            <a:r>
              <a:rPr dirty="0"/>
              <a:t>Among US territories, rates of reported chlamydia ranged from 227 cases per 100,000 women in Puerto Rico to 1,199 cases per 100,000 women in American Samoa.</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Rates Women by Jurisdiction (US and Terr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rates of reported chlamydia among women aged 15 to 24 years ranged by state from 704 cases per 100,000 women aged 15 to 24 years in Maine to 5,570 cases per 100,000 women aged 15 to 24 years in Louisiana. The rate of reported chlamydia in the District of Columbia was 4,763 per 100,000 women aged 15 to 24 years.</a:t>
            </a:r>
          </a:p>
          <a:p>
            <a:pPr marL="0" lvl="0" indent="0">
              <a:buNone/>
            </a:pPr>
            <a:endParaRPr dirty="0"/>
          </a:p>
          <a:p>
            <a:pPr marL="0" lvl="0" indent="0">
              <a:buNone/>
            </a:pPr>
            <a:r>
              <a:rPr dirty="0"/>
              <a:t>Among US territories, rates of reported chlamydia ranged from 1,135 cases per 100,000 women aged 15 to 24 years in Puerto Rico to 4,731 cases per 100,000 women aged 15 to 24 years in the US Virgin Islands.</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Rates Women 15-24 Years by Jurisdiction (US and Terr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Among men and women, rate ratios of rates of reported chlamydia by race/Hispanic ethnicity (using non-Hispanic White persons as the referent population) varied by region in 2023. Among men, the greatest rate ratio was in the Northeast where the rate of reported chlamydia among non-Hispanic Black or African American men was 11.1 times the rate among non-Hispanic White men. Among women, the greatest rate ratio was in the Northeast where the rate of reported chlamydia among non-Hispanic Black or African American women was 6.4 times the rate among non-Hispanic White women.</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Ratios of Rates Persons 15-24 Years by Sex Race Hispanic Ethnicity and Region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2022 to 2023, the number of chlamydia cases reported from STD clinics decreased 2.5% among men (36,135 to 35,233 cases) and increased 2.2% among women (27,930 to 28,551 cases), while the number of cases reported from non-STD clinics increased 4.5% among men (457,559 to 478,339 cases) and increased 1.5% among women (828,629 to 841,186 cases).</a:t>
            </a:r>
          </a:p>
          <a:p>
            <a:pPr marL="0" lvl="0" indent="0">
              <a:buNone/>
            </a:pPr>
            <a:endParaRPr dirty="0"/>
          </a:p>
          <a:p>
            <a:pPr marL="0" lvl="0" indent="0">
              <a:buNone/>
            </a:pPr>
            <a:r>
              <a:rPr dirty="0"/>
              <a:t>During 2014 to 2023, the number of chlamydia cases reported from STD clinics decreased 45.4% among men (64,479 to 35,233 cases) and decreased 42.6% among women (49,702 to 28,551 cases), while the number of cases reported from non-STD clinics increased 55.4% among men (307,841 to 478,339 cases) and increased 2.8% among women (818,242 to 841,186 cases).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Cases by Reporting Source and Sex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Among patients accessing care in participating STI clinics in the STI Surveillance Network (</a:t>
            </a:r>
            <a:r>
              <a:rPr dirty="0" err="1"/>
              <a:t>SSuN</a:t>
            </a:r>
            <a:r>
              <a:rPr dirty="0"/>
              <a:t>) who were tested for chlamydia in 2023 and had known sexual orientation or sex of sex partners, 14.1% of gay, bisexual and other men who have sex with men (MSM), 11.9% of men who have sex with women only (MSW), and 9.9% of women were found to be positive. The proportion testing positive for chlamydia varied by sex and sex of sex partners, as well as by age group. The highest proportion of patients testing positive were MSW aged 19 years and younger (37.9%).</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a:t>
            </a:r>
            <a:r>
              <a:rPr dirty="0" err="1"/>
              <a:t>SSuN</a:t>
            </a:r>
            <a:r>
              <a:rPr dirty="0"/>
              <a:t> methodology. Table A (</a:t>
            </a:r>
            <a:r>
              <a:rPr lang="en-US" dirty="0"/>
              <a:t>https://www.cdc.gov/sti-statistics/data-vis/table-selected-percunknown.html</a:t>
            </a:r>
            <a:r>
              <a:rPr dirty="0"/>
              <a:t>) provides information on unknown, missing, or invalid values of select variables.</a:t>
            </a:r>
          </a:p>
        </p:txBody>
      </p:sp>
      <p:sp>
        <p:nvSpPr>
          <p:cNvPr id="4" name="Slide Number Placeholder 3"/>
          <p:cNvSpPr>
            <a:spLocks noGrp="1"/>
          </p:cNvSpPr>
          <p:nvPr>
            <p:ph type="sldNum" sz="quarter" idx="10"/>
          </p:nvPr>
        </p:nvSpPr>
        <p:spPr/>
        <p:txBody>
          <a:bodyPr/>
          <a:lstStyle/>
          <a:p>
            <a:fld id="{A29AFBC5-7751-4D71-8004-00EA0C069DAB}" type="slidenum">
              <a:rPr lang="en-US"/>
              <a:t>56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 rate of reported primary and secondary syphilis was higher among men (23.6 per 100,000) compared to women (8.1 per 100,000).</a:t>
            </a:r>
          </a:p>
          <a:p>
            <a:pPr marL="0" lvl="0" indent="0">
              <a:buNone/>
            </a:pPr>
            <a:endParaRPr dirty="0"/>
          </a:p>
          <a:p>
            <a:pPr marL="0" lvl="0" indent="0">
              <a:buNone/>
            </a:pPr>
            <a:r>
              <a:rPr dirty="0"/>
              <a:t>Among men, non-Hispanic American Indian or Alaska Native men had the highest rate of reported cases of primary and secondary syphilis (63.6 per 100,000), followed by non-Hispanic Black or African American men (62.3 per 100,000) and non-Hispanic men of multiple races (31.9 per 100,000). Among women, non-Hispanic American Indian or Alaska Native women also had the highest rate of reported cases of primary and secondary syphilis (52.9 per 100,000), followed by non-Hispanic Black or African American women (18.8 per 100,000) and non-Hispanic Native Hawaiian or other Pacific Islander women (17.7 per 100,000).</a:t>
            </a:r>
          </a:p>
          <a:p>
            <a:pPr marL="0" lvl="0" indent="0">
              <a:buNone/>
            </a:pPr>
            <a:endParaRPr dirty="0"/>
          </a:p>
          <a:p>
            <a:pPr marL="0" lvl="0" indent="0">
              <a:buNone/>
            </a:pPr>
            <a:r>
              <a:rPr dirty="0"/>
              <a:t>Using non-Hispanic White persons as the referent category, the greatest relative disparity in rates of reported primary and secondary syphilis by race and Hispanic ethnicity across both sexes was observed among non-Hispanic American Indian or Alaska Native women, with a rate ratio of 9.4 times that of non-Hispanic White women. Among men, the greatest relative disparity was observed among non-Hispanic American Indian or Alaska Native men as well, with a rate 5.0 times that of non-Hispanic White men.</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by Race Hispanic Ethnicity and Sex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Although the male-to-female rate ratio for primary and secondary syphilis increased from 1990 to 2013, the rate ratio has declined in recent years due to the increasing rate of syphilis among women. During 2019 to 2023, the rate of primary and secondary syphilis among women more than doubled (3.9 to 8.1 per 100,000).</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by Sex and Male-to-Female Rate Ratios (US 1990-2023).xlsx”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Of 53,007 reported primary and secondary syphilis cases in 2023, 73.9% were among men and 26.0% were among women.</a:t>
            </a:r>
          </a:p>
          <a:p>
            <a:pPr marL="0" lvl="0" indent="0">
              <a:buNone/>
            </a:pPr>
            <a:endParaRPr dirty="0"/>
          </a:p>
          <a:p>
            <a:pPr marL="0" lvl="0" indent="0">
              <a:buNone/>
            </a:pPr>
            <a:r>
              <a:rPr dirty="0"/>
              <a:t>By sex and sex(es) of sex partners, the largest percentage of cases (27.8%) were among men who have sex with men only.</a:t>
            </a:r>
          </a:p>
          <a:p>
            <a:pPr marL="0" lvl="0" indent="0">
              <a:buNone/>
            </a:pPr>
            <a:endParaRPr dirty="0"/>
          </a:p>
          <a:p>
            <a:pPr marL="0" lvl="0" indent="0">
              <a:buNone/>
            </a:pPr>
            <a:r>
              <a:rPr dirty="0"/>
              <a:t>Men who have sex with men — including men who have sex with men and women — represented 32.7% of cases overall and 44.2% of cases among men (57.5% of cases among men with known sex of sex partners).</a:t>
            </a:r>
          </a:p>
          <a:p>
            <a:pPr marL="0" lvl="0" indent="0">
              <a:buNone/>
            </a:pPr>
            <a:endParaRPr dirty="0"/>
          </a:p>
          <a:p>
            <a:pPr marL="0" lvl="0" indent="0">
              <a:buNone/>
            </a:pPr>
            <a:r>
              <a:rPr dirty="0"/>
              <a:t>Women who have sex with men — including women who have sex with women and men — represented 19.9% of cases overall and 76.8% of cases among women (99.2% of cases among women with known sex of sex partners).</a:t>
            </a:r>
          </a:p>
          <a:p>
            <a:pPr marL="0" lvl="0" indent="0">
              <a:buNone/>
            </a:pPr>
            <a:endParaRPr dirty="0"/>
          </a:p>
          <a:p>
            <a:pPr marL="0" lvl="0" indent="0">
              <a:buNone/>
            </a:pPr>
            <a:r>
              <a:rPr dirty="0"/>
              <a:t>Note that percentages in figure and text may not sum as expected due to rounding.</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Distribution by Sex and Sex of Sex Partners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the period from 2014 to 2023, the largest percentage (44.9%) of primary and secondary syphilis cases were among men who have sex with men (MSM; 172,019 cases).</a:t>
            </a:r>
          </a:p>
          <a:p>
            <a:pPr marL="0" lvl="0" indent="0">
              <a:buNone/>
            </a:pPr>
            <a:endParaRPr dirty="0"/>
          </a:p>
          <a:p>
            <a:pPr marL="0" lvl="0" indent="0">
              <a:buNone/>
            </a:pPr>
            <a:r>
              <a:rPr dirty="0"/>
              <a:t>During 2022 to 2023, the number of cases among MSM decreased 13.4% (20,004 to 17,331), while the number of cases decreased 4.0% among men who have sex with women only (MSW; 13,359 to 12,829), 6.1% among women (14,652 to 13,763), and 17.5% among men with unknown sex of sex partners (MSU; 10,946 to 9,028).</a:t>
            </a:r>
          </a:p>
          <a:p>
            <a:pPr marL="0" lvl="0" indent="0">
              <a:buNone/>
            </a:pPr>
            <a:endParaRPr dirty="0"/>
          </a:p>
          <a:p>
            <a:pPr marL="0" lvl="0" indent="0">
              <a:buNone/>
            </a:pPr>
            <a:r>
              <a:rPr dirty="0"/>
              <a:t>During the five-year period from 2019 to 2023, the number of cases among MSM decreased 5.7% (18,381 to 17,331), while the number of cases increased 76.0% among MSW (7,289 to 12,829), 112.0% among women (6,493 to 13,763), and 34.1% among MSU (6,732 to 9,028).</a:t>
            </a:r>
          </a:p>
          <a:p>
            <a:pPr marL="0" lvl="0" indent="0">
              <a:buNone/>
            </a:pPr>
            <a:endParaRPr dirty="0"/>
          </a:p>
          <a:p>
            <a:pPr marL="0" lvl="0" indent="0">
              <a:buNone/>
            </a:pPr>
            <a:r>
              <a:rPr dirty="0"/>
              <a:t>During the 10-year period from 2014 to 2023, the number of cases among MSM increased 41.8% (12,226 to 17,331), while the number of cases increased 410.5% among MSW (2,513 to 12,829), 648.0% among women (1,840 to 13,763), and 165.0% among MSU (3,407 to 9,028).</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by Sex and Sex of Sex Partners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D168EE17-0EF6-3787-3216-D751F7CC5980}"/>
              </a:ext>
              <a:ext uri="{C183D7F6-B498-43B3-948B-1728B52AA6E4}">
                <adec:decorative xmlns:adec="http://schemas.microsoft.com/office/drawing/2017/decorative" val="1"/>
              </a:ext>
            </a:extLst>
          </p:cNvPr>
          <p:cNvGrpSpPr/>
          <p:nvPr userDrawn="1"/>
        </p:nvGrpSpPr>
        <p:grpSpPr>
          <a:xfrm>
            <a:off x="0" y="0"/>
            <a:ext cx="9144000" cy="869146"/>
            <a:chOff x="0" y="1079970"/>
            <a:chExt cx="7112000" cy="224439"/>
          </a:xfrm>
        </p:grpSpPr>
        <p:sp>
          <p:nvSpPr>
            <p:cNvPr id="11" name="Rectangle 10">
              <a:extLst>
                <a:ext uri="{FF2B5EF4-FFF2-40B4-BE49-F238E27FC236}">
                  <a16:creationId xmlns:a16="http://schemas.microsoft.com/office/drawing/2014/main" id="{2D6F8400-EDF6-A32B-5198-2E2DD9A9B0CA}"/>
                </a:ext>
              </a:extLst>
            </p:cNvPr>
            <p:cNvSpPr/>
            <p:nvPr userDrawn="1"/>
          </p:nvSpPr>
          <p:spPr>
            <a:xfrm>
              <a:off x="0" y="1079970"/>
              <a:ext cx="7112000" cy="224308"/>
            </a:xfrm>
            <a:prstGeom prst="rect">
              <a:avLst/>
            </a:prstGeom>
            <a:solidFill>
              <a:srgbClr val="0057B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12"/>
            </a:p>
          </p:txBody>
        </p:sp>
        <p:grpSp>
          <p:nvGrpSpPr>
            <p:cNvPr id="12" name="Group 11">
              <a:extLst>
                <a:ext uri="{FF2B5EF4-FFF2-40B4-BE49-F238E27FC236}">
                  <a16:creationId xmlns:a16="http://schemas.microsoft.com/office/drawing/2014/main" id="{8EFCA87F-37B2-5CB6-49C1-E48EE03C80A4}"/>
                </a:ext>
              </a:extLst>
            </p:cNvPr>
            <p:cNvGrpSpPr/>
            <p:nvPr userDrawn="1"/>
          </p:nvGrpSpPr>
          <p:grpSpPr>
            <a:xfrm>
              <a:off x="430" y="1080101"/>
              <a:ext cx="5345267" cy="224308"/>
              <a:chOff x="1771" y="389"/>
              <a:chExt cx="18815689" cy="664930"/>
            </a:xfrm>
          </p:grpSpPr>
          <p:sp>
            <p:nvSpPr>
              <p:cNvPr id="13" name="Parallelogram 9">
                <a:extLst>
                  <a:ext uri="{FF2B5EF4-FFF2-40B4-BE49-F238E27FC236}">
                    <a16:creationId xmlns:a16="http://schemas.microsoft.com/office/drawing/2014/main" id="{3147F469-BD00-2617-EA07-75CAB5352E99}"/>
                  </a:ext>
                </a:extLst>
              </p:cNvPr>
              <p:cNvSpPr/>
              <p:nvPr userDrawn="1"/>
            </p:nvSpPr>
            <p:spPr>
              <a:xfrm>
                <a:off x="1771" y="389"/>
                <a:ext cx="2010345" cy="664930"/>
              </a:xfrm>
              <a:custGeom>
                <a:avLst/>
                <a:gdLst>
                  <a:gd name="connsiteX0" fmla="*/ 0 w 2399861"/>
                  <a:gd name="connsiteY0" fmla="*/ 668592 h 668592"/>
                  <a:gd name="connsiteX1" fmla="*/ 167148 w 2399861"/>
                  <a:gd name="connsiteY1" fmla="*/ 0 h 668592"/>
                  <a:gd name="connsiteX2" fmla="*/ 2399861 w 2399861"/>
                  <a:gd name="connsiteY2" fmla="*/ 0 h 668592"/>
                  <a:gd name="connsiteX3" fmla="*/ 2232713 w 2399861"/>
                  <a:gd name="connsiteY3" fmla="*/ 668592 h 668592"/>
                  <a:gd name="connsiteX4" fmla="*/ 0 w 2399861"/>
                  <a:gd name="connsiteY4" fmla="*/ 668592 h 668592"/>
                  <a:gd name="connsiteX0" fmla="*/ 0 w 2261638"/>
                  <a:gd name="connsiteY0" fmla="*/ 668592 h 668592"/>
                  <a:gd name="connsiteX1" fmla="*/ 28925 w 2261638"/>
                  <a:gd name="connsiteY1" fmla="*/ 0 h 668592"/>
                  <a:gd name="connsiteX2" fmla="*/ 2261638 w 2261638"/>
                  <a:gd name="connsiteY2" fmla="*/ 0 h 668592"/>
                  <a:gd name="connsiteX3" fmla="*/ 2094490 w 2261638"/>
                  <a:gd name="connsiteY3" fmla="*/ 668592 h 668592"/>
                  <a:gd name="connsiteX4" fmla="*/ 0 w 2261638"/>
                  <a:gd name="connsiteY4" fmla="*/ 668592 h 668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1638" h="668592">
                    <a:moveTo>
                      <a:pt x="0" y="668592"/>
                    </a:moveTo>
                    <a:lnTo>
                      <a:pt x="28925" y="0"/>
                    </a:lnTo>
                    <a:lnTo>
                      <a:pt x="2261638" y="0"/>
                    </a:lnTo>
                    <a:lnTo>
                      <a:pt x="2094490" y="668592"/>
                    </a:lnTo>
                    <a:lnTo>
                      <a:pt x="0" y="668592"/>
                    </a:lnTo>
                    <a:close/>
                  </a:path>
                </a:pathLst>
              </a:custGeom>
              <a:solidFill>
                <a:srgbClr val="1643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12"/>
              </a:p>
            </p:txBody>
          </p:sp>
          <p:sp>
            <p:nvSpPr>
              <p:cNvPr id="14" name="Parallelogram 13">
                <a:extLst>
                  <a:ext uri="{FF2B5EF4-FFF2-40B4-BE49-F238E27FC236}">
                    <a16:creationId xmlns:a16="http://schemas.microsoft.com/office/drawing/2014/main" id="{D91C7B06-09AC-50F2-871B-3CA046B57A9D}"/>
                  </a:ext>
                </a:extLst>
              </p:cNvPr>
              <p:cNvSpPr/>
              <p:nvPr userDrawn="1"/>
            </p:nvSpPr>
            <p:spPr>
              <a:xfrm>
                <a:off x="1267572" y="389"/>
                <a:ext cx="3829094" cy="664930"/>
              </a:xfrm>
              <a:prstGeom prst="parallelogram">
                <a:avLst/>
              </a:prstGeom>
              <a:solidFill>
                <a:srgbClr val="194D9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12"/>
              </a:p>
            </p:txBody>
          </p:sp>
          <p:sp>
            <p:nvSpPr>
              <p:cNvPr id="15" name="Parallelogram 14">
                <a:extLst>
                  <a:ext uri="{FF2B5EF4-FFF2-40B4-BE49-F238E27FC236}">
                    <a16:creationId xmlns:a16="http://schemas.microsoft.com/office/drawing/2014/main" id="{C4066D11-AB93-59F4-261E-45DB20DECD73}"/>
                  </a:ext>
                </a:extLst>
              </p:cNvPr>
              <p:cNvSpPr/>
              <p:nvPr userDrawn="1"/>
            </p:nvSpPr>
            <p:spPr>
              <a:xfrm>
                <a:off x="4209773" y="389"/>
                <a:ext cx="4996928" cy="664930"/>
              </a:xfrm>
              <a:prstGeom prst="parallelogram">
                <a:avLst/>
              </a:prstGeom>
              <a:solidFill>
                <a:srgbClr val="1C56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12"/>
              </a:p>
            </p:txBody>
          </p:sp>
          <p:sp>
            <p:nvSpPr>
              <p:cNvPr id="16" name="Parallelogram 15">
                <a:extLst>
                  <a:ext uri="{FF2B5EF4-FFF2-40B4-BE49-F238E27FC236}">
                    <a16:creationId xmlns:a16="http://schemas.microsoft.com/office/drawing/2014/main" id="{99BCBC7C-45DA-DF7A-24B7-D8A1B38E7B62}"/>
                  </a:ext>
                </a:extLst>
              </p:cNvPr>
              <p:cNvSpPr/>
              <p:nvPr userDrawn="1"/>
            </p:nvSpPr>
            <p:spPr>
              <a:xfrm>
                <a:off x="8136570" y="389"/>
                <a:ext cx="6026733" cy="664930"/>
              </a:xfrm>
              <a:prstGeom prst="parallelogram">
                <a:avLst/>
              </a:prstGeom>
              <a:solidFill>
                <a:srgbClr val="1E5DB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12"/>
              </a:p>
            </p:txBody>
          </p:sp>
          <p:sp>
            <p:nvSpPr>
              <p:cNvPr id="17" name="Parallelogram 16">
                <a:extLst>
                  <a:ext uri="{FF2B5EF4-FFF2-40B4-BE49-F238E27FC236}">
                    <a16:creationId xmlns:a16="http://schemas.microsoft.com/office/drawing/2014/main" id="{5A487D1F-841B-3C37-8C87-71BE6A06D0AE}"/>
                  </a:ext>
                </a:extLst>
              </p:cNvPr>
              <p:cNvSpPr/>
              <p:nvPr userDrawn="1"/>
            </p:nvSpPr>
            <p:spPr>
              <a:xfrm>
                <a:off x="15172395" y="389"/>
                <a:ext cx="3645065" cy="664930"/>
              </a:xfrm>
              <a:prstGeom prst="parallelogram">
                <a:avLst/>
              </a:prstGeom>
              <a:solidFill>
                <a:srgbClr val="0057B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12"/>
              </a:p>
            </p:txBody>
          </p:sp>
        </p:grpSp>
      </p:grpSp>
      <p:sp>
        <p:nvSpPr>
          <p:cNvPr id="2" name="Title 1"/>
          <p:cNvSpPr>
            <a:spLocks noGrp="1"/>
          </p:cNvSpPr>
          <p:nvPr>
            <p:ph type="ctrTitle"/>
          </p:nvPr>
        </p:nvSpPr>
        <p:spPr>
          <a:xfrm>
            <a:off x="457200" y="1042416"/>
            <a:ext cx="8412480" cy="886968"/>
          </a:xfrm>
        </p:spPr>
        <p:txBody>
          <a:bodyPr anchor="ctr">
            <a:normAutofit/>
          </a:bodyPr>
          <a:lstStyle>
            <a:lvl1pPr algn="l">
              <a:defRPr sz="2800" b="1">
                <a:solidFill>
                  <a:srgbClr val="0057B7"/>
                </a:solidFill>
                <a:latin typeface="+mn-lt"/>
              </a:defRPr>
            </a:lvl1pPr>
          </a:lstStyle>
          <a:p>
            <a:r>
              <a:rPr lang="en-US" dirty="0"/>
              <a:t>Click to edit Master title style</a:t>
            </a:r>
          </a:p>
        </p:txBody>
      </p:sp>
      <p:sp>
        <p:nvSpPr>
          <p:cNvPr id="3" name="Subtitle 2"/>
          <p:cNvSpPr>
            <a:spLocks noGrp="1"/>
          </p:cNvSpPr>
          <p:nvPr>
            <p:ph type="subTitle" idx="1"/>
          </p:nvPr>
        </p:nvSpPr>
        <p:spPr>
          <a:xfrm>
            <a:off x="457200" y="2148840"/>
            <a:ext cx="6400800" cy="347472"/>
          </a:xfrm>
        </p:spPr>
        <p:txBody>
          <a:bodyPr>
            <a:normAutofit/>
          </a:bodyPr>
          <a:lstStyle>
            <a:lvl1pPr marL="0" indent="0" algn="l">
              <a:buNone/>
              <a:defRPr sz="2000" b="1">
                <a:solidFill>
                  <a:srgbClr val="0057B7"/>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4" name="Date Placeholder 3"/>
          <p:cNvSpPr>
            <a:spLocks noGrp="1"/>
          </p:cNvSpPr>
          <p:nvPr>
            <p:ph type="dt" sz="half" idx="10"/>
          </p:nvPr>
        </p:nvSpPr>
        <p:spPr>
          <a:xfrm>
            <a:off x="457200" y="4767263"/>
            <a:ext cx="2057400" cy="273844"/>
          </a:xfrm>
        </p:spPr>
        <p:txBody>
          <a:bodyPr/>
          <a:lstStyle>
            <a:lvl1pPr>
              <a:defRPr>
                <a:solidFill>
                  <a:srgbClr val="000000"/>
                </a:solidFill>
              </a:defRPr>
            </a:lvl1pPr>
          </a:lstStyle>
          <a:p>
            <a:fld id="{48BDFDD9-E08D-4C81-B20C-0A09A4E04F81}" type="datetimeFigureOut">
              <a:rPr lang="en-US" smtClean="0"/>
              <a:pPr/>
              <a:t>1/31/2025</a:t>
            </a:fld>
            <a:endParaRPr lang="en-US" dirty="0"/>
          </a:p>
        </p:txBody>
      </p:sp>
      <p:sp>
        <p:nvSpPr>
          <p:cNvPr id="5" name="Footer Placeholder 4"/>
          <p:cNvSpPr>
            <a:spLocks noGrp="1"/>
          </p:cNvSpPr>
          <p:nvPr>
            <p:ph type="ftr" sz="quarter" idx="11"/>
          </p:nvPr>
        </p:nvSpPr>
        <p:spPr>
          <a:xfrm>
            <a:off x="3028950" y="4767263"/>
            <a:ext cx="3086100" cy="273844"/>
          </a:xfrm>
        </p:spPr>
        <p:txBody>
          <a:bodyPr/>
          <a:lstStyle>
            <a:lvl1pPr>
              <a:defRPr>
                <a:solidFill>
                  <a:srgbClr val="000000"/>
                </a:solidFill>
              </a:defRPr>
            </a:lvl1pPr>
          </a:lstStyle>
          <a:p>
            <a:endParaRPr lang="en-US" dirty="0"/>
          </a:p>
        </p:txBody>
      </p:sp>
      <p:sp>
        <p:nvSpPr>
          <p:cNvPr id="6" name="Slide Number Placeholder 5"/>
          <p:cNvSpPr>
            <a:spLocks noGrp="1"/>
          </p:cNvSpPr>
          <p:nvPr>
            <p:ph type="sldNum" sz="quarter" idx="12"/>
          </p:nvPr>
        </p:nvSpPr>
        <p:spPr>
          <a:xfrm>
            <a:off x="6812280" y="4767263"/>
            <a:ext cx="2057400" cy="273844"/>
          </a:xfrm>
        </p:spPr>
        <p:txBody>
          <a:bodyPr/>
          <a:lstStyle>
            <a:lvl1pPr>
              <a:defRPr>
                <a:solidFill>
                  <a:srgbClr val="000000"/>
                </a:solidFill>
              </a:defRPr>
            </a:lvl1pPr>
          </a:lstStyle>
          <a:p>
            <a:fld id="{35A20E59-B269-4201-9312-514125AC37CC}" type="slidenum">
              <a:rPr lang="en-US" smtClean="0"/>
              <a:pPr/>
              <a:t>‹#›</a:t>
            </a:fld>
            <a:endParaRPr lang="en-US" dirty="0"/>
          </a:p>
        </p:txBody>
      </p:sp>
      <p:sp>
        <p:nvSpPr>
          <p:cNvPr id="8" name="TextBox 7">
            <a:extLst>
              <a:ext uri="{FF2B5EF4-FFF2-40B4-BE49-F238E27FC236}">
                <a16:creationId xmlns:a16="http://schemas.microsoft.com/office/drawing/2014/main" id="{ECF1532D-311C-41AE-B050-31584709DCAD}"/>
              </a:ext>
            </a:extLst>
          </p:cNvPr>
          <p:cNvSpPr txBox="1"/>
          <p:nvPr userDrawn="1"/>
        </p:nvSpPr>
        <p:spPr>
          <a:xfrm>
            <a:off x="457200" y="90152"/>
            <a:ext cx="6903076" cy="707886"/>
          </a:xfrm>
          <a:prstGeom prst="rect">
            <a:avLst/>
          </a:prstGeom>
          <a:noFill/>
        </p:spPr>
        <p:txBody>
          <a:bodyPr wrap="square" rtlCol="0">
            <a:spAutoFit/>
          </a:bodyPr>
          <a:lstStyle/>
          <a:p>
            <a:r>
              <a:rPr lang="en-US" sz="2000" b="1" dirty="0">
                <a:solidFill>
                  <a:schemeClr val="bg1"/>
                </a:solidFill>
                <a:latin typeface="Calibri" panose="020F0502020204030204" pitchFamily="34" charset="0"/>
              </a:rPr>
              <a:t>National Center for HIV, Viral Hepatitis, STD, and TB Prevention</a:t>
            </a:r>
          </a:p>
          <a:p>
            <a:r>
              <a:rPr lang="en-US" sz="2000" b="1" dirty="0">
                <a:solidFill>
                  <a:schemeClr val="bg1"/>
                </a:solidFill>
                <a:latin typeface="Calibri" panose="020F0502020204030204" pitchFamily="34" charset="0"/>
              </a:rPr>
              <a:t>Division of STD Prevention</a:t>
            </a:r>
          </a:p>
        </p:txBody>
      </p:sp>
      <p:sp>
        <p:nvSpPr>
          <p:cNvPr id="10" name="Text Placeholder 9">
            <a:extLst>
              <a:ext uri="{FF2B5EF4-FFF2-40B4-BE49-F238E27FC236}">
                <a16:creationId xmlns:a16="http://schemas.microsoft.com/office/drawing/2014/main" id="{873CBB10-9A39-42CA-895A-CF75259E1B62}"/>
              </a:ext>
            </a:extLst>
          </p:cNvPr>
          <p:cNvSpPr>
            <a:spLocks noGrp="1"/>
          </p:cNvSpPr>
          <p:nvPr>
            <p:ph type="body" sz="quarter" idx="13"/>
          </p:nvPr>
        </p:nvSpPr>
        <p:spPr>
          <a:xfrm>
            <a:off x="457200" y="2962656"/>
            <a:ext cx="6400800" cy="969264"/>
          </a:xfrm>
        </p:spPr>
        <p:txBody>
          <a:bodyPr/>
          <a:lstStyle>
            <a:lvl1pPr marL="0" indent="0">
              <a:buNone/>
              <a:defRPr sz="1800">
                <a:solidFill>
                  <a:srgbClr val="1D1D1D"/>
                </a:solidFill>
              </a:defRPr>
            </a:lvl1pPr>
            <a:lvl2pPr>
              <a:defRPr sz="1600">
                <a:solidFill>
                  <a:srgbClr val="1D1D1D"/>
                </a:solidFill>
              </a:defRPr>
            </a:lvl2pPr>
            <a:lvl3pPr>
              <a:defRPr>
                <a:solidFill>
                  <a:srgbClr val="1D1D1D"/>
                </a:solidFill>
              </a:defRPr>
            </a:lvl3pPr>
            <a:lvl4pPr>
              <a:defRPr>
                <a:solidFill>
                  <a:srgbClr val="1D1D1D"/>
                </a:solidFill>
              </a:defRPr>
            </a:lvl4pPr>
            <a:lvl5pPr>
              <a:defRPr>
                <a:solidFill>
                  <a:srgbClr val="1D1D1D"/>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22" name="Picture 21" descr="Logo&#10;&#10;Description automatically generated">
            <a:extLst>
              <a:ext uri="{FF2B5EF4-FFF2-40B4-BE49-F238E27FC236}">
                <a16:creationId xmlns:a16="http://schemas.microsoft.com/office/drawing/2014/main" id="{44FD99ED-6875-223E-CB39-4636462A951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40700" y="164579"/>
            <a:ext cx="855665" cy="542104"/>
          </a:xfrm>
          <a:prstGeom prst="rect">
            <a:avLst/>
          </a:prstGeom>
        </p:spPr>
      </p:pic>
    </p:spTree>
    <p:extLst>
      <p:ext uri="{BB962C8B-B14F-4D97-AF65-F5344CB8AC3E}">
        <p14:creationId xmlns:p14="http://schemas.microsoft.com/office/powerpoint/2010/main" val="17958363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BDFDD9-E08D-4C81-B20C-0A09A4E04F81}" type="datetimeFigureOut">
              <a:rPr lang="en-US" smtClean="0"/>
              <a:t>1/31/2025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A20E59-B269-4201-9312-514125AC37CC}" type="slidenum">
              <a:rPr lang="en-US" smtClean="0"/>
              <a:t>‹#›</a:t>
            </a:fld>
            <a:endParaRPr lang="en-US"/>
          </a:p>
        </p:txBody>
      </p:sp>
    </p:spTree>
    <p:extLst>
      <p:ext uri="{BB962C8B-B14F-4D97-AF65-F5344CB8AC3E}">
        <p14:creationId xmlns:p14="http://schemas.microsoft.com/office/powerpoint/2010/main" val="25837768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BDFDD9-E08D-4C81-B20C-0A09A4E04F81}" type="datetimeFigureOut">
              <a:rPr lang="en-US" smtClean="0"/>
              <a:t>1/31/2025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A20E59-B269-4201-9312-514125AC37CC}" type="slidenum">
              <a:rPr lang="en-US" smtClean="0"/>
              <a:t>‹#›</a:t>
            </a:fld>
            <a:endParaRPr lang="en-US"/>
          </a:p>
        </p:txBody>
      </p:sp>
    </p:spTree>
    <p:extLst>
      <p:ext uri="{BB962C8B-B14F-4D97-AF65-F5344CB8AC3E}">
        <p14:creationId xmlns:p14="http://schemas.microsoft.com/office/powerpoint/2010/main" val="2262953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10312"/>
            <a:ext cx="8229600" cy="859536"/>
          </a:xfrm>
        </p:spPr>
        <p:txBody>
          <a:bodyPr anchor="ctr"/>
          <a:lstStyle>
            <a:lvl1pPr>
              <a:defRPr sz="2800" b="1">
                <a:solidFill>
                  <a:srgbClr val="0057B7"/>
                </a:solidFill>
                <a:latin typeface="+mn-lt"/>
              </a:defRPr>
            </a:lvl1pPr>
          </a:lstStyle>
          <a:p>
            <a:r>
              <a:rPr lang="en-US" dirty="0"/>
              <a:t>Click to edit Master title style</a:t>
            </a:r>
          </a:p>
        </p:txBody>
      </p:sp>
      <p:sp>
        <p:nvSpPr>
          <p:cNvPr id="3" name="Content Placeholder 2"/>
          <p:cNvSpPr>
            <a:spLocks noGrp="1"/>
          </p:cNvSpPr>
          <p:nvPr>
            <p:ph idx="1"/>
          </p:nvPr>
        </p:nvSpPr>
        <p:spPr>
          <a:xfrm>
            <a:off x="457200" y="1161288"/>
            <a:ext cx="8229600" cy="3346704"/>
          </a:xfrm>
        </p:spPr>
        <p:txBody>
          <a:bodyPr/>
          <a:lstStyle>
            <a:lvl1pPr marL="0" indent="0">
              <a:buFont typeface="Wingdings" panose="05000000000000000000" pitchFamily="2" charset="2"/>
              <a:buNone/>
              <a:defRPr sz="2000" b="1">
                <a:solidFill>
                  <a:srgbClr val="000000"/>
                </a:solidFill>
              </a:defRPr>
            </a:lvl1pPr>
            <a:lvl2pPr marL="514350" indent="-171450">
              <a:buClr>
                <a:srgbClr val="00788A"/>
              </a:buClr>
              <a:buFont typeface="Calibri" panose="020F0502020204030204" pitchFamily="34" charset="0"/>
              <a:buChar char="‒"/>
              <a:defRPr sz="1800">
                <a:solidFill>
                  <a:srgbClr val="000000"/>
                </a:solidFill>
              </a:defRPr>
            </a:lvl2pPr>
            <a:lvl3pPr>
              <a:buClr>
                <a:srgbClr val="C00000"/>
              </a:buClr>
              <a:defRPr sz="1800">
                <a:solidFill>
                  <a:srgbClr val="000000"/>
                </a:solidFill>
              </a:defRPr>
            </a:lvl3pPr>
            <a:lvl4pPr>
              <a:defRPr sz="1600">
                <a:solidFill>
                  <a:srgbClr val="000000"/>
                </a:solidFill>
              </a:defRPr>
            </a:lvl4pPr>
            <a:lvl5pPr>
              <a:defRPr sz="1400">
                <a:solidFill>
                  <a:srgbClr val="00000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9" name="Group 8">
            <a:extLst>
              <a:ext uri="{FF2B5EF4-FFF2-40B4-BE49-F238E27FC236}">
                <a16:creationId xmlns:a16="http://schemas.microsoft.com/office/drawing/2014/main" id="{D321A625-A636-DDC9-0567-6646CB0C0FF3}"/>
              </a:ext>
              <a:ext uri="{C183D7F6-B498-43B3-948B-1728B52AA6E4}">
                <adec:decorative xmlns:adec="http://schemas.microsoft.com/office/drawing/2017/decorative" val="1"/>
              </a:ext>
            </a:extLst>
          </p:cNvPr>
          <p:cNvGrpSpPr/>
          <p:nvPr userDrawn="1"/>
        </p:nvGrpSpPr>
        <p:grpSpPr>
          <a:xfrm>
            <a:off x="0" y="5043948"/>
            <a:ext cx="9144001" cy="106925"/>
            <a:chOff x="7355954" y="15880786"/>
            <a:chExt cx="21904846" cy="578414"/>
          </a:xfrm>
        </p:grpSpPr>
        <p:sp>
          <p:nvSpPr>
            <p:cNvPr id="10" name="Rectangle 20">
              <a:extLst>
                <a:ext uri="{FF2B5EF4-FFF2-40B4-BE49-F238E27FC236}">
                  <a16:creationId xmlns:a16="http://schemas.microsoft.com/office/drawing/2014/main" id="{FB127541-A521-B9AE-9F5B-015A0A87E10E}"/>
                </a:ext>
              </a:extLst>
            </p:cNvPr>
            <p:cNvSpPr/>
            <p:nvPr userDrawn="1"/>
          </p:nvSpPr>
          <p:spPr bwMode="auto">
            <a:xfrm flipV="1">
              <a:off x="21984029" y="15880786"/>
              <a:ext cx="2432923" cy="578414"/>
            </a:xfrm>
            <a:prstGeom prst="rect">
              <a:avLst/>
            </a:prstGeom>
            <a:solidFill>
              <a:srgbClr val="194D93"/>
            </a:solidFill>
            <a:ln>
              <a:noFill/>
            </a:ln>
          </p:spPr>
          <p:txBody>
            <a:bodyPr vert="horz" wrap="square" lIns="45720" tIns="22860" rIns="45720" bIns="22860" numCol="1" anchor="t" anchorCtr="0" compatLnSpc="1">
              <a:prstTxWarp prst="textNoShape">
                <a:avLst/>
              </a:prstTxWarp>
            </a:bodyPr>
            <a:lstStyle/>
            <a:p>
              <a:endParaRPr lang="en-US" sz="2500"/>
            </a:p>
          </p:txBody>
        </p:sp>
        <p:sp>
          <p:nvSpPr>
            <p:cNvPr id="11" name="Rectangle 20">
              <a:extLst>
                <a:ext uri="{FF2B5EF4-FFF2-40B4-BE49-F238E27FC236}">
                  <a16:creationId xmlns:a16="http://schemas.microsoft.com/office/drawing/2014/main" id="{B51B5FA3-4F51-AADF-FF5B-2F688D2174CA}"/>
                </a:ext>
              </a:extLst>
            </p:cNvPr>
            <p:cNvSpPr/>
            <p:nvPr userDrawn="1"/>
          </p:nvSpPr>
          <p:spPr bwMode="auto">
            <a:xfrm flipV="1">
              <a:off x="24406350" y="15880786"/>
              <a:ext cx="2432923" cy="578414"/>
            </a:xfrm>
            <a:prstGeom prst="rect">
              <a:avLst/>
            </a:prstGeom>
            <a:solidFill>
              <a:srgbClr val="1C56A4"/>
            </a:solidFill>
            <a:ln>
              <a:noFill/>
            </a:ln>
          </p:spPr>
          <p:txBody>
            <a:bodyPr vert="horz" wrap="square" lIns="45720" tIns="22860" rIns="45720" bIns="22860" numCol="1" anchor="t" anchorCtr="0" compatLnSpc="1">
              <a:prstTxWarp prst="textNoShape">
                <a:avLst/>
              </a:prstTxWarp>
            </a:bodyPr>
            <a:lstStyle/>
            <a:p>
              <a:endParaRPr lang="en-US" sz="2500"/>
            </a:p>
          </p:txBody>
        </p:sp>
        <p:sp>
          <p:nvSpPr>
            <p:cNvPr id="12" name="Rectangle 20">
              <a:extLst>
                <a:ext uri="{FF2B5EF4-FFF2-40B4-BE49-F238E27FC236}">
                  <a16:creationId xmlns:a16="http://schemas.microsoft.com/office/drawing/2014/main" id="{CA3034FA-9E92-719F-97B6-0761B5D261BD}"/>
                </a:ext>
              </a:extLst>
            </p:cNvPr>
            <p:cNvSpPr/>
            <p:nvPr userDrawn="1"/>
          </p:nvSpPr>
          <p:spPr bwMode="auto">
            <a:xfrm flipV="1">
              <a:off x="26827877" y="15880786"/>
              <a:ext cx="2432923" cy="578414"/>
            </a:xfrm>
            <a:prstGeom prst="rect">
              <a:avLst/>
            </a:prstGeom>
            <a:solidFill>
              <a:srgbClr val="1E5DB2"/>
            </a:solidFill>
            <a:ln>
              <a:noFill/>
            </a:ln>
          </p:spPr>
          <p:txBody>
            <a:bodyPr vert="horz" wrap="square" lIns="45720" tIns="22860" rIns="45720" bIns="22860" numCol="1" anchor="t" anchorCtr="0" compatLnSpc="1">
              <a:prstTxWarp prst="textNoShape">
                <a:avLst/>
              </a:prstTxWarp>
            </a:bodyPr>
            <a:lstStyle/>
            <a:p>
              <a:endParaRPr lang="en-US" sz="2500"/>
            </a:p>
          </p:txBody>
        </p:sp>
        <p:sp>
          <p:nvSpPr>
            <p:cNvPr id="13" name="Rectangle 20">
              <a:extLst>
                <a:ext uri="{FF2B5EF4-FFF2-40B4-BE49-F238E27FC236}">
                  <a16:creationId xmlns:a16="http://schemas.microsoft.com/office/drawing/2014/main" id="{68C29B96-54DC-B923-C49B-627BDD621CE8}"/>
                </a:ext>
              </a:extLst>
            </p:cNvPr>
            <p:cNvSpPr/>
            <p:nvPr userDrawn="1"/>
          </p:nvSpPr>
          <p:spPr bwMode="auto">
            <a:xfrm flipV="1">
              <a:off x="7355954" y="15880786"/>
              <a:ext cx="14644447" cy="578414"/>
            </a:xfrm>
            <a:prstGeom prst="rect">
              <a:avLst/>
            </a:prstGeom>
            <a:solidFill>
              <a:srgbClr val="164380"/>
            </a:solidFill>
            <a:ln>
              <a:noFill/>
            </a:ln>
          </p:spPr>
          <p:txBody>
            <a:bodyPr vert="horz" wrap="square" lIns="45720" tIns="22860" rIns="45720" bIns="22860" numCol="1" anchor="t" anchorCtr="0" compatLnSpc="1">
              <a:prstTxWarp prst="textNoShape">
                <a:avLst/>
              </a:prstTxWarp>
            </a:bodyPr>
            <a:lstStyle/>
            <a:p>
              <a:endParaRPr lang="en-US" sz="2500"/>
            </a:p>
          </p:txBody>
        </p:sp>
      </p:grpSp>
      <p:sp>
        <p:nvSpPr>
          <p:cNvPr id="14" name="Date Placeholder 3">
            <a:extLst>
              <a:ext uri="{FF2B5EF4-FFF2-40B4-BE49-F238E27FC236}">
                <a16:creationId xmlns:a16="http://schemas.microsoft.com/office/drawing/2014/main" id="{C96CC718-032D-519A-1A8C-0A97246C67DF}"/>
              </a:ext>
            </a:extLst>
          </p:cNvPr>
          <p:cNvSpPr>
            <a:spLocks noGrp="1"/>
          </p:cNvSpPr>
          <p:nvPr>
            <p:ph type="dt" sz="half" idx="10"/>
          </p:nvPr>
        </p:nvSpPr>
        <p:spPr>
          <a:xfrm>
            <a:off x="457200" y="4767263"/>
            <a:ext cx="2057400" cy="273844"/>
          </a:xfrm>
        </p:spPr>
        <p:txBody>
          <a:bodyPr/>
          <a:lstStyle>
            <a:lvl1pPr>
              <a:defRPr>
                <a:solidFill>
                  <a:srgbClr val="000000"/>
                </a:solidFill>
              </a:defRPr>
            </a:lvl1pPr>
          </a:lstStyle>
          <a:p>
            <a:fld id="{48BDFDD9-E08D-4C81-B20C-0A09A4E04F81}" type="datetimeFigureOut">
              <a:rPr lang="en-US" smtClean="0"/>
              <a:pPr/>
              <a:t>1/31/2025</a:t>
            </a:fld>
            <a:endParaRPr lang="en-US" dirty="0"/>
          </a:p>
        </p:txBody>
      </p:sp>
      <p:sp>
        <p:nvSpPr>
          <p:cNvPr id="15" name="Footer Placeholder 4">
            <a:extLst>
              <a:ext uri="{FF2B5EF4-FFF2-40B4-BE49-F238E27FC236}">
                <a16:creationId xmlns:a16="http://schemas.microsoft.com/office/drawing/2014/main" id="{106B9671-5C87-3155-3782-E24FF5F236E0}"/>
              </a:ext>
            </a:extLst>
          </p:cNvPr>
          <p:cNvSpPr>
            <a:spLocks noGrp="1"/>
          </p:cNvSpPr>
          <p:nvPr>
            <p:ph type="ftr" sz="quarter" idx="11"/>
          </p:nvPr>
        </p:nvSpPr>
        <p:spPr>
          <a:xfrm>
            <a:off x="3028950" y="4767263"/>
            <a:ext cx="3086100" cy="273844"/>
          </a:xfrm>
        </p:spPr>
        <p:txBody>
          <a:bodyPr/>
          <a:lstStyle>
            <a:lvl1pPr>
              <a:defRPr>
                <a:solidFill>
                  <a:srgbClr val="000000"/>
                </a:solidFill>
              </a:defRPr>
            </a:lvl1pPr>
          </a:lstStyle>
          <a:p>
            <a:endParaRPr lang="en-US" dirty="0"/>
          </a:p>
        </p:txBody>
      </p:sp>
      <p:sp>
        <p:nvSpPr>
          <p:cNvPr id="16" name="Slide Number Placeholder 5">
            <a:extLst>
              <a:ext uri="{FF2B5EF4-FFF2-40B4-BE49-F238E27FC236}">
                <a16:creationId xmlns:a16="http://schemas.microsoft.com/office/drawing/2014/main" id="{658C9D51-7DEA-197E-6E2F-F94B3728889A}"/>
              </a:ext>
            </a:extLst>
          </p:cNvPr>
          <p:cNvSpPr>
            <a:spLocks noGrp="1"/>
          </p:cNvSpPr>
          <p:nvPr>
            <p:ph type="sldNum" sz="quarter" idx="12"/>
          </p:nvPr>
        </p:nvSpPr>
        <p:spPr>
          <a:xfrm>
            <a:off x="6812280" y="4767263"/>
            <a:ext cx="2057400" cy="273844"/>
          </a:xfrm>
        </p:spPr>
        <p:txBody>
          <a:bodyPr/>
          <a:lstStyle>
            <a:lvl1pPr>
              <a:defRPr>
                <a:solidFill>
                  <a:srgbClr val="000000"/>
                </a:solidFill>
              </a:defRPr>
            </a:lvl1pPr>
          </a:lstStyle>
          <a:p>
            <a:fld id="{35A20E59-B269-4201-9312-514125AC37CC}" type="slidenum">
              <a:rPr lang="en-US" smtClean="0"/>
              <a:pPr/>
              <a:t>‹#›</a:t>
            </a:fld>
            <a:endParaRPr lang="en-US" dirty="0"/>
          </a:p>
        </p:txBody>
      </p:sp>
    </p:spTree>
    <p:extLst>
      <p:ext uri="{BB962C8B-B14F-4D97-AF65-F5344CB8AC3E}">
        <p14:creationId xmlns:p14="http://schemas.microsoft.com/office/powerpoint/2010/main" val="1228344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rgbClr val="0057B7"/>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346704"/>
            <a:ext cx="8293608" cy="868680"/>
          </a:xfrm>
        </p:spPr>
        <p:txBody>
          <a:bodyPr anchor="b">
            <a:normAutofit/>
          </a:bodyPr>
          <a:lstStyle>
            <a:lvl1pPr>
              <a:defRPr sz="3600" b="1">
                <a:solidFill>
                  <a:schemeClr val="bg2"/>
                </a:solidFill>
                <a:latin typeface="+mn-lt"/>
              </a:defRPr>
            </a:lvl1pPr>
          </a:lstStyle>
          <a:p>
            <a:r>
              <a:rPr lang="en-US" dirty="0"/>
              <a:t>Click to edit Master title style</a:t>
            </a:r>
          </a:p>
        </p:txBody>
      </p:sp>
      <p:sp>
        <p:nvSpPr>
          <p:cNvPr id="3" name="Text Placeholder 2"/>
          <p:cNvSpPr>
            <a:spLocks noGrp="1"/>
          </p:cNvSpPr>
          <p:nvPr>
            <p:ph type="body" idx="1"/>
          </p:nvPr>
        </p:nvSpPr>
        <p:spPr>
          <a:xfrm>
            <a:off x="457200" y="4276439"/>
            <a:ext cx="7772400" cy="429768"/>
          </a:xfrm>
        </p:spPr>
        <p:txBody>
          <a:bodyPr/>
          <a:lstStyle>
            <a:lvl1pPr marL="0" indent="0">
              <a:buNone/>
              <a:defRPr sz="2000">
                <a:solidFill>
                  <a:schemeClr val="bg2"/>
                </a:solidFill>
                <a:latin typeface="+mn-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a:xfrm>
            <a:off x="457200" y="4767263"/>
            <a:ext cx="2057400" cy="273844"/>
          </a:xfrm>
        </p:spPr>
        <p:txBody>
          <a:bodyPr/>
          <a:lstStyle>
            <a:lvl1pPr>
              <a:defRPr>
                <a:solidFill>
                  <a:schemeClr val="bg2"/>
                </a:solidFill>
              </a:defRPr>
            </a:lvl1pPr>
          </a:lstStyle>
          <a:p>
            <a:fld id="{48BDFDD9-E08D-4C81-B20C-0A09A4E04F81}" type="datetimeFigureOut">
              <a:rPr lang="en-US" smtClean="0"/>
              <a:pPr/>
              <a:t>1/31/2025</a:t>
            </a:fld>
            <a:endParaRPr lang="en-US" dirty="0"/>
          </a:p>
        </p:txBody>
      </p:sp>
      <p:sp>
        <p:nvSpPr>
          <p:cNvPr id="5" name="Footer Placeholder 4"/>
          <p:cNvSpPr>
            <a:spLocks noGrp="1"/>
          </p:cNvSpPr>
          <p:nvPr>
            <p:ph type="ftr" sz="quarter" idx="11"/>
          </p:nvPr>
        </p:nvSpPr>
        <p:spPr/>
        <p:txBody>
          <a:bodyPr/>
          <a:lstStyle>
            <a:lvl1pPr>
              <a:defRPr>
                <a:solidFill>
                  <a:schemeClr val="bg2"/>
                </a:solidFill>
              </a:defRPr>
            </a:lvl1pPr>
          </a:lstStyle>
          <a:p>
            <a:endParaRPr lang="en-US"/>
          </a:p>
        </p:txBody>
      </p:sp>
      <p:sp>
        <p:nvSpPr>
          <p:cNvPr id="6" name="Slide Number Placeholder 5"/>
          <p:cNvSpPr>
            <a:spLocks noGrp="1"/>
          </p:cNvSpPr>
          <p:nvPr>
            <p:ph type="sldNum" sz="quarter" idx="12"/>
          </p:nvPr>
        </p:nvSpPr>
        <p:spPr>
          <a:xfrm>
            <a:off x="6693408" y="4767263"/>
            <a:ext cx="2057400" cy="273844"/>
          </a:xfrm>
        </p:spPr>
        <p:txBody>
          <a:bodyPr/>
          <a:lstStyle>
            <a:lvl1pPr>
              <a:defRPr>
                <a:solidFill>
                  <a:schemeClr val="bg2"/>
                </a:solidFill>
              </a:defRPr>
            </a:lvl1pPr>
          </a:lstStyle>
          <a:p>
            <a:fld id="{35A20E59-B269-4201-9312-514125AC37CC}" type="slidenum">
              <a:rPr lang="en-US" smtClean="0"/>
              <a:pPr/>
              <a:t>‹#›</a:t>
            </a:fld>
            <a:endParaRPr lang="en-US"/>
          </a:p>
        </p:txBody>
      </p:sp>
    </p:spTree>
    <p:extLst>
      <p:ext uri="{BB962C8B-B14F-4D97-AF65-F5344CB8AC3E}">
        <p14:creationId xmlns:p14="http://schemas.microsoft.com/office/powerpoint/2010/main" val="7104562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chor="ctr">
            <a:normAutofit/>
          </a:bodyPr>
          <a:lstStyle>
            <a:lvl1pPr>
              <a:defRPr sz="2400" b="1">
                <a:solidFill>
                  <a:srgbClr val="0057B7"/>
                </a:solidFill>
                <a:latin typeface="+mn-lt"/>
              </a:defRPr>
            </a:lvl1pPr>
          </a:lstStyle>
          <a:p>
            <a:r>
              <a:rPr lang="en-US" dirty="0"/>
              <a:t>Click to edit Master title style</a:t>
            </a:r>
          </a:p>
        </p:txBody>
      </p:sp>
      <p:sp>
        <p:nvSpPr>
          <p:cNvPr id="3" name="Content Placeholder 2"/>
          <p:cNvSpPr>
            <a:spLocks noGrp="1"/>
          </p:cNvSpPr>
          <p:nvPr>
            <p:ph sz="half" idx="1"/>
          </p:nvPr>
        </p:nvSpPr>
        <p:spPr>
          <a:xfrm>
            <a:off x="457200" y="1018346"/>
            <a:ext cx="8229600" cy="3218398"/>
          </a:xfrm>
        </p:spPr>
        <p:txBody>
          <a:bodyPr/>
          <a:lstStyle>
            <a:lvl1pPr marL="0" indent="0">
              <a:buFont typeface="Wingdings" panose="05000000000000000000" pitchFamily="2" charset="2"/>
              <a:buNone/>
              <a:defRPr b="0">
                <a:solidFill>
                  <a:srgbClr val="000000"/>
                </a:solidFill>
              </a:defRPr>
            </a:lvl1pPr>
            <a:lvl2pPr marL="514350" indent="-171450">
              <a:buClr>
                <a:srgbClr val="00788A"/>
              </a:buClr>
              <a:buFont typeface="Calibri" panose="020F0502020204030204" pitchFamily="34" charset="0"/>
              <a:buChar char="‒"/>
              <a:defRPr>
                <a:solidFill>
                  <a:srgbClr val="000000"/>
                </a:solidFill>
              </a:defRPr>
            </a:lvl2pPr>
            <a:lvl3pPr>
              <a:buClr>
                <a:srgbClr val="C00000"/>
              </a:buClr>
              <a:defRPr>
                <a:solidFill>
                  <a:srgbClr val="000000"/>
                </a:solidFill>
              </a:defRPr>
            </a:lvl3pPr>
            <a:lvl4pPr>
              <a:defRPr>
                <a:solidFill>
                  <a:srgbClr val="000000"/>
                </a:solidFill>
              </a:defRPr>
            </a:lvl4pPr>
            <a:lvl5pPr>
              <a:defRPr>
                <a:solidFill>
                  <a:srgbClr val="00000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1371600" y="4352971"/>
            <a:ext cx="6400800" cy="643574"/>
          </a:xfrm>
        </p:spPr>
        <p:txBody>
          <a:bodyPr anchor="t">
            <a:normAutofit/>
          </a:bodyPr>
          <a:lstStyle>
            <a:lvl1pPr marL="0" indent="0" algn="l">
              <a:buFont typeface="Wingdings" panose="05000000000000000000" pitchFamily="2" charset="2"/>
              <a:buNone/>
              <a:defRPr sz="1000" b="0">
                <a:solidFill>
                  <a:srgbClr val="000000"/>
                </a:solidFill>
              </a:defRPr>
            </a:lvl1pPr>
            <a:lvl2pPr marL="514350" indent="-171450" algn="l">
              <a:buClr>
                <a:srgbClr val="00788A"/>
              </a:buClr>
              <a:buFont typeface="Calibri" panose="020F0502020204030204" pitchFamily="34" charset="0"/>
              <a:buChar char="‒"/>
              <a:defRPr sz="1000">
                <a:solidFill>
                  <a:srgbClr val="000000"/>
                </a:solidFill>
              </a:defRPr>
            </a:lvl2pPr>
            <a:lvl3pPr algn="l">
              <a:buClr>
                <a:srgbClr val="C00000"/>
              </a:buClr>
              <a:defRPr sz="1000">
                <a:solidFill>
                  <a:srgbClr val="000000"/>
                </a:solidFill>
              </a:defRPr>
            </a:lvl3pPr>
            <a:lvl4pPr algn="l">
              <a:defRPr sz="1000">
                <a:solidFill>
                  <a:srgbClr val="000000"/>
                </a:solidFill>
              </a:defRPr>
            </a:lvl4pPr>
            <a:lvl5pPr algn="l">
              <a:defRPr sz="1000">
                <a:solidFill>
                  <a:srgbClr val="00000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5" name="Group 4">
            <a:extLst>
              <a:ext uri="{FF2B5EF4-FFF2-40B4-BE49-F238E27FC236}">
                <a16:creationId xmlns:a16="http://schemas.microsoft.com/office/drawing/2014/main" id="{15319587-56EB-466D-F14C-28A4C09E3C66}"/>
              </a:ext>
              <a:ext uri="{C183D7F6-B498-43B3-948B-1728B52AA6E4}">
                <adec:decorative xmlns:adec="http://schemas.microsoft.com/office/drawing/2017/decorative" val="1"/>
              </a:ext>
            </a:extLst>
          </p:cNvPr>
          <p:cNvGrpSpPr/>
          <p:nvPr userDrawn="1"/>
        </p:nvGrpSpPr>
        <p:grpSpPr>
          <a:xfrm>
            <a:off x="0" y="5043948"/>
            <a:ext cx="9144001" cy="106925"/>
            <a:chOff x="7355954" y="15880786"/>
            <a:chExt cx="21904846" cy="578414"/>
          </a:xfrm>
        </p:grpSpPr>
        <p:sp>
          <p:nvSpPr>
            <p:cNvPr id="6" name="Rectangle 20">
              <a:extLst>
                <a:ext uri="{FF2B5EF4-FFF2-40B4-BE49-F238E27FC236}">
                  <a16:creationId xmlns:a16="http://schemas.microsoft.com/office/drawing/2014/main" id="{36DDCA3E-FDD2-24EE-3904-8600AB19C2B9}"/>
                </a:ext>
              </a:extLst>
            </p:cNvPr>
            <p:cNvSpPr/>
            <p:nvPr userDrawn="1"/>
          </p:nvSpPr>
          <p:spPr bwMode="auto">
            <a:xfrm flipV="1">
              <a:off x="21984029" y="15880786"/>
              <a:ext cx="2432923" cy="578414"/>
            </a:xfrm>
            <a:prstGeom prst="rect">
              <a:avLst/>
            </a:prstGeom>
            <a:solidFill>
              <a:srgbClr val="194D93"/>
            </a:solidFill>
            <a:ln>
              <a:noFill/>
            </a:ln>
          </p:spPr>
          <p:txBody>
            <a:bodyPr vert="horz" wrap="square" lIns="45720" tIns="22860" rIns="45720" bIns="22860" numCol="1" anchor="t" anchorCtr="0" compatLnSpc="1">
              <a:prstTxWarp prst="textNoShape">
                <a:avLst/>
              </a:prstTxWarp>
            </a:bodyPr>
            <a:lstStyle/>
            <a:p>
              <a:endParaRPr lang="en-US" sz="2500"/>
            </a:p>
          </p:txBody>
        </p:sp>
        <p:sp>
          <p:nvSpPr>
            <p:cNvPr id="7" name="Rectangle 20">
              <a:extLst>
                <a:ext uri="{FF2B5EF4-FFF2-40B4-BE49-F238E27FC236}">
                  <a16:creationId xmlns:a16="http://schemas.microsoft.com/office/drawing/2014/main" id="{805EA3D4-7805-859C-339D-DCDD5806F036}"/>
                </a:ext>
              </a:extLst>
            </p:cNvPr>
            <p:cNvSpPr/>
            <p:nvPr userDrawn="1"/>
          </p:nvSpPr>
          <p:spPr bwMode="auto">
            <a:xfrm flipV="1">
              <a:off x="24406350" y="15880786"/>
              <a:ext cx="2432923" cy="578414"/>
            </a:xfrm>
            <a:prstGeom prst="rect">
              <a:avLst/>
            </a:prstGeom>
            <a:solidFill>
              <a:srgbClr val="1C56A4"/>
            </a:solidFill>
            <a:ln>
              <a:noFill/>
            </a:ln>
          </p:spPr>
          <p:txBody>
            <a:bodyPr vert="horz" wrap="square" lIns="45720" tIns="22860" rIns="45720" bIns="22860" numCol="1" anchor="t" anchorCtr="0" compatLnSpc="1">
              <a:prstTxWarp prst="textNoShape">
                <a:avLst/>
              </a:prstTxWarp>
            </a:bodyPr>
            <a:lstStyle/>
            <a:p>
              <a:endParaRPr lang="en-US" sz="2500"/>
            </a:p>
          </p:txBody>
        </p:sp>
        <p:sp>
          <p:nvSpPr>
            <p:cNvPr id="11" name="Rectangle 20">
              <a:extLst>
                <a:ext uri="{FF2B5EF4-FFF2-40B4-BE49-F238E27FC236}">
                  <a16:creationId xmlns:a16="http://schemas.microsoft.com/office/drawing/2014/main" id="{82EEF066-E730-6D0B-5705-61075ED7308F}"/>
                </a:ext>
              </a:extLst>
            </p:cNvPr>
            <p:cNvSpPr/>
            <p:nvPr userDrawn="1"/>
          </p:nvSpPr>
          <p:spPr bwMode="auto">
            <a:xfrm flipV="1">
              <a:off x="26827877" y="15880786"/>
              <a:ext cx="2432923" cy="578414"/>
            </a:xfrm>
            <a:prstGeom prst="rect">
              <a:avLst/>
            </a:prstGeom>
            <a:solidFill>
              <a:srgbClr val="1E5DB2"/>
            </a:solidFill>
            <a:ln>
              <a:noFill/>
            </a:ln>
          </p:spPr>
          <p:txBody>
            <a:bodyPr vert="horz" wrap="square" lIns="45720" tIns="22860" rIns="45720" bIns="22860" numCol="1" anchor="t" anchorCtr="0" compatLnSpc="1">
              <a:prstTxWarp prst="textNoShape">
                <a:avLst/>
              </a:prstTxWarp>
            </a:bodyPr>
            <a:lstStyle/>
            <a:p>
              <a:endParaRPr lang="en-US" sz="2500"/>
            </a:p>
          </p:txBody>
        </p:sp>
        <p:sp>
          <p:nvSpPr>
            <p:cNvPr id="12" name="Rectangle 20">
              <a:extLst>
                <a:ext uri="{FF2B5EF4-FFF2-40B4-BE49-F238E27FC236}">
                  <a16:creationId xmlns:a16="http://schemas.microsoft.com/office/drawing/2014/main" id="{02BD6BDD-E959-BE4B-38BF-0FD5C444707F}"/>
                </a:ext>
              </a:extLst>
            </p:cNvPr>
            <p:cNvSpPr/>
            <p:nvPr userDrawn="1"/>
          </p:nvSpPr>
          <p:spPr bwMode="auto">
            <a:xfrm flipV="1">
              <a:off x="7355954" y="15880786"/>
              <a:ext cx="14644447" cy="578414"/>
            </a:xfrm>
            <a:prstGeom prst="rect">
              <a:avLst/>
            </a:prstGeom>
            <a:solidFill>
              <a:srgbClr val="164380"/>
            </a:solidFill>
            <a:ln>
              <a:noFill/>
            </a:ln>
          </p:spPr>
          <p:txBody>
            <a:bodyPr vert="horz" wrap="square" lIns="45720" tIns="22860" rIns="45720" bIns="22860" numCol="1" anchor="t" anchorCtr="0" compatLnSpc="1">
              <a:prstTxWarp prst="textNoShape">
                <a:avLst/>
              </a:prstTxWarp>
            </a:bodyPr>
            <a:lstStyle/>
            <a:p>
              <a:endParaRPr lang="en-US" sz="2500"/>
            </a:p>
          </p:txBody>
        </p:sp>
      </p:grpSp>
      <p:sp>
        <p:nvSpPr>
          <p:cNvPr id="8" name="TextBox 7">
            <a:extLst>
              <a:ext uri="{FF2B5EF4-FFF2-40B4-BE49-F238E27FC236}">
                <a16:creationId xmlns:a16="http://schemas.microsoft.com/office/drawing/2014/main" id="{22AE8281-5546-08D9-EFFD-79C63B278D11}"/>
              </a:ext>
            </a:extLst>
          </p:cNvPr>
          <p:cNvSpPr txBox="1"/>
          <p:nvPr userDrawn="1"/>
        </p:nvSpPr>
        <p:spPr>
          <a:xfrm>
            <a:off x="8550362" y="4792793"/>
            <a:ext cx="319318" cy="230832"/>
          </a:xfrm>
          <a:prstGeom prst="rect">
            <a:avLst/>
          </a:prstGeom>
          <a:noFill/>
        </p:spPr>
        <p:txBody>
          <a:bodyPr wrap="none" rtlCol="0">
            <a:spAutoFit/>
          </a:bodyPr>
          <a:lstStyle/>
          <a:p>
            <a:fld id="{B06625D1-209E-4C5C-81F7-71A556E488FF}" type="slidenum">
              <a:rPr lang="en-US" sz="900" smtClean="0">
                <a:solidFill>
                  <a:srgbClr val="000000"/>
                </a:solidFill>
              </a:rPr>
              <a:t>‹#›</a:t>
            </a:fld>
            <a:endParaRPr lang="en-US" sz="900" dirty="0">
              <a:solidFill>
                <a:srgbClr val="000000"/>
              </a:solidFill>
            </a:endParaRPr>
          </a:p>
        </p:txBody>
      </p:sp>
    </p:spTree>
    <p:extLst>
      <p:ext uri="{BB962C8B-B14F-4D97-AF65-F5344CB8AC3E}">
        <p14:creationId xmlns:p14="http://schemas.microsoft.com/office/powerpoint/2010/main" val="2029058816"/>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BDFDD9-E08D-4C81-B20C-0A09A4E04F81}" type="datetimeFigureOut">
              <a:rPr lang="en-US" smtClean="0"/>
              <a:t>1/31/2025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A20E59-B269-4201-9312-514125AC37CC}" type="slidenum">
              <a:rPr lang="en-US" smtClean="0"/>
              <a:t>‹#›</a:t>
            </a:fld>
            <a:endParaRPr lang="en-US"/>
          </a:p>
        </p:txBody>
      </p:sp>
      <p:pic>
        <p:nvPicPr>
          <p:cNvPr id="10" name="Picture 9">
            <a:extLst>
              <a:ext uri="{FF2B5EF4-FFF2-40B4-BE49-F238E27FC236}">
                <a16:creationId xmlns:a16="http://schemas.microsoft.com/office/drawing/2014/main" id="{B084BA59-B253-4153-BA45-2DB011E6D863}"/>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88649"/>
          <a:stretch/>
        </p:blipFill>
        <p:spPr>
          <a:xfrm>
            <a:off x="0" y="5029200"/>
            <a:ext cx="9143196" cy="122049"/>
          </a:xfrm>
          <a:prstGeom prst="rect">
            <a:avLst/>
          </a:prstGeom>
        </p:spPr>
      </p:pic>
    </p:spTree>
    <p:extLst>
      <p:ext uri="{BB962C8B-B14F-4D97-AF65-F5344CB8AC3E}">
        <p14:creationId xmlns:p14="http://schemas.microsoft.com/office/powerpoint/2010/main" val="27002131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BDFDD9-E08D-4C81-B20C-0A09A4E04F81}" type="datetimeFigureOut">
              <a:rPr lang="en-US" smtClean="0"/>
              <a:t>1/31/2025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A20E59-B269-4201-9312-514125AC37CC}" type="slidenum">
              <a:rPr lang="en-US" smtClean="0"/>
              <a:t>‹#›</a:t>
            </a:fld>
            <a:endParaRPr lang="en-US"/>
          </a:p>
        </p:txBody>
      </p:sp>
      <p:pic>
        <p:nvPicPr>
          <p:cNvPr id="6" name="Picture 5">
            <a:extLst>
              <a:ext uri="{FF2B5EF4-FFF2-40B4-BE49-F238E27FC236}">
                <a16:creationId xmlns:a16="http://schemas.microsoft.com/office/drawing/2014/main" id="{2A7040B8-19C7-41B7-9038-2BD0CB327B2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88649"/>
          <a:stretch/>
        </p:blipFill>
        <p:spPr>
          <a:xfrm>
            <a:off x="0" y="5029200"/>
            <a:ext cx="9143196" cy="122049"/>
          </a:xfrm>
          <a:prstGeom prst="rect">
            <a:avLst/>
          </a:prstGeom>
        </p:spPr>
      </p:pic>
    </p:spTree>
    <p:extLst>
      <p:ext uri="{BB962C8B-B14F-4D97-AF65-F5344CB8AC3E}">
        <p14:creationId xmlns:p14="http://schemas.microsoft.com/office/powerpoint/2010/main" val="2261445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BDFDD9-E08D-4C81-B20C-0A09A4E04F81}" type="datetimeFigureOut">
              <a:rPr lang="en-US" smtClean="0"/>
              <a:t>1/31/2025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A20E59-B269-4201-9312-514125AC37CC}" type="slidenum">
              <a:rPr lang="en-US" smtClean="0"/>
              <a:t>‹#›</a:t>
            </a:fld>
            <a:endParaRPr lang="en-US"/>
          </a:p>
        </p:txBody>
      </p:sp>
      <p:pic>
        <p:nvPicPr>
          <p:cNvPr id="5" name="Picture 4">
            <a:extLst>
              <a:ext uri="{FF2B5EF4-FFF2-40B4-BE49-F238E27FC236}">
                <a16:creationId xmlns:a16="http://schemas.microsoft.com/office/drawing/2014/main" id="{A3C7A010-3EB9-4160-B75B-51F0A90943F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88649"/>
          <a:stretch/>
        </p:blipFill>
        <p:spPr>
          <a:xfrm>
            <a:off x="0" y="5029200"/>
            <a:ext cx="9143196" cy="122049"/>
          </a:xfrm>
          <a:prstGeom prst="rect">
            <a:avLst/>
          </a:prstGeom>
        </p:spPr>
      </p:pic>
    </p:spTree>
    <p:extLst>
      <p:ext uri="{BB962C8B-B14F-4D97-AF65-F5344CB8AC3E}">
        <p14:creationId xmlns:p14="http://schemas.microsoft.com/office/powerpoint/2010/main" val="818600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8BDFDD9-E08D-4C81-B20C-0A09A4E04F81}" type="datetimeFigureOut">
              <a:rPr lang="en-US" smtClean="0"/>
              <a:t>1/31/2025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A20E59-B269-4201-9312-514125AC37CC}" type="slidenum">
              <a:rPr lang="en-US" smtClean="0"/>
              <a:t>‹#›</a:t>
            </a:fld>
            <a:endParaRPr lang="en-US"/>
          </a:p>
        </p:txBody>
      </p:sp>
      <p:pic>
        <p:nvPicPr>
          <p:cNvPr id="8" name="Picture 7">
            <a:extLst>
              <a:ext uri="{FF2B5EF4-FFF2-40B4-BE49-F238E27FC236}">
                <a16:creationId xmlns:a16="http://schemas.microsoft.com/office/drawing/2014/main" id="{3613F24F-1A65-4728-84F7-950E9A970A92}"/>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88649"/>
          <a:stretch/>
        </p:blipFill>
        <p:spPr>
          <a:xfrm>
            <a:off x="0" y="5029200"/>
            <a:ext cx="9143196" cy="122049"/>
          </a:xfrm>
          <a:prstGeom prst="rect">
            <a:avLst/>
          </a:prstGeom>
        </p:spPr>
      </p:pic>
    </p:spTree>
    <p:extLst>
      <p:ext uri="{BB962C8B-B14F-4D97-AF65-F5344CB8AC3E}">
        <p14:creationId xmlns:p14="http://schemas.microsoft.com/office/powerpoint/2010/main" val="831859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8BDFDD9-E08D-4C81-B20C-0A09A4E04F81}" type="datetimeFigureOut">
              <a:rPr lang="en-US" smtClean="0"/>
              <a:t>1/31/2025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A20E59-B269-4201-9312-514125AC37CC}" type="slidenum">
              <a:rPr lang="en-US" smtClean="0"/>
              <a:t>‹#›</a:t>
            </a:fld>
            <a:endParaRPr lang="en-US"/>
          </a:p>
        </p:txBody>
      </p:sp>
    </p:spTree>
    <p:extLst>
      <p:ext uri="{BB962C8B-B14F-4D97-AF65-F5344CB8AC3E}">
        <p14:creationId xmlns:p14="http://schemas.microsoft.com/office/powerpoint/2010/main" val="29952080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rgbClr val="000000"/>
                </a:solidFill>
              </a:defRPr>
            </a:lvl1pPr>
          </a:lstStyle>
          <a:p>
            <a:fld id="{48BDFDD9-E08D-4C81-B20C-0A09A4E04F81}" type="datetimeFigureOut">
              <a:rPr lang="en-US" smtClean="0"/>
              <a:pPr/>
              <a:t>1/31/2025</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rgbClr val="000000"/>
                </a:solidFill>
              </a:defRPr>
            </a:lvl1pPr>
          </a:lstStyle>
          <a:p>
            <a:endParaRPr lang="en-US" dirty="0"/>
          </a:p>
        </p:txBody>
      </p:sp>
      <p:sp>
        <p:nvSpPr>
          <p:cNvPr id="6" name="TextBox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rgbClr val="000000"/>
                </a:solidFill>
              </a:defRPr>
            </a:lvl1pPr>
          </a:lstStyle>
          <a:p>
            <a:fld id="{35A20E59-B269-4201-9312-514125AC37CC}" type="slidenum">
              <a:rPr lang="en-US" smtClean="0"/>
              <a:pPr/>
              <a:t>‹#›</a:t>
            </a:fld>
            <a:endParaRPr lang="en-US" dirty="0"/>
          </a:p>
        </p:txBody>
      </p:sp>
    </p:spTree>
    <p:extLst>
      <p:ext uri="{BB962C8B-B14F-4D97-AF65-F5344CB8AC3E}">
        <p14:creationId xmlns:p14="http://schemas.microsoft.com/office/powerpoint/2010/main" val="8784094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rgbClr val="000000"/>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rgbClr val="000000"/>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rgbClr val="000000"/>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rgbClr val="000000"/>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rgbClr val="000000"/>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rgbClr val="000000"/>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DAFC0-FA3A-D4E3-569E-D79084157DF7}"/>
              </a:ext>
            </a:extLst>
          </p:cNvPr>
          <p:cNvSpPr>
            <a:spLocks noGrp="1"/>
          </p:cNvSpPr>
          <p:nvPr>
            <p:ph type="ctrTitle"/>
          </p:nvPr>
        </p:nvSpPr>
        <p:spPr/>
        <p:txBody>
          <a:bodyPr/>
          <a:lstStyle/>
          <a:p>
            <a:pPr algn="ctr"/>
            <a:r>
              <a:rPr lang="en-US" dirty="0"/>
              <a:t>Sexually Transmitted Infections</a:t>
            </a:r>
          </a:p>
        </p:txBody>
      </p:sp>
      <p:sp>
        <p:nvSpPr>
          <p:cNvPr id="3" name="Subtitle 2">
            <a:extLst>
              <a:ext uri="{FF2B5EF4-FFF2-40B4-BE49-F238E27FC236}">
                <a16:creationId xmlns:a16="http://schemas.microsoft.com/office/drawing/2014/main" id="{966945F0-1BAF-2B98-4790-51507D99CAB7}"/>
              </a:ext>
            </a:extLst>
          </p:cNvPr>
          <p:cNvSpPr>
            <a:spLocks noGrp="1"/>
          </p:cNvSpPr>
          <p:nvPr>
            <p:ph type="subTitle" idx="1"/>
          </p:nvPr>
        </p:nvSpPr>
        <p:spPr>
          <a:xfrm>
            <a:off x="1463040" y="2098548"/>
            <a:ext cx="6400800" cy="347472"/>
          </a:xfrm>
        </p:spPr>
        <p:txBody>
          <a:bodyPr>
            <a:noAutofit/>
          </a:bodyPr>
          <a:lstStyle/>
          <a:p>
            <a:pPr algn="ctr"/>
            <a:r>
              <a:rPr lang="en-US" sz="2400" dirty="0"/>
              <a:t>Surveillance 2023</a:t>
            </a:r>
          </a:p>
        </p:txBody>
      </p:sp>
      <p:sp>
        <p:nvSpPr>
          <p:cNvPr id="5" name="TextBox 4">
            <a:extLst>
              <a:ext uri="{FF2B5EF4-FFF2-40B4-BE49-F238E27FC236}">
                <a16:creationId xmlns:a16="http://schemas.microsoft.com/office/drawing/2014/main" id="{27A0AD06-BA0D-A00B-4B86-4B1CFC3405DC}"/>
              </a:ext>
            </a:extLst>
          </p:cNvPr>
          <p:cNvSpPr txBox="1"/>
          <p:nvPr/>
        </p:nvSpPr>
        <p:spPr>
          <a:xfrm>
            <a:off x="2377440" y="3356628"/>
            <a:ext cx="4572000" cy="400110"/>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000" b="1" dirty="0">
                <a:solidFill>
                  <a:srgbClr val="000000"/>
                </a:solidFill>
                <a:latin typeface="Calibri" panose="020F0502020204030204" pitchFamily="34" charset="0"/>
              </a:rPr>
              <a:t>Women </a:t>
            </a:r>
            <a:r>
              <a:rPr lang="en-US" sz="2000" b="1">
                <a:solidFill>
                  <a:srgbClr val="000000"/>
                </a:solidFill>
                <a:latin typeface="Calibri" panose="020F0502020204030204" pitchFamily="34" charset="0"/>
              </a:rPr>
              <a:t>and Infants</a:t>
            </a:r>
            <a:endParaRPr kumimoji="0" lang="en-US" sz="2000" b="0" i="0" u="none" strike="noStrike" kern="1200" cap="none" spc="0" normalizeH="0" baseline="0" noProof="0" dirty="0">
              <a:ln>
                <a:noFill/>
              </a:ln>
              <a:solidFill>
                <a:srgbClr val="0F56DC"/>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34301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Reported Cases by Sex, Sex of Sex Partners, and HIV Status, United States, 2023</a:t>
            </a:r>
          </a:p>
        </p:txBody>
      </p:sp>
      <p:pic>
        <p:nvPicPr>
          <p:cNvPr id="3" name="Picture 1" descr="Bar graph showing reported cases of primary and secondary syphilis by sex and sex of sex partners and HIV status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rPr b="1"/>
              <a:t>ACRONYMS:</a:t>
            </a:r>
            <a:r>
              <a:t> MSM = Men who have sex with men; MSW = Men who have sex with women only; MSU = Men with unknown sex of sex partners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Reported Cases Among Women and Men Who Have Sex with Women Only by HIV Status and Year, United States, 2014–2023</a:t>
            </a:r>
          </a:p>
        </p:txBody>
      </p:sp>
      <p:pic>
        <p:nvPicPr>
          <p:cNvPr id="3" name="Picture 1" descr="Ribbon plot showing reported cases of primary and secondary syphilis among women and men who have sex with women only by HIV status during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Ratios of Rates of Reported Cases by Sex, Race/Hispanic Ethnicity, and Region, United States, 2023</a:t>
            </a:r>
          </a:p>
        </p:txBody>
      </p:sp>
      <p:pic>
        <p:nvPicPr>
          <p:cNvPr id="3" name="Picture 1" descr="Two-panel figure showing rate ratios of primary and secondary syphilis by sex, race and Hispanic ethnicity, and United States region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For the rate ratios, non-Hispanic White persons are the referent population. Y-axis is log scale.</a:t>
            </a:r>
          </a:p>
          <a:p>
            <a:pPr marL="0" lvl="0" indent="0">
              <a:buNone/>
            </a:pPr>
            <a:r>
              <a:rPr b="1"/>
              <a:t>ACRONYMS:</a:t>
            </a:r>
            <a:r>
              <a:t> AI/AN = American Indian or Alaska Native; Black/AA = Black or African American; NH/PI = Native Hawaiian or other Pacific Islander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Reported Cases by Sex, Sex of Sex Partners, and Race/Hispanic Ethnicity, United States, 2023</a:t>
            </a:r>
          </a:p>
        </p:txBody>
      </p:sp>
      <p:pic>
        <p:nvPicPr>
          <p:cNvPr id="3" name="Picture 1" descr="Bar graph showing reported primary and secondary syphilis cases by sex and sex of sex partners and race and Hispanic ethnicity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Includes persons with missing or unknown race who were not reported with Hispanic ethnicity.</a:t>
            </a:r>
          </a:p>
          <a:p>
            <a:pPr marL="0" lvl="0" indent="0">
              <a:buNone/>
            </a:pPr>
            <a:r>
              <a:rPr b="1"/>
              <a:t>ACRONYMS:</a:t>
            </a:r>
            <a:r>
              <a:t> MSM = Men who have sex with men; MSW = Men who have sex with women only; MSU = Men with unknown sex of sex partners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Reported Cases Among Women by Race and Hispanic Ethnicity, United States, 2014–2023</a:t>
            </a:r>
          </a:p>
        </p:txBody>
      </p:sp>
      <p:pic>
        <p:nvPicPr>
          <p:cNvPr id="3" name="Picture 1" descr="Ribbon plot showing reported cases of primary and secondary syphilis among women by race and Hispanic ethinicity in the United States during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Includes all cases not captured in the labeled race and Hispanic ethnicity categories, including those with unknown or missing race and Hispanic ethnicity. This category is intended to show the balance of primary and secondary (P&amp;S) syphilis cases among women and should not be interpreted independently.</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Reported Cases by Reporting Source and Sex and Year, United States, 2014–2023</a:t>
            </a:r>
          </a:p>
        </p:txBody>
      </p:sp>
      <p:pic>
        <p:nvPicPr>
          <p:cNvPr id="3" name="Picture 1" descr="Line graph showing reported cases of primary and secondary syphilis by reporting source and sex in the United States during 2014 to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rPr b="1"/>
              <a:t>NOTE:</a:t>
            </a:r>
            <a:r>
              <a:t> During 2014 to 2023, the percentage of all cases with unknown reporting source was 10.2%, from a low of 6.8% (n = 1,350) in 2014 to a high of 12.5% (n = 4,386) in 2018.</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Rates of Reported Cases by Year of Birth, United States, 1941–2023</a:t>
            </a:r>
          </a:p>
        </p:txBody>
      </p:sp>
      <p:pic>
        <p:nvPicPr>
          <p:cNvPr id="3" name="Picture 1" descr="Line graph showing rates of reported cases of congenital syphilis from 1941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live births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Congenital Syphilis — Reported Cases by Year of Birth and Rates of Reported Cases of Primary and Secondary Syphilis and Syphilis (All Stages) Among Women Aged 15–44 Years, United States, 2014–2023</a:t>
            </a:r>
          </a:p>
        </p:txBody>
      </p:sp>
      <p:pic>
        <p:nvPicPr>
          <p:cNvPr id="3" name="Picture 1" descr="Bar graph showing reported cases of congenital syphilis by year of birth and rates of reported cases of primary and secondary syphilis among women aged 15 to 44 years in the United States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a:p>
            <a:pPr marL="0" lvl="0" indent="0">
              <a:buNone/>
            </a:pPr>
            <a:r>
              <a:rPr b="1"/>
              <a:t>ACRONYMS:</a:t>
            </a:r>
            <a:r>
              <a:t> CS = Congenital syphilis; P&amp;S Syphilis = Primary and secondary syphilis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Syphilis — Reported Cases of Syphilis (All Stages) among Pregnant Women and Reported Cases of Congenital Syphilis by Year of Birth, United States, 2019–2023</a:t>
            </a:r>
          </a:p>
        </p:txBody>
      </p:sp>
      <p:pic>
        <p:nvPicPr>
          <p:cNvPr id="3" name="Picture 1" descr="Bar chart displaying the number of cases of syphilis among women by pregnancy status and number of reported cases of congenital syphilis during 2018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rPr dirty="0"/>
              <a:t>Congenital Syphilis — Case Counts and Rates of Reported Cases by Race/Hispanic Ethnicity of </a:t>
            </a:r>
            <a:r>
              <a:rPr lang="en-US" dirty="0"/>
              <a:t>Birth Mother</a:t>
            </a:r>
            <a:r>
              <a:rPr dirty="0"/>
              <a:t>, United States, 2023</a:t>
            </a:r>
          </a:p>
        </p:txBody>
      </p:sp>
      <p:pic>
        <p:nvPicPr>
          <p:cNvPr id="3" name="Picture 1" descr="Bar graph showing rates and case counts of congenital syphilis by race and Hispanic ethnicity of birth mother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62500" lnSpcReduction="20000"/>
          </a:bodyPr>
          <a:lstStyle/>
          <a:p>
            <a:pPr marL="0" lvl="0" indent="0">
              <a:buNone/>
            </a:pPr>
            <a:r>
              <a:t>* Per 100,000 live births</a:t>
            </a:r>
          </a:p>
          <a:p>
            <a:pPr marL="0" lvl="0" indent="0">
              <a:buNone/>
            </a:pPr>
            <a:r>
              <a:rPr b="1"/>
              <a:t>ACRONYMS:</a:t>
            </a:r>
            <a:r>
              <a:t> AI/AN = American Indian or Alaska Native; Black/AA = Black or African American; NH/PI = Native Hawaiian or other Pacific Islander</a:t>
            </a:r>
          </a:p>
          <a:p>
            <a:pPr marL="0" lvl="0" indent="0">
              <a:buNone/>
            </a:pPr>
            <a:r>
              <a:rPr b="1"/>
              <a:t>NOTE:</a:t>
            </a:r>
            <a:r>
              <a:t> In 2023, a total of 193 congenital syphilis (CS) cases (5.0%) had missing, unknown, or other race and were not reported to be of Hispanic ethnicity. These cases are not shown in this figure. Including these cases, there were a total of 3,882 cases of CS reported among states and the District of Columbia for a rate of 105.8 per 100,000 live births.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Syphilis — Reported Cases Among Women by Stage and Year, United States, 2014–2023</a:t>
            </a:r>
          </a:p>
        </p:txBody>
      </p:sp>
      <p:pic>
        <p:nvPicPr>
          <p:cNvPr id="3" name="Picture 1" descr="Area plot showing reported cases of unknown duration or late syyphilis, early non-primary non-secondary syphilis, and primary and secondary syphilis among women in the United States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rPr dirty="0"/>
              <a:t>Congenital Syphilis — Total Live Births and Reported Cases by Race/Hispanic Ethnicity of Birth </a:t>
            </a:r>
            <a:r>
              <a:rPr lang="en-US" dirty="0"/>
              <a:t>Mother</a:t>
            </a:r>
            <a:r>
              <a:rPr dirty="0"/>
              <a:t>, United States, 2023</a:t>
            </a:r>
          </a:p>
        </p:txBody>
      </p:sp>
      <p:pic>
        <p:nvPicPr>
          <p:cNvPr id="3" name="Picture 1" descr="Ribbon plot showing the distribution of race and Hispanic ethnicity of live births and infants with congenital syphilis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92500" lnSpcReduction="10000"/>
          </a:bodyPr>
          <a:lstStyle/>
          <a:p>
            <a:pPr marL="0" lvl="0" indent="0">
              <a:buNone/>
            </a:pPr>
            <a:r>
              <a:rPr b="1"/>
              <a:t>NOTE:</a:t>
            </a:r>
            <a:r>
              <a:t> In 2023, a total of 193 congenital syphilis cases (5.0%) had missing, unknown, or other race and were not reported to be of Hispanic ethnicity. These cases are included in the “other/unknown” category.</a:t>
            </a:r>
          </a:p>
          <a:p>
            <a:pPr marL="0" lvl="0" indent="0">
              <a:buNone/>
            </a:pPr>
            <a:r>
              <a:rPr b="1"/>
              <a:t>ACRONYMS:</a:t>
            </a:r>
            <a:r>
              <a:t> AI/AN = American Indian or Alaska Native; Black/AA = Black or African American; NH/PI = Native Hawaiian or other Pacific Islander</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rPr dirty="0"/>
              <a:t>Congenital Syphilis — Rates of Reported Cases by Race/Hispanic Ethnicity of Birth </a:t>
            </a:r>
            <a:r>
              <a:rPr lang="en-US" dirty="0"/>
              <a:t>Mother</a:t>
            </a:r>
            <a:r>
              <a:rPr dirty="0"/>
              <a:t> and Year of Birth, United States, 2019–2023</a:t>
            </a:r>
          </a:p>
        </p:txBody>
      </p:sp>
      <p:pic>
        <p:nvPicPr>
          <p:cNvPr id="3" name="Picture 1" descr="Line graph showing rates of reported congenital syphilis cases by year of birth and race and Hispanic ethnicity of birth mother in the United States from 2019 to 2023."/>
          <p:cNvPicPr>
            <a:picLocks noGrp="1" noChangeAspect="1"/>
          </p:cNvPicPr>
          <p:nvPr/>
        </p:nvPicPr>
        <p:blipFill>
          <a:blip r:embed="rId3">
            <a:extLst>
              <a:ext uri="{28A0092B-C50C-407E-A947-70E740481C1C}">
                <a14:useLocalDpi xmlns:a14="http://schemas.microsoft.com/office/drawing/2010/main" val="0"/>
              </a:ext>
            </a:extLst>
          </a:blip>
          <a:srcRect/>
          <a:stretch/>
        </p:blipFill>
        <p:spPr bwMode="auto">
          <a:xfrm>
            <a:off x="1574800" y="1016907"/>
            <a:ext cx="5994400" cy="3211285"/>
          </a:xfrm>
          <a:prstGeom prst="rect">
            <a:avLst/>
          </a:prstGeom>
          <a:noFill/>
          <a:ln w="9525">
            <a:noFill/>
            <a:headEnd/>
            <a:tailEnd/>
          </a:ln>
        </p:spPr>
      </p:pic>
      <p:sp>
        <p:nvSpPr>
          <p:cNvPr id="4" name="Content Placeholder 3"/>
          <p:cNvSpPr>
            <a:spLocks noGrp="1"/>
          </p:cNvSpPr>
          <p:nvPr>
            <p:ph sz="half" idx="2"/>
          </p:nvPr>
        </p:nvSpPr>
        <p:spPr/>
        <p:txBody>
          <a:bodyPr>
            <a:normAutofit fontScale="77500" lnSpcReduction="20000"/>
          </a:bodyPr>
          <a:lstStyle/>
          <a:p>
            <a:pPr marL="0" lvl="0" indent="0">
              <a:buNone/>
            </a:pPr>
            <a:r>
              <a:t>* Per 100,000 live births</a:t>
            </a:r>
          </a:p>
          <a:p>
            <a:pPr marL="0" lvl="0" indent="0">
              <a:buNone/>
            </a:pPr>
            <a:r>
              <a:rPr b="1"/>
              <a:t>ACRONYMS:</a:t>
            </a:r>
            <a:r>
              <a:t> AI/AN = American Indian or Alaska Native; Black/AA = Black or African American; NH/PI = Native Hawaiian or other Pacific Islander</a:t>
            </a:r>
          </a:p>
          <a:p>
            <a:pPr marL="0" lvl="0" indent="0">
              <a:buNone/>
            </a:pPr>
            <a:r>
              <a:rPr b="1"/>
              <a:t>NOTE:</a:t>
            </a:r>
            <a:r>
              <a:t> During 2019 to 2023, the percentage of all congenital syphilis cases with missing, unknown, or other race and not reported to be of Hispanic ethnicity was 5.2%, from a low of 5.0% (n = 193) in 2023 and 2019 to a high of 5.5% (n = 119) in 2020. These cases are not shown in this figure.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Rates of Reported Cases by Jurisdiction, United States and Territories, 2023</a:t>
            </a:r>
          </a:p>
        </p:txBody>
      </p:sp>
      <p:pic>
        <p:nvPicPr>
          <p:cNvPr id="3" name="Picture 1" descr="United States map showing rates of reported cases of congenital syphilis by state and territory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live births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Reported Cases by Year of Birth and Jurisdiction, United States and Territories, 2014–2023</a:t>
            </a:r>
          </a:p>
        </p:txBody>
      </p:sp>
      <p:pic>
        <p:nvPicPr>
          <p:cNvPr id="3" name="Picture 1" descr="Animated map of the United States showing reported cases of congenital syphilis by state and territory of residence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Reported Cases by Year of Birth and Jurisdiction, United States and Territories, 2014 and 2023</a:t>
            </a:r>
          </a:p>
        </p:txBody>
      </p:sp>
      <p:pic>
        <p:nvPicPr>
          <p:cNvPr id="3" name="Picture 1" descr="United States map showing reported cases of congenital syphilis by state and territory of residence in 2014 and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Rates of Reported Cases by Year of Birth and Jurisdiction, United States and Territories, 2014–2023</a:t>
            </a:r>
          </a:p>
        </p:txBody>
      </p:sp>
      <p:pic>
        <p:nvPicPr>
          <p:cNvPr id="3" name="Picture 1" descr="Animated map of the United States showing rates of reported cases of congenital syphilis by state and territory of residence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live births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Rates of Reported Cases by Year of Birth and Jurisdiction, United States and Territories, 2014 and 2023</a:t>
            </a:r>
          </a:p>
        </p:txBody>
      </p:sp>
      <p:pic>
        <p:nvPicPr>
          <p:cNvPr id="3" name="Picture 1" descr="United States map showing rates of reported cases of congenital syphilis by state and territory of residence in 2014 and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live births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Congenital Syphilis — Reported Cases by Vital Status and Clinical Signs and Symptoms* of Infection and Year, United States, 2019–2023</a:t>
            </a:r>
          </a:p>
        </p:txBody>
      </p:sp>
      <p:pic>
        <p:nvPicPr>
          <p:cNvPr id="3" name="Picture 1" descr="Area plot showing number of cases of congenital syphilis by vital status and clinical signs and symptoms of infection in the United States from 2018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77500" lnSpcReduction="20000"/>
          </a:bodyPr>
          <a:lstStyle/>
          <a:p>
            <a:pPr marL="0" lvl="0" indent="0">
              <a:buNone/>
            </a:pPr>
            <a:r>
              <a:t>* Neonates/infants with signs and/or symptoms of congenital syphilis (CS) have documentation of at least one of the following: long bone changes consistent with CS, snuffles, condylomata lata, syphilitic skin rash, pseudoparalysis, hepatosplenomegaly, edema, jaundice due to syphilitic hepatitis, reactive CSF-VDRL, elevated CSF WBC or protein values, or evidence of direct detection of </a:t>
            </a:r>
            <a:r>
              <a:rPr i="1"/>
              <a:t>T. pallidum</a:t>
            </a:r>
            <a:r>
              <a:t>.</a:t>
            </a:r>
          </a:p>
          <a:p>
            <a:pPr marL="0" lvl="0" indent="0">
              <a:buNone/>
            </a:pPr>
            <a:r>
              <a:rPr b="1"/>
              <a:t>NOTE:</a:t>
            </a:r>
            <a:r>
              <a:t> Of the 14,579 congenital syphilis cases reported during 2019 to 2023, 53 (0.4%) did not have sufficient information to be categorized.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Reported Stillbirths and Neonatal/Infant Deaths by Year, United States, 2014–2023</a:t>
            </a:r>
          </a:p>
        </p:txBody>
      </p:sp>
      <p:pic>
        <p:nvPicPr>
          <p:cNvPr id="3" name="Picture 1" descr="Stacked bar chart showing the number of reported congenital syphilis-related stillbirths and deaths during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rPr dirty="0"/>
              <a:t>Congenital Syphilis — Distribution of Receipt of Testing and Treatment by </a:t>
            </a:r>
            <a:r>
              <a:rPr lang="en-US" dirty="0"/>
              <a:t>Pregnant Women </a:t>
            </a:r>
            <a:r>
              <a:rPr dirty="0"/>
              <a:t>with a Congenital Syphilis Outcome, United States, 2023</a:t>
            </a:r>
          </a:p>
        </p:txBody>
      </p:sp>
      <p:pic>
        <p:nvPicPr>
          <p:cNvPr id="3" name="Picture 1" descr="Ribbon plot showing the distribution of missed prevention opportunities among mothers of infants with congenital syphili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77500" lnSpcReduction="20000"/>
          </a:bodyPr>
          <a:lstStyle/>
          <a:p>
            <a:pPr marL="0" lvl="0" indent="0">
              <a:buNone/>
            </a:pPr>
            <a:r>
              <a:t>* Cases with insufficient data to assign a likely missed opportunity were due to missing or incomplete data in case notification data at CDC. More complete data on these cases may be available at the jurisdictional level, allowing for ascertainment of the likely missed opportunity.</a:t>
            </a:r>
          </a:p>
          <a:p>
            <a:pPr marL="0" lvl="0" indent="0">
              <a:buNone/>
            </a:pPr>
            <a:r>
              <a:rPr b="1"/>
              <a:t>NOTE:</a:t>
            </a:r>
            <a:r>
              <a:t> Percentages represent the number of congenital syphilis (CS) cases among the 3,882 total CS cases reported among states and the District of Columbia in 2023.</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Rates of Reported Cases by Sex and Year, United States, 2014–2023</a:t>
            </a:r>
          </a:p>
        </p:txBody>
      </p:sp>
      <p:pic>
        <p:nvPicPr>
          <p:cNvPr id="3" name="Picture 1" descr="Line graph showing rates of reported cases of primary and secondary syphilis in the United States by sex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Rates of Reported Cases Among Women by Jurisdiction, United States and Territories, 2023</a:t>
            </a:r>
          </a:p>
        </p:txBody>
      </p:sp>
      <p:pic>
        <p:nvPicPr>
          <p:cNvPr id="3" name="Picture 1" descr="United States map showing rates of reported primary and secondary syphilis cases among women by state and territory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Rates of Reported Cases Among Women Aged 15–44 Years by Jurisdiction, United States and Territories, 2014–2023</a:t>
            </a:r>
          </a:p>
        </p:txBody>
      </p:sp>
      <p:pic>
        <p:nvPicPr>
          <p:cNvPr id="3" name="Picture 1" descr="Animated map of the United States showing rates of reported primary and secondary syphilis among women aged 15 to 44 years by state and territory of residence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Rates of Reported Cases Among Women Aged 15–44 Years by Jurisdiction, United States and Territories, 2014 and 2023</a:t>
            </a:r>
          </a:p>
        </p:txBody>
      </p:sp>
      <p:pic>
        <p:nvPicPr>
          <p:cNvPr id="3" name="Picture 1" descr="United States map showing rates of reported primary and secondary syphilis among women aged 15 to 44 years by state and territory of residence from 2014 to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Syphilis (All Stages) — Rates of Reported Cases Among Women Aged 15–44 Years by Jurisdiction, United States and Territories, 2014 and 2023</a:t>
            </a:r>
          </a:p>
        </p:txBody>
      </p:sp>
      <p:pic>
        <p:nvPicPr>
          <p:cNvPr id="3" name="Picture 1" descr="United States map showing rates of reported syphilis at all stages among women aged 15-44 years by state and territory of residence from 2014 to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Syphilis (All Stages) — Rates of Reported Cases Among Women Aged 15–44 Years by Jurisdiction, United States and Territories, 2014–2023</a:t>
            </a:r>
          </a:p>
        </p:txBody>
      </p:sp>
      <p:pic>
        <p:nvPicPr>
          <p:cNvPr id="3" name="Picture 1" descr="Animated map of the United States showing rates of reported syphilis at all stages among women aged 15-44 years by state and territory of residence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Syphilis (All Stages) — Reported Cases Among Women Aged 15–44 Years by County, United States, 2019–2023</a:t>
            </a:r>
          </a:p>
        </p:txBody>
      </p:sp>
      <p:pic>
        <p:nvPicPr>
          <p:cNvPr id="3" name="Picture 1" descr="Animated map of the United States showing rates of reported syphilis at all stages among women aged 15-44 years by county of residence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Syphilis (All Stages) — Reported Cases Among Women Aged 15–44 Years by County, United States, 2019 and 2023</a:t>
            </a:r>
          </a:p>
        </p:txBody>
      </p:sp>
      <p:pic>
        <p:nvPicPr>
          <p:cNvPr id="3" name="Picture 1" descr="United States map showing rates of reported syphilis at all stages among women aged 15-44 years by county of residence in 2014 and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Rates of Reported Cases Among Women Aged 15–44 Years by County, United States, 2023</a:t>
            </a:r>
          </a:p>
        </p:txBody>
      </p:sp>
      <p:pic>
        <p:nvPicPr>
          <p:cNvPr id="3" name="Picture 1" descr="Map of the United States showing rates of reported primary and secondary syphilis among women aged 15-44 years by county of residence during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a:p>
            <a:pPr marL="0" lvl="0" indent="0">
              <a:buNone/>
            </a:pPr>
            <a:r>
              <a:rPr b="1"/>
              <a:t>NOTE:</a:t>
            </a:r>
            <a:r>
              <a:t> The target for the Healthy People 2030 goal to reduce the rate of syphilis in women is 4.6 per 100,000.</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Rates of Reported Cases by Sex and Year, United States, 2014–2023</a:t>
            </a:r>
          </a:p>
        </p:txBody>
      </p:sp>
      <p:pic>
        <p:nvPicPr>
          <p:cNvPr id="3" name="Picture 1" descr="Line graph showing rates of reported gonorrhea cases in the United States by sex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Rates of Reported Cases by Age Group and Sex, United States, 2023</a:t>
            </a:r>
          </a:p>
        </p:txBody>
      </p:sp>
      <p:pic>
        <p:nvPicPr>
          <p:cNvPr id="3" name="Picture 1" descr="Bar graph showing rates of reported gonorrhea cases in the United States by age group and sex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a:p>
            <a:pPr marL="0" lvl="0" indent="0">
              <a:buNone/>
            </a:pPr>
            <a:r>
              <a:rPr b="1"/>
              <a:t>NOTE:</a:t>
            </a:r>
            <a:r>
              <a:t> In 2023, 4,005 gonorrhea cases among men (1.1%) and 2,293 cases among women (1.0%) had missing or unknown age. These cases are included in the total rates.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Rates of Reported Cases by Age Group and Sex, United States, 2023</a:t>
            </a:r>
          </a:p>
        </p:txBody>
      </p:sp>
      <p:pic>
        <p:nvPicPr>
          <p:cNvPr id="3" name="Picture 1" descr="Bar graph showing rates of reported primary and secondary syphilis cases by age group and sex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a:p>
            <a:pPr marL="0" lvl="0" indent="0">
              <a:buNone/>
            </a:pPr>
            <a:r>
              <a:rPr b="1"/>
              <a:t>NOTE:</a:t>
            </a:r>
            <a:r>
              <a:t> In 2023, five primary and secondary syphilis cases among men (&lt;0.1%) and six cases among women (&lt;0.1%) had missing or unknown age. These cases are included in the total rates.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Rates of Reported Cases Among Women Aged 15–44 Years by Age Group and Year, United States, 2014–2023</a:t>
            </a:r>
          </a:p>
        </p:txBody>
      </p:sp>
      <p:pic>
        <p:nvPicPr>
          <p:cNvPr id="3" name="Picture 1" descr="Line graph showing rates of reported gonorrhea cases in the United States among women aged 15 to 44 years by age group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Rates of Reported Cases by Race/Hispanic Ethnicity and Sex, United States, 2023</a:t>
            </a:r>
          </a:p>
        </p:txBody>
      </p:sp>
      <p:pic>
        <p:nvPicPr>
          <p:cNvPr id="3" name="Picture 1" descr="Bar graph showing rates of reported gonorrhea cases by race and Hispanic ethnicity and sex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77500" lnSpcReduction="20000"/>
          </a:bodyPr>
          <a:lstStyle/>
          <a:p>
            <a:pPr marL="0" lvl="0" indent="0">
              <a:buNone/>
            </a:pPr>
            <a:r>
              <a:t>* Per 100,000</a:t>
            </a:r>
          </a:p>
          <a:p>
            <a:pPr marL="0" lvl="0" indent="0">
              <a:buNone/>
            </a:pPr>
            <a:r>
              <a:rPr b="1"/>
              <a:t>ACRONYMS:</a:t>
            </a:r>
            <a:r>
              <a:t> AI/AN = American Indian or Alaska Native; Black/AA = Black or African American; NH/PI = Native Hawaiian or other Pacific Islander</a:t>
            </a:r>
          </a:p>
          <a:p>
            <a:pPr marL="0" lvl="0" indent="0">
              <a:buNone/>
            </a:pPr>
            <a:r>
              <a:rPr b="1"/>
              <a:t>NOTE:</a:t>
            </a:r>
            <a:r>
              <a:t> In 2023, 75,705 gonorrhea cases among men (20.0%) and 42,245 cases among women (19.1%) had missing, unknown, or other race and were not reported to be of Hispanic ethnicity. These cases are included in the total rates.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Rates of Reported Cases Among Women by Jurisdiction, United States and Territories, 2023</a:t>
            </a:r>
          </a:p>
        </p:txBody>
      </p:sp>
      <p:pic>
        <p:nvPicPr>
          <p:cNvPr id="3" name="Picture 1" descr="United States map showing rates of reported gonorrhea cases among women by state and territory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Rates of Reported Cases Among Women Aged 15–24 Years by Jurisdiction, United States and Territories, 2023</a:t>
            </a:r>
          </a:p>
        </p:txBody>
      </p:sp>
      <p:pic>
        <p:nvPicPr>
          <p:cNvPr id="3" name="Picture 1" descr="United States map showing estimated rates of reported gonorrhea among women aged 15 to 24 years by state and territory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Ratios of Rates of Reported Cases by Sex, Race/Hispanic Ethnicity, and Region, United States, 2023</a:t>
            </a:r>
          </a:p>
        </p:txBody>
      </p:sp>
      <p:pic>
        <p:nvPicPr>
          <p:cNvPr id="3" name="Picture 1" descr="Two-panel figure showing rate ratios of gonorrhea by sex, race and Hispanic ethnicity, and United States region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For the rate ratios, non-Hispanic White persons are the referent population. Y-axis is log scale.</a:t>
            </a:r>
          </a:p>
          <a:p>
            <a:pPr marL="0" lvl="0" indent="0">
              <a:buNone/>
            </a:pPr>
            <a:r>
              <a:rPr b="1"/>
              <a:t>ACRONYMS:</a:t>
            </a:r>
            <a:r>
              <a:t> AI/AN = American Indian or Alaska Native; Black/AA = Black or African American; NH/PI = Native Hawaiian or other Pacific Islander  </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Reported Cases by Reporting Source and Sex and Year, United States, 2014–2023</a:t>
            </a:r>
          </a:p>
        </p:txBody>
      </p:sp>
      <p:pic>
        <p:nvPicPr>
          <p:cNvPr id="3" name="Picture 1" descr="Line graph showing reported cases of gonorrhea by reporting source and sex in the United States during 2014 to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rPr b="1"/>
              <a:t>NOTE:</a:t>
            </a:r>
            <a:r>
              <a:t> During 2014 to 2023, the percentage of all cases with unknown reporting source was 14.1%, from a low of 13.0% (n = 92,354) in 2021 to a high of 14.8% (n = 96,035) in 2022.</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Gonorrhea — Proportion of STD Clinic Patients Testing Positive by Age Group, Sex, and Sex of Sex Partners, STI Surveillance Network (SSuN), 2023</a:t>
            </a:r>
          </a:p>
        </p:txBody>
      </p:sp>
      <p:pic>
        <p:nvPicPr>
          <p:cNvPr id="3" name="Picture 1" descr="Bar graph showing the proportion of STD clinic patients testing positive for gonorrhea by age group and sex and sex of sex partner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rPr b="1"/>
              <a:t>NOTE:</a:t>
            </a:r>
            <a:r>
              <a:t> Results are based on 52,956 unique patients in 11 participating jurisdictions with known sex of sex partners attending SSuN STI clinics who were tested ≥1 times for gonorrhea in 2023.</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Gonorrhea — Estimated Proportion of Cases by Sex and Sex of Sex Partners and Jurisdiction, STI Surveillance Network (SSuN), 2023</a:t>
            </a:r>
          </a:p>
        </p:txBody>
      </p:sp>
      <p:pic>
        <p:nvPicPr>
          <p:cNvPr id="3" name="Picture 1" descr="Bar graph showing the estimated proportion of men who have sex with men, men who have sex with women only, and women among gonorrhea cases by SSuN jurisdiction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rPr b="1"/>
              <a:t>NOTE:</a:t>
            </a:r>
            <a:r>
              <a:t> Estimate based on weighted analysis of data on sex of sex partners obtained from interviews (n=5,705) conducted among a random sample of gonorrhea cases reported to participating SSuN jurisdictions during January to December 2023. Includes ten SSuN sites reporting completed case investigations in 2023 for at least 1% of all reported cases.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Chlamydia — Rates of Reported Cases by Sex and Year, United States, 2014–2023</a:t>
            </a:r>
          </a:p>
        </p:txBody>
      </p:sp>
      <p:pic>
        <p:nvPicPr>
          <p:cNvPr id="3" name="Picture 1" descr="Line graph showing rates of reported cases of chlamydia in the United States stratified by sex."/>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Chlamydia — Rates of Reported Cases by Age Group and Sex, United States, 2023</a:t>
            </a:r>
          </a:p>
        </p:txBody>
      </p:sp>
      <p:pic>
        <p:nvPicPr>
          <p:cNvPr id="3" name="Picture 1" descr="Bar graph showing estimated rates of reported chlamydia cases in the United States by age group and sex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a:p>
            <a:pPr marL="0" lvl="0" indent="0">
              <a:buNone/>
            </a:pPr>
            <a:r>
              <a:rPr b="1"/>
              <a:t>NOTE:</a:t>
            </a:r>
            <a:r>
              <a:t> In 2023, 13,417 chlamydia cases among men (2.2%) and 22,139 cases among women (2.1%) had missing or unknown age. These cases are included in the total rates.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Rates of Reported Cases Among Women Aged 15–44 Years by Age Group and Year, United States, 2014–2023</a:t>
            </a:r>
          </a:p>
        </p:txBody>
      </p:sp>
      <p:pic>
        <p:nvPicPr>
          <p:cNvPr id="3" name="Picture 1" descr="Line graph showing rates of reported primary and secondary syphilis cases among women aged 15 to 44 years by age group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Chlamydia — Rates of Reported Cases Among Women Aged 15–44 Years by Age Group and Year, United States, 2014–2023</a:t>
            </a:r>
          </a:p>
        </p:txBody>
      </p:sp>
      <p:pic>
        <p:nvPicPr>
          <p:cNvPr id="3" name="Picture 1" descr="Line graph showing rates of reported chlamydia cases in the United States among women aged 15 to 44 years by age group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Chlamydia — Rates of Reported Cases by Race/Hispanic Ethnicity and Sex, United States, 2023</a:t>
            </a:r>
          </a:p>
        </p:txBody>
      </p:sp>
      <p:pic>
        <p:nvPicPr>
          <p:cNvPr id="3" name="Picture 1" descr="Bar graph showing rates of rates of reported chlamydia cases by race and Hispanic ethnicity and sex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77500" lnSpcReduction="20000"/>
          </a:bodyPr>
          <a:lstStyle/>
          <a:p>
            <a:pPr marL="0" lvl="0" indent="0">
              <a:buNone/>
            </a:pPr>
            <a:r>
              <a:t>* Per 100,000</a:t>
            </a:r>
          </a:p>
          <a:p>
            <a:pPr marL="0" lvl="0" indent="0">
              <a:buNone/>
            </a:pPr>
            <a:r>
              <a:rPr b="1"/>
              <a:t>ACRONYMS:</a:t>
            </a:r>
            <a:r>
              <a:t> AI/AN = American Indian or Alaska Native; Black/AA = Black or African American; NH/PI = Native Hawaiian or other Pacific Islander</a:t>
            </a:r>
          </a:p>
          <a:p>
            <a:pPr marL="0" lvl="0" indent="0">
              <a:buNone/>
            </a:pPr>
            <a:r>
              <a:rPr b="1"/>
              <a:t>NOTE:</a:t>
            </a:r>
            <a:r>
              <a:t> In 2023, 177,355 chlamydia cases among men (29.1%) and 293,445 cases among women (28.4%) had missing, unknown, or other race and were not reported to be of Hispanic ethnicity. These cases are included in the total rates.</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Chlamydia — Rates of Reported Cases Among Women by Jurisdiction, United States and Territories, 2023</a:t>
            </a:r>
          </a:p>
        </p:txBody>
      </p:sp>
      <p:pic>
        <p:nvPicPr>
          <p:cNvPr id="3" name="Picture 1" descr="United States map showing reported chlamydia cases among women by state and territory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Chlamydia — Rates of Reported Cases Among Women Aged 15–24 Years by Jurisdiction, United States and Territories, 2023</a:t>
            </a:r>
          </a:p>
        </p:txBody>
      </p:sp>
      <p:pic>
        <p:nvPicPr>
          <p:cNvPr id="3" name="Picture 1" descr="United States map showing rates of reported chlamydia cases among women aged 15 to 24 years by state and territory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Chlamydia — Ratios of Rates of Reported Cases Among Persons Aged 15–24 Years by Sex, Race/Hispanic Ethnicity, and Region, United States, 2023</a:t>
            </a:r>
          </a:p>
        </p:txBody>
      </p:sp>
      <p:pic>
        <p:nvPicPr>
          <p:cNvPr id="3" name="Picture 1" descr="Two-panel figure showing rate ratios of chlamydia among persons aged 15 to 24 years by sex, race and Hispanic ethnicity, and United States region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For the rate ratios, non-Hispanic White persons are the referent population. Y-axis is log scale.</a:t>
            </a:r>
          </a:p>
          <a:p>
            <a:pPr marL="0" lvl="0" indent="0">
              <a:buNone/>
            </a:pPr>
            <a:r>
              <a:rPr b="1"/>
              <a:t>ACRONYMS:</a:t>
            </a:r>
            <a:r>
              <a:t> AI/AN = American Indian or Alaska Native; Black/AA = Black or African American; NH/PI = Native Hawaiian or other Pacific Islander  </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Chlamydia — Reported Cases by Reporting Source and Sex and Year, United States, 2014–2023</a:t>
            </a:r>
          </a:p>
        </p:txBody>
      </p:sp>
      <p:pic>
        <p:nvPicPr>
          <p:cNvPr id="3" name="Picture 1" descr="Line graph showing reported cases of chlamydia by reporting source and sex in the United States during 2014 to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rPr b="1"/>
              <a:t>NOTE:</a:t>
            </a:r>
            <a:r>
              <a:t> During 2014 to 2023, the percentage of all cases with unknown reporting source was 15.6%, from a low of 13.9% (n = 199,982) in 2014 to a high of 17.9% (n = 295,170) in 2022.</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Chlamydia — Proportion of STD Clinic Patients Testing Positive by Age Group, Sex, and Sex of Sex Partners, STI Surveillance Network (SSuN), 2023</a:t>
            </a:r>
          </a:p>
        </p:txBody>
      </p:sp>
      <p:pic>
        <p:nvPicPr>
          <p:cNvPr id="3" name="Picture 1" descr="Bar graph showing the proportion of STD clinic patients testing positive for chlamydia by age group and sex and sex of sex partner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rPr b="1"/>
              <a:t>NOTE:</a:t>
            </a:r>
            <a:r>
              <a:t> Results are based on 50,808 unique patients in 11 participating jurisdictions with known sex of sex partners attending SSuN STI clinics who were tested ≥1 times for chlamydia in 2023.</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Reference Map of US Census Regions</a:t>
            </a:r>
          </a:p>
        </p:txBody>
      </p:sp>
      <p:pic>
        <p:nvPicPr>
          <p:cNvPr id="3" name="Picture 1" descr="Map of US Census regions "/>
          <p:cNvPicPr>
            <a:picLocks noGrp="1" noChangeAspect="1"/>
          </p:cNvPicPr>
          <p:nvPr/>
        </p:nvPicPr>
        <p:blipFill>
          <a:blip r:embed="rId2"/>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Rates of Reported Cases by Race/Hispanic Ethnicity and Sex, United States, 2023</a:t>
            </a:r>
          </a:p>
        </p:txBody>
      </p:sp>
      <p:pic>
        <p:nvPicPr>
          <p:cNvPr id="3" name="Picture 1" descr="Bar graph showing rates of reported primary and secondary syphilis cases by race and Hispanic ethnicity and sex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77500" lnSpcReduction="20000"/>
          </a:bodyPr>
          <a:lstStyle/>
          <a:p>
            <a:pPr marL="0" lvl="0" indent="0">
              <a:buNone/>
            </a:pPr>
            <a:r>
              <a:rPr dirty="0"/>
              <a:t>* Per 100,000</a:t>
            </a:r>
          </a:p>
          <a:p>
            <a:pPr lvl="0"/>
            <a:r>
              <a:rPr b="1" dirty="0"/>
              <a:t>ACRONYMS:</a:t>
            </a:r>
            <a:r>
              <a:rPr dirty="0"/>
              <a:t> AI/AN = </a:t>
            </a:r>
            <a:r>
              <a:rPr lang="en-US" dirty="0"/>
              <a:t>American </a:t>
            </a:r>
            <a:r>
              <a:rPr dirty="0"/>
              <a:t>Indian or Alaska Native; Black/AA = Black or African American; NH/PI = Native Hawaiian or other Pacific Islander</a:t>
            </a:r>
          </a:p>
          <a:p>
            <a:pPr marL="0" lvl="0" indent="0">
              <a:buNone/>
            </a:pPr>
            <a:r>
              <a:rPr b="1" dirty="0"/>
              <a:t>NOTE:</a:t>
            </a:r>
            <a:r>
              <a:rPr dirty="0"/>
              <a:t> In 2023, 2,292 primary and secondary syphilis cases among men (5.8%) and 647 cases among women (4.7%) had missing, unknown, or other race and were not reported to be of Hispanic ethnicity. These cases are included in the total rates.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Rates of Reported Cases by Sex and Male-to-Female Rate Ratios, by Year, United States, 1990–2023</a:t>
            </a:r>
          </a:p>
        </p:txBody>
      </p:sp>
      <p:pic>
        <p:nvPicPr>
          <p:cNvPr id="3" name="Picture 1" descr="Line graph showing rates of reported primary and secondary syphilis cases by sex as well as the male-to-female rate ratio in the United States during 1990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a:p>
            <a:pPr marL="0" lvl="0" indent="0">
              <a:buNone/>
            </a:pPr>
            <a:r>
              <a:t>† Log scale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Distribution of Cases by Sex and Sex of Sex Partners, United States, 2023</a:t>
            </a:r>
          </a:p>
        </p:txBody>
      </p:sp>
      <p:pic>
        <p:nvPicPr>
          <p:cNvPr id="3" name="Picture 1" descr="Alluvial plot showing the distribution of primary and secondary syphilis cases by sex and sex of sex partners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rPr b="1"/>
              <a:t>NOTE:</a:t>
            </a:r>
            <a:r>
              <a:t> Percentages represent the number of primary and secondary (P&amp;S) syphilis cases among the 53,007 total P&amp;S syphilis cases reported in 2023.</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Reported Cases by Sex and Sex of Sex Partners and Year, United States, 2014–2023</a:t>
            </a:r>
          </a:p>
        </p:txBody>
      </p:sp>
      <p:pic>
        <p:nvPicPr>
          <p:cNvPr id="3" name="Picture 1" descr="Ribbon plot showing reported cases of primary and secondary syphilis by sex and sex of sex partners during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rPr b="1"/>
              <a:t>ACRONYMS:</a:t>
            </a:r>
            <a:r>
              <a:t> MSM = Men who have sex with men; MSU = Men with unknown sex of sex partners; MSW = Men who have sex with women only</a:t>
            </a:r>
          </a:p>
        </p:txBody>
      </p:sp>
    </p:spTree>
  </p:cSld>
  <p:clrMapOvr>
    <a:masterClrMapping/>
  </p:clrMapOvr>
</p:sld>
</file>

<file path=ppt/theme/theme1.xml><?xml version="1.0" encoding="utf-8"?>
<a:theme xmlns:a="http://schemas.openxmlformats.org/drawingml/2006/main" name="Office Theme">
  <a:themeElements>
    <a:clrScheme name="CDC">
      <a:dk1>
        <a:srgbClr val="0F56DC"/>
      </a:dk1>
      <a:lt1>
        <a:sysClr val="window" lastClr="FFFFFF"/>
      </a:lt1>
      <a:dk2>
        <a:srgbClr val="0B7D58"/>
      </a:dk2>
      <a:lt2>
        <a:srgbClr val="FFFFFF"/>
      </a:lt2>
      <a:accent1>
        <a:srgbClr val="7F8080"/>
      </a:accent1>
      <a:accent2>
        <a:srgbClr val="546DB4"/>
      </a:accent2>
      <a:accent3>
        <a:srgbClr val="9A3B25"/>
      </a:accent3>
      <a:accent4>
        <a:srgbClr val="7F7F7F"/>
      </a:accent4>
      <a:accent5>
        <a:srgbClr val="0033A1"/>
      </a:accent5>
      <a:accent6>
        <a:srgbClr val="002060"/>
      </a:accent6>
      <a:hlink>
        <a:srgbClr val="0F56DC"/>
      </a:hlink>
      <a:folHlink>
        <a:srgbClr val="3077FF"/>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Checked xmlns="0f2f2caf-3a4a-447c-86c4-8e3cd1184a01">true</Checked>
    <TaxCatchAll xmlns="c786cd31-8fca-4574-9903-686ddf9dd225" xsi:nil="true"/>
    <Checked2 xmlns="0f2f2caf-3a4a-447c-86c4-8e3cd1184a01" xsi:nil="true"/>
    <lcf76f155ced4ddcb4097134ff3c332f xmlns="0f2f2caf-3a4a-447c-86c4-8e3cd1184a01">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92EA135D25CF64DBAD3A1A74C69F504" ma:contentTypeVersion="16" ma:contentTypeDescription="Create a new document." ma:contentTypeScope="" ma:versionID="3bb3d292298917fedd11243e07c44481">
  <xsd:schema xmlns:xsd="http://www.w3.org/2001/XMLSchema" xmlns:xs="http://www.w3.org/2001/XMLSchema" xmlns:p="http://schemas.microsoft.com/office/2006/metadata/properties" xmlns:ns2="0f2f2caf-3a4a-447c-86c4-8e3cd1184a01" xmlns:ns3="c786cd31-8fca-4574-9903-686ddf9dd225" targetNamespace="http://schemas.microsoft.com/office/2006/metadata/properties" ma:root="true" ma:fieldsID="fa9a712e9956928f4545a2ed0205f988" ns2:_="" ns3:_="">
    <xsd:import namespace="0f2f2caf-3a4a-447c-86c4-8e3cd1184a01"/>
    <xsd:import namespace="c786cd31-8fca-4574-9903-686ddf9dd22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3:SharedWithUsers" minOccurs="0"/>
                <xsd:element ref="ns3:SharedWithDetails" minOccurs="0"/>
                <xsd:element ref="ns2:Checked" minOccurs="0"/>
                <xsd:element ref="ns2:Checked2"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2f2caf-3a4a-447c-86c4-8e3cd1184a0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Checked" ma:index="17" nillable="true" ma:displayName="Checked" ma:default="1" ma:format="Dropdown" ma:internalName="Checked">
      <xsd:simpleType>
        <xsd:restriction base="dms:Boolean"/>
      </xsd:simpleType>
    </xsd:element>
    <xsd:element name="Checked2" ma:index="18" nillable="true" ma:displayName="Checked2" ma:format="Dropdown" ma:internalName="Checked2">
      <xsd:simpleType>
        <xsd:restriction base="dms:Choice">
          <xsd:enumeration value="No"/>
          <xsd:enumeration value="Yes"/>
          <xsd:enumeration value="Choice 3"/>
        </xsd:restrictio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786cd31-8fca-4574-9903-686ddf9dd225"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1ad641b7-cabf-4c2f-8a2e-3187e7bdd1d1}" ma:internalName="TaxCatchAll" ma:showField="CatchAllData" ma:web="c786cd31-8fca-4574-9903-686ddf9dd22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7FFF12F-21F3-4E3A-A894-AFED649A60B6}">
  <ds:schemaRefs>
    <ds:schemaRef ds:uri="http://schemas.microsoft.com/office/2006/metadata/properties"/>
    <ds:schemaRef ds:uri="http://schemas.microsoft.com/office/infopath/2007/PartnerControls"/>
    <ds:schemaRef ds:uri="0f2f2caf-3a4a-447c-86c4-8e3cd1184a01"/>
    <ds:schemaRef ds:uri="c786cd31-8fca-4574-9903-686ddf9dd225"/>
  </ds:schemaRefs>
</ds:datastoreItem>
</file>

<file path=customXml/itemProps2.xml><?xml version="1.0" encoding="utf-8"?>
<ds:datastoreItem xmlns:ds="http://schemas.openxmlformats.org/officeDocument/2006/customXml" ds:itemID="{F194EDE6-6DDC-42F3-9F07-BA9643F74B4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f2f2caf-3a4a-447c-86c4-8e3cd1184a01"/>
    <ds:schemaRef ds:uri="c786cd31-8fca-4574-9903-686ddf9dd2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DD7BE3F-01F2-4EAF-8F29-4601BFF9CD2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23</TotalTime>
  <Words>21457</Words>
  <Application>Microsoft Office PowerPoint</Application>
  <PresentationFormat>On-screen Show (16:9)</PresentationFormat>
  <Paragraphs>743</Paragraphs>
  <Slides>57</Slides>
  <Notes>56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57</vt:i4>
      </vt:variant>
    </vt:vector>
  </HeadingPairs>
  <TitlesOfParts>
    <vt:vector size="62" baseType="lpstr">
      <vt:lpstr>Arial</vt:lpstr>
      <vt:lpstr>Calibri</vt:lpstr>
      <vt:lpstr>Calibri Light</vt:lpstr>
      <vt:lpstr>Wingdings</vt:lpstr>
      <vt:lpstr>Office Theme</vt:lpstr>
      <vt:lpstr>Sexually Transmitted Infections</vt:lpstr>
      <vt:lpstr>Syphilis — Reported Cases Among Women by Stage and Year, United States, 2014–2023</vt:lpstr>
      <vt:lpstr>Primary and Secondary Syphilis — Rates of Reported Cases by Sex and Year, United States, 2014–2023</vt:lpstr>
      <vt:lpstr>Primary and Secondary Syphilis — Rates of Reported Cases by Age Group and Sex, United States, 2023</vt:lpstr>
      <vt:lpstr>Primary and Secondary Syphilis — Rates of Reported Cases Among Women Aged 15–44 Years by Age Group and Year, United States, 2014–2023</vt:lpstr>
      <vt:lpstr>Primary and Secondary Syphilis — Rates of Reported Cases by Race/Hispanic Ethnicity and Sex, United States, 2023</vt:lpstr>
      <vt:lpstr>Primary and Secondary Syphilis — Rates of Reported Cases by Sex and Male-to-Female Rate Ratios, by Year, United States, 1990–2023</vt:lpstr>
      <vt:lpstr>Primary and Secondary Syphilis — Distribution of Cases by Sex and Sex of Sex Partners, United States, 2023</vt:lpstr>
      <vt:lpstr>Primary and Secondary Syphilis — Reported Cases by Sex and Sex of Sex Partners and Year, United States, 2014–2023</vt:lpstr>
      <vt:lpstr>Primary and Secondary Syphilis — Reported Cases by Sex, Sex of Sex Partners, and HIV Status, United States, 2023</vt:lpstr>
      <vt:lpstr>Primary and Secondary Syphilis — Reported Cases Among Women and Men Who Have Sex with Women Only by HIV Status and Year, United States, 2014–2023</vt:lpstr>
      <vt:lpstr>Primary and Secondary Syphilis — Ratios of Rates of Reported Cases by Sex, Race/Hispanic Ethnicity, and Region, United States, 2023</vt:lpstr>
      <vt:lpstr>Primary and Secondary Syphilis — Reported Cases by Sex, Sex of Sex Partners, and Race/Hispanic Ethnicity, United States, 2023</vt:lpstr>
      <vt:lpstr>Primary and Secondary Syphilis — Reported Cases Among Women by Race and Hispanic Ethnicity, United States, 2014–2023</vt:lpstr>
      <vt:lpstr>Primary and Secondary Syphilis — Reported Cases by Reporting Source and Sex and Year, United States, 2014–2023</vt:lpstr>
      <vt:lpstr>Congenital Syphilis — Rates of Reported Cases by Year of Birth, United States, 1941–2023</vt:lpstr>
      <vt:lpstr>Congenital Syphilis — Reported Cases by Year of Birth and Rates of Reported Cases of Primary and Secondary Syphilis and Syphilis (All Stages) Among Women Aged 15–44 Years, United States, 2014–2023</vt:lpstr>
      <vt:lpstr>Syphilis — Reported Cases of Syphilis (All Stages) among Pregnant Women and Reported Cases of Congenital Syphilis by Year of Birth, United States, 2019–2023</vt:lpstr>
      <vt:lpstr>Congenital Syphilis — Case Counts and Rates of Reported Cases by Race/Hispanic Ethnicity of Birth Mother, United States, 2023</vt:lpstr>
      <vt:lpstr>Congenital Syphilis — Total Live Births and Reported Cases by Race/Hispanic Ethnicity of Birth Mother, United States, 2023</vt:lpstr>
      <vt:lpstr>Congenital Syphilis — Rates of Reported Cases by Race/Hispanic Ethnicity of Birth Mother and Year of Birth, United States, 2019–2023</vt:lpstr>
      <vt:lpstr>Congenital Syphilis — Rates of Reported Cases by Jurisdiction, United States and Territories, 2023</vt:lpstr>
      <vt:lpstr>Congenital Syphilis — Reported Cases by Year of Birth and Jurisdiction, United States and Territories, 2014–2023</vt:lpstr>
      <vt:lpstr>Congenital Syphilis — Reported Cases by Year of Birth and Jurisdiction, United States and Territories, 2014 and 2023</vt:lpstr>
      <vt:lpstr>Congenital Syphilis — Rates of Reported Cases by Year of Birth and Jurisdiction, United States and Territories, 2014–2023</vt:lpstr>
      <vt:lpstr>Congenital Syphilis — Rates of Reported Cases by Year of Birth and Jurisdiction, United States and Territories, 2014 and 2023</vt:lpstr>
      <vt:lpstr>Congenital Syphilis — Reported Cases by Vital Status and Clinical Signs and Symptoms* of Infection and Year, United States, 2019–2023</vt:lpstr>
      <vt:lpstr>Congenital Syphilis — Reported Stillbirths and Neonatal/Infant Deaths by Year, United States, 2014–2023</vt:lpstr>
      <vt:lpstr>Congenital Syphilis — Distribution of Receipt of Testing and Treatment by Pregnant Women with a Congenital Syphilis Outcome, United States, 2023</vt:lpstr>
      <vt:lpstr>Primary and Secondary Syphilis — Rates of Reported Cases Among Women by Jurisdiction, United States and Territories, 2023</vt:lpstr>
      <vt:lpstr>Primary and Secondary Syphilis — Rates of Reported Cases Among Women Aged 15–44 Years by Jurisdiction, United States and Territories, 2014–2023</vt:lpstr>
      <vt:lpstr>Primary and Secondary Syphilis — Rates of Reported Cases Among Women Aged 15–44 Years by Jurisdiction, United States and Territories, 2014 and 2023</vt:lpstr>
      <vt:lpstr>Syphilis (All Stages) — Rates of Reported Cases Among Women Aged 15–44 Years by Jurisdiction, United States and Territories, 2014 and 2023</vt:lpstr>
      <vt:lpstr>Syphilis (All Stages) — Rates of Reported Cases Among Women Aged 15–44 Years by Jurisdiction, United States and Territories, 2014–2023</vt:lpstr>
      <vt:lpstr>Syphilis (All Stages) — Reported Cases Among Women Aged 15–44 Years by County, United States, 2019–2023</vt:lpstr>
      <vt:lpstr>Syphilis (All Stages) — Reported Cases Among Women Aged 15–44 Years by County, United States, 2019 and 2023</vt:lpstr>
      <vt:lpstr>Primary and Secondary Syphilis — Rates of Reported Cases Among Women Aged 15–44 Years by County, United States, 2023</vt:lpstr>
      <vt:lpstr>Gonorrhea — Rates of Reported Cases by Sex and Year, United States, 2014–2023</vt:lpstr>
      <vt:lpstr>Gonorrhea — Rates of Reported Cases by Age Group and Sex, United States, 2023</vt:lpstr>
      <vt:lpstr>Gonorrhea — Rates of Reported Cases Among Women Aged 15–44 Years by Age Group and Year, United States, 2014–2023</vt:lpstr>
      <vt:lpstr>Gonorrhea — Rates of Reported Cases by Race/Hispanic Ethnicity and Sex, United States, 2023</vt:lpstr>
      <vt:lpstr>Gonorrhea — Rates of Reported Cases Among Women by Jurisdiction, United States and Territories, 2023</vt:lpstr>
      <vt:lpstr>Gonorrhea — Rates of Reported Cases Among Women Aged 15–24 Years by Jurisdiction, United States and Territories, 2023</vt:lpstr>
      <vt:lpstr>Gonorrhea — Ratios of Rates of Reported Cases by Sex, Race/Hispanic Ethnicity, and Region, United States, 2023</vt:lpstr>
      <vt:lpstr>Gonorrhea — Reported Cases by Reporting Source and Sex and Year, United States, 2014–2023</vt:lpstr>
      <vt:lpstr>Gonorrhea — Proportion of STD Clinic Patients Testing Positive by Age Group, Sex, and Sex of Sex Partners, STI Surveillance Network (SSuN), 2023</vt:lpstr>
      <vt:lpstr>Gonorrhea — Estimated Proportion of Cases by Sex and Sex of Sex Partners and Jurisdiction, STI Surveillance Network (SSuN), 2023</vt:lpstr>
      <vt:lpstr>Chlamydia — Rates of Reported Cases by Sex and Year, United States, 2014–2023</vt:lpstr>
      <vt:lpstr>Chlamydia — Rates of Reported Cases by Age Group and Sex, United States, 2023</vt:lpstr>
      <vt:lpstr>Chlamydia — Rates of Reported Cases Among Women Aged 15–44 Years by Age Group and Year, United States, 2014–2023</vt:lpstr>
      <vt:lpstr>Chlamydia — Rates of Reported Cases by Race/Hispanic Ethnicity and Sex, United States, 2023</vt:lpstr>
      <vt:lpstr>Chlamydia — Rates of Reported Cases Among Women by Jurisdiction, United States and Territories, 2023</vt:lpstr>
      <vt:lpstr>Chlamydia — Rates of Reported Cases Among Women Aged 15–24 Years by Jurisdiction, United States and Territories, 2023</vt:lpstr>
      <vt:lpstr>Chlamydia — Ratios of Rates of Reported Cases Among Persons Aged 15–24 Years by Sex, Race/Hispanic Ethnicity, and Region, United States, 2023</vt:lpstr>
      <vt:lpstr>Chlamydia — Reported Cases by Reporting Source and Sex and Year, United States, 2014–2023</vt:lpstr>
      <vt:lpstr>Chlamydia — Proportion of STD Clinic Patients Testing Positive by Age Group, Sex, and Sex of Sex Partners, STI Surveillance Network (SSuN), 2023</vt:lpstr>
      <vt:lpstr>Reference Map of US Census Regions</vt:lpstr>
    </vt:vector>
  </TitlesOfParts>
  <LinksUpToDate>false</LinksUpToDate>
  <SharedDoc>false</SharedDoc>
  <HyperlinksChanged>false</HyperlinksChanged>
  <AppVersion>16.0000</AppVersion>
</Properties>
</file>

<file path=docProps/app0.xml><?xml version="1.0" encoding="utf-8"?>
<Properties xmlns="http://schemas.openxmlformats.org/officeDocument/2006/extended-properties" xmlns:vt="http://schemas.openxmlformats.org/officeDocument/2006/docPropsVTypes">
  <Template>Office Theme</Template>
  <TotalTime>60</TotalTime>
  <Words>0</Words>
  <Application>Microsoft Office PowerPoint</Application>
  <PresentationFormat>On-screen Show (16:9)</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Wingdings</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2023 STI Surveillance Report Draft</dc:title>
  <dc:creator>Yashar, Elliane (CDC/NCHHSTP/DSTDP)</dc:creator>
  <cp:keywords/>
  <cp:lastModifiedBy>Yashar, Elliane (CDC/NCHHSTP/DSTDP)</cp:lastModifiedBy>
  <cp:revision>3</cp:revision>
  <dcterms:created xsi:type="dcterms:W3CDTF">2024-10-24T16:17:16Z</dcterms:created>
  <dcterms:modified xsi:type="dcterms:W3CDTF">2025-01-31T19:02:38Z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utput">
    <vt:lpwstr/>
  </property>
  <property fmtid="{D5CDD505-2E9C-101B-9397-08002B2CF9AE}" pid="3" name="MSIP_Label_8af03ff0-41c5-4c41-b55e-fabb8fae94be_Enabled">
    <vt:lpwstr>true</vt:lpwstr>
  </property>
  <property fmtid="{D5CDD505-2E9C-101B-9397-08002B2CF9AE}" pid="4" name="MSIP_Label_8af03ff0-41c5-4c41-b55e-fabb8fae94be_SetDate">
    <vt:lpwstr>2024-10-28T16:07:24Z</vt:lpwstr>
  </property>
  <property fmtid="{D5CDD505-2E9C-101B-9397-08002B2CF9AE}" pid="5" name="MSIP_Label_8af03ff0-41c5-4c41-b55e-fabb8fae94be_Method">
    <vt:lpwstr>Privileged</vt:lpwstr>
  </property>
  <property fmtid="{D5CDD505-2E9C-101B-9397-08002B2CF9AE}" pid="6" name="MSIP_Label_8af03ff0-41c5-4c41-b55e-fabb8fae94be_Name">
    <vt:lpwstr>8af03ff0-41c5-4c41-b55e-fabb8fae94be</vt:lpwstr>
  </property>
  <property fmtid="{D5CDD505-2E9C-101B-9397-08002B2CF9AE}" pid="7" name="MSIP_Label_8af03ff0-41c5-4c41-b55e-fabb8fae94be_SiteId">
    <vt:lpwstr>9ce70869-60db-44fd-abe8-d2767077fc8f</vt:lpwstr>
  </property>
  <property fmtid="{D5CDD505-2E9C-101B-9397-08002B2CF9AE}" pid="8" name="MSIP_Label_8af03ff0-41c5-4c41-b55e-fabb8fae94be_ActionId">
    <vt:lpwstr>4dd96fab-952c-4534-8760-9716a20ec191</vt:lpwstr>
  </property>
  <property fmtid="{D5CDD505-2E9C-101B-9397-08002B2CF9AE}" pid="9" name="MSIP_Label_8af03ff0-41c5-4c41-b55e-fabb8fae94be_ContentBits">
    <vt:lpwstr>0</vt:lpwstr>
  </property>
  <property fmtid="{D5CDD505-2E9C-101B-9397-08002B2CF9AE}" pid="10" name="ContentTypeId">
    <vt:lpwstr>0x010100492EA135D25CF64DBAD3A1A74C69F504</vt:lpwstr>
  </property>
  <property fmtid="{D5CDD505-2E9C-101B-9397-08002B2CF9AE}" pid="11" name="MediaServiceImageTags">
    <vt:lpwstr/>
  </property>
  <property fmtid="{D5CDD505-2E9C-101B-9397-08002B2CF9AE}" pid="12" name="Order">
    <vt:lpwstr>2739900.00000000</vt:lpwstr>
  </property>
  <property fmtid="{D5CDD505-2E9C-101B-9397-08002B2CF9AE}" pid="13" name="Checked">
    <vt:lpwstr>true</vt:lpwstr>
  </property>
  <property fmtid="{D5CDD505-2E9C-101B-9397-08002B2CF9AE}" pid="14" name="xd_ProgID">
    <vt:lpwstr/>
  </property>
  <property fmtid="{D5CDD505-2E9C-101B-9397-08002B2CF9AE}" pid="15" name="ComplianceAssetId">
    <vt:lpwstr/>
  </property>
  <property fmtid="{D5CDD505-2E9C-101B-9397-08002B2CF9AE}" pid="16" name="TemplateUrl">
    <vt:lpwstr/>
  </property>
  <property fmtid="{D5CDD505-2E9C-101B-9397-08002B2CF9AE}" pid="17" name="_ExtendedDescription">
    <vt:lpwstr/>
  </property>
  <property fmtid="{D5CDD505-2E9C-101B-9397-08002B2CF9AE}" pid="18" name="TriggerFlowInfo">
    <vt:lpwstr/>
  </property>
  <property fmtid="{D5CDD505-2E9C-101B-9397-08002B2CF9AE}" pid="19" name="xd_Signature">
    <vt:lpwstr/>
  </property>
</Properties>
</file>