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Slides/notesSlide23.xml" ContentType="application/vnd.openxmlformats-officedocument.presentationml.notesSlide+xml"/>
  <Override PartName="/ppt/notesSlides/notesSlide47.xml" ContentType="application/vnd.openxmlformats-officedocument.presentationml.notesSlide+xml"/>
  <Override PartName="/ppt/notesSlides/notesSlide46.xml" ContentType="application/vnd.openxmlformats-officedocument.presentationml.notesSlide+xml"/>
  <Override PartName="/ppt/slideMasters/slideMaster1.xml" ContentType="application/vnd.openxmlformats-officedocument.presentationml.slideMaster+xml"/>
  <Override PartName="/ppt/notesSlides/notesSlide36.xml" ContentType="application/vnd.openxmlformats-officedocument.presentationml.notesSlide+xml"/>
  <Override PartName="/ppt/notesSlides/notesSlide61.xml" ContentType="application/vnd.openxmlformats-officedocument.presentationml.notesSlide+xml"/>
  <Override PartName="/ppt/notesSlides/notesSlide60.xml" ContentType="application/vnd.openxmlformats-officedocument.presentationml.notesSlide+xml"/>
  <Override PartName="/ppt/notesSlides/notesSlide24.xml" ContentType="application/vnd.openxmlformats-officedocument.presentationml.notesSlide+xml"/>
  <Override PartName="/ppt/notesSlides/notesSlide59.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25.xml" ContentType="application/vnd.openxmlformats-officedocument.presentationml.notesSlide+xml"/>
  <Override PartName="/ppt/notesSlides/notesSlide44.xml" ContentType="application/vnd.openxmlformats-officedocument.presentationml.notesSlide+xml"/>
  <Override PartName="/ppt/notesSlides/notesSlide26.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7.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27.xml" ContentType="application/vnd.openxmlformats-officedocument.presentationml.notesSlide+xml"/>
  <Override PartName="/ppt/notesSlides/notesSlide5.xml" ContentType="application/vnd.openxmlformats-officedocument.presentationml.notesSlide+xml"/>
  <Override PartName="/ppt/notesSlides/notesSlide42.xml" ContentType="application/vnd.openxmlformats-officedocument.presentationml.notesSlide+xml"/>
  <Override PartName="/ppt/notesSlides/notesSlide6.xml" ContentType="application/vnd.openxmlformats-officedocument.presentationml.notesSlide+xml"/>
  <Override PartName="/ppt/notesSlides/notesSlide28.xml" ContentType="application/vnd.openxmlformats-officedocument.presentationml.notesSlide+xml"/>
  <Override PartName="/ppt/notesSlides/notesSlide7.xml" ContentType="application/vnd.openxmlformats-officedocument.presentationml.notesSlide+xml"/>
  <Override PartName="/ppt/notesSlides/notesSlide38.xml" ContentType="application/vnd.openxmlformats-officedocument.presentationml.notesSlide+xml"/>
  <Override PartName="/ppt/notesSlides/notesSlide8.xml" ContentType="application/vnd.openxmlformats-officedocument.presentationml.notesSlide+xml"/>
  <Override PartName="/ppt/notesSlides/notesSlide29.xml" ContentType="application/vnd.openxmlformats-officedocument.presentationml.notesSlide+xml"/>
  <Override PartName="/ppt/notesSlides/notesSlide9.xml" ContentType="application/vnd.openxmlformats-officedocument.presentationml.notesSlide+xml"/>
  <Override PartName="/ppt/notesSlides/notesSlide57.xml" ContentType="application/vnd.openxmlformats-officedocument.presentationml.notesSlide+xml"/>
  <Override PartName="/ppt/notesSlides/notesSlide10.xml" ContentType="application/vnd.openxmlformats-officedocument.presentationml.notesSlide+xml"/>
  <Override PartName="/ppt/notesSlides/notesSlide30.xml" ContentType="application/vnd.openxmlformats-officedocument.presentationml.notesSlide+xml"/>
  <Override PartName="/ppt/notesSlides/notesSlide11.xml" ContentType="application/vnd.openxmlformats-officedocument.presentationml.notesSlide+xml"/>
  <Override PartName="/ppt/notesSlides/notesSlide39.xml" ContentType="application/vnd.openxmlformats-officedocument.presentationml.notesSlide+xml"/>
  <Override PartName="/ppt/notesSlides/notesSlide12.xml" ContentType="application/vnd.openxmlformats-officedocument.presentationml.notesSlide+xml"/>
  <Override PartName="/ppt/notesSlides/notesSlide31.xml" ContentType="application/vnd.openxmlformats-officedocument.presentationml.notesSlide+xml"/>
  <Override PartName="/ppt/notesSlides/notesSlide13.xml" ContentType="application/vnd.openxmlformats-officedocument.presentationml.notesSlide+xml"/>
  <Override PartName="/ppt/notesSlides/notesSlide43.xml" ContentType="application/vnd.openxmlformats-officedocument.presentationml.notesSlide+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15.xml" ContentType="application/vnd.openxmlformats-officedocument.presentationml.notesSlide+xml"/>
  <Override PartName="/ppt/notesSlides/notesSlide50.xml" ContentType="application/vnd.openxmlformats-officedocument.presentationml.notesSlide+xml"/>
  <Override PartName="/ppt/notesSlides/notesSlide16.xml" ContentType="application/vnd.openxmlformats-officedocument.presentationml.notesSlide+xml"/>
  <Override PartName="/ppt/notesSlides/notesSlide33.xml" ContentType="application/vnd.openxmlformats-officedocument.presentationml.notesSlide+xml"/>
  <Override PartName="/ppt/notesSlides/notesSlide17.xml" ContentType="application/vnd.openxmlformats-officedocument.presentationml.notesSlide+xml"/>
  <Override PartName="/ppt/notesSlides/notesSlide58.xml" ContentType="application/vnd.openxmlformats-officedocument.presentationml.notesSlide+xml"/>
  <Override PartName="/ppt/notesSlides/notesSlide18.xml" ContentType="application/vnd.openxmlformats-officedocument.presentationml.notesSlide+xml"/>
  <Override PartName="/ppt/notesSlides/notesSlide40.xml" ContentType="application/vnd.openxmlformats-officedocument.presentationml.notesSlide+xml"/>
  <Override PartName="/ppt/notesSlides/notesSlide19.xml" ContentType="application/vnd.openxmlformats-officedocument.presentationml.notesSlide+xml"/>
  <Override PartName="/ppt/notesSlides/notesSlide34.xml" ContentType="application/vnd.openxmlformats-officedocument.presentationml.notesSlide+xml"/>
  <Override PartName="/ppt/notesSlides/notesSlide20.xml" ContentType="application/vnd.openxmlformats-officedocument.presentationml.notesSlide+xml"/>
  <Override PartName="/ppt/notesSlides/notesSlide45.xml" ContentType="application/vnd.openxmlformats-officedocument.presentationml.notesSlide+xml"/>
  <Override PartName="/ppt/notesSlides/notesSlide21.xml" ContentType="application/vnd.openxmlformats-officedocument.presentationml.notesSlide+xml"/>
  <Override PartName="/ppt/notesSlides/notesSlide35.xml" ContentType="application/vnd.openxmlformats-officedocument.presentationml.notesSlide+xml"/>
  <Override PartName="/ppt/notesSlides/notesSlide22.xml" ContentType="application/vnd.openxmlformats-officedocument.presentationml.notesSlide+xml"/>
  <Override PartName="/ppt/notesSlides/notesSlide41.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1.xml" ContentType="application/vnd.openxmlformats-officedocument.customXmlProperti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2.xml" ContentType="application/vnd.openxmlformats-officedocument.customXmlProperties+xml"/>
  <Override PartName="/docProps/app0.xml" ContentType="application/vnd.openxmlformats-officedocument.extended-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openxmlformats.org/package/2006/relationships/metadata/extended-properties" Target="docProps/app0.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Lst>
  <p:notesMasterIdLst>
    <p:notesMasterId r:id="rId66"/>
  </p:notesMasterIdLst>
  <p:sldIdLst>
    <p:sldId id="371"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70" r:id="rId6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57B7"/>
    <a:srgbClr val="1D1D1D"/>
    <a:srgbClr val="00788A"/>
    <a:srgbClr val="0061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1F7442-3C7F-446A-94AB-A131FA8CE61E}" v="5" dt="2024-11-04T22:19:53.8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7" autoAdjust="0"/>
    <p:restoredTop sz="81549" autoAdjust="0"/>
  </p:normalViewPr>
  <p:slideViewPr>
    <p:cSldViewPr snapToGrid="0">
      <p:cViewPr varScale="1">
        <p:scale>
          <a:sx n="119" d="100"/>
          <a:sy n="119" d="100"/>
        </p:scale>
        <p:origin x="1344" y="102"/>
      </p:cViewPr>
      <p:guideLst/>
    </p:cSldViewPr>
  </p:slideViewPr>
  <p:notesTextViewPr>
    <p:cViewPr>
      <p:scale>
        <a:sx n="1" d="1"/>
        <a:sy n="1" d="1"/>
      </p:scale>
      <p:origin x="0" y="-642"/>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viewProps" Target="viewProps.xml"/><Relationship Id="rId7" Type="http://schemas.openxmlformats.org/officeDocument/2006/relationships/slide" Target="slides/slide4.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customXml" Target="../customXml/item3.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0660C2-1FD7-4FBA-8676-29F13A0CE47E}" type="datetimeFigureOut">
              <a:rPr lang="en-US" smtClean="0"/>
              <a:t>11/5/2024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9AFBC5-7751-4D71-8004-00EA0C069DAB}" type="slidenum">
              <a:rPr lang="en-US" smtClean="0"/>
              <a:t>‹#›</a:t>
            </a:fld>
            <a:endParaRPr lang="en-US"/>
          </a:p>
        </p:txBody>
      </p:sp>
    </p:spTree>
    <p:extLst>
      <p:ext uri="{BB962C8B-B14F-4D97-AF65-F5344CB8AC3E}">
        <p14:creationId xmlns:p14="http://schemas.microsoft.com/office/powerpoint/2010/main" val="230553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kern="1200" dirty="0">
                <a:solidFill>
                  <a:schemeClr val="tx1"/>
                </a:solidFill>
                <a:effectLst/>
                <a:latin typeface="+mn-lt"/>
                <a:ea typeface="+mn-ea"/>
                <a:cs typeface="+mn-cs"/>
              </a:rPr>
              <a:t>This slide set was prepared by the Division of STD Prevention, National Center for HIV, Viral Hepatitis, STD, and TB Prevention (NCHHSTP), Centers for Disease Control and Prevention (CDC). These slides display trends for STIs in the United States through 2023. Data presented include case </a:t>
            </a:r>
            <a:r>
              <a:rPr lang="en-US" dirty="0"/>
              <a:t>notifications provided </a:t>
            </a:r>
            <a:r>
              <a:rPr lang="en-US" sz="1200" kern="1200" dirty="0">
                <a:solidFill>
                  <a:schemeClr val="tx1"/>
                </a:solidFill>
                <a:effectLst/>
                <a:latin typeface="+mn-lt"/>
                <a:ea typeface="+mn-ea"/>
                <a:cs typeface="+mn-cs"/>
              </a:rPr>
              <a:t>to CDC through the National Notifiable Diseases Surveillance System (NNDSS) and data collected through projects and programs that monitor STIs in various settings, including </a:t>
            </a:r>
            <a:r>
              <a:rPr lang="en-US" sz="1200" kern="1200">
                <a:solidFill>
                  <a:schemeClr val="tx1"/>
                </a:solidFill>
                <a:effectLst/>
                <a:latin typeface="+mn-lt"/>
                <a:ea typeface="+mn-ea"/>
                <a:cs typeface="+mn-cs"/>
              </a:rPr>
              <a:t>the STI </a:t>
            </a:r>
            <a:r>
              <a:rPr lang="en-US" sz="1200" kern="1200" dirty="0">
                <a:solidFill>
                  <a:schemeClr val="tx1"/>
                </a:solidFill>
                <a:effectLst/>
                <a:latin typeface="+mn-lt"/>
                <a:ea typeface="+mn-ea"/>
                <a:cs typeface="+mn-cs"/>
              </a:rPr>
              <a:t>Surveillance Network (</a:t>
            </a:r>
            <a:r>
              <a:rPr lang="en-US" sz="1200" kern="1200" dirty="0" err="1">
                <a:solidFill>
                  <a:schemeClr val="tx1"/>
                </a:solidFill>
                <a:effectLst/>
                <a:latin typeface="+mn-lt"/>
                <a:ea typeface="+mn-ea"/>
                <a:cs typeface="+mn-cs"/>
              </a:rPr>
              <a:t>SSuN</a:t>
            </a:r>
            <a:r>
              <a:rPr lang="en-US" sz="1200" kern="1200" dirty="0">
                <a:solidFill>
                  <a:schemeClr val="tx1"/>
                </a:solidFill>
                <a:effectLst/>
                <a:latin typeface="+mn-lt"/>
                <a:ea typeface="+mn-ea"/>
                <a:cs typeface="+mn-cs"/>
              </a:rPr>
              <a:t>).</a:t>
            </a:r>
          </a:p>
          <a:p>
            <a:pPr fontAlgn="base"/>
            <a:r>
              <a:rPr lang="en-US" sz="1200" kern="1200" dirty="0">
                <a:solidFill>
                  <a:schemeClr val="tx1"/>
                </a:solidFill>
                <a:effectLst/>
                <a:latin typeface="+mn-lt"/>
                <a:ea typeface="+mn-ea"/>
                <a:cs typeface="+mn-cs"/>
              </a:rPr>
              <a:t> </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more information on data sources, data collection and reporting practices, and case definitions, please see the Technical </a:t>
            </a:r>
            <a:r>
              <a:rPr lang="en-US" dirty="0"/>
              <a:t>Notes</a:t>
            </a:r>
            <a:r>
              <a:rPr lang="en-US" sz="1200" kern="1200" dirty="0">
                <a:solidFill>
                  <a:schemeClr val="tx1"/>
                </a:solidFill>
                <a:effectLst/>
                <a:latin typeface="+mn-lt"/>
                <a:ea typeface="+mn-ea"/>
                <a:cs typeface="+mn-cs"/>
              </a:rPr>
              <a:t>, available at https://www.cdc.gov/sti-statistics/annual/technical-notes.html.</a:t>
            </a:r>
            <a:endParaRPr lang="en-US" sz="1200" kern="1200" dirty="0">
              <a:solidFill>
                <a:schemeClr val="tx1"/>
              </a:solidFill>
              <a:effectLst/>
              <a:latin typeface="+mn-lt"/>
              <a:cs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All data points for figures presented in these slides are available at </a:t>
            </a:r>
            <a:r>
              <a:rPr lang="en-US" sz="1800" kern="1200" dirty="0">
                <a:solidFill>
                  <a:schemeClr val="tx1"/>
                </a:solidFill>
                <a:effectLst/>
                <a:latin typeface="+mn-lt"/>
                <a:ea typeface="+mn-ea"/>
                <a:cs typeface="+mn-cs"/>
              </a:rPr>
              <a:t>https://www.cdc.gov/sti-statistics/media/files/2024/08/data.zip.</a:t>
            </a:r>
          </a:p>
          <a:p>
            <a:pPr fontAlgn="base"/>
            <a:endParaRPr lang="en-US" dirty="0"/>
          </a:p>
          <a:p>
            <a:r>
              <a:rPr lang="en-US" b="1" dirty="0"/>
              <a:t>NOTE: </a:t>
            </a:r>
            <a:r>
              <a:rPr lang="en-US" dirty="0"/>
              <a:t>This slide set is in the public domain. You may reproduce these slides without permission; </a:t>
            </a:r>
            <a:r>
              <a:rPr lang="en-US" sz="1200" kern="1200" dirty="0">
                <a:solidFill>
                  <a:schemeClr val="tx1"/>
                </a:solidFill>
                <a:effectLst/>
                <a:latin typeface="+mn-lt"/>
                <a:ea typeface="+mn-ea"/>
                <a:cs typeface="+mn-cs"/>
              </a:rPr>
              <a:t>however, citation as to source is appreciated.</a:t>
            </a:r>
          </a:p>
          <a:p>
            <a:pPr fontAlgn="base"/>
            <a:r>
              <a:rPr lang="en-US" sz="1200" kern="1200" dirty="0">
                <a:solidFill>
                  <a:schemeClr val="tx1"/>
                </a:solidFill>
                <a:effectLst/>
                <a:latin typeface="+mn-lt"/>
                <a:ea typeface="+mn-ea"/>
                <a:cs typeface="+mn-cs"/>
              </a:rPr>
              <a:t> </a:t>
            </a:r>
          </a:p>
          <a:p>
            <a:pPr lvl="1" fontAlgn="base"/>
            <a:r>
              <a:rPr lang="en-US" sz="1200" kern="1200" dirty="0">
                <a:solidFill>
                  <a:schemeClr val="tx1"/>
                </a:solidFill>
                <a:effectLst/>
                <a:latin typeface="+mn-lt"/>
                <a:ea typeface="+mn-ea"/>
                <a:cs typeface="+mn-cs"/>
              </a:rPr>
              <a:t>Centers for Disease Control and Prevention. </a:t>
            </a:r>
            <a:r>
              <a:rPr lang="en-US" sz="1200" i="1" kern="1200" dirty="0">
                <a:solidFill>
                  <a:schemeClr val="tx1"/>
                </a:solidFill>
                <a:effectLst/>
                <a:latin typeface="+mn-lt"/>
                <a:ea typeface="+mn-ea"/>
                <a:cs typeface="+mn-cs"/>
              </a:rPr>
              <a:t>Sexually Transmitted Infections Surveillance 2023.</a:t>
            </a:r>
            <a:r>
              <a:rPr lang="en-US" sz="1200" kern="1200" dirty="0">
                <a:solidFill>
                  <a:schemeClr val="tx1"/>
                </a:solidFill>
                <a:effectLst/>
                <a:latin typeface="+mn-lt"/>
                <a:ea typeface="+mn-ea"/>
                <a:cs typeface="+mn-cs"/>
              </a:rPr>
              <a:t> Atlanta: U.S. Department of Health and Human Services; 2024.</a:t>
            </a:r>
            <a:r>
              <a:rPr lang="en-US" dirty="0"/>
              <a:t> </a:t>
            </a:r>
            <a:endParaRPr lang="en-US" sz="1200" kern="1200" dirty="0">
              <a:solidFill>
                <a:schemeClr val="tx1"/>
              </a:solidFill>
              <a:effectLst/>
              <a:latin typeface="+mn-lt"/>
              <a:ea typeface="+mn-ea"/>
              <a:cs typeface="+mn-cs"/>
            </a:endParaRPr>
          </a:p>
          <a:p>
            <a:pPr fontAlgn="base"/>
            <a:endParaRPr lang="en-US" sz="1200" kern="1200" dirty="0">
              <a:solidFill>
                <a:schemeClr val="tx1"/>
              </a:solidFill>
              <a:effectLst/>
              <a:latin typeface="+mn-lt"/>
              <a:ea typeface="+mn-ea"/>
              <a:cs typeface="+mn-cs"/>
            </a:endParaRPr>
          </a:p>
          <a:p>
            <a:r>
              <a:rPr lang="en-US" dirty="0"/>
              <a:t>You are also free to adapt and revise these slides; however, you must remove the CDC name and logo if changes are made.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9AFBC5-7751-4D71-8004-00EA0C069D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87896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 South had the highest rate of reported primary and secondary (P&amp;S) syphilis (18.4 cases per 100,000; 4.7% decrease from 2022), followed by the West (17.9 cases per 100,000; 15.6% decrease from 2022), the Midwest (12.9 cases per 100,000; 12.2% decrease from 2022), and the Northeast (10.6 cases per 100,000; 17.8% decrease from 2022).</a:t>
            </a:r>
          </a:p>
          <a:p>
            <a:pPr marL="0" lvl="0" indent="0">
              <a:buNone/>
            </a:pPr>
            <a:endParaRPr dirty="0"/>
          </a:p>
          <a:p>
            <a:pPr marL="0" lvl="0" indent="0">
              <a:buNone/>
            </a:pPr>
            <a:r>
              <a:rPr dirty="0"/>
              <a:t>The Midwest had the greatest five-year increase in rates of reported cases of P&amp;S syphilis (7.4 to 12.9 per 100,000; 74.3% increase from 2019). The Midwest also had the greatest 10-year increase in rates of reported cases of P&amp;S syphilis (4.4 to 12.9 per 100,000; 193.2% increase from 2014).</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Rates by Region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 rate of reported primary and secondary (P&amp;S) syphilis was higher among men (23.6 per 100,000) compared to women (8.1 per 100,000).</a:t>
            </a:r>
          </a:p>
          <a:p>
            <a:pPr marL="0" lvl="0" indent="0">
              <a:buNone/>
            </a:pPr>
            <a:endParaRPr dirty="0"/>
          </a:p>
          <a:p>
            <a:pPr marL="0" lvl="0" indent="0">
              <a:buNone/>
            </a:pPr>
            <a:r>
              <a:rPr dirty="0"/>
              <a:t>Among men, those aged 30 to 34 years had the highest rate of reported cases of P&amp;S syphilis (62.0 per 100,000), followed by men aged 25 to 29 years (58.7 per 100,000) and men aged 35 to 39 years (49.5 per 100,000). Among women, those aged 25 to 29 years had the highest rate of reported cases of P&amp;S syphilis (22.7 per 100,000), followed by women aged 30 to 34 years (21.5 per 100,000) and women aged 20 to 24 years (20.1 per 100,000).</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Rates by Age Group and Sex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women aged 15 to 44 years in 2023, those aged 25 to 29 years had the highest rate of reported cases of primary and secondary syphilis (22.7 cases per 100,000; 5.8% decrease from 2022), followed by those aged 30 to 34 years (21.5 cases per 100,000; 10.8% decrease from 2022), those aged 20 to 24 years (20.1 cases per 100,000; 7.4% decrease from 2022), those aged 35 to 44 years (16.5 cases per 100,000; 7.8% decrease from 2022), and those aged 15 to 19 years (8.3 cases per 100,000; 2.4% decrease from 2022).</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Rates Women 15-44 Years by Age Group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men aged 15 to 44 years in 2023, those aged 30 to 34 years had the highest rate of reported cases of primary and secondary syphilis (62.0 cases per 100,000; 12.1% decrease from 2022), followed by those aged 25 to 29 years (58.7 cases per 100,000; 13.4% decrease from 2022), those aged 20 to 24 years (44.5 cases per 100,000; 11.2% decrease from 2022), those aged 35 to 44 years (43.7 cases per 100,000; 10.3% decrease from 2022), and those aged 15 to 19 years (10.9 cases per 100,000; 12.1% decrease from 2022).</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Rates Men 15-44 Years by Age Group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 rate of reported primary and secondary syphilis was higher among men (23.6 per 100,000) compared to women (8.1 per 100,000).</a:t>
            </a:r>
          </a:p>
          <a:p>
            <a:pPr marL="0" lvl="0" indent="0">
              <a:buNone/>
            </a:pPr>
            <a:endParaRPr dirty="0"/>
          </a:p>
          <a:p>
            <a:pPr marL="0" lvl="0" indent="0">
              <a:buNone/>
            </a:pPr>
            <a:r>
              <a:rPr dirty="0"/>
              <a:t>Among men, non-Hispanic American Indian or Alaska Native men had the highest rate of reported cases of primary and secondary syphilis (63.6 per 100,000), followed by non-Hispanic Black or African American men (62.3 per 100,000) and non-Hispanic men of multiple races (31.9 per 100,000). Among women, non-Hispanic American Indian or Alaska Native women also had the highest rate of reported cases of primary and secondary syphilis (52.9 per 100,000), followed by non-Hispanic Black or African American women (18.8 per 100,000) and non-Hispanic Native Hawaiian or other Pacific Islander women (17.7 per 100,000).</a:t>
            </a:r>
          </a:p>
          <a:p>
            <a:pPr marL="0" lvl="0" indent="0">
              <a:buNone/>
            </a:pPr>
            <a:endParaRPr dirty="0"/>
          </a:p>
          <a:p>
            <a:pPr marL="0" lvl="0" indent="0">
              <a:buNone/>
            </a:pPr>
            <a:r>
              <a:rPr dirty="0"/>
              <a:t>Using non-Hispanic White persons as the referent category, the greatest relative disparity in rates of reported primary and secondary syphilis by race and Hispanic ethnicity across both sexes was observed among non-Hispanic American Indian or Alaska Native women, with a rate ratio of 9.4 times that of non-Hispanic White women. Among men, the greatest relative disparity was observed among non-Hispanic American Indian or Alaska Native men as well, with a rate 5.0 times that of non-Hispanic White men.</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Rates by Race Hispanic Ethnicity and Sex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The percentages of primary and secondary (P&amp;S) syphilis cases by race and Hispanic ethnicity were disproportionate to the percentages among the total population of the United States in 2023. The greatest absolute disparity was observed among non-Hispanic Black or African American persons, who represented 31.7% of reported P&amp;S syphilis cases (n = 16,793; 33.5% of P&amp;S syphilis cases with reported race or Hispanic ethnicity) despite being 12.6% of the US population, or 19.1% more cases than would be expected based on their proportion of the population. The greatest relative disparity was among non-Hispanic American Indian or Alaska Native persons, who represented 2.7% of reported P&amp;S syphilis cases (n = 1,415; 2.8% of P&amp;S syphilis cases with reported race or Hispanic ethnicity) despite being 0.7% of the US population, or a burden 3.9 times what would be expected based on their proportion of the population. Additionally, non-Hispanic Native Hawaiian or other Pacific Islander persons, non-Hispanic persons of multiple races, and Hispanic or Latino persons of any race(s) were also overrepresented among P&amp;S syphilis cases relative to their proportion of the population.</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Population and Cases by Race Hispanic Ethnicity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 highest rate of reported primary and secondary (P&amp;S) syphilis cases was among non-Hispanic American Indian or Alaska Native persons (58.2 per 100,000), followed by non-Hispanic Black or African American persons (39.7 per 100,000).</a:t>
            </a:r>
          </a:p>
          <a:p>
            <a:pPr marL="0" lvl="0" indent="0">
              <a:buNone/>
            </a:pPr>
            <a:endParaRPr dirty="0"/>
          </a:p>
          <a:p>
            <a:pPr marL="0" lvl="0" indent="0">
              <a:buNone/>
            </a:pPr>
            <a:r>
              <a:rPr dirty="0"/>
              <a:t>There were no increases in the rate of reported P&amp;S syphilis cases among any race or Hispanic ethnicity group during 2022 to 2023. Non-Hispanic American Indian or Alaska Native persons had the greatest five-year increase in rate of reported P&amp;S syphilis (21.1 to 58.2 per 100,000; 175.8% increase from 2019).</a:t>
            </a:r>
          </a:p>
          <a:p>
            <a:pPr marL="0" lvl="0" indent="0">
              <a:buNone/>
            </a:pPr>
            <a:endParaRPr dirty="0"/>
          </a:p>
          <a:p>
            <a:pPr marL="0" lvl="0" indent="0">
              <a:buNone/>
            </a:pPr>
            <a:r>
              <a:rPr dirty="0"/>
              <a:t>During 2022 to 2023, the greatest decrease in rate of reported P&amp;S syphilis cases was among non-Hispanic Native Hawaiian or other Pacific Islander persons (30.2 to 24.3 per 100,000; 19.5% decrease). Non-Hispanic Asian persons had the only five-year decrease in rate of reported P&amp;S syphilis (4.6 to 4.4 per 100,000; 4.3% decrease from 2019).</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Rates by Race Hispanic Ethnicity (US 2019-2023).xlsx”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rates of primary and secondary (P&amp;S) syphilis were highest among non-Hispanic American Indian or Alaska Native persons (58.2 per 100,000), followed by non-Hispanic Black or African American persons (39.7 per 100,000) and non-Hispanic Native Hawaiian or other Pacific Islander persons (24.3 per 100,000). The greatest number of reported P&amp;S syphilis cases was among non-Hispanic White persons (17,870 cases), followed by non-Hispanic Black or African American persons (16,793 cases) and Hispanic or Latino persons of any race(s) (10,998 cases).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Cases and Rates by Race Hispanic Ethnicity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rates of reported primary and secondary (P&amp;S) syphilis ranged by state from 0.5 cases per 100,000 persons in Vermont to 73.4 cases per 100,000 persons in South Dakota. The rate of reported P&amp;S syphilis in the District of Columbia was 39.9 per 100,000 persons.</a:t>
            </a:r>
          </a:p>
          <a:p>
            <a:pPr marL="0" lvl="0" indent="0">
              <a:buNone/>
            </a:pPr>
            <a:endParaRPr dirty="0"/>
          </a:p>
          <a:p>
            <a:pPr marL="0" lvl="0" indent="0">
              <a:buNone/>
            </a:pPr>
            <a:r>
              <a:rPr dirty="0"/>
              <a:t>Among US territories reporting any cases, rates of reported P&amp;S syphilis ranged from 1.9 cases per 100,000 persons in the Commonwealth of the Northern Mariana Islands to 13.6 cases per 100,000 persons in Puerto Rico. No cases of P&amp;S syphilis were reported in American Samoa.</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Rates by Jurisdiction (US and Terr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slide contains an animated figure that will play when the slide is in presentation mode. A static version of the figure that displays maps from the first and last years of the range is available as a separate slide.</a:t>
            </a:r>
          </a:p>
          <a:p>
            <a:pPr marL="0" lvl="0" indent="0">
              <a:buNone/>
            </a:pPr>
            <a:endParaRPr dirty="0"/>
          </a:p>
          <a:p>
            <a:pPr marL="0" lvl="0" indent="0">
              <a:buNone/>
            </a:pPr>
            <a:r>
              <a:rPr dirty="0"/>
              <a:t>In 2014, three states, the District of Columbia (DC), and one US territory (9.3% of areas with available data) had a rate of reported primary and secondary syphilis greater than or equal to 10.2 cases per 100,000 persons. This increased to 36 states, DC, and one US territory (67.9% of areas with available data) in 2023. During 2022 to 2023, rates of reported primary and secondary syphilis increased in nine states and three territories.</a:t>
            </a:r>
          </a:p>
          <a:p>
            <a:pPr marL="0" lvl="0" indent="0">
              <a:buNone/>
            </a:pPr>
            <a:endParaRPr dirty="0"/>
          </a:p>
          <a:p>
            <a:pPr marL="0" lvl="0" indent="0">
              <a:buNone/>
            </a:pPr>
            <a:r>
              <a:rPr dirty="0"/>
              <a:t>American Samoa and the Commonwealth of the Northern Mariana Islands began providing data on P&amp;S syphilis cases to CDC in 2018; data are not available for those areas prior to that year. In addition, data on reported P&amp;S syphilis cases in 2018 are not available for the US Virgin Islands. Due to a network security incident in December 2021, the Maryland Department of Health could not finalize their 2021 STI case notification data. Data for 2021 from Maryland have been suppressed for this figure; however, they are included in national and regional case counts and rates displayed in other figures.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Rates by Jurisdiction (US and Terr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2,459,140 cases of syphilis (including congenital syphilis), gonorrhea, and chlamydia reported in the United States. The over 2.4 million cases reflect a 1.8% decrease from 2022, a 3.7% decrease from 2019, and a 32.5% increase from 2014.</a:t>
            </a:r>
          </a:p>
          <a:p>
            <a:pPr marL="0" lvl="0" indent="0">
              <a:buNone/>
            </a:pPr>
            <a:endParaRPr dirty="0"/>
          </a:p>
          <a:p>
            <a:pPr marL="0" lvl="0" indent="0">
              <a:buNone/>
            </a:pPr>
            <a:r>
              <a:rPr dirty="0"/>
              <a:t>Case definitions are periodically revised using CSTE’s Position Statements and provide uniform criteria of nationally notifiable conditions for reporting purposes. Prior to 2018, syphilis cases identified as “early non-primary non-secondary syphilis” were classified as “early latent syphilis.” Prior to 2018, cases in the “unknown duration or late syphilis” category included cases classified as “late latent syphilis,” “latent syphilis of unknown duration,” “late syphilis with clinical manifestations,” and “neurosyphilis.” Please see the NNDSS website (https://ndc.services.cdc.gov/) for historical case definitions and for the case definitions in use for the current calendar year.</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“STI - Cases by Year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2014, three states, the District of Columbia (DC), and one US territory (9.3% of areas with available data) had a rate of reported primary and secondary syphilis greater than or equal to 10.2 cases per 100,000 persons. This increased to 36 states, DC, and one US territory (67.9% of areas with available data) in 2023.</a:t>
            </a:r>
          </a:p>
          <a:p>
            <a:pPr marL="0" lvl="0" indent="0">
              <a:buNone/>
            </a:pPr>
            <a:endParaRPr dirty="0"/>
          </a:p>
          <a:p>
            <a:pPr marL="0" lvl="0" indent="0">
              <a:buNone/>
            </a:pPr>
            <a:r>
              <a:rPr dirty="0"/>
              <a:t>American Samoa and the Commonwealth of the Northern Mariana Islands began providing data on P&amp;S syphilis cases to CDC in 2018; data are not available for those areas prior to that year.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Rates by Jurisdiction (US and Terr 2014 and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69.9% of all counties and county equivalents in the United States reported at least one case of primary and secondary (P&amp;S) syphilis. Out of 3,144 counties and county equivalents, 78 counties or county equivalents (2.5%) reported over half of all cases of P&amp;S syphilis (26,530 of 52,986 total cases).</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Rates by County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Although the male-to-female rate ratio for primary and secondary syphilis increased from 1990 to 2013, the rate ratio has declined in recent years due to the increasing rate of syphilis among women. During 2019 to 2023, the rate of primary and secondary syphilis among women more than doubled (3.9 to 8.1 per 100,000).</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Rates by Sex and Male-to-Female Rate Ratios (US 1990-2023).xlsx”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Of 53,007 reported primary and secondary syphilis cases in 2023, 73.9% were among men and 26.0% were among women.</a:t>
            </a:r>
          </a:p>
          <a:p>
            <a:pPr marL="0" lvl="0" indent="0">
              <a:buNone/>
            </a:pPr>
            <a:endParaRPr dirty="0"/>
          </a:p>
          <a:p>
            <a:pPr marL="0" lvl="0" indent="0">
              <a:buNone/>
            </a:pPr>
            <a:r>
              <a:rPr dirty="0"/>
              <a:t>By sex and sex(es) of sex partners, the largest percentage of cases (27.8%) were among men who have sex with men only.</a:t>
            </a:r>
          </a:p>
          <a:p>
            <a:pPr marL="0" lvl="0" indent="0">
              <a:buNone/>
            </a:pPr>
            <a:endParaRPr dirty="0"/>
          </a:p>
          <a:p>
            <a:pPr marL="0" lvl="0" indent="0">
              <a:buNone/>
            </a:pPr>
            <a:r>
              <a:rPr dirty="0"/>
              <a:t>Men who have sex with men — including men who have sex with men and women — represented 32.7% of cases overall and 44.2% of cases among men (57.5% of cases among men with known sex of sex partners).</a:t>
            </a:r>
          </a:p>
          <a:p>
            <a:pPr marL="0" lvl="0" indent="0">
              <a:buNone/>
            </a:pPr>
            <a:endParaRPr dirty="0"/>
          </a:p>
          <a:p>
            <a:pPr marL="0" lvl="0" indent="0">
              <a:buNone/>
            </a:pPr>
            <a:r>
              <a:rPr dirty="0"/>
              <a:t>Women who have sex with men — including women who have sex with women and men — represented 19.9% of cases overall and 76.8% of cases among women (99.2% of cases among women with known sex of sex partners).</a:t>
            </a:r>
          </a:p>
          <a:p>
            <a:pPr marL="0" lvl="0" indent="0">
              <a:buNone/>
            </a:pPr>
            <a:endParaRPr dirty="0"/>
          </a:p>
          <a:p>
            <a:pPr marL="0" lvl="0" indent="0">
              <a:buNone/>
            </a:pPr>
            <a:r>
              <a:rPr dirty="0"/>
              <a:t>Note that percentages in figure and text may not sum as expected due to rounding.</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Distribution by Sex and Sex of Sex Partners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the period from 2014 to 2023, the largest percentage (44.9%) of primary and secondary syphilis cases were among men who have sex with men (MSM; 172,019 cases).</a:t>
            </a:r>
          </a:p>
          <a:p>
            <a:pPr marL="0" lvl="0" indent="0">
              <a:buNone/>
            </a:pPr>
            <a:endParaRPr dirty="0"/>
          </a:p>
          <a:p>
            <a:pPr marL="0" lvl="0" indent="0">
              <a:buNone/>
            </a:pPr>
            <a:r>
              <a:rPr dirty="0"/>
              <a:t>During 2022 to 2023, the number of cases among MSM decreased 13.4% (20,004 to 17,331), while the number of cases decreased 4.0% among men who have sex with women only (MSW; 13,359 to 12,829), 6.1% among women (14,652 to 13,763), and 17.5% among men with unknown sex of sex partners (MSU; 10,946 to 9,028).</a:t>
            </a:r>
          </a:p>
          <a:p>
            <a:pPr marL="0" lvl="0" indent="0">
              <a:buNone/>
            </a:pPr>
            <a:endParaRPr dirty="0"/>
          </a:p>
          <a:p>
            <a:pPr marL="0" lvl="0" indent="0">
              <a:buNone/>
            </a:pPr>
            <a:r>
              <a:rPr dirty="0"/>
              <a:t>During the five-year period from 2019 to 2023, the number of cases among MSM decreased 5.7% (18,381 to 17,331), while the number of cases increased 76.0% among MSW (7,289 to 12,829), 112.0% among women (6,493 to 13,763), and 34.1% among MSU (6,732 to 9,028).</a:t>
            </a:r>
          </a:p>
          <a:p>
            <a:pPr marL="0" lvl="0" indent="0">
              <a:buNone/>
            </a:pPr>
            <a:endParaRPr dirty="0"/>
          </a:p>
          <a:p>
            <a:pPr marL="0" lvl="0" indent="0">
              <a:buNone/>
            </a:pPr>
            <a:r>
              <a:rPr dirty="0"/>
              <a:t>During the 10-year period from 2014 to 2023, the number of cases among MSM increased 41.8% (12,226 to 17,331), while the number of cases increased 410.5% among MSW (2,513 to 12,829), 648.0% among women (1,840 to 13,763), and 165.0% among MSU (3,407 to 9,028).</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Cases by Sex and Sex of Sex Partners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39 states and the District of Columbia (DC) provided data to classify at least 70% of male primary and secondary syphilis cases as men who have sex with men (MSM) or men who have sex with women only. Among the states, estimated rates of primary and secondary syphilis cases in MSM ranged from 0 per 100,000 in Vermont to 863 per 100,000 in Mississippi. The estimated rate in DC was 321 per 100,000.</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Rates MSM by Jurisdiction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Starting in 2018, jurisdictions were able to provide gender identity for reported cases of primary and secondary syphilis; however, not all jurisdictions have been able to report complete data. To minimize bias due to missing data, this figure displays data from jurisdictions with ≥70% complete information on gender identity for primary and secondary syphilis cases. As reporting of gender identity improves, case counts and distribution of cases by gender identity will become more representative of the US.</a:t>
            </a:r>
          </a:p>
          <a:p>
            <a:pPr marL="0" lvl="0" indent="0">
              <a:buNone/>
            </a:pPr>
            <a:endParaRPr dirty="0"/>
          </a:p>
          <a:p>
            <a:pPr marL="0" lvl="0" indent="0">
              <a:buNone/>
            </a:pPr>
            <a:r>
              <a:rPr dirty="0"/>
              <a:t>In 2023, 26 states and the District of Columbia reported gender identity for ≥70% of reported primary and secondary syphilis cases. In those areas, 30,704 total cases were reported, of which 93.8% were reported with cisgender (i.e., not transgender) identity, 4.5% were reported with missing or unknown gender identity, and 1.7% were reported with transgender identity, specifically as transgender women (1.3%), transgender men (0.2%), and unspecified transgender identity (0.2%).</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Distribution by Gender Identity in Reporting Jurisdictions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primary and secondary syphilis cases with reported HIV status, 41.0% of cases among men who have sex with men were HIV positive, compared with 34.1% of cases among men with unknown sex of sex partners, 6.5% of cases among men who have sex with women only, and 4.1% of cases among women.</a:t>
            </a:r>
          </a:p>
          <a:p>
            <a:pPr marL="0" lvl="0" indent="0">
              <a:buNone/>
            </a:pPr>
            <a:endParaRPr dirty="0"/>
          </a:p>
          <a:p>
            <a:pPr marL="0" lvl="0" indent="0">
              <a:buNone/>
            </a:pPr>
            <a:r>
              <a:rPr dirty="0"/>
              <a:t>For this figure, HIV status is categorized as reported by jurisdictions. Jurisdictions determine HIV status using multiple sources, including self-report, match with HIV registry, and available </a:t>
            </a:r>
            <a:r>
              <a:rPr lang="en-US" dirty="0"/>
              <a:t>HIV </a:t>
            </a:r>
            <a:r>
              <a:rPr dirty="0"/>
              <a:t>test results. Cases reported with a missing or unknown status are categorized as having an unknown HIV status.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Cases by Sex </a:t>
            </a:r>
            <a:r>
              <a:rPr dirty="0" err="1"/>
              <a:t>Sex</a:t>
            </a:r>
            <a:r>
              <a:rPr dirty="0"/>
              <a:t> of Sex Partners and HIV Status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2014 to 2023, the largest percentage (46.9%) of primary and secondary (P&amp;S) syphilis cases among men who have sex with men (MSM) were among persons reported as HIV negative. Among only those reported as either HIV negative or HIV positive (i.e., with a known status), 55.2% were among persons reported as HIV negative.</a:t>
            </a:r>
          </a:p>
          <a:p>
            <a:pPr marL="0" lvl="0" indent="0">
              <a:buNone/>
            </a:pPr>
            <a:endParaRPr dirty="0"/>
          </a:p>
          <a:p>
            <a:pPr marL="0" lvl="0" indent="0">
              <a:buNone/>
            </a:pPr>
            <a:r>
              <a:rPr dirty="0"/>
              <a:t>During 2022 to 2023, the number of P&amp;S syphilis cases among MSM who were reported as HIV negative decreased 8.5% (from 10,161 to 9,300), the number who were reported as HIV positive decreased 11.4% (from 7,281 to 6,450), and the number who were reported with unknown HIV status decreased 38.3% (from 2,562 to 1,581).</a:t>
            </a:r>
          </a:p>
          <a:p>
            <a:pPr marL="0" lvl="0" indent="0">
              <a:buNone/>
            </a:pPr>
            <a:endParaRPr dirty="0"/>
          </a:p>
          <a:p>
            <a:pPr marL="0" lvl="0" indent="0">
              <a:buNone/>
            </a:pPr>
            <a:r>
              <a:rPr dirty="0"/>
              <a:t>During 2014 to 2023, the number of P&amp;S syphilis cases among MSM who were reported as HIV negative increased 91.2% (from 4,863 to 9,300), the number who were reported as HIV positive increased 22.7% (from 5,257 to 6,450), and the number who were reported with unknown HIV status decreased 24.9% (from 2,106 to 1,581).</a:t>
            </a:r>
          </a:p>
          <a:p>
            <a:pPr marL="0" lvl="0" indent="0">
              <a:buNone/>
            </a:pPr>
            <a:endParaRPr dirty="0"/>
          </a:p>
          <a:p>
            <a:pPr marL="0" lvl="0" indent="0">
              <a:buNone/>
            </a:pPr>
            <a:r>
              <a:rPr dirty="0"/>
              <a:t>Since 2015, the number of primary and secondary syphilis cases among MSM who are HIV negative has surpassed the number of cases among those who are HIV positive.</a:t>
            </a:r>
          </a:p>
          <a:p>
            <a:pPr marL="0" lvl="0" indent="0">
              <a:buNone/>
            </a:pPr>
            <a:endParaRPr dirty="0"/>
          </a:p>
          <a:p>
            <a:pPr marL="0" lvl="0" indent="0">
              <a:buNone/>
            </a:pPr>
            <a:r>
              <a:rPr dirty="0"/>
              <a:t>For this figure, HIV status is categorized as reported by jurisdictions. Jurisdictions determine HIV status using multiple sources, including self-report, match with HIV registry, and available</a:t>
            </a:r>
            <a:r>
              <a:rPr lang="en-US" dirty="0"/>
              <a:t> HIV</a:t>
            </a:r>
            <a:r>
              <a:rPr dirty="0"/>
              <a:t> test results. Cases reported with a missing or unknown status are categorized as having an unknown HIV status.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Cases MSM by HIV Status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2014 to 2023, the majority (68.9%) of primary and secondary (P&amp;S) syphilis cases among women and men who have sex with women only (MSW) were among persons reported as HIV negative. Among only those reported as either HIV negative or HIV positive (i.e., with a known status), 94.0% were among persons reported as HIV negative.</a:t>
            </a:r>
          </a:p>
          <a:p>
            <a:pPr marL="0" lvl="0" indent="0">
              <a:buNone/>
            </a:pPr>
            <a:endParaRPr dirty="0"/>
          </a:p>
          <a:p>
            <a:pPr marL="0" lvl="0" indent="0">
              <a:buNone/>
            </a:pPr>
            <a:r>
              <a:rPr dirty="0"/>
              <a:t>During 2022 to 2023, the number of P&amp;S syphilis cases among women and MSW who were reported as HIV negative did not change substantially (&lt;1.0% change; from 18,927 to 19,002), the number who were reported with unknown HIV status decreased 19.0% (from 8,055 to 6,525), and the number who were reported as HIV positive increased 3.5% (from 1,029 to 1,065).</a:t>
            </a:r>
          </a:p>
          <a:p>
            <a:pPr marL="0" lvl="0" indent="0">
              <a:buNone/>
            </a:pPr>
            <a:endParaRPr dirty="0"/>
          </a:p>
          <a:p>
            <a:pPr marL="0" lvl="0" indent="0">
              <a:buNone/>
            </a:pPr>
            <a:r>
              <a:rPr dirty="0"/>
              <a:t>During 2014 to 2023, the number of P&amp;S syphilis cases among women and MSW who were reported as HIV negative increased 555.0% (from 2,901 to 19,002), the number who were reported with unknown HIV status increased 457.2% (from 1,171 to 6,525), and the number who were reported as HIV positive increased 279.0% (from 281 to 1,065).</a:t>
            </a:r>
          </a:p>
          <a:p>
            <a:pPr marL="0" lvl="0" indent="0">
              <a:buNone/>
            </a:pPr>
            <a:endParaRPr dirty="0"/>
          </a:p>
          <a:p>
            <a:pPr marL="0" lvl="0" indent="0">
              <a:buNone/>
            </a:pPr>
            <a:r>
              <a:rPr dirty="0"/>
              <a:t>For this figure, HIV status is categorized as reported by jurisdictions. Jurisdictions determine HIV status using multiple sources, including self-report, match with HIV registry, and available </a:t>
            </a:r>
            <a:r>
              <a:rPr lang="en-US" dirty="0"/>
              <a:t>HIV </a:t>
            </a:r>
            <a:r>
              <a:rPr dirty="0"/>
              <a:t>test results. Cases reported with a missing or unknown status are categorized as having an unknown HIV status.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Cases Women and MSW by HIV Status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Data collection for syphilis began in 1941, and syphilis was made a nationally notifiable condition in 1944. Rates of total syphilis include syphilis of all stages and congenital syphilis. Steep declines in case rates in the 1940s and 1950s likely reflect expanded use of penicillin to treat infection.</a:t>
            </a:r>
          </a:p>
          <a:p>
            <a:pPr marL="0" lvl="0" indent="0">
              <a:buNone/>
            </a:pPr>
            <a:endParaRPr dirty="0"/>
          </a:p>
          <a:p>
            <a:pPr marL="0" lvl="0" indent="0">
              <a:buNone/>
            </a:pPr>
            <a:r>
              <a:rPr dirty="0"/>
              <a:t>In 2023, a total of 209,253 cases of syphilis were reported in the United States. During 2022 to 2023, the rate of reported total syphilis did not change substantially (&lt;1.0% change; from 62.2 to 62.5 per 100,000).</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“Syphilis - Rates by Year (US 1941-2023).xlsx”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2014 to 2023, the largest percentage (47.5%) of primary and secondary (P&amp;S) syphilis cases among men with unknown sex of sex partners (MSU) were among persons reported with unknown HIV status. Among only those reported as either HIV negative or HIV positive (i.e., with a known status), 56.6% were among persons reported as HIV negative.</a:t>
            </a:r>
          </a:p>
          <a:p>
            <a:pPr marL="0" lvl="0" indent="0">
              <a:buNone/>
            </a:pPr>
            <a:endParaRPr dirty="0"/>
          </a:p>
          <a:p>
            <a:pPr marL="0" lvl="0" indent="0">
              <a:buNone/>
            </a:pPr>
            <a:r>
              <a:rPr dirty="0"/>
              <a:t>During 2022 to 2023, the number of P&amp;S syphilis cases among MSU who were reported with unknown HIV status decreased 28.9% (from 4,990 to 3,546), the number who were reported as HIV negative decreased 9.1% (from 3,975 to 3,612), and the number who were reported as HIV positive decreased 5.6% (from 1,981 to 1,870).</a:t>
            </a:r>
          </a:p>
          <a:p>
            <a:pPr marL="0" lvl="0" indent="0">
              <a:buNone/>
            </a:pPr>
            <a:endParaRPr dirty="0"/>
          </a:p>
          <a:p>
            <a:pPr marL="0" lvl="0" indent="0">
              <a:buNone/>
            </a:pPr>
            <a:r>
              <a:rPr dirty="0"/>
              <a:t>During 2014 to 2023, the number of P&amp;S syphilis cases among MSU who were reported with unknown HIV status increased 65.7% (from 2,140 to 3,546), the number who were reported as HIV negative increased 838.2% (from 385 to 3,612), and the number who were reported as HIV positive increased 112.0% (from 882 to 1,870).</a:t>
            </a:r>
          </a:p>
          <a:p>
            <a:pPr marL="0" lvl="0" indent="0">
              <a:buNone/>
            </a:pPr>
            <a:endParaRPr dirty="0"/>
          </a:p>
          <a:p>
            <a:pPr marL="0" lvl="0" indent="0">
              <a:buNone/>
            </a:pPr>
            <a:r>
              <a:rPr dirty="0"/>
              <a:t>For this figure, HIV status is categorized as reported by jurisdictions. Jurisdictions determine HIV status using multiple sources, including self-report, match with HIV registry, and available </a:t>
            </a:r>
            <a:r>
              <a:rPr lang="en-US" dirty="0"/>
              <a:t>HIV </a:t>
            </a:r>
            <a:r>
              <a:rPr dirty="0"/>
              <a:t>test results. Cases reported with a missing or unknown status are categorized as having an unknown HIV status.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Cases MSU by HIV Status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men and women, rate ratios of rates of reported primary and secondary (P&amp;S) syphilis by race/Hispanic ethnicity (using non-Hispanic White persons as the referent population) varied by region in 2023. Among men, the greatest rate ratio was in the Midwest where the rate of reported P&amp;S syphilis among non-Hispanic American Indian or Alaska Native men was 9.1 times the rate among non-Hispanic White men. Among women, the greatest rate ratio was in the Midwest where the rate of reported P&amp;S syphilis among non-Hispanic American Indian or Alaska Native women was 21.5 times the rate among non-Hispanic White women.</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syphilis case reporting, race/Hispanic ethnicity categorization, and reporting of race/Hispanic ethnicity for STI cases.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Ratios by Sex Race Hispanic Ethnicity and Region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The largest percentage of all primary and secondary (P&amp;S) syphilis cases were reported to be men who have sex with men (MSM; 32.7%). When looking within categories of sex and sex of sex partners, P&amp;S syphilis cases reported as non-Hispanic White were the largest percentage among women (40.1%) and MSM (32.0%). P&amp;S syphilis cases reported as non-Hispanic Black or African American were the largest percentage among men who have sex with women only (MSW; 37.7%) and men with unknown sex of sex partners (MSU; 34.1%).</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Cases by Sex </a:t>
            </a:r>
            <a:r>
              <a:rPr dirty="0" err="1"/>
              <a:t>Sex</a:t>
            </a:r>
            <a:r>
              <a:rPr dirty="0"/>
              <a:t> of Sex Partners and Race Hispanic Ethnicity (US 2023) .xlsx”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2014 to 2023, the largest percentage (34.9%) of primary and secondary (P&amp;S) syphilis cases among men who have sex with men (MSM) were reported to be non-Hispanic White.</a:t>
            </a:r>
          </a:p>
          <a:p>
            <a:pPr marL="0" lvl="0" indent="0">
              <a:buNone/>
            </a:pPr>
            <a:endParaRPr dirty="0"/>
          </a:p>
          <a:p>
            <a:pPr marL="0" lvl="0" indent="0">
              <a:buNone/>
            </a:pPr>
            <a:r>
              <a:rPr dirty="0"/>
              <a:t>During 2022 to 2023, case counts decreased among non-Hispanic Black or African American MSM (16.7% decrease; 5,689 to 4,739 cases), non-Hispanic White MSM (15.1% decrease; 6,528 to 5,543 cases), and Hispanic or Latino MSM of any race(s) (8.2% decrease; 5,250 to 4,821 cases).</a:t>
            </a:r>
          </a:p>
          <a:p>
            <a:pPr marL="0" lvl="0" indent="0">
              <a:buNone/>
            </a:pPr>
            <a:endParaRPr dirty="0"/>
          </a:p>
          <a:p>
            <a:pPr marL="0" lvl="0" indent="0">
              <a:buNone/>
            </a:pPr>
            <a:r>
              <a:rPr dirty="0"/>
              <a:t>During 2014 to 2023, case counts increased among Hispanic or Latino MSM of any race(s) (81.2% increase; 2,660 to 4,821 cases), non-Hispanic Black or African American MSM (21.3% increase; 3,907 to 4,739 cases), and non-Hispanic White MSM (18.8% increase; 4,664 to 5,543 cases).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Cases MSM by Race Hispanic Ethnicity (US 2014-2023) .xlsx”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2014 to 2023, the largest percentage (40.5%) of primary and secondary (P&amp;S) syphilis cases among men who have sex with women only (MSW) were reported to be non-Hispanic Black or African American.</a:t>
            </a:r>
          </a:p>
          <a:p>
            <a:pPr marL="0" lvl="0" indent="0">
              <a:buNone/>
            </a:pPr>
            <a:endParaRPr dirty="0"/>
          </a:p>
          <a:p>
            <a:pPr marL="0" lvl="0" indent="0">
              <a:buNone/>
            </a:pPr>
            <a:r>
              <a:rPr dirty="0"/>
              <a:t>During 2022 to 2023, case counts decreased among non-Hispanic Black or African American MSW (5.8% decrease; 5,130 to 4,832 cases) and non-Hispanic White MSW (1.5% decrease; 4,052 to 3,991 cases). Case counts did not change substantially among Hispanic or Latino MSW of any race(s) (&lt;1.0% change; 2,433 to 2,424 cases).</a:t>
            </a:r>
          </a:p>
          <a:p>
            <a:pPr marL="0" lvl="0" indent="0">
              <a:buNone/>
            </a:pPr>
            <a:endParaRPr dirty="0"/>
          </a:p>
          <a:p>
            <a:pPr marL="0" lvl="0" indent="0">
              <a:buNone/>
            </a:pPr>
            <a:r>
              <a:rPr dirty="0"/>
              <a:t>During 2014 to 2023, case counts increased among non-Hispanic White MSW (543.7% increase; 620 to 3,991 cases), Hispanic or Latino MSW of any race(s) (375.3% increase; 510 to 2,424 cases), and non-Hispanic Black or African American MSW (294.1% increase; 1,226 to 4,832 cases).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Cases MSW and Race Hispanic Ethnicity (US 2014-2023) .xlsx”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2014 to 2023, the largest percentage (37.4%) of primary and secondary (P&amp;S) syphilis cases among women were reported to be non-Hispanic White.</a:t>
            </a:r>
          </a:p>
          <a:p>
            <a:pPr marL="0" lvl="0" indent="0">
              <a:buNone/>
            </a:pPr>
            <a:endParaRPr dirty="0"/>
          </a:p>
          <a:p>
            <a:pPr marL="0" lvl="0" indent="0">
              <a:buNone/>
            </a:pPr>
            <a:r>
              <a:rPr dirty="0"/>
              <a:t>During 2022 to 2023, case counts decreased among non-Hispanic White women (6.0% decrease; 5,869 to 5,518 cases), Hispanic or Latino women of any race(s) (5.2% decrease; 2,142 to 2,030 cases), and non-Hispanic Black or African American women (4.7% decrease; 4,339 to 4,137 cases).</a:t>
            </a:r>
          </a:p>
          <a:p>
            <a:pPr marL="0" lvl="0" indent="0">
              <a:buNone/>
            </a:pPr>
            <a:endParaRPr dirty="0"/>
          </a:p>
          <a:p>
            <a:pPr marL="0" lvl="0" indent="0">
              <a:buNone/>
            </a:pPr>
            <a:r>
              <a:rPr dirty="0"/>
              <a:t>During 2014 to 2023, case counts increased among non-Hispanic White women (1,115.4% increase; 454 to 5,518 cases), Hispanic or Latino women of any race(s) (585.8% increase; 296 to 2,030 cases), and non-Hispanic Black or African American women (345.8% increase; 928 to 4,137 cases).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Cases Women by Race Hispanic Ethnicity (US 2014-2023) .xlsx”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2014 to 2023, the largest percentage (32.8%) of primary and secondary (P&amp;S) syphilis cases among men with unknown sex of sex partners (MSU) were reported to be non-Hispanic Black or African American.</a:t>
            </a:r>
          </a:p>
          <a:p>
            <a:pPr marL="0" lvl="0" indent="0">
              <a:buNone/>
            </a:pPr>
            <a:endParaRPr dirty="0"/>
          </a:p>
          <a:p>
            <a:pPr marL="0" lvl="0" indent="0">
              <a:buNone/>
            </a:pPr>
            <a:r>
              <a:rPr dirty="0"/>
              <a:t>During 2022 to 2023, case counts decreased among non-Hispanic White MSU (21.1% decrease; 3,541 to 2,795 cases), Hispanic or Latino MSU of any race(s) (14.2% decrease; 1,993 to 1,710 cases), and non-Hispanic Black or African American MSU (12.5% decrease; 3,519 to 3,080 cases).</a:t>
            </a:r>
          </a:p>
          <a:p>
            <a:pPr marL="0" lvl="0" indent="0">
              <a:buNone/>
            </a:pPr>
            <a:endParaRPr dirty="0"/>
          </a:p>
          <a:p>
            <a:pPr marL="0" lvl="0" indent="0">
              <a:buNone/>
            </a:pPr>
            <a:r>
              <a:rPr dirty="0"/>
              <a:t>During 2014 to 2023, case counts increased among Hispanic or Latino MSU of any race(s) (201.1% increase; 568 to 1,710 cases), non-Hispanic White MSU (154.8% increase; 1,097 to 2,795 cases), and non-Hispanic Black or African American MSU (149.8% increase; 1,233 to 3,080 cases).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Cases MSU by Race Hispanic Ethnicity (US 2014-2023) .xlsx”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2022 to 2023, the number of primary and secondary (P&amp;S) syphilis cases reported from STD clinics decreased 10.0% among men (5,869 to 5,285 cases) and decreased 6.8% among women (1,432 to 1,335 cases), while the number of cases reported from non-STD clinics decreased 11.5% among men (33,365 to 29,526 cases) and decreased 6.7% among women (11,891 to 11,093 cases).</a:t>
            </a:r>
          </a:p>
          <a:p>
            <a:pPr marL="0" lvl="0" indent="0">
              <a:buNone/>
            </a:pPr>
            <a:endParaRPr dirty="0"/>
          </a:p>
          <a:p>
            <a:pPr marL="0" lvl="0" indent="0">
              <a:buNone/>
            </a:pPr>
            <a:r>
              <a:rPr dirty="0"/>
              <a:t>During 2014 to 2023, the number of P&amp;S syphilis cases reported from STD clinics increased 22.1% among men (4,328 to 5,285 cases) and increased 319.8% among women (318 to 1,335 cases), while the number of cases reported from non-STD clinics increased 134.0% among men (12,617 to 29,526 cases) and increased 704.4% among women (1,379 to 11,093 cases).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Cases by Reporting Source and Sex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2022 to 2023, the number of primary and secondary (P&amp;S) syphilis cases reported from STD clinics decreased 13.0% among men who have sex with men (MSM; 3,077 to 2,678 cases), 3.1% among men who have sex with women only (MSW; 2,096 to 2,030 cases), and 17.1% among men with unknown sex of sex partners (MSU; 696 to 577 cases). Concurrently, the number of cases reported from non-STD clinics decreased 11.9% among MSM (14,555 to 12,817 cases), 5.0% among MSW (9,929 to 9,433 cases), and 18.1% among MSU (8,881 to 7,276 cases).</a:t>
            </a:r>
          </a:p>
          <a:p>
            <a:pPr marL="0" lvl="0" indent="0">
              <a:buNone/>
            </a:pPr>
            <a:endParaRPr dirty="0"/>
          </a:p>
          <a:p>
            <a:pPr marL="0" lvl="0" indent="0">
              <a:buNone/>
            </a:pPr>
            <a:r>
              <a:rPr dirty="0"/>
              <a:t>During 2014 to 2023, the number of P&amp;S syphilis cases reported from STD clinics decreased 19.9% among MSM (3,344 to 2,678 cases), increased 229.0% among MSW (617 to 2,030 cases), and increased 57.2% among MSU (367 to 577 cases). Over the same period, the number of cases reported from non-STD clinics increased 54.4% among MSM (8,302 to 12,817 cases), 431.1% among MSW (1,776 to 9,433 cases), and 186.6% among MSU (2,539 to 7,276 cases).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Cases Men by Reporting Source and Sex of Sex Partners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gay, bisexual, and other men who have sex with men (MSM) attending participating STI clinics in the STI Surveillance Network in 2023, the portion diagnosed with primary and secondary syphilis was higher for those that were HIV positive compared with those not known to be HIV positive (6.9% versus 3.0%). The pattern was similar for urogenital gonorrhea, with the proportion of testing positive higher among HIV-positive MSM compared with MSM not known to be HIV positive (10.5% versus 7.2%); however, the proportion testing positive for urogenital chlamydia was similar (5.9% among HIV-positive MSM and 5.6% among MSM not known to be HIV positive).</a:t>
            </a:r>
          </a:p>
          <a:p>
            <a:pPr marL="0" lvl="0" indent="0">
              <a:buNone/>
            </a:pPr>
            <a:endParaRPr dirty="0"/>
          </a:p>
          <a:p>
            <a:pPr marL="0" lvl="0" indent="0">
              <a:buNone/>
            </a:pPr>
            <a:r>
              <a:rPr dirty="0"/>
              <a:t>For this figure, information of HIV status was ascertained from patient self-report of most recent HIV test result or from documentation in the jurisdiction’s HIV surveillance registry.</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a:t>
            </a:r>
            <a:r>
              <a:rPr dirty="0" err="1"/>
              <a:t>SSuN</a:t>
            </a:r>
            <a:r>
              <a:rPr dirty="0"/>
              <a:t> methodology. Table A (</a:t>
            </a:r>
            <a:r>
              <a:rPr lang="en-US" dirty="0"/>
              <a:t>https://www.cdc.gov/sti-statistics/data-vis/table-selected-percunknown.html</a:t>
            </a:r>
            <a:r>
              <a:rPr dirty="0"/>
              <a:t>) provides information on unknown, missing, or invalid values of select variables.</a:t>
            </a:r>
          </a:p>
        </p:txBody>
      </p:sp>
      <p:sp>
        <p:nvSpPr>
          <p:cNvPr id="4" name="Slide Number Placeholder 3"/>
          <p:cNvSpPr>
            <a:spLocks noGrp="1"/>
          </p:cNvSpPr>
          <p:nvPr>
            <p:ph type="sldNum" sz="quarter" idx="10"/>
          </p:nvPr>
        </p:nvSpPr>
        <p:spPr/>
        <p:txBody>
          <a:bodyPr/>
          <a:lstStyle/>
          <a:p>
            <a:fld id="{A29AFBC5-7751-4D71-8004-00EA0C069DAB}" type="slidenum">
              <a:rPr lang="en-US"/>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Data collection for syphilis began in 1941, and syphilis was made a nationally notifiable condition in 1944. Steep declines in case rates in the 1940s and 1950s likely reflect expanded use of penicillin to treat infection.</a:t>
            </a:r>
          </a:p>
          <a:p>
            <a:pPr marL="0" lvl="0" indent="0">
              <a:buNone/>
            </a:pPr>
            <a:endParaRPr dirty="0"/>
          </a:p>
          <a:p>
            <a:pPr marL="0" lvl="0" indent="0">
              <a:buNone/>
            </a:pPr>
            <a:r>
              <a:rPr dirty="0"/>
              <a:t>In 2023, 53,007 cases of primary and secondary (P&amp;S) syphilis, 53,573 cases of early non-primary non-secondary (ENPNS) syphilis, and 98,791 cases of unknown duration or late syphilis were reported in the United States. During 2022 to 2023, the rate of P&amp;S syphilis decreased 10.7% (from 17.7 to 15.8 per 100,000), the rate of ENPNS syphilis decreased 6.4% (from 17.1 to 16.0 per 100,000), and the rate of unknown duration or late syphilis increased 12.2% (from 26.3 to 29.5 per 100,000).</a:t>
            </a:r>
          </a:p>
          <a:p>
            <a:pPr marL="0" lvl="0" indent="0">
              <a:buNone/>
            </a:pPr>
            <a:endParaRPr dirty="0"/>
          </a:p>
          <a:p>
            <a:pPr marL="0" lvl="0" indent="0">
              <a:buNone/>
            </a:pPr>
            <a:r>
              <a:rPr dirty="0"/>
              <a:t>Case definitions are periodically revised using CSTE’s Position Statements and provide uniform criteria of nationally notifiable conditions for reporting purposes. Prior to 2018, syphilis cases identified as “early non-primary non-secondary syphilis” were classified as “early latent syphilis.” Prior to 2018, cases in the “unknown duration or late syphilis” category included cases classified as “late latent syphilis,” “latent syphilis of unknown duration,” “late syphilis with clinical manifestations,” and “neurosyphilis.” Please see the NNDSS website (https://ndc.services.cdc.gov/) for historical and current case definitions.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“Syphilis - Rates by Stage of Infection (US 1941-2023).xlsx”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Data collection for congenital syphilis (CS) began in 1941, and CS was made a nationally notifiable condition in 1944. There was a significant change in the CS case definition in the 1990s and rates before versus after the case definition change should be interpreted with caution.</a:t>
            </a:r>
          </a:p>
          <a:p>
            <a:pPr marL="0" lvl="0" indent="0">
              <a:buNone/>
            </a:pPr>
            <a:endParaRPr dirty="0"/>
          </a:p>
          <a:p>
            <a:pPr marL="0" lvl="0" indent="0">
              <a:buNone/>
            </a:pPr>
            <a:r>
              <a:rPr dirty="0"/>
              <a:t>In 2023, there were a total of 3,882 cases of CS reported among states and the District of Columbia for a rate of 105.8 per 100,000 live births.</a:t>
            </a:r>
          </a:p>
          <a:p>
            <a:pPr marL="0" lvl="0" indent="0">
              <a:buNone/>
            </a:pPr>
            <a:endParaRPr dirty="0"/>
          </a:p>
          <a:p>
            <a:pPr marL="0" lvl="0" indent="0">
              <a:buNone/>
            </a:pPr>
            <a:r>
              <a:rPr dirty="0"/>
              <a:t>During 2022 to 2023, the rate of reported CS increased 2.9% (from 102.8 to 105.8 per 100,000 live births).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“CS - Rates by Year of Birth (US 1941-2023).xlsx”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for a rate of 105.8 per 100,000 live births.</a:t>
            </a:r>
          </a:p>
          <a:p>
            <a:pPr marL="0" lvl="0" indent="0">
              <a:buNone/>
            </a:pPr>
            <a:endParaRPr dirty="0"/>
          </a:p>
          <a:p>
            <a:pPr marL="0" lvl="0" indent="0">
              <a:buNone/>
            </a:pPr>
            <a:r>
              <a:rPr dirty="0"/>
              <a:t>During 2022 to 2023, the number of cases of CS increased 3.0% (3,769 to 3,882 cases), concurrent with a 6.8% increase (78.0 to 83.3 per 100,000) in the rate of syphilis (all stages) among women aged 15 to 44 years and a 7.3% decrease (19.1 to 17.7 per 100,000) in the rate of primary and secondary (P&amp;S) syphilis among women aged 15 to 44 years.</a:t>
            </a:r>
          </a:p>
          <a:p>
            <a:pPr marL="0" lvl="0" indent="0">
              <a:buNone/>
            </a:pPr>
            <a:endParaRPr dirty="0"/>
          </a:p>
          <a:p>
            <a:pPr marL="0" lvl="0" indent="0">
              <a:buNone/>
            </a:pPr>
            <a:r>
              <a:rPr dirty="0"/>
              <a:t>During 2014 to 2023, the number of cases of CS increased 740.3% (462 to 3,882 cases), concurrent with a 499.3% increase (13.9 to 83.3 per 100,000) in the rate of syphilis (all stages) among women aged 15 to 44 years and a 580.8% increase (2.6 to 17.7 per 100,000) in the rate of P&amp;S syphilis among women aged 15 to 44 years.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“CS - Cases by Year of Birth and Syphilis Rates Women 15-44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for a rate of 105.8 per 100,000 live births.</a:t>
            </a:r>
          </a:p>
          <a:p>
            <a:pPr marL="0" lvl="0" indent="0">
              <a:buNone/>
            </a:pPr>
            <a:endParaRPr dirty="0"/>
          </a:p>
          <a:p>
            <a:pPr marL="0" lvl="0" indent="0">
              <a:buNone/>
            </a:pPr>
            <a:r>
              <a:rPr dirty="0"/>
              <a:t>During 2022 to 2023, the number of women reported with syphilis (all stages) who were pregnant increased 3.0% (from 9,823 to 10,121). During the same time period, the number of reported cases of CS increased 3.0% (from 3,769 to 3,882).</a:t>
            </a:r>
          </a:p>
          <a:p>
            <a:pPr marL="0" lvl="0" indent="0">
              <a:buNone/>
            </a:pPr>
            <a:endParaRPr dirty="0"/>
          </a:p>
          <a:p>
            <a:pPr marL="0" lvl="0" indent="0">
              <a:buNone/>
            </a:pPr>
            <a:r>
              <a:rPr dirty="0"/>
              <a:t>During 2019 to 2023, the number of women reported with syphilis (all stages) who were pregnant increased 104.4% (from 4,951 to 10,121). During the same time period, the number of reported cases of CS increased 106.1% (from 1,884 to 3,882).</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“CS and Syphilis - Cases Pregnant Women and CS Cases by Year of Birth (US 2019-2023).xlsx”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for a rate of 105.8 per 100,000 live births.</a:t>
            </a:r>
          </a:p>
          <a:p>
            <a:pPr marL="0" lvl="0" indent="0">
              <a:buNone/>
            </a:pPr>
            <a:endParaRPr dirty="0"/>
          </a:p>
          <a:p>
            <a:pPr marL="0" lvl="0" indent="0">
              <a:buNone/>
            </a:pPr>
            <a:r>
              <a:rPr dirty="0"/>
              <a:t>In 2023, rates of CS were highest among birth parents who were non-Hispanic American Indian or Alaska Native (680.8 per 100,000 live births), followed by birth parents who were non-Hispanic Native Hawaiian or other Pacific Islander (295.6 per 100,000 live births) and birth parents who were non-Hispanic Black or African American (222.0 per 100,000 live births). The greatest number of reported CS cases was among birth parents who were Hispanic or Latino and of any race(s) (1,172 cases), followed by birth parents who were non-Hispanic Black or African American (1,146 cases) and birth parents who were non-Hispanic White (1,068 cases).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“CS - Counts and Rates by Race Hispanic Ethnicity of Birth Parent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for a rate of 105.8 per 100,000 live births.</a:t>
            </a:r>
          </a:p>
          <a:p>
            <a:pPr marL="0" lvl="0" indent="0">
              <a:buNone/>
            </a:pPr>
            <a:endParaRPr dirty="0"/>
          </a:p>
          <a:p>
            <a:pPr marL="0" lvl="0" indent="0">
              <a:buNone/>
            </a:pPr>
            <a:r>
              <a:rPr dirty="0"/>
              <a:t>The percentages of CS cases by race/Hispanic ethnicity of birth parent were disproportionate to the percentages among live births in the United States in 2023. The greatest absolute disparity was observed among non-Hispanic Black or African American birth parents, who represented 29.5% of reported CS cases (n = 1,146; 29.5% of CS cases with reported race or Hispanic ethnicity of birth parent) despite being 14.1% of the live births, or 15.4% more cases than would be expected based on their proportion of live births. The greatest relative disparity was among non-Hispanic American Indian or Alaska Native birth parents, who represented 4.6% of reported CS cases (n = 178; 4.6% of CS cases with reported race or Hispanic ethnicity of birth parent) despite being 0.7% of live births, or a burden 6.6 times what would be expected based on their proportion of live births. Additionally, Hispanic or Latino birth parents of any race(s) and non-Hispanic Native Hawaiian or other Pacific Islander birth parents were also overrepresented among CS cases relative to their proportion of live births.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“CS - Live Births and Cases by Race Hispanic Ethnicity of Birth Parent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for a rate of 105.8 per 100,000 live births.</a:t>
            </a:r>
          </a:p>
          <a:p>
            <a:pPr marL="0" lvl="0" indent="0">
              <a:buNone/>
            </a:pPr>
            <a:endParaRPr dirty="0"/>
          </a:p>
          <a:p>
            <a:pPr marL="0" lvl="0" indent="0">
              <a:buNone/>
            </a:pPr>
            <a:r>
              <a:rPr dirty="0"/>
              <a:t>In 2023, the highest rate of reported cases of CS per 100,000 live births was among birth parents who were non-Hispanic American Indian or Alaska Native (680.8), followed by birth parents who were non-Hispanic Native Hawaiian or other Pacific Islander (295.6).</a:t>
            </a:r>
          </a:p>
          <a:p>
            <a:pPr marL="0" lvl="0" indent="0">
              <a:buNone/>
            </a:pPr>
            <a:endParaRPr dirty="0"/>
          </a:p>
          <a:p>
            <a:pPr marL="0" lvl="0" indent="0">
              <a:buNone/>
            </a:pPr>
            <a:r>
              <a:rPr dirty="0"/>
              <a:t>During 2022 to 2023, the greatest increase in rate of reported cases of CS per 100,000 live births was among birth parents who were Hispanic or Latino and of any race(s) (117.7 to 125.0; 6.2% increase). Birth parents who were non-Hispanic American Indian or Alaska Native had the greatest five-year increase in rate of CS (187.1 to 680.8; 263.9% increase from 2019).</a:t>
            </a:r>
          </a:p>
          <a:p>
            <a:pPr marL="0" lvl="0" indent="0">
              <a:buNone/>
            </a:pPr>
            <a:endParaRPr dirty="0"/>
          </a:p>
          <a:p>
            <a:pPr marL="0" lvl="0" indent="0">
              <a:buNone/>
            </a:pPr>
            <a:r>
              <a:rPr dirty="0"/>
              <a:t>During 2022 to 2023, the greatest decrease in rate of reported cases of CS per 100,000 live births was among birth parents who were non-Hispanic Native Hawaiian or other Pacific Islander (381.4 to 295.6; 22.5% decrease). Birth parents who were non-Hispanic Asian had the only five-year decrease in rate of CS (9.8 to 9.3; 5.1% decrease from 2019).</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“CS - Rates by Race Hispanic Ethnicity of Birth Parent (US 2019-2023).xlsx”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(DC) for a rate of 105.8 per 100,000 live births. Rates of reported CS among states reporting any cases ranged from 5.7 cases per 100,000 live births in Connecticut to 482.1 cases per 100,000 live births in South Dakota. No cases of CS were reported in Idaho and Vermont. The rate of reported CS in DC was 61.9 per 100,000 live births.</a:t>
            </a:r>
          </a:p>
          <a:p>
            <a:pPr marL="0" lvl="0" indent="0">
              <a:buNone/>
            </a:pPr>
            <a:endParaRPr dirty="0"/>
          </a:p>
          <a:p>
            <a:pPr marL="0" lvl="0" indent="0">
              <a:buNone/>
            </a:pPr>
            <a:r>
              <a:rPr dirty="0"/>
              <a:t>Including data from US territories, there were a total of 3,910 cases of CS reported for a rate of 105.9 per 100,000 live births in 2023. Among US territories reporting any cases, rates of reported CS ranged from 39.7 cases per 100,000 live births in Guam to 141.3 cases per 100,000 live births in Puerto Rico. No cases of CS were reported in American Samoa, the Commonwealth of the Northern Mariana Islands, or the US Virgin Islands.</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syphilis case reporting and on interpreting reported rates in US territories.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“CS - Rates by Jurisdiction (US and Terr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slide contains an animated figure that will play when the slide is in presentation mode. A static version of the figure that displays maps from the first and last years of the range is available as a separate slide.</a:t>
            </a:r>
          </a:p>
          <a:p>
            <a:pPr marL="0" lvl="0" indent="0">
              <a:buNone/>
            </a:pPr>
            <a:endParaRPr dirty="0"/>
          </a:p>
          <a:p>
            <a:pPr marL="0" lvl="0" indent="0">
              <a:buNone/>
            </a:pPr>
            <a:r>
              <a:rPr dirty="0"/>
              <a:t>In 2023, there were a total of 3,882 cases of congenital syphilis (CS) reported among states and the District of Columbia (DC) for a rate of 105.8 per 100,000 live births. Including data from US territories, there were a total of 3,910 cases of CS reported for a rate of 105.9 per 100,000 live births.</a:t>
            </a:r>
          </a:p>
          <a:p>
            <a:pPr marL="0" lvl="0" indent="0">
              <a:buNone/>
            </a:pPr>
            <a:endParaRPr dirty="0"/>
          </a:p>
          <a:p>
            <a:pPr marL="0" lvl="0" indent="0">
              <a:buNone/>
            </a:pPr>
            <a:r>
              <a:rPr dirty="0"/>
              <a:t>In 2014, 31 states and no US territories (57.4% of areas with available data) reported one or more cases of CS. This increased to 48 states, DC, and two US territories (91.1% of areas with available data) in 2023.</a:t>
            </a:r>
          </a:p>
          <a:p>
            <a:pPr marL="0" lvl="0" indent="0">
              <a:buNone/>
            </a:pPr>
            <a:endParaRPr dirty="0"/>
          </a:p>
          <a:p>
            <a:pPr marL="0" lvl="0" indent="0">
              <a:buNone/>
            </a:pPr>
            <a:r>
              <a:rPr dirty="0"/>
              <a:t>American Samoa and the Commonwealth of the Northern Mariana Islands began providing data on CS cases to CDC in 2018; data are not available for those areas prior to that year. In addition, data on reported CS cases in 2018 are not available for the US Virgin Islands. Due to a network security incident in December 2021, the Maryland Department of Health could not finalize their 2021 STI case notification data. Data for 2021 from Maryland have been suppressed for this figure; however, they are included in national and regional case counts and rates displayed in other figures.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“CS - Cases by Year of Birth and Jurisdiction (US and Terr,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(DC) for a rate of 105.8 per 100,000 live births. Including data from US territories, there were a total of 3,910 cases of CS reported for a rate of 105.9 per 100,000 live births.</a:t>
            </a:r>
          </a:p>
          <a:p>
            <a:pPr marL="0" lvl="0" indent="0">
              <a:buNone/>
            </a:pPr>
            <a:endParaRPr dirty="0"/>
          </a:p>
          <a:p>
            <a:pPr marL="0" lvl="0" indent="0">
              <a:buNone/>
            </a:pPr>
            <a:r>
              <a:rPr dirty="0"/>
              <a:t>In 2014, 31 states and no US territories (57.4% of areas with available data) reported one or more cases of CS. This increased to 48 states, DC, and two US territories (91.1% of areas with available data) in 2023.</a:t>
            </a:r>
          </a:p>
          <a:p>
            <a:pPr marL="0" lvl="0" indent="0">
              <a:buNone/>
            </a:pPr>
            <a:endParaRPr dirty="0"/>
          </a:p>
          <a:p>
            <a:pPr marL="0" lvl="0" indent="0">
              <a:buNone/>
            </a:pPr>
            <a:r>
              <a:rPr dirty="0"/>
              <a:t>American Samoa and the Commonwealth of the Northern Mariana Islands began providing data on CS cases to CDC in 2018; data are not available for those areas prior to that year.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“CS - Cases by Year of Birth and Jurisdiction (US and Terr, 2014 and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slide contains an animated figure that will play when the slide is in presentation mode. A static version of the figure that displays maps from the first and last years of the range is available as a separate slide.</a:t>
            </a:r>
          </a:p>
          <a:p>
            <a:pPr marL="0" lvl="0" indent="0">
              <a:buNone/>
            </a:pPr>
            <a:endParaRPr dirty="0"/>
          </a:p>
          <a:p>
            <a:pPr marL="0" lvl="0" indent="0">
              <a:buNone/>
            </a:pPr>
            <a:r>
              <a:rPr dirty="0"/>
              <a:t>In 2023, there were a total of 3,882 cases of congenital syphilis (CS) reported among states and the District of Columbia (DC) for a rate of 105.8 per 100,000 live births. Including data from US territories, there were a total of 3,910 cases of CS reported for a rate of 105.9 per 100,000 live births.</a:t>
            </a:r>
          </a:p>
          <a:p>
            <a:pPr marL="0" lvl="0" indent="0">
              <a:buNone/>
            </a:pPr>
            <a:endParaRPr dirty="0"/>
          </a:p>
          <a:p>
            <a:pPr marL="0" lvl="0" indent="0">
              <a:buNone/>
            </a:pPr>
            <a:r>
              <a:rPr dirty="0"/>
              <a:t>In 2014, one state (1.9% of areas with available data) had a rate of reported CS greater than or equal to 33 cases per 100,000 live births. This increased to 39 states, DC, and two US territories (75.0% of areas with available data) in 2023. During 2022 to 2023, rates of reported CS among live births increased in 30 states and two territories.</a:t>
            </a:r>
          </a:p>
          <a:p>
            <a:pPr marL="0" lvl="0" indent="0">
              <a:buNone/>
            </a:pPr>
            <a:endParaRPr dirty="0"/>
          </a:p>
          <a:p>
            <a:pPr marL="0" lvl="0" indent="0">
              <a:buNone/>
            </a:pPr>
            <a:r>
              <a:rPr dirty="0"/>
              <a:t>American Samoa and the Commonwealth of the Northern Mariana Islands began providing data on CS cases to CDC in 2018; data are not available for those areas prior to that year. In addition, data on reported CS cases in 2018 are not available for the US Virgin Islands. Due to a network security incident in December 2021, the Maryland Department of Health could not finalize their 2021 STI case notification data. Data for 2021 from Maryland have been suppressed for this figure; however, they are included in national and regional case counts and rates displayed in other figures.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“CS - Rates by Year of Birth and Jurisdiction (US and Terr,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205,371 cases of syphilis (all stages) — 53,007 cases of primary and secondary (P&amp;S) syphilis, 53,573 cases of early non-primary non-secondary (ENPNS) syphilis, and 98,791 cases of unknown duration or late syphilis — were reported in the United States.</a:t>
            </a:r>
          </a:p>
          <a:p>
            <a:pPr marL="0" lvl="0" indent="0">
              <a:buNone/>
            </a:pPr>
            <a:endParaRPr dirty="0"/>
          </a:p>
          <a:p>
            <a:pPr marL="0" lvl="0" indent="0">
              <a:buNone/>
            </a:pPr>
            <a:r>
              <a:rPr dirty="0"/>
              <a:t>During 2022 to 2023, the rate of syphilis (all stages) did not change substantially (&lt;1.0% change; from 61.1 to 61.3 per 100,000). By stage, the rate of P&amp;S syphilis decreased 10.7% (from 17.7 to 15.8 per 100,000), the rate of ENPNS syphilis decreased 6.4% (from 17.1 to 16.0 per 100,000), and the rate of unknown duration or late syphilis increased 12.2% (from 26.3 to 29.5 per 100,000).</a:t>
            </a:r>
          </a:p>
          <a:p>
            <a:pPr marL="0" lvl="0" indent="0">
              <a:buNone/>
            </a:pPr>
            <a:endParaRPr dirty="0"/>
          </a:p>
          <a:p>
            <a:pPr marL="0" lvl="0" indent="0">
              <a:buNone/>
            </a:pPr>
            <a:r>
              <a:rPr dirty="0"/>
              <a:t>During 2019 to 2023, the rate of syphilis (all stages) increased 57.2% (from 39.0 to 61.3 per 100,000). By stage, the rate of P&amp;S syphilis increased 32.8% (from 11.9 to 15.8 per 100,000), the rate of ENPNS syphilis increased 26.0% (from 12.7 to 16.0 per 100,000), and the rate of unknown duration or late syphilis increased 104.9% (from 14.4 to 29.5 per 100,000).</a:t>
            </a:r>
          </a:p>
          <a:p>
            <a:pPr marL="0" lvl="0" indent="0">
              <a:buNone/>
            </a:pPr>
            <a:endParaRPr dirty="0"/>
          </a:p>
          <a:p>
            <a:pPr marL="0" lvl="0" indent="0">
              <a:buNone/>
            </a:pPr>
            <a:r>
              <a:rPr dirty="0"/>
              <a:t>Case definitions are periodically revised using CSTE’s Position Statements and provide uniform criteria of nationally notifiable conditions for reporting purposes. Prior to 2018, syphilis cases identified as “early non-primary non-secondary syphilis” were classified as “early latent syphilis.” Prior to 2018, cases in the “unknown duration or late syphilis” category included cases classified as “late latent syphilis,” “latent syphilis of unknown duration,” “late syphilis with clinical manifestations,” and “neurosyphilis.” Please see the NNDSS website (https://ndc.services.cdc.gov/) for historical and current case definitions.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“Syphilis - Rates by Stage of Infection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(DC) for a rate of 105.8 per 100,000 live births. Including data from US territories, there were a total of 3,910 cases of CS reported for a rate of 105.9 per 100,000 live births.</a:t>
            </a:r>
          </a:p>
          <a:p>
            <a:pPr marL="0" lvl="0" indent="0">
              <a:buNone/>
            </a:pPr>
            <a:endParaRPr dirty="0"/>
          </a:p>
          <a:p>
            <a:pPr marL="0" lvl="0" indent="0">
              <a:buNone/>
            </a:pPr>
            <a:r>
              <a:rPr dirty="0"/>
              <a:t>In 2014, one state (1.9% of areas with available data) had a rate of reported CS greater than or equal to 33 cases per 100,000 live births. This increased to 39 states, DC, and two US territories (75.0% of areas with available data) in 2023.</a:t>
            </a:r>
          </a:p>
          <a:p>
            <a:pPr marL="0" lvl="0" indent="0">
              <a:buNone/>
            </a:pPr>
            <a:endParaRPr dirty="0"/>
          </a:p>
          <a:p>
            <a:pPr marL="0" lvl="0" indent="0">
              <a:buNone/>
            </a:pPr>
            <a:r>
              <a:rPr dirty="0"/>
              <a:t>American Samoa and the Commonwealth of the Northern Mariana Islands began providing data on CS cases to CDC in 2018; data are not available for those areas prior to that year.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“CS - Rates by Year of Birth and Jurisdiction (US and Terr 2014 and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for a rate of 105.8 per 100,000 live births.</a:t>
            </a:r>
          </a:p>
          <a:p>
            <a:pPr marL="0" lvl="0" indent="0">
              <a:buNone/>
            </a:pPr>
            <a:endParaRPr dirty="0"/>
          </a:p>
          <a:p>
            <a:pPr marL="0" lvl="0" indent="0">
              <a:buNone/>
            </a:pPr>
            <a:r>
              <a:rPr dirty="0"/>
              <a:t>In 2023, 27 cases (0.7%) were neonatal/infant deaths, 252 cases (6.5%) were stillbirths, 1,295 cases (33.4%) were born alive with CS-related signs or symptoms, 2,282 cases (58.8%) were born alive with no documented CS-related signs or symptoms, and 26 cases (0.7%) were missing information on vital status.</a:t>
            </a:r>
          </a:p>
          <a:p>
            <a:pPr marL="0" lvl="0" indent="0">
              <a:buNone/>
            </a:pPr>
            <a:endParaRPr dirty="0"/>
          </a:p>
          <a:p>
            <a:pPr marL="0" lvl="0" indent="0">
              <a:buNone/>
            </a:pPr>
            <a:r>
              <a:rPr dirty="0"/>
              <a:t>In 2023, there were 279 CS-related deaths (252 stillbirths and 27 neonatal/infant deaths), a decrease of 3.1% from 2022 (288 to 279) and an increase of 113.0% from 2019 (131 to 279).</a:t>
            </a:r>
          </a:p>
          <a:p>
            <a:pPr marL="0" lvl="0" indent="0">
              <a:buNone/>
            </a:pPr>
            <a:endParaRPr dirty="0"/>
          </a:p>
          <a:p>
            <a:pPr marL="0" lvl="0" indent="0">
              <a:buNone/>
            </a:pPr>
            <a:r>
              <a:rPr dirty="0"/>
              <a:t>The number of infants reported with CS who were born alive with CS-related signs and symptoms decreased 9.3% from 2022 to 2023 (1,428 to 1,295) and increased 81.1% from 2019 to 2023 (715 to 1,295).</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“CS - Cases by Vital Status and Clinical Signs and Symptoms (US 2019-2023).xlsx”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for a rate of 105.8 per 100,000 live births.</a:t>
            </a:r>
          </a:p>
          <a:p>
            <a:pPr marL="0" lvl="0" indent="0">
              <a:buNone/>
            </a:pPr>
            <a:endParaRPr dirty="0"/>
          </a:p>
          <a:p>
            <a:pPr marL="0" lvl="0" indent="0">
              <a:buNone/>
            </a:pPr>
            <a:r>
              <a:rPr dirty="0"/>
              <a:t>In 2023, 252 CS-related stillbirths were reported, an increase of 6.3% since 2022 and an increase of 800.0% since 2014.</a:t>
            </a:r>
          </a:p>
          <a:p>
            <a:pPr marL="0" lvl="0" indent="0">
              <a:buNone/>
            </a:pPr>
            <a:endParaRPr dirty="0"/>
          </a:p>
          <a:p>
            <a:pPr marL="0" lvl="0" indent="0">
              <a:buNone/>
            </a:pPr>
            <a:r>
              <a:rPr dirty="0"/>
              <a:t>In 2023, 27 CS-related neonatal/infant deaths were reported, a decrease of 47.1% since 2022 and an increase of 237.5% since 2014.</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“CS - Reported Stillbirths and Neonatal/Infant Deaths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for a rate of 105.8 per 100,000 live births.</a:t>
            </a:r>
          </a:p>
          <a:p>
            <a:pPr marL="0" lvl="0" indent="0">
              <a:buNone/>
            </a:pPr>
            <a:endParaRPr dirty="0"/>
          </a:p>
          <a:p>
            <a:pPr marL="0" lvl="0" indent="0">
              <a:buNone/>
            </a:pPr>
            <a:r>
              <a:rPr dirty="0"/>
              <a:t>In 2023, the most common missed prevention opportunity among birth parents of infants with CS was no documented timely test (n = 1,648; 42.5%), followed by no treatment or non-documented treatment (n = 872; 22.5%).</a:t>
            </a:r>
          </a:p>
          <a:p>
            <a:pPr marL="0" lvl="0" indent="0">
              <a:buNone/>
            </a:pPr>
            <a:endParaRPr dirty="0"/>
          </a:p>
          <a:p>
            <a:pPr marL="0" lvl="0" indent="0">
              <a:buNone/>
            </a:pPr>
            <a:r>
              <a:rPr dirty="0"/>
              <a:t>These “missed opportunities” for prevention of CS correspond to critical elements in the cascade of care for syphilis in pregnancy, including timely screening and adequate and timely treatment. Barriers at each step are multifactorial and are frequently related to structural and systematic issues such as housing status and healthcare access, along with </a:t>
            </a:r>
            <a:r>
              <a:rPr dirty="0" err="1"/>
              <a:t>syndemics</a:t>
            </a:r>
            <a:r>
              <a:rPr dirty="0"/>
              <a:t> such as substance use disorder. These issues are often beyond the capacity of individual providers to address, and require focused, multi-stakeholder policy interventions.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“CS - Receipt of Testing and Treatment by Pregnant Person with CS Outcome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rates of reported primary and secondary (P&amp;S) syphilis among states reporting any cases among women ranged from 0.7 cases per 100,000 women in Wyoming to 72.6 cases per 100,000 women in South Dakota. No cases of P&amp;S syphilis among women were reported in Vermont. The rate of reported P&amp;S syphilis in the District of Columbia was 10.9 per 100,000 women.</a:t>
            </a:r>
          </a:p>
          <a:p>
            <a:pPr marL="0" lvl="0" indent="0">
              <a:buNone/>
            </a:pPr>
            <a:endParaRPr dirty="0"/>
          </a:p>
          <a:p>
            <a:pPr marL="0" lvl="0" indent="0">
              <a:buNone/>
            </a:pPr>
            <a:r>
              <a:rPr dirty="0"/>
              <a:t>Among US territories reporting any cases, rates of reported P&amp;S syphilis ranged from 2.4 cases per 100,000 women in Guam to 6.9 cases per 100,000 women in Puerto Rico. No cases of P&amp;S syphilis among women were reported in American Samoa, the Commonwealth of the Northern Mariana Islands, or the US Virgin Islands.</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Rates Women by Jurisdiction (US and Terr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slide contains an animated figure that will play when the slide is in presentation mode. A static version of the figure that displays maps from the first and last years of the range is available as a separate slide.</a:t>
            </a:r>
          </a:p>
          <a:p>
            <a:pPr marL="0" lvl="0" indent="0">
              <a:buNone/>
            </a:pPr>
            <a:endParaRPr dirty="0"/>
          </a:p>
          <a:p>
            <a:pPr marL="0" lvl="0" indent="0">
              <a:buNone/>
            </a:pPr>
            <a:r>
              <a:rPr dirty="0"/>
              <a:t>In 2014, two states (3.8% of areas with available data) had a rate of reported primary and secondary syphilis greater than or equal to 8 cases per 100,000 women aged 15 to 44 years. This increased to 41 states, the District of Columbia (DC), and one US territory (76.8% of areas with available data) in 2023. During 2022 to 2023, rates of reported primary and secondary syphilis among women aged 15 to 44 years increased in 16 states, DC, and one territory.</a:t>
            </a:r>
          </a:p>
          <a:p>
            <a:pPr marL="0" lvl="0" indent="0">
              <a:buNone/>
            </a:pPr>
            <a:endParaRPr dirty="0"/>
          </a:p>
          <a:p>
            <a:pPr marL="0" lvl="0" indent="0">
              <a:buNone/>
            </a:pPr>
            <a:r>
              <a:rPr dirty="0"/>
              <a:t>American Samoa and the Commonwealth of the Northern Mariana Islands began providing data on P&amp;S syphilis cases to CDC in 2018; data are not available for those areas prior to that year. In addition, data on reported P&amp;S syphilis cases in 2018 are not available for the US Virgin Islands. Furthermore, population estimates by age and sex were not available for all territories for all years. Due to a network security incident in December 2021, the Maryland Department of Health could not finalize their 2021 STI case notification data. Data for 2021 from Maryland have been suppressed for this figure; however, they are included in national and regional case counts and rates displayed in other figures.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Rates Women 15-44 Years by Jurisdiction (US and Terr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2014, two states (3.8% of areas with available data) had a rate of reported primary and secondary syphilis greater than or equal to 8 cases per 100,000 women aged 15 to 44 years. This increased to 41 states, the District of Columbia, and one US territory (76.8% of areas with available data) in 2023.</a:t>
            </a:r>
          </a:p>
          <a:p>
            <a:pPr marL="0" lvl="0" indent="0">
              <a:buNone/>
            </a:pPr>
            <a:endParaRPr dirty="0"/>
          </a:p>
          <a:p>
            <a:pPr marL="0" lvl="0" indent="0">
              <a:buNone/>
            </a:pPr>
            <a:r>
              <a:rPr dirty="0"/>
              <a:t>American Samoa and the Commonwealth of the Northern Mariana Islands began providing data on P&amp;S syphilis cases to CDC in 2018; data are not available for those areas prior to that year. Additionally, population estimates by age and sex were not available for all territories for both years.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Rates Women 15-44 Years by Jurisdiction (US and Terr 2014 and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2014, one state (2.0% of areas with available data) had a rate of reported syphilis (all stages) greater than or equal to 28 cases per 100,000 women aged 15 to 44 years. This increased to 44 states, the District of Columbia, and one US territory (88.5% of areas with available data) in 2023.</a:t>
            </a:r>
          </a:p>
          <a:p>
            <a:pPr marL="0" lvl="0" indent="0">
              <a:buNone/>
            </a:pPr>
            <a:endParaRPr dirty="0"/>
          </a:p>
          <a:p>
            <a:pPr marL="0" lvl="0" indent="0">
              <a:buNone/>
            </a:pPr>
            <a:r>
              <a:rPr dirty="0"/>
              <a:t>Data on reported cases of syphilis other than primary and secondary syphilis are not available by age and sex for American Samoa, the Commonwealth of the Northern Mariana Islands, Guam, and the US Virgin Islands. Additionally, population estimates by age and sex were not available for all territories for both years.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“Syphilis - Rates Women 15-44 Years by Jurisdiction (US and Terr 2014 and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slide contains an animated figure that will play when the slide is in presentation mode. A static version of the figure that displays maps from the first and last years of the range is available as a separate slide.</a:t>
            </a:r>
          </a:p>
          <a:p>
            <a:pPr marL="0" lvl="0" indent="0">
              <a:buNone/>
            </a:pPr>
            <a:endParaRPr dirty="0"/>
          </a:p>
          <a:p>
            <a:pPr marL="0" lvl="0" indent="0">
              <a:buNone/>
            </a:pPr>
            <a:r>
              <a:rPr dirty="0"/>
              <a:t>In 2014, one state (2.0% of areas with available data) had a rate of reported syphilis (all stages) greater than or equal to 28 cases per 100,000 women aged 15 to 44 years. This increased to 44 states, the District of Columbia (DC), and one US territory (88.5% of areas with available data) in 2023. During 2022 to 2023, rates of reported syphilis (all stages) among women aged 15 to 44 years increased in 39 states, DC, and one territory.</a:t>
            </a:r>
          </a:p>
          <a:p>
            <a:pPr marL="0" lvl="0" indent="0">
              <a:buNone/>
            </a:pPr>
            <a:endParaRPr dirty="0"/>
          </a:p>
          <a:p>
            <a:pPr marL="0" lvl="0" indent="0">
              <a:buNone/>
            </a:pPr>
            <a:r>
              <a:rPr dirty="0"/>
              <a:t>Data on reported cases of syphilis other than primary and secondary syphilis are not available by age and sex for American Samoa, the Commonwealth of the Northern Mariana Islands, Guam, and the US Virgin Islands. Additionally, population estimates by age and sex were not available for all territories for all years. Due to a network security incident in December 2021, the Maryland Department of Health could not finalize their 2021 STI case notification data. Data for 2021 from Maryland have been suppressed for this figure; however, they are included in national and regional case counts and rates displayed in other figures.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“Syphilis - Rates Women 15-44 Years by Jurisdiction (US and Terr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slide contains an animated figure that will play when the slide is in presentation mode. A static version of the figure that displays maps from the first and last years of the range is available as a separate slide.</a:t>
            </a:r>
          </a:p>
          <a:p>
            <a:pPr marL="0" lvl="0" indent="0">
              <a:buNone/>
            </a:pPr>
            <a:endParaRPr dirty="0"/>
          </a:p>
          <a:p>
            <a:pPr marL="0" lvl="0" indent="0">
              <a:buNone/>
            </a:pPr>
            <a:r>
              <a:rPr dirty="0"/>
              <a:t>In 2019, 1,568 (49.9%) of US counties and county equivalents with available data reported at least one case of syphilis (all stages) among women of reproductive age (15–44 years), increasing to 2,227 (70.8%) of counties and county equivalents with available data in 2023.</a:t>
            </a:r>
          </a:p>
          <a:p>
            <a:pPr marL="0" lvl="0" indent="0">
              <a:buNone/>
            </a:pPr>
            <a:endParaRPr dirty="0"/>
          </a:p>
          <a:p>
            <a:pPr marL="0" lvl="0" indent="0">
              <a:buNone/>
            </a:pPr>
            <a:r>
              <a:rPr dirty="0"/>
              <a:t>During 2022 to 2023, the number of counties and county equivalents increased from 2,132 (68.0% of counties and county equivalents with available data) in 2022 to 2,227 (70.8% of counties and county equivalents with available data) in 2023.</a:t>
            </a:r>
          </a:p>
          <a:p>
            <a:pPr marL="0" lvl="0" indent="0">
              <a:buNone/>
            </a:pPr>
            <a:endParaRPr dirty="0"/>
          </a:p>
          <a:p>
            <a:pPr marL="0" lvl="0" indent="0">
              <a:buNone/>
            </a:pPr>
            <a:r>
              <a:rPr dirty="0"/>
              <a:t>Due to a network security incident in December 2021, the Maryland Department of Health could not finalize their 2021 STI case notification data. Data for 2021 from Maryland have been suppressed for this figure; however, they are included in national and regional case counts and rates displayed in other figures. In 2022, Connecticut adopted nine planning regions as county-equivalent geographic units; as STI case notification data were not available in the new county-equivalent units for 2022, data for Connecticut have been suppressed for this figure.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Note that boundaries for counties and county-equivalent areas change over time and may differ between years depicted in this figure.</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“Syphilis - Cases Women 15-44 Years by County (US 2019-2023).xlsx”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205,371 cases of syphilis (all stages) reported in the United States, representing a &lt;1.0% change from 2022. This overall change reflects a 10.2% decrease in the number of primary and secondary syphilis (P&amp;S) cases (59,016 to 53,007), a 5.9% decrease in the number of early non-primary non-secondary (ENPNS) syphilis cases (56,913 to 53,573), and a 12.8% increase in the number of unknown duration or late syphilis cases (87,571 to 98,791).</a:t>
            </a:r>
          </a:p>
          <a:p>
            <a:pPr marL="0" lvl="0" indent="0">
              <a:buNone/>
            </a:pPr>
            <a:endParaRPr dirty="0"/>
          </a:p>
          <a:p>
            <a:pPr marL="0" lvl="0" indent="0">
              <a:buNone/>
            </a:pPr>
            <a:r>
              <a:rPr dirty="0"/>
              <a:t>In 2023, the largest percentage of syphilis cases were staged as unknown duration or late (48.1%), followed by ENPNS (26.1%), and P&amp;S (25.8%).</a:t>
            </a:r>
          </a:p>
          <a:p>
            <a:pPr marL="0" lvl="0" indent="0">
              <a:buNone/>
            </a:pPr>
            <a:endParaRPr dirty="0"/>
          </a:p>
          <a:p>
            <a:pPr marL="0" lvl="0" indent="0">
              <a:buNone/>
            </a:pPr>
            <a:r>
              <a:rPr dirty="0"/>
              <a:t>Case definitions are periodically revised using CSTE’s Position Statements and provide uniform criteria of nationally notifiable conditions for reporting purposes. Prior to 2018, syphilis cases identified as “early non-primary non-secondary syphilis” were classified as “early latent syphilis.” Prior to 2018, cases in the “unknown duration or late syphilis” category included cases classified as “late latent syphilis,” “latent syphilis of unknown duration,” “late syphilis with clinical manifestations,” and “neurosyphilis.” Please see the NNDSS website (https://ndc.services.cdc.gov/) for historical and current case definitions.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“Syphilis — Cases by Stage and Year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2019, 1,568 (49.9%) of US counties and county equivalents with available data reported at least one case of syphilis (all stages) among women of reproductive age (15–44 years), increasing to 2,227 (70.8%) of counties and county equivalents with available data in 2023.</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Note that boundaries for counties and county-equivalent areas change over time and may differ between years depicted in this figure.</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“Syphilis - Cases Women 15-44 Years by County (US 2019 and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One goal of Healthy People 2030 is to reduce the rate of syphilis in women to 4.6 per 100,000. In 2023, 1,415 counties and county equivalents (45.1% of counties and county equivalents with available data) had a rate of primary and secondary syphilis among 15-44 year old women greater than 4.6 per 100,000. During the same year, 76.6% of the US population resided in these counties and county equivalents.</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 Per current re-release guidelines for county-level syphilis case notification data, data have been suppressed for counties and county equivalents where display could identify the age, race, and sex of cases in strata with a population of &lt;100 people.</a:t>
            </a:r>
          </a:p>
          <a:p>
            <a:pPr marL="0" lvl="0" indent="0">
              <a:buNone/>
            </a:pPr>
            <a:endParaRPr dirty="0"/>
          </a:p>
          <a:p>
            <a:pPr marL="0" lvl="0" indent="0">
              <a:buNone/>
            </a:pPr>
            <a:r>
              <a:rPr dirty="0"/>
              <a:t>Per current re-release guidelines for county-level syphilis case notification data, data have been suppressed for counties where display could identify the age, race, and sex of cases in strata with a population of &lt;100 people.</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Rates Women 15-44 Years by County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61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64,795 cases of syphilis (all stages) among women reported in the United States, representing an 8.6% increase from 2022. This overall increase among women reflects a 6.1% decrease in the number of primary and secondary syphilis (P&amp;S) cases (14,652 to 13,763), a 2.9% increase in the number of early non-primary non-secondary (ENPNS) syphilis cases (12,674 to 13,036), and a 17.5% increase in the number of unknown duration or late syphilis cases (32,347 to 37,996).</a:t>
            </a:r>
          </a:p>
          <a:p>
            <a:pPr marL="0" lvl="0" indent="0">
              <a:buNone/>
            </a:pPr>
            <a:endParaRPr dirty="0"/>
          </a:p>
          <a:p>
            <a:pPr marL="0" lvl="0" indent="0">
              <a:buNone/>
            </a:pPr>
            <a:r>
              <a:rPr dirty="0"/>
              <a:t>In 2023, the majority of syphilis cases among women were staged as unknown duration or late (58.6%), followed by P&amp;S (21.2%), and ENPNS (20.1%).</a:t>
            </a:r>
          </a:p>
          <a:p>
            <a:pPr marL="0" lvl="0" indent="0">
              <a:buNone/>
            </a:pPr>
            <a:endParaRPr dirty="0"/>
          </a:p>
          <a:p>
            <a:pPr marL="0" lvl="0" indent="0">
              <a:buNone/>
            </a:pPr>
            <a:r>
              <a:rPr dirty="0"/>
              <a:t>Case definitions are periodically revised using CSTE’s Position Statements and provide uniform criteria of nationally notifiable conditions for reporting purposes. Prior to 2018, syphilis cases identified as “early non-primary non-secondary syphilis” were classified as “early latent syphilis.” Prior to 2018, cases in the “unknown duration or late syphilis” category included cases classified as “late latent syphilis,” “latent syphilis of unknown duration,” “late syphilis with clinical manifestations,” and “neurosyphilis.” Please see the NNDSS website (https://ndc.services.cdc.gov/) for historical and current case definitions.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“Syphilis — Cases Women by Stage and Year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140,392 cases of syphilis (all stages) among men reported in the United States, representing a 2.2% decrease from 2022. This overall decrease among men reflects an 11.6% decrease in the number of primary and secondary syphilis (P&amp;S) cases (44,309 to 39,188), an 8.3% decrease in the number of early non-primary non-secondary (ENPNS) syphilis cases (44,143 to 40,486), and a 10.2% increase in the number of unknown duration or late syphilis cases (55,094 to 60,718).</a:t>
            </a:r>
          </a:p>
          <a:p>
            <a:pPr marL="0" lvl="0" indent="0">
              <a:buNone/>
            </a:pPr>
            <a:endParaRPr dirty="0"/>
          </a:p>
          <a:p>
            <a:pPr marL="0" lvl="0" indent="0">
              <a:buNone/>
            </a:pPr>
            <a:r>
              <a:rPr dirty="0"/>
              <a:t>In 2023, the largest percentage of syphilis cases among men were staged as unknown duration or late (43.2%), followed by ENPNS (28.8%), and P&amp;S (27.9%).</a:t>
            </a:r>
          </a:p>
          <a:p>
            <a:pPr marL="0" lvl="0" indent="0">
              <a:buNone/>
            </a:pPr>
            <a:endParaRPr dirty="0"/>
          </a:p>
          <a:p>
            <a:pPr marL="0" lvl="0" indent="0">
              <a:buNone/>
            </a:pPr>
            <a:r>
              <a:rPr dirty="0"/>
              <a:t>Case definitions are periodically revised using CSTE’s Position Statements and provide uniform criteria of nationally notifiable conditions for reporting purposes. Prior to 2018, syphilis cases identified as “early non-primary non-secondary syphilis” were classified as “early latent syphilis.” Prior to 2018, cases in the “unknown duration or late syphilis” category included cases classified as “late latent syphilis,” “latent syphilis of unknown duration,” “late syphilis with clinical manifestations,” and “neurosyphilis.” Please see the NNDSS website (https://ndc.services.cdc.gov/) for historical and current case definitions.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“Syphilis — Cases Men by Stage and Year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2022 to 2023, the rate of reported primary and secondary (P&amp;S) syphilis among women decreased 6.9% (from 8.7 to 8.1 per 100,000) and the rate among men decreased 11.9% (from 26.8 to 23.6 per 100,000).</a:t>
            </a:r>
          </a:p>
          <a:p>
            <a:pPr marL="0" lvl="0" indent="0">
              <a:buNone/>
            </a:pPr>
            <a:endParaRPr dirty="0"/>
          </a:p>
          <a:p>
            <a:pPr marL="0" lvl="0" indent="0">
              <a:buNone/>
            </a:pPr>
            <a:r>
              <a:rPr dirty="0"/>
              <a:t>During 2019 to 2023, the rate of reported P&amp;S syphilis among women increased 107.7% (from 3.9 to 8.1 per 100,000) and the rate among men increased 18.0% (from 20.0 to 23.6 per 100,000). During 2014 to 2023, the rate among women increased 636.4% (from 1.1 to 8.1 per 100,000) and the rate among men increased 103.4% (from 11.6 to 23.6 per 100,000).</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https://www.cdc.gov/sti-statistics/media/files/2024/08/data.zip</a:t>
            </a:r>
            <a:r>
              <a:rPr dirty="0"/>
              <a:t>. The file “PS Syphilis - Rates by Sex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168EE17-0EF6-3787-3216-D751F7CC5980}"/>
              </a:ext>
              <a:ext uri="{C183D7F6-B498-43B3-948B-1728B52AA6E4}">
                <adec:decorative xmlns:adec="http://schemas.microsoft.com/office/drawing/2017/decorative" val="1"/>
              </a:ext>
            </a:extLst>
          </p:cNvPr>
          <p:cNvGrpSpPr/>
          <p:nvPr userDrawn="1"/>
        </p:nvGrpSpPr>
        <p:grpSpPr>
          <a:xfrm>
            <a:off x="0" y="0"/>
            <a:ext cx="9144000" cy="869146"/>
            <a:chOff x="0" y="1079970"/>
            <a:chExt cx="7112000" cy="224439"/>
          </a:xfrm>
        </p:grpSpPr>
        <p:sp>
          <p:nvSpPr>
            <p:cNvPr id="11" name="Rectangle 10">
              <a:extLst>
                <a:ext uri="{FF2B5EF4-FFF2-40B4-BE49-F238E27FC236}">
                  <a16:creationId xmlns:a16="http://schemas.microsoft.com/office/drawing/2014/main" id="{2D6F8400-EDF6-A32B-5198-2E2DD9A9B0CA}"/>
                </a:ext>
              </a:extLst>
            </p:cNvPr>
            <p:cNvSpPr/>
            <p:nvPr userDrawn="1"/>
          </p:nvSpPr>
          <p:spPr>
            <a:xfrm>
              <a:off x="0" y="1079970"/>
              <a:ext cx="7112000" cy="224308"/>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grpSp>
          <p:nvGrpSpPr>
            <p:cNvPr id="12" name="Group 11">
              <a:extLst>
                <a:ext uri="{FF2B5EF4-FFF2-40B4-BE49-F238E27FC236}">
                  <a16:creationId xmlns:a16="http://schemas.microsoft.com/office/drawing/2014/main" id="{8EFCA87F-37B2-5CB6-49C1-E48EE03C80A4}"/>
                </a:ext>
              </a:extLst>
            </p:cNvPr>
            <p:cNvGrpSpPr/>
            <p:nvPr userDrawn="1"/>
          </p:nvGrpSpPr>
          <p:grpSpPr>
            <a:xfrm>
              <a:off x="430" y="1080101"/>
              <a:ext cx="5345267" cy="224308"/>
              <a:chOff x="1771" y="389"/>
              <a:chExt cx="18815689" cy="664930"/>
            </a:xfrm>
          </p:grpSpPr>
          <p:sp>
            <p:nvSpPr>
              <p:cNvPr id="13" name="Parallelogram 9">
                <a:extLst>
                  <a:ext uri="{FF2B5EF4-FFF2-40B4-BE49-F238E27FC236}">
                    <a16:creationId xmlns:a16="http://schemas.microsoft.com/office/drawing/2014/main" id="{3147F469-BD00-2617-EA07-75CAB5352E99}"/>
                  </a:ext>
                </a:extLst>
              </p:cNvPr>
              <p:cNvSpPr/>
              <p:nvPr userDrawn="1"/>
            </p:nvSpPr>
            <p:spPr>
              <a:xfrm>
                <a:off x="1771" y="389"/>
                <a:ext cx="2010345" cy="66493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sp>
            <p:nvSpPr>
              <p:cNvPr id="14" name="Parallelogram 13">
                <a:extLst>
                  <a:ext uri="{FF2B5EF4-FFF2-40B4-BE49-F238E27FC236}">
                    <a16:creationId xmlns:a16="http://schemas.microsoft.com/office/drawing/2014/main" id="{D91C7B06-09AC-50F2-871B-3CA046B57A9D}"/>
                  </a:ext>
                </a:extLst>
              </p:cNvPr>
              <p:cNvSpPr/>
              <p:nvPr userDrawn="1"/>
            </p:nvSpPr>
            <p:spPr>
              <a:xfrm>
                <a:off x="1267572" y="389"/>
                <a:ext cx="3829094" cy="66493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sp>
            <p:nvSpPr>
              <p:cNvPr id="15" name="Parallelogram 14">
                <a:extLst>
                  <a:ext uri="{FF2B5EF4-FFF2-40B4-BE49-F238E27FC236}">
                    <a16:creationId xmlns:a16="http://schemas.microsoft.com/office/drawing/2014/main" id="{C4066D11-AB93-59F4-261E-45DB20DECD73}"/>
                  </a:ext>
                </a:extLst>
              </p:cNvPr>
              <p:cNvSpPr/>
              <p:nvPr userDrawn="1"/>
            </p:nvSpPr>
            <p:spPr>
              <a:xfrm>
                <a:off x="4209773" y="389"/>
                <a:ext cx="4996928" cy="66493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sp>
            <p:nvSpPr>
              <p:cNvPr id="16" name="Parallelogram 15">
                <a:extLst>
                  <a:ext uri="{FF2B5EF4-FFF2-40B4-BE49-F238E27FC236}">
                    <a16:creationId xmlns:a16="http://schemas.microsoft.com/office/drawing/2014/main" id="{99BCBC7C-45DA-DF7A-24B7-D8A1B38E7B62}"/>
                  </a:ext>
                </a:extLst>
              </p:cNvPr>
              <p:cNvSpPr/>
              <p:nvPr userDrawn="1"/>
            </p:nvSpPr>
            <p:spPr>
              <a:xfrm>
                <a:off x="8136570" y="389"/>
                <a:ext cx="6026733" cy="66493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sp>
            <p:nvSpPr>
              <p:cNvPr id="17" name="Parallelogram 16">
                <a:extLst>
                  <a:ext uri="{FF2B5EF4-FFF2-40B4-BE49-F238E27FC236}">
                    <a16:creationId xmlns:a16="http://schemas.microsoft.com/office/drawing/2014/main" id="{5A487D1F-841B-3C37-8C87-71BE6A06D0AE}"/>
                  </a:ext>
                </a:extLst>
              </p:cNvPr>
              <p:cNvSpPr/>
              <p:nvPr userDrawn="1"/>
            </p:nvSpPr>
            <p:spPr>
              <a:xfrm>
                <a:off x="15172395" y="389"/>
                <a:ext cx="3645065" cy="664930"/>
              </a:xfrm>
              <a:prstGeom prst="parallelogram">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grpSp>
      </p:grpSp>
      <p:sp>
        <p:nvSpPr>
          <p:cNvPr id="2" name="Title 1"/>
          <p:cNvSpPr>
            <a:spLocks noGrp="1"/>
          </p:cNvSpPr>
          <p:nvPr>
            <p:ph type="ctrTitle"/>
          </p:nvPr>
        </p:nvSpPr>
        <p:spPr>
          <a:xfrm>
            <a:off x="457200" y="1042416"/>
            <a:ext cx="8412480" cy="886968"/>
          </a:xfrm>
        </p:spPr>
        <p:txBody>
          <a:bodyPr anchor="ctr">
            <a:normAutofit/>
          </a:bodyPr>
          <a:lstStyle>
            <a:lvl1pPr algn="l">
              <a:defRPr sz="2800" b="1">
                <a:solidFill>
                  <a:srgbClr val="0057B7"/>
                </a:solidFill>
                <a:latin typeface="+mn-lt"/>
              </a:defRPr>
            </a:lvl1pPr>
          </a:lstStyle>
          <a:p>
            <a:r>
              <a:rPr lang="en-US" dirty="0"/>
              <a:t>Click to edit Master title style</a:t>
            </a:r>
          </a:p>
        </p:txBody>
      </p:sp>
      <p:sp>
        <p:nvSpPr>
          <p:cNvPr id="3" name="Subtitle 2"/>
          <p:cNvSpPr>
            <a:spLocks noGrp="1"/>
          </p:cNvSpPr>
          <p:nvPr>
            <p:ph type="subTitle" idx="1"/>
          </p:nvPr>
        </p:nvSpPr>
        <p:spPr>
          <a:xfrm>
            <a:off x="457200" y="2148840"/>
            <a:ext cx="6400800" cy="347472"/>
          </a:xfrm>
        </p:spPr>
        <p:txBody>
          <a:bodyPr>
            <a:normAutofit/>
          </a:bodyPr>
          <a:lstStyle>
            <a:lvl1pPr marL="0" indent="0" algn="l">
              <a:buNone/>
              <a:defRPr sz="2000" b="1">
                <a:solidFill>
                  <a:srgbClr val="0057B7"/>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a:xfrm>
            <a:off x="457200" y="4767263"/>
            <a:ext cx="2057400" cy="273844"/>
          </a:xfrm>
        </p:spPr>
        <p:txBody>
          <a:bodyPr/>
          <a:lstStyle>
            <a:lvl1pPr>
              <a:defRPr>
                <a:solidFill>
                  <a:srgbClr val="000000"/>
                </a:solidFill>
              </a:defRPr>
            </a:lvl1pPr>
          </a:lstStyle>
          <a:p>
            <a:fld id="{48BDFDD9-E08D-4C81-B20C-0A09A4E04F81}" type="datetimeFigureOut">
              <a:rPr lang="en-US" smtClean="0"/>
              <a:pPr/>
              <a:t>11/5/2024</a:t>
            </a:fld>
            <a:endParaRPr lang="en-US" dirty="0"/>
          </a:p>
        </p:txBody>
      </p:sp>
      <p:sp>
        <p:nvSpPr>
          <p:cNvPr id="5" name="Footer Placeholder 4"/>
          <p:cNvSpPr>
            <a:spLocks noGrp="1"/>
          </p:cNvSpPr>
          <p:nvPr>
            <p:ph type="ftr" sz="quarter" idx="11"/>
          </p:nvPr>
        </p:nvSpPr>
        <p:spPr>
          <a:xfrm>
            <a:off x="3028950" y="4767263"/>
            <a:ext cx="3086100" cy="273844"/>
          </a:xfrm>
        </p:spPr>
        <p:txBody>
          <a:bodyPr/>
          <a:lstStyle>
            <a:lvl1pPr>
              <a:defRPr>
                <a:solidFill>
                  <a:srgbClr val="000000"/>
                </a:solidFill>
              </a:defRPr>
            </a:lvl1pPr>
          </a:lstStyle>
          <a:p>
            <a:endParaRPr lang="en-US" dirty="0"/>
          </a:p>
        </p:txBody>
      </p:sp>
      <p:sp>
        <p:nvSpPr>
          <p:cNvPr id="6" name="Slide Number Placeholder 5"/>
          <p:cNvSpPr>
            <a:spLocks noGrp="1"/>
          </p:cNvSpPr>
          <p:nvPr>
            <p:ph type="sldNum" sz="quarter" idx="12"/>
          </p:nvPr>
        </p:nvSpPr>
        <p:spPr>
          <a:xfrm>
            <a:off x="6812280" y="4767263"/>
            <a:ext cx="2057400" cy="273844"/>
          </a:xfrm>
        </p:spPr>
        <p:txBody>
          <a:bodyPr/>
          <a:lstStyle>
            <a:lvl1pPr>
              <a:defRPr>
                <a:solidFill>
                  <a:srgbClr val="000000"/>
                </a:solidFill>
              </a:defRPr>
            </a:lvl1pPr>
          </a:lstStyle>
          <a:p>
            <a:fld id="{35A20E59-B269-4201-9312-514125AC37CC}" type="slidenum">
              <a:rPr lang="en-US" smtClean="0"/>
              <a:pPr/>
              <a:t>‹#›</a:t>
            </a:fld>
            <a:endParaRPr lang="en-US" dirty="0"/>
          </a:p>
        </p:txBody>
      </p:sp>
      <p:sp>
        <p:nvSpPr>
          <p:cNvPr id="8" name="TextBox 7">
            <a:extLst>
              <a:ext uri="{FF2B5EF4-FFF2-40B4-BE49-F238E27FC236}">
                <a16:creationId xmlns:a16="http://schemas.microsoft.com/office/drawing/2014/main" id="{ECF1532D-311C-41AE-B050-31584709DCAD}"/>
              </a:ext>
            </a:extLst>
          </p:cNvPr>
          <p:cNvSpPr txBox="1"/>
          <p:nvPr userDrawn="1"/>
        </p:nvSpPr>
        <p:spPr>
          <a:xfrm>
            <a:off x="457200" y="90152"/>
            <a:ext cx="6903076" cy="707886"/>
          </a:xfrm>
          <a:prstGeom prst="rect">
            <a:avLst/>
          </a:prstGeom>
          <a:noFill/>
        </p:spPr>
        <p:txBody>
          <a:bodyPr wrap="square" rtlCol="0">
            <a:spAutoFit/>
          </a:bodyPr>
          <a:lstStyle/>
          <a:p>
            <a:r>
              <a:rPr lang="en-US" sz="2000" b="1" dirty="0">
                <a:solidFill>
                  <a:schemeClr val="bg1"/>
                </a:solidFill>
                <a:latin typeface="Calibri" panose="020F0502020204030204" pitchFamily="34" charset="0"/>
              </a:rPr>
              <a:t>National Center for HIV, Viral Hepatitis, STD, and TB Prevention</a:t>
            </a:r>
          </a:p>
          <a:p>
            <a:r>
              <a:rPr lang="en-US" sz="2000" b="1" dirty="0">
                <a:solidFill>
                  <a:schemeClr val="bg1"/>
                </a:solidFill>
                <a:latin typeface="Calibri" panose="020F0502020204030204" pitchFamily="34" charset="0"/>
              </a:rPr>
              <a:t>Division of STD Prevention</a:t>
            </a:r>
          </a:p>
        </p:txBody>
      </p:sp>
      <p:sp>
        <p:nvSpPr>
          <p:cNvPr id="10" name="Text Placeholder 9">
            <a:extLst>
              <a:ext uri="{FF2B5EF4-FFF2-40B4-BE49-F238E27FC236}">
                <a16:creationId xmlns:a16="http://schemas.microsoft.com/office/drawing/2014/main" id="{873CBB10-9A39-42CA-895A-CF75259E1B62}"/>
              </a:ext>
            </a:extLst>
          </p:cNvPr>
          <p:cNvSpPr>
            <a:spLocks noGrp="1"/>
          </p:cNvSpPr>
          <p:nvPr>
            <p:ph type="body" sz="quarter" idx="13"/>
          </p:nvPr>
        </p:nvSpPr>
        <p:spPr>
          <a:xfrm>
            <a:off x="457200" y="2962656"/>
            <a:ext cx="6400800" cy="969264"/>
          </a:xfrm>
        </p:spPr>
        <p:txBody>
          <a:bodyPr/>
          <a:lstStyle>
            <a:lvl1pPr marL="0" indent="0">
              <a:buNone/>
              <a:defRPr sz="1800">
                <a:solidFill>
                  <a:srgbClr val="1D1D1D"/>
                </a:solidFill>
              </a:defRPr>
            </a:lvl1pPr>
            <a:lvl2pPr>
              <a:defRPr sz="1600">
                <a:solidFill>
                  <a:srgbClr val="1D1D1D"/>
                </a:solidFill>
              </a:defRPr>
            </a:lvl2pPr>
            <a:lvl3pPr>
              <a:defRPr>
                <a:solidFill>
                  <a:srgbClr val="1D1D1D"/>
                </a:solidFill>
              </a:defRPr>
            </a:lvl3pPr>
            <a:lvl4pPr>
              <a:defRPr>
                <a:solidFill>
                  <a:srgbClr val="1D1D1D"/>
                </a:solidFill>
              </a:defRPr>
            </a:lvl4pPr>
            <a:lvl5pPr>
              <a:defRPr>
                <a:solidFill>
                  <a:srgbClr val="1D1D1D"/>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2" name="Picture 21" descr="Logo&#10;&#10;Description automatically generated">
            <a:extLst>
              <a:ext uri="{FF2B5EF4-FFF2-40B4-BE49-F238E27FC236}">
                <a16:creationId xmlns:a16="http://schemas.microsoft.com/office/drawing/2014/main" id="{44FD99ED-6875-223E-CB39-4636462A95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40700" y="164579"/>
            <a:ext cx="855665" cy="542104"/>
          </a:xfrm>
          <a:prstGeom prst="rect">
            <a:avLst/>
          </a:prstGeom>
        </p:spPr>
      </p:pic>
    </p:spTree>
    <p:extLst>
      <p:ext uri="{BB962C8B-B14F-4D97-AF65-F5344CB8AC3E}">
        <p14:creationId xmlns:p14="http://schemas.microsoft.com/office/powerpoint/2010/main" val="1795836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BDFDD9-E08D-4C81-B20C-0A09A4E04F81}"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A20E59-B269-4201-9312-514125AC37CC}" type="slidenum">
              <a:rPr lang="en-US" smtClean="0"/>
              <a:t>‹#›</a:t>
            </a:fld>
            <a:endParaRPr lang="en-US"/>
          </a:p>
        </p:txBody>
      </p:sp>
    </p:spTree>
    <p:extLst>
      <p:ext uri="{BB962C8B-B14F-4D97-AF65-F5344CB8AC3E}">
        <p14:creationId xmlns:p14="http://schemas.microsoft.com/office/powerpoint/2010/main" val="2583776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BDFDD9-E08D-4C81-B20C-0A09A4E04F81}"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A20E59-B269-4201-9312-514125AC37CC}" type="slidenum">
              <a:rPr lang="en-US" smtClean="0"/>
              <a:t>‹#›</a:t>
            </a:fld>
            <a:endParaRPr lang="en-US"/>
          </a:p>
        </p:txBody>
      </p:sp>
    </p:spTree>
    <p:extLst>
      <p:ext uri="{BB962C8B-B14F-4D97-AF65-F5344CB8AC3E}">
        <p14:creationId xmlns:p14="http://schemas.microsoft.com/office/powerpoint/2010/main" val="2262953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10312"/>
            <a:ext cx="8229600" cy="859536"/>
          </a:xfrm>
        </p:spPr>
        <p:txBody>
          <a:bodyPr anchor="ctr"/>
          <a:lstStyle>
            <a:lvl1pPr>
              <a:defRPr sz="2800" b="1">
                <a:solidFill>
                  <a:srgbClr val="0057B7"/>
                </a:solidFill>
                <a:latin typeface="+mn-lt"/>
              </a:defRPr>
            </a:lvl1pPr>
          </a:lstStyle>
          <a:p>
            <a:r>
              <a:rPr lang="en-US" dirty="0"/>
              <a:t>Click to edit Master title style</a:t>
            </a:r>
          </a:p>
        </p:txBody>
      </p:sp>
      <p:sp>
        <p:nvSpPr>
          <p:cNvPr id="3" name="Content Placeholder 2"/>
          <p:cNvSpPr>
            <a:spLocks noGrp="1"/>
          </p:cNvSpPr>
          <p:nvPr>
            <p:ph idx="1"/>
          </p:nvPr>
        </p:nvSpPr>
        <p:spPr>
          <a:xfrm>
            <a:off x="457200" y="1161288"/>
            <a:ext cx="8229600" cy="3346704"/>
          </a:xfrm>
        </p:spPr>
        <p:txBody>
          <a:bodyPr/>
          <a:lstStyle>
            <a:lvl1pPr marL="0" indent="0">
              <a:buFont typeface="Wingdings" panose="05000000000000000000" pitchFamily="2" charset="2"/>
              <a:buNone/>
              <a:defRPr sz="2000" b="1">
                <a:solidFill>
                  <a:srgbClr val="000000"/>
                </a:solidFill>
              </a:defRPr>
            </a:lvl1pPr>
            <a:lvl2pPr marL="514350" indent="-171450">
              <a:buClr>
                <a:srgbClr val="00788A"/>
              </a:buClr>
              <a:buFont typeface="Calibri" panose="020F0502020204030204" pitchFamily="34" charset="0"/>
              <a:buChar char="‒"/>
              <a:defRPr sz="1800">
                <a:solidFill>
                  <a:srgbClr val="000000"/>
                </a:solidFill>
              </a:defRPr>
            </a:lvl2pPr>
            <a:lvl3pPr>
              <a:buClr>
                <a:srgbClr val="C00000"/>
              </a:buClr>
              <a:defRPr sz="1800">
                <a:solidFill>
                  <a:srgbClr val="000000"/>
                </a:solidFill>
              </a:defRPr>
            </a:lvl3pPr>
            <a:lvl4pPr>
              <a:defRPr sz="1600">
                <a:solidFill>
                  <a:srgbClr val="000000"/>
                </a:solidFill>
              </a:defRPr>
            </a:lvl4pPr>
            <a:lvl5pPr>
              <a:defRPr sz="14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9" name="Group 8">
            <a:extLst>
              <a:ext uri="{FF2B5EF4-FFF2-40B4-BE49-F238E27FC236}">
                <a16:creationId xmlns:a16="http://schemas.microsoft.com/office/drawing/2014/main" id="{D321A625-A636-DDC9-0567-6646CB0C0FF3}"/>
              </a:ext>
              <a:ext uri="{C183D7F6-B498-43B3-948B-1728B52AA6E4}">
                <adec:decorative xmlns:adec="http://schemas.microsoft.com/office/drawing/2017/decorative" val="1"/>
              </a:ext>
            </a:extLst>
          </p:cNvPr>
          <p:cNvGrpSpPr/>
          <p:nvPr userDrawn="1"/>
        </p:nvGrpSpPr>
        <p:grpSpPr>
          <a:xfrm>
            <a:off x="0" y="5043948"/>
            <a:ext cx="9144001" cy="106925"/>
            <a:chOff x="7355954" y="15880786"/>
            <a:chExt cx="21904846" cy="578414"/>
          </a:xfrm>
        </p:grpSpPr>
        <p:sp>
          <p:nvSpPr>
            <p:cNvPr id="10" name="Rectangle 20">
              <a:extLst>
                <a:ext uri="{FF2B5EF4-FFF2-40B4-BE49-F238E27FC236}">
                  <a16:creationId xmlns:a16="http://schemas.microsoft.com/office/drawing/2014/main" id="{FB127541-A521-B9AE-9F5B-015A0A87E10E}"/>
                </a:ext>
              </a:extLst>
            </p:cNvPr>
            <p:cNvSpPr/>
            <p:nvPr userDrawn="1"/>
          </p:nvSpPr>
          <p:spPr bwMode="auto">
            <a:xfrm flipV="1">
              <a:off x="21984029" y="15880786"/>
              <a:ext cx="2432923" cy="578414"/>
            </a:xfrm>
            <a:prstGeom prst="rect">
              <a:avLst/>
            </a:prstGeom>
            <a:solidFill>
              <a:srgbClr val="194D93"/>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11" name="Rectangle 20">
              <a:extLst>
                <a:ext uri="{FF2B5EF4-FFF2-40B4-BE49-F238E27FC236}">
                  <a16:creationId xmlns:a16="http://schemas.microsoft.com/office/drawing/2014/main" id="{B51B5FA3-4F51-AADF-FF5B-2F688D2174CA}"/>
                </a:ext>
              </a:extLst>
            </p:cNvPr>
            <p:cNvSpPr/>
            <p:nvPr userDrawn="1"/>
          </p:nvSpPr>
          <p:spPr bwMode="auto">
            <a:xfrm flipV="1">
              <a:off x="24406350" y="15880786"/>
              <a:ext cx="2432923" cy="578414"/>
            </a:xfrm>
            <a:prstGeom prst="rect">
              <a:avLst/>
            </a:prstGeom>
            <a:solidFill>
              <a:srgbClr val="1C56A4"/>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12" name="Rectangle 20">
              <a:extLst>
                <a:ext uri="{FF2B5EF4-FFF2-40B4-BE49-F238E27FC236}">
                  <a16:creationId xmlns:a16="http://schemas.microsoft.com/office/drawing/2014/main" id="{CA3034FA-9E92-719F-97B6-0761B5D261BD}"/>
                </a:ext>
              </a:extLst>
            </p:cNvPr>
            <p:cNvSpPr/>
            <p:nvPr userDrawn="1"/>
          </p:nvSpPr>
          <p:spPr bwMode="auto">
            <a:xfrm flipV="1">
              <a:off x="26827877" y="15880786"/>
              <a:ext cx="2432923" cy="578414"/>
            </a:xfrm>
            <a:prstGeom prst="rect">
              <a:avLst/>
            </a:prstGeom>
            <a:solidFill>
              <a:srgbClr val="1E5DB2"/>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13" name="Rectangle 20">
              <a:extLst>
                <a:ext uri="{FF2B5EF4-FFF2-40B4-BE49-F238E27FC236}">
                  <a16:creationId xmlns:a16="http://schemas.microsoft.com/office/drawing/2014/main" id="{68C29B96-54DC-B923-C49B-627BDD621CE8}"/>
                </a:ext>
              </a:extLst>
            </p:cNvPr>
            <p:cNvSpPr/>
            <p:nvPr userDrawn="1"/>
          </p:nvSpPr>
          <p:spPr bwMode="auto">
            <a:xfrm flipV="1">
              <a:off x="7355954" y="15880786"/>
              <a:ext cx="14644447" cy="578414"/>
            </a:xfrm>
            <a:prstGeom prst="rect">
              <a:avLst/>
            </a:prstGeom>
            <a:solidFill>
              <a:srgbClr val="164380"/>
            </a:solidFill>
            <a:ln>
              <a:noFill/>
            </a:ln>
          </p:spPr>
          <p:txBody>
            <a:bodyPr vert="horz" wrap="square" lIns="45720" tIns="22860" rIns="45720" bIns="22860" numCol="1" anchor="t" anchorCtr="0" compatLnSpc="1">
              <a:prstTxWarp prst="textNoShape">
                <a:avLst/>
              </a:prstTxWarp>
            </a:bodyPr>
            <a:lstStyle/>
            <a:p>
              <a:endParaRPr lang="en-US" sz="2500"/>
            </a:p>
          </p:txBody>
        </p:sp>
      </p:grpSp>
      <p:sp>
        <p:nvSpPr>
          <p:cNvPr id="14" name="Date Placeholder 3">
            <a:extLst>
              <a:ext uri="{FF2B5EF4-FFF2-40B4-BE49-F238E27FC236}">
                <a16:creationId xmlns:a16="http://schemas.microsoft.com/office/drawing/2014/main" id="{C96CC718-032D-519A-1A8C-0A97246C67DF}"/>
              </a:ext>
            </a:extLst>
          </p:cNvPr>
          <p:cNvSpPr>
            <a:spLocks noGrp="1"/>
          </p:cNvSpPr>
          <p:nvPr>
            <p:ph type="dt" sz="half" idx="10"/>
          </p:nvPr>
        </p:nvSpPr>
        <p:spPr>
          <a:xfrm>
            <a:off x="457200" y="4767263"/>
            <a:ext cx="2057400" cy="273844"/>
          </a:xfrm>
        </p:spPr>
        <p:txBody>
          <a:bodyPr/>
          <a:lstStyle>
            <a:lvl1pPr>
              <a:defRPr>
                <a:solidFill>
                  <a:srgbClr val="000000"/>
                </a:solidFill>
              </a:defRPr>
            </a:lvl1pPr>
          </a:lstStyle>
          <a:p>
            <a:fld id="{48BDFDD9-E08D-4C81-B20C-0A09A4E04F81}" type="datetimeFigureOut">
              <a:rPr lang="en-US" smtClean="0"/>
              <a:pPr/>
              <a:t>11/5/2024</a:t>
            </a:fld>
            <a:endParaRPr lang="en-US" dirty="0"/>
          </a:p>
        </p:txBody>
      </p:sp>
      <p:sp>
        <p:nvSpPr>
          <p:cNvPr id="15" name="Footer Placeholder 4">
            <a:extLst>
              <a:ext uri="{FF2B5EF4-FFF2-40B4-BE49-F238E27FC236}">
                <a16:creationId xmlns:a16="http://schemas.microsoft.com/office/drawing/2014/main" id="{106B9671-5C87-3155-3782-E24FF5F236E0}"/>
              </a:ext>
            </a:extLst>
          </p:cNvPr>
          <p:cNvSpPr>
            <a:spLocks noGrp="1"/>
          </p:cNvSpPr>
          <p:nvPr>
            <p:ph type="ftr" sz="quarter" idx="11"/>
          </p:nvPr>
        </p:nvSpPr>
        <p:spPr>
          <a:xfrm>
            <a:off x="3028950" y="4767263"/>
            <a:ext cx="3086100" cy="273844"/>
          </a:xfrm>
        </p:spPr>
        <p:txBody>
          <a:bodyPr/>
          <a:lstStyle>
            <a:lvl1pPr>
              <a:defRPr>
                <a:solidFill>
                  <a:srgbClr val="000000"/>
                </a:solidFill>
              </a:defRPr>
            </a:lvl1pPr>
          </a:lstStyle>
          <a:p>
            <a:endParaRPr lang="en-US" dirty="0"/>
          </a:p>
        </p:txBody>
      </p:sp>
      <p:sp>
        <p:nvSpPr>
          <p:cNvPr id="16" name="Slide Number Placeholder 5">
            <a:extLst>
              <a:ext uri="{FF2B5EF4-FFF2-40B4-BE49-F238E27FC236}">
                <a16:creationId xmlns:a16="http://schemas.microsoft.com/office/drawing/2014/main" id="{658C9D51-7DEA-197E-6E2F-F94B3728889A}"/>
              </a:ext>
            </a:extLst>
          </p:cNvPr>
          <p:cNvSpPr>
            <a:spLocks noGrp="1"/>
          </p:cNvSpPr>
          <p:nvPr>
            <p:ph type="sldNum" sz="quarter" idx="12"/>
          </p:nvPr>
        </p:nvSpPr>
        <p:spPr>
          <a:xfrm>
            <a:off x="6812280" y="4767263"/>
            <a:ext cx="2057400" cy="273844"/>
          </a:xfrm>
        </p:spPr>
        <p:txBody>
          <a:bodyPr/>
          <a:lstStyle>
            <a:lvl1pPr>
              <a:defRPr>
                <a:solidFill>
                  <a:srgbClr val="000000"/>
                </a:solidFill>
              </a:defRPr>
            </a:lvl1pPr>
          </a:lstStyle>
          <a:p>
            <a:fld id="{35A20E59-B269-4201-9312-514125AC37CC}" type="slidenum">
              <a:rPr lang="en-US" smtClean="0"/>
              <a:pPr/>
              <a:t>‹#›</a:t>
            </a:fld>
            <a:endParaRPr lang="en-US" dirty="0"/>
          </a:p>
        </p:txBody>
      </p:sp>
    </p:spTree>
    <p:extLst>
      <p:ext uri="{BB962C8B-B14F-4D97-AF65-F5344CB8AC3E}">
        <p14:creationId xmlns:p14="http://schemas.microsoft.com/office/powerpoint/2010/main" val="1228344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0057B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346704"/>
            <a:ext cx="8293608" cy="868680"/>
          </a:xfrm>
        </p:spPr>
        <p:txBody>
          <a:bodyPr anchor="b">
            <a:normAutofit/>
          </a:bodyPr>
          <a:lstStyle>
            <a:lvl1pPr>
              <a:defRPr sz="3600" b="1">
                <a:solidFill>
                  <a:schemeClr val="bg2"/>
                </a:solidFill>
                <a:latin typeface="+mn-lt"/>
              </a:defRPr>
            </a:lvl1pPr>
          </a:lstStyle>
          <a:p>
            <a:r>
              <a:rPr lang="en-US" dirty="0"/>
              <a:t>Click to edit Master title style</a:t>
            </a:r>
          </a:p>
        </p:txBody>
      </p:sp>
      <p:sp>
        <p:nvSpPr>
          <p:cNvPr id="3" name="Text Placeholder 2"/>
          <p:cNvSpPr>
            <a:spLocks noGrp="1"/>
          </p:cNvSpPr>
          <p:nvPr>
            <p:ph type="body" idx="1"/>
          </p:nvPr>
        </p:nvSpPr>
        <p:spPr>
          <a:xfrm>
            <a:off x="457200" y="4276439"/>
            <a:ext cx="7772400" cy="429768"/>
          </a:xfrm>
        </p:spPr>
        <p:txBody>
          <a:bodyPr/>
          <a:lstStyle>
            <a:lvl1pPr marL="0" indent="0">
              <a:buNone/>
              <a:defRPr sz="2000">
                <a:solidFill>
                  <a:schemeClr val="bg2"/>
                </a:solidFill>
                <a:latin typeface="+mn-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457200" y="4767263"/>
            <a:ext cx="2057400" cy="273844"/>
          </a:xfrm>
        </p:spPr>
        <p:txBody>
          <a:bodyPr/>
          <a:lstStyle>
            <a:lvl1pPr>
              <a:defRPr>
                <a:solidFill>
                  <a:schemeClr val="bg2"/>
                </a:solidFill>
              </a:defRPr>
            </a:lvl1pPr>
          </a:lstStyle>
          <a:p>
            <a:fld id="{48BDFDD9-E08D-4C81-B20C-0A09A4E04F81}" type="datetimeFigureOut">
              <a:rPr lang="en-US" smtClean="0"/>
              <a:pPr/>
              <a:t>11/5/2024</a:t>
            </a:fld>
            <a:endParaRPr lang="en-US" dirty="0"/>
          </a:p>
        </p:txBody>
      </p:sp>
      <p:sp>
        <p:nvSpPr>
          <p:cNvPr id="5" name="Footer Placeholder 4"/>
          <p:cNvSpPr>
            <a:spLocks noGrp="1"/>
          </p:cNvSpPr>
          <p:nvPr>
            <p:ph type="ftr" sz="quarter" idx="11"/>
          </p:nvPr>
        </p:nvSpPr>
        <p:spPr/>
        <p:txBody>
          <a:bodyPr/>
          <a:lstStyle>
            <a:lvl1pPr>
              <a:defRPr>
                <a:solidFill>
                  <a:schemeClr val="bg2"/>
                </a:solidFill>
              </a:defRPr>
            </a:lvl1pPr>
          </a:lstStyle>
          <a:p>
            <a:endParaRPr lang="en-US"/>
          </a:p>
        </p:txBody>
      </p:sp>
      <p:sp>
        <p:nvSpPr>
          <p:cNvPr id="6" name="Slide Number Placeholder 5"/>
          <p:cNvSpPr>
            <a:spLocks noGrp="1"/>
          </p:cNvSpPr>
          <p:nvPr>
            <p:ph type="sldNum" sz="quarter" idx="12"/>
          </p:nvPr>
        </p:nvSpPr>
        <p:spPr>
          <a:xfrm>
            <a:off x="6693408" y="4767263"/>
            <a:ext cx="2057400" cy="273844"/>
          </a:xfrm>
        </p:spPr>
        <p:txBody>
          <a:bodyPr/>
          <a:lstStyle>
            <a:lvl1pPr>
              <a:defRPr>
                <a:solidFill>
                  <a:schemeClr val="bg2"/>
                </a:solidFill>
              </a:defRPr>
            </a:lvl1pPr>
          </a:lstStyle>
          <a:p>
            <a:fld id="{35A20E59-B269-4201-9312-514125AC37CC}" type="slidenum">
              <a:rPr lang="en-US" smtClean="0"/>
              <a:pPr/>
              <a:t>‹#›</a:t>
            </a:fld>
            <a:endParaRPr lang="en-US"/>
          </a:p>
        </p:txBody>
      </p:sp>
    </p:spTree>
    <p:extLst>
      <p:ext uri="{BB962C8B-B14F-4D97-AF65-F5344CB8AC3E}">
        <p14:creationId xmlns:p14="http://schemas.microsoft.com/office/powerpoint/2010/main" val="710456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chor="ctr">
            <a:normAutofit/>
          </a:bodyPr>
          <a:lstStyle>
            <a:lvl1pPr>
              <a:defRPr sz="2400" b="1">
                <a:solidFill>
                  <a:srgbClr val="0057B7"/>
                </a:solidFill>
                <a:latin typeface="+mn-lt"/>
              </a:defRPr>
            </a:lvl1pPr>
          </a:lstStyle>
          <a:p>
            <a:r>
              <a:rPr lang="en-US" dirty="0"/>
              <a:t>Click to edit Master title style</a:t>
            </a:r>
          </a:p>
        </p:txBody>
      </p:sp>
      <p:sp>
        <p:nvSpPr>
          <p:cNvPr id="3" name="Content Placeholder 2"/>
          <p:cNvSpPr>
            <a:spLocks noGrp="1"/>
          </p:cNvSpPr>
          <p:nvPr>
            <p:ph sz="half" idx="1"/>
          </p:nvPr>
        </p:nvSpPr>
        <p:spPr>
          <a:xfrm>
            <a:off x="457200" y="1018346"/>
            <a:ext cx="8229600" cy="3218398"/>
          </a:xfrm>
        </p:spPr>
        <p:txBody>
          <a:bodyPr/>
          <a:lstStyle>
            <a:lvl1pPr marL="0" indent="0">
              <a:buFont typeface="Wingdings" panose="05000000000000000000" pitchFamily="2" charset="2"/>
              <a:buNone/>
              <a:defRPr b="0">
                <a:solidFill>
                  <a:srgbClr val="000000"/>
                </a:solidFill>
              </a:defRPr>
            </a:lvl1pPr>
            <a:lvl2pPr marL="514350" indent="-171450">
              <a:buClr>
                <a:srgbClr val="00788A"/>
              </a:buClr>
              <a:buFont typeface="Calibri" panose="020F0502020204030204" pitchFamily="34" charset="0"/>
              <a:buChar char="‒"/>
              <a:defRPr>
                <a:solidFill>
                  <a:srgbClr val="000000"/>
                </a:solidFill>
              </a:defRPr>
            </a:lvl2pPr>
            <a:lvl3pPr>
              <a:buClr>
                <a:srgbClr val="C00000"/>
              </a:buCl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1371600" y="4352971"/>
            <a:ext cx="6400800" cy="643574"/>
          </a:xfrm>
        </p:spPr>
        <p:txBody>
          <a:bodyPr anchor="t">
            <a:normAutofit/>
          </a:bodyPr>
          <a:lstStyle>
            <a:lvl1pPr marL="0" indent="0" algn="l">
              <a:buFont typeface="Wingdings" panose="05000000000000000000" pitchFamily="2" charset="2"/>
              <a:buNone/>
              <a:defRPr sz="1000" b="0">
                <a:solidFill>
                  <a:srgbClr val="000000"/>
                </a:solidFill>
              </a:defRPr>
            </a:lvl1pPr>
            <a:lvl2pPr marL="514350" indent="-171450" algn="l">
              <a:buClr>
                <a:srgbClr val="00788A"/>
              </a:buClr>
              <a:buFont typeface="Calibri" panose="020F0502020204030204" pitchFamily="34" charset="0"/>
              <a:buChar char="‒"/>
              <a:defRPr sz="1000">
                <a:solidFill>
                  <a:srgbClr val="000000"/>
                </a:solidFill>
              </a:defRPr>
            </a:lvl2pPr>
            <a:lvl3pPr algn="l">
              <a:buClr>
                <a:srgbClr val="C00000"/>
              </a:buClr>
              <a:defRPr sz="1000">
                <a:solidFill>
                  <a:srgbClr val="000000"/>
                </a:solidFill>
              </a:defRPr>
            </a:lvl3pPr>
            <a:lvl4pPr algn="l">
              <a:defRPr sz="1000">
                <a:solidFill>
                  <a:srgbClr val="000000"/>
                </a:solidFill>
              </a:defRPr>
            </a:lvl4pPr>
            <a:lvl5pPr algn="l">
              <a:defRPr sz="10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5" name="Group 4">
            <a:extLst>
              <a:ext uri="{FF2B5EF4-FFF2-40B4-BE49-F238E27FC236}">
                <a16:creationId xmlns:a16="http://schemas.microsoft.com/office/drawing/2014/main" id="{15319587-56EB-466D-F14C-28A4C09E3C66}"/>
              </a:ext>
              <a:ext uri="{C183D7F6-B498-43B3-948B-1728B52AA6E4}">
                <adec:decorative xmlns:adec="http://schemas.microsoft.com/office/drawing/2017/decorative" val="1"/>
              </a:ext>
            </a:extLst>
          </p:cNvPr>
          <p:cNvGrpSpPr/>
          <p:nvPr userDrawn="1"/>
        </p:nvGrpSpPr>
        <p:grpSpPr>
          <a:xfrm>
            <a:off x="0" y="5043948"/>
            <a:ext cx="9144001" cy="106925"/>
            <a:chOff x="7355954" y="15880786"/>
            <a:chExt cx="21904846" cy="578414"/>
          </a:xfrm>
        </p:grpSpPr>
        <p:sp>
          <p:nvSpPr>
            <p:cNvPr id="6" name="Rectangle 20">
              <a:extLst>
                <a:ext uri="{FF2B5EF4-FFF2-40B4-BE49-F238E27FC236}">
                  <a16:creationId xmlns:a16="http://schemas.microsoft.com/office/drawing/2014/main" id="{36DDCA3E-FDD2-24EE-3904-8600AB19C2B9}"/>
                </a:ext>
              </a:extLst>
            </p:cNvPr>
            <p:cNvSpPr/>
            <p:nvPr userDrawn="1"/>
          </p:nvSpPr>
          <p:spPr bwMode="auto">
            <a:xfrm flipV="1">
              <a:off x="21984029" y="15880786"/>
              <a:ext cx="2432923" cy="578414"/>
            </a:xfrm>
            <a:prstGeom prst="rect">
              <a:avLst/>
            </a:prstGeom>
            <a:solidFill>
              <a:srgbClr val="194D93"/>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7" name="Rectangle 20">
              <a:extLst>
                <a:ext uri="{FF2B5EF4-FFF2-40B4-BE49-F238E27FC236}">
                  <a16:creationId xmlns:a16="http://schemas.microsoft.com/office/drawing/2014/main" id="{805EA3D4-7805-859C-339D-DCDD5806F036}"/>
                </a:ext>
              </a:extLst>
            </p:cNvPr>
            <p:cNvSpPr/>
            <p:nvPr userDrawn="1"/>
          </p:nvSpPr>
          <p:spPr bwMode="auto">
            <a:xfrm flipV="1">
              <a:off x="24406350" y="15880786"/>
              <a:ext cx="2432923" cy="578414"/>
            </a:xfrm>
            <a:prstGeom prst="rect">
              <a:avLst/>
            </a:prstGeom>
            <a:solidFill>
              <a:srgbClr val="1C56A4"/>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11" name="Rectangle 20">
              <a:extLst>
                <a:ext uri="{FF2B5EF4-FFF2-40B4-BE49-F238E27FC236}">
                  <a16:creationId xmlns:a16="http://schemas.microsoft.com/office/drawing/2014/main" id="{82EEF066-E730-6D0B-5705-61075ED7308F}"/>
                </a:ext>
              </a:extLst>
            </p:cNvPr>
            <p:cNvSpPr/>
            <p:nvPr userDrawn="1"/>
          </p:nvSpPr>
          <p:spPr bwMode="auto">
            <a:xfrm flipV="1">
              <a:off x="26827877" y="15880786"/>
              <a:ext cx="2432923" cy="578414"/>
            </a:xfrm>
            <a:prstGeom prst="rect">
              <a:avLst/>
            </a:prstGeom>
            <a:solidFill>
              <a:srgbClr val="1E5DB2"/>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12" name="Rectangle 20">
              <a:extLst>
                <a:ext uri="{FF2B5EF4-FFF2-40B4-BE49-F238E27FC236}">
                  <a16:creationId xmlns:a16="http://schemas.microsoft.com/office/drawing/2014/main" id="{02BD6BDD-E959-BE4B-38BF-0FD5C444707F}"/>
                </a:ext>
              </a:extLst>
            </p:cNvPr>
            <p:cNvSpPr/>
            <p:nvPr userDrawn="1"/>
          </p:nvSpPr>
          <p:spPr bwMode="auto">
            <a:xfrm flipV="1">
              <a:off x="7355954" y="15880786"/>
              <a:ext cx="14644447" cy="578414"/>
            </a:xfrm>
            <a:prstGeom prst="rect">
              <a:avLst/>
            </a:prstGeom>
            <a:solidFill>
              <a:srgbClr val="164380"/>
            </a:solidFill>
            <a:ln>
              <a:noFill/>
            </a:ln>
          </p:spPr>
          <p:txBody>
            <a:bodyPr vert="horz" wrap="square" lIns="45720" tIns="22860" rIns="45720" bIns="22860" numCol="1" anchor="t" anchorCtr="0" compatLnSpc="1">
              <a:prstTxWarp prst="textNoShape">
                <a:avLst/>
              </a:prstTxWarp>
            </a:bodyPr>
            <a:lstStyle/>
            <a:p>
              <a:endParaRPr lang="en-US" sz="2500"/>
            </a:p>
          </p:txBody>
        </p:sp>
      </p:grpSp>
      <p:sp>
        <p:nvSpPr>
          <p:cNvPr id="8" name="TextBox 7">
            <a:extLst>
              <a:ext uri="{FF2B5EF4-FFF2-40B4-BE49-F238E27FC236}">
                <a16:creationId xmlns:a16="http://schemas.microsoft.com/office/drawing/2014/main" id="{22AE8281-5546-08D9-EFFD-79C63B278D11}"/>
              </a:ext>
            </a:extLst>
          </p:cNvPr>
          <p:cNvSpPr txBox="1"/>
          <p:nvPr userDrawn="1"/>
        </p:nvSpPr>
        <p:spPr>
          <a:xfrm>
            <a:off x="8550362" y="4792793"/>
            <a:ext cx="319318" cy="230832"/>
          </a:xfrm>
          <a:prstGeom prst="rect">
            <a:avLst/>
          </a:prstGeom>
          <a:noFill/>
        </p:spPr>
        <p:txBody>
          <a:bodyPr wrap="none" rtlCol="0">
            <a:spAutoFit/>
          </a:bodyPr>
          <a:lstStyle/>
          <a:p>
            <a:fld id="{B06625D1-209E-4C5C-81F7-71A556E488FF}" type="slidenum">
              <a:rPr lang="en-US" sz="900" smtClean="0">
                <a:solidFill>
                  <a:srgbClr val="000000"/>
                </a:solidFill>
              </a:rPr>
              <a:t>‹#›</a:t>
            </a:fld>
            <a:endParaRPr lang="en-US" sz="900" dirty="0">
              <a:solidFill>
                <a:srgbClr val="000000"/>
              </a:solidFill>
            </a:endParaRPr>
          </a:p>
        </p:txBody>
      </p:sp>
    </p:spTree>
    <p:extLst>
      <p:ext uri="{BB962C8B-B14F-4D97-AF65-F5344CB8AC3E}">
        <p14:creationId xmlns:p14="http://schemas.microsoft.com/office/powerpoint/2010/main" val="2029058816"/>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BDFDD9-E08D-4C81-B20C-0A09A4E04F81}" type="datetimeFigureOut">
              <a:rPr lang="en-US" smtClean="0"/>
              <a:t>11/5/2024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A20E59-B269-4201-9312-514125AC37CC}" type="slidenum">
              <a:rPr lang="en-US" smtClean="0"/>
              <a:t>‹#›</a:t>
            </a:fld>
            <a:endParaRPr lang="en-US"/>
          </a:p>
        </p:txBody>
      </p:sp>
      <p:pic>
        <p:nvPicPr>
          <p:cNvPr id="10" name="Picture 9">
            <a:extLst>
              <a:ext uri="{FF2B5EF4-FFF2-40B4-BE49-F238E27FC236}">
                <a16:creationId xmlns:a16="http://schemas.microsoft.com/office/drawing/2014/main" id="{B084BA59-B253-4153-BA45-2DB011E6D86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5029200"/>
            <a:ext cx="9143196" cy="122049"/>
          </a:xfrm>
          <a:prstGeom prst="rect">
            <a:avLst/>
          </a:prstGeom>
        </p:spPr>
      </p:pic>
    </p:spTree>
    <p:extLst>
      <p:ext uri="{BB962C8B-B14F-4D97-AF65-F5344CB8AC3E}">
        <p14:creationId xmlns:p14="http://schemas.microsoft.com/office/powerpoint/2010/main" val="2700213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BDFDD9-E08D-4C81-B20C-0A09A4E04F81}" type="datetimeFigureOut">
              <a:rPr lang="en-US" smtClean="0"/>
              <a:t>11/5/2024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A20E59-B269-4201-9312-514125AC37CC}" type="slidenum">
              <a:rPr lang="en-US" smtClean="0"/>
              <a:t>‹#›</a:t>
            </a:fld>
            <a:endParaRPr lang="en-US"/>
          </a:p>
        </p:txBody>
      </p:sp>
      <p:pic>
        <p:nvPicPr>
          <p:cNvPr id="6" name="Picture 5">
            <a:extLst>
              <a:ext uri="{FF2B5EF4-FFF2-40B4-BE49-F238E27FC236}">
                <a16:creationId xmlns:a16="http://schemas.microsoft.com/office/drawing/2014/main" id="{2A7040B8-19C7-41B7-9038-2BD0CB327B2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5029200"/>
            <a:ext cx="9143196" cy="122049"/>
          </a:xfrm>
          <a:prstGeom prst="rect">
            <a:avLst/>
          </a:prstGeom>
        </p:spPr>
      </p:pic>
    </p:spTree>
    <p:extLst>
      <p:ext uri="{BB962C8B-B14F-4D97-AF65-F5344CB8AC3E}">
        <p14:creationId xmlns:p14="http://schemas.microsoft.com/office/powerpoint/2010/main" val="226144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BDFDD9-E08D-4C81-B20C-0A09A4E04F81}" type="datetimeFigureOut">
              <a:rPr lang="en-US" smtClean="0"/>
              <a:t>11/5/2024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A20E59-B269-4201-9312-514125AC37CC}" type="slidenum">
              <a:rPr lang="en-US" smtClean="0"/>
              <a:t>‹#›</a:t>
            </a:fld>
            <a:endParaRPr lang="en-US"/>
          </a:p>
        </p:txBody>
      </p:sp>
      <p:pic>
        <p:nvPicPr>
          <p:cNvPr id="5" name="Picture 4">
            <a:extLst>
              <a:ext uri="{FF2B5EF4-FFF2-40B4-BE49-F238E27FC236}">
                <a16:creationId xmlns:a16="http://schemas.microsoft.com/office/drawing/2014/main" id="{A3C7A010-3EB9-4160-B75B-51F0A90943F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5029200"/>
            <a:ext cx="9143196" cy="122049"/>
          </a:xfrm>
          <a:prstGeom prst="rect">
            <a:avLst/>
          </a:prstGeom>
        </p:spPr>
      </p:pic>
    </p:spTree>
    <p:extLst>
      <p:ext uri="{BB962C8B-B14F-4D97-AF65-F5344CB8AC3E}">
        <p14:creationId xmlns:p14="http://schemas.microsoft.com/office/powerpoint/2010/main" val="818600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BDFDD9-E08D-4C81-B20C-0A09A4E04F81}" type="datetimeFigureOut">
              <a:rPr lang="en-US" smtClean="0"/>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A20E59-B269-4201-9312-514125AC37CC}" type="slidenum">
              <a:rPr lang="en-US" smtClean="0"/>
              <a:t>‹#›</a:t>
            </a:fld>
            <a:endParaRPr lang="en-US"/>
          </a:p>
        </p:txBody>
      </p:sp>
      <p:pic>
        <p:nvPicPr>
          <p:cNvPr id="8" name="Picture 7">
            <a:extLst>
              <a:ext uri="{FF2B5EF4-FFF2-40B4-BE49-F238E27FC236}">
                <a16:creationId xmlns:a16="http://schemas.microsoft.com/office/drawing/2014/main" id="{3613F24F-1A65-4728-84F7-950E9A970A9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5029200"/>
            <a:ext cx="9143196" cy="122049"/>
          </a:xfrm>
          <a:prstGeom prst="rect">
            <a:avLst/>
          </a:prstGeom>
        </p:spPr>
      </p:pic>
    </p:spTree>
    <p:extLst>
      <p:ext uri="{BB962C8B-B14F-4D97-AF65-F5344CB8AC3E}">
        <p14:creationId xmlns:p14="http://schemas.microsoft.com/office/powerpoint/2010/main" val="831859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BDFDD9-E08D-4C81-B20C-0A09A4E04F81}" type="datetimeFigureOut">
              <a:rPr lang="en-US" smtClean="0"/>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A20E59-B269-4201-9312-514125AC37CC}" type="slidenum">
              <a:rPr lang="en-US" smtClean="0"/>
              <a:t>‹#›</a:t>
            </a:fld>
            <a:endParaRPr lang="en-US"/>
          </a:p>
        </p:txBody>
      </p:sp>
    </p:spTree>
    <p:extLst>
      <p:ext uri="{BB962C8B-B14F-4D97-AF65-F5344CB8AC3E}">
        <p14:creationId xmlns:p14="http://schemas.microsoft.com/office/powerpoint/2010/main" val="2995208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rgbClr val="000000"/>
                </a:solidFill>
              </a:defRPr>
            </a:lvl1pPr>
          </a:lstStyle>
          <a:p>
            <a:fld id="{48BDFDD9-E08D-4C81-B20C-0A09A4E04F81}" type="datetimeFigureOut">
              <a:rPr lang="en-US" smtClean="0"/>
              <a:pPr/>
              <a:t>11/5/2024</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rgbClr val="000000"/>
                </a:solidFill>
              </a:defRPr>
            </a:lvl1pPr>
          </a:lstStyle>
          <a:p>
            <a:endParaRPr lang="en-US" dirty="0"/>
          </a:p>
        </p:txBody>
      </p:sp>
      <p:sp>
        <p:nvSpPr>
          <p:cNvPr id="6" name="TextBox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rgbClr val="000000"/>
                </a:solidFill>
              </a:defRPr>
            </a:lvl1pPr>
          </a:lstStyle>
          <a:p>
            <a:fld id="{35A20E59-B269-4201-9312-514125AC37CC}" type="slidenum">
              <a:rPr lang="en-US" smtClean="0"/>
              <a:pPr/>
              <a:t>‹#›</a:t>
            </a:fld>
            <a:endParaRPr lang="en-US" dirty="0"/>
          </a:p>
        </p:txBody>
      </p:sp>
    </p:spTree>
    <p:extLst>
      <p:ext uri="{BB962C8B-B14F-4D97-AF65-F5344CB8AC3E}">
        <p14:creationId xmlns:p14="http://schemas.microsoft.com/office/powerpoint/2010/main" val="8784094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rgbClr val="000000"/>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000000"/>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0000"/>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000000"/>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000000"/>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000000"/>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DAFC0-FA3A-D4E3-569E-D79084157DF7}"/>
              </a:ext>
            </a:extLst>
          </p:cNvPr>
          <p:cNvSpPr>
            <a:spLocks noGrp="1"/>
          </p:cNvSpPr>
          <p:nvPr>
            <p:ph type="ctrTitle"/>
          </p:nvPr>
        </p:nvSpPr>
        <p:spPr/>
        <p:txBody>
          <a:bodyPr/>
          <a:lstStyle/>
          <a:p>
            <a:pPr algn="ctr"/>
            <a:r>
              <a:rPr lang="en-US" dirty="0"/>
              <a:t>Sexually Transmitted Infections</a:t>
            </a:r>
          </a:p>
        </p:txBody>
      </p:sp>
      <p:sp>
        <p:nvSpPr>
          <p:cNvPr id="3" name="Subtitle 2">
            <a:extLst>
              <a:ext uri="{FF2B5EF4-FFF2-40B4-BE49-F238E27FC236}">
                <a16:creationId xmlns:a16="http://schemas.microsoft.com/office/drawing/2014/main" id="{966945F0-1BAF-2B98-4790-51507D99CAB7}"/>
              </a:ext>
            </a:extLst>
          </p:cNvPr>
          <p:cNvSpPr>
            <a:spLocks noGrp="1"/>
          </p:cNvSpPr>
          <p:nvPr>
            <p:ph type="subTitle" idx="1"/>
          </p:nvPr>
        </p:nvSpPr>
        <p:spPr>
          <a:xfrm>
            <a:off x="1463040" y="2098548"/>
            <a:ext cx="6400800" cy="347472"/>
          </a:xfrm>
        </p:spPr>
        <p:txBody>
          <a:bodyPr>
            <a:noAutofit/>
          </a:bodyPr>
          <a:lstStyle/>
          <a:p>
            <a:pPr algn="ctr"/>
            <a:r>
              <a:rPr lang="en-US" sz="2400" dirty="0"/>
              <a:t>Surveillance 2023</a:t>
            </a:r>
          </a:p>
        </p:txBody>
      </p:sp>
      <p:sp>
        <p:nvSpPr>
          <p:cNvPr id="5" name="TextBox 4">
            <a:extLst>
              <a:ext uri="{FF2B5EF4-FFF2-40B4-BE49-F238E27FC236}">
                <a16:creationId xmlns:a16="http://schemas.microsoft.com/office/drawing/2014/main" id="{27A0AD06-BA0D-A00B-4B86-4B1CFC3405DC}"/>
              </a:ext>
            </a:extLst>
          </p:cNvPr>
          <p:cNvSpPr txBox="1"/>
          <p:nvPr/>
        </p:nvSpPr>
        <p:spPr>
          <a:xfrm>
            <a:off x="2377440" y="3356628"/>
            <a:ext cx="457200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Syphilis</a:t>
            </a:r>
            <a:endParaRPr kumimoji="0" lang="en-US" sz="2000" b="0" i="0" u="none" strike="noStrike" kern="1200" cap="none" spc="0" normalizeH="0" baseline="0" noProof="0" dirty="0">
              <a:ln>
                <a:noFill/>
              </a:ln>
              <a:solidFill>
                <a:srgbClr val="0F56D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34301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Region and Year, United States, 2014–2023</a:t>
            </a:r>
          </a:p>
        </p:txBody>
      </p:sp>
      <p:pic>
        <p:nvPicPr>
          <p:cNvPr id="3" name="Picture 1" descr="Line graph showing rates of reported primary and secondary syphilis in the United States by region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Age Group and Sex, United States, 2023</a:t>
            </a:r>
          </a:p>
        </p:txBody>
      </p:sp>
      <p:pic>
        <p:nvPicPr>
          <p:cNvPr id="3" name="Picture 1" descr="Bar graph showing rates of reported primary and secondary syphilis cases by age group and sex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a:p>
            <a:pPr marL="0" lvl="0" indent="0">
              <a:buNone/>
            </a:pPr>
            <a:r>
              <a:rPr b="1"/>
              <a:t>NOTE:</a:t>
            </a:r>
            <a:r>
              <a:t> In 2023, five primary and secondary syphilis cases among men (&lt;0.1%) and six cases among women (&lt;0.1%) had missing or unknown age. These cases are included in the total rates.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Rates of Reported Cases Among Women Aged 15–44 Years by Age Group and Year, United States, 2014–2023</a:t>
            </a:r>
          </a:p>
        </p:txBody>
      </p:sp>
      <p:pic>
        <p:nvPicPr>
          <p:cNvPr id="3" name="Picture 1" descr="Line graph showing rates of reported primary and secondary syphilis cases among women aged 15 to 44 years by age group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Rates of Reported Cases Among Men Aged 15–44 Years by Age Group and Year, United States, 2014–2023</a:t>
            </a:r>
          </a:p>
        </p:txBody>
      </p:sp>
      <p:pic>
        <p:nvPicPr>
          <p:cNvPr id="3" name="Picture 1" descr="Line graph showing rates of reported primary and secondary syphilis cases among men aged 15 to 44 years by age group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Race/Hispanic Ethnicity and Sex, United States, 2023</a:t>
            </a:r>
          </a:p>
        </p:txBody>
      </p:sp>
      <p:pic>
        <p:nvPicPr>
          <p:cNvPr id="3" name="Picture 1" descr="Bar graph showing rates of reported primary and secondary syphilis cases by race and Hispanic ethnicity and sex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rPr dirty="0"/>
              <a:t>* Per 100,000</a:t>
            </a:r>
          </a:p>
          <a:p>
            <a:pPr lvl="0"/>
            <a:r>
              <a:rPr b="1" dirty="0"/>
              <a:t>ACRONYMS:</a:t>
            </a:r>
            <a:r>
              <a:rPr dirty="0"/>
              <a:t> AI/AN = </a:t>
            </a:r>
            <a:r>
              <a:rPr lang="en-US" dirty="0"/>
              <a:t>American </a:t>
            </a:r>
            <a:r>
              <a:rPr dirty="0"/>
              <a:t>Indian or Alaska Native; Black/AA = Black or African American; NH/PI = Native Hawaiian or other Pacific Islander</a:t>
            </a:r>
          </a:p>
          <a:p>
            <a:pPr marL="0" lvl="0" indent="0">
              <a:buNone/>
            </a:pPr>
            <a:r>
              <a:rPr b="1" dirty="0"/>
              <a:t>NOTE:</a:t>
            </a:r>
            <a:r>
              <a:rPr dirty="0"/>
              <a:t> In 2023, 2,292 primary and secondary syphilis cases among men (5.8%) and 647 cases among women (4.7%) had missing, unknown, or other race and were not reported to be of Hispanic ethnicity. These cases are included in the total rates.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Total Population and Reported Cases by Race/Hispanic Ethnicity, United States, 2023</a:t>
            </a:r>
          </a:p>
        </p:txBody>
      </p:sp>
      <p:pic>
        <p:nvPicPr>
          <p:cNvPr id="3" name="Picture 1" descr="Ribbon plot contrastiing the distributions of population and reported primary and secondary syphlis cases by race and Hispanic ethinicity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92500" lnSpcReduction="10000"/>
          </a:bodyPr>
          <a:lstStyle/>
          <a:p>
            <a:pPr marL="0" lvl="0" indent="0">
              <a:buNone/>
            </a:pPr>
            <a:r>
              <a:rPr b="1"/>
              <a:t>ACRONYMS:</a:t>
            </a:r>
            <a:r>
              <a:t> AI/AN = American Indian or Alaska Native; Black/AA = Black or African American; NH/PI = Native Hawaiian or other Pacific Islander</a:t>
            </a:r>
          </a:p>
          <a:p>
            <a:pPr marL="0" lvl="0" indent="0">
              <a:buNone/>
            </a:pPr>
            <a:r>
              <a:rPr b="1"/>
              <a:t>NOTE:</a:t>
            </a:r>
            <a:r>
              <a:t> In 2023, a total of 2,947 primary and secondary (P&amp;S) syphilis cases (5.6%) had missing, unknown, or other race and were not reported to be of Hispanic ethnicity. These cases are included in the “other/unknown” category.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Race/Hispanic Ethnicity and Year, United States, 2019–2023</a:t>
            </a:r>
          </a:p>
        </p:txBody>
      </p:sp>
      <p:pic>
        <p:nvPicPr>
          <p:cNvPr id="3" name="Picture 1" descr="Line graph showing rates of reported primary and secondary syphilis cases by race/Hispanic ethnicity in the United States from 2018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t>* Per 100,000</a:t>
            </a:r>
          </a:p>
          <a:p>
            <a:pPr marL="0" lvl="0" indent="0">
              <a:buNone/>
            </a:pPr>
            <a:r>
              <a:rPr b="1"/>
              <a:t>ACRONYMS:</a:t>
            </a:r>
            <a:r>
              <a:t> AI/AN = American Indian or Alaska Native; Black/AA = Black or African American; NH/PI = Native Hawaiian or other Pacific Islander</a:t>
            </a:r>
          </a:p>
          <a:p>
            <a:pPr marL="0" lvl="0" indent="0">
              <a:buNone/>
            </a:pPr>
            <a:r>
              <a:rPr b="1"/>
              <a:t>NOTE:</a:t>
            </a:r>
            <a:r>
              <a:t> During 2019 to 2023, the percentage of all primary and secondary syphilis cases with missing, unknown, or other race and not reported to be of Hispanic ethnicity was 6.5%, from a low of 5.6% (n = 2,947) in 2023 to a high of 7.2% (n = 2,822) in 2019. These cases are not shown in this figure.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Case Counts and Rates of Reported Cases by Race/Hispanic Ethnicity, United States, 2023</a:t>
            </a:r>
          </a:p>
        </p:txBody>
      </p:sp>
      <p:pic>
        <p:nvPicPr>
          <p:cNvPr id="3" name="Picture 1" descr="Bar graph showing rates and case counts of primary and secondary syphilis by race and Hispanic ethnicity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62500" lnSpcReduction="20000"/>
          </a:bodyPr>
          <a:lstStyle/>
          <a:p>
            <a:pPr marL="0" lvl="0" indent="0">
              <a:buNone/>
            </a:pPr>
            <a:r>
              <a:rPr dirty="0"/>
              <a:t>* Per 100,000</a:t>
            </a:r>
          </a:p>
          <a:p>
            <a:pPr marL="0" lvl="0" indent="0">
              <a:buNone/>
            </a:pPr>
            <a:r>
              <a:rPr b="1" dirty="0"/>
              <a:t>ACRONYMS:</a:t>
            </a:r>
            <a:r>
              <a:rPr dirty="0"/>
              <a:t> AI/AN = American Indian or Alaska Native; Black/AA = Black or African American; NH/PI = Native Hawaiian or other Pacific Islander</a:t>
            </a:r>
          </a:p>
          <a:p>
            <a:pPr marL="0" lvl="0" indent="0">
              <a:buNone/>
            </a:pPr>
            <a:r>
              <a:rPr b="1" dirty="0"/>
              <a:t>NOTE:</a:t>
            </a:r>
            <a:r>
              <a:rPr dirty="0"/>
              <a:t> In 2023, a total of 2,947 primary and secondary (P&amp;S) syphilis cases (5.6%) had missing, unknown, or other race and were not reported to be of Hispanic ethnicity. These cases are not shown in this figure. Including these cases, there were a total of 53,007 cases of P&amp;S syphilis reported among states and the District of Columbia for a rate of 15.8 per 100,000 persons.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Jurisdiction, United States and Territories, 2023</a:t>
            </a:r>
          </a:p>
        </p:txBody>
      </p:sp>
      <p:pic>
        <p:nvPicPr>
          <p:cNvPr id="3" name="Picture 1" descr="United States map showing rates of reported primary and secondary syphilis cases by state and territor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Jurisdiction, United States and Territories, 2014–2023</a:t>
            </a:r>
          </a:p>
        </p:txBody>
      </p:sp>
      <p:pic>
        <p:nvPicPr>
          <p:cNvPr id="3" name="Picture 1" descr="Animated map of the United States showing rates of reported primary and secondary syphilis by state and territory of residence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Sexually Transmitted Infections (STIs) — Reported Cases by STI and Year, United States, 2014–2023</a:t>
            </a:r>
          </a:p>
        </p:txBody>
      </p:sp>
      <p:pic>
        <p:nvPicPr>
          <p:cNvPr id="3" name="Picture 1" descr="Area plot showing reported cases of total syphilis, gonorrhea, and chlamydia in the United States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dirty="0"/>
              <a:t>NOTE:</a:t>
            </a:r>
            <a:r>
              <a:rPr dirty="0"/>
              <a:t> “Total syphilis” includes all stages of syphilis and congenital syphilis.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Jurisdiction, United States and Territories, 2014 and 2023</a:t>
            </a:r>
          </a:p>
        </p:txBody>
      </p:sp>
      <p:pic>
        <p:nvPicPr>
          <p:cNvPr id="3" name="Picture 1" descr="United States map showing rates of reported primary and secondary syphilis by state and territory of residence from 2014 to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County, United States, 2023</a:t>
            </a:r>
          </a:p>
        </p:txBody>
      </p:sp>
      <p:pic>
        <p:nvPicPr>
          <p:cNvPr id="3" name="Picture 1" descr="United States map showing rates of reported primary and secondary syphilis cases by count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Rates of Reported Cases by Sex and Male-to-Female Rate Ratios, by Year, United States, 1990–2023</a:t>
            </a:r>
          </a:p>
        </p:txBody>
      </p:sp>
      <p:pic>
        <p:nvPicPr>
          <p:cNvPr id="3" name="Picture 1" descr="Line graph showing rates of reported primary and secondary syphilis cases by sex as well as the male-to-female rate ratio in the United States during 1990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a:p>
            <a:pPr marL="0" lvl="0" indent="0">
              <a:buNone/>
            </a:pPr>
            <a:r>
              <a:t>† Log scale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Distribution of Cases by Sex and Sex of Sex Partners, United States, 2023</a:t>
            </a:r>
          </a:p>
        </p:txBody>
      </p:sp>
      <p:pic>
        <p:nvPicPr>
          <p:cNvPr id="3" name="Picture 1" descr="Alluvial plot showing the distribution of primary and secondary syphilis cases by sex and sex of sex partners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NOTE:</a:t>
            </a:r>
            <a:r>
              <a:t> Percentages represent the number of primary and secondary (P&amp;S) syphilis cases among the 53,007 total P&amp;S syphilis cases reported in 2023.</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Reported Cases by Sex and Sex of Sex Partners and Year, United States, 2014–2023</a:t>
            </a:r>
          </a:p>
        </p:txBody>
      </p:sp>
      <p:pic>
        <p:nvPicPr>
          <p:cNvPr id="3" name="Picture 1" descr="Ribbon plot showing reported cases of primary and secondary syphilis by sex and sex of sex partners during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ACRONYMS:</a:t>
            </a:r>
            <a:r>
              <a:t> MSM = Men who have sex with men; MSU = Men with unknown sex of sex partners; MSW = Men who have sex with women only</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Estimated Rates of Reported Cases Among MSM by Jurisdiction, 39 States and the District of Columbia, 2023</a:t>
            </a:r>
          </a:p>
        </p:txBody>
      </p:sp>
      <p:pic>
        <p:nvPicPr>
          <p:cNvPr id="3" name="Picture 1" descr="United States map showing rates of reported primary and secondary syphilis cases among men who have sex with men by state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t>* Per 100,000</a:t>
            </a:r>
          </a:p>
          <a:p>
            <a:pPr marL="0" lvl="0" indent="0">
              <a:buNone/>
            </a:pPr>
            <a:r>
              <a:rPr b="1"/>
              <a:t>ACRONYMS:</a:t>
            </a:r>
            <a:r>
              <a:t> MSM = Men who have sex with men</a:t>
            </a:r>
          </a:p>
          <a:p>
            <a:pPr marL="0" lvl="0" indent="0">
              <a:buNone/>
            </a:pPr>
            <a:r>
              <a:rPr b="1"/>
              <a:t>NOTE:</a:t>
            </a:r>
            <a:r>
              <a:t> Figure displays rates for jurisdictions reporting ≥70% completeness of sex of sex partners data for male primary and secondary syphilis cases in 2023. Population estimates for MSM in US territories are unavailable.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Distribution of Cases by Gender Identity, 26 States* and the District of Columbia, 2023</a:t>
            </a:r>
          </a:p>
        </p:txBody>
      </p:sp>
      <p:pic>
        <p:nvPicPr>
          <p:cNvPr id="3" name="Picture 1" descr="Map identifying states with at least 70% complete information on gender identity for primary and secondary syphilis cases and a tree map showing distribution of cases by gender identit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Jurisdictions reporting gender identity for ≥70% reported primary and secondary syphilis cases in 2023; in 2023, 35 states and the District of Columbia reported on gender identity for primary and secondary syphilis cases</a:t>
            </a:r>
          </a:p>
          <a:p>
            <a:pPr marL="0" lvl="0" indent="0">
              <a:buNone/>
            </a:pPr>
            <a:r>
              <a:rPr b="1"/>
              <a:t>ACRONYMS:</a:t>
            </a:r>
            <a:r>
              <a:t> P&amp;S syphilis = Primary and secondary syphilis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Reported Cases by Sex, Sex of Sex Partners, and HIV Status, United States, 2023</a:t>
            </a:r>
          </a:p>
        </p:txBody>
      </p:sp>
      <p:pic>
        <p:nvPicPr>
          <p:cNvPr id="3" name="Picture 1" descr="Bar graph showing reported cases of primary and secondary syphilis by sex and sex of sex partners and HIV status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ACRONYMS:</a:t>
            </a:r>
            <a:r>
              <a:t> MSM = Men who have sex with men; MSW = Men who have sex with women only; MSU = Men with unknown sex of sex partners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Reported Cases Among Men Who Have Sex with Men by HIV Status and Year, United States, 2014–2023</a:t>
            </a:r>
          </a:p>
        </p:txBody>
      </p:sp>
      <p:pic>
        <p:nvPicPr>
          <p:cNvPr id="3" name="Picture 1" descr="Ribbon plot showing reported cases of primary and secondary syphilis among men who have sex with men by HIV status during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Reported Cases Among Women and Men Who Have Sex with Women Only by HIV Status and Year, United States, 2014–2023</a:t>
            </a:r>
          </a:p>
        </p:txBody>
      </p:sp>
      <p:pic>
        <p:nvPicPr>
          <p:cNvPr id="3" name="Picture 1" descr="Ribbon plot showing reported cases of primary and secondary syphilis among women and men who have sex with women only by HIV status during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Syphilis — Rates of Reported Cases by Year, United States, 1941–2023</a:t>
            </a:r>
          </a:p>
        </p:txBody>
      </p:sp>
      <p:pic>
        <p:nvPicPr>
          <p:cNvPr id="3" name="Picture 1" descr="Line graph showing United States rates of reported total syphilis from 1941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a:p>
            <a:pPr marL="0" lvl="0" indent="0">
              <a:buNone/>
            </a:pPr>
            <a:r>
              <a:rPr b="1"/>
              <a:t>NOTE:</a:t>
            </a:r>
            <a:r>
              <a:t> Includes all stages of syphilis and congenital syphilis.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Reported Cases Among Men with Unknown Sex of Sex Partners by HIV Status and Year, United States, 2014–2023</a:t>
            </a:r>
          </a:p>
        </p:txBody>
      </p:sp>
      <p:pic>
        <p:nvPicPr>
          <p:cNvPr id="3" name="Picture 1" descr="Ribbon plot showing reported cases of primary and secondary syphilis among men with unknown sex of sex partners by HIV status during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Ratios of Rates of Reported Cases by Sex, Race/Hispanic Ethnicity, and Region, United States, 2023</a:t>
            </a:r>
          </a:p>
        </p:txBody>
      </p:sp>
      <p:pic>
        <p:nvPicPr>
          <p:cNvPr id="3" name="Picture 1" descr="Two-panel figure showing rate ratios of primary and secondary syphilis by sex, race and Hispanic ethnicity, and United States region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For the rate ratios, non-Hispanic White persons are the referent population. Y-axis is log scale.</a:t>
            </a:r>
          </a:p>
          <a:p>
            <a:pPr marL="0" lvl="0" indent="0">
              <a:buNone/>
            </a:pPr>
            <a:r>
              <a:rPr b="1"/>
              <a:t>ACRONYMS:</a:t>
            </a:r>
            <a:r>
              <a:t> AI/AN = American Indian or Alaska Native; Black/AA = Black or African American; NH/PI = Native Hawaiian or other Pacific Islander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Reported Cases by Sex, Sex of Sex Partners, and Race/Hispanic Ethnicity, United States, 2023</a:t>
            </a:r>
          </a:p>
        </p:txBody>
      </p:sp>
      <p:pic>
        <p:nvPicPr>
          <p:cNvPr id="3" name="Picture 1" descr="Bar graph showing reported primary and secondary syphilis cases by sex and sex of sex partners and race and Hispanic ethnicity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Includes persons with missing or unknown race who were not reported with Hispanic ethnicity.</a:t>
            </a:r>
          </a:p>
          <a:p>
            <a:pPr marL="0" lvl="0" indent="0">
              <a:buNone/>
            </a:pPr>
            <a:r>
              <a:rPr b="1"/>
              <a:t>ACRONYMS:</a:t>
            </a:r>
            <a:r>
              <a:t> MSM = Men who have sex with men; MSW = Men who have sex with women only; MSU = Men with unknown sex of sex partners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Reported Cases Among Men Who Have Sex with Men by Race and Hispanic Ethnicity, United States, 2014–2023</a:t>
            </a:r>
          </a:p>
        </p:txBody>
      </p:sp>
      <p:pic>
        <p:nvPicPr>
          <p:cNvPr id="3" name="Picture 1" descr="Ribbon plot showing reported cases of primary and secondary syphilis among men who have sex with men by race and Hispanic ethinicity in the United States during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Includes all cases not captured in the labeled race and Hispanic ethnicity categories, including those with unknown or missing race and Hispanic ethnicity. This category is intended to show the balance of primary and secondary (P&amp;S) syphilis cases among men who have sex with men (MSM) and should not be interpreted independently.</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Reported Cases Among Men Who Have Sex with Women Only by Race and Hispanic Ethnicity, United States, 2014–2023</a:t>
            </a:r>
          </a:p>
        </p:txBody>
      </p:sp>
      <p:pic>
        <p:nvPicPr>
          <p:cNvPr id="3" name="Picture 1" descr="Ribbon plot showing reported cases of primary and secondary syphilis among men who have sex with women only by race and Hispanic ethinicity in the United States during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Includes all cases not captured in the labeled race and Hispanic ethnicity categories, including those with unknown or missing race and Hispanic ethnicity. This category is intended to show the balance of primary and secondary (P&amp;S) syphilis cases among men who have sex with women only (MSW) and should not be interpreted independently.</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Reported Cases Among Women by Race and Hispanic Ethnicity, United States, 2014–2023</a:t>
            </a:r>
          </a:p>
        </p:txBody>
      </p:sp>
      <p:pic>
        <p:nvPicPr>
          <p:cNvPr id="3" name="Picture 1" descr="Ribbon plot showing reported cases of primary and secondary syphilis among women by race and Hispanic ethinicity in the United States during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Includes all cases not captured in the labeled race and Hispanic ethnicity categories, including those with unknown or missing race and Hispanic ethnicity. This category is intended to show the balance of primary and secondary (P&amp;S) syphilis cases among women and should not be interpreted independently.</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Reported Cases Among Men with Unknown Sex of Sex Partners by Race and Hispanic Ethnicity, United States, 2014–2023</a:t>
            </a:r>
          </a:p>
        </p:txBody>
      </p:sp>
      <p:pic>
        <p:nvPicPr>
          <p:cNvPr id="3" name="Picture 1" descr="Ribbon plot showing reported cases of primary and secondary syphilis among men with unknown sex of sex partners by race and hispanic ethinicity in the United States during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Includes all cases not captured in the labeled race and Hispanic ethnicity categories, including those with unknown or missing race and Hispanic ethnicity. This category is intended to show the balance of primary and secondary (P&amp;S) syphilis cases among men with unknown sex of sex partners (MSU) and should not be interpreted independently.</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Reported Cases by Reporting Source and Sex and Year, United States, 2014–2023</a:t>
            </a:r>
          </a:p>
        </p:txBody>
      </p:sp>
      <p:pic>
        <p:nvPicPr>
          <p:cNvPr id="3" name="Picture 1" descr="Line graph showing reported cases of primary and secondary syphilis by reporting source and sex in the United States during 2014 to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NOTE:</a:t>
            </a:r>
            <a:r>
              <a:t> During 2014 to 2023, the percentage of all cases with unknown reporting source was 10.2%, from a low of 6.8% (n = 1,350) in 2014 to a high of 12.5% (n = 4,386) in 2018.</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Reported Cases among Men by Reporting Source and Sex of Sex Partners and Year, United States, 2014–2023</a:t>
            </a:r>
          </a:p>
        </p:txBody>
      </p:sp>
      <p:pic>
        <p:nvPicPr>
          <p:cNvPr id="3" name="Picture 1" descr="Line graph showing reported cases of primary and secondary syphilis among men by reporting source and sex of sex partners in the United States during 2014 to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normAutofit fontScale="92500" lnSpcReduction="10000"/>
          </a:bodyPr>
          <a:lstStyle/>
          <a:p>
            <a:pPr marL="0" lvl="0" indent="0">
              <a:buNone/>
            </a:pPr>
            <a:r>
              <a:rPr b="1"/>
              <a:t>ACRONYMS:</a:t>
            </a:r>
            <a:r>
              <a:t> MSM = Men who have sex with men; MSW = Men who have sex with women only; MSU = Men with unknown sex of sex partners</a:t>
            </a:r>
          </a:p>
          <a:p>
            <a:pPr marL="0" lvl="0" indent="0">
              <a:buNone/>
            </a:pPr>
            <a:r>
              <a:rPr b="1"/>
              <a:t>NOTE:</a:t>
            </a:r>
            <a:r>
              <a:t> During 2014 to 2023, the percentage of all male cases with unknown reporting source was 10.4%, from a low of 6.6% (n = 1,201) in 2014 to a high of 12.6% (n = 3,777) in 2018.</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Proportion of MSM with Primary and Secondary Syphilis, Urogenital Gonorrhea, or Urogenital Chlamydia by HIV Status, STI Surveillance Network (SSuN), 2023</a:t>
            </a:r>
          </a:p>
        </p:txBody>
      </p:sp>
      <p:pic>
        <p:nvPicPr>
          <p:cNvPr id="3" name="Picture 1" descr="Bar graph showing the proportion of men who have sex with men attending STD clinics with primary and secondary syphilis, urogenital gonorrhea, or urogenital chlamydia by known HIV statu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ACRONYMS:</a:t>
            </a:r>
            <a:r>
              <a:t> MSM = Gay, bisexual, and other men who have sex with men</a:t>
            </a:r>
          </a:p>
          <a:p>
            <a:pPr marL="0" lvl="0" indent="0">
              <a:buNone/>
            </a:pPr>
            <a:r>
              <a:rPr b="1"/>
              <a:t>NOTE:</a:t>
            </a:r>
            <a:r>
              <a:t> Results are based on data obtained from patients attending a participating STI clinic in 11 jurisdictions.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Syphilis — Rates of Reported Cases by Stage of Infection and Year, United States, 1941–2023</a:t>
            </a:r>
          </a:p>
        </p:txBody>
      </p:sp>
      <p:pic>
        <p:nvPicPr>
          <p:cNvPr id="3" name="Picture 1" descr="Line graph showing United States rates of reported primary and secondary syphilis, early non-primary non-secondary syphilis and unknown/late syphilis from 1941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Rates of Reported Cases by Year of Birth, United States, 1941–2023</a:t>
            </a:r>
          </a:p>
        </p:txBody>
      </p:sp>
      <p:pic>
        <p:nvPicPr>
          <p:cNvPr id="3" name="Picture 1" descr="Line graph showing rates of reported cases of congenital syphilis from 1941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live births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Congenital Syphilis — Reported Cases by Year of Birth and Rates of Reported Cases of Primary and Secondary Syphilis and Syphilis (All Stages) Among Women Aged 15–44 Years, United States, 2014–2023</a:t>
            </a:r>
          </a:p>
        </p:txBody>
      </p:sp>
      <p:pic>
        <p:nvPicPr>
          <p:cNvPr id="3" name="Picture 1" descr="Bar graph showing reported cases of congenital syphilis by year of birth and rates of reported cases of primary and secondary syphilis among women aged 15 to 44 years in the United States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a:p>
            <a:pPr marL="0" lvl="0" indent="0">
              <a:buNone/>
            </a:pPr>
            <a:r>
              <a:rPr b="1"/>
              <a:t>ACRONYMS:</a:t>
            </a:r>
            <a:r>
              <a:t> CS = Congenital syphilis; P&amp;S Syphilis = Primary and secondary syphilis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Syphilis — Reported Cases of Syphilis (All Stages) among Pregnant Women and Reported Cases of Congenital Syphilis by Year of Birth, United States, 2019–2023</a:t>
            </a:r>
          </a:p>
        </p:txBody>
      </p:sp>
      <p:pic>
        <p:nvPicPr>
          <p:cNvPr id="3" name="Picture 1" descr="Bar chart displaying the number of cases of syphilis among women by pregnancy status and number of reported cases of congenital syphilis during 2018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Case Counts and Rates of Reported Cases by Race/Hispanic Ethnicity of Birth Parent, United States, 2023</a:t>
            </a:r>
          </a:p>
        </p:txBody>
      </p:sp>
      <p:pic>
        <p:nvPicPr>
          <p:cNvPr id="3" name="Picture 1" descr="Bar graph showing rates and case counts of congenital syphilis by race and Hispanic ethnicity of birth parent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62500" lnSpcReduction="20000"/>
          </a:bodyPr>
          <a:lstStyle/>
          <a:p>
            <a:pPr marL="0" lvl="0" indent="0">
              <a:buNone/>
            </a:pPr>
            <a:r>
              <a:t>* Per 100,000 live births</a:t>
            </a:r>
          </a:p>
          <a:p>
            <a:pPr marL="0" lvl="0" indent="0">
              <a:buNone/>
            </a:pPr>
            <a:r>
              <a:rPr b="1"/>
              <a:t>ACRONYMS:</a:t>
            </a:r>
            <a:r>
              <a:t> AI/AN = American Indian or Alaska Native; Black/AA = Black or African American; NH/PI = Native Hawaiian or other Pacific Islander</a:t>
            </a:r>
          </a:p>
          <a:p>
            <a:pPr marL="0" lvl="0" indent="0">
              <a:buNone/>
            </a:pPr>
            <a:r>
              <a:rPr b="1"/>
              <a:t>NOTE:</a:t>
            </a:r>
            <a:r>
              <a:t> In 2023, a total of 193 congenital syphilis (CS) cases (5.0%) had missing, unknown, or other race and were not reported to be of Hispanic ethnicity. These cases are not shown in this figure. Including these cases, there were a total of 3,882 cases of CS reported among states and the District of Columbia for a rate of 105.8 per 100,000 live births.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Total Live Births and Reported Cases by Race/Hispanic Ethnicity of Birth Parent, United States, 2023</a:t>
            </a:r>
          </a:p>
        </p:txBody>
      </p:sp>
      <p:pic>
        <p:nvPicPr>
          <p:cNvPr id="3" name="Picture 1" descr="Ribbon plot showing the distribution of race and Hispanic ethnicity of live births and infants with congenital syphilis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92500" lnSpcReduction="10000"/>
          </a:bodyPr>
          <a:lstStyle/>
          <a:p>
            <a:pPr marL="0" lvl="0" indent="0">
              <a:buNone/>
            </a:pPr>
            <a:r>
              <a:rPr b="1"/>
              <a:t>NOTE:</a:t>
            </a:r>
            <a:r>
              <a:t> In 2023, a total of 193 congenital syphilis cases (5.0%) had missing, unknown, or other race and were not reported to be of Hispanic ethnicity. These cases are included in the “other/unknown” category.</a:t>
            </a:r>
          </a:p>
          <a:p>
            <a:pPr marL="0" lvl="0" indent="0">
              <a:buNone/>
            </a:pPr>
            <a:r>
              <a:rPr b="1"/>
              <a:t>ACRONYMS:</a:t>
            </a:r>
            <a:r>
              <a:t> AI/AN = American Indian or Alaska Native; Black/AA = Black or African American; NH/PI = Native Hawaiian or other Pacific Islander</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Congenital Syphilis — Rates of Reported Cases by Race/Hispanic Ethnicity of Birth Parent and Year of Birth, United States, 2019–2023</a:t>
            </a:r>
          </a:p>
        </p:txBody>
      </p:sp>
      <p:pic>
        <p:nvPicPr>
          <p:cNvPr id="3" name="Picture 1" descr="Line graph showing rates of reported congenital syphilis cases by year of birth and race and Hispanic ethnicity of mother in the United States from 2014 to 2023."/>
          <p:cNvPicPr>
            <a:picLocks noGrp="1" noChangeAspect="1"/>
          </p:cNvPicPr>
          <p:nvPr/>
        </p:nvPicPr>
        <p:blipFill>
          <a:blip r:embed="rId3">
            <a:extLst>
              <a:ext uri="{28A0092B-C50C-407E-A947-70E740481C1C}">
                <a14:useLocalDpi xmlns:a14="http://schemas.microsoft.com/office/drawing/2010/main" val="0"/>
              </a:ext>
            </a:extLst>
          </a:blip>
          <a:srcRect/>
          <a:stretch/>
        </p:blipFill>
        <p:spPr bwMode="auto">
          <a:xfrm>
            <a:off x="1574800" y="1016907"/>
            <a:ext cx="5994400" cy="3211285"/>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t>* Per 100,000 live births</a:t>
            </a:r>
          </a:p>
          <a:p>
            <a:pPr marL="0" lvl="0" indent="0">
              <a:buNone/>
            </a:pPr>
            <a:r>
              <a:rPr b="1"/>
              <a:t>ACRONYMS:</a:t>
            </a:r>
            <a:r>
              <a:t> AI/AN = American Indian or Alaska Native; Black/AA = Black or African American; NH/PI = Native Hawaiian or other Pacific Islander</a:t>
            </a:r>
          </a:p>
          <a:p>
            <a:pPr marL="0" lvl="0" indent="0">
              <a:buNone/>
            </a:pPr>
            <a:r>
              <a:rPr b="1"/>
              <a:t>NOTE:</a:t>
            </a:r>
            <a:r>
              <a:t> During 2019 to 2023, the percentage of all congenital syphilis cases with missing, unknown, or other race and not reported to be of Hispanic ethnicity was 5.2%, from a low of 5.0% (n = 193) in 2023 and 2019 to a high of 5.5% (n = 119) in 2020. These cases are not shown in this figure.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Rates of Reported Cases by Jurisdiction, United States and Territories, 2023</a:t>
            </a:r>
          </a:p>
        </p:txBody>
      </p:sp>
      <p:pic>
        <p:nvPicPr>
          <p:cNvPr id="3" name="Picture 1" descr="United States map showing rates of reported cases of congenital syphilis by state and territor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live births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Reported Cases by Year of Birth and Jurisdiction, United States and Territories, 2014–2023</a:t>
            </a:r>
          </a:p>
        </p:txBody>
      </p:sp>
      <p:pic>
        <p:nvPicPr>
          <p:cNvPr id="3" name="Picture 1" descr="Animated map of the United States showing reported cases of congenital syphilis by state and territory of residence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Reported Cases by Year of Birth and Jurisdiction, United States and Territories, 2014 and 2023</a:t>
            </a:r>
          </a:p>
        </p:txBody>
      </p:sp>
      <p:pic>
        <p:nvPicPr>
          <p:cNvPr id="3" name="Picture 1" descr="United States map showing reported cases of congenital syphilis by state and territory of residence in 2014 and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Rates of Reported Cases by Year of Birth and Jurisdiction, United States and Territories, 2014–2023</a:t>
            </a:r>
          </a:p>
        </p:txBody>
      </p:sp>
      <p:pic>
        <p:nvPicPr>
          <p:cNvPr id="3" name="Picture 1" descr="Animated map of the United States showing rates of reported cases of congenital syphilis by state and territory of residence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live births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Syphilis — Rates of Reported Cases by Stage of Infection and Year, United States, 2014–2023</a:t>
            </a:r>
          </a:p>
        </p:txBody>
      </p:sp>
      <p:pic>
        <p:nvPicPr>
          <p:cNvPr id="3" name="Picture 1" descr="Line graph showing United States rates of reported total syphilis, primary and secondary syphilis, early non-primary non-secondary syphilis, and unknown/late syphilis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a:p>
            <a:pPr marL="0" lvl="0" indent="0">
              <a:buNone/>
            </a:pPr>
            <a:r>
              <a:rPr b="1"/>
              <a:t>NOTE:</a:t>
            </a:r>
            <a:r>
              <a:t> “All stages” includes cases of syphilis reported as primary, secondary, early non-primary non-secondary, or unknown duration or late.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Rates of Reported Cases by Year of Birth and Jurisdiction, United States and Territories, 2014 and 2023</a:t>
            </a:r>
          </a:p>
        </p:txBody>
      </p:sp>
      <p:pic>
        <p:nvPicPr>
          <p:cNvPr id="3" name="Picture 1" descr="United States map showing rates of reported cases of congenital syphilis by state and territory of residence in 2014 and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live births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Congenital Syphilis — Reported Cases by Vital Status and Clinical Signs and Symptoms* of Infection and Year, United States, 2019–2023</a:t>
            </a:r>
          </a:p>
        </p:txBody>
      </p:sp>
      <p:pic>
        <p:nvPicPr>
          <p:cNvPr id="3" name="Picture 1" descr="Area plot showing number of cases of congenital syphilis by vital status and clinical signs and symptoms of infection in the United States from 2018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t>* Neonates/infants with signs and/or symptoms of congenital syphilis (CS) have documentation of at least one of the following: long bone changes consistent with CS, snuffles, condylomata lata, syphilitic skin rash, pseudoparalysis, hepatosplenomegaly, edema, jaundice due to syphilitic hepatitis, reactive CSF-VDRL, elevated CSF WBC or protein values, or evidence of direct detection of </a:t>
            </a:r>
            <a:r>
              <a:rPr i="1"/>
              <a:t>T. pallidum</a:t>
            </a:r>
            <a:r>
              <a:t>.</a:t>
            </a:r>
          </a:p>
          <a:p>
            <a:pPr marL="0" lvl="0" indent="0">
              <a:buNone/>
            </a:pPr>
            <a:r>
              <a:rPr b="1"/>
              <a:t>NOTE:</a:t>
            </a:r>
            <a:r>
              <a:t> Of the 14,579 congenital syphilis cases reported during 2019 to 2023, 53 (0.4%) did not have sufficient information to be categorized.</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Reported Stillbirths and Neonatal/Infant Deaths by Year, United States, 2014–2023</a:t>
            </a:r>
          </a:p>
        </p:txBody>
      </p:sp>
      <p:pic>
        <p:nvPicPr>
          <p:cNvPr id="3" name="Picture 1" descr="Stacked bar chart showing the number of reported congenital syphilis-related stillbirths and deaths during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Congenital Syphilis — Distribution of Receipt of Testing and Treatment by Pregnant Persons with a Congenital Syphilis Outcome, United States, 2023</a:t>
            </a:r>
          </a:p>
        </p:txBody>
      </p:sp>
      <p:pic>
        <p:nvPicPr>
          <p:cNvPr id="3" name="Picture 1" descr="Ribbon plot showing the distribution of missed prevention opportunities among mothers of infants with congenital syphilis from 2018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t>* Cases with insufficient data to assign a likely missed opportunity were due to missing or incomplete data in case notification data at CDC. More complete data on these cases may be available at the jurisdictional level, allowing for ascertainment of the likely missed opportunity.</a:t>
            </a:r>
          </a:p>
          <a:p>
            <a:pPr marL="0" lvl="0" indent="0">
              <a:buNone/>
            </a:pPr>
            <a:r>
              <a:rPr b="1"/>
              <a:t>NOTE:</a:t>
            </a:r>
            <a:r>
              <a:t> Percentages represent the number of congenital syphilis (CS) cases among the 3,882 total CS cases reported among states and the District of Columbia in 2023.</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Rates of Reported Cases Among Women by Jurisdiction, United States and Territories, 2023</a:t>
            </a:r>
          </a:p>
        </p:txBody>
      </p:sp>
      <p:pic>
        <p:nvPicPr>
          <p:cNvPr id="3" name="Picture 1" descr="United States map showing rates of reported primary and secondary syphilis cases among women by state and territor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Rates of Reported Cases Among Women Aged 15–44 Years by Jurisdiction, United States and Territories, 2014–2023</a:t>
            </a:r>
          </a:p>
        </p:txBody>
      </p:sp>
      <p:pic>
        <p:nvPicPr>
          <p:cNvPr id="3" name="Picture 1" descr="Animated map of the United States showing rates of reported primary and secondary syphilis among women aged 15 to 44 years by state and territory of residence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Rates of Reported Cases Among Women Aged 15–44 Years by Jurisdiction, United States and Territories, 2014 and 2023</a:t>
            </a:r>
          </a:p>
        </p:txBody>
      </p:sp>
      <p:pic>
        <p:nvPicPr>
          <p:cNvPr id="3" name="Picture 1" descr="United States map showing rates of reported primary and secondary syphilis among women aged 15 to 44 years by state and territory of residence from 2014 to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Syphilis (All Stages) — Rates of Reported Cases Among Women Aged 15–44 Years by Jurisdiction, United States and Territories, 2014 and 2023</a:t>
            </a:r>
          </a:p>
        </p:txBody>
      </p:sp>
      <p:pic>
        <p:nvPicPr>
          <p:cNvPr id="3" name="Picture 1" descr="United States map showing rates of reported syphilis at all stages among women aged 15-44 years by state and territory of residence from 2014 to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Syphilis (All Stages) — Rates of Reported Cases Among Women Aged 15–44 Years by Jurisdiction, United States and Territories, 2014–2023</a:t>
            </a:r>
          </a:p>
        </p:txBody>
      </p:sp>
      <p:pic>
        <p:nvPicPr>
          <p:cNvPr id="3" name="Picture 1" descr="Animated map of the United States showing rates of reported syphilis at all stages among women aged 15-44 years by state and territory of residence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Syphilis (All Stages) — Reported Cases Among Women Aged 15–44 Years by County, United States, 2019–2023</a:t>
            </a:r>
          </a:p>
        </p:txBody>
      </p:sp>
      <p:pic>
        <p:nvPicPr>
          <p:cNvPr id="3" name="Picture 1" descr="Animated map of the United States showing rates of reported syphilis at all stages among women aged 15-44 years by county of residence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Syphilis — Reported Cases by Stage and Year, United States, 2014–2023</a:t>
            </a:r>
          </a:p>
        </p:txBody>
      </p:sp>
      <p:pic>
        <p:nvPicPr>
          <p:cNvPr id="3" name="Picture 1" descr="Area plot showing reported cases of unknown duration or late syphilis, early non-primary non-secondary syphilis, and primary and secondary syphilis in the United States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Syphilis (All Stages) — Reported Cases Among Women Aged 15–44 Years by County, United States, 2019 and 2023</a:t>
            </a:r>
          </a:p>
        </p:txBody>
      </p:sp>
      <p:pic>
        <p:nvPicPr>
          <p:cNvPr id="3" name="Picture 1" descr="United States map showing rates of reported syphilis at all stages among women aged 15-44 years by county of residence in 2014 and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Rates of Reported Cases Among Women Aged 15–44 Years by County, United States, 2023</a:t>
            </a:r>
          </a:p>
        </p:txBody>
      </p:sp>
      <p:pic>
        <p:nvPicPr>
          <p:cNvPr id="3" name="Picture 1" descr="Map of the United States showing rates of reported primary and secondary syphilis among women aged 15-44 years by county of residence during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a:p>
            <a:pPr marL="0" lvl="0" indent="0">
              <a:buNone/>
            </a:pPr>
            <a:r>
              <a:rPr b="1"/>
              <a:t>NOTE:</a:t>
            </a:r>
            <a:r>
              <a:t> The target for the Healthy People 2030 goal to reduce the rate of syphilis in women is 4.6 per 100,000.</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Reference Map of US Census Regions</a:t>
            </a:r>
          </a:p>
        </p:txBody>
      </p:sp>
      <p:pic>
        <p:nvPicPr>
          <p:cNvPr id="3" name="Picture 1" descr="Map of US Census regions "/>
          <p:cNvPicPr>
            <a:picLocks noGrp="1" noChangeAspect="1"/>
          </p:cNvPicPr>
          <p:nvPr/>
        </p:nvPicPr>
        <p:blipFill>
          <a:blip r:embed="rId2"/>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Syphilis — Reported Cases Among Women by Stage and Year, United States, 2014–2023</a:t>
            </a:r>
          </a:p>
        </p:txBody>
      </p:sp>
      <p:pic>
        <p:nvPicPr>
          <p:cNvPr id="3" name="Picture 1" descr="Area plot showing reported cases of unknown duration or late syyphilis, early non-primary non-secondary syphilis, and primary and secondary syphilis among women in the United States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Syphilis — Reported Cases Among Men by Stage and Year, United States, 2014–2023</a:t>
            </a:r>
          </a:p>
        </p:txBody>
      </p:sp>
      <p:pic>
        <p:nvPicPr>
          <p:cNvPr id="3" name="Picture 1" descr="Area plot showing reported cases of unknown duration or late syyphilis, early non-primary non-secondary syphilis, and primary and secondary syphilis among men in the United States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Sex and Year, United States, 2014–2023</a:t>
            </a:r>
          </a:p>
        </p:txBody>
      </p:sp>
      <p:pic>
        <p:nvPicPr>
          <p:cNvPr id="3" name="Picture 1" descr="Line graph showing rates of reported cases of primary and secondary syphilis in the United States by sex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theme/theme1.xml><?xml version="1.0" encoding="utf-8"?>
<a:theme xmlns:a="http://schemas.openxmlformats.org/drawingml/2006/main" name="Office Theme">
  <a:themeElements>
    <a:clrScheme name="CDC">
      <a:dk1>
        <a:srgbClr val="0F56DC"/>
      </a:dk1>
      <a:lt1>
        <a:sysClr val="window" lastClr="FFFFFF"/>
      </a:lt1>
      <a:dk2>
        <a:srgbClr val="0B7D58"/>
      </a:dk2>
      <a:lt2>
        <a:srgbClr val="FFFFFF"/>
      </a:lt2>
      <a:accent1>
        <a:srgbClr val="7F8080"/>
      </a:accent1>
      <a:accent2>
        <a:srgbClr val="546DB4"/>
      </a:accent2>
      <a:accent3>
        <a:srgbClr val="9A3B25"/>
      </a:accent3>
      <a:accent4>
        <a:srgbClr val="7F7F7F"/>
      </a:accent4>
      <a:accent5>
        <a:srgbClr val="0033A1"/>
      </a:accent5>
      <a:accent6>
        <a:srgbClr val="002060"/>
      </a:accent6>
      <a:hlink>
        <a:srgbClr val="0F56DC"/>
      </a:hlink>
      <a:folHlink>
        <a:srgbClr val="3077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92EA135D25CF64DBAD3A1A74C69F504" ma:contentTypeVersion="16" ma:contentTypeDescription="Create a new document." ma:contentTypeScope="" ma:versionID="3bb3d292298917fedd11243e07c44481">
  <xsd:schema xmlns:xsd="http://www.w3.org/2001/XMLSchema" xmlns:xs="http://www.w3.org/2001/XMLSchema" xmlns:p="http://schemas.microsoft.com/office/2006/metadata/properties" xmlns:ns2="0f2f2caf-3a4a-447c-86c4-8e3cd1184a01" xmlns:ns3="c786cd31-8fca-4574-9903-686ddf9dd225" targetNamespace="http://schemas.microsoft.com/office/2006/metadata/properties" ma:root="true" ma:fieldsID="fa9a712e9956928f4545a2ed0205f988" ns2:_="" ns3:_="">
    <xsd:import namespace="0f2f2caf-3a4a-447c-86c4-8e3cd1184a01"/>
    <xsd:import namespace="c786cd31-8fca-4574-9903-686ddf9dd22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Checked" minOccurs="0"/>
                <xsd:element ref="ns2:Checked2"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2f2caf-3a4a-447c-86c4-8e3cd1184a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Checked" ma:index="17" nillable="true" ma:displayName="Checked" ma:default="1" ma:format="Dropdown" ma:internalName="Checked">
      <xsd:simpleType>
        <xsd:restriction base="dms:Boolean"/>
      </xsd:simpleType>
    </xsd:element>
    <xsd:element name="Checked2" ma:index="18" nillable="true" ma:displayName="Checked2" ma:format="Dropdown" ma:internalName="Checked2">
      <xsd:simpleType>
        <xsd:restriction base="dms:Choice">
          <xsd:enumeration value="No"/>
          <xsd:enumeration value="Yes"/>
          <xsd:enumeration value="Choice 3"/>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9353dbe8-8260-4ccf-8219-3d2995e6fa1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786cd31-8fca-4574-9903-686ddf9dd225"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1ad641b7-cabf-4c2f-8a2e-3187e7bdd1d1}" ma:internalName="TaxCatchAll" ma:showField="CatchAllData" ma:web="c786cd31-8fca-4574-9903-686ddf9dd22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Checked xmlns="0f2f2caf-3a4a-447c-86c4-8e3cd1184a01">true</Checked>
    <TaxCatchAll xmlns="c786cd31-8fca-4574-9903-686ddf9dd225" xsi:nil="true"/>
    <Checked2 xmlns="0f2f2caf-3a4a-447c-86c4-8e3cd1184a01" xsi:nil="true"/>
    <lcf76f155ced4ddcb4097134ff3c332f xmlns="0f2f2caf-3a4a-447c-86c4-8e3cd1184a0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DD7BE3F-01F2-4EAF-8F29-4601BFF9CD2A}">
  <ds:schemaRefs>
    <ds:schemaRef ds:uri="http://schemas.microsoft.com/sharepoint/v3/contenttype/forms"/>
  </ds:schemaRefs>
</ds:datastoreItem>
</file>

<file path=customXml/itemProps2.xml><?xml version="1.0" encoding="utf-8"?>
<ds:datastoreItem xmlns:ds="http://schemas.openxmlformats.org/officeDocument/2006/customXml" ds:itemID="{E3668420-7807-402F-908C-186AADBC0C6E}"/>
</file>

<file path=customXml/itemProps3.xml><?xml version="1.0" encoding="utf-8"?>
<ds:datastoreItem xmlns:ds="http://schemas.openxmlformats.org/officeDocument/2006/customXml" ds:itemID="{293B1502-FA4B-4FBE-A843-62982F5B8438}"/>
</file>

<file path=docProps/app.xml><?xml version="1.0" encoding="utf-8"?>
<Properties xmlns="http://schemas.openxmlformats.org/officeDocument/2006/extended-properties" xmlns:vt="http://schemas.openxmlformats.org/officeDocument/2006/docPropsVTypes">
  <TotalTime>19</TotalTime>
  <Words>24877</Words>
  <Application>Microsoft Office PowerPoint</Application>
  <PresentationFormat>On-screen Show (16:9)</PresentationFormat>
  <Paragraphs>835</Paragraphs>
  <Slides>62</Slides>
  <Notes>61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62</vt:i4>
      </vt:variant>
    </vt:vector>
  </HeadingPairs>
  <TitlesOfParts>
    <vt:vector size="67" baseType="lpstr">
      <vt:lpstr>Arial</vt:lpstr>
      <vt:lpstr>Calibri</vt:lpstr>
      <vt:lpstr>Calibri Light</vt:lpstr>
      <vt:lpstr>Wingdings</vt:lpstr>
      <vt:lpstr>Office Theme</vt:lpstr>
      <vt:lpstr>Sexually Transmitted Infections</vt:lpstr>
      <vt:lpstr>Sexually Transmitted Infections (STIs) — Reported Cases by STI and Year, United States, 2014–2023</vt:lpstr>
      <vt:lpstr>Syphilis — Rates of Reported Cases by Year, United States, 1941–2023</vt:lpstr>
      <vt:lpstr>Syphilis — Rates of Reported Cases by Stage of Infection and Year, United States, 1941–2023</vt:lpstr>
      <vt:lpstr>Syphilis — Rates of Reported Cases by Stage of Infection and Year, United States, 2014–2023</vt:lpstr>
      <vt:lpstr>Syphilis — Reported Cases by Stage and Year, United States, 2014–2023</vt:lpstr>
      <vt:lpstr>Syphilis — Reported Cases Among Women by Stage and Year, United States, 2014–2023</vt:lpstr>
      <vt:lpstr>Syphilis — Reported Cases Among Men by Stage and Year, United States, 2014–2023</vt:lpstr>
      <vt:lpstr>Primary and Secondary Syphilis — Rates of Reported Cases by Sex and Year, United States, 2014–2023</vt:lpstr>
      <vt:lpstr>Primary and Secondary Syphilis — Rates of Reported Cases by Region and Year, United States, 2014–2023</vt:lpstr>
      <vt:lpstr>Primary and Secondary Syphilis — Rates of Reported Cases by Age Group and Sex, United States, 2023</vt:lpstr>
      <vt:lpstr>Primary and Secondary Syphilis — Rates of Reported Cases Among Women Aged 15–44 Years by Age Group and Year, United States, 2014–2023</vt:lpstr>
      <vt:lpstr>Primary and Secondary Syphilis — Rates of Reported Cases Among Men Aged 15–44 Years by Age Group and Year, United States, 2014–2023</vt:lpstr>
      <vt:lpstr>Primary and Secondary Syphilis — Rates of Reported Cases by Race/Hispanic Ethnicity and Sex, United States, 2023</vt:lpstr>
      <vt:lpstr>Primary and Secondary Syphilis — Total Population and Reported Cases by Race/Hispanic Ethnicity, United States, 2023</vt:lpstr>
      <vt:lpstr>Primary and Secondary Syphilis — Rates of Reported Cases by Race/Hispanic Ethnicity and Year, United States, 2019–2023</vt:lpstr>
      <vt:lpstr>Primary and Secondary Syphilis — Case Counts and Rates of Reported Cases by Race/Hispanic Ethnicity, United States, 2023</vt:lpstr>
      <vt:lpstr>Primary and Secondary Syphilis — Rates of Reported Cases by Jurisdiction, United States and Territories, 2023</vt:lpstr>
      <vt:lpstr>Primary and Secondary Syphilis — Rates of Reported Cases by Jurisdiction, United States and Territories, 2014–2023</vt:lpstr>
      <vt:lpstr>Primary and Secondary Syphilis — Rates of Reported Cases by Jurisdiction, United States and Territories, 2014 and 2023</vt:lpstr>
      <vt:lpstr>Primary and Secondary Syphilis — Rates of Reported Cases by County, United States, 2023</vt:lpstr>
      <vt:lpstr>Primary and Secondary Syphilis — Rates of Reported Cases by Sex and Male-to-Female Rate Ratios, by Year, United States, 1990–2023</vt:lpstr>
      <vt:lpstr>Primary and Secondary Syphilis — Distribution of Cases by Sex and Sex of Sex Partners, United States, 2023</vt:lpstr>
      <vt:lpstr>Primary and Secondary Syphilis — Reported Cases by Sex and Sex of Sex Partners and Year, United States, 2014–2023</vt:lpstr>
      <vt:lpstr>Primary and Secondary Syphilis — Estimated Rates of Reported Cases Among MSM by Jurisdiction, 39 States and the District of Columbia, 2023</vt:lpstr>
      <vt:lpstr>Primary and Secondary Syphilis — Distribution of Cases by Gender Identity, 26 States* and the District of Columbia, 2023</vt:lpstr>
      <vt:lpstr>Primary and Secondary Syphilis — Reported Cases by Sex, Sex of Sex Partners, and HIV Status, United States, 2023</vt:lpstr>
      <vt:lpstr>Primary and Secondary Syphilis — Reported Cases Among Men Who Have Sex with Men by HIV Status and Year, United States, 2014–2023</vt:lpstr>
      <vt:lpstr>Primary and Secondary Syphilis — Reported Cases Among Women and Men Who Have Sex with Women Only by HIV Status and Year, United States, 2014–2023</vt:lpstr>
      <vt:lpstr>Primary and Secondary Syphilis — Reported Cases Among Men with Unknown Sex of Sex Partners by HIV Status and Year, United States, 2014–2023</vt:lpstr>
      <vt:lpstr>Primary and Secondary Syphilis — Ratios of Rates of Reported Cases by Sex, Race/Hispanic Ethnicity, and Region, United States, 2023</vt:lpstr>
      <vt:lpstr>Primary and Secondary Syphilis — Reported Cases by Sex, Sex of Sex Partners, and Race/Hispanic Ethnicity, United States, 2023</vt:lpstr>
      <vt:lpstr>Primary and Secondary Syphilis — Reported Cases Among Men Who Have Sex with Men by Race and Hispanic Ethnicity, United States, 2014–2023</vt:lpstr>
      <vt:lpstr>Primary and Secondary Syphilis — Reported Cases Among Men Who Have Sex with Women Only by Race and Hispanic Ethnicity, United States, 2014–2023</vt:lpstr>
      <vt:lpstr>Primary and Secondary Syphilis — Reported Cases Among Women by Race and Hispanic Ethnicity, United States, 2014–2023</vt:lpstr>
      <vt:lpstr>Primary and Secondary Syphilis — Reported Cases Among Men with Unknown Sex of Sex Partners by Race and Hispanic Ethnicity, United States, 2014–2023</vt:lpstr>
      <vt:lpstr>Primary and Secondary Syphilis — Reported Cases by Reporting Source and Sex and Year, United States, 2014–2023</vt:lpstr>
      <vt:lpstr>Primary and Secondary Syphilis — Reported Cases among Men by Reporting Source and Sex of Sex Partners and Year, United States, 2014–2023</vt:lpstr>
      <vt:lpstr>Proportion of MSM with Primary and Secondary Syphilis, Urogenital Gonorrhea, or Urogenital Chlamydia by HIV Status, STI Surveillance Network (SSuN), 2023</vt:lpstr>
      <vt:lpstr>Congenital Syphilis — Rates of Reported Cases by Year of Birth, United States, 1941–2023</vt:lpstr>
      <vt:lpstr>Congenital Syphilis — Reported Cases by Year of Birth and Rates of Reported Cases of Primary and Secondary Syphilis and Syphilis (All Stages) Among Women Aged 15–44 Years, United States, 2014–2023</vt:lpstr>
      <vt:lpstr>Syphilis — Reported Cases of Syphilis (All Stages) among Pregnant Women and Reported Cases of Congenital Syphilis by Year of Birth, United States, 2019–2023</vt:lpstr>
      <vt:lpstr>Congenital Syphilis — Case Counts and Rates of Reported Cases by Race/Hispanic Ethnicity of Birth Parent, United States, 2023</vt:lpstr>
      <vt:lpstr>Congenital Syphilis — Total Live Births and Reported Cases by Race/Hispanic Ethnicity of Birth Parent, United States, 2023</vt:lpstr>
      <vt:lpstr>Congenital Syphilis — Rates of Reported Cases by Race/Hispanic Ethnicity of Birth Parent and Year of Birth, United States, 2019–2023</vt:lpstr>
      <vt:lpstr>Congenital Syphilis — Rates of Reported Cases by Jurisdiction, United States and Territories, 2023</vt:lpstr>
      <vt:lpstr>Congenital Syphilis — Reported Cases by Year of Birth and Jurisdiction, United States and Territories, 2014–2023</vt:lpstr>
      <vt:lpstr>Congenital Syphilis — Reported Cases by Year of Birth and Jurisdiction, United States and Territories, 2014 and 2023</vt:lpstr>
      <vt:lpstr>Congenital Syphilis — Rates of Reported Cases by Year of Birth and Jurisdiction, United States and Territories, 2014–2023</vt:lpstr>
      <vt:lpstr>Congenital Syphilis — Rates of Reported Cases by Year of Birth and Jurisdiction, United States and Territories, 2014 and 2023</vt:lpstr>
      <vt:lpstr>Congenital Syphilis — Reported Cases by Vital Status and Clinical Signs and Symptoms* of Infection and Year, United States, 2019–2023</vt:lpstr>
      <vt:lpstr>Congenital Syphilis — Reported Stillbirths and Neonatal/Infant Deaths by Year, United States, 2014–2023</vt:lpstr>
      <vt:lpstr>Congenital Syphilis — Distribution of Receipt of Testing and Treatment by Pregnant Persons with a Congenital Syphilis Outcome, United States, 2023</vt:lpstr>
      <vt:lpstr>Primary and Secondary Syphilis — Rates of Reported Cases Among Women by Jurisdiction, United States and Territories, 2023</vt:lpstr>
      <vt:lpstr>Primary and Secondary Syphilis — Rates of Reported Cases Among Women Aged 15–44 Years by Jurisdiction, United States and Territories, 2014–2023</vt:lpstr>
      <vt:lpstr>Primary and Secondary Syphilis — Rates of Reported Cases Among Women Aged 15–44 Years by Jurisdiction, United States and Territories, 2014 and 2023</vt:lpstr>
      <vt:lpstr>Syphilis (All Stages) — Rates of Reported Cases Among Women Aged 15–44 Years by Jurisdiction, United States and Territories, 2014 and 2023</vt:lpstr>
      <vt:lpstr>Syphilis (All Stages) — Rates of Reported Cases Among Women Aged 15–44 Years by Jurisdiction, United States and Territories, 2014–2023</vt:lpstr>
      <vt:lpstr>Syphilis (All Stages) — Reported Cases Among Women Aged 15–44 Years by County, United States, 2019–2023</vt:lpstr>
      <vt:lpstr>Syphilis (All Stages) — Reported Cases Among Women Aged 15–44 Years by County, United States, 2019 and 2023</vt:lpstr>
      <vt:lpstr>Primary and Secondary Syphilis — Rates of Reported Cases Among Women Aged 15–44 Years by County, United States, 2023</vt:lpstr>
      <vt:lpstr>Reference Map of US Census Regions</vt:lpstr>
    </vt:vector>
  </TitlesOfParts>
  <LinksUpToDate>false</LinksUpToDate>
  <SharedDoc>false</SharedDoc>
  <HyperlinksChanged>false</HyperlinksChanged>
  <AppVersion>16.0000</AppVersion>
</Properties>
</file>

<file path=docProps/app0.xml><?xml version="1.0" encoding="utf-8"?>
<Properties xmlns="http://schemas.openxmlformats.org/officeDocument/2006/extended-properties" xmlns:vt="http://schemas.openxmlformats.org/officeDocument/2006/docPropsVTypes">
  <Template>Office Theme</Template>
  <TotalTime>60</TotalTime>
  <Words>0</Words>
  <Application>Microsoft Office PowerPoint</Application>
  <PresentationFormat>On-screen Show (16:9)</PresentationFormat>
  <Paragraphs>0</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Wingdings</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 STI Surveillance Report Draft</dc:title>
  <dc:creator/>
  <cp:keywords/>
  <cp:lastModifiedBy>Yashar, Elliane (CDC/NCHHSTP/DSTDP)</cp:lastModifiedBy>
  <cp:revision>2</cp:revision>
  <dcterms:created xsi:type="dcterms:W3CDTF">2024-10-24T16:17:16Z</dcterms:created>
  <dcterms:modified xsi:type="dcterms:W3CDTF">2024-11-05T17:07:50Z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utput">
    <vt:lpwstr/>
  </property>
  <property fmtid="{D5CDD505-2E9C-101B-9397-08002B2CF9AE}" pid="3" name="MSIP_Label_8af03ff0-41c5-4c41-b55e-fabb8fae94be_Enabled">
    <vt:lpwstr>true</vt:lpwstr>
  </property>
  <property fmtid="{D5CDD505-2E9C-101B-9397-08002B2CF9AE}" pid="4" name="MSIP_Label_8af03ff0-41c5-4c41-b55e-fabb8fae94be_SetDate">
    <vt:lpwstr>2024-10-28T16:07:24Z</vt:lpwstr>
  </property>
  <property fmtid="{D5CDD505-2E9C-101B-9397-08002B2CF9AE}" pid="5" name="MSIP_Label_8af03ff0-41c5-4c41-b55e-fabb8fae94be_Method">
    <vt:lpwstr>Privileged</vt:lpwstr>
  </property>
  <property fmtid="{D5CDD505-2E9C-101B-9397-08002B2CF9AE}" pid="6" name="MSIP_Label_8af03ff0-41c5-4c41-b55e-fabb8fae94be_Name">
    <vt:lpwstr>8af03ff0-41c5-4c41-b55e-fabb8fae94be</vt:lpwstr>
  </property>
  <property fmtid="{D5CDD505-2E9C-101B-9397-08002B2CF9AE}" pid="7" name="MSIP_Label_8af03ff0-41c5-4c41-b55e-fabb8fae94be_SiteId">
    <vt:lpwstr>9ce70869-60db-44fd-abe8-d2767077fc8f</vt:lpwstr>
  </property>
  <property fmtid="{D5CDD505-2E9C-101B-9397-08002B2CF9AE}" pid="8" name="MSIP_Label_8af03ff0-41c5-4c41-b55e-fabb8fae94be_ActionId">
    <vt:lpwstr>4dd96fab-952c-4534-8760-9716a20ec191</vt:lpwstr>
  </property>
  <property fmtid="{D5CDD505-2E9C-101B-9397-08002B2CF9AE}" pid="9" name="MSIP_Label_8af03ff0-41c5-4c41-b55e-fabb8fae94be_ContentBits">
    <vt:lpwstr>0</vt:lpwstr>
  </property>
  <property fmtid="{D5CDD505-2E9C-101B-9397-08002B2CF9AE}" pid="10" name="ContentTypeId">
    <vt:lpwstr>0x010100492EA135D25CF64DBAD3A1A74C69F504</vt:lpwstr>
  </property>
</Properties>
</file>