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Props/app0.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package/2006/relationships/metadata/extended-properties" Target="docProps/app0.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0"/>
  </p:notesMasterIdLst>
  <p:sldIdLst>
    <p:sldId id="371" r:id="rId5"/>
    <p:sldId id="269" r:id="rId6"/>
    <p:sldId id="270" r:id="rId7"/>
    <p:sldId id="271" r:id="rId8"/>
    <p:sldId id="272" r:id="rId9"/>
    <p:sldId id="286" r:id="rId10"/>
    <p:sldId id="287" r:id="rId11"/>
    <p:sldId id="288" r:id="rId12"/>
    <p:sldId id="289" r:id="rId13"/>
    <p:sldId id="290" r:id="rId14"/>
    <p:sldId id="291" r:id="rId15"/>
    <p:sldId id="298" r:id="rId16"/>
    <p:sldId id="375" r:id="rId17"/>
    <p:sldId id="300" r:id="rId18"/>
    <p:sldId id="323" r:id="rId19"/>
    <p:sldId id="324" r:id="rId20"/>
    <p:sldId id="325" r:id="rId21"/>
    <p:sldId id="326" r:id="rId22"/>
    <p:sldId id="335" r:id="rId23"/>
    <p:sldId id="355" r:id="rId24"/>
    <p:sldId id="356" r:id="rId25"/>
    <p:sldId id="357" r:id="rId26"/>
    <p:sldId id="358" r:id="rId27"/>
    <p:sldId id="367" r:id="rId28"/>
    <p:sldId id="370" r:id="rId2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57B7"/>
    <a:srgbClr val="1D1D1D"/>
    <a:srgbClr val="00788A"/>
    <a:srgbClr val="0061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58E769-7CAD-4FDF-A69B-7C48849856CC}" v="5" dt="2025-01-31T18:20:42.2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7" autoAdjust="0"/>
    <p:restoredTop sz="81549" autoAdjust="0"/>
  </p:normalViewPr>
  <p:slideViewPr>
    <p:cSldViewPr snapToGrid="0">
      <p:cViewPr varScale="1">
        <p:scale>
          <a:sx n="100" d="100"/>
          <a:sy n="100" d="100"/>
        </p:scale>
        <p:origin x="94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ashar, Elliane (CDC/NCHHSTP/DSTDP)" userId="0067169b-dfcc-42c6-8128-75ad3e970bc6" providerId="ADAL" clId="{2258E769-7CAD-4FDF-A69B-7C48849856CC}"/>
    <pc:docChg chg="delSld">
      <pc:chgData name="Yashar, Elliane (CDC/NCHHSTP/DSTDP)" userId="0067169b-dfcc-42c6-8128-75ad3e970bc6" providerId="ADAL" clId="{2258E769-7CAD-4FDF-A69B-7C48849856CC}" dt="2025-01-31T18:20:42.231" v="5" actId="47"/>
      <pc:docMkLst>
        <pc:docMk/>
      </pc:docMkLst>
      <pc:sldChg chg="del">
        <pc:chgData name="Yashar, Elliane (CDC/NCHHSTP/DSTDP)" userId="0067169b-dfcc-42c6-8128-75ad3e970bc6" providerId="ADAL" clId="{2258E769-7CAD-4FDF-A69B-7C48849856CC}" dt="2025-01-31T16:19:49.035" v="0" actId="47"/>
        <pc:sldMkLst>
          <pc:docMk/>
          <pc:sldMk cId="0" sldId="298"/>
        </pc:sldMkLst>
      </pc:sldChg>
      <pc:sldChg chg="del">
        <pc:chgData name="Yashar, Elliane (CDC/NCHHSTP/DSTDP)" userId="0067169b-dfcc-42c6-8128-75ad3e970bc6" providerId="ADAL" clId="{2258E769-7CAD-4FDF-A69B-7C48849856CC}" dt="2025-01-31T16:19:50.319" v="1" actId="47"/>
        <pc:sldMkLst>
          <pc:docMk/>
          <pc:sldMk cId="0" sldId="299"/>
        </pc:sldMkLst>
      </pc:sldChg>
      <pc:sldChg chg="del">
        <pc:chgData name="Yashar, Elliane (CDC/NCHHSTP/DSTDP)" userId="0067169b-dfcc-42c6-8128-75ad3e970bc6" providerId="ADAL" clId="{2258E769-7CAD-4FDF-A69B-7C48849856CC}" dt="2025-01-31T16:19:51.953" v="2" actId="47"/>
        <pc:sldMkLst>
          <pc:docMk/>
          <pc:sldMk cId="0" sldId="300"/>
        </pc:sldMkLst>
      </pc:sldChg>
      <pc:sldChg chg="del">
        <pc:chgData name="Yashar, Elliane (CDC/NCHHSTP/DSTDP)" userId="0067169b-dfcc-42c6-8128-75ad3e970bc6" providerId="ADAL" clId="{2258E769-7CAD-4FDF-A69B-7C48849856CC}" dt="2025-01-31T18:20:40.451" v="3" actId="47"/>
        <pc:sldMkLst>
          <pc:docMk/>
          <pc:sldMk cId="0" sldId="372"/>
        </pc:sldMkLst>
      </pc:sldChg>
      <pc:sldChg chg="del">
        <pc:chgData name="Yashar, Elliane (CDC/NCHHSTP/DSTDP)" userId="0067169b-dfcc-42c6-8128-75ad3e970bc6" providerId="ADAL" clId="{2258E769-7CAD-4FDF-A69B-7C48849856CC}" dt="2025-01-31T18:20:41.316" v="4" actId="47"/>
        <pc:sldMkLst>
          <pc:docMk/>
          <pc:sldMk cId="0" sldId="373"/>
        </pc:sldMkLst>
      </pc:sldChg>
      <pc:sldChg chg="del">
        <pc:chgData name="Yashar, Elliane (CDC/NCHHSTP/DSTDP)" userId="0067169b-dfcc-42c6-8128-75ad3e970bc6" providerId="ADAL" clId="{2258E769-7CAD-4FDF-A69B-7C48849856CC}" dt="2025-01-31T18:20:42.231" v="5" actId="47"/>
        <pc:sldMkLst>
          <pc:docMk/>
          <pc:sldMk cId="0" sldId="37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0660C2-1FD7-4FBA-8676-29F13A0CE47E}" type="datetimeFigureOut">
              <a:rPr lang="en-US" smtClean="0"/>
              <a:t>1/31/2025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9AFBC5-7751-4D71-8004-00EA0C069DAB}" type="slidenum">
              <a:rPr lang="en-US" smtClean="0"/>
              <a:t>‹#›</a:t>
            </a:fld>
            <a:endParaRPr lang="en-US"/>
          </a:p>
        </p:txBody>
      </p:sp>
    </p:spTree>
    <p:extLst>
      <p:ext uri="{BB962C8B-B14F-4D97-AF65-F5344CB8AC3E}">
        <p14:creationId xmlns:p14="http://schemas.microsoft.com/office/powerpoint/2010/main" val="230553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sz="1200" kern="1200" dirty="0">
                <a:solidFill>
                  <a:schemeClr val="tx1"/>
                </a:solidFill>
                <a:effectLst/>
                <a:latin typeface="+mn-lt"/>
                <a:ea typeface="+mn-ea"/>
                <a:cs typeface="+mn-cs"/>
              </a:rPr>
              <a:t>This slide set was prepared by the Division of STD Prevention, National Center for HIV, Viral Hepatitis, STD, and TB Prevention (NCHHSTP), Centers for Disease Control and Prevention (CDC). These slides display trends for STIs in the United States through 2023. Data presented include case </a:t>
            </a:r>
            <a:r>
              <a:rPr lang="en-US" dirty="0"/>
              <a:t>notifications provided </a:t>
            </a:r>
            <a:r>
              <a:rPr lang="en-US" sz="1200" kern="1200" dirty="0">
                <a:solidFill>
                  <a:schemeClr val="tx1"/>
                </a:solidFill>
                <a:effectLst/>
                <a:latin typeface="+mn-lt"/>
                <a:ea typeface="+mn-ea"/>
                <a:cs typeface="+mn-cs"/>
              </a:rPr>
              <a:t>to CDC through the National Notifiable Diseases Surveillance System (NNDSS) and data collected through projects and programs that monitor STIs in various settings, including the STI Surveillance Network (</a:t>
            </a:r>
            <a:r>
              <a:rPr lang="en-US" sz="1200" kern="1200" dirty="0" err="1">
                <a:solidFill>
                  <a:schemeClr val="tx1"/>
                </a:solidFill>
                <a:effectLst/>
                <a:latin typeface="+mn-lt"/>
                <a:ea typeface="+mn-ea"/>
                <a:cs typeface="+mn-cs"/>
              </a:rPr>
              <a:t>SSuN</a:t>
            </a:r>
            <a:r>
              <a:rPr lang="en-US" sz="1200" kern="1200" dirty="0">
                <a:solidFill>
                  <a:schemeClr val="tx1"/>
                </a:solidFill>
                <a:effectLst/>
                <a:latin typeface="+mn-lt"/>
                <a:ea typeface="+mn-ea"/>
                <a:cs typeface="+mn-cs"/>
              </a:rPr>
              <a:t>).</a:t>
            </a:r>
          </a:p>
          <a:p>
            <a:pPr fontAlgn="base"/>
            <a:r>
              <a:rPr lang="en-US" sz="1200" kern="1200" dirty="0">
                <a:solidFill>
                  <a:schemeClr val="tx1"/>
                </a:solidFill>
                <a:effectLst/>
                <a:latin typeface="+mn-lt"/>
                <a:ea typeface="+mn-ea"/>
                <a:cs typeface="+mn-cs"/>
              </a:rPr>
              <a:t> </a:t>
            </a: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For more information on data sources, data collection and reporting practices, and case definitions, please see the Technical </a:t>
            </a:r>
            <a:r>
              <a:rPr lang="en-US" dirty="0"/>
              <a:t>Notes</a:t>
            </a:r>
            <a:r>
              <a:rPr lang="en-US" sz="1200" kern="1200" dirty="0">
                <a:solidFill>
                  <a:schemeClr val="tx1"/>
                </a:solidFill>
                <a:effectLst/>
                <a:latin typeface="+mn-lt"/>
                <a:ea typeface="+mn-ea"/>
                <a:cs typeface="+mn-cs"/>
              </a:rPr>
              <a:t>, available at https://www.cdc.gov/sti-statistics/annual/technical-notes.html.</a:t>
            </a:r>
            <a:endParaRPr lang="en-US" sz="1200" kern="1200" dirty="0">
              <a:solidFill>
                <a:schemeClr val="tx1"/>
              </a:solidFill>
              <a:effectLst/>
              <a:latin typeface="+mn-lt"/>
              <a:cs typeface="Calibri"/>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fontAlgn="base"/>
            <a:r>
              <a:rPr lang="en-US" sz="1200" kern="1200" dirty="0">
                <a:solidFill>
                  <a:schemeClr val="tx1"/>
                </a:solidFill>
                <a:effectLst/>
                <a:latin typeface="+mn-lt"/>
                <a:ea typeface="+mn-ea"/>
                <a:cs typeface="+mn-cs"/>
              </a:rPr>
              <a:t>All data points for figures presented in these slides are available at </a:t>
            </a:r>
            <a:r>
              <a:rPr lang="en-US" sz="1800" kern="1200" dirty="0">
                <a:solidFill>
                  <a:schemeClr val="tx1"/>
                </a:solidFill>
                <a:effectLst/>
                <a:latin typeface="+mn-lt"/>
                <a:ea typeface="+mn-ea"/>
                <a:cs typeface="+mn-cs"/>
              </a:rPr>
              <a:t>https://www.cdc.gov/sti-statistics/media/files/2024/11/2023-STI-Surveillance-Report-Data-Points.zip.</a:t>
            </a:r>
          </a:p>
          <a:p>
            <a:pPr fontAlgn="base"/>
            <a:endParaRPr lang="en-US" dirty="0"/>
          </a:p>
          <a:p>
            <a:r>
              <a:rPr lang="en-US" b="1" dirty="0"/>
              <a:t>NOTE: </a:t>
            </a:r>
            <a:r>
              <a:rPr lang="en-US" dirty="0"/>
              <a:t>This slide set is in the public domain. You may reproduce these slides without permission; </a:t>
            </a:r>
            <a:r>
              <a:rPr lang="en-US" sz="1200" kern="1200" dirty="0">
                <a:solidFill>
                  <a:schemeClr val="tx1"/>
                </a:solidFill>
                <a:effectLst/>
                <a:latin typeface="+mn-lt"/>
                <a:ea typeface="+mn-ea"/>
                <a:cs typeface="+mn-cs"/>
              </a:rPr>
              <a:t>however, citation as to source is appreciated.</a:t>
            </a:r>
          </a:p>
          <a:p>
            <a:pPr fontAlgn="base"/>
            <a:r>
              <a:rPr lang="en-US" sz="1200" kern="1200" dirty="0">
                <a:solidFill>
                  <a:schemeClr val="tx1"/>
                </a:solidFill>
                <a:effectLst/>
                <a:latin typeface="+mn-lt"/>
                <a:ea typeface="+mn-ea"/>
                <a:cs typeface="+mn-cs"/>
              </a:rPr>
              <a:t> </a:t>
            </a:r>
          </a:p>
          <a:p>
            <a:pPr lvl="1" fontAlgn="base"/>
            <a:r>
              <a:rPr lang="en-US" sz="1200" kern="1200" dirty="0">
                <a:solidFill>
                  <a:schemeClr val="tx1"/>
                </a:solidFill>
                <a:effectLst/>
                <a:latin typeface="+mn-lt"/>
                <a:ea typeface="+mn-ea"/>
                <a:cs typeface="+mn-cs"/>
              </a:rPr>
              <a:t>Centers for Disease Control and Prevention. </a:t>
            </a:r>
            <a:r>
              <a:rPr lang="en-US" sz="1200" i="1" kern="1200" dirty="0">
                <a:solidFill>
                  <a:schemeClr val="tx1"/>
                </a:solidFill>
                <a:effectLst/>
                <a:latin typeface="+mn-lt"/>
                <a:ea typeface="+mn-ea"/>
                <a:cs typeface="+mn-cs"/>
              </a:rPr>
              <a:t>Sexually Transmitted Infections Surveillance 2023.</a:t>
            </a:r>
            <a:r>
              <a:rPr lang="en-US" sz="1200" kern="1200" dirty="0">
                <a:solidFill>
                  <a:schemeClr val="tx1"/>
                </a:solidFill>
                <a:effectLst/>
                <a:latin typeface="+mn-lt"/>
                <a:ea typeface="+mn-ea"/>
                <a:cs typeface="+mn-cs"/>
              </a:rPr>
              <a:t> Atlanta: U.S. Department of Health and Human Services; 2024.</a:t>
            </a:r>
            <a:r>
              <a:rPr lang="en-US" dirty="0"/>
              <a:t> </a:t>
            </a:r>
            <a:endParaRPr lang="en-US" sz="1200" kern="1200" dirty="0">
              <a:solidFill>
                <a:schemeClr val="tx1"/>
              </a:solidFill>
              <a:effectLst/>
              <a:latin typeface="+mn-lt"/>
              <a:ea typeface="+mn-ea"/>
              <a:cs typeface="+mn-cs"/>
            </a:endParaRPr>
          </a:p>
          <a:p>
            <a:pPr fontAlgn="base"/>
            <a:endParaRPr lang="en-US" sz="1200" kern="1200" dirty="0">
              <a:solidFill>
                <a:schemeClr val="tx1"/>
              </a:solidFill>
              <a:effectLst/>
              <a:latin typeface="+mn-lt"/>
              <a:ea typeface="+mn-ea"/>
              <a:cs typeface="+mn-cs"/>
            </a:endParaRPr>
          </a:p>
          <a:p>
            <a:r>
              <a:rPr lang="en-US" dirty="0"/>
              <a:t>You are also free to adapt and revise these slides; however, you must remove the CDC name and logo if changes are made. </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9AFBC5-7751-4D71-8004-00EA0C069DA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87896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During 2014 to 2023, the largest percentage (37.4%) of primary and secondary (P&amp;S) syphilis cases among women were reported to be non-Hispanic White.</a:t>
            </a:r>
          </a:p>
          <a:p>
            <a:pPr marL="0" lvl="0" indent="0">
              <a:buNone/>
            </a:pPr>
            <a:endParaRPr dirty="0"/>
          </a:p>
          <a:p>
            <a:pPr marL="0" lvl="0" indent="0">
              <a:buNone/>
            </a:pPr>
            <a:r>
              <a:rPr dirty="0"/>
              <a:t>During 2022 to 2023, case counts decreased among non-Hispanic White women (6.0% decrease; 5,869 to 5,518 cases), Hispanic or Latino women of any race(s) (5.2% decrease; 2,142 to 2,030 cases), and non-Hispanic Black or African American women (4.7% decrease; 4,339 to 4,137 cases).</a:t>
            </a:r>
          </a:p>
          <a:p>
            <a:pPr marL="0" lvl="0" indent="0">
              <a:buNone/>
            </a:pPr>
            <a:endParaRPr dirty="0"/>
          </a:p>
          <a:p>
            <a:pPr marL="0" lvl="0" indent="0">
              <a:buNone/>
            </a:pPr>
            <a:r>
              <a:rPr dirty="0"/>
              <a:t>During 2014 to 2023, case counts increased among non-Hispanic White women (1,115.4% increase; 454 to 5,518 cases), Hispanic or Latino women of any race(s) (585.8% increase; 296 to 2,030 cases), and non-Hispanic Black or African American women (345.8% increase; 928 to 4,137 cases).</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“PS Syphilis - Cases Women by Race Hispanic Ethnicity (US 2014-2023) .xlsx”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During 2014 to 2023, the largest percentage (32.8%) of primary and secondary (P&amp;S) syphilis cases among men with unknown sex of sex partners (MSU) were reported to be non-Hispanic Black or African American.</a:t>
            </a:r>
          </a:p>
          <a:p>
            <a:pPr marL="0" lvl="0" indent="0">
              <a:buNone/>
            </a:pPr>
            <a:endParaRPr dirty="0"/>
          </a:p>
          <a:p>
            <a:pPr marL="0" lvl="0" indent="0">
              <a:buNone/>
            </a:pPr>
            <a:r>
              <a:rPr dirty="0"/>
              <a:t>During 2022 to 2023, case counts decreased among non-Hispanic White MSU (21.1% decrease; 3,541 to 2,795 cases), Hispanic or Latino MSU of any race(s) (14.2% decrease; 1,993 to 1,710 cases), and non-Hispanic Black or African American MSU (12.5% decrease; 3,519 to 3,080 cases).</a:t>
            </a:r>
          </a:p>
          <a:p>
            <a:pPr marL="0" lvl="0" indent="0">
              <a:buNone/>
            </a:pPr>
            <a:endParaRPr dirty="0"/>
          </a:p>
          <a:p>
            <a:pPr marL="0" lvl="0" indent="0">
              <a:buNone/>
            </a:pPr>
            <a:r>
              <a:rPr dirty="0"/>
              <a:t>During 2014 to 2023, case counts increased among Hispanic or Latino MSU of any race(s) (201.1% increase; 568 to 1,710 cases), non-Hispanic White MSU (154.8% increase; 1,097 to 2,795 cases), and non-Hispanic Black or African American MSU (149.8% increase; 1,233 to 3,080 cases).</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“PS Syphilis - Cases MSU by Race Hispanic Ethnicity (US 2014-2023) .xlsx”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In 2023, there were a total of 3,882 cases of congenital syphilis (CS) reported among states and the District of Columbia for a rate of 105.8 per 100,000 live births.</a:t>
            </a:r>
          </a:p>
          <a:p>
            <a:pPr marL="0" lvl="0" indent="0">
              <a:buNone/>
            </a:pPr>
            <a:endParaRPr dirty="0"/>
          </a:p>
          <a:p>
            <a:pPr marL="0" lvl="0" indent="0">
              <a:buNone/>
            </a:pPr>
            <a:r>
              <a:rPr dirty="0"/>
              <a:t>In 2023, rates of CS were highest among birth </a:t>
            </a:r>
            <a:r>
              <a:rPr lang="en-US" dirty="0"/>
              <a:t>mothers</a:t>
            </a:r>
            <a:r>
              <a:rPr dirty="0"/>
              <a:t> who were non-Hispanic American Indian or Alaska Native (680.8 per 100,000 live births), followed by birth </a:t>
            </a:r>
            <a:r>
              <a:rPr lang="en-US" dirty="0"/>
              <a:t>mothers</a:t>
            </a:r>
            <a:r>
              <a:rPr dirty="0"/>
              <a:t> who were non-Hispanic Native Hawaiian or other Pacific Islander (295.6 per 100,000 live births) and birth </a:t>
            </a:r>
            <a:r>
              <a:rPr lang="en-US" dirty="0"/>
              <a:t>mothers</a:t>
            </a:r>
            <a:r>
              <a:rPr dirty="0"/>
              <a:t> who were non-Hispanic Black or African American (222.0 per 100,000 live births). The greatest number of reported CS cases was among birth </a:t>
            </a:r>
            <a:r>
              <a:rPr lang="en-US" dirty="0"/>
              <a:t>mothers</a:t>
            </a:r>
            <a:r>
              <a:rPr dirty="0"/>
              <a:t> who were Hispanic or Latino and of any race(s) (1,172 cases), followed by birth </a:t>
            </a:r>
            <a:r>
              <a:rPr lang="en-US" dirty="0"/>
              <a:t>mothers</a:t>
            </a:r>
            <a:r>
              <a:rPr dirty="0"/>
              <a:t> who were non-Hispanic Black or African American (1,146 cases) and birth </a:t>
            </a:r>
            <a:r>
              <a:rPr lang="en-US" dirty="0"/>
              <a:t>mothers</a:t>
            </a:r>
            <a:r>
              <a:rPr dirty="0"/>
              <a:t> who were non-Hispanic White (1,068 cases).</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“CS - Counts and Rates by Race Hispanic Ethnicity of Birth </a:t>
            </a:r>
            <a:r>
              <a:rPr lang="en-US" dirty="0"/>
              <a:t>Mother</a:t>
            </a:r>
            <a:r>
              <a:rPr dirty="0"/>
              <a:t> (US 2023).xlsx” contains the data for the figure presented on this slide.</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9AFBC5-7751-4D71-8004-00EA0C069DAB}"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In 2023, there were a total of 3,882 cases of congenital syphilis (CS) reported among states and the District of Columbia for a rate of 105.8 per 100,000 live births.</a:t>
            </a:r>
          </a:p>
          <a:p>
            <a:pPr marL="0" lvl="0" indent="0">
              <a:buNone/>
            </a:pPr>
            <a:endParaRPr dirty="0"/>
          </a:p>
          <a:p>
            <a:pPr marL="0" lvl="0" indent="0">
              <a:buNone/>
            </a:pPr>
            <a:r>
              <a:rPr dirty="0"/>
              <a:t>The percentages of CS cases by race/Hispanic ethnicity of birth </a:t>
            </a:r>
            <a:r>
              <a:rPr lang="en-US" dirty="0"/>
              <a:t>mother</a:t>
            </a:r>
            <a:r>
              <a:rPr dirty="0"/>
              <a:t> were disproportionate to the percentages among live births in the United States in 2023. The greatest absolute disparity was observed among non-Hispanic Black or African American birth </a:t>
            </a:r>
            <a:r>
              <a:rPr lang="en-US" dirty="0"/>
              <a:t>mothers</a:t>
            </a:r>
            <a:r>
              <a:rPr dirty="0"/>
              <a:t>, who represented 29.5% of reported CS cases (n = 1,146; 29.5% of CS cases with reported race or Hispanic ethnicity of birth </a:t>
            </a:r>
            <a:r>
              <a:rPr lang="en-US" dirty="0"/>
              <a:t>mother</a:t>
            </a:r>
            <a:r>
              <a:rPr dirty="0"/>
              <a:t>) despite being 14.1% of the live births, or 15.4% more cases than would be expected based on their proportion of live births. The greatest relative disparity was among non-Hispanic American Indian or Alaska Native birth </a:t>
            </a:r>
            <a:r>
              <a:rPr lang="en-US" dirty="0"/>
              <a:t>mothers</a:t>
            </a:r>
            <a:r>
              <a:rPr dirty="0"/>
              <a:t>, who represented 4.6% of reported CS cases (n = 178; 4.6% of CS cases with reported race or Hispanic ethnicity of birth </a:t>
            </a:r>
            <a:r>
              <a:rPr lang="en-US" dirty="0"/>
              <a:t>mother</a:t>
            </a:r>
            <a:r>
              <a:rPr dirty="0"/>
              <a:t>) despite being 0.7% of live births, or a burden 6.6 times what would be expected based on their proportion of live births. Additionally, Hispanic or Latino birth</a:t>
            </a:r>
            <a:r>
              <a:rPr lang="en-US" dirty="0"/>
              <a:t> mothers </a:t>
            </a:r>
            <a:r>
              <a:rPr dirty="0"/>
              <a:t>of any race(s) and non-Hispanic Native Hawaiian or other Pacific Islander birth </a:t>
            </a:r>
            <a:r>
              <a:rPr lang="en-US" dirty="0"/>
              <a:t>mothers</a:t>
            </a:r>
            <a:r>
              <a:rPr dirty="0"/>
              <a:t> were also overrepresented among CS cases relative to their proportion of live births.</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“CS - Live Births and Cases by Race Hispanic Ethnicity of Birth </a:t>
            </a:r>
            <a:r>
              <a:rPr lang="en-US" dirty="0"/>
              <a:t>Mother</a:t>
            </a:r>
            <a:r>
              <a:rPr dirty="0"/>
              <a:t> (US 2023).xlsx” contains the data for the figure presented on this slide.</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9AFBC5-7751-4D71-8004-00EA0C069DAB}"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In 2023, there were a total of 3,882 cases of congenital syphilis (CS) reported among states and the District of Columbia for a rate of 105.8 per 100,000 live births.</a:t>
            </a:r>
          </a:p>
          <a:p>
            <a:pPr marL="0" lvl="0" indent="0">
              <a:buNone/>
            </a:pPr>
            <a:endParaRPr dirty="0"/>
          </a:p>
          <a:p>
            <a:pPr marL="0" lvl="0" indent="0">
              <a:buNone/>
            </a:pPr>
            <a:r>
              <a:rPr dirty="0"/>
              <a:t>In 2023, the highest rate of reported cases of CS per 100,000 live births was among birth </a:t>
            </a:r>
            <a:r>
              <a:rPr lang="en-US" dirty="0"/>
              <a:t>mother</a:t>
            </a:r>
            <a:r>
              <a:rPr dirty="0"/>
              <a:t>s who were non-Hispanic American Indian or Alaska Native (680.8), followed by birth </a:t>
            </a:r>
            <a:r>
              <a:rPr lang="en-US" dirty="0"/>
              <a:t>mother</a:t>
            </a:r>
            <a:r>
              <a:rPr dirty="0"/>
              <a:t>s who were non-Hispanic Native Hawaiian or other Pacific Islander (295.6).</a:t>
            </a:r>
          </a:p>
          <a:p>
            <a:pPr marL="0" lvl="0" indent="0">
              <a:buNone/>
            </a:pPr>
            <a:endParaRPr dirty="0"/>
          </a:p>
          <a:p>
            <a:pPr marL="0" lvl="0" indent="0">
              <a:buNone/>
            </a:pPr>
            <a:r>
              <a:rPr dirty="0"/>
              <a:t>During 2022 to 2023, the greatest increase in rate of reported cases of CS per 100,000 live births was among birth </a:t>
            </a:r>
            <a:r>
              <a:rPr lang="en-US" dirty="0"/>
              <a:t>mother</a:t>
            </a:r>
            <a:r>
              <a:rPr dirty="0"/>
              <a:t>s who were Hispanic or Latino and of any race(s) (117.7 to 125.0; 6.2% increase). Birth </a:t>
            </a:r>
            <a:r>
              <a:rPr lang="en-US" dirty="0"/>
              <a:t>mother</a:t>
            </a:r>
            <a:r>
              <a:rPr dirty="0"/>
              <a:t>s who were non-Hispanic American Indian or Alaska Native had the greatest five-year increase in rate of CS (187.1 to 680.8; 263.9% increase from 2019).</a:t>
            </a:r>
          </a:p>
          <a:p>
            <a:pPr marL="0" lvl="0" indent="0">
              <a:buNone/>
            </a:pPr>
            <a:endParaRPr dirty="0"/>
          </a:p>
          <a:p>
            <a:pPr marL="0" lvl="0" indent="0">
              <a:buNone/>
            </a:pPr>
            <a:r>
              <a:rPr dirty="0"/>
              <a:t>During 2022 to 2023, the greatest decrease in rate of reported cases of CS per 100,000 live births was among birth </a:t>
            </a:r>
            <a:r>
              <a:rPr lang="en-US" dirty="0"/>
              <a:t>mother</a:t>
            </a:r>
            <a:r>
              <a:rPr dirty="0"/>
              <a:t>s who were non-Hispanic Native Hawaiian or other Pacific Islander (381.4 to 295.6; 22.5% decrease). Birth </a:t>
            </a:r>
            <a:r>
              <a:rPr lang="en-US" dirty="0"/>
              <a:t>mother</a:t>
            </a:r>
            <a:r>
              <a:rPr dirty="0"/>
              <a:t>s who were non-Hispanic Asian had the only five-year decrease in rate of CS (9.8 to 9.3; 5.1% decrease from 2019).</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“CS - Rates by Race Hispanic Ethnicity of Birth </a:t>
            </a:r>
            <a:r>
              <a:rPr lang="en-US" dirty="0"/>
              <a:t>Mother</a:t>
            </a:r>
            <a:r>
              <a:rPr dirty="0"/>
              <a:t> (US 2019-2023).xlsx” contains the data for the figure presented on this slide.</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9AFBC5-7751-4D71-8004-00EA0C069DAB}"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In 2023, the rate of reported gonorrhea was higher among men (228.3 per 100,000) compared to women (130.7 per 100,000).</a:t>
            </a:r>
          </a:p>
          <a:p>
            <a:pPr marL="0" lvl="0" indent="0">
              <a:buNone/>
            </a:pPr>
            <a:endParaRPr dirty="0"/>
          </a:p>
          <a:p>
            <a:pPr marL="0" lvl="0" indent="0">
              <a:buNone/>
            </a:pPr>
            <a:r>
              <a:rPr dirty="0"/>
              <a:t>Among men, non-Hispanic Black or African American men had the highest rate of reported cases of gonorrhea (712.6 per 100,000), followed by non-Hispanic American Indian or Alaska Native men (242.4 per 100,000) and non-Hispanic Native Hawaiian or other Pacific Islander men (224.1 per 100,000). Among women, non-Hispanic Black or African American women also had the highest rate of reported cases of gonorrhea (413.9 per 100,000), followed by non-Hispanic American Indian or Alaska Native women (339.9 per 100,000) and non-Hispanic women of multiple races (144.3 per 100,000).</a:t>
            </a:r>
          </a:p>
          <a:p>
            <a:pPr marL="0" lvl="0" indent="0">
              <a:buNone/>
            </a:pPr>
            <a:endParaRPr dirty="0"/>
          </a:p>
          <a:p>
            <a:pPr marL="0" lvl="0" indent="0">
              <a:buNone/>
            </a:pPr>
            <a:r>
              <a:rPr dirty="0"/>
              <a:t>Using non-Hispanic White persons as the referent category, the greatest relative disparity in rates of reported gonorrhea by race and Hispanic ethnicity across both sexes was observed among non-Hispanic Black or African American men, with a rate ratio of 8.6 times that of non-Hispanic White men. Among women, the greatest relative disparity was observed among non-Hispanic Black or African American women as well, with a rate 8.1 times that of non-Hispanic White women.</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“GC - Rates by Race Hispanic Ethnicity and Sex (US 2023).xlsx”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The percentages of gonorrhea cases by race and Hispanic ethnicity were disproportionate to the percentages among the total population of the United States in 2023. The greatest absolute and relative disparities were observed among non-Hispanic Black or African American persons, who represented 39.2% of reported gonorrhea cases (n = 236,011; 48.9% of gonorrhea cases with reported race or Hispanic ethnicity) despite being 12.6% of the US population. This means that the burden of gonorrhea among non-Hispanic Black or African American persons was 26.6% greater than — or 3.1 times — what would be expected based on their proportion of the population. Additionally, non-Hispanic American Indian or Alaska Native persons were also overrepresented among gonorrhea cases relative to their proportion of the population.</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“GC - Population and Cases by Race Hispanic Ethnicity (US 2023).xlsx”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In 2023, the highest rate of reported gonorrhea cases was among non-Hispanic Black or African American persons (557.8 per 100,000), followed by non-Hispanic American Indian or Alaska Native persons (292.2 per 100,000).</a:t>
            </a:r>
          </a:p>
          <a:p>
            <a:pPr marL="0" lvl="0" indent="0">
              <a:buNone/>
            </a:pPr>
            <a:endParaRPr dirty="0"/>
          </a:p>
          <a:p>
            <a:pPr marL="0" lvl="0" indent="0">
              <a:buNone/>
            </a:pPr>
            <a:r>
              <a:rPr dirty="0"/>
              <a:t>During 2022 to 2023, the only increase in rate of reported gonorrhea cases was among non-Hispanic Asian persons (39.8 to 44.2 per 100,000; 11.1% increase). Non-Hispanic persons of multiple races had the greatest five-year increase in rate of reported gonorrhea (118.4 to 176.3 per 100,000; 48.9% increase from 2019).</a:t>
            </a:r>
          </a:p>
          <a:p>
            <a:pPr marL="0" lvl="0" indent="0">
              <a:buNone/>
            </a:pPr>
            <a:endParaRPr dirty="0"/>
          </a:p>
          <a:p>
            <a:pPr marL="0" lvl="0" indent="0">
              <a:buNone/>
            </a:pPr>
            <a:r>
              <a:rPr dirty="0"/>
              <a:t>During 2022 to 2023, the greatest decrease in rate of reported gonorrhea cases was among non-Hispanic American Indian or Alaska Native persons (373.7 to 292.2 per 100,000; 21.8% decrease). Non-Hispanic American Indian or Alaska Native persons also had the greatest five-year decrease in rate of reported gonorrhea (353.2 to 292.2 per 100,000; 17.3% decrease from 2019).</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“GC - Rates by Race Hispanic Ethnicity (US 2019-2023).xlsx”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In 2023, rates of gonorrhea were highest among non-Hispanic Black or African American persons (557.8 per 100,000), followed by non-Hispanic American Indian or Alaska Native persons (292.2 per 100,000) and non-Hispanic Native Hawaiian or other Pacific Islander persons (181.3 per 100,000). The greatest number of reported gonorrhea cases was among non-Hispanic Black or African American persons (236,011 cases), followed by non-Hispanic White persons (131,170 cases) and Hispanic or Latino persons of any race(s) (83,535 cases).</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“GC - Cases and Rates by Race Hispanic Ethnicity (US 2023).xlsx”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Among men and women, rate ratios of rates of reported gonorrhea by race/Hispanic ethnicity (using non-Hispanic White persons as the referent population) varied by region in 2023. Among men, the greatest rate ratio was in the Midwest where the rate of reported gonorrhea among non-Hispanic Black or African American men was 15.3 times the rate among non-Hispanic White men. Among women, the greatest rate ratio was in the Midwest where the rate of reported gonorrhea among non-Hispanic American Indian or Alaska Native women was 11.9 times the rate among non-Hispanic White women.</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“GC - Ratios of Rates by Sex Race Hispanic Ethnicity and Region (US 2023).xlsx”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In 2023, the rate of reported primary and secondary syphilis was higher among men (23.6 per 100,000) compared to women (8.1 per 100,000).</a:t>
            </a:r>
          </a:p>
          <a:p>
            <a:pPr marL="0" lvl="0" indent="0">
              <a:buNone/>
            </a:pPr>
            <a:endParaRPr dirty="0"/>
          </a:p>
          <a:p>
            <a:pPr marL="0" lvl="0" indent="0">
              <a:buNone/>
            </a:pPr>
            <a:r>
              <a:rPr dirty="0"/>
              <a:t>Among men, non-Hispanic American Indian or Alaska Native men had the highest rate of reported cases of primary and secondary syphilis (63.6 per 100,000), followed by non-Hispanic Black or African American men (62.3 per 100,000) and non-Hispanic men of multiple races (31.9 per 100,000). Among women, non-Hispanic American Indian or Alaska Native women also had the highest rate of reported cases of primary and secondary syphilis (52.9 per 100,000), followed by non-Hispanic Black or African American women (18.8 per 100,000) and non-Hispanic Native Hawaiian or other Pacific Islander women (17.7 per 100,000).</a:t>
            </a:r>
          </a:p>
          <a:p>
            <a:pPr marL="0" lvl="0" indent="0">
              <a:buNone/>
            </a:pPr>
            <a:endParaRPr dirty="0"/>
          </a:p>
          <a:p>
            <a:pPr marL="0" lvl="0" indent="0">
              <a:buNone/>
            </a:pPr>
            <a:r>
              <a:rPr dirty="0"/>
              <a:t>Using non-Hispanic White persons as the referent category, the greatest relative disparity in rates of reported primary and secondary syphilis by race and Hispanic ethnicity across both sexes was observed among non-Hispanic American Indian or Alaska Native women, with a rate ratio of 9.4 times that of non-Hispanic White women. Among men, the greatest relative disparity was observed among non-Hispanic American Indian or Alaska Native men as well, with a rate 5.0 times that of non-Hispanic White men.</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“PS Syphilis - Rates by Race Hispanic Ethnicity and Sex (US 2023).xlsx”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In 2023, the rate of reported chlamydia was higher among women (610.7 per 100,000) compared to men (368.3 per 100,000).</a:t>
            </a:r>
          </a:p>
          <a:p>
            <a:pPr marL="0" lvl="0" indent="0">
              <a:buNone/>
            </a:pPr>
            <a:endParaRPr dirty="0"/>
          </a:p>
          <a:p>
            <a:pPr marL="0" lvl="0" indent="0">
              <a:buNone/>
            </a:pPr>
            <a:r>
              <a:rPr dirty="0"/>
              <a:t>Among women, non-Hispanic Black or African American women had the highest rate of reported cases of chlamydia (1,342.2 per 100,000), followed by non-Hispanic American Indian or Alaska Native women (1,007.5 per 100,000) and non-Hispanic Native Hawaiian or other Pacific Islander women (812.1 per 100,000). Among men, non-Hispanic Black or African American men also had the highest rate of reported cases of chlamydia (974.7 per 100,000), followed by non-Hispanic American Indian or Alaska Native men (403.8 per 100,000) and non-Hispanic Native Hawaiian or other Pacific Islander men (359.9 per 100,000).</a:t>
            </a:r>
          </a:p>
          <a:p>
            <a:pPr marL="0" lvl="0" indent="0">
              <a:buNone/>
            </a:pPr>
            <a:endParaRPr dirty="0"/>
          </a:p>
          <a:p>
            <a:pPr marL="0" lvl="0" indent="0">
              <a:buNone/>
            </a:pPr>
            <a:r>
              <a:rPr dirty="0"/>
              <a:t>Using non-Hispanic White persons as the referent category, the greatest relative disparity in rates of reported chlamydia by race and Hispanic ethnicity across both sexes was observed among non-Hispanic Black or African American men, with a rate ratio of 7.7 times that of non-Hispanic White men. Among women, the greatest relative disparity was observed among non-Hispanic Black or African American women as well, with a rate 5.7 times that of non-Hispanic White women.</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“CT - Rates by Race Hispanic Ethnicity and Sex (US 2023).xlsx”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The percentages of chlamydia cases by race and Hispanic ethnicity were disproportionate to the percentages among the total population of the United States in 2023. The greatest absolute and relative disparities were observed among non-Hispanic Black or African American persons, who represented 30.0% of reported chlamydia cases (n = 493,754; 42.0% of chlamydia cases with reported race or Hispanic ethnicity) despite being 12.6% of the US population. This means that the burden of chlamydia among non-Hispanic Black or African American persons was 17.4% greater than — or 2.4 times — what would be expected based on their proportion of the population. Additionally, non-Hispanic American Indian or Alaska Native persons were also overrepresented among chlamydia cases relative to their proportion of the population.</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“CT - Population and Cases by Race Hispanic Ethnicity (US 2023).xlsx”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In 2023, the highest rate of reported chlamydia cases was among non-Hispanic Black or African American persons (1,166.9 per 100,000), followed by non-Hispanic American Indian or Alaska Native persons (711.3 per 100,000).</a:t>
            </a:r>
          </a:p>
          <a:p>
            <a:pPr marL="0" lvl="0" indent="0">
              <a:buNone/>
            </a:pPr>
            <a:endParaRPr dirty="0"/>
          </a:p>
          <a:p>
            <a:pPr marL="0" lvl="0" indent="0">
              <a:buNone/>
            </a:pPr>
            <a:r>
              <a:rPr dirty="0"/>
              <a:t>During 2022 to 2023, the greatest increase in rate of reported chlamydia cases was among Hispanic or Latino persons of any race(s) (368.0 to 387.7 per 100,000; 5.4% increase). Non-Hispanic persons of multiple races had the greatest five-year increase in rate of reported chlamydia (226.0 to 353.0 per 100,000; 56.2% increase from 2019).</a:t>
            </a:r>
          </a:p>
          <a:p>
            <a:pPr marL="0" lvl="0" indent="0">
              <a:buNone/>
            </a:pPr>
            <a:endParaRPr dirty="0"/>
          </a:p>
          <a:p>
            <a:pPr marL="0" lvl="0" indent="0">
              <a:buNone/>
            </a:pPr>
            <a:r>
              <a:rPr dirty="0"/>
              <a:t>During 2022 to 2023, the only decrease in rate of reported chlamydia cases was among non-Hispanic White persons (184.3 to 182.1 per 100,000; 1.2% decrease). Non-Hispanic Native Hawaiian or other Pacific Islander persons had the greatest five-year decrease in rate of reported chlamydia (721.6 to 586.7 per 100,000; 18.7% decrease from 2019).</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“CT - Rates by Race Hispanic Ethnicity (US 2019-2023).xlsx”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In 2023, rates of chlamydia were highest among non-Hispanic Black or African American persons (1,166.9 per 100,000), followed by non-Hispanic American Indian or Alaska Native persons (711.3 per 100,000) and non-Hispanic Native Hawaiian or other Pacific Islander persons (586.7 per 100,000). The greatest number of reported chlamydia cases was among non-Hispanic Black or African American persons (493,754 cases), followed by non-Hispanic White persons (355,937 cases) and Hispanic or Latino persons of any race(s) (252,869 cases).</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“CT - Cases and Rates by Race Hispanic Ethnicity (US 2023).xlsx”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Among men and women, rate ratios of rates of reported chlamydia by race/Hispanic ethnicity (using non-Hispanic White persons as the referent population) varied by region in 2023. Among men, the greatest rate ratio was in the Northeast where the rate of reported chlamydia among non-Hispanic Black or African American men was 11.1 times the rate among non-Hispanic White men. Among women, the greatest rate ratio was in the Northeast where the rate of reported chlamydia among non-Hispanic Black or African American women was 6.4 times the rate among non-Hispanic White women.</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“CT - Ratios of Rates Persons 15-24 Years by Sex Race Hispanic Ethnicity and Region (US 2023).xlsx”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24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The percentages of primary and secondary (P&amp;S) syphilis cases by race and Hispanic ethnicity were disproportionate to the percentages among the total population of the United States in 2023. The greatest absolute disparity was observed among non-Hispanic Black or African American persons, who represented 31.7% of reported P&amp;S syphilis cases (n = 16,793; 33.5% of P&amp;S syphilis cases with reported race or Hispanic ethnicity) despite being 12.6% of the US population, or 19.1% more cases than would be expected based on their proportion of the population. The greatest relative disparity was among non-Hispanic American Indian or Alaska Native persons, who represented 2.7% of reported P&amp;S syphilis cases (n = 1,415; 2.8% of P&amp;S syphilis cases with reported race or Hispanic ethnicity) despite being 0.7% of the US population, or a burden 3.9 times what would be expected based on their proportion of the population. Additionally, non-Hispanic Native Hawaiian or other Pacific Islander persons, non-Hispanic persons of multiple races, and Hispanic or Latino persons of any race(s) were also overrepresented among P&amp;S syphilis cases relative to their proportion of the population.</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“PS Syphilis - Population and Cases by Race Hispanic Ethnicity (US 2023).xlsx”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In 2023, the highest rate of reported primary and secondary (P&amp;S) syphilis cases was among non-Hispanic American Indian or Alaska Native persons (58.2 per 100,000), followed by non-Hispanic Black or African American persons (39.7 per 100,000).</a:t>
            </a:r>
          </a:p>
          <a:p>
            <a:pPr marL="0" lvl="0" indent="0">
              <a:buNone/>
            </a:pPr>
            <a:endParaRPr dirty="0"/>
          </a:p>
          <a:p>
            <a:pPr marL="0" lvl="0" indent="0">
              <a:buNone/>
            </a:pPr>
            <a:r>
              <a:rPr dirty="0"/>
              <a:t>There were no increases in the rate of reported P&amp;S syphilis cases among any race or Hispanic ethnicity group during 2022 to 2023. Non-Hispanic American Indian or Alaska Native persons had the greatest five-year increase in rate of reported P&amp;S syphilis (21.1 to 58.2 per 100,000; 175.8% increase from 2019).</a:t>
            </a:r>
          </a:p>
          <a:p>
            <a:pPr marL="0" lvl="0" indent="0">
              <a:buNone/>
            </a:pPr>
            <a:endParaRPr dirty="0"/>
          </a:p>
          <a:p>
            <a:pPr marL="0" lvl="0" indent="0">
              <a:buNone/>
            </a:pPr>
            <a:r>
              <a:rPr dirty="0"/>
              <a:t>During 2022 to 2023, the greatest decrease in rate of reported P&amp;S syphilis cases was among non-Hispanic Native Hawaiian or other Pacific Islander persons (30.2 to 24.3 per 100,000; 19.5% decrease). Non-Hispanic Asian persons had the only five-year decrease in rate of reported P&amp;S syphilis (4.6 to 4.4 per 100,000; 4.3% decrease from 2019).</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“PS Syphilis - Rates by Race Hispanic Ethnicity (US 2019-2023).xlsx”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In 2023, rates of primary and secondary (P&amp;S) syphilis were highest among non-Hispanic American Indian or Alaska Native persons (58.2 per 100,000), followed by non-Hispanic Black or African American persons (39.7 per 100,000) and non-Hispanic Native Hawaiian or other Pacific Islander persons (24.3 per 100,000). The greatest number of reported P&amp;S syphilis cases was among non-Hispanic White persons (17,870 cases), followed by non-Hispanic Black or African American persons (16,793 cases) and Hispanic or Latino persons of any race(s) (10,998 cases).</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“PS Syphilis - Cases and Rates by Race Hispanic Ethnicity (US 2023).xlsx”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Among men and women, rate ratios of rates of reported primary and secondary (P&amp;S) syphilis by race/Hispanic ethnicity (using non-Hispanic White persons as the referent population) varied by region in 2023. Among men, the greatest rate ratio was in the Midwest where the rate of reported P&amp;S syphilis among non-Hispanic American Indian or Alaska Native men was 9.1 times the rate among non-Hispanic White men. Among women, the greatest rate ratio was in the Midwest where the rate of reported P&amp;S syphilis among non-Hispanic American Indian or Alaska Native women was 21.5 times the rate among non-Hispanic White women.</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syphilis case reporting, race/Hispanic ethnicity categorization, and reporting of race/Hispanic ethnicity for STI cases.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“PS Syphilis - Ratios by Sex Race Hispanic Ethnicity and Region (US 2023).xlsx”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The largest percentage of all primary and secondary (P&amp;S) syphilis cases were reported to be men who have sex with men (MSM; 32.7%). When looking within categories of sex and sex of sex partners, P&amp;S syphilis cases reported as non-Hispanic White were the largest percentage among women (40.1%) and MSM (32.0%). P&amp;S syphilis cases reported as non-Hispanic Black or African American were the largest percentage among men who have sex with women only (MSW; 37.7%) and men with unknown sex of sex partners (MSU; 34.1%).</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“PS Syphilis - Cases by Sex </a:t>
            </a:r>
            <a:r>
              <a:rPr dirty="0" err="1"/>
              <a:t>Sex</a:t>
            </a:r>
            <a:r>
              <a:rPr dirty="0"/>
              <a:t> of Sex Partners and Race Hispanic Ethnicity (US 2023) .xlsx”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During 2014 to 2023, the largest percentage (34.9%) of primary and secondary (P&amp;S) syphilis cases among men who have sex with men (MSM) were reported to be non-Hispanic White.</a:t>
            </a:r>
          </a:p>
          <a:p>
            <a:pPr marL="0" lvl="0" indent="0">
              <a:buNone/>
            </a:pPr>
            <a:endParaRPr dirty="0"/>
          </a:p>
          <a:p>
            <a:pPr marL="0" lvl="0" indent="0">
              <a:buNone/>
            </a:pPr>
            <a:r>
              <a:rPr dirty="0"/>
              <a:t>During 2022 to 2023, case counts decreased among non-Hispanic Black or African American MSM (16.7% decrease; 5,689 to 4,739 cases), non-Hispanic White MSM (15.1% decrease; 6,528 to 5,543 cases), and Hispanic or Latino MSM of any race(s) (8.2% decrease; 5,250 to 4,821 cases).</a:t>
            </a:r>
          </a:p>
          <a:p>
            <a:pPr marL="0" lvl="0" indent="0">
              <a:buNone/>
            </a:pPr>
            <a:endParaRPr dirty="0"/>
          </a:p>
          <a:p>
            <a:pPr marL="0" lvl="0" indent="0">
              <a:buNone/>
            </a:pPr>
            <a:r>
              <a:rPr dirty="0"/>
              <a:t>During 2014 to 2023, case counts increased among Hispanic or Latino MSM of any race(s) (81.2% increase; 2,660 to 4,821 cases), non-Hispanic Black or African American MSM (21.3% increase; 3,907 to 4,739 cases), and non-Hispanic White MSM (18.8% increase; 4,664 to 5,543 cases).</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“PS Syphilis - Cases MSM by Race Hispanic Ethnicity (US 2014-2023) .xlsx”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dirty="0"/>
              <a:t>During 2014 to 2023, the largest percentage (40.5%) of primary and secondary (P&amp;S) syphilis cases among men who have sex with women only (MSW) were reported to be non-Hispanic Black or African American.</a:t>
            </a:r>
          </a:p>
          <a:p>
            <a:pPr marL="0" lvl="0" indent="0">
              <a:buNone/>
            </a:pPr>
            <a:endParaRPr dirty="0"/>
          </a:p>
          <a:p>
            <a:pPr marL="0" lvl="0" indent="0">
              <a:buNone/>
            </a:pPr>
            <a:r>
              <a:rPr dirty="0"/>
              <a:t>During 2022 to 2023, case counts decreased among non-Hispanic Black or African American MSW (5.8% decrease; 5,130 to 4,832 cases) and non-Hispanic White MSW (1.5% decrease; 4,052 to 3,991 cases). Case counts did not change substantially among Hispanic or Latino MSW of any race(s) (&lt;1.0% change; 2,433 to 2,424 cases).</a:t>
            </a:r>
          </a:p>
          <a:p>
            <a:pPr marL="0" lvl="0" indent="0">
              <a:buNone/>
            </a:pPr>
            <a:endParaRPr dirty="0"/>
          </a:p>
          <a:p>
            <a:pPr marL="0" lvl="0" indent="0">
              <a:buNone/>
            </a:pPr>
            <a:r>
              <a:rPr dirty="0"/>
              <a:t>During 2014 to 2023, case counts increased among non-Hispanic White MSW (543.7% increase; 620 to 3,991 cases), Hispanic or Latino MSW of any race(s) (375.3% increase; 510 to 2,424 cases), and non-Hispanic Black or African American MSW (294.1% increase; 1,226 to 4,832 cases).</a:t>
            </a:r>
          </a:p>
          <a:p>
            <a:pPr marL="0" lvl="0" indent="0">
              <a:buNone/>
            </a:pPr>
            <a:endParaRPr dirty="0"/>
          </a:p>
          <a:p>
            <a:pPr marL="0" lvl="0" indent="0">
              <a:buNone/>
            </a:pPr>
            <a:r>
              <a:rPr dirty="0"/>
              <a:t>This report includes data from years that coincide with the COVID-19 pandemic, which introduced uncertainty and difficulty in interpreting STI surveillance data. See Impact of COVID-19 on STIs (https://www.cdc.gov/sti-statistics/about/impact-of-covid-19.html) for more information.</a:t>
            </a:r>
          </a:p>
          <a:p>
            <a:pPr marL="0" lvl="0" indent="0">
              <a:buNone/>
            </a:pPr>
            <a:endParaRPr dirty="0"/>
          </a:p>
          <a:p>
            <a:pPr marL="0" lvl="0" indent="0">
              <a:buNone/>
            </a:pPr>
            <a:r>
              <a:rPr dirty="0"/>
              <a:t>See Technical Notes (</a:t>
            </a:r>
            <a:r>
              <a:rPr lang="en-US" dirty="0"/>
              <a:t>https://www.cdc.gov/sti-statistics/annual/technical-notes.html</a:t>
            </a:r>
            <a:r>
              <a:rPr dirty="0"/>
              <a:t>) for information on STI case reporting formats and practices, including collected and derived variables displayed in this report. Table A (</a:t>
            </a:r>
            <a:r>
              <a:rPr lang="en-US" dirty="0"/>
              <a:t>https://www.cdc.gov/sti-statistics/data-vis/table-selected-percunknown.html</a:t>
            </a:r>
            <a:r>
              <a:rPr dirty="0"/>
              <a:t>) provides information on unknown, missing, or invalid values of select variables.</a:t>
            </a:r>
          </a:p>
          <a:p>
            <a:pPr marL="0" lvl="0" indent="0">
              <a:buNone/>
            </a:pPr>
            <a:endParaRPr dirty="0"/>
          </a:p>
          <a:p>
            <a:pPr marL="0" lvl="0" indent="0">
              <a:buNone/>
            </a:pPr>
            <a:r>
              <a:rPr dirty="0"/>
              <a:t>Data for all figures are available at </a:t>
            </a:r>
            <a:r>
              <a:rPr lang="en-US" dirty="0"/>
              <a:t>https://www.cdc.gov/sti-statistics/media/files/2024/11/2023-STI-Surveillance-Report-Data-Points.zip</a:t>
            </a:r>
            <a:r>
              <a:rPr dirty="0"/>
              <a:t>. The file “PS Syphilis - Cases MSW and Race Hispanic Ethnicity (US 2014-2023) .xlsx” contains the data for the figure presented on this slide.</a:t>
            </a:r>
          </a:p>
        </p:txBody>
      </p:sp>
      <p:sp>
        <p:nvSpPr>
          <p:cNvPr id="4" name="Slide Number Placeholder 3"/>
          <p:cNvSpPr>
            <a:spLocks noGrp="1"/>
          </p:cNvSpPr>
          <p:nvPr>
            <p:ph type="sldNum" sz="quarter" idx="10"/>
          </p:nvPr>
        </p:nvSpPr>
        <p:spPr/>
        <p:txBody>
          <a:bodyPr/>
          <a:lstStyle/>
          <a:p>
            <a:fld id="{A29AFBC5-7751-4D71-8004-00EA0C069DAB}" type="slidenum">
              <a:rPr lang="en-US"/>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D168EE17-0EF6-3787-3216-D751F7CC5980}"/>
              </a:ext>
              <a:ext uri="{C183D7F6-B498-43B3-948B-1728B52AA6E4}">
                <adec:decorative xmlns:adec="http://schemas.microsoft.com/office/drawing/2017/decorative" val="1"/>
              </a:ext>
            </a:extLst>
          </p:cNvPr>
          <p:cNvGrpSpPr/>
          <p:nvPr userDrawn="1"/>
        </p:nvGrpSpPr>
        <p:grpSpPr>
          <a:xfrm>
            <a:off x="0" y="0"/>
            <a:ext cx="9144000" cy="869146"/>
            <a:chOff x="0" y="1079970"/>
            <a:chExt cx="7112000" cy="224439"/>
          </a:xfrm>
        </p:grpSpPr>
        <p:sp>
          <p:nvSpPr>
            <p:cNvPr id="11" name="Rectangle 10">
              <a:extLst>
                <a:ext uri="{FF2B5EF4-FFF2-40B4-BE49-F238E27FC236}">
                  <a16:creationId xmlns:a16="http://schemas.microsoft.com/office/drawing/2014/main" id="{2D6F8400-EDF6-A32B-5198-2E2DD9A9B0CA}"/>
                </a:ext>
              </a:extLst>
            </p:cNvPr>
            <p:cNvSpPr/>
            <p:nvPr userDrawn="1"/>
          </p:nvSpPr>
          <p:spPr>
            <a:xfrm>
              <a:off x="0" y="1079970"/>
              <a:ext cx="7112000" cy="224308"/>
            </a:xfrm>
            <a:prstGeom prst="rect">
              <a:avLst/>
            </a:prstGeom>
            <a:solidFill>
              <a:srgbClr val="0057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12"/>
            </a:p>
          </p:txBody>
        </p:sp>
        <p:grpSp>
          <p:nvGrpSpPr>
            <p:cNvPr id="12" name="Group 11">
              <a:extLst>
                <a:ext uri="{FF2B5EF4-FFF2-40B4-BE49-F238E27FC236}">
                  <a16:creationId xmlns:a16="http://schemas.microsoft.com/office/drawing/2014/main" id="{8EFCA87F-37B2-5CB6-49C1-E48EE03C80A4}"/>
                </a:ext>
              </a:extLst>
            </p:cNvPr>
            <p:cNvGrpSpPr/>
            <p:nvPr userDrawn="1"/>
          </p:nvGrpSpPr>
          <p:grpSpPr>
            <a:xfrm>
              <a:off x="430" y="1080101"/>
              <a:ext cx="5345267" cy="224308"/>
              <a:chOff x="1771" y="389"/>
              <a:chExt cx="18815689" cy="664930"/>
            </a:xfrm>
          </p:grpSpPr>
          <p:sp>
            <p:nvSpPr>
              <p:cNvPr id="13" name="Parallelogram 9">
                <a:extLst>
                  <a:ext uri="{FF2B5EF4-FFF2-40B4-BE49-F238E27FC236}">
                    <a16:creationId xmlns:a16="http://schemas.microsoft.com/office/drawing/2014/main" id="{3147F469-BD00-2617-EA07-75CAB5352E99}"/>
                  </a:ext>
                </a:extLst>
              </p:cNvPr>
              <p:cNvSpPr/>
              <p:nvPr userDrawn="1"/>
            </p:nvSpPr>
            <p:spPr>
              <a:xfrm>
                <a:off x="1771" y="389"/>
                <a:ext cx="2010345" cy="664930"/>
              </a:xfrm>
              <a:custGeom>
                <a:avLst/>
                <a:gdLst>
                  <a:gd name="connsiteX0" fmla="*/ 0 w 2399861"/>
                  <a:gd name="connsiteY0" fmla="*/ 668592 h 668592"/>
                  <a:gd name="connsiteX1" fmla="*/ 167148 w 2399861"/>
                  <a:gd name="connsiteY1" fmla="*/ 0 h 668592"/>
                  <a:gd name="connsiteX2" fmla="*/ 2399861 w 2399861"/>
                  <a:gd name="connsiteY2" fmla="*/ 0 h 668592"/>
                  <a:gd name="connsiteX3" fmla="*/ 2232713 w 2399861"/>
                  <a:gd name="connsiteY3" fmla="*/ 668592 h 668592"/>
                  <a:gd name="connsiteX4" fmla="*/ 0 w 2399861"/>
                  <a:gd name="connsiteY4" fmla="*/ 668592 h 668592"/>
                  <a:gd name="connsiteX0" fmla="*/ 0 w 2261638"/>
                  <a:gd name="connsiteY0" fmla="*/ 668592 h 668592"/>
                  <a:gd name="connsiteX1" fmla="*/ 28925 w 2261638"/>
                  <a:gd name="connsiteY1" fmla="*/ 0 h 668592"/>
                  <a:gd name="connsiteX2" fmla="*/ 2261638 w 2261638"/>
                  <a:gd name="connsiteY2" fmla="*/ 0 h 668592"/>
                  <a:gd name="connsiteX3" fmla="*/ 2094490 w 2261638"/>
                  <a:gd name="connsiteY3" fmla="*/ 668592 h 668592"/>
                  <a:gd name="connsiteX4" fmla="*/ 0 w 2261638"/>
                  <a:gd name="connsiteY4" fmla="*/ 668592 h 668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1638" h="668592">
                    <a:moveTo>
                      <a:pt x="0" y="668592"/>
                    </a:moveTo>
                    <a:lnTo>
                      <a:pt x="28925" y="0"/>
                    </a:lnTo>
                    <a:lnTo>
                      <a:pt x="2261638" y="0"/>
                    </a:lnTo>
                    <a:lnTo>
                      <a:pt x="2094490" y="668592"/>
                    </a:lnTo>
                    <a:lnTo>
                      <a:pt x="0" y="668592"/>
                    </a:lnTo>
                    <a:close/>
                  </a:path>
                </a:pathLst>
              </a:custGeom>
              <a:solidFill>
                <a:srgbClr val="16438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12"/>
              </a:p>
            </p:txBody>
          </p:sp>
          <p:sp>
            <p:nvSpPr>
              <p:cNvPr id="14" name="Parallelogram 13">
                <a:extLst>
                  <a:ext uri="{FF2B5EF4-FFF2-40B4-BE49-F238E27FC236}">
                    <a16:creationId xmlns:a16="http://schemas.microsoft.com/office/drawing/2014/main" id="{D91C7B06-09AC-50F2-871B-3CA046B57A9D}"/>
                  </a:ext>
                </a:extLst>
              </p:cNvPr>
              <p:cNvSpPr/>
              <p:nvPr userDrawn="1"/>
            </p:nvSpPr>
            <p:spPr>
              <a:xfrm>
                <a:off x="1267572" y="389"/>
                <a:ext cx="3829094" cy="664930"/>
              </a:xfrm>
              <a:prstGeom prst="parallelogram">
                <a:avLst/>
              </a:prstGeom>
              <a:solidFill>
                <a:srgbClr val="194D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12"/>
              </a:p>
            </p:txBody>
          </p:sp>
          <p:sp>
            <p:nvSpPr>
              <p:cNvPr id="15" name="Parallelogram 14">
                <a:extLst>
                  <a:ext uri="{FF2B5EF4-FFF2-40B4-BE49-F238E27FC236}">
                    <a16:creationId xmlns:a16="http://schemas.microsoft.com/office/drawing/2014/main" id="{C4066D11-AB93-59F4-261E-45DB20DECD73}"/>
                  </a:ext>
                </a:extLst>
              </p:cNvPr>
              <p:cNvSpPr/>
              <p:nvPr userDrawn="1"/>
            </p:nvSpPr>
            <p:spPr>
              <a:xfrm>
                <a:off x="4209773" y="389"/>
                <a:ext cx="4996928" cy="664930"/>
              </a:xfrm>
              <a:prstGeom prst="parallelogram">
                <a:avLst/>
              </a:prstGeom>
              <a:solidFill>
                <a:srgbClr val="1C56A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12"/>
              </a:p>
            </p:txBody>
          </p:sp>
          <p:sp>
            <p:nvSpPr>
              <p:cNvPr id="16" name="Parallelogram 15">
                <a:extLst>
                  <a:ext uri="{FF2B5EF4-FFF2-40B4-BE49-F238E27FC236}">
                    <a16:creationId xmlns:a16="http://schemas.microsoft.com/office/drawing/2014/main" id="{99BCBC7C-45DA-DF7A-24B7-D8A1B38E7B62}"/>
                  </a:ext>
                </a:extLst>
              </p:cNvPr>
              <p:cNvSpPr/>
              <p:nvPr userDrawn="1"/>
            </p:nvSpPr>
            <p:spPr>
              <a:xfrm>
                <a:off x="8136570" y="389"/>
                <a:ext cx="6026733" cy="664930"/>
              </a:xfrm>
              <a:prstGeom prst="parallelogram">
                <a:avLst/>
              </a:prstGeom>
              <a:solidFill>
                <a:srgbClr val="1E5DB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12"/>
              </a:p>
            </p:txBody>
          </p:sp>
          <p:sp>
            <p:nvSpPr>
              <p:cNvPr id="17" name="Parallelogram 16">
                <a:extLst>
                  <a:ext uri="{FF2B5EF4-FFF2-40B4-BE49-F238E27FC236}">
                    <a16:creationId xmlns:a16="http://schemas.microsoft.com/office/drawing/2014/main" id="{5A487D1F-841B-3C37-8C87-71BE6A06D0AE}"/>
                  </a:ext>
                </a:extLst>
              </p:cNvPr>
              <p:cNvSpPr/>
              <p:nvPr userDrawn="1"/>
            </p:nvSpPr>
            <p:spPr>
              <a:xfrm>
                <a:off x="15172395" y="389"/>
                <a:ext cx="3645065" cy="664930"/>
              </a:xfrm>
              <a:prstGeom prst="parallelogram">
                <a:avLst/>
              </a:prstGeom>
              <a:solidFill>
                <a:srgbClr val="0057B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812"/>
              </a:p>
            </p:txBody>
          </p:sp>
        </p:grpSp>
      </p:grpSp>
      <p:sp>
        <p:nvSpPr>
          <p:cNvPr id="2" name="Title 1"/>
          <p:cNvSpPr>
            <a:spLocks noGrp="1"/>
          </p:cNvSpPr>
          <p:nvPr>
            <p:ph type="ctrTitle"/>
          </p:nvPr>
        </p:nvSpPr>
        <p:spPr>
          <a:xfrm>
            <a:off x="457200" y="1042416"/>
            <a:ext cx="8412480" cy="886968"/>
          </a:xfrm>
        </p:spPr>
        <p:txBody>
          <a:bodyPr anchor="ctr">
            <a:normAutofit/>
          </a:bodyPr>
          <a:lstStyle>
            <a:lvl1pPr algn="l">
              <a:defRPr sz="2800" b="1">
                <a:solidFill>
                  <a:srgbClr val="0057B7"/>
                </a:solidFill>
                <a:latin typeface="+mn-lt"/>
              </a:defRPr>
            </a:lvl1pPr>
          </a:lstStyle>
          <a:p>
            <a:r>
              <a:rPr lang="en-US" dirty="0"/>
              <a:t>Click to edit Master title style</a:t>
            </a:r>
          </a:p>
        </p:txBody>
      </p:sp>
      <p:sp>
        <p:nvSpPr>
          <p:cNvPr id="3" name="Subtitle 2"/>
          <p:cNvSpPr>
            <a:spLocks noGrp="1"/>
          </p:cNvSpPr>
          <p:nvPr>
            <p:ph type="subTitle" idx="1"/>
          </p:nvPr>
        </p:nvSpPr>
        <p:spPr>
          <a:xfrm>
            <a:off x="457200" y="2148840"/>
            <a:ext cx="6400800" cy="347472"/>
          </a:xfrm>
        </p:spPr>
        <p:txBody>
          <a:bodyPr>
            <a:normAutofit/>
          </a:bodyPr>
          <a:lstStyle>
            <a:lvl1pPr marL="0" indent="0" algn="l">
              <a:buNone/>
              <a:defRPr sz="2000" b="1">
                <a:solidFill>
                  <a:srgbClr val="0057B7"/>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4" name="Date Placeholder 3"/>
          <p:cNvSpPr>
            <a:spLocks noGrp="1"/>
          </p:cNvSpPr>
          <p:nvPr>
            <p:ph type="dt" sz="half" idx="10"/>
          </p:nvPr>
        </p:nvSpPr>
        <p:spPr>
          <a:xfrm>
            <a:off x="457200" y="4767263"/>
            <a:ext cx="2057400" cy="273844"/>
          </a:xfrm>
        </p:spPr>
        <p:txBody>
          <a:bodyPr/>
          <a:lstStyle>
            <a:lvl1pPr>
              <a:defRPr>
                <a:solidFill>
                  <a:srgbClr val="000000"/>
                </a:solidFill>
              </a:defRPr>
            </a:lvl1pPr>
          </a:lstStyle>
          <a:p>
            <a:fld id="{48BDFDD9-E08D-4C81-B20C-0A09A4E04F81}" type="datetimeFigureOut">
              <a:rPr lang="en-US" smtClean="0"/>
              <a:pPr/>
              <a:t>1/31/2025</a:t>
            </a:fld>
            <a:endParaRPr lang="en-US" dirty="0"/>
          </a:p>
        </p:txBody>
      </p:sp>
      <p:sp>
        <p:nvSpPr>
          <p:cNvPr id="5" name="Footer Placeholder 4"/>
          <p:cNvSpPr>
            <a:spLocks noGrp="1"/>
          </p:cNvSpPr>
          <p:nvPr>
            <p:ph type="ftr" sz="quarter" idx="11"/>
          </p:nvPr>
        </p:nvSpPr>
        <p:spPr>
          <a:xfrm>
            <a:off x="3028950" y="4767263"/>
            <a:ext cx="3086100" cy="273844"/>
          </a:xfrm>
        </p:spPr>
        <p:txBody>
          <a:bodyPr/>
          <a:lstStyle>
            <a:lvl1pPr>
              <a:defRPr>
                <a:solidFill>
                  <a:srgbClr val="000000"/>
                </a:solidFill>
              </a:defRPr>
            </a:lvl1pPr>
          </a:lstStyle>
          <a:p>
            <a:endParaRPr lang="en-US" dirty="0"/>
          </a:p>
        </p:txBody>
      </p:sp>
      <p:sp>
        <p:nvSpPr>
          <p:cNvPr id="6" name="Slide Number Placeholder 5"/>
          <p:cNvSpPr>
            <a:spLocks noGrp="1"/>
          </p:cNvSpPr>
          <p:nvPr>
            <p:ph type="sldNum" sz="quarter" idx="12"/>
          </p:nvPr>
        </p:nvSpPr>
        <p:spPr>
          <a:xfrm>
            <a:off x="6812280" y="4767263"/>
            <a:ext cx="2057400" cy="273844"/>
          </a:xfrm>
        </p:spPr>
        <p:txBody>
          <a:bodyPr/>
          <a:lstStyle>
            <a:lvl1pPr>
              <a:defRPr>
                <a:solidFill>
                  <a:srgbClr val="000000"/>
                </a:solidFill>
              </a:defRPr>
            </a:lvl1pPr>
          </a:lstStyle>
          <a:p>
            <a:fld id="{35A20E59-B269-4201-9312-514125AC37CC}" type="slidenum">
              <a:rPr lang="en-US" smtClean="0"/>
              <a:pPr/>
              <a:t>‹#›</a:t>
            </a:fld>
            <a:endParaRPr lang="en-US" dirty="0"/>
          </a:p>
        </p:txBody>
      </p:sp>
      <p:sp>
        <p:nvSpPr>
          <p:cNvPr id="8" name="TextBox 7">
            <a:extLst>
              <a:ext uri="{FF2B5EF4-FFF2-40B4-BE49-F238E27FC236}">
                <a16:creationId xmlns:a16="http://schemas.microsoft.com/office/drawing/2014/main" id="{ECF1532D-311C-41AE-B050-31584709DCAD}"/>
              </a:ext>
            </a:extLst>
          </p:cNvPr>
          <p:cNvSpPr txBox="1"/>
          <p:nvPr userDrawn="1"/>
        </p:nvSpPr>
        <p:spPr>
          <a:xfrm>
            <a:off x="457200" y="90152"/>
            <a:ext cx="6903076" cy="707886"/>
          </a:xfrm>
          <a:prstGeom prst="rect">
            <a:avLst/>
          </a:prstGeom>
          <a:noFill/>
        </p:spPr>
        <p:txBody>
          <a:bodyPr wrap="square" rtlCol="0">
            <a:spAutoFit/>
          </a:bodyPr>
          <a:lstStyle/>
          <a:p>
            <a:r>
              <a:rPr lang="en-US" sz="2000" b="1" dirty="0">
                <a:solidFill>
                  <a:schemeClr val="bg1"/>
                </a:solidFill>
                <a:latin typeface="Calibri" panose="020F0502020204030204" pitchFamily="34" charset="0"/>
              </a:rPr>
              <a:t>National Center for HIV, Viral Hepatitis, STD, and TB Prevention</a:t>
            </a:r>
          </a:p>
          <a:p>
            <a:r>
              <a:rPr lang="en-US" sz="2000" b="1" dirty="0">
                <a:solidFill>
                  <a:schemeClr val="bg1"/>
                </a:solidFill>
                <a:latin typeface="Calibri" panose="020F0502020204030204" pitchFamily="34" charset="0"/>
              </a:rPr>
              <a:t>Division of STD Prevention</a:t>
            </a:r>
          </a:p>
        </p:txBody>
      </p:sp>
      <p:sp>
        <p:nvSpPr>
          <p:cNvPr id="10" name="Text Placeholder 9">
            <a:extLst>
              <a:ext uri="{FF2B5EF4-FFF2-40B4-BE49-F238E27FC236}">
                <a16:creationId xmlns:a16="http://schemas.microsoft.com/office/drawing/2014/main" id="{873CBB10-9A39-42CA-895A-CF75259E1B62}"/>
              </a:ext>
            </a:extLst>
          </p:cNvPr>
          <p:cNvSpPr>
            <a:spLocks noGrp="1"/>
          </p:cNvSpPr>
          <p:nvPr>
            <p:ph type="body" sz="quarter" idx="13"/>
          </p:nvPr>
        </p:nvSpPr>
        <p:spPr>
          <a:xfrm>
            <a:off x="457200" y="2962656"/>
            <a:ext cx="6400800" cy="969264"/>
          </a:xfrm>
        </p:spPr>
        <p:txBody>
          <a:bodyPr/>
          <a:lstStyle>
            <a:lvl1pPr marL="0" indent="0">
              <a:buNone/>
              <a:defRPr sz="1800">
                <a:solidFill>
                  <a:srgbClr val="1D1D1D"/>
                </a:solidFill>
              </a:defRPr>
            </a:lvl1pPr>
            <a:lvl2pPr>
              <a:defRPr sz="1600">
                <a:solidFill>
                  <a:srgbClr val="1D1D1D"/>
                </a:solidFill>
              </a:defRPr>
            </a:lvl2pPr>
            <a:lvl3pPr>
              <a:defRPr>
                <a:solidFill>
                  <a:srgbClr val="1D1D1D"/>
                </a:solidFill>
              </a:defRPr>
            </a:lvl3pPr>
            <a:lvl4pPr>
              <a:defRPr>
                <a:solidFill>
                  <a:srgbClr val="1D1D1D"/>
                </a:solidFill>
              </a:defRPr>
            </a:lvl4pPr>
            <a:lvl5pPr>
              <a:defRPr>
                <a:solidFill>
                  <a:srgbClr val="1D1D1D"/>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2" name="Picture 21" descr="Logo&#10;&#10;Description automatically generated">
            <a:extLst>
              <a:ext uri="{FF2B5EF4-FFF2-40B4-BE49-F238E27FC236}">
                <a16:creationId xmlns:a16="http://schemas.microsoft.com/office/drawing/2014/main" id="{44FD99ED-6875-223E-CB39-4636462A951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40700" y="164579"/>
            <a:ext cx="855665" cy="542104"/>
          </a:xfrm>
          <a:prstGeom prst="rect">
            <a:avLst/>
          </a:prstGeom>
        </p:spPr>
      </p:pic>
    </p:spTree>
    <p:extLst>
      <p:ext uri="{BB962C8B-B14F-4D97-AF65-F5344CB8AC3E}">
        <p14:creationId xmlns:p14="http://schemas.microsoft.com/office/powerpoint/2010/main" val="1795836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BDFDD9-E08D-4C81-B20C-0A09A4E04F81}" type="datetimeFigureOut">
              <a:rPr lang="en-US" smtClean="0"/>
              <a:t>1/31/2025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A20E59-B269-4201-9312-514125AC37CC}" type="slidenum">
              <a:rPr lang="en-US" smtClean="0"/>
              <a:t>‹#›</a:t>
            </a:fld>
            <a:endParaRPr lang="en-US"/>
          </a:p>
        </p:txBody>
      </p:sp>
    </p:spTree>
    <p:extLst>
      <p:ext uri="{BB962C8B-B14F-4D97-AF65-F5344CB8AC3E}">
        <p14:creationId xmlns:p14="http://schemas.microsoft.com/office/powerpoint/2010/main" val="2583776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BDFDD9-E08D-4C81-B20C-0A09A4E04F81}" type="datetimeFigureOut">
              <a:rPr lang="en-US" smtClean="0"/>
              <a:t>1/31/2025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A20E59-B269-4201-9312-514125AC37CC}" type="slidenum">
              <a:rPr lang="en-US" smtClean="0"/>
              <a:t>‹#›</a:t>
            </a:fld>
            <a:endParaRPr lang="en-US"/>
          </a:p>
        </p:txBody>
      </p:sp>
    </p:spTree>
    <p:extLst>
      <p:ext uri="{BB962C8B-B14F-4D97-AF65-F5344CB8AC3E}">
        <p14:creationId xmlns:p14="http://schemas.microsoft.com/office/powerpoint/2010/main" val="2262953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10312"/>
            <a:ext cx="8229600" cy="859536"/>
          </a:xfrm>
        </p:spPr>
        <p:txBody>
          <a:bodyPr anchor="ctr"/>
          <a:lstStyle>
            <a:lvl1pPr>
              <a:defRPr sz="2800" b="1">
                <a:solidFill>
                  <a:srgbClr val="0057B7"/>
                </a:solidFill>
                <a:latin typeface="+mn-lt"/>
              </a:defRPr>
            </a:lvl1pPr>
          </a:lstStyle>
          <a:p>
            <a:r>
              <a:rPr lang="en-US" dirty="0"/>
              <a:t>Click to edit Master title style</a:t>
            </a:r>
          </a:p>
        </p:txBody>
      </p:sp>
      <p:sp>
        <p:nvSpPr>
          <p:cNvPr id="3" name="Content Placeholder 2"/>
          <p:cNvSpPr>
            <a:spLocks noGrp="1"/>
          </p:cNvSpPr>
          <p:nvPr>
            <p:ph idx="1"/>
          </p:nvPr>
        </p:nvSpPr>
        <p:spPr>
          <a:xfrm>
            <a:off x="457200" y="1161288"/>
            <a:ext cx="8229600" cy="3346704"/>
          </a:xfrm>
        </p:spPr>
        <p:txBody>
          <a:bodyPr/>
          <a:lstStyle>
            <a:lvl1pPr marL="0" indent="0">
              <a:buFont typeface="Wingdings" panose="05000000000000000000" pitchFamily="2" charset="2"/>
              <a:buNone/>
              <a:defRPr sz="2000" b="1">
                <a:solidFill>
                  <a:srgbClr val="000000"/>
                </a:solidFill>
              </a:defRPr>
            </a:lvl1pPr>
            <a:lvl2pPr marL="514350" indent="-171450">
              <a:buClr>
                <a:srgbClr val="00788A"/>
              </a:buClr>
              <a:buFont typeface="Calibri" panose="020F0502020204030204" pitchFamily="34" charset="0"/>
              <a:buChar char="‒"/>
              <a:defRPr sz="1800">
                <a:solidFill>
                  <a:srgbClr val="000000"/>
                </a:solidFill>
              </a:defRPr>
            </a:lvl2pPr>
            <a:lvl3pPr>
              <a:buClr>
                <a:srgbClr val="C00000"/>
              </a:buClr>
              <a:defRPr sz="1800">
                <a:solidFill>
                  <a:srgbClr val="000000"/>
                </a:solidFill>
              </a:defRPr>
            </a:lvl3pPr>
            <a:lvl4pPr>
              <a:defRPr sz="1600">
                <a:solidFill>
                  <a:srgbClr val="000000"/>
                </a:solidFill>
              </a:defRPr>
            </a:lvl4pPr>
            <a:lvl5pPr>
              <a:defRPr sz="1400">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9" name="Group 8">
            <a:extLst>
              <a:ext uri="{FF2B5EF4-FFF2-40B4-BE49-F238E27FC236}">
                <a16:creationId xmlns:a16="http://schemas.microsoft.com/office/drawing/2014/main" id="{D321A625-A636-DDC9-0567-6646CB0C0FF3}"/>
              </a:ext>
              <a:ext uri="{C183D7F6-B498-43B3-948B-1728B52AA6E4}">
                <adec:decorative xmlns:adec="http://schemas.microsoft.com/office/drawing/2017/decorative" val="1"/>
              </a:ext>
            </a:extLst>
          </p:cNvPr>
          <p:cNvGrpSpPr/>
          <p:nvPr userDrawn="1"/>
        </p:nvGrpSpPr>
        <p:grpSpPr>
          <a:xfrm>
            <a:off x="0" y="5043948"/>
            <a:ext cx="9144001" cy="106925"/>
            <a:chOff x="7355954" y="15880786"/>
            <a:chExt cx="21904846" cy="578414"/>
          </a:xfrm>
        </p:grpSpPr>
        <p:sp>
          <p:nvSpPr>
            <p:cNvPr id="10" name="Rectangle 20">
              <a:extLst>
                <a:ext uri="{FF2B5EF4-FFF2-40B4-BE49-F238E27FC236}">
                  <a16:creationId xmlns:a16="http://schemas.microsoft.com/office/drawing/2014/main" id="{FB127541-A521-B9AE-9F5B-015A0A87E10E}"/>
                </a:ext>
              </a:extLst>
            </p:cNvPr>
            <p:cNvSpPr/>
            <p:nvPr userDrawn="1"/>
          </p:nvSpPr>
          <p:spPr bwMode="auto">
            <a:xfrm flipV="1">
              <a:off x="21984029" y="15880786"/>
              <a:ext cx="2432923" cy="578414"/>
            </a:xfrm>
            <a:prstGeom prst="rect">
              <a:avLst/>
            </a:prstGeom>
            <a:solidFill>
              <a:srgbClr val="194D93"/>
            </a:solidFill>
            <a:ln>
              <a:noFill/>
            </a:ln>
          </p:spPr>
          <p:txBody>
            <a:bodyPr vert="horz" wrap="square" lIns="45720" tIns="22860" rIns="45720" bIns="22860" numCol="1" anchor="t" anchorCtr="0" compatLnSpc="1">
              <a:prstTxWarp prst="textNoShape">
                <a:avLst/>
              </a:prstTxWarp>
            </a:bodyPr>
            <a:lstStyle/>
            <a:p>
              <a:endParaRPr lang="en-US" sz="2500"/>
            </a:p>
          </p:txBody>
        </p:sp>
        <p:sp>
          <p:nvSpPr>
            <p:cNvPr id="11" name="Rectangle 20">
              <a:extLst>
                <a:ext uri="{FF2B5EF4-FFF2-40B4-BE49-F238E27FC236}">
                  <a16:creationId xmlns:a16="http://schemas.microsoft.com/office/drawing/2014/main" id="{B51B5FA3-4F51-AADF-FF5B-2F688D2174CA}"/>
                </a:ext>
              </a:extLst>
            </p:cNvPr>
            <p:cNvSpPr/>
            <p:nvPr userDrawn="1"/>
          </p:nvSpPr>
          <p:spPr bwMode="auto">
            <a:xfrm flipV="1">
              <a:off x="24406350" y="15880786"/>
              <a:ext cx="2432923" cy="578414"/>
            </a:xfrm>
            <a:prstGeom prst="rect">
              <a:avLst/>
            </a:prstGeom>
            <a:solidFill>
              <a:srgbClr val="1C56A4"/>
            </a:solidFill>
            <a:ln>
              <a:noFill/>
            </a:ln>
          </p:spPr>
          <p:txBody>
            <a:bodyPr vert="horz" wrap="square" lIns="45720" tIns="22860" rIns="45720" bIns="22860" numCol="1" anchor="t" anchorCtr="0" compatLnSpc="1">
              <a:prstTxWarp prst="textNoShape">
                <a:avLst/>
              </a:prstTxWarp>
            </a:bodyPr>
            <a:lstStyle/>
            <a:p>
              <a:endParaRPr lang="en-US" sz="2500"/>
            </a:p>
          </p:txBody>
        </p:sp>
        <p:sp>
          <p:nvSpPr>
            <p:cNvPr id="12" name="Rectangle 20">
              <a:extLst>
                <a:ext uri="{FF2B5EF4-FFF2-40B4-BE49-F238E27FC236}">
                  <a16:creationId xmlns:a16="http://schemas.microsoft.com/office/drawing/2014/main" id="{CA3034FA-9E92-719F-97B6-0761B5D261BD}"/>
                </a:ext>
              </a:extLst>
            </p:cNvPr>
            <p:cNvSpPr/>
            <p:nvPr userDrawn="1"/>
          </p:nvSpPr>
          <p:spPr bwMode="auto">
            <a:xfrm flipV="1">
              <a:off x="26827877" y="15880786"/>
              <a:ext cx="2432923" cy="578414"/>
            </a:xfrm>
            <a:prstGeom prst="rect">
              <a:avLst/>
            </a:prstGeom>
            <a:solidFill>
              <a:srgbClr val="1E5DB2"/>
            </a:solidFill>
            <a:ln>
              <a:noFill/>
            </a:ln>
          </p:spPr>
          <p:txBody>
            <a:bodyPr vert="horz" wrap="square" lIns="45720" tIns="22860" rIns="45720" bIns="22860" numCol="1" anchor="t" anchorCtr="0" compatLnSpc="1">
              <a:prstTxWarp prst="textNoShape">
                <a:avLst/>
              </a:prstTxWarp>
            </a:bodyPr>
            <a:lstStyle/>
            <a:p>
              <a:endParaRPr lang="en-US" sz="2500"/>
            </a:p>
          </p:txBody>
        </p:sp>
        <p:sp>
          <p:nvSpPr>
            <p:cNvPr id="13" name="Rectangle 20">
              <a:extLst>
                <a:ext uri="{FF2B5EF4-FFF2-40B4-BE49-F238E27FC236}">
                  <a16:creationId xmlns:a16="http://schemas.microsoft.com/office/drawing/2014/main" id="{68C29B96-54DC-B923-C49B-627BDD621CE8}"/>
                </a:ext>
              </a:extLst>
            </p:cNvPr>
            <p:cNvSpPr/>
            <p:nvPr userDrawn="1"/>
          </p:nvSpPr>
          <p:spPr bwMode="auto">
            <a:xfrm flipV="1">
              <a:off x="7355954" y="15880786"/>
              <a:ext cx="14644447" cy="578414"/>
            </a:xfrm>
            <a:prstGeom prst="rect">
              <a:avLst/>
            </a:prstGeom>
            <a:solidFill>
              <a:srgbClr val="164380"/>
            </a:solidFill>
            <a:ln>
              <a:noFill/>
            </a:ln>
          </p:spPr>
          <p:txBody>
            <a:bodyPr vert="horz" wrap="square" lIns="45720" tIns="22860" rIns="45720" bIns="22860" numCol="1" anchor="t" anchorCtr="0" compatLnSpc="1">
              <a:prstTxWarp prst="textNoShape">
                <a:avLst/>
              </a:prstTxWarp>
            </a:bodyPr>
            <a:lstStyle/>
            <a:p>
              <a:endParaRPr lang="en-US" sz="2500"/>
            </a:p>
          </p:txBody>
        </p:sp>
      </p:grpSp>
      <p:sp>
        <p:nvSpPr>
          <p:cNvPr id="14" name="Date Placeholder 3">
            <a:extLst>
              <a:ext uri="{FF2B5EF4-FFF2-40B4-BE49-F238E27FC236}">
                <a16:creationId xmlns:a16="http://schemas.microsoft.com/office/drawing/2014/main" id="{C96CC718-032D-519A-1A8C-0A97246C67DF}"/>
              </a:ext>
            </a:extLst>
          </p:cNvPr>
          <p:cNvSpPr>
            <a:spLocks noGrp="1"/>
          </p:cNvSpPr>
          <p:nvPr>
            <p:ph type="dt" sz="half" idx="10"/>
          </p:nvPr>
        </p:nvSpPr>
        <p:spPr>
          <a:xfrm>
            <a:off x="457200" y="4767263"/>
            <a:ext cx="2057400" cy="273844"/>
          </a:xfrm>
        </p:spPr>
        <p:txBody>
          <a:bodyPr/>
          <a:lstStyle>
            <a:lvl1pPr>
              <a:defRPr>
                <a:solidFill>
                  <a:srgbClr val="000000"/>
                </a:solidFill>
              </a:defRPr>
            </a:lvl1pPr>
          </a:lstStyle>
          <a:p>
            <a:fld id="{48BDFDD9-E08D-4C81-B20C-0A09A4E04F81}" type="datetimeFigureOut">
              <a:rPr lang="en-US" smtClean="0"/>
              <a:pPr/>
              <a:t>1/31/2025</a:t>
            </a:fld>
            <a:endParaRPr lang="en-US" dirty="0"/>
          </a:p>
        </p:txBody>
      </p:sp>
      <p:sp>
        <p:nvSpPr>
          <p:cNvPr id="15" name="Footer Placeholder 4">
            <a:extLst>
              <a:ext uri="{FF2B5EF4-FFF2-40B4-BE49-F238E27FC236}">
                <a16:creationId xmlns:a16="http://schemas.microsoft.com/office/drawing/2014/main" id="{106B9671-5C87-3155-3782-E24FF5F236E0}"/>
              </a:ext>
            </a:extLst>
          </p:cNvPr>
          <p:cNvSpPr>
            <a:spLocks noGrp="1"/>
          </p:cNvSpPr>
          <p:nvPr>
            <p:ph type="ftr" sz="quarter" idx="11"/>
          </p:nvPr>
        </p:nvSpPr>
        <p:spPr>
          <a:xfrm>
            <a:off x="3028950" y="4767263"/>
            <a:ext cx="3086100" cy="273844"/>
          </a:xfrm>
        </p:spPr>
        <p:txBody>
          <a:bodyPr/>
          <a:lstStyle>
            <a:lvl1pPr>
              <a:defRPr>
                <a:solidFill>
                  <a:srgbClr val="000000"/>
                </a:solidFill>
              </a:defRPr>
            </a:lvl1pPr>
          </a:lstStyle>
          <a:p>
            <a:endParaRPr lang="en-US" dirty="0"/>
          </a:p>
        </p:txBody>
      </p:sp>
      <p:sp>
        <p:nvSpPr>
          <p:cNvPr id="16" name="Slide Number Placeholder 5">
            <a:extLst>
              <a:ext uri="{FF2B5EF4-FFF2-40B4-BE49-F238E27FC236}">
                <a16:creationId xmlns:a16="http://schemas.microsoft.com/office/drawing/2014/main" id="{658C9D51-7DEA-197E-6E2F-F94B3728889A}"/>
              </a:ext>
            </a:extLst>
          </p:cNvPr>
          <p:cNvSpPr>
            <a:spLocks noGrp="1"/>
          </p:cNvSpPr>
          <p:nvPr>
            <p:ph type="sldNum" sz="quarter" idx="12"/>
          </p:nvPr>
        </p:nvSpPr>
        <p:spPr>
          <a:xfrm>
            <a:off x="6812280" y="4767263"/>
            <a:ext cx="2057400" cy="273844"/>
          </a:xfrm>
        </p:spPr>
        <p:txBody>
          <a:bodyPr/>
          <a:lstStyle>
            <a:lvl1pPr>
              <a:defRPr>
                <a:solidFill>
                  <a:srgbClr val="000000"/>
                </a:solidFill>
              </a:defRPr>
            </a:lvl1pPr>
          </a:lstStyle>
          <a:p>
            <a:fld id="{35A20E59-B269-4201-9312-514125AC37CC}" type="slidenum">
              <a:rPr lang="en-US" smtClean="0"/>
              <a:pPr/>
              <a:t>‹#›</a:t>
            </a:fld>
            <a:endParaRPr lang="en-US" dirty="0"/>
          </a:p>
        </p:txBody>
      </p:sp>
    </p:spTree>
    <p:extLst>
      <p:ext uri="{BB962C8B-B14F-4D97-AF65-F5344CB8AC3E}">
        <p14:creationId xmlns:p14="http://schemas.microsoft.com/office/powerpoint/2010/main" val="1228344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rgbClr val="0057B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346704"/>
            <a:ext cx="8293608" cy="868680"/>
          </a:xfrm>
        </p:spPr>
        <p:txBody>
          <a:bodyPr anchor="b">
            <a:normAutofit/>
          </a:bodyPr>
          <a:lstStyle>
            <a:lvl1pPr>
              <a:defRPr sz="3600" b="1">
                <a:solidFill>
                  <a:schemeClr val="bg2"/>
                </a:solidFill>
                <a:latin typeface="+mn-lt"/>
              </a:defRPr>
            </a:lvl1pPr>
          </a:lstStyle>
          <a:p>
            <a:r>
              <a:rPr lang="en-US" dirty="0"/>
              <a:t>Click to edit Master title style</a:t>
            </a:r>
          </a:p>
        </p:txBody>
      </p:sp>
      <p:sp>
        <p:nvSpPr>
          <p:cNvPr id="3" name="Text Placeholder 2"/>
          <p:cNvSpPr>
            <a:spLocks noGrp="1"/>
          </p:cNvSpPr>
          <p:nvPr>
            <p:ph type="body" idx="1"/>
          </p:nvPr>
        </p:nvSpPr>
        <p:spPr>
          <a:xfrm>
            <a:off x="457200" y="4276439"/>
            <a:ext cx="7772400" cy="429768"/>
          </a:xfrm>
        </p:spPr>
        <p:txBody>
          <a:bodyPr/>
          <a:lstStyle>
            <a:lvl1pPr marL="0" indent="0">
              <a:buNone/>
              <a:defRPr sz="2000">
                <a:solidFill>
                  <a:schemeClr val="bg2"/>
                </a:solidFill>
                <a:latin typeface="+mn-lt"/>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a:xfrm>
            <a:off x="457200" y="4767263"/>
            <a:ext cx="2057400" cy="273844"/>
          </a:xfrm>
        </p:spPr>
        <p:txBody>
          <a:bodyPr/>
          <a:lstStyle>
            <a:lvl1pPr>
              <a:defRPr>
                <a:solidFill>
                  <a:schemeClr val="bg2"/>
                </a:solidFill>
              </a:defRPr>
            </a:lvl1pPr>
          </a:lstStyle>
          <a:p>
            <a:fld id="{48BDFDD9-E08D-4C81-B20C-0A09A4E04F81}" type="datetimeFigureOut">
              <a:rPr lang="en-US" smtClean="0"/>
              <a:pPr/>
              <a:t>1/31/2025</a:t>
            </a:fld>
            <a:endParaRPr lang="en-US" dirty="0"/>
          </a:p>
        </p:txBody>
      </p:sp>
      <p:sp>
        <p:nvSpPr>
          <p:cNvPr id="5" name="Footer Placeholder 4"/>
          <p:cNvSpPr>
            <a:spLocks noGrp="1"/>
          </p:cNvSpPr>
          <p:nvPr>
            <p:ph type="ftr" sz="quarter" idx="11"/>
          </p:nvPr>
        </p:nvSpPr>
        <p:spPr/>
        <p:txBody>
          <a:bodyPr/>
          <a:lstStyle>
            <a:lvl1pPr>
              <a:defRPr>
                <a:solidFill>
                  <a:schemeClr val="bg2"/>
                </a:solidFill>
              </a:defRPr>
            </a:lvl1pPr>
          </a:lstStyle>
          <a:p>
            <a:endParaRPr lang="en-US"/>
          </a:p>
        </p:txBody>
      </p:sp>
      <p:sp>
        <p:nvSpPr>
          <p:cNvPr id="6" name="Slide Number Placeholder 5"/>
          <p:cNvSpPr>
            <a:spLocks noGrp="1"/>
          </p:cNvSpPr>
          <p:nvPr>
            <p:ph type="sldNum" sz="quarter" idx="12"/>
          </p:nvPr>
        </p:nvSpPr>
        <p:spPr>
          <a:xfrm>
            <a:off x="6693408" y="4767263"/>
            <a:ext cx="2057400" cy="273844"/>
          </a:xfrm>
        </p:spPr>
        <p:txBody>
          <a:bodyPr/>
          <a:lstStyle>
            <a:lvl1pPr>
              <a:defRPr>
                <a:solidFill>
                  <a:schemeClr val="bg2"/>
                </a:solidFill>
              </a:defRPr>
            </a:lvl1pPr>
          </a:lstStyle>
          <a:p>
            <a:fld id="{35A20E59-B269-4201-9312-514125AC37CC}" type="slidenum">
              <a:rPr lang="en-US" smtClean="0"/>
              <a:pPr/>
              <a:t>‹#›</a:t>
            </a:fld>
            <a:endParaRPr lang="en-US"/>
          </a:p>
        </p:txBody>
      </p:sp>
    </p:spTree>
    <p:extLst>
      <p:ext uri="{BB962C8B-B14F-4D97-AF65-F5344CB8AC3E}">
        <p14:creationId xmlns:p14="http://schemas.microsoft.com/office/powerpoint/2010/main" val="710456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nchor="ctr">
            <a:normAutofit/>
          </a:bodyPr>
          <a:lstStyle>
            <a:lvl1pPr>
              <a:defRPr sz="2400" b="1">
                <a:solidFill>
                  <a:srgbClr val="0057B7"/>
                </a:solidFill>
                <a:latin typeface="+mn-lt"/>
              </a:defRPr>
            </a:lvl1pPr>
          </a:lstStyle>
          <a:p>
            <a:r>
              <a:rPr lang="en-US" dirty="0"/>
              <a:t>Click to edit Master title style</a:t>
            </a:r>
          </a:p>
        </p:txBody>
      </p:sp>
      <p:sp>
        <p:nvSpPr>
          <p:cNvPr id="3" name="Content Placeholder 2"/>
          <p:cNvSpPr>
            <a:spLocks noGrp="1"/>
          </p:cNvSpPr>
          <p:nvPr>
            <p:ph sz="half" idx="1"/>
          </p:nvPr>
        </p:nvSpPr>
        <p:spPr>
          <a:xfrm>
            <a:off x="457200" y="1018346"/>
            <a:ext cx="8229600" cy="3218398"/>
          </a:xfrm>
        </p:spPr>
        <p:txBody>
          <a:bodyPr/>
          <a:lstStyle>
            <a:lvl1pPr marL="0" indent="0">
              <a:buFont typeface="Wingdings" panose="05000000000000000000" pitchFamily="2" charset="2"/>
              <a:buNone/>
              <a:defRPr b="0">
                <a:solidFill>
                  <a:srgbClr val="000000"/>
                </a:solidFill>
              </a:defRPr>
            </a:lvl1pPr>
            <a:lvl2pPr marL="514350" indent="-171450">
              <a:buClr>
                <a:srgbClr val="00788A"/>
              </a:buClr>
              <a:buFont typeface="Calibri" panose="020F0502020204030204" pitchFamily="34" charset="0"/>
              <a:buChar char="‒"/>
              <a:defRPr>
                <a:solidFill>
                  <a:srgbClr val="000000"/>
                </a:solidFill>
              </a:defRPr>
            </a:lvl2pPr>
            <a:lvl3pPr>
              <a:buClr>
                <a:srgbClr val="C00000"/>
              </a:buClr>
              <a:defRPr>
                <a:solidFill>
                  <a:srgbClr val="000000"/>
                </a:solidFill>
              </a:defRPr>
            </a:lvl3pPr>
            <a:lvl4pPr>
              <a:defRPr>
                <a:solidFill>
                  <a:srgbClr val="000000"/>
                </a:solidFill>
              </a:defRPr>
            </a:lvl4pPr>
            <a:lvl5pPr>
              <a:defRPr>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1371600" y="4352971"/>
            <a:ext cx="6400800" cy="643574"/>
          </a:xfrm>
        </p:spPr>
        <p:txBody>
          <a:bodyPr anchor="t">
            <a:normAutofit/>
          </a:bodyPr>
          <a:lstStyle>
            <a:lvl1pPr marL="0" indent="0" algn="l">
              <a:buFont typeface="Wingdings" panose="05000000000000000000" pitchFamily="2" charset="2"/>
              <a:buNone/>
              <a:defRPr sz="1000" b="0">
                <a:solidFill>
                  <a:srgbClr val="000000"/>
                </a:solidFill>
              </a:defRPr>
            </a:lvl1pPr>
            <a:lvl2pPr marL="514350" indent="-171450" algn="l">
              <a:buClr>
                <a:srgbClr val="00788A"/>
              </a:buClr>
              <a:buFont typeface="Calibri" panose="020F0502020204030204" pitchFamily="34" charset="0"/>
              <a:buChar char="‒"/>
              <a:defRPr sz="1000">
                <a:solidFill>
                  <a:srgbClr val="000000"/>
                </a:solidFill>
              </a:defRPr>
            </a:lvl2pPr>
            <a:lvl3pPr algn="l">
              <a:buClr>
                <a:srgbClr val="C00000"/>
              </a:buClr>
              <a:defRPr sz="1000">
                <a:solidFill>
                  <a:srgbClr val="000000"/>
                </a:solidFill>
              </a:defRPr>
            </a:lvl3pPr>
            <a:lvl4pPr algn="l">
              <a:defRPr sz="1000">
                <a:solidFill>
                  <a:srgbClr val="000000"/>
                </a:solidFill>
              </a:defRPr>
            </a:lvl4pPr>
            <a:lvl5pPr algn="l">
              <a:defRPr sz="1000">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5" name="Group 4">
            <a:extLst>
              <a:ext uri="{FF2B5EF4-FFF2-40B4-BE49-F238E27FC236}">
                <a16:creationId xmlns:a16="http://schemas.microsoft.com/office/drawing/2014/main" id="{15319587-56EB-466D-F14C-28A4C09E3C66}"/>
              </a:ext>
              <a:ext uri="{C183D7F6-B498-43B3-948B-1728B52AA6E4}">
                <adec:decorative xmlns:adec="http://schemas.microsoft.com/office/drawing/2017/decorative" val="1"/>
              </a:ext>
            </a:extLst>
          </p:cNvPr>
          <p:cNvGrpSpPr/>
          <p:nvPr userDrawn="1"/>
        </p:nvGrpSpPr>
        <p:grpSpPr>
          <a:xfrm>
            <a:off x="0" y="5043948"/>
            <a:ext cx="9144001" cy="106925"/>
            <a:chOff x="7355954" y="15880786"/>
            <a:chExt cx="21904846" cy="578414"/>
          </a:xfrm>
        </p:grpSpPr>
        <p:sp>
          <p:nvSpPr>
            <p:cNvPr id="6" name="Rectangle 20">
              <a:extLst>
                <a:ext uri="{FF2B5EF4-FFF2-40B4-BE49-F238E27FC236}">
                  <a16:creationId xmlns:a16="http://schemas.microsoft.com/office/drawing/2014/main" id="{36DDCA3E-FDD2-24EE-3904-8600AB19C2B9}"/>
                </a:ext>
              </a:extLst>
            </p:cNvPr>
            <p:cNvSpPr/>
            <p:nvPr userDrawn="1"/>
          </p:nvSpPr>
          <p:spPr bwMode="auto">
            <a:xfrm flipV="1">
              <a:off x="21984029" y="15880786"/>
              <a:ext cx="2432923" cy="578414"/>
            </a:xfrm>
            <a:prstGeom prst="rect">
              <a:avLst/>
            </a:prstGeom>
            <a:solidFill>
              <a:srgbClr val="194D93"/>
            </a:solidFill>
            <a:ln>
              <a:noFill/>
            </a:ln>
          </p:spPr>
          <p:txBody>
            <a:bodyPr vert="horz" wrap="square" lIns="45720" tIns="22860" rIns="45720" bIns="22860" numCol="1" anchor="t" anchorCtr="0" compatLnSpc="1">
              <a:prstTxWarp prst="textNoShape">
                <a:avLst/>
              </a:prstTxWarp>
            </a:bodyPr>
            <a:lstStyle/>
            <a:p>
              <a:endParaRPr lang="en-US" sz="2500"/>
            </a:p>
          </p:txBody>
        </p:sp>
        <p:sp>
          <p:nvSpPr>
            <p:cNvPr id="7" name="Rectangle 20">
              <a:extLst>
                <a:ext uri="{FF2B5EF4-FFF2-40B4-BE49-F238E27FC236}">
                  <a16:creationId xmlns:a16="http://schemas.microsoft.com/office/drawing/2014/main" id="{805EA3D4-7805-859C-339D-DCDD5806F036}"/>
                </a:ext>
              </a:extLst>
            </p:cNvPr>
            <p:cNvSpPr/>
            <p:nvPr userDrawn="1"/>
          </p:nvSpPr>
          <p:spPr bwMode="auto">
            <a:xfrm flipV="1">
              <a:off x="24406350" y="15880786"/>
              <a:ext cx="2432923" cy="578414"/>
            </a:xfrm>
            <a:prstGeom prst="rect">
              <a:avLst/>
            </a:prstGeom>
            <a:solidFill>
              <a:srgbClr val="1C56A4"/>
            </a:solidFill>
            <a:ln>
              <a:noFill/>
            </a:ln>
          </p:spPr>
          <p:txBody>
            <a:bodyPr vert="horz" wrap="square" lIns="45720" tIns="22860" rIns="45720" bIns="22860" numCol="1" anchor="t" anchorCtr="0" compatLnSpc="1">
              <a:prstTxWarp prst="textNoShape">
                <a:avLst/>
              </a:prstTxWarp>
            </a:bodyPr>
            <a:lstStyle/>
            <a:p>
              <a:endParaRPr lang="en-US" sz="2500"/>
            </a:p>
          </p:txBody>
        </p:sp>
        <p:sp>
          <p:nvSpPr>
            <p:cNvPr id="11" name="Rectangle 20">
              <a:extLst>
                <a:ext uri="{FF2B5EF4-FFF2-40B4-BE49-F238E27FC236}">
                  <a16:creationId xmlns:a16="http://schemas.microsoft.com/office/drawing/2014/main" id="{82EEF066-E730-6D0B-5705-61075ED7308F}"/>
                </a:ext>
              </a:extLst>
            </p:cNvPr>
            <p:cNvSpPr/>
            <p:nvPr userDrawn="1"/>
          </p:nvSpPr>
          <p:spPr bwMode="auto">
            <a:xfrm flipV="1">
              <a:off x="26827877" y="15880786"/>
              <a:ext cx="2432923" cy="578414"/>
            </a:xfrm>
            <a:prstGeom prst="rect">
              <a:avLst/>
            </a:prstGeom>
            <a:solidFill>
              <a:srgbClr val="1E5DB2"/>
            </a:solidFill>
            <a:ln>
              <a:noFill/>
            </a:ln>
          </p:spPr>
          <p:txBody>
            <a:bodyPr vert="horz" wrap="square" lIns="45720" tIns="22860" rIns="45720" bIns="22860" numCol="1" anchor="t" anchorCtr="0" compatLnSpc="1">
              <a:prstTxWarp prst="textNoShape">
                <a:avLst/>
              </a:prstTxWarp>
            </a:bodyPr>
            <a:lstStyle/>
            <a:p>
              <a:endParaRPr lang="en-US" sz="2500"/>
            </a:p>
          </p:txBody>
        </p:sp>
        <p:sp>
          <p:nvSpPr>
            <p:cNvPr id="12" name="Rectangle 20">
              <a:extLst>
                <a:ext uri="{FF2B5EF4-FFF2-40B4-BE49-F238E27FC236}">
                  <a16:creationId xmlns:a16="http://schemas.microsoft.com/office/drawing/2014/main" id="{02BD6BDD-E959-BE4B-38BF-0FD5C444707F}"/>
                </a:ext>
              </a:extLst>
            </p:cNvPr>
            <p:cNvSpPr/>
            <p:nvPr userDrawn="1"/>
          </p:nvSpPr>
          <p:spPr bwMode="auto">
            <a:xfrm flipV="1">
              <a:off x="7355954" y="15880786"/>
              <a:ext cx="14644447" cy="578414"/>
            </a:xfrm>
            <a:prstGeom prst="rect">
              <a:avLst/>
            </a:prstGeom>
            <a:solidFill>
              <a:srgbClr val="164380"/>
            </a:solidFill>
            <a:ln>
              <a:noFill/>
            </a:ln>
          </p:spPr>
          <p:txBody>
            <a:bodyPr vert="horz" wrap="square" lIns="45720" tIns="22860" rIns="45720" bIns="22860" numCol="1" anchor="t" anchorCtr="0" compatLnSpc="1">
              <a:prstTxWarp prst="textNoShape">
                <a:avLst/>
              </a:prstTxWarp>
            </a:bodyPr>
            <a:lstStyle/>
            <a:p>
              <a:endParaRPr lang="en-US" sz="2500"/>
            </a:p>
          </p:txBody>
        </p:sp>
      </p:grpSp>
      <p:sp>
        <p:nvSpPr>
          <p:cNvPr id="8" name="TextBox 7">
            <a:extLst>
              <a:ext uri="{FF2B5EF4-FFF2-40B4-BE49-F238E27FC236}">
                <a16:creationId xmlns:a16="http://schemas.microsoft.com/office/drawing/2014/main" id="{22AE8281-5546-08D9-EFFD-79C63B278D11}"/>
              </a:ext>
            </a:extLst>
          </p:cNvPr>
          <p:cNvSpPr txBox="1"/>
          <p:nvPr userDrawn="1"/>
        </p:nvSpPr>
        <p:spPr>
          <a:xfrm>
            <a:off x="8550362" y="4792793"/>
            <a:ext cx="319318" cy="230832"/>
          </a:xfrm>
          <a:prstGeom prst="rect">
            <a:avLst/>
          </a:prstGeom>
          <a:noFill/>
        </p:spPr>
        <p:txBody>
          <a:bodyPr wrap="none" rtlCol="0">
            <a:spAutoFit/>
          </a:bodyPr>
          <a:lstStyle/>
          <a:p>
            <a:fld id="{B06625D1-209E-4C5C-81F7-71A556E488FF}" type="slidenum">
              <a:rPr lang="en-US" sz="900" smtClean="0">
                <a:solidFill>
                  <a:srgbClr val="000000"/>
                </a:solidFill>
              </a:rPr>
              <a:t>‹#›</a:t>
            </a:fld>
            <a:endParaRPr lang="en-US" sz="900" dirty="0">
              <a:solidFill>
                <a:srgbClr val="000000"/>
              </a:solidFill>
            </a:endParaRPr>
          </a:p>
        </p:txBody>
      </p:sp>
    </p:spTree>
    <p:extLst>
      <p:ext uri="{BB962C8B-B14F-4D97-AF65-F5344CB8AC3E}">
        <p14:creationId xmlns:p14="http://schemas.microsoft.com/office/powerpoint/2010/main" val="2029058816"/>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BDFDD9-E08D-4C81-B20C-0A09A4E04F81}" type="datetimeFigureOut">
              <a:rPr lang="en-US" smtClean="0"/>
              <a:t>1/31/2025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A20E59-B269-4201-9312-514125AC37CC}" type="slidenum">
              <a:rPr lang="en-US" smtClean="0"/>
              <a:t>‹#›</a:t>
            </a:fld>
            <a:endParaRPr lang="en-US"/>
          </a:p>
        </p:txBody>
      </p:sp>
      <p:pic>
        <p:nvPicPr>
          <p:cNvPr id="10" name="Picture 9">
            <a:extLst>
              <a:ext uri="{FF2B5EF4-FFF2-40B4-BE49-F238E27FC236}">
                <a16:creationId xmlns:a16="http://schemas.microsoft.com/office/drawing/2014/main" id="{B084BA59-B253-4153-BA45-2DB011E6D86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8649"/>
          <a:stretch/>
        </p:blipFill>
        <p:spPr>
          <a:xfrm>
            <a:off x="0" y="5029200"/>
            <a:ext cx="9143196" cy="122049"/>
          </a:xfrm>
          <a:prstGeom prst="rect">
            <a:avLst/>
          </a:prstGeom>
        </p:spPr>
      </p:pic>
    </p:spTree>
    <p:extLst>
      <p:ext uri="{BB962C8B-B14F-4D97-AF65-F5344CB8AC3E}">
        <p14:creationId xmlns:p14="http://schemas.microsoft.com/office/powerpoint/2010/main" val="2700213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BDFDD9-E08D-4C81-B20C-0A09A4E04F81}" type="datetimeFigureOut">
              <a:rPr lang="en-US" smtClean="0"/>
              <a:t>1/31/2025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A20E59-B269-4201-9312-514125AC37CC}" type="slidenum">
              <a:rPr lang="en-US" smtClean="0"/>
              <a:t>‹#›</a:t>
            </a:fld>
            <a:endParaRPr lang="en-US"/>
          </a:p>
        </p:txBody>
      </p:sp>
      <p:pic>
        <p:nvPicPr>
          <p:cNvPr id="6" name="Picture 5">
            <a:extLst>
              <a:ext uri="{FF2B5EF4-FFF2-40B4-BE49-F238E27FC236}">
                <a16:creationId xmlns:a16="http://schemas.microsoft.com/office/drawing/2014/main" id="{2A7040B8-19C7-41B7-9038-2BD0CB327B27}"/>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8649"/>
          <a:stretch/>
        </p:blipFill>
        <p:spPr>
          <a:xfrm>
            <a:off x="0" y="5029200"/>
            <a:ext cx="9143196" cy="122049"/>
          </a:xfrm>
          <a:prstGeom prst="rect">
            <a:avLst/>
          </a:prstGeom>
        </p:spPr>
      </p:pic>
    </p:spTree>
    <p:extLst>
      <p:ext uri="{BB962C8B-B14F-4D97-AF65-F5344CB8AC3E}">
        <p14:creationId xmlns:p14="http://schemas.microsoft.com/office/powerpoint/2010/main" val="226144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BDFDD9-E08D-4C81-B20C-0A09A4E04F81}" type="datetimeFigureOut">
              <a:rPr lang="en-US" smtClean="0"/>
              <a:t>1/31/2025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A20E59-B269-4201-9312-514125AC37CC}" type="slidenum">
              <a:rPr lang="en-US" smtClean="0"/>
              <a:t>‹#›</a:t>
            </a:fld>
            <a:endParaRPr lang="en-US"/>
          </a:p>
        </p:txBody>
      </p:sp>
      <p:pic>
        <p:nvPicPr>
          <p:cNvPr id="5" name="Picture 4">
            <a:extLst>
              <a:ext uri="{FF2B5EF4-FFF2-40B4-BE49-F238E27FC236}">
                <a16:creationId xmlns:a16="http://schemas.microsoft.com/office/drawing/2014/main" id="{A3C7A010-3EB9-4160-B75B-51F0A90943F8}"/>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8649"/>
          <a:stretch/>
        </p:blipFill>
        <p:spPr>
          <a:xfrm>
            <a:off x="0" y="5029200"/>
            <a:ext cx="9143196" cy="122049"/>
          </a:xfrm>
          <a:prstGeom prst="rect">
            <a:avLst/>
          </a:prstGeom>
        </p:spPr>
      </p:pic>
    </p:spTree>
    <p:extLst>
      <p:ext uri="{BB962C8B-B14F-4D97-AF65-F5344CB8AC3E}">
        <p14:creationId xmlns:p14="http://schemas.microsoft.com/office/powerpoint/2010/main" val="818600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8BDFDD9-E08D-4C81-B20C-0A09A4E04F81}" type="datetimeFigureOut">
              <a:rPr lang="en-US" smtClean="0"/>
              <a:t>1/31/2025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A20E59-B269-4201-9312-514125AC37CC}" type="slidenum">
              <a:rPr lang="en-US" smtClean="0"/>
              <a:t>‹#›</a:t>
            </a:fld>
            <a:endParaRPr lang="en-US"/>
          </a:p>
        </p:txBody>
      </p:sp>
      <p:pic>
        <p:nvPicPr>
          <p:cNvPr id="8" name="Picture 7">
            <a:extLst>
              <a:ext uri="{FF2B5EF4-FFF2-40B4-BE49-F238E27FC236}">
                <a16:creationId xmlns:a16="http://schemas.microsoft.com/office/drawing/2014/main" id="{3613F24F-1A65-4728-84F7-950E9A970A9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8649"/>
          <a:stretch/>
        </p:blipFill>
        <p:spPr>
          <a:xfrm>
            <a:off x="0" y="5029200"/>
            <a:ext cx="9143196" cy="122049"/>
          </a:xfrm>
          <a:prstGeom prst="rect">
            <a:avLst/>
          </a:prstGeom>
        </p:spPr>
      </p:pic>
    </p:spTree>
    <p:extLst>
      <p:ext uri="{BB962C8B-B14F-4D97-AF65-F5344CB8AC3E}">
        <p14:creationId xmlns:p14="http://schemas.microsoft.com/office/powerpoint/2010/main" val="831859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8BDFDD9-E08D-4C81-B20C-0A09A4E04F81}" type="datetimeFigureOut">
              <a:rPr lang="en-US" smtClean="0"/>
              <a:t>1/31/2025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A20E59-B269-4201-9312-514125AC37CC}" type="slidenum">
              <a:rPr lang="en-US" smtClean="0"/>
              <a:t>‹#›</a:t>
            </a:fld>
            <a:endParaRPr lang="en-US"/>
          </a:p>
        </p:txBody>
      </p:sp>
    </p:spTree>
    <p:extLst>
      <p:ext uri="{BB962C8B-B14F-4D97-AF65-F5344CB8AC3E}">
        <p14:creationId xmlns:p14="http://schemas.microsoft.com/office/powerpoint/2010/main" val="29952080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rgbClr val="000000"/>
                </a:solidFill>
              </a:defRPr>
            </a:lvl1pPr>
          </a:lstStyle>
          <a:p>
            <a:fld id="{48BDFDD9-E08D-4C81-B20C-0A09A4E04F81}" type="datetimeFigureOut">
              <a:rPr lang="en-US" smtClean="0"/>
              <a:pPr/>
              <a:t>1/31/2025</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rgbClr val="000000"/>
                </a:solidFill>
              </a:defRPr>
            </a:lvl1pPr>
          </a:lstStyle>
          <a:p>
            <a:endParaRPr lang="en-US" dirty="0"/>
          </a:p>
        </p:txBody>
      </p:sp>
      <p:sp>
        <p:nvSpPr>
          <p:cNvPr id="6" name="TextBox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rgbClr val="000000"/>
                </a:solidFill>
              </a:defRPr>
            </a:lvl1pPr>
          </a:lstStyle>
          <a:p>
            <a:fld id="{35A20E59-B269-4201-9312-514125AC37CC}" type="slidenum">
              <a:rPr lang="en-US" smtClean="0"/>
              <a:pPr/>
              <a:t>‹#›</a:t>
            </a:fld>
            <a:endParaRPr lang="en-US" dirty="0"/>
          </a:p>
        </p:txBody>
      </p:sp>
    </p:spTree>
    <p:extLst>
      <p:ext uri="{BB962C8B-B14F-4D97-AF65-F5344CB8AC3E}">
        <p14:creationId xmlns:p14="http://schemas.microsoft.com/office/powerpoint/2010/main" val="8784094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rgbClr val="000000"/>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rgbClr val="000000"/>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000000"/>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000000"/>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000000"/>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000000"/>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DAFC0-FA3A-D4E3-569E-D79084157DF7}"/>
              </a:ext>
            </a:extLst>
          </p:cNvPr>
          <p:cNvSpPr>
            <a:spLocks noGrp="1"/>
          </p:cNvSpPr>
          <p:nvPr>
            <p:ph type="ctrTitle"/>
          </p:nvPr>
        </p:nvSpPr>
        <p:spPr/>
        <p:txBody>
          <a:bodyPr/>
          <a:lstStyle/>
          <a:p>
            <a:pPr algn="ctr"/>
            <a:r>
              <a:rPr lang="en-US" dirty="0"/>
              <a:t>Sexually Transmitted Infections</a:t>
            </a:r>
          </a:p>
        </p:txBody>
      </p:sp>
      <p:sp>
        <p:nvSpPr>
          <p:cNvPr id="3" name="Subtitle 2">
            <a:extLst>
              <a:ext uri="{FF2B5EF4-FFF2-40B4-BE49-F238E27FC236}">
                <a16:creationId xmlns:a16="http://schemas.microsoft.com/office/drawing/2014/main" id="{966945F0-1BAF-2B98-4790-51507D99CAB7}"/>
              </a:ext>
            </a:extLst>
          </p:cNvPr>
          <p:cNvSpPr>
            <a:spLocks noGrp="1"/>
          </p:cNvSpPr>
          <p:nvPr>
            <p:ph type="subTitle" idx="1"/>
          </p:nvPr>
        </p:nvSpPr>
        <p:spPr>
          <a:xfrm>
            <a:off x="1463040" y="2098548"/>
            <a:ext cx="6400800" cy="347472"/>
          </a:xfrm>
        </p:spPr>
        <p:txBody>
          <a:bodyPr>
            <a:noAutofit/>
          </a:bodyPr>
          <a:lstStyle/>
          <a:p>
            <a:pPr algn="ctr"/>
            <a:r>
              <a:rPr lang="en-US" sz="2400" dirty="0"/>
              <a:t>Surveillance 2023</a:t>
            </a:r>
          </a:p>
        </p:txBody>
      </p:sp>
      <p:sp>
        <p:nvSpPr>
          <p:cNvPr id="5" name="TextBox 4">
            <a:extLst>
              <a:ext uri="{FF2B5EF4-FFF2-40B4-BE49-F238E27FC236}">
                <a16:creationId xmlns:a16="http://schemas.microsoft.com/office/drawing/2014/main" id="{27A0AD06-BA0D-A00B-4B86-4B1CFC3405DC}"/>
              </a:ext>
            </a:extLst>
          </p:cNvPr>
          <p:cNvSpPr txBox="1"/>
          <p:nvPr/>
        </p:nvSpPr>
        <p:spPr>
          <a:xfrm>
            <a:off x="2377440" y="3356628"/>
            <a:ext cx="4572000" cy="400110"/>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Racial and Ethnic Minorities</a:t>
            </a:r>
            <a:endParaRPr kumimoji="0" lang="en-US" sz="2000" b="0" i="0" u="none" strike="noStrike" kern="1200" cap="none" spc="0" normalizeH="0" baseline="0" noProof="0" dirty="0">
              <a:ln>
                <a:noFill/>
              </a:ln>
              <a:solidFill>
                <a:srgbClr val="0F56D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3430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normAutofit fontScale="90000"/>
          </a:bodyPr>
          <a:lstStyle/>
          <a:p>
            <a:pPr marL="0" lvl="0" indent="0">
              <a:buNone/>
            </a:pPr>
            <a:r>
              <a:t>Primary and Secondary Syphilis — Reported Cases Among Women by Race and Hispanic Ethnicity, United States, 2014–2023</a:t>
            </a:r>
          </a:p>
        </p:txBody>
      </p:sp>
      <p:pic>
        <p:nvPicPr>
          <p:cNvPr id="3" name="Picture 1" descr="Ribbon plot showing reported cases of primary and secondary syphilis among women by race and Hispanic ethinicity in the United States during 2014 to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lstStyle/>
          <a:p>
            <a:pPr marL="0" lvl="0" indent="0">
              <a:buNone/>
            </a:pPr>
            <a:r>
              <a:t>* Includes all cases not captured in the labeled race and Hispanic ethnicity categories, including those with unknown or missing race and Hispanic ethnicity. This category is intended to show the balance of primary and secondary (P&amp;S) syphilis cases among women and should not be interpreted independently.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normAutofit fontScale="90000"/>
          </a:bodyPr>
          <a:lstStyle/>
          <a:p>
            <a:pPr marL="0" lvl="0" indent="0">
              <a:buNone/>
            </a:pPr>
            <a:r>
              <a:t>Primary and Secondary Syphilis — Reported Cases Among Men with Unknown Sex of Sex Partners by Race and Hispanic Ethnicity, United States, 2014–2023</a:t>
            </a:r>
          </a:p>
        </p:txBody>
      </p:sp>
      <p:pic>
        <p:nvPicPr>
          <p:cNvPr id="3" name="Picture 1" descr="Ribbon plot showing reported cases of primary and secondary syphilis among men with unknown sex of sex partners by race and hispanic ethinicity in the United States during 2014 to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lstStyle/>
          <a:p>
            <a:pPr marL="0" lvl="0" indent="0">
              <a:buNone/>
            </a:pPr>
            <a:r>
              <a:t>* Includes all cases not captured in the labeled race and Hispanic ethnicity categories, including those with unknown or missing race and Hispanic ethnicity. This category is intended to show the balance of primary and secondary (P&amp;S) syphilis cases among men with unknown sex of sex partners (MSU) and should not be interpreted independently.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lstStyle/>
          <a:p>
            <a:pPr marL="0" lvl="0" indent="0">
              <a:buNone/>
            </a:pPr>
            <a:r>
              <a:rPr dirty="0"/>
              <a:t>Congenital Syphilis — Case Counts and Rates of Reported Cases by Race/Hispanic Ethnicity of </a:t>
            </a:r>
            <a:r>
              <a:rPr lang="en-US" dirty="0"/>
              <a:t>Birth Mother</a:t>
            </a:r>
            <a:r>
              <a:rPr dirty="0"/>
              <a:t>, United States, 2023</a:t>
            </a:r>
          </a:p>
        </p:txBody>
      </p:sp>
      <p:pic>
        <p:nvPicPr>
          <p:cNvPr id="3" name="Picture 1" descr="Bar graph showing rates and case counts of congenital syphilis by race and Hispanic ethnicity of birth mother in the United States in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normAutofit fontScale="62500" lnSpcReduction="20000"/>
          </a:bodyPr>
          <a:lstStyle/>
          <a:p>
            <a:pPr marL="0" lvl="0" indent="0">
              <a:buNone/>
            </a:pPr>
            <a:r>
              <a:t>* Per 100,000 live births</a:t>
            </a:r>
          </a:p>
          <a:p>
            <a:pPr marL="0" lvl="0" indent="0">
              <a:buNone/>
            </a:pPr>
            <a:r>
              <a:rPr b="1"/>
              <a:t>ACRONYMS:</a:t>
            </a:r>
            <a:r>
              <a:t> AI/AN = American Indian or Alaska Native; Black/AA = Black or African American; NH/PI = Native Hawaiian or other Pacific Islander</a:t>
            </a:r>
          </a:p>
          <a:p>
            <a:pPr marL="0" lvl="0" indent="0">
              <a:buNone/>
            </a:pPr>
            <a:r>
              <a:rPr b="1"/>
              <a:t>NOTE:</a:t>
            </a:r>
            <a:r>
              <a:t> In 2023, a total of 193 congenital syphilis (CS) cases (5.0%) had missing, unknown, or other race and were not reported to be of Hispanic ethnicity. These cases are not shown in this figure. Including these cases, there were a total of 3,882 cases of CS reported among states and the District of Columbia for a rate of 105.8 per 100,000 live births.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lstStyle/>
          <a:p>
            <a:pPr marL="0" lvl="0" indent="0">
              <a:buNone/>
            </a:pPr>
            <a:r>
              <a:rPr dirty="0"/>
              <a:t>Congenital Syphilis — Total Live Births and Reported Cases by Race/Hispanic Ethnicity of Birth </a:t>
            </a:r>
            <a:r>
              <a:rPr lang="en-US" dirty="0"/>
              <a:t>Mother</a:t>
            </a:r>
            <a:r>
              <a:rPr dirty="0"/>
              <a:t>, United States, 2023</a:t>
            </a:r>
          </a:p>
        </p:txBody>
      </p:sp>
      <p:pic>
        <p:nvPicPr>
          <p:cNvPr id="3" name="Picture 1" descr="Ribbon plot showing the distribution of race and Hispanic ethnicity of live births and infants with congenital syphilis in the United States in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normAutofit fontScale="92500" lnSpcReduction="10000"/>
          </a:bodyPr>
          <a:lstStyle/>
          <a:p>
            <a:pPr marL="0" lvl="0" indent="0">
              <a:buNone/>
            </a:pPr>
            <a:r>
              <a:rPr b="1"/>
              <a:t>NOTE:</a:t>
            </a:r>
            <a:r>
              <a:t> In 2023, a total of 193 congenital syphilis cases (5.0%) had missing, unknown, or other race and were not reported to be of Hispanic ethnicity. These cases are included in the “other/unknown” category.</a:t>
            </a:r>
          </a:p>
          <a:p>
            <a:pPr marL="0" lvl="0" indent="0">
              <a:buNone/>
            </a:pPr>
            <a:r>
              <a:rPr b="1"/>
              <a:t>ACRONYMS:</a:t>
            </a:r>
            <a:r>
              <a:t> AI/AN = American Indian or Alaska Native; Black/AA = Black or African American; NH/PI = Native Hawaiian or other Pacific Islander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normAutofit fontScale="90000"/>
          </a:bodyPr>
          <a:lstStyle/>
          <a:p>
            <a:pPr marL="0" lvl="0" indent="0">
              <a:buNone/>
            </a:pPr>
            <a:r>
              <a:rPr dirty="0"/>
              <a:t>Congenital Syphilis — Rates of Reported Cases by Race/Hispanic Ethnicity of Birth </a:t>
            </a:r>
            <a:r>
              <a:rPr lang="en-US" dirty="0"/>
              <a:t>Mother</a:t>
            </a:r>
            <a:r>
              <a:rPr dirty="0"/>
              <a:t> and Year of Birth, United States, 2019–2023</a:t>
            </a:r>
          </a:p>
        </p:txBody>
      </p:sp>
      <p:pic>
        <p:nvPicPr>
          <p:cNvPr id="3" name="Picture 1" descr="Line graph showing rates of reported congenital syphilis cases by year of birth and race and Hispanic ethnicity of birth mother in the United States from 2019 to 2023."/>
          <p:cNvPicPr>
            <a:picLocks noGrp="1" noChangeAspect="1"/>
          </p:cNvPicPr>
          <p:nvPr/>
        </p:nvPicPr>
        <p:blipFill>
          <a:blip r:embed="rId3">
            <a:extLst>
              <a:ext uri="{28A0092B-C50C-407E-A947-70E740481C1C}">
                <a14:useLocalDpi xmlns:a14="http://schemas.microsoft.com/office/drawing/2010/main" val="0"/>
              </a:ext>
            </a:extLst>
          </a:blip>
          <a:srcRect/>
          <a:stretch/>
        </p:blipFill>
        <p:spPr bwMode="auto">
          <a:xfrm>
            <a:off x="1574800" y="1016907"/>
            <a:ext cx="5994400" cy="3211285"/>
          </a:xfrm>
          <a:prstGeom prst="rect">
            <a:avLst/>
          </a:prstGeom>
          <a:noFill/>
          <a:ln w="9525">
            <a:noFill/>
            <a:headEnd/>
            <a:tailEnd/>
          </a:ln>
        </p:spPr>
      </p:pic>
      <p:sp>
        <p:nvSpPr>
          <p:cNvPr id="4" name="Content Placeholder 3"/>
          <p:cNvSpPr>
            <a:spLocks noGrp="1"/>
          </p:cNvSpPr>
          <p:nvPr>
            <p:ph sz="half" idx="2"/>
          </p:nvPr>
        </p:nvSpPr>
        <p:spPr/>
        <p:txBody>
          <a:bodyPr>
            <a:normAutofit fontScale="77500" lnSpcReduction="20000"/>
          </a:bodyPr>
          <a:lstStyle/>
          <a:p>
            <a:pPr marL="0" lvl="0" indent="0">
              <a:buNone/>
            </a:pPr>
            <a:r>
              <a:t>* Per 100,000 live births</a:t>
            </a:r>
          </a:p>
          <a:p>
            <a:pPr marL="0" lvl="0" indent="0">
              <a:buNone/>
            </a:pPr>
            <a:r>
              <a:rPr b="1"/>
              <a:t>ACRONYMS:</a:t>
            </a:r>
            <a:r>
              <a:t> AI/AN = American Indian or Alaska Native; Black/AA = Black or African American; NH/PI = Native Hawaiian or other Pacific Islander</a:t>
            </a:r>
          </a:p>
          <a:p>
            <a:pPr marL="0" lvl="0" indent="0">
              <a:buNone/>
            </a:pPr>
            <a:r>
              <a:rPr b="1"/>
              <a:t>NOTE:</a:t>
            </a:r>
            <a:r>
              <a:t> During 2019 to 2023, the percentage of all congenital syphilis cases with missing, unknown, or other race and not reported to be of Hispanic ethnicity was 5.2%, from a low of 5.0% (n = 193) in 2023 and 2019 to a high of 5.5% (n = 119) in 2020. These cases are not shown in this figure.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lstStyle/>
          <a:p>
            <a:pPr marL="0" lvl="0" indent="0">
              <a:buNone/>
            </a:pPr>
            <a:r>
              <a:t>Gonorrhea — Rates of Reported Cases by Race/Hispanic Ethnicity and Sex, United States, 2023</a:t>
            </a:r>
          </a:p>
        </p:txBody>
      </p:sp>
      <p:pic>
        <p:nvPicPr>
          <p:cNvPr id="3" name="Picture 1" descr="Bar graph showing rates of reported gonorrhea cases by race and Hispanic ethnicity and sex in the United States in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normAutofit fontScale="77500" lnSpcReduction="20000"/>
          </a:bodyPr>
          <a:lstStyle/>
          <a:p>
            <a:pPr marL="0" lvl="0" indent="0">
              <a:buNone/>
            </a:pPr>
            <a:r>
              <a:t>* Per 100,000</a:t>
            </a:r>
          </a:p>
          <a:p>
            <a:pPr marL="0" lvl="0" indent="0">
              <a:buNone/>
            </a:pPr>
            <a:r>
              <a:rPr b="1"/>
              <a:t>ACRONYMS:</a:t>
            </a:r>
            <a:r>
              <a:t> AI/AN = American Indian or Alaska Native; Black/AA = Black or African American; NH/PI = Native Hawaiian or other Pacific Islander</a:t>
            </a:r>
          </a:p>
          <a:p>
            <a:pPr marL="0" lvl="0" indent="0">
              <a:buNone/>
            </a:pPr>
            <a:r>
              <a:rPr b="1"/>
              <a:t>NOTE:</a:t>
            </a:r>
            <a:r>
              <a:t> In 2023, 75,705 gonorrhea cases among men (20.0%) and 42,245 cases among women (19.1%) had missing, unknown, or other race and were not reported to be of Hispanic ethnicity. These cases are included in the total rates.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lstStyle/>
          <a:p>
            <a:pPr marL="0" lvl="0" indent="0">
              <a:buNone/>
            </a:pPr>
            <a:r>
              <a:t>Gonorrhea — Total Population and Reported Cases by Race/Hispanic Ethnicity, United States, 2023</a:t>
            </a:r>
          </a:p>
        </p:txBody>
      </p:sp>
      <p:pic>
        <p:nvPicPr>
          <p:cNvPr id="3" name="Picture 1" descr="Ribbon plot contrastiing the distributions of population and reported gonorrhea cases by race and Hispanic ethinicity in the United States in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normAutofit fontScale="92500" lnSpcReduction="10000"/>
          </a:bodyPr>
          <a:lstStyle/>
          <a:p>
            <a:pPr marL="0" lvl="0" indent="0">
              <a:buNone/>
            </a:pPr>
            <a:r>
              <a:rPr b="1"/>
              <a:t>ACRONYMS:</a:t>
            </a:r>
            <a:r>
              <a:t> AI/AN = American Indian or Alaska Native; Black/AA = Black or African American; NH/PI = Native Hawaiian or other Pacific Islander</a:t>
            </a:r>
          </a:p>
          <a:p>
            <a:pPr marL="0" lvl="0" indent="0">
              <a:buNone/>
            </a:pPr>
            <a:r>
              <a:rPr b="1"/>
              <a:t>NOTE:</a:t>
            </a:r>
            <a:r>
              <a:t> In 2023, a total of 118,750 gonorrhea cases (19.7%) had missing, unknown, or other race and were not reported to be of Hispanic ethnicity. These cases are included in the “other/unknown” category.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lstStyle/>
          <a:p>
            <a:pPr marL="0" lvl="0" indent="0">
              <a:buNone/>
            </a:pPr>
            <a:r>
              <a:t>Gonorrhea — Rates of Reported Cases by Race/Hispanic Ethnicity, United States, 2019–2023</a:t>
            </a:r>
          </a:p>
        </p:txBody>
      </p:sp>
      <p:pic>
        <p:nvPicPr>
          <p:cNvPr id="3" name="Picture 1" descr="Line graph showing rates of reported gonorrhea cases in the United States by race and Hispanic ethnicity from 2018 to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normAutofit fontScale="77500" lnSpcReduction="20000"/>
          </a:bodyPr>
          <a:lstStyle/>
          <a:p>
            <a:pPr marL="0" lvl="0" indent="0">
              <a:buNone/>
            </a:pPr>
            <a:r>
              <a:t>* Per 100,000</a:t>
            </a:r>
          </a:p>
          <a:p>
            <a:pPr marL="0" lvl="0" indent="0">
              <a:buNone/>
            </a:pPr>
            <a:r>
              <a:rPr b="1"/>
              <a:t>ACRONYMS:</a:t>
            </a:r>
            <a:r>
              <a:t> AI/AN = American Indian or Alaska Native; Black/AA = Black or African American; NH/PI = Native Hawaiian or other Pacific Islander</a:t>
            </a:r>
          </a:p>
          <a:p>
            <a:pPr marL="0" lvl="0" indent="0">
              <a:buNone/>
            </a:pPr>
            <a:r>
              <a:rPr b="1"/>
              <a:t>NOTE:</a:t>
            </a:r>
            <a:r>
              <a:t> During 2019 to 2023, the percentage of all gonorrhea cases with missing, unknown, or other race and not reported to be of Hispanic ethnicity was 22.2%, from a low of 19.7% (n = 118,750) in 2023 to a high of 23.4% (n = 158,822) in 2020. These cases are not shown in this figure.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lstStyle/>
          <a:p>
            <a:pPr marL="0" lvl="0" indent="0">
              <a:buNone/>
            </a:pPr>
            <a:r>
              <a:t>Gonorrhea — Case Counts and Rates of Reported Cases by Race/Hispanic Ethnicity and Year, United States, 2023</a:t>
            </a:r>
          </a:p>
        </p:txBody>
      </p:sp>
      <p:pic>
        <p:nvPicPr>
          <p:cNvPr id="3" name="Picture 1" descr="Bar graph showing rates and case counts of gonorrhea by race and Hispanic ethnicity in the United States in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normAutofit fontScale="62500" lnSpcReduction="20000"/>
          </a:bodyPr>
          <a:lstStyle/>
          <a:p>
            <a:pPr marL="0" lvl="0" indent="0">
              <a:buNone/>
            </a:pPr>
            <a:r>
              <a:rPr dirty="0"/>
              <a:t>* Per 100,000</a:t>
            </a:r>
          </a:p>
          <a:p>
            <a:pPr marL="0" lvl="0" indent="0">
              <a:buNone/>
            </a:pPr>
            <a:r>
              <a:rPr b="1" dirty="0"/>
              <a:t>ACRONYMS:</a:t>
            </a:r>
            <a:r>
              <a:rPr dirty="0"/>
              <a:t> AI/AN = American Indian or Alaska Native; Black/AA = Black or African American; NH/PI = Native Hawaiian or other Pacific Islander</a:t>
            </a:r>
          </a:p>
          <a:p>
            <a:pPr marL="0" lvl="0" indent="0">
              <a:buNone/>
            </a:pPr>
            <a:r>
              <a:rPr b="1" dirty="0"/>
              <a:t>NOTE:</a:t>
            </a:r>
            <a:r>
              <a:rPr dirty="0"/>
              <a:t> In 2023, a total of 118,750 gonorrhea cases (19.7%) had missing, unknown, or other race and were not reported to be of Hispanic ethnicity. These cases are not shown in this figure. Including these cases, there were a total of 601,319 cases of gonorrhea reported among states and the District of Columbia for a rate of 179.5 per 100,000 persons.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lstStyle/>
          <a:p>
            <a:pPr marL="0" lvl="0" indent="0">
              <a:buNone/>
            </a:pPr>
            <a:r>
              <a:t>Gonorrhea — Ratios of Rates of Reported Cases by Sex, Race/Hispanic Ethnicity, and Region, United States, 2023</a:t>
            </a:r>
          </a:p>
        </p:txBody>
      </p:sp>
      <p:pic>
        <p:nvPicPr>
          <p:cNvPr id="3" name="Picture 1" descr="Two-panel figure showing rate ratios of gonorrhea by sex, race and Hispanic ethnicity, and United States region in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lstStyle/>
          <a:p>
            <a:pPr marL="0" lvl="0" indent="0">
              <a:buNone/>
            </a:pPr>
            <a:r>
              <a:t>* For the rate ratios, non-Hispanic White persons are the referent population. Y-axis is log scale.</a:t>
            </a:r>
          </a:p>
          <a:p>
            <a:pPr marL="0" lvl="0" indent="0">
              <a:buNone/>
            </a:pPr>
            <a:r>
              <a:rPr b="1"/>
              <a:t>ACRONYMS:</a:t>
            </a:r>
            <a:r>
              <a:t> AI/AN = American Indian or Alaska Native; Black/AA = Black or African American; NH/PI = Native Hawaiian or other Pacific Islander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lstStyle/>
          <a:p>
            <a:pPr marL="0" lvl="0" indent="0">
              <a:buNone/>
            </a:pPr>
            <a:r>
              <a:t>Primary and Secondary Syphilis — Rates of Reported Cases by Race/Hispanic Ethnicity and Sex, United States, 2023</a:t>
            </a:r>
          </a:p>
        </p:txBody>
      </p:sp>
      <p:pic>
        <p:nvPicPr>
          <p:cNvPr id="3" name="Picture 1" descr="Bar graph showing rates of reported primary and secondary syphilis cases by race and Hispanic ethnicity and sex in the United States in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normAutofit fontScale="77500" lnSpcReduction="20000"/>
          </a:bodyPr>
          <a:lstStyle/>
          <a:p>
            <a:pPr marL="0" lvl="0" indent="0">
              <a:buNone/>
            </a:pPr>
            <a:r>
              <a:rPr dirty="0"/>
              <a:t>* Per 100,000</a:t>
            </a:r>
          </a:p>
          <a:p>
            <a:pPr lvl="0"/>
            <a:r>
              <a:rPr b="1" dirty="0"/>
              <a:t>ACRONYMS:</a:t>
            </a:r>
            <a:r>
              <a:rPr dirty="0"/>
              <a:t> AI/AN = </a:t>
            </a:r>
            <a:r>
              <a:rPr lang="en-US" dirty="0"/>
              <a:t>American </a:t>
            </a:r>
            <a:r>
              <a:rPr dirty="0"/>
              <a:t>Indian or Alaska Native; Black/AA = Black or African American; NH/PI = Native Hawaiian or other Pacific Islander</a:t>
            </a:r>
          </a:p>
          <a:p>
            <a:pPr marL="0" lvl="0" indent="0">
              <a:buNone/>
            </a:pPr>
            <a:r>
              <a:rPr b="1" dirty="0"/>
              <a:t>NOTE:</a:t>
            </a:r>
            <a:r>
              <a:rPr dirty="0"/>
              <a:t> In 2023, 2,292 primary and secondary syphilis cases among men (5.8%) and 647 cases among women (4.7%) had missing, unknown, or other race and were not reported to be of Hispanic ethnicity. These cases are included in the total rates.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lstStyle/>
          <a:p>
            <a:pPr marL="0" lvl="0" indent="0">
              <a:buNone/>
            </a:pPr>
            <a:r>
              <a:t>Chlamydia — Rates of Reported Cases by Race/Hispanic Ethnicity and Sex, United States, 2023</a:t>
            </a:r>
          </a:p>
        </p:txBody>
      </p:sp>
      <p:pic>
        <p:nvPicPr>
          <p:cNvPr id="3" name="Picture 1" descr="Bar graph showing rates of rates of reported chlamydia cases by race and Hispanic ethnicity and sex in the United States in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normAutofit fontScale="77500" lnSpcReduction="20000"/>
          </a:bodyPr>
          <a:lstStyle/>
          <a:p>
            <a:pPr marL="0" lvl="0" indent="0">
              <a:buNone/>
            </a:pPr>
            <a:r>
              <a:t>* Per 100,000</a:t>
            </a:r>
          </a:p>
          <a:p>
            <a:pPr marL="0" lvl="0" indent="0">
              <a:buNone/>
            </a:pPr>
            <a:r>
              <a:rPr b="1"/>
              <a:t>ACRONYMS:</a:t>
            </a:r>
            <a:r>
              <a:t> AI/AN = American Indian or Alaska Native; Black/AA = Black or African American; NH/PI = Native Hawaiian or other Pacific Islander</a:t>
            </a:r>
          </a:p>
          <a:p>
            <a:pPr marL="0" lvl="0" indent="0">
              <a:buNone/>
            </a:pPr>
            <a:r>
              <a:rPr b="1"/>
              <a:t>NOTE:</a:t>
            </a:r>
            <a:r>
              <a:t> In 2023, 177,355 chlamydia cases among men (29.1%) and 293,445 cases among women (28.4%) had missing, unknown, or other race and were not reported to be of Hispanic ethnicity. These cases are included in the total rates.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lstStyle/>
          <a:p>
            <a:pPr marL="0" lvl="0" indent="0">
              <a:buNone/>
            </a:pPr>
            <a:r>
              <a:t>Chlamydia — Total Population and Reported Cases by Race/Hispanic Ethnicity, United States, 2023</a:t>
            </a:r>
          </a:p>
        </p:txBody>
      </p:sp>
      <p:pic>
        <p:nvPicPr>
          <p:cNvPr id="3" name="Picture 1" descr="Ribbon plot contrastiing the distributions of population and reported chlamydia cases by race and Hispanic ethinicity in the United States in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normAutofit fontScale="92500" lnSpcReduction="10000"/>
          </a:bodyPr>
          <a:lstStyle/>
          <a:p>
            <a:pPr marL="0" lvl="0" indent="0">
              <a:buNone/>
            </a:pPr>
            <a:r>
              <a:rPr b="1"/>
              <a:t>ACRONYMS:</a:t>
            </a:r>
            <a:r>
              <a:t> AI/AN = American Indian or Alaska Native; Black/AA = Black or African American; NH/PI = Native Hawaiian or other Pacific Islander</a:t>
            </a:r>
          </a:p>
          <a:p>
            <a:pPr marL="0" lvl="0" indent="0">
              <a:buNone/>
            </a:pPr>
            <a:r>
              <a:rPr b="1"/>
              <a:t>NOTE:</a:t>
            </a:r>
            <a:r>
              <a:t> In 2023, a total of 474,218 chlamydia cases (28.8%) had missing, unknown, or other race and were not reported to be of Hispanic ethnicity. These cases are included in the “other/unknown” category.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lstStyle/>
          <a:p>
            <a:pPr marL="0" lvl="0" indent="0">
              <a:buNone/>
            </a:pPr>
            <a:r>
              <a:t>Chlamydia — Rates of Reported Cases by Race/Hispanic Ethnicity and Year, United States, 2019–2023</a:t>
            </a:r>
          </a:p>
        </p:txBody>
      </p:sp>
      <p:pic>
        <p:nvPicPr>
          <p:cNvPr id="3" name="Picture 1" descr="Line graph showing rates of reported chlamydia cases in the United States by race and Hispanic ethnicity from 2018 to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normAutofit fontScale="77500" lnSpcReduction="20000"/>
          </a:bodyPr>
          <a:lstStyle/>
          <a:p>
            <a:pPr marL="0" lvl="0" indent="0">
              <a:buNone/>
            </a:pPr>
            <a:r>
              <a:t>* Per 100,000</a:t>
            </a:r>
          </a:p>
          <a:p>
            <a:pPr marL="0" lvl="0" indent="0">
              <a:buNone/>
            </a:pPr>
            <a:r>
              <a:rPr b="1"/>
              <a:t>ACRONYMS:</a:t>
            </a:r>
            <a:r>
              <a:t> AI/AN = American Indian or Alaska Native; Black/AA = Black or African American; NH/PI = Native Hawaiian or other Pacific Islander</a:t>
            </a:r>
          </a:p>
          <a:p>
            <a:pPr marL="0" lvl="0" indent="0">
              <a:buNone/>
            </a:pPr>
            <a:r>
              <a:rPr b="1"/>
              <a:t>NOTE:</a:t>
            </a:r>
            <a:r>
              <a:t> During 2019 to 2023, the percentage of all chlamydia cases with missing, unknown, or other race and not reported to be of Hispanic ethnicity was 32.1%, from a low of 28.8% (n = 474,218) in 2023 to a high of 34.1% (n = 538,834) in 2020. These cases are not shown in this figure.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lstStyle/>
          <a:p>
            <a:pPr marL="0" lvl="0" indent="0">
              <a:buNone/>
            </a:pPr>
            <a:r>
              <a:t>Chlamydia — Case Counts and Rates of Reported Cases by Race/Hispanic Ethnicity, United States, 2023</a:t>
            </a:r>
          </a:p>
        </p:txBody>
      </p:sp>
      <p:pic>
        <p:nvPicPr>
          <p:cNvPr id="3" name="Picture 1" descr="Bar graph showing rates and case counts of chlamydia by race and Hispanic ethnicity in the United States in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normAutofit fontScale="62500" lnSpcReduction="20000"/>
          </a:bodyPr>
          <a:lstStyle/>
          <a:p>
            <a:pPr marL="0" lvl="0" indent="0">
              <a:buNone/>
            </a:pPr>
            <a:r>
              <a:t>* Per 100,000</a:t>
            </a:r>
          </a:p>
          <a:p>
            <a:pPr marL="0" lvl="0" indent="0">
              <a:buNone/>
            </a:pPr>
            <a:r>
              <a:rPr b="1"/>
              <a:t>ACRONYMS:</a:t>
            </a:r>
            <a:r>
              <a:t> AI/AN = American Indian or Alaska Native; Black/AA = Black or African American; NH/PI = Native Hawaiian or other Pacific Islander</a:t>
            </a:r>
          </a:p>
          <a:p>
            <a:pPr marL="0" lvl="0" indent="0">
              <a:buNone/>
            </a:pPr>
            <a:r>
              <a:rPr b="1"/>
              <a:t>NOTE:</a:t>
            </a:r>
            <a:r>
              <a:t> In 2023, a total of 474,218 chlamydia cases (28.8%) had missing, unknown, or other race and were not reported to be of Hispanic ethnicity. These cases are not shown in this figure. Including these cases, there were a total of 1,648,568 cases of chlamydia reported among states and the District of Columbia for a rate of 492.2 per 100,000 persons.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normAutofit fontScale="90000"/>
          </a:bodyPr>
          <a:lstStyle/>
          <a:p>
            <a:pPr marL="0" lvl="0" indent="0">
              <a:buNone/>
            </a:pPr>
            <a:r>
              <a:t>Chlamydia — Ratios of Rates of Reported Cases Among Persons Aged 15–24 Years by Sex, Race/Hispanic Ethnicity, and Region, United States, 2023</a:t>
            </a:r>
          </a:p>
        </p:txBody>
      </p:sp>
      <p:pic>
        <p:nvPicPr>
          <p:cNvPr id="3" name="Picture 1" descr="Two-panel figure showing rate ratios of chlamydia among persons aged 15 to 24 years by sex, race and Hispanic ethnicity, and United States region in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lstStyle/>
          <a:p>
            <a:pPr marL="0" lvl="0" indent="0">
              <a:buNone/>
            </a:pPr>
            <a:r>
              <a:t>* For the rate ratios, non-Hispanic White persons are the referent population. Y-axis is log scale.</a:t>
            </a:r>
          </a:p>
          <a:p>
            <a:pPr marL="0" lvl="0" indent="0">
              <a:buNone/>
            </a:pPr>
            <a:r>
              <a:rPr b="1"/>
              <a:t>ACRONYMS:</a:t>
            </a:r>
            <a:r>
              <a:t> AI/AN = American Indian or Alaska Native; Black/AA = Black or African American; NH/PI = Native Hawaiian or other Pacific Islander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lstStyle/>
          <a:p>
            <a:pPr marL="0" lvl="0" indent="0">
              <a:buNone/>
            </a:pPr>
            <a:r>
              <a:t>Reference Map of US Census Regions</a:t>
            </a:r>
          </a:p>
        </p:txBody>
      </p:sp>
      <p:pic>
        <p:nvPicPr>
          <p:cNvPr id="3" name="Picture 1" descr="Map of US Census regions "/>
          <p:cNvPicPr>
            <a:picLocks noGrp="1" noChangeAspect="1"/>
          </p:cNvPicPr>
          <p:nvPr/>
        </p:nvPicPr>
        <p:blipFill>
          <a:blip r:embed="rId2"/>
          <a:stretch>
            <a:fillRect/>
          </a:stretch>
        </p:blipFill>
        <p:spPr bwMode="auto">
          <a:xfrm>
            <a:off x="1574800" y="1016000"/>
            <a:ext cx="5994400" cy="3213100"/>
          </a:xfrm>
          <a:prstGeom prst="rect">
            <a:avLst/>
          </a:prstGeom>
          <a:noFill/>
          <a:ln w="9525">
            <a:noFill/>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lstStyle/>
          <a:p>
            <a:pPr marL="0" lvl="0" indent="0">
              <a:buNone/>
            </a:pPr>
            <a:r>
              <a:t>Primary and Secondary Syphilis — Total Population and Reported Cases by Race/Hispanic Ethnicity, United States, 2023</a:t>
            </a:r>
          </a:p>
        </p:txBody>
      </p:sp>
      <p:pic>
        <p:nvPicPr>
          <p:cNvPr id="3" name="Picture 1" descr="Ribbon plot contrastiing the distributions of population and reported primary and secondary syphlis cases by race and Hispanic ethinicity in the United States in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normAutofit fontScale="92500" lnSpcReduction="10000"/>
          </a:bodyPr>
          <a:lstStyle/>
          <a:p>
            <a:pPr marL="0" lvl="0" indent="0">
              <a:buNone/>
            </a:pPr>
            <a:r>
              <a:rPr b="1"/>
              <a:t>ACRONYMS:</a:t>
            </a:r>
            <a:r>
              <a:t> AI/AN = American Indian or Alaska Native; Black/AA = Black or African American; NH/PI = Native Hawaiian or other Pacific Islander</a:t>
            </a:r>
          </a:p>
          <a:p>
            <a:pPr marL="0" lvl="0" indent="0">
              <a:buNone/>
            </a:pPr>
            <a:r>
              <a:rPr b="1"/>
              <a:t>NOTE:</a:t>
            </a:r>
            <a:r>
              <a:t> In 2023, a total of 2,947 primary and secondary (P&amp;S) syphilis cases (5.6%) had missing, unknown, or other race and were not reported to be of Hispanic ethnicity. These cases are included in the “other/unknown” category.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lstStyle/>
          <a:p>
            <a:pPr marL="0" lvl="0" indent="0">
              <a:buNone/>
            </a:pPr>
            <a:r>
              <a:t>Primary and Secondary Syphilis — Rates of Reported Cases by Race/Hispanic Ethnicity and Year, United States, 2019–2023</a:t>
            </a:r>
          </a:p>
        </p:txBody>
      </p:sp>
      <p:pic>
        <p:nvPicPr>
          <p:cNvPr id="3" name="Picture 1" descr="Line graph showing rates of reported primary and secondary syphilis cases by race/Hispanic ethnicity in the United States from 2018 to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normAutofit fontScale="77500" lnSpcReduction="20000"/>
          </a:bodyPr>
          <a:lstStyle/>
          <a:p>
            <a:pPr marL="0" lvl="0" indent="0">
              <a:buNone/>
            </a:pPr>
            <a:r>
              <a:t>* Per 100,000</a:t>
            </a:r>
          </a:p>
          <a:p>
            <a:pPr marL="0" lvl="0" indent="0">
              <a:buNone/>
            </a:pPr>
            <a:r>
              <a:rPr b="1"/>
              <a:t>ACRONYMS:</a:t>
            </a:r>
            <a:r>
              <a:t> AI/AN = American Indian or Alaska Native; Black/AA = Black or African American; NH/PI = Native Hawaiian or other Pacific Islander</a:t>
            </a:r>
          </a:p>
          <a:p>
            <a:pPr marL="0" lvl="0" indent="0">
              <a:buNone/>
            </a:pPr>
            <a:r>
              <a:rPr b="1"/>
              <a:t>NOTE:</a:t>
            </a:r>
            <a:r>
              <a:t> During 2019 to 2023, the percentage of all primary and secondary syphilis cases with missing, unknown, or other race and not reported to be of Hispanic ethnicity was 6.5%, from a low of 5.6% (n = 2,947) in 2023 to a high of 7.2% (n = 2,822) in 2019. These cases are not shown in this figure.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lstStyle/>
          <a:p>
            <a:pPr marL="0" lvl="0" indent="0">
              <a:buNone/>
            </a:pPr>
            <a:r>
              <a:t>Primary and Secondary Syphilis — Case Counts and Rates of Reported Cases by Race/Hispanic Ethnicity, United States, 2023</a:t>
            </a:r>
          </a:p>
        </p:txBody>
      </p:sp>
      <p:pic>
        <p:nvPicPr>
          <p:cNvPr id="3" name="Picture 1" descr="Bar graph showing rates and case counts of primary and secondary syphilis by race and Hispanic ethnicity in the United States in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normAutofit fontScale="62500" lnSpcReduction="20000"/>
          </a:bodyPr>
          <a:lstStyle/>
          <a:p>
            <a:pPr marL="0" lvl="0" indent="0">
              <a:buNone/>
            </a:pPr>
            <a:r>
              <a:rPr dirty="0"/>
              <a:t>* Per 100,000</a:t>
            </a:r>
          </a:p>
          <a:p>
            <a:pPr marL="0" lvl="0" indent="0">
              <a:buNone/>
            </a:pPr>
            <a:r>
              <a:rPr b="1" dirty="0"/>
              <a:t>ACRONYMS:</a:t>
            </a:r>
            <a:r>
              <a:rPr dirty="0"/>
              <a:t> AI/AN = American Indian or Alaska Native; Black/AA = Black or African American; NH/PI = Native Hawaiian or other Pacific Islander</a:t>
            </a:r>
          </a:p>
          <a:p>
            <a:pPr marL="0" lvl="0" indent="0">
              <a:buNone/>
            </a:pPr>
            <a:r>
              <a:rPr b="1" dirty="0"/>
              <a:t>NOTE:</a:t>
            </a:r>
            <a:r>
              <a:rPr dirty="0"/>
              <a:t> In 2023, a total of 2,947 primary and secondary (P&amp;S) syphilis cases (5.6%) had missing, unknown, or other race and were not reported to be of Hispanic ethnicity. These cases are not shown in this figure. Including these cases, there were a total of 53,007 cases of P&amp;S syphilis reported among states and the District of Columbia for a rate of 15.8 per 100,000 persons.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normAutofit fontScale="90000"/>
          </a:bodyPr>
          <a:lstStyle/>
          <a:p>
            <a:pPr marL="0" lvl="0" indent="0">
              <a:buNone/>
            </a:pPr>
            <a:r>
              <a:t>Primary and Secondary Syphilis — Ratios of Rates of Reported Cases by Sex, Race/Hispanic Ethnicity, and Region, United States, 2023</a:t>
            </a:r>
          </a:p>
        </p:txBody>
      </p:sp>
      <p:pic>
        <p:nvPicPr>
          <p:cNvPr id="3" name="Picture 1" descr="Two-panel figure showing rate ratios of primary and secondary syphilis by sex, race and Hispanic ethnicity, and United States region in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lstStyle/>
          <a:p>
            <a:pPr marL="0" lvl="0" indent="0">
              <a:buNone/>
            </a:pPr>
            <a:r>
              <a:t>* For the rate ratios, non-Hispanic White persons are the referent population. Y-axis is log scale.</a:t>
            </a:r>
          </a:p>
          <a:p>
            <a:pPr marL="0" lvl="0" indent="0">
              <a:buNone/>
            </a:pPr>
            <a:r>
              <a:rPr b="1"/>
              <a:t>ACRONYMS:</a:t>
            </a:r>
            <a:r>
              <a:t> AI/AN = American Indian or Alaska Native; Black/AA = Black or African American; NH/PI = Native Hawaiian or other Pacific Islander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normAutofit fontScale="90000"/>
          </a:bodyPr>
          <a:lstStyle/>
          <a:p>
            <a:pPr marL="0" lvl="0" indent="0">
              <a:buNone/>
            </a:pPr>
            <a:r>
              <a:t>Primary and Secondary Syphilis — Reported Cases by Sex, Sex of Sex Partners, and Race/Hispanic Ethnicity, United States, 2023</a:t>
            </a:r>
          </a:p>
        </p:txBody>
      </p:sp>
      <p:pic>
        <p:nvPicPr>
          <p:cNvPr id="3" name="Picture 1" descr="Bar graph showing reported primary and secondary syphilis cases by sex and sex of sex partners and race and Hispanic ethnicity in the United States in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lstStyle/>
          <a:p>
            <a:pPr marL="0" lvl="0" indent="0">
              <a:buNone/>
            </a:pPr>
            <a:r>
              <a:t>* Includes persons with missing or unknown race who were not reported with Hispanic ethnicity.</a:t>
            </a:r>
          </a:p>
          <a:p>
            <a:pPr marL="0" lvl="0" indent="0">
              <a:buNone/>
            </a:pPr>
            <a:r>
              <a:rPr b="1"/>
              <a:t>ACRONYMS:</a:t>
            </a:r>
            <a:r>
              <a:t> MSM = Men who have sex with men; MSW = Men who have sex with women only; MSU = Men with unknown sex of sex partners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normAutofit fontScale="90000"/>
          </a:bodyPr>
          <a:lstStyle/>
          <a:p>
            <a:pPr marL="0" lvl="0" indent="0">
              <a:buNone/>
            </a:pPr>
            <a:r>
              <a:t>Primary and Secondary Syphilis — Reported Cases Among Men Who Have Sex with Men by Race and Hispanic Ethnicity, United States, 2014–2023</a:t>
            </a:r>
          </a:p>
        </p:txBody>
      </p:sp>
      <p:pic>
        <p:nvPicPr>
          <p:cNvPr id="3" name="Picture 1" descr="Ribbon plot showing reported cases of primary and secondary syphilis among men who have sex with men by race and Hispanic ethinicity in the United States during 2014 to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lstStyle/>
          <a:p>
            <a:pPr marL="0" lvl="0" indent="0">
              <a:buNone/>
            </a:pPr>
            <a:r>
              <a:t>* Includes all cases not captured in the labeled race and Hispanic ethnicity categories, including those with unknown or missing race and Hispanic ethnicity. This category is intended to show the balance of primary and secondary (P&amp;S) syphilis cases among men who have sex with men (MSM) and should not be interpreted independently.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875"/>
            <a:ext cx="8229600" cy="754226"/>
          </a:xfrm>
        </p:spPr>
        <p:txBody>
          <a:bodyPr>
            <a:normAutofit fontScale="90000"/>
          </a:bodyPr>
          <a:lstStyle/>
          <a:p>
            <a:pPr marL="0" lvl="0" indent="0">
              <a:buNone/>
            </a:pPr>
            <a:r>
              <a:t>Primary and Secondary Syphilis — Reported Cases Among Men Who Have Sex with Women Only by Race and Hispanic Ethnicity, United States, 2014–2023</a:t>
            </a:r>
          </a:p>
        </p:txBody>
      </p:sp>
      <p:pic>
        <p:nvPicPr>
          <p:cNvPr id="3" name="Picture 1" descr="Ribbon plot showing reported cases of primary and secondary syphilis among men who have sex with women only by race and Hispanic ethinicity in the United States during 2014 to 2023."/>
          <p:cNvPicPr>
            <a:picLocks noGrp="1" noChangeAspect="1"/>
          </p:cNvPicPr>
          <p:nvPr/>
        </p:nvPicPr>
        <p:blipFill>
          <a:blip r:embed="rId3"/>
          <a:stretch>
            <a:fillRect/>
          </a:stretch>
        </p:blipFill>
        <p:spPr bwMode="auto">
          <a:xfrm>
            <a:off x="1574800" y="1016000"/>
            <a:ext cx="5994400" cy="3213100"/>
          </a:xfrm>
          <a:prstGeom prst="rect">
            <a:avLst/>
          </a:prstGeom>
          <a:noFill/>
          <a:ln w="9525">
            <a:noFill/>
            <a:headEnd/>
            <a:tailEnd/>
          </a:ln>
        </p:spPr>
      </p:pic>
      <p:sp>
        <p:nvSpPr>
          <p:cNvPr id="4" name="Content Placeholder 3"/>
          <p:cNvSpPr>
            <a:spLocks noGrp="1"/>
          </p:cNvSpPr>
          <p:nvPr>
            <p:ph sz="half" idx="2"/>
          </p:nvPr>
        </p:nvSpPr>
        <p:spPr/>
        <p:txBody>
          <a:bodyPr/>
          <a:lstStyle/>
          <a:p>
            <a:pPr marL="0" lvl="0" indent="0">
              <a:buNone/>
            </a:pPr>
            <a:r>
              <a:t>* Includes all cases not captured in the labeled race and Hispanic ethnicity categories, including those with unknown or missing race and Hispanic ethnicity. This category is intended to show the balance of primary and secondary (P&amp;S) syphilis cases among men who have sex with women only (MSW) and should not be interpreted independently.</a:t>
            </a:r>
          </a:p>
        </p:txBody>
      </p:sp>
    </p:spTree>
  </p:cSld>
  <p:clrMapOvr>
    <a:masterClrMapping/>
  </p:clrMapOvr>
</p:sld>
</file>

<file path=ppt/theme/theme1.xml><?xml version="1.0" encoding="utf-8"?>
<a:theme xmlns:a="http://schemas.openxmlformats.org/drawingml/2006/main" name="Office Theme">
  <a:themeElements>
    <a:clrScheme name="CDC">
      <a:dk1>
        <a:srgbClr val="0F56DC"/>
      </a:dk1>
      <a:lt1>
        <a:sysClr val="window" lastClr="FFFFFF"/>
      </a:lt1>
      <a:dk2>
        <a:srgbClr val="0B7D58"/>
      </a:dk2>
      <a:lt2>
        <a:srgbClr val="FFFFFF"/>
      </a:lt2>
      <a:accent1>
        <a:srgbClr val="7F8080"/>
      </a:accent1>
      <a:accent2>
        <a:srgbClr val="546DB4"/>
      </a:accent2>
      <a:accent3>
        <a:srgbClr val="9A3B25"/>
      </a:accent3>
      <a:accent4>
        <a:srgbClr val="7F7F7F"/>
      </a:accent4>
      <a:accent5>
        <a:srgbClr val="0033A1"/>
      </a:accent5>
      <a:accent6>
        <a:srgbClr val="002060"/>
      </a:accent6>
      <a:hlink>
        <a:srgbClr val="0F56DC"/>
      </a:hlink>
      <a:folHlink>
        <a:srgbClr val="3077FF"/>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hecked xmlns="0f2f2caf-3a4a-447c-86c4-8e3cd1184a01">true</Checked>
    <TaxCatchAll xmlns="c786cd31-8fca-4574-9903-686ddf9dd225" xsi:nil="true"/>
    <Checked2 xmlns="0f2f2caf-3a4a-447c-86c4-8e3cd1184a01" xsi:nil="true"/>
    <lcf76f155ced4ddcb4097134ff3c332f xmlns="0f2f2caf-3a4a-447c-86c4-8e3cd1184a01">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92EA135D25CF64DBAD3A1A74C69F504" ma:contentTypeVersion="16" ma:contentTypeDescription="Create a new document." ma:contentTypeScope="" ma:versionID="3bb3d292298917fedd11243e07c44481">
  <xsd:schema xmlns:xsd="http://www.w3.org/2001/XMLSchema" xmlns:xs="http://www.w3.org/2001/XMLSchema" xmlns:p="http://schemas.microsoft.com/office/2006/metadata/properties" xmlns:ns2="0f2f2caf-3a4a-447c-86c4-8e3cd1184a01" xmlns:ns3="c786cd31-8fca-4574-9903-686ddf9dd225" targetNamespace="http://schemas.microsoft.com/office/2006/metadata/properties" ma:root="true" ma:fieldsID="fa9a712e9956928f4545a2ed0205f988" ns2:_="" ns3:_="">
    <xsd:import namespace="0f2f2caf-3a4a-447c-86c4-8e3cd1184a01"/>
    <xsd:import namespace="c786cd31-8fca-4574-9903-686ddf9dd22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Checked" minOccurs="0"/>
                <xsd:element ref="ns2:Checked2"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f2f2caf-3a4a-447c-86c4-8e3cd1184a0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Checked" ma:index="17" nillable="true" ma:displayName="Checked" ma:default="1" ma:format="Dropdown" ma:internalName="Checked">
      <xsd:simpleType>
        <xsd:restriction base="dms:Boolean"/>
      </xsd:simpleType>
    </xsd:element>
    <xsd:element name="Checked2" ma:index="18" nillable="true" ma:displayName="Checked2" ma:format="Dropdown" ma:internalName="Checked2">
      <xsd:simpleType>
        <xsd:restriction base="dms:Choice">
          <xsd:enumeration value="No"/>
          <xsd:enumeration value="Yes"/>
          <xsd:enumeration value="Choice 3"/>
        </xsd:restrictio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786cd31-8fca-4574-9903-686ddf9dd225"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1ad641b7-cabf-4c2f-8a2e-3187e7bdd1d1}" ma:internalName="TaxCatchAll" ma:showField="CatchAllData" ma:web="c786cd31-8fca-4574-9903-686ddf9dd22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FFB4D79-DFCA-406F-B470-5D5DEEF624F9}">
  <ds:schemaRefs>
    <ds:schemaRef ds:uri="http://schemas.microsoft.com/office/2006/metadata/properties"/>
    <ds:schemaRef ds:uri="http://schemas.microsoft.com/office/infopath/2007/PartnerControls"/>
    <ds:schemaRef ds:uri="0f2f2caf-3a4a-447c-86c4-8e3cd1184a01"/>
    <ds:schemaRef ds:uri="c786cd31-8fca-4574-9903-686ddf9dd225"/>
  </ds:schemaRefs>
</ds:datastoreItem>
</file>

<file path=customXml/itemProps2.xml><?xml version="1.0" encoding="utf-8"?>
<ds:datastoreItem xmlns:ds="http://schemas.openxmlformats.org/officeDocument/2006/customXml" ds:itemID="{1DD7BE3F-01F2-4EAF-8F29-4601BFF9CD2A}">
  <ds:schemaRefs>
    <ds:schemaRef ds:uri="http://schemas.microsoft.com/sharepoint/v3/contenttype/forms"/>
  </ds:schemaRefs>
</ds:datastoreItem>
</file>

<file path=customXml/itemProps3.xml><?xml version="1.0" encoding="utf-8"?>
<ds:datastoreItem xmlns:ds="http://schemas.openxmlformats.org/officeDocument/2006/customXml" ds:itemID="{5E185BE9-615D-40AC-988D-73110F5DBA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f2f2caf-3a4a-447c-86c4-8e3cd1184a01"/>
    <ds:schemaRef ds:uri="c786cd31-8fca-4574-9903-686ddf9dd22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14</TotalTime>
  <Words>10328</Words>
  <Application>Microsoft Office PowerPoint</Application>
  <PresentationFormat>On-screen Show (16:9)</PresentationFormat>
  <Paragraphs>326</Paragraphs>
  <Slides>25</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Calibri Light</vt:lpstr>
      <vt:lpstr>Wingdings</vt:lpstr>
      <vt:lpstr>Office Theme</vt:lpstr>
      <vt:lpstr>Sexually Transmitted Infections</vt:lpstr>
      <vt:lpstr>Primary and Secondary Syphilis — Rates of Reported Cases by Race/Hispanic Ethnicity and Sex, United States, 2023</vt:lpstr>
      <vt:lpstr>Primary and Secondary Syphilis — Total Population and Reported Cases by Race/Hispanic Ethnicity, United States, 2023</vt:lpstr>
      <vt:lpstr>Primary and Secondary Syphilis — Rates of Reported Cases by Race/Hispanic Ethnicity and Year, United States, 2019–2023</vt:lpstr>
      <vt:lpstr>Primary and Secondary Syphilis — Case Counts and Rates of Reported Cases by Race/Hispanic Ethnicity, United States, 2023</vt:lpstr>
      <vt:lpstr>Primary and Secondary Syphilis — Ratios of Rates of Reported Cases by Sex, Race/Hispanic Ethnicity, and Region, United States, 2023</vt:lpstr>
      <vt:lpstr>Primary and Secondary Syphilis — Reported Cases by Sex, Sex of Sex Partners, and Race/Hispanic Ethnicity, United States, 2023</vt:lpstr>
      <vt:lpstr>Primary and Secondary Syphilis — Reported Cases Among Men Who Have Sex with Men by Race and Hispanic Ethnicity, United States, 2014–2023</vt:lpstr>
      <vt:lpstr>Primary and Secondary Syphilis — Reported Cases Among Men Who Have Sex with Women Only by Race and Hispanic Ethnicity, United States, 2014–2023</vt:lpstr>
      <vt:lpstr>Primary and Secondary Syphilis — Reported Cases Among Women by Race and Hispanic Ethnicity, United States, 2014–2023</vt:lpstr>
      <vt:lpstr>Primary and Secondary Syphilis — Reported Cases Among Men with Unknown Sex of Sex Partners by Race and Hispanic Ethnicity, United States, 2014–2023</vt:lpstr>
      <vt:lpstr>Congenital Syphilis — Case Counts and Rates of Reported Cases by Race/Hispanic Ethnicity of Birth Mother, United States, 2023</vt:lpstr>
      <vt:lpstr>Congenital Syphilis — Total Live Births and Reported Cases by Race/Hispanic Ethnicity of Birth Mother, United States, 2023</vt:lpstr>
      <vt:lpstr>Congenital Syphilis — Rates of Reported Cases by Race/Hispanic Ethnicity of Birth Mother and Year of Birth, United States, 2019–2023</vt:lpstr>
      <vt:lpstr>Gonorrhea — Rates of Reported Cases by Race/Hispanic Ethnicity and Sex, United States, 2023</vt:lpstr>
      <vt:lpstr>Gonorrhea — Total Population and Reported Cases by Race/Hispanic Ethnicity, United States, 2023</vt:lpstr>
      <vt:lpstr>Gonorrhea — Rates of Reported Cases by Race/Hispanic Ethnicity, United States, 2019–2023</vt:lpstr>
      <vt:lpstr>Gonorrhea — Case Counts and Rates of Reported Cases by Race/Hispanic Ethnicity and Year, United States, 2023</vt:lpstr>
      <vt:lpstr>Gonorrhea — Ratios of Rates of Reported Cases by Sex, Race/Hispanic Ethnicity, and Region, United States, 2023</vt:lpstr>
      <vt:lpstr>Chlamydia — Rates of Reported Cases by Race/Hispanic Ethnicity and Sex, United States, 2023</vt:lpstr>
      <vt:lpstr>Chlamydia — Total Population and Reported Cases by Race/Hispanic Ethnicity, United States, 2023</vt:lpstr>
      <vt:lpstr>Chlamydia — Rates of Reported Cases by Race/Hispanic Ethnicity and Year, United States, 2019–2023</vt:lpstr>
      <vt:lpstr>Chlamydia — Case Counts and Rates of Reported Cases by Race/Hispanic Ethnicity, United States, 2023</vt:lpstr>
      <vt:lpstr>Chlamydia — Ratios of Rates of Reported Cases Among Persons Aged 15–24 Years by Sex, Race/Hispanic Ethnicity, and Region, United States, 2023</vt:lpstr>
      <vt:lpstr>Reference Map of US Census Regions</vt:lpstr>
    </vt:vector>
  </TitlesOfParts>
  <LinksUpToDate>false</LinksUpToDate>
  <SharedDoc>false</SharedDoc>
  <HyperlinksChanged>false</HyperlinksChanged>
  <AppVersion>16.0000</AppVersion>
</Properties>
</file>

<file path=docProps/app0.xml><?xml version="1.0" encoding="utf-8"?>
<Properties xmlns="http://schemas.openxmlformats.org/officeDocument/2006/extended-properties" xmlns:vt="http://schemas.openxmlformats.org/officeDocument/2006/docPropsVTypes">
  <Template>Office Theme</Template>
  <TotalTime>60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Wingdings</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2023 STI Surveillance Report Draft</dc:title>
  <dc:creator/>
  <cp:keywords/>
  <cp:lastModifiedBy>Yashar, Elliane (CDC/NCHHSTP/DSTDP)</cp:lastModifiedBy>
  <cp:revision>3</cp:revision>
  <dcterms:created xsi:type="dcterms:W3CDTF">2024-10-24T16:17:16Z</dcterms:created>
  <dcterms:modified xsi:type="dcterms:W3CDTF">2025-01-31T18:20:46Z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utput">
    <vt:lpwstr/>
  </property>
  <property fmtid="{D5CDD505-2E9C-101B-9397-08002B2CF9AE}" pid="3" name="MSIP_Label_8af03ff0-41c5-4c41-b55e-fabb8fae94be_Enabled">
    <vt:lpwstr>true</vt:lpwstr>
  </property>
  <property fmtid="{D5CDD505-2E9C-101B-9397-08002B2CF9AE}" pid="4" name="MSIP_Label_8af03ff0-41c5-4c41-b55e-fabb8fae94be_SetDate">
    <vt:lpwstr>2024-10-28T16:07:24Z</vt:lpwstr>
  </property>
  <property fmtid="{D5CDD505-2E9C-101B-9397-08002B2CF9AE}" pid="5" name="MSIP_Label_8af03ff0-41c5-4c41-b55e-fabb8fae94be_Method">
    <vt:lpwstr>Privileged</vt:lpwstr>
  </property>
  <property fmtid="{D5CDD505-2E9C-101B-9397-08002B2CF9AE}" pid="6" name="MSIP_Label_8af03ff0-41c5-4c41-b55e-fabb8fae94be_Name">
    <vt:lpwstr>8af03ff0-41c5-4c41-b55e-fabb8fae94be</vt:lpwstr>
  </property>
  <property fmtid="{D5CDD505-2E9C-101B-9397-08002B2CF9AE}" pid="7" name="MSIP_Label_8af03ff0-41c5-4c41-b55e-fabb8fae94be_SiteId">
    <vt:lpwstr>9ce70869-60db-44fd-abe8-d2767077fc8f</vt:lpwstr>
  </property>
  <property fmtid="{D5CDD505-2E9C-101B-9397-08002B2CF9AE}" pid="8" name="MSIP_Label_8af03ff0-41c5-4c41-b55e-fabb8fae94be_ActionId">
    <vt:lpwstr>4dd96fab-952c-4534-8760-9716a20ec191</vt:lpwstr>
  </property>
  <property fmtid="{D5CDD505-2E9C-101B-9397-08002B2CF9AE}" pid="9" name="MSIP_Label_8af03ff0-41c5-4c41-b55e-fabb8fae94be_ContentBits">
    <vt:lpwstr>0</vt:lpwstr>
  </property>
  <property fmtid="{D5CDD505-2E9C-101B-9397-08002B2CF9AE}" pid="10" name="ContentTypeId">
    <vt:lpwstr>0x010100492EA135D25CF64DBAD3A1A74C69F504</vt:lpwstr>
  </property>
  <property fmtid="{D5CDD505-2E9C-101B-9397-08002B2CF9AE}" pid="11" name="MediaServiceImageTags">
    <vt:lpwstr/>
  </property>
  <property fmtid="{D5CDD505-2E9C-101B-9397-08002B2CF9AE}" pid="12" name="Order">
    <vt:r8>2739300</vt:r8>
  </property>
  <property fmtid="{D5CDD505-2E9C-101B-9397-08002B2CF9AE}" pid="13" name="Checked">
    <vt:bool>true</vt:bool>
  </property>
  <property fmtid="{D5CDD505-2E9C-101B-9397-08002B2CF9AE}" pid="14" name="xd_Signature">
    <vt:bool>false</vt:bool>
  </property>
  <property fmtid="{D5CDD505-2E9C-101B-9397-08002B2CF9AE}" pid="15" name="xd_ProgID">
    <vt:lpwstr/>
  </property>
  <property fmtid="{D5CDD505-2E9C-101B-9397-08002B2CF9AE}" pid="16" name="ComplianceAssetId">
    <vt:lpwstr/>
  </property>
  <property fmtid="{D5CDD505-2E9C-101B-9397-08002B2CF9AE}" pid="17" name="TemplateUrl">
    <vt:lpwstr/>
  </property>
  <property fmtid="{D5CDD505-2E9C-101B-9397-08002B2CF9AE}" pid="18" name="_ExtendedDescription">
    <vt:lpwstr/>
  </property>
  <property fmtid="{D5CDD505-2E9C-101B-9397-08002B2CF9AE}" pid="19" name="TriggerFlowInfo">
    <vt:lpwstr/>
  </property>
</Properties>
</file>