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app0.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package/2006/relationships/metadata/extended-properties" Target="docProps/app0.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371" r:id="rId5"/>
    <p:sldId id="295" r:id="rId6"/>
    <p:sldId id="296" r:id="rId7"/>
    <p:sldId id="297" r:id="rId8"/>
    <p:sldId id="298" r:id="rId9"/>
    <p:sldId id="373" r:id="rId10"/>
    <p:sldId id="300" r:id="rId11"/>
    <p:sldId id="301" r:id="rId12"/>
    <p:sldId id="302" r:id="rId13"/>
    <p:sldId id="303" r:id="rId14"/>
    <p:sldId id="304" r:id="rId15"/>
    <p:sldId id="305" r:id="rId16"/>
    <p:sldId id="306" r:id="rId17"/>
    <p:sldId id="307" r:id="rId18"/>
    <p:sldId id="308" r:id="rId19"/>
    <p:sldId id="370"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57B7"/>
    <a:srgbClr val="1D1D1D"/>
    <a:srgbClr val="00788A"/>
    <a:srgbClr val="0061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F0EA80-17F2-4553-953D-EE35653057A8}" v="37" dt="2025-01-31T18:14:25.2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7" autoAdjust="0"/>
    <p:restoredTop sz="71942" autoAdjust="0"/>
  </p:normalViewPr>
  <p:slideViewPr>
    <p:cSldViewPr snapToGrid="0">
      <p:cViewPr varScale="1">
        <p:scale>
          <a:sx n="88" d="100"/>
          <a:sy n="88" d="100"/>
        </p:scale>
        <p:origin x="65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rri, Bianca (CDC/NCHHSTP/DSTDP)" userId="3a03dc89-f15b-43b6-9f94-1e821e96024d" providerId="ADAL" clId="{F1D282A8-DDAC-4E92-84F9-2B810C8D8857}"/>
    <pc:docChg chg="modSld">
      <pc:chgData name="Perri, Bianca (CDC/NCHHSTP/DSTDP)" userId="3a03dc89-f15b-43b6-9f94-1e821e96024d" providerId="ADAL" clId="{F1D282A8-DDAC-4E92-84F9-2B810C8D8857}" dt="2025-01-31T17:50:50.885" v="5" actId="962"/>
      <pc:docMkLst>
        <pc:docMk/>
      </pc:docMkLst>
      <pc:sldChg chg="modSp mod">
        <pc:chgData name="Perri, Bianca (CDC/NCHHSTP/DSTDP)" userId="3a03dc89-f15b-43b6-9f94-1e821e96024d" providerId="ADAL" clId="{F1D282A8-DDAC-4E92-84F9-2B810C8D8857}" dt="2025-01-31T17:50:50.885" v="5" actId="962"/>
        <pc:sldMkLst>
          <pc:docMk/>
          <pc:sldMk cId="0" sldId="308"/>
        </pc:sldMkLst>
        <pc:picChg chg="mod">
          <ac:chgData name="Perri, Bianca (CDC/NCHHSTP/DSTDP)" userId="3a03dc89-f15b-43b6-9f94-1e821e96024d" providerId="ADAL" clId="{F1D282A8-DDAC-4E92-84F9-2B810C8D8857}" dt="2025-01-31T17:50:50.885" v="5" actId="962"/>
          <ac:picMkLst>
            <pc:docMk/>
            <pc:sldMk cId="0" sldId="308"/>
            <ac:picMk id="3" creationId="{00000000-0000-0000-0000-000000000000}"/>
          </ac:picMkLst>
        </pc:picChg>
      </pc:sldChg>
    </pc:docChg>
  </pc:docChgLst>
  <pc:docChgLst>
    <pc:chgData name="Yashar, Elliane (CDC/NCHHSTP/DSTDP)" userId="0067169b-dfcc-42c6-8128-75ad3e970bc6" providerId="ADAL" clId="{2FF0EA80-17F2-4553-953D-EE35653057A8}"/>
    <pc:docChg chg="undo custSel delSld modSld">
      <pc:chgData name="Yashar, Elliane (CDC/NCHHSTP/DSTDP)" userId="0067169b-dfcc-42c6-8128-75ad3e970bc6" providerId="ADAL" clId="{2FF0EA80-17F2-4553-953D-EE35653057A8}" dt="2025-01-31T18:14:25.280" v="314" actId="20577"/>
      <pc:docMkLst>
        <pc:docMk/>
      </pc:docMkLst>
      <pc:sldChg chg="modSp mod modNotesTx">
        <pc:chgData name="Yashar, Elliane (CDC/NCHHSTP/DSTDP)" userId="0067169b-dfcc-42c6-8128-75ad3e970bc6" providerId="ADAL" clId="{2FF0EA80-17F2-4553-953D-EE35653057A8}" dt="2025-01-31T18:02:42.553" v="290" actId="20577"/>
        <pc:sldMkLst>
          <pc:docMk/>
          <pc:sldMk cId="0" sldId="298"/>
        </pc:sldMkLst>
        <pc:spChg chg="mod">
          <ac:chgData name="Yashar, Elliane (CDC/NCHHSTP/DSTDP)" userId="0067169b-dfcc-42c6-8128-75ad3e970bc6" providerId="ADAL" clId="{2FF0EA80-17F2-4553-953D-EE35653057A8}" dt="2025-01-31T15:29:02.571" v="41" actId="20577"/>
          <ac:spMkLst>
            <pc:docMk/>
            <pc:sldMk cId="0" sldId="298"/>
            <ac:spMk id="2" creationId="{00000000-0000-0000-0000-000000000000}"/>
          </ac:spMkLst>
        </pc:spChg>
        <pc:picChg chg="mod">
          <ac:chgData name="Yashar, Elliane (CDC/NCHHSTP/DSTDP)" userId="0067169b-dfcc-42c6-8128-75ad3e970bc6" providerId="ADAL" clId="{2FF0EA80-17F2-4553-953D-EE35653057A8}" dt="2025-01-31T15:28:50.291" v="35" actId="962"/>
          <ac:picMkLst>
            <pc:docMk/>
            <pc:sldMk cId="0" sldId="298"/>
            <ac:picMk id="3" creationId="{00000000-0000-0000-0000-000000000000}"/>
          </ac:picMkLst>
        </pc:picChg>
      </pc:sldChg>
      <pc:sldChg chg="modSp del mod modNotesTx">
        <pc:chgData name="Yashar, Elliane (CDC/NCHHSTP/DSTDP)" userId="0067169b-dfcc-42c6-8128-75ad3e970bc6" providerId="ADAL" clId="{2FF0EA80-17F2-4553-953D-EE35653057A8}" dt="2025-01-31T18:08:37.507" v="303" actId="47"/>
        <pc:sldMkLst>
          <pc:docMk/>
          <pc:sldMk cId="0" sldId="299"/>
        </pc:sldMkLst>
        <pc:spChg chg="mod">
          <ac:chgData name="Yashar, Elliane (CDC/NCHHSTP/DSTDP)" userId="0067169b-dfcc-42c6-8128-75ad3e970bc6" providerId="ADAL" clId="{2FF0EA80-17F2-4553-953D-EE35653057A8}" dt="2025-01-31T15:30:42.558" v="90" actId="20577"/>
          <ac:spMkLst>
            <pc:docMk/>
            <pc:sldMk cId="0" sldId="299"/>
            <ac:spMk id="2" creationId="{00000000-0000-0000-0000-000000000000}"/>
          </ac:spMkLst>
        </pc:spChg>
      </pc:sldChg>
      <pc:sldChg chg="modSp mod modNotesTx">
        <pc:chgData name="Yashar, Elliane (CDC/NCHHSTP/DSTDP)" userId="0067169b-dfcc-42c6-8128-75ad3e970bc6" providerId="ADAL" clId="{2FF0EA80-17F2-4553-953D-EE35653057A8}" dt="2025-01-31T18:11:53.949" v="305" actId="962"/>
        <pc:sldMkLst>
          <pc:docMk/>
          <pc:sldMk cId="0" sldId="300"/>
        </pc:sldMkLst>
        <pc:spChg chg="mod">
          <ac:chgData name="Yashar, Elliane (CDC/NCHHSTP/DSTDP)" userId="0067169b-dfcc-42c6-8128-75ad3e970bc6" providerId="ADAL" clId="{2FF0EA80-17F2-4553-953D-EE35653057A8}" dt="2025-01-31T15:32:32.109" v="165" actId="20577"/>
          <ac:spMkLst>
            <pc:docMk/>
            <pc:sldMk cId="0" sldId="300"/>
            <ac:spMk id="2" creationId="{00000000-0000-0000-0000-000000000000}"/>
          </ac:spMkLst>
        </pc:spChg>
        <pc:picChg chg="mod">
          <ac:chgData name="Yashar, Elliane (CDC/NCHHSTP/DSTDP)" userId="0067169b-dfcc-42c6-8128-75ad3e970bc6" providerId="ADAL" clId="{2FF0EA80-17F2-4553-953D-EE35653057A8}" dt="2025-01-31T18:11:53.949" v="305" actId="962"/>
          <ac:picMkLst>
            <pc:docMk/>
            <pc:sldMk cId="0" sldId="300"/>
            <ac:picMk id="3" creationId="{00000000-0000-0000-0000-000000000000}"/>
          </ac:picMkLst>
        </pc:picChg>
      </pc:sldChg>
      <pc:sldChg chg="modSp mod modNotesTx">
        <pc:chgData name="Yashar, Elliane (CDC/NCHHSTP/DSTDP)" userId="0067169b-dfcc-42c6-8128-75ad3e970bc6" providerId="ADAL" clId="{2FF0EA80-17F2-4553-953D-EE35653057A8}" dt="2025-01-31T17:55:25.348" v="283" actId="20577"/>
        <pc:sldMkLst>
          <pc:docMk/>
          <pc:sldMk cId="0" sldId="308"/>
        </pc:sldMkLst>
        <pc:spChg chg="mod">
          <ac:chgData name="Yashar, Elliane (CDC/NCHHSTP/DSTDP)" userId="0067169b-dfcc-42c6-8128-75ad3e970bc6" providerId="ADAL" clId="{2FF0EA80-17F2-4553-953D-EE35653057A8}" dt="2025-01-31T15:35:33.218" v="271" actId="20577"/>
          <ac:spMkLst>
            <pc:docMk/>
            <pc:sldMk cId="0" sldId="308"/>
            <ac:spMk id="2" creationId="{00000000-0000-0000-0000-000000000000}"/>
          </ac:spMkLst>
        </pc:spChg>
      </pc:sldChg>
      <pc:sldChg chg="modNotesTx">
        <pc:chgData name="Yashar, Elliane (CDC/NCHHSTP/DSTDP)" userId="0067169b-dfcc-42c6-8128-75ad3e970bc6" providerId="ADAL" clId="{2FF0EA80-17F2-4553-953D-EE35653057A8}" dt="2025-01-31T18:14:25.280" v="314" actId="20577"/>
        <pc:sldMkLst>
          <pc:docMk/>
          <pc:sldMk cId="0" sldId="3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660C2-1FD7-4FBA-8676-29F13A0CE47E}" type="datetimeFigureOut">
              <a:rPr lang="en-US" smtClean="0"/>
              <a:t>1/31/2025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AFBC5-7751-4D71-8004-00EA0C069DAB}" type="slidenum">
              <a:rPr lang="en-US" smtClean="0"/>
              <a:t>‹#›</a:t>
            </a:fld>
            <a:endParaRPr lang="en-US"/>
          </a:p>
        </p:txBody>
      </p:sp>
    </p:spTree>
    <p:extLst>
      <p:ext uri="{BB962C8B-B14F-4D97-AF65-F5344CB8AC3E}">
        <p14:creationId xmlns:p14="http://schemas.microsoft.com/office/powerpoint/2010/main" val="230553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This slide set was prepared by the Division of STD Prevention, National Center for HIV, Viral Hepatitis, STD, and TB Prevention (NCHHSTP), Centers for Disease Control and Prevention (CDC). These slides display trends for STIs in the United States through 2023. Data presented include case </a:t>
            </a:r>
            <a:r>
              <a:rPr lang="en-US" dirty="0"/>
              <a:t>notifications provided </a:t>
            </a:r>
            <a:r>
              <a:rPr lang="en-US" sz="1200" kern="1200" dirty="0">
                <a:solidFill>
                  <a:schemeClr val="tx1"/>
                </a:solidFill>
                <a:effectLst/>
                <a:latin typeface="+mn-lt"/>
                <a:ea typeface="+mn-ea"/>
                <a:cs typeface="+mn-cs"/>
              </a:rPr>
              <a:t>to CDC through the National Notifiable Diseases Surveillance System (NNDSS) and data collected through projects and programs that monitor STIs in various settings, including the STI Surveillance Network (</a:t>
            </a:r>
            <a:r>
              <a:rPr lang="en-US" sz="1200" kern="1200" dirty="0" err="1">
                <a:solidFill>
                  <a:schemeClr val="tx1"/>
                </a:solidFill>
                <a:effectLst/>
                <a:latin typeface="+mn-lt"/>
                <a:ea typeface="+mn-ea"/>
                <a:cs typeface="+mn-cs"/>
              </a:rPr>
              <a:t>SSuN</a:t>
            </a:r>
            <a:r>
              <a:rPr lang="en-US" sz="1200" kern="1200" dirty="0">
                <a:solidFill>
                  <a:schemeClr val="tx1"/>
                </a:solidFill>
                <a:effectLst/>
                <a:latin typeface="+mn-lt"/>
                <a:ea typeface="+mn-ea"/>
                <a:cs typeface="+mn-cs"/>
              </a:rPr>
              <a:t>).</a:t>
            </a:r>
          </a:p>
          <a:p>
            <a:pPr fontAlgn="base"/>
            <a:r>
              <a:rPr lang="en-US" sz="1200" kern="1200" dirty="0">
                <a:solidFill>
                  <a:schemeClr val="tx1"/>
                </a:solidFill>
                <a:effectLst/>
                <a:latin typeface="+mn-lt"/>
                <a:ea typeface="+mn-ea"/>
                <a:cs typeface="+mn-cs"/>
              </a:rPr>
              <a:t>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more information on data sources, data collection and reporting practices, and case definitions, please see the Technical </a:t>
            </a:r>
            <a:r>
              <a:rPr lang="en-US" dirty="0"/>
              <a:t>Notes</a:t>
            </a:r>
            <a:r>
              <a:rPr lang="en-US" sz="1200" kern="1200" dirty="0">
                <a:solidFill>
                  <a:schemeClr val="tx1"/>
                </a:solidFill>
                <a:effectLst/>
                <a:latin typeface="+mn-lt"/>
                <a:ea typeface="+mn-ea"/>
                <a:cs typeface="+mn-cs"/>
              </a:rPr>
              <a:t>, available at https://www.cdc.gov/sti-statistics/annual/technical-notes.html.</a:t>
            </a:r>
            <a:endParaRPr lang="en-US" sz="1200" kern="1200" dirty="0">
              <a:solidFill>
                <a:schemeClr val="tx1"/>
              </a:solidFill>
              <a:effectLst/>
              <a:latin typeface="+mn-lt"/>
              <a:cs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All data points for figures presented in these slides are available at </a:t>
            </a:r>
            <a:r>
              <a:rPr lang="en-US" sz="1800" kern="1200" dirty="0">
                <a:solidFill>
                  <a:schemeClr val="tx1"/>
                </a:solidFill>
                <a:effectLst/>
                <a:latin typeface="+mn-lt"/>
                <a:ea typeface="+mn-ea"/>
                <a:cs typeface="+mn-cs"/>
              </a:rPr>
              <a:t>https://www.cdc.gov/sti-statistics/media/files/2024/11/2023-STI-Surveillance-Report-Data-Points.zip.</a:t>
            </a:r>
          </a:p>
          <a:p>
            <a:pPr fontAlgn="base"/>
            <a:endParaRPr lang="en-US" dirty="0"/>
          </a:p>
          <a:p>
            <a:r>
              <a:rPr lang="en-US" b="1" dirty="0"/>
              <a:t>NOTE: </a:t>
            </a:r>
            <a:r>
              <a:rPr lang="en-US" dirty="0"/>
              <a:t>This slide set is in the public domain. You may reproduce these slides without permission; </a:t>
            </a:r>
            <a:r>
              <a:rPr lang="en-US" sz="1200" kern="1200" dirty="0">
                <a:solidFill>
                  <a:schemeClr val="tx1"/>
                </a:solidFill>
                <a:effectLst/>
                <a:latin typeface="+mn-lt"/>
                <a:ea typeface="+mn-ea"/>
                <a:cs typeface="+mn-cs"/>
              </a:rPr>
              <a:t>however, citation as to source is appreciated.</a:t>
            </a:r>
          </a:p>
          <a:p>
            <a:pPr fontAlgn="base"/>
            <a:r>
              <a:rPr lang="en-US" sz="1200" kern="1200" dirty="0">
                <a:solidFill>
                  <a:schemeClr val="tx1"/>
                </a:solidFill>
                <a:effectLst/>
                <a:latin typeface="+mn-lt"/>
                <a:ea typeface="+mn-ea"/>
                <a:cs typeface="+mn-cs"/>
              </a:rPr>
              <a:t> </a:t>
            </a:r>
          </a:p>
          <a:p>
            <a:pPr lvl="1" fontAlgn="base"/>
            <a:r>
              <a:rPr lang="en-US" sz="1200" kern="1200" dirty="0">
                <a:solidFill>
                  <a:schemeClr val="tx1"/>
                </a:solidFill>
                <a:effectLst/>
                <a:latin typeface="+mn-lt"/>
                <a:ea typeface="+mn-ea"/>
                <a:cs typeface="+mn-cs"/>
              </a:rPr>
              <a:t>Centers for Disease Control and Prevention. </a:t>
            </a:r>
            <a:r>
              <a:rPr lang="en-US" sz="1200" i="1" kern="1200" dirty="0">
                <a:solidFill>
                  <a:schemeClr val="tx1"/>
                </a:solidFill>
                <a:effectLst/>
                <a:latin typeface="+mn-lt"/>
                <a:ea typeface="+mn-ea"/>
                <a:cs typeface="+mn-cs"/>
              </a:rPr>
              <a:t>Sexually Transmitted Infections Surveillance 2023.</a:t>
            </a:r>
            <a:r>
              <a:rPr lang="en-US" sz="1200" kern="1200" dirty="0">
                <a:solidFill>
                  <a:schemeClr val="tx1"/>
                </a:solidFill>
                <a:effectLst/>
                <a:latin typeface="+mn-lt"/>
                <a:ea typeface="+mn-ea"/>
                <a:cs typeface="+mn-cs"/>
              </a:rPr>
              <a:t> Atlanta: U.S. Department of Health and Human Services; 2024.</a:t>
            </a:r>
            <a:r>
              <a:rPr lang="en-US" dirty="0"/>
              <a:t> </a:t>
            </a:r>
            <a:endParaRPr lang="en-US" sz="1200" kern="1200" dirty="0">
              <a:solidFill>
                <a:schemeClr val="tx1"/>
              </a:solidFill>
              <a:effectLst/>
              <a:latin typeface="+mn-lt"/>
              <a:ea typeface="+mn-ea"/>
              <a:cs typeface="+mn-cs"/>
            </a:endParaRPr>
          </a:p>
          <a:p>
            <a:pPr fontAlgn="base"/>
            <a:endParaRPr lang="en-US" sz="1200" kern="1200" dirty="0">
              <a:solidFill>
                <a:schemeClr val="tx1"/>
              </a:solidFill>
              <a:effectLst/>
              <a:latin typeface="+mn-lt"/>
              <a:ea typeface="+mn-ea"/>
              <a:cs typeface="+mn-cs"/>
            </a:endParaRPr>
          </a:p>
          <a:p>
            <a:r>
              <a:rPr lang="en-US" dirty="0"/>
              <a:t>You are also free to adapt and revise these slides; however, you must remove the CDC name and logo if changes are made. </a:t>
            </a:r>
          </a:p>
          <a:p>
            <a:endParaRPr lang="en-US" dirty="0"/>
          </a:p>
          <a:p>
            <a:endParaRPr lang="en-US" dirty="0"/>
          </a:p>
        </p:txBody>
      </p:sp>
      <p:sp>
        <p:nvSpPr>
          <p:cNvPr id="4" name="Slide Number Placeholder 3"/>
          <p:cNvSpPr>
            <a:spLocks noGrp="1"/>
          </p:cNvSpPr>
          <p:nvPr>
            <p:ph type="sldNum" sz="quarter" idx="5"/>
          </p:nvPr>
        </p:nvSpPr>
        <p:spPr/>
        <p:txBody>
          <a:bodyPr/>
          <a:lstStyle/>
          <a:p>
            <a:fld id="{A29AFBC5-7751-4D71-8004-00EA0C069DAB}" type="slidenum">
              <a:rPr lang="en-US" smtClean="0"/>
              <a:t>1</a:t>
            </a:fld>
            <a:endParaRPr lang="en-US"/>
          </a:p>
        </p:txBody>
      </p:sp>
    </p:spTree>
    <p:extLst>
      <p:ext uri="{BB962C8B-B14F-4D97-AF65-F5344CB8AC3E}">
        <p14:creationId xmlns:p14="http://schemas.microsoft.com/office/powerpoint/2010/main" val="1978789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 During 2022 to 2023, rates of reported CS among live births increased in 30 states and two territories.</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27 cases (0.7%) were neonatal/infant deaths, 252 cases (6.5%) were stillbirths, 1,295 cases (33.4%) were born alive with CS-related signs or symptoms, 2,282 cases (58.8%) were born alive with no documented CS-related signs or symptoms, and 26 cases (0.7%) were missing information on vital status.</a:t>
            </a:r>
          </a:p>
          <a:p>
            <a:pPr marL="0" lvl="0" indent="0">
              <a:buNone/>
            </a:pPr>
            <a:endParaRPr dirty="0"/>
          </a:p>
          <a:p>
            <a:pPr marL="0" lvl="0" indent="0">
              <a:buNone/>
            </a:pPr>
            <a:r>
              <a:rPr dirty="0"/>
              <a:t>In 2023, there were 279 CS-related deaths (252 stillbirths and 27 neonatal/infant deaths), a decrease of 3.1% from 2022 (288 to 279) and an increase of 113.0% from 2019 (131 to 279).</a:t>
            </a:r>
          </a:p>
          <a:p>
            <a:pPr marL="0" lvl="0" indent="0">
              <a:buNone/>
            </a:pPr>
            <a:endParaRPr dirty="0"/>
          </a:p>
          <a:p>
            <a:pPr marL="0" lvl="0" indent="0">
              <a:buNone/>
            </a:pPr>
            <a:r>
              <a:rPr dirty="0"/>
              <a:t>The number of infants reported with CS who were born alive with CS-related signs and symptoms decreased 9.3% from 2022 to 2023 (1,428 to 1,295) and increased 81.1% from 2019 to 2023 (715 to 1,295).</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Vital Status and Clinical Signs and Symptoms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252 CS-related stillbirths were reported, an increase of 6.3% since 2022 and an increase of 800.0% since 2014.</a:t>
            </a:r>
          </a:p>
          <a:p>
            <a:pPr marL="0" lvl="0" indent="0">
              <a:buNone/>
            </a:pPr>
            <a:endParaRPr dirty="0"/>
          </a:p>
          <a:p>
            <a:pPr marL="0" lvl="0" indent="0">
              <a:buNone/>
            </a:pPr>
            <a:r>
              <a:rPr dirty="0"/>
              <a:t>In 2023, 27 CS-related neonatal/infant deaths were reported, a decrease of 47.1% since 2022 and an increase of 237.5% since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Reported Stillbirths and Neonatal/Infant Deaths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most common missed prevention opportunity among birth </a:t>
            </a:r>
            <a:r>
              <a:rPr lang="en-US" dirty="0"/>
              <a:t>mothers</a:t>
            </a:r>
            <a:r>
              <a:rPr dirty="0"/>
              <a:t> of infants with CS was no documented timely test (n = 1,648; 42.5%), followed by no treatment or non-documented treatment (n = 872; 22.5%).</a:t>
            </a:r>
          </a:p>
          <a:p>
            <a:pPr marL="0" lvl="0" indent="0">
              <a:buNone/>
            </a:pPr>
            <a:endParaRPr dirty="0"/>
          </a:p>
          <a:p>
            <a:pPr marL="0" lvl="0" indent="0">
              <a:buNone/>
            </a:pPr>
            <a:r>
              <a:rPr dirty="0"/>
              <a:t>These “missed opportunities” for prevention of CS correspond to critical elements in the cascade of care for syphilis in pregnancy, including timely screening and adequate and timely treatment. Barriers at each step are multifactorial and are frequently related to structural and systematic issues such as housing status and healthcare access, along with </a:t>
            </a:r>
            <a:r>
              <a:rPr dirty="0" err="1"/>
              <a:t>syndemics</a:t>
            </a:r>
            <a:r>
              <a:rPr dirty="0"/>
              <a:t> such as substance use disorder. These issues are often beyond the capacity of individual providers to address, and require focused, multi-stakeholder policy interventions.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Receipt of Testing and Treatment by Pregnant </a:t>
            </a:r>
            <a:r>
              <a:rPr lang="en-US" dirty="0"/>
              <a:t>Women</a:t>
            </a:r>
            <a:r>
              <a:rPr dirty="0"/>
              <a:t> with CS Outcome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congenital syphilis (CS) began in 1941, and CS was made a nationally notifiable condition in 1944. There was a significant change in the CS case definition in the 1990s and rates before versus after the case definition change should be interpreted with caution.</a:t>
            </a:r>
          </a:p>
          <a:p>
            <a:pPr marL="0" lvl="0" indent="0">
              <a:buNone/>
            </a:pPr>
            <a:endParaRPr dirty="0"/>
          </a:p>
          <a:p>
            <a:pPr marL="0" lvl="0" indent="0">
              <a:buNone/>
            </a:pPr>
            <a:r>
              <a:rPr dirty="0"/>
              <a:t>In 2023, there were a total of 3,882 cases of CS reported among states and the District of Columbia for a rate of 105.8 per 100,000 live births.</a:t>
            </a:r>
          </a:p>
          <a:p>
            <a:pPr marL="0" lvl="0" indent="0">
              <a:buNone/>
            </a:pPr>
            <a:endParaRPr dirty="0"/>
          </a:p>
          <a:p>
            <a:pPr marL="0" lvl="0" indent="0">
              <a:buNone/>
            </a:pPr>
            <a:r>
              <a:rPr dirty="0"/>
              <a:t>During 2022 to 2023, the rate of reported CS increased 2.9% (from 102.8 to 105.8 per 100,000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cases of CS increased 3.0% (3,769 to 3,882 cases), concurrent with a 6.8% increase (78.0 to 83.3 per 100,000) in the rate of syphilis (all stages) among women aged 15 to 44 years and a 7.3% decrease (19.1 to 17.7 per 100,000) in the rate of primary and secondary (P&amp;S) syphilis among women aged 15 to 44 years.</a:t>
            </a:r>
          </a:p>
          <a:p>
            <a:pPr marL="0" lvl="0" indent="0">
              <a:buNone/>
            </a:pPr>
            <a:endParaRPr dirty="0"/>
          </a:p>
          <a:p>
            <a:pPr marL="0" lvl="0" indent="0">
              <a:buNone/>
            </a:pPr>
            <a:r>
              <a:rPr dirty="0"/>
              <a:t>During 2014 to 2023, the number of cases of CS increased 740.3% (462 to 3,882 cases), concurrent with a 499.3% increase (13.9 to 83.3 per 100,000) in the rate of syphilis (all stages) among women aged 15 to 44 years and a 580.8% increase (2.6 to 17.7 per 100,000) in the rate of P&amp;S syphilis among women aged 15 to 44 years.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Syphilis Rates Women 15-44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women reported with syphilis (all stages) who were pregnant increased 3.0% (from 9,823 to 10,121). During the same time period, the number of reported cases of CS increased 3.0% (from 3,769 to 3,882).</a:t>
            </a:r>
          </a:p>
          <a:p>
            <a:pPr marL="0" lvl="0" indent="0">
              <a:buNone/>
            </a:pPr>
            <a:endParaRPr dirty="0"/>
          </a:p>
          <a:p>
            <a:pPr marL="0" lvl="0" indent="0">
              <a:buNone/>
            </a:pPr>
            <a:r>
              <a:rPr dirty="0"/>
              <a:t>During 2019 to 2023, the number of women reported with syphilis (all stages) who were pregnant increased 104.4% (from 4,951 to 10,121). During the same time period, the number of reported cases of CS increased 106.1% (from 1,884 to 3,882).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and Syphilis - Cases Pregnant Women and CS Cases by Year of Birth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rates of CS were highest among birth </a:t>
            </a:r>
            <a:r>
              <a:rPr lang="en-US" dirty="0"/>
              <a:t>mothers</a:t>
            </a:r>
            <a:r>
              <a:rPr dirty="0"/>
              <a:t> who were non-Hispanic American Indian or Alaska Native (680.8 per 100,000 live births), followed by birth </a:t>
            </a:r>
            <a:r>
              <a:rPr lang="en-US" dirty="0"/>
              <a:t>mothers</a:t>
            </a:r>
            <a:r>
              <a:rPr dirty="0"/>
              <a:t> who were non-Hispanic Native Hawaiian or other Pacific Islander (295.6 per 100,000 live births) and birth </a:t>
            </a:r>
            <a:r>
              <a:rPr lang="en-US" dirty="0"/>
              <a:t>mothers</a:t>
            </a:r>
            <a:r>
              <a:rPr dirty="0"/>
              <a:t> who were non-Hispanic Black or African American (222.0 per 100,000 live births). The greatest number of reported CS cases was among birth </a:t>
            </a:r>
            <a:r>
              <a:rPr lang="en-US" dirty="0"/>
              <a:t>mothers</a:t>
            </a:r>
            <a:r>
              <a:rPr dirty="0"/>
              <a:t> who were Hispanic or Latino and of any race(s) (1,172 cases), followed by birth </a:t>
            </a:r>
            <a:r>
              <a:rPr lang="en-US" dirty="0"/>
              <a:t>mothers</a:t>
            </a:r>
            <a:r>
              <a:rPr dirty="0"/>
              <a:t> who were non-Hispanic Black or African American (1,146 cases) and birth </a:t>
            </a:r>
            <a:r>
              <a:rPr lang="en-US" dirty="0"/>
              <a:t>mothers</a:t>
            </a:r>
            <a:r>
              <a:rPr dirty="0"/>
              <a:t> who were non-Hispanic White (1,068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Counts and Rates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The percentages of CS cases by race/Hispanic ethnicity of birth </a:t>
            </a:r>
            <a:r>
              <a:rPr lang="en-US" dirty="0"/>
              <a:t>mother</a:t>
            </a:r>
            <a:r>
              <a:rPr dirty="0"/>
              <a:t> were disproportionate to the percentages among live births in the United States in 2023. The greatest absolute disparity was observed among non-Hispanic Black or African American birth </a:t>
            </a:r>
            <a:r>
              <a:rPr lang="en-US" dirty="0"/>
              <a:t>mothers</a:t>
            </a:r>
            <a:r>
              <a:rPr dirty="0"/>
              <a:t>, who represented 29.5% of reported CS cases (n = 1,146; 29.5% of CS cases with reported race or Hispanic ethnicity of birth </a:t>
            </a:r>
            <a:r>
              <a:rPr lang="en-US" dirty="0"/>
              <a:t>mother</a:t>
            </a:r>
            <a:r>
              <a:rPr dirty="0"/>
              <a:t>) despite being 14.1% of the live births, or 15.4% more cases than would be expected based on their proportion of live births. The greatest relative disparity was among non-Hispanic American Indian or Alaska Native birth </a:t>
            </a:r>
            <a:r>
              <a:rPr lang="en-US" dirty="0"/>
              <a:t>mothers</a:t>
            </a:r>
            <a:r>
              <a:rPr dirty="0"/>
              <a:t>, who represented 4.6% of reported CS cases (n = 178; 4.6% of CS cases with reported race or Hispanic ethnicity of birth </a:t>
            </a:r>
            <a:r>
              <a:rPr lang="en-US" dirty="0"/>
              <a:t>mother</a:t>
            </a:r>
            <a:r>
              <a:rPr dirty="0"/>
              <a:t>) despite being 0.7% of live births, or a burden 6.6 times what would be expected based on their proportion of live births. Additionally, Hispanic or Latino birth</a:t>
            </a:r>
            <a:r>
              <a:rPr lang="en-US" dirty="0"/>
              <a:t> mothers </a:t>
            </a:r>
            <a:r>
              <a:rPr dirty="0"/>
              <a:t>of any race(s) and non-Hispanic Native Hawaiian or other Pacific Islander birth </a:t>
            </a:r>
            <a:r>
              <a:rPr lang="en-US" dirty="0"/>
              <a:t>mothers</a:t>
            </a:r>
            <a:r>
              <a:rPr dirty="0"/>
              <a:t> were also overrepresented among CS cases relative to their proportion of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Live Births and Cases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highest rate of reported cases of CS per 100,000 live births was among birth </a:t>
            </a:r>
            <a:r>
              <a:rPr lang="en-US" dirty="0"/>
              <a:t>mother</a:t>
            </a:r>
            <a:r>
              <a:rPr dirty="0"/>
              <a:t>s who were non-Hispanic American Indian or Alaska Native (680.8), followed by birth </a:t>
            </a:r>
            <a:r>
              <a:rPr lang="en-US" dirty="0"/>
              <a:t>mother</a:t>
            </a:r>
            <a:r>
              <a:rPr dirty="0"/>
              <a:t>s who were non-Hispanic Native Hawaiian or other Pacific Islander (295.6).</a:t>
            </a:r>
          </a:p>
          <a:p>
            <a:pPr marL="0" lvl="0" indent="0">
              <a:buNone/>
            </a:pPr>
            <a:endParaRPr dirty="0"/>
          </a:p>
          <a:p>
            <a:pPr marL="0" lvl="0" indent="0">
              <a:buNone/>
            </a:pPr>
            <a:r>
              <a:rPr dirty="0"/>
              <a:t>During 2022 to 2023, the greatest increase in rate of reported cases of CS per 100,000 live births was among birth </a:t>
            </a:r>
            <a:r>
              <a:rPr lang="en-US" dirty="0"/>
              <a:t>mother</a:t>
            </a:r>
            <a:r>
              <a:rPr dirty="0"/>
              <a:t>s who were Hispanic or Latino and of any race(s) (117.7 to 125.0; 6.2% increase). Birth </a:t>
            </a:r>
            <a:r>
              <a:rPr lang="en-US" dirty="0"/>
              <a:t>mother</a:t>
            </a:r>
            <a:r>
              <a:rPr dirty="0"/>
              <a:t>s who were non-Hispanic American Indian or Alaska Native had the greatest five-year increase in rate of CS (187.1 to 680.8; 263.9% increase from 2019).</a:t>
            </a:r>
          </a:p>
          <a:p>
            <a:pPr marL="0" lvl="0" indent="0">
              <a:buNone/>
            </a:pPr>
            <a:endParaRPr dirty="0"/>
          </a:p>
          <a:p>
            <a:pPr marL="0" lvl="0" indent="0">
              <a:buNone/>
            </a:pPr>
            <a:r>
              <a:rPr dirty="0"/>
              <a:t>During 2022 to 2023, the greatest decrease in rate of reported cases of CS per 100,000 live births was among birth </a:t>
            </a:r>
            <a:r>
              <a:rPr lang="en-US" dirty="0"/>
              <a:t>mother</a:t>
            </a:r>
            <a:r>
              <a:rPr dirty="0"/>
              <a:t>s who were non-Hispanic Native Hawaiian or other Pacific Islander (381.4 to 295.6; 22.5% decrease). Birth </a:t>
            </a:r>
            <a:r>
              <a:rPr lang="en-US" dirty="0"/>
              <a:t>mother</a:t>
            </a:r>
            <a:r>
              <a:rPr dirty="0"/>
              <a:t>s who were non-Hispanic Asian had the only five-year decrease in rate of CS (9.8 to 9.3; 5.1%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Race Hispanic Ethnicity of Birth </a:t>
            </a:r>
            <a:r>
              <a:rPr lang="en-US" dirty="0"/>
              <a:t>Mother</a:t>
            </a:r>
            <a:r>
              <a:rPr dirty="0"/>
              <a:t>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Rates of reported CS among states reporting any cases ranged from 5.7 cases per 100,000 live births in Connecticut to 482.1 cases per 100,000 live births in South Dakota. No cases of CS were reported in Idaho and Vermont. The rate of reported CS in DC was 61.9 per 100,000 live births.</a:t>
            </a:r>
          </a:p>
          <a:p>
            <a:pPr marL="0" lvl="0" indent="0">
              <a:buNone/>
            </a:pPr>
            <a:endParaRPr dirty="0"/>
          </a:p>
          <a:p>
            <a:pPr marL="0" lvl="0" indent="0">
              <a:buNone/>
            </a:pPr>
            <a:r>
              <a:rPr dirty="0"/>
              <a:t>Including data from US territories, there were a total of 3,910 cases of CS reported for a rate of 105.9 per 100,000 live births in 2023. Among US territories reporting any cases, rates of reported CS ranged from 39.7 cases per 100,000 live births in Guam to 141.3 cases per 100,000 live births in Puerto Rico. No cases of CS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and on interpreting reported rates in US territories.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168EE17-0EF6-3787-3216-D751F7CC5980}"/>
              </a:ext>
              <a:ext uri="{C183D7F6-B498-43B3-948B-1728B52AA6E4}">
                <adec:decorative xmlns:adec="http://schemas.microsoft.com/office/drawing/2017/decorative" val="1"/>
              </a:ext>
            </a:extLst>
          </p:cNvPr>
          <p:cNvGrpSpPr/>
          <p:nvPr userDrawn="1"/>
        </p:nvGrpSpPr>
        <p:grpSpPr>
          <a:xfrm>
            <a:off x="0" y="0"/>
            <a:ext cx="9144000" cy="869146"/>
            <a:chOff x="0" y="1079970"/>
            <a:chExt cx="7112000" cy="224439"/>
          </a:xfrm>
        </p:grpSpPr>
        <p:sp>
          <p:nvSpPr>
            <p:cNvPr id="11" name="Rectangle 10">
              <a:extLst>
                <a:ext uri="{FF2B5EF4-FFF2-40B4-BE49-F238E27FC236}">
                  <a16:creationId xmlns:a16="http://schemas.microsoft.com/office/drawing/2014/main" id="{2D6F8400-EDF6-A32B-5198-2E2DD9A9B0CA}"/>
                </a:ext>
              </a:extLst>
            </p:cNvPr>
            <p:cNvSpPr/>
            <p:nvPr userDrawn="1"/>
          </p:nvSpPr>
          <p:spPr>
            <a:xfrm>
              <a:off x="0" y="1079970"/>
              <a:ext cx="7112000" cy="224308"/>
            </a:xfrm>
            <a:prstGeom prst="rect">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nvGrpSpPr>
            <p:cNvPr id="12" name="Group 11">
              <a:extLst>
                <a:ext uri="{FF2B5EF4-FFF2-40B4-BE49-F238E27FC236}">
                  <a16:creationId xmlns:a16="http://schemas.microsoft.com/office/drawing/2014/main" id="{8EFCA87F-37B2-5CB6-49C1-E48EE03C80A4}"/>
                </a:ext>
              </a:extLst>
            </p:cNvPr>
            <p:cNvGrpSpPr/>
            <p:nvPr userDrawn="1"/>
          </p:nvGrpSpPr>
          <p:grpSpPr>
            <a:xfrm>
              <a:off x="430" y="1080101"/>
              <a:ext cx="5345267" cy="224308"/>
              <a:chOff x="1771" y="389"/>
              <a:chExt cx="18815689" cy="664930"/>
            </a:xfrm>
          </p:grpSpPr>
          <p:sp>
            <p:nvSpPr>
              <p:cNvPr id="13" name="Parallelogram 9">
                <a:extLst>
                  <a:ext uri="{FF2B5EF4-FFF2-40B4-BE49-F238E27FC236}">
                    <a16:creationId xmlns:a16="http://schemas.microsoft.com/office/drawing/2014/main" id="{3147F469-BD00-2617-EA07-75CAB5352E99}"/>
                  </a:ext>
                </a:extLst>
              </p:cNvPr>
              <p:cNvSpPr/>
              <p:nvPr userDrawn="1"/>
            </p:nvSpPr>
            <p:spPr>
              <a:xfrm>
                <a:off x="1771" y="389"/>
                <a:ext cx="2010345" cy="664930"/>
              </a:xfrm>
              <a:custGeom>
                <a:avLst/>
                <a:gdLst>
                  <a:gd name="connsiteX0" fmla="*/ 0 w 2399861"/>
                  <a:gd name="connsiteY0" fmla="*/ 668592 h 668592"/>
                  <a:gd name="connsiteX1" fmla="*/ 167148 w 2399861"/>
                  <a:gd name="connsiteY1" fmla="*/ 0 h 668592"/>
                  <a:gd name="connsiteX2" fmla="*/ 2399861 w 2399861"/>
                  <a:gd name="connsiteY2" fmla="*/ 0 h 668592"/>
                  <a:gd name="connsiteX3" fmla="*/ 2232713 w 2399861"/>
                  <a:gd name="connsiteY3" fmla="*/ 668592 h 668592"/>
                  <a:gd name="connsiteX4" fmla="*/ 0 w 2399861"/>
                  <a:gd name="connsiteY4" fmla="*/ 668592 h 668592"/>
                  <a:gd name="connsiteX0" fmla="*/ 0 w 2261638"/>
                  <a:gd name="connsiteY0" fmla="*/ 668592 h 668592"/>
                  <a:gd name="connsiteX1" fmla="*/ 28925 w 2261638"/>
                  <a:gd name="connsiteY1" fmla="*/ 0 h 668592"/>
                  <a:gd name="connsiteX2" fmla="*/ 2261638 w 2261638"/>
                  <a:gd name="connsiteY2" fmla="*/ 0 h 668592"/>
                  <a:gd name="connsiteX3" fmla="*/ 2094490 w 2261638"/>
                  <a:gd name="connsiteY3" fmla="*/ 668592 h 668592"/>
                  <a:gd name="connsiteX4" fmla="*/ 0 w 2261638"/>
                  <a:gd name="connsiteY4" fmla="*/ 668592 h 66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1638" h="668592">
                    <a:moveTo>
                      <a:pt x="0" y="668592"/>
                    </a:moveTo>
                    <a:lnTo>
                      <a:pt x="28925" y="0"/>
                    </a:lnTo>
                    <a:lnTo>
                      <a:pt x="2261638" y="0"/>
                    </a:lnTo>
                    <a:lnTo>
                      <a:pt x="2094490" y="668592"/>
                    </a:lnTo>
                    <a:lnTo>
                      <a:pt x="0" y="668592"/>
                    </a:lnTo>
                    <a:close/>
                  </a:path>
                </a:pathLst>
              </a:custGeom>
              <a:solidFill>
                <a:srgbClr val="1643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4" name="Parallelogram 13">
                <a:extLst>
                  <a:ext uri="{FF2B5EF4-FFF2-40B4-BE49-F238E27FC236}">
                    <a16:creationId xmlns:a16="http://schemas.microsoft.com/office/drawing/2014/main" id="{D91C7B06-09AC-50F2-871B-3CA046B57A9D}"/>
                  </a:ext>
                </a:extLst>
              </p:cNvPr>
              <p:cNvSpPr/>
              <p:nvPr userDrawn="1"/>
            </p:nvSpPr>
            <p:spPr>
              <a:xfrm>
                <a:off x="1267572" y="389"/>
                <a:ext cx="3829094" cy="664930"/>
              </a:xfrm>
              <a:prstGeom prst="parallelogram">
                <a:avLst/>
              </a:prstGeom>
              <a:solidFill>
                <a:srgbClr val="194D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5" name="Parallelogram 14">
                <a:extLst>
                  <a:ext uri="{FF2B5EF4-FFF2-40B4-BE49-F238E27FC236}">
                    <a16:creationId xmlns:a16="http://schemas.microsoft.com/office/drawing/2014/main" id="{C4066D11-AB93-59F4-261E-45DB20DECD73}"/>
                  </a:ext>
                </a:extLst>
              </p:cNvPr>
              <p:cNvSpPr/>
              <p:nvPr userDrawn="1"/>
            </p:nvSpPr>
            <p:spPr>
              <a:xfrm>
                <a:off x="4209773" y="389"/>
                <a:ext cx="4996928" cy="664930"/>
              </a:xfrm>
              <a:prstGeom prst="parallelogram">
                <a:avLst/>
              </a:prstGeom>
              <a:solidFill>
                <a:srgbClr val="1C56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6" name="Parallelogram 15">
                <a:extLst>
                  <a:ext uri="{FF2B5EF4-FFF2-40B4-BE49-F238E27FC236}">
                    <a16:creationId xmlns:a16="http://schemas.microsoft.com/office/drawing/2014/main" id="{99BCBC7C-45DA-DF7A-24B7-D8A1B38E7B62}"/>
                  </a:ext>
                </a:extLst>
              </p:cNvPr>
              <p:cNvSpPr/>
              <p:nvPr userDrawn="1"/>
            </p:nvSpPr>
            <p:spPr>
              <a:xfrm>
                <a:off x="8136570" y="389"/>
                <a:ext cx="6026733" cy="664930"/>
              </a:xfrm>
              <a:prstGeom prst="parallelogram">
                <a:avLst/>
              </a:prstGeom>
              <a:solidFill>
                <a:srgbClr val="1E5D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7" name="Parallelogram 16">
                <a:extLst>
                  <a:ext uri="{FF2B5EF4-FFF2-40B4-BE49-F238E27FC236}">
                    <a16:creationId xmlns:a16="http://schemas.microsoft.com/office/drawing/2014/main" id="{5A487D1F-841B-3C37-8C87-71BE6A06D0AE}"/>
                  </a:ext>
                </a:extLst>
              </p:cNvPr>
              <p:cNvSpPr/>
              <p:nvPr userDrawn="1"/>
            </p:nvSpPr>
            <p:spPr>
              <a:xfrm>
                <a:off x="15172395" y="389"/>
                <a:ext cx="3645065" cy="664930"/>
              </a:xfrm>
              <a:prstGeom prst="parallelogram">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grpSp>
      <p:sp>
        <p:nvSpPr>
          <p:cNvPr id="2" name="Title 1"/>
          <p:cNvSpPr>
            <a:spLocks noGrp="1"/>
          </p:cNvSpPr>
          <p:nvPr>
            <p:ph type="ctrTitle"/>
          </p:nvPr>
        </p:nvSpPr>
        <p:spPr>
          <a:xfrm>
            <a:off x="457200" y="1042416"/>
            <a:ext cx="8412480" cy="886968"/>
          </a:xfrm>
        </p:spPr>
        <p:txBody>
          <a:bodyPr anchor="ctr">
            <a:normAutofit/>
          </a:bodyPr>
          <a:lstStyle>
            <a:lvl1pPr algn="l">
              <a:defRPr sz="2800" b="1">
                <a:solidFill>
                  <a:srgbClr val="0057B7"/>
                </a:solidFill>
                <a:latin typeface="+mn-lt"/>
              </a:defRPr>
            </a:lvl1pPr>
          </a:lstStyle>
          <a:p>
            <a:r>
              <a:rPr lang="en-US" dirty="0"/>
              <a:t>Click to edit Master title style</a:t>
            </a:r>
          </a:p>
        </p:txBody>
      </p:sp>
      <p:sp>
        <p:nvSpPr>
          <p:cNvPr id="3" name="Subtitle 2"/>
          <p:cNvSpPr>
            <a:spLocks noGrp="1"/>
          </p:cNvSpPr>
          <p:nvPr>
            <p:ph type="subTitle" idx="1"/>
          </p:nvPr>
        </p:nvSpPr>
        <p:spPr>
          <a:xfrm>
            <a:off x="457200" y="2148840"/>
            <a:ext cx="6400800" cy="347472"/>
          </a:xfrm>
        </p:spPr>
        <p:txBody>
          <a:bodyPr>
            <a:normAutofit/>
          </a:bodyPr>
          <a:lstStyle>
            <a:lvl1pPr marL="0" indent="0" algn="l">
              <a:buNone/>
              <a:defRPr sz="2000" b="1">
                <a:solidFill>
                  <a:srgbClr val="0057B7"/>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6" name="Slide Number Placeholder 5"/>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
        <p:nvSpPr>
          <p:cNvPr id="8" name="TextBox 7">
            <a:extLst>
              <a:ext uri="{FF2B5EF4-FFF2-40B4-BE49-F238E27FC236}">
                <a16:creationId xmlns:a16="http://schemas.microsoft.com/office/drawing/2014/main" id="{ECF1532D-311C-41AE-B050-31584709DCAD}"/>
              </a:ext>
            </a:extLst>
          </p:cNvPr>
          <p:cNvSpPr txBox="1"/>
          <p:nvPr userDrawn="1"/>
        </p:nvSpPr>
        <p:spPr>
          <a:xfrm>
            <a:off x="457200" y="90152"/>
            <a:ext cx="6903076" cy="707886"/>
          </a:xfrm>
          <a:prstGeom prst="rect">
            <a:avLst/>
          </a:prstGeom>
          <a:noFill/>
        </p:spPr>
        <p:txBody>
          <a:bodyPr wrap="square" rtlCol="0">
            <a:spAutoFit/>
          </a:bodyPr>
          <a:lstStyle/>
          <a:p>
            <a:r>
              <a:rPr lang="en-US" sz="2000" b="1" dirty="0">
                <a:solidFill>
                  <a:schemeClr val="bg1"/>
                </a:solidFill>
                <a:latin typeface="Calibri" panose="020F0502020204030204" pitchFamily="34" charset="0"/>
              </a:rPr>
              <a:t>National Center for HIV, Viral Hepatitis, STD, and TB Prevention</a:t>
            </a:r>
          </a:p>
          <a:p>
            <a:r>
              <a:rPr lang="en-US" sz="2000" b="1" dirty="0">
                <a:solidFill>
                  <a:schemeClr val="bg1"/>
                </a:solidFill>
                <a:latin typeface="Calibri" panose="020F0502020204030204" pitchFamily="34" charset="0"/>
              </a:rPr>
              <a:t>Division of STD Prevention</a:t>
            </a:r>
          </a:p>
        </p:txBody>
      </p:sp>
      <p:sp>
        <p:nvSpPr>
          <p:cNvPr id="10" name="Text Placeholder 9">
            <a:extLst>
              <a:ext uri="{FF2B5EF4-FFF2-40B4-BE49-F238E27FC236}">
                <a16:creationId xmlns:a16="http://schemas.microsoft.com/office/drawing/2014/main" id="{873CBB10-9A39-42CA-895A-CF75259E1B62}"/>
              </a:ext>
            </a:extLst>
          </p:cNvPr>
          <p:cNvSpPr>
            <a:spLocks noGrp="1"/>
          </p:cNvSpPr>
          <p:nvPr>
            <p:ph type="body" sz="quarter" idx="13"/>
          </p:nvPr>
        </p:nvSpPr>
        <p:spPr>
          <a:xfrm>
            <a:off x="457200" y="2962656"/>
            <a:ext cx="6400800" cy="969264"/>
          </a:xfrm>
        </p:spPr>
        <p:txBody>
          <a:bodyPr/>
          <a:lstStyle>
            <a:lvl1pPr marL="0" indent="0">
              <a:buNone/>
              <a:defRPr sz="1800">
                <a:solidFill>
                  <a:srgbClr val="1D1D1D"/>
                </a:solidFill>
              </a:defRPr>
            </a:lvl1pPr>
            <a:lvl2pPr>
              <a:defRPr sz="1600">
                <a:solidFill>
                  <a:srgbClr val="1D1D1D"/>
                </a:solidFill>
              </a:defRPr>
            </a:lvl2pPr>
            <a:lvl3pPr>
              <a:defRPr>
                <a:solidFill>
                  <a:srgbClr val="1D1D1D"/>
                </a:solidFill>
              </a:defRPr>
            </a:lvl3pPr>
            <a:lvl4pPr>
              <a:defRPr>
                <a:solidFill>
                  <a:srgbClr val="1D1D1D"/>
                </a:solidFill>
              </a:defRPr>
            </a:lvl4pPr>
            <a:lvl5pPr>
              <a:defRPr>
                <a:solidFill>
                  <a:srgbClr val="1D1D1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2" name="Picture 21" descr="Logo&#10;&#10;Description automatically generated">
            <a:extLst>
              <a:ext uri="{FF2B5EF4-FFF2-40B4-BE49-F238E27FC236}">
                <a16:creationId xmlns:a16="http://schemas.microsoft.com/office/drawing/2014/main" id="{44FD99ED-6875-223E-CB39-4636462A95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40700" y="164579"/>
            <a:ext cx="855665" cy="542104"/>
          </a:xfrm>
          <a:prstGeom prst="rect">
            <a:avLst/>
          </a:prstGeom>
        </p:spPr>
      </p:pic>
    </p:spTree>
    <p:extLst>
      <p:ext uri="{BB962C8B-B14F-4D97-AF65-F5344CB8AC3E}">
        <p14:creationId xmlns:p14="http://schemas.microsoft.com/office/powerpoint/2010/main" val="179583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583776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262953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10312"/>
            <a:ext cx="8229600" cy="859536"/>
          </a:xfrm>
        </p:spPr>
        <p:txBody>
          <a:bodyPr anchor="ctr"/>
          <a:lstStyle>
            <a:lvl1pPr>
              <a:defRPr sz="2800" b="1">
                <a:solidFill>
                  <a:srgbClr val="0057B7"/>
                </a:solidFill>
                <a:latin typeface="+mn-lt"/>
              </a:defRPr>
            </a:lvl1pPr>
          </a:lstStyle>
          <a:p>
            <a:r>
              <a:rPr lang="en-US" dirty="0"/>
              <a:t>Click to edit Master title style</a:t>
            </a:r>
          </a:p>
        </p:txBody>
      </p:sp>
      <p:sp>
        <p:nvSpPr>
          <p:cNvPr id="3" name="Content Placeholder 2"/>
          <p:cNvSpPr>
            <a:spLocks noGrp="1"/>
          </p:cNvSpPr>
          <p:nvPr>
            <p:ph idx="1"/>
          </p:nvPr>
        </p:nvSpPr>
        <p:spPr>
          <a:xfrm>
            <a:off x="457200" y="1161288"/>
            <a:ext cx="8229600" cy="3346704"/>
          </a:xfrm>
        </p:spPr>
        <p:txBody>
          <a:bodyPr/>
          <a:lstStyle>
            <a:lvl1pPr marL="0" indent="0">
              <a:buFont typeface="Wingdings" panose="05000000000000000000" pitchFamily="2" charset="2"/>
              <a:buNone/>
              <a:defRPr sz="2000" b="1">
                <a:solidFill>
                  <a:srgbClr val="000000"/>
                </a:solidFill>
              </a:defRPr>
            </a:lvl1pPr>
            <a:lvl2pPr marL="514350" indent="-171450">
              <a:buClr>
                <a:srgbClr val="00788A"/>
              </a:buClr>
              <a:buFont typeface="Calibri" panose="020F0502020204030204" pitchFamily="34" charset="0"/>
              <a:buChar char="‒"/>
              <a:defRPr sz="1800">
                <a:solidFill>
                  <a:srgbClr val="000000"/>
                </a:solidFill>
              </a:defRPr>
            </a:lvl2pPr>
            <a:lvl3pPr>
              <a:buClr>
                <a:srgbClr val="C00000"/>
              </a:buClr>
              <a:defRPr sz="1800">
                <a:solidFill>
                  <a:srgbClr val="000000"/>
                </a:solidFill>
              </a:defRPr>
            </a:lvl3pPr>
            <a:lvl4pPr>
              <a:defRPr sz="1600">
                <a:solidFill>
                  <a:srgbClr val="000000"/>
                </a:solidFill>
              </a:defRPr>
            </a:lvl4pPr>
            <a:lvl5pPr>
              <a:defRPr sz="14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D321A625-A636-DDC9-0567-6646CB0C0FF3}"/>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10" name="Rectangle 20">
              <a:extLst>
                <a:ext uri="{FF2B5EF4-FFF2-40B4-BE49-F238E27FC236}">
                  <a16:creationId xmlns:a16="http://schemas.microsoft.com/office/drawing/2014/main" id="{FB127541-A521-B9AE-9F5B-015A0A87E10E}"/>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B51B5FA3-4F51-AADF-FF5B-2F688D2174CA}"/>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CA3034FA-9E92-719F-97B6-0761B5D261BD}"/>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3" name="Rectangle 20">
              <a:extLst>
                <a:ext uri="{FF2B5EF4-FFF2-40B4-BE49-F238E27FC236}">
                  <a16:creationId xmlns:a16="http://schemas.microsoft.com/office/drawing/2014/main" id="{68C29B96-54DC-B923-C49B-627BDD621CE8}"/>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14" name="Date Placeholder 3">
            <a:extLst>
              <a:ext uri="{FF2B5EF4-FFF2-40B4-BE49-F238E27FC236}">
                <a16:creationId xmlns:a16="http://schemas.microsoft.com/office/drawing/2014/main" id="{C96CC718-032D-519A-1A8C-0A97246C67DF}"/>
              </a:ext>
            </a:extLst>
          </p:cNvPr>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15" name="Footer Placeholder 4">
            <a:extLst>
              <a:ext uri="{FF2B5EF4-FFF2-40B4-BE49-F238E27FC236}">
                <a16:creationId xmlns:a16="http://schemas.microsoft.com/office/drawing/2014/main" id="{106B9671-5C87-3155-3782-E24FF5F236E0}"/>
              </a:ext>
            </a:extLst>
          </p:cNvPr>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16" name="Slide Number Placeholder 5">
            <a:extLst>
              <a:ext uri="{FF2B5EF4-FFF2-40B4-BE49-F238E27FC236}">
                <a16:creationId xmlns:a16="http://schemas.microsoft.com/office/drawing/2014/main" id="{658C9D51-7DEA-197E-6E2F-F94B3728889A}"/>
              </a:ext>
            </a:extLst>
          </p:cNvPr>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122834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057B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704"/>
            <a:ext cx="8293608" cy="868680"/>
          </a:xfrm>
        </p:spPr>
        <p:txBody>
          <a:bodyPr anchor="b">
            <a:normAutofit/>
          </a:bodyPr>
          <a:lstStyle>
            <a:lvl1pPr>
              <a:defRPr sz="3600" b="1">
                <a:solidFill>
                  <a:schemeClr val="bg2"/>
                </a:solidFill>
                <a:latin typeface="+mn-lt"/>
              </a:defRPr>
            </a:lvl1pPr>
          </a:lstStyle>
          <a:p>
            <a:r>
              <a:rPr lang="en-US" dirty="0"/>
              <a:t>Click to edit Master title style</a:t>
            </a:r>
          </a:p>
        </p:txBody>
      </p:sp>
      <p:sp>
        <p:nvSpPr>
          <p:cNvPr id="3" name="Text Placeholder 2"/>
          <p:cNvSpPr>
            <a:spLocks noGrp="1"/>
          </p:cNvSpPr>
          <p:nvPr>
            <p:ph type="body" idx="1"/>
          </p:nvPr>
        </p:nvSpPr>
        <p:spPr>
          <a:xfrm>
            <a:off x="457200" y="4276439"/>
            <a:ext cx="7772400" cy="429768"/>
          </a:xfrm>
        </p:spPr>
        <p:txBody>
          <a:bodyPr/>
          <a:lstStyle>
            <a:lvl1pPr marL="0" indent="0">
              <a:buNone/>
              <a:defRPr sz="2000">
                <a:solidFill>
                  <a:schemeClr val="bg2"/>
                </a:solidFill>
                <a:latin typeface="+mn-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457200" y="4767263"/>
            <a:ext cx="2057400" cy="273844"/>
          </a:xfrm>
        </p:spPr>
        <p:txBody>
          <a:bodyPr/>
          <a:lstStyle>
            <a:lvl1pPr>
              <a:defRPr>
                <a:solidFill>
                  <a:schemeClr val="bg2"/>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US"/>
          </a:p>
        </p:txBody>
      </p:sp>
      <p:sp>
        <p:nvSpPr>
          <p:cNvPr id="6" name="Slide Number Placeholder 5"/>
          <p:cNvSpPr>
            <a:spLocks noGrp="1"/>
          </p:cNvSpPr>
          <p:nvPr>
            <p:ph type="sldNum" sz="quarter" idx="12"/>
          </p:nvPr>
        </p:nvSpPr>
        <p:spPr>
          <a:xfrm>
            <a:off x="6693408" y="4767263"/>
            <a:ext cx="2057400" cy="273844"/>
          </a:xfrm>
        </p:spPr>
        <p:txBody>
          <a:bodyPr/>
          <a:lstStyle>
            <a:lvl1pPr>
              <a:defRPr>
                <a:solidFill>
                  <a:schemeClr val="bg2"/>
                </a:solidFill>
              </a:defRPr>
            </a:lvl1pPr>
          </a:lstStyle>
          <a:p>
            <a:fld id="{35A20E59-B269-4201-9312-514125AC37CC}" type="slidenum">
              <a:rPr lang="en-US" smtClean="0"/>
              <a:pPr/>
              <a:t>‹#›</a:t>
            </a:fld>
            <a:endParaRPr lang="en-US"/>
          </a:p>
        </p:txBody>
      </p:sp>
    </p:spTree>
    <p:extLst>
      <p:ext uri="{BB962C8B-B14F-4D97-AF65-F5344CB8AC3E}">
        <p14:creationId xmlns:p14="http://schemas.microsoft.com/office/powerpoint/2010/main" val="710456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chor="ctr">
            <a:normAutofit/>
          </a:bodyPr>
          <a:lstStyle>
            <a:lvl1pPr>
              <a:defRPr sz="2400" b="1">
                <a:solidFill>
                  <a:srgbClr val="0057B7"/>
                </a:solidFill>
                <a:latin typeface="+mn-lt"/>
              </a:defRPr>
            </a:lvl1pPr>
          </a:lstStyle>
          <a:p>
            <a:r>
              <a:rPr lang="en-US" dirty="0"/>
              <a:t>Click to edit Master title style</a:t>
            </a:r>
          </a:p>
        </p:txBody>
      </p:sp>
      <p:sp>
        <p:nvSpPr>
          <p:cNvPr id="3" name="Content Placeholder 2"/>
          <p:cNvSpPr>
            <a:spLocks noGrp="1"/>
          </p:cNvSpPr>
          <p:nvPr>
            <p:ph sz="half" idx="1"/>
          </p:nvPr>
        </p:nvSpPr>
        <p:spPr>
          <a:xfrm>
            <a:off x="457200" y="1018346"/>
            <a:ext cx="8229600" cy="3218398"/>
          </a:xfrm>
        </p:spPr>
        <p:txBody>
          <a:bodyPr/>
          <a:lstStyle>
            <a:lvl1pPr marL="0" indent="0">
              <a:buFont typeface="Wingdings" panose="05000000000000000000" pitchFamily="2" charset="2"/>
              <a:buNone/>
              <a:defRPr b="0">
                <a:solidFill>
                  <a:srgbClr val="000000"/>
                </a:solidFill>
              </a:defRPr>
            </a:lvl1pPr>
            <a:lvl2pPr marL="514350" indent="-171450">
              <a:buClr>
                <a:srgbClr val="00788A"/>
              </a:buClr>
              <a:buFont typeface="Calibri" panose="020F0502020204030204" pitchFamily="34" charset="0"/>
              <a:buChar char="‒"/>
              <a:defRPr>
                <a:solidFill>
                  <a:srgbClr val="000000"/>
                </a:solidFill>
              </a:defRPr>
            </a:lvl2pPr>
            <a:lvl3pPr>
              <a:buClr>
                <a:srgbClr val="C00000"/>
              </a:buClr>
              <a:defRPr>
                <a:solidFill>
                  <a:srgbClr val="000000"/>
                </a:solidFill>
              </a:defRPr>
            </a:lvl3pPr>
            <a:lvl4pPr>
              <a:defRPr>
                <a:solidFill>
                  <a:srgbClr val="000000"/>
                </a:solidFill>
              </a:defRPr>
            </a:lvl4pPr>
            <a:lvl5pPr>
              <a:defRPr>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371600" y="4352971"/>
            <a:ext cx="6400800" cy="643574"/>
          </a:xfrm>
        </p:spPr>
        <p:txBody>
          <a:bodyPr anchor="t">
            <a:normAutofit/>
          </a:bodyPr>
          <a:lstStyle>
            <a:lvl1pPr marL="0" indent="0" algn="l">
              <a:buFont typeface="Wingdings" panose="05000000000000000000" pitchFamily="2" charset="2"/>
              <a:buNone/>
              <a:defRPr sz="1000" b="0">
                <a:solidFill>
                  <a:srgbClr val="000000"/>
                </a:solidFill>
              </a:defRPr>
            </a:lvl1pPr>
            <a:lvl2pPr marL="514350" indent="-171450" algn="l">
              <a:buClr>
                <a:srgbClr val="00788A"/>
              </a:buClr>
              <a:buFont typeface="Calibri" panose="020F0502020204030204" pitchFamily="34" charset="0"/>
              <a:buChar char="‒"/>
              <a:defRPr sz="1000">
                <a:solidFill>
                  <a:srgbClr val="000000"/>
                </a:solidFill>
              </a:defRPr>
            </a:lvl2pPr>
            <a:lvl3pPr algn="l">
              <a:buClr>
                <a:srgbClr val="C00000"/>
              </a:buClr>
              <a:defRPr sz="1000">
                <a:solidFill>
                  <a:srgbClr val="000000"/>
                </a:solidFill>
              </a:defRPr>
            </a:lvl3pPr>
            <a:lvl4pPr algn="l">
              <a:defRPr sz="1000">
                <a:solidFill>
                  <a:srgbClr val="000000"/>
                </a:solidFill>
              </a:defRPr>
            </a:lvl4pPr>
            <a:lvl5pPr algn="l">
              <a:defRPr sz="10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5" name="Group 4">
            <a:extLst>
              <a:ext uri="{FF2B5EF4-FFF2-40B4-BE49-F238E27FC236}">
                <a16:creationId xmlns:a16="http://schemas.microsoft.com/office/drawing/2014/main" id="{15319587-56EB-466D-F14C-28A4C09E3C66}"/>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6" name="Rectangle 20">
              <a:extLst>
                <a:ext uri="{FF2B5EF4-FFF2-40B4-BE49-F238E27FC236}">
                  <a16:creationId xmlns:a16="http://schemas.microsoft.com/office/drawing/2014/main" id="{36DDCA3E-FDD2-24EE-3904-8600AB19C2B9}"/>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7" name="Rectangle 20">
              <a:extLst>
                <a:ext uri="{FF2B5EF4-FFF2-40B4-BE49-F238E27FC236}">
                  <a16:creationId xmlns:a16="http://schemas.microsoft.com/office/drawing/2014/main" id="{805EA3D4-7805-859C-339D-DCDD5806F036}"/>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82EEF066-E730-6D0B-5705-61075ED7308F}"/>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02BD6BDD-E959-BE4B-38BF-0FD5C444707F}"/>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8" name="TextBox 7">
            <a:extLst>
              <a:ext uri="{FF2B5EF4-FFF2-40B4-BE49-F238E27FC236}">
                <a16:creationId xmlns:a16="http://schemas.microsoft.com/office/drawing/2014/main" id="{22AE8281-5546-08D9-EFFD-79C63B278D11}"/>
              </a:ext>
            </a:extLst>
          </p:cNvPr>
          <p:cNvSpPr txBox="1"/>
          <p:nvPr userDrawn="1"/>
        </p:nvSpPr>
        <p:spPr>
          <a:xfrm>
            <a:off x="8550362" y="4792793"/>
            <a:ext cx="319318" cy="230832"/>
          </a:xfrm>
          <a:prstGeom prst="rect">
            <a:avLst/>
          </a:prstGeom>
          <a:noFill/>
        </p:spPr>
        <p:txBody>
          <a:bodyPr wrap="none" rtlCol="0">
            <a:spAutoFit/>
          </a:bodyPr>
          <a:lstStyle/>
          <a:p>
            <a:fld id="{B06625D1-209E-4C5C-81F7-71A556E488FF}" type="slidenum">
              <a:rPr lang="en-US" sz="900" smtClean="0">
                <a:solidFill>
                  <a:srgbClr val="000000"/>
                </a:solidFill>
              </a:rPr>
              <a:t>‹#›</a:t>
            </a:fld>
            <a:endParaRPr lang="en-US" sz="900" dirty="0">
              <a:solidFill>
                <a:srgbClr val="000000"/>
              </a:solidFill>
            </a:endParaRPr>
          </a:p>
        </p:txBody>
      </p:sp>
    </p:spTree>
    <p:extLst>
      <p:ext uri="{BB962C8B-B14F-4D97-AF65-F5344CB8AC3E}">
        <p14:creationId xmlns:p14="http://schemas.microsoft.com/office/powerpoint/2010/main" val="202905881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BDFDD9-E08D-4C81-B20C-0A09A4E04F81}" type="datetimeFigureOut">
              <a:rPr lang="en-US" smtClean="0"/>
              <a:t>1/31/2025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A20E59-B269-4201-9312-514125AC37CC}" type="slidenum">
              <a:rPr lang="en-US" smtClean="0"/>
              <a:t>‹#›</a:t>
            </a:fld>
            <a:endParaRPr lang="en-US"/>
          </a:p>
        </p:txBody>
      </p:sp>
      <p:pic>
        <p:nvPicPr>
          <p:cNvPr id="10" name="Picture 9">
            <a:extLst>
              <a:ext uri="{FF2B5EF4-FFF2-40B4-BE49-F238E27FC236}">
                <a16:creationId xmlns:a16="http://schemas.microsoft.com/office/drawing/2014/main" id="{B084BA59-B253-4153-BA45-2DB011E6D86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70021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BDFDD9-E08D-4C81-B20C-0A09A4E04F81}" type="datetimeFigureOut">
              <a:rPr lang="en-US" smtClean="0"/>
              <a:t>1/31/2025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A20E59-B269-4201-9312-514125AC37CC}" type="slidenum">
              <a:rPr lang="en-US" smtClean="0"/>
              <a:t>‹#›</a:t>
            </a:fld>
            <a:endParaRPr lang="en-US"/>
          </a:p>
        </p:txBody>
      </p:sp>
      <p:pic>
        <p:nvPicPr>
          <p:cNvPr id="6" name="Picture 5">
            <a:extLst>
              <a:ext uri="{FF2B5EF4-FFF2-40B4-BE49-F238E27FC236}">
                <a16:creationId xmlns:a16="http://schemas.microsoft.com/office/drawing/2014/main" id="{2A7040B8-19C7-41B7-9038-2BD0CB327B2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26144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DFDD9-E08D-4C81-B20C-0A09A4E04F81}" type="datetimeFigureOut">
              <a:rPr lang="en-US" smtClean="0"/>
              <a:t>1/31/2025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A20E59-B269-4201-9312-514125AC37CC}" type="slidenum">
              <a:rPr lang="en-US" smtClean="0"/>
              <a:t>‹#›</a:t>
            </a:fld>
            <a:endParaRPr lang="en-US"/>
          </a:p>
        </p:txBody>
      </p:sp>
      <p:pic>
        <p:nvPicPr>
          <p:cNvPr id="5" name="Picture 4">
            <a:extLst>
              <a:ext uri="{FF2B5EF4-FFF2-40B4-BE49-F238E27FC236}">
                <a16:creationId xmlns:a16="http://schemas.microsoft.com/office/drawing/2014/main" id="{A3C7A010-3EB9-4160-B75B-51F0A90943F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18600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pic>
        <p:nvPicPr>
          <p:cNvPr id="8" name="Picture 7">
            <a:extLst>
              <a:ext uri="{FF2B5EF4-FFF2-40B4-BE49-F238E27FC236}">
                <a16:creationId xmlns:a16="http://schemas.microsoft.com/office/drawing/2014/main" id="{3613F24F-1A65-4728-84F7-950E9A970A9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3185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995208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rgbClr val="000000"/>
                </a:solidFill>
              </a:defRPr>
            </a:lvl1pPr>
          </a:lstStyle>
          <a:p>
            <a:endParaRPr lang="en-US" dirty="0"/>
          </a:p>
        </p:txBody>
      </p:sp>
      <p:sp>
        <p:nvSpPr>
          <p:cNvPr id="6" name="TextBox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878409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rgbClr val="00000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00000"/>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000000"/>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DAFC0-FA3A-D4E3-569E-D79084157DF7}"/>
              </a:ext>
            </a:extLst>
          </p:cNvPr>
          <p:cNvSpPr>
            <a:spLocks noGrp="1"/>
          </p:cNvSpPr>
          <p:nvPr>
            <p:ph type="ctrTitle"/>
          </p:nvPr>
        </p:nvSpPr>
        <p:spPr/>
        <p:txBody>
          <a:bodyPr/>
          <a:lstStyle/>
          <a:p>
            <a:pPr algn="ctr"/>
            <a:r>
              <a:rPr lang="en-US" dirty="0"/>
              <a:t>Sexually Transmitted Infections</a:t>
            </a:r>
          </a:p>
        </p:txBody>
      </p:sp>
      <p:sp>
        <p:nvSpPr>
          <p:cNvPr id="3" name="Subtitle 2">
            <a:extLst>
              <a:ext uri="{FF2B5EF4-FFF2-40B4-BE49-F238E27FC236}">
                <a16:creationId xmlns:a16="http://schemas.microsoft.com/office/drawing/2014/main" id="{966945F0-1BAF-2B98-4790-51507D99CAB7}"/>
              </a:ext>
            </a:extLst>
          </p:cNvPr>
          <p:cNvSpPr>
            <a:spLocks noGrp="1"/>
          </p:cNvSpPr>
          <p:nvPr>
            <p:ph type="subTitle" idx="1"/>
          </p:nvPr>
        </p:nvSpPr>
        <p:spPr>
          <a:xfrm>
            <a:off x="1463040" y="2098548"/>
            <a:ext cx="6400800" cy="347472"/>
          </a:xfrm>
        </p:spPr>
        <p:txBody>
          <a:bodyPr>
            <a:noAutofit/>
          </a:bodyPr>
          <a:lstStyle/>
          <a:p>
            <a:pPr algn="ctr"/>
            <a:r>
              <a:rPr lang="en-US" sz="2400" dirty="0"/>
              <a:t>Surveillance 2023</a:t>
            </a:r>
          </a:p>
        </p:txBody>
      </p:sp>
      <p:sp>
        <p:nvSpPr>
          <p:cNvPr id="5" name="TextBox 4">
            <a:extLst>
              <a:ext uri="{FF2B5EF4-FFF2-40B4-BE49-F238E27FC236}">
                <a16:creationId xmlns:a16="http://schemas.microsoft.com/office/drawing/2014/main" id="{27A0AD06-BA0D-A00B-4B86-4B1CFC3405DC}"/>
              </a:ext>
            </a:extLst>
          </p:cNvPr>
          <p:cNvSpPr txBox="1"/>
          <p:nvPr/>
        </p:nvSpPr>
        <p:spPr>
          <a:xfrm>
            <a:off x="2377440" y="3356628"/>
            <a:ext cx="4572000" cy="400110"/>
          </a:xfrm>
          <a:prstGeom prst="rect">
            <a:avLst/>
          </a:prstGeom>
          <a:noFill/>
        </p:spPr>
        <p:txBody>
          <a:bodyPr wrap="square">
            <a:spAutoFit/>
          </a:bodyPr>
          <a:lstStyle/>
          <a:p>
            <a:pPr algn="ctr"/>
            <a:r>
              <a:rPr lang="en-US" sz="2000" b="1" i="0" u="none" strike="noStrike" dirty="0">
                <a:solidFill>
                  <a:srgbClr val="000000"/>
                </a:solidFill>
                <a:effectLst/>
                <a:latin typeface="Calibri" panose="020F0502020204030204" pitchFamily="34" charset="0"/>
              </a:rPr>
              <a:t>Congenital Syphilis</a:t>
            </a:r>
            <a:endParaRPr lang="en-US" sz="2000" dirty="0"/>
          </a:p>
        </p:txBody>
      </p:sp>
    </p:spTree>
    <p:extLst>
      <p:ext uri="{BB962C8B-B14F-4D97-AF65-F5344CB8AC3E}">
        <p14:creationId xmlns:p14="http://schemas.microsoft.com/office/powerpoint/2010/main" val="320343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 and 2023</a:t>
            </a:r>
          </a:p>
        </p:txBody>
      </p:sp>
      <p:pic>
        <p:nvPicPr>
          <p:cNvPr id="3" name="Picture 1" descr="United States map showing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2014–2023</a:t>
            </a:r>
          </a:p>
        </p:txBody>
      </p:sp>
      <p:pic>
        <p:nvPicPr>
          <p:cNvPr id="3" name="Picture 1" descr="Animated map of the United States showing rates of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 and 2023</a:t>
            </a:r>
          </a:p>
        </p:txBody>
      </p:sp>
      <p:pic>
        <p:nvPicPr>
          <p:cNvPr id="3" name="Picture 1" descr="United States map showing rates of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Vital Status and Clinical Signs and Symptoms* of Infection and Year, United States, 2019–2023</a:t>
            </a:r>
          </a:p>
        </p:txBody>
      </p:sp>
      <p:pic>
        <p:nvPicPr>
          <p:cNvPr id="3" name="Picture 1" descr="Area plot showing number of cases of congenital syphilis by vital status and clinical signs and symptoms of infection in the United States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Neonates/infants with signs and/or symptoms of congenital syphilis (CS) have documentation of at least one of the following: long bone changes consistent with CS, snuffles, condylomata lata, syphilitic skin rash, pseudoparalysis, hepatosplenomegaly, edema, jaundice due to syphilitic hepatitis, reactive CSF-VDRL, elevated CSF WBC or protein values, or evidence of direct detection of </a:t>
            </a:r>
            <a:r>
              <a:rPr i="1"/>
              <a:t>T. pallidum</a:t>
            </a:r>
            <a:r>
              <a:t>.</a:t>
            </a:r>
          </a:p>
          <a:p>
            <a:pPr marL="0" lvl="0" indent="0">
              <a:buNone/>
            </a:pPr>
            <a:r>
              <a:rPr b="1"/>
              <a:t>NOTE:</a:t>
            </a:r>
            <a:r>
              <a:t> Of the 14,579 congenital syphilis cases reported during 2019 to 2023, 53 (0.4%) did not have sufficient information to be categorized.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Stillbirths and Neonatal/Infant Deaths by Year, United States, 2014–2023</a:t>
            </a:r>
          </a:p>
        </p:txBody>
      </p:sp>
      <p:pic>
        <p:nvPicPr>
          <p:cNvPr id="3" name="Picture 1" descr="Stacked bar chart showing the number of reported congenital syphilis-related stillbirths and death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Distribution of Receipt of Testing and Treatment by Pregnant </a:t>
            </a:r>
            <a:r>
              <a:rPr lang="en-US" dirty="0"/>
              <a:t>Women </a:t>
            </a:r>
            <a:r>
              <a:rPr dirty="0"/>
              <a:t>with a Congenital Syphilis Outcome, United States, 2023</a:t>
            </a:r>
          </a:p>
        </p:txBody>
      </p:sp>
      <p:pic>
        <p:nvPicPr>
          <p:cNvPr id="3" name="Picture 1" descr="Ribbon plot showing the distribution of missed prevention opportunities among mothers of infants with congenital syphili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Cases with insufficient data to assign a likely missed opportunity were due to missing or incomplete data in case notification data at CDC. More complete data on these cases may be available at the jurisdictional level, allowing for ascertainment of the likely missed opportunity.</a:t>
            </a:r>
          </a:p>
          <a:p>
            <a:pPr marL="0" lvl="0" indent="0">
              <a:buNone/>
            </a:pPr>
            <a:r>
              <a:rPr b="1"/>
              <a:t>NOTE:</a:t>
            </a:r>
            <a:r>
              <a:t> Percentages represent the number of congenital syphilis (CS) cases among the 3,882 total CS cases reported among states and the District of Columbia in 2023.</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Reference Map of US Census Regions</a:t>
            </a:r>
          </a:p>
        </p:txBody>
      </p:sp>
      <p:pic>
        <p:nvPicPr>
          <p:cNvPr id="3" name="Picture 1" descr="Map of US Census regions "/>
          <p:cNvPicPr>
            <a:picLocks noGrp="1" noChangeAspect="1"/>
          </p:cNvPicPr>
          <p:nvPr/>
        </p:nvPicPr>
        <p:blipFill>
          <a:blip r:embed="rId2"/>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United States, 1941–2023</a:t>
            </a:r>
          </a:p>
        </p:txBody>
      </p:sp>
      <p:pic>
        <p:nvPicPr>
          <p:cNvPr id="3" name="Picture 1" descr="Line graph showing rates of reported cases of congenital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Year of Birth and Rates of Reported Cases of Primary and Secondary Syphilis and Syphilis (All Stages) Among Women Aged 15–44 Years, United States, 2014–2023</a:t>
            </a:r>
          </a:p>
        </p:txBody>
      </p:sp>
      <p:pic>
        <p:nvPicPr>
          <p:cNvPr id="3" name="Picture 1" descr="Bar graph showing reported cases of congenital syphilis by year of birth and rates of reported cases of primary and secondary syphilis among women aged 15 to 44 years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ACRONYMS:</a:t>
            </a:r>
            <a:r>
              <a:t> CS = Congenital syphilis; P&amp;S Syphilis = Primary and secondary syphilis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 Reported Cases of Syphilis (All Stages) among Pregnant Women and Reported Cases of Congenital Syphilis by Year of Birth, United States, 2019–2023</a:t>
            </a:r>
          </a:p>
        </p:txBody>
      </p:sp>
      <p:pic>
        <p:nvPicPr>
          <p:cNvPr id="3" name="Picture 1" descr="Bar chart displaying the number of cases of syphilis among women by pregnancy status and number of reported cases of congenital syphilis during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Case Counts and Rates of Reported Cases by Race/Hispanic Ethnicity of </a:t>
            </a:r>
            <a:r>
              <a:rPr lang="en-US" dirty="0"/>
              <a:t>Birth Mother</a:t>
            </a:r>
            <a:r>
              <a:rPr dirty="0"/>
              <a:t>, United States, 2023</a:t>
            </a:r>
          </a:p>
        </p:txBody>
      </p:sp>
      <p:pic>
        <p:nvPicPr>
          <p:cNvPr id="3" name="Picture 1" descr="Bar graph showing rates and case counts of congenital syphilis by race and Hispanic ethnicity of birth mother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193 congenital syphilis (CS) cases (5.0%) had missing, unknown, or other race and were not reported to be of Hispanic ethnicity. These cases are not shown in this figure. Including these cases, there were a total of 3,882 cases of CS reported among states and the District of Columbia for a rate of 105.8 per 100,000 live births.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Total Live Births and Reported Cases by Race/Hispanic Ethnicity of Birth </a:t>
            </a:r>
            <a:r>
              <a:rPr lang="en-US" dirty="0"/>
              <a:t>Mother</a:t>
            </a:r>
            <a:r>
              <a:rPr dirty="0"/>
              <a:t>, United States, 2023</a:t>
            </a:r>
          </a:p>
        </p:txBody>
      </p:sp>
      <p:pic>
        <p:nvPicPr>
          <p:cNvPr id="3" name="Picture 1" descr="Ribbon plot showing the distribution of race and Hispanic ethnicity of live births and infants with congenital syphili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NOTE:</a:t>
            </a:r>
            <a:r>
              <a:t> In 2023, a total of 193 congenital syphilis cases (5.0%) had missing, unknown, or other race and were not reported to be of Hispanic ethnicity. These cases are included in the “other/unknown” category.</a:t>
            </a:r>
          </a:p>
          <a:p>
            <a:pPr marL="0" lvl="0" indent="0">
              <a:buNone/>
            </a:pPr>
            <a:r>
              <a:rPr b="1"/>
              <a:t>ACRONYMS:</a:t>
            </a:r>
            <a:r>
              <a:t> AI/AN = American Indian or Alaska Native; Black/AA = Black or African American; NH/PI = Native Hawaiian or other Pacific Islander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Rates of Reported Cases by Race/Hispanic Ethnicity of Birth </a:t>
            </a:r>
            <a:r>
              <a:rPr lang="en-US" dirty="0"/>
              <a:t>Mother</a:t>
            </a:r>
            <a:r>
              <a:rPr dirty="0"/>
              <a:t> and Year of Birth, United States, 2019–2023</a:t>
            </a:r>
          </a:p>
        </p:txBody>
      </p:sp>
      <p:pic>
        <p:nvPicPr>
          <p:cNvPr id="3" name="Picture 1" descr="Line graph showing rates of reported congenital syphilis cases by year of birth and race and Hispanic ethnicity of birth mother in the United States from 2019 to 2023."/>
          <p:cNvPicPr>
            <a:picLocks noGrp="1" noChangeAspect="1"/>
          </p:cNvPicPr>
          <p:nvPr/>
        </p:nvPicPr>
        <p:blipFill>
          <a:blip r:embed="rId3">
            <a:extLst>
              <a:ext uri="{28A0092B-C50C-407E-A947-70E740481C1C}">
                <a14:useLocalDpi xmlns:a14="http://schemas.microsoft.com/office/drawing/2010/main" val="0"/>
              </a:ext>
            </a:extLst>
          </a:blip>
          <a:srcRect/>
          <a:stretch/>
        </p:blipFill>
        <p:spPr bwMode="auto">
          <a:xfrm>
            <a:off x="1574800" y="1016907"/>
            <a:ext cx="5994400" cy="3211285"/>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congenital syphilis cases with missing, unknown, or other race and not reported to be of Hispanic ethnicity was 5.2%, from a low of 5.0% (n = 193) in 2023 and 2019 to a high of 5.5% (n = 119) in 2020. These cases are not shown in this figure.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Jurisdiction, United States and Territories, 2023</a:t>
            </a:r>
          </a:p>
        </p:txBody>
      </p:sp>
      <p:pic>
        <p:nvPicPr>
          <p:cNvPr id="3" name="Picture 1" descr="United States map showing rates of reported cases of congenital syphili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2014–2023</a:t>
            </a:r>
          </a:p>
        </p:txBody>
      </p:sp>
      <p:pic>
        <p:nvPicPr>
          <p:cNvPr id="3" name="Picture 1" descr="Animated map of the United States showing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theme/theme1.xml><?xml version="1.0" encoding="utf-8"?>
<a:theme xmlns:a="http://schemas.openxmlformats.org/drawingml/2006/main" name="Office Theme">
  <a:themeElements>
    <a:clrScheme name="CDC">
      <a:dk1>
        <a:srgbClr val="0F56DC"/>
      </a:dk1>
      <a:lt1>
        <a:sysClr val="window" lastClr="FFFFFF"/>
      </a:lt1>
      <a:dk2>
        <a:srgbClr val="0B7D58"/>
      </a:dk2>
      <a:lt2>
        <a:srgbClr val="FFFFFF"/>
      </a:lt2>
      <a:accent1>
        <a:srgbClr val="7F8080"/>
      </a:accent1>
      <a:accent2>
        <a:srgbClr val="546DB4"/>
      </a:accent2>
      <a:accent3>
        <a:srgbClr val="9A3B25"/>
      </a:accent3>
      <a:accent4>
        <a:srgbClr val="7F7F7F"/>
      </a:accent4>
      <a:accent5>
        <a:srgbClr val="0033A1"/>
      </a:accent5>
      <a:accent6>
        <a:srgbClr val="002060"/>
      </a:accent6>
      <a:hlink>
        <a:srgbClr val="0F56DC"/>
      </a:hlink>
      <a:folHlink>
        <a:srgbClr val="3077F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hecked xmlns="0f2f2caf-3a4a-447c-86c4-8e3cd1184a01">true</Checked>
    <TaxCatchAll xmlns="c786cd31-8fca-4574-9903-686ddf9dd225" xsi:nil="true"/>
    <Checked2 xmlns="0f2f2caf-3a4a-447c-86c4-8e3cd1184a01" xsi:nil="true"/>
    <lcf76f155ced4ddcb4097134ff3c332f xmlns="0f2f2caf-3a4a-447c-86c4-8e3cd1184a0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92EA135D25CF64DBAD3A1A74C69F504" ma:contentTypeVersion="16" ma:contentTypeDescription="Create a new document." ma:contentTypeScope="" ma:versionID="3bb3d292298917fedd11243e07c44481">
  <xsd:schema xmlns:xsd="http://www.w3.org/2001/XMLSchema" xmlns:xs="http://www.w3.org/2001/XMLSchema" xmlns:p="http://schemas.microsoft.com/office/2006/metadata/properties" xmlns:ns2="0f2f2caf-3a4a-447c-86c4-8e3cd1184a01" xmlns:ns3="c786cd31-8fca-4574-9903-686ddf9dd225" targetNamespace="http://schemas.microsoft.com/office/2006/metadata/properties" ma:root="true" ma:fieldsID="fa9a712e9956928f4545a2ed0205f988" ns2:_="" ns3:_="">
    <xsd:import namespace="0f2f2caf-3a4a-447c-86c4-8e3cd1184a01"/>
    <xsd:import namespace="c786cd31-8fca-4574-9903-686ddf9dd22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Checked" minOccurs="0"/>
                <xsd:element ref="ns2:Checked2"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2f2caf-3a4a-447c-86c4-8e3cd1184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Checked" ma:index="17" nillable="true" ma:displayName="Checked" ma:default="1" ma:format="Dropdown" ma:internalName="Checked">
      <xsd:simpleType>
        <xsd:restriction base="dms:Boolean"/>
      </xsd:simpleType>
    </xsd:element>
    <xsd:element name="Checked2" ma:index="18" nillable="true" ma:displayName="Checked2" ma:format="Dropdown" ma:internalName="Checked2">
      <xsd:simpleType>
        <xsd:restriction base="dms:Choice">
          <xsd:enumeration value="No"/>
          <xsd:enumeration value="Yes"/>
          <xsd:enumeration value="Choice 3"/>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86cd31-8fca-4574-9903-686ddf9dd22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ad641b7-cabf-4c2f-8a2e-3187e7bdd1d1}" ma:internalName="TaxCatchAll" ma:showField="CatchAllData" ma:web="c786cd31-8fca-4574-9903-686ddf9dd2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FF48F8-BA47-4542-80D8-0435BA3AE938}">
  <ds:schemaRefs>
    <ds:schemaRef ds:uri="http://schemas.microsoft.com/office/2006/metadata/properties"/>
    <ds:schemaRef ds:uri="http://schemas.microsoft.com/office/infopath/2007/PartnerControls"/>
    <ds:schemaRef ds:uri="0f2f2caf-3a4a-447c-86c4-8e3cd1184a01"/>
    <ds:schemaRef ds:uri="c786cd31-8fca-4574-9903-686ddf9dd225"/>
  </ds:schemaRefs>
</ds:datastoreItem>
</file>

<file path=customXml/itemProps2.xml><?xml version="1.0" encoding="utf-8"?>
<ds:datastoreItem xmlns:ds="http://schemas.openxmlformats.org/officeDocument/2006/customXml" ds:itemID="{1DD7BE3F-01F2-4EAF-8F29-4601BFF9CD2A}">
  <ds:schemaRefs>
    <ds:schemaRef ds:uri="http://schemas.microsoft.com/sharepoint/v3/contenttype/forms"/>
  </ds:schemaRefs>
</ds:datastoreItem>
</file>

<file path=customXml/itemProps3.xml><?xml version="1.0" encoding="utf-8"?>
<ds:datastoreItem xmlns:ds="http://schemas.openxmlformats.org/officeDocument/2006/customXml" ds:itemID="{26F71D4C-B136-4765-832E-C0C8B55501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2f2caf-3a4a-447c-86c4-8e3cd1184a01"/>
    <ds:schemaRef ds:uri="c786cd31-8fca-4574-9903-686ddf9dd2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54</TotalTime>
  <Words>6258</Words>
  <Application>Microsoft Office PowerPoint</Application>
  <PresentationFormat>On-screen Show (16:9)</PresentationFormat>
  <Paragraphs>220</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Wingdings</vt:lpstr>
      <vt:lpstr>Office Theme</vt:lpstr>
      <vt:lpstr>Sexually Transmitted Infections</vt:lpstr>
      <vt:lpstr>Congenital Syphilis — Rates of Reported Cases by Year of Birth, United States, 1941–2023</vt:lpstr>
      <vt:lpstr>Congenital Syphilis — Reported Cases by Year of Birth and Rates of Reported Cases of Primary and Secondary Syphilis and Syphilis (All Stages) Among Women Aged 15–44 Years, United States, 2014–2023</vt:lpstr>
      <vt:lpstr>Syphilis — Reported Cases of Syphilis (All Stages) among Pregnant Women and Reported Cases of Congenital Syphilis by Year of Birth, United States, 2019–2023</vt:lpstr>
      <vt:lpstr>Congenital Syphilis — Case Counts and Rates of Reported Cases by Race/Hispanic Ethnicity of Birth Mother, United States, 2023</vt:lpstr>
      <vt:lpstr>Congenital Syphilis — Total Live Births and Reported Cases by Race/Hispanic Ethnicity of Birth Mother, United States, 2023</vt:lpstr>
      <vt:lpstr>Congenital Syphilis — Rates of Reported Cases by Race/Hispanic Ethnicity of Birth Mother and Year of Birth, United States, 2019–2023</vt:lpstr>
      <vt:lpstr>Congenital Syphilis — Rates of Reported Cases by Jurisdiction, United States and Territories, 2023</vt:lpstr>
      <vt:lpstr>Congenital Syphilis — Reported Cases by Year of Birth and Jurisdiction, United States and Territories, 2014–2023</vt:lpstr>
      <vt:lpstr>Congenital Syphilis — Reported Cases by Year of Birth and Jurisdiction, United States and Territories, 2014 and 2023</vt:lpstr>
      <vt:lpstr>Congenital Syphilis — Rates of Reported Cases by Year of Birth and Jurisdiction, United States and Territories, 2014–2023</vt:lpstr>
      <vt:lpstr>Congenital Syphilis — Rates of Reported Cases by Year of Birth and Jurisdiction, United States and Territories, 2014 and 2023</vt:lpstr>
      <vt:lpstr>Congenital Syphilis — Reported Cases by Vital Status and Clinical Signs and Symptoms* of Infection and Year, United States, 2019–2023</vt:lpstr>
      <vt:lpstr>Congenital Syphilis — Reported Stillbirths and Neonatal/Infant Deaths by Year, United States, 2014–2023</vt:lpstr>
      <vt:lpstr>Congenital Syphilis — Distribution of Receipt of Testing and Treatment by Pregnant Women with a Congenital Syphilis Outcome, United States, 2023</vt:lpstr>
      <vt:lpstr>Reference Map of US Census Regions</vt:lpstr>
    </vt:vector>
  </TitlesOfParts>
  <LinksUpToDate>false</LinksUpToDate>
  <SharedDoc>false</SharedDoc>
  <HyperlinksChanged>false</HyperlinksChanged>
  <AppVersion>16.0000</AppVersion>
</Properties>
</file>

<file path=docProps/app0.xml><?xml version="1.0" encoding="utf-8"?>
<Properties xmlns="http://schemas.openxmlformats.org/officeDocument/2006/extended-properties" xmlns:vt="http://schemas.openxmlformats.org/officeDocument/2006/docPropsVTypes">
  <Template>Office Theme</Template>
  <TotalTime>60</TotalTime>
  <Words>0</Words>
  <Application>Microsoft Office PowerPoint</Application>
  <PresentationFormat>On-screen Show (16:9)</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2023 STI Surveillance Report Draft</dc:title>
  <dc:creator>Yashar, Elliane (CDC/NCHHSTP/DSTDP)</dc:creator>
  <cp:keywords/>
  <cp:lastModifiedBy>Yashar, Elliane (CDC/NCHHSTP/DSTDP)</cp:lastModifiedBy>
  <cp:revision>3</cp:revision>
  <dcterms:created xsi:type="dcterms:W3CDTF">2024-10-24T16:17:16Z</dcterms:created>
  <dcterms:modified xsi:type="dcterms:W3CDTF">2025-01-31T18:14:27Z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utput">
    <vt:lpwstr/>
  </property>
  <property fmtid="{D5CDD505-2E9C-101B-9397-08002B2CF9AE}" pid="3" name="MSIP_Label_8af03ff0-41c5-4c41-b55e-fabb8fae94be_Enabled">
    <vt:lpwstr>true</vt:lpwstr>
  </property>
  <property fmtid="{D5CDD505-2E9C-101B-9397-08002B2CF9AE}" pid="4" name="MSIP_Label_8af03ff0-41c5-4c41-b55e-fabb8fae94be_SetDate">
    <vt:lpwstr>2024-10-28T16:07:24Z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4dd96fab-952c-4534-8760-9716a20ec191</vt:lpwstr>
  </property>
  <property fmtid="{D5CDD505-2E9C-101B-9397-08002B2CF9AE}" pid="9" name="MSIP_Label_8af03ff0-41c5-4c41-b55e-fabb8fae94be_ContentBits">
    <vt:lpwstr>0</vt:lpwstr>
  </property>
  <property fmtid="{D5CDD505-2E9C-101B-9397-08002B2CF9AE}" pid="10" name="ContentTypeId">
    <vt:lpwstr>0x010100492EA135D25CF64DBAD3A1A74C69F504</vt:lpwstr>
  </property>
  <property fmtid="{D5CDD505-2E9C-101B-9397-08002B2CF9AE}" pid="11" name="MediaServiceImageTags">
    <vt:lpwstr/>
  </property>
</Properties>
</file>