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4"/>
  </p:notesMasterIdLst>
  <p:handoutMasterIdLst>
    <p:handoutMasterId r:id="rId15"/>
  </p:handoutMasterIdLst>
  <p:sldIdLst>
    <p:sldId id="257" r:id="rId2"/>
    <p:sldId id="301" r:id="rId3"/>
    <p:sldId id="306" r:id="rId4"/>
    <p:sldId id="305" r:id="rId5"/>
    <p:sldId id="297" r:id="rId6"/>
    <p:sldId id="303" r:id="rId7"/>
    <p:sldId id="304" r:id="rId8"/>
    <p:sldId id="300" r:id="rId9"/>
    <p:sldId id="307" r:id="rId10"/>
    <p:sldId id="309" r:id="rId11"/>
    <p:sldId id="308" r:id="rId12"/>
    <p:sldId id="298" r:id="rId13"/>
  </p:sldIdLst>
  <p:sldSz cx="9144000" cy="5143500" type="screen16x9"/>
  <p:notesSz cx="7315200" cy="9601200"/>
  <p:embeddedFontLst>
    <p:embeddedFont>
      <p:font typeface="Calibri" panose="020F0502020204030204" pitchFamily="34" charset="0"/>
      <p:regular r:id="rId16"/>
      <p:bold r:id="rId17"/>
      <p:italic r:id="rId18"/>
      <p:boldItalic r:id="rId19"/>
    </p:embeddedFont>
    <p:embeddedFont>
      <p:font typeface="Myriad Web Pro" panose="020B0604020202020204" charset="0"/>
      <p:regular r:id="rId20"/>
      <p:bold r:id="rId21"/>
      <p:italic r:id="rId22"/>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irez, Viani (CDC/OID/NCHHSTP) (CTR)" initials="RV((" lastIdx="1" clrIdx="0">
    <p:extLst>
      <p:ext uri="{19B8F6BF-5375-455C-9EA6-DF929625EA0E}">
        <p15:presenceInfo xmlns:p15="http://schemas.microsoft.com/office/powerpoint/2012/main" userId="S-1-5-21-1207783550-2075000910-922709458-25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00788A"/>
    <a:srgbClr val="5F5F5F"/>
    <a:srgbClr val="9A4E9E"/>
    <a:srgbClr val="FFFFFF"/>
    <a:srgbClr val="006166"/>
    <a:srgbClr val="618E7C"/>
    <a:srgbClr val="5A4099"/>
    <a:srgbClr val="B45340"/>
    <a:srgbClr val="E25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3" autoAdjust="0"/>
    <p:restoredTop sz="71046" autoAdjust="0"/>
  </p:normalViewPr>
  <p:slideViewPr>
    <p:cSldViewPr snapToGrid="0">
      <p:cViewPr varScale="1">
        <p:scale>
          <a:sx n="78" d="100"/>
          <a:sy n="78" d="100"/>
        </p:scale>
        <p:origin x="1142"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9/19/2019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9/19/2019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United States map showing 2018 rates of reported congenital syphilis cases by state and territory. Rates of reported cases of congenital syphilis ranged from 0.0 to 92.2 cases per 100,000 live births. The highest rates of reported congenital syphilis cases were observed in the West and South.</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39919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United States map showing 2018 rates of reported primary and secondary syphilis cases among females by state and territory. Rates of reported primary and secondary syphilis cases among females ranged from 0.0 to 9.9 cases per 100,000 population. </a:t>
            </a:r>
            <a:r>
              <a:rPr lang="en-US" sz="1200" kern="1200">
                <a:solidFill>
                  <a:schemeClr val="tx1"/>
                </a:solidFill>
                <a:effectLst/>
                <a:latin typeface="+mn-lt"/>
                <a:ea typeface="+mn-ea"/>
                <a:cs typeface="+mn-cs"/>
              </a:rPr>
              <a:t>The highest rates of reported primary and secondary syphilis cases among females were observed in the West and South.</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34336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163106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United States map showing rates of reported cases of chlamydia among females by state and territory. Regionally, among all females, chlamydia case rates were highest among females in the South, with a rate of 744.2 cases per 100,000 females in 2018.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277869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 graph showing chlamydia positivity among females aged 14 to 39 years by race/Hispanic ethnicity and age group in clinics providing family planning and reproductive health services during 2018. In 2018, the overall positivity of chlamydia among females aged 14–24 years was 9.8%, but for females 14–19 years of age, chlamydia positivity was 10.5%. For females between the ages of 14–24 years, chlamydia positivity among non-Hispanic Blacks was about 1.5 times those of non-Hispanic Whites or Hispanics.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2984670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United States map showing rates of reported cases of gonorrhea among females by state and territory. Rates of reported chlamydia cases exceeded gonorrhea case rates among females in all regions.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316616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initial visits to physicians’ offices for pelvic inflammatory disease among United States females aged 15 to 44 years during 2007 to 2016. According to 2007–2016 data from the National Disease and Therapeutic Index, the number of initial visits to physicians’ offices where females aged 15–44 years were diagnosed with pelvic inflammatory disease decreased by 38.3% from 146,000 to 90,000 visits.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4028670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the estimated percentage of acute pelvic inflammatory disease emergency department visits among United States females aged 15 to 44 years by age group and year during 2006 to 2013. The percentage of emergency department visits with an acute pelvic inflammatory disease diagnosis decreased during 2006–2013 among females aged 15–44 years, with the largest decreases among females aged 15–19 years.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1651183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Bar graph showing national estimates of lifetime prevalence of pelvic inflammatory disease among sexually-experienced women aged 18 to 44 years by race/Hispanic ethnicity and previous STD diagnosis. Data from the 2013–2014 cycle of the National Health and Nutrition Examination Survey indicate that sexually-experienced non-Hispanic Black and non-Hispanic White females reporting a previous STD diagnosis had nearly equal self-reported lifetime pelvic inflammatory disease prevalence (10.3% vs. 10.0%). However, the lifetime prevalence of pelvic inflammatory disease among sexually-experienced non-Hispanic Black females was 2.2 times that among non-Hispanic White females if no previous STD was diagnosed (6.0% vs. 2.7%).</a:t>
            </a:r>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2312390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ratio of ectopic pregnancy among commercially insured females with live births aged 15 to 44 years by age group from 2006 to 2017. Data from </a:t>
            </a:r>
            <a:r>
              <a:rPr lang="en-US" sz="1200" kern="1200" dirty="0" err="1">
                <a:solidFill>
                  <a:schemeClr val="tx1"/>
                </a:solidFill>
                <a:effectLst/>
                <a:latin typeface="+mn-lt"/>
                <a:ea typeface="+mn-ea"/>
                <a:cs typeface="+mn-cs"/>
              </a:rPr>
              <a:t>MarketScan</a:t>
            </a:r>
            <a:r>
              <a:rPr lang="en-US" sz="1200" kern="1200" dirty="0">
                <a:solidFill>
                  <a:schemeClr val="tx1"/>
                </a:solidFill>
                <a:effectLst/>
                <a:latin typeface="+mn-lt"/>
                <a:ea typeface="+mn-ea"/>
                <a:cs typeface="+mn-cs"/>
              </a:rPr>
              <a:t> Commercial Claims and Encounters Database suggest that the ratio of ectopic pregnancy diagnoses to commercially insured females aged 15–44 years with live births have marginally increased across all age groups during 2006–2017. As in previous years, in 2017, the highest ratio of ectopic pregnancy diagnoses per 100,000 live births was among women aged 35–44 years.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2902698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rates of reported cases of chlamydia and gonorrhea among United States infants younger than one year of age by year and specimen source. During 2014–2018, 438 chlamydia or gonorrhea cases among infants aged less than one year with a specimen source of either ‘eye’ or ‘conjunctiva’ (conjunctivitis infections) were reported to CDC. The overall reported rate of chlamydial conjunctivitis in infants was relatively stable during 2014–2018, ranging from 1.4 to 2.3 cases per 100,000 live births. Similarly, the rate of gonococcal conjunctivitis in infants remained relatively constant and low during 2014–2018, ranging from 0.2–0.4 cases per 100,000 live births.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555966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369273" y="2006708"/>
            <a:ext cx="8408977" cy="885728"/>
          </a:xfrm>
          <a:prstGeom prst="rect">
            <a:avLst/>
          </a:prstGeom>
        </p:spPr>
        <p:txBody>
          <a:bodyPr/>
          <a:lstStyle>
            <a:lvl1pPr algn="ctr">
              <a:lnSpc>
                <a:spcPts val="3000"/>
              </a:lnSpc>
              <a:defRPr sz="40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1371603" y="3111667"/>
            <a:ext cx="6400800" cy="669026"/>
          </a:xfrm>
          <a:prstGeom prst="rect">
            <a:avLst/>
          </a:prstGeom>
        </p:spPr>
        <p:txBody>
          <a:bodyPr/>
          <a:lstStyle>
            <a:lvl1pPr marL="0" indent="0" algn="ctr">
              <a:buNone/>
              <a:defRPr sz="32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TextBox 5"/>
          <p:cNvSpPr txBox="1"/>
          <p:nvPr userDrawn="1"/>
        </p:nvSpPr>
        <p:spPr>
          <a:xfrm>
            <a:off x="339961" y="90152"/>
            <a:ext cx="7432442" cy="400110"/>
          </a:xfrm>
          <a:prstGeom prst="rect">
            <a:avLst/>
          </a:prstGeom>
          <a:noFill/>
        </p:spPr>
        <p:txBody>
          <a:bodyPr wrap="square" rtlCol="0">
            <a:spAutoFit/>
          </a:bodyPr>
          <a:lstStyle/>
          <a:p>
            <a:r>
              <a:rPr lang="en-US" sz="2000" b="1" dirty="0">
                <a:solidFill>
                  <a:schemeClr val="tx2">
                    <a:lumMod val="95000"/>
                  </a:schemeClr>
                </a:solidFill>
                <a:latin typeface="Calibri" panose="020F0502020204030204" pitchFamily="34" charset="0"/>
              </a:rPr>
              <a:t>National Center for HIV/AIDS, Viral Hepatitis, STD, and TB Prevention</a:t>
            </a:r>
          </a:p>
        </p:txBody>
      </p:sp>
      <p:sp>
        <p:nvSpPr>
          <p:cNvPr id="11" name="Subtitle 2"/>
          <p:cNvSpPr txBox="1">
            <a:spLocks/>
          </p:cNvSpPr>
          <p:nvPr userDrawn="1"/>
        </p:nvSpPr>
        <p:spPr bwMode="auto">
          <a:xfrm>
            <a:off x="1383322" y="3982338"/>
            <a:ext cx="6400800" cy="66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660902087"/>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39720096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495335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2" r:id="rId4"/>
    <p:sldLayoutId id="2147483823" r:id="rId5"/>
    <p:sldLayoutId id="2147483849" r:id="rId6"/>
    <p:sldLayoutId id="2147483858"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361336" y="1268154"/>
            <a:ext cx="8408977" cy="885728"/>
          </a:xfrm>
        </p:spPr>
        <p:txBody>
          <a:bodyPr/>
          <a:lstStyle/>
          <a:p>
            <a:pPr algn="ctr"/>
            <a:r>
              <a:rPr lang="en-US" dirty="0"/>
              <a:t>Sexually Transmitted Disease</a:t>
            </a:r>
            <a:br>
              <a:rPr lang="en-US" dirty="0"/>
            </a:br>
            <a:br>
              <a:rPr lang="en-US" dirty="0"/>
            </a:br>
            <a:endParaRPr lang="en-US" altLang="en-US" dirty="0"/>
          </a:p>
        </p:txBody>
      </p:sp>
      <p:sp>
        <p:nvSpPr>
          <p:cNvPr id="2" name="Subtitle 1"/>
          <p:cNvSpPr>
            <a:spLocks noGrp="1"/>
          </p:cNvSpPr>
          <p:nvPr>
            <p:ph type="subTitle" idx="1"/>
          </p:nvPr>
        </p:nvSpPr>
        <p:spPr>
          <a:xfrm>
            <a:off x="1371599" y="1724186"/>
            <a:ext cx="6400800" cy="619405"/>
          </a:xfrm>
        </p:spPr>
        <p:txBody>
          <a:bodyPr/>
          <a:lstStyle/>
          <a:p>
            <a:pPr algn="ctr"/>
            <a:r>
              <a:rPr lang="en-US" dirty="0"/>
              <a:t>Surveillance 2018</a:t>
            </a:r>
            <a:br>
              <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6590" y="421520"/>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Division of STD Prevention </a:t>
            </a:r>
          </a:p>
        </p:txBody>
      </p:sp>
      <p:sp>
        <p:nvSpPr>
          <p:cNvPr id="8" name="Subtitle 1"/>
          <p:cNvSpPr txBox="1">
            <a:spLocks/>
          </p:cNvSpPr>
          <p:nvPr/>
        </p:nvSpPr>
        <p:spPr bwMode="auto">
          <a:xfrm>
            <a:off x="548143" y="2437060"/>
            <a:ext cx="8035362" cy="80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dirty="0">
                <a:effectLst>
                  <a:outerShdw blurRad="38100" dist="38100" dir="2700000" algn="tl">
                    <a:srgbClr val="000000">
                      <a:alpha val="43137"/>
                    </a:srgbClr>
                  </a:outerShdw>
                </a:effectLst>
              </a:rPr>
              <a:t>STDs in Women and Infants</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341"/>
            <a:ext cx="8229600" cy="707886"/>
          </a:xfrm>
        </p:spPr>
        <p:txBody>
          <a:bodyPr/>
          <a:lstStyle/>
          <a:p>
            <a:pPr>
              <a:lnSpc>
                <a:spcPts val="2600"/>
              </a:lnSpc>
            </a:pPr>
            <a:r>
              <a:rPr lang="en-US" sz="2400" dirty="0"/>
              <a:t>Congenital Syphilis — Rates of Reported Cases by State and Territory, United States, 2018</a:t>
            </a:r>
          </a:p>
        </p:txBody>
      </p:sp>
      <p:sp>
        <p:nvSpPr>
          <p:cNvPr id="3" name="Rectangle 2"/>
          <p:cNvSpPr/>
          <p:nvPr/>
        </p:nvSpPr>
        <p:spPr>
          <a:xfrm>
            <a:off x="922244" y="4680096"/>
            <a:ext cx="8061512" cy="400110"/>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Per 100,000 live births.</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 A1.11 in the Appendix for more information on interpreting rates for US territories.</a:t>
            </a:r>
          </a:p>
        </p:txBody>
      </p:sp>
      <p:pic>
        <p:nvPicPr>
          <p:cNvPr id="5" name="Picture 4">
            <a:extLst>
              <a:ext uri="{FF2B5EF4-FFF2-40B4-BE49-F238E27FC236}">
                <a16:creationId xmlns:a16="http://schemas.microsoft.com/office/drawing/2014/main" id="{6024DFE4-5928-4590-8488-B04A5CEF63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7654" y="1062309"/>
            <a:ext cx="4908692" cy="3478159"/>
          </a:xfrm>
          <a:prstGeom prst="rect">
            <a:avLst/>
          </a:prstGeom>
        </p:spPr>
      </p:pic>
    </p:spTree>
    <p:extLst>
      <p:ext uri="{BB962C8B-B14F-4D97-AF65-F5344CB8AC3E}">
        <p14:creationId xmlns:p14="http://schemas.microsoft.com/office/powerpoint/2010/main" val="339094898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00" dirty="0"/>
              <a:t>Primary and Secondary Syphilis — Rates of Reported Cases Among Females by State and Territory, United States, 2018</a:t>
            </a:r>
          </a:p>
        </p:txBody>
      </p:sp>
      <p:sp>
        <p:nvSpPr>
          <p:cNvPr id="5" name="Rectangle 4"/>
          <p:cNvSpPr/>
          <p:nvPr/>
        </p:nvSpPr>
        <p:spPr>
          <a:xfrm>
            <a:off x="922244" y="4680845"/>
            <a:ext cx="8061512" cy="400110"/>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Per 100,000.</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Sections A1.11 in the Appendix for more information on interpreting reported rates in US territories.</a:t>
            </a:r>
          </a:p>
        </p:txBody>
      </p:sp>
      <p:pic>
        <p:nvPicPr>
          <p:cNvPr id="4" name="Picture 3">
            <a:extLst>
              <a:ext uri="{FF2B5EF4-FFF2-40B4-BE49-F238E27FC236}">
                <a16:creationId xmlns:a16="http://schemas.microsoft.com/office/drawing/2014/main" id="{4CCFA499-A101-448C-A7D8-CB55C6223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2794" y="1094759"/>
            <a:ext cx="4858411" cy="3458725"/>
          </a:xfrm>
          <a:prstGeom prst="rect">
            <a:avLst/>
          </a:prstGeom>
        </p:spPr>
      </p:pic>
    </p:spTree>
    <p:extLst>
      <p:ext uri="{BB962C8B-B14F-4D97-AF65-F5344CB8AC3E}">
        <p14:creationId xmlns:p14="http://schemas.microsoft.com/office/powerpoint/2010/main" val="362752775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728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28518"/>
          </a:xfrm>
        </p:spPr>
        <p:txBody>
          <a:bodyPr/>
          <a:lstStyle/>
          <a:p>
            <a:r>
              <a:rPr lang="en-US" sz="2400" dirty="0"/>
              <a:t>Chlamydia — Rates of Reported Cases Among Females by State and Territory, United States, 2018</a:t>
            </a:r>
          </a:p>
        </p:txBody>
      </p:sp>
      <p:sp>
        <p:nvSpPr>
          <p:cNvPr id="6" name="Rectangle 5"/>
          <p:cNvSpPr/>
          <p:nvPr/>
        </p:nvSpPr>
        <p:spPr>
          <a:xfrm>
            <a:off x="903194" y="4670460"/>
            <a:ext cx="8061512" cy="400110"/>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Per 100,000.</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Sections A1.11 in the Appendix for more information on interpreting reported rates in US territories.</a:t>
            </a:r>
          </a:p>
        </p:txBody>
      </p:sp>
      <p:pic>
        <p:nvPicPr>
          <p:cNvPr id="4" name="Picture 3">
            <a:extLst>
              <a:ext uri="{FF2B5EF4-FFF2-40B4-BE49-F238E27FC236}">
                <a16:creationId xmlns:a16="http://schemas.microsoft.com/office/drawing/2014/main" id="{16E3B8D3-B3A3-448C-8110-9642EC1A93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6456" y="964360"/>
            <a:ext cx="5008185" cy="3562966"/>
          </a:xfrm>
          <a:prstGeom prst="rect">
            <a:avLst/>
          </a:prstGeom>
        </p:spPr>
      </p:pic>
    </p:spTree>
    <p:extLst>
      <p:ext uri="{BB962C8B-B14F-4D97-AF65-F5344CB8AC3E}">
        <p14:creationId xmlns:p14="http://schemas.microsoft.com/office/powerpoint/2010/main" val="414664251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079"/>
            <a:ext cx="8229600" cy="857250"/>
          </a:xfrm>
        </p:spPr>
        <p:txBody>
          <a:bodyPr/>
          <a:lstStyle/>
          <a:p>
            <a:pPr>
              <a:lnSpc>
                <a:spcPts val="2500"/>
              </a:lnSpc>
            </a:pPr>
            <a:r>
              <a:rPr lang="en-US" sz="2000" dirty="0"/>
              <a:t>Chlamydia — Positivity Among Females Aged 14–39 Years by Race/Hispanic Ethnicity and Age Group in Clinics* Providing Family Planning and Reproductive Health Services, STD Surveillance Network (</a:t>
            </a:r>
            <a:r>
              <a:rPr lang="en-US" sz="2000" dirty="0" err="1"/>
              <a:t>SSuN</a:t>
            </a:r>
            <a:r>
              <a:rPr lang="en-US" sz="2000" dirty="0"/>
              <a:t>), 2018</a:t>
            </a:r>
          </a:p>
        </p:txBody>
      </p:sp>
      <p:sp>
        <p:nvSpPr>
          <p:cNvPr id="3" name="Rectangle 2"/>
          <p:cNvSpPr/>
          <p:nvPr/>
        </p:nvSpPr>
        <p:spPr>
          <a:xfrm>
            <a:off x="941294" y="4684979"/>
            <a:ext cx="8061512" cy="400110"/>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Includes clinics (n=26) that tested &gt;100 females for chlamydia in 2018 and testing coverage was &gt;60%.</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 A2.2 in the Appendix for </a:t>
            </a:r>
            <a:r>
              <a:rPr lang="en-US" sz="1000" dirty="0" err="1">
                <a:solidFill>
                  <a:srgbClr val="000000"/>
                </a:solidFill>
                <a:latin typeface="Calibri" panose="020F0502020204030204" pitchFamily="34" charset="0"/>
                <a:cs typeface="Calibri" panose="020F0502020204030204" pitchFamily="34" charset="0"/>
              </a:rPr>
              <a:t>SSuN</a:t>
            </a:r>
            <a:r>
              <a:rPr lang="en-US" sz="1000" dirty="0">
                <a:solidFill>
                  <a:srgbClr val="000000"/>
                </a:solidFill>
                <a:latin typeface="Calibri" panose="020F0502020204030204" pitchFamily="34" charset="0"/>
                <a:cs typeface="Calibri" panose="020F0502020204030204" pitchFamily="34" charset="0"/>
              </a:rPr>
              <a:t> methods.</a:t>
            </a:r>
          </a:p>
        </p:txBody>
      </p:sp>
      <p:pic>
        <p:nvPicPr>
          <p:cNvPr id="6" name="Picture 5">
            <a:extLst>
              <a:ext uri="{FF2B5EF4-FFF2-40B4-BE49-F238E27FC236}">
                <a16:creationId xmlns:a16="http://schemas.microsoft.com/office/drawing/2014/main" id="{493F6503-42C3-46C2-BC4B-7478CB348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9313" y="1217022"/>
            <a:ext cx="5405373" cy="3302426"/>
          </a:xfrm>
          <a:prstGeom prst="rect">
            <a:avLst/>
          </a:prstGeom>
        </p:spPr>
      </p:pic>
    </p:spTree>
    <p:extLst>
      <p:ext uri="{BB962C8B-B14F-4D97-AF65-F5344CB8AC3E}">
        <p14:creationId xmlns:p14="http://schemas.microsoft.com/office/powerpoint/2010/main" val="40910874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Gonorrhea — Rates of Reported Cases Among Females by State and Territory, United States, 2018</a:t>
            </a:r>
          </a:p>
        </p:txBody>
      </p:sp>
      <p:sp>
        <p:nvSpPr>
          <p:cNvPr id="3" name="Rectangle 2"/>
          <p:cNvSpPr/>
          <p:nvPr/>
        </p:nvSpPr>
        <p:spPr>
          <a:xfrm>
            <a:off x="893669" y="4684977"/>
            <a:ext cx="8061512" cy="400110"/>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Per 100,000.</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Sections A1.11 in the Appendix for more information on interpreting reported rates in US territories.</a:t>
            </a:r>
          </a:p>
        </p:txBody>
      </p:sp>
      <p:pic>
        <p:nvPicPr>
          <p:cNvPr id="6" name="Picture 5">
            <a:extLst>
              <a:ext uri="{FF2B5EF4-FFF2-40B4-BE49-F238E27FC236}">
                <a16:creationId xmlns:a16="http://schemas.microsoft.com/office/drawing/2014/main" id="{C776738E-E973-44E5-9006-5AAC0D561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3555" y="1063229"/>
            <a:ext cx="4916890" cy="3502698"/>
          </a:xfrm>
          <a:prstGeom prst="rect">
            <a:avLst/>
          </a:prstGeom>
        </p:spPr>
      </p:pic>
    </p:spTree>
    <p:extLst>
      <p:ext uri="{BB962C8B-B14F-4D97-AF65-F5344CB8AC3E}">
        <p14:creationId xmlns:p14="http://schemas.microsoft.com/office/powerpoint/2010/main" val="40787570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404"/>
            <a:ext cx="8229600" cy="857250"/>
          </a:xfrm>
        </p:spPr>
        <p:txBody>
          <a:bodyPr/>
          <a:lstStyle/>
          <a:p>
            <a:r>
              <a:rPr lang="en-US" sz="2350" dirty="0"/>
              <a:t>Pelvic Inflammatory Disease — Initial Visits to Physicians’ Offices Among Females Aged 15–44 Years, United States, 2007–2016</a:t>
            </a:r>
          </a:p>
        </p:txBody>
      </p:sp>
      <p:sp>
        <p:nvSpPr>
          <p:cNvPr id="6" name="TextBox 5"/>
          <p:cNvSpPr txBox="1"/>
          <p:nvPr/>
        </p:nvSpPr>
        <p:spPr>
          <a:xfrm>
            <a:off x="954600" y="4540314"/>
            <a:ext cx="7422146" cy="553998"/>
          </a:xfrm>
          <a:prstGeom prst="rect">
            <a:avLst/>
          </a:prstGeom>
          <a:noFill/>
        </p:spPr>
        <p:txBody>
          <a:bodyPr wrap="square" rtlCol="0">
            <a:spAutoFit/>
          </a:bodyPr>
          <a:lstStyle/>
          <a:p>
            <a:r>
              <a:rPr lang="en-US" sz="1000" dirty="0">
                <a:solidFill>
                  <a:srgbClr val="000000"/>
                </a:solidFill>
                <a:latin typeface="Calibri" panose="020F0502020204030204" pitchFamily="34" charset="0"/>
              </a:rPr>
              <a:t>* In thousands.</a:t>
            </a:r>
          </a:p>
          <a:p>
            <a:r>
              <a:rPr lang="en-US" sz="1000" b="1" dirty="0">
                <a:solidFill>
                  <a:srgbClr val="000000"/>
                </a:solidFill>
                <a:latin typeface="Calibri" panose="020F0502020204030204" pitchFamily="34" charset="0"/>
              </a:rPr>
              <a:t>NOTE: </a:t>
            </a:r>
            <a:r>
              <a:rPr lang="en-US" sz="1000" dirty="0">
                <a:solidFill>
                  <a:srgbClr val="000000"/>
                </a:solidFill>
                <a:latin typeface="Calibri" panose="020F0502020204030204" pitchFamily="34" charset="0"/>
              </a:rPr>
              <a:t>The relative standard errors for these estimates are 23%–16%. See section A2.5 in the Appendix and Table 44.</a:t>
            </a:r>
          </a:p>
          <a:p>
            <a:r>
              <a:rPr lang="en-US" sz="1000" b="1" dirty="0">
                <a:solidFill>
                  <a:srgbClr val="000000"/>
                </a:solidFill>
                <a:latin typeface="Calibri" panose="020F0502020204030204" pitchFamily="34" charset="0"/>
              </a:rPr>
              <a:t>SOURCE: </a:t>
            </a:r>
            <a:r>
              <a:rPr lang="en-US" sz="1000" dirty="0">
                <a:solidFill>
                  <a:srgbClr val="000000"/>
                </a:solidFill>
                <a:latin typeface="Calibri" panose="020F0502020204030204" pitchFamily="34" charset="0"/>
              </a:rPr>
              <a:t>National Disease and Therapeutic Index, IMS Health, Integrated Promotional Services™, IMS Health Report, 1966–2016. </a:t>
            </a:r>
          </a:p>
        </p:txBody>
      </p:sp>
      <p:pic>
        <p:nvPicPr>
          <p:cNvPr id="4" name="Picture 3">
            <a:extLst>
              <a:ext uri="{FF2B5EF4-FFF2-40B4-BE49-F238E27FC236}">
                <a16:creationId xmlns:a16="http://schemas.microsoft.com/office/drawing/2014/main" id="{E56DF219-EBDC-4D9A-A767-9CC201723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3787" y="1129168"/>
            <a:ext cx="6016425" cy="3400712"/>
          </a:xfrm>
          <a:prstGeom prst="rect">
            <a:avLst/>
          </a:prstGeom>
        </p:spPr>
      </p:pic>
    </p:spTree>
    <p:extLst>
      <p:ext uri="{BB962C8B-B14F-4D97-AF65-F5344CB8AC3E}">
        <p14:creationId xmlns:p14="http://schemas.microsoft.com/office/powerpoint/2010/main" val="20719672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8676"/>
            <a:ext cx="8229600" cy="1059717"/>
          </a:xfrm>
        </p:spPr>
        <p:txBody>
          <a:bodyPr/>
          <a:lstStyle/>
          <a:p>
            <a:pPr>
              <a:lnSpc>
                <a:spcPts val="2500"/>
              </a:lnSpc>
            </a:pPr>
            <a:r>
              <a:rPr lang="en-US" sz="2400" dirty="0"/>
              <a:t>Estimated Percentage of Acute Pelvic Inflammatory Disease Emergency Department Visits Among Females Aged 15–44 Years by Age Group and Year, United States, 2006–2013</a:t>
            </a:r>
          </a:p>
        </p:txBody>
      </p:sp>
      <p:sp>
        <p:nvSpPr>
          <p:cNvPr id="6" name="Rectangle 5"/>
          <p:cNvSpPr/>
          <p:nvPr/>
        </p:nvSpPr>
        <p:spPr>
          <a:xfrm>
            <a:off x="938327" y="4685872"/>
            <a:ext cx="8061512" cy="400110"/>
          </a:xfrm>
          <a:prstGeom prst="rect">
            <a:avLst/>
          </a:prstGeom>
        </p:spPr>
        <p:txBody>
          <a:bodyPr wrap="square">
            <a:spAutoFit/>
          </a:bodyPr>
          <a:lstStyle/>
          <a:p>
            <a:r>
              <a:rPr lang="en-US" sz="1000" b="1" dirty="0">
                <a:solidFill>
                  <a:srgbClr val="000000"/>
                </a:solidFill>
                <a:latin typeface="Calibri" panose="020F0502020204030204" pitchFamily="34" charset="0"/>
                <a:cs typeface="Calibri" panose="020F0502020204030204" pitchFamily="34" charset="0"/>
              </a:rPr>
              <a:t>SOURCE: </a:t>
            </a:r>
            <a:r>
              <a:rPr lang="en-US" sz="1000" dirty="0">
                <a:solidFill>
                  <a:srgbClr val="000000"/>
                </a:solidFill>
                <a:latin typeface="Calibri" panose="020F0502020204030204" pitchFamily="34" charset="0"/>
                <a:cs typeface="Calibri" panose="020F0502020204030204" pitchFamily="34" charset="0"/>
              </a:rPr>
              <a:t>Kreisel, K, Flagg, EW, Torrone E. Trends in pelvic inflammatory disease emergency department visits, United States, 2006–2013. </a:t>
            </a:r>
            <a:r>
              <a:rPr lang="en-US" sz="1000" i="1" dirty="0">
                <a:solidFill>
                  <a:srgbClr val="000000"/>
                </a:solidFill>
                <a:latin typeface="Calibri" panose="020F0502020204030204" pitchFamily="34" charset="0"/>
                <a:cs typeface="Calibri" panose="020F0502020204030204" pitchFamily="34" charset="0"/>
              </a:rPr>
              <a:t>Am J </a:t>
            </a:r>
            <a:r>
              <a:rPr lang="en-US" sz="1000" i="1" dirty="0" err="1">
                <a:solidFill>
                  <a:srgbClr val="000000"/>
                </a:solidFill>
                <a:latin typeface="Calibri" panose="020F0502020204030204" pitchFamily="34" charset="0"/>
                <a:cs typeface="Calibri" panose="020F0502020204030204" pitchFamily="34" charset="0"/>
              </a:rPr>
              <a:t>Obstet</a:t>
            </a:r>
            <a:r>
              <a:rPr lang="en-US" sz="1000" i="1" dirty="0">
                <a:solidFill>
                  <a:srgbClr val="000000"/>
                </a:solidFill>
                <a:latin typeface="Calibri" panose="020F0502020204030204" pitchFamily="34" charset="0"/>
                <a:cs typeface="Calibri" panose="020F0502020204030204" pitchFamily="34" charset="0"/>
              </a:rPr>
              <a:t> Gynecol</a:t>
            </a:r>
            <a:r>
              <a:rPr lang="en-US" sz="1000" dirty="0">
                <a:solidFill>
                  <a:srgbClr val="000000"/>
                </a:solidFill>
                <a:latin typeface="Calibri" panose="020F0502020204030204" pitchFamily="34" charset="0"/>
                <a:cs typeface="Calibri" panose="020F0502020204030204" pitchFamily="34" charset="0"/>
              </a:rPr>
              <a:t>. 2018;218(1):117.e1–117.e10.</a:t>
            </a:r>
          </a:p>
        </p:txBody>
      </p:sp>
      <p:pic>
        <p:nvPicPr>
          <p:cNvPr id="4" name="Picture 3">
            <a:extLst>
              <a:ext uri="{FF2B5EF4-FFF2-40B4-BE49-F238E27FC236}">
                <a16:creationId xmlns:a16="http://schemas.microsoft.com/office/drawing/2014/main" id="{4EB09A1F-1207-4CB7-98F4-3B42E9DA5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5507" y="1399434"/>
            <a:ext cx="5312985" cy="3122011"/>
          </a:xfrm>
          <a:prstGeom prst="rect">
            <a:avLst/>
          </a:prstGeom>
        </p:spPr>
      </p:pic>
    </p:spTree>
    <p:extLst>
      <p:ext uri="{BB962C8B-B14F-4D97-AF65-F5344CB8AC3E}">
        <p14:creationId xmlns:p14="http://schemas.microsoft.com/office/powerpoint/2010/main" val="321867892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6" y="146811"/>
            <a:ext cx="8746147" cy="1190173"/>
          </a:xfrm>
        </p:spPr>
        <p:txBody>
          <a:bodyPr/>
          <a:lstStyle/>
          <a:p>
            <a:pPr>
              <a:lnSpc>
                <a:spcPts val="2200"/>
              </a:lnSpc>
            </a:pPr>
            <a:r>
              <a:rPr lang="en-US" sz="1900" dirty="0"/>
              <a:t>Pelvic Inflammatory Disease — National Estimates of Lifetime Prevalence Among Sexually-Experienced Women Aged 18–44 Years by Race/Hispanic Ethnicity and Previous STD Diagnosis, National Health and Nutrition Examination Survey (NHANES), 2013–2014</a:t>
            </a:r>
            <a:endParaRPr lang="en-US" sz="1900" dirty="0">
              <a:solidFill>
                <a:srgbClr val="00788A"/>
              </a:solidFill>
            </a:endParaRPr>
          </a:p>
        </p:txBody>
      </p:sp>
      <p:sp>
        <p:nvSpPr>
          <p:cNvPr id="3" name="Rectangle 2"/>
          <p:cNvSpPr/>
          <p:nvPr/>
        </p:nvSpPr>
        <p:spPr>
          <a:xfrm>
            <a:off x="904875" y="4372883"/>
            <a:ext cx="8098448" cy="707886"/>
          </a:xfrm>
          <a:prstGeom prst="rect">
            <a:avLst/>
          </a:prstGeom>
        </p:spPr>
        <p:txBody>
          <a:bodyPr wrap="square">
            <a:spAutoFit/>
          </a:bodyPr>
          <a:lstStyle/>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Error bars indicate 95% confidence intervals. Prevalence estimates among non-Hispanic Black women with a previous STD diagnosis have a relative standard error &gt;40% but &lt;50%.</a:t>
            </a:r>
          </a:p>
          <a:p>
            <a:r>
              <a:rPr lang="en-US" sz="1000" b="1" dirty="0">
                <a:solidFill>
                  <a:srgbClr val="000000"/>
                </a:solidFill>
                <a:latin typeface="Calibri" panose="020F0502020204030204" pitchFamily="34" charset="0"/>
                <a:cs typeface="Calibri" panose="020F0502020204030204" pitchFamily="34" charset="0"/>
              </a:rPr>
              <a:t>SOURCE: </a:t>
            </a:r>
            <a:r>
              <a:rPr lang="en-US" sz="1000" dirty="0">
                <a:solidFill>
                  <a:srgbClr val="000000"/>
                </a:solidFill>
                <a:latin typeface="Calibri" panose="020F0502020204030204" pitchFamily="34" charset="0"/>
                <a:cs typeface="Calibri" panose="020F0502020204030204" pitchFamily="34" charset="0"/>
              </a:rPr>
              <a:t>Kreisel, K, Torrone, E, Bernstein, K, et al. Prevalence of pelvic inflammatory disease in sexually experienced women of reproductive age — United States, 2013–2014. </a:t>
            </a:r>
            <a:r>
              <a:rPr lang="en-US" sz="1000" i="1" dirty="0">
                <a:solidFill>
                  <a:srgbClr val="000000"/>
                </a:solidFill>
                <a:latin typeface="Calibri" panose="020F0502020204030204" pitchFamily="34" charset="0"/>
                <a:cs typeface="Calibri" panose="020F0502020204030204" pitchFamily="34" charset="0"/>
              </a:rPr>
              <a:t>MMWR </a:t>
            </a:r>
            <a:r>
              <a:rPr lang="en-US" sz="1000" i="1" dirty="0" err="1">
                <a:solidFill>
                  <a:srgbClr val="000000"/>
                </a:solidFill>
                <a:latin typeface="Calibri" panose="020F0502020204030204" pitchFamily="34" charset="0"/>
                <a:cs typeface="Calibri" panose="020F0502020204030204" pitchFamily="34" charset="0"/>
              </a:rPr>
              <a:t>Morb</a:t>
            </a:r>
            <a:r>
              <a:rPr lang="en-US" sz="1000" i="1" dirty="0">
                <a:solidFill>
                  <a:srgbClr val="000000"/>
                </a:solidFill>
                <a:latin typeface="Calibri" panose="020F0502020204030204" pitchFamily="34" charset="0"/>
                <a:cs typeface="Calibri" panose="020F0502020204030204" pitchFamily="34" charset="0"/>
              </a:rPr>
              <a:t> Mortal </a:t>
            </a:r>
            <a:r>
              <a:rPr lang="en-US" sz="1000" i="1" dirty="0" err="1">
                <a:solidFill>
                  <a:srgbClr val="000000"/>
                </a:solidFill>
                <a:latin typeface="Calibri" panose="020F0502020204030204" pitchFamily="34" charset="0"/>
                <a:cs typeface="Calibri" panose="020F0502020204030204" pitchFamily="34" charset="0"/>
              </a:rPr>
              <a:t>Wkly</a:t>
            </a:r>
            <a:r>
              <a:rPr lang="en-US" sz="1000" i="1" dirty="0">
                <a:solidFill>
                  <a:srgbClr val="000000"/>
                </a:solidFill>
                <a:latin typeface="Calibri" panose="020F0502020204030204" pitchFamily="34" charset="0"/>
                <a:cs typeface="Calibri" panose="020F0502020204030204" pitchFamily="34" charset="0"/>
              </a:rPr>
              <a:t> Rep</a:t>
            </a:r>
            <a:r>
              <a:rPr lang="en-US" sz="1000" dirty="0">
                <a:solidFill>
                  <a:srgbClr val="000000"/>
                </a:solidFill>
                <a:latin typeface="Calibri" panose="020F0502020204030204" pitchFamily="34" charset="0"/>
                <a:cs typeface="Calibri" panose="020F0502020204030204" pitchFamily="34" charset="0"/>
              </a:rPr>
              <a:t>. 2017;66(3):80–83.</a:t>
            </a:r>
          </a:p>
        </p:txBody>
      </p:sp>
      <p:pic>
        <p:nvPicPr>
          <p:cNvPr id="5" name="Picture 4">
            <a:extLst>
              <a:ext uri="{FF2B5EF4-FFF2-40B4-BE49-F238E27FC236}">
                <a16:creationId xmlns:a16="http://schemas.microsoft.com/office/drawing/2014/main" id="{94DFB87A-F379-4E2A-8DC4-47058D2EDE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3191" y="1252904"/>
            <a:ext cx="4977617" cy="3007903"/>
          </a:xfrm>
          <a:prstGeom prst="rect">
            <a:avLst/>
          </a:prstGeom>
        </p:spPr>
      </p:pic>
    </p:spTree>
    <p:extLst>
      <p:ext uri="{BB962C8B-B14F-4D97-AF65-F5344CB8AC3E}">
        <p14:creationId xmlns:p14="http://schemas.microsoft.com/office/powerpoint/2010/main" val="186788881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263129"/>
            <a:ext cx="8143875" cy="857250"/>
          </a:xfrm>
        </p:spPr>
        <p:txBody>
          <a:bodyPr/>
          <a:lstStyle/>
          <a:p>
            <a:pPr>
              <a:lnSpc>
                <a:spcPts val="2400"/>
              </a:lnSpc>
            </a:pPr>
            <a:r>
              <a:rPr lang="en-US" sz="2400" dirty="0"/>
              <a:t>Ectopic Pregnancy — Ratio* Among Commercially Insured Females with Live Births Aged 15–44 Years by Age Group, 2006–2017</a:t>
            </a:r>
            <a:endParaRPr lang="en-US" sz="2000" dirty="0"/>
          </a:p>
        </p:txBody>
      </p:sp>
      <p:sp>
        <p:nvSpPr>
          <p:cNvPr id="3" name="Rectangle 2"/>
          <p:cNvSpPr/>
          <p:nvPr/>
        </p:nvSpPr>
        <p:spPr>
          <a:xfrm>
            <a:off x="931769" y="4688101"/>
            <a:ext cx="8061512" cy="400110"/>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Ratios represent the number of ectopic pregnancy diagnoses per 100,000 live births. </a:t>
            </a:r>
          </a:p>
          <a:p>
            <a:r>
              <a:rPr lang="en-US" sz="1000" b="1" dirty="0">
                <a:solidFill>
                  <a:srgbClr val="000000"/>
                </a:solidFill>
                <a:latin typeface="Calibri" panose="020F0502020204030204" pitchFamily="34" charset="0"/>
                <a:cs typeface="Calibri" panose="020F0502020204030204" pitchFamily="34" charset="0"/>
              </a:rPr>
              <a:t>SOURCE: </a:t>
            </a:r>
            <a:r>
              <a:rPr lang="en-US" sz="1000" dirty="0" err="1">
                <a:solidFill>
                  <a:srgbClr val="000000"/>
                </a:solidFill>
                <a:latin typeface="Calibri" panose="020F0502020204030204" pitchFamily="34" charset="0"/>
                <a:cs typeface="Calibri" panose="020F0502020204030204" pitchFamily="34" charset="0"/>
              </a:rPr>
              <a:t>MarketScan</a:t>
            </a:r>
            <a:r>
              <a:rPr lang="en-US" sz="1000" dirty="0">
                <a:solidFill>
                  <a:srgbClr val="000000"/>
                </a:solidFill>
                <a:latin typeface="Calibri" panose="020F0502020204030204" pitchFamily="34" charset="0"/>
                <a:cs typeface="Calibri" panose="020F0502020204030204" pitchFamily="34" charset="0"/>
              </a:rPr>
              <a:t> Commercial Claims and Encounters Database, Truven Health Analytics, Ann Arbor, MI, 2006–2017.</a:t>
            </a:r>
          </a:p>
        </p:txBody>
      </p:sp>
      <p:pic>
        <p:nvPicPr>
          <p:cNvPr id="5" name="Picture 4">
            <a:extLst>
              <a:ext uri="{FF2B5EF4-FFF2-40B4-BE49-F238E27FC236}">
                <a16:creationId xmlns:a16="http://schemas.microsoft.com/office/drawing/2014/main" id="{F99B582A-F114-434B-9287-F82719C6EE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9334" y="1174794"/>
            <a:ext cx="5891054" cy="3458891"/>
          </a:xfrm>
          <a:prstGeom prst="rect">
            <a:avLst/>
          </a:prstGeom>
        </p:spPr>
      </p:pic>
    </p:spTree>
    <p:extLst>
      <p:ext uri="{BB962C8B-B14F-4D97-AF65-F5344CB8AC3E}">
        <p14:creationId xmlns:p14="http://schemas.microsoft.com/office/powerpoint/2010/main" val="15902378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857250"/>
          </a:xfrm>
        </p:spPr>
        <p:txBody>
          <a:bodyPr/>
          <a:lstStyle/>
          <a:p>
            <a:pPr>
              <a:lnSpc>
                <a:spcPts val="2500"/>
              </a:lnSpc>
            </a:pPr>
            <a:r>
              <a:rPr lang="en-US" sz="2400" dirty="0"/>
              <a:t>Chlamydia and Gonorrhea — Rates of Reported Cases Among Infants &lt;1 Year of Age by Year and Specimen Source, United States, 2014–2018</a:t>
            </a:r>
          </a:p>
        </p:txBody>
      </p:sp>
      <p:sp>
        <p:nvSpPr>
          <p:cNvPr id="5" name="Rectangle 4"/>
          <p:cNvSpPr/>
          <p:nvPr/>
        </p:nvSpPr>
        <p:spPr>
          <a:xfrm>
            <a:off x="912719" y="4232938"/>
            <a:ext cx="7774081" cy="1015663"/>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Per 100,000 live births. </a:t>
            </a:r>
          </a:p>
          <a:p>
            <a:r>
              <a:rPr lang="en-US" sz="1000" baseline="30000" dirty="0">
                <a:solidFill>
                  <a:srgbClr val="000000"/>
                </a:solidFill>
                <a:latin typeface="Calibri" panose="020F0502020204030204" pitchFamily="34" charset="0"/>
                <a:cs typeface="Calibri" panose="020F0502020204030204" pitchFamily="34" charset="0"/>
              </a:rPr>
              <a:t>†</a:t>
            </a:r>
            <a:r>
              <a:rPr lang="en-US" sz="1000" dirty="0">
                <a:solidFill>
                  <a:srgbClr val="000000"/>
                </a:solidFill>
                <a:latin typeface="Calibri" panose="020F0502020204030204" pitchFamily="34" charset="0"/>
                <a:cs typeface="Calibri" panose="020F0502020204030204" pitchFamily="34" charset="0"/>
              </a:rPr>
              <a:t> Includes cases with specimen source reported as missing, unknown, or other.</a:t>
            </a:r>
          </a:p>
          <a:p>
            <a:r>
              <a:rPr lang="en-US" sz="1000" b="1" dirty="0">
                <a:solidFill>
                  <a:srgbClr val="000000"/>
                </a:solidFill>
                <a:latin typeface="Calibri" panose="020F0502020204030204" pitchFamily="34" charset="0"/>
                <a:cs typeface="Calibri" panose="020F0502020204030204" pitchFamily="34" charset="0"/>
              </a:rPr>
              <a:t>ADAPTED FROM: </a:t>
            </a:r>
            <a:r>
              <a:rPr lang="en-US" sz="1000" dirty="0">
                <a:solidFill>
                  <a:srgbClr val="000000"/>
                </a:solidFill>
                <a:latin typeface="Calibri" panose="020F0502020204030204" pitchFamily="34" charset="0"/>
                <a:cs typeface="Calibri" panose="020F0502020204030204" pitchFamily="34" charset="0"/>
              </a:rPr>
              <a:t>Kreisel K, Weston E, Braxton J, et al. Keeping an eye on chlamydia and gonorrhea conjunctivitis in infants in the United States, 2010–2015. </a:t>
            </a:r>
            <a:r>
              <a:rPr lang="en-US" sz="1000" i="1" dirty="0">
                <a:solidFill>
                  <a:srgbClr val="000000"/>
                </a:solidFill>
                <a:latin typeface="Calibri" panose="020F0502020204030204" pitchFamily="34" charset="0"/>
                <a:cs typeface="Calibri" panose="020F0502020204030204" pitchFamily="34" charset="0"/>
              </a:rPr>
              <a:t>Sex </a:t>
            </a:r>
            <a:r>
              <a:rPr lang="en-US" sz="1000" i="1" dirty="0" err="1">
                <a:solidFill>
                  <a:srgbClr val="000000"/>
                </a:solidFill>
                <a:latin typeface="Calibri" panose="020F0502020204030204" pitchFamily="34" charset="0"/>
                <a:cs typeface="Calibri" panose="020F0502020204030204" pitchFamily="34" charset="0"/>
              </a:rPr>
              <a:t>Transm</a:t>
            </a:r>
            <a:r>
              <a:rPr lang="en-US" sz="1000" i="1" dirty="0">
                <a:solidFill>
                  <a:srgbClr val="000000"/>
                </a:solidFill>
                <a:latin typeface="Calibri" panose="020F0502020204030204" pitchFamily="34" charset="0"/>
                <a:cs typeface="Calibri" panose="020F0502020204030204" pitchFamily="34" charset="0"/>
              </a:rPr>
              <a:t> Dis</a:t>
            </a:r>
            <a:r>
              <a:rPr lang="en-US" sz="1000" dirty="0">
                <a:solidFill>
                  <a:srgbClr val="000000"/>
                </a:solidFill>
                <a:latin typeface="Calibri" panose="020F0502020204030204" pitchFamily="34" charset="0"/>
                <a:cs typeface="Calibri" panose="020F0502020204030204" pitchFamily="34" charset="0"/>
              </a:rPr>
              <a:t>. 2017;44(6):356–358.</a:t>
            </a:r>
          </a:p>
          <a:p>
            <a:r>
              <a:rPr lang="en-US" sz="1000" b="1" dirty="0">
                <a:solidFill>
                  <a:srgbClr val="000000"/>
                </a:solidFill>
                <a:latin typeface="Calibri" panose="020F0502020204030204" pitchFamily="34" charset="0"/>
                <a:cs typeface="Calibri" panose="020F0502020204030204" pitchFamily="34" charset="0"/>
              </a:rPr>
              <a:t>ACRONYMS:</a:t>
            </a:r>
            <a:r>
              <a:rPr lang="en-US" sz="1000" dirty="0">
                <a:solidFill>
                  <a:srgbClr val="000000"/>
                </a:solidFill>
                <a:latin typeface="Calibri" panose="020F0502020204030204" pitchFamily="34" charset="0"/>
                <a:cs typeface="Calibri" panose="020F0502020204030204" pitchFamily="34" charset="0"/>
              </a:rPr>
              <a:t> CT = Chlamydia; GC = Gonorrhea.</a:t>
            </a:r>
          </a:p>
          <a:p>
            <a:endParaRPr lang="en-US" sz="1000" dirty="0">
              <a:solidFill>
                <a:srgbClr val="00000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F13DCCC-6628-478C-9A7F-D76C756DC7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824" y="1184916"/>
            <a:ext cx="5176351" cy="3083626"/>
          </a:xfrm>
          <a:prstGeom prst="rect">
            <a:avLst/>
          </a:prstGeom>
        </p:spPr>
      </p:pic>
    </p:spTree>
    <p:extLst>
      <p:ext uri="{BB962C8B-B14F-4D97-AF65-F5344CB8AC3E}">
        <p14:creationId xmlns:p14="http://schemas.microsoft.com/office/powerpoint/2010/main" val="1199341761"/>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3581</TotalTime>
  <Words>1378</Words>
  <Application>Microsoft Office PowerPoint</Application>
  <PresentationFormat>On-screen Show (16:9)</PresentationFormat>
  <Paragraphs>58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Courier New</vt:lpstr>
      <vt:lpstr>Calibri</vt:lpstr>
      <vt:lpstr>Arial</vt:lpstr>
      <vt:lpstr>Wingdings</vt:lpstr>
      <vt:lpstr>Myriad Web Pro</vt:lpstr>
      <vt:lpstr>NCEH_ATSDR_combined</vt:lpstr>
      <vt:lpstr>Sexually Transmitted Disease  </vt:lpstr>
      <vt:lpstr>Chlamydia — Rates of Reported Cases Among Females by State and Territory, United States, 2018</vt:lpstr>
      <vt:lpstr>Chlamydia — Positivity Among Females Aged 14–39 Years by Race/Hispanic Ethnicity and Age Group in Clinics* Providing Family Planning and Reproductive Health Services, STD Surveillance Network (SSuN), 2018</vt:lpstr>
      <vt:lpstr>Gonorrhea — Rates of Reported Cases Among Females by State and Territory, United States, 2018</vt:lpstr>
      <vt:lpstr>Pelvic Inflammatory Disease — Initial Visits to Physicians’ Offices Among Females Aged 15–44 Years, United States, 2007–2016</vt:lpstr>
      <vt:lpstr>Estimated Percentage of Acute Pelvic Inflammatory Disease Emergency Department Visits Among Females Aged 15–44 Years by Age Group and Year, United States, 2006–2013</vt:lpstr>
      <vt:lpstr>Pelvic Inflammatory Disease — National Estimates of Lifetime Prevalence Among Sexually-Experienced Women Aged 18–44 Years by Race/Hispanic Ethnicity and Previous STD Diagnosis, National Health and Nutrition Examination Survey (NHANES), 2013–2014</vt:lpstr>
      <vt:lpstr>Ectopic Pregnancy — Ratio* Among Commercially Insured Females with Live Births Aged 15–44 Years by Age Group, 2006–2017</vt:lpstr>
      <vt:lpstr>Chlamydia and Gonorrhea — Rates of Reported Cases Among Infants &lt;1 Year of Age by Year and Specimen Source, United States, 2014–2018</vt:lpstr>
      <vt:lpstr>Congenital Syphilis — Rates of Reported Cases by State and Territory, United States, 2018</vt:lpstr>
      <vt:lpstr>Primary and Secondary Syphilis — Rates of Reported Cases Among Females by State and Territory, United States, 2018</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Picchetti, Viani (CDC/DDID/NCHHSTP/OD) (CTR)</cp:lastModifiedBy>
  <cp:revision>289</cp:revision>
  <dcterms:created xsi:type="dcterms:W3CDTF">2011-03-17T17:43:16Z</dcterms:created>
  <dcterms:modified xsi:type="dcterms:W3CDTF">2019-09-19T21:10:51Z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