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9"/>
  </p:notesMasterIdLst>
  <p:handoutMasterIdLst>
    <p:handoutMasterId r:id="rId10"/>
  </p:handoutMasterIdLst>
  <p:sldIdLst>
    <p:sldId id="257" r:id="rId2"/>
    <p:sldId id="297" r:id="rId3"/>
    <p:sldId id="303" r:id="rId4"/>
    <p:sldId id="304" r:id="rId5"/>
    <p:sldId id="300" r:id="rId6"/>
    <p:sldId id="301" r:id="rId7"/>
    <p:sldId id="298" r:id="rId8"/>
  </p:sldIdLst>
  <p:sldSz cx="9144000" cy="5143500" type="screen16x9"/>
  <p:notesSz cx="7315200" cy="9601200"/>
  <p:embeddedFontLst>
    <p:embeddedFont>
      <p:font typeface="Calibri" panose="020F0502020204030204" pitchFamily="34" charset="0"/>
      <p:regular r:id="rId11"/>
      <p:bold r:id="rId12"/>
      <p:italic r:id="rId13"/>
      <p:boldItalic r:id="rId14"/>
    </p:embeddedFont>
    <p:embeddedFont>
      <p:font typeface="Myriad Web Pro" panose="020B0604020202020204" charset="0"/>
      <p:regular r:id="rId15"/>
      <p:bold r:id="rId16"/>
      <p:italic r:id="rId1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Viani (CDC/OID/NCHHSTP) (CTR)" initials="RV((" lastIdx="1" clrIdx="0">
    <p:extLst>
      <p:ext uri="{19B8F6BF-5375-455C-9EA6-DF929625EA0E}">
        <p15:presenceInfo xmlns:p15="http://schemas.microsoft.com/office/powerpoint/2012/main" userId="S-1-5-21-1207783550-2075000910-922709458-25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788A"/>
    <a:srgbClr val="5F5F5F"/>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1" autoAdjust="0"/>
    <p:restoredTop sz="71046" autoAdjust="0"/>
  </p:normalViewPr>
  <p:slideViewPr>
    <p:cSldViewPr snapToGrid="0">
      <p:cViewPr varScale="1">
        <p:scale>
          <a:sx n="73" d="100"/>
          <a:sy n="73" d="100"/>
        </p:scale>
        <p:origin x="1277"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9/17/2019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9/17/2019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reported cares of chancroid in the United States by year from 1941 to 2018. Chancroid has declined since 1987; since 2000, the annual number of reported cases has been less than 100, and since 2011, the annual number of reported cases has been less than 20. In 2018, only three cases of chancroid were reported in the United States.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cervical intraepithelial neoplasia grades 2 and 3 prevalence per 1,000 person-years among female enrollees in private health plans aged 15 to 39 years by age group and year from 2007 to 2014. Annual prevalence of high-grade histologically-detected cervical intraepithelial neoplasia grades 2 and 3 during 2007–2014 was estimated using health-care claims from 9 million females aged 15–39 years who received cervical cancer screening in a given calendar year. Prevalence of cervical intraepithelial neoplasia grades 2 and 3 decreased significantly in females aged 15–19 and 20–24 years. Among those aged 15–19 years, annual percent change in cervical intraepithelial neoplasia grades 2 and 3 prevalence was -19.8% during 2007–2009 and -12.1% during 2009–2014. For women aged 20–24 years, annual percent change was -6.7% during 2007– 2012, and -12.5% during 2012–2014. No decreases in cervical intraepithelial neoplasia grades 2 and 3 prevalence were observed among women aged 25–39 years.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65118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Two-panel figure showing prevalence of anogenital warts per 1,000 person-years among enrollees in private health plans aged 15 to 39 years by sex, age group, and year from 2006 to 2014. Prevalence of anogenital warts among adolescent females aged 15–19 years declined non-significantly during 2006–2008, and then significantly decreased (annual percent change=-14.1) through 2014. Among women aged 20–24 years, genital wart prevalence was stable during 2006–2009, but declined significantly during 2009–2014 (annual percent change=-12.9). Prevalence among women aged 25–29 years also decreased significantly from 2009–2014 (annual percent change=-6.0). Prevalence increased or was stable during the entire period for women aged 30–39 years. Among males, anogenital wart prevalence increased significantly during 2006–2009 for all age groups except those aged 15–19 years. From 2009 to 2014, rates decreased somewhat among male adolescents aged 15–19 years (annual percent change=-5.4), but decreased significantly among men aged 20–24 years (annual percent change=-6.5). Among men aged 25–29 years, prevalence declined non-significantly during 2010–2014 (annual percent change=-1.7); prevalence increased or was stable throughout the entire period for men aged 30–39 years.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31239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national estimates of trends in age-adjusted seroprevalence of herpes simplex virus type 2 among persons aged 14 to 49 years by race/Hispanic ethnicity. National Health and Nutrition Examination Survey data indicate the seroprevalence of herpes simplex virus type 2 in the United States has decreased from 1999–2000 to 2015–2016; age-adjusted seroprevalence declined from 18.0% in 1999–2000 to 12.1% in 2015–2016. Although these declines were observed among all race/Hispanic ethnicity groups, herpes simplex virus type 2 seroprevalence was highest among non-Hispanic Blacks throughout the entire time period.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90269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initial visits to physicians’ offices for </a:t>
            </a:r>
            <a:r>
              <a:rPr lang="en-US" sz="1200" i="1" kern="1200" dirty="0">
                <a:solidFill>
                  <a:schemeClr val="tx1"/>
                </a:solidFill>
                <a:effectLst/>
                <a:latin typeface="+mn-lt"/>
                <a:ea typeface="+mn-ea"/>
                <a:cs typeface="+mn-cs"/>
              </a:rPr>
              <a:t>Trichomonas vaginalis</a:t>
            </a:r>
            <a:r>
              <a:rPr lang="en-US" sz="1200" kern="1200" dirty="0">
                <a:solidFill>
                  <a:schemeClr val="tx1"/>
                </a:solidFill>
                <a:effectLst/>
                <a:latin typeface="+mn-lt"/>
                <a:ea typeface="+mn-ea"/>
                <a:cs typeface="+mn-cs"/>
              </a:rPr>
              <a:t> and other vaginal infections among females in the United States from 1966 to 2016. </a:t>
            </a:r>
            <a:r>
              <a:rPr lang="en-US" sz="1200" kern="1200">
                <a:solidFill>
                  <a:schemeClr val="tx1"/>
                </a:solidFill>
                <a:effectLst/>
                <a:latin typeface="+mn-lt"/>
                <a:ea typeface="+mn-ea"/>
                <a:cs typeface="+mn-cs"/>
              </a:rPr>
              <a:t>Initial visits to physicians’ offices among females for </a:t>
            </a:r>
            <a:r>
              <a:rPr lang="en-US" sz="1200" i="1" kern="1200">
                <a:solidFill>
                  <a:schemeClr val="tx1"/>
                </a:solidFill>
                <a:effectLst/>
                <a:latin typeface="+mn-lt"/>
                <a:ea typeface="+mn-ea"/>
                <a:cs typeface="+mn-cs"/>
              </a:rPr>
              <a:t>Trichomonas vaginalis</a:t>
            </a:r>
            <a:r>
              <a:rPr lang="en-US" sz="1200" kern="1200">
                <a:solidFill>
                  <a:schemeClr val="tx1"/>
                </a:solidFill>
                <a:effectLst/>
                <a:latin typeface="+mn-lt"/>
                <a:ea typeface="+mn-ea"/>
                <a:cs typeface="+mn-cs"/>
              </a:rPr>
              <a:t> infection appear to have been fairly stable since the 1990’s; the number of initial visits in 2016 was 222,000.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77869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369273" y="2006708"/>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383322" y="3982338"/>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6090208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972009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9580906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2" r:id="rId4"/>
    <p:sldLayoutId id="2147483823" r:id="rId5"/>
    <p:sldLayoutId id="2147483849" r:id="rId6"/>
    <p:sldLayoutId id="2147483858"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1336" y="1268154"/>
            <a:ext cx="8408977" cy="885728"/>
          </a:xfrm>
        </p:spPr>
        <p:txBody>
          <a:bodyPr/>
          <a:lstStyle/>
          <a:p>
            <a:pPr algn="ctr"/>
            <a:r>
              <a:rPr lang="en-US" dirty="0"/>
              <a:t>Sexually Transmitted Disease</a:t>
            </a:r>
            <a:br>
              <a:rPr lang="en-US" dirty="0"/>
            </a:br>
            <a:br>
              <a:rPr lang="en-US" dirty="0"/>
            </a:br>
            <a:endParaRPr lang="en-US" altLang="en-US" dirty="0"/>
          </a:p>
        </p:txBody>
      </p:sp>
      <p:sp>
        <p:nvSpPr>
          <p:cNvPr id="2" name="Subtitle 1"/>
          <p:cNvSpPr>
            <a:spLocks noGrp="1"/>
          </p:cNvSpPr>
          <p:nvPr>
            <p:ph type="subTitle" idx="1"/>
          </p:nvPr>
        </p:nvSpPr>
        <p:spPr>
          <a:xfrm>
            <a:off x="1371599" y="1724186"/>
            <a:ext cx="6400800" cy="619405"/>
          </a:xfrm>
        </p:spPr>
        <p:txBody>
          <a:bodyPr/>
          <a:lstStyle/>
          <a:p>
            <a:pPr algn="ctr"/>
            <a:r>
              <a:rPr lang="en-US" dirty="0"/>
              <a:t>Surveillance 2018</a:t>
            </a:r>
            <a:b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0"/>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Division of STD Prevention </a:t>
            </a:r>
          </a:p>
        </p:txBody>
      </p:sp>
      <p:sp>
        <p:nvSpPr>
          <p:cNvPr id="8" name="Subtitle 1"/>
          <p:cNvSpPr txBox="1">
            <a:spLocks/>
          </p:cNvSpPr>
          <p:nvPr/>
        </p:nvSpPr>
        <p:spPr bwMode="auto">
          <a:xfrm>
            <a:off x="1342102" y="2571750"/>
            <a:ext cx="6400800" cy="8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effectLst>
                  <a:outerShdw blurRad="38100" dist="38100" dir="2700000" algn="tl">
                    <a:srgbClr val="000000">
                      <a:alpha val="43137"/>
                    </a:srgbClr>
                  </a:outerShdw>
                </a:effectLst>
              </a:rPr>
              <a:t>Other Sexually Transmitted Diseases</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68935"/>
          </a:xfrm>
        </p:spPr>
        <p:txBody>
          <a:bodyPr/>
          <a:lstStyle/>
          <a:p>
            <a:r>
              <a:rPr lang="en-US" sz="2400" dirty="0"/>
              <a:t>Chancroid — Reported Cases by Year, United States, 1941–2018</a:t>
            </a:r>
          </a:p>
        </p:txBody>
      </p:sp>
      <p:sp>
        <p:nvSpPr>
          <p:cNvPr id="6" name="TextBox 5"/>
          <p:cNvSpPr txBox="1"/>
          <p:nvPr/>
        </p:nvSpPr>
        <p:spPr>
          <a:xfrm>
            <a:off x="971550" y="4842596"/>
            <a:ext cx="7775762" cy="246221"/>
          </a:xfrm>
          <a:prstGeom prst="rect">
            <a:avLst/>
          </a:prstGeom>
          <a:noFill/>
        </p:spPr>
        <p:txBody>
          <a:bodyPr wrap="square" rtlCol="0">
            <a:spAutoFit/>
          </a:bodyPr>
          <a:lstStyle/>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A1.3 in the Appendix for more information on chancroid case reporting.</a:t>
            </a:r>
          </a:p>
        </p:txBody>
      </p:sp>
      <p:pic>
        <p:nvPicPr>
          <p:cNvPr id="4" name="Picture 3">
            <a:extLst>
              <a:ext uri="{FF2B5EF4-FFF2-40B4-BE49-F238E27FC236}">
                <a16:creationId xmlns:a16="http://schemas.microsoft.com/office/drawing/2014/main" id="{9A10224A-1B80-4D92-AA23-CB32ACF6C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867195"/>
            <a:ext cx="6400813" cy="3624079"/>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429"/>
            <a:ext cx="8420100" cy="857250"/>
          </a:xfrm>
        </p:spPr>
        <p:txBody>
          <a:bodyPr/>
          <a:lstStyle/>
          <a:p>
            <a:pPr>
              <a:lnSpc>
                <a:spcPts val="2700"/>
              </a:lnSpc>
            </a:pPr>
            <a:r>
              <a:rPr lang="en-US" sz="2200" dirty="0"/>
              <a:t>Cervical Intraepithelial Neoplasia Grades 2 and 3 — Prevalence per 1000 Person-Years Among Female Enrollees in Private Health Plans Aged 15–39 Years, by Age Group and Year, 2007–2014</a:t>
            </a:r>
          </a:p>
        </p:txBody>
      </p:sp>
      <p:sp>
        <p:nvSpPr>
          <p:cNvPr id="6" name="Rectangle 5"/>
          <p:cNvSpPr/>
          <p:nvPr/>
        </p:nvSpPr>
        <p:spPr>
          <a:xfrm>
            <a:off x="981074" y="4693936"/>
            <a:ext cx="7571089" cy="400110"/>
          </a:xfrm>
          <a:prstGeom prst="rect">
            <a:avLst/>
          </a:prstGeom>
        </p:spPr>
        <p:txBody>
          <a:bodyPr wrap="square">
            <a:spAutoFit/>
          </a:bodyPr>
          <a:lstStyle/>
          <a:p>
            <a:r>
              <a:rPr lang="en-US" sz="1000" b="1" dirty="0">
                <a:solidFill>
                  <a:srgbClr val="000000"/>
                </a:solidFill>
                <a:latin typeface="Calibri" panose="020F0502020204030204" pitchFamily="34" charset="0"/>
                <a:cs typeface="Calibri" panose="020F0502020204030204" pitchFamily="34" charset="0"/>
              </a:rPr>
              <a:t>SOURCE:  </a:t>
            </a:r>
            <a:r>
              <a:rPr lang="en-US" sz="1000" dirty="0">
                <a:solidFill>
                  <a:srgbClr val="000000"/>
                </a:solidFill>
                <a:latin typeface="Calibri" panose="020F0502020204030204" pitchFamily="34" charset="0"/>
                <a:cs typeface="Calibri" panose="020F0502020204030204" pitchFamily="34" charset="0"/>
              </a:rPr>
              <a:t>Flagg EW, Torrone EA, Weinstock H. Ecological association of human papillomavirus vaccination with cervical dysplasia prevalence in the United States, 2007–2014. </a:t>
            </a:r>
            <a:r>
              <a:rPr lang="en-US" sz="1000" i="1" dirty="0">
                <a:solidFill>
                  <a:srgbClr val="000000"/>
                </a:solidFill>
                <a:latin typeface="Calibri" panose="020F0502020204030204" pitchFamily="34" charset="0"/>
                <a:cs typeface="Calibri" panose="020F0502020204030204" pitchFamily="34" charset="0"/>
              </a:rPr>
              <a:t>Am J Public Health</a:t>
            </a:r>
            <a:r>
              <a:rPr lang="en-US" sz="1000" dirty="0">
                <a:solidFill>
                  <a:srgbClr val="000000"/>
                </a:solidFill>
                <a:latin typeface="Calibri" panose="020F0502020204030204" pitchFamily="34" charset="0"/>
                <a:cs typeface="Calibri" panose="020F0502020204030204" pitchFamily="34" charset="0"/>
              </a:rPr>
              <a:t>. 2016;106(12):2211–2218.</a:t>
            </a:r>
          </a:p>
        </p:txBody>
      </p:sp>
      <p:pic>
        <p:nvPicPr>
          <p:cNvPr id="5" name="Picture 4">
            <a:extLst>
              <a:ext uri="{FF2B5EF4-FFF2-40B4-BE49-F238E27FC236}">
                <a16:creationId xmlns:a16="http://schemas.microsoft.com/office/drawing/2014/main" id="{746D3E1B-52AE-4191-A2FB-39306E2C4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063" y="1316971"/>
            <a:ext cx="5439109" cy="3193534"/>
          </a:xfrm>
          <a:prstGeom prst="rect">
            <a:avLst/>
          </a:prstGeom>
        </p:spPr>
      </p:pic>
    </p:spTree>
    <p:extLst>
      <p:ext uri="{BB962C8B-B14F-4D97-AF65-F5344CB8AC3E}">
        <p14:creationId xmlns:p14="http://schemas.microsoft.com/office/powerpoint/2010/main" val="3218678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414657" cy="857250"/>
          </a:xfrm>
        </p:spPr>
        <p:txBody>
          <a:bodyPr/>
          <a:lstStyle/>
          <a:p>
            <a:pPr>
              <a:lnSpc>
                <a:spcPts val="2200"/>
              </a:lnSpc>
            </a:pPr>
            <a:r>
              <a:rPr lang="en-US" sz="2200" dirty="0" err="1"/>
              <a:t>Anogenital</a:t>
            </a:r>
            <a:r>
              <a:rPr lang="en-US" sz="2200" dirty="0"/>
              <a:t> Warts — Prevalence per 1000 Person-Years Among Enrollees in Private Health Plans Aged 15–39 Years by Sex, Age Group, and Year, 2006–2014</a:t>
            </a:r>
            <a:endParaRPr lang="en-US" sz="2200" dirty="0">
              <a:solidFill>
                <a:srgbClr val="00788A"/>
              </a:solidFill>
            </a:endParaRPr>
          </a:p>
        </p:txBody>
      </p:sp>
      <p:sp>
        <p:nvSpPr>
          <p:cNvPr id="3" name="Rectangle 2"/>
          <p:cNvSpPr/>
          <p:nvPr/>
        </p:nvSpPr>
        <p:spPr>
          <a:xfrm>
            <a:off x="954320" y="4674544"/>
            <a:ext cx="8011004" cy="400110"/>
          </a:xfrm>
          <a:prstGeom prst="rect">
            <a:avLst/>
          </a:prstGeom>
        </p:spPr>
        <p:txBody>
          <a:bodyPr wrap="square">
            <a:spAutoFit/>
          </a:bodyPr>
          <a:lstStyle/>
          <a:p>
            <a:r>
              <a:rPr lang="en-US" sz="1000" b="1" dirty="0">
                <a:solidFill>
                  <a:srgbClr val="000000"/>
                </a:solidFill>
                <a:latin typeface="Calibri" panose="020F0502020204030204" pitchFamily="34" charset="0"/>
                <a:cs typeface="Calibri" panose="020F0502020204030204" pitchFamily="34" charset="0"/>
              </a:rPr>
              <a:t>SOURCE:</a:t>
            </a:r>
            <a:r>
              <a:rPr lang="en-US" sz="1000" dirty="0">
                <a:solidFill>
                  <a:srgbClr val="000000"/>
                </a:solidFill>
                <a:latin typeface="Calibri" panose="020F0502020204030204" pitchFamily="34" charset="0"/>
                <a:cs typeface="Calibri" panose="020F0502020204030204" pitchFamily="34" charset="0"/>
              </a:rPr>
              <a:t> Flagg EW, Torrone EA. Declines in anogenital warts among age groups most likely to be impacted by human papillomavirus vaccination, United States, 2006–2014. </a:t>
            </a:r>
            <a:r>
              <a:rPr lang="en-US" sz="1000" i="1" dirty="0">
                <a:solidFill>
                  <a:srgbClr val="000000"/>
                </a:solidFill>
                <a:latin typeface="Calibri" panose="020F0502020204030204" pitchFamily="34" charset="0"/>
                <a:cs typeface="Calibri" panose="020F0502020204030204" pitchFamily="34" charset="0"/>
              </a:rPr>
              <a:t>Am J Public Health</a:t>
            </a:r>
            <a:r>
              <a:rPr lang="en-US" sz="1000" dirty="0">
                <a:solidFill>
                  <a:srgbClr val="000000"/>
                </a:solidFill>
                <a:latin typeface="Calibri" panose="020F0502020204030204" pitchFamily="34" charset="0"/>
                <a:cs typeface="Calibri" panose="020F0502020204030204" pitchFamily="34" charset="0"/>
              </a:rPr>
              <a:t>. 2018;108(1):112–119.</a:t>
            </a:r>
          </a:p>
        </p:txBody>
      </p:sp>
      <p:pic>
        <p:nvPicPr>
          <p:cNvPr id="6" name="Picture 5">
            <a:extLst>
              <a:ext uri="{FF2B5EF4-FFF2-40B4-BE49-F238E27FC236}">
                <a16:creationId xmlns:a16="http://schemas.microsoft.com/office/drawing/2014/main" id="{8956B451-A657-435E-88BE-A211CBA5D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13" y="1282118"/>
            <a:ext cx="4030098" cy="2579263"/>
          </a:xfrm>
          <a:prstGeom prst="rect">
            <a:avLst/>
          </a:prstGeom>
          <a:ln>
            <a:noFill/>
          </a:ln>
        </p:spPr>
      </p:pic>
      <p:pic>
        <p:nvPicPr>
          <p:cNvPr id="11" name="Picture 10">
            <a:extLst>
              <a:ext uri="{FF2B5EF4-FFF2-40B4-BE49-F238E27FC236}">
                <a16:creationId xmlns:a16="http://schemas.microsoft.com/office/drawing/2014/main" id="{3732CE34-7109-4016-9F22-6F12D7992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045" y="1303890"/>
            <a:ext cx="4030098" cy="2579263"/>
          </a:xfrm>
          <a:prstGeom prst="rect">
            <a:avLst/>
          </a:prstGeom>
          <a:ln>
            <a:noFill/>
          </a:ln>
        </p:spPr>
      </p:pic>
    </p:spTree>
    <p:extLst>
      <p:ext uri="{BB962C8B-B14F-4D97-AF65-F5344CB8AC3E}">
        <p14:creationId xmlns:p14="http://schemas.microsoft.com/office/powerpoint/2010/main" val="18678888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9829"/>
            <a:ext cx="8229600" cy="857250"/>
          </a:xfrm>
        </p:spPr>
        <p:txBody>
          <a:bodyPr/>
          <a:lstStyle/>
          <a:p>
            <a:pPr>
              <a:lnSpc>
                <a:spcPts val="2400"/>
              </a:lnSpc>
            </a:pPr>
            <a:r>
              <a:rPr lang="en-US" sz="2100" dirty="0"/>
              <a:t>Herpes Simplex Virus Type 2 — National Estimates of Trends in Age-Adjusted Seroprevalence Among Persons Aged 14–49 Years by Race/</a:t>
            </a:r>
            <a:br>
              <a:rPr lang="en-US" sz="2100" dirty="0"/>
            </a:br>
            <a:r>
              <a:rPr lang="en-US" sz="2100" dirty="0"/>
              <a:t>Hispanic Ethnicity, National Health and Nutrition Examination Survey (NHANES), 1999–2000 through 2015–2016</a:t>
            </a:r>
          </a:p>
        </p:txBody>
      </p:sp>
      <p:sp>
        <p:nvSpPr>
          <p:cNvPr id="3" name="Rectangle 2"/>
          <p:cNvSpPr/>
          <p:nvPr/>
        </p:nvSpPr>
        <p:spPr>
          <a:xfrm>
            <a:off x="942974" y="4396702"/>
            <a:ext cx="8070397" cy="707886"/>
          </a:xfrm>
          <a:prstGeom prst="rect">
            <a:avLst/>
          </a:prstGeom>
        </p:spPr>
        <p:txBody>
          <a:bodyPr wrap="square">
            <a:spAutoFit/>
          </a:bodyPr>
          <a:lstStyle/>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Age-adjusted by the direct method to the 2000 US Census population, using age groups 14–19, 20–29, 30–39, and 40–49 years. Total population includes all race/Hispanic ethnicity groups, including those not shown separately.</a:t>
            </a:r>
          </a:p>
          <a:p>
            <a:r>
              <a:rPr lang="en-US" sz="1000" b="1" dirty="0">
                <a:solidFill>
                  <a:srgbClr val="000000"/>
                </a:solidFill>
                <a:latin typeface="Calibri" panose="020F0502020204030204" pitchFamily="34" charset="0"/>
                <a:cs typeface="Calibri" panose="020F0502020204030204" pitchFamily="34" charset="0"/>
              </a:rPr>
              <a:t>SOURCE: </a:t>
            </a:r>
            <a:r>
              <a:rPr lang="en-US" sz="1000" dirty="0">
                <a:solidFill>
                  <a:srgbClr val="000000"/>
                </a:solidFill>
                <a:latin typeface="Calibri" panose="020F0502020204030204" pitchFamily="34" charset="0"/>
                <a:cs typeface="Calibri" panose="020F0502020204030204" pitchFamily="34" charset="0"/>
              </a:rPr>
              <a:t>McQuillan G, </a:t>
            </a:r>
            <a:r>
              <a:rPr lang="en-US" sz="1000" dirty="0" err="1">
                <a:solidFill>
                  <a:srgbClr val="000000"/>
                </a:solidFill>
                <a:latin typeface="Calibri" panose="020F0502020204030204" pitchFamily="34" charset="0"/>
                <a:cs typeface="Calibri" panose="020F0502020204030204" pitchFamily="34" charset="0"/>
              </a:rPr>
              <a:t>Kruszon</a:t>
            </a:r>
            <a:r>
              <a:rPr lang="en-US" sz="1000" dirty="0">
                <a:solidFill>
                  <a:srgbClr val="000000"/>
                </a:solidFill>
                <a:latin typeface="Calibri" panose="020F0502020204030204" pitchFamily="34" charset="0"/>
                <a:cs typeface="Calibri" panose="020F0502020204030204" pitchFamily="34" charset="0"/>
              </a:rPr>
              <a:t>-Moran D, Flagg EW, et al. Prevalence of herpes simplex virus type 1 and type 2 in persons aged 14–49: United States, 2015–2016. NCHS data brief, no 304. Hyattsville, MD: National Center for Health Statistics. 2018.</a:t>
            </a:r>
          </a:p>
        </p:txBody>
      </p:sp>
      <p:pic>
        <p:nvPicPr>
          <p:cNvPr id="5" name="Picture 4">
            <a:extLst>
              <a:ext uri="{FF2B5EF4-FFF2-40B4-BE49-F238E27FC236}">
                <a16:creationId xmlns:a16="http://schemas.microsoft.com/office/drawing/2014/main" id="{7DD05C27-2A1F-4A0B-A08D-CDBA4CE7C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404" y="1402765"/>
            <a:ext cx="5246920" cy="2978251"/>
          </a:xfrm>
          <a:prstGeom prst="rect">
            <a:avLst/>
          </a:prstGeom>
        </p:spPr>
      </p:pic>
    </p:spTree>
    <p:extLst>
      <p:ext uri="{BB962C8B-B14F-4D97-AF65-F5344CB8AC3E}">
        <p14:creationId xmlns:p14="http://schemas.microsoft.com/office/powerpoint/2010/main" val="15902378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i="1" dirty="0"/>
              <a:t>Trichomonas </a:t>
            </a:r>
            <a:r>
              <a:rPr lang="en-US" sz="2200" i="1" dirty="0" err="1"/>
              <a:t>vaginalis</a:t>
            </a:r>
            <a:r>
              <a:rPr lang="en-US" sz="2200" dirty="0"/>
              <a:t> and Other Vaginal Infections Among Females — Initial Visits to Physicians’ Offices, United States, 1966–2016</a:t>
            </a:r>
            <a:endParaRPr lang="en-US" sz="2200" dirty="0">
              <a:solidFill>
                <a:srgbClr val="00788A"/>
              </a:solidFill>
            </a:endParaRPr>
          </a:p>
        </p:txBody>
      </p:sp>
      <p:sp>
        <p:nvSpPr>
          <p:cNvPr id="6" name="Rectangle 5"/>
          <p:cNvSpPr/>
          <p:nvPr/>
        </p:nvSpPr>
        <p:spPr>
          <a:xfrm>
            <a:off x="908957" y="4368534"/>
            <a:ext cx="8039099" cy="707886"/>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In thousands.</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The relative standard errors for Trichomonas vaginalis infection estimates range from 23% to 17% and for other vaginal infection estimates range from 13% to 8%. See Section A2.5 in the Appendix and Table 44. </a:t>
            </a:r>
          </a:p>
          <a:p>
            <a:r>
              <a:rPr lang="en-US" sz="1000" b="1" dirty="0">
                <a:solidFill>
                  <a:srgbClr val="000000"/>
                </a:solidFill>
                <a:latin typeface="Calibri" panose="020F0502020204030204" pitchFamily="34" charset="0"/>
                <a:cs typeface="Calibri" panose="020F0502020204030204" pitchFamily="34" charset="0"/>
              </a:rPr>
              <a:t>SOURCE: </a:t>
            </a:r>
            <a:r>
              <a:rPr lang="en-US" sz="1000" dirty="0">
                <a:solidFill>
                  <a:srgbClr val="000000"/>
                </a:solidFill>
                <a:latin typeface="Calibri" panose="020F0502020204030204" pitchFamily="34" charset="0"/>
                <a:cs typeface="Calibri" panose="020F0502020204030204" pitchFamily="34" charset="0"/>
              </a:rPr>
              <a:t>National Disease and Therapeutic Index, IMS Health, Integrated Promotional Services™, IMS Health Report, 1966–2016. </a:t>
            </a:r>
          </a:p>
        </p:txBody>
      </p:sp>
      <p:pic>
        <p:nvPicPr>
          <p:cNvPr id="5" name="Picture 4">
            <a:extLst>
              <a:ext uri="{FF2B5EF4-FFF2-40B4-BE49-F238E27FC236}">
                <a16:creationId xmlns:a16="http://schemas.microsoft.com/office/drawing/2014/main" id="{FAD74E4A-58BC-4DA8-9F62-20FDD833A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682" y="1166039"/>
            <a:ext cx="5464635" cy="3127853"/>
          </a:xfrm>
          <a:prstGeom prst="rect">
            <a:avLst/>
          </a:prstGeom>
        </p:spPr>
      </p:pic>
    </p:spTree>
    <p:extLst>
      <p:ext uri="{BB962C8B-B14F-4D97-AF65-F5344CB8AC3E}">
        <p14:creationId xmlns:p14="http://schemas.microsoft.com/office/powerpoint/2010/main" val="41466425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3448</TotalTime>
  <Words>990</Words>
  <Application>Microsoft Office PowerPoint</Application>
  <PresentationFormat>On-screen Show (16:9)</PresentationFormat>
  <Paragraphs>29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Myriad Web Pro</vt:lpstr>
      <vt:lpstr>Courier New</vt:lpstr>
      <vt:lpstr>Wingdings</vt:lpstr>
      <vt:lpstr>NCEH_ATSDR_combined</vt:lpstr>
      <vt:lpstr>Sexually Transmitted Disease  </vt:lpstr>
      <vt:lpstr>Chancroid — Reported Cases by Year, United States, 1941–2018</vt:lpstr>
      <vt:lpstr>Cervical Intraepithelial Neoplasia Grades 2 and 3 — Prevalence per 1000 Person-Years Among Female Enrollees in Private Health Plans Aged 15–39 Years, by Age Group and Year, 2007–2014</vt:lpstr>
      <vt:lpstr>Anogenital Warts — Prevalence per 1000 Person-Years Among Enrollees in Private Health Plans Aged 15–39 Years by Sex, Age Group, and Year, 2006–2014</vt:lpstr>
      <vt:lpstr>Herpes Simplex Virus Type 2 — National Estimates of Trends in Age-Adjusted Seroprevalence Among Persons Aged 14–49 Years by Race/ Hispanic Ethnicity, National Health and Nutrition Examination Survey (NHANES), 1999–2000 through 2015–2016</vt:lpstr>
      <vt:lpstr>Trichomonas vaginalis and Other Vaginal Infections Among Females — Initial Visits to Physicians’ Offices, United States, 1966–2016</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Picchetti, Viani (CDC/DDID/NCHHSTP/OD) (CTR)</cp:lastModifiedBy>
  <cp:revision>273</cp:revision>
  <dcterms:created xsi:type="dcterms:W3CDTF">2011-03-17T17:43:16Z</dcterms:created>
  <dcterms:modified xsi:type="dcterms:W3CDTF">2019-09-17T20:14:12Z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