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2"/>
  </p:notesMasterIdLst>
  <p:handoutMasterIdLst>
    <p:handoutMasterId r:id="rId13"/>
  </p:handoutMasterIdLst>
  <p:sldIdLst>
    <p:sldId id="257" r:id="rId2"/>
    <p:sldId id="297" r:id="rId3"/>
    <p:sldId id="303" r:id="rId4"/>
    <p:sldId id="304" r:id="rId5"/>
    <p:sldId id="300" r:id="rId6"/>
    <p:sldId id="301" r:id="rId7"/>
    <p:sldId id="305" r:id="rId8"/>
    <p:sldId id="306" r:id="rId9"/>
    <p:sldId id="307" r:id="rId10"/>
    <p:sldId id="298" r:id="rId11"/>
  </p:sldIdLst>
  <p:sldSz cx="9144000" cy="5143500" type="screen16x9"/>
  <p:notesSz cx="7315200" cy="9601200"/>
  <p:embeddedFontLst>
    <p:embeddedFont>
      <p:font typeface="Calibri" panose="020F0502020204030204" pitchFamily="34" charset="0"/>
      <p:regular r:id="rId14"/>
      <p:bold r:id="rId15"/>
      <p:italic r:id="rId16"/>
      <p:boldItalic r:id="rId17"/>
    </p:embeddedFont>
    <p:embeddedFont>
      <p:font typeface="Myriad Web Pro" panose="020B0604020202020204" charset="0"/>
      <p:regular r:id="rId18"/>
      <p:bold r:id="rId19"/>
      <p: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irez, Viani (CDC/OID/NCHHSTP) (CTR)" initials="RV((" lastIdx="1" clrIdx="0">
    <p:extLst>
      <p:ext uri="{19B8F6BF-5375-455C-9EA6-DF929625EA0E}">
        <p15:presenceInfo xmlns:p15="http://schemas.microsoft.com/office/powerpoint/2012/main" userId="S-1-5-21-1207783550-2075000910-922709458-25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788A"/>
    <a:srgbClr val="5F5F5F"/>
    <a:srgbClr val="9A4E9E"/>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1" autoAdjust="0"/>
    <p:restoredTop sz="74910" autoAdjust="0"/>
  </p:normalViewPr>
  <p:slideViewPr>
    <p:cSldViewPr snapToGrid="0">
      <p:cViewPr varScale="1">
        <p:scale>
          <a:sx n="77" d="100"/>
          <a:sy n="77" d="100"/>
        </p:scale>
        <p:origin x="1157"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9/17/2019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9/17/2019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2018 rates of reported cases of chlamydia among females aged 15 to 24 years by state and territory. Among females aged 15–24 years, the population targeted for chlamydia screening, the overall rate of reported cases of chlamydia in 2018 was 3,693.6 cases per 100,000 females. Rates of reported chlamydia cases varied by state for females aged 15–24 years, with the majority of states having the highest reported case rates in the South.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2018 rates of reported cases of chlamydia among males aged 15 to 24 years by state and territory. Among males aged 15–24 years, the overall rate of reported cases of chlamydia in 2018 was 1,382.0 cases per 100,000 males. Rates of reported chlamydia cases varied by state for males aged 15–24 years, with the majority of states having the highest reported case rates in the South.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65118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United States map showing 2018 rates of reported cases of gonorrhea among females aged 15 to 24 years by state and territory. In 2018, among females aged 15–24 years, the rate of reported gonorrhea was 627.0 cases per 100,000 females. Rates of reported gonorrhea cases varied by state for females aged 15–24 years, with the majority of states having the highest reported case rates in the South.</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31239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2018 rates of reported cases of gonorrhea among males aged 15 to 24 years by state and territory. Among males aged 15–24 years, the rate of reported gonorrhea was 525.6 cases per 100,000 males in 2018. Rates of reported gonorrhea cases varied by state for males aged 15–24 years, with the majority of states having the highest reported case rates in the South.</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90269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prevalence of chlamydia among females aged 16 to 24 years entering the National Job Training Program by state and territory of residence during 2018. Among females aged 16–24 years entering the National Job Training Program in 2018 in 41 states and the District of Columbia, the median state-specific chlamydia prevalence was 12.5% (range: 5.7% to 19.3%).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277869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prevalence of chlamydia among males aged 16 to 24 years entering the National Job Training Program by state and territory of residence during 2018. Among males aged 16–24 years entering the National Job Training Program in 2018 in all 50 states, the District of Columbia, and Puerto Rico, the median state-specific chlamydia prevalence was 6.6% (range: 1.0% to 13.3%).</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16616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prevalence of gonorrhea among females aged 16 to 24 years entering the National Job Training Program by state and territory of residence during 2018. Among females aged 16–24 years entering the National Job Training Program in 41 states and the District of Columbia, the median state-specific gonorrhea prevalence in 2018 was 2.2% (range: 0.4% to 7.6%).</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98467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States map showing prevalence of gonorrhea among males aged 16 to 24 years entering the National Job Training Program by state and territory of residence during 2018. </a:t>
            </a:r>
            <a:r>
              <a:rPr lang="en-US" sz="1200" kern="1200">
                <a:solidFill>
                  <a:schemeClr val="tx1"/>
                </a:solidFill>
                <a:effectLst/>
                <a:latin typeface="+mn-lt"/>
                <a:ea typeface="+mn-ea"/>
                <a:cs typeface="+mn-cs"/>
              </a:rPr>
              <a:t>Among males aged 16–24 years entering the National Job Training Program in 46 states, the District of Columbia, and Puerto Rico, the median state-specific gonorrhea prevalence in 2018 was 0.7% (range: 0.0% to 4.8%).</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555966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369273" y="2006708"/>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HIV/AIDS, Viral Hepatitis, STD, and TB Prevention</a:t>
            </a:r>
          </a:p>
        </p:txBody>
      </p:sp>
      <p:sp>
        <p:nvSpPr>
          <p:cNvPr id="11" name="Subtitle 2"/>
          <p:cNvSpPr txBox="1">
            <a:spLocks/>
          </p:cNvSpPr>
          <p:nvPr userDrawn="1"/>
        </p:nvSpPr>
        <p:spPr bwMode="auto">
          <a:xfrm>
            <a:off x="1383322" y="3982338"/>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66090208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39720096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6732713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2" r:id="rId4"/>
    <p:sldLayoutId id="2147483823" r:id="rId5"/>
    <p:sldLayoutId id="2147483849" r:id="rId6"/>
    <p:sldLayoutId id="2147483858"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1336" y="1268154"/>
            <a:ext cx="8408977" cy="885728"/>
          </a:xfrm>
        </p:spPr>
        <p:txBody>
          <a:bodyPr/>
          <a:lstStyle/>
          <a:p>
            <a:pPr algn="ctr"/>
            <a:r>
              <a:rPr lang="en-US" dirty="0"/>
              <a:t>Sexually Transmitted Disease</a:t>
            </a:r>
            <a:br>
              <a:rPr lang="en-US" dirty="0"/>
            </a:br>
            <a:br>
              <a:rPr lang="en-US" dirty="0"/>
            </a:br>
            <a:endParaRPr lang="en-US" altLang="en-US" dirty="0"/>
          </a:p>
        </p:txBody>
      </p:sp>
      <p:sp>
        <p:nvSpPr>
          <p:cNvPr id="2" name="Subtitle 1"/>
          <p:cNvSpPr>
            <a:spLocks noGrp="1"/>
          </p:cNvSpPr>
          <p:nvPr>
            <p:ph type="subTitle" idx="1"/>
          </p:nvPr>
        </p:nvSpPr>
        <p:spPr>
          <a:xfrm>
            <a:off x="1371599" y="1724186"/>
            <a:ext cx="6400800" cy="619405"/>
          </a:xfrm>
        </p:spPr>
        <p:txBody>
          <a:bodyPr/>
          <a:lstStyle/>
          <a:p>
            <a:pPr algn="ctr"/>
            <a:r>
              <a:rPr lang="en-US" dirty="0"/>
              <a:t>Surveillance 2018</a:t>
            </a:r>
            <a:b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6590" y="421520"/>
            <a:ext cx="6903076" cy="369332"/>
          </a:xfrm>
          <a:prstGeom prst="rect">
            <a:avLst/>
          </a:prstGeom>
          <a:noFill/>
        </p:spPr>
        <p:txBody>
          <a:bodyPr wrap="square" rtlCol="0">
            <a:spAutoFit/>
          </a:bodyPr>
          <a:lstStyle/>
          <a:p>
            <a:r>
              <a:rPr lang="en-US" b="1" dirty="0">
                <a:solidFill>
                  <a:schemeClr val="bg2"/>
                </a:solidFill>
                <a:latin typeface="Calibri" panose="020F0502020204030204" pitchFamily="34" charset="0"/>
              </a:rPr>
              <a:t>Division of STD Prevention </a:t>
            </a:r>
          </a:p>
        </p:txBody>
      </p:sp>
      <p:sp>
        <p:nvSpPr>
          <p:cNvPr id="8" name="Subtitle 1"/>
          <p:cNvSpPr txBox="1">
            <a:spLocks/>
          </p:cNvSpPr>
          <p:nvPr/>
        </p:nvSpPr>
        <p:spPr bwMode="auto">
          <a:xfrm>
            <a:off x="548143" y="2437060"/>
            <a:ext cx="8035362" cy="8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effectLst>
                  <a:outerShdw blurRad="38100" dist="38100" dir="2700000" algn="tl">
                    <a:srgbClr val="000000">
                      <a:alpha val="43137"/>
                    </a:srgbClr>
                  </a:outerShdw>
                </a:effectLst>
              </a:rPr>
              <a:t>STDs in Adolescents and Young Adults</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Chlamydia — Rates of Reported Cases Among Females Aged 15–24 Years by State and Territory, United States, 2018</a:t>
            </a:r>
            <a:endParaRPr lang="en-US" sz="2000" dirty="0"/>
          </a:p>
        </p:txBody>
      </p:sp>
      <p:sp>
        <p:nvSpPr>
          <p:cNvPr id="6" name="TextBox 5"/>
          <p:cNvSpPr txBox="1"/>
          <p:nvPr/>
        </p:nvSpPr>
        <p:spPr>
          <a:xfrm>
            <a:off x="962025" y="4685941"/>
            <a:ext cx="7799860"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Sections A1.2 and A1.11 in the Appendix for more information on interpreting and estimating reported rates in US territories.</a:t>
            </a:r>
          </a:p>
        </p:txBody>
      </p:sp>
      <p:pic>
        <p:nvPicPr>
          <p:cNvPr id="5" name="Picture 4">
            <a:extLst>
              <a:ext uri="{FF2B5EF4-FFF2-40B4-BE49-F238E27FC236}">
                <a16:creationId xmlns:a16="http://schemas.microsoft.com/office/drawing/2014/main" id="{D193097B-876B-4D2B-935C-B91AE3407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561" y="1217001"/>
            <a:ext cx="4908878" cy="3468940"/>
          </a:xfrm>
          <a:prstGeom prst="rect">
            <a:avLst/>
          </a:prstGeom>
        </p:spPr>
      </p:pic>
    </p:spTree>
    <p:extLst>
      <p:ext uri="{BB962C8B-B14F-4D97-AF65-F5344CB8AC3E}">
        <p14:creationId xmlns:p14="http://schemas.microsoft.com/office/powerpoint/2010/main" val="20719672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Chlamydia — Rates of Reported Cases Among Males Aged 15–24 Years by State and Territory, United States, 2018</a:t>
            </a:r>
          </a:p>
        </p:txBody>
      </p:sp>
      <p:sp>
        <p:nvSpPr>
          <p:cNvPr id="9" name="TextBox 8"/>
          <p:cNvSpPr txBox="1"/>
          <p:nvPr/>
        </p:nvSpPr>
        <p:spPr>
          <a:xfrm>
            <a:off x="982494" y="4685941"/>
            <a:ext cx="7779391"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Sections A1.2 and A1.11 in the Appendix for more information on interpreting and estimating reported rates in US territories.</a:t>
            </a:r>
          </a:p>
        </p:txBody>
      </p:sp>
      <p:pic>
        <p:nvPicPr>
          <p:cNvPr id="5" name="Picture 4">
            <a:extLst>
              <a:ext uri="{FF2B5EF4-FFF2-40B4-BE49-F238E27FC236}">
                <a16:creationId xmlns:a16="http://schemas.microsoft.com/office/drawing/2014/main" id="{14239DFD-7F75-4F07-B51C-726F136C5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4366" y="1154157"/>
            <a:ext cx="4855268" cy="3431056"/>
          </a:xfrm>
          <a:prstGeom prst="rect">
            <a:avLst/>
          </a:prstGeom>
        </p:spPr>
      </p:pic>
    </p:spTree>
    <p:extLst>
      <p:ext uri="{BB962C8B-B14F-4D97-AF65-F5344CB8AC3E}">
        <p14:creationId xmlns:p14="http://schemas.microsoft.com/office/powerpoint/2010/main" val="32186789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Gonorrhea — Rates of Reported Cases Among Females Aged 15–24 Years by State and Territory, United States, 2018</a:t>
            </a:r>
          </a:p>
        </p:txBody>
      </p:sp>
      <p:pic>
        <p:nvPicPr>
          <p:cNvPr id="4" name="Picture 3">
            <a:extLst>
              <a:ext uri="{FF2B5EF4-FFF2-40B4-BE49-F238E27FC236}">
                <a16:creationId xmlns:a16="http://schemas.microsoft.com/office/drawing/2014/main" id="{2FE22A53-0D4A-405D-9386-139ABDCFF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362" y="1054082"/>
            <a:ext cx="4929275" cy="3506827"/>
          </a:xfrm>
          <a:prstGeom prst="rect">
            <a:avLst/>
          </a:prstGeom>
        </p:spPr>
      </p:pic>
      <p:sp>
        <p:nvSpPr>
          <p:cNvPr id="7" name="TextBox 6">
            <a:extLst>
              <a:ext uri="{FF2B5EF4-FFF2-40B4-BE49-F238E27FC236}">
                <a16:creationId xmlns:a16="http://schemas.microsoft.com/office/drawing/2014/main" id="{65DA9F8B-DAA4-4B5F-8ED0-590FCFA22B55}"/>
              </a:ext>
            </a:extLst>
          </p:cNvPr>
          <p:cNvSpPr txBox="1"/>
          <p:nvPr/>
        </p:nvSpPr>
        <p:spPr>
          <a:xfrm>
            <a:off x="982494" y="4685941"/>
            <a:ext cx="7779391"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Sections A1.2 and A1.11 in the Appendix for more information on interpreting and estimating reported rates in US territories.</a:t>
            </a:r>
          </a:p>
        </p:txBody>
      </p:sp>
    </p:spTree>
    <p:extLst>
      <p:ext uri="{BB962C8B-B14F-4D97-AF65-F5344CB8AC3E}">
        <p14:creationId xmlns:p14="http://schemas.microsoft.com/office/powerpoint/2010/main" val="18678888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US" sz="2400" dirty="0"/>
              <a:t>Gonorrhea — Rates of Reported Cases Among Males Aged 15–24 Years by State and Territory, United States, 2018</a:t>
            </a:r>
            <a:endParaRPr lang="en-US" sz="2000" dirty="0"/>
          </a:p>
        </p:txBody>
      </p:sp>
      <p:sp>
        <p:nvSpPr>
          <p:cNvPr id="5" name="TextBox 4">
            <a:extLst>
              <a:ext uri="{FF2B5EF4-FFF2-40B4-BE49-F238E27FC236}">
                <a16:creationId xmlns:a16="http://schemas.microsoft.com/office/drawing/2014/main" id="{2452576E-1D17-427C-8E6A-410448B6CD8A}"/>
              </a:ext>
            </a:extLst>
          </p:cNvPr>
          <p:cNvSpPr txBox="1"/>
          <p:nvPr/>
        </p:nvSpPr>
        <p:spPr>
          <a:xfrm>
            <a:off x="982494" y="4685941"/>
            <a:ext cx="7779391" cy="400110"/>
          </a:xfrm>
          <a:prstGeom prst="rect">
            <a:avLst/>
          </a:prstGeom>
          <a:noFill/>
        </p:spPr>
        <p:txBody>
          <a:bodyPr wrap="square" rtlCol="0">
            <a:spAutoFit/>
          </a:bodyPr>
          <a:lstStyle/>
          <a:p>
            <a:r>
              <a:rPr lang="en-US" sz="1000" dirty="0">
                <a:solidFill>
                  <a:srgbClr val="000000"/>
                </a:solidFill>
                <a:latin typeface="Calibri" panose="020F0502020204030204" pitchFamily="34" charset="0"/>
              </a:rPr>
              <a:t>* Per 100,000.</a:t>
            </a:r>
          </a:p>
          <a:p>
            <a:r>
              <a:rPr lang="en-US" sz="1000" b="1" dirty="0">
                <a:solidFill>
                  <a:srgbClr val="000000"/>
                </a:solidFill>
                <a:latin typeface="Calibri" panose="020F0502020204030204" pitchFamily="34" charset="0"/>
              </a:rPr>
              <a:t>NOTE: </a:t>
            </a:r>
            <a:r>
              <a:rPr lang="en-US" sz="1000" dirty="0">
                <a:solidFill>
                  <a:srgbClr val="000000"/>
                </a:solidFill>
                <a:latin typeface="Calibri" panose="020F0502020204030204" pitchFamily="34" charset="0"/>
              </a:rPr>
              <a:t>See Sections A1.2 and A1.11 in the Appendix for more information on interpreting and estimating reported rates in US territories.</a:t>
            </a:r>
          </a:p>
        </p:txBody>
      </p:sp>
      <p:pic>
        <p:nvPicPr>
          <p:cNvPr id="4" name="Picture 3">
            <a:extLst>
              <a:ext uri="{FF2B5EF4-FFF2-40B4-BE49-F238E27FC236}">
                <a16:creationId xmlns:a16="http://schemas.microsoft.com/office/drawing/2014/main" id="{00D3CF14-913E-4464-91F8-2D1A17CE7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910" y="1142192"/>
            <a:ext cx="4870180" cy="3464785"/>
          </a:xfrm>
          <a:prstGeom prst="rect">
            <a:avLst/>
          </a:prstGeom>
        </p:spPr>
      </p:pic>
    </p:spTree>
    <p:extLst>
      <p:ext uri="{BB962C8B-B14F-4D97-AF65-F5344CB8AC3E}">
        <p14:creationId xmlns:p14="http://schemas.microsoft.com/office/powerpoint/2010/main" val="15902378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US" sz="2200" dirty="0"/>
              <a:t>Chlamydia — Prevalence Among Females Aged 16–24 Years Entering the National Job Training Program (NJTP) by State and Territory of Residence, United States, 2018</a:t>
            </a:r>
          </a:p>
        </p:txBody>
      </p:sp>
      <p:sp>
        <p:nvSpPr>
          <p:cNvPr id="6" name="Rectangle 5"/>
          <p:cNvSpPr/>
          <p:nvPr/>
        </p:nvSpPr>
        <p:spPr>
          <a:xfrm>
            <a:off x="1025268" y="4686350"/>
            <a:ext cx="7577488"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Fewer than 100 females who resided in these states/territories and entered the NJTP were screened for chlamydia in 2018.</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A2.1 in the Appendix for more information regarding NJTP methods.</a:t>
            </a:r>
          </a:p>
        </p:txBody>
      </p:sp>
      <p:pic>
        <p:nvPicPr>
          <p:cNvPr id="5" name="Picture 4">
            <a:extLst>
              <a:ext uri="{FF2B5EF4-FFF2-40B4-BE49-F238E27FC236}">
                <a16:creationId xmlns:a16="http://schemas.microsoft.com/office/drawing/2014/main" id="{61FDF7F8-C62D-42CD-BE4A-6CFC9D6D5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500" y="1122199"/>
            <a:ext cx="5059023" cy="3505180"/>
          </a:xfrm>
          <a:prstGeom prst="rect">
            <a:avLst/>
          </a:prstGeom>
        </p:spPr>
      </p:pic>
    </p:spTree>
    <p:extLst>
      <p:ext uri="{BB962C8B-B14F-4D97-AF65-F5344CB8AC3E}">
        <p14:creationId xmlns:p14="http://schemas.microsoft.com/office/powerpoint/2010/main" val="41466425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400"/>
              </a:lnSpc>
            </a:pPr>
            <a:r>
              <a:rPr lang="en-US" sz="2200" dirty="0"/>
              <a:t>Chlamydia — Prevalence Among Males Aged 16–24 Years Entering the National Job Training Program (NJTP) by State and Territory of Residence, United States, 2018</a:t>
            </a:r>
          </a:p>
        </p:txBody>
      </p:sp>
      <p:sp>
        <p:nvSpPr>
          <p:cNvPr id="6" name="Rectangle 5"/>
          <p:cNvSpPr/>
          <p:nvPr/>
        </p:nvSpPr>
        <p:spPr>
          <a:xfrm>
            <a:off x="1014984" y="4686350"/>
            <a:ext cx="7587771"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Fewer than 100 males who resided in these states/territories and entered the NJTP were screened for chlamydia in 2018.</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A2.1 in the Appendix for more information regarding NJTP methods.</a:t>
            </a:r>
          </a:p>
        </p:txBody>
      </p:sp>
      <p:pic>
        <p:nvPicPr>
          <p:cNvPr id="5" name="Picture 4">
            <a:extLst>
              <a:ext uri="{FF2B5EF4-FFF2-40B4-BE49-F238E27FC236}">
                <a16:creationId xmlns:a16="http://schemas.microsoft.com/office/drawing/2014/main" id="{0368B81A-AA37-4857-8C52-3E3D9294A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336" y="1063229"/>
            <a:ext cx="5009328" cy="3487446"/>
          </a:xfrm>
          <a:prstGeom prst="rect">
            <a:avLst/>
          </a:prstGeom>
        </p:spPr>
      </p:pic>
    </p:spTree>
    <p:extLst>
      <p:ext uri="{BB962C8B-B14F-4D97-AF65-F5344CB8AC3E}">
        <p14:creationId xmlns:p14="http://schemas.microsoft.com/office/powerpoint/2010/main" val="40787570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200" dirty="0"/>
              <a:t>Gonorrhea — Prevalence Among Females Aged 16–24 Years Entering the National Job Training Program (NJTP) by State and Territory of Residence, United States, 2018</a:t>
            </a:r>
          </a:p>
        </p:txBody>
      </p:sp>
      <p:sp>
        <p:nvSpPr>
          <p:cNvPr id="3" name="Rectangle 2"/>
          <p:cNvSpPr/>
          <p:nvPr/>
        </p:nvSpPr>
        <p:spPr>
          <a:xfrm>
            <a:off x="1014984" y="4696289"/>
            <a:ext cx="7587772"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Fewer than 100 females who resided in these states/territories and entered the NJTP were screened for gonorrhea in 2018.</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A2.1 in the Appendix for more information regarding NJTP methods.</a:t>
            </a:r>
          </a:p>
        </p:txBody>
      </p:sp>
      <p:pic>
        <p:nvPicPr>
          <p:cNvPr id="6" name="Picture 5">
            <a:extLst>
              <a:ext uri="{FF2B5EF4-FFF2-40B4-BE49-F238E27FC236}">
                <a16:creationId xmlns:a16="http://schemas.microsoft.com/office/drawing/2014/main" id="{F70B5A59-020D-473B-A4BF-D380A8F65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062" y="1063229"/>
            <a:ext cx="4919876" cy="3425171"/>
          </a:xfrm>
          <a:prstGeom prst="rect">
            <a:avLst/>
          </a:prstGeom>
        </p:spPr>
      </p:pic>
    </p:spTree>
    <p:extLst>
      <p:ext uri="{BB962C8B-B14F-4D97-AF65-F5344CB8AC3E}">
        <p14:creationId xmlns:p14="http://schemas.microsoft.com/office/powerpoint/2010/main" val="40910874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500"/>
              </a:lnSpc>
            </a:pPr>
            <a:r>
              <a:rPr lang="en-US" sz="2200" dirty="0"/>
              <a:t>Gonorrhea — Prevalence Among Males Aged 16–24 Years Entering the National Job Training Program (NJTP) by State and Territory of Residence, United States, 2018</a:t>
            </a:r>
          </a:p>
        </p:txBody>
      </p:sp>
      <p:sp>
        <p:nvSpPr>
          <p:cNvPr id="6" name="Rectangle 5"/>
          <p:cNvSpPr/>
          <p:nvPr/>
        </p:nvSpPr>
        <p:spPr>
          <a:xfrm>
            <a:off x="996696" y="4686350"/>
            <a:ext cx="7606060" cy="400110"/>
          </a:xfrm>
          <a:prstGeom prst="rect">
            <a:avLst/>
          </a:prstGeom>
        </p:spPr>
        <p:txBody>
          <a:bodyPr wrap="square">
            <a:spAutoFit/>
          </a:bodyPr>
          <a:lstStyle/>
          <a:p>
            <a:r>
              <a:rPr lang="en-US" sz="1000" dirty="0">
                <a:solidFill>
                  <a:srgbClr val="000000"/>
                </a:solidFill>
                <a:latin typeface="Calibri" panose="020F0502020204030204" pitchFamily="34" charset="0"/>
                <a:cs typeface="Calibri" panose="020F0502020204030204" pitchFamily="34" charset="0"/>
              </a:rPr>
              <a:t>* Fewer than 100 males who resided in these states/territories and entered the NJTP were screened for gonorrhea in 2018.</a:t>
            </a:r>
          </a:p>
          <a:p>
            <a:r>
              <a:rPr lang="en-US" sz="1000" b="1" dirty="0">
                <a:solidFill>
                  <a:srgbClr val="000000"/>
                </a:solidFill>
                <a:latin typeface="Calibri" panose="020F0502020204030204" pitchFamily="34" charset="0"/>
                <a:cs typeface="Calibri" panose="020F0502020204030204" pitchFamily="34" charset="0"/>
              </a:rPr>
              <a:t>NOTE: </a:t>
            </a:r>
            <a:r>
              <a:rPr lang="en-US" sz="1000" dirty="0">
                <a:solidFill>
                  <a:srgbClr val="000000"/>
                </a:solidFill>
                <a:latin typeface="Calibri" panose="020F0502020204030204" pitchFamily="34" charset="0"/>
                <a:cs typeface="Calibri" panose="020F0502020204030204" pitchFamily="34" charset="0"/>
              </a:rPr>
              <a:t>See Section A2.1 in the Appendix for more information regarding NJTP methods.</a:t>
            </a:r>
          </a:p>
        </p:txBody>
      </p:sp>
      <p:pic>
        <p:nvPicPr>
          <p:cNvPr id="5" name="Picture 4">
            <a:extLst>
              <a:ext uri="{FF2B5EF4-FFF2-40B4-BE49-F238E27FC236}">
                <a16:creationId xmlns:a16="http://schemas.microsoft.com/office/drawing/2014/main" id="{561074BB-555F-410E-AC02-1A1EE8124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574" y="1063229"/>
            <a:ext cx="4982852" cy="3469014"/>
          </a:xfrm>
          <a:prstGeom prst="rect">
            <a:avLst/>
          </a:prstGeom>
        </p:spPr>
      </p:pic>
    </p:spTree>
    <p:extLst>
      <p:ext uri="{BB962C8B-B14F-4D97-AF65-F5344CB8AC3E}">
        <p14:creationId xmlns:p14="http://schemas.microsoft.com/office/powerpoint/2010/main" val="119934176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3590</TotalTime>
  <Words>1056</Words>
  <Application>Microsoft Office PowerPoint</Application>
  <PresentationFormat>On-screen Show (16:9)</PresentationFormat>
  <Paragraphs>46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Myriad Web Pro</vt:lpstr>
      <vt:lpstr>Courier New</vt:lpstr>
      <vt:lpstr>Wingdings</vt:lpstr>
      <vt:lpstr>NCEH_ATSDR_combined</vt:lpstr>
      <vt:lpstr>Sexually Transmitted Disease  </vt:lpstr>
      <vt:lpstr>Chlamydia — Rates of Reported Cases Among Females Aged 15–24 Years by State and Territory, United States, 2018</vt:lpstr>
      <vt:lpstr>Chlamydia — Rates of Reported Cases Among Males Aged 15–24 Years by State and Territory, United States, 2018</vt:lpstr>
      <vt:lpstr>Gonorrhea — Rates of Reported Cases Among Females Aged 15–24 Years by State and Territory, United States, 2018</vt:lpstr>
      <vt:lpstr>Gonorrhea — Rates of Reported Cases Among Males Aged 15–24 Years by State and Territory, United States, 2018</vt:lpstr>
      <vt:lpstr>Chlamydia — Prevalence Among Females Aged 16–24 Years Entering the National Job Training Program (NJTP) by State and Territory of Residence, United States, 2018</vt:lpstr>
      <vt:lpstr>Chlamydia — Prevalence Among Males Aged 16–24 Years Entering the National Job Training Program (NJTP) by State and Territory of Residence, United States, 2018</vt:lpstr>
      <vt:lpstr>Gonorrhea — Prevalence Among Females Aged 16–24 Years Entering the National Job Training Program (NJTP) by State and Territory of Residence, United States, 2018</vt:lpstr>
      <vt:lpstr>Gonorrhea — Prevalence Among Males Aged 16–24 Years Entering the National Job Training Program (NJTP) by State and Territory of Residence, United States, 2018</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Picchetti, Viani (CDC/DDID/NCHHSTP/OD) (CTR)</cp:lastModifiedBy>
  <cp:revision>286</cp:revision>
  <dcterms:created xsi:type="dcterms:W3CDTF">2011-03-17T17:43:16Z</dcterms:created>
  <dcterms:modified xsi:type="dcterms:W3CDTF">2019-09-17T20:31:45Z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