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69" r:id="rId5"/>
    <p:sldId id="257" r:id="rId6"/>
    <p:sldId id="258" r:id="rId7"/>
    <p:sldId id="259" r:id="rId8"/>
    <p:sldId id="260" r:id="rId9"/>
    <p:sldId id="350" r:id="rId10"/>
    <p:sldId id="261"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65070" autoAdjust="0"/>
  </p:normalViewPr>
  <p:slideViewPr>
    <p:cSldViewPr snapToGrid="0">
      <p:cViewPr varScale="1">
        <p:scale>
          <a:sx n="93" d="100"/>
          <a:sy n="93" d="100"/>
        </p:scale>
        <p:origin x="1674" y="84"/>
      </p:cViewPr>
      <p:guideLst/>
    </p:cSldViewPr>
  </p:slideViewPr>
  <p:notesTextViewPr>
    <p:cViewPr>
      <p:scale>
        <a:sx n="1" d="1"/>
        <a:sy n="1" d="1"/>
      </p:scale>
      <p:origin x="0" y="-1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S::ldu8@cdc.gov::0067169b-dfcc-42c6-8128-75ad3e970bc6" providerId="AD" clId="Web-{18EAE3C2-AA3A-07D1-A572-FBB9BEFFAF7F}"/>
    <pc:docChg chg="modSld">
      <pc:chgData name="Yashar, Elliane (CDC/NCHHSTP/DSTDP)" userId="S::ldu8@cdc.gov::0067169b-dfcc-42c6-8128-75ad3e970bc6" providerId="AD" clId="Web-{18EAE3C2-AA3A-07D1-A572-FBB9BEFFAF7F}" dt="2024-01-18T15:08:34.180" v="2"/>
      <pc:docMkLst>
        <pc:docMk/>
      </pc:docMkLst>
      <pc:sldChg chg="modNotes">
        <pc:chgData name="Yashar, Elliane (CDC/NCHHSTP/DSTDP)" userId="S::ldu8@cdc.gov::0067169b-dfcc-42c6-8128-75ad3e970bc6" providerId="AD" clId="Web-{18EAE3C2-AA3A-07D1-A572-FBB9BEFFAF7F}" dt="2024-01-18T15:08:34.180" v="2"/>
        <pc:sldMkLst>
          <pc:docMk/>
          <pc:sldMk cId="2956721665" sldId="369"/>
        </pc:sldMkLst>
      </pc:sldChg>
    </pc:docChg>
  </pc:docChgLst>
  <pc:docChgLst>
    <pc:chgData name="Yashar, Elliane (CDC/NCHHSTP/DSTDP)" userId="0067169b-dfcc-42c6-8128-75ad3e970bc6" providerId="ADAL" clId="{9D02053E-6185-4250-91DB-F809D7CFEF4D}"/>
    <pc:docChg chg="modSld">
      <pc:chgData name="Yashar, Elliane (CDC/NCHHSTP/DSTDP)" userId="0067169b-dfcc-42c6-8128-75ad3e970bc6" providerId="ADAL" clId="{9D02053E-6185-4250-91DB-F809D7CFEF4D}" dt="2024-01-19T19:15:25.143" v="0"/>
      <pc:docMkLst>
        <pc:docMk/>
      </pc:docMkLst>
      <pc:sldChg chg="modNotesTx">
        <pc:chgData name="Yashar, Elliane (CDC/NCHHSTP/DSTDP)" userId="0067169b-dfcc-42c6-8128-75ad3e970bc6" providerId="ADAL" clId="{9D02053E-6185-4250-91DB-F809D7CFEF4D}" dt="2024-01-19T19:15:25.143" v="0"/>
        <pc:sldMkLst>
          <pc:docMk/>
          <pc:sldMk cId="0" sldId="259"/>
        </pc:sldMkLst>
      </pc:sldChg>
    </pc:docChg>
  </pc:docChgLst>
  <pc:docChgLst>
    <pc:chgData name="Yashar, Elliane (CDC/NCHHSTP/DSTDP)" userId="0067169b-dfcc-42c6-8128-75ad3e970bc6" providerId="ADAL" clId="{CB66F5DC-3692-461F-B804-D061557B268D}"/>
    <pc:docChg chg="modSld">
      <pc:chgData name="Yashar, Elliane (CDC/NCHHSTP/DSTDP)" userId="0067169b-dfcc-42c6-8128-75ad3e970bc6" providerId="ADAL" clId="{CB66F5DC-3692-461F-B804-D061557B268D}" dt="2024-04-02T19:28:34.703" v="29"/>
      <pc:docMkLst>
        <pc:docMk/>
      </pc:docMkLst>
      <pc:sldChg chg="modNotesTx">
        <pc:chgData name="Yashar, Elliane (CDC/NCHHSTP/DSTDP)" userId="0067169b-dfcc-42c6-8128-75ad3e970bc6" providerId="ADAL" clId="{CB66F5DC-3692-461F-B804-D061557B268D}" dt="2024-04-02T19:27:15.666" v="5"/>
        <pc:sldMkLst>
          <pc:docMk/>
          <pc:sldMk cId="0" sldId="262"/>
        </pc:sldMkLst>
      </pc:sldChg>
      <pc:sldChg chg="modNotesTx">
        <pc:chgData name="Yashar, Elliane (CDC/NCHHSTP/DSTDP)" userId="0067169b-dfcc-42c6-8128-75ad3e970bc6" providerId="ADAL" clId="{CB66F5DC-3692-461F-B804-D061557B268D}" dt="2024-04-02T19:27:37.770" v="11"/>
        <pc:sldMkLst>
          <pc:docMk/>
          <pc:sldMk cId="0" sldId="263"/>
        </pc:sldMkLst>
      </pc:sldChg>
      <pc:sldChg chg="modNotesTx">
        <pc:chgData name="Yashar, Elliane (CDC/NCHHSTP/DSTDP)" userId="0067169b-dfcc-42c6-8128-75ad3e970bc6" providerId="ADAL" clId="{CB66F5DC-3692-461F-B804-D061557B268D}" dt="2024-04-02T19:27:56.817" v="17"/>
        <pc:sldMkLst>
          <pc:docMk/>
          <pc:sldMk cId="0" sldId="264"/>
        </pc:sldMkLst>
      </pc:sldChg>
      <pc:sldChg chg="modNotesTx">
        <pc:chgData name="Yashar, Elliane (CDC/NCHHSTP/DSTDP)" userId="0067169b-dfcc-42c6-8128-75ad3e970bc6" providerId="ADAL" clId="{CB66F5DC-3692-461F-B804-D061557B268D}" dt="2024-04-02T19:28:16.694" v="23"/>
        <pc:sldMkLst>
          <pc:docMk/>
          <pc:sldMk cId="0" sldId="265"/>
        </pc:sldMkLst>
      </pc:sldChg>
      <pc:sldChg chg="modNotesTx">
        <pc:chgData name="Yashar, Elliane (CDC/NCHHSTP/DSTDP)" userId="0067169b-dfcc-42c6-8128-75ad3e970bc6" providerId="ADAL" clId="{CB66F5DC-3692-461F-B804-D061557B268D}" dt="2024-04-02T19:28:34.703" v="29"/>
        <pc:sldMkLst>
          <pc:docMk/>
          <pc:sldMk cId="0" sldId="266"/>
        </pc:sldMkLst>
      </pc:sldChg>
    </pc:docChg>
  </pc:docChgLst>
  <pc:docChgLst>
    <pc:chgData name="Perri, Bianca (CDC/NCHHSTP/DSTDP)" userId="3a03dc89-f15b-43b6-9f94-1e821e96024d" providerId="ADAL" clId="{77E1B694-62B6-4BE3-8F88-1D6867085194}"/>
    <pc:docChg chg="modSld">
      <pc:chgData name="Perri, Bianca (CDC/NCHHSTP/DSTDP)" userId="3a03dc89-f15b-43b6-9f94-1e821e96024d" providerId="ADAL" clId="{77E1B694-62B6-4BE3-8F88-1D6867085194}" dt="2024-01-17T22:55:50.855" v="1" actId="12788"/>
      <pc:docMkLst>
        <pc:docMk/>
      </pc:docMkLst>
      <pc:sldChg chg="modSp mod">
        <pc:chgData name="Perri, Bianca (CDC/NCHHSTP/DSTDP)" userId="3a03dc89-f15b-43b6-9f94-1e821e96024d" providerId="ADAL" clId="{77E1B694-62B6-4BE3-8F88-1D6867085194}" dt="2024-01-17T22:55:50.855" v="1" actId="12788"/>
        <pc:sldMkLst>
          <pc:docMk/>
          <pc:sldMk cId="2956721665" sldId="369"/>
        </pc:sldMkLst>
        <pc:spChg chg="mod">
          <ac:chgData name="Perri, Bianca (CDC/NCHHSTP/DSTDP)" userId="3a03dc89-f15b-43b6-9f94-1e821e96024d" providerId="ADAL" clId="{77E1B694-62B6-4BE3-8F88-1D6867085194}" dt="2024-01-17T22:55:50.855" v="1" actId="12788"/>
          <ac:spMkLst>
            <pc:docMk/>
            <pc:sldMk cId="2956721665" sldId="369"/>
            <ac:spMk id="3" creationId="{3CB366FD-70DF-1340-B5FE-69DFAF1A57F7}"/>
          </ac:spMkLst>
        </pc:spChg>
      </pc:sldChg>
    </pc:docChg>
  </pc:docChgLst>
  <pc:docChgLst>
    <pc:chgData name="Yashar, Elliane (CDC/NCHHSTP/DSTDP)" userId="0067169b-dfcc-42c6-8128-75ad3e970bc6" providerId="ADAL" clId="{CED106C2-21DB-4EC4-B7E5-CB8367F65332}"/>
    <pc:docChg chg="custSel addSld delSld modSld">
      <pc:chgData name="Yashar, Elliane (CDC/NCHHSTP/DSTDP)" userId="0067169b-dfcc-42c6-8128-75ad3e970bc6" providerId="ADAL" clId="{CED106C2-21DB-4EC4-B7E5-CB8367F65332}" dt="2024-01-16T21:47:04.907" v="21" actId="1076"/>
      <pc:docMkLst>
        <pc:docMk/>
      </pc:docMkLst>
      <pc:sldChg chg="del">
        <pc:chgData name="Yashar, Elliane (CDC/NCHHSTP/DSTDP)" userId="0067169b-dfcc-42c6-8128-75ad3e970bc6" providerId="ADAL" clId="{CED106C2-21DB-4EC4-B7E5-CB8367F65332}" dt="2024-01-16T21:46:26.874" v="15" actId="2696"/>
        <pc:sldMkLst>
          <pc:docMk/>
          <pc:sldMk cId="0" sldId="256"/>
        </pc:sldMkLst>
      </pc:sldChg>
      <pc:sldChg chg="modSp mod">
        <pc:chgData name="Yashar, Elliane (CDC/NCHHSTP/DSTDP)" userId="0067169b-dfcc-42c6-8128-75ad3e970bc6" providerId="ADAL" clId="{CED106C2-21DB-4EC4-B7E5-CB8367F65332}" dt="2024-01-16T21:46:47.444" v="19" actId="1076"/>
        <pc:sldMkLst>
          <pc:docMk/>
          <pc:sldMk cId="0" sldId="258"/>
        </pc:sldMkLst>
        <pc:spChg chg="mod">
          <ac:chgData name="Yashar, Elliane (CDC/NCHHSTP/DSTDP)" userId="0067169b-dfcc-42c6-8128-75ad3e970bc6" providerId="ADAL" clId="{CED106C2-21DB-4EC4-B7E5-CB8367F65332}" dt="2024-01-16T21:46:47.444" v="19" actId="1076"/>
          <ac:spMkLst>
            <pc:docMk/>
            <pc:sldMk cId="0" sldId="258"/>
            <ac:spMk id="2" creationId="{00000000-0000-0000-0000-000000000000}"/>
          </ac:spMkLst>
        </pc:spChg>
      </pc:sldChg>
      <pc:sldChg chg="modSp mod">
        <pc:chgData name="Yashar, Elliane (CDC/NCHHSTP/DSTDP)" userId="0067169b-dfcc-42c6-8128-75ad3e970bc6" providerId="ADAL" clId="{CED106C2-21DB-4EC4-B7E5-CB8367F65332}" dt="2024-01-16T21:46:43.891" v="18" actId="1076"/>
        <pc:sldMkLst>
          <pc:docMk/>
          <pc:sldMk cId="0" sldId="259"/>
        </pc:sldMkLst>
        <pc:spChg chg="mod">
          <ac:chgData name="Yashar, Elliane (CDC/NCHHSTP/DSTDP)" userId="0067169b-dfcc-42c6-8128-75ad3e970bc6" providerId="ADAL" clId="{CED106C2-21DB-4EC4-B7E5-CB8367F65332}" dt="2024-01-16T21:46:43.891" v="18" actId="1076"/>
          <ac:spMkLst>
            <pc:docMk/>
            <pc:sldMk cId="0" sldId="259"/>
            <ac:spMk id="2" creationId="{00000000-0000-0000-0000-000000000000}"/>
          </ac:spMkLst>
        </pc:spChg>
      </pc:sldChg>
      <pc:sldChg chg="modSp mod">
        <pc:chgData name="Yashar, Elliane (CDC/NCHHSTP/DSTDP)" userId="0067169b-dfcc-42c6-8128-75ad3e970bc6" providerId="ADAL" clId="{CED106C2-21DB-4EC4-B7E5-CB8367F65332}" dt="2024-01-16T21:45:43.140" v="3" actId="27636"/>
        <pc:sldMkLst>
          <pc:docMk/>
          <pc:sldMk cId="0" sldId="260"/>
        </pc:sldMkLst>
        <pc:spChg chg="mod">
          <ac:chgData name="Yashar, Elliane (CDC/NCHHSTP/DSTDP)" userId="0067169b-dfcc-42c6-8128-75ad3e970bc6" providerId="ADAL" clId="{CED106C2-21DB-4EC4-B7E5-CB8367F65332}" dt="2024-01-16T21:45:43.140" v="3" actId="27636"/>
          <ac:spMkLst>
            <pc:docMk/>
            <pc:sldMk cId="0" sldId="260"/>
            <ac:spMk id="4" creationId="{00000000-0000-0000-0000-000000000000}"/>
          </ac:spMkLst>
        </pc:spChg>
      </pc:sldChg>
      <pc:sldChg chg="modSp mod">
        <pc:chgData name="Yashar, Elliane (CDC/NCHHSTP/DSTDP)" userId="0067169b-dfcc-42c6-8128-75ad3e970bc6" providerId="ADAL" clId="{CED106C2-21DB-4EC4-B7E5-CB8367F65332}" dt="2024-01-16T21:45:43.150" v="5" actId="27636"/>
        <pc:sldMkLst>
          <pc:docMk/>
          <pc:sldMk cId="0" sldId="267"/>
        </pc:sldMkLst>
        <pc:spChg chg="mod">
          <ac:chgData name="Yashar, Elliane (CDC/NCHHSTP/DSTDP)" userId="0067169b-dfcc-42c6-8128-75ad3e970bc6" providerId="ADAL" clId="{CED106C2-21DB-4EC4-B7E5-CB8367F65332}" dt="2024-01-16T21:45:43.146" v="4" actId="27636"/>
          <ac:spMkLst>
            <pc:docMk/>
            <pc:sldMk cId="0" sldId="267"/>
            <ac:spMk id="2" creationId="{00000000-0000-0000-0000-000000000000}"/>
          </ac:spMkLst>
        </pc:spChg>
        <pc:spChg chg="mod">
          <ac:chgData name="Yashar, Elliane (CDC/NCHHSTP/DSTDP)" userId="0067169b-dfcc-42c6-8128-75ad3e970bc6" providerId="ADAL" clId="{CED106C2-21DB-4EC4-B7E5-CB8367F65332}" dt="2024-01-16T21:45:43.150" v="5" actId="27636"/>
          <ac:spMkLst>
            <pc:docMk/>
            <pc:sldMk cId="0" sldId="267"/>
            <ac:spMk id="4" creationId="{00000000-0000-0000-0000-000000000000}"/>
          </ac:spMkLst>
        </pc:spChg>
      </pc:sldChg>
      <pc:sldChg chg="modSp mod">
        <pc:chgData name="Yashar, Elliane (CDC/NCHHSTP/DSTDP)" userId="0067169b-dfcc-42c6-8128-75ad3e970bc6" providerId="ADAL" clId="{CED106C2-21DB-4EC4-B7E5-CB8367F65332}" dt="2024-01-16T21:47:04.907" v="21" actId="1076"/>
        <pc:sldMkLst>
          <pc:docMk/>
          <pc:sldMk cId="0" sldId="269"/>
        </pc:sldMkLst>
        <pc:spChg chg="mod">
          <ac:chgData name="Yashar, Elliane (CDC/NCHHSTP/DSTDP)" userId="0067169b-dfcc-42c6-8128-75ad3e970bc6" providerId="ADAL" clId="{CED106C2-21DB-4EC4-B7E5-CB8367F65332}" dt="2024-01-16T21:47:04.907" v="21" actId="1076"/>
          <ac:spMkLst>
            <pc:docMk/>
            <pc:sldMk cId="0" sldId="269"/>
            <ac:spMk id="2" creationId="{00000000-0000-0000-0000-000000000000}"/>
          </ac:spMkLst>
        </pc:spChg>
      </pc:sldChg>
      <pc:sldChg chg="addSp modSp add mod">
        <pc:chgData name="Yashar, Elliane (CDC/NCHHSTP/DSTDP)" userId="0067169b-dfcc-42c6-8128-75ad3e970bc6" providerId="ADAL" clId="{CED106C2-21DB-4EC4-B7E5-CB8367F65332}" dt="2024-01-16T21:46:22.098" v="14" actId="1076"/>
        <pc:sldMkLst>
          <pc:docMk/>
          <pc:sldMk cId="2956721665" sldId="369"/>
        </pc:sldMkLst>
        <pc:spChg chg="add mod">
          <ac:chgData name="Yashar, Elliane (CDC/NCHHSTP/DSTDP)" userId="0067169b-dfcc-42c6-8128-75ad3e970bc6" providerId="ADAL" clId="{CED106C2-21DB-4EC4-B7E5-CB8367F65332}" dt="2024-01-16T21:46:22.098" v="14" actId="1076"/>
          <ac:spMkLst>
            <pc:docMk/>
            <pc:sldMk cId="2956721665" sldId="369"/>
            <ac:spMk id="3" creationId="{3CB366FD-70DF-1340-B5FE-69DFAF1A57F7}"/>
          </ac:spMkLst>
        </pc:spChg>
      </pc:sldChg>
    </pc:docChg>
  </pc:docChgLst>
  <pc:docChgLst>
    <pc:chgData name="Yashar, Elliane (CDC/NCHHSTP/DSTDP)" userId="S::ldu8@cdc.gov::0067169b-dfcc-42c6-8128-75ad3e970bc6" providerId="AD" clId="Web-{ED7D38E2-C8FA-4741-975A-39B128F5F257}"/>
    <pc:docChg chg="modSld">
      <pc:chgData name="Yashar, Elliane (CDC/NCHHSTP/DSTDP)" userId="S::ldu8@cdc.gov::0067169b-dfcc-42c6-8128-75ad3e970bc6" providerId="AD" clId="Web-{ED7D38E2-C8FA-4741-975A-39B128F5F257}" dt="2024-01-18T16:37:34.150" v="0"/>
      <pc:docMkLst>
        <pc:docMk/>
      </pc:docMkLst>
      <pc:sldChg chg="modNotes">
        <pc:chgData name="Yashar, Elliane (CDC/NCHHSTP/DSTDP)" userId="S::ldu8@cdc.gov::0067169b-dfcc-42c6-8128-75ad3e970bc6" providerId="AD" clId="Web-{ED7D38E2-C8FA-4741-975A-39B128F5F257}" dt="2024-01-18T16:37:34.150" v="0"/>
        <pc:sldMkLst>
          <pc:docMk/>
          <pc:sldMk cId="2956721665" sldId="369"/>
        </pc:sldMkLst>
      </pc:sldChg>
    </pc:docChg>
  </pc:docChgLst>
  <pc:docChgLst>
    <pc:chgData name="Yashar, Elliane (CDC/NCHHSTP/DSTDP)" userId="S::ldu8@cdc.gov::0067169b-dfcc-42c6-8128-75ad3e970bc6" providerId="AD" clId="Web-{CEB326FC-2B18-5664-5CC0-BAC97C22418A}"/>
    <pc:docChg chg="mod">
      <pc:chgData name="Yashar, Elliane (CDC/NCHHSTP/DSTDP)" userId="S::ldu8@cdc.gov::0067169b-dfcc-42c6-8128-75ad3e970bc6" providerId="AD" clId="Web-{CEB326FC-2B18-5664-5CC0-BAC97C22418A}" dt="2024-01-16T21:45:23.074" v="0" actId="3347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2022. Data presented include case</a:t>
            </a:r>
            <a:r>
              <a:rPr lang="en-US" dirty="0"/>
              <a:t> notifications </a:t>
            </a:r>
            <a:r>
              <a:rPr lang="en-US" sz="1200" kern="1200" dirty="0">
                <a:solidFill>
                  <a:schemeClr val="tx1"/>
                </a:solidFill>
                <a:effectLst/>
                <a:latin typeface="+mn-lt"/>
                <a:ea typeface="+mn-ea"/>
                <a:cs typeface="+mn-cs"/>
              </a:rPr>
              <a:t>provided to CDC through the National Notifiable Diseases Surveillance System (NNDSS) and data collected through projects and programs that monitor STIs in various settings, including the STD Surveillance Network (</a:t>
            </a:r>
            <a:r>
              <a:rPr lang="en-US" sz="1200" kern="1200" dirty="0" err="1">
                <a:solidFill>
                  <a:schemeClr val="tx1"/>
                </a:solidFill>
                <a:effectLst/>
                <a:latin typeface="+mn-lt"/>
                <a:ea typeface="+mn-ea"/>
                <a:cs typeface="+mn-cs"/>
              </a:rPr>
              <a:t>SSuN</a:t>
            </a:r>
            <a:r>
              <a:rPr lang="en-US" sz="1200" kern="1200" dirty="0">
                <a:solidFill>
                  <a:schemeClr val="tx1"/>
                </a:solidFill>
                <a:effectLst/>
                <a:latin typeface="+mn-lt"/>
                <a:ea typeface="+mn-ea"/>
                <a:cs typeface="+mn-cs"/>
              </a:rPr>
              <a:t>), and the Gonococcal Isolate Surveillance Project (GISP).</a:t>
            </a:r>
            <a:r>
              <a:rPr lang="en-US" dirty="0"/>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more information on data sources, data collection and reporting practices, and case definitions, please see the Technical </a:t>
            </a:r>
            <a:r>
              <a:rPr lang="en-US" dirty="0"/>
              <a:t>Notes</a:t>
            </a:r>
            <a:r>
              <a:rPr lang="en-US" sz="1200" kern="1200" dirty="0">
                <a:solidFill>
                  <a:schemeClr val="tx1"/>
                </a:solidFill>
                <a:effectLst/>
                <a:latin typeface="+mn-lt"/>
                <a:ea typeface="+mn-ea"/>
                <a:cs typeface="+mn-cs"/>
              </a:rPr>
              <a:t>, available at https://www.cdc.gov/std/statistics/2022/technical-notes.htm.</a:t>
            </a:r>
            <a:endParaRPr lang="en-US" sz="1200" kern="1200" dirty="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All data points for figures presented in these slides are available at </a:t>
            </a:r>
            <a:r>
              <a:rPr lang="en-US" sz="1800" kern="1200" dirty="0">
                <a:solidFill>
                  <a:schemeClr val="tx1"/>
                </a:solidFill>
                <a:effectLst/>
                <a:latin typeface="+mn-lt"/>
                <a:ea typeface="+mn-ea"/>
                <a:cs typeface="+mn-cs"/>
              </a:rPr>
              <a:t>https://www.cdc.gov/std/statistics/2022/data.zip.</a:t>
            </a:r>
          </a:p>
          <a:p>
            <a:pPr fontAlgn="base"/>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fontAlgn="base"/>
            <a:r>
              <a:rPr lang="en-US" sz="1200" kern="1200" dirty="0">
                <a:solidFill>
                  <a:schemeClr val="tx1"/>
                </a:solidFill>
                <a:effectLst/>
                <a:latin typeface="+mn-lt"/>
                <a:ea typeface="+mn-ea"/>
                <a:cs typeface="+mn-cs"/>
              </a:rPr>
              <a:t> </a:t>
            </a:r>
          </a:p>
          <a:p>
            <a:pPr lvl="1" fontAlgn="base"/>
            <a:r>
              <a:rPr lang="en-US" sz="1200" kern="1200" dirty="0">
                <a:solidFill>
                  <a:schemeClr val="tx1"/>
                </a:solidFill>
                <a:effectLst/>
                <a:latin typeface="+mn-lt"/>
                <a:ea typeface="+mn-ea"/>
                <a:cs typeface="+mn-cs"/>
              </a:rPr>
              <a:t>Centers for Disease Control and Prevention. </a:t>
            </a:r>
            <a:r>
              <a:rPr lang="en-US" sz="1200" i="1" kern="1200" dirty="0">
                <a:solidFill>
                  <a:schemeClr val="tx1"/>
                </a:solidFill>
                <a:effectLst/>
                <a:latin typeface="+mn-lt"/>
                <a:ea typeface="+mn-ea"/>
                <a:cs typeface="+mn-cs"/>
              </a:rPr>
              <a:t>Sexually Transmitted Infections Surveillance 2022.</a:t>
            </a:r>
            <a:r>
              <a:rPr lang="en-US" sz="1200" kern="1200" dirty="0">
                <a:solidFill>
                  <a:schemeClr val="tx1"/>
                </a:solidFill>
                <a:effectLst/>
                <a:latin typeface="+mn-lt"/>
                <a:ea typeface="+mn-ea"/>
                <a:cs typeface="+mn-cs"/>
              </a:rPr>
              <a:t> Atlanta: U.S. Department of Health and Human Services; 2024.</a:t>
            </a:r>
            <a:r>
              <a:rPr lang="en-US" dirty="0"/>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21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there were a total of 3,755 cases of congenital syphilis reported among states and the District of Columbia (DC) for a rate of 102.5 per 100,000 live births. Including data from US territories, there were a total of 3,76</a:t>
            </a:r>
            <a:r>
              <a:rPr lang="en-US" dirty="0"/>
              <a:t>0</a:t>
            </a:r>
            <a:r>
              <a:rPr dirty="0"/>
              <a:t> cases of congenital syphilis reported for a rate of 10</a:t>
            </a:r>
            <a:r>
              <a:rPr lang="en-US" dirty="0"/>
              <a:t>1</a:t>
            </a:r>
            <a:r>
              <a:rPr dirty="0"/>
              <a:t>.</a:t>
            </a:r>
            <a:r>
              <a:rPr lang="en-US" dirty="0"/>
              <a:t>9</a:t>
            </a:r>
            <a:r>
              <a:rPr dirty="0"/>
              <a:t> per 100,000 live births.</a:t>
            </a:r>
          </a:p>
          <a:p>
            <a:pPr marL="0" lvl="0" indent="0">
              <a:buNone/>
            </a:pPr>
            <a:endParaRPr dirty="0"/>
          </a:p>
          <a:p>
            <a:pPr marL="0" lvl="0" indent="0">
              <a:buNone/>
            </a:pPr>
            <a:r>
              <a:rPr dirty="0"/>
              <a:t>In 2013, 25 states, DC, and two US territories (51.9% of areas with available data) reported one or more cases of congenital syphilis. This increased to 47 states, DC, and one US territory (87.5% of areas with available data) in 2022.</a:t>
            </a:r>
          </a:p>
          <a:p>
            <a:pPr marL="0" lvl="0" indent="0">
              <a:buNone/>
            </a:pPr>
            <a:endParaRPr dirty="0"/>
          </a:p>
          <a:p>
            <a:pPr marL="0" lvl="0" indent="0">
              <a:buNone/>
            </a:pPr>
            <a:r>
              <a:rPr dirty="0"/>
              <a:t>American Samoa and the Commonwealth of the Northern Mariana Islands began reporting data on congenital syphilis cases to CDC in 2018; data are not available for those areas prior to that year.</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(https://www.cdc.gov/std/statistics/2022/technical-notes.htm) for information on syphilis case reporting and on interpreting reported rates in US territories.</a:t>
            </a:r>
          </a:p>
          <a:p>
            <a:pPr marL="0" lvl="0" indent="0">
              <a:buNone/>
            </a:pPr>
            <a:endParaRPr dirty="0"/>
          </a:p>
          <a:p>
            <a:pPr marL="0" lvl="0" indent="0">
              <a:buNone/>
            </a:pPr>
            <a:r>
              <a:rPr dirty="0"/>
              <a:t>Data for all figures are available at https://www.cdc.gov/std/statistics/2022/data.zip. The file “CS - Cases by Year of Birth and Jurisdiction (US and Terr, 2013 and 2022).xlsx” contains the data for the figure presented on this slide.</a:t>
            </a:r>
            <a:endParaRPr lang="en-US" dirty="0"/>
          </a:p>
          <a:p>
            <a:pPr marL="0" lv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the interpretative text on this slide was updated on April 2, 2024 to correct a data error. No changes were made to the figure or the underlying data file.</a:t>
            </a:r>
          </a:p>
          <a:p>
            <a:pPr marL="0" lvl="0" indent="0">
              <a:buNone/>
            </a:pPr>
            <a:endParaRPr dirty="0"/>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2022, there were a total of 3,755 cases of congenital syphilis reported among states and the District of Columbia (DC) for a rate of 102.5 per 100,000 live births. Including data from US territories, there were a total of 3,76</a:t>
            </a:r>
            <a:r>
              <a:rPr lang="en-US" dirty="0"/>
              <a:t>0</a:t>
            </a:r>
            <a:r>
              <a:rPr dirty="0"/>
              <a:t> cases of congenital syphilis reported for a rate of 10</a:t>
            </a:r>
            <a:r>
              <a:rPr lang="en-US" dirty="0"/>
              <a:t>1</a:t>
            </a:r>
            <a:r>
              <a:rPr dirty="0"/>
              <a:t>.</a:t>
            </a:r>
            <a:r>
              <a:rPr lang="en-US" dirty="0"/>
              <a:t>9</a:t>
            </a:r>
            <a:r>
              <a:rPr dirty="0"/>
              <a:t> per 100,000 live births.</a:t>
            </a:r>
          </a:p>
          <a:p>
            <a:pPr marL="0" lvl="0" indent="0">
              <a:buNone/>
            </a:pPr>
            <a:endParaRPr dirty="0"/>
          </a:p>
          <a:p>
            <a:pPr marL="0" lvl="0" indent="0">
              <a:buNone/>
            </a:pPr>
            <a:r>
              <a:rPr dirty="0"/>
              <a:t>In 2013, two states and one US territory (5.6% of areas with available data) had a rate of reported congenital syphilis greater than or equal to 25 cases per 100,000 live births. This increased to 39 states, DC, and one US territory (73.2% of areas with available data) in 2022. During 2021 to 2022, rates of reported congenital syphilis among live births increased in 39 states and DC.</a:t>
            </a:r>
          </a:p>
          <a:p>
            <a:pPr marL="0" lvl="0" indent="0">
              <a:buNone/>
            </a:pPr>
            <a:endParaRPr dirty="0"/>
          </a:p>
          <a:p>
            <a:pPr marL="0" lvl="0" indent="0">
              <a:buNone/>
            </a:pPr>
            <a:r>
              <a:rPr dirty="0"/>
              <a:t>American Samoa and the Commonwealth of the Northern Mariana Islands began reporting data on congenital syphilis cases to CDC in 2018; data are not available for those areas prior to that year. In addition, data on reported congenital syphilis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(https://www.cdc.gov/std/statistics/2022/technical-notes.htm) for information on syphilis case reporting and on interpreting reported rates in US territories.</a:t>
            </a:r>
          </a:p>
          <a:p>
            <a:pPr marL="0" lvl="0" indent="0">
              <a:buNone/>
            </a:pPr>
            <a:endParaRPr dirty="0"/>
          </a:p>
          <a:p>
            <a:pPr marL="0" lvl="0" indent="0">
              <a:buNone/>
            </a:pPr>
            <a:r>
              <a:rPr dirty="0"/>
              <a:t>Data for all figures are available at https://www.cdc.gov/std/statistics/2022/data.zip. The file “CS - Rates by Year of Birth and Jurisdiction (US and Terr, 2013-2022).xlsx” contains the data for the figure presented on this slide.</a:t>
            </a:r>
            <a:endParaRPr lang="en-US" dirty="0"/>
          </a:p>
          <a:p>
            <a:pPr marL="0" lv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the interpretative text on this slide was updated on April 2, 2024 to correct a data error. No changes were made to the figure or the underlying data file.</a:t>
            </a:r>
          </a:p>
          <a:p>
            <a:pPr marL="0" lvl="0" indent="0">
              <a:buNone/>
            </a:pPr>
            <a:endParaRPr dirty="0"/>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there were a total of 3,755 cases of congenital syphilis reported among states and the District of Columbia (DC) for a rate of 102.5 per 100,000 live births. Including data from US territories, there were a total of 3,76</a:t>
            </a:r>
            <a:r>
              <a:rPr lang="en-US" dirty="0"/>
              <a:t>0</a:t>
            </a:r>
            <a:r>
              <a:rPr dirty="0"/>
              <a:t> cases of congenital syphilis reported for a rate of 10</a:t>
            </a:r>
            <a:r>
              <a:rPr lang="en-US" dirty="0"/>
              <a:t>1</a:t>
            </a:r>
            <a:r>
              <a:rPr dirty="0"/>
              <a:t>.</a:t>
            </a:r>
            <a:r>
              <a:rPr lang="en-US" dirty="0"/>
              <a:t>9</a:t>
            </a:r>
            <a:r>
              <a:rPr dirty="0"/>
              <a:t> per 100,000 live births.</a:t>
            </a:r>
          </a:p>
          <a:p>
            <a:pPr marL="0" lvl="0" indent="0">
              <a:buNone/>
            </a:pPr>
            <a:endParaRPr dirty="0"/>
          </a:p>
          <a:p>
            <a:pPr marL="0" lvl="0" indent="0">
              <a:buNone/>
            </a:pPr>
            <a:r>
              <a:rPr dirty="0"/>
              <a:t>In 2013, two states and one US territory (5.6% of areas with available data) had a rate of reported congenital syphilis greater than or equal to 25 cases per 100,000 live births. This increased to 39 states, DC, and one US territory (73.2% of areas with available data) in 2022.</a:t>
            </a:r>
          </a:p>
          <a:p>
            <a:pPr marL="0" lvl="0" indent="0">
              <a:buNone/>
            </a:pPr>
            <a:endParaRPr dirty="0"/>
          </a:p>
          <a:p>
            <a:pPr marL="0" lvl="0" indent="0">
              <a:buNone/>
            </a:pPr>
            <a:r>
              <a:rPr dirty="0"/>
              <a:t>American Samoa and the Commonwealth of the Northern Mariana Islands began reporting data on congenital syphilis cases to CDC in 2018; data are not available for those areas prior to that year.</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(https://www.cdc.gov/std/statistics/2022/technical-notes.htm) for information on syphilis case reporting and on interpreting reported rates in US territories.</a:t>
            </a:r>
          </a:p>
          <a:p>
            <a:pPr marL="0" lvl="0" indent="0">
              <a:buNone/>
            </a:pPr>
            <a:endParaRPr dirty="0"/>
          </a:p>
          <a:p>
            <a:pPr marL="0" lvl="0" indent="0">
              <a:buNone/>
            </a:pPr>
            <a:r>
              <a:rPr dirty="0"/>
              <a:t>Data for all figures are available at https://www.cdc.gov/std/statistics/2022/data.zip. The file “CS - Rates by Year of Birth and Jurisdiction (US and Terr 2013 and 2022).xlsx” contains the data for the figure presented on this slide.</a:t>
            </a:r>
            <a:endParaRPr lang="en-US" dirty="0"/>
          </a:p>
          <a:p>
            <a:pPr marL="0" lv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the interpretative text on this slide was updated on April 2, 2024 to correct a data error. </a:t>
            </a:r>
            <a:r>
              <a:rPr lang="en-US" i="1"/>
              <a:t>No changes were made to the figure or the underlying data file.</a:t>
            </a:r>
          </a:p>
          <a:p>
            <a:pPr marL="0" lvl="0" indent="0">
              <a:buNone/>
            </a:pPr>
            <a:endParaRPr dirty="0"/>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there were a total of 3,755 cases of congenital syphilis reported for a rate of 102.5 per 100,000 live births.</a:t>
            </a:r>
          </a:p>
          <a:p>
            <a:pPr marL="0" lvl="0" indent="0">
              <a:buNone/>
            </a:pPr>
            <a:endParaRPr/>
          </a:p>
          <a:p>
            <a:pPr marL="0" lvl="0" indent="0">
              <a:buNone/>
            </a:pPr>
            <a:r>
              <a:t>In 2022, 51 congenital syphilis cases (1.4%) were infant deaths, 231 cases (6.2%) were stillbirths, 1,421 cases (37.8%) were born alive with congenital syphilis-related signs or symptoms, 2,039 cases (54.3%) were born alive with no documented congenital syphilis-related signs or symptoms, and 13 cases (0.3%) were missing information on vital status.</a:t>
            </a:r>
          </a:p>
          <a:p>
            <a:pPr marL="0" lvl="0" indent="0">
              <a:buNone/>
            </a:pPr>
            <a:endParaRPr/>
          </a:p>
          <a:p>
            <a:pPr marL="0" lvl="0" indent="0">
              <a:buNone/>
            </a:pPr>
            <a:r>
              <a:t>In 2022, there were 282 congenital syphilis-related deaths (231 stillbirths and 51 infant deaths), an increase of 24.8% from 2021 (226 in 2021 to 282 in 2022) and an increase of 193.8% from 2018 (96 in 2018 to 282 in 2022).</a:t>
            </a:r>
          </a:p>
          <a:p>
            <a:pPr marL="0" lvl="0" indent="0">
              <a:buNone/>
            </a:pPr>
            <a:endParaRPr/>
          </a:p>
          <a:p>
            <a:pPr marL="0" lvl="0" indent="0">
              <a:buNone/>
            </a:pPr>
            <a:r>
              <a:t>The number of infants reported with congenital syphilis who were born alive with congenital syphilis-related signs and symptoms increased 32.7% from 2021 to 2022 (1,071 in 2021 to 1,421 in 2022) and increased 225.2% from 2018 to 2022 (437 in 2018 to 1,421 in 2022).</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a:t>
            </a:r>
          </a:p>
          <a:p>
            <a:pPr marL="0" lvl="0" indent="0">
              <a:buNone/>
            </a:pPr>
            <a:endParaRPr/>
          </a:p>
          <a:p>
            <a:pPr marL="0" lvl="0" indent="0">
              <a:buNone/>
            </a:pPr>
            <a:r>
              <a:t>Data for all figures are available at https://www.cdc.gov/std/statistics/2022/data.zip. The file “CS - Cases by Vital Status and Clinical Signs and Symptoms (US 2018-2022).xlsx”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there were a total of 3,755 cases of congenital syphilis reported for a rate of 102.5 per 100,000 live births.</a:t>
            </a:r>
          </a:p>
          <a:p>
            <a:pPr marL="0" lvl="0" indent="0">
              <a:buNone/>
            </a:pPr>
            <a:endParaRPr/>
          </a:p>
          <a:p>
            <a:pPr marL="0" lvl="0" indent="0">
              <a:buNone/>
            </a:pPr>
            <a:r>
              <a:t>In 2022, 231 congenital syphilis-related stillbirths were reported, an increase of 13.8% since 2021 and an increase of 904.3% since 2013.</a:t>
            </a:r>
          </a:p>
          <a:p>
            <a:pPr marL="0" lvl="0" indent="0">
              <a:buNone/>
            </a:pPr>
            <a:endParaRPr/>
          </a:p>
          <a:p>
            <a:pPr marL="0" lvl="0" indent="0">
              <a:buNone/>
            </a:pPr>
            <a:r>
              <a:t>In 2022, 51 congenital syphilis-related infant deaths were reported, an increase of 121.7% since 2021 and an increase of 1,175.0% since 2013.</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a:t>
            </a:r>
          </a:p>
          <a:p>
            <a:pPr marL="0" lvl="0" indent="0">
              <a:buNone/>
            </a:pPr>
            <a:endParaRPr/>
          </a:p>
          <a:p>
            <a:pPr marL="0" lvl="0" indent="0">
              <a:buNone/>
            </a:pPr>
            <a:r>
              <a:t>Data for all figures are available at https://www.cdc.gov/std/statistics/2022/data.zip. The file “CS - Reported Stillbirths and Infant Deaths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there were a total of 3,755 cases of congenital syphilis reported for a rate of 102.5 per 100,000 live births.</a:t>
            </a:r>
          </a:p>
          <a:p>
            <a:pPr marL="0" lvl="0" indent="0">
              <a:buNone/>
            </a:pPr>
            <a:endParaRPr/>
          </a:p>
          <a:p>
            <a:pPr marL="0" lvl="0" indent="0">
              <a:buNone/>
            </a:pPr>
            <a:r>
              <a:t>In 2022, the most common missed prevention opportunity among birthing parents of infants with congenital syphilis was inadequate treatment (n = 1,492; 39.7%), followed by no documented timely test (n = 1,319; 35.1%).</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and methodology for missed prevention opportunity categorization.</a:t>
            </a:r>
          </a:p>
          <a:p>
            <a:pPr marL="0" lvl="0" indent="0">
              <a:buNone/>
            </a:pPr>
            <a:endParaRPr/>
          </a:p>
          <a:p>
            <a:pPr marL="0" lvl="0" indent="0">
              <a:buNone/>
            </a:pPr>
            <a:r>
              <a:t>Data for all figures are available at https://www.cdc.gov/std/statistics/2022/data.zip. The file “CS - Receipt of Testing and Treatment by Pregnant Person with CS Outcome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Data collection for congenital syphilis began in 1941, and congenital syphilis was made a nationally notifiable condition in 1944. There was a significant change in the congenital syphilis case definition in the 1990s and rates before versus after the case definition change should be interpreted with caution.</a:t>
            </a:r>
          </a:p>
          <a:p>
            <a:pPr marL="0" lvl="0" indent="0">
              <a:buNone/>
            </a:pPr>
            <a:endParaRPr/>
          </a:p>
          <a:p>
            <a:pPr marL="0" lvl="0" indent="0">
              <a:buNone/>
            </a:pPr>
            <a:r>
              <a:t>In 2022, there were a total of 3,755 cases of congenital syphilis reported for a rate of 102.5 per 100,000 live births.</a:t>
            </a:r>
          </a:p>
          <a:p>
            <a:pPr marL="0" lvl="0" indent="0">
              <a:buNone/>
            </a:pPr>
            <a:endParaRPr/>
          </a:p>
          <a:p>
            <a:pPr marL="0" lvl="0" indent="0">
              <a:buNone/>
            </a:pPr>
            <a:r>
              <a:t>During 2021 to 2022, the rate of reported congenital syphilis increased 30.6% (from 78.5 to 102.5 per 100,000 live births).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including changes in case definitions.</a:t>
            </a:r>
          </a:p>
          <a:p>
            <a:pPr marL="0" lvl="0" indent="0">
              <a:buNone/>
            </a:pPr>
            <a:endParaRPr/>
          </a:p>
          <a:p>
            <a:pPr marL="0" lvl="0" indent="0">
              <a:buNone/>
            </a:pPr>
            <a:r>
              <a:t>Data for all figures are available at https://www.cdc.gov/std/statistics/2022/data.zip. The file “CS - Rates by Year of Birth (US 1941-2022).xlsx”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there were a total of 3,755 cases of congenital syphilis reported for a rate of 102.5 per 100,000 live births.</a:t>
            </a:r>
          </a:p>
          <a:p>
            <a:pPr marL="0" lvl="0" indent="0">
              <a:buNone/>
            </a:pPr>
            <a:endParaRPr dirty="0"/>
          </a:p>
          <a:p>
            <a:pPr marL="0" lvl="0" indent="0">
              <a:buNone/>
            </a:pPr>
            <a:r>
              <a:rPr dirty="0"/>
              <a:t>During 2021 to 2022, the number of cases of congenital syphilis increased 30.6% (2,875 to 3,755 cases), concurrent with a 17.2% increase (16.3 to 19.1 per 100,000) in the rate of primary and secondary syphilis among women aged 15 to 44 years.</a:t>
            </a:r>
          </a:p>
          <a:p>
            <a:pPr marL="0" lvl="0" indent="0">
              <a:buNone/>
            </a:pPr>
            <a:endParaRPr dirty="0"/>
          </a:p>
          <a:p>
            <a:pPr marL="0" lvl="0" indent="0">
              <a:buNone/>
            </a:pPr>
            <a:r>
              <a:rPr dirty="0"/>
              <a:t>During 2013 to 2022, the number of cases of congenital syphilis increased 937.3% (362 to 3,755 cases), concurrent with a 809.5% increase (2.1 to 19.1 per 100,000) in the rate of primary and secondary syphilis among women aged 15 to 44 years.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(https://www.cdc.gov/std/statistics/2022/technical-notes.htm) for information on syphilis case reporting.</a:t>
            </a:r>
          </a:p>
          <a:p>
            <a:pPr marL="0" lvl="0" indent="0">
              <a:buNone/>
            </a:pPr>
            <a:endParaRPr dirty="0"/>
          </a:p>
          <a:p>
            <a:pPr marL="0" lvl="0" indent="0">
              <a:buNone/>
            </a:pPr>
            <a:r>
              <a:rPr dirty="0"/>
              <a:t>Data for all figures are available at https://www.cdc.gov/std/statistics/2022/data.zip. The file “CS - Cases by Year of Birth and PS Syphilis Rates Women 15-44 (US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there were a total of 3,755 cases of congenital syphilis reported for a rate of 102.5 per 100,000 live births.</a:t>
            </a:r>
          </a:p>
          <a:p>
            <a:pPr marL="0" lvl="0" indent="0">
              <a:buNone/>
            </a:pPr>
            <a:endParaRPr dirty="0"/>
          </a:p>
          <a:p>
            <a:pPr marL="0" lvl="0" indent="0">
              <a:buNone/>
            </a:pPr>
            <a:r>
              <a:rPr dirty="0"/>
              <a:t>During 2021 to 2022, the number of women reported with syphilis (all stages) who were pregnant increased 25.7% (from 7,812 in 2021 to 9,823 in 2022). During the same time period, the number of reported cases of congenital syphilis increased 30.6% (from 2,875 in 2021 to 3,755 in 2022).</a:t>
            </a:r>
          </a:p>
          <a:p>
            <a:pPr marL="0" lvl="0" indent="0">
              <a:buNone/>
            </a:pPr>
            <a:endParaRPr dirty="0"/>
          </a:p>
          <a:p>
            <a:pPr marL="0" lvl="0" indent="0">
              <a:buNone/>
            </a:pPr>
            <a:r>
              <a:rPr dirty="0"/>
              <a:t>During 2018 to 2022, the number of women reported with syphilis (all stages) who were pregnant increased 159.3% (from 3,788 in 2018 to 9,823 in 2022). During the same time period, the number of reported cases of congenital syphilis increased 183.4% (from 1,325 in 2018 to 3,755 in 2022).</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lang="en-US"/>
              <a:t>See Technical Notes (https://www.cdc.gov/std/statistics/2022/technical-notes.htm) for information on syphilis case reporting.</a:t>
            </a:r>
          </a:p>
          <a:p>
            <a:pPr marL="0" lvl="0" indent="0">
              <a:buNone/>
            </a:pPr>
            <a:endParaRPr dirty="0"/>
          </a:p>
          <a:p>
            <a:pPr marL="0" lvl="0" indent="0">
              <a:buNone/>
            </a:pPr>
            <a:r>
              <a:rPr dirty="0"/>
              <a:t>Data for all figures are available at https://www.cdc.gov/std/statistics/2022/data.zip. The file “CS and Syphilis - Cases Pregnant Women and CS Cases by Year of Birth (US 2018-2022).xlsx”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there were a total of 3,755 cases of congenital syphilis reported for a rate of 102.5 per 100,000 live births.</a:t>
            </a:r>
          </a:p>
          <a:p>
            <a:pPr marL="0" lvl="0" indent="0">
              <a:buNone/>
            </a:pPr>
            <a:endParaRPr/>
          </a:p>
          <a:p>
            <a:pPr marL="0" lvl="0" indent="0">
              <a:buNone/>
            </a:pPr>
            <a:r>
              <a:t>In 2022, rates of congenital syphilis were highest among mothers who were non-Hispanic American Indian or Alaska Native (644.7 per 100,000 live births), followed by mothers who were non-Hispanic Native Hawaiian or other Pacific Islander (404.4 per 100,000 live births) and mothers who were non-Hispanic Black or African American (214.5 per 100,000 live births). The greatest number of reported cases was among mothers who were non-Hispanic Black or African American (1,122 cases), followed by mothers who were Hispanic or Latino and of any race(s) (1,099 cases) and mothers who were non-Hispanic White (1,034 cases).</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race/Hispanic ethnicity categorization, and reporting of race/Hispanic ethnicity for STI cases.</a:t>
            </a:r>
          </a:p>
          <a:p>
            <a:pPr marL="0" lvl="0" indent="0">
              <a:buNone/>
            </a:pPr>
            <a:endParaRPr/>
          </a:p>
          <a:p>
            <a:pPr marL="0" lvl="0" indent="0">
              <a:buNone/>
            </a:pPr>
            <a:r>
              <a:t>Data for all figures are available at https://www.cdc.gov/std/statistics/2022/data.zip. The file “CS - Counts and Rates by Race Hispanic Ethnicity of Mother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there were a total of 3,755 cases of congenital syphilis reported for a rate of 102.5 per 100,000 live births.</a:t>
            </a:r>
          </a:p>
          <a:p>
            <a:pPr marL="0" lvl="0" indent="0">
              <a:buNone/>
            </a:pPr>
            <a:endParaRPr dirty="0"/>
          </a:p>
          <a:p>
            <a:pPr marL="0" lvl="0" indent="0">
              <a:buNone/>
            </a:pPr>
            <a:r>
              <a:rPr dirty="0"/>
              <a:t>The percentages of congenital syphilis cases by race/Hispanic ethnicity of mother were disproportionate to the percentages among live births in the United States in 2022. The greatest absolute disparity was observed among non-Hispanic Black or African American mothers, who represented 29.9% of reported congenital syphilis cases (n = 1,122; 29.9% of congenital syphilis cases with reported race or Hispanic ethnicity of mother) despite being 14.3% of the live births, or 15.6% more cases than would be expected based on their proportion of live births. The greatest relative disparity was among non-Hispanic American Indian or Alaska Native mothers, who represented 4.6% of reported congenital syphilis cases (n = 171; 4.6% of congenital syphilis cases with reported race or Hispanic ethnicity of mother) despite being 0.7% of live births, or a burden 6.6 times what would be expected based on their proportion of live births. Additionally, Hispanic or Latino mothers of any race(s) and non-Hispanic Native Hawaiian or other Pacific Islander mothers were also overrepresented among congenital syphilis cases relative to their proportion of live births.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(https://www.cdc.gov/std/statistics/2022/technical-notes.htm) for information on syphilis case reporting, race/Hispanic ethnicity categorization, and reporting of race/Hispanic ethnicity for STI cases.</a:t>
            </a:r>
          </a:p>
          <a:p>
            <a:pPr marL="0" lvl="0" indent="0">
              <a:buNone/>
            </a:pPr>
            <a:endParaRPr dirty="0"/>
          </a:p>
          <a:p>
            <a:pPr marL="0" lvl="0" indent="0">
              <a:buNone/>
            </a:pPr>
            <a:r>
              <a:rPr dirty="0"/>
              <a:t>Data for all figures are available at https://www.cdc.gov/std/statistics/2022/data.zip. The file “CS - Live Births and Cases by Race Hispanic Ethnicity of Mother (US 2022).xlsx” contains the data for the figure presented on this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there were a total of 3,755 cases of congenital syphilis reported for a rate of 102.5 per 100,000 live births.</a:t>
            </a:r>
          </a:p>
          <a:p>
            <a:pPr marL="0" lvl="0" indent="0">
              <a:buNone/>
            </a:pPr>
            <a:endParaRPr/>
          </a:p>
          <a:p>
            <a:pPr marL="0" lvl="0" indent="0">
              <a:buNone/>
            </a:pPr>
            <a:r>
              <a:t>In 2022, the highest rate of reported cases of congenital syphilis per 100,000 live births was among mothers who were non-Hispanic American Indian or Alaska Native (644.7), followed by mothers who were non-Hispanic Native Hawaiian or other Pacific Islander (404.4).</a:t>
            </a:r>
          </a:p>
          <a:p>
            <a:pPr marL="0" lvl="0" indent="0">
              <a:buNone/>
            </a:pPr>
            <a:endParaRPr/>
          </a:p>
          <a:p>
            <a:pPr marL="0" lvl="0" indent="0">
              <a:buNone/>
            </a:pPr>
            <a:r>
              <a:t>During 2021 to 2022, the greatest increase in rate of reported cases of congenital syphilis per 100,000 live births was among mothers who were non-Hispanic Native Hawaiian or other Pacific Islander (192.1 to 404.4; 110.5% increase). Mothers who were non-Hispanic and of multiple races had the greatest five-year increase in rate of congenital syphilis (5.9 to 79.0; 1,239.0% increase from 2018).</a:t>
            </a:r>
          </a:p>
          <a:p>
            <a:pPr marL="0" lvl="0" indent="0">
              <a:buNone/>
            </a:pPr>
            <a:endParaRPr/>
          </a:p>
          <a:p>
            <a:pPr marL="0" lvl="0" indent="0">
              <a:buNone/>
            </a:pPr>
            <a:r>
              <a:t>There were no decreases in the rate of reported cases of congenital syphilis per 100,000 live births among any race or Hispanic ethnicity group during 2021 to 2022. There were also no decreases in the rate of congenital syphilis among any race or Hispanic ethnicity group during 2018 to 2022.</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syphilis case reporting, race/Hispanic ethnicity categorization, and reporting of race/Hispanic ethnicity for STI cases.</a:t>
            </a:r>
          </a:p>
          <a:p>
            <a:pPr marL="0" lvl="0" indent="0">
              <a:buNone/>
            </a:pPr>
            <a:endParaRPr/>
          </a:p>
          <a:p>
            <a:pPr marL="0" lvl="0" indent="0">
              <a:buNone/>
            </a:pPr>
            <a:r>
              <a:t>Data for all figures are available at https://www.cdc.gov/std/statistics/2022/data.zip. The file “CS - Rates by Race Hispanic Ethnicity of Mother (US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2022, there were a total of 3,755 cases of congenital syphilis reported among states and the District of Columbia (DC) for a rate of 102.5 per 100,000 live births. Rates of reported congenital syphilis among states reporting any cases ranged from 15.0 cases per 100,000 live births in Utah to 355.3 cases per 100,000 live births in New Mexico. No cases of congenital syphilis were reported in Idaho, Vermont, or Wyoming. The rate of reported congenital syphilis in DC was 138.6 per 100,000 live births.</a:t>
            </a:r>
          </a:p>
          <a:p>
            <a:pPr marL="0" lvl="0" indent="0">
              <a:buNone/>
            </a:pPr>
            <a:endParaRPr dirty="0"/>
          </a:p>
          <a:p>
            <a:pPr marL="0" lvl="0" indent="0">
              <a:buNone/>
            </a:pPr>
            <a:r>
              <a:rPr dirty="0"/>
              <a:t>Including data from US territories, there were a total of 3,76</a:t>
            </a:r>
            <a:r>
              <a:rPr lang="en-US" dirty="0"/>
              <a:t>0</a:t>
            </a:r>
            <a:r>
              <a:rPr dirty="0"/>
              <a:t> cases of congenital syphilis reported for a rate of 10</a:t>
            </a:r>
            <a:r>
              <a:rPr lang="en-US" dirty="0"/>
              <a:t>1</a:t>
            </a:r>
            <a:r>
              <a:rPr dirty="0"/>
              <a:t>.</a:t>
            </a:r>
            <a:r>
              <a:rPr lang="en-US" dirty="0"/>
              <a:t>9</a:t>
            </a:r>
            <a:r>
              <a:rPr dirty="0"/>
              <a:t> per 100,000 live births in 2022. Among US territories, only Puerto Rico reported any congenital syphilis cases, with a rate of 25.9 reported cases per 100,000 live births. No cases of congenital syphilis were reported in American Samoa, Guam, the Commonwealth of the Northern Mariana Islands, or the US Virgin Islands.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(https://www.cdc.gov/std/statistics/2022/technical-notes.htm) for information on syphilis case reporting and on interpreting reported rates in US territories.</a:t>
            </a:r>
          </a:p>
          <a:p>
            <a:pPr marL="0" lvl="0" indent="0">
              <a:buNone/>
            </a:pPr>
            <a:endParaRPr dirty="0"/>
          </a:p>
          <a:p>
            <a:pPr marL="0" lvl="0" indent="0">
              <a:buNone/>
            </a:pPr>
            <a:r>
              <a:rPr dirty="0"/>
              <a:t>Data for all figures are available at https://www.cdc.gov/std/statistics/2022/data.zip. The file “CS - Rates by Jurisdiction (US and Terr 2022).xlsx” contains the data for the figure presented on this slide.</a:t>
            </a:r>
            <a:endParaRPr lang="en-US" dirty="0"/>
          </a:p>
          <a:p>
            <a:pPr marL="0" lv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the interpretative text on this slide was updated on April 2, 2024 to correct a data error. No changes were made to the figure or the underlying data file.</a:t>
            </a:r>
          </a:p>
          <a:p>
            <a:pPr marL="0" lvl="0" indent="0">
              <a:buNone/>
            </a:pPr>
            <a:endParaRPr dirty="0"/>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This slide contains an animated figure that will play when the slide is in presentation mode. A static version of the figure that displays maps from the first and last years of the range is available as a separate slide.</a:t>
            </a:r>
          </a:p>
          <a:p>
            <a:pPr marL="0" lvl="0" indent="0">
              <a:buNone/>
            </a:pPr>
            <a:endParaRPr dirty="0"/>
          </a:p>
          <a:p>
            <a:pPr marL="0" lvl="0" indent="0">
              <a:buNone/>
            </a:pPr>
            <a:r>
              <a:rPr dirty="0"/>
              <a:t>In 2022, there were a total of 3,755 cases of congenital syphilis reported among states and the District of Columbia (DC) for a rate of 102.5 per 100,000 live births. Including data from US territories, there were a total of 3,76</a:t>
            </a:r>
            <a:r>
              <a:rPr lang="en-US" dirty="0"/>
              <a:t>0</a:t>
            </a:r>
            <a:r>
              <a:rPr dirty="0"/>
              <a:t> cases of congenital syphilis reported for a rate of 10</a:t>
            </a:r>
            <a:r>
              <a:rPr lang="en-US" dirty="0"/>
              <a:t>1</a:t>
            </a:r>
            <a:r>
              <a:rPr dirty="0"/>
              <a:t>.</a:t>
            </a:r>
            <a:r>
              <a:rPr lang="en-US" dirty="0"/>
              <a:t>9</a:t>
            </a:r>
            <a:r>
              <a:rPr dirty="0"/>
              <a:t> per 100,000 live births.</a:t>
            </a:r>
          </a:p>
          <a:p>
            <a:pPr marL="0" lvl="0" indent="0">
              <a:buNone/>
            </a:pPr>
            <a:endParaRPr dirty="0"/>
          </a:p>
          <a:p>
            <a:pPr marL="0" lvl="0" indent="0">
              <a:buNone/>
            </a:pPr>
            <a:r>
              <a:rPr dirty="0"/>
              <a:t>In 2013, 25 states, DC, and two US territories (51.9% of areas with available data) reported one or more cases of congenital syphilis. This increased to 47 states, DC, and one US territory (87.5% of areas with available data) in 2022.</a:t>
            </a:r>
          </a:p>
          <a:p>
            <a:pPr marL="0" lvl="0" indent="0">
              <a:buNone/>
            </a:pPr>
            <a:endParaRPr dirty="0"/>
          </a:p>
          <a:p>
            <a:pPr marL="0" lvl="0" indent="0">
              <a:buNone/>
            </a:pPr>
            <a:r>
              <a:rPr dirty="0"/>
              <a:t>American Samoa and the Commonwealth of the Northern Mariana Islands began reporting data on congenital syphilis cases to CDC in 2018; data are not available for those areas prior to that year. In addition, data on reported congenital syphilis cases in 2018 are not available for the US Virgin Islands. Due to a network security incident in December 2021, the Maryland Department of Health could not finalize their 2021 STI case notification data. Data for 2021 from Maryland have been suppressed for this figure; however, they are included in national and regional case counts and rates displayed in other figures.</a:t>
            </a:r>
          </a:p>
          <a:p>
            <a:pPr marL="0" lvl="0" indent="0">
              <a:buNone/>
            </a:pPr>
            <a:endParaRPr dirty="0"/>
          </a:p>
          <a:p>
            <a:pPr marL="0" lvl="0" indent="0">
              <a:buNone/>
            </a:pPr>
            <a:r>
              <a:rPr dirty="0"/>
              <a:t>This report includes data from years that coincide with the COVID-19 pandemic, which introduced uncertainty and difficulty in interpreting STI surveillance data. See Impact of COVID-19 on STIs for more information.</a:t>
            </a:r>
          </a:p>
          <a:p>
            <a:pPr marL="0" lvl="0" indent="0">
              <a:buNone/>
            </a:pPr>
            <a:endParaRPr dirty="0"/>
          </a:p>
          <a:p>
            <a:pPr marL="0" lvl="0" indent="0">
              <a:buNone/>
            </a:pPr>
            <a:r>
              <a:rPr dirty="0"/>
              <a:t>See Technical Notes (https://www.cdc.gov/std/statistics/2022/technical-notes.htm) for information on syphilis case reporting and on interpreting reported rates in US territories.</a:t>
            </a:r>
          </a:p>
          <a:p>
            <a:pPr marL="0" lvl="0" indent="0">
              <a:buNone/>
            </a:pPr>
            <a:endParaRPr dirty="0"/>
          </a:p>
          <a:p>
            <a:pPr marL="0" lvl="0" indent="0">
              <a:buNone/>
            </a:pPr>
            <a:r>
              <a:rPr dirty="0"/>
              <a:t>Data for all figures are available at https://www.cdc.gov/std/statistics/2022/data.zip. The file “CS - Cases by Year of Birth and Jurisdiction (US and Terr, 2013-2022).xlsx” contains the data for the figure presented on this slide.</a:t>
            </a:r>
            <a:endParaRPr lang="en-US" dirty="0"/>
          </a:p>
          <a:p>
            <a:pPr marL="0" lv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the interpretative text on this slide was updated on April 2, 2024 to correct a data error. No changes were made to the figure or the underlying data file.</a:t>
            </a:r>
          </a:p>
          <a:p>
            <a:pPr marL="0" lvl="0" indent="0">
              <a:buNone/>
            </a:pPr>
            <a:endParaRPr dirty="0"/>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4/2/2024</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dirty="0">
                <a:solidFill>
                  <a:schemeClr val="bg2"/>
                </a:solidFill>
                <a:latin typeface="Calibri" panose="020F0502020204030204" pitchFamily="34" charset="0"/>
              </a:rPr>
              <a:t>National Center for HIV, Viral Hepatitis, STD, and TB Prevention</a:t>
            </a:r>
          </a:p>
          <a:p>
            <a:r>
              <a:rPr lang="en-US" b="1" dirty="0">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4/2/2024</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4/2/2024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E77907A-422C-441B-BABC-700AFE10A558}"/>
              </a:ext>
            </a:extLst>
          </p:cNvPr>
          <p:cNvSpPr txBox="1">
            <a:spLocks/>
          </p:cNvSpPr>
          <p:nvPr/>
        </p:nvSpPr>
        <p:spPr>
          <a:xfrm>
            <a:off x="367511" y="1686022"/>
            <a:ext cx="8408977" cy="88572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rgbClr val="00788A"/>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t>Sexually Transmitted Infections</a:t>
            </a: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endParaRPr kumimoji="0" lang="en-US" altLang="en-US" sz="4000" b="1" i="0" u="none" strike="noStrike" kern="1200" cap="none" spc="0" normalizeH="0" baseline="0" noProof="0" dirty="0">
              <a:ln>
                <a:noFill/>
              </a:ln>
              <a:solidFill>
                <a:srgbClr val="00788A"/>
              </a:solidFill>
              <a:effectLst/>
              <a:uLnTx/>
              <a:uFillTx/>
              <a:latin typeface="Calibri" panose="020F0502020204030204"/>
              <a:ea typeface="+mj-ea"/>
              <a:cs typeface="+mj-cs"/>
            </a:endParaRPr>
          </a:p>
        </p:txBody>
      </p:sp>
      <p:sp>
        <p:nvSpPr>
          <p:cNvPr id="8" name="Subtitle 1">
            <a:extLst>
              <a:ext uri="{FF2B5EF4-FFF2-40B4-BE49-F238E27FC236}">
                <a16:creationId xmlns:a16="http://schemas.microsoft.com/office/drawing/2014/main" id="{6783E883-BB97-4F20-BF53-F4B08B75C062}"/>
              </a:ext>
            </a:extLst>
          </p:cNvPr>
          <p:cNvSpPr>
            <a:spLocks noGrp="1"/>
          </p:cNvSpPr>
          <p:nvPr>
            <p:ph type="subTitle" idx="1"/>
          </p:nvPr>
        </p:nvSpPr>
        <p:spPr>
          <a:xfrm>
            <a:off x="1254033" y="2416518"/>
            <a:ext cx="6400800" cy="619405"/>
          </a:xfrm>
        </p:spPr>
        <p:txBody>
          <a:bodyPr>
            <a:noAutofit/>
          </a:bodyPr>
          <a:lstStyle/>
          <a:p>
            <a:pPr algn="ctr"/>
            <a:r>
              <a:rPr lang="en-US" sz="3000" dirty="0"/>
              <a:t>Surveillance 2022</a:t>
            </a:r>
            <a:br>
              <a:rPr lang="en-US" sz="3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sz="3000" dirty="0"/>
          </a:p>
        </p:txBody>
      </p:sp>
      <p:sp>
        <p:nvSpPr>
          <p:cNvPr id="3" name="TextBox 2">
            <a:extLst>
              <a:ext uri="{FF2B5EF4-FFF2-40B4-BE49-F238E27FC236}">
                <a16:creationId xmlns:a16="http://schemas.microsoft.com/office/drawing/2014/main" id="{3CB366FD-70DF-1340-B5FE-69DFAF1A57F7}"/>
              </a:ext>
            </a:extLst>
          </p:cNvPr>
          <p:cNvSpPr txBox="1"/>
          <p:nvPr/>
        </p:nvSpPr>
        <p:spPr>
          <a:xfrm>
            <a:off x="2286000" y="3376221"/>
            <a:ext cx="4572000" cy="523220"/>
          </a:xfrm>
          <a:prstGeom prst="rect">
            <a:avLst/>
          </a:prstGeom>
          <a:noFill/>
        </p:spPr>
        <p:txBody>
          <a:bodyPr wrap="square">
            <a:spAutoFit/>
          </a:bodyPr>
          <a:lstStyle/>
          <a:p>
            <a:pPr algn="ctr"/>
            <a:r>
              <a:rPr lang="en-US" sz="2800" b="1" i="0" u="none" strike="noStrike" dirty="0">
                <a:solidFill>
                  <a:srgbClr val="000000"/>
                </a:solidFill>
                <a:effectLst/>
                <a:latin typeface="Calibri" panose="020F0502020204030204" pitchFamily="34" charset="0"/>
              </a:rPr>
              <a:t>Congenital Syphilis</a:t>
            </a:r>
            <a:endParaRPr lang="en-US" sz="2800" dirty="0"/>
          </a:p>
        </p:txBody>
      </p:sp>
    </p:spTree>
    <p:extLst>
      <p:ext uri="{BB962C8B-B14F-4D97-AF65-F5344CB8AC3E}">
        <p14:creationId xmlns:p14="http://schemas.microsoft.com/office/powerpoint/2010/main" val="295672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Cases by Year of Birth and Jurisdiction, United States and Territories, 2013 and 2022</a:t>
            </a:r>
          </a:p>
        </p:txBody>
      </p:sp>
      <p:pic>
        <p:nvPicPr>
          <p:cNvPr id="3" name="Picture 1" descr="United States map showing reported cases of congenital syphilis by state and territory of residence in 2013 and 2022."/>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and Jurisdiction, United States and Territories, 2013–2022</a:t>
            </a:r>
          </a:p>
        </p:txBody>
      </p:sp>
      <p:pic>
        <p:nvPicPr>
          <p:cNvPr id="3" name="Picture 1" descr="Animated map of the United States showing rates of reported cases of congenital syphilis by state and territory of residence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and Jurisdiction, United States and Territories, 2013 and 2022</a:t>
            </a:r>
          </a:p>
        </p:txBody>
      </p:sp>
      <p:pic>
        <p:nvPicPr>
          <p:cNvPr id="3" name="Picture 1" descr="United States map showing rates of reported cases of congenital syphilis by state and territory of residence in 2013 and 2022."/>
          <p:cNvPicPr>
            <a:picLocks noGrp="1" noChangeAspect="1"/>
          </p:cNvPicPr>
          <p:nvPr/>
        </p:nvPicPr>
        <p:blipFill>
          <a:blip r:embed="rId3"/>
          <a:stretch>
            <a:fillRect/>
          </a:stretch>
        </p:blipFill>
        <p:spPr bwMode="auto">
          <a:xfrm>
            <a:off x="711200" y="1016000"/>
            <a:ext cx="77089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Congenital Syphilis — Reported Cases by Vital Status and Clinical Signs and Symptoms* of Infection, United States, 2018–2022</a:t>
            </a:r>
          </a:p>
        </p:txBody>
      </p:sp>
      <p:pic>
        <p:nvPicPr>
          <p:cNvPr id="3" name="Picture 1" descr="Area plot showing number of cases of congenital syphilis by vital status and clinical signs and symptoms of infection in the United States from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Infants with signs and/or symptoms of congenital syphilis have documentation of at least one of the following: long bone changes consistent with congenital syphilis, snuffles, condylomata lata, syphilitic skin rash, pseudoparalysis, hepatosplenomegaly, edema, jaundice due to syphilitic hepatitis, reactive CSF-VDRL, elevated CSF WBC or protein values, or evidence of direct detection of </a:t>
            </a:r>
            <a:r>
              <a:rPr i="1"/>
              <a:t>T. pallidum</a:t>
            </a:r>
            <a:r>
              <a:t>.</a:t>
            </a:r>
          </a:p>
          <a:p>
            <a:pPr marL="0" lvl="0" indent="0">
              <a:buNone/>
            </a:pPr>
            <a:r>
              <a:rPr b="1"/>
              <a:t>NOTE:</a:t>
            </a:r>
            <a:r>
              <a:t> Of the 11,999 congenital syphilis cases reported during 2018 to 2022, 33 (0.3%) did not have sufficient information to be categorized.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Stillbirths and Infant Deaths, United States, 2013–2022</a:t>
            </a:r>
          </a:p>
        </p:txBody>
      </p:sp>
      <p:pic>
        <p:nvPicPr>
          <p:cNvPr id="3" name="Picture 1" descr="Stacked bar chart showing the number of reported congenital syphilis-related stillbirths and deaths during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4226"/>
          </a:xfrm>
        </p:spPr>
        <p:txBody>
          <a:bodyPr>
            <a:noAutofit/>
          </a:bodyPr>
          <a:lstStyle/>
          <a:p>
            <a:pPr marL="0" lvl="0" indent="0">
              <a:buNone/>
            </a:pPr>
            <a:r>
              <a:rPr sz="2000" dirty="0"/>
              <a:t>Congenital Syphilis — Distribution of Receipt of Testing and Treatment by Pregnant Persons with a Congenital Syphilis Outcome, United States, 2022</a:t>
            </a:r>
          </a:p>
        </p:txBody>
      </p:sp>
      <p:pic>
        <p:nvPicPr>
          <p:cNvPr id="3" name="Picture 1" descr="Ribbon plot showing the distribution of missed prevention opportunities among mothers of infants with congenital syphilis from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United States, 1941–2022</a:t>
            </a:r>
          </a:p>
        </p:txBody>
      </p:sp>
      <p:pic>
        <p:nvPicPr>
          <p:cNvPr id="3" name="Picture 1" descr="Line graph showing rates of reported cases of congenital syphilis from 1941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174"/>
            <a:ext cx="8229600" cy="754226"/>
          </a:xfrm>
        </p:spPr>
        <p:txBody>
          <a:bodyPr>
            <a:noAutofit/>
          </a:bodyPr>
          <a:lstStyle/>
          <a:p>
            <a:pPr marL="0" lvl="0" indent="0">
              <a:buNone/>
            </a:pPr>
            <a:r>
              <a:rPr sz="2000" dirty="0"/>
              <a:t>Congenital Syphilis — Reported Cases by Year of Birth and Rates of Reported Cases of Primary and Secondary Syphilis Among Women Aged 15–44 Years, United States, 2013–2022</a:t>
            </a:r>
          </a:p>
        </p:txBody>
      </p:sp>
      <p:pic>
        <p:nvPicPr>
          <p:cNvPr id="3" name="Picture 1" descr="Bar graph showing reported cases of congenital syphilis by year of birth and rates of reported cases of primary and secondary syphilis among women aged 15 to 44 years in the United States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a:t>
            </a:r>
          </a:p>
          <a:p>
            <a:pPr marL="0" lvl="0" indent="0">
              <a:buNone/>
            </a:pPr>
            <a:r>
              <a:rPr b="1"/>
              <a:t>ACRONYMS:</a:t>
            </a:r>
            <a:r>
              <a:t> CS = Congenital syphilis; P&amp;S Syphilis = Primary and secondary syphilis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174"/>
            <a:ext cx="8229600" cy="754226"/>
          </a:xfrm>
        </p:spPr>
        <p:txBody>
          <a:bodyPr>
            <a:noAutofit/>
          </a:bodyPr>
          <a:lstStyle/>
          <a:p>
            <a:pPr marL="0" lvl="0" indent="0">
              <a:buNone/>
            </a:pPr>
            <a:r>
              <a:rPr sz="2000" dirty="0"/>
              <a:t>Syphilis— Reported Cases of Syphilis (All Stages) among Pregnant Women and Reported Cases of Congenital Syphilis by Year of Birth, United States, 2018–2022</a:t>
            </a:r>
          </a:p>
        </p:txBody>
      </p:sp>
      <p:pic>
        <p:nvPicPr>
          <p:cNvPr id="3" name="Picture 1" descr="Bar chart displaying the number of cases of syphilis among women by pregnancy status and number of reported cases of congenital syphilis during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Case Counts and Rates of Reported Cases by Race/Hispanic Ethnicity of Mother, United States, 2022</a:t>
            </a:r>
          </a:p>
        </p:txBody>
      </p:sp>
      <p:pic>
        <p:nvPicPr>
          <p:cNvPr id="3" name="Picture 1" descr="Bar graph showing rates and case counts of congenital syphilis by race and Hispanic ethnicity of mother in the United State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Per 100,000 live births</a:t>
            </a:r>
          </a:p>
          <a:p>
            <a:pPr marL="0" lvl="0" indent="0">
              <a:buNone/>
            </a:pPr>
            <a:r>
              <a:rPr b="1"/>
              <a:t>NOTE:</a:t>
            </a:r>
            <a:r>
              <a:t> In 2022, a total of 197 congenital syphilis cases (5.2%) had missing, unknown, or other race and were not reported to be of Hispanic ethnicity.</a:t>
            </a:r>
          </a:p>
          <a:p>
            <a:pPr marL="0" lvl="0" indent="0">
              <a:buNone/>
            </a:pPr>
            <a:r>
              <a:rPr b="1"/>
              <a:t>ACRONYMS:</a:t>
            </a:r>
            <a:r>
              <a:t> AI/AN = American Indian or Alaska Native; Black/AA = Black or African American; NH/PI = Native Hawaiian or other Pacific Islander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Total Live Births and Reported Cases by Race/Hispanic Ethnicity of Mother, United States, 2022</a:t>
            </a:r>
          </a:p>
        </p:txBody>
      </p:sp>
      <p:pic>
        <p:nvPicPr>
          <p:cNvPr id="3" name="Picture 1" descr="Ribbon plot showing the distribution of race and Hispanic ethnicity of live births and infants with congenital syphilis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rPr b="1"/>
              <a:t>NOTE:</a:t>
            </a:r>
            <a:r>
              <a:t> In 2022, a total of 197 congenital syphilis cases (5.2%) had missing, unknown, or other race and were not reported to be of Hispanic ethnicity. These cases are included in the “other/unknown” category.</a:t>
            </a:r>
          </a:p>
          <a:p>
            <a:pPr marL="0" lvl="0" indent="0">
              <a:buNone/>
            </a:pPr>
            <a:r>
              <a:rPr b="1"/>
              <a:t>ACRONYMS:</a:t>
            </a:r>
            <a:r>
              <a:t> AI/AN = American Indian or Alaska Native; Black/AA = Black or African American; NH/PI = Native Hawaiian or other Pacific Islander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Year of Birth, Race/Hispanic Ethnicity of Mother, United States, 2018–2022</a:t>
            </a:r>
          </a:p>
        </p:txBody>
      </p:sp>
      <p:pic>
        <p:nvPicPr>
          <p:cNvPr id="3" name="Picture 1" descr="Line graph showing rates of reported congenital syphilis cases by year of birth and race and Hispanic ethnicity of mother in the United States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a:p>
            <a:pPr marL="0" lvl="0" indent="0">
              <a:buNone/>
            </a:pPr>
            <a:r>
              <a:rPr b="1"/>
              <a:t>ACRONYMS:</a:t>
            </a:r>
            <a:r>
              <a:t> AI/AN = American Indian or Alaska Native; Black/AA = Black or African American; NH/PI = Native Hawaiian or other Pacific Islander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Rates of Reported Cases by Jurisdiction, United States and Territories, 2022</a:t>
            </a:r>
          </a:p>
        </p:txBody>
      </p:sp>
      <p:pic>
        <p:nvPicPr>
          <p:cNvPr id="3" name="Picture 1" descr="United States map showing rates of reported cases of congenital syphilis by state and territory in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Per 100,000 live births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Congenital Syphilis — Reported Cases by Year of Birth and Jurisdiction, United States and Territories, 2013–2022</a:t>
            </a:r>
          </a:p>
        </p:txBody>
      </p:sp>
      <p:pic>
        <p:nvPicPr>
          <p:cNvPr id="3" name="Picture 1" descr="Animated map of the United States showing reported cases of congenital syphilis by state and territory of residence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25B2B9-9AE9-4D5A-9D6E-764FC7A421CF}">
  <ds:schemaRefs>
    <ds:schemaRef ds:uri="http://schemas.microsoft.com/sharepoint/v3/contenttype/forms"/>
  </ds:schemaRefs>
</ds:datastoreItem>
</file>

<file path=customXml/itemProps2.xml><?xml version="1.0" encoding="utf-8"?>
<ds:datastoreItem xmlns:ds="http://schemas.openxmlformats.org/officeDocument/2006/customXml" ds:itemID="{4B1DA161-B6EC-42EB-9133-DD4764B2D185}">
  <ds:schemaRefs>
    <ds:schemaRef ds:uri="http://schemas.microsoft.com/office/2006/metadata/properties"/>
    <ds:schemaRef ds:uri="http://schemas.microsoft.com/office/infopath/2007/PartnerControls"/>
    <ds:schemaRef ds:uri="0f2f2caf-3a4a-447c-86c4-8e3cd1184a01"/>
    <ds:schemaRef ds:uri="c786cd31-8fca-4574-9903-686ddf9dd225"/>
  </ds:schemaRefs>
</ds:datastoreItem>
</file>

<file path=customXml/itemProps3.xml><?xml version="1.0" encoding="utf-8"?>
<ds:datastoreItem xmlns:ds="http://schemas.openxmlformats.org/officeDocument/2006/customXml" ds:itemID="{CCCD8C47-9573-4586-A34C-DED670178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TotalTime>
  <Words>5145</Words>
  <Application>Microsoft Office PowerPoint</Application>
  <PresentationFormat>On-screen Show (16:9)</PresentationFormat>
  <Paragraphs>223</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Congenital Syphilis — Rates of Reported Cases by Year of Birth, United States, 1941–2022</vt:lpstr>
      <vt:lpstr>Congenital Syphilis — Reported Cases by Year of Birth and Rates of Reported Cases of Primary and Secondary Syphilis Among Women Aged 15–44 Years, United States, 2013–2022</vt:lpstr>
      <vt:lpstr>Syphilis— Reported Cases of Syphilis (All Stages) among Pregnant Women and Reported Cases of Congenital Syphilis by Year of Birth, United States, 2018–2022</vt:lpstr>
      <vt:lpstr>Congenital Syphilis — Case Counts and Rates of Reported Cases by Race/Hispanic Ethnicity of Mother, United States, 2022</vt:lpstr>
      <vt:lpstr>Congenital Syphilis — Total Live Births and Reported Cases by Race/Hispanic Ethnicity of Mother, United States, 2022</vt:lpstr>
      <vt:lpstr>Congenital Syphilis — Rates of Reported Cases by Year of Birth, Race/Hispanic Ethnicity of Mother, United States, 2018–2022</vt:lpstr>
      <vt:lpstr>Congenital Syphilis — Rates of Reported Cases by Jurisdiction, United States and Territories, 2022</vt:lpstr>
      <vt:lpstr>Congenital Syphilis — Reported Cases by Year of Birth and Jurisdiction, United States and Territories, 2013–2022</vt:lpstr>
      <vt:lpstr>Congenital Syphilis — Reported Cases by Year of Birth and Jurisdiction, United States and Territories, 2013 and 2022</vt:lpstr>
      <vt:lpstr>Congenital Syphilis — Rates of Reported Cases by Year of Birth and Jurisdiction, United States and Territories, 2013–2022</vt:lpstr>
      <vt:lpstr>Congenital Syphilis — Rates of Reported Cases by Year of Birth and Jurisdiction, United States and Territories, 2013 and 2022</vt:lpstr>
      <vt:lpstr>Congenital Syphilis — Reported Cases by Vital Status and Clinical Signs and Symptoms* of Infection, United States, 2018–2022</vt:lpstr>
      <vt:lpstr>Congenital Syphilis — Reported Stillbirths and Infant Deaths, United States, 2013–2022</vt:lpstr>
      <vt:lpstr>Congenital Syphilis — Distribution of Receipt of Testing and Treatment by Pregnant Persons with a Congenital Syphilis Outcome, United States, 2022</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STI Surveillance Report Draft</dc:title>
  <dc:creator/>
  <cp:keywords/>
  <cp:lastModifiedBy>Yashar, Elliane (CDC/NCHHSTP/DSTDP)</cp:lastModifiedBy>
  <cp:revision>5</cp:revision>
  <dcterms:created xsi:type="dcterms:W3CDTF">2024-01-15T23:41:30Z</dcterms:created>
  <dcterms:modified xsi:type="dcterms:W3CDTF">2024-04-02T19:28:35Z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7b94a7b8-f06c-4dfe-bdcc-9b548fd58c31_Enabled">
    <vt:lpwstr>true</vt:lpwstr>
  </property>
  <property fmtid="{D5CDD505-2E9C-101B-9397-08002B2CF9AE}" pid="4" name="MSIP_Label_7b94a7b8-f06c-4dfe-bdcc-9b548fd58c31_SetDate">
    <vt:lpwstr>2024-01-16T21:45:23Z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e504a090-e8aa-4141-92fc-fb77de0a22dd</vt:lpwstr>
  </property>
  <property fmtid="{D5CDD505-2E9C-101B-9397-08002B2CF9AE}" pid="9" name="MSIP_Label_7b94a7b8-f06c-4dfe-bdcc-9b548fd58c31_ContentBits">
    <vt:lpwstr>0</vt:lpwstr>
  </property>
  <property fmtid="{D5CDD505-2E9C-101B-9397-08002B2CF9AE}" pid="10" name="ContentTypeId">
    <vt:lpwstr>0x010100492EA135D25CF64DBAD3A1A74C69F504</vt:lpwstr>
  </property>
</Properties>
</file>