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4017" autoAdjust="0"/>
  </p:normalViewPr>
  <p:slideViewPr>
    <p:cSldViewPr>
      <p:cViewPr varScale="1">
        <p:scale>
          <a:sx n="83" d="100"/>
          <a:sy n="83" d="100"/>
        </p:scale>
        <p:origin x="4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CD831D-588B-425C-B08C-F3418103D544}" type="slidenum">
              <a:rPr lang="en-US" altLang="en-US"/>
              <a:pPr/>
              <a:t>‹#›</a:t>
            </a:fld>
            <a:endParaRPr lang="en-US" altLang="en-US"/>
          </a:p>
        </p:txBody>
      </p:sp>
    </p:spTree>
    <p:extLst>
      <p:ext uri="{BB962C8B-B14F-4D97-AF65-F5344CB8AC3E}">
        <p14:creationId xmlns:p14="http://schemas.microsoft.com/office/powerpoint/2010/main" val="38363567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youthcampaig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B0F89-CE9D-4346-9E1A-F6EF3B891B02}" type="slidenum">
              <a:rPr lang="en-US" altLang="en-US"/>
              <a:pPr/>
              <a:t>2</a:t>
            </a:fld>
            <a:endParaRPr lang="en-US" alt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en-US"/>
              <a:t>This presentation will talk about a very important topic – health.  How can we improve the health of the public? We will talk about some examples of improvements, discuss how we figure out ways to improve health, and learn about prevention and intervention – the ways that we improve health.  We’ll also learn about four tools for improving public health – health communication, policy development, providing services, and engineered solutions.</a:t>
            </a:r>
          </a:p>
        </p:txBody>
      </p:sp>
    </p:spTree>
    <p:extLst>
      <p:ext uri="{BB962C8B-B14F-4D97-AF65-F5344CB8AC3E}">
        <p14:creationId xmlns:p14="http://schemas.microsoft.com/office/powerpoint/2010/main" val="308839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3D91A-BDFE-422B-86C9-0A2D92DAEB33}" type="slidenum">
              <a:rPr lang="en-US" altLang="en-US"/>
              <a:pPr/>
              <a:t>3</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You may not realize it, but there are people working to keep you healthy every day.  Public health professionals help keep people healthy by working to make the world we live in safe and free from disease, and by working to make health care available to everyone.  Public health is the health or physical well being of a group of people.  It is also the science and art of preventing disease, prolonging life, and promoting health. (1)  Lots of people are involved in public health. Local, state, and national governments, universities, private organizations, and many others all work to improve the health of the public. They include not only doctors and nurses, but also veterinarians, mathematicians, scientists of all types, writers, and many other occupations.</a:t>
            </a:r>
          </a:p>
        </p:txBody>
      </p:sp>
    </p:spTree>
    <p:extLst>
      <p:ext uri="{BB962C8B-B14F-4D97-AF65-F5344CB8AC3E}">
        <p14:creationId xmlns:p14="http://schemas.microsoft.com/office/powerpoint/2010/main" val="34089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B871D-8E49-41BC-969D-6945A9D9C584}" type="slidenum">
              <a:rPr lang="en-US" altLang="en-US"/>
              <a:pPr/>
              <a:t>4</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Public health efforts affect us every day.  There are all sorts of changes that people have made to improve health, and many are a part of our life every day.  One example is the introduction of seatbelt and helmet laws, to help keep people safer when they are riding in cars or driving motorcycles.  Other examples are warning labels on cigarettes or ad campaigns like “Click it or Ticket” and “Take a stand against smoking”.  All of these things came about in an effort to make our population healthier.</a:t>
            </a:r>
          </a:p>
          <a:p>
            <a:r>
              <a:rPr lang="en-US" altLang="en-US"/>
              <a:t>Microsoft Office Clip Art. 2001. [cited 17 June 2005].</a:t>
            </a:r>
          </a:p>
        </p:txBody>
      </p:sp>
    </p:spTree>
    <p:extLst>
      <p:ext uri="{BB962C8B-B14F-4D97-AF65-F5344CB8AC3E}">
        <p14:creationId xmlns:p14="http://schemas.microsoft.com/office/powerpoint/2010/main" val="427239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2089F-D8AC-4070-92C2-A2E2DE174125}" type="slidenum">
              <a:rPr lang="en-US" altLang="en-US"/>
              <a:pPr/>
              <a:t>5</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How do people decide that something is a public health problem that needs to be improved?  Scientists conduct research.  Research can help us realize that a public health problem, like a new disease or a dangerous chemical, exists.  Research also can show us things that we can improve.  For example, public health professionals watch to see how many people are overweight.  Because the number of people who are overweight is increasing, we know that we need to do something to try to decrease the number of overweight people.  Research can also help us find ways to fix a problem.  For example, research has shown that</a:t>
            </a:r>
            <a:r>
              <a:rPr lang="en-US" altLang="en-US" b="1"/>
              <a:t> </a:t>
            </a:r>
            <a:r>
              <a:rPr lang="en-US" altLang="en-US"/>
              <a:t>seatbelts help lower the rate of people who are hurt in car crashes.</a:t>
            </a:r>
          </a:p>
        </p:txBody>
      </p:sp>
    </p:spTree>
    <p:extLst>
      <p:ext uri="{BB962C8B-B14F-4D97-AF65-F5344CB8AC3E}">
        <p14:creationId xmlns:p14="http://schemas.microsoft.com/office/powerpoint/2010/main" val="245371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0E4B-6C74-407E-991F-F8E8366E678C}" type="slidenum">
              <a:rPr lang="en-US" altLang="en-US"/>
              <a:pPr/>
              <a:t>6</a:t>
            </a:fld>
            <a:endParaRPr lang="en-US"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t>Once a public health issue is identified, public health professionals help develop programs to prevent or lessen the impact of the problem.  A prevention program tries to stop a problem from occurring before it starts.  An example of this is adding fluoride to tap water to help prevent cavities.  An intervention program tries to lessen the impact of a public health problem.  An example is vision and hearing screening at school that tries to identify any problems before they affect a student’s performance in school.</a:t>
            </a:r>
          </a:p>
          <a:p>
            <a:r>
              <a:rPr lang="en-US" altLang="en-US"/>
              <a:t>Microsoft Office Clip Art. 2001. [cited 17 June 2005].</a:t>
            </a:r>
          </a:p>
          <a:p>
            <a:endParaRPr lang="en-US" altLang="en-US"/>
          </a:p>
        </p:txBody>
      </p:sp>
    </p:spTree>
    <p:extLst>
      <p:ext uri="{BB962C8B-B14F-4D97-AF65-F5344CB8AC3E}">
        <p14:creationId xmlns:p14="http://schemas.microsoft.com/office/powerpoint/2010/main" val="185487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86620-BAEF-46E4-A624-1AD9FC26C5A6}" type="slidenum">
              <a:rPr lang="en-US" altLang="en-US"/>
              <a:pPr/>
              <a:t>7</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One way that we can help people improve their health is by using health communication. Health communication is a way to inform people about their health and help them change their behavior.  One recent example of a health communication campaign is the “VERB” (</a:t>
            </a:r>
            <a:r>
              <a:rPr lang="en-US" altLang="en-US">
                <a:hlinkClick r:id="rId3"/>
              </a:rPr>
              <a:t>http://www.cdc.gov/youthcampaign/</a:t>
            </a:r>
            <a:r>
              <a:rPr lang="en-US" altLang="en-US"/>
              <a:t>) campaign to encourage kids to become more active and avoid being overweight.  Probably everyone has seen a health communication effort aimed at helping people not smoke.  The “Take a Stand” campaign against smoking is one example. The “Click It or Ticket” seatbelt campaign is another example of health communication in action.  (Note to teachers: The teacher could pause here and ask students if they can think of other examples of health communication.)</a:t>
            </a:r>
          </a:p>
          <a:p>
            <a:r>
              <a:rPr lang="en-US" altLang="en-US"/>
              <a:t>Health communication can encourage people to change their behavior but it cannot force people to change their behavior.</a:t>
            </a:r>
          </a:p>
          <a:p>
            <a:r>
              <a:rPr lang="en-US" altLang="en-US"/>
              <a:t>Microsoft Office Clip Art. 2001. [cited 17 June 2005].</a:t>
            </a:r>
          </a:p>
        </p:txBody>
      </p:sp>
    </p:spTree>
    <p:extLst>
      <p:ext uri="{BB962C8B-B14F-4D97-AF65-F5344CB8AC3E}">
        <p14:creationId xmlns:p14="http://schemas.microsoft.com/office/powerpoint/2010/main" val="3166928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BE7F3-9788-46FE-B9CD-72262AAFE85F}" type="slidenum">
              <a:rPr lang="en-US" altLang="en-US"/>
              <a:pPr/>
              <a:t>10</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Engineered solutions are ideas made to improve how we can make use of public health services.  We encounter engineered solutions every day.  If you drink a glass of tap water, your water might have fluoride added to prevent cavities.  If you are driving in an area with speed bumps, you are experiencing an engineered solution designed to reduce auto accidents caused by speeding. </a:t>
            </a:r>
          </a:p>
        </p:txBody>
      </p:sp>
    </p:spTree>
    <p:extLst>
      <p:ext uri="{BB962C8B-B14F-4D97-AF65-F5344CB8AC3E}">
        <p14:creationId xmlns:p14="http://schemas.microsoft.com/office/powerpoint/2010/main" val="282000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1BAFF-E5A3-45D6-A9E1-663BB9E8B4B9}" type="slidenum">
              <a:rPr lang="en-US" altLang="en-US"/>
              <a:pPr/>
              <a:t>11</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a:t>Public health issues can be identified in many different ways.  Once issues are identified, public health professionals work to lessen the impact of a problem through prevention and intervention programs.  After programs are put in place, researchers evaluate the effects of the program to make sure that they are effective. </a:t>
            </a:r>
          </a:p>
          <a:p>
            <a:r>
              <a:rPr lang="en-US" altLang="en-US"/>
              <a:t>[Note to teachers: As an informal assessment and wrap-up, ask students to give examples of each of the four tools that they learned during the lesson.  Next, ask students if there are any others public health tools that they can think of.] </a:t>
            </a:r>
          </a:p>
        </p:txBody>
      </p:sp>
    </p:spTree>
    <p:extLst>
      <p:ext uri="{BB962C8B-B14F-4D97-AF65-F5344CB8AC3E}">
        <p14:creationId xmlns:p14="http://schemas.microsoft.com/office/powerpoint/2010/main" val="60672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3601C0-C0E2-469D-8130-12DC12D7079D}" type="slidenum">
              <a:rPr lang="en-US" altLang="en-US"/>
              <a:pPr/>
              <a:t>‹#›</a:t>
            </a:fld>
            <a:endParaRPr lang="en-US" altLang="en-US"/>
          </a:p>
        </p:txBody>
      </p:sp>
    </p:spTree>
    <p:extLst>
      <p:ext uri="{BB962C8B-B14F-4D97-AF65-F5344CB8AC3E}">
        <p14:creationId xmlns:p14="http://schemas.microsoft.com/office/powerpoint/2010/main" val="41970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E14B20-6776-4FCA-8EC9-C7A56E845321}" type="slidenum">
              <a:rPr lang="en-US" altLang="en-US"/>
              <a:pPr/>
              <a:t>‹#›</a:t>
            </a:fld>
            <a:endParaRPr lang="en-US" altLang="en-US"/>
          </a:p>
        </p:txBody>
      </p:sp>
    </p:spTree>
    <p:extLst>
      <p:ext uri="{BB962C8B-B14F-4D97-AF65-F5344CB8AC3E}">
        <p14:creationId xmlns:p14="http://schemas.microsoft.com/office/powerpoint/2010/main" val="225946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4A4DC2-9F08-4F4D-85D2-73387DC1A2AD}" type="slidenum">
              <a:rPr lang="en-US" altLang="en-US"/>
              <a:pPr/>
              <a:t>‹#›</a:t>
            </a:fld>
            <a:endParaRPr lang="en-US" altLang="en-US"/>
          </a:p>
        </p:txBody>
      </p:sp>
    </p:spTree>
    <p:extLst>
      <p:ext uri="{BB962C8B-B14F-4D97-AF65-F5344CB8AC3E}">
        <p14:creationId xmlns:p14="http://schemas.microsoft.com/office/powerpoint/2010/main" val="47589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7C2057-A769-4E52-B2D3-FF2A6C3B22DE}" type="slidenum">
              <a:rPr lang="en-US" altLang="en-US"/>
              <a:pPr/>
              <a:t>‹#›</a:t>
            </a:fld>
            <a:endParaRPr lang="en-US" altLang="en-US"/>
          </a:p>
        </p:txBody>
      </p:sp>
    </p:spTree>
    <p:extLst>
      <p:ext uri="{BB962C8B-B14F-4D97-AF65-F5344CB8AC3E}">
        <p14:creationId xmlns:p14="http://schemas.microsoft.com/office/powerpoint/2010/main" val="5479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A1789C-2E6E-4626-8651-51DB1910923B}" type="slidenum">
              <a:rPr lang="en-US" altLang="en-US"/>
              <a:pPr/>
              <a:t>‹#›</a:t>
            </a:fld>
            <a:endParaRPr lang="en-US" altLang="en-US"/>
          </a:p>
        </p:txBody>
      </p:sp>
    </p:spTree>
    <p:extLst>
      <p:ext uri="{BB962C8B-B14F-4D97-AF65-F5344CB8AC3E}">
        <p14:creationId xmlns:p14="http://schemas.microsoft.com/office/powerpoint/2010/main" val="369702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B6D0F6-93A2-4689-AAF9-E61542B8178E}" type="slidenum">
              <a:rPr lang="en-US" altLang="en-US"/>
              <a:pPr/>
              <a:t>‹#›</a:t>
            </a:fld>
            <a:endParaRPr lang="en-US" altLang="en-US"/>
          </a:p>
        </p:txBody>
      </p:sp>
    </p:spTree>
    <p:extLst>
      <p:ext uri="{BB962C8B-B14F-4D97-AF65-F5344CB8AC3E}">
        <p14:creationId xmlns:p14="http://schemas.microsoft.com/office/powerpoint/2010/main" val="195898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54115C-350F-45B6-B474-3721181871F2}" type="slidenum">
              <a:rPr lang="en-US" altLang="en-US"/>
              <a:pPr/>
              <a:t>‹#›</a:t>
            </a:fld>
            <a:endParaRPr lang="en-US" altLang="en-US"/>
          </a:p>
        </p:txBody>
      </p:sp>
    </p:spTree>
    <p:extLst>
      <p:ext uri="{BB962C8B-B14F-4D97-AF65-F5344CB8AC3E}">
        <p14:creationId xmlns:p14="http://schemas.microsoft.com/office/powerpoint/2010/main" val="419127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D121B99-7EFD-493A-81DC-79685861CC1A}" type="slidenum">
              <a:rPr lang="en-US" altLang="en-US"/>
              <a:pPr/>
              <a:t>‹#›</a:t>
            </a:fld>
            <a:endParaRPr lang="en-US" altLang="en-US"/>
          </a:p>
        </p:txBody>
      </p:sp>
    </p:spTree>
    <p:extLst>
      <p:ext uri="{BB962C8B-B14F-4D97-AF65-F5344CB8AC3E}">
        <p14:creationId xmlns:p14="http://schemas.microsoft.com/office/powerpoint/2010/main" val="230406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EE6A66-C498-487F-981C-2A54BAF7A217}" type="slidenum">
              <a:rPr lang="en-US" altLang="en-US"/>
              <a:pPr/>
              <a:t>‹#›</a:t>
            </a:fld>
            <a:endParaRPr lang="en-US" altLang="en-US"/>
          </a:p>
        </p:txBody>
      </p:sp>
    </p:spTree>
    <p:extLst>
      <p:ext uri="{BB962C8B-B14F-4D97-AF65-F5344CB8AC3E}">
        <p14:creationId xmlns:p14="http://schemas.microsoft.com/office/powerpoint/2010/main" val="77393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3E541D-8E79-4539-9A5E-E0C9E1247EF2}" type="slidenum">
              <a:rPr lang="en-US" altLang="en-US"/>
              <a:pPr/>
              <a:t>‹#›</a:t>
            </a:fld>
            <a:endParaRPr lang="en-US" altLang="en-US"/>
          </a:p>
        </p:txBody>
      </p:sp>
    </p:spTree>
    <p:extLst>
      <p:ext uri="{BB962C8B-B14F-4D97-AF65-F5344CB8AC3E}">
        <p14:creationId xmlns:p14="http://schemas.microsoft.com/office/powerpoint/2010/main" val="127814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1394C1-4932-483F-BF0B-E7D1E14797E5}" type="slidenum">
              <a:rPr lang="en-US" altLang="en-US"/>
              <a:pPr/>
              <a:t>‹#›</a:t>
            </a:fld>
            <a:endParaRPr lang="en-US" altLang="en-US"/>
          </a:p>
        </p:txBody>
      </p:sp>
    </p:spTree>
    <p:extLst>
      <p:ext uri="{BB962C8B-B14F-4D97-AF65-F5344CB8AC3E}">
        <p14:creationId xmlns:p14="http://schemas.microsoft.com/office/powerpoint/2010/main" val="86681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0E02FF-431C-48A0-8FC0-5BE5A13CC3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dirty="0" smtClean="0"/>
              <a:t>How can we improve the health</a:t>
            </a:r>
            <a:r>
              <a:rPr lang="en-US" altLang="en-US" sz="4400" baseline="0" dirty="0" smtClean="0"/>
              <a:t> of the public?</a:t>
            </a:r>
            <a:endParaRPr lang="en-US" altLang="en-US" sz="4400" dirty="0"/>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graphicFrame>
        <p:nvGraphicFramePr>
          <p:cNvPr id="2052" name="Object 4" title="background"/>
          <p:cNvGraphicFramePr>
            <a:graphicFrameLocks noChangeAspect="1"/>
          </p:cNvGraphicFramePr>
          <p:nvPr>
            <p:extLst>
              <p:ext uri="{D42A27DB-BD31-4B8C-83A1-F6EECF244321}">
                <p14:modId xmlns:p14="http://schemas.microsoft.com/office/powerpoint/2010/main" val="3232422955"/>
              </p:ext>
            </p:extLst>
          </p:nvPr>
        </p:nvGraphicFramePr>
        <p:xfrm>
          <a:off x="0" y="0"/>
          <a:ext cx="9144000" cy="6896100"/>
        </p:xfrm>
        <a:graphic>
          <a:graphicData uri="http://schemas.openxmlformats.org/presentationml/2006/ole">
            <mc:AlternateContent xmlns:mc="http://schemas.openxmlformats.org/markup-compatibility/2006">
              <mc:Choice xmlns:v="urn:schemas-microsoft-com:vml" Requires="v">
                <p:oleObj spid="_x0000_s2054" name="Slide" r:id="rId3" imgW="3388910" imgH="2556059" progId="PowerPoint.Slide.8">
                  <p:embed/>
                </p:oleObj>
              </mc:Choice>
              <mc:Fallback>
                <p:oleObj name="Slide" r:id="rId3" imgW="3388910" imgH="2556059"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Engineered solutions</a:t>
            </a:r>
            <a:endParaRPr lang="en-US" altLang="en-US" dirty="0"/>
          </a:p>
        </p:txBody>
      </p:sp>
      <p:sp>
        <p:nvSpPr>
          <p:cNvPr id="21507" name="Rectangle 3"/>
          <p:cNvSpPr>
            <a:spLocks noGrp="1" noChangeArrowheads="1"/>
          </p:cNvSpPr>
          <p:nvPr>
            <p:ph type="body" idx="1"/>
          </p:nvPr>
        </p:nvSpPr>
        <p:spPr/>
        <p:txBody>
          <a:bodyPr/>
          <a:lstStyle/>
          <a:p>
            <a:endParaRPr lang="en-US" altLang="en-US"/>
          </a:p>
        </p:txBody>
      </p:sp>
      <p:sp>
        <p:nvSpPr>
          <p:cNvPr id="21509" name="Rectangle 5" title="background"/>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8" name="Object 4" title="background"/>
          <p:cNvGraphicFramePr>
            <a:graphicFrameLocks noChangeAspect="1"/>
          </p:cNvGraphicFramePr>
          <p:nvPr>
            <p:extLst>
              <p:ext uri="{D42A27DB-BD31-4B8C-83A1-F6EECF244321}">
                <p14:modId xmlns:p14="http://schemas.microsoft.com/office/powerpoint/2010/main" val="2143552383"/>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21511"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Summary</a:t>
            </a:r>
            <a:endParaRPr lang="en-US" altLang="en-US" dirty="0"/>
          </a:p>
        </p:txBody>
      </p:sp>
      <p:sp>
        <p:nvSpPr>
          <p:cNvPr id="23555" name="Rectangle 3"/>
          <p:cNvSpPr>
            <a:spLocks noGrp="1" noChangeArrowheads="1"/>
          </p:cNvSpPr>
          <p:nvPr>
            <p:ph type="body" idx="1"/>
          </p:nvPr>
        </p:nvSpPr>
        <p:spPr/>
        <p:txBody>
          <a:bodyPr/>
          <a:lstStyle/>
          <a:p>
            <a:endParaRPr lang="en-US" altLang="en-US"/>
          </a:p>
        </p:txBody>
      </p:sp>
      <p:sp>
        <p:nvSpPr>
          <p:cNvPr id="23557"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6" name="Object 4" title="background"/>
          <p:cNvGraphicFramePr>
            <a:graphicFrameLocks noChangeAspect="1"/>
          </p:cNvGraphicFramePr>
          <p:nvPr>
            <p:extLst>
              <p:ext uri="{D42A27DB-BD31-4B8C-83A1-F6EECF244321}">
                <p14:modId xmlns:p14="http://schemas.microsoft.com/office/powerpoint/2010/main" val="2966244549"/>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3559"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t>Bibliography</a:t>
            </a:r>
            <a:endParaRPr lang="en-US" altLang="en-US" dirty="0"/>
          </a:p>
        </p:txBody>
      </p:sp>
      <p:sp>
        <p:nvSpPr>
          <p:cNvPr id="25603" name="Rectangle 3"/>
          <p:cNvSpPr>
            <a:spLocks noGrp="1" noChangeArrowheads="1"/>
          </p:cNvSpPr>
          <p:nvPr>
            <p:ph type="body" idx="1"/>
          </p:nvPr>
        </p:nvSpPr>
        <p:spPr/>
        <p:txBody>
          <a:bodyPr/>
          <a:lstStyle/>
          <a:p>
            <a:endParaRPr lang="en-US" altLang="en-US"/>
          </a:p>
        </p:txBody>
      </p:sp>
      <p:sp>
        <p:nvSpPr>
          <p:cNvPr id="25605"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4" name="Object 4" title="background"/>
          <p:cNvGraphicFramePr>
            <a:graphicFrameLocks noChangeAspect="1"/>
          </p:cNvGraphicFramePr>
          <p:nvPr>
            <p:extLst>
              <p:ext uri="{D42A27DB-BD31-4B8C-83A1-F6EECF244321}">
                <p14:modId xmlns:p14="http://schemas.microsoft.com/office/powerpoint/2010/main" val="573369372"/>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5607" name="Slide" r:id="rId3" imgW="4571831" imgH="3428876" progId="PowerPoint.Slide.8">
                  <p:embed/>
                </p:oleObj>
              </mc:Choice>
              <mc:Fallback>
                <p:oleObj name="Slide" r:id="rId3" imgW="4571831" imgH="3428876"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US" altLang="en-US" dirty="0" smtClean="0"/>
              <a:t>Overview</a:t>
            </a:r>
            <a:endParaRPr lang="en-US" altLang="en-US" dirty="0"/>
          </a:p>
        </p:txBody>
      </p:sp>
      <p:graphicFrame>
        <p:nvGraphicFramePr>
          <p:cNvPr id="3076" name="Object 4" title="background"/>
          <p:cNvGraphicFramePr>
            <a:graphicFrameLocks noChangeAspect="1"/>
          </p:cNvGraphicFramePr>
          <p:nvPr>
            <p:ph idx="1"/>
            <p:extLst>
              <p:ext uri="{D42A27DB-BD31-4B8C-83A1-F6EECF244321}">
                <p14:modId xmlns:p14="http://schemas.microsoft.com/office/powerpoint/2010/main" val="853212317"/>
              </p:ext>
            </p:extLst>
          </p:nvPr>
        </p:nvGraphicFramePr>
        <p:xfrm>
          <a:off x="0" y="0"/>
          <a:ext cx="9144000" cy="6881813"/>
        </p:xfrm>
        <a:graphic>
          <a:graphicData uri="http://schemas.openxmlformats.org/presentationml/2006/ole">
            <mc:AlternateContent xmlns:mc="http://schemas.openxmlformats.org/markup-compatibility/2006">
              <mc:Choice xmlns:v="urn:schemas-microsoft-com:vml" Requires="v">
                <p:oleObj spid="_x0000_s3080" name="Slide" r:id="rId4" imgW="3427053" imgH="2580214" progId="PowerPoint.Slide.8">
                  <p:embed/>
                </p:oleObj>
              </mc:Choice>
              <mc:Fallback>
                <p:oleObj name="Slide" r:id="rId4" imgW="3427053" imgH="2580214"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What is Public</a:t>
            </a:r>
            <a:r>
              <a:rPr lang="en-US" altLang="en-US" baseline="0" dirty="0" smtClean="0"/>
              <a:t> Health</a:t>
            </a:r>
            <a:endParaRPr lang="en-US" altLang="en-US" dirty="0"/>
          </a:p>
        </p:txBody>
      </p:sp>
      <p:sp>
        <p:nvSpPr>
          <p:cNvPr id="7171" name="Rectangle 3"/>
          <p:cNvSpPr>
            <a:spLocks noGrp="1" noChangeArrowheads="1"/>
          </p:cNvSpPr>
          <p:nvPr>
            <p:ph type="body" idx="1"/>
          </p:nvPr>
        </p:nvSpPr>
        <p:spPr/>
        <p:txBody>
          <a:bodyPr/>
          <a:lstStyle/>
          <a:p>
            <a:endParaRPr lang="en-US" altLang="en-US"/>
          </a:p>
        </p:txBody>
      </p:sp>
      <p:sp>
        <p:nvSpPr>
          <p:cNvPr id="7176" name="Rectangle 8" title="background"/>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5" name="Object 7" title="background"/>
          <p:cNvGraphicFramePr>
            <a:graphicFrameLocks noChangeAspect="1"/>
          </p:cNvGraphicFramePr>
          <p:nvPr>
            <p:extLst>
              <p:ext uri="{D42A27DB-BD31-4B8C-83A1-F6EECF244321}">
                <p14:modId xmlns:p14="http://schemas.microsoft.com/office/powerpoint/2010/main" val="285613298"/>
              </p:ext>
            </p:extLst>
          </p:nvPr>
        </p:nvGraphicFramePr>
        <p:xfrm>
          <a:off x="0" y="0"/>
          <a:ext cx="9144000" cy="6864350"/>
        </p:xfrm>
        <a:graphic>
          <a:graphicData uri="http://schemas.openxmlformats.org/presentationml/2006/ole">
            <mc:AlternateContent xmlns:mc="http://schemas.openxmlformats.org/markup-compatibility/2006">
              <mc:Choice xmlns:v="urn:schemas-microsoft-com:vml" Requires="v">
                <p:oleObj spid="_x0000_s7178" name="Slide" r:id="rId4" imgW="4492826" imgH="3368051" progId="PowerPoint.Slide.8">
                  <p:embed/>
                </p:oleObj>
              </mc:Choice>
              <mc:Fallback>
                <p:oleObj name="Slide" r:id="rId4" imgW="4492826" imgH="3368051" progId="PowerPoint.Slid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Examples</a:t>
            </a:r>
            <a:r>
              <a:rPr lang="en-US" altLang="en-US" baseline="0" dirty="0" smtClean="0"/>
              <a:t> of Public Health in Action</a:t>
            </a:r>
            <a:endParaRPr lang="en-US" altLang="en-US" dirty="0"/>
          </a:p>
        </p:txBody>
      </p:sp>
      <p:sp>
        <p:nvSpPr>
          <p:cNvPr id="10243" name="Rectangle 3"/>
          <p:cNvSpPr>
            <a:spLocks noGrp="1" noChangeArrowheads="1"/>
          </p:cNvSpPr>
          <p:nvPr>
            <p:ph type="body" idx="1"/>
          </p:nvPr>
        </p:nvSpPr>
        <p:spPr/>
        <p:txBody>
          <a:bodyPr/>
          <a:lstStyle/>
          <a:p>
            <a:endParaRPr lang="en-US" altLang="en-US"/>
          </a:p>
        </p:txBody>
      </p:sp>
      <p:sp>
        <p:nvSpPr>
          <p:cNvPr id="10245"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title="background"/>
          <p:cNvGraphicFramePr>
            <a:graphicFrameLocks noChangeAspect="1"/>
          </p:cNvGraphicFramePr>
          <p:nvPr>
            <p:extLst>
              <p:ext uri="{D42A27DB-BD31-4B8C-83A1-F6EECF244321}">
                <p14:modId xmlns:p14="http://schemas.microsoft.com/office/powerpoint/2010/main" val="2192715660"/>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0247"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How</a:t>
            </a:r>
            <a:r>
              <a:rPr lang="en-US" altLang="en-US" baseline="0" dirty="0" smtClean="0"/>
              <a:t> do we know what to improve?</a:t>
            </a:r>
            <a:endParaRPr lang="en-US" altLang="en-US" dirty="0"/>
          </a:p>
        </p:txBody>
      </p:sp>
      <p:sp>
        <p:nvSpPr>
          <p:cNvPr id="12291" name="Rectangle 3"/>
          <p:cNvSpPr>
            <a:spLocks noGrp="1" noChangeArrowheads="1"/>
          </p:cNvSpPr>
          <p:nvPr>
            <p:ph type="body" idx="1"/>
          </p:nvPr>
        </p:nvSpPr>
        <p:spPr/>
        <p:txBody>
          <a:bodyPr/>
          <a:lstStyle/>
          <a:p>
            <a:endParaRPr lang="en-US" altLang="en-US"/>
          </a:p>
        </p:txBody>
      </p:sp>
      <p:sp>
        <p:nvSpPr>
          <p:cNvPr id="12293" name="Rectangle 5"/>
          <p:cNvSpPr>
            <a:spLocks noChangeArrowheads="1"/>
          </p:cNvSpPr>
          <p:nvPr/>
        </p:nvSpPr>
        <p:spPr bwMode="auto">
          <a:xfrm>
            <a:off x="0" y="1967984"/>
            <a:ext cx="13901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mtClean="0"/>
              <a:t>background</a:t>
            </a:r>
            <a:endParaRPr lang="en-US"/>
          </a:p>
        </p:txBody>
      </p:sp>
      <p:graphicFrame>
        <p:nvGraphicFramePr>
          <p:cNvPr id="12292" name="Object 4" title="background"/>
          <p:cNvGraphicFramePr>
            <a:graphicFrameLocks noChangeAspect="1"/>
          </p:cNvGraphicFramePr>
          <p:nvPr>
            <p:extLst>
              <p:ext uri="{D42A27DB-BD31-4B8C-83A1-F6EECF244321}">
                <p14:modId xmlns:p14="http://schemas.microsoft.com/office/powerpoint/2010/main" val="834137939"/>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12295"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How do we improve</a:t>
            </a:r>
            <a:r>
              <a:rPr lang="en-US" altLang="en-US" baseline="0" dirty="0" smtClean="0"/>
              <a:t> health?  Prevention and Intervention</a:t>
            </a:r>
            <a:endParaRPr lang="en-US" altLang="en-US" dirty="0"/>
          </a:p>
        </p:txBody>
      </p:sp>
      <p:sp>
        <p:nvSpPr>
          <p:cNvPr id="15363" name="Rectangle 3"/>
          <p:cNvSpPr>
            <a:spLocks noGrp="1" noChangeArrowheads="1"/>
          </p:cNvSpPr>
          <p:nvPr>
            <p:ph type="body" idx="1"/>
          </p:nvPr>
        </p:nvSpPr>
        <p:spPr/>
        <p:txBody>
          <a:bodyPr/>
          <a:lstStyle/>
          <a:p>
            <a:endParaRPr lang="en-US" altLang="en-US"/>
          </a:p>
        </p:txBody>
      </p:sp>
      <p:sp>
        <p:nvSpPr>
          <p:cNvPr id="15365" name="Rectangle 5" title="doctor"/>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4" name="Object 4" title="background"/>
          <p:cNvGraphicFramePr>
            <a:graphicFrameLocks noChangeAspect="1"/>
          </p:cNvGraphicFramePr>
          <p:nvPr>
            <p:extLst>
              <p:ext uri="{D42A27DB-BD31-4B8C-83A1-F6EECF244321}">
                <p14:modId xmlns:p14="http://schemas.microsoft.com/office/powerpoint/2010/main" val="1355307006"/>
              </p:ext>
            </p:extLst>
          </p:nvPr>
        </p:nvGraphicFramePr>
        <p:xfrm>
          <a:off x="0" y="0"/>
          <a:ext cx="9144000" cy="6864350"/>
        </p:xfrm>
        <a:graphic>
          <a:graphicData uri="http://schemas.openxmlformats.org/presentationml/2006/ole">
            <mc:AlternateContent xmlns:mc="http://schemas.openxmlformats.org/markup-compatibility/2006">
              <mc:Choice xmlns:v="urn:schemas-microsoft-com:vml" Requires="v">
                <p:oleObj spid="_x0000_s15367" name="Slide" r:id="rId4" imgW="4492826" imgH="3368051" progId="PowerPoint.Slide.8">
                  <p:embed/>
                </p:oleObj>
              </mc:Choice>
              <mc:Fallback>
                <p:oleObj name="Slide" r:id="rId4" imgW="4492826" imgH="3368051"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The Tools</a:t>
            </a:r>
            <a:r>
              <a:rPr lang="en-US" altLang="en-US" baseline="0" dirty="0" smtClean="0"/>
              <a:t> of Public Health</a:t>
            </a:r>
            <a:endParaRPr lang="en-US" altLang="en-US" dirty="0"/>
          </a:p>
        </p:txBody>
      </p:sp>
      <p:sp>
        <p:nvSpPr>
          <p:cNvPr id="17411" name="Rectangle 3"/>
          <p:cNvSpPr>
            <a:spLocks noGrp="1" noChangeArrowheads="1"/>
          </p:cNvSpPr>
          <p:nvPr>
            <p:ph type="body" idx="1"/>
          </p:nvPr>
        </p:nvSpPr>
        <p:spPr/>
        <p:txBody>
          <a:bodyPr/>
          <a:lstStyle/>
          <a:p>
            <a:endParaRPr lang="en-US" altLang="en-US"/>
          </a:p>
        </p:txBody>
      </p:sp>
      <p:sp>
        <p:nvSpPr>
          <p:cNvPr id="17413" name="Rectangle 5" title="camera clipart"/>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12" name="Object 4" title="background"/>
          <p:cNvGraphicFramePr>
            <a:graphicFrameLocks noChangeAspect="1"/>
          </p:cNvGraphicFramePr>
          <p:nvPr>
            <p:extLst>
              <p:ext uri="{D42A27DB-BD31-4B8C-83A1-F6EECF244321}">
                <p14:modId xmlns:p14="http://schemas.microsoft.com/office/powerpoint/2010/main" val="4039070391"/>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7415"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Policy</a:t>
            </a:r>
            <a:r>
              <a:rPr lang="en-US" altLang="en-US" baseline="0" dirty="0" smtClean="0"/>
              <a:t> Development</a:t>
            </a:r>
            <a:endParaRPr lang="en-US" altLang="en-US" dirty="0"/>
          </a:p>
        </p:txBody>
      </p:sp>
      <p:sp>
        <p:nvSpPr>
          <p:cNvPr id="19459" name="Rectangle 3"/>
          <p:cNvSpPr>
            <a:spLocks noGrp="1" noChangeArrowheads="1"/>
          </p:cNvSpPr>
          <p:nvPr>
            <p:ph type="body" idx="1"/>
          </p:nvPr>
        </p:nvSpPr>
        <p:spPr/>
        <p:txBody>
          <a:bodyPr/>
          <a:lstStyle/>
          <a:p>
            <a:endParaRPr lang="en-US" altLang="en-US"/>
          </a:p>
        </p:txBody>
      </p:sp>
      <p:sp>
        <p:nvSpPr>
          <p:cNvPr id="19461"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60" name="Object 4" title="background"/>
          <p:cNvGraphicFramePr>
            <a:graphicFrameLocks noChangeAspect="1"/>
          </p:cNvGraphicFramePr>
          <p:nvPr>
            <p:extLst>
              <p:ext uri="{D42A27DB-BD31-4B8C-83A1-F6EECF244321}">
                <p14:modId xmlns:p14="http://schemas.microsoft.com/office/powerpoint/2010/main" val="1623907654"/>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9463" name="Slide" r:id="rId3" imgW="4571831" imgH="3428876" progId="PowerPoint.Slide.8">
                  <p:embed/>
                </p:oleObj>
              </mc:Choice>
              <mc:Fallback>
                <p:oleObj name="Slide" r:id="rId3" imgW="4571831" imgH="3428876"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Providing</a:t>
            </a:r>
            <a:r>
              <a:rPr lang="en-US" altLang="en-US" baseline="0" dirty="0" smtClean="0"/>
              <a:t> Services</a:t>
            </a:r>
            <a:endParaRPr lang="en-US" altLang="en-US" dirty="0"/>
          </a:p>
        </p:txBody>
      </p:sp>
      <p:sp>
        <p:nvSpPr>
          <p:cNvPr id="20483" name="Rectangle 3"/>
          <p:cNvSpPr>
            <a:spLocks noGrp="1" noChangeArrowheads="1"/>
          </p:cNvSpPr>
          <p:nvPr>
            <p:ph type="body" idx="1"/>
          </p:nvPr>
        </p:nvSpPr>
        <p:spPr/>
        <p:txBody>
          <a:bodyPr/>
          <a:lstStyle/>
          <a:p>
            <a:endParaRPr lang="en-US" altLang="en-US"/>
          </a:p>
        </p:txBody>
      </p:sp>
      <p:sp>
        <p:nvSpPr>
          <p:cNvPr id="20485"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4" name="Object 4" title="background"/>
          <p:cNvGraphicFramePr>
            <a:graphicFrameLocks noChangeAspect="1"/>
          </p:cNvGraphicFramePr>
          <p:nvPr>
            <p:extLst>
              <p:ext uri="{D42A27DB-BD31-4B8C-83A1-F6EECF244321}">
                <p14:modId xmlns:p14="http://schemas.microsoft.com/office/powerpoint/2010/main" val="3784220652"/>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0487" name="Slide" r:id="rId3" imgW="4571831" imgH="3428876" progId="PowerPoint.Slide.8">
                  <p:embed/>
                </p:oleObj>
              </mc:Choice>
              <mc:Fallback>
                <p:oleObj name="Slide" r:id="rId3" imgW="4571831" imgH="3428876"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973</Words>
  <Application>Microsoft Office PowerPoint</Application>
  <PresentationFormat>On-screen Show (4:3)</PresentationFormat>
  <Paragraphs>34</Paragraphs>
  <Slides>12</Slides>
  <Notes>8</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5" baseType="lpstr">
      <vt:lpstr>Arial</vt:lpstr>
      <vt:lpstr>Default Design</vt:lpstr>
      <vt:lpstr>Microsoft PowerPoint 97-2003 Slide</vt:lpstr>
      <vt:lpstr>How can we improve the health of the public?</vt:lpstr>
      <vt:lpstr>Overview</vt:lpstr>
      <vt:lpstr>What is Public Health</vt:lpstr>
      <vt:lpstr>Examples of Public Health in Action</vt:lpstr>
      <vt:lpstr>How do we know what to improve?</vt:lpstr>
      <vt:lpstr>How do we improve health?  Prevention and Intervention</vt:lpstr>
      <vt:lpstr>The Tools of Public Health</vt:lpstr>
      <vt:lpstr>Policy Development</vt:lpstr>
      <vt:lpstr>Providing Services</vt:lpstr>
      <vt:lpstr>Engineered solutions</vt:lpstr>
      <vt:lpstr>Summary</vt:lpstr>
      <vt:lpstr>Bibliography</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sau9</dc:creator>
  <cp:lastModifiedBy>Triplett, Deyon (CDC/OID/NCEZID) (CTR)</cp:lastModifiedBy>
  <cp:revision>11</cp:revision>
  <dcterms:created xsi:type="dcterms:W3CDTF">2005-12-16T15:35:48Z</dcterms:created>
  <dcterms:modified xsi:type="dcterms:W3CDTF">2015-11-24T18:12:51Z</dcterms:modified>
</cp:coreProperties>
</file>