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8" autoAdjust="0"/>
    <p:restoredTop sz="86412" autoAdjust="0"/>
  </p:normalViewPr>
  <p:slideViewPr>
    <p:cSldViewPr>
      <p:cViewPr varScale="1">
        <p:scale>
          <a:sx n="73" d="100"/>
          <a:sy n="73" d="100"/>
        </p:scale>
        <p:origin x="78"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5E8C5A2-F173-469E-8FC9-96731902041D}" type="slidenum">
              <a:rPr lang="en-US" altLang="en-US"/>
              <a:pPr/>
              <a:t>‹#›</a:t>
            </a:fld>
            <a:endParaRPr lang="en-US" altLang="en-US"/>
          </a:p>
        </p:txBody>
      </p:sp>
    </p:spTree>
    <p:extLst>
      <p:ext uri="{BB962C8B-B14F-4D97-AF65-F5344CB8AC3E}">
        <p14:creationId xmlns:p14="http://schemas.microsoft.com/office/powerpoint/2010/main" val="33425097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C932D2-00F9-4C56-BFED-A444F9B4724C}" type="slidenum">
              <a:rPr lang="en-US" altLang="en-US"/>
              <a:pPr/>
              <a:t>2</a:t>
            </a:fld>
            <a:endParaRPr lang="en-US" alt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ltLang="en-US"/>
              <a:t>Today we will talk about the news media and how our society has become surrounded by news 24 hours a day. We will look at how the news media can influence the public’s interest in and knowledge about different health issues. We will be talking about autism and autistic spectrum disorders, or ASDs, as an example of how the media influence knowledge and opinions about health issues. We’ll talk about autism in the news, find out what autism is, and talk about how the media may influence our views on autism.</a:t>
            </a:r>
          </a:p>
        </p:txBody>
      </p:sp>
    </p:spTree>
    <p:extLst>
      <p:ext uri="{BB962C8B-B14F-4D97-AF65-F5344CB8AC3E}">
        <p14:creationId xmlns:p14="http://schemas.microsoft.com/office/powerpoint/2010/main" val="1572515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1DAF1-60B2-4555-B0FE-CA39A57E6DDB}" type="slidenum">
              <a:rPr lang="en-US" altLang="en-US"/>
              <a:pPr/>
              <a:t>11</a:t>
            </a:fld>
            <a:endParaRPr lang="en-US" alt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Someone with an ASD may repeat certain words or actions over, and over, and over again. Some people may be overly sensitive to specific sights, sounds, tastes, smells, or sensations. Other people may seem to not react at all to strong sights, sounds, or even pain (3).</a:t>
            </a:r>
          </a:p>
          <a:p>
            <a:r>
              <a:rPr lang="en-US" altLang="en-US"/>
              <a:t>Microsoft Office Clip Art. 2001 [cited 1 July 2005].</a:t>
            </a:r>
          </a:p>
          <a:p>
            <a:r>
              <a:rPr lang="en-US" altLang="en-US"/>
              <a:t>(3) “The Autism Spectrum Disorders: Conditions of Urgent Public Health Concerns.” PowerPoint presentation by Dr. Catherine Rice, CDC Science Ambassador Program, June 2005.</a:t>
            </a:r>
          </a:p>
        </p:txBody>
      </p:sp>
    </p:spTree>
    <p:extLst>
      <p:ext uri="{BB962C8B-B14F-4D97-AF65-F5344CB8AC3E}">
        <p14:creationId xmlns:p14="http://schemas.microsoft.com/office/powerpoint/2010/main" val="235882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4B723-D47D-4079-9DB2-3B38627C8664}" type="slidenum">
              <a:rPr lang="en-US" altLang="en-US"/>
              <a:pPr/>
              <a:t>12</a:t>
            </a:fld>
            <a:endParaRPr lang="en-US"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People with ASDs may have unusual and overly strong reactions to things someone without an ASD would consider normal. Taking turns is often hard for them. And when people get upset with them for jumping in or trying to interact with a person in a rude way, someone with an ASD will probably not understand why people are mad or may not even realize people are mad. Some people with ASDs get extremely upset when there is even a minor change in their daily schedule. And many people with ASDs do not understand pretend and “make believe.” Younger children may not play dress up or other pretend games. Or they may think that make believe is real (3). </a:t>
            </a:r>
          </a:p>
          <a:p>
            <a:endParaRPr lang="en-US" altLang="en-US"/>
          </a:p>
          <a:p>
            <a:r>
              <a:rPr lang="en-US" altLang="en-US"/>
              <a:t>Microsoft Office Clip Art. 2001 [cited 1 July 2005].</a:t>
            </a:r>
          </a:p>
          <a:p>
            <a:r>
              <a:rPr lang="en-US" altLang="en-US"/>
              <a:t>(3) “The Autism Spectrum Disorders: Conditions of Urgent Public Health Concerns.” PowerPoint presentation by Dr. Catherine Rice, CDC Science Ambassador Program, June 2005.</a:t>
            </a:r>
          </a:p>
        </p:txBody>
      </p:sp>
    </p:spTree>
    <p:extLst>
      <p:ext uri="{BB962C8B-B14F-4D97-AF65-F5344CB8AC3E}">
        <p14:creationId xmlns:p14="http://schemas.microsoft.com/office/powerpoint/2010/main" val="166978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EA306-FECF-47E5-9F43-E7D7EFB0FB10}" type="slidenum">
              <a:rPr lang="en-US" altLang="en-US"/>
              <a:pPr/>
              <a:t>13</a:t>
            </a:fld>
            <a:endParaRPr lang="en-US" alt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a:t>Because ASDs have received so much attention in the media, there is a lot of information about it. Some of that information is well researched. Some of the information is not researched well with scientific studies. To make informed decisions, people must learn to question what they read in the newspaper and see on TV or the Internet. When we go to the computer lab we will look at some websites and learn to evaluate them for their scientific accuracy.</a:t>
            </a:r>
          </a:p>
          <a:p>
            <a:r>
              <a:rPr lang="en-US" altLang="en-US"/>
              <a:t>Microsoft Office Clip Art. 2001 [cited 1 July 2005].</a:t>
            </a:r>
          </a:p>
        </p:txBody>
      </p:sp>
    </p:spTree>
    <p:extLst>
      <p:ext uri="{BB962C8B-B14F-4D97-AF65-F5344CB8AC3E}">
        <p14:creationId xmlns:p14="http://schemas.microsoft.com/office/powerpoint/2010/main" val="66623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58F1C-97C4-4E5D-879A-FB8CFFB7A49E}" type="slidenum">
              <a:rPr lang="en-US" altLang="en-US"/>
              <a:pPr/>
              <a:t>14</a:t>
            </a:fld>
            <a:endParaRPr lang="en-US" alt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en-US" dirty="0"/>
              <a:t>There is a lot of information in the media today about health related issues. Everyone must learn to question what they see and hear to be better consumers of the news. Autism is one disorder that has received a lot of attention in the media recently. We will investigate websites about ASDs and learn to identify well-researched information sources. </a:t>
            </a:r>
          </a:p>
        </p:txBody>
      </p:sp>
    </p:spTree>
    <p:extLst>
      <p:ext uri="{BB962C8B-B14F-4D97-AF65-F5344CB8AC3E}">
        <p14:creationId xmlns:p14="http://schemas.microsoft.com/office/powerpoint/2010/main" val="344392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EC953-8A4F-43ED-90B7-5E0FA4F1A4F9}" type="slidenum">
              <a:rPr lang="en-US" altLang="en-US"/>
              <a:pPr/>
              <a:t>3</a:t>
            </a:fld>
            <a:endParaRPr lang="en-US" alt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a:t>In today’s society we are constantly exposed to the latest news stories—on TV, on the Internet, in newspapers and magazines. This includes news about scientific advances and disease outbreaks. Think about how quickly the world learned about SARS, the latest cases of mad cow disease, or the spread of West Nile virus.  (Pause and have students give examples of media coverage of disease or health issues.) Microsoft Office Clip Art. 2001 [cited 1 July 2005]. </a:t>
            </a:r>
          </a:p>
        </p:txBody>
      </p:sp>
    </p:spTree>
    <p:extLst>
      <p:ext uri="{BB962C8B-B14F-4D97-AF65-F5344CB8AC3E}">
        <p14:creationId xmlns:p14="http://schemas.microsoft.com/office/powerpoint/2010/main" val="339995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AB80B-19EA-4890-A994-425D25939B73}" type="slidenum">
              <a:rPr lang="en-US" altLang="en-US"/>
              <a:pPr/>
              <a:t>4</a:t>
            </a:fld>
            <a:endParaRPr lang="en-US" alt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Having information can help us stay healthy. It can help us prevent disease. For example, we know that exercise helps lower the risk of developing diabetes. It can help us be prepared to fight disease. People have learned that dead birds may carry West Nile virus.</a:t>
            </a:r>
          </a:p>
          <a:p>
            <a:r>
              <a:rPr lang="en-US" altLang="en-US"/>
              <a:t>While information is usually a good thing, can health information ever have negative effects? Pause here for a class discussion. Ask the students when information from the television, newspaper, or Internet can be bad.</a:t>
            </a:r>
          </a:p>
          <a:p>
            <a:r>
              <a:rPr lang="en-US" altLang="en-US"/>
              <a:t>Microsoft Office Clip Art. 2001 [cited 1 July 2005].</a:t>
            </a:r>
          </a:p>
        </p:txBody>
      </p:sp>
    </p:spTree>
    <p:extLst>
      <p:ext uri="{BB962C8B-B14F-4D97-AF65-F5344CB8AC3E}">
        <p14:creationId xmlns:p14="http://schemas.microsoft.com/office/powerpoint/2010/main" val="17960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8A8E0-F022-437C-951C-47F5531B241A}" type="slidenum">
              <a:rPr lang="en-US" altLang="en-US"/>
              <a:pPr/>
              <a:t>5</a:t>
            </a:fld>
            <a:endParaRPr lang="en-US" alt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tLang="en-US"/>
              <a:t>While information is usually a good thing, sometimes the rush to get news out overshadows the need for good research and the fact that science does not always provide a quick and easy answer. Wrong information or partial information can cause panic.  During the anthrax incident after September 11, 2001, people stockpiled antibiotics. Sometimes it is hard to tell what the truth really is. Lately there have been a lot of stories saying that prescription drugs like Vioxx (will this age group know about this – might need to explain) are unsafe, then more stories saying that they are safe. Conflicting information from multiple sources is being released on the Internet and evening news daily. It’s hard to tell what is really going on. Good research must back up scientific claims. Just because you hear something in the news doesn’t mean it is true.</a:t>
            </a:r>
          </a:p>
          <a:p>
            <a:r>
              <a:rPr lang="en-US" altLang="en-US"/>
              <a:t>Microsoft Office Clip Art. 2001 [cited 1 July 2005].</a:t>
            </a:r>
          </a:p>
        </p:txBody>
      </p:sp>
    </p:spTree>
    <p:extLst>
      <p:ext uri="{BB962C8B-B14F-4D97-AF65-F5344CB8AC3E}">
        <p14:creationId xmlns:p14="http://schemas.microsoft.com/office/powerpoint/2010/main" val="218889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E21FC-C17F-45E6-9895-9DF301087E6C}" type="slidenum">
              <a:rPr lang="en-US" altLang="en-US"/>
              <a:pPr/>
              <a:t>6</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en-US"/>
              <a:t>Autism has been in the news a lot recently. CNN’s website often has articles about autism such as this one (1).  This article describes the relationship between one child with autism and his mother, and discusses the debate over whether vaccines are associated with rising autism rates. The second story was on NBC News and MSNBC as a multipart series that they then made into a DVD to be purchased. The story covered autism from a number of angles.</a:t>
            </a:r>
          </a:p>
          <a:p>
            <a:r>
              <a:rPr lang="en-US" altLang="en-US"/>
              <a:t>(2) http://www.msnbc.msn.com/id/6844737/ [accessed 1 July 2005].</a:t>
            </a:r>
          </a:p>
        </p:txBody>
      </p:sp>
    </p:spTree>
    <p:extLst>
      <p:ext uri="{BB962C8B-B14F-4D97-AF65-F5344CB8AC3E}">
        <p14:creationId xmlns:p14="http://schemas.microsoft.com/office/powerpoint/2010/main" val="1601852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E60B6-5A3B-4660-BDE1-D6932599DFE3}" type="slidenum">
              <a:rPr lang="en-US" altLang="en-US"/>
              <a:pPr/>
              <a:t>7</a:t>
            </a:fld>
            <a:endParaRPr lang="en-US" alt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t>ASDs have been in the news for many different reasons. The number of cases of ASDs in the United States has been rising rapidly. Many famous people have a child or grandchild affected by an ASD. They have started groups to support research and education and to raise awareness about autism. Parents of children with ASDs have also done a good job of organizing themselves and being politically active in the fight to get services for their children as well as getting funding for research (3).</a:t>
            </a:r>
          </a:p>
          <a:p>
            <a:r>
              <a:rPr lang="en-US" altLang="en-US"/>
              <a:t>(3) “The Autism Spectrum Disorders: Conditions of Urgent Public Health Concerns.” PowerPoint presentation by Dr. Catherine Rice, CDC Science Ambassador Program, June 2005.</a:t>
            </a:r>
          </a:p>
          <a:p>
            <a:r>
              <a:rPr lang="en-US" altLang="en-US"/>
              <a:t>Microsoft Office Clip Art. 2001 [cited 1 July 2005].</a:t>
            </a:r>
          </a:p>
        </p:txBody>
      </p:sp>
    </p:spTree>
    <p:extLst>
      <p:ext uri="{BB962C8B-B14F-4D97-AF65-F5344CB8AC3E}">
        <p14:creationId xmlns:p14="http://schemas.microsoft.com/office/powerpoint/2010/main" val="58099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3AEE0-D51C-432C-B728-2A48651F0AFB}" type="slidenum">
              <a:rPr lang="en-US" altLang="en-US"/>
              <a:pPr/>
              <a:t>8</a:t>
            </a:fld>
            <a:endParaRPr lang="en-US" alt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a:t>People with ASDs are not identical. In fact, autism is manifest in so many different ways that it is now described as a spectrum (like the rainbow is a spectrum of colors). Another name for autism is PDD (or pervasive developmental disorders). Asperger’s syndrome is also one of the autism spectrum disorders, but the symptoms are less pronounced than autism. While we don’t know what causes ASDs and we can’t cure them, we can help people with ASDs live with their disorder using special methods to teach them (3).</a:t>
            </a:r>
          </a:p>
          <a:p>
            <a:r>
              <a:rPr lang="en-US" altLang="en-US"/>
              <a:t>Microsoft Office Clip Art. 2001 [cited 1 July 2005]. </a:t>
            </a:r>
          </a:p>
          <a:p>
            <a:r>
              <a:rPr lang="en-US" altLang="en-US"/>
              <a:t>(3) “The Autism Spectrum Disorders: Conditions of Urgent Public Health Concerns.” PowerPoint presentation by Dr. Catherine Rice, CDC Science Ambassador Program, June 2005.</a:t>
            </a:r>
          </a:p>
        </p:txBody>
      </p:sp>
    </p:spTree>
    <p:extLst>
      <p:ext uri="{BB962C8B-B14F-4D97-AF65-F5344CB8AC3E}">
        <p14:creationId xmlns:p14="http://schemas.microsoft.com/office/powerpoint/2010/main" val="27217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FF0A2-5691-4DD2-9CB9-5E757610A64E}" type="slidenum">
              <a:rPr lang="en-US" altLang="en-US"/>
              <a:pPr/>
              <a:t>9</a:t>
            </a:fld>
            <a:endParaRPr lang="en-US" alt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People with ASDs do not all look alike, but there are some symptoms that many of them share. Some people may have some level of mental retardation; others may have average or above-average intelligence. Although some people with autism may have an area they are gifted in, like in the movie </a:t>
            </a:r>
            <a:r>
              <a:rPr lang="en-US" altLang="en-US" i="1"/>
              <a:t>Rain Man</a:t>
            </a:r>
            <a:r>
              <a:rPr lang="en-US" altLang="en-US"/>
              <a:t> when Dustin Hoffman’s character was able to count objects and remember number facts, this is not typical of all people with ASDs (3). </a:t>
            </a:r>
          </a:p>
          <a:p>
            <a:r>
              <a:rPr lang="en-US" altLang="en-US"/>
              <a:t>Microsoft Office Clip Art. 2001 [cited 1 July 2005].</a:t>
            </a:r>
          </a:p>
          <a:p>
            <a:r>
              <a:rPr lang="en-US" altLang="en-US"/>
              <a:t>(3) “The Autism Spectrum Disorders: Conditions of Urgent Public Health Concerns.” PowerPoint presentation by Dr. Catherine Rice, CDC Science Ambassador Program, June 2005.</a:t>
            </a:r>
          </a:p>
        </p:txBody>
      </p:sp>
    </p:spTree>
    <p:extLst>
      <p:ext uri="{BB962C8B-B14F-4D97-AF65-F5344CB8AC3E}">
        <p14:creationId xmlns:p14="http://schemas.microsoft.com/office/powerpoint/2010/main" val="263574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A7815-CB2E-4196-A6DF-622853D23F79}" type="slidenum">
              <a:rPr lang="en-US" altLang="en-US"/>
              <a:pPr/>
              <a:t>10</a:t>
            </a:fld>
            <a:endParaRPr lang="en-US" alt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Most people with an ASD have trouble making eye contact. They may have poor language skills and have a hard time trying to communicate with other people. Often people with ASDs do not try to communicate with other people. If they do, they may do so in a way that does not make sense and may seem rude (3).</a:t>
            </a:r>
          </a:p>
          <a:p>
            <a:r>
              <a:rPr lang="en-US" altLang="en-US"/>
              <a:t>Microsoft Office Clip Art. 2001 [cited 1 July 2005].</a:t>
            </a:r>
          </a:p>
          <a:p>
            <a:r>
              <a:rPr lang="en-US" altLang="en-US"/>
              <a:t>(3) “The Autism Spectrum Disorders: Conditions of Urgent Public Health Concerns.” PowerPoint presentation by Dr. Catherine Rice, CDC Science Ambassador Program, June 2005.</a:t>
            </a:r>
          </a:p>
        </p:txBody>
      </p:sp>
    </p:spTree>
    <p:extLst>
      <p:ext uri="{BB962C8B-B14F-4D97-AF65-F5344CB8AC3E}">
        <p14:creationId xmlns:p14="http://schemas.microsoft.com/office/powerpoint/2010/main" val="3198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A66999-54D3-4FDD-80B9-CE0690F62EEB}" type="slidenum">
              <a:rPr lang="en-US" altLang="en-US"/>
              <a:pPr/>
              <a:t>‹#›</a:t>
            </a:fld>
            <a:endParaRPr lang="en-US" altLang="en-US"/>
          </a:p>
        </p:txBody>
      </p:sp>
    </p:spTree>
    <p:extLst>
      <p:ext uri="{BB962C8B-B14F-4D97-AF65-F5344CB8AC3E}">
        <p14:creationId xmlns:p14="http://schemas.microsoft.com/office/powerpoint/2010/main" val="113694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DB60EB1-25A3-4AAC-B897-3AE20579CEC3}" type="slidenum">
              <a:rPr lang="en-US" altLang="en-US"/>
              <a:pPr/>
              <a:t>‹#›</a:t>
            </a:fld>
            <a:endParaRPr lang="en-US" altLang="en-US"/>
          </a:p>
        </p:txBody>
      </p:sp>
    </p:spTree>
    <p:extLst>
      <p:ext uri="{BB962C8B-B14F-4D97-AF65-F5344CB8AC3E}">
        <p14:creationId xmlns:p14="http://schemas.microsoft.com/office/powerpoint/2010/main" val="274671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F1A4ECE-CA20-4F16-8286-7E4718F05148}" type="slidenum">
              <a:rPr lang="en-US" altLang="en-US"/>
              <a:pPr/>
              <a:t>‹#›</a:t>
            </a:fld>
            <a:endParaRPr lang="en-US" altLang="en-US"/>
          </a:p>
        </p:txBody>
      </p:sp>
    </p:spTree>
    <p:extLst>
      <p:ext uri="{BB962C8B-B14F-4D97-AF65-F5344CB8AC3E}">
        <p14:creationId xmlns:p14="http://schemas.microsoft.com/office/powerpoint/2010/main" val="317959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47FD56-3792-4E30-8FA9-1FD073C91932}" type="slidenum">
              <a:rPr lang="en-US" altLang="en-US"/>
              <a:pPr/>
              <a:t>‹#›</a:t>
            </a:fld>
            <a:endParaRPr lang="en-US" altLang="en-US"/>
          </a:p>
        </p:txBody>
      </p:sp>
    </p:spTree>
    <p:extLst>
      <p:ext uri="{BB962C8B-B14F-4D97-AF65-F5344CB8AC3E}">
        <p14:creationId xmlns:p14="http://schemas.microsoft.com/office/powerpoint/2010/main" val="3302713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EF7612-20D7-4933-B5F9-F2381CFA3B5C}" type="slidenum">
              <a:rPr lang="en-US" altLang="en-US"/>
              <a:pPr/>
              <a:t>‹#›</a:t>
            </a:fld>
            <a:endParaRPr lang="en-US" altLang="en-US"/>
          </a:p>
        </p:txBody>
      </p:sp>
    </p:spTree>
    <p:extLst>
      <p:ext uri="{BB962C8B-B14F-4D97-AF65-F5344CB8AC3E}">
        <p14:creationId xmlns:p14="http://schemas.microsoft.com/office/powerpoint/2010/main" val="264725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A439A81-E9C8-40B3-A264-6116BAD09DD9}" type="slidenum">
              <a:rPr lang="en-US" altLang="en-US"/>
              <a:pPr/>
              <a:t>‹#›</a:t>
            </a:fld>
            <a:endParaRPr lang="en-US" altLang="en-US"/>
          </a:p>
        </p:txBody>
      </p:sp>
    </p:spTree>
    <p:extLst>
      <p:ext uri="{BB962C8B-B14F-4D97-AF65-F5344CB8AC3E}">
        <p14:creationId xmlns:p14="http://schemas.microsoft.com/office/powerpoint/2010/main" val="116490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D113E2A-3481-41B3-8CD1-A1D07A4E638B}" type="slidenum">
              <a:rPr lang="en-US" altLang="en-US"/>
              <a:pPr/>
              <a:t>‹#›</a:t>
            </a:fld>
            <a:endParaRPr lang="en-US" altLang="en-US"/>
          </a:p>
        </p:txBody>
      </p:sp>
    </p:spTree>
    <p:extLst>
      <p:ext uri="{BB962C8B-B14F-4D97-AF65-F5344CB8AC3E}">
        <p14:creationId xmlns:p14="http://schemas.microsoft.com/office/powerpoint/2010/main" val="305806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CC4889D-FD61-44A8-AD0A-0D6FE47E151B}" type="slidenum">
              <a:rPr lang="en-US" altLang="en-US"/>
              <a:pPr/>
              <a:t>‹#›</a:t>
            </a:fld>
            <a:endParaRPr lang="en-US" altLang="en-US"/>
          </a:p>
        </p:txBody>
      </p:sp>
    </p:spTree>
    <p:extLst>
      <p:ext uri="{BB962C8B-B14F-4D97-AF65-F5344CB8AC3E}">
        <p14:creationId xmlns:p14="http://schemas.microsoft.com/office/powerpoint/2010/main" val="329412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39456F7-53D5-49A0-8D3E-2DF3FEEB75CC}" type="slidenum">
              <a:rPr lang="en-US" altLang="en-US"/>
              <a:pPr/>
              <a:t>‹#›</a:t>
            </a:fld>
            <a:endParaRPr lang="en-US" altLang="en-US"/>
          </a:p>
        </p:txBody>
      </p:sp>
    </p:spTree>
    <p:extLst>
      <p:ext uri="{BB962C8B-B14F-4D97-AF65-F5344CB8AC3E}">
        <p14:creationId xmlns:p14="http://schemas.microsoft.com/office/powerpoint/2010/main" val="102103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57470F5-732C-49BE-86C3-0CDF0BD18145}" type="slidenum">
              <a:rPr lang="en-US" altLang="en-US"/>
              <a:pPr/>
              <a:t>‹#›</a:t>
            </a:fld>
            <a:endParaRPr lang="en-US" altLang="en-US"/>
          </a:p>
        </p:txBody>
      </p:sp>
    </p:spTree>
    <p:extLst>
      <p:ext uri="{BB962C8B-B14F-4D97-AF65-F5344CB8AC3E}">
        <p14:creationId xmlns:p14="http://schemas.microsoft.com/office/powerpoint/2010/main" val="301566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BBE0BB5-D1F0-4BF6-B62F-2258EA85E283}" type="slidenum">
              <a:rPr lang="en-US" altLang="en-US"/>
              <a:pPr/>
              <a:t>‹#›</a:t>
            </a:fld>
            <a:endParaRPr lang="en-US" altLang="en-US"/>
          </a:p>
        </p:txBody>
      </p:sp>
    </p:spTree>
    <p:extLst>
      <p:ext uri="{BB962C8B-B14F-4D97-AF65-F5344CB8AC3E}">
        <p14:creationId xmlns:p14="http://schemas.microsoft.com/office/powerpoint/2010/main" val="118751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1CEC193-D8FC-42DB-86E3-3AB3957941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3.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4.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What’s Really True?  Discovering the Fact and Fiction of Autism</a:t>
            </a:r>
            <a:endParaRPr lang="en-US" dirty="0"/>
          </a:p>
        </p:txBody>
      </p:sp>
      <p:sp>
        <p:nvSpPr>
          <p:cNvPr id="11" name="Subtitle 10"/>
          <p:cNvSpPr>
            <a:spLocks noGrp="1"/>
          </p:cNvSpPr>
          <p:nvPr>
            <p:ph type="subTitle" idx="1"/>
          </p:nvPr>
        </p:nvSpPr>
        <p:spPr/>
        <p:txBody>
          <a:bodyPr/>
          <a:lstStyle/>
          <a:p>
            <a:endParaRPr lang="en-US"/>
          </a:p>
        </p:txBody>
      </p:sp>
      <p:sp>
        <p:nvSpPr>
          <p:cNvPr id="2053" name="Rectangle 5" descr="What's Really True?" title="What's Really True?"/>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52" name="Object 4" descr="When the Media and Science meet." title="What’s Really True? Discovering the Fact and Fiction of Autism"/>
          <p:cNvGraphicFramePr>
            <a:graphicFrameLocks noChangeAspect="1"/>
          </p:cNvGraphicFramePr>
          <p:nvPr>
            <p:extLst>
              <p:ext uri="{D42A27DB-BD31-4B8C-83A1-F6EECF244321}">
                <p14:modId xmlns:p14="http://schemas.microsoft.com/office/powerpoint/2010/main" val="1576478065"/>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2058" name="Slide" r:id="rId3" imgW="4387535" imgH="3290453" progId="PowerPoint.Slide.8">
                  <p:embed/>
                </p:oleObj>
              </mc:Choice>
              <mc:Fallback>
                <p:oleObj name="Slide" r:id="rId3" imgW="4387535" imgH="3290453" progId="PowerPoint.Slide.8">
                  <p:embed/>
                  <p:pic>
                    <p:nvPicPr>
                      <p:cNvPr id="0" name="Object 4"/>
                      <p:cNvPicPr>
                        <a:picLocks noChangeAspect="1" noChangeArrowheads="1"/>
                      </p:cNvPicPr>
                      <p:nvPr/>
                    </p:nvPicPr>
                    <p:blipFill>
                      <a:blip r:embed="rId4"/>
                      <a:srcRect/>
                      <a:stretch>
                        <a:fillRect/>
                      </a:stretch>
                    </p:blipFill>
                    <p:spPr bwMode="auto">
                      <a:xfrm>
                        <a:off x="0" y="0"/>
                        <a:ext cx="9144000" cy="6877050"/>
                      </a:xfrm>
                      <a:prstGeom prst="rect">
                        <a:avLst/>
                      </a:prstGeom>
                      <a:noFill/>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400" kern="1200" dirty="0" smtClean="0">
                <a:solidFill>
                  <a:schemeClr val="tx2"/>
                </a:solidFill>
                <a:effectLst/>
                <a:latin typeface="+mj-lt"/>
                <a:ea typeface="+mj-ea"/>
                <a:cs typeface="+mj-cs"/>
              </a:rPr>
              <a:t>What Are</a:t>
            </a:r>
            <a:r>
              <a:rPr lang="en-US" sz="4400" kern="1200" baseline="0" dirty="0" smtClean="0">
                <a:solidFill>
                  <a:schemeClr val="tx2"/>
                </a:solidFill>
                <a:effectLst/>
                <a:latin typeface="+mj-lt"/>
                <a:ea typeface="+mj-ea"/>
                <a:cs typeface="+mj-cs"/>
              </a:rPr>
              <a:t> ASD’s Cont’d 2?</a:t>
            </a:r>
            <a:endParaRPr lang="en-US" altLang="en-US" dirty="0"/>
          </a:p>
        </p:txBody>
      </p:sp>
      <p:sp>
        <p:nvSpPr>
          <p:cNvPr id="20483" name="Rectangle 3"/>
          <p:cNvSpPr>
            <a:spLocks noGrp="1" noChangeArrowheads="1"/>
          </p:cNvSpPr>
          <p:nvPr>
            <p:ph type="body" idx="1"/>
          </p:nvPr>
        </p:nvSpPr>
        <p:spPr/>
        <p:txBody>
          <a:bodyPr/>
          <a:lstStyle/>
          <a:p>
            <a:endParaRPr lang="en-US" altLang="en-US"/>
          </a:p>
        </p:txBody>
      </p:sp>
      <p:sp>
        <p:nvSpPr>
          <p:cNvPr id="20485" name="Rectangle 5" descr="What are ASDs?" title="What are ASDs?"/>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4" name="Object 4" descr="What are ASDs?" title="What are ASDs?"/>
          <p:cNvGraphicFramePr>
            <a:graphicFrameLocks noChangeAspect="1"/>
          </p:cNvGraphicFramePr>
          <p:nvPr>
            <p:extLst>
              <p:ext uri="{D42A27DB-BD31-4B8C-83A1-F6EECF244321}">
                <p14:modId xmlns:p14="http://schemas.microsoft.com/office/powerpoint/2010/main" val="830786216"/>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20490" name="Slide" r:id="rId4" imgW="4533952" imgH="3400083" progId="PowerPoint.Slide.8">
                  <p:embed/>
                </p:oleObj>
              </mc:Choice>
              <mc:Fallback>
                <p:oleObj name="Slide" r:id="rId4" imgW="4533952" imgH="3400083"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400" kern="1200" dirty="0" smtClean="0">
                <a:solidFill>
                  <a:schemeClr val="tx2"/>
                </a:solidFill>
                <a:effectLst/>
                <a:latin typeface="+mj-lt"/>
                <a:ea typeface="+mj-ea"/>
                <a:cs typeface="+mj-cs"/>
              </a:rPr>
              <a:t>What Are</a:t>
            </a:r>
            <a:r>
              <a:rPr lang="en-US" sz="4400" kern="1200" baseline="0" dirty="0" smtClean="0">
                <a:solidFill>
                  <a:schemeClr val="tx2"/>
                </a:solidFill>
                <a:effectLst/>
                <a:latin typeface="+mj-lt"/>
                <a:ea typeface="+mj-ea"/>
                <a:cs typeface="+mj-cs"/>
              </a:rPr>
              <a:t> ASD’s Cont’d 3?</a:t>
            </a:r>
            <a:endParaRPr lang="en-US" altLang="en-US" dirty="0"/>
          </a:p>
        </p:txBody>
      </p:sp>
      <p:sp>
        <p:nvSpPr>
          <p:cNvPr id="22531" name="Rectangle 3"/>
          <p:cNvSpPr>
            <a:spLocks noGrp="1" noChangeArrowheads="1"/>
          </p:cNvSpPr>
          <p:nvPr>
            <p:ph type="body" idx="1"/>
          </p:nvPr>
        </p:nvSpPr>
        <p:spPr/>
        <p:txBody>
          <a:bodyPr/>
          <a:lstStyle/>
          <a:p>
            <a:endParaRPr lang="en-US" altLang="en-US"/>
          </a:p>
        </p:txBody>
      </p:sp>
      <p:sp>
        <p:nvSpPr>
          <p:cNvPr id="22533" name="Rectangle 5" descr="What are ASDs?" title="What are ASDs?"/>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532" name="Object 4" descr="What are ASDs?" title="What are ASDs?"/>
          <p:cNvGraphicFramePr>
            <a:graphicFrameLocks noChangeAspect="1"/>
          </p:cNvGraphicFramePr>
          <p:nvPr>
            <p:extLst>
              <p:ext uri="{D42A27DB-BD31-4B8C-83A1-F6EECF244321}">
                <p14:modId xmlns:p14="http://schemas.microsoft.com/office/powerpoint/2010/main" val="1005202351"/>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22538" name="Slide" r:id="rId4" imgW="4533952" imgH="3400083" progId="PowerPoint.Slide.8">
                  <p:embed/>
                </p:oleObj>
              </mc:Choice>
              <mc:Fallback>
                <p:oleObj name="Slide" r:id="rId4" imgW="4533952" imgH="3400083"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400" kern="1200" dirty="0" smtClean="0">
                <a:solidFill>
                  <a:schemeClr val="tx2"/>
                </a:solidFill>
                <a:effectLst/>
                <a:latin typeface="+mj-lt"/>
                <a:ea typeface="+mj-ea"/>
                <a:cs typeface="+mj-cs"/>
              </a:rPr>
              <a:t>What Are</a:t>
            </a:r>
            <a:r>
              <a:rPr lang="en-US" sz="4400" kern="1200" baseline="0" dirty="0" smtClean="0">
                <a:solidFill>
                  <a:schemeClr val="tx2"/>
                </a:solidFill>
                <a:effectLst/>
                <a:latin typeface="+mj-lt"/>
                <a:ea typeface="+mj-ea"/>
                <a:cs typeface="+mj-cs"/>
              </a:rPr>
              <a:t> ASD’s Cont’d 4?</a:t>
            </a:r>
            <a:endParaRPr lang="en-US" altLang="en-US" dirty="0"/>
          </a:p>
        </p:txBody>
      </p:sp>
      <p:sp>
        <p:nvSpPr>
          <p:cNvPr id="24579" name="Rectangle 3"/>
          <p:cNvSpPr>
            <a:spLocks noGrp="1" noChangeArrowheads="1"/>
          </p:cNvSpPr>
          <p:nvPr>
            <p:ph type="body" idx="1"/>
          </p:nvPr>
        </p:nvSpPr>
        <p:spPr/>
        <p:txBody>
          <a:bodyPr/>
          <a:lstStyle/>
          <a:p>
            <a:endParaRPr lang="en-US" altLang="en-US"/>
          </a:p>
        </p:txBody>
      </p:sp>
      <p:sp>
        <p:nvSpPr>
          <p:cNvPr id="24581" name="Rectangle 5" descr="What are ASDs?" title="What are ASDs?"/>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4580" name="Object 4" descr="What are ASDs?" title="What are ASDs?"/>
          <p:cNvGraphicFramePr>
            <a:graphicFrameLocks noChangeAspect="1"/>
          </p:cNvGraphicFramePr>
          <p:nvPr>
            <p:extLst>
              <p:ext uri="{D42A27DB-BD31-4B8C-83A1-F6EECF244321}">
                <p14:modId xmlns:p14="http://schemas.microsoft.com/office/powerpoint/2010/main" val="3587580972"/>
              </p:ext>
            </p:extLst>
          </p:nvPr>
        </p:nvGraphicFramePr>
        <p:xfrm>
          <a:off x="0" y="6096"/>
          <a:ext cx="9144000" cy="6877050"/>
        </p:xfrm>
        <a:graphic>
          <a:graphicData uri="http://schemas.openxmlformats.org/presentationml/2006/ole">
            <mc:AlternateContent xmlns:mc="http://schemas.openxmlformats.org/markup-compatibility/2006">
              <mc:Choice xmlns:v="urn:schemas-microsoft-com:vml" Requires="v">
                <p:oleObj spid="_x0000_s24586"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6"/>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t>ASDs and the Media</a:t>
            </a:r>
            <a:endParaRPr lang="en-US" altLang="en-US" dirty="0"/>
          </a:p>
        </p:txBody>
      </p:sp>
      <p:sp>
        <p:nvSpPr>
          <p:cNvPr id="26627" name="Rectangle 3"/>
          <p:cNvSpPr>
            <a:spLocks noGrp="1" noChangeArrowheads="1"/>
          </p:cNvSpPr>
          <p:nvPr>
            <p:ph type="body" idx="1"/>
          </p:nvPr>
        </p:nvSpPr>
        <p:spPr/>
        <p:txBody>
          <a:bodyPr/>
          <a:lstStyle/>
          <a:p>
            <a:endParaRPr lang="en-US" altLang="en-US"/>
          </a:p>
        </p:txBody>
      </p:sp>
      <p:sp>
        <p:nvSpPr>
          <p:cNvPr id="26629" name="Rectangle 5" descr="ASDs and the Media" title="ASDs and the Media"/>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6628" name="Object 4" descr="ASDs and the Media" title="ASDs and the Media"/>
          <p:cNvGraphicFramePr>
            <a:graphicFrameLocks noChangeAspect="1"/>
          </p:cNvGraphicFramePr>
          <p:nvPr>
            <p:extLst>
              <p:ext uri="{D42A27DB-BD31-4B8C-83A1-F6EECF244321}">
                <p14:modId xmlns:p14="http://schemas.microsoft.com/office/powerpoint/2010/main" val="780679633"/>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26634"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Summary</a:t>
            </a:r>
            <a:endParaRPr lang="en-US" altLang="en-US" dirty="0"/>
          </a:p>
        </p:txBody>
      </p:sp>
      <p:sp>
        <p:nvSpPr>
          <p:cNvPr id="28675" name="Rectangle 3"/>
          <p:cNvSpPr>
            <a:spLocks noGrp="1" noChangeArrowheads="1"/>
          </p:cNvSpPr>
          <p:nvPr>
            <p:ph type="body" idx="1"/>
          </p:nvPr>
        </p:nvSpPr>
        <p:spPr/>
        <p:txBody>
          <a:bodyPr/>
          <a:lstStyle/>
          <a:p>
            <a:endParaRPr lang="en-US" altLang="en-US"/>
          </a:p>
        </p:txBody>
      </p:sp>
      <p:sp>
        <p:nvSpPr>
          <p:cNvPr id="28677" name="Rectangle 5" descr="Summary" title="Summary"/>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76" name="Object 4" descr="Summary" title="Summary"/>
          <p:cNvGraphicFramePr>
            <a:graphicFrameLocks noChangeAspect="1"/>
          </p:cNvGraphicFramePr>
          <p:nvPr>
            <p:extLst>
              <p:ext uri="{D42A27DB-BD31-4B8C-83A1-F6EECF244321}">
                <p14:modId xmlns:p14="http://schemas.microsoft.com/office/powerpoint/2010/main" val="2352834191"/>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28682" name="Slide" r:id="rId4" imgW="4533952" imgH="3400083" progId="PowerPoint.Slide.8">
                  <p:embed/>
                </p:oleObj>
              </mc:Choice>
              <mc:Fallback>
                <p:oleObj name="Slide" r:id="rId4" imgW="4533952" imgH="3400083"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References</a:t>
            </a:r>
            <a:endParaRPr lang="en-US" altLang="en-US" dirty="0"/>
          </a:p>
        </p:txBody>
      </p:sp>
      <p:sp>
        <p:nvSpPr>
          <p:cNvPr id="30723" name="Rectangle 3"/>
          <p:cNvSpPr>
            <a:spLocks noGrp="1" noChangeArrowheads="1"/>
          </p:cNvSpPr>
          <p:nvPr>
            <p:ph type="body" idx="1"/>
          </p:nvPr>
        </p:nvSpPr>
        <p:spPr/>
        <p:txBody>
          <a:bodyPr/>
          <a:lstStyle/>
          <a:p>
            <a:endParaRPr lang="en-US" altLang="en-US"/>
          </a:p>
        </p:txBody>
      </p:sp>
      <p:sp>
        <p:nvSpPr>
          <p:cNvPr id="30725" name="Rectangle 5" descr="References" title="References"/>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0724" name="Object 4" descr="References" title="References"/>
          <p:cNvGraphicFramePr>
            <a:graphicFrameLocks noChangeAspect="1"/>
          </p:cNvGraphicFramePr>
          <p:nvPr>
            <p:extLst>
              <p:ext uri="{D42A27DB-BD31-4B8C-83A1-F6EECF244321}">
                <p14:modId xmlns:p14="http://schemas.microsoft.com/office/powerpoint/2010/main" val="283289310"/>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30730" name="Slide" r:id="rId3" imgW="4533952" imgH="3400083" progId="PowerPoint.Slide.8">
                  <p:embed/>
                </p:oleObj>
              </mc:Choice>
              <mc:Fallback>
                <p:oleObj name="Slide" r:id="rId3" imgW="4533952" imgH="3400083"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What Will We Learn?</a:t>
            </a:r>
            <a:endParaRPr lang="en-US" altLang="en-US" dirty="0"/>
          </a:p>
        </p:txBody>
      </p:sp>
      <p:sp>
        <p:nvSpPr>
          <p:cNvPr id="3075" name="Rectangle 3"/>
          <p:cNvSpPr>
            <a:spLocks noGrp="1" noChangeArrowheads="1"/>
          </p:cNvSpPr>
          <p:nvPr>
            <p:ph type="body" idx="1"/>
          </p:nvPr>
        </p:nvSpPr>
        <p:spPr/>
        <p:txBody>
          <a:bodyPr/>
          <a:lstStyle/>
          <a:p>
            <a:endParaRPr lang="en-US" altLang="en-US"/>
          </a:p>
        </p:txBody>
      </p:sp>
      <p:sp>
        <p:nvSpPr>
          <p:cNvPr id="3077" name="Rectangle 5" title="What Will We Learn"/>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076" name="Object 4" descr="What Will We Learn?" title="What Will We Learn?"/>
          <p:cNvGraphicFramePr>
            <a:graphicFrameLocks noChangeAspect="1"/>
          </p:cNvGraphicFramePr>
          <p:nvPr>
            <p:extLst>
              <p:ext uri="{D42A27DB-BD31-4B8C-83A1-F6EECF244321}">
                <p14:modId xmlns:p14="http://schemas.microsoft.com/office/powerpoint/2010/main" val="1495775426"/>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3082" name="Slide" r:id="rId4" imgW="4533952" imgH="3400083" progId="PowerPoint.Slide.8">
                  <p:embed/>
                </p:oleObj>
              </mc:Choice>
              <mc:Fallback>
                <p:oleObj name="Slide" r:id="rId4" imgW="4533952" imgH="3400083"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Instant News</a:t>
            </a:r>
            <a:endParaRPr lang="en-US" altLang="en-US" dirty="0"/>
          </a:p>
        </p:txBody>
      </p:sp>
      <p:sp>
        <p:nvSpPr>
          <p:cNvPr id="6147" name="Rectangle 3"/>
          <p:cNvSpPr>
            <a:spLocks noGrp="1" noChangeArrowheads="1"/>
          </p:cNvSpPr>
          <p:nvPr>
            <p:ph type="body" idx="1"/>
          </p:nvPr>
        </p:nvSpPr>
        <p:spPr/>
        <p:txBody>
          <a:bodyPr/>
          <a:lstStyle/>
          <a:p>
            <a:endParaRPr lang="en-US" altLang="en-US"/>
          </a:p>
        </p:txBody>
      </p:sp>
      <p:sp>
        <p:nvSpPr>
          <p:cNvPr id="6150" name="Rectangle 6" descr="Instant News" title="Instant News"/>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49" name="Object 5" descr="Instant News" title="Instant News"/>
          <p:cNvGraphicFramePr>
            <a:graphicFrameLocks noChangeAspect="1"/>
          </p:cNvGraphicFramePr>
          <p:nvPr>
            <p:extLst>
              <p:ext uri="{D42A27DB-BD31-4B8C-83A1-F6EECF244321}">
                <p14:modId xmlns:p14="http://schemas.microsoft.com/office/powerpoint/2010/main" val="2493808263"/>
              </p:ext>
            </p:extLst>
          </p:nvPr>
        </p:nvGraphicFramePr>
        <p:xfrm>
          <a:off x="0" y="0"/>
          <a:ext cx="9144000" cy="6864350"/>
        </p:xfrm>
        <a:graphic>
          <a:graphicData uri="http://schemas.openxmlformats.org/presentationml/2006/ole">
            <mc:AlternateContent xmlns:mc="http://schemas.openxmlformats.org/markup-compatibility/2006">
              <mc:Choice xmlns:v="urn:schemas-microsoft-com:vml" Requires="v">
                <p:oleObj spid="_x0000_s6155" name="Slide" r:id="rId4" imgW="4442320" imgH="3331340" progId="PowerPoint.Slide.8">
                  <p:embed/>
                </p:oleObj>
              </mc:Choice>
              <mc:Fallback>
                <p:oleObj name="Slide" r:id="rId4" imgW="4442320" imgH="3331340" progId="PowerPoint.Slid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Positive Effects</a:t>
            </a:r>
            <a:endParaRPr lang="en-US" altLang="en-US" dirty="0"/>
          </a:p>
        </p:txBody>
      </p:sp>
      <p:sp>
        <p:nvSpPr>
          <p:cNvPr id="8195" name="Rectangle 3"/>
          <p:cNvSpPr>
            <a:spLocks noGrp="1" noChangeArrowheads="1"/>
          </p:cNvSpPr>
          <p:nvPr>
            <p:ph type="body" idx="1"/>
          </p:nvPr>
        </p:nvSpPr>
        <p:spPr/>
        <p:txBody>
          <a:bodyPr/>
          <a:lstStyle/>
          <a:p>
            <a:endParaRPr lang="en-US" altLang="en-US"/>
          </a:p>
        </p:txBody>
      </p:sp>
      <p:sp>
        <p:nvSpPr>
          <p:cNvPr id="8197" name="Rectangle 5" descr="Information helps us take necessary precautions" title="Positive Effects"/>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96" name="Object 4" descr="Information helps us take necessary precautions.&#10;" title="Positve Effects"/>
          <p:cNvGraphicFramePr>
            <a:graphicFrameLocks noChangeAspect="1"/>
          </p:cNvGraphicFramePr>
          <p:nvPr>
            <p:extLst>
              <p:ext uri="{D42A27DB-BD31-4B8C-83A1-F6EECF244321}">
                <p14:modId xmlns:p14="http://schemas.microsoft.com/office/powerpoint/2010/main" val="3758929192"/>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8202" name="Slide" r:id="rId4" imgW="4533952" imgH="3400083" progId="PowerPoint.Slide.8">
                  <p:embed/>
                </p:oleObj>
              </mc:Choice>
              <mc:Fallback>
                <p:oleObj name="Slide" r:id="rId4" imgW="4533952" imgH="3400083"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Some Negatives</a:t>
            </a:r>
            <a:endParaRPr lang="en-US" altLang="en-US" dirty="0"/>
          </a:p>
        </p:txBody>
      </p:sp>
      <p:sp>
        <p:nvSpPr>
          <p:cNvPr id="10243" name="Rectangle 3"/>
          <p:cNvSpPr>
            <a:spLocks noGrp="1" noChangeArrowheads="1"/>
          </p:cNvSpPr>
          <p:nvPr>
            <p:ph type="body" idx="1"/>
          </p:nvPr>
        </p:nvSpPr>
        <p:spPr/>
        <p:txBody>
          <a:bodyPr/>
          <a:lstStyle/>
          <a:p>
            <a:endParaRPr lang="en-US" altLang="en-US"/>
          </a:p>
        </p:txBody>
      </p:sp>
      <p:sp>
        <p:nvSpPr>
          <p:cNvPr id="10245" name="Rectangle 5" descr="Wrong information or partial information." title="Some Negatives"/>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4" name="Object 4" descr="Wrong information or partial information" title="Some Negatives"/>
          <p:cNvGraphicFramePr>
            <a:graphicFrameLocks noChangeAspect="1"/>
          </p:cNvGraphicFramePr>
          <p:nvPr>
            <p:extLst>
              <p:ext uri="{D42A27DB-BD31-4B8C-83A1-F6EECF244321}">
                <p14:modId xmlns:p14="http://schemas.microsoft.com/office/powerpoint/2010/main" val="1353355510"/>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10250"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Autism</a:t>
            </a:r>
            <a:r>
              <a:rPr lang="en-US" altLang="en-US" baseline="0" dirty="0" smtClean="0"/>
              <a:t> in the News</a:t>
            </a:r>
            <a:endParaRPr lang="en-US" altLang="en-US" dirty="0"/>
          </a:p>
        </p:txBody>
      </p:sp>
      <p:sp>
        <p:nvSpPr>
          <p:cNvPr id="12291" name="Rectangle 3"/>
          <p:cNvSpPr>
            <a:spLocks noGrp="1" noChangeArrowheads="1"/>
          </p:cNvSpPr>
          <p:nvPr>
            <p:ph type="body" idx="1"/>
          </p:nvPr>
        </p:nvSpPr>
        <p:spPr/>
        <p:txBody>
          <a:bodyPr/>
          <a:lstStyle/>
          <a:p>
            <a:endParaRPr lang="en-US" altLang="en-US"/>
          </a:p>
        </p:txBody>
      </p:sp>
      <p:sp>
        <p:nvSpPr>
          <p:cNvPr id="12293" name="Rectangle 5" descr="Autism in the News" title="Autism in the News"/>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2" name="Object 4" descr="Autism in the News" title="Autism in the News"/>
          <p:cNvGraphicFramePr>
            <a:graphicFrameLocks noChangeAspect="1"/>
          </p:cNvGraphicFramePr>
          <p:nvPr>
            <p:extLst>
              <p:ext uri="{D42A27DB-BD31-4B8C-83A1-F6EECF244321}">
                <p14:modId xmlns:p14="http://schemas.microsoft.com/office/powerpoint/2010/main" val="1633676754"/>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12298" name="Slide" r:id="rId4" imgW="4533952" imgH="3400083" progId="PowerPoint.Slide.8">
                  <p:embed/>
                </p:oleObj>
              </mc:Choice>
              <mc:Fallback>
                <p:oleObj name="Slide" r:id="rId4" imgW="4533952" imgH="3400083"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Why are ASDs in the News?</a:t>
            </a:r>
            <a:endParaRPr lang="en-US" altLang="en-US" dirty="0"/>
          </a:p>
        </p:txBody>
      </p:sp>
      <p:sp>
        <p:nvSpPr>
          <p:cNvPr id="14339" name="Rectangle 3"/>
          <p:cNvSpPr>
            <a:spLocks noGrp="1" noChangeArrowheads="1"/>
          </p:cNvSpPr>
          <p:nvPr>
            <p:ph type="body" idx="1"/>
          </p:nvPr>
        </p:nvSpPr>
        <p:spPr/>
        <p:txBody>
          <a:bodyPr/>
          <a:lstStyle/>
          <a:p>
            <a:endParaRPr lang="en-US" altLang="en-US"/>
          </a:p>
        </p:txBody>
      </p:sp>
      <p:sp>
        <p:nvSpPr>
          <p:cNvPr id="14341" name="Rectangle 5" descr="Why are ASDs in the News?" title="Why are ASDs in the News?"/>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4340" name="Object 4" descr="Why are ASDs in the News?" title="Why are ASDs in the News?"/>
          <p:cNvGraphicFramePr>
            <a:graphicFrameLocks noChangeAspect="1"/>
          </p:cNvGraphicFramePr>
          <p:nvPr>
            <p:extLst>
              <p:ext uri="{D42A27DB-BD31-4B8C-83A1-F6EECF244321}">
                <p14:modId xmlns:p14="http://schemas.microsoft.com/office/powerpoint/2010/main" val="1935130748"/>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14346" name="Slide" r:id="rId4" imgW="4533952" imgH="3400083" progId="PowerPoint.Slide.8">
                  <p:embed/>
                </p:oleObj>
              </mc:Choice>
              <mc:Fallback>
                <p:oleObj name="Slide" r:id="rId4" imgW="4533952" imgH="3400083"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Autism</a:t>
            </a:r>
            <a:r>
              <a:rPr lang="en-US" altLang="en-US" baseline="0" dirty="0" smtClean="0"/>
              <a:t> Spectrum Disorders</a:t>
            </a:r>
            <a:endParaRPr lang="en-US" altLang="en-US" dirty="0"/>
          </a:p>
        </p:txBody>
      </p:sp>
      <p:sp>
        <p:nvSpPr>
          <p:cNvPr id="16387" name="Rectangle 3"/>
          <p:cNvSpPr>
            <a:spLocks noGrp="1" noChangeArrowheads="1"/>
          </p:cNvSpPr>
          <p:nvPr>
            <p:ph type="body" idx="1"/>
          </p:nvPr>
        </p:nvSpPr>
        <p:spPr/>
        <p:txBody>
          <a:bodyPr/>
          <a:lstStyle/>
          <a:p>
            <a:endParaRPr lang="en-US" altLang="en-US"/>
          </a:p>
        </p:txBody>
      </p:sp>
      <p:sp>
        <p:nvSpPr>
          <p:cNvPr id="16389" name="Rectangle 5" descr="Autism Spectrum Disorder" title="Autism Spectrum Disorder"/>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388" name="Object 4" descr="What are ASDs?" title="Autism Spectrum Disorders"/>
          <p:cNvGraphicFramePr>
            <a:graphicFrameLocks noChangeAspect="1"/>
          </p:cNvGraphicFramePr>
          <p:nvPr>
            <p:extLst>
              <p:ext uri="{D42A27DB-BD31-4B8C-83A1-F6EECF244321}">
                <p14:modId xmlns:p14="http://schemas.microsoft.com/office/powerpoint/2010/main" val="2757800818"/>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16394"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What Are</a:t>
            </a:r>
            <a:r>
              <a:rPr lang="en-US" altLang="en-US" baseline="0" dirty="0" smtClean="0"/>
              <a:t> ASD’s?</a:t>
            </a:r>
            <a:endParaRPr lang="en-US" altLang="en-US" dirty="0"/>
          </a:p>
        </p:txBody>
      </p:sp>
      <p:sp>
        <p:nvSpPr>
          <p:cNvPr id="18435" name="Rectangle 3"/>
          <p:cNvSpPr>
            <a:spLocks noGrp="1" noChangeArrowheads="1"/>
          </p:cNvSpPr>
          <p:nvPr>
            <p:ph type="body" idx="1"/>
          </p:nvPr>
        </p:nvSpPr>
        <p:spPr/>
        <p:txBody>
          <a:bodyPr/>
          <a:lstStyle/>
          <a:p>
            <a:endParaRPr lang="en-US" altLang="en-US"/>
          </a:p>
        </p:txBody>
      </p:sp>
      <p:sp>
        <p:nvSpPr>
          <p:cNvPr id="18437" name="Rectangle 5" descr="What are ASDs?" title="What are ASDs?"/>
          <p:cNvSpPr>
            <a:spLocks noChangeArrowheads="1"/>
          </p:cNvSpPr>
          <p:nvPr/>
        </p:nvSpPr>
        <p:spPr bwMode="auto">
          <a:xfrm>
            <a:off x="0" y="2157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436" name="Object 4" descr="What are ASDs?" title="What are ASDs?"/>
          <p:cNvGraphicFramePr>
            <a:graphicFrameLocks noChangeAspect="1"/>
          </p:cNvGraphicFramePr>
          <p:nvPr>
            <p:extLst>
              <p:ext uri="{D42A27DB-BD31-4B8C-83A1-F6EECF244321}">
                <p14:modId xmlns:p14="http://schemas.microsoft.com/office/powerpoint/2010/main" val="743390863"/>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8442" name="Slide" r:id="rId4" imgW="4526376" imgH="3393965" progId="PowerPoint.Slide.8">
                  <p:embed/>
                </p:oleObj>
              </mc:Choice>
              <mc:Fallback>
                <p:oleObj name="Slide" r:id="rId4" imgW="4526376" imgH="3393965"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1591</Words>
  <Application>Microsoft Office PowerPoint</Application>
  <PresentationFormat>On-screen Show (4:3)</PresentationFormat>
  <Paragraphs>59</Paragraphs>
  <Slides>15</Slides>
  <Notes>13</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8" baseType="lpstr">
      <vt:lpstr>Arial</vt:lpstr>
      <vt:lpstr>Default Design</vt:lpstr>
      <vt:lpstr>Microsoft PowerPoint 97-2003 Slide</vt:lpstr>
      <vt:lpstr>What’s Really True?  Discovering the Fact and Fiction of Autism</vt:lpstr>
      <vt:lpstr>What Will We Learn?</vt:lpstr>
      <vt:lpstr>Instant News</vt:lpstr>
      <vt:lpstr>Positive Effects</vt:lpstr>
      <vt:lpstr>Some Negatives</vt:lpstr>
      <vt:lpstr>Autism in the News</vt:lpstr>
      <vt:lpstr>Why are ASDs in the News?</vt:lpstr>
      <vt:lpstr>Autism Spectrum Disorders</vt:lpstr>
      <vt:lpstr>What Are ASD’s?</vt:lpstr>
      <vt:lpstr>What Are ASD’s Cont’d 2?</vt:lpstr>
      <vt:lpstr>What Are ASD’s Cont’d 3?</vt:lpstr>
      <vt:lpstr>What Are ASD’s Cont’d 4?</vt:lpstr>
      <vt:lpstr>ASDs and the Media</vt:lpstr>
      <vt:lpstr>Summary</vt:lpstr>
      <vt:lpstr>References</vt:lpstr>
    </vt:vector>
  </TitlesOfParts>
  <Company>ITSO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sau9</dc:creator>
  <cp:lastModifiedBy>Triplett, Deyon (CDC/OID/NCEZID) (CTR)</cp:lastModifiedBy>
  <cp:revision>6</cp:revision>
  <dcterms:created xsi:type="dcterms:W3CDTF">2006-01-18T19:15:48Z</dcterms:created>
  <dcterms:modified xsi:type="dcterms:W3CDTF">2015-11-23T14:51:08Z</dcterms:modified>
</cp:coreProperties>
</file>