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4" r:id="rId3"/>
    <p:sldId id="257" r:id="rId4"/>
    <p:sldId id="258" r:id="rId5"/>
    <p:sldId id="260" r:id="rId6"/>
    <p:sldId id="261" r:id="rId7"/>
    <p:sldId id="262" r:id="rId8"/>
    <p:sldId id="263" r:id="rId9"/>
    <p:sldId id="265" r:id="rId10"/>
    <p:sldId id="266" r:id="rId1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09" autoAdjust="0"/>
    <p:restoredTop sz="82686" autoAdjust="0"/>
  </p:normalViewPr>
  <p:slideViewPr>
    <p:cSldViewPr>
      <p:cViewPr varScale="1">
        <p:scale>
          <a:sx n="96" d="100"/>
          <a:sy n="96" d="100"/>
        </p:scale>
        <p:origin x="15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a:p>
        </p:txBody>
      </p:sp>
      <p:sp>
        <p:nvSpPr>
          <p:cNvPr id="4099"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a:p>
        </p:txBody>
      </p:sp>
      <p:sp>
        <p:nvSpPr>
          <p:cNvPr id="4100"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3A4650D9-1BED-4CE6-885E-AB7959F33F1C}" type="slidenum">
              <a:rPr lang="en-US" altLang="en-US"/>
              <a:pPr/>
              <a:t>‹#›</a:t>
            </a:fld>
            <a:endParaRPr lang="en-US" altLang="en-US"/>
          </a:p>
        </p:txBody>
      </p:sp>
    </p:spTree>
    <p:extLst>
      <p:ext uri="{BB962C8B-B14F-4D97-AF65-F5344CB8AC3E}">
        <p14:creationId xmlns:p14="http://schemas.microsoft.com/office/powerpoint/2010/main" val="24366914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9574A-9E9A-465C-AE04-4D5F7F9908AB}" type="slidenum">
              <a:rPr lang="en-US" altLang="en-US"/>
              <a:pPr/>
              <a:t>2</a:t>
            </a:fld>
            <a:endParaRPr lang="en-US"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ltLang="en-US"/>
              <a:t>The following points will be covered in the presentation.</a:t>
            </a:r>
          </a:p>
          <a:p>
            <a:endParaRPr lang="en-US" altLang="en-US"/>
          </a:p>
        </p:txBody>
      </p:sp>
    </p:spTree>
    <p:extLst>
      <p:ext uri="{BB962C8B-B14F-4D97-AF65-F5344CB8AC3E}">
        <p14:creationId xmlns:p14="http://schemas.microsoft.com/office/powerpoint/2010/main" val="219784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F27EE1-002F-45CA-9019-B025F1213A71}" type="slidenum">
              <a:rPr lang="en-US" altLang="en-US"/>
              <a:pPr/>
              <a:t>3</a:t>
            </a:fld>
            <a:endParaRPr lang="en-US" alt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ltLang="en-US"/>
              <a:t>A human has a total of 46 chromosomes. Each parent contributes 23 chromosomes at fertilization. Individual genes are found on chromosomes in alternate forms called alleles. Alleles are either dominant, recessive or codominant. A dominant trait will be expressed any time there is dominant allele present. A recessive trait will only be expressed when both alleles are recessive. An example of codominant alleles is an offspring of white and red pea flowers shows a pink color-a mixture of the two alleles.</a:t>
            </a:r>
          </a:p>
        </p:txBody>
      </p:sp>
    </p:spTree>
    <p:extLst>
      <p:ext uri="{BB962C8B-B14F-4D97-AF65-F5344CB8AC3E}">
        <p14:creationId xmlns:p14="http://schemas.microsoft.com/office/powerpoint/2010/main" val="490502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0CBC01-DB83-475B-A85C-82795FE7ECF6}" type="slidenum">
              <a:rPr lang="en-US" altLang="en-US"/>
              <a:pPr/>
              <a:t>4</a:t>
            </a:fld>
            <a:endParaRPr lang="en-US" altLang="en-US"/>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ltLang="en-US"/>
              <a:t>There are three types of genetic disorders.  Chromosomal disorders result in a change in the of the number of chromosomes, either more than 46, less than 46, or missing or added portions of chromosomes.  Examples include Down Syndrome that has an extra chromosome and Turner Syndrome where a female only inherits one X chromosome.  Single gene genetic disorders are inherited from parents who carry the gene for the disorder or who also suffer from the genetic disorder.  Examples include sickle cell anemia and cystic fibrosis.  Complex genetic disorders involve more than just a single chromosome or a single cell.  Examples include most birth defects and inherited forms of cancer.  Sometimes, such as in the case of breast cancer, the gene may be inherited, but the person will not get breast cancer.</a:t>
            </a:r>
          </a:p>
        </p:txBody>
      </p:sp>
    </p:spTree>
    <p:extLst>
      <p:ext uri="{BB962C8B-B14F-4D97-AF65-F5344CB8AC3E}">
        <p14:creationId xmlns:p14="http://schemas.microsoft.com/office/powerpoint/2010/main" val="2526025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D74971-3BEB-498F-8BE7-B4942918BBE6}" type="slidenum">
              <a:rPr lang="en-US" altLang="en-US"/>
              <a:pPr/>
              <a:t>5</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ltLang="en-US"/>
              <a:t>The purpose of genetic screening is to examine chromosomes, DNA, and proteins.  Genetic screening can detect changes which cause disease or confer susceptibility.  The types of abnormalities that can be detected are chromosomal syndromes (Down’s syndrome), DNA changes, and protein and biochemical changes.  </a:t>
            </a:r>
          </a:p>
        </p:txBody>
      </p:sp>
    </p:spTree>
    <p:extLst>
      <p:ext uri="{BB962C8B-B14F-4D97-AF65-F5344CB8AC3E}">
        <p14:creationId xmlns:p14="http://schemas.microsoft.com/office/powerpoint/2010/main" val="1229886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3E306-4720-41F7-A940-1C53DBE8BB38}" type="slidenum">
              <a:rPr lang="en-US" altLang="en-US"/>
              <a:pPr/>
              <a:t>6</a:t>
            </a:fld>
            <a:endParaRPr lang="en-US" alt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ltLang="en-US"/>
              <a:t>The types of genetic screening are newborn screening, prenatal diagnosis, and carrier testing.  Newborn screening is completed once a baby has been born and usually involves a blood test.  A common genetic disorder that is screened in newborns is PKU.  Prenatal diagnosis involves biochemical, chromosomal and DNA tests.  There are several different types of prenatal tests, and these are commonly used to diagnose conditions like Down syndrome.  Carrier testing can test if parents carry genes for genetic disorders like cystic fibrosis and sickle cell anemia.  If parents carry these recessive alleles, they risk passing these genes on to their children.</a:t>
            </a:r>
          </a:p>
          <a:p>
            <a:endParaRPr lang="en-US" altLang="en-US"/>
          </a:p>
          <a:p>
            <a:endParaRPr lang="en-US" altLang="en-US"/>
          </a:p>
        </p:txBody>
      </p:sp>
    </p:spTree>
    <p:extLst>
      <p:ext uri="{BB962C8B-B14F-4D97-AF65-F5344CB8AC3E}">
        <p14:creationId xmlns:p14="http://schemas.microsoft.com/office/powerpoint/2010/main" val="34524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DE4052-5D0A-407B-BFA8-AB52AC8C7ABB}" type="slidenum">
              <a:rPr lang="en-US" altLang="en-US"/>
              <a:pPr/>
              <a:t>7</a:t>
            </a:fld>
            <a:endParaRPr lang="en-US" alt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ltLang="en-US"/>
              <a:t>When families are genetically screened, it can provide a diagnosis and might give those involved a sense of relief in knowing. Genetic screening for cancer can reduce testing and frequent checkups if someone is at a high risk. For example, if someone is at high risk for breast cancer, genetic screening could reduce the number of mammographies a person might need. Depending on the results of genetic screening, appropriate intervention by doctors can occur.  This intervention could include prevention, management, and treatment before signs or symptoms of the disorder occur. In addition, results of genetic screening can also allow parents to make informed decisions and reproductive choices.</a:t>
            </a:r>
          </a:p>
        </p:txBody>
      </p:sp>
    </p:spTree>
    <p:extLst>
      <p:ext uri="{BB962C8B-B14F-4D97-AF65-F5344CB8AC3E}">
        <p14:creationId xmlns:p14="http://schemas.microsoft.com/office/powerpoint/2010/main" val="537753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40B409-0196-4A7F-86FC-F0EB99F17947}" type="slidenum">
              <a:rPr lang="en-US" altLang="en-US"/>
              <a:pPr/>
              <a:t>8</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ltLang="en-US"/>
              <a:t>Certain procedures used for prenatal diagnosis might pose a risk to a pregnancy.  Both amniocentesis and chorionic villi sampling might cause miscarriages.  Other complications that can occur due to prenatal screenings are:  infection, vaginal bleeding, cramping and limb abnormalities.</a:t>
            </a:r>
          </a:p>
          <a:p>
            <a:endParaRPr lang="en-US" altLang="en-US"/>
          </a:p>
          <a:p>
            <a:r>
              <a:rPr lang="en-US" altLang="en-US"/>
              <a:t>Psychologically, genetic screening can increase stress of a person if they learn they carry a certain gene.  This can possibly even cause sleeplessness, anxiety, and depression.</a:t>
            </a:r>
          </a:p>
          <a:p>
            <a:endParaRPr lang="en-US" altLang="en-US"/>
          </a:p>
          <a:p>
            <a:r>
              <a:rPr lang="en-US" altLang="en-US"/>
              <a:t>Testing for genetic disorders affect families in many ways.  Family members might be asked to participate in genetic testing but refuse.  Also, guilt and anger might accompany genetic testing when certain family members test positive for carrying a gene and other do not carry the gene.  Genetic screening can also reveal family secrets like paternity and adoptions.</a:t>
            </a:r>
          </a:p>
          <a:p>
            <a:endParaRPr lang="en-US" altLang="en-US"/>
          </a:p>
          <a:p>
            <a:r>
              <a:rPr lang="en-US" altLang="en-US"/>
              <a:t>When confronted with the news of carrying a gene, medical decisions will have to be made.  Some decisions can have dramatic consequences (double mastectomy) for the person.  Others will avoid having to make any choices at all.</a:t>
            </a:r>
          </a:p>
          <a:p>
            <a:endParaRPr lang="en-US" altLang="en-US"/>
          </a:p>
          <a:p>
            <a:r>
              <a:rPr lang="en-US" altLang="en-US"/>
              <a:t>Genetic information could possibly cause people to be denied health insurance, the loss of a job/promotion or been turned down for adoptions.  Who should have access to our genetic information?  Should people be discriminated against based on their genetic makeup?  These are some of the questions that are raised in relation to privacy and genetic screening.</a:t>
            </a:r>
          </a:p>
          <a:p>
            <a:endParaRPr lang="en-US" altLang="en-US"/>
          </a:p>
        </p:txBody>
      </p:sp>
    </p:spTree>
    <p:extLst>
      <p:ext uri="{BB962C8B-B14F-4D97-AF65-F5344CB8AC3E}">
        <p14:creationId xmlns:p14="http://schemas.microsoft.com/office/powerpoint/2010/main" val="2315776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AFD55-DCE0-463B-AA35-163DBDCC73FA}" type="slidenum">
              <a:rPr lang="en-US" altLang="en-US"/>
              <a:pPr/>
              <a:t>10</a:t>
            </a:fld>
            <a:endParaRPr lang="en-US" altLang="en-US"/>
          </a:p>
        </p:txBody>
      </p:sp>
      <p:sp>
        <p:nvSpPr>
          <p:cNvPr id="23554" name="Rectangle 2"/>
          <p:cNvSpPr>
            <a:spLocks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23555" name="Rectangle 3"/>
          <p:cNvSpPr>
            <a:spLocks noChangeArrowheads="1"/>
          </p:cNvSpPr>
          <p:nvPr>
            <p:ph type="body" idx="1"/>
          </p:nvPr>
        </p:nvSpPr>
        <p:spPr bwMode="auto">
          <a:xfrm>
            <a:off x="935038" y="4416425"/>
            <a:ext cx="5140325" cy="4183063"/>
          </a:xfrm>
          <a:prstGeom prst="rect">
            <a:avLst/>
          </a:prstGeom>
          <a:solidFill>
            <a:srgbClr val="FFFFFF"/>
          </a:solidFill>
          <a:ln>
            <a:solidFill>
              <a:srgbClr val="000000"/>
            </a:solidFill>
            <a:miter lim="800000"/>
            <a:headEnd/>
            <a:tailEnd/>
          </a:ln>
        </p:spPr>
        <p:txBody>
          <a:bodyPr lIns="93177" tIns="46589" rIns="93177" bIns="46589"/>
          <a:lstStyle/>
          <a:p>
            <a:endParaRPr lang="en-US" altLang="en-US" b="1"/>
          </a:p>
        </p:txBody>
      </p:sp>
    </p:spTree>
    <p:extLst>
      <p:ext uri="{BB962C8B-B14F-4D97-AF65-F5344CB8AC3E}">
        <p14:creationId xmlns:p14="http://schemas.microsoft.com/office/powerpoint/2010/main" val="253900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09D15EE-CE3C-4EAF-BDD1-026AC2D1B278}" type="slidenum">
              <a:rPr lang="en-US" altLang="en-US"/>
              <a:pPr/>
              <a:t>‹#›</a:t>
            </a:fld>
            <a:endParaRPr lang="en-US" altLang="en-US"/>
          </a:p>
        </p:txBody>
      </p:sp>
    </p:spTree>
    <p:extLst>
      <p:ext uri="{BB962C8B-B14F-4D97-AF65-F5344CB8AC3E}">
        <p14:creationId xmlns:p14="http://schemas.microsoft.com/office/powerpoint/2010/main" val="387176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775FB30-610A-4C6D-B38F-A4F220399460}" type="slidenum">
              <a:rPr lang="en-US" altLang="en-US"/>
              <a:pPr/>
              <a:t>‹#›</a:t>
            </a:fld>
            <a:endParaRPr lang="en-US" altLang="en-US"/>
          </a:p>
        </p:txBody>
      </p:sp>
    </p:spTree>
    <p:extLst>
      <p:ext uri="{BB962C8B-B14F-4D97-AF65-F5344CB8AC3E}">
        <p14:creationId xmlns:p14="http://schemas.microsoft.com/office/powerpoint/2010/main" val="52067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D674431-761D-43A4-AB65-D2D3A0AECFD9}" type="slidenum">
              <a:rPr lang="en-US" altLang="en-US"/>
              <a:pPr/>
              <a:t>‹#›</a:t>
            </a:fld>
            <a:endParaRPr lang="en-US" altLang="en-US"/>
          </a:p>
        </p:txBody>
      </p:sp>
    </p:spTree>
    <p:extLst>
      <p:ext uri="{BB962C8B-B14F-4D97-AF65-F5344CB8AC3E}">
        <p14:creationId xmlns:p14="http://schemas.microsoft.com/office/powerpoint/2010/main" val="80771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4B650B5-968E-4EFD-B2C0-856146DA5120}" type="slidenum">
              <a:rPr lang="en-US" altLang="en-US"/>
              <a:pPr/>
              <a:t>‹#›</a:t>
            </a:fld>
            <a:endParaRPr lang="en-US" altLang="en-US"/>
          </a:p>
        </p:txBody>
      </p:sp>
    </p:spTree>
    <p:extLst>
      <p:ext uri="{BB962C8B-B14F-4D97-AF65-F5344CB8AC3E}">
        <p14:creationId xmlns:p14="http://schemas.microsoft.com/office/powerpoint/2010/main" val="255932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67DC089-B113-46AF-9ACF-C6B93A4FA643}" type="slidenum">
              <a:rPr lang="en-US" altLang="en-US"/>
              <a:pPr/>
              <a:t>‹#›</a:t>
            </a:fld>
            <a:endParaRPr lang="en-US" altLang="en-US"/>
          </a:p>
        </p:txBody>
      </p:sp>
    </p:spTree>
    <p:extLst>
      <p:ext uri="{BB962C8B-B14F-4D97-AF65-F5344CB8AC3E}">
        <p14:creationId xmlns:p14="http://schemas.microsoft.com/office/powerpoint/2010/main" val="244236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983C4CE-3471-4863-A71E-C31582573269}" type="slidenum">
              <a:rPr lang="en-US" altLang="en-US"/>
              <a:pPr/>
              <a:t>‹#›</a:t>
            </a:fld>
            <a:endParaRPr lang="en-US" altLang="en-US"/>
          </a:p>
        </p:txBody>
      </p:sp>
    </p:spTree>
    <p:extLst>
      <p:ext uri="{BB962C8B-B14F-4D97-AF65-F5344CB8AC3E}">
        <p14:creationId xmlns:p14="http://schemas.microsoft.com/office/powerpoint/2010/main" val="829005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F05AD2B-8BD6-4BB7-8463-30E416C8DAFE}" type="slidenum">
              <a:rPr lang="en-US" altLang="en-US"/>
              <a:pPr/>
              <a:t>‹#›</a:t>
            </a:fld>
            <a:endParaRPr lang="en-US" altLang="en-US"/>
          </a:p>
        </p:txBody>
      </p:sp>
    </p:spTree>
    <p:extLst>
      <p:ext uri="{BB962C8B-B14F-4D97-AF65-F5344CB8AC3E}">
        <p14:creationId xmlns:p14="http://schemas.microsoft.com/office/powerpoint/2010/main" val="35504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22C73CD-6A5E-47B4-B047-63486375B553}" type="slidenum">
              <a:rPr lang="en-US" altLang="en-US"/>
              <a:pPr/>
              <a:t>‹#›</a:t>
            </a:fld>
            <a:endParaRPr lang="en-US" altLang="en-US"/>
          </a:p>
        </p:txBody>
      </p:sp>
    </p:spTree>
    <p:extLst>
      <p:ext uri="{BB962C8B-B14F-4D97-AF65-F5344CB8AC3E}">
        <p14:creationId xmlns:p14="http://schemas.microsoft.com/office/powerpoint/2010/main" val="1575830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7CA6D88-CEE1-41BB-B289-5FD2FA15D838}" type="slidenum">
              <a:rPr lang="en-US" altLang="en-US"/>
              <a:pPr/>
              <a:t>‹#›</a:t>
            </a:fld>
            <a:endParaRPr lang="en-US" altLang="en-US"/>
          </a:p>
        </p:txBody>
      </p:sp>
    </p:spTree>
    <p:extLst>
      <p:ext uri="{BB962C8B-B14F-4D97-AF65-F5344CB8AC3E}">
        <p14:creationId xmlns:p14="http://schemas.microsoft.com/office/powerpoint/2010/main" val="1169925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01DA464-A5DD-4F56-87C4-24BDEADFBEAF}" type="slidenum">
              <a:rPr lang="en-US" altLang="en-US"/>
              <a:pPr/>
              <a:t>‹#›</a:t>
            </a:fld>
            <a:endParaRPr lang="en-US" altLang="en-US"/>
          </a:p>
        </p:txBody>
      </p:sp>
    </p:spTree>
    <p:extLst>
      <p:ext uri="{BB962C8B-B14F-4D97-AF65-F5344CB8AC3E}">
        <p14:creationId xmlns:p14="http://schemas.microsoft.com/office/powerpoint/2010/main" val="3016358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07F79C1-FEA1-4562-9399-2801E8FE82EE}" type="slidenum">
              <a:rPr lang="en-US" altLang="en-US"/>
              <a:pPr/>
              <a:t>‹#›</a:t>
            </a:fld>
            <a:endParaRPr lang="en-US" altLang="en-US"/>
          </a:p>
        </p:txBody>
      </p:sp>
    </p:spTree>
    <p:extLst>
      <p:ext uri="{BB962C8B-B14F-4D97-AF65-F5344CB8AC3E}">
        <p14:creationId xmlns:p14="http://schemas.microsoft.com/office/powerpoint/2010/main" val="99546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20C8A54-0207-4ADD-A6CB-3C094B8285A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52600"/>
            <a:ext cx="7772400" cy="1143000"/>
          </a:xfrm>
        </p:spPr>
        <p:txBody>
          <a:bodyPr anchor="ctr"/>
          <a:lstStyle/>
          <a:p>
            <a:r>
              <a:rPr lang="en-US" altLang="en-US" sz="4400">
                <a:latin typeface="Comic Sans MS" panose="030F0702030302020204" pitchFamily="66" charset="0"/>
              </a:rPr>
              <a:t>Genetic Screening and Genetic Testing</a:t>
            </a:r>
          </a:p>
        </p:txBody>
      </p:sp>
      <p:sp>
        <p:nvSpPr>
          <p:cNvPr id="2051" name="Rectangle 3"/>
          <p:cNvSpPr>
            <a:spLocks noGrp="1" noChangeArrowheads="1"/>
          </p:cNvSpPr>
          <p:nvPr>
            <p:ph type="subTitle" idx="1"/>
          </p:nvPr>
        </p:nvSpPr>
        <p:spPr>
          <a:xfrm>
            <a:off x="1371600" y="3200400"/>
            <a:ext cx="6400800" cy="1752600"/>
          </a:xfrm>
        </p:spPr>
        <p:txBody>
          <a:bodyPr/>
          <a:lstStyle/>
          <a:p>
            <a:r>
              <a:rPr lang="en-US" altLang="en-US" sz="3200">
                <a:latin typeface="Comic Sans MS" panose="030F0702030302020204" pitchFamily="66" charset="0"/>
              </a:rPr>
              <a:t>Risks and Benefits of Knowing Your Genetic Makeup</a:t>
            </a:r>
          </a:p>
        </p:txBody>
      </p:sp>
      <p:sp>
        <p:nvSpPr>
          <p:cNvPr id="2052" name="Rectangle 4"/>
          <p:cNvSpPr>
            <a:spLocks noChangeArrowheads="1"/>
          </p:cNvSpPr>
          <p:nvPr/>
        </p:nvSpPr>
        <p:spPr bwMode="auto">
          <a:xfrm>
            <a:off x="533400" y="5105400"/>
            <a:ext cx="8305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Times New Roman" panose="02020603050405020304" pitchFamily="18" charset="0"/>
              </a:defRPr>
            </a:lvl1pPr>
            <a:lvl2pPr algn="ctr">
              <a:spcBef>
                <a:spcPct val="20000"/>
              </a:spcBef>
              <a:defRPr sz="2800">
                <a:solidFill>
                  <a:schemeClr val="tx1"/>
                </a:solidFill>
                <a:latin typeface="Times New Roman" panose="02020603050405020304" pitchFamily="18" charset="0"/>
              </a:defRPr>
            </a:lvl2pPr>
            <a:lvl3pPr algn="ctr">
              <a:spcBef>
                <a:spcPct val="20000"/>
              </a:spcBef>
              <a:defRPr sz="2400">
                <a:solidFill>
                  <a:schemeClr val="tx1"/>
                </a:solidFill>
                <a:latin typeface="Times New Roman" panose="02020603050405020304" pitchFamily="18" charset="0"/>
              </a:defRPr>
            </a:lvl3pPr>
            <a:lvl4pPr algn="ctr">
              <a:spcBef>
                <a:spcPct val="20000"/>
              </a:spcBef>
              <a:defRPr sz="2000">
                <a:solidFill>
                  <a:schemeClr val="tx1"/>
                </a:solidFill>
                <a:latin typeface="Times New Roman" panose="02020603050405020304" pitchFamily="18" charset="0"/>
              </a:defRPr>
            </a:lvl4pPr>
            <a:lvl5pPr algn="ctr">
              <a:spcBef>
                <a:spcPct val="20000"/>
              </a:spcBef>
              <a:defRPr sz="2000">
                <a:solidFill>
                  <a:schemeClr val="tx1"/>
                </a:solidFill>
                <a:latin typeface="Times New Roman" panose="02020603050405020304" pitchFamily="18" charset="0"/>
              </a:defRPr>
            </a:lvl5pPr>
            <a:lvl6pPr algn="ctr" fontAlgn="base">
              <a:spcBef>
                <a:spcPct val="20000"/>
              </a:spcBef>
              <a:spcAft>
                <a:spcPct val="0"/>
              </a:spcAft>
              <a:defRPr sz="2000">
                <a:solidFill>
                  <a:schemeClr val="tx1"/>
                </a:solidFill>
                <a:latin typeface="Times New Roman" panose="02020603050405020304" pitchFamily="18" charset="0"/>
              </a:defRPr>
            </a:lvl6pPr>
            <a:lvl7pPr algn="ctr" fontAlgn="base">
              <a:spcBef>
                <a:spcPct val="20000"/>
              </a:spcBef>
              <a:spcAft>
                <a:spcPct val="0"/>
              </a:spcAft>
              <a:defRPr sz="2000">
                <a:solidFill>
                  <a:schemeClr val="tx1"/>
                </a:solidFill>
                <a:latin typeface="Times New Roman" panose="02020603050405020304" pitchFamily="18" charset="0"/>
              </a:defRPr>
            </a:lvl7pPr>
            <a:lvl8pPr algn="ctr" fontAlgn="base">
              <a:spcBef>
                <a:spcPct val="20000"/>
              </a:spcBef>
              <a:spcAft>
                <a:spcPct val="0"/>
              </a:spcAft>
              <a:defRPr sz="2000">
                <a:solidFill>
                  <a:schemeClr val="tx1"/>
                </a:solidFill>
                <a:latin typeface="Times New Roman" panose="02020603050405020304" pitchFamily="18" charset="0"/>
              </a:defRPr>
            </a:lvl8pPr>
            <a:lvl9pPr algn="ctr" fontAlgn="base">
              <a:spcBef>
                <a:spcPct val="20000"/>
              </a:spcBef>
              <a:spcAft>
                <a:spcPct val="0"/>
              </a:spcAft>
              <a:defRPr sz="2000">
                <a:solidFill>
                  <a:schemeClr val="tx1"/>
                </a:solidFill>
                <a:latin typeface="Times New Roman" panose="02020603050405020304" pitchFamily="18" charset="0"/>
              </a:defRPr>
            </a:lvl9pPr>
          </a:lstStyle>
          <a:p>
            <a:r>
              <a:rPr lang="en-US" altLang="en-US" sz="2000">
                <a:latin typeface="Comic Sans MS" panose="030F0702030302020204" pitchFamily="66" charset="0"/>
              </a:rPr>
              <a:t>Julie Hopp</a:t>
            </a:r>
          </a:p>
          <a:p>
            <a:r>
              <a:rPr lang="en-US" altLang="en-US" sz="2000">
                <a:latin typeface="Comic Sans MS" panose="030F0702030302020204" pitchFamily="66" charset="0"/>
              </a:rPr>
              <a:t>Genetic Screening: Who Should Be Tested</a:t>
            </a:r>
          </a:p>
          <a:p>
            <a:r>
              <a:rPr lang="en-US" altLang="en-US" sz="2000">
                <a:latin typeface="Comic Sans MS" panose="030F0702030302020204" pitchFamily="66" charset="0"/>
              </a:rPr>
              <a:t>CDC’s 2004 Science Ambassador Program</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latin typeface="Comic Sans MS" panose="030F0702030302020204" pitchFamily="66" charset="0"/>
              </a:rPr>
              <a:t>Bibliography</a:t>
            </a:r>
          </a:p>
        </p:txBody>
      </p:sp>
      <p:sp>
        <p:nvSpPr>
          <p:cNvPr id="22531" name="Rectangle 3"/>
          <p:cNvSpPr>
            <a:spLocks noGrp="1" noChangeArrowheads="1"/>
          </p:cNvSpPr>
          <p:nvPr>
            <p:ph type="body" idx="1"/>
          </p:nvPr>
        </p:nvSpPr>
        <p:spPr>
          <a:xfrm>
            <a:off x="685800" y="1600200"/>
            <a:ext cx="7772400" cy="4495800"/>
          </a:xfrm>
        </p:spPr>
        <p:txBody>
          <a:bodyPr/>
          <a:lstStyle/>
          <a:p>
            <a:pPr>
              <a:lnSpc>
                <a:spcPct val="90000"/>
              </a:lnSpc>
              <a:buFontTx/>
              <a:buNone/>
            </a:pPr>
            <a:r>
              <a:rPr lang="en-US" altLang="en-US" sz="2000">
                <a:latin typeface="Comic Sans MS" panose="030F0702030302020204" pitchFamily="66" charset="0"/>
              </a:rPr>
              <a:t>Centers for Disease Control and Prevention. Centers for Disease Control and Prevention.  [cited 2004, July 21].  Available at URL: http://www.cdc.gov/. </a:t>
            </a:r>
          </a:p>
          <a:p>
            <a:pPr>
              <a:lnSpc>
                <a:spcPct val="90000"/>
              </a:lnSpc>
              <a:buFontTx/>
              <a:buNone/>
            </a:pPr>
            <a:r>
              <a:rPr lang="en-US" altLang="en-US" sz="2000">
                <a:latin typeface="Comic Sans MS" panose="030F0702030302020204" pitchFamily="66" charset="0"/>
              </a:rPr>
              <a:t>Genetic Screening for Birth Defects Patient Fact Sheet. American Society for Reproductive Medicine.  Birmingham: 1998.</a:t>
            </a:r>
          </a:p>
          <a:p>
            <a:pPr>
              <a:lnSpc>
                <a:spcPct val="90000"/>
              </a:lnSpc>
              <a:buFontTx/>
              <a:buNone/>
            </a:pPr>
            <a:r>
              <a:rPr lang="en-US" altLang="en-US" sz="2000">
                <a:latin typeface="Comic Sans MS" panose="030F0702030302020204" pitchFamily="66" charset="0"/>
              </a:rPr>
              <a:t>March of Dimes Birth Defects Foundation.  March of Dimes.  2004. [cited 2004, July 21].  Available at URL:   www.modimes.org.</a:t>
            </a:r>
          </a:p>
          <a:p>
            <a:pPr>
              <a:lnSpc>
                <a:spcPct val="90000"/>
              </a:lnSpc>
              <a:buFontTx/>
              <a:buNone/>
            </a:pPr>
            <a:r>
              <a:rPr lang="en-US" altLang="en-US" sz="2000">
                <a:latin typeface="Comic Sans MS" panose="030F0702030302020204" pitchFamily="66" charset="0"/>
              </a:rPr>
              <a:t>National Cancer Institute.  Understanding Gene Testing.  2003.  [cited 2004, July 21].  Available at URL: http://press2.nci.nih.gov/sciencebehind/genetesting/genetesting00.htm.</a:t>
            </a:r>
          </a:p>
          <a:p>
            <a:pPr>
              <a:lnSpc>
                <a:spcPct val="90000"/>
              </a:lnSpc>
              <a:buFontTx/>
              <a:buNone/>
            </a:pPr>
            <a:r>
              <a:rPr lang="en-US" altLang="en-US" sz="2000">
                <a:latin typeface="Comic Sans MS" panose="030F0702030302020204" pitchFamily="66" charset="0"/>
              </a:rPr>
              <a:t>Understanding Gene Testing. US Department of Health and Human Services.</a:t>
            </a:r>
          </a:p>
          <a:p>
            <a:pPr>
              <a:lnSpc>
                <a:spcPct val="90000"/>
              </a:lnSpc>
              <a:buFontTx/>
              <a:buNone/>
            </a:pPr>
            <a:endParaRPr lang="en-US" altLang="en-US" sz="2000">
              <a:latin typeface="Comic Sans MS" panose="030F0702030302020204" pitchFamily="66" charset="0"/>
            </a:endParaRPr>
          </a:p>
          <a:p>
            <a:pPr>
              <a:lnSpc>
                <a:spcPct val="90000"/>
              </a:lnSpc>
            </a:pPr>
            <a:endParaRPr lang="en-US" altLang="en-US" sz="2000">
              <a:latin typeface="Comic Sans MS" panose="030F0702030302020204" pitchFamily="66" charset="0"/>
            </a:endParaRP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latin typeface="Comic Sans MS" panose="030F0702030302020204" pitchFamily="66" charset="0"/>
              </a:rPr>
              <a:t>Overview</a:t>
            </a:r>
          </a:p>
        </p:txBody>
      </p:sp>
      <p:sp>
        <p:nvSpPr>
          <p:cNvPr id="19459" name="Rectangle 3"/>
          <p:cNvSpPr>
            <a:spLocks noGrp="1" noChangeArrowheads="1"/>
          </p:cNvSpPr>
          <p:nvPr>
            <p:ph type="body" idx="1"/>
          </p:nvPr>
        </p:nvSpPr>
        <p:spPr/>
        <p:txBody>
          <a:bodyPr/>
          <a:lstStyle/>
          <a:p>
            <a:pPr marL="812800" indent="-812800">
              <a:buFontTx/>
              <a:buAutoNum type="romanUcPeriod"/>
            </a:pPr>
            <a:r>
              <a:rPr lang="en-US" altLang="en-US">
                <a:latin typeface="Comic Sans MS" panose="030F0702030302020204" pitchFamily="66" charset="0"/>
              </a:rPr>
              <a:t>Genetics Review</a:t>
            </a:r>
          </a:p>
          <a:p>
            <a:pPr marL="812800" indent="-812800">
              <a:buFontTx/>
              <a:buAutoNum type="romanUcPeriod"/>
            </a:pPr>
            <a:r>
              <a:rPr lang="en-US" altLang="en-US">
                <a:latin typeface="Comic Sans MS" panose="030F0702030302020204" pitchFamily="66" charset="0"/>
              </a:rPr>
              <a:t>Types of Genetic Disorders</a:t>
            </a:r>
          </a:p>
          <a:p>
            <a:pPr marL="812800" indent="-812800">
              <a:buFontTx/>
              <a:buAutoNum type="romanUcPeriod"/>
            </a:pPr>
            <a:r>
              <a:rPr lang="en-US" altLang="en-US">
                <a:latin typeface="Comic Sans MS" panose="030F0702030302020204" pitchFamily="66" charset="0"/>
              </a:rPr>
              <a:t> Genetic Screening</a:t>
            </a:r>
          </a:p>
          <a:p>
            <a:pPr marL="812800" indent="-812800">
              <a:buFontTx/>
              <a:buNone/>
            </a:pPr>
            <a:r>
              <a:rPr lang="en-US" altLang="en-US">
                <a:latin typeface="Comic Sans MS" panose="030F0702030302020204" pitchFamily="66" charset="0"/>
              </a:rPr>
              <a:t>	A. Purpose</a:t>
            </a:r>
          </a:p>
          <a:p>
            <a:pPr marL="812800" indent="-812800">
              <a:buFontTx/>
              <a:buNone/>
            </a:pPr>
            <a:r>
              <a:rPr lang="en-US" altLang="en-US">
                <a:latin typeface="Comic Sans MS" panose="030F0702030302020204" pitchFamily="66" charset="0"/>
              </a:rPr>
              <a:t>	B. Abnormalities</a:t>
            </a:r>
          </a:p>
          <a:p>
            <a:pPr marL="812800" indent="-812800">
              <a:buFontTx/>
              <a:buNone/>
            </a:pPr>
            <a:r>
              <a:rPr lang="en-US" altLang="en-US">
                <a:latin typeface="Comic Sans MS" panose="030F0702030302020204" pitchFamily="66" charset="0"/>
              </a:rPr>
              <a:t>	C. Types</a:t>
            </a:r>
          </a:p>
          <a:p>
            <a:pPr marL="812800" indent="-812800">
              <a:buFontTx/>
              <a:buNone/>
            </a:pPr>
            <a:r>
              <a:rPr lang="en-US" altLang="en-US">
                <a:latin typeface="Comic Sans MS" panose="030F0702030302020204" pitchFamily="66" charset="0"/>
              </a:rPr>
              <a:t>	D. Benefits and Risks</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latin typeface="Comic Sans MS" panose="030F0702030302020204" pitchFamily="66" charset="0"/>
              </a:rPr>
              <a:t>Review</a:t>
            </a:r>
          </a:p>
        </p:txBody>
      </p:sp>
      <p:sp>
        <p:nvSpPr>
          <p:cNvPr id="3075" name="Rectangle 3"/>
          <p:cNvSpPr>
            <a:spLocks noGrp="1" noChangeArrowheads="1"/>
          </p:cNvSpPr>
          <p:nvPr>
            <p:ph type="body" idx="1"/>
          </p:nvPr>
        </p:nvSpPr>
        <p:spPr>
          <a:xfrm>
            <a:off x="685800" y="1981200"/>
            <a:ext cx="8001000" cy="4114800"/>
          </a:xfrm>
        </p:spPr>
        <p:txBody>
          <a:bodyPr/>
          <a:lstStyle/>
          <a:p>
            <a:pPr marL="457200" indent="-457200">
              <a:buFontTx/>
              <a:buBlip>
                <a:blip r:embed="rId3"/>
              </a:buBlip>
            </a:pPr>
            <a:r>
              <a:rPr lang="en-US" altLang="en-US">
                <a:latin typeface="Comic Sans MS" panose="030F0702030302020204" pitchFamily="66" charset="0"/>
              </a:rPr>
              <a:t>A human has 46 chromosomes</a:t>
            </a:r>
          </a:p>
          <a:p>
            <a:pPr marL="457200" indent="-457200">
              <a:buFontTx/>
              <a:buNone/>
            </a:pPr>
            <a:endParaRPr lang="en-US" altLang="en-US" sz="1000">
              <a:latin typeface="Comic Sans MS" panose="030F0702030302020204" pitchFamily="66" charset="0"/>
            </a:endParaRPr>
          </a:p>
          <a:p>
            <a:pPr marL="457200" indent="-457200">
              <a:buFontTx/>
              <a:buBlip>
                <a:blip r:embed="rId3"/>
              </a:buBlip>
            </a:pPr>
            <a:r>
              <a:rPr lang="en-US" altLang="en-US">
                <a:latin typeface="Comic Sans MS" panose="030F0702030302020204" pitchFamily="66" charset="0"/>
              </a:rPr>
              <a:t>Genes are found on chromosomes</a:t>
            </a:r>
          </a:p>
          <a:p>
            <a:pPr marL="457200" indent="-457200">
              <a:buFontTx/>
              <a:buNone/>
            </a:pPr>
            <a:endParaRPr lang="en-US" altLang="en-US" sz="1000">
              <a:latin typeface="Comic Sans MS" panose="030F0702030302020204" pitchFamily="66" charset="0"/>
            </a:endParaRPr>
          </a:p>
          <a:p>
            <a:pPr marL="457200" indent="-457200">
              <a:buFontTx/>
              <a:buBlip>
                <a:blip r:embed="rId3"/>
              </a:buBlip>
            </a:pPr>
            <a:r>
              <a:rPr lang="en-US" altLang="en-US">
                <a:latin typeface="Comic Sans MS" panose="030F0702030302020204" pitchFamily="66" charset="0"/>
              </a:rPr>
              <a:t>Alleles are alternate forms of genes</a:t>
            </a:r>
          </a:p>
          <a:p>
            <a:pPr marL="457200" indent="-457200">
              <a:buFontTx/>
              <a:buNone/>
            </a:pPr>
            <a:endParaRPr lang="en-US" altLang="en-US" sz="1000">
              <a:latin typeface="Comic Sans MS" panose="030F0702030302020204" pitchFamily="66" charset="0"/>
            </a:endParaRPr>
          </a:p>
          <a:p>
            <a:pPr marL="457200" indent="-457200">
              <a:buFontTx/>
              <a:buBlip>
                <a:blip r:embed="rId3"/>
              </a:buBlip>
            </a:pPr>
            <a:r>
              <a:rPr lang="en-US" altLang="en-US">
                <a:latin typeface="Comic Sans MS" panose="030F0702030302020204" pitchFamily="66" charset="0"/>
              </a:rPr>
              <a:t>Alleles are either dominant, recessive, or codominant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additive="base">
                                        <p:cTn id="19" dur="500" fill="hold"/>
                                        <p:tgtEl>
                                          <p:spTgt spid="307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075">
                                            <p:txEl>
                                              <p:pRg st="6" end="6"/>
                                            </p:txEl>
                                          </p:spTgt>
                                        </p:tgtEl>
                                        <p:attrNameLst>
                                          <p:attrName>style.visibility</p:attrName>
                                        </p:attrNameLst>
                                      </p:cBhvr>
                                      <p:to>
                                        <p:strVal val="visible"/>
                                      </p:to>
                                    </p:set>
                                    <p:anim calcmode="lin" valueType="num">
                                      <p:cBhvr additive="base">
                                        <p:cTn id="25" dur="500" fill="hold"/>
                                        <p:tgtEl>
                                          <p:spTgt spid="307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0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latin typeface="Comic Sans MS" panose="030F0702030302020204" pitchFamily="66" charset="0"/>
              </a:rPr>
              <a:t>Types of Genetic Disorders</a:t>
            </a:r>
          </a:p>
        </p:txBody>
      </p:sp>
      <p:sp>
        <p:nvSpPr>
          <p:cNvPr id="6147" name="Rectangle 3"/>
          <p:cNvSpPr>
            <a:spLocks noGrp="1" noChangeArrowheads="1"/>
          </p:cNvSpPr>
          <p:nvPr>
            <p:ph type="body" idx="1"/>
          </p:nvPr>
        </p:nvSpPr>
        <p:spPr>
          <a:xfrm>
            <a:off x="609600" y="1905000"/>
            <a:ext cx="7772400" cy="4114800"/>
          </a:xfrm>
        </p:spPr>
        <p:txBody>
          <a:bodyPr/>
          <a:lstStyle/>
          <a:p>
            <a:pPr marL="457200" indent="-457200">
              <a:buFontTx/>
              <a:buBlip>
                <a:blip r:embed="rId3"/>
              </a:buBlip>
            </a:pPr>
            <a:r>
              <a:rPr lang="en-US" altLang="en-US">
                <a:latin typeface="Comic Sans MS" panose="030F0702030302020204" pitchFamily="66" charset="0"/>
              </a:rPr>
              <a:t>Chromosomal</a:t>
            </a:r>
          </a:p>
          <a:p>
            <a:pPr marL="457200" indent="-457200">
              <a:buFontTx/>
              <a:buNone/>
            </a:pPr>
            <a:r>
              <a:rPr lang="en-US" altLang="en-US">
                <a:latin typeface="Comic Sans MS" panose="030F0702030302020204" pitchFamily="66" charset="0"/>
              </a:rPr>
              <a:t>	</a:t>
            </a:r>
            <a:r>
              <a:rPr lang="en-US" altLang="en-US" sz="2800">
                <a:latin typeface="Comic Sans MS" panose="030F0702030302020204" pitchFamily="66" charset="0"/>
              </a:rPr>
              <a:t>Ex. Down Syndrome, Turner Syndrome</a:t>
            </a:r>
          </a:p>
          <a:p>
            <a:pPr marL="457200" indent="-457200">
              <a:buFontTx/>
              <a:buBlip>
                <a:blip r:embed="rId3"/>
              </a:buBlip>
            </a:pPr>
            <a:r>
              <a:rPr lang="en-US" altLang="en-US">
                <a:latin typeface="Comic Sans MS" panose="030F0702030302020204" pitchFamily="66" charset="0"/>
              </a:rPr>
              <a:t>Single Gene</a:t>
            </a:r>
          </a:p>
          <a:p>
            <a:pPr marL="457200" indent="-457200">
              <a:buFontTx/>
              <a:buNone/>
            </a:pPr>
            <a:r>
              <a:rPr lang="en-US" altLang="en-US">
                <a:latin typeface="Comic Sans MS" panose="030F0702030302020204" pitchFamily="66" charset="0"/>
              </a:rPr>
              <a:t>	</a:t>
            </a:r>
            <a:r>
              <a:rPr lang="en-US" altLang="en-US" sz="2800">
                <a:latin typeface="Comic Sans MS" panose="030F0702030302020204" pitchFamily="66" charset="0"/>
              </a:rPr>
              <a:t>Ex. Sickle Cell Anemia, Cystic Fibrosis</a:t>
            </a:r>
          </a:p>
          <a:p>
            <a:pPr marL="457200" indent="-457200">
              <a:buFontTx/>
              <a:buBlip>
                <a:blip r:embed="rId3"/>
              </a:buBlip>
            </a:pPr>
            <a:r>
              <a:rPr lang="en-US" altLang="en-US">
                <a:latin typeface="Comic Sans MS" panose="030F0702030302020204" pitchFamily="66" charset="0"/>
              </a:rPr>
              <a:t>Complex</a:t>
            </a:r>
          </a:p>
          <a:p>
            <a:pPr marL="457200" indent="-457200">
              <a:buFontTx/>
              <a:buNone/>
            </a:pPr>
            <a:r>
              <a:rPr lang="en-US" altLang="en-US">
                <a:latin typeface="Comic Sans MS" panose="030F0702030302020204" pitchFamily="66" charset="0"/>
              </a:rPr>
              <a:t>	</a:t>
            </a:r>
            <a:r>
              <a:rPr lang="en-US" altLang="en-US" sz="2800">
                <a:latin typeface="Comic Sans MS" panose="030F0702030302020204" pitchFamily="66" charset="0"/>
              </a:rPr>
              <a:t>Ex. Birth defects, most cancers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additive="base">
                                        <p:cTn id="37"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latin typeface="Comic Sans MS" panose="030F0702030302020204" pitchFamily="66" charset="0"/>
              </a:rPr>
              <a:t>Genetic Screening</a:t>
            </a:r>
          </a:p>
        </p:txBody>
      </p:sp>
      <p:sp>
        <p:nvSpPr>
          <p:cNvPr id="9219" name="Rectangle 3"/>
          <p:cNvSpPr>
            <a:spLocks noGrp="1" noChangeArrowheads="1"/>
          </p:cNvSpPr>
          <p:nvPr>
            <p:ph type="body" idx="1"/>
          </p:nvPr>
        </p:nvSpPr>
        <p:spPr>
          <a:xfrm>
            <a:off x="685800" y="1981200"/>
            <a:ext cx="7772400" cy="914400"/>
          </a:xfrm>
        </p:spPr>
        <p:txBody>
          <a:bodyPr/>
          <a:lstStyle/>
          <a:p>
            <a:pPr marL="465138" indent="-465138">
              <a:buFontTx/>
              <a:buNone/>
            </a:pPr>
            <a:r>
              <a:rPr lang="en-US" altLang="en-US">
                <a:latin typeface="Comic Sans MS" panose="030F0702030302020204" pitchFamily="66" charset="0"/>
                <a:cs typeface="Times New Roman" panose="02020603050405020304" pitchFamily="18" charset="0"/>
              </a:rPr>
              <a:t>Purpose - to detect</a:t>
            </a:r>
            <a:endParaRPr lang="en-US" altLang="en-US" sz="2800">
              <a:latin typeface="Comic Sans MS" panose="030F0702030302020204" pitchFamily="66" charset="0"/>
              <a:cs typeface="Times New Roman" panose="02020603050405020304" pitchFamily="18" charset="0"/>
            </a:endParaRPr>
          </a:p>
        </p:txBody>
      </p:sp>
      <p:sp>
        <p:nvSpPr>
          <p:cNvPr id="9221" name="Rectangle 5"/>
          <p:cNvSpPr>
            <a:spLocks noChangeArrowheads="1"/>
          </p:cNvSpPr>
          <p:nvPr/>
        </p:nvSpPr>
        <p:spPr bwMode="auto">
          <a:xfrm>
            <a:off x="1219200" y="2667000"/>
            <a:ext cx="6324600" cy="154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Blip>
                <a:blip r:embed="rId3"/>
              </a:buBlip>
            </a:pPr>
            <a:r>
              <a:rPr lang="en-US" altLang="en-US" sz="2800">
                <a:latin typeface="Comic Sans MS" panose="030F0702030302020204" pitchFamily="66" charset="0"/>
              </a:rPr>
              <a:t> Chromosomal Abnormalities</a:t>
            </a:r>
          </a:p>
          <a:p>
            <a:pPr>
              <a:spcBef>
                <a:spcPct val="20000"/>
              </a:spcBef>
              <a:buFontTx/>
              <a:buBlip>
                <a:blip r:embed="rId3"/>
              </a:buBlip>
            </a:pPr>
            <a:r>
              <a:rPr lang="en-US" altLang="en-US" sz="2800">
                <a:latin typeface="Comic Sans MS" panose="030F0702030302020204" pitchFamily="66" charset="0"/>
              </a:rPr>
              <a:t>  DNA changes</a:t>
            </a:r>
          </a:p>
          <a:p>
            <a:pPr>
              <a:spcBef>
                <a:spcPct val="20000"/>
              </a:spcBef>
              <a:buFontTx/>
              <a:buBlip>
                <a:blip r:embed="rId3"/>
              </a:buBlip>
            </a:pPr>
            <a:r>
              <a:rPr lang="en-US" altLang="en-US" sz="2800">
                <a:latin typeface="Comic Sans MS" panose="030F0702030302020204" pitchFamily="66" charset="0"/>
              </a:rPr>
              <a:t>  Protein/biochemical changes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838200"/>
          </a:xfrm>
        </p:spPr>
        <p:txBody>
          <a:bodyPr/>
          <a:lstStyle/>
          <a:p>
            <a:r>
              <a:rPr lang="en-US" altLang="en-US">
                <a:latin typeface="Comic Sans MS" panose="030F0702030302020204" pitchFamily="66" charset="0"/>
              </a:rPr>
              <a:t>Types of Genetic Screening</a:t>
            </a:r>
          </a:p>
        </p:txBody>
      </p:sp>
      <p:sp>
        <p:nvSpPr>
          <p:cNvPr id="13315" name="Rectangle 3"/>
          <p:cNvSpPr>
            <a:spLocks noGrp="1" noChangeArrowheads="1"/>
          </p:cNvSpPr>
          <p:nvPr>
            <p:ph type="body" idx="1"/>
          </p:nvPr>
        </p:nvSpPr>
        <p:spPr>
          <a:xfrm>
            <a:off x="685800" y="1752600"/>
            <a:ext cx="7772400" cy="762000"/>
          </a:xfrm>
        </p:spPr>
        <p:txBody>
          <a:bodyPr/>
          <a:lstStyle/>
          <a:p>
            <a:pPr marL="609600" indent="-609600">
              <a:buFontTx/>
              <a:buNone/>
            </a:pPr>
            <a:r>
              <a:rPr lang="en-US" altLang="en-US">
                <a:latin typeface="Comic Sans MS" panose="030F0702030302020204" pitchFamily="66" charset="0"/>
              </a:rPr>
              <a:t>Types</a:t>
            </a:r>
          </a:p>
        </p:txBody>
      </p:sp>
      <p:sp>
        <p:nvSpPr>
          <p:cNvPr id="13316" name="Rectangle 4"/>
          <p:cNvSpPr>
            <a:spLocks noChangeArrowheads="1"/>
          </p:cNvSpPr>
          <p:nvPr/>
        </p:nvSpPr>
        <p:spPr bwMode="auto">
          <a:xfrm>
            <a:off x="1447800" y="2417763"/>
            <a:ext cx="6324600" cy="154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Blip>
                <a:blip r:embed="rId3"/>
              </a:buBlip>
            </a:pPr>
            <a:r>
              <a:rPr lang="en-US" altLang="en-US" sz="2800">
                <a:latin typeface="Comic Sans MS" panose="030F0702030302020204" pitchFamily="66" charset="0"/>
              </a:rPr>
              <a:t> Newborn screening</a:t>
            </a:r>
          </a:p>
          <a:p>
            <a:pPr>
              <a:spcBef>
                <a:spcPct val="20000"/>
              </a:spcBef>
              <a:buFontTx/>
              <a:buBlip>
                <a:blip r:embed="rId3"/>
              </a:buBlip>
            </a:pPr>
            <a:r>
              <a:rPr lang="en-US" altLang="en-US" sz="2800">
                <a:latin typeface="Comic Sans MS" panose="030F0702030302020204" pitchFamily="66" charset="0"/>
              </a:rPr>
              <a:t>  Prenatal diagnosis</a:t>
            </a:r>
          </a:p>
          <a:p>
            <a:pPr>
              <a:spcBef>
                <a:spcPct val="20000"/>
              </a:spcBef>
              <a:buFontTx/>
              <a:buBlip>
                <a:blip r:embed="rId3"/>
              </a:buBlip>
            </a:pPr>
            <a:r>
              <a:rPr lang="en-US" altLang="en-US" sz="2800">
                <a:latin typeface="Comic Sans MS" panose="030F0702030302020204" pitchFamily="66" charset="0"/>
              </a:rPr>
              <a:t>  Carrier testing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latin typeface="Comic Sans MS" panose="030F0702030302020204" pitchFamily="66" charset="0"/>
              </a:rPr>
              <a:t>Benefits of Genetic Screening</a:t>
            </a:r>
          </a:p>
        </p:txBody>
      </p:sp>
      <p:sp>
        <p:nvSpPr>
          <p:cNvPr id="15363" name="Rectangle 3"/>
          <p:cNvSpPr>
            <a:spLocks noGrp="1" noChangeArrowheads="1"/>
          </p:cNvSpPr>
          <p:nvPr>
            <p:ph type="body" idx="1"/>
          </p:nvPr>
        </p:nvSpPr>
        <p:spPr/>
        <p:txBody>
          <a:bodyPr/>
          <a:lstStyle/>
          <a:p>
            <a:pPr marL="465138" indent="-465138">
              <a:buFontTx/>
              <a:buBlip>
                <a:blip r:embed="rId3"/>
              </a:buBlip>
            </a:pPr>
            <a:r>
              <a:rPr lang="en-US" altLang="en-US">
                <a:latin typeface="Comic Sans MS" panose="030F0702030302020204" pitchFamily="66" charset="0"/>
              </a:rPr>
              <a:t>Diagnosis</a:t>
            </a:r>
          </a:p>
          <a:p>
            <a:pPr marL="465138" indent="-465138">
              <a:buFontTx/>
              <a:buBlip>
                <a:blip r:embed="rId3"/>
              </a:buBlip>
            </a:pPr>
            <a:r>
              <a:rPr lang="en-US" altLang="en-US">
                <a:latin typeface="Comic Sans MS" panose="030F0702030302020204" pitchFamily="66" charset="0"/>
              </a:rPr>
              <a:t>Reduce testing </a:t>
            </a:r>
          </a:p>
          <a:p>
            <a:pPr marL="465138" indent="-465138">
              <a:buFontTx/>
              <a:buBlip>
                <a:blip r:embed="rId3"/>
              </a:buBlip>
            </a:pPr>
            <a:r>
              <a:rPr lang="en-US" altLang="en-US">
                <a:latin typeface="Comic Sans MS" panose="030F0702030302020204" pitchFamily="66" charset="0"/>
              </a:rPr>
              <a:t>Appropriate intervention (prevention, management, treatment)</a:t>
            </a:r>
          </a:p>
          <a:p>
            <a:pPr marL="465138" indent="-465138">
              <a:buFontTx/>
              <a:buBlip>
                <a:blip r:embed="rId3"/>
              </a:buBlip>
            </a:pPr>
            <a:r>
              <a:rPr lang="en-US" altLang="en-US">
                <a:latin typeface="Comic Sans MS" panose="030F0702030302020204" pitchFamily="66" charset="0"/>
              </a:rPr>
              <a:t>Informed decisions</a:t>
            </a:r>
          </a:p>
          <a:p>
            <a:pPr marL="465138" indent="-465138">
              <a:buFontTx/>
              <a:buBlip>
                <a:blip r:embed="rId3"/>
              </a:buBlip>
            </a:pPr>
            <a:r>
              <a:rPr lang="en-US" altLang="en-US">
                <a:latin typeface="Comic Sans MS" panose="030F0702030302020204" pitchFamily="66" charset="0"/>
              </a:rPr>
              <a:t>Reproductive choices</a:t>
            </a:r>
          </a:p>
          <a:p>
            <a:pPr marL="465138" indent="-465138"/>
            <a:endParaRPr lang="en-US" altLang="en-US">
              <a:latin typeface="Comic Sans MS" panose="030F0702030302020204" pitchFamily="66" charset="0"/>
            </a:endParaRPr>
          </a:p>
          <a:p>
            <a:pPr marL="465138" indent="-465138">
              <a:buFontTx/>
              <a:buNone/>
            </a:pPr>
            <a:endParaRPr lang="en-US" altLang="en-US">
              <a:latin typeface="Comic Sans MS" panose="030F0702030302020204" pitchFamily="66"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latin typeface="Comic Sans MS" panose="030F0702030302020204" pitchFamily="66" charset="0"/>
              </a:rPr>
              <a:t>Risks of Genetic Screening</a:t>
            </a:r>
          </a:p>
        </p:txBody>
      </p:sp>
      <p:sp>
        <p:nvSpPr>
          <p:cNvPr id="17411" name="Rectangle 3"/>
          <p:cNvSpPr>
            <a:spLocks noGrp="1" noChangeArrowheads="1"/>
          </p:cNvSpPr>
          <p:nvPr>
            <p:ph type="body" idx="1"/>
          </p:nvPr>
        </p:nvSpPr>
        <p:spPr/>
        <p:txBody>
          <a:bodyPr/>
          <a:lstStyle/>
          <a:p>
            <a:pPr marL="465138" indent="-465138">
              <a:buFontTx/>
              <a:buBlip>
                <a:blip r:embed="rId3"/>
              </a:buBlip>
            </a:pPr>
            <a:r>
              <a:rPr lang="en-US" altLang="en-US">
                <a:latin typeface="Comic Sans MS" panose="030F0702030302020204" pitchFamily="66" charset="0"/>
              </a:rPr>
              <a:t>Risk of miscarriage</a:t>
            </a:r>
          </a:p>
          <a:p>
            <a:pPr marL="465138" indent="-465138">
              <a:buFontTx/>
              <a:buBlip>
                <a:blip r:embed="rId3"/>
              </a:buBlip>
            </a:pPr>
            <a:r>
              <a:rPr lang="en-US" altLang="en-US">
                <a:latin typeface="Comic Sans MS" panose="030F0702030302020204" pitchFamily="66" charset="0"/>
              </a:rPr>
              <a:t>Psychological impact</a:t>
            </a:r>
          </a:p>
          <a:p>
            <a:pPr marL="465138" indent="-465138">
              <a:buFontTx/>
              <a:buBlip>
                <a:blip r:embed="rId3"/>
              </a:buBlip>
            </a:pPr>
            <a:r>
              <a:rPr lang="en-US" altLang="en-US">
                <a:latin typeface="Comic Sans MS" panose="030F0702030302020204" pitchFamily="66" charset="0"/>
              </a:rPr>
              <a:t>Family relations</a:t>
            </a:r>
          </a:p>
          <a:p>
            <a:pPr marL="465138" indent="-465138">
              <a:buFontTx/>
              <a:buBlip>
                <a:blip r:embed="rId3"/>
              </a:buBlip>
            </a:pPr>
            <a:r>
              <a:rPr lang="en-US" altLang="en-US">
                <a:latin typeface="Comic Sans MS" panose="030F0702030302020204" pitchFamily="66" charset="0"/>
              </a:rPr>
              <a:t>Insurance issues/concerns</a:t>
            </a:r>
          </a:p>
          <a:p>
            <a:pPr marL="465138" indent="-465138">
              <a:buFontTx/>
              <a:buBlip>
                <a:blip r:embed="rId3"/>
              </a:buBlip>
            </a:pPr>
            <a:r>
              <a:rPr lang="en-US" altLang="en-US">
                <a:latin typeface="Comic Sans MS" panose="030F0702030302020204" pitchFamily="66" charset="0"/>
              </a:rPr>
              <a:t>Privacy</a:t>
            </a:r>
          </a:p>
          <a:p>
            <a:pPr marL="465138" indent="-465138"/>
            <a:endParaRPr lang="en-US" altLang="en-US">
              <a:latin typeface="Comic Sans MS" panose="030F0702030302020204" pitchFamily="66"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609600"/>
            <a:ext cx="8686800" cy="533400"/>
          </a:xfrm>
        </p:spPr>
        <p:txBody>
          <a:bodyPr/>
          <a:lstStyle/>
          <a:p>
            <a:r>
              <a:rPr lang="en-US" altLang="en-US">
                <a:latin typeface="Comic Sans MS" panose="030F0702030302020204" pitchFamily="66" charset="0"/>
              </a:rPr>
              <a:t>Summary of Genetic Screening</a:t>
            </a:r>
          </a:p>
        </p:txBody>
      </p:sp>
      <p:sp>
        <p:nvSpPr>
          <p:cNvPr id="21507" name="Rectangle 3"/>
          <p:cNvSpPr>
            <a:spLocks noGrp="1" noChangeArrowheads="1"/>
          </p:cNvSpPr>
          <p:nvPr>
            <p:ph type="body" idx="1"/>
          </p:nvPr>
        </p:nvSpPr>
        <p:spPr>
          <a:xfrm>
            <a:off x="304800" y="1447800"/>
            <a:ext cx="8610600" cy="4648200"/>
          </a:xfrm>
        </p:spPr>
        <p:txBody>
          <a:bodyPr/>
          <a:lstStyle/>
          <a:p>
            <a:pPr marL="465138" indent="-465138">
              <a:buFontTx/>
              <a:buBlip>
                <a:blip r:embed="rId2"/>
              </a:buBlip>
            </a:pPr>
            <a:r>
              <a:rPr lang="en-US" altLang="en-US" sz="2800">
                <a:latin typeface="Comic Sans MS" panose="030F0702030302020204" pitchFamily="66" charset="0"/>
              </a:rPr>
              <a:t>Detection of chromosomal, DNA, or protein changes which can cause or predispose to disease.</a:t>
            </a:r>
          </a:p>
          <a:p>
            <a:pPr marL="465138" indent="-465138">
              <a:buFontTx/>
              <a:buBlip>
                <a:blip r:embed="rId2"/>
              </a:buBlip>
            </a:pPr>
            <a:r>
              <a:rPr lang="en-US" altLang="en-US" sz="2800">
                <a:latin typeface="Comic Sans MS" panose="030F0702030302020204" pitchFamily="66" charset="0"/>
              </a:rPr>
              <a:t>It can be beneficial by limiting testing, allow informed decisions and can lead to appropriate intervention.</a:t>
            </a:r>
          </a:p>
          <a:p>
            <a:pPr marL="465138" indent="-465138">
              <a:buFontTx/>
              <a:buBlip>
                <a:blip r:embed="rId2"/>
              </a:buBlip>
            </a:pPr>
            <a:r>
              <a:rPr lang="en-US" altLang="en-US" sz="2800">
                <a:latin typeface="Comic Sans MS" panose="030F0702030302020204" pitchFamily="66" charset="0"/>
              </a:rPr>
              <a:t>There is also a risk of losing privacy, impacting a person psychologically, impacting family relations, and possible insurance issues.</a:t>
            </a:r>
          </a:p>
          <a:p>
            <a:pPr marL="465138" indent="-465138">
              <a:buFontTx/>
              <a:buBlip>
                <a:blip r:embed="rId2"/>
              </a:buBlip>
            </a:pPr>
            <a:endParaRPr lang="en-US" altLang="en-US" sz="2800">
              <a:latin typeface="Comic Sans MS" panose="030F0702030302020204" pitchFamily="66" charset="0"/>
            </a:endParaRPr>
          </a:p>
          <a:p>
            <a:pPr marL="465138" indent="-465138">
              <a:buFontTx/>
              <a:buBlip>
                <a:blip r:embed="rId2"/>
              </a:buBlip>
            </a:pPr>
            <a:endParaRPr lang="en-US" altLang="en-US" sz="2800">
              <a:latin typeface="Comic Sans MS" panose="030F0702030302020204" pitchFamily="66" charset="0"/>
            </a:endParaRPr>
          </a:p>
          <a:p>
            <a:pPr marL="465138" indent="-465138">
              <a:buFontTx/>
              <a:buBlip>
                <a:blip r:embed="rId2"/>
              </a:buBlip>
            </a:pPr>
            <a:endParaRPr lang="en-US" altLang="en-US" sz="2800">
              <a:latin typeface="Comic Sans MS" panose="030F0702030302020204" pitchFamily="66" charset="0"/>
            </a:endParaRPr>
          </a:p>
          <a:p>
            <a:pPr marL="465138" indent="-465138">
              <a:buFontTx/>
              <a:buBlip>
                <a:blip r:embed="rId2"/>
              </a:buBlip>
            </a:pPr>
            <a:endParaRPr lang="en-US" altLang="en-US" sz="2800">
              <a:latin typeface="Comic Sans MS" panose="030F0702030302020204" pitchFamily="66" charset="0"/>
            </a:endParaRPr>
          </a:p>
          <a:p>
            <a:pPr marL="465138" indent="-465138">
              <a:buFontTx/>
              <a:buBlip>
                <a:blip r:embed="rId2"/>
              </a:buBlip>
            </a:pPr>
            <a:endParaRPr lang="en-US" altLang="en-US" sz="2800">
              <a:latin typeface="Comic Sans MS" panose="030F0702030302020204" pitchFamily="66"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5849</TotalTime>
  <Words>1082</Words>
  <Application>Microsoft Office PowerPoint</Application>
  <PresentationFormat>On-screen Show (4:3)</PresentationFormat>
  <Paragraphs>86</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Comic Sans MS</vt:lpstr>
      <vt:lpstr>Default Design</vt:lpstr>
      <vt:lpstr>Genetic Screening and Genetic Testing</vt:lpstr>
      <vt:lpstr>Overview</vt:lpstr>
      <vt:lpstr>Review</vt:lpstr>
      <vt:lpstr>Types of Genetic Disorders</vt:lpstr>
      <vt:lpstr>Genetic Screening</vt:lpstr>
      <vt:lpstr>Types of Genetic Screening</vt:lpstr>
      <vt:lpstr>Benefits of Genetic Screening</vt:lpstr>
      <vt:lpstr>Risks of Genetic Screening</vt:lpstr>
      <vt:lpstr>Summary of Genetic Screening</vt:lpstr>
      <vt:lpstr>Bibliography</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Screening and Genetic Testing</dc:title>
  <dc:creator>Jeff &amp; Julie Hopp</dc:creator>
  <cp:lastModifiedBy>Triplett, Deyon (CDC/OID/NCEZID) (CTR)</cp:lastModifiedBy>
  <cp:revision>22</cp:revision>
  <dcterms:created xsi:type="dcterms:W3CDTF">2004-07-08T16:56:39Z</dcterms:created>
  <dcterms:modified xsi:type="dcterms:W3CDTF">2015-11-25T19:07:55Z</dcterms:modified>
</cp:coreProperties>
</file>