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0"/>
  </p:notesMasterIdLst>
  <p:sldIdLst>
    <p:sldId id="256" r:id="rId2"/>
    <p:sldId id="257" r:id="rId3"/>
    <p:sldId id="269" r:id="rId4"/>
    <p:sldId id="275" r:id="rId5"/>
    <p:sldId id="272" r:id="rId6"/>
    <p:sldId id="263" r:id="rId7"/>
    <p:sldId id="260" r:id="rId8"/>
    <p:sldId id="264" r:id="rId9"/>
    <p:sldId id="265" r:id="rId10"/>
    <p:sldId id="266" r:id="rId11"/>
    <p:sldId id="267" r:id="rId12"/>
    <p:sldId id="268" r:id="rId13"/>
    <p:sldId id="261" r:id="rId14"/>
    <p:sldId id="262" r:id="rId15"/>
    <p:sldId id="271" r:id="rId16"/>
    <p:sldId id="273" r:id="rId17"/>
    <p:sldId id="270" r:id="rId18"/>
    <p:sldId id="274" r:id="rId19"/>
  </p:sldIdLst>
  <p:sldSz cx="9144000" cy="6858000" type="screen4x3"/>
  <p:notesSz cx="7010400" cy="9296400"/>
  <p:defaultTextStyle>
    <a:defPPr>
      <a:defRPr lang="en-US"/>
    </a:defPPr>
    <a:lvl1pPr algn="l" rtl="0" eaLnBrk="0" fontAlgn="base" hangingPunct="0">
      <a:spcBef>
        <a:spcPct val="5000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5000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5000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5000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5000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5F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8" autoAdjust="0"/>
    <p:restoredTop sz="86412" autoAdjust="0"/>
  </p:normalViewPr>
  <p:slideViewPr>
    <p:cSldViewPr>
      <p:cViewPr varScale="1">
        <p:scale>
          <a:sx n="73" d="100"/>
          <a:sy n="73" d="100"/>
        </p:scale>
        <p:origin x="78" y="222"/>
      </p:cViewPr>
      <p:guideLst>
        <p:guide orient="horz" pos="2160"/>
        <p:guide pos="2880"/>
      </p:guideLst>
    </p:cSldViewPr>
  </p:slideViewPr>
  <p:outlineViewPr>
    <p:cViewPr>
      <p:scale>
        <a:sx n="33" d="100"/>
        <a:sy n="33" d="100"/>
      </p:scale>
      <p:origin x="0" y="-8922"/>
    </p:cViewPr>
    <p:sldLst>
      <p:sld r:id="rId1" collapse="1"/>
    </p:sldLst>
  </p:outlineViewPr>
  <p:notesTextViewPr>
    <p:cViewPr>
      <p:scale>
        <a:sx n="100" d="100"/>
        <a:sy n="100" d="100"/>
      </p:scale>
      <p:origin x="0" y="0"/>
    </p:cViewPr>
  </p:notesTextViewPr>
  <p:sorterViewPr>
    <p:cViewPr>
      <p:scale>
        <a:sx n="66" d="100"/>
        <a:sy n="66" d="100"/>
      </p:scale>
      <p:origin x="0" y="276"/>
    </p:cViewPr>
  </p:sorterViewPr>
  <p:notesViewPr>
    <p:cSldViewPr>
      <p:cViewPr>
        <p:scale>
          <a:sx n="100" d="100"/>
          <a:sy n="100" d="100"/>
        </p:scale>
        <p:origin x="-816"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defRPr sz="1200"/>
            </a:lvl1pPr>
          </a:lstStyle>
          <a:p>
            <a:endParaRPr lang="en-US" altLang="en-US"/>
          </a:p>
        </p:txBody>
      </p:sp>
      <p:sp>
        <p:nvSpPr>
          <p:cNvPr id="17411" name="Rectangle 3"/>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defRPr sz="1200"/>
            </a:lvl1pPr>
          </a:lstStyle>
          <a:p>
            <a:endParaRPr lang="en-US" altLang="en-US"/>
          </a:p>
        </p:txBody>
      </p:sp>
      <p:sp>
        <p:nvSpPr>
          <p:cNvPr id="17412"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35038" y="4416425"/>
            <a:ext cx="5140325"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4" name="Rectangle 6"/>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defRPr sz="1200"/>
            </a:lvl1pPr>
          </a:lstStyle>
          <a:p>
            <a:endParaRPr lang="en-US" altLang="en-US"/>
          </a:p>
        </p:txBody>
      </p:sp>
      <p:sp>
        <p:nvSpPr>
          <p:cNvPr id="17415" name="Rectangle 7"/>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defRPr sz="1200"/>
            </a:lvl1pPr>
          </a:lstStyle>
          <a:p>
            <a:fld id="{9DD5B113-8E22-401D-8648-6BAA880FEF55}" type="slidenum">
              <a:rPr lang="en-US" altLang="en-US"/>
              <a:pPr/>
              <a:t>‹#›</a:t>
            </a:fld>
            <a:endParaRPr lang="en-US" altLang="en-US"/>
          </a:p>
        </p:txBody>
      </p:sp>
    </p:spTree>
    <p:extLst>
      <p:ext uri="{BB962C8B-B14F-4D97-AF65-F5344CB8AC3E}">
        <p14:creationId xmlns:p14="http://schemas.microsoft.com/office/powerpoint/2010/main" val="27733046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73674-073B-4C46-91E1-F03F1B174475}" type="slidenum">
              <a:rPr lang="en-US" altLang="en-US"/>
              <a:pPr/>
              <a:t>1</a:t>
            </a:fld>
            <a:endParaRPr lang="en-US" altLang="en-U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a:t>This PowerPoint is intended to be presented after sex linked inheritances are covered in class. </a:t>
            </a:r>
          </a:p>
        </p:txBody>
      </p:sp>
    </p:spTree>
    <p:extLst>
      <p:ext uri="{BB962C8B-B14F-4D97-AF65-F5344CB8AC3E}">
        <p14:creationId xmlns:p14="http://schemas.microsoft.com/office/powerpoint/2010/main" val="436742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EF6A8F-28DE-4F2C-8141-224290582C3C}" type="slidenum">
              <a:rPr lang="en-US" altLang="en-US"/>
              <a:pPr/>
              <a:t>10</a:t>
            </a:fld>
            <a:endParaRPr lang="en-US" alt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a:p>
            <a:r>
              <a:rPr lang="en-US" altLang="en-US"/>
              <a:t>As the boy gets older, muscle weakness will become apparent.  The calf muscles are the first to weaken, so walking up stairs or hills becomes difficult.  </a:t>
            </a:r>
          </a:p>
          <a:p>
            <a:r>
              <a:rPr lang="en-US" altLang="en-US"/>
              <a:t>Gower’s sign is used in diagnosing the condition.  This symptom shows the boy using his arms to get up from a sitting position because the leg muscles are too weak to allow for the task.  (Click on the link and scroll down to Figure 2 to see Gower’s sign).</a:t>
            </a:r>
          </a:p>
          <a:p>
            <a:r>
              <a:rPr lang="en-US" altLang="en-US"/>
              <a:t>Finally, walking and running will become difficult. </a:t>
            </a:r>
            <a:r>
              <a:rPr lang="en-US" altLang="en-US" baseline="30000"/>
              <a:t>(1)</a:t>
            </a:r>
          </a:p>
          <a:p>
            <a:endParaRPr lang="en-US" altLang="en-US"/>
          </a:p>
          <a:p>
            <a:endParaRPr lang="en-US" altLang="en-US"/>
          </a:p>
          <a:p>
            <a:endParaRPr lang="en-US" altLang="en-US"/>
          </a:p>
          <a:p>
            <a:r>
              <a:rPr lang="en-US" altLang="en-US"/>
              <a:t>Link to Gower’s sign via the internet:</a:t>
            </a:r>
          </a:p>
          <a:p>
            <a:r>
              <a:rPr lang="en-US" altLang="en-US"/>
              <a:t>Kalra, V. Childhood Muscular Dystrophies [online].  2005.  [cited 2005 June 26].  Available from URL:  http://www.indegene.com/Neu/FeatArt/indNeuFeatArt4.html?type=Neu</a:t>
            </a:r>
            <a:r>
              <a:rPr lang="en-US" altLang="en-US">
                <a:latin typeface="Times New Roman" panose="02020603050405020304" pitchFamily="18" charset="0"/>
              </a:rPr>
              <a:t> </a:t>
            </a:r>
          </a:p>
        </p:txBody>
      </p:sp>
    </p:spTree>
    <p:extLst>
      <p:ext uri="{BB962C8B-B14F-4D97-AF65-F5344CB8AC3E}">
        <p14:creationId xmlns:p14="http://schemas.microsoft.com/office/powerpoint/2010/main" val="843241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2972E-0DF1-42DE-9201-DEF774D7B892}" type="slidenum">
              <a:rPr lang="en-US" altLang="en-US"/>
              <a:pPr/>
              <a:t>11</a:t>
            </a:fld>
            <a:endParaRPr lang="en-US" alt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ltLang="en-US"/>
              <a:t>Once the condition has progressed, it will begin to affect all the muscles in the body.  People with muscular dystrophy  may begin to slump due to decreased muscle control in the back.  When this happens, breathing will be more difficult because of decreased lung capacity.  Scoliosis, which is a curvature of the spine, might also develop due to decreased muscle control.  Treatments for breathing include oxygen therapy, ventilator use, scoliosis surgery to correct the spine, and even a tracheotomy if symptoms are severe. </a:t>
            </a:r>
            <a:r>
              <a:rPr lang="en-US" altLang="en-US" baseline="30000"/>
              <a:t>(1)</a:t>
            </a:r>
          </a:p>
          <a:p>
            <a:endParaRPr lang="en-US" altLang="en-US"/>
          </a:p>
          <a:p>
            <a:r>
              <a:rPr lang="en-US" altLang="en-US"/>
              <a:t>Graphic used with permission from the Scoliosis Association, Inc. [online]. 2005.  [cited 2005 June 26].  Available at URL:  http://www.scoliosis-assoc.org/.</a:t>
            </a:r>
          </a:p>
          <a:p>
            <a:endParaRPr lang="en-US" altLang="en-US"/>
          </a:p>
        </p:txBody>
      </p:sp>
    </p:spTree>
    <p:extLst>
      <p:ext uri="{BB962C8B-B14F-4D97-AF65-F5344CB8AC3E}">
        <p14:creationId xmlns:p14="http://schemas.microsoft.com/office/powerpoint/2010/main" val="934294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B87963-5B5B-4094-9F81-FE022398750F}" type="slidenum">
              <a:rPr lang="en-US" altLang="en-US"/>
              <a:pPr/>
              <a:t>12</a:t>
            </a:fld>
            <a:endParaRPr lang="en-US" alt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xfrm>
            <a:off x="857250" y="4338638"/>
            <a:ext cx="5140325" cy="4183062"/>
          </a:xfrm>
        </p:spPr>
        <p:txBody>
          <a:bodyPr/>
          <a:lstStyle/>
          <a:p>
            <a:pPr>
              <a:lnSpc>
                <a:spcPct val="90000"/>
              </a:lnSpc>
            </a:pPr>
            <a:r>
              <a:rPr lang="en-US" altLang="en-US"/>
              <a:t>Physical therapy will help to keep the muscles in shape and agile.  A physical therapist will work the muscles that are most affected by the condition.  As muscle contraction occurs, the joints may become tight.  Surgery on the joints to relieve the tension may be performed.  Prednisone is a catabolic steroid that actually breaks muscle down. </a:t>
            </a:r>
            <a:r>
              <a:rPr lang="en-US" altLang="en-US">
                <a:solidFill>
                  <a:srgbClr val="FF0000"/>
                </a:solidFill>
              </a:rPr>
              <a:t> It also is an anti-inflammatory that helps slow down the aggregation of lymphocytes and fat cells in muscles.</a:t>
            </a:r>
            <a:r>
              <a:rPr lang="en-US" altLang="en-US"/>
              <a:t>  This seems to help delay the effects of the condition, although doctors are unsure of how this works yet.  There are symptoms that go along with the use of prednisone.  They include weight gain and mood alteration.  These could lead to other problems, such as decreased activity due to weight gain.  The use of prednisone is carefully evaluated.  Non-steroidal medications are used to treat cardiac disorders, constipation, depression and osteoporosis.  As the condition worsens, people with muscular dystrophy might feel that walking is too difficult.  At this point, they might decide that a wheelchair gives them more freedom of movement. </a:t>
            </a:r>
            <a:r>
              <a:rPr lang="en-US" altLang="en-US" baseline="30000"/>
              <a:t>(1)</a:t>
            </a:r>
            <a:r>
              <a:rPr lang="en-US" altLang="en-US"/>
              <a:t>  </a:t>
            </a:r>
          </a:p>
          <a:p>
            <a:pPr>
              <a:lnSpc>
                <a:spcPct val="90000"/>
              </a:lnSpc>
            </a:pPr>
            <a:endParaRPr lang="en-US" altLang="en-US"/>
          </a:p>
          <a:p>
            <a:pPr>
              <a:lnSpc>
                <a:spcPct val="90000"/>
              </a:lnSpc>
            </a:pPr>
            <a:endParaRPr lang="en-US" altLang="en-US">
              <a:solidFill>
                <a:srgbClr val="000000"/>
              </a:solidFill>
            </a:endParaRPr>
          </a:p>
          <a:p>
            <a:pPr>
              <a:lnSpc>
                <a:spcPct val="90000"/>
              </a:lnSpc>
            </a:pPr>
            <a:r>
              <a:rPr lang="en-US" altLang="en-US">
                <a:solidFill>
                  <a:srgbClr val="000000"/>
                </a:solidFill>
              </a:rPr>
              <a:t>Graphics citation:</a:t>
            </a:r>
          </a:p>
          <a:p>
            <a:pPr>
              <a:lnSpc>
                <a:spcPct val="90000"/>
              </a:lnSpc>
            </a:pPr>
            <a:r>
              <a:rPr lang="en-US" altLang="en-US"/>
              <a:t>Microsoft Office Clipart 2002.  [cited 23 June, 2005].</a:t>
            </a:r>
            <a:endParaRPr lang="en-US" altLang="en-US">
              <a:solidFill>
                <a:srgbClr val="000000"/>
              </a:solidFill>
            </a:endParaRPr>
          </a:p>
          <a:p>
            <a:pPr>
              <a:lnSpc>
                <a:spcPct val="90000"/>
              </a:lnSpc>
            </a:pPr>
            <a:endParaRPr lang="en-US" altLang="en-US">
              <a:solidFill>
                <a:srgbClr val="FF0000"/>
              </a:solidFill>
            </a:endParaRPr>
          </a:p>
        </p:txBody>
      </p:sp>
    </p:spTree>
    <p:extLst>
      <p:ext uri="{BB962C8B-B14F-4D97-AF65-F5344CB8AC3E}">
        <p14:creationId xmlns:p14="http://schemas.microsoft.com/office/powerpoint/2010/main" val="182073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EE975E-6807-413D-8DD8-21506CC2E6CB}" type="slidenum">
              <a:rPr lang="en-US" altLang="en-US"/>
              <a:pPr/>
              <a:t>13</a:t>
            </a:fld>
            <a:endParaRPr lang="en-US" alt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ltLang="en-US">
                <a:solidFill>
                  <a:srgbClr val="000000"/>
                </a:solidFill>
              </a:rPr>
              <a:t>Current research focuses on gene therapy to </a:t>
            </a:r>
            <a:r>
              <a:rPr lang="en-US" altLang="en-US">
                <a:solidFill>
                  <a:srgbClr val="FF0000"/>
                </a:solidFill>
              </a:rPr>
              <a:t>cure </a:t>
            </a:r>
            <a:r>
              <a:rPr lang="en-US" altLang="en-US">
                <a:solidFill>
                  <a:srgbClr val="000000"/>
                </a:solidFill>
              </a:rPr>
              <a:t>DMD. This article from 1998 shows researchers Chamerlain and Giovanni as they worked to deliver the dystrophin gene into the body of mice without triggering the immune system. </a:t>
            </a:r>
            <a:r>
              <a:rPr lang="en-US" altLang="en-US" baseline="30000">
                <a:solidFill>
                  <a:srgbClr val="000000"/>
                </a:solidFill>
              </a:rPr>
              <a:t>(2)</a:t>
            </a:r>
            <a:r>
              <a:rPr lang="en-US" altLang="en-US">
                <a:solidFill>
                  <a:srgbClr val="000000"/>
                </a:solidFill>
              </a:rPr>
              <a:t>   </a:t>
            </a:r>
          </a:p>
          <a:p>
            <a:endParaRPr lang="en-US" altLang="en-US">
              <a:solidFill>
                <a:srgbClr val="000000"/>
              </a:solidFill>
            </a:endParaRPr>
          </a:p>
          <a:p>
            <a:r>
              <a:rPr lang="en-US" altLang="en-US">
                <a:solidFill>
                  <a:srgbClr val="000000"/>
                </a:solidFill>
              </a:rPr>
              <a:t>Graphics used with permission from Pobojewski, S. The University Record, November 9, 1998. U-M’s improved viral vector delivers dystrophin gene to mouse muscle without major immune</a:t>
            </a:r>
          </a:p>
          <a:p>
            <a:r>
              <a:rPr lang="en-US" altLang="en-US"/>
              <a:t>Response [online]. 1998.</a:t>
            </a:r>
            <a:r>
              <a:rPr lang="en-US" altLang="en-US">
                <a:solidFill>
                  <a:srgbClr val="000000"/>
                </a:solidFill>
              </a:rPr>
              <a:t>  [cited 2005 June 26].  Available at URL:</a:t>
            </a:r>
            <a:r>
              <a:rPr lang="en-US" altLang="en-US" b="1">
                <a:solidFill>
                  <a:srgbClr val="000000"/>
                </a:solidFill>
              </a:rPr>
              <a:t>  </a:t>
            </a:r>
            <a:r>
              <a:rPr lang="en-US" altLang="en-US"/>
              <a:t>http://www.umich.edu/~urecord/9899/Nov09_98/12.htm</a:t>
            </a:r>
          </a:p>
          <a:p>
            <a:endParaRPr lang="en-US" altLang="en-US"/>
          </a:p>
          <a:p>
            <a:endParaRPr lang="en-US" altLang="en-US" sz="140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663992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AA8FF2-2411-4FDE-BF8A-4AF7D6D065D9}" type="slidenum">
              <a:rPr lang="en-US" altLang="en-US"/>
              <a:pPr/>
              <a:t>14</a:t>
            </a:fld>
            <a:endParaRPr lang="en-US" alt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ltLang="en-US"/>
              <a:t>The dystrophin gene is the largest known gene.  It numbers 2.3 million base pairs.  This is a large gene to insert into a virus to deliver to the muscle.  Researchers have developed “minigenes” or smaller versions of the dystrophin gene that seem to fit better into the virus.  </a:t>
            </a:r>
          </a:p>
          <a:p>
            <a:r>
              <a:rPr lang="en-US" altLang="en-US"/>
              <a:t>They have also developed the gutted virus, which is a hollow virus that only carries the dystrophin gene. </a:t>
            </a:r>
            <a:r>
              <a:rPr lang="en-US" altLang="en-US" baseline="30000"/>
              <a:t>(3)</a:t>
            </a:r>
            <a:r>
              <a:rPr lang="en-US" altLang="en-US"/>
              <a:t>  </a:t>
            </a:r>
          </a:p>
          <a:p>
            <a:endParaRPr lang="en-US" altLang="en-US"/>
          </a:p>
          <a:p>
            <a:endParaRPr lang="en-US" altLang="en-US"/>
          </a:p>
        </p:txBody>
      </p:sp>
    </p:spTree>
    <p:extLst>
      <p:ext uri="{BB962C8B-B14F-4D97-AF65-F5344CB8AC3E}">
        <p14:creationId xmlns:p14="http://schemas.microsoft.com/office/powerpoint/2010/main" val="1712464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06B51-1B73-40FC-96B2-4C35F2054B48}" type="slidenum">
              <a:rPr lang="en-US" altLang="en-US"/>
              <a:pPr/>
              <a:t>15</a:t>
            </a:fld>
            <a:endParaRPr lang="en-US" alt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ltLang="en-US"/>
              <a:t>Even with the advances that have been made, there are still problems with gene therapy.  The muscle tissue that would need to have the gene inserted is large and difficult to penetrate.  </a:t>
            </a:r>
          </a:p>
          <a:p>
            <a:r>
              <a:rPr lang="en-US" altLang="en-US"/>
              <a:t>It is possible that with the insertion of viruses into the muscle tissue, an immune response could be mounted to kill the “invading” virus.  </a:t>
            </a:r>
            <a:r>
              <a:rPr lang="en-US" altLang="en-US">
                <a:solidFill>
                  <a:srgbClr val="FF0000"/>
                </a:solidFill>
              </a:rPr>
              <a:t>Also, the body may mount an immune attack against dystrophin, which the body will see as “foreign.”</a:t>
            </a:r>
            <a:r>
              <a:rPr lang="en-US" altLang="en-US"/>
              <a:t> Unfortunately, this means that muscle cells with the new gene would be destroyed. </a:t>
            </a:r>
            <a:r>
              <a:rPr lang="en-US" altLang="en-US" baseline="30000"/>
              <a:t>(3)</a:t>
            </a:r>
            <a:r>
              <a:rPr lang="en-US" altLang="en-US"/>
              <a:t> </a:t>
            </a:r>
          </a:p>
          <a:p>
            <a:endParaRPr lang="en-US" altLang="en-US"/>
          </a:p>
        </p:txBody>
      </p:sp>
    </p:spTree>
    <p:extLst>
      <p:ext uri="{BB962C8B-B14F-4D97-AF65-F5344CB8AC3E}">
        <p14:creationId xmlns:p14="http://schemas.microsoft.com/office/powerpoint/2010/main" val="18509186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9CB74B-D667-46ED-B384-325AC6A7CF95}" type="slidenum">
              <a:rPr lang="en-US" altLang="en-US"/>
              <a:pPr/>
              <a:t>16</a:t>
            </a:fld>
            <a:endParaRPr lang="en-US" altLang="en-US"/>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r>
              <a:rPr lang="en-US" altLang="en-US"/>
              <a:t>In conclusion, this presentation defines the difference between empathy and sympathy.  We discussed the mode of inheritance of DBMD and learned about the numbers of people who are affected by muscular dystrophy.  Beginning symptoms were covered as well as advanced symptoms.  Finally, treatments to help the patient with their symptoms, as well as future gene therapy, were discussed.  </a:t>
            </a:r>
          </a:p>
        </p:txBody>
      </p:sp>
    </p:spTree>
    <p:extLst>
      <p:ext uri="{BB962C8B-B14F-4D97-AF65-F5344CB8AC3E}">
        <p14:creationId xmlns:p14="http://schemas.microsoft.com/office/powerpoint/2010/main" val="3374892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510FB7-C036-4410-9D38-7AA86786D214}" type="slidenum">
              <a:rPr lang="en-US" altLang="en-US"/>
              <a:pPr/>
              <a:t>17</a:t>
            </a:fld>
            <a:endParaRPr lang="en-US" alt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ltLang="en-US">
                <a:solidFill>
                  <a:srgbClr val="000000"/>
                </a:solidFill>
              </a:rPr>
              <a:t>Mattie Stepanek did not have Duchenne muscular dystrophy, </a:t>
            </a:r>
            <a:r>
              <a:rPr lang="en-US" altLang="en-US"/>
              <a:t>but he  passed</a:t>
            </a:r>
            <a:r>
              <a:rPr lang="en-US" altLang="en-US">
                <a:solidFill>
                  <a:srgbClr val="000000"/>
                </a:solidFill>
              </a:rPr>
              <a:t> away from a rare form of muscular dystrophy at age 13 in June 2004.  He was an inspiration to the country and became the spokesperson for muscular dystrophy.  He wrote five volumes of poetry, three of which made it to the New York’s best seller list.  He remains an inspiration of hope in the muscular dystrophy community. </a:t>
            </a:r>
          </a:p>
          <a:p>
            <a:r>
              <a:rPr lang="en-US" altLang="en-US">
                <a:solidFill>
                  <a:srgbClr val="000000"/>
                </a:solidFill>
              </a:rPr>
              <a:t>His poetry books include:  Heartsongs, Journey Through Heartsongs, Hope Through Heartsongs, Celebrate Through Heartsongs, and Loving Through Heartsongs.  If possible, have one of these books to pass around to the students.</a:t>
            </a:r>
          </a:p>
          <a:p>
            <a:r>
              <a:rPr lang="en-US" altLang="en-US">
                <a:solidFill>
                  <a:srgbClr val="000000"/>
                </a:solidFill>
              </a:rPr>
              <a:t>Linking to Mattie’s personal home page will allow the students to see who Mattie was and also view other poems by Mattie.    </a:t>
            </a:r>
          </a:p>
          <a:p>
            <a:endParaRPr lang="en-US" altLang="en-US">
              <a:solidFill>
                <a:srgbClr val="000000"/>
              </a:solidFill>
            </a:endParaRPr>
          </a:p>
          <a:p>
            <a:r>
              <a:rPr lang="en-US" altLang="en-US">
                <a:solidFill>
                  <a:srgbClr val="000000"/>
                </a:solidFill>
              </a:rPr>
              <a:t>Link to:</a:t>
            </a:r>
          </a:p>
          <a:p>
            <a:r>
              <a:rPr lang="en-US" altLang="en-US">
                <a:solidFill>
                  <a:srgbClr val="000000"/>
                </a:solidFill>
              </a:rPr>
              <a:t>Mattie Stepanek’s Personal Website.  2003.  [cited 2005 July 13].  Available at URL:  </a:t>
            </a:r>
            <a:r>
              <a:rPr lang="en-US" altLang="en-US"/>
              <a:t>http://www.mattieonline.com/</a:t>
            </a:r>
            <a:endParaRPr lang="en-US" altLang="en-US">
              <a:solidFill>
                <a:srgbClr val="000000"/>
              </a:solidFill>
            </a:endParaRPr>
          </a:p>
          <a:p>
            <a:endParaRPr lang="en-US" altLang="en-US" sz="1300">
              <a:solidFill>
                <a:srgbClr val="000000"/>
              </a:solidFill>
            </a:endParaRPr>
          </a:p>
          <a:p>
            <a:endParaRPr lang="en-US" altLang="en-US">
              <a:solidFill>
                <a:srgbClr val="FF0000"/>
              </a:solidFill>
              <a:latin typeface="Times New Roman" panose="02020603050405020304" pitchFamily="18" charset="0"/>
            </a:endParaRPr>
          </a:p>
          <a:p>
            <a:endParaRPr lang="en-US" altLang="en-US">
              <a:solidFill>
                <a:srgbClr val="FF0000"/>
              </a:solidFill>
              <a:latin typeface="Times New Roman" panose="02020603050405020304" pitchFamily="18" charset="0"/>
            </a:endParaRPr>
          </a:p>
          <a:p>
            <a:endParaRPr lang="en-US" altLang="en-US">
              <a:solidFill>
                <a:srgbClr val="FF0000"/>
              </a:solidFill>
              <a:latin typeface="Times New Roman" panose="02020603050405020304" pitchFamily="18" charset="0"/>
            </a:endParaRPr>
          </a:p>
          <a:p>
            <a:endParaRPr lang="en-US" altLang="en-US" sz="900">
              <a:solidFill>
                <a:srgbClr val="000000"/>
              </a:solidFill>
              <a:latin typeface="Arial" panose="020B0604020202020204" pitchFamily="34" charset="0"/>
            </a:endParaRPr>
          </a:p>
        </p:txBody>
      </p:sp>
    </p:spTree>
    <p:extLst>
      <p:ext uri="{BB962C8B-B14F-4D97-AF65-F5344CB8AC3E}">
        <p14:creationId xmlns:p14="http://schemas.microsoft.com/office/powerpoint/2010/main" val="3016704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A87D04-018C-4923-BD2F-B3C1CD18C192}" type="slidenum">
              <a:rPr lang="en-US" altLang="en-US"/>
              <a:pPr/>
              <a:t>18</a:t>
            </a:fld>
            <a:endParaRPr lang="en-US" altLang="en-U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sz="1400">
              <a:solidFill>
                <a:srgbClr val="FF0000"/>
              </a:solidFill>
            </a:endParaRPr>
          </a:p>
        </p:txBody>
      </p:sp>
    </p:spTree>
    <p:extLst>
      <p:ext uri="{BB962C8B-B14F-4D97-AF65-F5344CB8AC3E}">
        <p14:creationId xmlns:p14="http://schemas.microsoft.com/office/powerpoint/2010/main" val="3370301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EA683E-48BB-4820-B0F1-CCCBE8F25214}" type="slidenum">
              <a:rPr lang="en-US" altLang="en-US"/>
              <a:pPr/>
              <a:t>2</a:t>
            </a:fld>
            <a:endParaRPr lang="en-US" alt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ltLang="en-US"/>
              <a:t>Topics covered in this PowerPoint include an introduction to a form of muscular dystrophy known as Duchenne muscular dystrophy (DMD), and a brief review of inheritance, prevalence, symptoms, and treatment of DMD.  The final slides invoke understanding in knowing the difference between empathy and sympathy. </a:t>
            </a:r>
          </a:p>
          <a:p>
            <a:endParaRPr lang="en-US" altLang="en-US"/>
          </a:p>
          <a:p>
            <a:r>
              <a:rPr lang="en-US" altLang="en-US">
                <a:solidFill>
                  <a:srgbClr val="FF0000"/>
                </a:solidFill>
              </a:rPr>
              <a:t>. </a:t>
            </a:r>
          </a:p>
        </p:txBody>
      </p:sp>
    </p:spTree>
    <p:extLst>
      <p:ext uri="{BB962C8B-B14F-4D97-AF65-F5344CB8AC3E}">
        <p14:creationId xmlns:p14="http://schemas.microsoft.com/office/powerpoint/2010/main" val="142013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E60F9-AB20-43C8-AC11-3BAE965DD8BE}" type="slidenum">
              <a:rPr lang="en-US" altLang="en-US"/>
              <a:pPr/>
              <a:t>3</a:t>
            </a:fld>
            <a:endParaRPr lang="en-US" alt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a:t>Now that the students have gained some information on muscular dystrophy and some of the available treatments for it, they can discuss sympathy and empathy.</a:t>
            </a:r>
          </a:p>
          <a:p>
            <a:r>
              <a:rPr lang="en-US" altLang="en-US"/>
              <a:t>Students have done several activities up to this point leading to their understanding of muscular dystrophy.  The goal is to have them identify with the condition instead of feel sorry for those who have the condition.  </a:t>
            </a:r>
          </a:p>
          <a:p>
            <a:r>
              <a:rPr lang="en-US" altLang="en-US"/>
              <a:t>Listed on the slide are definitions of sympathy and empathy.  By having students simulate what it might feel like to have muscular dystrophy, they are in a position to empathize with people who have muscular dystrophy or other disorders.  Students will continue their journey of exploring empathy throughout this lesson.</a:t>
            </a:r>
            <a:r>
              <a:rPr lang="en-US" altLang="en-US">
                <a:solidFill>
                  <a:srgbClr val="FF0000"/>
                </a:solidFill>
              </a:rPr>
              <a:t> </a:t>
            </a:r>
            <a:r>
              <a:rPr lang="en-US" altLang="en-US"/>
              <a:t>  </a:t>
            </a:r>
          </a:p>
          <a:p>
            <a:endParaRPr lang="en-US" altLang="en-US"/>
          </a:p>
          <a:p>
            <a:endParaRPr lang="en-US" altLang="en-US"/>
          </a:p>
          <a:p>
            <a:endParaRPr lang="en-US" altLang="en-US" sz="1000">
              <a:latin typeface="Times New Roman" panose="02020603050405020304" pitchFamily="18" charset="0"/>
            </a:endParaRPr>
          </a:p>
          <a:p>
            <a:endParaRPr lang="en-US" altLang="en-US" sz="1000">
              <a:latin typeface="Times New Roman" panose="02020603050405020304" pitchFamily="18" charset="0"/>
            </a:endParaRPr>
          </a:p>
        </p:txBody>
      </p:sp>
    </p:spTree>
    <p:extLst>
      <p:ext uri="{BB962C8B-B14F-4D97-AF65-F5344CB8AC3E}">
        <p14:creationId xmlns:p14="http://schemas.microsoft.com/office/powerpoint/2010/main" val="157792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2A47FE-60B9-4A1F-8EBD-AF36EAC0BB1A}" type="slidenum">
              <a:rPr lang="en-US" altLang="en-US"/>
              <a:pPr/>
              <a:t>4</a:t>
            </a:fld>
            <a:endParaRPr lang="en-US" altLang="en-US"/>
          </a:p>
        </p:txBody>
      </p:sp>
      <p:sp>
        <p:nvSpPr>
          <p:cNvPr id="46082" name="Rectangle 2"/>
          <p:cNvSpPr>
            <a:spLocks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55368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2FEA3A-8E1A-4A8A-99EB-4AC546915649}" type="slidenum">
              <a:rPr lang="en-US" altLang="en-US"/>
              <a:pPr/>
              <a:t>5</a:t>
            </a:fld>
            <a:endParaRPr lang="en-US" altLang="en-US"/>
          </a:p>
        </p:txBody>
      </p:sp>
      <p:sp>
        <p:nvSpPr>
          <p:cNvPr id="39938" name="Rectangle 2"/>
          <p:cNvSpPr>
            <a:spLocks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ltLang="en-US">
                <a:solidFill>
                  <a:srgbClr val="000000"/>
                </a:solidFill>
              </a:rPr>
              <a:t>This presentation will discuss a form of muscular dystrophy called </a:t>
            </a:r>
            <a:r>
              <a:rPr lang="en-US" altLang="en-US"/>
              <a:t>Duchenne muscular dystrophy.</a:t>
            </a:r>
            <a:r>
              <a:rPr lang="en-US" altLang="en-US">
                <a:solidFill>
                  <a:srgbClr val="FF0000"/>
                </a:solidFill>
              </a:rPr>
              <a:t> </a:t>
            </a:r>
            <a:r>
              <a:rPr lang="en-US" altLang="en-US">
                <a:solidFill>
                  <a:srgbClr val="000000"/>
                </a:solidFill>
              </a:rPr>
              <a:t>Duchenne muscular dystrophy is a genetic or hereditary muscle condition; characterized by progressive skeletal muscle weakness, defects in muscle proteins, and the death of muscle cells and tissue. </a:t>
            </a:r>
          </a:p>
          <a:p>
            <a:r>
              <a:rPr lang="en-US" altLang="en-US">
                <a:solidFill>
                  <a:srgbClr val="000000"/>
                </a:solidFill>
              </a:rPr>
              <a:t>In DMD, absence of the dystrophin protein weakens the connections between all of the proteins in the muscle and the cell membrane.  Eventually the cell membrane becomes weaker and ruptures.  As a result, particles, such as calcium, can move in and out of the ruptured cell membrane.  As calcium moves into the muscle cell, it will cause contraction at the damaged site and muscle fibers will break.  When this is severe enough, the muscle will begin to waste away. </a:t>
            </a:r>
            <a:r>
              <a:rPr lang="en-US" altLang="en-US" baseline="30000">
                <a:solidFill>
                  <a:srgbClr val="000000"/>
                </a:solidFill>
              </a:rPr>
              <a:t>(1)</a:t>
            </a:r>
            <a:r>
              <a:rPr lang="en-US" altLang="en-US">
                <a:solidFill>
                  <a:srgbClr val="000000"/>
                </a:solidFill>
              </a:rPr>
              <a:t>   </a:t>
            </a:r>
          </a:p>
          <a:p>
            <a:endParaRPr lang="en-US" altLang="en-US">
              <a:solidFill>
                <a:srgbClr val="000000"/>
              </a:solidFill>
            </a:endParaRPr>
          </a:p>
        </p:txBody>
      </p:sp>
    </p:spTree>
    <p:extLst>
      <p:ext uri="{BB962C8B-B14F-4D97-AF65-F5344CB8AC3E}">
        <p14:creationId xmlns:p14="http://schemas.microsoft.com/office/powerpoint/2010/main" val="373292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6B93D-0491-47D0-A1DD-DB26C9EFC6F9}" type="slidenum">
              <a:rPr lang="en-US" altLang="en-US"/>
              <a:pPr/>
              <a:t>6</a:t>
            </a:fld>
            <a:endParaRPr lang="en-US" altLang="en-US"/>
          </a:p>
        </p:txBody>
      </p:sp>
      <p:sp>
        <p:nvSpPr>
          <p:cNvPr id="18434" name="Rectangle 2"/>
          <p:cNvSpPr>
            <a:spLocks noChangeArrowheads="1" noTextEdit="1"/>
          </p:cNvSpPr>
          <p:nvPr>
            <p:ph type="sldImg"/>
          </p:nvPr>
        </p:nvSpPr>
        <p:spPr>
          <a:xfrm>
            <a:off x="1258888" y="696913"/>
            <a:ext cx="4648200" cy="3486150"/>
          </a:xfrm>
          <a:ln/>
        </p:spPr>
      </p:sp>
      <p:sp>
        <p:nvSpPr>
          <p:cNvPr id="18435" name="Rectangle 3"/>
          <p:cNvSpPr>
            <a:spLocks noGrp="1" noChangeArrowheads="1"/>
          </p:cNvSpPr>
          <p:nvPr>
            <p:ph type="body" idx="1"/>
          </p:nvPr>
        </p:nvSpPr>
        <p:spPr/>
        <p:txBody>
          <a:bodyPr/>
          <a:lstStyle/>
          <a:p>
            <a:pPr>
              <a:lnSpc>
                <a:spcPct val="90000"/>
              </a:lnSpc>
            </a:pPr>
            <a:r>
              <a:rPr lang="en-US" altLang="en-US">
                <a:solidFill>
                  <a:srgbClr val="000000"/>
                </a:solidFill>
              </a:rPr>
              <a:t>The gene for dystrophin production sits on the X chromosome.  If a normal gene for dystrophin is present, then the protein will be made.  If the gene is missing or altered, dystrophin may not be produced at all or only in abnormal forms, resulting in </a:t>
            </a:r>
            <a:r>
              <a:rPr lang="en-US" altLang="en-US">
                <a:solidFill>
                  <a:srgbClr val="FF0000"/>
                </a:solidFill>
              </a:rPr>
              <a:t>Duchenne </a:t>
            </a:r>
            <a:r>
              <a:rPr lang="en-US" altLang="en-US">
                <a:solidFill>
                  <a:srgbClr val="000000"/>
                </a:solidFill>
              </a:rPr>
              <a:t>muscular dystrophy. </a:t>
            </a:r>
            <a:r>
              <a:rPr lang="en-US" altLang="en-US" baseline="30000">
                <a:solidFill>
                  <a:srgbClr val="000000"/>
                </a:solidFill>
              </a:rPr>
              <a:t>(1)</a:t>
            </a:r>
            <a:r>
              <a:rPr lang="en-US" altLang="en-US">
                <a:solidFill>
                  <a:srgbClr val="000000"/>
                </a:solidFill>
              </a:rPr>
              <a:t>  </a:t>
            </a:r>
          </a:p>
          <a:p>
            <a:pPr>
              <a:lnSpc>
                <a:spcPct val="90000"/>
              </a:lnSpc>
            </a:pPr>
            <a:endParaRPr lang="en-US" altLang="en-US">
              <a:solidFill>
                <a:srgbClr val="000000"/>
              </a:solidFill>
            </a:endParaRPr>
          </a:p>
          <a:p>
            <a:pPr>
              <a:lnSpc>
                <a:spcPct val="90000"/>
              </a:lnSpc>
            </a:pPr>
            <a:r>
              <a:rPr lang="en-US" altLang="en-US">
                <a:solidFill>
                  <a:srgbClr val="000000"/>
                </a:solidFill>
              </a:rPr>
              <a:t>Graphic used with permission from the National Center for Biotechnology Information, The National Library of Medicine, The National Institutes of Health, Department of Health and Human Services</a:t>
            </a:r>
            <a:r>
              <a:rPr lang="en-US" altLang="en-US"/>
              <a:t>:  </a:t>
            </a:r>
          </a:p>
          <a:p>
            <a:pPr>
              <a:lnSpc>
                <a:spcPct val="90000"/>
              </a:lnSpc>
            </a:pPr>
            <a:r>
              <a:rPr lang="en-US" altLang="en-US"/>
              <a:t>Genes and Disease [online]. 2005</a:t>
            </a:r>
            <a:r>
              <a:rPr lang="en-US" altLang="en-US">
                <a:solidFill>
                  <a:srgbClr val="FF0000"/>
                </a:solidFill>
              </a:rPr>
              <a:t> </a:t>
            </a:r>
            <a:r>
              <a:rPr lang="en-US" altLang="en-US"/>
              <a:t>[cited 2005 June 26].  Available from URL: http://www.ncbi.nlm.nih.gov/books/bv.fcgi?call=bv.View..ShowSection&amp;rid=gnd.section.295.</a:t>
            </a:r>
          </a:p>
          <a:p>
            <a:pPr>
              <a:lnSpc>
                <a:spcPct val="90000"/>
              </a:lnSpc>
            </a:pPr>
            <a:endParaRPr lang="en-US" altLang="en-US">
              <a:solidFill>
                <a:srgbClr val="FF75FA"/>
              </a:solidFill>
            </a:endParaRPr>
          </a:p>
        </p:txBody>
      </p:sp>
    </p:spTree>
    <p:extLst>
      <p:ext uri="{BB962C8B-B14F-4D97-AF65-F5344CB8AC3E}">
        <p14:creationId xmlns:p14="http://schemas.microsoft.com/office/powerpoint/2010/main" val="2625747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9B3E22-A0F5-4DBA-B791-00F7B8C85984}" type="slidenum">
              <a:rPr lang="en-US" altLang="en-US"/>
              <a:pPr/>
              <a:t>7</a:t>
            </a:fld>
            <a:endParaRPr lang="en-US" altLang="en-US"/>
          </a:p>
        </p:txBody>
      </p:sp>
      <p:sp>
        <p:nvSpPr>
          <p:cNvPr id="21506" name="Rectangle 2"/>
          <p:cNvSpPr>
            <a:spLocks noChangeArrowheads="1" noTextEdit="1"/>
          </p:cNvSpPr>
          <p:nvPr>
            <p:ph type="sldImg"/>
          </p:nvPr>
        </p:nvSpPr>
        <p:spPr>
          <a:ln/>
        </p:spPr>
      </p:sp>
      <p:sp>
        <p:nvSpPr>
          <p:cNvPr id="21507" name="Rectangle 3"/>
          <p:cNvSpPr>
            <a:spLocks noGrp="1" noChangeArrowheads="1"/>
          </p:cNvSpPr>
          <p:nvPr>
            <p:ph type="body" idx="1"/>
          </p:nvPr>
        </p:nvSpPr>
        <p:spPr/>
        <p:txBody>
          <a:bodyPr/>
          <a:lstStyle/>
          <a:p>
            <a:pPr>
              <a:lnSpc>
                <a:spcPct val="90000"/>
              </a:lnSpc>
            </a:pPr>
            <a:r>
              <a:rPr lang="en-US" altLang="en-US"/>
              <a:t>Since the gene for </a:t>
            </a:r>
            <a:r>
              <a:rPr lang="en-US" altLang="en-US">
                <a:solidFill>
                  <a:srgbClr val="FF0000"/>
                </a:solidFill>
              </a:rPr>
              <a:t>DMD </a:t>
            </a:r>
            <a:r>
              <a:rPr lang="en-US" altLang="en-US"/>
              <a:t>is carried on the X chromosome, it is usually the mother that passes the condition on to her children.  A female with one recessive </a:t>
            </a:r>
            <a:r>
              <a:rPr lang="en-US" altLang="en-US">
                <a:solidFill>
                  <a:srgbClr val="FF0000"/>
                </a:solidFill>
              </a:rPr>
              <a:t>copy of the </a:t>
            </a:r>
            <a:r>
              <a:rPr lang="en-US" altLang="en-US"/>
              <a:t>gene for </a:t>
            </a:r>
            <a:r>
              <a:rPr lang="en-US" altLang="en-US">
                <a:solidFill>
                  <a:srgbClr val="FF0000"/>
                </a:solidFill>
              </a:rPr>
              <a:t>D</a:t>
            </a:r>
            <a:r>
              <a:rPr lang="en-US" altLang="en-US"/>
              <a:t>MD is called a carrier. She still has one normal </a:t>
            </a:r>
            <a:r>
              <a:rPr lang="en-US" altLang="en-US">
                <a:solidFill>
                  <a:srgbClr val="FF0000"/>
                </a:solidFill>
              </a:rPr>
              <a:t>copy of the</a:t>
            </a:r>
            <a:r>
              <a:rPr lang="en-US" altLang="en-US"/>
              <a:t> gene for dystrophin production, and she will usually show no signs of the condition.  A female with two recessive </a:t>
            </a:r>
            <a:r>
              <a:rPr lang="en-US" altLang="en-US">
                <a:solidFill>
                  <a:srgbClr val="FF0000"/>
                </a:solidFill>
              </a:rPr>
              <a:t>copies of the</a:t>
            </a:r>
            <a:r>
              <a:rPr lang="en-US" altLang="en-US"/>
              <a:t> gene will have the condition. </a:t>
            </a:r>
            <a:r>
              <a:rPr lang="en-US" altLang="en-US">
                <a:solidFill>
                  <a:srgbClr val="FF0000"/>
                </a:solidFill>
              </a:rPr>
              <a:t> Some female carriers may have mild symptoms of the disorders, and in rare cases they may have full DMD – this is due to skewed X-inactivation patterns.</a:t>
            </a:r>
          </a:p>
          <a:p>
            <a:pPr>
              <a:lnSpc>
                <a:spcPct val="90000"/>
              </a:lnSpc>
            </a:pPr>
            <a:r>
              <a:rPr lang="en-US" altLang="en-US"/>
              <a:t>Since a male only has one X chromosome, if he has the recessive </a:t>
            </a:r>
            <a:r>
              <a:rPr lang="en-US" altLang="en-US">
                <a:solidFill>
                  <a:srgbClr val="FF0000"/>
                </a:solidFill>
              </a:rPr>
              <a:t>copy of the </a:t>
            </a:r>
            <a:r>
              <a:rPr lang="en-US" altLang="en-US"/>
              <a:t>gene present, he will have the condition.  Males may only pass the </a:t>
            </a:r>
            <a:r>
              <a:rPr lang="en-US" altLang="en-US">
                <a:solidFill>
                  <a:srgbClr val="FF0000"/>
                </a:solidFill>
              </a:rPr>
              <a:t>recessive copy of the </a:t>
            </a:r>
            <a:r>
              <a:rPr lang="en-US" altLang="en-US"/>
              <a:t>gene on to their offspring if they have the condition themselves.  </a:t>
            </a:r>
          </a:p>
          <a:p>
            <a:pPr>
              <a:lnSpc>
                <a:spcPct val="90000"/>
              </a:lnSpc>
            </a:pPr>
            <a:r>
              <a:rPr lang="en-US" altLang="en-US"/>
              <a:t>In the Punnet Square provided in the link, a female carrier and a male without the recessive gene  have children.  If their child is a female, shown in pink, there is 1/2 chance that she will be a carrier of </a:t>
            </a:r>
            <a:r>
              <a:rPr lang="en-US" altLang="en-US">
                <a:solidFill>
                  <a:srgbClr val="FF0000"/>
                </a:solidFill>
              </a:rPr>
              <a:t>D</a:t>
            </a:r>
            <a:r>
              <a:rPr lang="en-US" altLang="en-US"/>
              <a:t>MD.  If their child is a male, there is 1/2 chance that he will have the condition. </a:t>
            </a:r>
            <a:r>
              <a:rPr lang="en-US" altLang="en-US" baseline="30000"/>
              <a:t>(1)</a:t>
            </a:r>
            <a:r>
              <a:rPr lang="en-US" altLang="en-US"/>
              <a:t>   </a:t>
            </a:r>
          </a:p>
          <a:p>
            <a:pPr>
              <a:lnSpc>
                <a:spcPct val="90000"/>
              </a:lnSpc>
            </a:pPr>
            <a:r>
              <a:rPr lang="en-US" altLang="en-US">
                <a:solidFill>
                  <a:srgbClr val="FF0000"/>
                </a:solidFill>
              </a:rPr>
              <a:t>(This pattern of inheritance is only true for X-linked muscular dystrophies like DMD and Emery-Drieffus.  Other muscular dystrophies are inherited in different ways.)</a:t>
            </a:r>
          </a:p>
          <a:p>
            <a:pPr>
              <a:lnSpc>
                <a:spcPct val="90000"/>
              </a:lnSpc>
            </a:pPr>
            <a:r>
              <a:rPr lang="en-US" altLang="en-US"/>
              <a:t>Punnett Square Link:</a:t>
            </a:r>
          </a:p>
          <a:p>
            <a:pPr>
              <a:lnSpc>
                <a:spcPct val="90000"/>
              </a:lnSpc>
            </a:pPr>
            <a:r>
              <a:rPr lang="en-US" altLang="en-US"/>
              <a:t>MedlinePlus Medical Encyclopedia [online].  2004.  [cited 2005 June 26].  Available from URL: http://www.nlm.nih.gov/medlineplus/ency/imagepages/19097.htm  </a:t>
            </a:r>
          </a:p>
          <a:p>
            <a:pPr>
              <a:lnSpc>
                <a:spcPct val="90000"/>
              </a:lnSpc>
            </a:pPr>
            <a:endParaRPr lang="en-US" altLang="en-US"/>
          </a:p>
        </p:txBody>
      </p:sp>
    </p:spTree>
    <p:extLst>
      <p:ext uri="{BB962C8B-B14F-4D97-AF65-F5344CB8AC3E}">
        <p14:creationId xmlns:p14="http://schemas.microsoft.com/office/powerpoint/2010/main" val="1110815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24EFB-79E8-4C4E-A8E7-BF73FAB76B6E}" type="slidenum">
              <a:rPr lang="en-US" altLang="en-US"/>
              <a:pPr/>
              <a:t>8</a:t>
            </a:fld>
            <a:endParaRPr lang="en-US" alt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a:xfrm>
            <a:off x="857250" y="4260850"/>
            <a:ext cx="5140325" cy="4183063"/>
          </a:xfrm>
        </p:spPr>
        <p:txBody>
          <a:bodyPr/>
          <a:lstStyle/>
          <a:p>
            <a:pPr>
              <a:lnSpc>
                <a:spcPct val="90000"/>
              </a:lnSpc>
            </a:pPr>
            <a:endParaRPr lang="en-US" altLang="en-US"/>
          </a:p>
          <a:p>
            <a:pPr>
              <a:lnSpc>
                <a:spcPct val="90000"/>
              </a:lnSpc>
            </a:pPr>
            <a:r>
              <a:rPr lang="en-US" altLang="en-US">
                <a:solidFill>
                  <a:srgbClr val="FF0000"/>
                </a:solidFill>
              </a:rPr>
              <a:t>Duchenne Becker </a:t>
            </a:r>
            <a:r>
              <a:rPr lang="en-US" altLang="en-US"/>
              <a:t>Muscular dystrophy affects about one in every 3500 to 5000 newborn males. </a:t>
            </a:r>
          </a:p>
          <a:p>
            <a:pPr>
              <a:lnSpc>
                <a:spcPct val="90000"/>
              </a:lnSpc>
            </a:pPr>
            <a:r>
              <a:rPr lang="en-US" altLang="en-US"/>
              <a:t>One third of these boys have a previous relative with DMD. Two thirds of the cases are sporadic.  There are two groups that make up the sporadic cases.  In 1/3 of cases (or ½ of the sporadic cases), there was a genetic mutation in the mother’s egg or a genetic mutation early in embryo development that led to the condition. In the other 1/3 of cases (other ½ of sporadic cases), the mother is a carrier, but she is carrying a new mutation that occurred in either her mother’s egg, her father’s sperm, or early in her development.  This explains the cases where a boy is born with </a:t>
            </a:r>
            <a:r>
              <a:rPr lang="en-US" altLang="en-US">
                <a:solidFill>
                  <a:srgbClr val="FF0000"/>
                </a:solidFill>
              </a:rPr>
              <a:t>Duchenne Becker </a:t>
            </a:r>
            <a:r>
              <a:rPr lang="en-US" altLang="en-US"/>
              <a:t>muscular dystrophy into a family with absolutely no history of the condition. </a:t>
            </a:r>
            <a:r>
              <a:rPr lang="en-US" altLang="en-US" baseline="30000"/>
              <a:t>(1)</a:t>
            </a:r>
            <a:endParaRPr lang="en-US" altLang="en-US">
              <a:solidFill>
                <a:srgbClr val="FF0000"/>
              </a:solidFill>
            </a:endParaRPr>
          </a:p>
          <a:p>
            <a:pPr>
              <a:lnSpc>
                <a:spcPct val="90000"/>
              </a:lnSpc>
            </a:pPr>
            <a:endParaRPr lang="en-US" altLang="en-US"/>
          </a:p>
          <a:p>
            <a:pPr>
              <a:lnSpc>
                <a:spcPct val="90000"/>
              </a:lnSpc>
            </a:pPr>
            <a:r>
              <a:rPr lang="en-US" altLang="en-US"/>
              <a:t>Graphic citation:</a:t>
            </a:r>
          </a:p>
          <a:p>
            <a:pPr>
              <a:lnSpc>
                <a:spcPct val="90000"/>
              </a:lnSpc>
            </a:pPr>
            <a:r>
              <a:rPr lang="en-US" altLang="en-US"/>
              <a:t>Microsoft Office Clipart 2002.  [cited 23 June, 2005].</a:t>
            </a:r>
          </a:p>
          <a:p>
            <a:pPr>
              <a:lnSpc>
                <a:spcPct val="90000"/>
              </a:lnSpc>
            </a:pPr>
            <a:endParaRPr lang="en-US" altLang="en-US"/>
          </a:p>
          <a:p>
            <a:pPr>
              <a:lnSpc>
                <a:spcPct val="90000"/>
              </a:lnSpc>
            </a:pPr>
            <a:r>
              <a:rPr lang="en-US" altLang="en-US"/>
              <a:t>Hilda, this is from Katherines presentation.  She had a similar slide and I took notes as she talked.  I think that someone even asked about sporadic….</a:t>
            </a:r>
          </a:p>
        </p:txBody>
      </p:sp>
    </p:spTree>
    <p:extLst>
      <p:ext uri="{BB962C8B-B14F-4D97-AF65-F5344CB8AC3E}">
        <p14:creationId xmlns:p14="http://schemas.microsoft.com/office/powerpoint/2010/main" val="9409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8F8DF-4A3E-42C3-B65D-E71BD5B7CAE1}" type="slidenum">
              <a:rPr lang="en-US" altLang="en-US"/>
              <a:pPr/>
              <a:t>9</a:t>
            </a:fld>
            <a:endParaRPr lang="en-US" alt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a:t>Symptoms usually begin to occur around 2-3 years of age.  The boys may show delayed developmental milestones.  For example, they are not sitting up or crawling when other boys their age begin.  </a:t>
            </a:r>
          </a:p>
          <a:p>
            <a:r>
              <a:rPr lang="en-US" altLang="en-US"/>
              <a:t>Loss of motor skills may be apparent.  Once they begin to walk, it may become more difficult as time goes on.</a:t>
            </a:r>
          </a:p>
          <a:p>
            <a:r>
              <a:rPr lang="en-US" altLang="en-US"/>
              <a:t>Boys tend to have a characteristic gait shown by walking on their toes.  The Achilles' tendon becomes tight because of the muscle contraction in the calf and it is uncomfortable to bring the heel down.  The calves will appear larger (hypertrophy).  This is due to the loss of muscle being replaced with fat and connective tissue.  </a:t>
            </a:r>
          </a:p>
          <a:p>
            <a:r>
              <a:rPr lang="en-US" altLang="en-US"/>
              <a:t>Finally, as the muscles weaken, the boys may appear clumsy and fall frequently. </a:t>
            </a:r>
            <a:r>
              <a:rPr lang="en-US" altLang="en-US" baseline="30000"/>
              <a:t>(1)</a:t>
            </a:r>
            <a:r>
              <a:rPr lang="en-US" altLang="en-US"/>
              <a:t> </a:t>
            </a:r>
          </a:p>
          <a:p>
            <a:endParaRPr lang="en-US" altLang="en-US"/>
          </a:p>
          <a:p>
            <a:endParaRPr lang="en-US" altLang="en-US">
              <a:solidFill>
                <a:srgbClr val="FF0000"/>
              </a:solidFill>
            </a:endParaRPr>
          </a:p>
        </p:txBody>
      </p:sp>
    </p:spTree>
    <p:extLst>
      <p:ext uri="{BB962C8B-B14F-4D97-AF65-F5344CB8AC3E}">
        <p14:creationId xmlns:p14="http://schemas.microsoft.com/office/powerpoint/2010/main" val="2188556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866" name="Group 2050"/>
          <p:cNvGrpSpPr>
            <a:grpSpLocks/>
          </p:cNvGrpSpPr>
          <p:nvPr/>
        </p:nvGrpSpPr>
        <p:grpSpPr bwMode="auto">
          <a:xfrm>
            <a:off x="0" y="0"/>
            <a:ext cx="9140825" cy="6850063"/>
            <a:chOff x="0" y="0"/>
            <a:chExt cx="5758" cy="4315"/>
          </a:xfrm>
        </p:grpSpPr>
        <p:sp>
          <p:nvSpPr>
            <p:cNvPr id="36867" name="Freeform 2051"/>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6868" name="Group 2052"/>
            <p:cNvGrpSpPr>
              <a:grpSpLocks/>
            </p:cNvGrpSpPr>
            <p:nvPr userDrawn="1"/>
          </p:nvGrpSpPr>
          <p:grpSpPr bwMode="auto">
            <a:xfrm>
              <a:off x="1728" y="1409"/>
              <a:ext cx="4027" cy="2906"/>
              <a:chOff x="1728" y="1409"/>
              <a:chExt cx="4027" cy="2906"/>
            </a:xfrm>
          </p:grpSpPr>
          <p:sp>
            <p:nvSpPr>
              <p:cNvPr id="36869" name="Freeform 2053"/>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0" name="Freeform 2054"/>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1" name="Freeform 2055"/>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90980"/>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2" name="Freeform 2056"/>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3" name="Freeform 2057"/>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9098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874" name="Freeform 2058"/>
              <p:cNvSpPr>
                <a:spLocks/>
              </p:cNvSpPr>
              <p:nvPr/>
            </p:nvSpPr>
            <p:spPr bwMode="hidden">
              <a:xfrm>
                <a:off x="3231" y="1409"/>
                <a:ext cx="2296" cy="1469"/>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9098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36875" name="Rectangle 2059"/>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smtClean="0"/>
              <a:t>Click to edit Master title style</a:t>
            </a:r>
          </a:p>
        </p:txBody>
      </p:sp>
      <p:sp>
        <p:nvSpPr>
          <p:cNvPr id="36876" name="Rectangle 2060"/>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smtClean="0"/>
              <a:t>Click to edit Master subtitle style</a:t>
            </a:r>
          </a:p>
        </p:txBody>
      </p:sp>
      <p:sp>
        <p:nvSpPr>
          <p:cNvPr id="36877" name="Rectangle 2061"/>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36878" name="Rectangle 2062"/>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36879" name="Rectangle 2063"/>
          <p:cNvSpPr>
            <a:spLocks noGrp="1" noChangeArrowheads="1"/>
          </p:cNvSpPr>
          <p:nvPr>
            <p:ph type="sldNum" sz="quarter" idx="4"/>
          </p:nvPr>
        </p:nvSpPr>
        <p:spPr>
          <a:xfrm>
            <a:off x="6553200" y="6254750"/>
            <a:ext cx="2133600" cy="476250"/>
          </a:xfrm>
        </p:spPr>
        <p:txBody>
          <a:bodyPr/>
          <a:lstStyle>
            <a:lvl1pPr>
              <a:defRPr/>
            </a:lvl1pPr>
          </a:lstStyle>
          <a:p>
            <a:fld id="{13B7DA33-0C86-43E3-AD04-79F9CFD4A4D3}" type="slidenum">
              <a:rPr lang="en-US" altLang="en-US"/>
              <a:pPr/>
              <a:t>‹#›</a:t>
            </a:fld>
            <a:endParaRPr lang="en-US" altLang="en-US"/>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FD40B5-B2DB-473F-8ACB-862705FA0794}" type="slidenum">
              <a:rPr lang="en-US" altLang="en-US"/>
              <a:pPr/>
              <a:t>‹#›</a:t>
            </a:fld>
            <a:endParaRPr lang="en-US" altLang="en-US"/>
          </a:p>
        </p:txBody>
      </p:sp>
    </p:spTree>
    <p:extLst>
      <p:ext uri="{BB962C8B-B14F-4D97-AF65-F5344CB8AC3E}">
        <p14:creationId xmlns:p14="http://schemas.microsoft.com/office/powerpoint/2010/main" val="1144911766"/>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45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45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EC48A4D-0769-42B3-9232-9ED763E6C05F}" type="slidenum">
              <a:rPr lang="en-US" altLang="en-US"/>
              <a:pPr/>
              <a:t>‹#›</a:t>
            </a:fld>
            <a:endParaRPr lang="en-US" altLang="en-US"/>
          </a:p>
        </p:txBody>
      </p:sp>
    </p:spTree>
    <p:extLst>
      <p:ext uri="{BB962C8B-B14F-4D97-AF65-F5344CB8AC3E}">
        <p14:creationId xmlns:p14="http://schemas.microsoft.com/office/powerpoint/2010/main" val="3498430785"/>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600200"/>
            <a:ext cx="4038600" cy="4498975"/>
          </a:xfrm>
        </p:spPr>
        <p:txBody>
          <a:bodyPr/>
          <a:lstStyle/>
          <a:p>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76250"/>
          </a:xfrm>
        </p:spPr>
        <p:txBody>
          <a:bodyPr/>
          <a:lstStyle>
            <a:lvl1pPr>
              <a:defRPr/>
            </a:lvl1pPr>
          </a:lstStyle>
          <a:p>
            <a:fld id="{D83C4FE7-AE7C-4139-BB14-1F29574F7DDE}" type="slidenum">
              <a:rPr lang="en-US" altLang="en-US"/>
              <a:pPr/>
              <a:t>‹#›</a:t>
            </a:fld>
            <a:endParaRPr lang="en-US" altLang="en-US"/>
          </a:p>
        </p:txBody>
      </p:sp>
    </p:spTree>
    <p:extLst>
      <p:ext uri="{BB962C8B-B14F-4D97-AF65-F5344CB8AC3E}">
        <p14:creationId xmlns:p14="http://schemas.microsoft.com/office/powerpoint/2010/main" val="282690008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5D748A2-D2DB-498D-BABF-CFBBFE180B9C}" type="slidenum">
              <a:rPr lang="en-US" altLang="en-US"/>
              <a:pPr/>
              <a:t>‹#›</a:t>
            </a:fld>
            <a:endParaRPr lang="en-US" altLang="en-US"/>
          </a:p>
        </p:txBody>
      </p:sp>
    </p:spTree>
    <p:extLst>
      <p:ext uri="{BB962C8B-B14F-4D97-AF65-F5344CB8AC3E}">
        <p14:creationId xmlns:p14="http://schemas.microsoft.com/office/powerpoint/2010/main" val="3754338369"/>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6B33EB5-27C8-41AC-8889-B1D1ABB319DC}" type="slidenum">
              <a:rPr lang="en-US" altLang="en-US"/>
              <a:pPr/>
              <a:t>‹#›</a:t>
            </a:fld>
            <a:endParaRPr lang="en-US" altLang="en-US"/>
          </a:p>
        </p:txBody>
      </p:sp>
    </p:spTree>
    <p:extLst>
      <p:ext uri="{BB962C8B-B14F-4D97-AF65-F5344CB8AC3E}">
        <p14:creationId xmlns:p14="http://schemas.microsoft.com/office/powerpoint/2010/main" val="4250732165"/>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8414D60-F5A0-4E18-9B86-6C2533EFF8CE}" type="slidenum">
              <a:rPr lang="en-US" altLang="en-US"/>
              <a:pPr/>
              <a:t>‹#›</a:t>
            </a:fld>
            <a:endParaRPr lang="en-US" altLang="en-US"/>
          </a:p>
        </p:txBody>
      </p:sp>
    </p:spTree>
    <p:extLst>
      <p:ext uri="{BB962C8B-B14F-4D97-AF65-F5344CB8AC3E}">
        <p14:creationId xmlns:p14="http://schemas.microsoft.com/office/powerpoint/2010/main" val="4055800714"/>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ED88A0C-F422-46FD-BEB8-E7CA8FC2BF9A}" type="slidenum">
              <a:rPr lang="en-US" altLang="en-US"/>
              <a:pPr/>
              <a:t>‹#›</a:t>
            </a:fld>
            <a:endParaRPr lang="en-US" altLang="en-US"/>
          </a:p>
        </p:txBody>
      </p:sp>
    </p:spTree>
    <p:extLst>
      <p:ext uri="{BB962C8B-B14F-4D97-AF65-F5344CB8AC3E}">
        <p14:creationId xmlns:p14="http://schemas.microsoft.com/office/powerpoint/2010/main" val="1602905612"/>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1C98308-C9C9-4CA4-9F0D-EC2E17F2B429}" type="slidenum">
              <a:rPr lang="en-US" altLang="en-US"/>
              <a:pPr/>
              <a:t>‹#›</a:t>
            </a:fld>
            <a:endParaRPr lang="en-US" altLang="en-US"/>
          </a:p>
        </p:txBody>
      </p:sp>
    </p:spTree>
    <p:extLst>
      <p:ext uri="{BB962C8B-B14F-4D97-AF65-F5344CB8AC3E}">
        <p14:creationId xmlns:p14="http://schemas.microsoft.com/office/powerpoint/2010/main" val="93581682"/>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58E9330-A60D-4DD4-BBF8-80507232623D}" type="slidenum">
              <a:rPr lang="en-US" altLang="en-US"/>
              <a:pPr/>
              <a:t>‹#›</a:t>
            </a:fld>
            <a:endParaRPr lang="en-US" altLang="en-US"/>
          </a:p>
        </p:txBody>
      </p:sp>
    </p:spTree>
    <p:extLst>
      <p:ext uri="{BB962C8B-B14F-4D97-AF65-F5344CB8AC3E}">
        <p14:creationId xmlns:p14="http://schemas.microsoft.com/office/powerpoint/2010/main" val="2909500009"/>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49A5C33-55D3-4E24-98BB-079B43B728F4}" type="slidenum">
              <a:rPr lang="en-US" altLang="en-US"/>
              <a:pPr/>
              <a:t>‹#›</a:t>
            </a:fld>
            <a:endParaRPr lang="en-US" altLang="en-US"/>
          </a:p>
        </p:txBody>
      </p:sp>
    </p:spTree>
    <p:extLst>
      <p:ext uri="{BB962C8B-B14F-4D97-AF65-F5344CB8AC3E}">
        <p14:creationId xmlns:p14="http://schemas.microsoft.com/office/powerpoint/2010/main" val="3682945725"/>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5865E64-0F8A-4CEC-865B-B5C294398812}" type="slidenum">
              <a:rPr lang="en-US" altLang="en-US"/>
              <a:pPr/>
              <a:t>‹#›</a:t>
            </a:fld>
            <a:endParaRPr lang="en-US" altLang="en-US"/>
          </a:p>
        </p:txBody>
      </p:sp>
    </p:spTree>
    <p:extLst>
      <p:ext uri="{BB962C8B-B14F-4D97-AF65-F5344CB8AC3E}">
        <p14:creationId xmlns:p14="http://schemas.microsoft.com/office/powerpoint/2010/main" val="3827343272"/>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9140825" cy="6850063"/>
            <a:chOff x="0" y="0"/>
            <a:chExt cx="5758" cy="4315"/>
          </a:xfrm>
        </p:grpSpPr>
        <p:sp>
          <p:nvSpPr>
            <p:cNvPr id="35843" name="Freeform 3"/>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5844" name="Group 4"/>
            <p:cNvGrpSpPr>
              <a:grpSpLocks/>
            </p:cNvGrpSpPr>
            <p:nvPr userDrawn="1"/>
          </p:nvGrpSpPr>
          <p:grpSpPr bwMode="auto">
            <a:xfrm>
              <a:off x="1728" y="1409"/>
              <a:ext cx="4027" cy="2906"/>
              <a:chOff x="1728" y="1409"/>
              <a:chExt cx="4027" cy="2906"/>
            </a:xfrm>
          </p:grpSpPr>
          <p:sp>
            <p:nvSpPr>
              <p:cNvPr id="3584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90980"/>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4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9098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850" name="Freeform 10"/>
              <p:cNvSpPr>
                <a:spLocks/>
              </p:cNvSpPr>
              <p:nvPr/>
            </p:nvSpPr>
            <p:spPr bwMode="hidden">
              <a:xfrm>
                <a:off x="3231" y="1409"/>
                <a:ext cx="2296" cy="1469"/>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9098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35851" name="Rectangle 11"/>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5852" name="Rectangle 12"/>
          <p:cNvSpPr>
            <a:spLocks noGrp="1" noRot="1" noChangeArrowheads="1"/>
          </p:cNvSpPr>
          <p:nvPr>
            <p:ph type="body" idx="1"/>
          </p:nvPr>
        </p:nvSpPr>
        <p:spPr bwMode="auto">
          <a:xfrm>
            <a:off x="457200" y="1600200"/>
            <a:ext cx="822960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53" name="Rectangle 13"/>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spcBef>
                <a:spcPct val="0"/>
              </a:spcBef>
              <a:defRPr sz="1200">
                <a:latin typeface="Arial" panose="020B0604020202020204" pitchFamily="34" charset="0"/>
              </a:defRPr>
            </a:lvl1pPr>
          </a:lstStyle>
          <a:p>
            <a:endParaRPr lang="en-US" altLang="en-US"/>
          </a:p>
        </p:txBody>
      </p:sp>
      <p:sp>
        <p:nvSpPr>
          <p:cNvPr id="35854"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spcBef>
                <a:spcPct val="0"/>
              </a:spcBef>
              <a:defRPr sz="1200">
                <a:latin typeface="Arial" panose="020B0604020202020204" pitchFamily="34" charset="0"/>
              </a:defRPr>
            </a:lvl1pPr>
          </a:lstStyle>
          <a:p>
            <a:endParaRPr lang="en-US" altLang="en-US"/>
          </a:p>
        </p:txBody>
      </p:sp>
      <p:sp>
        <p:nvSpPr>
          <p:cNvPr id="35855" name="Rectangle 15"/>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Arial" panose="020B0604020202020204" pitchFamily="34" charset="0"/>
              </a:defRPr>
            </a:lvl1pPr>
          </a:lstStyle>
          <a:p>
            <a:fld id="{1CD1869D-C3A1-4F02-B0DF-4E87C49D1E2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
  </p:transition>
  <p:timing>
    <p:tnLst>
      <p:par>
        <p:cTn id="1" dur="indefinite" restart="never" nodeType="tmRoot"/>
      </p:par>
    </p:tn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Palatino"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degene.com/Neu/FeatArt/indNeuFeatArt4.html?type=Neu"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3" Type="http://schemas.openxmlformats.org/officeDocument/2006/relationships/hyperlink" Target="http://www.mattieonline.com/"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nlm.nih.gov/medlineplus/ency/imagepages/19097.htm"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dirty="0"/>
              <a:t>Duchenne</a:t>
            </a:r>
            <a:br>
              <a:rPr lang="en-US" altLang="en-US" dirty="0"/>
            </a:br>
            <a:r>
              <a:rPr lang="en-US" altLang="en-US" dirty="0"/>
              <a:t>Muscular Dystrophy</a:t>
            </a:r>
          </a:p>
        </p:txBody>
      </p:sp>
      <p:sp>
        <p:nvSpPr>
          <p:cNvPr id="2051" name="Rectangle 3"/>
          <p:cNvSpPr>
            <a:spLocks noGrp="1" noChangeArrowheads="1"/>
          </p:cNvSpPr>
          <p:nvPr>
            <p:ph type="subTitle" idx="1"/>
          </p:nvPr>
        </p:nvSpPr>
        <p:spPr/>
        <p:txBody>
          <a:bodyPr/>
          <a:lstStyle/>
          <a:p>
            <a:r>
              <a:rPr lang="en-US" altLang="en-US" sz="2400"/>
              <a:t>Sherri Garcia</a:t>
            </a:r>
          </a:p>
          <a:p>
            <a:r>
              <a:rPr lang="en-US" altLang="en-US" sz="2400"/>
              <a:t>Muscular Dystrophy:  Walk a Mile in Their Shoes</a:t>
            </a:r>
          </a:p>
          <a:p>
            <a:r>
              <a:rPr lang="en-US" altLang="en-US" sz="2400"/>
              <a:t>CDC’s 2005 Science Ambassador Program</a:t>
            </a:r>
            <a:endParaRPr lang="en-US" altLang="en-US"/>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ltLang="en-US"/>
              <a:t>More Symptoms of DMD</a:t>
            </a:r>
            <a:r>
              <a:rPr lang="en-US" altLang="en-US" sz="4800" baseline="30000"/>
              <a:t>(1)</a:t>
            </a:r>
          </a:p>
        </p:txBody>
      </p:sp>
      <p:sp>
        <p:nvSpPr>
          <p:cNvPr id="12291" name="Rectangle 3"/>
          <p:cNvSpPr>
            <a:spLocks noGrp="1" noRot="1" noChangeArrowheads="1"/>
          </p:cNvSpPr>
          <p:nvPr>
            <p:ph type="body" sz="half" idx="1"/>
          </p:nvPr>
        </p:nvSpPr>
        <p:spPr>
          <a:xfrm>
            <a:off x="457200" y="1600200"/>
            <a:ext cx="7543800" cy="3352800"/>
          </a:xfrm>
        </p:spPr>
        <p:txBody>
          <a:bodyPr/>
          <a:lstStyle/>
          <a:p>
            <a:pPr>
              <a:lnSpc>
                <a:spcPct val="90000"/>
              </a:lnSpc>
            </a:pPr>
            <a:r>
              <a:rPr lang="en-US" altLang="en-US" sz="2800"/>
              <a:t>Muscle weakness</a:t>
            </a:r>
          </a:p>
          <a:p>
            <a:pPr>
              <a:lnSpc>
                <a:spcPct val="90000"/>
              </a:lnSpc>
              <a:buFont typeface="Wingdings" panose="05000000000000000000" pitchFamily="2" charset="2"/>
              <a:buNone/>
            </a:pPr>
            <a:endParaRPr lang="en-US" altLang="en-US" sz="2800"/>
          </a:p>
          <a:p>
            <a:pPr>
              <a:lnSpc>
                <a:spcPct val="90000"/>
              </a:lnSpc>
            </a:pPr>
            <a:r>
              <a:rPr lang="en-US" altLang="en-US" sz="2800"/>
              <a:t>Difficulty climbing stairs or hills</a:t>
            </a:r>
          </a:p>
          <a:p>
            <a:pPr>
              <a:lnSpc>
                <a:spcPct val="90000"/>
              </a:lnSpc>
              <a:buFont typeface="Wingdings" panose="05000000000000000000" pitchFamily="2" charset="2"/>
              <a:buNone/>
            </a:pPr>
            <a:endParaRPr lang="en-US" altLang="en-US" sz="2800"/>
          </a:p>
          <a:p>
            <a:pPr>
              <a:lnSpc>
                <a:spcPct val="90000"/>
              </a:lnSpc>
            </a:pPr>
            <a:r>
              <a:rPr lang="en-US" altLang="en-US" sz="2800"/>
              <a:t>Difficulty rising (Gower’s sign)</a:t>
            </a:r>
          </a:p>
          <a:p>
            <a:pPr>
              <a:lnSpc>
                <a:spcPct val="90000"/>
              </a:lnSpc>
              <a:buFont typeface="Wingdings" panose="05000000000000000000" pitchFamily="2" charset="2"/>
              <a:buNone/>
            </a:pPr>
            <a:endParaRPr lang="en-US" altLang="en-US" sz="2800"/>
          </a:p>
          <a:p>
            <a:pPr>
              <a:lnSpc>
                <a:spcPct val="90000"/>
              </a:lnSpc>
            </a:pPr>
            <a:r>
              <a:rPr lang="en-US" altLang="en-US" sz="2800"/>
              <a:t>Difficulty walking/running</a:t>
            </a:r>
            <a:endParaRPr lang="en-US" altLang="en-US" sz="2800" baseline="30000"/>
          </a:p>
        </p:txBody>
      </p:sp>
      <p:sp>
        <p:nvSpPr>
          <p:cNvPr id="12294" name="Text Box 6" title="textbox"/>
          <p:cNvSpPr txBox="1">
            <a:spLocks noChangeArrowheads="1"/>
          </p:cNvSpPr>
          <p:nvPr/>
        </p:nvSpPr>
        <p:spPr bwMode="auto">
          <a:xfrm>
            <a:off x="4648200" y="53340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2297" name="Text Box 9"/>
          <p:cNvSpPr txBox="1">
            <a:spLocks noChangeArrowheads="1"/>
          </p:cNvSpPr>
          <p:nvPr/>
        </p:nvSpPr>
        <p:spPr bwMode="auto">
          <a:xfrm>
            <a:off x="762000" y="5334000"/>
            <a:ext cx="7620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		</a:t>
            </a:r>
            <a:r>
              <a:rPr lang="en-US" altLang="en-US" sz="3200">
                <a:hlinkClick r:id="rId3"/>
              </a:rPr>
              <a:t>Link to Gower's Sign</a:t>
            </a:r>
            <a:endParaRPr lang="en-US" altLang="en-US" sz="320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Rot="1" noChangeArrowheads="1"/>
          </p:cNvSpPr>
          <p:nvPr>
            <p:ph type="title"/>
          </p:nvPr>
        </p:nvSpPr>
        <p:spPr/>
        <p:txBody>
          <a:bodyPr/>
          <a:lstStyle/>
          <a:p>
            <a:r>
              <a:rPr lang="en-US" altLang="en-US"/>
              <a:t>Treatments for DMD </a:t>
            </a:r>
            <a:r>
              <a:rPr lang="en-US" altLang="en-US" sz="4800" baseline="30000"/>
              <a:t>(1)</a:t>
            </a:r>
          </a:p>
        </p:txBody>
      </p:sp>
      <p:sp>
        <p:nvSpPr>
          <p:cNvPr id="13315" name="Rectangle 1027"/>
          <p:cNvSpPr>
            <a:spLocks noGrp="1" noRot="1" noChangeArrowheads="1"/>
          </p:cNvSpPr>
          <p:nvPr>
            <p:ph type="body" idx="1"/>
          </p:nvPr>
        </p:nvSpPr>
        <p:spPr/>
        <p:txBody>
          <a:bodyPr/>
          <a:lstStyle/>
          <a:p>
            <a:pPr>
              <a:lnSpc>
                <a:spcPct val="90000"/>
              </a:lnSpc>
            </a:pPr>
            <a:r>
              <a:rPr lang="en-US" altLang="en-US" sz="3600"/>
              <a:t>To improve breathing:</a:t>
            </a:r>
          </a:p>
          <a:p>
            <a:pPr lvl="1">
              <a:lnSpc>
                <a:spcPct val="90000"/>
              </a:lnSpc>
            </a:pPr>
            <a:r>
              <a:rPr lang="en-US" altLang="en-US" sz="3200"/>
              <a:t>O</a:t>
            </a:r>
            <a:r>
              <a:rPr lang="en-US" altLang="en-US" sz="3200" baseline="-25000"/>
              <a:t>2</a:t>
            </a:r>
            <a:r>
              <a:rPr lang="en-US" altLang="en-US" sz="3200"/>
              <a:t> therapy</a:t>
            </a:r>
          </a:p>
          <a:p>
            <a:pPr lvl="1">
              <a:lnSpc>
                <a:spcPct val="90000"/>
              </a:lnSpc>
              <a:buFont typeface="Wingdings" panose="05000000000000000000" pitchFamily="2" charset="2"/>
              <a:buNone/>
            </a:pPr>
            <a:endParaRPr lang="en-US" altLang="en-US" sz="3200"/>
          </a:p>
          <a:p>
            <a:pPr lvl="1">
              <a:lnSpc>
                <a:spcPct val="90000"/>
              </a:lnSpc>
            </a:pPr>
            <a:r>
              <a:rPr lang="en-US" altLang="en-US" sz="3200"/>
              <a:t>Ventilator</a:t>
            </a:r>
          </a:p>
          <a:p>
            <a:pPr lvl="1">
              <a:lnSpc>
                <a:spcPct val="90000"/>
              </a:lnSpc>
              <a:buFont typeface="Wingdings" panose="05000000000000000000" pitchFamily="2" charset="2"/>
              <a:buNone/>
            </a:pPr>
            <a:endParaRPr lang="en-US" altLang="en-US" sz="3200"/>
          </a:p>
          <a:p>
            <a:pPr lvl="1">
              <a:lnSpc>
                <a:spcPct val="90000"/>
              </a:lnSpc>
            </a:pPr>
            <a:r>
              <a:rPr lang="en-US" altLang="en-US" sz="3200"/>
              <a:t>Scoliosis surgery</a:t>
            </a:r>
          </a:p>
          <a:p>
            <a:pPr lvl="1">
              <a:lnSpc>
                <a:spcPct val="90000"/>
              </a:lnSpc>
              <a:buFont typeface="Wingdings" panose="05000000000000000000" pitchFamily="2" charset="2"/>
              <a:buNone/>
            </a:pPr>
            <a:endParaRPr lang="en-US" altLang="en-US" sz="3200"/>
          </a:p>
          <a:p>
            <a:pPr lvl="1">
              <a:lnSpc>
                <a:spcPct val="90000"/>
              </a:lnSpc>
            </a:pPr>
            <a:r>
              <a:rPr lang="en-US" altLang="en-US" sz="3200"/>
              <a:t>Tracheotomy</a:t>
            </a:r>
            <a:endParaRPr lang="en-US" altLang="en-US" sz="3200" baseline="30000"/>
          </a:p>
        </p:txBody>
      </p:sp>
      <p:pic>
        <p:nvPicPr>
          <p:cNvPr id="13317" name="Picture 1029" title="scoliosis 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752600"/>
            <a:ext cx="2249488"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en-US" altLang="en-US"/>
              <a:t>Treatments (cont.) </a:t>
            </a:r>
            <a:r>
              <a:rPr lang="en-US" altLang="en-US" sz="4800" baseline="30000">
                <a:effectLst/>
              </a:rPr>
              <a:t>(1)</a:t>
            </a:r>
          </a:p>
        </p:txBody>
      </p:sp>
      <p:sp>
        <p:nvSpPr>
          <p:cNvPr id="14339" name="Rectangle 3"/>
          <p:cNvSpPr>
            <a:spLocks noGrp="1" noRot="1" noChangeArrowheads="1"/>
          </p:cNvSpPr>
          <p:nvPr>
            <p:ph type="body" idx="1"/>
          </p:nvPr>
        </p:nvSpPr>
        <p:spPr/>
        <p:txBody>
          <a:bodyPr/>
          <a:lstStyle/>
          <a:p>
            <a:pPr>
              <a:lnSpc>
                <a:spcPct val="80000"/>
              </a:lnSpc>
            </a:pPr>
            <a:r>
              <a:rPr lang="en-US" altLang="en-US"/>
              <a:t>To improve mobility:</a:t>
            </a:r>
          </a:p>
          <a:p>
            <a:pPr lvl="1">
              <a:lnSpc>
                <a:spcPct val="80000"/>
              </a:lnSpc>
            </a:pPr>
            <a:r>
              <a:rPr lang="en-US" altLang="en-US"/>
              <a:t>Physical therapy</a:t>
            </a:r>
          </a:p>
          <a:p>
            <a:pPr lvl="1">
              <a:lnSpc>
                <a:spcPct val="80000"/>
              </a:lnSpc>
              <a:buFont typeface="Wingdings" panose="05000000000000000000" pitchFamily="2" charset="2"/>
              <a:buNone/>
            </a:pPr>
            <a:endParaRPr lang="en-US" altLang="en-US"/>
          </a:p>
          <a:p>
            <a:pPr lvl="1">
              <a:lnSpc>
                <a:spcPct val="80000"/>
              </a:lnSpc>
            </a:pPr>
            <a:r>
              <a:rPr lang="en-US" altLang="en-US"/>
              <a:t>Surgery on tight joints</a:t>
            </a:r>
          </a:p>
          <a:p>
            <a:pPr lvl="1">
              <a:lnSpc>
                <a:spcPct val="80000"/>
              </a:lnSpc>
              <a:buFont typeface="Wingdings" panose="05000000000000000000" pitchFamily="2" charset="2"/>
              <a:buNone/>
            </a:pPr>
            <a:endParaRPr lang="en-US" altLang="en-US"/>
          </a:p>
          <a:p>
            <a:pPr lvl="1">
              <a:lnSpc>
                <a:spcPct val="80000"/>
              </a:lnSpc>
            </a:pPr>
            <a:r>
              <a:rPr lang="en-US" altLang="en-US"/>
              <a:t>Prednisone</a:t>
            </a:r>
          </a:p>
          <a:p>
            <a:pPr lvl="1">
              <a:lnSpc>
                <a:spcPct val="80000"/>
              </a:lnSpc>
              <a:buFont typeface="Wingdings" panose="05000000000000000000" pitchFamily="2" charset="2"/>
              <a:buNone/>
            </a:pPr>
            <a:endParaRPr lang="en-US" altLang="en-US"/>
          </a:p>
          <a:p>
            <a:pPr lvl="1">
              <a:lnSpc>
                <a:spcPct val="80000"/>
              </a:lnSpc>
            </a:pPr>
            <a:r>
              <a:rPr lang="en-US" altLang="en-US"/>
              <a:t>Non-steroidal medications</a:t>
            </a:r>
          </a:p>
          <a:p>
            <a:pPr lvl="1">
              <a:lnSpc>
                <a:spcPct val="80000"/>
              </a:lnSpc>
              <a:buFont typeface="Wingdings" panose="05000000000000000000" pitchFamily="2" charset="2"/>
              <a:buNone/>
            </a:pPr>
            <a:endParaRPr lang="en-US" altLang="en-US"/>
          </a:p>
          <a:p>
            <a:pPr lvl="1">
              <a:lnSpc>
                <a:spcPct val="80000"/>
              </a:lnSpc>
            </a:pPr>
            <a:r>
              <a:rPr lang="en-US" altLang="en-US"/>
              <a:t>Wheelchair</a:t>
            </a:r>
            <a:endParaRPr lang="en-US" altLang="en-US" baseline="30000">
              <a:effectLst/>
            </a:endParaRPr>
          </a:p>
          <a:p>
            <a:pPr lvl="1">
              <a:lnSpc>
                <a:spcPct val="80000"/>
              </a:lnSpc>
              <a:buFont typeface="Wingdings" panose="05000000000000000000" pitchFamily="2" charset="2"/>
              <a:buNone/>
            </a:pPr>
            <a:endParaRPr lang="en-US" altLang="en-US">
              <a:solidFill>
                <a:srgbClr val="FF0000"/>
              </a:solidFill>
            </a:endParaRPr>
          </a:p>
        </p:txBody>
      </p:sp>
      <p:pic>
        <p:nvPicPr>
          <p:cNvPr id="14341" name="Picture 5" title="handicap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4495800"/>
            <a:ext cx="2590800" cy="1911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title="two lab workers"/>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743200" y="1524000"/>
            <a:ext cx="3276600" cy="5105400"/>
          </a:xfrm>
          <a:noFill/>
          <a:ln w="38100">
            <a:solidFill>
              <a:schemeClr val="bg2"/>
            </a:solidFill>
            <a:miter lim="800000"/>
            <a:headEnd/>
            <a:tailEnd/>
          </a:ln>
        </p:spPr>
      </p:pic>
      <p:sp>
        <p:nvSpPr>
          <p:cNvPr id="7174" name="Text Box 6"/>
          <p:cNvSpPr txBox="1">
            <a:spLocks noChangeArrowheads="1"/>
          </p:cNvSpPr>
          <p:nvPr/>
        </p:nvSpPr>
        <p:spPr bwMode="auto">
          <a:xfrm>
            <a:off x="304800" y="152400"/>
            <a:ext cx="8305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200" b="1">
                <a:latin typeface="Palatino" charset="0"/>
              </a:rPr>
              <a:t>The Beginning of Gene Therapy </a:t>
            </a:r>
          </a:p>
          <a:p>
            <a:pPr algn="ctr"/>
            <a:r>
              <a:rPr lang="en-US" altLang="en-US" sz="3200" b="1">
                <a:latin typeface="Palatino" charset="0"/>
              </a:rPr>
              <a:t>for DMD </a:t>
            </a:r>
            <a:r>
              <a:rPr lang="en-US" altLang="en-US" sz="3200" b="1" baseline="30000">
                <a:latin typeface="Palatino" charset="0"/>
              </a:rPr>
              <a:t>(2)</a:t>
            </a:r>
          </a:p>
        </p:txBody>
      </p:sp>
      <p:sp>
        <p:nvSpPr>
          <p:cNvPr id="2" name="Title 1"/>
          <p:cNvSpPr>
            <a:spLocks noGrp="1"/>
          </p:cNvSpPr>
          <p:nvPr>
            <p:ph type="title"/>
          </p:nvPr>
        </p:nvSpPr>
        <p:spPr>
          <a:xfrm>
            <a:off x="0" y="7239000"/>
            <a:ext cx="8229600" cy="1143000"/>
          </a:xfrm>
        </p:spPr>
        <p:txBody>
          <a:bodyPr/>
          <a:lstStyle/>
          <a:p>
            <a:r>
              <a:rPr lang="en-US" dirty="0" smtClean="0"/>
              <a:t>The Beginning</a:t>
            </a:r>
            <a:r>
              <a:rPr lang="en-US" baseline="0" dirty="0" smtClean="0"/>
              <a:t> of Gene Therapy</a:t>
            </a:r>
            <a:endParaRPr lang="en-US" dirty="0"/>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US" altLang="en-US"/>
              <a:t>Advances in Gene Therapy</a:t>
            </a:r>
            <a:r>
              <a:rPr lang="en-US" altLang="en-US" baseline="30000"/>
              <a:t>(3)</a:t>
            </a:r>
          </a:p>
        </p:txBody>
      </p:sp>
      <p:sp>
        <p:nvSpPr>
          <p:cNvPr id="8195" name="Rectangle 3"/>
          <p:cNvSpPr>
            <a:spLocks noGrp="1" noRot="1" noChangeArrowheads="1"/>
          </p:cNvSpPr>
          <p:nvPr>
            <p:ph type="body" idx="1"/>
          </p:nvPr>
        </p:nvSpPr>
        <p:spPr/>
        <p:txBody>
          <a:bodyPr/>
          <a:lstStyle/>
          <a:p>
            <a:pPr>
              <a:lnSpc>
                <a:spcPct val="90000"/>
              </a:lnSpc>
            </a:pPr>
            <a:r>
              <a:rPr lang="en-US" altLang="en-US" dirty="0"/>
              <a:t>Researches have developed "</a:t>
            </a:r>
            <a:r>
              <a:rPr lang="en-US" altLang="en-US" i="1" dirty="0" err="1"/>
              <a:t>minigenes</a:t>
            </a:r>
            <a:r>
              <a:rPr lang="en-US" altLang="en-US" i="1" dirty="0"/>
              <a:t>,</a:t>
            </a:r>
            <a:r>
              <a:rPr lang="en-US" altLang="en-US" dirty="0"/>
              <a:t>" which carry instructions for a slightly smaller version of dystrophin, that can fit inside a virus</a:t>
            </a:r>
          </a:p>
          <a:p>
            <a:pPr>
              <a:lnSpc>
                <a:spcPct val="90000"/>
              </a:lnSpc>
            </a:pPr>
            <a:endParaRPr lang="en-US" altLang="en-US" dirty="0"/>
          </a:p>
          <a:p>
            <a:pPr>
              <a:lnSpc>
                <a:spcPct val="90000"/>
              </a:lnSpc>
            </a:pPr>
            <a:r>
              <a:rPr lang="en-US" altLang="en-US" dirty="0"/>
              <a:t>Researchers have also created the so-called </a:t>
            </a:r>
            <a:r>
              <a:rPr lang="en-US" altLang="en-US" i="1" dirty="0"/>
              <a:t>gutted virus,</a:t>
            </a:r>
            <a:r>
              <a:rPr lang="en-US" altLang="en-US" dirty="0"/>
              <a:t> a virus that has had its own genes removed so that it is carrying only the dystrophin gene </a:t>
            </a:r>
            <a:endParaRPr lang="en-US" altLang="en-US" baseline="30000" dirty="0"/>
          </a:p>
          <a:p>
            <a:pPr>
              <a:lnSpc>
                <a:spcPct val="90000"/>
              </a:lnSpc>
              <a:buFont typeface="Wingdings" panose="05000000000000000000" pitchFamily="2" charset="2"/>
              <a:buNone/>
            </a:pPr>
            <a:endParaRPr lang="en-US" altLang="en-US" b="1" dirty="0">
              <a:solidFill>
                <a:srgbClr val="FF0000"/>
              </a:solidFill>
            </a:endParaRPr>
          </a:p>
          <a:p>
            <a:pPr>
              <a:lnSpc>
                <a:spcPct val="90000"/>
              </a:lnSpc>
            </a:pPr>
            <a:endParaRPr lang="en-US" altLang="en-US" sz="1800" dirty="0">
              <a:solidFill>
                <a:srgbClr val="000000"/>
              </a:solidFill>
              <a:effectLst>
                <a:outerShdw blurRad="38100" dist="38100" dir="2700000" algn="tl">
                  <a:srgbClr val="FFFFFF"/>
                </a:outerShdw>
              </a:effectLst>
              <a:latin typeface="Arial" panose="020B0604020202020204" pitchFamily="34" charset="0"/>
            </a:endParaRP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altLang="en-US" sz="4000"/>
              <a:t>Problems with Gene Therapy</a:t>
            </a:r>
            <a:r>
              <a:rPr lang="en-US" altLang="en-US" sz="4000" baseline="30000"/>
              <a:t>(3)</a:t>
            </a:r>
          </a:p>
        </p:txBody>
      </p:sp>
      <p:sp>
        <p:nvSpPr>
          <p:cNvPr id="31747" name="Rectangle 3"/>
          <p:cNvSpPr>
            <a:spLocks noGrp="1" noRot="1" noChangeArrowheads="1"/>
          </p:cNvSpPr>
          <p:nvPr>
            <p:ph type="body" idx="1"/>
          </p:nvPr>
        </p:nvSpPr>
        <p:spPr/>
        <p:txBody>
          <a:bodyPr/>
          <a:lstStyle/>
          <a:p>
            <a:endParaRPr lang="en-US" altLang="en-US" sz="2400">
              <a:solidFill>
                <a:srgbClr val="000000"/>
              </a:solidFill>
              <a:effectLst>
                <a:outerShdw blurRad="38100" dist="38100" dir="2700000" algn="tl">
                  <a:srgbClr val="FFFFFF"/>
                </a:outerShdw>
              </a:effectLst>
              <a:latin typeface="Arial" panose="020B0604020202020204" pitchFamily="34" charset="0"/>
            </a:endParaRPr>
          </a:p>
          <a:p>
            <a:r>
              <a:rPr lang="en-US" altLang="en-US"/>
              <a:t>Muscle tissue is large and relatively impenetrable</a:t>
            </a:r>
          </a:p>
          <a:p>
            <a:pPr>
              <a:buFont typeface="Wingdings" panose="05000000000000000000" pitchFamily="2" charset="2"/>
              <a:buNone/>
            </a:pPr>
            <a:endParaRPr lang="en-US" altLang="en-US"/>
          </a:p>
          <a:p>
            <a:r>
              <a:rPr lang="en-US" altLang="en-US"/>
              <a:t>Viruses might provoke the immune system and cause the destruction of muscle fibers with the new genes </a:t>
            </a:r>
            <a:endParaRPr lang="en-US" altLang="en-US" baseline="3000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r>
              <a:rPr lang="en-US" altLang="en-US"/>
              <a:t>Summary</a:t>
            </a:r>
          </a:p>
        </p:txBody>
      </p:sp>
      <p:sp>
        <p:nvSpPr>
          <p:cNvPr id="40963" name="Rectangle 3"/>
          <p:cNvSpPr>
            <a:spLocks noGrp="1" noRot="1" noChangeArrowheads="1"/>
          </p:cNvSpPr>
          <p:nvPr>
            <p:ph type="body" idx="1"/>
          </p:nvPr>
        </p:nvSpPr>
        <p:spPr/>
        <p:txBody>
          <a:bodyPr/>
          <a:lstStyle/>
          <a:p>
            <a:r>
              <a:rPr lang="en-US" altLang="en-US"/>
              <a:t>Empathy vs. sympathy</a:t>
            </a:r>
          </a:p>
          <a:p>
            <a:r>
              <a:rPr lang="en-US" altLang="en-US"/>
              <a:t>Definition of muscular dystrophy</a:t>
            </a:r>
            <a:endParaRPr lang="en-US" altLang="en-US" b="1">
              <a:solidFill>
                <a:srgbClr val="FF0000"/>
              </a:solidFill>
            </a:endParaRPr>
          </a:p>
          <a:p>
            <a:r>
              <a:rPr lang="en-US" altLang="en-US"/>
              <a:t>Inheritance </a:t>
            </a:r>
          </a:p>
          <a:p>
            <a:r>
              <a:rPr lang="en-US" altLang="en-US"/>
              <a:t>Prevalence</a:t>
            </a:r>
          </a:p>
          <a:p>
            <a:r>
              <a:rPr lang="en-US" altLang="en-US"/>
              <a:t>Symptoms</a:t>
            </a:r>
          </a:p>
          <a:p>
            <a:r>
              <a:rPr lang="en-US" altLang="en-US"/>
              <a:t>Treatments</a:t>
            </a:r>
          </a:p>
          <a:p>
            <a:endParaRPr lang="en-US" altLang="en-US"/>
          </a:p>
        </p:txBody>
      </p:sp>
    </p:spTree>
    <p:custDataLst>
      <p:tags r:id="rId1"/>
    </p:custDataLst>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2286000" y="304800"/>
            <a:ext cx="4343400" cy="585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0"/>
              </a:spcBef>
            </a:pPr>
            <a:r>
              <a:rPr lang="en-US" altLang="en-US" sz="1800" b="1" dirty="0">
                <a:latin typeface="Arial" panose="020B0604020202020204" pitchFamily="34" charset="0"/>
              </a:rPr>
              <a:t>Making Real Sense of the Senses</a:t>
            </a:r>
            <a:endParaRPr lang="en-US" altLang="en-US" sz="1800" dirty="0">
              <a:latin typeface="Arial" panose="020B0604020202020204" pitchFamily="34" charset="0"/>
            </a:endParaRPr>
          </a:p>
          <a:p>
            <a:pPr algn="ctr">
              <a:spcBef>
                <a:spcPct val="0"/>
              </a:spcBef>
            </a:pPr>
            <a:r>
              <a:rPr lang="en-US" altLang="en-US" sz="1800" dirty="0">
                <a:latin typeface="Arial" panose="020B0604020202020204" pitchFamily="34" charset="0"/>
              </a:rPr>
              <a:t>by Mattie </a:t>
            </a:r>
            <a:r>
              <a:rPr lang="en-US" altLang="en-US" sz="1800" dirty="0" err="1">
                <a:latin typeface="Arial" panose="020B0604020202020204" pitchFamily="34" charset="0"/>
              </a:rPr>
              <a:t>Stepanek</a:t>
            </a:r>
            <a:endParaRPr lang="en-US" altLang="en-US" sz="1800" dirty="0">
              <a:latin typeface="Arial" panose="020B0604020202020204" pitchFamily="34" charset="0"/>
            </a:endParaRPr>
          </a:p>
          <a:p>
            <a:pPr algn="ctr">
              <a:spcBef>
                <a:spcPct val="0"/>
              </a:spcBef>
            </a:pPr>
            <a:endParaRPr lang="en-US" altLang="en-US" sz="1800" dirty="0">
              <a:latin typeface="Arial" panose="020B0604020202020204" pitchFamily="34" charset="0"/>
            </a:endParaRPr>
          </a:p>
          <a:p>
            <a:pPr algn="ctr">
              <a:spcBef>
                <a:spcPct val="0"/>
              </a:spcBef>
            </a:pPr>
            <a:r>
              <a:rPr lang="en-US" altLang="en-US" sz="1800" dirty="0">
                <a:latin typeface="Arial" panose="020B0604020202020204" pitchFamily="34" charset="0"/>
              </a:rPr>
              <a:t>Our eyes are for looking at things.</a:t>
            </a:r>
          </a:p>
          <a:p>
            <a:pPr algn="ctr">
              <a:spcBef>
                <a:spcPct val="0"/>
              </a:spcBef>
            </a:pPr>
            <a:r>
              <a:rPr lang="en-US" altLang="en-US" sz="1800" dirty="0">
                <a:latin typeface="Arial" panose="020B0604020202020204" pitchFamily="34" charset="0"/>
              </a:rPr>
              <a:t>But they are also for crying</a:t>
            </a:r>
          </a:p>
          <a:p>
            <a:pPr algn="ctr">
              <a:spcBef>
                <a:spcPct val="0"/>
              </a:spcBef>
            </a:pPr>
            <a:r>
              <a:rPr lang="en-US" altLang="en-US" sz="1800" dirty="0">
                <a:latin typeface="Arial" panose="020B0604020202020204" pitchFamily="34" charset="0"/>
              </a:rPr>
              <a:t>When we are very happy or very sad.</a:t>
            </a:r>
          </a:p>
          <a:p>
            <a:pPr algn="ctr">
              <a:spcBef>
                <a:spcPct val="0"/>
              </a:spcBef>
            </a:pPr>
            <a:r>
              <a:rPr lang="en-US" altLang="en-US" sz="1800" dirty="0">
                <a:latin typeface="Arial" panose="020B0604020202020204" pitchFamily="34" charset="0"/>
              </a:rPr>
              <a:t>Our ears are for listening,</a:t>
            </a:r>
          </a:p>
          <a:p>
            <a:pPr algn="ctr">
              <a:spcBef>
                <a:spcPct val="0"/>
              </a:spcBef>
            </a:pPr>
            <a:r>
              <a:rPr lang="en-US" altLang="en-US" sz="1800" dirty="0">
                <a:latin typeface="Arial" panose="020B0604020202020204" pitchFamily="34" charset="0"/>
              </a:rPr>
              <a:t>But so are our hearts.</a:t>
            </a:r>
          </a:p>
          <a:p>
            <a:pPr algn="ctr">
              <a:spcBef>
                <a:spcPct val="0"/>
              </a:spcBef>
            </a:pPr>
            <a:r>
              <a:rPr lang="en-US" altLang="en-US" sz="1800" dirty="0">
                <a:latin typeface="Arial" panose="020B0604020202020204" pitchFamily="34" charset="0"/>
              </a:rPr>
              <a:t>Our noses are for smelling food,</a:t>
            </a:r>
          </a:p>
          <a:p>
            <a:pPr algn="ctr">
              <a:spcBef>
                <a:spcPct val="0"/>
              </a:spcBef>
            </a:pPr>
            <a:r>
              <a:rPr lang="en-US" altLang="en-US" sz="1800" dirty="0">
                <a:latin typeface="Arial" panose="020B0604020202020204" pitchFamily="34" charset="0"/>
              </a:rPr>
              <a:t>But also the wind and the grass and</a:t>
            </a:r>
          </a:p>
          <a:p>
            <a:pPr algn="ctr">
              <a:spcBef>
                <a:spcPct val="0"/>
              </a:spcBef>
            </a:pPr>
            <a:r>
              <a:rPr lang="en-US" altLang="en-US" sz="1800" dirty="0">
                <a:latin typeface="Arial" panose="020B0604020202020204" pitchFamily="34" charset="0"/>
              </a:rPr>
              <a:t>If we try really hard, butterflies.</a:t>
            </a:r>
          </a:p>
          <a:p>
            <a:pPr algn="ctr">
              <a:spcBef>
                <a:spcPct val="0"/>
              </a:spcBef>
            </a:pPr>
            <a:r>
              <a:rPr lang="en-US" altLang="en-US" sz="1800" dirty="0">
                <a:latin typeface="Arial" panose="020B0604020202020204" pitchFamily="34" charset="0"/>
              </a:rPr>
              <a:t>Our hands are for feeling,</a:t>
            </a:r>
          </a:p>
          <a:p>
            <a:pPr algn="ctr">
              <a:spcBef>
                <a:spcPct val="0"/>
              </a:spcBef>
            </a:pPr>
            <a:r>
              <a:rPr lang="en-US" altLang="en-US" sz="1800" dirty="0">
                <a:latin typeface="Arial" panose="020B0604020202020204" pitchFamily="34" charset="0"/>
              </a:rPr>
              <a:t>But also for hugging and touching so gently.</a:t>
            </a:r>
          </a:p>
          <a:p>
            <a:pPr algn="ctr">
              <a:spcBef>
                <a:spcPct val="0"/>
              </a:spcBef>
            </a:pPr>
            <a:r>
              <a:rPr lang="en-US" altLang="en-US" sz="1800" dirty="0">
                <a:latin typeface="Arial" panose="020B0604020202020204" pitchFamily="34" charset="0"/>
              </a:rPr>
              <a:t>Our mouths and tongues are for tasting</a:t>
            </a:r>
          </a:p>
          <a:p>
            <a:pPr algn="ctr">
              <a:spcBef>
                <a:spcPct val="0"/>
              </a:spcBef>
            </a:pPr>
            <a:r>
              <a:rPr lang="en-US" altLang="en-US" sz="1800" dirty="0">
                <a:latin typeface="Arial" panose="020B0604020202020204" pitchFamily="34" charset="0"/>
              </a:rPr>
              <a:t>But also for saying words, like</a:t>
            </a:r>
          </a:p>
          <a:p>
            <a:pPr algn="ctr">
              <a:spcBef>
                <a:spcPct val="0"/>
              </a:spcBef>
            </a:pPr>
            <a:r>
              <a:rPr lang="en-US" altLang="en-US" sz="1800" dirty="0">
                <a:latin typeface="Arial" panose="020B0604020202020204" pitchFamily="34" charset="0"/>
              </a:rPr>
              <a:t>"I love you" and</a:t>
            </a:r>
          </a:p>
          <a:p>
            <a:pPr algn="ctr">
              <a:spcBef>
                <a:spcPct val="0"/>
              </a:spcBef>
            </a:pPr>
            <a:r>
              <a:rPr lang="en-US" altLang="en-US" sz="1800" dirty="0">
                <a:latin typeface="Arial" panose="020B0604020202020204" pitchFamily="34" charset="0"/>
              </a:rPr>
              <a:t>"Thank you, God, for all of these things."</a:t>
            </a:r>
            <a:endParaRPr lang="en-US" altLang="en-US" sz="1800" dirty="0">
              <a:solidFill>
                <a:srgbClr val="000000"/>
              </a:solidFill>
              <a:latin typeface="Arial" panose="020B0604020202020204" pitchFamily="34" charset="0"/>
            </a:endParaRPr>
          </a:p>
          <a:p>
            <a:pPr algn="ctr">
              <a:spcBef>
                <a:spcPct val="0"/>
              </a:spcBef>
            </a:pPr>
            <a:endParaRPr lang="en-US" altLang="en-US" sz="1800" dirty="0"/>
          </a:p>
          <a:p>
            <a:pPr algn="ctr"/>
            <a:endParaRPr lang="en-US" altLang="en-US" dirty="0"/>
          </a:p>
        </p:txBody>
      </p:sp>
      <p:sp>
        <p:nvSpPr>
          <p:cNvPr id="16390" name="Text Box 6" title="textbox"/>
          <p:cNvSpPr txBox="1">
            <a:spLocks noChangeArrowheads="1"/>
          </p:cNvSpPr>
          <p:nvPr/>
        </p:nvSpPr>
        <p:spPr bwMode="auto">
          <a:xfrm>
            <a:off x="5486400" y="5334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6391" name="Text Box 7"/>
          <p:cNvSpPr txBox="1">
            <a:spLocks noChangeArrowheads="1"/>
          </p:cNvSpPr>
          <p:nvPr/>
        </p:nvSpPr>
        <p:spPr bwMode="auto">
          <a:xfrm>
            <a:off x="3048000" y="5867400"/>
            <a:ext cx="2743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hlinkClick r:id="rId3"/>
              </a:rPr>
              <a:t>Mattie's Home Page</a:t>
            </a:r>
            <a:endParaRPr lang="en-US" altLang="en-US"/>
          </a:p>
        </p:txBody>
      </p:sp>
      <p:sp>
        <p:nvSpPr>
          <p:cNvPr id="4" name="Title 3"/>
          <p:cNvSpPr>
            <a:spLocks noGrp="1"/>
          </p:cNvSpPr>
          <p:nvPr>
            <p:ph type="title" idx="4294967295"/>
          </p:nvPr>
        </p:nvSpPr>
        <p:spPr>
          <a:xfrm>
            <a:off x="533400" y="7162800"/>
            <a:ext cx="8229600" cy="1143000"/>
          </a:xfrm>
        </p:spPr>
        <p:txBody>
          <a:bodyPr/>
          <a:lstStyle/>
          <a:p>
            <a:pPr rtl="0" eaLnBrk="0" fontAlgn="base" hangingPunct="0"/>
            <a:r>
              <a:rPr lang="en-US" sz="1800" b="1" kern="1200" dirty="0" smtClean="0">
                <a:solidFill>
                  <a:srgbClr val="FFFFFF"/>
                </a:solidFill>
                <a:effectLst/>
                <a:latin typeface="Arial" panose="020B0604020202020204" pitchFamily="34" charset="0"/>
                <a:ea typeface="+mn-ea"/>
                <a:cs typeface="+mn-cs"/>
              </a:rPr>
              <a:t>Making Real Sense of the Senses</a:t>
            </a:r>
            <a:endParaRPr lang="en-US" dirty="0" smtClean="0">
              <a:effectLst/>
            </a:endParaRPr>
          </a:p>
          <a:p>
            <a:endParaRPr lang="en-US"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Rot="1" noChangeArrowheads="1"/>
          </p:cNvSpPr>
          <p:nvPr>
            <p:ph type="title"/>
          </p:nvPr>
        </p:nvSpPr>
        <p:spPr/>
        <p:txBody>
          <a:bodyPr/>
          <a:lstStyle/>
          <a:p>
            <a:r>
              <a:rPr lang="en-US" altLang="en-US" dirty="0"/>
              <a:t> References:</a:t>
            </a:r>
          </a:p>
        </p:txBody>
      </p:sp>
      <p:sp>
        <p:nvSpPr>
          <p:cNvPr id="43011" name="Rectangle 1027"/>
          <p:cNvSpPr>
            <a:spLocks noGrp="1" noRot="1" noChangeArrowheads="1"/>
          </p:cNvSpPr>
          <p:nvPr>
            <p:ph type="body" idx="1"/>
          </p:nvPr>
        </p:nvSpPr>
        <p:spPr/>
        <p:txBody>
          <a:bodyPr/>
          <a:lstStyle/>
          <a:p>
            <a:pPr>
              <a:lnSpc>
                <a:spcPct val="90000"/>
              </a:lnSpc>
              <a:buFont typeface="Wingdings" panose="05000000000000000000" pitchFamily="2" charset="2"/>
              <a:buNone/>
            </a:pPr>
            <a:r>
              <a:rPr lang="en-US" altLang="en-US" sz="2000">
                <a:effectLst/>
                <a:latin typeface="Arial" panose="020B0604020202020204" pitchFamily="34" charset="0"/>
              </a:rPr>
              <a:t>1.  “Muscular Dystrophy” PowerPoint by Katherine Kolor, PhD, MS, CDC Ambassador Program, June 2005.</a:t>
            </a:r>
          </a:p>
          <a:p>
            <a:pPr>
              <a:lnSpc>
                <a:spcPct val="90000"/>
              </a:lnSpc>
              <a:buFont typeface="Wingdings" panose="05000000000000000000" pitchFamily="2" charset="2"/>
              <a:buNone/>
            </a:pPr>
            <a:r>
              <a:rPr lang="en-US" altLang="en-US" sz="2000">
                <a:effectLst/>
                <a:latin typeface="Arial" panose="020B0604020202020204" pitchFamily="34" charset="0"/>
              </a:rPr>
              <a:t>2.  Pobojewski, S. The University Record, November 9, 1998. U-M’s improved viral vector delivers dystrophin gene to mouse muscle without major immune Response [online]. 1998.  [cited 2005 June 26].  Available at URL:</a:t>
            </a:r>
            <a:r>
              <a:rPr lang="en-US" altLang="en-US" sz="2000" b="1">
                <a:effectLst/>
                <a:latin typeface="Arial" panose="020B0604020202020204" pitchFamily="34" charset="0"/>
              </a:rPr>
              <a:t>  </a:t>
            </a:r>
            <a:r>
              <a:rPr lang="en-US" altLang="en-US" sz="2000">
                <a:effectLst/>
                <a:latin typeface="Arial" panose="020B0604020202020204" pitchFamily="34" charset="0"/>
              </a:rPr>
              <a:t>http://www.umihc.edu/~urecord/9899/Nov09_98/12.html</a:t>
            </a:r>
            <a:endParaRPr lang="en-US" altLang="en-US" sz="2000">
              <a:latin typeface="Arial" panose="020B0604020202020204" pitchFamily="34" charset="0"/>
            </a:endParaRPr>
          </a:p>
          <a:p>
            <a:pPr>
              <a:lnSpc>
                <a:spcPct val="90000"/>
              </a:lnSpc>
              <a:buFont typeface="Wingdings" panose="05000000000000000000" pitchFamily="2" charset="2"/>
              <a:buNone/>
            </a:pPr>
            <a:r>
              <a:rPr lang="en-US" altLang="en-US" sz="2000">
                <a:effectLst/>
                <a:latin typeface="Arial" panose="020B0604020202020204" pitchFamily="34" charset="0"/>
              </a:rPr>
              <a:t>3.  Journey of Love:  A Parent’s Guide to Duchenne Muscular Dystrophy [online].  2004.  [cited 2005 June 22].  Available from URL:  http://www.mdausa.org/publications/journey/5.html</a:t>
            </a:r>
          </a:p>
          <a:p>
            <a:pPr>
              <a:lnSpc>
                <a:spcPct val="90000"/>
              </a:lnSpc>
              <a:buFont typeface="Wingdings" panose="05000000000000000000" pitchFamily="2" charset="2"/>
              <a:buNone/>
            </a:pPr>
            <a:r>
              <a:rPr lang="en-US" altLang="en-US" sz="2000">
                <a:effectLst/>
                <a:latin typeface="Arial" panose="020B0604020202020204" pitchFamily="34" charset="0"/>
              </a:rPr>
              <a:t>4.  Dictionary.com. Lexico Publishing Group, LLC. [online].  2005.  [cited 2005 June 22].  Available from URL:   http://dictionary.reference.com/</a:t>
            </a:r>
            <a:endParaRPr lang="en-US" altLang="en-US" sz="2800">
              <a:latin typeface="Times New Roman" panose="02020603050405020304" pitchFamily="18" charset="0"/>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ltLang="en-US"/>
              <a:t>Overview</a:t>
            </a:r>
            <a:br>
              <a:rPr lang="en-US" altLang="en-US"/>
            </a:br>
            <a:endParaRPr lang="en-US" altLang="en-US"/>
          </a:p>
        </p:txBody>
      </p:sp>
      <p:sp>
        <p:nvSpPr>
          <p:cNvPr id="3075" name="Rectangle 3"/>
          <p:cNvSpPr>
            <a:spLocks noGrp="1" noRot="1" noChangeArrowheads="1"/>
          </p:cNvSpPr>
          <p:nvPr>
            <p:ph type="body" idx="1"/>
          </p:nvPr>
        </p:nvSpPr>
        <p:spPr/>
        <p:txBody>
          <a:bodyPr/>
          <a:lstStyle/>
          <a:p>
            <a:r>
              <a:rPr lang="en-US" altLang="en-US"/>
              <a:t>Sympathy vs. empathy</a:t>
            </a:r>
          </a:p>
          <a:p>
            <a:r>
              <a:rPr lang="en-US" altLang="en-US"/>
              <a:t>Basic information about Duchenne muscular dystrophy</a:t>
            </a:r>
            <a:endParaRPr lang="en-US" altLang="en-US" b="1">
              <a:solidFill>
                <a:srgbClr val="FF0000"/>
              </a:solidFill>
            </a:endParaRPr>
          </a:p>
          <a:p>
            <a:r>
              <a:rPr lang="en-US" altLang="en-US"/>
              <a:t>Inheritance</a:t>
            </a:r>
          </a:p>
          <a:p>
            <a:r>
              <a:rPr lang="en-US" altLang="en-US"/>
              <a:t>Prevalence</a:t>
            </a:r>
          </a:p>
          <a:p>
            <a:r>
              <a:rPr lang="en-US" altLang="en-US"/>
              <a:t>Symptoms</a:t>
            </a:r>
          </a:p>
          <a:p>
            <a:r>
              <a:rPr lang="en-US" altLang="en-US"/>
              <a:t>Treatments</a:t>
            </a:r>
          </a:p>
          <a:p>
            <a:endParaRPr lang="en-US" altLang="en-US"/>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ltLang="en-US"/>
              <a:t>Understanding</a:t>
            </a:r>
            <a:r>
              <a:rPr lang="en-US" altLang="en-US" sz="4800" baseline="30000">
                <a:latin typeface="Arial" panose="020B0604020202020204" pitchFamily="34" charset="0"/>
              </a:rPr>
              <a:t>(4)</a:t>
            </a:r>
          </a:p>
        </p:txBody>
      </p:sp>
      <p:sp>
        <p:nvSpPr>
          <p:cNvPr id="15363" name="Rectangle 3"/>
          <p:cNvSpPr>
            <a:spLocks noGrp="1" noRot="1" noChangeArrowheads="1"/>
          </p:cNvSpPr>
          <p:nvPr>
            <p:ph type="body" sz="half" idx="1"/>
          </p:nvPr>
        </p:nvSpPr>
        <p:spPr>
          <a:xfrm>
            <a:off x="1219200" y="1447800"/>
            <a:ext cx="4038600" cy="4419600"/>
          </a:xfrm>
        </p:spPr>
        <p:txBody>
          <a:bodyPr/>
          <a:lstStyle/>
          <a:p>
            <a:r>
              <a:rPr lang="en-US" altLang="en-US" b="1"/>
              <a:t>Sympathy</a:t>
            </a:r>
            <a:endParaRPr lang="en-US" altLang="en-US"/>
          </a:p>
          <a:p>
            <a:pPr>
              <a:buFont typeface="Wingdings" panose="05000000000000000000" pitchFamily="2" charset="2"/>
              <a:buNone/>
            </a:pPr>
            <a:r>
              <a:rPr lang="en-US" altLang="en-US" sz="2800"/>
              <a:t>	</a:t>
            </a:r>
            <a:r>
              <a:rPr lang="en-US" altLang="en-US">
                <a:latin typeface="Arial" panose="020B0604020202020204" pitchFamily="34" charset="0"/>
              </a:rPr>
              <a:t>A feeling or an </a:t>
            </a:r>
            <a:r>
              <a:rPr lang="en-US" altLang="en-US"/>
              <a:t>expression</a:t>
            </a:r>
            <a:r>
              <a:rPr lang="en-US" altLang="en-US">
                <a:latin typeface="Arial" panose="020B0604020202020204" pitchFamily="34" charset="0"/>
              </a:rPr>
              <a:t> of pity or sorrow for the distress of another; compassion or commiseration </a:t>
            </a:r>
            <a:endParaRPr lang="en-US" altLang="en-US" baseline="30000">
              <a:latin typeface="Arial" panose="020B0604020202020204" pitchFamily="34" charset="0"/>
            </a:endParaRPr>
          </a:p>
          <a:p>
            <a:pPr>
              <a:buFont typeface="Wingdings" panose="05000000000000000000" pitchFamily="2" charset="2"/>
              <a:buNone/>
            </a:pPr>
            <a:endParaRPr lang="en-US" altLang="en-US">
              <a:solidFill>
                <a:srgbClr val="000000"/>
              </a:solidFill>
              <a:effectLst>
                <a:outerShdw blurRad="38100" dist="38100" dir="2700000" algn="tl">
                  <a:srgbClr val="FFFFFF"/>
                </a:outerShdw>
              </a:effectLst>
              <a:latin typeface="Times New Roman" panose="02020603050405020304" pitchFamily="18" charset="0"/>
            </a:endParaRPr>
          </a:p>
        </p:txBody>
      </p:sp>
      <p:sp>
        <p:nvSpPr>
          <p:cNvPr id="15365" name="Text Box 5" title="background"/>
          <p:cNvSpPr txBox="1">
            <a:spLocks noChangeArrowheads="1"/>
          </p:cNvSpPr>
          <p:nvPr/>
        </p:nvSpPr>
        <p:spPr bwMode="auto">
          <a:xfrm>
            <a:off x="1295400" y="4343400"/>
            <a:ext cx="586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5360" name="Rectangle 0" title="background"/>
          <p:cNvSpPr>
            <a:spLocks noGrp="1" noRot="1" noChangeArrowheads="1"/>
          </p:cNvSpPr>
          <p:nvPr>
            <p:ph type="body" sz="half" idx="2"/>
          </p:nvPr>
        </p:nvSpPr>
        <p:spPr/>
        <p:txBody>
          <a:bodyPr/>
          <a:lstStyle/>
          <a:p>
            <a:endParaRPr lang="en-US" altLang="en-US" sz="280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Rot="1" noChangeArrowheads="1"/>
          </p:cNvSpPr>
          <p:nvPr>
            <p:ph type="body" idx="1"/>
          </p:nvPr>
        </p:nvSpPr>
        <p:spPr>
          <a:xfrm>
            <a:off x="1066800" y="1447800"/>
            <a:ext cx="4419600" cy="5029200"/>
          </a:xfrm>
          <a:noFill/>
          <a:ln/>
        </p:spPr>
        <p:txBody>
          <a:bodyPr/>
          <a:lstStyle/>
          <a:p>
            <a:r>
              <a:rPr lang="en-US" altLang="en-US" b="1"/>
              <a:t>Empathy</a:t>
            </a:r>
            <a:endParaRPr lang="en-US" altLang="en-US"/>
          </a:p>
          <a:p>
            <a:pPr>
              <a:buFont typeface="Wingdings" panose="05000000000000000000" pitchFamily="2" charset="2"/>
              <a:buNone/>
            </a:pPr>
            <a:r>
              <a:rPr lang="en-US" altLang="en-US"/>
              <a:t>	Identification with and understanding of another's situation, feelings, and motives </a:t>
            </a:r>
          </a:p>
        </p:txBody>
      </p:sp>
      <p:sp>
        <p:nvSpPr>
          <p:cNvPr id="45061" name="Rectangle 5"/>
          <p:cNvSpPr>
            <a:spLocks noGrp="1" noRot="1" noChangeArrowheads="1"/>
          </p:cNvSpPr>
          <p:nvPr>
            <p:ph type="title"/>
          </p:nvPr>
        </p:nvSpPr>
        <p:spPr>
          <a:noFill/>
          <a:ln/>
        </p:spPr>
        <p:txBody>
          <a:bodyPr/>
          <a:lstStyle/>
          <a:p>
            <a:r>
              <a:rPr lang="en-US" altLang="en-US"/>
              <a:t>Understanding </a:t>
            </a:r>
            <a:r>
              <a:rPr lang="en-US" altLang="en-US" baseline="30000">
                <a:effectLst/>
              </a:rPr>
              <a:t>(4)</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r>
              <a:rPr lang="en-US" altLang="en-US" sz="4000"/>
              <a:t>What Is Duchenne Muscular Dystrophy?</a:t>
            </a:r>
            <a:r>
              <a:rPr lang="en-US" altLang="en-US" sz="4000" baseline="30000"/>
              <a:t>(1)</a:t>
            </a:r>
          </a:p>
        </p:txBody>
      </p:sp>
      <p:sp>
        <p:nvSpPr>
          <p:cNvPr id="38915" name="Rectangle 3"/>
          <p:cNvSpPr>
            <a:spLocks noGrp="1" noRot="1" noChangeArrowheads="1"/>
          </p:cNvSpPr>
          <p:nvPr>
            <p:ph type="body" idx="1"/>
          </p:nvPr>
        </p:nvSpPr>
        <p:spPr/>
        <p:txBody>
          <a:bodyPr/>
          <a:lstStyle/>
          <a:p>
            <a:r>
              <a:rPr lang="en-US" altLang="en-US"/>
              <a:t>Genetic</a:t>
            </a:r>
          </a:p>
          <a:p>
            <a:endParaRPr lang="en-US" altLang="en-US"/>
          </a:p>
          <a:p>
            <a:r>
              <a:rPr lang="en-US" altLang="en-US"/>
              <a:t>Progressive muscle weakness</a:t>
            </a:r>
          </a:p>
          <a:p>
            <a:endParaRPr lang="en-US" altLang="en-US"/>
          </a:p>
          <a:p>
            <a:r>
              <a:rPr lang="en-US" altLang="en-US"/>
              <a:t>Defects in muscle proteins</a:t>
            </a:r>
          </a:p>
          <a:p>
            <a:endParaRPr lang="en-US" altLang="en-US"/>
          </a:p>
          <a:p>
            <a:r>
              <a:rPr lang="en-US" altLang="en-US"/>
              <a:t>Death of muscle tissue</a:t>
            </a:r>
            <a:endParaRPr lang="en-US" altLang="en-US" baseline="30000"/>
          </a:p>
        </p:txBody>
      </p:sp>
    </p:spTree>
    <p:custDataLst>
      <p:tags r:id="rId1"/>
    </p:custData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en-US" altLang="en-US"/>
              <a:t>Where is This Gene?</a:t>
            </a:r>
          </a:p>
        </p:txBody>
      </p:sp>
      <p:pic>
        <p:nvPicPr>
          <p:cNvPr id="9221" name="Picture 5" title="gene illustration"/>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635250" y="1600200"/>
            <a:ext cx="3873500" cy="4498975"/>
          </a:xfrm>
          <a:noFill/>
          <a:ln/>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228600" y="274638"/>
            <a:ext cx="8458200" cy="1143000"/>
          </a:xfrm>
        </p:spPr>
        <p:txBody>
          <a:bodyPr/>
          <a:lstStyle/>
          <a:p>
            <a:r>
              <a:rPr lang="en-US" altLang="en-US" sz="4000">
                <a:solidFill>
                  <a:schemeClr val="tx1"/>
                </a:solidFill>
              </a:rPr>
              <a:t>Duchenne </a:t>
            </a:r>
            <a:r>
              <a:rPr lang="en-US" altLang="en-US" sz="4000"/>
              <a:t>Muscular Dystrophy Inheritance</a:t>
            </a:r>
            <a:r>
              <a:rPr lang="en-US" altLang="en-US" sz="4000" baseline="30000"/>
              <a:t>(1)</a:t>
            </a:r>
          </a:p>
        </p:txBody>
      </p:sp>
      <p:sp>
        <p:nvSpPr>
          <p:cNvPr id="6147" name="Rectangle 3"/>
          <p:cNvSpPr>
            <a:spLocks noGrp="1" noRot="1" noChangeArrowheads="1"/>
          </p:cNvSpPr>
          <p:nvPr>
            <p:ph type="body" sz="half" idx="1"/>
          </p:nvPr>
        </p:nvSpPr>
        <p:spPr>
          <a:xfrm>
            <a:off x="609600" y="1981200"/>
            <a:ext cx="7848600" cy="3124200"/>
          </a:xfrm>
        </p:spPr>
        <p:txBody>
          <a:bodyPr/>
          <a:lstStyle/>
          <a:p>
            <a:r>
              <a:rPr lang="en-US" altLang="en-US"/>
              <a:t>Mother carries the recessive gene and passes it to her child</a:t>
            </a:r>
          </a:p>
          <a:p>
            <a:pPr>
              <a:buFont typeface="Wingdings" panose="05000000000000000000" pitchFamily="2" charset="2"/>
              <a:buNone/>
            </a:pPr>
            <a:endParaRPr lang="en-US" altLang="en-US"/>
          </a:p>
          <a:p>
            <a:r>
              <a:rPr lang="en-US" altLang="en-US"/>
              <a:t>Trait</a:t>
            </a:r>
            <a:r>
              <a:rPr lang="en-US" altLang="en-US" b="1">
                <a:solidFill>
                  <a:srgbClr val="FF0000"/>
                </a:solidFill>
              </a:rPr>
              <a:t> </a:t>
            </a:r>
            <a:r>
              <a:rPr lang="en-US" altLang="en-US"/>
              <a:t>is usually expressed in </a:t>
            </a:r>
          </a:p>
          <a:p>
            <a:pPr>
              <a:buFont typeface="Wingdings" panose="05000000000000000000" pitchFamily="2" charset="2"/>
              <a:buNone/>
            </a:pPr>
            <a:r>
              <a:rPr lang="en-US" altLang="en-US"/>
              <a:t>	males only</a:t>
            </a:r>
            <a:endParaRPr lang="en-US" altLang="en-US" baseline="30000"/>
          </a:p>
        </p:txBody>
      </p:sp>
      <p:sp>
        <p:nvSpPr>
          <p:cNvPr id="6152" name="Text Box 8"/>
          <p:cNvSpPr txBox="1">
            <a:spLocks noChangeArrowheads="1"/>
          </p:cNvSpPr>
          <p:nvPr/>
        </p:nvSpPr>
        <p:spPr bwMode="auto">
          <a:xfrm>
            <a:off x="2971800" y="5486400"/>
            <a:ext cx="3124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hlinkClick r:id="rId3"/>
              </a:rPr>
              <a:t>Punnett Square Link</a:t>
            </a:r>
            <a:endParaRPr lang="en-US" altLang="en-US"/>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ltLang="en-US"/>
              <a:t>Prevalence of DMD</a:t>
            </a:r>
            <a:r>
              <a:rPr lang="en-US" altLang="en-US" sz="4800" baseline="30000"/>
              <a:t>(1)</a:t>
            </a:r>
          </a:p>
        </p:txBody>
      </p:sp>
      <p:sp>
        <p:nvSpPr>
          <p:cNvPr id="10243" name="Rectangle 3"/>
          <p:cNvSpPr>
            <a:spLocks noGrp="1" noRot="1" noChangeArrowheads="1"/>
          </p:cNvSpPr>
          <p:nvPr>
            <p:ph type="body" sz="half" idx="1"/>
          </p:nvPr>
        </p:nvSpPr>
        <p:spPr>
          <a:xfrm>
            <a:off x="457200" y="1600200"/>
            <a:ext cx="4033838" cy="4498975"/>
          </a:xfrm>
        </p:spPr>
        <p:txBody>
          <a:bodyPr/>
          <a:lstStyle/>
          <a:p>
            <a:pPr>
              <a:lnSpc>
                <a:spcPct val="90000"/>
              </a:lnSpc>
            </a:pPr>
            <a:r>
              <a:rPr lang="en-US" altLang="en-US"/>
              <a:t>Affects one in 3500 to 5000 newborn males</a:t>
            </a:r>
          </a:p>
          <a:p>
            <a:pPr>
              <a:lnSpc>
                <a:spcPct val="90000"/>
              </a:lnSpc>
              <a:buFont typeface="Wingdings" panose="05000000000000000000" pitchFamily="2" charset="2"/>
              <a:buNone/>
            </a:pPr>
            <a:endParaRPr lang="en-US" altLang="en-US"/>
          </a:p>
          <a:p>
            <a:pPr>
              <a:lnSpc>
                <a:spcPct val="90000"/>
              </a:lnSpc>
            </a:pPr>
            <a:r>
              <a:rPr lang="en-US" altLang="en-US"/>
              <a:t>1/3 of these </a:t>
            </a:r>
            <a:r>
              <a:rPr lang="en-US" altLang="en-US">
                <a:effectLst/>
              </a:rPr>
              <a:t>with </a:t>
            </a:r>
            <a:r>
              <a:rPr lang="en-US" altLang="en-US"/>
              <a:t>previous family history</a:t>
            </a:r>
          </a:p>
          <a:p>
            <a:pPr>
              <a:lnSpc>
                <a:spcPct val="90000"/>
              </a:lnSpc>
              <a:buFont typeface="Wingdings" panose="05000000000000000000" pitchFamily="2" charset="2"/>
              <a:buNone/>
            </a:pPr>
            <a:endParaRPr lang="en-US" altLang="en-US">
              <a:solidFill>
                <a:srgbClr val="FF0000"/>
              </a:solidFill>
            </a:endParaRPr>
          </a:p>
          <a:p>
            <a:pPr>
              <a:lnSpc>
                <a:spcPct val="90000"/>
              </a:lnSpc>
            </a:pPr>
            <a:r>
              <a:rPr lang="en-US" altLang="en-US"/>
              <a:t>2/3 sporadic</a:t>
            </a:r>
            <a:endParaRPr lang="en-US" altLang="en-US" baseline="30000"/>
          </a:p>
          <a:p>
            <a:pPr>
              <a:lnSpc>
                <a:spcPct val="90000"/>
              </a:lnSpc>
              <a:buFont typeface="Wingdings" panose="05000000000000000000" pitchFamily="2" charset="2"/>
              <a:buNone/>
            </a:pPr>
            <a:endParaRPr lang="en-US" altLang="en-US"/>
          </a:p>
        </p:txBody>
      </p:sp>
      <p:sp>
        <p:nvSpPr>
          <p:cNvPr id="10246" name="Text Box 6" title="textboxt"/>
          <p:cNvSpPr txBox="1">
            <a:spLocks noChangeArrowheads="1"/>
          </p:cNvSpPr>
          <p:nvPr/>
        </p:nvSpPr>
        <p:spPr bwMode="auto">
          <a:xfrm>
            <a:off x="4800600" y="6096000"/>
            <a:ext cx="350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10247" name="Text Box 7" title="textbox"/>
          <p:cNvSpPr txBox="1">
            <a:spLocks noChangeArrowheads="1"/>
          </p:cNvSpPr>
          <p:nvPr/>
        </p:nvSpPr>
        <p:spPr bwMode="auto">
          <a:xfrm>
            <a:off x="4800600" y="6324600"/>
            <a:ext cx="40386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a:p>
            <a:endParaRPr lang="en-US" altLang="en-US"/>
          </a:p>
        </p:txBody>
      </p:sp>
      <p:pic>
        <p:nvPicPr>
          <p:cNvPr id="10249" name="Picture 9" title="globe graphic"/>
          <p:cNvPicPr>
            <a:picLocks noGrp="1" noChangeAspect="1" noChangeArrowheads="1"/>
          </p:cNvPicPr>
          <p:nvPr>
            <p:ph type="clipArt" sz="half" idx="2"/>
          </p:nvPr>
        </p:nvPicPr>
        <p:blipFill>
          <a:blip r:embed="rId3" cstate="print">
            <a:extLst>
              <a:ext uri="{28A0092B-C50C-407E-A947-70E740481C1C}">
                <a14:useLocalDpi xmlns:a14="http://schemas.microsoft.com/office/drawing/2010/main" val="0"/>
              </a:ext>
            </a:extLst>
          </a:blip>
          <a:srcRect/>
          <a:stretch>
            <a:fillRect/>
          </a:stretch>
        </p:blipFill>
        <p:spPr>
          <a:xfrm>
            <a:off x="4846638" y="1600200"/>
            <a:ext cx="3641725" cy="4498975"/>
          </a:xfrm>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en-US" altLang="en-US"/>
              <a:t>Symptoms of DMD</a:t>
            </a:r>
            <a:r>
              <a:rPr lang="en-US" altLang="en-US" sz="4800" baseline="30000"/>
              <a:t>(1)</a:t>
            </a:r>
          </a:p>
        </p:txBody>
      </p:sp>
      <p:sp>
        <p:nvSpPr>
          <p:cNvPr id="11267" name="Rectangle 3"/>
          <p:cNvSpPr>
            <a:spLocks noGrp="1" noRot="1" noChangeArrowheads="1"/>
          </p:cNvSpPr>
          <p:nvPr>
            <p:ph type="body" sz="half" idx="1"/>
          </p:nvPr>
        </p:nvSpPr>
        <p:spPr>
          <a:xfrm>
            <a:off x="457200" y="1600200"/>
            <a:ext cx="8229600" cy="4498975"/>
          </a:xfrm>
        </p:spPr>
        <p:txBody>
          <a:bodyPr/>
          <a:lstStyle/>
          <a:p>
            <a:pPr>
              <a:lnSpc>
                <a:spcPct val="90000"/>
              </a:lnSpc>
            </a:pPr>
            <a:r>
              <a:rPr lang="en-US" altLang="en-US"/>
              <a:t>Delayed developmental milestones</a:t>
            </a:r>
          </a:p>
          <a:p>
            <a:pPr>
              <a:lnSpc>
                <a:spcPct val="90000"/>
              </a:lnSpc>
              <a:buFont typeface="Wingdings" panose="05000000000000000000" pitchFamily="2" charset="2"/>
              <a:buNone/>
            </a:pPr>
            <a:endParaRPr lang="en-US" altLang="en-US"/>
          </a:p>
          <a:p>
            <a:pPr>
              <a:lnSpc>
                <a:spcPct val="90000"/>
              </a:lnSpc>
            </a:pPr>
            <a:r>
              <a:rPr lang="en-US" altLang="en-US"/>
              <a:t>Loss of motor skills</a:t>
            </a:r>
          </a:p>
          <a:p>
            <a:pPr>
              <a:lnSpc>
                <a:spcPct val="90000"/>
              </a:lnSpc>
            </a:pPr>
            <a:endParaRPr lang="en-US" altLang="en-US"/>
          </a:p>
          <a:p>
            <a:pPr>
              <a:lnSpc>
                <a:spcPct val="90000"/>
              </a:lnSpc>
            </a:pPr>
            <a:r>
              <a:rPr lang="en-US" altLang="en-US"/>
              <a:t>Characteristic gait</a:t>
            </a:r>
          </a:p>
          <a:p>
            <a:pPr>
              <a:lnSpc>
                <a:spcPct val="90000"/>
              </a:lnSpc>
            </a:pPr>
            <a:endParaRPr lang="en-US" altLang="en-US"/>
          </a:p>
          <a:p>
            <a:pPr>
              <a:lnSpc>
                <a:spcPct val="90000"/>
              </a:lnSpc>
            </a:pPr>
            <a:r>
              <a:rPr lang="en-US" altLang="en-US"/>
              <a:t>Calf hypertrophy</a:t>
            </a:r>
          </a:p>
          <a:p>
            <a:pPr>
              <a:lnSpc>
                <a:spcPct val="90000"/>
              </a:lnSpc>
            </a:pPr>
            <a:endParaRPr lang="en-US" altLang="en-US"/>
          </a:p>
          <a:p>
            <a:pPr>
              <a:lnSpc>
                <a:spcPct val="90000"/>
              </a:lnSpc>
            </a:pPr>
            <a:r>
              <a:rPr lang="en-US" altLang="en-US"/>
              <a:t>Clumsiness/frequent falls</a:t>
            </a:r>
            <a:endParaRPr lang="en-US" altLang="en-US" baseline="30000"/>
          </a:p>
          <a:p>
            <a:pPr>
              <a:lnSpc>
                <a:spcPct val="90000"/>
              </a:lnSpc>
            </a:pPr>
            <a:endParaRPr lang="en-US" altLang="en-US" sz="2800"/>
          </a:p>
        </p:txBody>
      </p:sp>
      <p:sp>
        <p:nvSpPr>
          <p:cNvPr id="11270" name="Text Box 6" title="textbox"/>
          <p:cNvSpPr txBox="1">
            <a:spLocks noChangeArrowheads="1"/>
          </p:cNvSpPr>
          <p:nvPr/>
        </p:nvSpPr>
        <p:spPr bwMode="auto">
          <a:xfrm>
            <a:off x="4724400" y="57150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Tree>
  </p:cSld>
  <p:clrMapOvr>
    <a:masterClrMapping/>
  </p:clrMapOvr>
  <p:transition>
    <p:random/>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CEWARE-AUD-SLIDE-NAME" val="what is MD?"/>
</p:tagLst>
</file>

<file path=ppt/tags/tag2.xml><?xml version="1.0" encoding="utf-8"?>
<p:tagLst xmlns:a="http://schemas.openxmlformats.org/drawingml/2006/main" xmlns:r="http://schemas.openxmlformats.org/officeDocument/2006/relationships" xmlns:p="http://schemas.openxmlformats.org/presentationml/2006/main">
  <p:tag name="PLACEWARE-AUD-SLIDE-NAME" val="summary"/>
</p:tagLst>
</file>

<file path=ppt/theme/theme1.xml><?xml version="1.0" encoding="utf-8"?>
<a:theme xmlns:a="http://schemas.openxmlformats.org/drawingml/2006/main" name="Stream">
  <a:themeElements>
    <a:clrScheme name="Stream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Palatino"/>
        <a:ea typeface=""/>
        <a:cs typeface=""/>
      </a:majorFont>
      <a:minorFont>
        <a:latin typeface="Palatin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Stream 1">
        <a:dk1>
          <a:srgbClr val="5C1F00"/>
        </a:dk1>
        <a:lt1>
          <a:srgbClr val="FFFFFF"/>
        </a:lt1>
        <a:dk2>
          <a:srgbClr val="8C0000"/>
        </a:dk2>
        <a:lt2>
          <a:srgbClr val="DFD293"/>
        </a:lt2>
        <a:accent1>
          <a:srgbClr val="D80000"/>
        </a:accent1>
        <a:accent2>
          <a:srgbClr val="BE7960"/>
        </a:accent2>
        <a:accent3>
          <a:srgbClr val="C5AAAA"/>
        </a:accent3>
        <a:accent4>
          <a:srgbClr val="DADADA"/>
        </a:accent4>
        <a:accent5>
          <a:srgbClr val="E9AA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eam 2">
        <a:dk1>
          <a:srgbClr val="5E4444"/>
        </a:dk1>
        <a:lt1>
          <a:srgbClr val="F7F3F3"/>
        </a:lt1>
        <a:dk2>
          <a:srgbClr val="8A6362"/>
        </a:dk2>
        <a:lt2>
          <a:srgbClr val="D8C1BA"/>
        </a:lt2>
        <a:accent1>
          <a:srgbClr val="362626"/>
        </a:accent1>
        <a:accent2>
          <a:srgbClr val="C16059"/>
        </a:accent2>
        <a:accent3>
          <a:srgbClr val="C4B7B7"/>
        </a:accent3>
        <a:accent4>
          <a:srgbClr val="D3D0D0"/>
        </a:accent4>
        <a:accent5>
          <a:srgbClr val="AEACAC"/>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3">
        <a:dk1>
          <a:srgbClr val="7F6737"/>
        </a:dk1>
        <a:lt1>
          <a:srgbClr val="FFFFFF"/>
        </a:lt1>
        <a:dk2>
          <a:srgbClr val="BFA673"/>
        </a:dk2>
        <a:lt2>
          <a:srgbClr val="E6E3AA"/>
        </a:lt2>
        <a:accent1>
          <a:srgbClr val="49411F"/>
        </a:accent1>
        <a:accent2>
          <a:srgbClr val="808000"/>
        </a:accent2>
        <a:accent3>
          <a:srgbClr val="DCD0BC"/>
        </a:accent3>
        <a:accent4>
          <a:srgbClr val="DADADA"/>
        </a:accent4>
        <a:accent5>
          <a:srgbClr val="B1B0AB"/>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4">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5">
        <a:dk1>
          <a:srgbClr val="2A5400"/>
        </a:dk1>
        <a:lt1>
          <a:srgbClr val="FFFFFF"/>
        </a:lt1>
        <a:dk2>
          <a:srgbClr val="4A9400"/>
        </a:dk2>
        <a:lt2>
          <a:srgbClr val="BAE8BA"/>
        </a:lt2>
        <a:accent1>
          <a:srgbClr val="003300"/>
        </a:accent1>
        <a:accent2>
          <a:srgbClr val="33CC33"/>
        </a:accent2>
        <a:accent3>
          <a:srgbClr val="B1C8AA"/>
        </a:accent3>
        <a:accent4>
          <a:srgbClr val="DADADA"/>
        </a:accent4>
        <a:accent5>
          <a:srgbClr val="AAADAA"/>
        </a:accent5>
        <a:accent6>
          <a:srgbClr val="2DB92D"/>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6">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7">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8">
        <a:dk1>
          <a:srgbClr val="3E3E5C"/>
        </a:dk1>
        <a:lt1>
          <a:srgbClr val="FFFFFF"/>
        </a:lt1>
        <a:dk2>
          <a:srgbClr val="666699"/>
        </a:dk2>
        <a:lt2>
          <a:srgbClr val="DFDFE9"/>
        </a:lt2>
        <a:accent1>
          <a:srgbClr val="2E2E46"/>
        </a:accent1>
        <a:accent2>
          <a:srgbClr val="679ACD"/>
        </a:accent2>
        <a:accent3>
          <a:srgbClr val="B8B8CA"/>
        </a:accent3>
        <a:accent4>
          <a:srgbClr val="DADADA"/>
        </a:accent4>
        <a:accent5>
          <a:srgbClr val="ADADB0"/>
        </a:accent5>
        <a:accent6>
          <a:srgbClr val="5D8BBA"/>
        </a:accent6>
        <a:hlink>
          <a:srgbClr val="99CCFF"/>
        </a:hlink>
        <a:folHlink>
          <a:srgbClr val="CC99FF"/>
        </a:folHlink>
      </a:clrScheme>
      <a:clrMap bg1="dk2" tx1="lt1" bg2="dk1" tx2="lt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Macintosh HD:Applications:Microsoft Office X:Templates:Presentations:Designs:Stream</Template>
  <TotalTime>739</TotalTime>
  <Words>2589</Words>
  <Application>Microsoft Office PowerPoint</Application>
  <PresentationFormat>On-screen Show (4:3)</PresentationFormat>
  <Paragraphs>206</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Times</vt:lpstr>
      <vt:lpstr>Palatino</vt:lpstr>
      <vt:lpstr>Times New Roman</vt:lpstr>
      <vt:lpstr>Wingdings</vt:lpstr>
      <vt:lpstr>Arial</vt:lpstr>
      <vt:lpstr>Stream</vt:lpstr>
      <vt:lpstr>Duchenne Muscular Dystrophy</vt:lpstr>
      <vt:lpstr>Overview </vt:lpstr>
      <vt:lpstr>Understanding(4)</vt:lpstr>
      <vt:lpstr>Understanding (4)</vt:lpstr>
      <vt:lpstr>What Is Duchenne Muscular Dystrophy?(1)</vt:lpstr>
      <vt:lpstr>Where is This Gene?</vt:lpstr>
      <vt:lpstr>Duchenne Muscular Dystrophy Inheritance(1)</vt:lpstr>
      <vt:lpstr>Prevalence of DMD(1)</vt:lpstr>
      <vt:lpstr>Symptoms of DMD(1)</vt:lpstr>
      <vt:lpstr>More Symptoms of DMD(1)</vt:lpstr>
      <vt:lpstr>Treatments for DMD (1)</vt:lpstr>
      <vt:lpstr>Treatments (cont.) (1)</vt:lpstr>
      <vt:lpstr>The Beginning of Gene Therapy</vt:lpstr>
      <vt:lpstr>Advances in Gene Therapy(3)</vt:lpstr>
      <vt:lpstr>Problems with Gene Therapy(3)</vt:lpstr>
      <vt:lpstr>Summary</vt:lpstr>
      <vt:lpstr>Making Real Sense of the Senses </vt:lpstr>
      <vt:lpstr> 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Duchenne Muscular Dystrophy</dc:title>
  <dc:creator>sherri garcia</dc:creator>
  <cp:lastModifiedBy>Triplett, Deyon (CDC/OID/NCEZID) (CTR)</cp:lastModifiedBy>
  <cp:revision>38</cp:revision>
  <dcterms:created xsi:type="dcterms:W3CDTF">2005-06-26T06:08:50Z</dcterms:created>
  <dcterms:modified xsi:type="dcterms:W3CDTF">2015-12-01T19:51:00Z</dcterms:modified>
</cp:coreProperties>
</file>