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2" autoAdjust="0"/>
    <p:restoredTop sz="86412" autoAdjust="0"/>
  </p:normalViewPr>
  <p:slideViewPr>
    <p:cSldViewPr>
      <p:cViewPr varScale="1">
        <p:scale>
          <a:sx n="73" d="100"/>
          <a:sy n="73" d="100"/>
        </p:scale>
        <p:origin x="78"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ltLang="en-US"/>
          </a:p>
        </p:txBody>
      </p:sp>
      <p:sp>
        <p:nvSpPr>
          <p:cNvPr id="4099"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4100"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lt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4D83BE2D-B9C9-4848-830C-A0BECBAF8947}" type="slidenum">
              <a:rPr lang="en-US" altLang="en-US"/>
              <a:pPr/>
              <a:t>‹#›</a:t>
            </a:fld>
            <a:endParaRPr lang="en-US" altLang="en-US"/>
          </a:p>
        </p:txBody>
      </p:sp>
    </p:spTree>
    <p:extLst>
      <p:ext uri="{BB962C8B-B14F-4D97-AF65-F5344CB8AC3E}">
        <p14:creationId xmlns:p14="http://schemas.microsoft.com/office/powerpoint/2010/main" val="42162964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DBB5D-15AC-457E-B7FF-F807DF4439A2}" type="slidenum">
              <a:rPr lang="en-US" altLang="en-US"/>
              <a:pPr/>
              <a:t>2</a:t>
            </a:fld>
            <a:endParaRPr lang="en-US" alt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altLang="en-US"/>
              <a:t>First, we will define what a neural tube defect is and how it might occur during embryonic development.  Next, we will discuss two of the most common types of neural tube defects, spina bifida and anencephaly. Next, we will discuss how women can help to prevent neural tube defects in their own children by taking a vitamin called folic acid.  Lastly, we will discuss how people with NTDs can manage their condition. </a:t>
            </a:r>
          </a:p>
        </p:txBody>
      </p:sp>
    </p:spTree>
    <p:extLst>
      <p:ext uri="{BB962C8B-B14F-4D97-AF65-F5344CB8AC3E}">
        <p14:creationId xmlns:p14="http://schemas.microsoft.com/office/powerpoint/2010/main" val="3414490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A15C3-E55F-42D9-A081-2D665EDC9FF7}" type="slidenum">
              <a:rPr lang="en-US" altLang="en-US"/>
              <a:pPr/>
              <a:t>3</a:t>
            </a:fld>
            <a:endParaRPr lang="en-US" altLang="en-US"/>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ltLang="en-US"/>
              <a:t>Ask students, “What is a neural tube?” Hopefully students will come up with an answer that is similar to the one on the slide. Next ask students, “Think back to the embryo development Web search. When do you think this neural tube forms?” Hopefully students will come up with an answer of 21-23 days after conception.  Show students the picture of the neural tube.  Explain that there are two openings that will need to close as the baby develops, one at the top and one at the bottom. This is important to keep in mind as they learn about neural tube defects.</a:t>
            </a:r>
          </a:p>
          <a:p>
            <a:endParaRPr lang="en-US" altLang="en-US"/>
          </a:p>
          <a:p>
            <a:r>
              <a:rPr lang="en-US" altLang="en-US"/>
              <a:t>Graphics:  Centers for Disease Control and Prevention. Folic acid basics. 2005 Jan. [cited 2005 Jun 29].</a:t>
            </a:r>
          </a:p>
        </p:txBody>
      </p:sp>
    </p:spTree>
    <p:extLst>
      <p:ext uri="{BB962C8B-B14F-4D97-AF65-F5344CB8AC3E}">
        <p14:creationId xmlns:p14="http://schemas.microsoft.com/office/powerpoint/2010/main" val="105061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27DCD-BA73-497D-9681-A8043D5DA2EB}" type="slidenum">
              <a:rPr lang="en-US" altLang="en-US"/>
              <a:pPr/>
              <a:t>4</a:t>
            </a:fld>
            <a:endParaRPr lang="en-US" altLang="en-US"/>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altLang="en-US"/>
              <a:t>Remember that the neural tube must close properly at both ends in order for the brain and spinal cord to form.  If the neural tube does not close or does not close completely, a neural tube defect will occur.  This will cause the brain or spinal cord to become exposed to the amniotic fluid.</a:t>
            </a:r>
          </a:p>
        </p:txBody>
      </p:sp>
    </p:spTree>
    <p:extLst>
      <p:ext uri="{BB962C8B-B14F-4D97-AF65-F5344CB8AC3E}">
        <p14:creationId xmlns:p14="http://schemas.microsoft.com/office/powerpoint/2010/main" val="3447426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BAA5A-E4CF-496F-AB1B-969F3F14060C}" type="slidenum">
              <a:rPr lang="en-US" altLang="en-US"/>
              <a:pPr/>
              <a:t>5</a:t>
            </a:fld>
            <a:endParaRPr lang="en-US" altLang="en-US"/>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altLang="en-US"/>
              <a:t>Ask the students, “What end of the neural tube do you think would have to fail to close for spina bifida to occur?”  Hopefully, students will say the lower end of the neural tube. Many children can live with spina bifida.  Some people who have spina bifida might have some paralysis, loss of bowel and bladder control functions, and learning disabilities.  People with spina bifida can also have very high healthcare costs. Frequently, people with spina bifida have to undergo several surgeries and need physical therapy. </a:t>
            </a:r>
          </a:p>
          <a:p>
            <a:endParaRPr lang="en-US" altLang="en-US"/>
          </a:p>
          <a:p>
            <a:r>
              <a:rPr lang="en-US" altLang="en-US"/>
              <a:t>Graphics:  Centers for Disease Control and Prevention. Folic acid basics. 2005 Jan. [cited 2005 Jun 29].</a:t>
            </a:r>
          </a:p>
        </p:txBody>
      </p:sp>
    </p:spTree>
    <p:extLst>
      <p:ext uri="{BB962C8B-B14F-4D97-AF65-F5344CB8AC3E}">
        <p14:creationId xmlns:p14="http://schemas.microsoft.com/office/powerpoint/2010/main" val="180922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B52C8-0284-4656-A311-09FBDCA25B3C}" type="slidenum">
              <a:rPr lang="en-US" altLang="en-US"/>
              <a:pPr/>
              <a:t>6</a:t>
            </a:fld>
            <a:endParaRPr lang="en-US" altLang="en-US"/>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ltLang="en-US"/>
              <a:t>Another neural tube defect, anencephaly, occurs when the upper portion of the neural tube does not properly close. When this happens, part of the brain and skull do not develop.  This is a serious defect.  Babies with this condition die before or shortly after birth.</a:t>
            </a:r>
          </a:p>
          <a:p>
            <a:endParaRPr lang="en-US" altLang="en-US"/>
          </a:p>
          <a:p>
            <a:r>
              <a:rPr lang="en-US" altLang="en-US"/>
              <a:t>Graphics:  Centers for Disease Control and Prevention. Folic acid basics. 2005 Jan. [cited 2005 Jun 29].</a:t>
            </a:r>
          </a:p>
        </p:txBody>
      </p:sp>
    </p:spTree>
    <p:extLst>
      <p:ext uri="{BB962C8B-B14F-4D97-AF65-F5344CB8AC3E}">
        <p14:creationId xmlns:p14="http://schemas.microsoft.com/office/powerpoint/2010/main" val="304008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D6EC0-BE20-4A9D-9AC4-5FB14B2A706C}" type="slidenum">
              <a:rPr lang="en-US" altLang="en-US"/>
              <a:pPr/>
              <a:t>7</a:t>
            </a:fld>
            <a:endParaRPr lang="en-US" alt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en-US"/>
              <a:t>Folic acid is a B vitamin that has shown to decrease the risk for neural tube birth defects significantly.  We don’t know everything about the way that folic acid works, but we know that it plays a role in DNA formation.  In turn, DNA formation has an effect on cell development.  We know that 400 micrograms of folic acid, taken every day, can prevent up to 70% of neural tube defects.  Because of this, the U.S. Public Health Service recommends that every woman capable of becoming pregnant should take 400 mcg of folic acid every day (2).  Women can get folic acid by taking a vitamin, or they can eat foods that are fortified with 100% of the daily recommended allowance of folic acid, such as fortified cereal.</a:t>
            </a:r>
          </a:p>
          <a:p>
            <a:r>
              <a:rPr lang="en-US" altLang="en-US"/>
              <a:t>Graphics:  Centers for Disease Control and Prevention. Folic acid basics. 2005 Jan. [cited 2005 Jun 29]. Available from URL: </a:t>
            </a:r>
            <a:r>
              <a:rPr lang="en-US" altLang="en-US" u="sng"/>
              <a:t>http://www.cdc.gov/node.do/id/0900f3ec80010af9/aspectId/C60301</a:t>
            </a:r>
            <a:r>
              <a:rPr lang="en-US" altLang="en-US"/>
              <a:t> </a:t>
            </a:r>
          </a:p>
        </p:txBody>
      </p:sp>
    </p:spTree>
    <p:extLst>
      <p:ext uri="{BB962C8B-B14F-4D97-AF65-F5344CB8AC3E}">
        <p14:creationId xmlns:p14="http://schemas.microsoft.com/office/powerpoint/2010/main" val="1849294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7FFAD-3353-4824-8229-548F68CDCA46}" type="slidenum">
              <a:rPr lang="en-US" altLang="en-US"/>
              <a:pPr/>
              <a:t>8</a:t>
            </a:fld>
            <a:endParaRPr lang="en-US" alt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ltLang="en-US"/>
              <a:t>Ask students: “Why would it be important for a woman to have folic acid before she becomes pregnant?”  Hopefully, students will respond with an answer such as the ones described above on the slide. </a:t>
            </a:r>
          </a:p>
        </p:txBody>
      </p:sp>
    </p:spTree>
    <p:extLst>
      <p:ext uri="{BB962C8B-B14F-4D97-AF65-F5344CB8AC3E}">
        <p14:creationId xmlns:p14="http://schemas.microsoft.com/office/powerpoint/2010/main" val="198977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9BB5D-D139-4BF6-B358-78C12FDA6403}" type="slidenum">
              <a:rPr lang="en-US" altLang="en-US"/>
              <a:pPr/>
              <a:t>9</a:t>
            </a:fld>
            <a:endParaRPr lang="en-US" alt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en-US"/>
              <a:t>There is no cure for an NTD.  Many babies born with an NTD have many problems throughout their lives.  Babies born with anencephaly die before or shortly after birth.  Babies born with spina bifida must undergo many surgeries to close the gap and correct other complications that result from the disorder.  Most babies born with spina bifida also have a condition known as hydrocephalus, which is sometimes called “water on the brain.”  A tube must be inserted to help drain the fluid away from the brain.</a:t>
            </a:r>
          </a:p>
        </p:txBody>
      </p:sp>
    </p:spTree>
    <p:extLst>
      <p:ext uri="{BB962C8B-B14F-4D97-AF65-F5344CB8AC3E}">
        <p14:creationId xmlns:p14="http://schemas.microsoft.com/office/powerpoint/2010/main" val="1125237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445F58-6688-40C3-BD3E-59AA966A9EDE}" type="slidenum">
              <a:rPr lang="en-US" altLang="en-US"/>
              <a:pPr/>
              <a:t>10</a:t>
            </a:fld>
            <a:endParaRPr lang="en-US" alt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a:t>There are several major points that we learned today. First, we learned that the neural tube forms extremely early, during the first 3 weeks, during embryo development.  When the neural tube fails to form properly, two defects that can occur are spina bifida and anencephaly.  Spina bifida occurs when the neural tube fails to close properly on the bottom, and anencephaly occurs when the neural tube fails to close properly on the top.  Folic acid is a B vitamin that has shown to decrease the chances of neural tube defects.  Women who have the possibility of becoming pregnant should always take folic acid everyday, because once she finds out she is pregnant, the neural tube has already formed and a defect might have already occurred. </a:t>
            </a:r>
          </a:p>
        </p:txBody>
      </p:sp>
    </p:spTree>
    <p:extLst>
      <p:ext uri="{BB962C8B-B14F-4D97-AF65-F5344CB8AC3E}">
        <p14:creationId xmlns:p14="http://schemas.microsoft.com/office/powerpoint/2010/main" val="3992852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A2A9F9C-9963-4EBC-AC87-D1056A7E5ED4}" type="slidenum">
              <a:rPr lang="en-US" altLang="en-US"/>
              <a:pPr/>
              <a:t>‹#›</a:t>
            </a:fld>
            <a:endParaRPr lang="en-US" altLang="en-US"/>
          </a:p>
        </p:txBody>
      </p:sp>
    </p:spTree>
    <p:extLst>
      <p:ext uri="{BB962C8B-B14F-4D97-AF65-F5344CB8AC3E}">
        <p14:creationId xmlns:p14="http://schemas.microsoft.com/office/powerpoint/2010/main" val="168665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29E2342-8B9E-470D-8069-17222E4095DB}" type="slidenum">
              <a:rPr lang="en-US" altLang="en-US"/>
              <a:pPr/>
              <a:t>‹#›</a:t>
            </a:fld>
            <a:endParaRPr lang="en-US" altLang="en-US"/>
          </a:p>
        </p:txBody>
      </p:sp>
    </p:spTree>
    <p:extLst>
      <p:ext uri="{BB962C8B-B14F-4D97-AF65-F5344CB8AC3E}">
        <p14:creationId xmlns:p14="http://schemas.microsoft.com/office/powerpoint/2010/main" val="2530765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C0B651-1814-40EE-B91F-16B6754F6AC8}" type="slidenum">
              <a:rPr lang="en-US" altLang="en-US"/>
              <a:pPr/>
              <a:t>‹#›</a:t>
            </a:fld>
            <a:endParaRPr lang="en-US" altLang="en-US"/>
          </a:p>
        </p:txBody>
      </p:sp>
    </p:spTree>
    <p:extLst>
      <p:ext uri="{BB962C8B-B14F-4D97-AF65-F5344CB8AC3E}">
        <p14:creationId xmlns:p14="http://schemas.microsoft.com/office/powerpoint/2010/main" val="3832607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32ACF7A-4605-412A-A4C4-51EEFB6854B2}" type="slidenum">
              <a:rPr lang="en-US" altLang="en-US"/>
              <a:pPr/>
              <a:t>‹#›</a:t>
            </a:fld>
            <a:endParaRPr lang="en-US" altLang="en-US"/>
          </a:p>
        </p:txBody>
      </p:sp>
    </p:spTree>
    <p:extLst>
      <p:ext uri="{BB962C8B-B14F-4D97-AF65-F5344CB8AC3E}">
        <p14:creationId xmlns:p14="http://schemas.microsoft.com/office/powerpoint/2010/main" val="393323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7EA40CF-229C-4BE3-ADFC-959C4B417FA5}" type="slidenum">
              <a:rPr lang="en-US" altLang="en-US"/>
              <a:pPr/>
              <a:t>‹#›</a:t>
            </a:fld>
            <a:endParaRPr lang="en-US" altLang="en-US"/>
          </a:p>
        </p:txBody>
      </p:sp>
    </p:spTree>
    <p:extLst>
      <p:ext uri="{BB962C8B-B14F-4D97-AF65-F5344CB8AC3E}">
        <p14:creationId xmlns:p14="http://schemas.microsoft.com/office/powerpoint/2010/main" val="319209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FD0A2F9-4B32-4C90-8DC2-A29FAAEC6667}" type="slidenum">
              <a:rPr lang="en-US" altLang="en-US"/>
              <a:pPr/>
              <a:t>‹#›</a:t>
            </a:fld>
            <a:endParaRPr lang="en-US" altLang="en-US"/>
          </a:p>
        </p:txBody>
      </p:sp>
    </p:spTree>
    <p:extLst>
      <p:ext uri="{BB962C8B-B14F-4D97-AF65-F5344CB8AC3E}">
        <p14:creationId xmlns:p14="http://schemas.microsoft.com/office/powerpoint/2010/main" val="1962198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DCF0835-C5B9-4A6E-93CF-B68DF754CED2}" type="slidenum">
              <a:rPr lang="en-US" altLang="en-US"/>
              <a:pPr/>
              <a:t>‹#›</a:t>
            </a:fld>
            <a:endParaRPr lang="en-US" altLang="en-US"/>
          </a:p>
        </p:txBody>
      </p:sp>
    </p:spTree>
    <p:extLst>
      <p:ext uri="{BB962C8B-B14F-4D97-AF65-F5344CB8AC3E}">
        <p14:creationId xmlns:p14="http://schemas.microsoft.com/office/powerpoint/2010/main" val="353599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80DEC24-6854-4DB7-955C-796051DFCB7B}" type="slidenum">
              <a:rPr lang="en-US" altLang="en-US"/>
              <a:pPr/>
              <a:t>‹#›</a:t>
            </a:fld>
            <a:endParaRPr lang="en-US" altLang="en-US"/>
          </a:p>
        </p:txBody>
      </p:sp>
    </p:spTree>
    <p:extLst>
      <p:ext uri="{BB962C8B-B14F-4D97-AF65-F5344CB8AC3E}">
        <p14:creationId xmlns:p14="http://schemas.microsoft.com/office/powerpoint/2010/main" val="103816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B55D83A-4217-48BE-9438-620B2A1315CA}" type="slidenum">
              <a:rPr lang="en-US" altLang="en-US"/>
              <a:pPr/>
              <a:t>‹#›</a:t>
            </a:fld>
            <a:endParaRPr lang="en-US" altLang="en-US"/>
          </a:p>
        </p:txBody>
      </p:sp>
    </p:spTree>
    <p:extLst>
      <p:ext uri="{BB962C8B-B14F-4D97-AF65-F5344CB8AC3E}">
        <p14:creationId xmlns:p14="http://schemas.microsoft.com/office/powerpoint/2010/main" val="134644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74BC1B8-56BD-44D3-900B-5ECA35E0B90A}" type="slidenum">
              <a:rPr lang="en-US" altLang="en-US"/>
              <a:pPr/>
              <a:t>‹#›</a:t>
            </a:fld>
            <a:endParaRPr lang="en-US" altLang="en-US"/>
          </a:p>
        </p:txBody>
      </p:sp>
    </p:spTree>
    <p:extLst>
      <p:ext uri="{BB962C8B-B14F-4D97-AF65-F5344CB8AC3E}">
        <p14:creationId xmlns:p14="http://schemas.microsoft.com/office/powerpoint/2010/main" val="14663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F61B52A-4A4E-4904-B810-9DF021503839}" type="slidenum">
              <a:rPr lang="en-US" altLang="en-US"/>
              <a:pPr/>
              <a:t>‹#›</a:t>
            </a:fld>
            <a:endParaRPr lang="en-US" altLang="en-US"/>
          </a:p>
        </p:txBody>
      </p:sp>
    </p:spTree>
    <p:extLst>
      <p:ext uri="{BB962C8B-B14F-4D97-AF65-F5344CB8AC3E}">
        <p14:creationId xmlns:p14="http://schemas.microsoft.com/office/powerpoint/2010/main" val="1168608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B50F22C-2FA7-4D9D-BFC9-3ECE9A7DDB2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r>
              <a:rPr lang="en-US" altLang="en-US" sz="4400" dirty="0" smtClean="0"/>
              <a:t>Neural Tube</a:t>
            </a:r>
            <a:r>
              <a:rPr lang="en-US" altLang="en-US" sz="4400" baseline="0" dirty="0" smtClean="0"/>
              <a:t> Defects (NTDs)</a:t>
            </a:r>
            <a:endParaRPr lang="en-US" altLang="en-US" sz="4400" dirty="0"/>
          </a:p>
        </p:txBody>
      </p:sp>
      <p:sp>
        <p:nvSpPr>
          <p:cNvPr id="2051" name="Rectangle 3"/>
          <p:cNvSpPr>
            <a:spLocks noGrp="1" noChangeArrowheads="1"/>
          </p:cNvSpPr>
          <p:nvPr>
            <p:ph type="subTitle" idx="1"/>
          </p:nvPr>
        </p:nvSpPr>
        <p:spPr>
          <a:xfrm>
            <a:off x="1371600" y="3886200"/>
            <a:ext cx="6400800" cy="1752600"/>
          </a:xfrm>
        </p:spPr>
        <p:txBody>
          <a:bodyPr/>
          <a:lstStyle/>
          <a:p>
            <a:endParaRPr lang="en-US" altLang="en-US" sz="3200"/>
          </a:p>
        </p:txBody>
      </p:sp>
      <p:sp>
        <p:nvSpPr>
          <p:cNvPr id="2053" name="Rectangle 5" title="background"/>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52" name="Object 4" title="background"/>
          <p:cNvGraphicFramePr>
            <a:graphicFrameLocks noChangeAspect="1"/>
          </p:cNvGraphicFramePr>
          <p:nvPr>
            <p:extLst>
              <p:ext uri="{D42A27DB-BD31-4B8C-83A1-F6EECF244321}">
                <p14:modId xmlns:p14="http://schemas.microsoft.com/office/powerpoint/2010/main" val="1562282803"/>
              </p:ext>
            </p:extLst>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2056" name="Slide" r:id="rId3" imgW="4571831" imgH="3428876" progId="PowerPoint.Slide.8">
                  <p:embed/>
                </p:oleObj>
              </mc:Choice>
              <mc:Fallback>
                <p:oleObj name="Slide" r:id="rId3" imgW="4571831" imgH="3428876"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smtClean="0"/>
              <a:t>Summary of NTDs</a:t>
            </a:r>
            <a:endParaRPr lang="en-US" altLang="en-US" dirty="0"/>
          </a:p>
        </p:txBody>
      </p:sp>
      <p:sp>
        <p:nvSpPr>
          <p:cNvPr id="20483" name="Rectangle 3"/>
          <p:cNvSpPr>
            <a:spLocks noGrp="1" noChangeArrowheads="1"/>
          </p:cNvSpPr>
          <p:nvPr>
            <p:ph type="body" idx="1"/>
          </p:nvPr>
        </p:nvSpPr>
        <p:spPr/>
        <p:txBody>
          <a:bodyPr/>
          <a:lstStyle/>
          <a:p>
            <a:endParaRPr lang="en-US" altLang="en-US"/>
          </a:p>
        </p:txBody>
      </p:sp>
      <p:sp>
        <p:nvSpPr>
          <p:cNvPr id="20485" name="Rectangle 5" title="background"/>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484" name="Object 4" title="background"/>
          <p:cNvGraphicFramePr>
            <a:graphicFrameLocks noChangeAspect="1"/>
          </p:cNvGraphicFramePr>
          <p:nvPr>
            <p:extLst>
              <p:ext uri="{D42A27DB-BD31-4B8C-83A1-F6EECF244321}">
                <p14:modId xmlns:p14="http://schemas.microsoft.com/office/powerpoint/2010/main" val="575817352"/>
              </p:ext>
            </p:extLst>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20488" name="Slide" r:id="rId4" imgW="4571831" imgH="3428876" progId="PowerPoint.Slide.8">
                  <p:embed/>
                </p:oleObj>
              </mc:Choice>
              <mc:Fallback>
                <p:oleObj name="Slide" r:id="rId4" imgW="4571831" imgH="3428876"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smtClean="0"/>
              <a:t>References</a:t>
            </a:r>
            <a:endParaRPr lang="en-US" altLang="en-US" dirty="0"/>
          </a:p>
        </p:txBody>
      </p:sp>
      <p:sp>
        <p:nvSpPr>
          <p:cNvPr id="22531" name="Rectangle 3"/>
          <p:cNvSpPr>
            <a:spLocks noGrp="1" noChangeArrowheads="1"/>
          </p:cNvSpPr>
          <p:nvPr>
            <p:ph type="body" idx="1"/>
          </p:nvPr>
        </p:nvSpPr>
        <p:spPr/>
        <p:txBody>
          <a:bodyPr/>
          <a:lstStyle/>
          <a:p>
            <a:endParaRPr lang="en-US" altLang="en-US"/>
          </a:p>
        </p:txBody>
      </p:sp>
      <p:sp>
        <p:nvSpPr>
          <p:cNvPr id="22533" name="Rectangle 5" title="background"/>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532" name="Object 4" title="background"/>
          <p:cNvGraphicFramePr>
            <a:graphicFrameLocks noChangeAspect="1"/>
          </p:cNvGraphicFramePr>
          <p:nvPr>
            <p:extLst>
              <p:ext uri="{D42A27DB-BD31-4B8C-83A1-F6EECF244321}">
                <p14:modId xmlns:p14="http://schemas.microsoft.com/office/powerpoint/2010/main" val="1063871974"/>
              </p:ext>
            </p:extLst>
          </p:nvPr>
        </p:nvGraphicFramePr>
        <p:xfrm>
          <a:off x="0" y="0"/>
          <a:ext cx="9144000" cy="6870700"/>
        </p:xfrm>
        <a:graphic>
          <a:graphicData uri="http://schemas.openxmlformats.org/presentationml/2006/ole">
            <mc:AlternateContent xmlns:mc="http://schemas.openxmlformats.org/markup-compatibility/2006">
              <mc:Choice xmlns:v="urn:schemas-microsoft-com:vml" Requires="v">
                <p:oleObj spid="_x0000_s22536" name="Slide" r:id="rId3" imgW="4509420" imgH="3383168" progId="PowerPoint.Slide.8">
                  <p:embed/>
                </p:oleObj>
              </mc:Choice>
              <mc:Fallback>
                <p:oleObj name="Slide" r:id="rId3" imgW="4509420" imgH="3383168"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7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What is an NTD?</a:t>
            </a:r>
            <a:endParaRPr lang="en-US" altLang="en-US" dirty="0"/>
          </a:p>
        </p:txBody>
      </p:sp>
      <p:sp>
        <p:nvSpPr>
          <p:cNvPr id="3075" name="Rectangle 3"/>
          <p:cNvSpPr>
            <a:spLocks noGrp="1" noChangeArrowheads="1"/>
          </p:cNvSpPr>
          <p:nvPr>
            <p:ph type="body" idx="1"/>
          </p:nvPr>
        </p:nvSpPr>
        <p:spPr/>
        <p:txBody>
          <a:bodyPr/>
          <a:lstStyle/>
          <a:p>
            <a:endParaRPr lang="en-US" altLang="en-US"/>
          </a:p>
        </p:txBody>
      </p:sp>
      <p:sp>
        <p:nvSpPr>
          <p:cNvPr id="3077" name="Rectangle 5" title="background"/>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076" name="Object 4" title="background"/>
          <p:cNvGraphicFramePr>
            <a:graphicFrameLocks noChangeAspect="1"/>
          </p:cNvGraphicFramePr>
          <p:nvPr>
            <p:extLst>
              <p:ext uri="{D42A27DB-BD31-4B8C-83A1-F6EECF244321}">
                <p14:modId xmlns:p14="http://schemas.microsoft.com/office/powerpoint/2010/main" val="3893260499"/>
              </p:ext>
            </p:extLst>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3080" name="Slide" r:id="rId4" imgW="4571831" imgH="3428876" progId="PowerPoint.Slide.8">
                  <p:embed/>
                </p:oleObj>
              </mc:Choice>
              <mc:Fallback>
                <p:oleObj name="Slide" r:id="rId4" imgW="4571831" imgH="3428876"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What is a neural</a:t>
            </a:r>
            <a:r>
              <a:rPr lang="en-US" altLang="en-US" baseline="0" dirty="0" smtClean="0"/>
              <a:t> tube?</a:t>
            </a:r>
            <a:endParaRPr lang="en-US" altLang="en-US" dirty="0"/>
          </a:p>
        </p:txBody>
      </p:sp>
      <p:sp>
        <p:nvSpPr>
          <p:cNvPr id="6147" name="Rectangle 3"/>
          <p:cNvSpPr>
            <a:spLocks noGrp="1" noChangeArrowheads="1"/>
          </p:cNvSpPr>
          <p:nvPr>
            <p:ph type="body" idx="1"/>
          </p:nvPr>
        </p:nvSpPr>
        <p:spPr/>
        <p:txBody>
          <a:bodyPr/>
          <a:lstStyle/>
          <a:p>
            <a:endParaRPr lang="en-US" altLang="en-US"/>
          </a:p>
        </p:txBody>
      </p:sp>
      <p:sp>
        <p:nvSpPr>
          <p:cNvPr id="6149" name="Rectangle 5" title="background"/>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51" name="Rectangle 7" title="background"/>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150" name="Object 6" title="background"/>
          <p:cNvGraphicFramePr>
            <a:graphicFrameLocks noChangeAspect="1"/>
          </p:cNvGraphicFramePr>
          <p:nvPr>
            <p:extLst>
              <p:ext uri="{D42A27DB-BD31-4B8C-83A1-F6EECF244321}">
                <p14:modId xmlns:p14="http://schemas.microsoft.com/office/powerpoint/2010/main" val="69638378"/>
              </p:ext>
            </p:extLst>
          </p:nvPr>
        </p:nvGraphicFramePr>
        <p:xfrm>
          <a:off x="0" y="0"/>
          <a:ext cx="9144000" cy="6870700"/>
        </p:xfrm>
        <a:graphic>
          <a:graphicData uri="http://schemas.openxmlformats.org/presentationml/2006/ole">
            <mc:AlternateContent xmlns:mc="http://schemas.openxmlformats.org/markup-compatibility/2006">
              <mc:Choice xmlns:v="urn:schemas-microsoft-com:vml" Requires="v">
                <p:oleObj spid="_x0000_s6154" name="Slide" r:id="rId4" imgW="4503287" imgH="3378849" progId="PowerPoint.Slide.8">
                  <p:embed/>
                </p:oleObj>
              </mc:Choice>
              <mc:Fallback>
                <p:oleObj name="Slide" r:id="rId4" imgW="4503287" imgH="3378849" progId="PowerPoint.Slid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7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How do NTDs occur?</a:t>
            </a:r>
            <a:endParaRPr lang="en-US" altLang="en-US" dirty="0"/>
          </a:p>
        </p:txBody>
      </p:sp>
      <p:sp>
        <p:nvSpPr>
          <p:cNvPr id="9219" name="Rectangle 3"/>
          <p:cNvSpPr>
            <a:spLocks noGrp="1" noChangeArrowheads="1"/>
          </p:cNvSpPr>
          <p:nvPr>
            <p:ph type="body" idx="1"/>
          </p:nvPr>
        </p:nvSpPr>
        <p:spPr/>
        <p:txBody>
          <a:bodyPr/>
          <a:lstStyle/>
          <a:p>
            <a:endParaRPr lang="en-US" altLang="en-US"/>
          </a:p>
        </p:txBody>
      </p:sp>
      <p:sp>
        <p:nvSpPr>
          <p:cNvPr id="9221" name="Rectangle 5" title="background"/>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220" name="Object 4" title="background"/>
          <p:cNvGraphicFramePr>
            <a:graphicFrameLocks noChangeAspect="1"/>
          </p:cNvGraphicFramePr>
          <p:nvPr>
            <p:extLst>
              <p:ext uri="{D42A27DB-BD31-4B8C-83A1-F6EECF244321}">
                <p14:modId xmlns:p14="http://schemas.microsoft.com/office/powerpoint/2010/main" val="3448072715"/>
              </p:ext>
            </p:extLst>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9224" name="Slide" r:id="rId4" imgW="4571831" imgH="3428876" progId="PowerPoint.Slide.8">
                  <p:embed/>
                </p:oleObj>
              </mc:Choice>
              <mc:Fallback>
                <p:oleObj name="Slide" r:id="rId4" imgW="4571831" imgH="3428876"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t>Types of NTDs (1)</a:t>
            </a:r>
            <a:endParaRPr lang="en-US" altLang="en-US" dirty="0"/>
          </a:p>
        </p:txBody>
      </p:sp>
      <p:sp>
        <p:nvSpPr>
          <p:cNvPr id="11267" name="Rectangle 3"/>
          <p:cNvSpPr>
            <a:spLocks noGrp="1" noChangeArrowheads="1"/>
          </p:cNvSpPr>
          <p:nvPr>
            <p:ph type="body" idx="1"/>
          </p:nvPr>
        </p:nvSpPr>
        <p:spPr/>
        <p:txBody>
          <a:bodyPr/>
          <a:lstStyle/>
          <a:p>
            <a:endParaRPr lang="en-US" altLang="en-US"/>
          </a:p>
        </p:txBody>
      </p:sp>
      <p:sp>
        <p:nvSpPr>
          <p:cNvPr id="11269" name="Rectangle 5" title="background"/>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271" name="Rectangle 7" title="background"/>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270" name="Object 6" title="background"/>
          <p:cNvGraphicFramePr>
            <a:graphicFrameLocks noChangeAspect="1"/>
          </p:cNvGraphicFramePr>
          <p:nvPr>
            <p:extLst>
              <p:ext uri="{D42A27DB-BD31-4B8C-83A1-F6EECF244321}">
                <p14:modId xmlns:p14="http://schemas.microsoft.com/office/powerpoint/2010/main" val="261119384"/>
              </p:ext>
            </p:extLst>
          </p:nvPr>
        </p:nvGraphicFramePr>
        <p:xfrm>
          <a:off x="0" y="0"/>
          <a:ext cx="9144000" cy="6883400"/>
        </p:xfrm>
        <a:graphic>
          <a:graphicData uri="http://schemas.openxmlformats.org/presentationml/2006/ole">
            <mc:AlternateContent xmlns:mc="http://schemas.openxmlformats.org/markup-compatibility/2006">
              <mc:Choice xmlns:v="urn:schemas-microsoft-com:vml" Requires="v">
                <p:oleObj spid="_x0000_s11274" name="Slide" r:id="rId4" imgW="4533952" imgH="3400083" progId="PowerPoint.Slide.8">
                  <p:embed/>
                </p:oleObj>
              </mc:Choice>
              <mc:Fallback>
                <p:oleObj name="Slide" r:id="rId4" imgW="4533952" imgH="3400083" progId="PowerPoint.Slid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t>Types of NTDs</a:t>
            </a:r>
            <a:endParaRPr lang="en-US" altLang="en-US" dirty="0"/>
          </a:p>
        </p:txBody>
      </p:sp>
      <p:sp>
        <p:nvSpPr>
          <p:cNvPr id="13315" name="Rectangle 3"/>
          <p:cNvSpPr>
            <a:spLocks noGrp="1" noChangeArrowheads="1"/>
          </p:cNvSpPr>
          <p:nvPr>
            <p:ph type="body" idx="1"/>
          </p:nvPr>
        </p:nvSpPr>
        <p:spPr/>
        <p:txBody>
          <a:bodyPr/>
          <a:lstStyle/>
          <a:p>
            <a:endParaRPr lang="en-US" altLang="en-US"/>
          </a:p>
        </p:txBody>
      </p:sp>
      <p:sp>
        <p:nvSpPr>
          <p:cNvPr id="13317" name="Rectangle 5" title="background"/>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319" name="Rectangle 7" title="background"/>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3318" name="Object 6" title="background"/>
          <p:cNvGraphicFramePr>
            <a:graphicFrameLocks noChangeAspect="1"/>
          </p:cNvGraphicFramePr>
          <p:nvPr>
            <p:extLst>
              <p:ext uri="{D42A27DB-BD31-4B8C-83A1-F6EECF244321}">
                <p14:modId xmlns:p14="http://schemas.microsoft.com/office/powerpoint/2010/main" val="1662211619"/>
              </p:ext>
            </p:extLst>
          </p:nvPr>
        </p:nvGraphicFramePr>
        <p:xfrm>
          <a:off x="0" y="0"/>
          <a:ext cx="9144000" cy="6883400"/>
        </p:xfrm>
        <a:graphic>
          <a:graphicData uri="http://schemas.openxmlformats.org/presentationml/2006/ole">
            <mc:AlternateContent xmlns:mc="http://schemas.openxmlformats.org/markup-compatibility/2006">
              <mc:Choice xmlns:v="urn:schemas-microsoft-com:vml" Requires="v">
                <p:oleObj spid="_x0000_s13322" name="Slide" r:id="rId4" imgW="4533952" imgH="3400083" progId="PowerPoint.Slide.8">
                  <p:embed/>
                </p:oleObj>
              </mc:Choice>
              <mc:Fallback>
                <p:oleObj name="Slide" r:id="rId4" imgW="4533952" imgH="3400083" progId="PowerPoint.Slide.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t>Prevention</a:t>
            </a:r>
            <a:r>
              <a:rPr lang="en-US" altLang="en-US" baseline="0" dirty="0" smtClean="0"/>
              <a:t> of NTDs</a:t>
            </a:r>
            <a:endParaRPr lang="en-US" altLang="en-US" dirty="0"/>
          </a:p>
        </p:txBody>
      </p:sp>
      <p:sp>
        <p:nvSpPr>
          <p:cNvPr id="15363" name="Rectangle 3"/>
          <p:cNvSpPr>
            <a:spLocks noGrp="1" noChangeArrowheads="1"/>
          </p:cNvSpPr>
          <p:nvPr>
            <p:ph type="body" idx="1"/>
          </p:nvPr>
        </p:nvSpPr>
        <p:spPr/>
        <p:txBody>
          <a:bodyPr/>
          <a:lstStyle/>
          <a:p>
            <a:endParaRPr lang="en-US" altLang="en-US"/>
          </a:p>
        </p:txBody>
      </p:sp>
      <p:sp>
        <p:nvSpPr>
          <p:cNvPr id="15365" name="Rectangle 5" title="background"/>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5364" name="Object 4" title="background"/>
          <p:cNvGraphicFramePr>
            <a:graphicFrameLocks noChangeAspect="1"/>
          </p:cNvGraphicFramePr>
          <p:nvPr>
            <p:extLst>
              <p:ext uri="{D42A27DB-BD31-4B8C-83A1-F6EECF244321}">
                <p14:modId xmlns:p14="http://schemas.microsoft.com/office/powerpoint/2010/main" val="1380547840"/>
              </p:ext>
            </p:extLst>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15368" name="Slide" r:id="rId4" imgW="4571831" imgH="3428876" progId="PowerPoint.Slide.8">
                  <p:embed/>
                </p:oleObj>
              </mc:Choice>
              <mc:Fallback>
                <p:oleObj name="Slide" r:id="rId4" imgW="4571831" imgH="3428876"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t>Prevention</a:t>
            </a:r>
            <a:r>
              <a:rPr lang="en-US" altLang="en-US" baseline="0" dirty="0" smtClean="0"/>
              <a:t> of NTDs (1)</a:t>
            </a:r>
            <a:endParaRPr lang="en-US" altLang="en-US" dirty="0"/>
          </a:p>
        </p:txBody>
      </p:sp>
      <p:sp>
        <p:nvSpPr>
          <p:cNvPr id="16387" name="Rectangle 3"/>
          <p:cNvSpPr>
            <a:spLocks noGrp="1" noChangeArrowheads="1"/>
          </p:cNvSpPr>
          <p:nvPr>
            <p:ph type="body" idx="1"/>
          </p:nvPr>
        </p:nvSpPr>
        <p:spPr/>
        <p:txBody>
          <a:bodyPr/>
          <a:lstStyle/>
          <a:p>
            <a:endParaRPr lang="en-US" altLang="en-US"/>
          </a:p>
        </p:txBody>
      </p:sp>
      <p:sp>
        <p:nvSpPr>
          <p:cNvPr id="16389" name="Rectangle 5" title="background"/>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6388" name="Object 4" title="background"/>
          <p:cNvGraphicFramePr>
            <a:graphicFrameLocks noChangeAspect="1"/>
          </p:cNvGraphicFramePr>
          <p:nvPr>
            <p:extLst>
              <p:ext uri="{D42A27DB-BD31-4B8C-83A1-F6EECF244321}">
                <p14:modId xmlns:p14="http://schemas.microsoft.com/office/powerpoint/2010/main" val="2304025615"/>
              </p:ext>
            </p:extLst>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16392" name="Slide" r:id="rId4" imgW="4571831" imgH="3428876" progId="PowerPoint.Slide.8">
                  <p:embed/>
                </p:oleObj>
              </mc:Choice>
              <mc:Fallback>
                <p:oleObj name="Slide" r:id="rId4" imgW="4571831" imgH="3428876"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smtClean="0"/>
              <a:t>Management</a:t>
            </a:r>
            <a:r>
              <a:rPr lang="en-US" altLang="en-US" baseline="0" dirty="0" smtClean="0"/>
              <a:t> of NTDs (1)</a:t>
            </a:r>
            <a:endParaRPr lang="en-US" altLang="en-US" dirty="0"/>
          </a:p>
        </p:txBody>
      </p:sp>
      <p:sp>
        <p:nvSpPr>
          <p:cNvPr id="18435" name="Rectangle 3"/>
          <p:cNvSpPr>
            <a:spLocks noGrp="1" noChangeArrowheads="1"/>
          </p:cNvSpPr>
          <p:nvPr>
            <p:ph type="body" idx="1"/>
          </p:nvPr>
        </p:nvSpPr>
        <p:spPr/>
        <p:txBody>
          <a:bodyPr/>
          <a:lstStyle/>
          <a:p>
            <a:endParaRPr lang="en-US" altLang="en-US"/>
          </a:p>
        </p:txBody>
      </p:sp>
      <p:sp>
        <p:nvSpPr>
          <p:cNvPr id="18437" name="Rectangle 5" title="background"/>
          <p:cNvSpPr>
            <a:spLocks noChangeArrowheads="1"/>
          </p:cNvSpPr>
          <p:nvPr/>
        </p:nvSpPr>
        <p:spPr bwMode="auto">
          <a:xfrm>
            <a:off x="0"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8436" name="Object 4" title="background"/>
          <p:cNvGraphicFramePr>
            <a:graphicFrameLocks noChangeAspect="1"/>
          </p:cNvGraphicFramePr>
          <p:nvPr>
            <p:extLst>
              <p:ext uri="{D42A27DB-BD31-4B8C-83A1-F6EECF244321}">
                <p14:modId xmlns:p14="http://schemas.microsoft.com/office/powerpoint/2010/main" val="540699177"/>
              </p:ext>
            </p:extLst>
          </p:nvPr>
        </p:nvGraphicFramePr>
        <p:xfrm>
          <a:off x="0" y="0"/>
          <a:ext cx="9144000" cy="6877050"/>
        </p:xfrm>
        <a:graphic>
          <a:graphicData uri="http://schemas.openxmlformats.org/presentationml/2006/ole">
            <mc:AlternateContent xmlns:mc="http://schemas.openxmlformats.org/markup-compatibility/2006">
              <mc:Choice xmlns:v="urn:schemas-microsoft-com:vml" Requires="v">
                <p:oleObj spid="_x0000_s18440" name="Slide" r:id="rId4" imgW="4571831" imgH="3428876" progId="PowerPoint.Slide.8">
                  <p:embed/>
                </p:oleObj>
              </mc:Choice>
              <mc:Fallback>
                <p:oleObj name="Slide" r:id="rId4" imgW="4571831" imgH="3428876"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974</Words>
  <Application>Microsoft Office PowerPoint</Application>
  <PresentationFormat>On-screen Show (4:3)</PresentationFormat>
  <Paragraphs>36</Paragraphs>
  <Slides>11</Slides>
  <Notes>9</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4" baseType="lpstr">
      <vt:lpstr>Arial</vt:lpstr>
      <vt:lpstr>Default Design</vt:lpstr>
      <vt:lpstr>Microsoft PowerPoint 97-2003 Slide</vt:lpstr>
      <vt:lpstr>Neural Tube Defects (NTDs)</vt:lpstr>
      <vt:lpstr>What is an NTD?</vt:lpstr>
      <vt:lpstr>What is a neural tube?</vt:lpstr>
      <vt:lpstr>How do NTDs occur?</vt:lpstr>
      <vt:lpstr>Types of NTDs (1)</vt:lpstr>
      <vt:lpstr>Types of NTDs</vt:lpstr>
      <vt:lpstr>Prevention of NTDs</vt:lpstr>
      <vt:lpstr>Prevention of NTDs (1)</vt:lpstr>
      <vt:lpstr>Management of NTDs (1)</vt:lpstr>
      <vt:lpstr>Summary of NTDs</vt:lpstr>
      <vt:lpstr>References</vt:lpstr>
    </vt:vector>
  </TitlesOfParts>
  <Company>ITSO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sau9</dc:creator>
  <cp:lastModifiedBy>Triplett, Deyon (CDC/OID/NCEZID) (CTR)</cp:lastModifiedBy>
  <cp:revision>11</cp:revision>
  <dcterms:created xsi:type="dcterms:W3CDTF">2006-01-06T15:32:36Z</dcterms:created>
  <dcterms:modified xsi:type="dcterms:W3CDTF">2015-11-24T18:37:13Z</dcterms:modified>
</cp:coreProperties>
</file>