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Lst>
  <p:notesMasterIdLst>
    <p:notesMasterId r:id="rId24"/>
  </p:notesMasterIdLst>
  <p:sldIdLst>
    <p:sldId id="291" r:id="rId5"/>
    <p:sldId id="292" r:id="rId6"/>
    <p:sldId id="311" r:id="rId7"/>
    <p:sldId id="293" r:id="rId8"/>
    <p:sldId id="296" r:id="rId9"/>
    <p:sldId id="297" r:id="rId10"/>
    <p:sldId id="298" r:id="rId11"/>
    <p:sldId id="299" r:id="rId12"/>
    <p:sldId id="300" r:id="rId13"/>
    <p:sldId id="302" r:id="rId14"/>
    <p:sldId id="305" r:id="rId15"/>
    <p:sldId id="303" r:id="rId16"/>
    <p:sldId id="304" r:id="rId17"/>
    <p:sldId id="306" r:id="rId18"/>
    <p:sldId id="307" r:id="rId19"/>
    <p:sldId id="308" r:id="rId20"/>
    <p:sldId id="309" r:id="rId21"/>
    <p:sldId id="310" r:id="rId22"/>
    <p:sldId id="31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4E49EAD-B7B9-4E18-A548-CA76C8DB8E7E}">
          <p14:sldIdLst>
            <p14:sldId id="291"/>
            <p14:sldId id="292"/>
            <p14:sldId id="311"/>
          </p14:sldIdLst>
        </p14:section>
        <p14:section name="Untitled Section" id="{222B4663-6810-4B4A-B534-6F1CFAF07847}">
          <p14:sldIdLst>
            <p14:sldId id="293"/>
            <p14:sldId id="296"/>
            <p14:sldId id="297"/>
            <p14:sldId id="298"/>
            <p14:sldId id="299"/>
            <p14:sldId id="300"/>
            <p14:sldId id="302"/>
            <p14:sldId id="305"/>
            <p14:sldId id="303"/>
            <p14:sldId id="304"/>
            <p14:sldId id="306"/>
            <p14:sldId id="307"/>
            <p14:sldId id="308"/>
            <p14:sldId id="309"/>
            <p14:sldId id="310"/>
            <p14:sldId id="31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 Kay Smith" initials="crs5" lastIdx="1" clrIdx="0"/>
  <p:cmAuthor id="1" name="Gronostaj, Michael (CDC/OPHSS/CSELS)" initials="MPG" lastIdx="5" clrIdx="1"/>
  <p:cmAuthor id="2" name="Reid, Michael (Paul) (CDC/OPHSS/CSELS) (CTR)" initials="RM(((" lastIdx="6" clrIdx="2"/>
  <p:cmAuthor id="3" name="Cordell, Ralph (CDC/OPHSS/CSELS)" initials="CR(" lastIdx="1" clrIdx="3"/>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p:cViewPr varScale="1">
        <p:scale>
          <a:sx n="105" d="100"/>
          <a:sy n="105" d="100"/>
        </p:scale>
        <p:origin x="1757" y="67"/>
      </p:cViewPr>
      <p:guideLst>
        <p:guide orient="horz" pos="2160"/>
        <p:guide pos="2880"/>
      </p:guideLst>
    </p:cSldViewPr>
  </p:slideViewPr>
  <p:outlineViewPr>
    <p:cViewPr>
      <p:scale>
        <a:sx n="33" d="100"/>
        <a:sy n="33" d="100"/>
      </p:scale>
      <p:origin x="0" y="-2382"/>
    </p:cViewPr>
  </p:outlin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pitz, Bruno (CDC/PHIC/OD) (CTR)" userId="2ef00d5a-e9eb-4dc5-beb1-2548b33cb7f9" providerId="ADAL" clId="{66956D82-9FD4-4896-9793-9B185434FB94}"/>
    <pc:docChg chg="modSld">
      <pc:chgData name="Opitz, Bruno (CDC/PHIC/OD) (CTR)" userId="2ef00d5a-e9eb-4dc5-beb1-2548b33cb7f9" providerId="ADAL" clId="{66956D82-9FD4-4896-9793-9B185434FB94}" dt="2025-09-08T13:44:40.480" v="0" actId="20577"/>
      <pc:docMkLst>
        <pc:docMk/>
      </pc:docMkLst>
      <pc:sldChg chg="modSp mod">
        <pc:chgData name="Opitz, Bruno (CDC/PHIC/OD) (CTR)" userId="2ef00d5a-e9eb-4dc5-beb1-2548b33cb7f9" providerId="ADAL" clId="{66956D82-9FD4-4896-9793-9B185434FB94}" dt="2025-09-08T13:44:40.480" v="0" actId="20577"/>
        <pc:sldMkLst>
          <pc:docMk/>
          <pc:sldMk cId="1952893964" sldId="312"/>
        </pc:sldMkLst>
        <pc:spChg chg="mod">
          <ac:chgData name="Opitz, Bruno (CDC/PHIC/OD) (CTR)" userId="2ef00d5a-e9eb-4dc5-beb1-2548b33cb7f9" providerId="ADAL" clId="{66956D82-9FD4-4896-9793-9B185434FB94}" dt="2025-09-08T13:44:40.480" v="0" actId="20577"/>
          <ac:spMkLst>
            <pc:docMk/>
            <pc:sldMk cId="1952893964" sldId="312"/>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331C17-72B2-4066-A8A9-9DD77CF82BE6}" type="datetimeFigureOut">
              <a:rPr lang="en-US" smtClean="0"/>
              <a:pPr/>
              <a:t>9/8/2025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375FB8-BD3F-4890-8DF5-0284927AB899}" type="slidenum">
              <a:rPr lang="en-US" smtClean="0"/>
              <a:pPr/>
              <a:t>‹#›</a:t>
            </a:fld>
            <a:endParaRPr lang="en-US" dirty="0"/>
          </a:p>
        </p:txBody>
      </p:sp>
    </p:spTree>
    <p:extLst>
      <p:ext uri="{BB962C8B-B14F-4D97-AF65-F5344CB8AC3E}">
        <p14:creationId xmlns:p14="http://schemas.microsoft.com/office/powerpoint/2010/main" val="770104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p>
        </p:txBody>
      </p:sp>
      <p:sp>
        <p:nvSpPr>
          <p:cNvPr id="4" name="Slide Number Placeholder 3"/>
          <p:cNvSpPr>
            <a:spLocks noGrp="1"/>
          </p:cNvSpPr>
          <p:nvPr>
            <p:ph type="sldNum" sz="quarter" idx="10"/>
          </p:nvPr>
        </p:nvSpPr>
        <p:spPr/>
        <p:txBody>
          <a:bodyPr/>
          <a:lstStyle/>
          <a:p>
            <a:fld id="{7E82054C-5FFB-4925-88B8-34BFE44764D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792861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a:t>Title of Presenter –Myriad Pro, 18pt</a:t>
            </a:r>
          </a:p>
          <a:p>
            <a:pPr lvl="0"/>
            <a:endParaRPr lang="en-US" sz="1800" dirty="0"/>
          </a:p>
          <a:p>
            <a:pPr lvl="0"/>
            <a:r>
              <a:rPr lang="en-US" sz="1800" dirty="0"/>
              <a:t>Title of Event</a:t>
            </a:r>
          </a:p>
          <a:p>
            <a:pPr lvl="0"/>
            <a:r>
              <a:rPr lang="en-US" sz="1800" dirty="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a:t>Title of Presentation – Myriad Pro</a:t>
            </a:r>
            <a:br>
              <a:rPr lang="en-US" dirty="0"/>
            </a:br>
            <a:r>
              <a:rPr lang="en-US" dirty="0"/>
              <a:t> Bold, Shadow 28pt</a:t>
            </a:r>
          </a:p>
        </p:txBody>
      </p:sp>
      <p:sp>
        <p:nvSpPr>
          <p:cNvPr id="6" name="Text Placeholder 5"/>
          <p:cNvSpPr>
            <a:spLocks noGrp="1"/>
          </p:cNvSpPr>
          <p:nvPr userDrawn="1">
            <p:ph type="body" sz="quarter" idx="11" hasCustomPrompt="1"/>
          </p:nvPr>
        </p:nvSpPr>
        <p:spPr>
          <a:xfrm>
            <a:off x="2286000" y="6272784"/>
            <a:ext cx="5105400" cy="182880"/>
          </a:xfrm>
          <a:prstGeom prst="rect">
            <a:avLst/>
          </a:prstGeom>
        </p:spPr>
        <p:txBody>
          <a:bodyPr/>
          <a:lstStyle>
            <a:lvl1pPr>
              <a:buNone/>
              <a:defRPr sz="1000" baseline="0">
                <a:solidFill>
                  <a:schemeClr val="bg2"/>
                </a:solidFill>
              </a:defRPr>
            </a:lvl1pPr>
          </a:lstStyle>
          <a:p>
            <a:r>
              <a:rPr lang="en-US" dirty="0"/>
              <a:t>Place Descriptor Here</a:t>
            </a:r>
          </a:p>
        </p:txBody>
      </p:sp>
      <p:sp>
        <p:nvSpPr>
          <p:cNvPr id="7" name="Text Placeholder 6"/>
          <p:cNvSpPr>
            <a:spLocks noGrp="1"/>
          </p:cNvSpPr>
          <p:nvPr userDrawn="1">
            <p:ph type="body" sz="quarter" idx="12" hasCustomPrompt="1"/>
          </p:nvPr>
        </p:nvSpPr>
        <p:spPr>
          <a:xfrm>
            <a:off x="2286000" y="6464808"/>
            <a:ext cx="5105400" cy="228600"/>
          </a:xfrm>
          <a:prstGeom prst="rect">
            <a:avLst/>
          </a:prstGeom>
        </p:spPr>
        <p:txBody>
          <a:bodyPr/>
          <a:lstStyle>
            <a:lvl1pPr>
              <a:buNone/>
              <a:defRPr sz="1000" baseline="0">
                <a:solidFill>
                  <a:schemeClr val="bg2"/>
                </a:solidFill>
              </a:defRPr>
            </a:lvl1pPr>
          </a:lstStyle>
          <a:p>
            <a:r>
              <a:rPr lang="en-US" dirty="0"/>
              <a:t>Place Descriptor Here</a:t>
            </a:r>
          </a:p>
        </p:txBody>
      </p:sp>
    </p:spTree>
    <p:extLst>
      <p:ext uri="{BB962C8B-B14F-4D97-AF65-F5344CB8AC3E}">
        <p14:creationId xmlns:p14="http://schemas.microsoft.com/office/powerpoint/2010/main" val="2675311657"/>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11" name="Title 1"/>
          <p:cNvSpPr>
            <a:spLocks noGrp="1"/>
          </p:cNvSpPr>
          <p:nvPr>
            <p:ph type="title"/>
          </p:nvPr>
        </p:nvSpPr>
        <p:spPr>
          <a:xfrm>
            <a:off x="457200" y="1981200"/>
            <a:ext cx="8229600" cy="1676400"/>
          </a:xfrm>
          <a:prstGeom prst="rect">
            <a:avLst/>
          </a:prstGeom>
        </p:spPr>
        <p:txBody>
          <a:bodyPr/>
          <a:lstStyle>
            <a:lvl1pPr>
              <a:lnSpc>
                <a:spcPts val="3000"/>
              </a:lnSpc>
              <a:defRPr sz="2800" b="1" baseline="0">
                <a:solidFill>
                  <a:schemeClr val="bg1"/>
                </a:solidFill>
                <a:effectLst/>
                <a:latin typeface="Calibri" pitchFamily="34" charset="0"/>
              </a:defRPr>
            </a:lvl1pPr>
          </a:lstStyle>
          <a:p>
            <a:endParaRPr lang="en-US" dirty="0"/>
          </a:p>
        </p:txBody>
      </p:sp>
      <p:sp>
        <p:nvSpPr>
          <p:cNvPr id="5" name="Subtitle 2"/>
          <p:cNvSpPr>
            <a:spLocks noGrp="1"/>
          </p:cNvSpPr>
          <p:nvPr>
            <p:ph type="subTitle" idx="1"/>
          </p:nvPr>
        </p:nvSpPr>
        <p:spPr>
          <a:xfrm>
            <a:off x="1371600" y="3886200"/>
            <a:ext cx="6400800" cy="457200"/>
          </a:xfrm>
          <a:prstGeom prst="rect">
            <a:avLst/>
          </a:prstGeom>
        </p:spPr>
        <p:txBody>
          <a:bodyPr/>
          <a:lstStyle>
            <a:lvl1pPr marL="0" indent="0" algn="ctr">
              <a:buNone/>
              <a:defRPr sz="2000" b="1" baseline="0">
                <a:solidFill>
                  <a:schemeClr val="bg2"/>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9" name="Text Placeholder 8"/>
          <p:cNvSpPr>
            <a:spLocks noGrp="1"/>
          </p:cNvSpPr>
          <p:nvPr>
            <p:ph type="body" sz="quarter" idx="10"/>
          </p:nvPr>
        </p:nvSpPr>
        <p:spPr>
          <a:xfrm>
            <a:off x="1371600" y="4267200"/>
            <a:ext cx="6400800" cy="1295400"/>
          </a:xfrm>
          <a:prstGeom prst="rect">
            <a:avLst/>
          </a:prstGeom>
        </p:spPr>
        <p:txBody>
          <a:bodyPr/>
          <a:lstStyle>
            <a:lvl1pPr algn="ctr">
              <a:lnSpc>
                <a:spcPts val="2000"/>
              </a:lnSpc>
              <a:buNone/>
              <a:defRPr sz="1800" baseline="0">
                <a:solidFill>
                  <a:schemeClr val="tx2"/>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Tree>
    <p:extLst>
      <p:ext uri="{BB962C8B-B14F-4D97-AF65-F5344CB8AC3E}">
        <p14:creationId xmlns:p14="http://schemas.microsoft.com/office/powerpoint/2010/main" val="1064788724"/>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18B47AE2-9075-4CCA-9EFD-0956A287ACDB}" type="datetimeFigureOut">
              <a:rPr lang="en-US" smtClean="0">
                <a:solidFill>
                  <a:srgbClr val="FFC000"/>
                </a:solidFill>
              </a:rPr>
              <a:pPr/>
              <a:t>9/8/2025</a:t>
            </a:fld>
            <a:endParaRPr lang="en-US">
              <a:solidFill>
                <a:srgbClr val="FFC000"/>
              </a:solidFill>
            </a:endParaRPr>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solidFill>
                <a:srgbClr val="FFC000"/>
              </a:solidFill>
            </a:endParaRPr>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3265C375-5B5D-411C-99BD-BB1EC788A200}"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1102582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0C4D946-FCD0-45F8-B755-2CBF36F82341}" type="datetimeFigureOut">
              <a:rPr lang="en-US" smtClean="0">
                <a:solidFill>
                  <a:srgbClr val="FFC000"/>
                </a:solidFill>
              </a:rPr>
              <a:pPr/>
              <a:t>9/8/2025</a:t>
            </a:fld>
            <a:endParaRPr lang="en-US">
              <a:solidFill>
                <a:srgbClr val="FFC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9E427DF-A737-49BD-B93A-3574B5911EA3}"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472578153"/>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0C4D946-FCD0-45F8-B755-2CBF36F82341}" type="datetimeFigureOut">
              <a:rPr lang="en-US" smtClean="0">
                <a:solidFill>
                  <a:srgbClr val="FFC000"/>
                </a:solidFill>
              </a:rPr>
              <a:pPr/>
              <a:t>9/8/2025</a:t>
            </a:fld>
            <a:endParaRPr lang="en-US">
              <a:solidFill>
                <a:srgbClr val="FFC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9E427DF-A737-49BD-B93A-3574B5911EA3}"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1210650567"/>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0C4D946-FCD0-45F8-B755-2CBF36F82341}" type="datetimeFigureOut">
              <a:rPr lang="en-US" smtClean="0">
                <a:solidFill>
                  <a:srgbClr val="FFC000"/>
                </a:solidFill>
              </a:rPr>
              <a:pPr/>
              <a:t>9/8/2025</a:t>
            </a:fld>
            <a:endParaRPr lang="en-US">
              <a:solidFill>
                <a:srgbClr val="FFC000"/>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srgbClr val="FFC000"/>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9E427DF-A737-49BD-B93A-3574B5911EA3}" type="slidenum">
              <a:rPr lang="en-US" smtClean="0">
                <a:solidFill>
                  <a:srgbClr val="FFC000"/>
                </a:solidFill>
              </a:rPr>
              <a:pPr/>
              <a:t>‹#›</a:t>
            </a:fld>
            <a:endParaRPr lang="en-US">
              <a:solidFill>
                <a:srgbClr val="FFC000"/>
              </a:solidFill>
            </a:endParaRPr>
          </a:p>
        </p:txBody>
      </p:sp>
    </p:spTree>
    <p:extLst>
      <p:ext uri="{BB962C8B-B14F-4D97-AF65-F5344CB8AC3E}">
        <p14:creationId xmlns:p14="http://schemas.microsoft.com/office/powerpoint/2010/main" val="326050037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a:t>Headline – Myriad Pro, Bold, Shadow, 28pt</a:t>
            </a:r>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a:t>First level – Myriad Pro, Bold, 24pt</a:t>
            </a:r>
          </a:p>
          <a:p>
            <a:pPr lvl="1"/>
            <a:r>
              <a:rPr lang="en-US" dirty="0"/>
              <a:t>Second level – Myriad Pro, 20pt</a:t>
            </a:r>
          </a:p>
          <a:p>
            <a:pPr lvl="2"/>
            <a:r>
              <a:rPr lang="en-US" dirty="0"/>
              <a:t>Third level – Myriad Pro, 18pt	</a:t>
            </a:r>
          </a:p>
          <a:p>
            <a:pPr lvl="3"/>
            <a:r>
              <a:rPr lang="en-US" dirty="0"/>
              <a:t>Fourth level – Myriad Pro, 18pt</a:t>
            </a:r>
          </a:p>
          <a:p>
            <a:pPr lvl="4"/>
            <a:r>
              <a:rPr lang="en-US" dirty="0"/>
              <a:t>Fifth level – Myriad Pro, 18pt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a:t>*Citations and references – Myriad Pro, 11pt</a:t>
            </a:r>
          </a:p>
        </p:txBody>
      </p:sp>
    </p:spTree>
    <p:extLst>
      <p:ext uri="{BB962C8B-B14F-4D97-AF65-F5344CB8AC3E}">
        <p14:creationId xmlns:p14="http://schemas.microsoft.com/office/powerpoint/2010/main" val="31922582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Slide (for content heavy tables and char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a:t>Headline – Myriad Pro, Bold, Shadow, 28pt</a:t>
            </a:r>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a:t>First level – Myriad Pro, Bold, 24pt</a:t>
            </a:r>
          </a:p>
          <a:p>
            <a:pPr lvl="1"/>
            <a:r>
              <a:rPr lang="en-US" dirty="0"/>
              <a:t>Second level – Myriad Pro, 20pt</a:t>
            </a:r>
          </a:p>
          <a:p>
            <a:pPr lvl="2"/>
            <a:r>
              <a:rPr lang="en-US" dirty="0"/>
              <a:t>Third level – Myriad Pro, 18pt	</a:t>
            </a:r>
          </a:p>
          <a:p>
            <a:pPr lvl="3"/>
            <a:r>
              <a:rPr lang="en-US" dirty="0"/>
              <a:t>Fourth level – Myriad Pro, 18pt</a:t>
            </a:r>
          </a:p>
          <a:p>
            <a:pPr lvl="4"/>
            <a:r>
              <a:rPr lang="en-US" dirty="0"/>
              <a:t>Fifth level – Myriad Pro, 18pt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a:t>*Citations and references – Myriad Pro, 11pt</a:t>
            </a:r>
          </a:p>
        </p:txBody>
      </p:sp>
    </p:spTree>
    <p:extLst>
      <p:ext uri="{BB962C8B-B14F-4D97-AF65-F5344CB8AC3E}">
        <p14:creationId xmlns:p14="http://schemas.microsoft.com/office/powerpoint/2010/main" val="1667542634"/>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Badge">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a:t>Title of Presenter –Myriad Pro, 18pt</a:t>
            </a:r>
          </a:p>
          <a:p>
            <a:pPr lvl="0"/>
            <a:endParaRPr lang="en-US" sz="1800" dirty="0"/>
          </a:p>
          <a:p>
            <a:pPr lvl="0"/>
            <a:r>
              <a:rPr lang="en-US" sz="1800" dirty="0"/>
              <a:t>Title of Event</a:t>
            </a:r>
          </a:p>
          <a:p>
            <a:pPr lvl="0"/>
            <a:r>
              <a:rPr lang="en-US" sz="1800" dirty="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a:t>Title of Presentation – Myriad Pro</a:t>
            </a:r>
            <a:br>
              <a:rPr lang="en-US" dirty="0"/>
            </a:br>
            <a:r>
              <a:rPr lang="en-US" dirty="0"/>
              <a:t> Bold, Shadow 28pt</a:t>
            </a:r>
          </a:p>
        </p:txBody>
      </p:sp>
    </p:spTree>
    <p:extLst>
      <p:ext uri="{BB962C8B-B14F-4D97-AF65-F5344CB8AC3E}">
        <p14:creationId xmlns:p14="http://schemas.microsoft.com/office/powerpoint/2010/main" val="366725187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asic Content Bad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a:t>Headline – Myriad Pro, Bold, Shadow, 28pt</a:t>
            </a:r>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a:t>First level – Myriad Pro, Bold, 24pt</a:t>
            </a:r>
          </a:p>
          <a:p>
            <a:pPr lvl="1"/>
            <a:r>
              <a:rPr lang="en-US" dirty="0"/>
              <a:t>Second level – Myriad Pro, 20pt</a:t>
            </a:r>
          </a:p>
          <a:p>
            <a:pPr lvl="2"/>
            <a:r>
              <a:rPr lang="en-US" dirty="0"/>
              <a:t>Third level – Myriad Pro, 18pt	</a:t>
            </a:r>
          </a:p>
          <a:p>
            <a:pPr lvl="3"/>
            <a:r>
              <a:rPr lang="en-US" dirty="0"/>
              <a:t>Fourth level – Myriad Pro, 18pt</a:t>
            </a:r>
          </a:p>
          <a:p>
            <a:pPr lvl="4"/>
            <a:r>
              <a:rPr lang="en-US" dirty="0"/>
              <a:t>Fifth level – Myriad Pro, 18pt</a:t>
            </a:r>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a:t>*Citations and references – Myriad Pro, 11pt</a:t>
            </a:r>
          </a:p>
        </p:txBody>
      </p:sp>
    </p:spTree>
    <p:extLst>
      <p:ext uri="{BB962C8B-B14F-4D97-AF65-F5344CB8AC3E}">
        <p14:creationId xmlns:p14="http://schemas.microsoft.com/office/powerpoint/2010/main" val="167776582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a:t>Section Header</a:t>
            </a:r>
            <a:br>
              <a:rPr lang="en-US" dirty="0"/>
            </a:br>
            <a:r>
              <a:rPr lang="en-US" dirty="0"/>
              <a:t>Myriad Pro, bold, shadow, 36pt </a:t>
            </a:r>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Subhead – Myriad Pro, 20pt</a:t>
            </a:r>
          </a:p>
        </p:txBody>
      </p:sp>
    </p:spTree>
    <p:extLst>
      <p:ext uri="{BB962C8B-B14F-4D97-AF65-F5344CB8AC3E}">
        <p14:creationId xmlns:p14="http://schemas.microsoft.com/office/powerpoint/2010/main" val="67887865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a:t>Header – Myriad Pro, bold, shadow, 20pt</a:t>
            </a:r>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a:t>First level – Myriad Pro, bold, 24pt</a:t>
            </a:r>
          </a:p>
          <a:p>
            <a:pPr lvl="1"/>
            <a:r>
              <a:rPr lang="en-US" dirty="0"/>
              <a:t>Second level – Myriad Pro, 20pt</a:t>
            </a:r>
          </a:p>
          <a:p>
            <a:pPr lvl="2"/>
            <a:r>
              <a:rPr lang="en-US" dirty="0"/>
              <a:t>Third level – Myriad Pro, 18pt	</a:t>
            </a:r>
          </a:p>
          <a:p>
            <a:pPr lvl="3"/>
            <a:r>
              <a:rPr lang="en-US" dirty="0"/>
              <a:t>Fourth level – Myriad Pro, 18pt</a:t>
            </a:r>
          </a:p>
          <a:p>
            <a:pPr lvl="4"/>
            <a:r>
              <a:rPr lang="en-US" dirty="0"/>
              <a:t>Fifth level – Myriad Pro, 18pt</a:t>
            </a:r>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Paragraph of type</a:t>
            </a:r>
          </a:p>
          <a:p>
            <a:pPr lvl="0"/>
            <a:r>
              <a:rPr lang="en-US" dirty="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a:t>*Citations and references – Myriad Pro, 11pt</a:t>
            </a:r>
          </a:p>
        </p:txBody>
      </p:sp>
    </p:spTree>
    <p:extLst>
      <p:ext uri="{BB962C8B-B14F-4D97-AF65-F5344CB8AC3E}">
        <p14:creationId xmlns:p14="http://schemas.microsoft.com/office/powerpoint/2010/main" val="174124050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a:t>Photo Title – Myriad Pro, Bold, Shadow, 20pt</a:t>
            </a:r>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Caption or credits for photo – Myriad Pro, 14pt</a:t>
            </a:r>
          </a:p>
        </p:txBody>
      </p:sp>
    </p:spTree>
    <p:extLst>
      <p:ext uri="{BB962C8B-B14F-4D97-AF65-F5344CB8AC3E}">
        <p14:creationId xmlns:p14="http://schemas.microsoft.com/office/powerpoint/2010/main" val="3075283680"/>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Closing– Myriad Pro, Bold, 28pt</a:t>
            </a:r>
          </a:p>
        </p:txBody>
      </p:sp>
      <p:sp>
        <p:nvSpPr>
          <p:cNvPr id="9" name="Rectangle 8"/>
          <p:cNvSpPr/>
          <p:nvPr userDrawn="1"/>
        </p:nvSpPr>
        <p:spPr>
          <a:xfrm>
            <a:off x="1371600" y="4343400"/>
            <a:ext cx="6400800" cy="292388"/>
          </a:xfrm>
          <a:prstGeom prst="rect">
            <a:avLst/>
          </a:prstGeom>
        </p:spPr>
        <p:txBody>
          <a:bodyPr wrap="square">
            <a:spAutoFit/>
          </a:bodyPr>
          <a:lstStyle/>
          <a:p>
            <a:r>
              <a:rPr lang="en-US" sz="1300" b="1" dirty="0">
                <a:solidFill>
                  <a:srgbClr val="FFFFFF"/>
                </a:solidFill>
              </a:rPr>
              <a:t>For more information please contact Centers for Disease Control and Prevention</a:t>
            </a:r>
          </a:p>
        </p:txBody>
      </p:sp>
      <p:sp>
        <p:nvSpPr>
          <p:cNvPr id="11" name="Rectangle 10"/>
          <p:cNvSpPr/>
          <p:nvPr userDrawn="1"/>
        </p:nvSpPr>
        <p:spPr>
          <a:xfrm>
            <a:off x="1371600" y="4706034"/>
            <a:ext cx="5943600" cy="646331"/>
          </a:xfrm>
          <a:prstGeom prst="rect">
            <a:avLst/>
          </a:prstGeom>
        </p:spPr>
        <p:txBody>
          <a:bodyPr wrap="square">
            <a:spAutoFit/>
          </a:bodyPr>
          <a:lstStyle/>
          <a:p>
            <a:r>
              <a:rPr lang="en-US" sz="1200" dirty="0">
                <a:solidFill>
                  <a:srgbClr val="FFFFFF"/>
                </a:solidFill>
              </a:rPr>
              <a:t>1600 Clifton Road NE, Atlanta, GA 30333</a:t>
            </a:r>
          </a:p>
          <a:p>
            <a:r>
              <a:rPr lang="en-US" sz="1200" dirty="0">
                <a:solidFill>
                  <a:srgbClr val="FFFFFF"/>
                </a:solidFill>
              </a:rPr>
              <a:t>Telephone, 1-800-CDC-INFO (232-4636)/TTY: 1-888-232-6348</a:t>
            </a:r>
          </a:p>
          <a:p>
            <a:r>
              <a:rPr lang="en-US" sz="1200" dirty="0">
                <a:solidFill>
                  <a:srgbClr val="FFFFFF"/>
                </a:solidFill>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bg2"/>
                </a:solidFill>
              </a:defRPr>
            </a:lvl1pPr>
          </a:lstStyle>
          <a:p>
            <a:r>
              <a:rPr lang="en-US" dirty="0"/>
              <a:t>Place Descriptor Here</a:t>
            </a:r>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bg2"/>
                </a:solidFill>
              </a:defRPr>
            </a:lvl1pPr>
          </a:lstStyle>
          <a:p>
            <a:r>
              <a:rPr lang="en-US" dirty="0"/>
              <a:t>Place Descriptor Here</a:t>
            </a:r>
          </a:p>
        </p:txBody>
      </p:sp>
      <p:sp>
        <p:nvSpPr>
          <p:cNvPr id="7" name="Rectangle 6"/>
          <p:cNvSpPr/>
          <p:nvPr userDrawn="1"/>
        </p:nvSpPr>
        <p:spPr>
          <a:xfrm>
            <a:off x="1371600" y="5421868"/>
            <a:ext cx="5943600" cy="369332"/>
          </a:xfrm>
          <a:prstGeom prst="rect">
            <a:avLst/>
          </a:prstGeom>
        </p:spPr>
        <p:txBody>
          <a:bodyPr wrap="square">
            <a:spAutoFit/>
          </a:bodyPr>
          <a:lstStyle/>
          <a:p>
            <a:r>
              <a:rPr lang="en-US" sz="900" dirty="0">
                <a:solidFill>
                  <a:srgbClr val="FFFFFF"/>
                </a:solidFill>
              </a:rPr>
              <a:t>The findings and conclusions in this report are those of the authors and do not necessarily represent the official position of the Centers for Disease Control and Prevention.</a:t>
            </a:r>
          </a:p>
        </p:txBody>
      </p:sp>
    </p:spTree>
    <p:extLst>
      <p:ext uri="{BB962C8B-B14F-4D97-AF65-F5344CB8AC3E}">
        <p14:creationId xmlns:p14="http://schemas.microsoft.com/office/powerpoint/2010/main" val="302186941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603983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hyperlink" Target="mailto:scienceambassador@cdc.gov"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cdc.gov/publichealth101/instructor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2005" y="838200"/>
            <a:ext cx="8577196" cy="2133600"/>
          </a:xfrm>
        </p:spPr>
        <p:txBody>
          <a:bodyPr/>
          <a:lstStyle/>
          <a:p>
            <a:r>
              <a:rPr lang="en-US" dirty="0">
                <a:solidFill>
                  <a:schemeClr val="tx2"/>
                </a:solidFill>
                <a:latin typeface="Arial" panose="020B0604020202020204" pitchFamily="34" charset="0"/>
                <a:cs typeface="Arial" panose="020B0604020202020204" pitchFamily="34" charset="0"/>
              </a:rPr>
              <a:t>CDC Science Ambassador Workshop</a:t>
            </a:r>
            <a:br>
              <a:rPr lang="en-US" dirty="0">
                <a:solidFill>
                  <a:schemeClr val="tx2"/>
                </a:solidFill>
                <a:latin typeface="Arial" panose="020B0604020202020204" pitchFamily="34" charset="0"/>
                <a:cs typeface="Arial" panose="020B0604020202020204" pitchFamily="34" charset="0"/>
              </a:rPr>
            </a:br>
            <a:r>
              <a:rPr lang="en-US" dirty="0">
                <a:solidFill>
                  <a:schemeClr val="tx2"/>
                </a:solidFill>
                <a:latin typeface="Arial" panose="020B0604020202020204" pitchFamily="34" charset="0"/>
                <a:cs typeface="Arial" panose="020B0604020202020204" pitchFamily="34" charset="0"/>
              </a:rPr>
              <a:t>2014 Supplemental PowerPoint</a:t>
            </a:r>
            <a:br>
              <a:rPr lang="en-US" dirty="0">
                <a:solidFill>
                  <a:srgbClr val="FFC000"/>
                </a:solidFill>
                <a:latin typeface="Arial" panose="020B0604020202020204" pitchFamily="34" charset="0"/>
                <a:cs typeface="Arial" panose="020B0604020202020204" pitchFamily="34" charset="0"/>
              </a:rPr>
            </a:br>
            <a:br>
              <a:rPr lang="en-US" dirty="0">
                <a:solidFill>
                  <a:schemeClr val="tx2"/>
                </a:solidFill>
                <a:latin typeface="Arial" panose="020B0604020202020204" pitchFamily="34" charset="0"/>
                <a:cs typeface="Arial" panose="020B0604020202020204" pitchFamily="34" charset="0"/>
              </a:rPr>
            </a:br>
            <a:r>
              <a:rPr lang="en-US" dirty="0">
                <a:solidFill>
                  <a:srgbClr val="FFC000"/>
                </a:solidFill>
                <a:latin typeface="Arial" panose="020B0604020202020204" pitchFamily="34" charset="0"/>
                <a:cs typeface="Arial" panose="020B0604020202020204" pitchFamily="34" charset="0"/>
              </a:rPr>
              <a:t>Public Health Surveillance</a:t>
            </a:r>
            <a:endParaRPr lang="en-US" sz="2000" dirty="0">
              <a:solidFill>
                <a:srgbClr val="FFC000"/>
              </a:solidFill>
              <a:latin typeface="Arial" panose="020B0604020202020204" pitchFamily="34" charset="0"/>
              <a:cs typeface="Arial" panose="020B0604020202020204" pitchFamily="34" charset="0"/>
            </a:endParaRPr>
          </a:p>
        </p:txBody>
      </p:sp>
      <p:graphicFrame>
        <p:nvGraphicFramePr>
          <p:cNvPr id="7" name="Table 6" title="background"/>
          <p:cNvGraphicFramePr>
            <a:graphicFrameLocks noGrp="1"/>
          </p:cNvGraphicFramePr>
          <p:nvPr>
            <p:extLst>
              <p:ext uri="{D42A27DB-BD31-4B8C-83A1-F6EECF244321}">
                <p14:modId xmlns:p14="http://schemas.microsoft.com/office/powerpoint/2010/main" val="113113687"/>
              </p:ext>
            </p:extLst>
          </p:nvPr>
        </p:nvGraphicFramePr>
        <p:xfrm>
          <a:off x="380999" y="2780943"/>
          <a:ext cx="8382000" cy="838200"/>
        </p:xfrm>
        <a:graphic>
          <a:graphicData uri="http://schemas.openxmlformats.org/drawingml/2006/table">
            <a:tbl>
              <a:tblPr firstRow="1" firstCol="1" bandRow="1">
                <a:tableStyleId>{2D5ABB26-0587-4C30-8999-92F81FD0307C}</a:tableStyleId>
              </a:tblPr>
              <a:tblGrid>
                <a:gridCol w="2794000">
                  <a:extLst>
                    <a:ext uri="{9D8B030D-6E8A-4147-A177-3AD203B41FA5}">
                      <a16:colId xmlns:a16="http://schemas.microsoft.com/office/drawing/2014/main" val="20000"/>
                    </a:ext>
                  </a:extLst>
                </a:gridCol>
                <a:gridCol w="2794000">
                  <a:extLst>
                    <a:ext uri="{9D8B030D-6E8A-4147-A177-3AD203B41FA5}">
                      <a16:colId xmlns:a16="http://schemas.microsoft.com/office/drawing/2014/main" val="20001"/>
                    </a:ext>
                  </a:extLst>
                </a:gridCol>
                <a:gridCol w="2794000">
                  <a:extLst>
                    <a:ext uri="{9D8B030D-6E8A-4147-A177-3AD203B41FA5}">
                      <a16:colId xmlns:a16="http://schemas.microsoft.com/office/drawing/2014/main" val="20002"/>
                    </a:ext>
                  </a:extLst>
                </a:gridCol>
              </a:tblGrid>
              <a:tr h="838200">
                <a:tc>
                  <a:txBody>
                    <a:bodyPr/>
                    <a:lstStyle/>
                    <a:p>
                      <a:pPr algn="ctr"/>
                      <a:r>
                        <a:rPr lang="en-US" sz="1200" b="0" dirty="0">
                          <a:solidFill>
                            <a:srgbClr val="FFC000"/>
                          </a:solidFill>
                          <a:effectLst/>
                          <a:latin typeface="Arial" panose="020B0604020202020204" pitchFamily="34" charset="0"/>
                          <a:ea typeface="Myriad Web Pro"/>
                          <a:cs typeface="Arial" panose="020B0604020202020204" pitchFamily="34" charset="0"/>
                        </a:rPr>
                        <a:t> </a:t>
                      </a:r>
                      <a:r>
                        <a:rPr lang="en-US" sz="1200" b="0" kern="1200" dirty="0">
                          <a:solidFill>
                            <a:schemeClr val="tx1"/>
                          </a:solidFill>
                          <a:effectLst/>
                          <a:latin typeface="Arial" panose="020B0604020202020204" pitchFamily="34" charset="0"/>
                          <a:ea typeface="+mn-ea"/>
                          <a:cs typeface="Arial" panose="020B0604020202020204" pitchFamily="34" charset="0"/>
                        </a:rPr>
                        <a:t>Cindy L. Birkner, MS</a:t>
                      </a:r>
                    </a:p>
                    <a:p>
                      <a:pPr algn="ctr"/>
                      <a:r>
                        <a:rPr lang="en-US" sz="1200" b="0" kern="1200" dirty="0">
                          <a:solidFill>
                            <a:schemeClr val="tx1"/>
                          </a:solidFill>
                          <a:effectLst/>
                          <a:latin typeface="Arial" panose="020B0604020202020204" pitchFamily="34" charset="0"/>
                          <a:ea typeface="+mn-ea"/>
                          <a:cs typeface="Arial" panose="020B0604020202020204" pitchFamily="34" charset="0"/>
                        </a:rPr>
                        <a:t>Webber Township High School</a:t>
                      </a:r>
                    </a:p>
                    <a:p>
                      <a:pPr algn="ctr"/>
                      <a:r>
                        <a:rPr lang="en-US" sz="1200" b="0" kern="1200" dirty="0" err="1">
                          <a:solidFill>
                            <a:schemeClr val="tx1"/>
                          </a:solidFill>
                          <a:effectLst/>
                          <a:latin typeface="Arial" panose="020B0604020202020204" pitchFamily="34" charset="0"/>
                          <a:ea typeface="+mn-ea"/>
                          <a:cs typeface="Arial" panose="020B0604020202020204" pitchFamily="34" charset="0"/>
                        </a:rPr>
                        <a:t>Bluford</a:t>
                      </a:r>
                      <a:r>
                        <a:rPr lang="en-US" sz="1200" b="0" kern="1200" dirty="0">
                          <a:solidFill>
                            <a:schemeClr val="tx1"/>
                          </a:solidFill>
                          <a:effectLst/>
                          <a:latin typeface="Arial" panose="020B0604020202020204" pitchFamily="34" charset="0"/>
                          <a:ea typeface="+mn-ea"/>
                          <a:cs typeface="Arial" panose="020B0604020202020204" pitchFamily="34" charset="0"/>
                        </a:rPr>
                        <a:t>, Illinois</a:t>
                      </a:r>
                      <a:endParaRPr lang="en-US" sz="1200" b="0" dirty="0">
                        <a:solidFill>
                          <a:srgbClr val="FFC000"/>
                        </a:solidFill>
                        <a:effectLst/>
                        <a:latin typeface="Arial" panose="020B0604020202020204" pitchFamily="34" charset="0"/>
                        <a:ea typeface="Myriad Web Pro"/>
                        <a:cs typeface="Arial" panose="020B0604020202020204" pitchFamily="34" charset="0"/>
                      </a:endParaRPr>
                    </a:p>
                  </a:txBody>
                  <a:tcPr marL="68580" marR="68580" marT="0" marB="0"/>
                </a:tc>
                <a:tc>
                  <a:txBody>
                    <a:bodyPr/>
                    <a:lstStyle/>
                    <a:p>
                      <a:pPr algn="ctr"/>
                      <a:r>
                        <a:rPr lang="en-US" sz="1200" b="0" dirty="0">
                          <a:solidFill>
                            <a:srgbClr val="FFC000"/>
                          </a:solidFill>
                          <a:effectLst/>
                          <a:latin typeface="Arial" panose="020B0604020202020204" pitchFamily="34" charset="0"/>
                          <a:ea typeface="Myriad Web Pro"/>
                          <a:cs typeface="Arial" panose="020B0604020202020204" pitchFamily="34" charset="0"/>
                        </a:rPr>
                        <a:t> </a:t>
                      </a:r>
                      <a:r>
                        <a:rPr lang="en-US" sz="1200" b="0" kern="1200" dirty="0">
                          <a:solidFill>
                            <a:schemeClr val="tx1"/>
                          </a:solidFill>
                          <a:effectLst/>
                          <a:latin typeface="Arial" panose="020B0604020202020204" pitchFamily="34" charset="0"/>
                          <a:ea typeface="+mn-ea"/>
                          <a:cs typeface="Arial" panose="020B0604020202020204" pitchFamily="34" charset="0"/>
                        </a:rPr>
                        <a:t>Johnna M. Doyle, MS</a:t>
                      </a:r>
                    </a:p>
                    <a:p>
                      <a:pPr algn="ctr"/>
                      <a:r>
                        <a:rPr lang="en-US" sz="1200" b="0" kern="1200" dirty="0" err="1">
                          <a:solidFill>
                            <a:schemeClr val="tx1"/>
                          </a:solidFill>
                          <a:effectLst/>
                          <a:latin typeface="Arial" panose="020B0604020202020204" pitchFamily="34" charset="0"/>
                          <a:ea typeface="+mn-ea"/>
                          <a:cs typeface="Arial" panose="020B0604020202020204" pitchFamily="34" charset="0"/>
                        </a:rPr>
                        <a:t>Nashoba</a:t>
                      </a:r>
                      <a:r>
                        <a:rPr lang="en-US" sz="1200" b="0" kern="1200" dirty="0">
                          <a:solidFill>
                            <a:schemeClr val="tx1"/>
                          </a:solidFill>
                          <a:effectLst/>
                          <a:latin typeface="Arial" panose="020B0604020202020204" pitchFamily="34" charset="0"/>
                          <a:ea typeface="+mn-ea"/>
                          <a:cs typeface="Arial" panose="020B0604020202020204" pitchFamily="34" charset="0"/>
                        </a:rPr>
                        <a:t> Regional High School</a:t>
                      </a:r>
                    </a:p>
                    <a:p>
                      <a:pPr algn="ctr"/>
                      <a:r>
                        <a:rPr lang="en-US" sz="1200" b="0" kern="1200" dirty="0">
                          <a:solidFill>
                            <a:schemeClr val="tx1"/>
                          </a:solidFill>
                          <a:effectLst/>
                          <a:latin typeface="Arial" panose="020B0604020202020204" pitchFamily="34" charset="0"/>
                          <a:ea typeface="+mn-ea"/>
                          <a:cs typeface="Arial" panose="020B0604020202020204" pitchFamily="34" charset="0"/>
                        </a:rPr>
                        <a:t>Bolton, Massachusetts</a:t>
                      </a:r>
                      <a:endParaRPr lang="en-US" sz="1200" b="0" dirty="0">
                        <a:solidFill>
                          <a:srgbClr val="FFC000"/>
                        </a:solidFill>
                        <a:effectLst/>
                        <a:latin typeface="Arial" panose="020B0604020202020204" pitchFamily="34" charset="0"/>
                        <a:ea typeface="Myriad Web Pro"/>
                        <a:cs typeface="Arial" panose="020B0604020202020204" pitchFamily="34" charset="0"/>
                      </a:endParaRPr>
                    </a:p>
                  </a:txBody>
                  <a:tcPr marL="68580" marR="68580" marT="0" marB="0"/>
                </a:tc>
                <a:tc>
                  <a:txBody>
                    <a:bodyPr/>
                    <a:lstStyle/>
                    <a:p>
                      <a:pPr algn="ctr"/>
                      <a:r>
                        <a:rPr lang="en-US" sz="1200" b="0" kern="1200" dirty="0">
                          <a:solidFill>
                            <a:schemeClr val="tx1"/>
                          </a:solidFill>
                          <a:effectLst/>
                          <a:latin typeface="Arial" panose="020B0604020202020204" pitchFamily="34" charset="0"/>
                          <a:ea typeface="+mn-ea"/>
                          <a:cs typeface="Arial" panose="020B0604020202020204" pitchFamily="34" charset="0"/>
                        </a:rPr>
                        <a:t>Colleen K. Lohr, MAT</a:t>
                      </a:r>
                    </a:p>
                    <a:p>
                      <a:pPr algn="ctr"/>
                      <a:r>
                        <a:rPr lang="en-US" sz="1200" b="0" kern="1200" dirty="0">
                          <a:solidFill>
                            <a:schemeClr val="tx1"/>
                          </a:solidFill>
                          <a:effectLst/>
                          <a:latin typeface="Arial" panose="020B0604020202020204" pitchFamily="34" charset="0"/>
                          <a:ea typeface="+mn-ea"/>
                          <a:cs typeface="Arial" panose="020B0604020202020204" pitchFamily="34" charset="0"/>
                        </a:rPr>
                        <a:t>Rochester Adams High School</a:t>
                      </a:r>
                    </a:p>
                    <a:p>
                      <a:pPr algn="ctr"/>
                      <a:r>
                        <a:rPr lang="en-US" sz="1200" b="0" kern="1200" dirty="0">
                          <a:solidFill>
                            <a:schemeClr val="tx1"/>
                          </a:solidFill>
                          <a:effectLst/>
                          <a:latin typeface="Arial" panose="020B0604020202020204" pitchFamily="34" charset="0"/>
                          <a:ea typeface="+mn-ea"/>
                          <a:cs typeface="Arial" panose="020B0604020202020204" pitchFamily="34" charset="0"/>
                        </a:rPr>
                        <a:t>Rochester Hills, Michigan</a:t>
                      </a:r>
                    </a:p>
                  </a:txBody>
                  <a:tcPr marL="68580" marR="68580" marT="0" marB="0"/>
                </a:tc>
                <a:extLst>
                  <a:ext uri="{0D108BD9-81ED-4DB2-BD59-A6C34878D82A}">
                    <a16:rowId xmlns:a16="http://schemas.microsoft.com/office/drawing/2014/main" val="10000"/>
                  </a:ext>
                </a:extLst>
              </a:tr>
            </a:tbl>
          </a:graphicData>
        </a:graphic>
      </p:graphicFrame>
      <p:sp>
        <p:nvSpPr>
          <p:cNvPr id="8" name="Rectangle 1"/>
          <p:cNvSpPr>
            <a:spLocks noChangeArrowheads="1"/>
          </p:cNvSpPr>
          <p:nvPr/>
        </p:nvSpPr>
        <p:spPr bwMode="auto">
          <a:xfrm>
            <a:off x="185804" y="3586371"/>
            <a:ext cx="8577196"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en-US" sz="1500" dirty="0">
                <a:solidFill>
                  <a:srgbClr val="FFFFFF"/>
                </a:solidFill>
                <a:latin typeface="Arial" pitchFamily="34" charset="0"/>
                <a:ea typeface="Myriad Web Pro"/>
                <a:cs typeface="Arial" pitchFamily="34" charset="0"/>
              </a:rPr>
              <a:t>In Collaboration with CDC Subject-Matter Experts</a:t>
            </a:r>
            <a:endParaRPr lang="en-US" altLang="en-US" sz="600" dirty="0">
              <a:solidFill>
                <a:srgbClr val="FFFFFF"/>
              </a:solidFill>
              <a:latin typeface="Arial" pitchFamily="34" charset="0"/>
              <a:cs typeface="Arial" pitchFamily="34" charset="0"/>
            </a:endParaRPr>
          </a:p>
          <a:p>
            <a:pPr algn="ctr" eaLnBrk="0" fontAlgn="base" hangingPunct="0">
              <a:spcBef>
                <a:spcPct val="0"/>
              </a:spcBef>
              <a:spcAft>
                <a:spcPct val="0"/>
              </a:spcAft>
            </a:pPr>
            <a:r>
              <a:rPr lang="en-US" altLang="en-US" sz="1200" dirty="0">
                <a:solidFill>
                  <a:srgbClr val="FFC000"/>
                </a:solidFill>
                <a:latin typeface="Arial" pitchFamily="34" charset="0"/>
                <a:ea typeface="Myriad Web Pro"/>
                <a:cs typeface="Arial" pitchFamily="34" charset="0"/>
              </a:rPr>
              <a:t>Asim A. Jani, MD, MPH, FACP, Commander, USPHS</a:t>
            </a:r>
          </a:p>
          <a:p>
            <a:pPr algn="ctr" eaLnBrk="0" fontAlgn="base" hangingPunct="0">
              <a:spcBef>
                <a:spcPct val="0"/>
              </a:spcBef>
              <a:spcAft>
                <a:spcPct val="0"/>
              </a:spcAft>
            </a:pPr>
            <a:r>
              <a:rPr lang="en-US" altLang="en-US" sz="1200" dirty="0">
                <a:solidFill>
                  <a:srgbClr val="FFC000"/>
                </a:solidFill>
                <a:latin typeface="Arial" pitchFamily="34" charset="0"/>
                <a:ea typeface="Myriad Web Pro"/>
                <a:cs typeface="Arial" pitchFamily="34" charset="0"/>
              </a:rPr>
              <a:t>Michael E. King, PhD, MSW, Commander, USPHS</a:t>
            </a:r>
          </a:p>
          <a:p>
            <a:pPr algn="ctr" eaLnBrk="0" fontAlgn="base" hangingPunct="0">
              <a:spcBef>
                <a:spcPct val="0"/>
              </a:spcBef>
              <a:spcAft>
                <a:spcPct val="0"/>
              </a:spcAft>
            </a:pPr>
            <a:r>
              <a:rPr lang="en-US" altLang="en-US" sz="1200" dirty="0">
                <a:solidFill>
                  <a:srgbClr val="FFC000"/>
                </a:solidFill>
                <a:latin typeface="Arial" pitchFamily="34" charset="0"/>
                <a:ea typeface="Myriad Web Pro"/>
                <a:cs typeface="Arial" pitchFamily="34" charset="0"/>
              </a:rPr>
              <a:t>Division of Scientific Education and Professional Development</a:t>
            </a:r>
          </a:p>
          <a:p>
            <a:pPr algn="ctr" eaLnBrk="0" fontAlgn="base" hangingPunct="0">
              <a:spcBef>
                <a:spcPct val="0"/>
              </a:spcBef>
              <a:spcAft>
                <a:spcPct val="0"/>
              </a:spcAft>
            </a:pPr>
            <a:r>
              <a:rPr lang="en-US" altLang="en-US" sz="1200" dirty="0">
                <a:solidFill>
                  <a:srgbClr val="FFC000"/>
                </a:solidFill>
                <a:latin typeface="Arial" pitchFamily="34" charset="0"/>
                <a:ea typeface="Myriad Web Pro"/>
                <a:cs typeface="Arial" pitchFamily="34" charset="0"/>
              </a:rPr>
              <a:t>Center for Surveillance, Epidemiology, and Laboratory Services</a:t>
            </a:r>
          </a:p>
        </p:txBody>
      </p:sp>
      <p:sp>
        <p:nvSpPr>
          <p:cNvPr id="9" name="Rectangle 8"/>
          <p:cNvSpPr/>
          <p:nvPr/>
        </p:nvSpPr>
        <p:spPr>
          <a:xfrm>
            <a:off x="3794510" y="2476143"/>
            <a:ext cx="1364476" cy="323165"/>
          </a:xfrm>
          <a:prstGeom prst="rect">
            <a:avLst/>
          </a:prstGeom>
        </p:spPr>
        <p:txBody>
          <a:bodyPr wrap="none">
            <a:spAutoFit/>
          </a:bodyPr>
          <a:lstStyle/>
          <a:p>
            <a:pPr algn="ctr" fontAlgn="base">
              <a:spcBef>
                <a:spcPct val="0"/>
              </a:spcBef>
              <a:spcAft>
                <a:spcPct val="0"/>
              </a:spcAft>
            </a:pPr>
            <a:r>
              <a:rPr lang="en-US" altLang="en-US" sz="1500" dirty="0">
                <a:solidFill>
                  <a:srgbClr val="FFFFFF"/>
                </a:solidFill>
                <a:latin typeface="Arial" pitchFamily="34" charset="0"/>
                <a:ea typeface="Myriad Web Pro"/>
                <a:cs typeface="Arial" pitchFamily="34" charset="0"/>
              </a:rPr>
              <a:t>Developed by</a:t>
            </a:r>
            <a:endParaRPr lang="en-US" altLang="en-US" sz="1500" dirty="0">
              <a:solidFill>
                <a:srgbClr val="FFFFFF"/>
              </a:solidFill>
              <a:latin typeface="Arial" pitchFamily="34" charset="0"/>
              <a:cs typeface="Arial" pitchFamily="34" charset="0"/>
            </a:endParaRPr>
          </a:p>
        </p:txBody>
      </p:sp>
      <p:sp>
        <p:nvSpPr>
          <p:cNvPr id="12" name="Rectangle 11"/>
          <p:cNvSpPr/>
          <p:nvPr/>
        </p:nvSpPr>
        <p:spPr>
          <a:xfrm>
            <a:off x="838200" y="5410200"/>
            <a:ext cx="7848599" cy="830997"/>
          </a:xfrm>
          <a:prstGeom prst="rect">
            <a:avLst/>
          </a:prstGeom>
          <a:ln>
            <a:noFill/>
          </a:ln>
        </p:spPr>
        <p:txBody>
          <a:bodyPr wrap="square">
            <a:spAutoFit/>
          </a:bodyPr>
          <a:lstStyle/>
          <a:p>
            <a:r>
              <a:rPr lang="en-US" sz="1200" dirty="0">
                <a:solidFill>
                  <a:schemeClr val="tx2"/>
                </a:solidFill>
                <a:latin typeface="Arial" panose="020B0604020202020204" pitchFamily="34" charset="0"/>
                <a:cs typeface="Arial" panose="020B0604020202020204" pitchFamily="34" charset="0"/>
              </a:rPr>
              <a:t>The Science Ambassador Workshop is a career workforce training for math and science teachers. The workshop is a Career Paths to Public Health activity in the Division of Scientific Education and Professional Development, Center for Surveillance, Epidemiology, and Laboratory Services, Office of Public Health Scientific Services, Centers for Disease Control and Prevention. </a:t>
            </a:r>
          </a:p>
        </p:txBody>
      </p:sp>
    </p:spTree>
    <p:extLst>
      <p:ext uri="{BB962C8B-B14F-4D97-AF65-F5344CB8AC3E}">
        <p14:creationId xmlns:p14="http://schemas.microsoft.com/office/powerpoint/2010/main" val="407146343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810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How Are Public Health Surveillance </a:t>
            </a:r>
          </a:p>
          <a:p>
            <a:r>
              <a:rPr lang="en-US" sz="2800" dirty="0">
                <a:latin typeface="Arial" panose="020B0604020202020204" pitchFamily="34" charset="0"/>
                <a:cs typeface="Arial" panose="020B0604020202020204" pitchFamily="34" charset="0"/>
              </a:rPr>
              <a:t>Data Collected? </a:t>
            </a:r>
            <a:r>
              <a:rPr lang="en-US" sz="2800" dirty="0" err="1">
                <a:latin typeface="Arial" panose="020B0604020202020204" pitchFamily="34" charset="0"/>
                <a:cs typeface="Arial" panose="020B0604020202020204" pitchFamily="34" charset="0"/>
              </a:rPr>
              <a:t>con’t</a:t>
            </a:r>
            <a:r>
              <a:rPr lang="en-US" sz="2800" dirty="0">
                <a:latin typeface="Arial" panose="020B0604020202020204" pitchFamily="34" charset="0"/>
                <a:cs typeface="Arial" panose="020B0604020202020204" pitchFamily="34" charset="0"/>
              </a:rPr>
              <a:t>.</a:t>
            </a:r>
          </a:p>
        </p:txBody>
      </p:sp>
      <p:sp>
        <p:nvSpPr>
          <p:cNvPr id="3" name="Content Placeholder 2"/>
          <p:cNvSpPr txBox="1">
            <a:spLocks/>
          </p:cNvSpPr>
          <p:nvPr/>
        </p:nvSpPr>
        <p:spPr>
          <a:xfrm>
            <a:off x="457200" y="1600200"/>
            <a:ext cx="8229600" cy="4525963"/>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r>
              <a:rPr lang="en-US" sz="2000" dirty="0">
                <a:solidFill>
                  <a:schemeClr val="bg2"/>
                </a:solidFill>
                <a:latin typeface="Arial" panose="020B0604020202020204" pitchFamily="34" charset="0"/>
                <a:cs typeface="Arial" panose="020B0604020202020204" pitchFamily="34" charset="0"/>
              </a:rPr>
              <a:t>Mandatory reporting</a:t>
            </a:r>
          </a:p>
          <a:p>
            <a:pPr>
              <a:lnSpc>
                <a:spcPct val="90000"/>
              </a:lnSpc>
            </a:pPr>
            <a:r>
              <a:rPr lang="en-US" sz="2000" dirty="0">
                <a:solidFill>
                  <a:schemeClr val="bg2"/>
                </a:solidFill>
                <a:latin typeface="Arial" panose="020B0604020202020204" pitchFamily="34" charset="0"/>
                <a:cs typeface="Arial" panose="020B0604020202020204" pitchFamily="34" charset="0"/>
              </a:rPr>
              <a:t>Some diseases are required to be reported to the local and state health departments (</a:t>
            </a:r>
            <a:r>
              <a:rPr lang="en-US" sz="2000" b="1" dirty="0">
                <a:solidFill>
                  <a:schemeClr val="bg2"/>
                </a:solidFill>
                <a:latin typeface="Arial" panose="020B0604020202020204" pitchFamily="34" charset="0"/>
                <a:cs typeface="Arial" panose="020B0604020202020204" pitchFamily="34" charset="0"/>
              </a:rPr>
              <a:t>reportable diseases)</a:t>
            </a:r>
            <a:r>
              <a:rPr lang="en-US" sz="2000" dirty="0">
                <a:solidFill>
                  <a:schemeClr val="bg2"/>
                </a:solidFill>
                <a:latin typeface="Arial" panose="020B0604020202020204" pitchFamily="34" charset="0"/>
                <a:cs typeface="Arial" panose="020B0604020202020204" pitchFamily="34" charset="0"/>
              </a:rPr>
              <a:t>.</a:t>
            </a:r>
          </a:p>
          <a:p>
            <a:pPr lvl="1">
              <a:lnSpc>
                <a:spcPct val="90000"/>
              </a:lnSpc>
            </a:pPr>
            <a:r>
              <a:rPr lang="en-US" sz="1800" dirty="0">
                <a:solidFill>
                  <a:schemeClr val="bg2"/>
                </a:solidFill>
                <a:latin typeface="Arial" panose="020B0604020202020204" pitchFamily="34" charset="0"/>
                <a:cs typeface="Arial" panose="020B0604020202020204" pitchFamily="34" charset="0"/>
              </a:rPr>
              <a:t>Highly communicable (transmittable) diseases</a:t>
            </a:r>
          </a:p>
          <a:p>
            <a:pPr lvl="2">
              <a:lnSpc>
                <a:spcPct val="90000"/>
              </a:lnSpc>
            </a:pPr>
            <a:r>
              <a:rPr lang="en-US" sz="1800" dirty="0">
                <a:solidFill>
                  <a:schemeClr val="bg2"/>
                </a:solidFill>
                <a:latin typeface="Arial" panose="020B0604020202020204" pitchFamily="34" charset="0"/>
                <a:cs typeface="Arial" panose="020B0604020202020204" pitchFamily="34" charset="0"/>
              </a:rPr>
              <a:t>E.g., chickenpox </a:t>
            </a:r>
          </a:p>
          <a:p>
            <a:pPr lvl="1">
              <a:lnSpc>
                <a:spcPct val="90000"/>
              </a:lnSpc>
            </a:pPr>
            <a:r>
              <a:rPr lang="en-US" sz="1800" dirty="0">
                <a:solidFill>
                  <a:schemeClr val="bg2"/>
                </a:solidFill>
                <a:latin typeface="Arial" panose="020B0604020202020204" pitchFamily="34" charset="0"/>
                <a:cs typeface="Arial" panose="020B0604020202020204" pitchFamily="34" charset="0"/>
              </a:rPr>
              <a:t>High morbidity or mortality rates</a:t>
            </a:r>
          </a:p>
          <a:p>
            <a:pPr lvl="2">
              <a:lnSpc>
                <a:spcPct val="90000"/>
              </a:lnSpc>
            </a:pPr>
            <a:r>
              <a:rPr lang="en-US" sz="1800" dirty="0">
                <a:solidFill>
                  <a:schemeClr val="bg2"/>
                </a:solidFill>
                <a:latin typeface="Arial" panose="020B0604020202020204" pitchFamily="34" charset="0"/>
                <a:cs typeface="Arial" panose="020B0604020202020204" pitchFamily="34" charset="0"/>
              </a:rPr>
              <a:t>E.g., Ebola virus disease</a:t>
            </a:r>
          </a:p>
          <a:p>
            <a:pPr lvl="1">
              <a:lnSpc>
                <a:spcPct val="90000"/>
              </a:lnSpc>
            </a:pPr>
            <a:r>
              <a:rPr lang="en-US" sz="1800" dirty="0">
                <a:solidFill>
                  <a:schemeClr val="bg2"/>
                </a:solidFill>
                <a:latin typeface="Arial" panose="020B0604020202020204" pitchFamily="34" charset="0"/>
                <a:cs typeface="Arial" panose="020B0604020202020204" pitchFamily="34" charset="0"/>
              </a:rPr>
              <a:t>Strong public interest</a:t>
            </a:r>
          </a:p>
          <a:p>
            <a:pPr lvl="2">
              <a:lnSpc>
                <a:spcPct val="90000"/>
              </a:lnSpc>
            </a:pPr>
            <a:r>
              <a:rPr lang="en-US" sz="1800" dirty="0">
                <a:solidFill>
                  <a:schemeClr val="bg2"/>
                </a:solidFill>
                <a:latin typeface="Arial" panose="020B0604020202020204" pitchFamily="34" charset="0"/>
                <a:cs typeface="Arial" panose="020B0604020202020204" pitchFamily="34" charset="0"/>
              </a:rPr>
              <a:t>E.g., methicillin-resistant </a:t>
            </a:r>
            <a:r>
              <a:rPr lang="en-US" sz="1800" i="1" dirty="0">
                <a:solidFill>
                  <a:schemeClr val="bg2"/>
                </a:solidFill>
                <a:latin typeface="Arial" panose="020B0604020202020204" pitchFamily="34" charset="0"/>
                <a:cs typeface="Arial" panose="020B0604020202020204" pitchFamily="34" charset="0"/>
              </a:rPr>
              <a:t>Staphylococcus aureus</a:t>
            </a:r>
            <a:r>
              <a:rPr lang="en-US" sz="1800" dirty="0">
                <a:solidFill>
                  <a:schemeClr val="bg2"/>
                </a:solidFill>
                <a:latin typeface="Arial" panose="020B0604020202020204" pitchFamily="34" charset="0"/>
                <a:cs typeface="Arial" panose="020B0604020202020204" pitchFamily="34" charset="0"/>
              </a:rPr>
              <a:t> (often referred to as MRSA)</a:t>
            </a:r>
            <a:endParaRPr lang="en-US" sz="1800" i="1" dirty="0">
              <a:solidFill>
                <a:schemeClr val="bg2"/>
              </a:solidFill>
              <a:latin typeface="Arial" panose="020B0604020202020204" pitchFamily="34" charset="0"/>
              <a:cs typeface="Arial" panose="020B0604020202020204" pitchFamily="34" charset="0"/>
            </a:endParaRPr>
          </a:p>
          <a:p>
            <a:pPr marL="914400" lvl="2" indent="0" algn="ctr">
              <a:lnSpc>
                <a:spcPct val="90000"/>
              </a:lnSpc>
              <a:buNone/>
            </a:pPr>
            <a:endParaRPr lang="en-US" sz="2000" i="1" dirty="0">
              <a:solidFill>
                <a:schemeClr val="bg2"/>
              </a:solidFill>
              <a:latin typeface="Arial" panose="020B0604020202020204" pitchFamily="34" charset="0"/>
              <a:cs typeface="Arial" panose="020B0604020202020204" pitchFamily="34" charset="0"/>
            </a:endParaRPr>
          </a:p>
          <a:p>
            <a:pPr marL="914400" lvl="2" indent="0" algn="ctr">
              <a:lnSpc>
                <a:spcPct val="90000"/>
              </a:lnSpc>
              <a:buNone/>
            </a:pPr>
            <a:endParaRPr lang="en-US" sz="2000" i="1" dirty="0">
              <a:solidFill>
                <a:schemeClr val="bg2"/>
              </a:solidFill>
              <a:latin typeface="Arial" panose="020B0604020202020204" pitchFamily="34" charset="0"/>
              <a:cs typeface="Arial" panose="020B0604020202020204" pitchFamily="34" charset="0"/>
            </a:endParaRPr>
          </a:p>
          <a:p>
            <a:pPr marL="914400" lvl="2" indent="0" algn="ctr">
              <a:lnSpc>
                <a:spcPct val="90000"/>
              </a:lnSpc>
              <a:buNone/>
            </a:pPr>
            <a:endParaRPr lang="en-US" sz="2000" i="1" dirty="0">
              <a:solidFill>
                <a:schemeClr val="bg2"/>
              </a:solidFill>
              <a:latin typeface="Arial" panose="020B0604020202020204" pitchFamily="34" charset="0"/>
              <a:cs typeface="Arial" panose="020B0604020202020204" pitchFamily="34" charset="0"/>
            </a:endParaRPr>
          </a:p>
          <a:p>
            <a:pPr lvl="2">
              <a:lnSpc>
                <a:spcPct val="90000"/>
              </a:lnSpc>
              <a:buFont typeface="Arial" pitchFamily="34" charset="0"/>
              <a:buNone/>
            </a:pPr>
            <a:endParaRPr lang="en-US" sz="2000" dirty="0">
              <a:solidFill>
                <a:schemeClr val="bg2"/>
              </a:solidFill>
              <a:latin typeface="Arial" panose="020B0604020202020204" pitchFamily="34" charset="0"/>
              <a:cs typeface="Arial" panose="020B0604020202020204" pitchFamily="34" charset="0"/>
            </a:endParaRPr>
          </a:p>
          <a:p>
            <a:pPr>
              <a:lnSpc>
                <a:spcPct val="90000"/>
              </a:lnSpc>
            </a:pPr>
            <a:endParaRPr lang="en-US" sz="2000" b="1" u="sng" dirty="0">
              <a:solidFill>
                <a:schemeClr val="bg2"/>
              </a:solidFill>
              <a:latin typeface="Arial" panose="020B0604020202020204" pitchFamily="34" charset="0"/>
              <a:cs typeface="Arial" panose="020B0604020202020204" pitchFamily="34" charset="0"/>
            </a:endParaRPr>
          </a:p>
          <a:p>
            <a:pPr>
              <a:buFont typeface="Arial" pitchFamily="34" charset="0"/>
              <a:buNone/>
            </a:pPr>
            <a:endParaRPr lang="en-US" sz="2000"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a:solidFill>
                  <a:srgbClr val="FFC000"/>
                </a:solidFill>
                <a:effectLst/>
                <a:latin typeface="Arial" panose="020B0604020202020204" pitchFamily="34" charset="0"/>
                <a:ea typeface="+mn-ea"/>
                <a:cs typeface="Arial" panose="020B0604020202020204" pitchFamily="34" charset="0"/>
              </a:rPr>
              <a:t>How Are Public Health Surveillance </a:t>
            </a:r>
            <a:endParaRPr lang="en-US" dirty="0">
              <a:effectLst/>
            </a:endParaRPr>
          </a:p>
          <a:p>
            <a:pPr rtl="0" eaLnBrk="1" latinLnBrk="0" hangingPunct="1"/>
            <a:r>
              <a:rPr lang="en-US" sz="2800" kern="1200" dirty="0">
                <a:solidFill>
                  <a:srgbClr val="FFC000"/>
                </a:solidFill>
                <a:effectLst/>
                <a:latin typeface="Arial" panose="020B0604020202020204" pitchFamily="34" charset="0"/>
                <a:ea typeface="+mn-ea"/>
                <a:cs typeface="Arial" panose="020B0604020202020204" pitchFamily="34" charset="0"/>
              </a:rPr>
              <a:t>Data Collected? </a:t>
            </a:r>
            <a:r>
              <a:rPr lang="en-US" sz="2800" kern="1200" dirty="0" err="1">
                <a:solidFill>
                  <a:srgbClr val="FFC000"/>
                </a:solidFill>
                <a:effectLst/>
                <a:latin typeface="Arial" panose="020B0604020202020204" pitchFamily="34" charset="0"/>
                <a:ea typeface="+mn-ea"/>
                <a:cs typeface="Arial" panose="020B0604020202020204" pitchFamily="34" charset="0"/>
              </a:rPr>
              <a:t>con’t</a:t>
            </a:r>
            <a:r>
              <a:rPr lang="en-US" sz="2800" kern="1200" dirty="0">
                <a:solidFill>
                  <a:srgbClr val="FFC000"/>
                </a:solidFill>
                <a:effectLst/>
                <a:latin typeface="Arial" panose="020B0604020202020204" pitchFamily="34" charset="0"/>
                <a:ea typeface="+mn-ea"/>
                <a:cs typeface="Arial" panose="020B0604020202020204" pitchFamily="34" charset="0"/>
              </a:rPr>
              <a:t>.</a:t>
            </a:r>
            <a:endParaRPr lang="en-US" dirty="0"/>
          </a:p>
        </p:txBody>
      </p:sp>
    </p:spTree>
    <p:extLst>
      <p:ext uri="{BB962C8B-B14F-4D97-AF65-F5344CB8AC3E}">
        <p14:creationId xmlns:p14="http://schemas.microsoft.com/office/powerpoint/2010/main" val="46724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Public Health Surveillance </a:t>
            </a:r>
          </a:p>
          <a:p>
            <a:r>
              <a:rPr lang="en-US" sz="2800" dirty="0">
                <a:latin typeface="Arial" panose="020B0604020202020204" pitchFamily="34" charset="0"/>
                <a:cs typeface="Arial" panose="020B0604020202020204" pitchFamily="34" charset="0"/>
              </a:rPr>
              <a:t>Types</a:t>
            </a:r>
          </a:p>
        </p:txBody>
      </p:sp>
      <p:sp>
        <p:nvSpPr>
          <p:cNvPr id="3" name="Content Placeholder 2"/>
          <p:cNvSpPr txBox="1">
            <a:spLocks/>
          </p:cNvSpPr>
          <p:nvPr/>
        </p:nvSpPr>
        <p:spPr>
          <a:xfrm>
            <a:off x="457200" y="1600200"/>
            <a:ext cx="8229600" cy="4800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200" dirty="0">
                <a:solidFill>
                  <a:schemeClr val="bg2"/>
                </a:solidFill>
                <a:latin typeface="Arial" panose="020B0604020202020204" pitchFamily="34" charset="0"/>
                <a:cs typeface="Arial" panose="020B0604020202020204" pitchFamily="34" charset="0"/>
              </a:rPr>
              <a:t>Different ways of collecting surveillance data fall into 3 categories</a:t>
            </a:r>
          </a:p>
          <a:p>
            <a:pPr lvl="1"/>
            <a:r>
              <a:rPr lang="en-US" sz="1900" dirty="0">
                <a:solidFill>
                  <a:schemeClr val="bg2"/>
                </a:solidFill>
                <a:latin typeface="Arial" panose="020B0604020202020204" pitchFamily="34" charset="0"/>
                <a:cs typeface="Arial" panose="020B0604020202020204" pitchFamily="34" charset="0"/>
              </a:rPr>
              <a:t>Passive</a:t>
            </a:r>
          </a:p>
          <a:p>
            <a:pPr lvl="1"/>
            <a:r>
              <a:rPr lang="en-US" sz="1900" dirty="0">
                <a:solidFill>
                  <a:schemeClr val="bg2"/>
                </a:solidFill>
                <a:latin typeface="Arial" panose="020B0604020202020204" pitchFamily="34" charset="0"/>
                <a:cs typeface="Arial" panose="020B0604020202020204" pitchFamily="34" charset="0"/>
              </a:rPr>
              <a:t>Active</a:t>
            </a:r>
          </a:p>
          <a:p>
            <a:pPr lvl="1"/>
            <a:r>
              <a:rPr lang="en-US" sz="1900" dirty="0">
                <a:solidFill>
                  <a:schemeClr val="bg2"/>
                </a:solidFill>
                <a:latin typeface="Arial" panose="020B0604020202020204" pitchFamily="34" charset="0"/>
                <a:cs typeface="Arial" panose="020B0604020202020204" pitchFamily="34" charset="0"/>
              </a:rPr>
              <a:t>Syndromic</a:t>
            </a: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buFont typeface="Arial" pitchFamily="34" charset="0"/>
              <a:buNone/>
            </a:pPr>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a:solidFill>
                  <a:srgbClr val="FFC000"/>
                </a:solidFill>
                <a:effectLst/>
                <a:latin typeface="Arial" panose="020B0604020202020204" pitchFamily="34" charset="0"/>
                <a:ea typeface="+mn-ea"/>
                <a:cs typeface="Arial" panose="020B0604020202020204" pitchFamily="34" charset="0"/>
              </a:rPr>
              <a:t>Public Health Surveillance </a:t>
            </a:r>
            <a:endParaRPr lang="en-US" dirty="0">
              <a:effectLst/>
            </a:endParaRPr>
          </a:p>
          <a:p>
            <a:pPr rtl="0" eaLnBrk="1" latinLnBrk="0" hangingPunct="1"/>
            <a:r>
              <a:rPr lang="en-US" sz="2800" kern="1200" dirty="0">
                <a:solidFill>
                  <a:srgbClr val="FFC000"/>
                </a:solidFill>
                <a:effectLst/>
                <a:latin typeface="Arial" panose="020B0604020202020204" pitchFamily="34" charset="0"/>
                <a:ea typeface="+mn-ea"/>
                <a:cs typeface="Arial" panose="020B0604020202020204" pitchFamily="34" charset="0"/>
              </a:rPr>
              <a:t>Types</a:t>
            </a:r>
            <a:endParaRPr lang="en-US" dirty="0"/>
          </a:p>
        </p:txBody>
      </p:sp>
    </p:spTree>
    <p:extLst>
      <p:ext uri="{BB962C8B-B14F-4D97-AF65-F5344CB8AC3E}">
        <p14:creationId xmlns:p14="http://schemas.microsoft.com/office/powerpoint/2010/main" val="788272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Passive Surveillance</a:t>
            </a: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a:solidFill>
                  <a:schemeClr val="bg2"/>
                </a:solidFill>
                <a:latin typeface="Arial" panose="020B0604020202020204" pitchFamily="34" charset="0"/>
                <a:cs typeface="Arial" panose="020B0604020202020204" pitchFamily="34" charset="0"/>
              </a:rPr>
              <a:t>Laboratories, physicians, or others regularly report cases of disease or death to the local or state health department</a:t>
            </a:r>
          </a:p>
          <a:p>
            <a:pPr>
              <a:buFont typeface="Arial" pitchFamily="34" charset="0"/>
              <a:buNone/>
            </a:pPr>
            <a:r>
              <a:rPr lang="en-US" sz="2000" dirty="0">
                <a:solidFill>
                  <a:schemeClr val="bg2"/>
                </a:solidFill>
                <a:latin typeface="Arial" panose="020B0604020202020204" pitchFamily="34" charset="0"/>
                <a:cs typeface="Arial" panose="020B0604020202020204" pitchFamily="34" charset="0"/>
              </a:rPr>
              <a:t> </a:t>
            </a:r>
          </a:p>
          <a:p>
            <a:r>
              <a:rPr lang="en-US" sz="2000" dirty="0">
                <a:solidFill>
                  <a:schemeClr val="bg2"/>
                </a:solidFill>
                <a:latin typeface="Arial" panose="020B0604020202020204" pitchFamily="34" charset="0"/>
                <a:cs typeface="Arial" panose="020B0604020202020204" pitchFamily="34" charset="0"/>
              </a:rPr>
              <a:t>Examples  </a:t>
            </a:r>
          </a:p>
          <a:p>
            <a:pPr lvl="1"/>
            <a:r>
              <a:rPr lang="en-US" sz="1800" dirty="0">
                <a:solidFill>
                  <a:schemeClr val="bg2"/>
                </a:solidFill>
                <a:latin typeface="Arial" panose="020B0604020202020204" pitchFamily="34" charset="0"/>
                <a:cs typeface="Arial" panose="020B0604020202020204" pitchFamily="34" charset="0"/>
              </a:rPr>
              <a:t>A doctor’s office reports 2 cases of measles</a:t>
            </a:r>
          </a:p>
          <a:p>
            <a:pPr lvl="1"/>
            <a:r>
              <a:rPr lang="en-US" sz="1800" dirty="0">
                <a:solidFill>
                  <a:schemeClr val="bg2"/>
                </a:solidFill>
                <a:latin typeface="Arial" panose="020B0604020202020204" pitchFamily="34" charset="0"/>
                <a:cs typeface="Arial" panose="020B0604020202020204" pitchFamily="34" charset="0"/>
              </a:rPr>
              <a:t>A nursing home reports an unusual number of older patients with unexplained rashes </a:t>
            </a:r>
          </a:p>
          <a:p>
            <a:pPr lvl="1"/>
            <a:endParaRPr lang="en-US" dirty="0">
              <a:solidFill>
                <a:schemeClr val="bg2"/>
              </a:solidFill>
              <a:latin typeface="Arial" panose="020B0604020202020204" pitchFamily="34" charset="0"/>
              <a:cs typeface="Arial" panose="020B0604020202020204" pitchFamily="34" charset="0"/>
            </a:endParaRPr>
          </a:p>
          <a:p>
            <a:pPr lvl="1">
              <a:buFont typeface="Arial" pitchFamily="34" charset="0"/>
              <a:buNone/>
            </a:pPr>
            <a:endParaRPr lang="en-US" dirty="0">
              <a:solidFill>
                <a:schemeClr val="bg2"/>
              </a:solidFill>
              <a:latin typeface="Arial" panose="020B0604020202020204" pitchFamily="34" charset="0"/>
              <a:cs typeface="Arial" panose="020B0604020202020204" pitchFamily="34" charset="0"/>
            </a:endParaRPr>
          </a:p>
          <a:p>
            <a:pPr lvl="1">
              <a:buFont typeface="Arial" pitchFamily="34" charset="0"/>
              <a:buNone/>
            </a:pPr>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a:solidFill>
                  <a:srgbClr val="FFC000"/>
                </a:solidFill>
                <a:effectLst/>
                <a:latin typeface="Arial" panose="020B0604020202020204" pitchFamily="34" charset="0"/>
                <a:ea typeface="+mn-ea"/>
                <a:cs typeface="Arial" panose="020B0604020202020204" pitchFamily="34" charset="0"/>
              </a:rPr>
              <a:t>Passive Surveillance</a:t>
            </a:r>
            <a:endParaRPr lang="en-US" dirty="0"/>
          </a:p>
        </p:txBody>
      </p:sp>
    </p:spTree>
    <p:extLst>
      <p:ext uri="{BB962C8B-B14F-4D97-AF65-F5344CB8AC3E}">
        <p14:creationId xmlns:p14="http://schemas.microsoft.com/office/powerpoint/2010/main" val="3914082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Active Surveillance</a:t>
            </a: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200" dirty="0">
                <a:solidFill>
                  <a:schemeClr val="bg2"/>
                </a:solidFill>
                <a:latin typeface="Arial" panose="020B0604020202020204" pitchFamily="34" charset="0"/>
                <a:cs typeface="Arial" panose="020B0604020202020204" pitchFamily="34" charset="0"/>
              </a:rPr>
              <a:t>Local or state health departments initiate the collection of information from laboratories, physicians, health care providers, or the general population</a:t>
            </a:r>
          </a:p>
          <a:p>
            <a:pPr lvl="1"/>
            <a:r>
              <a:rPr lang="en-US" sz="1900" dirty="0">
                <a:solidFill>
                  <a:schemeClr val="bg2"/>
                </a:solidFill>
                <a:latin typeface="Arial" panose="020B0604020202020204" pitchFamily="34" charset="0"/>
                <a:cs typeface="Arial" panose="020B0604020202020204" pitchFamily="34" charset="0"/>
              </a:rPr>
              <a:t>Achieves more complete and accurate reporting than passive surveillance</a:t>
            </a:r>
          </a:p>
          <a:p>
            <a:pPr lvl="1"/>
            <a:r>
              <a:rPr lang="en-US" sz="1900" dirty="0">
                <a:solidFill>
                  <a:schemeClr val="bg2"/>
                </a:solidFill>
                <a:latin typeface="Arial" panose="020B0604020202020204" pitchFamily="34" charset="0"/>
                <a:cs typeface="Arial" panose="020B0604020202020204" pitchFamily="34" charset="0"/>
              </a:rPr>
              <a:t>Example: Youth Risk Behavior Surveillance surveys</a:t>
            </a: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a:solidFill>
                  <a:srgbClr val="FFC000"/>
                </a:solidFill>
                <a:effectLst/>
                <a:latin typeface="Arial" panose="020B0604020202020204" pitchFamily="34" charset="0"/>
                <a:ea typeface="+mn-ea"/>
                <a:cs typeface="Arial" panose="020B0604020202020204" pitchFamily="34" charset="0"/>
              </a:rPr>
              <a:t>Active Surveillance</a:t>
            </a:r>
            <a:endParaRPr lang="en-US" dirty="0"/>
          </a:p>
        </p:txBody>
      </p:sp>
    </p:spTree>
    <p:extLst>
      <p:ext uri="{BB962C8B-B14F-4D97-AF65-F5344CB8AC3E}">
        <p14:creationId xmlns:p14="http://schemas.microsoft.com/office/powerpoint/2010/main" val="4251958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4572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Syndromic Surveillance</a:t>
            </a:r>
          </a:p>
        </p:txBody>
      </p:sp>
      <p:sp>
        <p:nvSpPr>
          <p:cNvPr id="3" name="Content Placeholder 2"/>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a:solidFill>
                  <a:schemeClr val="bg2"/>
                </a:solidFill>
                <a:latin typeface="Arial" panose="020B0604020202020204" pitchFamily="34" charset="0"/>
                <a:cs typeface="Arial" panose="020B0604020202020204" pitchFamily="34" charset="0"/>
              </a:rPr>
              <a:t>The ongoing, systematic collection, analysis, interpretation, and application of </a:t>
            </a:r>
            <a:r>
              <a:rPr lang="en-US" sz="2000" b="1" i="1" dirty="0">
                <a:solidFill>
                  <a:schemeClr val="bg2"/>
                </a:solidFill>
                <a:latin typeface="Arial" panose="020B0604020202020204" pitchFamily="34" charset="0"/>
                <a:cs typeface="Arial" panose="020B0604020202020204" pitchFamily="34" charset="0"/>
              </a:rPr>
              <a:t>real-time indicators</a:t>
            </a:r>
            <a:r>
              <a:rPr lang="en-US" sz="2000" dirty="0">
                <a:solidFill>
                  <a:schemeClr val="bg2"/>
                </a:solidFill>
                <a:latin typeface="Arial" panose="020B0604020202020204" pitchFamily="34" charset="0"/>
                <a:cs typeface="Arial" panose="020B0604020202020204" pitchFamily="34" charset="0"/>
              </a:rPr>
              <a:t> for disease that allow for detection before public health authorities might otherwise identify them</a:t>
            </a:r>
          </a:p>
          <a:p>
            <a:r>
              <a:rPr lang="en-US" sz="2000" dirty="0">
                <a:solidFill>
                  <a:schemeClr val="bg2"/>
                </a:solidFill>
                <a:latin typeface="Arial" panose="020B0604020202020204" pitchFamily="34" charset="0"/>
                <a:cs typeface="Arial" panose="020B0604020202020204" pitchFamily="34" charset="0"/>
              </a:rPr>
              <a:t>Example: Hospital admittance records</a:t>
            </a:r>
          </a:p>
          <a:p>
            <a:pPr marL="342900" lvl="1" indent="-342900">
              <a:buFont typeface="Arial" pitchFamily="34" charset="0"/>
              <a:buNone/>
            </a:pPr>
            <a:endParaRPr lang="en-US" sz="1600" dirty="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a:solidFill>
                <a:schemeClr val="bg2"/>
              </a:solidFill>
              <a:latin typeface="Arial" panose="020B0604020202020204" pitchFamily="34" charset="0"/>
              <a:cs typeface="Arial" panose="020B0604020202020204" pitchFamily="34" charset="0"/>
            </a:endParaRPr>
          </a:p>
          <a:p>
            <a:pPr marL="342900" lvl="1" indent="-342900" algn="ctr">
              <a:buFont typeface="Arial" pitchFamily="34" charset="0"/>
              <a:buNone/>
            </a:pPr>
            <a:endParaRPr lang="en-US" sz="1600" dirty="0">
              <a:solidFill>
                <a:schemeClr val="bg2"/>
              </a:solidFill>
              <a:latin typeface="Arial" panose="020B0604020202020204" pitchFamily="34" charset="0"/>
              <a:cs typeface="Arial" panose="020B0604020202020204" pitchFamily="34" charset="0"/>
            </a:endParaRPr>
          </a:p>
          <a:p>
            <a:pPr>
              <a:buFont typeface="Arial" pitchFamily="34" charset="0"/>
              <a:buNone/>
            </a:pPr>
            <a:endParaRPr lang="en-US" dirty="0">
              <a:solidFill>
                <a:schemeClr val="bg2"/>
              </a:solidFill>
              <a:latin typeface="Arial" panose="020B0604020202020204" pitchFamily="34" charset="0"/>
              <a:cs typeface="Arial" panose="020B0604020202020204" pitchFamily="34" charset="0"/>
            </a:endParaRPr>
          </a:p>
          <a:p>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a:solidFill>
                  <a:srgbClr val="FFC000"/>
                </a:solidFill>
                <a:effectLst/>
                <a:latin typeface="Arial" panose="020B0604020202020204" pitchFamily="34" charset="0"/>
                <a:ea typeface="+mn-ea"/>
                <a:cs typeface="Arial" panose="020B0604020202020204" pitchFamily="34" charset="0"/>
              </a:rPr>
              <a:t>Syndromic Surveillance</a:t>
            </a:r>
            <a:endParaRPr lang="en-US" dirty="0"/>
          </a:p>
        </p:txBody>
      </p:sp>
    </p:spTree>
    <p:extLst>
      <p:ext uri="{BB962C8B-B14F-4D97-AF65-F5344CB8AC3E}">
        <p14:creationId xmlns:p14="http://schemas.microsoft.com/office/powerpoint/2010/main" val="1478406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What Does an Ideal </a:t>
            </a:r>
          </a:p>
          <a:p>
            <a:r>
              <a:rPr lang="en-US" sz="2800" dirty="0">
                <a:latin typeface="Arial" panose="020B0604020202020204" pitchFamily="34" charset="0"/>
                <a:cs typeface="Arial" panose="020B0604020202020204" pitchFamily="34" charset="0"/>
              </a:rPr>
              <a:t>Surveillance System Look Like?</a:t>
            </a:r>
          </a:p>
        </p:txBody>
      </p:sp>
      <p:sp>
        <p:nvSpPr>
          <p:cNvPr id="3" name="Content Placeholder 2"/>
          <p:cNvSpPr txBox="1">
            <a:spLocks/>
          </p:cNvSpPr>
          <p:nvPr/>
        </p:nvSpPr>
        <p:spPr>
          <a:xfrm>
            <a:off x="457200" y="15240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r>
              <a:rPr lang="en-US" sz="2000" dirty="0">
                <a:solidFill>
                  <a:schemeClr val="bg2"/>
                </a:solidFill>
                <a:latin typeface="Arial" panose="020B0604020202020204" pitchFamily="34" charset="0"/>
                <a:cs typeface="Arial" panose="020B0604020202020204" pitchFamily="34" charset="0"/>
              </a:rPr>
              <a:t>Simple</a:t>
            </a:r>
          </a:p>
          <a:p>
            <a:pPr>
              <a:lnSpc>
                <a:spcPct val="90000"/>
              </a:lnSpc>
            </a:pPr>
            <a:r>
              <a:rPr lang="en-US" sz="2000" dirty="0">
                <a:solidFill>
                  <a:schemeClr val="bg2"/>
                </a:solidFill>
                <a:latin typeface="Arial" panose="020B0604020202020204" pitchFamily="34" charset="0"/>
                <a:cs typeface="Arial" panose="020B0604020202020204" pitchFamily="34" charset="0"/>
              </a:rPr>
              <a:t>Timely </a:t>
            </a:r>
          </a:p>
          <a:p>
            <a:pPr>
              <a:lnSpc>
                <a:spcPct val="90000"/>
              </a:lnSpc>
            </a:pPr>
            <a:r>
              <a:rPr lang="en-US" sz="2000" dirty="0">
                <a:solidFill>
                  <a:schemeClr val="bg2"/>
                </a:solidFill>
                <a:latin typeface="Arial" panose="020B0604020202020204" pitchFamily="34" charset="0"/>
                <a:cs typeface="Arial" panose="020B0604020202020204" pitchFamily="34" charset="0"/>
              </a:rPr>
              <a:t>Representative</a:t>
            </a:r>
          </a:p>
          <a:p>
            <a:pPr>
              <a:lnSpc>
                <a:spcPct val="90000"/>
              </a:lnSpc>
            </a:pPr>
            <a:r>
              <a:rPr lang="en-US" sz="2000" dirty="0">
                <a:solidFill>
                  <a:schemeClr val="bg2"/>
                </a:solidFill>
                <a:latin typeface="Arial" panose="020B0604020202020204" pitchFamily="34" charset="0"/>
                <a:cs typeface="Arial" panose="020B0604020202020204" pitchFamily="34" charset="0"/>
              </a:rPr>
              <a:t>Flexible </a:t>
            </a:r>
          </a:p>
          <a:p>
            <a:pPr>
              <a:lnSpc>
                <a:spcPct val="90000"/>
              </a:lnSpc>
            </a:pPr>
            <a:r>
              <a:rPr lang="en-US" sz="2000" dirty="0">
                <a:solidFill>
                  <a:schemeClr val="bg2"/>
                </a:solidFill>
                <a:latin typeface="Arial" panose="020B0604020202020204" pitchFamily="34" charset="0"/>
                <a:cs typeface="Arial" panose="020B0604020202020204" pitchFamily="34" charset="0"/>
              </a:rPr>
              <a:t>Sensitive </a:t>
            </a:r>
          </a:p>
          <a:p>
            <a:pPr>
              <a:lnSpc>
                <a:spcPct val="90000"/>
              </a:lnSpc>
            </a:pPr>
            <a:r>
              <a:rPr lang="en-US" sz="2000" dirty="0">
                <a:solidFill>
                  <a:schemeClr val="bg2"/>
                </a:solidFill>
                <a:latin typeface="Arial" panose="020B0604020202020204" pitchFamily="34" charset="0"/>
                <a:cs typeface="Arial" panose="020B0604020202020204" pitchFamily="34" charset="0"/>
              </a:rPr>
              <a:t>Strong predictive value</a:t>
            </a:r>
          </a:p>
          <a:p>
            <a:pPr>
              <a:lnSpc>
                <a:spcPct val="90000"/>
              </a:lnSpc>
            </a:pPr>
            <a:r>
              <a:rPr lang="en-US" sz="2000" dirty="0">
                <a:solidFill>
                  <a:schemeClr val="bg2"/>
                </a:solidFill>
                <a:latin typeface="Arial" panose="020B0604020202020204" pitchFamily="34" charset="0"/>
                <a:cs typeface="Arial" panose="020B0604020202020204" pitchFamily="34" charset="0"/>
              </a:rPr>
              <a:t>Acceptable to</a:t>
            </a:r>
          </a:p>
          <a:p>
            <a:pPr lvl="1">
              <a:lnSpc>
                <a:spcPct val="90000"/>
              </a:lnSpc>
            </a:pPr>
            <a:r>
              <a:rPr lang="en-US" sz="1800" dirty="0">
                <a:solidFill>
                  <a:schemeClr val="bg2"/>
                </a:solidFill>
                <a:latin typeface="Arial" panose="020B0604020202020204" pitchFamily="34" charset="0"/>
                <a:cs typeface="Arial" panose="020B0604020202020204" pitchFamily="34" charset="0"/>
              </a:rPr>
              <a:t>The public</a:t>
            </a:r>
          </a:p>
          <a:p>
            <a:pPr lvl="1">
              <a:lnSpc>
                <a:spcPct val="90000"/>
              </a:lnSpc>
            </a:pPr>
            <a:r>
              <a:rPr lang="en-US" sz="1800" dirty="0">
                <a:solidFill>
                  <a:schemeClr val="bg2"/>
                </a:solidFill>
                <a:latin typeface="Arial" panose="020B0604020202020204" pitchFamily="34" charset="0"/>
                <a:cs typeface="Arial" panose="020B0604020202020204" pitchFamily="34" charset="0"/>
              </a:rPr>
              <a:t>Health care providers</a:t>
            </a:r>
          </a:p>
          <a:p>
            <a:pPr>
              <a:lnSpc>
                <a:spcPct val="90000"/>
              </a:lnSpc>
            </a:pPr>
            <a:r>
              <a:rPr lang="en-US" sz="2000" dirty="0">
                <a:solidFill>
                  <a:schemeClr val="bg2"/>
                </a:solidFill>
                <a:latin typeface="Arial" panose="020B0604020202020204" pitchFamily="34" charset="0"/>
                <a:cs typeface="Arial" panose="020B0604020202020204" pitchFamily="34" charset="0"/>
              </a:rPr>
              <a:t>Cost-effective</a:t>
            </a:r>
          </a:p>
          <a:p>
            <a:pPr algn="ctr">
              <a:lnSpc>
                <a:spcPct val="90000"/>
              </a:lnSpc>
              <a:buFont typeface="Arial" pitchFamily="34" charset="0"/>
              <a:buNone/>
            </a:pPr>
            <a:endParaRPr lang="en-US" dirty="0">
              <a:solidFill>
                <a:schemeClr val="bg2"/>
              </a:solidFill>
              <a:latin typeface="Arial" panose="020B0604020202020204" pitchFamily="34" charset="0"/>
              <a:cs typeface="Arial" panose="020B0604020202020204" pitchFamily="34" charset="0"/>
            </a:endParaRPr>
          </a:p>
          <a:p>
            <a:pPr marL="342900" lvl="1" indent="-342900" algn="ctr">
              <a:lnSpc>
                <a:spcPct val="90000"/>
              </a:lnSpc>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marL="342900" lvl="1" indent="-342900" algn="ctr">
              <a:lnSpc>
                <a:spcPct val="90000"/>
              </a:lnSpc>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700" kern="1200" dirty="0">
                <a:solidFill>
                  <a:srgbClr val="FFC000"/>
                </a:solidFill>
                <a:effectLst/>
                <a:latin typeface="Arial" panose="020B0604020202020204" pitchFamily="34" charset="0"/>
                <a:ea typeface="+mn-ea"/>
                <a:cs typeface="Arial" panose="020B0604020202020204" pitchFamily="34" charset="0"/>
              </a:rPr>
              <a:t>What Does an Ideal Surveillance System Look Like?</a:t>
            </a:r>
            <a:endParaRPr lang="en-US" dirty="0"/>
          </a:p>
        </p:txBody>
      </p:sp>
    </p:spTree>
    <p:extLst>
      <p:ext uri="{BB962C8B-B14F-4D97-AF65-F5344CB8AC3E}">
        <p14:creationId xmlns:p14="http://schemas.microsoft.com/office/powerpoint/2010/main" val="2198895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What Does an Ideal </a:t>
            </a:r>
          </a:p>
          <a:p>
            <a:r>
              <a:rPr lang="en-US" sz="2800" dirty="0">
                <a:latin typeface="Arial" panose="020B0604020202020204" pitchFamily="34" charset="0"/>
                <a:cs typeface="Arial" panose="020B0604020202020204" pitchFamily="34" charset="0"/>
              </a:rPr>
              <a:t>Surveillance System Look Like? </a:t>
            </a:r>
            <a:r>
              <a:rPr lang="en-US" sz="2800" dirty="0" err="1">
                <a:latin typeface="Arial" panose="020B0604020202020204" pitchFamily="34" charset="0"/>
                <a:cs typeface="Arial" panose="020B0604020202020204" pitchFamily="34" charset="0"/>
              </a:rPr>
              <a:t>Con’t</a:t>
            </a:r>
            <a:r>
              <a:rPr lang="en-US" sz="2800" dirty="0">
                <a:latin typeface="Arial" panose="020B0604020202020204" pitchFamily="34" charset="0"/>
                <a:cs typeface="Arial" panose="020B0604020202020204" pitchFamily="34" charset="0"/>
              </a:rPr>
              <a:t>.</a:t>
            </a: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b="1" dirty="0">
                <a:solidFill>
                  <a:schemeClr val="bg2"/>
                </a:solidFill>
                <a:latin typeface="Arial" panose="020B0604020202020204" pitchFamily="34" charset="0"/>
                <a:cs typeface="Arial" panose="020B0604020202020204" pitchFamily="34" charset="0"/>
              </a:rPr>
              <a:t>Sensitivity</a:t>
            </a:r>
          </a:p>
          <a:p>
            <a:pPr lvl="1"/>
            <a:r>
              <a:rPr lang="en-US" sz="1800" dirty="0">
                <a:solidFill>
                  <a:schemeClr val="bg2"/>
                </a:solidFill>
                <a:latin typeface="Arial" panose="020B0604020202020204" pitchFamily="34" charset="0"/>
                <a:cs typeface="Arial" panose="020B0604020202020204" pitchFamily="34" charset="0"/>
              </a:rPr>
              <a:t>Few if any missed cases</a:t>
            </a:r>
          </a:p>
          <a:p>
            <a:pPr lvl="1"/>
            <a:r>
              <a:rPr lang="en-US" sz="1800" dirty="0">
                <a:solidFill>
                  <a:schemeClr val="bg2"/>
                </a:solidFill>
                <a:latin typeface="Arial" panose="020B0604020202020204" pitchFamily="34" charset="0"/>
                <a:cs typeface="Arial" panose="020B0604020202020204" pitchFamily="34" charset="0"/>
              </a:rPr>
              <a:t>Increased by having broad case definitions</a:t>
            </a:r>
          </a:p>
          <a:p>
            <a:r>
              <a:rPr lang="en-US" sz="2000" b="1" dirty="0">
                <a:solidFill>
                  <a:schemeClr val="bg2"/>
                </a:solidFill>
                <a:latin typeface="Arial" panose="020B0604020202020204" pitchFamily="34" charset="0"/>
                <a:cs typeface="Arial" panose="020B0604020202020204" pitchFamily="34" charset="0"/>
              </a:rPr>
              <a:t>Positive predictive value</a:t>
            </a:r>
          </a:p>
          <a:p>
            <a:pPr lvl="1"/>
            <a:r>
              <a:rPr lang="en-US" sz="1800" dirty="0">
                <a:solidFill>
                  <a:schemeClr val="bg2"/>
                </a:solidFill>
                <a:latin typeface="Arial" panose="020B0604020202020204" pitchFamily="34" charset="0"/>
                <a:cs typeface="Arial" panose="020B0604020202020204" pitchFamily="34" charset="0"/>
              </a:rPr>
              <a:t>Almost all case reports received for illnesses meet the surveillance case definition</a:t>
            </a:r>
          </a:p>
          <a:p>
            <a:pPr lvl="1"/>
            <a:r>
              <a:rPr lang="en-US" sz="1800" dirty="0">
                <a:solidFill>
                  <a:schemeClr val="bg2"/>
                </a:solidFill>
                <a:latin typeface="Arial" panose="020B0604020202020204" pitchFamily="34" charset="0"/>
                <a:cs typeface="Arial" panose="020B0604020202020204" pitchFamily="34" charset="0"/>
              </a:rPr>
              <a:t>Increased by adopting a more restrictive case definition</a:t>
            </a: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endParaRPr lang="en-US" dirty="0">
              <a:solidFill>
                <a:schemeClr val="bg2"/>
              </a:solidFill>
              <a:latin typeface="Arial" panose="020B0604020202020204" pitchFamily="34" charset="0"/>
              <a:cs typeface="Arial" panose="020B0604020202020204" pitchFamily="34" charset="0"/>
            </a:endParaRPr>
          </a:p>
          <a:p>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700" kern="1200" dirty="0">
                <a:solidFill>
                  <a:srgbClr val="FFC000"/>
                </a:solidFill>
                <a:effectLst/>
                <a:latin typeface="Arial" panose="020B0604020202020204" pitchFamily="34" charset="0"/>
                <a:ea typeface="+mn-ea"/>
                <a:cs typeface="Arial" panose="020B0604020202020204" pitchFamily="34" charset="0"/>
              </a:rPr>
              <a:t>What Does an Ideal Surveillance System Look Like? </a:t>
            </a:r>
            <a:r>
              <a:rPr lang="en-US" sz="2700" kern="1200" dirty="0" err="1">
                <a:solidFill>
                  <a:srgbClr val="FFC000"/>
                </a:solidFill>
                <a:effectLst/>
                <a:latin typeface="Arial" panose="020B0604020202020204" pitchFamily="34" charset="0"/>
                <a:ea typeface="+mn-ea"/>
                <a:cs typeface="Arial" panose="020B0604020202020204" pitchFamily="34" charset="0"/>
              </a:rPr>
              <a:t>Con’t</a:t>
            </a:r>
            <a:r>
              <a:rPr lang="en-US" sz="2700" kern="1200" dirty="0">
                <a:solidFill>
                  <a:srgbClr val="FFC000"/>
                </a:solidFill>
                <a:effectLst/>
                <a:latin typeface="Arial" panose="020B0604020202020204" pitchFamily="34" charset="0"/>
                <a:ea typeface="+mn-ea"/>
                <a:cs typeface="Arial" panose="020B0604020202020204" pitchFamily="34" charset="0"/>
              </a:rPr>
              <a:t>.</a:t>
            </a:r>
            <a:endParaRPr lang="en-US" dirty="0"/>
          </a:p>
        </p:txBody>
      </p:sp>
    </p:spTree>
    <p:extLst>
      <p:ext uri="{BB962C8B-B14F-4D97-AF65-F5344CB8AC3E}">
        <p14:creationId xmlns:p14="http://schemas.microsoft.com/office/powerpoint/2010/main" val="3489657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85800"/>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Purposes of </a:t>
            </a:r>
          </a:p>
          <a:p>
            <a:r>
              <a:rPr lang="en-US" sz="2800" dirty="0">
                <a:latin typeface="Arial" panose="020B0604020202020204" pitchFamily="34" charset="0"/>
                <a:cs typeface="Arial" panose="020B0604020202020204" pitchFamily="34" charset="0"/>
              </a:rPr>
              <a:t>Public Health Surveillance</a:t>
            </a: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a:solidFill>
                  <a:schemeClr val="bg2"/>
                </a:solidFill>
                <a:latin typeface="Arial" panose="020B0604020202020204" pitchFamily="34" charset="0"/>
                <a:cs typeface="Arial" panose="020B0604020202020204" pitchFamily="34" charset="0"/>
              </a:rPr>
              <a:t>Surveillance has been used for the following types of outbreaks:</a:t>
            </a:r>
          </a:p>
          <a:p>
            <a:pPr lvl="1"/>
            <a:r>
              <a:rPr lang="en-US" sz="1800" dirty="0">
                <a:solidFill>
                  <a:schemeClr val="bg2"/>
                </a:solidFill>
                <a:latin typeface="Arial" panose="020B0604020202020204" pitchFamily="34" charset="0"/>
                <a:cs typeface="Arial" panose="020B0604020202020204" pitchFamily="34" charset="0"/>
              </a:rPr>
              <a:t>Food poisoning</a:t>
            </a:r>
          </a:p>
          <a:p>
            <a:pPr lvl="1"/>
            <a:r>
              <a:rPr lang="en-US" sz="1800" dirty="0">
                <a:solidFill>
                  <a:schemeClr val="bg2"/>
                </a:solidFill>
                <a:latin typeface="Arial" panose="020B0604020202020204" pitchFamily="34" charset="0"/>
                <a:cs typeface="Arial" panose="020B0604020202020204" pitchFamily="34" charset="0"/>
              </a:rPr>
              <a:t>Cancer clusters</a:t>
            </a:r>
          </a:p>
          <a:p>
            <a:pPr lvl="1"/>
            <a:r>
              <a:rPr lang="en-US" sz="1800" dirty="0">
                <a:solidFill>
                  <a:schemeClr val="bg2"/>
                </a:solidFill>
                <a:latin typeface="Arial" panose="020B0604020202020204" pitchFamily="34" charset="0"/>
                <a:cs typeface="Arial" panose="020B0604020202020204" pitchFamily="34" charset="0"/>
              </a:rPr>
              <a:t>Health threats after natural or human-made disasters</a:t>
            </a:r>
          </a:p>
          <a:p>
            <a:pPr lvl="2"/>
            <a:r>
              <a:rPr lang="en-US" sz="1800" dirty="0">
                <a:solidFill>
                  <a:schemeClr val="bg2"/>
                </a:solidFill>
                <a:latin typeface="Arial" panose="020B0604020202020204" pitchFamily="34" charset="0"/>
                <a:cs typeface="Arial" panose="020B0604020202020204" pitchFamily="34" charset="0"/>
              </a:rPr>
              <a:t>Cholera in Haiti after the 2010 earthquake</a:t>
            </a:r>
          </a:p>
          <a:p>
            <a:pPr lvl="2"/>
            <a:r>
              <a:rPr lang="en-US" sz="1800" dirty="0">
                <a:solidFill>
                  <a:schemeClr val="bg2"/>
                </a:solidFill>
                <a:latin typeface="Arial" panose="020B0604020202020204" pitchFamily="34" charset="0"/>
                <a:cs typeface="Arial" panose="020B0604020202020204" pitchFamily="34" charset="0"/>
              </a:rPr>
              <a:t>Air quality after the September 11, 2001, attacks</a:t>
            </a:r>
          </a:p>
          <a:p>
            <a:pPr lvl="2">
              <a:buFont typeface="Arial" pitchFamily="34" charset="0"/>
              <a:buNone/>
            </a:pPr>
            <a:endParaRPr lang="en-US" dirty="0">
              <a:solidFill>
                <a:schemeClr val="bg2"/>
              </a:solidFill>
              <a:latin typeface="Arial" panose="020B0604020202020204" pitchFamily="34" charset="0"/>
              <a:cs typeface="Arial" panose="020B0604020202020204" pitchFamily="34" charset="0"/>
            </a:endParaRPr>
          </a:p>
          <a:p>
            <a:pPr lvl="2"/>
            <a:endParaRPr lang="en-US" dirty="0">
              <a:solidFill>
                <a:schemeClr val="bg2"/>
              </a:solidFill>
              <a:latin typeface="Arial" panose="020B0604020202020204" pitchFamily="34" charset="0"/>
              <a:cs typeface="Arial" panose="020B0604020202020204" pitchFamily="34" charset="0"/>
            </a:endParaRPr>
          </a:p>
          <a:p>
            <a:pPr lvl="2">
              <a:buFont typeface="Arial" pitchFamily="34" charset="0"/>
              <a:buNone/>
            </a:pPr>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700" kern="1200" dirty="0">
                <a:solidFill>
                  <a:srgbClr val="FFC000"/>
                </a:solidFill>
                <a:effectLst/>
                <a:latin typeface="Arial" panose="020B0604020202020204" pitchFamily="34" charset="0"/>
                <a:ea typeface="+mn-ea"/>
                <a:cs typeface="Arial" panose="020B0604020202020204" pitchFamily="34" charset="0"/>
              </a:rPr>
              <a:t>Purposes of Public Health Surveillance</a:t>
            </a:r>
            <a:endParaRPr lang="en-US" dirty="0"/>
          </a:p>
        </p:txBody>
      </p:sp>
    </p:spTree>
    <p:extLst>
      <p:ext uri="{BB962C8B-B14F-4D97-AF65-F5344CB8AC3E}">
        <p14:creationId xmlns:p14="http://schemas.microsoft.com/office/powerpoint/2010/main" val="196536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09600"/>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Purposes of </a:t>
            </a:r>
          </a:p>
          <a:p>
            <a:r>
              <a:rPr lang="en-US" sz="2800" dirty="0">
                <a:latin typeface="Arial" panose="020B0604020202020204" pitchFamily="34" charset="0"/>
                <a:cs typeface="Arial" panose="020B0604020202020204" pitchFamily="34" charset="0"/>
              </a:rPr>
              <a:t>Public Health Surveillance, </a:t>
            </a:r>
            <a:r>
              <a:rPr lang="en-US" sz="2800" dirty="0" err="1">
                <a:latin typeface="Arial" panose="020B0604020202020204" pitchFamily="34" charset="0"/>
                <a:cs typeface="Arial" panose="020B0604020202020204" pitchFamily="34" charset="0"/>
              </a:rPr>
              <a:t>con’t</a:t>
            </a:r>
            <a:r>
              <a:rPr lang="en-US" sz="2800" dirty="0">
                <a:latin typeface="Arial" panose="020B0604020202020204" pitchFamily="34" charset="0"/>
                <a:cs typeface="Arial" panose="020B0604020202020204" pitchFamily="34" charset="0"/>
              </a:rPr>
              <a:t>.</a:t>
            </a: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a:solidFill>
                  <a:schemeClr val="bg2"/>
                </a:solidFill>
                <a:latin typeface="Arial" panose="020B0604020202020204" pitchFamily="34" charset="0"/>
                <a:cs typeface="Arial" panose="020B0604020202020204" pitchFamily="34" charset="0"/>
              </a:rPr>
              <a:t>Infectious disease outbreaks</a:t>
            </a:r>
          </a:p>
          <a:p>
            <a:pPr lvl="1"/>
            <a:r>
              <a:rPr lang="en-US" sz="1800" dirty="0">
                <a:solidFill>
                  <a:schemeClr val="bg2"/>
                </a:solidFill>
                <a:latin typeface="Arial" panose="020B0604020202020204" pitchFamily="34" charset="0"/>
                <a:cs typeface="Arial" panose="020B0604020202020204" pitchFamily="34" charset="0"/>
              </a:rPr>
              <a:t>Ebola</a:t>
            </a:r>
          </a:p>
          <a:p>
            <a:pPr lvl="1"/>
            <a:r>
              <a:rPr lang="en-US" sz="1800" dirty="0">
                <a:solidFill>
                  <a:schemeClr val="bg2"/>
                </a:solidFill>
                <a:latin typeface="Arial" panose="020B0604020202020204" pitchFamily="34" charset="0"/>
                <a:cs typeface="Arial" panose="020B0604020202020204" pitchFamily="34" charset="0"/>
              </a:rPr>
              <a:t>Malaria</a:t>
            </a:r>
          </a:p>
          <a:p>
            <a:pPr lvl="1"/>
            <a:r>
              <a:rPr lang="en-US" sz="1800" dirty="0">
                <a:solidFill>
                  <a:schemeClr val="bg2"/>
                </a:solidFill>
                <a:latin typeface="Arial" panose="020B0604020202020204" pitchFamily="34" charset="0"/>
                <a:cs typeface="Arial" panose="020B0604020202020204" pitchFamily="34" charset="0"/>
              </a:rPr>
              <a:t>Influenza</a:t>
            </a:r>
          </a:p>
          <a:p>
            <a:pPr lvl="1"/>
            <a:r>
              <a:rPr lang="en-US" sz="1800" dirty="0">
                <a:solidFill>
                  <a:schemeClr val="bg2"/>
                </a:solidFill>
                <a:latin typeface="Arial" panose="020B0604020202020204" pitchFamily="34" charset="0"/>
                <a:cs typeface="Arial" panose="020B0604020202020204" pitchFamily="34" charset="0"/>
              </a:rPr>
              <a:t>Severe acute respiratory syndrome (SARS)</a:t>
            </a:r>
          </a:p>
          <a:p>
            <a:pPr lvl="1"/>
            <a:r>
              <a:rPr lang="en-US" sz="1800" dirty="0">
                <a:solidFill>
                  <a:schemeClr val="bg2"/>
                </a:solidFill>
                <a:latin typeface="Arial" panose="020B0604020202020204" pitchFamily="34" charset="0"/>
                <a:cs typeface="Arial" panose="020B0604020202020204" pitchFamily="34" charset="0"/>
              </a:rPr>
              <a:t>Chronic health problems</a:t>
            </a:r>
          </a:p>
          <a:p>
            <a:pPr lvl="1"/>
            <a:r>
              <a:rPr lang="en-US" sz="1800" dirty="0">
                <a:solidFill>
                  <a:schemeClr val="bg2"/>
                </a:solidFill>
                <a:latin typeface="Arial" panose="020B0604020202020204" pitchFamily="34" charset="0"/>
                <a:cs typeface="Arial" panose="020B0604020202020204" pitchFamily="34" charset="0"/>
              </a:rPr>
              <a:t>Obesity</a:t>
            </a:r>
          </a:p>
          <a:p>
            <a:pPr lvl="1"/>
            <a:r>
              <a:rPr lang="en-US" sz="1800" dirty="0">
                <a:solidFill>
                  <a:schemeClr val="bg2"/>
                </a:solidFill>
                <a:latin typeface="Arial" panose="020B0604020202020204" pitchFamily="34" charset="0"/>
                <a:cs typeface="Arial" panose="020B0604020202020204" pitchFamily="34" charset="0"/>
              </a:rPr>
              <a:t>Cardiovascular diseases</a:t>
            </a:r>
          </a:p>
          <a:p>
            <a:pPr lvl="1"/>
            <a:r>
              <a:rPr lang="en-US" sz="1800" dirty="0">
                <a:solidFill>
                  <a:schemeClr val="bg2"/>
                </a:solidFill>
                <a:latin typeface="Arial" panose="020B0604020202020204" pitchFamily="34" charset="0"/>
                <a:cs typeface="Arial" panose="020B0604020202020204" pitchFamily="34" charset="0"/>
              </a:rPr>
              <a:t>Asthma</a:t>
            </a: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700" kern="1200" dirty="0">
                <a:solidFill>
                  <a:srgbClr val="FFC000"/>
                </a:solidFill>
                <a:effectLst/>
                <a:latin typeface="Arial" panose="020B0604020202020204" pitchFamily="34" charset="0"/>
                <a:ea typeface="+mn-ea"/>
                <a:cs typeface="Arial" panose="020B0604020202020204" pitchFamily="34" charset="0"/>
              </a:rPr>
              <a:t>Purposes of Public Health Surveillance, </a:t>
            </a:r>
            <a:r>
              <a:rPr lang="en-US" sz="2700" kern="1200" dirty="0" err="1">
                <a:solidFill>
                  <a:srgbClr val="FFC000"/>
                </a:solidFill>
                <a:effectLst/>
                <a:latin typeface="Arial" panose="020B0604020202020204" pitchFamily="34" charset="0"/>
                <a:ea typeface="+mn-ea"/>
                <a:cs typeface="Arial" panose="020B0604020202020204" pitchFamily="34" charset="0"/>
              </a:rPr>
              <a:t>con’t</a:t>
            </a:r>
            <a:r>
              <a:rPr lang="en-US" sz="2700" kern="1200" dirty="0">
                <a:solidFill>
                  <a:srgbClr val="FFC000"/>
                </a:solidFill>
                <a:effectLst/>
                <a:latin typeface="Arial" panose="020B0604020202020204" pitchFamily="34" charset="0"/>
                <a:ea typeface="+mn-ea"/>
                <a:cs typeface="Arial" panose="020B0604020202020204" pitchFamily="34" charset="0"/>
              </a:rPr>
              <a:t>.</a:t>
            </a:r>
            <a:endParaRPr lang="en-US" dirty="0"/>
          </a:p>
        </p:txBody>
      </p:sp>
    </p:spTree>
    <p:extLst>
      <p:ext uri="{BB962C8B-B14F-4D97-AF65-F5344CB8AC3E}">
        <p14:creationId xmlns:p14="http://schemas.microsoft.com/office/powerpoint/2010/main" val="4063435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4"/>
          <p:cNvSpPr txBox="1">
            <a:spLocks/>
          </p:cNvSpPr>
          <p:nvPr/>
        </p:nvSpPr>
        <p:spPr>
          <a:xfrm>
            <a:off x="1600200" y="4191000"/>
            <a:ext cx="6400800" cy="20574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200" dirty="0">
                <a:latin typeface="Calibri" pitchFamily="34" charset="0"/>
              </a:rPr>
              <a:t>For more information, please contact the Centers for Disease Control and Prevention</a:t>
            </a:r>
          </a:p>
          <a:p>
            <a:pPr marL="0" indent="0">
              <a:buNone/>
            </a:pPr>
            <a:endParaRPr lang="en-US" sz="1200" dirty="0">
              <a:latin typeface="Calibri" pitchFamily="34" charset="0"/>
            </a:endParaRPr>
          </a:p>
          <a:p>
            <a:pPr marL="0" indent="0">
              <a:buNone/>
            </a:pPr>
            <a:r>
              <a:rPr lang="en-US" sz="1200">
                <a:latin typeface="Calibri" pitchFamily="34" charset="0"/>
              </a:rPr>
              <a:t>Telephone</a:t>
            </a:r>
            <a:r>
              <a:rPr lang="en-US" sz="1200" dirty="0">
                <a:latin typeface="Calibri" pitchFamily="34" charset="0"/>
              </a:rPr>
              <a:t>: 1-800-CDC-INFO (232-4636)/TTY: 1-888-232-6348</a:t>
            </a:r>
          </a:p>
          <a:p>
            <a:pPr marL="0" indent="0">
              <a:buNone/>
            </a:pPr>
            <a:r>
              <a:rPr lang="en-US" sz="1200" dirty="0">
                <a:latin typeface="Calibri" pitchFamily="34" charset="0"/>
              </a:rPr>
              <a:t>Visit: http://www.cdc.gov | Contact CDC at: 1-800-CDC-INFO or http://www.cdc.gov/info</a:t>
            </a:r>
          </a:p>
          <a:p>
            <a:pPr marL="0" indent="0">
              <a:buNone/>
            </a:pPr>
            <a:endParaRPr lang="en-US" sz="1200" dirty="0">
              <a:latin typeface="Calibri" pitchFamily="34" charset="0"/>
            </a:endParaRPr>
          </a:p>
          <a:p>
            <a:pPr marL="0" indent="0">
              <a:buNone/>
            </a:pPr>
            <a:r>
              <a:rPr lang="en-US" sz="900" dirty="0">
                <a:latin typeface="Calibri" pitchFamily="34" charset="0"/>
              </a:rPr>
              <a:t>The findings and conclusions in this course are those of the authors and do not necessarily represent the official position of the Centers for Disease Control and Prevention.</a:t>
            </a:r>
          </a:p>
        </p:txBody>
      </p:sp>
      <p:sp>
        <p:nvSpPr>
          <p:cNvPr id="3" name="Rectangle 2"/>
          <p:cNvSpPr/>
          <p:nvPr/>
        </p:nvSpPr>
        <p:spPr>
          <a:xfrm>
            <a:off x="685800" y="2373868"/>
            <a:ext cx="7772400" cy="707886"/>
          </a:xfrm>
          <a:prstGeom prst="rect">
            <a:avLst/>
          </a:prstGeom>
        </p:spPr>
        <p:txBody>
          <a:bodyPr wrap="square">
            <a:spAutoFit/>
          </a:bodyPr>
          <a:lstStyle/>
          <a:p>
            <a:pPr algn="ctr"/>
            <a:r>
              <a:rPr lang="en-US" sz="2000" dirty="0">
                <a:solidFill>
                  <a:schemeClr val="tx2"/>
                </a:solidFill>
                <a:latin typeface="Arial" panose="020B0604020202020204" pitchFamily="34" charset="0"/>
                <a:cs typeface="Arial" panose="020B0604020202020204" pitchFamily="34" charset="0"/>
              </a:rPr>
              <a:t>Please send questions and comments to </a:t>
            </a:r>
          </a:p>
          <a:p>
            <a:pPr algn="ctr"/>
            <a:r>
              <a:rPr lang="en-US" sz="2000" u="sng" dirty="0">
                <a:solidFill>
                  <a:schemeClr val="tx2"/>
                </a:solidFill>
                <a:latin typeface="Arial" panose="020B0604020202020204" pitchFamily="34" charset="0"/>
                <a:cs typeface="Arial" panose="020B0604020202020204" pitchFamily="34" charset="0"/>
                <a:hlinkClick r:id="rId2"/>
              </a:rPr>
              <a:t>scienceambassador@cdc.gov</a:t>
            </a:r>
            <a:r>
              <a:rPr lang="en-US" sz="2000" u="sng" dirty="0">
                <a:solidFill>
                  <a:schemeClr val="tx2"/>
                </a:solidFill>
                <a:latin typeface="Arial" panose="020B0604020202020204" pitchFamily="34" charset="0"/>
                <a:cs typeface="Arial" panose="020B0604020202020204" pitchFamily="34" charset="0"/>
              </a:rPr>
              <a:t>.</a:t>
            </a:r>
            <a:endParaRPr lang="en-US" sz="2000" dirty="0">
              <a:solidFill>
                <a:schemeClr val="tx2"/>
              </a:solidFill>
              <a:latin typeface="Arial" panose="020B0604020202020204" pitchFamily="34" charset="0"/>
              <a:cs typeface="Arial" panose="020B0604020202020204" pitchFamily="34" charset="0"/>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r>
              <a:rPr lang="en-US" dirty="0"/>
              <a:t>Please send questions and comments</a:t>
            </a:r>
          </a:p>
        </p:txBody>
      </p:sp>
    </p:spTree>
    <p:extLst>
      <p:ext uri="{BB962C8B-B14F-4D97-AF65-F5344CB8AC3E}">
        <p14:creationId xmlns:p14="http://schemas.microsoft.com/office/powerpoint/2010/main" val="1952893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latin typeface="Arial" panose="020B0604020202020204" pitchFamily="34" charset="0"/>
                <a:cs typeface="Arial" panose="020B0604020202020204" pitchFamily="34" charset="0"/>
              </a:rPr>
              <a:t>Disclaimers</a:t>
            </a:r>
          </a:p>
        </p:txBody>
      </p:sp>
      <p:sp>
        <p:nvSpPr>
          <p:cNvPr id="6" name="Content Placeholder 5"/>
          <p:cNvSpPr>
            <a:spLocks noGrp="1"/>
          </p:cNvSpPr>
          <p:nvPr>
            <p:ph idx="1"/>
          </p:nvPr>
        </p:nvSpPr>
        <p:spPr>
          <a:xfrm>
            <a:off x="457200" y="1676400"/>
            <a:ext cx="8229600" cy="4876800"/>
          </a:xfrm>
        </p:spPr>
        <p:txBody>
          <a:bodyPr/>
          <a:lstStyle/>
          <a:p>
            <a:r>
              <a:rPr lang="en-US" sz="1600" b="0" dirty="0">
                <a:latin typeface="Arial" panose="020B0604020202020204" pitchFamily="34" charset="0"/>
                <a:cs typeface="Arial" panose="020B0604020202020204" pitchFamily="34" charset="0"/>
              </a:rPr>
              <a:t>This lesson plan PowerPoint presentation is in the public domain and may be used without restriction. Citation as to source, however, is appreciated.</a:t>
            </a:r>
          </a:p>
          <a:p>
            <a:r>
              <a:rPr lang="en-US" sz="1600" b="0" dirty="0">
                <a:latin typeface="Arial" panose="020B0604020202020204" pitchFamily="34" charset="0"/>
                <a:cs typeface="Arial" panose="020B0604020202020204" pitchFamily="34" charset="0"/>
              </a:rPr>
              <a:t>Links to nonfederal organizations are provided solely as a service to our users. These links do not constitute an endorsement of these organizations nor their programs by the Centers for Disease Control and Prevention (CDC) or the federal government, and none should be inferred. CDC is not responsible for the content contained at these sites. URL addresses listed were current as of the date of publication.</a:t>
            </a:r>
          </a:p>
          <a:p>
            <a:r>
              <a:rPr lang="en-US" sz="1600" b="0" dirty="0">
                <a:latin typeface="Arial" panose="020B0604020202020204" pitchFamily="34" charset="0"/>
                <a:cs typeface="Arial" panose="020B0604020202020204" pitchFamily="34" charset="0"/>
              </a:rPr>
              <a:t>Use of trade names and commercial sources is for identification only and does not imply endorsement by the Division of Scientific Education and Professional Development, Center for Surveillance, Epidemiology, and Laboratory Services, Centers for Disease Control and Prevention, the Public Health Service, or the U.S. Department of Health and Human Services.</a:t>
            </a:r>
          </a:p>
          <a:p>
            <a:r>
              <a:rPr lang="en-US" sz="1600" b="0" dirty="0">
                <a:latin typeface="Arial" panose="020B0604020202020204" pitchFamily="34" charset="0"/>
                <a:cs typeface="Arial" panose="020B0604020202020204" pitchFamily="34" charset="0"/>
              </a:rPr>
              <a:t>The findings and conclusions in this Science Ambassador Workshop lesson plan are those of the authors and do not necessarily represent the official position of the Centers for Disease Control and Prevention (CDC).</a:t>
            </a:r>
          </a:p>
          <a:p>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459782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Intended Use</a:t>
            </a:r>
          </a:p>
        </p:txBody>
      </p:sp>
      <p:sp>
        <p:nvSpPr>
          <p:cNvPr id="3" name="Content Placeholder 2"/>
          <p:cNvSpPr>
            <a:spLocks noGrp="1"/>
          </p:cNvSpPr>
          <p:nvPr>
            <p:ph idx="1"/>
          </p:nvPr>
        </p:nvSpPr>
        <p:spPr/>
        <p:txBody>
          <a:bodyPr/>
          <a:lstStyle/>
          <a:p>
            <a:r>
              <a:rPr lang="en-US" sz="2000" b="0" dirty="0">
                <a:latin typeface="Arial" panose="020B0604020202020204" pitchFamily="34" charset="0"/>
                <a:cs typeface="Arial" panose="020B0604020202020204" pitchFamily="34" charset="0"/>
              </a:rPr>
              <a:t>This supplemental PowerPoint was created as an introduction to public health surveillance for use in conjunction with the 2014 Science Ambassador Workshop lesson plan entitled Epidemiology: I Have a Gut Feeling.</a:t>
            </a:r>
          </a:p>
          <a:p>
            <a:r>
              <a:rPr lang="en-US" sz="2000" b="0" dirty="0">
                <a:latin typeface="Arial" panose="020B0604020202020204" pitchFamily="34" charset="0"/>
                <a:cs typeface="Arial" panose="020B0604020202020204" pitchFamily="34" charset="0"/>
              </a:rPr>
              <a:t>It may also be used with other epidemiology and public health science-related teaching materials as an introduction to public health surveillance.</a:t>
            </a:r>
          </a:p>
        </p:txBody>
      </p:sp>
      <p:sp>
        <p:nvSpPr>
          <p:cNvPr id="5" name="Rectangle 4"/>
          <p:cNvSpPr/>
          <p:nvPr/>
        </p:nvSpPr>
        <p:spPr>
          <a:xfrm>
            <a:off x="411829" y="4572000"/>
            <a:ext cx="8305802" cy="1569660"/>
          </a:xfrm>
          <a:prstGeom prst="rect">
            <a:avLst/>
          </a:prstGeom>
          <a:ln>
            <a:solidFill>
              <a:schemeClr val="tx2"/>
            </a:solidFill>
          </a:ln>
        </p:spPr>
        <p:txBody>
          <a:bodyPr wrap="square">
            <a:spAutoFit/>
          </a:bodyPr>
          <a:lstStyle/>
          <a:p>
            <a:r>
              <a:rPr lang="en-US" sz="1200" dirty="0">
                <a:solidFill>
                  <a:schemeClr val="tx2"/>
                </a:solidFill>
                <a:latin typeface="Arial" panose="020B0604020202020204" pitchFamily="34" charset="0"/>
                <a:cs typeface="Arial" panose="020B0604020202020204" pitchFamily="34" charset="0"/>
              </a:rPr>
              <a:t>This slide set was adapted from Centers for Disease Control and Prevention, Public Health 101 Series. Introduction to Surveillance. Available at: </a:t>
            </a:r>
            <a:r>
              <a:rPr lang="en-US" sz="1200" dirty="0">
                <a:solidFill>
                  <a:schemeClr val="tx2"/>
                </a:solidFill>
                <a:latin typeface="Arial" panose="020B0604020202020204" pitchFamily="34" charset="0"/>
                <a:cs typeface="Arial" panose="020B0604020202020204" pitchFamily="34" charset="0"/>
                <a:hlinkClick r:id="rId2"/>
              </a:rPr>
              <a:t>http://www.cdc.gov/publichealth101/instructors.html</a:t>
            </a:r>
            <a:r>
              <a:rPr lang="en-US" sz="1200" dirty="0">
                <a:solidFill>
                  <a:schemeClr val="tx2"/>
                </a:solidFill>
                <a:latin typeface="Arial" panose="020B0604020202020204" pitchFamily="34" charset="0"/>
                <a:cs typeface="Arial" panose="020B0604020202020204" pitchFamily="34" charset="0"/>
              </a:rPr>
              <a:t>. This slide set is in the public domain and may be customized as needed by the user for informational or educational purposes. Permission from the Centers for Disease Control and Prevention is not required, but citation of the source is appreciated.</a:t>
            </a:r>
          </a:p>
          <a:p>
            <a:endParaRPr lang="en-US" sz="1200" dirty="0">
              <a:solidFill>
                <a:schemeClr val="tx2"/>
              </a:solidFill>
              <a:latin typeface="Arial" panose="020B0604020202020204" pitchFamily="34" charset="0"/>
              <a:cs typeface="Arial" panose="020B0604020202020204" pitchFamily="34" charset="0"/>
            </a:endParaRPr>
          </a:p>
          <a:p>
            <a:r>
              <a:rPr lang="en-US" sz="1200" b="1" dirty="0">
                <a:solidFill>
                  <a:schemeClr val="tx2"/>
                </a:solidFill>
                <a:latin typeface="Arial" panose="020B0604020202020204" pitchFamily="34" charset="0"/>
                <a:cs typeface="Arial" panose="020B0604020202020204" pitchFamily="34" charset="0"/>
              </a:rPr>
              <a:t>Suggested Citation: </a:t>
            </a:r>
            <a:r>
              <a:rPr lang="en-US" sz="1200" dirty="0">
                <a:solidFill>
                  <a:schemeClr val="tx2"/>
                </a:solidFill>
                <a:latin typeface="Arial" panose="020B0604020202020204" pitchFamily="34" charset="0"/>
                <a:cs typeface="Arial" panose="020B0604020202020204" pitchFamily="34" charset="0"/>
              </a:rPr>
              <a:t>Centers for Disease Control and Prevention (CDC). Science Ambassador Workshop—Supplemental PowerPoint: Public  Health Surveillance. Atlanta, GA: US Department of Health and Human Services, CDC; 2014. Available at: </a:t>
            </a:r>
            <a:r>
              <a:rPr lang="en-US" sz="1200" u="sng" dirty="0">
                <a:latin typeface="Arial" panose="020B0604020202020204" pitchFamily="34" charset="0"/>
                <a:cs typeface="Arial" panose="020B0604020202020204" pitchFamily="34" charset="0"/>
              </a:rPr>
              <a:t>http://www.cdc.gov/excite/ScienceAmbassador/ambassador_pgm/lessonplans.htm.</a:t>
            </a: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0428745"/>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609600"/>
            <a:ext cx="8229600" cy="954107"/>
          </a:xfrm>
          <a:prstGeom prst="rect">
            <a:avLst/>
          </a:prstGeom>
        </p:spPr>
        <p:txBody>
          <a:bodyPr wrap="square">
            <a:spAutoFit/>
          </a:bodyPr>
          <a:lstStyle/>
          <a:p>
            <a:pPr algn="ctr"/>
            <a:r>
              <a:rPr lang="en-US" sz="2800" dirty="0">
                <a:latin typeface="Arial" panose="020B0604020202020204" pitchFamily="34" charset="0"/>
                <a:cs typeface="Arial" panose="020B0604020202020204" pitchFamily="34" charset="0"/>
              </a:rPr>
              <a:t>Public Health </a:t>
            </a:r>
          </a:p>
          <a:p>
            <a:pPr algn="ctr"/>
            <a:r>
              <a:rPr lang="en-US" sz="2800" dirty="0">
                <a:latin typeface="Arial" panose="020B0604020202020204" pitchFamily="34" charset="0"/>
                <a:cs typeface="Arial" panose="020B0604020202020204" pitchFamily="34" charset="0"/>
              </a:rPr>
              <a:t>Defined</a:t>
            </a:r>
          </a:p>
        </p:txBody>
      </p:sp>
      <p:sp>
        <p:nvSpPr>
          <p:cNvPr id="6" name="Content Placeholder 2"/>
          <p:cNvSpPr txBox="1">
            <a:spLocks/>
          </p:cNvSpPr>
          <p:nvPr/>
        </p:nvSpPr>
        <p:spPr>
          <a:xfrm>
            <a:off x="457200" y="1646237"/>
            <a:ext cx="8229600" cy="48307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a:solidFill>
                  <a:schemeClr val="bg2"/>
                </a:solidFill>
                <a:latin typeface="Arial" panose="020B0604020202020204" pitchFamily="34" charset="0"/>
                <a:cs typeface="Arial" panose="020B0604020202020204" pitchFamily="34" charset="0"/>
              </a:rPr>
              <a:t>Public health can be defined as</a:t>
            </a:r>
          </a:p>
          <a:p>
            <a:pPr lvl="1"/>
            <a:r>
              <a:rPr lang="en-US" sz="1800" dirty="0">
                <a:solidFill>
                  <a:schemeClr val="bg2"/>
                </a:solidFill>
                <a:latin typeface="Arial" panose="020B0604020202020204" pitchFamily="34" charset="0"/>
                <a:cs typeface="Arial" panose="020B0604020202020204" pitchFamily="34" charset="0"/>
              </a:rPr>
              <a:t>An approach to health that aims to improve the health of an entire nation</a:t>
            </a:r>
          </a:p>
          <a:p>
            <a:pPr lvl="1"/>
            <a:r>
              <a:rPr lang="en-US" sz="1800" dirty="0">
                <a:solidFill>
                  <a:schemeClr val="bg2"/>
                </a:solidFill>
                <a:latin typeface="Arial" panose="020B0604020202020204" pitchFamily="34" charset="0"/>
                <a:cs typeface="Arial" panose="020B0604020202020204" pitchFamily="34" charset="0"/>
              </a:rPr>
              <a:t>The way in which the United States monitors, analyzes, and draws conclusions about health concerns</a:t>
            </a:r>
          </a:p>
          <a:p>
            <a:r>
              <a:rPr lang="en-US" sz="2000" dirty="0">
                <a:solidFill>
                  <a:schemeClr val="bg2"/>
                </a:solidFill>
                <a:latin typeface="Arial" panose="020B0604020202020204" pitchFamily="34" charset="0"/>
                <a:cs typeface="Arial" panose="020B0604020202020204" pitchFamily="34" charset="0"/>
              </a:rPr>
              <a:t>Things that can pose a threat to public health range from </a:t>
            </a:r>
          </a:p>
          <a:p>
            <a:pPr lvl="1"/>
            <a:r>
              <a:rPr lang="en-US" sz="1800" dirty="0">
                <a:solidFill>
                  <a:schemeClr val="bg2"/>
                </a:solidFill>
                <a:latin typeface="Arial" panose="020B0604020202020204" pitchFamily="34" charset="0"/>
                <a:cs typeface="Arial" panose="020B0604020202020204" pitchFamily="34" charset="0"/>
              </a:rPr>
              <a:t>infectious disease outbreaks (e.g., influenza or Ebola viruses), to </a:t>
            </a:r>
          </a:p>
          <a:p>
            <a:pPr lvl="1"/>
            <a:r>
              <a:rPr lang="en-US" sz="1800" dirty="0">
                <a:solidFill>
                  <a:schemeClr val="bg2"/>
                </a:solidFill>
                <a:latin typeface="Arial" panose="020B0604020202020204" pitchFamily="34" charset="0"/>
                <a:cs typeface="Arial" panose="020B0604020202020204" pitchFamily="34" charset="0"/>
              </a:rPr>
              <a:t>chronic illnesses (e.g., heart disease, cancers, or diabetes), to</a:t>
            </a:r>
          </a:p>
          <a:p>
            <a:pPr lvl="1"/>
            <a:r>
              <a:rPr lang="en-US" sz="1800" dirty="0">
                <a:solidFill>
                  <a:schemeClr val="bg2"/>
                </a:solidFill>
                <a:latin typeface="Arial" panose="020B0604020202020204" pitchFamily="34" charset="0"/>
                <a:cs typeface="Arial" panose="020B0604020202020204" pitchFamily="34" charset="0"/>
              </a:rPr>
              <a:t>environmental disasters (e.g., hurricanes, tornadoes, or earthquakes), to</a:t>
            </a:r>
          </a:p>
          <a:p>
            <a:pPr lvl="1"/>
            <a:r>
              <a:rPr lang="en-US" sz="1800" dirty="0">
                <a:solidFill>
                  <a:schemeClr val="bg2"/>
                </a:solidFill>
                <a:latin typeface="Arial" panose="020B0604020202020204" pitchFamily="34" charset="0"/>
                <a:cs typeface="Arial" panose="020B0604020202020204" pitchFamily="34" charset="0"/>
              </a:rPr>
              <a:t>biologic or chemical terrorism.</a:t>
            </a:r>
            <a:endParaRPr lang="en-US" sz="1800" dirty="0">
              <a:solidFill>
                <a:schemeClr val="bg2"/>
              </a:solidFill>
            </a:endParaRPr>
          </a:p>
          <a:p>
            <a:endParaRPr lang="en-US" dirty="0">
              <a:solidFill>
                <a:schemeClr val="bg2"/>
              </a:solidFill>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r>
              <a:rPr lang="en-US" dirty="0"/>
              <a:t>Public Health Defined</a:t>
            </a:r>
          </a:p>
        </p:txBody>
      </p:sp>
    </p:spTree>
    <p:extLst>
      <p:ext uri="{BB962C8B-B14F-4D97-AF65-F5344CB8AC3E}">
        <p14:creationId xmlns:p14="http://schemas.microsoft.com/office/powerpoint/2010/main" val="3812850650"/>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What is </a:t>
            </a:r>
          </a:p>
          <a:p>
            <a:r>
              <a:rPr lang="en-US" sz="2800" dirty="0">
                <a:latin typeface="Arial" panose="020B0604020202020204" pitchFamily="34" charset="0"/>
                <a:cs typeface="Arial" panose="020B0604020202020204" pitchFamily="34" charset="0"/>
              </a:rPr>
              <a:t>Public Health Surveillance?</a:t>
            </a:r>
          </a:p>
        </p:txBody>
      </p:sp>
      <p:sp>
        <p:nvSpPr>
          <p:cNvPr id="3" name="Rectangle 2"/>
          <p:cNvSpPr/>
          <p:nvPr/>
        </p:nvSpPr>
        <p:spPr>
          <a:xfrm>
            <a:off x="381000" y="1554301"/>
            <a:ext cx="8305800" cy="3170099"/>
          </a:xfrm>
          <a:prstGeom prst="rect">
            <a:avLst/>
          </a:prstGeom>
        </p:spPr>
        <p:txBody>
          <a:bodyPr wrap="square">
            <a:spAutoFit/>
          </a:bodyPr>
          <a:lstStyle/>
          <a:p>
            <a:pPr marL="285750" indent="-285750">
              <a:buFont typeface="Arial" panose="020B0604020202020204" pitchFamily="34" charset="0"/>
              <a:buChar char="•"/>
            </a:pPr>
            <a:r>
              <a:rPr lang="en-US" sz="2000" dirty="0">
                <a:solidFill>
                  <a:schemeClr val="tx2"/>
                </a:solidFill>
                <a:latin typeface="Arial" panose="020B0604020202020204" pitchFamily="34" charset="0"/>
                <a:cs typeface="Arial" panose="020B0604020202020204" pitchFamily="34" charset="0"/>
              </a:rPr>
              <a:t>The ongoing, systematic collection, analysis, and interpretation of health data, essential to the planning, implementation, and evaluation of public health practice, closely integrated with the timely dissemination to those who need to know</a:t>
            </a:r>
          </a:p>
          <a:p>
            <a:pPr marL="285750" indent="-285750">
              <a:buFont typeface="Arial" panose="020B0604020202020204" pitchFamily="34" charset="0"/>
              <a:buChar char="•"/>
            </a:pPr>
            <a:endParaRPr lang="en-US" sz="2000" dirty="0">
              <a:solidFill>
                <a:schemeClr val="tx2"/>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solidFill>
                  <a:schemeClr val="tx2"/>
                </a:solidFill>
                <a:latin typeface="Arial" panose="020B0604020202020204" pitchFamily="34" charset="0"/>
                <a:cs typeface="Arial" panose="020B0604020202020204" pitchFamily="34" charset="0"/>
              </a:rPr>
              <a:t>Surveillance provides the information for descriptive epidemiology, which is</a:t>
            </a:r>
          </a:p>
          <a:p>
            <a:pPr marL="742950" lvl="1" indent="-28575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Person (age, sex, description)</a:t>
            </a:r>
          </a:p>
          <a:p>
            <a:pPr marL="742950" lvl="1" indent="-28575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Place (where)</a:t>
            </a:r>
          </a:p>
          <a:p>
            <a:pPr marL="742950" lvl="1" indent="-28575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Time (dates, hours, days, months, years) </a:t>
            </a:r>
          </a:p>
        </p:txBody>
      </p:sp>
      <p:sp>
        <p:nvSpPr>
          <p:cNvPr id="5" name="Title 4"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a:solidFill>
                  <a:srgbClr val="FFC000"/>
                </a:solidFill>
                <a:effectLst/>
                <a:latin typeface="Arial" panose="020B0604020202020204" pitchFamily="34" charset="0"/>
                <a:ea typeface="+mn-ea"/>
                <a:cs typeface="Arial" panose="020B0604020202020204" pitchFamily="34" charset="0"/>
              </a:rPr>
              <a:t>What is Public Health Surveillance?</a:t>
            </a:r>
            <a:endParaRPr lang="en-US" dirty="0"/>
          </a:p>
        </p:txBody>
      </p:sp>
    </p:spTree>
    <p:extLst>
      <p:ext uri="{BB962C8B-B14F-4D97-AF65-F5344CB8AC3E}">
        <p14:creationId xmlns:p14="http://schemas.microsoft.com/office/powerpoint/2010/main" val="964169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995" y="493693"/>
            <a:ext cx="4564071" cy="954107"/>
          </a:xfrm>
          <a:prstGeom prst="rect">
            <a:avLst/>
          </a:prstGeom>
        </p:spPr>
        <p:txBody>
          <a:bodyPr wrap="none">
            <a:spAutoFit/>
          </a:bodyPr>
          <a:lstStyle/>
          <a:p>
            <a:pPr algn="ctr"/>
            <a:r>
              <a:rPr lang="en-US" sz="2800" dirty="0">
                <a:latin typeface="Arial" panose="020B0604020202020204" pitchFamily="34" charset="0"/>
                <a:cs typeface="Arial" panose="020B0604020202020204" pitchFamily="34" charset="0"/>
              </a:rPr>
              <a:t>Who Performs</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Public Health Surveillance?</a:t>
            </a: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a:solidFill>
                  <a:schemeClr val="bg2"/>
                </a:solidFill>
                <a:latin typeface="Arial" panose="020B0604020202020204" pitchFamily="34" charset="0"/>
                <a:cs typeface="Arial" panose="020B0604020202020204" pitchFamily="34" charset="0"/>
              </a:rPr>
              <a:t>Epidemiologists</a:t>
            </a:r>
          </a:p>
          <a:p>
            <a:r>
              <a:rPr lang="en-US" sz="2000" dirty="0">
                <a:solidFill>
                  <a:schemeClr val="bg2"/>
                </a:solidFill>
                <a:latin typeface="Arial" panose="020B0604020202020204" pitchFamily="34" charset="0"/>
                <a:cs typeface="Arial" panose="020B0604020202020204" pitchFamily="34" charset="0"/>
              </a:rPr>
              <a:t>Medical professionals (doctors, nurses, clinics)</a:t>
            </a:r>
            <a:endParaRPr lang="en-US" sz="2000" b="1" dirty="0">
              <a:solidFill>
                <a:schemeClr val="bg2"/>
              </a:solidFill>
              <a:latin typeface="Arial" panose="020B0604020202020204" pitchFamily="34" charset="0"/>
              <a:cs typeface="Arial" panose="020B0604020202020204" pitchFamily="34" charset="0"/>
            </a:endParaRPr>
          </a:p>
          <a:p>
            <a:r>
              <a:rPr lang="en-US" sz="2000" dirty="0">
                <a:solidFill>
                  <a:schemeClr val="bg2"/>
                </a:solidFill>
                <a:latin typeface="Arial" panose="020B0604020202020204" pitchFamily="34" charset="0"/>
                <a:cs typeface="Arial" panose="020B0604020202020204" pitchFamily="34" charset="0"/>
              </a:rPr>
              <a:t>Pharmacies</a:t>
            </a:r>
          </a:p>
          <a:p>
            <a:r>
              <a:rPr lang="en-US" sz="2000" dirty="0">
                <a:solidFill>
                  <a:schemeClr val="bg2"/>
                </a:solidFill>
                <a:latin typeface="Arial" panose="020B0604020202020204" pitchFamily="34" charset="0"/>
                <a:cs typeface="Arial" panose="020B0604020202020204" pitchFamily="34" charset="0"/>
              </a:rPr>
              <a:t>Health insurance providers</a:t>
            </a:r>
          </a:p>
          <a:p>
            <a:r>
              <a:rPr lang="en-US" sz="2000" dirty="0">
                <a:solidFill>
                  <a:schemeClr val="bg2"/>
                </a:solidFill>
                <a:latin typeface="Arial" panose="020B0604020202020204" pitchFamily="34" charset="0"/>
                <a:cs typeface="Arial" panose="020B0604020202020204" pitchFamily="34" charset="0"/>
              </a:rPr>
              <a:t>Emergency responders (9-1-1 centers, emergency management technicians)</a:t>
            </a:r>
          </a:p>
          <a:p>
            <a:r>
              <a:rPr lang="en-US" sz="2000" dirty="0">
                <a:solidFill>
                  <a:schemeClr val="bg2"/>
                </a:solidFill>
                <a:latin typeface="Arial" panose="020B0604020202020204" pitchFamily="34" charset="0"/>
                <a:cs typeface="Arial" panose="020B0604020202020204" pitchFamily="34" charset="0"/>
              </a:rPr>
              <a:t>Public health departments (local, state, federal)</a:t>
            </a:r>
          </a:p>
          <a:p>
            <a:endParaRPr lang="en-US" sz="2800" dirty="0">
              <a:solidFill>
                <a:schemeClr val="bg2"/>
              </a:solidFill>
            </a:endParaRPr>
          </a:p>
          <a:p>
            <a:endParaRPr lang="en-US" sz="2800" dirty="0">
              <a:solidFill>
                <a:schemeClr val="bg2"/>
              </a:solidFill>
            </a:endParaRPr>
          </a:p>
          <a:p>
            <a:endParaRPr lang="en-US" sz="2800" dirty="0">
              <a:solidFill>
                <a:schemeClr val="bg2"/>
              </a:solidFill>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a:solidFill>
                  <a:srgbClr val="FFC000"/>
                </a:solidFill>
                <a:effectLst/>
                <a:latin typeface="Arial" panose="020B0604020202020204" pitchFamily="34" charset="0"/>
                <a:ea typeface="+mn-ea"/>
                <a:cs typeface="Arial" panose="020B0604020202020204" pitchFamily="34" charset="0"/>
              </a:rPr>
              <a:t>What is Public Health Surveillance? -Continued</a:t>
            </a:r>
            <a:endParaRPr lang="en-US" dirty="0"/>
          </a:p>
        </p:txBody>
      </p:sp>
    </p:spTree>
    <p:extLst>
      <p:ext uri="{BB962C8B-B14F-4D97-AF65-F5344CB8AC3E}">
        <p14:creationId xmlns:p14="http://schemas.microsoft.com/office/powerpoint/2010/main" val="1491771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533400"/>
            <a:ext cx="82296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Why Do We Use </a:t>
            </a:r>
          </a:p>
          <a:p>
            <a:r>
              <a:rPr lang="en-US" sz="2800" dirty="0">
                <a:latin typeface="Arial" panose="020B0604020202020204" pitchFamily="34" charset="0"/>
                <a:cs typeface="Arial" panose="020B0604020202020204" pitchFamily="34" charset="0"/>
              </a:rPr>
              <a:t>Public Health Surveillance?</a:t>
            </a: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a:solidFill>
                  <a:schemeClr val="bg2"/>
                </a:solidFill>
                <a:latin typeface="Arial" panose="020B0604020202020204" pitchFamily="34" charset="0"/>
                <a:cs typeface="Arial" panose="020B0604020202020204" pitchFamily="34" charset="0"/>
              </a:rPr>
              <a:t>Because it can</a:t>
            </a:r>
          </a:p>
          <a:p>
            <a:pPr lvl="1"/>
            <a:r>
              <a:rPr lang="en-US" sz="1800" dirty="0">
                <a:solidFill>
                  <a:schemeClr val="bg2"/>
                </a:solidFill>
                <a:latin typeface="Arial" panose="020B0604020202020204" pitchFamily="34" charset="0"/>
                <a:cs typeface="Arial" panose="020B0604020202020204" pitchFamily="34" charset="0"/>
              </a:rPr>
              <a:t>estimate the size of a health problem</a:t>
            </a:r>
          </a:p>
          <a:p>
            <a:pPr lvl="1"/>
            <a:r>
              <a:rPr lang="en-US" sz="1800" dirty="0">
                <a:solidFill>
                  <a:schemeClr val="bg2"/>
                </a:solidFill>
                <a:latin typeface="Arial" panose="020B0604020202020204" pitchFamily="34" charset="0"/>
                <a:cs typeface="Arial" panose="020B0604020202020204" pitchFamily="34" charset="0"/>
              </a:rPr>
              <a:t>determine where an illness is occurring geographically</a:t>
            </a:r>
          </a:p>
          <a:p>
            <a:pPr lvl="1"/>
            <a:r>
              <a:rPr lang="en-US" sz="1800" dirty="0">
                <a:solidFill>
                  <a:schemeClr val="bg2"/>
                </a:solidFill>
                <a:latin typeface="Arial" panose="020B0604020202020204" pitchFamily="34" charset="0"/>
                <a:cs typeface="Arial" panose="020B0604020202020204" pitchFamily="34" charset="0"/>
              </a:rPr>
              <a:t>portray the natural history of a disease</a:t>
            </a:r>
          </a:p>
          <a:p>
            <a:pPr lvl="1"/>
            <a:r>
              <a:rPr lang="en-US" sz="1800" dirty="0">
                <a:solidFill>
                  <a:schemeClr val="bg2"/>
                </a:solidFill>
                <a:latin typeface="Arial" panose="020B0604020202020204" pitchFamily="34" charset="0"/>
                <a:cs typeface="Arial" panose="020B0604020202020204" pitchFamily="34" charset="0"/>
              </a:rPr>
              <a:t>detect epidemics or define a problem</a:t>
            </a:r>
          </a:p>
          <a:p>
            <a:pPr lvl="1"/>
            <a:r>
              <a:rPr lang="en-US" sz="1800" dirty="0">
                <a:solidFill>
                  <a:schemeClr val="bg2"/>
                </a:solidFill>
                <a:latin typeface="Arial" panose="020B0604020202020204" pitchFamily="34" charset="0"/>
                <a:cs typeface="Arial" panose="020B0604020202020204" pitchFamily="34" charset="0"/>
              </a:rPr>
              <a:t>generate hypotheses in research</a:t>
            </a:r>
          </a:p>
          <a:p>
            <a:pPr lvl="1"/>
            <a:r>
              <a:rPr lang="en-US" sz="1800" dirty="0">
                <a:solidFill>
                  <a:schemeClr val="bg2"/>
                </a:solidFill>
                <a:latin typeface="Arial" panose="020B0604020202020204" pitchFamily="34" charset="0"/>
                <a:cs typeface="Arial" panose="020B0604020202020204" pitchFamily="34" charset="0"/>
              </a:rPr>
              <a:t>monitor changes in infectious agents</a:t>
            </a:r>
          </a:p>
          <a:p>
            <a:pPr lvl="1"/>
            <a:r>
              <a:rPr lang="en-US" sz="1800" dirty="0">
                <a:solidFill>
                  <a:schemeClr val="bg2"/>
                </a:solidFill>
                <a:latin typeface="Arial" panose="020B0604020202020204" pitchFamily="34" charset="0"/>
                <a:cs typeface="Arial" panose="020B0604020202020204" pitchFamily="34" charset="0"/>
              </a:rPr>
              <a:t>detect changes in health practices</a:t>
            </a:r>
          </a:p>
          <a:p>
            <a:pPr lvl="1"/>
            <a:r>
              <a:rPr lang="en-US" sz="1800" dirty="0">
                <a:solidFill>
                  <a:schemeClr val="bg2"/>
                </a:solidFill>
                <a:latin typeface="Arial" panose="020B0604020202020204" pitchFamily="34" charset="0"/>
                <a:cs typeface="Arial" panose="020B0604020202020204" pitchFamily="34" charset="0"/>
              </a:rPr>
              <a:t>facilitate emergency planning</a:t>
            </a:r>
          </a:p>
          <a:p>
            <a:pPr lvl="1" algn="ctr">
              <a:buFont typeface="Arial" pitchFamily="34" charset="0"/>
              <a:buNone/>
            </a:pPr>
            <a:endParaRPr lang="en-US" sz="1600" dirty="0">
              <a:solidFill>
                <a:schemeClr val="bg2"/>
              </a:solidFill>
            </a:endParaRPr>
          </a:p>
          <a:p>
            <a:pPr lvl="1" algn="ctr">
              <a:buFont typeface="Arial" pitchFamily="34" charset="0"/>
              <a:buNone/>
            </a:pPr>
            <a:endParaRPr lang="en-US" sz="1600" dirty="0">
              <a:solidFill>
                <a:schemeClr val="bg2"/>
              </a:solidFill>
            </a:endParaRPr>
          </a:p>
          <a:p>
            <a:pPr lvl="1" algn="ctr">
              <a:buFont typeface="Arial" pitchFamily="34" charset="0"/>
              <a:buNone/>
            </a:pPr>
            <a:endParaRPr lang="en-US" sz="1600" dirty="0">
              <a:solidFill>
                <a:schemeClr val="bg2"/>
              </a:solidFill>
            </a:endParaRPr>
          </a:p>
          <a:p>
            <a:pPr lvl="1"/>
            <a:endParaRPr lang="en-US" dirty="0">
              <a:solidFill>
                <a:schemeClr val="bg2"/>
              </a:solidFill>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700" kern="1200" dirty="0">
                <a:solidFill>
                  <a:srgbClr val="FFC000"/>
                </a:solidFill>
                <a:effectLst/>
                <a:latin typeface="Arial" panose="020B0604020202020204" pitchFamily="34" charset="0"/>
                <a:ea typeface="+mn-ea"/>
                <a:cs typeface="Arial" panose="020B0604020202020204" pitchFamily="34" charset="0"/>
              </a:rPr>
              <a:t>Why Do We Use Public Health Surveillance?</a:t>
            </a:r>
            <a:endParaRPr lang="en-US" dirty="0"/>
          </a:p>
        </p:txBody>
      </p:sp>
    </p:spTree>
    <p:extLst>
      <p:ext uri="{BB962C8B-B14F-4D97-AF65-F5344CB8AC3E}">
        <p14:creationId xmlns:p14="http://schemas.microsoft.com/office/powerpoint/2010/main" val="936459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096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Where Do We Get </a:t>
            </a:r>
          </a:p>
          <a:p>
            <a:r>
              <a:rPr lang="en-US" sz="2800" dirty="0">
                <a:latin typeface="Arial" panose="020B0604020202020204" pitchFamily="34" charset="0"/>
                <a:cs typeface="Arial" panose="020B0604020202020204" pitchFamily="34" charset="0"/>
              </a:rPr>
              <a:t>Public Health Surveillance Data?</a:t>
            </a: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r>
              <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Vital records</a:t>
            </a:r>
          </a:p>
          <a:p>
            <a:pPr lvl="1">
              <a:lnSpc>
                <a:spcPct val="90000"/>
              </a:lnSpc>
            </a:pPr>
            <a:r>
              <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Hospital records, death certificates, birth records</a:t>
            </a:r>
          </a:p>
          <a:p>
            <a:pPr>
              <a:lnSpc>
                <a:spcPct val="90000"/>
              </a:lnSpc>
            </a:pPr>
            <a:endPar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90000"/>
              </a:lnSpc>
            </a:pPr>
            <a:r>
              <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Surveys</a:t>
            </a:r>
          </a:p>
          <a:p>
            <a:pPr lvl="1">
              <a:lnSpc>
                <a:spcPct val="50000"/>
              </a:lnSpc>
            </a:pPr>
            <a:r>
              <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Schools, doctors, insurance companies</a:t>
            </a:r>
          </a:p>
          <a:p>
            <a:pPr>
              <a:lnSpc>
                <a:spcPct val="90000"/>
              </a:lnSpc>
            </a:pPr>
            <a:endPar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90000"/>
              </a:lnSpc>
            </a:pPr>
            <a:r>
              <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Environmental monitoring systems</a:t>
            </a:r>
          </a:p>
          <a:p>
            <a:pPr lvl="1">
              <a:lnSpc>
                <a:spcPct val="90000"/>
              </a:lnSpc>
            </a:pPr>
            <a:r>
              <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Water or air quality</a:t>
            </a:r>
          </a:p>
          <a:p>
            <a:pPr>
              <a:lnSpc>
                <a:spcPct val="90000"/>
              </a:lnSpc>
            </a:pPr>
            <a:endPar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90000"/>
              </a:lnSpc>
            </a:pPr>
            <a:r>
              <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Animal health data</a:t>
            </a:r>
          </a:p>
          <a:p>
            <a:pPr lvl="1">
              <a:lnSpc>
                <a:spcPct val="90000"/>
              </a:lnSpc>
            </a:pPr>
            <a:r>
              <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Veterinarians, farms, food manufacturing</a:t>
            </a:r>
          </a:p>
          <a:p>
            <a:pPr lvl="1" algn="ctr">
              <a:lnSpc>
                <a:spcPct val="90000"/>
              </a:lnSpc>
              <a:buFont typeface="Arial" pitchFamily="34" charset="0"/>
              <a:buNone/>
            </a:pPr>
            <a:endPar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1" algn="ctr">
              <a:lnSpc>
                <a:spcPct val="90000"/>
              </a:lnSpc>
              <a:buFont typeface="Arial" pitchFamily="34" charset="0"/>
              <a:buNone/>
            </a:pPr>
            <a:endParaRPr lang="en-US" sz="11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1">
              <a:lnSpc>
                <a:spcPct val="90000"/>
              </a:lnSpc>
              <a:buFont typeface="Arial" pitchFamily="34" charset="0"/>
              <a:buNone/>
            </a:pPr>
            <a:endParaRPr lang="en-US" dirty="0">
              <a:solidFill>
                <a:schemeClr val="bg2"/>
              </a:solidFill>
              <a:effectLst>
                <a:outerShdw blurRad="38100" dist="38100" dir="2700000" algn="tl">
                  <a:srgbClr val="000000">
                    <a:alpha val="43137"/>
                  </a:srgbClr>
                </a:outerShdw>
              </a:effectLst>
            </a:endParaRPr>
          </a:p>
          <a:p>
            <a:pPr lvl="1">
              <a:lnSpc>
                <a:spcPct val="50000"/>
              </a:lnSpc>
            </a:pPr>
            <a:endParaRPr lang="en-US" dirty="0">
              <a:solidFill>
                <a:schemeClr val="bg2"/>
              </a:solidFill>
              <a:effectLst>
                <a:outerShdw blurRad="38100" dist="38100" dir="2700000" algn="tl">
                  <a:srgbClr val="000000">
                    <a:alpha val="43137"/>
                  </a:srgbClr>
                </a:outerShdw>
              </a:effectLst>
            </a:endParaRPr>
          </a:p>
          <a:p>
            <a:endParaRPr lang="en-US" dirty="0">
              <a:solidFill>
                <a:schemeClr val="bg2"/>
              </a:solidFill>
              <a:effectLst>
                <a:outerShdw blurRad="38100" dist="38100" dir="2700000" algn="tl">
                  <a:srgbClr val="000000">
                    <a:alpha val="43137"/>
                  </a:srgbClr>
                </a:outerShdw>
              </a:effectLst>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a:solidFill>
                  <a:srgbClr val="FFC000"/>
                </a:solidFill>
                <a:effectLst/>
                <a:latin typeface="Arial" panose="020B0604020202020204" pitchFamily="34" charset="0"/>
                <a:ea typeface="+mn-ea"/>
                <a:cs typeface="Arial" panose="020B0604020202020204" pitchFamily="34" charset="0"/>
              </a:rPr>
              <a:t>Where Do We Get Public Health Surveillance Data?</a:t>
            </a:r>
            <a:endParaRPr lang="en-US" dirty="0"/>
          </a:p>
        </p:txBody>
      </p:sp>
    </p:spTree>
    <p:extLst>
      <p:ext uri="{BB962C8B-B14F-4D97-AF65-F5344CB8AC3E}">
        <p14:creationId xmlns:p14="http://schemas.microsoft.com/office/powerpoint/2010/main" val="4074247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0960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Arial" panose="020B0604020202020204" pitchFamily="34" charset="0"/>
                <a:cs typeface="Arial" panose="020B0604020202020204" pitchFamily="34" charset="0"/>
              </a:rPr>
              <a:t>How Are Public Health Surveillance </a:t>
            </a:r>
          </a:p>
          <a:p>
            <a:r>
              <a:rPr lang="en-US" sz="2800" dirty="0">
                <a:latin typeface="Arial" panose="020B0604020202020204" pitchFamily="34" charset="0"/>
                <a:cs typeface="Arial" panose="020B0604020202020204" pitchFamily="34" charset="0"/>
              </a:rPr>
              <a:t>Data Collected? </a:t>
            </a:r>
          </a:p>
        </p:txBody>
      </p:sp>
      <p:sp>
        <p:nvSpPr>
          <p:cNvPr id="3" name="Content Placeholder 2"/>
          <p:cNvSpPr txBox="1">
            <a:spLocks/>
          </p:cNvSpPr>
          <p:nvPr/>
        </p:nvSpPr>
        <p:spPr>
          <a:xfrm>
            <a:off x="457200" y="1646237"/>
            <a:ext cx="8229600" cy="4525963"/>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a:solidFill>
                  <a:schemeClr val="bg2"/>
                </a:solidFill>
                <a:latin typeface="Arial" panose="020B0604020202020204" pitchFamily="34" charset="0"/>
                <a:cs typeface="Arial" panose="020B0604020202020204" pitchFamily="34" charset="0"/>
              </a:rPr>
              <a:t>Voluntary reporting</a:t>
            </a:r>
          </a:p>
          <a:p>
            <a:pPr lvl="1"/>
            <a:r>
              <a:rPr lang="en-US" sz="1800" dirty="0">
                <a:solidFill>
                  <a:schemeClr val="bg2"/>
                </a:solidFill>
                <a:latin typeface="Arial" panose="020B0604020202020204" pitchFamily="34" charset="0"/>
                <a:cs typeface="Arial" panose="020B0604020202020204" pitchFamily="34" charset="0"/>
              </a:rPr>
              <a:t>Individual persons reporting (a person, doctor, or hospital)</a:t>
            </a:r>
          </a:p>
          <a:p>
            <a:pPr lvl="1"/>
            <a:r>
              <a:rPr lang="en-US" sz="1800" dirty="0">
                <a:solidFill>
                  <a:schemeClr val="bg2"/>
                </a:solidFill>
                <a:latin typeface="Arial" panose="020B0604020202020204" pitchFamily="34" charset="0"/>
                <a:cs typeface="Arial" panose="020B0604020202020204" pitchFamily="34" charset="0"/>
              </a:rPr>
              <a:t>Media reports</a:t>
            </a:r>
          </a:p>
          <a:p>
            <a:pPr lvl="1"/>
            <a:r>
              <a:rPr lang="en-US" sz="1800" dirty="0">
                <a:solidFill>
                  <a:schemeClr val="bg2"/>
                </a:solidFill>
                <a:latin typeface="Arial" panose="020B0604020202020204" pitchFamily="34" charset="0"/>
                <a:cs typeface="Arial" panose="020B0604020202020204" pitchFamily="34" charset="0"/>
              </a:rPr>
              <a:t>Unusual health occurrences</a:t>
            </a:r>
          </a:p>
          <a:p>
            <a:pPr lvl="2"/>
            <a:r>
              <a:rPr lang="en-US" sz="1800" dirty="0">
                <a:solidFill>
                  <a:schemeClr val="bg2"/>
                </a:solidFill>
                <a:latin typeface="Arial" panose="020B0604020202020204" pitchFamily="34" charset="0"/>
                <a:cs typeface="Arial" panose="020B0604020202020204" pitchFamily="34" charset="0"/>
              </a:rPr>
              <a:t>Higher purchases of specific pharmaceuticals; excessive school absences</a:t>
            </a:r>
          </a:p>
          <a:p>
            <a:r>
              <a:rPr lang="en-US" sz="2000" dirty="0">
                <a:solidFill>
                  <a:schemeClr val="bg2"/>
                </a:solidFill>
                <a:latin typeface="Arial" panose="020B0604020202020204" pitchFamily="34" charset="0"/>
                <a:cs typeface="Arial" panose="020B0604020202020204" pitchFamily="34" charset="0"/>
              </a:rPr>
              <a:t>Public health initiated surveys</a:t>
            </a:r>
          </a:p>
          <a:p>
            <a:pPr lvl="1"/>
            <a:r>
              <a:rPr lang="en-US" sz="1800" dirty="0">
                <a:solidFill>
                  <a:schemeClr val="bg2"/>
                </a:solidFill>
                <a:latin typeface="Arial" panose="020B0604020202020204" pitchFamily="34" charset="0"/>
                <a:cs typeface="Arial" panose="020B0604020202020204" pitchFamily="34" charset="0"/>
              </a:rPr>
              <a:t>Calling, completing forms, reviewing public records</a:t>
            </a:r>
          </a:p>
          <a:p>
            <a:pPr lvl="1"/>
            <a:endParaRPr lang="en-US" dirty="0">
              <a:solidFill>
                <a:schemeClr val="bg2"/>
              </a:solidFill>
            </a:endParaRPr>
          </a:p>
          <a:p>
            <a:pPr lvl="1"/>
            <a:endParaRPr lang="en-US" dirty="0">
              <a:solidFill>
                <a:schemeClr val="bg2"/>
              </a:solidFill>
            </a:endParaRPr>
          </a:p>
          <a:p>
            <a:pPr lvl="1"/>
            <a:endParaRPr lang="en-US" dirty="0">
              <a:solidFill>
                <a:schemeClr val="bg2"/>
              </a:solidFill>
            </a:endParaRPr>
          </a:p>
          <a:p>
            <a:pPr lvl="1"/>
            <a:endParaRPr lang="en-US" dirty="0">
              <a:solidFill>
                <a:schemeClr val="bg2"/>
              </a:solidFill>
            </a:endParaRPr>
          </a:p>
          <a:p>
            <a:pPr algn="ctr">
              <a:buNone/>
            </a:pPr>
            <a:r>
              <a:rPr lang="en-US" sz="1100" dirty="0">
                <a:solidFill>
                  <a:schemeClr val="bg2"/>
                </a:solidFill>
                <a:latin typeface="Arial" panose="020B0604020202020204" pitchFamily="34" charset="0"/>
                <a:cs typeface="Arial" panose="020B0604020202020204" pitchFamily="34" charset="0"/>
              </a:rPr>
              <a:t>Adapted from:  Centers for Disease Control and Prevention, Public Health 101 Series. Introduction to Surveillance. </a:t>
            </a:r>
          </a:p>
          <a:p>
            <a:pPr algn="ctr">
              <a:buNone/>
            </a:pPr>
            <a:r>
              <a:rPr lang="en-US" sz="1100" dirty="0">
                <a:solidFill>
                  <a:schemeClr val="bg2"/>
                </a:solidFill>
                <a:latin typeface="Arial" panose="020B0604020202020204" pitchFamily="34" charset="0"/>
                <a:cs typeface="Arial" panose="020B0604020202020204" pitchFamily="34" charset="0"/>
              </a:rPr>
              <a:t>Available at: http://www.cdc.gov/publichealth101/instructors.html.</a:t>
            </a:r>
          </a:p>
          <a:p>
            <a:pPr lvl="1" algn="ctr">
              <a:buFont typeface="Arial" pitchFamily="34" charset="0"/>
              <a:buNone/>
            </a:pPr>
            <a:endParaRPr lang="en-US" sz="1100" dirty="0">
              <a:solidFill>
                <a:schemeClr val="bg2"/>
              </a:solidFill>
              <a:latin typeface="Arial" panose="020B0604020202020204" pitchFamily="34" charset="0"/>
              <a:cs typeface="Arial" panose="020B0604020202020204" pitchFamily="34" charset="0"/>
            </a:endParaRPr>
          </a:p>
          <a:p>
            <a:pPr lvl="1"/>
            <a:endParaRPr lang="en-US" dirty="0">
              <a:solidFill>
                <a:schemeClr val="bg2"/>
              </a:solidFill>
            </a:endParaRPr>
          </a:p>
          <a:p>
            <a:pPr marL="457200" lvl="1" indent="0">
              <a:buFont typeface="Arial" pitchFamily="34" charset="0"/>
              <a:buNone/>
            </a:pPr>
            <a:endParaRPr lang="en-US" dirty="0">
              <a:solidFill>
                <a:schemeClr val="bg2"/>
              </a:solidFill>
            </a:endParaRPr>
          </a:p>
          <a:p>
            <a:pPr lvl="1"/>
            <a:endParaRPr lang="en-US" dirty="0">
              <a:solidFill>
                <a:schemeClr val="bg2"/>
              </a:solidFill>
            </a:endParaRPr>
          </a:p>
          <a:p>
            <a:endParaRPr lang="en-US" dirty="0">
              <a:solidFill>
                <a:schemeClr val="bg2"/>
              </a:solidFill>
            </a:endParaRPr>
          </a:p>
        </p:txBody>
      </p:sp>
      <p:sp>
        <p:nvSpPr>
          <p:cNvPr id="4" name="Title 3" hidden="1"/>
          <p:cNvSpPr>
            <a:spLocks noGrp="1"/>
          </p:cNvSpPr>
          <p:nvPr>
            <p:ph type="title" idx="4294967295"/>
          </p:nvPr>
        </p:nvSpPr>
        <p:spPr>
          <a:xfrm>
            <a:off x="628650" y="365125"/>
            <a:ext cx="7886700" cy="1325563"/>
          </a:xfrm>
          <a:prstGeom prst="rect">
            <a:avLst/>
          </a:prstGeom>
        </p:spPr>
        <p:txBody>
          <a:bodyPr/>
          <a:lstStyle/>
          <a:p>
            <a:pPr rtl="0" eaLnBrk="1" latinLnBrk="0" hangingPunct="1"/>
            <a:r>
              <a:rPr lang="en-US" sz="2800" kern="1200" dirty="0">
                <a:solidFill>
                  <a:srgbClr val="FFC000"/>
                </a:solidFill>
                <a:effectLst/>
                <a:latin typeface="Arial" panose="020B0604020202020204" pitchFamily="34" charset="0"/>
                <a:ea typeface="+mn-ea"/>
                <a:cs typeface="Arial" panose="020B0604020202020204" pitchFamily="34" charset="0"/>
              </a:rPr>
              <a:t>How Are Public Health Surveillance </a:t>
            </a:r>
            <a:endParaRPr lang="en-US" dirty="0">
              <a:effectLst/>
            </a:endParaRPr>
          </a:p>
          <a:p>
            <a:r>
              <a:rPr lang="en-US" sz="2800" kern="1200" dirty="0">
                <a:solidFill>
                  <a:srgbClr val="FFC000"/>
                </a:solidFill>
                <a:effectLst/>
                <a:latin typeface="Arial" panose="020B0604020202020204" pitchFamily="34" charset="0"/>
                <a:ea typeface="+mn-ea"/>
                <a:cs typeface="Arial" panose="020B0604020202020204" pitchFamily="34" charset="0"/>
              </a:rPr>
              <a:t>Data Collected?</a:t>
            </a:r>
            <a:endParaRPr lang="en-US" dirty="0"/>
          </a:p>
        </p:txBody>
      </p:sp>
    </p:spTree>
    <p:extLst>
      <p:ext uri="{BB962C8B-B14F-4D97-AF65-F5344CB8AC3E}">
        <p14:creationId xmlns:p14="http://schemas.microsoft.com/office/powerpoint/2010/main" val="3044478316"/>
      </p:ext>
    </p:extLst>
  </p:cSld>
  <p:clrMapOvr>
    <a:masterClrMapping/>
  </p:clrMapOvr>
</p:sld>
</file>

<file path=ppt/theme/theme1.xml><?xml version="1.0" encoding="utf-8"?>
<a:theme xmlns:a="http://schemas.openxmlformats.org/drawingml/2006/main" name="OSELS_PPT_dark(">
  <a:themeElements>
    <a:clrScheme name="OSELS Dark PPT Colors">
      <a:dk1>
        <a:srgbClr val="FFC000"/>
      </a:dk1>
      <a:lt1>
        <a:srgbClr val="0F56DC"/>
      </a:lt1>
      <a:dk2>
        <a:srgbClr val="FFFFFF"/>
      </a:dk2>
      <a:lt2>
        <a:srgbClr val="FFFFFF"/>
      </a:lt2>
      <a:accent1>
        <a:srgbClr val="9E302D"/>
      </a:accent1>
      <a:accent2>
        <a:srgbClr val="5B8F22"/>
      </a:accent2>
      <a:accent3>
        <a:srgbClr val="532E60"/>
      </a:accent3>
      <a:accent4>
        <a:srgbClr val="FDC82F"/>
      </a:accent4>
      <a:accent5>
        <a:srgbClr val="0CC6DE"/>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0E757E-5B4E-44BD-B416-3B00B50CA8BD}">
  <ds:schemaRefs>
    <ds:schemaRef ds:uri="http://purl.org/dc/elements/1.1/"/>
    <ds:schemaRef ds:uri="http://purl.org/dc/terms/"/>
    <ds:schemaRef ds:uri="http://schemas.microsoft.com/office/2006/documentManagement/types"/>
    <ds:schemaRef ds:uri="http://schemas.microsoft.com/office/2006/metadata/properties"/>
    <ds:schemaRef ds:uri="http://purl.org/dc/dcmitype/"/>
    <ds:schemaRef ds:uri="http://www.w3.org/XML/1998/namespac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CBB630AB-BB45-4038-823A-7CF6F321293E}">
  <ds:schemaRefs>
    <ds:schemaRef ds:uri="http://schemas.microsoft.com/sharepoint/v3/contenttype/forms"/>
  </ds:schemaRefs>
</ds:datastoreItem>
</file>

<file path=customXml/itemProps3.xml><?xml version="1.0" encoding="utf-8"?>
<ds:datastoreItem xmlns:ds="http://schemas.openxmlformats.org/officeDocument/2006/customXml" ds:itemID="{1906AB9E-C283-4782-9D99-2C0C9D8547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1814</TotalTime>
  <Words>1507</Words>
  <Application>Microsoft Office PowerPoint</Application>
  <PresentationFormat>On-screen Show (4:3)</PresentationFormat>
  <Paragraphs>232</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Courier New</vt:lpstr>
      <vt:lpstr>Wingdings</vt:lpstr>
      <vt:lpstr>OSELS_PPT_dark(</vt:lpstr>
      <vt:lpstr>CDC Science Ambassador Workshop 2014 Supplemental PowerPoint  Public Health Surveillance</vt:lpstr>
      <vt:lpstr>Disclaimers</vt:lpstr>
      <vt:lpstr>Intended Use</vt:lpstr>
      <vt:lpstr>Public Health Defined</vt:lpstr>
      <vt:lpstr>What is Public Health Surveillance?</vt:lpstr>
      <vt:lpstr>What is Public Health Surveillance? -Continued</vt:lpstr>
      <vt:lpstr>Why Do We Use Public Health Surveillance?</vt:lpstr>
      <vt:lpstr>Where Do We Get Public Health Surveillance Data?</vt:lpstr>
      <vt:lpstr>How Are Public Health Surveillance  Data Collected?</vt:lpstr>
      <vt:lpstr>How Are Public Health Surveillance  Data Collected? con’t.</vt:lpstr>
      <vt:lpstr>Public Health Surveillance  Types</vt:lpstr>
      <vt:lpstr>Passive Surveillance</vt:lpstr>
      <vt:lpstr>Active Surveillance</vt:lpstr>
      <vt:lpstr>Syndromic Surveillance</vt:lpstr>
      <vt:lpstr>What Does an Ideal Surveillance System Look Like?</vt:lpstr>
      <vt:lpstr>What Does an Ideal Surveillance System Look Like? Con’t.</vt:lpstr>
      <vt:lpstr>Purposes of Public Health Surveillance</vt:lpstr>
      <vt:lpstr>Purposes of Public Health Surveillance, con’t.</vt:lpstr>
      <vt:lpstr>Please send questions and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Surveillance in Epidemiology:  The Basics</dc:title>
  <dc:creator>Owner</dc:creator>
  <cp:lastModifiedBy>Opitz, Bruno (CDC/PHIC/OD) (CTR)</cp:lastModifiedBy>
  <cp:revision>97</cp:revision>
  <dcterms:created xsi:type="dcterms:W3CDTF">2014-07-23T21:08:30Z</dcterms:created>
  <dcterms:modified xsi:type="dcterms:W3CDTF">2025-09-08T13:44:44Z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af03ff0-41c5-4c41-b55e-fabb8fae94be_Enabled">
    <vt:lpwstr>true</vt:lpwstr>
  </property>
  <property fmtid="{D5CDD505-2E9C-101B-9397-08002B2CF9AE}" pid="3" name="MSIP_Label_8af03ff0-41c5-4c41-b55e-fabb8fae94be_SetDate">
    <vt:lpwstr>2025-09-08T13:43:56Z</vt:lpwstr>
  </property>
  <property fmtid="{D5CDD505-2E9C-101B-9397-08002B2CF9AE}" pid="4" name="MSIP_Label_8af03ff0-41c5-4c41-b55e-fabb8fae94be_Method">
    <vt:lpwstr>Privileged</vt:lpwstr>
  </property>
  <property fmtid="{D5CDD505-2E9C-101B-9397-08002B2CF9AE}" pid="5" name="MSIP_Label_8af03ff0-41c5-4c41-b55e-fabb8fae94be_Name">
    <vt:lpwstr>8af03ff0-41c5-4c41-b55e-fabb8fae94be</vt:lpwstr>
  </property>
  <property fmtid="{D5CDD505-2E9C-101B-9397-08002B2CF9AE}" pid="6" name="MSIP_Label_8af03ff0-41c5-4c41-b55e-fabb8fae94be_SiteId">
    <vt:lpwstr>9ce70869-60db-44fd-abe8-d2767077fc8f</vt:lpwstr>
  </property>
  <property fmtid="{D5CDD505-2E9C-101B-9397-08002B2CF9AE}" pid="7" name="MSIP_Label_8af03ff0-41c5-4c41-b55e-fabb8fae94be_ActionId">
    <vt:lpwstr>af1e8078-2798-471a-bbe7-bf9f794daed6</vt:lpwstr>
  </property>
  <property fmtid="{D5CDD505-2E9C-101B-9397-08002B2CF9AE}" pid="8" name="MSIP_Label_8af03ff0-41c5-4c41-b55e-fabb8fae94be_ContentBits">
    <vt:lpwstr>0</vt:lpwstr>
  </property>
  <property fmtid="{D5CDD505-2E9C-101B-9397-08002B2CF9AE}" pid="9" name="MSIP_Label_8af03ff0-41c5-4c41-b55e-fabb8fae94be_Tag">
    <vt:lpwstr>10, 0, 1, 1</vt:lpwstr>
  </property>
</Properties>
</file>