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83" r:id="rId1"/>
  </p:sldMasterIdLst>
  <p:notesMasterIdLst>
    <p:notesMasterId r:id="rId69"/>
  </p:notesMasterIdLst>
  <p:handoutMasterIdLst>
    <p:handoutMasterId r:id="rId70"/>
  </p:handoutMasterIdLst>
  <p:sldIdLst>
    <p:sldId id="264" r:id="rId2"/>
    <p:sldId id="266" r:id="rId3"/>
    <p:sldId id="397" r:id="rId4"/>
    <p:sldId id="399" r:id="rId5"/>
    <p:sldId id="368" r:id="rId6"/>
    <p:sldId id="373" r:id="rId7"/>
    <p:sldId id="369" r:id="rId8"/>
    <p:sldId id="370" r:id="rId9"/>
    <p:sldId id="371" r:id="rId10"/>
    <p:sldId id="390" r:id="rId11"/>
    <p:sldId id="392" r:id="rId12"/>
    <p:sldId id="375" r:id="rId13"/>
    <p:sldId id="380" r:id="rId14"/>
    <p:sldId id="379" r:id="rId15"/>
    <p:sldId id="352" r:id="rId16"/>
    <p:sldId id="294" r:id="rId17"/>
    <p:sldId id="295" r:id="rId18"/>
    <p:sldId id="393" r:id="rId19"/>
    <p:sldId id="297" r:id="rId20"/>
    <p:sldId id="298" r:id="rId21"/>
    <p:sldId id="299" r:id="rId22"/>
    <p:sldId id="300" r:id="rId23"/>
    <p:sldId id="301" r:id="rId24"/>
    <p:sldId id="302" r:id="rId25"/>
    <p:sldId id="303" r:id="rId26"/>
    <p:sldId id="305" r:id="rId27"/>
    <p:sldId id="306" r:id="rId28"/>
    <p:sldId id="307" r:id="rId29"/>
    <p:sldId id="308" r:id="rId30"/>
    <p:sldId id="309" r:id="rId31"/>
    <p:sldId id="310" r:id="rId32"/>
    <p:sldId id="383" r:id="rId33"/>
    <p:sldId id="396" r:id="rId34"/>
    <p:sldId id="313" r:id="rId35"/>
    <p:sldId id="385" r:id="rId36"/>
    <p:sldId id="314" r:id="rId37"/>
    <p:sldId id="386" r:id="rId38"/>
    <p:sldId id="315" r:id="rId39"/>
    <p:sldId id="316" r:id="rId40"/>
    <p:sldId id="317" r:id="rId41"/>
    <p:sldId id="398" r:id="rId42"/>
    <p:sldId id="318" r:id="rId43"/>
    <p:sldId id="336" r:id="rId44"/>
    <p:sldId id="339" r:id="rId45"/>
    <p:sldId id="340" r:id="rId46"/>
    <p:sldId id="337" r:id="rId47"/>
    <p:sldId id="341" r:id="rId48"/>
    <p:sldId id="361" r:id="rId49"/>
    <p:sldId id="338" r:id="rId50"/>
    <p:sldId id="366" r:id="rId51"/>
    <p:sldId id="367" r:id="rId52"/>
    <p:sldId id="342" r:id="rId53"/>
    <p:sldId id="345" r:id="rId54"/>
    <p:sldId id="347" r:id="rId55"/>
    <p:sldId id="359" r:id="rId56"/>
    <p:sldId id="357" r:id="rId57"/>
    <p:sldId id="351" r:id="rId58"/>
    <p:sldId id="350" r:id="rId59"/>
    <p:sldId id="349" r:id="rId60"/>
    <p:sldId id="358" r:id="rId61"/>
    <p:sldId id="391" r:id="rId62"/>
    <p:sldId id="362" r:id="rId63"/>
    <p:sldId id="376" r:id="rId64"/>
    <p:sldId id="395" r:id="rId65"/>
    <p:sldId id="389" r:id="rId66"/>
    <p:sldId id="388" r:id="rId67"/>
    <p:sldId id="327" r:id="rId68"/>
  </p:sldIdLst>
  <p:sldSz cx="9144000" cy="6858000" type="screen4x3"/>
  <p:notesSz cx="7010400" cy="9296400"/>
  <p:embeddedFontLst>
    <p:embeddedFont>
      <p:font typeface="Myriad Web Pro" panose="020B0604020202020204" charset="0"/>
      <p:regular r:id="rId71"/>
      <p:bold r:id="rId72"/>
      <p:italic r:id="rId73"/>
    </p:embeddedFont>
    <p:embeddedFont>
      <p:font typeface="Calibri" panose="020F0502020204030204" pitchFamily="34" charset="0"/>
      <p:regular r:id="rId74"/>
      <p:bold r:id="rId75"/>
      <p:italic r:id="rId76"/>
      <p:bold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1" clrIdx="0"/>
  <p:cmAuthor id="1" name="Juliette Kendrick" initials="JSK"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FFF99"/>
    <a:srgbClr val="FF5A33"/>
    <a:srgbClr val="FF4B4B"/>
    <a:srgbClr val="FF2929"/>
    <a:srgbClr val="FF6161"/>
    <a:srgbClr val="00E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2755" autoAdjust="0"/>
    <p:restoredTop sz="84149" autoAdjust="0"/>
  </p:normalViewPr>
  <p:slideViewPr>
    <p:cSldViewPr>
      <p:cViewPr>
        <p:scale>
          <a:sx n="88" d="100"/>
          <a:sy n="88" d="100"/>
        </p:scale>
        <p:origin x="-384" y="-564"/>
      </p:cViewPr>
      <p:guideLst>
        <p:guide orient="horz" pos="2160"/>
        <p:guide pos="2880"/>
      </p:guideLst>
    </p:cSldViewPr>
  </p:slideViewPr>
  <p:outlineViewPr>
    <p:cViewPr>
      <p:scale>
        <a:sx n="33" d="100"/>
        <a:sy n="33" d="100"/>
      </p:scale>
      <p:origin x="0" y="189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84" d="100"/>
          <a:sy n="84" d="100"/>
        </p:scale>
        <p:origin x="-313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6" cy="464343"/>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3971393" y="0"/>
            <a:ext cx="3037416" cy="464343"/>
          </a:xfrm>
          <a:prstGeom prst="rect">
            <a:avLst/>
          </a:prstGeom>
        </p:spPr>
        <p:txBody>
          <a:bodyPr vert="horz" lIns="91614" tIns="45807" rIns="91614" bIns="45807" rtlCol="0"/>
          <a:lstStyle>
            <a:lvl1pPr algn="r">
              <a:defRPr sz="1200"/>
            </a:lvl1pPr>
          </a:lstStyle>
          <a:p>
            <a:fld id="{AA2A757F-2B27-4188-A379-462AFB661176}" type="datetimeFigureOut">
              <a:rPr lang="en-US" smtClean="0"/>
              <a:t>1/16/2014</a:t>
            </a:fld>
            <a:endParaRPr lang="en-US"/>
          </a:p>
        </p:txBody>
      </p:sp>
      <p:sp>
        <p:nvSpPr>
          <p:cNvPr id="4" name="Footer Placeholder 3"/>
          <p:cNvSpPr>
            <a:spLocks noGrp="1"/>
          </p:cNvSpPr>
          <p:nvPr>
            <p:ph type="ftr" sz="quarter" idx="2"/>
          </p:nvPr>
        </p:nvSpPr>
        <p:spPr>
          <a:xfrm>
            <a:off x="0" y="8830467"/>
            <a:ext cx="3037416" cy="464343"/>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3971393" y="8830467"/>
            <a:ext cx="3037416" cy="464343"/>
          </a:xfrm>
          <a:prstGeom prst="rect">
            <a:avLst/>
          </a:prstGeom>
        </p:spPr>
        <p:txBody>
          <a:bodyPr vert="horz" lIns="91614" tIns="45807" rIns="91614" bIns="45807" rtlCol="0" anchor="b"/>
          <a:lstStyle>
            <a:lvl1pPr algn="r">
              <a:defRPr sz="1200"/>
            </a:lvl1pPr>
          </a:lstStyle>
          <a:p>
            <a:fld id="{6BBB59B6-3D31-4273-A1E3-980FAD3789BB}" type="slidenum">
              <a:rPr lang="en-US" smtClean="0"/>
              <a:t>‹#›</a:t>
            </a:fld>
            <a:endParaRPr lang="en-US"/>
          </a:p>
        </p:txBody>
      </p:sp>
    </p:spTree>
    <p:extLst>
      <p:ext uri="{BB962C8B-B14F-4D97-AF65-F5344CB8AC3E}">
        <p14:creationId xmlns:p14="http://schemas.microsoft.com/office/powerpoint/2010/main" val="2190140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6" cy="464343"/>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idx="1"/>
          </p:nvPr>
        </p:nvSpPr>
        <p:spPr>
          <a:xfrm>
            <a:off x="3971393" y="0"/>
            <a:ext cx="3037416" cy="464343"/>
          </a:xfrm>
          <a:prstGeom prst="rect">
            <a:avLst/>
          </a:prstGeom>
        </p:spPr>
        <p:txBody>
          <a:bodyPr vert="horz" lIns="91614" tIns="45807" rIns="91614" bIns="45807" rtlCol="0"/>
          <a:lstStyle>
            <a:lvl1pPr algn="r">
              <a:defRPr sz="1200"/>
            </a:lvl1pPr>
          </a:lstStyle>
          <a:p>
            <a:fld id="{EBF54FFA-A202-44DB-B73A-A5968E9D1337}" type="datetimeFigureOut">
              <a:rPr lang="en-US" smtClean="0"/>
              <a:t>1/16/2014</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614" tIns="45807" rIns="91614" bIns="45807" rtlCol="0" anchor="ctr"/>
          <a:lstStyle/>
          <a:p>
            <a:endParaRPr lang="en-US"/>
          </a:p>
        </p:txBody>
      </p:sp>
      <p:sp>
        <p:nvSpPr>
          <p:cNvPr id="5" name="Notes Placeholder 4"/>
          <p:cNvSpPr>
            <a:spLocks noGrp="1"/>
          </p:cNvSpPr>
          <p:nvPr>
            <p:ph type="body" sz="quarter" idx="3"/>
          </p:nvPr>
        </p:nvSpPr>
        <p:spPr>
          <a:xfrm>
            <a:off x="701677" y="4416029"/>
            <a:ext cx="5607047" cy="4183857"/>
          </a:xfrm>
          <a:prstGeom prst="rect">
            <a:avLst/>
          </a:prstGeom>
        </p:spPr>
        <p:txBody>
          <a:bodyPr vert="horz" lIns="91614" tIns="45807" rIns="91614" bIns="45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467"/>
            <a:ext cx="3037416" cy="464343"/>
          </a:xfrm>
          <a:prstGeom prst="rect">
            <a:avLst/>
          </a:prstGeom>
        </p:spPr>
        <p:txBody>
          <a:bodyPr vert="horz" lIns="91614" tIns="45807" rIns="91614" bIns="45807" rtlCol="0" anchor="b"/>
          <a:lstStyle>
            <a:lvl1pPr algn="l">
              <a:defRPr sz="1200"/>
            </a:lvl1pPr>
          </a:lstStyle>
          <a:p>
            <a:endParaRPr lang="en-US"/>
          </a:p>
        </p:txBody>
      </p:sp>
      <p:sp>
        <p:nvSpPr>
          <p:cNvPr id="7" name="Slide Number Placeholder 6"/>
          <p:cNvSpPr>
            <a:spLocks noGrp="1"/>
          </p:cNvSpPr>
          <p:nvPr>
            <p:ph type="sldNum" sz="quarter" idx="5"/>
          </p:nvPr>
        </p:nvSpPr>
        <p:spPr>
          <a:xfrm>
            <a:off x="3971393" y="8830467"/>
            <a:ext cx="3037416" cy="464343"/>
          </a:xfrm>
          <a:prstGeom prst="rect">
            <a:avLst/>
          </a:prstGeom>
        </p:spPr>
        <p:txBody>
          <a:bodyPr vert="horz" lIns="91614" tIns="45807" rIns="91614" bIns="45807" rtlCol="0" anchor="b"/>
          <a:lstStyle>
            <a:lvl1pPr algn="r">
              <a:defRPr sz="1200"/>
            </a:lvl1pPr>
          </a:lstStyle>
          <a:p>
            <a:fld id="{28BF7D67-155C-4343-8D69-7DAB182771CD}" type="slidenum">
              <a:rPr lang="en-US" smtClean="0"/>
              <a:t>‹#›</a:t>
            </a:fld>
            <a:endParaRPr lang="en-US"/>
          </a:p>
        </p:txBody>
      </p:sp>
    </p:spTree>
    <p:extLst>
      <p:ext uri="{BB962C8B-B14F-4D97-AF65-F5344CB8AC3E}">
        <p14:creationId xmlns:p14="http://schemas.microsoft.com/office/powerpoint/2010/main" val="25151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9"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53B9EF5D-49EF-4A5D-B299-618CDC4E1DD0}" type="slidenum">
              <a:rPr lang="en-US" smtClean="0"/>
              <a:pPr>
                <a:defRPr/>
              </a:pPr>
              <a:t>1</a:t>
            </a:fld>
            <a:endParaRPr lang="en-US" dirty="0"/>
          </a:p>
        </p:txBody>
      </p:sp>
    </p:spTree>
    <p:extLst>
      <p:ext uri="{BB962C8B-B14F-4D97-AF65-F5344CB8AC3E}">
        <p14:creationId xmlns:p14="http://schemas.microsoft.com/office/powerpoint/2010/main" val="61538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
            </a:r>
            <a:r>
              <a:rPr lang="en-US" i="0" u="none" dirty="0" smtClean="0"/>
              <a:t>at you know about the US SPR, and its intent and target audience, we</a:t>
            </a:r>
            <a:r>
              <a:rPr lang="en-US" i="0" u="none" baseline="0" dirty="0" smtClean="0"/>
              <a:t> will next describe how to access and use the guidance.</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11</a:t>
            </a:fld>
            <a:endParaRPr lang="en-US"/>
          </a:p>
        </p:txBody>
      </p:sp>
    </p:spTree>
    <p:extLst>
      <p:ext uri="{BB962C8B-B14F-4D97-AF65-F5344CB8AC3E}">
        <p14:creationId xmlns:p14="http://schemas.microsoft.com/office/powerpoint/2010/main" val="333126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To access this guidance, search</a:t>
            </a:r>
            <a:r>
              <a:rPr lang="en-US" baseline="0" dirty="0" smtClean="0"/>
              <a:t> for CDC contraception to reach the </a:t>
            </a:r>
            <a:r>
              <a:rPr lang="en-US" baseline="0" dirty="0" smtClean="0">
                <a:solidFill>
                  <a:schemeClr val="tx1"/>
                </a:solidFill>
              </a:rPr>
              <a:t>CDC Contraceptive Guidance for Healthcare Providers page.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186ECE1E-AF7B-493F-818C-23C9FFA919D5}" type="slidenum">
              <a:rPr lang="en-US" smtClean="0"/>
              <a:t>12</a:t>
            </a:fld>
            <a:endParaRPr lang="en-US" dirty="0"/>
          </a:p>
        </p:txBody>
      </p:sp>
    </p:spTree>
    <p:extLst>
      <p:ext uri="{BB962C8B-B14F-4D97-AF65-F5344CB8AC3E}">
        <p14:creationId xmlns:p14="http://schemas.microsoft.com/office/powerpoint/2010/main" val="3929504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186ECE1E-AF7B-493F-818C-23C9FFA919D5}" type="slidenum">
              <a:rPr lang="en-US" smtClean="0"/>
              <a:t>13</a:t>
            </a:fld>
            <a:endParaRPr lang="en-US" dirty="0"/>
          </a:p>
        </p:txBody>
      </p:sp>
    </p:spTree>
    <p:extLst>
      <p:ext uri="{BB962C8B-B14F-4D97-AF65-F5344CB8AC3E}">
        <p14:creationId xmlns:p14="http://schemas.microsoft.com/office/powerpoint/2010/main" val="4244068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139657E0-64E3-4A9D-BA76-1BA088D076DE}" type="slidenum">
              <a:rPr lang="en-US" smtClean="0"/>
              <a:pPr/>
              <a:t>14</a:t>
            </a:fld>
            <a:endParaRPr 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t>All</a:t>
            </a:r>
            <a:r>
              <a:rPr lang="en-US" baseline="0" dirty="0" smtClean="0"/>
              <a:t> of this US SPR information, as well as tools and aides for contraceptive guidance can be found at the listed website.</a:t>
            </a:r>
          </a:p>
          <a:p>
            <a:pPr marL="171450" indent="-171450" eaLnBrk="1" hangingPunct="1">
              <a:buFont typeface="Arial" pitchFamily="34" charset="0"/>
              <a:buChar char="•"/>
            </a:pPr>
            <a:r>
              <a:rPr lang="en-US" baseline="0" dirty="0" smtClean="0"/>
              <a:t>You can also sign up for email alerts to be up to date with any new guidance updates or new tools released from CDC.</a:t>
            </a:r>
          </a:p>
          <a:p>
            <a:pPr marL="171450" indent="-171450" eaLnBrk="1" hangingPunct="1">
              <a:buFont typeface="Arial" pitchFamily="34" charset="0"/>
              <a:buChar char="•"/>
            </a:pPr>
            <a:r>
              <a:rPr lang="en-US" baseline="0" dirty="0" smtClean="0"/>
              <a:t>The WHO family planning website is also listed to access WHO family planning guidance.</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To demonstrate how the guidance can be used, we will now go through several</a:t>
            </a:r>
            <a:r>
              <a:rPr lang="en-US" baseline="0" dirty="0" smtClean="0"/>
              <a:t> clinical scenarios for which the guidance may be useful.</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15</a:t>
            </a:fld>
            <a:endParaRPr lang="en-US"/>
          </a:p>
        </p:txBody>
      </p:sp>
    </p:spTree>
    <p:extLst>
      <p:ext uri="{BB962C8B-B14F-4D97-AF65-F5344CB8AC3E}">
        <p14:creationId xmlns:p14="http://schemas.microsoft.com/office/powerpoint/2010/main" val="2841767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16</a:t>
            </a:fld>
            <a:endParaRPr lang="en-US"/>
          </a:p>
        </p:txBody>
      </p:sp>
    </p:spTree>
    <p:extLst>
      <p:ext uri="{BB962C8B-B14F-4D97-AF65-F5344CB8AC3E}">
        <p14:creationId xmlns:p14="http://schemas.microsoft.com/office/powerpoint/2010/main" val="181320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There are several barriers</a:t>
            </a:r>
            <a:r>
              <a:rPr lang="en-US" baseline="0" dirty="0" smtClean="0"/>
              <a:t> to initiating contraception which increases the time a woman is at risk for unintended pregnancy.</a:t>
            </a:r>
          </a:p>
          <a:p>
            <a:pPr marL="171450" indent="-171450">
              <a:buFont typeface="Arial" pitchFamily="34" charset="0"/>
              <a:buChar char="•"/>
            </a:pPr>
            <a:r>
              <a:rPr lang="en-US" baseline="0" dirty="0" smtClean="0"/>
              <a:t>Some examples of these barriers are the need to </a:t>
            </a:r>
            <a:r>
              <a:rPr lang="en-US" i="0" u="none" baseline="0" dirty="0" smtClean="0"/>
              <a:t>fill a prescription, to wait for next menses to start the method or to come back for another </a:t>
            </a:r>
            <a:r>
              <a:rPr lang="en-US" baseline="0" dirty="0" smtClean="0"/>
              <a:t>visit.</a:t>
            </a:r>
          </a:p>
          <a:p>
            <a:pPr marL="171450" indent="-171450">
              <a:buFont typeface="Arial" pitchFamily="34" charset="0"/>
              <a:buChar char="•"/>
            </a:pPr>
            <a:r>
              <a:rPr lang="en-US" baseline="0" dirty="0" smtClean="0"/>
              <a:t>Quick start is the start of a contraceptive method when a woman </a:t>
            </a:r>
            <a:r>
              <a:rPr lang="en-US" i="0" u="none" baseline="0" dirty="0" smtClean="0"/>
              <a:t>requests it rather than waiting.</a:t>
            </a:r>
          </a:p>
          <a:p>
            <a:pPr marL="171450" indent="-171450">
              <a:buFont typeface="Arial" pitchFamily="34" charset="0"/>
              <a:buChar char="•"/>
            </a:pPr>
            <a:r>
              <a:rPr lang="en-US" i="0" u="none" baseline="0" dirty="0" smtClean="0"/>
              <a:t>Quick start </a:t>
            </a:r>
            <a:r>
              <a:rPr lang="en-US" baseline="0" dirty="0" smtClean="0"/>
              <a:t>may reduce the time a woman is at risk for pregnancy and may reduce barriers to starting a method.</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17</a:t>
            </a:fld>
            <a:endParaRPr lang="en-US" dirty="0"/>
          </a:p>
        </p:txBody>
      </p:sp>
    </p:spTree>
    <p:extLst>
      <p:ext uri="{BB962C8B-B14F-4D97-AF65-F5344CB8AC3E}">
        <p14:creationId xmlns:p14="http://schemas.microsoft.com/office/powerpoint/2010/main" val="3320365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Providers</a:t>
            </a:r>
            <a:r>
              <a:rPr lang="en-US" baseline="0" dirty="0" smtClean="0"/>
              <a:t> may have concerns that a woman may already be pregnant and </a:t>
            </a:r>
            <a:r>
              <a:rPr lang="en-US" i="0" u="none" baseline="0" dirty="0" smtClean="0"/>
              <a:t>therefore </a:t>
            </a:r>
            <a:r>
              <a:rPr lang="en-US" baseline="0" dirty="0" smtClean="0"/>
              <a:t>may not want to start her on contraception right away.</a:t>
            </a:r>
          </a:p>
          <a:p>
            <a:pPr marL="171450" indent="-171450">
              <a:buFont typeface="Arial" pitchFamily="34" charset="0"/>
              <a:buChar char="•"/>
            </a:pPr>
            <a:r>
              <a:rPr lang="en-US" baseline="0" dirty="0" smtClean="0"/>
              <a:t>A recent systematic review shows that the risk of pregnancy with Quick Start of combined hormonal contraceptives is low and that the risk that a woman is already pregnant using the Quick Start method is also low.</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18</a:t>
            </a:fld>
            <a:endParaRPr lang="en-US"/>
          </a:p>
        </p:txBody>
      </p:sp>
    </p:spTree>
    <p:extLst>
      <p:ext uri="{BB962C8B-B14F-4D97-AF65-F5344CB8AC3E}">
        <p14:creationId xmlns:p14="http://schemas.microsoft.com/office/powerpoint/2010/main" val="2228443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Another concern may be that starting CHCs on days of the cycle not consistent with menses may cause irregular bleeding; however studies from the same systematic review have shown that starting on different days of the cycle does not affect bleeding changes or other side effects.</a:t>
            </a:r>
          </a:p>
          <a:p>
            <a:pPr marL="171450" indent="-171450">
              <a:buFont typeface="Arial" pitchFamily="34" charset="0"/>
              <a:buChar char="•"/>
            </a:pPr>
            <a:r>
              <a:rPr lang="en-US" baseline="0" dirty="0" smtClean="0"/>
              <a:t>Quick start may increase short term continuation of both COCs and the patch, however this difference disappeared over time in studies comparing quick start to other initiation.</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19</a:t>
            </a:fld>
            <a:endParaRPr lang="en-US" dirty="0"/>
          </a:p>
        </p:txBody>
      </p:sp>
    </p:spTree>
    <p:extLst>
      <p:ext uri="{BB962C8B-B14F-4D97-AF65-F5344CB8AC3E}">
        <p14:creationId xmlns:p14="http://schemas.microsoft.com/office/powerpoint/2010/main" val="545373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Another</a:t>
            </a:r>
            <a:r>
              <a:rPr lang="en-US" baseline="0" dirty="0" smtClean="0"/>
              <a:t> concern is risk of fetal exposure to hormonal contraception in early pregnancy.</a:t>
            </a:r>
          </a:p>
          <a:p>
            <a:pPr marL="171450" indent="-171450">
              <a:buFont typeface="Arial" pitchFamily="34" charset="0"/>
              <a:buChar char="•"/>
            </a:pPr>
            <a:r>
              <a:rPr lang="en-US" dirty="0" smtClean="0"/>
              <a:t>In several</a:t>
            </a:r>
            <a:r>
              <a:rPr lang="en-US" baseline="0" dirty="0" smtClean="0"/>
              <a:t> studies examining fetal exposure to COCs, there has been </a:t>
            </a:r>
            <a:r>
              <a:rPr lang="en-US" dirty="0" smtClean="0"/>
              <a:t>no increased risk for adverse outcomes</a:t>
            </a:r>
            <a:r>
              <a:rPr lang="en-US" baseline="0" dirty="0" smtClean="0"/>
              <a:t> among infants.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20</a:t>
            </a:fld>
            <a:endParaRPr lang="en-US"/>
          </a:p>
        </p:txBody>
      </p:sp>
    </p:spTree>
    <p:extLst>
      <p:ext uri="{BB962C8B-B14F-4D97-AF65-F5344CB8AC3E}">
        <p14:creationId xmlns:p14="http://schemas.microsoft.com/office/powerpoint/2010/main" val="247380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i="0" u="none" dirty="0" smtClean="0"/>
              <a:t>After this presentation, participants will be able to:</a:t>
            </a:r>
            <a:endParaRPr lang="en-US" b="0" i="0" u="none" strike="sngStrike" baseline="0" dirty="0" smtClean="0"/>
          </a:p>
          <a:p>
            <a:pPr marL="171450" indent="-171450">
              <a:buFont typeface="Arial" pitchFamily="34" charset="0"/>
              <a:buChar char="•"/>
            </a:pPr>
            <a:r>
              <a:rPr lang="en-US" baseline="0" dirty="0" smtClean="0"/>
              <a:t>Describe the US Selected Practice Recommendations for Contraceptive Use or US SPR</a:t>
            </a:r>
          </a:p>
          <a:p>
            <a:pPr marL="171450" indent="-171450">
              <a:buFont typeface="Arial" pitchFamily="34" charset="0"/>
              <a:buChar char="•"/>
            </a:pPr>
            <a:r>
              <a:rPr lang="en-US" baseline="0" dirty="0" smtClean="0"/>
              <a:t>Identify the intended use of this document and the target audience for the guidance</a:t>
            </a:r>
          </a:p>
          <a:p>
            <a:pPr marL="171450" indent="-171450">
              <a:buFont typeface="Arial" pitchFamily="34" charset="0"/>
              <a:buChar char="•"/>
            </a:pPr>
            <a:r>
              <a:rPr lang="en-US" baseline="0" dirty="0" smtClean="0"/>
              <a:t>Understand how that audience can use the guidance</a:t>
            </a:r>
          </a:p>
          <a:p>
            <a:pPr marL="171450" indent="-171450">
              <a:buFont typeface="Arial" pitchFamily="34" charset="0"/>
              <a:buChar char="•"/>
            </a:pPr>
            <a:r>
              <a:rPr lang="en-US" i="0" u="none" baseline="0" dirty="0" smtClean="0"/>
              <a:t>Apply the guidance in specific </a:t>
            </a:r>
            <a:r>
              <a:rPr lang="en-US" baseline="0" dirty="0" smtClean="0"/>
              <a:t>clinical scenarios</a:t>
            </a:r>
            <a:endParaRPr lang="en-US" strike="sngStrike"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D46BEE-85D6-474A-A6BA-1FA9801BAB71}"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Providers may also be concerned for how long a woman will have to wait</a:t>
            </a:r>
            <a:r>
              <a:rPr lang="en-US" baseline="0" dirty="0" smtClean="0"/>
              <a:t> until her method is effective if she does not start her method with menses.</a:t>
            </a:r>
          </a:p>
          <a:p>
            <a:pPr marL="171450" indent="-171450">
              <a:buFont typeface="Arial" pitchFamily="34" charset="0"/>
              <a:buChar char="•"/>
            </a:pPr>
            <a:r>
              <a:rPr lang="en-US" dirty="0" smtClean="0"/>
              <a:t>The US SPR also provides evidence-based</a:t>
            </a:r>
            <a:r>
              <a:rPr lang="en-US" baseline="0" dirty="0" smtClean="0"/>
              <a:t> guidance on the need for back-up contraception or need to abstain from sexual intercourse for each method initiation.</a:t>
            </a:r>
          </a:p>
          <a:p>
            <a:pPr marL="171450" indent="-171450">
              <a:buFont typeface="Arial" pitchFamily="34" charset="0"/>
              <a:buChar char="•"/>
            </a:pPr>
            <a:r>
              <a:rPr lang="en-US" baseline="0" dirty="0" smtClean="0"/>
              <a:t>For CHCs, starting on later days in the cycle is associated with greater follicular activity through day 5, but not including ovulation.</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21</a:t>
            </a:fld>
            <a:endParaRPr lang="en-US" dirty="0"/>
          </a:p>
        </p:txBody>
      </p:sp>
    </p:spTree>
    <p:extLst>
      <p:ext uri="{BB962C8B-B14F-4D97-AF65-F5344CB8AC3E}">
        <p14:creationId xmlns:p14="http://schemas.microsoft.com/office/powerpoint/2010/main" val="4185525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Thus the recommendation</a:t>
            </a:r>
            <a:r>
              <a:rPr lang="en-US" baseline="0" dirty="0" smtClean="0"/>
              <a:t> for initiation of CHCs is to use backup or abstain from intercourse for 7 days if the method is initiated greater than 5 days from the start of last menstrual period.</a:t>
            </a:r>
          </a:p>
          <a:p>
            <a:pPr marL="171450" indent="-171450">
              <a:buFont typeface="Arial" pitchFamily="34" charset="0"/>
              <a:buChar char="•"/>
            </a:pPr>
            <a:r>
              <a:rPr lang="en-US" baseline="0" dirty="0" smtClean="0"/>
              <a:t>The US SPR also provides guidance both within the document and summarized in a user-friendly chart to guide providers on how to counsel patients on backup needs for all methods.</a:t>
            </a:r>
          </a:p>
          <a:p>
            <a:pPr marL="171450" indent="-171450">
              <a:buFont typeface="Arial" pitchFamily="34" charset="0"/>
              <a:buChar char="•"/>
            </a:pPr>
            <a:r>
              <a:rPr lang="en-US" baseline="0" dirty="0" smtClean="0"/>
              <a:t>As you can see from this chart, all methods of contraception can be started at any time, if the provider is reasonably certain the woman is not pregnant.  This ensures she is not pregnant at the time of initiation.  To ensure that she not get pregnant once the method is started, she should use appropriate backup for the recommended time period to prevent a new unintended pregnancy.</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72E7A18-36AF-4CD5-9F81-091C17D788F0}" type="slidenum">
              <a:rPr lang="en-US" smtClean="0"/>
              <a:pPr>
                <a:defRPr/>
              </a:pPr>
              <a:t>22</a:t>
            </a:fld>
            <a:endParaRPr lang="en-US" dirty="0"/>
          </a:p>
        </p:txBody>
      </p:sp>
    </p:spTree>
    <p:extLst>
      <p:ext uri="{BB962C8B-B14F-4D97-AF65-F5344CB8AC3E}">
        <p14:creationId xmlns:p14="http://schemas.microsoft.com/office/powerpoint/2010/main" val="3523197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For women</a:t>
            </a:r>
            <a:r>
              <a:rPr lang="en-US" baseline="0" dirty="0" smtClean="0"/>
              <a:t> in other situations who may not have a last menstrual cycle to refer to, guidance on how to initiate methods is also provided.</a:t>
            </a:r>
          </a:p>
          <a:p>
            <a:pPr marL="171450" indent="-171450">
              <a:buFont typeface="Arial" pitchFamily="34" charset="0"/>
              <a:buChar char="•"/>
            </a:pPr>
            <a:r>
              <a:rPr lang="en-US" baseline="0" dirty="0" smtClean="0"/>
              <a:t>These situations refer to women who are </a:t>
            </a:r>
            <a:r>
              <a:rPr lang="en-US" baseline="0" dirty="0" err="1" smtClean="0"/>
              <a:t>amenorrheic</a:t>
            </a:r>
            <a:r>
              <a:rPr lang="en-US" baseline="0" dirty="0" smtClean="0"/>
              <a:t>, postpartum, </a:t>
            </a:r>
            <a:r>
              <a:rPr lang="en-US" baseline="0" dirty="0" err="1" smtClean="0"/>
              <a:t>postabortion</a:t>
            </a:r>
            <a:r>
              <a:rPr lang="en-US" baseline="0" dirty="0" smtClean="0"/>
              <a:t> or are switching from another method.</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23</a:t>
            </a:fld>
            <a:endParaRPr lang="en-US"/>
          </a:p>
        </p:txBody>
      </p:sp>
    </p:spTree>
    <p:extLst>
      <p:ext uri="{BB962C8B-B14F-4D97-AF65-F5344CB8AC3E}">
        <p14:creationId xmlns:p14="http://schemas.microsoft.com/office/powerpoint/2010/main" val="2172978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To answer this question, the recommendation for</a:t>
            </a:r>
            <a:r>
              <a:rPr lang="en-US" baseline="0" dirty="0" smtClean="0"/>
              <a:t> pills and for all methods is a woman can start a method anytime, if a provider can be reasonably certain she is not pregnant.</a:t>
            </a:r>
          </a:p>
          <a:p>
            <a:pPr marL="171450" indent="-171450">
              <a:buFont typeface="Arial" pitchFamily="34" charset="0"/>
              <a:buChar char="•"/>
            </a:pPr>
            <a:r>
              <a:rPr lang="en-US" baseline="0" dirty="0" smtClean="0"/>
              <a:t>If it has been more than 5 days since menstrual bleeding started, she will need to abstain from sex or use additional contraception for the next 7 days after starting her combined pills.</a:t>
            </a:r>
          </a:p>
        </p:txBody>
      </p:sp>
      <p:sp>
        <p:nvSpPr>
          <p:cNvPr id="4" name="Slide Number Placeholder 3"/>
          <p:cNvSpPr>
            <a:spLocks noGrp="1"/>
          </p:cNvSpPr>
          <p:nvPr>
            <p:ph type="sldNum" sz="quarter" idx="10"/>
          </p:nvPr>
        </p:nvSpPr>
        <p:spPr/>
        <p:txBody>
          <a:bodyPr/>
          <a:lstStyle/>
          <a:p>
            <a:fld id="{28BF7D67-155C-4343-8D69-7DAB182771CD}" type="slidenum">
              <a:rPr lang="en-US" smtClean="0"/>
              <a:t>24</a:t>
            </a:fld>
            <a:endParaRPr lang="en-US"/>
          </a:p>
        </p:txBody>
      </p:sp>
    </p:spTree>
    <p:extLst>
      <p:ext uri="{BB962C8B-B14F-4D97-AF65-F5344CB8AC3E}">
        <p14:creationId xmlns:p14="http://schemas.microsoft.com/office/powerpoint/2010/main" val="657326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So</a:t>
            </a:r>
            <a:r>
              <a:rPr lang="en-US" baseline="0" dirty="0" smtClean="0"/>
              <a:t> how can you be reasonably certain she is not pregnant?</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25</a:t>
            </a:fld>
            <a:endParaRPr lang="en-US"/>
          </a:p>
        </p:txBody>
      </p:sp>
    </p:spTree>
    <p:extLst>
      <p:ext uri="{BB962C8B-B14F-4D97-AF65-F5344CB8AC3E}">
        <p14:creationId xmlns:p14="http://schemas.microsoft.com/office/powerpoint/2010/main" val="3554376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Some providers may question whether</a:t>
            </a:r>
            <a:r>
              <a:rPr lang="en-US" baseline="0" dirty="0" smtClean="0"/>
              <a:t> or not they should do a pregnancy test to rule out pregnancy and may also question if a pregnancy test is enough.  </a:t>
            </a:r>
          </a:p>
          <a:p>
            <a:pPr marL="171450" indent="-171450">
              <a:buFont typeface="Arial" pitchFamily="34" charset="0"/>
              <a:buChar char="•"/>
            </a:pPr>
            <a:r>
              <a:rPr lang="en-US" baseline="0" dirty="0" smtClean="0"/>
              <a:t>The evidence shows that pregnancy testing does have limitations.</a:t>
            </a:r>
          </a:p>
          <a:p>
            <a:pPr marL="171450" indent="-171450">
              <a:buFont typeface="Arial" pitchFamily="34" charset="0"/>
              <a:buChar char="•"/>
            </a:pPr>
            <a:r>
              <a:rPr lang="en-US" baseline="0" dirty="0" smtClean="0"/>
              <a:t>Pregnancy detection rates vary depending on the sensitivity of the test and the timing of testing with respect to missed menses, last intercourse or last pregnancy.</a:t>
            </a:r>
          </a:p>
          <a:p>
            <a:pPr marL="171450" indent="-171450">
              <a:buFont typeface="Arial" pitchFamily="34" charset="0"/>
              <a:buChar char="•"/>
            </a:pPr>
            <a:r>
              <a:rPr lang="en-US" baseline="0" dirty="0" smtClean="0"/>
              <a:t>False negatives may occur with recent intercourse while false positives may occur after recent pregnancy.</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26</a:t>
            </a:fld>
            <a:endParaRPr lang="en-US"/>
          </a:p>
        </p:txBody>
      </p:sp>
    </p:spTree>
    <p:extLst>
      <p:ext uri="{BB962C8B-B14F-4D97-AF65-F5344CB8AC3E}">
        <p14:creationId xmlns:p14="http://schemas.microsoft.com/office/powerpoint/2010/main" val="876498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US SPR provides highly accurate</a:t>
            </a:r>
            <a:r>
              <a:rPr lang="en-US" baseline="0" dirty="0" smtClean="0"/>
              <a:t> criteria</a:t>
            </a:r>
            <a:r>
              <a:rPr lang="en-US" i="0" u="none" baseline="0" dirty="0" smtClean="0"/>
              <a:t>, shown here, </a:t>
            </a:r>
            <a:r>
              <a:rPr lang="en-US" baseline="0" dirty="0" smtClean="0"/>
              <a:t>that a provider can review with a patient. </a:t>
            </a:r>
          </a:p>
          <a:p>
            <a:pPr marL="171450" indent="-171450">
              <a:buFont typeface="Arial" pitchFamily="34" charset="0"/>
              <a:buChar char="•"/>
            </a:pPr>
            <a:r>
              <a:rPr lang="en-US" baseline="0" dirty="0" smtClean="0"/>
              <a:t>If a woman has no signs or symptoms of pregnancy and meets any one of the criteria, a provider can be reasonably certain that she is not pregnant.</a:t>
            </a:r>
          </a:p>
          <a:p>
            <a:pPr marL="171450" indent="-171450">
              <a:buFont typeface="Arial" pitchFamily="34" charset="0"/>
              <a:buChar char="•"/>
            </a:pPr>
            <a:r>
              <a:rPr lang="en-US" baseline="0" dirty="0" smtClean="0"/>
              <a:t>Criteria include… (READ LIST)</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27</a:t>
            </a:fld>
            <a:endParaRPr lang="en-US" dirty="0"/>
          </a:p>
        </p:txBody>
      </p:sp>
    </p:spTree>
    <p:extLst>
      <p:ext uri="{BB962C8B-B14F-4D97-AF65-F5344CB8AC3E}">
        <p14:creationId xmlns:p14="http://schemas.microsoft.com/office/powerpoint/2010/main" val="1077360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Several studies have</a:t>
            </a:r>
            <a:r>
              <a:rPr lang="en-US" baseline="0" dirty="0" smtClean="0"/>
              <a:t> been conducted comparing the negative predictive value of this criteria with a pregnancy test.  </a:t>
            </a:r>
          </a:p>
          <a:p>
            <a:pPr marL="171450" indent="-171450">
              <a:buFont typeface="Arial" pitchFamily="34" charset="0"/>
              <a:buChar char="•"/>
            </a:pPr>
            <a:r>
              <a:rPr lang="en-US" baseline="0" dirty="0" smtClean="0"/>
              <a:t>These studies all showed a negative predictive value of 99% or 100%. </a:t>
            </a:r>
          </a:p>
          <a:p>
            <a:pPr marL="171450" indent="-171450">
              <a:buFont typeface="Arial" pitchFamily="34" charset="0"/>
              <a:buChar char="•"/>
            </a:pPr>
            <a:r>
              <a:rPr lang="en-US" baseline="0" dirty="0" smtClean="0"/>
              <a:t>This means of the 100 who had a negative result according to the pregnancy checklist, 99 to 100 of them were not pregnant according to a pregnancy test.</a:t>
            </a:r>
          </a:p>
          <a:p>
            <a:pPr marL="171450" indent="-171450">
              <a:buFont typeface="Arial" pitchFamily="34" charset="0"/>
              <a:buChar char="•"/>
            </a:pPr>
            <a:r>
              <a:rPr lang="en-US" baseline="0" dirty="0" smtClean="0"/>
              <a:t>This indicates that this pregnancy checklist criteria can be used to accurately </a:t>
            </a:r>
            <a:r>
              <a:rPr lang="en-US" dirty="0" smtClean="0"/>
              <a:t>rule out pregnancy</a:t>
            </a:r>
            <a:r>
              <a:rPr lang="en-US" baseline="0" dirty="0" smtClean="0"/>
              <a:t> </a:t>
            </a:r>
            <a:r>
              <a:rPr lang="en-US" dirty="0" smtClean="0"/>
              <a:t>and safely</a:t>
            </a:r>
            <a:r>
              <a:rPr lang="en-US" baseline="0" dirty="0" smtClean="0"/>
              <a:t> </a:t>
            </a:r>
            <a:r>
              <a:rPr lang="en-US" dirty="0" smtClean="0"/>
              <a:t>start contraception.</a:t>
            </a:r>
          </a:p>
          <a:p>
            <a:pPr marL="171450" indent="-171450">
              <a:buFont typeface="Arial" pitchFamily="34" charset="0"/>
              <a:buChar char="•"/>
            </a:pPr>
            <a:r>
              <a:rPr lang="en-US" dirty="0" smtClean="0"/>
              <a:t>Currently there are no published studies</a:t>
            </a:r>
            <a:r>
              <a:rPr lang="en-US" baseline="0" dirty="0" smtClean="0"/>
              <a:t> in the US but there is no reason to think it would be any different than the situations in these studies.</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28</a:t>
            </a:fld>
            <a:endParaRPr lang="en-US" dirty="0"/>
          </a:p>
        </p:txBody>
      </p:sp>
    </p:spTree>
    <p:extLst>
      <p:ext uri="{BB962C8B-B14F-4D97-AF65-F5344CB8AC3E}">
        <p14:creationId xmlns:p14="http://schemas.microsoft.com/office/powerpoint/2010/main" val="3038100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recommendation therefore states that</a:t>
            </a:r>
            <a:r>
              <a:rPr lang="en-US" baseline="0" dirty="0" smtClean="0"/>
              <a:t> if a woman has no signs or symptoms of pregnancy and fulfills one of the criteria, a provider can be reasonably certain that the woman is not pregnant.</a:t>
            </a:r>
          </a:p>
          <a:p>
            <a:pPr marL="171450" indent="-171450">
              <a:buFont typeface="Arial" pitchFamily="34" charset="0"/>
              <a:buChar char="•"/>
            </a:pPr>
            <a:r>
              <a:rPr lang="en-US" baseline="0" dirty="0" smtClean="0"/>
              <a:t>Routine pregnancy testing for every woman is not necessary.</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29</a:t>
            </a:fld>
            <a:endParaRPr lang="en-US" dirty="0"/>
          </a:p>
        </p:txBody>
      </p:sp>
    </p:spTree>
    <p:extLst>
      <p:ext uri="{BB962C8B-B14F-4D97-AF65-F5344CB8AC3E}">
        <p14:creationId xmlns:p14="http://schemas.microsoft.com/office/powerpoint/2010/main" val="1097057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Are</a:t>
            </a:r>
            <a:r>
              <a:rPr lang="en-US" baseline="0" dirty="0" smtClean="0"/>
              <a:t> there other tests to consider or exams that need to be done before providing her with pills?</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30</a:t>
            </a:fld>
            <a:endParaRPr lang="en-US"/>
          </a:p>
        </p:txBody>
      </p:sp>
    </p:spTree>
    <p:extLst>
      <p:ext uri="{BB962C8B-B14F-4D97-AF65-F5344CB8AC3E}">
        <p14:creationId xmlns:p14="http://schemas.microsoft.com/office/powerpoint/2010/main" val="386897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64B9B5-67E7-4903-B84E-CC73EAB751A1}"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question addresses</a:t>
            </a:r>
            <a:r>
              <a:rPr lang="en-US" baseline="0" dirty="0" smtClean="0"/>
              <a:t> other barriers to initiating contraception</a:t>
            </a:r>
          </a:p>
          <a:p>
            <a:pPr marL="171450" indent="-171450">
              <a:buFont typeface="Arial" pitchFamily="34" charset="0"/>
              <a:buChar char="•"/>
            </a:pPr>
            <a:r>
              <a:rPr lang="en-US" baseline="0" dirty="0" smtClean="0"/>
              <a:t>A pelvic exam itself may be a barrier to women getting contraception</a:t>
            </a:r>
            <a:r>
              <a:rPr lang="en-US" i="0" u="none" baseline="0" dirty="0" smtClean="0"/>
              <a:t>, especially adolescents</a:t>
            </a:r>
            <a:r>
              <a:rPr lang="en-US" i="1" u="sng" baseline="0" dirty="0" smtClean="0"/>
              <a:t>,</a:t>
            </a:r>
            <a:r>
              <a:rPr lang="en-US" baseline="0" dirty="0" smtClean="0"/>
              <a:t> if they are not willing to participate in the exam</a:t>
            </a:r>
          </a:p>
          <a:p>
            <a:pPr marL="171450" indent="-171450">
              <a:buFont typeface="Arial" pitchFamily="34" charset="0"/>
              <a:buChar char="•"/>
            </a:pPr>
            <a:r>
              <a:rPr lang="en-US" baseline="0" dirty="0" smtClean="0"/>
              <a:t>Waiting for test results may be another barrier that delays contraceptive use</a:t>
            </a:r>
          </a:p>
          <a:p>
            <a:pPr marL="171450" indent="-171450">
              <a:buFont typeface="Arial" pitchFamily="34" charset="0"/>
              <a:buChar char="•"/>
            </a:pPr>
            <a:r>
              <a:rPr lang="en-US" baseline="0" dirty="0" smtClean="0"/>
              <a:t>The US SPR provides recommendations that address exams and tests needed prior to starting a woman on a method</a:t>
            </a:r>
          </a:p>
          <a:p>
            <a:pPr marL="171450" indent="-171450">
              <a:buFont typeface="Arial" pitchFamily="34" charset="0"/>
              <a:buChar char="•"/>
            </a:pPr>
            <a:r>
              <a:rPr lang="en-US" baseline="0" dirty="0" smtClean="0"/>
              <a:t>These recommendations are categorized into 3 classes:</a:t>
            </a:r>
          </a:p>
          <a:p>
            <a:pPr marL="628650" lvl="1" indent="-171450">
              <a:buFont typeface="Arial" pitchFamily="34" charset="0"/>
              <a:buChar char="•"/>
            </a:pPr>
            <a:r>
              <a:rPr lang="en-US" baseline="0" dirty="0" smtClean="0"/>
              <a:t>Class A are essential and mandatory for a given method</a:t>
            </a:r>
          </a:p>
          <a:p>
            <a:pPr marL="628650" lvl="1" indent="-171450">
              <a:buFont typeface="Arial" pitchFamily="34" charset="0"/>
              <a:buChar char="•"/>
            </a:pPr>
            <a:r>
              <a:rPr lang="en-US" baseline="0" dirty="0" smtClean="0"/>
              <a:t>Class B exams and tests contribute substantially to safe and effective use, but implementation may be considered within the public health and/or service context</a:t>
            </a:r>
          </a:p>
          <a:p>
            <a:pPr marL="628650" lvl="1" indent="-171450">
              <a:buFont typeface="Arial" pitchFamily="34" charset="0"/>
              <a:buChar char="•"/>
            </a:pPr>
            <a:r>
              <a:rPr lang="en-US" baseline="0" dirty="0" smtClean="0"/>
              <a:t>Finally, Class C does not contribute substantially to safe and effective use of the method</a:t>
            </a:r>
          </a:p>
          <a:p>
            <a:pPr marL="457200" lvl="1"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31</a:t>
            </a:fld>
            <a:endParaRPr lang="en-US"/>
          </a:p>
        </p:txBody>
      </p:sp>
    </p:spTree>
    <p:extLst>
      <p:ext uri="{BB962C8B-B14F-4D97-AF65-F5344CB8AC3E}">
        <p14:creationId xmlns:p14="http://schemas.microsoft.com/office/powerpoint/2010/main" val="2298760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slide replicates</a:t>
            </a:r>
            <a:r>
              <a:rPr lang="en-US" baseline="0" dirty="0" smtClean="0"/>
              <a:t> the summary chart in the US SPR for all contraceptive methods and commonly performed screening exams and tests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32</a:t>
            </a:fld>
            <a:endParaRPr lang="en-US"/>
          </a:p>
        </p:txBody>
      </p:sp>
    </p:spTree>
    <p:extLst>
      <p:ext uri="{BB962C8B-B14F-4D97-AF65-F5344CB8AC3E}">
        <p14:creationId xmlns:p14="http://schemas.microsoft.com/office/powerpoint/2010/main" val="1975105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slide replicates</a:t>
            </a:r>
            <a:r>
              <a:rPr lang="en-US" baseline="0" dirty="0" smtClean="0"/>
              <a:t> the summary chart in the US SPR for all contraceptive methods and commonly performed screening exams and tests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33</a:t>
            </a:fld>
            <a:endParaRPr lang="en-US"/>
          </a:p>
        </p:txBody>
      </p:sp>
    </p:spTree>
    <p:extLst>
      <p:ext uri="{BB962C8B-B14F-4D97-AF65-F5344CB8AC3E}">
        <p14:creationId xmlns:p14="http://schemas.microsoft.com/office/powerpoint/2010/main" val="1975105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The evidence behind this </a:t>
            </a:r>
            <a:r>
              <a:rPr lang="en-US" b="0" i="0" u="none" baseline="0" dirty="0" smtClean="0"/>
              <a:t>recommendation is based on 6 case-control studies discussed in </a:t>
            </a:r>
            <a:r>
              <a:rPr lang="en-US" baseline="0" dirty="0" smtClean="0"/>
              <a:t>a systematic review by Tepper et al</a:t>
            </a:r>
          </a:p>
          <a:p>
            <a:pPr marL="171450" indent="-171450">
              <a:buFont typeface="Arial" pitchFamily="34" charset="0"/>
              <a:buChar char="•"/>
            </a:pPr>
            <a:r>
              <a:rPr lang="en-US" baseline="0" dirty="0" smtClean="0"/>
              <a:t>These studies showed that women who did not have a blood pressure check prior to initiating COCs had higher odds of acute MI and ischemic stroke than women who had their blood pressure checked.  There was no increased odds of hemorrhagic stroke</a:t>
            </a:r>
          </a:p>
          <a:p>
            <a:pPr marL="171450" indent="-171450">
              <a:buFont typeface="Arial" pitchFamily="34" charset="0"/>
              <a:buChar char="•"/>
            </a:pPr>
            <a:r>
              <a:rPr lang="en-US" baseline="0" dirty="0" smtClean="0"/>
              <a:t>No evidence was identified for other hormonal methods and blood pressure measurement</a:t>
            </a:r>
          </a:p>
        </p:txBody>
      </p:sp>
      <p:sp>
        <p:nvSpPr>
          <p:cNvPr id="4" name="Slide Number Placeholder 3"/>
          <p:cNvSpPr>
            <a:spLocks noGrp="1"/>
          </p:cNvSpPr>
          <p:nvPr>
            <p:ph type="sldNum" sz="quarter" idx="10"/>
          </p:nvPr>
        </p:nvSpPr>
        <p:spPr/>
        <p:txBody>
          <a:bodyPr/>
          <a:lstStyle/>
          <a:p>
            <a:fld id="{186ECE1E-AF7B-493F-818C-23C9FFA919D5}" type="slidenum">
              <a:rPr lang="en-US" smtClean="0"/>
              <a:t>34</a:t>
            </a:fld>
            <a:endParaRPr lang="en-US" dirty="0"/>
          </a:p>
        </p:txBody>
      </p:sp>
    </p:spTree>
    <p:extLst>
      <p:ext uri="{BB962C8B-B14F-4D97-AF65-F5344CB8AC3E}">
        <p14:creationId xmlns:p14="http://schemas.microsoft.com/office/powerpoint/2010/main" val="729886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0" i="0" u="none" dirty="0" smtClean="0"/>
              <a:t>There are also the categories highlighted</a:t>
            </a:r>
            <a:r>
              <a:rPr lang="en-US" b="0" i="0" u="none" baseline="0" dirty="0" smtClean="0"/>
              <a:t> here which address body weight for hormonal methods and IUDs, as </a:t>
            </a:r>
            <a:r>
              <a:rPr lang="en-US" baseline="0" dirty="0" smtClean="0"/>
              <a:t>well as STD screening prior to IUD placement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For CHC initiation, the recommendation for checking weight is “</a:t>
            </a:r>
            <a:r>
              <a:rPr lang="en-US" sz="1200" b="0" i="0" u="none" strike="noStrike" kern="1200" baseline="0" dirty="0" smtClean="0">
                <a:solidFill>
                  <a:schemeClr val="tx1"/>
                </a:solidFill>
                <a:latin typeface="+mn-lt"/>
                <a:ea typeface="+mn-ea"/>
                <a:cs typeface="+mn-cs"/>
              </a:rPr>
              <a:t>Obese women generally can use combined hormonal contraceptives (U.S. MEC); therefore, screening for obesity is not necessary for the safe initiation of combined hormonal contraceptives. However, measuring weight and calculating BMI at baseline might be helpful for monitoring any changes and counseling women who might be concerned about weight change perceived to be associated with their contraceptive method </a:t>
            </a:r>
            <a:r>
              <a:rPr lang="en-US"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For IUD use, the US SPR recommendation states that m</a:t>
            </a:r>
            <a:r>
              <a:rPr lang="en-US" sz="1200" b="0" i="0" u="none" strike="noStrike" kern="1200" baseline="0" dirty="0" smtClean="0">
                <a:solidFill>
                  <a:schemeClr val="tx1"/>
                </a:solidFill>
                <a:latin typeface="+mn-lt"/>
                <a:ea typeface="+mn-ea"/>
                <a:cs typeface="+mn-cs"/>
              </a:rPr>
              <a:t>ost women do not require additional STD screening at the time of IUD insertion if they have already been screened according to CDC’s </a:t>
            </a:r>
            <a:r>
              <a:rPr lang="en-US" sz="1200" b="0" i="1" u="none" strike="noStrike" kern="1200" baseline="0" dirty="0" smtClean="0">
                <a:solidFill>
                  <a:schemeClr val="tx1"/>
                </a:solidFill>
                <a:latin typeface="+mn-lt"/>
                <a:ea typeface="+mn-ea"/>
                <a:cs typeface="+mn-cs"/>
              </a:rPr>
              <a:t>STD Treatment Guidelines </a:t>
            </a:r>
            <a:r>
              <a:rPr lang="en-US" sz="1200" b="0" i="0" u="none" strike="noStrike" kern="1200" baseline="0" dirty="0" smtClean="0">
                <a:solidFill>
                  <a:schemeClr val="tx1"/>
                </a:solidFill>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Those who have not be screened can be screened at time of IUD placement and insertion should not be delayed for test results  unless at a very high individual likelihood of STD exposure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8BF7D67-155C-4343-8D69-7DAB182771CD}" type="slidenum">
              <a:rPr lang="en-US" smtClean="0"/>
              <a:t>35</a:t>
            </a:fld>
            <a:endParaRPr lang="en-US"/>
          </a:p>
        </p:txBody>
      </p:sp>
    </p:spTree>
    <p:extLst>
      <p:ext uri="{BB962C8B-B14F-4D97-AF65-F5344CB8AC3E}">
        <p14:creationId xmlns:p14="http://schemas.microsoft.com/office/powerpoint/2010/main" val="1975105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Thus the</a:t>
            </a:r>
            <a:r>
              <a:rPr lang="en-US" sz="1200" kern="1200" baseline="0" dirty="0" smtClean="0">
                <a:solidFill>
                  <a:schemeClr val="tx1"/>
                </a:solidFill>
                <a:effectLst/>
                <a:latin typeface="+mn-lt"/>
                <a:ea typeface="+mn-ea"/>
                <a:cs typeface="+mn-cs"/>
              </a:rPr>
              <a:t> recommendation is that blood pressure measurement should be </a:t>
            </a:r>
            <a:r>
              <a:rPr lang="en-US" sz="1200" i="0" u="none" kern="1200" baseline="0" dirty="0" smtClean="0">
                <a:solidFill>
                  <a:schemeClr val="tx1"/>
                </a:solidFill>
                <a:effectLst/>
                <a:latin typeface="+mn-lt"/>
                <a:ea typeface="+mn-ea"/>
                <a:cs typeface="+mn-cs"/>
              </a:rPr>
              <a:t>obtained and </a:t>
            </a:r>
            <a:r>
              <a:rPr lang="en-US" sz="1200" kern="1200" baseline="0" dirty="0" smtClean="0">
                <a:solidFill>
                  <a:schemeClr val="tx1"/>
                </a:solidFill>
                <a:effectLst/>
                <a:latin typeface="+mn-lt"/>
                <a:ea typeface="+mn-ea"/>
                <a:cs typeface="+mn-cs"/>
              </a:rPr>
              <a:t>evaluated before a woman starts combined hormonal contraceptives, including pills</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36</a:t>
            </a:fld>
            <a:endParaRPr lang="en-US" dirty="0"/>
          </a:p>
        </p:txBody>
      </p:sp>
    </p:spTree>
    <p:extLst>
      <p:ext uri="{BB962C8B-B14F-4D97-AF65-F5344CB8AC3E}">
        <p14:creationId xmlns:p14="http://schemas.microsoft.com/office/powerpoint/2010/main" val="218308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Pelvic examination is not necessary before initiation of combined hormonal contraceptives because it does not facilitate detection of conditions for which hormonal contraceptives would be unsafe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Women with certain conditions such as current breast cancer, severe hypertension or vascular disease, heart disease, migraine headaches with aura, and certain liver diseases, as well as women aged ≥35 years who smoke ≥15 cigarettes per day, should not use or generally should not use combined hormonal contraceptives (US MEC recommendations);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However, none of these conditions are likely to be detected by pelvic examination</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 systematic review examined two case-control studies comparing delayed and immediate pelvic examination before initiation of oral contraceptives or DMPA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No differences in risk factors for cervical </a:t>
            </a:r>
            <a:r>
              <a:rPr lang="en-US" sz="1200" b="0" i="0" u="none" strike="noStrike" kern="1200" baseline="0" dirty="0" err="1" smtClean="0">
                <a:solidFill>
                  <a:schemeClr val="tx1"/>
                </a:solidFill>
                <a:latin typeface="+mn-lt"/>
                <a:ea typeface="+mn-ea"/>
                <a:cs typeface="+mn-cs"/>
              </a:rPr>
              <a:t>neoplasia</a:t>
            </a:r>
            <a:r>
              <a:rPr lang="en-US" sz="1200" b="0" i="0" u="none" strike="noStrike" kern="1200" baseline="0" dirty="0" smtClean="0">
                <a:solidFill>
                  <a:schemeClr val="tx1"/>
                </a:solidFill>
                <a:latin typeface="+mn-lt"/>
                <a:ea typeface="+mn-ea"/>
                <a:cs typeface="+mn-cs"/>
              </a:rPr>
              <a:t>, incidence of STDs, incidence of abnormal </a:t>
            </a:r>
            <a:r>
              <a:rPr lang="en-US" sz="1200" b="0" i="0" u="none" strike="noStrike" kern="1200" baseline="0" dirty="0" err="1" smtClean="0">
                <a:solidFill>
                  <a:schemeClr val="tx1"/>
                </a:solidFill>
                <a:latin typeface="+mn-lt"/>
                <a:ea typeface="+mn-ea"/>
                <a:cs typeface="+mn-cs"/>
              </a:rPr>
              <a:t>Papanicolaou</a:t>
            </a:r>
            <a:r>
              <a:rPr lang="en-US" sz="1200" b="0" i="0" u="none" strike="noStrike" kern="1200" baseline="0" dirty="0" smtClean="0">
                <a:solidFill>
                  <a:schemeClr val="tx1"/>
                </a:solidFill>
                <a:latin typeface="+mn-lt"/>
                <a:ea typeface="+mn-ea"/>
                <a:cs typeface="+mn-cs"/>
              </a:rPr>
              <a:t> smears, or incidence of abnormal wet mounts were found</a:t>
            </a:r>
          </a:p>
          <a:p>
            <a:pPr marL="0" indent="0">
              <a:buFont typeface="Arial"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8BF7D67-155C-4343-8D69-7DAB182771CD}" type="slidenum">
              <a:rPr lang="en-US" smtClean="0"/>
              <a:t>37</a:t>
            </a:fld>
            <a:endParaRPr lang="en-US"/>
          </a:p>
        </p:txBody>
      </p:sp>
    </p:spTree>
    <p:extLst>
      <p:ext uri="{BB962C8B-B14F-4D97-AF65-F5344CB8AC3E}">
        <p14:creationId xmlns:p14="http://schemas.microsoft.com/office/powerpoint/2010/main" val="2265385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Now we have a 26yo female who has</a:t>
            </a:r>
            <a:r>
              <a:rPr lang="en-US" baseline="0" dirty="0" smtClean="0"/>
              <a:t> been using a copper IUD for the last 6 months.  You diagnose PID at her visit</a:t>
            </a:r>
          </a:p>
          <a:p>
            <a:pPr marL="171450" indent="-171450">
              <a:buFont typeface="Arial" pitchFamily="34" charset="0"/>
              <a:buChar char="•"/>
            </a:pPr>
            <a:r>
              <a:rPr lang="en-US" baseline="0" dirty="0" smtClean="0"/>
              <a:t>Does her IUD need to be removed?</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38</a:t>
            </a:fld>
            <a:endParaRPr lang="en-US"/>
          </a:p>
        </p:txBody>
      </p:sp>
    </p:spTree>
    <p:extLst>
      <p:ext uri="{BB962C8B-B14F-4D97-AF65-F5344CB8AC3E}">
        <p14:creationId xmlns:p14="http://schemas.microsoft.com/office/powerpoint/2010/main" val="1155177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a:t>
            </a:r>
            <a:r>
              <a:rPr lang="en-US" baseline="0" dirty="0" smtClean="0"/>
              <a:t> evidence tells us that there are similar outcomes between women who have their IUD removed compared with those who retain the IUD after PID diagnosis</a:t>
            </a:r>
          </a:p>
          <a:p>
            <a:pPr marL="171450" indent="-171450">
              <a:buFont typeface="Arial" pitchFamily="34" charset="0"/>
              <a:buChar char="•"/>
            </a:pPr>
            <a:r>
              <a:rPr lang="en-US" baseline="0" dirty="0" smtClean="0"/>
              <a:t>This comes from 3 randomized controlled trials and one cohort study</a:t>
            </a:r>
          </a:p>
          <a:p>
            <a:pPr marL="171450" indent="-171450">
              <a:buFont typeface="Arial" pitchFamily="34" charset="0"/>
              <a:buChar char="•"/>
            </a:pPr>
            <a:r>
              <a:rPr lang="en-US" baseline="0" dirty="0" smtClean="0"/>
              <a:t>3 studies found that women who had their IUD removed had no difference in clinical or lab outcomes over the course of PID</a:t>
            </a:r>
          </a:p>
          <a:p>
            <a:pPr marL="171450" indent="-171450">
              <a:buFont typeface="Arial" pitchFamily="34" charset="0"/>
              <a:buChar char="•"/>
            </a:pPr>
            <a:r>
              <a:rPr lang="en-US" baseline="0" dirty="0" smtClean="0"/>
              <a:t>2 studies showed women with IUD removal had longer hospitalization times compared with those who kept the IUD</a:t>
            </a:r>
          </a:p>
          <a:p>
            <a:pPr marL="171450" indent="-171450">
              <a:buFont typeface="Arial" pitchFamily="34" charset="0"/>
              <a:buChar char="•"/>
            </a:pPr>
            <a:r>
              <a:rPr lang="en-US" baseline="0" dirty="0" smtClean="0"/>
              <a:t>1 study showed those that had their IUD removed experienced improved recovery in clinical signs of PID compared with those who kept the IUD</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3B9EF5D-49EF-4A5D-B299-618CDC4E1DD0}" type="slidenum">
              <a:rPr lang="en-US" smtClean="0"/>
              <a:pPr>
                <a:defRPr/>
              </a:pPr>
              <a:t>39</a:t>
            </a:fld>
            <a:endParaRPr lang="en-US" dirty="0"/>
          </a:p>
        </p:txBody>
      </p:sp>
    </p:spTree>
    <p:extLst>
      <p:ext uri="{BB962C8B-B14F-4D97-AF65-F5344CB8AC3E}">
        <p14:creationId xmlns:p14="http://schemas.microsoft.com/office/powerpoint/2010/main" val="4019809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a:t>
            </a:r>
            <a:r>
              <a:rPr lang="en-US" i="0" u="none" dirty="0" smtClean="0"/>
              <a:t>recommendations of the US SPR</a:t>
            </a:r>
            <a:r>
              <a:rPr lang="en-US" i="0" u="none" baseline="0" dirty="0" smtClean="0"/>
              <a:t> </a:t>
            </a:r>
            <a:r>
              <a:rPr lang="en-US" baseline="0" dirty="0" smtClean="0"/>
              <a:t>include:</a:t>
            </a:r>
          </a:p>
          <a:p>
            <a:pPr marL="171450" indent="-171450">
              <a:buFont typeface="Arial" pitchFamily="34" charset="0"/>
              <a:buChar char="•"/>
            </a:pPr>
            <a:r>
              <a:rPr lang="en-US" baseline="0" dirty="0" smtClean="0"/>
              <a:t>Treat the PID according to CDC STD Treatment Guidelines </a:t>
            </a:r>
          </a:p>
          <a:p>
            <a:pPr marL="171450" indent="-171450">
              <a:buFont typeface="Arial" pitchFamily="34" charset="0"/>
              <a:buChar char="•"/>
            </a:pPr>
            <a:r>
              <a:rPr lang="en-US" baseline="0" dirty="0" smtClean="0"/>
              <a:t>Provide comprehensive STD management including counseling </a:t>
            </a:r>
            <a:r>
              <a:rPr lang="en-US" i="0" u="none" baseline="0" dirty="0" smtClean="0"/>
              <a:t>about</a:t>
            </a:r>
            <a:r>
              <a:rPr lang="en-US" i="1" u="sng" baseline="0" dirty="0" smtClean="0"/>
              <a:t> </a:t>
            </a:r>
            <a:r>
              <a:rPr lang="en-US" baseline="0" dirty="0" smtClean="0"/>
              <a:t>condom use</a:t>
            </a:r>
          </a:p>
          <a:p>
            <a:pPr marL="171450" indent="-171450">
              <a:buFont typeface="Arial" pitchFamily="34" charset="0"/>
              <a:buChar char="•"/>
            </a:pPr>
            <a:r>
              <a:rPr lang="en-US" baseline="0" dirty="0" smtClean="0"/>
              <a:t>The IUD does not need to be removed if </a:t>
            </a:r>
            <a:r>
              <a:rPr lang="en-US" strike="noStrike" baseline="0" dirty="0" smtClean="0"/>
              <a:t>the woman </a:t>
            </a:r>
            <a:r>
              <a:rPr lang="en-US" baseline="0" dirty="0" smtClean="0"/>
              <a:t>does not want it removed</a:t>
            </a:r>
          </a:p>
          <a:p>
            <a:pPr marL="171450" indent="-171450">
              <a:buFont typeface="Arial" pitchFamily="34" charset="0"/>
              <a:buChar char="•"/>
            </a:pPr>
            <a:r>
              <a:rPr lang="en-US" baseline="0" dirty="0" smtClean="0"/>
              <a:t>If she does want removal, do so after antibiotics have been started</a:t>
            </a:r>
          </a:p>
          <a:p>
            <a:pPr marL="171450" indent="-171450">
              <a:buFont typeface="Arial" pitchFamily="34" charset="0"/>
              <a:buChar char="•"/>
            </a:pPr>
            <a:r>
              <a:rPr lang="en-US" strike="noStrike" baseline="0" dirty="0" smtClean="0"/>
              <a:t>If she wants to keep the IUD, reassess after 48-72 hours of antibiotics</a:t>
            </a:r>
          </a:p>
          <a:p>
            <a:pPr marL="171450" indent="-171450">
              <a:buFont typeface="Arial" pitchFamily="34" charset="0"/>
              <a:buChar char="•"/>
            </a:pPr>
            <a:r>
              <a:rPr lang="en-US" baseline="0" dirty="0" smtClean="0"/>
              <a:t>If there has been no </a:t>
            </a:r>
            <a:r>
              <a:rPr lang="en-US" i="0" u="none" baseline="0" dirty="0" smtClean="0"/>
              <a:t>improvement</a:t>
            </a:r>
            <a:r>
              <a:rPr lang="en-US" baseline="0" dirty="0" smtClean="0"/>
              <a:t>, consider removal and also consider emergency </a:t>
            </a:r>
            <a:r>
              <a:rPr lang="en-US" i="0" u="none" baseline="0" dirty="0" smtClean="0"/>
              <a:t>contraceptive pills </a:t>
            </a:r>
            <a:r>
              <a:rPr lang="en-US" baseline="0" dirty="0" smtClean="0"/>
              <a:t>and discuss alternatives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40</a:t>
            </a:fld>
            <a:endParaRPr lang="en-US"/>
          </a:p>
        </p:txBody>
      </p:sp>
    </p:spTree>
    <p:extLst>
      <p:ext uri="{BB962C8B-B14F-4D97-AF65-F5344CB8AC3E}">
        <p14:creationId xmlns:p14="http://schemas.microsoft.com/office/powerpoint/2010/main" val="13860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a:t>
            </a:r>
            <a:r>
              <a:rPr lang="en-US" baseline="0" dirty="0" smtClean="0"/>
              <a:t> US SPR is a companion document to the US Medical Eligibility Criteria for Contraceptive Use, or US MEC, which was published in 2010.</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The US MEC contains recommendations for health-care providers for the safe use of contraceptive methods by women and men with various characteristics and medical conditions. </a:t>
            </a:r>
            <a:endParaRPr lang="en-US" baseline="0" dirty="0" smtClean="0"/>
          </a:p>
          <a:p>
            <a:pPr marL="171450" indent="-171450">
              <a:buFont typeface="Arial" pitchFamily="34" charset="0"/>
              <a:buChar char="•"/>
            </a:pPr>
            <a:r>
              <a:rPr lang="en-US" baseline="0" dirty="0" smtClean="0"/>
              <a:t>These two family planning guidance documents were adapted from the World Health Organization MEC and SPR.</a:t>
            </a:r>
          </a:p>
          <a:p>
            <a:pPr marL="171450" indent="-171450">
              <a:buFont typeface="Arial" pitchFamily="34" charset="0"/>
              <a:buChar char="•"/>
            </a:pPr>
            <a:r>
              <a:rPr lang="en-US" baseline="0" dirty="0" smtClean="0"/>
              <a:t>The intention of the US SPR is to provide evidence-based recommendations for common, yet controversial contraceptive management questions, such as issues listed here.</a:t>
            </a:r>
          </a:p>
        </p:txBody>
      </p:sp>
      <p:sp>
        <p:nvSpPr>
          <p:cNvPr id="4" name="Slide Number Placeholder 3"/>
          <p:cNvSpPr>
            <a:spLocks noGrp="1"/>
          </p:cNvSpPr>
          <p:nvPr>
            <p:ph type="sldNum" sz="quarter" idx="10"/>
          </p:nvPr>
        </p:nvSpPr>
        <p:spPr/>
        <p:txBody>
          <a:bodyPr/>
          <a:lstStyle/>
          <a:p>
            <a:fld id="{28BF7D67-155C-4343-8D69-7DAB182771CD}" type="slidenum">
              <a:rPr lang="en-US" smtClean="0"/>
              <a:t>5</a:t>
            </a:fld>
            <a:endParaRPr lang="en-US" dirty="0"/>
          </a:p>
        </p:txBody>
      </p:sp>
    </p:spTree>
    <p:extLst>
      <p:ext uri="{BB962C8B-B14F-4D97-AF65-F5344CB8AC3E}">
        <p14:creationId xmlns:p14="http://schemas.microsoft.com/office/powerpoint/2010/main" val="1960011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So her</a:t>
            </a:r>
            <a:r>
              <a:rPr lang="en-US" baseline="0" dirty="0" smtClean="0"/>
              <a:t> IUD does not need to be removed unless that is what she wants or if her infection does not resolve</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42</a:t>
            </a:fld>
            <a:endParaRPr lang="en-US"/>
          </a:p>
        </p:txBody>
      </p:sp>
    </p:spTree>
    <p:extLst>
      <p:ext uri="{BB962C8B-B14F-4D97-AF65-F5344CB8AC3E}">
        <p14:creationId xmlns:p14="http://schemas.microsoft.com/office/powerpoint/2010/main" val="3988667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next scenario addresses when a woman can stop </a:t>
            </a:r>
            <a:r>
              <a:rPr lang="en-US" dirty="0" err="1" smtClean="0"/>
              <a:t>contracepting</a:t>
            </a:r>
            <a:r>
              <a:rPr lang="en-US" baseline="0" dirty="0" smtClean="0"/>
              <a:t> in her life</a:t>
            </a:r>
          </a:p>
          <a:p>
            <a:pPr marL="171450" indent="-171450">
              <a:buFont typeface="Arial" pitchFamily="34" charset="0"/>
              <a:buChar char="•"/>
            </a:pPr>
            <a:r>
              <a:rPr lang="en-US" baseline="0" dirty="0" smtClean="0"/>
              <a:t>A 46 year-old female with a history of hypertension has been using her progestin-only pills and wants to know when she can stop?</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43</a:t>
            </a:fld>
            <a:endParaRPr lang="en-US"/>
          </a:p>
        </p:txBody>
      </p:sp>
    </p:spTree>
    <p:extLst>
      <p:ext uri="{BB962C8B-B14F-4D97-AF65-F5344CB8AC3E}">
        <p14:creationId xmlns:p14="http://schemas.microsoft.com/office/powerpoint/2010/main" val="343590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There</a:t>
            </a:r>
            <a:r>
              <a:rPr lang="en-US" baseline="0" dirty="0" smtClean="0"/>
              <a:t> are no reliable tests to confirm that a woman is no longer fertile and thus no longer needs contraception</a:t>
            </a:r>
          </a:p>
          <a:p>
            <a:pPr marL="171450" indent="-171450">
              <a:buFont typeface="Arial" pitchFamily="34" charset="0"/>
              <a:buChar char="•"/>
            </a:pPr>
            <a:r>
              <a:rPr lang="en-US" baseline="0" dirty="0" smtClean="0"/>
              <a:t>Checking FSH levels may not be an accurate measure of fertility loss</a:t>
            </a:r>
          </a:p>
          <a:p>
            <a:pPr marL="171450" indent="-171450">
              <a:buFont typeface="Arial" pitchFamily="34" charset="0"/>
              <a:buChar char="•"/>
            </a:pPr>
            <a:r>
              <a:rPr lang="en-US" baseline="0" dirty="0" smtClean="0"/>
              <a:t>While the median age of menopause is 51 in North America, this age ranges between 40 and 60 years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44</a:t>
            </a:fld>
            <a:endParaRPr lang="en-US"/>
          </a:p>
        </p:txBody>
      </p:sp>
    </p:spTree>
    <p:extLst>
      <p:ext uri="{BB962C8B-B14F-4D97-AF65-F5344CB8AC3E}">
        <p14:creationId xmlns:p14="http://schemas.microsoft.com/office/powerpoint/2010/main" val="2323309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Contraception</a:t>
            </a:r>
            <a:r>
              <a:rPr lang="en-US" baseline="0" dirty="0" smtClean="0"/>
              <a:t> is still needed in women until menopause if the woman wishes to avoid pregnancy</a:t>
            </a:r>
          </a:p>
          <a:p>
            <a:pPr marL="171450" indent="-171450">
              <a:buFont typeface="Arial" pitchFamily="34" charset="0"/>
              <a:buChar char="•"/>
            </a:pPr>
            <a:r>
              <a:rPr lang="en-US" dirty="0" smtClean="0"/>
              <a:t>Providers should consider</a:t>
            </a:r>
            <a:r>
              <a:rPr lang="en-US" baseline="0" dirty="0" smtClean="0"/>
              <a:t> the risks of becoming pregnant in a woman of advanced reproductive age as well as any risks of continuing contraception until menopause.</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45</a:t>
            </a:fld>
            <a:endParaRPr lang="en-US"/>
          </a:p>
        </p:txBody>
      </p:sp>
    </p:spTree>
    <p:extLst>
      <p:ext uri="{BB962C8B-B14F-4D97-AF65-F5344CB8AC3E}">
        <p14:creationId xmlns:p14="http://schemas.microsoft.com/office/powerpoint/2010/main" val="304756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For the next scenario, we have a 38 year old female with three prior cesarean</a:t>
            </a:r>
            <a:r>
              <a:rPr lang="en-US" baseline="0" dirty="0" smtClean="0"/>
              <a:t> deliveries</a:t>
            </a:r>
          </a:p>
          <a:p>
            <a:pPr marL="171450" indent="-171450">
              <a:buFont typeface="Arial" pitchFamily="34" charset="0"/>
              <a:buChar char="•"/>
            </a:pPr>
            <a:r>
              <a:rPr lang="en-US" baseline="0" dirty="0" smtClean="0"/>
              <a:t>She </a:t>
            </a:r>
            <a:r>
              <a:rPr lang="en-US" i="0" u="none" strike="noStrike" baseline="0" dirty="0" smtClean="0"/>
              <a:t>has completed</a:t>
            </a:r>
            <a:r>
              <a:rPr lang="en-US" i="0" u="none" baseline="0" dirty="0" smtClean="0"/>
              <a:t> </a:t>
            </a:r>
            <a:r>
              <a:rPr lang="en-US" baseline="0" dirty="0" smtClean="0"/>
              <a:t>childbearing and wants </a:t>
            </a:r>
            <a:r>
              <a:rPr lang="en-US" baseline="0" dirty="0" err="1" smtClean="0"/>
              <a:t>hysteroscopic</a:t>
            </a:r>
            <a:r>
              <a:rPr lang="en-US" baseline="0" dirty="0" smtClean="0"/>
              <a:t> sterilization to replace the DMPA she has been using</a:t>
            </a:r>
          </a:p>
          <a:p>
            <a:pPr marL="171450" indent="-171450">
              <a:buFont typeface="Arial" pitchFamily="34" charset="0"/>
              <a:buChar char="•"/>
            </a:pPr>
            <a:r>
              <a:rPr lang="en-US" baseline="0" dirty="0" smtClean="0"/>
              <a:t>How long after her procedure can she rely on her sterilization for contraception?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46</a:t>
            </a:fld>
            <a:endParaRPr lang="en-US"/>
          </a:p>
        </p:txBody>
      </p:sp>
    </p:spTree>
    <p:extLst>
      <p:ext uri="{BB962C8B-B14F-4D97-AF65-F5344CB8AC3E}">
        <p14:creationId xmlns:p14="http://schemas.microsoft.com/office/powerpoint/2010/main" val="2040411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Most pregnancies f</a:t>
            </a:r>
            <a:r>
              <a:rPr lang="en-US" dirty="0" smtClean="0"/>
              <a:t>ollowing </a:t>
            </a:r>
            <a:r>
              <a:rPr lang="en-US" dirty="0" err="1" smtClean="0"/>
              <a:t>hysteroscopic</a:t>
            </a:r>
            <a:r>
              <a:rPr lang="en-US" baseline="0" dirty="0" smtClean="0"/>
              <a:t> sterilization occur when there is deviation from FDA </a:t>
            </a:r>
            <a:r>
              <a:rPr lang="en-US" i="0" u="none" strike="noStrike" baseline="0" dirty="0" smtClean="0">
                <a:effectLst/>
              </a:rPr>
              <a:t>directions. These </a:t>
            </a:r>
            <a:r>
              <a:rPr lang="en-US" baseline="0" dirty="0" smtClean="0"/>
              <a:t>directions include:</a:t>
            </a:r>
          </a:p>
          <a:p>
            <a:pPr marL="628650" lvl="1" indent="-171450">
              <a:buFont typeface="Arial" pitchFamily="34" charset="0"/>
              <a:buChar char="•"/>
            </a:pPr>
            <a:r>
              <a:rPr lang="en-US" baseline="0" dirty="0" smtClean="0"/>
              <a:t>placement during the early follicular phase, imaging at three months and use of effective alternative contraception until documented occlusion</a:t>
            </a:r>
          </a:p>
          <a:p>
            <a:pPr marL="171450" indent="-171450">
              <a:buFont typeface="Arial" pitchFamily="34" charset="0"/>
              <a:buChar char="•"/>
            </a:pPr>
            <a:r>
              <a:rPr lang="en-US" baseline="0" dirty="0" err="1" smtClean="0"/>
              <a:t>Hysterosalpingogram</a:t>
            </a:r>
            <a:r>
              <a:rPr lang="en-US" baseline="0" dirty="0" smtClean="0"/>
              <a:t> (HSG) confirmation is necessary to document bilateral occlusion before contraceptive reliance</a:t>
            </a:r>
          </a:p>
          <a:p>
            <a:pPr marL="171450" indent="-171450">
              <a:buFont typeface="Arial" pitchFamily="34" charset="0"/>
              <a:buChar char="•"/>
            </a:pPr>
            <a:r>
              <a:rPr lang="en-US" baseline="0" dirty="0" smtClean="0"/>
              <a:t>Very few pregnancies occurred after documented bilateral occlusion</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47</a:t>
            </a:fld>
            <a:endParaRPr lang="en-US"/>
          </a:p>
        </p:txBody>
      </p:sp>
    </p:spTree>
    <p:extLst>
      <p:ext uri="{BB962C8B-B14F-4D97-AF65-F5344CB8AC3E}">
        <p14:creationId xmlns:p14="http://schemas.microsoft.com/office/powerpoint/2010/main" val="1159598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patient can rely on her sterilization once an</a:t>
            </a:r>
            <a:r>
              <a:rPr lang="en-US" baseline="0" dirty="0" smtClean="0"/>
              <a:t> HSG at 3 months confirms bilateral tubal occlusion</a:t>
            </a:r>
          </a:p>
          <a:p>
            <a:pPr marL="171450" indent="-171450">
              <a:buFont typeface="Arial" pitchFamily="34" charset="0"/>
              <a:buChar char="•"/>
            </a:pPr>
            <a:r>
              <a:rPr lang="en-US" dirty="0" smtClean="0"/>
              <a:t>She should continue her DMPA or</a:t>
            </a:r>
            <a:r>
              <a:rPr lang="en-US" baseline="0" dirty="0" smtClean="0"/>
              <a:t> another effective alternative contraceptive method </a:t>
            </a:r>
            <a:r>
              <a:rPr lang="en-US" dirty="0" smtClean="0"/>
              <a:t>until then.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48</a:t>
            </a:fld>
            <a:endParaRPr lang="en-US"/>
          </a:p>
        </p:txBody>
      </p:sp>
    </p:spTree>
    <p:extLst>
      <p:ext uri="{BB962C8B-B14F-4D97-AF65-F5344CB8AC3E}">
        <p14:creationId xmlns:p14="http://schemas.microsoft.com/office/powerpoint/2010/main" val="1385464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Clinical scenario</a:t>
            </a:r>
            <a:r>
              <a:rPr lang="en-US" baseline="0" dirty="0" smtClean="0"/>
              <a:t> 7 is a 28 year old female who has continuously been taking combined pills for the last 6 months.  One month ago she started spotting and the spotting has been persistent</a:t>
            </a:r>
          </a:p>
          <a:p>
            <a:pPr marL="171450" indent="-171450">
              <a:buFont typeface="Arial" pitchFamily="34" charset="0"/>
              <a:buChar char="•"/>
            </a:pPr>
            <a:r>
              <a:rPr lang="en-US" baseline="0" dirty="0" smtClean="0"/>
              <a:t>What can she do if she wants treatment for the spotting?</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49</a:t>
            </a:fld>
            <a:endParaRPr lang="en-US"/>
          </a:p>
        </p:txBody>
      </p:sp>
    </p:spTree>
    <p:extLst>
      <p:ext uri="{BB962C8B-B14F-4D97-AF65-F5344CB8AC3E}">
        <p14:creationId xmlns:p14="http://schemas.microsoft.com/office/powerpoint/2010/main" val="1471053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Studies</a:t>
            </a:r>
            <a:r>
              <a:rPr lang="en-US" baseline="0" dirty="0" smtClean="0"/>
              <a:t> have shown that anticipatory counseling alerting future users that they will have irregular bleeding actually decreases discontinuation with DMPA use</a:t>
            </a:r>
          </a:p>
          <a:p>
            <a:pPr marL="171450" indent="-171450">
              <a:buFont typeface="Arial" pitchFamily="34" charset="0"/>
              <a:buChar char="•"/>
            </a:pPr>
            <a:r>
              <a:rPr lang="en-US" baseline="0" dirty="0" smtClean="0"/>
              <a:t>This evidence can be used to support anticipatory counseling with other forms of hormonal contraception</a:t>
            </a:r>
          </a:p>
          <a:p>
            <a:pPr marL="171450" indent="-171450">
              <a:buFont typeface="Arial" pitchFamily="34" charset="0"/>
              <a:buChar char="•"/>
            </a:pPr>
            <a:r>
              <a:rPr lang="en-US" baseline="0" dirty="0" smtClean="0"/>
              <a:t>Studies also show that introducing a </a:t>
            </a:r>
            <a:r>
              <a:rPr lang="en-US" dirty="0" smtClean="0"/>
              <a:t>hormonal</a:t>
            </a:r>
            <a:r>
              <a:rPr lang="en-US" baseline="0" dirty="0" smtClean="0"/>
              <a:t> free interval (</a:t>
            </a:r>
            <a:r>
              <a:rPr lang="en-US" dirty="0" smtClean="0"/>
              <a:t>HFI) can cause an initial increase in flow, followed by an abrupt decrease 7-8d later with eventual cessation of flow 11-12</a:t>
            </a:r>
            <a:r>
              <a:rPr lang="en-US" baseline="0" dirty="0" smtClean="0"/>
              <a:t>d later</a:t>
            </a:r>
          </a:p>
          <a:p>
            <a:pPr marL="171450" indent="-171450">
              <a:buFont typeface="Arial" pitchFamily="34" charset="0"/>
              <a:buChar char="•"/>
            </a:pPr>
            <a:r>
              <a:rPr lang="en-US" dirty="0" smtClean="0"/>
              <a:t>A 5 day course of doxycycline has not been shown to improve bleeding</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50</a:t>
            </a:fld>
            <a:endParaRPr lang="en-US"/>
          </a:p>
        </p:txBody>
      </p:sp>
    </p:spTree>
    <p:extLst>
      <p:ext uri="{BB962C8B-B14F-4D97-AF65-F5344CB8AC3E}">
        <p14:creationId xmlns:p14="http://schemas.microsoft.com/office/powerpoint/2010/main" val="16215512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It is therefore</a:t>
            </a:r>
            <a:r>
              <a:rPr lang="en-US" baseline="0" dirty="0" smtClean="0"/>
              <a:t> recommended that providers emphasize the importance of correct use and timing of pills since inconsistent pill taking can lead to bleeding irregularities</a:t>
            </a:r>
          </a:p>
          <a:p>
            <a:pPr marL="171450" indent="-171450">
              <a:buFont typeface="Arial" pitchFamily="34" charset="0"/>
              <a:buChar char="•"/>
            </a:pPr>
            <a:r>
              <a:rPr lang="en-US" baseline="0" dirty="0" smtClean="0"/>
              <a:t>Providers can also discuss introducing an HFI by stopping pills for 3-4 days.  This can be discussed as long as the patient has already taken more than 21 pills since starting the method</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51</a:t>
            </a:fld>
            <a:endParaRPr lang="en-US"/>
          </a:p>
        </p:txBody>
      </p:sp>
    </p:spTree>
    <p:extLst>
      <p:ext uri="{BB962C8B-B14F-4D97-AF65-F5344CB8AC3E}">
        <p14:creationId xmlns:p14="http://schemas.microsoft.com/office/powerpoint/2010/main" val="71459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US SPR is intended</a:t>
            </a:r>
            <a:r>
              <a:rPr lang="en-US" baseline="0" dirty="0" smtClean="0"/>
              <a:t> for use by health-care providers in counseling patients about method use as well as management of certain concerns or problems with use.</a:t>
            </a:r>
          </a:p>
          <a:p>
            <a:pPr marL="171450" indent="-171450">
              <a:buFont typeface="Arial" pitchFamily="34" charset="0"/>
              <a:buChar char="•"/>
            </a:pPr>
            <a:r>
              <a:rPr lang="en-US" baseline="0" dirty="0" smtClean="0"/>
              <a:t>The US SPR, like the title states, consists of selected recommendations.  It is not a comprehensive textbook, it does not answer who can safely use methods like the US Medical Eligibility Criteria, it does not provide rigid guidelines or step-by-step protocols for contraceptive visits nor does it provide recommendations for well-woman care.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6</a:t>
            </a:fld>
            <a:endParaRPr lang="en-US" dirty="0"/>
          </a:p>
        </p:txBody>
      </p:sp>
    </p:spTree>
    <p:extLst>
      <p:ext uri="{BB962C8B-B14F-4D97-AF65-F5344CB8AC3E}">
        <p14:creationId xmlns:p14="http://schemas.microsoft.com/office/powerpoint/2010/main" val="16105410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Our</a:t>
            </a:r>
            <a:r>
              <a:rPr lang="en-US" baseline="0" dirty="0" smtClean="0"/>
              <a:t> next scenario addresses the use of Emergency Contraception</a:t>
            </a:r>
          </a:p>
          <a:p>
            <a:pPr marL="171450" indent="-171450">
              <a:buFont typeface="Arial" pitchFamily="34" charset="0"/>
              <a:buChar char="•"/>
            </a:pPr>
            <a:r>
              <a:rPr lang="en-US" baseline="0" dirty="0" smtClean="0"/>
              <a:t>Here, we have a 38 year old obese female who had unprotected intercourse 4 days ago and is worried about pregnancy.  She calls your office and wants to know what her options </a:t>
            </a:r>
            <a:r>
              <a:rPr lang="en-US" i="0" u="none" baseline="0" dirty="0" smtClean="0"/>
              <a:t>for EC </a:t>
            </a:r>
            <a:r>
              <a:rPr lang="en-US" baseline="0" dirty="0" smtClean="0"/>
              <a:t>are.</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52</a:t>
            </a:fld>
            <a:endParaRPr lang="en-US"/>
          </a:p>
        </p:txBody>
      </p:sp>
    </p:spTree>
    <p:extLst>
      <p:ext uri="{BB962C8B-B14F-4D97-AF65-F5344CB8AC3E}">
        <p14:creationId xmlns:p14="http://schemas.microsoft.com/office/powerpoint/2010/main" val="3217521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Currently</a:t>
            </a:r>
            <a:r>
              <a:rPr lang="en-US" baseline="0" dirty="0" smtClean="0"/>
              <a:t> there are four options for emergency contraception or </a:t>
            </a:r>
            <a:r>
              <a:rPr lang="en-US" i="0" u="none" baseline="0" dirty="0" smtClean="0"/>
              <a:t>EC in the US</a:t>
            </a:r>
          </a:p>
          <a:p>
            <a:pPr marL="171450" indent="-171450">
              <a:buFont typeface="Arial" pitchFamily="34" charset="0"/>
              <a:buChar char="•"/>
            </a:pPr>
            <a:r>
              <a:rPr lang="en-US" baseline="0" dirty="0" smtClean="0"/>
              <a:t>The copper Intrauterine device and three types of emergency contraceptive pills or ECPs</a:t>
            </a:r>
            <a:endParaRPr lang="en-US" baseline="0" dirty="0"/>
          </a:p>
          <a:p>
            <a:pPr marL="171450" indent="-171450">
              <a:buFont typeface="Arial" pitchFamily="34" charset="0"/>
              <a:buChar char="•"/>
            </a:pPr>
            <a:r>
              <a:rPr lang="en-US" baseline="0" dirty="0" smtClean="0"/>
              <a:t>The three types of pills include </a:t>
            </a:r>
            <a:r>
              <a:rPr lang="en-US" baseline="0" dirty="0" err="1" smtClean="0"/>
              <a:t>ulipristal</a:t>
            </a:r>
            <a:r>
              <a:rPr lang="en-US" baseline="0" dirty="0" smtClean="0"/>
              <a:t> acetate or UPA, </a:t>
            </a:r>
            <a:r>
              <a:rPr lang="en-US" baseline="0" dirty="0" err="1" smtClean="0"/>
              <a:t>levonorgestrel</a:t>
            </a:r>
            <a:r>
              <a:rPr lang="en-US" baseline="0" dirty="0" smtClean="0"/>
              <a:t> or LNG as well as combined estrogen and progestin oral </a:t>
            </a:r>
            <a:r>
              <a:rPr lang="en-US" baseline="0" smtClean="0"/>
              <a:t>contraceptive pills</a:t>
            </a:r>
            <a:endParaRPr lang="en-US" baseline="0" dirty="0" smtClean="0"/>
          </a:p>
        </p:txBody>
      </p:sp>
      <p:sp>
        <p:nvSpPr>
          <p:cNvPr id="4" name="Slide Number Placeholder 3"/>
          <p:cNvSpPr>
            <a:spLocks noGrp="1"/>
          </p:cNvSpPr>
          <p:nvPr>
            <p:ph type="sldNum" sz="quarter" idx="10"/>
          </p:nvPr>
        </p:nvSpPr>
        <p:spPr/>
        <p:txBody>
          <a:bodyPr/>
          <a:lstStyle/>
          <a:p>
            <a:fld id="{28BF7D67-155C-4343-8D69-7DAB182771CD}" type="slidenum">
              <a:rPr lang="en-US" smtClean="0"/>
              <a:t>53</a:t>
            </a:fld>
            <a:endParaRPr lang="en-US" dirty="0"/>
          </a:p>
        </p:txBody>
      </p:sp>
    </p:spTree>
    <p:extLst>
      <p:ext uri="{BB962C8B-B14F-4D97-AF65-F5344CB8AC3E}">
        <p14:creationId xmlns:p14="http://schemas.microsoft.com/office/powerpoint/2010/main" val="3451258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Since</a:t>
            </a:r>
            <a:r>
              <a:rPr lang="en-US" baseline="0" dirty="0" smtClean="0"/>
              <a:t> these options are not all the same, how can you help her choose the best option for her?</a:t>
            </a:r>
            <a:endParaRPr lang="en-US" dirty="0" smtClean="0"/>
          </a:p>
          <a:p>
            <a:pPr marL="171450" indent="-171450">
              <a:buFont typeface="Arial" pitchFamily="34" charset="0"/>
              <a:buChar char="•"/>
            </a:pPr>
            <a:r>
              <a:rPr lang="en-US" dirty="0" smtClean="0"/>
              <a:t>The evidence</a:t>
            </a:r>
            <a:r>
              <a:rPr lang="en-US" baseline="0" dirty="0" smtClean="0"/>
              <a:t> shows that Copper IUDs are highly effective as emergency contraception and can be continued as regular contraception if that is what she desires and she is willing to come in for a visit</a:t>
            </a:r>
            <a:r>
              <a:rPr lang="en-US" i="1" u="sng" baseline="0" dirty="0" smtClean="0"/>
              <a:t> </a:t>
            </a:r>
            <a:r>
              <a:rPr lang="en-US" i="0" u="none" baseline="0" dirty="0" smtClean="0"/>
              <a:t>to have the IUD inserted</a:t>
            </a:r>
            <a:endParaRPr lang="en-US" baseline="0" dirty="0" smtClean="0"/>
          </a:p>
          <a:p>
            <a:pPr marL="171450" indent="-171450">
              <a:buFont typeface="Arial" pitchFamily="34" charset="0"/>
              <a:buChar char="•"/>
            </a:pPr>
            <a:r>
              <a:rPr lang="en-US" baseline="0" dirty="0" smtClean="0"/>
              <a:t>UPA and LNG have similar effectiveness when taken within 3 days after unprotected intercourse while UPA may be more effective between days 3 and 5 after unprotected sex</a:t>
            </a:r>
          </a:p>
          <a:p>
            <a:pPr marL="171450" indent="-171450">
              <a:buFont typeface="Arial" pitchFamily="34" charset="0"/>
              <a:buChar char="•"/>
            </a:pPr>
            <a:r>
              <a:rPr lang="en-US" baseline="0" dirty="0" smtClean="0"/>
              <a:t>UPA may also be more effective than LNG for women who are obese according to one study</a:t>
            </a:r>
          </a:p>
          <a:p>
            <a:pPr marL="171450" indent="-171450">
              <a:buFont typeface="Arial" pitchFamily="34" charset="0"/>
              <a:buChar char="•"/>
            </a:pPr>
            <a:r>
              <a:rPr lang="en-US" baseline="0" dirty="0" smtClean="0"/>
              <a:t>The combined regimen also known as </a:t>
            </a:r>
            <a:r>
              <a:rPr lang="en-US" baseline="0" dirty="0" err="1" smtClean="0"/>
              <a:t>Yuzpe</a:t>
            </a:r>
            <a:r>
              <a:rPr lang="en-US" baseline="0" dirty="0" smtClean="0"/>
              <a:t> method is less effective than the other two ECPs and is associated with more frequent side effects</a:t>
            </a:r>
            <a:r>
              <a:rPr lang="en-US" i="1" u="sng" baseline="0" dirty="0" smtClean="0"/>
              <a:t>,</a:t>
            </a:r>
            <a:r>
              <a:rPr lang="en-US" baseline="0" dirty="0" smtClean="0"/>
              <a:t> particularly nausea and vomiting</a:t>
            </a:r>
          </a:p>
          <a:p>
            <a:pPr marL="0" indent="0">
              <a:buFont typeface="Arial" pitchFamily="34" charset="0"/>
              <a:buNone/>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54</a:t>
            </a:fld>
            <a:endParaRPr lang="en-US"/>
          </a:p>
        </p:txBody>
      </p:sp>
    </p:spTree>
    <p:extLst>
      <p:ext uri="{BB962C8B-B14F-4D97-AF65-F5344CB8AC3E}">
        <p14:creationId xmlns:p14="http://schemas.microsoft.com/office/powerpoint/2010/main" val="3647015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patient therefore has four</a:t>
            </a:r>
            <a:r>
              <a:rPr lang="en-US" baseline="0" dirty="0" smtClean="0"/>
              <a:t> options assuming she has no conditions or characteristics (such as being a smoker) that would effect her eligibility for combined hormonal methods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55</a:t>
            </a:fld>
            <a:endParaRPr lang="en-US"/>
          </a:p>
        </p:txBody>
      </p:sp>
    </p:spTree>
    <p:extLst>
      <p:ext uri="{BB962C8B-B14F-4D97-AF65-F5344CB8AC3E}">
        <p14:creationId xmlns:p14="http://schemas.microsoft.com/office/powerpoint/2010/main" val="3228666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If</a:t>
            </a:r>
            <a:r>
              <a:rPr lang="en-US" baseline="0" dirty="0" smtClean="0"/>
              <a:t> she decides to take </a:t>
            </a:r>
            <a:r>
              <a:rPr lang="en-US" baseline="0" dirty="0" err="1" smtClean="0"/>
              <a:t>ulipristal</a:t>
            </a:r>
            <a:r>
              <a:rPr lang="en-US" baseline="0" dirty="0" smtClean="0"/>
              <a:t> acetate, when can she start regular contraception after taking the pills?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56</a:t>
            </a:fld>
            <a:endParaRPr lang="en-US"/>
          </a:p>
        </p:txBody>
      </p:sp>
    </p:spTree>
    <p:extLst>
      <p:ext uri="{BB962C8B-B14F-4D97-AF65-F5344CB8AC3E}">
        <p14:creationId xmlns:p14="http://schemas.microsoft.com/office/powerpoint/2010/main" val="2137331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 systematic review conducted</a:t>
            </a:r>
            <a:r>
              <a:rPr lang="en-US" baseline="0" dirty="0" smtClean="0"/>
              <a:t> for the US SPR searched for articles concerning the resumption or initiation of contraception within the same cycle as ECP use</a:t>
            </a:r>
          </a:p>
          <a:p>
            <a:pPr marL="171450" indent="-171450">
              <a:buFont typeface="Arial" pitchFamily="34" charset="0"/>
              <a:buChar char="•"/>
            </a:pPr>
            <a:r>
              <a:rPr lang="en-US" baseline="0" dirty="0" smtClean="0"/>
              <a:t>No articles met inclusion criteria, thus data for presentation at the US SPR expert meeting was limited to product labeling and the recommendation also is limited to expert opinion</a:t>
            </a:r>
          </a:p>
          <a:p>
            <a:pPr marL="171450" indent="-171450">
              <a:buFont typeface="Arial" pitchFamily="34" charset="0"/>
              <a:buChar char="•"/>
            </a:pPr>
            <a:r>
              <a:rPr lang="en-US" baseline="0" dirty="0" smtClean="0"/>
              <a:t>The theoretical concern for decreased effectiveness of systemic hormonal contraception when initiated after UPA use was raised.  </a:t>
            </a:r>
          </a:p>
          <a:p>
            <a:pPr marL="171450" indent="-171450">
              <a:buFont typeface="Arial" pitchFamily="34" charset="0"/>
              <a:buChar char="•"/>
            </a:pPr>
            <a:r>
              <a:rPr lang="en-US" baseline="0" dirty="0" smtClean="0"/>
              <a:t>The risk of pregnancy if ECPs fail was also considered</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57</a:t>
            </a:fld>
            <a:endParaRPr lang="en-US"/>
          </a:p>
        </p:txBody>
      </p:sp>
    </p:spTree>
    <p:extLst>
      <p:ext uri="{BB962C8B-B14F-4D97-AF65-F5344CB8AC3E}">
        <p14:creationId xmlns:p14="http://schemas.microsoft.com/office/powerpoint/2010/main" val="26458351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0" i="0" u="none" dirty="0" smtClean="0"/>
              <a:t>The</a:t>
            </a:r>
            <a:r>
              <a:rPr lang="en-US" dirty="0" smtClean="0"/>
              <a:t> recommendation states that</a:t>
            </a:r>
            <a:r>
              <a:rPr lang="en-US" baseline="0" dirty="0" smtClean="0"/>
              <a:t> any regular contraceptive method can be started immediately after ECP use</a:t>
            </a:r>
          </a:p>
          <a:p>
            <a:pPr marL="171450" indent="-171450">
              <a:buFont typeface="Arial" pitchFamily="34" charset="0"/>
              <a:buChar char="•"/>
            </a:pPr>
            <a:r>
              <a:rPr lang="en-US" baseline="0" dirty="0" smtClean="0"/>
              <a:t>If a woman does not have a withdrawal bleed within 3 weeks of ECP use, she should take a pregnancy test</a:t>
            </a:r>
          </a:p>
          <a:p>
            <a:pPr marL="171450" indent="-171450">
              <a:buFont typeface="Arial" pitchFamily="34" charset="0"/>
              <a:buChar char="•"/>
            </a:pPr>
            <a:r>
              <a:rPr lang="en-US" baseline="0" dirty="0" smtClean="0"/>
              <a:t>If she uses UPA, given the anti-</a:t>
            </a:r>
            <a:r>
              <a:rPr lang="en-US" baseline="0" dirty="0" err="1" smtClean="0"/>
              <a:t>progestogen</a:t>
            </a:r>
            <a:r>
              <a:rPr lang="en-US" baseline="0" dirty="0" smtClean="0"/>
              <a:t> action, she needs to abstain or use barrier contraception for 14 days or until her next menses</a:t>
            </a:r>
          </a:p>
          <a:p>
            <a:pPr marL="171450" indent="-171450">
              <a:buFont typeface="Arial" pitchFamily="34" charset="0"/>
              <a:buChar char="•"/>
            </a:pPr>
            <a:r>
              <a:rPr lang="en-US" baseline="0" dirty="0" smtClean="0"/>
              <a:t>If she uses LNG or combined pills, she needs to abstain or use barrier contraception for 7 days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58</a:t>
            </a:fld>
            <a:endParaRPr lang="en-US"/>
          </a:p>
        </p:txBody>
      </p:sp>
    </p:spTree>
    <p:extLst>
      <p:ext uri="{BB962C8B-B14F-4D97-AF65-F5344CB8AC3E}">
        <p14:creationId xmlns:p14="http://schemas.microsoft.com/office/powerpoint/2010/main" val="31069934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59</a:t>
            </a:fld>
            <a:endParaRPr lang="en-US"/>
          </a:p>
        </p:txBody>
      </p:sp>
    </p:spTree>
    <p:extLst>
      <p:ext uri="{BB962C8B-B14F-4D97-AF65-F5344CB8AC3E}">
        <p14:creationId xmlns:p14="http://schemas.microsoft.com/office/powerpoint/2010/main" val="1087883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final scenario</a:t>
            </a:r>
            <a:r>
              <a:rPr lang="en-US" baseline="0" dirty="0" smtClean="0"/>
              <a:t> is a 26 year old female who calls at 8am because she just realized she took out her ring the night before last when she had sex and she didn’t replace it.  What should she do?</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60</a:t>
            </a:fld>
            <a:endParaRPr lang="en-US"/>
          </a:p>
        </p:txBody>
      </p:sp>
    </p:spTree>
    <p:extLst>
      <p:ext uri="{BB962C8B-B14F-4D97-AF65-F5344CB8AC3E}">
        <p14:creationId xmlns:p14="http://schemas.microsoft.com/office/powerpoint/2010/main" val="22289409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Algorithms</a:t>
            </a:r>
            <a:r>
              <a:rPr lang="en-US" baseline="0" dirty="0" smtClean="0"/>
              <a:t> for late or missed pills, delayed application or detachment of patch and delayed insertion/reinsertion with combined vaginal ring are available in the US SPR and can be printed for quick reference</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61</a:t>
            </a:fld>
            <a:endParaRPr lang="en-US"/>
          </a:p>
        </p:txBody>
      </p:sp>
    </p:spTree>
    <p:extLst>
      <p:ext uri="{BB962C8B-B14F-4D97-AF65-F5344CB8AC3E}">
        <p14:creationId xmlns:p14="http://schemas.microsoft.com/office/powerpoint/2010/main" val="140316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adaptation</a:t>
            </a:r>
            <a:r>
              <a:rPr lang="en-US" baseline="0" dirty="0" smtClean="0"/>
              <a:t> of the WHO SPR for the US started in October 2010 when a small expert meeting occurred and it was decided that a US SPR should be adapted from the WHO guidance.</a:t>
            </a:r>
          </a:p>
          <a:p>
            <a:pPr marL="171450" indent="-171450">
              <a:buFont typeface="Arial" pitchFamily="34" charset="0"/>
              <a:buChar char="•"/>
            </a:pPr>
            <a:r>
              <a:rPr lang="en-US" baseline="0" dirty="0" smtClean="0"/>
              <a:t>It was also decided that most WHO recommendations should be adapted for best implementation in the US and that several new questions should be considered to add to the US guidance.</a:t>
            </a:r>
          </a:p>
          <a:p>
            <a:pPr marL="171450" indent="-171450">
              <a:buFont typeface="Arial" pitchFamily="34" charset="0"/>
              <a:buChar char="•"/>
            </a:pPr>
            <a:r>
              <a:rPr lang="en-US" baseline="0" dirty="0" smtClean="0"/>
              <a:t>After that meeting, systematic reviews were conducted for each adaptation and new recommendation.</a:t>
            </a:r>
          </a:p>
          <a:p>
            <a:pPr marL="171450" indent="-171450">
              <a:buFont typeface="Arial" pitchFamily="34" charset="0"/>
              <a:buChar char="•"/>
            </a:pPr>
            <a:r>
              <a:rPr lang="en-US" baseline="0" dirty="0" smtClean="0"/>
              <a:t>These systematic reviews underwent peer review and were then presented at an expert meeting in October, 2011.</a:t>
            </a:r>
          </a:p>
          <a:p>
            <a:pPr marL="171450" indent="-171450">
              <a:buFont typeface="Arial" pitchFamily="34" charset="0"/>
              <a:buChar char="•"/>
            </a:pPr>
            <a:r>
              <a:rPr lang="en-US" baseline="0" dirty="0" smtClean="0"/>
              <a:t>For each topic, the evidence from the review was discussed as well as what recommendations could be made from the evidence; recommendations were drafted at that time and research gaps were identified throughout the meeting.</a:t>
            </a:r>
          </a:p>
        </p:txBody>
      </p:sp>
      <p:sp>
        <p:nvSpPr>
          <p:cNvPr id="4" name="Slide Number Placeholder 3"/>
          <p:cNvSpPr>
            <a:spLocks noGrp="1"/>
          </p:cNvSpPr>
          <p:nvPr>
            <p:ph type="sldNum" sz="quarter" idx="10"/>
          </p:nvPr>
        </p:nvSpPr>
        <p:spPr/>
        <p:txBody>
          <a:bodyPr/>
          <a:lstStyle/>
          <a:p>
            <a:fld id="{28BF7D67-155C-4343-8D69-7DAB182771CD}" type="slidenum">
              <a:rPr lang="en-US" smtClean="0"/>
              <a:t>7</a:t>
            </a:fld>
            <a:endParaRPr lang="en-US" dirty="0"/>
          </a:p>
        </p:txBody>
      </p:sp>
    </p:spTree>
    <p:extLst>
      <p:ext uri="{BB962C8B-B14F-4D97-AF65-F5344CB8AC3E}">
        <p14:creationId xmlns:p14="http://schemas.microsoft.com/office/powerpoint/2010/main" val="41305583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First she should insert a ring as soon as possible.  Either the same</a:t>
            </a:r>
            <a:r>
              <a:rPr lang="en-US" baseline="0" dirty="0" smtClean="0"/>
              <a:t> ring or a new ring</a:t>
            </a:r>
          </a:p>
          <a:p>
            <a:pPr marL="171450" indent="-171450">
              <a:buFont typeface="Arial" pitchFamily="34" charset="0"/>
              <a:buChar char="•"/>
            </a:pPr>
            <a:r>
              <a:rPr lang="en-US" dirty="0" smtClean="0"/>
              <a:t>She should keep that ring</a:t>
            </a:r>
            <a:r>
              <a:rPr lang="en-US" baseline="0" dirty="0" smtClean="0"/>
              <a:t> in place until her scheduled ring removal day</a:t>
            </a:r>
          </a:p>
          <a:p>
            <a:pPr marL="171450" indent="-171450">
              <a:buFont typeface="Arial" pitchFamily="34" charset="0"/>
              <a:buChar char="•"/>
            </a:pPr>
            <a:r>
              <a:rPr lang="en-US" dirty="0" smtClean="0"/>
              <a:t>Since the ring</a:t>
            </a:r>
            <a:r>
              <a:rPr lang="en-US" baseline="0" dirty="0" smtClean="0"/>
              <a:t> was out between 24 and less than 48 hours, she does not need additional contraceptive protection.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In studies examining the combined vaginal ring, 1) three studies found that </a:t>
            </a:r>
            <a:r>
              <a:rPr lang="en-US" sz="1200" b="0" i="0" u="none" strike="noStrike" kern="1200" baseline="0" dirty="0" err="1" smtClean="0">
                <a:solidFill>
                  <a:schemeClr val="tx1"/>
                </a:solidFill>
                <a:latin typeface="+mn-lt"/>
                <a:ea typeface="+mn-ea"/>
                <a:cs typeface="+mn-cs"/>
              </a:rPr>
              <a:t>nondeliberate</a:t>
            </a:r>
            <a:r>
              <a:rPr lang="en-US" sz="1200" b="0" i="0" u="none" strike="noStrike" kern="1200" baseline="0" dirty="0" smtClean="0">
                <a:solidFill>
                  <a:schemeClr val="tx1"/>
                </a:solidFill>
                <a:latin typeface="+mn-lt"/>
                <a:ea typeface="+mn-ea"/>
                <a:cs typeface="+mn-cs"/>
              </a:rPr>
              <a:t> extension of the hormone-free interval for &gt;24–48 hours from the scheduled period did not increase the risk for pregnancy </a:t>
            </a:r>
          </a:p>
          <a:p>
            <a:pPr marL="171450" indent="-171450">
              <a:buFont typeface="Arial" pitchFamily="34" charset="0"/>
              <a:buChar char="•"/>
            </a:pPr>
            <a:r>
              <a:rPr lang="en-US" dirty="0" smtClean="0"/>
              <a:t>Finally,</a:t>
            </a:r>
            <a:r>
              <a:rPr lang="en-US" baseline="0" dirty="0" smtClean="0"/>
              <a:t> emergency contraception (EC) is not usually needed but can be considered if this usage error occurred earlier in the cycle or in the last week of the previous cycle</a:t>
            </a:r>
            <a:endParaRPr lang="en-US" dirty="0" smtClean="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62</a:t>
            </a:fld>
            <a:endParaRPr lang="en-US"/>
          </a:p>
        </p:txBody>
      </p:sp>
    </p:spTree>
    <p:extLst>
      <p:ext uri="{BB962C8B-B14F-4D97-AF65-F5344CB8AC3E}">
        <p14:creationId xmlns:p14="http://schemas.microsoft.com/office/powerpoint/2010/main" val="1771356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Tools and learning aids that are currently being developed include:</a:t>
            </a:r>
          </a:p>
          <a:p>
            <a:pPr marL="628650" lvl="1" indent="-171450">
              <a:buFont typeface="Arial" pitchFamily="34" charset="0"/>
              <a:buChar char="•"/>
            </a:pPr>
            <a:r>
              <a:rPr lang="en-US" dirty="0" smtClean="0"/>
              <a:t>Summary</a:t>
            </a:r>
            <a:r>
              <a:rPr lang="en-US" baseline="0" dirty="0" smtClean="0"/>
              <a:t> tables of US SPR recommendations and clinical algorithms, some have been shown during this presentation</a:t>
            </a:r>
          </a:p>
          <a:p>
            <a:pPr marL="628650" lvl="1" indent="-171450">
              <a:buFont typeface="Arial" pitchFamily="34" charset="0"/>
              <a:buChar char="•"/>
            </a:pPr>
            <a:r>
              <a:rPr lang="en-US" baseline="0" dirty="0" smtClean="0"/>
              <a:t>E-book and other electronic versions </a:t>
            </a:r>
          </a:p>
          <a:p>
            <a:pPr marL="628650" lvl="1" indent="-171450">
              <a:buFont typeface="Arial" pitchFamily="34" charset="0"/>
              <a:buChar char="•"/>
            </a:pPr>
            <a:r>
              <a:rPr lang="en-US" baseline="0" dirty="0" smtClean="0"/>
              <a:t>Continuing education activities</a:t>
            </a:r>
          </a:p>
          <a:p>
            <a:pPr marL="628650" lvl="1" indent="-171450">
              <a:buFont typeface="Arial" pitchFamily="34" charset="0"/>
              <a:buChar char="•"/>
            </a:pPr>
            <a:r>
              <a:rPr lang="en-US" baseline="0" dirty="0" smtClean="0"/>
              <a:t>Speaker-ready slides including this set to use at any time</a:t>
            </a:r>
          </a:p>
          <a:p>
            <a:pPr marL="628650" lvl="1" indent="-171450">
              <a:buFont typeface="Arial" pitchFamily="34" charset="0"/>
              <a:buChar char="•"/>
            </a:pPr>
            <a:r>
              <a:rPr lang="en-US" baseline="0" dirty="0" smtClean="0"/>
              <a:t>And the Contraceptive Effectiveness Chart to aide in teaching or counseling </a:t>
            </a:r>
          </a:p>
          <a:p>
            <a:pPr marL="457200" lvl="1"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8BF7D67-155C-4343-8D69-7DAB182771CD}" type="slidenum">
              <a:rPr lang="en-US" smtClean="0"/>
              <a:t>63</a:t>
            </a:fld>
            <a:endParaRPr lang="en-US"/>
          </a:p>
        </p:txBody>
      </p:sp>
    </p:spTree>
    <p:extLst>
      <p:ext uri="{BB962C8B-B14F-4D97-AF65-F5344CB8AC3E}">
        <p14:creationId xmlns:p14="http://schemas.microsoft.com/office/powerpoint/2010/main" val="11767088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r>
              <a:rPr lang="en-US" dirty="0" smtClean="0"/>
              <a:t>The continuing</a:t>
            </a:r>
            <a:r>
              <a:rPr lang="en-US" baseline="0" dirty="0" smtClean="0"/>
              <a:t> education activity is available via the MMWR website which can be found by searching MMWR from the CDC index</a:t>
            </a:r>
          </a:p>
          <a:p>
            <a:pPr marL="171441" indent="-171441">
              <a:buFont typeface="Arial" pitchFamily="34" charset="0"/>
              <a:buChar char="•"/>
            </a:pPr>
            <a:r>
              <a:rPr lang="en-US" baseline="0" dirty="0" smtClean="0"/>
              <a:t>Or by going directly to http://www.cdc.gov/mmwr/</a:t>
            </a:r>
          </a:p>
          <a:p>
            <a:pPr marL="171441" indent="-171441">
              <a:buFont typeface="Arial" pitchFamily="34" charset="0"/>
              <a:buChar char="•"/>
            </a:pPr>
            <a:r>
              <a:rPr lang="en-US" dirty="0" smtClean="0"/>
              <a:t>Under the</a:t>
            </a:r>
            <a:r>
              <a:rPr lang="en-US" baseline="0" dirty="0" smtClean="0"/>
              <a:t> left panel there is a Continuing Education tab with Weekly Publications underneath; on this page are current available courses for CE</a:t>
            </a:r>
          </a:p>
          <a:p>
            <a:pPr marL="171441" indent="-171441">
              <a:buFont typeface="Arial" pitchFamily="34" charset="0"/>
              <a:buChar char="•"/>
            </a:pPr>
            <a:r>
              <a:rPr lang="en-US" baseline="0" dirty="0" smtClean="0"/>
              <a:t>There you can also find a link to http://www.cdc.gov/TCEOnline and instructions how to access the activity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8044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171450">
              <a:buFont typeface="Arial" pitchFamily="34" charset="0"/>
              <a:buChar char="•"/>
            </a:pPr>
            <a:r>
              <a:rPr lang="en-US" sz="1200" kern="1200" dirty="0" smtClean="0">
                <a:solidFill>
                  <a:schemeClr val="tx1"/>
                </a:solidFill>
                <a:effectLst/>
                <a:latin typeface="+mn-lt"/>
                <a:ea typeface="+mn-ea"/>
                <a:cs typeface="+mn-cs"/>
              </a:rPr>
              <a:t>Most women can start most methods of contraception anytime (including on the day of the visit), as long as the provider is reasonably certain that the woman is not pregnant.</a:t>
            </a:r>
          </a:p>
          <a:p>
            <a:pPr marL="0" lvl="1" indent="-171450">
              <a:buFont typeface="Arial" pitchFamily="34" charset="0"/>
              <a:buChar char="•"/>
            </a:pPr>
            <a:r>
              <a:rPr lang="en-US" sz="1200" kern="1200" dirty="0" smtClean="0">
                <a:solidFill>
                  <a:schemeClr val="tx1"/>
                </a:solidFill>
                <a:effectLst/>
                <a:latin typeface="+mn-lt"/>
                <a:ea typeface="+mn-ea"/>
                <a:cs typeface="+mn-cs"/>
              </a:rPr>
              <a:t>Few, if any, examinations or tests are needed before starting a contraceptive method.</a:t>
            </a:r>
          </a:p>
          <a:p>
            <a:pPr marL="0" lvl="1" indent="-171450">
              <a:buFont typeface="Arial" pitchFamily="34" charset="0"/>
              <a:buChar char="•"/>
            </a:pPr>
            <a:r>
              <a:rPr lang="en-US" sz="1200" kern="1200" dirty="0" smtClean="0">
                <a:solidFill>
                  <a:schemeClr val="tx1"/>
                </a:solidFill>
                <a:effectLst/>
                <a:latin typeface="+mn-lt"/>
                <a:ea typeface="+mn-ea"/>
                <a:cs typeface="+mn-cs"/>
              </a:rPr>
              <a:t>Bleeding problems are a major reason for contraceptive discontinuation; recommendations on anticipatory counseling before starting a method and management of bleeding problems are provided. </a:t>
            </a:r>
          </a:p>
          <a:p>
            <a:pPr marL="0" lvl="1" indent="-171450">
              <a:buFont typeface="Arial" pitchFamily="34" charset="0"/>
              <a:buChar char="•"/>
            </a:pPr>
            <a:r>
              <a:rPr lang="en-US" sz="1200" kern="1200" dirty="0" smtClean="0">
                <a:solidFill>
                  <a:schemeClr val="tx1"/>
                </a:solidFill>
                <a:effectLst/>
                <a:latin typeface="+mn-lt"/>
                <a:ea typeface="+mn-ea"/>
                <a:cs typeface="+mn-cs"/>
              </a:rPr>
              <a:t>Women should be advised to return at any time to discuss side effects or other problems, if they want to change the method being used, and when it is time to remove or replace the contraceptive method. Otherwise, routine follow-up is generally not required.</a:t>
            </a:r>
            <a:endParaRPr lang="en-US" sz="1100" kern="1200" dirty="0" smtClean="0">
              <a:solidFill>
                <a:schemeClr val="tx1"/>
              </a:solidFill>
              <a:effectLst/>
              <a:latin typeface="+mn-lt"/>
              <a:ea typeface="+mn-ea"/>
              <a:cs typeface="+mn-cs"/>
            </a:endParaRPr>
          </a:p>
          <a:p>
            <a:pPr marL="0" lvl="1" indent="-171450">
              <a:buFont typeface="Arial" pitchFamily="34" charset="0"/>
              <a:buChar char="•"/>
            </a:pPr>
            <a:r>
              <a:rPr lang="en-US" sz="1200" kern="1200" dirty="0" smtClean="0">
                <a:solidFill>
                  <a:schemeClr val="tx1"/>
                </a:solidFill>
                <a:effectLst/>
                <a:latin typeface="+mn-lt"/>
                <a:ea typeface="+mn-ea"/>
                <a:cs typeface="+mn-cs"/>
              </a:rPr>
              <a:t>Many options for emergency contraception are available, including the copper-IUD and different formulations of pills</a:t>
            </a:r>
            <a:r>
              <a:rPr lang="en-US" sz="1200" i="0" u="none" kern="1200" dirty="0" smtClean="0">
                <a:solidFill>
                  <a:schemeClr val="tx1"/>
                </a:solidFill>
                <a:effectLst/>
                <a:latin typeface="+mn-lt"/>
                <a:ea typeface="+mn-ea"/>
                <a:cs typeface="+mn-cs"/>
              </a:rPr>
              <a:t>, and there are many circumstances tor which EC use should be considered.</a:t>
            </a:r>
            <a:r>
              <a:rPr lang="en-US" sz="1200" kern="1200" dirty="0" smtClean="0">
                <a:solidFill>
                  <a:schemeClr val="tx1"/>
                </a:solidFill>
                <a:effectLst/>
                <a:latin typeface="+mn-lt"/>
                <a:ea typeface="+mn-ea"/>
                <a:cs typeface="+mn-cs"/>
              </a:rPr>
              <a:t>  Regular contraception should be started after emergency contraceptive use.</a:t>
            </a:r>
          </a:p>
          <a:p>
            <a:endParaRPr lang="en-US" dirty="0" smtClean="0"/>
          </a:p>
        </p:txBody>
      </p:sp>
      <p:sp>
        <p:nvSpPr>
          <p:cNvPr id="4" name="Slide Number Placeholder 3"/>
          <p:cNvSpPr>
            <a:spLocks noGrp="1"/>
          </p:cNvSpPr>
          <p:nvPr>
            <p:ph type="sldNum" sz="quarter" idx="10"/>
          </p:nvPr>
        </p:nvSpPr>
        <p:spPr/>
        <p:txBody>
          <a:bodyPr/>
          <a:lstStyle/>
          <a:p>
            <a:fld id="{28BF7D67-155C-4343-8D69-7DAB182771CD}" type="slidenum">
              <a:rPr lang="en-US" smtClean="0"/>
              <a:t>65</a:t>
            </a:fld>
            <a:endParaRPr lang="en-US"/>
          </a:p>
        </p:txBody>
      </p:sp>
    </p:spTree>
    <p:extLst>
      <p:ext uri="{BB962C8B-B14F-4D97-AF65-F5344CB8AC3E}">
        <p14:creationId xmlns:p14="http://schemas.microsoft.com/office/powerpoint/2010/main" val="11130630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Let’s conclude by emphasizing</a:t>
            </a:r>
            <a:r>
              <a:rPr lang="en-US" sz="1200" kern="1200" baseline="0" dirty="0" smtClean="0">
                <a:solidFill>
                  <a:schemeClr val="tx1"/>
                </a:solidFill>
                <a:effectLst/>
                <a:latin typeface="+mn-lt"/>
                <a:ea typeface="+mn-ea"/>
                <a:cs typeface="+mn-cs"/>
              </a:rPr>
              <a:t> why </a:t>
            </a:r>
            <a:r>
              <a:rPr lang="en-US" sz="1200" kern="1200" dirty="0" smtClean="0">
                <a:solidFill>
                  <a:schemeClr val="tx1"/>
                </a:solidFill>
                <a:effectLst/>
                <a:latin typeface="+mn-lt"/>
                <a:ea typeface="+mn-ea"/>
                <a:cs typeface="+mn-cs"/>
              </a:rPr>
              <a:t>the US SPR is so important:</a:t>
            </a:r>
          </a:p>
          <a:p>
            <a:pPr marL="171450" lvl="0" indent="-171450">
              <a:buFont typeface="Arial" pitchFamily="34" charset="0"/>
              <a:buChar char="•"/>
            </a:pPr>
            <a:r>
              <a:rPr lang="en-US" sz="1200" kern="1200" dirty="0" smtClean="0">
                <a:solidFill>
                  <a:schemeClr val="tx1"/>
                </a:solidFill>
                <a:effectLst/>
                <a:latin typeface="+mn-lt"/>
                <a:ea typeface="+mn-ea"/>
                <a:cs typeface="+mn-cs"/>
              </a:rPr>
              <a:t>There are increasing numbers of safe and effective contraceptive choices to reduce the risk for unintended pregnancy. and therefore a need for evidence-based guidance to help providers offer quality family planning care to their patients</a:t>
            </a:r>
          </a:p>
          <a:p>
            <a:pPr marL="171450" lvl="0" indent="-171450">
              <a:buFont typeface="Arial" pitchFamily="34" charset="0"/>
              <a:buChar char="•"/>
            </a:pPr>
            <a:r>
              <a:rPr lang="en-US" sz="1200" kern="1200" dirty="0" smtClean="0">
                <a:solidFill>
                  <a:schemeClr val="tx1"/>
                </a:solidFill>
                <a:effectLst/>
                <a:latin typeface="+mn-lt"/>
                <a:ea typeface="+mn-ea"/>
                <a:cs typeface="+mn-cs"/>
              </a:rPr>
              <a:t>The US SPR provides evidence-based recommendations that aim to remove barriers so that patients may access methods quickly without unnecessary delays and so that individuals may use these methods correctly and consistently</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66</a:t>
            </a:fld>
            <a:endParaRPr lang="en-US"/>
          </a:p>
        </p:txBody>
      </p:sp>
    </p:spTree>
    <p:extLst>
      <p:ext uri="{BB962C8B-B14F-4D97-AF65-F5344CB8AC3E}">
        <p14:creationId xmlns:p14="http://schemas.microsoft.com/office/powerpoint/2010/main" val="16528914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F7D67-155C-4343-8D69-7DAB182771CD}" type="slidenum">
              <a:rPr lang="en-US" smtClean="0"/>
              <a:t>67</a:t>
            </a:fld>
            <a:endParaRPr lang="en-US"/>
          </a:p>
        </p:txBody>
      </p:sp>
    </p:spTree>
    <p:extLst>
      <p:ext uri="{BB962C8B-B14F-4D97-AF65-F5344CB8AC3E}">
        <p14:creationId xmlns:p14="http://schemas.microsoft.com/office/powerpoint/2010/main" val="70624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While much of the guidance is the same or</a:t>
            </a:r>
            <a:r>
              <a:rPr lang="en-US" baseline="0" dirty="0" smtClean="0"/>
              <a:t> very similar to the WHO SPR guidance, several adaptations are included in the US SPR, such as: </a:t>
            </a:r>
          </a:p>
          <a:p>
            <a:pPr marL="628650" lvl="1" indent="-171450">
              <a:buFont typeface="Arial" pitchFamily="34" charset="0"/>
              <a:buChar char="•"/>
            </a:pPr>
            <a:r>
              <a:rPr lang="en-US" baseline="0" dirty="0" smtClean="0"/>
              <a:t>The length of the grace period for DMPA re-injection</a:t>
            </a:r>
          </a:p>
          <a:p>
            <a:pPr marL="628650" lvl="1" indent="-171450">
              <a:buFont typeface="Arial" pitchFamily="34" charset="0"/>
              <a:buChar char="•"/>
            </a:pPr>
            <a:r>
              <a:rPr lang="en-US" baseline="0" dirty="0" smtClean="0"/>
              <a:t>Differences in some of the examinations and tests recommended prior to contraceptive method initiation</a:t>
            </a:r>
          </a:p>
          <a:p>
            <a:pPr marL="628650" lvl="1" indent="-171450">
              <a:buFont typeface="Arial" pitchFamily="34" charset="0"/>
              <a:buChar char="•"/>
            </a:pPr>
            <a:r>
              <a:rPr lang="en-US" baseline="0" dirty="0" smtClean="0"/>
              <a:t>Differences in recommendations for management of bleeding irregularities based on new data and drug availability in the US</a:t>
            </a:r>
          </a:p>
          <a:p>
            <a:pPr marL="628650" lvl="1" indent="-171450">
              <a:buFont typeface="Arial" pitchFamily="34" charset="0"/>
              <a:buChar char="•"/>
            </a:pPr>
            <a:r>
              <a:rPr lang="en-US" baseline="0" dirty="0" smtClean="0"/>
              <a:t>And changes to the missed pill algorithms to respond to concerns that simplified algorithms are preferable</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8</a:t>
            </a:fld>
            <a:endParaRPr lang="en-US" dirty="0"/>
          </a:p>
        </p:txBody>
      </p:sp>
    </p:spTree>
    <p:extLst>
      <p:ext uri="{BB962C8B-B14F-4D97-AF65-F5344CB8AC3E}">
        <p14:creationId xmlns:p14="http://schemas.microsoft.com/office/powerpoint/2010/main" val="382211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There is also additional new</a:t>
            </a:r>
            <a:r>
              <a:rPr lang="en-US" baseline="0" dirty="0" smtClean="0"/>
              <a:t> guidance in the US SPR, such as:</a:t>
            </a:r>
          </a:p>
          <a:p>
            <a:pPr marL="628650" lvl="1" indent="-171450">
              <a:buFont typeface="Arial" pitchFamily="34" charset="0"/>
              <a:buChar char="•"/>
            </a:pPr>
            <a:r>
              <a:rPr lang="en-US" baseline="0" dirty="0" smtClean="0"/>
              <a:t>Recommendations for use of the contraceptive patch and ring</a:t>
            </a:r>
          </a:p>
          <a:p>
            <a:pPr marL="628650" lvl="1" indent="-171450">
              <a:buFont typeface="Arial" pitchFamily="34" charset="0"/>
              <a:buChar char="•"/>
            </a:pPr>
            <a:r>
              <a:rPr lang="en-US" baseline="0" dirty="0" smtClean="0"/>
              <a:t>How to start regular contraception after taking ECPs</a:t>
            </a:r>
          </a:p>
          <a:p>
            <a:pPr marL="628650" lvl="1" indent="-171450">
              <a:buFont typeface="Arial" pitchFamily="34" charset="0"/>
              <a:buChar char="•"/>
            </a:pPr>
            <a:r>
              <a:rPr lang="en-US" baseline="0" dirty="0" smtClean="0"/>
              <a:t>Management of bleeding irregularities among women using extended or continuous CHCs</a:t>
            </a:r>
          </a:p>
          <a:p>
            <a:pPr marL="628650" lvl="1" indent="-171450">
              <a:buFont typeface="Arial" pitchFamily="34" charset="0"/>
              <a:buChar char="•"/>
            </a:pPr>
            <a:r>
              <a:rPr lang="en-US" baseline="0" dirty="0" smtClean="0"/>
              <a:t>When a woman can rely on female sterilization for contraception</a:t>
            </a:r>
          </a:p>
          <a:p>
            <a:pPr marL="628650" lvl="1" indent="-171450">
              <a:buFont typeface="Arial" pitchFamily="34" charset="0"/>
              <a:buChar char="•"/>
            </a:pPr>
            <a:r>
              <a:rPr lang="en-US" baseline="0" dirty="0" smtClean="0"/>
              <a:t>When a woman can stop </a:t>
            </a:r>
            <a:r>
              <a:rPr lang="en-US" baseline="0" dirty="0" err="1" smtClean="0"/>
              <a:t>contracepting</a:t>
            </a:r>
            <a:endParaRPr lang="en-US" dirty="0"/>
          </a:p>
        </p:txBody>
      </p:sp>
      <p:sp>
        <p:nvSpPr>
          <p:cNvPr id="4" name="Slide Number Placeholder 3"/>
          <p:cNvSpPr>
            <a:spLocks noGrp="1"/>
          </p:cNvSpPr>
          <p:nvPr>
            <p:ph type="sldNum" sz="quarter" idx="10"/>
          </p:nvPr>
        </p:nvSpPr>
        <p:spPr/>
        <p:txBody>
          <a:bodyPr/>
          <a:lstStyle/>
          <a:p>
            <a:pPr>
              <a:defRPr/>
            </a:pPr>
            <a:fld id="{A6321CF5-A348-428F-A320-6712F98CD218}" type="slidenum">
              <a:rPr lang="en-US" smtClean="0"/>
              <a:pPr>
                <a:defRPr/>
              </a:pPr>
              <a:t>9</a:t>
            </a:fld>
            <a:endParaRPr lang="en-US" dirty="0"/>
          </a:p>
        </p:txBody>
      </p:sp>
    </p:spTree>
    <p:extLst>
      <p:ext uri="{BB962C8B-B14F-4D97-AF65-F5344CB8AC3E}">
        <p14:creationId xmlns:p14="http://schemas.microsoft.com/office/powerpoint/2010/main" val="371328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F7D67-155C-4343-8D69-7DAB182771CD}" type="slidenum">
              <a:rPr lang="en-US" smtClean="0"/>
              <a:t>10</a:t>
            </a:fld>
            <a:endParaRPr lang="en-US"/>
          </a:p>
        </p:txBody>
      </p:sp>
    </p:spTree>
    <p:extLst>
      <p:ext uri="{BB962C8B-B14F-4D97-AF65-F5344CB8AC3E}">
        <p14:creationId xmlns:p14="http://schemas.microsoft.com/office/powerpoint/2010/main" val="1831850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effectLst>
                  <a:outerShdw blurRad="38100" dist="38100" dir="2700000" algn="tl">
                    <a:srgbClr val="000000">
                      <a:alpha val="43137"/>
                    </a:srgbClr>
                  </a:outerShdw>
                </a:effectLst>
              </a:defRPr>
            </a:lvl1pPr>
            <a:lvl2pPr algn="ctr">
              <a:defRPr>
                <a:solidFill>
                  <a:schemeClr val="tx2"/>
                </a:solidFill>
                <a:effectLst>
                  <a:outerShdw blurRad="38100" dist="38100" dir="2700000" algn="tl">
                    <a:srgbClr val="000000">
                      <a:alpha val="43137"/>
                    </a:srgbClr>
                  </a:outerShdw>
                </a:effectLst>
              </a:defRPr>
            </a:lvl2pPr>
            <a:lvl3pPr algn="ctr">
              <a:defRPr>
                <a:solidFill>
                  <a:schemeClr val="tx2"/>
                </a:solidFill>
                <a:effectLst>
                  <a:outerShdw blurRad="38100" dist="38100" dir="2700000" algn="tl">
                    <a:srgbClr val="000000">
                      <a:alpha val="43137"/>
                    </a:srgbClr>
                  </a:outerShdw>
                </a:effectLst>
              </a:defRPr>
            </a:lvl3pPr>
            <a:lvl4pPr algn="ctr">
              <a:defRPr>
                <a:solidFill>
                  <a:schemeClr val="tx2"/>
                </a:solidFill>
                <a:effectLst>
                  <a:outerShdw blurRad="38100" dist="38100" dir="2700000" algn="tl">
                    <a:srgbClr val="000000">
                      <a:alpha val="43137"/>
                    </a:srgbClr>
                  </a:outerShdw>
                </a:effectLst>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pPr lvl="0"/>
            <a:r>
              <a:rPr lang="en-US" dirty="0"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28670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9A059C-27B4-4222-967D-DD393F93C958}" type="datetimeFigureOut">
              <a:rPr lang="en-US" smtClean="0"/>
              <a:t>1/16/2014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72C6848-8AB4-4BE0-BE45-930D77901B86}" type="slidenum">
              <a:rPr lang="en-US" smtClean="0"/>
              <a:t>‹#›</a:t>
            </a:fld>
            <a:endParaRPr lang="en-US"/>
          </a:p>
        </p:txBody>
      </p:sp>
    </p:spTree>
    <p:extLst>
      <p:ext uri="{BB962C8B-B14F-4D97-AF65-F5344CB8AC3E}">
        <p14:creationId xmlns:p14="http://schemas.microsoft.com/office/powerpoint/2010/main" val="119596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9A059C-27B4-4222-967D-DD393F93C958}" type="datetimeFigureOut">
              <a:rPr lang="en-US" smtClean="0"/>
              <a:t>1/16/2014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2C6848-8AB4-4BE0-BE45-930D77901B86}" type="slidenum">
              <a:rPr lang="en-US" smtClean="0"/>
              <a:t>‹#›</a:t>
            </a:fld>
            <a:endParaRPr lang="en-US"/>
          </a:p>
        </p:txBody>
      </p:sp>
    </p:spTree>
    <p:extLst>
      <p:ext uri="{BB962C8B-B14F-4D97-AF65-F5344CB8AC3E}">
        <p14:creationId xmlns:p14="http://schemas.microsoft.com/office/powerpoint/2010/main" val="65632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8" r:id="rId10"/>
    <p:sldLayoutId id="2147483699" r:id="rId11"/>
    <p:sldLayoutId id="2147483700"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reproductivehealth/unintendedpregnancy/USMEC.htm"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www.who.int/reproductivehealth/publications/family_planning/en/index.html" TargetMode="External"/><Relationship Id="rId4" Type="http://schemas.openxmlformats.org/officeDocument/2006/relationships/hyperlink" Target="http://www.cdc.gov/reproductivehealth/unintendedpregnancy/USSPR.ht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cdc.gov/reproductivehealth/unintendedpregnancy/USSPR.htm" TargetMode="External"/><Relationship Id="rId2" Type="http://schemas.openxmlformats.org/officeDocument/2006/relationships/notesSlide" Target="../notesSlides/notesSlide65.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bwMode="auto">
          <a:xfrm>
            <a:off x="723900" y="1219201"/>
            <a:ext cx="7810500" cy="2865438"/>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ts val="3600"/>
              </a:lnSpc>
            </a:pPr>
            <a:r>
              <a:rPr lang="en-US" sz="3200" dirty="0" smtClean="0">
                <a:effectLst>
                  <a:outerShdw blurRad="38100" dist="38100" dir="2700000" algn="tl">
                    <a:srgbClr val="000000">
                      <a:alpha val="43137"/>
                    </a:srgbClr>
                  </a:outerShdw>
                </a:effectLst>
              </a:rPr>
              <a:t>U.S. Selected Practice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Recommendations for Contraceptive Use, 2013</a:t>
            </a:r>
          </a:p>
        </p:txBody>
      </p:sp>
      <p:sp>
        <p:nvSpPr>
          <p:cNvPr id="13314" name="Subtitle 1"/>
          <p:cNvSpPr>
            <a:spLocks noGrp="1"/>
          </p:cNvSpPr>
          <p:nvPr>
            <p:ph type="subTitle" idx="1"/>
          </p:nvPr>
        </p:nvSpPr>
        <p:spPr bwMode="auto">
          <a:xfrm>
            <a:off x="1476375" y="3500438"/>
            <a:ext cx="6400800" cy="1008062"/>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t>Division of Reproductive Health</a:t>
            </a:r>
          </a:p>
          <a:p>
            <a:r>
              <a:rPr lang="en-US" dirty="0"/>
              <a:t>Centers for Disease Control and Prevention</a:t>
            </a:r>
          </a:p>
          <a:p>
            <a:pPr eaLnBrk="1" hangingPunct="1"/>
            <a:endParaRPr lang="en-US" sz="1800" b="0" dirty="0" smtClean="0"/>
          </a:p>
        </p:txBody>
      </p:sp>
      <p:sp>
        <p:nvSpPr>
          <p:cNvPr id="13315" name="Text Placeholder 2"/>
          <p:cNvSpPr>
            <a:spLocks noGrp="1"/>
          </p:cNvSpPr>
          <p:nvPr>
            <p:ph type="body" sz="quarter" idx="10"/>
          </p:nvPr>
        </p:nvSpPr>
        <p:spPr bwMode="auto">
          <a:xfrm>
            <a:off x="1447800" y="4953000"/>
            <a:ext cx="64008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bg2"/>
                </a:solidFill>
              </a:rPr>
              <a:t>August 1, 2013</a:t>
            </a:r>
          </a:p>
        </p:txBody>
      </p:sp>
      <p:sp>
        <p:nvSpPr>
          <p:cNvPr id="5" name="Text Placeholder 4"/>
          <p:cNvSpPr>
            <a:spLocks noGrp="1"/>
          </p:cNvSpPr>
          <p:nvPr>
            <p:ph type="body" sz="quarter" idx="11"/>
          </p:nvPr>
        </p:nvSpPr>
        <p:spPr>
          <a:xfrm>
            <a:off x="2286000" y="6272213"/>
            <a:ext cx="5105400" cy="184150"/>
          </a:xfrm>
        </p:spPr>
        <p:txBody>
          <a:bodyPr>
            <a:noAutofit/>
          </a:bodyPr>
          <a:lstStyle/>
          <a:p>
            <a:pPr eaLnBrk="1" fontAlgn="auto" hangingPunct="1">
              <a:spcAft>
                <a:spcPts val="0"/>
              </a:spcAft>
              <a:buFont typeface="Arial" pitchFamily="34" charset="0"/>
              <a:buNone/>
              <a:defRPr/>
            </a:pPr>
            <a:r>
              <a:rPr lang="en-US" dirty="0" smtClean="0">
                <a:solidFill>
                  <a:srgbClr val="000000"/>
                </a:solidFill>
                <a:ea typeface="+mn-ea"/>
                <a:cs typeface="+mn-cs"/>
              </a:rPr>
              <a:t>National </a:t>
            </a:r>
            <a:r>
              <a:rPr lang="en-US" sz="1050" dirty="0" smtClean="0">
                <a:solidFill>
                  <a:srgbClr val="000000"/>
                </a:solidFill>
                <a:ea typeface="+mn-ea"/>
                <a:cs typeface="+mn-cs"/>
              </a:rPr>
              <a:t>Center</a:t>
            </a:r>
            <a:r>
              <a:rPr lang="en-US" dirty="0" smtClean="0">
                <a:solidFill>
                  <a:srgbClr val="000000"/>
                </a:solidFill>
                <a:ea typeface="+mn-ea"/>
                <a:cs typeface="+mn-cs"/>
              </a:rPr>
              <a:t> for Chronic Disease Prevention and Health Promotion </a:t>
            </a:r>
            <a:endParaRPr lang="en-US" dirty="0">
              <a:solidFill>
                <a:srgbClr val="000000"/>
              </a:solidFill>
              <a:ea typeface="+mn-ea"/>
              <a:cs typeface="+mn-cs"/>
            </a:endParaRPr>
          </a:p>
        </p:txBody>
      </p:sp>
      <p:sp>
        <p:nvSpPr>
          <p:cNvPr id="6" name="Text Placeholder 5"/>
          <p:cNvSpPr>
            <a:spLocks noGrp="1"/>
          </p:cNvSpPr>
          <p:nvPr>
            <p:ph type="body" sz="quarter" idx="12"/>
          </p:nvPr>
        </p:nvSpPr>
        <p:spPr>
          <a:xfrm>
            <a:off x="2286000" y="6445382"/>
            <a:ext cx="5105400" cy="228600"/>
          </a:xfrm>
        </p:spPr>
        <p:txBody>
          <a:bodyPr>
            <a:noAutofit/>
          </a:bodyPr>
          <a:lstStyle/>
          <a:p>
            <a:pPr eaLnBrk="1" fontAlgn="auto" hangingPunct="1">
              <a:spcAft>
                <a:spcPts val="0"/>
              </a:spcAft>
              <a:buFont typeface="Arial" pitchFamily="34" charset="0"/>
              <a:buNone/>
              <a:defRPr/>
            </a:pPr>
            <a:r>
              <a:rPr lang="en-US" sz="1050" dirty="0" smtClean="0">
                <a:solidFill>
                  <a:schemeClr val="accent6">
                    <a:lumMod val="50000"/>
                  </a:schemeClr>
                </a:solidFill>
                <a:ea typeface="+mn-ea"/>
                <a:cs typeface="+mn-cs"/>
              </a:rPr>
              <a:t>Division of Reproductive Health</a:t>
            </a:r>
            <a:endParaRPr lang="en-US" sz="1050" dirty="0">
              <a:solidFill>
                <a:schemeClr val="accent6">
                  <a:lumMod val="50000"/>
                </a:schemeClr>
              </a:solidFill>
              <a:ea typeface="+mn-ea"/>
              <a:cs typeface="+mn-cs"/>
            </a:endParaRPr>
          </a:p>
        </p:txBody>
      </p:sp>
    </p:spTree>
    <p:extLst>
      <p:ext uri="{BB962C8B-B14F-4D97-AF65-F5344CB8AC3E}">
        <p14:creationId xmlns:p14="http://schemas.microsoft.com/office/powerpoint/2010/main" val="31868042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914400"/>
          </a:xfrm>
        </p:spPr>
        <p:txBody>
          <a:bodyPr/>
          <a:lstStyle/>
          <a:p>
            <a:r>
              <a:rPr lang="en-US" sz="3200" dirty="0" smtClean="0">
                <a:effectLst>
                  <a:outerShdw blurRad="38100" dist="38100" dir="2700000" algn="tl">
                    <a:srgbClr val="000000">
                      <a:alpha val="43137"/>
                    </a:srgbClr>
                  </a:outerShdw>
                </a:effectLst>
              </a:rPr>
              <a:t>US Adaptation of WHO SPR</a:t>
            </a:r>
            <a:endParaRPr lang="en-US" sz="32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1447800" y="2057400"/>
            <a:ext cx="6629400" cy="3276600"/>
          </a:xfrm>
        </p:spPr>
        <p:txBody>
          <a:bodyPr/>
          <a:lstStyle/>
          <a:p>
            <a:r>
              <a:rPr lang="en-US" sz="2600" dirty="0" smtClean="0">
                <a:effectLst>
                  <a:outerShdw blurRad="38100" dist="38100" dir="2700000" algn="tl">
                    <a:srgbClr val="000000">
                      <a:alpha val="43137"/>
                    </a:srgbClr>
                  </a:outerShdw>
                </a:effectLst>
              </a:rPr>
              <a:t>Format</a:t>
            </a:r>
          </a:p>
          <a:p>
            <a:pPr lvl="1"/>
            <a:r>
              <a:rPr lang="en-US" sz="2400" dirty="0" smtClean="0">
                <a:effectLst>
                  <a:outerShdw blurRad="38100" dist="38100" dir="2700000" algn="tl">
                    <a:srgbClr val="000000">
                      <a:alpha val="43137"/>
                    </a:srgbClr>
                  </a:outerShdw>
                </a:effectLst>
              </a:rPr>
              <a:t>Arranged by method</a:t>
            </a:r>
          </a:p>
          <a:p>
            <a:pPr lvl="1"/>
            <a:r>
              <a:rPr lang="en-US" sz="2400" dirty="0" smtClean="0">
                <a:effectLst>
                  <a:outerShdw blurRad="38100" dist="38100" dir="2700000" algn="tl">
                    <a:srgbClr val="000000">
                      <a:alpha val="43137"/>
                    </a:srgbClr>
                  </a:outerShdw>
                </a:effectLst>
              </a:rPr>
              <a:t>For each recommendation:</a:t>
            </a:r>
          </a:p>
          <a:p>
            <a:pPr lvl="2"/>
            <a:r>
              <a:rPr lang="en-US" sz="2400" dirty="0" smtClean="0">
                <a:effectLst>
                  <a:outerShdw blurRad="38100" dist="38100" dir="2700000" algn="tl">
                    <a:srgbClr val="000000">
                      <a:alpha val="43137"/>
                    </a:srgbClr>
                  </a:outerShdw>
                </a:effectLst>
              </a:rPr>
              <a:t>Recommendation itself</a:t>
            </a:r>
          </a:p>
          <a:p>
            <a:pPr lvl="2"/>
            <a:r>
              <a:rPr lang="en-US" sz="2400" dirty="0" smtClean="0">
                <a:effectLst>
                  <a:outerShdw blurRad="38100" dist="38100" dir="2700000" algn="tl">
                    <a:srgbClr val="000000">
                      <a:alpha val="43137"/>
                    </a:srgbClr>
                  </a:outerShdw>
                </a:effectLst>
              </a:rPr>
              <a:t>Comments and evidence summary</a:t>
            </a:r>
          </a:p>
          <a:p>
            <a:pPr lvl="1"/>
            <a:r>
              <a:rPr lang="en-US" sz="2400" dirty="0" smtClean="0">
                <a:effectLst>
                  <a:outerShdw blurRad="38100" dist="38100" dir="2700000" algn="tl">
                    <a:srgbClr val="000000">
                      <a:alpha val="43137"/>
                    </a:srgbClr>
                  </a:outerShdw>
                </a:effectLst>
              </a:rPr>
              <a:t>Simplified text of actual recommendations</a:t>
            </a:r>
          </a:p>
          <a:p>
            <a:pPr lvl="1"/>
            <a:r>
              <a:rPr lang="en-US" sz="2400" dirty="0" smtClean="0">
                <a:effectLst>
                  <a:outerShdw blurRad="38100" dist="38100" dir="2700000" algn="tl">
                    <a:srgbClr val="000000">
                      <a:alpha val="43137"/>
                    </a:srgbClr>
                  </a:outerShdw>
                </a:effectLst>
              </a:rPr>
              <a:t>Bullets, tables, flowcharts, algorithms</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96733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0"/>
            <a:ext cx="7772400" cy="1362075"/>
          </a:xfrm>
        </p:spPr>
        <p:txBody>
          <a:bodyPr/>
          <a:lstStyle/>
          <a:p>
            <a:r>
              <a:rPr lang="en-US" dirty="0">
                <a:effectLst>
                  <a:outerShdw blurRad="38100" dist="38100" dir="2700000" algn="tl">
                    <a:srgbClr val="000000">
                      <a:alpha val="43137"/>
                    </a:srgbClr>
                  </a:outerShdw>
                </a:effectLst>
              </a:rPr>
              <a:t>How to use the US SPR</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pic>
        <p:nvPicPr>
          <p:cNvPr id="4" name="Picture 2" descr="Green logo - Recommendations for the U.S. Selected Practice Recommendations for Contraceptive Use."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038600"/>
            <a:ext cx="1905000" cy="2184412"/>
          </a:xfrm>
          <a:prstGeom prst="rect">
            <a:avLst/>
          </a:prstGeom>
          <a:noFill/>
          <a:ln w="9525">
            <a:solidFill>
              <a:srgbClr val="000000"/>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626710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200" dirty="0" smtClean="0">
                <a:effectLst>
                  <a:outerShdw blurRad="38100" dist="38100" dir="2700000" algn="tl">
                    <a:srgbClr val="000000">
                      <a:alpha val="43137"/>
                    </a:srgbClr>
                  </a:outerShdw>
                </a:effectLst>
              </a:rPr>
              <a:t>Locating CDC contraception guidance</a:t>
            </a:r>
            <a:endParaRPr lang="en-US" sz="3200" dirty="0">
              <a:effectLst>
                <a:outerShdw blurRad="38100" dist="38100" dir="2700000" algn="tl">
                  <a:srgbClr val="000000">
                    <a:alpha val="43137"/>
                  </a:srgbClr>
                </a:outerShdw>
              </a:effectLst>
            </a:endParaRPr>
          </a:p>
        </p:txBody>
      </p:sp>
      <p:pic>
        <p:nvPicPr>
          <p:cNvPr id="5" name="Picture 4" descr="Screen shot - Picture of how to find the CDC contraceptive guidance through Google."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19043"/>
            <a:ext cx="8001000" cy="3114957"/>
          </a:xfrm>
          <a:prstGeom prst="rect">
            <a:avLst/>
          </a:prstGeom>
          <a:ln w="19050">
            <a:solidFill>
              <a:srgbClr val="000000"/>
            </a:solidFill>
          </a:ln>
        </p:spPr>
      </p:pic>
    </p:spTree>
    <p:extLst>
      <p:ext uri="{BB962C8B-B14F-4D97-AF65-F5344CB8AC3E}">
        <p14:creationId xmlns:p14="http://schemas.microsoft.com/office/powerpoint/2010/main" val="125140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1800" dirty="0" smtClean="0">
                <a:solidFill>
                  <a:srgbClr val="FF0000"/>
                </a:solidFill>
                <a:effectLst>
                  <a:outerShdw blurRad="38100" dist="38100" dir="2700000" algn="tl">
                    <a:srgbClr val="000000">
                      <a:alpha val="43137"/>
                    </a:srgbClr>
                  </a:outerShdw>
                </a:effectLst>
              </a:rPr>
              <a:t/>
            </a:r>
            <a:br>
              <a:rPr lang="en-US" sz="1800" dirty="0" smtClean="0">
                <a:solidFill>
                  <a:srgbClr val="FF0000"/>
                </a:solidFill>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CDC CONTRACEPTIVE GUIDANCE FOR HEALTH CARE PROVIDERS</a:t>
            </a:r>
            <a:endParaRPr lang="en-US" dirty="0">
              <a:effectLst>
                <a:outerShdw blurRad="38100" dist="38100" dir="2700000" algn="tl">
                  <a:srgbClr val="000000">
                    <a:alpha val="43137"/>
                  </a:srgbClr>
                </a:outerShdw>
              </a:effectLst>
            </a:endParaRPr>
          </a:p>
        </p:txBody>
      </p:sp>
      <p:pic>
        <p:nvPicPr>
          <p:cNvPr id="3" name="Picture 2" descr="Picture of CDC website describing CDC contraceptive guidance for health care providers."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1238578"/>
            <a:ext cx="5524500" cy="4705022"/>
          </a:xfrm>
          <a:prstGeom prst="rect">
            <a:avLst/>
          </a:prstGeom>
        </p:spPr>
      </p:pic>
      <p:sp>
        <p:nvSpPr>
          <p:cNvPr id="4" name="Text Placeholder 3"/>
          <p:cNvSpPr>
            <a:spLocks noGrp="1"/>
          </p:cNvSpPr>
          <p:nvPr>
            <p:ph type="body" sz="quarter" idx="10"/>
          </p:nvPr>
        </p:nvSpPr>
        <p:spPr>
          <a:xfrm>
            <a:off x="457200" y="5715000"/>
            <a:ext cx="8229600" cy="609600"/>
          </a:xfrm>
        </p:spPr>
        <p:txBody>
          <a:bodyPr/>
          <a:lstStyle/>
          <a:p>
            <a:pPr algn="ctr"/>
            <a:r>
              <a:rPr lang="en-US" sz="1800" dirty="0">
                <a:solidFill>
                  <a:schemeClr val="tx1"/>
                </a:solidFill>
                <a:effectLst>
                  <a:outerShdw blurRad="38100" dist="38100" dir="2700000" algn="tl">
                    <a:srgbClr val="000000">
                      <a:alpha val="43137"/>
                    </a:srgbClr>
                  </a:outerShdw>
                </a:effectLst>
              </a:rPr>
              <a:t>http://www.cdc.gov/reproductivehealth/UnintendedPregnancy/USSPR.htm</a:t>
            </a:r>
          </a:p>
        </p:txBody>
      </p:sp>
    </p:spTree>
    <p:extLst>
      <p:ext uri="{BB962C8B-B14F-4D97-AF65-F5344CB8AC3E}">
        <p14:creationId xmlns:p14="http://schemas.microsoft.com/office/powerpoint/2010/main" val="3877483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03238"/>
            <a:ext cx="8229600" cy="715962"/>
          </a:xfrm>
        </p:spPr>
        <p:txBody>
          <a:bodyPr/>
          <a:lstStyle/>
          <a:p>
            <a:pPr eaLnBrk="1" hangingPunct="1">
              <a:defRPr/>
            </a:pPr>
            <a:r>
              <a:rPr lang="en-US" sz="3600" b="1" dirty="0" smtClean="0"/>
              <a:t>Resources</a:t>
            </a:r>
          </a:p>
        </p:txBody>
      </p:sp>
      <p:sp>
        <p:nvSpPr>
          <p:cNvPr id="74754" name="Content Placeholder 2"/>
          <p:cNvSpPr>
            <a:spLocks noGrp="1"/>
          </p:cNvSpPr>
          <p:nvPr>
            <p:ph idx="1"/>
          </p:nvPr>
        </p:nvSpPr>
        <p:spPr>
          <a:xfrm>
            <a:off x="1143000" y="1295400"/>
            <a:ext cx="6934200" cy="4876800"/>
          </a:xfrm>
        </p:spPr>
        <p:txBody>
          <a:bodyPr/>
          <a:lstStyle/>
          <a:p>
            <a:pPr marL="457200">
              <a:buClr>
                <a:schemeClr val="tx1"/>
              </a:buClr>
              <a:buSzPct val="70000"/>
              <a:buFont typeface="Wingdings" pitchFamily="2" charset="2"/>
              <a:buChar char="q"/>
            </a:pPr>
            <a:r>
              <a:rPr lang="en-US" sz="2600" b="1" dirty="0" smtClean="0">
                <a:solidFill>
                  <a:schemeClr val="bg2"/>
                </a:solidFill>
              </a:rPr>
              <a:t>CDC evidence-based family planning guidance documents</a:t>
            </a:r>
            <a:r>
              <a:rPr lang="en-US" sz="2600" b="1" dirty="0">
                <a:solidFill>
                  <a:schemeClr val="bg2"/>
                </a:solidFill>
              </a:rPr>
              <a:t>: </a:t>
            </a:r>
            <a:r>
              <a:rPr lang="en-US" sz="2400" dirty="0">
                <a:solidFill>
                  <a:schemeClr val="bg2"/>
                </a:solidFill>
                <a:hlinkClick r:id="rId3"/>
              </a:rPr>
              <a:t>http://</a:t>
            </a:r>
            <a:r>
              <a:rPr lang="en-US" sz="2400" dirty="0" smtClean="0">
                <a:solidFill>
                  <a:schemeClr val="bg2"/>
                </a:solidFill>
                <a:hlinkClick r:id="rId3"/>
              </a:rPr>
              <a:t>www.cdc.gov/reproductivehealth/unintendedpregnancy/USMEC.htm</a:t>
            </a:r>
            <a:endParaRPr lang="en-US" sz="2400" dirty="0" smtClean="0">
              <a:solidFill>
                <a:schemeClr val="bg2"/>
              </a:solidFill>
              <a:hlinkClick r:id="rId4"/>
            </a:endParaRPr>
          </a:p>
          <a:p>
            <a:pPr marL="457200" indent="0">
              <a:buNone/>
            </a:pPr>
            <a:r>
              <a:rPr lang="en-US" sz="2400" dirty="0" smtClean="0">
                <a:solidFill>
                  <a:schemeClr val="bg2"/>
                </a:solidFill>
                <a:hlinkClick r:id="rId4"/>
              </a:rPr>
              <a:t>http</a:t>
            </a:r>
            <a:r>
              <a:rPr lang="en-US" sz="2400" dirty="0">
                <a:solidFill>
                  <a:schemeClr val="bg2"/>
                </a:solidFill>
                <a:hlinkClick r:id="rId4"/>
              </a:rPr>
              <a:t>://</a:t>
            </a:r>
            <a:r>
              <a:rPr lang="en-US" sz="2400" dirty="0" smtClean="0">
                <a:solidFill>
                  <a:schemeClr val="bg2"/>
                </a:solidFill>
                <a:hlinkClick r:id="rId4"/>
              </a:rPr>
              <a:t>www.cdc.gov/reproductivehealth/unintendedpregnancy/USSPR.htm</a:t>
            </a:r>
            <a:endParaRPr lang="en-US" sz="2400" dirty="0" smtClean="0">
              <a:solidFill>
                <a:schemeClr val="bg2"/>
              </a:solidFill>
            </a:endParaRPr>
          </a:p>
          <a:p>
            <a:pPr lvl="1">
              <a:spcAft>
                <a:spcPts val="1800"/>
              </a:spcAft>
              <a:buClr>
                <a:schemeClr val="tx1"/>
              </a:buClr>
              <a:buFont typeface="Wingdings" pitchFamily="2" charset="2"/>
              <a:buChar char="§"/>
            </a:pPr>
            <a:r>
              <a:rPr lang="en-US" sz="2400" dirty="0" smtClean="0">
                <a:solidFill>
                  <a:schemeClr val="bg2"/>
                </a:solidFill>
              </a:rPr>
              <a:t>Sign up to receive alerts!</a:t>
            </a:r>
          </a:p>
          <a:p>
            <a:pPr>
              <a:buClr>
                <a:schemeClr val="tx1"/>
              </a:buClr>
              <a:buSzPct val="70000"/>
              <a:buFont typeface="Wingdings" pitchFamily="2" charset="2"/>
              <a:buChar char="q"/>
            </a:pPr>
            <a:r>
              <a:rPr lang="en-US" sz="2600" b="1" dirty="0" smtClean="0">
                <a:solidFill>
                  <a:schemeClr val="bg2"/>
                </a:solidFill>
                <a:latin typeface="+mj-lt"/>
              </a:rPr>
              <a:t>WHO evidence-based family planning guidance documents</a:t>
            </a:r>
            <a:r>
              <a:rPr lang="en-US" sz="2600" b="1" dirty="0">
                <a:solidFill>
                  <a:schemeClr val="bg2"/>
                </a:solidFill>
                <a:latin typeface="+mj-lt"/>
              </a:rPr>
              <a:t>: </a:t>
            </a:r>
            <a:r>
              <a:rPr lang="en-US" sz="2400" dirty="0">
                <a:solidFill>
                  <a:schemeClr val="bg2"/>
                </a:solidFill>
                <a:latin typeface="+mj-lt"/>
                <a:hlinkClick r:id="rId5"/>
              </a:rPr>
              <a:t>http://</a:t>
            </a:r>
            <a:r>
              <a:rPr lang="en-US" sz="2400" dirty="0" smtClean="0">
                <a:solidFill>
                  <a:schemeClr val="bg2"/>
                </a:solidFill>
                <a:latin typeface="+mj-lt"/>
                <a:hlinkClick r:id="rId5"/>
              </a:rPr>
              <a:t>www.who.int/reproductivehealth/publications/family</a:t>
            </a:r>
            <a:r>
              <a:rPr lang="en-US" sz="2400" dirty="0" smtClean="0">
                <a:solidFill>
                  <a:schemeClr val="bg2"/>
                </a:solidFill>
                <a:latin typeface="+mj-lt"/>
                <a:cs typeface="Arial" pitchFamily="34" charset="0"/>
                <a:hlinkClick r:id="rId5"/>
              </a:rPr>
              <a:t>_</a:t>
            </a:r>
            <a:r>
              <a:rPr lang="en-US" sz="2400" dirty="0" smtClean="0">
                <a:solidFill>
                  <a:schemeClr val="bg2"/>
                </a:solidFill>
                <a:latin typeface="+mj-lt"/>
                <a:hlinkClick r:id="rId5"/>
              </a:rPr>
              <a:t>planning/en/index.html</a:t>
            </a:r>
            <a:endParaRPr lang="en-US" sz="2400" dirty="0" smtClean="0">
              <a:solidFill>
                <a:schemeClr val="bg2"/>
              </a:solidFill>
              <a:latin typeface="+mj-lt"/>
            </a:endParaRPr>
          </a:p>
          <a:p>
            <a:pPr marL="0" indent="0">
              <a:buNone/>
            </a:pPr>
            <a:endParaRPr lang="en-US" sz="2800" dirty="0" smtClean="0">
              <a:solidFill>
                <a:schemeClr val="bg2"/>
              </a:solidFill>
            </a:endParaRPr>
          </a:p>
        </p:txBody>
      </p:sp>
    </p:spTree>
    <p:extLst>
      <p:ext uri="{BB962C8B-B14F-4D97-AF65-F5344CB8AC3E}">
        <p14:creationId xmlns:p14="http://schemas.microsoft.com/office/powerpoint/2010/main" val="2669604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0"/>
            <a:ext cx="7772400" cy="1362075"/>
          </a:xfrm>
        </p:spPr>
        <p:txBody>
          <a:bodyPr/>
          <a:lstStyle/>
          <a:p>
            <a:r>
              <a:rPr lang="en-US" dirty="0" smtClean="0">
                <a:effectLst>
                  <a:outerShdw blurRad="38100" dist="38100" dir="2700000" algn="tl">
                    <a:srgbClr val="000000">
                      <a:alpha val="43137"/>
                    </a:srgbClr>
                  </a:outerShdw>
                </a:effectLst>
              </a:rPr>
              <a:t>CLINICAL SCENARIOS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023609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942"/>
            <a:ext cx="8229600" cy="1143000"/>
          </a:xfrm>
        </p:spPr>
        <p:txBody>
          <a:bodyPr/>
          <a:lstStyle/>
          <a:p>
            <a:pPr>
              <a:lnSpc>
                <a:spcPts val="3400"/>
              </a:lnSpc>
            </a:pPr>
            <a:r>
              <a:rPr lang="en-US" sz="3200" dirty="0" smtClean="0">
                <a:effectLst>
                  <a:outerShdw blurRad="38100" dist="38100" dir="2700000" algn="tl">
                    <a:srgbClr val="000000">
                      <a:alpha val="43137"/>
                    </a:srgbClr>
                  </a:outerShdw>
                </a:effectLst>
              </a:rPr>
              <a:t>Clinical scenario 1:</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 When to start a contraceptive method</a:t>
            </a:r>
            <a:endParaRPr lang="en-US" sz="3200" strike="sngStrik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19200" y="2133600"/>
            <a:ext cx="6705600" cy="3048000"/>
          </a:xfrm>
        </p:spPr>
        <p:txBody>
          <a:bodyPr/>
          <a:lstStyle/>
          <a:p>
            <a:r>
              <a:rPr lang="en-US" sz="2800" dirty="0" smtClean="0">
                <a:effectLst>
                  <a:outerShdw blurRad="38100" dist="38100" dir="2700000" algn="tl">
                    <a:srgbClr val="000000">
                      <a:alpha val="43137"/>
                    </a:srgbClr>
                  </a:outerShdw>
                </a:effectLst>
              </a:rPr>
              <a:t>24 y.o. female comes to office desiring contraception and wants to start pills</a:t>
            </a:r>
          </a:p>
          <a:p>
            <a:endParaRPr lang="en-US" dirty="0" smtClean="0">
              <a:effectLst>
                <a:outerShdw blurRad="38100" dist="38100" dir="2700000" algn="tl">
                  <a:srgbClr val="000000">
                    <a:alpha val="43137"/>
                  </a:srgbClr>
                </a:outerShdw>
              </a:effectLst>
            </a:endParaRPr>
          </a:p>
          <a:p>
            <a:pPr lvl="1"/>
            <a:r>
              <a:rPr lang="en-US" sz="2400" dirty="0" smtClean="0">
                <a:effectLst>
                  <a:outerShdw blurRad="38100" dist="38100" dir="2700000" algn="tl">
                    <a:srgbClr val="000000">
                      <a:alpha val="43137"/>
                    </a:srgbClr>
                  </a:outerShdw>
                </a:effectLst>
              </a:rPr>
              <a:t>Q: When can she start?</a:t>
            </a:r>
          </a:p>
          <a:p>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pic>
        <p:nvPicPr>
          <p:cNvPr id="6" name="Picture 2" descr="Picture of a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124200"/>
            <a:ext cx="2057400" cy="3095303"/>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9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When to start a contraceptive method</a:t>
            </a:r>
            <a:endParaRPr lang="en-US" sz="3200" dirty="0"/>
          </a:p>
        </p:txBody>
      </p:sp>
      <p:sp>
        <p:nvSpPr>
          <p:cNvPr id="3" name="Content Placeholder 2"/>
          <p:cNvSpPr>
            <a:spLocks noGrp="1"/>
          </p:cNvSpPr>
          <p:nvPr>
            <p:ph idx="1"/>
          </p:nvPr>
        </p:nvSpPr>
        <p:spPr>
          <a:xfrm>
            <a:off x="1242120" y="1600201"/>
            <a:ext cx="7292280" cy="4191000"/>
          </a:xfrm>
        </p:spPr>
        <p:txBody>
          <a:bodyPr/>
          <a:lstStyle/>
          <a:p>
            <a:r>
              <a:rPr lang="en-US" sz="2600" dirty="0" smtClean="0">
                <a:effectLst>
                  <a:outerShdw blurRad="38100" dist="38100" dir="2700000" algn="tl">
                    <a:srgbClr val="000000">
                      <a:alpha val="43137"/>
                    </a:srgbClr>
                  </a:outerShdw>
                </a:effectLst>
              </a:rPr>
              <a:t>Barriers to starting</a:t>
            </a:r>
          </a:p>
          <a:p>
            <a:pPr lvl="1"/>
            <a:r>
              <a:rPr lang="en-US" sz="2400" dirty="0">
                <a:effectLst>
                  <a:outerShdw blurRad="38100" dist="38100" dir="2700000" algn="tl">
                    <a:srgbClr val="000000">
                      <a:alpha val="43137"/>
                    </a:srgbClr>
                  </a:outerShdw>
                </a:effectLst>
              </a:rPr>
              <a:t>Filling a prescription</a:t>
            </a:r>
          </a:p>
          <a:p>
            <a:pPr lvl="1"/>
            <a:r>
              <a:rPr lang="en-US" sz="2400" dirty="0">
                <a:effectLst>
                  <a:outerShdw blurRad="38100" dist="38100" dir="2700000" algn="tl">
                    <a:srgbClr val="000000">
                      <a:alpha val="43137"/>
                    </a:srgbClr>
                  </a:outerShdw>
                </a:effectLst>
              </a:rPr>
              <a:t>Starting during menses</a:t>
            </a:r>
          </a:p>
          <a:p>
            <a:pPr lvl="1"/>
            <a:r>
              <a:rPr lang="en-US" sz="2400" dirty="0">
                <a:effectLst>
                  <a:outerShdw blurRad="38100" dist="38100" dir="2700000" algn="tl">
                    <a:srgbClr val="000000">
                      <a:alpha val="43137"/>
                    </a:srgbClr>
                  </a:outerShdw>
                </a:effectLst>
              </a:rPr>
              <a:t>Coming back for a second (or more) visit</a:t>
            </a:r>
          </a:p>
          <a:p>
            <a:endParaRPr lang="en-US" dirty="0">
              <a:effectLst>
                <a:outerShdw blurRad="38100" dist="38100" dir="2700000" algn="tl">
                  <a:srgbClr val="000000">
                    <a:alpha val="43137"/>
                  </a:srgbClr>
                </a:outerShdw>
              </a:effectLst>
            </a:endParaRPr>
          </a:p>
          <a:p>
            <a:r>
              <a:rPr lang="en-US" sz="2600" dirty="0" smtClean="0">
                <a:effectLst>
                  <a:outerShdw blurRad="38100" dist="38100" dir="2700000" algn="tl">
                    <a:srgbClr val="000000">
                      <a:alpha val="43137"/>
                    </a:srgbClr>
                  </a:outerShdw>
                </a:effectLst>
              </a:rPr>
              <a:t>Starting when woman requests contraception (“Quick start”)</a:t>
            </a:r>
          </a:p>
          <a:p>
            <a:pPr lvl="1"/>
            <a:r>
              <a:rPr lang="en-US" sz="2400" dirty="0" smtClean="0">
                <a:effectLst>
                  <a:outerShdw blurRad="38100" dist="38100" dir="2700000" algn="tl">
                    <a:srgbClr val="000000">
                      <a:alpha val="43137"/>
                    </a:srgbClr>
                  </a:outerShdw>
                </a:effectLst>
              </a:rPr>
              <a:t>May reduce time woman is at risk for pregnancy</a:t>
            </a:r>
          </a:p>
          <a:p>
            <a:pPr lvl="1"/>
            <a:r>
              <a:rPr lang="en-US" sz="2400" dirty="0" smtClean="0">
                <a:effectLst>
                  <a:outerShdw blurRad="38100" dist="38100" dir="2700000" algn="tl">
                    <a:srgbClr val="000000">
                      <a:alpha val="43137"/>
                    </a:srgbClr>
                  </a:outerShdw>
                </a:effectLst>
              </a:rPr>
              <a:t>May reduce barriers to starting</a:t>
            </a:r>
          </a:p>
        </p:txBody>
      </p:sp>
    </p:spTree>
    <p:extLst>
      <p:ext uri="{BB962C8B-B14F-4D97-AF65-F5344CB8AC3E}">
        <p14:creationId xmlns:p14="http://schemas.microsoft.com/office/powerpoint/2010/main" val="357326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dirty="0" smtClean="0"/>
              <a:t>Evidence for Risk of Pregnancy</a:t>
            </a:r>
            <a:endParaRPr lang="en-US" sz="3200" dirty="0"/>
          </a:p>
        </p:txBody>
      </p:sp>
      <p:sp>
        <p:nvSpPr>
          <p:cNvPr id="3" name="Content Placeholder 2"/>
          <p:cNvSpPr>
            <a:spLocks noGrp="1"/>
          </p:cNvSpPr>
          <p:nvPr>
            <p:ph idx="1"/>
          </p:nvPr>
        </p:nvSpPr>
        <p:spPr>
          <a:xfrm>
            <a:off x="1600200" y="1752600"/>
            <a:ext cx="6019800" cy="3733800"/>
          </a:xfrm>
        </p:spPr>
        <p:txBody>
          <a:bodyPr/>
          <a:lstStyle/>
          <a:p>
            <a:endParaRPr lang="en-US" dirty="0" smtClean="0">
              <a:effectLst>
                <a:outerShdw blurRad="38100" dist="38100" dir="2700000" algn="tl">
                  <a:srgbClr val="000000">
                    <a:alpha val="43137"/>
                  </a:srgbClr>
                </a:outerShdw>
              </a:effectLst>
            </a:endParaRPr>
          </a:p>
          <a:p>
            <a:pPr marL="0" indent="0">
              <a:spcAft>
                <a:spcPts val="1200"/>
              </a:spcAft>
              <a:buNone/>
            </a:pPr>
            <a:r>
              <a:rPr lang="en-US" dirty="0" smtClean="0">
                <a:effectLst>
                  <a:outerShdw blurRad="38100" dist="38100" dir="2700000" algn="tl">
                    <a:srgbClr val="000000">
                      <a:alpha val="43137"/>
                    </a:srgbClr>
                  </a:outerShdw>
                </a:effectLst>
              </a:rPr>
              <a:t>Two types of risk:</a:t>
            </a:r>
          </a:p>
          <a:p>
            <a:r>
              <a:rPr lang="en-US" dirty="0" smtClean="0">
                <a:effectLst>
                  <a:outerShdw blurRad="38100" dist="38100" dir="2700000" algn="tl">
                    <a:srgbClr val="000000">
                      <a:alpha val="43137"/>
                    </a:srgbClr>
                  </a:outerShdw>
                </a:effectLst>
              </a:rPr>
              <a:t>Risk of already being pregnant</a:t>
            </a:r>
          </a:p>
          <a:p>
            <a:pPr lvl="1"/>
            <a:r>
              <a:rPr lang="en-US" sz="2400" dirty="0">
                <a:effectLst>
                  <a:outerShdw blurRad="38100" dist="38100" dir="2700000" algn="tl">
                    <a:srgbClr val="000000">
                      <a:alpha val="43137"/>
                    </a:srgbClr>
                  </a:outerShdw>
                </a:effectLst>
              </a:rPr>
              <a:t>Risk that woman already pregnant with “Quick start” of CHCs low </a:t>
            </a:r>
            <a:endParaRPr lang="en-US" sz="2400"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Risk of becoming pregnant</a:t>
            </a:r>
          </a:p>
          <a:p>
            <a:pPr lvl="1"/>
            <a:r>
              <a:rPr lang="en-US" sz="2400" dirty="0" smtClean="0">
                <a:effectLst>
                  <a:outerShdw blurRad="38100" dist="38100" dir="2700000" algn="tl">
                    <a:srgbClr val="000000">
                      <a:alpha val="43137"/>
                    </a:srgbClr>
                  </a:outerShdw>
                </a:effectLst>
              </a:rPr>
              <a:t>Risk </a:t>
            </a:r>
            <a:r>
              <a:rPr lang="en-US" sz="2400" dirty="0">
                <a:effectLst>
                  <a:outerShdw blurRad="38100" dist="38100" dir="2700000" algn="tl">
                    <a:srgbClr val="000000">
                      <a:alpha val="43137"/>
                    </a:srgbClr>
                  </a:outerShdw>
                </a:effectLst>
              </a:rPr>
              <a:t>of pregnancy with “Quick start” of CHCs </a:t>
            </a:r>
            <a:r>
              <a:rPr lang="en-US" sz="2400" dirty="0" smtClean="0">
                <a:effectLst>
                  <a:outerShdw blurRad="38100" dist="38100" dir="2700000" algn="tl">
                    <a:srgbClr val="000000">
                      <a:alpha val="43137"/>
                    </a:srgbClr>
                  </a:outerShdw>
                </a:effectLst>
              </a:rPr>
              <a:t>low</a:t>
            </a:r>
          </a:p>
          <a:p>
            <a:pPr marL="0" indent="0">
              <a:buNone/>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457200" y="5791200"/>
            <a:ext cx="8229600" cy="533400"/>
          </a:xfrm>
        </p:spPr>
        <p:txBody>
          <a:bodyPr/>
          <a:lstStyle/>
          <a:p>
            <a:r>
              <a:rPr lang="en-US" dirty="0" err="1">
                <a:effectLst>
                  <a:outerShdw blurRad="38100" dist="38100" dir="2700000" algn="tl">
                    <a:srgbClr val="000000">
                      <a:alpha val="43137"/>
                    </a:srgbClr>
                  </a:outerShdw>
                </a:effectLst>
                <a:latin typeface="Arial" pitchFamily="34" charset="0"/>
                <a:cs typeface="Arial" pitchFamily="34" charset="0"/>
              </a:rPr>
              <a:t>Brahmi</a:t>
            </a:r>
            <a:r>
              <a:rPr lang="en-US" dirty="0">
                <a:effectLst>
                  <a:outerShdw blurRad="38100" dist="38100" dir="2700000" algn="tl">
                    <a:srgbClr val="000000">
                      <a:alpha val="43137"/>
                    </a:srgbClr>
                  </a:outerShdw>
                </a:effectLst>
                <a:latin typeface="Arial" pitchFamily="34" charset="0"/>
                <a:cs typeface="Arial" pitchFamily="34" charset="0"/>
              </a:rPr>
              <a:t>, Contraception, </a:t>
            </a:r>
            <a:r>
              <a:rPr lang="en-US" dirty="0" smtClean="0">
                <a:effectLst>
                  <a:outerShdw blurRad="38100" dist="38100" dir="2700000" algn="tl">
                    <a:srgbClr val="000000">
                      <a:alpha val="43137"/>
                    </a:srgbClr>
                  </a:outerShdw>
                </a:effectLst>
                <a:latin typeface="Arial" pitchFamily="34" charset="0"/>
                <a:cs typeface="Arial" pitchFamily="34" charset="0"/>
              </a:rPr>
              <a:t>2013.</a:t>
            </a:r>
            <a:endParaRPr lang="en-US"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06417374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1"/>
            <a:ext cx="8229600" cy="1143000"/>
          </a:xfrm>
        </p:spPr>
        <p:txBody>
          <a:bodyPr/>
          <a:lstStyle/>
          <a:p>
            <a:r>
              <a:rPr lang="en-US" sz="3600" dirty="0" smtClean="0">
                <a:effectLst>
                  <a:outerShdw blurRad="38100" dist="38100" dir="2700000" algn="tl">
                    <a:srgbClr val="000000">
                      <a:alpha val="43137"/>
                    </a:srgbClr>
                  </a:outerShdw>
                </a:effectLst>
              </a:rPr>
              <a:t>Other findings </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19200" y="1981201"/>
            <a:ext cx="6858000" cy="3047999"/>
          </a:xfrm>
        </p:spPr>
        <p:txBody>
          <a:bodyPr/>
          <a:lstStyle/>
          <a:p>
            <a:pPr>
              <a:spcAft>
                <a:spcPts val="2400"/>
              </a:spcAft>
            </a:pPr>
            <a:r>
              <a:rPr lang="en-US" dirty="0" smtClean="0">
                <a:effectLst>
                  <a:outerShdw blurRad="38100" dist="38100" dir="2700000" algn="tl">
                    <a:srgbClr val="000000">
                      <a:alpha val="43137"/>
                    </a:srgbClr>
                  </a:outerShdw>
                </a:effectLst>
              </a:rPr>
              <a:t>Starting </a:t>
            </a:r>
            <a:r>
              <a:rPr lang="en-US" dirty="0">
                <a:effectLst>
                  <a:outerShdw blurRad="38100" dist="38100" dir="2700000" algn="tl">
                    <a:srgbClr val="000000">
                      <a:alpha val="43137"/>
                    </a:srgbClr>
                  </a:outerShdw>
                </a:effectLst>
              </a:rPr>
              <a:t>CHCs on different days of the cycle does not affect bleeding changes or other side effects</a:t>
            </a:r>
          </a:p>
          <a:p>
            <a:pPr>
              <a:spcAft>
                <a:spcPts val="1800"/>
              </a:spcAft>
            </a:pPr>
            <a:r>
              <a:rPr lang="en-US" dirty="0">
                <a:effectLst>
                  <a:outerShdw blurRad="38100" dist="38100" dir="2700000" algn="tl">
                    <a:srgbClr val="000000">
                      <a:alpha val="43137"/>
                    </a:srgbClr>
                  </a:outerShdw>
                </a:effectLst>
              </a:rPr>
              <a:t>“Quick start” may increase continuation of </a:t>
            </a:r>
            <a:r>
              <a:rPr lang="en-US" dirty="0" smtClean="0">
                <a:effectLst>
                  <a:outerShdw blurRad="38100" dist="38100" dir="2700000" algn="tl">
                    <a:srgbClr val="000000">
                      <a:alpha val="43137"/>
                    </a:srgbClr>
                  </a:outerShdw>
                </a:effectLst>
              </a:rPr>
              <a:t>combined oral contraceptives (COCs) </a:t>
            </a:r>
            <a:r>
              <a:rPr lang="en-US" dirty="0">
                <a:effectLst>
                  <a:outerShdw blurRad="38100" dist="38100" dir="2700000" algn="tl">
                    <a:srgbClr val="000000">
                      <a:alpha val="43137"/>
                    </a:srgbClr>
                  </a:outerShdw>
                </a:effectLst>
              </a:rPr>
              <a:t>and patch in the short </a:t>
            </a:r>
            <a:r>
              <a:rPr lang="en-US" dirty="0" smtClean="0">
                <a:effectLst>
                  <a:outerShdw blurRad="38100" dist="38100" dir="2700000" algn="tl">
                    <a:srgbClr val="000000">
                      <a:alpha val="43137"/>
                    </a:srgbClr>
                  </a:outerShdw>
                </a:effectLst>
              </a:rPr>
              <a:t>term; this </a:t>
            </a:r>
            <a:r>
              <a:rPr lang="en-US" dirty="0">
                <a:effectLst>
                  <a:outerShdw blurRad="38100" dist="38100" dir="2700000" algn="tl">
                    <a:srgbClr val="000000">
                      <a:alpha val="43137"/>
                    </a:srgbClr>
                  </a:outerShdw>
                </a:effectLst>
              </a:rPr>
              <a:t>difference disappears over </a:t>
            </a:r>
            <a:r>
              <a:rPr lang="en-US" dirty="0" smtClean="0">
                <a:effectLst>
                  <a:outerShdw blurRad="38100" dist="38100" dir="2700000" algn="tl">
                    <a:srgbClr val="000000">
                      <a:alpha val="43137"/>
                    </a:srgbClr>
                  </a:outerShdw>
                </a:effectLst>
              </a:rPr>
              <a:t>time</a:t>
            </a:r>
            <a:endParaRPr lang="en-US" dirty="0">
              <a:effectLst>
                <a:outerShdw blurRad="38100" dist="38100" dir="2700000" algn="tl">
                  <a:srgbClr val="000000">
                    <a:alpha val="43137"/>
                  </a:srgbClr>
                </a:outerShdw>
              </a:effectLst>
            </a:endParaRPr>
          </a:p>
          <a:p>
            <a:pPr>
              <a:spcAft>
                <a:spcPts val="1800"/>
              </a:spcAft>
            </a:pP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p:txBody>
          <a:bodyPr/>
          <a:lstStyle/>
          <a:p>
            <a:r>
              <a:rPr lang="en-US" sz="1200" dirty="0" smtClean="0">
                <a:effectLst>
                  <a:outerShdw blurRad="38100" dist="38100" dir="2700000" algn="tl">
                    <a:srgbClr val="000000">
                      <a:alpha val="43137"/>
                    </a:srgbClr>
                  </a:outerShdw>
                </a:effectLst>
                <a:latin typeface="Arial" pitchFamily="34" charset="0"/>
                <a:cs typeface="Arial" pitchFamily="34" charset="0"/>
              </a:rPr>
              <a:t>Brahmi, Contraception, 2013.</a:t>
            </a:r>
            <a:endParaRPr lang="en-US" sz="12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89988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457200" y="427038"/>
            <a:ext cx="8229600" cy="1143000"/>
          </a:xfrm>
          <a:noFill/>
          <a:ln>
            <a:miter lim="800000"/>
            <a:headEnd/>
            <a:tailEnd/>
          </a:ln>
        </p:spPr>
        <p:txBody>
          <a:bodyPr vert="horz" wrap="square" lIns="91440" tIns="45720" rIns="91440" bIns="45720" numCol="1" compatLnSpc="1">
            <a:prstTxWarp prst="textNoShape">
              <a:avLst/>
            </a:prstTxWarp>
          </a:bodyPr>
          <a:lstStyle/>
          <a:p>
            <a:r>
              <a:rPr lang="en-US" sz="3200" dirty="0" smtClean="0">
                <a:effectLst>
                  <a:outerShdw blurRad="38100" dist="38100" dir="2700000" algn="tl">
                    <a:srgbClr val="000000">
                      <a:alpha val="43137"/>
                    </a:srgbClr>
                  </a:outerShdw>
                </a:effectLst>
              </a:rPr>
              <a:t>Learning Objectives</a:t>
            </a:r>
          </a:p>
        </p:txBody>
      </p:sp>
      <p:sp>
        <p:nvSpPr>
          <p:cNvPr id="14338" name="Content Placeholder 2"/>
          <p:cNvSpPr>
            <a:spLocks noGrp="1"/>
          </p:cNvSpPr>
          <p:nvPr>
            <p:ph idx="1"/>
          </p:nvPr>
        </p:nvSpPr>
        <p:spPr bwMode="auto">
          <a:xfrm>
            <a:off x="838200" y="1925638"/>
            <a:ext cx="7848600" cy="3713162"/>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Aft>
                <a:spcPts val="600"/>
              </a:spcAft>
              <a:buNone/>
            </a:pPr>
            <a:r>
              <a:rPr lang="en-US" dirty="0" smtClean="0">
                <a:effectLst>
                  <a:outerShdw blurRad="38100" dist="38100" dir="2700000" algn="tl">
                    <a:srgbClr val="000000">
                      <a:alpha val="43137"/>
                    </a:srgbClr>
                  </a:outerShdw>
                </a:effectLst>
              </a:rPr>
              <a:t>Participants will be able to:</a:t>
            </a:r>
          </a:p>
          <a:p>
            <a:pPr eaLnBrk="1" hangingPunct="1">
              <a:spcAft>
                <a:spcPts val="600"/>
              </a:spcAft>
              <a:buFont typeface="Wingdings" pitchFamily="84" charset="2"/>
              <a:buChar char="q"/>
            </a:pPr>
            <a:r>
              <a:rPr lang="en-US" dirty="0" smtClean="0">
                <a:effectLst>
                  <a:outerShdw blurRad="38100" dist="38100" dir="2700000" algn="tl">
                    <a:srgbClr val="000000">
                      <a:alpha val="43137"/>
                    </a:srgbClr>
                  </a:outerShdw>
                </a:effectLst>
              </a:rPr>
              <a:t>Describe the US Selected Practice Recommendations for Contraceptive Use, 2013 (US SPR)</a:t>
            </a:r>
          </a:p>
          <a:p>
            <a:pPr eaLnBrk="1" hangingPunct="1">
              <a:spcAft>
                <a:spcPts val="600"/>
              </a:spcAft>
              <a:buFont typeface="Wingdings" pitchFamily="84" charset="2"/>
              <a:buChar char="q"/>
            </a:pPr>
            <a:r>
              <a:rPr lang="en-US" dirty="0" smtClean="0">
                <a:effectLst>
                  <a:outerShdw blurRad="38100" dist="38100" dir="2700000" algn="tl">
                    <a:srgbClr val="000000">
                      <a:alpha val="43137"/>
                    </a:srgbClr>
                  </a:outerShdw>
                </a:effectLst>
              </a:rPr>
              <a:t>Identify intended use and target audience Understand how to use the US SPR</a:t>
            </a:r>
          </a:p>
          <a:p>
            <a:pPr eaLnBrk="1" hangingPunct="1">
              <a:spcAft>
                <a:spcPts val="600"/>
              </a:spcAft>
              <a:buFont typeface="Wingdings" pitchFamily="84" charset="2"/>
              <a:buChar char="q"/>
            </a:pPr>
            <a:r>
              <a:rPr lang="en-US" dirty="0" smtClean="0">
                <a:effectLst>
                  <a:outerShdw blurRad="38100" dist="38100" dir="2700000" algn="tl">
                    <a:srgbClr val="000000">
                      <a:alpha val="43137"/>
                    </a:srgbClr>
                  </a:outerShdw>
                </a:effectLst>
              </a:rPr>
              <a:t>Apply the guidance in specific situations, based on clinical scenarios</a:t>
            </a:r>
          </a:p>
          <a:p>
            <a:pPr eaLnBrk="1" hangingPunct="1">
              <a:spcAft>
                <a:spcPts val="600"/>
              </a:spcAft>
              <a:buFont typeface="Wingdings" pitchFamily="84" charset="2"/>
              <a:buChar char="q"/>
            </a:pPr>
            <a:endParaRPr lang="en-US" dirty="0" smtClean="0">
              <a:effectLst>
                <a:outerShdw blurRad="38100" dist="38100" dir="2700000" algn="tl">
                  <a:srgbClr val="000000">
                    <a:alpha val="43137"/>
                  </a:srgbClr>
                </a:outerShdw>
              </a:effectLst>
            </a:endParaRPr>
          </a:p>
          <a:p>
            <a:pPr eaLnBrk="1" hangingPunct="1">
              <a:spcAft>
                <a:spcPts val="600"/>
              </a:spcAft>
              <a:buFont typeface="Wingdings" pitchFamily="84" charset="2"/>
              <a:buChar char="q"/>
            </a:pPr>
            <a:endParaRPr lang="en-US" dirty="0" smtClean="0">
              <a:effectLst>
                <a:outerShdw blurRad="38100" dist="38100" dir="2700000" algn="tl">
                  <a:srgbClr val="000000">
                    <a:alpha val="43137"/>
                  </a:srgbClr>
                </a:outerShdw>
              </a:effectLst>
            </a:endParaRPr>
          </a:p>
          <a:p>
            <a:pPr>
              <a:spcAft>
                <a:spcPts val="600"/>
              </a:spcAft>
              <a:buFont typeface="Wingdings" pitchFamily="84" charset="2"/>
              <a:buChar char="q"/>
            </a:pPr>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4020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9"/>
            <a:ext cx="8229600" cy="1143000"/>
          </a:xfrm>
        </p:spPr>
        <p:txBody>
          <a:bodyPr/>
          <a:lstStyle/>
          <a:p>
            <a:r>
              <a:rPr lang="en-US" sz="3200" dirty="0" smtClean="0">
                <a:effectLst>
                  <a:outerShdw blurRad="38100" dist="38100" dir="2700000" algn="tl">
                    <a:srgbClr val="000000">
                      <a:alpha val="43137"/>
                    </a:srgbClr>
                  </a:outerShdw>
                </a:effectLst>
              </a:rPr>
              <a:t>Exposure</a:t>
            </a:r>
            <a:r>
              <a:rPr lang="en-US" sz="3600" dirty="0" smtClean="0">
                <a:effectLst>
                  <a:outerShdw blurRad="38100" dist="38100" dir="2700000" algn="tl">
                    <a:srgbClr val="000000">
                      <a:alpha val="43137"/>
                    </a:srgbClr>
                  </a:outerShdw>
                </a:effectLst>
              </a:rPr>
              <a:t> in early pregnancy</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0200" y="2362201"/>
            <a:ext cx="6172200" cy="1981199"/>
          </a:xfrm>
        </p:spPr>
        <p:txBody>
          <a:bodyPr/>
          <a:lstStyle/>
          <a:p>
            <a:pPr>
              <a:spcBef>
                <a:spcPts val="600"/>
              </a:spcBef>
              <a:spcAft>
                <a:spcPts val="300"/>
              </a:spcAft>
            </a:pPr>
            <a:r>
              <a:rPr lang="en-US" dirty="0" smtClean="0">
                <a:effectLst>
                  <a:outerShdw blurRad="38100" dist="38100" dir="2700000" algn="tl">
                    <a:srgbClr val="000000">
                      <a:alpha val="43137"/>
                    </a:srgbClr>
                  </a:outerShdw>
                </a:effectLst>
              </a:rPr>
              <a:t>No increased risk for adverse outcomes (congenital anomalies, neonatal death, infant death) among infants exposed in utero to COCs</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533400" y="5638800"/>
            <a:ext cx="8229600" cy="609600"/>
          </a:xfrm>
        </p:spPr>
        <p:txBody>
          <a:bodyPr/>
          <a:lstStyle/>
          <a:p>
            <a:r>
              <a:rPr lang="en-US" sz="1200" dirty="0" smtClean="0">
                <a:effectLst>
                  <a:outerShdw blurRad="38100" dist="38100" dir="2700000" algn="tl">
                    <a:srgbClr val="000000">
                      <a:alpha val="43137"/>
                    </a:srgbClr>
                  </a:outerShdw>
                </a:effectLst>
                <a:latin typeface="Arial" pitchFamily="34" charset="0"/>
                <a:cs typeface="Arial" pitchFamily="34" charset="0"/>
              </a:rPr>
              <a:t>Bracken, Obstet </a:t>
            </a:r>
            <a:r>
              <a:rPr lang="en-US" sz="1200" dirty="0">
                <a:effectLst>
                  <a:outerShdw blurRad="38100" dist="38100" dir="2700000" algn="tl">
                    <a:srgbClr val="000000">
                      <a:alpha val="43137"/>
                    </a:srgbClr>
                  </a:outerShdw>
                </a:effectLst>
                <a:latin typeface="Arial" pitchFamily="34" charset="0"/>
                <a:cs typeface="Arial" pitchFamily="34" charset="0"/>
              </a:rPr>
              <a:t>Gynecol. </a:t>
            </a:r>
            <a:r>
              <a:rPr lang="en-US" sz="1200" dirty="0" smtClean="0">
                <a:effectLst>
                  <a:outerShdw blurRad="38100" dist="38100" dir="2700000" algn="tl">
                    <a:srgbClr val="000000">
                      <a:alpha val="43137"/>
                    </a:srgbClr>
                  </a:outerShdw>
                </a:effectLst>
                <a:latin typeface="Arial" pitchFamily="34" charset="0"/>
                <a:cs typeface="Arial" pitchFamily="34" charset="0"/>
              </a:rPr>
              <a:t>1990;76:552-7.</a:t>
            </a:r>
            <a:endParaRPr lang="en-US" sz="12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58815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dirty="0" smtClean="0">
                <a:effectLst>
                  <a:outerShdw blurRad="38100" dist="38100" dir="2700000" algn="tl">
                    <a:srgbClr val="000000">
                      <a:alpha val="43137"/>
                    </a:srgbClr>
                  </a:outerShdw>
                </a:effectLst>
              </a:rPr>
              <a:t>Need for back-up contraception</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600200"/>
            <a:ext cx="6705600" cy="1295400"/>
          </a:xfrm>
        </p:spPr>
        <p:txBody>
          <a:bodyPr/>
          <a:lstStyle/>
          <a:p>
            <a:r>
              <a:rPr lang="en-US" dirty="0">
                <a:effectLst>
                  <a:outerShdw blurRad="38100" dist="38100" dir="2700000" algn="tl">
                    <a:srgbClr val="000000">
                      <a:alpha val="43137"/>
                    </a:srgbClr>
                  </a:outerShdw>
                </a:effectLst>
              </a:rPr>
              <a:t>Later start days are associated with greater follicular activity, but not ovulation, through day 5 (implications for back up)</a:t>
            </a:r>
          </a:p>
          <a:p>
            <a:endParaRPr lang="en-US" dirty="0">
              <a:effectLst>
                <a:outerShdw blurRad="38100" dist="38100" dir="2700000" algn="tl">
                  <a:srgbClr val="000000">
                    <a:alpha val="43137"/>
                  </a:srgbClr>
                </a:outerShdw>
              </a:effectLst>
            </a:endParaRPr>
          </a:p>
        </p:txBody>
      </p:sp>
      <p:pic>
        <p:nvPicPr>
          <p:cNvPr id="3074" name="Picture 2" descr="Picture of a condom and birth control pi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4100" y="3004996"/>
            <a:ext cx="4495800" cy="29972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p:txBody>
          <a:bodyPr/>
          <a:lstStyle/>
          <a:p>
            <a:r>
              <a:rPr lang="en-US" sz="1200" dirty="0">
                <a:effectLst>
                  <a:outerShdw blurRad="38100" dist="38100" dir="2700000" algn="tl">
                    <a:srgbClr val="000000">
                      <a:alpha val="43137"/>
                    </a:srgbClr>
                  </a:outerShdw>
                </a:effectLst>
                <a:latin typeface="Arial" pitchFamily="34" charset="0"/>
                <a:cs typeface="Arial" pitchFamily="34" charset="0"/>
              </a:rPr>
              <a:t>Brahmi, Contraception, </a:t>
            </a:r>
            <a:r>
              <a:rPr lang="en-US" sz="1200" dirty="0" smtClean="0">
                <a:effectLst>
                  <a:outerShdw blurRad="38100" dist="38100" dir="2700000" algn="tl">
                    <a:srgbClr val="000000">
                      <a:alpha val="43137"/>
                    </a:srgbClr>
                  </a:outerShdw>
                </a:effectLst>
                <a:latin typeface="Arial" pitchFamily="34" charset="0"/>
                <a:cs typeface="Arial" pitchFamily="34" charset="0"/>
              </a:rPr>
              <a:t>2013.</a:t>
            </a:r>
            <a:endParaRPr lang="en-US" sz="12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72648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ffectLst>
                  <a:outerShdw blurRad="38100" dist="38100" dir="2700000" algn="tl">
                    <a:srgbClr val="000000">
                      <a:alpha val="43137"/>
                    </a:srgbClr>
                  </a:outerShdw>
                </a:effectLst>
              </a:rPr>
              <a:t>US SPR</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When to start a contraceptive method</a:t>
            </a:r>
            <a:endParaRPr lang="en-US" sz="3200"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7974720"/>
              </p:ext>
            </p:extLst>
          </p:nvPr>
        </p:nvGraphicFramePr>
        <p:xfrm>
          <a:off x="1143000" y="1524001"/>
          <a:ext cx="7010400" cy="4602479"/>
        </p:xfrm>
        <a:graphic>
          <a:graphicData uri="http://schemas.openxmlformats.org/drawingml/2006/table">
            <a:tbl>
              <a:tblPr firstRow="1" firstCol="1" bandRow="1">
                <a:effectLst/>
                <a:tableStyleId>{17292A2E-F333-43FB-9621-5CBBE7FDCDCB}</a:tableStyleId>
              </a:tblPr>
              <a:tblGrid>
                <a:gridCol w="1584176"/>
                <a:gridCol w="2530624"/>
                <a:gridCol w="2895600"/>
              </a:tblGrid>
              <a:tr h="761999">
                <a:tc>
                  <a:txBody>
                    <a:bodyPr/>
                    <a:lstStyle/>
                    <a:p>
                      <a:pPr marL="0" marR="0" algn="ctr">
                        <a:lnSpc>
                          <a:spcPct val="100000"/>
                        </a:lnSpc>
                        <a:spcBef>
                          <a:spcPts val="600"/>
                        </a:spcBef>
                        <a:spcAft>
                          <a:spcPts val="600"/>
                        </a:spcAft>
                      </a:pPr>
                      <a:r>
                        <a:rPr lang="en-US" sz="1600" dirty="0">
                          <a:solidFill>
                            <a:schemeClr val="tx2"/>
                          </a:solidFill>
                          <a:effectLst>
                            <a:outerShdw blurRad="38100" dist="38100" dir="2700000" algn="tl">
                              <a:srgbClr val="000000">
                                <a:alpha val="43137"/>
                              </a:srgbClr>
                            </a:outerShdw>
                          </a:effectLst>
                        </a:rPr>
                        <a:t>Contraceptive Method</a:t>
                      </a:r>
                      <a:endParaRPr lang="en-US" sz="160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600" dirty="0" smtClean="0">
                          <a:solidFill>
                            <a:schemeClr val="tx2"/>
                          </a:solidFill>
                          <a:effectLst>
                            <a:outerShdw blurRad="38100" dist="38100" dir="2700000" algn="tl">
                              <a:srgbClr val="000000">
                                <a:alpha val="43137"/>
                              </a:srgbClr>
                            </a:outerShdw>
                          </a:effectLst>
                        </a:rPr>
                        <a:t>When to start, if provider is reasonably certain woman is not pregnant</a:t>
                      </a:r>
                      <a:endParaRPr lang="en-US" sz="160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a:solidFill>
                            <a:schemeClr val="tx2"/>
                          </a:solidFill>
                          <a:effectLst>
                            <a:outerShdw blurRad="38100" dist="38100" dir="2700000" algn="tl">
                              <a:srgbClr val="000000">
                                <a:alpha val="43137"/>
                              </a:srgbClr>
                            </a:outerShdw>
                          </a:effectLst>
                        </a:rPr>
                        <a:t>Back-up needed</a:t>
                      </a:r>
                      <a:endParaRPr lang="en-US" sz="160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640080">
                <a:tc>
                  <a:txBody>
                    <a:bodyPr/>
                    <a:lstStyle/>
                    <a:p>
                      <a:pPr marL="0" marR="0">
                        <a:lnSpc>
                          <a:spcPct val="100000"/>
                        </a:lnSpc>
                        <a:spcBef>
                          <a:spcPts val="600"/>
                        </a:spcBef>
                        <a:spcAft>
                          <a:spcPts val="600"/>
                        </a:spcAft>
                      </a:pPr>
                      <a:r>
                        <a:rPr lang="en-US" sz="1600" dirty="0" smtClean="0">
                          <a:solidFill>
                            <a:schemeClr val="tx2"/>
                          </a:solidFill>
                          <a:effectLst>
                            <a:outerShdw blurRad="38100" dist="38100" dir="2700000" algn="tl">
                              <a:srgbClr val="000000">
                                <a:alpha val="43137"/>
                              </a:srgbClr>
                            </a:outerShdw>
                          </a:effectLst>
                        </a:rPr>
                        <a:t>LNG</a:t>
                      </a:r>
                      <a:r>
                        <a:rPr lang="en-US" sz="1600" baseline="0" dirty="0" smtClean="0">
                          <a:solidFill>
                            <a:schemeClr val="tx2"/>
                          </a:solidFill>
                          <a:effectLst>
                            <a:outerShdw blurRad="38100" dist="38100" dir="2700000" algn="tl">
                              <a:srgbClr val="000000">
                                <a:alpha val="43137"/>
                              </a:srgbClr>
                            </a:outerShdw>
                          </a:effectLst>
                        </a:rPr>
                        <a:t> IUD</a:t>
                      </a:r>
                      <a:endParaRPr lang="en-US" sz="160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L w="28575" cap="flat" cmpd="sng" algn="ctr">
                      <a:solidFill>
                        <a:schemeClr val="tx2"/>
                      </a:solidFill>
                      <a:prstDash val="solid"/>
                      <a:round/>
                      <a:headEnd type="none" w="med" len="med"/>
                      <a:tailEnd type="none" w="med" len="med"/>
                    </a:lnL>
                    <a:lnT w="19050" cap="flat" cmpd="sng" algn="ctr">
                      <a:solidFill>
                        <a:schemeClr val="tx2"/>
                      </a:solidFill>
                      <a:prstDash val="solid"/>
                      <a:round/>
                      <a:headEnd type="none" w="med" len="med"/>
                      <a:tailEnd type="none" w="med" len="med"/>
                    </a:lnT>
                    <a:solidFill>
                      <a:schemeClr val="bg1">
                        <a:lumMod val="75000"/>
                      </a:schemeClr>
                    </a:solidFill>
                  </a:tcPr>
                </a:tc>
                <a:tc>
                  <a:txBody>
                    <a:bodyPr/>
                    <a:lstStyle/>
                    <a:p>
                      <a:pPr marL="0" marR="0" algn="ctr">
                        <a:lnSpc>
                          <a:spcPct val="100000"/>
                        </a:lnSpc>
                        <a:spcBef>
                          <a:spcPts val="600"/>
                        </a:spcBef>
                        <a:spcAft>
                          <a:spcPts val="600"/>
                        </a:spcAft>
                      </a:pPr>
                      <a:r>
                        <a:rPr lang="en-US" sz="1600" b="0" baseline="0" dirty="0" smtClean="0">
                          <a:solidFill>
                            <a:schemeClr val="tx2"/>
                          </a:solidFill>
                          <a:effectLst>
                            <a:outerShdw blurRad="38100" dist="38100" dir="2700000" algn="tl">
                              <a:srgbClr val="000000">
                                <a:alpha val="43137"/>
                              </a:srgbClr>
                            </a:outerShdw>
                          </a:effectLst>
                        </a:rPr>
                        <a:t>Any time</a:t>
                      </a:r>
                      <a:endParaRPr lang="en-US" sz="1600" b="0" baseline="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T w="19050" cap="flat" cmpd="sng" algn="ctr">
                      <a:solidFill>
                        <a:schemeClr val="tx2"/>
                      </a:solidFill>
                      <a:prstDash val="solid"/>
                      <a:round/>
                      <a:headEnd type="none" w="med" len="med"/>
                      <a:tailEnd type="none" w="med" len="med"/>
                    </a:lnT>
                    <a:solidFill>
                      <a:schemeClr val="bg1">
                        <a:lumMod val="75000"/>
                      </a:schemeClr>
                    </a:solidFill>
                  </a:tcPr>
                </a:tc>
                <a:tc>
                  <a:txBody>
                    <a:bodyPr/>
                    <a:lstStyle/>
                    <a:p>
                      <a:pPr marL="0" marR="0">
                        <a:lnSpc>
                          <a:spcPct val="100000"/>
                        </a:lnSpc>
                        <a:spcBef>
                          <a:spcPts val="600"/>
                        </a:spcBef>
                        <a:spcAft>
                          <a:spcPts val="600"/>
                        </a:spcAft>
                      </a:pPr>
                      <a:r>
                        <a:rPr lang="en-US" sz="1600" b="0" baseline="0" dirty="0" smtClean="0">
                          <a:solidFill>
                            <a:schemeClr val="tx2"/>
                          </a:solidFill>
                          <a:effectLst>
                            <a:outerShdw blurRad="38100" dist="38100" dir="2700000" algn="tl">
                              <a:srgbClr val="000000">
                                <a:alpha val="43137"/>
                              </a:srgbClr>
                            </a:outerShdw>
                          </a:effectLst>
                        </a:rPr>
                        <a:t>If &gt; 7 days of cycle, use back-up method or abstain for 7 days</a:t>
                      </a:r>
                    </a:p>
                  </a:txBody>
                  <a:tcPr marL="68332" marR="68332" marT="0" marB="0" anchor="ctr">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solidFill>
                      <a:schemeClr val="bg1">
                        <a:lumMod val="75000"/>
                      </a:schemeClr>
                    </a:solidFill>
                  </a:tcPr>
                </a:tc>
              </a:tr>
              <a:tr h="640080">
                <a:tc>
                  <a:txBody>
                    <a:bodyPr/>
                    <a:lstStyle/>
                    <a:p>
                      <a:pPr marL="0" marR="0">
                        <a:lnSpc>
                          <a:spcPct val="100000"/>
                        </a:lnSpc>
                        <a:spcBef>
                          <a:spcPts val="600"/>
                        </a:spcBef>
                        <a:spcAft>
                          <a:spcPts val="600"/>
                        </a:spcAft>
                      </a:pPr>
                      <a:r>
                        <a:rPr lang="en-US" sz="1600" dirty="0" smtClean="0">
                          <a:solidFill>
                            <a:schemeClr val="tx2"/>
                          </a:solidFill>
                          <a:effectLst>
                            <a:outerShdw blurRad="38100" dist="38100" dir="2700000" algn="tl">
                              <a:srgbClr val="000000">
                                <a:alpha val="43137"/>
                              </a:srgbClr>
                            </a:outerShdw>
                          </a:effectLst>
                        </a:rPr>
                        <a:t>Copper</a:t>
                      </a:r>
                      <a:r>
                        <a:rPr lang="en-US" sz="1600" baseline="0" dirty="0" smtClean="0">
                          <a:solidFill>
                            <a:schemeClr val="tx2"/>
                          </a:solidFill>
                          <a:effectLst>
                            <a:outerShdw blurRad="38100" dist="38100" dir="2700000" algn="tl">
                              <a:srgbClr val="000000">
                                <a:alpha val="43137"/>
                              </a:srgbClr>
                            </a:outerShdw>
                          </a:effectLst>
                        </a:rPr>
                        <a:t> IUD</a:t>
                      </a:r>
                      <a:endParaRPr lang="en-US" sz="160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L w="28575" cap="flat" cmpd="sng" algn="ctr">
                      <a:solidFill>
                        <a:schemeClr val="tx2"/>
                      </a:solidFill>
                      <a:prstDash val="solid"/>
                      <a:round/>
                      <a:headEnd type="none" w="med" len="med"/>
                      <a:tailEnd type="none" w="med" len="med"/>
                    </a:lnL>
                    <a:solidFill>
                      <a:schemeClr val="bg1">
                        <a:lumMod val="75000"/>
                      </a:schemeClr>
                    </a:solidFill>
                  </a:tcPr>
                </a:tc>
                <a:tc>
                  <a:txBody>
                    <a:bodyPr/>
                    <a:lstStyle/>
                    <a:p>
                      <a:pPr marL="0" marR="0" algn="ctr">
                        <a:lnSpc>
                          <a:spcPct val="100000"/>
                        </a:lnSpc>
                        <a:spcBef>
                          <a:spcPts val="600"/>
                        </a:spcBef>
                        <a:spcAft>
                          <a:spcPts val="600"/>
                        </a:spcAft>
                      </a:pPr>
                      <a:r>
                        <a:rPr lang="en-US" sz="1600" b="0" baseline="0" dirty="0" smtClean="0">
                          <a:solidFill>
                            <a:schemeClr val="tx2"/>
                          </a:solidFill>
                          <a:effectLst>
                            <a:outerShdw blurRad="38100" dist="38100" dir="2700000" algn="tl">
                              <a:srgbClr val="000000">
                                <a:alpha val="43137"/>
                              </a:srgbClr>
                            </a:outerShdw>
                          </a:effectLst>
                        </a:rPr>
                        <a:t>Any time</a:t>
                      </a:r>
                      <a:endParaRPr lang="en-US" sz="1600" b="0" baseline="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solidFill>
                      <a:schemeClr val="bg1">
                        <a:lumMod val="75000"/>
                      </a:schemeClr>
                    </a:solidFill>
                  </a:tcPr>
                </a:tc>
                <a:tc>
                  <a:txBody>
                    <a:bodyPr/>
                    <a:lstStyle/>
                    <a:p>
                      <a:pPr marL="0" marR="0">
                        <a:lnSpc>
                          <a:spcPct val="100000"/>
                        </a:lnSpc>
                        <a:spcBef>
                          <a:spcPts val="600"/>
                        </a:spcBef>
                        <a:spcAft>
                          <a:spcPts val="600"/>
                        </a:spcAft>
                      </a:pPr>
                      <a:r>
                        <a:rPr lang="en-US" sz="1600" b="0" baseline="0" dirty="0" smtClean="0">
                          <a:solidFill>
                            <a:schemeClr val="tx2"/>
                          </a:solidFill>
                          <a:effectLst>
                            <a:outerShdw blurRad="38100" dist="38100" dir="2700000" algn="tl">
                              <a:srgbClr val="000000">
                                <a:alpha val="43137"/>
                              </a:srgbClr>
                            </a:outerShdw>
                          </a:effectLst>
                        </a:rPr>
                        <a:t>Not needed</a:t>
                      </a:r>
                      <a:endParaRPr lang="en-US" sz="1600" b="0" baseline="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R w="28575" cap="flat" cmpd="sng" algn="ctr">
                      <a:solidFill>
                        <a:schemeClr val="tx2"/>
                      </a:solidFill>
                      <a:prstDash val="solid"/>
                      <a:round/>
                      <a:headEnd type="none" w="med" len="med"/>
                      <a:tailEnd type="none" w="med" len="med"/>
                    </a:lnR>
                    <a:solidFill>
                      <a:schemeClr val="bg1">
                        <a:lumMod val="75000"/>
                      </a:schemeClr>
                    </a:solidFill>
                  </a:tcPr>
                </a:tc>
              </a:tr>
              <a:tr h="640080">
                <a:tc>
                  <a:txBody>
                    <a:bodyPr/>
                    <a:lstStyle/>
                    <a:p>
                      <a:pPr marL="0" marR="0">
                        <a:lnSpc>
                          <a:spcPct val="100000"/>
                        </a:lnSpc>
                        <a:spcBef>
                          <a:spcPts val="600"/>
                        </a:spcBef>
                        <a:spcAft>
                          <a:spcPts val="600"/>
                        </a:spcAft>
                      </a:pPr>
                      <a:r>
                        <a:rPr lang="en-US" sz="1600" dirty="0" smtClean="0">
                          <a:solidFill>
                            <a:schemeClr val="tx2"/>
                          </a:solidFill>
                          <a:effectLst>
                            <a:outerShdw blurRad="38100" dist="38100" dir="2700000" algn="tl">
                              <a:srgbClr val="000000">
                                <a:alpha val="43137"/>
                              </a:srgbClr>
                            </a:outerShdw>
                          </a:effectLst>
                        </a:rPr>
                        <a:t>Implant (etonogestrel)</a:t>
                      </a:r>
                      <a:endParaRPr lang="en-US" sz="160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L w="28575" cap="flat" cmpd="sng" algn="ctr">
                      <a:solidFill>
                        <a:schemeClr val="tx2"/>
                      </a:solidFill>
                      <a:prstDash val="solid"/>
                      <a:round/>
                      <a:headEnd type="none" w="med" len="med"/>
                      <a:tailEnd type="none" w="med" len="med"/>
                    </a:lnL>
                    <a:solidFill>
                      <a:schemeClr val="bg1">
                        <a:lumMod val="75000"/>
                      </a:schemeClr>
                    </a:solidFill>
                  </a:tcPr>
                </a:tc>
                <a:tc>
                  <a:txBody>
                    <a:bodyPr/>
                    <a:lstStyle/>
                    <a:p>
                      <a:pPr marL="0" marR="0" algn="ctr">
                        <a:lnSpc>
                          <a:spcPct val="100000"/>
                        </a:lnSpc>
                        <a:spcBef>
                          <a:spcPts val="600"/>
                        </a:spcBef>
                        <a:spcAft>
                          <a:spcPts val="600"/>
                        </a:spcAft>
                      </a:pPr>
                      <a:r>
                        <a:rPr lang="en-US" sz="1600" b="0" baseline="0" dirty="0" smtClean="0">
                          <a:solidFill>
                            <a:schemeClr val="tx2"/>
                          </a:solidFill>
                          <a:effectLst>
                            <a:outerShdw blurRad="38100" dist="38100" dir="2700000" algn="tl">
                              <a:srgbClr val="000000">
                                <a:alpha val="43137"/>
                              </a:srgbClr>
                            </a:outerShdw>
                          </a:effectLst>
                        </a:rPr>
                        <a:t>Any time</a:t>
                      </a:r>
                      <a:endParaRPr lang="en-US" sz="1600" b="0" baseline="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solidFill>
                      <a:schemeClr val="bg1">
                        <a:lumMod val="75000"/>
                      </a:schemeClr>
                    </a:solidFill>
                  </a:tcPr>
                </a:tc>
                <a:tc>
                  <a:txBody>
                    <a:bodyPr/>
                    <a:lstStyle/>
                    <a:p>
                      <a:pPr marL="0" marR="0">
                        <a:lnSpc>
                          <a:spcPct val="100000"/>
                        </a:lnSpc>
                        <a:spcBef>
                          <a:spcPts val="600"/>
                        </a:spcBef>
                        <a:spcAft>
                          <a:spcPts val="600"/>
                        </a:spcAft>
                      </a:pPr>
                      <a:r>
                        <a:rPr lang="en-US" sz="1600" b="0" baseline="0" dirty="0">
                          <a:solidFill>
                            <a:schemeClr val="tx2"/>
                          </a:solidFill>
                          <a:effectLst>
                            <a:outerShdw blurRad="38100" dist="38100" dir="2700000" algn="tl">
                              <a:srgbClr val="000000">
                                <a:alpha val="43137"/>
                              </a:srgbClr>
                            </a:outerShdw>
                          </a:effectLst>
                        </a:rPr>
                        <a:t>If &gt; </a:t>
                      </a:r>
                      <a:r>
                        <a:rPr lang="en-US" sz="1600" b="0" baseline="0" dirty="0" smtClean="0">
                          <a:solidFill>
                            <a:schemeClr val="tx2"/>
                          </a:solidFill>
                          <a:effectLst>
                            <a:outerShdw blurRad="38100" dist="38100" dir="2700000" algn="tl">
                              <a:srgbClr val="000000">
                                <a:alpha val="43137"/>
                              </a:srgbClr>
                            </a:outerShdw>
                          </a:effectLst>
                        </a:rPr>
                        <a:t>5 </a:t>
                      </a:r>
                      <a:r>
                        <a:rPr lang="en-US" sz="1600" b="0" baseline="0" dirty="0">
                          <a:solidFill>
                            <a:schemeClr val="tx2"/>
                          </a:solidFill>
                          <a:effectLst>
                            <a:outerShdw blurRad="38100" dist="38100" dir="2700000" algn="tl">
                              <a:srgbClr val="000000">
                                <a:alpha val="43137"/>
                              </a:srgbClr>
                            </a:outerShdw>
                          </a:effectLst>
                        </a:rPr>
                        <a:t>days of cycle, use back-up method or abstain for 7 days</a:t>
                      </a:r>
                      <a:endParaRPr lang="en-US" sz="1600" b="0" baseline="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R w="28575" cap="flat" cmpd="sng" algn="ctr">
                      <a:solidFill>
                        <a:schemeClr val="tx2"/>
                      </a:solidFill>
                      <a:prstDash val="solid"/>
                      <a:round/>
                      <a:headEnd type="none" w="med" len="med"/>
                      <a:tailEnd type="none" w="med" len="med"/>
                    </a:lnR>
                    <a:solidFill>
                      <a:schemeClr val="bg1">
                        <a:lumMod val="75000"/>
                      </a:schemeClr>
                    </a:solidFill>
                  </a:tcPr>
                </a:tc>
              </a:tr>
              <a:tr h="640080">
                <a:tc>
                  <a:txBody>
                    <a:bodyPr/>
                    <a:lstStyle/>
                    <a:p>
                      <a:pPr marL="0" marR="0">
                        <a:lnSpc>
                          <a:spcPct val="100000"/>
                        </a:lnSpc>
                        <a:spcBef>
                          <a:spcPts val="600"/>
                        </a:spcBef>
                        <a:spcAft>
                          <a:spcPts val="600"/>
                        </a:spcAft>
                      </a:pPr>
                      <a:r>
                        <a:rPr lang="en-US" sz="1600" dirty="0" smtClean="0">
                          <a:solidFill>
                            <a:schemeClr val="tx2"/>
                          </a:solidFill>
                          <a:effectLst>
                            <a:outerShdw blurRad="38100" dist="38100" dir="2700000" algn="tl">
                              <a:srgbClr val="000000">
                                <a:alpha val="43137"/>
                              </a:srgbClr>
                            </a:outerShdw>
                          </a:effectLst>
                        </a:rPr>
                        <a:t>Injectable</a:t>
                      </a:r>
                      <a:endParaRPr lang="en-US" sz="160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L w="28575" cap="flat" cmpd="sng" algn="ctr">
                      <a:solidFill>
                        <a:schemeClr val="tx2"/>
                      </a:solidFill>
                      <a:prstDash val="solid"/>
                      <a:round/>
                      <a:headEnd type="none" w="med" len="med"/>
                      <a:tailEnd type="none" w="med" len="med"/>
                    </a:lnL>
                    <a:solidFill>
                      <a:schemeClr val="bg1">
                        <a:lumMod val="75000"/>
                      </a:schemeClr>
                    </a:solidFill>
                  </a:tcPr>
                </a:tc>
                <a:tc>
                  <a:txBody>
                    <a:bodyPr/>
                    <a:lstStyle/>
                    <a:p>
                      <a:pPr marL="0" marR="0" algn="ctr">
                        <a:lnSpc>
                          <a:spcPct val="100000"/>
                        </a:lnSpc>
                        <a:spcBef>
                          <a:spcPts val="600"/>
                        </a:spcBef>
                        <a:spcAft>
                          <a:spcPts val="600"/>
                        </a:spcAft>
                      </a:pPr>
                      <a:r>
                        <a:rPr lang="en-US" sz="1600" b="0" baseline="0" dirty="0" smtClean="0">
                          <a:solidFill>
                            <a:schemeClr val="tx2"/>
                          </a:solidFill>
                          <a:effectLst>
                            <a:outerShdw blurRad="38100" dist="38100" dir="2700000" algn="tl">
                              <a:srgbClr val="000000">
                                <a:alpha val="43137"/>
                              </a:srgbClr>
                            </a:outerShdw>
                          </a:effectLst>
                        </a:rPr>
                        <a:t>Any time</a:t>
                      </a:r>
                      <a:endParaRPr lang="en-US" sz="1600" b="0" baseline="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solidFill>
                      <a:schemeClr val="bg1">
                        <a:lumMod val="75000"/>
                      </a:schemeClr>
                    </a:solidFill>
                  </a:tcPr>
                </a:tc>
                <a:tc>
                  <a:txBody>
                    <a:bodyPr/>
                    <a:lstStyle/>
                    <a:p>
                      <a:pPr marL="0" marR="0">
                        <a:lnSpc>
                          <a:spcPct val="100000"/>
                        </a:lnSpc>
                        <a:spcBef>
                          <a:spcPts val="600"/>
                        </a:spcBef>
                        <a:spcAft>
                          <a:spcPts val="600"/>
                        </a:spcAft>
                      </a:pPr>
                      <a:r>
                        <a:rPr lang="en-US" sz="1600" b="0" baseline="0" dirty="0">
                          <a:solidFill>
                            <a:schemeClr val="tx2"/>
                          </a:solidFill>
                          <a:effectLst>
                            <a:outerShdw blurRad="38100" dist="38100" dir="2700000" algn="tl">
                              <a:srgbClr val="000000">
                                <a:alpha val="43137"/>
                              </a:srgbClr>
                            </a:outerShdw>
                          </a:effectLst>
                        </a:rPr>
                        <a:t>If &gt; </a:t>
                      </a:r>
                      <a:r>
                        <a:rPr lang="en-US" sz="1600" b="0" baseline="0" dirty="0" smtClean="0">
                          <a:solidFill>
                            <a:schemeClr val="tx2"/>
                          </a:solidFill>
                          <a:effectLst>
                            <a:outerShdw blurRad="38100" dist="38100" dir="2700000" algn="tl">
                              <a:srgbClr val="000000">
                                <a:alpha val="43137"/>
                              </a:srgbClr>
                            </a:outerShdw>
                          </a:effectLst>
                        </a:rPr>
                        <a:t>7 </a:t>
                      </a:r>
                      <a:r>
                        <a:rPr lang="en-US" sz="1600" b="0" baseline="0" dirty="0">
                          <a:solidFill>
                            <a:schemeClr val="tx2"/>
                          </a:solidFill>
                          <a:effectLst>
                            <a:outerShdw blurRad="38100" dist="38100" dir="2700000" algn="tl">
                              <a:srgbClr val="000000">
                                <a:alpha val="43137"/>
                              </a:srgbClr>
                            </a:outerShdw>
                          </a:effectLst>
                        </a:rPr>
                        <a:t>days of cycle, use back-up method or abstain for 7 days</a:t>
                      </a:r>
                      <a:endParaRPr lang="en-US" sz="1600" b="0" baseline="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R w="28575" cap="flat" cmpd="sng" algn="ctr">
                      <a:solidFill>
                        <a:schemeClr val="tx2"/>
                      </a:solidFill>
                      <a:prstDash val="solid"/>
                      <a:round/>
                      <a:headEnd type="none" w="med" len="med"/>
                      <a:tailEnd type="none" w="med" len="med"/>
                    </a:lnR>
                    <a:solidFill>
                      <a:schemeClr val="bg1">
                        <a:lumMod val="75000"/>
                      </a:schemeClr>
                    </a:solidFill>
                  </a:tcPr>
                </a:tc>
              </a:tr>
              <a:tr h="640080">
                <a:tc>
                  <a:txBody>
                    <a:bodyPr/>
                    <a:lstStyle/>
                    <a:p>
                      <a:pPr marL="0" marR="0">
                        <a:lnSpc>
                          <a:spcPct val="100000"/>
                        </a:lnSpc>
                        <a:spcBef>
                          <a:spcPts val="600"/>
                        </a:spcBef>
                        <a:spcAft>
                          <a:spcPts val="600"/>
                        </a:spcAft>
                      </a:pPr>
                      <a:r>
                        <a:rPr lang="en-US" sz="1600" dirty="0" smtClean="0">
                          <a:solidFill>
                            <a:schemeClr val="tx2"/>
                          </a:solidFill>
                          <a:effectLst>
                            <a:outerShdw blurRad="38100" dist="38100" dir="2700000" algn="tl">
                              <a:srgbClr val="000000">
                                <a:alpha val="43137"/>
                              </a:srgbClr>
                            </a:outerShdw>
                          </a:effectLst>
                        </a:rPr>
                        <a:t>CHC</a:t>
                      </a:r>
                      <a:endParaRPr lang="en-US" sz="160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L w="28575" cap="flat" cmpd="sng" algn="ctr">
                      <a:solidFill>
                        <a:schemeClr val="tx2"/>
                      </a:solidFill>
                      <a:prstDash val="solid"/>
                      <a:round/>
                      <a:headEnd type="none" w="med" len="med"/>
                      <a:tailEnd type="none" w="med" len="med"/>
                    </a:lnL>
                    <a:solidFill>
                      <a:schemeClr val="bg1">
                        <a:lumMod val="75000"/>
                      </a:schemeClr>
                    </a:solidFill>
                  </a:tcPr>
                </a:tc>
                <a:tc>
                  <a:txBody>
                    <a:bodyPr/>
                    <a:lstStyle/>
                    <a:p>
                      <a:pPr marL="0" marR="0" algn="ctr">
                        <a:lnSpc>
                          <a:spcPct val="100000"/>
                        </a:lnSpc>
                        <a:spcBef>
                          <a:spcPts val="600"/>
                        </a:spcBef>
                        <a:spcAft>
                          <a:spcPts val="600"/>
                        </a:spcAft>
                      </a:pPr>
                      <a:r>
                        <a:rPr lang="en-US" sz="1600" b="0" baseline="0" dirty="0" smtClean="0">
                          <a:solidFill>
                            <a:schemeClr val="tx2"/>
                          </a:solidFill>
                          <a:effectLst>
                            <a:outerShdw blurRad="38100" dist="38100" dir="2700000" algn="tl">
                              <a:srgbClr val="000000">
                                <a:alpha val="43137"/>
                              </a:srgbClr>
                            </a:outerShdw>
                          </a:effectLst>
                        </a:rPr>
                        <a:t>Any time</a:t>
                      </a:r>
                      <a:endParaRPr lang="en-US" sz="1600" b="0" baseline="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solidFill>
                      <a:schemeClr val="bg1">
                        <a:lumMod val="75000"/>
                      </a:schemeClr>
                    </a:solidFill>
                  </a:tcPr>
                </a:tc>
                <a:tc>
                  <a:txBody>
                    <a:bodyPr/>
                    <a:lstStyle/>
                    <a:p>
                      <a:pPr marL="0" marR="0">
                        <a:lnSpc>
                          <a:spcPct val="100000"/>
                        </a:lnSpc>
                        <a:spcBef>
                          <a:spcPts val="600"/>
                        </a:spcBef>
                        <a:spcAft>
                          <a:spcPts val="600"/>
                        </a:spcAft>
                      </a:pPr>
                      <a:r>
                        <a:rPr lang="en-US" sz="1600" b="0" baseline="0" dirty="0" smtClean="0">
                          <a:solidFill>
                            <a:schemeClr val="tx2"/>
                          </a:solidFill>
                          <a:effectLst>
                            <a:outerShdw blurRad="38100" dist="38100" dir="2700000" algn="tl">
                              <a:srgbClr val="000000">
                                <a:alpha val="43137"/>
                              </a:srgbClr>
                            </a:outerShdw>
                          </a:effectLst>
                        </a:rPr>
                        <a:t>If &gt; 5 days of cycle, use back-up method or abstain for 7 days</a:t>
                      </a:r>
                      <a:endParaRPr lang="en-US" sz="1600" b="0" baseline="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R w="28575" cap="flat" cmpd="sng" algn="ctr">
                      <a:solidFill>
                        <a:schemeClr val="tx2"/>
                      </a:solidFill>
                      <a:prstDash val="solid"/>
                      <a:round/>
                      <a:headEnd type="none" w="med" len="med"/>
                      <a:tailEnd type="none" w="med" len="med"/>
                    </a:lnR>
                    <a:solidFill>
                      <a:schemeClr val="bg1">
                        <a:lumMod val="75000"/>
                      </a:schemeClr>
                    </a:solidFill>
                  </a:tcPr>
                </a:tc>
              </a:tr>
              <a:tr h="640080">
                <a:tc>
                  <a:txBody>
                    <a:bodyPr/>
                    <a:lstStyle/>
                    <a:p>
                      <a:pPr marL="0" marR="0">
                        <a:lnSpc>
                          <a:spcPct val="100000"/>
                        </a:lnSpc>
                        <a:spcBef>
                          <a:spcPts val="600"/>
                        </a:spcBef>
                        <a:spcAft>
                          <a:spcPts val="600"/>
                        </a:spcAft>
                      </a:pPr>
                      <a:r>
                        <a:rPr lang="en-US" sz="1600" dirty="0" smtClean="0">
                          <a:solidFill>
                            <a:schemeClr val="tx2"/>
                          </a:solidFill>
                          <a:effectLst>
                            <a:outerShdw blurRad="38100" dist="38100" dir="2700000" algn="tl">
                              <a:srgbClr val="000000">
                                <a:alpha val="43137"/>
                              </a:srgbClr>
                            </a:outerShdw>
                          </a:effectLst>
                        </a:rPr>
                        <a:t>Progestin-Only Pills (POPs)</a:t>
                      </a:r>
                      <a:endParaRPr lang="en-US" sz="160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solidFill>
                      <a:schemeClr val="bg1">
                        <a:lumMod val="75000"/>
                      </a:schemeClr>
                    </a:solidFill>
                  </a:tcPr>
                </a:tc>
                <a:tc>
                  <a:txBody>
                    <a:bodyPr/>
                    <a:lstStyle/>
                    <a:p>
                      <a:pPr marL="0" marR="0" algn="ctr">
                        <a:lnSpc>
                          <a:spcPct val="100000"/>
                        </a:lnSpc>
                        <a:spcBef>
                          <a:spcPts val="600"/>
                        </a:spcBef>
                        <a:spcAft>
                          <a:spcPts val="600"/>
                        </a:spcAft>
                      </a:pPr>
                      <a:r>
                        <a:rPr lang="en-US" sz="1600" b="0" baseline="0" dirty="0" smtClean="0">
                          <a:solidFill>
                            <a:schemeClr val="tx2"/>
                          </a:solidFill>
                          <a:effectLst>
                            <a:outerShdw blurRad="38100" dist="38100" dir="2700000" algn="tl">
                              <a:srgbClr val="000000">
                                <a:alpha val="43137"/>
                              </a:srgbClr>
                            </a:outerShdw>
                          </a:effectLst>
                        </a:rPr>
                        <a:t>Any time</a:t>
                      </a:r>
                      <a:endParaRPr lang="en-US" sz="1600" b="0" baseline="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B w="28575" cap="flat" cmpd="sng" algn="ctr">
                      <a:solidFill>
                        <a:schemeClr val="tx2"/>
                      </a:solidFill>
                      <a:prstDash val="solid"/>
                      <a:round/>
                      <a:headEnd type="none" w="med" len="med"/>
                      <a:tailEnd type="none" w="med" len="med"/>
                    </a:lnB>
                    <a:solidFill>
                      <a:schemeClr val="bg1">
                        <a:lumMod val="75000"/>
                      </a:schemeClr>
                    </a:solidFill>
                  </a:tcPr>
                </a:tc>
                <a:tc>
                  <a:txBody>
                    <a:bodyPr/>
                    <a:lstStyle/>
                    <a:p>
                      <a:pPr marL="0" marR="0">
                        <a:lnSpc>
                          <a:spcPct val="100000"/>
                        </a:lnSpc>
                        <a:spcBef>
                          <a:spcPts val="600"/>
                        </a:spcBef>
                        <a:spcAft>
                          <a:spcPts val="600"/>
                        </a:spcAft>
                      </a:pPr>
                      <a:r>
                        <a:rPr lang="en-US" sz="1600" b="0" baseline="0" dirty="0">
                          <a:solidFill>
                            <a:schemeClr val="tx2"/>
                          </a:solidFill>
                          <a:effectLst>
                            <a:outerShdw blurRad="38100" dist="38100" dir="2700000" algn="tl">
                              <a:srgbClr val="000000">
                                <a:alpha val="43137"/>
                              </a:srgbClr>
                            </a:outerShdw>
                          </a:effectLst>
                        </a:rPr>
                        <a:t>If &gt; </a:t>
                      </a:r>
                      <a:r>
                        <a:rPr lang="en-US" sz="1600" b="0" baseline="0" dirty="0" smtClean="0">
                          <a:solidFill>
                            <a:schemeClr val="tx2"/>
                          </a:solidFill>
                          <a:effectLst>
                            <a:outerShdw blurRad="38100" dist="38100" dir="2700000" algn="tl">
                              <a:srgbClr val="000000">
                                <a:alpha val="43137"/>
                              </a:srgbClr>
                            </a:outerShdw>
                          </a:effectLst>
                        </a:rPr>
                        <a:t>5 </a:t>
                      </a:r>
                      <a:r>
                        <a:rPr lang="en-US" sz="1600" b="0" baseline="0" dirty="0">
                          <a:solidFill>
                            <a:schemeClr val="tx2"/>
                          </a:solidFill>
                          <a:effectLst>
                            <a:outerShdw blurRad="38100" dist="38100" dir="2700000" algn="tl">
                              <a:srgbClr val="000000">
                                <a:alpha val="43137"/>
                              </a:srgbClr>
                            </a:outerShdw>
                          </a:effectLst>
                        </a:rPr>
                        <a:t>days of cycle, use back-up method or abstain for </a:t>
                      </a:r>
                      <a:r>
                        <a:rPr lang="en-US" sz="1600" b="0" baseline="0" dirty="0" smtClean="0">
                          <a:solidFill>
                            <a:schemeClr val="tx2"/>
                          </a:solidFill>
                          <a:effectLst>
                            <a:outerShdw blurRad="38100" dist="38100" dir="2700000" algn="tl">
                              <a:srgbClr val="000000">
                                <a:alpha val="43137"/>
                              </a:srgbClr>
                            </a:outerShdw>
                          </a:effectLst>
                        </a:rPr>
                        <a:t>2 </a:t>
                      </a:r>
                      <a:r>
                        <a:rPr lang="en-US" sz="1600" b="0" baseline="0" dirty="0">
                          <a:solidFill>
                            <a:schemeClr val="tx2"/>
                          </a:solidFill>
                          <a:effectLst>
                            <a:outerShdw blurRad="38100" dist="38100" dir="2700000" algn="tl">
                              <a:srgbClr val="000000">
                                <a:alpha val="43137"/>
                              </a:srgbClr>
                            </a:outerShdw>
                          </a:effectLst>
                        </a:rPr>
                        <a:t>days</a:t>
                      </a:r>
                      <a:endParaRPr lang="en-US" sz="1600" b="0" baseline="0" dirty="0">
                        <a:solidFill>
                          <a:schemeClr val="tx2"/>
                        </a:solidFill>
                        <a:effectLst>
                          <a:outerShdw blurRad="38100" dist="38100" dir="2700000" algn="tl">
                            <a:srgbClr val="000000">
                              <a:alpha val="43137"/>
                            </a:srgbClr>
                          </a:outerShdw>
                        </a:effectLst>
                        <a:latin typeface="Calibri"/>
                        <a:ea typeface="Calibri"/>
                        <a:cs typeface="Times New Roman"/>
                      </a:endParaRPr>
                    </a:p>
                  </a:txBody>
                  <a:tcPr marL="68332" marR="68332" marT="0" marB="0" anchor="ctr">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2622130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dirty="0" smtClean="0">
                <a:effectLst>
                  <a:outerShdw blurRad="38100" dist="38100" dir="2700000" algn="tl">
                    <a:srgbClr val="000000">
                      <a:alpha val="43137"/>
                    </a:srgbClr>
                  </a:outerShdw>
                </a:effectLst>
              </a:rPr>
              <a:t>Guidance for Special Considerations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67000" y="1905000"/>
            <a:ext cx="4495800" cy="3657600"/>
          </a:xfrm>
        </p:spPr>
        <p:txBody>
          <a:bodyPr/>
          <a:lstStyle/>
          <a:p>
            <a:pPr>
              <a:spcAft>
                <a:spcPts val="600"/>
              </a:spcAft>
            </a:pPr>
            <a:r>
              <a:rPr lang="en-US" sz="2600" dirty="0" smtClean="0">
                <a:effectLst>
                  <a:outerShdw blurRad="38100" dist="38100" dir="2700000" algn="tl">
                    <a:srgbClr val="000000">
                      <a:alpha val="43137"/>
                    </a:srgbClr>
                  </a:outerShdw>
                </a:effectLst>
              </a:rPr>
              <a:t>Amenorrheic</a:t>
            </a:r>
          </a:p>
          <a:p>
            <a:r>
              <a:rPr lang="en-US" sz="2600" dirty="0" smtClean="0">
                <a:effectLst>
                  <a:outerShdw blurRad="38100" dist="38100" dir="2700000" algn="tl">
                    <a:srgbClr val="000000">
                      <a:alpha val="43137"/>
                    </a:srgbClr>
                  </a:outerShdw>
                </a:effectLst>
              </a:rPr>
              <a:t>Postpartum</a:t>
            </a:r>
          </a:p>
          <a:p>
            <a:pPr lvl="1"/>
            <a:r>
              <a:rPr lang="en-US" sz="2400" dirty="0" smtClean="0">
                <a:effectLst>
                  <a:outerShdw blurRad="38100" dist="38100" dir="2700000" algn="tl">
                    <a:srgbClr val="000000">
                      <a:alpha val="43137"/>
                    </a:srgbClr>
                  </a:outerShdw>
                </a:effectLst>
              </a:rPr>
              <a:t>Breastfeeding</a:t>
            </a:r>
          </a:p>
          <a:p>
            <a:pPr lvl="1"/>
            <a:r>
              <a:rPr lang="en-US" sz="2400" dirty="0" smtClean="0">
                <a:effectLst>
                  <a:outerShdw blurRad="38100" dist="38100" dir="2700000" algn="tl">
                    <a:srgbClr val="000000">
                      <a:alpha val="43137"/>
                    </a:srgbClr>
                  </a:outerShdw>
                </a:effectLst>
              </a:rPr>
              <a:t>Not breastfeeding</a:t>
            </a:r>
          </a:p>
          <a:p>
            <a:pPr>
              <a:spcAft>
                <a:spcPts val="600"/>
              </a:spcAft>
            </a:pPr>
            <a:r>
              <a:rPr lang="en-US" sz="2600" dirty="0" smtClean="0">
                <a:effectLst>
                  <a:outerShdw blurRad="38100" dist="38100" dir="2700000" algn="tl">
                    <a:srgbClr val="000000">
                      <a:alpha val="43137"/>
                    </a:srgbClr>
                  </a:outerShdw>
                </a:effectLst>
              </a:rPr>
              <a:t>Postabortion</a:t>
            </a:r>
          </a:p>
          <a:p>
            <a:pPr>
              <a:spcAft>
                <a:spcPts val="600"/>
              </a:spcAft>
            </a:pPr>
            <a:r>
              <a:rPr lang="en-US" sz="2600" dirty="0" smtClean="0">
                <a:effectLst>
                  <a:outerShdw blurRad="38100" dist="38100" dir="2700000" algn="tl">
                    <a:srgbClr val="000000">
                      <a:alpha val="43137"/>
                    </a:srgbClr>
                  </a:outerShdw>
                </a:effectLst>
              </a:rPr>
              <a:t>Switching from another contraceptive method</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5470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43000"/>
          </a:xfrm>
        </p:spPr>
        <p:txBody>
          <a:bodyPr/>
          <a:lstStyle/>
          <a:p>
            <a:pPr>
              <a:lnSpc>
                <a:spcPts val="3600"/>
              </a:lnSpc>
            </a:pPr>
            <a:r>
              <a:rPr lang="en-US" sz="3600" dirty="0">
                <a:effectLst>
                  <a:outerShdw blurRad="38100" dist="38100" dir="2700000" algn="tl">
                    <a:srgbClr val="000000">
                      <a:alpha val="43137"/>
                    </a:srgbClr>
                  </a:outerShdw>
                </a:effectLst>
              </a:rPr>
              <a:t>Clinical </a:t>
            </a:r>
            <a:r>
              <a:rPr lang="en-US" sz="3600" dirty="0" smtClean="0">
                <a:effectLst>
                  <a:outerShdw blurRad="38100" dist="38100" dir="2700000" algn="tl">
                    <a:srgbClr val="000000">
                      <a:alpha val="43137"/>
                    </a:srgbClr>
                  </a:outerShdw>
                </a:effectLst>
              </a:rPr>
              <a:t>scenario 1: </a:t>
            </a:r>
            <a:br>
              <a:rPr lang="en-US" sz="36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When </a:t>
            </a:r>
            <a:r>
              <a:rPr lang="en-US" sz="3200" dirty="0">
                <a:effectLst>
                  <a:outerShdw blurRad="38100" dist="38100" dir="2700000" algn="tl">
                    <a:srgbClr val="000000">
                      <a:alpha val="43137"/>
                    </a:srgbClr>
                  </a:outerShdw>
                </a:effectLst>
              </a:rPr>
              <a:t>to start a contraceptive </a:t>
            </a:r>
            <a:r>
              <a:rPr lang="en-US" sz="3200" dirty="0" smtClean="0">
                <a:effectLst>
                  <a:outerShdw blurRad="38100" dist="38100" dir="2700000" algn="tl">
                    <a:srgbClr val="000000">
                      <a:alpha val="43137"/>
                    </a:srgbClr>
                  </a:outerShdw>
                </a:effectLst>
              </a:rPr>
              <a:t>method </a:t>
            </a:r>
            <a:r>
              <a:rPr lang="en-US" sz="3200" strike="sngStrike"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1233736" y="1676400"/>
            <a:ext cx="6691064" cy="4648200"/>
          </a:xfrm>
        </p:spPr>
        <p:txBody>
          <a:bodyPr/>
          <a:lstStyle/>
          <a:p>
            <a:pPr>
              <a:spcAft>
                <a:spcPts val="600"/>
              </a:spcAft>
            </a:pPr>
            <a:r>
              <a:rPr lang="en-US" sz="2800" dirty="0" smtClean="0">
                <a:effectLst>
                  <a:outerShdw blurRad="38100" dist="38100" dir="2700000" algn="tl">
                    <a:srgbClr val="000000">
                      <a:alpha val="43137"/>
                    </a:srgbClr>
                  </a:outerShdw>
                </a:effectLst>
              </a:rPr>
              <a:t>24 y.o. female comes to office desiring contraception and wants to start pills</a:t>
            </a:r>
          </a:p>
          <a:p>
            <a:pPr lvl="1"/>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effectLst>
                  <a:outerShdw blurRad="38100" dist="38100" dir="2700000" algn="tl">
                    <a:srgbClr val="000000">
                      <a:alpha val="43137"/>
                    </a:srgbClr>
                  </a:outerShdw>
                </a:effectLst>
              </a:rPr>
              <a:t>: When can she start?</a:t>
            </a:r>
          </a:p>
          <a:p>
            <a:pPr lvl="1"/>
            <a:r>
              <a:rPr lang="en-US" sz="2400" b="1" dirty="0">
                <a:solidFill>
                  <a:schemeClr val="tx1">
                    <a:lumMod val="40000"/>
                    <a:lumOff val="60000"/>
                  </a:schemeClr>
                </a:solidFill>
                <a:effectLst>
                  <a:outerShdw blurRad="38100" dist="38100" dir="2700000" algn="tl">
                    <a:srgbClr val="000000">
                      <a:alpha val="43137"/>
                    </a:srgbClr>
                  </a:outerShdw>
                </a:effectLst>
              </a:rPr>
              <a:t>A</a:t>
            </a:r>
            <a:r>
              <a:rPr lang="en-US" sz="2400" dirty="0">
                <a:effectLst>
                  <a:outerShdw blurRad="38100" dist="38100" dir="2700000" algn="tl">
                    <a:srgbClr val="000000">
                      <a:alpha val="43137"/>
                    </a:srgbClr>
                  </a:outerShdw>
                </a:effectLst>
              </a:rPr>
              <a:t>: </a:t>
            </a:r>
          </a:p>
          <a:p>
            <a:pPr lvl="2"/>
            <a:r>
              <a:rPr lang="en-US" sz="2400" dirty="0">
                <a:effectLst>
                  <a:outerShdw blurRad="38100" dist="38100" dir="2700000" algn="tl">
                    <a:srgbClr val="000000">
                      <a:alpha val="43137"/>
                    </a:srgbClr>
                  </a:outerShdw>
                </a:effectLst>
              </a:rPr>
              <a:t>Anytime, if reasonably certain she is not pregnant.</a:t>
            </a:r>
          </a:p>
          <a:p>
            <a:pPr lvl="2"/>
            <a:r>
              <a:rPr lang="en-US" sz="2400" dirty="0">
                <a:effectLst>
                  <a:outerShdw blurRad="38100" dist="38100" dir="2700000" algn="tl">
                    <a:srgbClr val="000000">
                      <a:alpha val="43137"/>
                    </a:srgbClr>
                  </a:outerShdw>
                </a:effectLst>
              </a:rPr>
              <a:t>If it has been more than 5 days since menstrual bleeding started, she will need to abstain from sex or use additional contraceptive protection for the next 7 days</a:t>
            </a:r>
          </a:p>
          <a:p>
            <a:endParaRPr lang="en-US" sz="2800"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3630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299" y="600057"/>
            <a:ext cx="7687901" cy="1524000"/>
          </a:xfrm>
        </p:spPr>
        <p:txBody>
          <a:bodyPr>
            <a:noAutofit/>
          </a:bodyPr>
          <a:lstStyle/>
          <a:p>
            <a:pPr>
              <a:lnSpc>
                <a:spcPts val="3600"/>
              </a:lnSpc>
            </a:pPr>
            <a:r>
              <a:rPr lang="en-US" sz="3600" dirty="0" smtClean="0">
                <a:effectLst>
                  <a:outerShdw blurRad="38100" dist="38100" dir="2700000" algn="tl">
                    <a:srgbClr val="000000">
                      <a:alpha val="43137"/>
                    </a:srgbClr>
                  </a:outerShdw>
                </a:effectLst>
              </a:rPr>
              <a:t>Clinical scenario 2: </a:t>
            </a:r>
            <a:br>
              <a:rPr lang="en-US" sz="36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How to be reasonably certain that a woman is not pregnant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19200" y="2609661"/>
            <a:ext cx="6858000" cy="2409996"/>
          </a:xfrm>
        </p:spPr>
        <p:txBody>
          <a:bodyPr/>
          <a:lstStyle/>
          <a:p>
            <a:r>
              <a:rPr lang="en-US" sz="2800" dirty="0" smtClean="0">
                <a:effectLst>
                  <a:outerShdw blurRad="38100" dist="38100" dir="2700000" algn="tl">
                    <a:srgbClr val="000000">
                      <a:alpha val="43137"/>
                    </a:srgbClr>
                  </a:outerShdw>
                </a:effectLst>
              </a:rPr>
              <a:t>24 y.o. female comes to office desiring contraception and wants to start pills</a:t>
            </a:r>
          </a:p>
          <a:p>
            <a:endParaRPr lang="en-US" dirty="0" smtClean="0">
              <a:effectLst>
                <a:outerShdw blurRad="38100" dist="38100" dir="2700000" algn="tl">
                  <a:srgbClr val="000000">
                    <a:alpha val="43137"/>
                  </a:srgbClr>
                </a:outerShdw>
              </a:effectLst>
            </a:endParaRPr>
          </a:p>
          <a:p>
            <a:pPr lvl="1">
              <a:tabLst>
                <a:tab pos="914400" algn="l"/>
              </a:tabLst>
            </a:pPr>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effectLst>
                  <a:outerShdw blurRad="38100" dist="38100" dir="2700000" algn="tl">
                    <a:srgbClr val="000000">
                      <a:alpha val="43137"/>
                    </a:srgbClr>
                  </a:outerShdw>
                </a:effectLst>
              </a:rPr>
              <a:t>:  How can you be reasonably </a:t>
            </a:r>
            <a:endParaRPr lang="en-US" sz="2400" dirty="0">
              <a:effectLst>
                <a:outerShdw blurRad="38100" dist="38100" dir="2700000" algn="tl">
                  <a:srgbClr val="000000">
                    <a:alpha val="43137"/>
                  </a:srgbClr>
                </a:outerShdw>
              </a:effectLst>
            </a:endParaRPr>
          </a:p>
          <a:p>
            <a:pPr marL="457200" lvl="1" indent="0">
              <a:buNone/>
              <a:tabLst>
                <a:tab pos="1141413" algn="l"/>
              </a:tabLst>
            </a:pPr>
            <a:r>
              <a:rPr lang="en-US" sz="2400" dirty="0" smtClean="0">
                <a:effectLst>
                  <a:outerShdw blurRad="38100" dist="38100" dir="2700000" algn="tl">
                    <a:srgbClr val="000000">
                      <a:alpha val="43137"/>
                    </a:srgbClr>
                  </a:outerShdw>
                </a:effectLst>
              </a:rPr>
              <a:t>	certain she is not pregnant?</a:t>
            </a:r>
          </a:p>
          <a:p>
            <a:endParaRPr lang="en-US" dirty="0">
              <a:effectLst>
                <a:outerShdw blurRad="38100" dist="38100" dir="2700000" algn="tl">
                  <a:srgbClr val="000000">
                    <a:alpha val="43137"/>
                  </a:srgbClr>
                </a:outerShdw>
              </a:effectLst>
            </a:endParaRPr>
          </a:p>
        </p:txBody>
      </p:sp>
      <p:pic>
        <p:nvPicPr>
          <p:cNvPr id="6" name="Picture 2" descr="Picture of a woman." title="Alt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534779"/>
            <a:ext cx="1905000" cy="2866021"/>
          </a:xfrm>
          <a:prstGeom prst="rect">
            <a:avLst/>
          </a:prstGeom>
          <a:noFill/>
          <a:ln>
            <a:solidFill>
              <a:srgbClr val="000000"/>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54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944562"/>
          </a:xfrm>
        </p:spPr>
        <p:txBody>
          <a:bodyPr/>
          <a:lstStyle/>
          <a:p>
            <a:r>
              <a:rPr lang="en-US" sz="3600" dirty="0" smtClean="0">
                <a:effectLst>
                  <a:outerShdw blurRad="38100" dist="38100" dir="2700000" algn="tl">
                    <a:srgbClr val="000000">
                      <a:alpha val="43137"/>
                    </a:srgbClr>
                  </a:outerShdw>
                </a:effectLst>
              </a:rPr>
              <a:t>Evidence: Pregnancy test limitations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90600" y="1600200"/>
            <a:ext cx="7239000" cy="3505200"/>
          </a:xfrm>
        </p:spPr>
        <p:txBody>
          <a:bodyPr/>
          <a:lstStyle/>
          <a:p>
            <a:pPr>
              <a:spcBef>
                <a:spcPts val="600"/>
              </a:spcBef>
              <a:spcAft>
                <a:spcPts val="600"/>
              </a:spcAft>
            </a:pPr>
            <a:r>
              <a:rPr lang="en-US" sz="2600" dirty="0" smtClean="0">
                <a:effectLst>
                  <a:outerShdw blurRad="38100" dist="38100" dir="2700000" algn="tl">
                    <a:srgbClr val="000000">
                      <a:alpha val="43137"/>
                    </a:srgbClr>
                  </a:outerShdw>
                </a:effectLst>
              </a:rPr>
              <a:t>Pregnancy detection rates can vary based on sensitivity of test and timing with respect to missed menses</a:t>
            </a:r>
          </a:p>
          <a:p>
            <a:pPr>
              <a:spcBef>
                <a:spcPts val="600"/>
              </a:spcBef>
              <a:spcAft>
                <a:spcPts val="600"/>
              </a:spcAft>
            </a:pPr>
            <a:r>
              <a:rPr lang="en-US" sz="2600" dirty="0" smtClean="0">
                <a:effectLst>
                  <a:outerShdw blurRad="38100" dist="38100" dir="2700000" algn="tl">
                    <a:srgbClr val="000000">
                      <a:alpha val="43137"/>
                    </a:srgbClr>
                  </a:outerShdw>
                </a:effectLst>
              </a:rPr>
              <a:t>Pregnancy test not able to detect pregnancy resulting from recent intercourse</a:t>
            </a:r>
          </a:p>
          <a:p>
            <a:r>
              <a:rPr lang="en-US" sz="2600" dirty="0" smtClean="0">
                <a:effectLst>
                  <a:outerShdw blurRad="38100" dist="38100" dir="2700000" algn="tl">
                    <a:srgbClr val="000000">
                      <a:alpha val="43137"/>
                    </a:srgbClr>
                  </a:outerShdw>
                </a:effectLst>
              </a:rPr>
              <a:t>Pregnancy test may remain positive several weeks after pregnancy ends</a:t>
            </a:r>
            <a:endParaRPr lang="en-US" sz="2600"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1371600" y="5181600"/>
            <a:ext cx="7315200" cy="1143000"/>
          </a:xfrm>
        </p:spPr>
        <p:txBody>
          <a:bodyPr>
            <a:normAutofit/>
          </a:bodyPr>
          <a:lstStyle/>
          <a:p>
            <a:r>
              <a:rPr lang="en-US" sz="1200" dirty="0" smtClean="0">
                <a:effectLst>
                  <a:outerShdw blurRad="38100" dist="38100" dir="2700000" algn="tl">
                    <a:srgbClr val="000000">
                      <a:alpha val="43137"/>
                    </a:srgbClr>
                  </a:outerShdw>
                </a:effectLst>
                <a:latin typeface="Arial" pitchFamily="34" charset="0"/>
                <a:cs typeface="Arial" pitchFamily="34" charset="0"/>
              </a:rPr>
              <a:t>Cervinski, Clin </a:t>
            </a:r>
            <a:r>
              <a:rPr lang="en-US" sz="1200" dirty="0">
                <a:effectLst>
                  <a:outerShdw blurRad="38100" dist="38100" dir="2700000" algn="tl">
                    <a:srgbClr val="000000">
                      <a:alpha val="43137"/>
                    </a:srgbClr>
                  </a:outerShdw>
                </a:effectLst>
                <a:latin typeface="Arial" pitchFamily="34" charset="0"/>
                <a:cs typeface="Arial" pitchFamily="34" charset="0"/>
              </a:rPr>
              <a:t>Chem Lab Med. </a:t>
            </a:r>
            <a:r>
              <a:rPr lang="en-US" sz="1200" dirty="0" smtClean="0">
                <a:effectLst>
                  <a:outerShdw blurRad="38100" dist="38100" dir="2700000" algn="tl">
                    <a:srgbClr val="000000">
                      <a:alpha val="43137"/>
                    </a:srgbClr>
                  </a:outerShdw>
                </a:effectLst>
                <a:latin typeface="Arial" pitchFamily="34" charset="0"/>
                <a:cs typeface="Arial" pitchFamily="34" charset="0"/>
              </a:rPr>
              <a:t>2010;48:935-42</a:t>
            </a:r>
            <a:r>
              <a:rPr lang="en-US" sz="1200" dirty="0">
                <a:effectLst>
                  <a:outerShdw blurRad="38100" dist="38100" dir="2700000" algn="tl">
                    <a:srgbClr val="000000">
                      <a:alpha val="43137"/>
                    </a:srgbClr>
                  </a:outerShdw>
                </a:effectLst>
                <a:latin typeface="Arial" pitchFamily="34" charset="0"/>
                <a:cs typeface="Arial" pitchFamily="34" charset="0"/>
              </a:rPr>
              <a:t>.</a:t>
            </a:r>
          </a:p>
          <a:p>
            <a:r>
              <a:rPr lang="en-US" sz="1200" dirty="0" smtClean="0">
                <a:effectLst>
                  <a:outerShdw blurRad="38100" dist="38100" dir="2700000" algn="tl">
                    <a:srgbClr val="000000">
                      <a:alpha val="43137"/>
                    </a:srgbClr>
                  </a:outerShdw>
                </a:effectLst>
                <a:latin typeface="Arial" pitchFamily="34" charset="0"/>
                <a:cs typeface="Arial" pitchFamily="34" charset="0"/>
              </a:rPr>
              <a:t>Cole LA, Expert </a:t>
            </a:r>
            <a:r>
              <a:rPr lang="en-US" sz="1200" dirty="0">
                <a:effectLst>
                  <a:outerShdw blurRad="38100" dist="38100" dir="2700000" algn="tl">
                    <a:srgbClr val="000000">
                      <a:alpha val="43137"/>
                    </a:srgbClr>
                  </a:outerShdw>
                </a:effectLst>
                <a:latin typeface="Arial" pitchFamily="34" charset="0"/>
                <a:cs typeface="Arial" pitchFamily="34" charset="0"/>
              </a:rPr>
              <a:t>Rev Mol Diagn. </a:t>
            </a:r>
            <a:r>
              <a:rPr lang="en-US" sz="1200" dirty="0" smtClean="0">
                <a:effectLst>
                  <a:outerShdw blurRad="38100" dist="38100" dir="2700000" algn="tl">
                    <a:srgbClr val="000000">
                      <a:alpha val="43137"/>
                    </a:srgbClr>
                  </a:outerShdw>
                </a:effectLst>
                <a:latin typeface="Arial" pitchFamily="34" charset="0"/>
                <a:cs typeface="Arial" pitchFamily="34" charset="0"/>
              </a:rPr>
              <a:t>2009;9:721-47</a:t>
            </a:r>
            <a:r>
              <a:rPr lang="en-US" sz="1200" dirty="0">
                <a:effectLst>
                  <a:outerShdw blurRad="38100" dist="38100" dir="2700000" algn="tl">
                    <a:srgbClr val="000000">
                      <a:alpha val="43137"/>
                    </a:srgbClr>
                  </a:outerShdw>
                </a:effectLst>
                <a:latin typeface="Arial" pitchFamily="34" charset="0"/>
                <a:cs typeface="Arial" pitchFamily="34" charset="0"/>
              </a:rPr>
              <a:t>.</a:t>
            </a:r>
          </a:p>
          <a:p>
            <a:r>
              <a:rPr lang="en-US" sz="1200" dirty="0" smtClean="0">
                <a:effectLst>
                  <a:outerShdw blurRad="38100" dist="38100" dir="2700000" algn="tl">
                    <a:srgbClr val="000000">
                      <a:alpha val="43137"/>
                    </a:srgbClr>
                  </a:outerShdw>
                </a:effectLst>
                <a:latin typeface="Arial" pitchFamily="34" charset="0"/>
                <a:cs typeface="Arial" pitchFamily="34" charset="0"/>
              </a:rPr>
              <a:t>Wilcox, JAMA</a:t>
            </a:r>
            <a:r>
              <a:rPr lang="en-US" sz="1200" dirty="0">
                <a:effectLst>
                  <a:outerShdw blurRad="38100" dist="38100" dir="2700000" algn="tl">
                    <a:srgbClr val="000000">
                      <a:alpha val="43137"/>
                    </a:srgbClr>
                  </a:outerShdw>
                </a:effectLst>
                <a:latin typeface="Arial" pitchFamily="34" charset="0"/>
                <a:cs typeface="Arial" pitchFamily="34" charset="0"/>
              </a:rPr>
              <a:t>. </a:t>
            </a:r>
            <a:r>
              <a:rPr lang="en-US" sz="1200" dirty="0" smtClean="0">
                <a:effectLst>
                  <a:outerShdw blurRad="38100" dist="38100" dir="2700000" algn="tl">
                    <a:srgbClr val="000000">
                      <a:alpha val="43137"/>
                    </a:srgbClr>
                  </a:outerShdw>
                </a:effectLst>
                <a:latin typeface="Arial" pitchFamily="34" charset="0"/>
                <a:cs typeface="Arial" pitchFamily="34" charset="0"/>
              </a:rPr>
              <a:t>2001;286:1759-61</a:t>
            </a:r>
            <a:r>
              <a:rPr lang="en-US" sz="1200" dirty="0">
                <a:effectLst>
                  <a:outerShdw blurRad="38100" dist="38100" dir="2700000" algn="tl">
                    <a:srgbClr val="000000">
                      <a:alpha val="43137"/>
                    </a:srgbClr>
                  </a:outerShdw>
                </a:effectLst>
                <a:latin typeface="Arial" pitchFamily="34" charset="0"/>
                <a:cs typeface="Arial" pitchFamily="34" charset="0"/>
              </a:rPr>
              <a:t>.</a:t>
            </a:r>
          </a:p>
          <a:p>
            <a:r>
              <a:rPr lang="en-US" sz="1200" dirty="0" smtClean="0">
                <a:effectLst>
                  <a:outerShdw blurRad="38100" dist="38100" dir="2700000" algn="tl">
                    <a:srgbClr val="000000">
                      <a:alpha val="43137"/>
                    </a:srgbClr>
                  </a:outerShdw>
                </a:effectLst>
                <a:latin typeface="Arial" pitchFamily="34" charset="0"/>
                <a:cs typeface="Arial" pitchFamily="34" charset="0"/>
              </a:rPr>
              <a:t>Korhonen, Clin </a:t>
            </a:r>
            <a:r>
              <a:rPr lang="en-US" sz="1200" dirty="0">
                <a:effectLst>
                  <a:outerShdw blurRad="38100" dist="38100" dir="2700000" algn="tl">
                    <a:srgbClr val="000000">
                      <a:alpha val="43137"/>
                    </a:srgbClr>
                  </a:outerShdw>
                </a:effectLst>
                <a:latin typeface="Arial" pitchFamily="34" charset="0"/>
                <a:cs typeface="Arial" pitchFamily="34" charset="0"/>
              </a:rPr>
              <a:t>Chem. </a:t>
            </a:r>
            <a:r>
              <a:rPr lang="en-US" sz="1200" dirty="0" smtClean="0">
                <a:effectLst>
                  <a:outerShdw blurRad="38100" dist="38100" dir="2700000" algn="tl">
                    <a:srgbClr val="000000">
                      <a:alpha val="43137"/>
                    </a:srgbClr>
                  </a:outerShdw>
                </a:effectLst>
                <a:latin typeface="Arial" pitchFamily="34" charset="0"/>
                <a:cs typeface="Arial" pitchFamily="34" charset="0"/>
              </a:rPr>
              <a:t>1997;43:2155-63</a:t>
            </a:r>
            <a:r>
              <a:rPr lang="en-US" sz="1200" dirty="0">
                <a:effectLst>
                  <a:outerShdw blurRad="38100" dist="38100" dir="2700000" algn="tl">
                    <a:srgbClr val="000000">
                      <a:alpha val="43137"/>
                    </a:srgbClr>
                  </a:outerShdw>
                </a:effectLst>
                <a:latin typeface="Arial" pitchFamily="34" charset="0"/>
                <a:cs typeface="Arial" pitchFamily="34" charset="0"/>
              </a:rPr>
              <a:t>.</a:t>
            </a:r>
          </a:p>
          <a:p>
            <a:r>
              <a:rPr lang="en-US" sz="1200" dirty="0" smtClean="0">
                <a:effectLst>
                  <a:outerShdw blurRad="38100" dist="38100" dir="2700000" algn="tl">
                    <a:srgbClr val="000000">
                      <a:alpha val="43137"/>
                    </a:srgbClr>
                  </a:outerShdw>
                </a:effectLst>
                <a:latin typeface="Arial" pitchFamily="34" charset="0"/>
                <a:cs typeface="Arial" pitchFamily="34" charset="0"/>
              </a:rPr>
              <a:t>Reyes, </a:t>
            </a:r>
            <a:r>
              <a:rPr lang="en-US" sz="1200" dirty="0">
                <a:effectLst>
                  <a:outerShdw blurRad="38100" dist="38100" dir="2700000" algn="tl">
                    <a:srgbClr val="000000">
                      <a:alpha val="43137"/>
                    </a:srgbClr>
                  </a:outerShdw>
                </a:effectLst>
                <a:latin typeface="Arial" pitchFamily="34" charset="0"/>
                <a:cs typeface="Arial" pitchFamily="34" charset="0"/>
              </a:rPr>
              <a:t>Am J Obstet Gynecol. </a:t>
            </a:r>
            <a:r>
              <a:rPr lang="en-US" sz="1200" dirty="0" smtClean="0">
                <a:effectLst>
                  <a:outerShdw blurRad="38100" dist="38100" dir="2700000" algn="tl">
                    <a:srgbClr val="000000">
                      <a:alpha val="43137"/>
                    </a:srgbClr>
                  </a:outerShdw>
                </a:effectLst>
                <a:latin typeface="Arial" pitchFamily="34" charset="0"/>
                <a:cs typeface="Arial" pitchFamily="34" charset="0"/>
              </a:rPr>
              <a:t>1985;153:486-9</a:t>
            </a:r>
            <a:r>
              <a:rPr lang="en-US" sz="1200" dirty="0">
                <a:effectLst>
                  <a:outerShdw blurRad="38100" dist="38100" dir="2700000" algn="tl">
                    <a:srgbClr val="000000">
                      <a:alpha val="43137"/>
                    </a:srgbClr>
                  </a:outerShdw>
                </a:effectLst>
                <a:latin typeface="Arial" pitchFamily="34" charset="0"/>
                <a:cs typeface="Arial" pitchFamily="34" charset="0"/>
              </a:rPr>
              <a:t>.</a:t>
            </a:r>
          </a:p>
          <a:p>
            <a:r>
              <a:rPr lang="en-US" sz="1200" dirty="0" smtClean="0">
                <a:effectLst>
                  <a:outerShdw blurRad="38100" dist="38100" dir="2700000" algn="tl">
                    <a:srgbClr val="000000">
                      <a:alpha val="43137"/>
                    </a:srgbClr>
                  </a:outerShdw>
                </a:effectLst>
                <a:latin typeface="Arial" pitchFamily="34" charset="0"/>
                <a:cs typeface="Arial" pitchFamily="34" charset="0"/>
              </a:rPr>
              <a:t>Steier, </a:t>
            </a:r>
            <a:r>
              <a:rPr lang="en-US" sz="1200" dirty="0">
                <a:effectLst>
                  <a:outerShdw blurRad="38100" dist="38100" dir="2700000" algn="tl">
                    <a:srgbClr val="000000">
                      <a:alpha val="43137"/>
                    </a:srgbClr>
                  </a:outerShdw>
                </a:effectLst>
                <a:latin typeface="Arial" pitchFamily="34" charset="0"/>
                <a:cs typeface="Arial" pitchFamily="34" charset="0"/>
              </a:rPr>
              <a:t>Obstet Gynecol. </a:t>
            </a:r>
            <a:r>
              <a:rPr lang="en-US" sz="1200" dirty="0" smtClean="0">
                <a:effectLst>
                  <a:outerShdw blurRad="38100" dist="38100" dir="2700000" algn="tl">
                    <a:srgbClr val="000000">
                      <a:alpha val="43137"/>
                    </a:srgbClr>
                  </a:outerShdw>
                </a:effectLst>
                <a:latin typeface="Arial" pitchFamily="34" charset="0"/>
                <a:cs typeface="Arial" pitchFamily="34" charset="0"/>
              </a:rPr>
              <a:t>1984;64:391-4.`</a:t>
            </a:r>
            <a:endParaRPr lang="en-US" sz="12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73270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4000" dirty="0" smtClean="0">
                <a:effectLst>
                  <a:outerShdw blurRad="38100" dist="38100" dir="2700000" algn="tl">
                    <a:srgbClr val="000000">
                      <a:alpha val="43137"/>
                    </a:srgbClr>
                  </a:outerShdw>
                </a:effectLst>
              </a:rPr>
              <a:t>US SPR</a:t>
            </a:r>
            <a:r>
              <a:rPr lang="en-US" sz="4000" dirty="0">
                <a:effectLst>
                  <a:outerShdw blurRad="38100" dist="38100" dir="2700000" algn="tl">
                    <a:srgbClr val="000000">
                      <a:alpha val="43137"/>
                    </a:srgbClr>
                  </a:outerShdw>
                </a:effectLst>
              </a:rPr>
              <a:t/>
            </a:r>
            <a:br>
              <a:rPr lang="en-US" sz="4000" dirty="0">
                <a:effectLst>
                  <a:outerShdw blurRad="38100" dist="38100" dir="2700000" algn="tl">
                    <a:srgbClr val="000000">
                      <a:alpha val="43137"/>
                    </a:srgbClr>
                  </a:outerShdw>
                </a:effectLst>
              </a:rPr>
            </a:br>
            <a:endParaRPr lang="en-US" sz="4000" dirty="0">
              <a:effectLst>
                <a:outerShdw blurRad="38100" dist="38100" dir="2700000" algn="tl">
                  <a:srgbClr val="000000">
                    <a:alpha val="43137"/>
                  </a:srgbClr>
                </a:outerShdw>
              </a:effectLst>
            </a:endParaRPr>
          </a:p>
        </p:txBody>
      </p:sp>
      <p:pic>
        <p:nvPicPr>
          <p:cNvPr id="4098" name="Picture 2" descr="Clipping: How to be reasonably certain that a &#10;woman is not pregnant.&#10;&#10;A health-care provider can be reasonably certain that a woman is not pregnant if she has no symptoms or signs of pregnancy and meets any one of the following criteria:&#10;&#10;1. is ≤7 days after the start of normal menses&#10;2. has not had sexual intercourse since the start of last normal menses&#10;3. has been correctly and consistently using a reliable method of contraception&#10;4. is ≤7 days after spontaneous or induces abortion &#10;5. is within 4 weeks postpartum&#10;6. is fully or nearly fully breastfeeding (exclusively breastfeeding or the vast majority (≥85%) of feeds are breastfeeds),* amenorrheic, and &lt;6 months postpartum&#10;"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0"/>
            <a:ext cx="5603966" cy="5029200"/>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8336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15962"/>
          </a:xfrm>
        </p:spPr>
        <p:txBody>
          <a:bodyPr/>
          <a:lstStyle/>
          <a:p>
            <a:r>
              <a:rPr lang="en-US" sz="3200" dirty="0" smtClean="0">
                <a:effectLst>
                  <a:outerShdw blurRad="38100" dist="38100" dir="2700000" algn="tl">
                    <a:srgbClr val="000000">
                      <a:alpha val="43137"/>
                    </a:srgbClr>
                  </a:outerShdw>
                </a:effectLst>
              </a:rPr>
              <a:t>Evidence on Pregnancy Checklist (PC)</a:t>
            </a:r>
            <a:endParaRPr lang="en-US" sz="3200"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3992545"/>
              </p:ext>
            </p:extLst>
          </p:nvPr>
        </p:nvGraphicFramePr>
        <p:xfrm>
          <a:off x="990600" y="1243645"/>
          <a:ext cx="7543800" cy="3633155"/>
        </p:xfrm>
        <a:graphic>
          <a:graphicData uri="http://schemas.openxmlformats.org/drawingml/2006/table">
            <a:tbl>
              <a:tblPr firstRow="1" bandRow="1">
                <a:tableStyleId>{17292A2E-F333-43FB-9621-5CBBE7FDCDCB}</a:tableStyleId>
              </a:tblPr>
              <a:tblGrid>
                <a:gridCol w="1295400"/>
                <a:gridCol w="1055914"/>
                <a:gridCol w="1077686"/>
                <a:gridCol w="1219200"/>
                <a:gridCol w="1230085"/>
                <a:gridCol w="903515"/>
                <a:gridCol w="762000"/>
              </a:tblGrid>
              <a:tr h="370840">
                <a:tc>
                  <a:txBody>
                    <a:bodyPr/>
                    <a:lstStyle/>
                    <a:p>
                      <a:r>
                        <a:rPr lang="en-US" sz="1600" dirty="0" smtClean="0">
                          <a:solidFill>
                            <a:schemeClr val="bg2"/>
                          </a:solidFill>
                          <a:effectLst>
                            <a:outerShdw blurRad="38100" dist="38100" dir="2700000" algn="tl">
                              <a:srgbClr val="000000">
                                <a:alpha val="43137"/>
                              </a:srgbClr>
                            </a:outerShdw>
                          </a:effectLst>
                        </a:rPr>
                        <a:t>Study, year, country</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 Women</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Pos</a:t>
                      </a:r>
                      <a:r>
                        <a:rPr lang="en-US" sz="1600" baseline="0" dirty="0" smtClean="0">
                          <a:solidFill>
                            <a:schemeClr val="bg2"/>
                          </a:solidFill>
                          <a:effectLst>
                            <a:outerShdw blurRad="38100" dist="38100" dir="2700000" algn="tl">
                              <a:srgbClr val="000000">
                                <a:alpha val="43137"/>
                              </a:srgbClr>
                            </a:outerShdw>
                          </a:effectLst>
                        </a:rPr>
                        <a:t>itive preg test</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Sensitivity of PC</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Specificity of PC</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PPV of PC</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NPV of PC</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r h="370840">
                <a:tc>
                  <a:txBody>
                    <a:bodyPr/>
                    <a:lstStyle/>
                    <a:p>
                      <a:r>
                        <a:rPr lang="en-US" sz="1600" b="1" dirty="0" smtClean="0">
                          <a:solidFill>
                            <a:schemeClr val="bg2"/>
                          </a:solidFill>
                          <a:effectLst>
                            <a:outerShdw blurRad="38100" dist="38100" dir="2700000" algn="tl">
                              <a:srgbClr val="000000">
                                <a:alpha val="43137"/>
                              </a:srgbClr>
                            </a:outerShdw>
                          </a:effectLst>
                        </a:rPr>
                        <a:t>Stanback,</a:t>
                      </a:r>
                      <a:r>
                        <a:rPr lang="en-US" sz="1600" b="1" baseline="0" dirty="0" smtClean="0">
                          <a:solidFill>
                            <a:schemeClr val="bg2"/>
                          </a:solidFill>
                          <a:effectLst>
                            <a:outerShdw blurRad="38100" dist="38100" dir="2700000" algn="tl">
                              <a:srgbClr val="000000">
                                <a:alpha val="43137"/>
                              </a:srgbClr>
                            </a:outerShdw>
                          </a:effectLst>
                        </a:rPr>
                        <a:t> 1999, Kenya</a:t>
                      </a:r>
                      <a:endParaRPr lang="en-US" sz="1600" b="1"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1852</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1%</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64%</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89%</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6%</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rgbClr val="000000"/>
                          </a:solidFill>
                          <a:effectLst/>
                        </a:rPr>
                        <a:t>99%</a:t>
                      </a:r>
                      <a:endParaRPr lang="en-US" sz="1600" b="1" dirty="0">
                        <a:solidFill>
                          <a:srgbClr val="000000"/>
                        </a:solidFill>
                        <a:effectLst/>
                      </a:endParaRPr>
                    </a:p>
                  </a:txBody>
                  <a:tcPr anchor="ctr">
                    <a:lnL w="28575"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70840">
                <a:tc>
                  <a:txBody>
                    <a:bodyPr/>
                    <a:lstStyle/>
                    <a:p>
                      <a:r>
                        <a:rPr lang="en-US" sz="1600" b="1" dirty="0" smtClean="0">
                          <a:solidFill>
                            <a:schemeClr val="bg2"/>
                          </a:solidFill>
                          <a:effectLst>
                            <a:outerShdw blurRad="38100" dist="38100" dir="2700000" algn="tl">
                              <a:srgbClr val="000000">
                                <a:alpha val="43137"/>
                              </a:srgbClr>
                            </a:outerShdw>
                          </a:effectLst>
                        </a:rPr>
                        <a:t>Stanback, 2006, Kenya</a:t>
                      </a:r>
                      <a:endParaRPr lang="en-US" sz="1600" b="1"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1852</a:t>
                      </a:r>
                      <a:r>
                        <a:rPr lang="en-US" sz="1600" b="1" baseline="0" dirty="0" smtClean="0">
                          <a:solidFill>
                            <a:schemeClr val="bg2"/>
                          </a:solidFill>
                          <a:effectLst>
                            <a:outerShdw blurRad="38100" dist="38100" dir="2700000" algn="tl">
                              <a:srgbClr val="000000">
                                <a:alpha val="43137"/>
                              </a:srgbClr>
                            </a:outerShdw>
                          </a:effectLst>
                        </a:rPr>
                        <a:t> (without signs/sx)</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1%</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55%</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90%</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6%</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rgbClr val="000000"/>
                          </a:solidFill>
                          <a:effectLst/>
                        </a:rPr>
                        <a:t>99%</a:t>
                      </a:r>
                      <a:endParaRPr lang="en-US" sz="1600" b="1" dirty="0">
                        <a:solidFill>
                          <a:srgbClr val="000000"/>
                        </a:solidFill>
                        <a:effectLst/>
                      </a:endParaRPr>
                    </a:p>
                  </a:txBody>
                  <a:tcPr anchor="ctr">
                    <a:lnL w="28575"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70840">
                <a:tc>
                  <a:txBody>
                    <a:bodyPr/>
                    <a:lstStyle/>
                    <a:p>
                      <a:r>
                        <a:rPr lang="en-US" sz="1600" b="1" dirty="0" smtClean="0">
                          <a:solidFill>
                            <a:schemeClr val="bg2"/>
                          </a:solidFill>
                          <a:effectLst>
                            <a:outerShdw blurRad="38100" dist="38100" dir="2700000" algn="tl">
                              <a:srgbClr val="000000">
                                <a:alpha val="43137"/>
                              </a:srgbClr>
                            </a:outerShdw>
                          </a:effectLst>
                        </a:rPr>
                        <a:t>Stanback, 2008, Nicaragua</a:t>
                      </a:r>
                      <a:endParaRPr lang="en-US" sz="1600" b="1"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263</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1%</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100%</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60%</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3%</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rgbClr val="000000"/>
                          </a:solidFill>
                          <a:effectLst/>
                        </a:rPr>
                        <a:t>100%</a:t>
                      </a:r>
                      <a:endParaRPr lang="en-US" sz="1600" b="1" dirty="0">
                        <a:solidFill>
                          <a:srgbClr val="000000"/>
                        </a:solidFill>
                        <a:effectLst/>
                      </a:endParaRPr>
                    </a:p>
                  </a:txBody>
                  <a:tcPr anchor="ctr">
                    <a:lnL w="28575"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585155">
                <a:tc>
                  <a:txBody>
                    <a:bodyPr/>
                    <a:lstStyle/>
                    <a:p>
                      <a:r>
                        <a:rPr lang="en-US" sz="1600" b="1" dirty="0" smtClean="0">
                          <a:solidFill>
                            <a:schemeClr val="bg2"/>
                          </a:solidFill>
                          <a:effectLst>
                            <a:outerShdw blurRad="38100" dist="38100" dir="2700000" algn="tl">
                              <a:srgbClr val="000000">
                                <a:alpha val="43137"/>
                              </a:srgbClr>
                            </a:outerShdw>
                          </a:effectLst>
                        </a:rPr>
                        <a:t>Torpey,</a:t>
                      </a:r>
                      <a:r>
                        <a:rPr lang="en-US" sz="1600" b="1" baseline="0" dirty="0" smtClean="0">
                          <a:solidFill>
                            <a:schemeClr val="bg2"/>
                          </a:solidFill>
                          <a:effectLst>
                            <a:outerShdw blurRad="38100" dist="38100" dir="2700000" algn="tl">
                              <a:srgbClr val="000000">
                                <a:alpha val="43137"/>
                              </a:srgbClr>
                            </a:outerShdw>
                          </a:effectLst>
                        </a:rPr>
                        <a:t> 2010, Africa</a:t>
                      </a:r>
                      <a:endParaRPr lang="en-US" sz="1600" b="1"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535 HIV+</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4%</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90.9%</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38.7%</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chemeClr val="bg2"/>
                          </a:solidFill>
                          <a:effectLst>
                            <a:outerShdw blurRad="38100" dist="38100" dir="2700000" algn="tl">
                              <a:srgbClr val="000000">
                                <a:alpha val="43137"/>
                              </a:srgbClr>
                            </a:outerShdw>
                          </a:effectLst>
                        </a:rPr>
                        <a:t>6%</a:t>
                      </a:r>
                      <a:endParaRPr lang="en-US" sz="1600" b="1" dirty="0">
                        <a:solidFill>
                          <a:schemeClr val="bg2"/>
                        </a:solidFill>
                        <a:effectLst>
                          <a:outerShdw blurRad="38100" dist="38100" dir="2700000" algn="tl">
                            <a:srgbClr val="000000">
                              <a:alpha val="43137"/>
                            </a:srgbClr>
                          </a:outerShdw>
                        </a:effectLst>
                      </a:endParaRPr>
                    </a:p>
                  </a:txBody>
                  <a:tcPr anchor="ctr">
                    <a:lnL w="12700"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1">
                        <a:lumMod val="75000"/>
                      </a:schemeClr>
                    </a:solidFill>
                  </a:tcPr>
                </a:tc>
                <a:tc>
                  <a:txBody>
                    <a:bodyPr/>
                    <a:lstStyle/>
                    <a:p>
                      <a:pPr algn="ctr"/>
                      <a:r>
                        <a:rPr lang="en-US" sz="1600" b="1" dirty="0" smtClean="0">
                          <a:solidFill>
                            <a:srgbClr val="000000"/>
                          </a:solidFill>
                          <a:effectLst/>
                        </a:rPr>
                        <a:t>99%</a:t>
                      </a:r>
                      <a:endParaRPr lang="en-US" sz="1600" b="1" dirty="0">
                        <a:solidFill>
                          <a:srgbClr val="000000"/>
                        </a:solidFill>
                        <a:effectLst/>
                      </a:endParaRPr>
                    </a:p>
                  </a:txBody>
                  <a:tcPr anchor="ctr">
                    <a:lnL w="28575"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1">
                        <a:lumMod val="40000"/>
                        <a:lumOff val="60000"/>
                      </a:schemeClr>
                    </a:solidFill>
                  </a:tcPr>
                </a:tc>
              </a:tr>
            </a:tbl>
          </a:graphicData>
        </a:graphic>
      </p:graphicFrame>
      <p:sp>
        <p:nvSpPr>
          <p:cNvPr id="4" name="Text Placeholder 3"/>
          <p:cNvSpPr>
            <a:spLocks noGrp="1"/>
          </p:cNvSpPr>
          <p:nvPr>
            <p:ph type="body" sz="quarter" idx="10"/>
          </p:nvPr>
        </p:nvSpPr>
        <p:spPr>
          <a:xfrm>
            <a:off x="990600" y="5486400"/>
            <a:ext cx="7162800" cy="838200"/>
          </a:xfrm>
        </p:spPr>
        <p:txBody>
          <a:bodyPr>
            <a:noAutofit/>
          </a:bodyPr>
          <a:lstStyle/>
          <a:p>
            <a:r>
              <a:rPr lang="en-US" sz="1200" dirty="0" smtClean="0">
                <a:effectLst>
                  <a:outerShdw blurRad="38100" dist="38100" dir="2700000" algn="tl">
                    <a:srgbClr val="000000">
                      <a:alpha val="43137"/>
                    </a:srgbClr>
                  </a:outerShdw>
                </a:effectLst>
                <a:latin typeface="Arial" pitchFamily="34" charset="0"/>
                <a:cs typeface="Arial" pitchFamily="34" charset="0"/>
              </a:rPr>
              <a:t>Stanback, Lancet, 1999;354:566.</a:t>
            </a:r>
          </a:p>
          <a:p>
            <a:r>
              <a:rPr lang="en-US" sz="1200" dirty="0" smtClean="0">
                <a:effectLst>
                  <a:outerShdw blurRad="38100" dist="38100" dir="2700000" algn="tl">
                    <a:srgbClr val="000000">
                      <a:alpha val="43137"/>
                    </a:srgbClr>
                  </a:outerShdw>
                </a:effectLst>
                <a:latin typeface="Arial" pitchFamily="34" charset="0"/>
                <a:cs typeface="Arial" pitchFamily="34" charset="0"/>
              </a:rPr>
              <a:t>Stanback, J Fam Plann Reprod Health Care, 2006;32:27.</a:t>
            </a:r>
          </a:p>
          <a:p>
            <a:r>
              <a:rPr lang="en-US" sz="1200" dirty="0" smtClean="0">
                <a:effectLst>
                  <a:outerShdw blurRad="38100" dist="38100" dir="2700000" algn="tl">
                    <a:srgbClr val="000000">
                      <a:alpha val="43137"/>
                    </a:srgbClr>
                  </a:outerShdw>
                </a:effectLst>
                <a:latin typeface="Arial" pitchFamily="34" charset="0"/>
                <a:cs typeface="Arial" pitchFamily="34" charset="0"/>
              </a:rPr>
              <a:t>Stanback, Rev Panam Salud Publica, 2008;23:116.</a:t>
            </a:r>
          </a:p>
          <a:p>
            <a:r>
              <a:rPr lang="en-US" sz="1200" dirty="0" smtClean="0">
                <a:effectLst>
                  <a:outerShdw blurRad="38100" dist="38100" dir="2700000" algn="tl">
                    <a:srgbClr val="000000">
                      <a:alpha val="43137"/>
                    </a:srgbClr>
                  </a:outerShdw>
                </a:effectLst>
                <a:latin typeface="Arial" pitchFamily="34" charset="0"/>
                <a:cs typeface="Arial" pitchFamily="34" charset="0"/>
              </a:rPr>
              <a:t>Torpey, BMC Public Health, 2010;10:249.</a:t>
            </a:r>
            <a:endParaRPr lang="en-US" sz="12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07336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239000" cy="1676400"/>
          </a:xfrm>
        </p:spPr>
        <p:txBody>
          <a:bodyPr>
            <a:noAutofit/>
          </a:bodyPr>
          <a:lstStyle/>
          <a:p>
            <a:pPr>
              <a:lnSpc>
                <a:spcPts val="3400"/>
              </a:lnSpc>
            </a:pPr>
            <a:r>
              <a:rPr lang="en-US" sz="3600" dirty="0">
                <a:effectLst>
                  <a:outerShdw blurRad="38100" dist="38100" dir="2700000" algn="tl">
                    <a:srgbClr val="000000">
                      <a:alpha val="43137"/>
                    </a:srgbClr>
                  </a:outerShdw>
                </a:effectLst>
              </a:rPr>
              <a:t>Clinical </a:t>
            </a:r>
            <a:r>
              <a:rPr lang="en-US" sz="3600" dirty="0" smtClean="0">
                <a:effectLst>
                  <a:outerShdw blurRad="38100" dist="38100" dir="2700000" algn="tl">
                    <a:srgbClr val="000000">
                      <a:alpha val="43137"/>
                    </a:srgbClr>
                  </a:outerShdw>
                </a:effectLst>
              </a:rPr>
              <a:t>scenario 2: </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How </a:t>
            </a:r>
            <a:r>
              <a:rPr lang="en-US" sz="3200" dirty="0">
                <a:effectLst>
                  <a:outerShdw blurRad="38100" dist="38100" dir="2700000" algn="tl">
                    <a:srgbClr val="000000">
                      <a:alpha val="43137"/>
                    </a:srgbClr>
                  </a:outerShdw>
                </a:effectLst>
              </a:rPr>
              <a:t>to be reasonably certain that a woman is not pregnant</a:t>
            </a:r>
          </a:p>
        </p:txBody>
      </p:sp>
      <p:sp>
        <p:nvSpPr>
          <p:cNvPr id="3" name="Content Placeholder 2"/>
          <p:cNvSpPr>
            <a:spLocks noGrp="1"/>
          </p:cNvSpPr>
          <p:nvPr>
            <p:ph idx="1"/>
          </p:nvPr>
        </p:nvSpPr>
        <p:spPr>
          <a:xfrm>
            <a:off x="1371600" y="2324472"/>
            <a:ext cx="6629400" cy="3542928"/>
          </a:xfrm>
        </p:spPr>
        <p:txBody>
          <a:bodyPr/>
          <a:lstStyle/>
          <a:p>
            <a:pPr>
              <a:spcAft>
                <a:spcPts val="1200"/>
              </a:spcAft>
            </a:pPr>
            <a:r>
              <a:rPr lang="en-US" sz="2600" dirty="0" smtClean="0">
                <a:effectLst>
                  <a:outerShdw blurRad="38100" dist="38100" dir="2700000" algn="tl">
                    <a:srgbClr val="000000">
                      <a:alpha val="43137"/>
                    </a:srgbClr>
                  </a:outerShdw>
                </a:effectLst>
              </a:rPr>
              <a:t>24 y.o. female comes to office desiring contraception and wants to start pills</a:t>
            </a:r>
          </a:p>
          <a:p>
            <a:pPr lvl="1">
              <a:spcAft>
                <a:spcPts val="1200"/>
              </a:spcAft>
            </a:pPr>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How can you be reasonably certain she is not pregnant?</a:t>
            </a:r>
          </a:p>
          <a:p>
            <a:pPr lvl="1"/>
            <a:r>
              <a:rPr lang="en-US" sz="2400" b="1" dirty="0" smtClean="0">
                <a:solidFill>
                  <a:schemeClr val="tx1">
                    <a:lumMod val="40000"/>
                    <a:lumOff val="60000"/>
                  </a:schemeClr>
                </a:solidFill>
                <a:effectLst>
                  <a:outerShdw blurRad="38100" dist="38100" dir="2700000" algn="tl">
                    <a:srgbClr val="000000">
                      <a:alpha val="43137"/>
                    </a:srgbClr>
                  </a:outerShdw>
                </a:effectLst>
              </a:rPr>
              <a:t>A</a:t>
            </a:r>
            <a:r>
              <a:rPr lang="en-US" sz="2400"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If she has no signs or symptoms of pregnancy and fulfills one of criteria, a provider can be reasonably certain that the woman is not pregnant.</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4343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the cover of the MMWR, June 21, 2013, U.S. Selected Practice Recommendations for Contraceptive Use, 2013."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18" y="304800"/>
            <a:ext cx="5072781" cy="6267656"/>
          </a:xfrm>
          <a:prstGeom prst="rect">
            <a:avLst/>
          </a:prstGeom>
          <a:noFill/>
          <a:ln w="19050">
            <a:solidFill>
              <a:srgbClr val="000000"/>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064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pPr>
              <a:lnSpc>
                <a:spcPct val="100000"/>
              </a:lnSpc>
            </a:pPr>
            <a:r>
              <a:rPr lang="en-US" sz="3600" dirty="0" smtClean="0">
                <a:effectLst>
                  <a:outerShdw blurRad="38100" dist="38100" dir="2700000" algn="tl">
                    <a:srgbClr val="000000">
                      <a:alpha val="43137"/>
                    </a:srgbClr>
                  </a:outerShdw>
                </a:effectLst>
              </a:rPr>
              <a:t>Clinical scenario 3: </a:t>
            </a:r>
            <a:br>
              <a:rPr lang="en-US" sz="36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Exams and tests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2209800"/>
            <a:ext cx="7010400" cy="2362200"/>
          </a:xfrm>
        </p:spPr>
        <p:txBody>
          <a:bodyPr/>
          <a:lstStyle/>
          <a:p>
            <a:r>
              <a:rPr lang="en-US" sz="2800" dirty="0" smtClean="0">
                <a:effectLst>
                  <a:outerShdw blurRad="38100" dist="38100" dir="2700000" algn="tl">
                    <a:srgbClr val="000000">
                      <a:alpha val="43137"/>
                    </a:srgbClr>
                  </a:outerShdw>
                </a:effectLst>
              </a:rPr>
              <a:t>24 y.o. female comes to office desiring contraception and wants to start pills</a:t>
            </a:r>
          </a:p>
          <a:p>
            <a:endParaRPr lang="en-US" dirty="0" smtClean="0">
              <a:effectLst>
                <a:outerShdw blurRad="38100" dist="38100" dir="2700000" algn="tl">
                  <a:srgbClr val="000000">
                    <a:alpha val="43137"/>
                  </a:srgbClr>
                </a:outerShdw>
              </a:effectLst>
            </a:endParaRPr>
          </a:p>
          <a:p>
            <a:pPr lvl="1">
              <a:tabLst>
                <a:tab pos="1089025" algn="l"/>
              </a:tabLst>
            </a:pPr>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Do you need to do any exams or </a:t>
            </a:r>
          </a:p>
          <a:p>
            <a:pPr marL="914400" lvl="2" indent="0">
              <a:buNone/>
              <a:tabLst>
                <a:tab pos="1143000" algn="l"/>
              </a:tabLst>
            </a:pPr>
            <a:r>
              <a:rPr lang="en-US" sz="2200" dirty="0">
                <a:effectLst>
                  <a:outerShdw blurRad="38100" dist="38100" dir="2700000" algn="tl">
                    <a:srgbClr val="000000">
                      <a:alpha val="43137"/>
                    </a:srgbClr>
                  </a:outerShdw>
                </a:effectLst>
              </a:rPr>
              <a:t>	</a:t>
            </a:r>
            <a:r>
              <a:rPr lang="en-US" sz="2200" dirty="0" smtClean="0">
                <a:effectLst>
                  <a:outerShdw blurRad="38100" dist="38100" dir="2700000" algn="tl">
                    <a:srgbClr val="000000">
                      <a:alpha val="43137"/>
                    </a:srgbClr>
                  </a:outerShdw>
                </a:effectLst>
              </a:rPr>
              <a:t>tests before she starts?</a:t>
            </a:r>
            <a:endParaRPr lang="en-US" sz="2200" dirty="0">
              <a:effectLst>
                <a:outerShdw blurRad="38100" dist="38100" dir="2700000" algn="tl">
                  <a:srgbClr val="000000">
                    <a:alpha val="43137"/>
                  </a:srgbClr>
                </a:outerShdw>
              </a:effectLst>
            </a:endParaRPr>
          </a:p>
        </p:txBody>
      </p:sp>
      <p:pic>
        <p:nvPicPr>
          <p:cNvPr id="6" name="Picture 2" descr="Picture of a woman." title="Alt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138" y="3276598"/>
            <a:ext cx="1924662" cy="289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71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ffectLst>
                  <a:outerShdw blurRad="38100" dist="38100" dir="2700000" algn="tl">
                    <a:srgbClr val="000000">
                      <a:alpha val="43137"/>
                    </a:srgbClr>
                  </a:outerShdw>
                </a:effectLst>
              </a:rPr>
              <a:t>US SPR</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Exams and tests prior to initiation</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328" y="1524000"/>
            <a:ext cx="7949615" cy="4968552"/>
          </a:xfrm>
        </p:spPr>
        <p:txBody>
          <a:bodyPr/>
          <a:lstStyle/>
          <a:p>
            <a:pPr>
              <a:spcAft>
                <a:spcPts val="300"/>
              </a:spcAft>
            </a:pPr>
            <a:r>
              <a:rPr lang="en-US" dirty="0" smtClean="0">
                <a:effectLst>
                  <a:outerShdw blurRad="38100" dist="38100" dir="2700000" algn="tl">
                    <a:srgbClr val="000000">
                      <a:alpha val="43137"/>
                    </a:srgbClr>
                  </a:outerShdw>
                </a:effectLst>
              </a:rPr>
              <a:t>Unnecessary tests may be barrier to starting</a:t>
            </a:r>
          </a:p>
          <a:p>
            <a:pPr lvl="1">
              <a:spcBef>
                <a:spcPts val="200"/>
              </a:spcBef>
              <a:spcAft>
                <a:spcPts val="300"/>
              </a:spcAft>
            </a:pPr>
            <a:r>
              <a:rPr lang="en-US" dirty="0" smtClean="0">
                <a:effectLst>
                  <a:outerShdw blurRad="38100" dist="38100" dir="2700000" algn="tl">
                    <a:srgbClr val="000000">
                      <a:alpha val="43137"/>
                    </a:srgbClr>
                  </a:outerShdw>
                </a:effectLst>
              </a:rPr>
              <a:t>Women (adolescents) may not be comfortable with pelvic exam</a:t>
            </a:r>
          </a:p>
          <a:p>
            <a:pPr lvl="1">
              <a:spcAft>
                <a:spcPts val="1800"/>
              </a:spcAft>
            </a:pPr>
            <a:r>
              <a:rPr lang="en-US" dirty="0" smtClean="0">
                <a:effectLst>
                  <a:outerShdw blurRad="38100" dist="38100" dir="2700000" algn="tl">
                    <a:srgbClr val="000000">
                      <a:alpha val="43137"/>
                    </a:srgbClr>
                  </a:outerShdw>
                </a:effectLst>
              </a:rPr>
              <a:t>Coming back for a second (or more) visit to receive test results</a:t>
            </a:r>
          </a:p>
          <a:p>
            <a:pPr>
              <a:spcAft>
                <a:spcPts val="600"/>
              </a:spcAft>
            </a:pPr>
            <a:r>
              <a:rPr lang="en-US" dirty="0" smtClean="0">
                <a:effectLst>
                  <a:outerShdw blurRad="38100" dist="38100" dir="2700000" algn="tl">
                    <a:srgbClr val="000000">
                      <a:alpha val="43137"/>
                    </a:srgbClr>
                  </a:outerShdw>
                </a:effectLst>
              </a:rPr>
              <a:t>Recommendations address exams and tests needed prior to initiation</a:t>
            </a:r>
          </a:p>
          <a:p>
            <a:pPr lvl="1">
              <a:spcAft>
                <a:spcPts val="600"/>
              </a:spcAft>
            </a:pPr>
            <a:r>
              <a:rPr lang="en-US" dirty="0">
                <a:solidFill>
                  <a:srgbClr val="00EE6C"/>
                </a:solidFill>
                <a:effectLst>
                  <a:outerShdw blurRad="38100" dist="38100" dir="2700000" algn="tl">
                    <a:srgbClr val="000000">
                      <a:alpha val="43137"/>
                    </a:srgbClr>
                  </a:outerShdw>
                </a:effectLst>
              </a:rPr>
              <a:t>Class A = essential and mandatory  </a:t>
            </a:r>
          </a:p>
          <a:p>
            <a:pPr lvl="1">
              <a:spcAft>
                <a:spcPts val="600"/>
              </a:spcAft>
            </a:pPr>
            <a:r>
              <a:rPr lang="en-US" dirty="0">
                <a:solidFill>
                  <a:srgbClr val="FFFF00"/>
                </a:solidFill>
                <a:effectLst>
                  <a:outerShdw blurRad="38100" dist="38100" dir="2700000" algn="tl">
                    <a:srgbClr val="000000">
                      <a:alpha val="43137"/>
                    </a:srgbClr>
                  </a:outerShdw>
                </a:effectLst>
              </a:rPr>
              <a:t>Class B = contributes substantially to safe and effective use, but implementation may be considered within the public health and/or service </a:t>
            </a:r>
            <a:r>
              <a:rPr lang="en-US" dirty="0" smtClean="0">
                <a:solidFill>
                  <a:srgbClr val="FFFF00"/>
                </a:solidFill>
                <a:effectLst>
                  <a:outerShdw blurRad="38100" dist="38100" dir="2700000" algn="tl">
                    <a:srgbClr val="000000">
                      <a:alpha val="43137"/>
                    </a:srgbClr>
                  </a:outerShdw>
                </a:effectLst>
              </a:rPr>
              <a:t>context</a:t>
            </a:r>
            <a:endParaRPr lang="en-US" dirty="0">
              <a:solidFill>
                <a:srgbClr val="FFFF00"/>
              </a:solidFill>
              <a:effectLst>
                <a:outerShdw blurRad="38100" dist="38100" dir="2700000" algn="tl">
                  <a:srgbClr val="000000">
                    <a:alpha val="43137"/>
                  </a:srgbClr>
                </a:outerShdw>
              </a:effectLst>
            </a:endParaRPr>
          </a:p>
          <a:p>
            <a:pPr lvl="1">
              <a:spcAft>
                <a:spcPts val="600"/>
              </a:spcAft>
            </a:pPr>
            <a:r>
              <a:rPr lang="en-US" dirty="0">
                <a:solidFill>
                  <a:srgbClr val="FF5A33"/>
                </a:solidFill>
                <a:effectLst>
                  <a:outerShdw blurRad="38100" dist="38100" dir="2700000" algn="tl">
                    <a:srgbClr val="000000">
                      <a:alpha val="43137"/>
                    </a:srgbClr>
                  </a:outerShdw>
                </a:effectLst>
              </a:rPr>
              <a:t>Class C = does not contribute substantially to safe and effective use of the contraceptive </a:t>
            </a:r>
            <a:r>
              <a:rPr lang="en-US" dirty="0" smtClean="0">
                <a:solidFill>
                  <a:srgbClr val="FF5A33"/>
                </a:solidFill>
                <a:effectLst>
                  <a:outerShdw blurRad="38100" dist="38100" dir="2700000" algn="tl">
                    <a:srgbClr val="000000">
                      <a:alpha val="43137"/>
                    </a:srgbClr>
                  </a:outerShdw>
                </a:effectLst>
              </a:rPr>
              <a:t>method</a:t>
            </a:r>
            <a:endParaRPr lang="en-US" dirty="0">
              <a:solidFill>
                <a:srgbClr val="FF5A33"/>
              </a:solidFill>
              <a:effectLst>
                <a:outerShdw blurRad="38100" dist="38100" dir="2700000" algn="tl">
                  <a:srgbClr val="000000">
                    <a:alpha val="43137"/>
                  </a:srgbClr>
                </a:outerShdw>
              </a:effectLst>
            </a:endParaRPr>
          </a:p>
          <a:p>
            <a:pPr lvl="1"/>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0970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US SPR </a:t>
            </a:r>
            <a:r>
              <a:rPr lang="en-US" dirty="0" smtClean="0"/>
              <a:t/>
            </a:r>
            <a:br>
              <a:rPr lang="en-US" dirty="0" smtClean="0"/>
            </a:br>
            <a:r>
              <a:rPr lang="en-US" dirty="0" smtClean="0"/>
              <a:t>Exams </a:t>
            </a:r>
            <a:r>
              <a:rPr lang="en-US" dirty="0"/>
              <a:t>and tests prior to initiation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34591"/>
              </p:ext>
            </p:extLst>
          </p:nvPr>
        </p:nvGraphicFramePr>
        <p:xfrm>
          <a:off x="609600" y="1295400"/>
          <a:ext cx="7924797" cy="5105400"/>
        </p:xfrm>
        <a:graphic>
          <a:graphicData uri="http://schemas.openxmlformats.org/drawingml/2006/table">
            <a:tbl>
              <a:tblPr>
                <a:tableStyleId>{5C22544A-7EE6-4342-B048-85BDC9FD1C3A}</a:tableStyleId>
              </a:tblPr>
              <a:tblGrid>
                <a:gridCol w="1707280"/>
                <a:gridCol w="883519"/>
                <a:gridCol w="750045"/>
                <a:gridCol w="854635"/>
                <a:gridCol w="621553"/>
                <a:gridCol w="543859"/>
                <a:gridCol w="699247"/>
                <a:gridCol w="1087718"/>
                <a:gridCol w="776941"/>
              </a:tblGrid>
              <a:tr h="304800">
                <a:tc>
                  <a:txBody>
                    <a:bodyPr/>
                    <a:lstStyle/>
                    <a:p>
                      <a:pPr marL="0" marR="0">
                        <a:spcBef>
                          <a:spcPts val="0"/>
                        </a:spcBef>
                        <a:spcAft>
                          <a:spcPts val="0"/>
                        </a:spcAft>
                      </a:pPr>
                      <a:r>
                        <a:rPr lang="en-US" sz="1200" b="1" dirty="0">
                          <a:solidFill>
                            <a:schemeClr val="bg2"/>
                          </a:solidFill>
                          <a:effectLst/>
                        </a:rPr>
                        <a:t>Examination or test</a:t>
                      </a:r>
                      <a:endParaRPr lang="en-US" sz="1200" b="1" dirty="0">
                        <a:solidFill>
                          <a:schemeClr val="bg2"/>
                        </a:solidFill>
                        <a:effectLst/>
                        <a:latin typeface="Times New Roman"/>
                        <a:ea typeface="Times New Roman"/>
                      </a:endParaRPr>
                    </a:p>
                  </a:txBody>
                  <a:tcPr marL="28575" marR="28575" marT="0" marB="0" anchor="ctr">
                    <a:lnL w="28575" cap="flat" cmpd="sng" algn="ctr">
                      <a:solidFill>
                        <a:schemeClr val="bg2">
                          <a:lumMod val="85000"/>
                        </a:schemeClr>
                      </a:solidFill>
                      <a:prstDash val="solid"/>
                      <a:round/>
                      <a:headEnd type="none" w="med" len="med"/>
                      <a:tailEnd type="none" w="med" len="med"/>
                    </a:lnL>
                    <a:lnR w="19050" cap="flat" cmpd="sng" algn="ctr">
                      <a:solidFill>
                        <a:schemeClr val="bg2"/>
                      </a:solidFill>
                      <a:prstDash val="solid"/>
                      <a:round/>
                      <a:headEnd type="none" w="med" len="med"/>
                      <a:tailEnd type="none" w="med" len="med"/>
                    </a:lnR>
                    <a:lnT w="28575"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60000"/>
                        <a:lumOff val="40000"/>
                      </a:schemeClr>
                    </a:solidFill>
                  </a:tcPr>
                </a:tc>
                <a:tc gridSpan="8">
                  <a:txBody>
                    <a:bodyPr/>
                    <a:lstStyle/>
                    <a:p>
                      <a:pPr marL="0" marR="0" algn="ctr">
                        <a:spcBef>
                          <a:spcPts val="0"/>
                        </a:spcBef>
                        <a:spcAft>
                          <a:spcPts val="0"/>
                        </a:spcAft>
                      </a:pPr>
                      <a:r>
                        <a:rPr lang="en-US" sz="1200" b="1" dirty="0">
                          <a:solidFill>
                            <a:schemeClr val="bg2"/>
                          </a:solidFill>
                          <a:effectLst/>
                        </a:rPr>
                        <a:t>Contraceptive method and class</a:t>
                      </a:r>
                      <a:endParaRPr lang="en-US" sz="1200" b="1" dirty="0">
                        <a:solidFill>
                          <a:schemeClr val="bg2"/>
                        </a:solidFill>
                        <a:effectLst/>
                        <a:latin typeface="Times New Roman"/>
                        <a:ea typeface="Times New Roman"/>
                      </a:endParaRPr>
                    </a:p>
                  </a:txBody>
                  <a:tcPr marL="28575" marR="28575" marT="0" marB="0" anchor="ctr">
                    <a:lnL w="19050" cap="flat" cmpd="sng" algn="ctr">
                      <a:solidFill>
                        <a:schemeClr val="bg2"/>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28575"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229">
                <a:tc>
                  <a:txBody>
                    <a:bodyPr/>
                    <a:lstStyle/>
                    <a:p>
                      <a:pPr marL="0" marR="0">
                        <a:spcBef>
                          <a:spcPts val="0"/>
                        </a:spcBef>
                        <a:spcAft>
                          <a:spcPts val="0"/>
                        </a:spcAft>
                      </a:pPr>
                      <a:r>
                        <a:rPr lang="en-US" sz="1000" b="1" dirty="0">
                          <a:solidFill>
                            <a:schemeClr val="bg2"/>
                          </a:solidFill>
                          <a:effectLst/>
                        </a:rPr>
                        <a:t>Examination</a:t>
                      </a:r>
                      <a:endParaRPr lang="en-US" sz="1000" b="1" dirty="0">
                        <a:solidFill>
                          <a:schemeClr val="bg2"/>
                        </a:solidFill>
                        <a:effectLst/>
                        <a:latin typeface="Times New Roman"/>
                        <a:ea typeface="Times New Roman"/>
                      </a:endParaRPr>
                    </a:p>
                  </a:txBody>
                  <a:tcPr marL="4572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LNG and Cu-IUD</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Implant</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Injectable</a:t>
                      </a:r>
                      <a:r>
                        <a:rPr lang="en-US" sz="800" b="1" dirty="0">
                          <a:solidFill>
                            <a:schemeClr val="bg2"/>
                          </a:solidFill>
                          <a:effectLst/>
                        </a:rPr>
                        <a:t> </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CHC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POP</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Condom</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Diaphragm or </a:t>
                      </a:r>
                      <a:br>
                        <a:rPr lang="en-US" sz="1000" b="1" dirty="0">
                          <a:solidFill>
                            <a:schemeClr val="bg2"/>
                          </a:solidFill>
                          <a:effectLst/>
                        </a:rPr>
                      </a:br>
                      <a:r>
                        <a:rPr lang="en-US" sz="1000" b="1" dirty="0">
                          <a:solidFill>
                            <a:schemeClr val="bg2"/>
                          </a:solidFill>
                          <a:effectLst/>
                        </a:rPr>
                        <a:t>cervical cap</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Spermicide</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r>
              <a:tr h="243114">
                <a:tc>
                  <a:txBody>
                    <a:bodyPr/>
                    <a:lstStyle/>
                    <a:p>
                      <a:pPr marL="0" marR="0">
                        <a:spcBef>
                          <a:spcPts val="0"/>
                        </a:spcBef>
                        <a:spcAft>
                          <a:spcPts val="0"/>
                        </a:spcAft>
                      </a:pPr>
                      <a:r>
                        <a:rPr lang="en-US" sz="1000" b="1" dirty="0">
                          <a:solidFill>
                            <a:schemeClr val="bg2"/>
                          </a:solidFill>
                          <a:effectLst/>
                        </a:rPr>
                        <a:t>Blood pressure</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Weight (BMI)</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t>
                      </a:r>
                      <a:r>
                        <a:rPr lang="en-US" sz="800" b="1" dirty="0">
                          <a:solidFill>
                            <a:schemeClr val="bg2"/>
                          </a:solidFill>
                          <a:effectLst/>
                        </a:rPr>
                        <a:t> </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86229">
                <a:tc>
                  <a:txBody>
                    <a:bodyPr/>
                    <a:lstStyle/>
                    <a:p>
                      <a:pPr marL="0" marR="0">
                        <a:spcBef>
                          <a:spcPts val="0"/>
                        </a:spcBef>
                        <a:spcAft>
                          <a:spcPts val="0"/>
                        </a:spcAft>
                      </a:pPr>
                      <a:r>
                        <a:rPr lang="en-US" sz="1000" b="1" dirty="0">
                          <a:solidFill>
                            <a:schemeClr val="bg2"/>
                          </a:solidFill>
                          <a:effectLst/>
                        </a:rPr>
                        <a:t>Clinical breast examination</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31800">
                <a:tc>
                  <a:txBody>
                    <a:bodyPr/>
                    <a:lstStyle/>
                    <a:p>
                      <a:pPr marL="0" marR="0">
                        <a:spcBef>
                          <a:spcPts val="0"/>
                        </a:spcBef>
                        <a:spcAft>
                          <a:spcPts val="0"/>
                        </a:spcAft>
                      </a:pPr>
                      <a:r>
                        <a:rPr lang="en-US" sz="1000" b="1" dirty="0">
                          <a:solidFill>
                            <a:schemeClr val="bg2"/>
                          </a:solidFill>
                          <a:effectLst/>
                        </a:rPr>
                        <a:t>Bimanual examination and cervical inspection </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304800">
                <a:tc gridSpan="9">
                  <a:txBody>
                    <a:bodyPr/>
                    <a:lstStyle/>
                    <a:p>
                      <a:pPr marL="0" marR="0">
                        <a:spcBef>
                          <a:spcPts val="0"/>
                        </a:spcBef>
                        <a:spcAft>
                          <a:spcPts val="0"/>
                        </a:spcAft>
                      </a:pPr>
                      <a:r>
                        <a:rPr lang="en-US" sz="1000" b="1" dirty="0">
                          <a:solidFill>
                            <a:schemeClr val="bg2"/>
                          </a:solidFill>
                          <a:effectLst/>
                        </a:rPr>
                        <a:t>Laboratory test</a:t>
                      </a:r>
                      <a:endParaRPr lang="en-US" sz="1000" b="1" dirty="0">
                        <a:solidFill>
                          <a:schemeClr val="bg2"/>
                        </a:solidFill>
                        <a:effectLst/>
                        <a:latin typeface="Times New Roman"/>
                        <a:ea typeface="Times New Roman"/>
                      </a:endParaRPr>
                    </a:p>
                  </a:txBody>
                  <a:tcPr marL="45720" marR="27432" marT="0" marB="0" anchor="ctr">
                    <a:lnL w="28575"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114">
                <a:tc>
                  <a:txBody>
                    <a:bodyPr/>
                    <a:lstStyle/>
                    <a:p>
                      <a:pPr marL="0" marR="0">
                        <a:spcBef>
                          <a:spcPts val="0"/>
                        </a:spcBef>
                        <a:spcAft>
                          <a:spcPts val="0"/>
                        </a:spcAft>
                      </a:pPr>
                      <a:r>
                        <a:rPr lang="en-US" sz="1000" b="1" dirty="0">
                          <a:solidFill>
                            <a:schemeClr val="bg2"/>
                          </a:solidFill>
                          <a:effectLst/>
                        </a:rPr>
                        <a:t>Glucose</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Lipids</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Liver enzymes</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Hemoglobin</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err="1">
                          <a:solidFill>
                            <a:schemeClr val="bg2"/>
                          </a:solidFill>
                          <a:effectLst/>
                        </a:rPr>
                        <a:t>Thrombogenic</a:t>
                      </a:r>
                      <a:r>
                        <a:rPr lang="en-US" sz="1000" b="1" dirty="0">
                          <a:solidFill>
                            <a:schemeClr val="bg2"/>
                          </a:solidFill>
                          <a:effectLst/>
                        </a:rPr>
                        <a:t> mutations</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86229">
                <a:tc>
                  <a:txBody>
                    <a:bodyPr/>
                    <a:lstStyle/>
                    <a:p>
                      <a:pPr marL="0" marR="0">
                        <a:spcBef>
                          <a:spcPts val="0"/>
                        </a:spcBef>
                        <a:spcAft>
                          <a:spcPts val="0"/>
                        </a:spcAft>
                      </a:pPr>
                      <a:r>
                        <a:rPr lang="en-US" sz="1000" b="1" dirty="0">
                          <a:solidFill>
                            <a:schemeClr val="bg2"/>
                          </a:solidFill>
                          <a:effectLst/>
                        </a:rPr>
                        <a:t>Cervical cytology (</a:t>
                      </a:r>
                      <a:r>
                        <a:rPr lang="en-US" sz="1000" b="1" dirty="0" err="1">
                          <a:solidFill>
                            <a:schemeClr val="bg2"/>
                          </a:solidFill>
                          <a:effectLst/>
                        </a:rPr>
                        <a:t>Papanicolaou</a:t>
                      </a:r>
                      <a:r>
                        <a:rPr lang="en-US" sz="1000" b="1" dirty="0">
                          <a:solidFill>
                            <a:schemeClr val="bg2"/>
                          </a:solidFill>
                          <a:effectLst/>
                        </a:rPr>
                        <a:t> smear)</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86229">
                <a:tc>
                  <a:txBody>
                    <a:bodyPr/>
                    <a:lstStyle/>
                    <a:p>
                      <a:pPr marL="0" marR="0">
                        <a:spcBef>
                          <a:spcPts val="0"/>
                        </a:spcBef>
                        <a:spcAft>
                          <a:spcPts val="0"/>
                        </a:spcAft>
                      </a:pPr>
                      <a:r>
                        <a:rPr lang="en-US" sz="1000" b="1" dirty="0">
                          <a:solidFill>
                            <a:schemeClr val="bg2"/>
                          </a:solidFill>
                          <a:effectLst/>
                        </a:rPr>
                        <a:t>STD screening with laboratory tests</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17286">
                <a:tc>
                  <a:txBody>
                    <a:bodyPr/>
                    <a:lstStyle/>
                    <a:p>
                      <a:pPr marL="0" marR="0">
                        <a:spcBef>
                          <a:spcPts val="0"/>
                        </a:spcBef>
                        <a:spcAft>
                          <a:spcPts val="0"/>
                        </a:spcAft>
                      </a:pPr>
                      <a:r>
                        <a:rPr lang="en-US" sz="1000" b="1" dirty="0">
                          <a:solidFill>
                            <a:schemeClr val="bg2"/>
                          </a:solidFill>
                          <a:effectLst/>
                        </a:rPr>
                        <a:t>HIV screening with laboratory tests</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6478777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US SPR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Exams </a:t>
            </a:r>
            <a:r>
              <a:rPr lang="en-US" dirty="0">
                <a:effectLst>
                  <a:outerShdw blurRad="38100" dist="38100" dir="2700000" algn="tl">
                    <a:srgbClr val="000000">
                      <a:alpha val="43137"/>
                    </a:srgbClr>
                  </a:outerShdw>
                </a:effectLst>
              </a:rPr>
              <a:t>and tests prior to initiation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5616824"/>
              </p:ext>
            </p:extLst>
          </p:nvPr>
        </p:nvGraphicFramePr>
        <p:xfrm>
          <a:off x="762002" y="1295400"/>
          <a:ext cx="7772398" cy="5105400"/>
        </p:xfrm>
        <a:graphic>
          <a:graphicData uri="http://schemas.openxmlformats.org/drawingml/2006/table">
            <a:tbl>
              <a:tblPr>
                <a:tableStyleId>{5C22544A-7EE6-4342-B048-85BDC9FD1C3A}</a:tableStyleId>
              </a:tblPr>
              <a:tblGrid>
                <a:gridCol w="1828800"/>
                <a:gridCol w="762000"/>
                <a:gridCol w="685798"/>
                <a:gridCol w="838200"/>
                <a:gridCol w="609600"/>
                <a:gridCol w="533400"/>
                <a:gridCol w="685800"/>
                <a:gridCol w="1066800"/>
                <a:gridCol w="762000"/>
              </a:tblGrid>
              <a:tr h="304800">
                <a:tc>
                  <a:txBody>
                    <a:bodyPr/>
                    <a:lstStyle/>
                    <a:p>
                      <a:pPr marL="0" marR="0">
                        <a:spcBef>
                          <a:spcPts val="0"/>
                        </a:spcBef>
                        <a:spcAft>
                          <a:spcPts val="0"/>
                        </a:spcAft>
                      </a:pPr>
                      <a:r>
                        <a:rPr lang="en-US" sz="1200" b="1" dirty="0">
                          <a:solidFill>
                            <a:schemeClr val="bg2"/>
                          </a:solidFill>
                          <a:effectLst/>
                        </a:rPr>
                        <a:t>Examination or test</a:t>
                      </a:r>
                      <a:endParaRPr lang="en-US" sz="1200" b="1" dirty="0">
                        <a:solidFill>
                          <a:schemeClr val="bg2"/>
                        </a:solidFill>
                        <a:effectLst/>
                        <a:latin typeface="Times New Roman"/>
                        <a:ea typeface="Times New Roman"/>
                      </a:endParaRPr>
                    </a:p>
                  </a:txBody>
                  <a:tcPr marL="28575" marR="28575" marT="0" marB="0" anchor="ctr">
                    <a:lnL w="28575" cap="flat" cmpd="sng" algn="ctr">
                      <a:solidFill>
                        <a:schemeClr val="bg2">
                          <a:lumMod val="85000"/>
                        </a:schemeClr>
                      </a:solidFill>
                      <a:prstDash val="solid"/>
                      <a:round/>
                      <a:headEnd type="none" w="med" len="med"/>
                      <a:tailEnd type="none" w="med" len="med"/>
                    </a:lnL>
                    <a:lnR w="19050" cap="flat" cmpd="sng" algn="ctr">
                      <a:solidFill>
                        <a:schemeClr val="bg2"/>
                      </a:solidFill>
                      <a:prstDash val="solid"/>
                      <a:round/>
                      <a:headEnd type="none" w="med" len="med"/>
                      <a:tailEnd type="none" w="med" len="med"/>
                    </a:lnR>
                    <a:lnT w="28575"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60000"/>
                        <a:lumOff val="40000"/>
                      </a:schemeClr>
                    </a:solidFill>
                  </a:tcPr>
                </a:tc>
                <a:tc gridSpan="8">
                  <a:txBody>
                    <a:bodyPr/>
                    <a:lstStyle/>
                    <a:p>
                      <a:pPr marL="0" marR="0" algn="ctr">
                        <a:spcBef>
                          <a:spcPts val="0"/>
                        </a:spcBef>
                        <a:spcAft>
                          <a:spcPts val="0"/>
                        </a:spcAft>
                      </a:pPr>
                      <a:r>
                        <a:rPr lang="en-US" sz="1200" b="1" dirty="0">
                          <a:solidFill>
                            <a:schemeClr val="bg2"/>
                          </a:solidFill>
                          <a:effectLst/>
                        </a:rPr>
                        <a:t>Contraceptive method and class</a:t>
                      </a:r>
                      <a:endParaRPr lang="en-US" sz="1200" b="1" dirty="0">
                        <a:solidFill>
                          <a:schemeClr val="bg2"/>
                        </a:solidFill>
                        <a:effectLst/>
                        <a:latin typeface="Times New Roman"/>
                        <a:ea typeface="Times New Roman"/>
                      </a:endParaRPr>
                    </a:p>
                  </a:txBody>
                  <a:tcPr marL="28575" marR="28575" marT="0" marB="0" anchor="ctr">
                    <a:lnL w="19050" cap="flat" cmpd="sng" algn="ctr">
                      <a:solidFill>
                        <a:schemeClr val="bg2"/>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28575"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229">
                <a:tc>
                  <a:txBody>
                    <a:bodyPr/>
                    <a:lstStyle/>
                    <a:p>
                      <a:pPr marL="0" marR="0">
                        <a:spcBef>
                          <a:spcPts val="0"/>
                        </a:spcBef>
                        <a:spcAft>
                          <a:spcPts val="0"/>
                        </a:spcAft>
                      </a:pPr>
                      <a:r>
                        <a:rPr lang="en-US" sz="1000" b="1" dirty="0">
                          <a:solidFill>
                            <a:schemeClr val="bg2"/>
                          </a:solidFill>
                          <a:effectLst/>
                        </a:rPr>
                        <a:t>Examination</a:t>
                      </a:r>
                      <a:endParaRPr lang="en-US" sz="1000" b="1" dirty="0">
                        <a:solidFill>
                          <a:schemeClr val="bg2"/>
                        </a:solidFill>
                        <a:effectLst/>
                        <a:latin typeface="Times New Roman"/>
                        <a:ea typeface="Times New Roman"/>
                      </a:endParaRPr>
                    </a:p>
                  </a:txBody>
                  <a:tcPr marL="4572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LNG and Cu-IUD</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Implant</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Injectable</a:t>
                      </a:r>
                      <a:r>
                        <a:rPr lang="en-US" sz="800" b="1" dirty="0">
                          <a:solidFill>
                            <a:schemeClr val="bg2"/>
                          </a:solidFill>
                          <a:effectLst/>
                        </a:rPr>
                        <a:t> </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CHC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POP</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Condom</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Diaphragm or </a:t>
                      </a:r>
                      <a:br>
                        <a:rPr lang="en-US" sz="1000" b="1" dirty="0">
                          <a:solidFill>
                            <a:schemeClr val="bg2"/>
                          </a:solidFill>
                          <a:effectLst/>
                        </a:rPr>
                      </a:br>
                      <a:r>
                        <a:rPr lang="en-US" sz="1000" b="1" dirty="0">
                          <a:solidFill>
                            <a:schemeClr val="bg2"/>
                          </a:solidFill>
                          <a:effectLst/>
                        </a:rPr>
                        <a:t>cervical cap</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Spermicide</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r>
              <a:tr h="243114">
                <a:tc>
                  <a:txBody>
                    <a:bodyPr/>
                    <a:lstStyle/>
                    <a:p>
                      <a:pPr marL="0" marR="0">
                        <a:spcBef>
                          <a:spcPts val="0"/>
                        </a:spcBef>
                        <a:spcAft>
                          <a:spcPts val="0"/>
                        </a:spcAft>
                      </a:pPr>
                      <a:r>
                        <a:rPr lang="en-US" sz="1000" b="1" dirty="0">
                          <a:solidFill>
                            <a:schemeClr val="bg2"/>
                          </a:solidFill>
                          <a:effectLst/>
                        </a:rPr>
                        <a:t>Blood pressure</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rgbClr val="000000"/>
                          </a:solidFill>
                          <a:effectLst/>
                        </a:rPr>
                        <a:t>A*</a:t>
                      </a:r>
                      <a:endParaRPr lang="en-US" sz="1000" b="1" dirty="0">
                        <a:solidFill>
                          <a:srgbClr val="000000"/>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Weight (BMI)</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t>
                      </a:r>
                      <a:r>
                        <a:rPr lang="en-US" sz="800" b="1" dirty="0">
                          <a:solidFill>
                            <a:schemeClr val="bg2"/>
                          </a:solidFill>
                          <a:effectLst/>
                        </a:rPr>
                        <a:t> </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86229">
                <a:tc>
                  <a:txBody>
                    <a:bodyPr/>
                    <a:lstStyle/>
                    <a:p>
                      <a:pPr marL="0" marR="0">
                        <a:spcBef>
                          <a:spcPts val="0"/>
                        </a:spcBef>
                        <a:spcAft>
                          <a:spcPts val="0"/>
                        </a:spcAft>
                      </a:pPr>
                      <a:r>
                        <a:rPr lang="en-US" sz="1000" b="1" dirty="0">
                          <a:solidFill>
                            <a:schemeClr val="bg2"/>
                          </a:solidFill>
                          <a:effectLst/>
                        </a:rPr>
                        <a:t>Clinical breast examination</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31800">
                <a:tc>
                  <a:txBody>
                    <a:bodyPr/>
                    <a:lstStyle/>
                    <a:p>
                      <a:pPr marL="0" marR="0">
                        <a:spcBef>
                          <a:spcPts val="0"/>
                        </a:spcBef>
                        <a:spcAft>
                          <a:spcPts val="0"/>
                        </a:spcAft>
                      </a:pPr>
                      <a:r>
                        <a:rPr lang="en-US" sz="1000" b="1" dirty="0">
                          <a:solidFill>
                            <a:schemeClr val="bg2"/>
                          </a:solidFill>
                          <a:effectLst/>
                        </a:rPr>
                        <a:t>Bimanual examination and cervical inspection </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rgbClr val="000000"/>
                          </a:solidFill>
                          <a:effectLst/>
                        </a:rPr>
                        <a:t>A</a:t>
                      </a:r>
                      <a:endParaRPr lang="en-US" sz="1000" b="1" dirty="0">
                        <a:solidFill>
                          <a:srgbClr val="000000"/>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rgbClr val="000000"/>
                          </a:solidFill>
                          <a:effectLst/>
                        </a:rPr>
                        <a:t>A</a:t>
                      </a:r>
                      <a:endParaRPr lang="en-US" sz="1000" b="1" dirty="0">
                        <a:solidFill>
                          <a:srgbClr val="000000"/>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304800">
                <a:tc gridSpan="9">
                  <a:txBody>
                    <a:bodyPr/>
                    <a:lstStyle/>
                    <a:p>
                      <a:pPr marL="0" marR="0">
                        <a:spcBef>
                          <a:spcPts val="0"/>
                        </a:spcBef>
                        <a:spcAft>
                          <a:spcPts val="0"/>
                        </a:spcAft>
                      </a:pPr>
                      <a:r>
                        <a:rPr lang="en-US" sz="1000" b="1" dirty="0">
                          <a:solidFill>
                            <a:schemeClr val="bg2"/>
                          </a:solidFill>
                          <a:effectLst/>
                        </a:rPr>
                        <a:t>Laboratory test</a:t>
                      </a:r>
                      <a:endParaRPr lang="en-US" sz="1000" b="1" dirty="0">
                        <a:solidFill>
                          <a:schemeClr val="bg2"/>
                        </a:solidFill>
                        <a:effectLst/>
                        <a:latin typeface="Times New Roman"/>
                        <a:ea typeface="Times New Roman"/>
                      </a:endParaRPr>
                    </a:p>
                  </a:txBody>
                  <a:tcPr marL="45720" marR="27432" marT="0" marB="0" anchor="ctr">
                    <a:lnL w="28575"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114">
                <a:tc>
                  <a:txBody>
                    <a:bodyPr/>
                    <a:lstStyle/>
                    <a:p>
                      <a:pPr marL="0" marR="0">
                        <a:spcBef>
                          <a:spcPts val="0"/>
                        </a:spcBef>
                        <a:spcAft>
                          <a:spcPts val="0"/>
                        </a:spcAft>
                      </a:pPr>
                      <a:r>
                        <a:rPr lang="en-US" sz="1000" b="1" dirty="0">
                          <a:solidFill>
                            <a:schemeClr val="bg2"/>
                          </a:solidFill>
                          <a:effectLst/>
                        </a:rPr>
                        <a:t>Glucose</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Lipids</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Liver enzymes</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Hemoglobin</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err="1">
                          <a:solidFill>
                            <a:schemeClr val="bg2"/>
                          </a:solidFill>
                          <a:effectLst/>
                        </a:rPr>
                        <a:t>Thrombogenic</a:t>
                      </a:r>
                      <a:r>
                        <a:rPr lang="en-US" sz="1000" b="1" dirty="0">
                          <a:solidFill>
                            <a:schemeClr val="bg2"/>
                          </a:solidFill>
                          <a:effectLst/>
                        </a:rPr>
                        <a:t> mutations</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86229">
                <a:tc>
                  <a:txBody>
                    <a:bodyPr/>
                    <a:lstStyle/>
                    <a:p>
                      <a:pPr marL="0" marR="0">
                        <a:spcBef>
                          <a:spcPts val="0"/>
                        </a:spcBef>
                        <a:spcAft>
                          <a:spcPts val="0"/>
                        </a:spcAft>
                      </a:pPr>
                      <a:r>
                        <a:rPr lang="en-US" sz="1000" b="1" dirty="0">
                          <a:solidFill>
                            <a:schemeClr val="bg2"/>
                          </a:solidFill>
                          <a:effectLst/>
                        </a:rPr>
                        <a:t>Cervical cytology (</a:t>
                      </a:r>
                      <a:r>
                        <a:rPr lang="en-US" sz="1000" b="1" dirty="0" err="1">
                          <a:solidFill>
                            <a:schemeClr val="bg2"/>
                          </a:solidFill>
                          <a:effectLst/>
                        </a:rPr>
                        <a:t>Papanicolaou</a:t>
                      </a:r>
                      <a:r>
                        <a:rPr lang="en-US" sz="1000" b="1" dirty="0">
                          <a:solidFill>
                            <a:schemeClr val="bg2"/>
                          </a:solidFill>
                          <a:effectLst/>
                        </a:rPr>
                        <a:t> smear)</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86229">
                <a:tc>
                  <a:txBody>
                    <a:bodyPr/>
                    <a:lstStyle/>
                    <a:p>
                      <a:pPr marL="0" marR="0">
                        <a:spcBef>
                          <a:spcPts val="0"/>
                        </a:spcBef>
                        <a:spcAft>
                          <a:spcPts val="0"/>
                        </a:spcAft>
                      </a:pPr>
                      <a:r>
                        <a:rPr lang="en-US" sz="1000" b="1" dirty="0">
                          <a:solidFill>
                            <a:schemeClr val="bg2"/>
                          </a:solidFill>
                          <a:effectLst/>
                        </a:rPr>
                        <a:t>STD screening with laboratory tests</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17286">
                <a:tc>
                  <a:txBody>
                    <a:bodyPr/>
                    <a:lstStyle/>
                    <a:p>
                      <a:pPr marL="0" marR="0">
                        <a:spcBef>
                          <a:spcPts val="0"/>
                        </a:spcBef>
                        <a:spcAft>
                          <a:spcPts val="0"/>
                        </a:spcAft>
                      </a:pPr>
                      <a:r>
                        <a:rPr lang="en-US" sz="1000" b="1" dirty="0">
                          <a:solidFill>
                            <a:schemeClr val="bg2"/>
                          </a:solidFill>
                          <a:effectLst/>
                        </a:rPr>
                        <a:t>HIV screening with laboratory tests</a:t>
                      </a:r>
                      <a:endParaRPr lang="en-US" sz="1000" b="1" dirty="0">
                        <a:solidFill>
                          <a:schemeClr val="bg2"/>
                        </a:solidFill>
                        <a:effectLst/>
                        <a:latin typeface="Times New Roman"/>
                        <a:ea typeface="Times New Roman"/>
                      </a:endParaRPr>
                    </a:p>
                  </a:txBody>
                  <a:tcPr marL="13716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4464393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smtClean="0">
                <a:effectLst>
                  <a:outerShdw blurRad="38100" dist="38100" dir="2700000" algn="tl">
                    <a:srgbClr val="000000">
                      <a:alpha val="43137"/>
                    </a:srgbClr>
                  </a:outerShdw>
                </a:effectLst>
              </a:rPr>
              <a:t>Evidence: BP measurement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447800"/>
            <a:ext cx="7239000" cy="4191000"/>
          </a:xfrm>
        </p:spPr>
        <p:txBody>
          <a:bodyPr/>
          <a:lstStyle/>
          <a:p>
            <a:r>
              <a:rPr lang="en-US" sz="2600" dirty="0">
                <a:effectLst>
                  <a:outerShdw blurRad="38100" dist="38100" dir="2700000" algn="tl">
                    <a:srgbClr val="000000">
                      <a:alpha val="43137"/>
                    </a:srgbClr>
                  </a:outerShdw>
                </a:effectLst>
              </a:rPr>
              <a:t>6</a:t>
            </a:r>
            <a:r>
              <a:rPr lang="en-US" sz="2600" dirty="0" smtClean="0">
                <a:effectLst>
                  <a:outerShdw blurRad="38100" dist="38100" dir="2700000" algn="tl">
                    <a:srgbClr val="000000">
                      <a:alpha val="43137"/>
                    </a:srgbClr>
                  </a:outerShdw>
                </a:effectLst>
              </a:rPr>
              <a:t> case-control studies</a:t>
            </a:r>
          </a:p>
          <a:p>
            <a:pPr lvl="1"/>
            <a:r>
              <a:rPr lang="en-US" sz="2400" dirty="0" smtClean="0">
                <a:effectLst>
                  <a:outerShdw blurRad="38100" dist="38100" dir="2700000" algn="tl">
                    <a:srgbClr val="000000">
                      <a:alpha val="43137"/>
                    </a:srgbClr>
                  </a:outerShdw>
                </a:effectLst>
              </a:rPr>
              <a:t>Women who did not have blood pressure check prior to COC initiation had higher odds of acute myocardial infarction and ischemic stroke than women who had blood pressure check</a:t>
            </a:r>
          </a:p>
          <a:p>
            <a:pPr lvl="1">
              <a:spcAft>
                <a:spcPts val="1200"/>
              </a:spcAft>
            </a:pPr>
            <a:r>
              <a:rPr lang="en-US" sz="2400" dirty="0" smtClean="0">
                <a:effectLst>
                  <a:outerShdw blurRad="38100" dist="38100" dir="2700000" algn="tl">
                    <a:srgbClr val="000000">
                      <a:alpha val="43137"/>
                    </a:srgbClr>
                  </a:outerShdw>
                </a:effectLst>
              </a:rPr>
              <a:t>No increased risk for hemorrhagic stroke based on whether or not blood pressure measured</a:t>
            </a:r>
          </a:p>
          <a:p>
            <a:r>
              <a:rPr lang="en-US" sz="2600" dirty="0" smtClean="0">
                <a:effectLst>
                  <a:outerShdw blurRad="38100" dist="38100" dir="2700000" algn="tl">
                    <a:srgbClr val="000000">
                      <a:alpha val="43137"/>
                    </a:srgbClr>
                  </a:outerShdw>
                </a:effectLst>
              </a:rPr>
              <a:t>No evidence identified on other hormonal methods</a:t>
            </a:r>
            <a:endParaRPr lang="en-US" sz="2600"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1371600" y="5791200"/>
            <a:ext cx="7315200" cy="457200"/>
          </a:xfrm>
        </p:spPr>
        <p:txBody>
          <a:bodyPr>
            <a:noAutofit/>
          </a:bodyPr>
          <a:lstStyle/>
          <a:p>
            <a:r>
              <a:rPr lang="en-US" sz="1200" dirty="0" err="1" smtClean="0">
                <a:effectLst>
                  <a:outerShdw blurRad="38100" dist="38100" dir="2700000" algn="tl">
                    <a:srgbClr val="000000">
                      <a:alpha val="43137"/>
                    </a:srgbClr>
                  </a:outerShdw>
                </a:effectLst>
                <a:latin typeface="Arial" pitchFamily="34" charset="0"/>
                <a:cs typeface="Arial" pitchFamily="34" charset="0"/>
              </a:rPr>
              <a:t>Tepper</a:t>
            </a:r>
            <a:r>
              <a:rPr lang="en-US" sz="1200" dirty="0" smtClean="0">
                <a:effectLst>
                  <a:outerShdw blurRad="38100" dist="38100" dir="2700000" algn="tl">
                    <a:srgbClr val="000000">
                      <a:alpha val="43137"/>
                    </a:srgbClr>
                  </a:outerShdw>
                </a:effectLst>
                <a:latin typeface="Arial" pitchFamily="34" charset="0"/>
                <a:cs typeface="Arial" pitchFamily="34" charset="0"/>
              </a:rPr>
              <a:t>, Contraception, 2012.</a:t>
            </a:r>
          </a:p>
        </p:txBody>
      </p:sp>
    </p:spTree>
    <p:extLst>
      <p:ext uri="{BB962C8B-B14F-4D97-AF65-F5344CB8AC3E}">
        <p14:creationId xmlns:p14="http://schemas.microsoft.com/office/powerpoint/2010/main" val="2645634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US SPR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Exams </a:t>
            </a:r>
            <a:r>
              <a:rPr lang="en-US" dirty="0">
                <a:effectLst>
                  <a:outerShdw blurRad="38100" dist="38100" dir="2700000" algn="tl">
                    <a:srgbClr val="000000">
                      <a:alpha val="43137"/>
                    </a:srgbClr>
                  </a:outerShdw>
                </a:effectLst>
              </a:rPr>
              <a:t>and tests prior to initiation</a:t>
            </a:r>
          </a:p>
        </p:txBody>
      </p:sp>
      <p:graphicFrame>
        <p:nvGraphicFramePr>
          <p:cNvPr id="8" name="Content Placeholder 4"/>
          <p:cNvGraphicFramePr>
            <a:graphicFrameLocks/>
          </p:cNvGraphicFramePr>
          <p:nvPr>
            <p:extLst>
              <p:ext uri="{D42A27DB-BD31-4B8C-83A1-F6EECF244321}">
                <p14:modId xmlns:p14="http://schemas.microsoft.com/office/powerpoint/2010/main" val="3933004622"/>
              </p:ext>
            </p:extLst>
          </p:nvPr>
        </p:nvGraphicFramePr>
        <p:xfrm>
          <a:off x="685800" y="1295400"/>
          <a:ext cx="7772398" cy="5105400"/>
        </p:xfrm>
        <a:graphic>
          <a:graphicData uri="http://schemas.openxmlformats.org/drawingml/2006/table">
            <a:tbl>
              <a:tblPr>
                <a:tableStyleId>{5C22544A-7EE6-4342-B048-85BDC9FD1C3A}</a:tableStyleId>
              </a:tblPr>
              <a:tblGrid>
                <a:gridCol w="1828800"/>
                <a:gridCol w="762000"/>
                <a:gridCol w="685798"/>
                <a:gridCol w="838200"/>
                <a:gridCol w="609600"/>
                <a:gridCol w="533400"/>
                <a:gridCol w="685800"/>
                <a:gridCol w="1066800"/>
                <a:gridCol w="762000"/>
              </a:tblGrid>
              <a:tr h="304800">
                <a:tc>
                  <a:txBody>
                    <a:bodyPr/>
                    <a:lstStyle/>
                    <a:p>
                      <a:pPr marL="0" marR="0">
                        <a:spcBef>
                          <a:spcPts val="0"/>
                        </a:spcBef>
                        <a:spcAft>
                          <a:spcPts val="0"/>
                        </a:spcAft>
                      </a:pPr>
                      <a:r>
                        <a:rPr lang="en-US" sz="1200" b="1" dirty="0">
                          <a:solidFill>
                            <a:schemeClr val="bg2"/>
                          </a:solidFill>
                          <a:effectLst/>
                        </a:rPr>
                        <a:t>Examination or test</a:t>
                      </a:r>
                      <a:endParaRPr lang="en-US" sz="1200" b="1" dirty="0">
                        <a:solidFill>
                          <a:schemeClr val="bg2"/>
                        </a:solidFill>
                        <a:effectLst/>
                        <a:latin typeface="Times New Roman"/>
                        <a:ea typeface="Times New Roman"/>
                      </a:endParaRPr>
                    </a:p>
                  </a:txBody>
                  <a:tcPr marL="28575" marR="28575" marT="0" marB="0" anchor="ctr">
                    <a:lnL w="28575" cap="flat" cmpd="sng" algn="ctr">
                      <a:solidFill>
                        <a:schemeClr val="bg2">
                          <a:lumMod val="85000"/>
                        </a:schemeClr>
                      </a:solidFill>
                      <a:prstDash val="solid"/>
                      <a:round/>
                      <a:headEnd type="none" w="med" len="med"/>
                      <a:tailEnd type="none" w="med" len="med"/>
                    </a:lnL>
                    <a:lnR w="19050" cap="flat" cmpd="sng" algn="ctr">
                      <a:solidFill>
                        <a:schemeClr val="bg2"/>
                      </a:solidFill>
                      <a:prstDash val="solid"/>
                      <a:round/>
                      <a:headEnd type="none" w="med" len="med"/>
                      <a:tailEnd type="none" w="med" len="med"/>
                    </a:lnR>
                    <a:lnT w="28575"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60000"/>
                        <a:lumOff val="40000"/>
                      </a:schemeClr>
                    </a:solidFill>
                  </a:tcPr>
                </a:tc>
                <a:tc gridSpan="8">
                  <a:txBody>
                    <a:bodyPr/>
                    <a:lstStyle/>
                    <a:p>
                      <a:pPr marL="0" marR="0" algn="ctr">
                        <a:spcBef>
                          <a:spcPts val="0"/>
                        </a:spcBef>
                        <a:spcAft>
                          <a:spcPts val="0"/>
                        </a:spcAft>
                      </a:pPr>
                      <a:r>
                        <a:rPr lang="en-US" sz="1200" b="1" dirty="0">
                          <a:solidFill>
                            <a:schemeClr val="bg2"/>
                          </a:solidFill>
                          <a:effectLst/>
                        </a:rPr>
                        <a:t>Contraceptive method and class</a:t>
                      </a:r>
                      <a:endParaRPr lang="en-US" sz="1200" b="1" dirty="0">
                        <a:solidFill>
                          <a:schemeClr val="bg2"/>
                        </a:solidFill>
                        <a:effectLst/>
                        <a:latin typeface="Times New Roman"/>
                        <a:ea typeface="Times New Roman"/>
                      </a:endParaRPr>
                    </a:p>
                  </a:txBody>
                  <a:tcPr marL="28575" marR="28575" marT="0" marB="0" anchor="ctr">
                    <a:lnL w="19050" cap="flat" cmpd="sng" algn="ctr">
                      <a:solidFill>
                        <a:schemeClr val="bg2"/>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28575"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229">
                <a:tc>
                  <a:txBody>
                    <a:bodyPr/>
                    <a:lstStyle/>
                    <a:p>
                      <a:pPr marL="0" marR="0">
                        <a:spcBef>
                          <a:spcPts val="0"/>
                        </a:spcBef>
                        <a:spcAft>
                          <a:spcPts val="0"/>
                        </a:spcAft>
                      </a:pPr>
                      <a:r>
                        <a:rPr lang="en-US" sz="1000" b="1" dirty="0">
                          <a:solidFill>
                            <a:schemeClr val="bg2"/>
                          </a:solidFill>
                          <a:effectLst/>
                        </a:rPr>
                        <a:t>Examination</a:t>
                      </a:r>
                      <a:endParaRPr lang="en-US" sz="1000" b="1" dirty="0">
                        <a:solidFill>
                          <a:schemeClr val="bg2"/>
                        </a:solidFill>
                        <a:effectLst/>
                        <a:latin typeface="Times New Roman"/>
                        <a:ea typeface="Times New Roman"/>
                      </a:endParaRPr>
                    </a:p>
                  </a:txBody>
                  <a:tcPr marL="45720"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LNG and Cu-IUD</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Implant</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Injectable</a:t>
                      </a:r>
                      <a:r>
                        <a:rPr lang="en-US" sz="800" b="1" dirty="0">
                          <a:solidFill>
                            <a:schemeClr val="bg2"/>
                          </a:solidFill>
                          <a:effectLst/>
                        </a:rPr>
                        <a:t> </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CHC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POP</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Condom</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Diaphragm or </a:t>
                      </a:r>
                      <a:br>
                        <a:rPr lang="en-US" sz="1000" b="1" dirty="0">
                          <a:solidFill>
                            <a:schemeClr val="bg2"/>
                          </a:solidFill>
                          <a:effectLst/>
                        </a:rPr>
                      </a:br>
                      <a:r>
                        <a:rPr lang="en-US" sz="1000" b="1" dirty="0">
                          <a:solidFill>
                            <a:schemeClr val="bg2"/>
                          </a:solidFill>
                          <a:effectLst/>
                        </a:rPr>
                        <a:t>cervical cap</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b="1" dirty="0">
                          <a:solidFill>
                            <a:schemeClr val="bg2"/>
                          </a:solidFill>
                          <a:effectLst/>
                        </a:rPr>
                        <a:t>Spermicide</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75000"/>
                      </a:schemeClr>
                    </a:solidFill>
                  </a:tcPr>
                </a:tc>
              </a:tr>
              <a:tr h="243114">
                <a:tc>
                  <a:txBody>
                    <a:bodyPr/>
                    <a:lstStyle/>
                    <a:p>
                      <a:pPr marL="0" marR="0">
                        <a:spcBef>
                          <a:spcPts val="0"/>
                        </a:spcBef>
                        <a:spcAft>
                          <a:spcPts val="0"/>
                        </a:spcAft>
                      </a:pPr>
                      <a:r>
                        <a:rPr lang="en-US" sz="1000" b="1" dirty="0">
                          <a:solidFill>
                            <a:schemeClr val="bg2"/>
                          </a:solidFill>
                          <a:effectLst/>
                        </a:rPr>
                        <a:t>Blood pressure</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Weight (BMI)</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rgbClr val="000000"/>
                          </a:solidFill>
                          <a:effectLst/>
                        </a:rPr>
                        <a:t>—</a:t>
                      </a:r>
                      <a:r>
                        <a:rPr lang="en-US" sz="800" b="1" dirty="0">
                          <a:solidFill>
                            <a:srgbClr val="000000"/>
                          </a:solidFill>
                          <a:effectLst/>
                        </a:rPr>
                        <a:t> </a:t>
                      </a:r>
                      <a:r>
                        <a:rPr lang="en-US" sz="1000" b="1" baseline="30000" dirty="0">
                          <a:solidFill>
                            <a:srgbClr val="000000"/>
                          </a:solidFill>
                          <a:effectLst/>
                        </a:rPr>
                        <a:t>†</a:t>
                      </a:r>
                      <a:endParaRPr lang="en-US" sz="1000" b="1" dirty="0">
                        <a:solidFill>
                          <a:srgbClr val="000000"/>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1" dirty="0">
                          <a:solidFill>
                            <a:srgbClr val="000000"/>
                          </a:solidFill>
                          <a:effectLst/>
                        </a:rPr>
                        <a:t>—</a:t>
                      </a:r>
                      <a:r>
                        <a:rPr lang="en-US" sz="1000" b="1" baseline="30000" dirty="0">
                          <a:solidFill>
                            <a:srgbClr val="000000"/>
                          </a:solidFill>
                          <a:effectLst/>
                        </a:rPr>
                        <a:t>†</a:t>
                      </a:r>
                      <a:endParaRPr lang="en-US" sz="1000" b="1" dirty="0">
                        <a:solidFill>
                          <a:srgbClr val="000000"/>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1" dirty="0">
                          <a:solidFill>
                            <a:srgbClr val="000000"/>
                          </a:solidFill>
                          <a:effectLst/>
                        </a:rPr>
                        <a:t>—</a:t>
                      </a:r>
                      <a:r>
                        <a:rPr lang="en-US" sz="1000" b="1" baseline="30000" dirty="0">
                          <a:solidFill>
                            <a:srgbClr val="000000"/>
                          </a:solidFill>
                          <a:effectLst/>
                        </a:rPr>
                        <a:t>†</a:t>
                      </a:r>
                      <a:endParaRPr lang="en-US" sz="1000" b="1" dirty="0">
                        <a:solidFill>
                          <a:srgbClr val="000000"/>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1" dirty="0">
                          <a:solidFill>
                            <a:schemeClr val="bg2"/>
                          </a:solidFill>
                          <a:effectLst/>
                        </a:rPr>
                        <a:t>—</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86229">
                <a:tc>
                  <a:txBody>
                    <a:bodyPr/>
                    <a:lstStyle/>
                    <a:p>
                      <a:pPr marL="0" marR="0">
                        <a:spcBef>
                          <a:spcPts val="0"/>
                        </a:spcBef>
                        <a:spcAft>
                          <a:spcPts val="0"/>
                        </a:spcAft>
                      </a:pPr>
                      <a:r>
                        <a:rPr lang="en-US" sz="1000" b="1" dirty="0">
                          <a:solidFill>
                            <a:schemeClr val="bg2"/>
                          </a:solidFill>
                          <a:effectLst/>
                        </a:rPr>
                        <a:t>Clinical breast examination</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31800">
                <a:tc>
                  <a:txBody>
                    <a:bodyPr/>
                    <a:lstStyle/>
                    <a:p>
                      <a:pPr marL="0" marR="0">
                        <a:spcBef>
                          <a:spcPts val="0"/>
                        </a:spcBef>
                        <a:spcAft>
                          <a:spcPts val="0"/>
                        </a:spcAft>
                      </a:pPr>
                      <a:r>
                        <a:rPr lang="en-US" sz="1000" b="1" dirty="0">
                          <a:solidFill>
                            <a:schemeClr val="bg2"/>
                          </a:solidFill>
                          <a:effectLst/>
                        </a:rPr>
                        <a:t>Bimanual examination and cervical inspection </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304800">
                <a:tc gridSpan="9">
                  <a:txBody>
                    <a:bodyPr/>
                    <a:lstStyle/>
                    <a:p>
                      <a:pPr marL="0" marR="0">
                        <a:spcBef>
                          <a:spcPts val="0"/>
                        </a:spcBef>
                        <a:spcAft>
                          <a:spcPts val="0"/>
                        </a:spcAft>
                      </a:pPr>
                      <a:r>
                        <a:rPr lang="en-US" sz="1000" b="1" dirty="0">
                          <a:solidFill>
                            <a:schemeClr val="bg2"/>
                          </a:solidFill>
                          <a:effectLst/>
                        </a:rPr>
                        <a:t>Laboratory test</a:t>
                      </a:r>
                      <a:endParaRPr lang="en-US" sz="1000" b="1" dirty="0">
                        <a:solidFill>
                          <a:schemeClr val="bg2"/>
                        </a:solidFill>
                        <a:effectLst/>
                        <a:latin typeface="Times New Roman"/>
                        <a:ea typeface="Times New Roman"/>
                      </a:endParaRPr>
                    </a:p>
                  </a:txBody>
                  <a:tcPr marL="45720" marR="27432" marT="0" marB="0" anchor="ctr">
                    <a:lnL w="28575"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114">
                <a:tc>
                  <a:txBody>
                    <a:bodyPr/>
                    <a:lstStyle/>
                    <a:p>
                      <a:pPr marL="0" marR="0">
                        <a:spcBef>
                          <a:spcPts val="0"/>
                        </a:spcBef>
                        <a:spcAft>
                          <a:spcPts val="0"/>
                        </a:spcAft>
                      </a:pPr>
                      <a:r>
                        <a:rPr lang="en-US" sz="1000" b="1" dirty="0">
                          <a:solidFill>
                            <a:schemeClr val="bg2"/>
                          </a:solidFill>
                          <a:effectLst/>
                        </a:rPr>
                        <a:t>Glucose</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Lipids</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Liver enzymes</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a:solidFill>
                            <a:schemeClr val="bg2"/>
                          </a:solidFill>
                          <a:effectLst/>
                        </a:rPr>
                        <a:t>Hemoglobin</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243114">
                <a:tc>
                  <a:txBody>
                    <a:bodyPr/>
                    <a:lstStyle/>
                    <a:p>
                      <a:pPr marL="0" marR="0">
                        <a:spcBef>
                          <a:spcPts val="0"/>
                        </a:spcBef>
                        <a:spcAft>
                          <a:spcPts val="0"/>
                        </a:spcAft>
                      </a:pPr>
                      <a:r>
                        <a:rPr lang="en-US" sz="1000" b="1" dirty="0" err="1">
                          <a:solidFill>
                            <a:schemeClr val="bg2"/>
                          </a:solidFill>
                          <a:effectLst/>
                        </a:rPr>
                        <a:t>Thrombogenic</a:t>
                      </a:r>
                      <a:r>
                        <a:rPr lang="en-US" sz="1000" b="1" dirty="0">
                          <a:solidFill>
                            <a:schemeClr val="bg2"/>
                          </a:solidFill>
                          <a:effectLst/>
                        </a:rPr>
                        <a:t> mutations</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86229">
                <a:tc>
                  <a:txBody>
                    <a:bodyPr/>
                    <a:lstStyle/>
                    <a:p>
                      <a:pPr marL="0" marR="0">
                        <a:spcBef>
                          <a:spcPts val="0"/>
                        </a:spcBef>
                        <a:spcAft>
                          <a:spcPts val="0"/>
                        </a:spcAft>
                      </a:pPr>
                      <a:r>
                        <a:rPr lang="en-US" sz="1000" b="1" dirty="0">
                          <a:solidFill>
                            <a:schemeClr val="bg2"/>
                          </a:solidFill>
                          <a:effectLst/>
                        </a:rPr>
                        <a:t>Cervical cytology (</a:t>
                      </a:r>
                      <a:r>
                        <a:rPr lang="en-US" sz="1000" b="1" dirty="0" err="1">
                          <a:solidFill>
                            <a:schemeClr val="bg2"/>
                          </a:solidFill>
                          <a:effectLst/>
                        </a:rPr>
                        <a:t>Papanicolaou</a:t>
                      </a:r>
                      <a:r>
                        <a:rPr lang="en-US" sz="1000" b="1" dirty="0">
                          <a:solidFill>
                            <a:schemeClr val="bg2"/>
                          </a:solidFill>
                          <a:effectLst/>
                        </a:rPr>
                        <a:t> smear)</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86229">
                <a:tc>
                  <a:txBody>
                    <a:bodyPr/>
                    <a:lstStyle/>
                    <a:p>
                      <a:pPr marL="0" marR="0">
                        <a:spcBef>
                          <a:spcPts val="0"/>
                        </a:spcBef>
                        <a:spcAft>
                          <a:spcPts val="0"/>
                        </a:spcAft>
                      </a:pPr>
                      <a:r>
                        <a:rPr lang="en-US" sz="1000" b="1" dirty="0">
                          <a:solidFill>
                            <a:schemeClr val="bg2"/>
                          </a:solidFill>
                          <a:effectLst/>
                        </a:rPr>
                        <a:t>STD screening with laboratory tests</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rgbClr val="000000"/>
                          </a:solidFill>
                          <a:effectLst/>
                        </a:rPr>
                        <a:t>—</a:t>
                      </a:r>
                      <a:r>
                        <a:rPr lang="en-US" sz="1000" b="1" baseline="30000" dirty="0">
                          <a:solidFill>
                            <a:srgbClr val="000000"/>
                          </a:solidFill>
                          <a:effectLst/>
                        </a:rPr>
                        <a:t>§</a:t>
                      </a:r>
                      <a:endParaRPr lang="en-US" sz="1000" b="1" dirty="0">
                        <a:solidFill>
                          <a:srgbClr val="000000"/>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417286">
                <a:tc>
                  <a:txBody>
                    <a:bodyPr/>
                    <a:lstStyle/>
                    <a:p>
                      <a:pPr marL="0" marR="0">
                        <a:spcBef>
                          <a:spcPts val="0"/>
                        </a:spcBef>
                        <a:spcAft>
                          <a:spcPts val="0"/>
                        </a:spcAft>
                      </a:pPr>
                      <a:r>
                        <a:rPr lang="en-US" sz="1000" b="1" dirty="0">
                          <a:solidFill>
                            <a:schemeClr val="bg2"/>
                          </a:solidFill>
                          <a:effectLst/>
                        </a:rPr>
                        <a:t>HIV screening with laboratory tests</a:t>
                      </a:r>
                      <a:endParaRPr lang="en-US" sz="1000" b="1" dirty="0">
                        <a:solidFill>
                          <a:schemeClr val="bg2"/>
                        </a:solidFill>
                        <a:effectLst/>
                        <a:latin typeface="Times New Roman"/>
                        <a:ea typeface="Times New Roman"/>
                      </a:endParaRPr>
                    </a:p>
                  </a:txBody>
                  <a:tcPr marR="27432" marT="0" marB="0" anchor="ctr">
                    <a:lnL w="28575"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chor="ctr">
                    <a:lnL w="12700" cap="flat" cmpd="sng" algn="ctr">
                      <a:solidFill>
                        <a:schemeClr val="bg2">
                          <a:lumMod val="85000"/>
                        </a:schemeClr>
                      </a:solidFill>
                      <a:prstDash val="solid"/>
                      <a:round/>
                      <a:headEnd type="none" w="med" len="med"/>
                      <a:tailEnd type="none" w="med" len="med"/>
                    </a:lnL>
                    <a:lnR w="28575"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28575" cap="flat" cmpd="sng" algn="ctr">
                      <a:solidFill>
                        <a:schemeClr val="bg2">
                          <a:lumMod val="8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6478777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1143000"/>
          </a:xfrm>
        </p:spPr>
        <p:txBody>
          <a:bodyPr/>
          <a:lstStyle/>
          <a:p>
            <a:pPr>
              <a:lnSpc>
                <a:spcPts val="3600"/>
              </a:lnSpc>
            </a:pPr>
            <a:r>
              <a:rPr lang="en-US" sz="3600" dirty="0">
                <a:effectLst>
                  <a:outerShdw blurRad="38100" dist="38100" dir="2700000" algn="tl">
                    <a:srgbClr val="000000">
                      <a:alpha val="43137"/>
                    </a:srgbClr>
                  </a:outerShdw>
                </a:effectLst>
              </a:rPr>
              <a:t>Clinical </a:t>
            </a:r>
            <a:r>
              <a:rPr lang="en-US" sz="3600" dirty="0" smtClean="0">
                <a:effectLst>
                  <a:outerShdw blurRad="38100" dist="38100" dir="2700000" algn="tl">
                    <a:srgbClr val="000000">
                      <a:alpha val="43137"/>
                    </a:srgbClr>
                  </a:outerShdw>
                </a:effectLst>
              </a:rPr>
              <a:t>scenario 3: </a:t>
            </a:r>
            <a:br>
              <a:rPr lang="en-US" sz="36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Exams </a:t>
            </a:r>
            <a:r>
              <a:rPr lang="en-US" sz="3200" dirty="0">
                <a:effectLst>
                  <a:outerShdw blurRad="38100" dist="38100" dir="2700000" algn="tl">
                    <a:srgbClr val="000000">
                      <a:alpha val="43137"/>
                    </a:srgbClr>
                  </a:outerShdw>
                </a:effectLst>
              </a:rPr>
              <a:t>and tests</a:t>
            </a:r>
          </a:p>
        </p:txBody>
      </p:sp>
      <p:sp>
        <p:nvSpPr>
          <p:cNvPr id="3" name="Content Placeholder 2"/>
          <p:cNvSpPr>
            <a:spLocks noGrp="1"/>
          </p:cNvSpPr>
          <p:nvPr>
            <p:ph idx="1"/>
          </p:nvPr>
        </p:nvSpPr>
        <p:spPr>
          <a:xfrm>
            <a:off x="1371600" y="1981200"/>
            <a:ext cx="6400800" cy="2590800"/>
          </a:xfrm>
        </p:spPr>
        <p:txBody>
          <a:bodyPr/>
          <a:lstStyle/>
          <a:p>
            <a:pPr>
              <a:spcAft>
                <a:spcPts val="1200"/>
              </a:spcAft>
            </a:pPr>
            <a:r>
              <a:rPr lang="en-US" sz="2600" dirty="0" smtClean="0">
                <a:effectLst>
                  <a:outerShdw blurRad="38100" dist="38100" dir="2700000" algn="tl">
                    <a:srgbClr val="000000">
                      <a:alpha val="43137"/>
                    </a:srgbClr>
                  </a:outerShdw>
                </a:effectLst>
              </a:rPr>
              <a:t>24 y.o. female comes to office desiring contraception and wants to start pills</a:t>
            </a:r>
          </a:p>
          <a:p>
            <a:pPr lvl="1">
              <a:tabLst>
                <a:tab pos="1089025" algn="l"/>
              </a:tabLst>
            </a:pPr>
            <a:r>
              <a:rPr lang="en-US" sz="2400" b="1" dirty="0" smtClean="0">
                <a:solidFill>
                  <a:schemeClr val="tx1">
                    <a:lumMod val="60000"/>
                    <a:lumOff val="40000"/>
                  </a:schemeClr>
                </a:solidFill>
                <a:effectLst>
                  <a:outerShdw blurRad="38100" dist="38100" dir="2700000" algn="tl">
                    <a:srgbClr val="000000">
                      <a:alpha val="43137"/>
                    </a:srgbClr>
                  </a:outerShdw>
                </a:effectLst>
              </a:rPr>
              <a:t>Q</a:t>
            </a:r>
            <a:r>
              <a:rPr lang="en-US" sz="2400" dirty="0" smtClean="0">
                <a:effectLst>
                  <a:outerShdw blurRad="38100" dist="38100" dir="2700000" algn="tl">
                    <a:srgbClr val="000000">
                      <a:alpha val="43137"/>
                    </a:srgbClr>
                  </a:outerShdw>
                </a:effectLst>
              </a:rPr>
              <a:t>: Do you need to do any exams or tests 	before she  starts?</a:t>
            </a:r>
            <a:endParaRPr lang="en-US" dirty="0" smtClean="0">
              <a:effectLst>
                <a:outerShdw blurRad="38100" dist="38100" dir="2700000" algn="tl">
                  <a:srgbClr val="000000">
                    <a:alpha val="43137"/>
                  </a:srgbClr>
                </a:outerShdw>
              </a:effectLst>
            </a:endParaRPr>
          </a:p>
          <a:p>
            <a:pPr lvl="1"/>
            <a:r>
              <a:rPr lang="en-US" sz="2400" b="1" dirty="0" smtClean="0">
                <a:solidFill>
                  <a:schemeClr val="tx1">
                    <a:lumMod val="60000"/>
                    <a:lumOff val="40000"/>
                  </a:schemeClr>
                </a:solidFill>
                <a:effectLst>
                  <a:outerShdw blurRad="38100" dist="38100" dir="2700000" algn="tl">
                    <a:srgbClr val="000000">
                      <a:alpha val="43137"/>
                    </a:srgbClr>
                  </a:outerShdw>
                </a:effectLst>
              </a:rPr>
              <a:t>A</a:t>
            </a:r>
            <a:r>
              <a:rPr lang="en-US" sz="2400" dirty="0" smtClean="0">
                <a:effectLst>
                  <a:outerShdw blurRad="38100" dist="38100" dir="2700000" algn="tl">
                    <a:srgbClr val="000000">
                      <a:alpha val="43137"/>
                    </a:srgbClr>
                  </a:outerShdw>
                </a:effectLst>
              </a:rPr>
              <a:t>: Blood pressure measurement essential</a:t>
            </a:r>
            <a:endParaRPr lang="en-US" sz="2400" dirty="0">
              <a:effectLst>
                <a:outerShdw blurRad="38100" dist="38100" dir="2700000" algn="tl">
                  <a:srgbClr val="000000">
                    <a:alpha val="43137"/>
                  </a:srgbClr>
                </a:outerShdw>
              </a:effectLst>
            </a:endParaRPr>
          </a:p>
        </p:txBody>
      </p:sp>
      <p:pic>
        <p:nvPicPr>
          <p:cNvPr id="5" name="Picture 2" descr="Picture of young woman." title="Alt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343400"/>
            <a:ext cx="2971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39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944562"/>
          </a:xfrm>
        </p:spPr>
        <p:txBody>
          <a:bodyPr/>
          <a:lstStyle/>
          <a:p>
            <a:r>
              <a:rPr lang="en-US" sz="3200" dirty="0" smtClean="0">
                <a:effectLst>
                  <a:outerShdw blurRad="38100" dist="38100" dir="2700000" algn="tl">
                    <a:srgbClr val="000000">
                      <a:alpha val="43137"/>
                    </a:srgbClr>
                  </a:outerShdw>
                </a:effectLst>
              </a:rPr>
              <a:t>Pelvic Exam before Initiating CHCs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0200" y="1547586"/>
            <a:ext cx="5943600" cy="3238500"/>
          </a:xfrm>
        </p:spPr>
        <p:txBody>
          <a:bodyPr/>
          <a:lstStyle/>
          <a:p>
            <a:pPr>
              <a:spcAft>
                <a:spcPts val="600"/>
              </a:spcAft>
            </a:pPr>
            <a:r>
              <a:rPr lang="en-US" dirty="0" smtClean="0">
                <a:effectLst>
                  <a:outerShdw blurRad="38100" dist="38100" dir="2700000" algn="tl">
                    <a:srgbClr val="000000">
                      <a:alpha val="43137"/>
                    </a:srgbClr>
                  </a:outerShdw>
                </a:effectLst>
              </a:rPr>
              <a:t>Is not necessary before starting CHCs</a:t>
            </a:r>
          </a:p>
          <a:p>
            <a:pPr>
              <a:spcAft>
                <a:spcPts val="600"/>
              </a:spcAft>
            </a:pPr>
            <a:r>
              <a:rPr lang="en-US" dirty="0" smtClean="0">
                <a:effectLst>
                  <a:outerShdw blurRad="38100" dist="38100" dir="2700000" algn="tl">
                    <a:srgbClr val="000000">
                      <a:alpha val="43137"/>
                    </a:srgbClr>
                  </a:outerShdw>
                </a:effectLst>
              </a:rPr>
              <a:t>No concerning conditions will be detected by pelvic </a:t>
            </a:r>
          </a:p>
          <a:p>
            <a:r>
              <a:rPr lang="en-US" dirty="0" smtClean="0">
                <a:effectLst>
                  <a:outerShdw blurRad="38100" dist="38100" dir="2700000" algn="tl">
                    <a:srgbClr val="000000">
                      <a:alpha val="43137"/>
                    </a:srgbClr>
                  </a:outerShdw>
                </a:effectLst>
              </a:rPr>
              <a:t>Evidence:</a:t>
            </a:r>
          </a:p>
          <a:p>
            <a:pPr lvl="1">
              <a:spcBef>
                <a:spcPts val="300"/>
              </a:spcBef>
              <a:spcAft>
                <a:spcPts val="300"/>
              </a:spcAft>
            </a:pPr>
            <a:r>
              <a:rPr lang="en-US" dirty="0" smtClean="0">
                <a:effectLst>
                  <a:outerShdw blurRad="38100" dist="38100" dir="2700000" algn="tl">
                    <a:srgbClr val="000000">
                      <a:alpha val="43137"/>
                    </a:srgbClr>
                  </a:outerShdw>
                </a:effectLst>
              </a:rPr>
              <a:t>Two case-control studies</a:t>
            </a:r>
          </a:p>
          <a:p>
            <a:pPr lvl="1"/>
            <a:r>
              <a:rPr lang="en-US" dirty="0" smtClean="0">
                <a:effectLst>
                  <a:outerShdw blurRad="38100" dist="38100" dir="2700000" algn="tl">
                    <a:srgbClr val="000000">
                      <a:alpha val="43137"/>
                    </a:srgbClr>
                  </a:outerShdw>
                </a:effectLst>
              </a:rPr>
              <a:t>Delayed versus immediate pelvic exam before contraception</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1295400" y="5664200"/>
            <a:ext cx="6324600" cy="609600"/>
          </a:xfrm>
        </p:spPr>
        <p:txBody>
          <a:bodyPr/>
          <a:lstStyle/>
          <a:p>
            <a:r>
              <a:rPr lang="en-US" dirty="0" err="1">
                <a:effectLst>
                  <a:outerShdw blurRad="38100" dist="38100" dir="2700000" algn="tl">
                    <a:srgbClr val="000000">
                      <a:alpha val="43137"/>
                    </a:srgbClr>
                  </a:outerShdw>
                </a:effectLst>
              </a:rPr>
              <a:t>Tepper</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Contraception 2013 </a:t>
            </a:r>
            <a:endParaRPr lang="en-US" dirty="0">
              <a:effectLst>
                <a:outerShdw blurRad="38100" dist="38100" dir="2700000" algn="tl">
                  <a:srgbClr val="000000">
                    <a:alpha val="43137"/>
                  </a:srgbClr>
                </a:outerShdw>
              </a:effectLst>
            </a:endParaRPr>
          </a:p>
        </p:txBody>
      </p:sp>
      <p:pic>
        <p:nvPicPr>
          <p:cNvPr id="7170" name="Picture 2" descr="Picture of a stethoscope." title="Alt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292600"/>
            <a:ext cx="28194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8243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714"/>
            <a:ext cx="8229600" cy="1143000"/>
          </a:xfrm>
        </p:spPr>
        <p:txBody>
          <a:bodyPr/>
          <a:lstStyle/>
          <a:p>
            <a:pPr>
              <a:lnSpc>
                <a:spcPts val="3800"/>
              </a:lnSpc>
            </a:pPr>
            <a:r>
              <a:rPr lang="en-US" sz="3600" dirty="0" smtClean="0">
                <a:effectLst>
                  <a:outerShdw blurRad="38100" dist="38100" dir="2700000" algn="tl">
                    <a:srgbClr val="000000">
                      <a:alpha val="43137"/>
                    </a:srgbClr>
                  </a:outerShdw>
                </a:effectLst>
              </a:rPr>
              <a:t>Clinical scenario 4:  </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Management of IUD in woman with PID</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66800" y="1981477"/>
            <a:ext cx="7010400" cy="2133599"/>
          </a:xfrm>
        </p:spPr>
        <p:txBody>
          <a:bodyPr/>
          <a:lstStyle/>
          <a:p>
            <a:pPr>
              <a:spcAft>
                <a:spcPts val="1200"/>
              </a:spcAft>
            </a:pPr>
            <a:r>
              <a:rPr lang="en-US" sz="2600" dirty="0" smtClean="0">
                <a:effectLst>
                  <a:outerShdw blurRad="38100" dist="38100" dir="2700000" algn="tl">
                    <a:srgbClr val="000000">
                      <a:alpha val="43137"/>
                    </a:srgbClr>
                  </a:outerShdw>
                </a:effectLst>
              </a:rPr>
              <a:t>26 y.o. female has been using a copper-IUD for 6 months.  She is now diagnosed with Pelvic Inflammatory Disease (PID).  </a:t>
            </a:r>
          </a:p>
          <a:p>
            <a:pPr lvl="1"/>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Does her IUD need to be removed?</a:t>
            </a:r>
            <a:endParaRPr lang="en-US" sz="2400" dirty="0">
              <a:effectLst>
                <a:outerShdw blurRad="38100" dist="38100" dir="2700000" algn="tl">
                  <a:srgbClr val="000000">
                    <a:alpha val="43137"/>
                  </a:srgbClr>
                </a:outerShdw>
              </a:effectLst>
            </a:endParaRPr>
          </a:p>
        </p:txBody>
      </p:sp>
      <p:pic>
        <p:nvPicPr>
          <p:cNvPr id="6146" name="Picture 2" descr="Picture of a young woman with her doctor." title="Alt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038600"/>
            <a:ext cx="3200400" cy="213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98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44562"/>
          </a:xfrm>
        </p:spPr>
        <p:txBody>
          <a:bodyPr/>
          <a:lstStyle/>
          <a:p>
            <a:pPr>
              <a:lnSpc>
                <a:spcPts val="3600"/>
              </a:lnSpc>
            </a:pPr>
            <a:r>
              <a:rPr lang="en-US" sz="3400" dirty="0" smtClean="0">
                <a:effectLst>
                  <a:outerShdw blurRad="38100" dist="38100" dir="2700000" algn="tl">
                    <a:srgbClr val="000000">
                      <a:alpha val="43137"/>
                    </a:srgbClr>
                  </a:outerShdw>
                </a:effectLst>
              </a:rPr>
              <a:t>Clinical scenario 4: </a:t>
            </a:r>
            <a:br>
              <a:rPr lang="en-US" sz="34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Management of IUD in woman with PID</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447800"/>
            <a:ext cx="8077200" cy="4800600"/>
          </a:xfrm>
        </p:spPr>
        <p:txBody>
          <a:bodyPr/>
          <a:lstStyle/>
          <a:p>
            <a:r>
              <a:rPr lang="en-US" sz="2600" dirty="0" smtClean="0">
                <a:effectLst>
                  <a:outerShdw blurRad="38100" dist="38100" dir="2700000" algn="tl">
                    <a:srgbClr val="000000">
                      <a:alpha val="43137"/>
                    </a:srgbClr>
                  </a:outerShdw>
                </a:effectLst>
              </a:rPr>
              <a:t>Evidence</a:t>
            </a:r>
          </a:p>
          <a:p>
            <a:pPr lvl="1"/>
            <a:r>
              <a:rPr lang="en-US" sz="2400" dirty="0" smtClean="0">
                <a:effectLst>
                  <a:outerShdw blurRad="38100" dist="38100" dir="2700000" algn="tl">
                    <a:srgbClr val="000000">
                      <a:alpha val="43137"/>
                    </a:srgbClr>
                  </a:outerShdw>
                </a:effectLst>
              </a:rPr>
              <a:t>3 RCTs and one cohort study, copper-IUD or non-hormonal IUD</a:t>
            </a:r>
          </a:p>
          <a:p>
            <a:pPr lvl="1"/>
            <a:r>
              <a:rPr lang="en-US" sz="2400" dirty="0" smtClean="0">
                <a:effectLst>
                  <a:outerShdw blurRad="38100" dist="38100" dir="2700000" algn="tl">
                    <a:srgbClr val="000000">
                      <a:alpha val="43137"/>
                    </a:srgbClr>
                  </a:outerShdw>
                </a:effectLst>
              </a:rPr>
              <a:t>Compared PID outcomes among women who had the IUD removed compared with those who retained IUD</a:t>
            </a:r>
          </a:p>
          <a:p>
            <a:pPr lvl="1"/>
            <a:r>
              <a:rPr lang="en-US" sz="2400" dirty="0" smtClean="0">
                <a:effectLst>
                  <a:outerShdw blurRad="38100" dist="38100" dir="2700000" algn="tl">
                    <a:srgbClr val="000000">
                      <a:alpha val="43137"/>
                    </a:srgbClr>
                  </a:outerShdw>
                </a:effectLst>
              </a:rPr>
              <a:t>Overall, similar outcomes between groups</a:t>
            </a:r>
          </a:p>
          <a:p>
            <a:pPr lvl="2">
              <a:spcBef>
                <a:spcPts val="200"/>
              </a:spcBef>
              <a:spcAft>
                <a:spcPts val="300"/>
              </a:spcAft>
            </a:pPr>
            <a:r>
              <a:rPr lang="en-US" sz="2100" dirty="0">
                <a:effectLst>
                  <a:outerShdw blurRad="38100" dist="38100" dir="2700000" algn="tl">
                    <a:srgbClr val="000000">
                      <a:alpha val="43137"/>
                    </a:srgbClr>
                  </a:outerShdw>
                </a:effectLst>
              </a:rPr>
              <a:t>3 studies found that women with IUD removal had no </a:t>
            </a:r>
            <a:r>
              <a:rPr lang="en-US" sz="2100" dirty="0" smtClean="0">
                <a:effectLst>
                  <a:outerShdw blurRad="38100" dist="38100" dir="2700000" algn="tl">
                    <a:srgbClr val="000000">
                      <a:alpha val="43137"/>
                    </a:srgbClr>
                  </a:outerShdw>
                </a:effectLst>
              </a:rPr>
              <a:t>difference in clinical or lab outcomes</a:t>
            </a:r>
          </a:p>
          <a:p>
            <a:pPr lvl="2">
              <a:spcBef>
                <a:spcPts val="200"/>
              </a:spcBef>
              <a:spcAft>
                <a:spcPts val="300"/>
              </a:spcAft>
            </a:pPr>
            <a:r>
              <a:rPr lang="en-US" sz="2100" dirty="0" smtClean="0">
                <a:effectLst>
                  <a:outerShdw blurRad="38100" dist="38100" dir="2700000" algn="tl">
                    <a:srgbClr val="000000">
                      <a:alpha val="43137"/>
                    </a:srgbClr>
                  </a:outerShdw>
                </a:effectLst>
              </a:rPr>
              <a:t>2 of these showed women with IUD removal had longer hospitalization times</a:t>
            </a:r>
          </a:p>
          <a:p>
            <a:pPr lvl="2">
              <a:spcBef>
                <a:spcPts val="200"/>
              </a:spcBef>
              <a:spcAft>
                <a:spcPts val="300"/>
              </a:spcAft>
            </a:pPr>
            <a:r>
              <a:rPr lang="en-US" sz="2100" dirty="0" smtClean="0">
                <a:effectLst>
                  <a:outerShdw blurRad="38100" dist="38100" dir="2700000" algn="tl">
                    <a:srgbClr val="000000">
                      <a:alpha val="43137"/>
                    </a:srgbClr>
                  </a:outerShdw>
                </a:effectLst>
              </a:rPr>
              <a:t>1 study found that women with IUD removal experienced improved recovery in clinical signs of PID</a:t>
            </a:r>
          </a:p>
          <a:p>
            <a:pPr lvl="1"/>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1066800" y="6019800"/>
            <a:ext cx="6934200" cy="381000"/>
          </a:xfrm>
        </p:spPr>
        <p:txBody>
          <a:bodyPr/>
          <a:lstStyle/>
          <a:p>
            <a:r>
              <a:rPr lang="en-US" dirty="0" err="1" smtClean="0">
                <a:effectLst>
                  <a:outerShdw blurRad="38100" dist="38100" dir="2700000" algn="tl">
                    <a:srgbClr val="000000">
                      <a:alpha val="43137"/>
                    </a:srgbClr>
                  </a:outerShdw>
                </a:effectLst>
              </a:rPr>
              <a:t>Tepper</a:t>
            </a:r>
            <a:r>
              <a:rPr lang="en-US" dirty="0" smtClean="0">
                <a:effectLst>
                  <a:outerShdw blurRad="38100" dist="38100" dir="2700000" algn="tl">
                    <a:srgbClr val="000000">
                      <a:alpha val="43137"/>
                    </a:srgbClr>
                  </a:outerShdw>
                </a:effectLst>
              </a:rPr>
              <a:t> et al., Contraception 2013.</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289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The American College of Obstetricians and Gynecologists Committee Opinion from November 2013 titled, &quot;Understanding and Using the US Selected Practice Recommendations for Contraceptive Use, 2013&quot; which endorses the US SPR and encourages use by ACOG fell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59" y="762000"/>
            <a:ext cx="776474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822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718"/>
            <a:ext cx="8229600" cy="634082"/>
          </a:xfrm>
        </p:spPr>
        <p:txBody>
          <a:bodyPr/>
          <a:lstStyle/>
          <a:p>
            <a:r>
              <a:rPr lang="en-US" sz="3200" dirty="0" smtClean="0">
                <a:effectLst>
                  <a:outerShdw blurRad="38100" dist="38100" dir="2700000" algn="tl">
                    <a:srgbClr val="000000">
                      <a:alpha val="43137"/>
                    </a:srgbClr>
                  </a:outerShdw>
                </a:effectLst>
              </a:rPr>
              <a:t>US SPR Recommendation</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089660"/>
            <a:ext cx="7696200" cy="4882481"/>
          </a:xfrm>
        </p:spPr>
        <p:txBody>
          <a:bodyPr/>
          <a:lstStyle/>
          <a:p>
            <a:pPr>
              <a:spcBef>
                <a:spcPts val="400"/>
              </a:spcBef>
              <a:spcAft>
                <a:spcPts val="400"/>
              </a:spcAft>
            </a:pPr>
            <a:r>
              <a:rPr lang="en-US" sz="2200" dirty="0" smtClean="0">
                <a:effectLst>
                  <a:outerShdw blurRad="38100" dist="38100" dir="2700000" algn="tl">
                    <a:srgbClr val="000000">
                      <a:alpha val="43137"/>
                    </a:srgbClr>
                  </a:outerShdw>
                </a:effectLst>
              </a:rPr>
              <a:t>Treat </a:t>
            </a:r>
            <a:r>
              <a:rPr lang="en-US" sz="2200" dirty="0">
                <a:effectLst>
                  <a:outerShdw blurRad="38100" dist="38100" dir="2700000" algn="tl">
                    <a:srgbClr val="000000">
                      <a:alpha val="43137"/>
                    </a:srgbClr>
                  </a:outerShdw>
                </a:effectLst>
              </a:rPr>
              <a:t>the PID </a:t>
            </a:r>
            <a:r>
              <a:rPr lang="en-US" sz="2200" dirty="0" smtClean="0">
                <a:effectLst>
                  <a:outerShdw blurRad="38100" dist="38100" dir="2700000" algn="tl">
                    <a:srgbClr val="000000">
                      <a:alpha val="43137"/>
                    </a:srgbClr>
                  </a:outerShdw>
                </a:effectLst>
              </a:rPr>
              <a:t>according to the CDC STD Treatment Guidelines. </a:t>
            </a:r>
          </a:p>
          <a:p>
            <a:pPr>
              <a:spcBef>
                <a:spcPts val="400"/>
              </a:spcBef>
              <a:spcAft>
                <a:spcPts val="400"/>
              </a:spcAft>
            </a:pPr>
            <a:r>
              <a:rPr lang="en-US" sz="2200" dirty="0" smtClean="0">
                <a:effectLst>
                  <a:outerShdw blurRad="38100" dist="38100" dir="2700000" algn="tl">
                    <a:srgbClr val="000000">
                      <a:alpha val="43137"/>
                    </a:srgbClr>
                  </a:outerShdw>
                </a:effectLst>
              </a:rPr>
              <a:t>Provide comprehensive management for STDs, </a:t>
            </a:r>
            <a:r>
              <a:rPr lang="en-US" sz="2200" dirty="0">
                <a:effectLst>
                  <a:outerShdw blurRad="38100" dist="38100" dir="2700000" algn="tl">
                    <a:srgbClr val="000000">
                      <a:alpha val="43137"/>
                    </a:srgbClr>
                  </a:outerShdw>
                </a:effectLst>
              </a:rPr>
              <a:t>including </a:t>
            </a:r>
            <a:r>
              <a:rPr lang="en-US" sz="2200" dirty="0" smtClean="0">
                <a:effectLst>
                  <a:outerShdw blurRad="38100" dist="38100" dir="2700000" algn="tl">
                    <a:srgbClr val="000000">
                      <a:alpha val="43137"/>
                    </a:srgbClr>
                  </a:outerShdw>
                </a:effectLst>
              </a:rPr>
              <a:t>counseling </a:t>
            </a:r>
            <a:r>
              <a:rPr lang="en-US" sz="2200" dirty="0">
                <a:effectLst>
                  <a:outerShdw blurRad="38100" dist="38100" dir="2700000" algn="tl">
                    <a:srgbClr val="000000">
                      <a:alpha val="43137"/>
                    </a:srgbClr>
                  </a:outerShdw>
                </a:effectLst>
              </a:rPr>
              <a:t>about condom use. </a:t>
            </a:r>
            <a:endParaRPr lang="en-US" sz="2200" dirty="0" smtClean="0">
              <a:effectLst>
                <a:outerShdw blurRad="38100" dist="38100" dir="2700000" algn="tl">
                  <a:srgbClr val="000000">
                    <a:alpha val="43137"/>
                  </a:srgbClr>
                </a:outerShdw>
              </a:effectLst>
            </a:endParaRPr>
          </a:p>
          <a:p>
            <a:pPr>
              <a:spcBef>
                <a:spcPts val="400"/>
              </a:spcBef>
              <a:spcAft>
                <a:spcPts val="400"/>
              </a:spcAft>
            </a:pPr>
            <a:r>
              <a:rPr lang="en-US" sz="2200" dirty="0" smtClean="0">
                <a:effectLst>
                  <a:outerShdw blurRad="38100" dist="38100" dir="2700000" algn="tl">
                    <a:srgbClr val="000000">
                      <a:alpha val="43137"/>
                    </a:srgbClr>
                  </a:outerShdw>
                </a:effectLst>
              </a:rPr>
              <a:t>The IUD does not need to be removed immediately </a:t>
            </a:r>
            <a:endParaRPr lang="en-US" sz="2200" dirty="0">
              <a:effectLst>
                <a:outerShdw blurRad="38100" dist="38100" dir="2700000" algn="tl">
                  <a:srgbClr val="000000">
                    <a:alpha val="43137"/>
                  </a:srgbClr>
                </a:outerShdw>
              </a:effectLst>
            </a:endParaRPr>
          </a:p>
          <a:p>
            <a:pPr>
              <a:spcBef>
                <a:spcPts val="400"/>
              </a:spcBef>
              <a:spcAft>
                <a:spcPts val="400"/>
              </a:spcAft>
            </a:pPr>
            <a:r>
              <a:rPr lang="en-US" sz="2200" dirty="0" smtClean="0">
                <a:effectLst>
                  <a:outerShdw blurRad="38100" dist="38100" dir="2700000" algn="tl">
                    <a:srgbClr val="000000">
                      <a:alpha val="43137"/>
                    </a:srgbClr>
                  </a:outerShdw>
                </a:effectLst>
              </a:rPr>
              <a:t>Reassess in 48-72 hours</a:t>
            </a:r>
          </a:p>
          <a:p>
            <a:pPr>
              <a:spcBef>
                <a:spcPts val="400"/>
              </a:spcBef>
              <a:spcAft>
                <a:spcPts val="400"/>
              </a:spcAft>
            </a:pPr>
            <a:r>
              <a:rPr lang="en-US" sz="2200" dirty="0" smtClean="0">
                <a:effectLst>
                  <a:outerShdw blurRad="38100" dist="38100" dir="2700000" algn="tl">
                    <a:srgbClr val="000000">
                      <a:alpha val="43137"/>
                    </a:srgbClr>
                  </a:outerShdw>
                </a:effectLst>
              </a:rPr>
              <a:t>If not improvement, continue antibiotics and consider IUD removal</a:t>
            </a:r>
            <a:endParaRPr lang="en-US" sz="2200" dirty="0">
              <a:effectLst>
                <a:outerShdw blurRad="38100" dist="38100" dir="2700000" algn="tl">
                  <a:srgbClr val="000000">
                    <a:alpha val="43137"/>
                  </a:srgbClr>
                </a:outerShdw>
              </a:effectLst>
            </a:endParaRPr>
          </a:p>
          <a:p>
            <a:pPr>
              <a:spcBef>
                <a:spcPts val="400"/>
              </a:spcBef>
              <a:spcAft>
                <a:spcPts val="400"/>
              </a:spcAft>
            </a:pPr>
            <a:r>
              <a:rPr lang="en-US" sz="2200" dirty="0" smtClean="0">
                <a:effectLst>
                  <a:outerShdw blurRad="38100" dist="38100" dir="2700000" algn="tl">
                    <a:srgbClr val="000000">
                      <a:alpha val="43137"/>
                    </a:srgbClr>
                  </a:outerShdw>
                </a:effectLst>
              </a:rPr>
              <a:t>If woman does </a:t>
            </a:r>
            <a:r>
              <a:rPr lang="en-US" sz="2200" dirty="0">
                <a:effectLst>
                  <a:outerShdw blurRad="38100" dist="38100" dir="2700000" algn="tl">
                    <a:srgbClr val="000000">
                      <a:alpha val="43137"/>
                    </a:srgbClr>
                  </a:outerShdw>
                </a:effectLst>
              </a:rPr>
              <a:t>not want to keep the IUD, remove it after antibiotic treatment has been started. </a:t>
            </a:r>
            <a:r>
              <a:rPr lang="en-US" sz="2200" dirty="0" smtClean="0">
                <a:effectLst>
                  <a:outerShdw blurRad="38100" dist="38100" dir="2700000" algn="tl">
                    <a:srgbClr val="000000">
                      <a:alpha val="43137"/>
                    </a:srgbClr>
                  </a:outerShdw>
                </a:effectLst>
              </a:rPr>
              <a:t> </a:t>
            </a:r>
          </a:p>
          <a:p>
            <a:pPr>
              <a:spcBef>
                <a:spcPts val="400"/>
              </a:spcBef>
              <a:spcAft>
                <a:spcPts val="400"/>
              </a:spcAft>
            </a:pPr>
            <a:r>
              <a:rPr lang="en-US" sz="2200" dirty="0" smtClean="0">
                <a:effectLst>
                  <a:outerShdw blurRad="38100" dist="38100" dir="2700000" algn="tl">
                    <a:srgbClr val="000000">
                      <a:alpha val="43137"/>
                    </a:srgbClr>
                  </a:outerShdw>
                </a:effectLst>
              </a:rPr>
              <a:t>If </a:t>
            </a:r>
            <a:r>
              <a:rPr lang="en-US" sz="2200" dirty="0">
                <a:effectLst>
                  <a:outerShdw blurRad="38100" dist="38100" dir="2700000" algn="tl">
                    <a:srgbClr val="000000">
                      <a:alpha val="43137"/>
                    </a:srgbClr>
                  </a:outerShdw>
                </a:effectLst>
              </a:rPr>
              <a:t>the IUD is removed, </a:t>
            </a:r>
            <a:r>
              <a:rPr lang="en-US" sz="2200" dirty="0" smtClean="0">
                <a:effectLst>
                  <a:outerShdw blurRad="38100" dist="38100" dir="2700000" algn="tl">
                    <a:srgbClr val="000000">
                      <a:alpha val="43137"/>
                    </a:srgbClr>
                  </a:outerShdw>
                </a:effectLst>
              </a:rPr>
              <a:t>consider </a:t>
            </a:r>
            <a:r>
              <a:rPr lang="en-US" sz="2200" dirty="0">
                <a:effectLst>
                  <a:outerShdw blurRad="38100" dist="38100" dir="2700000" algn="tl">
                    <a:srgbClr val="000000">
                      <a:alpha val="43137"/>
                    </a:srgbClr>
                  </a:outerShdw>
                </a:effectLst>
              </a:rPr>
              <a:t>using emergency contraceptive pills </a:t>
            </a:r>
            <a:r>
              <a:rPr lang="en-US" sz="2200" dirty="0" smtClean="0">
                <a:effectLst>
                  <a:outerShdw blurRad="38100" dist="38100" dir="2700000" algn="tl">
                    <a:srgbClr val="000000">
                      <a:alpha val="43137"/>
                    </a:srgbClr>
                  </a:outerShdw>
                </a:effectLst>
              </a:rPr>
              <a:t>and counsel on alternative methods</a:t>
            </a:r>
          </a:p>
        </p:txBody>
      </p:sp>
      <p:sp>
        <p:nvSpPr>
          <p:cNvPr id="129" name="Text Placeholder 3"/>
          <p:cNvSpPr>
            <a:spLocks noGrp="1"/>
          </p:cNvSpPr>
          <p:nvPr>
            <p:ph type="body" sz="quarter" idx="10"/>
          </p:nvPr>
        </p:nvSpPr>
        <p:spPr>
          <a:xfrm>
            <a:off x="838200" y="5943600"/>
            <a:ext cx="7620000" cy="457200"/>
          </a:xfrm>
        </p:spPr>
        <p:txBody>
          <a:bodyPr/>
          <a:lstStyle/>
          <a:p>
            <a:r>
              <a:rPr lang="en-US" dirty="0" smtClean="0">
                <a:effectLst>
                  <a:outerShdw blurRad="38100" dist="38100" dir="2700000" algn="tl">
                    <a:srgbClr val="000000">
                      <a:alpha val="43137"/>
                    </a:srgbClr>
                  </a:outerShdw>
                </a:effectLst>
              </a:rPr>
              <a:t>US Selected Practice Recommendations, 2013.</a:t>
            </a:r>
          </a:p>
          <a:p>
            <a:r>
              <a:rPr lang="en-US" dirty="0" smtClean="0">
                <a:effectLst>
                  <a:outerShdw blurRad="38100" dist="38100" dir="2700000" algn="tl">
                    <a:srgbClr val="000000">
                      <a:alpha val="43137"/>
                    </a:srgbClr>
                  </a:outerShdw>
                </a:effectLst>
              </a:rPr>
              <a:t>http://www.cdc.gov/std/treatment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2338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ow chart of treatment: Management of the IUD when a copper IUD users is found to have PID.  The first steps include treating PID according to CDC STD Treatment Guidelines, counseling about condom use and not removing the IUD.  The next step depends on whether the woman wants to continue her IUD.  If she was wants to continue and she improves clinically with antibiotics, there is nothing else to do.  If there is no clinical improvement, however, antibiotics should be continue and removing the IUD should be considered.  Another contraceptive method should be offered as well as emergency contraception if indicated.  Now for a woman who wants to discontinue her IUD, it may be removed after starting antibiotics and again, she should be offered another contraceptive method and offered emergency contraception if indicated.  " title="alt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94360"/>
            <a:ext cx="8458200" cy="51816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831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lnSpc>
                <a:spcPts val="3800"/>
              </a:lnSpc>
            </a:pPr>
            <a:r>
              <a:rPr lang="en-US" sz="3400" dirty="0" smtClean="0">
                <a:effectLst>
                  <a:outerShdw blurRad="38100" dist="38100" dir="2700000" algn="tl">
                    <a:srgbClr val="000000">
                      <a:alpha val="43137"/>
                    </a:srgbClr>
                  </a:outerShdw>
                </a:effectLst>
              </a:rPr>
              <a:t>Clinical scenario 4:  </a:t>
            </a:r>
            <a:br>
              <a:rPr lang="en-US" sz="34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Management of IUD in woman with PID</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37031"/>
            <a:ext cx="7467600" cy="2815969"/>
          </a:xfrm>
        </p:spPr>
        <p:txBody>
          <a:bodyPr/>
          <a:lstStyle/>
          <a:p>
            <a:pPr>
              <a:spcAft>
                <a:spcPts val="1200"/>
              </a:spcAft>
            </a:pPr>
            <a:r>
              <a:rPr lang="en-US" sz="2600" dirty="0" smtClean="0">
                <a:effectLst>
                  <a:outerShdw blurRad="38100" dist="38100" dir="2700000" algn="tl">
                    <a:srgbClr val="000000">
                      <a:alpha val="43137"/>
                    </a:srgbClr>
                  </a:outerShdw>
                </a:effectLst>
              </a:rPr>
              <a:t>26 y.o. female has been using a copper-IUD for 6 months. She has been diagnosed with PID.  </a:t>
            </a:r>
          </a:p>
          <a:p>
            <a:pPr lvl="1">
              <a:spcAft>
                <a:spcPts val="1200"/>
              </a:spcAft>
            </a:pPr>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Does her IUD need to be removed?</a:t>
            </a:r>
          </a:p>
          <a:p>
            <a:pPr lvl="1">
              <a:tabLst>
                <a:tab pos="1089025" algn="l"/>
              </a:tabLst>
            </a:pPr>
            <a:r>
              <a:rPr lang="en-US" sz="2400" b="1" dirty="0" smtClean="0">
                <a:solidFill>
                  <a:schemeClr val="tx1">
                    <a:lumMod val="40000"/>
                    <a:lumOff val="60000"/>
                  </a:schemeClr>
                </a:solidFill>
                <a:effectLst>
                  <a:outerShdw blurRad="38100" dist="38100" dir="2700000" algn="tl">
                    <a:srgbClr val="000000">
                      <a:alpha val="43137"/>
                    </a:srgbClr>
                  </a:outerShdw>
                </a:effectLst>
              </a:rPr>
              <a:t>A</a:t>
            </a:r>
            <a:r>
              <a:rPr lang="en-US" sz="2400"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No, unless she wants it removed or if 	infection does not resolve.</a:t>
            </a:r>
            <a:endParaRPr lang="en-US" sz="2400" dirty="0">
              <a:effectLst>
                <a:outerShdw blurRad="38100" dist="38100" dir="2700000" algn="tl">
                  <a:srgbClr val="000000">
                    <a:alpha val="43137"/>
                  </a:srgbClr>
                </a:outerShdw>
              </a:effectLst>
            </a:endParaRPr>
          </a:p>
        </p:txBody>
      </p:sp>
      <p:pic>
        <p:nvPicPr>
          <p:cNvPr id="5" name="Picture 2" descr="Picture of a young woman with her doctor." title="Alt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343400"/>
            <a:ext cx="2743082" cy="182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605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118"/>
            <a:ext cx="8229600" cy="1143000"/>
          </a:xfrm>
        </p:spPr>
        <p:txBody>
          <a:bodyPr/>
          <a:lstStyle/>
          <a:p>
            <a:pPr>
              <a:lnSpc>
                <a:spcPts val="3800"/>
              </a:lnSpc>
            </a:pPr>
            <a:r>
              <a:rPr lang="en-US" sz="3400" dirty="0" smtClean="0">
                <a:effectLst>
                  <a:outerShdw blurRad="38100" dist="38100" dir="2700000" algn="tl">
                    <a:srgbClr val="000000">
                      <a:alpha val="43137"/>
                    </a:srgbClr>
                  </a:outerShdw>
                </a:effectLst>
              </a:rPr>
              <a:t>Clinical scenario 5:  </a:t>
            </a:r>
            <a:br>
              <a:rPr lang="en-US" sz="34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When to stop </a:t>
            </a:r>
            <a:r>
              <a:rPr lang="en-US" sz="3000" dirty="0" err="1" smtClean="0">
                <a:effectLst>
                  <a:outerShdw blurRad="38100" dist="38100" dir="2700000" algn="tl">
                    <a:srgbClr val="000000">
                      <a:alpha val="43137"/>
                    </a:srgbClr>
                  </a:outerShdw>
                </a:effectLst>
              </a:rPr>
              <a:t>contracepting</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87681"/>
            <a:ext cx="7543800" cy="2227119"/>
          </a:xfrm>
        </p:spPr>
        <p:txBody>
          <a:bodyPr/>
          <a:lstStyle/>
          <a:p>
            <a:pPr>
              <a:spcAft>
                <a:spcPts val="1200"/>
              </a:spcAft>
            </a:pPr>
            <a:r>
              <a:rPr lang="en-US" sz="2600" dirty="0" smtClean="0">
                <a:effectLst>
                  <a:outerShdw blurRad="38100" dist="38100" dir="2700000" algn="tl">
                    <a:srgbClr val="000000">
                      <a:alpha val="43137"/>
                    </a:srgbClr>
                  </a:outerShdw>
                </a:effectLst>
              </a:rPr>
              <a:t>46 </a:t>
            </a:r>
            <a:r>
              <a:rPr lang="en-US" sz="2600" dirty="0" err="1" smtClean="0">
                <a:effectLst>
                  <a:outerShdw blurRad="38100" dist="38100" dir="2700000" algn="tl">
                    <a:srgbClr val="000000">
                      <a:alpha val="43137"/>
                    </a:srgbClr>
                  </a:outerShdw>
                </a:effectLst>
              </a:rPr>
              <a:t>y.o</a:t>
            </a:r>
            <a:r>
              <a:rPr lang="en-US" sz="2600" dirty="0" smtClean="0">
                <a:effectLst>
                  <a:outerShdw blurRad="38100" dist="38100" dir="2700000" algn="tl">
                    <a:srgbClr val="000000">
                      <a:alpha val="43137"/>
                    </a:srgbClr>
                  </a:outerShdw>
                </a:effectLst>
              </a:rPr>
              <a:t>. female with a history of hypertension has been using progestin-only pills and wants to know when she can stop her contraception.</a:t>
            </a:r>
          </a:p>
          <a:p>
            <a:pPr lvl="1"/>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effectLst>
                  <a:outerShdw blurRad="38100" dist="38100" dir="2700000" algn="tl">
                    <a:srgbClr val="000000">
                      <a:alpha val="43137"/>
                    </a:srgbClr>
                  </a:outerShdw>
                </a:effectLst>
              </a:rPr>
              <a:t>: When can a woman stop </a:t>
            </a:r>
            <a:r>
              <a:rPr lang="en-US" sz="2400" dirty="0" err="1" smtClean="0">
                <a:effectLst>
                  <a:outerShdw blurRad="38100" dist="38100" dir="2700000" algn="tl">
                    <a:srgbClr val="000000">
                      <a:alpha val="43137"/>
                    </a:srgbClr>
                  </a:outerShdw>
                </a:effectLst>
              </a:rPr>
              <a:t>contracepting</a:t>
            </a:r>
            <a:r>
              <a:rPr lang="en-US" sz="2400" dirty="0" smtClean="0">
                <a:effectLst>
                  <a:outerShdw blurRad="38100" dist="38100" dir="2700000" algn="tl">
                    <a:srgbClr val="000000">
                      <a:alpha val="43137"/>
                    </a:srgbClr>
                  </a:outerShdw>
                </a:effectLst>
              </a:rPr>
              <a:t>?</a:t>
            </a:r>
          </a:p>
          <a:p>
            <a:pPr marL="457200" lvl="1" indent="0">
              <a:buNone/>
            </a:pPr>
            <a:endParaRPr lang="en-US" b="1" dirty="0" smtClean="0">
              <a:effectLst>
                <a:outerShdw blurRad="38100" dist="38100" dir="2700000" algn="tl">
                  <a:srgbClr val="000000">
                    <a:alpha val="43137"/>
                  </a:srgbClr>
                </a:outerShdw>
              </a:effectLst>
            </a:endParaRPr>
          </a:p>
          <a:p>
            <a:pPr lvl="2"/>
            <a:endParaRPr lang="en-US" b="1" dirty="0" smtClean="0">
              <a:effectLst>
                <a:outerShdw blurRad="38100" dist="38100" dir="2700000" algn="tl">
                  <a:srgbClr val="000000">
                    <a:alpha val="43137"/>
                  </a:srgbClr>
                </a:outerShdw>
              </a:effectLst>
            </a:endParaRPr>
          </a:p>
        </p:txBody>
      </p:sp>
      <p:pic>
        <p:nvPicPr>
          <p:cNvPr id="5" name="Picture 2" descr="Picture of a doctor and a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962400"/>
            <a:ext cx="2749648" cy="20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08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4000" dirty="0" smtClean="0">
                <a:effectLst>
                  <a:outerShdw blurRad="38100" dist="38100" dir="2700000" algn="tl">
                    <a:srgbClr val="000000">
                      <a:alpha val="43137"/>
                    </a:srgbClr>
                  </a:outerShdw>
                </a:effectLst>
              </a:rPr>
              <a:t>Evidence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600200"/>
            <a:ext cx="6705600" cy="3429000"/>
          </a:xfrm>
        </p:spPr>
        <p:txBody>
          <a:bodyPr/>
          <a:lstStyle/>
          <a:p>
            <a:pPr>
              <a:spcAft>
                <a:spcPts val="1800"/>
              </a:spcAft>
            </a:pPr>
            <a:r>
              <a:rPr lang="en-US" sz="2800" dirty="0" smtClean="0">
                <a:effectLst>
                  <a:outerShdw blurRad="38100" dist="38100" dir="2700000" algn="tl">
                    <a:srgbClr val="000000">
                      <a:alpha val="43137"/>
                    </a:srgbClr>
                  </a:outerShdw>
                </a:effectLst>
              </a:rPr>
              <a:t>There are no reliable tests to confirm a woman’s definitive loss of fertility</a:t>
            </a:r>
          </a:p>
          <a:p>
            <a:pPr>
              <a:spcAft>
                <a:spcPts val="1800"/>
              </a:spcAft>
            </a:pPr>
            <a:r>
              <a:rPr lang="en-US" sz="2800" dirty="0" smtClean="0">
                <a:effectLst>
                  <a:outerShdw blurRad="38100" dist="38100" dir="2700000" algn="tl">
                    <a:srgbClr val="000000">
                      <a:alpha val="43137"/>
                    </a:srgbClr>
                  </a:outerShdw>
                </a:effectLst>
              </a:rPr>
              <a:t>FSH levels may not be accurate</a:t>
            </a:r>
          </a:p>
          <a:p>
            <a:pPr>
              <a:spcAft>
                <a:spcPts val="1800"/>
              </a:spcAft>
            </a:pPr>
            <a:r>
              <a:rPr lang="en-US" sz="2800" dirty="0" smtClean="0">
                <a:effectLst>
                  <a:outerShdw blurRad="38100" dist="38100" dir="2700000" algn="tl">
                    <a:srgbClr val="000000">
                      <a:alpha val="43137"/>
                    </a:srgbClr>
                  </a:outerShdw>
                </a:effectLst>
              </a:rPr>
              <a:t>The median age of menopause is approximately 51 years in North America with a range of 40-60 years</a:t>
            </a:r>
            <a:endParaRPr lang="en-US" sz="2800"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1143000" y="5715000"/>
            <a:ext cx="6172200" cy="609600"/>
          </a:xfrm>
        </p:spPr>
        <p:txBody>
          <a:bodyPr/>
          <a:lstStyle/>
          <a:p>
            <a:r>
              <a:rPr lang="en-US" sz="1200" dirty="0" err="1" smtClean="0">
                <a:effectLst>
                  <a:outerShdw blurRad="38100" dist="38100" dir="2700000" algn="tl">
                    <a:srgbClr val="000000">
                      <a:alpha val="43137"/>
                    </a:srgbClr>
                  </a:outerShdw>
                </a:effectLst>
              </a:rPr>
              <a:t>Hillard</a:t>
            </a:r>
            <a:r>
              <a:rPr lang="en-US" sz="1200" dirty="0" smtClean="0">
                <a:effectLst>
                  <a:outerShdw blurRad="38100" dist="38100" dir="2700000" algn="tl">
                    <a:srgbClr val="000000">
                      <a:alpha val="43137"/>
                    </a:srgbClr>
                  </a:outerShdw>
                </a:effectLst>
              </a:rPr>
              <a:t>, American College of Obstetricians and Gynecologists, 2007.</a:t>
            </a:r>
          </a:p>
          <a:p>
            <a:r>
              <a:rPr lang="en-US" sz="1200" dirty="0" smtClean="0">
                <a:effectLst>
                  <a:outerShdw blurRad="38100" dist="38100" dir="2700000" algn="tl">
                    <a:srgbClr val="000000">
                      <a:alpha val="43137"/>
                    </a:srgbClr>
                  </a:outerShdw>
                </a:effectLst>
              </a:rPr>
              <a:t>The North American Menopause Society, 2010.</a:t>
            </a:r>
          </a:p>
          <a:p>
            <a:r>
              <a:rPr lang="en-US" sz="1200" dirty="0" err="1" smtClean="0">
                <a:effectLst>
                  <a:outerShdw blurRad="38100" dist="38100" dir="2700000" algn="tl">
                    <a:srgbClr val="000000">
                      <a:alpha val="43137"/>
                    </a:srgbClr>
                  </a:outerShdw>
                </a:effectLst>
              </a:rPr>
              <a:t>TeVelde</a:t>
            </a:r>
            <a:r>
              <a:rPr lang="en-US" sz="1200" dirty="0" smtClean="0">
                <a:effectLst>
                  <a:outerShdw blurRad="38100" dist="38100" dir="2700000" algn="tl">
                    <a:srgbClr val="000000">
                      <a:alpha val="43137"/>
                    </a:srgbClr>
                  </a:outerShdw>
                </a:effectLst>
              </a:rPr>
              <a:t>, Hum </a:t>
            </a:r>
            <a:r>
              <a:rPr lang="en-US" sz="1200" dirty="0" err="1" smtClean="0">
                <a:effectLst>
                  <a:outerShdw blurRad="38100" dist="38100" dir="2700000" algn="tl">
                    <a:srgbClr val="000000">
                      <a:alpha val="43137"/>
                    </a:srgbClr>
                  </a:outerShdw>
                </a:effectLst>
              </a:rPr>
              <a:t>Reprod</a:t>
            </a:r>
            <a:r>
              <a:rPr lang="en-US" sz="1200" dirty="0" smtClean="0">
                <a:effectLst>
                  <a:outerShdw blurRad="38100" dist="38100" dir="2700000" algn="tl">
                    <a:srgbClr val="000000">
                      <a:alpha val="43137"/>
                    </a:srgbClr>
                  </a:outerShdw>
                </a:effectLst>
              </a:rPr>
              <a:t> Update, 2002.</a:t>
            </a:r>
            <a:endParaRPr 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211250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nSpc>
                <a:spcPts val="3800"/>
              </a:lnSpc>
            </a:pPr>
            <a:r>
              <a:rPr lang="en-US" sz="3400" dirty="0" smtClean="0">
                <a:effectLst>
                  <a:outerShdw blurRad="38100" dist="38100" dir="2700000" algn="tl">
                    <a:srgbClr val="000000">
                      <a:alpha val="43137"/>
                    </a:srgbClr>
                  </a:outerShdw>
                </a:effectLst>
              </a:rPr>
              <a:t>Clinical scenario 5:  </a:t>
            </a:r>
            <a:br>
              <a:rPr lang="en-US" sz="34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When to stop </a:t>
            </a:r>
            <a:r>
              <a:rPr lang="en-US" sz="3000" dirty="0" err="1" smtClean="0">
                <a:effectLst>
                  <a:outerShdw blurRad="38100" dist="38100" dir="2700000" algn="tl">
                    <a:srgbClr val="000000">
                      <a:alpha val="43137"/>
                    </a:srgbClr>
                  </a:outerShdw>
                </a:effectLst>
              </a:rPr>
              <a:t>contracepting</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740147"/>
            <a:ext cx="8001000" cy="3809999"/>
          </a:xfrm>
        </p:spPr>
        <p:txBody>
          <a:bodyPr/>
          <a:lstStyle/>
          <a:p>
            <a:pPr>
              <a:spcAft>
                <a:spcPts val="1200"/>
              </a:spcAft>
            </a:pPr>
            <a:r>
              <a:rPr lang="en-US" sz="2600" dirty="0" smtClean="0">
                <a:effectLst>
                  <a:outerShdw blurRad="38100" dist="38100" dir="2700000" algn="tl">
                    <a:srgbClr val="000000">
                      <a:alpha val="43137"/>
                    </a:srgbClr>
                  </a:outerShdw>
                </a:effectLst>
              </a:rPr>
              <a:t>46 </a:t>
            </a:r>
            <a:r>
              <a:rPr lang="en-US" sz="2600" dirty="0" err="1" smtClean="0">
                <a:effectLst>
                  <a:outerShdw blurRad="38100" dist="38100" dir="2700000" algn="tl">
                    <a:srgbClr val="000000">
                      <a:alpha val="43137"/>
                    </a:srgbClr>
                  </a:outerShdw>
                </a:effectLst>
              </a:rPr>
              <a:t>y.o</a:t>
            </a:r>
            <a:r>
              <a:rPr lang="en-US" sz="2600" dirty="0" smtClean="0">
                <a:effectLst>
                  <a:outerShdw blurRad="38100" dist="38100" dir="2700000" algn="tl">
                    <a:srgbClr val="000000">
                      <a:alpha val="43137"/>
                    </a:srgbClr>
                  </a:outerShdw>
                </a:effectLst>
              </a:rPr>
              <a:t>. female with a history of hypertension has been using progestin-only pills and wants to know when she can stop her contraception.</a:t>
            </a:r>
          </a:p>
          <a:p>
            <a:pPr lvl="1">
              <a:spcAft>
                <a:spcPts val="600"/>
              </a:spcAft>
            </a:pPr>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effectLst>
                  <a:outerShdw blurRad="38100" dist="38100" dir="2700000" algn="tl">
                    <a:srgbClr val="000000">
                      <a:alpha val="43137"/>
                    </a:srgbClr>
                  </a:outerShdw>
                </a:effectLst>
              </a:rPr>
              <a:t>: When can a woman stop </a:t>
            </a:r>
            <a:r>
              <a:rPr lang="en-US" sz="2400" dirty="0" err="1" smtClean="0">
                <a:effectLst>
                  <a:outerShdw blurRad="38100" dist="38100" dir="2700000" algn="tl">
                    <a:srgbClr val="000000">
                      <a:alpha val="43137"/>
                    </a:srgbClr>
                  </a:outerShdw>
                </a:effectLst>
              </a:rPr>
              <a:t>contracepting</a:t>
            </a:r>
            <a:r>
              <a:rPr lang="en-US" sz="2400" dirty="0" smtClean="0">
                <a:effectLst>
                  <a:outerShdw blurRad="38100" dist="38100" dir="2700000" algn="tl">
                    <a:srgbClr val="000000">
                      <a:alpha val="43137"/>
                    </a:srgbClr>
                  </a:outerShdw>
                </a:effectLst>
              </a:rPr>
              <a:t>?</a:t>
            </a:r>
          </a:p>
          <a:p>
            <a:pPr lvl="1" defTabSz="1196975">
              <a:tabLst>
                <a:tab pos="1143000" algn="l"/>
              </a:tabLst>
            </a:pPr>
            <a:r>
              <a:rPr lang="en-US" sz="2400" b="1" dirty="0" smtClean="0">
                <a:solidFill>
                  <a:schemeClr val="tx1">
                    <a:lumMod val="40000"/>
                    <a:lumOff val="60000"/>
                  </a:schemeClr>
                </a:solidFill>
                <a:effectLst>
                  <a:outerShdw blurRad="38100" dist="38100" dir="2700000" algn="tl">
                    <a:srgbClr val="000000">
                      <a:alpha val="43137"/>
                    </a:srgbClr>
                  </a:outerShdw>
                </a:effectLst>
              </a:rPr>
              <a:t>A</a:t>
            </a:r>
            <a:r>
              <a:rPr lang="en-US" sz="2400" dirty="0" smtClean="0">
                <a:effectLst>
                  <a:outerShdw blurRad="38100" dist="38100" dir="2700000" algn="tl">
                    <a:srgbClr val="000000">
                      <a:alpha val="43137"/>
                    </a:srgbClr>
                  </a:outerShdw>
                </a:effectLst>
              </a:rPr>
              <a:t>:  Contraceptive protection is still needed in women 	older than 44 years of age,                                                                         	if the woman wishes                                                                           	to avoid pregnancy.  </a:t>
            </a:r>
          </a:p>
          <a:p>
            <a:pPr marL="457200" lvl="1" indent="0">
              <a:buNone/>
            </a:pPr>
            <a:endParaRPr lang="en-US" sz="2400" b="1" dirty="0" smtClean="0">
              <a:effectLst>
                <a:outerShdw blurRad="38100" dist="38100" dir="2700000" algn="tl">
                  <a:srgbClr val="000000">
                    <a:alpha val="43137"/>
                  </a:srgbClr>
                </a:outerShdw>
              </a:effectLst>
            </a:endParaRPr>
          </a:p>
          <a:p>
            <a:pPr marL="914400" lvl="2" indent="0">
              <a:buNone/>
            </a:pPr>
            <a:endParaRPr lang="en-US" b="1" dirty="0" smtClean="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762000" y="5715000"/>
            <a:ext cx="6858000" cy="609600"/>
          </a:xfrm>
        </p:spPr>
        <p:txBody>
          <a:bodyPr/>
          <a:lstStyle/>
          <a:p>
            <a:r>
              <a:rPr lang="en-US" dirty="0" smtClean="0">
                <a:effectLst>
                  <a:outerShdw blurRad="38100" dist="38100" dir="2700000" algn="tl">
                    <a:srgbClr val="000000">
                      <a:alpha val="43137"/>
                    </a:srgbClr>
                  </a:outerShdw>
                </a:effectLst>
              </a:rPr>
              <a:t>US Selected Practice Recommendations, 2013.</a:t>
            </a:r>
            <a:endParaRPr lang="en-US" dirty="0">
              <a:effectLst>
                <a:outerShdw blurRad="38100" dist="38100" dir="2700000" algn="tl">
                  <a:srgbClr val="000000">
                    <a:alpha val="43137"/>
                  </a:srgbClr>
                </a:outerShdw>
              </a:effectLst>
            </a:endParaRPr>
          </a:p>
        </p:txBody>
      </p:sp>
      <p:pic>
        <p:nvPicPr>
          <p:cNvPr id="5" name="Picture 2" descr="Picture of a doctor with a woman." title="Alt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191000"/>
            <a:ext cx="2743200" cy="206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09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143000"/>
          </a:xfrm>
        </p:spPr>
        <p:txBody>
          <a:bodyPr/>
          <a:lstStyle/>
          <a:p>
            <a:pPr>
              <a:lnSpc>
                <a:spcPts val="3800"/>
              </a:lnSpc>
            </a:pPr>
            <a:r>
              <a:rPr lang="en-US" sz="3400" dirty="0" smtClean="0">
                <a:effectLst>
                  <a:outerShdw blurRad="38100" dist="38100" dir="2700000" algn="tl">
                    <a:srgbClr val="000000">
                      <a:alpha val="43137"/>
                    </a:srgbClr>
                  </a:outerShdw>
                </a:effectLst>
              </a:rPr>
              <a:t>Clinical scenario 6:  </a:t>
            </a:r>
            <a:br>
              <a:rPr lang="en-US" sz="34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When to rely on Female Sterilization</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057400"/>
            <a:ext cx="7696200" cy="3581400"/>
          </a:xfrm>
        </p:spPr>
        <p:txBody>
          <a:bodyPr/>
          <a:lstStyle/>
          <a:p>
            <a:r>
              <a:rPr lang="en-US" sz="2600" dirty="0" smtClean="0">
                <a:effectLst>
                  <a:outerShdw blurRad="38100" dist="38100" dir="2700000" algn="tl">
                    <a:srgbClr val="000000">
                      <a:alpha val="43137"/>
                    </a:srgbClr>
                  </a:outerShdw>
                </a:effectLst>
              </a:rPr>
              <a:t>A 38 </a:t>
            </a:r>
            <a:r>
              <a:rPr lang="en-US" sz="2600" dirty="0" err="1" smtClean="0">
                <a:effectLst>
                  <a:outerShdw blurRad="38100" dist="38100" dir="2700000" algn="tl">
                    <a:srgbClr val="000000">
                      <a:alpha val="43137"/>
                    </a:srgbClr>
                  </a:outerShdw>
                </a:effectLst>
              </a:rPr>
              <a:t>y.o</a:t>
            </a:r>
            <a:r>
              <a:rPr lang="en-US" sz="2600" dirty="0" smtClean="0">
                <a:effectLst>
                  <a:outerShdw blurRad="38100" dist="38100" dir="2700000" algn="tl">
                    <a:srgbClr val="000000">
                      <a:alpha val="43137"/>
                    </a:srgbClr>
                  </a:outerShdw>
                </a:effectLst>
              </a:rPr>
              <a:t>. obese female with three prior cesarean deliveries has completed childbearing and decided she wants </a:t>
            </a:r>
            <a:r>
              <a:rPr lang="en-US" sz="2600" dirty="0" err="1" smtClean="0">
                <a:effectLst>
                  <a:outerShdw blurRad="38100" dist="38100" dir="2700000" algn="tl">
                    <a:srgbClr val="000000">
                      <a:alpha val="43137"/>
                    </a:srgbClr>
                  </a:outerShdw>
                </a:effectLst>
              </a:rPr>
              <a:t>hysteroscopic</a:t>
            </a:r>
            <a:r>
              <a:rPr lang="en-US" sz="2600" dirty="0" smtClean="0">
                <a:effectLst>
                  <a:outerShdw blurRad="38100" dist="38100" dir="2700000" algn="tl">
                    <a:srgbClr val="000000">
                      <a:alpha val="43137"/>
                    </a:srgbClr>
                  </a:outerShdw>
                </a:effectLst>
              </a:rPr>
              <a:t> sterilization to replace her DMPA</a:t>
            </a:r>
            <a:r>
              <a:rPr lang="en-US" sz="2800" dirty="0" smtClean="0">
                <a:effectLst>
                  <a:outerShdw blurRad="38100" dist="38100" dir="2700000" algn="tl">
                    <a:srgbClr val="000000">
                      <a:alpha val="43137"/>
                    </a:srgbClr>
                  </a:outerShdw>
                </a:effectLst>
              </a:rPr>
              <a:t>.  </a:t>
            </a:r>
          </a:p>
          <a:p>
            <a:endParaRPr lang="en-US" dirty="0" smtClean="0">
              <a:effectLst>
                <a:outerShdw blurRad="38100" dist="38100" dir="2700000" algn="tl">
                  <a:srgbClr val="000000">
                    <a:alpha val="43137"/>
                  </a:srgbClr>
                </a:outerShdw>
              </a:effectLst>
            </a:endParaRPr>
          </a:p>
          <a:p>
            <a:pPr lvl="1"/>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effectLst>
                  <a:outerShdw blurRad="38100" dist="38100" dir="2700000" algn="tl">
                    <a:srgbClr val="000000">
                      <a:alpha val="43137"/>
                    </a:srgbClr>
                  </a:outerShdw>
                </a:effectLst>
              </a:rPr>
              <a:t>: When can she rely on</a:t>
            </a:r>
          </a:p>
          <a:p>
            <a:pPr marL="457200" lvl="1" indent="0">
              <a:buNone/>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her sterilization for </a:t>
            </a:r>
          </a:p>
          <a:p>
            <a:pPr marL="457200" lvl="1" indent="0">
              <a:buNone/>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contraception?</a:t>
            </a:r>
          </a:p>
          <a:p>
            <a:pPr marL="457200" lvl="1" indent="0">
              <a:buNone/>
            </a:pPr>
            <a:endParaRPr lang="en-US" b="1" dirty="0">
              <a:effectLst>
                <a:outerShdw blurRad="38100" dist="38100" dir="2700000" algn="tl">
                  <a:srgbClr val="000000">
                    <a:alpha val="43137"/>
                  </a:srgbClr>
                </a:outerShdw>
              </a:effectLst>
            </a:endParaRPr>
          </a:p>
        </p:txBody>
      </p:sp>
      <p:pic>
        <p:nvPicPr>
          <p:cNvPr id="1026"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88798"/>
            <a:ext cx="2362200" cy="243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508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4000" dirty="0" smtClean="0">
                <a:effectLst>
                  <a:outerShdw blurRad="38100" dist="38100" dir="2700000" algn="tl">
                    <a:srgbClr val="000000">
                      <a:alpha val="43137"/>
                    </a:srgbClr>
                  </a:outerShdw>
                </a:effectLst>
              </a:rPr>
              <a:t>Evidence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47800" y="1295400"/>
            <a:ext cx="6553200" cy="4495800"/>
          </a:xfrm>
        </p:spPr>
        <p:txBody>
          <a:bodyPr/>
          <a:lstStyle/>
          <a:p>
            <a:r>
              <a:rPr lang="en-US" dirty="0" smtClean="0">
                <a:effectLst>
                  <a:outerShdw blurRad="38100" dist="38100" dir="2700000" algn="tl">
                    <a:srgbClr val="000000">
                      <a:alpha val="43137"/>
                    </a:srgbClr>
                  </a:outerShdw>
                </a:effectLst>
              </a:rPr>
              <a:t>Most pregnancies after </a:t>
            </a:r>
            <a:r>
              <a:rPr lang="en-US" dirty="0" err="1" smtClean="0">
                <a:effectLst>
                  <a:outerShdw blurRad="38100" dist="38100" dir="2700000" algn="tl">
                    <a:srgbClr val="000000">
                      <a:alpha val="43137"/>
                    </a:srgbClr>
                  </a:outerShdw>
                </a:effectLst>
              </a:rPr>
              <a:t>hysteroscopic</a:t>
            </a:r>
            <a:r>
              <a:rPr lang="en-US" dirty="0" smtClean="0">
                <a:effectLst>
                  <a:outerShdw blurRad="38100" dist="38100" dir="2700000" algn="tl">
                    <a:srgbClr val="000000">
                      <a:alpha val="43137"/>
                    </a:srgbClr>
                  </a:outerShdw>
                </a:effectLst>
              </a:rPr>
              <a:t> sterilization occurred when there was deviation from FDA directions:</a:t>
            </a:r>
            <a:endParaRPr lang="en-US" dirty="0">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E</a:t>
            </a:r>
            <a:r>
              <a:rPr lang="en-US" dirty="0" smtClean="0">
                <a:effectLst>
                  <a:outerShdw blurRad="38100" dist="38100" dir="2700000" algn="tl">
                    <a:srgbClr val="000000">
                      <a:alpha val="43137"/>
                    </a:srgbClr>
                  </a:outerShdw>
                </a:effectLst>
              </a:rPr>
              <a:t>arly follicular phase placement</a:t>
            </a:r>
          </a:p>
          <a:p>
            <a:pPr lvl="1"/>
            <a:r>
              <a:rPr lang="en-US" dirty="0" smtClean="0">
                <a:effectLst>
                  <a:outerShdw blurRad="38100" dist="38100" dir="2700000" algn="tl">
                    <a:srgbClr val="000000">
                      <a:alpha val="43137"/>
                    </a:srgbClr>
                  </a:outerShdw>
                </a:effectLst>
              </a:rPr>
              <a:t>Imaging at three months</a:t>
            </a:r>
          </a:p>
          <a:p>
            <a:pPr lvl="1">
              <a:spcAft>
                <a:spcPts val="1200"/>
              </a:spcAft>
            </a:pPr>
            <a:r>
              <a:rPr lang="en-US" dirty="0" smtClean="0">
                <a:effectLst>
                  <a:outerShdw blurRad="38100" dist="38100" dir="2700000" algn="tl">
                    <a:srgbClr val="000000">
                      <a:alpha val="43137"/>
                    </a:srgbClr>
                  </a:outerShdw>
                </a:effectLst>
              </a:rPr>
              <a:t>Effective alternative contraception until documented occlusion</a:t>
            </a:r>
          </a:p>
          <a:p>
            <a:pPr>
              <a:spcAft>
                <a:spcPts val="600"/>
              </a:spcAft>
            </a:pPr>
            <a:r>
              <a:rPr lang="en-US" dirty="0" err="1">
                <a:effectLst>
                  <a:outerShdw blurRad="38100" dist="38100" dir="2700000" algn="tl">
                    <a:srgbClr val="000000">
                      <a:alpha val="43137"/>
                    </a:srgbClr>
                  </a:outerShdw>
                </a:effectLst>
              </a:rPr>
              <a:t>Hysterosalpingogram</a:t>
            </a:r>
            <a:r>
              <a:rPr lang="en-US" dirty="0">
                <a:effectLst>
                  <a:outerShdw blurRad="38100" dist="38100" dir="2700000" algn="tl">
                    <a:srgbClr val="000000">
                      <a:alpha val="43137"/>
                    </a:srgbClr>
                  </a:outerShdw>
                </a:effectLst>
              </a:rPr>
              <a:t> confirmation necessary for contraceptive reliance</a:t>
            </a:r>
          </a:p>
          <a:p>
            <a:r>
              <a:rPr lang="en-US" dirty="0">
                <a:effectLst>
                  <a:outerShdw blurRad="38100" dist="38100" dir="2700000" algn="tl">
                    <a:srgbClr val="000000">
                      <a:alpha val="43137"/>
                    </a:srgbClr>
                  </a:outerShdw>
                </a:effectLst>
              </a:rPr>
              <a:t>Very few pregnancies occurred among women with confirmed bilateral </a:t>
            </a:r>
            <a:r>
              <a:rPr lang="en-US" dirty="0" smtClean="0">
                <a:effectLst>
                  <a:outerShdw blurRad="38100" dist="38100" dir="2700000" algn="tl">
                    <a:srgbClr val="000000">
                      <a:alpha val="43137"/>
                    </a:srgbClr>
                  </a:outerShdw>
                </a:effectLst>
              </a:rPr>
              <a:t>occlusion</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1143000" y="5791200"/>
            <a:ext cx="7467600" cy="609600"/>
          </a:xfrm>
        </p:spPr>
        <p:txBody>
          <a:bodyPr/>
          <a:lstStyle/>
          <a:p>
            <a:r>
              <a:rPr lang="en-US" dirty="0" smtClean="0">
                <a:effectLst>
                  <a:outerShdw blurRad="38100" dist="38100" dir="2700000" algn="tl">
                    <a:srgbClr val="000000">
                      <a:alpha val="43137"/>
                    </a:srgbClr>
                  </a:outerShdw>
                </a:effectLst>
              </a:rPr>
              <a:t>Cleary et al, Contraception 2012.</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697339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nSpc>
                <a:spcPts val="3800"/>
              </a:lnSpc>
            </a:pPr>
            <a:r>
              <a:rPr lang="en-US" sz="3400" dirty="0" smtClean="0">
                <a:effectLst>
                  <a:outerShdw blurRad="38100" dist="38100" dir="2700000" algn="tl">
                    <a:srgbClr val="000000">
                      <a:alpha val="43137"/>
                    </a:srgbClr>
                  </a:outerShdw>
                </a:effectLst>
              </a:rPr>
              <a:t>Clinical scenario 6:  </a:t>
            </a:r>
            <a:br>
              <a:rPr lang="en-US" sz="34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When to rely on Female Sterilization</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524000"/>
            <a:ext cx="7696200" cy="4495800"/>
          </a:xfrm>
        </p:spPr>
        <p:txBody>
          <a:bodyPr/>
          <a:lstStyle/>
          <a:p>
            <a:r>
              <a:rPr lang="en-US" sz="2600" dirty="0">
                <a:effectLst>
                  <a:outerShdw blurRad="38100" dist="38100" dir="2700000" algn="tl">
                    <a:srgbClr val="000000">
                      <a:alpha val="43137"/>
                    </a:srgbClr>
                  </a:outerShdw>
                </a:effectLst>
              </a:rPr>
              <a:t>A 38 </a:t>
            </a:r>
            <a:r>
              <a:rPr lang="en-US" sz="2600" dirty="0" err="1">
                <a:effectLst>
                  <a:outerShdw blurRad="38100" dist="38100" dir="2700000" algn="tl">
                    <a:srgbClr val="000000">
                      <a:alpha val="43137"/>
                    </a:srgbClr>
                  </a:outerShdw>
                </a:effectLst>
              </a:rPr>
              <a:t>y.o</a:t>
            </a:r>
            <a:r>
              <a:rPr lang="en-US" sz="2600" dirty="0">
                <a:effectLst>
                  <a:outerShdw blurRad="38100" dist="38100" dir="2700000" algn="tl">
                    <a:srgbClr val="000000">
                      <a:alpha val="43137"/>
                    </a:srgbClr>
                  </a:outerShdw>
                </a:effectLst>
              </a:rPr>
              <a:t>. obese female with three prior cesarean deliveries has completed childbearing and decided she wants </a:t>
            </a:r>
            <a:r>
              <a:rPr lang="en-US" sz="2600" dirty="0" err="1">
                <a:effectLst>
                  <a:outerShdw blurRad="38100" dist="38100" dir="2700000" algn="tl">
                    <a:srgbClr val="000000">
                      <a:alpha val="43137"/>
                    </a:srgbClr>
                  </a:outerShdw>
                </a:effectLst>
              </a:rPr>
              <a:t>hysteroscopic</a:t>
            </a:r>
            <a:r>
              <a:rPr lang="en-US" sz="2600" dirty="0">
                <a:effectLst>
                  <a:outerShdw blurRad="38100" dist="38100" dir="2700000" algn="tl">
                    <a:srgbClr val="000000">
                      <a:alpha val="43137"/>
                    </a:srgbClr>
                  </a:outerShdw>
                </a:effectLst>
              </a:rPr>
              <a:t> sterilization to replace her DMPA.  </a:t>
            </a:r>
          </a:p>
          <a:p>
            <a:pPr lvl="1">
              <a:tabLst>
                <a:tab pos="1143000" algn="l"/>
              </a:tabLst>
            </a:pPr>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When can she rely on her sterilization for </a:t>
            </a:r>
            <a:r>
              <a:rPr lang="en-US" sz="2400" dirty="0" smtClean="0">
                <a:effectLst>
                  <a:outerShdw blurRad="38100" dist="38100" dir="2700000" algn="tl">
                    <a:srgbClr val="000000">
                      <a:alpha val="43137"/>
                    </a:srgbClr>
                  </a:outerShdw>
                </a:effectLst>
              </a:rPr>
              <a:t>	contraception</a:t>
            </a:r>
            <a:r>
              <a:rPr lang="en-US" sz="2400" dirty="0">
                <a:effectLst>
                  <a:outerShdw blurRad="38100" dist="38100" dir="2700000" algn="tl">
                    <a:srgbClr val="000000">
                      <a:alpha val="43137"/>
                    </a:srgbClr>
                  </a:outerShdw>
                </a:effectLst>
              </a:rPr>
              <a:t>?</a:t>
            </a:r>
          </a:p>
          <a:p>
            <a:pPr lvl="6">
              <a:buClr>
                <a:schemeClr val="tx1"/>
              </a:buClr>
              <a:buSzPct val="100000"/>
              <a:buFont typeface="Wingdings" pitchFamily="2" charset="2"/>
              <a:buChar char="§"/>
              <a:tabLst>
                <a:tab pos="3375025" algn="l"/>
              </a:tabLst>
            </a:pPr>
            <a:r>
              <a:rPr lang="en-US" sz="2400" b="1" dirty="0" smtClean="0">
                <a:solidFill>
                  <a:schemeClr val="tx1">
                    <a:lumMod val="40000"/>
                    <a:lumOff val="60000"/>
                  </a:schemeClr>
                </a:solidFill>
                <a:effectLst>
                  <a:outerShdw blurRad="38100" dist="38100" dir="2700000" algn="tl">
                    <a:srgbClr val="000000">
                      <a:alpha val="43137"/>
                    </a:srgbClr>
                  </a:outerShdw>
                </a:effectLst>
              </a:rPr>
              <a:t>A</a:t>
            </a:r>
            <a:r>
              <a:rPr lang="en-US" sz="2400" b="1" dirty="0" smtClean="0">
                <a:solidFill>
                  <a:schemeClr val="bg2"/>
                </a:solidFill>
                <a:effectLst>
                  <a:outerShdw blurRad="38100" dist="38100" dir="2700000" algn="tl">
                    <a:srgbClr val="000000">
                      <a:alpha val="43137"/>
                    </a:srgbClr>
                  </a:outerShdw>
                </a:effectLst>
              </a:rPr>
              <a:t>:  	</a:t>
            </a:r>
            <a:r>
              <a:rPr lang="en-US" sz="2400" dirty="0" smtClean="0">
                <a:solidFill>
                  <a:schemeClr val="bg2"/>
                </a:solidFill>
                <a:effectLst>
                  <a:outerShdw blurRad="38100" dist="38100" dir="2700000" algn="tl">
                    <a:srgbClr val="000000">
                      <a:alpha val="43137"/>
                    </a:srgbClr>
                  </a:outerShdw>
                </a:effectLst>
              </a:rPr>
              <a:t>She can rely on her </a:t>
            </a:r>
            <a:r>
              <a:rPr lang="en-US" sz="2400" dirty="0" err="1" smtClean="0">
                <a:solidFill>
                  <a:schemeClr val="bg2"/>
                </a:solidFill>
                <a:effectLst>
                  <a:outerShdw blurRad="38100" dist="38100" dir="2700000" algn="tl">
                    <a:srgbClr val="000000">
                      <a:alpha val="43137"/>
                    </a:srgbClr>
                  </a:outerShdw>
                </a:effectLst>
              </a:rPr>
              <a:t>hysteroscopic</a:t>
            </a:r>
            <a:r>
              <a:rPr lang="en-US" sz="2400" dirty="0" smtClean="0">
                <a:solidFill>
                  <a:schemeClr val="bg2"/>
                </a:solidFill>
                <a:effectLst>
                  <a:outerShdw blurRad="38100" dist="38100" dir="2700000" algn="tl">
                    <a:srgbClr val="000000">
                      <a:alpha val="43137"/>
                    </a:srgbClr>
                  </a:outerShdw>
                </a:effectLst>
              </a:rPr>
              <a:t>  sterilization when </a:t>
            </a:r>
            <a:r>
              <a:rPr lang="en-US" sz="2400" dirty="0" err="1" smtClean="0">
                <a:solidFill>
                  <a:schemeClr val="bg2"/>
                </a:solidFill>
                <a:effectLst>
                  <a:outerShdw blurRad="38100" dist="38100" dir="2700000" algn="tl">
                    <a:srgbClr val="000000">
                      <a:alpha val="43137"/>
                    </a:srgbClr>
                  </a:outerShdw>
                </a:effectLst>
              </a:rPr>
              <a:t>hysterosalpingogram</a:t>
            </a:r>
            <a:r>
              <a:rPr lang="en-US" sz="2400" dirty="0" smtClean="0">
                <a:solidFill>
                  <a:schemeClr val="bg2"/>
                </a:solidFill>
                <a:effectLst>
                  <a:outerShdw blurRad="38100" dist="38100" dir="2700000" algn="tl">
                    <a:srgbClr val="000000">
                      <a:alpha val="43137"/>
                    </a:srgbClr>
                  </a:outerShdw>
                </a:effectLst>
              </a:rPr>
              <a:t> at 3 months confirms bilateral tubal occlusion.   Continue DMPA till then.</a:t>
            </a:r>
          </a:p>
          <a:p>
            <a:pPr marL="457200" lvl="1" indent="0">
              <a:buNone/>
            </a:pPr>
            <a:endParaRPr lang="en-US" b="1" dirty="0">
              <a:effectLst>
                <a:outerShdw blurRad="38100" dist="38100" dir="2700000" algn="tl">
                  <a:srgbClr val="000000">
                    <a:alpha val="43137"/>
                  </a:srgbClr>
                </a:outerShdw>
              </a:effectLst>
            </a:endParaRPr>
          </a:p>
        </p:txBody>
      </p:sp>
      <p:pic>
        <p:nvPicPr>
          <p:cNvPr id="5" name="Picture 2" descr="Picture of a wom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038600"/>
            <a:ext cx="1994858" cy="205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884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401762"/>
          </a:xfrm>
        </p:spPr>
        <p:txBody>
          <a:bodyPr/>
          <a:lstStyle/>
          <a:p>
            <a:pPr>
              <a:lnSpc>
                <a:spcPts val="3400"/>
              </a:lnSpc>
            </a:pPr>
            <a:r>
              <a:rPr lang="en-US" sz="3400" dirty="0" smtClean="0">
                <a:effectLst>
                  <a:outerShdw blurRad="38100" dist="38100" dir="2700000" algn="tl">
                    <a:srgbClr val="000000">
                      <a:alpha val="43137"/>
                    </a:srgbClr>
                  </a:outerShdw>
                </a:effectLst>
              </a:rPr>
              <a:t>Clinical scenario 7:  </a:t>
            </a:r>
            <a:br>
              <a:rPr lang="en-US" sz="34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What if a woman has menstrual abnormalities using CHCs</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2429368"/>
            <a:ext cx="7315200" cy="2220686"/>
          </a:xfrm>
        </p:spPr>
        <p:txBody>
          <a:bodyPr/>
          <a:lstStyle/>
          <a:p>
            <a:pPr>
              <a:spcAft>
                <a:spcPts val="1200"/>
              </a:spcAft>
            </a:pPr>
            <a:r>
              <a:rPr lang="en-US" sz="2600" dirty="0" smtClean="0">
                <a:effectLst>
                  <a:outerShdw blurRad="38100" dist="38100" dir="2700000" algn="tl">
                    <a:srgbClr val="000000">
                      <a:alpha val="43137"/>
                    </a:srgbClr>
                  </a:outerShdw>
                </a:effectLst>
              </a:rPr>
              <a:t>28 </a:t>
            </a:r>
            <a:r>
              <a:rPr lang="en-US" sz="2600" dirty="0" err="1" smtClean="0">
                <a:effectLst>
                  <a:outerShdw blurRad="38100" dist="38100" dir="2700000" algn="tl">
                    <a:srgbClr val="000000">
                      <a:alpha val="43137"/>
                    </a:srgbClr>
                  </a:outerShdw>
                </a:effectLst>
              </a:rPr>
              <a:t>y.o</a:t>
            </a:r>
            <a:r>
              <a:rPr lang="en-US" sz="2600" dirty="0" smtClean="0">
                <a:effectLst>
                  <a:outerShdw blurRad="38100" dist="38100" dir="2700000" algn="tl">
                    <a:srgbClr val="000000">
                      <a:alpha val="43137"/>
                    </a:srgbClr>
                  </a:outerShdw>
                </a:effectLst>
              </a:rPr>
              <a:t>. female has been using continuous combined OCPs for the last 6 months but has had persistent spotting for the last month.  </a:t>
            </a:r>
          </a:p>
          <a:p>
            <a:pPr lvl="1"/>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effectLst>
                  <a:outerShdw blurRad="38100" dist="38100" dir="2700000" algn="tl">
                    <a:srgbClr val="000000">
                      <a:alpha val="43137"/>
                    </a:srgbClr>
                  </a:outerShdw>
                </a:effectLst>
              </a:rPr>
              <a:t>:  What can she do if she wants treatment?</a:t>
            </a:r>
          </a:p>
          <a:p>
            <a:pPr marL="457200" lvl="1" indent="0">
              <a:buNone/>
            </a:pPr>
            <a:endParaRPr lang="en-US" sz="2400" b="1" dirty="0" smtClean="0">
              <a:effectLst>
                <a:outerShdw blurRad="38100" dist="38100" dir="2700000" algn="tl">
                  <a:srgbClr val="000000">
                    <a:alpha val="43137"/>
                  </a:srgbClr>
                </a:outerShdw>
              </a:effectLst>
            </a:endParaRPr>
          </a:p>
        </p:txBody>
      </p:sp>
      <p:pic>
        <p:nvPicPr>
          <p:cNvPr id="6"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444" y="4345254"/>
            <a:ext cx="1955556" cy="197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08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bwMode="auto">
          <a:xfrm>
            <a:off x="457200" y="274638"/>
            <a:ext cx="8229600" cy="1143000"/>
          </a:xfrm>
          <a:prstGeom prst="rect">
            <a:avLst/>
          </a:prstGeom>
          <a:noFill/>
          <a:ln>
            <a:miter lim="800000"/>
            <a:headEnd/>
            <a:tailEnd/>
          </a:ln>
        </p:spPr>
        <p:txBody>
          <a:bodyPr anchor="b">
            <a:prstTxWarp prst="textNoShape">
              <a:avLst/>
            </a:prstTxWarp>
          </a:bodyPr>
          <a:lstStyle/>
          <a:p>
            <a:pPr eaLnBrk="1" hangingPunct="1">
              <a:lnSpc>
                <a:spcPts val="3200"/>
              </a:lnSpc>
            </a:pPr>
            <a:r>
              <a:rPr lang="en-US" sz="3200" b="1" dirty="0" smtClean="0">
                <a:effectLst>
                  <a:outerShdw blurRad="38100" dist="38100" dir="2700000" algn="tl">
                    <a:srgbClr val="000000">
                      <a:alpha val="43137"/>
                    </a:srgbClr>
                  </a:outerShdw>
                </a:effectLst>
              </a:rPr>
              <a:t>US  Selected Practice Recommendations for Contraceptive Use, 2013</a:t>
            </a:r>
          </a:p>
        </p:txBody>
      </p:sp>
      <p:sp>
        <p:nvSpPr>
          <p:cNvPr id="21506" name="Content Placeholder 4"/>
          <p:cNvSpPr>
            <a:spLocks noGrp="1"/>
          </p:cNvSpPr>
          <p:nvPr>
            <p:ph idx="4294967295"/>
          </p:nvPr>
        </p:nvSpPr>
        <p:spPr bwMode="auto">
          <a:xfrm>
            <a:off x="707746" y="1524000"/>
            <a:ext cx="7902854" cy="4800600"/>
          </a:xfrm>
          <a:prstGeom prst="rect">
            <a:avLst/>
          </a:prstGeom>
          <a:noFill/>
          <a:ln>
            <a:miter lim="800000"/>
            <a:headEnd/>
            <a:tailEnd/>
          </a:ln>
        </p:spPr>
        <p:txBody>
          <a:bodyPr>
            <a:prstTxWarp prst="textNoShape">
              <a:avLst/>
            </a:prstTxWarp>
          </a:bodyPr>
          <a:lstStyle/>
          <a:p>
            <a:pPr eaLnBrk="1" hangingPunct="1">
              <a:buClr>
                <a:schemeClr val="tx1"/>
              </a:buClr>
              <a:buSzPct val="70000"/>
              <a:buFont typeface="Wingdings" pitchFamily="84" charset="2"/>
              <a:buChar char="q"/>
            </a:pPr>
            <a:r>
              <a:rPr lang="en-US" sz="2400" b="1" dirty="0" smtClean="0">
                <a:solidFill>
                  <a:schemeClr val="bg2"/>
                </a:solidFill>
                <a:effectLst>
                  <a:outerShdw blurRad="38100" dist="38100" dir="2700000" algn="tl">
                    <a:srgbClr val="000000">
                      <a:alpha val="43137"/>
                    </a:srgbClr>
                  </a:outerShdw>
                </a:effectLst>
              </a:rPr>
              <a:t>Follow-up to US Medical Eligibility Criteria                         for Contraceptive Use, 2010 (US MEC):</a:t>
            </a:r>
          </a:p>
          <a:p>
            <a:pPr lvl="1">
              <a:spcAft>
                <a:spcPts val="300"/>
              </a:spcAft>
              <a:buClr>
                <a:schemeClr val="tx1"/>
              </a:buClr>
              <a:buSzPct val="70000"/>
              <a:buFont typeface="Wingdings" pitchFamily="84" charset="2"/>
              <a:buChar char="q"/>
            </a:pPr>
            <a:r>
              <a:rPr lang="en-US" sz="2000" dirty="0" smtClean="0">
                <a:solidFill>
                  <a:schemeClr val="bg2"/>
                </a:solidFill>
                <a:effectLst>
                  <a:outerShdw blurRad="38100" dist="38100" dir="2700000" algn="tl">
                    <a:srgbClr val="000000">
                      <a:alpha val="43137"/>
                    </a:srgbClr>
                  </a:outerShdw>
                </a:effectLst>
              </a:rPr>
              <a:t>Recommendations for who can safely use contraception</a:t>
            </a:r>
          </a:p>
          <a:p>
            <a:pPr eaLnBrk="1" hangingPunct="1">
              <a:spcAft>
                <a:spcPts val="600"/>
              </a:spcAft>
              <a:buClr>
                <a:schemeClr val="tx1"/>
              </a:buClr>
              <a:buSzPct val="70000"/>
              <a:buFont typeface="Wingdings" pitchFamily="84" charset="2"/>
              <a:buChar char="q"/>
            </a:pPr>
            <a:r>
              <a:rPr lang="en-US" sz="2400" b="1" dirty="0" smtClean="0">
                <a:solidFill>
                  <a:schemeClr val="bg2"/>
                </a:solidFill>
                <a:effectLst>
                  <a:outerShdw blurRad="38100" dist="38100" dir="2700000" algn="tl">
                    <a:srgbClr val="000000">
                      <a:alpha val="43137"/>
                    </a:srgbClr>
                  </a:outerShdw>
                </a:effectLst>
              </a:rPr>
              <a:t>Adapted from World Health Organization (WHO) SPR</a:t>
            </a:r>
          </a:p>
          <a:p>
            <a:pPr eaLnBrk="1" hangingPunct="1">
              <a:buClr>
                <a:schemeClr val="tx1"/>
              </a:buClr>
              <a:buSzPct val="70000"/>
              <a:buFont typeface="Wingdings" pitchFamily="84" charset="2"/>
              <a:buChar char="q"/>
            </a:pPr>
            <a:r>
              <a:rPr lang="en-US" sz="2400" b="1" dirty="0" smtClean="0">
                <a:solidFill>
                  <a:schemeClr val="bg2"/>
                </a:solidFill>
                <a:effectLst>
                  <a:outerShdw blurRad="38100" dist="38100" dir="2700000" algn="tl">
                    <a:srgbClr val="000000">
                      <a:alpha val="43137"/>
                    </a:srgbClr>
                  </a:outerShdw>
                </a:effectLst>
              </a:rPr>
              <a:t>Intent:  Evidence-based guidance for common, yet controversial, contraceptive management questions</a:t>
            </a:r>
          </a:p>
          <a:p>
            <a:pPr lvl="1" eaLnBrk="1" hangingPunct="1">
              <a:buClr>
                <a:schemeClr val="tx1"/>
              </a:buClr>
              <a:buSzPct val="100000"/>
              <a:buFont typeface="Wingdings" pitchFamily="2" charset="2"/>
              <a:buChar char="§"/>
            </a:pPr>
            <a:r>
              <a:rPr lang="en-US" sz="2000" dirty="0" smtClean="0">
                <a:solidFill>
                  <a:schemeClr val="bg2"/>
                </a:solidFill>
                <a:effectLst>
                  <a:outerShdw blurRad="38100" dist="38100" dir="2700000" algn="tl">
                    <a:srgbClr val="000000">
                      <a:alpha val="43137"/>
                    </a:srgbClr>
                  </a:outerShdw>
                </a:effectLst>
              </a:rPr>
              <a:t>When to start</a:t>
            </a:r>
          </a:p>
          <a:p>
            <a:pPr lvl="1" eaLnBrk="1" hangingPunct="1">
              <a:buClr>
                <a:schemeClr val="tx1"/>
              </a:buClr>
              <a:buSzPct val="100000"/>
              <a:buFont typeface="Wingdings" pitchFamily="2" charset="2"/>
              <a:buChar char="§"/>
            </a:pPr>
            <a:r>
              <a:rPr lang="en-US" sz="2000" dirty="0" smtClean="0">
                <a:solidFill>
                  <a:schemeClr val="bg2"/>
                </a:solidFill>
                <a:effectLst>
                  <a:outerShdw blurRad="38100" dist="38100" dir="2700000" algn="tl">
                    <a:srgbClr val="000000">
                      <a:alpha val="43137"/>
                    </a:srgbClr>
                  </a:outerShdw>
                </a:effectLst>
              </a:rPr>
              <a:t>Missed pills</a:t>
            </a:r>
          </a:p>
          <a:p>
            <a:pPr lvl="1" eaLnBrk="1" hangingPunct="1">
              <a:buClr>
                <a:schemeClr val="tx1"/>
              </a:buClr>
              <a:buSzPct val="100000"/>
              <a:buFont typeface="Wingdings" pitchFamily="2" charset="2"/>
              <a:buChar char="§"/>
            </a:pPr>
            <a:r>
              <a:rPr lang="en-US" sz="2000" dirty="0" smtClean="0">
                <a:solidFill>
                  <a:schemeClr val="bg2"/>
                </a:solidFill>
                <a:effectLst>
                  <a:outerShdw blurRad="38100" dist="38100" dir="2700000" algn="tl">
                    <a:srgbClr val="000000">
                      <a:alpha val="43137"/>
                    </a:srgbClr>
                  </a:outerShdw>
                </a:effectLst>
              </a:rPr>
              <a:t>Bleeding problems</a:t>
            </a:r>
          </a:p>
          <a:p>
            <a:pPr lvl="1" eaLnBrk="1" hangingPunct="1">
              <a:buClr>
                <a:schemeClr val="tx1"/>
              </a:buClr>
              <a:buSzPct val="100000"/>
              <a:buFont typeface="Wingdings" pitchFamily="2" charset="2"/>
              <a:buChar char="§"/>
            </a:pPr>
            <a:r>
              <a:rPr lang="en-US" sz="2000" dirty="0" smtClean="0">
                <a:solidFill>
                  <a:schemeClr val="bg2"/>
                </a:solidFill>
                <a:effectLst>
                  <a:outerShdw blurRad="38100" dist="38100" dir="2700000" algn="tl">
                    <a:srgbClr val="000000">
                      <a:alpha val="43137"/>
                    </a:srgbClr>
                  </a:outerShdw>
                </a:effectLst>
              </a:rPr>
              <a:t>Exams and tests</a:t>
            </a:r>
          </a:p>
          <a:p>
            <a:pPr lvl="1" eaLnBrk="1" hangingPunct="1">
              <a:buClr>
                <a:schemeClr val="tx1"/>
              </a:buClr>
              <a:buSzPct val="100000"/>
              <a:buFont typeface="Wingdings" pitchFamily="2" charset="2"/>
              <a:buChar char="§"/>
            </a:pPr>
            <a:r>
              <a:rPr lang="en-US" sz="2000" dirty="0" smtClean="0">
                <a:solidFill>
                  <a:schemeClr val="bg2"/>
                </a:solidFill>
                <a:effectLst>
                  <a:outerShdw blurRad="38100" dist="38100" dir="2700000" algn="tl">
                    <a:srgbClr val="000000">
                      <a:alpha val="43137"/>
                    </a:srgbClr>
                  </a:outerShdw>
                </a:effectLst>
              </a:rPr>
              <a:t>Follow-up</a:t>
            </a:r>
          </a:p>
          <a:p>
            <a:pPr lvl="1" eaLnBrk="1" hangingPunct="1">
              <a:buClr>
                <a:schemeClr val="tx1"/>
              </a:buClr>
              <a:buSzPct val="100000"/>
              <a:buFont typeface="Wingdings" pitchFamily="2" charset="2"/>
              <a:buChar char="§"/>
            </a:pPr>
            <a:r>
              <a:rPr lang="en-US" sz="2000" dirty="0" smtClean="0">
                <a:solidFill>
                  <a:schemeClr val="bg2"/>
                </a:solidFill>
                <a:effectLst>
                  <a:outerShdw blurRad="38100" dist="38100" dir="2700000" algn="tl">
                    <a:srgbClr val="000000">
                      <a:alpha val="43137"/>
                    </a:srgbClr>
                  </a:outerShdw>
                </a:effectLst>
              </a:rPr>
              <a:t>How to be reasonably certain that a woman is not pregnant</a:t>
            </a:r>
            <a:endParaRPr lang="en-US" sz="2400"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37499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96962"/>
          </a:xfrm>
        </p:spPr>
        <p:txBody>
          <a:bodyPr/>
          <a:lstStyle/>
          <a:p>
            <a:r>
              <a:rPr lang="en-US" sz="4000" dirty="0" smtClean="0">
                <a:effectLst>
                  <a:outerShdw blurRad="38100" dist="38100" dir="2700000" algn="tl">
                    <a:srgbClr val="000000">
                      <a:alpha val="43137"/>
                    </a:srgbClr>
                  </a:outerShdw>
                </a:effectLst>
              </a:rPr>
              <a:t>Evidence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676400"/>
            <a:ext cx="7010400" cy="4191000"/>
          </a:xfrm>
        </p:spPr>
        <p:txBody>
          <a:bodyPr/>
          <a:lstStyle/>
          <a:p>
            <a:pPr>
              <a:spcAft>
                <a:spcPts val="1200"/>
              </a:spcAft>
            </a:pPr>
            <a:r>
              <a:rPr lang="en-US" sz="2800" dirty="0" smtClean="0">
                <a:effectLst>
                  <a:outerShdw blurRad="38100" dist="38100" dir="2700000" algn="tl">
                    <a:srgbClr val="000000">
                      <a:alpha val="43137"/>
                    </a:srgbClr>
                  </a:outerShdw>
                </a:effectLst>
              </a:rPr>
              <a:t>Anticipatory counseling decreases method discontinuation from bleeding irregularities with DMPA</a:t>
            </a:r>
          </a:p>
          <a:p>
            <a:pPr>
              <a:spcAft>
                <a:spcPts val="1200"/>
              </a:spcAft>
            </a:pPr>
            <a:r>
              <a:rPr lang="en-US" sz="2800" b="1" dirty="0" smtClean="0">
                <a:effectLst>
                  <a:outerShdw blurRad="38100" dist="38100" dir="2700000" algn="tl">
                    <a:srgbClr val="000000">
                      <a:alpha val="43137"/>
                    </a:srgbClr>
                  </a:outerShdw>
                </a:effectLst>
              </a:rPr>
              <a:t>Hormone-free Interval (HFI) of 3-4 days improves bleeding after 2 weeks</a:t>
            </a:r>
          </a:p>
          <a:p>
            <a:pPr>
              <a:spcAft>
                <a:spcPts val="1200"/>
              </a:spcAft>
            </a:pPr>
            <a:r>
              <a:rPr lang="en-US" sz="2800" dirty="0" smtClean="0">
                <a:effectLst>
                  <a:outerShdw blurRad="38100" dist="38100" dir="2700000" algn="tl">
                    <a:srgbClr val="000000">
                      <a:alpha val="43137"/>
                    </a:srgbClr>
                  </a:outerShdw>
                </a:effectLst>
              </a:rPr>
              <a:t>Doxycycline has not been shown to improve bleeding</a:t>
            </a:r>
            <a:endParaRPr lang="en-US" sz="2400" b="1" dirty="0" smtClean="0">
              <a:effectLst>
                <a:outerShdw blurRad="38100" dist="38100" dir="2700000" algn="tl">
                  <a:srgbClr val="000000">
                    <a:alpha val="43137"/>
                  </a:srgbClr>
                </a:outerShdw>
              </a:effectLst>
            </a:endParaRPr>
          </a:p>
          <a:p>
            <a:pPr marL="457200" lvl="1" indent="0">
              <a:spcAft>
                <a:spcPts val="1200"/>
              </a:spcAft>
              <a:buNone/>
            </a:pPr>
            <a:endParaRPr lang="en-US" sz="24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0138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934200" cy="1401762"/>
          </a:xfrm>
        </p:spPr>
        <p:txBody>
          <a:bodyPr/>
          <a:lstStyle/>
          <a:p>
            <a:pPr>
              <a:lnSpc>
                <a:spcPts val="3600"/>
              </a:lnSpc>
            </a:pPr>
            <a:r>
              <a:rPr lang="en-US" sz="3400" dirty="0" smtClean="0">
                <a:effectLst>
                  <a:outerShdw blurRad="38100" dist="38100" dir="2700000" algn="tl">
                    <a:srgbClr val="000000">
                      <a:alpha val="43137"/>
                    </a:srgbClr>
                  </a:outerShdw>
                </a:effectLst>
              </a:rPr>
              <a:t>Clinical scenario 7:  </a:t>
            </a:r>
            <a:br>
              <a:rPr lang="en-US" sz="34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What if a woman has menstrual abnormalities using CHCs</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2057400"/>
            <a:ext cx="7696200" cy="3962400"/>
          </a:xfrm>
        </p:spPr>
        <p:txBody>
          <a:bodyPr/>
          <a:lstStyle/>
          <a:p>
            <a:pPr>
              <a:spcAft>
                <a:spcPts val="1200"/>
              </a:spcAft>
            </a:pPr>
            <a:r>
              <a:rPr lang="en-US" sz="2600" dirty="0" smtClean="0">
                <a:effectLst>
                  <a:outerShdw blurRad="38100" dist="38100" dir="2700000" algn="tl">
                    <a:srgbClr val="000000">
                      <a:alpha val="43137"/>
                    </a:srgbClr>
                  </a:outerShdw>
                </a:effectLst>
              </a:rPr>
              <a:t>28 </a:t>
            </a:r>
            <a:r>
              <a:rPr lang="en-US" sz="2600" dirty="0" err="1" smtClean="0">
                <a:effectLst>
                  <a:outerShdw blurRad="38100" dist="38100" dir="2700000" algn="tl">
                    <a:srgbClr val="000000">
                      <a:alpha val="43137"/>
                    </a:srgbClr>
                  </a:outerShdw>
                </a:effectLst>
              </a:rPr>
              <a:t>y.o</a:t>
            </a:r>
            <a:r>
              <a:rPr lang="en-US" sz="2600" dirty="0" smtClean="0">
                <a:effectLst>
                  <a:outerShdw blurRad="38100" dist="38100" dir="2700000" algn="tl">
                    <a:srgbClr val="000000">
                      <a:alpha val="43137"/>
                    </a:srgbClr>
                  </a:outerShdw>
                </a:effectLst>
              </a:rPr>
              <a:t>. female has been using continuous oral contraceptive pills (OCPs) but has had persistent spotting for the last month.  </a:t>
            </a:r>
          </a:p>
          <a:p>
            <a:pPr lvl="1"/>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effectLst>
                  <a:outerShdw blurRad="38100" dist="38100" dir="2700000" algn="tl">
                    <a:srgbClr val="000000">
                      <a:alpha val="43137"/>
                    </a:srgbClr>
                  </a:outerShdw>
                </a:effectLst>
              </a:rPr>
              <a:t>:  What can she do if she wants treatment?</a:t>
            </a:r>
          </a:p>
          <a:p>
            <a:pPr lvl="1"/>
            <a:r>
              <a:rPr lang="en-US" sz="2400" b="1" dirty="0" smtClean="0">
                <a:solidFill>
                  <a:schemeClr val="tx1">
                    <a:lumMod val="40000"/>
                    <a:lumOff val="60000"/>
                  </a:schemeClr>
                </a:solidFill>
                <a:effectLst>
                  <a:outerShdw blurRad="38100" dist="38100" dir="2700000" algn="tl">
                    <a:srgbClr val="000000">
                      <a:alpha val="43137"/>
                    </a:srgbClr>
                  </a:outerShdw>
                </a:effectLst>
              </a:rPr>
              <a:t>A</a:t>
            </a:r>
            <a:r>
              <a:rPr lang="en-US" sz="2400" dirty="0" smtClean="0">
                <a:effectLst>
                  <a:outerShdw blurRad="38100" dist="38100" dir="2700000" algn="tl">
                    <a:srgbClr val="000000">
                      <a:alpha val="43137"/>
                    </a:srgbClr>
                  </a:outerShdw>
                </a:effectLst>
              </a:rPr>
              <a:t>:  </a:t>
            </a:r>
          </a:p>
          <a:p>
            <a:pPr lvl="2"/>
            <a:r>
              <a:rPr lang="en-US" sz="2200" dirty="0" smtClean="0">
                <a:effectLst>
                  <a:outerShdw blurRad="38100" dist="38100" dir="2700000" algn="tl">
                    <a:srgbClr val="000000">
                      <a:alpha val="43137"/>
                    </a:srgbClr>
                  </a:outerShdw>
                </a:effectLst>
              </a:rPr>
              <a:t>Emphasize importance of correct                                       use and timing</a:t>
            </a:r>
          </a:p>
          <a:p>
            <a:pPr lvl="2"/>
            <a:r>
              <a:rPr lang="en-US" sz="2200" dirty="0" smtClean="0">
                <a:effectLst>
                  <a:outerShdw blurRad="38100" dist="38100" dir="2700000" algn="tl">
                    <a:srgbClr val="000000">
                      <a:alpha val="43137"/>
                    </a:srgbClr>
                  </a:outerShdw>
                </a:effectLst>
              </a:rPr>
              <a:t>Discuss HFI for 3-4 days if taking                                              OCPs  &gt;21 days</a:t>
            </a:r>
          </a:p>
          <a:p>
            <a:pPr marL="457200" lvl="1" indent="0">
              <a:buNone/>
            </a:pPr>
            <a:endParaRPr lang="en-US" sz="2400" b="1" dirty="0" smtClean="0">
              <a:effectLst>
                <a:outerShdw blurRad="38100" dist="38100" dir="2700000" algn="tl">
                  <a:srgbClr val="000000">
                    <a:alpha val="43137"/>
                  </a:srgbClr>
                </a:outerShdw>
              </a:effectLst>
            </a:endParaRPr>
          </a:p>
        </p:txBody>
      </p:sp>
      <p:pic>
        <p:nvPicPr>
          <p:cNvPr id="5"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0" y="4038600"/>
            <a:ext cx="188210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38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lnSpc>
                <a:spcPts val="3600"/>
              </a:lnSpc>
            </a:pPr>
            <a:r>
              <a:rPr lang="en-US" sz="3400" dirty="0" smtClean="0"/>
              <a:t>Clinical scenario 8 :  </a:t>
            </a:r>
            <a:br>
              <a:rPr lang="en-US" sz="3400" dirty="0" smtClean="0"/>
            </a:br>
            <a:r>
              <a:rPr lang="en-US" sz="3000" dirty="0" smtClean="0"/>
              <a:t>Emergency Contraception </a:t>
            </a:r>
            <a:endParaRPr lang="en-US" sz="3000" dirty="0"/>
          </a:p>
        </p:txBody>
      </p:sp>
      <p:sp>
        <p:nvSpPr>
          <p:cNvPr id="3" name="Content Placeholder 2"/>
          <p:cNvSpPr>
            <a:spLocks noGrp="1"/>
          </p:cNvSpPr>
          <p:nvPr>
            <p:ph idx="1"/>
          </p:nvPr>
        </p:nvSpPr>
        <p:spPr>
          <a:xfrm>
            <a:off x="1143000" y="2095500"/>
            <a:ext cx="6934200" cy="2666999"/>
          </a:xfrm>
        </p:spPr>
        <p:txBody>
          <a:bodyPr/>
          <a:lstStyle/>
          <a:p>
            <a:pPr>
              <a:spcAft>
                <a:spcPts val="1800"/>
              </a:spcAft>
            </a:pPr>
            <a:r>
              <a:rPr lang="en-US" sz="2600" dirty="0" smtClean="0"/>
              <a:t>38 </a:t>
            </a:r>
            <a:r>
              <a:rPr lang="en-US" sz="2600" dirty="0" err="1" smtClean="0"/>
              <a:t>y.o</a:t>
            </a:r>
            <a:r>
              <a:rPr lang="en-US" sz="2600" dirty="0" smtClean="0"/>
              <a:t>. obese female had unprotected intercourse 4 days ago and is worried about pregnancy.</a:t>
            </a:r>
          </a:p>
          <a:p>
            <a:pPr lvl="1">
              <a:tabLst>
                <a:tab pos="1143000" algn="l"/>
              </a:tabLst>
            </a:pPr>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t>:  What are her emergency contraception 	options?</a:t>
            </a:r>
          </a:p>
        </p:txBody>
      </p:sp>
      <p:pic>
        <p:nvPicPr>
          <p:cNvPr id="1026" name="Picture 2" descr="Picture of a woman." title="Alt text."/>
          <p:cNvPicPr>
            <a:picLocks noChangeAspect="1" noChangeArrowheads="1"/>
          </p:cNvPicPr>
          <p:nvPr/>
        </p:nvPicPr>
        <p:blipFill rotWithShape="1">
          <a:blip r:embed="rId3">
            <a:extLst>
              <a:ext uri="{28A0092B-C50C-407E-A947-70E740481C1C}">
                <a14:useLocalDpi xmlns:a14="http://schemas.microsoft.com/office/drawing/2010/main" val="0"/>
              </a:ext>
            </a:extLst>
          </a:blip>
          <a:srcRect t="3048" b="3338"/>
          <a:stretch/>
        </p:blipFill>
        <p:spPr bwMode="auto">
          <a:xfrm>
            <a:off x="4876800" y="4175185"/>
            <a:ext cx="1957137" cy="18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735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143000"/>
          </a:xfrm>
        </p:spPr>
        <p:txBody>
          <a:bodyPr/>
          <a:lstStyle/>
          <a:p>
            <a:r>
              <a:rPr lang="en-US" sz="3200" dirty="0" smtClean="0">
                <a:effectLst>
                  <a:outerShdw blurRad="38100" dist="38100" dir="2700000" algn="tl">
                    <a:srgbClr val="000000">
                      <a:alpha val="43137"/>
                    </a:srgbClr>
                  </a:outerShdw>
                </a:effectLst>
              </a:rPr>
              <a:t>Four options for EC available in the US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66800" y="2133600"/>
            <a:ext cx="7162800" cy="3581400"/>
          </a:xfrm>
        </p:spPr>
        <p:txBody>
          <a:bodyPr/>
          <a:lstStyle/>
          <a:p>
            <a:r>
              <a:rPr lang="en-US" sz="2800" dirty="0">
                <a:effectLst>
                  <a:outerShdw blurRad="38100" dist="38100" dir="2700000" algn="tl">
                    <a:srgbClr val="000000">
                      <a:alpha val="43137"/>
                    </a:srgbClr>
                  </a:outerShdw>
                </a:effectLst>
              </a:rPr>
              <a:t>Intrauterine device</a:t>
            </a:r>
          </a:p>
          <a:p>
            <a:pPr lvl="1"/>
            <a:r>
              <a:rPr lang="en-US" sz="2400" dirty="0">
                <a:effectLst>
                  <a:outerShdw blurRad="38100" dist="38100" dir="2700000" algn="tl">
                    <a:srgbClr val="000000">
                      <a:alpha val="43137"/>
                    </a:srgbClr>
                  </a:outerShdw>
                </a:effectLst>
              </a:rPr>
              <a:t>copper intrauterine device (Cu-IUD</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Emergency contraceptive pills (ECPs)</a:t>
            </a:r>
          </a:p>
          <a:p>
            <a:pPr lvl="1"/>
            <a:r>
              <a:rPr lang="en-US" sz="2400" dirty="0" err="1">
                <a:effectLst>
                  <a:outerShdw blurRad="38100" dist="38100" dir="2700000" algn="tl">
                    <a:srgbClr val="000000">
                      <a:alpha val="43137"/>
                    </a:srgbClr>
                  </a:outerShdw>
                </a:effectLst>
              </a:rPr>
              <a:t>ulipristal</a:t>
            </a:r>
            <a:r>
              <a:rPr lang="en-US" sz="2400" dirty="0">
                <a:effectLst>
                  <a:outerShdw blurRad="38100" dist="38100" dir="2700000" algn="tl">
                    <a:srgbClr val="000000">
                      <a:alpha val="43137"/>
                    </a:srgbClr>
                  </a:outerShdw>
                </a:effectLst>
              </a:rPr>
              <a:t> acetate (UPA) available in a single dose (30 </a:t>
            </a:r>
            <a:r>
              <a:rPr lang="en-US" sz="2400" dirty="0" smtClean="0">
                <a:effectLst>
                  <a:outerShdw blurRad="38100" dist="38100" dir="2700000" algn="tl">
                    <a:srgbClr val="000000">
                      <a:alpha val="43137"/>
                    </a:srgbClr>
                  </a:outerShdw>
                </a:effectLst>
              </a:rPr>
              <a:t>mg)</a:t>
            </a:r>
          </a:p>
          <a:p>
            <a:pPr lvl="1"/>
            <a:r>
              <a:rPr lang="en-US" sz="2400" dirty="0" err="1" smtClean="0">
                <a:effectLst>
                  <a:outerShdw blurRad="38100" dist="38100" dir="2700000" algn="tl">
                    <a:srgbClr val="000000">
                      <a:alpha val="43137"/>
                    </a:srgbClr>
                  </a:outerShdw>
                </a:effectLst>
              </a:rPr>
              <a:t>levonorgestrel</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(LNG) in a single dose </a:t>
            </a:r>
            <a:r>
              <a:rPr lang="en-US" sz="2400" dirty="0" smtClean="0">
                <a:effectLst>
                  <a:outerShdw blurRad="38100" dist="38100" dir="2700000" algn="tl">
                    <a:srgbClr val="000000">
                      <a:alpha val="43137"/>
                    </a:srgbClr>
                  </a:outerShdw>
                </a:effectLst>
              </a:rPr>
              <a:t>combined </a:t>
            </a:r>
          </a:p>
          <a:p>
            <a:pPr lvl="1"/>
            <a:r>
              <a:rPr lang="en-US" sz="2400" dirty="0" smtClean="0">
                <a:effectLst>
                  <a:outerShdw blurRad="38100" dist="38100" dir="2700000" algn="tl">
                    <a:srgbClr val="000000">
                      <a:alpha val="43137"/>
                    </a:srgbClr>
                  </a:outerShdw>
                </a:effectLst>
              </a:rPr>
              <a:t>estrogen/progestin </a:t>
            </a:r>
            <a:r>
              <a:rPr lang="en-US" sz="2400" dirty="0">
                <a:effectLst>
                  <a:outerShdw blurRad="38100" dist="38100" dir="2700000" algn="tl">
                    <a:srgbClr val="000000">
                      <a:alpha val="43137"/>
                    </a:srgbClr>
                  </a:outerShdw>
                </a:effectLst>
              </a:rPr>
              <a:t>in 2 doses </a:t>
            </a:r>
          </a:p>
        </p:txBody>
      </p:sp>
    </p:spTree>
    <p:extLst>
      <p:ext uri="{BB962C8B-B14F-4D97-AF65-F5344CB8AC3E}">
        <p14:creationId xmlns:p14="http://schemas.microsoft.com/office/powerpoint/2010/main" val="57691954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sz="3200" dirty="0" smtClean="0">
                <a:effectLst>
                  <a:outerShdw blurRad="38100" dist="38100" dir="2700000" algn="tl">
                    <a:srgbClr val="000000">
                      <a:alpha val="43137"/>
                    </a:srgbClr>
                  </a:outerShdw>
                </a:effectLst>
              </a:rPr>
              <a:t>SPR Recommendation on Effectiveness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46760" y="1219200"/>
            <a:ext cx="7711440" cy="4953000"/>
          </a:xfrm>
        </p:spPr>
        <p:txBody>
          <a:bodyPr/>
          <a:lstStyle/>
          <a:p>
            <a:pPr>
              <a:spcAft>
                <a:spcPts val="1200"/>
              </a:spcAft>
            </a:pPr>
            <a:r>
              <a:rPr lang="en-US" sz="2300" dirty="0" smtClean="0">
                <a:effectLst>
                  <a:outerShdw blurRad="38100" dist="38100" dir="2700000" algn="tl">
                    <a:srgbClr val="000000">
                      <a:alpha val="43137"/>
                    </a:srgbClr>
                  </a:outerShdw>
                </a:effectLst>
              </a:rPr>
              <a:t>Large systematic review of 42 studies showed that the pregnancy rate among emergency IUD users is 0.09%</a:t>
            </a:r>
          </a:p>
          <a:p>
            <a:r>
              <a:rPr lang="en-US" sz="2300" dirty="0" smtClean="0">
                <a:effectLst>
                  <a:outerShdw blurRad="38100" dist="38100" dir="2700000" algn="tl">
                    <a:srgbClr val="000000">
                      <a:alpha val="43137"/>
                    </a:srgbClr>
                  </a:outerShdw>
                </a:effectLst>
              </a:rPr>
              <a:t>UPA and LNG ECPs have similar effectiveness when taken within 3 days after unprotected intercourse</a:t>
            </a:r>
          </a:p>
          <a:p>
            <a:pPr lvl="1">
              <a:spcAft>
                <a:spcPts val="1200"/>
              </a:spcAft>
            </a:pPr>
            <a:r>
              <a:rPr lang="en-US" dirty="0" smtClean="0">
                <a:solidFill>
                  <a:srgbClr val="FFFF66"/>
                </a:solidFill>
                <a:effectLst>
                  <a:outerShdw blurRad="38100" dist="38100" dir="2700000" algn="tl">
                    <a:srgbClr val="000000">
                      <a:alpha val="43137"/>
                    </a:srgbClr>
                  </a:outerShdw>
                </a:effectLst>
              </a:rPr>
              <a:t>UPA </a:t>
            </a:r>
            <a:r>
              <a:rPr lang="en-US" dirty="0">
                <a:solidFill>
                  <a:srgbClr val="FFFF66"/>
                </a:solidFill>
                <a:effectLst>
                  <a:outerShdw blurRad="38100" dist="38100" dir="2700000" algn="tl">
                    <a:srgbClr val="000000">
                      <a:alpha val="43137"/>
                    </a:srgbClr>
                  </a:outerShdw>
                </a:effectLst>
              </a:rPr>
              <a:t>has been shown to be more effective than the LNG formulation between 3 and 5 days after unprotected </a:t>
            </a:r>
            <a:r>
              <a:rPr lang="en-US" dirty="0" smtClean="0">
                <a:solidFill>
                  <a:srgbClr val="FFFF66"/>
                </a:solidFill>
                <a:effectLst>
                  <a:outerShdw blurRad="38100" dist="38100" dir="2700000" algn="tl">
                    <a:srgbClr val="000000">
                      <a:alpha val="43137"/>
                    </a:srgbClr>
                  </a:outerShdw>
                </a:effectLst>
              </a:rPr>
              <a:t>intercourse.</a:t>
            </a:r>
          </a:p>
          <a:p>
            <a:pPr>
              <a:spcAft>
                <a:spcPts val="1200"/>
              </a:spcAft>
            </a:pPr>
            <a:r>
              <a:rPr lang="en-US" sz="2300" dirty="0" smtClean="0">
                <a:effectLst>
                  <a:outerShdw blurRad="38100" dist="38100" dir="2700000" algn="tl">
                    <a:srgbClr val="000000">
                      <a:alpha val="43137"/>
                    </a:srgbClr>
                  </a:outerShdw>
                </a:effectLst>
              </a:rPr>
              <a:t>UPA may be more effective than LNG for </a:t>
            </a:r>
            <a:r>
              <a:rPr lang="en-US" sz="2300" dirty="0">
                <a:effectLst>
                  <a:outerShdw blurRad="38100" dist="38100" dir="2700000" algn="tl">
                    <a:srgbClr val="000000">
                      <a:alpha val="43137"/>
                    </a:srgbClr>
                  </a:outerShdw>
                </a:effectLst>
              </a:rPr>
              <a:t>women who are obese.</a:t>
            </a:r>
          </a:p>
          <a:p>
            <a:r>
              <a:rPr lang="en-US" sz="2300" dirty="0" smtClean="0">
                <a:effectLst>
                  <a:outerShdw blurRad="38100" dist="38100" dir="2700000" algn="tl">
                    <a:srgbClr val="000000">
                      <a:alpha val="43137"/>
                    </a:srgbClr>
                  </a:outerShdw>
                </a:effectLst>
              </a:rPr>
              <a:t>The </a:t>
            </a:r>
            <a:r>
              <a:rPr lang="en-US" sz="2300" dirty="0">
                <a:effectLst>
                  <a:outerShdw blurRad="38100" dist="38100" dir="2700000" algn="tl">
                    <a:srgbClr val="000000">
                      <a:alpha val="43137"/>
                    </a:srgbClr>
                  </a:outerShdw>
                </a:effectLst>
              </a:rPr>
              <a:t>combined estrogen/progestin regimen is less effective than UPA or LNG </a:t>
            </a:r>
            <a:r>
              <a:rPr lang="en-US" sz="2300" dirty="0" smtClean="0">
                <a:effectLst>
                  <a:outerShdw blurRad="38100" dist="38100" dir="2700000" algn="tl">
                    <a:srgbClr val="000000">
                      <a:alpha val="43137"/>
                    </a:srgbClr>
                  </a:outerShdw>
                </a:effectLst>
              </a:rPr>
              <a:t>and is associated with more frequent side effects</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05055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nSpc>
                <a:spcPts val="3600"/>
              </a:lnSpc>
              <a:spcAft>
                <a:spcPts val="1200"/>
              </a:spcAft>
            </a:pPr>
            <a:r>
              <a:rPr lang="en-US" sz="3400" dirty="0" smtClean="0"/>
              <a:t>Clinical scenario 8 :  </a:t>
            </a:r>
            <a:br>
              <a:rPr lang="en-US" sz="3400" dirty="0" smtClean="0"/>
            </a:br>
            <a:r>
              <a:rPr lang="en-US" sz="3000" dirty="0" smtClean="0"/>
              <a:t>Emergency Contraception </a:t>
            </a:r>
            <a:endParaRPr lang="en-US" sz="3000" dirty="0"/>
          </a:p>
        </p:txBody>
      </p:sp>
      <p:sp>
        <p:nvSpPr>
          <p:cNvPr id="3" name="Content Placeholder 2"/>
          <p:cNvSpPr>
            <a:spLocks noGrp="1"/>
          </p:cNvSpPr>
          <p:nvPr>
            <p:ph idx="1"/>
          </p:nvPr>
        </p:nvSpPr>
        <p:spPr>
          <a:xfrm>
            <a:off x="1371600" y="1752600"/>
            <a:ext cx="6553200" cy="4191000"/>
          </a:xfrm>
        </p:spPr>
        <p:txBody>
          <a:bodyPr/>
          <a:lstStyle/>
          <a:p>
            <a:pPr>
              <a:spcAft>
                <a:spcPts val="1200"/>
              </a:spcAft>
            </a:pPr>
            <a:r>
              <a:rPr lang="en-US" sz="2600" dirty="0" smtClean="0"/>
              <a:t>38 </a:t>
            </a:r>
            <a:r>
              <a:rPr lang="en-US" sz="2600" dirty="0" err="1" smtClean="0"/>
              <a:t>y.o</a:t>
            </a:r>
            <a:r>
              <a:rPr lang="en-US" sz="2600" dirty="0" smtClean="0"/>
              <a:t>. obese female had unprotected intercourse 4 days ago and is worried about pregnancy.</a:t>
            </a:r>
          </a:p>
          <a:p>
            <a:pPr lvl="1">
              <a:tabLst>
                <a:tab pos="1143000" algn="l"/>
              </a:tabLst>
            </a:pPr>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t>:  What are her emergency contraception 	options?</a:t>
            </a:r>
          </a:p>
          <a:p>
            <a:pPr lvl="1"/>
            <a:r>
              <a:rPr lang="en-US" sz="2400" b="1" dirty="0" smtClean="0">
                <a:solidFill>
                  <a:schemeClr val="tx1">
                    <a:lumMod val="40000"/>
                    <a:lumOff val="60000"/>
                  </a:schemeClr>
                </a:solidFill>
                <a:effectLst>
                  <a:outerShdw blurRad="38100" dist="38100" dir="2700000" algn="tl">
                    <a:srgbClr val="000000">
                      <a:alpha val="43137"/>
                    </a:srgbClr>
                  </a:outerShdw>
                </a:effectLst>
              </a:rPr>
              <a:t>A</a:t>
            </a:r>
            <a:r>
              <a:rPr lang="en-US" sz="2400" dirty="0" smtClean="0"/>
              <a:t>:  </a:t>
            </a:r>
          </a:p>
          <a:p>
            <a:pPr lvl="2"/>
            <a:r>
              <a:rPr lang="en-US" sz="2200" dirty="0" smtClean="0"/>
              <a:t>Copper IUD</a:t>
            </a:r>
          </a:p>
          <a:p>
            <a:pPr lvl="2"/>
            <a:r>
              <a:rPr lang="en-US" sz="2200" dirty="0" err="1" smtClean="0"/>
              <a:t>Ulipristal</a:t>
            </a:r>
            <a:r>
              <a:rPr lang="en-US" sz="2200" dirty="0" smtClean="0"/>
              <a:t> acetate</a:t>
            </a:r>
          </a:p>
          <a:p>
            <a:pPr lvl="2"/>
            <a:r>
              <a:rPr lang="en-US" sz="2200" dirty="0" err="1" smtClean="0"/>
              <a:t>Levonorgestrel</a:t>
            </a:r>
            <a:r>
              <a:rPr lang="en-US" sz="2200" dirty="0" smtClean="0"/>
              <a:t> ECPs</a:t>
            </a:r>
          </a:p>
          <a:p>
            <a:pPr lvl="2"/>
            <a:r>
              <a:rPr lang="en-US" sz="2200" dirty="0" smtClean="0"/>
              <a:t>Combination estrogen/progestin pills</a:t>
            </a:r>
          </a:p>
          <a:p>
            <a:pPr lvl="2"/>
            <a:endParaRPr lang="en-US" sz="2200" b="1" dirty="0" smtClean="0"/>
          </a:p>
          <a:p>
            <a:pPr lvl="1"/>
            <a:endParaRPr lang="en-US" sz="2400" b="1" dirty="0" smtClean="0"/>
          </a:p>
          <a:p>
            <a:pPr marL="457200" lvl="1" indent="0">
              <a:buNone/>
            </a:pPr>
            <a:endParaRPr lang="en-US" b="1" dirty="0" smtClean="0"/>
          </a:p>
          <a:p>
            <a:pPr marL="457200" lvl="1" indent="0">
              <a:buNone/>
            </a:pPr>
            <a:endParaRPr lang="en-US" b="1" dirty="0"/>
          </a:p>
        </p:txBody>
      </p:sp>
    </p:spTree>
    <p:extLst>
      <p:ext uri="{BB962C8B-B14F-4D97-AF65-F5344CB8AC3E}">
        <p14:creationId xmlns:p14="http://schemas.microsoft.com/office/powerpoint/2010/main" val="2253716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162"/>
            <a:ext cx="8229600" cy="1646238"/>
          </a:xfrm>
        </p:spPr>
        <p:txBody>
          <a:bodyPr/>
          <a:lstStyle/>
          <a:p>
            <a:pPr>
              <a:lnSpc>
                <a:spcPts val="3600"/>
              </a:lnSpc>
            </a:pP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sz="3400" dirty="0" smtClean="0">
                <a:effectLst>
                  <a:outerShdw blurRad="38100" dist="38100" dir="2700000" algn="tl">
                    <a:srgbClr val="000000">
                      <a:alpha val="43137"/>
                    </a:srgbClr>
                  </a:outerShdw>
                </a:effectLst>
              </a:rPr>
              <a:t>Clinical scenario </a:t>
            </a:r>
            <a:r>
              <a:rPr lang="en-US" sz="3400" dirty="0">
                <a:effectLst>
                  <a:outerShdw blurRad="38100" dist="38100" dir="2700000" algn="tl">
                    <a:srgbClr val="000000">
                      <a:alpha val="43137"/>
                    </a:srgbClr>
                  </a:outerShdw>
                </a:effectLst>
              </a:rPr>
              <a:t>8</a:t>
            </a:r>
            <a:r>
              <a:rPr lang="en-US" sz="3400" dirty="0" smtClean="0">
                <a:effectLst>
                  <a:outerShdw blurRad="38100" dist="38100" dir="2700000" algn="tl">
                    <a:srgbClr val="000000">
                      <a:alpha val="43137"/>
                    </a:srgbClr>
                  </a:outerShdw>
                </a:effectLst>
              </a:rPr>
              <a:t> :  </a:t>
            </a:r>
            <a:br>
              <a:rPr lang="en-US" sz="34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Initiation of regular contraception after emergency contraception pills</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19200" y="2362200"/>
            <a:ext cx="6705600" cy="3200400"/>
          </a:xfrm>
        </p:spPr>
        <p:txBody>
          <a:bodyPr/>
          <a:lstStyle/>
          <a:p>
            <a:r>
              <a:rPr lang="en-US" sz="2600" dirty="0">
                <a:effectLst>
                  <a:outerShdw blurRad="38100" dist="38100" dir="2700000" algn="tl">
                    <a:srgbClr val="000000">
                      <a:alpha val="43137"/>
                    </a:srgbClr>
                  </a:outerShdw>
                </a:effectLst>
              </a:rPr>
              <a:t>38 </a:t>
            </a:r>
            <a:r>
              <a:rPr lang="en-US" sz="2600" dirty="0" err="1">
                <a:effectLst>
                  <a:outerShdw blurRad="38100" dist="38100" dir="2700000" algn="tl">
                    <a:srgbClr val="000000">
                      <a:alpha val="43137"/>
                    </a:srgbClr>
                  </a:outerShdw>
                </a:effectLst>
              </a:rPr>
              <a:t>y.o</a:t>
            </a:r>
            <a:r>
              <a:rPr lang="en-US" sz="2600" dirty="0">
                <a:effectLst>
                  <a:outerShdw blurRad="38100" dist="38100" dir="2700000" algn="tl">
                    <a:srgbClr val="000000">
                      <a:alpha val="43137"/>
                    </a:srgbClr>
                  </a:outerShdw>
                </a:effectLst>
              </a:rPr>
              <a:t>. obese female </a:t>
            </a:r>
            <a:r>
              <a:rPr lang="en-US" sz="2600" dirty="0" smtClean="0">
                <a:effectLst>
                  <a:outerShdw blurRad="38100" dist="38100" dir="2700000" algn="tl">
                    <a:srgbClr val="000000">
                      <a:alpha val="43137"/>
                    </a:srgbClr>
                  </a:outerShdw>
                </a:effectLst>
              </a:rPr>
              <a:t>had </a:t>
            </a:r>
            <a:r>
              <a:rPr lang="en-US" sz="2600" dirty="0">
                <a:effectLst>
                  <a:outerShdw blurRad="38100" dist="38100" dir="2700000" algn="tl">
                    <a:srgbClr val="000000">
                      <a:alpha val="43137"/>
                    </a:srgbClr>
                  </a:outerShdw>
                </a:effectLst>
              </a:rPr>
              <a:t>unprotected intercourse 4 days ago and is worried about pregnancy</a:t>
            </a:r>
            <a:r>
              <a:rPr lang="en-US" sz="2600" dirty="0" smtClean="0">
                <a:effectLst>
                  <a:outerShdw blurRad="38100" dist="38100" dir="2700000" algn="tl">
                    <a:srgbClr val="000000">
                      <a:alpha val="43137"/>
                    </a:srgbClr>
                  </a:outerShdw>
                </a:effectLst>
              </a:rPr>
              <a:t>.  She has chosen to take UPA</a:t>
            </a:r>
            <a:endParaRPr lang="en-US" sz="2600" dirty="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pPr lvl="1">
              <a:tabLst>
                <a:tab pos="1143000" algn="l"/>
              </a:tabLst>
            </a:pPr>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effectLst>
                  <a:outerShdw blurRad="38100" dist="38100" dir="2700000" algn="tl">
                    <a:srgbClr val="000000">
                      <a:alpha val="43137"/>
                    </a:srgbClr>
                  </a:outerShdw>
                </a:effectLst>
              </a:rPr>
              <a:t>:  When can she start regular 	contraception after ECPs?</a:t>
            </a:r>
          </a:p>
          <a:p>
            <a:pPr lvl="1"/>
            <a:endParaRPr lang="en-US" b="1" dirty="0" smtClean="0">
              <a:effectLst>
                <a:outerShdw blurRad="38100" dist="38100" dir="2700000" algn="tl">
                  <a:srgbClr val="000000">
                    <a:alpha val="43137"/>
                  </a:srgbClr>
                </a:outerShdw>
              </a:effectLst>
            </a:endParaRPr>
          </a:p>
          <a:p>
            <a:pPr marL="457200" lvl="1" indent="0">
              <a:buNone/>
            </a:pPr>
            <a:endParaRPr lang="en-US" b="1" dirty="0">
              <a:effectLst>
                <a:outerShdw blurRad="38100" dist="38100" dir="2700000" algn="tl">
                  <a:srgbClr val="000000">
                    <a:alpha val="43137"/>
                  </a:srgbClr>
                </a:outerShdw>
              </a:effectLst>
            </a:endParaRPr>
          </a:p>
        </p:txBody>
      </p:sp>
      <p:pic>
        <p:nvPicPr>
          <p:cNvPr id="5" name="Picture 2" descr="Picture of a woman."/>
          <p:cNvPicPr>
            <a:picLocks noChangeAspect="1" noChangeArrowheads="1"/>
          </p:cNvPicPr>
          <p:nvPr/>
        </p:nvPicPr>
        <p:blipFill rotWithShape="1">
          <a:blip r:embed="rId3">
            <a:extLst>
              <a:ext uri="{28A0092B-C50C-407E-A947-70E740481C1C}">
                <a14:useLocalDpi xmlns:a14="http://schemas.microsoft.com/office/drawing/2010/main" val="0"/>
              </a:ext>
            </a:extLst>
          </a:blip>
          <a:srcRect t="2873" b="3261"/>
          <a:stretch/>
        </p:blipFill>
        <p:spPr bwMode="auto">
          <a:xfrm>
            <a:off x="6019800" y="3648975"/>
            <a:ext cx="2324100" cy="220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375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4000" dirty="0" smtClean="0">
                <a:effectLst>
                  <a:outerShdw blurRad="38100" dist="38100" dir="2700000" algn="tl">
                    <a:srgbClr val="000000">
                      <a:alpha val="43137"/>
                    </a:srgbClr>
                  </a:outerShdw>
                </a:effectLst>
              </a:rPr>
              <a:t>Evidence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905000"/>
            <a:ext cx="7543800" cy="3276600"/>
          </a:xfrm>
        </p:spPr>
        <p:txBody>
          <a:bodyPr/>
          <a:lstStyle/>
          <a:p>
            <a:pPr>
              <a:spcAft>
                <a:spcPts val="1800"/>
              </a:spcAft>
            </a:pPr>
            <a:r>
              <a:rPr lang="en-GB" sz="2300" dirty="0"/>
              <a:t>Data </a:t>
            </a:r>
            <a:r>
              <a:rPr lang="en-GB" sz="2300" dirty="0" smtClean="0"/>
              <a:t>limited </a:t>
            </a:r>
            <a:r>
              <a:rPr lang="en-GB" sz="2300" dirty="0"/>
              <a:t>to expert opinion and product </a:t>
            </a:r>
            <a:r>
              <a:rPr lang="en-GB" sz="2300" dirty="0" err="1" smtClean="0"/>
              <a:t>labeling</a:t>
            </a:r>
            <a:r>
              <a:rPr lang="en-GB" sz="2300" dirty="0" smtClean="0"/>
              <a:t>. </a:t>
            </a:r>
          </a:p>
          <a:p>
            <a:pPr>
              <a:spcAft>
                <a:spcPts val="1800"/>
              </a:spcAft>
            </a:pPr>
            <a:r>
              <a:rPr lang="en-US" sz="2300" dirty="0" smtClean="0"/>
              <a:t>Theoretical </a:t>
            </a:r>
            <a:r>
              <a:rPr lang="en-US" sz="2300" dirty="0"/>
              <a:t>concerns </a:t>
            </a:r>
            <a:r>
              <a:rPr lang="en-US" sz="2300" dirty="0" smtClean="0"/>
              <a:t>for </a:t>
            </a:r>
            <a:r>
              <a:rPr lang="en-US" sz="2300" dirty="0"/>
              <a:t>decreased effectiveness of systemic hormonal contraception </a:t>
            </a:r>
            <a:r>
              <a:rPr lang="en-US" sz="2300" dirty="0" smtClean="0"/>
              <a:t>after UPA use.</a:t>
            </a:r>
          </a:p>
          <a:p>
            <a:pPr>
              <a:spcAft>
                <a:spcPts val="1800"/>
              </a:spcAft>
            </a:pPr>
            <a:r>
              <a:rPr lang="en-US" sz="2300" dirty="0" smtClean="0"/>
              <a:t>The </a:t>
            </a:r>
            <a:r>
              <a:rPr lang="en-US" sz="2300" dirty="0"/>
              <a:t>resumption or initiation of regular hormonal contraception following ECP use involves consideration of the risk of pregnancy if ECPs </a:t>
            </a:r>
            <a:r>
              <a:rPr lang="en-US" sz="2300" dirty="0" smtClean="0"/>
              <a:t>fail.</a:t>
            </a:r>
            <a:endParaRPr lang="en-US" sz="2300" dirty="0"/>
          </a:p>
        </p:txBody>
      </p:sp>
    </p:spTree>
    <p:extLst>
      <p:ext uri="{BB962C8B-B14F-4D97-AF65-F5344CB8AC3E}">
        <p14:creationId xmlns:p14="http://schemas.microsoft.com/office/powerpoint/2010/main" val="4508368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19100"/>
            <a:ext cx="7696200" cy="1341438"/>
          </a:xfrm>
        </p:spPr>
        <p:txBody>
          <a:bodyPr/>
          <a:lstStyle/>
          <a:p>
            <a:pPr>
              <a:lnSpc>
                <a:spcPts val="3200"/>
              </a:lnSpc>
            </a:pPr>
            <a:r>
              <a:rPr lang="en-US" sz="3200" dirty="0" smtClean="0">
                <a:effectLst>
                  <a:outerShdw blurRad="38100" dist="38100" dir="2700000" algn="tl">
                    <a:srgbClr val="000000">
                      <a:alpha val="43137"/>
                    </a:srgbClr>
                  </a:outerShdw>
                </a:effectLst>
              </a:rPr>
              <a:t>US SPR Recommendation:</a:t>
            </a:r>
            <a:br>
              <a:rPr lang="en-US" sz="32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When to initiate regular contraception after emergency contraception pills</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828800"/>
            <a:ext cx="7620000" cy="4191000"/>
          </a:xfrm>
        </p:spPr>
        <p:txBody>
          <a:bodyPr/>
          <a:lstStyle/>
          <a:p>
            <a:pPr lvl="0">
              <a:spcAft>
                <a:spcPts val="600"/>
              </a:spcAft>
            </a:pPr>
            <a:r>
              <a:rPr lang="en-GB" sz="2300" dirty="0">
                <a:effectLst>
                  <a:outerShdw blurRad="38100" dist="38100" dir="2700000" algn="tl">
                    <a:srgbClr val="000000">
                      <a:alpha val="43137"/>
                    </a:srgbClr>
                  </a:outerShdw>
                </a:effectLst>
              </a:rPr>
              <a:t>Any regular contraceptive method can be started immediately after the use of </a:t>
            </a:r>
            <a:r>
              <a:rPr lang="en-GB" sz="2300" dirty="0" smtClean="0">
                <a:effectLst>
                  <a:outerShdw blurRad="38100" dist="38100" dir="2700000" algn="tl">
                    <a:srgbClr val="000000">
                      <a:alpha val="43137"/>
                    </a:srgbClr>
                  </a:outerShdw>
                </a:effectLst>
              </a:rPr>
              <a:t>ECPs.  </a:t>
            </a:r>
          </a:p>
          <a:p>
            <a:pPr>
              <a:spcAft>
                <a:spcPts val="600"/>
              </a:spcAft>
            </a:pPr>
            <a:r>
              <a:rPr lang="en-GB" sz="2300" dirty="0">
                <a:effectLst>
                  <a:outerShdw blurRad="38100" dist="38100" dir="2700000" algn="tl">
                    <a:srgbClr val="000000">
                      <a:alpha val="43137"/>
                    </a:srgbClr>
                  </a:outerShdw>
                </a:effectLst>
              </a:rPr>
              <a:t>Advise the woman to have a pregnancy test, if she does not have a withdrawal bleed within 3 weeks.  </a:t>
            </a:r>
            <a:endParaRPr lang="en-GB" sz="2300" i="1" dirty="0" smtClean="0">
              <a:effectLst>
                <a:outerShdw blurRad="38100" dist="38100" dir="2700000" algn="tl">
                  <a:srgbClr val="000000">
                    <a:alpha val="43137"/>
                  </a:srgbClr>
                </a:outerShdw>
              </a:effectLst>
            </a:endParaRPr>
          </a:p>
          <a:p>
            <a:r>
              <a:rPr lang="en-GB" sz="2300" i="1" dirty="0" smtClean="0">
                <a:effectLst>
                  <a:outerShdw blurRad="38100" dist="38100" dir="2700000" algn="tl">
                    <a:srgbClr val="000000">
                      <a:alpha val="43137"/>
                    </a:srgbClr>
                  </a:outerShdw>
                </a:effectLst>
              </a:rPr>
              <a:t>UPA</a:t>
            </a:r>
            <a:endParaRPr lang="en-US" sz="2300" dirty="0">
              <a:effectLst>
                <a:outerShdw blurRad="38100" dist="38100" dir="2700000" algn="tl">
                  <a:srgbClr val="000000">
                    <a:alpha val="43137"/>
                  </a:srgbClr>
                </a:outerShdw>
              </a:effectLst>
            </a:endParaRPr>
          </a:p>
          <a:p>
            <a:pPr lvl="1">
              <a:spcAft>
                <a:spcPts val="600"/>
              </a:spcAft>
            </a:pPr>
            <a:r>
              <a:rPr lang="en-GB" dirty="0" smtClean="0">
                <a:effectLst>
                  <a:outerShdw blurRad="38100" dist="38100" dir="2700000" algn="tl">
                    <a:srgbClr val="000000">
                      <a:alpha val="43137"/>
                    </a:srgbClr>
                  </a:outerShdw>
                </a:effectLst>
              </a:rPr>
              <a:t>The </a:t>
            </a:r>
            <a:r>
              <a:rPr lang="en-GB" dirty="0">
                <a:effectLst>
                  <a:outerShdw blurRad="38100" dist="38100" dir="2700000" algn="tl">
                    <a:srgbClr val="000000">
                      <a:alpha val="43137"/>
                    </a:srgbClr>
                  </a:outerShdw>
                </a:effectLst>
              </a:rPr>
              <a:t>woman will need to abstain from sex or use </a:t>
            </a:r>
            <a:r>
              <a:rPr lang="en-GB" dirty="0" smtClean="0">
                <a:effectLst>
                  <a:outerShdw blurRad="38100" dist="38100" dir="2700000" algn="tl">
                    <a:srgbClr val="000000">
                      <a:alpha val="43137"/>
                    </a:srgbClr>
                  </a:outerShdw>
                </a:effectLst>
              </a:rPr>
              <a:t>barrier contraception for </a:t>
            </a:r>
            <a:r>
              <a:rPr lang="en-GB" dirty="0">
                <a:effectLst>
                  <a:outerShdw blurRad="38100" dist="38100" dir="2700000" algn="tl">
                    <a:srgbClr val="000000">
                      <a:alpha val="43137"/>
                    </a:srgbClr>
                  </a:outerShdw>
                </a:effectLst>
              </a:rPr>
              <a:t>14 days or her next menses, whichever comes first.   </a:t>
            </a:r>
            <a:endParaRPr lang="en-US" dirty="0">
              <a:effectLst>
                <a:outerShdw blurRad="38100" dist="38100" dir="2700000" algn="tl">
                  <a:srgbClr val="000000">
                    <a:alpha val="43137"/>
                  </a:srgbClr>
                </a:outerShdw>
              </a:effectLst>
            </a:endParaRPr>
          </a:p>
          <a:p>
            <a:r>
              <a:rPr lang="en-GB" sz="2300" i="1" dirty="0" smtClean="0">
                <a:effectLst>
                  <a:outerShdw blurRad="38100" dist="38100" dir="2700000" algn="tl">
                    <a:srgbClr val="000000">
                      <a:alpha val="43137"/>
                    </a:srgbClr>
                  </a:outerShdw>
                </a:effectLst>
              </a:rPr>
              <a:t>LNG </a:t>
            </a:r>
            <a:r>
              <a:rPr lang="en-GB" sz="2300" i="1" dirty="0">
                <a:effectLst>
                  <a:outerShdw blurRad="38100" dist="38100" dir="2700000" algn="tl">
                    <a:srgbClr val="000000">
                      <a:alpha val="43137"/>
                    </a:srgbClr>
                  </a:outerShdw>
                </a:effectLst>
              </a:rPr>
              <a:t>and combined </a:t>
            </a:r>
            <a:r>
              <a:rPr lang="en-GB" sz="2300" i="1" dirty="0" err="1">
                <a:effectLst>
                  <a:outerShdw blurRad="38100" dist="38100" dir="2700000" algn="tl">
                    <a:srgbClr val="000000">
                      <a:alpha val="43137"/>
                    </a:srgbClr>
                  </a:outerShdw>
                </a:effectLst>
              </a:rPr>
              <a:t>estrogen</a:t>
            </a:r>
            <a:r>
              <a:rPr lang="en-GB" sz="2300" i="1" dirty="0">
                <a:effectLst>
                  <a:outerShdw blurRad="38100" dist="38100" dir="2700000" algn="tl">
                    <a:srgbClr val="000000">
                      <a:alpha val="43137"/>
                    </a:srgbClr>
                  </a:outerShdw>
                </a:effectLst>
              </a:rPr>
              <a:t>/progestin formulations</a:t>
            </a:r>
            <a:endParaRPr lang="en-US" sz="2300" dirty="0">
              <a:effectLst>
                <a:outerShdw blurRad="38100" dist="38100" dir="2700000" algn="tl">
                  <a:srgbClr val="000000">
                    <a:alpha val="43137"/>
                  </a:srgbClr>
                </a:outerShdw>
              </a:effectLst>
            </a:endParaRPr>
          </a:p>
          <a:p>
            <a:pPr lvl="1"/>
            <a:r>
              <a:rPr lang="en-GB" dirty="0" smtClean="0">
                <a:effectLst>
                  <a:outerShdw blurRad="38100" dist="38100" dir="2700000" algn="tl">
                    <a:srgbClr val="000000">
                      <a:alpha val="43137"/>
                    </a:srgbClr>
                  </a:outerShdw>
                </a:effectLst>
              </a:rPr>
              <a:t>The </a:t>
            </a:r>
            <a:r>
              <a:rPr lang="en-GB" dirty="0">
                <a:effectLst>
                  <a:outerShdw blurRad="38100" dist="38100" dir="2700000" algn="tl">
                    <a:srgbClr val="000000">
                      <a:alpha val="43137"/>
                    </a:srgbClr>
                  </a:outerShdw>
                </a:effectLst>
              </a:rPr>
              <a:t>woman will need to abstain from sex or use </a:t>
            </a:r>
            <a:r>
              <a:rPr lang="en-GB" dirty="0" smtClean="0">
                <a:effectLst>
                  <a:outerShdw blurRad="38100" dist="38100" dir="2700000" algn="tl">
                    <a:srgbClr val="000000">
                      <a:alpha val="43137"/>
                    </a:srgbClr>
                  </a:outerShdw>
                </a:effectLst>
              </a:rPr>
              <a:t>barrier contraception </a:t>
            </a:r>
            <a:r>
              <a:rPr lang="en-GB" dirty="0">
                <a:effectLst>
                  <a:outerShdw blurRad="38100" dist="38100" dir="2700000" algn="tl">
                    <a:srgbClr val="000000">
                      <a:alpha val="43137"/>
                    </a:srgbClr>
                  </a:outerShdw>
                </a:effectLst>
              </a:rPr>
              <a:t>for 7 days.</a:t>
            </a: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988030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2"/>
            <a:ext cx="8229600" cy="1493838"/>
          </a:xfrm>
        </p:spPr>
        <p:txBody>
          <a:bodyPr/>
          <a:lstStyle/>
          <a:p>
            <a:pPr>
              <a:lnSpc>
                <a:spcPts val="3600"/>
              </a:lnSpc>
            </a:pPr>
            <a:r>
              <a:rPr lang="en-US" dirty="0" smtClean="0"/>
              <a:t/>
            </a:r>
            <a:br>
              <a:rPr lang="en-US" dirty="0" smtClean="0"/>
            </a:br>
            <a:r>
              <a:rPr lang="en-US" dirty="0"/>
              <a:t/>
            </a:r>
            <a:br>
              <a:rPr lang="en-US" dirty="0"/>
            </a:br>
            <a:r>
              <a:rPr lang="en-US" sz="3400" dirty="0" smtClean="0"/>
              <a:t>Clinical scenario </a:t>
            </a:r>
            <a:r>
              <a:rPr lang="en-US" sz="3400" dirty="0"/>
              <a:t>8</a:t>
            </a:r>
            <a:r>
              <a:rPr lang="en-US" sz="3400" dirty="0" smtClean="0"/>
              <a:t> :  </a:t>
            </a:r>
            <a:br>
              <a:rPr lang="en-US" sz="3400" dirty="0" smtClean="0"/>
            </a:br>
            <a:r>
              <a:rPr lang="en-US" sz="3000" dirty="0" smtClean="0"/>
              <a:t>Initiation of regular contraception after emergency contraception pills</a:t>
            </a:r>
            <a:endParaRPr lang="en-US" sz="3000" dirty="0"/>
          </a:p>
        </p:txBody>
      </p:sp>
      <p:sp>
        <p:nvSpPr>
          <p:cNvPr id="3" name="Content Placeholder 2"/>
          <p:cNvSpPr>
            <a:spLocks noGrp="1"/>
          </p:cNvSpPr>
          <p:nvPr>
            <p:ph idx="1"/>
          </p:nvPr>
        </p:nvSpPr>
        <p:spPr>
          <a:xfrm>
            <a:off x="1371600" y="1905000"/>
            <a:ext cx="6629400" cy="4191000"/>
          </a:xfrm>
        </p:spPr>
        <p:txBody>
          <a:bodyPr/>
          <a:lstStyle/>
          <a:p>
            <a:pPr>
              <a:spcBef>
                <a:spcPts val="572"/>
              </a:spcBef>
            </a:pPr>
            <a:r>
              <a:rPr lang="en-US" sz="2300" dirty="0"/>
              <a:t>38 </a:t>
            </a:r>
            <a:r>
              <a:rPr lang="en-US" sz="2300" dirty="0" err="1"/>
              <a:t>y.o</a:t>
            </a:r>
            <a:r>
              <a:rPr lang="en-US" sz="2300" dirty="0"/>
              <a:t>. obese female </a:t>
            </a:r>
            <a:r>
              <a:rPr lang="en-US" sz="2300" dirty="0" smtClean="0"/>
              <a:t>had  unprotected intercourse </a:t>
            </a:r>
            <a:r>
              <a:rPr lang="en-US" sz="2300" dirty="0"/>
              <a:t>4 days </a:t>
            </a:r>
            <a:r>
              <a:rPr lang="en-US" sz="2300" dirty="0" smtClean="0"/>
              <a:t>ago  </a:t>
            </a:r>
            <a:r>
              <a:rPr lang="en-US" sz="2300" dirty="0"/>
              <a:t>and is worried about pregnancy</a:t>
            </a:r>
            <a:r>
              <a:rPr lang="en-US" sz="2300" dirty="0" smtClean="0"/>
              <a:t>.</a:t>
            </a:r>
          </a:p>
          <a:p>
            <a:pPr lvl="1">
              <a:tabLst>
                <a:tab pos="1143000" algn="l"/>
              </a:tabLst>
            </a:pPr>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t>:</a:t>
            </a:r>
            <a:r>
              <a:rPr lang="en-US" sz="2400" b="1" dirty="0" smtClean="0"/>
              <a:t>  </a:t>
            </a:r>
            <a:r>
              <a:rPr lang="en-US" sz="2300" dirty="0" smtClean="0"/>
              <a:t>When can she start regular contraception 	after ECPs?</a:t>
            </a:r>
            <a:endParaRPr lang="en-US" sz="2300" dirty="0"/>
          </a:p>
          <a:p>
            <a:pPr lvl="1">
              <a:tabLst>
                <a:tab pos="1143000" algn="l"/>
              </a:tabLst>
            </a:pPr>
            <a:r>
              <a:rPr lang="en-US" sz="2400" b="1" dirty="0" smtClean="0">
                <a:solidFill>
                  <a:schemeClr val="tx1">
                    <a:lumMod val="40000"/>
                    <a:lumOff val="60000"/>
                  </a:schemeClr>
                </a:solidFill>
                <a:effectLst>
                  <a:outerShdw blurRad="38100" dist="38100" dir="2700000" algn="tl">
                    <a:srgbClr val="000000">
                      <a:alpha val="43137"/>
                    </a:srgbClr>
                  </a:outerShdw>
                </a:effectLst>
              </a:rPr>
              <a:t>A</a:t>
            </a:r>
            <a:r>
              <a:rPr lang="en-US" sz="2400" dirty="0" smtClean="0"/>
              <a:t>:  </a:t>
            </a:r>
            <a:r>
              <a:rPr lang="en-US" sz="2300" dirty="0" smtClean="0"/>
              <a:t>She can start contraception immediately 	but she </a:t>
            </a:r>
            <a:r>
              <a:rPr lang="en-GB" sz="2300" dirty="0" smtClean="0"/>
              <a:t>will </a:t>
            </a:r>
            <a:r>
              <a:rPr lang="en-GB" sz="2300" dirty="0"/>
              <a:t>need to abstain from sex or </a:t>
            </a:r>
            <a:r>
              <a:rPr lang="en-GB" sz="2300" dirty="0" smtClean="0"/>
              <a:t>	use barrier contraception </a:t>
            </a:r>
            <a:r>
              <a:rPr lang="en-GB" sz="2300" dirty="0"/>
              <a:t>for </a:t>
            </a:r>
            <a:r>
              <a:rPr lang="en-GB" sz="2300" dirty="0" smtClean="0"/>
              <a:t>7 days if she 	uses LNG or 14 </a:t>
            </a:r>
            <a:r>
              <a:rPr lang="en-GB" sz="2300" dirty="0"/>
              <a:t>days </a:t>
            </a:r>
            <a:r>
              <a:rPr lang="en-GB" sz="2300" dirty="0" smtClean="0"/>
              <a:t>if she  uses UPA or 	until her next menses</a:t>
            </a:r>
            <a:r>
              <a:rPr lang="en-GB" sz="2300" dirty="0"/>
              <a:t>, whichever comes </a:t>
            </a:r>
            <a:r>
              <a:rPr lang="en-GB" sz="2300" dirty="0" smtClean="0"/>
              <a:t>	first</a:t>
            </a:r>
            <a:r>
              <a:rPr lang="en-GB" sz="2300" dirty="0"/>
              <a:t>. </a:t>
            </a:r>
            <a:endParaRPr lang="en-US" sz="2300" dirty="0" smtClean="0"/>
          </a:p>
          <a:p>
            <a:pPr lvl="1"/>
            <a:endParaRPr lang="en-US" b="1" dirty="0" smtClean="0"/>
          </a:p>
          <a:p>
            <a:pPr marL="457200" lvl="1" indent="0">
              <a:buNone/>
            </a:pPr>
            <a:endParaRPr lang="en-US" b="1" dirty="0"/>
          </a:p>
        </p:txBody>
      </p:sp>
      <p:pic>
        <p:nvPicPr>
          <p:cNvPr id="4"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67200"/>
            <a:ext cx="1821089"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208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bwMode="auto">
          <a:xfrm>
            <a:off x="457200" y="762000"/>
            <a:ext cx="8229600" cy="1143000"/>
          </a:xfrm>
          <a:prstGeom prst="rect">
            <a:avLst/>
          </a:prstGeom>
          <a:noFill/>
          <a:ln>
            <a:miter lim="800000"/>
            <a:headEnd/>
            <a:tailEnd/>
          </a:ln>
        </p:spPr>
        <p:txBody>
          <a:bodyPr anchor="b">
            <a:prstTxWarp prst="textNoShape">
              <a:avLst/>
            </a:prstTxWarp>
          </a:bodyPr>
          <a:lstStyle/>
          <a:p>
            <a:pPr eaLnBrk="1" hangingPunct="1">
              <a:lnSpc>
                <a:spcPts val="3200"/>
              </a:lnSpc>
            </a:pPr>
            <a:r>
              <a:rPr lang="en-US" sz="2800" b="1" dirty="0" smtClean="0">
                <a:effectLst>
                  <a:outerShdw blurRad="38100" dist="38100" dir="2700000" algn="tl">
                    <a:srgbClr val="000000">
                      <a:alpha val="43137"/>
                    </a:srgbClr>
                  </a:outerShdw>
                </a:effectLst>
              </a:rPr>
              <a:t>US Selected Practice Recommendations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for Contraceptive Use, 2013</a:t>
            </a:r>
          </a:p>
        </p:txBody>
      </p:sp>
      <p:sp>
        <p:nvSpPr>
          <p:cNvPr id="21506" name="Content Placeholder 4"/>
          <p:cNvSpPr>
            <a:spLocks noGrp="1"/>
          </p:cNvSpPr>
          <p:nvPr>
            <p:ph idx="4294967295"/>
          </p:nvPr>
        </p:nvSpPr>
        <p:spPr bwMode="auto">
          <a:xfrm>
            <a:off x="1371600" y="2133600"/>
            <a:ext cx="7010400" cy="3886200"/>
          </a:xfrm>
          <a:prstGeom prst="rect">
            <a:avLst/>
          </a:prstGeom>
          <a:noFill/>
          <a:ln>
            <a:miter lim="800000"/>
            <a:headEnd/>
            <a:tailEnd/>
          </a:ln>
        </p:spPr>
        <p:txBody>
          <a:bodyPr>
            <a:prstTxWarp prst="textNoShape">
              <a:avLst/>
            </a:prstTxWarp>
          </a:bodyPr>
          <a:lstStyle/>
          <a:p>
            <a:pPr eaLnBrk="1" hangingPunct="1">
              <a:spcAft>
                <a:spcPts val="600"/>
              </a:spcAft>
              <a:buClr>
                <a:schemeClr val="tx1"/>
              </a:buClr>
              <a:buSzPct val="70000"/>
              <a:buFont typeface="Wingdings" pitchFamily="84" charset="2"/>
              <a:buChar char="q"/>
            </a:pPr>
            <a:r>
              <a:rPr lang="en-US" sz="2400" b="1" dirty="0" smtClean="0">
                <a:solidFill>
                  <a:schemeClr val="bg2"/>
                </a:solidFill>
                <a:effectLst>
                  <a:outerShdw blurRad="38100" dist="38100" dir="2700000" algn="tl">
                    <a:srgbClr val="000000">
                      <a:alpha val="43137"/>
                    </a:srgbClr>
                  </a:outerShdw>
                </a:effectLst>
              </a:rPr>
              <a:t>Target audience: health-care providers</a:t>
            </a:r>
          </a:p>
          <a:p>
            <a:pPr eaLnBrk="1" hangingPunct="1">
              <a:spcAft>
                <a:spcPts val="600"/>
              </a:spcAft>
              <a:buClr>
                <a:schemeClr val="tx1"/>
              </a:buClr>
              <a:buSzPct val="70000"/>
              <a:buFont typeface="Wingdings" pitchFamily="84" charset="2"/>
              <a:buChar char="q"/>
            </a:pPr>
            <a:r>
              <a:rPr lang="en-US" sz="2400" b="1" dirty="0" smtClean="0">
                <a:solidFill>
                  <a:schemeClr val="bg2"/>
                </a:solidFill>
                <a:effectLst>
                  <a:outerShdw blurRad="38100" dist="38100" dir="2700000" algn="tl">
                    <a:srgbClr val="000000">
                      <a:alpha val="43137"/>
                    </a:srgbClr>
                  </a:outerShdw>
                </a:effectLst>
              </a:rPr>
              <a:t>Purpose:  to assist health care providers when they counsel patients about contraceptive use</a:t>
            </a:r>
          </a:p>
          <a:p>
            <a:pPr eaLnBrk="1" hangingPunct="1">
              <a:buClr>
                <a:schemeClr val="tx1"/>
              </a:buClr>
              <a:buSzPct val="70000"/>
              <a:buFont typeface="Wingdings" pitchFamily="84" charset="2"/>
              <a:buChar char="q"/>
            </a:pPr>
            <a:r>
              <a:rPr lang="en-US" sz="2400" b="1" dirty="0" smtClean="0">
                <a:solidFill>
                  <a:schemeClr val="bg2"/>
                </a:solidFill>
                <a:effectLst>
                  <a:outerShdw blurRad="38100" dist="38100" dir="2700000" algn="tl">
                    <a:srgbClr val="000000">
                      <a:alpha val="43137"/>
                    </a:srgbClr>
                  </a:outerShdw>
                </a:effectLst>
              </a:rPr>
              <a:t>Selected Recommendations</a:t>
            </a:r>
          </a:p>
          <a:p>
            <a:pPr lvl="1">
              <a:buClr>
                <a:schemeClr val="tx1"/>
              </a:buClr>
              <a:buFont typeface="Wingdings" pitchFamily="2" charset="2"/>
              <a:buChar char="§"/>
            </a:pPr>
            <a:r>
              <a:rPr lang="en-US" sz="2400" dirty="0">
                <a:solidFill>
                  <a:schemeClr val="bg2"/>
                </a:solidFill>
                <a:effectLst>
                  <a:outerShdw blurRad="38100" dist="38100" dir="2700000" algn="tl">
                    <a:srgbClr val="000000">
                      <a:alpha val="43137"/>
                    </a:srgbClr>
                  </a:outerShdw>
                </a:effectLst>
              </a:rPr>
              <a:t>NOT comprehensive textbook </a:t>
            </a:r>
          </a:p>
          <a:p>
            <a:pPr lvl="1">
              <a:buClr>
                <a:schemeClr val="tx1"/>
              </a:buClr>
              <a:buFont typeface="Wingdings" pitchFamily="2" charset="2"/>
              <a:buChar char="§"/>
            </a:pPr>
            <a:r>
              <a:rPr lang="en-US" sz="2400" dirty="0">
                <a:solidFill>
                  <a:schemeClr val="bg2"/>
                </a:solidFill>
                <a:effectLst>
                  <a:outerShdw blurRad="38100" dist="38100" dir="2700000" algn="tl">
                    <a:srgbClr val="000000">
                      <a:alpha val="43137"/>
                    </a:srgbClr>
                  </a:outerShdw>
                </a:effectLst>
              </a:rPr>
              <a:t>NOT the </a:t>
            </a:r>
            <a:r>
              <a:rPr lang="en-US" sz="2400" dirty="0" smtClean="0">
                <a:solidFill>
                  <a:schemeClr val="bg2"/>
                </a:solidFill>
                <a:effectLst>
                  <a:outerShdw blurRad="38100" dist="38100" dir="2700000" algn="tl">
                    <a:srgbClr val="000000">
                      <a:alpha val="43137"/>
                    </a:srgbClr>
                  </a:outerShdw>
                </a:effectLst>
              </a:rPr>
              <a:t>US MEC</a:t>
            </a:r>
            <a:endParaRPr lang="en-US" sz="2400" dirty="0">
              <a:solidFill>
                <a:schemeClr val="bg2"/>
              </a:solidFill>
              <a:effectLst>
                <a:outerShdw blurRad="38100" dist="38100" dir="2700000" algn="tl">
                  <a:srgbClr val="000000">
                    <a:alpha val="43137"/>
                  </a:srgbClr>
                </a:outerShdw>
              </a:effectLst>
            </a:endParaRPr>
          </a:p>
          <a:p>
            <a:pPr lvl="1">
              <a:buClr>
                <a:schemeClr val="tx1"/>
              </a:buClr>
              <a:buFont typeface="Wingdings" pitchFamily="2" charset="2"/>
              <a:buChar char="§"/>
            </a:pPr>
            <a:r>
              <a:rPr lang="en-US" sz="2400" dirty="0">
                <a:solidFill>
                  <a:schemeClr val="bg2"/>
                </a:solidFill>
                <a:effectLst>
                  <a:outerShdw blurRad="38100" dist="38100" dir="2700000" algn="tl">
                    <a:srgbClr val="000000">
                      <a:alpha val="43137"/>
                    </a:srgbClr>
                  </a:outerShdw>
                </a:effectLst>
              </a:rPr>
              <a:t>NOT rigid guidelines</a:t>
            </a:r>
          </a:p>
          <a:p>
            <a:pPr lvl="1">
              <a:buClr>
                <a:schemeClr val="tx1"/>
              </a:buClr>
              <a:buFont typeface="Wingdings" pitchFamily="2" charset="2"/>
              <a:buChar char="§"/>
            </a:pPr>
            <a:r>
              <a:rPr lang="en-US" sz="2400" dirty="0">
                <a:solidFill>
                  <a:schemeClr val="bg2"/>
                </a:solidFill>
                <a:effectLst>
                  <a:outerShdw blurRad="38100" dist="38100" dir="2700000" algn="tl">
                    <a:srgbClr val="000000">
                      <a:alpha val="43137"/>
                    </a:srgbClr>
                  </a:outerShdw>
                </a:effectLst>
              </a:rPr>
              <a:t>NOT well-woman care</a:t>
            </a:r>
          </a:p>
          <a:p>
            <a:pPr eaLnBrk="1" hangingPunct="1">
              <a:buClr>
                <a:schemeClr val="tx1"/>
              </a:buClr>
              <a:buSzPct val="70000"/>
              <a:buFont typeface="Wingdings" pitchFamily="84" charset="2"/>
              <a:buChar char="q"/>
            </a:pPr>
            <a:endParaRPr lang="en-US" sz="2400"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4346040"/>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89038"/>
          </a:xfrm>
        </p:spPr>
        <p:txBody>
          <a:bodyPr/>
          <a:lstStyle/>
          <a:p>
            <a:pPr>
              <a:lnSpc>
                <a:spcPts val="3200"/>
              </a:lnSpc>
            </a:pP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sz="3400" dirty="0" smtClean="0">
                <a:effectLst>
                  <a:outerShdw blurRad="38100" dist="38100" dir="2700000" algn="tl">
                    <a:srgbClr val="000000">
                      <a:alpha val="43137"/>
                    </a:srgbClr>
                  </a:outerShdw>
                </a:effectLst>
              </a:rPr>
              <a:t>Clinical scenario 9 :  </a:t>
            </a:r>
            <a:br>
              <a:rPr lang="en-US" sz="34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Delayed Insertion of Vaginal Ring </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9257" y="2514601"/>
            <a:ext cx="6473143" cy="2819399"/>
          </a:xfrm>
        </p:spPr>
        <p:txBody>
          <a:bodyPr/>
          <a:lstStyle/>
          <a:p>
            <a:r>
              <a:rPr lang="en-US" sz="2600" dirty="0" smtClean="0">
                <a:effectLst>
                  <a:outerShdw blurRad="38100" dist="38100" dir="2700000" algn="tl">
                    <a:srgbClr val="000000">
                      <a:alpha val="43137"/>
                    </a:srgbClr>
                  </a:outerShdw>
                </a:effectLst>
              </a:rPr>
              <a:t>26 y.o. female calls your nursing line because she is 30 hours late for her vaginal ring reinsertion.</a:t>
            </a:r>
          </a:p>
          <a:p>
            <a:pPr marL="0" indent="0">
              <a:buNone/>
            </a:pPr>
            <a:endParaRPr lang="en-US" dirty="0" smtClean="0">
              <a:effectLst>
                <a:outerShdw blurRad="38100" dist="38100" dir="2700000" algn="tl">
                  <a:srgbClr val="000000">
                    <a:alpha val="43137"/>
                  </a:srgbClr>
                </a:outerShdw>
              </a:effectLst>
            </a:endParaRPr>
          </a:p>
          <a:p>
            <a:pPr lvl="1"/>
            <a:r>
              <a:rPr lang="en-US" sz="2400" b="1" dirty="0" smtClean="0">
                <a:solidFill>
                  <a:schemeClr val="tx1">
                    <a:lumMod val="40000"/>
                    <a:lumOff val="60000"/>
                  </a:schemeClr>
                </a:solidFill>
                <a:effectLst>
                  <a:outerShdw blurRad="38100" dist="38100" dir="2700000" algn="tl">
                    <a:srgbClr val="000000">
                      <a:alpha val="43137"/>
                    </a:srgbClr>
                  </a:outerShdw>
                </a:effectLst>
              </a:rPr>
              <a:t>Q</a:t>
            </a:r>
            <a:r>
              <a:rPr lang="en-US" sz="2400"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What should she do?</a:t>
            </a:r>
            <a:endParaRPr lang="en-US" sz="2400" dirty="0">
              <a:effectLst>
                <a:outerShdw blurRad="38100" dist="38100" dir="2700000" algn="tl">
                  <a:srgbClr val="000000">
                    <a:alpha val="43137"/>
                  </a:srgbClr>
                </a:outerShdw>
              </a:effectLst>
            </a:endParaRPr>
          </a:p>
          <a:p>
            <a:pPr marL="457200" lvl="1" indent="0">
              <a:buNone/>
            </a:pPr>
            <a:endParaRPr lang="en-US" b="1" dirty="0" smtClean="0">
              <a:effectLst>
                <a:outerShdw blurRad="38100" dist="38100" dir="2700000" algn="tl">
                  <a:srgbClr val="000000">
                    <a:alpha val="43137"/>
                  </a:srgbClr>
                </a:outerShdw>
              </a:effectLst>
            </a:endParaRPr>
          </a:p>
          <a:p>
            <a:pPr marL="457200" lvl="1" indent="0">
              <a:buNone/>
            </a:pPr>
            <a:endParaRPr lang="en-US" b="1" dirty="0">
              <a:effectLst>
                <a:outerShdw blurRad="38100" dist="38100" dir="2700000" algn="tl">
                  <a:srgbClr val="000000">
                    <a:alpha val="43137"/>
                  </a:srgbClr>
                </a:outerShdw>
              </a:effectLst>
            </a:endParaRPr>
          </a:p>
        </p:txBody>
      </p:sp>
      <p:pic>
        <p:nvPicPr>
          <p:cNvPr id="4098"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05200"/>
            <a:ext cx="1752600" cy="26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849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7"/>
            <a:ext cx="8229600" cy="792163"/>
          </a:xfrm>
        </p:spPr>
        <p:txBody>
          <a:bodyPr/>
          <a:lstStyle/>
          <a:p>
            <a:r>
              <a:rPr lang="en-US" dirty="0" smtClean="0">
                <a:effectLst>
                  <a:outerShdw blurRad="38100" dist="38100" dir="2700000" algn="tl">
                    <a:srgbClr val="000000">
                      <a:alpha val="43137"/>
                    </a:srgbClr>
                  </a:outerShdw>
                </a:effectLst>
              </a:rPr>
              <a:t>Recommended Actions after Delayed Insertion/Reinsertion with Ring</a:t>
            </a:r>
            <a:endParaRPr lang="en-US" dirty="0">
              <a:effectLst>
                <a:outerShdw blurRad="38100" dist="38100" dir="2700000" algn="tl">
                  <a:srgbClr val="000000">
                    <a:alpha val="43137"/>
                  </a:srgbClr>
                </a:outerShdw>
              </a:effectLst>
            </a:endParaRPr>
          </a:p>
        </p:txBody>
      </p:sp>
      <p:pic>
        <p:nvPicPr>
          <p:cNvPr id="1026" name="Picture 2" descr="Figure of flow chart of actions after delayed insertion or reinsertion with combined vaginal ring.  If the delayed insertion of a new ring or a delayed reinsertion of a current ring occurred for less than 48 hours since a ring should have been inserted, a user should do the following:  insert ring as soon as possible, keep the ring in until the scheduled ring removal day, and be aware that no additional contraceptive protection is needed and that emergency contraception is not usually needed but can be considered if delayed insertion or reinsertion occurred earlier in the cycle or in the last week of the previous cycle.  If the delayed insertion or reinsertion occurred greater than or equal to 48 hours since the ring should have been inserted, the user should do the following:  insert ring as soon as possible, keep the ring in until the scheduled ring removal day, use back-up contraception (e.g. condoms) or avoid sexual intercourse until a ring has been worn for 7 consecutive days and consider emergency contraception if the delayed insertion or reinsertion occurred within the first week of ring use and unprotected sexual intercourse occurred in the previous five days or consider EC at other times as appropriate.  If the ring removal for 48 hours or more occurred in the third week of ring use, the user should omit the hormone-free week by finishing the third week of ring use and start a new ring immediately; or if unable to start a new ring immediately, use back up contraception (e.g. condoms) or avoid sexual intercourse until a new ring has been worn for 7 consecutive days.  "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48" y="1143000"/>
            <a:ext cx="8022552" cy="518159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59508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nSpc>
                <a:spcPts val="3400"/>
              </a:lnSpc>
            </a:pPr>
            <a:r>
              <a:rPr lang="en-US" sz="3200" dirty="0" smtClean="0">
                <a:effectLst>
                  <a:outerShdw blurRad="38100" dist="38100" dir="2700000" algn="tl">
                    <a:srgbClr val="000000">
                      <a:alpha val="43137"/>
                    </a:srgbClr>
                  </a:outerShdw>
                </a:effectLst>
              </a:rPr>
              <a:t>Delayed Insertion or Reinsertion of Vaginal Ring up to 48 hours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752600"/>
            <a:ext cx="7620000" cy="4191000"/>
          </a:xfrm>
        </p:spPr>
        <p:txBody>
          <a:bodyPr/>
          <a:lstStyle/>
          <a:p>
            <a:pPr lvl="0">
              <a:spcAft>
                <a:spcPts val="1200"/>
              </a:spcAft>
            </a:pPr>
            <a:r>
              <a:rPr lang="en-US" dirty="0">
                <a:effectLst>
                  <a:outerShdw blurRad="38100" dist="38100" dir="2700000" algn="tl">
                    <a:srgbClr val="000000">
                      <a:alpha val="43137"/>
                    </a:srgbClr>
                  </a:outerShdw>
                </a:effectLst>
              </a:rPr>
              <a:t>Insert ring as soon as </a:t>
            </a:r>
            <a:r>
              <a:rPr lang="en-US" dirty="0" smtClean="0">
                <a:effectLst>
                  <a:outerShdw blurRad="38100" dist="38100" dir="2700000" algn="tl">
                    <a:srgbClr val="000000">
                      <a:alpha val="43137"/>
                    </a:srgbClr>
                  </a:outerShdw>
                </a:effectLst>
              </a:rPr>
              <a:t>possible</a:t>
            </a:r>
          </a:p>
          <a:p>
            <a:pPr lvl="0">
              <a:spcAft>
                <a:spcPts val="1200"/>
              </a:spcAft>
            </a:pPr>
            <a:r>
              <a:rPr lang="en-US" dirty="0" smtClean="0">
                <a:effectLst>
                  <a:outerShdw blurRad="38100" dist="38100" dir="2700000" algn="tl">
                    <a:srgbClr val="000000">
                      <a:alpha val="43137"/>
                    </a:srgbClr>
                  </a:outerShdw>
                </a:effectLst>
              </a:rPr>
              <a:t>Keep </a:t>
            </a:r>
            <a:r>
              <a:rPr lang="en-US" dirty="0">
                <a:effectLst>
                  <a:outerShdw blurRad="38100" dist="38100" dir="2700000" algn="tl">
                    <a:srgbClr val="000000">
                      <a:alpha val="43137"/>
                    </a:srgbClr>
                  </a:outerShdw>
                </a:effectLst>
              </a:rPr>
              <a:t>the ring in until the scheduled ring </a:t>
            </a:r>
            <a:r>
              <a:rPr lang="en-US" dirty="0" smtClean="0">
                <a:effectLst>
                  <a:outerShdw blurRad="38100" dist="38100" dir="2700000" algn="tl">
                    <a:srgbClr val="000000">
                      <a:alpha val="43137"/>
                    </a:srgbClr>
                  </a:outerShdw>
                </a:effectLst>
              </a:rPr>
              <a:t>                     removal day</a:t>
            </a:r>
          </a:p>
          <a:p>
            <a:pPr lvl="0">
              <a:spcAft>
                <a:spcPts val="1200"/>
              </a:spcAft>
            </a:pPr>
            <a:r>
              <a:rPr lang="en-US" dirty="0" smtClean="0">
                <a:effectLst>
                  <a:outerShdw blurRad="38100" dist="38100" dir="2700000" algn="tl">
                    <a:srgbClr val="000000">
                      <a:alpha val="43137"/>
                    </a:srgbClr>
                  </a:outerShdw>
                </a:effectLst>
              </a:rPr>
              <a:t>No </a:t>
            </a:r>
            <a:r>
              <a:rPr lang="en-US" dirty="0">
                <a:effectLst>
                  <a:outerShdw blurRad="38100" dist="38100" dir="2700000" algn="tl">
                    <a:srgbClr val="000000">
                      <a:alpha val="43137"/>
                    </a:srgbClr>
                  </a:outerShdw>
                </a:effectLst>
              </a:rPr>
              <a:t>additional contraceptive protection </a:t>
            </a:r>
            <a:r>
              <a:rPr lang="en-US" dirty="0" smtClean="0">
                <a:effectLst>
                  <a:outerShdw blurRad="38100" dist="38100" dir="2700000" algn="tl">
                    <a:srgbClr val="000000">
                      <a:alpha val="43137"/>
                    </a:srgbClr>
                  </a:outerShdw>
                </a:effectLst>
              </a:rPr>
              <a:t>                                       is needed</a:t>
            </a:r>
          </a:p>
          <a:p>
            <a:pPr>
              <a:spcAft>
                <a:spcPts val="1200"/>
              </a:spcAft>
            </a:pPr>
            <a:r>
              <a:rPr lang="en-US" dirty="0" smtClean="0">
                <a:effectLst>
                  <a:outerShdw blurRad="38100" dist="38100" dir="2700000" algn="tl">
                    <a:srgbClr val="000000">
                      <a:alpha val="43137"/>
                    </a:srgbClr>
                  </a:outerShdw>
                </a:effectLst>
              </a:rPr>
              <a:t>Emergency </a:t>
            </a:r>
            <a:r>
              <a:rPr lang="en-US" dirty="0">
                <a:effectLst>
                  <a:outerShdw blurRad="38100" dist="38100" dir="2700000" algn="tl">
                    <a:srgbClr val="000000">
                      <a:alpha val="43137"/>
                    </a:srgbClr>
                  </a:outerShdw>
                </a:effectLst>
              </a:rPr>
              <a:t>contraception (EC) is not usually needed, but can be considered if delayed insertion or reinsertion occurred earlier in the cycle or in the last week of the previous cycle.</a:t>
            </a:r>
          </a:p>
        </p:txBody>
      </p:sp>
      <p:pic>
        <p:nvPicPr>
          <p:cNvPr id="4" name="Picture 2" descr="Picture of a woman."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600200"/>
            <a:ext cx="170849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15551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68952" cy="1143000"/>
          </a:xfrm>
        </p:spPr>
        <p:txBody>
          <a:bodyPr/>
          <a:lstStyle/>
          <a:p>
            <a:r>
              <a:rPr lang="en-US" sz="3600" dirty="0" smtClean="0">
                <a:effectLst>
                  <a:outerShdw blurRad="38100" dist="38100" dir="2700000" algn="tl">
                    <a:srgbClr val="000000">
                      <a:alpha val="43137"/>
                    </a:srgbClr>
                  </a:outerShdw>
                </a:effectLst>
              </a:rPr>
              <a:t>Provider tools and learning aids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3000" y="1752600"/>
            <a:ext cx="7086600" cy="3886199"/>
          </a:xfrm>
        </p:spPr>
        <p:txBody>
          <a:bodyPr/>
          <a:lstStyle/>
          <a:p>
            <a:pPr>
              <a:spcAft>
                <a:spcPts val="1800"/>
              </a:spcAft>
            </a:pPr>
            <a:r>
              <a:rPr lang="en-US" sz="2800" dirty="0">
                <a:effectLst>
                  <a:outerShdw blurRad="38100" dist="38100" dir="2700000" algn="tl">
                    <a:srgbClr val="000000">
                      <a:alpha val="43137"/>
                    </a:srgbClr>
                  </a:outerShdw>
                </a:effectLst>
              </a:rPr>
              <a:t>Summary tables and clinical </a:t>
            </a:r>
            <a:r>
              <a:rPr lang="en-US" sz="2800" dirty="0" smtClean="0">
                <a:effectLst>
                  <a:outerShdw blurRad="38100" dist="38100" dir="2700000" algn="tl">
                    <a:srgbClr val="000000">
                      <a:alpha val="43137"/>
                    </a:srgbClr>
                  </a:outerShdw>
                </a:effectLst>
              </a:rPr>
              <a:t>algorithms</a:t>
            </a:r>
          </a:p>
          <a:p>
            <a:pPr>
              <a:spcAft>
                <a:spcPts val="1800"/>
              </a:spcAft>
            </a:pPr>
            <a:r>
              <a:rPr lang="en-US" sz="2800" dirty="0" smtClean="0">
                <a:effectLst>
                  <a:outerShdw blurRad="38100" dist="38100" dir="2700000" algn="tl">
                    <a:srgbClr val="000000">
                      <a:alpha val="43137"/>
                    </a:srgbClr>
                  </a:outerShdw>
                </a:effectLst>
              </a:rPr>
              <a:t>E-book and other electronic versions</a:t>
            </a:r>
          </a:p>
          <a:p>
            <a:pPr>
              <a:spcAft>
                <a:spcPts val="1800"/>
              </a:spcAft>
            </a:pPr>
            <a:r>
              <a:rPr lang="en-US" sz="2800" dirty="0" smtClean="0">
                <a:effectLst>
                  <a:outerShdw blurRad="38100" dist="38100" dir="2700000" algn="tl">
                    <a:srgbClr val="000000">
                      <a:alpha val="43137"/>
                    </a:srgbClr>
                  </a:outerShdw>
                </a:effectLst>
              </a:rPr>
              <a:t>Continuing Education Activities</a:t>
            </a:r>
          </a:p>
          <a:p>
            <a:pPr>
              <a:spcAft>
                <a:spcPts val="1800"/>
              </a:spcAft>
            </a:pPr>
            <a:r>
              <a:rPr lang="en-US" sz="2800" dirty="0" smtClean="0">
                <a:effectLst>
                  <a:outerShdw blurRad="38100" dist="38100" dir="2700000" algn="tl">
                    <a:srgbClr val="000000">
                      <a:alpha val="43137"/>
                    </a:srgbClr>
                  </a:outerShdw>
                </a:effectLst>
              </a:rPr>
              <a:t>Speaker-ready slides</a:t>
            </a:r>
          </a:p>
          <a:p>
            <a:pPr>
              <a:spcAft>
                <a:spcPts val="1800"/>
              </a:spcAft>
            </a:pPr>
            <a:r>
              <a:rPr lang="en-US" sz="2800" dirty="0" smtClean="0">
                <a:effectLst>
                  <a:outerShdw blurRad="38100" dist="38100" dir="2700000" algn="tl">
                    <a:srgbClr val="000000">
                      <a:alpha val="43137"/>
                    </a:srgbClr>
                  </a:outerShdw>
                </a:effectLst>
              </a:rPr>
              <a:t>Contraceptive Effectiveness Chart</a:t>
            </a:r>
          </a:p>
          <a:p>
            <a:pPr>
              <a:spcAft>
                <a:spcPts val="1800"/>
              </a:spcAft>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642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nSpc>
                <a:spcPts val="3500"/>
              </a:lnSpc>
              <a:spcBef>
                <a:spcPts val="600"/>
              </a:spcBef>
              <a:spcAft>
                <a:spcPts val="1200"/>
              </a:spcAft>
            </a:pPr>
            <a:r>
              <a:rPr lang="en-US" sz="3200" dirty="0">
                <a:effectLst>
                  <a:outerShdw blurRad="38100" dist="38100" dir="2700000" algn="tl">
                    <a:srgbClr val="000000">
                      <a:alpha val="43137"/>
                    </a:srgbClr>
                  </a:outerShdw>
                </a:effectLst>
              </a:rPr>
              <a:t>Continuing Education</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http://www.cdc.gov/mmwr/</a:t>
            </a:r>
          </a:p>
        </p:txBody>
      </p:sp>
      <p:pic>
        <p:nvPicPr>
          <p:cNvPr id="5" name="Picture 4" descr="Picture of the CDC Morbidity and Mortality Weekly Report (MMWR) webpage, describing how to receive continuing education credi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306973"/>
            <a:ext cx="6629400" cy="5017627"/>
          </a:xfrm>
          <a:prstGeom prst="rect">
            <a:avLst/>
          </a:prstGeom>
        </p:spPr>
      </p:pic>
    </p:spTree>
    <p:extLst>
      <p:ext uri="{BB962C8B-B14F-4D97-AF65-F5344CB8AC3E}">
        <p14:creationId xmlns:p14="http://schemas.microsoft.com/office/powerpoint/2010/main" val="40790410"/>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sz="3600" dirty="0" smtClean="0">
                <a:effectLst>
                  <a:outerShdw blurRad="38100" dist="38100" dir="2700000" algn="tl">
                    <a:srgbClr val="000000">
                      <a:alpha val="43137"/>
                    </a:srgbClr>
                  </a:outerShdw>
                </a:effectLst>
              </a:rPr>
              <a:t>Take Home Messages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90600" y="1371600"/>
            <a:ext cx="7391400" cy="4800600"/>
          </a:xfrm>
        </p:spPr>
        <p:txBody>
          <a:bodyPr/>
          <a:lstStyle/>
          <a:p>
            <a:pPr>
              <a:spcAft>
                <a:spcPts val="1200"/>
              </a:spcAft>
            </a:pPr>
            <a:r>
              <a:rPr lang="en-US" dirty="0" smtClean="0">
                <a:effectLst>
                  <a:outerShdw blurRad="38100" dist="38100" dir="2700000" algn="tl">
                    <a:srgbClr val="000000">
                      <a:alpha val="43137"/>
                    </a:srgbClr>
                  </a:outerShdw>
                </a:effectLst>
              </a:rPr>
              <a:t>Most women can start most methods anytime</a:t>
            </a:r>
          </a:p>
          <a:p>
            <a:pPr>
              <a:spcAft>
                <a:spcPts val="1200"/>
              </a:spcAft>
            </a:pPr>
            <a:r>
              <a:rPr lang="en-US" dirty="0" smtClean="0">
                <a:effectLst>
                  <a:outerShdw blurRad="38100" dist="38100" dir="2700000" algn="tl">
                    <a:srgbClr val="000000">
                      <a:alpha val="43137"/>
                    </a:srgbClr>
                  </a:outerShdw>
                </a:effectLst>
              </a:rPr>
              <a:t>Few, if any, exams or tests are needed </a:t>
            </a:r>
          </a:p>
          <a:p>
            <a:pPr>
              <a:spcAft>
                <a:spcPts val="1200"/>
              </a:spcAft>
            </a:pPr>
            <a:r>
              <a:rPr lang="en-US" dirty="0" smtClean="0">
                <a:effectLst>
                  <a:outerShdw blurRad="38100" dist="38100" dir="2700000" algn="tl">
                    <a:srgbClr val="000000">
                      <a:alpha val="43137"/>
                    </a:srgbClr>
                  </a:outerShdw>
                </a:effectLst>
              </a:rPr>
              <a:t>Recommendations for anticipatory counseling for potential bleeding problems and proper management provided</a:t>
            </a:r>
          </a:p>
          <a:p>
            <a:pPr>
              <a:spcAft>
                <a:spcPts val="1200"/>
              </a:spcAft>
            </a:pPr>
            <a:r>
              <a:rPr lang="en-US" dirty="0" smtClean="0">
                <a:effectLst>
                  <a:outerShdw blurRad="38100" dist="38100" dir="2700000" algn="tl">
                    <a:srgbClr val="000000">
                      <a:alpha val="43137"/>
                    </a:srgbClr>
                  </a:outerShdw>
                </a:effectLst>
              </a:rPr>
              <a:t>Routine follow-up generally not required</a:t>
            </a:r>
          </a:p>
          <a:p>
            <a:pPr>
              <a:spcAft>
                <a:spcPts val="1200"/>
              </a:spcAft>
            </a:pPr>
            <a:r>
              <a:rPr lang="en-US" dirty="0" smtClean="0">
                <a:effectLst>
                  <a:outerShdw blurRad="38100" dist="38100" dir="2700000" algn="tl">
                    <a:srgbClr val="000000">
                      <a:alpha val="43137"/>
                    </a:srgbClr>
                  </a:outerShdw>
                </a:effectLst>
              </a:rPr>
              <a:t>Many circumstances  call for consideration of emergency contraception use</a:t>
            </a:r>
          </a:p>
          <a:p>
            <a:pPr>
              <a:spcAft>
                <a:spcPts val="1200"/>
              </a:spcAft>
            </a:pPr>
            <a:r>
              <a:rPr lang="en-US" dirty="0" smtClean="0">
                <a:effectLst>
                  <a:outerShdw blurRad="38100" dist="38100" dir="2700000" algn="tl">
                    <a:srgbClr val="000000">
                      <a:alpha val="43137"/>
                    </a:srgbClr>
                  </a:outerShdw>
                </a:effectLst>
              </a:rPr>
              <a:t>Regular contraception should be started after EC</a:t>
            </a:r>
          </a:p>
          <a:p>
            <a:pPr>
              <a:spcAft>
                <a:spcPts val="1200"/>
              </a:spcAft>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30790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Why the US SPR is important</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05000" y="1752600"/>
            <a:ext cx="5334000" cy="3733799"/>
          </a:xfrm>
        </p:spPr>
        <p:txBody>
          <a:bodyPr/>
          <a:lstStyle/>
          <a:p>
            <a:pPr>
              <a:spcAft>
                <a:spcPts val="1200"/>
              </a:spcAft>
            </a:pPr>
            <a:r>
              <a:rPr lang="en-US" sz="2600" dirty="0" smtClean="0">
                <a:effectLst>
                  <a:outerShdw blurRad="38100" dist="38100" dir="2700000" algn="tl">
                    <a:srgbClr val="000000">
                      <a:alpha val="43137"/>
                    </a:srgbClr>
                  </a:outerShdw>
                </a:effectLst>
              </a:rPr>
              <a:t>Evidence-based guidance </a:t>
            </a:r>
          </a:p>
          <a:p>
            <a:pPr>
              <a:spcAft>
                <a:spcPts val="1200"/>
              </a:spcAft>
            </a:pPr>
            <a:r>
              <a:rPr lang="en-US" sz="2600" dirty="0" smtClean="0">
                <a:effectLst>
                  <a:outerShdw blurRad="38100" dist="38100" dir="2700000" algn="tl">
                    <a:srgbClr val="000000">
                      <a:alpha val="43137"/>
                    </a:srgbClr>
                  </a:outerShdw>
                </a:effectLst>
              </a:rPr>
              <a:t>Quality family planning care</a:t>
            </a:r>
          </a:p>
          <a:p>
            <a:pPr>
              <a:spcAft>
                <a:spcPts val="1200"/>
              </a:spcAft>
            </a:pPr>
            <a:r>
              <a:rPr lang="en-US" sz="2600" dirty="0" smtClean="0">
                <a:effectLst>
                  <a:outerShdw blurRad="38100" dist="38100" dir="2700000" algn="tl">
                    <a:srgbClr val="000000">
                      <a:alpha val="43137"/>
                    </a:srgbClr>
                  </a:outerShdw>
                </a:effectLst>
              </a:rPr>
              <a:t>Help individuals use methods correctly and consistently</a:t>
            </a:r>
          </a:p>
          <a:p>
            <a:pPr>
              <a:spcAft>
                <a:spcPts val="1200"/>
              </a:spcAft>
            </a:pPr>
            <a:r>
              <a:rPr lang="en-US" sz="2600" dirty="0" smtClean="0">
                <a:effectLst>
                  <a:outerShdw blurRad="38100" dist="38100" dir="2700000" algn="tl">
                    <a:srgbClr val="000000">
                      <a:alpha val="43137"/>
                    </a:srgbClr>
                  </a:outerShdw>
                </a:effectLst>
              </a:rPr>
              <a:t>Decrease medical barriers to contraceptive use</a:t>
            </a:r>
          </a:p>
          <a:p>
            <a:pPr>
              <a:spcAft>
                <a:spcPts val="1200"/>
              </a:spcAft>
            </a:pP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4671773"/>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 y="605879"/>
            <a:ext cx="9067800" cy="384721"/>
          </a:xfrm>
          <a:prstGeom prst="rect">
            <a:avLst/>
          </a:prstGeom>
        </p:spPr>
        <p:txBody>
          <a:bodyPr wrap="square">
            <a:spAutoFit/>
          </a:bodyPr>
          <a:lstStyle/>
          <a:p>
            <a:pPr marL="457200" indent="0">
              <a:buNone/>
            </a:pPr>
            <a:r>
              <a:rPr lang="en-US" sz="1900" b="1" dirty="0" smtClean="0">
                <a:solidFill>
                  <a:schemeClr val="bg2"/>
                </a:solidFill>
                <a:effectLst>
                  <a:outerShdw blurRad="38100" dist="38100" dir="2700000" algn="tl">
                    <a:srgbClr val="000000">
                      <a:alpha val="43137"/>
                    </a:srgbClr>
                  </a:outerShdw>
                </a:effectLst>
                <a:hlinkClick r:id="rId3"/>
              </a:rPr>
              <a:t>http</a:t>
            </a:r>
            <a:r>
              <a:rPr lang="en-US" sz="1900" b="1" dirty="0">
                <a:solidFill>
                  <a:schemeClr val="bg2"/>
                </a:solidFill>
                <a:effectLst>
                  <a:outerShdw blurRad="38100" dist="38100" dir="2700000" algn="tl">
                    <a:srgbClr val="000000">
                      <a:alpha val="43137"/>
                    </a:srgbClr>
                  </a:outerShdw>
                </a:effectLst>
                <a:hlinkClick r:id="rId3"/>
              </a:rPr>
              <a:t>://www.cdc.gov/reproductivehealth/unintendedpregnancy/USSPR.htm</a:t>
            </a:r>
            <a:endParaRPr lang="en-US" sz="1900" b="1" dirty="0">
              <a:solidFill>
                <a:schemeClr val="bg2"/>
              </a:solidFill>
              <a:effectLst>
                <a:outerShdw blurRad="38100" dist="38100" dir="2700000" algn="tl">
                  <a:srgbClr val="000000">
                    <a:alpha val="43137"/>
                  </a:srgbClr>
                </a:outerShdw>
              </a:effectLst>
            </a:endParaRPr>
          </a:p>
        </p:txBody>
      </p:sp>
      <p:pic>
        <p:nvPicPr>
          <p:cNvPr id="2050" name="Picture 2" descr="Picture of the CDC webpage for the U.S. Selected Practice Recommendations (US SPR) for Contraceptive Use, 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31612"/>
            <a:ext cx="5683612" cy="459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11"/>
          </p:nvPr>
        </p:nvSpPr>
        <p:spPr>
          <a:xfrm>
            <a:off x="2286000" y="6261440"/>
            <a:ext cx="5105400" cy="184150"/>
          </a:xfrm>
        </p:spPr>
        <p:txBody>
          <a:bodyPr>
            <a:noAutofit/>
          </a:bodyPr>
          <a:lstStyle/>
          <a:p>
            <a:pPr eaLnBrk="1" fontAlgn="auto" hangingPunct="1">
              <a:spcAft>
                <a:spcPts val="0"/>
              </a:spcAft>
              <a:buFont typeface="Arial" pitchFamily="34" charset="0"/>
              <a:buNone/>
              <a:defRPr/>
            </a:pPr>
            <a:r>
              <a:rPr lang="en-US" sz="1050" dirty="0" smtClean="0">
                <a:solidFill>
                  <a:srgbClr val="000000"/>
                </a:solidFill>
                <a:ea typeface="+mn-ea"/>
                <a:cs typeface="+mn-cs"/>
              </a:rPr>
              <a:t>National Center for Chronic Disease Prevention and Health Promotion</a:t>
            </a:r>
          </a:p>
          <a:p>
            <a:pPr eaLnBrk="1" fontAlgn="auto" hangingPunct="1">
              <a:spcAft>
                <a:spcPts val="0"/>
              </a:spcAft>
              <a:buFont typeface="Arial" pitchFamily="34" charset="0"/>
              <a:buNone/>
              <a:defRPr/>
            </a:pPr>
            <a:endParaRPr lang="en-US" sz="1050" dirty="0">
              <a:solidFill>
                <a:srgbClr val="000000"/>
              </a:solidFill>
              <a:ea typeface="+mn-ea"/>
              <a:cs typeface="+mn-cs"/>
            </a:endParaRPr>
          </a:p>
        </p:txBody>
      </p:sp>
      <p:sp>
        <p:nvSpPr>
          <p:cNvPr id="10" name="Text Placeholder 9"/>
          <p:cNvSpPr>
            <a:spLocks noGrp="1"/>
          </p:cNvSpPr>
          <p:nvPr>
            <p:ph type="body" sz="quarter" idx="12"/>
          </p:nvPr>
        </p:nvSpPr>
        <p:spPr>
          <a:xfrm>
            <a:off x="2286000" y="6450340"/>
            <a:ext cx="5105400" cy="228600"/>
          </a:xfrm>
        </p:spPr>
        <p:txBody>
          <a:bodyPr>
            <a:noAutofit/>
          </a:bodyPr>
          <a:lstStyle/>
          <a:p>
            <a:pPr eaLnBrk="1" fontAlgn="auto" hangingPunct="1">
              <a:spcAft>
                <a:spcPts val="0"/>
              </a:spcAft>
              <a:buFont typeface="Arial" pitchFamily="34" charset="0"/>
              <a:buNone/>
              <a:defRPr/>
            </a:pPr>
            <a:r>
              <a:rPr lang="en-US" sz="1050" dirty="0" smtClean="0">
                <a:solidFill>
                  <a:schemeClr val="accent6">
                    <a:lumMod val="50000"/>
                  </a:schemeClr>
                </a:solidFill>
                <a:ea typeface="+mn-ea"/>
                <a:cs typeface="+mn-cs"/>
              </a:rPr>
              <a:t>Division of Reproductive Health</a:t>
            </a:r>
            <a:endParaRPr lang="en-US" sz="1050" dirty="0">
              <a:solidFill>
                <a:schemeClr val="accent6">
                  <a:lumMod val="50000"/>
                </a:schemeClr>
              </a:solidFill>
              <a:ea typeface="+mn-ea"/>
              <a:cs typeface="+mn-cs"/>
            </a:endParaRPr>
          </a:p>
        </p:txBody>
      </p:sp>
    </p:spTree>
    <p:extLst>
      <p:ext uri="{BB962C8B-B14F-4D97-AF65-F5344CB8AC3E}">
        <p14:creationId xmlns:p14="http://schemas.microsoft.com/office/powerpoint/2010/main" val="2734254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idx="4294967295"/>
          </p:nvPr>
        </p:nvSpPr>
        <p:spPr bwMode="auto">
          <a:xfrm>
            <a:off x="457200" y="609600"/>
            <a:ext cx="8229600" cy="504056"/>
          </a:xfrm>
          <a:prstGeom prst="rect">
            <a:avLst/>
          </a:prstGeom>
          <a:noFill/>
          <a:ln>
            <a:miter lim="800000"/>
            <a:headEnd/>
            <a:tailEnd/>
          </a:ln>
        </p:spPr>
        <p:txBody>
          <a:bodyPr anchor="b">
            <a:prstTxWarp prst="textNoShape">
              <a:avLst/>
            </a:prstTxWarp>
          </a:bodyPr>
          <a:lstStyle/>
          <a:p>
            <a:pPr eaLnBrk="1" hangingPunct="1">
              <a:lnSpc>
                <a:spcPts val="3000"/>
              </a:lnSpc>
            </a:pPr>
            <a:r>
              <a:rPr lang="en-US" sz="3200" b="1" dirty="0" smtClean="0">
                <a:effectLst>
                  <a:outerShdw blurRad="38100" dist="38100" dir="2700000" algn="tl">
                    <a:srgbClr val="000000">
                      <a:alpha val="43137"/>
                    </a:srgbClr>
                  </a:outerShdw>
                </a:effectLst>
              </a:rPr>
              <a:t>US Adaptation of WHO SPR</a:t>
            </a:r>
            <a:endParaRPr lang="en-US" sz="2800" b="1" dirty="0" smtClean="0">
              <a:effectLst>
                <a:outerShdw blurRad="38100" dist="38100" dir="2700000" algn="tl">
                  <a:srgbClr val="000000">
                    <a:alpha val="43137"/>
                  </a:srgbClr>
                </a:outerShdw>
              </a:effectLst>
            </a:endParaRPr>
          </a:p>
        </p:txBody>
      </p:sp>
      <p:sp>
        <p:nvSpPr>
          <p:cNvPr id="35842" name="Content Placeholder 4"/>
          <p:cNvSpPr>
            <a:spLocks noGrp="1"/>
          </p:cNvSpPr>
          <p:nvPr>
            <p:ph idx="4294967295"/>
          </p:nvPr>
        </p:nvSpPr>
        <p:spPr bwMode="auto">
          <a:xfrm>
            <a:off x="1390328" y="1219200"/>
            <a:ext cx="6458272" cy="5105400"/>
          </a:xfrm>
          <a:prstGeom prst="rect">
            <a:avLst/>
          </a:prstGeom>
          <a:noFill/>
          <a:ln>
            <a:miter lim="800000"/>
            <a:headEnd/>
            <a:tailEnd/>
          </a:ln>
        </p:spPr>
        <p:txBody>
          <a:bodyPr>
            <a:prstTxWarp prst="textNoShape">
              <a:avLst/>
            </a:prstTxWarp>
          </a:bodyPr>
          <a:lstStyle/>
          <a:p>
            <a:pPr eaLnBrk="1" hangingPunct="1">
              <a:spcBef>
                <a:spcPts val="0"/>
              </a:spcBef>
              <a:buClr>
                <a:schemeClr val="tx1"/>
              </a:buClr>
              <a:buSzPct val="70000"/>
              <a:buFont typeface="Wingdings" pitchFamily="2" charset="2"/>
              <a:buChar char="q"/>
            </a:pPr>
            <a:r>
              <a:rPr lang="en-US" sz="2600" b="1" dirty="0" smtClean="0">
                <a:solidFill>
                  <a:schemeClr val="bg2"/>
                </a:solidFill>
                <a:effectLst>
                  <a:outerShdw blurRad="38100" dist="38100" dir="2700000" algn="tl">
                    <a:srgbClr val="000000">
                      <a:alpha val="43137"/>
                    </a:srgbClr>
                  </a:outerShdw>
                </a:effectLst>
              </a:rPr>
              <a:t>October, 2010, Small expert meeting</a:t>
            </a:r>
          </a:p>
          <a:p>
            <a:pPr lvl="1" eaLnBrk="1" hangingPunct="1">
              <a:spcBef>
                <a:spcPts val="0"/>
              </a:spcBef>
              <a:buClr>
                <a:schemeClr val="tx1"/>
              </a:buClr>
              <a:buSzPct val="100000"/>
              <a:buFont typeface="Wingdings" pitchFamily="2" charset="2"/>
              <a:buChar char="§"/>
            </a:pPr>
            <a:r>
              <a:rPr lang="en-US" sz="2400" dirty="0" smtClean="0">
                <a:solidFill>
                  <a:schemeClr val="bg2"/>
                </a:solidFill>
                <a:effectLst>
                  <a:outerShdw blurRad="38100" dist="38100" dir="2700000" algn="tl">
                    <a:srgbClr val="000000">
                      <a:alpha val="43137"/>
                    </a:srgbClr>
                  </a:outerShdw>
                </a:effectLst>
              </a:rPr>
              <a:t>Chose which existing </a:t>
            </a:r>
            <a:r>
              <a:rPr lang="en-US" sz="2400" dirty="0">
                <a:solidFill>
                  <a:schemeClr val="bg2"/>
                </a:solidFill>
                <a:effectLst>
                  <a:outerShdw blurRad="38100" dist="38100" dir="2700000" algn="tl">
                    <a:srgbClr val="000000">
                      <a:alpha val="43137"/>
                    </a:srgbClr>
                  </a:outerShdw>
                </a:effectLst>
              </a:rPr>
              <a:t>WHO recommendations </a:t>
            </a:r>
            <a:r>
              <a:rPr lang="en-US" sz="2400" dirty="0" smtClean="0">
                <a:solidFill>
                  <a:schemeClr val="bg2"/>
                </a:solidFill>
                <a:effectLst>
                  <a:outerShdw blurRad="38100" dist="38100" dir="2700000" algn="tl">
                    <a:srgbClr val="000000">
                      <a:alpha val="43137"/>
                    </a:srgbClr>
                  </a:outerShdw>
                </a:effectLst>
              </a:rPr>
              <a:t>to adapt</a:t>
            </a:r>
          </a:p>
          <a:p>
            <a:pPr lvl="1" eaLnBrk="1" hangingPunct="1">
              <a:spcBef>
                <a:spcPts val="0"/>
              </a:spcBef>
              <a:buClr>
                <a:schemeClr val="tx1"/>
              </a:buClr>
              <a:buSzPct val="100000"/>
              <a:buFont typeface="Wingdings" pitchFamily="2" charset="2"/>
              <a:buChar char="§"/>
            </a:pPr>
            <a:r>
              <a:rPr lang="en-US" sz="2400" dirty="0" smtClean="0">
                <a:solidFill>
                  <a:schemeClr val="bg2"/>
                </a:solidFill>
                <a:effectLst>
                  <a:outerShdw blurRad="38100" dist="38100" dir="2700000" algn="tl">
                    <a:srgbClr val="000000">
                      <a:alpha val="43137"/>
                    </a:srgbClr>
                  </a:outerShdw>
                </a:effectLst>
              </a:rPr>
              <a:t>Chose new </a:t>
            </a:r>
            <a:r>
              <a:rPr lang="en-US" sz="2400" dirty="0">
                <a:solidFill>
                  <a:schemeClr val="bg2"/>
                </a:solidFill>
                <a:effectLst>
                  <a:outerShdw blurRad="38100" dist="38100" dir="2700000" algn="tl">
                    <a:srgbClr val="000000">
                      <a:alpha val="43137"/>
                    </a:srgbClr>
                  </a:outerShdw>
                </a:effectLst>
              </a:rPr>
              <a:t>clinical questions to </a:t>
            </a:r>
            <a:r>
              <a:rPr lang="en-US" sz="2400" dirty="0" smtClean="0">
                <a:solidFill>
                  <a:schemeClr val="bg2"/>
                </a:solidFill>
                <a:effectLst>
                  <a:outerShdw blurRad="38100" dist="38100" dir="2700000" algn="tl">
                    <a:srgbClr val="000000">
                      <a:alpha val="43137"/>
                    </a:srgbClr>
                  </a:outerShdw>
                </a:effectLst>
              </a:rPr>
              <a:t>add</a:t>
            </a:r>
          </a:p>
          <a:p>
            <a:pPr eaLnBrk="1" hangingPunct="1">
              <a:spcBef>
                <a:spcPts val="0"/>
              </a:spcBef>
              <a:buClr>
                <a:schemeClr val="tx1"/>
              </a:buClr>
              <a:buSzPct val="70000"/>
              <a:buFont typeface="Wingdings" pitchFamily="2" charset="2"/>
              <a:buChar char="q"/>
            </a:pPr>
            <a:r>
              <a:rPr lang="en-US" sz="2600" b="1" dirty="0" smtClean="0">
                <a:solidFill>
                  <a:schemeClr val="bg2"/>
                </a:solidFill>
                <a:effectLst>
                  <a:outerShdw blurRad="38100" dist="38100" dir="2700000" algn="tl">
                    <a:srgbClr val="000000">
                      <a:alpha val="43137"/>
                    </a:srgbClr>
                  </a:outerShdw>
                </a:effectLst>
              </a:rPr>
              <a:t>Systematic reviews for each topic </a:t>
            </a:r>
          </a:p>
          <a:p>
            <a:pPr lvl="1">
              <a:spcBef>
                <a:spcPts val="0"/>
              </a:spcBef>
              <a:buClr>
                <a:schemeClr val="tx1"/>
              </a:buClr>
              <a:buSzPct val="100000"/>
              <a:buFont typeface="Wingdings" pitchFamily="2" charset="2"/>
              <a:buChar char="§"/>
            </a:pPr>
            <a:r>
              <a:rPr lang="en-US" sz="2400" dirty="0" smtClean="0">
                <a:solidFill>
                  <a:schemeClr val="bg2"/>
                </a:solidFill>
                <a:effectLst>
                  <a:outerShdw blurRad="38100" dist="38100" dir="2700000" algn="tl">
                    <a:srgbClr val="000000">
                      <a:alpha val="43137"/>
                    </a:srgbClr>
                  </a:outerShdw>
                </a:effectLst>
              </a:rPr>
              <a:t>Peer reviewed</a:t>
            </a:r>
          </a:p>
          <a:p>
            <a:pPr>
              <a:spcBef>
                <a:spcPts val="0"/>
              </a:spcBef>
              <a:buClr>
                <a:schemeClr val="tx1"/>
              </a:buClr>
              <a:buSzPct val="70000"/>
              <a:buFont typeface="Wingdings" pitchFamily="2" charset="2"/>
              <a:buChar char="q"/>
            </a:pPr>
            <a:r>
              <a:rPr lang="en-US" sz="2600" b="1" dirty="0" smtClean="0">
                <a:solidFill>
                  <a:schemeClr val="bg2"/>
                </a:solidFill>
                <a:effectLst>
                  <a:outerShdw blurRad="38100" dist="38100" dir="2700000" algn="tl">
                    <a:srgbClr val="000000">
                      <a:alpha val="43137"/>
                    </a:srgbClr>
                  </a:outerShdw>
                </a:effectLst>
              </a:rPr>
              <a:t>October </a:t>
            </a:r>
            <a:r>
              <a:rPr lang="en-US" sz="2600" b="1" dirty="0">
                <a:solidFill>
                  <a:schemeClr val="bg2"/>
                </a:solidFill>
                <a:effectLst>
                  <a:outerShdw blurRad="38100" dist="38100" dir="2700000" algn="tl">
                    <a:srgbClr val="000000">
                      <a:alpha val="43137"/>
                    </a:srgbClr>
                  </a:outerShdw>
                </a:effectLst>
              </a:rPr>
              <a:t>4-7, </a:t>
            </a:r>
            <a:r>
              <a:rPr lang="en-US" sz="2600" b="1" dirty="0" smtClean="0">
                <a:solidFill>
                  <a:schemeClr val="bg2"/>
                </a:solidFill>
                <a:effectLst>
                  <a:outerShdw blurRad="38100" dist="38100" dir="2700000" algn="tl">
                    <a:srgbClr val="000000">
                      <a:alpha val="43137"/>
                    </a:srgbClr>
                  </a:outerShdw>
                </a:effectLst>
              </a:rPr>
              <a:t>2011</a:t>
            </a:r>
            <a:r>
              <a:rPr lang="en-US" sz="2600" b="1" dirty="0">
                <a:solidFill>
                  <a:schemeClr val="bg2"/>
                </a:solidFill>
                <a:effectLst>
                  <a:outerShdw blurRad="38100" dist="38100" dir="2700000" algn="tl">
                    <a:srgbClr val="000000">
                      <a:alpha val="43137"/>
                    </a:srgbClr>
                  </a:outerShdw>
                </a:effectLst>
              </a:rPr>
              <a:t>, Expert </a:t>
            </a:r>
            <a:r>
              <a:rPr lang="en-US" sz="2600" b="1" dirty="0" smtClean="0">
                <a:solidFill>
                  <a:schemeClr val="bg2"/>
                </a:solidFill>
                <a:effectLst>
                  <a:outerShdw blurRad="38100" dist="38100" dir="2700000" algn="tl">
                    <a:srgbClr val="000000">
                      <a:alpha val="43137"/>
                    </a:srgbClr>
                  </a:outerShdw>
                </a:effectLst>
              </a:rPr>
              <a:t>meeting </a:t>
            </a:r>
          </a:p>
          <a:p>
            <a:pPr lvl="1">
              <a:spcBef>
                <a:spcPts val="0"/>
              </a:spcBef>
              <a:buClr>
                <a:schemeClr val="tx1"/>
              </a:buClr>
              <a:buSzPct val="100000"/>
              <a:buFont typeface="Wingdings" pitchFamily="2" charset="2"/>
              <a:buChar char="§"/>
            </a:pPr>
            <a:r>
              <a:rPr lang="en-US" sz="2400" dirty="0" smtClean="0">
                <a:solidFill>
                  <a:schemeClr val="bg2"/>
                </a:solidFill>
                <a:effectLst>
                  <a:outerShdw blurRad="38100" dist="38100" dir="2700000" algn="tl">
                    <a:srgbClr val="000000">
                      <a:alpha val="43137"/>
                    </a:srgbClr>
                  </a:outerShdw>
                </a:effectLst>
              </a:rPr>
              <a:t>36 experts </a:t>
            </a:r>
            <a:r>
              <a:rPr lang="en-US" sz="2400" dirty="0">
                <a:solidFill>
                  <a:schemeClr val="bg2"/>
                </a:solidFill>
                <a:effectLst>
                  <a:outerShdw blurRad="38100" dist="38100" dir="2700000" algn="tl">
                    <a:srgbClr val="000000">
                      <a:alpha val="43137"/>
                    </a:srgbClr>
                  </a:outerShdw>
                </a:effectLst>
              </a:rPr>
              <a:t>from US</a:t>
            </a:r>
          </a:p>
          <a:p>
            <a:pPr eaLnBrk="1" hangingPunct="1">
              <a:spcBef>
                <a:spcPts val="0"/>
              </a:spcBef>
              <a:buClr>
                <a:schemeClr val="tx1"/>
              </a:buClr>
              <a:buSzPct val="70000"/>
              <a:buFont typeface="Wingdings" pitchFamily="2" charset="2"/>
              <a:buChar char="q"/>
            </a:pPr>
            <a:r>
              <a:rPr lang="en-US" sz="2600" b="1" dirty="0">
                <a:solidFill>
                  <a:schemeClr val="bg2"/>
                </a:solidFill>
                <a:effectLst>
                  <a:outerShdw blurRad="38100" dist="38100" dir="2700000" algn="tl">
                    <a:srgbClr val="000000">
                      <a:alpha val="43137"/>
                    </a:srgbClr>
                  </a:outerShdw>
                </a:effectLst>
              </a:rPr>
              <a:t>For each topic:</a:t>
            </a:r>
          </a:p>
          <a:p>
            <a:pPr lvl="1" eaLnBrk="1" hangingPunct="1">
              <a:spcBef>
                <a:spcPts val="0"/>
              </a:spcBef>
              <a:buClr>
                <a:schemeClr val="tx1"/>
              </a:buClr>
              <a:buFont typeface="Wingdings" pitchFamily="2" charset="2"/>
              <a:buChar char="§"/>
            </a:pPr>
            <a:r>
              <a:rPr lang="en-US" sz="2400" dirty="0">
                <a:solidFill>
                  <a:schemeClr val="bg2"/>
                </a:solidFill>
                <a:effectLst>
                  <a:outerShdw blurRad="38100" dist="38100" dir="2700000" algn="tl">
                    <a:srgbClr val="000000">
                      <a:alpha val="43137"/>
                    </a:srgbClr>
                  </a:outerShdw>
                </a:effectLst>
              </a:rPr>
              <a:t>Systematic review presentation</a:t>
            </a:r>
          </a:p>
          <a:p>
            <a:pPr lvl="1" eaLnBrk="1" hangingPunct="1">
              <a:spcBef>
                <a:spcPts val="0"/>
              </a:spcBef>
              <a:buClr>
                <a:schemeClr val="tx1"/>
              </a:buClr>
              <a:buFont typeface="Wingdings" pitchFamily="2" charset="2"/>
              <a:buChar char="§"/>
            </a:pPr>
            <a:r>
              <a:rPr lang="en-US" sz="2400" dirty="0" smtClean="0">
                <a:solidFill>
                  <a:schemeClr val="bg2"/>
                </a:solidFill>
                <a:effectLst>
                  <a:outerShdw blurRad="38100" dist="38100" dir="2700000" algn="tl">
                    <a:srgbClr val="000000">
                      <a:alpha val="43137"/>
                    </a:srgbClr>
                  </a:outerShdw>
                </a:effectLst>
              </a:rPr>
              <a:t>Discussion</a:t>
            </a:r>
            <a:endParaRPr lang="en-US" sz="2400" dirty="0">
              <a:solidFill>
                <a:schemeClr val="bg2"/>
              </a:solidFill>
              <a:effectLst>
                <a:outerShdw blurRad="38100" dist="38100" dir="2700000" algn="tl">
                  <a:srgbClr val="000000">
                    <a:alpha val="43137"/>
                  </a:srgbClr>
                </a:outerShdw>
              </a:effectLst>
            </a:endParaRPr>
          </a:p>
          <a:p>
            <a:pPr lvl="1" eaLnBrk="1" hangingPunct="1">
              <a:spcBef>
                <a:spcPts val="0"/>
              </a:spcBef>
              <a:buClr>
                <a:schemeClr val="tx1"/>
              </a:buClr>
              <a:buFont typeface="Wingdings" pitchFamily="2" charset="2"/>
              <a:buChar char="§"/>
            </a:pPr>
            <a:r>
              <a:rPr lang="en-US" sz="2400" dirty="0">
                <a:solidFill>
                  <a:schemeClr val="bg2"/>
                </a:solidFill>
                <a:effectLst>
                  <a:outerShdw blurRad="38100" dist="38100" dir="2700000" algn="tl">
                    <a:srgbClr val="000000">
                      <a:alpha val="43137"/>
                    </a:srgbClr>
                  </a:outerShdw>
                </a:effectLst>
              </a:rPr>
              <a:t>Draft recommendation</a:t>
            </a:r>
          </a:p>
          <a:p>
            <a:pPr lvl="1" eaLnBrk="1" hangingPunct="1">
              <a:spcBef>
                <a:spcPts val="0"/>
              </a:spcBef>
              <a:buClr>
                <a:schemeClr val="tx1"/>
              </a:buClr>
              <a:buFont typeface="Wingdings" pitchFamily="2" charset="2"/>
              <a:buChar char="§"/>
            </a:pPr>
            <a:r>
              <a:rPr lang="en-US" sz="2400" dirty="0">
                <a:solidFill>
                  <a:schemeClr val="bg2"/>
                </a:solidFill>
                <a:effectLst>
                  <a:outerShdw blurRad="38100" dist="38100" dir="2700000" algn="tl">
                    <a:srgbClr val="000000">
                      <a:alpha val="43137"/>
                    </a:srgbClr>
                  </a:outerShdw>
                </a:effectLst>
              </a:rPr>
              <a:t>Research gaps</a:t>
            </a:r>
          </a:p>
          <a:p>
            <a:pPr eaLnBrk="1" hangingPunct="1">
              <a:buClr>
                <a:schemeClr val="tx1"/>
              </a:buClr>
              <a:buSzPct val="70000"/>
              <a:buFont typeface="Wingdings" pitchFamily="2" charset="2"/>
              <a:buChar char="q"/>
            </a:pPr>
            <a:endParaRPr lang="en-US"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21368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idx="4294967295"/>
          </p:nvPr>
        </p:nvSpPr>
        <p:spPr bwMode="auto">
          <a:xfrm>
            <a:off x="457200" y="867544"/>
            <a:ext cx="8229600" cy="504056"/>
          </a:xfrm>
          <a:prstGeom prst="rect">
            <a:avLst/>
          </a:prstGeom>
          <a:noFill/>
          <a:ln>
            <a:miter lim="800000"/>
            <a:headEnd/>
            <a:tailEnd/>
          </a:ln>
        </p:spPr>
        <p:txBody>
          <a:bodyPr anchor="b">
            <a:prstTxWarp prst="textNoShape">
              <a:avLst/>
            </a:prstTxWarp>
          </a:bodyPr>
          <a:lstStyle/>
          <a:p>
            <a:pPr eaLnBrk="1" hangingPunct="1">
              <a:lnSpc>
                <a:spcPts val="3000"/>
              </a:lnSpc>
            </a:pPr>
            <a:r>
              <a:rPr lang="en-US" sz="3200" b="1" dirty="0" smtClean="0">
                <a:effectLst>
                  <a:outerShdw blurRad="38100" dist="38100" dir="2700000" algn="tl">
                    <a:srgbClr val="000000">
                      <a:alpha val="43137"/>
                    </a:srgbClr>
                  </a:outerShdw>
                </a:effectLst>
              </a:rPr>
              <a:t>US Adaptation of WHO SPR</a:t>
            </a:r>
            <a:endParaRPr lang="en-US" sz="2800" b="1" dirty="0" smtClean="0">
              <a:effectLst>
                <a:outerShdw blurRad="38100" dist="38100" dir="2700000" algn="tl">
                  <a:srgbClr val="000000">
                    <a:alpha val="43137"/>
                  </a:srgbClr>
                </a:outerShdw>
              </a:effectLst>
            </a:endParaRPr>
          </a:p>
        </p:txBody>
      </p:sp>
      <p:sp>
        <p:nvSpPr>
          <p:cNvPr id="35842" name="Content Placeholder 4"/>
          <p:cNvSpPr>
            <a:spLocks noGrp="1"/>
          </p:cNvSpPr>
          <p:nvPr>
            <p:ph idx="4294967295"/>
          </p:nvPr>
        </p:nvSpPr>
        <p:spPr bwMode="auto">
          <a:xfrm>
            <a:off x="1085528" y="1600200"/>
            <a:ext cx="7144072" cy="4267200"/>
          </a:xfrm>
          <a:prstGeom prst="rect">
            <a:avLst/>
          </a:prstGeom>
          <a:noFill/>
          <a:ln>
            <a:miter lim="800000"/>
            <a:headEnd/>
            <a:tailEnd/>
          </a:ln>
        </p:spPr>
        <p:txBody>
          <a:bodyPr>
            <a:prstTxWarp prst="textNoShape">
              <a:avLst/>
            </a:prstTxWarp>
          </a:bodyPr>
          <a:lstStyle/>
          <a:p>
            <a:pPr>
              <a:spcAft>
                <a:spcPts val="1200"/>
              </a:spcAft>
              <a:buClr>
                <a:schemeClr val="tx1"/>
              </a:buClr>
              <a:buSzPct val="70000"/>
              <a:buFont typeface="Wingdings" pitchFamily="2" charset="2"/>
              <a:buChar char="q"/>
            </a:pPr>
            <a:r>
              <a:rPr lang="en-GB" sz="2400" b="1" dirty="0">
                <a:solidFill>
                  <a:schemeClr val="bg2"/>
                </a:solidFill>
                <a:effectLst>
                  <a:outerShdw blurRad="38100" dist="38100" dir="2700000" algn="tl">
                    <a:srgbClr val="000000">
                      <a:alpha val="43137"/>
                    </a:srgbClr>
                  </a:outerShdw>
                </a:effectLst>
              </a:rPr>
              <a:t>Much of the guidance </a:t>
            </a:r>
            <a:r>
              <a:rPr lang="en-GB" sz="2400" b="1" dirty="0" smtClean="0">
                <a:solidFill>
                  <a:schemeClr val="bg2"/>
                </a:solidFill>
                <a:effectLst>
                  <a:outerShdw blurRad="38100" dist="38100" dir="2700000" algn="tl">
                    <a:srgbClr val="000000">
                      <a:alpha val="43137"/>
                    </a:srgbClr>
                  </a:outerShdw>
                </a:effectLst>
              </a:rPr>
              <a:t>is </a:t>
            </a:r>
            <a:r>
              <a:rPr lang="en-GB" sz="2400" b="1" dirty="0">
                <a:solidFill>
                  <a:schemeClr val="bg2"/>
                </a:solidFill>
                <a:effectLst>
                  <a:outerShdw blurRad="38100" dist="38100" dir="2700000" algn="tl">
                    <a:srgbClr val="000000">
                      <a:alpha val="43137"/>
                    </a:srgbClr>
                  </a:outerShdw>
                </a:effectLst>
              </a:rPr>
              <a:t>the same </a:t>
            </a:r>
            <a:r>
              <a:rPr lang="en-GB" sz="2400" b="1" dirty="0" smtClean="0">
                <a:solidFill>
                  <a:schemeClr val="bg2"/>
                </a:solidFill>
                <a:effectLst>
                  <a:outerShdw blurRad="38100" dist="38100" dir="2700000" algn="tl">
                    <a:srgbClr val="000000">
                      <a:alpha val="43137"/>
                    </a:srgbClr>
                  </a:outerShdw>
                </a:effectLst>
              </a:rPr>
              <a:t>as</a:t>
            </a:r>
            <a:r>
              <a:rPr lang="en-GB" sz="2400" b="1" i="1" dirty="0" smtClean="0">
                <a:solidFill>
                  <a:schemeClr val="bg2"/>
                </a:solidFill>
                <a:effectLst>
                  <a:outerShdw blurRad="38100" dist="38100" dir="2700000" algn="tl">
                    <a:srgbClr val="000000">
                      <a:alpha val="43137"/>
                    </a:srgbClr>
                  </a:outerShdw>
                </a:effectLst>
              </a:rPr>
              <a:t> </a:t>
            </a:r>
            <a:r>
              <a:rPr lang="en-GB" sz="2400" b="1" dirty="0" smtClean="0">
                <a:solidFill>
                  <a:schemeClr val="bg2"/>
                </a:solidFill>
                <a:effectLst>
                  <a:outerShdw blurRad="38100" dist="38100" dir="2700000" algn="tl">
                    <a:srgbClr val="000000">
                      <a:alpha val="43137"/>
                    </a:srgbClr>
                  </a:outerShdw>
                </a:effectLst>
              </a:rPr>
              <a:t>or </a:t>
            </a:r>
            <a:r>
              <a:rPr lang="en-GB" sz="2400" b="1" dirty="0">
                <a:solidFill>
                  <a:schemeClr val="bg2"/>
                </a:solidFill>
                <a:effectLst>
                  <a:outerShdw blurRad="38100" dist="38100" dir="2700000" algn="tl">
                    <a:srgbClr val="000000">
                      <a:alpha val="43137"/>
                    </a:srgbClr>
                  </a:outerShdw>
                </a:effectLst>
              </a:rPr>
              <a:t>very similar to the guidance in the WHO </a:t>
            </a:r>
            <a:r>
              <a:rPr lang="en-GB" sz="2400" b="1" dirty="0" smtClean="0">
                <a:solidFill>
                  <a:schemeClr val="bg2"/>
                </a:solidFill>
                <a:effectLst>
                  <a:outerShdw blurRad="38100" dist="38100" dir="2700000" algn="tl">
                    <a:srgbClr val="000000">
                      <a:alpha val="43137"/>
                    </a:srgbClr>
                  </a:outerShdw>
                </a:effectLst>
              </a:rPr>
              <a:t>SPR</a:t>
            </a:r>
          </a:p>
          <a:p>
            <a:pPr>
              <a:buClr>
                <a:schemeClr val="tx1"/>
              </a:buClr>
              <a:buSzPct val="70000"/>
              <a:buFont typeface="Wingdings" pitchFamily="2" charset="2"/>
              <a:buChar char="q"/>
            </a:pPr>
            <a:r>
              <a:rPr lang="en-GB" sz="2400" b="1" dirty="0" smtClean="0">
                <a:solidFill>
                  <a:schemeClr val="bg2"/>
                </a:solidFill>
                <a:effectLst>
                  <a:outerShdw blurRad="38100" dist="38100" dir="2700000" algn="tl">
                    <a:srgbClr val="000000">
                      <a:alpha val="43137"/>
                    </a:srgbClr>
                  </a:outerShdw>
                </a:effectLst>
              </a:rPr>
              <a:t>Adaptations include: </a:t>
            </a:r>
          </a:p>
          <a:p>
            <a:pPr lvl="1">
              <a:buClr>
                <a:schemeClr val="tx1"/>
              </a:buClr>
              <a:buFont typeface="Wingdings" pitchFamily="2" charset="2"/>
              <a:buChar char="§"/>
            </a:pPr>
            <a:r>
              <a:rPr lang="en-GB" sz="2000" dirty="0" smtClean="0">
                <a:solidFill>
                  <a:schemeClr val="bg2"/>
                </a:solidFill>
                <a:effectLst>
                  <a:outerShdw blurRad="38100" dist="38100" dir="2700000" algn="tl">
                    <a:srgbClr val="000000">
                      <a:alpha val="43137"/>
                    </a:srgbClr>
                  </a:outerShdw>
                </a:effectLst>
              </a:rPr>
              <a:t>length </a:t>
            </a:r>
            <a:r>
              <a:rPr lang="en-GB" sz="2000" dirty="0">
                <a:solidFill>
                  <a:schemeClr val="bg2"/>
                </a:solidFill>
                <a:effectLst>
                  <a:outerShdw blurRad="38100" dist="38100" dir="2700000" algn="tl">
                    <a:srgbClr val="000000">
                      <a:alpha val="43137"/>
                    </a:srgbClr>
                  </a:outerShdw>
                </a:effectLst>
              </a:rPr>
              <a:t>of the grace period for </a:t>
            </a:r>
            <a:r>
              <a:rPr lang="en-GB" sz="2000" dirty="0" smtClean="0">
                <a:solidFill>
                  <a:schemeClr val="bg2"/>
                </a:solidFill>
                <a:effectLst>
                  <a:outerShdw blurRad="38100" dist="38100" dir="2700000" algn="tl">
                    <a:srgbClr val="000000">
                      <a:alpha val="43137"/>
                    </a:srgbClr>
                  </a:outerShdw>
                </a:effectLst>
              </a:rPr>
              <a:t>progestin-only injectable contraceptives (DMPA), </a:t>
            </a:r>
          </a:p>
          <a:p>
            <a:pPr lvl="1">
              <a:buClr>
                <a:schemeClr val="tx1"/>
              </a:buClr>
              <a:buFont typeface="Wingdings" pitchFamily="2" charset="2"/>
              <a:buChar char="§"/>
            </a:pPr>
            <a:r>
              <a:rPr lang="en-GB" sz="2000" dirty="0" smtClean="0">
                <a:solidFill>
                  <a:schemeClr val="bg2"/>
                </a:solidFill>
                <a:effectLst>
                  <a:outerShdw blurRad="38100" dist="38100" dir="2700000" algn="tl">
                    <a:srgbClr val="000000">
                      <a:alpha val="43137"/>
                    </a:srgbClr>
                  </a:outerShdw>
                </a:effectLst>
              </a:rPr>
              <a:t>differences </a:t>
            </a:r>
            <a:r>
              <a:rPr lang="en-GB" sz="2000" dirty="0">
                <a:solidFill>
                  <a:schemeClr val="bg2"/>
                </a:solidFill>
                <a:effectLst>
                  <a:outerShdw blurRad="38100" dist="38100" dir="2700000" algn="tl">
                    <a:srgbClr val="000000">
                      <a:alpha val="43137"/>
                    </a:srgbClr>
                  </a:outerShdw>
                </a:effectLst>
              </a:rPr>
              <a:t>in some of the examinations and tests recommended prior to contraceptive method initiation, </a:t>
            </a:r>
            <a:endParaRPr lang="en-GB" sz="2000" dirty="0" smtClean="0">
              <a:solidFill>
                <a:schemeClr val="bg2"/>
              </a:solidFill>
              <a:effectLst>
                <a:outerShdw blurRad="38100" dist="38100" dir="2700000" algn="tl">
                  <a:srgbClr val="000000">
                    <a:alpha val="43137"/>
                  </a:srgbClr>
                </a:outerShdw>
              </a:effectLst>
            </a:endParaRPr>
          </a:p>
          <a:p>
            <a:pPr lvl="1">
              <a:buClr>
                <a:schemeClr val="tx1"/>
              </a:buClr>
              <a:buFont typeface="Wingdings" pitchFamily="2" charset="2"/>
              <a:buChar char="§"/>
            </a:pPr>
            <a:r>
              <a:rPr lang="en-GB" sz="2000" dirty="0" smtClean="0">
                <a:solidFill>
                  <a:schemeClr val="bg2"/>
                </a:solidFill>
                <a:effectLst>
                  <a:outerShdw blurRad="38100" dist="38100" dir="2700000" algn="tl">
                    <a:srgbClr val="000000">
                      <a:alpha val="43137"/>
                    </a:srgbClr>
                  </a:outerShdw>
                </a:effectLst>
              </a:rPr>
              <a:t>differences </a:t>
            </a:r>
            <a:r>
              <a:rPr lang="en-GB" sz="2000" dirty="0">
                <a:solidFill>
                  <a:schemeClr val="bg2"/>
                </a:solidFill>
                <a:effectLst>
                  <a:outerShdw blurRad="38100" dist="38100" dir="2700000" algn="tl">
                    <a:srgbClr val="000000">
                      <a:alpha val="43137"/>
                    </a:srgbClr>
                  </a:outerShdw>
                </a:effectLst>
              </a:rPr>
              <a:t>in </a:t>
            </a:r>
            <a:r>
              <a:rPr lang="en-GB" sz="2000" dirty="0" smtClean="0">
                <a:solidFill>
                  <a:schemeClr val="bg2"/>
                </a:solidFill>
                <a:effectLst>
                  <a:outerShdw blurRad="38100" dist="38100" dir="2700000" algn="tl">
                    <a:srgbClr val="000000">
                      <a:alpha val="43137"/>
                    </a:srgbClr>
                  </a:outerShdw>
                </a:effectLst>
              </a:rPr>
              <a:t>recommendations </a:t>
            </a:r>
            <a:r>
              <a:rPr lang="en-GB" sz="2000" dirty="0">
                <a:solidFill>
                  <a:schemeClr val="bg2"/>
                </a:solidFill>
                <a:effectLst>
                  <a:outerShdw blurRad="38100" dist="38100" dir="2700000" algn="tl">
                    <a:srgbClr val="000000">
                      <a:alpha val="43137"/>
                    </a:srgbClr>
                  </a:outerShdw>
                </a:effectLst>
              </a:rPr>
              <a:t>for management of bleeding irregularities based on new data and drug availability in the </a:t>
            </a:r>
            <a:r>
              <a:rPr lang="en-GB" sz="2000" dirty="0" smtClean="0">
                <a:solidFill>
                  <a:schemeClr val="bg2"/>
                </a:solidFill>
                <a:effectLst>
                  <a:outerShdw blurRad="38100" dist="38100" dir="2700000" algn="tl">
                    <a:srgbClr val="000000">
                      <a:alpha val="43137"/>
                    </a:srgbClr>
                  </a:outerShdw>
                </a:effectLst>
              </a:rPr>
              <a:t>US, </a:t>
            </a:r>
          </a:p>
          <a:p>
            <a:pPr lvl="1">
              <a:buClr>
                <a:schemeClr val="tx1"/>
              </a:buClr>
              <a:buFont typeface="Wingdings" pitchFamily="2" charset="2"/>
              <a:buChar char="§"/>
            </a:pPr>
            <a:r>
              <a:rPr lang="en-GB" sz="2000" dirty="0">
                <a:solidFill>
                  <a:schemeClr val="bg2"/>
                </a:solidFill>
                <a:effectLst>
                  <a:outerShdw blurRad="38100" dist="38100" dir="2700000" algn="tl">
                    <a:srgbClr val="000000">
                      <a:alpha val="43137"/>
                    </a:srgbClr>
                  </a:outerShdw>
                </a:effectLst>
              </a:rPr>
              <a:t>simplified missed pill </a:t>
            </a:r>
            <a:r>
              <a:rPr lang="en-GB" sz="2000" dirty="0" smtClean="0">
                <a:solidFill>
                  <a:schemeClr val="bg2"/>
                </a:solidFill>
                <a:effectLst>
                  <a:outerShdw blurRad="38100" dist="38100" dir="2700000" algn="tl">
                    <a:srgbClr val="000000">
                      <a:alpha val="43137"/>
                    </a:srgbClr>
                  </a:outerShdw>
                </a:effectLst>
              </a:rPr>
              <a:t>algorithms</a:t>
            </a:r>
            <a:endParaRPr lang="en-US" sz="2000"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41158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idx="4294967295"/>
          </p:nvPr>
        </p:nvSpPr>
        <p:spPr bwMode="auto">
          <a:xfrm>
            <a:off x="457200" y="685800"/>
            <a:ext cx="8229600" cy="504056"/>
          </a:xfrm>
          <a:prstGeom prst="rect">
            <a:avLst/>
          </a:prstGeom>
          <a:noFill/>
          <a:ln>
            <a:miter lim="800000"/>
            <a:headEnd/>
            <a:tailEnd/>
          </a:ln>
        </p:spPr>
        <p:txBody>
          <a:bodyPr anchor="b">
            <a:prstTxWarp prst="textNoShape">
              <a:avLst/>
            </a:prstTxWarp>
          </a:bodyPr>
          <a:lstStyle/>
          <a:p>
            <a:pPr eaLnBrk="1" hangingPunct="1">
              <a:lnSpc>
                <a:spcPts val="3000"/>
              </a:lnSpc>
            </a:pPr>
            <a:r>
              <a:rPr lang="en-US" sz="3200" b="1" dirty="0" smtClean="0">
                <a:effectLst>
                  <a:outerShdw blurRad="38100" dist="38100" dir="2700000" algn="tl">
                    <a:srgbClr val="000000">
                      <a:alpha val="43137"/>
                    </a:srgbClr>
                  </a:outerShdw>
                </a:effectLst>
              </a:rPr>
              <a:t>US Adaptation of WHO SPR</a:t>
            </a:r>
            <a:endParaRPr lang="en-US" sz="2800" b="1" dirty="0" smtClean="0">
              <a:effectLst>
                <a:outerShdw blurRad="38100" dist="38100" dir="2700000" algn="tl">
                  <a:srgbClr val="000000">
                    <a:alpha val="43137"/>
                  </a:srgbClr>
                </a:outerShdw>
              </a:effectLst>
            </a:endParaRPr>
          </a:p>
        </p:txBody>
      </p:sp>
      <p:sp>
        <p:nvSpPr>
          <p:cNvPr id="35842" name="Content Placeholder 4"/>
          <p:cNvSpPr>
            <a:spLocks noGrp="1"/>
          </p:cNvSpPr>
          <p:nvPr>
            <p:ph idx="4294967295"/>
          </p:nvPr>
        </p:nvSpPr>
        <p:spPr bwMode="auto">
          <a:xfrm>
            <a:off x="1314128" y="1371600"/>
            <a:ext cx="6839272" cy="4724400"/>
          </a:xfrm>
          <a:prstGeom prst="rect">
            <a:avLst/>
          </a:prstGeom>
          <a:noFill/>
          <a:ln>
            <a:miter lim="800000"/>
            <a:headEnd/>
            <a:tailEnd/>
          </a:ln>
        </p:spPr>
        <p:txBody>
          <a:bodyPr>
            <a:prstTxWarp prst="textNoShape">
              <a:avLst/>
            </a:prstTxWarp>
          </a:bodyPr>
          <a:lstStyle/>
          <a:p>
            <a:pPr marL="0" indent="0">
              <a:buNone/>
            </a:pPr>
            <a:r>
              <a:rPr lang="en-GB" sz="2400" b="1" dirty="0" smtClean="0">
                <a:solidFill>
                  <a:schemeClr val="bg2"/>
                </a:solidFill>
                <a:effectLst>
                  <a:outerShdw blurRad="38100" dist="38100" dir="2700000" algn="tl">
                    <a:srgbClr val="000000">
                      <a:alpha val="43137"/>
                    </a:srgbClr>
                  </a:outerShdw>
                </a:effectLst>
              </a:rPr>
              <a:t>The US </a:t>
            </a:r>
            <a:r>
              <a:rPr lang="en-GB" sz="2400" b="1" dirty="0">
                <a:solidFill>
                  <a:schemeClr val="bg2"/>
                </a:solidFill>
                <a:effectLst>
                  <a:outerShdw blurRad="38100" dist="38100" dir="2700000" algn="tl">
                    <a:srgbClr val="000000">
                      <a:alpha val="43137"/>
                    </a:srgbClr>
                  </a:outerShdw>
                </a:effectLst>
              </a:rPr>
              <a:t>SPR includes additional </a:t>
            </a:r>
            <a:r>
              <a:rPr lang="en-GB" sz="2400" b="1" dirty="0" smtClean="0">
                <a:solidFill>
                  <a:schemeClr val="bg2"/>
                </a:solidFill>
                <a:effectLst>
                  <a:outerShdw blurRad="38100" dist="38100" dir="2700000" algn="tl">
                    <a:srgbClr val="000000">
                      <a:alpha val="43137"/>
                    </a:srgbClr>
                  </a:outerShdw>
                </a:effectLst>
              </a:rPr>
              <a:t>guidance:</a:t>
            </a:r>
          </a:p>
          <a:p>
            <a:pPr>
              <a:spcAft>
                <a:spcPts val="800"/>
              </a:spcAft>
              <a:buClr>
                <a:schemeClr val="tx1"/>
              </a:buClr>
              <a:buSzPct val="70000"/>
              <a:buFont typeface="Wingdings" pitchFamily="2" charset="2"/>
              <a:buChar char="q"/>
            </a:pPr>
            <a:r>
              <a:rPr lang="en-GB" sz="2400" b="1" dirty="0" smtClean="0">
                <a:solidFill>
                  <a:schemeClr val="bg2"/>
                </a:solidFill>
                <a:effectLst>
                  <a:outerShdw blurRad="38100" dist="38100" dir="2700000" algn="tl">
                    <a:srgbClr val="000000">
                      <a:alpha val="43137"/>
                    </a:srgbClr>
                  </a:outerShdw>
                </a:effectLst>
              </a:rPr>
              <a:t>Recommendations </a:t>
            </a:r>
            <a:r>
              <a:rPr lang="en-GB" sz="2400" b="1" dirty="0">
                <a:solidFill>
                  <a:schemeClr val="bg2"/>
                </a:solidFill>
                <a:effectLst>
                  <a:outerShdw blurRad="38100" dist="38100" dir="2700000" algn="tl">
                    <a:srgbClr val="000000">
                      <a:alpha val="43137"/>
                    </a:srgbClr>
                  </a:outerShdw>
                </a:effectLst>
              </a:rPr>
              <a:t>on </a:t>
            </a:r>
            <a:r>
              <a:rPr lang="en-GB" sz="2400" b="1" dirty="0" smtClean="0">
                <a:solidFill>
                  <a:schemeClr val="bg2"/>
                </a:solidFill>
                <a:effectLst>
                  <a:outerShdw blurRad="38100" dist="38100" dir="2700000" algn="tl">
                    <a:srgbClr val="000000">
                      <a:alpha val="43137"/>
                    </a:srgbClr>
                  </a:outerShdw>
                </a:effectLst>
              </a:rPr>
              <a:t>patch and ring </a:t>
            </a:r>
            <a:endParaRPr lang="en-US" sz="2400" b="1" dirty="0">
              <a:solidFill>
                <a:schemeClr val="bg2"/>
              </a:solidFill>
              <a:effectLst>
                <a:outerShdw blurRad="38100" dist="38100" dir="2700000" algn="tl">
                  <a:srgbClr val="000000">
                    <a:alpha val="43137"/>
                  </a:srgbClr>
                </a:outerShdw>
              </a:effectLst>
            </a:endParaRPr>
          </a:p>
          <a:p>
            <a:pPr>
              <a:spcAft>
                <a:spcPts val="800"/>
              </a:spcAft>
              <a:buClr>
                <a:schemeClr val="tx1"/>
              </a:buClr>
              <a:buSzPct val="70000"/>
              <a:buFont typeface="Wingdings" pitchFamily="2" charset="2"/>
              <a:buChar char="q"/>
            </a:pPr>
            <a:r>
              <a:rPr lang="en-GB" sz="2400" b="1" dirty="0">
                <a:solidFill>
                  <a:schemeClr val="bg2"/>
                </a:solidFill>
                <a:effectLst>
                  <a:outerShdw blurRad="38100" dist="38100" dir="2700000" algn="tl">
                    <a:srgbClr val="000000">
                      <a:alpha val="43137"/>
                    </a:srgbClr>
                  </a:outerShdw>
                </a:effectLst>
              </a:rPr>
              <a:t>H</a:t>
            </a:r>
            <a:r>
              <a:rPr lang="en-GB" sz="2400" b="1" dirty="0" smtClean="0">
                <a:solidFill>
                  <a:schemeClr val="bg2"/>
                </a:solidFill>
                <a:effectLst>
                  <a:outerShdw blurRad="38100" dist="38100" dir="2700000" algn="tl">
                    <a:srgbClr val="000000">
                      <a:alpha val="43137"/>
                    </a:srgbClr>
                  </a:outerShdw>
                </a:effectLst>
              </a:rPr>
              <a:t>ow </a:t>
            </a:r>
            <a:r>
              <a:rPr lang="en-GB" sz="2400" b="1" dirty="0">
                <a:solidFill>
                  <a:schemeClr val="bg2"/>
                </a:solidFill>
                <a:effectLst>
                  <a:outerShdw blurRad="38100" dist="38100" dir="2700000" algn="tl">
                    <a:srgbClr val="000000">
                      <a:alpha val="43137"/>
                    </a:srgbClr>
                  </a:outerShdw>
                </a:effectLst>
              </a:rPr>
              <a:t>to start regular contraception after taking emergency contraceptive </a:t>
            </a:r>
            <a:r>
              <a:rPr lang="en-GB" sz="2400" b="1" dirty="0" smtClean="0">
                <a:solidFill>
                  <a:schemeClr val="bg2"/>
                </a:solidFill>
                <a:effectLst>
                  <a:outerShdw blurRad="38100" dist="38100" dir="2700000" algn="tl">
                    <a:srgbClr val="000000">
                      <a:alpha val="43137"/>
                    </a:srgbClr>
                  </a:outerShdw>
                </a:effectLst>
              </a:rPr>
              <a:t>pills</a:t>
            </a:r>
            <a:endParaRPr lang="en-US" sz="2400" b="1" dirty="0">
              <a:solidFill>
                <a:schemeClr val="bg2"/>
              </a:solidFill>
              <a:effectLst>
                <a:outerShdw blurRad="38100" dist="38100" dir="2700000" algn="tl">
                  <a:srgbClr val="000000">
                    <a:alpha val="43137"/>
                  </a:srgbClr>
                </a:outerShdw>
              </a:effectLst>
            </a:endParaRPr>
          </a:p>
          <a:p>
            <a:pPr>
              <a:spcAft>
                <a:spcPts val="800"/>
              </a:spcAft>
              <a:buClr>
                <a:schemeClr val="tx1"/>
              </a:buClr>
              <a:buSzPct val="70000"/>
              <a:buFont typeface="Wingdings" pitchFamily="2" charset="2"/>
              <a:buChar char="q"/>
            </a:pPr>
            <a:r>
              <a:rPr lang="en-GB" sz="2400" b="1" dirty="0">
                <a:solidFill>
                  <a:schemeClr val="bg2"/>
                </a:solidFill>
                <a:effectLst>
                  <a:outerShdw blurRad="38100" dist="38100" dir="2700000" algn="tl">
                    <a:srgbClr val="000000">
                      <a:alpha val="43137"/>
                    </a:srgbClr>
                  </a:outerShdw>
                </a:effectLst>
              </a:rPr>
              <a:t>M</a:t>
            </a:r>
            <a:r>
              <a:rPr lang="en-GB" sz="2400" b="1" dirty="0" smtClean="0">
                <a:solidFill>
                  <a:schemeClr val="bg2"/>
                </a:solidFill>
                <a:effectLst>
                  <a:outerShdw blurRad="38100" dist="38100" dir="2700000" algn="tl">
                    <a:srgbClr val="000000">
                      <a:alpha val="43137"/>
                    </a:srgbClr>
                  </a:outerShdw>
                </a:effectLst>
              </a:rPr>
              <a:t>anagement </a:t>
            </a:r>
            <a:r>
              <a:rPr lang="en-GB" sz="2400" b="1" dirty="0">
                <a:solidFill>
                  <a:schemeClr val="bg2"/>
                </a:solidFill>
                <a:effectLst>
                  <a:outerShdw blurRad="38100" dist="38100" dir="2700000" algn="tl">
                    <a:srgbClr val="000000">
                      <a:alpha val="43137"/>
                    </a:srgbClr>
                  </a:outerShdw>
                </a:effectLst>
              </a:rPr>
              <a:t>of bleeding irregularities among women using extended or continuous </a:t>
            </a:r>
            <a:r>
              <a:rPr lang="en-GB" sz="2400" b="1" dirty="0" smtClean="0">
                <a:solidFill>
                  <a:schemeClr val="bg2"/>
                </a:solidFill>
                <a:effectLst>
                  <a:outerShdw blurRad="38100" dist="38100" dir="2700000" algn="tl">
                    <a:srgbClr val="000000">
                      <a:alpha val="43137"/>
                    </a:srgbClr>
                  </a:outerShdw>
                </a:effectLst>
              </a:rPr>
              <a:t>combined hormonal contraceptives (CHCs)</a:t>
            </a:r>
            <a:endParaRPr lang="en-US" sz="2400" b="1" dirty="0">
              <a:solidFill>
                <a:schemeClr val="bg2"/>
              </a:solidFill>
              <a:effectLst>
                <a:outerShdw blurRad="38100" dist="38100" dir="2700000" algn="tl">
                  <a:srgbClr val="000000">
                    <a:alpha val="43137"/>
                  </a:srgbClr>
                </a:outerShdw>
              </a:effectLst>
            </a:endParaRPr>
          </a:p>
          <a:p>
            <a:pPr>
              <a:spcAft>
                <a:spcPts val="800"/>
              </a:spcAft>
              <a:buClr>
                <a:schemeClr val="tx1"/>
              </a:buClr>
              <a:buSzPct val="70000"/>
              <a:buFont typeface="Wingdings" pitchFamily="2" charset="2"/>
              <a:buChar char="q"/>
            </a:pPr>
            <a:r>
              <a:rPr lang="en-GB" sz="2400" b="1" dirty="0">
                <a:solidFill>
                  <a:schemeClr val="bg2"/>
                </a:solidFill>
                <a:effectLst>
                  <a:outerShdw blurRad="38100" dist="38100" dir="2700000" algn="tl">
                    <a:srgbClr val="000000">
                      <a:alpha val="43137"/>
                    </a:srgbClr>
                  </a:outerShdw>
                </a:effectLst>
              </a:rPr>
              <a:t>W</a:t>
            </a:r>
            <a:r>
              <a:rPr lang="en-GB" sz="2400" b="1" dirty="0" smtClean="0">
                <a:solidFill>
                  <a:schemeClr val="bg2"/>
                </a:solidFill>
                <a:effectLst>
                  <a:outerShdw blurRad="38100" dist="38100" dir="2700000" algn="tl">
                    <a:srgbClr val="000000">
                      <a:alpha val="43137"/>
                    </a:srgbClr>
                  </a:outerShdw>
                </a:effectLst>
              </a:rPr>
              <a:t>hen </a:t>
            </a:r>
            <a:r>
              <a:rPr lang="en-GB" sz="2400" b="1" dirty="0">
                <a:solidFill>
                  <a:schemeClr val="bg2"/>
                </a:solidFill>
                <a:effectLst>
                  <a:outerShdw blurRad="38100" dist="38100" dir="2700000" algn="tl">
                    <a:srgbClr val="000000">
                      <a:alpha val="43137"/>
                    </a:srgbClr>
                  </a:outerShdw>
                </a:effectLst>
              </a:rPr>
              <a:t>a woman can rely on female sterilization for </a:t>
            </a:r>
            <a:r>
              <a:rPr lang="en-GB" sz="2400" b="1" dirty="0" smtClean="0">
                <a:solidFill>
                  <a:schemeClr val="bg2"/>
                </a:solidFill>
                <a:effectLst>
                  <a:outerShdw blurRad="38100" dist="38100" dir="2700000" algn="tl">
                    <a:srgbClr val="000000">
                      <a:alpha val="43137"/>
                    </a:srgbClr>
                  </a:outerShdw>
                </a:effectLst>
              </a:rPr>
              <a:t>contraception </a:t>
            </a:r>
            <a:endParaRPr lang="en-US" sz="2400" b="1" dirty="0">
              <a:solidFill>
                <a:schemeClr val="bg2"/>
              </a:solidFill>
              <a:effectLst>
                <a:outerShdw blurRad="38100" dist="38100" dir="2700000" algn="tl">
                  <a:srgbClr val="000000">
                    <a:alpha val="43137"/>
                  </a:srgbClr>
                </a:outerShdw>
              </a:effectLst>
            </a:endParaRPr>
          </a:p>
          <a:p>
            <a:pPr>
              <a:spcAft>
                <a:spcPts val="800"/>
              </a:spcAft>
              <a:buClr>
                <a:schemeClr val="tx1"/>
              </a:buClr>
              <a:buSzPct val="70000"/>
              <a:buFont typeface="Wingdings" pitchFamily="2" charset="2"/>
              <a:buChar char="q"/>
            </a:pPr>
            <a:r>
              <a:rPr lang="en-GB" sz="2400" b="1" dirty="0">
                <a:solidFill>
                  <a:schemeClr val="bg2"/>
                </a:solidFill>
                <a:effectLst>
                  <a:outerShdw blurRad="38100" dist="38100" dir="2700000" algn="tl">
                    <a:srgbClr val="000000">
                      <a:alpha val="43137"/>
                    </a:srgbClr>
                  </a:outerShdw>
                </a:effectLst>
              </a:rPr>
              <a:t>W</a:t>
            </a:r>
            <a:r>
              <a:rPr lang="en-GB" sz="2400" b="1" dirty="0" smtClean="0">
                <a:solidFill>
                  <a:schemeClr val="bg2"/>
                </a:solidFill>
                <a:effectLst>
                  <a:outerShdw blurRad="38100" dist="38100" dir="2700000" algn="tl">
                    <a:srgbClr val="000000">
                      <a:alpha val="43137"/>
                    </a:srgbClr>
                  </a:outerShdw>
                </a:effectLst>
              </a:rPr>
              <a:t>hen </a:t>
            </a:r>
            <a:r>
              <a:rPr lang="en-GB" sz="2400" b="1" dirty="0">
                <a:solidFill>
                  <a:schemeClr val="bg2"/>
                </a:solidFill>
                <a:effectLst>
                  <a:outerShdw blurRad="38100" dist="38100" dir="2700000" algn="tl">
                    <a:srgbClr val="000000">
                      <a:alpha val="43137"/>
                    </a:srgbClr>
                  </a:outerShdw>
                </a:effectLst>
              </a:rPr>
              <a:t>a woman can stop contracepting </a:t>
            </a:r>
            <a:r>
              <a:rPr lang="en-GB" sz="2400" b="1" dirty="0" smtClean="0">
                <a:solidFill>
                  <a:schemeClr val="bg2"/>
                </a:solidFill>
                <a:effectLst>
                  <a:outerShdw blurRad="38100" dist="38100" dir="2700000" algn="tl">
                    <a:srgbClr val="000000">
                      <a:alpha val="43137"/>
                    </a:srgbClr>
                  </a:outerShdw>
                </a:effectLst>
              </a:rPr>
              <a:t>  </a:t>
            </a:r>
            <a:endParaRPr lang="en-US" sz="24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34039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HHST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12801</TotalTime>
  <Words>7080</Words>
  <Application>Microsoft Office PowerPoint</Application>
  <PresentationFormat>On-screen Show (4:3)</PresentationFormat>
  <Paragraphs>987</Paragraphs>
  <Slides>67</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Myriad Web Pro</vt:lpstr>
      <vt:lpstr>Times New Roman</vt:lpstr>
      <vt:lpstr>Calibri</vt:lpstr>
      <vt:lpstr>Courier New</vt:lpstr>
      <vt:lpstr>Wingdings</vt:lpstr>
      <vt:lpstr>NCHHSTP_PPT_dark(</vt:lpstr>
      <vt:lpstr>U.S. Selected Practice  Recommendations for Contraceptive Use, 2013</vt:lpstr>
      <vt:lpstr>Learning Objectives</vt:lpstr>
      <vt:lpstr>PowerPoint Presentation</vt:lpstr>
      <vt:lpstr>PowerPoint Presentation</vt:lpstr>
      <vt:lpstr>US  Selected Practice Recommendations for Contraceptive Use, 2013</vt:lpstr>
      <vt:lpstr>US Selected Practice Recommendations  for Contraceptive Use, 2013</vt:lpstr>
      <vt:lpstr>US Adaptation of WHO SPR</vt:lpstr>
      <vt:lpstr>US Adaptation of WHO SPR</vt:lpstr>
      <vt:lpstr>US Adaptation of WHO SPR</vt:lpstr>
      <vt:lpstr>US Adaptation of WHO SPR</vt:lpstr>
      <vt:lpstr>How to use the US SPR </vt:lpstr>
      <vt:lpstr>Locating CDC contraception guidance</vt:lpstr>
      <vt:lpstr> CDC CONTRACEPTIVE GUIDANCE FOR HEALTH CARE PROVIDERS</vt:lpstr>
      <vt:lpstr>Resources</vt:lpstr>
      <vt:lpstr>CLINICAL SCENARIOS</vt:lpstr>
      <vt:lpstr>Clinical scenario 1:  When to start a contraceptive method</vt:lpstr>
      <vt:lpstr>When to start a contraceptive method</vt:lpstr>
      <vt:lpstr>Evidence for Risk of Pregnancy</vt:lpstr>
      <vt:lpstr>Other findings </vt:lpstr>
      <vt:lpstr>Exposure in early pregnancy</vt:lpstr>
      <vt:lpstr>Need for back-up contraception</vt:lpstr>
      <vt:lpstr>US SPR When to start a contraceptive method</vt:lpstr>
      <vt:lpstr>Guidance for Special Considerations</vt:lpstr>
      <vt:lpstr>Clinical scenario 1:  When to start a contraceptive method ?</vt:lpstr>
      <vt:lpstr>Clinical scenario 2:  How to be reasonably certain that a woman is not pregnant</vt:lpstr>
      <vt:lpstr>Evidence: Pregnancy test limitations</vt:lpstr>
      <vt:lpstr>US SPR </vt:lpstr>
      <vt:lpstr>Evidence on Pregnancy Checklist (PC)</vt:lpstr>
      <vt:lpstr>Clinical scenario 2:  How to be reasonably certain that a woman is not pregnant</vt:lpstr>
      <vt:lpstr>Clinical scenario 3:  Exams and tests</vt:lpstr>
      <vt:lpstr>US SPR Exams and tests prior to initiation</vt:lpstr>
      <vt:lpstr>US SPR  Exams and tests prior to initiation</vt:lpstr>
      <vt:lpstr>US SPR  Exams and tests prior to initiation</vt:lpstr>
      <vt:lpstr>Evidence: BP measurement</vt:lpstr>
      <vt:lpstr>US SPR  Exams and tests prior to initiation</vt:lpstr>
      <vt:lpstr>Clinical scenario 3:  Exams and tests</vt:lpstr>
      <vt:lpstr>Pelvic Exam before Initiating CHCs</vt:lpstr>
      <vt:lpstr>Clinical scenario 4:   Management of IUD in woman with PID</vt:lpstr>
      <vt:lpstr>Clinical scenario 4:  Management of IUD in woman with PID</vt:lpstr>
      <vt:lpstr>US SPR Recommendation</vt:lpstr>
      <vt:lpstr>PowerPoint Presentation</vt:lpstr>
      <vt:lpstr>Clinical scenario 4:   Management of IUD in woman with PID</vt:lpstr>
      <vt:lpstr>Clinical scenario 5:   When to stop contracepting</vt:lpstr>
      <vt:lpstr>Evidence</vt:lpstr>
      <vt:lpstr>Clinical scenario 5:   When to stop contracepting</vt:lpstr>
      <vt:lpstr>Clinical scenario 6:   When to rely on Female Sterilization</vt:lpstr>
      <vt:lpstr>Evidence</vt:lpstr>
      <vt:lpstr>Clinical scenario 6:   When to rely on Female Sterilization</vt:lpstr>
      <vt:lpstr>Clinical scenario 7:   What if a woman has menstrual abnormalities using CHCs</vt:lpstr>
      <vt:lpstr>Evidence</vt:lpstr>
      <vt:lpstr>Clinical scenario 7:   What if a woman has menstrual abnormalities using CHCs</vt:lpstr>
      <vt:lpstr>Clinical scenario 8 :   Emergency Contraception </vt:lpstr>
      <vt:lpstr>Four options for EC available in the US</vt:lpstr>
      <vt:lpstr>SPR Recommendation on Effectiveness</vt:lpstr>
      <vt:lpstr>Clinical scenario 8 :   Emergency Contraception </vt:lpstr>
      <vt:lpstr>  Clinical scenario 8 :   Initiation of regular contraception after emergency contraception pills</vt:lpstr>
      <vt:lpstr>Evidence</vt:lpstr>
      <vt:lpstr>US SPR Recommendation: When to initiate regular contraception after emergency contraception pills</vt:lpstr>
      <vt:lpstr>  Clinical scenario 8 :   Initiation of regular contraception after emergency contraception pills</vt:lpstr>
      <vt:lpstr>  Clinical scenario 9 :   Delayed Insertion of Vaginal Ring </vt:lpstr>
      <vt:lpstr>Recommended Actions after Delayed Insertion/Reinsertion with Ring</vt:lpstr>
      <vt:lpstr>Delayed Insertion or Reinsertion of Vaginal Ring up to 48 hours</vt:lpstr>
      <vt:lpstr>Provider tools and learning aids</vt:lpstr>
      <vt:lpstr>Continuing Education http://www.cdc.gov/mmwr/</vt:lpstr>
      <vt:lpstr>Take Home Messages</vt:lpstr>
      <vt:lpstr>Why the US SPR is important</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CDC User</cp:lastModifiedBy>
  <cp:revision>279</cp:revision>
  <cp:lastPrinted>2013-07-25T16:14:00Z</cp:lastPrinted>
  <dcterms:created xsi:type="dcterms:W3CDTF">2010-03-31T15:10:11Z</dcterms:created>
  <dcterms:modified xsi:type="dcterms:W3CDTF">2014-01-16T17:30:34Z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