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83" r:id="rId2"/>
  </p:sldMasterIdLst>
  <p:notesMasterIdLst>
    <p:notesMasterId r:id="rId51"/>
  </p:notesMasterIdLst>
  <p:handoutMasterIdLst>
    <p:handoutMasterId r:id="rId52"/>
  </p:handoutMasterIdLst>
  <p:sldIdLst>
    <p:sldId id="400" r:id="rId3"/>
    <p:sldId id="465" r:id="rId4"/>
    <p:sldId id="401" r:id="rId5"/>
    <p:sldId id="456" r:id="rId6"/>
    <p:sldId id="405" r:id="rId7"/>
    <p:sldId id="407" r:id="rId8"/>
    <p:sldId id="440" r:id="rId9"/>
    <p:sldId id="408" r:id="rId10"/>
    <p:sldId id="466"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501" r:id="rId34"/>
    <p:sldId id="503" r:id="rId35"/>
    <p:sldId id="502" r:id="rId36"/>
    <p:sldId id="504" r:id="rId37"/>
    <p:sldId id="494" r:id="rId38"/>
    <p:sldId id="495" r:id="rId39"/>
    <p:sldId id="496" r:id="rId40"/>
    <p:sldId id="490" r:id="rId41"/>
    <p:sldId id="406" r:id="rId42"/>
    <p:sldId id="402" r:id="rId43"/>
    <p:sldId id="453" r:id="rId44"/>
    <p:sldId id="438" r:id="rId45"/>
    <p:sldId id="464" r:id="rId46"/>
    <p:sldId id="454" r:id="rId47"/>
    <p:sldId id="439" r:id="rId48"/>
    <p:sldId id="437" r:id="rId49"/>
    <p:sldId id="455" r:id="rId50"/>
  </p:sldIdLst>
  <p:sldSz cx="9144000" cy="6858000" type="screen4x3"/>
  <p:notesSz cx="7010400" cy="9296400"/>
  <p:embeddedFontLst>
    <p:embeddedFont>
      <p:font typeface="Myriad Web Pro" panose="020B0503030403020204" pitchFamily="34" charset="0"/>
      <p:regular r:id="rId53"/>
      <p:bold r:id="rId54"/>
      <p:italic r:id="rId55"/>
    </p:embeddedFont>
    <p:embeddedFont>
      <p:font typeface="Calibri" panose="020F050202020403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1" clrIdx="0"/>
  <p:cmAuthor id="1" name="Juliette Kendrick" initials="JSK" lastIdx="25" clrIdx="1"/>
  <p:cmAuthor id="2" name="Cox, Shanna (CDC/ONDIEH/NCCDPHP)" initials="CS(" lastIdx="1" clrIdx="2">
    <p:extLst>
      <p:ext uri="{19B8F6BF-5375-455C-9EA6-DF929625EA0E}">
        <p15:presenceInfo xmlns:p15="http://schemas.microsoft.com/office/powerpoint/2012/main" userId="S-1-5-21-1207783550-2075000910-922709458-199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000000"/>
    <a:srgbClr val="FF5A33"/>
    <a:srgbClr val="FF4B4B"/>
    <a:srgbClr val="FF2929"/>
    <a:srgbClr val="FF6161"/>
    <a:srgbClr val="00E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62" autoAdjust="0"/>
    <p:restoredTop sz="73107" autoAdjust="0"/>
  </p:normalViewPr>
  <p:slideViewPr>
    <p:cSldViewPr>
      <p:cViewPr varScale="1">
        <p:scale>
          <a:sx n="77" d="100"/>
          <a:sy n="77" d="100"/>
        </p:scale>
        <p:origin x="672" y="96"/>
      </p:cViewPr>
      <p:guideLst>
        <p:guide orient="horz" pos="2160"/>
        <p:guide pos="2880"/>
      </p:guideLst>
    </p:cSldViewPr>
  </p:slideViewPr>
  <p:outlineViewPr>
    <p:cViewPr>
      <p:scale>
        <a:sx n="33" d="100"/>
        <a:sy n="33" d="100"/>
      </p:scale>
      <p:origin x="0" y="189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4" d="100"/>
          <a:sy n="84" d="100"/>
        </p:scale>
        <p:origin x="-313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1393" y="0"/>
            <a:ext cx="3037416" cy="464343"/>
          </a:xfrm>
          <a:prstGeom prst="rect">
            <a:avLst/>
          </a:prstGeom>
        </p:spPr>
        <p:txBody>
          <a:bodyPr vert="horz" lIns="91614" tIns="45807" rIns="91614" bIns="45807" rtlCol="0"/>
          <a:lstStyle>
            <a:lvl1pPr algn="r">
              <a:defRPr sz="1200"/>
            </a:lvl1pPr>
          </a:lstStyle>
          <a:p>
            <a:fld id="{AA2A757F-2B27-4188-A379-462AFB661176}" type="datetimeFigureOut">
              <a:rPr lang="en-US" smtClean="0"/>
              <a:t>2/1/2017</a:t>
            </a:fld>
            <a:endParaRPr lang="en-US"/>
          </a:p>
        </p:txBody>
      </p:sp>
      <p:sp>
        <p:nvSpPr>
          <p:cNvPr id="4" name="Footer Placeholder 3"/>
          <p:cNvSpPr>
            <a:spLocks noGrp="1"/>
          </p:cNvSpPr>
          <p:nvPr>
            <p:ph type="ftr" sz="quarter" idx="2"/>
          </p:nvPr>
        </p:nvSpPr>
        <p:spPr>
          <a:xfrm>
            <a:off x="0" y="8830467"/>
            <a:ext cx="3037416" cy="464343"/>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1393" y="8830467"/>
            <a:ext cx="3037416" cy="464343"/>
          </a:xfrm>
          <a:prstGeom prst="rect">
            <a:avLst/>
          </a:prstGeom>
        </p:spPr>
        <p:txBody>
          <a:bodyPr vert="horz" lIns="91614" tIns="45807" rIns="91614" bIns="45807" rtlCol="0" anchor="b"/>
          <a:lstStyle>
            <a:lvl1pPr algn="r">
              <a:defRPr sz="1200"/>
            </a:lvl1pPr>
          </a:lstStyle>
          <a:p>
            <a:fld id="{6BBB59B6-3D31-4273-A1E3-980FAD3789BB}" type="slidenum">
              <a:rPr lang="en-US" smtClean="0"/>
              <a:t>‹#›</a:t>
            </a:fld>
            <a:endParaRPr lang="en-US"/>
          </a:p>
        </p:txBody>
      </p:sp>
    </p:spTree>
    <p:extLst>
      <p:ext uri="{BB962C8B-B14F-4D97-AF65-F5344CB8AC3E}">
        <p14:creationId xmlns:p14="http://schemas.microsoft.com/office/powerpoint/2010/main" val="219014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idx="1"/>
          </p:nvPr>
        </p:nvSpPr>
        <p:spPr>
          <a:xfrm>
            <a:off x="3971393" y="0"/>
            <a:ext cx="3037416" cy="464343"/>
          </a:xfrm>
          <a:prstGeom prst="rect">
            <a:avLst/>
          </a:prstGeom>
        </p:spPr>
        <p:txBody>
          <a:bodyPr vert="horz" lIns="91614" tIns="45807" rIns="91614" bIns="45807" rtlCol="0"/>
          <a:lstStyle>
            <a:lvl1pPr algn="r">
              <a:defRPr sz="1200"/>
            </a:lvl1pPr>
          </a:lstStyle>
          <a:p>
            <a:fld id="{EBF54FFA-A202-44DB-B73A-A5968E9D1337}" type="datetimeFigureOut">
              <a:rPr lang="en-US" smtClean="0"/>
              <a:t>2/1/2017</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614" tIns="45807" rIns="91614" bIns="45807" rtlCol="0" anchor="ctr"/>
          <a:lstStyle/>
          <a:p>
            <a:endParaRPr lang="en-US"/>
          </a:p>
        </p:txBody>
      </p:sp>
      <p:sp>
        <p:nvSpPr>
          <p:cNvPr id="5" name="Notes Placeholder 4"/>
          <p:cNvSpPr>
            <a:spLocks noGrp="1"/>
          </p:cNvSpPr>
          <p:nvPr>
            <p:ph type="body" sz="quarter" idx="3"/>
          </p:nvPr>
        </p:nvSpPr>
        <p:spPr>
          <a:xfrm>
            <a:off x="701677" y="4416029"/>
            <a:ext cx="5607047" cy="4183857"/>
          </a:xfrm>
          <a:prstGeom prst="rect">
            <a:avLst/>
          </a:prstGeom>
        </p:spPr>
        <p:txBody>
          <a:bodyPr vert="horz" lIns="91614" tIns="45807" rIns="91614" bIns="458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467"/>
            <a:ext cx="3037416" cy="464343"/>
          </a:xfrm>
          <a:prstGeom prst="rect">
            <a:avLst/>
          </a:prstGeom>
        </p:spPr>
        <p:txBody>
          <a:bodyPr vert="horz" lIns="91614" tIns="45807" rIns="91614" bIns="45807" rtlCol="0" anchor="b"/>
          <a:lstStyle>
            <a:lvl1pPr algn="l">
              <a:defRPr sz="1200"/>
            </a:lvl1pPr>
          </a:lstStyle>
          <a:p>
            <a:endParaRPr lang="en-US"/>
          </a:p>
        </p:txBody>
      </p:sp>
      <p:sp>
        <p:nvSpPr>
          <p:cNvPr id="7" name="Slide Number Placeholder 6"/>
          <p:cNvSpPr>
            <a:spLocks noGrp="1"/>
          </p:cNvSpPr>
          <p:nvPr>
            <p:ph type="sldNum" sz="quarter" idx="5"/>
          </p:nvPr>
        </p:nvSpPr>
        <p:spPr>
          <a:xfrm>
            <a:off x="3971393" y="8830467"/>
            <a:ext cx="3037416" cy="464343"/>
          </a:xfrm>
          <a:prstGeom prst="rect">
            <a:avLst/>
          </a:prstGeom>
        </p:spPr>
        <p:txBody>
          <a:bodyPr vert="horz" lIns="91614" tIns="45807" rIns="91614" bIns="45807" rtlCol="0" anchor="b"/>
          <a:lstStyle>
            <a:lvl1pPr algn="r">
              <a:defRPr sz="1200"/>
            </a:lvl1pPr>
          </a:lstStyle>
          <a:p>
            <a:fld id="{28BF7D67-155C-4343-8D69-7DAB182771CD}" type="slidenum">
              <a:rPr lang="en-US" smtClean="0"/>
              <a:t>‹#›</a:t>
            </a:fld>
            <a:endParaRPr lang="en-US"/>
          </a:p>
        </p:txBody>
      </p:sp>
    </p:spTree>
    <p:extLst>
      <p:ext uri="{BB962C8B-B14F-4D97-AF65-F5344CB8AC3E}">
        <p14:creationId xmlns:p14="http://schemas.microsoft.com/office/powerpoint/2010/main" val="25151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53B9EF5D-49EF-4A5D-B299-618CDC4E1DD0}" type="slidenum">
              <a:rPr lang="en-US" smtClean="0"/>
              <a:pPr>
                <a:defRPr/>
              </a:pPr>
              <a:t>1</a:t>
            </a:fld>
            <a:endParaRPr lang="en-US" dirty="0"/>
          </a:p>
        </p:txBody>
      </p:sp>
    </p:spTree>
    <p:extLst>
      <p:ext uri="{BB962C8B-B14F-4D97-AF65-F5344CB8AC3E}">
        <p14:creationId xmlns:p14="http://schemas.microsoft.com/office/powerpoint/2010/main" val="14672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To demonstrate how the guidance can be used, we will now go through several</a:t>
            </a:r>
            <a:r>
              <a:rPr lang="en-US" baseline="0" dirty="0"/>
              <a:t> clinical scenarios for which the guidance may be useful.</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11</a:t>
            </a:fld>
            <a:endParaRPr lang="en-US"/>
          </a:p>
        </p:txBody>
      </p:sp>
    </p:spTree>
    <p:extLst>
      <p:ext uri="{BB962C8B-B14F-4D97-AF65-F5344CB8AC3E}">
        <p14:creationId xmlns:p14="http://schemas.microsoft.com/office/powerpoint/2010/main" val="208266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first scenario, we have a 24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woman who comes to office desiring contraception.  She wants to start pills.  How soon can she start taking them?</a:t>
            </a:r>
          </a:p>
        </p:txBody>
      </p:sp>
      <p:sp>
        <p:nvSpPr>
          <p:cNvPr id="4" name="Slide Number Placeholder 3"/>
          <p:cNvSpPr>
            <a:spLocks noGrp="1"/>
          </p:cNvSpPr>
          <p:nvPr>
            <p:ph type="sldNum" sz="quarter" idx="10"/>
          </p:nvPr>
        </p:nvSpPr>
        <p:spPr/>
        <p:txBody>
          <a:bodyPr/>
          <a:lstStyle/>
          <a:p>
            <a:fld id="{28BF7D67-155C-4343-8D69-7DAB182771CD}" type="slidenum">
              <a:rPr lang="en-US" smtClean="0"/>
              <a:t>12</a:t>
            </a:fld>
            <a:endParaRPr lang="en-US"/>
          </a:p>
        </p:txBody>
      </p:sp>
    </p:spTree>
    <p:extLst>
      <p:ext uri="{BB962C8B-B14F-4D97-AF65-F5344CB8AC3E}">
        <p14:creationId xmlns:p14="http://schemas.microsoft.com/office/powerpoint/2010/main" val="262644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There are several barriers</a:t>
            </a:r>
            <a:r>
              <a:rPr lang="en-US" baseline="0" dirty="0"/>
              <a:t> to initiating contraception which increases the time a woman is at risk for unintended pregnancy.</a:t>
            </a:r>
          </a:p>
          <a:p>
            <a:pPr marL="171450" indent="-171450">
              <a:buFont typeface="Arial" pitchFamily="34" charset="0"/>
              <a:buChar char="•"/>
            </a:pPr>
            <a:r>
              <a:rPr lang="en-US" baseline="0" dirty="0"/>
              <a:t>Some examples of these barriers are the need to </a:t>
            </a:r>
            <a:r>
              <a:rPr lang="en-US" i="0" u="none" baseline="0" dirty="0"/>
              <a:t>fill a prescription, to wait for next menses to start the method or to come back for another </a:t>
            </a:r>
            <a:r>
              <a:rPr lang="en-US" baseline="0" dirty="0"/>
              <a:t>visit.</a:t>
            </a:r>
          </a:p>
          <a:p>
            <a:pPr marL="171450" indent="-171450">
              <a:buFont typeface="Arial" pitchFamily="34" charset="0"/>
              <a:buChar char="•"/>
            </a:pPr>
            <a:r>
              <a:rPr lang="en-US" baseline="0" dirty="0"/>
              <a:t>Quick start is the start of a contraceptive method when a woman </a:t>
            </a:r>
            <a:r>
              <a:rPr lang="en-US" i="0" u="none" baseline="0" dirty="0"/>
              <a:t>requests it rather than waiting.</a:t>
            </a:r>
          </a:p>
          <a:p>
            <a:pPr marL="171450" indent="-171450">
              <a:buFont typeface="Arial" pitchFamily="34" charset="0"/>
              <a:buChar char="•"/>
            </a:pPr>
            <a:r>
              <a:rPr lang="en-US" i="0" u="none" baseline="0" dirty="0"/>
              <a:t>Quick start </a:t>
            </a:r>
            <a:r>
              <a:rPr lang="en-US" baseline="0" dirty="0"/>
              <a:t>may reduce the time a woman is at risk for pregnancy and may reduce barriers to starting a method.</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13</a:t>
            </a:fld>
            <a:endParaRPr lang="en-US" dirty="0"/>
          </a:p>
        </p:txBody>
      </p:sp>
    </p:spTree>
    <p:extLst>
      <p:ext uri="{BB962C8B-B14F-4D97-AF65-F5344CB8AC3E}">
        <p14:creationId xmlns:p14="http://schemas.microsoft.com/office/powerpoint/2010/main" val="261878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Providers</a:t>
            </a:r>
            <a:r>
              <a:rPr lang="en-US" baseline="0" dirty="0"/>
              <a:t> may have concerns that a woman may already be pregnant and </a:t>
            </a:r>
            <a:r>
              <a:rPr lang="en-US" i="0" u="none" baseline="0" dirty="0"/>
              <a:t>therefore </a:t>
            </a:r>
            <a:r>
              <a:rPr lang="en-US" baseline="0" dirty="0"/>
              <a:t>may not want to start her on contraception right away.</a:t>
            </a:r>
          </a:p>
          <a:p>
            <a:pPr marL="171450" indent="-171450">
              <a:buFont typeface="Arial" pitchFamily="34" charset="0"/>
              <a:buChar char="•"/>
            </a:pPr>
            <a:r>
              <a:rPr lang="en-US" baseline="0" dirty="0"/>
              <a:t>A recent systematic review shows that the risk of pregnancy with Quick Start of combined hormonal contraceptives is low and that the risk that a woman is already pregnant using the Quick Start method is also low.</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14</a:t>
            </a:fld>
            <a:endParaRPr lang="en-US"/>
          </a:p>
        </p:txBody>
      </p:sp>
    </p:spTree>
    <p:extLst>
      <p:ext uri="{BB962C8B-B14F-4D97-AF65-F5344CB8AC3E}">
        <p14:creationId xmlns:p14="http://schemas.microsoft.com/office/powerpoint/2010/main" val="3149207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a:t>Another concern may be that starting CHCs on days of the cycle not consistent with menses may cause irregular bleeding; however studies from the same systematic review have shown that starting on different days of the cycle does not affect bleeding changes or other side effects.</a:t>
            </a:r>
          </a:p>
          <a:p>
            <a:pPr marL="171450" indent="-171450">
              <a:buFont typeface="Arial" pitchFamily="34" charset="0"/>
              <a:buChar char="•"/>
            </a:pPr>
            <a:r>
              <a:rPr lang="en-US" baseline="0" dirty="0"/>
              <a:t>Quick start may increase short term continuation of both COCs and the patch, however this difference disappeared over time in studies comparing quick start to other initiation.</a:t>
            </a:r>
          </a:p>
          <a:p>
            <a:pPr marL="171450" indent="-171450">
              <a:buFont typeface="Arial" pitchFamily="34" charset="0"/>
              <a:buChar char="•"/>
            </a:pPr>
            <a:r>
              <a:rPr lang="en-US" dirty="0"/>
              <a:t>Another</a:t>
            </a:r>
            <a:r>
              <a:rPr lang="en-US" baseline="0" dirty="0"/>
              <a:t> concern is risk of fetal exposure to hormonal contraception in early pregnancy.</a:t>
            </a:r>
          </a:p>
          <a:p>
            <a:pPr marL="171450" indent="-171450">
              <a:buFont typeface="Arial" pitchFamily="34" charset="0"/>
              <a:buChar char="•"/>
            </a:pPr>
            <a:r>
              <a:rPr lang="en-US" dirty="0"/>
              <a:t>In several</a:t>
            </a:r>
            <a:r>
              <a:rPr lang="en-US" baseline="0" dirty="0"/>
              <a:t> studies examining fetal exposure to COCs, there has been </a:t>
            </a:r>
            <a:r>
              <a:rPr lang="en-US" dirty="0"/>
              <a:t>no increased risk for adverse outcomes</a:t>
            </a:r>
            <a:r>
              <a:rPr lang="en-US" baseline="0" dirty="0"/>
              <a:t> among infants.</a:t>
            </a:r>
            <a:endParaRPr lang="en-US"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15</a:t>
            </a:fld>
            <a:endParaRPr lang="en-US" dirty="0"/>
          </a:p>
        </p:txBody>
      </p:sp>
    </p:spTree>
    <p:extLst>
      <p:ext uri="{BB962C8B-B14F-4D97-AF65-F5344CB8AC3E}">
        <p14:creationId xmlns:p14="http://schemas.microsoft.com/office/powerpoint/2010/main" val="272675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a:solidFill>
                  <a:schemeClr val="tx1"/>
                </a:solidFill>
                <a:effectLst/>
                <a:latin typeface="+mn-lt"/>
                <a:ea typeface="+mn-ea"/>
                <a:cs typeface="+mn-cs"/>
              </a:rPr>
              <a:t>This chart summarizes SPR recommendations for initiating contraception.  As you can see, all methods of contraception can be started at any time, if the provider is reasonably certain the woman is not pregnant.  To ensure that she not get pregnant once the method is started, she should use appropriate backup for the recommended time period to prevent a new unintended pregnancy.</a:t>
            </a:r>
            <a:endParaRPr lang="en-US" dirty="0"/>
          </a:p>
        </p:txBody>
      </p:sp>
      <p:sp>
        <p:nvSpPr>
          <p:cNvPr id="4" name="Slide Number Placeholder 3"/>
          <p:cNvSpPr>
            <a:spLocks noGrp="1"/>
          </p:cNvSpPr>
          <p:nvPr>
            <p:ph type="sldNum" sz="quarter" idx="10"/>
          </p:nvPr>
        </p:nvSpPr>
        <p:spPr/>
        <p:txBody>
          <a:bodyPr/>
          <a:lstStyle/>
          <a:p>
            <a:pPr>
              <a:defRPr/>
            </a:pPr>
            <a:fld id="{772E7A18-36AF-4CD5-9F81-091C17D788F0}" type="slidenum">
              <a:rPr lang="en-US" smtClean="0"/>
              <a:pPr>
                <a:defRPr/>
              </a:pPr>
              <a:t>16</a:t>
            </a:fld>
            <a:endParaRPr lang="en-US" dirty="0"/>
          </a:p>
        </p:txBody>
      </p:sp>
    </p:spTree>
    <p:extLst>
      <p:ext uri="{BB962C8B-B14F-4D97-AF65-F5344CB8AC3E}">
        <p14:creationId xmlns:p14="http://schemas.microsoft.com/office/powerpoint/2010/main" val="4266139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To answer this question, the recommendation for</a:t>
            </a:r>
            <a:r>
              <a:rPr lang="en-US" baseline="0" dirty="0"/>
              <a:t> pills and for all methods is a woman can start a method anytime, if a provider can be reasonably certain she is not pregnant.</a:t>
            </a:r>
          </a:p>
          <a:p>
            <a:pPr marL="171450" indent="-171450">
              <a:buFont typeface="Arial" pitchFamily="34" charset="0"/>
              <a:buChar char="•"/>
            </a:pPr>
            <a:r>
              <a:rPr lang="en-US" baseline="0" dirty="0"/>
              <a:t>If it has been more than 5 days since menstrual bleeding started, she will need to abstain from sex or use additional contraception for the next 7 days after starting her combined pills.</a:t>
            </a:r>
          </a:p>
        </p:txBody>
      </p:sp>
      <p:sp>
        <p:nvSpPr>
          <p:cNvPr id="4" name="Slide Number Placeholder 3"/>
          <p:cNvSpPr>
            <a:spLocks noGrp="1"/>
          </p:cNvSpPr>
          <p:nvPr>
            <p:ph type="sldNum" sz="quarter" idx="10"/>
          </p:nvPr>
        </p:nvSpPr>
        <p:spPr/>
        <p:txBody>
          <a:bodyPr/>
          <a:lstStyle/>
          <a:p>
            <a:fld id="{28BF7D67-155C-4343-8D69-7DAB182771CD}" type="slidenum">
              <a:rPr lang="en-US" smtClean="0"/>
              <a:t>17</a:t>
            </a:fld>
            <a:endParaRPr lang="en-US"/>
          </a:p>
        </p:txBody>
      </p:sp>
    </p:spTree>
    <p:extLst>
      <p:ext uri="{BB962C8B-B14F-4D97-AF65-F5344CB8AC3E}">
        <p14:creationId xmlns:p14="http://schemas.microsoft.com/office/powerpoint/2010/main" val="162480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a:solidFill>
                  <a:schemeClr val="tx1"/>
                </a:solidFill>
                <a:effectLst/>
                <a:latin typeface="+mn-lt"/>
                <a:ea typeface="+mn-ea"/>
                <a:cs typeface="+mn-cs"/>
              </a:rPr>
              <a:t>For the next question, we want to know how we can be reasonably certain she is not pregnant.</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18</a:t>
            </a:fld>
            <a:endParaRPr lang="en-US"/>
          </a:p>
        </p:txBody>
      </p:sp>
    </p:spTree>
    <p:extLst>
      <p:ext uri="{BB962C8B-B14F-4D97-AF65-F5344CB8AC3E}">
        <p14:creationId xmlns:p14="http://schemas.microsoft.com/office/powerpoint/2010/main" val="786494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Some providers may question whether</a:t>
            </a:r>
            <a:r>
              <a:rPr lang="en-US" baseline="0" dirty="0"/>
              <a:t> or not they should do a pregnancy test to rule out pregnancy and may also question if a pregnancy test is enough.  </a:t>
            </a:r>
          </a:p>
          <a:p>
            <a:pPr marL="171450" indent="-171450">
              <a:buFont typeface="Arial" pitchFamily="34" charset="0"/>
              <a:buChar char="•"/>
            </a:pPr>
            <a:r>
              <a:rPr lang="en-US" baseline="0" dirty="0"/>
              <a:t>The evidence shows that pregnancy testing does have limitations.</a:t>
            </a:r>
          </a:p>
          <a:p>
            <a:pPr marL="171450" indent="-171450">
              <a:buFont typeface="Arial" pitchFamily="34" charset="0"/>
              <a:buChar char="•"/>
            </a:pPr>
            <a:r>
              <a:rPr lang="en-US" baseline="0" dirty="0"/>
              <a:t>Pregnancy detection rates vary depending on the sensitivity of the test and the timing of testing with respect to missed menses, last intercourse or last pregnancy.</a:t>
            </a:r>
          </a:p>
          <a:p>
            <a:pPr marL="171450" indent="-171450">
              <a:buFont typeface="Arial" pitchFamily="34" charset="0"/>
              <a:buChar char="•"/>
            </a:pPr>
            <a:r>
              <a:rPr lang="en-US" baseline="0" dirty="0"/>
              <a:t>False negatives may occur with recent intercourse while false positives may occur after recent pregnancy.</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19</a:t>
            </a:fld>
            <a:endParaRPr lang="en-US"/>
          </a:p>
        </p:txBody>
      </p:sp>
    </p:spTree>
    <p:extLst>
      <p:ext uri="{BB962C8B-B14F-4D97-AF65-F5344CB8AC3E}">
        <p14:creationId xmlns:p14="http://schemas.microsoft.com/office/powerpoint/2010/main" val="2215949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US SPR provides highly accurate criteria that a provider can review with a patient to be reasonably certain the patient is not pregnant prior to initiating contraception </a:t>
            </a:r>
          </a:p>
          <a:p>
            <a:pPr lvl="0"/>
            <a:r>
              <a:rPr lang="en-US" sz="1200" kern="1200" dirty="0">
                <a:solidFill>
                  <a:schemeClr val="tx1"/>
                </a:solidFill>
                <a:effectLst/>
                <a:latin typeface="+mn-lt"/>
                <a:ea typeface="+mn-ea"/>
                <a:cs typeface="+mn-cs"/>
              </a:rPr>
              <a:t>If a woman has no signs or symptoms of pregnancy and meets any one of the SPR criteria listed here, a provider can be reasonably certain that she is not pregnant and can quick start contraception.</a:t>
            </a:r>
          </a:p>
          <a:p>
            <a:pPr marL="171450" indent="-171450">
              <a:buFont typeface="Arial" pitchFamily="34" charset="0"/>
              <a:buChar char="•"/>
            </a:pPr>
            <a:r>
              <a:rPr lang="en-US" dirty="0"/>
              <a:t>Several studies have</a:t>
            </a:r>
            <a:r>
              <a:rPr lang="en-US" baseline="0" dirty="0"/>
              <a:t> been conducted comparing the negative predictive value of this criteria with a pregnancy test.  </a:t>
            </a:r>
          </a:p>
          <a:p>
            <a:pPr marL="171450" indent="-171450">
              <a:buFont typeface="Arial" pitchFamily="34" charset="0"/>
              <a:buChar char="•"/>
            </a:pPr>
            <a:r>
              <a:rPr lang="en-US" baseline="0" dirty="0"/>
              <a:t>These studies all showed a negative predictive value of 99% or 100%. </a:t>
            </a:r>
          </a:p>
          <a:p>
            <a:pPr marL="171450" indent="-171450">
              <a:buFont typeface="Arial" pitchFamily="34" charset="0"/>
              <a:buChar char="•"/>
            </a:pPr>
            <a:r>
              <a:rPr lang="en-US" baseline="0" dirty="0"/>
              <a:t>This means of the 100 who had a negative result according to the pregnancy checklist, 99 to 100 of them were not pregnant according to a pregnancy test.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20</a:t>
            </a:fld>
            <a:endParaRPr lang="en-US" dirty="0"/>
          </a:p>
        </p:txBody>
      </p:sp>
    </p:spTree>
    <p:extLst>
      <p:ext uri="{BB962C8B-B14F-4D97-AF65-F5344CB8AC3E}">
        <p14:creationId xmlns:p14="http://schemas.microsoft.com/office/powerpoint/2010/main" val="201567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This presentation will review: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Selected Practice Recommendations for Contraceptive 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intended use and target audience for these guidelines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Strategies that you can use to incorporate CDC contraceptive guidelines into every day practice to improve the quality of family planning care.</a:t>
            </a:r>
          </a:p>
          <a:p>
            <a:endParaRPr lang="en-US" baseline="0"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D46BEE-85D6-474A-A6BA-1FA9801BAB71}" type="slidenum">
              <a:rPr lang="en-US" smtClean="0"/>
              <a:pPr/>
              <a:t>3</a:t>
            </a:fld>
            <a:endParaRPr lang="en-US" dirty="0"/>
          </a:p>
        </p:txBody>
      </p:sp>
    </p:spTree>
    <p:extLst>
      <p:ext uri="{BB962C8B-B14F-4D97-AF65-F5344CB8AC3E}">
        <p14:creationId xmlns:p14="http://schemas.microsoft.com/office/powerpoint/2010/main" val="3834522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The recommendation therefore states that</a:t>
            </a:r>
            <a:r>
              <a:rPr lang="en-US" baseline="0" dirty="0"/>
              <a:t> if a woman has no signs or symptoms of pregnancy and fulfills one of the criteria, a provider can be reasonably certain that the woman is not pregnant.</a:t>
            </a:r>
          </a:p>
          <a:p>
            <a:pPr marL="171450" indent="-171450">
              <a:buFont typeface="Arial" pitchFamily="34" charset="0"/>
              <a:buChar char="•"/>
            </a:pPr>
            <a:r>
              <a:rPr lang="en-US" baseline="0" dirty="0"/>
              <a:t>Routine pregnancy testing for every woman is not necessary.</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21</a:t>
            </a:fld>
            <a:endParaRPr lang="en-US" dirty="0"/>
          </a:p>
        </p:txBody>
      </p:sp>
    </p:spTree>
    <p:extLst>
      <p:ext uri="{BB962C8B-B14F-4D97-AF65-F5344CB8AC3E}">
        <p14:creationId xmlns:p14="http://schemas.microsoft.com/office/powerpoint/2010/main" val="2556739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Are</a:t>
            </a:r>
            <a:r>
              <a:rPr lang="en-US" baseline="0" dirty="0"/>
              <a:t> there other tests to consider or exams that need to be done before providing her with pills?</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22</a:t>
            </a:fld>
            <a:endParaRPr lang="en-US"/>
          </a:p>
        </p:txBody>
      </p:sp>
    </p:spTree>
    <p:extLst>
      <p:ext uri="{BB962C8B-B14F-4D97-AF65-F5344CB8AC3E}">
        <p14:creationId xmlns:p14="http://schemas.microsoft.com/office/powerpoint/2010/main" val="3714517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SPR also provides recommendations that address exams and tests needed prior to starting a woman on a method, as unnecessary tests may create barriers to contraceptive initiation.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a pelvic exam itself may be a barrier to women getting contraception, especially adolescents</a:t>
            </a:r>
            <a:r>
              <a:rPr lang="en-US" sz="1200" i="1"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if they are not willing to participate in the exam</a:t>
            </a:r>
          </a:p>
          <a:p>
            <a:pPr marL="171450" indent="-171450">
              <a:buFont typeface="Arial" pitchFamily="34" charset="0"/>
              <a:buChar char="•"/>
            </a:pPr>
            <a:r>
              <a:rPr lang="en-US" baseline="0" dirty="0"/>
              <a:t>Waiting for test results may be another barrier that delays contraceptive use</a:t>
            </a:r>
          </a:p>
          <a:p>
            <a:pPr marL="171450" indent="-171450">
              <a:buFont typeface="Arial" pitchFamily="34" charset="0"/>
              <a:buChar char="•"/>
            </a:pPr>
            <a:r>
              <a:rPr lang="en-US" baseline="0" dirty="0"/>
              <a:t>The US SPR provides recommendations that address exams and tests needed prior to starting a woman on a method</a:t>
            </a:r>
          </a:p>
          <a:p>
            <a:pPr marL="171450" indent="-171450">
              <a:buFont typeface="Arial" pitchFamily="34" charset="0"/>
              <a:buChar char="•"/>
            </a:pPr>
            <a:r>
              <a:rPr lang="en-US" baseline="0" dirty="0"/>
              <a:t>These recommendations are categorized into 3 classes:</a:t>
            </a:r>
          </a:p>
          <a:p>
            <a:pPr marL="628650" lvl="1" indent="-171450">
              <a:buFont typeface="Arial" pitchFamily="34" charset="0"/>
              <a:buChar char="•"/>
            </a:pPr>
            <a:r>
              <a:rPr lang="en-US" baseline="0" dirty="0"/>
              <a:t>Class A are essential and mandatory for a given method</a:t>
            </a:r>
          </a:p>
          <a:p>
            <a:pPr marL="628650" lvl="1" indent="-171450">
              <a:buFont typeface="Arial" pitchFamily="34" charset="0"/>
              <a:buChar char="•"/>
            </a:pPr>
            <a:r>
              <a:rPr lang="en-US" baseline="0" dirty="0"/>
              <a:t>Class B exams and tests contribute substantially to safe and effective use, but implementation may be considered within the public health and/or service context</a:t>
            </a:r>
          </a:p>
          <a:p>
            <a:pPr marL="628650" lvl="1" indent="-171450">
              <a:buFont typeface="Arial" pitchFamily="34" charset="0"/>
              <a:buChar char="•"/>
            </a:pPr>
            <a:r>
              <a:rPr lang="en-US" baseline="0" dirty="0"/>
              <a:t>Finally, Class C does not contribute substantially to safe and effective use of the method</a:t>
            </a:r>
          </a:p>
          <a:p>
            <a:pPr marL="457200" lvl="1"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23</a:t>
            </a:fld>
            <a:endParaRPr lang="en-US"/>
          </a:p>
        </p:txBody>
      </p:sp>
    </p:spTree>
    <p:extLst>
      <p:ext uri="{BB962C8B-B14F-4D97-AF65-F5344CB8AC3E}">
        <p14:creationId xmlns:p14="http://schemas.microsoft.com/office/powerpoint/2010/main" val="1888416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is an example of a chart of the recommendations for exams and tests prior to initiation of contraception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Down the left side, you can see a summary of potential exams and tests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Across the top are the various contraceptive methods.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only A level recommendations (meaning essential and mandatory) are a blood pressure measurement prior to initiation of CHCs, and a bimanual exam and cervical inspection prior to initiation of an IUD or diaphragm.  These are highlighted.  Most other exams and tests are category C, meaning they do</a:t>
            </a:r>
            <a:r>
              <a:rPr lang="en-GB" sz="1200" kern="1200" baseline="0" dirty="0">
                <a:solidFill>
                  <a:schemeClr val="tx1"/>
                </a:solidFill>
                <a:effectLst/>
                <a:latin typeface="+mn-lt"/>
                <a:ea typeface="+mn-ea"/>
                <a:cs typeface="+mn-cs"/>
              </a:rPr>
              <a:t> not contribute to safe and effective use of the contraceptive method.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BF7D67-155C-4343-8D69-7DAB182771CD}" type="slidenum">
              <a:rPr lang="en-US" smtClean="0"/>
              <a:t>24</a:t>
            </a:fld>
            <a:endParaRPr lang="en-US"/>
          </a:p>
        </p:txBody>
      </p:sp>
    </p:spTree>
    <p:extLst>
      <p:ext uri="{BB962C8B-B14F-4D97-AF65-F5344CB8AC3E}">
        <p14:creationId xmlns:p14="http://schemas.microsoft.com/office/powerpoint/2010/main" val="130287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a:t>The evidence behind this </a:t>
            </a:r>
            <a:r>
              <a:rPr lang="en-US" b="0" i="0" u="none" baseline="0" dirty="0"/>
              <a:t>recommendation is based on 6 case-control studies discussed in </a:t>
            </a:r>
            <a:r>
              <a:rPr lang="en-US" baseline="0" dirty="0"/>
              <a:t>a systematic review by Tepper et al</a:t>
            </a:r>
          </a:p>
          <a:p>
            <a:pPr marL="171450" indent="-171450">
              <a:buFont typeface="Arial" pitchFamily="34" charset="0"/>
              <a:buChar char="•"/>
            </a:pPr>
            <a:r>
              <a:rPr lang="en-US" baseline="0" dirty="0"/>
              <a:t>These studies showed that women who did not have a blood pressure check prior to initiating COCs had higher odds of acute MI and ischemic stroke than women who had their blood pressure checked.  There was no increased odds of hemorrhagic stroke</a:t>
            </a:r>
          </a:p>
          <a:p>
            <a:pPr marL="171450" indent="-171450">
              <a:buFont typeface="Arial" pitchFamily="34" charset="0"/>
              <a:buChar char="•"/>
            </a:pPr>
            <a:r>
              <a:rPr lang="en-US" baseline="0" dirty="0"/>
              <a:t>No evidence was identified for other hormonal methods and blood pressure measurement</a:t>
            </a:r>
          </a:p>
        </p:txBody>
      </p:sp>
      <p:sp>
        <p:nvSpPr>
          <p:cNvPr id="4" name="Slide Number Placeholder 3"/>
          <p:cNvSpPr>
            <a:spLocks noGrp="1"/>
          </p:cNvSpPr>
          <p:nvPr>
            <p:ph type="sldNum" sz="quarter" idx="10"/>
          </p:nvPr>
        </p:nvSpPr>
        <p:spPr/>
        <p:txBody>
          <a:bodyPr/>
          <a:lstStyle/>
          <a:p>
            <a:fld id="{186ECE1E-AF7B-493F-818C-23C9FFA919D5}" type="slidenum">
              <a:rPr lang="en-US" smtClean="0"/>
              <a:t>25</a:t>
            </a:fld>
            <a:endParaRPr lang="en-US" dirty="0"/>
          </a:p>
        </p:txBody>
      </p:sp>
    </p:spTree>
    <p:extLst>
      <p:ext uri="{BB962C8B-B14F-4D97-AF65-F5344CB8AC3E}">
        <p14:creationId xmlns:p14="http://schemas.microsoft.com/office/powerpoint/2010/main" val="4040501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a:solidFill>
                  <a:schemeClr val="tx1"/>
                </a:solidFill>
                <a:latin typeface="+mn-lt"/>
                <a:ea typeface="+mn-ea"/>
                <a:cs typeface="+mn-cs"/>
              </a:rPr>
              <a:t>Pelvic examination is not necessary before initiation of combined hormonal contraceptives because it does not facilitate detection of conditions for which hormonal contraceptives would be unsafe </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Women with certain conditions such as current breast cancer, severe hypertension or vascular disease, heart disease, migraine headaches with aura, and certain liver diseases, as well as women aged ≥35 years who smoke ≥15 cigarettes per day, should not use or generally should not use combined hormonal contraceptives (US MEC recommendations); </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However, none of these conditions are likely to be detected by pelvic examination</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A systematic review examined two case-control studies comparing delayed and immediate pelvic examination before initiation of oral contraceptives or DMPA </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No differences in risk factors for cervical </a:t>
            </a:r>
            <a:r>
              <a:rPr lang="en-US" sz="1200" b="0" i="0" u="none" strike="noStrike" kern="1200" baseline="0" dirty="0" err="1">
                <a:solidFill>
                  <a:schemeClr val="tx1"/>
                </a:solidFill>
                <a:latin typeface="+mn-lt"/>
                <a:ea typeface="+mn-ea"/>
                <a:cs typeface="+mn-cs"/>
              </a:rPr>
              <a:t>neoplasia</a:t>
            </a:r>
            <a:r>
              <a:rPr lang="en-US" sz="1200" b="0" i="0" u="none" strike="noStrike" kern="1200" baseline="0" dirty="0">
                <a:solidFill>
                  <a:schemeClr val="tx1"/>
                </a:solidFill>
                <a:latin typeface="+mn-lt"/>
                <a:ea typeface="+mn-ea"/>
                <a:cs typeface="+mn-cs"/>
              </a:rPr>
              <a:t>, incidence of STDs, incidence of abnormal </a:t>
            </a:r>
            <a:r>
              <a:rPr lang="en-US" sz="1200" b="0" i="0" u="none" strike="noStrike" kern="1200" baseline="0" dirty="0" err="1">
                <a:solidFill>
                  <a:schemeClr val="tx1"/>
                </a:solidFill>
                <a:latin typeface="+mn-lt"/>
                <a:ea typeface="+mn-ea"/>
                <a:cs typeface="+mn-cs"/>
              </a:rPr>
              <a:t>Papanicolaou</a:t>
            </a:r>
            <a:r>
              <a:rPr lang="en-US" sz="1200" b="0" i="0" u="none" strike="noStrike" kern="1200" baseline="0" dirty="0">
                <a:solidFill>
                  <a:schemeClr val="tx1"/>
                </a:solidFill>
                <a:latin typeface="+mn-lt"/>
                <a:ea typeface="+mn-ea"/>
                <a:cs typeface="+mn-cs"/>
              </a:rPr>
              <a:t> smears, or incidence of abnormal wet mounts were found</a:t>
            </a:r>
          </a:p>
          <a:p>
            <a:pPr marL="0" indent="0">
              <a:buFont typeface="Arial"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8BF7D67-155C-4343-8D69-7DAB182771CD}" type="slidenum">
              <a:rPr lang="en-US" smtClean="0"/>
              <a:t>26</a:t>
            </a:fld>
            <a:endParaRPr lang="en-US"/>
          </a:p>
        </p:txBody>
      </p:sp>
    </p:spTree>
    <p:extLst>
      <p:ext uri="{BB962C8B-B14F-4D97-AF65-F5344CB8AC3E}">
        <p14:creationId xmlns:p14="http://schemas.microsoft.com/office/powerpoint/2010/main" val="1837870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Thus the recommendation is that blood pressure measurement should be obtained and evaluated before a woman starts combined hormonal contraceptives, but other tests are not required before initiating this method. </a:t>
            </a:r>
          </a:p>
        </p:txBody>
      </p:sp>
      <p:sp>
        <p:nvSpPr>
          <p:cNvPr id="4" name="Slide Number Placeholder 3"/>
          <p:cNvSpPr>
            <a:spLocks noGrp="1"/>
          </p:cNvSpPr>
          <p:nvPr>
            <p:ph type="sldNum" sz="quarter" idx="10"/>
          </p:nvPr>
        </p:nvSpPr>
        <p:spPr/>
        <p:txBody>
          <a:bodyPr/>
          <a:lstStyle/>
          <a:p>
            <a:fld id="{186ECE1E-AF7B-493F-818C-23C9FFA919D5}" type="slidenum">
              <a:rPr lang="en-US" smtClean="0"/>
              <a:t>27</a:t>
            </a:fld>
            <a:endParaRPr lang="en-US" dirty="0"/>
          </a:p>
        </p:txBody>
      </p:sp>
    </p:spTree>
    <p:extLst>
      <p:ext uri="{BB962C8B-B14F-4D97-AF65-F5344CB8AC3E}">
        <p14:creationId xmlns:p14="http://schemas.microsoft.com/office/powerpoint/2010/main" val="1236975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Our</a:t>
            </a:r>
            <a:r>
              <a:rPr lang="en-US" baseline="0" dirty="0"/>
              <a:t> next scenario addresses the use of Emergency Contraception</a:t>
            </a:r>
          </a:p>
          <a:p>
            <a:pPr marL="171450" indent="-171450">
              <a:buFont typeface="Arial" pitchFamily="34" charset="0"/>
              <a:buChar char="•"/>
            </a:pPr>
            <a:r>
              <a:rPr lang="en-US" baseline="0" dirty="0"/>
              <a:t>Here, we have a 38 year old obese female who had unprotected intercourse 4 days ago and is worried about pregnancy.  She calls your office and wants to know about her options </a:t>
            </a:r>
            <a:r>
              <a:rPr lang="en-US" i="0" u="none" baseline="0" dirty="0"/>
              <a:t>for emergency contraception.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28</a:t>
            </a:fld>
            <a:endParaRPr lang="en-US"/>
          </a:p>
        </p:txBody>
      </p:sp>
    </p:spTree>
    <p:extLst>
      <p:ext uri="{BB962C8B-B14F-4D97-AF65-F5344CB8AC3E}">
        <p14:creationId xmlns:p14="http://schemas.microsoft.com/office/powerpoint/2010/main" val="1841541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Currently</a:t>
            </a:r>
            <a:r>
              <a:rPr lang="en-US" baseline="0" dirty="0"/>
              <a:t> there are four options for emergency contraception or </a:t>
            </a:r>
            <a:r>
              <a:rPr lang="en-US" i="0" u="none" baseline="0" dirty="0"/>
              <a:t>emergency contraception in the US: the </a:t>
            </a:r>
            <a:r>
              <a:rPr lang="en-US" baseline="0" dirty="0"/>
              <a:t>copper intrauterine device and three types of emergency contraceptive pills or ECPs</a:t>
            </a:r>
          </a:p>
          <a:p>
            <a:pPr marL="171450" indent="-171450">
              <a:buFont typeface="Arial" pitchFamily="34" charset="0"/>
              <a:buChar char="•"/>
            </a:pPr>
            <a:r>
              <a:rPr lang="en-US" baseline="0" dirty="0"/>
              <a:t>The three types of pills include </a:t>
            </a:r>
            <a:r>
              <a:rPr lang="en-US" baseline="0" dirty="0" err="1"/>
              <a:t>ulipristal</a:t>
            </a:r>
            <a:r>
              <a:rPr lang="en-US" baseline="0" dirty="0"/>
              <a:t> acetate or UPA, </a:t>
            </a:r>
            <a:r>
              <a:rPr lang="en-US" baseline="0" dirty="0" err="1"/>
              <a:t>levonorgestrel</a:t>
            </a:r>
            <a:r>
              <a:rPr lang="en-US" baseline="0" dirty="0"/>
              <a:t> or LNG as well as combined estrogen and progestin oral contraceptive pills</a:t>
            </a:r>
          </a:p>
        </p:txBody>
      </p:sp>
      <p:sp>
        <p:nvSpPr>
          <p:cNvPr id="4" name="Slide Number Placeholder 3"/>
          <p:cNvSpPr>
            <a:spLocks noGrp="1"/>
          </p:cNvSpPr>
          <p:nvPr>
            <p:ph type="sldNum" sz="quarter" idx="10"/>
          </p:nvPr>
        </p:nvSpPr>
        <p:spPr/>
        <p:txBody>
          <a:bodyPr/>
          <a:lstStyle/>
          <a:p>
            <a:fld id="{28BF7D67-155C-4343-8D69-7DAB182771CD}" type="slidenum">
              <a:rPr lang="en-US" smtClean="0"/>
              <a:t>29</a:t>
            </a:fld>
            <a:endParaRPr lang="en-US" dirty="0"/>
          </a:p>
        </p:txBody>
      </p:sp>
    </p:spTree>
    <p:extLst>
      <p:ext uri="{BB962C8B-B14F-4D97-AF65-F5344CB8AC3E}">
        <p14:creationId xmlns:p14="http://schemas.microsoft.com/office/powerpoint/2010/main" val="760417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Since</a:t>
            </a:r>
            <a:r>
              <a:rPr lang="en-US" baseline="0" dirty="0"/>
              <a:t> these options are not all the same, how can you help her choose the best option for her?</a:t>
            </a:r>
            <a:endParaRPr lang="en-US" dirty="0"/>
          </a:p>
          <a:p>
            <a:pPr marL="171450" indent="-171450">
              <a:buFont typeface="Arial" pitchFamily="34" charset="0"/>
              <a:buChar char="•"/>
            </a:pPr>
            <a:r>
              <a:rPr lang="en-US" dirty="0"/>
              <a:t>The evidence</a:t>
            </a:r>
            <a:r>
              <a:rPr lang="en-US" baseline="0" dirty="0"/>
              <a:t> shows that Copper IUDs are highly effective as emergency contraception and can be continued as regular contraception if that is what she desires and she is willing to come in for a visit</a:t>
            </a:r>
            <a:r>
              <a:rPr lang="en-US" i="1" u="sng" baseline="0" dirty="0"/>
              <a:t> </a:t>
            </a:r>
            <a:r>
              <a:rPr lang="en-US" i="0" u="none" baseline="0" dirty="0"/>
              <a:t>to have the IUD inserted</a:t>
            </a:r>
            <a:endParaRPr lang="en-US" baseline="0" dirty="0"/>
          </a:p>
          <a:p>
            <a:pPr marL="171450" indent="-171450">
              <a:buFont typeface="Arial" pitchFamily="34" charset="0"/>
              <a:buChar char="•"/>
            </a:pPr>
            <a:r>
              <a:rPr lang="en-US" baseline="0" dirty="0"/>
              <a:t>For pills, UPA and LNG have similar effectiveness when taken within 3 days after unprotected intercourse while UPA may be more effective between days 3 and 5 after unprotected sex</a:t>
            </a:r>
          </a:p>
          <a:p>
            <a:pPr marL="171450" indent="-171450">
              <a:buFont typeface="Arial" pitchFamily="34" charset="0"/>
              <a:buChar char="•"/>
            </a:pPr>
            <a:r>
              <a:rPr lang="en-US" baseline="0" dirty="0"/>
              <a:t>UPA may also be more effective than LNG for women who are obese according to one study</a:t>
            </a:r>
          </a:p>
          <a:p>
            <a:pPr marL="171450" indent="-171450">
              <a:buFont typeface="Arial" pitchFamily="34" charset="0"/>
              <a:buChar char="•"/>
            </a:pPr>
            <a:r>
              <a:rPr lang="en-US" baseline="0" dirty="0"/>
              <a:t>The combined regimen also known as </a:t>
            </a:r>
            <a:r>
              <a:rPr lang="en-US" baseline="0" dirty="0" err="1"/>
              <a:t>Yuzpe</a:t>
            </a:r>
            <a:r>
              <a:rPr lang="en-US" baseline="0" dirty="0"/>
              <a:t> method is less effective than the other two ECPs and is associated with more frequent side effects</a:t>
            </a:r>
            <a:r>
              <a:rPr lang="en-US" i="1" u="sng" baseline="0" dirty="0"/>
              <a:t>,</a:t>
            </a:r>
            <a:r>
              <a:rPr lang="en-US" baseline="0" dirty="0"/>
              <a:t> particularly nausea and vomiting</a:t>
            </a:r>
          </a:p>
          <a:p>
            <a:pPr marL="0" indent="0">
              <a:buFont typeface="Arial" pitchFamily="34" charset="0"/>
              <a:buNone/>
            </a:pP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30</a:t>
            </a:fld>
            <a:endParaRPr lang="en-US"/>
          </a:p>
        </p:txBody>
      </p:sp>
    </p:spTree>
    <p:extLst>
      <p:ext uri="{BB962C8B-B14F-4D97-AF65-F5344CB8AC3E}">
        <p14:creationId xmlns:p14="http://schemas.microsoft.com/office/powerpoint/2010/main" val="416295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aseline="0" dirty="0"/>
              <a:t>US Selected Practice Recommendations for Contraceptive Use is an evidence-based source of clinical guidance which answers common contraceptive management questions.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SPR is arranged by contraceptive method and is sub-divided into recommendations such as how to start a method, whether backup is needed, how to manage side effects or missed doses, etc.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guidance is provided both within the text document and summarized in user-friendly charts to guide providers on how to counsel patients for all methods.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SPR, like the title states, consists of selected recommendations.  It is not a comprehensive textbook, it does not provide rigid guidelines or step-by-step protocols for contraceptive visits nor does it provide recommendations for well-woman care. </a:t>
            </a:r>
          </a:p>
        </p:txBody>
      </p:sp>
      <p:sp>
        <p:nvSpPr>
          <p:cNvPr id="4" name="Slide Number Placeholder 3"/>
          <p:cNvSpPr>
            <a:spLocks noGrp="1"/>
          </p:cNvSpPr>
          <p:nvPr>
            <p:ph type="sldNum" sz="quarter" idx="10"/>
          </p:nvPr>
        </p:nvSpPr>
        <p:spPr/>
        <p:txBody>
          <a:bodyPr/>
          <a:lstStyle/>
          <a:p>
            <a:fld id="{28BF7D67-155C-4343-8D69-7DAB182771CD}" type="slidenum">
              <a:rPr lang="en-US" smtClean="0"/>
              <a:t>4</a:t>
            </a:fld>
            <a:endParaRPr lang="en-US" dirty="0"/>
          </a:p>
        </p:txBody>
      </p:sp>
    </p:spTree>
    <p:extLst>
      <p:ext uri="{BB962C8B-B14F-4D97-AF65-F5344CB8AC3E}">
        <p14:creationId xmlns:p14="http://schemas.microsoft.com/office/powerpoint/2010/main" val="4239926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This patient therefore has four</a:t>
            </a:r>
            <a:r>
              <a:rPr lang="en-US" baseline="0" dirty="0"/>
              <a:t> options for emergency contraception – there are no conditions for which she cannot take emergency contraceptive pills; for emergency IUD use, she needs to meet the eligibility criteria for regular IUD insertion.</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31</a:t>
            </a:fld>
            <a:endParaRPr lang="en-US"/>
          </a:p>
        </p:txBody>
      </p:sp>
    </p:spTree>
    <p:extLst>
      <p:ext uri="{BB962C8B-B14F-4D97-AF65-F5344CB8AC3E}">
        <p14:creationId xmlns:p14="http://schemas.microsoft.com/office/powerpoint/2010/main" val="2751248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If</a:t>
            </a:r>
            <a:r>
              <a:rPr lang="en-US" baseline="0" dirty="0"/>
              <a:t> she decides to take </a:t>
            </a:r>
            <a:r>
              <a:rPr lang="en-US" baseline="0" dirty="0" err="1"/>
              <a:t>ulipristal</a:t>
            </a:r>
            <a:r>
              <a:rPr lang="en-US" baseline="0" dirty="0"/>
              <a:t> acetate, when can she start regular contraception after taking the pills?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32</a:t>
            </a:fld>
            <a:endParaRPr lang="en-US"/>
          </a:p>
        </p:txBody>
      </p:sp>
    </p:spTree>
    <p:extLst>
      <p:ext uri="{BB962C8B-B14F-4D97-AF65-F5344CB8AC3E}">
        <p14:creationId xmlns:p14="http://schemas.microsoft.com/office/powerpoint/2010/main" val="3549025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Resuming regular contraception after emergency contraceptive pills (ECPs)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requires consideration of the risk for pregnancy if ECPs fail and the risk of unintended pregnancy if contraception initiation is delayed until the next menstrual cycle.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no concern with starting or resuming hormonal contraception concurrently with estrogen or progestin ECPs because these methods do not contain an anti-progestin and have not been shown to have negative effects on an early pregnancy.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on when to start contraception after UPA ECPs is limited to </a:t>
            </a:r>
            <a:r>
              <a:rPr lang="en-US" sz="1200" kern="1200" dirty="0" err="1">
                <a:solidFill>
                  <a:schemeClr val="tx1"/>
                </a:solidFill>
                <a:effectLst/>
                <a:latin typeface="+mn-lt"/>
                <a:ea typeface="+mn-ea"/>
                <a:cs typeface="+mn-cs"/>
              </a:rPr>
              <a:t>pharmacodyamic</a:t>
            </a:r>
            <a:r>
              <a:rPr lang="en-US" sz="1200" kern="1200" dirty="0">
                <a:solidFill>
                  <a:schemeClr val="tx1"/>
                </a:solidFill>
                <a:effectLst/>
                <a:latin typeface="+mn-lt"/>
                <a:ea typeface="+mn-ea"/>
                <a:cs typeface="+mn-cs"/>
              </a:rPr>
              <a:t> data and expert opinion.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pharmacodynamics study raised concern for decreased effectiveness of UPA if hormonal contraception was started the next day, specifically, less ovulation suppression.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33</a:t>
            </a:fld>
            <a:endParaRPr lang="en-US"/>
          </a:p>
        </p:txBody>
      </p:sp>
    </p:spTree>
    <p:extLst>
      <p:ext uri="{BB962C8B-B14F-4D97-AF65-F5344CB8AC3E}">
        <p14:creationId xmlns:p14="http://schemas.microsoft.com/office/powerpoint/2010/main" val="778109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Therefore, after </a:t>
            </a:r>
            <a:r>
              <a:rPr lang="en-GB" sz="1200" kern="1200" dirty="0" err="1">
                <a:solidFill>
                  <a:schemeClr val="tx1"/>
                </a:solidFill>
                <a:effectLst/>
                <a:latin typeface="+mn-lt"/>
                <a:ea typeface="+mn-ea"/>
                <a:cs typeface="+mn-cs"/>
              </a:rPr>
              <a:t>levonorgestrel</a:t>
            </a:r>
            <a:r>
              <a:rPr lang="en-GB" sz="1200" kern="1200" dirty="0">
                <a:solidFill>
                  <a:schemeClr val="tx1"/>
                </a:solidFill>
                <a:effectLst/>
                <a:latin typeface="+mn-lt"/>
                <a:ea typeface="+mn-ea"/>
                <a:cs typeface="+mn-cs"/>
              </a:rPr>
              <a:t> or combined ECPs, </a:t>
            </a:r>
            <a:r>
              <a:rPr lang="en-US" sz="1200" kern="1200" dirty="0">
                <a:solidFill>
                  <a:schemeClr val="tx1"/>
                </a:solidFill>
                <a:effectLst/>
                <a:latin typeface="+mn-lt"/>
                <a:ea typeface="+mn-ea"/>
                <a:cs typeface="+mn-cs"/>
              </a:rPr>
              <a:t>any </a:t>
            </a:r>
            <a:r>
              <a:rPr lang="en-GB" sz="1200" kern="1200" dirty="0">
                <a:solidFill>
                  <a:schemeClr val="tx1"/>
                </a:solidFill>
                <a:effectLst/>
                <a:latin typeface="+mn-lt"/>
                <a:ea typeface="+mn-ea"/>
                <a:cs typeface="+mn-cs"/>
              </a:rPr>
              <a:t>regular contraceptive method can be started immediately.  The woman should abstain from intercourse or use backup for 7 days, and take a pregnancy test if she does not have a withdrawal bleed within three weeks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women using UPA, </a:t>
            </a:r>
            <a:r>
              <a:rPr lang="en-GB" sz="1200" kern="1200" dirty="0">
                <a:solidFill>
                  <a:schemeClr val="tx1"/>
                </a:solidFill>
                <a:effectLst/>
                <a:latin typeface="+mn-lt"/>
                <a:ea typeface="+mn-ea"/>
                <a:cs typeface="+mn-cs"/>
              </a:rPr>
              <a:t>she should resume or start hormonal contraception no sooner than </a:t>
            </a:r>
            <a:r>
              <a:rPr lang="en-GB" sz="1200" b="1" kern="1200" dirty="0">
                <a:solidFill>
                  <a:schemeClr val="tx1"/>
                </a:solidFill>
                <a:effectLst/>
                <a:latin typeface="+mn-lt"/>
                <a:ea typeface="+mn-ea"/>
                <a:cs typeface="+mn-cs"/>
              </a:rPr>
              <a:t>five</a:t>
            </a:r>
            <a:r>
              <a:rPr lang="en-GB" sz="1200" kern="1200" dirty="0">
                <a:solidFill>
                  <a:schemeClr val="tx1"/>
                </a:solidFill>
                <a:effectLst/>
                <a:latin typeface="+mn-lt"/>
                <a:ea typeface="+mn-ea"/>
                <a:cs typeface="+mn-cs"/>
              </a:rPr>
              <a:t> days after UPA due to possible concerns of decreased effectiveness of UPA if hormonal contraception is started sooner. This may require a repeat visit depending on her method choice.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Non-hormonal contraception can be started immediately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Abstain from intercourse or use backup for 7 days after starting contraception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BF7D67-155C-4343-8D69-7DAB182771CD}" type="slidenum">
              <a:rPr lang="en-US" smtClean="0"/>
              <a:t>34</a:t>
            </a:fld>
            <a:endParaRPr lang="en-US"/>
          </a:p>
        </p:txBody>
      </p:sp>
    </p:spTree>
    <p:extLst>
      <p:ext uri="{BB962C8B-B14F-4D97-AF65-F5344CB8AC3E}">
        <p14:creationId xmlns:p14="http://schemas.microsoft.com/office/powerpoint/2010/main" val="1398586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patient,</a:t>
            </a:r>
            <a:r>
              <a:rPr lang="en-US" baseline="0" dirty="0"/>
              <a:t> </a:t>
            </a:r>
            <a:r>
              <a:rPr lang="en-US" sz="1200" dirty="0"/>
              <a:t>she can resume hormonal contraception five days after taking UPA.  She will need to abstain or use backup for 7 days after resuming contraception, or until next menses, whichever comes first. </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35</a:t>
            </a:fld>
            <a:endParaRPr lang="en-US"/>
          </a:p>
        </p:txBody>
      </p:sp>
    </p:spTree>
    <p:extLst>
      <p:ext uri="{BB962C8B-B14F-4D97-AF65-F5344CB8AC3E}">
        <p14:creationId xmlns:p14="http://schemas.microsoft.com/office/powerpoint/2010/main" val="2284078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our last scenario, we have a 19 year old nulliparous woman desiring a </a:t>
            </a:r>
            <a:r>
              <a:rPr lang="en-US" sz="1200" kern="1200" dirty="0" err="1">
                <a:solidFill>
                  <a:schemeClr val="tx1"/>
                </a:solidFill>
                <a:effectLst/>
                <a:latin typeface="+mn-lt"/>
                <a:ea typeface="+mn-ea"/>
                <a:cs typeface="+mn-cs"/>
              </a:rPr>
              <a:t>levonorgestrel</a:t>
            </a:r>
            <a:r>
              <a:rPr lang="en-US" sz="1200" kern="1200" dirty="0">
                <a:solidFill>
                  <a:schemeClr val="tx1"/>
                </a:solidFill>
                <a:effectLst/>
                <a:latin typeface="+mn-lt"/>
                <a:ea typeface="+mn-ea"/>
                <a:cs typeface="+mn-cs"/>
              </a:rPr>
              <a:t> IUD.  She heard that insertion may be painful.  </a:t>
            </a:r>
          </a:p>
          <a:p>
            <a:r>
              <a:rPr lang="en-US" sz="1200" kern="1200" dirty="0">
                <a:solidFill>
                  <a:schemeClr val="tx1"/>
                </a:solidFill>
                <a:effectLst/>
                <a:latin typeface="+mn-lt"/>
                <a:ea typeface="+mn-ea"/>
                <a:cs typeface="+mn-cs"/>
              </a:rPr>
              <a:t>Should any medications be administered before IUD insertion to ease the insertion process?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36</a:t>
            </a:fld>
            <a:endParaRPr lang="en-US"/>
          </a:p>
        </p:txBody>
      </p:sp>
    </p:spTree>
    <p:extLst>
      <p:ext uri="{BB962C8B-B14F-4D97-AF65-F5344CB8AC3E}">
        <p14:creationId xmlns:p14="http://schemas.microsoft.com/office/powerpoint/2010/main" val="3816003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recent systematic review including 10 randomized trials concluded that misoprostol does not improve ease of insertion, reduce the need for adjunctive insertion measures or improve insertion success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also may be associated with increased pain and side effects, particularly GI side effects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Routine use of misoprostol is not recommended prior to IUD insertion.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Misoprostol may be helpful in select situations, such as women with a recent failed insertion.  </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Paracervical</a:t>
            </a:r>
            <a:r>
              <a:rPr lang="en-US" sz="1200" kern="1200" dirty="0">
                <a:solidFill>
                  <a:schemeClr val="tx1"/>
                </a:solidFill>
                <a:effectLst/>
                <a:latin typeface="+mn-lt"/>
                <a:ea typeface="+mn-ea"/>
                <a:cs typeface="+mn-cs"/>
              </a:rPr>
              <a:t> block with lidocaine might reduce pain with IUD insertion.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Evidence was insufficient to make recommendations on the routine use of NSAIDs or nitric oxide prior to IUD insertion.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37</a:t>
            </a:fld>
            <a:endParaRPr lang="en-US"/>
          </a:p>
        </p:txBody>
      </p:sp>
    </p:spTree>
    <p:extLst>
      <p:ext uri="{BB962C8B-B14F-4D97-AF65-F5344CB8AC3E}">
        <p14:creationId xmlns:p14="http://schemas.microsoft.com/office/powerpoint/2010/main" val="2409787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Based on this evidence, the US SPR does not recommend the use of adjunctive</a:t>
            </a:r>
            <a:r>
              <a:rPr lang="en-US" baseline="0" dirty="0"/>
              <a:t> medications to ease IUD insertion as no intervention has been shown to ease insertion or reduce patient pain.  You can therefore proceed with IUD placement without premedication.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38</a:t>
            </a:fld>
            <a:endParaRPr lang="en-US"/>
          </a:p>
        </p:txBody>
      </p:sp>
    </p:spTree>
    <p:extLst>
      <p:ext uri="{BB962C8B-B14F-4D97-AF65-F5344CB8AC3E}">
        <p14:creationId xmlns:p14="http://schemas.microsoft.com/office/powerpoint/2010/main" val="757778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b="0" dirty="0">
                <a:effectLst>
                  <a:outerShdw blurRad="38100" dist="38100" dir="2700000" algn="tl">
                    <a:srgbClr val="000000">
                      <a:alpha val="43137"/>
                    </a:srgbClr>
                  </a:outerShdw>
                </a:effectLst>
              </a:rPr>
              <a:t>In conclusion, the U.S. SPR can help providers decrease medical barriers to initiating and using contraception.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Most women can start most methods of contraception anytime (including on the day of the visit), as long as the provider is reasonably certain that the woman is not pregnant.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Few, if any, examinations or tests are needed before starting a contraceptive method.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Women should be advised to return at any time to discuss side effects or other problems, if they want to change the method being used, and when it is time to remove or replace the contraceptive method. Otherwise, routine follow-up is generally not required.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options for emergency contraception are available, including the copper-IUD and different formulations of pills, and there are many circumstances for which EC use should be considered.  Regular contraception should be started after emergency contraceptive 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Bleeding problems are a major reason for contraceptive discontinuation; recommendations on anticipatory counseling before starting a method and management of bleeding problems are provided. </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39</a:t>
            </a:fld>
            <a:endParaRPr lang="en-US"/>
          </a:p>
        </p:txBody>
      </p:sp>
    </p:spTree>
    <p:extLst>
      <p:ext uri="{BB962C8B-B14F-4D97-AF65-F5344CB8AC3E}">
        <p14:creationId xmlns:p14="http://schemas.microsoft.com/office/powerpoint/2010/main" val="3202608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 SPR </a:t>
            </a:r>
            <a:r>
              <a:rPr lang="en-US" baseline="0" dirty="0"/>
              <a:t>has a companion document: the US Medical Eligibility Criteria for Contraceptive Use.  This document was also updated in 2016 and includes evidence-based guidance on the safe use of contraceptive methods by women and men with various medical conditions or characteristics.  </a:t>
            </a:r>
            <a:endParaRPr lang="en-US" dirty="0"/>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40</a:t>
            </a:fld>
            <a:endParaRPr lang="en-US"/>
          </a:p>
        </p:txBody>
      </p:sp>
    </p:spTree>
    <p:extLst>
      <p:ext uri="{BB962C8B-B14F-4D97-AF65-F5344CB8AC3E}">
        <p14:creationId xmlns:p14="http://schemas.microsoft.com/office/powerpoint/2010/main" val="284268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US Medical Eligibility</a:t>
            </a:r>
            <a:r>
              <a:rPr lang="en-GB" sz="1200" kern="1200" baseline="0" dirty="0">
                <a:solidFill>
                  <a:schemeClr val="tx1"/>
                </a:solidFill>
                <a:effectLst/>
                <a:latin typeface="+mn-lt"/>
                <a:ea typeface="+mn-ea"/>
                <a:cs typeface="+mn-cs"/>
              </a:rPr>
              <a:t> Criteria (MEC) </a:t>
            </a:r>
            <a:r>
              <a:rPr lang="en-GB" sz="1200" kern="1200" dirty="0">
                <a:solidFill>
                  <a:schemeClr val="tx1"/>
                </a:solidFill>
                <a:effectLst/>
                <a:latin typeface="+mn-lt"/>
                <a:ea typeface="+mn-ea"/>
                <a:cs typeface="+mn-cs"/>
              </a:rPr>
              <a:t>and US SPR are companion documents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Both were adapted from the World Health Organization for the US context.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CDC and WHO use an automated system to continuously monitor newly published evidence on relevant contraception topics.  Topics with new evidence that was inconsistent with current recommendations were selected for guideline updates at a meeting of subject matter experts in 2014; in addition, new topics were also considered.  Over the next year, CDC and outside staff conducted systematic reviews of the evidence for these topics.  These reviews were presented and discussed at a second meeting of national experts on family planning and reproductive health in 2015, with subject matter experts present for discussion of each medical condition.  The CDC then finalized recommendations for the 2016 updates.</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a:t>
            </a:fld>
            <a:endParaRPr lang="en-US"/>
          </a:p>
        </p:txBody>
      </p:sp>
    </p:spTree>
    <p:extLst>
      <p:ext uri="{BB962C8B-B14F-4D97-AF65-F5344CB8AC3E}">
        <p14:creationId xmlns:p14="http://schemas.microsoft.com/office/powerpoint/2010/main" val="3972268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Medical eligibility criteria or MEC is an evidence-based source of clinical guidance for the safe use of contraceptive methods by women and men with various characteristics and medical conditions.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intended to assist health-care providers when they counsel women, men, and couples about contraceptive method choice.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MEC includes over 1800 recommendations for more than 60 conditions and characteristics and also includes information on certain drug interactions. </a:t>
            </a:r>
          </a:p>
          <a:p>
            <a:pPr marL="0" indent="0">
              <a:buFont typeface="Arial" pitchFamily="34" charset="0"/>
              <a:buNone/>
            </a:pPr>
            <a:endParaRPr lang="en-US" u="none" baseline="0" dirty="0"/>
          </a:p>
        </p:txBody>
      </p:sp>
      <p:sp>
        <p:nvSpPr>
          <p:cNvPr id="4" name="Slide Number Placeholder 3"/>
          <p:cNvSpPr>
            <a:spLocks noGrp="1"/>
          </p:cNvSpPr>
          <p:nvPr>
            <p:ph type="sldNum" sz="quarter" idx="10"/>
          </p:nvPr>
        </p:nvSpPr>
        <p:spPr/>
        <p:txBody>
          <a:bodyPr/>
          <a:lstStyle/>
          <a:p>
            <a:fld id="{28BF7D67-155C-4343-8D69-7DAB182771CD}" type="slidenum">
              <a:rPr lang="en-US" smtClean="0"/>
              <a:t>41</a:t>
            </a:fld>
            <a:endParaRPr lang="en-US" dirty="0"/>
          </a:p>
        </p:txBody>
      </p:sp>
    </p:spTree>
    <p:extLst>
      <p:ext uri="{BB962C8B-B14F-4D97-AF65-F5344CB8AC3E}">
        <p14:creationId xmlns:p14="http://schemas.microsoft.com/office/powerpoint/2010/main" val="1561260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42</a:t>
            </a:fld>
            <a:endParaRPr lang="en-US"/>
          </a:p>
        </p:txBody>
      </p:sp>
    </p:spTree>
    <p:extLst>
      <p:ext uri="{BB962C8B-B14F-4D97-AF65-F5344CB8AC3E}">
        <p14:creationId xmlns:p14="http://schemas.microsoft.com/office/powerpoint/2010/main" val="3670443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updated CDC Contraception app for apple and android smart phones and tablets now includes both the MEC and SPR in a user-friendly format, with easy navigation between the two sets of guidance.  It also easily links to other CDC guidance such as STD treatment guidelines.  This updated app is available for download through our website.  Many providers who use smartphones for other clinical references find this to be the easiest way to access the guidelines in everyday practice.  </a:t>
            </a:r>
          </a:p>
        </p:txBody>
      </p:sp>
      <p:sp>
        <p:nvSpPr>
          <p:cNvPr id="4" name="Slide Number Placeholder 3"/>
          <p:cNvSpPr>
            <a:spLocks noGrp="1"/>
          </p:cNvSpPr>
          <p:nvPr>
            <p:ph type="sldNum" sz="quarter" idx="10"/>
          </p:nvPr>
        </p:nvSpPr>
        <p:spPr/>
        <p:txBody>
          <a:bodyPr/>
          <a:lstStyle/>
          <a:p>
            <a:fld id="{28BF7D67-155C-4343-8D69-7DAB182771CD}" type="slidenum">
              <a:rPr lang="en-US" smtClean="0"/>
              <a:t>43</a:t>
            </a:fld>
            <a:endParaRPr lang="en-US"/>
          </a:p>
        </p:txBody>
      </p:sp>
    </p:spTree>
    <p:extLst>
      <p:ext uri="{BB962C8B-B14F-4D97-AF65-F5344CB8AC3E}">
        <p14:creationId xmlns:p14="http://schemas.microsoft.com/office/powerpoint/2010/main" val="260793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screen shots show an example of how to use the app.  </a:t>
            </a:r>
          </a:p>
          <a:p>
            <a:endParaRPr lang="en-US" baseline="0" dirty="0"/>
          </a:p>
          <a:p>
            <a:r>
              <a:rPr lang="en-US" baseline="0" dirty="0"/>
              <a:t>Let’s say we are trying to determine how to counsel a patient who had an early detachment of her contraceptive patch.  We first would select the SPR from the main menu, and then select combined hormonal contraceptives.  </a:t>
            </a:r>
          </a:p>
          <a:p>
            <a:endParaRPr lang="en-US" baseline="0" dirty="0"/>
          </a:p>
          <a:p>
            <a:r>
              <a:rPr lang="en-US" baseline="0" dirty="0"/>
              <a:t>We can see the various topics for combined hormonal contraceptives on this screen.  If we select missed doses, we then see the detailed information on how to manage missed doses of combined hormonal contraceptives.  There are also links to flow chart figures for each individual method, like pills, patches or rings.  </a:t>
            </a:r>
          </a:p>
          <a:p>
            <a:endParaRPr lang="en-US" baseline="0" dirty="0"/>
          </a:p>
          <a:p>
            <a:r>
              <a:rPr lang="en-US" baseline="0" dirty="0"/>
              <a:t>The app includes a similar click-through approach for the MEC.  </a:t>
            </a:r>
            <a:endParaRPr lang="en-US" dirty="0"/>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44</a:t>
            </a:fld>
            <a:endParaRPr lang="en-US"/>
          </a:p>
        </p:txBody>
      </p:sp>
    </p:spTree>
    <p:extLst>
      <p:ext uri="{BB962C8B-B14F-4D97-AF65-F5344CB8AC3E}">
        <p14:creationId xmlns:p14="http://schemas.microsoft.com/office/powerpoint/2010/main" val="2458914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CDC also has printed and laminated summary tables and charts which can be ordered or printed from our website.  These include color-coded summary charts for the MEC, and flowcharts with management strategies for the SPR including how to be reasonable certain a women is not pregnant, when to start contraception, how to manage late or missed combined hormonal contraceptive methods, management of an IUD with pelvic inflammatory disease, and management of bleeding irregularities while using contraception.  Posting the colorful flowcharts in staff work areas can help to raise awareness and use of the guidelines.  </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45</a:t>
            </a:fld>
            <a:endParaRPr lang="en-US"/>
          </a:p>
        </p:txBody>
      </p:sp>
    </p:spTree>
    <p:extLst>
      <p:ext uri="{BB962C8B-B14F-4D97-AF65-F5344CB8AC3E}">
        <p14:creationId xmlns:p14="http://schemas.microsoft.com/office/powerpoint/2010/main" val="1274604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marR="0" lvl="0" indent="-171441"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The CDC contraception web page for healthcare providers is being updated to include an easy click-through version of the MEC and SPR for providers who prefer to access these resources online.  </a:t>
            </a:r>
          </a:p>
        </p:txBody>
      </p:sp>
      <p:sp>
        <p:nvSpPr>
          <p:cNvPr id="4" name="Slide Number Placeholder 3"/>
          <p:cNvSpPr>
            <a:spLocks noGrp="1"/>
          </p:cNvSpPr>
          <p:nvPr>
            <p:ph type="sldNum" sz="quarter" idx="10"/>
          </p:nvPr>
        </p:nvSpPr>
        <p:spPr/>
        <p:txBody>
          <a:bodyPr/>
          <a:lstStyle/>
          <a:p>
            <a:fld id="{186ECE1E-AF7B-493F-818C-23C9FFA919D5}" type="slidenum">
              <a:rPr lang="en-US" smtClean="0"/>
              <a:t>46</a:t>
            </a:fld>
            <a:endParaRPr lang="en-US" dirty="0"/>
          </a:p>
        </p:txBody>
      </p:sp>
    </p:spTree>
    <p:extLst>
      <p:ext uri="{BB962C8B-B14F-4D97-AF65-F5344CB8AC3E}">
        <p14:creationId xmlns:p14="http://schemas.microsoft.com/office/powerpoint/2010/main" val="973125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we updated several additional provider tools.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providers find the MEC pocket wheel pictured here to be useful.  It is available for order on our website.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Several additional educational tools such as pre-made speaker slides, contraception effectiveness charts, and CME approved activities are available on our website.  </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47</a:t>
            </a:fld>
            <a:endParaRPr lang="en-US"/>
          </a:p>
        </p:txBody>
      </p:sp>
    </p:spTree>
    <p:extLst>
      <p:ext uri="{BB962C8B-B14F-4D97-AF65-F5344CB8AC3E}">
        <p14:creationId xmlns:p14="http://schemas.microsoft.com/office/powerpoint/2010/main" val="636980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139657E0-64E3-4A9D-BA76-1BA088D076DE}" type="slidenum">
              <a:rPr lang="en-US" smtClean="0"/>
              <a:pPr/>
              <a:t>48</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lvl="0"/>
            <a:r>
              <a:rPr lang="en-US" sz="1200" kern="1200" dirty="0">
                <a:solidFill>
                  <a:schemeClr val="tx1"/>
                </a:solidFill>
                <a:effectLst/>
                <a:latin typeface="+mn-lt"/>
                <a:ea typeface="+mn-ea"/>
                <a:cs typeface="+mn-cs"/>
              </a:rPr>
              <a:t>All of this information, as well as tools and aides for contraceptive guidance can be found on our website.</a:t>
            </a:r>
          </a:p>
          <a:p>
            <a:pPr lvl="0"/>
            <a:r>
              <a:rPr lang="en-US" sz="1200" kern="1200" dirty="0">
                <a:solidFill>
                  <a:schemeClr val="tx1"/>
                </a:solidFill>
                <a:effectLst/>
                <a:latin typeface="+mn-lt"/>
                <a:ea typeface="+mn-ea"/>
                <a:cs typeface="+mn-cs"/>
              </a:rPr>
              <a:t>You can also sign up for email alerts to be up to date with any new guidance updates or new tools released from CDC.</a:t>
            </a:r>
          </a:p>
        </p:txBody>
      </p:sp>
    </p:spTree>
    <p:extLst>
      <p:ext uri="{BB962C8B-B14F-4D97-AF65-F5344CB8AC3E}">
        <p14:creationId xmlns:p14="http://schemas.microsoft.com/office/powerpoint/2010/main" val="410092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17" eaLnBrk="0" hangingPunct="0">
              <a:defRPr>
                <a:solidFill>
                  <a:schemeClr val="tx1"/>
                </a:solidFill>
                <a:latin typeface="Arial" charset="0"/>
              </a:defRPr>
            </a:lvl1pPr>
            <a:lvl2pPr marL="748814" indent="-288005" defTabSz="931217" eaLnBrk="0" hangingPunct="0">
              <a:defRPr>
                <a:solidFill>
                  <a:schemeClr val="tx1"/>
                </a:solidFill>
                <a:latin typeface="Arial" charset="0"/>
              </a:defRPr>
            </a:lvl2pPr>
            <a:lvl3pPr marL="1152021" indent="-230404" defTabSz="931217" eaLnBrk="0" hangingPunct="0">
              <a:defRPr>
                <a:solidFill>
                  <a:schemeClr val="tx1"/>
                </a:solidFill>
                <a:latin typeface="Arial" charset="0"/>
              </a:defRPr>
            </a:lvl3pPr>
            <a:lvl4pPr marL="1612830" indent="-230404" defTabSz="931217" eaLnBrk="0" hangingPunct="0">
              <a:defRPr>
                <a:solidFill>
                  <a:schemeClr val="tx1"/>
                </a:solidFill>
                <a:latin typeface="Arial" charset="0"/>
              </a:defRPr>
            </a:lvl4pPr>
            <a:lvl5pPr marL="2073639" indent="-230404" defTabSz="931217" eaLnBrk="0" hangingPunct="0">
              <a:defRPr>
                <a:solidFill>
                  <a:schemeClr val="tx1"/>
                </a:solidFill>
                <a:latin typeface="Arial" charset="0"/>
              </a:defRPr>
            </a:lvl5pPr>
            <a:lvl6pPr marL="2534448" indent="-230404" defTabSz="931217" eaLnBrk="0" fontAlgn="base" hangingPunct="0">
              <a:spcBef>
                <a:spcPct val="0"/>
              </a:spcBef>
              <a:spcAft>
                <a:spcPct val="0"/>
              </a:spcAft>
              <a:defRPr>
                <a:solidFill>
                  <a:schemeClr val="tx1"/>
                </a:solidFill>
                <a:latin typeface="Arial" charset="0"/>
              </a:defRPr>
            </a:lvl6pPr>
            <a:lvl7pPr marL="2995256" indent="-230404" defTabSz="931217" eaLnBrk="0" fontAlgn="base" hangingPunct="0">
              <a:spcBef>
                <a:spcPct val="0"/>
              </a:spcBef>
              <a:spcAft>
                <a:spcPct val="0"/>
              </a:spcAft>
              <a:defRPr>
                <a:solidFill>
                  <a:schemeClr val="tx1"/>
                </a:solidFill>
                <a:latin typeface="Arial" charset="0"/>
              </a:defRPr>
            </a:lvl7pPr>
            <a:lvl8pPr marL="3456065" indent="-230404" defTabSz="931217" eaLnBrk="0" fontAlgn="base" hangingPunct="0">
              <a:spcBef>
                <a:spcPct val="0"/>
              </a:spcBef>
              <a:spcAft>
                <a:spcPct val="0"/>
              </a:spcAft>
              <a:defRPr>
                <a:solidFill>
                  <a:schemeClr val="tx1"/>
                </a:solidFill>
                <a:latin typeface="Arial" charset="0"/>
              </a:defRPr>
            </a:lvl8pPr>
            <a:lvl9pPr marL="3916873" indent="-230404" defTabSz="931217" eaLnBrk="0" fontAlgn="base" hangingPunct="0">
              <a:spcBef>
                <a:spcPct val="0"/>
              </a:spcBef>
              <a:spcAft>
                <a:spcPct val="0"/>
              </a:spcAft>
              <a:defRPr>
                <a:solidFill>
                  <a:schemeClr val="tx1"/>
                </a:solidFill>
                <a:latin typeface="Arial" charset="0"/>
              </a:defRPr>
            </a:lvl9pPr>
          </a:lstStyle>
          <a:p>
            <a:pPr eaLnBrk="1" hangingPunct="1"/>
            <a:fld id="{2639768C-704C-4E3A-9DF5-749A33231968}" type="slidenum">
              <a:rPr lang="en-US">
                <a:solidFill>
                  <a:prstClr val="black"/>
                </a:solidFill>
              </a:rPr>
              <a:pPr eaLnBrk="1" hangingPunct="1"/>
              <a:t>6</a:t>
            </a:fld>
            <a:endParaRPr lang="en-US" dirty="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700233" y="4416425"/>
            <a:ext cx="56099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Prior to the development of the WHO and CDC guidelines, most contraceptive guides around the world were based on medical textbooks or on the individual clinical practice of the author.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also generally addressed contraceptive use for healthy women, with the result that in many places around the world including the US, women with medical conditions were denied access to contraceptive methods.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CDC and WHO wanted to develop guidelines that were based on the best available evidence, that would address misconceptions regarding who can safely use contraception, and remove unnecessary medical barriers, thereby improving access and quality of care in family 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CDC’s contraception guidelines including the US SPR and the US Medical Eligibility Criteria</a:t>
            </a:r>
            <a:r>
              <a:rPr lang="en-US" sz="1200" kern="1200" baseline="0" dirty="0">
                <a:solidFill>
                  <a:schemeClr val="tx1"/>
                </a:solidFill>
                <a:effectLst/>
                <a:latin typeface="+mn-lt"/>
                <a:ea typeface="+mn-ea"/>
                <a:cs typeface="+mn-cs"/>
              </a:rPr>
              <a:t> for Contraceptive Use </a:t>
            </a:r>
            <a:r>
              <a:rPr lang="en-US" sz="1200" kern="1200" dirty="0">
                <a:solidFill>
                  <a:schemeClr val="tx1"/>
                </a:solidFill>
                <a:effectLst/>
                <a:latin typeface="+mn-lt"/>
                <a:ea typeface="+mn-ea"/>
                <a:cs typeface="+mn-cs"/>
              </a:rPr>
              <a:t>have been endorsed by American College of Obstetricians and Gynecologists and the North American Society for pediatric and adolescent gynecology</a:t>
            </a:r>
          </a:p>
        </p:txBody>
      </p:sp>
    </p:spTree>
    <p:extLst>
      <p:ext uri="{BB962C8B-B14F-4D97-AF65-F5344CB8AC3E}">
        <p14:creationId xmlns:p14="http://schemas.microsoft.com/office/powerpoint/2010/main" val="189462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7</a:t>
            </a:fld>
            <a:endParaRPr lang="en-US"/>
          </a:p>
        </p:txBody>
      </p:sp>
    </p:spTree>
    <p:extLst>
      <p:ext uri="{BB962C8B-B14F-4D97-AF65-F5344CB8AC3E}">
        <p14:creationId xmlns:p14="http://schemas.microsoft.com/office/powerpoint/2010/main" val="160371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SPR contains recommendations regarding a range of contraceptive methods listed 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Intrauterine devices including copper and </a:t>
            </a:r>
            <a:r>
              <a:rPr lang="en-US" sz="1200" kern="1200" dirty="0" err="1">
                <a:solidFill>
                  <a:schemeClr val="tx1"/>
                </a:solidFill>
                <a:effectLst/>
                <a:latin typeface="+mn-lt"/>
                <a:ea typeface="+mn-ea"/>
                <a:cs typeface="+mn-cs"/>
              </a:rPr>
              <a:t>levonorgestrel</a:t>
            </a:r>
            <a:r>
              <a:rPr lang="en-US" sz="1200" kern="1200" dirty="0">
                <a:solidFill>
                  <a:schemeClr val="tx1"/>
                </a:solidFill>
                <a:effectLst/>
                <a:latin typeface="+mn-lt"/>
                <a:ea typeface="+mn-ea"/>
                <a:cs typeface="+mn-cs"/>
              </a:rPr>
              <a:t> IUDs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Progestin-only contraceptives include progestin-only pills, depo medroxyprogesterone acetate injections and </a:t>
            </a:r>
            <a:r>
              <a:rPr lang="en-US" sz="1200" kern="1200" dirty="0" err="1">
                <a:solidFill>
                  <a:schemeClr val="tx1"/>
                </a:solidFill>
                <a:effectLst/>
                <a:latin typeface="+mn-lt"/>
                <a:ea typeface="+mn-ea"/>
                <a:cs typeface="+mn-cs"/>
              </a:rPr>
              <a:t>etonogestrel</a:t>
            </a:r>
            <a:r>
              <a:rPr lang="en-US" sz="1200" kern="1200" dirty="0">
                <a:solidFill>
                  <a:schemeClr val="tx1"/>
                </a:solidFill>
                <a:effectLst/>
                <a:latin typeface="+mn-lt"/>
                <a:ea typeface="+mn-ea"/>
                <a:cs typeface="+mn-cs"/>
              </a:rPr>
              <a:t> implants.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Combined hormonal contraceptives (contain estrogen and a progestin) include combined pills, patch and 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Emergency contraceptive pills include </a:t>
            </a:r>
            <a:r>
              <a:rPr lang="en-US" sz="1200" kern="1200" dirty="0" err="1">
                <a:solidFill>
                  <a:schemeClr val="tx1"/>
                </a:solidFill>
                <a:effectLst/>
                <a:latin typeface="+mn-lt"/>
                <a:ea typeface="+mn-ea"/>
                <a:cs typeface="+mn-cs"/>
              </a:rPr>
              <a:t>levonorgestrel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ulipristal</a:t>
            </a:r>
            <a:r>
              <a:rPr lang="en-US" sz="1200" kern="1200" dirty="0">
                <a:solidFill>
                  <a:schemeClr val="tx1"/>
                </a:solidFill>
                <a:effectLst/>
                <a:latin typeface="+mn-lt"/>
                <a:ea typeface="+mn-ea"/>
                <a:cs typeface="+mn-cs"/>
              </a:rPr>
              <a:t> acetate and combined oral contraceptive pills.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Fertility Awareness-Based Methods such as the standard days methods.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also sterilization. </a:t>
            </a:r>
            <a:endParaRPr lang="en-US" sz="1200" kern="1200" dirty="0">
              <a:solidFill>
                <a:schemeClr val="tx1"/>
              </a:solidFill>
              <a:effectLst/>
              <a:latin typeface="+mn-lt"/>
              <a:ea typeface="+mn-ea"/>
              <a:cs typeface="+mn-cs"/>
            </a:endParaRPr>
          </a:p>
          <a:p>
            <a:pPr marL="174708" indent="-174708" defTabSz="931774">
              <a:buFont typeface="Arial"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4D2D82C4-7E93-463F-834F-64228DACBD15}" type="slidenum">
              <a:rPr lang="en-US" smtClean="0"/>
              <a:t>8</a:t>
            </a:fld>
            <a:endParaRPr lang="en-US"/>
          </a:p>
        </p:txBody>
      </p:sp>
    </p:spTree>
    <p:extLst>
      <p:ext uri="{BB962C8B-B14F-4D97-AF65-F5344CB8AC3E}">
        <p14:creationId xmlns:p14="http://schemas.microsoft.com/office/powerpoint/2010/main" val="267344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depicts the effectiveness</a:t>
            </a:r>
            <a:r>
              <a:rPr lang="en-US" baseline="0" dirty="0"/>
              <a:t> of contraceptive methods.  The US MEC and SPR are organized according to contraceptive effectiveness, with the most effective reversible methods (IUDs and implants) listed first, followed by moderately effective methods (injection, combined hormonal methods) and less effective methods (barrier methods).  </a:t>
            </a:r>
            <a:endParaRPr lang="en-US" dirty="0"/>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9</a:t>
            </a:fld>
            <a:endParaRPr lang="en-US"/>
          </a:p>
        </p:txBody>
      </p:sp>
    </p:spTree>
    <p:extLst>
      <p:ext uri="{BB962C8B-B14F-4D97-AF65-F5344CB8AC3E}">
        <p14:creationId xmlns:p14="http://schemas.microsoft.com/office/powerpoint/2010/main" val="90359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two new major recommendations in the SPR in 2016.  These include recommendations on the use of medication to ease IUD insertion, and updated guidance on when to start regular contraception after taking </a:t>
            </a:r>
            <a:r>
              <a:rPr lang="en-US" sz="1200" kern="1200" dirty="0" err="1">
                <a:solidFill>
                  <a:schemeClr val="tx1"/>
                </a:solidFill>
                <a:effectLst/>
                <a:latin typeface="+mn-lt"/>
                <a:ea typeface="+mn-ea"/>
                <a:cs typeface="+mn-cs"/>
              </a:rPr>
              <a:t>ulipristal</a:t>
            </a:r>
            <a:r>
              <a:rPr lang="en-US" sz="1200" kern="1200" dirty="0">
                <a:solidFill>
                  <a:schemeClr val="tx1"/>
                </a:solidFill>
                <a:effectLst/>
                <a:latin typeface="+mn-lt"/>
                <a:ea typeface="+mn-ea"/>
                <a:cs typeface="+mn-cs"/>
              </a:rPr>
              <a:t> acetate for emergency contraception.  Both of these updates are addressed later in the presentation.</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BF7D67-155C-4343-8D69-7DAB182771CD}" type="slidenum">
              <a:rPr lang="en-US" smtClean="0"/>
              <a:t>10</a:t>
            </a:fld>
            <a:endParaRPr lang="en-US"/>
          </a:p>
        </p:txBody>
      </p:sp>
    </p:spTree>
    <p:extLst>
      <p:ext uri="{BB962C8B-B14F-4D97-AF65-F5344CB8AC3E}">
        <p14:creationId xmlns:p14="http://schemas.microsoft.com/office/powerpoint/2010/main" val="1673576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effectLst>
                  <a:outerShdw blurRad="38100" dist="38100" dir="2700000" algn="tl">
                    <a:srgbClr val="000000">
                      <a:alpha val="43137"/>
                    </a:srgbClr>
                  </a:outerShdw>
                </a:effectLst>
              </a:defRPr>
            </a:lvl1pPr>
            <a:lvl2pPr algn="ctr">
              <a:defRPr>
                <a:solidFill>
                  <a:schemeClr val="tx2"/>
                </a:solidFill>
                <a:effectLst>
                  <a:outerShdw blurRad="38100" dist="38100" dir="2700000" algn="tl">
                    <a:srgbClr val="000000">
                      <a:alpha val="43137"/>
                    </a:srgbClr>
                  </a:outerShdw>
                </a:effectLst>
              </a:defRPr>
            </a:lvl2pPr>
            <a:lvl3pPr algn="ctr">
              <a:defRPr>
                <a:solidFill>
                  <a:schemeClr val="tx2"/>
                </a:solidFill>
                <a:effectLst>
                  <a:outerShdw blurRad="38100" dist="38100" dir="2700000" algn="tl">
                    <a:srgbClr val="000000">
                      <a:alpha val="43137"/>
                    </a:srgbClr>
                  </a:outerShdw>
                </a:effectLst>
              </a:defRPr>
            </a:lvl3pPr>
            <a:lvl4pPr algn="ctr">
              <a:defRPr>
                <a:solidFill>
                  <a:schemeClr val="tx2"/>
                </a:solidFill>
                <a:effectLst>
                  <a:outerShdw blurRad="38100" dist="38100" dir="2700000" algn="tl">
                    <a:srgbClr val="000000">
                      <a:alpha val="43137"/>
                    </a:srgbClr>
                  </a:outerShdw>
                </a:effectLst>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2828670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9A059C-27B4-4222-967D-DD393F93C958}" type="datetimeFigureOut">
              <a:rPr lang="en-US" smtClean="0"/>
              <a:t>2/1/2017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2C6848-8AB4-4BE0-BE45-930D77901B86}" type="slidenum">
              <a:rPr lang="en-US" smtClean="0"/>
              <a:t>‹#›</a:t>
            </a:fld>
            <a:endParaRPr lang="en-US"/>
          </a:p>
        </p:txBody>
      </p:sp>
    </p:spTree>
    <p:extLst>
      <p:ext uri="{BB962C8B-B14F-4D97-AF65-F5344CB8AC3E}">
        <p14:creationId xmlns:p14="http://schemas.microsoft.com/office/powerpoint/2010/main" val="119596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9A059C-27B4-4222-967D-DD393F93C958}" type="datetimeFigureOut">
              <a:rPr lang="en-US" smtClean="0"/>
              <a:t>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2C6848-8AB4-4BE0-BE45-930D77901B86}" type="slidenum">
              <a:rPr lang="en-US" smtClean="0"/>
              <a:t>‹#›</a:t>
            </a:fld>
            <a:endParaRPr lang="en-US"/>
          </a:p>
        </p:txBody>
      </p:sp>
    </p:spTree>
    <p:extLst>
      <p:ext uri="{BB962C8B-B14F-4D97-AF65-F5344CB8AC3E}">
        <p14:creationId xmlns:p14="http://schemas.microsoft.com/office/powerpoint/2010/main" val="65632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3127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 id="2147483699" r:id="rId11"/>
    <p:sldLayoutId id="2147483700" r:id="rId12"/>
    <p:sldLayoutId id="2147483701"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3.tmp"/><Relationship Id="rId4" Type="http://schemas.openxmlformats.org/officeDocument/2006/relationships/image" Target="../media/image22.tmp"/></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dc.gov/reproductivehealth/contraception/contraception_guidance.htm"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bwMode="auto">
          <a:xfrm>
            <a:off x="723900" y="1484313"/>
            <a:ext cx="7658100" cy="2600325"/>
          </a:xfrm>
          <a:noFill/>
          <a:ln>
            <a:miter lim="800000"/>
            <a:headEnd/>
            <a:tailEnd/>
          </a:ln>
        </p:spPr>
        <p:txBody>
          <a:bodyPr vert="horz" wrap="square" lIns="91440" tIns="45720" rIns="91440" bIns="45720" numCol="1" anchor="t" anchorCtr="0" compatLnSpc="1">
            <a:prstTxWarp prst="textNoShape">
              <a:avLst/>
            </a:prstTxWarp>
          </a:bodyPr>
          <a:lstStyle/>
          <a:p>
            <a:pPr>
              <a:lnSpc>
                <a:spcPts val="3600"/>
              </a:lnSpc>
            </a:pPr>
            <a:r>
              <a:rPr lang="en-US" sz="3000" dirty="0"/>
              <a:t>Contraception Resources from the CDC:</a:t>
            </a:r>
            <a:br>
              <a:rPr lang="en-US" sz="3000" dirty="0"/>
            </a:br>
            <a:r>
              <a:rPr lang="en-US" sz="3000" dirty="0"/>
              <a:t>2016 U.S. Selected Practice Recommendations for Contraceptive Use</a:t>
            </a:r>
          </a:p>
        </p:txBody>
      </p:sp>
      <p:sp>
        <p:nvSpPr>
          <p:cNvPr id="13314" name="Subtitle 1"/>
          <p:cNvSpPr>
            <a:spLocks noGrp="1"/>
          </p:cNvSpPr>
          <p:nvPr>
            <p:ph type="subTitle" idx="1"/>
          </p:nvPr>
        </p:nvSpPr>
        <p:spPr bwMode="auto">
          <a:xfrm>
            <a:off x="533400" y="5029200"/>
            <a:ext cx="8077200" cy="9144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1800" dirty="0"/>
              <a:t>Division of Reproductive Health</a:t>
            </a:r>
          </a:p>
          <a:p>
            <a:r>
              <a:rPr lang="en-US" sz="1800" dirty="0"/>
              <a:t> Centers for Disease Control and Prevention</a:t>
            </a:r>
          </a:p>
          <a:p>
            <a:pPr eaLnBrk="1" hangingPunct="1"/>
            <a:endParaRPr lang="en-US" sz="1800" b="0" dirty="0"/>
          </a:p>
        </p:txBody>
      </p:sp>
      <p:sp>
        <p:nvSpPr>
          <p:cNvPr id="5" name="Text Placeholder 4"/>
          <p:cNvSpPr>
            <a:spLocks noGrp="1"/>
          </p:cNvSpPr>
          <p:nvPr>
            <p:ph type="body" sz="quarter" idx="11"/>
          </p:nvPr>
        </p:nvSpPr>
        <p:spPr>
          <a:xfrm>
            <a:off x="2286000" y="6272213"/>
            <a:ext cx="5105400" cy="184150"/>
          </a:xfrm>
        </p:spPr>
        <p:txBody>
          <a:bodyPr>
            <a:noAutofit/>
          </a:bodyPr>
          <a:lstStyle/>
          <a:p>
            <a:pPr eaLnBrk="1" fontAlgn="auto" hangingPunct="1">
              <a:spcAft>
                <a:spcPts val="0"/>
              </a:spcAft>
              <a:buFont typeface="Arial" pitchFamily="34" charset="0"/>
              <a:buNone/>
              <a:defRPr/>
            </a:pPr>
            <a:r>
              <a:rPr lang="en-US" dirty="0">
                <a:solidFill>
                  <a:srgbClr val="000000"/>
                </a:solidFill>
                <a:ea typeface="+mn-ea"/>
                <a:cs typeface="+mn-cs"/>
              </a:rPr>
              <a:t>National Center for Chronic Disease Prevention and Health Promotion </a:t>
            </a:r>
          </a:p>
        </p:txBody>
      </p:sp>
      <p:sp>
        <p:nvSpPr>
          <p:cNvPr id="6" name="Text Placeholder 5"/>
          <p:cNvSpPr>
            <a:spLocks noGrp="1"/>
          </p:cNvSpPr>
          <p:nvPr>
            <p:ph type="body" sz="quarter" idx="12"/>
          </p:nvPr>
        </p:nvSpPr>
        <p:spPr>
          <a:xfrm>
            <a:off x="2286000" y="6464300"/>
            <a:ext cx="5105400" cy="228600"/>
          </a:xfrm>
        </p:spPr>
        <p:txBody>
          <a:bodyPr>
            <a:normAutofit lnSpcReduction="10000"/>
          </a:bodyPr>
          <a:lstStyle/>
          <a:p>
            <a:pPr eaLnBrk="1" fontAlgn="auto" hangingPunct="1">
              <a:spcAft>
                <a:spcPts val="0"/>
              </a:spcAft>
              <a:buFont typeface="Arial" pitchFamily="34" charset="0"/>
              <a:buNone/>
              <a:defRPr/>
            </a:pPr>
            <a:r>
              <a:rPr lang="en-US" dirty="0">
                <a:solidFill>
                  <a:schemeClr val="accent6">
                    <a:lumMod val="50000"/>
                  </a:schemeClr>
                </a:solidFill>
                <a:ea typeface="+mn-ea"/>
                <a:cs typeface="+mn-cs"/>
              </a:rPr>
              <a:t>Division of Reproductive Health</a:t>
            </a:r>
          </a:p>
        </p:txBody>
      </p:sp>
    </p:spTree>
    <p:extLst>
      <p:ext uri="{BB962C8B-B14F-4D97-AF65-F5344CB8AC3E}">
        <p14:creationId xmlns:p14="http://schemas.microsoft.com/office/powerpoint/2010/main" val="3786446929"/>
      </p:ext>
    </p:extLst>
  </p:cSld>
  <p:clrMapOvr>
    <a:masterClrMapping/>
  </p:clrMapOvr>
  <mc:AlternateContent xmlns:mc="http://schemas.openxmlformats.org/markup-compatibility/2006" xmlns:p14="http://schemas.microsoft.com/office/powerpoint/2010/main">
    <mc:Choice Requires="p14">
      <p:transition p14:dur="0" advTm="23629"/>
    </mc:Choice>
    <mc:Fallback xmlns="">
      <p:transition advTm="236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Updates to 2016 U.S. SPR </a:t>
            </a:r>
          </a:p>
        </p:txBody>
      </p:sp>
      <p:sp>
        <p:nvSpPr>
          <p:cNvPr id="3" name="Content Placeholder 2"/>
          <p:cNvSpPr>
            <a:spLocks noGrp="1"/>
          </p:cNvSpPr>
          <p:nvPr>
            <p:ph idx="1"/>
          </p:nvPr>
        </p:nvSpPr>
        <p:spPr/>
        <p:txBody>
          <a:bodyPr/>
          <a:lstStyle/>
          <a:p>
            <a:r>
              <a:rPr lang="en-US" sz="2800" dirty="0"/>
              <a:t>New recommendation</a:t>
            </a:r>
          </a:p>
          <a:p>
            <a:pPr lvl="1"/>
            <a:r>
              <a:rPr lang="en-US" sz="2400" dirty="0"/>
              <a:t>Using medications to ease IUD insertion</a:t>
            </a:r>
          </a:p>
          <a:p>
            <a:endParaRPr lang="en-US" sz="2800" dirty="0"/>
          </a:p>
          <a:p>
            <a:r>
              <a:rPr lang="en-US" sz="2800" dirty="0"/>
              <a:t>Update of existing recommendation</a:t>
            </a:r>
          </a:p>
          <a:p>
            <a:pPr lvl="1"/>
            <a:r>
              <a:rPr lang="en-US" sz="2400" dirty="0"/>
              <a:t>When to start regular contraception after </a:t>
            </a:r>
            <a:r>
              <a:rPr lang="en-US" sz="2400" dirty="0" err="1"/>
              <a:t>ulipristal</a:t>
            </a:r>
            <a:r>
              <a:rPr lang="en-US" sz="2400" dirty="0"/>
              <a:t> acetate</a:t>
            </a:r>
          </a:p>
          <a:p>
            <a:pPr marL="0" indent="0">
              <a:buNone/>
            </a:pPr>
            <a:endParaRPr lang="en-US" sz="2800" dirty="0"/>
          </a:p>
        </p:txBody>
      </p:sp>
    </p:spTree>
    <p:extLst>
      <p:ext uri="{BB962C8B-B14F-4D97-AF65-F5344CB8AC3E}">
        <p14:creationId xmlns:p14="http://schemas.microsoft.com/office/powerpoint/2010/main" val="32259430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0"/>
            <a:ext cx="7772400" cy="1362075"/>
          </a:xfrm>
        </p:spPr>
        <p:txBody>
          <a:bodyPr/>
          <a:lstStyle/>
          <a:p>
            <a:r>
              <a:rPr lang="en-US" dirty="0">
                <a:effectLst>
                  <a:outerShdw blurRad="38100" dist="38100" dir="2700000" algn="tl">
                    <a:srgbClr val="000000">
                      <a:alpha val="43137"/>
                    </a:srgbClr>
                  </a:outerShdw>
                </a:effectLst>
              </a:rPr>
              <a:t>CLINICAL SCENARIOS</a:t>
            </a:r>
          </a:p>
        </p:txBody>
      </p:sp>
    </p:spTree>
    <p:extLst>
      <p:ext uri="{BB962C8B-B14F-4D97-AF65-F5344CB8AC3E}">
        <p14:creationId xmlns:p14="http://schemas.microsoft.com/office/powerpoint/2010/main" val="28719855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942"/>
            <a:ext cx="8229600" cy="1143000"/>
          </a:xfrm>
        </p:spPr>
        <p:txBody>
          <a:bodyPr/>
          <a:lstStyle/>
          <a:p>
            <a:pPr>
              <a:lnSpc>
                <a:spcPts val="3400"/>
              </a:lnSpc>
            </a:pPr>
            <a:r>
              <a:rPr lang="en-US" sz="3200" dirty="0">
                <a:effectLst>
                  <a:outerShdw blurRad="38100" dist="38100" dir="2700000" algn="tl">
                    <a:srgbClr val="000000">
                      <a:alpha val="43137"/>
                    </a:srgbClr>
                  </a:outerShdw>
                </a:effectLst>
              </a:rPr>
              <a:t>Clinical scenario 1:</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When to start a contraceptive method</a:t>
            </a:r>
            <a:endParaRPr lang="en-US" sz="3200" strike="sngStrik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905000"/>
            <a:ext cx="7620000" cy="3048000"/>
          </a:xfrm>
        </p:spPr>
        <p:txBody>
          <a:bodyPr/>
          <a:lstStyle/>
          <a:p>
            <a:r>
              <a:rPr lang="en-US" sz="2800" dirty="0">
                <a:effectLst>
                  <a:outerShdw blurRad="38100" dist="38100" dir="2700000" algn="tl">
                    <a:srgbClr val="000000">
                      <a:alpha val="43137"/>
                    </a:srgbClr>
                  </a:outerShdw>
                </a:effectLst>
              </a:rPr>
              <a:t>24 y.o. woman comes to office desiring contraception and wants to start pills</a:t>
            </a:r>
          </a:p>
          <a:p>
            <a:endParaRPr lang="en-US" dirty="0">
              <a:effectLst>
                <a:outerShdw blurRad="38100" dist="38100" dir="2700000" algn="tl">
                  <a:srgbClr val="000000">
                    <a:alpha val="43137"/>
                  </a:srgbClr>
                </a:outerShdw>
              </a:effectLst>
            </a:endParaRPr>
          </a:p>
          <a:p>
            <a:pPr lvl="1"/>
            <a:r>
              <a:rPr lang="en-US" sz="2400" dirty="0">
                <a:effectLst>
                  <a:outerShdw blurRad="38100" dist="38100" dir="2700000" algn="tl">
                    <a:srgbClr val="000000">
                      <a:alpha val="43137"/>
                    </a:srgbClr>
                  </a:outerShdw>
                </a:effectLst>
              </a:rPr>
              <a:t>Q: When can she start?</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pic>
        <p:nvPicPr>
          <p:cNvPr id="6"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57600"/>
            <a:ext cx="170849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73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sz="3200" dirty="0"/>
              <a:t>When to start a contraceptive method</a:t>
            </a:r>
          </a:p>
        </p:txBody>
      </p:sp>
      <p:sp>
        <p:nvSpPr>
          <p:cNvPr id="3" name="Content Placeholder 2"/>
          <p:cNvSpPr>
            <a:spLocks noGrp="1"/>
          </p:cNvSpPr>
          <p:nvPr>
            <p:ph idx="1"/>
          </p:nvPr>
        </p:nvSpPr>
        <p:spPr>
          <a:xfrm>
            <a:off x="1089720" y="1554163"/>
            <a:ext cx="7292280" cy="4191000"/>
          </a:xfrm>
        </p:spPr>
        <p:txBody>
          <a:bodyPr/>
          <a:lstStyle/>
          <a:p>
            <a:r>
              <a:rPr lang="en-US" sz="2600" dirty="0">
                <a:effectLst>
                  <a:outerShdw blurRad="38100" dist="38100" dir="2700000" algn="tl">
                    <a:srgbClr val="000000">
                      <a:alpha val="43137"/>
                    </a:srgbClr>
                  </a:outerShdw>
                </a:effectLst>
              </a:rPr>
              <a:t>Barriers to starting</a:t>
            </a:r>
          </a:p>
          <a:p>
            <a:pPr lvl="1"/>
            <a:r>
              <a:rPr lang="en-US" sz="2400" dirty="0">
                <a:effectLst>
                  <a:outerShdw blurRad="38100" dist="38100" dir="2700000" algn="tl">
                    <a:srgbClr val="000000">
                      <a:alpha val="43137"/>
                    </a:srgbClr>
                  </a:outerShdw>
                </a:effectLst>
              </a:rPr>
              <a:t>Filling a prescription</a:t>
            </a:r>
          </a:p>
          <a:p>
            <a:pPr lvl="1"/>
            <a:r>
              <a:rPr lang="en-US" sz="2400" dirty="0">
                <a:effectLst>
                  <a:outerShdw blurRad="38100" dist="38100" dir="2700000" algn="tl">
                    <a:srgbClr val="000000">
                      <a:alpha val="43137"/>
                    </a:srgbClr>
                  </a:outerShdw>
                </a:effectLst>
              </a:rPr>
              <a:t>Starting during menses</a:t>
            </a:r>
          </a:p>
          <a:p>
            <a:pPr lvl="1"/>
            <a:r>
              <a:rPr lang="en-US" sz="2400" dirty="0">
                <a:effectLst>
                  <a:outerShdw blurRad="38100" dist="38100" dir="2700000" algn="tl">
                    <a:srgbClr val="000000">
                      <a:alpha val="43137"/>
                    </a:srgbClr>
                  </a:outerShdw>
                </a:effectLst>
              </a:rPr>
              <a:t>Coming back for a second (or more) visit</a:t>
            </a:r>
          </a:p>
          <a:p>
            <a:endParaRPr lang="en-US" dirty="0">
              <a:effectLst>
                <a:outerShdw blurRad="38100" dist="38100" dir="2700000" algn="tl">
                  <a:srgbClr val="000000">
                    <a:alpha val="43137"/>
                  </a:srgbClr>
                </a:outerShdw>
              </a:effectLst>
            </a:endParaRPr>
          </a:p>
          <a:p>
            <a:r>
              <a:rPr lang="en-US" sz="2600" dirty="0">
                <a:effectLst>
                  <a:outerShdw blurRad="38100" dist="38100" dir="2700000" algn="tl">
                    <a:srgbClr val="000000">
                      <a:alpha val="43137"/>
                    </a:srgbClr>
                  </a:outerShdw>
                </a:effectLst>
              </a:rPr>
              <a:t>Starting when woman requests contraception (“Quick start”)</a:t>
            </a:r>
          </a:p>
          <a:p>
            <a:pPr lvl="1"/>
            <a:r>
              <a:rPr lang="en-US" sz="2400" dirty="0">
                <a:effectLst>
                  <a:outerShdw blurRad="38100" dist="38100" dir="2700000" algn="tl">
                    <a:srgbClr val="000000">
                      <a:alpha val="43137"/>
                    </a:srgbClr>
                  </a:outerShdw>
                </a:effectLst>
              </a:rPr>
              <a:t>May reduce time woman is at risk for pregnancy</a:t>
            </a:r>
          </a:p>
          <a:p>
            <a:pPr lvl="1"/>
            <a:r>
              <a:rPr lang="en-US" sz="2400" dirty="0">
                <a:effectLst>
                  <a:outerShdw blurRad="38100" dist="38100" dir="2700000" algn="tl">
                    <a:srgbClr val="000000">
                      <a:alpha val="43137"/>
                    </a:srgbClr>
                  </a:outerShdw>
                </a:effectLst>
              </a:rPr>
              <a:t>May reduce barriers to starting</a:t>
            </a:r>
          </a:p>
        </p:txBody>
      </p:sp>
    </p:spTree>
    <p:extLst>
      <p:ext uri="{BB962C8B-B14F-4D97-AF65-F5344CB8AC3E}">
        <p14:creationId xmlns:p14="http://schemas.microsoft.com/office/powerpoint/2010/main" val="336310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lstStyle/>
          <a:p>
            <a:r>
              <a:rPr lang="en-US" sz="3200" dirty="0"/>
              <a:t>Evidence for Risk of Pregnancy</a:t>
            </a:r>
          </a:p>
        </p:txBody>
      </p:sp>
      <p:sp>
        <p:nvSpPr>
          <p:cNvPr id="3" name="Content Placeholder 2"/>
          <p:cNvSpPr>
            <a:spLocks noGrp="1"/>
          </p:cNvSpPr>
          <p:nvPr>
            <p:ph idx="1"/>
          </p:nvPr>
        </p:nvSpPr>
        <p:spPr>
          <a:xfrm>
            <a:off x="609600" y="1447800"/>
            <a:ext cx="8077200" cy="3733800"/>
          </a:xfrm>
        </p:spPr>
        <p:txBody>
          <a:bodyPr/>
          <a:lstStyle/>
          <a:p>
            <a:endParaRPr lang="en-US" dirty="0">
              <a:effectLst>
                <a:outerShdw blurRad="38100" dist="38100" dir="2700000" algn="tl">
                  <a:srgbClr val="000000">
                    <a:alpha val="43137"/>
                  </a:srgbClr>
                </a:outerShdw>
              </a:effectLst>
            </a:endParaRPr>
          </a:p>
          <a:p>
            <a:pPr marL="0" indent="0">
              <a:spcAft>
                <a:spcPts val="1200"/>
              </a:spcAft>
              <a:buNone/>
            </a:pPr>
            <a:r>
              <a:rPr lang="en-US" dirty="0">
                <a:effectLst>
                  <a:outerShdw blurRad="38100" dist="38100" dir="2700000" algn="tl">
                    <a:srgbClr val="000000">
                      <a:alpha val="43137"/>
                    </a:srgbClr>
                  </a:outerShdw>
                </a:effectLst>
              </a:rPr>
              <a:t>Two types of risk:</a:t>
            </a:r>
          </a:p>
          <a:p>
            <a:r>
              <a:rPr lang="en-US" dirty="0">
                <a:effectLst>
                  <a:outerShdw blurRad="38100" dist="38100" dir="2700000" algn="tl">
                    <a:srgbClr val="000000">
                      <a:alpha val="43137"/>
                    </a:srgbClr>
                  </a:outerShdw>
                </a:effectLst>
              </a:rPr>
              <a:t>Risk of already being pregnant</a:t>
            </a:r>
          </a:p>
          <a:p>
            <a:pPr lvl="1"/>
            <a:r>
              <a:rPr lang="en-US" sz="2400" dirty="0">
                <a:effectLst>
                  <a:outerShdw blurRad="38100" dist="38100" dir="2700000" algn="tl">
                    <a:srgbClr val="000000">
                      <a:alpha val="43137"/>
                    </a:srgbClr>
                  </a:outerShdw>
                </a:effectLst>
              </a:rPr>
              <a:t>Risk that woman already pregnant with “Quick start” of CHCs low </a:t>
            </a:r>
          </a:p>
          <a:p>
            <a:r>
              <a:rPr lang="en-US" dirty="0">
                <a:effectLst>
                  <a:outerShdw blurRad="38100" dist="38100" dir="2700000" algn="tl">
                    <a:srgbClr val="000000">
                      <a:alpha val="43137"/>
                    </a:srgbClr>
                  </a:outerShdw>
                </a:effectLst>
              </a:rPr>
              <a:t>Risk of becoming pregnant</a:t>
            </a:r>
          </a:p>
          <a:p>
            <a:pPr lvl="1"/>
            <a:r>
              <a:rPr lang="en-US" sz="2400" dirty="0">
                <a:effectLst>
                  <a:outerShdw blurRad="38100" dist="38100" dir="2700000" algn="tl">
                    <a:srgbClr val="000000">
                      <a:alpha val="43137"/>
                    </a:srgbClr>
                  </a:outerShdw>
                </a:effectLst>
              </a:rPr>
              <a:t>Risk of pregnancy with “Quick start” of CHCs low</a:t>
            </a:r>
          </a:p>
          <a:p>
            <a:pPr marL="0" indent="0">
              <a:buNone/>
            </a:pPr>
            <a:r>
              <a:rPr lang="en-US" dirty="0">
                <a:effectLst>
                  <a:outerShdw blurRad="38100" dist="38100" dir="2700000" algn="tl">
                    <a:srgbClr val="000000">
                      <a:alpha val="43137"/>
                    </a:srgbClr>
                  </a:outerShdw>
                </a:effectLst>
              </a:rPr>
              <a:t> </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457200" y="5791200"/>
            <a:ext cx="8229600" cy="533400"/>
          </a:xfrm>
        </p:spPr>
        <p:txBody>
          <a:bodyPr/>
          <a:lstStyle/>
          <a:p>
            <a:r>
              <a:rPr lang="en-US" dirty="0" err="1">
                <a:effectLst>
                  <a:outerShdw blurRad="38100" dist="38100" dir="2700000" algn="tl">
                    <a:srgbClr val="000000">
                      <a:alpha val="43137"/>
                    </a:srgbClr>
                  </a:outerShdw>
                </a:effectLst>
                <a:latin typeface="Arial" pitchFamily="34" charset="0"/>
                <a:cs typeface="Arial" pitchFamily="34" charset="0"/>
              </a:rPr>
              <a:t>Brahmi</a:t>
            </a:r>
            <a:r>
              <a:rPr lang="en-US" dirty="0">
                <a:effectLst>
                  <a:outerShdw blurRad="38100" dist="38100" dir="2700000" algn="tl">
                    <a:srgbClr val="000000">
                      <a:alpha val="43137"/>
                    </a:srgbClr>
                  </a:outerShdw>
                </a:effectLst>
                <a:latin typeface="Arial" pitchFamily="34" charset="0"/>
                <a:cs typeface="Arial" pitchFamily="34" charset="0"/>
              </a:rPr>
              <a:t>, Contraception, 2013.</a:t>
            </a:r>
          </a:p>
        </p:txBody>
      </p:sp>
    </p:spTree>
    <p:extLst>
      <p:ext uri="{BB962C8B-B14F-4D97-AF65-F5344CB8AC3E}">
        <p14:creationId xmlns:p14="http://schemas.microsoft.com/office/powerpoint/2010/main" val="40887430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8229600" cy="685800"/>
          </a:xfrm>
        </p:spPr>
        <p:txBody>
          <a:bodyPr/>
          <a:lstStyle/>
          <a:p>
            <a:r>
              <a:rPr lang="en-US" sz="3600" dirty="0">
                <a:effectLst>
                  <a:outerShdw blurRad="38100" dist="38100" dir="2700000" algn="tl">
                    <a:srgbClr val="000000">
                      <a:alpha val="43137"/>
                    </a:srgbClr>
                  </a:outerShdw>
                </a:effectLst>
              </a:rPr>
              <a:t>Other findings </a:t>
            </a:r>
          </a:p>
        </p:txBody>
      </p:sp>
      <p:sp>
        <p:nvSpPr>
          <p:cNvPr id="3" name="Content Placeholder 2"/>
          <p:cNvSpPr>
            <a:spLocks noGrp="1"/>
          </p:cNvSpPr>
          <p:nvPr>
            <p:ph idx="1"/>
          </p:nvPr>
        </p:nvSpPr>
        <p:spPr>
          <a:xfrm>
            <a:off x="450112" y="1524000"/>
            <a:ext cx="8077200" cy="3047999"/>
          </a:xfrm>
        </p:spPr>
        <p:txBody>
          <a:bodyPr/>
          <a:lstStyle/>
          <a:p>
            <a:pPr>
              <a:spcAft>
                <a:spcPts val="2400"/>
              </a:spcAft>
            </a:pPr>
            <a:r>
              <a:rPr lang="en-US" b="0" dirty="0">
                <a:effectLst>
                  <a:outerShdw blurRad="38100" dist="38100" dir="2700000" algn="tl">
                    <a:srgbClr val="000000">
                      <a:alpha val="43137"/>
                    </a:srgbClr>
                  </a:outerShdw>
                </a:effectLst>
              </a:rPr>
              <a:t>Starting CHCs on different days of the cycle does not affect bleeding or other side effects</a:t>
            </a:r>
          </a:p>
          <a:p>
            <a:pPr>
              <a:spcAft>
                <a:spcPts val="1800"/>
              </a:spcAft>
            </a:pPr>
            <a:r>
              <a:rPr lang="en-US" b="0" dirty="0">
                <a:effectLst>
                  <a:outerShdw blurRad="38100" dist="38100" dir="2700000" algn="tl">
                    <a:srgbClr val="000000">
                      <a:alpha val="43137"/>
                    </a:srgbClr>
                  </a:outerShdw>
                </a:effectLst>
              </a:rPr>
              <a:t>“Quick start” may increase continuation of combined oral contraceptives (COCs) and patch in the short term; this difference disappears over time</a:t>
            </a:r>
          </a:p>
          <a:p>
            <a:pPr>
              <a:spcAft>
                <a:spcPts val="1800"/>
              </a:spcAft>
            </a:pPr>
            <a:r>
              <a:rPr lang="en-US" b="0" dirty="0">
                <a:effectLst>
                  <a:outerShdw blurRad="38100" dist="38100" dir="2700000" algn="tl">
                    <a:srgbClr val="000000">
                      <a:alpha val="43137"/>
                    </a:srgbClr>
                  </a:outerShdw>
                </a:effectLst>
              </a:rPr>
              <a:t>No increased risk for adverse outcomes (congenital anomalies, neonatal death, infant death) among infants exposed in utero to COCs</a:t>
            </a:r>
          </a:p>
          <a:p>
            <a:pPr>
              <a:spcAft>
                <a:spcPts val="1800"/>
              </a:spcAft>
            </a:pPr>
            <a:endParaRPr lang="en-US" dirty="0">
              <a:effectLst>
                <a:outerShdw blurRad="38100" dist="38100" dir="2700000" algn="tl">
                  <a:srgbClr val="000000">
                    <a:alpha val="43137"/>
                  </a:srgbClr>
                </a:outerShdw>
              </a:effectLst>
            </a:endParaRPr>
          </a:p>
          <a:p>
            <a:pPr>
              <a:spcAft>
                <a:spcPts val="1800"/>
              </a:spcAft>
            </a:pP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p:txBody>
          <a:bodyPr/>
          <a:lstStyle/>
          <a:p>
            <a:r>
              <a:rPr lang="en-US" sz="1200" dirty="0">
                <a:effectLst>
                  <a:outerShdw blurRad="38100" dist="38100" dir="2700000" algn="tl">
                    <a:srgbClr val="000000">
                      <a:alpha val="43137"/>
                    </a:srgbClr>
                  </a:outerShdw>
                </a:effectLst>
                <a:latin typeface="Arial" pitchFamily="34" charset="0"/>
                <a:cs typeface="Arial" pitchFamily="34" charset="0"/>
              </a:rPr>
              <a:t>Brahmi, Contraception, 2013.</a:t>
            </a:r>
          </a:p>
          <a:p>
            <a:r>
              <a:rPr lang="en-US" sz="1200" dirty="0">
                <a:effectLst>
                  <a:outerShdw blurRad="38100" dist="38100" dir="2700000" algn="tl">
                    <a:srgbClr val="000000">
                      <a:alpha val="43137"/>
                    </a:srgbClr>
                  </a:outerShdw>
                </a:effectLst>
                <a:latin typeface="Arial" pitchFamily="34" charset="0"/>
                <a:cs typeface="Arial" pitchFamily="34" charset="0"/>
              </a:rPr>
              <a:t>Bracken, </a:t>
            </a:r>
            <a:r>
              <a:rPr lang="en-US" sz="1200" dirty="0" err="1">
                <a:effectLst>
                  <a:outerShdw blurRad="38100" dist="38100" dir="2700000" algn="tl">
                    <a:srgbClr val="000000">
                      <a:alpha val="43137"/>
                    </a:srgbClr>
                  </a:outerShdw>
                </a:effectLst>
                <a:latin typeface="Arial" pitchFamily="34" charset="0"/>
                <a:cs typeface="Arial" pitchFamily="34" charset="0"/>
              </a:rPr>
              <a:t>Obstet</a:t>
            </a:r>
            <a:r>
              <a:rPr lang="en-US" sz="1200" dirty="0">
                <a:effectLst>
                  <a:outerShdw blurRad="38100" dist="38100" dir="2700000" algn="tl">
                    <a:srgbClr val="000000">
                      <a:alpha val="43137"/>
                    </a:srgbClr>
                  </a:outerShdw>
                </a:effectLst>
                <a:latin typeface="Arial" pitchFamily="34" charset="0"/>
                <a:cs typeface="Arial" pitchFamily="34" charset="0"/>
              </a:rPr>
              <a:t> Gynecol. 1990;76:552-7.</a:t>
            </a:r>
          </a:p>
          <a:p>
            <a:endParaRPr lang="en-US" sz="12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4707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344557"/>
            <a:ext cx="8915400" cy="1143000"/>
          </a:xfrm>
        </p:spPr>
        <p:txBody>
          <a:bodyPr/>
          <a:lstStyle/>
          <a:p>
            <a:r>
              <a:rPr lang="en-US" sz="3200" dirty="0"/>
              <a:t>Example: U.S. SPR</a:t>
            </a:r>
            <a:br>
              <a:rPr lang="en-US" sz="3200" dirty="0"/>
            </a:br>
            <a:endParaRPr lang="en-US" sz="3200" dirty="0"/>
          </a:p>
        </p:txBody>
      </p:sp>
      <p:pic>
        <p:nvPicPr>
          <p:cNvPr id="10" name="Picture 9" descr="Picture of U.S. SPR chart, when to start using specific contraceptive metho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20" y="1143000"/>
            <a:ext cx="6892557" cy="5188587"/>
          </a:xfrm>
          <a:prstGeom prst="rect">
            <a:avLst/>
          </a:prstGeom>
        </p:spPr>
      </p:pic>
    </p:spTree>
    <p:extLst>
      <p:ext uri="{BB962C8B-B14F-4D97-AF65-F5344CB8AC3E}">
        <p14:creationId xmlns:p14="http://schemas.microsoft.com/office/powerpoint/2010/main" val="47994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lstStyle/>
          <a:p>
            <a:pPr>
              <a:lnSpc>
                <a:spcPts val="3600"/>
              </a:lnSpc>
            </a:pPr>
            <a:r>
              <a:rPr lang="en-US" sz="3600" dirty="0">
                <a:effectLst>
                  <a:outerShdw blurRad="38100" dist="38100" dir="2700000" algn="tl">
                    <a:srgbClr val="000000">
                      <a:alpha val="43137"/>
                    </a:srgbClr>
                  </a:outerShdw>
                </a:effectLst>
              </a:rPr>
              <a:t>Clinical scenario 1: </a:t>
            </a:r>
            <a:br>
              <a:rPr lang="en-US" sz="36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When to start a contraceptive method </a:t>
            </a:r>
            <a:r>
              <a:rPr lang="en-US" sz="3200" strike="sngStrike"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609600" y="1676400"/>
            <a:ext cx="8077200" cy="4648200"/>
          </a:xfrm>
        </p:spPr>
        <p:txBody>
          <a:bodyPr/>
          <a:lstStyle/>
          <a:p>
            <a:pPr>
              <a:spcAft>
                <a:spcPts val="600"/>
              </a:spcAft>
            </a:pPr>
            <a:r>
              <a:rPr lang="en-US" sz="2800" dirty="0">
                <a:effectLst>
                  <a:outerShdw blurRad="38100" dist="38100" dir="2700000" algn="tl">
                    <a:srgbClr val="000000">
                      <a:alpha val="43137"/>
                    </a:srgbClr>
                  </a:outerShdw>
                </a:effectLst>
              </a:rPr>
              <a:t>24 y.o. female comes to office desiring contraception and wants to start pills</a:t>
            </a:r>
          </a:p>
          <a:p>
            <a:pPr lvl="1"/>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effectLst>
                  <a:outerShdw blurRad="38100" dist="38100" dir="2700000" algn="tl">
                    <a:srgbClr val="000000">
                      <a:alpha val="43137"/>
                    </a:srgbClr>
                  </a:outerShdw>
                </a:effectLst>
              </a:rPr>
              <a:t>: When can she start?</a:t>
            </a:r>
          </a:p>
          <a:p>
            <a:pPr lvl="1"/>
            <a:r>
              <a:rPr lang="en-US" sz="2400" b="1" dirty="0">
                <a:solidFill>
                  <a:schemeClr val="tx1">
                    <a:lumMod val="40000"/>
                    <a:lumOff val="60000"/>
                  </a:schemeClr>
                </a:solidFill>
                <a:effectLst>
                  <a:outerShdw blurRad="38100" dist="38100" dir="2700000" algn="tl">
                    <a:srgbClr val="000000">
                      <a:alpha val="43137"/>
                    </a:srgbClr>
                  </a:outerShdw>
                </a:effectLst>
              </a:rPr>
              <a:t>A</a:t>
            </a:r>
            <a:r>
              <a:rPr lang="en-US" sz="2400" dirty="0">
                <a:effectLst>
                  <a:outerShdw blurRad="38100" dist="38100" dir="2700000" algn="tl">
                    <a:srgbClr val="000000">
                      <a:alpha val="43137"/>
                    </a:srgbClr>
                  </a:outerShdw>
                </a:effectLst>
              </a:rPr>
              <a:t>: </a:t>
            </a:r>
          </a:p>
          <a:p>
            <a:pPr lvl="2"/>
            <a:r>
              <a:rPr lang="en-US" sz="2400" dirty="0">
                <a:effectLst>
                  <a:outerShdw blurRad="38100" dist="38100" dir="2700000" algn="tl">
                    <a:srgbClr val="000000">
                      <a:alpha val="43137"/>
                    </a:srgbClr>
                  </a:outerShdw>
                </a:effectLst>
              </a:rPr>
              <a:t>Anytime, if reasonably certain she is not pregnant.</a:t>
            </a:r>
          </a:p>
          <a:p>
            <a:pPr lvl="2"/>
            <a:r>
              <a:rPr lang="en-US" sz="2400" dirty="0">
                <a:effectLst>
                  <a:outerShdw blurRad="38100" dist="38100" dir="2700000" algn="tl">
                    <a:srgbClr val="000000">
                      <a:alpha val="43137"/>
                    </a:srgbClr>
                  </a:outerShdw>
                </a:effectLst>
              </a:rPr>
              <a:t>If it has been more than 5 days since menstrual bleeding started, she will need to abstain from sex or use additional contraceptive protection for the next 7 days</a:t>
            </a:r>
          </a:p>
          <a:p>
            <a:endParaRPr lang="en-US" sz="2800"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5161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299" y="600057"/>
            <a:ext cx="7687901" cy="1524000"/>
          </a:xfrm>
        </p:spPr>
        <p:txBody>
          <a:bodyPr>
            <a:noAutofit/>
          </a:bodyPr>
          <a:lstStyle/>
          <a:p>
            <a:pPr>
              <a:lnSpc>
                <a:spcPts val="3600"/>
              </a:lnSpc>
            </a:pPr>
            <a:r>
              <a:rPr lang="en-US" sz="3600" dirty="0">
                <a:effectLst>
                  <a:outerShdw blurRad="38100" dist="38100" dir="2700000" algn="tl">
                    <a:srgbClr val="000000">
                      <a:alpha val="43137"/>
                    </a:srgbClr>
                  </a:outerShdw>
                </a:effectLst>
              </a:rPr>
              <a:t>Clinical scenario 2: </a:t>
            </a:r>
            <a:br>
              <a:rPr lang="en-US" sz="36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How to be reasonably certain that a woman is not pregnant</a:t>
            </a:r>
          </a:p>
        </p:txBody>
      </p:sp>
      <p:sp>
        <p:nvSpPr>
          <p:cNvPr id="3" name="Content Placeholder 2"/>
          <p:cNvSpPr>
            <a:spLocks noGrp="1"/>
          </p:cNvSpPr>
          <p:nvPr>
            <p:ph idx="1"/>
          </p:nvPr>
        </p:nvSpPr>
        <p:spPr>
          <a:xfrm>
            <a:off x="533400" y="2438400"/>
            <a:ext cx="6858000" cy="2409996"/>
          </a:xfrm>
        </p:spPr>
        <p:txBody>
          <a:bodyPr/>
          <a:lstStyle/>
          <a:p>
            <a:r>
              <a:rPr lang="en-US" sz="2800" dirty="0">
                <a:effectLst>
                  <a:outerShdw blurRad="38100" dist="38100" dir="2700000" algn="tl">
                    <a:srgbClr val="000000">
                      <a:alpha val="43137"/>
                    </a:srgbClr>
                  </a:outerShdw>
                </a:effectLst>
              </a:rPr>
              <a:t>24 y.o. female comes to office desiring contraception and wants to start pills</a:t>
            </a:r>
          </a:p>
          <a:p>
            <a:endParaRPr lang="en-US" dirty="0">
              <a:effectLst>
                <a:outerShdw blurRad="38100" dist="38100" dir="2700000" algn="tl">
                  <a:srgbClr val="000000">
                    <a:alpha val="43137"/>
                  </a:srgbClr>
                </a:outerShdw>
              </a:effectLst>
            </a:endParaRPr>
          </a:p>
          <a:p>
            <a:pPr lvl="1">
              <a:tabLst>
                <a:tab pos="914400" algn="l"/>
              </a:tabLst>
            </a:pPr>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effectLst>
                  <a:outerShdw blurRad="38100" dist="38100" dir="2700000" algn="tl">
                    <a:srgbClr val="000000">
                      <a:alpha val="43137"/>
                    </a:srgbClr>
                  </a:outerShdw>
                </a:effectLst>
              </a:rPr>
              <a:t>:  How can you be reasonably </a:t>
            </a:r>
          </a:p>
          <a:p>
            <a:pPr marL="457200" lvl="1" indent="0">
              <a:buNone/>
              <a:tabLst>
                <a:tab pos="1141413" algn="l"/>
              </a:tabLst>
            </a:pPr>
            <a:r>
              <a:rPr lang="en-US" sz="2400" dirty="0">
                <a:effectLst>
                  <a:outerShdw blurRad="38100" dist="38100" dir="2700000" algn="tl">
                    <a:srgbClr val="000000">
                      <a:alpha val="43137"/>
                    </a:srgbClr>
                  </a:outerShdw>
                </a:effectLst>
              </a:rPr>
              <a:t>	certain she is not pregnant?</a:t>
            </a:r>
          </a:p>
          <a:p>
            <a:endParaRPr lang="en-US" dirty="0">
              <a:effectLst>
                <a:outerShdw blurRad="38100" dist="38100" dir="2700000" algn="tl">
                  <a:srgbClr val="000000">
                    <a:alpha val="43137"/>
                  </a:srgbClr>
                </a:outerShdw>
              </a:effectLst>
            </a:endParaRPr>
          </a:p>
        </p:txBody>
      </p:sp>
      <p:pic>
        <p:nvPicPr>
          <p:cNvPr id="6"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73135"/>
            <a:ext cx="170849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262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944562"/>
          </a:xfrm>
        </p:spPr>
        <p:txBody>
          <a:bodyPr/>
          <a:lstStyle/>
          <a:p>
            <a:r>
              <a:rPr lang="en-US" sz="3600" dirty="0">
                <a:effectLst>
                  <a:outerShdw blurRad="38100" dist="38100" dir="2700000" algn="tl">
                    <a:srgbClr val="000000">
                      <a:alpha val="43137"/>
                    </a:srgbClr>
                  </a:outerShdw>
                </a:effectLst>
              </a:rPr>
              <a:t>Evidence: Pregnancy test limitations</a:t>
            </a:r>
          </a:p>
        </p:txBody>
      </p:sp>
      <p:sp>
        <p:nvSpPr>
          <p:cNvPr id="3" name="Content Placeholder 2"/>
          <p:cNvSpPr>
            <a:spLocks noGrp="1"/>
          </p:cNvSpPr>
          <p:nvPr>
            <p:ph idx="1"/>
          </p:nvPr>
        </p:nvSpPr>
        <p:spPr>
          <a:xfrm>
            <a:off x="990600" y="1600200"/>
            <a:ext cx="7239000" cy="3505200"/>
          </a:xfrm>
        </p:spPr>
        <p:txBody>
          <a:bodyPr/>
          <a:lstStyle/>
          <a:p>
            <a:pPr>
              <a:spcBef>
                <a:spcPts val="600"/>
              </a:spcBef>
              <a:spcAft>
                <a:spcPts val="600"/>
              </a:spcAft>
            </a:pPr>
            <a:r>
              <a:rPr lang="en-US" sz="2600" b="0" dirty="0">
                <a:effectLst>
                  <a:outerShdw blurRad="38100" dist="38100" dir="2700000" algn="tl">
                    <a:srgbClr val="000000">
                      <a:alpha val="43137"/>
                    </a:srgbClr>
                  </a:outerShdw>
                </a:effectLst>
              </a:rPr>
              <a:t>Pregnancy detection rates can vary based on sensitivity of test and timing with respect to missed menses</a:t>
            </a:r>
          </a:p>
          <a:p>
            <a:pPr>
              <a:spcBef>
                <a:spcPts val="600"/>
              </a:spcBef>
              <a:spcAft>
                <a:spcPts val="600"/>
              </a:spcAft>
            </a:pPr>
            <a:r>
              <a:rPr lang="en-US" sz="2600" b="0" dirty="0">
                <a:effectLst>
                  <a:outerShdw blurRad="38100" dist="38100" dir="2700000" algn="tl">
                    <a:srgbClr val="000000">
                      <a:alpha val="43137"/>
                    </a:srgbClr>
                  </a:outerShdw>
                </a:effectLst>
              </a:rPr>
              <a:t>Pregnancy test not able to detect pregnancy resulting from recent intercourse</a:t>
            </a:r>
          </a:p>
          <a:p>
            <a:r>
              <a:rPr lang="en-US" sz="2600" b="0" dirty="0">
                <a:effectLst>
                  <a:outerShdw blurRad="38100" dist="38100" dir="2700000" algn="tl">
                    <a:srgbClr val="000000">
                      <a:alpha val="43137"/>
                    </a:srgbClr>
                  </a:outerShdw>
                </a:effectLst>
              </a:rPr>
              <a:t>Pregnancy test may remain positive several weeks after pregnancy ends</a:t>
            </a:r>
          </a:p>
        </p:txBody>
      </p:sp>
      <p:sp>
        <p:nvSpPr>
          <p:cNvPr id="4" name="Text Placeholder 3"/>
          <p:cNvSpPr>
            <a:spLocks noGrp="1"/>
          </p:cNvSpPr>
          <p:nvPr>
            <p:ph type="body" sz="quarter" idx="10"/>
          </p:nvPr>
        </p:nvSpPr>
        <p:spPr>
          <a:xfrm>
            <a:off x="1371600" y="5181600"/>
            <a:ext cx="7315200" cy="1143000"/>
          </a:xfrm>
        </p:spPr>
        <p:txBody>
          <a:bodyPr>
            <a:normAutofit/>
          </a:bodyPr>
          <a:lstStyle/>
          <a:p>
            <a:r>
              <a:rPr lang="en-US" sz="1200" dirty="0">
                <a:effectLst>
                  <a:outerShdw blurRad="38100" dist="38100" dir="2700000" algn="tl">
                    <a:srgbClr val="000000">
                      <a:alpha val="43137"/>
                    </a:srgbClr>
                  </a:outerShdw>
                </a:effectLst>
                <a:latin typeface="Arial" pitchFamily="34" charset="0"/>
                <a:cs typeface="Arial" pitchFamily="34" charset="0"/>
              </a:rPr>
              <a:t>Cervinski, Clin Chem Lab Med. 2010;48:935-42.</a:t>
            </a:r>
          </a:p>
          <a:p>
            <a:r>
              <a:rPr lang="en-US" sz="1200" dirty="0">
                <a:effectLst>
                  <a:outerShdw blurRad="38100" dist="38100" dir="2700000" algn="tl">
                    <a:srgbClr val="000000">
                      <a:alpha val="43137"/>
                    </a:srgbClr>
                  </a:outerShdw>
                </a:effectLst>
                <a:latin typeface="Arial" pitchFamily="34" charset="0"/>
                <a:cs typeface="Arial" pitchFamily="34" charset="0"/>
              </a:rPr>
              <a:t>Cole LA, Expert Rev Mol Diagn. 2009;9:721-47.</a:t>
            </a:r>
          </a:p>
          <a:p>
            <a:r>
              <a:rPr lang="en-US" sz="1200" dirty="0">
                <a:effectLst>
                  <a:outerShdw blurRad="38100" dist="38100" dir="2700000" algn="tl">
                    <a:srgbClr val="000000">
                      <a:alpha val="43137"/>
                    </a:srgbClr>
                  </a:outerShdw>
                </a:effectLst>
                <a:latin typeface="Arial" pitchFamily="34" charset="0"/>
                <a:cs typeface="Arial" pitchFamily="34" charset="0"/>
              </a:rPr>
              <a:t>Wilcox, JAMA. 2001;286:1759-61.</a:t>
            </a:r>
          </a:p>
          <a:p>
            <a:r>
              <a:rPr lang="en-US" sz="1200" dirty="0">
                <a:effectLst>
                  <a:outerShdw blurRad="38100" dist="38100" dir="2700000" algn="tl">
                    <a:srgbClr val="000000">
                      <a:alpha val="43137"/>
                    </a:srgbClr>
                  </a:outerShdw>
                </a:effectLst>
                <a:latin typeface="Arial" pitchFamily="34" charset="0"/>
                <a:cs typeface="Arial" pitchFamily="34" charset="0"/>
              </a:rPr>
              <a:t>Korhonen, Clin Chem. 1997;43:2155-63.</a:t>
            </a:r>
          </a:p>
          <a:p>
            <a:r>
              <a:rPr lang="en-US" sz="1200" dirty="0">
                <a:effectLst>
                  <a:outerShdw blurRad="38100" dist="38100" dir="2700000" algn="tl">
                    <a:srgbClr val="000000">
                      <a:alpha val="43137"/>
                    </a:srgbClr>
                  </a:outerShdw>
                </a:effectLst>
                <a:latin typeface="Arial" pitchFamily="34" charset="0"/>
                <a:cs typeface="Arial" pitchFamily="34" charset="0"/>
              </a:rPr>
              <a:t>Reyes, Am J Obstet Gynecol. 1985;153:486-9.</a:t>
            </a:r>
          </a:p>
          <a:p>
            <a:r>
              <a:rPr lang="en-US" sz="1200" dirty="0">
                <a:effectLst>
                  <a:outerShdw blurRad="38100" dist="38100" dir="2700000" algn="tl">
                    <a:srgbClr val="000000">
                      <a:alpha val="43137"/>
                    </a:srgbClr>
                  </a:outerShdw>
                </a:effectLst>
                <a:latin typeface="Arial" pitchFamily="34" charset="0"/>
                <a:cs typeface="Arial" pitchFamily="34" charset="0"/>
              </a:rPr>
              <a:t>Steier, Obstet Gynecol. 1984;64:391-4.`</a:t>
            </a:r>
          </a:p>
        </p:txBody>
      </p:sp>
    </p:spTree>
    <p:extLst>
      <p:ext uri="{BB962C8B-B14F-4D97-AF65-F5344CB8AC3E}">
        <p14:creationId xmlns:p14="http://schemas.microsoft.com/office/powerpoint/2010/main" val="10231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b="0" dirty="0"/>
              <a:t>The findings and conclusions in this report are those of the author and do not necessarily represent the official position of the Centers for Disease Control and Prevention</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079056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dirty="0"/>
              <a:t>U.S. SPR</a:t>
            </a:r>
            <a:br>
              <a:rPr lang="en-US" sz="3200" dirty="0"/>
            </a:br>
            <a:endParaRPr lang="en-US" sz="3200" dirty="0"/>
          </a:p>
        </p:txBody>
      </p:sp>
      <p:pic>
        <p:nvPicPr>
          <p:cNvPr id="3" name="Picture 2" descr="picture of U.S. SPR chart, how to be reasonably certain that a woman is not pregna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628" y="1066800"/>
            <a:ext cx="3962743" cy="5243014"/>
          </a:xfrm>
          <a:prstGeom prst="rect">
            <a:avLst/>
          </a:prstGeom>
        </p:spPr>
      </p:pic>
    </p:spTree>
    <p:extLst>
      <p:ext uri="{BB962C8B-B14F-4D97-AF65-F5344CB8AC3E}">
        <p14:creationId xmlns:p14="http://schemas.microsoft.com/office/powerpoint/2010/main" val="3821071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239000" cy="1676400"/>
          </a:xfrm>
        </p:spPr>
        <p:txBody>
          <a:bodyPr>
            <a:noAutofit/>
          </a:bodyPr>
          <a:lstStyle/>
          <a:p>
            <a:pPr>
              <a:lnSpc>
                <a:spcPts val="3400"/>
              </a:lnSpc>
            </a:pPr>
            <a:r>
              <a:rPr lang="en-US" sz="3600" dirty="0">
                <a:effectLst>
                  <a:outerShdw blurRad="38100" dist="38100" dir="2700000" algn="tl">
                    <a:srgbClr val="000000">
                      <a:alpha val="43137"/>
                    </a:srgbClr>
                  </a:outerShdw>
                </a:effectLst>
              </a:rPr>
              <a:t>Clinical scenario 2: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How to be reasonably certain that a woman is not pregnant</a:t>
            </a:r>
          </a:p>
        </p:txBody>
      </p:sp>
      <p:sp>
        <p:nvSpPr>
          <p:cNvPr id="3" name="Content Placeholder 2"/>
          <p:cNvSpPr>
            <a:spLocks noGrp="1"/>
          </p:cNvSpPr>
          <p:nvPr>
            <p:ph idx="1"/>
          </p:nvPr>
        </p:nvSpPr>
        <p:spPr>
          <a:xfrm>
            <a:off x="609600" y="2324472"/>
            <a:ext cx="8001000" cy="3542928"/>
          </a:xfrm>
        </p:spPr>
        <p:txBody>
          <a:bodyPr/>
          <a:lstStyle/>
          <a:p>
            <a:pPr>
              <a:spcAft>
                <a:spcPts val="1200"/>
              </a:spcAft>
            </a:pPr>
            <a:r>
              <a:rPr lang="en-US" sz="2600" dirty="0">
                <a:effectLst>
                  <a:outerShdw blurRad="38100" dist="38100" dir="2700000" algn="tl">
                    <a:srgbClr val="000000">
                      <a:alpha val="43137"/>
                    </a:srgbClr>
                  </a:outerShdw>
                </a:effectLst>
              </a:rPr>
              <a:t>24 y.o. female comes to office desiring contraception and wants to start pills</a:t>
            </a:r>
          </a:p>
          <a:p>
            <a:pPr lvl="1">
              <a:spcAft>
                <a:spcPts val="1200"/>
              </a:spcAft>
            </a:pPr>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How can you be reasonably certain she is not pregnant?</a:t>
            </a:r>
          </a:p>
          <a:p>
            <a:pPr lvl="1"/>
            <a:r>
              <a:rPr lang="en-US" sz="2400" b="1" dirty="0">
                <a:solidFill>
                  <a:schemeClr val="tx1">
                    <a:lumMod val="40000"/>
                    <a:lumOff val="60000"/>
                  </a:schemeClr>
                </a:solidFill>
                <a:effectLst>
                  <a:outerShdw blurRad="38100" dist="38100" dir="2700000" algn="tl">
                    <a:srgbClr val="000000">
                      <a:alpha val="43137"/>
                    </a:srgbClr>
                  </a:outerShdw>
                </a:effectLst>
              </a:rPr>
              <a:t>A</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If she has no signs or symptoms of pregnancy and fulfills one of the SPR criteria, a provider can be reasonably certain that the woman is not pregnant.</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283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lnSpc>
                <a:spcPct val="100000"/>
              </a:lnSpc>
            </a:pPr>
            <a:r>
              <a:rPr lang="en-US" sz="3600" dirty="0">
                <a:effectLst>
                  <a:outerShdw blurRad="38100" dist="38100" dir="2700000" algn="tl">
                    <a:srgbClr val="000000">
                      <a:alpha val="43137"/>
                    </a:srgbClr>
                  </a:outerShdw>
                </a:effectLst>
              </a:rPr>
              <a:t>Clinical scenario 3: </a:t>
            </a:r>
            <a:br>
              <a:rPr lang="en-US" sz="36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Exams and tests</a:t>
            </a:r>
          </a:p>
        </p:txBody>
      </p:sp>
      <p:sp>
        <p:nvSpPr>
          <p:cNvPr id="3" name="Content Placeholder 2"/>
          <p:cNvSpPr>
            <a:spLocks noGrp="1"/>
          </p:cNvSpPr>
          <p:nvPr>
            <p:ph idx="1"/>
          </p:nvPr>
        </p:nvSpPr>
        <p:spPr>
          <a:xfrm>
            <a:off x="412898" y="1905000"/>
            <a:ext cx="7010400" cy="2362200"/>
          </a:xfrm>
        </p:spPr>
        <p:txBody>
          <a:bodyPr/>
          <a:lstStyle/>
          <a:p>
            <a:r>
              <a:rPr lang="en-US" sz="2800" dirty="0">
                <a:effectLst>
                  <a:outerShdw blurRad="38100" dist="38100" dir="2700000" algn="tl">
                    <a:srgbClr val="000000">
                      <a:alpha val="43137"/>
                    </a:srgbClr>
                  </a:outerShdw>
                </a:effectLst>
              </a:rPr>
              <a:t>24 y.o. female comes to office desiring contraception and wants to start pills</a:t>
            </a:r>
          </a:p>
          <a:p>
            <a:endParaRPr lang="en-US" dirty="0">
              <a:effectLst>
                <a:outerShdw blurRad="38100" dist="38100" dir="2700000" algn="tl">
                  <a:srgbClr val="000000">
                    <a:alpha val="43137"/>
                  </a:srgbClr>
                </a:outerShdw>
              </a:effectLst>
            </a:endParaRPr>
          </a:p>
          <a:p>
            <a:pPr lvl="1">
              <a:tabLst>
                <a:tab pos="1089025" algn="l"/>
              </a:tabLst>
            </a:pPr>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Do you need to do any exams or </a:t>
            </a:r>
          </a:p>
          <a:p>
            <a:pPr marL="914400" lvl="2" indent="0">
              <a:buNone/>
              <a:tabLst>
                <a:tab pos="1143000" algn="l"/>
              </a:tabLst>
            </a:pPr>
            <a:r>
              <a:rPr lang="en-US" sz="22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tests before she starts?</a:t>
            </a:r>
          </a:p>
        </p:txBody>
      </p:sp>
      <p:pic>
        <p:nvPicPr>
          <p:cNvPr id="6"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667" y="3581400"/>
            <a:ext cx="170849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45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3200" dirty="0"/>
              <a:t>U.S. SPR</a:t>
            </a:r>
            <a:br>
              <a:rPr lang="en-US" sz="3200" dirty="0"/>
            </a:br>
            <a:r>
              <a:rPr lang="en-US" sz="3200" dirty="0"/>
              <a:t>Exams and tests prior to initiation</a:t>
            </a:r>
          </a:p>
        </p:txBody>
      </p:sp>
      <p:sp>
        <p:nvSpPr>
          <p:cNvPr id="3" name="Content Placeholder 2"/>
          <p:cNvSpPr>
            <a:spLocks noGrp="1"/>
          </p:cNvSpPr>
          <p:nvPr>
            <p:ph idx="1"/>
          </p:nvPr>
        </p:nvSpPr>
        <p:spPr>
          <a:xfrm>
            <a:off x="304800" y="1371600"/>
            <a:ext cx="8534400" cy="5120952"/>
          </a:xfrm>
        </p:spPr>
        <p:txBody>
          <a:bodyPr/>
          <a:lstStyle/>
          <a:p>
            <a:pPr>
              <a:spcAft>
                <a:spcPts val="600"/>
              </a:spcAft>
            </a:pPr>
            <a:r>
              <a:rPr lang="en-US" dirty="0"/>
              <a:t>Unnecessary tests may create barriers to starting contraception</a:t>
            </a:r>
          </a:p>
          <a:p>
            <a:pPr lvl="1">
              <a:spcAft>
                <a:spcPts val="600"/>
              </a:spcAft>
            </a:pPr>
            <a:r>
              <a:rPr lang="en-US" dirty="0"/>
              <a:t>Women (adolescents) may not be comfortable with pelvic exam</a:t>
            </a:r>
          </a:p>
          <a:p>
            <a:pPr lvl="1">
              <a:spcAft>
                <a:spcPts val="1200"/>
              </a:spcAft>
            </a:pPr>
            <a:r>
              <a:rPr lang="en-US" dirty="0"/>
              <a:t>Coming back for a second (or more) visit to receive test results</a:t>
            </a:r>
          </a:p>
          <a:p>
            <a:pPr>
              <a:spcAft>
                <a:spcPts val="600"/>
              </a:spcAft>
            </a:pPr>
            <a:r>
              <a:rPr lang="en-US" dirty="0"/>
              <a:t>Recommendations address exams and tests needed prior to initiation</a:t>
            </a:r>
          </a:p>
          <a:p>
            <a:pPr lvl="1">
              <a:spcAft>
                <a:spcPts val="600"/>
              </a:spcAft>
            </a:pPr>
            <a:r>
              <a:rPr lang="en-US" dirty="0">
                <a:solidFill>
                  <a:schemeClr val="tx2"/>
                </a:solidFill>
              </a:rPr>
              <a:t>Class A = essential and mandatory  </a:t>
            </a:r>
          </a:p>
          <a:p>
            <a:pPr lvl="1">
              <a:spcAft>
                <a:spcPts val="600"/>
              </a:spcAft>
            </a:pPr>
            <a:r>
              <a:rPr lang="en-US" dirty="0">
                <a:solidFill>
                  <a:schemeClr val="tx2"/>
                </a:solidFill>
              </a:rPr>
              <a:t>Class B = contributes substantially to safe and effective use, but implementation may be considered within the public health and/or service context</a:t>
            </a:r>
          </a:p>
          <a:p>
            <a:pPr lvl="1">
              <a:spcAft>
                <a:spcPts val="600"/>
              </a:spcAft>
            </a:pPr>
            <a:r>
              <a:rPr lang="en-US" dirty="0">
                <a:solidFill>
                  <a:schemeClr val="tx2"/>
                </a:solidFill>
              </a:rPr>
              <a:t>Class C = does not contribute substantially to safe and effective use of the contraceptive method</a:t>
            </a:r>
          </a:p>
          <a:p>
            <a:pPr lvl="1"/>
            <a:endParaRPr lang="en-US" dirty="0"/>
          </a:p>
        </p:txBody>
      </p:sp>
    </p:spTree>
    <p:extLst>
      <p:ext uri="{BB962C8B-B14F-4D97-AF65-F5344CB8AC3E}">
        <p14:creationId xmlns:p14="http://schemas.microsoft.com/office/powerpoint/2010/main" val="76668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US SPR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Exams and tests prior to initiation</a:t>
            </a:r>
          </a:p>
        </p:txBody>
      </p:sp>
      <p:pic>
        <p:nvPicPr>
          <p:cNvPr id="6" name="Picture 5" descr="image of a table showing US SPR exams and tests prior to intiation of contraception"/>
          <p:cNvPicPr>
            <a:picLocks noChangeAspect="1"/>
          </p:cNvPicPr>
          <p:nvPr/>
        </p:nvPicPr>
        <p:blipFill>
          <a:blip r:embed="rId3"/>
          <a:stretch>
            <a:fillRect/>
          </a:stretch>
        </p:blipFill>
        <p:spPr>
          <a:xfrm>
            <a:off x="661077" y="1219200"/>
            <a:ext cx="7821846" cy="5151566"/>
          </a:xfrm>
          <a:prstGeom prst="rect">
            <a:avLst/>
          </a:prstGeom>
        </p:spPr>
      </p:pic>
    </p:spTree>
    <p:extLst>
      <p:ext uri="{BB962C8B-B14F-4D97-AF65-F5344CB8AC3E}">
        <p14:creationId xmlns:p14="http://schemas.microsoft.com/office/powerpoint/2010/main" val="31024136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effectLst>
                  <a:outerShdw blurRad="38100" dist="38100" dir="2700000" algn="tl">
                    <a:srgbClr val="000000">
                      <a:alpha val="43137"/>
                    </a:srgbClr>
                  </a:outerShdw>
                </a:effectLst>
              </a:rPr>
              <a:t>Evidence: BP measurement</a:t>
            </a:r>
          </a:p>
        </p:txBody>
      </p:sp>
      <p:sp>
        <p:nvSpPr>
          <p:cNvPr id="3" name="Content Placeholder 2"/>
          <p:cNvSpPr>
            <a:spLocks noGrp="1"/>
          </p:cNvSpPr>
          <p:nvPr>
            <p:ph idx="1"/>
          </p:nvPr>
        </p:nvSpPr>
        <p:spPr>
          <a:xfrm>
            <a:off x="914400" y="1447800"/>
            <a:ext cx="7239000" cy="4191000"/>
          </a:xfrm>
        </p:spPr>
        <p:txBody>
          <a:bodyPr/>
          <a:lstStyle/>
          <a:p>
            <a:r>
              <a:rPr lang="en-US" sz="2600" dirty="0">
                <a:effectLst>
                  <a:outerShdw blurRad="38100" dist="38100" dir="2700000" algn="tl">
                    <a:srgbClr val="000000">
                      <a:alpha val="43137"/>
                    </a:srgbClr>
                  </a:outerShdw>
                </a:effectLst>
              </a:rPr>
              <a:t>6 case-control studies</a:t>
            </a:r>
          </a:p>
          <a:p>
            <a:pPr lvl="1"/>
            <a:r>
              <a:rPr lang="en-US" sz="2400" dirty="0">
                <a:effectLst>
                  <a:outerShdw blurRad="38100" dist="38100" dir="2700000" algn="tl">
                    <a:srgbClr val="000000">
                      <a:alpha val="43137"/>
                    </a:srgbClr>
                  </a:outerShdw>
                </a:effectLst>
              </a:rPr>
              <a:t>Women who did not have blood pressure check prior to COC initiation had higher odds of acute myocardial infarction and ischemic stroke than women who had blood pressure check</a:t>
            </a:r>
          </a:p>
          <a:p>
            <a:pPr lvl="1">
              <a:spcAft>
                <a:spcPts val="1200"/>
              </a:spcAft>
            </a:pPr>
            <a:r>
              <a:rPr lang="en-US" sz="2400" dirty="0">
                <a:effectLst>
                  <a:outerShdw blurRad="38100" dist="38100" dir="2700000" algn="tl">
                    <a:srgbClr val="000000">
                      <a:alpha val="43137"/>
                    </a:srgbClr>
                  </a:outerShdw>
                </a:effectLst>
              </a:rPr>
              <a:t>No increased risk for hemorrhagic stroke based on whether or not blood pressure measured</a:t>
            </a:r>
          </a:p>
          <a:p>
            <a:r>
              <a:rPr lang="en-US" sz="2600" dirty="0">
                <a:effectLst>
                  <a:outerShdw blurRad="38100" dist="38100" dir="2700000" algn="tl">
                    <a:srgbClr val="000000">
                      <a:alpha val="43137"/>
                    </a:srgbClr>
                  </a:outerShdw>
                </a:effectLst>
              </a:rPr>
              <a:t>No evidence identified on other hormonal methods</a:t>
            </a:r>
          </a:p>
        </p:txBody>
      </p:sp>
      <p:sp>
        <p:nvSpPr>
          <p:cNvPr id="4" name="Text Placeholder 3"/>
          <p:cNvSpPr>
            <a:spLocks noGrp="1"/>
          </p:cNvSpPr>
          <p:nvPr>
            <p:ph type="body" sz="quarter" idx="10"/>
          </p:nvPr>
        </p:nvSpPr>
        <p:spPr>
          <a:xfrm>
            <a:off x="1371600" y="5791200"/>
            <a:ext cx="7315200" cy="457200"/>
          </a:xfrm>
        </p:spPr>
        <p:txBody>
          <a:bodyPr>
            <a:noAutofit/>
          </a:bodyPr>
          <a:lstStyle/>
          <a:p>
            <a:r>
              <a:rPr lang="en-US" sz="1200" dirty="0" err="1">
                <a:effectLst>
                  <a:outerShdw blurRad="38100" dist="38100" dir="2700000" algn="tl">
                    <a:srgbClr val="000000">
                      <a:alpha val="43137"/>
                    </a:srgbClr>
                  </a:outerShdw>
                </a:effectLst>
                <a:latin typeface="Arial" pitchFamily="34" charset="0"/>
                <a:cs typeface="Arial" pitchFamily="34" charset="0"/>
              </a:rPr>
              <a:t>Tepper</a:t>
            </a:r>
            <a:r>
              <a:rPr lang="en-US" sz="1200" dirty="0">
                <a:effectLst>
                  <a:outerShdw blurRad="38100" dist="38100" dir="2700000" algn="tl">
                    <a:srgbClr val="000000">
                      <a:alpha val="43137"/>
                    </a:srgbClr>
                  </a:outerShdw>
                </a:effectLst>
                <a:latin typeface="Arial" pitchFamily="34" charset="0"/>
                <a:cs typeface="Arial" pitchFamily="34" charset="0"/>
              </a:rPr>
              <a:t>, Contraception, 2012.</a:t>
            </a:r>
          </a:p>
        </p:txBody>
      </p:sp>
    </p:spTree>
    <p:extLst>
      <p:ext uri="{BB962C8B-B14F-4D97-AF65-F5344CB8AC3E}">
        <p14:creationId xmlns:p14="http://schemas.microsoft.com/office/powerpoint/2010/main" val="4259236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944562"/>
          </a:xfrm>
        </p:spPr>
        <p:txBody>
          <a:bodyPr/>
          <a:lstStyle/>
          <a:p>
            <a:r>
              <a:rPr lang="en-US" sz="3200" dirty="0">
                <a:effectLst>
                  <a:outerShdw blurRad="38100" dist="38100" dir="2700000" algn="tl">
                    <a:srgbClr val="000000">
                      <a:alpha val="43137"/>
                    </a:srgbClr>
                  </a:outerShdw>
                </a:effectLst>
              </a:rPr>
              <a:t>Pelvic Exam before Initiating CHCs</a:t>
            </a:r>
          </a:p>
        </p:txBody>
      </p:sp>
      <p:sp>
        <p:nvSpPr>
          <p:cNvPr id="3" name="Content Placeholder 2"/>
          <p:cNvSpPr>
            <a:spLocks noGrp="1"/>
          </p:cNvSpPr>
          <p:nvPr>
            <p:ph idx="1"/>
          </p:nvPr>
        </p:nvSpPr>
        <p:spPr>
          <a:xfrm>
            <a:off x="685800" y="1547586"/>
            <a:ext cx="7772400" cy="3238500"/>
          </a:xfrm>
        </p:spPr>
        <p:txBody>
          <a:bodyPr/>
          <a:lstStyle/>
          <a:p>
            <a:pPr>
              <a:spcAft>
                <a:spcPts val="600"/>
              </a:spcAft>
            </a:pPr>
            <a:r>
              <a:rPr lang="en-US" dirty="0">
                <a:effectLst>
                  <a:outerShdw blurRad="38100" dist="38100" dir="2700000" algn="tl">
                    <a:srgbClr val="000000">
                      <a:alpha val="43137"/>
                    </a:srgbClr>
                  </a:outerShdw>
                </a:effectLst>
              </a:rPr>
              <a:t>Is not necessary before starting CHCs</a:t>
            </a:r>
          </a:p>
          <a:p>
            <a:pPr>
              <a:spcAft>
                <a:spcPts val="600"/>
              </a:spcAft>
            </a:pPr>
            <a:r>
              <a:rPr lang="en-US" dirty="0">
                <a:effectLst>
                  <a:outerShdw blurRad="38100" dist="38100" dir="2700000" algn="tl">
                    <a:srgbClr val="000000">
                      <a:alpha val="43137"/>
                    </a:srgbClr>
                  </a:outerShdw>
                </a:effectLst>
              </a:rPr>
              <a:t>No conditions for which CHCs would be unsafe would be detected by pelvic exam</a:t>
            </a:r>
          </a:p>
          <a:p>
            <a:r>
              <a:rPr lang="en-US" dirty="0">
                <a:effectLst>
                  <a:outerShdw blurRad="38100" dist="38100" dir="2700000" algn="tl">
                    <a:srgbClr val="000000">
                      <a:alpha val="43137"/>
                    </a:srgbClr>
                  </a:outerShdw>
                </a:effectLst>
              </a:rPr>
              <a:t>Evidence:</a:t>
            </a:r>
          </a:p>
          <a:p>
            <a:pPr lvl="1">
              <a:spcBef>
                <a:spcPts val="300"/>
              </a:spcBef>
              <a:spcAft>
                <a:spcPts val="300"/>
              </a:spcAft>
            </a:pPr>
            <a:r>
              <a:rPr lang="en-US" dirty="0">
                <a:effectLst>
                  <a:outerShdw blurRad="38100" dist="38100" dir="2700000" algn="tl">
                    <a:srgbClr val="000000">
                      <a:alpha val="43137"/>
                    </a:srgbClr>
                  </a:outerShdw>
                </a:effectLst>
              </a:rPr>
              <a:t>Two case-control studies</a:t>
            </a:r>
          </a:p>
          <a:p>
            <a:pPr lvl="1"/>
            <a:r>
              <a:rPr lang="en-US" dirty="0">
                <a:effectLst>
                  <a:outerShdw blurRad="38100" dist="38100" dir="2700000" algn="tl">
                    <a:srgbClr val="000000">
                      <a:alpha val="43137"/>
                    </a:srgbClr>
                  </a:outerShdw>
                </a:effectLst>
              </a:rPr>
              <a:t>Delayed versus immediate pelvic exam before contraception</a:t>
            </a:r>
          </a:p>
          <a:p>
            <a:pPr lvl="1"/>
            <a:r>
              <a:rPr lang="en-US" dirty="0">
                <a:effectLst>
                  <a:outerShdw blurRad="38100" dist="38100" dir="2700000" algn="tl">
                    <a:srgbClr val="000000">
                      <a:alpha val="43137"/>
                    </a:srgbClr>
                  </a:outerShdw>
                </a:effectLst>
              </a:rPr>
              <a:t>No difference in risk factors for cervical neoplasia, incidence of STDs, incidence of abnormal </a:t>
            </a:r>
            <a:r>
              <a:rPr lang="en-US" dirty="0" err="1">
                <a:effectLst>
                  <a:outerShdw blurRad="38100" dist="38100" dir="2700000" algn="tl">
                    <a:srgbClr val="000000">
                      <a:alpha val="43137"/>
                    </a:srgbClr>
                  </a:outerShdw>
                </a:effectLst>
              </a:rPr>
              <a:t>Papanicolaou</a:t>
            </a:r>
            <a:r>
              <a:rPr lang="en-US" dirty="0">
                <a:effectLst>
                  <a:outerShdw blurRad="38100" dist="38100" dir="2700000" algn="tl">
                    <a:srgbClr val="000000">
                      <a:alpha val="43137"/>
                    </a:srgbClr>
                  </a:outerShdw>
                </a:effectLst>
              </a:rPr>
              <a:t> smears, or incidence of abnormal wet mounts. </a:t>
            </a:r>
          </a:p>
        </p:txBody>
      </p:sp>
      <p:sp>
        <p:nvSpPr>
          <p:cNvPr id="4" name="Text Placeholder 3"/>
          <p:cNvSpPr>
            <a:spLocks noGrp="1"/>
          </p:cNvSpPr>
          <p:nvPr>
            <p:ph type="body" sz="quarter" idx="10"/>
          </p:nvPr>
        </p:nvSpPr>
        <p:spPr>
          <a:xfrm>
            <a:off x="1295400" y="5664200"/>
            <a:ext cx="6324600" cy="609600"/>
          </a:xfrm>
        </p:spPr>
        <p:txBody>
          <a:bodyPr/>
          <a:lstStyle/>
          <a:p>
            <a:r>
              <a:rPr lang="en-US" dirty="0" err="1">
                <a:effectLst>
                  <a:outerShdw blurRad="38100" dist="38100" dir="2700000" algn="tl">
                    <a:srgbClr val="000000">
                      <a:alpha val="43137"/>
                    </a:srgbClr>
                  </a:outerShdw>
                </a:effectLst>
              </a:rPr>
              <a:t>Tepper</a:t>
            </a:r>
            <a:r>
              <a:rPr lang="en-US" dirty="0">
                <a:effectLst>
                  <a:outerShdw blurRad="38100" dist="38100" dir="2700000" algn="tl">
                    <a:srgbClr val="000000">
                      <a:alpha val="43137"/>
                    </a:srgbClr>
                  </a:outerShdw>
                </a:effectLst>
              </a:rPr>
              <a:t> Contraception 2013 </a:t>
            </a:r>
          </a:p>
        </p:txBody>
      </p:sp>
      <p:pic>
        <p:nvPicPr>
          <p:cNvPr id="7170" name="Picture 2" descr="Picture of a stethoscope." title="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962072"/>
            <a:ext cx="2209800" cy="147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0651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1143000"/>
          </a:xfrm>
        </p:spPr>
        <p:txBody>
          <a:bodyPr/>
          <a:lstStyle/>
          <a:p>
            <a:pPr>
              <a:lnSpc>
                <a:spcPts val="3600"/>
              </a:lnSpc>
            </a:pPr>
            <a:r>
              <a:rPr lang="en-US" sz="3600" dirty="0">
                <a:effectLst>
                  <a:outerShdw blurRad="38100" dist="38100" dir="2700000" algn="tl">
                    <a:srgbClr val="000000">
                      <a:alpha val="43137"/>
                    </a:srgbClr>
                  </a:outerShdw>
                </a:effectLst>
              </a:rPr>
              <a:t>Clinical scenario 3: </a:t>
            </a:r>
            <a:br>
              <a:rPr lang="en-US" sz="36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Exams and tests</a:t>
            </a:r>
          </a:p>
        </p:txBody>
      </p:sp>
      <p:sp>
        <p:nvSpPr>
          <p:cNvPr id="3" name="Content Placeholder 2"/>
          <p:cNvSpPr>
            <a:spLocks noGrp="1"/>
          </p:cNvSpPr>
          <p:nvPr>
            <p:ph idx="1"/>
          </p:nvPr>
        </p:nvSpPr>
        <p:spPr>
          <a:xfrm>
            <a:off x="457200" y="1828800"/>
            <a:ext cx="8001000" cy="2590800"/>
          </a:xfrm>
        </p:spPr>
        <p:txBody>
          <a:bodyPr/>
          <a:lstStyle/>
          <a:p>
            <a:pPr>
              <a:spcAft>
                <a:spcPts val="1200"/>
              </a:spcAft>
            </a:pPr>
            <a:r>
              <a:rPr lang="en-US" sz="2600" dirty="0">
                <a:effectLst>
                  <a:outerShdw blurRad="38100" dist="38100" dir="2700000" algn="tl">
                    <a:srgbClr val="000000">
                      <a:alpha val="43137"/>
                    </a:srgbClr>
                  </a:outerShdw>
                </a:effectLst>
              </a:rPr>
              <a:t>24 y.o. female comes to office desiring contraception and wants to start pills</a:t>
            </a:r>
          </a:p>
          <a:p>
            <a:pPr lvl="1">
              <a:tabLst>
                <a:tab pos="1089025" algn="l"/>
              </a:tabLst>
            </a:pPr>
            <a:r>
              <a:rPr lang="en-US" sz="2400" b="1" dirty="0">
                <a:solidFill>
                  <a:schemeClr val="tx1">
                    <a:lumMod val="60000"/>
                    <a:lumOff val="40000"/>
                  </a:schemeClr>
                </a:solidFill>
                <a:effectLst>
                  <a:outerShdw blurRad="38100" dist="38100" dir="2700000" algn="tl">
                    <a:srgbClr val="000000">
                      <a:alpha val="43137"/>
                    </a:srgbClr>
                  </a:outerShdw>
                </a:effectLst>
              </a:rPr>
              <a:t>Q</a:t>
            </a:r>
            <a:r>
              <a:rPr lang="en-US" sz="2400" dirty="0">
                <a:effectLst>
                  <a:outerShdw blurRad="38100" dist="38100" dir="2700000" algn="tl">
                    <a:srgbClr val="000000">
                      <a:alpha val="43137"/>
                    </a:srgbClr>
                  </a:outerShdw>
                </a:effectLst>
              </a:rPr>
              <a:t>: Do you need to do any exams or tests before she  starts?</a:t>
            </a:r>
            <a:endParaRPr lang="en-US" dirty="0">
              <a:effectLst>
                <a:outerShdw blurRad="38100" dist="38100" dir="2700000" algn="tl">
                  <a:srgbClr val="000000">
                    <a:alpha val="43137"/>
                  </a:srgbClr>
                </a:outerShdw>
              </a:effectLst>
            </a:endParaRPr>
          </a:p>
          <a:p>
            <a:pPr lvl="1"/>
            <a:r>
              <a:rPr lang="en-US" sz="2400" b="1" dirty="0">
                <a:solidFill>
                  <a:schemeClr val="tx1">
                    <a:lumMod val="60000"/>
                    <a:lumOff val="40000"/>
                  </a:schemeClr>
                </a:solidFill>
                <a:effectLst>
                  <a:outerShdw blurRad="38100" dist="38100" dir="2700000" algn="tl">
                    <a:srgbClr val="000000">
                      <a:alpha val="43137"/>
                    </a:srgbClr>
                  </a:outerShdw>
                </a:effectLst>
              </a:rPr>
              <a:t>A</a:t>
            </a:r>
            <a:r>
              <a:rPr lang="en-US" sz="2400" dirty="0">
                <a:effectLst>
                  <a:outerShdw blurRad="38100" dist="38100" dir="2700000" algn="tl">
                    <a:srgbClr val="000000">
                      <a:alpha val="43137"/>
                    </a:srgbClr>
                  </a:outerShdw>
                </a:effectLst>
              </a:rPr>
              <a:t>: Blood pressure measurement essential</a:t>
            </a:r>
          </a:p>
        </p:txBody>
      </p:sp>
      <p:pic>
        <p:nvPicPr>
          <p:cNvPr id="6"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301" y="3733800"/>
            <a:ext cx="170849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54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nSpc>
                <a:spcPts val="3600"/>
              </a:lnSpc>
            </a:pPr>
            <a:r>
              <a:rPr lang="en-US" sz="3400" dirty="0"/>
              <a:t>Clinical scenario 4:  </a:t>
            </a:r>
            <a:br>
              <a:rPr lang="en-US" sz="3400" dirty="0"/>
            </a:br>
            <a:r>
              <a:rPr lang="en-US" sz="3000" dirty="0"/>
              <a:t>Emergency Contraception </a:t>
            </a:r>
          </a:p>
        </p:txBody>
      </p:sp>
      <p:sp>
        <p:nvSpPr>
          <p:cNvPr id="3" name="Content Placeholder 2"/>
          <p:cNvSpPr>
            <a:spLocks noGrp="1"/>
          </p:cNvSpPr>
          <p:nvPr>
            <p:ph idx="1"/>
          </p:nvPr>
        </p:nvSpPr>
        <p:spPr>
          <a:xfrm>
            <a:off x="457200" y="2133600"/>
            <a:ext cx="8229600" cy="2666999"/>
          </a:xfrm>
        </p:spPr>
        <p:txBody>
          <a:bodyPr/>
          <a:lstStyle/>
          <a:p>
            <a:pPr>
              <a:spcAft>
                <a:spcPts val="1800"/>
              </a:spcAft>
            </a:pPr>
            <a:r>
              <a:rPr lang="en-US" sz="2600" dirty="0"/>
              <a:t>38 </a:t>
            </a:r>
            <a:r>
              <a:rPr lang="en-US" sz="2600" dirty="0" err="1"/>
              <a:t>y.o</a:t>
            </a:r>
            <a:r>
              <a:rPr lang="en-US" sz="2600" dirty="0"/>
              <a:t>. obese female had unprotected intercourse 4 days ago and is worried about pregnancy.</a:t>
            </a:r>
          </a:p>
          <a:p>
            <a:pPr lvl="1">
              <a:tabLst>
                <a:tab pos="1143000" algn="l"/>
              </a:tabLst>
            </a:pPr>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t>:  What are her emergency contraception 	options?</a:t>
            </a:r>
          </a:p>
        </p:txBody>
      </p:sp>
      <p:pic>
        <p:nvPicPr>
          <p:cNvPr id="1026" name="Picture 2" descr="Picture of a woman." title="Alt text."/>
          <p:cNvPicPr>
            <a:picLocks noChangeAspect="1" noChangeArrowheads="1"/>
          </p:cNvPicPr>
          <p:nvPr/>
        </p:nvPicPr>
        <p:blipFill rotWithShape="1">
          <a:blip r:embed="rId3">
            <a:extLst>
              <a:ext uri="{28A0092B-C50C-407E-A947-70E740481C1C}">
                <a14:useLocalDpi xmlns:a14="http://schemas.microsoft.com/office/drawing/2010/main" val="0"/>
              </a:ext>
            </a:extLst>
          </a:blip>
          <a:srcRect t="3048" b="3338"/>
          <a:stretch/>
        </p:blipFill>
        <p:spPr bwMode="auto">
          <a:xfrm>
            <a:off x="6172200" y="4114800"/>
            <a:ext cx="1957137" cy="18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24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762000"/>
          </a:xfrm>
        </p:spPr>
        <p:txBody>
          <a:bodyPr/>
          <a:lstStyle/>
          <a:p>
            <a:r>
              <a:rPr lang="en-US" sz="3200" dirty="0">
                <a:effectLst>
                  <a:outerShdw blurRad="38100" dist="38100" dir="2700000" algn="tl">
                    <a:srgbClr val="000000">
                      <a:alpha val="43137"/>
                    </a:srgbClr>
                  </a:outerShdw>
                </a:effectLst>
              </a:rPr>
              <a:t>Four options for EC available in the US</a:t>
            </a:r>
          </a:p>
        </p:txBody>
      </p:sp>
      <p:sp>
        <p:nvSpPr>
          <p:cNvPr id="3" name="Content Placeholder 2"/>
          <p:cNvSpPr>
            <a:spLocks noGrp="1"/>
          </p:cNvSpPr>
          <p:nvPr>
            <p:ph idx="1"/>
          </p:nvPr>
        </p:nvSpPr>
        <p:spPr>
          <a:xfrm>
            <a:off x="685800" y="1600200"/>
            <a:ext cx="7162800" cy="3581400"/>
          </a:xfrm>
        </p:spPr>
        <p:txBody>
          <a:bodyPr/>
          <a:lstStyle/>
          <a:p>
            <a:r>
              <a:rPr lang="en-US" sz="2800" dirty="0">
                <a:effectLst>
                  <a:outerShdw blurRad="38100" dist="38100" dir="2700000" algn="tl">
                    <a:srgbClr val="000000">
                      <a:alpha val="43137"/>
                    </a:srgbClr>
                  </a:outerShdw>
                </a:effectLst>
              </a:rPr>
              <a:t>Intrauterine device</a:t>
            </a:r>
          </a:p>
          <a:p>
            <a:pPr lvl="1"/>
            <a:r>
              <a:rPr lang="en-US" sz="2400" dirty="0">
                <a:effectLst>
                  <a:outerShdw blurRad="38100" dist="38100" dir="2700000" algn="tl">
                    <a:srgbClr val="000000">
                      <a:alpha val="43137"/>
                    </a:srgbClr>
                  </a:outerShdw>
                </a:effectLst>
              </a:rPr>
              <a:t>Copper intrauterine device (Cu-IUD)</a:t>
            </a:r>
          </a:p>
          <a:p>
            <a:r>
              <a:rPr lang="en-US" sz="2800" dirty="0">
                <a:effectLst>
                  <a:outerShdw blurRad="38100" dist="38100" dir="2700000" algn="tl">
                    <a:srgbClr val="000000">
                      <a:alpha val="43137"/>
                    </a:srgbClr>
                  </a:outerShdw>
                </a:effectLst>
              </a:rPr>
              <a:t>Emergency contraceptive pills (ECPs)</a:t>
            </a:r>
          </a:p>
          <a:p>
            <a:pPr lvl="1"/>
            <a:r>
              <a:rPr lang="en-US" sz="2400" dirty="0" err="1">
                <a:effectLst>
                  <a:outerShdw blurRad="38100" dist="38100" dir="2700000" algn="tl">
                    <a:srgbClr val="000000">
                      <a:alpha val="43137"/>
                    </a:srgbClr>
                  </a:outerShdw>
                </a:effectLst>
              </a:rPr>
              <a:t>Ulipristal</a:t>
            </a:r>
            <a:r>
              <a:rPr lang="en-US" sz="2400" dirty="0">
                <a:effectLst>
                  <a:outerShdw blurRad="38100" dist="38100" dir="2700000" algn="tl">
                    <a:srgbClr val="000000">
                      <a:alpha val="43137"/>
                    </a:srgbClr>
                  </a:outerShdw>
                </a:effectLst>
              </a:rPr>
              <a:t> acetate (UPA) available in a single dose (30 mg)</a:t>
            </a:r>
          </a:p>
          <a:p>
            <a:pPr lvl="1"/>
            <a:r>
              <a:rPr lang="en-US" sz="2400" dirty="0" err="1">
                <a:effectLst>
                  <a:outerShdw blurRad="38100" dist="38100" dir="2700000" algn="tl">
                    <a:srgbClr val="000000">
                      <a:alpha val="43137"/>
                    </a:srgbClr>
                  </a:outerShdw>
                </a:effectLst>
              </a:rPr>
              <a:t>Levonorgestrel</a:t>
            </a:r>
            <a:r>
              <a:rPr lang="en-US" sz="2400" dirty="0">
                <a:effectLst>
                  <a:outerShdw blurRad="38100" dist="38100" dir="2700000" algn="tl">
                    <a:srgbClr val="000000">
                      <a:alpha val="43137"/>
                    </a:srgbClr>
                  </a:outerShdw>
                </a:effectLst>
              </a:rPr>
              <a:t> (LNG) in a single or split dose</a:t>
            </a:r>
          </a:p>
          <a:p>
            <a:pPr lvl="1"/>
            <a:r>
              <a:rPr lang="en-US" sz="2400" dirty="0">
                <a:effectLst>
                  <a:outerShdw blurRad="38100" dist="38100" dir="2700000" algn="tl">
                    <a:srgbClr val="000000">
                      <a:alpha val="43137"/>
                    </a:srgbClr>
                  </a:outerShdw>
                </a:effectLst>
              </a:rPr>
              <a:t>Estrogen/progestin in 2 doses </a:t>
            </a:r>
          </a:p>
        </p:txBody>
      </p:sp>
    </p:spTree>
    <p:extLst>
      <p:ext uri="{BB962C8B-B14F-4D97-AF65-F5344CB8AC3E}">
        <p14:creationId xmlns:p14="http://schemas.microsoft.com/office/powerpoint/2010/main" val="32886170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sz="3200" dirty="0"/>
              <a:t>Objectives</a:t>
            </a:r>
          </a:p>
        </p:txBody>
      </p:sp>
      <p:sp>
        <p:nvSpPr>
          <p:cNvPr id="14338" name="Content Placeholder 2"/>
          <p:cNvSpPr>
            <a:spLocks noGrp="1"/>
          </p:cNvSpPr>
          <p:nvPr>
            <p:ph idx="1"/>
          </p:nvPr>
        </p:nvSpPr>
        <p:spPr bwMode="auto">
          <a:xfrm>
            <a:off x="696913" y="1752600"/>
            <a:ext cx="7989887"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buFont typeface="Wingdings" pitchFamily="84" charset="2"/>
              <a:buChar char="q"/>
            </a:pPr>
            <a:r>
              <a:rPr lang="en-US" b="0" dirty="0"/>
              <a:t>Describe the U.S. Selected Practice Recommendations for Contraceptive Use, 2016 (U.S. SPR) </a:t>
            </a:r>
          </a:p>
          <a:p>
            <a:pPr eaLnBrk="1" hangingPunct="1">
              <a:spcAft>
                <a:spcPts val="600"/>
              </a:spcAft>
              <a:buFont typeface="Wingdings" pitchFamily="84" charset="2"/>
              <a:buChar char="q"/>
            </a:pPr>
            <a:r>
              <a:rPr lang="en-US" b="0" dirty="0"/>
              <a:t>Identify intended use and target audience</a:t>
            </a:r>
          </a:p>
          <a:p>
            <a:pPr eaLnBrk="1" hangingPunct="1">
              <a:spcAft>
                <a:spcPts val="600"/>
              </a:spcAft>
              <a:buFont typeface="Wingdings" pitchFamily="84" charset="2"/>
              <a:buChar char="q"/>
            </a:pPr>
            <a:r>
              <a:rPr lang="en-US" b="0" dirty="0"/>
              <a:t>Explain how to use the U.S. SPR</a:t>
            </a:r>
          </a:p>
          <a:p>
            <a:pPr eaLnBrk="1" hangingPunct="1">
              <a:spcAft>
                <a:spcPts val="600"/>
              </a:spcAft>
              <a:buFont typeface="Wingdings" pitchFamily="84" charset="2"/>
              <a:buChar char="q"/>
            </a:pPr>
            <a:r>
              <a:rPr lang="en-US" b="0"/>
              <a:t>Discuss the </a:t>
            </a:r>
            <a:r>
              <a:rPr lang="en-US" b="0" dirty="0"/>
              <a:t>guidance in specific situations, based on clinical scenarios</a:t>
            </a:r>
          </a:p>
          <a:p>
            <a:pPr eaLnBrk="1" hangingPunct="1">
              <a:spcAft>
                <a:spcPts val="600"/>
              </a:spcAft>
              <a:buFont typeface="Wingdings" pitchFamily="84" charset="2"/>
              <a:buChar char="q"/>
            </a:pPr>
            <a:endParaRPr lang="en-US" dirty="0"/>
          </a:p>
          <a:p>
            <a:pPr eaLnBrk="1" hangingPunct="1">
              <a:spcAft>
                <a:spcPts val="600"/>
              </a:spcAft>
              <a:buFont typeface="Wingdings" pitchFamily="84" charset="2"/>
              <a:buChar char="q"/>
            </a:pPr>
            <a:endParaRPr lang="en-US" dirty="0"/>
          </a:p>
          <a:p>
            <a:pPr>
              <a:spcAft>
                <a:spcPts val="600"/>
              </a:spcAft>
              <a:buFont typeface="Wingdings" pitchFamily="84" charset="2"/>
              <a:buChar char="q"/>
            </a:pPr>
            <a:endParaRPr lang="en-US" dirty="0"/>
          </a:p>
        </p:txBody>
      </p:sp>
    </p:spTree>
    <p:extLst>
      <p:ext uri="{BB962C8B-B14F-4D97-AF65-F5344CB8AC3E}">
        <p14:creationId xmlns:p14="http://schemas.microsoft.com/office/powerpoint/2010/main" val="126892563"/>
      </p:ext>
    </p:extLst>
  </p:cSld>
  <p:clrMapOvr>
    <a:masterClrMapping/>
  </p:clrMapOvr>
  <mc:AlternateContent xmlns:mc="http://schemas.openxmlformats.org/markup-compatibility/2006" xmlns:p14="http://schemas.microsoft.com/office/powerpoint/2010/main">
    <mc:Choice Requires="p14">
      <p:transition p14:dur="0" advTm="23267"/>
    </mc:Choice>
    <mc:Fallback xmlns="">
      <p:transition advTm="2326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sz="3200" dirty="0">
                <a:effectLst>
                  <a:outerShdw blurRad="38100" dist="38100" dir="2700000" algn="tl">
                    <a:srgbClr val="000000">
                      <a:alpha val="43137"/>
                    </a:srgbClr>
                  </a:outerShdw>
                </a:effectLst>
              </a:rPr>
              <a:t>SPR Recommendation on Effectiveness</a:t>
            </a:r>
          </a:p>
        </p:txBody>
      </p:sp>
      <p:sp>
        <p:nvSpPr>
          <p:cNvPr id="3" name="Content Placeholder 2"/>
          <p:cNvSpPr>
            <a:spLocks noGrp="1"/>
          </p:cNvSpPr>
          <p:nvPr>
            <p:ph idx="1"/>
          </p:nvPr>
        </p:nvSpPr>
        <p:spPr>
          <a:xfrm>
            <a:off x="746760" y="1219200"/>
            <a:ext cx="7711440" cy="4953000"/>
          </a:xfrm>
        </p:spPr>
        <p:txBody>
          <a:bodyPr/>
          <a:lstStyle/>
          <a:p>
            <a:pPr>
              <a:spcAft>
                <a:spcPts val="1200"/>
              </a:spcAft>
            </a:pPr>
            <a:r>
              <a:rPr lang="en-US" sz="2300" b="0" dirty="0">
                <a:effectLst>
                  <a:outerShdw blurRad="38100" dist="38100" dir="2700000" algn="tl">
                    <a:srgbClr val="000000">
                      <a:alpha val="43137"/>
                    </a:srgbClr>
                  </a:outerShdw>
                </a:effectLst>
              </a:rPr>
              <a:t>Large systematic review of 42 studies showed that the pregnancy rate among emergency IUD users is 0.09%</a:t>
            </a:r>
          </a:p>
          <a:p>
            <a:r>
              <a:rPr lang="en-US" sz="2300" b="0" dirty="0">
                <a:effectLst>
                  <a:outerShdw blurRad="38100" dist="38100" dir="2700000" algn="tl">
                    <a:srgbClr val="000000">
                      <a:alpha val="43137"/>
                    </a:srgbClr>
                  </a:outerShdw>
                </a:effectLst>
              </a:rPr>
              <a:t>UPA and LNG ECPs have similar effectiveness when taken within 3 days after unprotected intercourse</a:t>
            </a:r>
          </a:p>
          <a:p>
            <a:pPr lvl="1">
              <a:spcAft>
                <a:spcPts val="1200"/>
              </a:spcAft>
            </a:pPr>
            <a:r>
              <a:rPr lang="en-US" dirty="0">
                <a:solidFill>
                  <a:srgbClr val="FFFF66"/>
                </a:solidFill>
                <a:effectLst>
                  <a:outerShdw blurRad="38100" dist="38100" dir="2700000" algn="tl">
                    <a:srgbClr val="000000">
                      <a:alpha val="43137"/>
                    </a:srgbClr>
                  </a:outerShdw>
                </a:effectLst>
              </a:rPr>
              <a:t>UPA has been shown to be more effective than the LNG formulation between 3 and 5 days after unprotected intercourse.</a:t>
            </a:r>
          </a:p>
          <a:p>
            <a:pPr>
              <a:spcAft>
                <a:spcPts val="1200"/>
              </a:spcAft>
            </a:pPr>
            <a:r>
              <a:rPr lang="en-US" sz="2300" b="0" dirty="0">
                <a:effectLst>
                  <a:outerShdw blurRad="38100" dist="38100" dir="2700000" algn="tl">
                    <a:srgbClr val="000000">
                      <a:alpha val="43137"/>
                    </a:srgbClr>
                  </a:outerShdw>
                </a:effectLst>
              </a:rPr>
              <a:t>UPA may be more effective than LNG for women who are obese.</a:t>
            </a:r>
          </a:p>
          <a:p>
            <a:r>
              <a:rPr lang="en-US" sz="2300" b="0" dirty="0">
                <a:effectLst>
                  <a:outerShdw blurRad="38100" dist="38100" dir="2700000" algn="tl">
                    <a:srgbClr val="000000">
                      <a:alpha val="43137"/>
                    </a:srgbClr>
                  </a:outerShdw>
                </a:effectLst>
              </a:rPr>
              <a:t>The combined estrogen/progestin regimen is less effective than UPA or LNG and is associated with more frequent side effects</a:t>
            </a:r>
          </a:p>
          <a:p>
            <a:endParaRPr lang="en-US" dirty="0">
              <a:effectLst>
                <a:outerShdw blurRad="38100" dist="38100" dir="2700000" algn="tl">
                  <a:srgbClr val="000000">
                    <a:alpha val="43137"/>
                  </a:srgbClr>
                </a:outerShdw>
              </a:effectLst>
            </a:endParaRPr>
          </a:p>
        </p:txBody>
      </p:sp>
      <p:sp>
        <p:nvSpPr>
          <p:cNvPr id="4" name="TextBox 3"/>
          <p:cNvSpPr txBox="1"/>
          <p:nvPr/>
        </p:nvSpPr>
        <p:spPr>
          <a:xfrm>
            <a:off x="944880" y="6184900"/>
            <a:ext cx="7315200" cy="246221"/>
          </a:xfrm>
          <a:prstGeom prst="rect">
            <a:avLst/>
          </a:prstGeom>
          <a:noFill/>
        </p:spPr>
        <p:txBody>
          <a:bodyPr wrap="square" rtlCol="0">
            <a:spAutoFit/>
          </a:bodyPr>
          <a:lstStyle/>
          <a:p>
            <a:r>
              <a:rPr lang="en-US" sz="1000" dirty="0"/>
              <a:t>Cleland K. Hum </a:t>
            </a:r>
            <a:r>
              <a:rPr lang="en-US" sz="1000" dirty="0" err="1"/>
              <a:t>Reprod</a:t>
            </a:r>
            <a:r>
              <a:rPr lang="en-US" sz="1000" dirty="0"/>
              <a:t> 2012;27:1994-2000;  Jatlaoui T. Contraception 2016;93:93-112; Jatlaoui T.  Contraception 2016;94:605-11.</a:t>
            </a:r>
          </a:p>
        </p:txBody>
      </p:sp>
    </p:spTree>
    <p:extLst>
      <p:ext uri="{BB962C8B-B14F-4D97-AF65-F5344CB8AC3E}">
        <p14:creationId xmlns:p14="http://schemas.microsoft.com/office/powerpoint/2010/main" val="23184649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nSpc>
                <a:spcPts val="3600"/>
              </a:lnSpc>
              <a:spcAft>
                <a:spcPts val="1200"/>
              </a:spcAft>
            </a:pPr>
            <a:r>
              <a:rPr lang="en-US" sz="3400" dirty="0"/>
              <a:t>Clinical scenario 4:  </a:t>
            </a:r>
            <a:br>
              <a:rPr lang="en-US" sz="3400" dirty="0"/>
            </a:br>
            <a:r>
              <a:rPr lang="en-US" sz="3000" dirty="0"/>
              <a:t>Emergency Contraception </a:t>
            </a:r>
          </a:p>
        </p:txBody>
      </p:sp>
      <p:sp>
        <p:nvSpPr>
          <p:cNvPr id="3" name="Content Placeholder 2"/>
          <p:cNvSpPr>
            <a:spLocks noGrp="1"/>
          </p:cNvSpPr>
          <p:nvPr>
            <p:ph idx="1"/>
          </p:nvPr>
        </p:nvSpPr>
        <p:spPr>
          <a:xfrm>
            <a:off x="609600" y="1752600"/>
            <a:ext cx="7848600" cy="4191000"/>
          </a:xfrm>
        </p:spPr>
        <p:txBody>
          <a:bodyPr/>
          <a:lstStyle/>
          <a:p>
            <a:pPr>
              <a:spcAft>
                <a:spcPts val="1200"/>
              </a:spcAft>
            </a:pPr>
            <a:r>
              <a:rPr lang="en-US" sz="2600" dirty="0"/>
              <a:t>38 </a:t>
            </a:r>
            <a:r>
              <a:rPr lang="en-US" sz="2600" dirty="0" err="1"/>
              <a:t>y.o</a:t>
            </a:r>
            <a:r>
              <a:rPr lang="en-US" sz="2600" dirty="0"/>
              <a:t>. obese female had unprotected intercourse 4 days ago and is worried about pregnancy.</a:t>
            </a:r>
          </a:p>
          <a:p>
            <a:pPr lvl="1">
              <a:tabLst>
                <a:tab pos="1143000" algn="l"/>
              </a:tabLst>
            </a:pPr>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t>:  What are her emergency contraception 	options?</a:t>
            </a:r>
          </a:p>
          <a:p>
            <a:pPr lvl="1"/>
            <a:r>
              <a:rPr lang="en-US" sz="2400" b="1" dirty="0">
                <a:solidFill>
                  <a:schemeClr val="tx1">
                    <a:lumMod val="40000"/>
                    <a:lumOff val="60000"/>
                  </a:schemeClr>
                </a:solidFill>
                <a:effectLst>
                  <a:outerShdw blurRad="38100" dist="38100" dir="2700000" algn="tl">
                    <a:srgbClr val="000000">
                      <a:alpha val="43137"/>
                    </a:srgbClr>
                  </a:outerShdw>
                </a:effectLst>
              </a:rPr>
              <a:t>A</a:t>
            </a:r>
            <a:r>
              <a:rPr lang="en-US" sz="2400" dirty="0"/>
              <a:t>:  </a:t>
            </a:r>
          </a:p>
          <a:p>
            <a:pPr lvl="2"/>
            <a:r>
              <a:rPr lang="en-US" sz="2200" dirty="0"/>
              <a:t>Copper IUD</a:t>
            </a:r>
          </a:p>
          <a:p>
            <a:pPr lvl="2"/>
            <a:r>
              <a:rPr lang="en-US" sz="2200" dirty="0" err="1"/>
              <a:t>Ulipristal</a:t>
            </a:r>
            <a:r>
              <a:rPr lang="en-US" sz="2200" dirty="0"/>
              <a:t> acetate</a:t>
            </a:r>
          </a:p>
          <a:p>
            <a:pPr lvl="2"/>
            <a:r>
              <a:rPr lang="en-US" sz="2200" dirty="0" err="1"/>
              <a:t>Levonorgestrel</a:t>
            </a:r>
            <a:r>
              <a:rPr lang="en-US" sz="2200" dirty="0"/>
              <a:t> ECPs</a:t>
            </a:r>
          </a:p>
          <a:p>
            <a:pPr lvl="2"/>
            <a:r>
              <a:rPr lang="en-US" sz="2200" dirty="0"/>
              <a:t>Combination estrogen/progestin pills</a:t>
            </a:r>
          </a:p>
          <a:p>
            <a:pPr lvl="2"/>
            <a:endParaRPr lang="en-US" sz="2200" b="1" dirty="0"/>
          </a:p>
          <a:p>
            <a:pPr lvl="1"/>
            <a:endParaRPr lang="en-US" sz="2400" b="1" dirty="0"/>
          </a:p>
          <a:p>
            <a:pPr marL="457200" lvl="1" indent="0">
              <a:buNone/>
            </a:pPr>
            <a:endParaRPr lang="en-US" b="1" dirty="0"/>
          </a:p>
          <a:p>
            <a:pPr marL="457200" lvl="1" indent="0">
              <a:buNone/>
            </a:pPr>
            <a:endParaRPr lang="en-US" b="1" dirty="0"/>
          </a:p>
        </p:txBody>
      </p:sp>
    </p:spTree>
    <p:extLst>
      <p:ext uri="{BB962C8B-B14F-4D97-AF65-F5344CB8AC3E}">
        <p14:creationId xmlns:p14="http://schemas.microsoft.com/office/powerpoint/2010/main" val="423099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2"/>
            <a:ext cx="8229600" cy="1646238"/>
          </a:xfrm>
        </p:spPr>
        <p:txBody>
          <a:bodyPr/>
          <a:lstStyle/>
          <a:p>
            <a:pPr>
              <a:lnSpc>
                <a:spcPts val="3600"/>
              </a:lnSpc>
            </a:pP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sz="3400" dirty="0">
                <a:effectLst>
                  <a:outerShdw blurRad="38100" dist="38100" dir="2700000" algn="tl">
                    <a:srgbClr val="000000">
                      <a:alpha val="43137"/>
                    </a:srgbClr>
                  </a:outerShdw>
                </a:effectLst>
              </a:rPr>
              <a:t>Clinical scenario 5:  </a:t>
            </a:r>
            <a:br>
              <a:rPr lang="en-US" sz="34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Initiation of regular contraception after emergency contraception pills</a:t>
            </a:r>
          </a:p>
        </p:txBody>
      </p:sp>
      <p:sp>
        <p:nvSpPr>
          <p:cNvPr id="3" name="Content Placeholder 2"/>
          <p:cNvSpPr>
            <a:spLocks noGrp="1"/>
          </p:cNvSpPr>
          <p:nvPr>
            <p:ph idx="1"/>
          </p:nvPr>
        </p:nvSpPr>
        <p:spPr>
          <a:xfrm>
            <a:off x="685800" y="2362200"/>
            <a:ext cx="7772400" cy="3200400"/>
          </a:xfrm>
        </p:spPr>
        <p:txBody>
          <a:bodyPr/>
          <a:lstStyle/>
          <a:p>
            <a:r>
              <a:rPr lang="en-US" sz="2600" dirty="0">
                <a:effectLst>
                  <a:outerShdw blurRad="38100" dist="38100" dir="2700000" algn="tl">
                    <a:srgbClr val="000000">
                      <a:alpha val="43137"/>
                    </a:srgbClr>
                  </a:outerShdw>
                </a:effectLst>
              </a:rPr>
              <a:t>38 </a:t>
            </a:r>
            <a:r>
              <a:rPr lang="en-US" sz="2600" dirty="0" err="1">
                <a:effectLst>
                  <a:outerShdw blurRad="38100" dist="38100" dir="2700000" algn="tl">
                    <a:srgbClr val="000000">
                      <a:alpha val="43137"/>
                    </a:srgbClr>
                  </a:outerShdw>
                </a:effectLst>
              </a:rPr>
              <a:t>y.o</a:t>
            </a:r>
            <a:r>
              <a:rPr lang="en-US" sz="2600" dirty="0">
                <a:effectLst>
                  <a:outerShdw blurRad="38100" dist="38100" dir="2700000" algn="tl">
                    <a:srgbClr val="000000">
                      <a:alpha val="43137"/>
                    </a:srgbClr>
                  </a:outerShdw>
                </a:effectLst>
              </a:rPr>
              <a:t>. obese female had unprotected intercourse 4 days ago and is worried about pregnancy.  She has chosen to take UPA.</a:t>
            </a:r>
          </a:p>
          <a:p>
            <a:endParaRPr lang="en-US" dirty="0">
              <a:effectLst>
                <a:outerShdw blurRad="38100" dist="38100" dir="2700000" algn="tl">
                  <a:srgbClr val="000000">
                    <a:alpha val="43137"/>
                  </a:srgbClr>
                </a:outerShdw>
              </a:effectLst>
            </a:endParaRPr>
          </a:p>
          <a:p>
            <a:pPr lvl="1">
              <a:tabLst>
                <a:tab pos="1143000" algn="l"/>
              </a:tabLst>
            </a:pPr>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effectLst>
                  <a:outerShdw blurRad="38100" dist="38100" dir="2700000" algn="tl">
                    <a:srgbClr val="000000">
                      <a:alpha val="43137"/>
                    </a:srgbClr>
                  </a:outerShdw>
                </a:effectLst>
              </a:rPr>
              <a:t>:  When can she start regular 	contraception </a:t>
            </a:r>
            <a:r>
              <a:rPr lang="en-US" sz="2400" dirty="0" err="1">
                <a:effectLst>
                  <a:outerShdw blurRad="38100" dist="38100" dir="2700000" algn="tl">
                    <a:srgbClr val="000000">
                      <a:alpha val="43137"/>
                    </a:srgbClr>
                  </a:outerShdw>
                </a:effectLst>
              </a:rPr>
              <a:t>contraception</a:t>
            </a:r>
            <a:r>
              <a:rPr lang="en-US" sz="2400" dirty="0">
                <a:effectLst>
                  <a:outerShdw blurRad="38100" dist="38100" dir="2700000" algn="tl">
                    <a:srgbClr val="000000">
                      <a:alpha val="43137"/>
                    </a:srgbClr>
                  </a:outerShdw>
                </a:effectLst>
              </a:rPr>
              <a:t> after ECPs?</a:t>
            </a:r>
          </a:p>
          <a:p>
            <a:pPr lvl="1"/>
            <a:endParaRPr lang="en-US" b="1" dirty="0">
              <a:effectLst>
                <a:outerShdw blurRad="38100" dist="38100" dir="2700000" algn="tl">
                  <a:srgbClr val="000000">
                    <a:alpha val="43137"/>
                  </a:srgbClr>
                </a:outerShdw>
              </a:effectLst>
            </a:endParaRPr>
          </a:p>
          <a:p>
            <a:pPr marL="457200" lvl="1" indent="0">
              <a:buNone/>
            </a:pPr>
            <a:endParaRPr lang="en-US" b="1" dirty="0">
              <a:effectLst>
                <a:outerShdw blurRad="38100" dist="38100" dir="2700000" algn="tl">
                  <a:srgbClr val="000000">
                    <a:alpha val="43137"/>
                  </a:srgbClr>
                </a:outerShdw>
              </a:effectLst>
            </a:endParaRPr>
          </a:p>
        </p:txBody>
      </p:sp>
      <p:pic>
        <p:nvPicPr>
          <p:cNvPr id="5" name="Picture 2" descr="Picture of a woman."/>
          <p:cNvPicPr>
            <a:picLocks noChangeAspect="1" noChangeArrowheads="1"/>
          </p:cNvPicPr>
          <p:nvPr/>
        </p:nvPicPr>
        <p:blipFill rotWithShape="1">
          <a:blip r:embed="rId3">
            <a:extLst>
              <a:ext uri="{28A0092B-C50C-407E-A947-70E740481C1C}">
                <a14:useLocalDpi xmlns:a14="http://schemas.microsoft.com/office/drawing/2010/main" val="0"/>
              </a:ext>
            </a:extLst>
          </a:blip>
          <a:srcRect t="2873" b="3261"/>
          <a:stretch/>
        </p:blipFill>
        <p:spPr bwMode="auto">
          <a:xfrm>
            <a:off x="6019800" y="3962400"/>
            <a:ext cx="2324100" cy="220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73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sz="4000" dirty="0">
                <a:effectLst>
                  <a:outerShdw blurRad="38100" dist="38100" dir="2700000" algn="tl">
                    <a:srgbClr val="000000">
                      <a:alpha val="43137"/>
                    </a:srgbClr>
                  </a:outerShdw>
                </a:effectLst>
              </a:rPr>
              <a:t>Evidence</a:t>
            </a:r>
          </a:p>
        </p:txBody>
      </p:sp>
      <p:sp>
        <p:nvSpPr>
          <p:cNvPr id="3" name="Content Placeholder 2"/>
          <p:cNvSpPr>
            <a:spLocks noGrp="1"/>
          </p:cNvSpPr>
          <p:nvPr>
            <p:ph idx="1"/>
          </p:nvPr>
        </p:nvSpPr>
        <p:spPr>
          <a:xfrm>
            <a:off x="573642" y="1600200"/>
            <a:ext cx="7772400" cy="3276600"/>
          </a:xfrm>
        </p:spPr>
        <p:txBody>
          <a:bodyPr/>
          <a:lstStyle/>
          <a:p>
            <a:pPr>
              <a:spcAft>
                <a:spcPts val="1800"/>
              </a:spcAft>
            </a:pPr>
            <a:r>
              <a:rPr lang="en-GB" sz="2300" b="0" dirty="0"/>
              <a:t>Data limited to pharmacodynamics data and expert opinion. </a:t>
            </a:r>
          </a:p>
          <a:p>
            <a:pPr>
              <a:spcAft>
                <a:spcPts val="1800"/>
              </a:spcAft>
            </a:pPr>
            <a:r>
              <a:rPr lang="en-US" sz="2300" b="0" dirty="0"/>
              <a:t>One pharmacodynamics study raised concern for decreased effectiveness of UPA if hormonal contraception was started the next day.</a:t>
            </a:r>
          </a:p>
        </p:txBody>
      </p:sp>
      <p:sp>
        <p:nvSpPr>
          <p:cNvPr id="4" name="Text Placeholder 3"/>
          <p:cNvSpPr>
            <a:spLocks noGrp="1"/>
          </p:cNvSpPr>
          <p:nvPr>
            <p:ph type="body" sz="quarter" idx="10"/>
          </p:nvPr>
        </p:nvSpPr>
        <p:spPr>
          <a:xfrm>
            <a:off x="558209" y="5562600"/>
            <a:ext cx="6172200" cy="609600"/>
          </a:xfrm>
        </p:spPr>
        <p:txBody>
          <a:bodyPr/>
          <a:lstStyle/>
          <a:p>
            <a:r>
              <a:rPr lang="en-US" sz="1200" dirty="0">
                <a:effectLst>
                  <a:outerShdw blurRad="38100" dist="38100" dir="2700000" algn="tl">
                    <a:srgbClr val="000000">
                      <a:alpha val="43137"/>
                    </a:srgbClr>
                  </a:outerShdw>
                </a:effectLst>
              </a:rPr>
              <a:t>Cameron et al, Human Reproduction, 2015</a:t>
            </a:r>
          </a:p>
          <a:p>
            <a:r>
              <a:rPr lang="en-US" sz="1200" dirty="0" err="1">
                <a:effectLst>
                  <a:outerShdw blurRad="38100" dist="38100" dir="2700000" algn="tl">
                    <a:srgbClr val="000000">
                      <a:alpha val="43137"/>
                    </a:srgbClr>
                  </a:outerShdw>
                </a:effectLst>
              </a:rPr>
              <a:t>Brache</a:t>
            </a:r>
            <a:r>
              <a:rPr lang="en-US" sz="1200" dirty="0">
                <a:effectLst>
                  <a:outerShdw blurRad="38100" dist="38100" dir="2700000" algn="tl">
                    <a:srgbClr val="000000">
                      <a:alpha val="43137"/>
                    </a:srgbClr>
                  </a:outerShdw>
                </a:effectLst>
              </a:rPr>
              <a:t> et al, Human Reproduction, 2015</a:t>
            </a:r>
          </a:p>
          <a:p>
            <a:r>
              <a:rPr lang="en-US" sz="1200" dirty="0">
                <a:effectLst>
                  <a:outerShdw blurRad="38100" dist="38100" dir="2700000" algn="tl">
                    <a:srgbClr val="000000">
                      <a:alpha val="43137"/>
                    </a:srgbClr>
                  </a:outerShdw>
                </a:effectLst>
              </a:rPr>
              <a:t>Salcedo et al, Contraception, 2013</a:t>
            </a:r>
          </a:p>
        </p:txBody>
      </p:sp>
    </p:spTree>
    <p:extLst>
      <p:ext uri="{BB962C8B-B14F-4D97-AF65-F5344CB8AC3E}">
        <p14:creationId xmlns:p14="http://schemas.microsoft.com/office/powerpoint/2010/main" val="316208375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362"/>
            <a:ext cx="8534400" cy="960438"/>
          </a:xfrm>
        </p:spPr>
        <p:txBody>
          <a:bodyPr/>
          <a:lstStyle/>
          <a:p>
            <a:pPr>
              <a:lnSpc>
                <a:spcPts val="3200"/>
              </a:lnSpc>
            </a:pPr>
            <a:r>
              <a:rPr lang="en-US" sz="2900" dirty="0">
                <a:effectLst>
                  <a:outerShdw blurRad="38100" dist="38100" dir="2700000" algn="tl">
                    <a:srgbClr val="000000">
                      <a:alpha val="43137"/>
                    </a:srgbClr>
                  </a:outerShdw>
                </a:effectLst>
              </a:rPr>
              <a:t>US SPR Recommendation:</a:t>
            </a:r>
            <a:br>
              <a:rPr lang="en-US" sz="2900" dirty="0">
                <a:effectLst>
                  <a:outerShdw blurRad="38100" dist="38100" dir="2700000" algn="tl">
                    <a:srgbClr val="000000">
                      <a:alpha val="43137"/>
                    </a:srgbClr>
                  </a:outerShdw>
                </a:effectLst>
              </a:rPr>
            </a:br>
            <a:r>
              <a:rPr lang="en-US" sz="2900" dirty="0">
                <a:effectLst>
                  <a:outerShdw blurRad="38100" dist="38100" dir="2700000" algn="tl">
                    <a:srgbClr val="000000">
                      <a:alpha val="43137"/>
                    </a:srgbClr>
                  </a:outerShdw>
                </a:effectLst>
              </a:rPr>
              <a:t>When to initiate regular contraception after ECPs</a:t>
            </a:r>
          </a:p>
        </p:txBody>
      </p:sp>
      <p:sp>
        <p:nvSpPr>
          <p:cNvPr id="3" name="Content Placeholder 2"/>
          <p:cNvSpPr>
            <a:spLocks noGrp="1"/>
          </p:cNvSpPr>
          <p:nvPr>
            <p:ph idx="1"/>
          </p:nvPr>
        </p:nvSpPr>
        <p:spPr>
          <a:xfrm>
            <a:off x="457200" y="1828800"/>
            <a:ext cx="8077200" cy="4191000"/>
          </a:xfrm>
        </p:spPr>
        <p:txBody>
          <a:bodyPr/>
          <a:lstStyle/>
          <a:p>
            <a:pPr lvl="0">
              <a:spcAft>
                <a:spcPts val="200"/>
              </a:spcAft>
            </a:pPr>
            <a:r>
              <a:rPr lang="en-GB" sz="2300" dirty="0" err="1">
                <a:effectLst>
                  <a:outerShdw blurRad="38100" dist="38100" dir="2700000" algn="tl">
                    <a:srgbClr val="000000">
                      <a:alpha val="43137"/>
                    </a:srgbClr>
                  </a:outerShdw>
                </a:effectLst>
              </a:rPr>
              <a:t>Levonorgestrel</a:t>
            </a:r>
            <a:r>
              <a:rPr lang="en-GB" sz="2300" dirty="0">
                <a:effectLst>
                  <a:outerShdw blurRad="38100" dist="38100" dir="2700000" algn="tl">
                    <a:srgbClr val="000000">
                      <a:alpha val="43137"/>
                    </a:srgbClr>
                  </a:outerShdw>
                </a:effectLst>
              </a:rPr>
              <a:t> or combined ECPs:</a:t>
            </a:r>
          </a:p>
          <a:p>
            <a:pPr lvl="1">
              <a:spcAft>
                <a:spcPts val="200"/>
              </a:spcAft>
            </a:pPr>
            <a:r>
              <a:rPr lang="en-GB" sz="1900" dirty="0">
                <a:effectLst>
                  <a:outerShdw blurRad="38100" dist="38100" dir="2700000" algn="tl">
                    <a:srgbClr val="000000">
                      <a:alpha val="43137"/>
                    </a:srgbClr>
                  </a:outerShdw>
                </a:effectLst>
              </a:rPr>
              <a:t>Any regular contraceptive method can be started immediately</a:t>
            </a:r>
          </a:p>
          <a:p>
            <a:pPr lvl="1">
              <a:spcAft>
                <a:spcPts val="200"/>
              </a:spcAft>
            </a:pPr>
            <a:r>
              <a:rPr lang="en-GB" sz="1900" dirty="0">
                <a:effectLst>
                  <a:outerShdw blurRad="38100" dist="38100" dir="2700000" algn="tl">
                    <a:srgbClr val="000000">
                      <a:alpha val="43137"/>
                    </a:srgbClr>
                  </a:outerShdw>
                </a:effectLst>
              </a:rPr>
              <a:t>Abstain from intercourse or use backup for 7 days</a:t>
            </a:r>
          </a:p>
          <a:p>
            <a:pPr>
              <a:spcAft>
                <a:spcPts val="200"/>
              </a:spcAft>
            </a:pPr>
            <a:r>
              <a:rPr lang="en-GB" sz="2300" dirty="0">
                <a:effectLst>
                  <a:outerShdw blurRad="38100" dist="38100" dir="2700000" algn="tl">
                    <a:srgbClr val="000000">
                      <a:alpha val="43137"/>
                    </a:srgbClr>
                  </a:outerShdw>
                </a:effectLst>
              </a:rPr>
              <a:t>UPA ECPs:</a:t>
            </a:r>
          </a:p>
          <a:p>
            <a:pPr lvl="1">
              <a:spcAft>
                <a:spcPts val="200"/>
              </a:spcAft>
            </a:pPr>
            <a:r>
              <a:rPr lang="en-GB" sz="1900" dirty="0">
                <a:effectLst>
                  <a:outerShdw blurRad="38100" dist="38100" dir="2700000" algn="tl">
                    <a:srgbClr val="000000">
                      <a:alpha val="43137"/>
                    </a:srgbClr>
                  </a:outerShdw>
                </a:effectLst>
              </a:rPr>
              <a:t>Resume or start hormonal contraception no sooner than </a:t>
            </a:r>
            <a:r>
              <a:rPr lang="en-GB" sz="1900" b="1" dirty="0">
                <a:solidFill>
                  <a:schemeClr val="tx1"/>
                </a:solidFill>
                <a:effectLst>
                  <a:outerShdw blurRad="38100" dist="38100" dir="2700000" algn="tl">
                    <a:srgbClr val="000000">
                      <a:alpha val="43137"/>
                    </a:srgbClr>
                  </a:outerShdw>
                </a:effectLst>
              </a:rPr>
              <a:t>five</a:t>
            </a:r>
            <a:r>
              <a:rPr lang="en-GB" sz="1900" dirty="0">
                <a:solidFill>
                  <a:schemeClr val="tx1"/>
                </a:solidFill>
                <a:effectLst>
                  <a:outerShdw blurRad="38100" dist="38100" dir="2700000" algn="tl">
                    <a:srgbClr val="000000">
                      <a:alpha val="43137"/>
                    </a:srgbClr>
                  </a:outerShdw>
                </a:effectLst>
              </a:rPr>
              <a:t> </a:t>
            </a:r>
            <a:r>
              <a:rPr lang="en-GB" sz="1900" dirty="0">
                <a:effectLst>
                  <a:outerShdw blurRad="38100" dist="38100" dir="2700000" algn="tl">
                    <a:srgbClr val="000000">
                      <a:alpha val="43137"/>
                    </a:srgbClr>
                  </a:outerShdw>
                </a:effectLst>
              </a:rPr>
              <a:t>days after UPA </a:t>
            </a:r>
          </a:p>
          <a:p>
            <a:pPr lvl="1">
              <a:spcAft>
                <a:spcPts val="200"/>
              </a:spcAft>
            </a:pPr>
            <a:r>
              <a:rPr lang="en-GB" sz="1900" dirty="0">
                <a:effectLst>
                  <a:outerShdw blurRad="38100" dist="38100" dir="2700000" algn="tl">
                    <a:srgbClr val="000000">
                      <a:alpha val="43137"/>
                    </a:srgbClr>
                  </a:outerShdw>
                </a:effectLst>
              </a:rPr>
              <a:t>Non-hormonal contraception can be started immediately</a:t>
            </a:r>
          </a:p>
          <a:p>
            <a:pPr lvl="1">
              <a:spcAft>
                <a:spcPts val="200"/>
              </a:spcAft>
            </a:pPr>
            <a:r>
              <a:rPr lang="en-GB" sz="1900" dirty="0">
                <a:effectLst>
                  <a:outerShdw blurRad="38100" dist="38100" dir="2700000" algn="tl">
                    <a:srgbClr val="000000">
                      <a:alpha val="43137"/>
                    </a:srgbClr>
                  </a:outerShdw>
                </a:effectLst>
              </a:rPr>
              <a:t>Abstain from intercourse or use backup for 7 days after starting contraception</a:t>
            </a:r>
          </a:p>
          <a:p>
            <a:pPr>
              <a:spcAft>
                <a:spcPts val="600"/>
              </a:spcAft>
            </a:pPr>
            <a:r>
              <a:rPr lang="en-GB" b="0" dirty="0">
                <a:effectLst>
                  <a:outerShdw blurRad="38100" dist="38100" dir="2700000" algn="tl">
                    <a:srgbClr val="000000">
                      <a:alpha val="43137"/>
                    </a:srgbClr>
                  </a:outerShdw>
                </a:effectLst>
              </a:rPr>
              <a:t>Advise the woman to have a pregnancy test, if she does not have a withdrawal bleed within 3 weeks.  </a:t>
            </a:r>
            <a:endParaRPr lang="en-GB" b="0" i="1"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091624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1493838"/>
          </a:xfrm>
        </p:spPr>
        <p:txBody>
          <a:bodyPr/>
          <a:lstStyle/>
          <a:p>
            <a:pPr>
              <a:lnSpc>
                <a:spcPts val="3600"/>
              </a:lnSpc>
            </a:pPr>
            <a:br>
              <a:rPr lang="en-US" dirty="0"/>
            </a:br>
            <a:br>
              <a:rPr lang="en-US" dirty="0"/>
            </a:br>
            <a:r>
              <a:rPr lang="en-US" sz="3400" dirty="0"/>
              <a:t>Clinical scenario 5:  </a:t>
            </a:r>
            <a:br>
              <a:rPr lang="en-US" sz="3400" dirty="0"/>
            </a:br>
            <a:r>
              <a:rPr lang="en-US" sz="3000" dirty="0"/>
              <a:t>Initiation of regular contraception after emergency contraception pills</a:t>
            </a:r>
          </a:p>
        </p:txBody>
      </p:sp>
      <p:sp>
        <p:nvSpPr>
          <p:cNvPr id="3" name="Content Placeholder 2"/>
          <p:cNvSpPr>
            <a:spLocks noGrp="1"/>
          </p:cNvSpPr>
          <p:nvPr>
            <p:ph idx="1"/>
          </p:nvPr>
        </p:nvSpPr>
        <p:spPr>
          <a:xfrm>
            <a:off x="457200" y="1905000"/>
            <a:ext cx="8229600" cy="4191000"/>
          </a:xfrm>
        </p:spPr>
        <p:txBody>
          <a:bodyPr/>
          <a:lstStyle/>
          <a:p>
            <a:pPr>
              <a:spcBef>
                <a:spcPts val="572"/>
              </a:spcBef>
            </a:pPr>
            <a:r>
              <a:rPr lang="en-US" sz="2300" dirty="0"/>
              <a:t>38 </a:t>
            </a:r>
            <a:r>
              <a:rPr lang="en-US" sz="2300" dirty="0" err="1"/>
              <a:t>y.o</a:t>
            </a:r>
            <a:r>
              <a:rPr lang="en-US" sz="2300" dirty="0"/>
              <a:t>. obese female had  unprotected intercourse 4 days ago  and is worried about pregnancy.  She has chosen to take UPA.</a:t>
            </a:r>
          </a:p>
          <a:p>
            <a:pPr lvl="1">
              <a:tabLst>
                <a:tab pos="1143000" algn="l"/>
              </a:tabLst>
            </a:pPr>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t>:</a:t>
            </a:r>
            <a:r>
              <a:rPr lang="en-US" sz="2400" b="1" dirty="0"/>
              <a:t>  </a:t>
            </a:r>
            <a:r>
              <a:rPr lang="en-US" sz="2300" dirty="0"/>
              <a:t>When can she start regular contraception after UPA?</a:t>
            </a:r>
          </a:p>
          <a:p>
            <a:pPr lvl="1">
              <a:tabLst>
                <a:tab pos="1143000" algn="l"/>
              </a:tabLst>
            </a:pPr>
            <a:r>
              <a:rPr lang="en-US" sz="2400" b="1" dirty="0">
                <a:solidFill>
                  <a:schemeClr val="tx1">
                    <a:lumMod val="40000"/>
                    <a:lumOff val="60000"/>
                  </a:schemeClr>
                </a:solidFill>
                <a:effectLst>
                  <a:outerShdw blurRad="38100" dist="38100" dir="2700000" algn="tl">
                    <a:srgbClr val="000000">
                      <a:alpha val="43137"/>
                    </a:srgbClr>
                  </a:outerShdw>
                </a:effectLst>
              </a:rPr>
              <a:t>A</a:t>
            </a:r>
            <a:r>
              <a:rPr lang="en-US" sz="2400" dirty="0"/>
              <a:t>:  </a:t>
            </a:r>
            <a:r>
              <a:rPr lang="en-US" sz="2300" dirty="0"/>
              <a:t>She can resume hormonal contraception five days after taking UPA.  She will need to abstain or use backup for 7 days after resuming contraception, or until next menses, whichever comes first. </a:t>
            </a:r>
          </a:p>
          <a:p>
            <a:pPr lvl="1"/>
            <a:endParaRPr lang="en-US" b="1" dirty="0"/>
          </a:p>
          <a:p>
            <a:pPr marL="457200" lvl="1" indent="0">
              <a:buNone/>
            </a:pPr>
            <a:endParaRPr lang="en-US" b="1" dirty="0"/>
          </a:p>
        </p:txBody>
      </p:sp>
      <p:pic>
        <p:nvPicPr>
          <p:cNvPr id="4"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572000"/>
            <a:ext cx="1821089"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48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118"/>
            <a:ext cx="8229600" cy="1143000"/>
          </a:xfrm>
        </p:spPr>
        <p:txBody>
          <a:bodyPr/>
          <a:lstStyle/>
          <a:p>
            <a:pPr>
              <a:lnSpc>
                <a:spcPts val="3800"/>
              </a:lnSpc>
            </a:pPr>
            <a:r>
              <a:rPr lang="en-US" sz="3400" dirty="0">
                <a:effectLst>
                  <a:outerShdw blurRad="38100" dist="38100" dir="2700000" algn="tl">
                    <a:srgbClr val="000000">
                      <a:alpha val="43137"/>
                    </a:srgbClr>
                  </a:outerShdw>
                </a:effectLst>
              </a:rPr>
              <a:t>Clinical scenario 4:  </a:t>
            </a:r>
            <a:br>
              <a:rPr lang="en-US" sz="34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Medications to ease IUD insertion</a:t>
            </a:r>
          </a:p>
        </p:txBody>
      </p:sp>
      <p:sp>
        <p:nvSpPr>
          <p:cNvPr id="3" name="Content Placeholder 2"/>
          <p:cNvSpPr>
            <a:spLocks noGrp="1"/>
          </p:cNvSpPr>
          <p:nvPr>
            <p:ph idx="1"/>
          </p:nvPr>
        </p:nvSpPr>
        <p:spPr>
          <a:xfrm>
            <a:off x="838200" y="1887681"/>
            <a:ext cx="7543800" cy="2227119"/>
          </a:xfrm>
        </p:spPr>
        <p:txBody>
          <a:bodyPr/>
          <a:lstStyle/>
          <a:p>
            <a:pPr>
              <a:spcAft>
                <a:spcPts val="1200"/>
              </a:spcAft>
            </a:pPr>
            <a:r>
              <a:rPr lang="en-US" sz="2600" dirty="0">
                <a:effectLst>
                  <a:outerShdw blurRad="38100" dist="38100" dir="2700000" algn="tl">
                    <a:srgbClr val="000000">
                      <a:alpha val="43137"/>
                    </a:srgbClr>
                  </a:outerShdw>
                </a:effectLst>
              </a:rPr>
              <a:t>A 19 year old nulliparous woman desires a </a:t>
            </a:r>
            <a:r>
              <a:rPr lang="en-US" sz="2600" dirty="0" err="1">
                <a:effectLst>
                  <a:outerShdw blurRad="38100" dist="38100" dir="2700000" algn="tl">
                    <a:srgbClr val="000000">
                      <a:alpha val="43137"/>
                    </a:srgbClr>
                  </a:outerShdw>
                </a:effectLst>
              </a:rPr>
              <a:t>levonorgestrel</a:t>
            </a:r>
            <a:r>
              <a:rPr lang="en-US" sz="2600" dirty="0">
                <a:effectLst>
                  <a:outerShdw blurRad="38100" dist="38100" dir="2700000" algn="tl">
                    <a:srgbClr val="000000">
                      <a:alpha val="43137"/>
                    </a:srgbClr>
                  </a:outerShdw>
                </a:effectLst>
              </a:rPr>
              <a:t> IUD. </a:t>
            </a:r>
          </a:p>
          <a:p>
            <a:pPr lvl="1"/>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effectLst>
                  <a:outerShdw blurRad="38100" dist="38100" dir="2700000" algn="tl">
                    <a:srgbClr val="000000">
                      <a:alpha val="43137"/>
                    </a:srgbClr>
                  </a:outerShdw>
                </a:effectLst>
              </a:rPr>
              <a:t>:  Should any medications be administered before IUD insertion?</a:t>
            </a:r>
          </a:p>
          <a:p>
            <a:pPr marL="457200" lvl="1" indent="0">
              <a:buNone/>
            </a:pPr>
            <a:endParaRPr lang="en-US" b="1" dirty="0">
              <a:effectLst>
                <a:outerShdw blurRad="38100" dist="38100" dir="2700000" algn="tl">
                  <a:srgbClr val="000000">
                    <a:alpha val="43137"/>
                  </a:srgbClr>
                </a:outerShdw>
              </a:effectLst>
            </a:endParaRPr>
          </a:p>
          <a:p>
            <a:pPr lvl="2"/>
            <a:endParaRPr lang="en-US" b="1" dirty="0">
              <a:effectLst>
                <a:outerShdw blurRad="38100" dist="38100" dir="2700000" algn="tl">
                  <a:srgbClr val="000000">
                    <a:alpha val="43137"/>
                  </a:srgbClr>
                </a:outerShdw>
              </a:effectLst>
            </a:endParaRPr>
          </a:p>
        </p:txBody>
      </p:sp>
      <p:pic>
        <p:nvPicPr>
          <p:cNvPr id="5" name="Picture 2" descr="Picture of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67200"/>
            <a:ext cx="2614816" cy="174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71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4000" dirty="0">
                <a:effectLst>
                  <a:outerShdw blurRad="38100" dist="38100" dir="2700000" algn="tl">
                    <a:srgbClr val="000000">
                      <a:alpha val="43137"/>
                    </a:srgbClr>
                  </a:outerShdw>
                </a:effectLst>
              </a:rPr>
              <a:t>Evidence</a:t>
            </a:r>
          </a:p>
        </p:txBody>
      </p:sp>
      <p:sp>
        <p:nvSpPr>
          <p:cNvPr id="3" name="Content Placeholder 2"/>
          <p:cNvSpPr>
            <a:spLocks noGrp="1"/>
          </p:cNvSpPr>
          <p:nvPr>
            <p:ph idx="1"/>
          </p:nvPr>
        </p:nvSpPr>
        <p:spPr>
          <a:xfrm>
            <a:off x="533400" y="1398181"/>
            <a:ext cx="8077200" cy="3429000"/>
          </a:xfrm>
        </p:spPr>
        <p:txBody>
          <a:bodyPr/>
          <a:lstStyle/>
          <a:p>
            <a:r>
              <a:rPr lang="en-US" sz="2800" dirty="0">
                <a:effectLst>
                  <a:outerShdw blurRad="38100" dist="38100" dir="2700000" algn="tl">
                    <a:srgbClr val="000000">
                      <a:alpha val="43137"/>
                    </a:srgbClr>
                  </a:outerShdw>
                </a:effectLst>
              </a:rPr>
              <a:t>Misoprostol is not recommended for routine use before IUD insertion. </a:t>
            </a:r>
          </a:p>
          <a:p>
            <a:pPr lvl="1">
              <a:spcAft>
                <a:spcPts val="600"/>
              </a:spcAft>
            </a:pPr>
            <a:r>
              <a:rPr lang="en-US" dirty="0">
                <a:effectLst>
                  <a:outerShdw blurRad="38100" dist="38100" dir="2700000" algn="tl">
                    <a:srgbClr val="000000">
                      <a:alpha val="43137"/>
                    </a:srgbClr>
                  </a:outerShdw>
                </a:effectLst>
              </a:rPr>
              <a:t>A total of 10 randomized trials suggest that misoprostol does not improve ease of insertion, reduce the need for adjunctive insertion measures or improve insertion success</a:t>
            </a:r>
          </a:p>
          <a:p>
            <a:pPr lvl="1"/>
            <a:r>
              <a:rPr lang="en-US" dirty="0">
                <a:effectLst>
                  <a:outerShdw blurRad="38100" dist="38100" dir="2700000" algn="tl">
                    <a:srgbClr val="000000">
                      <a:alpha val="43137"/>
                    </a:srgbClr>
                  </a:outerShdw>
                </a:effectLst>
              </a:rPr>
              <a:t>Misoprostol might increase patient pain and side effects</a:t>
            </a:r>
          </a:p>
          <a:p>
            <a:pPr marL="400050">
              <a:spcAft>
                <a:spcPts val="600"/>
              </a:spcAft>
            </a:pPr>
            <a:r>
              <a:rPr lang="en-US" dirty="0" err="1">
                <a:effectLst>
                  <a:outerShdw blurRad="38100" dist="38100" dir="2700000" algn="tl">
                    <a:srgbClr val="000000">
                      <a:alpha val="43137"/>
                    </a:srgbClr>
                  </a:outerShdw>
                </a:effectLst>
              </a:rPr>
              <a:t>Paracervical</a:t>
            </a:r>
            <a:r>
              <a:rPr lang="en-US" dirty="0">
                <a:effectLst>
                  <a:outerShdw blurRad="38100" dist="38100" dir="2700000" algn="tl">
                    <a:srgbClr val="000000">
                      <a:alpha val="43137"/>
                    </a:srgbClr>
                  </a:outerShdw>
                </a:effectLst>
              </a:rPr>
              <a:t> block with lidocaine might reduce pain during IUD insertion.</a:t>
            </a:r>
          </a:p>
          <a:p>
            <a:pPr marL="400050">
              <a:spcAft>
                <a:spcPts val="600"/>
              </a:spcAft>
            </a:pPr>
            <a:r>
              <a:rPr lang="en-US" dirty="0">
                <a:effectLst>
                  <a:outerShdw blurRad="38100" dist="38100" dir="2700000" algn="tl">
                    <a:srgbClr val="000000">
                      <a:alpha val="43137"/>
                    </a:srgbClr>
                  </a:outerShdw>
                </a:effectLst>
              </a:rPr>
              <a:t>Limited evidence on NSAIDs and nitric oxide generally suggests no positive effect</a:t>
            </a:r>
          </a:p>
        </p:txBody>
      </p:sp>
      <p:sp>
        <p:nvSpPr>
          <p:cNvPr id="4" name="Text Placeholder 3"/>
          <p:cNvSpPr>
            <a:spLocks noGrp="1"/>
          </p:cNvSpPr>
          <p:nvPr>
            <p:ph type="body" sz="quarter" idx="10"/>
          </p:nvPr>
        </p:nvSpPr>
        <p:spPr>
          <a:xfrm>
            <a:off x="558209" y="5562600"/>
            <a:ext cx="6172200" cy="609600"/>
          </a:xfrm>
        </p:spPr>
        <p:txBody>
          <a:bodyPr/>
          <a:lstStyle/>
          <a:p>
            <a:r>
              <a:rPr lang="en-US" sz="1200" dirty="0">
                <a:effectLst>
                  <a:outerShdw blurRad="38100" dist="38100" dir="2700000" algn="tl">
                    <a:srgbClr val="000000">
                      <a:alpha val="43137"/>
                    </a:srgbClr>
                  </a:outerShdw>
                </a:effectLst>
              </a:rPr>
              <a:t>Lopez et al. Cochrane Database Sys Rev 2015</a:t>
            </a:r>
          </a:p>
          <a:p>
            <a:r>
              <a:rPr lang="en-US" sz="1200" dirty="0">
                <a:effectLst>
                  <a:outerShdw blurRad="38100" dist="38100" dir="2700000" algn="tl">
                    <a:srgbClr val="000000">
                      <a:alpha val="43137"/>
                    </a:srgbClr>
                  </a:outerShdw>
                </a:effectLst>
              </a:rPr>
              <a:t>Zapata et al. Contraception 2016</a:t>
            </a:r>
          </a:p>
        </p:txBody>
      </p:sp>
    </p:spTree>
    <p:extLst>
      <p:ext uri="{BB962C8B-B14F-4D97-AF65-F5344CB8AC3E}">
        <p14:creationId xmlns:p14="http://schemas.microsoft.com/office/powerpoint/2010/main" val="96308123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118"/>
            <a:ext cx="8229600" cy="1143000"/>
          </a:xfrm>
        </p:spPr>
        <p:txBody>
          <a:bodyPr/>
          <a:lstStyle/>
          <a:p>
            <a:pPr>
              <a:lnSpc>
                <a:spcPts val="3800"/>
              </a:lnSpc>
            </a:pPr>
            <a:r>
              <a:rPr lang="en-US" sz="3400" dirty="0">
                <a:effectLst>
                  <a:outerShdw blurRad="38100" dist="38100" dir="2700000" algn="tl">
                    <a:srgbClr val="000000">
                      <a:alpha val="43137"/>
                    </a:srgbClr>
                  </a:outerShdw>
                </a:effectLst>
              </a:rPr>
              <a:t>Clinical scenario 4:  </a:t>
            </a:r>
            <a:br>
              <a:rPr lang="en-US" sz="34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Medications to ease IUD insertion</a:t>
            </a:r>
          </a:p>
        </p:txBody>
      </p:sp>
      <p:sp>
        <p:nvSpPr>
          <p:cNvPr id="3" name="Content Placeholder 2"/>
          <p:cNvSpPr>
            <a:spLocks noGrp="1"/>
          </p:cNvSpPr>
          <p:nvPr>
            <p:ph idx="1"/>
          </p:nvPr>
        </p:nvSpPr>
        <p:spPr>
          <a:xfrm>
            <a:off x="609600" y="1887681"/>
            <a:ext cx="7772400" cy="2227119"/>
          </a:xfrm>
        </p:spPr>
        <p:txBody>
          <a:bodyPr/>
          <a:lstStyle/>
          <a:p>
            <a:pPr>
              <a:spcAft>
                <a:spcPts val="1200"/>
              </a:spcAft>
            </a:pPr>
            <a:r>
              <a:rPr lang="en-US" sz="2600" dirty="0">
                <a:effectLst>
                  <a:outerShdw blurRad="38100" dist="38100" dir="2700000" algn="tl">
                    <a:srgbClr val="000000">
                      <a:alpha val="43137"/>
                    </a:srgbClr>
                  </a:outerShdw>
                </a:effectLst>
              </a:rPr>
              <a:t>A 19 year old nulliparous woman desires a </a:t>
            </a:r>
            <a:r>
              <a:rPr lang="en-US" sz="2600" dirty="0" err="1">
                <a:effectLst>
                  <a:outerShdw blurRad="38100" dist="38100" dir="2700000" algn="tl">
                    <a:srgbClr val="000000">
                      <a:alpha val="43137"/>
                    </a:srgbClr>
                  </a:outerShdw>
                </a:effectLst>
              </a:rPr>
              <a:t>levonorgestrel</a:t>
            </a:r>
            <a:r>
              <a:rPr lang="en-US" sz="2600" dirty="0">
                <a:effectLst>
                  <a:outerShdw blurRad="38100" dist="38100" dir="2700000" algn="tl">
                    <a:srgbClr val="000000">
                      <a:alpha val="43137"/>
                    </a:srgbClr>
                  </a:outerShdw>
                </a:effectLst>
              </a:rPr>
              <a:t> IUD. </a:t>
            </a:r>
          </a:p>
          <a:p>
            <a:pPr lvl="1"/>
            <a:r>
              <a:rPr lang="en-US" sz="2400" b="1" dirty="0">
                <a:solidFill>
                  <a:schemeClr val="tx1">
                    <a:lumMod val="40000"/>
                    <a:lumOff val="60000"/>
                  </a:schemeClr>
                </a:solidFill>
                <a:effectLst>
                  <a:outerShdw blurRad="38100" dist="38100" dir="2700000" algn="tl">
                    <a:srgbClr val="000000">
                      <a:alpha val="43137"/>
                    </a:srgbClr>
                  </a:outerShdw>
                </a:effectLst>
              </a:rPr>
              <a:t>Q</a:t>
            </a:r>
            <a:r>
              <a:rPr lang="en-US" sz="2400" dirty="0">
                <a:effectLst>
                  <a:outerShdw blurRad="38100" dist="38100" dir="2700000" algn="tl">
                    <a:srgbClr val="000000">
                      <a:alpha val="43137"/>
                    </a:srgbClr>
                  </a:outerShdw>
                </a:effectLst>
              </a:rPr>
              <a:t>:  Should any medications be administered before attempting insertion?</a:t>
            </a:r>
          </a:p>
          <a:p>
            <a:pPr lvl="1"/>
            <a:r>
              <a:rPr lang="en-US" sz="2400" b="1" dirty="0">
                <a:solidFill>
                  <a:schemeClr val="accent1">
                    <a:lumMod val="20000"/>
                    <a:lumOff val="80000"/>
                  </a:schemeClr>
                </a:solidFill>
                <a:effectLst>
                  <a:outerShdw blurRad="38100" dist="38100" dir="2700000" algn="tl">
                    <a:srgbClr val="000000">
                      <a:alpha val="43137"/>
                    </a:srgbClr>
                  </a:outerShdw>
                </a:effectLst>
              </a:rPr>
              <a:t>A</a:t>
            </a:r>
            <a:r>
              <a:rPr lang="en-US" sz="2400" dirty="0">
                <a:effectLst>
                  <a:outerShdw blurRad="38100" dist="38100" dir="2700000" algn="tl">
                    <a:srgbClr val="000000">
                      <a:alpha val="43137"/>
                    </a:srgbClr>
                  </a:outerShdw>
                </a:effectLst>
              </a:rPr>
              <a:t>:  No adjunctive medications are needed</a:t>
            </a:r>
          </a:p>
          <a:p>
            <a:pPr lvl="2"/>
            <a:endParaRPr lang="en-US" b="1" dirty="0">
              <a:effectLst>
                <a:outerShdw blurRad="38100" dist="38100" dir="2700000" algn="tl">
                  <a:srgbClr val="000000">
                    <a:alpha val="43137"/>
                  </a:srgbClr>
                </a:outerShdw>
              </a:effectLst>
            </a:endParaRPr>
          </a:p>
          <a:p>
            <a:pPr lvl="2"/>
            <a:endParaRPr lang="en-US" b="1" dirty="0">
              <a:effectLst>
                <a:outerShdw blurRad="38100" dist="38100" dir="2700000" algn="tl">
                  <a:srgbClr val="000000">
                    <a:alpha val="43137"/>
                  </a:srgbClr>
                </a:outerShdw>
              </a:effectLst>
            </a:endParaRPr>
          </a:p>
        </p:txBody>
      </p:sp>
      <p:pic>
        <p:nvPicPr>
          <p:cNvPr id="5" name="Picture 2" descr="picture of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67200"/>
            <a:ext cx="2614816" cy="174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2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sz="3600" dirty="0">
                <a:effectLst>
                  <a:outerShdw blurRad="38100" dist="38100" dir="2700000" algn="tl">
                    <a:srgbClr val="000000">
                      <a:alpha val="43137"/>
                    </a:srgbClr>
                  </a:outerShdw>
                </a:effectLst>
              </a:rPr>
              <a:t>Take Home Messages, U.S. SPR</a:t>
            </a:r>
          </a:p>
        </p:txBody>
      </p:sp>
      <p:sp>
        <p:nvSpPr>
          <p:cNvPr id="3" name="Content Placeholder 2"/>
          <p:cNvSpPr>
            <a:spLocks noGrp="1"/>
          </p:cNvSpPr>
          <p:nvPr>
            <p:ph idx="1"/>
          </p:nvPr>
        </p:nvSpPr>
        <p:spPr>
          <a:xfrm>
            <a:off x="609600" y="1371600"/>
            <a:ext cx="7772400" cy="4800600"/>
          </a:xfrm>
        </p:spPr>
        <p:txBody>
          <a:bodyPr/>
          <a:lstStyle/>
          <a:p>
            <a:pPr>
              <a:spcAft>
                <a:spcPts val="1200"/>
              </a:spcAft>
            </a:pPr>
            <a:r>
              <a:rPr lang="en-US" b="0" dirty="0">
                <a:effectLst>
                  <a:outerShdw blurRad="38100" dist="38100" dir="2700000" algn="tl">
                    <a:srgbClr val="000000">
                      <a:alpha val="43137"/>
                    </a:srgbClr>
                  </a:outerShdw>
                </a:effectLst>
              </a:rPr>
              <a:t>U.S. SPR can help providers decrease medical barriers to initiating and using contraception</a:t>
            </a:r>
          </a:p>
          <a:p>
            <a:pPr>
              <a:spcAft>
                <a:spcPts val="1200"/>
              </a:spcAft>
            </a:pPr>
            <a:r>
              <a:rPr lang="en-US" b="0" dirty="0">
                <a:effectLst>
                  <a:outerShdw blurRad="38100" dist="38100" dir="2700000" algn="tl">
                    <a:srgbClr val="000000">
                      <a:alpha val="43137"/>
                    </a:srgbClr>
                  </a:outerShdw>
                </a:effectLst>
              </a:rPr>
              <a:t>Most women can start most methods anytime</a:t>
            </a:r>
          </a:p>
          <a:p>
            <a:pPr>
              <a:spcAft>
                <a:spcPts val="1200"/>
              </a:spcAft>
            </a:pPr>
            <a:r>
              <a:rPr lang="en-US" b="0" dirty="0">
                <a:effectLst>
                  <a:outerShdw blurRad="38100" dist="38100" dir="2700000" algn="tl">
                    <a:srgbClr val="000000">
                      <a:alpha val="43137"/>
                    </a:srgbClr>
                  </a:outerShdw>
                </a:effectLst>
              </a:rPr>
              <a:t>Few, if any, exams or tests are needed </a:t>
            </a:r>
          </a:p>
          <a:p>
            <a:pPr>
              <a:spcAft>
                <a:spcPts val="1200"/>
              </a:spcAft>
            </a:pPr>
            <a:r>
              <a:rPr lang="en-US" b="0" dirty="0">
                <a:effectLst>
                  <a:outerShdw blurRad="38100" dist="38100" dir="2700000" algn="tl">
                    <a:srgbClr val="000000">
                      <a:alpha val="43137"/>
                    </a:srgbClr>
                  </a:outerShdw>
                </a:effectLst>
              </a:rPr>
              <a:t>Routine follow-up generally not required</a:t>
            </a:r>
          </a:p>
          <a:p>
            <a:pPr>
              <a:spcAft>
                <a:spcPts val="1200"/>
              </a:spcAft>
            </a:pPr>
            <a:r>
              <a:rPr lang="en-US" b="0" dirty="0">
                <a:effectLst>
                  <a:outerShdw blurRad="38100" dist="38100" dir="2700000" algn="tl">
                    <a:srgbClr val="000000">
                      <a:alpha val="43137"/>
                    </a:srgbClr>
                  </a:outerShdw>
                </a:effectLst>
              </a:rPr>
              <a:t>Regular contraception should be started after emergency contraception</a:t>
            </a:r>
          </a:p>
          <a:p>
            <a:pPr>
              <a:spcAft>
                <a:spcPts val="1200"/>
              </a:spcAft>
            </a:pPr>
            <a:r>
              <a:rPr lang="en-US" b="0" dirty="0">
                <a:effectLst>
                  <a:outerShdw blurRad="38100" dist="38100" dir="2700000" algn="tl">
                    <a:srgbClr val="000000">
                      <a:alpha val="43137"/>
                    </a:srgbClr>
                  </a:outerShdw>
                </a:effectLst>
              </a:rPr>
              <a:t>Recommendations for anticipatory counseling for potential bleeding problems and proper management are provided</a:t>
            </a:r>
          </a:p>
          <a:p>
            <a:pPr>
              <a:spcAft>
                <a:spcPts val="1200"/>
              </a:spcAft>
            </a:pPr>
            <a:endParaRPr lang="en-US" b="0" dirty="0">
              <a:effectLst>
                <a:outerShdw blurRad="38100" dist="38100" dir="2700000" algn="tl">
                  <a:srgbClr val="000000">
                    <a:alpha val="43137"/>
                  </a:srgbClr>
                </a:outerShdw>
              </a:effectLst>
            </a:endParaRPr>
          </a:p>
          <a:p>
            <a:pPr>
              <a:spcAft>
                <a:spcPts val="1200"/>
              </a:spcAft>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25680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prstTxWarp prst="textNoShape">
              <a:avLst/>
            </a:prstTxWarp>
          </a:bodyPr>
          <a:lstStyle/>
          <a:p>
            <a:pPr eaLnBrk="1" hangingPunct="1">
              <a:lnSpc>
                <a:spcPts val="3000"/>
              </a:lnSpc>
            </a:pPr>
            <a:r>
              <a:rPr lang="en-US" sz="2800" b="1" dirty="0"/>
              <a:t>U.S.  Selected Practice Recommendations for Contraceptive Use, 2016</a:t>
            </a:r>
          </a:p>
        </p:txBody>
      </p:sp>
      <p:sp>
        <p:nvSpPr>
          <p:cNvPr id="21506" name="Content Placeholder 4"/>
          <p:cNvSpPr>
            <a:spLocks noGrp="1"/>
          </p:cNvSpPr>
          <p:nvPr>
            <p:ph idx="4294967295"/>
          </p:nvPr>
        </p:nvSpPr>
        <p:spPr bwMode="auto">
          <a:xfrm>
            <a:off x="457200" y="1524000"/>
            <a:ext cx="8305800" cy="4800600"/>
          </a:xfrm>
          <a:prstGeom prst="rect">
            <a:avLst/>
          </a:prstGeom>
          <a:noFill/>
          <a:ln>
            <a:miter lim="800000"/>
            <a:headEnd/>
            <a:tailEnd/>
          </a:ln>
        </p:spPr>
        <p:txBody>
          <a:bodyPr>
            <a:prstTxWarp prst="textNoShape">
              <a:avLst/>
            </a:prstTxWarp>
          </a:bodyPr>
          <a:lstStyle/>
          <a:p>
            <a:pPr>
              <a:spcAft>
                <a:spcPts val="600"/>
              </a:spcAft>
              <a:buClr>
                <a:schemeClr val="tx1"/>
              </a:buClr>
              <a:buSzPct val="70000"/>
              <a:buFont typeface="Wingdings" pitchFamily="84" charset="2"/>
              <a:buChar char="q"/>
            </a:pPr>
            <a:r>
              <a:rPr lang="en-US" sz="2400" dirty="0">
                <a:solidFill>
                  <a:schemeClr val="bg2"/>
                </a:solidFill>
              </a:rPr>
              <a:t>Recommendations for contraceptive management questions</a:t>
            </a:r>
          </a:p>
          <a:p>
            <a:pPr>
              <a:spcAft>
                <a:spcPts val="600"/>
              </a:spcAft>
              <a:buClr>
                <a:schemeClr val="tx1"/>
              </a:buClr>
              <a:buSzPct val="70000"/>
              <a:buFont typeface="Wingdings" pitchFamily="84" charset="2"/>
              <a:buChar char="q"/>
            </a:pPr>
            <a:r>
              <a:rPr lang="en-US" sz="2400" dirty="0">
                <a:solidFill>
                  <a:schemeClr val="bg2"/>
                </a:solidFill>
              </a:rPr>
              <a:t>Target audience: health care providers</a:t>
            </a:r>
          </a:p>
          <a:p>
            <a:pPr>
              <a:spcAft>
                <a:spcPts val="600"/>
              </a:spcAft>
              <a:buClr>
                <a:schemeClr val="tx1"/>
              </a:buClr>
              <a:buSzPct val="70000"/>
              <a:buFont typeface="Wingdings" pitchFamily="84" charset="2"/>
              <a:buChar char="q"/>
            </a:pPr>
            <a:r>
              <a:rPr lang="en-US" sz="2400" dirty="0">
                <a:solidFill>
                  <a:schemeClr val="bg2"/>
                </a:solidFill>
              </a:rPr>
              <a:t>Purpose:  to assist health care providers when they counsel patients on contraceptive use and to serve as a source of clinical guidance</a:t>
            </a:r>
          </a:p>
          <a:p>
            <a:pPr eaLnBrk="1" hangingPunct="1">
              <a:buClr>
                <a:schemeClr val="tx1"/>
              </a:buClr>
              <a:buSzPct val="70000"/>
              <a:buFont typeface="Wingdings" pitchFamily="84" charset="2"/>
              <a:buChar char="q"/>
            </a:pPr>
            <a:r>
              <a:rPr lang="en-US" sz="2400" dirty="0">
                <a:solidFill>
                  <a:schemeClr val="bg2"/>
                </a:solidFill>
              </a:rPr>
              <a:t>Content:  Guidance for common contraceptive management topics such as:</a:t>
            </a:r>
          </a:p>
          <a:p>
            <a:pPr lvl="1">
              <a:buClr>
                <a:schemeClr val="tx1"/>
              </a:buClr>
              <a:buSzPct val="100000"/>
              <a:buFont typeface="Wingdings" pitchFamily="2" charset="2"/>
              <a:buChar char="§"/>
            </a:pPr>
            <a:r>
              <a:rPr lang="en-US" sz="2000" dirty="0">
                <a:solidFill>
                  <a:schemeClr val="bg2"/>
                </a:solidFill>
              </a:rPr>
              <a:t>How to be reasonably certain that a woman is not pregnant</a:t>
            </a:r>
            <a:endParaRPr lang="en-US" sz="2400" dirty="0">
              <a:solidFill>
                <a:schemeClr val="bg2"/>
              </a:solidFill>
            </a:endParaRPr>
          </a:p>
          <a:p>
            <a:pPr lvl="1" eaLnBrk="1" hangingPunct="1">
              <a:buClr>
                <a:schemeClr val="tx1"/>
              </a:buClr>
              <a:buSzPct val="100000"/>
              <a:buFont typeface="Wingdings" pitchFamily="2" charset="2"/>
              <a:buChar char="§"/>
            </a:pPr>
            <a:r>
              <a:rPr lang="en-US" sz="2000" dirty="0">
                <a:solidFill>
                  <a:schemeClr val="bg2"/>
                </a:solidFill>
              </a:rPr>
              <a:t>When to start contraception</a:t>
            </a:r>
          </a:p>
          <a:p>
            <a:pPr lvl="1" eaLnBrk="1" hangingPunct="1">
              <a:buClr>
                <a:schemeClr val="tx1"/>
              </a:buClr>
              <a:buSzPct val="100000"/>
              <a:buFont typeface="Wingdings" pitchFamily="2" charset="2"/>
              <a:buChar char="§"/>
            </a:pPr>
            <a:r>
              <a:rPr lang="en-US" sz="2000" dirty="0">
                <a:solidFill>
                  <a:schemeClr val="bg2"/>
                </a:solidFill>
              </a:rPr>
              <a:t>Medically indicated exams and tests</a:t>
            </a:r>
          </a:p>
          <a:p>
            <a:pPr lvl="1" eaLnBrk="1" hangingPunct="1">
              <a:buClr>
                <a:schemeClr val="tx1"/>
              </a:buClr>
              <a:buSzPct val="100000"/>
              <a:buFont typeface="Wingdings" pitchFamily="2" charset="2"/>
              <a:buChar char="§"/>
            </a:pPr>
            <a:r>
              <a:rPr lang="en-US" sz="2000" dirty="0">
                <a:solidFill>
                  <a:schemeClr val="bg2"/>
                </a:solidFill>
              </a:rPr>
              <a:t>Follow-up and management of problems</a:t>
            </a:r>
          </a:p>
        </p:txBody>
      </p:sp>
    </p:spTree>
    <p:extLst>
      <p:ext uri="{BB962C8B-B14F-4D97-AF65-F5344CB8AC3E}">
        <p14:creationId xmlns:p14="http://schemas.microsoft.com/office/powerpoint/2010/main" val="597199086"/>
      </p:ext>
    </p:extLst>
  </p:cSld>
  <p:clrMapOvr>
    <a:masterClrMapping/>
  </p:clrMapOvr>
  <p:transition advTm="265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of U.S. Medical Eligiblity Criteria for Contraceptive Use, 2016"/>
          <p:cNvPicPr>
            <a:picLocks noChangeAspect="1"/>
          </p:cNvPicPr>
          <p:nvPr/>
        </p:nvPicPr>
        <p:blipFill rotWithShape="1">
          <a:blip r:embed="rId3">
            <a:extLst>
              <a:ext uri="{28A0092B-C50C-407E-A947-70E740481C1C}">
                <a14:useLocalDpi xmlns:a14="http://schemas.microsoft.com/office/drawing/2010/main" val="0"/>
              </a:ext>
            </a:extLst>
          </a:blip>
          <a:srcRect t="14445" b="45555"/>
          <a:stretch/>
        </p:blipFill>
        <p:spPr>
          <a:xfrm>
            <a:off x="1754068" y="2057400"/>
            <a:ext cx="5712062" cy="2743200"/>
          </a:xfrm>
          <a:prstGeom prst="rect">
            <a:avLst/>
          </a:prstGeom>
        </p:spPr>
      </p:pic>
    </p:spTree>
    <p:extLst>
      <p:ext uri="{BB962C8B-B14F-4D97-AF65-F5344CB8AC3E}">
        <p14:creationId xmlns:p14="http://schemas.microsoft.com/office/powerpoint/2010/main" val="2462103701"/>
      </p:ext>
    </p:extLst>
  </p:cSld>
  <p:clrMapOvr>
    <a:masterClrMapping/>
  </p:clrMapOvr>
  <p:transition advTm="13113">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prstTxWarp prst="textNoShape">
              <a:avLst/>
            </a:prstTxWarp>
          </a:bodyPr>
          <a:lstStyle/>
          <a:p>
            <a:pPr eaLnBrk="1" hangingPunct="1">
              <a:lnSpc>
                <a:spcPts val="3000"/>
              </a:lnSpc>
            </a:pPr>
            <a:r>
              <a:rPr lang="en-US" sz="2800" b="1" dirty="0"/>
              <a:t>U.S. Medical Eligibility Criteria </a:t>
            </a:r>
            <a:br>
              <a:rPr lang="en-US" sz="2800" b="1" dirty="0"/>
            </a:br>
            <a:r>
              <a:rPr lang="en-US" sz="2800" b="1" dirty="0"/>
              <a:t>for Contraceptive Use, 2016</a:t>
            </a:r>
          </a:p>
        </p:txBody>
      </p:sp>
      <p:sp>
        <p:nvSpPr>
          <p:cNvPr id="21506" name="Content Placeholder 4"/>
          <p:cNvSpPr>
            <a:spLocks noGrp="1"/>
          </p:cNvSpPr>
          <p:nvPr>
            <p:ph idx="4294967295"/>
          </p:nvPr>
        </p:nvSpPr>
        <p:spPr bwMode="auto">
          <a:xfrm>
            <a:off x="402946" y="1676400"/>
            <a:ext cx="8229600" cy="4191000"/>
          </a:xfrm>
          <a:prstGeom prst="rect">
            <a:avLst/>
          </a:prstGeom>
          <a:noFill/>
          <a:ln>
            <a:miter lim="800000"/>
            <a:headEnd/>
            <a:tailEnd/>
          </a:ln>
        </p:spPr>
        <p:txBody>
          <a:bodyPr>
            <a:prstTxWarp prst="textNoShape">
              <a:avLst/>
            </a:prstTxWarp>
          </a:bodyPr>
          <a:lstStyle/>
          <a:p>
            <a:pPr>
              <a:buClr>
                <a:schemeClr val="tx1"/>
              </a:buClr>
              <a:buSzPct val="70000"/>
              <a:buFont typeface="Wingdings" pitchFamily="84" charset="2"/>
              <a:buChar char="q"/>
            </a:pPr>
            <a:r>
              <a:rPr lang="en-US" sz="2400" dirty="0">
                <a:solidFill>
                  <a:schemeClr val="bg2"/>
                </a:solidFill>
              </a:rPr>
              <a:t>Safe use of contraceptive methods by women and men with certain characteristics or medical conditions</a:t>
            </a:r>
          </a:p>
          <a:p>
            <a:pPr>
              <a:buClr>
                <a:schemeClr val="tx1"/>
              </a:buClr>
              <a:buSzPct val="70000"/>
              <a:buFont typeface="Wingdings" pitchFamily="84" charset="2"/>
              <a:buChar char="q"/>
            </a:pPr>
            <a:endParaRPr lang="en-US" sz="2400" dirty="0">
              <a:solidFill>
                <a:schemeClr val="bg2"/>
              </a:solidFill>
            </a:endParaRPr>
          </a:p>
          <a:p>
            <a:pPr>
              <a:buClr>
                <a:schemeClr val="tx1"/>
              </a:buClr>
              <a:buSzPct val="70000"/>
              <a:buFont typeface="Wingdings" pitchFamily="84" charset="2"/>
              <a:buChar char="q"/>
            </a:pPr>
            <a:r>
              <a:rPr lang="en-US" sz="2400" dirty="0">
                <a:solidFill>
                  <a:schemeClr val="bg2"/>
                </a:solidFill>
              </a:rPr>
              <a:t>Target audience: health care providers</a:t>
            </a:r>
          </a:p>
          <a:p>
            <a:pPr>
              <a:buClr>
                <a:schemeClr val="tx1"/>
              </a:buClr>
              <a:buSzPct val="70000"/>
              <a:buFont typeface="Wingdings" pitchFamily="84" charset="2"/>
              <a:buChar char="q"/>
            </a:pPr>
            <a:endParaRPr lang="en-US" sz="2400" dirty="0">
              <a:solidFill>
                <a:schemeClr val="bg2"/>
              </a:solidFill>
            </a:endParaRPr>
          </a:p>
          <a:p>
            <a:pPr>
              <a:buClr>
                <a:schemeClr val="tx1"/>
              </a:buClr>
              <a:buSzPct val="70000"/>
              <a:buFont typeface="Wingdings" pitchFamily="84" charset="2"/>
              <a:buChar char="q"/>
            </a:pPr>
            <a:r>
              <a:rPr lang="en-US" sz="2400" dirty="0">
                <a:solidFill>
                  <a:schemeClr val="bg2"/>
                </a:solidFill>
              </a:rPr>
              <a:t>Purpose:  to assist health care providers when they counsel patients about contraceptive use and to serve as a source of clinical guidance</a:t>
            </a:r>
          </a:p>
          <a:p>
            <a:pPr>
              <a:buClr>
                <a:schemeClr val="tx1"/>
              </a:buClr>
              <a:buSzPct val="70000"/>
              <a:buFont typeface="Wingdings" pitchFamily="84" charset="2"/>
              <a:buChar char="q"/>
            </a:pPr>
            <a:endParaRPr lang="en-US" sz="2400" dirty="0">
              <a:solidFill>
                <a:schemeClr val="bg2"/>
              </a:solidFill>
            </a:endParaRPr>
          </a:p>
          <a:p>
            <a:pPr>
              <a:buClr>
                <a:schemeClr val="tx1"/>
              </a:buClr>
              <a:buSzPct val="70000"/>
              <a:buFont typeface="Wingdings" pitchFamily="84" charset="2"/>
              <a:buChar char="q"/>
            </a:pPr>
            <a:r>
              <a:rPr lang="en-US" sz="2400" dirty="0">
                <a:solidFill>
                  <a:schemeClr val="bg2"/>
                </a:solidFill>
              </a:rPr>
              <a:t>Content: more than 1800 recommendations for over 60 conditions</a:t>
            </a:r>
          </a:p>
          <a:p>
            <a:pPr>
              <a:buClr>
                <a:schemeClr val="tx1"/>
              </a:buClr>
              <a:buSzPct val="70000"/>
              <a:buFont typeface="Wingdings" pitchFamily="84" charset="2"/>
              <a:buChar char="q"/>
            </a:pPr>
            <a:endParaRPr lang="en-US" sz="2400" b="1" dirty="0">
              <a:solidFill>
                <a:schemeClr val="bg2"/>
              </a:solidFill>
            </a:endParaRPr>
          </a:p>
          <a:p>
            <a:pPr marL="0" indent="0">
              <a:buClr>
                <a:schemeClr val="tx1"/>
              </a:buClr>
              <a:buSzPct val="70000"/>
              <a:buNone/>
            </a:pPr>
            <a:endParaRPr lang="en-US" sz="2400" b="1" dirty="0">
              <a:solidFill>
                <a:schemeClr val="bg2"/>
              </a:solidFill>
            </a:endParaRPr>
          </a:p>
          <a:p>
            <a:pPr eaLnBrk="1" hangingPunct="1">
              <a:buClr>
                <a:schemeClr val="tx1"/>
              </a:buClr>
              <a:buSzPct val="70000"/>
              <a:buFont typeface="Wingdings" pitchFamily="84" charset="2"/>
              <a:buChar char="q"/>
            </a:pPr>
            <a:endParaRPr lang="en-US" sz="2400" dirty="0">
              <a:solidFill>
                <a:schemeClr val="bg2"/>
              </a:solidFill>
            </a:endParaRPr>
          </a:p>
        </p:txBody>
      </p:sp>
    </p:spTree>
    <p:extLst>
      <p:ext uri="{BB962C8B-B14F-4D97-AF65-F5344CB8AC3E}">
        <p14:creationId xmlns:p14="http://schemas.microsoft.com/office/powerpoint/2010/main" val="1053628721"/>
      </p:ext>
    </p:extLst>
  </p:cSld>
  <p:clrMapOvr>
    <a:masterClrMapping/>
  </p:clrMapOvr>
  <p:transition advTm="31066">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sz="3200" dirty="0"/>
              <a:t>Accessing the MEC and SPR </a:t>
            </a:r>
            <a:br>
              <a:rPr lang="en-US" sz="3200" dirty="0"/>
            </a:br>
            <a:r>
              <a:rPr lang="en-US" sz="3200" dirty="0"/>
              <a:t>in everyday practice</a:t>
            </a:r>
          </a:p>
        </p:txBody>
      </p:sp>
    </p:spTree>
    <p:extLst>
      <p:ext uri="{BB962C8B-B14F-4D97-AF65-F5344CB8AC3E}">
        <p14:creationId xmlns:p14="http://schemas.microsoft.com/office/powerpoint/2010/main" val="65141307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3426"/>
            <a:ext cx="8229600" cy="731838"/>
          </a:xfrm>
        </p:spPr>
        <p:txBody>
          <a:bodyPr/>
          <a:lstStyle/>
          <a:p>
            <a:r>
              <a:rPr lang="en-US" dirty="0"/>
              <a:t>2016 U.S. MEC and SPR App</a:t>
            </a:r>
          </a:p>
        </p:txBody>
      </p:sp>
      <p:pic>
        <p:nvPicPr>
          <p:cNvPr id="8" name="Picture 7" descr="logos: US MEC, US SPR, CD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538" y="514108"/>
            <a:ext cx="754462" cy="759458"/>
          </a:xfrm>
          <a:prstGeom prst="rect">
            <a:avLst/>
          </a:prstGeom>
        </p:spPr>
      </p:pic>
      <p:pic>
        <p:nvPicPr>
          <p:cNvPr id="3" name="Picture 2" descr="three screen shots from the U.S. MEC and SPR smartphone app"/>
          <p:cNvPicPr>
            <a:picLocks noChangeAspect="1"/>
          </p:cNvPicPr>
          <p:nvPr/>
        </p:nvPicPr>
        <p:blipFill>
          <a:blip r:embed="rId4"/>
          <a:stretch>
            <a:fillRect/>
          </a:stretch>
        </p:blipFill>
        <p:spPr>
          <a:xfrm>
            <a:off x="572684" y="1676400"/>
            <a:ext cx="7846232" cy="4346825"/>
          </a:xfrm>
          <a:prstGeom prst="rect">
            <a:avLst/>
          </a:prstGeom>
        </p:spPr>
      </p:pic>
    </p:spTree>
    <p:extLst>
      <p:ext uri="{BB962C8B-B14F-4D97-AF65-F5344CB8AC3E}">
        <p14:creationId xmlns:p14="http://schemas.microsoft.com/office/powerpoint/2010/main" val="238704359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Using the U.S. SPR App </a:t>
            </a:r>
          </a:p>
        </p:txBody>
      </p:sp>
      <p:pic>
        <p:nvPicPr>
          <p:cNvPr id="3" name="Picture 2" descr="three screen shots from the U.S. SPR smart phone app"/>
          <p:cNvPicPr>
            <a:picLocks noChangeAspect="1"/>
          </p:cNvPicPr>
          <p:nvPr/>
        </p:nvPicPr>
        <p:blipFill>
          <a:blip r:embed="rId3"/>
          <a:stretch>
            <a:fillRect/>
          </a:stretch>
        </p:blipFill>
        <p:spPr>
          <a:xfrm>
            <a:off x="499162" y="1371600"/>
            <a:ext cx="8187638" cy="4663844"/>
          </a:xfrm>
          <a:prstGeom prst="rect">
            <a:avLst/>
          </a:prstGeom>
        </p:spPr>
      </p:pic>
    </p:spTree>
    <p:extLst>
      <p:ext uri="{BB962C8B-B14F-4D97-AF65-F5344CB8AC3E}">
        <p14:creationId xmlns:p14="http://schemas.microsoft.com/office/powerpoint/2010/main" val="275637355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4"/>
          </a:xfrm>
        </p:spPr>
        <p:txBody>
          <a:bodyPr/>
          <a:lstStyle/>
          <a:p>
            <a:r>
              <a:rPr lang="en-US" dirty="0"/>
              <a:t>Summary tables and charts</a:t>
            </a:r>
          </a:p>
        </p:txBody>
      </p:sp>
      <p:sp>
        <p:nvSpPr>
          <p:cNvPr id="3" name="Content Placeholder 2"/>
          <p:cNvSpPr>
            <a:spLocks noGrp="1"/>
          </p:cNvSpPr>
          <p:nvPr>
            <p:ph idx="1"/>
          </p:nvPr>
        </p:nvSpPr>
        <p:spPr>
          <a:xfrm>
            <a:off x="685800" y="1219200"/>
            <a:ext cx="8229600" cy="4191000"/>
          </a:xfrm>
        </p:spPr>
        <p:txBody>
          <a:bodyPr/>
          <a:lstStyle/>
          <a:p>
            <a:r>
              <a:rPr lang="en-US" dirty="0"/>
              <a:t>MEC summary table in English, Spanish</a:t>
            </a:r>
          </a:p>
          <a:p>
            <a:r>
              <a:rPr lang="en-US" dirty="0"/>
              <a:t>SPR  quick reference charts</a:t>
            </a:r>
          </a:p>
          <a:p>
            <a:pPr lvl="1"/>
            <a:r>
              <a:rPr lang="en-US" dirty="0"/>
              <a:t>When to start contraceptive methods and routine follow up</a:t>
            </a:r>
          </a:p>
          <a:p>
            <a:pPr lvl="1"/>
            <a:r>
              <a:rPr lang="en-US" dirty="0"/>
              <a:t>What to do for late, missed or delayed combined hormonal contraception</a:t>
            </a:r>
          </a:p>
          <a:p>
            <a:pPr lvl="1"/>
            <a:r>
              <a:rPr lang="en-US" dirty="0"/>
              <a:t>Management of IUD when PID is found</a:t>
            </a:r>
          </a:p>
          <a:p>
            <a:pPr lvl="1"/>
            <a:r>
              <a:rPr lang="en-US" dirty="0"/>
              <a:t>Management of women with bleeding irregularities while using contraception</a:t>
            </a:r>
          </a:p>
        </p:txBody>
      </p:sp>
      <p:pic>
        <p:nvPicPr>
          <p:cNvPr id="5" name="Picture 4" descr="Picture of the Summary Chart of U.S. Medical Eligibility Criteria for Contraceptive Use."/>
          <p:cNvPicPr>
            <a:picLocks noChangeAspect="1" noChangeArrowheads="1"/>
          </p:cNvPicPr>
          <p:nvPr/>
        </p:nvPicPr>
        <p:blipFill>
          <a:blip r:embed="rId3" cstate="print"/>
          <a:srcRect/>
          <a:stretch>
            <a:fillRect/>
          </a:stretch>
        </p:blipFill>
        <p:spPr bwMode="auto">
          <a:xfrm>
            <a:off x="422476" y="4399204"/>
            <a:ext cx="2590800" cy="2021991"/>
          </a:xfrm>
          <a:prstGeom prst="rect">
            <a:avLst/>
          </a:prstGeom>
          <a:noFill/>
          <a:ln w="9525">
            <a:noFill/>
            <a:miter lim="800000"/>
            <a:headEnd/>
            <a:tailEnd/>
          </a:ln>
        </p:spPr>
      </p:pic>
      <p:pic>
        <p:nvPicPr>
          <p:cNvPr id="7" name="Picture 6" descr="Picture of U.S. SPR chart called the Managment of women with bleeding irregularities while using contracep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0814" y="4399204"/>
            <a:ext cx="2770809" cy="1933940"/>
          </a:xfrm>
          <a:prstGeom prst="rect">
            <a:avLst/>
          </a:prstGeom>
        </p:spPr>
      </p:pic>
      <p:pic>
        <p:nvPicPr>
          <p:cNvPr id="8" name="Picture 7" descr="Picture of U.S. SPR chart called the Recommended actions after late or missed combined oral contraceptiv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057" y="4399204"/>
            <a:ext cx="2685664" cy="1933951"/>
          </a:xfrm>
          <a:prstGeom prst="rect">
            <a:avLst/>
          </a:prstGeom>
        </p:spPr>
      </p:pic>
    </p:spTree>
    <p:extLst>
      <p:ext uri="{BB962C8B-B14F-4D97-AF65-F5344CB8AC3E}">
        <p14:creationId xmlns:p14="http://schemas.microsoft.com/office/powerpoint/2010/main" val="117378905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41" y="228600"/>
            <a:ext cx="8229600" cy="761999"/>
          </a:xfrm>
        </p:spPr>
        <p:txBody>
          <a:bodyPr/>
          <a:lstStyle/>
          <a:p>
            <a:br>
              <a:rPr lang="en-US" sz="1800" dirty="0">
                <a:solidFill>
                  <a:srgbClr val="FF0000"/>
                </a:solidFill>
              </a:rPr>
            </a:br>
            <a:r>
              <a:rPr lang="en-US" sz="3200" dirty="0"/>
              <a:t>Online access</a:t>
            </a:r>
          </a:p>
        </p:txBody>
      </p:sp>
      <p:sp>
        <p:nvSpPr>
          <p:cNvPr id="4" name="Text Placeholder 3"/>
          <p:cNvSpPr>
            <a:spLocks noGrp="1"/>
          </p:cNvSpPr>
          <p:nvPr>
            <p:ph type="body" sz="quarter" idx="10"/>
          </p:nvPr>
        </p:nvSpPr>
        <p:spPr>
          <a:xfrm>
            <a:off x="-304800" y="5943600"/>
            <a:ext cx="9144000" cy="533400"/>
          </a:xfrm>
        </p:spPr>
        <p:txBody>
          <a:bodyPr/>
          <a:lstStyle/>
          <a:p>
            <a:pPr indent="0" algn="ctr">
              <a:lnSpc>
                <a:spcPct val="100000"/>
              </a:lnSpc>
              <a:spcBef>
                <a:spcPts val="0"/>
              </a:spcBef>
            </a:pPr>
            <a:r>
              <a:rPr lang="en-US" sz="1600" i="1" dirty="0">
                <a:solidFill>
                  <a:schemeClr val="tx1"/>
                </a:solidFill>
              </a:rPr>
              <a:t>http://wwwdev.cdc.gov/reproductivehealth/contraception/contraception_guidance.htm</a:t>
            </a:r>
          </a:p>
        </p:txBody>
      </p:sp>
      <p:pic>
        <p:nvPicPr>
          <p:cNvPr id="5" name="Picture 4" descr="Picture of CDC Contraceptive Guidance webpage for providers"/>
          <p:cNvPicPr>
            <a:picLocks noChangeAspect="1"/>
          </p:cNvPicPr>
          <p:nvPr/>
        </p:nvPicPr>
        <p:blipFill rotWithShape="1">
          <a:blip r:embed="rId3">
            <a:extLst>
              <a:ext uri="{28A0092B-C50C-407E-A947-70E740481C1C}">
                <a14:useLocalDpi xmlns:a14="http://schemas.microsoft.com/office/drawing/2010/main" val="0"/>
              </a:ext>
            </a:extLst>
          </a:blip>
          <a:srcRect t="15520" r="2066" b="8889"/>
          <a:stretch/>
        </p:blipFill>
        <p:spPr>
          <a:xfrm>
            <a:off x="609600" y="1219200"/>
            <a:ext cx="7908682" cy="4876799"/>
          </a:xfrm>
          <a:prstGeom prst="rect">
            <a:avLst/>
          </a:prstGeom>
        </p:spPr>
      </p:pic>
    </p:spTree>
    <p:extLst>
      <p:ext uri="{BB962C8B-B14F-4D97-AF65-F5344CB8AC3E}">
        <p14:creationId xmlns:p14="http://schemas.microsoft.com/office/powerpoint/2010/main" val="261780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7"/>
            <a:ext cx="8568952" cy="797991"/>
          </a:xfrm>
        </p:spPr>
        <p:txBody>
          <a:bodyPr/>
          <a:lstStyle/>
          <a:p>
            <a:pPr algn="l"/>
            <a:r>
              <a:rPr lang="en-US" sz="3200" dirty="0"/>
              <a:t>Other Tools and Aids</a:t>
            </a:r>
          </a:p>
        </p:txBody>
      </p:sp>
      <p:sp>
        <p:nvSpPr>
          <p:cNvPr id="3" name="Content Placeholder 2"/>
          <p:cNvSpPr>
            <a:spLocks noGrp="1"/>
          </p:cNvSpPr>
          <p:nvPr>
            <p:ph idx="1"/>
          </p:nvPr>
        </p:nvSpPr>
        <p:spPr>
          <a:xfrm>
            <a:off x="323528" y="1375573"/>
            <a:ext cx="8229600" cy="4980762"/>
          </a:xfrm>
        </p:spPr>
        <p:txBody>
          <a:bodyPr/>
          <a:lstStyle/>
          <a:p>
            <a:r>
              <a:rPr lang="en-US" b="0" dirty="0"/>
              <a:t>MEC Wheel</a:t>
            </a:r>
          </a:p>
          <a:p>
            <a:r>
              <a:rPr lang="en-US" b="0" dirty="0"/>
              <a:t>Continuing Education Activities</a:t>
            </a:r>
          </a:p>
          <a:p>
            <a:r>
              <a:rPr lang="en-US" b="0" dirty="0"/>
              <a:t>Speaker-ready slides</a:t>
            </a:r>
          </a:p>
          <a:p>
            <a:r>
              <a:rPr lang="en-US" b="0" dirty="0"/>
              <a:t>Contraceptive Effectiveness Charts</a:t>
            </a:r>
          </a:p>
          <a:p>
            <a:pPr>
              <a:buFont typeface="Wingdings" pitchFamily="84" charset="2"/>
              <a:buChar char="q"/>
            </a:pPr>
            <a:r>
              <a:rPr lang="en-US" b="0" dirty="0"/>
              <a:t>Online alerts to receive updates</a:t>
            </a:r>
          </a:p>
          <a:p>
            <a:pPr>
              <a:buFont typeface="Wingdings" pitchFamily="84" charset="2"/>
              <a:buChar char="q"/>
            </a:pPr>
            <a:r>
              <a:rPr lang="en-US" b="0" dirty="0"/>
              <a:t>eBook for SPR</a:t>
            </a:r>
          </a:p>
          <a:p>
            <a:pPr>
              <a:buFont typeface="Wingdings" pitchFamily="84" charset="2"/>
              <a:buChar char="q"/>
            </a:pPr>
            <a:r>
              <a:rPr lang="en-US" b="0" dirty="0"/>
              <a:t>Residency training and certification</a:t>
            </a:r>
          </a:p>
          <a:p>
            <a:endParaRPr lang="en-US" b="0" dirty="0"/>
          </a:p>
          <a:p>
            <a:endParaRPr lang="en-US" dirty="0"/>
          </a:p>
        </p:txBody>
      </p:sp>
      <p:pic>
        <p:nvPicPr>
          <p:cNvPr id="5" name="Picture 2" descr="Picture of the cover of the U.S. Medical Eligibility Criteria Wheel for Contraceptive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59176"/>
            <a:ext cx="2031757" cy="204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109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03238"/>
            <a:ext cx="8229600" cy="715962"/>
          </a:xfrm>
        </p:spPr>
        <p:txBody>
          <a:bodyPr/>
          <a:lstStyle/>
          <a:p>
            <a:pPr eaLnBrk="1" hangingPunct="1">
              <a:defRPr/>
            </a:pPr>
            <a:r>
              <a:rPr lang="en-US" sz="3200" b="1" dirty="0"/>
              <a:t>Resources</a:t>
            </a:r>
          </a:p>
        </p:txBody>
      </p:sp>
      <p:sp>
        <p:nvSpPr>
          <p:cNvPr id="74754" name="Content Placeholder 2"/>
          <p:cNvSpPr>
            <a:spLocks noGrp="1"/>
          </p:cNvSpPr>
          <p:nvPr>
            <p:ph idx="1"/>
          </p:nvPr>
        </p:nvSpPr>
        <p:spPr>
          <a:xfrm>
            <a:off x="533400" y="1371600"/>
            <a:ext cx="8158163" cy="4518248"/>
          </a:xfrm>
        </p:spPr>
        <p:txBody>
          <a:bodyPr/>
          <a:lstStyle/>
          <a:p>
            <a:pPr>
              <a:buClr>
                <a:schemeClr val="tx1"/>
              </a:buClr>
              <a:buSzPct val="70000"/>
              <a:buFont typeface="Wingdings" pitchFamily="2" charset="2"/>
              <a:buChar char="q"/>
            </a:pPr>
            <a:r>
              <a:rPr lang="en-US" sz="2800" b="1" dirty="0">
                <a:solidFill>
                  <a:schemeClr val="bg2"/>
                </a:solidFill>
              </a:rPr>
              <a:t>CDC evidence-based family planning guidance documents: </a:t>
            </a:r>
            <a:r>
              <a:rPr lang="en-US" sz="2400" b="1" dirty="0">
                <a:solidFill>
                  <a:schemeClr val="bg2"/>
                </a:solidFill>
                <a:hlinkClick r:id="rId3"/>
              </a:rPr>
              <a:t>http://www.cdc.gov/reproductivehealth/contraception/contraception_guidance.htm</a:t>
            </a:r>
            <a:endParaRPr lang="en-US" sz="2400" b="1" dirty="0">
              <a:solidFill>
                <a:schemeClr val="bg2"/>
              </a:solidFill>
            </a:endParaRPr>
          </a:p>
          <a:p>
            <a:pPr>
              <a:buClr>
                <a:schemeClr val="tx1"/>
              </a:buClr>
              <a:buSzPct val="70000"/>
              <a:buFont typeface="Wingdings" pitchFamily="2" charset="2"/>
              <a:buChar char="q"/>
            </a:pPr>
            <a:endParaRPr lang="en-US" sz="2400" b="1" dirty="0">
              <a:solidFill>
                <a:schemeClr val="bg2"/>
              </a:solidFill>
            </a:endParaRPr>
          </a:p>
          <a:p>
            <a:pPr>
              <a:buClr>
                <a:schemeClr val="tx1"/>
              </a:buClr>
              <a:buSzPct val="70000"/>
              <a:buFont typeface="Wingdings" pitchFamily="2" charset="2"/>
              <a:buChar char="q"/>
            </a:pPr>
            <a:r>
              <a:rPr lang="en-US" sz="2400" b="1" dirty="0">
                <a:solidFill>
                  <a:schemeClr val="bg2"/>
                </a:solidFill>
              </a:rPr>
              <a:t>Sign up to receive alerts!</a:t>
            </a:r>
          </a:p>
          <a:p>
            <a:pPr lvl="1">
              <a:buClr>
                <a:schemeClr val="tx1"/>
              </a:buClr>
              <a:buSzPct val="70000"/>
              <a:buFont typeface="Wingdings" pitchFamily="2" charset="2"/>
              <a:buChar char="q"/>
            </a:pPr>
            <a:endParaRPr lang="en-US" sz="2400" b="1" dirty="0">
              <a:solidFill>
                <a:schemeClr val="bg2"/>
              </a:solidFill>
            </a:endParaRPr>
          </a:p>
          <a:p>
            <a:pPr marL="0" indent="0">
              <a:buNone/>
            </a:pPr>
            <a:endParaRPr lang="en-US" sz="2800" b="1" dirty="0">
              <a:solidFill>
                <a:schemeClr val="bg2"/>
              </a:solidFill>
            </a:endParaRPr>
          </a:p>
        </p:txBody>
      </p:sp>
    </p:spTree>
    <p:extLst>
      <p:ext uri="{BB962C8B-B14F-4D97-AF65-F5344CB8AC3E}">
        <p14:creationId xmlns:p14="http://schemas.microsoft.com/office/powerpoint/2010/main" val="42497148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for 2016 U.S. SPR</a:t>
            </a:r>
          </a:p>
        </p:txBody>
      </p:sp>
      <p:sp>
        <p:nvSpPr>
          <p:cNvPr id="3" name="Content Placeholder 2"/>
          <p:cNvSpPr>
            <a:spLocks noGrp="1"/>
          </p:cNvSpPr>
          <p:nvPr>
            <p:ph idx="1"/>
          </p:nvPr>
        </p:nvSpPr>
        <p:spPr/>
        <p:txBody>
          <a:bodyPr/>
          <a:lstStyle/>
          <a:p>
            <a:r>
              <a:rPr lang="en-US" dirty="0"/>
              <a:t>Adapted from WHO guidelines</a:t>
            </a:r>
          </a:p>
          <a:p>
            <a:r>
              <a:rPr lang="en-US" dirty="0"/>
              <a:t>On-going monitoring of published evidence </a:t>
            </a:r>
          </a:p>
          <a:p>
            <a:r>
              <a:rPr lang="en-US" dirty="0"/>
              <a:t>Expert meeting in August 2014 to discuss scope   </a:t>
            </a:r>
          </a:p>
          <a:p>
            <a:r>
              <a:rPr lang="en-US" dirty="0"/>
              <a:t>Expert meeting in August 2015 to review evidence and discuss specific recommendations </a:t>
            </a:r>
          </a:p>
          <a:p>
            <a:pPr lvl="1"/>
            <a:r>
              <a:rPr lang="en-US" dirty="0"/>
              <a:t>CDC staff and outside authors conducted independent systematic reviews to inform recommendations </a:t>
            </a:r>
          </a:p>
          <a:p>
            <a:pPr lvl="1"/>
            <a:r>
              <a:rPr lang="en-US" dirty="0"/>
              <a:t>These systematic reviews have been e-published</a:t>
            </a:r>
          </a:p>
          <a:p>
            <a:pPr lvl="1"/>
            <a:r>
              <a:rPr lang="en-US" dirty="0"/>
              <a:t>CDC determined final recommendations</a:t>
            </a:r>
          </a:p>
        </p:txBody>
      </p:sp>
    </p:spTree>
    <p:extLst>
      <p:ext uri="{BB962C8B-B14F-4D97-AF65-F5344CB8AC3E}">
        <p14:creationId xmlns:p14="http://schemas.microsoft.com/office/powerpoint/2010/main" val="2549080828"/>
      </p:ext>
    </p:extLst>
  </p:cSld>
  <p:clrMapOvr>
    <a:masterClrMapping/>
  </p:clrMapOvr>
  <p:transition advTm="1592">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9263" y="506413"/>
            <a:ext cx="8085137" cy="1474787"/>
          </a:xfrm>
        </p:spPr>
        <p:txBody>
          <a:bodyPr/>
          <a:lstStyle/>
          <a:p>
            <a:pPr eaLnBrk="1" hangingPunct="1"/>
            <a:r>
              <a:rPr lang="en-US" sz="3200" b="1" dirty="0"/>
              <a:t>Why is evidence-based guidance for contraceptive use needed?</a:t>
            </a:r>
          </a:p>
        </p:txBody>
      </p:sp>
      <p:sp>
        <p:nvSpPr>
          <p:cNvPr id="6147" name="Rectangle 3"/>
          <p:cNvSpPr>
            <a:spLocks noChangeArrowheads="1"/>
          </p:cNvSpPr>
          <p:nvPr/>
        </p:nvSpPr>
        <p:spPr bwMode="auto">
          <a:xfrm>
            <a:off x="381000" y="2135188"/>
            <a:ext cx="83026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chemeClr val="tx1"/>
              </a:buClr>
              <a:buSzPct val="70000"/>
              <a:buFont typeface="Wingdings" pitchFamily="2" charset="2"/>
              <a:buChar char="q"/>
            </a:pPr>
            <a:r>
              <a:rPr lang="en-US" sz="2400" dirty="0">
                <a:solidFill>
                  <a:srgbClr val="FFFFFF"/>
                </a:solidFill>
              </a:rPr>
              <a:t>To base family planning practices on the best available evidence</a:t>
            </a:r>
          </a:p>
          <a:p>
            <a:pPr marL="342900" indent="-342900" fontAlgn="base">
              <a:spcBef>
                <a:spcPct val="20000"/>
              </a:spcBef>
              <a:spcAft>
                <a:spcPct val="0"/>
              </a:spcAft>
              <a:buClr>
                <a:schemeClr val="tx1"/>
              </a:buClr>
              <a:buSzPct val="70000"/>
              <a:buFont typeface="Wingdings" pitchFamily="2" charset="2"/>
              <a:buChar char="q"/>
            </a:pPr>
            <a:r>
              <a:rPr lang="en-US" sz="2400" dirty="0">
                <a:solidFill>
                  <a:srgbClr val="FFFFFF"/>
                </a:solidFill>
              </a:rPr>
              <a:t>To address misconceptions regarding who can safely use contraception</a:t>
            </a:r>
          </a:p>
          <a:p>
            <a:pPr marL="342900" indent="-342900" fontAlgn="base">
              <a:spcBef>
                <a:spcPct val="20000"/>
              </a:spcBef>
              <a:spcAft>
                <a:spcPct val="0"/>
              </a:spcAft>
              <a:buClr>
                <a:schemeClr val="tx1"/>
              </a:buClr>
              <a:buSzPct val="70000"/>
              <a:buFont typeface="Wingdings" pitchFamily="2" charset="2"/>
              <a:buChar char="q"/>
            </a:pPr>
            <a:r>
              <a:rPr lang="en-US" sz="2400" dirty="0">
                <a:solidFill>
                  <a:srgbClr val="FFFFFF"/>
                </a:solidFill>
              </a:rPr>
              <a:t>To remove unnecessary medical barriers</a:t>
            </a:r>
          </a:p>
          <a:p>
            <a:pPr marL="342900" indent="-342900" fontAlgn="base">
              <a:spcBef>
                <a:spcPct val="20000"/>
              </a:spcBef>
              <a:spcAft>
                <a:spcPct val="0"/>
              </a:spcAft>
              <a:buClr>
                <a:schemeClr val="tx1"/>
              </a:buClr>
              <a:buSzPct val="70000"/>
              <a:buFont typeface="Wingdings" pitchFamily="2" charset="2"/>
              <a:buChar char="q"/>
            </a:pPr>
            <a:r>
              <a:rPr lang="en-US" sz="2400" dirty="0">
                <a:solidFill>
                  <a:srgbClr val="FFFFFF"/>
                </a:solidFill>
              </a:rPr>
              <a:t>To improve access and quality of care in family planning</a:t>
            </a:r>
          </a:p>
          <a:p>
            <a:pPr marL="342900" indent="-342900" fontAlgn="base">
              <a:spcBef>
                <a:spcPct val="20000"/>
              </a:spcBef>
              <a:spcAft>
                <a:spcPct val="0"/>
              </a:spcAft>
              <a:buClr>
                <a:srgbClr val="FFFFCC"/>
              </a:buClr>
              <a:buFontTx/>
              <a:buChar char="•"/>
            </a:pPr>
            <a:endParaRPr lang="en-US" sz="3200" b="1" dirty="0">
              <a:solidFill>
                <a:srgbClr val="FFFFFF"/>
              </a:solidFill>
            </a:endParaRPr>
          </a:p>
        </p:txBody>
      </p:sp>
    </p:spTree>
    <p:extLst>
      <p:ext uri="{BB962C8B-B14F-4D97-AF65-F5344CB8AC3E}">
        <p14:creationId xmlns:p14="http://schemas.microsoft.com/office/powerpoint/2010/main" val="569501129"/>
      </p:ext>
    </p:extLst>
  </p:cSld>
  <p:clrMapOvr>
    <a:masterClrMapping/>
  </p:clrMapOvr>
  <p:transition advTm="231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of U.S. Selected Practice Recommendations for Contraceptive Use, 2016"/>
          <p:cNvPicPr>
            <a:picLocks noChangeAspect="1"/>
          </p:cNvPicPr>
          <p:nvPr/>
        </p:nvPicPr>
        <p:blipFill rotWithShape="1">
          <a:blip r:embed="rId3">
            <a:extLst>
              <a:ext uri="{28A0092B-C50C-407E-A947-70E740481C1C}">
                <a14:useLocalDpi xmlns:a14="http://schemas.microsoft.com/office/drawing/2010/main" val="0"/>
              </a:ext>
            </a:extLst>
          </a:blip>
          <a:srcRect t="15556" b="41111"/>
          <a:stretch/>
        </p:blipFill>
        <p:spPr>
          <a:xfrm>
            <a:off x="1752600" y="1676400"/>
            <a:ext cx="5712062" cy="2971800"/>
          </a:xfrm>
          <a:prstGeom prst="rect">
            <a:avLst/>
          </a:prstGeom>
        </p:spPr>
      </p:pic>
    </p:spTree>
    <p:extLst>
      <p:ext uri="{BB962C8B-B14F-4D97-AF65-F5344CB8AC3E}">
        <p14:creationId xmlns:p14="http://schemas.microsoft.com/office/powerpoint/2010/main" val="23573335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lstStyle/>
          <a:p>
            <a:r>
              <a:rPr lang="en-US" sz="3200" b="1" dirty="0"/>
              <a:t>Contraceptive Methods in US SPR</a:t>
            </a:r>
          </a:p>
        </p:txBody>
      </p:sp>
      <p:sp>
        <p:nvSpPr>
          <p:cNvPr id="3" name="Content Placeholder 2"/>
          <p:cNvSpPr>
            <a:spLocks noGrp="1"/>
          </p:cNvSpPr>
          <p:nvPr>
            <p:ph idx="1"/>
          </p:nvPr>
        </p:nvSpPr>
        <p:spPr>
          <a:xfrm>
            <a:off x="457200" y="1447800"/>
            <a:ext cx="8229600" cy="4343401"/>
          </a:xfrm>
        </p:spPr>
        <p:txBody>
          <a:bodyPr/>
          <a:lstStyle/>
          <a:p>
            <a:r>
              <a:rPr lang="en-US" b="0" dirty="0"/>
              <a:t>Intrauterine devices</a:t>
            </a:r>
          </a:p>
          <a:p>
            <a:r>
              <a:rPr lang="en-US" b="0" dirty="0"/>
              <a:t>Progestin-only contraceptives</a:t>
            </a:r>
          </a:p>
          <a:p>
            <a:r>
              <a:rPr lang="en-US" b="0" dirty="0"/>
              <a:t>Combined hormonal contraceptives</a:t>
            </a:r>
          </a:p>
          <a:p>
            <a:r>
              <a:rPr lang="en-US" b="0" dirty="0"/>
              <a:t>Emergency contraception</a:t>
            </a:r>
          </a:p>
          <a:p>
            <a:r>
              <a:rPr lang="en-US" b="0" dirty="0"/>
              <a:t>Fertility Awareness-Based Methods</a:t>
            </a:r>
          </a:p>
          <a:p>
            <a:r>
              <a:rPr lang="en-US" b="0" dirty="0"/>
              <a:t>Female and Male Sterilization</a:t>
            </a:r>
          </a:p>
          <a:p>
            <a:endParaRPr lang="en-US" dirty="0"/>
          </a:p>
        </p:txBody>
      </p:sp>
      <p:sp>
        <p:nvSpPr>
          <p:cNvPr id="4" name="Text Placeholder 3"/>
          <p:cNvSpPr>
            <a:spLocks noGrp="1"/>
          </p:cNvSpPr>
          <p:nvPr>
            <p:ph type="body" sz="quarter" idx="10"/>
          </p:nvPr>
        </p:nvSpPr>
        <p:spPr/>
        <p:txBody>
          <a:bodyPr/>
          <a:lstStyle/>
          <a:p>
            <a:endParaRPr lang="en-US"/>
          </a:p>
        </p:txBody>
      </p:sp>
      <p:pic>
        <p:nvPicPr>
          <p:cNvPr id="1027" name="Picture 3" descr="Picutre of oral contraceptive pills and condo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591" y="4648200"/>
            <a:ext cx="19431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of a copper-IU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2544" y="3269059"/>
            <a:ext cx="1941512" cy="89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Picture of a needle and syrin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1735931"/>
            <a:ext cx="1447799"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4310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icture of Effectiveness of Family Planning Methods cha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609600"/>
            <a:ext cx="8535164" cy="5562102"/>
          </a:xfrm>
        </p:spPr>
      </p:pic>
    </p:spTree>
    <p:extLst>
      <p:ext uri="{BB962C8B-B14F-4D97-AF65-F5344CB8AC3E}">
        <p14:creationId xmlns:p14="http://schemas.microsoft.com/office/powerpoint/2010/main" val="298286829"/>
      </p:ext>
    </p:extLst>
  </p:cSld>
  <p:clrMapOvr>
    <a:masterClrMapping/>
  </p:clrMapOvr>
  <p:transition>
    <p:fade/>
  </p:transition>
</p:sld>
</file>

<file path=ppt/theme/theme1.xml><?xml version="1.0" encoding="utf-8"?>
<a:theme xmlns:a="http://schemas.openxmlformats.org/drawingml/2006/main" name="NCHHST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87B43EC-F882-4C0D-902D-B04ADDFD5D4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14226</TotalTime>
  <Words>5417</Words>
  <Application>Microsoft Office PowerPoint</Application>
  <PresentationFormat>On-screen Show (4:3)</PresentationFormat>
  <Paragraphs>416</Paragraphs>
  <Slides>48</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Wingdings</vt:lpstr>
      <vt:lpstr>Courier New</vt:lpstr>
      <vt:lpstr>Myriad Web Pro</vt:lpstr>
      <vt:lpstr>Calibri</vt:lpstr>
      <vt:lpstr>NCHHSTP_PPT_dark(</vt:lpstr>
      <vt:lpstr>Contraception Resources from the CDC: 2016 U.S. Selected Practice Recommendations for Contraceptive Use</vt:lpstr>
      <vt:lpstr>Disclaimer</vt:lpstr>
      <vt:lpstr>Objectives</vt:lpstr>
      <vt:lpstr>U.S.  Selected Practice Recommendations for Contraceptive Use, 2016</vt:lpstr>
      <vt:lpstr>Methods for 2016 U.S. SPR</vt:lpstr>
      <vt:lpstr>Why is evidence-based guidance for contraceptive use needed?</vt:lpstr>
      <vt:lpstr>PowerPoint Presentation</vt:lpstr>
      <vt:lpstr>Contraceptive Methods in US SPR</vt:lpstr>
      <vt:lpstr>PowerPoint Presentation</vt:lpstr>
      <vt:lpstr>Major Updates to 2016 U.S. SPR </vt:lpstr>
      <vt:lpstr>CLINICAL SCENARIOS</vt:lpstr>
      <vt:lpstr>Clinical scenario 1:  When to start a contraceptive method</vt:lpstr>
      <vt:lpstr>When to start a contraceptive method</vt:lpstr>
      <vt:lpstr>Evidence for Risk of Pregnancy</vt:lpstr>
      <vt:lpstr>Other findings </vt:lpstr>
      <vt:lpstr>Example: U.S. SPR </vt:lpstr>
      <vt:lpstr>Clinical scenario 1:  When to start a contraceptive method ?</vt:lpstr>
      <vt:lpstr>Clinical scenario 2:  How to be reasonably certain that a woman is not pregnant</vt:lpstr>
      <vt:lpstr>Evidence: Pregnancy test limitations</vt:lpstr>
      <vt:lpstr>U.S. SPR </vt:lpstr>
      <vt:lpstr>Clinical scenario 2:  How to be reasonably certain that a woman is not pregnant</vt:lpstr>
      <vt:lpstr>Clinical scenario 3:  Exams and tests</vt:lpstr>
      <vt:lpstr>U.S. SPR Exams and tests prior to initiation</vt:lpstr>
      <vt:lpstr>US SPR  Exams and tests prior to initiation</vt:lpstr>
      <vt:lpstr>Evidence: BP measurement</vt:lpstr>
      <vt:lpstr>Pelvic Exam before Initiating CHCs</vt:lpstr>
      <vt:lpstr>Clinical scenario 3:  Exams and tests</vt:lpstr>
      <vt:lpstr>Clinical scenario 4:   Emergency Contraception </vt:lpstr>
      <vt:lpstr>Four options for EC available in the US</vt:lpstr>
      <vt:lpstr>SPR Recommendation on Effectiveness</vt:lpstr>
      <vt:lpstr>Clinical scenario 4:   Emergency Contraception </vt:lpstr>
      <vt:lpstr>  Clinical scenario 5:   Initiation of regular contraception after emergency contraception pills</vt:lpstr>
      <vt:lpstr>Evidence</vt:lpstr>
      <vt:lpstr>US SPR Recommendation: When to initiate regular contraception after ECPs</vt:lpstr>
      <vt:lpstr>  Clinical scenario 5:   Initiation of regular contraception after emergency contraception pills</vt:lpstr>
      <vt:lpstr>Clinical scenario 4:   Medications to ease IUD insertion</vt:lpstr>
      <vt:lpstr>Evidence</vt:lpstr>
      <vt:lpstr>Clinical scenario 4:   Medications to ease IUD insertion</vt:lpstr>
      <vt:lpstr>Take Home Messages, U.S. SPR</vt:lpstr>
      <vt:lpstr>PowerPoint Presentation</vt:lpstr>
      <vt:lpstr>U.S. Medical Eligibility Criteria  for Contraceptive Use, 2016</vt:lpstr>
      <vt:lpstr>Accessing the MEC and SPR  in everyday practice</vt:lpstr>
      <vt:lpstr>2016 U.S. MEC and SPR App</vt:lpstr>
      <vt:lpstr>Using the U.S. SPR App </vt:lpstr>
      <vt:lpstr>Summary tables and charts</vt:lpstr>
      <vt:lpstr> Online access</vt:lpstr>
      <vt:lpstr>Other Tools and Aids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Resources from the CDC: 2016 U.S. Selected Practice Recommendations for Contraceptive Use</dc:title>
  <dc:subject>Contraception Resources from the CDC: 2016 U.S. Selected Practice Recommendations for Contraceptive Use</dc:subject>
  <dc:creator>Centers for Disease Control and Prevention (CDC)</dc:creator>
  <cp:keywords>Contraception Resources from the CDC: 2016 U.S. Selected Practice Recommendations for Contraceptive Use, National Center for Chronic Disease Prevention and Health Promotion, Centers for Disease Control and Prevention, CDC</cp:keywords>
  <cp:lastModifiedBy>borderless printing may be invoked</cp:lastModifiedBy>
  <cp:revision>368</cp:revision>
  <cp:lastPrinted>2013-07-25T16:14:00Z</cp:lastPrinted>
  <dcterms:created xsi:type="dcterms:W3CDTF">2010-03-31T15:10:11Z</dcterms:created>
  <dcterms:modified xsi:type="dcterms:W3CDTF">2017-02-01T21:59:22Z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