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83" r:id="rId2"/>
  </p:sldMasterIdLst>
  <p:notesMasterIdLst>
    <p:notesMasterId r:id="rId45"/>
  </p:notesMasterIdLst>
  <p:handoutMasterIdLst>
    <p:handoutMasterId r:id="rId46"/>
  </p:handoutMasterIdLst>
  <p:sldIdLst>
    <p:sldId id="400" r:id="rId3"/>
    <p:sldId id="465" r:id="rId4"/>
    <p:sldId id="401" r:id="rId5"/>
    <p:sldId id="402" r:id="rId6"/>
    <p:sldId id="405" r:id="rId7"/>
    <p:sldId id="407" r:id="rId8"/>
    <p:sldId id="406" r:id="rId9"/>
    <p:sldId id="408" r:id="rId10"/>
    <p:sldId id="466" r:id="rId11"/>
    <p:sldId id="410" r:id="rId12"/>
    <p:sldId id="411" r:id="rId13"/>
    <p:sldId id="449" r:id="rId14"/>
    <p:sldId id="431" r:id="rId15"/>
    <p:sldId id="432" r:id="rId16"/>
    <p:sldId id="413" r:id="rId17"/>
    <p:sldId id="414" r:id="rId18"/>
    <p:sldId id="415" r:id="rId19"/>
    <p:sldId id="417" r:id="rId20"/>
    <p:sldId id="418" r:id="rId21"/>
    <p:sldId id="420" r:id="rId22"/>
    <p:sldId id="421" r:id="rId23"/>
    <p:sldId id="423" r:id="rId24"/>
    <p:sldId id="424" r:id="rId25"/>
    <p:sldId id="425" r:id="rId26"/>
    <p:sldId id="429" r:id="rId27"/>
    <p:sldId id="430" r:id="rId28"/>
    <p:sldId id="457" r:id="rId29"/>
    <p:sldId id="460" r:id="rId30"/>
    <p:sldId id="461" r:id="rId31"/>
    <p:sldId id="458" r:id="rId32"/>
    <p:sldId id="462" r:id="rId33"/>
    <p:sldId id="463" r:id="rId34"/>
    <p:sldId id="448" r:id="rId35"/>
    <p:sldId id="440" r:id="rId36"/>
    <p:sldId id="456" r:id="rId37"/>
    <p:sldId id="453" r:id="rId38"/>
    <p:sldId id="438" r:id="rId39"/>
    <p:sldId id="464" r:id="rId40"/>
    <p:sldId id="454" r:id="rId41"/>
    <p:sldId id="439" r:id="rId42"/>
    <p:sldId id="437" r:id="rId43"/>
    <p:sldId id="455" r:id="rId44"/>
  </p:sldIdLst>
  <p:sldSz cx="9144000" cy="6858000" type="screen4x3"/>
  <p:notesSz cx="7010400" cy="9296400"/>
  <p:embeddedFontLst>
    <p:embeddedFont>
      <p:font typeface="ＭＳ Ｐゴシック" panose="020B0600070205080204" pitchFamily="34" charset="-128"/>
      <p:regular r:id="rId47"/>
    </p:embeddedFont>
    <p:embeddedFont>
      <p:font typeface="Myriad Web Pro" panose="020B0503030403020204" pitchFamily="34" charset="0"/>
      <p:regular r:id="rId48"/>
      <p:bold r:id="rId49"/>
      <p:italic r:id="rId50"/>
    </p:embeddedFont>
    <p:embeddedFont>
      <p:font typeface="Calibri" panose="020F0502020204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CU" lastIdx="1" clrIdx="0"/>
  <p:cmAuthor id="1" name="Juliette Kendrick" initials="JSK" lastIdx="25" clrIdx="1"/>
  <p:cmAuthor id="2" name="Cox, Shanna (CDC/ONDIEH/NCCDPHP)" initials="CS(" lastIdx="1" clrIdx="2">
    <p:extLst>
      <p:ext uri="{19B8F6BF-5375-455C-9EA6-DF929625EA0E}">
        <p15:presenceInfo xmlns:p15="http://schemas.microsoft.com/office/powerpoint/2012/main" userId="S-1-5-21-1207783550-2075000910-922709458-1994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000000"/>
    <a:srgbClr val="FF5A33"/>
    <a:srgbClr val="FF4B4B"/>
    <a:srgbClr val="FF2929"/>
    <a:srgbClr val="FF6161"/>
    <a:srgbClr val="00E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17" autoAdjust="0"/>
    <p:restoredTop sz="73107" autoAdjust="0"/>
  </p:normalViewPr>
  <p:slideViewPr>
    <p:cSldViewPr>
      <p:cViewPr varScale="1">
        <p:scale>
          <a:sx n="77" d="100"/>
          <a:sy n="77" d="100"/>
        </p:scale>
        <p:origin x="1512" y="96"/>
      </p:cViewPr>
      <p:guideLst>
        <p:guide orient="horz" pos="2160"/>
        <p:guide pos="2880"/>
      </p:guideLst>
    </p:cSldViewPr>
  </p:slideViewPr>
  <p:outlineViewPr>
    <p:cViewPr>
      <p:scale>
        <a:sx n="33" d="100"/>
        <a:sy n="33" d="100"/>
      </p:scale>
      <p:origin x="0" y="189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4" d="100"/>
          <a:sy n="84" d="100"/>
        </p:scale>
        <p:origin x="-313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6" cy="464343"/>
          </a:xfrm>
          <a:prstGeom prst="rect">
            <a:avLst/>
          </a:prstGeom>
        </p:spPr>
        <p:txBody>
          <a:bodyPr vert="horz" lIns="91614" tIns="45807" rIns="91614" bIns="45807" rtlCol="0"/>
          <a:lstStyle>
            <a:lvl1pPr algn="l">
              <a:defRPr sz="1200"/>
            </a:lvl1pPr>
          </a:lstStyle>
          <a:p>
            <a:endParaRPr lang="en-US"/>
          </a:p>
        </p:txBody>
      </p:sp>
      <p:sp>
        <p:nvSpPr>
          <p:cNvPr id="3" name="Date Placeholder 2"/>
          <p:cNvSpPr>
            <a:spLocks noGrp="1"/>
          </p:cNvSpPr>
          <p:nvPr>
            <p:ph type="dt" sz="quarter" idx="1"/>
          </p:nvPr>
        </p:nvSpPr>
        <p:spPr>
          <a:xfrm>
            <a:off x="3971393" y="0"/>
            <a:ext cx="3037416" cy="464343"/>
          </a:xfrm>
          <a:prstGeom prst="rect">
            <a:avLst/>
          </a:prstGeom>
        </p:spPr>
        <p:txBody>
          <a:bodyPr vert="horz" lIns="91614" tIns="45807" rIns="91614" bIns="45807" rtlCol="0"/>
          <a:lstStyle>
            <a:lvl1pPr algn="r">
              <a:defRPr sz="1200"/>
            </a:lvl1pPr>
          </a:lstStyle>
          <a:p>
            <a:fld id="{AA2A757F-2B27-4188-A379-462AFB661176}" type="datetimeFigureOut">
              <a:rPr lang="en-US" smtClean="0"/>
              <a:t>2/1/2017</a:t>
            </a:fld>
            <a:endParaRPr lang="en-US"/>
          </a:p>
        </p:txBody>
      </p:sp>
      <p:sp>
        <p:nvSpPr>
          <p:cNvPr id="4" name="Footer Placeholder 3"/>
          <p:cNvSpPr>
            <a:spLocks noGrp="1"/>
          </p:cNvSpPr>
          <p:nvPr>
            <p:ph type="ftr" sz="quarter" idx="2"/>
          </p:nvPr>
        </p:nvSpPr>
        <p:spPr>
          <a:xfrm>
            <a:off x="0" y="8830467"/>
            <a:ext cx="3037416" cy="464343"/>
          </a:xfrm>
          <a:prstGeom prst="rect">
            <a:avLst/>
          </a:prstGeom>
        </p:spPr>
        <p:txBody>
          <a:bodyPr vert="horz" lIns="91614" tIns="45807" rIns="91614" bIns="45807" rtlCol="0" anchor="b"/>
          <a:lstStyle>
            <a:lvl1pPr algn="l">
              <a:defRPr sz="1200"/>
            </a:lvl1pPr>
          </a:lstStyle>
          <a:p>
            <a:endParaRPr lang="en-US"/>
          </a:p>
        </p:txBody>
      </p:sp>
      <p:sp>
        <p:nvSpPr>
          <p:cNvPr id="5" name="Slide Number Placeholder 4"/>
          <p:cNvSpPr>
            <a:spLocks noGrp="1"/>
          </p:cNvSpPr>
          <p:nvPr>
            <p:ph type="sldNum" sz="quarter" idx="3"/>
          </p:nvPr>
        </p:nvSpPr>
        <p:spPr>
          <a:xfrm>
            <a:off x="3971393" y="8830467"/>
            <a:ext cx="3037416" cy="464343"/>
          </a:xfrm>
          <a:prstGeom prst="rect">
            <a:avLst/>
          </a:prstGeom>
        </p:spPr>
        <p:txBody>
          <a:bodyPr vert="horz" lIns="91614" tIns="45807" rIns="91614" bIns="45807" rtlCol="0" anchor="b"/>
          <a:lstStyle>
            <a:lvl1pPr algn="r">
              <a:defRPr sz="1200"/>
            </a:lvl1pPr>
          </a:lstStyle>
          <a:p>
            <a:fld id="{6BBB59B6-3D31-4273-A1E3-980FAD3789BB}" type="slidenum">
              <a:rPr lang="en-US" smtClean="0"/>
              <a:t>‹#›</a:t>
            </a:fld>
            <a:endParaRPr lang="en-US"/>
          </a:p>
        </p:txBody>
      </p:sp>
    </p:spTree>
    <p:extLst>
      <p:ext uri="{BB962C8B-B14F-4D97-AF65-F5344CB8AC3E}">
        <p14:creationId xmlns:p14="http://schemas.microsoft.com/office/powerpoint/2010/main" val="2190140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6" cy="464343"/>
          </a:xfrm>
          <a:prstGeom prst="rect">
            <a:avLst/>
          </a:prstGeom>
        </p:spPr>
        <p:txBody>
          <a:bodyPr vert="horz" lIns="91614" tIns="45807" rIns="91614" bIns="45807" rtlCol="0"/>
          <a:lstStyle>
            <a:lvl1pPr algn="l">
              <a:defRPr sz="1200"/>
            </a:lvl1pPr>
          </a:lstStyle>
          <a:p>
            <a:endParaRPr lang="en-US"/>
          </a:p>
        </p:txBody>
      </p:sp>
      <p:sp>
        <p:nvSpPr>
          <p:cNvPr id="3" name="Date Placeholder 2"/>
          <p:cNvSpPr>
            <a:spLocks noGrp="1"/>
          </p:cNvSpPr>
          <p:nvPr>
            <p:ph type="dt" idx="1"/>
          </p:nvPr>
        </p:nvSpPr>
        <p:spPr>
          <a:xfrm>
            <a:off x="3971393" y="0"/>
            <a:ext cx="3037416" cy="464343"/>
          </a:xfrm>
          <a:prstGeom prst="rect">
            <a:avLst/>
          </a:prstGeom>
        </p:spPr>
        <p:txBody>
          <a:bodyPr vert="horz" lIns="91614" tIns="45807" rIns="91614" bIns="45807" rtlCol="0"/>
          <a:lstStyle>
            <a:lvl1pPr algn="r">
              <a:defRPr sz="1200"/>
            </a:lvl1pPr>
          </a:lstStyle>
          <a:p>
            <a:fld id="{EBF54FFA-A202-44DB-B73A-A5968E9D1337}" type="datetimeFigureOut">
              <a:rPr lang="en-US" smtClean="0"/>
              <a:t>2/1/2017</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1614" tIns="45807" rIns="91614" bIns="45807" rtlCol="0" anchor="ctr"/>
          <a:lstStyle/>
          <a:p>
            <a:endParaRPr lang="en-US"/>
          </a:p>
        </p:txBody>
      </p:sp>
      <p:sp>
        <p:nvSpPr>
          <p:cNvPr id="5" name="Notes Placeholder 4"/>
          <p:cNvSpPr>
            <a:spLocks noGrp="1"/>
          </p:cNvSpPr>
          <p:nvPr>
            <p:ph type="body" sz="quarter" idx="3"/>
          </p:nvPr>
        </p:nvSpPr>
        <p:spPr>
          <a:xfrm>
            <a:off x="701677" y="4416029"/>
            <a:ext cx="5607047" cy="4183857"/>
          </a:xfrm>
          <a:prstGeom prst="rect">
            <a:avLst/>
          </a:prstGeom>
        </p:spPr>
        <p:txBody>
          <a:bodyPr vert="horz" lIns="91614" tIns="45807" rIns="91614" bIns="458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467"/>
            <a:ext cx="3037416" cy="464343"/>
          </a:xfrm>
          <a:prstGeom prst="rect">
            <a:avLst/>
          </a:prstGeom>
        </p:spPr>
        <p:txBody>
          <a:bodyPr vert="horz" lIns="91614" tIns="45807" rIns="91614" bIns="45807" rtlCol="0" anchor="b"/>
          <a:lstStyle>
            <a:lvl1pPr algn="l">
              <a:defRPr sz="1200"/>
            </a:lvl1pPr>
          </a:lstStyle>
          <a:p>
            <a:endParaRPr lang="en-US"/>
          </a:p>
        </p:txBody>
      </p:sp>
      <p:sp>
        <p:nvSpPr>
          <p:cNvPr id="7" name="Slide Number Placeholder 6"/>
          <p:cNvSpPr>
            <a:spLocks noGrp="1"/>
          </p:cNvSpPr>
          <p:nvPr>
            <p:ph type="sldNum" sz="quarter" idx="5"/>
          </p:nvPr>
        </p:nvSpPr>
        <p:spPr>
          <a:xfrm>
            <a:off x="3971393" y="8830467"/>
            <a:ext cx="3037416" cy="464343"/>
          </a:xfrm>
          <a:prstGeom prst="rect">
            <a:avLst/>
          </a:prstGeom>
        </p:spPr>
        <p:txBody>
          <a:bodyPr vert="horz" lIns="91614" tIns="45807" rIns="91614" bIns="45807" rtlCol="0" anchor="b"/>
          <a:lstStyle>
            <a:lvl1pPr algn="r">
              <a:defRPr sz="1200"/>
            </a:lvl1pPr>
          </a:lstStyle>
          <a:p>
            <a:fld id="{28BF7D67-155C-4343-8D69-7DAB182771CD}" type="slidenum">
              <a:rPr lang="en-US" smtClean="0"/>
              <a:t>‹#›</a:t>
            </a:fld>
            <a:endParaRPr lang="en-US"/>
          </a:p>
        </p:txBody>
      </p:sp>
    </p:spTree>
    <p:extLst>
      <p:ext uri="{BB962C8B-B14F-4D97-AF65-F5344CB8AC3E}">
        <p14:creationId xmlns:p14="http://schemas.microsoft.com/office/powerpoint/2010/main" val="25151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9"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53B9EF5D-49EF-4A5D-B299-618CDC4E1DD0}" type="slidenum">
              <a:rPr lang="en-US" smtClean="0"/>
              <a:pPr>
                <a:defRPr/>
              </a:pPr>
              <a:t>1</a:t>
            </a:fld>
            <a:endParaRPr lang="en-US" dirty="0"/>
          </a:p>
        </p:txBody>
      </p:sp>
    </p:spTree>
    <p:extLst>
      <p:ext uri="{BB962C8B-B14F-4D97-AF65-F5344CB8AC3E}">
        <p14:creationId xmlns:p14="http://schemas.microsoft.com/office/powerpoint/2010/main" val="14672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MEC also identifies medical conditions that may be worsened should pregnancy occur. This is a list of such conditions, which are highlighted throughout the document.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women with these conditions that may make pregnancy an unacceptable health risk, long-acting highly effective contraceptive methods may be the best choice when pregnancy is not desired. (click)</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Sole use of barrier and </a:t>
            </a:r>
            <a:r>
              <a:rPr lang="en-GB" sz="1200" kern="1200" dirty="0" err="1">
                <a:solidFill>
                  <a:schemeClr val="tx1"/>
                </a:solidFill>
                <a:effectLst/>
                <a:latin typeface="+mn-lt"/>
                <a:ea typeface="+mn-ea"/>
                <a:cs typeface="+mn-cs"/>
              </a:rPr>
              <a:t>behavior</a:t>
            </a:r>
            <a:r>
              <a:rPr lang="en-GB" sz="1200" kern="1200" dirty="0">
                <a:solidFill>
                  <a:schemeClr val="tx1"/>
                </a:solidFill>
                <a:effectLst/>
                <a:latin typeface="+mn-lt"/>
                <a:ea typeface="+mn-ea"/>
                <a:cs typeface="+mn-cs"/>
              </a:rPr>
              <a:t>-based methods may not be the most appropriate choice because of their relatively higher typical-use rates of failure.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2D82C4-7E93-463F-834F-64228DACBD15}" type="slidenum">
              <a:rPr lang="en-US" smtClean="0"/>
              <a:t>12</a:t>
            </a:fld>
            <a:endParaRPr lang="en-US"/>
          </a:p>
        </p:txBody>
      </p:sp>
    </p:spTree>
    <p:extLst>
      <p:ext uri="{BB962C8B-B14F-4D97-AF65-F5344CB8AC3E}">
        <p14:creationId xmlns:p14="http://schemas.microsoft.com/office/powerpoint/2010/main" val="1250951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2016 updates to the MEC include four new conditions: Cystic Fibrosis, Multiple Sclerosis, selective</a:t>
            </a:r>
            <a:r>
              <a:rPr lang="en-US" sz="1200" kern="1200" baseline="0" dirty="0">
                <a:solidFill>
                  <a:schemeClr val="tx1"/>
                </a:solidFill>
                <a:effectLst/>
                <a:latin typeface="+mn-lt"/>
                <a:ea typeface="+mn-ea"/>
                <a:cs typeface="+mn-cs"/>
              </a:rPr>
              <a:t> serotonin reuptake inhibitors </a:t>
            </a:r>
            <a:r>
              <a:rPr lang="en-US" sz="1200" kern="1200" dirty="0">
                <a:solidFill>
                  <a:schemeClr val="tx1"/>
                </a:solidFill>
                <a:effectLst/>
                <a:latin typeface="+mn-lt"/>
                <a:ea typeface="+mn-ea"/>
                <a:cs typeface="+mn-cs"/>
              </a:rPr>
              <a:t>and St John’s wort.  It also includes a revised section on emergency contraception including the addition of </a:t>
            </a:r>
            <a:r>
              <a:rPr lang="en-US" sz="1200" kern="1200" dirty="0" err="1">
                <a:solidFill>
                  <a:schemeClr val="tx1"/>
                </a:solidFill>
                <a:effectLst/>
                <a:latin typeface="+mn-lt"/>
                <a:ea typeface="+mn-ea"/>
                <a:cs typeface="+mn-cs"/>
              </a:rPr>
              <a:t>ulipristal</a:t>
            </a:r>
            <a:r>
              <a:rPr lang="en-US" sz="1200" kern="1200" dirty="0">
                <a:solidFill>
                  <a:schemeClr val="tx1"/>
                </a:solidFill>
                <a:effectLst/>
                <a:latin typeface="+mn-lt"/>
                <a:ea typeface="+mn-ea"/>
                <a:cs typeface="+mn-cs"/>
              </a:rPr>
              <a:t> acetate.  </a:t>
            </a:r>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13</a:t>
            </a:fld>
            <a:endParaRPr lang="en-US"/>
          </a:p>
        </p:txBody>
      </p:sp>
    </p:spTree>
    <p:extLst>
      <p:ext uri="{BB962C8B-B14F-4D97-AF65-F5344CB8AC3E}">
        <p14:creationId xmlns:p14="http://schemas.microsoft.com/office/powerpoint/2010/main" val="397954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updates also include revisions to existing recommendations for women using hormonal methods with migraine headache, superficial venous disease, </a:t>
            </a:r>
            <a:r>
              <a:rPr lang="en-US" sz="1200" kern="1200" dirty="0" err="1">
                <a:solidFill>
                  <a:schemeClr val="tx1"/>
                </a:solidFill>
                <a:effectLst/>
                <a:latin typeface="+mn-lt"/>
                <a:ea typeface="+mn-ea"/>
                <a:cs typeface="+mn-cs"/>
              </a:rPr>
              <a:t>antiretrovirals</a:t>
            </a:r>
            <a:r>
              <a:rPr lang="en-US" sz="1200" kern="1200" dirty="0">
                <a:solidFill>
                  <a:schemeClr val="tx1"/>
                </a:solidFill>
                <a:effectLst/>
                <a:latin typeface="+mn-lt"/>
                <a:ea typeface="+mn-ea"/>
                <a:cs typeface="+mn-cs"/>
              </a:rPr>
              <a:t>, or known dyslipidemias.  For IUD users, there are revisions to recommendations on gestational trophoblastic</a:t>
            </a:r>
            <a:r>
              <a:rPr lang="en-US" sz="1200" kern="1200" baseline="0" dirty="0">
                <a:solidFill>
                  <a:schemeClr val="tx1"/>
                </a:solidFill>
                <a:effectLst/>
                <a:latin typeface="+mn-lt"/>
                <a:ea typeface="+mn-ea"/>
                <a:cs typeface="+mn-cs"/>
              </a:rPr>
              <a:t> disease</a:t>
            </a:r>
            <a:r>
              <a:rPr lang="en-US" sz="1200" kern="1200" dirty="0">
                <a:solidFill>
                  <a:schemeClr val="tx1"/>
                </a:solidFill>
                <a:effectLst/>
                <a:latin typeface="+mn-lt"/>
                <a:ea typeface="+mn-ea"/>
                <a:cs typeface="+mn-cs"/>
              </a:rPr>
              <a:t>, postpartum and breastfeeding women, women with HIV, and factors related to sexually transmitted diseases. </a:t>
            </a:r>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14</a:t>
            </a:fld>
            <a:endParaRPr lang="en-US"/>
          </a:p>
        </p:txBody>
      </p:sp>
    </p:spTree>
    <p:extLst>
      <p:ext uri="{BB962C8B-B14F-4D97-AF65-F5344CB8AC3E}">
        <p14:creationId xmlns:p14="http://schemas.microsoft.com/office/powerpoint/2010/main" val="4179473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r>
              <a:rPr lang="en-US" dirty="0"/>
              <a:t>To further demonstrate how the guidance can be used, we will now go through several</a:t>
            </a:r>
            <a:r>
              <a:rPr lang="en-US" baseline="0" dirty="0"/>
              <a:t> clinical scenarios for which the guidance may be useful.</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15</a:t>
            </a:fld>
            <a:endParaRPr lang="en-US"/>
          </a:p>
        </p:txBody>
      </p:sp>
    </p:spTree>
    <p:extLst>
      <p:ext uri="{BB962C8B-B14F-4D97-AF65-F5344CB8AC3E}">
        <p14:creationId xmlns:p14="http://schemas.microsoft.com/office/powerpoint/2010/main" val="2706103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indent="0">
              <a:buNone/>
            </a:pPr>
            <a:r>
              <a:rPr lang="en-US" dirty="0"/>
              <a:t>First we have a 28 year old gravida</a:t>
            </a:r>
            <a:r>
              <a:rPr lang="en-US" baseline="0" dirty="0"/>
              <a:t> 1 para </a:t>
            </a:r>
            <a:r>
              <a:rPr lang="en-US" dirty="0"/>
              <a:t>0 female who is pregnant and being counseled for postpartum family planning.  She is not planning on breastfeeding.  What options are available to her postpartum? </a:t>
            </a:r>
          </a:p>
          <a:p>
            <a:pPr marL="400050" lvl="1" indent="0">
              <a:buNone/>
            </a:pPr>
            <a:r>
              <a:rPr lang="en-US" b="1" dirty="0"/>
              <a:t>A.  IUD (copper or </a:t>
            </a:r>
            <a:r>
              <a:rPr lang="en-US" b="1" dirty="0" err="1"/>
              <a:t>levonorgestrel</a:t>
            </a:r>
            <a:r>
              <a:rPr lang="en-US" b="1" dirty="0"/>
              <a:t>)</a:t>
            </a:r>
          </a:p>
          <a:p>
            <a:pPr marL="400050" lvl="1" indent="0">
              <a:buNone/>
            </a:pPr>
            <a:r>
              <a:rPr lang="en-US" b="1" dirty="0"/>
              <a:t>B.  Progestin-only methods (pill, injectable, implant)</a:t>
            </a:r>
          </a:p>
          <a:p>
            <a:pPr marL="400050" lvl="1" indent="0">
              <a:buNone/>
            </a:pPr>
            <a:r>
              <a:rPr lang="en-US" b="1" dirty="0"/>
              <a:t>C. Combined hormonal methods (pill, patch, ring)</a:t>
            </a:r>
          </a:p>
          <a:p>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16</a:t>
            </a:fld>
            <a:endParaRPr lang="en-US"/>
          </a:p>
        </p:txBody>
      </p:sp>
    </p:spTree>
    <p:extLst>
      <p:ext uri="{BB962C8B-B14F-4D97-AF65-F5344CB8AC3E}">
        <p14:creationId xmlns:p14="http://schemas.microsoft.com/office/powerpoint/2010/main" val="1489342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a:t>Postpartum contraception is important</a:t>
            </a:r>
            <a:r>
              <a:rPr lang="en-US" baseline="0" dirty="0"/>
              <a:t> for many reasons:</a:t>
            </a:r>
          </a:p>
          <a:p>
            <a:pPr marL="174708" indent="-174708">
              <a:buFont typeface="Arial" pitchFamily="34" charset="0"/>
              <a:buChar char="•"/>
            </a:pPr>
            <a:r>
              <a:rPr lang="en-US" baseline="0" dirty="0"/>
              <a:t>It allows for birth spacing and avoiding an unintended pregnancy. </a:t>
            </a:r>
          </a:p>
          <a:p>
            <a:pPr marL="174708" indent="-174708">
              <a:buFont typeface="Arial" pitchFamily="34" charset="0"/>
              <a:buChar char="•"/>
            </a:pPr>
            <a:r>
              <a:rPr lang="en-US" baseline="0" dirty="0"/>
              <a:t>It may be an ideal time to provide contraception while a woman is accessing services and may be motivated to start a contraceptive method.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Postpartum contraception may be particularly important for adolescents.  A recent CDC Morbidity and Mortality Weekly Report found that 20% of adolescent births are repeat births, so for teens especially this may be an ideal time to prevent a repeat teen pregnancy.</a:t>
            </a:r>
          </a:p>
        </p:txBody>
      </p:sp>
      <p:sp>
        <p:nvSpPr>
          <p:cNvPr id="4" name="Slide Number Placeholder 3"/>
          <p:cNvSpPr>
            <a:spLocks noGrp="1"/>
          </p:cNvSpPr>
          <p:nvPr>
            <p:ph type="sldNum" sz="quarter" idx="10"/>
          </p:nvPr>
        </p:nvSpPr>
        <p:spPr/>
        <p:txBody>
          <a:bodyPr/>
          <a:lstStyle/>
          <a:p>
            <a:fld id="{186ECE1E-AF7B-493F-818C-23C9FFA919D5}" type="slidenum">
              <a:rPr lang="en-US" smtClean="0"/>
              <a:t>17</a:t>
            </a:fld>
            <a:endParaRPr lang="en-US"/>
          </a:p>
        </p:txBody>
      </p:sp>
    </p:spTree>
    <p:extLst>
      <p:ext uri="{BB962C8B-B14F-4D97-AF65-F5344CB8AC3E}">
        <p14:creationId xmlns:p14="http://schemas.microsoft.com/office/powerpoint/2010/main" val="2161403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Because postpartum women are at increased risk of venous thromboembolism (VTE), there is concern that the use of combined hormonal methods (pill, patch and ring) may further increase the risk of VTE.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Therefore combined methods should not be used immediately postpartum, but become an acceptable option outside of the immediate postpartum period when VTE risk returns to baseline.  As you can see from the recommendations here, the recommendations decrease in restriction depending on timing from delivery and the woman’s other VTE risk factors.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progestin-only methods are category 1 at anytime postpartum as these methods are not thought to increase VTE risk.</a:t>
            </a:r>
          </a:p>
        </p:txBody>
      </p:sp>
      <p:sp>
        <p:nvSpPr>
          <p:cNvPr id="4" name="Slide Number Placeholder 3"/>
          <p:cNvSpPr>
            <a:spLocks noGrp="1"/>
          </p:cNvSpPr>
          <p:nvPr>
            <p:ph type="sldNum" sz="quarter" idx="10"/>
          </p:nvPr>
        </p:nvSpPr>
        <p:spPr/>
        <p:txBody>
          <a:bodyPr/>
          <a:lstStyle/>
          <a:p>
            <a:fld id="{A3DB9348-19FD-426A-9C51-A098380390FB}" type="slidenum">
              <a:rPr lang="en-US" smtClean="0"/>
              <a:pPr/>
              <a:t>18</a:t>
            </a:fld>
            <a:endParaRPr lang="en-US"/>
          </a:p>
        </p:txBody>
      </p:sp>
    </p:spTree>
    <p:extLst>
      <p:ext uri="{BB962C8B-B14F-4D97-AF65-F5344CB8AC3E}">
        <p14:creationId xmlns:p14="http://schemas.microsoft.com/office/powerpoint/2010/main" val="4036591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postpartum IUD insertion recommendations include the placement of IUDs in the postpartum period based on timing from delivery.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timing is separated into immediate placement (within 10 minutes after placental delivery), delayed placement (from 10 minutes to four weeks postpartum) and interval placement (4 weeks or more from delivery)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IUDs can be placed at anytime postpartum, although there may be an increased risk of expulsion if placed less than 4 weeks from delivery.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IUDs should not be placed in women with postpartum sepsis (Category 4).</a:t>
            </a:r>
          </a:p>
        </p:txBody>
      </p:sp>
      <p:sp>
        <p:nvSpPr>
          <p:cNvPr id="4" name="Slide Number Placeholder 3"/>
          <p:cNvSpPr>
            <a:spLocks noGrp="1"/>
          </p:cNvSpPr>
          <p:nvPr>
            <p:ph type="sldNum" sz="quarter" idx="10"/>
          </p:nvPr>
        </p:nvSpPr>
        <p:spPr/>
        <p:txBody>
          <a:bodyPr/>
          <a:lstStyle/>
          <a:p>
            <a:fld id="{A3DB9348-19FD-426A-9C51-A098380390FB}" type="slidenum">
              <a:rPr lang="en-US" smtClean="0"/>
              <a:pPr/>
              <a:t>19</a:t>
            </a:fld>
            <a:endParaRPr lang="en-US"/>
          </a:p>
        </p:txBody>
      </p:sp>
    </p:spTree>
    <p:extLst>
      <p:ext uri="{BB962C8B-B14F-4D97-AF65-F5344CB8AC3E}">
        <p14:creationId xmlns:p14="http://schemas.microsoft.com/office/powerpoint/2010/main" val="2835007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returning to</a:t>
            </a:r>
            <a:r>
              <a:rPr lang="en-US" sz="1200" kern="1200" baseline="0" dirty="0">
                <a:solidFill>
                  <a:schemeClr val="tx1"/>
                </a:solidFill>
                <a:effectLst/>
                <a:latin typeface="+mn-lt"/>
                <a:ea typeface="+mn-ea"/>
                <a:cs typeface="+mn-cs"/>
              </a:rPr>
              <a:t> our patient, this woman who is not planning on breastfeeding</a:t>
            </a:r>
            <a:r>
              <a:rPr lang="en-US" sz="1200" kern="1200" dirty="0">
                <a:solidFill>
                  <a:schemeClr val="tx1"/>
                </a:solidFill>
                <a:effectLst/>
                <a:latin typeface="+mn-lt"/>
                <a:ea typeface="+mn-ea"/>
                <a:cs typeface="+mn-cs"/>
              </a:rPr>
              <a:t> can have an IUD placed immediately if this option is available in her hospital, or start a progestin only method prior to leaving the hospital.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she wants a combined hormonal contraceptive, she will need to wait until 21-42 days postpartum, depending on VTE risk factors.  However, she can be given the method or a prescription before she leaves the hospital.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she is planning to breastfeed, please refer to the US MEC recommendations for breastfeeding.</a:t>
            </a:r>
          </a:p>
        </p:txBody>
      </p:sp>
      <p:sp>
        <p:nvSpPr>
          <p:cNvPr id="4" name="Slide Number Placeholder 3"/>
          <p:cNvSpPr>
            <a:spLocks noGrp="1"/>
          </p:cNvSpPr>
          <p:nvPr>
            <p:ph type="sldNum" sz="quarter" idx="10"/>
          </p:nvPr>
        </p:nvSpPr>
        <p:spPr/>
        <p:txBody>
          <a:bodyPr/>
          <a:lstStyle/>
          <a:p>
            <a:fld id="{186ECE1E-AF7B-493F-818C-23C9FFA919D5}" type="slidenum">
              <a:rPr lang="en-US" smtClean="0"/>
              <a:t>20</a:t>
            </a:fld>
            <a:endParaRPr lang="en-US"/>
          </a:p>
        </p:txBody>
      </p:sp>
    </p:spTree>
    <p:extLst>
      <p:ext uri="{BB962C8B-B14F-4D97-AF65-F5344CB8AC3E}">
        <p14:creationId xmlns:p14="http://schemas.microsoft.com/office/powerpoint/2010/main" val="819228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a 38 year old gravida 2</a:t>
            </a:r>
            <a:r>
              <a:rPr lang="en-US" baseline="0" dirty="0"/>
              <a:t> para 2 </a:t>
            </a:r>
            <a:r>
              <a:rPr lang="en-US" dirty="0"/>
              <a:t>female with diabetes who has been using condoms for contraception and is looking for a more effective method.  What methods are safe for her to use?</a:t>
            </a:r>
          </a:p>
          <a:p>
            <a:endParaRPr lang="en-US" dirty="0"/>
          </a:p>
          <a:p>
            <a:pPr marL="400050" lvl="1" indent="0">
              <a:buNone/>
            </a:pPr>
            <a:r>
              <a:rPr lang="en-US" b="1" dirty="0"/>
              <a:t>A.  IUD (copper or </a:t>
            </a:r>
            <a:r>
              <a:rPr lang="en-US" b="1" dirty="0" err="1"/>
              <a:t>levonorgestrel</a:t>
            </a:r>
            <a:r>
              <a:rPr lang="en-US" b="1" dirty="0"/>
              <a:t>)</a:t>
            </a:r>
          </a:p>
          <a:p>
            <a:pPr marL="400050" lvl="1" indent="0">
              <a:buNone/>
            </a:pPr>
            <a:r>
              <a:rPr lang="en-US" b="1" dirty="0"/>
              <a:t>B.  Progestin-only methods (pill, injectable, implant)</a:t>
            </a:r>
          </a:p>
          <a:p>
            <a:pPr marL="400050" lvl="1" indent="0">
              <a:buNone/>
            </a:pPr>
            <a:r>
              <a:rPr lang="en-US" b="1" dirty="0"/>
              <a:t>C. Combined hormonal methods (pill, patch, ring)</a:t>
            </a:r>
          </a:p>
          <a:p>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21</a:t>
            </a:fld>
            <a:endParaRPr lang="en-US"/>
          </a:p>
        </p:txBody>
      </p:sp>
    </p:spTree>
    <p:extLst>
      <p:ext uri="{BB962C8B-B14F-4D97-AF65-F5344CB8AC3E}">
        <p14:creationId xmlns:p14="http://schemas.microsoft.com/office/powerpoint/2010/main" val="244699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This presentation will review: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 Medical Eligibility Criteria for Contraceptive Use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intended use and target audience for these guidelines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Strategies that you can use to incorporate CDC contraceptive guidelines into every day practice to improve the quality of family planning care.</a:t>
            </a:r>
          </a:p>
          <a:p>
            <a:endParaRPr lang="en-US" baseline="0"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D46BEE-85D6-474A-A6BA-1FA9801BAB71}" type="slidenum">
              <a:rPr lang="en-US" smtClean="0"/>
              <a:pPr/>
              <a:t>3</a:t>
            </a:fld>
            <a:endParaRPr lang="en-US" dirty="0"/>
          </a:p>
        </p:txBody>
      </p:sp>
    </p:spTree>
    <p:extLst>
      <p:ext uri="{BB962C8B-B14F-4D97-AF65-F5344CB8AC3E}">
        <p14:creationId xmlns:p14="http://schemas.microsoft.com/office/powerpoint/2010/main" val="3834522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Recommendations for diabetes depend on the subgroup of diabetes, which have different risks.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women with a history of gestational diabetes or with nonvascular diabetes, recommendations are based on several studies, and all methods are classified as category 1 or 2.</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 click) By contrast, in the lower portion of the screen we see recommendations for the more severe subgroups of diabetes, including diabetes with nephropathy/retinopathy/neuropathy or other vascular disease or diabetes of &gt;20 years duration. </a:t>
            </a:r>
          </a:p>
          <a:p>
            <a:pPr marL="171450" lvl="0" indent="-171450">
              <a:buFont typeface="Arial" panose="020B0604020202020204" pitchFamily="34" charset="0"/>
              <a:buChar char="•"/>
            </a:pPr>
            <a:r>
              <a:rPr lang="en-US" sz="2000" dirty="0">
                <a:solidFill>
                  <a:schemeClr val="tx2"/>
                </a:solidFill>
              </a:rPr>
              <a:t>In review of the literature, no direct evidence was found for contraceptive safety for these more severe forms of diabetes.  Most of the decisions for recommendations in these situations were based on:</a:t>
            </a:r>
          </a:p>
          <a:p>
            <a:pPr marL="628650" lvl="1" indent="-171450">
              <a:buFont typeface="Arial" panose="020B0604020202020204" pitchFamily="34" charset="0"/>
              <a:buChar char="•"/>
            </a:pPr>
            <a:r>
              <a:rPr lang="en-US" dirty="0">
                <a:solidFill>
                  <a:schemeClr val="tx2"/>
                </a:solidFill>
              </a:rPr>
              <a:t>Extrapolations from studies that primarily included healthy women</a:t>
            </a:r>
          </a:p>
          <a:p>
            <a:pPr marL="628650" lvl="1" indent="-171450">
              <a:buFont typeface="Arial" panose="020B0604020202020204" pitchFamily="34" charset="0"/>
              <a:buChar char="•"/>
            </a:pPr>
            <a:r>
              <a:rPr lang="en-US" dirty="0">
                <a:solidFill>
                  <a:schemeClr val="tx2"/>
                </a:solidFill>
              </a:rPr>
              <a:t>Theoretical considerations about risks and benefits</a:t>
            </a:r>
          </a:p>
          <a:p>
            <a:pPr marL="628650" lvl="1" indent="-171450">
              <a:buFont typeface="Arial" panose="020B0604020202020204" pitchFamily="34" charset="0"/>
              <a:buChar char="•"/>
            </a:pPr>
            <a:r>
              <a:rPr lang="en-US" dirty="0">
                <a:solidFill>
                  <a:schemeClr val="tx2"/>
                </a:solidFill>
              </a:rPr>
              <a:t>Expert opinion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2"/>
                </a:solidFill>
              </a:rPr>
              <a:t>CDC final recommendations for complicated diabetes subgroups have category 3 recommendations for DMPA and a mixed recommendation of 3/4 for combined hormonal methods according to the severity of the complicated diabetes.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2"/>
                </a:solidFill>
              </a:rPr>
              <a:t>Importantly, these more severe forms of diabetes are conditions that expose a woman to increased risk in pregnancy, which is noted in the MEC by a superscript notation.  Effectiveness should be emphasized when discussing method options for conditions with this notation.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4708" indent="-174708">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4D2D82C4-7E93-463F-834F-64228DACBD15}" type="slidenum">
              <a:rPr lang="en-US" smtClean="0"/>
              <a:t>22</a:t>
            </a:fld>
            <a:endParaRPr lang="en-US"/>
          </a:p>
        </p:txBody>
      </p:sp>
    </p:spTree>
    <p:extLst>
      <p:ext uri="{BB962C8B-B14F-4D97-AF65-F5344CB8AC3E}">
        <p14:creationId xmlns:p14="http://schemas.microsoft.com/office/powerpoint/2010/main" val="1156127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a:t>While</a:t>
            </a:r>
            <a:r>
              <a:rPr lang="en-US" baseline="0" dirty="0"/>
              <a:t> all methods are safe, an unintended pregnancy in a woman with diabetes may have increased risk of adverse events and thus effectiveness should be emphasized when discussing method options.</a:t>
            </a:r>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23</a:t>
            </a:fld>
            <a:endParaRPr lang="en-US"/>
          </a:p>
        </p:txBody>
      </p:sp>
    </p:spTree>
    <p:extLst>
      <p:ext uri="{BB962C8B-B14F-4D97-AF65-F5344CB8AC3E}">
        <p14:creationId xmlns:p14="http://schemas.microsoft.com/office/powerpoint/2010/main" val="1991579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5000"/>
              </a:lnSpc>
              <a:buClr>
                <a:schemeClr val="tx1"/>
              </a:buClr>
              <a:buSzPct val="70000"/>
              <a:buFont typeface="Wingdings" pitchFamily="2" charset="2"/>
              <a:buNone/>
            </a:pPr>
            <a:r>
              <a:rPr lang="en-US" sz="1200" b="0" dirty="0">
                <a:solidFill>
                  <a:schemeClr val="bg2"/>
                </a:solidFill>
                <a:ea typeface="ＭＳ Ｐゴシック" pitchFamily="34" charset="-128"/>
              </a:rPr>
              <a:t>Next we have a 30 year old female with a history of migraine headaches with light sensitivity.  She does not experience any visual warning signs for a coming headache.  She is interested in starting contraception.  What methods are safe for her to consider?</a:t>
            </a:r>
          </a:p>
        </p:txBody>
      </p:sp>
      <p:sp>
        <p:nvSpPr>
          <p:cNvPr id="98308"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5" tIns="46588" rIns="93175" bIns="46588"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0638199-23EA-41B6-9691-24E722F9BF57}" type="slidenum">
              <a:rPr lang="en-US" sz="1200"/>
              <a:pPr algn="r" eaLnBrk="1" hangingPunct="1"/>
              <a:t>24</a:t>
            </a:fld>
            <a:endParaRPr lang="en-US" sz="1200"/>
          </a:p>
        </p:txBody>
      </p:sp>
    </p:spTree>
    <p:extLst>
      <p:ext uri="{BB962C8B-B14F-4D97-AF65-F5344CB8AC3E}">
        <p14:creationId xmlns:p14="http://schemas.microsoft.com/office/powerpoint/2010/main" val="1246502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Recommendations for headache rely on proper classification of headache, particularly with regard to auras.  This is important because migraine with aura is associated with an increased risk of stroke while migraine without aura is generally not.  According to the International Headache Society Classification System, menstrual associated migraines are considered migraine without aura.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recommendations also assume women have no other risk factors for stroke (HTN, smoking)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theoretical concern that, among women with migraine with aura, use of CHCs would further increase the risk of stroke which is why CHCs are category 4 for those women.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Overall, women with migraine can use any method of contraception, with the exception of CHCs for women with aura.  </a:t>
            </a:r>
          </a:p>
        </p:txBody>
      </p:sp>
      <p:sp>
        <p:nvSpPr>
          <p:cNvPr id="99332"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5" tIns="46588" rIns="93175" bIns="46588"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AFE51B7-ABC2-46BD-853D-15FD65217E14}" type="slidenum">
              <a:rPr lang="en-US" sz="1200"/>
              <a:pPr algn="r" eaLnBrk="1" hangingPunct="1"/>
              <a:t>25</a:t>
            </a:fld>
            <a:endParaRPr lang="en-US" sz="1200"/>
          </a:p>
        </p:txBody>
      </p:sp>
    </p:spTree>
    <p:extLst>
      <p:ext uri="{BB962C8B-B14F-4D97-AF65-F5344CB8AC3E}">
        <p14:creationId xmlns:p14="http://schemas.microsoft.com/office/powerpoint/2010/main" val="3080077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pitchFamily="34" charset="-128"/>
              </a:rPr>
              <a:t>Therefore, this patient who has migraine but no aura has the option to use any of these methods of contraception, so long as she</a:t>
            </a:r>
            <a:r>
              <a:rPr lang="en-US" baseline="0" dirty="0">
                <a:latin typeface="Arial" charset="0"/>
                <a:ea typeface="ＭＳ Ｐゴシック" pitchFamily="34" charset="-128"/>
              </a:rPr>
              <a:t> does not have other risk factors for stroke.  </a:t>
            </a:r>
            <a:endParaRPr lang="en-US" dirty="0">
              <a:latin typeface="Arial" charset="0"/>
              <a:ea typeface="ＭＳ Ｐゴシック" pitchFamily="34" charset="-128"/>
            </a:endParaRPr>
          </a:p>
          <a:p>
            <a:endParaRPr lang="en-US" dirty="0">
              <a:latin typeface="Arial" charset="0"/>
              <a:ea typeface="ＭＳ Ｐゴシック" pitchFamily="34" charset="-128"/>
            </a:endParaRPr>
          </a:p>
        </p:txBody>
      </p:sp>
      <p:sp>
        <p:nvSpPr>
          <p:cNvPr id="98308"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5" tIns="46588" rIns="93175" bIns="46588"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0638199-23EA-41B6-9691-24E722F9BF57}" type="slidenum">
              <a:rPr lang="en-US" sz="1200"/>
              <a:pPr algn="r" eaLnBrk="1" hangingPunct="1"/>
              <a:t>26</a:t>
            </a:fld>
            <a:endParaRPr lang="en-US" sz="1200"/>
          </a:p>
        </p:txBody>
      </p:sp>
    </p:spTree>
    <p:extLst>
      <p:ext uri="{BB962C8B-B14F-4D97-AF65-F5344CB8AC3E}">
        <p14:creationId xmlns:p14="http://schemas.microsoft.com/office/powerpoint/2010/main" val="623915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Next, we have </a:t>
            </a:r>
            <a:r>
              <a:rPr lang="en-US" sz="1200" dirty="0">
                <a:effectLst>
                  <a:outerShdw blurRad="38100" dist="38100" dir="2700000" algn="tl">
                    <a:srgbClr val="000000">
                      <a:alpha val="43137"/>
                    </a:srgbClr>
                  </a:outerShdw>
                </a:effectLst>
              </a:rPr>
              <a:t>a 19 </a:t>
            </a:r>
            <a:r>
              <a:rPr lang="en-US" sz="1200" dirty="0" err="1">
                <a:effectLst>
                  <a:outerShdw blurRad="38100" dist="38100" dir="2700000" algn="tl">
                    <a:srgbClr val="000000">
                      <a:alpha val="43137"/>
                    </a:srgbClr>
                  </a:outerShdw>
                </a:effectLst>
              </a:rPr>
              <a:t>y.o</a:t>
            </a:r>
            <a:r>
              <a:rPr lang="en-US" sz="1200" dirty="0">
                <a:effectLst>
                  <a:outerShdw blurRad="38100" dist="38100" dir="2700000" algn="tl">
                    <a:srgbClr val="000000">
                      <a:alpha val="43137"/>
                    </a:srgbClr>
                  </a:outerShdw>
                </a:effectLst>
              </a:rPr>
              <a:t>. woman who comes to the office desiring an IUD.  She has a history of chlamydia 6 months ago that was treated, and reports one new partner since then. Given her STD risk factors, can you place an IUD today?</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27</a:t>
            </a:fld>
            <a:endParaRPr lang="en-US"/>
          </a:p>
        </p:txBody>
      </p:sp>
    </p:spTree>
    <p:extLst>
      <p:ext uri="{BB962C8B-B14F-4D97-AF65-F5344CB8AC3E}">
        <p14:creationId xmlns:p14="http://schemas.microsoft.com/office/powerpoint/2010/main" val="1498034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Categories for sexually transmitted diseases in the 2016 US MEC have been streamlined to include the following: (1) current purulent cervicitis or chlamydial or gonococcal infection, (2) vaginitis including trichomonas vaginalis and bacterial vaginosis, and (3) other factors related to STDs.  All methods</a:t>
            </a:r>
            <a:r>
              <a:rPr lang="en-US" sz="1200" kern="1200" baseline="0" dirty="0">
                <a:solidFill>
                  <a:schemeClr val="tx1"/>
                </a:solidFill>
                <a:effectLst/>
                <a:latin typeface="+mn-lt"/>
                <a:ea typeface="+mn-ea"/>
                <a:cs typeface="+mn-cs"/>
              </a:rPr>
              <a:t> other than IUDs are category 1 for all STD categories.  IUD insertion is category 2 for all STDs except for current purulent cervicitis or known chlamydial/gonococcal infection, which is category 4 (contraindicated).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category “increased risk of STIs” was removed in the 2016 US MEC.  In a systematic review, the CDC found that algorithms based on demographics, history and exam findings have very low predictive value for the diagnosis of gonococcal and chlamydial infection. Instead, if STD screening has not been performed according to CDC STD guidelines at the time of a contraceptive initiation visit, screening can be performed at that time. Provision of contraception, including intrauterine devices (IUDs), should not be delayed or restricted for asymptomatic women at risk for STDs.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99332"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5" tIns="46588" rIns="93175" bIns="46588"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AFE51B7-ABC2-46BD-853D-15FD65217E14}" type="slidenum">
              <a:rPr lang="en-US" sz="1200"/>
              <a:pPr algn="r" eaLnBrk="1" hangingPunct="1"/>
              <a:t>28</a:t>
            </a:fld>
            <a:endParaRPr lang="en-US" sz="1200"/>
          </a:p>
        </p:txBody>
      </p:sp>
    </p:spTree>
    <p:extLst>
      <p:ext uri="{BB962C8B-B14F-4D97-AF65-F5344CB8AC3E}">
        <p14:creationId xmlns:p14="http://schemas.microsoft.com/office/powerpoint/2010/main" val="807357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a:effectLst>
                  <a:outerShdw blurRad="38100" dist="38100" dir="2700000" algn="tl">
                    <a:srgbClr val="000000">
                      <a:alpha val="43137"/>
                    </a:srgbClr>
                  </a:outerShdw>
                </a:effectLst>
              </a:rPr>
              <a:t>This young woman </a:t>
            </a:r>
            <a:r>
              <a:rPr lang="en-US" sz="1200" baseline="0" dirty="0">
                <a:effectLst>
                  <a:outerShdw blurRad="38100" dist="38100" dir="2700000" algn="tl">
                    <a:srgbClr val="000000">
                      <a:alpha val="43137"/>
                    </a:srgbClr>
                  </a:outerShdw>
                </a:effectLst>
              </a:rPr>
              <a:t>meets CDC criteria for STD screening based on age and having a new partner.  Therefore, we would want to perform a cervical inspection, bimanual exam, and screening for gonorrhea/chlamydial infection at the time of IUD placement.  S</a:t>
            </a:r>
            <a:r>
              <a:rPr lang="en-US" sz="1200" dirty="0">
                <a:effectLst>
                  <a:outerShdw blurRad="38100" dist="38100" dir="2700000" algn="tl">
                    <a:srgbClr val="000000">
                      <a:alpha val="43137"/>
                    </a:srgbClr>
                  </a:outerShdw>
                </a:effectLst>
              </a:rPr>
              <a:t>o long as she does not have purulent cervicitis or other contraindications</a:t>
            </a:r>
            <a:r>
              <a:rPr lang="en-US" sz="1200" baseline="0" dirty="0">
                <a:effectLst>
                  <a:outerShdw blurRad="38100" dist="38100" dir="2700000" algn="tl">
                    <a:srgbClr val="000000">
                      <a:alpha val="43137"/>
                    </a:srgbClr>
                  </a:outerShdw>
                </a:effectLst>
              </a:rPr>
              <a:t> to IUD placement</a:t>
            </a:r>
            <a:r>
              <a:rPr lang="en-US" sz="1200" dirty="0">
                <a:effectLst>
                  <a:outerShdw blurRad="38100" dist="38100" dir="2700000" algn="tl">
                    <a:srgbClr val="000000">
                      <a:alpha val="43137"/>
                    </a:srgbClr>
                  </a:outerShdw>
                </a:effectLst>
              </a:rPr>
              <a:t>, you can proceed</a:t>
            </a:r>
            <a:r>
              <a:rPr lang="en-US" sz="1200" baseline="0" dirty="0">
                <a:effectLst>
                  <a:outerShdw blurRad="38100" dist="38100" dir="2700000" algn="tl">
                    <a:srgbClr val="000000">
                      <a:alpha val="43137"/>
                    </a:srgbClr>
                  </a:outerShdw>
                </a:effectLst>
              </a:rPr>
              <a:t> with IUD placement without waiting for the results of screening tests. T</a:t>
            </a:r>
            <a:r>
              <a:rPr lang="en-US" sz="1200" dirty="0">
                <a:effectLst>
                  <a:outerShdw blurRad="38100" dist="38100" dir="2700000" algn="tl">
                    <a:srgbClr val="000000">
                      <a:alpha val="43137"/>
                    </a:srgbClr>
                  </a:outerShdw>
                </a:effectLst>
              </a:rPr>
              <a:t>he US SPR has additional guidelines on assessment of pregnancy and follow-up. </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29</a:t>
            </a:fld>
            <a:endParaRPr lang="en-US"/>
          </a:p>
        </p:txBody>
      </p:sp>
    </p:spTree>
    <p:extLst>
      <p:ext uri="{BB962C8B-B14F-4D97-AF65-F5344CB8AC3E}">
        <p14:creationId xmlns:p14="http://schemas.microsoft.com/office/powerpoint/2010/main" val="1692845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last scenario, we</a:t>
            </a:r>
            <a:r>
              <a:rPr lang="en-US" baseline="0" dirty="0"/>
              <a:t> have a 26 year old woman who is a long time user of combined oral contraceptives.  She calls wanting to know whether she can start taking sertraline for depression, and whether it might make her birth control less effective. </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30</a:t>
            </a:fld>
            <a:endParaRPr lang="en-US"/>
          </a:p>
        </p:txBody>
      </p:sp>
    </p:spTree>
    <p:extLst>
      <p:ext uri="{BB962C8B-B14F-4D97-AF65-F5344CB8AC3E}">
        <p14:creationId xmlns:p14="http://schemas.microsoft.com/office/powerpoint/2010/main" val="127568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2016 MEC includes new drug interaction recommendations for selected serotonin reuptake inhibitors and St. John’s wort.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Based on currently available evidence, a systematic review found no evidence for a drug interaction between SSRIs and hormonal contraceptives.  There was no evidence for reduced effect of the contraceptive, the SSRI, or for increased side effects from either drug.  Therefore, all methods are category 1 with SSRIs.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 systematic review of St. John’s wort and hormonal contraception found that St John’s wort affected breakthrough bleeding, predictors of ovulation, and pharmacokinetics of estrogen and </a:t>
            </a:r>
            <a:r>
              <a:rPr lang="en-US" sz="1200" kern="1200" baseline="0" dirty="0" err="1">
                <a:solidFill>
                  <a:schemeClr val="tx1"/>
                </a:solidFill>
                <a:effectLst/>
                <a:latin typeface="+mn-lt"/>
                <a:ea typeface="+mn-ea"/>
                <a:cs typeface="+mn-cs"/>
              </a:rPr>
              <a:t>progestins</a:t>
            </a:r>
            <a:r>
              <a:rPr lang="en-US" sz="1200" kern="1200" baseline="0" dirty="0">
                <a:solidFill>
                  <a:schemeClr val="tx1"/>
                </a:solidFill>
                <a:effectLst/>
                <a:latin typeface="+mn-lt"/>
                <a:ea typeface="+mn-ea"/>
                <a:cs typeface="+mn-cs"/>
              </a:rPr>
              <a:t>.  Though no studies looked directly at pregnancy outcomes, these findings suggest that St. John’s wort may have the potential to reduce the effectiveness of hormonal contraceptives.  Therefore, St. John’s wort is a category 2 for oral contraceptive pills and progestin implants.  </a:t>
            </a:r>
            <a:endParaRPr lang="en-US" sz="1200" kern="1200" dirty="0">
              <a:solidFill>
                <a:schemeClr val="tx1"/>
              </a:solidFill>
              <a:effectLst/>
              <a:latin typeface="+mn-lt"/>
              <a:ea typeface="+mn-ea"/>
              <a:cs typeface="+mn-cs"/>
            </a:endParaRPr>
          </a:p>
        </p:txBody>
      </p:sp>
      <p:sp>
        <p:nvSpPr>
          <p:cNvPr id="99332"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5" tIns="46588" rIns="93175" bIns="46588"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AFE51B7-ABC2-46BD-853D-15FD65217E14}" type="slidenum">
              <a:rPr lang="en-US" sz="1200"/>
              <a:pPr algn="r" eaLnBrk="1" hangingPunct="1"/>
              <a:t>31</a:t>
            </a:fld>
            <a:endParaRPr lang="en-US" sz="1200"/>
          </a:p>
        </p:txBody>
      </p:sp>
    </p:spTree>
    <p:extLst>
      <p:ext uri="{BB962C8B-B14F-4D97-AF65-F5344CB8AC3E}">
        <p14:creationId xmlns:p14="http://schemas.microsoft.com/office/powerpoint/2010/main" val="31224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 Medical eligibility criteria or MEC is an evidence-based source of clinical guidance for the safe use of contraceptive methods by women and men with various characteristics and medical conditions.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intended to assist health-care providers when they counsel women, men, and couples about contraceptive method choice.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 MEC includes over 1800 recommendations for more than 120 conditions and characteristics and also includes information on certain drug interactions. </a:t>
            </a:r>
          </a:p>
          <a:p>
            <a:pPr marL="0" indent="0">
              <a:buFont typeface="Arial" pitchFamily="34" charset="0"/>
              <a:buNone/>
            </a:pPr>
            <a:endParaRPr lang="en-US" u="none" baseline="0" dirty="0"/>
          </a:p>
        </p:txBody>
      </p:sp>
      <p:sp>
        <p:nvSpPr>
          <p:cNvPr id="4" name="Slide Number Placeholder 3"/>
          <p:cNvSpPr>
            <a:spLocks noGrp="1"/>
          </p:cNvSpPr>
          <p:nvPr>
            <p:ph type="sldNum" sz="quarter" idx="10"/>
          </p:nvPr>
        </p:nvSpPr>
        <p:spPr/>
        <p:txBody>
          <a:bodyPr/>
          <a:lstStyle/>
          <a:p>
            <a:fld id="{28BF7D67-155C-4343-8D69-7DAB182771CD}" type="slidenum">
              <a:rPr lang="en-US" smtClean="0"/>
              <a:t>4</a:t>
            </a:fld>
            <a:endParaRPr lang="en-US" dirty="0"/>
          </a:p>
        </p:txBody>
      </p:sp>
    </p:spTree>
    <p:extLst>
      <p:ext uri="{BB962C8B-B14F-4D97-AF65-F5344CB8AC3E}">
        <p14:creationId xmlns:p14="http://schemas.microsoft.com/office/powerpoint/2010/main" val="1561260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Returning</a:t>
            </a:r>
            <a:r>
              <a:rPr lang="en-US" baseline="0" dirty="0"/>
              <a:t> to this patient, she can start taking the sertraline with her oral contraceptives without concern for decreased contraceptive effectiveness.  </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32</a:t>
            </a:fld>
            <a:endParaRPr lang="en-US"/>
          </a:p>
        </p:txBody>
      </p:sp>
    </p:spTree>
    <p:extLst>
      <p:ext uri="{BB962C8B-B14F-4D97-AF65-F5344CB8AC3E}">
        <p14:creationId xmlns:p14="http://schemas.microsoft.com/office/powerpoint/2010/main" val="3316931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1" name="Placeholder 2"/>
          <p:cNvSpPr>
            <a:spLocks noGrp="1" noRot="1" noChangeAspect="1" noChangeArrowheads="1" noTextEdit="1"/>
          </p:cNvSpPr>
          <p:nvPr>
            <p:ph type="sldImg"/>
          </p:nvPr>
        </p:nvSpPr>
        <p:spPr>
          <a:ln/>
        </p:spPr>
      </p:sp>
      <p:sp>
        <p:nvSpPr>
          <p:cNvPr id="558082" name="Placeholder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summary, the US MEC aims to reduce barriers to contraceptive use, and these evidence based guidelines demonstrate that most women can safely use most contraceptive methods.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Certain conditions are associated with an increased risk for adverse health events in pregnancy, and these women especially need highly effective contraception when not desiring pregnancy.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2"/>
                </a:solidFill>
                <a:ea typeface="ＭＳ Ｐゴシック"/>
                <a:cs typeface="ＭＳ Ｐゴシック"/>
              </a:rPr>
              <a:t>Women, men, and couples should be informed of the full range of methods to decide what will be best for them</a:t>
            </a:r>
            <a:endParaRPr lang="en-US" sz="1200" kern="1200" dirty="0">
              <a:solidFill>
                <a:schemeClr val="bg2"/>
              </a:solidFill>
              <a:latin typeface="+mn-lt"/>
              <a:ea typeface="ＭＳ Ｐゴシック"/>
              <a:cs typeface="+mn-cs"/>
            </a:endParaRPr>
          </a:p>
          <a:p>
            <a:endParaRPr lang="en-US" dirty="0">
              <a:ea typeface="ＭＳ Ｐゴシック"/>
              <a:cs typeface="ＭＳ Ｐゴシック"/>
            </a:endParaRPr>
          </a:p>
        </p:txBody>
      </p:sp>
    </p:spTree>
    <p:extLst>
      <p:ext uri="{BB962C8B-B14F-4D97-AF65-F5344CB8AC3E}">
        <p14:creationId xmlns:p14="http://schemas.microsoft.com/office/powerpoint/2010/main" val="1560062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MEC</a:t>
            </a:r>
            <a:r>
              <a:rPr lang="en-US" baseline="0" dirty="0"/>
              <a:t> has a companion document: the US Selected Practice Recommendations for Contraceptive Use.  This document was also updated in 2016 and includes evidence-based answers to common contraceptive management questions.  </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34</a:t>
            </a:fld>
            <a:endParaRPr lang="en-US"/>
          </a:p>
        </p:txBody>
      </p:sp>
    </p:spTree>
    <p:extLst>
      <p:ext uri="{BB962C8B-B14F-4D97-AF65-F5344CB8AC3E}">
        <p14:creationId xmlns:p14="http://schemas.microsoft.com/office/powerpoint/2010/main" val="1603713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 SPR is arranged by contraceptive method and is sub-divided into recommendations such as how to start a method, whether backup is needed, how to manage side effects or missed doses, etc.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guidance is provided both within the text document and summarized in user-friendly charts to guide providers on how to counsel patients for all methods.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 SPR, like the title states, consists of selected recommendations.  It is not a comprehensive textbook, it does not provide rigid guidelines or step-by-step protocols for contraceptive visits nor does it provide recommendations for well-woman care. </a:t>
            </a:r>
          </a:p>
        </p:txBody>
      </p:sp>
      <p:sp>
        <p:nvSpPr>
          <p:cNvPr id="4" name="Slide Number Placeholder 3"/>
          <p:cNvSpPr>
            <a:spLocks noGrp="1"/>
          </p:cNvSpPr>
          <p:nvPr>
            <p:ph type="sldNum" sz="quarter" idx="10"/>
          </p:nvPr>
        </p:nvSpPr>
        <p:spPr/>
        <p:txBody>
          <a:bodyPr/>
          <a:lstStyle/>
          <a:p>
            <a:fld id="{28BF7D67-155C-4343-8D69-7DAB182771CD}" type="slidenum">
              <a:rPr lang="en-US" smtClean="0"/>
              <a:t>35</a:t>
            </a:fld>
            <a:endParaRPr lang="en-US" dirty="0"/>
          </a:p>
        </p:txBody>
      </p:sp>
    </p:spTree>
    <p:extLst>
      <p:ext uri="{BB962C8B-B14F-4D97-AF65-F5344CB8AC3E}">
        <p14:creationId xmlns:p14="http://schemas.microsoft.com/office/powerpoint/2010/main" val="4239926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36</a:t>
            </a:fld>
            <a:endParaRPr lang="en-US"/>
          </a:p>
        </p:txBody>
      </p:sp>
    </p:spTree>
    <p:extLst>
      <p:ext uri="{BB962C8B-B14F-4D97-AF65-F5344CB8AC3E}">
        <p14:creationId xmlns:p14="http://schemas.microsoft.com/office/powerpoint/2010/main" val="3670443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updated CDC Contraception app for apple and android smart phones and tablets now includes both the MEC and SPR in a user-friendly format, with easy navigation between the two sets of guidance.  It also easily links to other CDC guidance such as STD treatment guidelines.  This updated app is available for download through our website.  Many providers who use smartphones for other clinical references find this to be the easiest way to access the guidelines in everyday practice.  </a:t>
            </a:r>
          </a:p>
        </p:txBody>
      </p:sp>
      <p:sp>
        <p:nvSpPr>
          <p:cNvPr id="4" name="Slide Number Placeholder 3"/>
          <p:cNvSpPr>
            <a:spLocks noGrp="1"/>
          </p:cNvSpPr>
          <p:nvPr>
            <p:ph type="sldNum" sz="quarter" idx="10"/>
          </p:nvPr>
        </p:nvSpPr>
        <p:spPr/>
        <p:txBody>
          <a:bodyPr/>
          <a:lstStyle/>
          <a:p>
            <a:fld id="{28BF7D67-155C-4343-8D69-7DAB182771CD}" type="slidenum">
              <a:rPr lang="en-US" smtClean="0"/>
              <a:t>37</a:t>
            </a:fld>
            <a:endParaRPr lang="en-US"/>
          </a:p>
        </p:txBody>
      </p:sp>
    </p:spTree>
    <p:extLst>
      <p:ext uri="{BB962C8B-B14F-4D97-AF65-F5344CB8AC3E}">
        <p14:creationId xmlns:p14="http://schemas.microsoft.com/office/powerpoint/2010/main" val="260793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screen shots show an example of how to use the app.  </a:t>
            </a:r>
          </a:p>
          <a:p>
            <a:endParaRPr lang="en-US" baseline="0" dirty="0"/>
          </a:p>
          <a:p>
            <a:r>
              <a:rPr lang="en-US" baseline="0" dirty="0"/>
              <a:t>Let’s say we are interested in reviewing guidelines for women with migraine headaches.  On the left we see the category headache expanded to reveal the subcategories of </a:t>
            </a:r>
            <a:r>
              <a:rPr lang="en-US" baseline="0" dirty="0" err="1"/>
              <a:t>nonmigraine</a:t>
            </a:r>
            <a:r>
              <a:rPr lang="en-US" baseline="0" dirty="0"/>
              <a:t>, and migraine with and without aura.  If we click on migraine without aura, we are redirected to the next screen.  </a:t>
            </a:r>
          </a:p>
          <a:p>
            <a:endParaRPr lang="en-US" baseline="0" dirty="0"/>
          </a:p>
          <a:p>
            <a:r>
              <a:rPr lang="en-US" baseline="0" dirty="0"/>
              <a:t>Now we see the recommendations for each method for migraine without aura.  For combined hormonal methods, we see they are category 2 with a clarification indicated by the superscript cross.  By clicking on this method, we can review the clarification plus any available evidence statements.</a:t>
            </a:r>
          </a:p>
          <a:p>
            <a:endParaRPr lang="en-US" baseline="0" dirty="0"/>
          </a:p>
          <a:p>
            <a:r>
              <a:rPr lang="en-US" baseline="0" dirty="0"/>
              <a:t>The app includes a similar click-through approach for the SPR.  </a:t>
            </a:r>
            <a:endParaRPr lang="en-US" dirty="0"/>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38</a:t>
            </a:fld>
            <a:endParaRPr lang="en-US"/>
          </a:p>
        </p:txBody>
      </p:sp>
    </p:spTree>
    <p:extLst>
      <p:ext uri="{BB962C8B-B14F-4D97-AF65-F5344CB8AC3E}">
        <p14:creationId xmlns:p14="http://schemas.microsoft.com/office/powerpoint/2010/main" val="2458914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CDC also has printed and laminated summary tables and charts which can be ordered or printed from our website.  These include color-coded summary charts for the MEC, and flowcharts with management strategies for the SPR including how to be reasonable certain a women is not pregnant, when to start contraception, how to manage late or missed combined hormonal contraceptive methods, management of an IUD with pelvic inflammatory disease, and management of bleeding irregularities while using contraception.  Posting the colorful flowcharts in staff work areas can help to raise awareness and use of the guidelines.  </a:t>
            </a:r>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39</a:t>
            </a:fld>
            <a:endParaRPr lang="en-US"/>
          </a:p>
        </p:txBody>
      </p:sp>
    </p:spTree>
    <p:extLst>
      <p:ext uri="{BB962C8B-B14F-4D97-AF65-F5344CB8AC3E}">
        <p14:creationId xmlns:p14="http://schemas.microsoft.com/office/powerpoint/2010/main" val="1274604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marR="0" lvl="0" indent="-171441"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The CDC contraception web page for healthcare providers is being updated to include an easy click-through version of the MEC and SPR for providers who prefer to access these resources online.  </a:t>
            </a:r>
          </a:p>
        </p:txBody>
      </p:sp>
      <p:sp>
        <p:nvSpPr>
          <p:cNvPr id="4" name="Slide Number Placeholder 3"/>
          <p:cNvSpPr>
            <a:spLocks noGrp="1"/>
          </p:cNvSpPr>
          <p:nvPr>
            <p:ph type="sldNum" sz="quarter" idx="10"/>
          </p:nvPr>
        </p:nvSpPr>
        <p:spPr/>
        <p:txBody>
          <a:bodyPr/>
          <a:lstStyle/>
          <a:p>
            <a:fld id="{186ECE1E-AF7B-493F-818C-23C9FFA919D5}" type="slidenum">
              <a:rPr lang="en-US" smtClean="0"/>
              <a:t>40</a:t>
            </a:fld>
            <a:endParaRPr lang="en-US" dirty="0"/>
          </a:p>
        </p:txBody>
      </p:sp>
    </p:spTree>
    <p:extLst>
      <p:ext uri="{BB962C8B-B14F-4D97-AF65-F5344CB8AC3E}">
        <p14:creationId xmlns:p14="http://schemas.microsoft.com/office/powerpoint/2010/main" val="973125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Finally, we updated several additional provider tools.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providers find the MEC pocket wheel pictured here to be useful.  It is available for order on our website.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Several additional educational tools such as pre-made speaker slides, contraception effectiveness charts, and CME approved activities are available on our website.  </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41</a:t>
            </a:fld>
            <a:endParaRPr lang="en-US"/>
          </a:p>
        </p:txBody>
      </p:sp>
    </p:spTree>
    <p:extLst>
      <p:ext uri="{BB962C8B-B14F-4D97-AF65-F5344CB8AC3E}">
        <p14:creationId xmlns:p14="http://schemas.microsoft.com/office/powerpoint/2010/main" val="636980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US MEC and US SPR are companion documents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Both were adapted from the World Health Organization for the US context.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CDC and WHO use an automated system to continuously monitor newly published evidence on relevant contraception topics.  Topics with new evidence that was inconsistent with current recommendations were selected for guideline updates at a meeting of subject matter experts in 2014; in addition, new topics were also considered.  Over the next year, CDC and outside staff conducted systematic reviews of the evidence for these topics.  These reviews were presented and discussed at a second meeting of national experts on family planning and reproductive health in 2015, with subject matter experts present for discussion of each medical condition.  The CDC then finalized recommendations for the 2016 updates.</a:t>
            </a:r>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5</a:t>
            </a:fld>
            <a:endParaRPr lang="en-US"/>
          </a:p>
        </p:txBody>
      </p:sp>
    </p:spTree>
    <p:extLst>
      <p:ext uri="{BB962C8B-B14F-4D97-AF65-F5344CB8AC3E}">
        <p14:creationId xmlns:p14="http://schemas.microsoft.com/office/powerpoint/2010/main" val="3972268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139657E0-64E3-4A9D-BA76-1BA088D076DE}" type="slidenum">
              <a:rPr lang="en-US" smtClean="0"/>
              <a:pPr/>
              <a:t>42</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lvl="0"/>
            <a:r>
              <a:rPr lang="en-US" sz="1200" kern="1200" dirty="0">
                <a:solidFill>
                  <a:schemeClr val="tx1"/>
                </a:solidFill>
                <a:effectLst/>
                <a:latin typeface="+mn-lt"/>
                <a:ea typeface="+mn-ea"/>
                <a:cs typeface="+mn-cs"/>
              </a:rPr>
              <a:t>All of this information, as well as tools and aides for contraceptive guidance can be found on our website.</a:t>
            </a:r>
          </a:p>
          <a:p>
            <a:pPr lvl="0"/>
            <a:r>
              <a:rPr lang="en-US" sz="1200" kern="1200" dirty="0">
                <a:solidFill>
                  <a:schemeClr val="tx1"/>
                </a:solidFill>
                <a:effectLst/>
                <a:latin typeface="+mn-lt"/>
                <a:ea typeface="+mn-ea"/>
                <a:cs typeface="+mn-cs"/>
              </a:rPr>
              <a:t>You can also sign up for email alerts to be up to date with any new guidance updates or new tools released from CDC.</a:t>
            </a:r>
          </a:p>
        </p:txBody>
      </p:sp>
    </p:spTree>
    <p:extLst>
      <p:ext uri="{BB962C8B-B14F-4D97-AF65-F5344CB8AC3E}">
        <p14:creationId xmlns:p14="http://schemas.microsoft.com/office/powerpoint/2010/main" val="410092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217" eaLnBrk="0" hangingPunct="0">
              <a:defRPr>
                <a:solidFill>
                  <a:schemeClr val="tx1"/>
                </a:solidFill>
                <a:latin typeface="Arial" charset="0"/>
              </a:defRPr>
            </a:lvl1pPr>
            <a:lvl2pPr marL="748814" indent="-288005" defTabSz="931217" eaLnBrk="0" hangingPunct="0">
              <a:defRPr>
                <a:solidFill>
                  <a:schemeClr val="tx1"/>
                </a:solidFill>
                <a:latin typeface="Arial" charset="0"/>
              </a:defRPr>
            </a:lvl2pPr>
            <a:lvl3pPr marL="1152021" indent="-230404" defTabSz="931217" eaLnBrk="0" hangingPunct="0">
              <a:defRPr>
                <a:solidFill>
                  <a:schemeClr val="tx1"/>
                </a:solidFill>
                <a:latin typeface="Arial" charset="0"/>
              </a:defRPr>
            </a:lvl3pPr>
            <a:lvl4pPr marL="1612830" indent="-230404" defTabSz="931217" eaLnBrk="0" hangingPunct="0">
              <a:defRPr>
                <a:solidFill>
                  <a:schemeClr val="tx1"/>
                </a:solidFill>
                <a:latin typeface="Arial" charset="0"/>
              </a:defRPr>
            </a:lvl4pPr>
            <a:lvl5pPr marL="2073639" indent="-230404" defTabSz="931217" eaLnBrk="0" hangingPunct="0">
              <a:defRPr>
                <a:solidFill>
                  <a:schemeClr val="tx1"/>
                </a:solidFill>
                <a:latin typeface="Arial" charset="0"/>
              </a:defRPr>
            </a:lvl5pPr>
            <a:lvl6pPr marL="2534448" indent="-230404" defTabSz="931217" eaLnBrk="0" fontAlgn="base" hangingPunct="0">
              <a:spcBef>
                <a:spcPct val="0"/>
              </a:spcBef>
              <a:spcAft>
                <a:spcPct val="0"/>
              </a:spcAft>
              <a:defRPr>
                <a:solidFill>
                  <a:schemeClr val="tx1"/>
                </a:solidFill>
                <a:latin typeface="Arial" charset="0"/>
              </a:defRPr>
            </a:lvl6pPr>
            <a:lvl7pPr marL="2995256" indent="-230404" defTabSz="931217" eaLnBrk="0" fontAlgn="base" hangingPunct="0">
              <a:spcBef>
                <a:spcPct val="0"/>
              </a:spcBef>
              <a:spcAft>
                <a:spcPct val="0"/>
              </a:spcAft>
              <a:defRPr>
                <a:solidFill>
                  <a:schemeClr val="tx1"/>
                </a:solidFill>
                <a:latin typeface="Arial" charset="0"/>
              </a:defRPr>
            </a:lvl7pPr>
            <a:lvl8pPr marL="3456065" indent="-230404" defTabSz="931217" eaLnBrk="0" fontAlgn="base" hangingPunct="0">
              <a:spcBef>
                <a:spcPct val="0"/>
              </a:spcBef>
              <a:spcAft>
                <a:spcPct val="0"/>
              </a:spcAft>
              <a:defRPr>
                <a:solidFill>
                  <a:schemeClr val="tx1"/>
                </a:solidFill>
                <a:latin typeface="Arial" charset="0"/>
              </a:defRPr>
            </a:lvl8pPr>
            <a:lvl9pPr marL="3916873" indent="-230404" defTabSz="931217" eaLnBrk="0" fontAlgn="base" hangingPunct="0">
              <a:spcBef>
                <a:spcPct val="0"/>
              </a:spcBef>
              <a:spcAft>
                <a:spcPct val="0"/>
              </a:spcAft>
              <a:defRPr>
                <a:solidFill>
                  <a:schemeClr val="tx1"/>
                </a:solidFill>
                <a:latin typeface="Arial" charset="0"/>
              </a:defRPr>
            </a:lvl9pPr>
          </a:lstStyle>
          <a:p>
            <a:pPr eaLnBrk="1" hangingPunct="1"/>
            <a:fld id="{2639768C-704C-4E3A-9DF5-749A33231968}" type="slidenum">
              <a:rPr lang="en-US">
                <a:solidFill>
                  <a:prstClr val="black"/>
                </a:solidFill>
              </a:rPr>
              <a:pPr eaLnBrk="1" hangingPunct="1"/>
              <a:t>6</a:t>
            </a:fld>
            <a:endParaRPr lang="en-US" dirty="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700233" y="4416425"/>
            <a:ext cx="5609936"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Prior to the development of the WHO and CDC guidelines, most contraceptive guides around the world were based on medical textbooks or on the individual clinical practice of the author.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also generally addressed contraceptive use for healthy women, with the result that in many places around the world including the US, women with medical conditions were denied access to contraceptive methods.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CDC and WHO wanted to develop guidelines that were based on the best available evidence, that would address misconceptions regarding who can safely use contraception, and remove unnecessary medical barriers, thereby improving access and quality of care in family planning.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Both documents have been endorsed by American College of Obstetricians and Gynecologists and the North American Society for pediatric and adolescent gynecology</a:t>
            </a:r>
          </a:p>
        </p:txBody>
      </p:sp>
    </p:spTree>
    <p:extLst>
      <p:ext uri="{BB962C8B-B14F-4D97-AF65-F5344CB8AC3E}">
        <p14:creationId xmlns:p14="http://schemas.microsoft.com/office/powerpoint/2010/main" val="189462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 MEC contains recommendations regarding a full range of contraceptive methods listed here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Intrauterine devices including copper and </a:t>
            </a:r>
            <a:r>
              <a:rPr lang="en-US" sz="1200" kern="1200" dirty="0" err="1">
                <a:solidFill>
                  <a:schemeClr val="tx1"/>
                </a:solidFill>
                <a:effectLst/>
                <a:latin typeface="+mn-lt"/>
                <a:ea typeface="+mn-ea"/>
                <a:cs typeface="+mn-cs"/>
              </a:rPr>
              <a:t>levonorgestrel</a:t>
            </a:r>
            <a:r>
              <a:rPr lang="en-US" sz="1200" kern="1200" dirty="0">
                <a:solidFill>
                  <a:schemeClr val="tx1"/>
                </a:solidFill>
                <a:effectLst/>
                <a:latin typeface="+mn-lt"/>
                <a:ea typeface="+mn-ea"/>
                <a:cs typeface="+mn-cs"/>
              </a:rPr>
              <a:t> IUDs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Progestin-only contraceptives include progestin-only pills, depo medroxyprogesterone acetate injections and </a:t>
            </a:r>
            <a:r>
              <a:rPr lang="en-US" sz="1200" kern="1200" dirty="0" err="1">
                <a:solidFill>
                  <a:schemeClr val="tx1"/>
                </a:solidFill>
                <a:effectLst/>
                <a:latin typeface="+mn-lt"/>
                <a:ea typeface="+mn-ea"/>
                <a:cs typeface="+mn-cs"/>
              </a:rPr>
              <a:t>etonogestrel</a:t>
            </a:r>
            <a:r>
              <a:rPr lang="en-US" sz="1200" kern="1200" dirty="0">
                <a:solidFill>
                  <a:schemeClr val="tx1"/>
                </a:solidFill>
                <a:effectLst/>
                <a:latin typeface="+mn-lt"/>
                <a:ea typeface="+mn-ea"/>
                <a:cs typeface="+mn-cs"/>
              </a:rPr>
              <a:t> implants.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Combined hormonal contraceptives (contain estrogen and a progestin) include combined pills, patch and ring.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Emergency contraceptive pills include </a:t>
            </a:r>
            <a:r>
              <a:rPr lang="en-US" sz="1200" kern="1200" dirty="0" err="1">
                <a:solidFill>
                  <a:schemeClr val="tx1"/>
                </a:solidFill>
                <a:effectLst/>
                <a:latin typeface="+mn-lt"/>
                <a:ea typeface="+mn-ea"/>
                <a:cs typeface="+mn-cs"/>
              </a:rPr>
              <a:t>levonorgestrel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ulipristal</a:t>
            </a:r>
            <a:r>
              <a:rPr lang="en-US" sz="1200" kern="1200" dirty="0">
                <a:solidFill>
                  <a:schemeClr val="tx1"/>
                </a:solidFill>
                <a:effectLst/>
                <a:latin typeface="+mn-lt"/>
                <a:ea typeface="+mn-ea"/>
                <a:cs typeface="+mn-cs"/>
              </a:rPr>
              <a:t> acetate and combined oral contraceptive pills.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Barrier contraceptive methods include male and female condoms, spermicides, diaphragm with spermicide and cervical cap.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Fertility Awareness-Based Methods include symptom-based and calendar-based methods.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a:t>
            </a:r>
            <a:r>
              <a:rPr lang="en-US" sz="1200" kern="1200" baseline="0" dirty="0">
                <a:solidFill>
                  <a:schemeClr val="tx1"/>
                </a:solidFill>
                <a:effectLst/>
                <a:latin typeface="+mn-lt"/>
                <a:ea typeface="+mn-ea"/>
                <a:cs typeface="+mn-cs"/>
              </a:rPr>
              <a:t> also </a:t>
            </a:r>
            <a:r>
              <a:rPr lang="en-US" sz="1200" kern="1200" baseline="0" dirty="0" err="1">
                <a:solidFill>
                  <a:schemeClr val="tx1"/>
                </a:solidFill>
                <a:effectLst/>
                <a:latin typeface="+mn-lt"/>
                <a:ea typeface="+mn-ea"/>
                <a:cs typeface="+mn-cs"/>
              </a:rPr>
              <a:t>lactational</a:t>
            </a:r>
            <a:r>
              <a:rPr lang="en-US" sz="1200" kern="1200" baseline="0" dirty="0">
                <a:solidFill>
                  <a:schemeClr val="tx1"/>
                </a:solidFill>
                <a:effectLst/>
                <a:latin typeface="+mn-lt"/>
                <a:ea typeface="+mn-ea"/>
                <a:cs typeface="+mn-cs"/>
              </a:rPr>
              <a:t> amenorrhea, withdrawal, and sterilization.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Within the MEC, recommendations for use of contraceptive methods are based on specific preexisting medical conditions or individual characteristics.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Recommendations refer to methods being used for contraception, not for treatment of a medical condition, which may change the risk benefit analysis.  </a:t>
            </a:r>
          </a:p>
          <a:p>
            <a:pPr marL="174708" indent="-174708" defTabSz="931774">
              <a:buFont typeface="Arial"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4D2D82C4-7E93-463F-834F-64228DACBD15}" type="slidenum">
              <a:rPr lang="en-US" smtClean="0"/>
              <a:t>8</a:t>
            </a:fld>
            <a:endParaRPr lang="en-US"/>
          </a:p>
        </p:txBody>
      </p:sp>
    </p:spTree>
    <p:extLst>
      <p:ext uri="{BB962C8B-B14F-4D97-AF65-F5344CB8AC3E}">
        <p14:creationId xmlns:p14="http://schemas.microsoft.com/office/powerpoint/2010/main" val="2673444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depicts the effectiveness</a:t>
            </a:r>
            <a:r>
              <a:rPr lang="en-US" baseline="0" dirty="0"/>
              <a:t> of contraceptive methods.  The US MEC and SPR are organized according to contraceptive effectiveness, with the most effective reversible methods (IUDs and implants) listed first, followed by moderately effective methods (injection, combined hormonal methods) and less effective methods (barrier methods).  </a:t>
            </a:r>
            <a:endParaRPr lang="en-US" dirty="0"/>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9</a:t>
            </a:fld>
            <a:endParaRPr lang="en-US"/>
          </a:p>
        </p:txBody>
      </p:sp>
    </p:spTree>
    <p:extLst>
      <p:ext uri="{BB962C8B-B14F-4D97-AF65-F5344CB8AC3E}">
        <p14:creationId xmlns:p14="http://schemas.microsoft.com/office/powerpoint/2010/main" val="903591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p:txBody>
          <a:bodyPr wrap="square" numCol="1" anchor="t" anchorCtr="0" compatLnSpc="1">
            <a:prstTxWarp prst="textNoShape">
              <a:avLst/>
            </a:prstTxWarp>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Within the MEC, each combination of a medical condition with a contraceptive method has a recommendation for use, which is provided as a numeric classification- 1, 2, 3 or 4.</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numbers reflect an increasing degree of theoretical or proven risks for use of a particular contraceptive method for a woman with a particular condition.  Category 1 classifications indicate no restriction for use, while category 4 classifications represent unacceptable health risks.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number 2 means that most evidence suggests that it is generally safe for someone with the particular condition to use a particular method, and that the advantages of using the method generally outweigh the theoretical or proven risks.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number 3 means that the theoretical or proven risks of the method usually outweigh the benefits of using that method, and other methods should be considered, if possible.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some conditions, the numeric classification does not entirely capture the recommendation and a clarification statement is given. </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defTabSz="465887"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defTabSz="465887"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defTabSz="465887"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defTabSz="465887"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988E99B-83AC-4C4F-B13A-9E4DD961D860}" type="slidenum">
              <a:rPr lang="en-US"/>
              <a:pPr eaLnBrk="1" hangingPunct="1"/>
              <a:t>10</a:t>
            </a:fld>
            <a:endParaRPr lang="en-US" dirty="0"/>
          </a:p>
        </p:txBody>
      </p:sp>
    </p:spTree>
    <p:extLst>
      <p:ext uri="{BB962C8B-B14F-4D97-AF65-F5344CB8AC3E}">
        <p14:creationId xmlns:p14="http://schemas.microsoft.com/office/powerpoint/2010/main" val="3486778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217" eaLnBrk="0" hangingPunct="0">
              <a:defRPr>
                <a:solidFill>
                  <a:schemeClr val="tx1"/>
                </a:solidFill>
                <a:latin typeface="Arial" charset="0"/>
              </a:defRPr>
            </a:lvl1pPr>
            <a:lvl2pPr marL="748814" indent="-288005" defTabSz="931217" eaLnBrk="0" hangingPunct="0">
              <a:defRPr>
                <a:solidFill>
                  <a:schemeClr val="tx1"/>
                </a:solidFill>
                <a:latin typeface="Arial" charset="0"/>
              </a:defRPr>
            </a:lvl2pPr>
            <a:lvl3pPr marL="1152021" indent="-230404" defTabSz="931217" eaLnBrk="0" hangingPunct="0">
              <a:defRPr>
                <a:solidFill>
                  <a:schemeClr val="tx1"/>
                </a:solidFill>
                <a:latin typeface="Arial" charset="0"/>
              </a:defRPr>
            </a:lvl3pPr>
            <a:lvl4pPr marL="1612830" indent="-230404" defTabSz="931217" eaLnBrk="0" hangingPunct="0">
              <a:defRPr>
                <a:solidFill>
                  <a:schemeClr val="tx1"/>
                </a:solidFill>
                <a:latin typeface="Arial" charset="0"/>
              </a:defRPr>
            </a:lvl4pPr>
            <a:lvl5pPr marL="2073639" indent="-230404" defTabSz="931217" eaLnBrk="0" hangingPunct="0">
              <a:defRPr>
                <a:solidFill>
                  <a:schemeClr val="tx1"/>
                </a:solidFill>
                <a:latin typeface="Arial" charset="0"/>
              </a:defRPr>
            </a:lvl5pPr>
            <a:lvl6pPr marL="2534448" indent="-230404" defTabSz="931217" eaLnBrk="0" fontAlgn="base" hangingPunct="0">
              <a:spcBef>
                <a:spcPct val="0"/>
              </a:spcBef>
              <a:spcAft>
                <a:spcPct val="0"/>
              </a:spcAft>
              <a:defRPr>
                <a:solidFill>
                  <a:schemeClr val="tx1"/>
                </a:solidFill>
                <a:latin typeface="Arial" charset="0"/>
              </a:defRPr>
            </a:lvl6pPr>
            <a:lvl7pPr marL="2995256" indent="-230404" defTabSz="931217" eaLnBrk="0" fontAlgn="base" hangingPunct="0">
              <a:spcBef>
                <a:spcPct val="0"/>
              </a:spcBef>
              <a:spcAft>
                <a:spcPct val="0"/>
              </a:spcAft>
              <a:defRPr>
                <a:solidFill>
                  <a:schemeClr val="tx1"/>
                </a:solidFill>
                <a:latin typeface="Arial" charset="0"/>
              </a:defRPr>
            </a:lvl7pPr>
            <a:lvl8pPr marL="3456065" indent="-230404" defTabSz="931217" eaLnBrk="0" fontAlgn="base" hangingPunct="0">
              <a:spcBef>
                <a:spcPct val="0"/>
              </a:spcBef>
              <a:spcAft>
                <a:spcPct val="0"/>
              </a:spcAft>
              <a:defRPr>
                <a:solidFill>
                  <a:schemeClr val="tx1"/>
                </a:solidFill>
                <a:latin typeface="Arial" charset="0"/>
              </a:defRPr>
            </a:lvl8pPr>
            <a:lvl9pPr marL="3916873" indent="-230404" defTabSz="931217" eaLnBrk="0" fontAlgn="base" hangingPunct="0">
              <a:spcBef>
                <a:spcPct val="0"/>
              </a:spcBef>
              <a:spcAft>
                <a:spcPct val="0"/>
              </a:spcAft>
              <a:defRPr>
                <a:solidFill>
                  <a:schemeClr val="tx1"/>
                </a:solidFill>
                <a:latin typeface="Arial" charset="0"/>
              </a:defRPr>
            </a:lvl9pPr>
          </a:lstStyle>
          <a:p>
            <a:pPr eaLnBrk="1" hangingPunct="1"/>
            <a:fld id="{1FAA69CD-B60E-4369-9FC7-7C5F7E4A9E54}" type="slidenum">
              <a:rPr lang="en-US">
                <a:solidFill>
                  <a:prstClr val="black"/>
                </a:solidFill>
              </a:rPr>
              <a:pPr eaLnBrk="1" hangingPunct="1"/>
              <a:t>11</a:t>
            </a:fld>
            <a:endParaRPr lang="en-US" dirty="0">
              <a:solidFill>
                <a:prstClr val="black"/>
              </a:solidFill>
            </a:endParaRPr>
          </a:p>
        </p:txBody>
      </p:sp>
      <p:sp>
        <p:nvSpPr>
          <p:cNvPr id="39939" name="Rectangle 2"/>
          <p:cNvSpPr>
            <a:spLocks noGrp="1" noRot="1" noChangeAspect="1" noChangeArrowheads="1" noTextEdit="1"/>
          </p:cNvSpPr>
          <p:nvPr>
            <p:ph type="sldImg"/>
          </p:nvPr>
        </p:nvSpPr>
        <p:spPr>
          <a:xfrm>
            <a:off x="1139825" y="687388"/>
            <a:ext cx="4683125" cy="3511550"/>
          </a:xfrm>
          <a:ln/>
        </p:spPr>
      </p:sp>
      <p:sp>
        <p:nvSpPr>
          <p:cNvPr id="39940" name="Rectangle 3"/>
          <p:cNvSpPr>
            <a:spLocks noGrp="1" noChangeArrowheads="1"/>
          </p:cNvSpPr>
          <p:nvPr>
            <p:ph type="body" idx="1"/>
          </p:nvPr>
        </p:nvSpPr>
        <p:spPr>
          <a:xfrm>
            <a:off x="916933" y="4427539"/>
            <a:ext cx="5195942" cy="4192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is an example of the recommendations for Smoking and Contraceptive Use.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Down the left side, you can see that smoking is categorized by age and level of smoking.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Across the top are the various contraceptive methods.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For CHCs (combined hormonal contraceptives) which include combined oral contraceptives, the patch and the ring, you can see that the recommendations reflect increasing safety risks with smoking, as age and the level of smoking increases.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smoker aged &lt;35 years generally can use CHCs (Category 2).For a smoker 35 years or older who smokes &lt;15 cigarettes per day, however, the use of CHCs is usually not recommended unless other methods are not available or acceptable to her (Category 3).</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For smokers 35 years or older who smoke 15 or more cigarettes, the use of CHCs poses unacceptable health risks, primarily, the risk for myocardial infarction and stroke (Category 4).</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05790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effectLst>
                  <a:outerShdw blurRad="38100" dist="38100" dir="2700000" algn="tl">
                    <a:srgbClr val="000000">
                      <a:alpha val="43137"/>
                    </a:srgbClr>
                  </a:outerShdw>
                </a:effectLst>
              </a:defRPr>
            </a:lvl1pPr>
            <a:lvl2pPr algn="ctr">
              <a:defRPr>
                <a:solidFill>
                  <a:schemeClr val="tx2"/>
                </a:solidFill>
                <a:effectLst>
                  <a:outerShdw blurRad="38100" dist="38100" dir="2700000" algn="tl">
                    <a:srgbClr val="000000">
                      <a:alpha val="43137"/>
                    </a:srgbClr>
                  </a:outerShdw>
                </a:effectLst>
              </a:defRPr>
            </a:lvl2pPr>
            <a:lvl3pPr algn="ctr">
              <a:defRPr>
                <a:solidFill>
                  <a:schemeClr val="tx2"/>
                </a:solidFill>
                <a:effectLst>
                  <a:outerShdw blurRad="38100" dist="38100" dir="2700000" algn="tl">
                    <a:srgbClr val="000000">
                      <a:alpha val="43137"/>
                    </a:srgbClr>
                  </a:outerShdw>
                </a:effectLst>
              </a:defRPr>
            </a:lvl3pPr>
            <a:lvl4pPr algn="ctr">
              <a:defRPr>
                <a:solidFill>
                  <a:schemeClr val="tx2"/>
                </a:solidFill>
                <a:effectLst>
                  <a:outerShdw blurRad="38100" dist="38100" dir="2700000" algn="tl">
                    <a:srgbClr val="000000">
                      <a:alpha val="43137"/>
                    </a:srgbClr>
                  </a:outerShdw>
                </a:effectLst>
              </a:defRPr>
            </a:lvl4pPr>
            <a:lvl5pPr algn="ct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pPr lvl="0"/>
            <a:r>
              <a:rPr lang="en-US" dirty="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2828670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C9A059C-27B4-4222-967D-DD393F93C958}" type="datetimeFigureOut">
              <a:rPr lang="en-US" smtClean="0"/>
              <a:t>2/1/2017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72C6848-8AB4-4BE0-BE45-930D77901B86}" type="slidenum">
              <a:rPr lang="en-US" smtClean="0"/>
              <a:t>‹#›</a:t>
            </a:fld>
            <a:endParaRPr lang="en-US"/>
          </a:p>
        </p:txBody>
      </p:sp>
    </p:spTree>
    <p:extLst>
      <p:ext uri="{BB962C8B-B14F-4D97-AF65-F5344CB8AC3E}">
        <p14:creationId xmlns:p14="http://schemas.microsoft.com/office/powerpoint/2010/main" val="1195960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9A059C-27B4-4222-967D-DD393F93C958}" type="datetimeFigureOut">
              <a:rPr lang="en-US" smtClean="0"/>
              <a:t>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2C6848-8AB4-4BE0-BE45-930D77901B86}" type="slidenum">
              <a:rPr lang="en-US" smtClean="0"/>
              <a:t>‹#›</a:t>
            </a:fld>
            <a:endParaRPr lang="en-US"/>
          </a:p>
        </p:txBody>
      </p:sp>
    </p:spTree>
    <p:extLst>
      <p:ext uri="{BB962C8B-B14F-4D97-AF65-F5344CB8AC3E}">
        <p14:creationId xmlns:p14="http://schemas.microsoft.com/office/powerpoint/2010/main" val="656324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1188" y="382588"/>
            <a:ext cx="7851775"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31279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88" y="382588"/>
            <a:ext cx="7851775"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528638" y="1754188"/>
            <a:ext cx="7997825" cy="4114800"/>
          </a:xfrm>
          <a:prstGeom prst="rect">
            <a:avLst/>
          </a:prstGeom>
        </p:spPr>
        <p:txBody>
          <a:bodyPr/>
          <a:lstStyle/>
          <a:p>
            <a:pPr lvl="0"/>
            <a:endParaRPr lang="en-US" noProof="0"/>
          </a:p>
        </p:txBody>
      </p:sp>
    </p:spTree>
    <p:extLst>
      <p:ext uri="{BB962C8B-B14F-4D97-AF65-F5344CB8AC3E}">
        <p14:creationId xmlns:p14="http://schemas.microsoft.com/office/powerpoint/2010/main" val="310359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698" r:id="rId10"/>
    <p:sldLayoutId id="2147483699" r:id="rId11"/>
    <p:sldLayoutId id="2147483700" r:id="rId12"/>
    <p:sldLayoutId id="2147483701" r:id="rId13"/>
    <p:sldLayoutId id="2147483702" r:id="rId14"/>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0.tmp"/><Relationship Id="rId4" Type="http://schemas.openxmlformats.org/officeDocument/2006/relationships/image" Target="../media/image29.tm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dc.gov/reproductivehealth/contraception/contraception_guidance.htm"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bwMode="auto">
          <a:xfrm>
            <a:off x="723900" y="1484313"/>
            <a:ext cx="7658100" cy="2600325"/>
          </a:xfrm>
          <a:noFill/>
          <a:ln>
            <a:miter lim="800000"/>
            <a:headEnd/>
            <a:tailEnd/>
          </a:ln>
        </p:spPr>
        <p:txBody>
          <a:bodyPr vert="horz" wrap="square" lIns="91440" tIns="45720" rIns="91440" bIns="45720" numCol="1" anchor="t" anchorCtr="0" compatLnSpc="1">
            <a:prstTxWarp prst="textNoShape">
              <a:avLst/>
            </a:prstTxWarp>
          </a:bodyPr>
          <a:lstStyle/>
          <a:p>
            <a:pPr>
              <a:lnSpc>
                <a:spcPts val="3600"/>
              </a:lnSpc>
            </a:pPr>
            <a:r>
              <a:rPr lang="en-US" sz="3000" dirty="0"/>
              <a:t>Contraception Resources from the CDC:</a:t>
            </a:r>
            <a:br>
              <a:rPr lang="en-US" sz="3000" dirty="0"/>
            </a:br>
            <a:r>
              <a:rPr lang="en-US" sz="3000" dirty="0"/>
              <a:t>2016 U.S. Medical Eligibility Criteria for Contraceptive Use</a:t>
            </a:r>
          </a:p>
        </p:txBody>
      </p:sp>
      <p:sp>
        <p:nvSpPr>
          <p:cNvPr id="13314" name="Subtitle 1"/>
          <p:cNvSpPr>
            <a:spLocks noGrp="1"/>
          </p:cNvSpPr>
          <p:nvPr>
            <p:ph type="subTitle" idx="1"/>
          </p:nvPr>
        </p:nvSpPr>
        <p:spPr bwMode="auto">
          <a:xfrm>
            <a:off x="533400" y="5029200"/>
            <a:ext cx="8077200" cy="9144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1800" dirty="0"/>
              <a:t>Division of Reproductive Health</a:t>
            </a:r>
          </a:p>
          <a:p>
            <a:r>
              <a:rPr lang="en-US" sz="1800" dirty="0"/>
              <a:t> Centers for Disease Control and Prevention</a:t>
            </a:r>
          </a:p>
          <a:p>
            <a:pPr eaLnBrk="1" hangingPunct="1"/>
            <a:endParaRPr lang="en-US" sz="1800" b="0" dirty="0"/>
          </a:p>
        </p:txBody>
      </p:sp>
      <p:sp>
        <p:nvSpPr>
          <p:cNvPr id="5" name="Text Placeholder 4"/>
          <p:cNvSpPr>
            <a:spLocks noGrp="1"/>
          </p:cNvSpPr>
          <p:nvPr>
            <p:ph type="body" sz="quarter" idx="11"/>
          </p:nvPr>
        </p:nvSpPr>
        <p:spPr>
          <a:xfrm>
            <a:off x="2286000" y="6272213"/>
            <a:ext cx="5105400" cy="184150"/>
          </a:xfrm>
        </p:spPr>
        <p:txBody>
          <a:bodyPr>
            <a:noAutofit/>
          </a:bodyPr>
          <a:lstStyle/>
          <a:p>
            <a:pPr eaLnBrk="1" fontAlgn="auto" hangingPunct="1">
              <a:spcAft>
                <a:spcPts val="0"/>
              </a:spcAft>
              <a:buFont typeface="Arial" pitchFamily="34" charset="0"/>
              <a:buNone/>
              <a:defRPr/>
            </a:pPr>
            <a:r>
              <a:rPr lang="en-US" dirty="0">
                <a:solidFill>
                  <a:srgbClr val="000000"/>
                </a:solidFill>
                <a:ea typeface="+mn-ea"/>
                <a:cs typeface="+mn-cs"/>
              </a:rPr>
              <a:t>National Center for Chronic Disease Prevention and Health Promotion </a:t>
            </a:r>
          </a:p>
        </p:txBody>
      </p:sp>
      <p:sp>
        <p:nvSpPr>
          <p:cNvPr id="6" name="Text Placeholder 5"/>
          <p:cNvSpPr>
            <a:spLocks noGrp="1"/>
          </p:cNvSpPr>
          <p:nvPr>
            <p:ph type="body" sz="quarter" idx="12"/>
          </p:nvPr>
        </p:nvSpPr>
        <p:spPr>
          <a:xfrm>
            <a:off x="2286000" y="6464300"/>
            <a:ext cx="5105400" cy="228600"/>
          </a:xfrm>
        </p:spPr>
        <p:txBody>
          <a:bodyPr>
            <a:normAutofit lnSpcReduction="10000"/>
          </a:bodyPr>
          <a:lstStyle/>
          <a:p>
            <a:pPr eaLnBrk="1" fontAlgn="auto" hangingPunct="1">
              <a:spcAft>
                <a:spcPts val="0"/>
              </a:spcAft>
              <a:buFont typeface="Arial" pitchFamily="34" charset="0"/>
              <a:buNone/>
              <a:defRPr/>
            </a:pPr>
            <a:r>
              <a:rPr lang="en-US" dirty="0">
                <a:solidFill>
                  <a:schemeClr val="accent6">
                    <a:lumMod val="50000"/>
                  </a:schemeClr>
                </a:solidFill>
                <a:ea typeface="+mn-ea"/>
                <a:cs typeface="+mn-cs"/>
              </a:rPr>
              <a:t>Division of Reproductive Health</a:t>
            </a:r>
          </a:p>
        </p:txBody>
      </p:sp>
    </p:spTree>
    <p:extLst>
      <p:ext uri="{BB962C8B-B14F-4D97-AF65-F5344CB8AC3E}">
        <p14:creationId xmlns:p14="http://schemas.microsoft.com/office/powerpoint/2010/main" val="3786446929"/>
      </p:ext>
    </p:extLst>
  </p:cSld>
  <p:clrMapOvr>
    <a:masterClrMapping/>
  </p:clrMapOvr>
  <mc:AlternateContent xmlns:mc="http://schemas.openxmlformats.org/markup-compatibility/2006" xmlns:p14="http://schemas.microsoft.com/office/powerpoint/2010/main">
    <mc:Choice Requires="p14">
      <p:transition p14:dur="0" advTm="23629"/>
    </mc:Choice>
    <mc:Fallback xmlns="">
      <p:transition advTm="2362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U.S. Medical Eligibility Criteria: Categories&#10;&#10;1. No restriction for the use of the contraceptive method for a woman with that condition&#10;&#10;2. Advantages of using the method generally outweigh the theoretical or proven risks&#10;&#10;3. Theoretical or proven risks of the method usually outweigh the advantages - not usually recommended unless more appropriate methods are not available or acceptable&#10;&#10;4. Unacceptable health risk if the contraceptive method is used by a woman with that condition"/>
          <p:cNvGraphicFramePr>
            <a:graphicFrameLocks noGrp="1"/>
          </p:cNvGraphicFramePr>
          <p:nvPr>
            <p:extLst>
              <p:ext uri="{D42A27DB-BD31-4B8C-83A1-F6EECF244321}">
                <p14:modId xmlns:p14="http://schemas.microsoft.com/office/powerpoint/2010/main" val="1159062503"/>
              </p:ext>
            </p:extLst>
          </p:nvPr>
        </p:nvGraphicFramePr>
        <p:xfrm>
          <a:off x="304800" y="1380332"/>
          <a:ext cx="8458200" cy="4273550"/>
        </p:xfrm>
        <a:graphic>
          <a:graphicData uri="http://schemas.openxmlformats.org/drawingml/2006/table">
            <a:tbl>
              <a:tblPr firstRow="1"/>
              <a:tblGrid>
                <a:gridCol w="971550">
                  <a:extLst>
                    <a:ext uri="{9D8B030D-6E8A-4147-A177-3AD203B41FA5}">
                      <a16:colId xmlns:a16="http://schemas.microsoft.com/office/drawing/2014/main" val="20000"/>
                    </a:ext>
                  </a:extLst>
                </a:gridCol>
                <a:gridCol w="7486650">
                  <a:extLst>
                    <a:ext uri="{9D8B030D-6E8A-4147-A177-3AD203B41FA5}">
                      <a16:colId xmlns:a16="http://schemas.microsoft.com/office/drawing/2014/main" val="20001"/>
                    </a:ext>
                  </a:extLst>
                </a:gridCol>
              </a:tblGrid>
              <a:tr h="823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ea typeface="ＭＳ Ｐゴシック" pitchFamily="34" charset="-128"/>
                        </a:rPr>
                        <a:t>1</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ea typeface="ＭＳ Ｐゴシック" pitchFamily="34" charset="-128"/>
                        </a:rPr>
                        <a:t>No restriction for the use of the contraceptive method for a woman with that condition</a:t>
                      </a:r>
                    </a:p>
                  </a:txBody>
                  <a:tcPr marT="45733" marB="4573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0"/>
                  </a:ext>
                </a:extLst>
              </a:tr>
              <a:tr h="8859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pitchFamily="34" charset="0"/>
                          <a:ea typeface="ＭＳ Ｐゴシック" pitchFamily="34" charset="-128"/>
                        </a:rPr>
                        <a:t>2</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ea typeface="ＭＳ Ｐゴシック" pitchFamily="34" charset="-128"/>
                        </a:rPr>
                        <a:t>Advantages of using the method generally outweigh the theoretical or proven risks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15547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ea typeface="ＭＳ Ｐゴシック" pitchFamily="34" charset="-128"/>
                        </a:rPr>
                        <a:t>3</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AE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ea typeface="ＭＳ Ｐゴシック" pitchFamily="34" charset="-128"/>
                        </a:rPr>
                        <a:t>Theoretical or proven risks of the method usually outweigh the advantages – not usually recommended unless more appropriate methods are not available or acceptable</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AEDF"/>
                    </a:solidFill>
                  </a:tcPr>
                </a:tc>
                <a:extLst>
                  <a:ext uri="{0D108BD9-81ED-4DB2-BD59-A6C34878D82A}">
                    <a16:rowId xmlns:a16="http://schemas.microsoft.com/office/drawing/2014/main" val="10002"/>
                  </a:ext>
                </a:extLst>
              </a:tr>
              <a:tr h="10097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ea typeface="ＭＳ Ｐゴシック" pitchFamily="34" charset="-128"/>
                        </a:rPr>
                        <a:t>4</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ea typeface="ＭＳ Ｐゴシック" pitchFamily="34" charset="-128"/>
                        </a:rPr>
                        <a:t>Unacceptable health risk if the contraceptive method is used by a woman with that condition</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3"/>
                  </a:ext>
                </a:extLst>
              </a:tr>
            </a:tbl>
          </a:graphicData>
        </a:graphic>
      </p:graphicFrame>
      <p:sp>
        <p:nvSpPr>
          <p:cNvPr id="25621" name="Title 6"/>
          <p:cNvSpPr>
            <a:spLocks noGrp="1"/>
          </p:cNvSpPr>
          <p:nvPr>
            <p:ph type="title"/>
          </p:nvPr>
        </p:nvSpPr>
        <p:spPr/>
        <p:txBody>
          <a:bodyPr/>
          <a:lstStyle/>
          <a:p>
            <a:pPr eaLnBrk="1" hangingPunct="1"/>
            <a:r>
              <a:rPr lang="en-US" sz="3200" b="1" dirty="0">
                <a:latin typeface="Arial" charset="0"/>
                <a:ea typeface="ＭＳ Ｐゴシック" pitchFamily="34" charset="-128"/>
              </a:rPr>
              <a:t>U.S. MEC: Categories</a:t>
            </a:r>
          </a:p>
        </p:txBody>
      </p:sp>
    </p:spTree>
    <p:extLst>
      <p:ext uri="{BB962C8B-B14F-4D97-AF65-F5344CB8AC3E}">
        <p14:creationId xmlns:p14="http://schemas.microsoft.com/office/powerpoint/2010/main" val="1584366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533400"/>
            <a:ext cx="8477250" cy="800100"/>
          </a:xfrm>
        </p:spPr>
        <p:txBody>
          <a:bodyPr/>
          <a:lstStyle/>
          <a:p>
            <a:pPr eaLnBrk="1" hangingPunct="1"/>
            <a:r>
              <a:rPr lang="en-US" sz="3200" b="1" dirty="0"/>
              <a:t>Example: Smoking and Contraceptive Use</a:t>
            </a:r>
          </a:p>
        </p:txBody>
      </p:sp>
      <p:sp>
        <p:nvSpPr>
          <p:cNvPr id="2" name="TextBox 1"/>
          <p:cNvSpPr txBox="1"/>
          <p:nvPr/>
        </p:nvSpPr>
        <p:spPr>
          <a:xfrm>
            <a:off x="316376" y="5181600"/>
            <a:ext cx="8229600" cy="1323439"/>
          </a:xfrm>
          <a:prstGeom prst="rect">
            <a:avLst/>
          </a:prstGeom>
          <a:noFill/>
        </p:spPr>
        <p:txBody>
          <a:bodyPr wrap="square" rtlCol="0">
            <a:spAutoFit/>
          </a:bodyPr>
          <a:lstStyle/>
          <a:p>
            <a:r>
              <a:rPr lang="en-US" sz="1600" dirty="0">
                <a:solidFill>
                  <a:schemeClr val="bg2"/>
                </a:solidFill>
              </a:rPr>
              <a:t>Cu IUD: Copper IUD; </a:t>
            </a:r>
          </a:p>
          <a:p>
            <a:r>
              <a:rPr lang="en-US" sz="1600" dirty="0">
                <a:solidFill>
                  <a:schemeClr val="bg2"/>
                </a:solidFill>
              </a:rPr>
              <a:t>LNG-IUD: </a:t>
            </a:r>
            <a:r>
              <a:rPr lang="en-US" sz="1600" dirty="0" err="1">
                <a:solidFill>
                  <a:schemeClr val="bg2"/>
                </a:solidFill>
              </a:rPr>
              <a:t>Levonorgestrel</a:t>
            </a:r>
            <a:r>
              <a:rPr lang="en-US" sz="1600" dirty="0">
                <a:solidFill>
                  <a:schemeClr val="bg2"/>
                </a:solidFill>
              </a:rPr>
              <a:t> IUD; </a:t>
            </a:r>
          </a:p>
          <a:p>
            <a:r>
              <a:rPr lang="en-US" sz="1600" dirty="0">
                <a:solidFill>
                  <a:schemeClr val="bg2"/>
                </a:solidFill>
              </a:rPr>
              <a:t>DMPA: Depo-Medroxyprogesterone Acetate; </a:t>
            </a:r>
          </a:p>
          <a:p>
            <a:r>
              <a:rPr lang="en-US" sz="1600" dirty="0">
                <a:solidFill>
                  <a:schemeClr val="bg2"/>
                </a:solidFill>
              </a:rPr>
              <a:t>POPs: Progestin-only pills; </a:t>
            </a:r>
          </a:p>
          <a:p>
            <a:r>
              <a:rPr lang="en-US" sz="1600" dirty="0">
                <a:solidFill>
                  <a:schemeClr val="bg2"/>
                </a:solidFill>
              </a:rPr>
              <a:t>CHCs: Combined hormonal contraceptives including pills, patch, and ring</a:t>
            </a:r>
          </a:p>
        </p:txBody>
      </p:sp>
      <p:pic>
        <p:nvPicPr>
          <p:cNvPr id="5" name="Picture 4" descr="Image of a table. This is an example of the recommendations for Smoking and Contraceptive Use.&#10;Down the left side, you can see that smoking is categorized by age and level of smoking.&#10;Across the top are the various contraceptive methods.&#10;For CHCs (combined hormonal contraceptives) which include combined oral contraceptives, the patch and the ring, you can see that the recommendations reflect increasing safety risks with smoking, as age and the level of smoking increases.&#10;A smoker aged &lt;35 years generally can use CHCs (Category 2).For a smoker 35 years or older who smokes &lt;15 cigarettes per day, however, the use of CHCs is usually not recommended unless other methods are not available or acceptable to her (Category 3).&#10;For smokers 35 years or older who smoke 15 or more cigarettes, the use of CHCs poses unacceptable health risks, primarily, the risk for myocardial infarction and stroke (Category 4).&#10;"/>
          <p:cNvPicPr>
            <a:picLocks noChangeAspect="1"/>
          </p:cNvPicPr>
          <p:nvPr/>
        </p:nvPicPr>
        <p:blipFill>
          <a:blip r:embed="rId3"/>
          <a:stretch>
            <a:fillRect/>
          </a:stretch>
        </p:blipFill>
        <p:spPr>
          <a:xfrm>
            <a:off x="161161" y="1798178"/>
            <a:ext cx="8821677" cy="3261643"/>
          </a:xfrm>
          <a:prstGeom prst="rect">
            <a:avLst/>
          </a:prstGeom>
        </p:spPr>
      </p:pic>
    </p:spTree>
    <p:extLst>
      <p:ext uri="{BB962C8B-B14F-4D97-AF65-F5344CB8AC3E}">
        <p14:creationId xmlns:p14="http://schemas.microsoft.com/office/powerpoint/2010/main" val="40281207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ist of identified medical conditions that may be worsened should pregnancy occur is shown superimposed with the title: Consider long-acting, highly-effective contraception for these patients.&#10;"/>
          <p:cNvPicPr>
            <a:picLocks noChangeAspect="1"/>
          </p:cNvPicPr>
          <p:nvPr/>
        </p:nvPicPr>
        <p:blipFill>
          <a:blip r:embed="rId3"/>
          <a:stretch>
            <a:fillRect/>
          </a:stretch>
        </p:blipFill>
        <p:spPr>
          <a:xfrm>
            <a:off x="194692" y="365494"/>
            <a:ext cx="8754615" cy="6127011"/>
          </a:xfrm>
          <a:prstGeom prst="rect">
            <a:avLst/>
          </a:prstGeom>
        </p:spPr>
      </p:pic>
    </p:spTree>
    <p:extLst>
      <p:ext uri="{BB962C8B-B14F-4D97-AF65-F5344CB8AC3E}">
        <p14:creationId xmlns:p14="http://schemas.microsoft.com/office/powerpoint/2010/main" val="603464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Updates to U.S. MEC:</a:t>
            </a:r>
            <a:br>
              <a:rPr lang="en-US" dirty="0"/>
            </a:br>
            <a:r>
              <a:rPr lang="en-US" dirty="0"/>
              <a:t>New Recommendations</a:t>
            </a:r>
          </a:p>
        </p:txBody>
      </p:sp>
      <p:sp>
        <p:nvSpPr>
          <p:cNvPr id="3" name="Content Placeholder 2"/>
          <p:cNvSpPr>
            <a:spLocks noGrp="1"/>
          </p:cNvSpPr>
          <p:nvPr>
            <p:ph idx="1"/>
          </p:nvPr>
        </p:nvSpPr>
        <p:spPr>
          <a:xfrm>
            <a:off x="457200" y="1450295"/>
            <a:ext cx="8229600" cy="4191000"/>
          </a:xfrm>
        </p:spPr>
        <p:txBody>
          <a:bodyPr/>
          <a:lstStyle/>
          <a:p>
            <a:r>
              <a:rPr lang="en-US" dirty="0"/>
              <a:t>4 new conditions </a:t>
            </a:r>
          </a:p>
          <a:p>
            <a:pPr lvl="1"/>
            <a:r>
              <a:rPr lang="en-US" dirty="0"/>
              <a:t>Cystic fibrosis</a:t>
            </a:r>
          </a:p>
          <a:p>
            <a:pPr lvl="1"/>
            <a:r>
              <a:rPr lang="en-US" dirty="0"/>
              <a:t>Multiple sclerosis</a:t>
            </a:r>
          </a:p>
          <a:p>
            <a:pPr lvl="1"/>
            <a:r>
              <a:rPr lang="en-US" dirty="0"/>
              <a:t>Women using selective serotonin reuptake inhibitors (SSRIs)</a:t>
            </a:r>
          </a:p>
          <a:p>
            <a:pPr lvl="1"/>
            <a:r>
              <a:rPr lang="en-US" dirty="0"/>
              <a:t>Women using St. John’s wort</a:t>
            </a:r>
          </a:p>
          <a:p>
            <a:pPr lvl="1"/>
            <a:endParaRPr lang="en-US" dirty="0"/>
          </a:p>
          <a:p>
            <a:r>
              <a:rPr lang="en-US" dirty="0"/>
              <a:t>1 new emergency contraception method</a:t>
            </a:r>
          </a:p>
          <a:p>
            <a:pPr lvl="1"/>
            <a:r>
              <a:rPr lang="en-US" dirty="0" err="1"/>
              <a:t>Ulipristal</a:t>
            </a:r>
            <a:r>
              <a:rPr lang="en-US" dirty="0"/>
              <a:t> acetate (UPA)</a:t>
            </a:r>
          </a:p>
          <a:p>
            <a:pPr lvl="1"/>
            <a:endParaRPr lang="en-US" dirty="0"/>
          </a:p>
        </p:txBody>
      </p:sp>
    </p:spTree>
    <p:extLst>
      <p:ext uri="{BB962C8B-B14F-4D97-AF65-F5344CB8AC3E}">
        <p14:creationId xmlns:p14="http://schemas.microsoft.com/office/powerpoint/2010/main" val="176958870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319" y="0"/>
            <a:ext cx="8229600" cy="1143000"/>
          </a:xfrm>
        </p:spPr>
        <p:txBody>
          <a:bodyPr/>
          <a:lstStyle/>
          <a:p>
            <a:r>
              <a:rPr lang="en-US" dirty="0"/>
              <a:t>2016 Updates to U.S. MEC:</a:t>
            </a:r>
            <a:br>
              <a:rPr lang="en-US" dirty="0"/>
            </a:br>
            <a:r>
              <a:rPr lang="en-US" dirty="0"/>
              <a:t>Changes to Existing Recommendations</a:t>
            </a:r>
          </a:p>
        </p:txBody>
      </p:sp>
      <p:sp>
        <p:nvSpPr>
          <p:cNvPr id="3" name="Content Placeholder 2"/>
          <p:cNvSpPr>
            <a:spLocks noGrp="1"/>
          </p:cNvSpPr>
          <p:nvPr>
            <p:ph idx="1"/>
          </p:nvPr>
        </p:nvSpPr>
        <p:spPr>
          <a:xfrm>
            <a:off x="467497" y="1295400"/>
            <a:ext cx="8229600" cy="4191000"/>
          </a:xfrm>
        </p:spPr>
        <p:txBody>
          <a:bodyPr/>
          <a:lstStyle/>
          <a:p>
            <a:r>
              <a:rPr lang="en-US" dirty="0"/>
              <a:t>Hormonal methods (Implants, DMPA, POP, CHCs)</a:t>
            </a:r>
          </a:p>
          <a:p>
            <a:pPr lvl="1"/>
            <a:r>
              <a:rPr lang="en-US" b="0" dirty="0"/>
              <a:t>Migraine headaches</a:t>
            </a:r>
          </a:p>
          <a:p>
            <a:pPr lvl="1"/>
            <a:r>
              <a:rPr lang="en-US" b="0" dirty="0"/>
              <a:t>Superficial venous disease</a:t>
            </a:r>
          </a:p>
          <a:p>
            <a:pPr lvl="1"/>
            <a:r>
              <a:rPr lang="en-US" b="0" dirty="0"/>
              <a:t>Women using antiretroviral therapy </a:t>
            </a:r>
          </a:p>
          <a:p>
            <a:pPr lvl="1"/>
            <a:r>
              <a:rPr lang="en-US" b="0" dirty="0"/>
              <a:t>Women with known dyslipidemia</a:t>
            </a:r>
          </a:p>
          <a:p>
            <a:endParaRPr lang="en-US" dirty="0"/>
          </a:p>
          <a:p>
            <a:r>
              <a:rPr lang="en-US" dirty="0"/>
              <a:t>Intrauterine devices (Cu-IUD, LNG-IUD)</a:t>
            </a:r>
          </a:p>
          <a:p>
            <a:pPr lvl="1"/>
            <a:r>
              <a:rPr lang="en-US" b="0" dirty="0"/>
              <a:t>Gestational trophoblastic disease </a:t>
            </a:r>
          </a:p>
          <a:p>
            <a:pPr lvl="1"/>
            <a:r>
              <a:rPr lang="en-US" b="0" dirty="0"/>
              <a:t>Postpartum and breastfeeding women </a:t>
            </a:r>
          </a:p>
          <a:p>
            <a:pPr lvl="1"/>
            <a:r>
              <a:rPr lang="en-US" b="0" dirty="0"/>
              <a:t>Human immunodeficiency virus </a:t>
            </a:r>
          </a:p>
          <a:p>
            <a:pPr lvl="1"/>
            <a:r>
              <a:rPr lang="en-US" b="0" dirty="0"/>
              <a:t>Factors related to sexually transmitted diseases</a:t>
            </a:r>
            <a:endParaRPr lang="en-US" dirty="0"/>
          </a:p>
        </p:txBody>
      </p:sp>
      <p:sp>
        <p:nvSpPr>
          <p:cNvPr id="4" name="Text Placeholder 3"/>
          <p:cNvSpPr>
            <a:spLocks noGrp="1"/>
          </p:cNvSpPr>
          <p:nvPr>
            <p:ph type="body" sz="quarter" idx="10"/>
          </p:nvPr>
        </p:nvSpPr>
        <p:spPr>
          <a:xfrm>
            <a:off x="609600" y="7086600"/>
            <a:ext cx="8229600" cy="609600"/>
          </a:xfrm>
        </p:spPr>
        <p:txBody>
          <a:bodyPr/>
          <a:lstStyle/>
          <a:p>
            <a:endParaRPr lang="en-US" dirty="0"/>
          </a:p>
        </p:txBody>
      </p:sp>
    </p:spTree>
    <p:extLst>
      <p:ext uri="{BB962C8B-B14F-4D97-AF65-F5344CB8AC3E}">
        <p14:creationId xmlns:p14="http://schemas.microsoft.com/office/powerpoint/2010/main" val="388814915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SCENARIOS</a:t>
            </a:r>
          </a:p>
        </p:txBody>
      </p:sp>
    </p:spTree>
    <p:extLst>
      <p:ext uri="{BB962C8B-B14F-4D97-AF65-F5344CB8AC3E}">
        <p14:creationId xmlns:p14="http://schemas.microsoft.com/office/powerpoint/2010/main" val="195784202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a:t>Scenario 1</a:t>
            </a:r>
          </a:p>
        </p:txBody>
      </p:sp>
      <p:sp>
        <p:nvSpPr>
          <p:cNvPr id="3" name="Content Placeholder 2"/>
          <p:cNvSpPr>
            <a:spLocks noGrp="1"/>
          </p:cNvSpPr>
          <p:nvPr>
            <p:ph idx="1"/>
          </p:nvPr>
        </p:nvSpPr>
        <p:spPr/>
        <p:txBody>
          <a:bodyPr/>
          <a:lstStyle/>
          <a:p>
            <a:r>
              <a:rPr lang="en-US" dirty="0"/>
              <a:t>28 year old G1P0 female is pregnant and being counseled for postpartum family planning.  She is not planning on breastfeeding.  What options are available to her postpartum?</a:t>
            </a:r>
          </a:p>
          <a:p>
            <a:endParaRPr lang="en-US" dirty="0"/>
          </a:p>
          <a:p>
            <a:pPr marL="400050" lvl="1" indent="0">
              <a:buNone/>
            </a:pPr>
            <a:r>
              <a:rPr lang="en-US" b="1" dirty="0"/>
              <a:t>A.  IUD (copper or levonorgestrel)</a:t>
            </a:r>
          </a:p>
          <a:p>
            <a:pPr marL="400050" lvl="1" indent="0">
              <a:buNone/>
            </a:pPr>
            <a:r>
              <a:rPr lang="en-US" b="1" dirty="0"/>
              <a:t>B.  Progestin-only methods (pill, injectable, implant)</a:t>
            </a:r>
          </a:p>
          <a:p>
            <a:pPr marL="400050" lvl="1" indent="0">
              <a:buNone/>
            </a:pPr>
            <a:r>
              <a:rPr lang="en-US" b="1" dirty="0"/>
              <a:t>C. Combined hormonal methods (pill, patch, ring)</a:t>
            </a:r>
          </a:p>
          <a:p>
            <a:pPr marL="400050" lvl="1" indent="0">
              <a:buNone/>
            </a:pPr>
            <a:endParaRPr lang="en-US" b="1" dirty="0"/>
          </a:p>
        </p:txBody>
      </p:sp>
      <p:sp>
        <p:nvSpPr>
          <p:cNvPr id="4" name="Text Placeholder 3"/>
          <p:cNvSpPr>
            <a:spLocks noGrp="1"/>
          </p:cNvSpPr>
          <p:nvPr>
            <p:ph type="body" sz="quarter" idx="10"/>
          </p:nvPr>
        </p:nvSpPr>
        <p:spPr/>
        <p:txBody>
          <a:bodyPr/>
          <a:lstStyle/>
          <a:p>
            <a:endParaRPr lang="en-US" dirty="0"/>
          </a:p>
        </p:txBody>
      </p:sp>
      <p:pic>
        <p:nvPicPr>
          <p:cNvPr id="2050" name="Picture 2" descr="Picture of a wo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267200"/>
            <a:ext cx="1600200" cy="240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204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Why is postpartum contraception important?</a:t>
            </a:r>
          </a:p>
        </p:txBody>
      </p:sp>
      <p:sp>
        <p:nvSpPr>
          <p:cNvPr id="3" name="Content Placeholder 2"/>
          <p:cNvSpPr>
            <a:spLocks noGrp="1"/>
          </p:cNvSpPr>
          <p:nvPr>
            <p:ph idx="1"/>
          </p:nvPr>
        </p:nvSpPr>
        <p:spPr/>
        <p:txBody>
          <a:bodyPr/>
          <a:lstStyle/>
          <a:p>
            <a:r>
              <a:rPr lang="en-US" dirty="0"/>
              <a:t>Avoid unintended pregnancy and short birth interval</a:t>
            </a:r>
          </a:p>
          <a:p>
            <a:pPr marL="0" indent="0">
              <a:buNone/>
            </a:pPr>
            <a:endParaRPr lang="en-US" dirty="0"/>
          </a:p>
          <a:p>
            <a:r>
              <a:rPr lang="en-US" dirty="0"/>
              <a:t>May be ideal time to provide contraception</a:t>
            </a:r>
          </a:p>
          <a:p>
            <a:pPr lvl="1"/>
            <a:r>
              <a:rPr lang="en-US" sz="2400" b="1" dirty="0"/>
              <a:t>Motivation</a:t>
            </a:r>
          </a:p>
          <a:p>
            <a:pPr lvl="1"/>
            <a:r>
              <a:rPr lang="en-US" sz="2400" b="1" dirty="0"/>
              <a:t>Access to health care services, especially during delivery hospitalization</a:t>
            </a:r>
          </a:p>
          <a:p>
            <a:pPr lvl="1"/>
            <a:endParaRPr lang="en-US" sz="2400" b="1" dirty="0"/>
          </a:p>
          <a:p>
            <a:r>
              <a:rPr lang="en-US" dirty="0"/>
              <a:t>Prevent repeat adolescent pregnancies</a:t>
            </a:r>
          </a:p>
          <a:p>
            <a:pPr lvl="1"/>
            <a:r>
              <a:rPr lang="en-US" sz="2400" b="1" dirty="0"/>
              <a:t>20% of adolescent births are repeat births</a:t>
            </a:r>
          </a:p>
          <a:p>
            <a:pPr marL="457200" lvl="1" indent="0">
              <a:buNone/>
            </a:pPr>
            <a:endParaRPr lang="en-US" dirty="0"/>
          </a:p>
          <a:p>
            <a:endParaRPr lang="en-US" dirty="0"/>
          </a:p>
        </p:txBody>
      </p:sp>
      <p:sp>
        <p:nvSpPr>
          <p:cNvPr id="4" name="Text Placeholder 3"/>
          <p:cNvSpPr>
            <a:spLocks noGrp="1"/>
          </p:cNvSpPr>
          <p:nvPr>
            <p:ph type="body" sz="quarter" idx="10"/>
          </p:nvPr>
        </p:nvSpPr>
        <p:spPr>
          <a:xfrm>
            <a:off x="228600" y="6172200"/>
            <a:ext cx="8229600" cy="457200"/>
          </a:xfrm>
        </p:spPr>
        <p:txBody>
          <a:bodyPr/>
          <a:lstStyle/>
          <a:p>
            <a:r>
              <a:rPr lang="en-US" sz="1400" dirty="0">
                <a:solidFill>
                  <a:schemeClr val="tx1"/>
                </a:solidFill>
              </a:rPr>
              <a:t>Vital signs: Repeat births among teens - United States, 2007-2010. </a:t>
            </a:r>
            <a:r>
              <a:rPr lang="en-US" sz="1400" dirty="0">
                <a:solidFill>
                  <a:schemeClr val="tx1"/>
                </a:solidFill>
                <a:hlinkClick r:id="" action="ppaction://hlinkfile" tooltip="MMWR. Morbidity and mortality weekly report."/>
              </a:rPr>
              <a:t>MMWR</a:t>
            </a:r>
            <a:r>
              <a:rPr lang="en-US" sz="1400" dirty="0">
                <a:solidFill>
                  <a:schemeClr val="tx1"/>
                </a:solidFill>
              </a:rPr>
              <a:t> 2013 Apr 5;62(13):249-55. </a:t>
            </a:r>
            <a:endParaRPr lang="en-US" sz="1400" b="1" dirty="0">
              <a:solidFill>
                <a:schemeClr val="tx1"/>
              </a:solidFill>
            </a:endParaRPr>
          </a:p>
          <a:p>
            <a:endParaRPr lang="en-US" dirty="0"/>
          </a:p>
        </p:txBody>
      </p:sp>
    </p:spTree>
    <p:extLst>
      <p:ext uri="{BB962C8B-B14F-4D97-AF65-F5344CB8AC3E}">
        <p14:creationId xmlns:p14="http://schemas.microsoft.com/office/powerpoint/2010/main" val="3557907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229600" cy="715962"/>
          </a:xfrm>
        </p:spPr>
        <p:txBody>
          <a:bodyPr/>
          <a:lstStyle/>
          <a:p>
            <a:r>
              <a:rPr lang="en-US" dirty="0"/>
              <a:t>Hormonal methods for non-breastfeeding postpartum women</a:t>
            </a:r>
          </a:p>
        </p:txBody>
      </p:sp>
      <p:sp>
        <p:nvSpPr>
          <p:cNvPr id="3" name="Rectangle 2"/>
          <p:cNvSpPr/>
          <p:nvPr/>
        </p:nvSpPr>
        <p:spPr>
          <a:xfrm>
            <a:off x="762000" y="5638800"/>
            <a:ext cx="7772400" cy="369332"/>
          </a:xfrm>
          <a:prstGeom prst="rect">
            <a:avLst/>
          </a:prstGeom>
        </p:spPr>
        <p:txBody>
          <a:bodyPr wrap="square">
            <a:spAutoFit/>
          </a:bodyPr>
          <a:lstStyle/>
          <a:p>
            <a:r>
              <a:rPr lang="en-US" b="1" i="1" dirty="0">
                <a:solidFill>
                  <a:schemeClr val="tx2"/>
                </a:solidFill>
              </a:rPr>
              <a:t>*Clarification:  Other risk factors might increase classification to “4”</a:t>
            </a:r>
          </a:p>
        </p:txBody>
      </p:sp>
      <p:pic>
        <p:nvPicPr>
          <p:cNvPr id="7" name="Picture 6" descr="image of a table that shows postpartum (non-breastfeeding) lengths in days and CHCs and Progestin-only methods of hormonal methods"/>
          <p:cNvPicPr>
            <a:picLocks noChangeAspect="1"/>
          </p:cNvPicPr>
          <p:nvPr/>
        </p:nvPicPr>
        <p:blipFill>
          <a:blip r:embed="rId3"/>
          <a:stretch>
            <a:fillRect/>
          </a:stretch>
        </p:blipFill>
        <p:spPr>
          <a:xfrm>
            <a:off x="523905" y="1984123"/>
            <a:ext cx="8096190" cy="2889754"/>
          </a:xfrm>
          <a:prstGeom prst="rect">
            <a:avLst/>
          </a:prstGeom>
        </p:spPr>
      </p:pic>
    </p:spTree>
    <p:extLst>
      <p:ext uri="{BB962C8B-B14F-4D97-AF65-F5344CB8AC3E}">
        <p14:creationId xmlns:p14="http://schemas.microsoft.com/office/powerpoint/2010/main" val="3266374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15962"/>
          </a:xfrm>
        </p:spPr>
        <p:txBody>
          <a:bodyPr/>
          <a:lstStyle/>
          <a:p>
            <a:r>
              <a:rPr lang="en-US" dirty="0"/>
              <a:t>Postpartum IUD insertion</a:t>
            </a:r>
          </a:p>
        </p:txBody>
      </p:sp>
      <p:pic>
        <p:nvPicPr>
          <p:cNvPr id="6" name="Picture 5" descr="image of a table showing postpartum (including cesarean delivery) and LNG-IUD and Cu-IUD amounts"/>
          <p:cNvPicPr>
            <a:picLocks noChangeAspect="1"/>
          </p:cNvPicPr>
          <p:nvPr/>
        </p:nvPicPr>
        <p:blipFill>
          <a:blip r:embed="rId3"/>
          <a:stretch>
            <a:fillRect/>
          </a:stretch>
        </p:blipFill>
        <p:spPr>
          <a:xfrm>
            <a:off x="523905" y="1932302"/>
            <a:ext cx="8096190" cy="2993395"/>
          </a:xfrm>
          <a:prstGeom prst="rect">
            <a:avLst/>
          </a:prstGeom>
        </p:spPr>
      </p:pic>
    </p:spTree>
    <p:extLst>
      <p:ext uri="{BB962C8B-B14F-4D97-AF65-F5344CB8AC3E}">
        <p14:creationId xmlns:p14="http://schemas.microsoft.com/office/powerpoint/2010/main" val="714909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r>
              <a:rPr lang="en-US" b="0" dirty="0"/>
              <a:t>The findings and conclusions in this report are those of the author and do not necessarily represent the official position of the Centers for Disease Control and Prevention</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079056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a:t>
            </a:r>
          </a:p>
        </p:txBody>
      </p:sp>
      <p:sp>
        <p:nvSpPr>
          <p:cNvPr id="3" name="Content Placeholder 2"/>
          <p:cNvSpPr>
            <a:spLocks noGrp="1"/>
          </p:cNvSpPr>
          <p:nvPr>
            <p:ph idx="1"/>
          </p:nvPr>
        </p:nvSpPr>
        <p:spPr/>
        <p:txBody>
          <a:bodyPr/>
          <a:lstStyle/>
          <a:p>
            <a:r>
              <a:rPr lang="en-US" dirty="0"/>
              <a:t>28 year old G1P0 female is pregnant and being counseled for postpartum family planning.  She is not planning on breastfeeding.  What options are available to her immediately postpartum?</a:t>
            </a:r>
          </a:p>
          <a:p>
            <a:endParaRPr lang="en-US" dirty="0"/>
          </a:p>
          <a:p>
            <a:pPr marL="400050" lvl="1" indent="0">
              <a:buNone/>
            </a:pPr>
            <a:r>
              <a:rPr lang="en-US" b="1" dirty="0">
                <a:solidFill>
                  <a:schemeClr val="tx1"/>
                </a:solidFill>
              </a:rPr>
              <a:t>A.  IUD (copper or levonorgestrel)</a:t>
            </a:r>
          </a:p>
          <a:p>
            <a:pPr marL="400050" lvl="1" indent="0">
              <a:buNone/>
            </a:pPr>
            <a:r>
              <a:rPr lang="en-US" b="1" dirty="0">
                <a:solidFill>
                  <a:schemeClr val="tx1"/>
                </a:solidFill>
              </a:rPr>
              <a:t>B.  Progestin-only methods (pill, injectable, implant)</a:t>
            </a:r>
          </a:p>
          <a:p>
            <a:pPr marL="400050" lvl="1" indent="0">
              <a:buNone/>
            </a:pPr>
            <a:r>
              <a:rPr lang="en-US" b="1" dirty="0"/>
              <a:t>C.  Combined hormonal methods (pill, patch, ring)</a:t>
            </a:r>
          </a:p>
          <a:p>
            <a:pPr marL="800100" lvl="2" indent="0">
              <a:buNone/>
            </a:pPr>
            <a:r>
              <a:rPr lang="en-US" b="1" dirty="0"/>
              <a:t>      	(</a:t>
            </a:r>
            <a:r>
              <a:rPr lang="en-US" b="1" dirty="0">
                <a:solidFill>
                  <a:srgbClr val="FF0000"/>
                </a:solidFill>
              </a:rPr>
              <a:t>Wait</a:t>
            </a:r>
            <a:r>
              <a:rPr lang="en-US" b="1" dirty="0"/>
              <a:t> until 21-42 days postpartum, depending on VTE 		risk factors)</a:t>
            </a:r>
          </a:p>
          <a:p>
            <a:pPr marL="800100" lvl="2" indent="0">
              <a:buNone/>
            </a:pPr>
            <a:endParaRPr lang="en-US" b="1" dirty="0"/>
          </a:p>
          <a:p>
            <a:pPr marL="400050" lvl="1" indent="0">
              <a:buNone/>
            </a:pPr>
            <a:r>
              <a:rPr lang="en-US" b="1" dirty="0">
                <a:solidFill>
                  <a:schemeClr val="tx1"/>
                </a:solidFill>
              </a:rPr>
              <a:t> </a:t>
            </a:r>
          </a:p>
        </p:txBody>
      </p:sp>
      <p:sp>
        <p:nvSpPr>
          <p:cNvPr id="4" name="Text Placeholder 3"/>
          <p:cNvSpPr>
            <a:spLocks noGrp="1"/>
          </p:cNvSpPr>
          <p:nvPr>
            <p:ph type="body" sz="quarter" idx="10"/>
          </p:nvPr>
        </p:nvSpPr>
        <p:spPr/>
        <p:txBody>
          <a:bodyPr/>
          <a:lstStyle/>
          <a:p>
            <a:endParaRPr lang="en-US" dirty="0"/>
          </a:p>
        </p:txBody>
      </p:sp>
      <p:pic>
        <p:nvPicPr>
          <p:cNvPr id="5" name="Picture 2" descr="Picture of a wo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724400"/>
            <a:ext cx="131687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39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a:t>Scenario 2</a:t>
            </a:r>
          </a:p>
        </p:txBody>
      </p:sp>
      <p:sp>
        <p:nvSpPr>
          <p:cNvPr id="3" name="Content Placeholder 2"/>
          <p:cNvSpPr>
            <a:spLocks noGrp="1"/>
          </p:cNvSpPr>
          <p:nvPr>
            <p:ph idx="1"/>
          </p:nvPr>
        </p:nvSpPr>
        <p:spPr/>
        <p:txBody>
          <a:bodyPr/>
          <a:lstStyle/>
          <a:p>
            <a:r>
              <a:rPr lang="en-US" dirty="0"/>
              <a:t>38 year old G2P2 female with diabetes has been using condoms for contraception and is looking for a more effective method.  What methods are safe for her to use?</a:t>
            </a:r>
          </a:p>
          <a:p>
            <a:endParaRPr lang="en-US" dirty="0"/>
          </a:p>
          <a:p>
            <a:pPr marL="400050" lvl="1" indent="0">
              <a:buNone/>
            </a:pPr>
            <a:r>
              <a:rPr lang="en-US" b="1" dirty="0"/>
              <a:t>A.  IUD (copper or levonorgestrel)</a:t>
            </a:r>
          </a:p>
          <a:p>
            <a:pPr marL="400050" lvl="1" indent="0">
              <a:buNone/>
            </a:pPr>
            <a:r>
              <a:rPr lang="en-US" b="1" dirty="0"/>
              <a:t>B.  Progestin-only methods (pill, injectable, implant)</a:t>
            </a:r>
          </a:p>
          <a:p>
            <a:pPr marL="400050" lvl="1" indent="0">
              <a:buNone/>
            </a:pPr>
            <a:r>
              <a:rPr lang="en-US" b="1" dirty="0"/>
              <a:t>C. Combined hormonal methods (pill, patch, ring)</a:t>
            </a:r>
          </a:p>
          <a:p>
            <a:pPr marL="400050" lvl="1" indent="0">
              <a:buNone/>
            </a:pPr>
            <a:endParaRPr lang="en-US" b="1" dirty="0"/>
          </a:p>
        </p:txBody>
      </p:sp>
      <p:sp>
        <p:nvSpPr>
          <p:cNvPr id="4" name="Text Placeholder 3"/>
          <p:cNvSpPr>
            <a:spLocks noGrp="1"/>
          </p:cNvSpPr>
          <p:nvPr>
            <p:ph type="body" sz="quarter" idx="10"/>
          </p:nvPr>
        </p:nvSpPr>
        <p:spPr/>
        <p:txBody>
          <a:bodyPr/>
          <a:lstStyle/>
          <a:p>
            <a:endParaRPr lang="en-US" dirty="0"/>
          </a:p>
        </p:txBody>
      </p:sp>
      <p:pic>
        <p:nvPicPr>
          <p:cNvPr id="6" name="Picture 2" descr="Picture of a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805234"/>
            <a:ext cx="1877524" cy="190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20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76200"/>
            <a:ext cx="8229600" cy="850106"/>
          </a:xfrm>
        </p:spPr>
        <p:txBody>
          <a:bodyPr/>
          <a:lstStyle/>
          <a:p>
            <a:r>
              <a:rPr lang="en-US" sz="3200" dirty="0"/>
              <a:t>Diabetes</a:t>
            </a:r>
          </a:p>
        </p:txBody>
      </p:sp>
      <p:sp>
        <p:nvSpPr>
          <p:cNvPr id="2" name="Rectangle 1"/>
          <p:cNvSpPr/>
          <p:nvPr/>
        </p:nvSpPr>
        <p:spPr>
          <a:xfrm>
            <a:off x="190500" y="5555315"/>
            <a:ext cx="8839200" cy="938719"/>
          </a:xfrm>
          <a:prstGeom prst="rect">
            <a:avLst/>
          </a:prstGeom>
        </p:spPr>
        <p:txBody>
          <a:bodyPr wrap="square">
            <a:spAutoFit/>
          </a:bodyPr>
          <a:lstStyle/>
          <a:p>
            <a:pPr>
              <a:lnSpc>
                <a:spcPts val="1595"/>
              </a:lnSpc>
              <a:spcAft>
                <a:spcPts val="900"/>
              </a:spcAft>
            </a:pPr>
            <a:r>
              <a:rPr lang="en-US" sz="1600" dirty="0">
                <a:solidFill>
                  <a:schemeClr val="bg2"/>
                </a:solidFill>
              </a:rPr>
              <a:t>§ This condition is associated with increased risk for adverse health events as a result of pregnancy</a:t>
            </a:r>
          </a:p>
          <a:p>
            <a:pPr>
              <a:lnSpc>
                <a:spcPts val="1595"/>
              </a:lnSpc>
              <a:spcAft>
                <a:spcPts val="900"/>
              </a:spcAft>
            </a:pPr>
            <a:r>
              <a:rPr lang="en-US" sz="1600" b="1" dirty="0">
                <a:solidFill>
                  <a:schemeClr val="bg2"/>
                </a:solidFill>
              </a:rPr>
              <a:t>† </a:t>
            </a:r>
            <a:r>
              <a:rPr lang="en-US" sz="1600" dirty="0">
                <a:solidFill>
                  <a:schemeClr val="bg2"/>
                </a:solidFill>
              </a:rPr>
              <a:t>This category should be assessed according to the severity of the condition</a:t>
            </a:r>
            <a:endParaRPr lang="en-US" sz="1600" b="1" dirty="0">
              <a:solidFill>
                <a:schemeClr val="bg2"/>
              </a:solidFill>
              <a:latin typeface="Times New Roman"/>
              <a:ea typeface="Times New Roman"/>
            </a:endParaRPr>
          </a:p>
          <a:p>
            <a:pPr>
              <a:lnSpc>
                <a:spcPts val="1595"/>
              </a:lnSpc>
              <a:spcAft>
                <a:spcPts val="900"/>
              </a:spcAft>
            </a:pPr>
            <a:endParaRPr lang="en-US" sz="1600" dirty="0">
              <a:solidFill>
                <a:schemeClr val="bg2"/>
              </a:solidFill>
              <a:latin typeface="Times New Roman"/>
              <a:ea typeface="Times New Roman"/>
            </a:endParaRPr>
          </a:p>
        </p:txBody>
      </p:sp>
      <p:pic>
        <p:nvPicPr>
          <p:cNvPr id="15" name="Picture 14" descr="image of a table shows that recommendations for diabetes depend on the subgroup of diabetes, which have different risks"/>
          <p:cNvPicPr>
            <a:picLocks noChangeAspect="1"/>
          </p:cNvPicPr>
          <p:nvPr/>
        </p:nvPicPr>
        <p:blipFill>
          <a:blip r:embed="rId3"/>
          <a:stretch>
            <a:fillRect/>
          </a:stretch>
        </p:blipFill>
        <p:spPr>
          <a:xfrm>
            <a:off x="322719" y="1295215"/>
            <a:ext cx="8498561" cy="4267570"/>
          </a:xfrm>
          <a:prstGeom prst="rect">
            <a:avLst/>
          </a:prstGeom>
        </p:spPr>
      </p:pic>
    </p:spTree>
    <p:extLst>
      <p:ext uri="{BB962C8B-B14F-4D97-AF65-F5344CB8AC3E}">
        <p14:creationId xmlns:p14="http://schemas.microsoft.com/office/powerpoint/2010/main" val="298585217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694"/>
            <a:ext cx="8229600" cy="850106"/>
          </a:xfrm>
        </p:spPr>
        <p:txBody>
          <a:bodyPr/>
          <a:lstStyle/>
          <a:p>
            <a:r>
              <a:rPr lang="en-US" dirty="0"/>
              <a:t>Scenario 2</a:t>
            </a:r>
          </a:p>
        </p:txBody>
      </p:sp>
      <p:sp>
        <p:nvSpPr>
          <p:cNvPr id="3" name="Content Placeholder 2"/>
          <p:cNvSpPr>
            <a:spLocks noGrp="1"/>
          </p:cNvSpPr>
          <p:nvPr>
            <p:ph idx="1"/>
          </p:nvPr>
        </p:nvSpPr>
        <p:spPr>
          <a:xfrm>
            <a:off x="457200" y="1295400"/>
            <a:ext cx="8229600" cy="4191000"/>
          </a:xfrm>
        </p:spPr>
        <p:txBody>
          <a:bodyPr/>
          <a:lstStyle/>
          <a:p>
            <a:r>
              <a:rPr lang="en-US" dirty="0"/>
              <a:t>38 year old G2P2 female with diabetes has been using condoms for contraception and is looking for a more effective method.  You now know that she is non-insulin dependent and has no vascular disease.  What methods are safe for her to use?</a:t>
            </a:r>
          </a:p>
          <a:p>
            <a:endParaRPr lang="en-US" dirty="0"/>
          </a:p>
          <a:p>
            <a:pPr marL="400050" lvl="1" indent="0">
              <a:buNone/>
            </a:pPr>
            <a:r>
              <a:rPr lang="en-US" b="1" dirty="0">
                <a:solidFill>
                  <a:schemeClr val="tx1"/>
                </a:solidFill>
              </a:rPr>
              <a:t>A.  IUD (copper or levonorgestrel)</a:t>
            </a:r>
          </a:p>
          <a:p>
            <a:pPr marL="400050" lvl="1" indent="0">
              <a:buNone/>
            </a:pPr>
            <a:r>
              <a:rPr lang="en-US" b="1" dirty="0">
                <a:solidFill>
                  <a:schemeClr val="tx1"/>
                </a:solidFill>
              </a:rPr>
              <a:t>B.  Progestin-only methods (pill, injectable, implant)</a:t>
            </a:r>
          </a:p>
          <a:p>
            <a:pPr marL="400050" lvl="1" indent="0">
              <a:buNone/>
            </a:pPr>
            <a:r>
              <a:rPr lang="en-US" b="1" dirty="0">
                <a:solidFill>
                  <a:schemeClr val="tx1"/>
                </a:solidFill>
              </a:rPr>
              <a:t>C. Combined hormonal methods (pill, patch, ring)</a:t>
            </a:r>
          </a:p>
          <a:p>
            <a:pPr marL="400050" lvl="1" indent="0">
              <a:buNone/>
            </a:pPr>
            <a:r>
              <a:rPr lang="en-US" b="1" dirty="0">
                <a:solidFill>
                  <a:schemeClr val="tx1"/>
                </a:solidFill>
              </a:rPr>
              <a:t>ALL OF THE ABOVE</a:t>
            </a:r>
          </a:p>
          <a:p>
            <a:pPr marL="400050" lvl="1" indent="0">
              <a:buNone/>
            </a:pPr>
            <a:endParaRPr lang="en-US" b="1" dirty="0">
              <a:solidFill>
                <a:schemeClr val="tx1"/>
              </a:solidFill>
            </a:endParaRPr>
          </a:p>
          <a:p>
            <a:pPr marL="400050" lvl="1" indent="0">
              <a:buNone/>
            </a:pPr>
            <a:r>
              <a:rPr lang="en-US" dirty="0">
                <a:solidFill>
                  <a:schemeClr val="tx1"/>
                </a:solidFill>
              </a:rPr>
              <a:t>Discuss risk of adverse events with pregnancy and </a:t>
            </a:r>
          </a:p>
          <a:p>
            <a:pPr marL="400050" lvl="1" indent="0">
              <a:buNone/>
            </a:pPr>
            <a:r>
              <a:rPr lang="en-US" dirty="0">
                <a:solidFill>
                  <a:schemeClr val="tx1"/>
                </a:solidFill>
              </a:rPr>
              <a:t>consider highly effective methods</a:t>
            </a:r>
          </a:p>
        </p:txBody>
      </p:sp>
      <p:sp>
        <p:nvSpPr>
          <p:cNvPr id="4" name="Text Placeholder 3"/>
          <p:cNvSpPr>
            <a:spLocks noGrp="1"/>
          </p:cNvSpPr>
          <p:nvPr>
            <p:ph type="body" sz="quarter" idx="10"/>
          </p:nvPr>
        </p:nvSpPr>
        <p:spPr/>
        <p:txBody>
          <a:bodyPr/>
          <a:lstStyle/>
          <a:p>
            <a:endParaRPr lang="en-US" dirty="0"/>
          </a:p>
        </p:txBody>
      </p:sp>
      <p:pic>
        <p:nvPicPr>
          <p:cNvPr id="1026" name="Picture 2" descr="Picture of a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805234"/>
            <a:ext cx="1877524" cy="190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939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06425" y="533400"/>
            <a:ext cx="7851775" cy="609600"/>
          </a:xfrm>
          <a:prstGeom prst="rect">
            <a:avLst/>
          </a:prstGeom>
        </p:spPr>
        <p:txBody>
          <a:bodyPr/>
          <a:lstStyle/>
          <a:p>
            <a:pPr eaLnBrk="1" hangingPunct="1"/>
            <a:r>
              <a:rPr lang="en-US" sz="3200" b="1" dirty="0">
                <a:ea typeface="ＭＳ Ｐゴシック" pitchFamily="34" charset="-128"/>
              </a:rPr>
              <a:t>Scenario 3</a:t>
            </a:r>
          </a:p>
        </p:txBody>
      </p:sp>
      <p:sp>
        <p:nvSpPr>
          <p:cNvPr id="44035" name="Content Placeholder 2"/>
          <p:cNvSpPr>
            <a:spLocks noGrp="1"/>
          </p:cNvSpPr>
          <p:nvPr>
            <p:ph idx="4294967295"/>
          </p:nvPr>
        </p:nvSpPr>
        <p:spPr>
          <a:xfrm>
            <a:off x="604838" y="1295400"/>
            <a:ext cx="8005762" cy="2286000"/>
          </a:xfrm>
          <a:prstGeom prst="rect">
            <a:avLst/>
          </a:prstGeom>
        </p:spPr>
        <p:txBody>
          <a:bodyPr/>
          <a:lstStyle/>
          <a:p>
            <a:pPr eaLnBrk="1" hangingPunct="1">
              <a:lnSpc>
                <a:spcPct val="85000"/>
              </a:lnSpc>
              <a:buClr>
                <a:schemeClr val="tx1"/>
              </a:buClr>
              <a:buSzPct val="70000"/>
              <a:buFont typeface="Wingdings" pitchFamily="2" charset="2"/>
              <a:buChar char="q"/>
            </a:pPr>
            <a:r>
              <a:rPr lang="en-US" sz="2400" b="1" dirty="0">
                <a:solidFill>
                  <a:schemeClr val="bg2"/>
                </a:solidFill>
                <a:ea typeface="ＭＳ Ｐゴシック" pitchFamily="34" charset="-128"/>
              </a:rPr>
              <a:t>A 30 year old female has a history of migraine headaches with light sensitivity.  She does not experience any visual warning signs for a coming headache.  She is interested in starting contraception.  What methods are safe for her to consider?</a:t>
            </a:r>
          </a:p>
        </p:txBody>
      </p:sp>
      <p:sp>
        <p:nvSpPr>
          <p:cNvPr id="44037" name="Text Box 7"/>
          <p:cNvSpPr txBox="1">
            <a:spLocks noChangeArrowheads="1"/>
          </p:cNvSpPr>
          <p:nvPr/>
        </p:nvSpPr>
        <p:spPr bwMode="auto">
          <a:xfrm>
            <a:off x="617538" y="3089943"/>
            <a:ext cx="5961312" cy="143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150000"/>
              </a:lnSpc>
            </a:pPr>
            <a:r>
              <a:rPr lang="en-US" sz="2000" b="1" dirty="0">
                <a:solidFill>
                  <a:schemeClr val="tx2"/>
                </a:solidFill>
                <a:latin typeface="+mn-lt"/>
              </a:rPr>
              <a:t>A.  Combined hormonal methods (pill, patch, ring)</a:t>
            </a:r>
          </a:p>
          <a:p>
            <a:pPr eaLnBrk="1" hangingPunct="1">
              <a:lnSpc>
                <a:spcPct val="150000"/>
              </a:lnSpc>
            </a:pPr>
            <a:r>
              <a:rPr lang="en-US" sz="2000" b="1" dirty="0">
                <a:solidFill>
                  <a:schemeClr val="tx2"/>
                </a:solidFill>
                <a:latin typeface="+mn-lt"/>
              </a:rPr>
              <a:t>B.  Progestin implant</a:t>
            </a:r>
          </a:p>
          <a:p>
            <a:pPr eaLnBrk="1" hangingPunct="1">
              <a:lnSpc>
                <a:spcPct val="150000"/>
              </a:lnSpc>
            </a:pPr>
            <a:r>
              <a:rPr lang="en-US" sz="2000" b="1" dirty="0">
                <a:solidFill>
                  <a:schemeClr val="tx2"/>
                </a:solidFill>
                <a:latin typeface="+mn-lt"/>
              </a:rPr>
              <a:t>C.  Intrauterine device</a:t>
            </a:r>
          </a:p>
        </p:txBody>
      </p:sp>
      <p:pic>
        <p:nvPicPr>
          <p:cNvPr id="4098" name="Picture 2" descr="Picture of a woman."/>
          <p:cNvPicPr>
            <a:picLocks noChangeAspect="1" noChangeArrowheads="1"/>
          </p:cNvPicPr>
          <p:nvPr/>
        </p:nvPicPr>
        <p:blipFill rotWithShape="1">
          <a:blip r:embed="rId3">
            <a:extLst>
              <a:ext uri="{28A0092B-C50C-407E-A947-70E740481C1C}">
                <a14:useLocalDpi xmlns:a14="http://schemas.microsoft.com/office/drawing/2010/main" val="0"/>
              </a:ext>
            </a:extLst>
          </a:blip>
          <a:srcRect b="15596"/>
          <a:stretch/>
        </p:blipFill>
        <p:spPr bwMode="auto">
          <a:xfrm>
            <a:off x="6560740" y="3952357"/>
            <a:ext cx="2049860" cy="237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770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06424" y="609600"/>
            <a:ext cx="7851775" cy="914400"/>
          </a:xfrm>
          <a:prstGeom prst="rect">
            <a:avLst/>
          </a:prstGeom>
        </p:spPr>
        <p:txBody>
          <a:bodyPr/>
          <a:lstStyle/>
          <a:p>
            <a:pPr eaLnBrk="1" hangingPunct="1"/>
            <a:r>
              <a:rPr lang="en-US" sz="3200" b="1" dirty="0">
                <a:ea typeface="ＭＳ Ｐゴシック" pitchFamily="34" charset="-128"/>
              </a:rPr>
              <a:t>Headaches</a:t>
            </a:r>
            <a:br>
              <a:rPr lang="en-US" sz="3200" b="1" dirty="0">
                <a:ea typeface="ＭＳ Ｐゴシック" pitchFamily="34" charset="-128"/>
              </a:rPr>
            </a:br>
            <a:endParaRPr lang="en-US" sz="3200" b="1" dirty="0">
              <a:ea typeface="ＭＳ Ｐゴシック" pitchFamily="34" charset="-128"/>
            </a:endParaRPr>
          </a:p>
        </p:txBody>
      </p:sp>
      <p:sp>
        <p:nvSpPr>
          <p:cNvPr id="2" name="TextBox 1"/>
          <p:cNvSpPr txBox="1"/>
          <p:nvPr/>
        </p:nvSpPr>
        <p:spPr>
          <a:xfrm>
            <a:off x="403719" y="5337580"/>
            <a:ext cx="8257186" cy="923330"/>
          </a:xfrm>
          <a:prstGeom prst="rect">
            <a:avLst/>
          </a:prstGeom>
          <a:noFill/>
        </p:spPr>
        <p:txBody>
          <a:bodyPr wrap="square" rtlCol="0">
            <a:spAutoFit/>
          </a:bodyPr>
          <a:lstStyle/>
          <a:p>
            <a:r>
              <a:rPr lang="en-US" dirty="0">
                <a:solidFill>
                  <a:schemeClr val="bg2"/>
                </a:solidFill>
              </a:rPr>
              <a:t>* These recommendations rely upon accurate diagnosis of headache as migraine with or without aura.  They are intended for women without other risk factors for stroke.  Consult full guidance for additional clarification. </a:t>
            </a:r>
          </a:p>
        </p:txBody>
      </p:sp>
      <p:pic>
        <p:nvPicPr>
          <p:cNvPr id="3" name="Picture 2" descr="image of a table showing recommendations for headache rely on proper classification of headache, particularly with regard to auras"/>
          <p:cNvPicPr>
            <a:picLocks noChangeAspect="1"/>
          </p:cNvPicPr>
          <p:nvPr/>
        </p:nvPicPr>
        <p:blipFill>
          <a:blip r:embed="rId3"/>
          <a:stretch>
            <a:fillRect/>
          </a:stretch>
        </p:blipFill>
        <p:spPr>
          <a:xfrm>
            <a:off x="426360" y="1505545"/>
            <a:ext cx="8291279" cy="3846909"/>
          </a:xfrm>
          <a:prstGeom prst="rect">
            <a:avLst/>
          </a:prstGeom>
        </p:spPr>
      </p:pic>
    </p:spTree>
    <p:extLst>
      <p:ext uri="{BB962C8B-B14F-4D97-AF65-F5344CB8AC3E}">
        <p14:creationId xmlns:p14="http://schemas.microsoft.com/office/powerpoint/2010/main" val="2083989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06425" y="457200"/>
            <a:ext cx="7851775" cy="762000"/>
          </a:xfrm>
          <a:prstGeom prst="rect">
            <a:avLst/>
          </a:prstGeom>
        </p:spPr>
        <p:txBody>
          <a:bodyPr/>
          <a:lstStyle/>
          <a:p>
            <a:pPr eaLnBrk="1" hangingPunct="1"/>
            <a:r>
              <a:rPr lang="en-US" sz="3200" b="1" dirty="0">
                <a:ea typeface="ＭＳ Ｐゴシック" pitchFamily="34" charset="-128"/>
              </a:rPr>
              <a:t>Scenario 3</a:t>
            </a:r>
          </a:p>
        </p:txBody>
      </p:sp>
      <p:sp>
        <p:nvSpPr>
          <p:cNvPr id="44035" name="Content Placeholder 2"/>
          <p:cNvSpPr>
            <a:spLocks noGrp="1"/>
          </p:cNvSpPr>
          <p:nvPr>
            <p:ph idx="4294967295"/>
          </p:nvPr>
        </p:nvSpPr>
        <p:spPr>
          <a:xfrm>
            <a:off x="604838" y="1295400"/>
            <a:ext cx="8005762" cy="2286000"/>
          </a:xfrm>
          <a:prstGeom prst="rect">
            <a:avLst/>
          </a:prstGeom>
        </p:spPr>
        <p:txBody>
          <a:bodyPr/>
          <a:lstStyle/>
          <a:p>
            <a:pPr>
              <a:lnSpc>
                <a:spcPct val="85000"/>
              </a:lnSpc>
              <a:buClr>
                <a:schemeClr val="tx1"/>
              </a:buClr>
              <a:buSzPct val="70000"/>
              <a:buFont typeface="Wingdings" pitchFamily="2" charset="2"/>
              <a:buChar char="q"/>
            </a:pPr>
            <a:r>
              <a:rPr lang="en-US" sz="2400" b="1" dirty="0">
                <a:solidFill>
                  <a:schemeClr val="bg2"/>
                </a:solidFill>
                <a:ea typeface="ＭＳ Ｐゴシック" pitchFamily="34" charset="-128"/>
              </a:rPr>
              <a:t>A 30 year old female has a history of migraine headaches with light sensitivity.  She does not experience any visual warning signs for a coming headache.  She is interested in starting contraception.  What methods are safe for her to consider?</a:t>
            </a:r>
          </a:p>
        </p:txBody>
      </p:sp>
      <p:sp>
        <p:nvSpPr>
          <p:cNvPr id="6" name="Text Box 6"/>
          <p:cNvSpPr txBox="1">
            <a:spLocks noChangeArrowheads="1"/>
          </p:cNvSpPr>
          <p:nvPr/>
        </p:nvSpPr>
        <p:spPr bwMode="auto">
          <a:xfrm>
            <a:off x="627874" y="3048000"/>
            <a:ext cx="783032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dirty="0"/>
              <a:t>Answer:</a:t>
            </a:r>
          </a:p>
          <a:p>
            <a:pPr eaLnBrk="1" hangingPunct="1"/>
            <a:r>
              <a:rPr lang="en-US" sz="2400" dirty="0"/>
              <a:t>A.  Combined hormonal methods (pill, patch, ring)</a:t>
            </a:r>
          </a:p>
          <a:p>
            <a:pPr eaLnBrk="1" hangingPunct="1"/>
            <a:r>
              <a:rPr lang="en-US" sz="2400" dirty="0"/>
              <a:t>B.  Progestin implant</a:t>
            </a:r>
          </a:p>
          <a:p>
            <a:pPr marL="457200" indent="-457200" eaLnBrk="1" hangingPunct="1">
              <a:buAutoNum type="alphaUcPeriod" startAt="3"/>
            </a:pPr>
            <a:r>
              <a:rPr lang="en-US" sz="2400" dirty="0"/>
              <a:t>Intrauterine device</a:t>
            </a:r>
          </a:p>
          <a:p>
            <a:pPr marL="457200" indent="-457200" eaLnBrk="1" hangingPunct="1">
              <a:buAutoNum type="alphaUcPeriod" startAt="3"/>
            </a:pPr>
            <a:endParaRPr lang="en-US" sz="2400" dirty="0"/>
          </a:p>
          <a:p>
            <a:pPr eaLnBrk="1" hangingPunct="1"/>
            <a:r>
              <a:rPr lang="en-US" sz="2400" b="1" dirty="0"/>
              <a:t>All of the above, so long as she does </a:t>
            </a:r>
          </a:p>
          <a:p>
            <a:pPr eaLnBrk="1" hangingPunct="1"/>
            <a:r>
              <a:rPr lang="en-US" sz="2400" b="1" dirty="0"/>
              <a:t>not have other risk factors for stroke.  </a:t>
            </a:r>
          </a:p>
          <a:p>
            <a:pPr eaLnBrk="1" hangingPunct="1"/>
            <a:r>
              <a:rPr lang="en-US" sz="2000" b="1" dirty="0"/>
              <a:t>(If so, progestin-only methods and IUDs are safe </a:t>
            </a:r>
          </a:p>
          <a:p>
            <a:pPr eaLnBrk="1" hangingPunct="1"/>
            <a:r>
              <a:rPr lang="en-US" sz="2000" b="1" dirty="0"/>
              <a:t>or generally safe to use.)</a:t>
            </a:r>
          </a:p>
        </p:txBody>
      </p:sp>
      <p:pic>
        <p:nvPicPr>
          <p:cNvPr id="7" name="Picture 2" descr="Picture of a woman. "/>
          <p:cNvPicPr>
            <a:picLocks noChangeAspect="1" noChangeArrowheads="1"/>
          </p:cNvPicPr>
          <p:nvPr/>
        </p:nvPicPr>
        <p:blipFill rotWithShape="1">
          <a:blip r:embed="rId3">
            <a:extLst>
              <a:ext uri="{28A0092B-C50C-407E-A947-70E740481C1C}">
                <a14:useLocalDpi xmlns:a14="http://schemas.microsoft.com/office/drawing/2010/main" val="0"/>
              </a:ext>
            </a:extLst>
          </a:blip>
          <a:srcRect b="13241"/>
          <a:stretch/>
        </p:blipFill>
        <p:spPr bwMode="auto">
          <a:xfrm>
            <a:off x="6705600" y="3962400"/>
            <a:ext cx="204986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17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942"/>
            <a:ext cx="8229600" cy="865658"/>
          </a:xfrm>
        </p:spPr>
        <p:txBody>
          <a:bodyPr/>
          <a:lstStyle/>
          <a:p>
            <a:pPr>
              <a:lnSpc>
                <a:spcPts val="3400"/>
              </a:lnSpc>
            </a:pPr>
            <a:r>
              <a:rPr lang="en-US" sz="3200" dirty="0">
                <a:effectLst>
                  <a:outerShdw blurRad="38100" dist="38100" dir="2700000" algn="tl">
                    <a:srgbClr val="000000">
                      <a:alpha val="43137"/>
                    </a:srgbClr>
                  </a:outerShdw>
                </a:effectLst>
              </a:rPr>
              <a:t>Scenario 4:</a:t>
            </a:r>
            <a:endParaRPr lang="en-US" sz="3200" strike="sngStrike"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524000"/>
            <a:ext cx="8458200" cy="3048000"/>
          </a:xfrm>
        </p:spPr>
        <p:txBody>
          <a:bodyPr/>
          <a:lstStyle/>
          <a:p>
            <a:r>
              <a:rPr lang="en-US" sz="2800" dirty="0">
                <a:effectLst>
                  <a:outerShdw blurRad="38100" dist="38100" dir="2700000" algn="tl">
                    <a:srgbClr val="000000">
                      <a:alpha val="43137"/>
                    </a:srgbClr>
                  </a:outerShdw>
                </a:effectLst>
              </a:rPr>
              <a:t>A19 </a:t>
            </a:r>
            <a:r>
              <a:rPr lang="en-US" sz="2800" dirty="0" err="1">
                <a:effectLst>
                  <a:outerShdw blurRad="38100" dist="38100" dir="2700000" algn="tl">
                    <a:srgbClr val="000000">
                      <a:alpha val="43137"/>
                    </a:srgbClr>
                  </a:outerShdw>
                </a:effectLst>
              </a:rPr>
              <a:t>y.o</a:t>
            </a:r>
            <a:r>
              <a:rPr lang="en-US" sz="2800" dirty="0">
                <a:effectLst>
                  <a:outerShdw blurRad="38100" dist="38100" dir="2700000" algn="tl">
                    <a:srgbClr val="000000">
                      <a:alpha val="43137"/>
                    </a:srgbClr>
                  </a:outerShdw>
                </a:effectLst>
              </a:rPr>
              <a:t>. woman comes to the office desiring an IUD.  She has a history of chlamydia 6 months ago that was treated, and reports one new partner since then.  </a:t>
            </a:r>
          </a:p>
          <a:p>
            <a:endParaRPr lang="en-US" dirty="0">
              <a:effectLst>
                <a:outerShdw blurRad="38100" dist="38100" dir="2700000" algn="tl">
                  <a:srgbClr val="000000">
                    <a:alpha val="43137"/>
                  </a:srgbClr>
                </a:outerShdw>
              </a:effectLst>
            </a:endParaRPr>
          </a:p>
          <a:p>
            <a:pPr lvl="1"/>
            <a:r>
              <a:rPr lang="en-US" sz="2400" dirty="0">
                <a:effectLst>
                  <a:outerShdw blurRad="38100" dist="38100" dir="2700000" algn="tl">
                    <a:srgbClr val="000000">
                      <a:alpha val="43137"/>
                    </a:srgbClr>
                  </a:outerShdw>
                </a:effectLst>
              </a:rPr>
              <a:t>Q: Given her STD risk factors, can you place an IUD today?</a:t>
            </a: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pic>
        <p:nvPicPr>
          <p:cNvPr id="5" name="Picture 4" descr="Picture of woman"/>
          <p:cNvPicPr>
            <a:picLocks noChangeAspect="1"/>
          </p:cNvPicPr>
          <p:nvPr/>
        </p:nvPicPr>
        <p:blipFill rotWithShape="1">
          <a:blip r:embed="rId3">
            <a:extLst>
              <a:ext uri="{28A0092B-C50C-407E-A947-70E740481C1C}">
                <a14:useLocalDpi xmlns:a14="http://schemas.microsoft.com/office/drawing/2010/main" val="0"/>
              </a:ext>
            </a:extLst>
          </a:blip>
          <a:srcRect l="20754" t="11321" r="15095"/>
          <a:stretch/>
        </p:blipFill>
        <p:spPr>
          <a:xfrm>
            <a:off x="6502895" y="4343400"/>
            <a:ext cx="2177374" cy="2006600"/>
          </a:xfrm>
          <a:prstGeom prst="rect">
            <a:avLst/>
          </a:prstGeom>
        </p:spPr>
      </p:pic>
    </p:spTree>
    <p:extLst>
      <p:ext uri="{BB962C8B-B14F-4D97-AF65-F5344CB8AC3E}">
        <p14:creationId xmlns:p14="http://schemas.microsoft.com/office/powerpoint/2010/main" val="1853195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06425" y="762000"/>
            <a:ext cx="7851775" cy="914400"/>
          </a:xfrm>
          <a:prstGeom prst="rect">
            <a:avLst/>
          </a:prstGeom>
        </p:spPr>
        <p:txBody>
          <a:bodyPr/>
          <a:lstStyle/>
          <a:p>
            <a:pPr eaLnBrk="1" hangingPunct="1"/>
            <a:r>
              <a:rPr lang="en-US" sz="3200" b="1" dirty="0">
                <a:ea typeface="ＭＳ Ｐゴシック" pitchFamily="34" charset="-128"/>
              </a:rPr>
              <a:t>Sexually transmitted diseases</a:t>
            </a:r>
            <a:br>
              <a:rPr lang="en-US" sz="3200" b="1" dirty="0">
                <a:ea typeface="ＭＳ Ｐゴシック" pitchFamily="34" charset="-128"/>
              </a:rPr>
            </a:br>
            <a:endParaRPr lang="en-US" sz="3200" b="1" dirty="0">
              <a:ea typeface="ＭＳ Ｐゴシック" pitchFamily="34" charset="-128"/>
            </a:endParaRPr>
          </a:p>
        </p:txBody>
      </p:sp>
      <p:sp>
        <p:nvSpPr>
          <p:cNvPr id="5" name="Rectangle 4"/>
          <p:cNvSpPr/>
          <p:nvPr/>
        </p:nvSpPr>
        <p:spPr>
          <a:xfrm>
            <a:off x="403719" y="5262097"/>
            <a:ext cx="7772400" cy="1200329"/>
          </a:xfrm>
          <a:prstGeom prst="rect">
            <a:avLst/>
          </a:prstGeom>
        </p:spPr>
        <p:txBody>
          <a:bodyPr wrap="square">
            <a:spAutoFit/>
          </a:bodyPr>
          <a:lstStyle/>
          <a:p>
            <a:r>
              <a:rPr lang="en-US" dirty="0">
                <a:solidFill>
                  <a:schemeClr val="tx2"/>
                </a:solidFill>
              </a:rPr>
              <a:t>*Clarification: If a woman with risk factors for STDs has not been screened for gonorrhea and chlamydia according to CDC STD treatment guidelines, screening may be performed at the time of IUD insertion and insertion should not be delayed.</a:t>
            </a:r>
          </a:p>
        </p:txBody>
      </p:sp>
      <p:pic>
        <p:nvPicPr>
          <p:cNvPr id="2" name="Picture 1" descr="image of a table shows condition of sexually transmitted diseases and IUDs Init., IUDs Cont., Implants, DMPA, POP, and CHCs"/>
          <p:cNvPicPr>
            <a:picLocks noChangeAspect="1"/>
          </p:cNvPicPr>
          <p:nvPr/>
        </p:nvPicPr>
        <p:blipFill>
          <a:blip r:embed="rId3"/>
          <a:stretch>
            <a:fillRect/>
          </a:stretch>
        </p:blipFill>
        <p:spPr>
          <a:xfrm>
            <a:off x="426360" y="1709779"/>
            <a:ext cx="8291279" cy="3438442"/>
          </a:xfrm>
          <a:prstGeom prst="rect">
            <a:avLst/>
          </a:prstGeom>
        </p:spPr>
      </p:pic>
    </p:spTree>
    <p:extLst>
      <p:ext uri="{BB962C8B-B14F-4D97-AF65-F5344CB8AC3E}">
        <p14:creationId xmlns:p14="http://schemas.microsoft.com/office/powerpoint/2010/main" val="2525818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942"/>
            <a:ext cx="8229600" cy="560858"/>
          </a:xfrm>
        </p:spPr>
        <p:txBody>
          <a:bodyPr/>
          <a:lstStyle/>
          <a:p>
            <a:pPr>
              <a:lnSpc>
                <a:spcPts val="3400"/>
              </a:lnSpc>
            </a:pPr>
            <a:r>
              <a:rPr lang="en-US" sz="3200" dirty="0">
                <a:effectLst>
                  <a:outerShdw blurRad="38100" dist="38100" dir="2700000" algn="tl">
                    <a:srgbClr val="000000">
                      <a:alpha val="43137"/>
                    </a:srgbClr>
                  </a:outerShdw>
                </a:effectLst>
              </a:rPr>
              <a:t>Scenario 4:</a:t>
            </a:r>
            <a:endParaRPr lang="en-US" sz="3200" strike="sngStrike"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26488"/>
            <a:ext cx="8077200" cy="3048000"/>
          </a:xfrm>
        </p:spPr>
        <p:txBody>
          <a:bodyPr/>
          <a:lstStyle/>
          <a:p>
            <a:r>
              <a:rPr lang="en-US" sz="2800" dirty="0">
                <a:effectLst>
                  <a:outerShdw blurRad="38100" dist="38100" dir="2700000" algn="tl">
                    <a:srgbClr val="000000">
                      <a:alpha val="43137"/>
                    </a:srgbClr>
                  </a:outerShdw>
                </a:effectLst>
              </a:rPr>
              <a:t>A19 y.o. woman comes to the office desiring an IUD.  She has a history of chlamydia 6 months ago that was treated, and reports one new partner since then.  </a:t>
            </a:r>
          </a:p>
          <a:p>
            <a:endParaRPr lang="en-US" dirty="0">
              <a:effectLst>
                <a:outerShdw blurRad="38100" dist="38100" dir="2700000" algn="tl">
                  <a:srgbClr val="000000">
                    <a:alpha val="43137"/>
                  </a:srgbClr>
                </a:outerShdw>
              </a:effectLst>
            </a:endParaRPr>
          </a:p>
          <a:p>
            <a:pPr lvl="1"/>
            <a:r>
              <a:rPr lang="en-US" sz="2400" dirty="0">
                <a:effectLst>
                  <a:outerShdw blurRad="38100" dist="38100" dir="2700000" algn="tl">
                    <a:srgbClr val="000000">
                      <a:alpha val="43137"/>
                    </a:srgbClr>
                  </a:outerShdw>
                </a:effectLst>
              </a:rPr>
              <a:t>Q: Can you place an IUD today?</a:t>
            </a:r>
          </a:p>
          <a:p>
            <a:pPr lvl="1"/>
            <a:endParaRPr lang="en-US" sz="2400" dirty="0">
              <a:effectLst>
                <a:outerShdw blurRad="38100" dist="38100" dir="2700000" algn="tl">
                  <a:srgbClr val="000000">
                    <a:alpha val="43137"/>
                  </a:srgbClr>
                </a:outerShdw>
              </a:effectLst>
            </a:endParaRPr>
          </a:p>
          <a:p>
            <a:pPr lvl="1"/>
            <a:r>
              <a:rPr lang="en-US" sz="2400" dirty="0">
                <a:effectLst>
                  <a:outerShdw blurRad="38100" dist="38100" dir="2700000" algn="tl">
                    <a:srgbClr val="000000">
                      <a:alpha val="43137"/>
                    </a:srgbClr>
                  </a:outerShdw>
                </a:effectLst>
              </a:rPr>
              <a:t>A: Yes, so long as she does not have purulent cervicitis or other contraindications.  Perform screening for gonorrhea/chlamydia at the time of IUD insertion.  Refer to the SPR for guidelines on assessment of pregnancy and follow-up. </a:t>
            </a: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pic>
        <p:nvPicPr>
          <p:cNvPr id="5" name="Picture 4" descr="Picture of woman"/>
          <p:cNvPicPr>
            <a:picLocks noChangeAspect="1"/>
          </p:cNvPicPr>
          <p:nvPr/>
        </p:nvPicPr>
        <p:blipFill rotWithShape="1">
          <a:blip r:embed="rId3">
            <a:extLst>
              <a:ext uri="{28A0092B-C50C-407E-A947-70E740481C1C}">
                <a14:useLocalDpi xmlns:a14="http://schemas.microsoft.com/office/drawing/2010/main" val="0"/>
              </a:ext>
            </a:extLst>
          </a:blip>
          <a:srcRect l="20754" t="11321" r="15095"/>
          <a:stretch/>
        </p:blipFill>
        <p:spPr>
          <a:xfrm>
            <a:off x="6705600" y="2669623"/>
            <a:ext cx="1741449" cy="1604865"/>
          </a:xfrm>
          <a:prstGeom prst="rect">
            <a:avLst/>
          </a:prstGeom>
        </p:spPr>
      </p:pic>
    </p:spTree>
    <p:extLst>
      <p:ext uri="{BB962C8B-B14F-4D97-AF65-F5344CB8AC3E}">
        <p14:creationId xmlns:p14="http://schemas.microsoft.com/office/powerpoint/2010/main" val="4161231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en-US" sz="3200" dirty="0"/>
              <a:t>Objectives</a:t>
            </a:r>
          </a:p>
        </p:txBody>
      </p:sp>
      <p:sp>
        <p:nvSpPr>
          <p:cNvPr id="14338" name="Content Placeholder 2"/>
          <p:cNvSpPr>
            <a:spLocks noGrp="1"/>
          </p:cNvSpPr>
          <p:nvPr>
            <p:ph idx="1"/>
          </p:nvPr>
        </p:nvSpPr>
        <p:spPr bwMode="auto">
          <a:xfrm>
            <a:off x="696913" y="1752600"/>
            <a:ext cx="7989887"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buFont typeface="Wingdings" pitchFamily="84" charset="2"/>
              <a:buChar char="q"/>
            </a:pPr>
            <a:r>
              <a:rPr lang="en-US" b="0" dirty="0"/>
              <a:t>Describe the U.S. Medical Eligibility Criteria for Contraceptive Use, 2016 (U.S. MEC) </a:t>
            </a:r>
          </a:p>
          <a:p>
            <a:pPr eaLnBrk="1" hangingPunct="1">
              <a:spcAft>
                <a:spcPts val="600"/>
              </a:spcAft>
              <a:buFont typeface="Wingdings" pitchFamily="84" charset="2"/>
              <a:buChar char="q"/>
            </a:pPr>
            <a:r>
              <a:rPr lang="en-US" b="0" dirty="0"/>
              <a:t>Identify intended use and target audience</a:t>
            </a:r>
          </a:p>
          <a:p>
            <a:pPr eaLnBrk="1" hangingPunct="1">
              <a:spcAft>
                <a:spcPts val="600"/>
              </a:spcAft>
              <a:buFont typeface="Wingdings" pitchFamily="84" charset="2"/>
              <a:buChar char="q"/>
            </a:pPr>
            <a:r>
              <a:rPr lang="en-US" b="0" dirty="0"/>
              <a:t>Explain how to use the U.S. MEC </a:t>
            </a:r>
          </a:p>
          <a:p>
            <a:pPr eaLnBrk="1" hangingPunct="1">
              <a:spcAft>
                <a:spcPts val="600"/>
              </a:spcAft>
              <a:buFont typeface="Wingdings" pitchFamily="84" charset="2"/>
              <a:buChar char="q"/>
            </a:pPr>
            <a:r>
              <a:rPr lang="en-US" b="0"/>
              <a:t>Discuss the </a:t>
            </a:r>
            <a:r>
              <a:rPr lang="en-US" b="0" dirty="0"/>
              <a:t>guidance in specific situations, based on clinical scenarios</a:t>
            </a:r>
          </a:p>
          <a:p>
            <a:pPr eaLnBrk="1" hangingPunct="1">
              <a:spcAft>
                <a:spcPts val="600"/>
              </a:spcAft>
              <a:buFont typeface="Wingdings" pitchFamily="84" charset="2"/>
              <a:buChar char="q"/>
            </a:pPr>
            <a:endParaRPr lang="en-US" dirty="0"/>
          </a:p>
          <a:p>
            <a:pPr eaLnBrk="1" hangingPunct="1">
              <a:spcAft>
                <a:spcPts val="600"/>
              </a:spcAft>
              <a:buFont typeface="Wingdings" pitchFamily="84" charset="2"/>
              <a:buChar char="q"/>
            </a:pPr>
            <a:endParaRPr lang="en-US" dirty="0"/>
          </a:p>
          <a:p>
            <a:pPr>
              <a:spcAft>
                <a:spcPts val="600"/>
              </a:spcAft>
              <a:buFont typeface="Wingdings" pitchFamily="84" charset="2"/>
              <a:buChar char="q"/>
            </a:pPr>
            <a:endParaRPr lang="en-US" dirty="0"/>
          </a:p>
        </p:txBody>
      </p:sp>
    </p:spTree>
    <p:extLst>
      <p:ext uri="{BB962C8B-B14F-4D97-AF65-F5344CB8AC3E}">
        <p14:creationId xmlns:p14="http://schemas.microsoft.com/office/powerpoint/2010/main" val="126892563"/>
      </p:ext>
    </p:extLst>
  </p:cSld>
  <p:clrMapOvr>
    <a:masterClrMapping/>
  </p:clrMapOvr>
  <mc:AlternateContent xmlns:mc="http://schemas.openxmlformats.org/markup-compatibility/2006" xmlns:p14="http://schemas.microsoft.com/office/powerpoint/2010/main">
    <mc:Choice Requires="p14">
      <p:transition p14:dur="0" advTm="23267"/>
    </mc:Choice>
    <mc:Fallback xmlns="">
      <p:transition advTm="2326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65" y="609600"/>
            <a:ext cx="8229600" cy="685800"/>
          </a:xfrm>
        </p:spPr>
        <p:txBody>
          <a:bodyPr/>
          <a:lstStyle/>
          <a:p>
            <a:pPr>
              <a:lnSpc>
                <a:spcPts val="3200"/>
              </a:lnSpc>
            </a:pP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en-US" sz="3400" dirty="0">
                <a:effectLst>
                  <a:outerShdw blurRad="38100" dist="38100" dir="2700000" algn="tl">
                    <a:srgbClr val="000000">
                      <a:alpha val="43137"/>
                    </a:srgbClr>
                  </a:outerShdw>
                </a:effectLst>
              </a:rPr>
              <a:t>Scenario 5:  </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752600"/>
            <a:ext cx="7924799" cy="2819399"/>
          </a:xfrm>
        </p:spPr>
        <p:txBody>
          <a:bodyPr/>
          <a:lstStyle/>
          <a:p>
            <a:r>
              <a:rPr lang="en-US" sz="2600" dirty="0">
                <a:effectLst>
                  <a:outerShdw blurRad="38100" dist="38100" dir="2700000" algn="tl">
                    <a:srgbClr val="000000">
                      <a:alpha val="43137"/>
                    </a:srgbClr>
                  </a:outerShdw>
                </a:effectLst>
              </a:rPr>
              <a:t>A 26 y.o. female who has been using combined oral contraceptives for one year calls you to ask whether it is safe to start taking sertraline for depression.</a:t>
            </a:r>
          </a:p>
          <a:p>
            <a:pPr marL="0" indent="0">
              <a:buNone/>
            </a:pPr>
            <a:endParaRPr lang="en-US" dirty="0">
              <a:effectLst>
                <a:outerShdw blurRad="38100" dist="38100" dir="2700000" algn="tl">
                  <a:srgbClr val="000000">
                    <a:alpha val="43137"/>
                  </a:srgbClr>
                </a:outerShdw>
              </a:effectLst>
            </a:endParaRPr>
          </a:p>
          <a:p>
            <a:pPr lvl="1"/>
            <a:r>
              <a:rPr lang="en-US" sz="2400" b="1" dirty="0">
                <a:solidFill>
                  <a:schemeClr val="tx1">
                    <a:lumMod val="40000"/>
                    <a:lumOff val="60000"/>
                  </a:schemeClr>
                </a:solidFill>
                <a:effectLst>
                  <a:outerShdw blurRad="38100" dist="38100" dir="2700000" algn="tl">
                    <a:srgbClr val="000000">
                      <a:alpha val="43137"/>
                    </a:srgbClr>
                  </a:outerShdw>
                </a:effectLst>
              </a:rPr>
              <a:t>Q</a:t>
            </a:r>
            <a:r>
              <a:rPr lang="en-US" sz="2400" dirty="0">
                <a:effectLst>
                  <a:outerShdw blurRad="38100" dist="38100" dir="2700000" algn="tl">
                    <a:srgbClr val="000000">
                      <a:alpha val="43137"/>
                    </a:srgbClr>
                  </a:outerShdw>
                </a:effectLst>
              </a:rPr>
              <a:t>:</a:t>
            </a:r>
            <a:r>
              <a:rPr lang="en-US" sz="2400" b="1"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What should she do?</a:t>
            </a:r>
          </a:p>
          <a:p>
            <a:pPr marL="457200" lvl="1" indent="0">
              <a:buNone/>
            </a:pPr>
            <a:endParaRPr lang="en-US" b="1" dirty="0">
              <a:effectLst>
                <a:outerShdw blurRad="38100" dist="38100" dir="2700000" algn="tl">
                  <a:srgbClr val="000000">
                    <a:alpha val="43137"/>
                  </a:srgbClr>
                </a:outerShdw>
              </a:effectLst>
            </a:endParaRPr>
          </a:p>
          <a:p>
            <a:pPr marL="457200" lvl="1" indent="0">
              <a:buNone/>
            </a:pPr>
            <a:endParaRPr lang="en-US" b="1" dirty="0">
              <a:effectLst>
                <a:outerShdw blurRad="38100" dist="38100" dir="2700000" algn="tl">
                  <a:srgbClr val="000000">
                    <a:alpha val="43137"/>
                  </a:srgbClr>
                </a:outerShdw>
              </a:effectLst>
            </a:endParaRPr>
          </a:p>
        </p:txBody>
      </p:sp>
      <p:pic>
        <p:nvPicPr>
          <p:cNvPr id="4098" name="Picture 2" descr="Picture of a woman." title="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05200"/>
            <a:ext cx="1752600" cy="26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248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06425" y="762000"/>
            <a:ext cx="7851775" cy="914400"/>
          </a:xfrm>
          <a:prstGeom prst="rect">
            <a:avLst/>
          </a:prstGeom>
        </p:spPr>
        <p:txBody>
          <a:bodyPr/>
          <a:lstStyle/>
          <a:p>
            <a:pPr eaLnBrk="1" hangingPunct="1"/>
            <a:r>
              <a:rPr lang="en-US" sz="3200" b="1" dirty="0">
                <a:ea typeface="ＭＳ Ｐゴシック" pitchFamily="34" charset="-128"/>
              </a:rPr>
              <a:t>Psychotropic drugs</a:t>
            </a:r>
            <a:br>
              <a:rPr lang="en-US" sz="3200" b="1" dirty="0">
                <a:ea typeface="ＭＳ Ｐゴシック" pitchFamily="34" charset="-128"/>
              </a:rPr>
            </a:br>
            <a:endParaRPr lang="en-US" sz="3200" b="1" dirty="0">
              <a:ea typeface="ＭＳ Ｐゴシック" pitchFamily="34" charset="-128"/>
            </a:endParaRPr>
          </a:p>
        </p:txBody>
      </p:sp>
      <p:pic>
        <p:nvPicPr>
          <p:cNvPr id="2" name="Picture 1" descr="image of a table shows psychotropic drugs and conditions and SSRIs and St. John's Wort drug interaction"/>
          <p:cNvPicPr>
            <a:picLocks noChangeAspect="1"/>
          </p:cNvPicPr>
          <p:nvPr/>
        </p:nvPicPr>
        <p:blipFill>
          <a:blip r:embed="rId3"/>
          <a:stretch>
            <a:fillRect/>
          </a:stretch>
        </p:blipFill>
        <p:spPr>
          <a:xfrm>
            <a:off x="423312" y="2227984"/>
            <a:ext cx="8297375" cy="2402032"/>
          </a:xfrm>
          <a:prstGeom prst="rect">
            <a:avLst/>
          </a:prstGeom>
        </p:spPr>
      </p:pic>
    </p:spTree>
    <p:extLst>
      <p:ext uri="{BB962C8B-B14F-4D97-AF65-F5344CB8AC3E}">
        <p14:creationId xmlns:p14="http://schemas.microsoft.com/office/powerpoint/2010/main" val="953878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65" y="609600"/>
            <a:ext cx="8229600" cy="685800"/>
          </a:xfrm>
        </p:spPr>
        <p:txBody>
          <a:bodyPr/>
          <a:lstStyle/>
          <a:p>
            <a:pPr>
              <a:lnSpc>
                <a:spcPts val="3200"/>
              </a:lnSpc>
            </a:pP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en-US" sz="3400" dirty="0">
                <a:effectLst>
                  <a:outerShdw blurRad="38100" dist="38100" dir="2700000" algn="tl">
                    <a:srgbClr val="000000">
                      <a:alpha val="43137"/>
                    </a:srgbClr>
                  </a:outerShdw>
                </a:effectLst>
              </a:rPr>
              <a:t>Scenario 5:  </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08904"/>
            <a:ext cx="7924799" cy="2819399"/>
          </a:xfrm>
        </p:spPr>
        <p:txBody>
          <a:bodyPr/>
          <a:lstStyle/>
          <a:p>
            <a:r>
              <a:rPr lang="en-US" sz="2600" dirty="0">
                <a:effectLst>
                  <a:outerShdw blurRad="38100" dist="38100" dir="2700000" algn="tl">
                    <a:srgbClr val="000000">
                      <a:alpha val="43137"/>
                    </a:srgbClr>
                  </a:outerShdw>
                </a:effectLst>
              </a:rPr>
              <a:t>26 y.o. female who has been using combined oral contraceptives for one year calls you to ask whether it is safe to start taking sertraline for depression.</a:t>
            </a:r>
          </a:p>
          <a:p>
            <a:pPr marL="0" indent="0">
              <a:buNone/>
            </a:pPr>
            <a:endParaRPr lang="en-US" dirty="0">
              <a:effectLst>
                <a:outerShdw blurRad="38100" dist="38100" dir="2700000" algn="tl">
                  <a:srgbClr val="000000">
                    <a:alpha val="43137"/>
                  </a:srgbClr>
                </a:outerShdw>
              </a:effectLst>
            </a:endParaRPr>
          </a:p>
          <a:p>
            <a:pPr lvl="1"/>
            <a:r>
              <a:rPr lang="en-US" sz="2400" b="1" dirty="0">
                <a:solidFill>
                  <a:schemeClr val="tx1">
                    <a:lumMod val="40000"/>
                    <a:lumOff val="60000"/>
                  </a:schemeClr>
                </a:solidFill>
                <a:effectLst>
                  <a:outerShdw blurRad="38100" dist="38100" dir="2700000" algn="tl">
                    <a:srgbClr val="000000">
                      <a:alpha val="43137"/>
                    </a:srgbClr>
                  </a:outerShdw>
                </a:effectLst>
              </a:rPr>
              <a:t>Q</a:t>
            </a:r>
            <a:r>
              <a:rPr lang="en-US" sz="2400" dirty="0">
                <a:effectLst>
                  <a:outerShdw blurRad="38100" dist="38100" dir="2700000" algn="tl">
                    <a:srgbClr val="000000">
                      <a:alpha val="43137"/>
                    </a:srgbClr>
                  </a:outerShdw>
                </a:effectLst>
              </a:rPr>
              <a:t>:</a:t>
            </a:r>
            <a:r>
              <a:rPr lang="en-US" sz="2400" b="1"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What should she do?</a:t>
            </a:r>
          </a:p>
          <a:p>
            <a:pPr lvl="1"/>
            <a:r>
              <a:rPr lang="en-US" sz="2400" b="1" dirty="0">
                <a:solidFill>
                  <a:srgbClr val="FFFF99"/>
                </a:solidFill>
                <a:effectLst>
                  <a:outerShdw blurRad="38100" dist="38100" dir="2700000" algn="tl">
                    <a:srgbClr val="000000">
                      <a:alpha val="43137"/>
                    </a:srgbClr>
                  </a:outerShdw>
                </a:effectLst>
              </a:rPr>
              <a:t>A</a:t>
            </a:r>
            <a:r>
              <a:rPr lang="en-US" sz="2400" dirty="0">
                <a:effectLst>
                  <a:outerShdw blurRad="38100" dist="38100" dir="2700000" algn="tl">
                    <a:srgbClr val="000000">
                      <a:alpha val="43137"/>
                    </a:srgbClr>
                  </a:outerShdw>
                </a:effectLst>
              </a:rPr>
              <a:t>: She can start taking the sertraline and continue her COCs, if she still desires this method of contraception.  There is no evidence for increased adverse events or decreased effectiveness for either drug when taken in combination.   </a:t>
            </a:r>
          </a:p>
          <a:p>
            <a:pPr marL="457200" lvl="1" indent="0">
              <a:buNone/>
            </a:pPr>
            <a:endParaRPr lang="en-US" b="1" dirty="0">
              <a:effectLst>
                <a:outerShdw blurRad="38100" dist="38100" dir="2700000" algn="tl">
                  <a:srgbClr val="000000">
                    <a:alpha val="43137"/>
                  </a:srgbClr>
                </a:outerShdw>
              </a:effectLst>
            </a:endParaRPr>
          </a:p>
          <a:p>
            <a:pPr marL="457200" lvl="1" indent="0">
              <a:buNone/>
            </a:pPr>
            <a:endParaRPr lang="en-US" b="1" dirty="0">
              <a:effectLst>
                <a:outerShdw blurRad="38100" dist="38100" dir="2700000" algn="tl">
                  <a:srgbClr val="000000">
                    <a:alpha val="43137"/>
                  </a:srgbClr>
                </a:outerShdw>
              </a:effectLst>
            </a:endParaRPr>
          </a:p>
        </p:txBody>
      </p:sp>
      <p:pic>
        <p:nvPicPr>
          <p:cNvPr id="4098" name="Picture 2" descr="Picture of a woman." title="Alt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9049" y="2438400"/>
            <a:ext cx="1181099" cy="179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779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7" name="Rectangle 2"/>
          <p:cNvSpPr>
            <a:spLocks noGrp="1" noChangeArrowheads="1"/>
          </p:cNvSpPr>
          <p:nvPr>
            <p:ph type="title"/>
          </p:nvPr>
        </p:nvSpPr>
        <p:spPr bwMode="auto">
          <a:xfrm>
            <a:off x="457200" y="503238"/>
            <a:ext cx="8229600" cy="8683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a:latin typeface="+mn-lt"/>
                <a:ea typeface="ＭＳ Ｐゴシック"/>
                <a:cs typeface="ＭＳ Ｐゴシック"/>
              </a:rPr>
              <a:t>Take Home Messages, U.S. MEC</a:t>
            </a:r>
          </a:p>
        </p:txBody>
      </p:sp>
      <p:sp>
        <p:nvSpPr>
          <p:cNvPr id="557058" name="Rectangle 3"/>
          <p:cNvSpPr>
            <a:spLocks noGrp="1" noChangeArrowheads="1"/>
          </p:cNvSpPr>
          <p:nvPr>
            <p:ph idx="1"/>
          </p:nvPr>
        </p:nvSpPr>
        <p:spPr bwMode="auto">
          <a:xfrm>
            <a:off x="323528" y="1295400"/>
            <a:ext cx="8424936" cy="4343400"/>
          </a:xfrm>
          <a:noFill/>
          <a:ln>
            <a:miter lim="800000"/>
            <a:headEnd/>
            <a:tailEnd/>
          </a:ln>
        </p:spPr>
        <p:txBody>
          <a:bodyPr vert="horz" wrap="square" lIns="91440" tIns="45720" rIns="91440" bIns="45720" numCol="1" anchor="t" anchorCtr="0" compatLnSpc="1">
            <a:prstTxWarp prst="textNoShape">
              <a:avLst/>
            </a:prstTxWarp>
          </a:bodyPr>
          <a:lstStyle/>
          <a:p>
            <a:pPr>
              <a:buClr>
                <a:schemeClr val="tx1"/>
              </a:buClr>
              <a:buSzPct val="70000"/>
              <a:buFont typeface="Wingdings" pitchFamily="2" charset="2"/>
              <a:buChar char="q"/>
            </a:pPr>
            <a:r>
              <a:rPr lang="en-US" sz="2400" dirty="0">
                <a:solidFill>
                  <a:schemeClr val="bg2"/>
                </a:solidFill>
                <a:ea typeface="ＭＳ Ｐゴシック"/>
                <a:cs typeface="ＭＳ Ｐゴシック"/>
              </a:rPr>
              <a:t>U.S. MEC can help providers decrease barriers to choosing contraceptive methods</a:t>
            </a:r>
          </a:p>
          <a:p>
            <a:pPr>
              <a:buClr>
                <a:schemeClr val="tx1"/>
              </a:buClr>
              <a:buSzPct val="70000"/>
              <a:buFont typeface="Wingdings" pitchFamily="2" charset="2"/>
              <a:buChar char="q"/>
            </a:pPr>
            <a:endParaRPr lang="en-US" sz="2400" dirty="0">
              <a:solidFill>
                <a:schemeClr val="bg2"/>
              </a:solidFill>
              <a:ea typeface="ＭＳ Ｐゴシック"/>
              <a:cs typeface="ＭＳ Ｐゴシック"/>
            </a:endParaRPr>
          </a:p>
          <a:p>
            <a:pPr>
              <a:buClr>
                <a:schemeClr val="tx1"/>
              </a:buClr>
              <a:buSzPct val="70000"/>
              <a:buFont typeface="Wingdings" pitchFamily="2" charset="2"/>
              <a:buChar char="q"/>
            </a:pPr>
            <a:r>
              <a:rPr lang="en-US" sz="2400" dirty="0">
                <a:solidFill>
                  <a:schemeClr val="bg2"/>
                </a:solidFill>
                <a:ea typeface="ＭＳ Ｐゴシック"/>
                <a:cs typeface="ＭＳ Ｐゴシック"/>
              </a:rPr>
              <a:t>Most women can safely use most contraceptive methods</a:t>
            </a:r>
          </a:p>
          <a:p>
            <a:pPr>
              <a:buClr>
                <a:schemeClr val="tx1"/>
              </a:buClr>
              <a:buSzPct val="70000"/>
              <a:buFont typeface="Wingdings" pitchFamily="2" charset="2"/>
              <a:buChar char="q"/>
            </a:pPr>
            <a:endParaRPr lang="en-US" sz="2400" dirty="0">
              <a:solidFill>
                <a:schemeClr val="bg2"/>
              </a:solidFill>
              <a:ea typeface="ＭＳ Ｐゴシック"/>
              <a:cs typeface="ＭＳ Ｐゴシック"/>
            </a:endParaRPr>
          </a:p>
          <a:p>
            <a:pPr eaLnBrk="1" hangingPunct="1">
              <a:buClr>
                <a:schemeClr val="tx1"/>
              </a:buClr>
              <a:buSzPct val="70000"/>
              <a:buFont typeface="Wingdings" pitchFamily="2" charset="2"/>
              <a:buChar char="q"/>
            </a:pPr>
            <a:r>
              <a:rPr lang="en-US" sz="2400" dirty="0">
                <a:solidFill>
                  <a:schemeClr val="bg2"/>
                </a:solidFill>
                <a:latin typeface="+mj-lt"/>
                <a:ea typeface="ＭＳ Ｐゴシック"/>
                <a:cs typeface="ＭＳ Ｐゴシック"/>
              </a:rPr>
              <a:t>Certain conditions are associated with increased risk for adverse health events as a result of pregnancy</a:t>
            </a:r>
          </a:p>
          <a:p>
            <a:pPr lvl="1">
              <a:buClr>
                <a:schemeClr val="tx1"/>
              </a:buClr>
              <a:buSzPct val="70000"/>
              <a:buFont typeface="Wingdings" pitchFamily="2" charset="2"/>
              <a:buChar char="q"/>
            </a:pPr>
            <a:r>
              <a:rPr lang="en-US" sz="2000" dirty="0">
                <a:solidFill>
                  <a:schemeClr val="bg2"/>
                </a:solidFill>
                <a:latin typeface="+mj-lt"/>
                <a:ea typeface="ＭＳ Ｐゴシック"/>
                <a:cs typeface="ＭＳ Ｐゴシック"/>
              </a:rPr>
              <a:t>Affected women may especially benefit from highly effective contraception for family planning</a:t>
            </a:r>
          </a:p>
          <a:p>
            <a:pPr eaLnBrk="1" hangingPunct="1">
              <a:buClr>
                <a:schemeClr val="tx1"/>
              </a:buClr>
              <a:buSzPct val="70000"/>
              <a:buFont typeface="Wingdings" pitchFamily="2" charset="2"/>
              <a:buChar char="q"/>
            </a:pPr>
            <a:endParaRPr lang="en-US" sz="2400" dirty="0">
              <a:solidFill>
                <a:schemeClr val="bg2"/>
              </a:solidFill>
              <a:latin typeface="+mj-lt"/>
              <a:ea typeface="ＭＳ Ｐゴシック"/>
              <a:cs typeface="ＭＳ Ｐゴシック"/>
            </a:endParaRPr>
          </a:p>
          <a:p>
            <a:pPr>
              <a:buClr>
                <a:schemeClr val="tx1"/>
              </a:buClr>
              <a:buSzPct val="70000"/>
              <a:buFont typeface="Wingdings" pitchFamily="2" charset="2"/>
              <a:buChar char="q"/>
            </a:pPr>
            <a:r>
              <a:rPr lang="en-US" sz="2400" dirty="0">
                <a:solidFill>
                  <a:schemeClr val="bg2"/>
                </a:solidFill>
                <a:ea typeface="ＭＳ Ｐゴシック"/>
                <a:cs typeface="ＭＳ Ｐゴシック"/>
              </a:rPr>
              <a:t>Women, men, and couples should be informed of the full range of methods to decide what will be best for them</a:t>
            </a:r>
            <a:endParaRPr lang="en-US" sz="2400" dirty="0">
              <a:solidFill>
                <a:schemeClr val="bg2"/>
              </a:solidFill>
              <a:latin typeface="+mj-lt"/>
              <a:ea typeface="ＭＳ Ｐゴシック"/>
            </a:endParaRPr>
          </a:p>
        </p:txBody>
      </p:sp>
    </p:spTree>
    <p:extLst>
      <p:ext uri="{BB962C8B-B14F-4D97-AF65-F5344CB8AC3E}">
        <p14:creationId xmlns:p14="http://schemas.microsoft.com/office/powerpoint/2010/main" val="2058015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of U.S. Selected Practice Recommendations for Contraceptive Use, 2016"/>
          <p:cNvPicPr>
            <a:picLocks noChangeAspect="1"/>
          </p:cNvPicPr>
          <p:nvPr/>
        </p:nvPicPr>
        <p:blipFill rotWithShape="1">
          <a:blip r:embed="rId3">
            <a:extLst>
              <a:ext uri="{28A0092B-C50C-407E-A947-70E740481C1C}">
                <a14:useLocalDpi xmlns:a14="http://schemas.microsoft.com/office/drawing/2010/main" val="0"/>
              </a:ext>
            </a:extLst>
          </a:blip>
          <a:srcRect t="15556" b="41111"/>
          <a:stretch/>
        </p:blipFill>
        <p:spPr>
          <a:xfrm>
            <a:off x="1752600" y="1676400"/>
            <a:ext cx="5712062" cy="2971800"/>
          </a:xfrm>
          <a:prstGeom prst="rect">
            <a:avLst/>
          </a:prstGeom>
        </p:spPr>
      </p:pic>
    </p:spTree>
    <p:extLst>
      <p:ext uri="{BB962C8B-B14F-4D97-AF65-F5344CB8AC3E}">
        <p14:creationId xmlns:p14="http://schemas.microsoft.com/office/powerpoint/2010/main" val="235733350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idx="4294967295"/>
          </p:nvPr>
        </p:nvSpPr>
        <p:spPr bwMode="auto">
          <a:xfrm>
            <a:off x="457200" y="274638"/>
            <a:ext cx="8229600" cy="1143000"/>
          </a:xfrm>
          <a:prstGeom prst="rect">
            <a:avLst/>
          </a:prstGeom>
          <a:noFill/>
          <a:ln>
            <a:miter lim="800000"/>
            <a:headEnd/>
            <a:tailEnd/>
          </a:ln>
        </p:spPr>
        <p:txBody>
          <a:bodyPr anchor="b">
            <a:prstTxWarp prst="textNoShape">
              <a:avLst/>
            </a:prstTxWarp>
          </a:bodyPr>
          <a:lstStyle/>
          <a:p>
            <a:pPr eaLnBrk="1" hangingPunct="1">
              <a:lnSpc>
                <a:spcPts val="3000"/>
              </a:lnSpc>
            </a:pPr>
            <a:r>
              <a:rPr lang="en-US" sz="2800" b="1" dirty="0"/>
              <a:t>U.S.  Selected Practice Recommendations for Contraceptive Use, 2016</a:t>
            </a:r>
          </a:p>
        </p:txBody>
      </p:sp>
      <p:sp>
        <p:nvSpPr>
          <p:cNvPr id="21506" name="Content Placeholder 4"/>
          <p:cNvSpPr>
            <a:spLocks noGrp="1"/>
          </p:cNvSpPr>
          <p:nvPr>
            <p:ph idx="4294967295"/>
          </p:nvPr>
        </p:nvSpPr>
        <p:spPr bwMode="auto">
          <a:xfrm>
            <a:off x="457200" y="1524000"/>
            <a:ext cx="8305800" cy="4800600"/>
          </a:xfrm>
          <a:prstGeom prst="rect">
            <a:avLst/>
          </a:prstGeom>
          <a:noFill/>
          <a:ln>
            <a:miter lim="800000"/>
            <a:headEnd/>
            <a:tailEnd/>
          </a:ln>
        </p:spPr>
        <p:txBody>
          <a:bodyPr>
            <a:prstTxWarp prst="textNoShape">
              <a:avLst/>
            </a:prstTxWarp>
          </a:bodyPr>
          <a:lstStyle/>
          <a:p>
            <a:pPr>
              <a:spcAft>
                <a:spcPts val="600"/>
              </a:spcAft>
              <a:buClr>
                <a:schemeClr val="tx1"/>
              </a:buClr>
              <a:buSzPct val="70000"/>
              <a:buFont typeface="Wingdings" pitchFamily="84" charset="2"/>
              <a:buChar char="q"/>
            </a:pPr>
            <a:r>
              <a:rPr lang="en-US" sz="2400" dirty="0">
                <a:solidFill>
                  <a:schemeClr val="bg2"/>
                </a:solidFill>
              </a:rPr>
              <a:t>Recommendations for contraceptive management questions</a:t>
            </a:r>
          </a:p>
          <a:p>
            <a:pPr>
              <a:spcAft>
                <a:spcPts val="600"/>
              </a:spcAft>
              <a:buClr>
                <a:schemeClr val="tx1"/>
              </a:buClr>
              <a:buSzPct val="70000"/>
              <a:buFont typeface="Wingdings" pitchFamily="84" charset="2"/>
              <a:buChar char="q"/>
            </a:pPr>
            <a:r>
              <a:rPr lang="en-US" sz="2400" dirty="0">
                <a:solidFill>
                  <a:schemeClr val="bg2"/>
                </a:solidFill>
              </a:rPr>
              <a:t>Target audience: health care providers</a:t>
            </a:r>
          </a:p>
          <a:p>
            <a:pPr>
              <a:spcAft>
                <a:spcPts val="600"/>
              </a:spcAft>
              <a:buClr>
                <a:schemeClr val="tx1"/>
              </a:buClr>
              <a:buSzPct val="70000"/>
              <a:buFont typeface="Wingdings" pitchFamily="84" charset="2"/>
              <a:buChar char="q"/>
            </a:pPr>
            <a:r>
              <a:rPr lang="en-US" sz="2400" dirty="0">
                <a:solidFill>
                  <a:schemeClr val="bg2"/>
                </a:solidFill>
              </a:rPr>
              <a:t>Purpose:  to assist health care providers when they counsel patients on contraceptive use and to serve as a source of clinical guidance</a:t>
            </a:r>
          </a:p>
          <a:p>
            <a:pPr eaLnBrk="1" hangingPunct="1">
              <a:buClr>
                <a:schemeClr val="tx1"/>
              </a:buClr>
              <a:buSzPct val="70000"/>
              <a:buFont typeface="Wingdings" pitchFamily="84" charset="2"/>
              <a:buChar char="q"/>
            </a:pPr>
            <a:r>
              <a:rPr lang="en-US" sz="2400" dirty="0">
                <a:solidFill>
                  <a:schemeClr val="bg2"/>
                </a:solidFill>
              </a:rPr>
              <a:t>Content:  Guidance for common contraceptive management topics such as:</a:t>
            </a:r>
          </a:p>
          <a:p>
            <a:pPr lvl="1">
              <a:buClr>
                <a:schemeClr val="tx1"/>
              </a:buClr>
              <a:buSzPct val="100000"/>
              <a:buFont typeface="Wingdings" pitchFamily="2" charset="2"/>
              <a:buChar char="§"/>
            </a:pPr>
            <a:r>
              <a:rPr lang="en-US" sz="2000" dirty="0">
                <a:solidFill>
                  <a:schemeClr val="bg2"/>
                </a:solidFill>
              </a:rPr>
              <a:t>How to be reasonably certain that a woman is not pregnant</a:t>
            </a:r>
            <a:endParaRPr lang="en-US" sz="2400" dirty="0">
              <a:solidFill>
                <a:schemeClr val="bg2"/>
              </a:solidFill>
            </a:endParaRPr>
          </a:p>
          <a:p>
            <a:pPr lvl="1" eaLnBrk="1" hangingPunct="1">
              <a:buClr>
                <a:schemeClr val="tx1"/>
              </a:buClr>
              <a:buSzPct val="100000"/>
              <a:buFont typeface="Wingdings" pitchFamily="2" charset="2"/>
              <a:buChar char="§"/>
            </a:pPr>
            <a:r>
              <a:rPr lang="en-US" sz="2000" dirty="0">
                <a:solidFill>
                  <a:schemeClr val="bg2"/>
                </a:solidFill>
              </a:rPr>
              <a:t>When to start contraception</a:t>
            </a:r>
          </a:p>
          <a:p>
            <a:pPr lvl="1" eaLnBrk="1" hangingPunct="1">
              <a:buClr>
                <a:schemeClr val="tx1"/>
              </a:buClr>
              <a:buSzPct val="100000"/>
              <a:buFont typeface="Wingdings" pitchFamily="2" charset="2"/>
              <a:buChar char="§"/>
            </a:pPr>
            <a:r>
              <a:rPr lang="en-US" sz="2000" dirty="0">
                <a:solidFill>
                  <a:schemeClr val="bg2"/>
                </a:solidFill>
              </a:rPr>
              <a:t>Medically indicated exams and tests</a:t>
            </a:r>
          </a:p>
          <a:p>
            <a:pPr lvl="1" eaLnBrk="1" hangingPunct="1">
              <a:buClr>
                <a:schemeClr val="tx1"/>
              </a:buClr>
              <a:buSzPct val="100000"/>
              <a:buFont typeface="Wingdings" pitchFamily="2" charset="2"/>
              <a:buChar char="§"/>
            </a:pPr>
            <a:r>
              <a:rPr lang="en-US" sz="2000" dirty="0">
                <a:solidFill>
                  <a:schemeClr val="bg2"/>
                </a:solidFill>
              </a:rPr>
              <a:t>Follow-up and management of problems</a:t>
            </a:r>
          </a:p>
        </p:txBody>
      </p:sp>
    </p:spTree>
    <p:extLst>
      <p:ext uri="{BB962C8B-B14F-4D97-AF65-F5344CB8AC3E}">
        <p14:creationId xmlns:p14="http://schemas.microsoft.com/office/powerpoint/2010/main" val="597199086"/>
      </p:ext>
    </p:extLst>
  </p:cSld>
  <p:clrMapOvr>
    <a:masterClrMapping/>
  </p:clrMapOvr>
  <p:transition advTm="265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sz="3200" dirty="0"/>
              <a:t>Accessing the MEC and SPR </a:t>
            </a:r>
            <a:br>
              <a:rPr lang="en-US" sz="3200" dirty="0"/>
            </a:br>
            <a:r>
              <a:rPr lang="en-US" sz="3200" dirty="0"/>
              <a:t>in everyday practice</a:t>
            </a:r>
          </a:p>
        </p:txBody>
      </p:sp>
    </p:spTree>
    <p:extLst>
      <p:ext uri="{BB962C8B-B14F-4D97-AF65-F5344CB8AC3E}">
        <p14:creationId xmlns:p14="http://schemas.microsoft.com/office/powerpoint/2010/main" val="65141307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3426"/>
            <a:ext cx="8229600" cy="731838"/>
          </a:xfrm>
        </p:spPr>
        <p:txBody>
          <a:bodyPr/>
          <a:lstStyle/>
          <a:p>
            <a:r>
              <a:rPr lang="en-US" dirty="0"/>
              <a:t>2016 U.S. MEC and SPR App</a:t>
            </a:r>
          </a:p>
        </p:txBody>
      </p:sp>
      <p:pic>
        <p:nvPicPr>
          <p:cNvPr id="8" name="Picture 7" descr="logo: US MEC, US SPR, CD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538" y="514108"/>
            <a:ext cx="754462" cy="759458"/>
          </a:xfrm>
          <a:prstGeom prst="rect">
            <a:avLst/>
          </a:prstGeom>
        </p:spPr>
      </p:pic>
      <p:pic>
        <p:nvPicPr>
          <p:cNvPr id="3" name="Picture 2" descr="3 screen shots from the U.S. MEC and SPR smart phone app"/>
          <p:cNvPicPr>
            <a:picLocks noChangeAspect="1"/>
          </p:cNvPicPr>
          <p:nvPr/>
        </p:nvPicPr>
        <p:blipFill>
          <a:blip r:embed="rId4"/>
          <a:stretch>
            <a:fillRect/>
          </a:stretch>
        </p:blipFill>
        <p:spPr>
          <a:xfrm>
            <a:off x="572684" y="1600200"/>
            <a:ext cx="7846232" cy="4346825"/>
          </a:xfrm>
          <a:prstGeom prst="rect">
            <a:avLst/>
          </a:prstGeom>
        </p:spPr>
      </p:pic>
    </p:spTree>
    <p:extLst>
      <p:ext uri="{BB962C8B-B14F-4D97-AF65-F5344CB8AC3E}">
        <p14:creationId xmlns:p14="http://schemas.microsoft.com/office/powerpoint/2010/main" val="238704359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Using the U.S. MEC App </a:t>
            </a:r>
          </a:p>
        </p:txBody>
      </p:sp>
      <p:pic>
        <p:nvPicPr>
          <p:cNvPr id="10" name="Picture 9" descr="three screen shots of the U.S. MEC smart phone app"/>
          <p:cNvPicPr>
            <a:picLocks noChangeAspect="1"/>
          </p:cNvPicPr>
          <p:nvPr/>
        </p:nvPicPr>
        <p:blipFill>
          <a:blip r:embed="rId3"/>
          <a:stretch>
            <a:fillRect/>
          </a:stretch>
        </p:blipFill>
        <p:spPr>
          <a:xfrm>
            <a:off x="487326" y="1118415"/>
            <a:ext cx="8169348" cy="4621169"/>
          </a:xfrm>
          <a:prstGeom prst="rect">
            <a:avLst/>
          </a:prstGeom>
        </p:spPr>
      </p:pic>
    </p:spTree>
    <p:extLst>
      <p:ext uri="{BB962C8B-B14F-4D97-AF65-F5344CB8AC3E}">
        <p14:creationId xmlns:p14="http://schemas.microsoft.com/office/powerpoint/2010/main" val="275637355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4"/>
          </a:xfrm>
        </p:spPr>
        <p:txBody>
          <a:bodyPr/>
          <a:lstStyle/>
          <a:p>
            <a:r>
              <a:rPr lang="en-US" dirty="0"/>
              <a:t>Summary tables and charts</a:t>
            </a:r>
          </a:p>
        </p:txBody>
      </p:sp>
      <p:sp>
        <p:nvSpPr>
          <p:cNvPr id="3" name="Content Placeholder 2"/>
          <p:cNvSpPr>
            <a:spLocks noGrp="1"/>
          </p:cNvSpPr>
          <p:nvPr>
            <p:ph idx="1"/>
          </p:nvPr>
        </p:nvSpPr>
        <p:spPr>
          <a:xfrm>
            <a:off x="685800" y="1219200"/>
            <a:ext cx="8229600" cy="4191000"/>
          </a:xfrm>
        </p:spPr>
        <p:txBody>
          <a:bodyPr/>
          <a:lstStyle/>
          <a:p>
            <a:r>
              <a:rPr lang="en-US" dirty="0"/>
              <a:t>MEC summary table in English, Spanish</a:t>
            </a:r>
          </a:p>
          <a:p>
            <a:r>
              <a:rPr lang="en-US" dirty="0"/>
              <a:t>SPR  quick reference charts</a:t>
            </a:r>
          </a:p>
          <a:p>
            <a:pPr lvl="1"/>
            <a:r>
              <a:rPr lang="en-US" dirty="0"/>
              <a:t>When to start contraceptive methods and routine follow up</a:t>
            </a:r>
          </a:p>
          <a:p>
            <a:pPr lvl="1"/>
            <a:r>
              <a:rPr lang="en-US" dirty="0"/>
              <a:t>What to do for late, missed or delayed combined hormonal contraception</a:t>
            </a:r>
          </a:p>
          <a:p>
            <a:pPr lvl="1"/>
            <a:r>
              <a:rPr lang="en-US" dirty="0"/>
              <a:t>Management of IUD when PID is found</a:t>
            </a:r>
          </a:p>
          <a:p>
            <a:pPr lvl="1"/>
            <a:r>
              <a:rPr lang="en-US" dirty="0"/>
              <a:t>Management of women with bleeding irregularities while using contraception</a:t>
            </a:r>
          </a:p>
        </p:txBody>
      </p:sp>
      <p:pic>
        <p:nvPicPr>
          <p:cNvPr id="5" name="Picture 4" descr="Picture of the Summary Chart of U.S. Medical Eligibility Criteria for Contraceptive Use."/>
          <p:cNvPicPr>
            <a:picLocks noChangeAspect="1" noChangeArrowheads="1"/>
          </p:cNvPicPr>
          <p:nvPr/>
        </p:nvPicPr>
        <p:blipFill>
          <a:blip r:embed="rId3" cstate="print"/>
          <a:srcRect/>
          <a:stretch>
            <a:fillRect/>
          </a:stretch>
        </p:blipFill>
        <p:spPr bwMode="auto">
          <a:xfrm>
            <a:off x="422476" y="4399204"/>
            <a:ext cx="2590800" cy="2021991"/>
          </a:xfrm>
          <a:prstGeom prst="rect">
            <a:avLst/>
          </a:prstGeom>
          <a:noFill/>
          <a:ln w="9525">
            <a:noFill/>
            <a:miter lim="800000"/>
            <a:headEnd/>
            <a:tailEnd/>
          </a:ln>
        </p:spPr>
      </p:pic>
      <p:pic>
        <p:nvPicPr>
          <p:cNvPr id="7" name="Picture 6" descr="Picture of U.S. SPR chart called the Managment of women with bleeding irregularities while using contracep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0814" y="4399204"/>
            <a:ext cx="2770809" cy="1933940"/>
          </a:xfrm>
          <a:prstGeom prst="rect">
            <a:avLst/>
          </a:prstGeom>
        </p:spPr>
      </p:pic>
      <p:pic>
        <p:nvPicPr>
          <p:cNvPr id="8" name="Picture 7" descr="Picture of U.S. SPR chart called the Recommended actions after late or missed combined oral contraceptive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2057" y="4399204"/>
            <a:ext cx="2685664" cy="1933951"/>
          </a:xfrm>
          <a:prstGeom prst="rect">
            <a:avLst/>
          </a:prstGeom>
        </p:spPr>
      </p:pic>
    </p:spTree>
    <p:extLst>
      <p:ext uri="{BB962C8B-B14F-4D97-AF65-F5344CB8AC3E}">
        <p14:creationId xmlns:p14="http://schemas.microsoft.com/office/powerpoint/2010/main" val="11737890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idx="4294967295"/>
          </p:nvPr>
        </p:nvSpPr>
        <p:spPr bwMode="auto">
          <a:xfrm>
            <a:off x="457200" y="274638"/>
            <a:ext cx="8229600" cy="1143000"/>
          </a:xfrm>
          <a:prstGeom prst="rect">
            <a:avLst/>
          </a:prstGeom>
          <a:noFill/>
          <a:ln>
            <a:miter lim="800000"/>
            <a:headEnd/>
            <a:tailEnd/>
          </a:ln>
        </p:spPr>
        <p:txBody>
          <a:bodyPr anchor="b">
            <a:prstTxWarp prst="textNoShape">
              <a:avLst/>
            </a:prstTxWarp>
          </a:bodyPr>
          <a:lstStyle/>
          <a:p>
            <a:pPr eaLnBrk="1" hangingPunct="1">
              <a:lnSpc>
                <a:spcPts val="3000"/>
              </a:lnSpc>
            </a:pPr>
            <a:r>
              <a:rPr lang="en-US" sz="2800" b="1" dirty="0"/>
              <a:t>U.S. Medical Eligibility Criteria </a:t>
            </a:r>
            <a:br>
              <a:rPr lang="en-US" sz="2800" b="1" dirty="0"/>
            </a:br>
            <a:r>
              <a:rPr lang="en-US" sz="2800" b="1" dirty="0"/>
              <a:t>for Contraceptive Use, 2016</a:t>
            </a:r>
          </a:p>
        </p:txBody>
      </p:sp>
      <p:sp>
        <p:nvSpPr>
          <p:cNvPr id="21506" name="Content Placeholder 4"/>
          <p:cNvSpPr>
            <a:spLocks noGrp="1"/>
          </p:cNvSpPr>
          <p:nvPr>
            <p:ph idx="4294967295"/>
          </p:nvPr>
        </p:nvSpPr>
        <p:spPr bwMode="auto">
          <a:xfrm>
            <a:off x="402946" y="1676400"/>
            <a:ext cx="8229600" cy="4191000"/>
          </a:xfrm>
          <a:prstGeom prst="rect">
            <a:avLst/>
          </a:prstGeom>
          <a:noFill/>
          <a:ln>
            <a:miter lim="800000"/>
            <a:headEnd/>
            <a:tailEnd/>
          </a:ln>
        </p:spPr>
        <p:txBody>
          <a:bodyPr>
            <a:prstTxWarp prst="textNoShape">
              <a:avLst/>
            </a:prstTxWarp>
          </a:bodyPr>
          <a:lstStyle/>
          <a:p>
            <a:pPr>
              <a:buClr>
                <a:schemeClr val="tx1"/>
              </a:buClr>
              <a:buSzPct val="70000"/>
              <a:buFont typeface="Wingdings" pitchFamily="84" charset="2"/>
              <a:buChar char="q"/>
            </a:pPr>
            <a:r>
              <a:rPr lang="en-US" sz="2400" dirty="0">
                <a:solidFill>
                  <a:schemeClr val="bg2"/>
                </a:solidFill>
              </a:rPr>
              <a:t>Safe use of contraceptive methods by women and men with certain characteristics or medical conditions</a:t>
            </a:r>
          </a:p>
          <a:p>
            <a:pPr>
              <a:buClr>
                <a:schemeClr val="tx1"/>
              </a:buClr>
              <a:buSzPct val="70000"/>
              <a:buFont typeface="Wingdings" pitchFamily="84" charset="2"/>
              <a:buChar char="q"/>
            </a:pPr>
            <a:endParaRPr lang="en-US" sz="2400" dirty="0">
              <a:solidFill>
                <a:schemeClr val="bg2"/>
              </a:solidFill>
            </a:endParaRPr>
          </a:p>
          <a:p>
            <a:pPr>
              <a:buClr>
                <a:schemeClr val="tx1"/>
              </a:buClr>
              <a:buSzPct val="70000"/>
              <a:buFont typeface="Wingdings" pitchFamily="84" charset="2"/>
              <a:buChar char="q"/>
            </a:pPr>
            <a:r>
              <a:rPr lang="en-US" sz="2400" dirty="0">
                <a:solidFill>
                  <a:schemeClr val="bg2"/>
                </a:solidFill>
              </a:rPr>
              <a:t>Target audience: health care providers</a:t>
            </a:r>
          </a:p>
          <a:p>
            <a:pPr>
              <a:buClr>
                <a:schemeClr val="tx1"/>
              </a:buClr>
              <a:buSzPct val="70000"/>
              <a:buFont typeface="Wingdings" pitchFamily="84" charset="2"/>
              <a:buChar char="q"/>
            </a:pPr>
            <a:endParaRPr lang="en-US" sz="2400" dirty="0">
              <a:solidFill>
                <a:schemeClr val="bg2"/>
              </a:solidFill>
            </a:endParaRPr>
          </a:p>
          <a:p>
            <a:pPr>
              <a:buClr>
                <a:schemeClr val="tx1"/>
              </a:buClr>
              <a:buSzPct val="70000"/>
              <a:buFont typeface="Wingdings" pitchFamily="84" charset="2"/>
              <a:buChar char="q"/>
            </a:pPr>
            <a:r>
              <a:rPr lang="en-US" sz="2400" dirty="0">
                <a:solidFill>
                  <a:schemeClr val="bg2"/>
                </a:solidFill>
              </a:rPr>
              <a:t>Purpose:  to assist health care providers when they counsel patients about contraceptive use and to serve as a source of clinical guidance</a:t>
            </a:r>
          </a:p>
          <a:p>
            <a:pPr>
              <a:buClr>
                <a:schemeClr val="tx1"/>
              </a:buClr>
              <a:buSzPct val="70000"/>
              <a:buFont typeface="Wingdings" pitchFamily="84" charset="2"/>
              <a:buChar char="q"/>
            </a:pPr>
            <a:endParaRPr lang="en-US" sz="2400" dirty="0">
              <a:solidFill>
                <a:schemeClr val="bg2"/>
              </a:solidFill>
            </a:endParaRPr>
          </a:p>
          <a:p>
            <a:pPr>
              <a:buClr>
                <a:schemeClr val="tx1"/>
              </a:buClr>
              <a:buSzPct val="70000"/>
              <a:buFont typeface="Wingdings" pitchFamily="84" charset="2"/>
              <a:buChar char="q"/>
            </a:pPr>
            <a:r>
              <a:rPr lang="en-US" sz="2400" dirty="0">
                <a:solidFill>
                  <a:schemeClr val="bg2"/>
                </a:solidFill>
              </a:rPr>
              <a:t>Content: more than 1800 recommendations for over 120 conditions and </a:t>
            </a:r>
            <a:r>
              <a:rPr lang="en-US" sz="2400" dirty="0" err="1">
                <a:solidFill>
                  <a:schemeClr val="bg2"/>
                </a:solidFill>
              </a:rPr>
              <a:t>subconditions</a:t>
            </a:r>
            <a:endParaRPr lang="en-US" sz="2400" dirty="0">
              <a:solidFill>
                <a:schemeClr val="bg2"/>
              </a:solidFill>
            </a:endParaRPr>
          </a:p>
          <a:p>
            <a:pPr>
              <a:buClr>
                <a:schemeClr val="tx1"/>
              </a:buClr>
              <a:buSzPct val="70000"/>
              <a:buFont typeface="Wingdings" pitchFamily="84" charset="2"/>
              <a:buChar char="q"/>
            </a:pPr>
            <a:endParaRPr lang="en-US" sz="2400" b="1" dirty="0">
              <a:solidFill>
                <a:schemeClr val="bg2"/>
              </a:solidFill>
            </a:endParaRPr>
          </a:p>
          <a:p>
            <a:pPr marL="0" indent="0">
              <a:buClr>
                <a:schemeClr val="tx1"/>
              </a:buClr>
              <a:buSzPct val="70000"/>
              <a:buNone/>
            </a:pPr>
            <a:endParaRPr lang="en-US" sz="2400" b="1" dirty="0">
              <a:solidFill>
                <a:schemeClr val="bg2"/>
              </a:solidFill>
            </a:endParaRPr>
          </a:p>
          <a:p>
            <a:pPr eaLnBrk="1" hangingPunct="1">
              <a:buClr>
                <a:schemeClr val="tx1"/>
              </a:buClr>
              <a:buSzPct val="70000"/>
              <a:buFont typeface="Wingdings" pitchFamily="84" charset="2"/>
              <a:buChar char="q"/>
            </a:pPr>
            <a:endParaRPr lang="en-US" sz="2400" dirty="0">
              <a:solidFill>
                <a:schemeClr val="bg2"/>
              </a:solidFill>
            </a:endParaRPr>
          </a:p>
        </p:txBody>
      </p:sp>
    </p:spTree>
    <p:extLst>
      <p:ext uri="{BB962C8B-B14F-4D97-AF65-F5344CB8AC3E}">
        <p14:creationId xmlns:p14="http://schemas.microsoft.com/office/powerpoint/2010/main" val="1053628721"/>
      </p:ext>
    </p:extLst>
  </p:cSld>
  <p:clrMapOvr>
    <a:masterClrMapping/>
  </p:clrMapOvr>
  <p:transition advTm="31066">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41" y="228600"/>
            <a:ext cx="8229600" cy="761999"/>
          </a:xfrm>
        </p:spPr>
        <p:txBody>
          <a:bodyPr/>
          <a:lstStyle/>
          <a:p>
            <a:br>
              <a:rPr lang="en-US" sz="1800" dirty="0">
                <a:solidFill>
                  <a:srgbClr val="FF0000"/>
                </a:solidFill>
              </a:rPr>
            </a:br>
            <a:r>
              <a:rPr lang="en-US" sz="3200" dirty="0"/>
              <a:t>Online access</a:t>
            </a:r>
          </a:p>
        </p:txBody>
      </p:sp>
      <p:sp>
        <p:nvSpPr>
          <p:cNvPr id="4" name="Text Placeholder 3"/>
          <p:cNvSpPr>
            <a:spLocks noGrp="1"/>
          </p:cNvSpPr>
          <p:nvPr>
            <p:ph type="body" sz="quarter" idx="10"/>
          </p:nvPr>
        </p:nvSpPr>
        <p:spPr>
          <a:xfrm>
            <a:off x="-304800" y="5943600"/>
            <a:ext cx="9144000" cy="533400"/>
          </a:xfrm>
        </p:spPr>
        <p:txBody>
          <a:bodyPr/>
          <a:lstStyle/>
          <a:p>
            <a:pPr indent="0" algn="ctr">
              <a:lnSpc>
                <a:spcPct val="100000"/>
              </a:lnSpc>
              <a:spcBef>
                <a:spcPts val="0"/>
              </a:spcBef>
            </a:pPr>
            <a:r>
              <a:rPr lang="en-US" sz="1600" i="1" dirty="0">
                <a:solidFill>
                  <a:schemeClr val="tx1"/>
                </a:solidFill>
              </a:rPr>
              <a:t>http://wwwdev.cdc.gov/reproductivehealth/contraception/contraception_guidance.htm</a:t>
            </a:r>
          </a:p>
        </p:txBody>
      </p:sp>
      <p:pic>
        <p:nvPicPr>
          <p:cNvPr id="5" name="Picture 4" descr="Picture of CDC Contraceptive Guidance webpage for providers"/>
          <p:cNvPicPr>
            <a:picLocks noChangeAspect="1"/>
          </p:cNvPicPr>
          <p:nvPr/>
        </p:nvPicPr>
        <p:blipFill rotWithShape="1">
          <a:blip r:embed="rId3">
            <a:extLst>
              <a:ext uri="{28A0092B-C50C-407E-A947-70E740481C1C}">
                <a14:useLocalDpi xmlns:a14="http://schemas.microsoft.com/office/drawing/2010/main" val="0"/>
              </a:ext>
            </a:extLst>
          </a:blip>
          <a:srcRect t="15520" r="2066" b="8889"/>
          <a:stretch/>
        </p:blipFill>
        <p:spPr>
          <a:xfrm>
            <a:off x="609600" y="1219200"/>
            <a:ext cx="7908682" cy="4876799"/>
          </a:xfrm>
          <a:prstGeom prst="rect">
            <a:avLst/>
          </a:prstGeom>
        </p:spPr>
      </p:pic>
    </p:spTree>
    <p:extLst>
      <p:ext uri="{BB962C8B-B14F-4D97-AF65-F5344CB8AC3E}">
        <p14:creationId xmlns:p14="http://schemas.microsoft.com/office/powerpoint/2010/main" val="261780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7"/>
            <a:ext cx="8568952" cy="797991"/>
          </a:xfrm>
        </p:spPr>
        <p:txBody>
          <a:bodyPr/>
          <a:lstStyle/>
          <a:p>
            <a:pPr algn="l"/>
            <a:r>
              <a:rPr lang="en-US" sz="3200" dirty="0"/>
              <a:t>Other Tools and Aids</a:t>
            </a:r>
          </a:p>
        </p:txBody>
      </p:sp>
      <p:sp>
        <p:nvSpPr>
          <p:cNvPr id="3" name="Content Placeholder 2"/>
          <p:cNvSpPr>
            <a:spLocks noGrp="1"/>
          </p:cNvSpPr>
          <p:nvPr>
            <p:ph idx="1"/>
          </p:nvPr>
        </p:nvSpPr>
        <p:spPr>
          <a:xfrm>
            <a:off x="323528" y="1375573"/>
            <a:ext cx="8229600" cy="4980762"/>
          </a:xfrm>
        </p:spPr>
        <p:txBody>
          <a:bodyPr/>
          <a:lstStyle/>
          <a:p>
            <a:r>
              <a:rPr lang="en-US" b="0" dirty="0"/>
              <a:t>MEC Wheel</a:t>
            </a:r>
          </a:p>
          <a:p>
            <a:r>
              <a:rPr lang="en-US" b="0" dirty="0"/>
              <a:t>Continuing Education Activities</a:t>
            </a:r>
          </a:p>
          <a:p>
            <a:r>
              <a:rPr lang="en-US" b="0" dirty="0"/>
              <a:t>Speaker-ready slides</a:t>
            </a:r>
          </a:p>
          <a:p>
            <a:r>
              <a:rPr lang="en-US" b="0" dirty="0"/>
              <a:t>Contraceptive Effectiveness Charts</a:t>
            </a:r>
          </a:p>
          <a:p>
            <a:pPr>
              <a:buFont typeface="Wingdings" pitchFamily="84" charset="2"/>
              <a:buChar char="q"/>
            </a:pPr>
            <a:r>
              <a:rPr lang="en-US" b="0" dirty="0"/>
              <a:t>Online alerts to receive updates</a:t>
            </a:r>
          </a:p>
          <a:p>
            <a:pPr>
              <a:buFont typeface="Wingdings" pitchFamily="84" charset="2"/>
              <a:buChar char="q"/>
            </a:pPr>
            <a:r>
              <a:rPr lang="en-US" b="0" dirty="0"/>
              <a:t>eBook for SPR</a:t>
            </a:r>
          </a:p>
          <a:p>
            <a:pPr>
              <a:buFont typeface="Wingdings" pitchFamily="84" charset="2"/>
              <a:buChar char="q"/>
            </a:pPr>
            <a:r>
              <a:rPr lang="en-US" b="0" dirty="0"/>
              <a:t>Residency training and certification</a:t>
            </a:r>
          </a:p>
          <a:p>
            <a:endParaRPr lang="en-US" b="0" dirty="0"/>
          </a:p>
          <a:p>
            <a:endParaRPr lang="en-US" dirty="0"/>
          </a:p>
        </p:txBody>
      </p:sp>
      <p:pic>
        <p:nvPicPr>
          <p:cNvPr id="5" name="Picture 2" descr="Picture of the cover of the U.S. Medical Eligibility Criteria Wheel for Contraceptive 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359176"/>
            <a:ext cx="2031757" cy="204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109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03238"/>
            <a:ext cx="8229600" cy="715962"/>
          </a:xfrm>
        </p:spPr>
        <p:txBody>
          <a:bodyPr/>
          <a:lstStyle/>
          <a:p>
            <a:pPr eaLnBrk="1" hangingPunct="1">
              <a:defRPr/>
            </a:pPr>
            <a:r>
              <a:rPr lang="en-US" sz="3200" b="1" dirty="0"/>
              <a:t>Resources</a:t>
            </a:r>
          </a:p>
        </p:txBody>
      </p:sp>
      <p:sp>
        <p:nvSpPr>
          <p:cNvPr id="74754" name="Content Placeholder 2"/>
          <p:cNvSpPr>
            <a:spLocks noGrp="1"/>
          </p:cNvSpPr>
          <p:nvPr>
            <p:ph idx="1"/>
          </p:nvPr>
        </p:nvSpPr>
        <p:spPr>
          <a:xfrm>
            <a:off x="533400" y="1371600"/>
            <a:ext cx="8158163" cy="4518248"/>
          </a:xfrm>
        </p:spPr>
        <p:txBody>
          <a:bodyPr/>
          <a:lstStyle/>
          <a:p>
            <a:pPr>
              <a:buClr>
                <a:schemeClr val="tx1"/>
              </a:buClr>
              <a:buSzPct val="70000"/>
              <a:buFont typeface="Wingdings" pitchFamily="2" charset="2"/>
              <a:buChar char="q"/>
            </a:pPr>
            <a:r>
              <a:rPr lang="en-US" sz="2800" b="1" dirty="0">
                <a:solidFill>
                  <a:schemeClr val="bg2"/>
                </a:solidFill>
              </a:rPr>
              <a:t>CDC evidence-based family planning guidance documents: </a:t>
            </a:r>
            <a:r>
              <a:rPr lang="en-US" sz="2400" b="1" dirty="0">
                <a:solidFill>
                  <a:schemeClr val="bg2"/>
                </a:solidFill>
                <a:hlinkClick r:id="rId3"/>
              </a:rPr>
              <a:t>http://www.cdc.gov/reproductivehealth/contraception/contraception_guidance.htm</a:t>
            </a:r>
            <a:endParaRPr lang="en-US" sz="2400" b="1" dirty="0">
              <a:solidFill>
                <a:schemeClr val="bg2"/>
              </a:solidFill>
            </a:endParaRPr>
          </a:p>
          <a:p>
            <a:pPr>
              <a:buClr>
                <a:schemeClr val="tx1"/>
              </a:buClr>
              <a:buSzPct val="70000"/>
              <a:buFont typeface="Wingdings" pitchFamily="2" charset="2"/>
              <a:buChar char="q"/>
            </a:pPr>
            <a:endParaRPr lang="en-US" sz="2400" b="1" dirty="0">
              <a:solidFill>
                <a:schemeClr val="bg2"/>
              </a:solidFill>
            </a:endParaRPr>
          </a:p>
          <a:p>
            <a:pPr>
              <a:buClr>
                <a:schemeClr val="tx1"/>
              </a:buClr>
              <a:buSzPct val="70000"/>
              <a:buFont typeface="Wingdings" pitchFamily="2" charset="2"/>
              <a:buChar char="q"/>
            </a:pPr>
            <a:r>
              <a:rPr lang="en-US" sz="2400" b="1" dirty="0">
                <a:solidFill>
                  <a:schemeClr val="bg2"/>
                </a:solidFill>
              </a:rPr>
              <a:t>Sign up to receive alerts!</a:t>
            </a:r>
          </a:p>
          <a:p>
            <a:pPr lvl="1">
              <a:buClr>
                <a:schemeClr val="tx1"/>
              </a:buClr>
              <a:buSzPct val="70000"/>
              <a:buFont typeface="Wingdings" pitchFamily="2" charset="2"/>
              <a:buChar char="q"/>
            </a:pPr>
            <a:endParaRPr lang="en-US" sz="2400" b="1" dirty="0">
              <a:solidFill>
                <a:schemeClr val="bg2"/>
              </a:solidFill>
            </a:endParaRPr>
          </a:p>
          <a:p>
            <a:pPr marL="0" indent="0">
              <a:buNone/>
            </a:pPr>
            <a:endParaRPr lang="en-US" sz="2800" b="1" dirty="0">
              <a:solidFill>
                <a:schemeClr val="bg2"/>
              </a:solidFill>
            </a:endParaRPr>
          </a:p>
        </p:txBody>
      </p:sp>
    </p:spTree>
    <p:extLst>
      <p:ext uri="{BB962C8B-B14F-4D97-AF65-F5344CB8AC3E}">
        <p14:creationId xmlns:p14="http://schemas.microsoft.com/office/powerpoint/2010/main" val="42497148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for 2016 U.S. MEC</a:t>
            </a:r>
          </a:p>
        </p:txBody>
      </p:sp>
      <p:sp>
        <p:nvSpPr>
          <p:cNvPr id="3" name="Content Placeholder 2"/>
          <p:cNvSpPr>
            <a:spLocks noGrp="1"/>
          </p:cNvSpPr>
          <p:nvPr>
            <p:ph idx="1"/>
          </p:nvPr>
        </p:nvSpPr>
        <p:spPr/>
        <p:txBody>
          <a:bodyPr/>
          <a:lstStyle/>
          <a:p>
            <a:r>
              <a:rPr lang="en-US" dirty="0"/>
              <a:t>Adapted from WHO guidelines</a:t>
            </a:r>
          </a:p>
          <a:p>
            <a:r>
              <a:rPr lang="en-US" dirty="0"/>
              <a:t>On-going monitoring of published evidence </a:t>
            </a:r>
          </a:p>
          <a:p>
            <a:r>
              <a:rPr lang="en-US" dirty="0"/>
              <a:t>Expert meeting in August 2014 to discuss scope   </a:t>
            </a:r>
          </a:p>
          <a:p>
            <a:r>
              <a:rPr lang="en-US" dirty="0"/>
              <a:t>Expert meeting in August 2015 to review evidence and discuss specific recommendations </a:t>
            </a:r>
          </a:p>
          <a:p>
            <a:pPr lvl="1"/>
            <a:r>
              <a:rPr lang="en-US" dirty="0"/>
              <a:t>CDC staff and outside authors conducted independent systematic reviews to inform recommendations </a:t>
            </a:r>
          </a:p>
          <a:p>
            <a:pPr lvl="1"/>
            <a:r>
              <a:rPr lang="en-US" dirty="0"/>
              <a:t>These systematic reviews have been e-published</a:t>
            </a:r>
          </a:p>
          <a:p>
            <a:pPr lvl="1"/>
            <a:r>
              <a:rPr lang="en-US" dirty="0"/>
              <a:t>CDC determined final recommendations</a:t>
            </a:r>
          </a:p>
        </p:txBody>
      </p:sp>
    </p:spTree>
    <p:extLst>
      <p:ext uri="{BB962C8B-B14F-4D97-AF65-F5344CB8AC3E}">
        <p14:creationId xmlns:p14="http://schemas.microsoft.com/office/powerpoint/2010/main" val="2549080828"/>
      </p:ext>
    </p:extLst>
  </p:cSld>
  <p:clrMapOvr>
    <a:masterClrMapping/>
  </p:clrMapOvr>
  <p:transition advTm="1592">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9263" y="506413"/>
            <a:ext cx="8085137" cy="1474787"/>
          </a:xfrm>
        </p:spPr>
        <p:txBody>
          <a:bodyPr/>
          <a:lstStyle/>
          <a:p>
            <a:pPr eaLnBrk="1" hangingPunct="1"/>
            <a:r>
              <a:rPr lang="en-US" sz="3200" b="1" dirty="0"/>
              <a:t>Why is evidence-based guidance for contraceptive use needed?</a:t>
            </a:r>
          </a:p>
        </p:txBody>
      </p:sp>
      <p:sp>
        <p:nvSpPr>
          <p:cNvPr id="6147" name="Rectangle 3"/>
          <p:cNvSpPr>
            <a:spLocks noChangeArrowheads="1"/>
          </p:cNvSpPr>
          <p:nvPr/>
        </p:nvSpPr>
        <p:spPr bwMode="auto">
          <a:xfrm>
            <a:off x="381000" y="2135188"/>
            <a:ext cx="83026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Clr>
                <a:schemeClr val="tx1"/>
              </a:buClr>
              <a:buSzPct val="70000"/>
              <a:buFont typeface="Wingdings" pitchFamily="2" charset="2"/>
              <a:buChar char="q"/>
            </a:pPr>
            <a:r>
              <a:rPr lang="en-US" sz="2400" dirty="0">
                <a:solidFill>
                  <a:srgbClr val="FFFFFF"/>
                </a:solidFill>
              </a:rPr>
              <a:t>To base family planning practices on the best available evidence</a:t>
            </a:r>
          </a:p>
          <a:p>
            <a:pPr marL="342900" indent="-342900" fontAlgn="base">
              <a:spcBef>
                <a:spcPct val="20000"/>
              </a:spcBef>
              <a:spcAft>
                <a:spcPct val="0"/>
              </a:spcAft>
              <a:buClr>
                <a:schemeClr val="tx1"/>
              </a:buClr>
              <a:buSzPct val="70000"/>
              <a:buFont typeface="Wingdings" pitchFamily="2" charset="2"/>
              <a:buChar char="q"/>
            </a:pPr>
            <a:r>
              <a:rPr lang="en-US" sz="2400" dirty="0">
                <a:solidFill>
                  <a:srgbClr val="FFFFFF"/>
                </a:solidFill>
              </a:rPr>
              <a:t>To address misconceptions regarding who can safely use contraception</a:t>
            </a:r>
          </a:p>
          <a:p>
            <a:pPr marL="342900" indent="-342900" fontAlgn="base">
              <a:spcBef>
                <a:spcPct val="20000"/>
              </a:spcBef>
              <a:spcAft>
                <a:spcPct val="0"/>
              </a:spcAft>
              <a:buClr>
                <a:schemeClr val="tx1"/>
              </a:buClr>
              <a:buSzPct val="70000"/>
              <a:buFont typeface="Wingdings" pitchFamily="2" charset="2"/>
              <a:buChar char="q"/>
            </a:pPr>
            <a:r>
              <a:rPr lang="en-US" sz="2400" dirty="0">
                <a:solidFill>
                  <a:srgbClr val="FFFFFF"/>
                </a:solidFill>
              </a:rPr>
              <a:t>To remove unnecessary medical barriers</a:t>
            </a:r>
          </a:p>
          <a:p>
            <a:pPr marL="342900" indent="-342900" fontAlgn="base">
              <a:spcBef>
                <a:spcPct val="20000"/>
              </a:spcBef>
              <a:spcAft>
                <a:spcPct val="0"/>
              </a:spcAft>
              <a:buClr>
                <a:schemeClr val="tx1"/>
              </a:buClr>
              <a:buSzPct val="70000"/>
              <a:buFont typeface="Wingdings" pitchFamily="2" charset="2"/>
              <a:buChar char="q"/>
            </a:pPr>
            <a:r>
              <a:rPr lang="en-US" sz="2400" dirty="0">
                <a:solidFill>
                  <a:srgbClr val="FFFFFF"/>
                </a:solidFill>
              </a:rPr>
              <a:t>To improve access and quality of care in family planning</a:t>
            </a:r>
          </a:p>
          <a:p>
            <a:pPr marL="342900" indent="-342900" fontAlgn="base">
              <a:spcBef>
                <a:spcPct val="20000"/>
              </a:spcBef>
              <a:spcAft>
                <a:spcPct val="0"/>
              </a:spcAft>
              <a:buClr>
                <a:srgbClr val="FFFFCC"/>
              </a:buClr>
              <a:buFontTx/>
              <a:buChar char="•"/>
            </a:pPr>
            <a:endParaRPr lang="en-US" sz="3200" b="1" dirty="0">
              <a:solidFill>
                <a:srgbClr val="FFFFFF"/>
              </a:solidFill>
            </a:endParaRPr>
          </a:p>
        </p:txBody>
      </p:sp>
    </p:spTree>
    <p:extLst>
      <p:ext uri="{BB962C8B-B14F-4D97-AF65-F5344CB8AC3E}">
        <p14:creationId xmlns:p14="http://schemas.microsoft.com/office/powerpoint/2010/main" val="569501129"/>
      </p:ext>
    </p:extLst>
  </p:cSld>
  <p:clrMapOvr>
    <a:masterClrMapping/>
  </p:clrMapOvr>
  <p:transition advTm="231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of US Medical Eligibility"/>
          <p:cNvPicPr>
            <a:picLocks noChangeAspect="1"/>
          </p:cNvPicPr>
          <p:nvPr/>
        </p:nvPicPr>
        <p:blipFill rotWithShape="1">
          <a:blip r:embed="rId2">
            <a:extLst>
              <a:ext uri="{28A0092B-C50C-407E-A947-70E740481C1C}">
                <a14:useLocalDpi xmlns:a14="http://schemas.microsoft.com/office/drawing/2010/main" val="0"/>
              </a:ext>
            </a:extLst>
          </a:blip>
          <a:srcRect t="14445" b="45555"/>
          <a:stretch/>
        </p:blipFill>
        <p:spPr>
          <a:xfrm>
            <a:off x="1754068" y="2057400"/>
            <a:ext cx="5712062" cy="2743200"/>
          </a:xfrm>
          <a:prstGeom prst="rect">
            <a:avLst/>
          </a:prstGeom>
        </p:spPr>
      </p:pic>
    </p:spTree>
    <p:extLst>
      <p:ext uri="{BB962C8B-B14F-4D97-AF65-F5344CB8AC3E}">
        <p14:creationId xmlns:p14="http://schemas.microsoft.com/office/powerpoint/2010/main" val="2462103701"/>
      </p:ext>
    </p:extLst>
  </p:cSld>
  <p:clrMapOvr>
    <a:masterClrMapping/>
  </p:clrMapOvr>
  <p:transition advTm="13113">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15962"/>
          </a:xfrm>
        </p:spPr>
        <p:txBody>
          <a:bodyPr/>
          <a:lstStyle/>
          <a:p>
            <a:r>
              <a:rPr lang="en-US" sz="3200" b="1" dirty="0"/>
              <a:t>Contraceptive Methods in US MEC</a:t>
            </a:r>
          </a:p>
        </p:txBody>
      </p:sp>
      <p:sp>
        <p:nvSpPr>
          <p:cNvPr id="3" name="Content Placeholder 2"/>
          <p:cNvSpPr>
            <a:spLocks noGrp="1"/>
          </p:cNvSpPr>
          <p:nvPr>
            <p:ph idx="1"/>
          </p:nvPr>
        </p:nvSpPr>
        <p:spPr>
          <a:xfrm>
            <a:off x="457200" y="1447800"/>
            <a:ext cx="8229600" cy="4343401"/>
          </a:xfrm>
        </p:spPr>
        <p:txBody>
          <a:bodyPr/>
          <a:lstStyle/>
          <a:p>
            <a:r>
              <a:rPr lang="en-US" b="0" dirty="0"/>
              <a:t>Intrauterine devices</a:t>
            </a:r>
          </a:p>
          <a:p>
            <a:r>
              <a:rPr lang="en-US" b="0" dirty="0"/>
              <a:t>Progestin-only contraceptives</a:t>
            </a:r>
          </a:p>
          <a:p>
            <a:r>
              <a:rPr lang="en-US" b="0" dirty="0"/>
              <a:t>Combined hormonal contraceptives</a:t>
            </a:r>
          </a:p>
          <a:p>
            <a:r>
              <a:rPr lang="en-US" b="0" dirty="0"/>
              <a:t>Emergency contraceptive pills</a:t>
            </a:r>
          </a:p>
          <a:p>
            <a:r>
              <a:rPr lang="en-US" b="0" dirty="0"/>
              <a:t>Barrier contraceptive methods</a:t>
            </a:r>
          </a:p>
          <a:p>
            <a:r>
              <a:rPr lang="en-US" b="0" dirty="0"/>
              <a:t>Fertility Awareness-Based Methods</a:t>
            </a:r>
          </a:p>
          <a:p>
            <a:r>
              <a:rPr lang="en-US" b="0" dirty="0" err="1"/>
              <a:t>Lactational</a:t>
            </a:r>
            <a:r>
              <a:rPr lang="en-US" b="0" dirty="0"/>
              <a:t> Amenorrhea Method</a:t>
            </a:r>
          </a:p>
          <a:p>
            <a:r>
              <a:rPr lang="en-US" b="0" dirty="0"/>
              <a:t>Coitus </a:t>
            </a:r>
            <a:r>
              <a:rPr lang="en-US" b="0" dirty="0" err="1"/>
              <a:t>Interruptus</a:t>
            </a:r>
            <a:r>
              <a:rPr lang="en-US" b="0" dirty="0"/>
              <a:t> </a:t>
            </a:r>
          </a:p>
          <a:p>
            <a:r>
              <a:rPr lang="en-US" b="0" dirty="0"/>
              <a:t>Female and Male Sterilization</a:t>
            </a:r>
          </a:p>
          <a:p>
            <a:endParaRPr lang="en-US" dirty="0"/>
          </a:p>
        </p:txBody>
      </p:sp>
      <p:sp>
        <p:nvSpPr>
          <p:cNvPr id="4" name="Text Placeholder 3"/>
          <p:cNvSpPr>
            <a:spLocks noGrp="1"/>
          </p:cNvSpPr>
          <p:nvPr>
            <p:ph type="body" sz="quarter" idx="10"/>
          </p:nvPr>
        </p:nvSpPr>
        <p:spPr/>
        <p:txBody>
          <a:bodyPr/>
          <a:lstStyle/>
          <a:p>
            <a:endParaRPr lang="en-US"/>
          </a:p>
        </p:txBody>
      </p:sp>
      <p:pic>
        <p:nvPicPr>
          <p:cNvPr id="1027" name="Picture 3" descr="Picutre of oral contraceptive pills and condo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6591" y="4648200"/>
            <a:ext cx="19431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icture of a copper-IU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2544" y="3269059"/>
            <a:ext cx="1941512" cy="89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Picture of a needle and syrin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1735931"/>
            <a:ext cx="1447799" cy="103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4310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icture of Effectiveness of Family Planning Methods char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609600"/>
            <a:ext cx="8535164" cy="5562102"/>
          </a:xfrm>
        </p:spPr>
      </p:pic>
    </p:spTree>
    <p:extLst>
      <p:ext uri="{BB962C8B-B14F-4D97-AF65-F5344CB8AC3E}">
        <p14:creationId xmlns:p14="http://schemas.microsoft.com/office/powerpoint/2010/main" val="298286829"/>
      </p:ext>
    </p:extLst>
  </p:cSld>
  <p:clrMapOvr>
    <a:masterClrMapping/>
  </p:clrMapOvr>
  <p:transition>
    <p:fade/>
  </p:transition>
</p:sld>
</file>

<file path=ppt/theme/theme1.xml><?xml version="1.0" encoding="utf-8"?>
<a:theme xmlns:a="http://schemas.openxmlformats.org/drawingml/2006/main" name="NCHHSTP_PPT_dark(">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6770E97-E174-490C-AD70-20EFCCD404F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
  <TotalTime>14078</TotalTime>
  <Words>5159</Words>
  <Application>Microsoft Office PowerPoint</Application>
  <PresentationFormat>On-screen Show (4:3)</PresentationFormat>
  <Paragraphs>366</Paragraphs>
  <Slides>42</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Times New Roman</vt:lpstr>
      <vt:lpstr>Wingdings</vt:lpstr>
      <vt:lpstr>ＭＳ Ｐゴシック</vt:lpstr>
      <vt:lpstr>Courier New</vt:lpstr>
      <vt:lpstr>Myriad Web Pro</vt:lpstr>
      <vt:lpstr>Calibri</vt:lpstr>
      <vt:lpstr>NCHHSTP_PPT_dark(</vt:lpstr>
      <vt:lpstr>Contraception Resources from the CDC: 2016 U.S. Medical Eligibility Criteria for Contraceptive Use</vt:lpstr>
      <vt:lpstr>Disclaimer</vt:lpstr>
      <vt:lpstr>Objectives</vt:lpstr>
      <vt:lpstr>U.S. Medical Eligibility Criteria  for Contraceptive Use, 2016</vt:lpstr>
      <vt:lpstr>Methods for 2016 U.S. MEC</vt:lpstr>
      <vt:lpstr>Why is evidence-based guidance for contraceptive use needed?</vt:lpstr>
      <vt:lpstr>PowerPoint Presentation</vt:lpstr>
      <vt:lpstr>Contraceptive Methods in US MEC</vt:lpstr>
      <vt:lpstr>PowerPoint Presentation</vt:lpstr>
      <vt:lpstr>U.S. MEC: Categories</vt:lpstr>
      <vt:lpstr>Example: Smoking and Contraceptive Use</vt:lpstr>
      <vt:lpstr>PowerPoint Presentation</vt:lpstr>
      <vt:lpstr>2016 Updates to U.S. MEC: New Recommendations</vt:lpstr>
      <vt:lpstr>2016 Updates to U.S. MEC: Changes to Existing Recommendations</vt:lpstr>
      <vt:lpstr>CLINICAL SCENARIOS</vt:lpstr>
      <vt:lpstr>Scenario 1</vt:lpstr>
      <vt:lpstr>Why is postpartum contraception important?</vt:lpstr>
      <vt:lpstr>Hormonal methods for non-breastfeeding postpartum women</vt:lpstr>
      <vt:lpstr>Postpartum IUD insertion</vt:lpstr>
      <vt:lpstr>Scenario 1</vt:lpstr>
      <vt:lpstr>Scenario 2</vt:lpstr>
      <vt:lpstr>Diabetes</vt:lpstr>
      <vt:lpstr>Scenario 2</vt:lpstr>
      <vt:lpstr>Scenario 3</vt:lpstr>
      <vt:lpstr>Headaches </vt:lpstr>
      <vt:lpstr>Scenario 3</vt:lpstr>
      <vt:lpstr>Scenario 4:</vt:lpstr>
      <vt:lpstr>Sexually transmitted diseases </vt:lpstr>
      <vt:lpstr>Scenario 4:</vt:lpstr>
      <vt:lpstr>  Scenario 5:  </vt:lpstr>
      <vt:lpstr>Psychotropic drugs </vt:lpstr>
      <vt:lpstr>  Scenario 5:  </vt:lpstr>
      <vt:lpstr>Take Home Messages, U.S. MEC</vt:lpstr>
      <vt:lpstr>PowerPoint Presentation</vt:lpstr>
      <vt:lpstr>U.S.  Selected Practice Recommendations for Contraceptive Use, 2016</vt:lpstr>
      <vt:lpstr>Accessing the MEC and SPR  in everyday practice</vt:lpstr>
      <vt:lpstr>2016 U.S. MEC and SPR App</vt:lpstr>
      <vt:lpstr>Using the U.S. MEC App </vt:lpstr>
      <vt:lpstr>Summary tables and charts</vt:lpstr>
      <vt:lpstr> Online access</vt:lpstr>
      <vt:lpstr>Other Tools and Aids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Contraception Resources from the CDC: 2016 U.S. Medical Eligibility Criteria for Contraceptive Use</dc:title>
  <dc:subject>Contraception Resources from the CDC: 2016 U.S. Medical Eligibility Criteria for Contraceptive Use</dc:subject>
  <dc:creator>Centers for Disease Control and Prevention (CDC)</dc:creator>
  <cp:keywords>Contraception Resources from the CDC: 2016 U.S. Medical Eligibility Criteria for Contraceptive Use, National Center for Chronic Disease Prevention and Health Promotion, Centers for Disease Control and Prevention, CDC</cp:keywords>
  <cp:lastModifiedBy>borderless printing may be invoked</cp:lastModifiedBy>
  <cp:revision>359</cp:revision>
  <cp:lastPrinted>2013-07-25T16:14:00Z</cp:lastPrinted>
  <dcterms:created xsi:type="dcterms:W3CDTF">2010-03-31T15:10:11Z</dcterms:created>
  <dcterms:modified xsi:type="dcterms:W3CDTF">2017-02-01T21:54:22Z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