
<file path=[Content_Types].xml><?xml version="1.0" encoding="utf-8"?>
<Types xmlns="http://schemas.openxmlformats.org/package/2006/content-types">
  <Default Extension="png" ContentType="image/png"/>
  <Default Extension="bin" ContentType="application/vnd.openxmlformats-officedocument.oleObject"/>
  <Default Extension="tmp" ContentType="image/png"/>
  <Default Extension="jpeg" ContentType="image/jpeg"/>
  <Default Extension="wmf" ContentType="image/x-wmf"/>
  <Default Extension="emf" ContentType="image/x-emf"/>
  <Default Extension="xls" ContentType="application/vnd.ms-excel"/>
  <Default Extension="rels" ContentType="application/vnd.openxmlformats-package.relationships+xml"/>
  <Default Extension="xml" ContentType="application/xml"/>
  <Default Extension="fntdata" ContentType="application/x-fontdata"/>
  <Default Extension="gif" ContentType="image/gi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2.xml" ContentType="application/vnd.openxmlformats-officedocument.presentationml.notesSlide+xml"/>
  <Override PartName="/ppt/charts/chart3.xml" ContentType="application/vnd.openxmlformats-officedocument.drawingml.chart+xml"/>
  <Override PartName="/ppt/theme/themeOverride1.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4.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83" r:id="rId1"/>
  </p:sldMasterIdLst>
  <p:notesMasterIdLst>
    <p:notesMasterId r:id="rId125"/>
  </p:notesMasterIdLst>
  <p:handoutMasterIdLst>
    <p:handoutMasterId r:id="rId126"/>
  </p:handoutMasterIdLst>
  <p:sldIdLst>
    <p:sldId id="256" r:id="rId2"/>
    <p:sldId id="266" r:id="rId3"/>
    <p:sldId id="401" r:id="rId4"/>
    <p:sldId id="394" r:id="rId5"/>
    <p:sldId id="268" r:id="rId6"/>
    <p:sldId id="404" r:id="rId7"/>
    <p:sldId id="405" r:id="rId8"/>
    <p:sldId id="267" r:id="rId9"/>
    <p:sldId id="395" r:id="rId10"/>
    <p:sldId id="393" r:id="rId11"/>
    <p:sldId id="392" r:id="rId12"/>
    <p:sldId id="332" r:id="rId13"/>
    <p:sldId id="272" r:id="rId14"/>
    <p:sldId id="399" r:id="rId15"/>
    <p:sldId id="504" r:id="rId16"/>
    <p:sldId id="389" r:id="rId17"/>
    <p:sldId id="276" r:id="rId18"/>
    <p:sldId id="277" r:id="rId19"/>
    <p:sldId id="278" r:id="rId20"/>
    <p:sldId id="390" r:id="rId21"/>
    <p:sldId id="281" r:id="rId22"/>
    <p:sldId id="408" r:id="rId23"/>
    <p:sldId id="340" r:id="rId24"/>
    <p:sldId id="287" r:id="rId25"/>
    <p:sldId id="374" r:id="rId26"/>
    <p:sldId id="506" r:id="rId27"/>
    <p:sldId id="409" r:id="rId28"/>
    <p:sldId id="371" r:id="rId29"/>
    <p:sldId id="290" r:id="rId30"/>
    <p:sldId id="383" r:id="rId31"/>
    <p:sldId id="291" r:id="rId32"/>
    <p:sldId id="292" r:id="rId33"/>
    <p:sldId id="293" r:id="rId34"/>
    <p:sldId id="518" r:id="rId35"/>
    <p:sldId id="516" r:id="rId36"/>
    <p:sldId id="517" r:id="rId37"/>
    <p:sldId id="294" r:id="rId38"/>
    <p:sldId id="285" r:id="rId39"/>
    <p:sldId id="295" r:id="rId40"/>
    <p:sldId id="296" r:id="rId41"/>
    <p:sldId id="297" r:id="rId42"/>
    <p:sldId id="298" r:id="rId43"/>
    <p:sldId id="299" r:id="rId44"/>
    <p:sldId id="462" r:id="rId45"/>
    <p:sldId id="302" r:id="rId46"/>
    <p:sldId id="308" r:id="rId47"/>
    <p:sldId id="403" r:id="rId48"/>
    <p:sldId id="301" r:id="rId49"/>
    <p:sldId id="304" r:id="rId50"/>
    <p:sldId id="419" r:id="rId51"/>
    <p:sldId id="417" r:id="rId52"/>
    <p:sldId id="500" r:id="rId53"/>
    <p:sldId id="411" r:id="rId54"/>
    <p:sldId id="412" r:id="rId55"/>
    <p:sldId id="413" r:id="rId56"/>
    <p:sldId id="414" r:id="rId57"/>
    <p:sldId id="396" r:id="rId58"/>
    <p:sldId id="497" r:id="rId59"/>
    <p:sldId id="379" r:id="rId60"/>
    <p:sldId id="507" r:id="rId61"/>
    <p:sldId id="381" r:id="rId62"/>
    <p:sldId id="422" r:id="rId63"/>
    <p:sldId id="510" r:id="rId64"/>
    <p:sldId id="511" r:id="rId65"/>
    <p:sldId id="512" r:id="rId66"/>
    <p:sldId id="380" r:id="rId67"/>
    <p:sldId id="300" r:id="rId68"/>
    <p:sldId id="314" r:id="rId69"/>
    <p:sldId id="353" r:id="rId70"/>
    <p:sldId id="352" r:id="rId71"/>
    <p:sldId id="318" r:id="rId72"/>
    <p:sldId id="319" r:id="rId73"/>
    <p:sldId id="320" r:id="rId74"/>
    <p:sldId id="321" r:id="rId75"/>
    <p:sldId id="322" r:id="rId76"/>
    <p:sldId id="384" r:id="rId77"/>
    <p:sldId id="388" r:id="rId78"/>
    <p:sldId id="397" r:id="rId79"/>
    <p:sldId id="479" r:id="rId80"/>
    <p:sldId id="472" r:id="rId81"/>
    <p:sldId id="473" r:id="rId82"/>
    <p:sldId id="484" r:id="rId83"/>
    <p:sldId id="481" r:id="rId84"/>
    <p:sldId id="513" r:id="rId85"/>
    <p:sldId id="515" r:id="rId86"/>
    <p:sldId id="514" r:id="rId87"/>
    <p:sldId id="436" r:id="rId88"/>
    <p:sldId id="438" r:id="rId89"/>
    <p:sldId id="439" r:id="rId90"/>
    <p:sldId id="444" r:id="rId91"/>
    <p:sldId id="445" r:id="rId92"/>
    <p:sldId id="446" r:id="rId93"/>
    <p:sldId id="447" r:id="rId94"/>
    <p:sldId id="448" r:id="rId95"/>
    <p:sldId id="482" r:id="rId96"/>
    <p:sldId id="498" r:id="rId97"/>
    <p:sldId id="451" r:id="rId98"/>
    <p:sldId id="452" r:id="rId99"/>
    <p:sldId id="453" r:id="rId100"/>
    <p:sldId id="463" r:id="rId101"/>
    <p:sldId id="464" r:id="rId102"/>
    <p:sldId id="483" r:id="rId103"/>
    <p:sldId id="466" r:id="rId104"/>
    <p:sldId id="509" r:id="rId105"/>
    <p:sldId id="467" r:id="rId106"/>
    <p:sldId id="486" r:id="rId107"/>
    <p:sldId id="487" r:id="rId108"/>
    <p:sldId id="488" r:id="rId109"/>
    <p:sldId id="489" r:id="rId110"/>
    <p:sldId id="490" r:id="rId111"/>
    <p:sldId id="491" r:id="rId112"/>
    <p:sldId id="492" r:id="rId113"/>
    <p:sldId id="493" r:id="rId114"/>
    <p:sldId id="502" r:id="rId115"/>
    <p:sldId id="503" r:id="rId116"/>
    <p:sldId id="496" r:id="rId117"/>
    <p:sldId id="330" r:id="rId118"/>
    <p:sldId id="485" r:id="rId119"/>
    <p:sldId id="365" r:id="rId120"/>
    <p:sldId id="367" r:id="rId121"/>
    <p:sldId id="416" r:id="rId122"/>
    <p:sldId id="310" r:id="rId123"/>
    <p:sldId id="311" r:id="rId124"/>
  </p:sldIdLst>
  <p:sldSz cx="9144000" cy="6858000" type="screen4x3"/>
  <p:notesSz cx="7010400" cy="9296400"/>
  <p:embeddedFontLst>
    <p:embeddedFont>
      <p:font typeface="Haettenschweiler" panose="020B0706040902060204" pitchFamily="34" charset="0"/>
      <p:regular r:id="rId127"/>
    </p:embeddedFont>
    <p:embeddedFont>
      <p:font typeface="Times" panose="02020603050405020304" pitchFamily="18" charset="0"/>
      <p:regular r:id="rId128"/>
      <p:bold r:id="rId129"/>
      <p:italic r:id="rId130"/>
      <p:boldItalic r:id="rId131"/>
    </p:embeddedFont>
    <p:embeddedFont>
      <p:font typeface="Myriad Web Pro" panose="020B0604020202020204" charset="0"/>
      <p:regular r:id="rId132"/>
      <p:bold r:id="rId133"/>
      <p:italic r:id="rId134"/>
    </p:embeddedFont>
    <p:embeddedFont>
      <p:font typeface="ＭＳ Ｐゴシック" panose="020B0600070205080204" pitchFamily="34" charset="-128"/>
      <p:regular r:id="rId135"/>
    </p:embeddedFont>
    <p:embeddedFont>
      <p:font typeface="Calibri" panose="020F0502020204030204" pitchFamily="34" charset="0"/>
      <p:regular r:id="rId136"/>
      <p:bold r:id="rId137"/>
      <p:italic r:id="rId138"/>
      <p:boldItalic r:id="rId139"/>
    </p:embeddedFont>
    <p:embeddedFont>
      <p:font typeface="CG Omega" panose="020B0604020202020204" charset="0"/>
      <p:regular r:id="rId140"/>
      <p:bold r:id="rId141"/>
      <p:italic r:id="rId142"/>
      <p:boldItalic r:id="rId1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R" initials="LR" lastIdx="25" clrIdx="0"/>
  <p:cmAuthor id="1" name="CDC User" initials="CU" lastIdx="0" clrIdx="1"/>
  <p:cmAuthor id="2" name="Cleary, Tara (CDC/ONDIEH/NCCDPHP) (CTR)" initials="CT((" lastIdx="1" clrIdx="2"/>
  <p:cmAuthor id="3" name="Folger, Suzanne (CDC/ONDIEH/NCCDPHP)" initials="FS(" lastIdx="9" clrIdx="3">
    <p:extLst>
      <p:ext uri="{19B8F6BF-5375-455C-9EA6-DF929625EA0E}">
        <p15:presenceInfo xmlns:p15="http://schemas.microsoft.com/office/powerpoint/2012/main" userId="S-1-5-21-1207783550-2075000910-922709458-202741" providerId="AD"/>
      </p:ext>
    </p:extLst>
  </p:cmAuthor>
  <p:cmAuthor id="4" name="Ermias, Yokabed (CDC/OID/NCEZID) (CTR)" initials="EY((" lastIdx="27" clrIdx="4">
    <p:extLst>
      <p:ext uri="{19B8F6BF-5375-455C-9EA6-DF929625EA0E}">
        <p15:presenceInfo xmlns:p15="http://schemas.microsoft.com/office/powerpoint/2012/main" userId="S-1-5-21-1207783550-2075000910-922709458-429693" providerId="AD"/>
      </p:ext>
    </p:extLst>
  </p:cmAuthor>
  <p:cmAuthor id="5" name="Cox, Shanna (CDC/ONDIEH/NCCDPHP)" initials="CS(" lastIdx="16" clrIdx="5">
    <p:extLst>
      <p:ext uri="{19B8F6BF-5375-455C-9EA6-DF929625EA0E}">
        <p15:presenceInfo xmlns:p15="http://schemas.microsoft.com/office/powerpoint/2012/main" userId="S-1-5-21-1207783550-2075000910-922709458-199483" providerId="AD"/>
      </p:ext>
    </p:extLst>
  </p:cmAuthor>
  <p:cmAuthor id="6" name="Tepper, Naomi (CDC/ONDIEH/NCCDPHP)" initials="TN(" lastIdx="12" clrIdx="6">
    <p:extLst>
      <p:ext uri="{19B8F6BF-5375-455C-9EA6-DF929625EA0E}">
        <p15:presenceInfo xmlns:p15="http://schemas.microsoft.com/office/powerpoint/2012/main" userId="S-1-5-21-1207783550-2075000910-922709458-17079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BD600"/>
    <a:srgbClr val="C00000"/>
    <a:srgbClr val="CC0000"/>
    <a:srgbClr val="E2E200"/>
    <a:srgbClr val="13AD2D"/>
    <a:srgbClr val="17CF36"/>
    <a:srgbClr val="FF0000"/>
    <a:srgbClr val="F36DED"/>
    <a:srgbClr val="087E21"/>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545" autoAdjust="0"/>
    <p:restoredTop sz="72172" autoAdjust="0"/>
  </p:normalViewPr>
  <p:slideViewPr>
    <p:cSldViewPr>
      <p:cViewPr varScale="1">
        <p:scale>
          <a:sx n="84" d="100"/>
          <a:sy n="84" d="100"/>
        </p:scale>
        <p:origin x="2226" y="84"/>
      </p:cViewPr>
      <p:guideLst>
        <p:guide orient="horz" pos="2160"/>
        <p:guide pos="2880"/>
      </p:guideLst>
    </p:cSldViewPr>
  </p:slideViewPr>
  <p:outlineViewPr>
    <p:cViewPr>
      <p:scale>
        <a:sx n="33" d="100"/>
        <a:sy n="33" d="100"/>
      </p:scale>
      <p:origin x="0" y="24712"/>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font" Target="fonts/font7.fntdata"/><Relationship Id="rId138" Type="http://schemas.openxmlformats.org/officeDocument/2006/relationships/font" Target="fonts/font12.fntdata"/><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font" Target="fonts/font2.fntdata"/><Relationship Id="rId144" Type="http://schemas.openxmlformats.org/officeDocument/2006/relationships/commentAuthors" Target="commentAuthor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font" Target="fonts/font8.fntdata"/><Relationship Id="rId139" Type="http://schemas.openxmlformats.org/officeDocument/2006/relationships/font" Target="fonts/font13.fntdata"/><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font" Target="fonts/font3.fntdata"/><Relationship Id="rId137" Type="http://schemas.openxmlformats.org/officeDocument/2006/relationships/font" Target="fonts/font1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font" Target="fonts/font6.fntdata"/><Relationship Id="rId140" Type="http://schemas.openxmlformats.org/officeDocument/2006/relationships/font" Target="fonts/font14.fntdata"/><Relationship Id="rId14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font" Target="fonts/font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font" Target="fonts/font4.fntdata"/><Relationship Id="rId135" Type="http://schemas.openxmlformats.org/officeDocument/2006/relationships/font" Target="fonts/font9.fntdata"/><Relationship Id="rId143" Type="http://schemas.openxmlformats.org/officeDocument/2006/relationships/font" Target="fonts/font17.fntdata"/><Relationship Id="rId14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notesMaster" Target="notesMasters/notesMaster1.xml"/><Relationship Id="rId141" Type="http://schemas.openxmlformats.org/officeDocument/2006/relationships/font" Target="fonts/font15.fntdata"/><Relationship Id="rId14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font" Target="fonts/font5.fntdata"/><Relationship Id="rId136" Type="http://schemas.openxmlformats.org/officeDocument/2006/relationships/font" Target="fonts/font10.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handoutMaster" Target="handoutMasters/handoutMaster1.xml"/><Relationship Id="rId14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font" Target="fonts/font16.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1.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smtClean="0"/>
              <a:t>Birth Rates per 1,000 Females Aged 15-19 Years by Race, </a:t>
            </a:r>
          </a:p>
          <a:p>
            <a:pPr>
              <a:defRPr/>
            </a:pPr>
            <a:r>
              <a:rPr lang="en-US" dirty="0" smtClean="0"/>
              <a:t>2000-2015</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7.4784669820071981E-2"/>
          <c:y val="0.12684951147968299"/>
          <c:w val="0.92521533017992807"/>
          <c:h val="0.67897439441857688"/>
        </c:manualLayout>
      </c:layout>
      <c:lineChart>
        <c:grouping val="standard"/>
        <c:varyColors val="0"/>
        <c:ser>
          <c:idx val="0"/>
          <c:order val="0"/>
          <c:tx>
            <c:strRef>
              <c:f>Sheet1!$B$1</c:f>
              <c:strCache>
                <c:ptCount val="1"/>
                <c:pt idx="0">
                  <c:v>White</c:v>
                </c:pt>
              </c:strCache>
            </c:strRef>
          </c:tx>
          <c:spPr>
            <a:ln w="63500" cap="rnd">
              <a:solidFill>
                <a:schemeClr val="tx1"/>
              </a:solidFill>
              <a:round/>
            </a:ln>
            <a:effectLst/>
          </c:spPr>
          <c:marker>
            <c:symbol val="none"/>
          </c:marker>
          <c:cat>
            <c:numRef>
              <c:f>Sheet1!$A$2:$A$17</c:f>
              <c:numCache>
                <c:formatCode>General</c:formatCode>
                <c:ptCount val="16"/>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numCache>
            </c:numRef>
          </c:cat>
          <c:val>
            <c:numRef>
              <c:f>Sheet1!$B$2:$B$17</c:f>
              <c:numCache>
                <c:formatCode>General</c:formatCode>
                <c:ptCount val="16"/>
                <c:pt idx="0">
                  <c:v>43.2</c:v>
                </c:pt>
                <c:pt idx="1">
                  <c:v>41</c:v>
                </c:pt>
                <c:pt idx="2">
                  <c:v>39.200000000000003</c:v>
                </c:pt>
                <c:pt idx="3">
                  <c:v>38</c:v>
                </c:pt>
                <c:pt idx="4">
                  <c:v>37.4</c:v>
                </c:pt>
                <c:pt idx="5">
                  <c:v>36.700000000000003</c:v>
                </c:pt>
                <c:pt idx="6">
                  <c:v>37.9</c:v>
                </c:pt>
                <c:pt idx="7">
                  <c:v>38.4</c:v>
                </c:pt>
                <c:pt idx="8">
                  <c:v>37.299999999999997</c:v>
                </c:pt>
                <c:pt idx="9">
                  <c:v>35.299999999999997</c:v>
                </c:pt>
                <c:pt idx="10">
                  <c:v>31.9</c:v>
                </c:pt>
                <c:pt idx="11">
                  <c:v>29.1</c:v>
                </c:pt>
                <c:pt idx="12">
                  <c:v>27.4</c:v>
                </c:pt>
                <c:pt idx="13">
                  <c:v>24.9</c:v>
                </c:pt>
                <c:pt idx="14">
                  <c:v>23</c:v>
                </c:pt>
                <c:pt idx="15">
                  <c:v>16</c:v>
                </c:pt>
              </c:numCache>
            </c:numRef>
          </c:val>
          <c:smooth val="0"/>
        </c:ser>
        <c:ser>
          <c:idx val="1"/>
          <c:order val="1"/>
          <c:tx>
            <c:strRef>
              <c:f>Sheet1!$C$1</c:f>
              <c:strCache>
                <c:ptCount val="1"/>
                <c:pt idx="0">
                  <c:v>Black</c:v>
                </c:pt>
              </c:strCache>
            </c:strRef>
          </c:tx>
          <c:spPr>
            <a:ln w="63500" cap="rnd">
              <a:solidFill>
                <a:schemeClr val="accent2"/>
              </a:solidFill>
              <a:round/>
            </a:ln>
            <a:effectLst/>
          </c:spPr>
          <c:marker>
            <c:symbol val="none"/>
          </c:marker>
          <c:cat>
            <c:numRef>
              <c:f>Sheet1!$A$2:$A$17</c:f>
              <c:numCache>
                <c:formatCode>General</c:formatCode>
                <c:ptCount val="16"/>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numCache>
            </c:numRef>
          </c:cat>
          <c:val>
            <c:numRef>
              <c:f>Sheet1!$C$2:$C$17</c:f>
              <c:numCache>
                <c:formatCode>General</c:formatCode>
                <c:ptCount val="16"/>
                <c:pt idx="0">
                  <c:v>77.400000000000006</c:v>
                </c:pt>
                <c:pt idx="1">
                  <c:v>71.3</c:v>
                </c:pt>
                <c:pt idx="2">
                  <c:v>65.8</c:v>
                </c:pt>
                <c:pt idx="3">
                  <c:v>62.5</c:v>
                </c:pt>
                <c:pt idx="4">
                  <c:v>61.7</c:v>
                </c:pt>
                <c:pt idx="5">
                  <c:v>60.1</c:v>
                </c:pt>
                <c:pt idx="6">
                  <c:v>62.2</c:v>
                </c:pt>
                <c:pt idx="7">
                  <c:v>62.1</c:v>
                </c:pt>
                <c:pt idx="8">
                  <c:v>60.1</c:v>
                </c:pt>
                <c:pt idx="9">
                  <c:v>56.5</c:v>
                </c:pt>
                <c:pt idx="10">
                  <c:v>51.1</c:v>
                </c:pt>
                <c:pt idx="11">
                  <c:v>47.3</c:v>
                </c:pt>
                <c:pt idx="12">
                  <c:v>44</c:v>
                </c:pt>
                <c:pt idx="13">
                  <c:v>39.1</c:v>
                </c:pt>
                <c:pt idx="14">
                  <c:v>35.1</c:v>
                </c:pt>
                <c:pt idx="15">
                  <c:v>31.8</c:v>
                </c:pt>
              </c:numCache>
            </c:numRef>
          </c:val>
          <c:smooth val="0"/>
        </c:ser>
        <c:ser>
          <c:idx val="2"/>
          <c:order val="2"/>
          <c:tx>
            <c:strRef>
              <c:f>Sheet1!$D$1</c:f>
              <c:strCache>
                <c:ptCount val="1"/>
                <c:pt idx="0">
                  <c:v>American Indian/Alaska Natives</c:v>
                </c:pt>
              </c:strCache>
            </c:strRef>
          </c:tx>
          <c:spPr>
            <a:ln w="63500" cap="rnd">
              <a:solidFill>
                <a:srgbClr val="B40000"/>
              </a:solidFill>
              <a:round/>
            </a:ln>
            <a:effectLst/>
          </c:spPr>
          <c:marker>
            <c:symbol val="none"/>
          </c:marker>
          <c:cat>
            <c:numRef>
              <c:f>Sheet1!$A$2:$A$17</c:f>
              <c:numCache>
                <c:formatCode>General</c:formatCode>
                <c:ptCount val="16"/>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numCache>
            </c:numRef>
          </c:cat>
          <c:val>
            <c:numRef>
              <c:f>Sheet1!$D$2:$D$17</c:f>
              <c:numCache>
                <c:formatCode>General</c:formatCode>
                <c:ptCount val="16"/>
                <c:pt idx="0">
                  <c:v>58.3</c:v>
                </c:pt>
                <c:pt idx="1">
                  <c:v>54.5</c:v>
                </c:pt>
                <c:pt idx="2">
                  <c:v>50.9</c:v>
                </c:pt>
                <c:pt idx="3">
                  <c:v>49</c:v>
                </c:pt>
                <c:pt idx="4">
                  <c:v>47.2</c:v>
                </c:pt>
                <c:pt idx="5">
                  <c:v>46</c:v>
                </c:pt>
                <c:pt idx="6">
                  <c:v>46.9</c:v>
                </c:pt>
                <c:pt idx="7">
                  <c:v>49.3</c:v>
                </c:pt>
                <c:pt idx="8">
                  <c:v>47.3</c:v>
                </c:pt>
                <c:pt idx="9">
                  <c:v>43.7</c:v>
                </c:pt>
                <c:pt idx="10">
                  <c:v>38.700000000000003</c:v>
                </c:pt>
                <c:pt idx="11">
                  <c:v>36.1</c:v>
                </c:pt>
                <c:pt idx="12">
                  <c:v>34.9</c:v>
                </c:pt>
                <c:pt idx="13">
                  <c:v>31.1</c:v>
                </c:pt>
                <c:pt idx="14">
                  <c:v>27.3</c:v>
                </c:pt>
                <c:pt idx="15">
                  <c:v>25.7</c:v>
                </c:pt>
              </c:numCache>
            </c:numRef>
          </c:val>
          <c:smooth val="0"/>
        </c:ser>
        <c:ser>
          <c:idx val="3"/>
          <c:order val="3"/>
          <c:tx>
            <c:strRef>
              <c:f>Sheet1!$E$1</c:f>
              <c:strCache>
                <c:ptCount val="1"/>
                <c:pt idx="0">
                  <c:v>Asian/Pacific Islander</c:v>
                </c:pt>
              </c:strCache>
            </c:strRef>
          </c:tx>
          <c:spPr>
            <a:ln w="63500" cap="rnd">
              <a:solidFill>
                <a:srgbClr val="68DBF2"/>
              </a:solidFill>
              <a:round/>
            </a:ln>
            <a:effectLst/>
          </c:spPr>
          <c:marker>
            <c:symbol val="none"/>
          </c:marker>
          <c:cat>
            <c:numRef>
              <c:f>Sheet1!$A$2:$A$17</c:f>
              <c:numCache>
                <c:formatCode>General</c:formatCode>
                <c:ptCount val="16"/>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numCache>
            </c:numRef>
          </c:cat>
          <c:val>
            <c:numRef>
              <c:f>Sheet1!$E$2:$E$17</c:f>
              <c:numCache>
                <c:formatCode>General</c:formatCode>
                <c:ptCount val="16"/>
                <c:pt idx="0">
                  <c:v>20.5</c:v>
                </c:pt>
                <c:pt idx="1">
                  <c:v>19.3</c:v>
                </c:pt>
                <c:pt idx="2">
                  <c:v>17.7</c:v>
                </c:pt>
                <c:pt idx="3">
                  <c:v>16.399999999999999</c:v>
                </c:pt>
                <c:pt idx="4">
                  <c:v>16</c:v>
                </c:pt>
                <c:pt idx="5">
                  <c:v>15.4</c:v>
                </c:pt>
                <c:pt idx="6">
                  <c:v>15.3</c:v>
                </c:pt>
                <c:pt idx="7">
                  <c:v>14.8</c:v>
                </c:pt>
                <c:pt idx="8">
                  <c:v>13.8</c:v>
                </c:pt>
                <c:pt idx="9">
                  <c:v>12.6</c:v>
                </c:pt>
                <c:pt idx="10">
                  <c:v>10.9</c:v>
                </c:pt>
                <c:pt idx="11">
                  <c:v>10.199999999999999</c:v>
                </c:pt>
                <c:pt idx="12">
                  <c:v>9.6999999999999993</c:v>
                </c:pt>
                <c:pt idx="13">
                  <c:v>8.6999999999999993</c:v>
                </c:pt>
                <c:pt idx="14">
                  <c:v>7.7</c:v>
                </c:pt>
                <c:pt idx="15">
                  <c:v>6.9</c:v>
                </c:pt>
              </c:numCache>
            </c:numRef>
          </c:val>
          <c:smooth val="0"/>
        </c:ser>
        <c:ser>
          <c:idx val="4"/>
          <c:order val="4"/>
          <c:tx>
            <c:strRef>
              <c:f>Sheet1!$F$1</c:f>
              <c:strCache>
                <c:ptCount val="1"/>
                <c:pt idx="0">
                  <c:v>Hispanics</c:v>
                </c:pt>
              </c:strCache>
            </c:strRef>
          </c:tx>
          <c:spPr>
            <a:ln w="63500" cap="rnd">
              <a:solidFill>
                <a:srgbClr val="18DA1D"/>
              </a:solidFill>
              <a:round/>
            </a:ln>
            <a:effectLst/>
          </c:spPr>
          <c:marker>
            <c:symbol val="none"/>
          </c:marker>
          <c:cat>
            <c:numRef>
              <c:f>Sheet1!$A$2:$A$17</c:f>
              <c:numCache>
                <c:formatCode>General</c:formatCode>
                <c:ptCount val="16"/>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numCache>
            </c:numRef>
          </c:cat>
          <c:val>
            <c:numRef>
              <c:f>Sheet1!$F$2:$F$17</c:f>
              <c:numCache>
                <c:formatCode>General</c:formatCode>
                <c:ptCount val="16"/>
                <c:pt idx="0">
                  <c:v>87.3</c:v>
                </c:pt>
                <c:pt idx="1">
                  <c:v>84.4</c:v>
                </c:pt>
                <c:pt idx="2">
                  <c:v>80.599999999999994</c:v>
                </c:pt>
                <c:pt idx="3">
                  <c:v>78.400000000000006</c:v>
                </c:pt>
                <c:pt idx="4">
                  <c:v>78.099999999999994</c:v>
                </c:pt>
                <c:pt idx="5">
                  <c:v>76.5</c:v>
                </c:pt>
                <c:pt idx="6">
                  <c:v>77.400000000000006</c:v>
                </c:pt>
                <c:pt idx="7">
                  <c:v>75.3</c:v>
                </c:pt>
                <c:pt idx="8">
                  <c:v>70.3</c:v>
                </c:pt>
                <c:pt idx="9">
                  <c:v>63.6</c:v>
                </c:pt>
                <c:pt idx="10">
                  <c:v>55.7</c:v>
                </c:pt>
                <c:pt idx="11">
                  <c:v>49.6</c:v>
                </c:pt>
                <c:pt idx="12">
                  <c:v>46.3</c:v>
                </c:pt>
                <c:pt idx="13">
                  <c:v>41.7</c:v>
                </c:pt>
                <c:pt idx="14">
                  <c:v>38</c:v>
                </c:pt>
                <c:pt idx="15">
                  <c:v>34.9</c:v>
                </c:pt>
              </c:numCache>
            </c:numRef>
          </c:val>
          <c:smooth val="0"/>
        </c:ser>
        <c:dLbls>
          <c:showLegendKey val="0"/>
          <c:showVal val="0"/>
          <c:showCatName val="0"/>
          <c:showSerName val="0"/>
          <c:showPercent val="0"/>
          <c:showBubbleSize val="0"/>
        </c:dLbls>
        <c:smooth val="0"/>
        <c:axId val="215413160"/>
        <c:axId val="215413552"/>
      </c:lineChart>
      <c:catAx>
        <c:axId val="2154131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5413552"/>
        <c:crosses val="autoZero"/>
        <c:auto val="1"/>
        <c:lblAlgn val="ctr"/>
        <c:lblOffset val="100"/>
        <c:noMultiLvlLbl val="0"/>
      </c:catAx>
      <c:valAx>
        <c:axId val="215413552"/>
        <c:scaling>
          <c:orientation val="minMax"/>
        </c:scaling>
        <c:delete val="0"/>
        <c:axPos val="l"/>
        <c:majorGridlines>
          <c:spPr>
            <a:ln w="9525" cap="flat" cmpd="sng" algn="ctr">
              <a:solidFill>
                <a:schemeClr val="tx1">
                  <a:lumMod val="5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54131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746637139107614"/>
          <c:y val="6.3755331364829401E-2"/>
          <c:w val="0.7099191272965879"/>
          <c:h val="0.80205733267716539"/>
        </c:manualLayout>
      </c:layout>
      <c:barChart>
        <c:barDir val="bar"/>
        <c:grouping val="clustered"/>
        <c:varyColors val="0"/>
        <c:ser>
          <c:idx val="0"/>
          <c:order val="0"/>
          <c:tx>
            <c:strRef>
              <c:f>Sheet1!$B$1</c:f>
              <c:strCache>
                <c:ptCount val="1"/>
                <c:pt idx="0">
                  <c:v>Birth Rate</c:v>
                </c:pt>
              </c:strCache>
            </c:strRef>
          </c:tx>
          <c:spPr>
            <a:solidFill>
              <a:schemeClr val="accent2">
                <a:lumMod val="60000"/>
                <a:lumOff val="40000"/>
              </a:schemeClr>
            </a:solidFill>
            <a:ln>
              <a:noFill/>
            </a:ln>
            <a:effectLst/>
          </c:spPr>
          <c:invertIfNegative val="0"/>
          <c:cat>
            <c:strRef>
              <c:f>Sheet1!$A$2:$A$18</c:f>
              <c:strCache>
                <c:ptCount val="17"/>
                <c:pt idx="0">
                  <c:v>United States (2012)</c:v>
                </c:pt>
                <c:pt idx="1">
                  <c:v>United Kingdom</c:v>
                </c:pt>
                <c:pt idx="2">
                  <c:v>Australia</c:v>
                </c:pt>
                <c:pt idx="3">
                  <c:v>Portugal</c:v>
                </c:pt>
                <c:pt idx="4">
                  <c:v>Canada (2009)</c:v>
                </c:pt>
                <c:pt idx="5">
                  <c:v>Spain</c:v>
                </c:pt>
                <c:pt idx="6">
                  <c:v>Greece</c:v>
                </c:pt>
                <c:pt idx="7">
                  <c:v>France</c:v>
                </c:pt>
                <c:pt idx="8">
                  <c:v>Germany</c:v>
                </c:pt>
                <c:pt idx="9">
                  <c:v>Norway</c:v>
                </c:pt>
                <c:pt idx="10">
                  <c:v>Finland</c:v>
                </c:pt>
                <c:pt idx="11">
                  <c:v>Italy</c:v>
                </c:pt>
                <c:pt idx="12">
                  <c:v>Denmark</c:v>
                </c:pt>
                <c:pt idx="13">
                  <c:v>Sweden</c:v>
                </c:pt>
                <c:pt idx="14">
                  <c:v>Netherlands</c:v>
                </c:pt>
                <c:pt idx="15">
                  <c:v>Japan</c:v>
                </c:pt>
                <c:pt idx="16">
                  <c:v>Switzerland</c:v>
                </c:pt>
              </c:strCache>
            </c:strRef>
          </c:cat>
          <c:val>
            <c:numRef>
              <c:f>Sheet1!$B$2:$B$18</c:f>
              <c:numCache>
                <c:formatCode>General</c:formatCode>
                <c:ptCount val="17"/>
                <c:pt idx="0">
                  <c:v>29.4</c:v>
                </c:pt>
                <c:pt idx="1">
                  <c:v>17.3</c:v>
                </c:pt>
                <c:pt idx="2">
                  <c:v>14.5</c:v>
                </c:pt>
                <c:pt idx="3">
                  <c:v>10.4</c:v>
                </c:pt>
                <c:pt idx="4">
                  <c:v>14.1</c:v>
                </c:pt>
                <c:pt idx="5">
                  <c:v>8.4</c:v>
                </c:pt>
                <c:pt idx="6">
                  <c:v>8.1</c:v>
                </c:pt>
                <c:pt idx="7">
                  <c:v>9.4</c:v>
                </c:pt>
                <c:pt idx="8">
                  <c:v>7.8</c:v>
                </c:pt>
                <c:pt idx="9">
                  <c:v>5.6</c:v>
                </c:pt>
                <c:pt idx="10">
                  <c:v>7.4</c:v>
                </c:pt>
                <c:pt idx="11">
                  <c:v>5.9</c:v>
                </c:pt>
                <c:pt idx="12">
                  <c:v>4.3</c:v>
                </c:pt>
                <c:pt idx="13">
                  <c:v>5.3</c:v>
                </c:pt>
                <c:pt idx="14">
                  <c:v>3.9</c:v>
                </c:pt>
                <c:pt idx="15">
                  <c:v>4.4000000000000004</c:v>
                </c:pt>
                <c:pt idx="16">
                  <c:v>3</c:v>
                </c:pt>
              </c:numCache>
            </c:numRef>
          </c:val>
        </c:ser>
        <c:dLbls>
          <c:showLegendKey val="0"/>
          <c:showVal val="0"/>
          <c:showCatName val="0"/>
          <c:showSerName val="0"/>
          <c:showPercent val="0"/>
          <c:showBubbleSize val="0"/>
        </c:dLbls>
        <c:gapWidth val="182"/>
        <c:axId val="215414728"/>
        <c:axId val="215415120"/>
      </c:barChart>
      <c:catAx>
        <c:axId val="21541472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5415120"/>
        <c:crosses val="autoZero"/>
        <c:auto val="1"/>
        <c:lblAlgn val="ctr"/>
        <c:lblOffset val="100"/>
        <c:noMultiLvlLbl val="0"/>
      </c:catAx>
      <c:valAx>
        <c:axId val="21541512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541472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2585022358316322"/>
          <c:y val="4.8446910045335245E-2"/>
          <c:w val="0.84637199863905899"/>
          <c:h val="0.77010856597470767"/>
        </c:manualLayout>
      </c:layout>
      <c:barChart>
        <c:barDir val="col"/>
        <c:grouping val="clustered"/>
        <c:varyColors val="0"/>
        <c:ser>
          <c:idx val="0"/>
          <c:order val="0"/>
          <c:spPr>
            <a:solidFill>
              <a:srgbClr val="FFFF00"/>
            </a:solidFill>
            <a:ln>
              <a:solidFill>
                <a:srgbClr val="FFFF00"/>
              </a:solidFill>
            </a:ln>
            <a:effectLst>
              <a:outerShdw blurRad="50800" dist="38100" algn="l" rotWithShape="0">
                <a:prstClr val="black">
                  <a:alpha val="40000"/>
                </a:prstClr>
              </a:outerShdw>
            </a:effectLst>
          </c:spPr>
          <c:invertIfNegative val="0"/>
          <c:dLbls>
            <c:spPr>
              <a:noFill/>
              <a:ln>
                <a:noFill/>
              </a:ln>
              <a:effectLst/>
            </c:spPr>
            <c:txPr>
              <a:bodyPr/>
              <a:lstStyle/>
              <a:p>
                <a:pPr>
                  <a:defRPr sz="1600" b="1">
                    <a:solidFill>
                      <a:schemeClr val="bg2"/>
                    </a:solidFil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Sheet1!$A$1:$A$5</c:f>
              <c:strCache>
                <c:ptCount val="5"/>
                <c:pt idx="0">
                  <c:v>15-19</c:v>
                </c:pt>
                <c:pt idx="1">
                  <c:v>20-24</c:v>
                </c:pt>
                <c:pt idx="2">
                  <c:v>25-29</c:v>
                </c:pt>
                <c:pt idx="3">
                  <c:v>30-34</c:v>
                </c:pt>
                <c:pt idx="4">
                  <c:v>&gt;=35</c:v>
                </c:pt>
              </c:strCache>
            </c:strRef>
          </c:cat>
          <c:val>
            <c:numRef>
              <c:f>Sheet1!$B$1:$B$5</c:f>
              <c:numCache>
                <c:formatCode>General</c:formatCode>
                <c:ptCount val="5"/>
                <c:pt idx="0">
                  <c:v>75</c:v>
                </c:pt>
                <c:pt idx="1">
                  <c:v>59</c:v>
                </c:pt>
                <c:pt idx="2">
                  <c:v>42</c:v>
                </c:pt>
                <c:pt idx="3">
                  <c:v>31</c:v>
                </c:pt>
                <c:pt idx="4">
                  <c:v>34</c:v>
                </c:pt>
              </c:numCache>
            </c:numRef>
          </c:val>
        </c:ser>
        <c:dLbls>
          <c:showLegendKey val="0"/>
          <c:showVal val="1"/>
          <c:showCatName val="0"/>
          <c:showSerName val="0"/>
          <c:showPercent val="0"/>
          <c:showBubbleSize val="0"/>
        </c:dLbls>
        <c:gapWidth val="150"/>
        <c:axId val="216221784"/>
        <c:axId val="216222176"/>
      </c:barChart>
      <c:catAx>
        <c:axId val="216221784"/>
        <c:scaling>
          <c:orientation val="minMax"/>
        </c:scaling>
        <c:delete val="0"/>
        <c:axPos val="b"/>
        <c:title>
          <c:tx>
            <c:rich>
              <a:bodyPr/>
              <a:lstStyle/>
              <a:p>
                <a:pPr>
                  <a:defRPr sz="1800">
                    <a:solidFill>
                      <a:schemeClr val="bg2"/>
                    </a:solidFill>
                  </a:defRPr>
                </a:pPr>
                <a:r>
                  <a:rPr lang="en-US" sz="1800">
                    <a:solidFill>
                      <a:schemeClr val="bg2"/>
                    </a:solidFill>
                  </a:rPr>
                  <a:t>Age</a:t>
                </a:r>
              </a:p>
            </c:rich>
          </c:tx>
          <c:overlay val="0"/>
        </c:title>
        <c:numFmt formatCode="General" sourceLinked="0"/>
        <c:majorTickMark val="none"/>
        <c:minorTickMark val="none"/>
        <c:tickLblPos val="nextTo"/>
        <c:spPr>
          <a:ln>
            <a:solidFill>
              <a:srgbClr val="FFFFFF"/>
            </a:solidFill>
          </a:ln>
        </c:spPr>
        <c:txPr>
          <a:bodyPr/>
          <a:lstStyle/>
          <a:p>
            <a:pPr>
              <a:defRPr sz="1800" b="1">
                <a:solidFill>
                  <a:schemeClr val="bg2"/>
                </a:solidFill>
              </a:defRPr>
            </a:pPr>
            <a:endParaRPr lang="en-US"/>
          </a:p>
        </c:txPr>
        <c:crossAx val="216222176"/>
        <c:crosses val="autoZero"/>
        <c:auto val="1"/>
        <c:lblAlgn val="ctr"/>
        <c:lblOffset val="100"/>
        <c:noMultiLvlLbl val="0"/>
      </c:catAx>
      <c:valAx>
        <c:axId val="216222176"/>
        <c:scaling>
          <c:orientation val="minMax"/>
          <c:max val="100"/>
        </c:scaling>
        <c:delete val="0"/>
        <c:axPos val="l"/>
        <c:title>
          <c:tx>
            <c:rich>
              <a:bodyPr rot="-5400000" vert="horz"/>
              <a:lstStyle/>
              <a:p>
                <a:pPr>
                  <a:defRPr sz="1800">
                    <a:solidFill>
                      <a:schemeClr val="bg2"/>
                    </a:solidFill>
                  </a:defRPr>
                </a:pPr>
                <a:r>
                  <a:rPr lang="en-US" sz="1800">
                    <a:solidFill>
                      <a:schemeClr val="bg2"/>
                    </a:solidFill>
                  </a:rPr>
                  <a:t>Percent</a:t>
                </a:r>
              </a:p>
            </c:rich>
          </c:tx>
          <c:overlay val="0"/>
        </c:title>
        <c:numFmt formatCode="General" sourceLinked="1"/>
        <c:majorTickMark val="out"/>
        <c:minorTickMark val="none"/>
        <c:tickLblPos val="nextTo"/>
        <c:spPr>
          <a:ln>
            <a:solidFill>
              <a:srgbClr val="FFFFFF"/>
            </a:solidFill>
          </a:ln>
        </c:spPr>
        <c:txPr>
          <a:bodyPr/>
          <a:lstStyle/>
          <a:p>
            <a:pPr>
              <a:defRPr sz="1800" b="1">
                <a:solidFill>
                  <a:schemeClr val="bg2"/>
                </a:solidFill>
              </a:defRPr>
            </a:pPr>
            <a:endParaRPr lang="en-US"/>
          </a:p>
        </c:txPr>
        <c:crossAx val="216221784"/>
        <c:crosses val="autoZero"/>
        <c:crossBetween val="between"/>
      </c:valAx>
    </c:plotArea>
    <c:plotVisOnly val="1"/>
    <c:dispBlanksAs val="gap"/>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lumMod val="60000"/>
                <a:lumOff val="40000"/>
              </a:schemeClr>
            </a:solidFill>
            <a:ln>
              <a:solidFill>
                <a:srgbClr val="FFFF00"/>
              </a:solidFill>
            </a:ln>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Sheet1!$A$2:$A$7</c:f>
              <c:strCache>
                <c:ptCount val="6"/>
                <c:pt idx="0">
                  <c:v>Condom</c:v>
                </c:pt>
                <c:pt idx="1">
                  <c:v>Pill</c:v>
                </c:pt>
                <c:pt idx="2">
                  <c:v>Withdrawal</c:v>
                </c:pt>
                <c:pt idx="3">
                  <c:v>DMPA</c:v>
                </c:pt>
                <c:pt idx="4">
                  <c:v>IUD/ Implant</c:v>
                </c:pt>
                <c:pt idx="5">
                  <c:v>Patch/ Ring</c:v>
                </c:pt>
              </c:strCache>
            </c:strRef>
          </c:cat>
          <c:val>
            <c:numRef>
              <c:f>Sheet1!$B$2:$B$7</c:f>
              <c:numCache>
                <c:formatCode>General</c:formatCode>
                <c:ptCount val="6"/>
                <c:pt idx="0">
                  <c:v>55</c:v>
                </c:pt>
                <c:pt idx="1">
                  <c:v>35</c:v>
                </c:pt>
                <c:pt idx="2">
                  <c:v>20</c:v>
                </c:pt>
                <c:pt idx="3">
                  <c:v>7</c:v>
                </c:pt>
                <c:pt idx="4">
                  <c:v>3</c:v>
                </c:pt>
                <c:pt idx="5">
                  <c:v>1</c:v>
                </c:pt>
              </c:numCache>
            </c:numRef>
          </c:val>
        </c:ser>
        <c:dLbls>
          <c:dLblPos val="outEnd"/>
          <c:showLegendKey val="0"/>
          <c:showVal val="1"/>
          <c:showCatName val="0"/>
          <c:showSerName val="0"/>
          <c:showPercent val="0"/>
          <c:showBubbleSize val="0"/>
        </c:dLbls>
        <c:gapWidth val="150"/>
        <c:axId val="216223352"/>
        <c:axId val="216223744"/>
      </c:barChart>
      <c:catAx>
        <c:axId val="216223352"/>
        <c:scaling>
          <c:orientation val="minMax"/>
        </c:scaling>
        <c:delete val="0"/>
        <c:axPos val="b"/>
        <c:numFmt formatCode="General" sourceLinked="0"/>
        <c:majorTickMark val="none"/>
        <c:minorTickMark val="none"/>
        <c:tickLblPos val="nextTo"/>
        <c:spPr>
          <a:ln>
            <a:solidFill>
              <a:schemeClr val="tx2"/>
            </a:solidFill>
          </a:ln>
        </c:spPr>
        <c:txPr>
          <a:bodyPr/>
          <a:lstStyle/>
          <a:p>
            <a:pPr>
              <a:defRPr b="1">
                <a:solidFill>
                  <a:schemeClr val="tx2"/>
                </a:solidFill>
              </a:defRPr>
            </a:pPr>
            <a:endParaRPr lang="en-US"/>
          </a:p>
        </c:txPr>
        <c:crossAx val="216223744"/>
        <c:crosses val="autoZero"/>
        <c:auto val="1"/>
        <c:lblAlgn val="ctr"/>
        <c:lblOffset val="100"/>
        <c:noMultiLvlLbl val="0"/>
      </c:catAx>
      <c:valAx>
        <c:axId val="216223744"/>
        <c:scaling>
          <c:orientation val="minMax"/>
        </c:scaling>
        <c:delete val="0"/>
        <c:axPos val="l"/>
        <c:title>
          <c:tx>
            <c:rich>
              <a:bodyPr/>
              <a:lstStyle/>
              <a:p>
                <a:pPr>
                  <a:defRPr/>
                </a:pPr>
                <a:r>
                  <a:rPr lang="en-US" dirty="0" smtClean="0"/>
                  <a:t>Percent</a:t>
                </a:r>
                <a:endParaRPr lang="en-US" dirty="0"/>
              </a:p>
            </c:rich>
          </c:tx>
          <c:layout>
            <c:manualLayout>
              <c:xMode val="edge"/>
              <c:yMode val="edge"/>
              <c:x val="7.7881619937694704E-3"/>
              <c:y val="0.34894828935856703"/>
            </c:manualLayout>
          </c:layout>
          <c:overlay val="0"/>
        </c:title>
        <c:numFmt formatCode="General" sourceLinked="1"/>
        <c:majorTickMark val="out"/>
        <c:minorTickMark val="none"/>
        <c:tickLblPos val="nextTo"/>
        <c:spPr>
          <a:ln>
            <a:solidFill>
              <a:schemeClr val="tx2"/>
            </a:solidFill>
          </a:ln>
        </c:spPr>
        <c:txPr>
          <a:bodyPr/>
          <a:lstStyle/>
          <a:p>
            <a:pPr>
              <a:defRPr b="1">
                <a:solidFill>
                  <a:schemeClr val="tx2"/>
                </a:solidFill>
              </a:defRPr>
            </a:pPr>
            <a:endParaRPr lang="en-US"/>
          </a:p>
        </c:txPr>
        <c:crossAx val="216223352"/>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6.emf"/></Relationships>
</file>

<file path=ppt/drawings/drawing1.xml><?xml version="1.0" encoding="utf-8"?>
<c:userShapes xmlns:c="http://schemas.openxmlformats.org/drawingml/2006/chart">
  <cdr:relSizeAnchor xmlns:cdr="http://schemas.openxmlformats.org/drawingml/2006/chartDrawing">
    <cdr:from>
      <cdr:x>0.40816</cdr:x>
      <cdr:y>0.8209</cdr:y>
    </cdr:from>
    <cdr:to>
      <cdr:x>0.53061</cdr:x>
      <cdr:y>1</cdr:y>
    </cdr:to>
    <cdr:sp macro="" textlink="">
      <cdr:nvSpPr>
        <cdr:cNvPr id="2" name="TextBox 1"/>
        <cdr:cNvSpPr txBox="1"/>
      </cdr:nvSpPr>
      <cdr:spPr>
        <a:xfrm xmlns:a="http://schemas.openxmlformats.org/drawingml/2006/main">
          <a:off x="3048000" y="449580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0.45905</cdr:x>
      <cdr:y>0.85168</cdr:y>
    </cdr:from>
    <cdr:to>
      <cdr:x>0.54095</cdr:x>
      <cdr:y>0.92402</cdr:y>
    </cdr:to>
    <cdr:sp macro="" textlink="">
      <cdr:nvSpPr>
        <cdr:cNvPr id="4" name="TextBox 7"/>
        <cdr:cNvSpPr txBox="1"/>
      </cdr:nvSpPr>
      <cdr:spPr>
        <a:xfrm xmlns:a="http://schemas.openxmlformats.org/drawingml/2006/main">
          <a:off x="3723848" y="4731788"/>
          <a:ext cx="664380" cy="401911"/>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dirty="0" smtClean="0"/>
            <a:t>Year</a:t>
          </a:r>
          <a:endParaRPr lang="en-US"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1FC2D468-14B3-4F42-94E8-A8121B08E93B}" type="datetimeFigureOut">
              <a:rPr lang="en-US" smtClean="0"/>
              <a:t>1/13/2017</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42794F4B-EFD9-465F-86A6-223EE2648DD5}" type="slidenum">
              <a:rPr lang="en-US" smtClean="0"/>
              <a:t>‹#›</a:t>
            </a:fld>
            <a:endParaRPr lang="en-US"/>
          </a:p>
        </p:txBody>
      </p:sp>
    </p:spTree>
    <p:extLst>
      <p:ext uri="{BB962C8B-B14F-4D97-AF65-F5344CB8AC3E}">
        <p14:creationId xmlns:p14="http://schemas.microsoft.com/office/powerpoint/2010/main" val="19755676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416" cy="464343"/>
          </a:xfrm>
          <a:prstGeom prst="rect">
            <a:avLst/>
          </a:prstGeom>
        </p:spPr>
        <p:txBody>
          <a:bodyPr vert="horz" lIns="91614" tIns="45807" rIns="91614" bIns="45807" rtlCol="0"/>
          <a:lstStyle>
            <a:lvl1pPr algn="l">
              <a:defRPr sz="1200"/>
            </a:lvl1pPr>
          </a:lstStyle>
          <a:p>
            <a:endParaRPr lang="en-US"/>
          </a:p>
        </p:txBody>
      </p:sp>
      <p:sp>
        <p:nvSpPr>
          <p:cNvPr id="3" name="Date Placeholder 2"/>
          <p:cNvSpPr>
            <a:spLocks noGrp="1"/>
          </p:cNvSpPr>
          <p:nvPr>
            <p:ph type="dt" idx="1"/>
          </p:nvPr>
        </p:nvSpPr>
        <p:spPr>
          <a:xfrm>
            <a:off x="3971393" y="0"/>
            <a:ext cx="3037416" cy="464343"/>
          </a:xfrm>
          <a:prstGeom prst="rect">
            <a:avLst/>
          </a:prstGeom>
        </p:spPr>
        <p:txBody>
          <a:bodyPr vert="horz" lIns="91614" tIns="45807" rIns="91614" bIns="45807" rtlCol="0"/>
          <a:lstStyle>
            <a:lvl1pPr algn="r">
              <a:defRPr sz="1200"/>
            </a:lvl1pPr>
          </a:lstStyle>
          <a:p>
            <a:fld id="{4D5F957A-08D0-4F45-9E0E-52756071E63F}" type="datetimeFigureOut">
              <a:rPr lang="en-US" smtClean="0"/>
              <a:pPr/>
              <a:t>1/13/2017</a:t>
            </a:fld>
            <a:endParaRPr lang="en-US"/>
          </a:p>
        </p:txBody>
      </p:sp>
      <p:sp>
        <p:nvSpPr>
          <p:cNvPr id="4" name="Slide Image Placeholder 3"/>
          <p:cNvSpPr>
            <a:spLocks noGrp="1" noRot="1" noChangeAspect="1"/>
          </p:cNvSpPr>
          <p:nvPr>
            <p:ph type="sldImg" idx="2"/>
          </p:nvPr>
        </p:nvSpPr>
        <p:spPr>
          <a:xfrm>
            <a:off x="1179513" y="696913"/>
            <a:ext cx="4651375" cy="3487737"/>
          </a:xfrm>
          <a:prstGeom prst="rect">
            <a:avLst/>
          </a:prstGeom>
          <a:noFill/>
          <a:ln w="12700">
            <a:solidFill>
              <a:prstClr val="black"/>
            </a:solidFill>
          </a:ln>
        </p:spPr>
        <p:txBody>
          <a:bodyPr vert="horz" lIns="91614" tIns="45807" rIns="91614" bIns="45807" rtlCol="0" anchor="ctr"/>
          <a:lstStyle/>
          <a:p>
            <a:endParaRPr lang="en-US"/>
          </a:p>
        </p:txBody>
      </p:sp>
      <p:sp>
        <p:nvSpPr>
          <p:cNvPr id="5" name="Notes Placeholder 4"/>
          <p:cNvSpPr>
            <a:spLocks noGrp="1"/>
          </p:cNvSpPr>
          <p:nvPr>
            <p:ph type="body" sz="quarter" idx="3"/>
          </p:nvPr>
        </p:nvSpPr>
        <p:spPr>
          <a:xfrm>
            <a:off x="701677" y="4416029"/>
            <a:ext cx="5607047" cy="4183857"/>
          </a:xfrm>
          <a:prstGeom prst="rect">
            <a:avLst/>
          </a:prstGeom>
        </p:spPr>
        <p:txBody>
          <a:bodyPr vert="horz" lIns="91614" tIns="45807" rIns="91614" bIns="45807"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30467"/>
            <a:ext cx="3037416" cy="464343"/>
          </a:xfrm>
          <a:prstGeom prst="rect">
            <a:avLst/>
          </a:prstGeom>
        </p:spPr>
        <p:txBody>
          <a:bodyPr vert="horz" lIns="91614" tIns="45807" rIns="91614" bIns="45807" rtlCol="0" anchor="b"/>
          <a:lstStyle>
            <a:lvl1pPr algn="l">
              <a:defRPr sz="1200"/>
            </a:lvl1pPr>
          </a:lstStyle>
          <a:p>
            <a:endParaRPr lang="en-US"/>
          </a:p>
        </p:txBody>
      </p:sp>
      <p:sp>
        <p:nvSpPr>
          <p:cNvPr id="7" name="Slide Number Placeholder 6"/>
          <p:cNvSpPr>
            <a:spLocks noGrp="1"/>
          </p:cNvSpPr>
          <p:nvPr>
            <p:ph type="sldNum" sz="quarter" idx="5"/>
          </p:nvPr>
        </p:nvSpPr>
        <p:spPr>
          <a:xfrm>
            <a:off x="3971393" y="8830467"/>
            <a:ext cx="3037416" cy="464343"/>
          </a:xfrm>
          <a:prstGeom prst="rect">
            <a:avLst/>
          </a:prstGeom>
        </p:spPr>
        <p:txBody>
          <a:bodyPr vert="horz" lIns="91614" tIns="45807" rIns="91614" bIns="45807" rtlCol="0" anchor="b"/>
          <a:lstStyle>
            <a:lvl1pPr algn="r">
              <a:defRPr sz="1200"/>
            </a:lvl1pPr>
          </a:lstStyle>
          <a:p>
            <a:fld id="{3248939C-6AA1-4E72-89FE-CD88101FFF54}" type="slidenum">
              <a:rPr lang="en-US" smtClean="0"/>
              <a:pPr/>
              <a:t>‹#›</a:t>
            </a:fld>
            <a:endParaRPr lang="en-US"/>
          </a:p>
        </p:txBody>
      </p:sp>
    </p:spTree>
    <p:extLst>
      <p:ext uri="{BB962C8B-B14F-4D97-AF65-F5344CB8AC3E}">
        <p14:creationId xmlns:p14="http://schemas.microsoft.com/office/powerpoint/2010/main" val="27013201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This presentation will provide an overview of the current trends</a:t>
            </a:r>
            <a:r>
              <a:rPr lang="en-US" baseline="0" dirty="0" smtClean="0"/>
              <a:t> in teen pregnancy and introduce efforts that providers can take to increase access to safe and effective contraception using CDC’s evidence-based Contraception Guidelines. </a:t>
            </a:r>
          </a:p>
          <a:p>
            <a:endParaRPr lang="en-US" baseline="0" dirty="0" smtClean="0"/>
          </a:p>
          <a:p>
            <a:endParaRPr lang="en-US" b="1" baseline="0" dirty="0" smtClean="0"/>
          </a:p>
        </p:txBody>
      </p:sp>
      <p:sp>
        <p:nvSpPr>
          <p:cNvPr id="4" name="Slide Number Placeholder 3"/>
          <p:cNvSpPr>
            <a:spLocks noGrp="1"/>
          </p:cNvSpPr>
          <p:nvPr>
            <p:ph type="sldNum" sz="quarter" idx="10"/>
          </p:nvPr>
        </p:nvSpPr>
        <p:spPr/>
        <p:txBody>
          <a:bodyPr/>
          <a:lstStyle/>
          <a:p>
            <a:fld id="{3248939C-6AA1-4E72-89FE-CD88101FFF54}" type="slidenum">
              <a:rPr lang="en-US" smtClean="0"/>
              <a:pPr/>
              <a:t>1</a:t>
            </a:fld>
            <a:endParaRPr lang="en-US"/>
          </a:p>
        </p:txBody>
      </p:sp>
    </p:spTree>
    <p:extLst>
      <p:ext uri="{BB962C8B-B14F-4D97-AF65-F5344CB8AC3E}">
        <p14:creationId xmlns:p14="http://schemas.microsoft.com/office/powerpoint/2010/main" val="566280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smtClean="0"/>
              <a:t>This is</a:t>
            </a:r>
            <a:r>
              <a:rPr lang="en-US" baseline="0" dirty="0" smtClean="0"/>
              <a:t> a map of the United States representing standardized teen birth rates, by state, 2012.</a:t>
            </a:r>
          </a:p>
          <a:p>
            <a:pPr marL="171450" indent="-171450">
              <a:buFont typeface="Arial" pitchFamily="34" charset="0"/>
              <a:buChar char="•"/>
            </a:pPr>
            <a:r>
              <a:rPr lang="en-US" baseline="0" dirty="0" smtClean="0"/>
              <a:t>Teen Birth rates were lowest in the Northeast and West and highest across the Southern states and Midwest.</a:t>
            </a:r>
          </a:p>
          <a:p>
            <a:pPr marL="171450" indent="-171450">
              <a:buFont typeface="Arial" pitchFamily="34" charset="0"/>
              <a:buChar char="•"/>
            </a:pPr>
            <a:r>
              <a:rPr lang="en-US" baseline="0" dirty="0" smtClean="0"/>
              <a:t>The states in dark green have standardized teen birth rates of 36 or more per 1000 women aged 15-19 years.</a:t>
            </a:r>
          </a:p>
          <a:p>
            <a:pPr marL="171450" indent="-171450">
              <a:buFont typeface="Arial" pitchFamily="34" charset="0"/>
              <a:buChar char="•"/>
            </a:pPr>
            <a:r>
              <a:rPr lang="en-US" baseline="0" dirty="0" smtClean="0"/>
              <a:t>The states in light gray have standardized rates of 14-22.9 teen births per 1000 women aged 15-19 years.</a:t>
            </a:r>
          </a:p>
          <a:p>
            <a:pPr marL="0" indent="0">
              <a:buFont typeface="Arial" pitchFamily="34" charset="0"/>
              <a:buNone/>
            </a:pPr>
            <a:endParaRPr lang="en-US" baseline="0" dirty="0" smtClean="0"/>
          </a:p>
        </p:txBody>
      </p:sp>
      <p:sp>
        <p:nvSpPr>
          <p:cNvPr id="4" name="Slide Number Placeholder 3"/>
          <p:cNvSpPr>
            <a:spLocks noGrp="1"/>
          </p:cNvSpPr>
          <p:nvPr>
            <p:ph type="sldNum" sz="quarter" idx="10"/>
          </p:nvPr>
        </p:nvSpPr>
        <p:spPr/>
        <p:txBody>
          <a:bodyPr/>
          <a:lstStyle/>
          <a:p>
            <a:fld id="{3248939C-6AA1-4E72-89FE-CD88101FFF54}" type="slidenum">
              <a:rPr lang="en-US" smtClean="0"/>
              <a:pPr/>
              <a:t>10</a:t>
            </a:fld>
            <a:endParaRPr lang="en-US"/>
          </a:p>
        </p:txBody>
      </p:sp>
    </p:spTree>
    <p:extLst>
      <p:ext uri="{BB962C8B-B14F-4D97-AF65-F5344CB8AC3E}">
        <p14:creationId xmlns:p14="http://schemas.microsoft.com/office/powerpoint/2010/main" val="259356395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48939C-6AA1-4E72-89FE-CD88101FFF54}" type="slidenum">
              <a:rPr lang="en-US" smtClean="0"/>
              <a:pPr/>
              <a:t>104</a:t>
            </a:fld>
            <a:endParaRPr lang="en-US"/>
          </a:p>
        </p:txBody>
      </p:sp>
    </p:spTree>
    <p:extLst>
      <p:ext uri="{BB962C8B-B14F-4D97-AF65-F5344CB8AC3E}">
        <p14:creationId xmlns:p14="http://schemas.microsoft.com/office/powerpoint/2010/main" val="181800174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sz="1200" kern="1200" dirty="0" smtClean="0">
                <a:solidFill>
                  <a:schemeClr val="tx1"/>
                </a:solidFill>
                <a:effectLst/>
                <a:latin typeface="+mn-lt"/>
                <a:ea typeface="+mn-ea"/>
                <a:cs typeface="+mn-cs"/>
              </a:rPr>
              <a:t>There are no exams</a:t>
            </a:r>
            <a:r>
              <a:rPr lang="en-US" sz="1200" kern="1200" baseline="0" dirty="0" smtClean="0">
                <a:solidFill>
                  <a:schemeClr val="tx1"/>
                </a:solidFill>
                <a:effectLst/>
                <a:latin typeface="+mn-lt"/>
                <a:ea typeface="+mn-ea"/>
                <a:cs typeface="+mn-cs"/>
              </a:rPr>
              <a:t> or tests that are necessary before initiating the implant.  </a:t>
            </a:r>
          </a:p>
          <a:p>
            <a:pPr marL="171450" indent="-171450">
              <a:buFont typeface="Arial" pitchFamily="34" charset="0"/>
              <a:buChar char="•"/>
            </a:pPr>
            <a:r>
              <a:rPr lang="en-US" sz="1200" kern="1200" dirty="0" smtClean="0">
                <a:solidFill>
                  <a:schemeClr val="tx1"/>
                </a:solidFill>
                <a:effectLst/>
                <a:latin typeface="+mn-lt"/>
                <a:ea typeface="+mn-ea"/>
                <a:cs typeface="+mn-cs"/>
              </a:rPr>
              <a:t>Measuring weight and calculating BMI at baseline might be helpful to monitor any changes and counsel women who might be concerned about weight change perceived to be associated with their contraceptive method.</a:t>
            </a:r>
            <a:endParaRPr lang="en-US" dirty="0"/>
          </a:p>
        </p:txBody>
      </p:sp>
      <p:sp>
        <p:nvSpPr>
          <p:cNvPr id="4" name="Slide Number Placeholder 3"/>
          <p:cNvSpPr>
            <a:spLocks noGrp="1"/>
          </p:cNvSpPr>
          <p:nvPr>
            <p:ph type="sldNum" sz="quarter" idx="10"/>
          </p:nvPr>
        </p:nvSpPr>
        <p:spPr/>
        <p:txBody>
          <a:bodyPr/>
          <a:lstStyle/>
          <a:p>
            <a:fld id="{186ECE1E-AF7B-493F-818C-23C9FFA919D5}" type="slidenum">
              <a:rPr lang="en-US" smtClean="0"/>
              <a:t>105</a:t>
            </a:fld>
            <a:endParaRPr lang="en-US" dirty="0"/>
          </a:p>
        </p:txBody>
      </p:sp>
    </p:spTree>
    <p:extLst>
      <p:ext uri="{BB962C8B-B14F-4D97-AF65-F5344CB8AC3E}">
        <p14:creationId xmlns:p14="http://schemas.microsoft.com/office/powerpoint/2010/main" val="21830833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sz="1200" kern="1200" dirty="0" smtClean="0">
                <a:solidFill>
                  <a:schemeClr val="tx1"/>
                </a:solidFill>
                <a:effectLst/>
                <a:latin typeface="+mn-lt"/>
                <a:ea typeface="+mn-ea"/>
                <a:cs typeface="+mn-cs"/>
              </a:rPr>
              <a:t>What if she decided to</a:t>
            </a:r>
            <a:r>
              <a:rPr lang="en-US" sz="1200" kern="1200" baseline="0" dirty="0" smtClean="0">
                <a:solidFill>
                  <a:schemeClr val="tx1"/>
                </a:solidFill>
                <a:effectLst/>
                <a:latin typeface="+mn-lt"/>
                <a:ea typeface="+mn-ea"/>
                <a:cs typeface="+mn-cs"/>
              </a:rPr>
              <a:t> get a </a:t>
            </a:r>
            <a:r>
              <a:rPr lang="en-US" sz="1200" kern="1200" baseline="0" dirty="0" err="1" smtClean="0">
                <a:solidFill>
                  <a:schemeClr val="tx1"/>
                </a:solidFill>
                <a:effectLst/>
                <a:latin typeface="+mn-lt"/>
                <a:ea typeface="+mn-ea"/>
                <a:cs typeface="+mn-cs"/>
              </a:rPr>
              <a:t>levonorgestrel</a:t>
            </a:r>
            <a:r>
              <a:rPr lang="en-US" sz="1200" kern="1200" baseline="0" dirty="0" smtClean="0">
                <a:solidFill>
                  <a:schemeClr val="tx1"/>
                </a:solidFill>
                <a:effectLst/>
                <a:latin typeface="+mn-lt"/>
                <a:ea typeface="+mn-ea"/>
                <a:cs typeface="+mn-cs"/>
              </a:rPr>
              <a:t> IUD instead of an implant?  Do any of the previous steps change?</a:t>
            </a:r>
          </a:p>
          <a:p>
            <a:pPr marL="171450" indent="-171450">
              <a:buFont typeface="Arial" pitchFamily="34" charset="0"/>
              <a:buChar char="•"/>
            </a:pPr>
            <a:r>
              <a:rPr lang="en-US" sz="1200" kern="1200" baseline="0" dirty="0" smtClean="0">
                <a:solidFill>
                  <a:schemeClr val="tx1"/>
                </a:solidFill>
                <a:effectLst/>
                <a:latin typeface="+mn-lt"/>
                <a:ea typeface="+mn-ea"/>
                <a:cs typeface="+mn-cs"/>
              </a:rPr>
              <a:t>The first question was “When can she start?”  She can start anytime as long as a provider can be reasonably certain that she is not pregnant.</a:t>
            </a:r>
          </a:p>
          <a:p>
            <a:pPr marL="171450" indent="-171450">
              <a:buFont typeface="Arial" pitchFamily="34" charset="0"/>
              <a:buChar char="•"/>
            </a:pPr>
            <a:r>
              <a:rPr lang="en-US" sz="1200" kern="1200" baseline="0" dirty="0" smtClean="0">
                <a:solidFill>
                  <a:schemeClr val="tx1"/>
                </a:solidFill>
                <a:effectLst/>
                <a:latin typeface="+mn-lt"/>
                <a:ea typeface="+mn-ea"/>
                <a:cs typeface="+mn-cs"/>
              </a:rPr>
              <a:t>The criteria to answer the second question, how to be reasonably certain that she is not pregnant, have also been reviewed.</a:t>
            </a:r>
          </a:p>
          <a:p>
            <a:pPr marL="171450" indent="-171450">
              <a:buFont typeface="Arial" pitchFamily="34" charset="0"/>
              <a:buChar char="•"/>
            </a:pPr>
            <a:r>
              <a:rPr lang="en-US" sz="1200" kern="1200" baseline="0" dirty="0" smtClean="0">
                <a:solidFill>
                  <a:schemeClr val="tx1"/>
                </a:solidFill>
                <a:effectLst/>
                <a:latin typeface="+mn-lt"/>
                <a:ea typeface="+mn-ea"/>
                <a:cs typeface="+mn-cs"/>
              </a:rPr>
              <a:t>Finally, the third question asks if any exams or tests need to be done before initiating. Explore the chart on the next slide for the answer.</a:t>
            </a:r>
          </a:p>
          <a:p>
            <a:pPr marL="171450" indent="-171450">
              <a:buFont typeface="Arial" pitchFamily="34" charset="0"/>
              <a:buChar char="•"/>
            </a:pPr>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86ECE1E-AF7B-493F-818C-23C9FFA919D5}" type="slidenum">
              <a:rPr lang="en-US" smtClean="0"/>
              <a:t>106</a:t>
            </a:fld>
            <a:endParaRPr lang="en-US" dirty="0"/>
          </a:p>
        </p:txBody>
      </p:sp>
    </p:spTree>
    <p:extLst>
      <p:ext uri="{BB962C8B-B14F-4D97-AF65-F5344CB8AC3E}">
        <p14:creationId xmlns:p14="http://schemas.microsoft.com/office/powerpoint/2010/main" val="21830833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smtClean="0"/>
              <a:t>There are few exams</a:t>
            </a:r>
            <a:r>
              <a:rPr lang="en-US" baseline="0" dirty="0" smtClean="0"/>
              <a:t> and tests that are necessary before starting contraception.</a:t>
            </a:r>
            <a:endParaRPr lang="en-US" dirty="0" smtClean="0"/>
          </a:p>
          <a:p>
            <a:pPr marL="171450" indent="-171450">
              <a:buFont typeface="Arial" pitchFamily="34" charset="0"/>
              <a:buChar char="•"/>
            </a:pPr>
            <a:r>
              <a:rPr lang="en-US" dirty="0" smtClean="0"/>
              <a:t>A</a:t>
            </a:r>
            <a:r>
              <a:rPr lang="en-US" baseline="0" dirty="0" smtClean="0"/>
              <a:t> pelvic exam is essential before placement of an IUD, therefore it is the only class A exam or test listed for an IUD.</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kern="1200" dirty="0" smtClean="0">
                <a:solidFill>
                  <a:schemeClr val="tx1"/>
                </a:solidFill>
                <a:effectLst/>
                <a:latin typeface="+mn-lt"/>
                <a:ea typeface="+mn-ea"/>
                <a:cs typeface="+mn-cs"/>
              </a:rPr>
              <a:t>Measuring weight and calculating BMI at baseline might be helpful to monitor any changes and counsel women who might be concerned about weight change perceived to be associated with their contraceptive method.</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kern="1200" dirty="0" smtClean="0">
                <a:solidFill>
                  <a:schemeClr val="tx1"/>
                </a:solidFill>
                <a:effectLst/>
                <a:latin typeface="+mn-lt"/>
                <a:ea typeface="+mn-ea"/>
                <a:cs typeface="+mn-cs"/>
              </a:rPr>
              <a:t>For IUD use, the US SPR recommendation states that m</a:t>
            </a:r>
            <a:r>
              <a:rPr lang="en-US" sz="1200" b="0" i="0" u="none" strike="noStrike" kern="1200" baseline="0" dirty="0" smtClean="0">
                <a:solidFill>
                  <a:schemeClr val="tx1"/>
                </a:solidFill>
                <a:latin typeface="+mn-lt"/>
                <a:ea typeface="+mn-ea"/>
                <a:cs typeface="+mn-cs"/>
              </a:rPr>
              <a:t>ost women do not require additional STD screening at the time of IUD insertion.  If a woman with risk factors for STDs has not been screened for gonorrhea and according to CDC’s </a:t>
            </a:r>
            <a:r>
              <a:rPr lang="en-US" sz="1200" b="0" i="1" u="none" strike="noStrike" kern="1200" baseline="0" dirty="0" smtClean="0">
                <a:solidFill>
                  <a:schemeClr val="tx1"/>
                </a:solidFill>
                <a:latin typeface="+mn-lt"/>
                <a:ea typeface="+mn-ea"/>
                <a:cs typeface="+mn-cs"/>
              </a:rPr>
              <a:t>STD Treatment Guidelines (</a:t>
            </a:r>
            <a:r>
              <a:rPr lang="en-US" sz="1200" b="0" i="0" u="none" strike="noStrike" kern="1200" baseline="0" dirty="0" smtClean="0">
                <a:solidFill>
                  <a:schemeClr val="tx1"/>
                </a:solidFill>
                <a:latin typeface="+mn-lt"/>
                <a:ea typeface="+mn-ea"/>
                <a:cs typeface="+mn-cs"/>
              </a:rPr>
              <a:t>http://www.cdc.gov/std/treatment/2010/), screening can be performed at the time of IUD insertion, and insertion should not be delayed.</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i="0" u="none" strike="noStrike" kern="1200" baseline="0" dirty="0" smtClean="0">
                <a:solidFill>
                  <a:schemeClr val="tx1"/>
                </a:solidFill>
                <a:latin typeface="+mn-lt"/>
                <a:ea typeface="+mn-ea"/>
                <a:cs typeface="+mn-cs"/>
              </a:rPr>
              <a:t>Women with current purulent cervicitis or chlamydial infection or gonococcal infection should not undergo IUD insertion.</a:t>
            </a:r>
          </a:p>
          <a:p>
            <a:pPr marL="171450" indent="-171450">
              <a:buFont typeface="Arial" pitchFamily="34" charset="0"/>
              <a:buChar char="•"/>
            </a:pPr>
            <a:endParaRPr lang="en-US" baseline="0" dirty="0" smtClean="0"/>
          </a:p>
        </p:txBody>
      </p:sp>
      <p:sp>
        <p:nvSpPr>
          <p:cNvPr id="4" name="Slide Number Placeholder 3"/>
          <p:cNvSpPr>
            <a:spLocks noGrp="1"/>
          </p:cNvSpPr>
          <p:nvPr>
            <p:ph type="sldNum" sz="quarter" idx="10"/>
          </p:nvPr>
        </p:nvSpPr>
        <p:spPr/>
        <p:txBody>
          <a:bodyPr/>
          <a:lstStyle/>
          <a:p>
            <a:fld id="{28BF7D67-155C-4343-8D69-7DAB182771CD}" type="slidenum">
              <a:rPr lang="en-US" smtClean="0"/>
              <a:t>107</a:t>
            </a:fld>
            <a:endParaRPr lang="en-US"/>
          </a:p>
        </p:txBody>
      </p:sp>
    </p:spTree>
    <p:extLst>
      <p:ext uri="{BB962C8B-B14F-4D97-AF65-F5344CB8AC3E}">
        <p14:creationId xmlns:p14="http://schemas.microsoft.com/office/powerpoint/2010/main" val="197510595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sz="1200" kern="1200" dirty="0" smtClean="0">
                <a:solidFill>
                  <a:schemeClr val="tx1"/>
                </a:solidFill>
                <a:effectLst/>
                <a:latin typeface="+mn-lt"/>
                <a:ea typeface="+mn-ea"/>
                <a:cs typeface="+mn-cs"/>
              </a:rPr>
              <a:t>For</a:t>
            </a:r>
            <a:r>
              <a:rPr lang="en-US" sz="1200" kern="1200" baseline="0" dirty="0" smtClean="0">
                <a:solidFill>
                  <a:schemeClr val="tx1"/>
                </a:solidFill>
                <a:effectLst/>
                <a:latin typeface="+mn-lt"/>
                <a:ea typeface="+mn-ea"/>
                <a:cs typeface="+mn-cs"/>
              </a:rPr>
              <a:t> IUD placement, a bimanual exam is necessary before placement.  </a:t>
            </a:r>
          </a:p>
          <a:p>
            <a:pPr marL="171450" indent="-171450">
              <a:buFont typeface="Arial" pitchFamily="34" charset="0"/>
              <a:buChar char="•"/>
            </a:pPr>
            <a:r>
              <a:rPr lang="en-US" sz="1200" kern="1200" baseline="0" dirty="0" smtClean="0">
                <a:solidFill>
                  <a:schemeClr val="tx1"/>
                </a:solidFill>
                <a:effectLst/>
                <a:latin typeface="+mn-lt"/>
                <a:ea typeface="+mn-ea"/>
                <a:cs typeface="+mn-cs"/>
              </a:rPr>
              <a:t>STI screening should also be performed according to CDC STD Treatment Guidelines.</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kern="1200" baseline="0" dirty="0" smtClean="0">
                <a:solidFill>
                  <a:schemeClr val="tx1"/>
                </a:solidFill>
                <a:effectLst/>
                <a:latin typeface="+mn-lt"/>
                <a:ea typeface="+mn-ea"/>
                <a:cs typeface="+mn-cs"/>
              </a:rPr>
              <a:t>That means annual screening of </a:t>
            </a:r>
            <a:r>
              <a:rPr lang="en-US" dirty="0" smtClean="0">
                <a:effectLst/>
              </a:rPr>
              <a:t>all sexually active females aged ≤25 years for </a:t>
            </a:r>
            <a:r>
              <a:rPr lang="en-US" i="1" dirty="0" smtClean="0">
                <a:effectLst/>
              </a:rPr>
              <a:t>C. trachomatis</a:t>
            </a:r>
            <a:r>
              <a:rPr lang="en-US" dirty="0" smtClean="0">
                <a:effectLst/>
              </a:rPr>
              <a:t> and </a:t>
            </a:r>
            <a:r>
              <a:rPr lang="en-US" i="1" dirty="0" smtClean="0">
                <a:effectLst/>
              </a:rPr>
              <a:t>N. </a:t>
            </a:r>
            <a:r>
              <a:rPr lang="en-US" i="1" dirty="0" err="1" smtClean="0">
                <a:effectLst/>
              </a:rPr>
              <a:t>gonorrhoeae</a:t>
            </a:r>
            <a:r>
              <a:rPr lang="en-US" i="0" dirty="0" smtClean="0">
                <a:effectLst/>
              </a:rPr>
              <a:t>.</a:t>
            </a:r>
            <a:r>
              <a:rPr lang="en-US" i="0" baseline="0" dirty="0" smtClean="0">
                <a:effectLst/>
              </a:rPr>
              <a:t>  </a:t>
            </a:r>
            <a:r>
              <a:rPr lang="en-US" dirty="0" smtClean="0">
                <a:effectLst/>
              </a:rPr>
              <a:t>Women aged &lt;25 years are at highest risk for gonorrhea infection. </a:t>
            </a:r>
            <a:r>
              <a:rPr lang="en-US" sz="1200" kern="1200" dirty="0" smtClean="0">
                <a:solidFill>
                  <a:schemeClr val="tx1"/>
                </a:solidFill>
                <a:effectLst/>
                <a:latin typeface="+mn-lt"/>
                <a:ea typeface="+mn-ea"/>
                <a:cs typeface="+mn-cs"/>
              </a:rPr>
              <a:t>For IUD use, the US SPR recommendation states that m</a:t>
            </a:r>
            <a:r>
              <a:rPr lang="en-US" sz="1200" b="0" i="0" u="none" strike="noStrike" kern="1200" baseline="0" dirty="0" smtClean="0">
                <a:solidFill>
                  <a:schemeClr val="tx1"/>
                </a:solidFill>
                <a:latin typeface="+mn-lt"/>
                <a:ea typeface="+mn-ea"/>
                <a:cs typeface="+mn-cs"/>
              </a:rPr>
              <a:t>ost women do not require additional STD screening at the time of IUD insertion.  If a woman with risk factors for STDs has not been screened for gonorrhea and according to CDC’s </a:t>
            </a:r>
            <a:r>
              <a:rPr lang="en-US" sz="1200" b="0" i="1" u="none" strike="noStrike" kern="1200" baseline="0" dirty="0" smtClean="0">
                <a:solidFill>
                  <a:schemeClr val="tx1"/>
                </a:solidFill>
                <a:latin typeface="+mn-lt"/>
                <a:ea typeface="+mn-ea"/>
                <a:cs typeface="+mn-cs"/>
              </a:rPr>
              <a:t>STD Treatment Guidelines (</a:t>
            </a:r>
            <a:r>
              <a:rPr lang="en-US" sz="1200" b="0" i="0" u="none" strike="noStrike" kern="1200" baseline="0" dirty="0" smtClean="0">
                <a:solidFill>
                  <a:schemeClr val="tx1"/>
                </a:solidFill>
                <a:latin typeface="+mn-lt"/>
                <a:ea typeface="+mn-ea"/>
                <a:cs typeface="+mn-cs"/>
              </a:rPr>
              <a:t>http://www.cdc.gov/std/treatment/2010/), screening can be performed at the time of IUD insertion, and insertion should not be delayed.</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i="0" u="none" strike="noStrike" kern="1200" baseline="0" dirty="0" smtClean="0">
                <a:solidFill>
                  <a:schemeClr val="tx1"/>
                </a:solidFill>
                <a:latin typeface="+mn-lt"/>
                <a:ea typeface="+mn-ea"/>
                <a:cs typeface="+mn-cs"/>
              </a:rPr>
              <a:t>Women with current purulent cervicitis or chlamydial infection or gonococcal infection should not undergo IUD insertion.</a:t>
            </a:r>
          </a:p>
          <a:p>
            <a:pPr marL="171450" indent="-171450">
              <a:buFont typeface="Arial" pitchFamily="34" charset="0"/>
              <a:buChar char="•"/>
            </a:pPr>
            <a:endParaRPr lang="en-US" dirty="0" smtClean="0">
              <a:effectLst/>
            </a:endParaRPr>
          </a:p>
        </p:txBody>
      </p:sp>
      <p:sp>
        <p:nvSpPr>
          <p:cNvPr id="4" name="Slide Number Placeholder 3"/>
          <p:cNvSpPr>
            <a:spLocks noGrp="1"/>
          </p:cNvSpPr>
          <p:nvPr>
            <p:ph type="sldNum" sz="quarter" idx="10"/>
          </p:nvPr>
        </p:nvSpPr>
        <p:spPr/>
        <p:txBody>
          <a:bodyPr/>
          <a:lstStyle/>
          <a:p>
            <a:fld id="{186ECE1E-AF7B-493F-818C-23C9FFA919D5}" type="slidenum">
              <a:rPr lang="en-US" smtClean="0"/>
              <a:t>108</a:t>
            </a:fld>
            <a:endParaRPr lang="en-US" dirty="0"/>
          </a:p>
        </p:txBody>
      </p:sp>
    </p:spTree>
    <p:extLst>
      <p:ext uri="{BB962C8B-B14F-4D97-AF65-F5344CB8AC3E}">
        <p14:creationId xmlns:p14="http://schemas.microsoft.com/office/powerpoint/2010/main" val="21830833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28BF7D67-155C-4343-8D69-7DAB182771CD}" type="slidenum">
              <a:rPr lang="en-US" smtClean="0"/>
              <a:t>109</a:t>
            </a:fld>
            <a:endParaRPr lang="en-US"/>
          </a:p>
        </p:txBody>
      </p:sp>
    </p:spTree>
    <p:extLst>
      <p:ext uri="{BB962C8B-B14F-4D97-AF65-F5344CB8AC3E}">
        <p14:creationId xmlns:p14="http://schemas.microsoft.com/office/powerpoint/2010/main" val="321752164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smtClean="0"/>
              <a:t>Currently</a:t>
            </a:r>
            <a:r>
              <a:rPr lang="en-US" baseline="0" dirty="0" smtClean="0"/>
              <a:t> there are four options for emergency contraception or EC.</a:t>
            </a:r>
          </a:p>
          <a:p>
            <a:pPr marL="171450" indent="-171450">
              <a:buFont typeface="Arial" pitchFamily="34" charset="0"/>
              <a:buChar char="•"/>
            </a:pPr>
            <a:r>
              <a:rPr lang="en-US" baseline="0" dirty="0" smtClean="0"/>
              <a:t>The copper Intrauterine device and three types of emergency contraceptive pills or ECPs.</a:t>
            </a:r>
            <a:endParaRPr lang="en-US" baseline="0" dirty="0"/>
          </a:p>
          <a:p>
            <a:pPr marL="171450" indent="-171450">
              <a:buFont typeface="Arial" pitchFamily="34" charset="0"/>
              <a:buChar char="•"/>
            </a:pPr>
            <a:r>
              <a:rPr lang="en-US" baseline="0" dirty="0" smtClean="0"/>
              <a:t>The three types of pills include </a:t>
            </a:r>
            <a:r>
              <a:rPr lang="en-US" baseline="0" dirty="0" err="1" smtClean="0"/>
              <a:t>ulipristal</a:t>
            </a:r>
            <a:r>
              <a:rPr lang="en-US" baseline="0" dirty="0" smtClean="0"/>
              <a:t> acetate or UPA, </a:t>
            </a:r>
            <a:r>
              <a:rPr lang="en-US" baseline="0" dirty="0" err="1" smtClean="0"/>
              <a:t>levonorgestrel</a:t>
            </a:r>
            <a:r>
              <a:rPr lang="en-US" baseline="0" dirty="0" smtClean="0"/>
              <a:t> or LNG as well as combined estrogen and progestin oral contraceptive pills.</a:t>
            </a:r>
          </a:p>
          <a:p>
            <a:pPr marL="171450" indent="-171450">
              <a:buFont typeface="Arial" pitchFamily="34" charset="0"/>
              <a:buChar char="•"/>
            </a:pPr>
            <a:r>
              <a:rPr lang="en-US" baseline="0" dirty="0" smtClean="0"/>
              <a:t>All options may be utilized within 5 days of unprotected sexual intercourse.</a:t>
            </a:r>
          </a:p>
          <a:p>
            <a:pPr marL="171450" indent="-171450">
              <a:buFont typeface="Arial" pitchFamily="34" charset="0"/>
              <a:buChar char="•"/>
            </a:pPr>
            <a:r>
              <a:rPr lang="en-US" baseline="0" dirty="0" smtClean="0"/>
              <a:t>The Copper IUD should be placed within 5 days of the first act of unprotected sexual intercourse.</a:t>
            </a:r>
          </a:p>
          <a:p>
            <a:pPr marL="171450" indent="-171450">
              <a:buFont typeface="Arial" pitchFamily="34" charset="0"/>
              <a:buChar char="•"/>
            </a:pPr>
            <a:endParaRPr lang="en-US" baseline="0" dirty="0" smtClean="0"/>
          </a:p>
        </p:txBody>
      </p:sp>
      <p:sp>
        <p:nvSpPr>
          <p:cNvPr id="4" name="Slide Number Placeholder 3"/>
          <p:cNvSpPr>
            <a:spLocks noGrp="1"/>
          </p:cNvSpPr>
          <p:nvPr>
            <p:ph type="sldNum" sz="quarter" idx="10"/>
          </p:nvPr>
        </p:nvSpPr>
        <p:spPr/>
        <p:txBody>
          <a:bodyPr/>
          <a:lstStyle/>
          <a:p>
            <a:fld id="{28BF7D67-155C-4343-8D69-7DAB182771CD}" type="slidenum">
              <a:rPr lang="en-US" smtClean="0"/>
              <a:t>110</a:t>
            </a:fld>
            <a:endParaRPr lang="en-US" dirty="0"/>
          </a:p>
        </p:txBody>
      </p:sp>
    </p:spTree>
    <p:extLst>
      <p:ext uri="{BB962C8B-B14F-4D97-AF65-F5344CB8AC3E}">
        <p14:creationId xmlns:p14="http://schemas.microsoft.com/office/powerpoint/2010/main" val="345125846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smtClean="0"/>
              <a:t>Since</a:t>
            </a:r>
            <a:r>
              <a:rPr lang="en-US" baseline="0" dirty="0" smtClean="0"/>
              <a:t> these options are not all the same, how can you help her choose the best option for her?</a:t>
            </a:r>
            <a:endParaRPr lang="en-US" dirty="0" smtClean="0"/>
          </a:p>
          <a:p>
            <a:pPr marL="171450" indent="-171450">
              <a:buFont typeface="Arial" pitchFamily="34" charset="0"/>
              <a:buChar char="•"/>
            </a:pPr>
            <a:r>
              <a:rPr lang="en-US" dirty="0" smtClean="0"/>
              <a:t>The evidence</a:t>
            </a:r>
            <a:r>
              <a:rPr lang="en-US" baseline="0" dirty="0" smtClean="0"/>
              <a:t> shows that Copper IUDs are highly effective as emergency contraception and can be continued as regular contraception if that is what she desires and she is willing to come in for a visit.</a:t>
            </a:r>
          </a:p>
          <a:p>
            <a:pPr marL="171450" indent="-171450">
              <a:buFont typeface="Arial" pitchFamily="34" charset="0"/>
              <a:buChar char="•"/>
            </a:pPr>
            <a:r>
              <a:rPr lang="en-US" baseline="0" dirty="0" smtClean="0"/>
              <a:t>UPA and LNG have similar effectiveness when taken within 3 days after unprotected intercourse while UPA may be more effective between days 3 and 5 after unprotected sex.</a:t>
            </a:r>
          </a:p>
          <a:p>
            <a:pPr marL="171450" indent="-171450">
              <a:buFont typeface="Arial" pitchFamily="34" charset="0"/>
              <a:buChar char="•"/>
            </a:pPr>
            <a:r>
              <a:rPr lang="en-US" baseline="0" dirty="0" smtClean="0"/>
              <a:t>UPA may also be more effective than LNG for women who are obese according to one study.</a:t>
            </a:r>
          </a:p>
          <a:p>
            <a:pPr marL="171450" indent="-171450">
              <a:buFont typeface="Arial" pitchFamily="34" charset="0"/>
              <a:buChar char="•"/>
            </a:pPr>
            <a:r>
              <a:rPr lang="en-US" baseline="0" dirty="0" smtClean="0"/>
              <a:t>The combined regimen also known as </a:t>
            </a:r>
            <a:r>
              <a:rPr lang="en-US" baseline="0" dirty="0" err="1" smtClean="0"/>
              <a:t>Yuzpe</a:t>
            </a:r>
            <a:r>
              <a:rPr lang="en-US" baseline="0" dirty="0" smtClean="0"/>
              <a:t> method is less effective than the other two ECPs and is associated with more frequent side effects particularly nausea and vomiting.</a:t>
            </a:r>
          </a:p>
          <a:p>
            <a:pPr marL="0" indent="0">
              <a:buFont typeface="Arial" pitchFamily="34" charset="0"/>
              <a:buNone/>
            </a:pPr>
            <a:endParaRPr lang="en-US" baseline="0" dirty="0" smtClean="0"/>
          </a:p>
        </p:txBody>
      </p:sp>
      <p:sp>
        <p:nvSpPr>
          <p:cNvPr id="4" name="Slide Number Placeholder 3"/>
          <p:cNvSpPr>
            <a:spLocks noGrp="1"/>
          </p:cNvSpPr>
          <p:nvPr>
            <p:ph type="sldNum" sz="quarter" idx="10"/>
          </p:nvPr>
        </p:nvSpPr>
        <p:spPr/>
        <p:txBody>
          <a:bodyPr/>
          <a:lstStyle/>
          <a:p>
            <a:fld id="{28BF7D67-155C-4343-8D69-7DAB182771CD}" type="slidenum">
              <a:rPr lang="en-US" smtClean="0"/>
              <a:t>111</a:t>
            </a:fld>
            <a:endParaRPr lang="en-US"/>
          </a:p>
        </p:txBody>
      </p:sp>
    </p:spTree>
    <p:extLst>
      <p:ext uri="{BB962C8B-B14F-4D97-AF65-F5344CB8AC3E}">
        <p14:creationId xmlns:p14="http://schemas.microsoft.com/office/powerpoint/2010/main" val="364701592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smtClean="0"/>
              <a:t>This patient therefore has four</a:t>
            </a:r>
            <a:r>
              <a:rPr lang="en-US" baseline="0" dirty="0" smtClean="0"/>
              <a:t> options for emergency contraception – there are no conditions for which she cannot take emergency contraceptive pills; for emergency IUD use, she needs to meet the eligibility criteria for regular IUD insertion.</a:t>
            </a:r>
            <a:endParaRPr lang="en-US" dirty="0"/>
          </a:p>
        </p:txBody>
      </p:sp>
      <p:sp>
        <p:nvSpPr>
          <p:cNvPr id="4" name="Slide Number Placeholder 3"/>
          <p:cNvSpPr>
            <a:spLocks noGrp="1"/>
          </p:cNvSpPr>
          <p:nvPr>
            <p:ph type="sldNum" sz="quarter" idx="10"/>
          </p:nvPr>
        </p:nvSpPr>
        <p:spPr/>
        <p:txBody>
          <a:bodyPr/>
          <a:lstStyle/>
          <a:p>
            <a:fld id="{28BF7D67-155C-4343-8D69-7DAB182771CD}" type="slidenum">
              <a:rPr lang="en-US" smtClean="0"/>
              <a:t>112</a:t>
            </a:fld>
            <a:endParaRPr lang="en-US"/>
          </a:p>
        </p:txBody>
      </p:sp>
    </p:spTree>
    <p:extLst>
      <p:ext uri="{BB962C8B-B14F-4D97-AF65-F5344CB8AC3E}">
        <p14:creationId xmlns:p14="http://schemas.microsoft.com/office/powerpoint/2010/main" val="322866604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smtClean="0"/>
              <a:t>If</a:t>
            </a:r>
            <a:r>
              <a:rPr lang="en-US" baseline="0" dirty="0" smtClean="0"/>
              <a:t> she decides to take </a:t>
            </a:r>
            <a:r>
              <a:rPr lang="en-US" baseline="0" dirty="0" err="1" smtClean="0"/>
              <a:t>ulipristal</a:t>
            </a:r>
            <a:r>
              <a:rPr lang="en-US" baseline="0" dirty="0" smtClean="0"/>
              <a:t> acetate, when can she start regular contraception after taking the pills?</a:t>
            </a:r>
            <a:endParaRPr lang="en-US" dirty="0"/>
          </a:p>
        </p:txBody>
      </p:sp>
      <p:sp>
        <p:nvSpPr>
          <p:cNvPr id="4" name="Slide Number Placeholder 3"/>
          <p:cNvSpPr>
            <a:spLocks noGrp="1"/>
          </p:cNvSpPr>
          <p:nvPr>
            <p:ph type="sldNum" sz="quarter" idx="10"/>
          </p:nvPr>
        </p:nvSpPr>
        <p:spPr/>
        <p:txBody>
          <a:bodyPr/>
          <a:lstStyle/>
          <a:p>
            <a:fld id="{28BF7D67-155C-4343-8D69-7DAB182771CD}" type="slidenum">
              <a:rPr lang="en-US" smtClean="0"/>
              <a:t>113</a:t>
            </a:fld>
            <a:endParaRPr lang="en-US"/>
          </a:p>
        </p:txBody>
      </p:sp>
    </p:spTree>
    <p:extLst>
      <p:ext uri="{BB962C8B-B14F-4D97-AF65-F5344CB8AC3E}">
        <p14:creationId xmlns:p14="http://schemas.microsoft.com/office/powerpoint/2010/main" val="21373312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itchFamily="34" charset="0"/>
              <a:buChar char="•"/>
            </a:pPr>
            <a:r>
              <a:rPr lang="en-US" dirty="0" smtClean="0">
                <a:ea typeface="ＭＳ Ｐゴシック"/>
                <a:cs typeface="ＭＳ Ｐゴシック"/>
              </a:rPr>
              <a:t>This graph shows</a:t>
            </a:r>
            <a:r>
              <a:rPr lang="en-US" baseline="0" dirty="0" smtClean="0">
                <a:ea typeface="ＭＳ Ｐゴシック"/>
                <a:cs typeface="ＭＳ Ｐゴシック"/>
              </a:rPr>
              <a:t> the teen birth rates per 1000 women aged 15-19 years by country.</a:t>
            </a:r>
          </a:p>
          <a:p>
            <a:pPr>
              <a:buFont typeface="Arial" pitchFamily="34" charset="0"/>
              <a:buChar char="•"/>
            </a:pPr>
            <a:r>
              <a:rPr lang="en-US" baseline="0" dirty="0" smtClean="0">
                <a:ea typeface="ＭＳ Ｐゴシック"/>
                <a:cs typeface="ＭＳ Ｐゴシック"/>
              </a:rPr>
              <a:t>All birth rates are for 2013 unless otherwise noted.</a:t>
            </a:r>
          </a:p>
          <a:p>
            <a:pPr>
              <a:buFont typeface="Arial" pitchFamily="34" charset="0"/>
              <a:buChar char="•"/>
            </a:pPr>
            <a:r>
              <a:rPr lang="en-US" dirty="0" smtClean="0">
                <a:ea typeface="ＭＳ Ｐゴシック"/>
                <a:cs typeface="ＭＳ Ｐゴシック"/>
              </a:rPr>
              <a:t>Though rates have</a:t>
            </a:r>
            <a:r>
              <a:rPr lang="en-US" baseline="0" dirty="0" smtClean="0">
                <a:ea typeface="ＭＳ Ｐゴシック"/>
                <a:cs typeface="ＭＳ Ｐゴシック"/>
              </a:rPr>
              <a:t> been declining, the US still has the highest</a:t>
            </a:r>
            <a:r>
              <a:rPr lang="en-US" dirty="0" smtClean="0">
                <a:ea typeface="ＭＳ Ｐゴシック"/>
                <a:cs typeface="ＭＳ Ｐゴシック"/>
              </a:rPr>
              <a:t> teen birth rate (ages 15-19), up to 10</a:t>
            </a:r>
            <a:r>
              <a:rPr lang="en-US" baseline="0" dirty="0" smtClean="0">
                <a:ea typeface="ＭＳ Ｐゴシック"/>
                <a:cs typeface="ＭＳ Ｐゴシック"/>
              </a:rPr>
              <a:t> times that of other developed countries.</a:t>
            </a:r>
            <a:endParaRPr lang="en-US" dirty="0" smtClean="0">
              <a:ea typeface="ＭＳ Ｐゴシック"/>
              <a:cs typeface="ＭＳ Ｐゴシック"/>
            </a:endParaRPr>
          </a:p>
          <a:p>
            <a:pPr>
              <a:buFont typeface="Arial" pitchFamily="34" charset="0"/>
              <a:buChar char="•"/>
            </a:pPr>
            <a:r>
              <a:rPr lang="en-US" dirty="0" smtClean="0">
                <a:ea typeface="ＭＳ Ｐゴシック"/>
                <a:cs typeface="ＭＳ Ｐゴシック"/>
              </a:rPr>
              <a:t>In</a:t>
            </a:r>
            <a:r>
              <a:rPr lang="en-US" baseline="0" dirty="0" smtClean="0">
                <a:ea typeface="ＭＳ Ｐゴシック"/>
                <a:cs typeface="ＭＳ Ｐゴシック"/>
              </a:rPr>
              <a:t> 2012, t</a:t>
            </a:r>
            <a:r>
              <a:rPr lang="en-US" dirty="0" smtClean="0">
                <a:ea typeface="ＭＳ Ｐゴシック"/>
                <a:cs typeface="ＭＳ Ｐゴシック"/>
              </a:rPr>
              <a:t>here were 29.4 births per 1000 female teenagers ages 15-19 in the U.S. and</a:t>
            </a:r>
            <a:r>
              <a:rPr lang="en-US" baseline="0" dirty="0" smtClean="0">
                <a:ea typeface="ＭＳ Ｐゴシック"/>
                <a:cs typeface="ＭＳ Ｐゴシック"/>
              </a:rPr>
              <a:t> that rate has decreased since 2008 when it was 41.5.</a:t>
            </a:r>
            <a:endParaRPr lang="en-US" dirty="0" smtClean="0">
              <a:ea typeface="ＭＳ Ｐゴシック"/>
              <a:cs typeface="ＭＳ Ｐゴシック"/>
            </a:endParaRPr>
          </a:p>
          <a:p>
            <a:pPr>
              <a:buFont typeface="Arial" pitchFamily="34" charset="0"/>
              <a:buChar char="•"/>
            </a:pPr>
            <a:r>
              <a:rPr lang="en-US" dirty="0" smtClean="0">
                <a:ea typeface="ＭＳ Ｐゴシック"/>
                <a:cs typeface="ＭＳ Ｐゴシック"/>
              </a:rPr>
              <a:t>This</a:t>
            </a:r>
            <a:r>
              <a:rPr lang="en-US" baseline="0" dirty="0" smtClean="0">
                <a:ea typeface="ＭＳ Ｐゴシック"/>
                <a:cs typeface="ＭＳ Ｐゴシック"/>
              </a:rPr>
              <a:t> is much higher than the</a:t>
            </a:r>
            <a:r>
              <a:rPr lang="en-US" dirty="0" smtClean="0">
                <a:ea typeface="ＭＳ Ｐゴシック"/>
                <a:cs typeface="ＭＳ Ｐゴシック"/>
              </a:rPr>
              <a:t> highest rate in Europe</a:t>
            </a:r>
            <a:r>
              <a:rPr lang="en-US" baseline="0" dirty="0" smtClean="0">
                <a:ea typeface="ＭＳ Ｐゴシック"/>
                <a:cs typeface="ＭＳ Ｐゴシック"/>
              </a:rPr>
              <a:t>– 17.3 births per 1000 female teenagers in the UK, and almost 10 times the lowest rate in Switzerland.</a:t>
            </a:r>
          </a:p>
          <a:p>
            <a:pPr>
              <a:buFont typeface="Arial" pitchFamily="34" charset="0"/>
              <a:buChar char="•"/>
            </a:pPr>
            <a:endParaRPr lang="en-US" baseline="0" dirty="0" smtClean="0">
              <a:ea typeface="ＭＳ Ｐゴシック"/>
              <a:cs typeface="ＭＳ Ｐゴシック"/>
            </a:endParaRPr>
          </a:p>
          <a:p>
            <a:pPr>
              <a:buFont typeface="Arial" pitchFamily="34" charset="0"/>
              <a:buChar char="•"/>
            </a:pPr>
            <a:endParaRPr lang="en-US" b="1" baseline="0" dirty="0" smtClean="0">
              <a:ea typeface="ＭＳ Ｐゴシック"/>
              <a:cs typeface="ＭＳ Ｐゴシック"/>
            </a:endParaRPr>
          </a:p>
          <a:p>
            <a:pPr>
              <a:buFont typeface="Arial" pitchFamily="34" charset="0"/>
              <a:buNone/>
            </a:pPr>
            <a:endParaRPr lang="en-US" dirty="0" smtClean="0">
              <a:ea typeface="ＭＳ Ｐゴシック"/>
              <a:cs typeface="ＭＳ Ｐゴシック"/>
            </a:endParaRPr>
          </a:p>
          <a:p>
            <a:pPr>
              <a:buFont typeface="Arial" pitchFamily="34" charset="0"/>
              <a:buNone/>
            </a:pPr>
            <a:endParaRPr lang="en-US" dirty="0" smtClean="0">
              <a:ea typeface="ＭＳ Ｐゴシック"/>
              <a:cs typeface="ＭＳ Ｐゴシック"/>
            </a:endParaRPr>
          </a:p>
          <a:p>
            <a:endParaRPr lang="en-US" dirty="0"/>
          </a:p>
        </p:txBody>
      </p:sp>
      <p:sp>
        <p:nvSpPr>
          <p:cNvPr id="4" name="Slide Number Placeholder 3"/>
          <p:cNvSpPr>
            <a:spLocks noGrp="1"/>
          </p:cNvSpPr>
          <p:nvPr>
            <p:ph type="sldNum" sz="quarter" idx="10"/>
          </p:nvPr>
        </p:nvSpPr>
        <p:spPr/>
        <p:txBody>
          <a:bodyPr/>
          <a:lstStyle/>
          <a:p>
            <a:fld id="{3248939C-6AA1-4E72-89FE-CD88101FFF54}" type="slidenum">
              <a:rPr lang="en-US" smtClean="0"/>
              <a:pPr/>
              <a:t>11</a:t>
            </a:fld>
            <a:endParaRPr lang="en-US"/>
          </a:p>
        </p:txBody>
      </p:sp>
    </p:spTree>
    <p:extLst>
      <p:ext uri="{BB962C8B-B14F-4D97-AF65-F5344CB8AC3E}">
        <p14:creationId xmlns:p14="http://schemas.microsoft.com/office/powerpoint/2010/main" val="238600228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Resuming regular contraception after emergency contraceptive pills (ECPs)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requires consideration of the risk for pregnancy if ECPs fail and the risk of unintended pregnancy if contraception initiation is delayed until the next menstrual cycle.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There is no concern with starting or resuming hormonal contraception concurrently with estrogen or progestin ECPs because these methods do not contain an anti-progestin and have not been shown to have negative effects on an early pregnancy.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Data on when to start contraception after UPA ECPs is limited to </a:t>
            </a:r>
            <a:r>
              <a:rPr lang="en-US" sz="1200" kern="1200" dirty="0" err="1" smtClean="0">
                <a:solidFill>
                  <a:schemeClr val="tx1"/>
                </a:solidFill>
                <a:effectLst/>
                <a:latin typeface="+mn-lt"/>
                <a:ea typeface="+mn-ea"/>
                <a:cs typeface="+mn-cs"/>
              </a:rPr>
              <a:t>pharmacodyamic</a:t>
            </a:r>
            <a:r>
              <a:rPr lang="en-US" sz="1200" kern="1200" dirty="0" smtClean="0">
                <a:solidFill>
                  <a:schemeClr val="tx1"/>
                </a:solidFill>
                <a:effectLst/>
                <a:latin typeface="+mn-lt"/>
                <a:ea typeface="+mn-ea"/>
                <a:cs typeface="+mn-cs"/>
              </a:rPr>
              <a:t> data and expert opinion.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One pharmacodynamics study raised concern for decreased effectiveness of UPA if hormonal contraception was started the next day, specifically, less ovulation suppression.</a:t>
            </a:r>
          </a:p>
        </p:txBody>
      </p:sp>
      <p:sp>
        <p:nvSpPr>
          <p:cNvPr id="4" name="Slide Number Placeholder 3"/>
          <p:cNvSpPr>
            <a:spLocks noGrp="1"/>
          </p:cNvSpPr>
          <p:nvPr>
            <p:ph type="sldNum" sz="quarter" idx="10"/>
          </p:nvPr>
        </p:nvSpPr>
        <p:spPr/>
        <p:txBody>
          <a:bodyPr/>
          <a:lstStyle/>
          <a:p>
            <a:fld id="{28BF7D67-155C-4343-8D69-7DAB182771CD}" type="slidenum">
              <a:rPr lang="en-US" smtClean="0"/>
              <a:t>114</a:t>
            </a:fld>
            <a:endParaRPr lang="en-US"/>
          </a:p>
        </p:txBody>
      </p:sp>
    </p:spTree>
    <p:extLst>
      <p:ext uri="{BB962C8B-B14F-4D97-AF65-F5344CB8AC3E}">
        <p14:creationId xmlns:p14="http://schemas.microsoft.com/office/powerpoint/2010/main" val="176910909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GB" sz="1200" kern="1200" dirty="0" smtClean="0">
                <a:solidFill>
                  <a:schemeClr val="tx1"/>
                </a:solidFill>
                <a:effectLst/>
                <a:latin typeface="+mn-lt"/>
                <a:ea typeface="+mn-ea"/>
                <a:cs typeface="+mn-cs"/>
              </a:rPr>
              <a:t>Therefore, after </a:t>
            </a:r>
            <a:r>
              <a:rPr lang="en-GB" sz="1200" kern="1200" dirty="0" err="1" smtClean="0">
                <a:solidFill>
                  <a:schemeClr val="tx1"/>
                </a:solidFill>
                <a:effectLst/>
                <a:latin typeface="+mn-lt"/>
                <a:ea typeface="+mn-ea"/>
                <a:cs typeface="+mn-cs"/>
              </a:rPr>
              <a:t>levonorgestrel</a:t>
            </a:r>
            <a:r>
              <a:rPr lang="en-GB" sz="1200" kern="1200" dirty="0" smtClean="0">
                <a:solidFill>
                  <a:schemeClr val="tx1"/>
                </a:solidFill>
                <a:effectLst/>
                <a:latin typeface="+mn-lt"/>
                <a:ea typeface="+mn-ea"/>
                <a:cs typeface="+mn-cs"/>
              </a:rPr>
              <a:t> or combined ECPs, </a:t>
            </a:r>
            <a:r>
              <a:rPr lang="en-US" sz="1200" kern="1200" dirty="0" smtClean="0">
                <a:solidFill>
                  <a:schemeClr val="tx1"/>
                </a:solidFill>
                <a:effectLst/>
                <a:latin typeface="+mn-lt"/>
                <a:ea typeface="+mn-ea"/>
                <a:cs typeface="+mn-cs"/>
              </a:rPr>
              <a:t>any </a:t>
            </a:r>
            <a:r>
              <a:rPr lang="en-GB" sz="1200" kern="1200" dirty="0" smtClean="0">
                <a:solidFill>
                  <a:schemeClr val="tx1"/>
                </a:solidFill>
                <a:effectLst/>
                <a:latin typeface="+mn-lt"/>
                <a:ea typeface="+mn-ea"/>
                <a:cs typeface="+mn-cs"/>
              </a:rPr>
              <a:t>regular contraceptive method can be started immediately.  The woman should abstain from intercourse or use backup for 7 days, and take a pregnancy test if she does not have a withdrawal bleed within three weeks</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For women using UPA, </a:t>
            </a:r>
            <a:r>
              <a:rPr lang="en-GB" sz="1200" kern="1200" dirty="0" smtClean="0">
                <a:solidFill>
                  <a:schemeClr val="tx1"/>
                </a:solidFill>
                <a:effectLst/>
                <a:latin typeface="+mn-lt"/>
                <a:ea typeface="+mn-ea"/>
                <a:cs typeface="+mn-cs"/>
              </a:rPr>
              <a:t>she should resume or start hormonal contraception no sooner than </a:t>
            </a:r>
            <a:r>
              <a:rPr lang="en-GB" sz="1200" b="1" kern="1200" dirty="0" smtClean="0">
                <a:solidFill>
                  <a:schemeClr val="tx1"/>
                </a:solidFill>
                <a:effectLst/>
                <a:latin typeface="+mn-lt"/>
                <a:ea typeface="+mn-ea"/>
                <a:cs typeface="+mn-cs"/>
              </a:rPr>
              <a:t>five</a:t>
            </a:r>
            <a:r>
              <a:rPr lang="en-GB" sz="1200" kern="1200" dirty="0" smtClean="0">
                <a:solidFill>
                  <a:schemeClr val="tx1"/>
                </a:solidFill>
                <a:effectLst/>
                <a:latin typeface="+mn-lt"/>
                <a:ea typeface="+mn-ea"/>
                <a:cs typeface="+mn-cs"/>
              </a:rPr>
              <a:t> days after UPA due to possible concerns of decreased effectiveness of UPA if hormonal contraception is started sooner. This may require a repeat visit depending on her method choice.  </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smtClean="0">
                <a:solidFill>
                  <a:schemeClr val="tx1"/>
                </a:solidFill>
                <a:effectLst/>
                <a:latin typeface="+mn-lt"/>
                <a:ea typeface="+mn-ea"/>
                <a:cs typeface="+mn-cs"/>
              </a:rPr>
              <a:t>Non-hormonal contraception can be started immediately</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smtClean="0">
                <a:solidFill>
                  <a:schemeClr val="tx1"/>
                </a:solidFill>
                <a:effectLst/>
                <a:latin typeface="+mn-lt"/>
                <a:ea typeface="+mn-ea"/>
                <a:cs typeface="+mn-cs"/>
              </a:rPr>
              <a:t>Abstain from intercourse or use backup for 7 days after starting contraception</a:t>
            </a:r>
            <a:endParaRPr lang="en-US" sz="1200" kern="1200" smtClean="0">
              <a:solidFill>
                <a:schemeClr val="tx1"/>
              </a:solidFill>
              <a:effectLst/>
              <a:latin typeface="+mn-lt"/>
              <a:ea typeface="+mn-ea"/>
              <a:cs typeface="+mn-cs"/>
            </a:endParaRPr>
          </a:p>
          <a:p>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28BF7D67-155C-4343-8D69-7DAB182771CD}" type="slidenum">
              <a:rPr lang="en-US" smtClean="0"/>
              <a:t>115</a:t>
            </a:fld>
            <a:endParaRPr lang="en-US"/>
          </a:p>
        </p:txBody>
      </p:sp>
    </p:spTree>
    <p:extLst>
      <p:ext uri="{BB962C8B-B14F-4D97-AF65-F5344CB8AC3E}">
        <p14:creationId xmlns:p14="http://schemas.microsoft.com/office/powerpoint/2010/main" val="131923232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BF7D67-155C-4343-8D69-7DAB182771CD}" type="slidenum">
              <a:rPr lang="en-US" smtClean="0"/>
              <a:t>116</a:t>
            </a:fld>
            <a:endParaRPr lang="en-US"/>
          </a:p>
        </p:txBody>
      </p:sp>
    </p:spTree>
    <p:extLst>
      <p:ext uri="{BB962C8B-B14F-4D97-AF65-F5344CB8AC3E}">
        <p14:creationId xmlns:p14="http://schemas.microsoft.com/office/powerpoint/2010/main" val="108788349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1" name="Placeholder 2"/>
          <p:cNvSpPr>
            <a:spLocks noGrp="1" noRot="1" noChangeAspect="1" noChangeArrowheads="1" noTextEdit="1"/>
          </p:cNvSpPr>
          <p:nvPr>
            <p:ph type="sldImg"/>
          </p:nvPr>
        </p:nvSpPr>
        <p:spPr>
          <a:ln/>
        </p:spPr>
      </p:sp>
      <p:sp>
        <p:nvSpPr>
          <p:cNvPr id="558082" name="Placeholder 3"/>
          <p:cNvSpPr>
            <a:spLocks noGrp="1" noChangeArrowheads="1"/>
          </p:cNvSpPr>
          <p:nvPr>
            <p:ph type="body" idx="1"/>
          </p:nvPr>
        </p:nvSpPr>
        <p:spPr>
          <a:noFill/>
          <a:ln/>
        </p:spPr>
        <p:txBody>
          <a:bodyPr/>
          <a:lstStyle/>
          <a:p>
            <a:pPr marL="342900" indent="-342900" eaLnBrk="1" hangingPunct="1">
              <a:buFont typeface="Arial" panose="020B0604020202020204" pitchFamily="34" charset="0"/>
              <a:buChar char="•"/>
            </a:pPr>
            <a:r>
              <a:rPr lang="en-US" sz="2400" kern="1200" dirty="0" smtClean="0">
                <a:solidFill>
                  <a:schemeClr val="bg2"/>
                </a:solidFill>
                <a:latin typeface="+mn-lt"/>
                <a:ea typeface="ＭＳ Ｐゴシック"/>
                <a:cs typeface="ＭＳ Ｐゴシック"/>
              </a:rPr>
              <a:t>Rates of adolescent pregnancy in the US are decreasing, but remain high.</a:t>
            </a:r>
          </a:p>
          <a:p>
            <a:pPr marL="342900" indent="-342900" eaLnBrk="1" hangingPunct="1">
              <a:buFont typeface="Arial" panose="020B0604020202020204" pitchFamily="34" charset="0"/>
              <a:buChar char="•"/>
            </a:pPr>
            <a:r>
              <a:rPr lang="en-US" sz="2400" kern="1200" dirty="0" smtClean="0">
                <a:solidFill>
                  <a:schemeClr val="bg2"/>
                </a:solidFill>
                <a:latin typeface="+mn-lt"/>
                <a:ea typeface="ＭＳ Ｐゴシック"/>
                <a:cs typeface="ＭＳ Ｐゴシック"/>
              </a:rPr>
              <a:t>Adolescents who are at risk of unintended pregnancy need access to highly effective contraceptive methods.</a:t>
            </a:r>
          </a:p>
          <a:p>
            <a:pPr marL="342900" indent="-342900" eaLnBrk="1" hangingPunct="1">
              <a:buFont typeface="Arial" panose="020B0604020202020204" pitchFamily="34" charset="0"/>
              <a:buChar char="•"/>
            </a:pPr>
            <a:r>
              <a:rPr lang="en-US" sz="2400" kern="1200" dirty="0" smtClean="0">
                <a:solidFill>
                  <a:schemeClr val="bg2"/>
                </a:solidFill>
                <a:latin typeface="+mn-lt"/>
                <a:ea typeface="ＭＳ Ｐゴシック"/>
                <a:cs typeface="ＭＳ Ｐゴシック"/>
              </a:rPr>
              <a:t>Adolescents are eligible to use all methods of contraception.</a:t>
            </a:r>
          </a:p>
          <a:p>
            <a:pPr marL="800100" lvl="1" indent="-342900" eaLnBrk="1" hangingPunct="1">
              <a:buFont typeface="Arial" panose="020B0604020202020204" pitchFamily="34" charset="0"/>
              <a:buChar char="•"/>
            </a:pPr>
            <a:r>
              <a:rPr lang="en-US" sz="2200" kern="1200" dirty="0" smtClean="0">
                <a:solidFill>
                  <a:schemeClr val="bg2"/>
                </a:solidFill>
                <a:latin typeface="+mn-lt"/>
                <a:ea typeface="ＭＳ Ｐゴシック"/>
                <a:cs typeface="+mn-cs"/>
              </a:rPr>
              <a:t>There is no contraceptive method that an adolescent cannot use based on age alone.</a:t>
            </a:r>
          </a:p>
          <a:p>
            <a:pPr marL="342900" indent="-342900" eaLnBrk="1" hangingPunct="1">
              <a:buFont typeface="Arial" panose="020B0604020202020204" pitchFamily="34" charset="0"/>
              <a:buChar char="•"/>
            </a:pPr>
            <a:r>
              <a:rPr lang="en-US" sz="2400" kern="1200" dirty="0" smtClean="0">
                <a:solidFill>
                  <a:schemeClr val="bg2"/>
                </a:solidFill>
                <a:latin typeface="+mn-lt"/>
                <a:ea typeface="ＭＳ Ｐゴシック"/>
                <a:cs typeface="ＭＳ Ｐゴシック"/>
              </a:rPr>
              <a:t>Long-acting, reversible contraception (LARCs) including IUDs and implants may be particularly suitable for many adolescents.</a:t>
            </a:r>
          </a:p>
          <a:p>
            <a:pPr marL="342900" indent="-342900" eaLnBrk="1" hangingPunct="1">
              <a:buFont typeface="Arial" panose="020B0604020202020204" pitchFamily="34" charset="0"/>
              <a:buChar char="•"/>
            </a:pPr>
            <a:r>
              <a:rPr lang="en-US" sz="2400" kern="1200" dirty="0" smtClean="0">
                <a:solidFill>
                  <a:schemeClr val="bg2"/>
                </a:solidFill>
                <a:latin typeface="+mn-lt"/>
                <a:ea typeface="ＭＳ Ｐゴシック"/>
                <a:cs typeface="+mn-cs"/>
              </a:rPr>
              <a:t>Dual protection should be encouraged for adolescents.</a:t>
            </a:r>
          </a:p>
          <a:p>
            <a:endParaRPr lang="en-US" dirty="0" smtClean="0">
              <a:ea typeface="ＭＳ Ｐゴシック"/>
              <a:cs typeface="ＭＳ Ｐゴシック"/>
            </a:endParaRPr>
          </a:p>
        </p:txBody>
      </p:sp>
    </p:spTree>
    <p:extLst>
      <p:ext uri="{BB962C8B-B14F-4D97-AF65-F5344CB8AC3E}">
        <p14:creationId xmlns:p14="http://schemas.microsoft.com/office/powerpoint/2010/main" val="332686563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indent="-171450">
              <a:buFont typeface="Arial" pitchFamily="34" charset="0"/>
              <a:buChar char="•"/>
            </a:pPr>
            <a:r>
              <a:rPr lang="en-US" sz="1200" kern="1200" dirty="0" smtClean="0">
                <a:solidFill>
                  <a:schemeClr val="tx1"/>
                </a:solidFill>
                <a:effectLst/>
                <a:latin typeface="+mn-lt"/>
                <a:ea typeface="+mn-ea"/>
                <a:cs typeface="+mn-cs"/>
              </a:rPr>
              <a:t>Most women, including</a:t>
            </a:r>
            <a:r>
              <a:rPr lang="en-US" sz="1200" kern="1200" baseline="0" dirty="0" smtClean="0">
                <a:solidFill>
                  <a:schemeClr val="tx1"/>
                </a:solidFill>
                <a:effectLst/>
                <a:latin typeface="+mn-lt"/>
                <a:ea typeface="+mn-ea"/>
                <a:cs typeface="+mn-cs"/>
              </a:rPr>
              <a:t> teens,</a:t>
            </a:r>
            <a:r>
              <a:rPr lang="en-US" sz="1200" kern="1200" dirty="0" smtClean="0">
                <a:solidFill>
                  <a:schemeClr val="tx1"/>
                </a:solidFill>
                <a:effectLst/>
                <a:latin typeface="+mn-lt"/>
                <a:ea typeface="+mn-ea"/>
                <a:cs typeface="+mn-cs"/>
              </a:rPr>
              <a:t> can start methods of contraception anytime (including on the day of the visit), as long as the provider is reasonably certain that the woman is not pregnant.</a:t>
            </a:r>
          </a:p>
          <a:p>
            <a:pPr marL="0" lvl="1" indent="-171450">
              <a:buFont typeface="Arial" pitchFamily="34" charset="0"/>
              <a:buChar char="•"/>
            </a:pPr>
            <a:r>
              <a:rPr lang="en-US" sz="1200" kern="1200" dirty="0" smtClean="0">
                <a:solidFill>
                  <a:schemeClr val="tx1"/>
                </a:solidFill>
                <a:effectLst/>
                <a:latin typeface="+mn-lt"/>
                <a:ea typeface="+mn-ea"/>
                <a:cs typeface="+mn-cs"/>
              </a:rPr>
              <a:t>Few, if any, examinations or tests are needed before starting a contraceptive method.</a:t>
            </a:r>
          </a:p>
          <a:p>
            <a:pPr marL="0" lvl="1" indent="-171450">
              <a:buFont typeface="Arial" pitchFamily="34" charset="0"/>
              <a:buChar char="•"/>
            </a:pPr>
            <a:r>
              <a:rPr lang="en-US" sz="1200" kern="1200" dirty="0" smtClean="0">
                <a:solidFill>
                  <a:schemeClr val="tx1"/>
                </a:solidFill>
                <a:effectLst/>
                <a:latin typeface="+mn-lt"/>
                <a:ea typeface="+mn-ea"/>
                <a:cs typeface="+mn-cs"/>
              </a:rPr>
              <a:t>Bleeding problems are a major reason for contraceptive discontinuation; recommendations on anticipatory counseling before starting a method and management of bleeding problems are provided. </a:t>
            </a:r>
          </a:p>
          <a:p>
            <a:pPr marL="0" lvl="1" indent="-171450">
              <a:buFont typeface="Arial" pitchFamily="34" charset="0"/>
              <a:buChar char="•"/>
            </a:pPr>
            <a:r>
              <a:rPr lang="en-US" sz="1200" kern="1200" dirty="0" smtClean="0">
                <a:solidFill>
                  <a:schemeClr val="tx1"/>
                </a:solidFill>
                <a:effectLst/>
                <a:latin typeface="+mn-lt"/>
                <a:ea typeface="+mn-ea"/>
                <a:cs typeface="+mn-cs"/>
              </a:rPr>
              <a:t>Adolescents should be advised to return at any time to discuss side effects or other problems, if she wants to change the method being used, and when it is time to remove or replace the contraceptive method. Otherwise, routine follow-up is generally not required.</a:t>
            </a:r>
            <a:endParaRPr lang="en-US" sz="1100" kern="1200" dirty="0" smtClean="0">
              <a:solidFill>
                <a:schemeClr val="tx1"/>
              </a:solidFill>
              <a:effectLst/>
              <a:latin typeface="+mn-lt"/>
              <a:ea typeface="+mn-ea"/>
              <a:cs typeface="+mn-cs"/>
            </a:endParaRPr>
          </a:p>
          <a:p>
            <a:pPr marL="0" lvl="1" indent="-171450">
              <a:buFont typeface="Arial" pitchFamily="34" charset="0"/>
              <a:buChar char="•"/>
            </a:pPr>
            <a:r>
              <a:rPr lang="en-US" sz="1200" kern="1200" dirty="0" smtClean="0">
                <a:solidFill>
                  <a:schemeClr val="tx1"/>
                </a:solidFill>
                <a:effectLst/>
                <a:latin typeface="+mn-lt"/>
                <a:ea typeface="+mn-ea"/>
                <a:cs typeface="+mn-cs"/>
              </a:rPr>
              <a:t>Many options for emergency contraception are available, including the copper-IUD and different formulations of pills.  Regular contraception should be started after emergency contraceptive use.</a:t>
            </a:r>
          </a:p>
          <a:p>
            <a:endParaRPr lang="en-US" dirty="0"/>
          </a:p>
        </p:txBody>
      </p:sp>
      <p:sp>
        <p:nvSpPr>
          <p:cNvPr id="4" name="Slide Number Placeholder 3"/>
          <p:cNvSpPr>
            <a:spLocks noGrp="1"/>
          </p:cNvSpPr>
          <p:nvPr>
            <p:ph type="sldNum" sz="quarter" idx="10"/>
          </p:nvPr>
        </p:nvSpPr>
        <p:spPr/>
        <p:txBody>
          <a:bodyPr/>
          <a:lstStyle/>
          <a:p>
            <a:fld id="{28BF7D67-155C-4343-8D69-7DAB182771CD}" type="slidenum">
              <a:rPr lang="en-US" smtClean="0"/>
              <a:t>118</a:t>
            </a:fld>
            <a:endParaRPr lang="en-US"/>
          </a:p>
        </p:txBody>
      </p:sp>
    </p:spTree>
    <p:extLst>
      <p:ext uri="{BB962C8B-B14F-4D97-AF65-F5344CB8AC3E}">
        <p14:creationId xmlns:p14="http://schemas.microsoft.com/office/powerpoint/2010/main" val="111306305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US" b="0" dirty="0" smtClean="0"/>
              <a:t>More</a:t>
            </a:r>
            <a:r>
              <a:rPr lang="en-US" b="0" baseline="0" dirty="0" smtClean="0"/>
              <a:t> Teen Pregnancy information can be found at cdc.gov then clicking on “T” from the A-Z Index</a:t>
            </a:r>
          </a:p>
          <a:p>
            <a:pPr marL="171450" indent="-171450">
              <a:buFont typeface="Arial" panose="020B0604020202020204" pitchFamily="34" charset="0"/>
              <a:buChar char="•"/>
            </a:pPr>
            <a:r>
              <a:rPr lang="en-US" b="0" baseline="0" dirty="0" smtClean="0"/>
              <a:t>Teen Pregnancy is then listed on the left hand side of the following page</a:t>
            </a:r>
            <a:endParaRPr lang="en-US" b="0" dirty="0"/>
          </a:p>
        </p:txBody>
      </p:sp>
      <p:sp>
        <p:nvSpPr>
          <p:cNvPr id="4" name="Slide Number Placeholder 3"/>
          <p:cNvSpPr>
            <a:spLocks noGrp="1"/>
          </p:cNvSpPr>
          <p:nvPr>
            <p:ph type="sldNum" sz="quarter" idx="10"/>
          </p:nvPr>
        </p:nvSpPr>
        <p:spPr/>
        <p:txBody>
          <a:bodyPr/>
          <a:lstStyle/>
          <a:p>
            <a:fld id="{3248939C-6AA1-4E72-89FE-CD88101FFF54}" type="slidenum">
              <a:rPr lang="en-US" smtClean="0"/>
              <a:pPr/>
              <a:t>119</a:t>
            </a:fld>
            <a:endParaRPr lang="en-US"/>
          </a:p>
        </p:txBody>
      </p:sp>
    </p:spTree>
    <p:extLst>
      <p:ext uri="{BB962C8B-B14F-4D97-AF65-F5344CB8AC3E}">
        <p14:creationId xmlns:p14="http://schemas.microsoft.com/office/powerpoint/2010/main" val="413581800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86ECE1E-AF7B-493F-818C-23C9FFA919D5}" type="slidenum">
              <a:rPr lang="en-US" smtClean="0"/>
              <a:pPr/>
              <a:t>120</a:t>
            </a:fld>
            <a:endParaRPr lang="en-US"/>
          </a:p>
        </p:txBody>
      </p:sp>
    </p:spTree>
    <p:extLst>
      <p:ext uri="{BB962C8B-B14F-4D97-AF65-F5344CB8AC3E}">
        <p14:creationId xmlns:p14="http://schemas.microsoft.com/office/powerpoint/2010/main" val="57706373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48939C-6AA1-4E72-89FE-CD88101FFF54}" type="slidenum">
              <a:rPr lang="en-US" smtClean="0"/>
              <a:pPr/>
              <a:t>121</a:t>
            </a:fld>
            <a:endParaRPr lang="en-US"/>
          </a:p>
        </p:txBody>
      </p:sp>
    </p:spTree>
    <p:extLst>
      <p:ext uri="{BB962C8B-B14F-4D97-AF65-F5344CB8AC3E}">
        <p14:creationId xmlns:p14="http://schemas.microsoft.com/office/powerpoint/2010/main" val="580123930"/>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p:txBody>
          <a:bodyPr/>
          <a:lstStyle/>
          <a:p>
            <a:pPr>
              <a:defRPr/>
            </a:pPr>
            <a:fld id="{004111B9-2E41-4B7D-886B-8A4A8F07E2DD}" type="slidenum">
              <a:rPr lang="en-US" smtClean="0"/>
              <a:pPr>
                <a:defRPr/>
              </a:pPr>
              <a:t>122</a:t>
            </a:fld>
            <a:endParaRPr lang="en-US" smtClean="0"/>
          </a:p>
        </p:txBody>
      </p:sp>
      <p:sp>
        <p:nvSpPr>
          <p:cNvPr id="560130" name="Rectangle 2"/>
          <p:cNvSpPr>
            <a:spLocks noGrp="1" noRot="1" noChangeAspect="1" noChangeArrowheads="1" noTextEdit="1"/>
          </p:cNvSpPr>
          <p:nvPr>
            <p:ph type="sldImg"/>
          </p:nvPr>
        </p:nvSpPr>
        <p:spPr>
          <a:ln/>
        </p:spPr>
      </p:sp>
      <p:sp>
        <p:nvSpPr>
          <p:cNvPr id="560131" name="Rectangle 3"/>
          <p:cNvSpPr>
            <a:spLocks noGrp="1" noChangeArrowheads="1"/>
          </p:cNvSpPr>
          <p:nvPr>
            <p:ph type="body" idx="1"/>
          </p:nvPr>
        </p:nvSpPr>
        <p:spPr>
          <a:noFill/>
          <a:ln/>
        </p:spPr>
        <p:txBody>
          <a:bodyPr/>
          <a:lstStyle/>
          <a:p>
            <a:pPr eaLnBrk="1" hangingPunct="1"/>
            <a:endParaRPr lang="en-US" dirty="0" smtClean="0">
              <a:ea typeface="ＭＳ Ｐゴシック"/>
              <a:cs typeface="ＭＳ Ｐゴシック"/>
            </a:endParaRPr>
          </a:p>
        </p:txBody>
      </p:sp>
    </p:spTree>
    <p:extLst>
      <p:ext uri="{BB962C8B-B14F-4D97-AF65-F5344CB8AC3E}">
        <p14:creationId xmlns:p14="http://schemas.microsoft.com/office/powerpoint/2010/main" val="376684538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7" name="Rectangle 7"/>
          <p:cNvSpPr>
            <a:spLocks noGrp="1" noChangeArrowheads="1"/>
          </p:cNvSpPr>
          <p:nvPr>
            <p:ph type="sldNum" sz="quarter" idx="5"/>
          </p:nvPr>
        </p:nvSpPr>
        <p:spPr>
          <a:noFill/>
        </p:spPr>
        <p:txBody>
          <a:bodyPr/>
          <a:lstStyle/>
          <a:p>
            <a:fld id="{76DB2BA8-B1CE-4837-B468-9CDB6C4C9DDD}" type="slidenum">
              <a:rPr lang="en-US" smtClean="0">
                <a:ea typeface="ＭＳ Ｐゴシック"/>
                <a:cs typeface="ＭＳ Ｐゴシック"/>
              </a:rPr>
              <a:pPr/>
              <a:t>123</a:t>
            </a:fld>
            <a:endParaRPr lang="en-US" smtClean="0">
              <a:ea typeface="ＭＳ Ｐゴシック"/>
              <a:cs typeface="ＭＳ Ｐゴシック"/>
            </a:endParaRPr>
          </a:p>
        </p:txBody>
      </p:sp>
      <p:sp>
        <p:nvSpPr>
          <p:cNvPr id="562178" name="Rectangle 2"/>
          <p:cNvSpPr>
            <a:spLocks noGrp="1" noRot="1" noChangeAspect="1" noChangeArrowheads="1" noTextEdit="1"/>
          </p:cNvSpPr>
          <p:nvPr>
            <p:ph type="sldImg"/>
          </p:nvPr>
        </p:nvSpPr>
        <p:spPr>
          <a:ln/>
        </p:spPr>
      </p:sp>
      <p:sp>
        <p:nvSpPr>
          <p:cNvPr id="562179" name="Rectangle 3"/>
          <p:cNvSpPr>
            <a:spLocks noGrp="1" noChangeArrowheads="1"/>
          </p:cNvSpPr>
          <p:nvPr>
            <p:ph type="body" idx="1"/>
          </p:nvPr>
        </p:nvSpPr>
        <p:spPr>
          <a:xfrm>
            <a:off x="934721" y="4416426"/>
            <a:ext cx="5140960" cy="4183063"/>
          </a:xfrm>
          <a:noFill/>
          <a:ln/>
        </p:spPr>
        <p:txBody>
          <a:bodyPr/>
          <a:lstStyle/>
          <a:p>
            <a:pPr eaLnBrk="1" hangingPunct="1"/>
            <a:endParaRPr lang="en-US" dirty="0" smtClean="0">
              <a:ea typeface="ＭＳ Ｐゴシック"/>
              <a:cs typeface="ＭＳ Ｐゴシック"/>
            </a:endParaRPr>
          </a:p>
        </p:txBody>
      </p:sp>
    </p:spTree>
    <p:extLst>
      <p:ext uri="{BB962C8B-B14F-4D97-AF65-F5344CB8AC3E}">
        <p14:creationId xmlns:p14="http://schemas.microsoft.com/office/powerpoint/2010/main" val="32083754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smtClean="0"/>
              <a:t>This graph shows the percent</a:t>
            </a:r>
            <a:r>
              <a:rPr lang="en-US" baseline="0" dirty="0" smtClean="0"/>
              <a:t> of pregnancies that were unintended in the US in 2011 categorized by age. </a:t>
            </a:r>
          </a:p>
          <a:p>
            <a:pPr marL="171450" indent="-171450">
              <a:buFont typeface="Arial" pitchFamily="34" charset="0"/>
              <a:buChar char="•"/>
            </a:pPr>
            <a:r>
              <a:rPr lang="en-US" baseline="0" dirty="0" smtClean="0"/>
              <a:t>45% of all pregnancies in the US in 2011 were unintended. </a:t>
            </a:r>
          </a:p>
          <a:p>
            <a:pPr marL="171450" indent="-171450">
              <a:buFont typeface="Arial" pitchFamily="34" charset="0"/>
              <a:buChar char="•"/>
            </a:pPr>
            <a:r>
              <a:rPr lang="en-US" baseline="0" dirty="0" smtClean="0"/>
              <a:t>Percentages are highest among younger age groups with about 3 out of 4 pregnancies being unintended among women age 19 and younger.  </a:t>
            </a:r>
          </a:p>
          <a:p>
            <a:pPr marL="171450" indent="-171450">
              <a:buFont typeface="Arial" pitchFamily="34" charset="0"/>
              <a:buChar char="•"/>
            </a:pPr>
            <a:r>
              <a:rPr lang="en-US" baseline="0" dirty="0" smtClean="0"/>
              <a:t>Specifically, among women 15-17 and 18-19 years old, 72% and 76% respectively were unintended in 2011.</a:t>
            </a:r>
          </a:p>
          <a:p>
            <a:pPr marL="171450" indent="-171450">
              <a:buFont typeface="Arial" pitchFamily="34" charset="0"/>
              <a:buChar char="•"/>
            </a:pPr>
            <a:endParaRPr lang="en-US" baseline="0" dirty="0" smtClean="0"/>
          </a:p>
          <a:p>
            <a:pPr marL="0" indent="0">
              <a:buFont typeface="Arial" pitchFamily="34" charset="0"/>
              <a:buNone/>
            </a:pPr>
            <a:endParaRPr lang="en-US" baseline="0" dirty="0" smtClean="0"/>
          </a:p>
        </p:txBody>
      </p:sp>
      <p:sp>
        <p:nvSpPr>
          <p:cNvPr id="4" name="Slide Number Placeholder 3"/>
          <p:cNvSpPr>
            <a:spLocks noGrp="1"/>
          </p:cNvSpPr>
          <p:nvPr>
            <p:ph type="sldNum" sz="quarter" idx="10"/>
          </p:nvPr>
        </p:nvSpPr>
        <p:spPr/>
        <p:txBody>
          <a:bodyPr/>
          <a:lstStyle/>
          <a:p>
            <a:fld id="{186ECE1E-AF7B-493F-818C-23C9FFA919D5}" type="slidenum">
              <a:rPr lang="en-US" smtClean="0"/>
              <a:pPr/>
              <a:t>12</a:t>
            </a:fld>
            <a:endParaRPr lang="en-US"/>
          </a:p>
        </p:txBody>
      </p:sp>
    </p:spTree>
    <p:extLst>
      <p:ext uri="{BB962C8B-B14F-4D97-AF65-F5344CB8AC3E}">
        <p14:creationId xmlns:p14="http://schemas.microsoft.com/office/powerpoint/2010/main" val="42030605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370" name="Rectangle 2"/>
          <p:cNvSpPr>
            <a:spLocks noGrp="1" noRot="1" noChangeAspect="1" noChangeArrowheads="1" noTextEdit="1"/>
          </p:cNvSpPr>
          <p:nvPr>
            <p:ph type="sldImg"/>
          </p:nvPr>
        </p:nvSpPr>
        <p:spPr>
          <a:ln/>
        </p:spPr>
      </p:sp>
      <p:sp>
        <p:nvSpPr>
          <p:cNvPr id="570371" name="Rectangle 3"/>
          <p:cNvSpPr>
            <a:spLocks noGrp="1" noChangeArrowheads="1"/>
          </p:cNvSpPr>
          <p:nvPr>
            <p:ph type="body" idx="1"/>
          </p:nvPr>
        </p:nvSpPr>
        <p:spPr>
          <a:noFill/>
          <a:ln/>
        </p:spPr>
        <p:txBody>
          <a:bodyPr/>
          <a:lstStyle/>
          <a:p>
            <a:pPr marL="171450" indent="-171450">
              <a:buFont typeface="Arial" pitchFamily="34" charset="0"/>
              <a:buChar char="•"/>
            </a:pPr>
            <a:r>
              <a:rPr lang="en-US" dirty="0" smtClean="0">
                <a:ea typeface="ＭＳ Ｐゴシック"/>
                <a:cs typeface="ＭＳ Ｐゴシック"/>
              </a:rPr>
              <a:t>Significant consequences result for the infant, teen mother and society as a whole.</a:t>
            </a:r>
          </a:p>
          <a:p>
            <a:pPr marL="171450" indent="-171450">
              <a:buFont typeface="Arial" pitchFamily="34" charset="0"/>
              <a:buChar char="•"/>
            </a:pPr>
            <a:r>
              <a:rPr lang="en-US" baseline="0" dirty="0" smtClean="0">
                <a:ea typeface="ＭＳ Ｐゴシック"/>
                <a:cs typeface="ＭＳ Ｐゴシック"/>
              </a:rPr>
              <a:t>The</a:t>
            </a:r>
            <a:r>
              <a:rPr lang="en-US" dirty="0" smtClean="0">
                <a:ea typeface="ＭＳ Ｐゴシック"/>
                <a:cs typeface="ＭＳ Ｐゴシック"/>
              </a:rPr>
              <a:t> risks of poor neonatal</a:t>
            </a:r>
            <a:r>
              <a:rPr lang="en-US" baseline="0" dirty="0" smtClean="0">
                <a:ea typeface="ＭＳ Ｐゴシック"/>
                <a:cs typeface="ＭＳ Ｐゴシック"/>
              </a:rPr>
              <a:t> outcomes such as a low birth weight infant, preterm delivery or neonatal death are more than double the risk for an adult woman.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smtClean="0"/>
              <a:t>Children of teen </a:t>
            </a:r>
            <a:r>
              <a:rPr lang="en-US" baseline="0" dirty="0" smtClean="0"/>
              <a:t>mothers are more likely to be subject to abuse and neglect.</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smtClean="0"/>
              <a:t>As many as 60% of those who become pregnant in early or mid adolescence have a history of childhood sexual or physical abuse and that cycle also may repeat itself.</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smtClean="0"/>
              <a:t>At least one-third of parenting adolescents of both sexes are themselves products of adolescent pregnancy.</a:t>
            </a:r>
            <a:endParaRPr lang="en-US" baseline="0" dirty="0" smtClean="0">
              <a:ea typeface="ＭＳ Ｐゴシック"/>
              <a:cs typeface="ＭＳ Ｐゴシック"/>
            </a:endParaRPr>
          </a:p>
          <a:p>
            <a:pPr marL="171450" indent="-171450">
              <a:buFont typeface="Arial" pitchFamily="34" charset="0"/>
              <a:buChar char="•"/>
            </a:pPr>
            <a:endParaRPr lang="en-US" baseline="0" dirty="0" smtClean="0">
              <a:ea typeface="ＭＳ Ｐゴシック"/>
              <a:cs typeface="ＭＳ Ｐゴシック"/>
            </a:endParaRP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smtClean="0"/>
              <a:t>Fewer</a:t>
            </a:r>
            <a:r>
              <a:rPr lang="en-US" baseline="0" dirty="0" smtClean="0"/>
              <a:t> than 2% of teens who give birth before age 18 will graduate from college by age 30.</a:t>
            </a:r>
            <a:endParaRPr lang="en-US" baseline="0" dirty="0" smtClean="0">
              <a:ea typeface="ＭＳ Ｐゴシック"/>
              <a:cs typeface="ＭＳ Ｐゴシック"/>
            </a:endParaRPr>
          </a:p>
          <a:p>
            <a:pPr marL="171450" indent="-171450">
              <a:buFont typeface="Arial" pitchFamily="34" charset="0"/>
              <a:buChar char="•"/>
            </a:pPr>
            <a:r>
              <a:rPr lang="en-US" dirty="0" smtClean="0"/>
              <a:t>Teen mothers are also more likely to come from poverty and have higher rates of school dropout.</a:t>
            </a:r>
          </a:p>
          <a:p>
            <a:pPr marL="171450" indent="-171450">
              <a:buFont typeface="Arial" pitchFamily="34" charset="0"/>
              <a:buChar char="•"/>
            </a:pPr>
            <a:r>
              <a:rPr lang="en-US" baseline="0" dirty="0" smtClean="0"/>
              <a:t>Teen mothers are also at risk for repeat pregnancy and over 15% of teen births are repeat pregnancies.</a:t>
            </a:r>
          </a:p>
          <a:p>
            <a:pPr marL="171450" indent="-171450">
              <a:buFont typeface="Arial" pitchFamily="34" charset="0"/>
              <a:buChar char="•"/>
            </a:pPr>
            <a:endParaRPr lang="en-US" baseline="0" dirty="0" smtClean="0"/>
          </a:p>
          <a:p>
            <a:pPr marL="171450" indent="-171450">
              <a:buFont typeface="Arial" pitchFamily="34" charset="0"/>
              <a:buChar char="•"/>
            </a:pPr>
            <a:r>
              <a:rPr lang="en-US" baseline="0" dirty="0" smtClean="0"/>
              <a:t>Teen childbirth cost the US $9.4 billion tax dollars and $2.1 billion in public sector healthcare in 2010 according to the National Campaign to Prevent Teen Pregnancy.</a:t>
            </a:r>
          </a:p>
          <a:p>
            <a:pPr marL="171450" indent="-171450">
              <a:buFont typeface="Arial" pitchFamily="34" charset="0"/>
              <a:buChar char="•"/>
            </a:pPr>
            <a:endParaRPr lang="en-US" baseline="0" dirty="0" smtClean="0"/>
          </a:p>
          <a:p>
            <a:endParaRPr lang="en-US" dirty="0" smtClean="0">
              <a:ea typeface="ＭＳ Ｐゴシック"/>
              <a:cs typeface="ＭＳ Ｐゴシック"/>
            </a:endParaRPr>
          </a:p>
        </p:txBody>
      </p:sp>
    </p:spTree>
    <p:extLst>
      <p:ext uri="{BB962C8B-B14F-4D97-AF65-F5344CB8AC3E}">
        <p14:creationId xmlns:p14="http://schemas.microsoft.com/office/powerpoint/2010/main" val="16185585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itchFamily="34" charset="0"/>
              <a:buNone/>
            </a:pPr>
            <a:r>
              <a:rPr lang="en-US" dirty="0" smtClean="0"/>
              <a:t>Teen Pregnancy Prevention Goals are</a:t>
            </a:r>
            <a:r>
              <a:rPr lang="en-US" baseline="0" dirty="0" smtClean="0"/>
              <a:t> to</a:t>
            </a:r>
            <a:r>
              <a:rPr lang="en-US" dirty="0" smtClean="0"/>
              <a:t>:</a:t>
            </a:r>
            <a:br>
              <a:rPr lang="en-US" dirty="0" smtClean="0"/>
            </a:br>
            <a:endParaRPr lang="en-US" dirty="0" smtClean="0"/>
          </a:p>
          <a:p>
            <a:pPr marL="171450" indent="-171450">
              <a:buFont typeface="Arial" pitchFamily="34" charset="0"/>
              <a:buChar char="•"/>
            </a:pPr>
            <a:r>
              <a:rPr lang="en-US" dirty="0" smtClean="0"/>
              <a:t>Decrease pregnancies among female teens</a:t>
            </a:r>
          </a:p>
          <a:p>
            <a:pPr marL="171450" indent="-171450">
              <a:buFont typeface="Arial" pitchFamily="34" charset="0"/>
              <a:buChar char="•"/>
            </a:pPr>
            <a:r>
              <a:rPr lang="en-US" dirty="0" smtClean="0"/>
              <a:t>Delay initiation of teen sexual activity</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smtClean="0"/>
              <a:t>Increase use of contraception, </a:t>
            </a:r>
            <a:r>
              <a:rPr lang="en-US" sz="1200" b="0" kern="1200" dirty="0" smtClean="0">
                <a:solidFill>
                  <a:schemeClr val="tx1"/>
                </a:solidFill>
                <a:effectLst/>
                <a:latin typeface="+mn-lt"/>
                <a:ea typeface="+mn-ea"/>
                <a:cs typeface="+mn-cs"/>
              </a:rPr>
              <a:t>particularly long-acting, reversible methods, among sexually active teens</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sz="1200" b="0" kern="1200" dirty="0" smtClean="0">
              <a:solidFill>
                <a:schemeClr val="tx1"/>
              </a:solidFill>
              <a:effectLst/>
              <a:latin typeface="+mn-lt"/>
              <a:ea typeface="+mn-ea"/>
              <a:cs typeface="+mn-cs"/>
            </a:endParaRPr>
          </a:p>
          <a:p>
            <a:pPr marL="0" indent="0">
              <a:buFont typeface="Arial" pitchFamily="34" charset="0"/>
              <a:buNone/>
            </a:pPr>
            <a:endParaRPr lang="en-US" dirty="0" smtClean="0"/>
          </a:p>
          <a:p>
            <a:pPr marL="0" indent="0">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3248939C-6AA1-4E72-89FE-CD88101FFF54}" type="slidenum">
              <a:rPr lang="en-US" smtClean="0"/>
              <a:pPr/>
              <a:t>14</a:t>
            </a:fld>
            <a:endParaRPr lang="en-US"/>
          </a:p>
        </p:txBody>
      </p:sp>
    </p:spTree>
    <p:extLst>
      <p:ext uri="{BB962C8B-B14F-4D97-AF65-F5344CB8AC3E}">
        <p14:creationId xmlns:p14="http://schemas.microsoft.com/office/powerpoint/2010/main" val="32776025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57066" indent="-291179">
              <a:defRPr>
                <a:solidFill>
                  <a:schemeClr val="tx1"/>
                </a:solidFill>
                <a:latin typeface="Arial" pitchFamily="34" charset="0"/>
              </a:defRPr>
            </a:lvl2pPr>
            <a:lvl3pPr marL="1164717" indent="-232943">
              <a:defRPr>
                <a:solidFill>
                  <a:schemeClr val="tx1"/>
                </a:solidFill>
                <a:latin typeface="Arial" pitchFamily="34" charset="0"/>
              </a:defRPr>
            </a:lvl3pPr>
            <a:lvl4pPr marL="1630604" indent="-232943">
              <a:defRPr>
                <a:solidFill>
                  <a:schemeClr val="tx1"/>
                </a:solidFill>
                <a:latin typeface="Arial" pitchFamily="34" charset="0"/>
              </a:defRPr>
            </a:lvl4pPr>
            <a:lvl5pPr marL="2096491" indent="-232943">
              <a:defRPr>
                <a:solidFill>
                  <a:schemeClr val="tx1"/>
                </a:solidFill>
                <a:latin typeface="Arial" pitchFamily="34" charset="0"/>
              </a:defRPr>
            </a:lvl5pPr>
            <a:lvl6pPr marL="2562377" indent="-232943" fontAlgn="base">
              <a:spcBef>
                <a:spcPct val="0"/>
              </a:spcBef>
              <a:spcAft>
                <a:spcPct val="0"/>
              </a:spcAft>
              <a:defRPr>
                <a:solidFill>
                  <a:schemeClr val="tx1"/>
                </a:solidFill>
                <a:latin typeface="Arial" pitchFamily="34" charset="0"/>
              </a:defRPr>
            </a:lvl6pPr>
            <a:lvl7pPr marL="3028264" indent="-232943" fontAlgn="base">
              <a:spcBef>
                <a:spcPct val="0"/>
              </a:spcBef>
              <a:spcAft>
                <a:spcPct val="0"/>
              </a:spcAft>
              <a:defRPr>
                <a:solidFill>
                  <a:schemeClr val="tx1"/>
                </a:solidFill>
                <a:latin typeface="Arial" pitchFamily="34" charset="0"/>
              </a:defRPr>
            </a:lvl7pPr>
            <a:lvl8pPr marL="3494151" indent="-232943" fontAlgn="base">
              <a:spcBef>
                <a:spcPct val="0"/>
              </a:spcBef>
              <a:spcAft>
                <a:spcPct val="0"/>
              </a:spcAft>
              <a:defRPr>
                <a:solidFill>
                  <a:schemeClr val="tx1"/>
                </a:solidFill>
                <a:latin typeface="Arial" pitchFamily="34" charset="0"/>
              </a:defRPr>
            </a:lvl8pPr>
            <a:lvl9pPr marL="3960038" indent="-232943" fontAlgn="base">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defRPr/>
            </a:pPr>
            <a:fld id="{8766442E-3312-41A3-99BE-F35F2F3A9343}" type="slidenum">
              <a:rPr lang="en-US" sz="1100">
                <a:solidFill>
                  <a:srgbClr val="000000"/>
                </a:solidFill>
                <a:latin typeface="Times New Roman" pitchFamily="18" charset="0"/>
              </a:rPr>
              <a:pPr eaLnBrk="0" fontAlgn="base" hangingPunct="0">
                <a:spcBef>
                  <a:spcPct val="0"/>
                </a:spcBef>
                <a:spcAft>
                  <a:spcPct val="0"/>
                </a:spcAft>
                <a:defRPr/>
              </a:pPr>
              <a:t>15</a:t>
            </a:fld>
            <a:endParaRPr lang="en-US" sz="1100">
              <a:solidFill>
                <a:srgbClr val="000000"/>
              </a:solidFill>
              <a:latin typeface="Times New Roman" pitchFamily="18" charset="0"/>
            </a:endParaRPr>
          </a:p>
        </p:txBody>
      </p:sp>
      <p:sp>
        <p:nvSpPr>
          <p:cNvPr id="552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30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buFont typeface="Arial" pitchFamily="34" charset="0"/>
              <a:buChar char="•"/>
            </a:pPr>
            <a:r>
              <a:rPr lang="en-US" dirty="0" smtClean="0">
                <a:latin typeface="Arial" pitchFamily="34" charset="0"/>
              </a:rPr>
              <a:t>This graph shows the percentage</a:t>
            </a:r>
            <a:r>
              <a:rPr lang="en-US" baseline="0" dirty="0" smtClean="0">
                <a:latin typeface="Arial" pitchFamily="34" charset="0"/>
              </a:rPr>
              <a:t> of high school students in 2015 who have ever had sexual intercourse by sex and race/ethnicity.</a:t>
            </a:r>
          </a:p>
          <a:p>
            <a:pPr marL="171450" indent="-171450" eaLnBrk="1" hangingPunct="1">
              <a:spcBef>
                <a:spcPct val="0"/>
              </a:spcBef>
              <a:buFont typeface="Arial" pitchFamily="34" charset="0"/>
              <a:buChar char="•"/>
            </a:pPr>
            <a:r>
              <a:rPr lang="en-US" dirty="0" smtClean="0">
                <a:latin typeface="Arial" pitchFamily="34" charset="0"/>
              </a:rPr>
              <a:t>41.2% of all high school students surveyed had ever had sexual intercourse. </a:t>
            </a:r>
          </a:p>
          <a:p>
            <a:pPr marL="171450" indent="-171450" eaLnBrk="1" hangingPunct="1">
              <a:spcBef>
                <a:spcPct val="0"/>
              </a:spcBef>
              <a:buFont typeface="Arial" pitchFamily="34" charset="0"/>
              <a:buChar char="•"/>
            </a:pPr>
            <a:r>
              <a:rPr lang="en-US" dirty="0" smtClean="0">
                <a:latin typeface="Arial" pitchFamily="34" charset="0"/>
              </a:rPr>
              <a:t>The prevalence of having ever had sexual intercourse was 39.2% among female students and 43.2% among male students.  </a:t>
            </a:r>
          </a:p>
          <a:p>
            <a:pPr marL="171450" indent="-171450" eaLnBrk="1" hangingPunct="1">
              <a:spcBef>
                <a:spcPct val="0"/>
              </a:spcBef>
              <a:buFont typeface="Arial" pitchFamily="34" charset="0"/>
              <a:buChar char="•"/>
            </a:pPr>
            <a:r>
              <a:rPr lang="en-US" dirty="0" smtClean="0">
                <a:latin typeface="Arial" pitchFamily="34" charset="0"/>
              </a:rPr>
              <a:t>The prevalence of having ever had sexual intercourse was higher among black (48.5%) than Hispanic (42.5%) students and higher among Hispanic than white (39.9%) students.  </a:t>
            </a:r>
          </a:p>
          <a:p>
            <a:pPr marL="171450" indent="-171450" eaLnBrk="1" hangingPunct="1">
              <a:spcBef>
                <a:spcPct val="0"/>
              </a:spcBef>
              <a:buFont typeface="Arial" pitchFamily="34" charset="0"/>
              <a:buChar char="•"/>
            </a:pPr>
            <a:endParaRPr lang="en-US" dirty="0" smtClean="0">
              <a:latin typeface="Arial" pitchFamily="34" charset="0"/>
            </a:endParaRPr>
          </a:p>
          <a:p>
            <a:pPr marL="171450" indent="-171450" eaLnBrk="1" hangingPunct="1">
              <a:spcBef>
                <a:spcPct val="0"/>
              </a:spcBef>
              <a:buFont typeface="Arial" pitchFamily="34" charset="0"/>
              <a:buChar char="•"/>
            </a:pPr>
            <a:endParaRPr lang="en-US" b="1" baseline="0" dirty="0" smtClean="0">
              <a:latin typeface="Arial" pitchFamily="34" charset="0"/>
            </a:endParaRPr>
          </a:p>
          <a:p>
            <a:pPr marL="0" indent="0" eaLnBrk="1" hangingPunct="1">
              <a:spcBef>
                <a:spcPct val="0"/>
              </a:spcBef>
              <a:buFont typeface="Arial" pitchFamily="34" charset="0"/>
              <a:buNone/>
            </a:pPr>
            <a:endParaRPr lang="en-US" baseline="0" dirty="0" smtClean="0">
              <a:latin typeface="Arial" pitchFamily="34" charset="0"/>
            </a:endParaRPr>
          </a:p>
          <a:p>
            <a:pPr marL="0" indent="0" eaLnBrk="1" hangingPunct="1">
              <a:spcBef>
                <a:spcPct val="0"/>
              </a:spcBef>
              <a:buFont typeface="Arial" pitchFamily="34" charset="0"/>
              <a:buNone/>
            </a:pPr>
            <a:endParaRPr lang="en-US" baseline="0" dirty="0" smtClean="0">
              <a:latin typeface="Arial" pitchFamily="34" charset="0"/>
            </a:endParaRPr>
          </a:p>
        </p:txBody>
      </p:sp>
    </p:spTree>
    <p:extLst>
      <p:ext uri="{BB962C8B-B14F-4D97-AF65-F5344CB8AC3E}">
        <p14:creationId xmlns:p14="http://schemas.microsoft.com/office/powerpoint/2010/main" val="16250578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57066" indent="-291179">
              <a:defRPr>
                <a:solidFill>
                  <a:schemeClr val="tx1"/>
                </a:solidFill>
                <a:latin typeface="Arial" pitchFamily="34" charset="0"/>
              </a:defRPr>
            </a:lvl2pPr>
            <a:lvl3pPr marL="1164717" indent="-232943">
              <a:defRPr>
                <a:solidFill>
                  <a:schemeClr val="tx1"/>
                </a:solidFill>
                <a:latin typeface="Arial" pitchFamily="34" charset="0"/>
              </a:defRPr>
            </a:lvl3pPr>
            <a:lvl4pPr marL="1630604" indent="-232943">
              <a:defRPr>
                <a:solidFill>
                  <a:schemeClr val="tx1"/>
                </a:solidFill>
                <a:latin typeface="Arial" pitchFamily="34" charset="0"/>
              </a:defRPr>
            </a:lvl4pPr>
            <a:lvl5pPr marL="2096491" indent="-232943">
              <a:defRPr>
                <a:solidFill>
                  <a:schemeClr val="tx1"/>
                </a:solidFill>
                <a:latin typeface="Arial" pitchFamily="34" charset="0"/>
              </a:defRPr>
            </a:lvl5pPr>
            <a:lvl6pPr marL="2562377" indent="-232943" fontAlgn="base">
              <a:spcBef>
                <a:spcPct val="0"/>
              </a:spcBef>
              <a:spcAft>
                <a:spcPct val="0"/>
              </a:spcAft>
              <a:defRPr>
                <a:solidFill>
                  <a:schemeClr val="tx1"/>
                </a:solidFill>
                <a:latin typeface="Arial" pitchFamily="34" charset="0"/>
              </a:defRPr>
            </a:lvl6pPr>
            <a:lvl7pPr marL="3028264" indent="-232943" fontAlgn="base">
              <a:spcBef>
                <a:spcPct val="0"/>
              </a:spcBef>
              <a:spcAft>
                <a:spcPct val="0"/>
              </a:spcAft>
              <a:defRPr>
                <a:solidFill>
                  <a:schemeClr val="tx1"/>
                </a:solidFill>
                <a:latin typeface="Arial" pitchFamily="34" charset="0"/>
              </a:defRPr>
            </a:lvl7pPr>
            <a:lvl8pPr marL="3494151" indent="-232943" fontAlgn="base">
              <a:spcBef>
                <a:spcPct val="0"/>
              </a:spcBef>
              <a:spcAft>
                <a:spcPct val="0"/>
              </a:spcAft>
              <a:defRPr>
                <a:solidFill>
                  <a:schemeClr val="tx1"/>
                </a:solidFill>
                <a:latin typeface="Arial" pitchFamily="34" charset="0"/>
              </a:defRPr>
            </a:lvl8pPr>
            <a:lvl9pPr marL="3960038" indent="-232943" fontAlgn="base">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defRPr/>
            </a:pPr>
            <a:fld id="{2F49F3C9-3B26-4A76-91F0-2C62D9006130}" type="slidenum">
              <a:rPr lang="en-US" sz="1100">
                <a:solidFill>
                  <a:srgbClr val="000000"/>
                </a:solidFill>
                <a:latin typeface="Times New Roman" pitchFamily="18" charset="0"/>
              </a:rPr>
              <a:pPr eaLnBrk="0" fontAlgn="base" hangingPunct="0">
                <a:spcBef>
                  <a:spcPct val="0"/>
                </a:spcBef>
                <a:spcAft>
                  <a:spcPct val="0"/>
                </a:spcAft>
                <a:defRPr/>
              </a:pPr>
              <a:t>16</a:t>
            </a:fld>
            <a:endParaRPr lang="en-US" sz="1100">
              <a:solidFill>
                <a:srgbClr val="000000"/>
              </a:solidFill>
              <a:latin typeface="Times New Roman" pitchFamily="18" charset="0"/>
            </a:endParaRPr>
          </a:p>
        </p:txBody>
      </p:sp>
      <p:sp>
        <p:nvSpPr>
          <p:cNvPr id="675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buFont typeface="Arial" pitchFamily="34" charset="0"/>
              <a:buChar char="•"/>
            </a:pPr>
            <a:r>
              <a:rPr lang="en-US" dirty="0" smtClean="0">
                <a:latin typeface="Arial" pitchFamily="34" charset="0"/>
              </a:rPr>
              <a:t>This graph shows the percentage of high school students who were currently sexually</a:t>
            </a:r>
            <a:r>
              <a:rPr lang="en-US" baseline="0" dirty="0" smtClean="0">
                <a:latin typeface="Arial" pitchFamily="34" charset="0"/>
              </a:rPr>
              <a:t> active or </a:t>
            </a:r>
            <a:r>
              <a:rPr lang="en-US" dirty="0" smtClean="0">
                <a:latin typeface="Arial" pitchFamily="34" charset="0"/>
              </a:rPr>
              <a:t>had had sexual intercourse with at least one person during the 3 months before the survey by sex and race/ethnicity.</a:t>
            </a:r>
          </a:p>
          <a:p>
            <a:pPr marL="171450" indent="-171450" eaLnBrk="1" hangingPunct="1">
              <a:spcBef>
                <a:spcPct val="0"/>
              </a:spcBef>
              <a:buFont typeface="Arial" pitchFamily="34" charset="0"/>
              <a:buChar char="•"/>
            </a:pPr>
            <a:r>
              <a:rPr lang="en-US" dirty="0" smtClean="0">
                <a:latin typeface="Arial" pitchFamily="34" charset="0"/>
              </a:rPr>
              <a:t>30.1% of all high school students surveyed reported current sexually activity.  </a:t>
            </a:r>
          </a:p>
          <a:p>
            <a:pPr marL="171450" indent="-171450" eaLnBrk="1" hangingPunct="1">
              <a:spcBef>
                <a:spcPct val="0"/>
              </a:spcBef>
              <a:buFont typeface="Arial" pitchFamily="34" charset="0"/>
              <a:buChar char="•"/>
            </a:pPr>
            <a:r>
              <a:rPr lang="en-US" dirty="0" smtClean="0">
                <a:latin typeface="Arial" pitchFamily="34" charset="0"/>
              </a:rPr>
              <a:t>The prevalence of being currently sexually active was 29.8% among female students and 30.3% among male students. </a:t>
            </a:r>
          </a:p>
          <a:p>
            <a:pPr marL="171450" indent="-171450" eaLnBrk="1" hangingPunct="1">
              <a:spcBef>
                <a:spcPct val="0"/>
              </a:spcBef>
              <a:buFont typeface="Arial" pitchFamily="34" charset="0"/>
              <a:buChar char="•"/>
            </a:pPr>
            <a:r>
              <a:rPr lang="en-US" dirty="0" smtClean="0">
                <a:latin typeface="Arial" pitchFamily="34" charset="0"/>
              </a:rPr>
              <a:t>The prevalence of being currently sexually active was higher among black (33.1%) than white (30.3%) and Hispanic (30.3%) students but the</a:t>
            </a:r>
            <a:r>
              <a:rPr lang="en-US" baseline="0" dirty="0" smtClean="0">
                <a:latin typeface="Arial" pitchFamily="34" charset="0"/>
              </a:rPr>
              <a:t> magnitude of the difference has decreased since 2011</a:t>
            </a:r>
            <a:r>
              <a:rPr lang="en-US" dirty="0" smtClean="0">
                <a:latin typeface="Arial" pitchFamily="34" charset="0"/>
              </a:rPr>
              <a:t>.  </a:t>
            </a:r>
          </a:p>
          <a:p>
            <a:pPr marL="171450" indent="-171450" eaLnBrk="1" hangingPunct="1">
              <a:spcBef>
                <a:spcPct val="0"/>
              </a:spcBef>
              <a:buFont typeface="Arial" pitchFamily="34" charset="0"/>
              <a:buChar char="•"/>
            </a:pPr>
            <a:endParaRPr lang="en-US" dirty="0" smtClean="0">
              <a:latin typeface="Arial" pitchFamily="34" charset="0"/>
            </a:endParaRPr>
          </a:p>
          <a:p>
            <a:pPr marL="171450" indent="-171450" eaLnBrk="1" hangingPunct="1">
              <a:spcBef>
                <a:spcPct val="0"/>
              </a:spcBef>
              <a:buFont typeface="Arial" pitchFamily="34" charset="0"/>
              <a:buChar char="•"/>
            </a:pPr>
            <a:endParaRPr lang="en-US" dirty="0" smtClean="0">
              <a:latin typeface="Arial" pitchFamily="34" charset="0"/>
            </a:endParaRPr>
          </a:p>
          <a:p>
            <a:pPr eaLnBrk="1" hangingPunct="1">
              <a:spcBef>
                <a:spcPct val="0"/>
              </a:spcBef>
            </a:pPr>
            <a:endParaRPr lang="en-US" dirty="0" smtClean="0">
              <a:latin typeface="Arial" pitchFamily="34" charset="0"/>
            </a:endParaRPr>
          </a:p>
        </p:txBody>
      </p:sp>
    </p:spTree>
    <p:extLst>
      <p:ext uri="{BB962C8B-B14F-4D97-AF65-F5344CB8AC3E}">
        <p14:creationId xmlns:p14="http://schemas.microsoft.com/office/powerpoint/2010/main" val="26189498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3" name="Placeholder 2"/>
          <p:cNvSpPr>
            <a:spLocks noGrp="1" noRot="1" noChangeAspect="1" noChangeArrowheads="1" noTextEdit="1"/>
          </p:cNvSpPr>
          <p:nvPr>
            <p:ph type="sldImg"/>
          </p:nvPr>
        </p:nvSpPr>
        <p:spPr>
          <a:ln/>
        </p:spPr>
      </p:sp>
      <p:sp>
        <p:nvSpPr>
          <p:cNvPr id="402434" name="Placeholder 3"/>
          <p:cNvSpPr>
            <a:spLocks noGrp="1" noChangeArrowheads="1"/>
          </p:cNvSpPr>
          <p:nvPr>
            <p:ph type="body" idx="1"/>
          </p:nvPr>
        </p:nvSpPr>
        <p:spPr>
          <a:noFill/>
          <a:ln/>
        </p:spPr>
        <p:txBody>
          <a:bodyPr/>
          <a:lstStyle/>
          <a:p>
            <a:pPr marL="171450" indent="-171450">
              <a:buFont typeface="Arial" pitchFamily="34" charset="0"/>
              <a:buChar char="•"/>
            </a:pPr>
            <a:r>
              <a:rPr lang="en-US" dirty="0" smtClean="0">
                <a:ea typeface="ＭＳ Ｐゴシック"/>
                <a:cs typeface="ＭＳ Ｐゴシック"/>
              </a:rPr>
              <a:t>This graph shows ever-use of contraception among sexually experienced</a:t>
            </a:r>
            <a:r>
              <a:rPr lang="en-US" baseline="0" dirty="0" smtClean="0">
                <a:ea typeface="ＭＳ Ｐゴシック"/>
                <a:cs typeface="ＭＳ Ｐゴシック"/>
              </a:rPr>
              <a:t> females, 15-19 years old by contraceptive method.</a:t>
            </a:r>
          </a:p>
          <a:p>
            <a:pPr marL="171450" indent="-171450">
              <a:buFont typeface="Arial" pitchFamily="34" charset="0"/>
              <a:buChar char="•"/>
            </a:pPr>
            <a:r>
              <a:rPr lang="en-US" baseline="0" dirty="0" smtClean="0">
                <a:ea typeface="ＭＳ Ｐゴシック"/>
                <a:cs typeface="ＭＳ Ｐゴシック"/>
              </a:rPr>
              <a:t>This data is from the National Survey of Family Growth 2011-2013.</a:t>
            </a:r>
          </a:p>
          <a:p>
            <a:pPr marL="171450" indent="-171450">
              <a:buFont typeface="Arial" pitchFamily="34" charset="0"/>
              <a:buChar char="•"/>
            </a:pPr>
            <a:r>
              <a:rPr lang="en-US" dirty="0" smtClean="0">
                <a:ea typeface="ＭＳ Ｐゴシック"/>
                <a:cs typeface="ＭＳ Ｐゴシック"/>
              </a:rPr>
              <a:t>Most sexually experienced female</a:t>
            </a:r>
            <a:r>
              <a:rPr lang="en-US" baseline="0" dirty="0" smtClean="0">
                <a:ea typeface="ＭＳ Ｐゴシック"/>
                <a:cs typeface="ＭＳ Ｐゴシック"/>
              </a:rPr>
              <a:t> </a:t>
            </a:r>
            <a:r>
              <a:rPr lang="en-US" dirty="0" smtClean="0">
                <a:ea typeface="ＭＳ Ｐゴシック"/>
                <a:cs typeface="ＭＳ Ｐゴシック"/>
              </a:rPr>
              <a:t>teens have used </a:t>
            </a:r>
            <a:r>
              <a:rPr lang="en-US" baseline="0" dirty="0" smtClean="0">
                <a:ea typeface="ＭＳ Ｐゴシック"/>
                <a:cs typeface="ＭＳ Ｐゴシック"/>
              </a:rPr>
              <a:t>contraception, with condoms being most frequently reported (97%), followed by the pill (54%).</a:t>
            </a:r>
          </a:p>
          <a:p>
            <a:pPr marL="171450" indent="-171450">
              <a:buFont typeface="Arial" pitchFamily="34" charset="0"/>
              <a:buChar char="•"/>
            </a:pPr>
            <a:r>
              <a:rPr lang="en-US" baseline="0" dirty="0" smtClean="0">
                <a:ea typeface="ＭＳ Ｐゴシック"/>
                <a:cs typeface="ＭＳ Ｐゴシック"/>
              </a:rPr>
              <a:t>Over half (60%) of teens have used withdrawal for contraception.</a:t>
            </a:r>
          </a:p>
          <a:p>
            <a:pPr marL="171450" indent="-171450">
              <a:buFont typeface="Arial" pitchFamily="34" charset="0"/>
              <a:buChar char="•"/>
            </a:pPr>
            <a:r>
              <a:rPr lang="en-US" baseline="0" dirty="0" smtClean="0">
                <a:ea typeface="ＭＳ Ｐゴシック"/>
                <a:cs typeface="ＭＳ Ｐゴシック"/>
              </a:rPr>
              <a:t>Less than 20% have used the more effective injectable depot medroxyprogesterone (DMPA) method.</a:t>
            </a:r>
          </a:p>
          <a:p>
            <a:pPr marL="171450" indent="-171450">
              <a:buFont typeface="Arial" pitchFamily="34" charset="0"/>
              <a:buChar char="•"/>
            </a:pPr>
            <a:r>
              <a:rPr lang="en-US" baseline="0" dirty="0" smtClean="0">
                <a:ea typeface="ＭＳ Ｐゴシック"/>
                <a:cs typeface="ＭＳ Ｐゴシック"/>
              </a:rPr>
              <a:t>Less than 5% have used the most effective reversible methods: Intrauterine Devices (IUDs) or Implants.</a:t>
            </a:r>
          </a:p>
          <a:p>
            <a:pPr marL="171450" indent="-171450">
              <a:buFont typeface="Arial" pitchFamily="34" charset="0"/>
              <a:buChar char="•"/>
            </a:pPr>
            <a:endParaRPr lang="en-US" baseline="0" dirty="0" smtClean="0">
              <a:ea typeface="ＭＳ Ｐゴシック"/>
              <a:cs typeface="ＭＳ Ｐゴシック"/>
            </a:endParaRPr>
          </a:p>
        </p:txBody>
      </p:sp>
    </p:spTree>
    <p:extLst>
      <p:ext uri="{BB962C8B-B14F-4D97-AF65-F5344CB8AC3E}">
        <p14:creationId xmlns:p14="http://schemas.microsoft.com/office/powerpoint/2010/main" val="6582721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1" name="Placeholder 2"/>
          <p:cNvSpPr>
            <a:spLocks noGrp="1" noRot="1" noChangeAspect="1" noChangeArrowheads="1" noTextEdit="1"/>
          </p:cNvSpPr>
          <p:nvPr>
            <p:ph type="sldImg"/>
          </p:nvPr>
        </p:nvSpPr>
        <p:spPr>
          <a:ln/>
        </p:spPr>
      </p:sp>
      <p:sp>
        <p:nvSpPr>
          <p:cNvPr id="404482" name="Placeholder 3"/>
          <p:cNvSpPr>
            <a:spLocks noGrp="1" noChangeArrowheads="1"/>
          </p:cNvSpPr>
          <p:nvPr>
            <p:ph type="body" idx="1"/>
          </p:nvPr>
        </p:nvSpPr>
        <p:spPr>
          <a:noFill/>
          <a:ln/>
        </p:spPr>
        <p:txBody>
          <a:bodyPr/>
          <a:lstStyle/>
          <a:p>
            <a:pPr>
              <a:buFont typeface="Arial" pitchFamily="34" charset="0"/>
              <a:buChar char="•"/>
            </a:pPr>
            <a:r>
              <a:rPr lang="en-US" dirty="0" smtClean="0">
                <a:ea typeface="ＭＳ Ｐゴシック"/>
                <a:cs typeface="ＭＳ Ｐゴシック"/>
              </a:rPr>
              <a:t>This graph shows</a:t>
            </a:r>
            <a:r>
              <a:rPr lang="en-US" baseline="0" dirty="0" smtClean="0">
                <a:ea typeface="ＭＳ Ｐゴシック"/>
                <a:cs typeface="ＭＳ Ｐゴシック"/>
              </a:rPr>
              <a:t> use of contraception at first sex among females, 15-19 years old.</a:t>
            </a:r>
          </a:p>
          <a:p>
            <a:pPr>
              <a:buFont typeface="Arial" pitchFamily="34" charset="0"/>
              <a:buChar char="•"/>
            </a:pPr>
            <a:r>
              <a:rPr lang="en-US" dirty="0" smtClean="0">
                <a:ea typeface="ＭＳ Ｐゴシック"/>
                <a:cs typeface="ＭＳ Ｐゴシック"/>
              </a:rPr>
              <a:t>Use of contraception at first sex among this population has generally increased</a:t>
            </a:r>
            <a:r>
              <a:rPr lang="en-US" baseline="0" dirty="0" smtClean="0">
                <a:ea typeface="ＭＳ Ｐゴシック"/>
                <a:cs typeface="ＭＳ Ｐゴシック"/>
              </a:rPr>
              <a:t> between 2002 and 2006-2010.</a:t>
            </a:r>
            <a:endParaRPr lang="en-US" dirty="0" smtClean="0">
              <a:ea typeface="ＭＳ Ｐゴシック"/>
              <a:cs typeface="ＭＳ Ｐゴシック"/>
            </a:endParaRPr>
          </a:p>
          <a:p>
            <a:pPr>
              <a:buFont typeface="Arial" pitchFamily="34" charset="0"/>
              <a:buChar char="•"/>
            </a:pPr>
            <a:r>
              <a:rPr lang="en-US" dirty="0" smtClean="0">
                <a:ea typeface="ＭＳ Ｐゴシック"/>
                <a:cs typeface="ＭＳ Ｐゴシック"/>
              </a:rPr>
              <a:t>Still, only</a:t>
            </a:r>
            <a:r>
              <a:rPr lang="en-US" baseline="0" dirty="0" smtClean="0">
                <a:ea typeface="ＭＳ Ｐゴシック"/>
                <a:cs typeface="ＭＳ Ｐゴシック"/>
              </a:rPr>
              <a:t> two-thirds have used a condom at first sex and less than a fifth have used the pill.</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dirty="0" smtClean="0">
                <a:latin typeface="Arial" pitchFamily="34" charset="0"/>
              </a:rPr>
              <a:t>50% of adolescent pregnancies occur within</a:t>
            </a:r>
            <a:r>
              <a:rPr lang="en-US" b="0" baseline="0" dirty="0" smtClean="0">
                <a:latin typeface="Arial" pitchFamily="34" charset="0"/>
              </a:rPr>
              <a:t> the first 6 months of </a:t>
            </a:r>
            <a:r>
              <a:rPr lang="en-US" b="0" baseline="0" dirty="0" err="1" smtClean="0">
                <a:latin typeface="Arial" pitchFamily="34" charset="0"/>
              </a:rPr>
              <a:t>coitarche</a:t>
            </a:r>
            <a:r>
              <a:rPr lang="en-US" b="0" baseline="0" dirty="0" smtClean="0">
                <a:latin typeface="Arial" pitchFamily="34" charset="0"/>
              </a:rPr>
              <a:t>. (</a:t>
            </a:r>
            <a:r>
              <a:rPr lang="en-US" b="0" baseline="0" dirty="0" err="1" smtClean="0">
                <a:latin typeface="Arial" pitchFamily="34" charset="0"/>
              </a:rPr>
              <a:t>Haffner</a:t>
            </a:r>
            <a:r>
              <a:rPr lang="en-US" b="0" baseline="0" dirty="0" smtClean="0">
                <a:latin typeface="Arial" pitchFamily="34" charset="0"/>
              </a:rPr>
              <a:t> ed.  Facing Facts 1995)</a:t>
            </a:r>
          </a:p>
          <a:p>
            <a:pPr>
              <a:buFont typeface="Arial" pitchFamily="34" charset="0"/>
              <a:buNone/>
            </a:pPr>
            <a:endParaRPr lang="en-US" dirty="0" smtClean="0">
              <a:ea typeface="ＭＳ Ｐゴシック"/>
              <a:cs typeface="ＭＳ Ｐゴシック"/>
            </a:endParaRPr>
          </a:p>
          <a:p>
            <a:endParaRPr lang="en-US" dirty="0" smtClean="0">
              <a:ea typeface="ＭＳ Ｐゴシック"/>
              <a:cs typeface="ＭＳ Ｐゴシック"/>
            </a:endParaRPr>
          </a:p>
          <a:p>
            <a:endParaRPr lang="en-US" dirty="0" smtClean="0">
              <a:ea typeface="ＭＳ Ｐゴシック"/>
              <a:cs typeface="ＭＳ Ｐゴシック"/>
            </a:endParaRPr>
          </a:p>
          <a:p>
            <a:r>
              <a:rPr lang="en-US" dirty="0" smtClean="0">
                <a:ea typeface="ＭＳ Ｐゴシック"/>
                <a:cs typeface="ＭＳ Ｐゴシック"/>
              </a:rPr>
              <a:t>Note: Statistics for condom ‘‘at all,’’ pill ‘‘at all,’’ and other hormonal reflect use of that method regardless of whether it was used alone or in combination with another method.</a:t>
            </a:r>
          </a:p>
          <a:p>
            <a:endParaRPr lang="en-US" dirty="0" smtClean="0">
              <a:ea typeface="ＭＳ Ｐゴシック"/>
              <a:cs typeface="ＭＳ Ｐゴシック"/>
            </a:endParaRPr>
          </a:p>
        </p:txBody>
      </p:sp>
    </p:spTree>
    <p:extLst>
      <p:ext uri="{BB962C8B-B14F-4D97-AF65-F5344CB8AC3E}">
        <p14:creationId xmlns:p14="http://schemas.microsoft.com/office/powerpoint/2010/main" val="17954174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7" name="Placeholder 2"/>
          <p:cNvSpPr>
            <a:spLocks noGrp="1" noRot="1" noChangeAspect="1" noChangeArrowheads="1" noTextEdit="1"/>
          </p:cNvSpPr>
          <p:nvPr>
            <p:ph type="sldImg"/>
          </p:nvPr>
        </p:nvSpPr>
        <p:spPr>
          <a:ln/>
        </p:spPr>
      </p:sp>
      <p:sp>
        <p:nvSpPr>
          <p:cNvPr id="408578" name="Placeholder 3"/>
          <p:cNvSpPr>
            <a:spLocks noGrp="1" noChangeArrowheads="1"/>
          </p:cNvSpPr>
          <p:nvPr>
            <p:ph type="body" idx="1"/>
          </p:nvPr>
        </p:nvSpPr>
        <p:spPr>
          <a:noFill/>
          <a:ln/>
        </p:spPr>
        <p:txBody>
          <a:bodyPr/>
          <a:lstStyle/>
          <a:p>
            <a:pPr marL="171450" indent="-171450">
              <a:buFont typeface="Arial" pitchFamily="34" charset="0"/>
              <a:buChar char="•"/>
            </a:pPr>
            <a:r>
              <a:rPr lang="en-US" dirty="0" smtClean="0">
                <a:ea typeface="ＭＳ Ｐゴシック"/>
                <a:cs typeface="ＭＳ Ｐゴシック"/>
              </a:rPr>
              <a:t>The</a:t>
            </a:r>
            <a:r>
              <a:rPr lang="en-US" baseline="0" dirty="0" smtClean="0">
                <a:ea typeface="ＭＳ Ｐゴシック"/>
                <a:cs typeface="ＭＳ Ｐゴシック"/>
              </a:rPr>
              <a:t> percentage of females and males 15-19 years old that used contraception at last sex has also increased.</a:t>
            </a:r>
          </a:p>
          <a:p>
            <a:pPr marL="171450" indent="-171450">
              <a:buFont typeface="Arial" pitchFamily="34" charset="0"/>
              <a:buChar char="•"/>
            </a:pPr>
            <a:endParaRPr lang="en-US" baseline="0" dirty="0" smtClean="0">
              <a:ea typeface="ＭＳ Ｐゴシック"/>
              <a:cs typeface="ＭＳ Ｐゴシック"/>
            </a:endParaRP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US" b="1" dirty="0" smtClean="0">
              <a:ea typeface="ＭＳ Ｐゴシック"/>
              <a:cs typeface="ＭＳ Ｐゴシック"/>
            </a:endParaRPr>
          </a:p>
          <a:p>
            <a:pPr marL="171450" indent="-171450">
              <a:buFont typeface="Arial" pitchFamily="34" charset="0"/>
              <a:buChar char="•"/>
            </a:pPr>
            <a:endParaRPr lang="en-US" dirty="0" smtClean="0">
              <a:ea typeface="ＭＳ Ｐゴシック"/>
              <a:cs typeface="ＭＳ Ｐゴシック"/>
            </a:endParaRPr>
          </a:p>
        </p:txBody>
      </p:sp>
    </p:spTree>
    <p:extLst>
      <p:ext uri="{BB962C8B-B14F-4D97-AF65-F5344CB8AC3E}">
        <p14:creationId xmlns:p14="http://schemas.microsoft.com/office/powerpoint/2010/main" val="26000542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p:spPr>
        <p:txBody>
          <a:bodyPr/>
          <a:lstStyle/>
          <a:p>
            <a:fld id="{42BE2E5F-63CD-414B-88AB-5D465F1A7434}" type="slidenum">
              <a:rPr lang="en-US" smtClean="0">
                <a:ea typeface="ＭＳ Ｐゴシック"/>
                <a:cs typeface="ＭＳ Ｐゴシック"/>
              </a:rPr>
              <a:pPr/>
              <a:t>2</a:t>
            </a:fld>
            <a:endParaRPr lang="en-US" smtClean="0">
              <a:ea typeface="ＭＳ Ｐゴシック"/>
              <a:cs typeface="ＭＳ Ｐゴシック"/>
            </a:endParaRPr>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p:spPr>
        <p:txBody>
          <a:bodyPr/>
          <a:lstStyle/>
          <a:p>
            <a:pPr marL="228600" indent="-228600" eaLnBrk="1" hangingPunct="1">
              <a:buAutoNum type="arabicPeriod"/>
            </a:pPr>
            <a:endParaRPr lang="en-US" baseline="0" dirty="0" smtClean="0">
              <a:ea typeface="ＭＳ Ｐゴシック"/>
              <a:cs typeface="ＭＳ Ｐゴシック"/>
            </a:endParaRPr>
          </a:p>
        </p:txBody>
      </p:sp>
    </p:spTree>
    <p:extLst>
      <p:ext uri="{BB962C8B-B14F-4D97-AF65-F5344CB8AC3E}">
        <p14:creationId xmlns:p14="http://schemas.microsoft.com/office/powerpoint/2010/main" val="26350073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57066" indent="-291179">
              <a:defRPr>
                <a:solidFill>
                  <a:schemeClr val="tx1"/>
                </a:solidFill>
                <a:latin typeface="Arial" pitchFamily="34" charset="0"/>
              </a:defRPr>
            </a:lvl2pPr>
            <a:lvl3pPr marL="1164717" indent="-232943">
              <a:defRPr>
                <a:solidFill>
                  <a:schemeClr val="tx1"/>
                </a:solidFill>
                <a:latin typeface="Arial" pitchFamily="34" charset="0"/>
              </a:defRPr>
            </a:lvl3pPr>
            <a:lvl4pPr marL="1630604" indent="-232943">
              <a:defRPr>
                <a:solidFill>
                  <a:schemeClr val="tx1"/>
                </a:solidFill>
                <a:latin typeface="Arial" pitchFamily="34" charset="0"/>
              </a:defRPr>
            </a:lvl4pPr>
            <a:lvl5pPr marL="2096491" indent="-232943">
              <a:defRPr>
                <a:solidFill>
                  <a:schemeClr val="tx1"/>
                </a:solidFill>
                <a:latin typeface="Arial" pitchFamily="34" charset="0"/>
              </a:defRPr>
            </a:lvl5pPr>
            <a:lvl6pPr marL="2562377" indent="-232943" fontAlgn="base">
              <a:spcBef>
                <a:spcPct val="0"/>
              </a:spcBef>
              <a:spcAft>
                <a:spcPct val="0"/>
              </a:spcAft>
              <a:defRPr>
                <a:solidFill>
                  <a:schemeClr val="tx1"/>
                </a:solidFill>
                <a:latin typeface="Arial" pitchFamily="34" charset="0"/>
              </a:defRPr>
            </a:lvl6pPr>
            <a:lvl7pPr marL="3028264" indent="-232943" fontAlgn="base">
              <a:spcBef>
                <a:spcPct val="0"/>
              </a:spcBef>
              <a:spcAft>
                <a:spcPct val="0"/>
              </a:spcAft>
              <a:defRPr>
                <a:solidFill>
                  <a:schemeClr val="tx1"/>
                </a:solidFill>
                <a:latin typeface="Arial" pitchFamily="34" charset="0"/>
              </a:defRPr>
            </a:lvl7pPr>
            <a:lvl8pPr marL="3494151" indent="-232943" fontAlgn="base">
              <a:spcBef>
                <a:spcPct val="0"/>
              </a:spcBef>
              <a:spcAft>
                <a:spcPct val="0"/>
              </a:spcAft>
              <a:defRPr>
                <a:solidFill>
                  <a:schemeClr val="tx1"/>
                </a:solidFill>
                <a:latin typeface="Arial" pitchFamily="34" charset="0"/>
              </a:defRPr>
            </a:lvl8pPr>
            <a:lvl9pPr marL="3960038" indent="-232943" fontAlgn="base">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defRPr/>
            </a:pPr>
            <a:fld id="{C52456D3-F2EB-49F1-8163-9119804979C4}" type="slidenum">
              <a:rPr lang="en-US" sz="1100">
                <a:solidFill>
                  <a:srgbClr val="000000"/>
                </a:solidFill>
                <a:latin typeface="Times New Roman" pitchFamily="18" charset="0"/>
              </a:rPr>
              <a:pPr eaLnBrk="0" fontAlgn="base" hangingPunct="0">
                <a:spcBef>
                  <a:spcPct val="0"/>
                </a:spcBef>
                <a:spcAft>
                  <a:spcPct val="0"/>
                </a:spcAft>
                <a:defRPr/>
              </a:pPr>
              <a:t>20</a:t>
            </a:fld>
            <a:endParaRPr lang="en-US" sz="1100">
              <a:solidFill>
                <a:srgbClr val="000000"/>
              </a:solidFill>
              <a:latin typeface="Times New Roman" pitchFamily="18" charset="0"/>
            </a:endParaRPr>
          </a:p>
        </p:txBody>
      </p:sp>
      <p:sp>
        <p:nvSpPr>
          <p:cNvPr id="716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buFont typeface="Arial" pitchFamily="34" charset="0"/>
              <a:buChar char="•"/>
            </a:pPr>
            <a:r>
              <a:rPr lang="en-US" dirty="0" smtClean="0">
                <a:latin typeface="Arial" pitchFamily="34" charset="0"/>
              </a:rPr>
              <a:t>This graph also depicts data from the National Youth Risk Behavior</a:t>
            </a:r>
            <a:r>
              <a:rPr lang="en-US" baseline="0" dirty="0" smtClean="0">
                <a:latin typeface="Arial" pitchFamily="34" charset="0"/>
              </a:rPr>
              <a:t> Survey, 2015 showing the percentage of high school students who used a condom during last intercourse, by sex and race/ethnicity.</a:t>
            </a:r>
          </a:p>
          <a:p>
            <a:pPr marL="171450" indent="-171450" eaLnBrk="1" hangingPunct="1">
              <a:spcBef>
                <a:spcPct val="0"/>
              </a:spcBef>
              <a:buFont typeface="Arial" pitchFamily="34" charset="0"/>
              <a:buChar char="•"/>
            </a:pPr>
            <a:r>
              <a:rPr lang="en-US" dirty="0" smtClean="0">
                <a:latin typeface="Arial" pitchFamily="34" charset="0"/>
              </a:rPr>
              <a:t>Among the 30.1% of high school students surveyed</a:t>
            </a:r>
            <a:r>
              <a:rPr lang="en-US" baseline="0" dirty="0" smtClean="0">
                <a:latin typeface="Arial" pitchFamily="34" charset="0"/>
              </a:rPr>
              <a:t> </a:t>
            </a:r>
            <a:r>
              <a:rPr lang="en-US" dirty="0" smtClean="0">
                <a:latin typeface="Arial" pitchFamily="34" charset="0"/>
              </a:rPr>
              <a:t>nationwide who were currently sexually active, 56.9% reported that either they or their partner had used a condom during last sexual intercourse.  </a:t>
            </a:r>
          </a:p>
          <a:p>
            <a:pPr marL="171450" indent="-171450" eaLnBrk="1" hangingPunct="1">
              <a:spcBef>
                <a:spcPct val="0"/>
              </a:spcBef>
              <a:buFont typeface="Arial" pitchFamily="34" charset="0"/>
              <a:buChar char="•"/>
            </a:pPr>
            <a:r>
              <a:rPr lang="en-US" dirty="0" smtClean="0">
                <a:latin typeface="Arial" pitchFamily="34" charset="0"/>
              </a:rPr>
              <a:t>The prevalence of having used a condom during last sexual intercourse was higher among male (61.5%) compared to female (52.0%) students.</a:t>
            </a:r>
          </a:p>
          <a:p>
            <a:pPr marL="171450" indent="-171450" eaLnBrk="1" hangingPunct="1">
              <a:spcBef>
                <a:spcPct val="0"/>
              </a:spcBef>
              <a:buFont typeface="Arial" pitchFamily="34" charset="0"/>
              <a:buChar char="•"/>
            </a:pPr>
            <a:r>
              <a:rPr lang="en-US" b="0" baseline="0" dirty="0" smtClean="0">
                <a:latin typeface="Arial" pitchFamily="34" charset="0"/>
              </a:rPr>
              <a:t>The prevalence of having used a condom during last sexual intercourse was higher among black (63.4%) compared to white (56.8%) and Hispanic (55.6%) students.</a:t>
            </a:r>
            <a:endParaRPr lang="en-US" b="0" dirty="0" smtClean="0">
              <a:latin typeface="Arial" pitchFamily="34" charset="0"/>
            </a:endParaRPr>
          </a:p>
          <a:p>
            <a:pPr marL="171450" indent="-171450" eaLnBrk="1" hangingPunct="1">
              <a:spcBef>
                <a:spcPct val="0"/>
              </a:spcBef>
              <a:buFont typeface="Arial" pitchFamily="34" charset="0"/>
              <a:buChar char="•"/>
            </a:pPr>
            <a:endParaRPr lang="en-US" dirty="0" smtClean="0">
              <a:latin typeface="Arial" pitchFamily="34" charset="0"/>
            </a:endParaRPr>
          </a:p>
          <a:p>
            <a:pPr eaLnBrk="1" hangingPunct="1">
              <a:spcBef>
                <a:spcPct val="0"/>
              </a:spcBef>
            </a:pPr>
            <a:endParaRPr lang="en-US" dirty="0" smtClean="0">
              <a:latin typeface="Arial" pitchFamily="34" charset="0"/>
            </a:endParaRPr>
          </a:p>
        </p:txBody>
      </p:sp>
    </p:spTree>
    <p:extLst>
      <p:ext uri="{BB962C8B-B14F-4D97-AF65-F5344CB8AC3E}">
        <p14:creationId xmlns:p14="http://schemas.microsoft.com/office/powerpoint/2010/main" val="42849122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3" name="Placeholder 2"/>
          <p:cNvSpPr>
            <a:spLocks noGrp="1" noRot="1" noChangeAspect="1" noChangeArrowheads="1" noTextEdit="1"/>
          </p:cNvSpPr>
          <p:nvPr>
            <p:ph type="sldImg"/>
          </p:nvPr>
        </p:nvSpPr>
        <p:spPr>
          <a:ln/>
        </p:spPr>
      </p:sp>
      <p:sp>
        <p:nvSpPr>
          <p:cNvPr id="499714" name="Placeholder 3"/>
          <p:cNvSpPr>
            <a:spLocks noGrp="1" noChangeArrowheads="1"/>
          </p:cNvSpPr>
          <p:nvPr>
            <p:ph type="body" idx="1"/>
          </p:nvPr>
        </p:nvSpPr>
        <p:spPr>
          <a:noFill/>
          <a:ln/>
        </p:spPr>
        <p:txBody>
          <a:bodyPr/>
          <a:lstStyle/>
          <a:p>
            <a:pPr>
              <a:buFontTx/>
              <a:buChar char="•"/>
            </a:pPr>
            <a:r>
              <a:rPr lang="en-US" dirty="0" smtClean="0">
                <a:ea typeface="ＭＳ Ｐゴシック"/>
                <a:cs typeface="ＭＳ Ｐゴシック"/>
              </a:rPr>
              <a:t>While the</a:t>
            </a:r>
            <a:r>
              <a:rPr lang="en-US" baseline="0" dirty="0" smtClean="0">
                <a:ea typeface="ＭＳ Ｐゴシック"/>
                <a:cs typeface="ＭＳ Ｐゴシック"/>
              </a:rPr>
              <a:t> majority of teens have used contraception in the past, most are using condoms or pills.</a:t>
            </a:r>
          </a:p>
          <a:p>
            <a:pPr>
              <a:buFontTx/>
              <a:buChar char="•"/>
            </a:pPr>
            <a:r>
              <a:rPr lang="en-US" dirty="0" smtClean="0">
                <a:ea typeface="ＭＳ Ｐゴシック"/>
                <a:cs typeface="ＭＳ Ｐゴシック"/>
              </a:rPr>
              <a:t>Approximately half of teens who are having sex are not using contraception.</a:t>
            </a:r>
          </a:p>
          <a:p>
            <a:pPr marL="0" marR="0" lvl="0" indent="0" algn="l" defTabSz="914400" rtl="0" eaLnBrk="1" fontAlgn="auto" latinLnBrk="0" hangingPunct="1">
              <a:lnSpc>
                <a:spcPct val="100000"/>
              </a:lnSpc>
              <a:spcBef>
                <a:spcPts val="0"/>
              </a:spcBef>
              <a:spcAft>
                <a:spcPts val="0"/>
              </a:spcAft>
              <a:buClrTx/>
              <a:buSzTx/>
              <a:buFontTx/>
              <a:buChar char="•"/>
              <a:tabLst/>
              <a:defRPr/>
            </a:pPr>
            <a:r>
              <a:rPr lang="en-US" b="0" dirty="0" smtClean="0">
                <a:ea typeface="ＭＳ Ｐゴシック"/>
                <a:cs typeface="ＭＳ Ｐゴシック"/>
              </a:rPr>
              <a:t>Of the teens who are having sex and using contraception, more than half experience contraceptive</a:t>
            </a:r>
            <a:r>
              <a:rPr lang="en-US" b="0" baseline="0" dirty="0" smtClean="0">
                <a:ea typeface="ＭＳ Ｐゴシック"/>
                <a:cs typeface="ＭＳ Ｐゴシック"/>
              </a:rPr>
              <a:t> failure because they are using moderately or less effective methods, such as condoms or pills, and they are using them incorrectly or inconsistently.</a:t>
            </a:r>
            <a:r>
              <a:rPr lang="en-US" baseline="0" dirty="0" smtClean="0"/>
              <a:t> So even if the adolescent is using contraception, she may experience failure of the method itself, or more likely, she may not be using the method correctly and consistently, for example forgetting to take her pill or not using a condom.</a:t>
            </a:r>
          </a:p>
          <a:p>
            <a:pPr>
              <a:buFontTx/>
              <a:buNone/>
            </a:pPr>
            <a:endParaRPr lang="en-US" b="0" baseline="0" dirty="0" smtClean="0">
              <a:ea typeface="ＭＳ Ｐゴシック"/>
              <a:cs typeface="ＭＳ Ｐゴシック"/>
            </a:endParaRPr>
          </a:p>
          <a:p>
            <a:pPr>
              <a:buFontTx/>
              <a:buChar char="•"/>
            </a:pPr>
            <a:endParaRPr lang="en-US" b="0" baseline="0" dirty="0" smtClean="0">
              <a:ea typeface="ＭＳ Ｐゴシック"/>
              <a:cs typeface="ＭＳ Ｐゴシック"/>
            </a:endParaRPr>
          </a:p>
          <a:p>
            <a:endParaRPr lang="en-US" b="1" dirty="0" smtClean="0">
              <a:ea typeface="ＭＳ Ｐゴシック"/>
              <a:cs typeface="ＭＳ Ｐゴシック"/>
            </a:endParaRPr>
          </a:p>
        </p:txBody>
      </p:sp>
    </p:spTree>
    <p:extLst>
      <p:ext uri="{BB962C8B-B14F-4D97-AF65-F5344CB8AC3E}">
        <p14:creationId xmlns:p14="http://schemas.microsoft.com/office/powerpoint/2010/main" val="29592969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smtClean="0"/>
              <a:t>The majority of the decline in adolescent pregnancy is attributable to increased use of contraception among adolescents.</a:t>
            </a:r>
          </a:p>
        </p:txBody>
      </p:sp>
      <p:sp>
        <p:nvSpPr>
          <p:cNvPr id="4" name="Slide Number Placeholder 3"/>
          <p:cNvSpPr>
            <a:spLocks noGrp="1"/>
          </p:cNvSpPr>
          <p:nvPr>
            <p:ph type="sldNum" sz="quarter" idx="10"/>
          </p:nvPr>
        </p:nvSpPr>
        <p:spPr/>
        <p:txBody>
          <a:bodyPr/>
          <a:lstStyle/>
          <a:p>
            <a:fld id="{6502CB63-6E21-4B6F-B75E-6894CFAD9933}" type="slidenum">
              <a:rPr lang="en-US" smtClean="0"/>
              <a:t>22</a:t>
            </a:fld>
            <a:endParaRPr lang="en-US"/>
          </a:p>
        </p:txBody>
      </p:sp>
    </p:spTree>
    <p:extLst>
      <p:ext uri="{BB962C8B-B14F-4D97-AF65-F5344CB8AC3E}">
        <p14:creationId xmlns:p14="http://schemas.microsoft.com/office/powerpoint/2010/main" val="2228916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smtClean="0"/>
              <a:t>This table shows reasons that women</a:t>
            </a:r>
            <a:r>
              <a:rPr lang="en-US" baseline="0" dirty="0" smtClean="0"/>
              <a:t> age 15-19 who recently delivered a live birth from an unintended pregnancy did not use contraception.</a:t>
            </a:r>
          </a:p>
          <a:p>
            <a:pPr marL="171450" indent="-171450">
              <a:buFont typeface="Arial" pitchFamily="34" charset="0"/>
              <a:buChar char="•"/>
            </a:pPr>
            <a:r>
              <a:rPr lang="en-US" baseline="0" dirty="0" smtClean="0"/>
              <a:t>This data comes from </a:t>
            </a:r>
            <a:r>
              <a:rPr lang="en-US" dirty="0" smtClean="0"/>
              <a:t>PRAMS (Pregnancy Risk Assessment</a:t>
            </a:r>
            <a:r>
              <a:rPr lang="en-US" baseline="0" dirty="0" smtClean="0"/>
              <a:t> Monitoring System) from 2004-2008.</a:t>
            </a:r>
          </a:p>
          <a:p>
            <a:pPr marL="171450" indent="-171450">
              <a:buFont typeface="Arial" pitchFamily="34" charset="0"/>
              <a:buChar char="•"/>
            </a:pPr>
            <a:r>
              <a:rPr lang="en-US" baseline="0" dirty="0" smtClean="0"/>
              <a:t>The most common reason was that they thought they could not get pregnant.</a:t>
            </a:r>
          </a:p>
          <a:p>
            <a:pPr marL="171450" indent="-171450">
              <a:buFont typeface="Arial" pitchFamily="34" charset="0"/>
              <a:buChar char="•"/>
            </a:pPr>
            <a:r>
              <a:rPr lang="en-US" baseline="0" dirty="0" smtClean="0"/>
              <a:t>Almost 25% stated that their partner did not want to use contraception, which likely was a condom.</a:t>
            </a:r>
          </a:p>
          <a:p>
            <a:pPr marL="171450" indent="-171450">
              <a:buFont typeface="Arial" pitchFamily="34" charset="0"/>
              <a:buChar char="•"/>
            </a:pPr>
            <a:r>
              <a:rPr lang="en-US" baseline="0" dirty="0" smtClean="0"/>
              <a:t>Pregnancy ambivalence was also a common reason.</a:t>
            </a:r>
          </a:p>
          <a:p>
            <a:pPr marL="0" indent="0">
              <a:buFont typeface="Arial" pitchFamily="34" charset="0"/>
              <a:buNone/>
            </a:pPr>
            <a:endParaRPr lang="en-US" baseline="0" dirty="0" smtClean="0"/>
          </a:p>
          <a:p>
            <a:pPr marL="0" indent="0">
              <a:buFont typeface="Arial" pitchFamily="34" charset="0"/>
              <a:buNone/>
            </a:pPr>
            <a:endParaRPr lang="en-US" b="1" baseline="0" dirty="0" smtClean="0"/>
          </a:p>
        </p:txBody>
      </p:sp>
      <p:sp>
        <p:nvSpPr>
          <p:cNvPr id="4" name="Slide Number Placeholder 3"/>
          <p:cNvSpPr>
            <a:spLocks noGrp="1"/>
          </p:cNvSpPr>
          <p:nvPr>
            <p:ph type="sldNum" sz="quarter" idx="10"/>
          </p:nvPr>
        </p:nvSpPr>
        <p:spPr/>
        <p:txBody>
          <a:bodyPr/>
          <a:lstStyle/>
          <a:p>
            <a:fld id="{186ECE1E-AF7B-493F-818C-23C9FFA919D5}" type="slidenum">
              <a:rPr lang="en-US" smtClean="0"/>
              <a:pPr/>
              <a:t>23</a:t>
            </a:fld>
            <a:endParaRPr lang="en-US"/>
          </a:p>
        </p:txBody>
      </p:sp>
    </p:spTree>
    <p:extLst>
      <p:ext uri="{BB962C8B-B14F-4D97-AF65-F5344CB8AC3E}">
        <p14:creationId xmlns:p14="http://schemas.microsoft.com/office/powerpoint/2010/main" val="22524571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418" name="Rectangle 2"/>
          <p:cNvSpPr>
            <a:spLocks noGrp="1" noRot="1" noChangeAspect="1" noChangeArrowheads="1" noTextEdit="1"/>
          </p:cNvSpPr>
          <p:nvPr>
            <p:ph type="sldImg"/>
          </p:nvPr>
        </p:nvSpPr>
        <p:spPr>
          <a:ln/>
        </p:spPr>
      </p:sp>
      <p:sp>
        <p:nvSpPr>
          <p:cNvPr id="572419" name="Rectangle 3"/>
          <p:cNvSpPr>
            <a:spLocks noGrp="1" noChangeArrowheads="1"/>
          </p:cNvSpPr>
          <p:nvPr>
            <p:ph type="body" idx="1"/>
          </p:nvPr>
        </p:nvSpPr>
        <p:spPr>
          <a:noFill/>
          <a:ln/>
        </p:spPr>
        <p:txBody>
          <a:bodyPr/>
          <a:lstStyle/>
          <a:p>
            <a:pPr marL="171450" indent="-171450">
              <a:buFont typeface="Arial" pitchFamily="34" charset="0"/>
              <a:buChar char="•"/>
            </a:pPr>
            <a:r>
              <a:rPr lang="en-US" dirty="0" smtClean="0">
                <a:ea typeface="ＭＳ Ｐゴシック"/>
                <a:cs typeface="ＭＳ Ｐゴシック"/>
              </a:rPr>
              <a:t>Abstinence is most effective way to prevent HIV, other STIs (sexually</a:t>
            </a:r>
            <a:r>
              <a:rPr lang="en-US" baseline="0" dirty="0" smtClean="0">
                <a:ea typeface="ＭＳ Ｐゴシック"/>
                <a:cs typeface="ＭＳ Ｐゴシック"/>
              </a:rPr>
              <a:t> transmitted infections)</a:t>
            </a:r>
            <a:r>
              <a:rPr lang="en-US" dirty="0" smtClean="0">
                <a:ea typeface="ＭＳ Ｐゴシック"/>
                <a:cs typeface="ＭＳ Ｐゴシック"/>
              </a:rPr>
              <a:t> and pregnancy.</a:t>
            </a:r>
          </a:p>
          <a:p>
            <a:pPr marL="171450" indent="-171450">
              <a:buFont typeface="Arial" pitchFamily="34" charset="0"/>
              <a:buChar char="•"/>
            </a:pPr>
            <a:r>
              <a:rPr lang="en-US" dirty="0" smtClean="0">
                <a:ea typeface="ＭＳ Ｐゴシック"/>
                <a:cs typeface="ＭＳ Ｐゴシック"/>
              </a:rPr>
              <a:t>It should be included in counseling not just</a:t>
            </a:r>
            <a:r>
              <a:rPr lang="en-US" baseline="0" dirty="0" smtClean="0">
                <a:ea typeface="ＭＳ Ｐゴシック"/>
                <a:cs typeface="ＭＳ Ｐゴシック"/>
              </a:rPr>
              <a:t> for teens who have not yet engaged in sexual intercourse but also as an option for teens who are sexually active but may not have a reliable method available at a given time.</a:t>
            </a:r>
            <a:endParaRPr lang="en-US" dirty="0" smtClean="0">
              <a:ea typeface="ＭＳ Ｐゴシック"/>
              <a:cs typeface="ＭＳ Ｐゴシック"/>
            </a:endParaRPr>
          </a:p>
        </p:txBody>
      </p:sp>
    </p:spTree>
    <p:extLst>
      <p:ext uri="{BB962C8B-B14F-4D97-AF65-F5344CB8AC3E}">
        <p14:creationId xmlns:p14="http://schemas.microsoft.com/office/powerpoint/2010/main" val="7783346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Objective</a:t>
            </a:r>
            <a:r>
              <a:rPr lang="en-US" baseline="0" dirty="0" smtClean="0"/>
              <a:t>s for this section are:</a:t>
            </a:r>
          </a:p>
          <a:p>
            <a:pPr marL="228600" indent="-228600">
              <a:buAutoNum type="arabicPeriod"/>
            </a:pPr>
            <a:r>
              <a:rPr lang="en-US" baseline="0" dirty="0" smtClean="0"/>
              <a:t>Review data on current use of contraceptive methods in the US</a:t>
            </a:r>
          </a:p>
          <a:p>
            <a:pPr marL="228600" indent="-228600">
              <a:buAutoNum type="arabicPeriod"/>
            </a:pPr>
            <a:r>
              <a:rPr lang="en-US" baseline="0" dirty="0" smtClean="0"/>
              <a:t>Describe the Tier System of Contraceptive Effectiveness  </a:t>
            </a:r>
          </a:p>
          <a:p>
            <a:pPr marL="228600" indent="-228600">
              <a:buAutoNum type="arabicPeriod"/>
            </a:pPr>
            <a:r>
              <a:rPr lang="en-US" baseline="0" dirty="0" smtClean="0"/>
              <a:t>Review the currently available contraceptive methods in the US, including dual protection</a:t>
            </a:r>
          </a:p>
          <a:p>
            <a:pPr marL="228600" indent="-228600">
              <a:buAutoNum type="arabicPeriod"/>
            </a:pPr>
            <a:r>
              <a:rPr lang="en-US" baseline="0" dirty="0" smtClean="0"/>
              <a:t>Highlight the need for more consistent and effective method use</a:t>
            </a:r>
          </a:p>
          <a:p>
            <a:pPr marL="228600" indent="-228600">
              <a:buAutoNum type="arabicPeriod"/>
            </a:pPr>
            <a:endParaRPr lang="en-US" b="1" dirty="0"/>
          </a:p>
        </p:txBody>
      </p:sp>
      <p:sp>
        <p:nvSpPr>
          <p:cNvPr id="4" name="Slide Number Placeholder 3"/>
          <p:cNvSpPr>
            <a:spLocks noGrp="1"/>
          </p:cNvSpPr>
          <p:nvPr>
            <p:ph type="sldNum" sz="quarter" idx="10"/>
          </p:nvPr>
        </p:nvSpPr>
        <p:spPr/>
        <p:txBody>
          <a:bodyPr/>
          <a:lstStyle/>
          <a:p>
            <a:fld id="{3248939C-6AA1-4E72-89FE-CD88101FFF54}" type="slidenum">
              <a:rPr lang="en-US" smtClean="0"/>
              <a:pPr/>
              <a:t>25</a:t>
            </a:fld>
            <a:endParaRPr lang="en-US"/>
          </a:p>
        </p:txBody>
      </p:sp>
    </p:spTree>
    <p:extLst>
      <p:ext uri="{BB962C8B-B14F-4D97-AF65-F5344CB8AC3E}">
        <p14:creationId xmlns:p14="http://schemas.microsoft.com/office/powerpoint/2010/main" val="36943669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smtClean="0"/>
              <a:t>Of females 15-19 years</a:t>
            </a:r>
            <a:r>
              <a:rPr lang="en-US" baseline="0" dirty="0" smtClean="0"/>
              <a:t> old</a:t>
            </a:r>
            <a:r>
              <a:rPr lang="en-US" dirty="0" smtClean="0"/>
              <a:t> who are sexually active,</a:t>
            </a:r>
            <a:r>
              <a:rPr lang="en-US" baseline="0" dirty="0" smtClean="0"/>
              <a:t> t</a:t>
            </a:r>
            <a:r>
              <a:rPr lang="en-US" dirty="0" smtClean="0"/>
              <a:t>his</a:t>
            </a:r>
            <a:r>
              <a:rPr lang="en-US" baseline="0" dirty="0" smtClean="0"/>
              <a:t> graph shows the percentage of current method use among </a:t>
            </a:r>
            <a:r>
              <a:rPr lang="en-US" dirty="0" smtClean="0"/>
              <a:t>those</a:t>
            </a:r>
            <a:r>
              <a:rPr lang="en-US" baseline="0" dirty="0" smtClean="0"/>
              <a:t> using contraception.</a:t>
            </a:r>
          </a:p>
          <a:p>
            <a:pPr marL="171450" indent="-171450">
              <a:buFont typeface="Arial" pitchFamily="34" charset="0"/>
              <a:buChar char="•"/>
            </a:pPr>
            <a:r>
              <a:rPr lang="en-US" baseline="0" dirty="0" smtClean="0"/>
              <a:t>Despite increasing recommendations that adolescents should consider using long-acting reversible contraception or LARC, this graph shows that most adolescents are using the pill or condoms.</a:t>
            </a:r>
          </a:p>
          <a:p>
            <a:pPr marL="171450" indent="-171450">
              <a:buFont typeface="Arial" pitchFamily="34" charset="0"/>
              <a:buChar char="•"/>
            </a:pPr>
            <a:r>
              <a:rPr lang="en-US" baseline="0" dirty="0" smtClean="0"/>
              <a:t>Note only 3% are using IUDs or implants. </a:t>
            </a:r>
          </a:p>
          <a:p>
            <a:pPr marL="171450" indent="-171450">
              <a:buFont typeface="Arial" pitchFamily="34" charset="0"/>
              <a:buChar char="•"/>
            </a:pPr>
            <a:endParaRPr lang="en-US" baseline="0" dirty="0" smtClean="0"/>
          </a:p>
        </p:txBody>
      </p:sp>
      <p:sp>
        <p:nvSpPr>
          <p:cNvPr id="4" name="Slide Number Placeholder 3"/>
          <p:cNvSpPr>
            <a:spLocks noGrp="1"/>
          </p:cNvSpPr>
          <p:nvPr>
            <p:ph type="sldNum" sz="quarter" idx="10"/>
          </p:nvPr>
        </p:nvSpPr>
        <p:spPr/>
        <p:txBody>
          <a:bodyPr/>
          <a:lstStyle/>
          <a:p>
            <a:fld id="{186ECE1E-AF7B-493F-818C-23C9FFA919D5}" type="slidenum">
              <a:rPr lang="en-US" smtClean="0"/>
              <a:pPr/>
              <a:t>26</a:t>
            </a:fld>
            <a:endParaRPr lang="en-US"/>
          </a:p>
        </p:txBody>
      </p:sp>
    </p:spTree>
    <p:extLst>
      <p:ext uri="{BB962C8B-B14F-4D97-AF65-F5344CB8AC3E}">
        <p14:creationId xmlns:p14="http://schemas.microsoft.com/office/powerpoint/2010/main" val="31972372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Bef>
                <a:spcPct val="0"/>
              </a:spcBef>
              <a:buFont typeface="Arial" panose="020B0604020202020204" pitchFamily="34" charset="0"/>
              <a:buChar char="•"/>
            </a:pPr>
            <a:r>
              <a:rPr lang="en-US" dirty="0" smtClean="0">
                <a:ea typeface="ＭＳ Ｐゴシック"/>
                <a:cs typeface="ＭＳ Ｐゴシック"/>
              </a:rPr>
              <a:t>This figure shows</a:t>
            </a:r>
            <a:r>
              <a:rPr lang="en-US" baseline="0" dirty="0" smtClean="0">
                <a:ea typeface="ＭＳ Ｐゴシック"/>
                <a:cs typeface="ＭＳ Ｐゴシック"/>
              </a:rPr>
              <a:t> currently available contraceptive methods, ranked by </a:t>
            </a:r>
            <a:r>
              <a:rPr lang="en-US" dirty="0" smtClean="0">
                <a:ea typeface="ＭＳ Ｐゴシック"/>
                <a:cs typeface="ＭＳ Ｐゴシック"/>
              </a:rPr>
              <a:t>typical effectiveness,</a:t>
            </a:r>
            <a:r>
              <a:rPr lang="en-US" baseline="0" dirty="0" smtClean="0">
                <a:ea typeface="ＭＳ Ｐゴシック"/>
                <a:cs typeface="ＭＳ Ｐゴシック"/>
              </a:rPr>
              <a:t> meaning </a:t>
            </a:r>
            <a:r>
              <a:rPr lang="en-US" dirty="0" smtClean="0">
                <a:ea typeface="ＭＳ Ｐゴシック"/>
                <a:cs typeface="ＭＳ Ｐゴシック"/>
              </a:rPr>
              <a:t>how effective is the method</a:t>
            </a:r>
            <a:r>
              <a:rPr lang="en-US" baseline="0" dirty="0" smtClean="0">
                <a:ea typeface="ＭＳ Ｐゴシック"/>
                <a:cs typeface="ＭＳ Ｐゴシック"/>
              </a:rPr>
              <a:t> </a:t>
            </a:r>
            <a:r>
              <a:rPr lang="en-US" dirty="0" smtClean="0">
                <a:ea typeface="ＭＳ Ｐゴシック"/>
                <a:cs typeface="ＭＳ Ｐゴシック"/>
              </a:rPr>
              <a:t>at preventing pregnancy with real-world use.</a:t>
            </a:r>
          </a:p>
          <a:p>
            <a:pPr marL="171450" indent="-171450">
              <a:spcBef>
                <a:spcPct val="0"/>
              </a:spcBef>
              <a:buFont typeface="Arial" panose="020B0604020202020204" pitchFamily="34" charset="0"/>
              <a:buChar char="•"/>
            </a:pPr>
            <a:r>
              <a:rPr lang="en-US" dirty="0" smtClean="0">
                <a:ea typeface="ＭＳ Ｐゴシック"/>
                <a:cs typeface="ＭＳ Ｐゴシック"/>
              </a:rPr>
              <a:t>Incorrect</a:t>
            </a:r>
            <a:r>
              <a:rPr lang="en-US" baseline="0" dirty="0" smtClean="0">
                <a:ea typeface="ＭＳ Ｐゴシック"/>
                <a:cs typeface="ＭＳ Ｐゴシック"/>
              </a:rPr>
              <a:t> or inconsistent use can impact the effectiveness of the contraceptive method. </a:t>
            </a:r>
          </a:p>
          <a:p>
            <a:pPr marL="171450" indent="-171450">
              <a:spcBef>
                <a:spcPct val="0"/>
              </a:spcBef>
              <a:buFont typeface="Arial" panose="020B0604020202020204" pitchFamily="34" charset="0"/>
              <a:buChar char="•"/>
            </a:pPr>
            <a:r>
              <a:rPr lang="en-US" baseline="0" dirty="0" smtClean="0"/>
              <a:t>In tier 1 are the most effective methods, with less than 1 pregnancy occurring per 100 women per year.  The most effective reversible methods include implants and IUDs.</a:t>
            </a:r>
          </a:p>
          <a:p>
            <a:pPr marL="171450" indent="-171450">
              <a:buFont typeface="Arial" panose="020B0604020202020204" pitchFamily="34" charset="0"/>
              <a:buChar char="•"/>
            </a:pPr>
            <a:r>
              <a:rPr lang="en-US" baseline="0" dirty="0" smtClean="0"/>
              <a:t>Tier 2 methods include </a:t>
            </a:r>
            <a:r>
              <a:rPr lang="en-US" baseline="0" dirty="0" err="1" smtClean="0"/>
              <a:t>injectables</a:t>
            </a:r>
            <a:r>
              <a:rPr lang="en-US" baseline="0" dirty="0" smtClean="0"/>
              <a:t>, pills, patch, vaginal ring, and diaphragm; failure rates range from 6-12%.</a:t>
            </a:r>
          </a:p>
          <a:p>
            <a:pPr marL="171450" indent="-171450">
              <a:buFont typeface="Arial" panose="020B0604020202020204" pitchFamily="34" charset="0"/>
              <a:buChar char="•"/>
            </a:pPr>
            <a:r>
              <a:rPr lang="en-US" baseline="0" dirty="0" smtClean="0"/>
              <a:t>Tier 3 methods include condoms, withdrawal, sponge, spermicide, and fertility awareness based methods; failure rates range from 18-28%.</a:t>
            </a:r>
          </a:p>
          <a:p>
            <a:pPr marL="171450" indent="-171450">
              <a:buFont typeface="Arial" panose="020B0604020202020204" pitchFamily="34" charset="0"/>
              <a:buChar char="•"/>
            </a:pPr>
            <a:r>
              <a:rPr lang="en-US" dirty="0" smtClean="0">
                <a:ea typeface="ＭＳ Ｐゴシック"/>
                <a:cs typeface="ＭＳ Ｐゴシック"/>
              </a:rPr>
              <a:t>The </a:t>
            </a:r>
            <a:r>
              <a:rPr lang="en-US" baseline="0" dirty="0" smtClean="0">
                <a:ea typeface="ＭＳ Ｐゴシック"/>
                <a:cs typeface="ＭＳ Ｐゴシック"/>
              </a:rPr>
              <a:t>more commonly used method among teens, the pill and the condom, </a:t>
            </a:r>
            <a:r>
              <a:rPr lang="en-US" dirty="0" smtClean="0">
                <a:ea typeface="ＭＳ Ｐゴシック"/>
                <a:cs typeface="ＭＳ Ｐゴシック"/>
              </a:rPr>
              <a:t>are listed in the second and third tier, respectively.</a:t>
            </a:r>
          </a:p>
          <a:p>
            <a:pPr>
              <a:spcBef>
                <a:spcPct val="0"/>
              </a:spcBef>
              <a:buFontTx/>
              <a:buNone/>
            </a:pPr>
            <a:endParaRPr lang="en-US" dirty="0" smtClean="0">
              <a:ea typeface="ＭＳ Ｐゴシック"/>
              <a:cs typeface="ＭＳ Ｐゴシック"/>
            </a:endParaRPr>
          </a:p>
          <a:p>
            <a:endParaRPr lang="en-US" dirty="0"/>
          </a:p>
        </p:txBody>
      </p:sp>
      <p:sp>
        <p:nvSpPr>
          <p:cNvPr id="4" name="Slide Number Placeholder 3"/>
          <p:cNvSpPr>
            <a:spLocks noGrp="1"/>
          </p:cNvSpPr>
          <p:nvPr>
            <p:ph type="sldNum" sz="quarter" idx="10"/>
          </p:nvPr>
        </p:nvSpPr>
        <p:spPr/>
        <p:txBody>
          <a:bodyPr/>
          <a:lstStyle/>
          <a:p>
            <a:fld id="{6502CB63-6E21-4B6F-B75E-6894CFAD9933}" type="slidenum">
              <a:rPr lang="en-US" smtClean="0"/>
              <a:t>27</a:t>
            </a:fld>
            <a:endParaRPr lang="en-US"/>
          </a:p>
        </p:txBody>
      </p:sp>
    </p:spTree>
    <p:extLst>
      <p:ext uri="{BB962C8B-B14F-4D97-AF65-F5344CB8AC3E}">
        <p14:creationId xmlns:p14="http://schemas.microsoft.com/office/powerpoint/2010/main" val="7131812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smtClean="0"/>
              <a:t>Along with other features of individual contraceptive methods,</a:t>
            </a:r>
            <a:r>
              <a:rPr lang="en-US" baseline="0" dirty="0" smtClean="0"/>
              <a:t> i</a:t>
            </a:r>
            <a:r>
              <a:rPr lang="en-US" dirty="0" smtClean="0"/>
              <a:t>t is important to highlight</a:t>
            </a:r>
            <a:r>
              <a:rPr lang="en-US" baseline="0" dirty="0" smtClean="0"/>
              <a:t> typical use failure rates when counseling teens on contraception options.</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smtClean="0"/>
              <a:t>Failure rates during typical use describe the number of pregnancies for the average person who does not always use the method correctly or consistently.  This reflects the effectiveness of a method. </a:t>
            </a:r>
          </a:p>
          <a:p>
            <a:pPr marL="171450" indent="-171450">
              <a:buFont typeface="Arial" pitchFamily="34" charset="0"/>
              <a:buChar char="•"/>
            </a:pPr>
            <a:r>
              <a:rPr lang="en-US" baseline="0" dirty="0" smtClean="0"/>
              <a:t>Failure rates during perfect use are estimated based on consistent, correct use at every act of intercourse.  For pills (combined or progestin-only), the perfect use failure rate is 0.3% compared to the typical use failure rate of 9%.  The </a:t>
            </a:r>
            <a:r>
              <a:rPr lang="en-US" baseline="0" dirty="0" err="1" smtClean="0"/>
              <a:t>levonorgestrel</a:t>
            </a:r>
            <a:r>
              <a:rPr lang="en-US" baseline="0" dirty="0" smtClean="0"/>
              <a:t> IUD is not user-dependent like the pill and therefore, has the same perfect use and typical use failure rate of 0.2%.</a:t>
            </a:r>
          </a:p>
          <a:p>
            <a:pPr marL="171450" indent="-171450">
              <a:buFont typeface="Arial" pitchFamily="34" charset="0"/>
              <a:buChar char="•"/>
            </a:pPr>
            <a:r>
              <a:rPr lang="en-US" baseline="0" dirty="0" smtClean="0"/>
              <a:t>Among </a:t>
            </a:r>
            <a:r>
              <a:rPr lang="en-US" b="1" i="1" u="sng" baseline="0" dirty="0" smtClean="0">
                <a:solidFill>
                  <a:srgbClr val="FF0000"/>
                </a:solidFill>
              </a:rPr>
              <a:t>100</a:t>
            </a:r>
            <a:r>
              <a:rPr lang="en-US" baseline="0" dirty="0" smtClean="0"/>
              <a:t> couples who use no contraception it is estimated that 85 will experience a pregnancy in the first year.</a:t>
            </a:r>
          </a:p>
          <a:p>
            <a:pPr marL="171450" indent="-171450">
              <a:buFont typeface="Arial" pitchFamily="34" charset="0"/>
              <a:buChar char="•"/>
            </a:pPr>
            <a:r>
              <a:rPr lang="en-US" baseline="0" dirty="0" smtClean="0"/>
              <a:t>Typical use estimates for most methods are based on the National Survey of Family Growth (spermicides, withdrawal, fertility awareness-based methods, diaphragm, male condom, OCPs and DMPA).</a:t>
            </a:r>
          </a:p>
          <a:p>
            <a:pPr marL="171450" indent="-171450">
              <a:buFont typeface="Arial" pitchFamily="34" charset="0"/>
              <a:buChar char="•"/>
            </a:pPr>
            <a:r>
              <a:rPr lang="en-US" baseline="0" dirty="0" smtClean="0"/>
              <a:t>Other estimates were based on previous studies or were extrapolated from similar methods.</a:t>
            </a:r>
          </a:p>
          <a:p>
            <a:pPr marL="171450" indent="-171450">
              <a:buFont typeface="Arial" pitchFamily="34" charset="0"/>
              <a:buChar char="•"/>
            </a:pPr>
            <a:endParaRPr lang="en-US" baseline="0" dirty="0" smtClean="0"/>
          </a:p>
          <a:p>
            <a:pPr marL="171450" indent="-171450">
              <a:buFont typeface="Arial" pitchFamily="34" charset="0"/>
              <a:buChar char="•"/>
            </a:pPr>
            <a:endParaRPr lang="en-US" baseline="0" dirty="0" smtClean="0"/>
          </a:p>
          <a:p>
            <a:pPr marL="171450" indent="-171450">
              <a:buFont typeface="Arial" pitchFamily="34" charset="0"/>
              <a:buChar char="•"/>
            </a:pPr>
            <a:endParaRPr lang="en-US" baseline="0" dirty="0" smtClean="0"/>
          </a:p>
        </p:txBody>
      </p:sp>
      <p:sp>
        <p:nvSpPr>
          <p:cNvPr id="4" name="Slide Number Placeholder 3"/>
          <p:cNvSpPr>
            <a:spLocks noGrp="1"/>
          </p:cNvSpPr>
          <p:nvPr>
            <p:ph type="sldNum" sz="quarter" idx="10"/>
          </p:nvPr>
        </p:nvSpPr>
        <p:spPr/>
        <p:txBody>
          <a:bodyPr/>
          <a:lstStyle/>
          <a:p>
            <a:fld id="{3248939C-6AA1-4E72-89FE-CD88101FFF54}" type="slidenum">
              <a:rPr lang="en-US" smtClean="0"/>
              <a:pPr/>
              <a:t>28</a:t>
            </a:fld>
            <a:endParaRPr lang="en-US"/>
          </a:p>
        </p:txBody>
      </p:sp>
    </p:spTree>
    <p:extLst>
      <p:ext uri="{BB962C8B-B14F-4D97-AF65-F5344CB8AC3E}">
        <p14:creationId xmlns:p14="http://schemas.microsoft.com/office/powerpoint/2010/main" val="14540263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5" name="Placeholder 2"/>
          <p:cNvSpPr>
            <a:spLocks noGrp="1" noRot="1" noChangeAspect="1" noChangeArrowheads="1" noTextEdit="1"/>
          </p:cNvSpPr>
          <p:nvPr>
            <p:ph type="sldImg"/>
          </p:nvPr>
        </p:nvSpPr>
        <p:spPr>
          <a:ln/>
        </p:spPr>
      </p:sp>
      <p:sp>
        <p:nvSpPr>
          <p:cNvPr id="523266" name="Placeholder 3"/>
          <p:cNvSpPr>
            <a:spLocks noGrp="1" noChangeArrowheads="1"/>
          </p:cNvSpPr>
          <p:nvPr>
            <p:ph type="body" idx="1"/>
          </p:nvPr>
        </p:nvSpPr>
        <p:spPr>
          <a:noFill/>
          <a:ln/>
        </p:spPr>
        <p:txBody>
          <a:bodyPr/>
          <a:lstStyle/>
          <a:p>
            <a:pPr>
              <a:buFont typeface="Arial"/>
              <a:buChar char="•"/>
            </a:pPr>
            <a:r>
              <a:rPr lang="en-US" dirty="0" smtClean="0">
                <a:ea typeface="ＭＳ Ｐゴシック"/>
                <a:cs typeface="ＭＳ Ｐゴシック"/>
              </a:rPr>
              <a:t>While</a:t>
            </a:r>
            <a:r>
              <a:rPr lang="en-US" baseline="0" dirty="0" smtClean="0">
                <a:ea typeface="ＭＳ Ｐゴシック"/>
                <a:cs typeface="ＭＳ Ｐゴシック"/>
              </a:rPr>
              <a:t> Tier One includes both permanent methods or sterilization and reversible methods, this talk will focus on reversible methods only.</a:t>
            </a:r>
          </a:p>
          <a:p>
            <a:pPr>
              <a:buFont typeface="Arial"/>
              <a:buChar char="•"/>
            </a:pPr>
            <a:r>
              <a:rPr lang="en-US" baseline="0" dirty="0" smtClean="0">
                <a:ea typeface="ＭＳ Ｐゴシック"/>
                <a:cs typeface="ＭＳ Ｐゴシック"/>
              </a:rPr>
              <a:t>Long-acting reversible contraception (LARC) are highly effective tier one methods that do not impact future fertility and provide easy long-term contraception with typical use failure rates &lt;1%.</a:t>
            </a:r>
          </a:p>
          <a:p>
            <a:pPr>
              <a:buFont typeface="Arial"/>
              <a:buChar char="•"/>
            </a:pPr>
            <a:r>
              <a:rPr lang="en-US" baseline="0" dirty="0" smtClean="0">
                <a:ea typeface="ＭＳ Ｐゴシック"/>
                <a:cs typeface="ＭＳ Ｐゴシック"/>
              </a:rPr>
              <a:t>In the US, LARCs include several </a:t>
            </a:r>
            <a:r>
              <a:rPr lang="en-US" baseline="0" dirty="0" err="1" smtClean="0">
                <a:ea typeface="ＭＳ Ｐゴシック"/>
                <a:cs typeface="ＭＳ Ｐゴシック"/>
              </a:rPr>
              <a:t>levonorgestrel</a:t>
            </a:r>
            <a:r>
              <a:rPr lang="en-US" baseline="0" dirty="0" smtClean="0">
                <a:ea typeface="ＭＳ Ｐゴシック"/>
                <a:cs typeface="ＭＳ Ｐゴシック"/>
              </a:rPr>
              <a:t> IUDs that vary by inserter, dose of LNG, and duration of use, as well as the copper IUD and the </a:t>
            </a:r>
            <a:r>
              <a:rPr lang="en-US" baseline="0" dirty="0" err="1" smtClean="0">
                <a:ea typeface="ＭＳ Ｐゴシック"/>
                <a:cs typeface="ＭＳ Ｐゴシック"/>
              </a:rPr>
              <a:t>etonorgestrel</a:t>
            </a:r>
            <a:r>
              <a:rPr lang="en-US" baseline="0" dirty="0" smtClean="0">
                <a:ea typeface="ＭＳ Ｐゴシック"/>
                <a:cs typeface="ＭＳ Ｐゴシック"/>
              </a:rPr>
              <a:t> implant.</a:t>
            </a:r>
          </a:p>
          <a:p>
            <a:pPr>
              <a:buFont typeface="Arial"/>
              <a:buChar char="•"/>
            </a:pPr>
            <a:endParaRPr lang="en-US" baseline="0" dirty="0" smtClean="0">
              <a:ea typeface="ＭＳ Ｐゴシック"/>
              <a:cs typeface="ＭＳ Ｐゴシック"/>
            </a:endParaRPr>
          </a:p>
          <a:p>
            <a:pPr>
              <a:buFont typeface="Arial"/>
              <a:buNone/>
            </a:pPr>
            <a:endParaRPr lang="en-US" dirty="0" smtClean="0">
              <a:ea typeface="ＭＳ Ｐゴシック"/>
              <a:cs typeface="ＭＳ Ｐゴシック"/>
            </a:endParaRPr>
          </a:p>
        </p:txBody>
      </p:sp>
    </p:spTree>
    <p:extLst>
      <p:ext uri="{BB962C8B-B14F-4D97-AF65-F5344CB8AC3E}">
        <p14:creationId xmlns:p14="http://schemas.microsoft.com/office/powerpoint/2010/main" val="30633940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48939C-6AA1-4E72-89FE-CD88101FFF54}" type="slidenum">
              <a:rPr lang="en-US" smtClean="0"/>
              <a:pPr/>
              <a:t>3</a:t>
            </a:fld>
            <a:endParaRPr lang="en-US"/>
          </a:p>
        </p:txBody>
      </p:sp>
    </p:spTree>
    <p:extLst>
      <p:ext uri="{BB962C8B-B14F-4D97-AF65-F5344CB8AC3E}">
        <p14:creationId xmlns:p14="http://schemas.microsoft.com/office/powerpoint/2010/main" val="26879523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smtClean="0"/>
              <a:t>LARCs</a:t>
            </a:r>
            <a:r>
              <a:rPr lang="en-US" baseline="0" dirty="0" smtClean="0"/>
              <a:t> have been growing in popularity among all contraceptive users, including 15-19 year olds.</a:t>
            </a:r>
          </a:p>
          <a:p>
            <a:pPr marL="171450" indent="-171450">
              <a:buFont typeface="Arial" pitchFamily="34" charset="0"/>
              <a:buChar char="•"/>
            </a:pPr>
            <a:r>
              <a:rPr lang="en-US" baseline="0" dirty="0" smtClean="0"/>
              <a:t>The Institute of Medicine (IOM), ACOG (the American Congress of Obstetricians and Gynecologists), and the American Academy of Pediatrics (AAP) all recommend LARCs for this at risk populations.</a:t>
            </a:r>
          </a:p>
          <a:p>
            <a:pPr marL="171450" indent="-171450">
              <a:buFont typeface="Arial" pitchFamily="34" charset="0"/>
              <a:buChar char="•"/>
            </a:pPr>
            <a:r>
              <a:rPr lang="en-US" baseline="0" dirty="0" smtClean="0"/>
              <a:t>These are easy highly effective methods since they are not user-dependent, also called “forgettable contraception”.</a:t>
            </a:r>
          </a:p>
        </p:txBody>
      </p:sp>
      <p:sp>
        <p:nvSpPr>
          <p:cNvPr id="4" name="Slide Number Placeholder 3"/>
          <p:cNvSpPr>
            <a:spLocks noGrp="1"/>
          </p:cNvSpPr>
          <p:nvPr>
            <p:ph type="sldNum" sz="quarter" idx="10"/>
          </p:nvPr>
        </p:nvSpPr>
        <p:spPr/>
        <p:txBody>
          <a:bodyPr/>
          <a:lstStyle/>
          <a:p>
            <a:fld id="{3248939C-6AA1-4E72-89FE-CD88101FFF54}" type="slidenum">
              <a:rPr lang="en-US" smtClean="0"/>
              <a:pPr/>
              <a:t>30</a:t>
            </a:fld>
            <a:endParaRPr lang="en-US"/>
          </a:p>
        </p:txBody>
      </p:sp>
    </p:spTree>
    <p:extLst>
      <p:ext uri="{BB962C8B-B14F-4D97-AF65-F5344CB8AC3E}">
        <p14:creationId xmlns:p14="http://schemas.microsoft.com/office/powerpoint/2010/main" val="42581535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3" name="Placeholder 2"/>
          <p:cNvSpPr>
            <a:spLocks noGrp="1" noRot="1" noChangeAspect="1" noChangeArrowheads="1" noTextEdit="1"/>
          </p:cNvSpPr>
          <p:nvPr>
            <p:ph type="sldImg"/>
          </p:nvPr>
        </p:nvSpPr>
        <p:spPr>
          <a:ln/>
        </p:spPr>
      </p:sp>
      <p:sp>
        <p:nvSpPr>
          <p:cNvPr id="525314" name="Placeholder 3"/>
          <p:cNvSpPr>
            <a:spLocks noGrp="1" noChangeArrowheads="1"/>
          </p:cNvSpPr>
          <p:nvPr>
            <p:ph type="body" idx="1"/>
          </p:nvPr>
        </p:nvSpPr>
        <p:spPr>
          <a:noFill/>
          <a:ln/>
        </p:spPr>
        <p:txBody>
          <a:bodyPr/>
          <a:lstStyle/>
          <a:p>
            <a:pPr eaLnBrk="1" hangingPunct="1">
              <a:buFont typeface="Times" pitchFamily="18" charset="0"/>
              <a:buChar char="•"/>
            </a:pPr>
            <a:r>
              <a:rPr lang="en-US" dirty="0" smtClean="0">
                <a:ea typeface="ＭＳ Ｐゴシック"/>
                <a:cs typeface="ＭＳ Ｐゴシック"/>
              </a:rPr>
              <a:t>There are now four </a:t>
            </a:r>
            <a:r>
              <a:rPr lang="en-US" baseline="0" dirty="0" err="1" smtClean="0">
                <a:ea typeface="ＭＳ Ｐゴシック"/>
                <a:cs typeface="ＭＳ Ｐゴシック"/>
              </a:rPr>
              <a:t>levonorgestrel</a:t>
            </a:r>
            <a:r>
              <a:rPr lang="en-US" baseline="0" dirty="0" smtClean="0">
                <a:ea typeface="ＭＳ Ｐゴシック"/>
                <a:cs typeface="ＭＳ Ｐゴシック"/>
              </a:rPr>
              <a:t> IUDs FDA-approved in the US.</a:t>
            </a:r>
          </a:p>
          <a:p>
            <a:pPr eaLnBrk="1" hangingPunct="1">
              <a:buFont typeface="Times" pitchFamily="18" charset="0"/>
              <a:buChar char="•"/>
            </a:pPr>
            <a:r>
              <a:rPr lang="en-US" baseline="0" dirty="0" err="1" smtClean="0">
                <a:ea typeface="ＭＳ Ｐゴシック"/>
                <a:cs typeface="ＭＳ Ｐゴシック"/>
              </a:rPr>
              <a:t>Mirena</a:t>
            </a:r>
            <a:r>
              <a:rPr lang="en-US" baseline="0" dirty="0" smtClean="0">
                <a:ea typeface="ＭＳ Ｐゴシック"/>
                <a:cs typeface="ＭＳ Ｐゴシック"/>
              </a:rPr>
              <a:t> was approved in 2000.  It initially releases 20ug of </a:t>
            </a:r>
            <a:r>
              <a:rPr lang="en-US" baseline="0" dirty="0" err="1" smtClean="0">
                <a:ea typeface="ＭＳ Ｐゴシック"/>
                <a:cs typeface="ＭＳ Ｐゴシック"/>
              </a:rPr>
              <a:t>levonorgestrel</a:t>
            </a:r>
            <a:r>
              <a:rPr lang="en-US" baseline="0" dirty="0" smtClean="0">
                <a:ea typeface="ＭＳ Ｐゴシック"/>
                <a:cs typeface="ＭＳ Ｐゴシック"/>
              </a:rPr>
              <a:t> daily and is effective for at least 5 years.</a:t>
            </a:r>
          </a:p>
          <a:p>
            <a:pPr eaLnBrk="1" hangingPunct="1">
              <a:buFont typeface="Times" pitchFamily="18" charset="0"/>
              <a:buChar char="•"/>
            </a:pPr>
            <a:r>
              <a:rPr lang="en-US" baseline="0" dirty="0" err="1" smtClean="0">
                <a:ea typeface="ＭＳ Ｐゴシック"/>
                <a:cs typeface="ＭＳ Ｐゴシック"/>
              </a:rPr>
              <a:t>Skyla</a:t>
            </a:r>
            <a:r>
              <a:rPr lang="en-US" baseline="0" dirty="0" smtClean="0">
                <a:ea typeface="ＭＳ Ｐゴシック"/>
                <a:cs typeface="ＭＳ Ｐゴシック"/>
              </a:rPr>
              <a:t> was recently approved in 2013.  It initially releases 14ug of </a:t>
            </a:r>
            <a:r>
              <a:rPr lang="en-US" baseline="0" dirty="0" err="1" smtClean="0">
                <a:ea typeface="ＭＳ Ｐゴシック"/>
                <a:cs typeface="ＭＳ Ｐゴシック"/>
              </a:rPr>
              <a:t>levonorgestrel</a:t>
            </a:r>
            <a:r>
              <a:rPr lang="en-US" baseline="0" dirty="0" smtClean="0">
                <a:ea typeface="ＭＳ Ｐゴシック"/>
                <a:cs typeface="ＭＳ Ｐゴシック"/>
              </a:rPr>
              <a:t> and is e</a:t>
            </a:r>
            <a:r>
              <a:rPr lang="en-US" dirty="0" smtClean="0">
                <a:ea typeface="ＭＳ Ｐゴシック"/>
                <a:cs typeface="ＭＳ Ｐゴシック"/>
              </a:rPr>
              <a:t>ffective for at least 3 years.</a:t>
            </a:r>
          </a:p>
          <a:p>
            <a:pPr eaLnBrk="1" hangingPunct="1">
              <a:buFont typeface="Times" pitchFamily="18" charset="0"/>
              <a:buChar char="•"/>
            </a:pPr>
            <a:r>
              <a:rPr lang="en-US" dirty="0" err="1" smtClean="0">
                <a:ea typeface="ＭＳ Ｐゴシック"/>
                <a:cs typeface="ＭＳ Ｐゴシック"/>
              </a:rPr>
              <a:t>Liletta</a:t>
            </a:r>
            <a:r>
              <a:rPr lang="en-US" dirty="0" smtClean="0">
                <a:ea typeface="ＭＳ Ｐゴシック"/>
                <a:cs typeface="ＭＳ Ｐゴシック"/>
              </a:rPr>
              <a:t> was approved in 2015.  Like</a:t>
            </a:r>
            <a:r>
              <a:rPr lang="en-US" baseline="0" dirty="0" smtClean="0">
                <a:ea typeface="ＭＳ Ｐゴシック"/>
                <a:cs typeface="ＭＳ Ｐゴシック"/>
              </a:rPr>
              <a:t> </a:t>
            </a:r>
            <a:r>
              <a:rPr lang="en-US" baseline="0" dirty="0" err="1" smtClean="0">
                <a:ea typeface="ＭＳ Ｐゴシック"/>
                <a:cs typeface="ＭＳ Ｐゴシック"/>
              </a:rPr>
              <a:t>Mirena</a:t>
            </a:r>
            <a:r>
              <a:rPr lang="en-US" baseline="0" dirty="0" smtClean="0">
                <a:ea typeface="ＭＳ Ｐゴシック"/>
                <a:cs typeface="ＭＳ Ｐゴシック"/>
              </a:rPr>
              <a:t>, it releases 20ug of </a:t>
            </a:r>
            <a:r>
              <a:rPr lang="en-US" baseline="0" dirty="0" err="1" smtClean="0">
                <a:ea typeface="ＭＳ Ｐゴシック"/>
                <a:cs typeface="ＭＳ Ｐゴシック"/>
              </a:rPr>
              <a:t>levonorgestrel</a:t>
            </a:r>
            <a:r>
              <a:rPr lang="en-US" baseline="0" dirty="0" smtClean="0">
                <a:ea typeface="ＭＳ Ｐゴシック"/>
                <a:cs typeface="ＭＳ Ｐゴシック"/>
              </a:rPr>
              <a:t> daily.  It is currently approved for 3 years. </a:t>
            </a:r>
          </a:p>
          <a:p>
            <a:pPr eaLnBrk="1" hangingPunct="1">
              <a:buFont typeface="Times" pitchFamily="18" charset="0"/>
              <a:buChar char="•"/>
            </a:pPr>
            <a:r>
              <a:rPr lang="en-US" baseline="0" dirty="0" err="1" smtClean="0">
                <a:ea typeface="ＭＳ Ｐゴシック"/>
                <a:cs typeface="ＭＳ Ｐゴシック"/>
              </a:rPr>
              <a:t>Kyleena</a:t>
            </a:r>
            <a:r>
              <a:rPr lang="en-US" baseline="0" dirty="0" smtClean="0">
                <a:ea typeface="ＭＳ Ｐゴシック"/>
                <a:cs typeface="ＭＳ Ｐゴシック"/>
              </a:rPr>
              <a:t> is the newest available IUD, approved in 2016. It releases 17.5ug of </a:t>
            </a:r>
            <a:r>
              <a:rPr lang="en-US" baseline="0" dirty="0" err="1" smtClean="0">
                <a:ea typeface="ＭＳ Ｐゴシック"/>
                <a:cs typeface="ＭＳ Ｐゴシック"/>
              </a:rPr>
              <a:t>levonorgestrel</a:t>
            </a:r>
            <a:r>
              <a:rPr lang="en-US" baseline="0" dirty="0" smtClean="0">
                <a:ea typeface="ＭＳ Ｐゴシック"/>
                <a:cs typeface="ＭＳ Ｐゴシック"/>
              </a:rPr>
              <a:t> daily and is currently approved for 5 years.</a:t>
            </a:r>
            <a:endParaRPr lang="en-US" dirty="0" smtClean="0">
              <a:ea typeface="ＭＳ Ｐゴシック"/>
              <a:cs typeface="ＭＳ Ｐゴシック"/>
            </a:endParaRPr>
          </a:p>
          <a:p>
            <a:pPr eaLnBrk="1" hangingPunct="1">
              <a:buFont typeface="Times" pitchFamily="18" charset="0"/>
              <a:buChar char="•"/>
            </a:pPr>
            <a:r>
              <a:rPr lang="en-US" dirty="0" smtClean="0">
                <a:ea typeface="ＭＳ Ｐゴシック"/>
                <a:cs typeface="ＭＳ Ｐゴシック"/>
              </a:rPr>
              <a:t>Since the local</a:t>
            </a:r>
            <a:r>
              <a:rPr lang="en-US" baseline="0" dirty="0" smtClean="0">
                <a:ea typeface="ＭＳ Ｐゴシック"/>
                <a:cs typeface="ＭＳ Ｐゴシック"/>
              </a:rPr>
              <a:t> effects of </a:t>
            </a:r>
            <a:r>
              <a:rPr lang="en-US" baseline="0" dirty="0" err="1" smtClean="0">
                <a:ea typeface="ＭＳ Ｐゴシック"/>
                <a:cs typeface="ＭＳ Ｐゴシック"/>
              </a:rPr>
              <a:t>levonorgestrel</a:t>
            </a:r>
            <a:r>
              <a:rPr lang="en-US" baseline="0" dirty="0" smtClean="0">
                <a:ea typeface="ＭＳ Ｐゴシック"/>
                <a:cs typeface="ＭＳ Ｐゴシック"/>
              </a:rPr>
              <a:t> cause an atrophic endometrium, side effects include irregular bleeding for the first 3-6 months followed by lighter bleeding or amenorrhea and reduced dysmenorrhea.</a:t>
            </a:r>
          </a:p>
          <a:p>
            <a:pPr eaLnBrk="1" hangingPunct="1">
              <a:buFont typeface="Times" pitchFamily="18" charset="0"/>
              <a:buChar char="•"/>
            </a:pPr>
            <a:r>
              <a:rPr lang="en-US" baseline="0" dirty="0" smtClean="0">
                <a:ea typeface="ＭＳ Ｐゴシック"/>
                <a:cs typeface="ＭＳ Ｐゴシック"/>
              </a:rPr>
              <a:t>Studies with the 5-year IUD show that it may alleviate heavy bleeding from many causes including bleeding diatheses, anticoagulation, fibroids and </a:t>
            </a:r>
            <a:r>
              <a:rPr lang="en-US" baseline="0" dirty="0" err="1" smtClean="0">
                <a:ea typeface="ＭＳ Ｐゴシック"/>
                <a:cs typeface="ＭＳ Ｐゴシック"/>
              </a:rPr>
              <a:t>adenomyosis</a:t>
            </a:r>
            <a:r>
              <a:rPr lang="en-US" baseline="0" dirty="0" smtClean="0">
                <a:ea typeface="ＭＳ Ｐゴシック"/>
                <a:cs typeface="ＭＳ Ｐゴシック"/>
              </a:rPr>
              <a:t>.</a:t>
            </a:r>
            <a:endParaRPr lang="en-US" dirty="0" smtClean="0">
              <a:ea typeface="ＭＳ Ｐゴシック"/>
              <a:cs typeface="ＭＳ Ｐゴシック"/>
            </a:endParaRPr>
          </a:p>
          <a:p>
            <a:pPr eaLnBrk="1" hangingPunct="1">
              <a:buFontTx/>
              <a:buChar char="•"/>
            </a:pPr>
            <a:r>
              <a:rPr lang="en-US" dirty="0" smtClean="0">
                <a:ea typeface="ＭＳ Ｐゴシック"/>
                <a:cs typeface="ＭＳ Ｐゴシック"/>
              </a:rPr>
              <a:t>These IUDS do not protect against sexually transmitted infections (STIs) and dual protection with condoms</a:t>
            </a:r>
            <a:r>
              <a:rPr lang="en-US" baseline="0" dirty="0" smtClean="0">
                <a:ea typeface="ＭＳ Ｐゴシック"/>
                <a:cs typeface="ＭＳ Ｐゴシック"/>
              </a:rPr>
              <a:t> should be strongly encouraged.</a:t>
            </a:r>
          </a:p>
          <a:p>
            <a:pPr eaLnBrk="1" hangingPunct="1">
              <a:buFontTx/>
              <a:buChar char="•"/>
            </a:pPr>
            <a:endParaRPr lang="en-US" baseline="0" dirty="0" smtClean="0">
              <a:ea typeface="ＭＳ Ｐゴシック"/>
              <a:cs typeface="ＭＳ Ｐゴシック"/>
            </a:endParaRPr>
          </a:p>
        </p:txBody>
      </p:sp>
    </p:spTree>
    <p:extLst>
      <p:ext uri="{BB962C8B-B14F-4D97-AF65-F5344CB8AC3E}">
        <p14:creationId xmlns:p14="http://schemas.microsoft.com/office/powerpoint/2010/main" val="17365367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1" name="Placeholder 2"/>
          <p:cNvSpPr>
            <a:spLocks noGrp="1" noRot="1" noChangeAspect="1" noChangeArrowheads="1" noTextEdit="1"/>
          </p:cNvSpPr>
          <p:nvPr>
            <p:ph type="sldImg"/>
          </p:nvPr>
        </p:nvSpPr>
        <p:spPr>
          <a:ln/>
        </p:spPr>
      </p:sp>
      <p:sp>
        <p:nvSpPr>
          <p:cNvPr id="527362" name="Placeholder 3"/>
          <p:cNvSpPr>
            <a:spLocks noGrp="1" noChangeArrowheads="1"/>
          </p:cNvSpPr>
          <p:nvPr>
            <p:ph type="body" idx="1"/>
          </p:nvPr>
        </p:nvSpPr>
        <p:spPr>
          <a:noFill/>
          <a:ln/>
        </p:spPr>
        <p:txBody>
          <a:bodyPr/>
          <a:lstStyle/>
          <a:p>
            <a:pPr marL="171450" indent="-171450">
              <a:buFont typeface="Arial" pitchFamily="34" charset="0"/>
              <a:buChar char="•"/>
            </a:pPr>
            <a:r>
              <a:rPr lang="en-US" dirty="0" smtClean="0">
                <a:ea typeface="ＭＳ Ｐゴシック"/>
                <a:cs typeface="ＭＳ Ｐゴシック"/>
              </a:rPr>
              <a:t>The Copper T380A has been FDA-approved</a:t>
            </a:r>
            <a:r>
              <a:rPr lang="en-US" baseline="0" dirty="0" smtClean="0">
                <a:ea typeface="ＭＳ Ｐゴシック"/>
                <a:cs typeface="ＭＳ Ｐゴシック"/>
              </a:rPr>
              <a:t> since the 1980s for 10 years but studies suggest it is effective for up to 12 years.  </a:t>
            </a:r>
          </a:p>
          <a:p>
            <a:pPr marL="171450" indent="-171450">
              <a:buFont typeface="Arial" pitchFamily="34" charset="0"/>
              <a:buChar char="•"/>
            </a:pPr>
            <a:r>
              <a:rPr lang="en-US" baseline="0" dirty="0" smtClean="0">
                <a:ea typeface="ＭＳ Ｐゴシック"/>
                <a:cs typeface="ＭＳ Ｐゴシック"/>
              </a:rPr>
              <a:t>The most common reason for Copper IUD discontinuation is heavier, more painful periods which may decrease over time.</a:t>
            </a:r>
          </a:p>
          <a:p>
            <a:pPr marL="171450" indent="-171450">
              <a:buFont typeface="Arial" pitchFamily="34" charset="0"/>
              <a:buChar char="•"/>
            </a:pPr>
            <a:r>
              <a:rPr lang="en-US" baseline="0" dirty="0" smtClean="0">
                <a:ea typeface="ＭＳ Ｐゴシック"/>
                <a:cs typeface="ＭＳ Ｐゴシック"/>
              </a:rPr>
              <a:t>Anticipatory counseling regarding menstrual changes after both IUDs are placed is extremely important and may help with continuation.</a:t>
            </a:r>
          </a:p>
          <a:p>
            <a:pPr marL="171450" indent="-171450">
              <a:buFont typeface="Arial" pitchFamily="34" charset="0"/>
              <a:buChar char="•"/>
            </a:pPr>
            <a:r>
              <a:rPr lang="en-US" baseline="0" dirty="0" smtClean="0">
                <a:ea typeface="ＭＳ Ｐゴシック"/>
                <a:cs typeface="ＭＳ Ｐゴシック"/>
              </a:rPr>
              <a:t>The Copper IUD can also be offered for emergency contraception up to 5 days after unprotected intercourse and is more than 99% effective.</a:t>
            </a:r>
          </a:p>
          <a:p>
            <a:pPr marL="171450" indent="-171450">
              <a:buFont typeface="Arial" pitchFamily="34" charset="0"/>
              <a:buChar char="•"/>
            </a:pPr>
            <a:r>
              <a:rPr lang="en-US" baseline="0" dirty="0" smtClean="0">
                <a:ea typeface="ＭＳ Ｐゴシック"/>
                <a:cs typeface="ＭＳ Ｐゴシック"/>
              </a:rPr>
              <a:t>The Copper IUD does not protect against STIs and dual protection with condoms should be strongly encouraged.</a:t>
            </a:r>
          </a:p>
          <a:p>
            <a:pPr marL="171450" indent="-171450">
              <a:buFont typeface="Arial" pitchFamily="34" charset="0"/>
              <a:buChar char="•"/>
            </a:pPr>
            <a:endParaRPr lang="en-US" baseline="0" dirty="0" smtClean="0">
              <a:ea typeface="ＭＳ Ｐゴシック"/>
              <a:cs typeface="ＭＳ Ｐゴシック"/>
            </a:endParaRPr>
          </a:p>
          <a:p>
            <a:pPr marL="0" indent="0">
              <a:buFont typeface="Arial" pitchFamily="34" charset="0"/>
              <a:buNone/>
            </a:pPr>
            <a:endParaRPr lang="en-US" b="1" baseline="0" dirty="0" smtClean="0">
              <a:ea typeface="ＭＳ Ｐゴシック"/>
              <a:cs typeface="ＭＳ Ｐゴシック"/>
            </a:endParaRPr>
          </a:p>
        </p:txBody>
      </p:sp>
    </p:spTree>
    <p:extLst>
      <p:ext uri="{BB962C8B-B14F-4D97-AF65-F5344CB8AC3E}">
        <p14:creationId xmlns:p14="http://schemas.microsoft.com/office/powerpoint/2010/main" val="41921723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09" name="Placeholder 2"/>
          <p:cNvSpPr>
            <a:spLocks noGrp="1" noRot="1" noChangeAspect="1" noChangeArrowheads="1" noTextEdit="1"/>
          </p:cNvSpPr>
          <p:nvPr>
            <p:ph type="sldImg"/>
          </p:nvPr>
        </p:nvSpPr>
        <p:spPr>
          <a:ln/>
        </p:spPr>
      </p:sp>
      <p:sp>
        <p:nvSpPr>
          <p:cNvPr id="529410" name="Placeholder 3"/>
          <p:cNvSpPr>
            <a:spLocks noGrp="1" noChangeArrowheads="1"/>
          </p:cNvSpPr>
          <p:nvPr>
            <p:ph type="body" idx="1"/>
          </p:nvPr>
        </p:nvSpPr>
        <p:spPr>
          <a:noFill/>
          <a:ln/>
        </p:spPr>
        <p:txBody>
          <a:bodyPr/>
          <a:lstStyle/>
          <a:p>
            <a:pPr marL="171450" indent="-171450">
              <a:buFont typeface="Arial" pitchFamily="34" charset="0"/>
              <a:buChar char="•"/>
            </a:pPr>
            <a:r>
              <a:rPr lang="en-US" dirty="0" smtClean="0">
                <a:ea typeface="ＭＳ Ｐゴシック"/>
                <a:cs typeface="ＭＳ Ｐゴシック"/>
              </a:rPr>
              <a:t>There is currently</a:t>
            </a:r>
            <a:r>
              <a:rPr lang="en-US" baseline="0" dirty="0" smtClean="0">
                <a:ea typeface="ＭＳ Ｐゴシック"/>
                <a:cs typeface="ＭＳ Ｐゴシック"/>
              </a:rPr>
              <a:t> one</a:t>
            </a:r>
            <a:r>
              <a:rPr lang="en-US" dirty="0" smtClean="0">
                <a:ea typeface="ＭＳ Ｐゴシック"/>
                <a:cs typeface="ＭＳ Ｐゴシック"/>
              </a:rPr>
              <a:t> contraceptive</a:t>
            </a:r>
            <a:r>
              <a:rPr lang="en-US" baseline="0" dirty="0" smtClean="0">
                <a:ea typeface="ＭＳ Ｐゴシック"/>
                <a:cs typeface="ＭＳ Ｐゴシック"/>
              </a:rPr>
              <a:t> </a:t>
            </a:r>
            <a:r>
              <a:rPr lang="en-US" dirty="0" smtClean="0">
                <a:ea typeface="ＭＳ Ｐゴシック"/>
                <a:cs typeface="ＭＳ Ｐゴシック"/>
              </a:rPr>
              <a:t>implant containing </a:t>
            </a:r>
            <a:r>
              <a:rPr lang="en-US" dirty="0" err="1" smtClean="0">
                <a:ea typeface="ＭＳ Ｐゴシック"/>
                <a:cs typeface="ＭＳ Ｐゴシック"/>
              </a:rPr>
              <a:t>etonogestrel</a:t>
            </a:r>
            <a:r>
              <a:rPr lang="en-US" dirty="0" smtClean="0">
                <a:ea typeface="ＭＳ Ｐゴシック"/>
                <a:cs typeface="ＭＳ Ｐゴシック"/>
              </a:rPr>
              <a:t> </a:t>
            </a:r>
            <a:r>
              <a:rPr lang="en-US" baseline="0" dirty="0" smtClean="0">
                <a:ea typeface="ＭＳ Ｐゴシック"/>
                <a:cs typeface="ＭＳ Ｐゴシック"/>
              </a:rPr>
              <a:t>which was</a:t>
            </a:r>
            <a:r>
              <a:rPr lang="en-US" dirty="0" smtClean="0">
                <a:ea typeface="ＭＳ Ｐゴシック"/>
                <a:cs typeface="ＭＳ Ｐゴシック"/>
              </a:rPr>
              <a:t> approved in the US in 2006.</a:t>
            </a:r>
          </a:p>
          <a:p>
            <a:pPr marL="171450" indent="-171450">
              <a:buFont typeface="Arial" pitchFamily="34" charset="0"/>
              <a:buChar char="•"/>
            </a:pPr>
            <a:r>
              <a:rPr lang="en-US" dirty="0" smtClean="0">
                <a:ea typeface="ＭＳ Ｐゴシック"/>
                <a:cs typeface="ＭＳ Ｐゴシック"/>
              </a:rPr>
              <a:t>The </a:t>
            </a:r>
            <a:r>
              <a:rPr lang="en-US" baseline="0" dirty="0" smtClean="0">
                <a:ea typeface="ＭＳ Ｐゴシック"/>
                <a:cs typeface="ＭＳ Ｐゴシック"/>
              </a:rPr>
              <a:t>implant was updated to </a:t>
            </a:r>
            <a:r>
              <a:rPr lang="en-US" baseline="0" dirty="0" err="1" smtClean="0">
                <a:ea typeface="ＭＳ Ｐゴシック"/>
                <a:cs typeface="ＭＳ Ｐゴシック"/>
              </a:rPr>
              <a:t>Nexplanon</a:t>
            </a:r>
            <a:r>
              <a:rPr lang="en-US" baseline="0" dirty="0" smtClean="0">
                <a:ea typeface="ＭＳ Ｐゴシック"/>
                <a:cs typeface="ＭＳ Ｐゴシック"/>
              </a:rPr>
              <a:t> in 2011 and is now </a:t>
            </a:r>
            <a:r>
              <a:rPr lang="en-US" baseline="0" dirty="0" err="1" smtClean="0">
                <a:ea typeface="ＭＳ Ｐゴシック"/>
                <a:cs typeface="ＭＳ Ｐゴシック"/>
              </a:rPr>
              <a:t>radioopaque</a:t>
            </a:r>
            <a:r>
              <a:rPr lang="en-US" baseline="0" dirty="0" smtClean="0">
                <a:ea typeface="ＭＳ Ｐゴシック"/>
                <a:cs typeface="ＭＳ Ｐゴシック"/>
              </a:rPr>
              <a:t> and has a new inserter.</a:t>
            </a:r>
          </a:p>
          <a:p>
            <a:pPr marL="171450" indent="-171450">
              <a:buFont typeface="Arial" pitchFamily="34" charset="0"/>
              <a:buChar char="•"/>
            </a:pPr>
            <a:r>
              <a:rPr lang="en-US" dirty="0" err="1" smtClean="0">
                <a:ea typeface="ＭＳ Ｐゴシック"/>
                <a:cs typeface="ＭＳ Ｐゴシック"/>
              </a:rPr>
              <a:t>Etonorgestrel</a:t>
            </a:r>
            <a:r>
              <a:rPr lang="en-US" baseline="0" dirty="0" smtClean="0">
                <a:ea typeface="ＭＳ Ｐゴシック"/>
                <a:cs typeface="ＭＳ Ｐゴシック"/>
              </a:rPr>
              <a:t> levels remain stable over three years which leads primarily to anovulation.  Similarly to the </a:t>
            </a:r>
            <a:r>
              <a:rPr lang="en-US" baseline="0" dirty="0" err="1" smtClean="0">
                <a:ea typeface="ＭＳ Ｐゴシック"/>
                <a:cs typeface="ＭＳ Ｐゴシック"/>
              </a:rPr>
              <a:t>levonorgestrel</a:t>
            </a:r>
            <a:r>
              <a:rPr lang="en-US" baseline="0" dirty="0" smtClean="0">
                <a:ea typeface="ＭＳ Ｐゴシック"/>
                <a:cs typeface="ＭＳ Ｐゴシック"/>
              </a:rPr>
              <a:t> IUD, it also acts on the uterus to cause an atrophic endometrium and thickens cervical mucus to block sperm penetration.</a:t>
            </a:r>
          </a:p>
          <a:p>
            <a:pPr marL="171450" indent="-171450">
              <a:buFont typeface="Arial" pitchFamily="34" charset="0"/>
              <a:buChar char="•"/>
            </a:pPr>
            <a:r>
              <a:rPr lang="en-US" baseline="0" dirty="0" smtClean="0">
                <a:ea typeface="ＭＳ Ｐゴシック"/>
                <a:cs typeface="ＭＳ Ｐゴシック"/>
              </a:rPr>
              <a:t>The effects on the uterine cavity may disrupt menstrual cycles leading to amenorrhea, irregular bleeding or infrequent bleeding and, less often, prolonged or frequent bleeding.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smtClean="0">
                <a:ea typeface="ＭＳ Ｐゴシック"/>
                <a:cs typeface="ＭＳ Ｐゴシック"/>
              </a:rPr>
              <a:t>The contraceptive implant does not protect against STIs and dual protection with condoms should be strongly encouraged.</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baseline="0" dirty="0" smtClean="0">
              <a:ea typeface="ＭＳ Ｐゴシック"/>
              <a:cs typeface="ＭＳ Ｐゴシック"/>
            </a:endParaRPr>
          </a:p>
          <a:p>
            <a:pPr marL="171450" indent="-171450">
              <a:buFont typeface="Arial" pitchFamily="34" charset="0"/>
              <a:buChar char="•"/>
            </a:pPr>
            <a:endParaRPr lang="en-US" dirty="0" smtClean="0">
              <a:ea typeface="ＭＳ Ｐゴシック"/>
              <a:cs typeface="ＭＳ Ｐゴシック"/>
            </a:endParaRPr>
          </a:p>
          <a:p>
            <a:pPr marL="0" indent="0">
              <a:buFont typeface="Arial" pitchFamily="34" charset="0"/>
              <a:buNone/>
            </a:pPr>
            <a:endParaRPr lang="en-US" dirty="0" smtClean="0">
              <a:ea typeface="ＭＳ Ｐゴシック"/>
              <a:cs typeface="ＭＳ Ｐゴシック"/>
            </a:endParaRPr>
          </a:p>
        </p:txBody>
      </p:sp>
    </p:spTree>
    <p:extLst>
      <p:ext uri="{BB962C8B-B14F-4D97-AF65-F5344CB8AC3E}">
        <p14:creationId xmlns:p14="http://schemas.microsoft.com/office/powerpoint/2010/main" val="27190106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smtClean="0"/>
              <a:t>Two</a:t>
            </a:r>
            <a:r>
              <a:rPr lang="en-US" baseline="0" dirty="0" smtClean="0"/>
              <a:t> publications surveyed providers to determine why LARCs are not being provided.</a:t>
            </a:r>
          </a:p>
          <a:p>
            <a:pPr marL="171450" indent="-171450">
              <a:buFont typeface="Arial" pitchFamily="34" charset="0"/>
              <a:buChar char="•"/>
            </a:pPr>
            <a:r>
              <a:rPr lang="en-US" baseline="0" dirty="0" smtClean="0"/>
              <a:t>Concerns for safety including risk of PID was included in the previous slide as one of the contraception myths.</a:t>
            </a:r>
          </a:p>
          <a:p>
            <a:pPr marL="171450" indent="-171450">
              <a:buFont typeface="Arial" pitchFamily="34" charset="0"/>
              <a:buChar char="•"/>
            </a:pPr>
            <a:r>
              <a:rPr lang="en-US" baseline="0" dirty="0" smtClean="0"/>
              <a:t>Other common factors included patient preference, concern about safety for other reasons, not being trained in insertion and not having IUDs available.</a:t>
            </a:r>
          </a:p>
        </p:txBody>
      </p:sp>
      <p:sp>
        <p:nvSpPr>
          <p:cNvPr id="4" name="Slide Number Placeholder 3"/>
          <p:cNvSpPr>
            <a:spLocks noGrp="1"/>
          </p:cNvSpPr>
          <p:nvPr>
            <p:ph type="sldNum" sz="quarter" idx="10"/>
          </p:nvPr>
        </p:nvSpPr>
        <p:spPr/>
        <p:txBody>
          <a:bodyPr/>
          <a:lstStyle/>
          <a:p>
            <a:fld id="{186ECE1E-AF7B-493F-818C-23C9FFA919D5}" type="slidenum">
              <a:rPr lang="en-US" smtClean="0"/>
              <a:pPr/>
              <a:t>34</a:t>
            </a:fld>
            <a:endParaRPr lang="en-US"/>
          </a:p>
        </p:txBody>
      </p:sp>
    </p:spTree>
    <p:extLst>
      <p:ext uri="{BB962C8B-B14F-4D97-AF65-F5344CB8AC3E}">
        <p14:creationId xmlns:p14="http://schemas.microsoft.com/office/powerpoint/2010/main" val="6909587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smtClean="0"/>
              <a:t>Medical</a:t>
            </a:r>
            <a:r>
              <a:rPr lang="en-US" baseline="0" dirty="0" smtClean="0"/>
              <a:t> barriers due to these myths held by providers as well as patients are just some of the reasons that teens are not accessing effective contraception, especially LARCs.</a:t>
            </a:r>
          </a:p>
          <a:p>
            <a:pPr marL="171450" indent="-171450">
              <a:buFont typeface="Arial" pitchFamily="34" charset="0"/>
              <a:buChar char="•"/>
            </a:pPr>
            <a:r>
              <a:rPr lang="en-US" baseline="0" dirty="0" smtClean="0"/>
              <a:t>Cost, knowledge and attitudes are other barriers to LARC use.</a:t>
            </a:r>
          </a:p>
          <a:p>
            <a:pPr marL="171450" indent="-171450">
              <a:buFont typeface="Arial" pitchFamily="34" charset="0"/>
              <a:buChar char="•"/>
            </a:pPr>
            <a:r>
              <a:rPr lang="en-US" baseline="0" dirty="0" smtClean="0"/>
              <a:t>The CHOICE project in St. Louis provided no-cost contraception of a woman’s choice after listening to a comprehensive educational script.  </a:t>
            </a:r>
          </a:p>
          <a:p>
            <a:pPr marL="171450" indent="-171450">
              <a:buFont typeface="Arial" pitchFamily="34" charset="0"/>
              <a:buChar char="•"/>
            </a:pPr>
            <a:r>
              <a:rPr lang="en-US" baseline="0" dirty="0" smtClean="0"/>
              <a:t>Over 60% of teens chose a LARC method when knowledge and cost barriers were removed.</a:t>
            </a:r>
          </a:p>
          <a:p>
            <a:pPr marL="171450" indent="-171450">
              <a:buFont typeface="Arial" pitchFamily="34" charset="0"/>
              <a:buChar char="•"/>
            </a:pPr>
            <a:endParaRPr lang="en-US" baseline="0" dirty="0" smtClean="0"/>
          </a:p>
        </p:txBody>
      </p:sp>
      <p:sp>
        <p:nvSpPr>
          <p:cNvPr id="4" name="Slide Number Placeholder 3"/>
          <p:cNvSpPr>
            <a:spLocks noGrp="1"/>
          </p:cNvSpPr>
          <p:nvPr>
            <p:ph type="sldNum" sz="quarter" idx="10"/>
          </p:nvPr>
        </p:nvSpPr>
        <p:spPr/>
        <p:txBody>
          <a:bodyPr/>
          <a:lstStyle/>
          <a:p>
            <a:fld id="{186ECE1E-AF7B-493F-818C-23C9FFA919D5}" type="slidenum">
              <a:rPr lang="en-US" smtClean="0"/>
              <a:pPr/>
              <a:t>35</a:t>
            </a:fld>
            <a:endParaRPr lang="en-US"/>
          </a:p>
        </p:txBody>
      </p:sp>
    </p:spTree>
    <p:extLst>
      <p:ext uri="{BB962C8B-B14F-4D97-AF65-F5344CB8AC3E}">
        <p14:creationId xmlns:p14="http://schemas.microsoft.com/office/powerpoint/2010/main" val="38628496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0" dirty="0" smtClean="0"/>
              <a:t>There were very</a:t>
            </a:r>
            <a:r>
              <a:rPr lang="en-US" b="0" baseline="0" dirty="0" smtClean="0"/>
              <a:t> significant decreases in the rates of teen pregnancy, births, and abortions among teenagers participating in the CHOICE project. This highlights the importance of overcoming the financial and </a:t>
            </a:r>
            <a:r>
              <a:rPr lang="en-US" b="0" baseline="0" smtClean="0"/>
              <a:t>educational barriers </a:t>
            </a:r>
            <a:r>
              <a:rPr lang="en-US" b="0" baseline="0" dirty="0" smtClean="0"/>
              <a:t>when it comes to increasing effective contraceptive use.</a:t>
            </a:r>
            <a:endParaRPr lang="en-US" b="0" dirty="0"/>
          </a:p>
        </p:txBody>
      </p:sp>
      <p:sp>
        <p:nvSpPr>
          <p:cNvPr id="4" name="Slide Number Placeholder 3"/>
          <p:cNvSpPr>
            <a:spLocks noGrp="1"/>
          </p:cNvSpPr>
          <p:nvPr>
            <p:ph type="sldNum" sz="quarter" idx="10"/>
          </p:nvPr>
        </p:nvSpPr>
        <p:spPr/>
        <p:txBody>
          <a:bodyPr/>
          <a:lstStyle/>
          <a:p>
            <a:fld id="{3248939C-6AA1-4E72-89FE-CD88101FFF54}" type="slidenum">
              <a:rPr lang="en-US" smtClean="0"/>
              <a:pPr/>
              <a:t>36</a:t>
            </a:fld>
            <a:endParaRPr lang="en-US"/>
          </a:p>
        </p:txBody>
      </p:sp>
    </p:spTree>
    <p:extLst>
      <p:ext uri="{BB962C8B-B14F-4D97-AF65-F5344CB8AC3E}">
        <p14:creationId xmlns:p14="http://schemas.microsoft.com/office/powerpoint/2010/main" val="13324411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7" name="Placeholder 2"/>
          <p:cNvSpPr>
            <a:spLocks noGrp="1" noRot="1" noChangeAspect="1" noChangeArrowheads="1" noTextEdit="1"/>
          </p:cNvSpPr>
          <p:nvPr>
            <p:ph type="sldImg"/>
          </p:nvPr>
        </p:nvSpPr>
        <p:spPr>
          <a:ln/>
        </p:spPr>
      </p:sp>
      <p:sp>
        <p:nvSpPr>
          <p:cNvPr id="531458" name="Placeholder 3"/>
          <p:cNvSpPr>
            <a:spLocks noGrp="1" noChangeArrowheads="1"/>
          </p:cNvSpPr>
          <p:nvPr>
            <p:ph type="body" idx="1"/>
          </p:nvPr>
        </p:nvSpPr>
        <p:spPr>
          <a:noFill/>
          <a:ln/>
        </p:spPr>
        <p:txBody>
          <a:bodyPr/>
          <a:lstStyle/>
          <a:p>
            <a:pPr marL="171450" indent="-171450">
              <a:buFont typeface="Arial" panose="020B0604020202020204" pitchFamily="34" charset="0"/>
              <a:buChar char="•"/>
            </a:pPr>
            <a:r>
              <a:rPr lang="en-US" b="0" dirty="0" smtClean="0">
                <a:ea typeface="ＭＳ Ｐゴシック"/>
                <a:cs typeface="ＭＳ Ｐゴシック"/>
              </a:rPr>
              <a:t>The tier 2 methods include the injectable</a:t>
            </a:r>
            <a:r>
              <a:rPr lang="en-US" b="0" baseline="0" dirty="0" smtClean="0">
                <a:ea typeface="ＭＳ Ｐゴシック"/>
                <a:cs typeface="ＭＳ Ｐゴシック"/>
              </a:rPr>
              <a:t> (DMPA), the pill (both combined and progestin-only), the combined hormonal patch and the combined vaginal ring.  </a:t>
            </a:r>
          </a:p>
          <a:p>
            <a:pPr marL="171450" indent="-171450">
              <a:buFont typeface="Arial" panose="020B0604020202020204" pitchFamily="34" charset="0"/>
              <a:buChar char="•"/>
            </a:pPr>
            <a:r>
              <a:rPr lang="en-US" b="0" baseline="0" dirty="0" smtClean="0">
                <a:ea typeface="ＭＳ Ｐゴシック"/>
                <a:cs typeface="ＭＳ Ｐゴシック"/>
              </a:rPr>
              <a:t>These methods have higher typical use failure rates because they require more effort by the user.</a:t>
            </a:r>
          </a:p>
        </p:txBody>
      </p:sp>
    </p:spTree>
    <p:extLst>
      <p:ext uri="{BB962C8B-B14F-4D97-AF65-F5344CB8AC3E}">
        <p14:creationId xmlns:p14="http://schemas.microsoft.com/office/powerpoint/2010/main" val="30581157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5" name="Placeholder 2"/>
          <p:cNvSpPr>
            <a:spLocks noGrp="1" noRot="1" noChangeAspect="1" noChangeArrowheads="1" noTextEdit="1"/>
          </p:cNvSpPr>
          <p:nvPr>
            <p:ph type="sldImg"/>
          </p:nvPr>
        </p:nvSpPr>
        <p:spPr>
          <a:ln/>
        </p:spPr>
      </p:sp>
      <p:sp>
        <p:nvSpPr>
          <p:cNvPr id="507906" name="Placeholder 3"/>
          <p:cNvSpPr>
            <a:spLocks noGrp="1" noChangeArrowheads="1"/>
          </p:cNvSpPr>
          <p:nvPr>
            <p:ph type="body" idx="1"/>
          </p:nvPr>
        </p:nvSpPr>
        <p:spPr>
          <a:noFill/>
          <a:ln/>
        </p:spPr>
        <p:txBody>
          <a:bodyPr/>
          <a:lstStyle/>
          <a:p>
            <a:pPr>
              <a:buFont typeface="Arial"/>
              <a:buChar char="•"/>
            </a:pPr>
            <a:r>
              <a:rPr lang="en-US" dirty="0" smtClean="0">
                <a:ea typeface="ＭＳ Ｐゴシック"/>
                <a:cs typeface="ＭＳ Ｐゴシック"/>
              </a:rPr>
              <a:t>The most effective</a:t>
            </a:r>
            <a:r>
              <a:rPr lang="en-US" baseline="0" dirty="0" smtClean="0">
                <a:ea typeface="ＭＳ Ｐゴシック"/>
                <a:cs typeface="ＭＳ Ｐゴシック"/>
              </a:rPr>
              <a:t> </a:t>
            </a:r>
            <a:r>
              <a:rPr lang="en-US" sz="1200" dirty="0" smtClean="0">
                <a:cs typeface="Arial" charset="0"/>
              </a:rPr>
              <a:t>method of contraception is the method a woman or couple is most likely to use </a:t>
            </a:r>
            <a:r>
              <a:rPr lang="en-US" sz="1200" u="none" dirty="0" smtClean="0">
                <a:cs typeface="Arial" charset="0"/>
              </a:rPr>
              <a:t>consistently and correctly.</a:t>
            </a:r>
            <a:endParaRPr lang="en-US" u="none" dirty="0" smtClean="0">
              <a:ea typeface="ＭＳ Ｐゴシック"/>
              <a:cs typeface="ＭＳ Ｐゴシック"/>
            </a:endParaRPr>
          </a:p>
          <a:p>
            <a:pPr>
              <a:buFont typeface="Arial"/>
              <a:buChar char="•"/>
            </a:pPr>
            <a:r>
              <a:rPr lang="en-US" dirty="0" smtClean="0">
                <a:ea typeface="ＭＳ Ｐゴシック"/>
                <a:cs typeface="ＭＳ Ｐゴシック"/>
              </a:rPr>
              <a:t>Correct and consistent use helps close the gap</a:t>
            </a:r>
            <a:r>
              <a:rPr lang="en-US" baseline="0" dirty="0" smtClean="0">
                <a:ea typeface="ＭＳ Ｐゴシック"/>
                <a:cs typeface="ＭＳ Ｐゴシック"/>
              </a:rPr>
              <a:t> between typical use and perfect use.</a:t>
            </a:r>
          </a:p>
          <a:p>
            <a:pPr>
              <a:buFont typeface="Arial"/>
              <a:buChar char="•"/>
            </a:pPr>
            <a:r>
              <a:rPr lang="en-US" baseline="0" dirty="0" smtClean="0">
                <a:ea typeface="ＭＳ Ｐゴシック"/>
                <a:cs typeface="ＭＳ Ｐゴシック"/>
              </a:rPr>
              <a:t>Methods that require more effort by the user have higher typical failure rates because there is more room to not use the method correctly and consistently.</a:t>
            </a:r>
          </a:p>
          <a:p>
            <a:pPr>
              <a:buFont typeface="Arial"/>
              <a:buChar char="•"/>
            </a:pPr>
            <a:r>
              <a:rPr lang="en-US" baseline="0" dirty="0" smtClean="0">
                <a:ea typeface="ＭＳ Ｐゴシック"/>
                <a:cs typeface="ＭＳ Ｐゴシック"/>
              </a:rPr>
              <a:t>Both the pill and condom (which were shown earlier as the most common methods used by teens) are difficult to use correctly and consistently by most users.</a:t>
            </a:r>
          </a:p>
          <a:p>
            <a:pPr>
              <a:buFont typeface="Arial"/>
              <a:buChar char="•"/>
            </a:pPr>
            <a:r>
              <a:rPr lang="en-US" baseline="0" dirty="0" smtClean="0">
                <a:ea typeface="ＭＳ Ｐゴシック"/>
                <a:cs typeface="ＭＳ Ｐゴシック"/>
              </a:rPr>
              <a:t>One study that surveyed 2000 women nationwide found that 45% of young women age 18-45 using pills missed one or more pills in the last 3 months and 62% of those using condoms were not using them every time they had sex.</a:t>
            </a:r>
          </a:p>
          <a:p>
            <a:pPr>
              <a:buFont typeface="Arial"/>
              <a:buChar char="•"/>
            </a:pPr>
            <a:endParaRPr lang="en-US" baseline="0" dirty="0" smtClean="0">
              <a:ea typeface="ＭＳ Ｐゴシック"/>
              <a:cs typeface="ＭＳ Ｐゴシック"/>
            </a:endParaRPr>
          </a:p>
          <a:p>
            <a:endParaRPr lang="en-US" baseline="0" dirty="0" smtClean="0">
              <a:ea typeface="ＭＳ Ｐゴシック"/>
              <a:cs typeface="ＭＳ Ｐゴシック"/>
            </a:endParaRPr>
          </a:p>
        </p:txBody>
      </p:sp>
    </p:spTree>
    <p:extLst>
      <p:ext uri="{BB962C8B-B14F-4D97-AF65-F5344CB8AC3E}">
        <p14:creationId xmlns:p14="http://schemas.microsoft.com/office/powerpoint/2010/main" val="39789056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5" name="Placeholder 2"/>
          <p:cNvSpPr>
            <a:spLocks noGrp="1" noRot="1" noChangeAspect="1" noChangeArrowheads="1" noTextEdit="1"/>
          </p:cNvSpPr>
          <p:nvPr>
            <p:ph type="sldImg"/>
          </p:nvPr>
        </p:nvSpPr>
        <p:spPr>
          <a:ln/>
        </p:spPr>
      </p:sp>
      <p:sp>
        <p:nvSpPr>
          <p:cNvPr id="533506" name="Placeholder 3"/>
          <p:cNvSpPr>
            <a:spLocks noGrp="1" noChangeArrowheads="1"/>
          </p:cNvSpPr>
          <p:nvPr>
            <p:ph type="body" idx="1"/>
          </p:nvPr>
        </p:nvSpPr>
        <p:spPr>
          <a:noFill/>
          <a:ln/>
        </p:spPr>
        <p:txBody>
          <a:bodyPr/>
          <a:lstStyle/>
          <a:p>
            <a:pPr marL="171450" indent="-171450">
              <a:buFont typeface="Arial" pitchFamily="34" charset="0"/>
              <a:buChar char="•"/>
            </a:pPr>
            <a:r>
              <a:rPr lang="en-US" dirty="0" smtClean="0">
                <a:ea typeface="ＭＳ Ｐゴシック"/>
                <a:cs typeface="ＭＳ Ｐゴシック"/>
              </a:rPr>
              <a:t>Depot</a:t>
            </a:r>
            <a:r>
              <a:rPr lang="en-US" baseline="0" dirty="0" smtClean="0">
                <a:ea typeface="ＭＳ Ｐゴシック"/>
                <a:cs typeface="ＭＳ Ｐゴシック"/>
              </a:rPr>
              <a:t> </a:t>
            </a:r>
            <a:r>
              <a:rPr lang="en-US" baseline="0" dirty="0" err="1" smtClean="0">
                <a:ea typeface="ＭＳ Ｐゴシック"/>
                <a:cs typeface="ＭＳ Ｐゴシック"/>
              </a:rPr>
              <a:t>medroxyprogesterone</a:t>
            </a:r>
            <a:r>
              <a:rPr lang="en-US" baseline="0" dirty="0" smtClean="0">
                <a:ea typeface="ＭＳ Ｐゴシック"/>
                <a:cs typeface="ＭＳ Ｐゴシック"/>
              </a:rPr>
              <a:t> acetate, DMPA, </a:t>
            </a:r>
            <a:r>
              <a:rPr lang="en-US" baseline="0" dirty="0" err="1" smtClean="0">
                <a:ea typeface="ＭＳ Ｐゴシック"/>
                <a:cs typeface="ＭＳ Ｐゴシック"/>
              </a:rPr>
              <a:t>Depo</a:t>
            </a:r>
            <a:r>
              <a:rPr lang="en-US" baseline="0" dirty="0" smtClean="0">
                <a:ea typeface="ＭＳ Ｐゴシック"/>
                <a:cs typeface="ＭＳ Ｐゴシック"/>
              </a:rPr>
              <a:t>, or the shot are all names used for an injectable </a:t>
            </a:r>
            <a:r>
              <a:rPr lang="en-US" baseline="0" dirty="0" err="1" smtClean="0">
                <a:ea typeface="ＭＳ Ｐゴシック"/>
                <a:cs typeface="ＭＳ Ｐゴシック"/>
              </a:rPr>
              <a:t>projestin</a:t>
            </a:r>
            <a:r>
              <a:rPr lang="en-US" baseline="0" dirty="0" smtClean="0">
                <a:ea typeface="ＭＳ Ｐゴシック"/>
                <a:cs typeface="ＭＳ Ｐゴシック"/>
              </a:rPr>
              <a:t> that is given either intramuscularly or less commonly subcutaneously every 3 months.</a:t>
            </a:r>
          </a:p>
          <a:p>
            <a:pPr marL="171450" indent="-171450">
              <a:buFont typeface="Arial" pitchFamily="34" charset="0"/>
              <a:buChar char="•"/>
            </a:pPr>
            <a:r>
              <a:rPr lang="en-US" baseline="0" dirty="0" smtClean="0">
                <a:ea typeface="ＭＳ Ｐゴシック"/>
                <a:cs typeface="ＭＳ Ｐゴシック"/>
              </a:rPr>
              <a:t>Due to the larger dose of systemic hormone, effects on ovulation may last up to 9 months. </a:t>
            </a:r>
          </a:p>
          <a:p>
            <a:pPr marL="171450" indent="-171450">
              <a:buFont typeface="Arial" pitchFamily="34" charset="0"/>
              <a:buChar char="•"/>
            </a:pPr>
            <a:r>
              <a:rPr lang="en-US" baseline="0" dirty="0" smtClean="0">
                <a:ea typeface="ＭＳ Ｐゴシック"/>
                <a:cs typeface="ＭＳ Ｐゴシック"/>
              </a:rPr>
              <a:t>Amenorrhea and irregular bleeding again may be a side effect; in one study of teenagers, almost 2/3 reported amenorrhea at 6 months.</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smtClean="0">
                <a:ea typeface="ＭＳ Ｐゴシック"/>
                <a:cs typeface="ＭＳ Ｐゴシック"/>
              </a:rPr>
              <a:t>DMPA does not protect against STIs and dual protection with condoms should be strongly encouraged.</a:t>
            </a:r>
          </a:p>
        </p:txBody>
      </p:sp>
    </p:spTree>
    <p:extLst>
      <p:ext uri="{BB962C8B-B14F-4D97-AF65-F5344CB8AC3E}">
        <p14:creationId xmlns:p14="http://schemas.microsoft.com/office/powerpoint/2010/main" val="1091115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itchFamily="34" charset="0"/>
              <a:buNone/>
            </a:pPr>
            <a:endParaRPr lang="en-US" sz="1600" b="1" dirty="0">
              <a:solidFill>
                <a:srgbClr val="FF0000"/>
              </a:solidFill>
            </a:endParaRPr>
          </a:p>
        </p:txBody>
      </p:sp>
      <p:sp>
        <p:nvSpPr>
          <p:cNvPr id="4" name="Slide Number Placeholder 3"/>
          <p:cNvSpPr>
            <a:spLocks noGrp="1"/>
          </p:cNvSpPr>
          <p:nvPr>
            <p:ph type="sldNum" sz="quarter" idx="10"/>
          </p:nvPr>
        </p:nvSpPr>
        <p:spPr/>
        <p:txBody>
          <a:bodyPr/>
          <a:lstStyle/>
          <a:p>
            <a:fld id="{3248939C-6AA1-4E72-89FE-CD88101FFF54}" type="slidenum">
              <a:rPr lang="en-US" smtClean="0"/>
              <a:pPr/>
              <a:t>4</a:t>
            </a:fld>
            <a:endParaRPr lang="en-US"/>
          </a:p>
        </p:txBody>
      </p:sp>
    </p:spTree>
    <p:extLst>
      <p:ext uri="{BB962C8B-B14F-4D97-AF65-F5344CB8AC3E}">
        <p14:creationId xmlns:p14="http://schemas.microsoft.com/office/powerpoint/2010/main" val="34633787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3" name="Placeholder 2"/>
          <p:cNvSpPr>
            <a:spLocks noGrp="1" noRot="1" noChangeAspect="1" noChangeArrowheads="1" noTextEdit="1"/>
          </p:cNvSpPr>
          <p:nvPr>
            <p:ph type="sldImg"/>
          </p:nvPr>
        </p:nvSpPr>
        <p:spPr>
          <a:ln/>
        </p:spPr>
      </p:sp>
      <p:sp>
        <p:nvSpPr>
          <p:cNvPr id="535554" name="Placeholder 3"/>
          <p:cNvSpPr>
            <a:spLocks noGrp="1" noChangeArrowheads="1"/>
          </p:cNvSpPr>
          <p:nvPr>
            <p:ph type="body" idx="1"/>
          </p:nvPr>
        </p:nvSpPr>
        <p:spPr>
          <a:noFill/>
          <a:ln/>
        </p:spPr>
        <p:txBody>
          <a:bodyPr/>
          <a:lstStyle/>
          <a:p>
            <a:pPr marL="171450" indent="-171450">
              <a:buFont typeface="Arial" pitchFamily="34" charset="0"/>
              <a:buChar char="•"/>
            </a:pPr>
            <a:r>
              <a:rPr lang="en-US" dirty="0" smtClean="0">
                <a:ea typeface="ＭＳ Ｐゴシック"/>
                <a:cs typeface="ＭＳ Ｐゴシック"/>
              </a:rPr>
              <a:t>Contraceptive pills include both combined</a:t>
            </a:r>
            <a:r>
              <a:rPr lang="en-US" baseline="0" dirty="0" smtClean="0">
                <a:ea typeface="ＭＳ Ｐゴシック"/>
                <a:cs typeface="ＭＳ Ｐゴシック"/>
              </a:rPr>
              <a:t> oral contraceptives (COCs) and progestin-only pills (POPs).</a:t>
            </a:r>
          </a:p>
          <a:p>
            <a:pPr marL="171450" indent="-171450">
              <a:buFont typeface="Arial" pitchFamily="34" charset="0"/>
              <a:buChar char="•"/>
            </a:pPr>
            <a:r>
              <a:rPr lang="en-US" baseline="0" dirty="0" smtClean="0">
                <a:ea typeface="ＭＳ Ｐゴシック"/>
                <a:cs typeface="ＭＳ Ｐゴシック"/>
              </a:rPr>
              <a:t>Combined pills are generally dosed over a 28-day cycle with 21 active pills and 7 days of placebo.</a:t>
            </a:r>
          </a:p>
          <a:p>
            <a:pPr marL="171450" indent="-171450">
              <a:buFont typeface="Arial" pitchFamily="34" charset="0"/>
              <a:buChar char="•"/>
            </a:pPr>
            <a:r>
              <a:rPr lang="en-US" baseline="0" dirty="0" smtClean="0">
                <a:ea typeface="ＭＳ Ｐゴシック"/>
                <a:cs typeface="ＭＳ Ｐゴシック"/>
              </a:rPr>
              <a:t>POPs are dosed over a 28-day cycle with 28 active pills and no placebo and can be useful for women who are breastfeeding or have other conditions that may not make them candidates for safe estrogen use.</a:t>
            </a:r>
          </a:p>
          <a:p>
            <a:pPr marL="171450" indent="-171450">
              <a:buFont typeface="Arial" pitchFamily="34" charset="0"/>
              <a:buChar char="•"/>
            </a:pPr>
            <a:r>
              <a:rPr lang="en-US" baseline="0" dirty="0" smtClean="0">
                <a:ea typeface="ＭＳ Ｐゴシック"/>
                <a:cs typeface="ＭＳ Ｐゴシック"/>
              </a:rPr>
              <a:t>Extended use of combined pills may aid in compliance and can decrease symptoms associated with menses including heavy menstrual bleeding and dysmenorrhea.</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smtClean="0">
                <a:ea typeface="ＭＳ Ｐゴシック"/>
                <a:cs typeface="ＭＳ Ｐゴシック"/>
              </a:rPr>
              <a:t>OCPs do not protect against STIs and dual protection with condoms should be strongly encouraged.</a:t>
            </a:r>
          </a:p>
          <a:p>
            <a:pPr marL="171450" indent="-171450">
              <a:buFont typeface="Arial" pitchFamily="34" charset="0"/>
              <a:buChar char="•"/>
            </a:pPr>
            <a:endParaRPr lang="en-US" dirty="0" smtClean="0">
              <a:ea typeface="ＭＳ Ｐゴシック"/>
              <a:cs typeface="ＭＳ Ｐゴシック"/>
            </a:endParaRPr>
          </a:p>
        </p:txBody>
      </p:sp>
    </p:spTree>
    <p:extLst>
      <p:ext uri="{BB962C8B-B14F-4D97-AF65-F5344CB8AC3E}">
        <p14:creationId xmlns:p14="http://schemas.microsoft.com/office/powerpoint/2010/main" val="27075540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1" name="Placeholder 2"/>
          <p:cNvSpPr>
            <a:spLocks noGrp="1" noRot="1" noChangeAspect="1" noChangeArrowheads="1" noTextEdit="1"/>
          </p:cNvSpPr>
          <p:nvPr>
            <p:ph type="sldImg"/>
          </p:nvPr>
        </p:nvSpPr>
        <p:spPr>
          <a:ln/>
        </p:spPr>
      </p:sp>
      <p:sp>
        <p:nvSpPr>
          <p:cNvPr id="537602" name="Placeholder 3"/>
          <p:cNvSpPr>
            <a:spLocks noGrp="1" noChangeArrowheads="1"/>
          </p:cNvSpPr>
          <p:nvPr>
            <p:ph type="body" idx="1"/>
          </p:nvPr>
        </p:nvSpPr>
        <p:spPr>
          <a:noFill/>
          <a:ln/>
        </p:spPr>
        <p:txBody>
          <a:bodyPr/>
          <a:lstStyle/>
          <a:p>
            <a:pPr marL="171450" indent="-171450">
              <a:buFont typeface="Arial" pitchFamily="34" charset="0"/>
              <a:buChar char="•"/>
            </a:pPr>
            <a:r>
              <a:rPr lang="en-US" dirty="0" smtClean="0">
                <a:ea typeface="ＭＳ Ｐゴシック"/>
                <a:cs typeface="ＭＳ Ｐゴシック"/>
              </a:rPr>
              <a:t>The</a:t>
            </a:r>
            <a:r>
              <a:rPr lang="en-US" baseline="0" dirty="0" smtClean="0">
                <a:ea typeface="ＭＳ Ｐゴシック"/>
                <a:cs typeface="ＭＳ Ｐゴシック"/>
              </a:rPr>
              <a:t> contraceptive patch is another combined hormonal contraceptive containing both estrogen and progestin which are delivered </a:t>
            </a:r>
            <a:r>
              <a:rPr lang="en-US" baseline="0" dirty="0" err="1" smtClean="0">
                <a:ea typeface="ＭＳ Ｐゴシック"/>
                <a:cs typeface="ＭＳ Ｐゴシック"/>
              </a:rPr>
              <a:t>transdermally</a:t>
            </a:r>
            <a:r>
              <a:rPr lang="en-US" baseline="0" dirty="0" smtClean="0">
                <a:ea typeface="ＭＳ Ｐゴシック"/>
                <a:cs typeface="ＭＳ Ｐゴシック"/>
              </a:rPr>
              <a:t>.</a:t>
            </a:r>
          </a:p>
          <a:p>
            <a:pPr marL="171450" indent="-171450">
              <a:buFont typeface="Arial" pitchFamily="34" charset="0"/>
              <a:buChar char="•"/>
            </a:pPr>
            <a:r>
              <a:rPr lang="en-US" baseline="0" dirty="0" smtClean="0">
                <a:ea typeface="ＭＳ Ｐゴシック"/>
                <a:cs typeface="ＭＳ Ｐゴシック"/>
              </a:rPr>
              <a:t>The user applies one new patch and removes the old patch each week for three weeks.  The last week of the cycle the user does not use a patch and this is generally the time of bleeding.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smtClean="0">
                <a:ea typeface="ＭＳ Ｐゴシック"/>
                <a:cs typeface="ＭＳ Ｐゴシック"/>
              </a:rPr>
              <a:t>The patch does not protect against STIs and dual protection with condoms should be strongly encouraged.</a:t>
            </a:r>
          </a:p>
          <a:p>
            <a:pPr marL="171450" indent="-171450">
              <a:buFont typeface="Arial" pitchFamily="34" charset="0"/>
              <a:buChar char="•"/>
            </a:pPr>
            <a:endParaRPr lang="en-US" baseline="0" dirty="0" smtClean="0">
              <a:ea typeface="ＭＳ Ｐゴシック"/>
              <a:cs typeface="ＭＳ Ｐゴシック"/>
            </a:endParaRPr>
          </a:p>
          <a:p>
            <a:pPr marL="171450" indent="-171450">
              <a:buFont typeface="Arial" pitchFamily="34" charset="0"/>
              <a:buChar char="•"/>
            </a:pPr>
            <a:endParaRPr lang="en-US" baseline="0" dirty="0" smtClean="0">
              <a:ea typeface="ＭＳ Ｐゴシック"/>
              <a:cs typeface="ＭＳ Ｐゴシック"/>
            </a:endParaRPr>
          </a:p>
        </p:txBody>
      </p:sp>
    </p:spTree>
    <p:extLst>
      <p:ext uri="{BB962C8B-B14F-4D97-AF65-F5344CB8AC3E}">
        <p14:creationId xmlns:p14="http://schemas.microsoft.com/office/powerpoint/2010/main" val="39547971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49" name="Placeholder 2"/>
          <p:cNvSpPr>
            <a:spLocks noGrp="1" noRot="1" noChangeAspect="1" noChangeArrowheads="1" noTextEdit="1"/>
          </p:cNvSpPr>
          <p:nvPr>
            <p:ph type="sldImg"/>
          </p:nvPr>
        </p:nvSpPr>
        <p:spPr>
          <a:ln/>
        </p:spPr>
      </p:sp>
      <p:sp>
        <p:nvSpPr>
          <p:cNvPr id="539650" name="Placeholder 3"/>
          <p:cNvSpPr>
            <a:spLocks noGrp="1" noChangeArrowheads="1"/>
          </p:cNvSpPr>
          <p:nvPr>
            <p:ph type="body" idx="1"/>
          </p:nvPr>
        </p:nvSpPr>
        <p:spPr>
          <a:noFill/>
          <a:ln/>
        </p:spPr>
        <p:txBody>
          <a:bodyPr/>
          <a:lstStyle/>
          <a:p>
            <a:pPr marL="171450" indent="-171450">
              <a:buFont typeface="Arial" pitchFamily="34" charset="0"/>
              <a:buChar char="•"/>
            </a:pPr>
            <a:r>
              <a:rPr lang="en-US" dirty="0" smtClean="0">
                <a:ea typeface="ＭＳ Ｐゴシック"/>
                <a:cs typeface="ＭＳ Ｐゴシック"/>
              </a:rPr>
              <a:t>The</a:t>
            </a:r>
            <a:r>
              <a:rPr lang="en-US" baseline="0" dirty="0" smtClean="0">
                <a:ea typeface="ＭＳ Ｐゴシック"/>
                <a:cs typeface="ＭＳ Ｐゴシック"/>
              </a:rPr>
              <a:t> contraceptive vaginal ring is another combined hormonal contraceptive that delivers estrogen and progestin vaginally. </a:t>
            </a:r>
          </a:p>
          <a:p>
            <a:pPr marL="171450" indent="-171450">
              <a:buFont typeface="Arial" pitchFamily="34" charset="0"/>
              <a:buChar char="•"/>
            </a:pPr>
            <a:r>
              <a:rPr lang="en-US" baseline="0" dirty="0" smtClean="0">
                <a:ea typeface="ＭＳ Ｐゴシック"/>
                <a:cs typeface="ＭＳ Ｐゴシック"/>
              </a:rPr>
              <a:t>The user places the plastic ring in the vagina and leaves it in place for 3 weeks.  It can be removed in the fourth week at which point bleeding occurs.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smtClean="0">
                <a:ea typeface="ＭＳ Ｐゴシック"/>
                <a:cs typeface="ＭＳ Ｐゴシック"/>
              </a:rPr>
              <a:t>The ring does not protect against STIs and dual protection with condoms should be strongly encouraged.</a:t>
            </a: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US" baseline="0" dirty="0" smtClean="0">
              <a:ea typeface="ＭＳ Ｐゴシック"/>
              <a:cs typeface="ＭＳ Ｐゴシック"/>
            </a:endParaRPr>
          </a:p>
        </p:txBody>
      </p:sp>
    </p:spTree>
    <p:extLst>
      <p:ext uri="{BB962C8B-B14F-4D97-AF65-F5344CB8AC3E}">
        <p14:creationId xmlns:p14="http://schemas.microsoft.com/office/powerpoint/2010/main" val="24454449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smtClean="0"/>
              <a:t>Quick start refers to</a:t>
            </a:r>
            <a:r>
              <a:rPr lang="en-US" baseline="0" dirty="0" smtClean="0"/>
              <a:t> the initiation of contraception on any day of the cycle to allow for more reliable and faster protection from unplanned pregnancies as long as reasonably certain that the woman is not pregnant.</a:t>
            </a:r>
          </a:p>
          <a:p>
            <a:pPr marL="171450" indent="-171450">
              <a:buFont typeface="Arial" pitchFamily="34" charset="0"/>
              <a:buChar char="•"/>
            </a:pPr>
            <a:r>
              <a:rPr lang="en-US" baseline="0" dirty="0" smtClean="0"/>
              <a:t>Encourage 7 days of back-up contraception such as condom or abstinence until method takes effect which may vary.</a:t>
            </a:r>
          </a:p>
          <a:p>
            <a:pPr marL="171450" indent="-171450">
              <a:buFont typeface="Arial" pitchFamily="34" charset="0"/>
              <a:buChar char="•"/>
            </a:pPr>
            <a:r>
              <a:rPr lang="en-US" baseline="0" dirty="0" smtClean="0"/>
              <a:t>Quick start initiation may improve short-term continuation of combined oral contraceptives and has not been shown to increase unscheduled bleeding. </a:t>
            </a:r>
          </a:p>
          <a:p>
            <a:pPr marL="0" indent="0">
              <a:buFont typeface="Arial" pitchFamily="34" charset="0"/>
              <a:buNone/>
            </a:pPr>
            <a:endParaRPr lang="en-US" baseline="0" dirty="0" smtClean="0"/>
          </a:p>
        </p:txBody>
      </p:sp>
      <p:sp>
        <p:nvSpPr>
          <p:cNvPr id="4" name="Slide Number Placeholder 3"/>
          <p:cNvSpPr>
            <a:spLocks noGrp="1"/>
          </p:cNvSpPr>
          <p:nvPr>
            <p:ph type="sldNum" sz="quarter" idx="10"/>
          </p:nvPr>
        </p:nvSpPr>
        <p:spPr/>
        <p:txBody>
          <a:bodyPr/>
          <a:lstStyle/>
          <a:p>
            <a:fld id="{3248939C-6AA1-4E72-89FE-CD88101FFF54}" type="slidenum">
              <a:rPr lang="en-US" smtClean="0"/>
              <a:pPr/>
              <a:t>43</a:t>
            </a:fld>
            <a:endParaRPr lang="en-US"/>
          </a:p>
        </p:txBody>
      </p:sp>
    </p:spTree>
    <p:extLst>
      <p:ext uri="{BB962C8B-B14F-4D97-AF65-F5344CB8AC3E}">
        <p14:creationId xmlns:p14="http://schemas.microsoft.com/office/powerpoint/2010/main" val="19591118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smtClean="0"/>
              <a:t>Thus the recommendation</a:t>
            </a:r>
            <a:r>
              <a:rPr lang="en-US" baseline="0" dirty="0" smtClean="0"/>
              <a:t> for initiation of CHCs is to use backup or abstain from intercourse for 7 days if the method is initiated greater than 5 days from the start of last menstrual period.</a:t>
            </a:r>
          </a:p>
          <a:p>
            <a:pPr marL="171450" indent="-171450">
              <a:buFont typeface="Arial" pitchFamily="34" charset="0"/>
              <a:buChar char="•"/>
            </a:pPr>
            <a:r>
              <a:rPr lang="en-US" baseline="0" dirty="0" smtClean="0"/>
              <a:t>The US SPR also provides guidance both within the document and summarized in a user-friendly chart to guide providers on how to counsel patients on backup needs for all methods.</a:t>
            </a:r>
          </a:p>
          <a:p>
            <a:pPr marL="171450" indent="-171450">
              <a:buFont typeface="Arial" pitchFamily="34" charset="0"/>
              <a:buChar char="•"/>
            </a:pPr>
            <a:r>
              <a:rPr lang="en-US" baseline="0" dirty="0" smtClean="0"/>
              <a:t>As you can see from this chart, all methods of contraception can be started at any time, if the provider is reasonably certain the woman is not pregnant.</a:t>
            </a:r>
          </a:p>
          <a:p>
            <a:pPr marL="171450" indent="-171450">
              <a:buFont typeface="Arial" pitchFamily="34" charset="0"/>
              <a:buChar char="•"/>
            </a:pPr>
            <a:endParaRPr lang="en-US" baseline="0" dirty="0" smtClean="0"/>
          </a:p>
          <a:p>
            <a:pPr marL="0" indent="0">
              <a:buFont typeface="Arial" pitchFamily="34" charset="0"/>
              <a:buNone/>
            </a:pP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772E7A18-36AF-4CD5-9F81-091C17D788F0}" type="slidenum">
              <a:rPr lang="en-US" smtClean="0"/>
              <a:pPr>
                <a:defRPr/>
              </a:pPr>
              <a:t>44</a:t>
            </a:fld>
            <a:endParaRPr lang="en-US" dirty="0"/>
          </a:p>
        </p:txBody>
      </p:sp>
    </p:spTree>
    <p:extLst>
      <p:ext uri="{BB962C8B-B14F-4D97-AF65-F5344CB8AC3E}">
        <p14:creationId xmlns:p14="http://schemas.microsoft.com/office/powerpoint/2010/main" val="352319726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7" name="Placeholder 2"/>
          <p:cNvSpPr>
            <a:spLocks noGrp="1" noRot="1" noChangeAspect="1" noChangeArrowheads="1" noTextEdit="1"/>
          </p:cNvSpPr>
          <p:nvPr>
            <p:ph type="sldImg"/>
          </p:nvPr>
        </p:nvSpPr>
        <p:spPr>
          <a:ln/>
        </p:spPr>
      </p:sp>
      <p:sp>
        <p:nvSpPr>
          <p:cNvPr id="546818" name="Placeholder 3"/>
          <p:cNvSpPr>
            <a:spLocks noGrp="1" noChangeArrowheads="1"/>
          </p:cNvSpPr>
          <p:nvPr>
            <p:ph type="body" idx="1"/>
          </p:nvPr>
        </p:nvSpPr>
        <p:spPr>
          <a:noFill/>
          <a:ln/>
        </p:spPr>
        <p:txBody>
          <a:bodyPr/>
          <a:lstStyle/>
          <a:p>
            <a:pPr marL="171450" indent="-171450">
              <a:buFont typeface="Arial" pitchFamily="34" charset="0"/>
              <a:buChar char="•"/>
            </a:pPr>
            <a:r>
              <a:rPr lang="en-US" dirty="0" smtClean="0">
                <a:ea typeface="ＭＳ Ｐゴシック"/>
                <a:cs typeface="ＭＳ Ｐゴシック"/>
              </a:rPr>
              <a:t>These are examples of Tier 3 methods, or less effective methods.</a:t>
            </a:r>
          </a:p>
          <a:p>
            <a:pPr marL="171450" indent="-171450" eaLnBrk="1" hangingPunct="1">
              <a:buFont typeface="Arial" pitchFamily="34" charset="0"/>
              <a:buChar char="•"/>
            </a:pPr>
            <a:r>
              <a:rPr lang="en-US" dirty="0" smtClean="0">
                <a:ea typeface="ＭＳ Ｐゴシック"/>
                <a:cs typeface="ＭＳ Ｐゴシック"/>
              </a:rPr>
              <a:t>These methods require even more effort by the user and have higher typical failure rates.</a:t>
            </a:r>
          </a:p>
          <a:p>
            <a:pPr marL="171450" indent="-171450" eaLnBrk="1" hangingPunct="1">
              <a:buFont typeface="Arial" pitchFamily="34" charset="0"/>
              <a:buChar char="•"/>
            </a:pPr>
            <a:r>
              <a:rPr lang="en-US" dirty="0" smtClean="0">
                <a:ea typeface="ＭＳ Ｐゴシック"/>
                <a:cs typeface="ＭＳ Ｐゴシック"/>
              </a:rPr>
              <a:t>Correct and consistent use of condoms may</a:t>
            </a:r>
            <a:r>
              <a:rPr lang="en-US" baseline="0" dirty="0" smtClean="0">
                <a:ea typeface="ＭＳ Ｐゴシック"/>
                <a:cs typeface="ＭＳ Ｐゴシック"/>
              </a:rPr>
              <a:t> be difficult </a:t>
            </a:r>
            <a:r>
              <a:rPr lang="en-US" dirty="0" smtClean="0">
                <a:ea typeface="ＭＳ Ｐゴシック"/>
                <a:cs typeface="ＭＳ Ｐゴシック"/>
              </a:rPr>
              <a:t>for all ages.</a:t>
            </a:r>
          </a:p>
          <a:p>
            <a:pPr marL="171450" indent="-171450" eaLnBrk="1" hangingPunct="1">
              <a:buFont typeface="Arial" pitchFamily="34" charset="0"/>
              <a:buChar char="•"/>
            </a:pPr>
            <a:r>
              <a:rPr lang="en-US" dirty="0" smtClean="0">
                <a:ea typeface="ＭＳ Ｐゴシック"/>
                <a:cs typeface="ＭＳ Ｐゴシック"/>
              </a:rPr>
              <a:t>Fertility-based methods refer to a range of techniques used to avoid the fertile window, including rhythm method, cycle beads, basal body temperature, etc.</a:t>
            </a:r>
          </a:p>
          <a:p>
            <a:pPr marL="171450" indent="-171450" eaLnBrk="1" hangingPunct="1">
              <a:buFont typeface="Arial" pitchFamily="34" charset="0"/>
              <a:buChar char="•"/>
            </a:pPr>
            <a:r>
              <a:rPr lang="en-US" dirty="0" smtClean="0">
                <a:ea typeface="ＭＳ Ｐゴシック"/>
                <a:cs typeface="ＭＳ Ｐゴシック"/>
              </a:rPr>
              <a:t>Given</a:t>
            </a:r>
            <a:r>
              <a:rPr lang="en-US" baseline="0" dirty="0" smtClean="0">
                <a:ea typeface="ＭＳ Ｐゴシック"/>
                <a:cs typeface="ＭＳ Ｐゴシック"/>
              </a:rPr>
              <a:t> the high incidence of </a:t>
            </a:r>
            <a:r>
              <a:rPr lang="en-US" baseline="0" dirty="0" err="1" smtClean="0">
                <a:ea typeface="ＭＳ Ｐゴシック"/>
                <a:cs typeface="ＭＳ Ｐゴシック"/>
              </a:rPr>
              <a:t>anovulatory</a:t>
            </a:r>
            <a:r>
              <a:rPr lang="en-US" baseline="0" dirty="0" smtClean="0">
                <a:ea typeface="ＭＳ Ｐゴシック"/>
                <a:cs typeface="ＭＳ Ｐゴシック"/>
              </a:rPr>
              <a:t> cycles in teens, fertility awareness based methods should be used with caution in this population as ovulation can be predicted.</a:t>
            </a:r>
          </a:p>
          <a:p>
            <a:pPr marL="171450" indent="-171450">
              <a:buFont typeface="Arial" pitchFamily="34" charset="0"/>
              <a:buChar char="•"/>
            </a:pPr>
            <a:r>
              <a:rPr lang="en-US" baseline="0" dirty="0" smtClean="0"/>
              <a:t>Withdrawal-- or removal of the penis from the vagina prior to ejaculation– and spermicides have typical use failure rates &gt;20%; withdrawal at 22% and spermicides at 28%.</a:t>
            </a:r>
          </a:p>
          <a:p>
            <a:pPr marL="171450" indent="-171450">
              <a:buFont typeface="Arial" pitchFamily="34" charset="0"/>
              <a:buChar char="•"/>
            </a:pPr>
            <a:r>
              <a:rPr lang="en-US" baseline="0" dirty="0" smtClean="0"/>
              <a:t>It is important to note that over half of sexually active teens have used withdrawal for contraception in the past and likely underestimate the failure rate of this method.</a:t>
            </a:r>
            <a:endParaRPr lang="en-US" dirty="0" smtClean="0"/>
          </a:p>
          <a:p>
            <a:pPr eaLnBrk="1" hangingPunct="1">
              <a:buFontTx/>
              <a:buNone/>
            </a:pPr>
            <a:endParaRPr lang="en-US" baseline="0" dirty="0" smtClean="0">
              <a:ea typeface="ＭＳ Ｐゴシック"/>
              <a:cs typeface="ＭＳ Ｐゴシック"/>
            </a:endParaRPr>
          </a:p>
          <a:p>
            <a:pPr eaLnBrk="1" hangingPunct="1">
              <a:buFontTx/>
              <a:buChar char="•"/>
            </a:pPr>
            <a:endParaRPr lang="en-US" baseline="0" dirty="0" smtClean="0">
              <a:ea typeface="ＭＳ Ｐゴシック"/>
              <a:cs typeface="ＭＳ Ｐゴシック"/>
            </a:endParaRPr>
          </a:p>
        </p:txBody>
      </p:sp>
    </p:spTree>
    <p:extLst>
      <p:ext uri="{BB962C8B-B14F-4D97-AF65-F5344CB8AC3E}">
        <p14:creationId xmlns:p14="http://schemas.microsoft.com/office/powerpoint/2010/main" val="83000469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smtClean="0"/>
              <a:t>Emergency contraception</a:t>
            </a:r>
            <a:r>
              <a:rPr lang="en-US" baseline="0" dirty="0" smtClean="0"/>
              <a:t> was mentioned earlier while introducing the Copper T380A.</a:t>
            </a:r>
          </a:p>
          <a:p>
            <a:pPr marL="171450" indent="-171450">
              <a:buFont typeface="Arial" pitchFamily="34" charset="0"/>
              <a:buChar char="•"/>
            </a:pPr>
            <a:r>
              <a:rPr lang="en-US" baseline="0" dirty="0" smtClean="0"/>
              <a:t>Emergency contraception, otherwise known as EC, are the methods used to prevent pregnancy AFTER unprotected intercourse which may include assault, condom breakage or slippage, missed or late hormonal methods or no method used.</a:t>
            </a:r>
          </a:p>
          <a:p>
            <a:pPr marL="171450" indent="-171450">
              <a:buFont typeface="Arial" pitchFamily="34" charset="0"/>
              <a:buChar char="•"/>
            </a:pPr>
            <a:r>
              <a:rPr lang="en-US" baseline="0" dirty="0" smtClean="0"/>
              <a:t>EC includes the Copper IUD and emergency contraceptive pills, or ECPs.</a:t>
            </a:r>
          </a:p>
        </p:txBody>
      </p:sp>
      <p:sp>
        <p:nvSpPr>
          <p:cNvPr id="4" name="Slide Number Placeholder 3"/>
          <p:cNvSpPr>
            <a:spLocks noGrp="1"/>
          </p:cNvSpPr>
          <p:nvPr>
            <p:ph type="sldNum" sz="quarter" idx="10"/>
          </p:nvPr>
        </p:nvSpPr>
        <p:spPr/>
        <p:txBody>
          <a:bodyPr/>
          <a:lstStyle/>
          <a:p>
            <a:fld id="{3248939C-6AA1-4E72-89FE-CD88101FFF54}" type="slidenum">
              <a:rPr lang="en-US" smtClean="0"/>
              <a:pPr/>
              <a:t>46</a:t>
            </a:fld>
            <a:endParaRPr lang="en-US"/>
          </a:p>
        </p:txBody>
      </p:sp>
    </p:spTree>
    <p:extLst>
      <p:ext uri="{BB962C8B-B14F-4D97-AF65-F5344CB8AC3E}">
        <p14:creationId xmlns:p14="http://schemas.microsoft.com/office/powerpoint/2010/main" val="327751207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baseline="0" dirty="0" smtClean="0"/>
              <a:t>There are 3 formulations of ECPs that can be used and all work primarily by delaying or inhibiting ovulation;  ECPs do not cause abortion or harm an already established pregnancy.</a:t>
            </a:r>
          </a:p>
          <a:p>
            <a:pPr marL="171450" indent="-171450">
              <a:buFont typeface="Arial" pitchFamily="34" charset="0"/>
              <a:buChar char="•"/>
            </a:pPr>
            <a:r>
              <a:rPr lang="en-US" baseline="0" dirty="0" smtClean="0"/>
              <a:t>Since ovulation may only be delayed for the cycle, a woman may become pregnant if she has unprotected intercourse in the coming weeks before her next menses.</a:t>
            </a:r>
          </a:p>
          <a:p>
            <a:pPr marL="171450" indent="-171450">
              <a:buFont typeface="Arial" pitchFamily="34" charset="0"/>
              <a:buChar char="•"/>
            </a:pPr>
            <a:r>
              <a:rPr lang="en-US" baseline="0" dirty="0" smtClean="0"/>
              <a:t>It is recommended by the American Academy of Pediatrics and the US Selected Practice Recommendations for Contraceptive Use, 2016 (US SPR) that appropriate patients be offered advance prescription of ECPs and that ongoing contraception be addressed if ECPs are used (Committee on Adolescence Policy Statement: Emergency Contraception, Pediatrics: 130;1174-1182: 2012).</a:t>
            </a:r>
          </a:p>
          <a:p>
            <a:pPr marL="171450" indent="-171450">
              <a:buFont typeface="Arial" pitchFamily="34" charset="0"/>
              <a:buChar char="•"/>
            </a:pPr>
            <a:r>
              <a:rPr lang="en-US" dirty="0" smtClean="0"/>
              <a:t>The newest formulation available is </a:t>
            </a:r>
            <a:r>
              <a:rPr lang="en-US" dirty="0" err="1" smtClean="0"/>
              <a:t>ulipristal</a:t>
            </a:r>
            <a:r>
              <a:rPr lang="en-US" dirty="0" smtClean="0"/>
              <a:t> acetat</a:t>
            </a:r>
            <a:r>
              <a:rPr lang="en-US" baseline="0" dirty="0" smtClean="0"/>
              <a:t>e, an anti-progesterone, which was approved in 2010 for up to 120 hours.  </a:t>
            </a:r>
          </a:p>
          <a:p>
            <a:pPr marL="171450" indent="-171450">
              <a:buFont typeface="Arial" pitchFamily="34" charset="0"/>
              <a:buChar char="•"/>
            </a:pPr>
            <a:r>
              <a:rPr lang="en-US" baseline="0" dirty="0" smtClean="0"/>
              <a:t>It is available by prescription only and has been shown in a few studies to be more effective than </a:t>
            </a:r>
            <a:r>
              <a:rPr lang="en-US" baseline="0" dirty="0" err="1" smtClean="0"/>
              <a:t>levonorgestrel</a:t>
            </a:r>
            <a:r>
              <a:rPr lang="en-US" baseline="0" dirty="0" smtClean="0"/>
              <a:t> at and beyond 72 hours.</a:t>
            </a:r>
          </a:p>
          <a:p>
            <a:pPr marL="171450" indent="-171450">
              <a:buFont typeface="Arial" pitchFamily="34" charset="0"/>
              <a:buChar char="•"/>
            </a:pPr>
            <a:r>
              <a:rPr lang="en-US" baseline="0" dirty="0" err="1" smtClean="0"/>
              <a:t>Levonorgestrel</a:t>
            </a:r>
            <a:r>
              <a:rPr lang="en-US" baseline="0" dirty="0" smtClean="0"/>
              <a:t> has been available  as one or two pills since first approved in 1998.  It is now available as one pill without prescription regardless of age.</a:t>
            </a:r>
          </a:p>
          <a:p>
            <a:pPr marL="171450" indent="-171450">
              <a:buFont typeface="Arial" pitchFamily="34" charset="0"/>
              <a:buChar char="•"/>
            </a:pPr>
            <a:r>
              <a:rPr lang="en-US" baseline="0" dirty="0" smtClean="0"/>
              <a:t>It is recommended to take the single or two pills as soon as possible after unprotected sex as effectiveness declines over time.</a:t>
            </a:r>
          </a:p>
          <a:p>
            <a:pPr marL="171450" indent="-171450">
              <a:buFont typeface="Arial" pitchFamily="34" charset="0"/>
              <a:buChar char="•"/>
            </a:pPr>
            <a:r>
              <a:rPr lang="en-US" baseline="0" dirty="0" smtClean="0"/>
              <a:t>The </a:t>
            </a:r>
            <a:r>
              <a:rPr lang="en-US" baseline="0" dirty="0" err="1" smtClean="0"/>
              <a:t>Yuzpe</a:t>
            </a:r>
            <a:r>
              <a:rPr lang="en-US" baseline="0" dirty="0" smtClean="0"/>
              <a:t> method, an off-label use of combined oral contraceptives requires taking multiple OCPs at once in two doses which is not as effective as the other methods and often causes nausea and vomiting.  </a:t>
            </a:r>
          </a:p>
          <a:p>
            <a:pPr marL="171450" indent="-171450">
              <a:buFont typeface="Arial" pitchFamily="34" charset="0"/>
              <a:buChar char="•"/>
            </a:pPr>
            <a:endParaRPr lang="en-US" baseline="0" dirty="0" smtClean="0"/>
          </a:p>
        </p:txBody>
      </p:sp>
      <p:sp>
        <p:nvSpPr>
          <p:cNvPr id="4" name="Slide Number Placeholder 3"/>
          <p:cNvSpPr>
            <a:spLocks noGrp="1"/>
          </p:cNvSpPr>
          <p:nvPr>
            <p:ph type="sldNum" sz="quarter" idx="10"/>
          </p:nvPr>
        </p:nvSpPr>
        <p:spPr/>
        <p:txBody>
          <a:bodyPr/>
          <a:lstStyle/>
          <a:p>
            <a:fld id="{3248939C-6AA1-4E72-89FE-CD88101FFF54}" type="slidenum">
              <a:rPr lang="en-US" smtClean="0"/>
              <a:pPr/>
              <a:t>47</a:t>
            </a:fld>
            <a:endParaRPr lang="en-US"/>
          </a:p>
        </p:txBody>
      </p:sp>
    </p:spTree>
    <p:extLst>
      <p:ext uri="{BB962C8B-B14F-4D97-AF65-F5344CB8AC3E}">
        <p14:creationId xmlns:p14="http://schemas.microsoft.com/office/powerpoint/2010/main" val="327751207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69" name="Placeholder 2"/>
          <p:cNvSpPr>
            <a:spLocks noGrp="1" noRot="1" noChangeAspect="1" noChangeArrowheads="1" noTextEdit="1"/>
          </p:cNvSpPr>
          <p:nvPr>
            <p:ph type="sldImg"/>
          </p:nvPr>
        </p:nvSpPr>
        <p:spPr>
          <a:ln/>
        </p:spPr>
      </p:sp>
      <p:sp>
        <p:nvSpPr>
          <p:cNvPr id="544770" name="Placeholder 3"/>
          <p:cNvSpPr>
            <a:spLocks noGrp="1" noChangeArrowheads="1"/>
          </p:cNvSpPr>
          <p:nvPr>
            <p:ph type="body" idx="1"/>
          </p:nvPr>
        </p:nvSpPr>
        <p:spPr>
          <a:noFill/>
          <a:ln/>
        </p:spPr>
        <p:txBody>
          <a:bodyPr/>
          <a:lstStyle/>
          <a:p>
            <a:pPr marL="171450" indent="-171450">
              <a:buFont typeface="Arial" pitchFamily="34" charset="0"/>
              <a:buChar char="•"/>
            </a:pPr>
            <a:r>
              <a:rPr lang="en-US" dirty="0" smtClean="0">
                <a:ea typeface="ＭＳ Ｐゴシック"/>
                <a:cs typeface="ＭＳ Ｐゴシック"/>
              </a:rPr>
              <a:t>Hormonal</a:t>
            </a:r>
            <a:r>
              <a:rPr lang="en-US" baseline="0" dirty="0" smtClean="0">
                <a:ea typeface="ＭＳ Ｐゴシック"/>
                <a:cs typeface="ＭＳ Ｐゴシック"/>
              </a:rPr>
              <a:t> contraceptives have several non-contraceptive benefits that may relieve symptoms of patients not in need of contraception or may provide added benefit while also providing contraception.</a:t>
            </a:r>
          </a:p>
          <a:p>
            <a:pPr marL="171450" indent="-171450">
              <a:buFont typeface="Arial" pitchFamily="34" charset="0"/>
              <a:buChar char="•"/>
            </a:pPr>
            <a:r>
              <a:rPr lang="en-US" baseline="0" dirty="0" smtClean="0">
                <a:ea typeface="ＭＳ Ｐゴシック"/>
                <a:cs typeface="ＭＳ Ｐゴシック"/>
              </a:rPr>
              <a:t>Dysmenorrhea affects up to 90% of young women and can be improved or alleviated with combined oral contraceptives, the </a:t>
            </a:r>
            <a:r>
              <a:rPr lang="en-US" baseline="0" dirty="0" err="1" smtClean="0">
                <a:ea typeface="ＭＳ Ｐゴシック"/>
                <a:cs typeface="ＭＳ Ｐゴシック"/>
              </a:rPr>
              <a:t>etonorgestrel</a:t>
            </a:r>
            <a:r>
              <a:rPr lang="en-US" baseline="0" dirty="0" smtClean="0">
                <a:ea typeface="ＭＳ Ｐゴシック"/>
                <a:cs typeface="ＭＳ Ｐゴシック"/>
              </a:rPr>
              <a:t> implant or the </a:t>
            </a:r>
            <a:r>
              <a:rPr lang="en-US" baseline="0" dirty="0" err="1" smtClean="0">
                <a:ea typeface="ＭＳ Ｐゴシック"/>
                <a:cs typeface="ＭＳ Ｐゴシック"/>
              </a:rPr>
              <a:t>levonorgestrel</a:t>
            </a:r>
            <a:r>
              <a:rPr lang="en-US" baseline="0" dirty="0" smtClean="0">
                <a:ea typeface="ＭＳ Ｐゴシック"/>
                <a:cs typeface="ＭＳ Ｐゴシック"/>
              </a:rPr>
              <a:t> IUD.</a:t>
            </a:r>
          </a:p>
          <a:p>
            <a:pPr marL="171450" indent="-171450">
              <a:buFont typeface="Arial" pitchFamily="34" charset="0"/>
              <a:buChar char="•"/>
            </a:pPr>
            <a:r>
              <a:rPr lang="en-US" baseline="0" dirty="0" smtClean="0">
                <a:ea typeface="ＭＳ Ｐゴシック"/>
                <a:cs typeface="ＭＳ Ｐゴシック"/>
              </a:rPr>
              <a:t>Irregular cycles or heavy cycles which are common with anovulation in young women may be improved with LNG-IUD, DMPA, or oral contraceptive pills (OCPs) as either cyclic, extended or continuous use of combined oral contraceptives or as progestin-only pills.</a:t>
            </a:r>
          </a:p>
          <a:p>
            <a:pPr marL="171450" indent="-171450">
              <a:buFont typeface="Arial" pitchFamily="34" charset="0"/>
              <a:buChar char="•"/>
            </a:pPr>
            <a:r>
              <a:rPr lang="en-US" baseline="0" dirty="0" smtClean="0">
                <a:ea typeface="ＭＳ Ｐゴシック"/>
                <a:cs typeface="ＭＳ Ｐゴシック"/>
              </a:rPr>
              <a:t>COCs have been also shown to protect against both ovarian and endometrial cancer as well as ectopic pregnancy.  Combined hormonal contraceptives (CHCs) especially pills may improve acne.  </a:t>
            </a:r>
          </a:p>
          <a:p>
            <a:pPr marL="171450" indent="-171450">
              <a:buFont typeface="Arial" pitchFamily="34" charset="0"/>
              <a:buChar char="•"/>
            </a:pPr>
            <a:r>
              <a:rPr lang="en-US" baseline="0" dirty="0" smtClean="0">
                <a:ea typeface="ＭＳ Ｐゴシック"/>
                <a:cs typeface="ＭＳ Ｐゴシック"/>
              </a:rPr>
              <a:t>Menstrual suppression may be desirable for life events, disabled patients or for menstrual-related symptoms and can be achieved with continuous use of CHCs, DMPA, implants or the LNG-IUD.</a:t>
            </a:r>
          </a:p>
          <a:p>
            <a:pPr marL="171450" indent="-171450">
              <a:buFont typeface="Arial" pitchFamily="34" charset="0"/>
              <a:buChar char="•"/>
            </a:pPr>
            <a:r>
              <a:rPr lang="en-US" baseline="0" dirty="0" smtClean="0">
                <a:ea typeface="ＭＳ Ｐゴシック"/>
                <a:cs typeface="ＭＳ Ｐゴシック"/>
              </a:rPr>
              <a:t>Endometriosis-related pain may be alleviated with COCs, DMPA, implant or LNG-IUD.</a:t>
            </a:r>
          </a:p>
          <a:p>
            <a:pPr marL="171450" indent="-171450">
              <a:buFont typeface="Arial" pitchFamily="34" charset="0"/>
              <a:buChar char="•"/>
            </a:pPr>
            <a:r>
              <a:rPr lang="en-US" baseline="0" dirty="0" smtClean="0">
                <a:ea typeface="ＭＳ Ｐゴシック"/>
                <a:cs typeface="ＭＳ Ｐゴシック"/>
              </a:rPr>
              <a:t>Extended or continuous use of CHCs may also improve premenstrual symptoms otherwise experienced without hormonal contraception or on cyclic regimens that have a 7 day hormone-free interval.</a:t>
            </a:r>
          </a:p>
          <a:p>
            <a:pPr marL="171450" indent="-171450">
              <a:buFont typeface="Arial" pitchFamily="34" charset="0"/>
              <a:buChar char="•"/>
            </a:pPr>
            <a:endParaRPr lang="en-US" dirty="0" smtClean="0">
              <a:ea typeface="ＭＳ Ｐゴシック"/>
              <a:cs typeface="ＭＳ Ｐゴシック"/>
            </a:endParaRPr>
          </a:p>
        </p:txBody>
      </p:sp>
    </p:spTree>
    <p:extLst>
      <p:ext uri="{BB962C8B-B14F-4D97-AF65-F5344CB8AC3E}">
        <p14:creationId xmlns:p14="http://schemas.microsoft.com/office/powerpoint/2010/main" val="18744495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smtClean="0"/>
              <a:t>While abstinence is the most effective way to prevent both pregnancy and sexually transmitted</a:t>
            </a:r>
            <a:r>
              <a:rPr lang="en-US" baseline="0" dirty="0" smtClean="0"/>
              <a:t> infections, we need to educate teens how to prevent these outcomes if they are sexually active or are planning to be sexually active.</a:t>
            </a:r>
          </a:p>
          <a:p>
            <a:pPr marL="171450" indent="-171450">
              <a:buFont typeface="Arial" pitchFamily="34" charset="0"/>
              <a:buChar char="•"/>
            </a:pPr>
            <a:r>
              <a:rPr lang="en-US" dirty="0" smtClean="0"/>
              <a:t>Now</a:t>
            </a:r>
            <a:r>
              <a:rPr lang="en-US" baseline="0" dirty="0" smtClean="0"/>
              <a:t> that we understand the contraceptive methods that are available and their failure rates, let’s discuss dual protection.</a:t>
            </a:r>
          </a:p>
          <a:p>
            <a:pPr marL="171450" indent="-171450">
              <a:buFont typeface="Arial" pitchFamily="34" charset="0"/>
              <a:buChar char="•"/>
            </a:pPr>
            <a:r>
              <a:rPr lang="en-US" baseline="0" dirty="0" smtClean="0"/>
              <a:t>Dual protection for those sexually active is the protection against both pregnancy and STIs using either a hormonal method, an IUD or a condom AND consistently and correctly using condoms</a:t>
            </a:r>
            <a:endParaRPr lang="en-US" dirty="0"/>
          </a:p>
        </p:txBody>
      </p:sp>
      <p:sp>
        <p:nvSpPr>
          <p:cNvPr id="4" name="Slide Number Placeholder 3"/>
          <p:cNvSpPr>
            <a:spLocks noGrp="1"/>
          </p:cNvSpPr>
          <p:nvPr>
            <p:ph type="sldNum" sz="quarter" idx="10"/>
          </p:nvPr>
        </p:nvSpPr>
        <p:spPr/>
        <p:txBody>
          <a:bodyPr/>
          <a:lstStyle/>
          <a:p>
            <a:fld id="{3248939C-6AA1-4E72-89FE-CD88101FFF54}" type="slidenum">
              <a:rPr lang="en-US" smtClean="0"/>
              <a:pPr/>
              <a:t>49</a:t>
            </a:fld>
            <a:endParaRPr lang="en-US"/>
          </a:p>
        </p:txBody>
      </p:sp>
    </p:spTree>
    <p:extLst>
      <p:ext uri="{BB962C8B-B14F-4D97-AF65-F5344CB8AC3E}">
        <p14:creationId xmlns:p14="http://schemas.microsoft.com/office/powerpoint/2010/main" val="41300510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Placeholder 2"/>
          <p:cNvSpPr>
            <a:spLocks noGrp="1" noRot="1" noChangeAspect="1" noChangeArrowheads="1" noTextEdit="1"/>
          </p:cNvSpPr>
          <p:nvPr>
            <p:ph type="sldImg"/>
          </p:nvPr>
        </p:nvSpPr>
        <p:spPr>
          <a:ln/>
        </p:spPr>
      </p:sp>
      <p:sp>
        <p:nvSpPr>
          <p:cNvPr id="24578" name="Placeholder 3"/>
          <p:cNvSpPr>
            <a:spLocks noGrp="1" noChangeArrowheads="1"/>
          </p:cNvSpPr>
          <p:nvPr>
            <p:ph type="body" idx="1"/>
          </p:nvPr>
        </p:nvSpPr>
        <p:spPr>
          <a:noFill/>
          <a:ln/>
        </p:spPr>
        <p:txBody>
          <a:bodyPr/>
          <a:lstStyle/>
          <a:p>
            <a:pPr>
              <a:buFontTx/>
              <a:buChar char="•"/>
            </a:pPr>
            <a:r>
              <a:rPr lang="en-US" dirty="0" smtClean="0">
                <a:ea typeface="ＭＳ Ｐゴシック"/>
                <a:cs typeface="ＭＳ Ｐゴシック"/>
              </a:rPr>
              <a:t>This graph, compiled by the </a:t>
            </a:r>
            <a:r>
              <a:rPr lang="en-US" dirty="0" err="1" smtClean="0">
                <a:ea typeface="ＭＳ Ｐゴシック"/>
                <a:cs typeface="ＭＳ Ｐゴシック"/>
              </a:rPr>
              <a:t>Guttmacher</a:t>
            </a:r>
            <a:r>
              <a:rPr lang="en-US" dirty="0" smtClean="0">
                <a:ea typeface="ＭＳ Ｐゴシック"/>
                <a:cs typeface="ＭＳ Ｐゴシック"/>
              </a:rPr>
              <a:t> Institute, shows pregnancy,</a:t>
            </a:r>
            <a:r>
              <a:rPr lang="en-US" baseline="0" dirty="0" smtClean="0">
                <a:ea typeface="ＭＳ Ｐゴシック"/>
                <a:cs typeface="ＭＳ Ｐゴシック"/>
              </a:rPr>
              <a:t> birth and abortion rates for teens ages 15-19 years old in the United States from 1973 through 2011.</a:t>
            </a:r>
            <a:endParaRPr lang="en-US" dirty="0" smtClean="0">
              <a:ea typeface="ＭＳ Ｐゴシック"/>
              <a:cs typeface="ＭＳ Ｐゴシック"/>
            </a:endParaRPr>
          </a:p>
          <a:p>
            <a:pPr>
              <a:buFontTx/>
              <a:buChar char="•"/>
            </a:pPr>
            <a:r>
              <a:rPr lang="en-US" dirty="0" smtClean="0">
                <a:ea typeface="ＭＳ Ｐゴシック"/>
                <a:cs typeface="ＭＳ Ｐゴシック"/>
              </a:rPr>
              <a:t>Overall pregnancy, birth and abortion rates for 15-19 year olds are declining, including a 23% decline in pregnancy</a:t>
            </a:r>
            <a:r>
              <a:rPr lang="en-US" baseline="0" dirty="0" smtClean="0">
                <a:ea typeface="ＭＳ Ｐゴシック"/>
                <a:cs typeface="ＭＳ Ｐゴシック"/>
              </a:rPr>
              <a:t> rates since 2008.</a:t>
            </a:r>
            <a:endParaRPr lang="en-US" dirty="0" smtClean="0">
              <a:ea typeface="ＭＳ Ｐゴシック"/>
              <a:cs typeface="ＭＳ Ｐゴシック"/>
            </a:endParaRPr>
          </a:p>
          <a:p>
            <a:pPr>
              <a:buFontTx/>
              <a:buChar char="•"/>
            </a:pPr>
            <a:r>
              <a:rPr lang="en-US" dirty="0" smtClean="0">
                <a:ea typeface="ＭＳ Ｐゴシック"/>
                <a:cs typeface="ＭＳ Ｐゴシック"/>
              </a:rPr>
              <a:t>Still, in 2011 there were nearly 553,000 pregnancies</a:t>
            </a:r>
            <a:r>
              <a:rPr lang="en-US" baseline="0" dirty="0" smtClean="0">
                <a:ea typeface="ＭＳ Ｐゴシック"/>
                <a:cs typeface="ＭＳ Ｐゴシック"/>
              </a:rPr>
              <a:t> to teen women for a rate of 52.4 per 1000 women 15-19 years old.</a:t>
            </a:r>
          </a:p>
          <a:p>
            <a:pPr>
              <a:buFontTx/>
              <a:buChar char="•"/>
            </a:pPr>
            <a:r>
              <a:rPr lang="en-US" baseline="0" dirty="0" smtClean="0">
                <a:ea typeface="ＭＳ Ｐゴシック"/>
                <a:cs typeface="ＭＳ Ｐゴシック"/>
              </a:rPr>
              <a:t>Of these pregnancies, 60% ended in birth and 26% ended in abortion.</a:t>
            </a:r>
            <a:endParaRPr lang="en-US" dirty="0" smtClean="0">
              <a:ea typeface="ＭＳ Ｐゴシック"/>
              <a:cs typeface="ＭＳ Ｐゴシック"/>
            </a:endParaRPr>
          </a:p>
          <a:p>
            <a:pPr>
              <a:buFontTx/>
              <a:buChar char="•"/>
            </a:pPr>
            <a:endParaRPr lang="en-US" dirty="0" smtClean="0">
              <a:ea typeface="ＭＳ Ｐゴシック"/>
              <a:cs typeface="ＭＳ Ｐゴシック"/>
            </a:endParaRPr>
          </a:p>
          <a:p>
            <a:r>
              <a:rPr lang="en-US" sz="1200" b="0" i="0" u="none" strike="noStrike" kern="1200" baseline="0" dirty="0" smtClean="0">
                <a:solidFill>
                  <a:schemeClr val="tx1"/>
                </a:solidFill>
                <a:latin typeface="+mn-lt"/>
                <a:ea typeface="+mn-ea"/>
                <a:cs typeface="+mn-cs"/>
              </a:rPr>
              <a:t>Source: https://www.guttmacher.org/infographic/2016/us-teen-pregnancy-birth-and-abortion-rates-reached-historic-lows-2011</a:t>
            </a:r>
          </a:p>
        </p:txBody>
      </p:sp>
    </p:spTree>
    <p:extLst>
      <p:ext uri="{BB962C8B-B14F-4D97-AF65-F5344CB8AC3E}">
        <p14:creationId xmlns:p14="http://schemas.microsoft.com/office/powerpoint/2010/main" val="227846972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smtClean="0"/>
              <a:t>Again</a:t>
            </a:r>
            <a:r>
              <a:rPr lang="en-US" baseline="0" dirty="0" smtClean="0"/>
              <a:t> looking at typical use contraceptive failure rates, male and female condoms are in Tier 3 with failure rates of 18 and 21%, respectively</a:t>
            </a:r>
            <a:endParaRPr lang="en-US" dirty="0"/>
          </a:p>
        </p:txBody>
      </p:sp>
      <p:sp>
        <p:nvSpPr>
          <p:cNvPr id="4" name="Slide Number Placeholder 3"/>
          <p:cNvSpPr>
            <a:spLocks noGrp="1"/>
          </p:cNvSpPr>
          <p:nvPr>
            <p:ph type="sldNum" sz="quarter" idx="10"/>
          </p:nvPr>
        </p:nvSpPr>
        <p:spPr/>
        <p:txBody>
          <a:bodyPr/>
          <a:lstStyle/>
          <a:p>
            <a:fld id="{6502CB63-6E21-4B6F-B75E-6894CFAD9933}" type="slidenum">
              <a:rPr lang="en-US" smtClean="0"/>
              <a:t>50</a:t>
            </a:fld>
            <a:endParaRPr lang="en-US"/>
          </a:p>
        </p:txBody>
      </p:sp>
    </p:spTree>
    <p:extLst>
      <p:ext uri="{BB962C8B-B14F-4D97-AF65-F5344CB8AC3E}">
        <p14:creationId xmlns:p14="http://schemas.microsoft.com/office/powerpoint/2010/main" val="71318122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3" name="Placeholder 2"/>
          <p:cNvSpPr>
            <a:spLocks noGrp="1" noRot="1" noChangeAspect="1" noChangeArrowheads="1" noTextEdit="1"/>
          </p:cNvSpPr>
          <p:nvPr>
            <p:ph type="sldImg"/>
          </p:nvPr>
        </p:nvSpPr>
        <p:spPr>
          <a:ln/>
        </p:spPr>
      </p:sp>
      <p:sp>
        <p:nvSpPr>
          <p:cNvPr id="550914" name="Placeholder 3"/>
          <p:cNvSpPr>
            <a:spLocks noGrp="1" noChangeArrowheads="1"/>
          </p:cNvSpPr>
          <p:nvPr>
            <p:ph type="body" idx="1"/>
          </p:nvPr>
        </p:nvSpPr>
        <p:spPr>
          <a:noFill/>
          <a:ln/>
        </p:spPr>
        <p:txBody>
          <a:bodyPr/>
          <a:lstStyle/>
          <a:p>
            <a:pPr marL="171450" indent="-171450">
              <a:buFont typeface="Arial" pitchFamily="34" charset="0"/>
              <a:buChar char="•"/>
            </a:pPr>
            <a:r>
              <a:rPr lang="en-US" dirty="0" smtClean="0">
                <a:ea typeface="ＭＳ Ｐゴシック"/>
                <a:cs typeface="ＭＳ Ｐゴシック"/>
              </a:rPr>
              <a:t>While not highly effective</a:t>
            </a:r>
            <a:r>
              <a:rPr lang="en-US" baseline="0" dirty="0" smtClean="0">
                <a:ea typeface="ＭＳ Ｐゴシック"/>
                <a:cs typeface="ＭＳ Ｐゴシック"/>
              </a:rPr>
              <a:t> contraceptive methods, male and female condoms have an extremely important role in healthy sexual behaviors.</a:t>
            </a:r>
          </a:p>
          <a:p>
            <a:pPr marL="171450" indent="-171450">
              <a:buFont typeface="Arial" pitchFamily="34" charset="0"/>
              <a:buChar char="•"/>
            </a:pPr>
            <a:r>
              <a:rPr lang="en-US" baseline="0" dirty="0" smtClean="0">
                <a:ea typeface="ＭＳ Ｐゴシック"/>
                <a:cs typeface="ＭＳ Ｐゴシック"/>
              </a:rPr>
              <a:t>Consistent and correct use of the male latex condom reduces the risk for HIV infection and other STIs, including chlamydial infection, gonorrheal infection and </a:t>
            </a:r>
            <a:r>
              <a:rPr lang="en-US" baseline="0" dirty="0" err="1" smtClean="0">
                <a:ea typeface="ＭＳ Ｐゴシック"/>
                <a:cs typeface="ＭＳ Ｐゴシック"/>
              </a:rPr>
              <a:t>trichomoniasis</a:t>
            </a:r>
            <a:r>
              <a:rPr lang="en-US" baseline="0" dirty="0" smtClean="0">
                <a:ea typeface="ＭＳ Ｐゴシック"/>
                <a:cs typeface="ＭＳ Ｐゴシック"/>
              </a:rPr>
              <a:t>.</a:t>
            </a:r>
          </a:p>
          <a:p>
            <a:pPr marL="171450" indent="-171450">
              <a:buFont typeface="Arial" pitchFamily="34" charset="0"/>
              <a:buChar char="•"/>
            </a:pPr>
            <a:r>
              <a:rPr lang="en-US" baseline="0" dirty="0" smtClean="0">
                <a:ea typeface="ＭＳ Ｐゴシック"/>
                <a:cs typeface="ＭＳ Ｐゴシック"/>
              </a:rPr>
              <a:t>When male latex condoms cannot be used properly, a female condom should be considered.</a:t>
            </a:r>
          </a:p>
          <a:p>
            <a:pPr marL="171450" indent="-171450">
              <a:buFont typeface="Arial" pitchFamily="34" charset="0"/>
              <a:buChar char="•"/>
            </a:pPr>
            <a:endParaRPr lang="en-US" baseline="0" dirty="0" smtClean="0">
              <a:ea typeface="ＭＳ Ｐゴシック"/>
              <a:cs typeface="ＭＳ Ｐゴシック"/>
            </a:endParaRPr>
          </a:p>
        </p:txBody>
      </p:sp>
    </p:spTree>
    <p:extLst>
      <p:ext uri="{BB962C8B-B14F-4D97-AF65-F5344CB8AC3E}">
        <p14:creationId xmlns:p14="http://schemas.microsoft.com/office/powerpoint/2010/main" val="118891688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smtClean="0">
                <a:ea typeface="ＭＳ Ｐゴシック"/>
                <a:cs typeface="ＭＳ Ｐゴシック"/>
              </a:rPr>
              <a:t>This</a:t>
            </a:r>
            <a:r>
              <a:rPr lang="en-US" baseline="0" dirty="0" smtClean="0">
                <a:ea typeface="ＭＳ Ｐゴシック"/>
                <a:cs typeface="ＭＳ Ｐゴシック"/>
              </a:rPr>
              <a:t> graph shows age- and sex-specific rates of chlamydia infection per 100,000. </a:t>
            </a:r>
          </a:p>
          <a:p>
            <a:pPr marL="171450" indent="-171450">
              <a:buFont typeface="Arial" pitchFamily="34" charset="0"/>
              <a:buChar char="•"/>
            </a:pPr>
            <a:r>
              <a:rPr lang="en-US" baseline="0" dirty="0" smtClean="0">
                <a:ea typeface="ＭＳ Ｐゴシック"/>
                <a:cs typeface="ＭＳ Ｐゴシック"/>
              </a:rPr>
              <a:t>Men are on the left and women on the right, stratified by age group.</a:t>
            </a:r>
            <a:endParaRPr lang="en-US" dirty="0" smtClean="0">
              <a:ea typeface="ＭＳ Ｐゴシック"/>
              <a:cs typeface="ＭＳ Ｐゴシック"/>
            </a:endParaRPr>
          </a:p>
          <a:p>
            <a:pPr marL="171450" indent="-171450">
              <a:buFont typeface="Arial" pitchFamily="34" charset="0"/>
              <a:buChar char="•"/>
            </a:pPr>
            <a:r>
              <a:rPr lang="en-US" dirty="0" smtClean="0">
                <a:ea typeface="ＭＳ Ｐゴシック"/>
                <a:cs typeface="ＭＳ Ｐゴシック"/>
              </a:rPr>
              <a:t>Rates of chlamydia in young women ages 15 to 19 are particularly high compared to teenage boys</a:t>
            </a:r>
            <a:r>
              <a:rPr lang="en-US" baseline="0" dirty="0" smtClean="0">
                <a:ea typeface="ＭＳ Ｐゴシック"/>
                <a:cs typeface="ＭＳ Ｐゴシック"/>
              </a:rPr>
              <a:t> </a:t>
            </a:r>
            <a:r>
              <a:rPr lang="en-US" dirty="0" smtClean="0">
                <a:ea typeface="ＭＳ Ｐゴシック"/>
                <a:cs typeface="ＭＳ Ｐゴシック"/>
              </a:rPr>
              <a:t>or compared to women of older age groups.</a:t>
            </a:r>
          </a:p>
          <a:p>
            <a:pPr marL="171450" indent="-171450">
              <a:buFont typeface="Arial" pitchFamily="34" charset="0"/>
              <a:buChar char="•"/>
            </a:pPr>
            <a:r>
              <a:rPr lang="en-US" dirty="0" smtClean="0">
                <a:ea typeface="ＭＳ Ｐゴシック"/>
                <a:cs typeface="ＭＳ Ｐゴシック"/>
              </a:rPr>
              <a:t>For example, young</a:t>
            </a:r>
            <a:r>
              <a:rPr lang="en-US" baseline="0" dirty="0" smtClean="0">
                <a:ea typeface="ＭＳ Ｐゴシック"/>
                <a:cs typeface="ＭＳ Ｐゴシック"/>
              </a:rPr>
              <a:t> women ages 15-19 have a rate of chlamydia infection over 4 times the rate of infection of their male counterparts.</a:t>
            </a:r>
            <a:endParaRPr lang="en-US" dirty="0" smtClean="0">
              <a:ea typeface="ＭＳ Ｐゴシック"/>
              <a:cs typeface="ＭＳ Ｐゴシック"/>
            </a:endParaRPr>
          </a:p>
          <a:p>
            <a:endParaRPr lang="en-US" dirty="0" smtClean="0"/>
          </a:p>
          <a:p>
            <a:r>
              <a:rPr lang="en-US" dirty="0" smtClean="0"/>
              <a:t>http://www.cdc.gov/std/stats14/figures/5.htm</a:t>
            </a:r>
            <a:endParaRPr lang="en-US" dirty="0"/>
          </a:p>
        </p:txBody>
      </p:sp>
      <p:sp>
        <p:nvSpPr>
          <p:cNvPr id="4" name="Slide Number Placeholder 3"/>
          <p:cNvSpPr>
            <a:spLocks noGrp="1"/>
          </p:cNvSpPr>
          <p:nvPr>
            <p:ph type="sldNum" sz="quarter" idx="10"/>
          </p:nvPr>
        </p:nvSpPr>
        <p:spPr/>
        <p:txBody>
          <a:bodyPr/>
          <a:lstStyle/>
          <a:p>
            <a:fld id="{3248939C-6AA1-4E72-89FE-CD88101FFF54}" type="slidenum">
              <a:rPr lang="en-US" smtClean="0"/>
              <a:pPr/>
              <a:t>52</a:t>
            </a:fld>
            <a:endParaRPr lang="en-US"/>
          </a:p>
        </p:txBody>
      </p:sp>
    </p:spTree>
    <p:extLst>
      <p:ext uri="{BB962C8B-B14F-4D97-AF65-F5344CB8AC3E}">
        <p14:creationId xmlns:p14="http://schemas.microsoft.com/office/powerpoint/2010/main" val="255978972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6"/>
          <p:cNvSpPr>
            <a:spLocks noGrp="1" noChangeArrowheads="1"/>
          </p:cNvSpPr>
          <p:nvPr>
            <p:ph type="ftr" sz="quarter" idx="4"/>
          </p:nvPr>
        </p:nvSpPr>
        <p:spPr>
          <a:ln/>
        </p:spPr>
        <p:txBody>
          <a:bodyPr/>
          <a:lstStyle/>
          <a:p>
            <a:r>
              <a:rPr lang="en-US">
                <a:solidFill>
                  <a:prstClr val="black"/>
                </a:solidFill>
              </a:rPr>
              <a:t>Dual Protex '07 CDC</a:t>
            </a:r>
          </a:p>
        </p:txBody>
      </p:sp>
      <p:sp>
        <p:nvSpPr>
          <p:cNvPr id="11" name="Rectangle 7"/>
          <p:cNvSpPr>
            <a:spLocks noGrp="1" noChangeArrowheads="1"/>
          </p:cNvSpPr>
          <p:nvPr>
            <p:ph type="sldNum" sz="quarter" idx="5"/>
          </p:nvPr>
        </p:nvSpPr>
        <p:spPr>
          <a:ln/>
        </p:spPr>
        <p:txBody>
          <a:bodyPr/>
          <a:lstStyle/>
          <a:p>
            <a:fld id="{5FD2CCB3-F5A7-4A0F-BF60-1CB4C6E271ED}" type="slidenum">
              <a:rPr lang="en-US">
                <a:solidFill>
                  <a:prstClr val="black"/>
                </a:solidFill>
              </a:rPr>
              <a:pPr/>
              <a:t>53</a:t>
            </a:fld>
            <a:endParaRPr lang="en-US">
              <a:solidFill>
                <a:prstClr val="black"/>
              </a:solidFill>
            </a:endParaRPr>
          </a:p>
        </p:txBody>
      </p:sp>
      <p:sp>
        <p:nvSpPr>
          <p:cNvPr id="210946" name="Rectangle 2"/>
          <p:cNvSpPr>
            <a:spLocks noChangeArrowheads="1"/>
          </p:cNvSpPr>
          <p:nvPr/>
        </p:nvSpPr>
        <p:spPr bwMode="auto">
          <a:xfrm>
            <a:off x="3972242" y="2"/>
            <a:ext cx="3038161" cy="464180"/>
          </a:xfrm>
          <a:prstGeom prst="rect">
            <a:avLst/>
          </a:prstGeom>
          <a:noFill/>
          <a:ln w="12700">
            <a:noFill/>
            <a:miter lim="800000"/>
            <a:headEnd/>
            <a:tailEnd/>
          </a:ln>
          <a:effectLst/>
        </p:spPr>
        <p:txBody>
          <a:bodyPr wrap="none" lIns="92276" tIns="46137" rIns="92276" bIns="46137" anchor="ctr"/>
          <a:lstStyle/>
          <a:p>
            <a:endParaRPr lang="en-US">
              <a:solidFill>
                <a:prstClr val="black"/>
              </a:solidFill>
            </a:endParaRPr>
          </a:p>
        </p:txBody>
      </p:sp>
      <p:sp>
        <p:nvSpPr>
          <p:cNvPr id="210947" name="Rectangle 3"/>
          <p:cNvSpPr>
            <a:spLocks noChangeArrowheads="1"/>
          </p:cNvSpPr>
          <p:nvPr/>
        </p:nvSpPr>
        <p:spPr bwMode="auto">
          <a:xfrm>
            <a:off x="3972242" y="8832221"/>
            <a:ext cx="3038161" cy="464180"/>
          </a:xfrm>
          <a:prstGeom prst="rect">
            <a:avLst/>
          </a:prstGeom>
          <a:noFill/>
          <a:ln w="12700">
            <a:noFill/>
            <a:miter lim="800000"/>
            <a:headEnd/>
            <a:tailEnd/>
          </a:ln>
          <a:effectLst/>
        </p:spPr>
        <p:txBody>
          <a:bodyPr lIns="91811" tIns="45101" rIns="91811" bIns="45101" anchor="b"/>
          <a:lstStyle/>
          <a:p>
            <a:pPr algn="r" defTabSz="927561" eaLnBrk="0" hangingPunct="0"/>
            <a:r>
              <a:rPr lang="en-US" sz="1100" dirty="0">
                <a:solidFill>
                  <a:prstClr val="black"/>
                </a:solidFill>
                <a:latin typeface="Haettenschweiler" pitchFamily="34" charset="0"/>
              </a:rPr>
              <a:t>9</a:t>
            </a:r>
          </a:p>
        </p:txBody>
      </p:sp>
      <p:sp>
        <p:nvSpPr>
          <p:cNvPr id="210948" name="Rectangle 4"/>
          <p:cNvSpPr>
            <a:spLocks noChangeArrowheads="1"/>
          </p:cNvSpPr>
          <p:nvPr/>
        </p:nvSpPr>
        <p:spPr bwMode="auto">
          <a:xfrm>
            <a:off x="1" y="8832221"/>
            <a:ext cx="3038162" cy="464180"/>
          </a:xfrm>
          <a:prstGeom prst="rect">
            <a:avLst/>
          </a:prstGeom>
          <a:noFill/>
          <a:ln w="12700">
            <a:noFill/>
            <a:miter lim="800000"/>
            <a:headEnd/>
            <a:tailEnd/>
          </a:ln>
          <a:effectLst/>
        </p:spPr>
        <p:txBody>
          <a:bodyPr wrap="none" lIns="92276" tIns="46137" rIns="92276" bIns="46137" anchor="ctr"/>
          <a:lstStyle/>
          <a:p>
            <a:endParaRPr lang="en-US">
              <a:solidFill>
                <a:prstClr val="black"/>
              </a:solidFill>
            </a:endParaRPr>
          </a:p>
        </p:txBody>
      </p:sp>
      <p:sp>
        <p:nvSpPr>
          <p:cNvPr id="210949" name="Rectangle 5"/>
          <p:cNvSpPr>
            <a:spLocks noChangeArrowheads="1"/>
          </p:cNvSpPr>
          <p:nvPr/>
        </p:nvSpPr>
        <p:spPr bwMode="auto">
          <a:xfrm>
            <a:off x="1" y="2"/>
            <a:ext cx="3038162" cy="464180"/>
          </a:xfrm>
          <a:prstGeom prst="rect">
            <a:avLst/>
          </a:prstGeom>
          <a:noFill/>
          <a:ln w="12700">
            <a:noFill/>
            <a:miter lim="800000"/>
            <a:headEnd/>
            <a:tailEnd/>
          </a:ln>
          <a:effectLst/>
        </p:spPr>
        <p:txBody>
          <a:bodyPr wrap="none" lIns="92276" tIns="46137" rIns="92276" bIns="46137" anchor="ctr"/>
          <a:lstStyle/>
          <a:p>
            <a:endParaRPr lang="en-US">
              <a:solidFill>
                <a:prstClr val="black"/>
              </a:solidFill>
            </a:endParaRPr>
          </a:p>
        </p:txBody>
      </p:sp>
      <p:sp>
        <p:nvSpPr>
          <p:cNvPr id="210950" name="Rectangle 6"/>
          <p:cNvSpPr>
            <a:spLocks noGrp="1" noRot="1" noChangeAspect="1" noChangeArrowheads="1" noTextEdit="1"/>
          </p:cNvSpPr>
          <p:nvPr>
            <p:ph type="sldImg"/>
          </p:nvPr>
        </p:nvSpPr>
        <p:spPr>
          <a:xfrm>
            <a:off x="1190625" y="703263"/>
            <a:ext cx="4630738" cy="3473450"/>
          </a:xfrm>
          <a:ln w="12700" cap="flat"/>
        </p:spPr>
      </p:sp>
      <p:sp>
        <p:nvSpPr>
          <p:cNvPr id="210951" name="Rectangle 7"/>
          <p:cNvSpPr>
            <a:spLocks noGrp="1" noChangeArrowheads="1"/>
          </p:cNvSpPr>
          <p:nvPr>
            <p:ph type="body" idx="1"/>
          </p:nvPr>
        </p:nvSpPr>
        <p:spPr>
          <a:xfrm>
            <a:off x="934079" y="4419314"/>
            <a:ext cx="5142244" cy="3913515"/>
          </a:xfrm>
          <a:ln/>
        </p:spPr>
        <p:txBody>
          <a:bodyPr lIns="91811" tIns="45101" rIns="91811" bIns="45101"/>
          <a:lstStyle/>
          <a:p>
            <a:pPr marL="171450" indent="-171450">
              <a:buFont typeface="Arial" pitchFamily="34" charset="0"/>
              <a:buChar char="•"/>
            </a:pPr>
            <a:r>
              <a:rPr lang="en-US" baseline="0" dirty="0" smtClean="0"/>
              <a:t>This graph shows how STI protection and pregnancy protection overlap.  Since no method is good at both, it is important for those at risk for pregnancy and infection to use dual protection.  </a:t>
            </a:r>
          </a:p>
          <a:p>
            <a:pPr marL="171450" indent="-171450">
              <a:buFont typeface="Arial" pitchFamily="34" charset="0"/>
              <a:buChar char="•"/>
            </a:pPr>
            <a:r>
              <a:rPr lang="en-US" baseline="0" dirty="0" smtClean="0"/>
              <a:t>Male condoms and LARCs provide the most effective combination.</a:t>
            </a:r>
          </a:p>
          <a:p>
            <a:endParaRPr lang="en-US" dirty="0"/>
          </a:p>
        </p:txBody>
      </p:sp>
    </p:spTree>
    <p:extLst>
      <p:ext uri="{BB962C8B-B14F-4D97-AF65-F5344CB8AC3E}">
        <p14:creationId xmlns:p14="http://schemas.microsoft.com/office/powerpoint/2010/main" val="423722828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itchFamily="34" charset="0"/>
              <a:buChar char="•"/>
            </a:pPr>
            <a:r>
              <a:rPr lang="en-US" dirty="0" smtClean="0"/>
              <a:t>What guidance do we have regarding dual</a:t>
            </a:r>
            <a:r>
              <a:rPr lang="en-US" baseline="0" dirty="0" smtClean="0"/>
              <a:t> protection?</a:t>
            </a:r>
          </a:p>
          <a:p>
            <a:pPr marL="171450" indent="-171450">
              <a:buFont typeface="Arial" pitchFamily="34" charset="0"/>
              <a:buChar char="•"/>
            </a:pPr>
            <a:r>
              <a:rPr lang="en-US" baseline="0" dirty="0" smtClean="0"/>
              <a:t>We know that other contraceptive methods do not protect against STIs and HIV.</a:t>
            </a:r>
          </a:p>
          <a:p>
            <a:pPr marL="171450" indent="-171450">
              <a:buFont typeface="Arial" pitchFamily="34" charset="0"/>
              <a:buChar char="•"/>
            </a:pPr>
            <a:r>
              <a:rPr lang="en-US" baseline="0" dirty="0" smtClean="0"/>
              <a:t>The US Medical Eligibility Criteria as well as the American Academy of Pediatrics (AAP) recommends correct and consistent condom use if the risk for STIs and HIV are present either alone or with another method for contraception.  The AAP states condoms should be used by all sexually active adolescents, regardless if another additional method is used for contraception.  </a:t>
            </a:r>
          </a:p>
        </p:txBody>
      </p:sp>
      <p:sp>
        <p:nvSpPr>
          <p:cNvPr id="4" name="Slide Number Placeholder 3"/>
          <p:cNvSpPr>
            <a:spLocks noGrp="1"/>
          </p:cNvSpPr>
          <p:nvPr>
            <p:ph type="sldNum" sz="quarter" idx="10"/>
          </p:nvPr>
        </p:nvSpPr>
        <p:spPr/>
        <p:txBody>
          <a:bodyPr/>
          <a:lstStyle/>
          <a:p>
            <a:fld id="{0CD3A609-B9EE-482E-8A76-A0FDBD2B0A45}" type="slidenum">
              <a:rPr lang="en-US" smtClean="0"/>
              <a:pPr/>
              <a:t>54</a:t>
            </a:fld>
            <a:endParaRPr lang="en-US"/>
          </a:p>
        </p:txBody>
      </p:sp>
    </p:spTree>
    <p:extLst>
      <p:ext uri="{BB962C8B-B14F-4D97-AF65-F5344CB8AC3E}">
        <p14:creationId xmlns:p14="http://schemas.microsoft.com/office/powerpoint/2010/main" val="332554132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smtClean="0"/>
              <a:t>Healthy People 2020 addresses dual protection with a goal to increase</a:t>
            </a:r>
            <a:r>
              <a:rPr lang="en-US" baseline="0" dirty="0" smtClean="0"/>
              <a:t> the proportion of sexually active persons aged 15-19 years who use condoms alone for both contraception and STI prevention as well as the proportion of this population who use condoms along with hormonal or intrauterine contraception. </a:t>
            </a:r>
            <a:endParaRPr lang="en-US" dirty="0"/>
          </a:p>
        </p:txBody>
      </p:sp>
      <p:sp>
        <p:nvSpPr>
          <p:cNvPr id="4" name="Slide Number Placeholder 3"/>
          <p:cNvSpPr>
            <a:spLocks noGrp="1"/>
          </p:cNvSpPr>
          <p:nvPr>
            <p:ph type="sldNum" sz="quarter" idx="10"/>
          </p:nvPr>
        </p:nvSpPr>
        <p:spPr/>
        <p:txBody>
          <a:bodyPr/>
          <a:lstStyle/>
          <a:p>
            <a:fld id="{3248939C-6AA1-4E72-89FE-CD88101FFF54}" type="slidenum">
              <a:rPr lang="en-US" smtClean="0"/>
              <a:pPr/>
              <a:t>55</a:t>
            </a:fld>
            <a:endParaRPr lang="en-US"/>
          </a:p>
        </p:txBody>
      </p:sp>
    </p:spTree>
    <p:extLst>
      <p:ext uri="{BB962C8B-B14F-4D97-AF65-F5344CB8AC3E}">
        <p14:creationId xmlns:p14="http://schemas.microsoft.com/office/powerpoint/2010/main" val="192825438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itchFamily="34" charset="0"/>
              <a:buChar char="•"/>
            </a:pPr>
            <a:r>
              <a:rPr lang="en-US" sz="1100" dirty="0" smtClean="0"/>
              <a:t>If</a:t>
            </a:r>
            <a:r>
              <a:rPr lang="en-US" sz="1100" baseline="0" dirty="0" smtClean="0"/>
              <a:t> our goal is to increase the proportion of teens using dual protection, we should understand where we are starting from. </a:t>
            </a:r>
          </a:p>
          <a:p>
            <a:pPr marL="171450" indent="-171450">
              <a:buFont typeface="Arial" pitchFamily="34" charset="0"/>
              <a:buChar char="•"/>
            </a:pPr>
            <a:r>
              <a:rPr lang="en-US" sz="1100" dirty="0" smtClean="0"/>
              <a:t>According</a:t>
            </a:r>
            <a:r>
              <a:rPr lang="en-US" sz="1100" baseline="0" dirty="0" smtClean="0"/>
              <a:t> to NSFG 2006-2008, only 20.8% of unmarried female teens used dual protection at last sex.</a:t>
            </a:r>
          </a:p>
          <a:p>
            <a:pPr marL="171450" indent="-171450">
              <a:buFont typeface="Arial" pitchFamily="34" charset="0"/>
              <a:buChar char="•"/>
            </a:pPr>
            <a:r>
              <a:rPr lang="en-US" sz="1100" baseline="0" dirty="0" smtClean="0"/>
              <a:t>51.6% consistently used condoms in the previous four weeks.</a:t>
            </a:r>
          </a:p>
          <a:p>
            <a:pPr marL="171450" indent="-171450">
              <a:buFont typeface="Arial" pitchFamily="34" charset="0"/>
              <a:buChar char="•"/>
            </a:pPr>
            <a:endParaRPr lang="en-US" sz="1100" baseline="0" dirty="0" smtClean="0"/>
          </a:p>
          <a:p>
            <a:endParaRPr lang="en-US" sz="1100" dirty="0" smtClean="0"/>
          </a:p>
        </p:txBody>
      </p:sp>
      <p:sp>
        <p:nvSpPr>
          <p:cNvPr id="4" name="Slide Number Placeholder 3"/>
          <p:cNvSpPr>
            <a:spLocks noGrp="1"/>
          </p:cNvSpPr>
          <p:nvPr>
            <p:ph type="sldNum" sz="quarter" idx="10"/>
          </p:nvPr>
        </p:nvSpPr>
        <p:spPr/>
        <p:txBody>
          <a:bodyPr/>
          <a:lstStyle/>
          <a:p>
            <a:fld id="{0CD3A609-B9EE-482E-8A76-A0FDBD2B0A45}" type="slidenum">
              <a:rPr lang="en-US" smtClean="0"/>
              <a:pPr/>
              <a:t>56</a:t>
            </a:fld>
            <a:endParaRPr lang="en-US"/>
          </a:p>
        </p:txBody>
      </p:sp>
    </p:spTree>
    <p:extLst>
      <p:ext uri="{BB962C8B-B14F-4D97-AF65-F5344CB8AC3E}">
        <p14:creationId xmlns:p14="http://schemas.microsoft.com/office/powerpoint/2010/main" val="276867184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next section, the objectives are:</a:t>
            </a:r>
            <a:br>
              <a:rPr lang="en-US" dirty="0" smtClean="0"/>
            </a:br>
            <a:r>
              <a:rPr lang="en-US" dirty="0" smtClean="0"/>
              <a:t>1.</a:t>
            </a:r>
            <a:r>
              <a:rPr lang="en-US" baseline="0" dirty="0" smtClean="0"/>
              <a:t>  Become familiar with the US MEC categories</a:t>
            </a:r>
          </a:p>
          <a:p>
            <a:pPr marL="228600" indent="-228600">
              <a:buAutoNum type="arabicPeriod" startAt="2"/>
            </a:pPr>
            <a:r>
              <a:rPr lang="en-US" baseline="0" dirty="0" smtClean="0"/>
              <a:t>Focus on recommendations for use of LARC in teen population to be comfortable supplying teens with highly effective methods</a:t>
            </a:r>
          </a:p>
          <a:p>
            <a:pPr marL="228600" indent="-228600">
              <a:buAutoNum type="arabicPeriod" startAt="2"/>
            </a:pPr>
            <a:r>
              <a:rPr lang="en-US" baseline="0" dirty="0" smtClean="0"/>
              <a:t>Introduce the US Selected Practice Recommendations and understand how it can help with contraception provision</a:t>
            </a:r>
          </a:p>
        </p:txBody>
      </p:sp>
      <p:sp>
        <p:nvSpPr>
          <p:cNvPr id="4" name="Slide Number Placeholder 3"/>
          <p:cNvSpPr>
            <a:spLocks noGrp="1"/>
          </p:cNvSpPr>
          <p:nvPr>
            <p:ph type="sldNum" sz="quarter" idx="10"/>
          </p:nvPr>
        </p:nvSpPr>
        <p:spPr/>
        <p:txBody>
          <a:bodyPr/>
          <a:lstStyle/>
          <a:p>
            <a:fld id="{3248939C-6AA1-4E72-89FE-CD88101FFF54}" type="slidenum">
              <a:rPr lang="en-US" smtClean="0"/>
              <a:pPr/>
              <a:t>57</a:t>
            </a:fld>
            <a:endParaRPr lang="en-US"/>
          </a:p>
        </p:txBody>
      </p:sp>
    </p:spTree>
    <p:extLst>
      <p:ext uri="{BB962C8B-B14F-4D97-AF65-F5344CB8AC3E}">
        <p14:creationId xmlns:p14="http://schemas.microsoft.com/office/powerpoint/2010/main" val="140646646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5" name="Slide Image Placeholder 1"/>
          <p:cNvSpPr>
            <a:spLocks noGrp="1" noRot="1" noChangeAspect="1"/>
          </p:cNvSpPr>
          <p:nvPr>
            <p:ph type="sldImg"/>
          </p:nvPr>
        </p:nvSpPr>
        <p:spPr>
          <a:xfrm>
            <a:off x="1179513" y="696913"/>
            <a:ext cx="4651375" cy="3487737"/>
          </a:xfrm>
          <a:solidFill>
            <a:srgbClr val="FFFFFF"/>
          </a:solidFill>
          <a:ln/>
        </p:spPr>
      </p:sp>
      <p:sp>
        <p:nvSpPr>
          <p:cNvPr id="513026" name="Notes Placeholder 2"/>
          <p:cNvSpPr>
            <a:spLocks noGrp="1"/>
          </p:cNvSpPr>
          <p:nvPr>
            <p:ph type="body" idx="1"/>
          </p:nvPr>
        </p:nvSpPr>
        <p:spPr>
          <a:xfrm>
            <a:off x="701850" y="4416426"/>
            <a:ext cx="5606703" cy="4183063"/>
          </a:xfrm>
          <a:solidFill>
            <a:srgbClr val="FFFFFF"/>
          </a:solidFill>
          <a:ln>
            <a:solidFill>
              <a:srgbClr val="000000"/>
            </a:solidFill>
          </a:ln>
        </p:spPr>
        <p:txBody>
          <a:bodyPr lIns="91788" tIns="45894" rIns="91788" bIns="45894"/>
          <a:lstStyle/>
          <a:p>
            <a:pPr marL="171450" indent="-171450" eaLnBrk="1" hangingPunct="1">
              <a:buFont typeface="Arial" pitchFamily="34" charset="0"/>
              <a:buChar char="•"/>
            </a:pPr>
            <a:endParaRPr lang="en-US" sz="1000" dirty="0" smtClean="0"/>
          </a:p>
        </p:txBody>
      </p:sp>
      <p:sp>
        <p:nvSpPr>
          <p:cNvPr id="513027" name="Slide Number Placeholder 3"/>
          <p:cNvSpPr txBox="1">
            <a:spLocks noGrp="1"/>
          </p:cNvSpPr>
          <p:nvPr/>
        </p:nvSpPr>
        <p:spPr bwMode="auto">
          <a:xfrm>
            <a:off x="3971752" y="8829675"/>
            <a:ext cx="3037031" cy="465138"/>
          </a:xfrm>
          <a:prstGeom prst="rect">
            <a:avLst/>
          </a:prstGeom>
          <a:noFill/>
          <a:ln w="9525">
            <a:noFill/>
            <a:miter lim="800000"/>
            <a:headEnd/>
            <a:tailEnd/>
          </a:ln>
        </p:spPr>
        <p:txBody>
          <a:bodyPr lIns="91788" tIns="45894" rIns="91788" bIns="45894" anchor="b"/>
          <a:lstStyle/>
          <a:p>
            <a:pPr algn="r"/>
            <a:fld id="{B7F8A455-7519-4E9D-B965-1DC0664DB0D4}" type="slidenum">
              <a:rPr lang="en-US" sz="1200">
                <a:latin typeface="Calibri" pitchFamily="34" charset="0"/>
              </a:rPr>
              <a:pPr algn="r"/>
              <a:t>59</a:t>
            </a:fld>
            <a:endParaRPr lang="en-US" sz="1200">
              <a:latin typeface="Calibri" pitchFamily="34" charset="0"/>
            </a:endParaRPr>
          </a:p>
        </p:txBody>
      </p:sp>
    </p:spTree>
    <p:extLst>
      <p:ext uri="{BB962C8B-B14F-4D97-AF65-F5344CB8AC3E}">
        <p14:creationId xmlns:p14="http://schemas.microsoft.com/office/powerpoint/2010/main" val="308174225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aseline="0" dirty="0" smtClean="0"/>
              <a:t>As we’ve already seen, contraceptive use is key for adolescents who are attempting to avoid unintended pregnancy.  CDC’s Division of Reproductive Health has been working to develop guidelines for the safe and effective use of contraception.</a:t>
            </a:r>
          </a:p>
        </p:txBody>
      </p:sp>
      <p:sp>
        <p:nvSpPr>
          <p:cNvPr id="4" name="Slide Number Placeholder 3"/>
          <p:cNvSpPr>
            <a:spLocks noGrp="1"/>
          </p:cNvSpPr>
          <p:nvPr>
            <p:ph type="sldNum" sz="quarter" idx="10"/>
          </p:nvPr>
        </p:nvSpPr>
        <p:spPr/>
        <p:txBody>
          <a:bodyPr/>
          <a:lstStyle/>
          <a:p>
            <a:fld id="{3248939C-6AA1-4E72-89FE-CD88101FFF54}" type="slidenum">
              <a:rPr lang="en-US" smtClean="0"/>
              <a:pPr/>
              <a:t>60</a:t>
            </a:fld>
            <a:endParaRPr lang="en-US"/>
          </a:p>
        </p:txBody>
      </p:sp>
    </p:spTree>
    <p:extLst>
      <p:ext uri="{BB962C8B-B14F-4D97-AF65-F5344CB8AC3E}">
        <p14:creationId xmlns:p14="http://schemas.microsoft.com/office/powerpoint/2010/main" val="10561865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6502CB63-6E21-4B6F-B75E-6894CFAD9933}" type="slidenum">
              <a:rPr lang="en-US" smtClean="0"/>
              <a:t>6</a:t>
            </a:fld>
            <a:endParaRPr lang="en-US"/>
          </a:p>
        </p:txBody>
      </p:sp>
    </p:spTree>
    <p:extLst>
      <p:ext uri="{BB962C8B-B14F-4D97-AF65-F5344CB8AC3E}">
        <p14:creationId xmlns:p14="http://schemas.microsoft.com/office/powerpoint/2010/main" val="419505676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buFontTx/>
              <a:buChar char="•"/>
            </a:pPr>
            <a:r>
              <a:rPr lang="en-GB" dirty="0" smtClean="0">
                <a:ea typeface="ＭＳ Ｐゴシック"/>
                <a:cs typeface="ＭＳ Ｐゴシック"/>
              </a:rPr>
              <a:t>The US MEC uses a numeric scheme to provide the recommendations for specific contraceptive method and medical condition combinations.</a:t>
            </a:r>
          </a:p>
          <a:p>
            <a:pPr eaLnBrk="1" hangingPunct="1">
              <a:buFontTx/>
              <a:buChar char="•"/>
            </a:pPr>
            <a:r>
              <a:rPr lang="en-GB" dirty="0" smtClean="0">
                <a:ea typeface="ＭＳ Ｐゴシック"/>
                <a:cs typeface="ＭＳ Ｐゴシック"/>
              </a:rPr>
              <a:t>A “1” means that there is no restriction for the use of the contraceptive method for a woman with that given medical condition, for example copper IUD use among women with hypertension.</a:t>
            </a:r>
          </a:p>
          <a:p>
            <a:pPr eaLnBrk="1" hangingPunct="1">
              <a:buFontTx/>
              <a:buChar char="•"/>
            </a:pPr>
            <a:r>
              <a:rPr lang="en-GB" dirty="0" smtClean="0">
                <a:ea typeface="ＭＳ Ｐゴシック"/>
                <a:cs typeface="ＭＳ Ｐゴシック"/>
              </a:rPr>
              <a:t>A “2” means that the advantages of using the method generally outweigh the theoretical or proven risks.</a:t>
            </a:r>
          </a:p>
          <a:p>
            <a:pPr eaLnBrk="1" hangingPunct="1">
              <a:buFontTx/>
              <a:buChar char="•"/>
            </a:pPr>
            <a:r>
              <a:rPr lang="en-GB" dirty="0" smtClean="0">
                <a:ea typeface="ＭＳ Ｐゴシック"/>
                <a:cs typeface="ＭＳ Ｐゴシック"/>
              </a:rPr>
              <a:t>A “3” flips the risk-benefit ratios and says that the theoretical or proven risks of the method usually outweigh the advantages – or that there are</a:t>
            </a:r>
            <a:r>
              <a:rPr lang="en-GB" baseline="0" dirty="0" smtClean="0">
                <a:ea typeface="ＭＳ Ｐゴシック"/>
                <a:cs typeface="ＭＳ Ｐゴシック"/>
              </a:rPr>
              <a:t> </a:t>
            </a:r>
            <a:r>
              <a:rPr lang="en-GB" dirty="0" smtClean="0">
                <a:ea typeface="ＭＳ Ｐゴシック"/>
                <a:cs typeface="ＭＳ Ｐゴシック"/>
              </a:rPr>
              <a:t>no other methods that are available or acceptable to the women with that medical condition.</a:t>
            </a:r>
          </a:p>
          <a:p>
            <a:pPr eaLnBrk="1" hangingPunct="1">
              <a:buFontTx/>
              <a:buChar char="•"/>
            </a:pPr>
            <a:r>
              <a:rPr lang="en-GB" dirty="0" smtClean="0">
                <a:ea typeface="ＭＳ Ｐゴシック"/>
                <a:cs typeface="ＭＳ Ｐゴシック"/>
              </a:rPr>
              <a:t>Finally, a “4” means that there is an unacceptable health risk if the contraceptive method is used by a woman with that medical condition.</a:t>
            </a:r>
          </a:p>
          <a:p>
            <a:endParaRPr lang="en-US" dirty="0"/>
          </a:p>
        </p:txBody>
      </p:sp>
      <p:sp>
        <p:nvSpPr>
          <p:cNvPr id="4" name="Slide Number Placeholder 3"/>
          <p:cNvSpPr>
            <a:spLocks noGrp="1"/>
          </p:cNvSpPr>
          <p:nvPr>
            <p:ph type="sldNum" sz="quarter" idx="10"/>
          </p:nvPr>
        </p:nvSpPr>
        <p:spPr/>
        <p:txBody>
          <a:bodyPr/>
          <a:lstStyle/>
          <a:p>
            <a:fld id="{AF7AEEA8-9609-4E5E-BAF2-4428E45A6032}" type="slidenum">
              <a:rPr lang="en-US" smtClean="0"/>
              <a:pPr/>
              <a:t>61</a:t>
            </a:fld>
            <a:endParaRPr lang="en-US" dirty="0"/>
          </a:p>
        </p:txBody>
      </p:sp>
    </p:spTree>
    <p:extLst>
      <p:ext uri="{BB962C8B-B14F-4D97-AF65-F5344CB8AC3E}">
        <p14:creationId xmlns:p14="http://schemas.microsoft.com/office/powerpoint/2010/main" val="227647289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5" name="Slide Image Placeholder 1"/>
          <p:cNvSpPr>
            <a:spLocks noGrp="1" noRot="1" noChangeAspect="1"/>
          </p:cNvSpPr>
          <p:nvPr>
            <p:ph type="sldImg"/>
          </p:nvPr>
        </p:nvSpPr>
        <p:spPr>
          <a:xfrm>
            <a:off x="1179513" y="696913"/>
            <a:ext cx="4651375" cy="3487737"/>
          </a:xfrm>
          <a:solidFill>
            <a:srgbClr val="FFFFFF"/>
          </a:solidFill>
          <a:ln/>
        </p:spPr>
      </p:sp>
      <p:sp>
        <p:nvSpPr>
          <p:cNvPr id="513026" name="Notes Placeholder 2"/>
          <p:cNvSpPr>
            <a:spLocks noGrp="1"/>
          </p:cNvSpPr>
          <p:nvPr>
            <p:ph type="body" idx="1"/>
          </p:nvPr>
        </p:nvSpPr>
        <p:spPr>
          <a:xfrm>
            <a:off x="701850" y="4416426"/>
            <a:ext cx="5606703" cy="4183063"/>
          </a:xfrm>
          <a:solidFill>
            <a:srgbClr val="FFFFFF"/>
          </a:solidFill>
          <a:ln>
            <a:solidFill>
              <a:srgbClr val="000000"/>
            </a:solidFill>
          </a:ln>
        </p:spPr>
        <p:txBody>
          <a:bodyPr lIns="91788" tIns="45894" rIns="91788" bIns="45894"/>
          <a:lstStyle/>
          <a:p>
            <a:pPr marL="171450" indent="-171450" eaLnBrk="1" hangingPunct="1">
              <a:buFont typeface="Arial" pitchFamily="34" charset="0"/>
              <a:buChar char="•"/>
            </a:pPr>
            <a:r>
              <a:rPr lang="en-US" sz="1000" baseline="0" dirty="0" smtClean="0"/>
              <a:t>The US MEC can be used in several ways.</a:t>
            </a:r>
          </a:p>
          <a:p>
            <a:pPr marL="0" indent="0" eaLnBrk="1" hangingPunct="1">
              <a:buFont typeface="Arial" pitchFamily="34" charset="0"/>
              <a:buNone/>
            </a:pPr>
            <a:endParaRPr lang="en-US" sz="1000" baseline="0" dirty="0" smtClean="0"/>
          </a:p>
          <a:p>
            <a:pPr marL="171450" indent="-171450" eaLnBrk="1" hangingPunct="1">
              <a:buFont typeface="Arial" pitchFamily="34" charset="0"/>
              <a:buChar char="•"/>
            </a:pPr>
            <a:endParaRPr lang="en-US" sz="1000" dirty="0" smtClean="0"/>
          </a:p>
        </p:txBody>
      </p:sp>
      <p:sp>
        <p:nvSpPr>
          <p:cNvPr id="513027" name="Slide Number Placeholder 3"/>
          <p:cNvSpPr txBox="1">
            <a:spLocks noGrp="1"/>
          </p:cNvSpPr>
          <p:nvPr/>
        </p:nvSpPr>
        <p:spPr bwMode="auto">
          <a:xfrm>
            <a:off x="3971752" y="8829675"/>
            <a:ext cx="3037031" cy="465138"/>
          </a:xfrm>
          <a:prstGeom prst="rect">
            <a:avLst/>
          </a:prstGeom>
          <a:noFill/>
          <a:ln w="9525">
            <a:noFill/>
            <a:miter lim="800000"/>
            <a:headEnd/>
            <a:tailEnd/>
          </a:ln>
        </p:spPr>
        <p:txBody>
          <a:bodyPr lIns="91788" tIns="45894" rIns="91788" bIns="45894" anchor="b"/>
          <a:lstStyle/>
          <a:p>
            <a:pPr algn="r"/>
            <a:fld id="{B7F8A455-7519-4E9D-B965-1DC0664DB0D4}" type="slidenum">
              <a:rPr lang="en-US" sz="1200">
                <a:latin typeface="Calibri" pitchFamily="34" charset="0"/>
              </a:rPr>
              <a:pPr algn="r"/>
              <a:t>62</a:t>
            </a:fld>
            <a:endParaRPr lang="en-US" sz="1200">
              <a:latin typeface="Calibri" pitchFamily="34" charset="0"/>
            </a:endParaRPr>
          </a:p>
        </p:txBody>
      </p:sp>
    </p:spTree>
    <p:extLst>
      <p:ext uri="{BB962C8B-B14F-4D97-AF65-F5344CB8AC3E}">
        <p14:creationId xmlns:p14="http://schemas.microsoft.com/office/powerpoint/2010/main" val="263723059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The CDC contraception web page for healthcare providers is provided</a:t>
            </a:r>
            <a:r>
              <a:rPr lang="en-US" baseline="0" dirty="0" smtClean="0"/>
              <a:t> on this slide.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smtClean="0"/>
              <a:t>On the U.S. MEC page, you can find the link to the original publication in CDC’s weekly Morbidity and Mortality Weekly Report (MMWR).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smtClean="0"/>
              <a:t>In addition, the page is being updated to include an </a:t>
            </a:r>
            <a:r>
              <a:rPr lang="en-US" sz="1200" kern="1200" dirty="0" smtClean="0">
                <a:solidFill>
                  <a:schemeClr val="tx1"/>
                </a:solidFill>
                <a:effectLst/>
                <a:latin typeface="+mn-lt"/>
                <a:ea typeface="+mn-ea"/>
                <a:cs typeface="+mn-cs"/>
              </a:rPr>
              <a:t>easy click-through version of the MEC.</a:t>
            </a:r>
            <a:endParaRPr lang="en-US" sz="1200" baseline="0" dirty="0" smtClean="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3248939C-6AA1-4E72-89FE-CD88101FFF54}" type="slidenum">
              <a:rPr lang="en-US" smtClean="0"/>
              <a:pPr/>
              <a:t>63</a:t>
            </a:fld>
            <a:endParaRPr lang="en-US"/>
          </a:p>
        </p:txBody>
      </p:sp>
    </p:spTree>
    <p:extLst>
      <p:ext uri="{BB962C8B-B14F-4D97-AF65-F5344CB8AC3E}">
        <p14:creationId xmlns:p14="http://schemas.microsoft.com/office/powerpoint/2010/main" val="113464243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updated CDC Contraception app for apple and android smart phones and tablets now includes the MEC in a user-friendly format, with easy navigation between the MEC and SPR.  It also easily links to other CDC guidance such as STD treatment guidelines.  This updated app is available for download through our website.  Many providers who use smartphones for other clinical references find this to be the easiest way to access the guidelines in everyday practice.  </a:t>
            </a:r>
          </a:p>
          <a:p>
            <a:endParaRPr lang="en-US" dirty="0"/>
          </a:p>
        </p:txBody>
      </p:sp>
      <p:sp>
        <p:nvSpPr>
          <p:cNvPr id="4" name="Slide Number Placeholder 3"/>
          <p:cNvSpPr>
            <a:spLocks noGrp="1"/>
          </p:cNvSpPr>
          <p:nvPr>
            <p:ph type="sldNum" sz="quarter" idx="10"/>
          </p:nvPr>
        </p:nvSpPr>
        <p:spPr/>
        <p:txBody>
          <a:bodyPr/>
          <a:lstStyle/>
          <a:p>
            <a:fld id="{3248939C-6AA1-4E72-89FE-CD88101FFF54}" type="slidenum">
              <a:rPr lang="en-US" smtClean="0"/>
              <a:pPr/>
              <a:t>64</a:t>
            </a:fld>
            <a:endParaRPr lang="en-US"/>
          </a:p>
        </p:txBody>
      </p:sp>
    </p:spTree>
    <p:extLst>
      <p:ext uri="{BB962C8B-B14F-4D97-AF65-F5344CB8AC3E}">
        <p14:creationId xmlns:p14="http://schemas.microsoft.com/office/powerpoint/2010/main" val="395527404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CDC also has printed and laminated MEC quick-reference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summary</a:t>
            </a:r>
            <a:r>
              <a:rPr lang="en-US" sz="1200" kern="1200" baseline="0" dirty="0" smtClean="0">
                <a:solidFill>
                  <a:schemeClr val="tx1"/>
                </a:solidFill>
                <a:effectLst/>
                <a:latin typeface="+mn-lt"/>
                <a:ea typeface="+mn-ea"/>
                <a:cs typeface="+mn-cs"/>
              </a:rPr>
              <a:t> tools </a:t>
            </a:r>
            <a:r>
              <a:rPr lang="en-US" sz="1200" kern="1200" dirty="0" smtClean="0">
                <a:solidFill>
                  <a:schemeClr val="tx1"/>
                </a:solidFill>
                <a:effectLst/>
                <a:latin typeface="+mn-lt"/>
                <a:ea typeface="+mn-ea"/>
                <a:cs typeface="+mn-cs"/>
              </a:rPr>
              <a:t>which can be ordered or printed from our website. These include a color-coded summary chart and handy pocket wheel</a:t>
            </a:r>
            <a:r>
              <a:rPr lang="en-US" sz="1200" kern="1200" baseline="0" dirty="0" smtClean="0">
                <a:solidFill>
                  <a:schemeClr val="tx1"/>
                </a:solidFill>
                <a:effectLst/>
                <a:latin typeface="+mn-lt"/>
                <a:ea typeface="+mn-ea"/>
                <a:cs typeface="+mn-cs"/>
              </a:rPr>
              <a:t> which many providers find to be very useful</a:t>
            </a:r>
            <a:endParaRPr lang="en-US" dirty="0"/>
          </a:p>
        </p:txBody>
      </p:sp>
      <p:sp>
        <p:nvSpPr>
          <p:cNvPr id="4" name="Slide Number Placeholder 3"/>
          <p:cNvSpPr>
            <a:spLocks noGrp="1"/>
          </p:cNvSpPr>
          <p:nvPr>
            <p:ph type="sldNum" sz="quarter" idx="10"/>
          </p:nvPr>
        </p:nvSpPr>
        <p:spPr/>
        <p:txBody>
          <a:bodyPr/>
          <a:lstStyle/>
          <a:p>
            <a:fld id="{3248939C-6AA1-4E72-89FE-CD88101FFF54}" type="slidenum">
              <a:rPr lang="en-US" smtClean="0"/>
              <a:pPr/>
              <a:t>65</a:t>
            </a:fld>
            <a:endParaRPr lang="en-US"/>
          </a:p>
        </p:txBody>
      </p:sp>
    </p:spTree>
    <p:extLst>
      <p:ext uri="{BB962C8B-B14F-4D97-AF65-F5344CB8AC3E}">
        <p14:creationId xmlns:p14="http://schemas.microsoft.com/office/powerpoint/2010/main" val="310173591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69" name="Placeholder 2"/>
          <p:cNvSpPr>
            <a:spLocks noGrp="1" noRot="1" noChangeAspect="1" noChangeArrowheads="1" noTextEdit="1"/>
          </p:cNvSpPr>
          <p:nvPr>
            <p:ph type="sldImg"/>
          </p:nvPr>
        </p:nvSpPr>
        <p:spPr>
          <a:ln/>
        </p:spPr>
      </p:sp>
      <p:sp>
        <p:nvSpPr>
          <p:cNvPr id="519170" name="Placeholder 3"/>
          <p:cNvSpPr>
            <a:spLocks noGrp="1" noChangeArrowheads="1"/>
          </p:cNvSpPr>
          <p:nvPr>
            <p:ph type="body" idx="1"/>
          </p:nvPr>
        </p:nvSpPr>
        <p:spPr>
          <a:noFill/>
          <a:ln/>
        </p:spPr>
        <p:txBody>
          <a:bodyPr/>
          <a:lstStyle/>
          <a:p>
            <a:pPr marL="171450" indent="-171450">
              <a:buFont typeface="Arial" pitchFamily="34" charset="0"/>
              <a:buChar char="•"/>
            </a:pPr>
            <a:r>
              <a:rPr lang="en-US" dirty="0" smtClean="0">
                <a:ea typeface="ＭＳ Ｐゴシック"/>
                <a:cs typeface="ＭＳ Ｐゴシック"/>
              </a:rPr>
              <a:t>Here is an example of the numeric scheme in the MEC for age.</a:t>
            </a:r>
          </a:p>
          <a:p>
            <a:pPr marL="171450" indent="-171450" eaLnBrk="1" hangingPunct="1">
              <a:buFont typeface="Arial" pitchFamily="34" charset="0"/>
              <a:buChar char="•"/>
            </a:pPr>
            <a:r>
              <a:rPr lang="en-GB" dirty="0" smtClean="0">
                <a:ea typeface="ＭＳ Ｐゴシック"/>
                <a:cs typeface="ＭＳ Ｐゴシック"/>
              </a:rPr>
              <a:t>Age as a characteristic </a:t>
            </a:r>
            <a:r>
              <a:rPr lang="en-GB" baseline="0" dirty="0" smtClean="0">
                <a:ea typeface="ＭＳ Ｐゴシック"/>
                <a:cs typeface="ＭＳ Ｐゴシック"/>
              </a:rPr>
              <a:t>for the MEC, and subgroups for age are different for different methods.</a:t>
            </a:r>
          </a:p>
          <a:p>
            <a:pPr marL="171450" indent="-171450" eaLnBrk="1" hangingPunct="1">
              <a:buFont typeface="Arial" pitchFamily="34" charset="0"/>
              <a:buChar char="•"/>
            </a:pPr>
            <a:r>
              <a:rPr lang="en-GB" baseline="0" dirty="0" smtClean="0">
                <a:ea typeface="ＭＳ Ｐゴシック"/>
                <a:cs typeface="ＭＳ Ｐゴシック"/>
              </a:rPr>
              <a:t>For progestin-only pills, the implant and barrier methods, recommendations are the same for all ages. </a:t>
            </a:r>
          </a:p>
          <a:p>
            <a:pPr marL="171450" indent="-171450" eaLnBrk="1" hangingPunct="1">
              <a:buFont typeface="Arial" pitchFamily="34" charset="0"/>
              <a:buChar char="•"/>
            </a:pPr>
            <a:r>
              <a:rPr lang="en-GB" baseline="0" dirty="0" smtClean="0">
                <a:ea typeface="ＭＳ Ｐゴシック"/>
                <a:cs typeface="ＭＳ Ｐゴシック"/>
              </a:rPr>
              <a:t>Since risks and benefits vary for different methods, the subgroup divisions for combined hormonal contraception, the injection and the IUD are set at different ages. </a:t>
            </a:r>
          </a:p>
          <a:p>
            <a:pPr marL="171450" indent="-171450" eaLnBrk="1" hangingPunct="1">
              <a:buFont typeface="Arial" pitchFamily="34" charset="0"/>
              <a:buChar char="•"/>
            </a:pPr>
            <a:r>
              <a:rPr lang="en-US" baseline="0" dirty="0" smtClean="0">
                <a:ea typeface="ＭＳ Ｐゴシック"/>
                <a:cs typeface="ＭＳ Ｐゴシック"/>
              </a:rPr>
              <a:t>These recommendations may differ for teens with certain medical conditions, the MEC can be consulted for full recommendations</a:t>
            </a:r>
            <a:endParaRPr lang="en-GB" baseline="0" dirty="0" smtClean="0">
              <a:ea typeface="ＭＳ Ｐゴシック"/>
              <a:cs typeface="ＭＳ Ｐゴシック"/>
            </a:endParaRPr>
          </a:p>
        </p:txBody>
      </p:sp>
    </p:spTree>
    <p:extLst>
      <p:ext uri="{BB962C8B-B14F-4D97-AF65-F5344CB8AC3E}">
        <p14:creationId xmlns:p14="http://schemas.microsoft.com/office/powerpoint/2010/main" val="300269693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1" name="Placeholder 2"/>
          <p:cNvSpPr>
            <a:spLocks noGrp="1" noRot="1" noChangeAspect="1" noChangeArrowheads="1" noTextEdit="1"/>
          </p:cNvSpPr>
          <p:nvPr>
            <p:ph type="sldImg"/>
          </p:nvPr>
        </p:nvSpPr>
        <p:spPr>
          <a:ln/>
        </p:spPr>
      </p:sp>
      <p:sp>
        <p:nvSpPr>
          <p:cNvPr id="542722" name="Placeholder 3"/>
          <p:cNvSpPr>
            <a:spLocks noGrp="1" noChangeArrowheads="1"/>
          </p:cNvSpPr>
          <p:nvPr>
            <p:ph type="body" idx="1"/>
          </p:nvPr>
        </p:nvSpPr>
        <p:spPr>
          <a:noFill/>
          <a:ln/>
        </p:spPr>
        <p:txBody>
          <a:bodyPr/>
          <a:lstStyle/>
          <a:p>
            <a:pPr marL="171450" indent="-171450">
              <a:buFont typeface="Arial" pitchFamily="34" charset="0"/>
              <a:buChar char="•"/>
            </a:pPr>
            <a:r>
              <a:rPr lang="en-US" dirty="0" smtClean="0">
                <a:ea typeface="ＭＳ Ｐゴシック"/>
                <a:cs typeface="ＭＳ Ｐゴシック"/>
              </a:rPr>
              <a:t>There are many myths</a:t>
            </a:r>
            <a:r>
              <a:rPr lang="en-US" baseline="0" dirty="0" smtClean="0">
                <a:ea typeface="ＭＳ Ｐゴシック"/>
                <a:cs typeface="ＭＳ Ｐゴシック"/>
              </a:rPr>
              <a:t> and misconceptions that commonly prevent women from accessing effective contraceptive methods.</a:t>
            </a:r>
          </a:p>
          <a:p>
            <a:pPr marL="171450" indent="-171450">
              <a:buFont typeface="Arial" pitchFamily="34" charset="0"/>
              <a:buChar char="•"/>
            </a:pPr>
            <a:r>
              <a:rPr lang="en-US" baseline="0" dirty="0" smtClean="0">
                <a:ea typeface="ＭＳ Ｐゴシック"/>
                <a:cs typeface="ＭＳ Ｐゴシック"/>
              </a:rPr>
              <a:t>Three such myths are noted here. </a:t>
            </a:r>
          </a:p>
          <a:p>
            <a:pPr marL="171450" indent="-171450">
              <a:buFont typeface="Arial" pitchFamily="34" charset="0"/>
              <a:buChar char="•"/>
            </a:pPr>
            <a:r>
              <a:rPr lang="en-US" baseline="0" dirty="0" smtClean="0">
                <a:ea typeface="ＭＳ Ｐゴシック"/>
                <a:cs typeface="ＭＳ Ｐゴシック"/>
              </a:rPr>
              <a:t>Evidence-based recommendations help dispel these myths.</a:t>
            </a:r>
            <a:endParaRPr lang="en-US" dirty="0" smtClean="0">
              <a:ea typeface="ＭＳ Ｐゴシック"/>
              <a:cs typeface="ＭＳ Ｐゴシック"/>
            </a:endParaRPr>
          </a:p>
        </p:txBody>
      </p:sp>
    </p:spTree>
    <p:extLst>
      <p:ext uri="{BB962C8B-B14F-4D97-AF65-F5344CB8AC3E}">
        <p14:creationId xmlns:p14="http://schemas.microsoft.com/office/powerpoint/2010/main" val="411425702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3248939C-6AA1-4E72-89FE-CD88101FFF54}" type="slidenum">
              <a:rPr lang="en-US" smtClean="0"/>
              <a:pPr/>
              <a:t>68</a:t>
            </a:fld>
            <a:endParaRPr lang="en-US"/>
          </a:p>
        </p:txBody>
      </p:sp>
    </p:spTree>
    <p:extLst>
      <p:ext uri="{BB962C8B-B14F-4D97-AF65-F5344CB8AC3E}">
        <p14:creationId xmlns:p14="http://schemas.microsoft.com/office/powerpoint/2010/main" val="28835772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smtClean="0"/>
              <a:t>Like</a:t>
            </a:r>
            <a:r>
              <a:rPr lang="en-US" baseline="0" dirty="0" smtClean="0"/>
              <a:t> previously mentioned, there are various myths and misperceptions regarding IUD use in adolescents.</a:t>
            </a:r>
          </a:p>
          <a:p>
            <a:pPr marL="171450" indent="-171450">
              <a:buFont typeface="Arial" pitchFamily="34" charset="0"/>
              <a:buChar char="•"/>
            </a:pPr>
            <a:r>
              <a:rPr lang="en-US" baseline="0" dirty="0" smtClean="0"/>
              <a:t>These concerns are real and should be addressed with reassurance that evidence-based recommendations tell us that the IUD is generally safe for use in adolescents. </a:t>
            </a:r>
          </a:p>
          <a:p>
            <a:pPr marL="171450" indent="-171450">
              <a:buFont typeface="Arial" pitchFamily="34" charset="0"/>
              <a:buChar char="•"/>
            </a:pPr>
            <a:r>
              <a:rPr lang="en-US" baseline="0" dirty="0" smtClean="0"/>
              <a:t>There is concern regarding an increased risk for expulsion which has been shown in some studies and thus the recommendation for IUD in women less than 20 is a category 2.</a:t>
            </a:r>
          </a:p>
          <a:p>
            <a:pPr marL="171450" indent="-171450">
              <a:buFont typeface="Arial" pitchFamily="34" charset="0"/>
              <a:buChar char="•"/>
            </a:pPr>
            <a:r>
              <a:rPr lang="en-US" baseline="0" dirty="0" smtClean="0"/>
              <a:t>Risk of infertility has been shown to be associated with gonorrheal and chlamydial infection, not due to age.</a:t>
            </a:r>
          </a:p>
          <a:p>
            <a:pPr marL="171450" indent="-171450">
              <a:buFont typeface="Arial" pitchFamily="34" charset="0"/>
              <a:buChar char="•"/>
            </a:pPr>
            <a:r>
              <a:rPr lang="en-US" baseline="0" dirty="0" smtClean="0"/>
              <a:t>Risk of STIs is another common concern for this population and IUD use.  Those with an active infection should not have an IUD placed.</a:t>
            </a:r>
          </a:p>
          <a:p>
            <a:pPr marL="0" indent="0">
              <a:buFont typeface="Arial" pitchFamily="34" charset="0"/>
              <a:buNone/>
            </a:pPr>
            <a:endParaRPr lang="en-US" b="1" dirty="0"/>
          </a:p>
        </p:txBody>
      </p:sp>
      <p:sp>
        <p:nvSpPr>
          <p:cNvPr id="4" name="Slide Number Placeholder 3"/>
          <p:cNvSpPr>
            <a:spLocks noGrp="1"/>
          </p:cNvSpPr>
          <p:nvPr>
            <p:ph type="sldNum" sz="quarter" idx="10"/>
          </p:nvPr>
        </p:nvSpPr>
        <p:spPr/>
        <p:txBody>
          <a:bodyPr/>
          <a:lstStyle/>
          <a:p>
            <a:fld id="{3248939C-6AA1-4E72-89FE-CD88101FFF54}" type="slidenum">
              <a:rPr lang="en-US" smtClean="0"/>
              <a:pPr/>
              <a:t>69</a:t>
            </a:fld>
            <a:endParaRPr lang="en-US"/>
          </a:p>
        </p:txBody>
      </p:sp>
    </p:spTree>
    <p:extLst>
      <p:ext uri="{BB962C8B-B14F-4D97-AF65-F5344CB8AC3E}">
        <p14:creationId xmlns:p14="http://schemas.microsoft.com/office/powerpoint/2010/main" val="134761498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smtClean="0"/>
              <a:t>There has</a:t>
            </a:r>
            <a:r>
              <a:rPr lang="en-US" baseline="0" dirty="0" smtClean="0"/>
              <a:t> also been a lot of concern regarding use of DMPA in adolescents, specifically regarding loss of bone mineral density and weight gain.</a:t>
            </a:r>
          </a:p>
          <a:p>
            <a:pPr marL="171450" indent="-171450">
              <a:buFont typeface="Arial" pitchFamily="34" charset="0"/>
              <a:buChar char="•"/>
            </a:pPr>
            <a:r>
              <a:rPr lang="en-US" baseline="0" dirty="0" smtClean="0"/>
              <a:t>There is no evidence that DMPA use increases fracture risk in adolescents and it is unclear how bone mineral density measures are associated with future fractures in adolescents.</a:t>
            </a:r>
          </a:p>
          <a:p>
            <a:pPr marL="171450" indent="-171450">
              <a:buFont typeface="Arial" pitchFamily="34" charset="0"/>
              <a:buChar char="•"/>
            </a:pPr>
            <a:r>
              <a:rPr lang="en-US" baseline="0" dirty="0" smtClean="0"/>
              <a:t>We do know that bone mineral density is lost in small amounts during DMPA use in women, including adolescents.</a:t>
            </a:r>
          </a:p>
          <a:p>
            <a:pPr marL="171450" indent="-171450">
              <a:buFont typeface="Arial" pitchFamily="34" charset="0"/>
              <a:buChar char="•"/>
            </a:pPr>
            <a:r>
              <a:rPr lang="en-US" baseline="0" dirty="0" smtClean="0"/>
              <a:t>And we also know that the bone mineral density is regained after discontinuation.</a:t>
            </a:r>
          </a:p>
          <a:p>
            <a:pPr marL="171450" indent="-171450">
              <a:buFont typeface="Arial" pitchFamily="34" charset="0"/>
              <a:buChar char="•"/>
            </a:pPr>
            <a:r>
              <a:rPr lang="en-US" baseline="0" dirty="0" smtClean="0"/>
              <a:t>As for obesity, obese adolescents using DMPA may be more likely to gain weight compared to non-obese users and obese users of other methods.</a:t>
            </a:r>
          </a:p>
          <a:p>
            <a:pPr marL="171450" indent="-171450">
              <a:buFont typeface="Arial" pitchFamily="34" charset="0"/>
              <a:buChar char="•"/>
            </a:pPr>
            <a:r>
              <a:rPr lang="en-US" baseline="0" dirty="0" smtClean="0"/>
              <a:t>Thus, DMPA is a category 2 opposed to a category 1 for women &lt;18 years old.</a:t>
            </a:r>
          </a:p>
        </p:txBody>
      </p:sp>
      <p:sp>
        <p:nvSpPr>
          <p:cNvPr id="4" name="Slide Number Placeholder 3"/>
          <p:cNvSpPr>
            <a:spLocks noGrp="1"/>
          </p:cNvSpPr>
          <p:nvPr>
            <p:ph type="sldNum" sz="quarter" idx="10"/>
          </p:nvPr>
        </p:nvSpPr>
        <p:spPr/>
        <p:txBody>
          <a:bodyPr/>
          <a:lstStyle/>
          <a:p>
            <a:fld id="{3248939C-6AA1-4E72-89FE-CD88101FFF54}" type="slidenum">
              <a:rPr lang="en-US" smtClean="0"/>
              <a:pPr/>
              <a:t>70</a:t>
            </a:fld>
            <a:endParaRPr lang="en-US"/>
          </a:p>
        </p:txBody>
      </p:sp>
    </p:spTree>
    <p:extLst>
      <p:ext uri="{BB962C8B-B14F-4D97-AF65-F5344CB8AC3E}">
        <p14:creationId xmlns:p14="http://schemas.microsoft.com/office/powerpoint/2010/main" val="35914632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02CB63-6E21-4B6F-B75E-6894CFAD9933}" type="slidenum">
              <a:rPr lang="en-US" smtClean="0"/>
              <a:t>7</a:t>
            </a:fld>
            <a:endParaRPr lang="en-US"/>
          </a:p>
        </p:txBody>
      </p:sp>
    </p:spTree>
    <p:extLst>
      <p:ext uri="{BB962C8B-B14F-4D97-AF65-F5344CB8AC3E}">
        <p14:creationId xmlns:p14="http://schemas.microsoft.com/office/powerpoint/2010/main" val="111755835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48939C-6AA1-4E72-89FE-CD88101FFF54}" type="slidenum">
              <a:rPr lang="en-US" smtClean="0"/>
              <a:pPr/>
              <a:t>72</a:t>
            </a:fld>
            <a:endParaRPr lang="en-US"/>
          </a:p>
        </p:txBody>
      </p:sp>
    </p:spTree>
    <p:extLst>
      <p:ext uri="{BB962C8B-B14F-4D97-AF65-F5344CB8AC3E}">
        <p14:creationId xmlns:p14="http://schemas.microsoft.com/office/powerpoint/2010/main" val="104453147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smtClean="0"/>
              <a:t>Recommendations </a:t>
            </a:r>
            <a:r>
              <a:rPr lang="en-US" baseline="0" dirty="0" smtClean="0"/>
              <a:t>include:</a:t>
            </a:r>
          </a:p>
          <a:p>
            <a:pPr marL="628650" lvl="1" indent="-171450">
              <a:buFont typeface="Arial" pitchFamily="34" charset="0"/>
              <a:buChar char="•"/>
            </a:pPr>
            <a:r>
              <a:rPr lang="en-US" baseline="0" dirty="0" smtClean="0"/>
              <a:t>First 21 days, CHCs are category “4”, meaning should not be used, given high risk of venous thromboembolism (VTE).</a:t>
            </a:r>
          </a:p>
          <a:p>
            <a:pPr marL="628650" lvl="1" indent="-171450">
              <a:buFont typeface="Arial" pitchFamily="34" charset="0"/>
              <a:buChar char="•"/>
            </a:pPr>
            <a:r>
              <a:rPr lang="en-US" baseline="0" dirty="0" smtClean="0"/>
              <a:t>For 21-42 days after delivery, the recommendation acknowledges that there may still be some safety concerns, but this depends on presence of other risk factors. With risk factors, CHCs are category “3”, meaning that risks generally outweigh benefits; the asterisk next to the 3 means there is a clarification to this recommendation in the guidance – the clarification states that depending on the other risk factors present, this might be a “4”.  Without risk factors, “2”, meaning that benefits generally outweigh risks.</a:t>
            </a:r>
          </a:p>
          <a:p>
            <a:pPr marL="628650" lvl="1" indent="-171450">
              <a:buFont typeface="Arial" pitchFamily="34" charset="0"/>
              <a:buChar char="•"/>
            </a:pPr>
            <a:r>
              <a:rPr lang="en-US" baseline="0" dirty="0" smtClean="0"/>
              <a:t>Beyond 42 days, CHCs are category “1”,  meaning there are no safety concerns based on postpartum status.</a:t>
            </a:r>
          </a:p>
          <a:p>
            <a:pPr marL="171450" indent="-171450">
              <a:buFont typeface="Arial" pitchFamily="34" charset="0"/>
              <a:buChar char="•"/>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248939C-6AA1-4E72-89FE-CD88101FFF54}" type="slidenum">
              <a:rPr lang="en-US" smtClean="0"/>
              <a:pPr/>
              <a:t>73</a:t>
            </a:fld>
            <a:endParaRPr lang="en-US"/>
          </a:p>
        </p:txBody>
      </p:sp>
    </p:spTree>
    <p:extLst>
      <p:ext uri="{BB962C8B-B14F-4D97-AF65-F5344CB8AC3E}">
        <p14:creationId xmlns:p14="http://schemas.microsoft.com/office/powerpoint/2010/main" val="44105532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smtClean="0"/>
              <a:t>There are separate</a:t>
            </a:r>
            <a:r>
              <a:rPr lang="en-US" baseline="0" dirty="0" smtClean="0"/>
              <a:t> subgroups for postpartum IUD insertion.</a:t>
            </a:r>
          </a:p>
          <a:p>
            <a:pPr marL="171450" indent="-171450">
              <a:buFont typeface="Arial" pitchFamily="34" charset="0"/>
              <a:buChar char="•"/>
            </a:pPr>
            <a:r>
              <a:rPr lang="en-US" baseline="0" dirty="0" smtClean="0"/>
              <a:t>Rather than recommendation based on days after delivery, recommendations are based on whether the IUD is placed within 10 minutes after placental delivery or from 10 minutes up until 4 weeks after placental delivery or at 4weeks or more from delivery.  All of these time frames are a category 1 or 2 so are safe or generally safe to use among women of any age.</a:t>
            </a:r>
          </a:p>
          <a:p>
            <a:pPr marL="171450" indent="-171450">
              <a:buFont typeface="Arial" pitchFamily="34" charset="0"/>
              <a:buChar char="•"/>
            </a:pPr>
            <a:r>
              <a:rPr lang="en-US" baseline="0" dirty="0" smtClean="0"/>
              <a:t>Postpartum sepsis is a category 4 meaning do not use.</a:t>
            </a:r>
          </a:p>
          <a:p>
            <a:pPr marL="171450" indent="-171450">
              <a:buFont typeface="Arial" pitchFamily="34" charset="0"/>
              <a:buChar char="•"/>
            </a:pPr>
            <a:endParaRPr lang="en-US" baseline="0" dirty="0" smtClean="0"/>
          </a:p>
          <a:p>
            <a:pPr marL="171450" indent="-171450">
              <a:buFont typeface="Arial" pitchFamily="34" charset="0"/>
              <a:buChar char="•"/>
            </a:pPr>
            <a:endParaRPr lang="en-US" baseline="0" dirty="0" smtClean="0"/>
          </a:p>
        </p:txBody>
      </p:sp>
      <p:sp>
        <p:nvSpPr>
          <p:cNvPr id="4" name="Slide Number Placeholder 3"/>
          <p:cNvSpPr>
            <a:spLocks noGrp="1"/>
          </p:cNvSpPr>
          <p:nvPr>
            <p:ph type="sldNum" sz="quarter" idx="10"/>
          </p:nvPr>
        </p:nvSpPr>
        <p:spPr/>
        <p:txBody>
          <a:bodyPr/>
          <a:lstStyle/>
          <a:p>
            <a:fld id="{066992D8-0E2C-4475-9B31-31580799BC0F}" type="slidenum">
              <a:rPr lang="en-US" smtClean="0"/>
              <a:pPr/>
              <a:t>74</a:t>
            </a:fld>
            <a:endParaRPr lang="en-US" dirty="0"/>
          </a:p>
        </p:txBody>
      </p:sp>
    </p:spTree>
    <p:extLst>
      <p:ext uri="{BB962C8B-B14F-4D97-AF65-F5344CB8AC3E}">
        <p14:creationId xmlns:p14="http://schemas.microsoft.com/office/powerpoint/2010/main" val="402991501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smtClean="0"/>
              <a:t>Given</a:t>
            </a:r>
            <a:r>
              <a:rPr lang="en-US" baseline="0" dirty="0" smtClean="0"/>
              <a:t> the US MEC recommendations, she can safely use either IUD or a progestin-only method immediately postpartum.</a:t>
            </a:r>
          </a:p>
          <a:p>
            <a:pPr marL="171450" indent="-171450">
              <a:buFont typeface="Arial" pitchFamily="34" charset="0"/>
              <a:buChar char="•"/>
            </a:pPr>
            <a:r>
              <a:rPr lang="en-US" baseline="0" dirty="0" smtClean="0"/>
              <a:t>Depending on other VTE risk factors, she may also use combined hormonal methods at 21 days or 42 days postpartum.</a:t>
            </a:r>
            <a:endParaRPr lang="en-US" dirty="0"/>
          </a:p>
        </p:txBody>
      </p:sp>
      <p:sp>
        <p:nvSpPr>
          <p:cNvPr id="4" name="Slide Number Placeholder 3"/>
          <p:cNvSpPr>
            <a:spLocks noGrp="1"/>
          </p:cNvSpPr>
          <p:nvPr>
            <p:ph type="sldNum" sz="quarter" idx="10"/>
          </p:nvPr>
        </p:nvSpPr>
        <p:spPr/>
        <p:txBody>
          <a:bodyPr/>
          <a:lstStyle/>
          <a:p>
            <a:fld id="{3248939C-6AA1-4E72-89FE-CD88101FFF54}" type="slidenum">
              <a:rPr lang="en-US" smtClean="0"/>
              <a:pPr/>
              <a:t>75</a:t>
            </a:fld>
            <a:endParaRPr lang="en-US"/>
          </a:p>
        </p:txBody>
      </p:sp>
    </p:spTree>
    <p:extLst>
      <p:ext uri="{BB962C8B-B14F-4D97-AF65-F5344CB8AC3E}">
        <p14:creationId xmlns:p14="http://schemas.microsoft.com/office/powerpoint/2010/main" val="387634760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smtClean="0"/>
              <a:t>According to the US MEC, she can safely start any of the methods above for contraceptive use</a:t>
            </a:r>
          </a:p>
          <a:p>
            <a:pPr marL="171450" indent="-171450">
              <a:buFont typeface="Arial" pitchFamily="34" charset="0"/>
              <a:buChar char="•"/>
            </a:pPr>
            <a:r>
              <a:rPr lang="en-US" dirty="0" smtClean="0"/>
              <a:t>However, all</a:t>
            </a:r>
            <a:r>
              <a:rPr lang="en-US" baseline="0" dirty="0" smtClean="0"/>
              <a:t> methods other than the Copper IUD have been shown to be beneficial to women who have heavy cycles and dysmenorrhea</a:t>
            </a:r>
          </a:p>
          <a:p>
            <a:pPr marL="171450" indent="-171450">
              <a:buFont typeface="Arial" pitchFamily="34" charset="0"/>
              <a:buChar char="•"/>
            </a:pPr>
            <a:endParaRPr lang="en-US" baseline="0" dirty="0" smtClean="0"/>
          </a:p>
        </p:txBody>
      </p:sp>
      <p:sp>
        <p:nvSpPr>
          <p:cNvPr id="4" name="Slide Number Placeholder 3"/>
          <p:cNvSpPr>
            <a:spLocks noGrp="1"/>
          </p:cNvSpPr>
          <p:nvPr>
            <p:ph type="sldNum" sz="quarter" idx="10"/>
          </p:nvPr>
        </p:nvSpPr>
        <p:spPr/>
        <p:txBody>
          <a:bodyPr/>
          <a:lstStyle/>
          <a:p>
            <a:fld id="{3248939C-6AA1-4E72-89FE-CD88101FFF54}" type="slidenum">
              <a:rPr lang="en-US" smtClean="0"/>
              <a:pPr/>
              <a:t>77</a:t>
            </a:fld>
            <a:endParaRPr lang="en-US"/>
          </a:p>
        </p:txBody>
      </p:sp>
    </p:spTree>
    <p:extLst>
      <p:ext uri="{BB962C8B-B14F-4D97-AF65-F5344CB8AC3E}">
        <p14:creationId xmlns:p14="http://schemas.microsoft.com/office/powerpoint/2010/main" val="9116540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next section, the objectives are:</a:t>
            </a:r>
            <a:br>
              <a:rPr lang="en-US" dirty="0" smtClean="0"/>
            </a:br>
            <a:r>
              <a:rPr lang="en-US" dirty="0" smtClean="0"/>
              <a:t>1.</a:t>
            </a:r>
            <a:r>
              <a:rPr lang="en-US" baseline="0" dirty="0" smtClean="0"/>
              <a:t>  Become familiar with the US SPR categories</a:t>
            </a:r>
          </a:p>
          <a:p>
            <a:pPr marL="228600" indent="-228600">
              <a:buAutoNum type="arabicPeriod" startAt="2"/>
            </a:pPr>
            <a:r>
              <a:rPr lang="en-US" baseline="0" dirty="0" smtClean="0"/>
              <a:t>Focus on recommendations for use of LARC in teen population to be comfortable supplying teens with highly effective methods</a:t>
            </a:r>
          </a:p>
          <a:p>
            <a:pPr marL="228600" indent="-228600">
              <a:buAutoNum type="arabicPeriod" startAt="2"/>
            </a:pPr>
            <a:r>
              <a:rPr lang="en-US" baseline="0" dirty="0" smtClean="0"/>
              <a:t>Introduce the US Selected Practice Recommendations and understand how it can help with contraception provision</a:t>
            </a:r>
          </a:p>
          <a:p>
            <a:endParaRPr lang="en-US" dirty="0"/>
          </a:p>
        </p:txBody>
      </p:sp>
      <p:sp>
        <p:nvSpPr>
          <p:cNvPr id="4" name="Slide Number Placeholder 3"/>
          <p:cNvSpPr>
            <a:spLocks noGrp="1"/>
          </p:cNvSpPr>
          <p:nvPr>
            <p:ph type="sldNum" sz="quarter" idx="10"/>
          </p:nvPr>
        </p:nvSpPr>
        <p:spPr/>
        <p:txBody>
          <a:bodyPr/>
          <a:lstStyle/>
          <a:p>
            <a:fld id="{3248939C-6AA1-4E72-89FE-CD88101FFF54}" type="slidenum">
              <a:rPr lang="en-US" smtClean="0"/>
              <a:pPr/>
              <a:t>78</a:t>
            </a:fld>
            <a:endParaRPr lang="en-US"/>
          </a:p>
        </p:txBody>
      </p:sp>
    </p:spTree>
    <p:extLst>
      <p:ext uri="{BB962C8B-B14F-4D97-AF65-F5344CB8AC3E}">
        <p14:creationId xmlns:p14="http://schemas.microsoft.com/office/powerpoint/2010/main" val="59534430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5" name="Slide Image Placeholder 1"/>
          <p:cNvSpPr>
            <a:spLocks noGrp="1" noRot="1" noChangeAspect="1"/>
          </p:cNvSpPr>
          <p:nvPr>
            <p:ph type="sldImg"/>
          </p:nvPr>
        </p:nvSpPr>
        <p:spPr>
          <a:xfrm>
            <a:off x="1179513" y="696913"/>
            <a:ext cx="4651375" cy="3487737"/>
          </a:xfrm>
          <a:solidFill>
            <a:srgbClr val="FFFFFF"/>
          </a:solidFill>
          <a:ln/>
        </p:spPr>
      </p:sp>
      <p:sp>
        <p:nvSpPr>
          <p:cNvPr id="513026" name="Notes Placeholder 2"/>
          <p:cNvSpPr>
            <a:spLocks noGrp="1"/>
          </p:cNvSpPr>
          <p:nvPr>
            <p:ph type="body" idx="1"/>
          </p:nvPr>
        </p:nvSpPr>
        <p:spPr>
          <a:xfrm>
            <a:off x="701850" y="4416426"/>
            <a:ext cx="5606703" cy="4183063"/>
          </a:xfrm>
          <a:solidFill>
            <a:srgbClr val="FFFFFF"/>
          </a:solidFill>
          <a:ln>
            <a:solidFill>
              <a:srgbClr val="000000"/>
            </a:solidFill>
          </a:ln>
        </p:spPr>
        <p:txBody>
          <a:bodyPr lIns="91788" tIns="45894" rIns="91788" bIns="45894"/>
          <a:lstStyle/>
          <a:p>
            <a:pPr marL="171450" indent="-171450">
              <a:buFont typeface="Arial" pitchFamily="34" charset="0"/>
              <a:buChar char="•"/>
            </a:pPr>
            <a:r>
              <a:rPr lang="en-US" sz="1000" b="0" baseline="0" dirty="0" smtClean="0"/>
              <a:t>The US Selected Practice Recommendations for Contraceptive Use (US SPR) was first published in 2013 and updated in 2016.</a:t>
            </a:r>
          </a:p>
        </p:txBody>
      </p:sp>
      <p:sp>
        <p:nvSpPr>
          <p:cNvPr id="513027" name="Slide Number Placeholder 3"/>
          <p:cNvSpPr txBox="1">
            <a:spLocks noGrp="1"/>
          </p:cNvSpPr>
          <p:nvPr/>
        </p:nvSpPr>
        <p:spPr bwMode="auto">
          <a:xfrm>
            <a:off x="3971752" y="8829675"/>
            <a:ext cx="3037031" cy="465138"/>
          </a:xfrm>
          <a:prstGeom prst="rect">
            <a:avLst/>
          </a:prstGeom>
          <a:noFill/>
          <a:ln w="9525">
            <a:noFill/>
            <a:miter lim="800000"/>
            <a:headEnd/>
            <a:tailEnd/>
          </a:ln>
        </p:spPr>
        <p:txBody>
          <a:bodyPr lIns="91788" tIns="45894" rIns="91788" bIns="45894" anchor="b"/>
          <a:lstStyle/>
          <a:p>
            <a:pPr algn="r"/>
            <a:fld id="{B7F8A455-7519-4E9D-B965-1DC0664DB0D4}" type="slidenum">
              <a:rPr lang="en-US" sz="1200">
                <a:latin typeface="Calibri" pitchFamily="34" charset="0"/>
              </a:rPr>
              <a:pPr algn="r"/>
              <a:t>79</a:t>
            </a:fld>
            <a:endParaRPr lang="en-US" sz="1200">
              <a:latin typeface="Calibri" pitchFamily="34" charset="0"/>
            </a:endParaRPr>
          </a:p>
        </p:txBody>
      </p:sp>
    </p:spTree>
    <p:extLst>
      <p:ext uri="{BB962C8B-B14F-4D97-AF65-F5344CB8AC3E}">
        <p14:creationId xmlns:p14="http://schemas.microsoft.com/office/powerpoint/2010/main" val="333589317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smtClean="0"/>
              <a:t>The</a:t>
            </a:r>
            <a:r>
              <a:rPr lang="en-US" baseline="0" dirty="0" smtClean="0"/>
              <a:t> US SPR is a companion document to the US MEC and like the US MEC was adapted from the World Health Organization.</a:t>
            </a:r>
          </a:p>
          <a:p>
            <a:pPr marL="171450" indent="-171450">
              <a:buFont typeface="Arial" pitchFamily="34" charset="0"/>
              <a:buChar char="•"/>
            </a:pPr>
            <a:r>
              <a:rPr lang="en-US" baseline="0" dirty="0" smtClean="0"/>
              <a:t>The intention of the US SPR is to provide evidence-based recommendations for common, yet controversial contraceptive management questions, such as issues listed here.</a:t>
            </a:r>
          </a:p>
          <a:p>
            <a:pPr marL="171450" indent="-171450">
              <a:buFont typeface="Arial" pitchFamily="34" charset="0"/>
              <a:buChar char="•"/>
            </a:pPr>
            <a:endParaRPr lang="en-US" baseline="0" dirty="0" smtClean="0"/>
          </a:p>
          <a:p>
            <a:pPr marL="0" indent="0">
              <a:buFont typeface="Arial" pitchFamily="34" charset="0"/>
              <a:buNone/>
            </a:pPr>
            <a:endParaRPr lang="en-US" baseline="0" dirty="0" smtClean="0"/>
          </a:p>
        </p:txBody>
      </p:sp>
      <p:sp>
        <p:nvSpPr>
          <p:cNvPr id="4" name="Slide Number Placeholder 3"/>
          <p:cNvSpPr>
            <a:spLocks noGrp="1"/>
          </p:cNvSpPr>
          <p:nvPr>
            <p:ph type="sldNum" sz="quarter" idx="10"/>
          </p:nvPr>
        </p:nvSpPr>
        <p:spPr/>
        <p:txBody>
          <a:bodyPr/>
          <a:lstStyle/>
          <a:p>
            <a:fld id="{28BF7D67-155C-4343-8D69-7DAB182771CD}" type="slidenum">
              <a:rPr lang="en-US" smtClean="0"/>
              <a:t>80</a:t>
            </a:fld>
            <a:endParaRPr lang="en-US" dirty="0"/>
          </a:p>
        </p:txBody>
      </p:sp>
    </p:spTree>
    <p:extLst>
      <p:ext uri="{BB962C8B-B14F-4D97-AF65-F5344CB8AC3E}">
        <p14:creationId xmlns:p14="http://schemas.microsoft.com/office/powerpoint/2010/main" val="196001170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smtClean="0"/>
              <a:t>The US SPR is intended</a:t>
            </a:r>
            <a:r>
              <a:rPr lang="en-US" baseline="0" dirty="0" smtClean="0"/>
              <a:t> for use by health-care providers in counseling patients about method use as well as management of certain problems with use.</a:t>
            </a:r>
          </a:p>
          <a:p>
            <a:pPr marL="171450" indent="-171450">
              <a:buFont typeface="Arial" pitchFamily="34" charset="0"/>
              <a:buChar char="•"/>
            </a:pPr>
            <a:r>
              <a:rPr lang="en-US" baseline="0" dirty="0" smtClean="0"/>
              <a:t>The US SPR is not a comprehensive textbook, does not answer who can safely use methods like the US MEC, does not provide rigid guidelines to follow and does not address guidance for well-woman care.</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kern="1200" dirty="0" smtClean="0">
                <a:solidFill>
                  <a:schemeClr val="tx1"/>
                </a:solidFill>
                <a:effectLst/>
                <a:latin typeface="+mn-lt"/>
                <a:ea typeface="+mn-ea"/>
                <a:cs typeface="+mn-cs"/>
              </a:rPr>
              <a:t>The recommendations in the US SPR apply to women of all ages, including adolescents.  Adolescents in particular may face certain barriers to initiating and using contraception effectively, including challenges in accessing supplies and difficulties with adherence.  The goal of the US SPR is to reduce these barriers by providing guidance for how all women, including adolescents, can initiate methods easily and continue use effectively.  </a:t>
            </a:r>
          </a:p>
          <a:p>
            <a:pPr marL="171450" indent="-171450">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28BF7D67-155C-4343-8D69-7DAB182771CD}" type="slidenum">
              <a:rPr lang="en-US" smtClean="0"/>
              <a:t>81</a:t>
            </a:fld>
            <a:endParaRPr lang="en-US" dirty="0"/>
          </a:p>
        </p:txBody>
      </p:sp>
    </p:spTree>
    <p:extLst>
      <p:ext uri="{BB962C8B-B14F-4D97-AF65-F5344CB8AC3E}">
        <p14:creationId xmlns:p14="http://schemas.microsoft.com/office/powerpoint/2010/main" val="161054100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48939C-6AA1-4E72-89FE-CD88101FFF54}" type="slidenum">
              <a:rPr lang="en-US" smtClean="0"/>
              <a:pPr/>
              <a:t>82</a:t>
            </a:fld>
            <a:endParaRPr lang="en-US"/>
          </a:p>
        </p:txBody>
      </p:sp>
    </p:spTree>
    <p:extLst>
      <p:ext uri="{BB962C8B-B14F-4D97-AF65-F5344CB8AC3E}">
        <p14:creationId xmlns:p14="http://schemas.microsoft.com/office/powerpoint/2010/main" val="37576931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p:spPr>
        <p:txBody>
          <a:bodyPr/>
          <a:lstStyle/>
          <a:p>
            <a:fld id="{ECE6F32B-E945-4776-81FB-672D9D51548C}" type="slidenum">
              <a:rPr lang="en-US" smtClean="0">
                <a:ea typeface="ＭＳ Ｐゴシック"/>
                <a:cs typeface="ＭＳ Ｐゴシック"/>
              </a:rPr>
              <a:pPr/>
              <a:t>8</a:t>
            </a:fld>
            <a:endParaRPr lang="en-US" smtClean="0">
              <a:ea typeface="ＭＳ Ｐゴシック"/>
              <a:cs typeface="ＭＳ Ｐゴシック"/>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p:spPr>
        <p:txBody>
          <a:bodyPr/>
          <a:lstStyle/>
          <a:p>
            <a:pPr>
              <a:buFontTx/>
              <a:buChar char="•"/>
            </a:pPr>
            <a:r>
              <a:rPr lang="en-US" dirty="0" smtClean="0">
                <a:ea typeface="ＭＳ Ｐゴシック"/>
                <a:cs typeface="ＭＳ Ｐゴシック"/>
              </a:rPr>
              <a:t>This graph shows birth rates for females</a:t>
            </a:r>
            <a:r>
              <a:rPr lang="en-US" baseline="0" dirty="0" smtClean="0">
                <a:ea typeface="ＭＳ Ｐゴシック"/>
                <a:cs typeface="ＭＳ Ｐゴシック"/>
              </a:rPr>
              <a:t> </a:t>
            </a:r>
            <a:r>
              <a:rPr lang="en-US" dirty="0" smtClean="0">
                <a:ea typeface="ＭＳ Ｐゴシック"/>
                <a:cs typeface="ＭＳ Ｐゴシック"/>
              </a:rPr>
              <a:t>15-19, 15-17, and 18-19 years old from 1991</a:t>
            </a:r>
            <a:r>
              <a:rPr lang="en-US" baseline="0" dirty="0" smtClean="0">
                <a:ea typeface="ＭＳ Ｐゴシック"/>
                <a:cs typeface="ＭＳ Ｐゴシック"/>
              </a:rPr>
              <a:t> through 2015, according to 2015 Preliminary Birth Data from the National Center for Health Statistics.</a:t>
            </a:r>
          </a:p>
          <a:p>
            <a:pPr marL="0" marR="0" indent="0" algn="l" defTabSz="914400" rtl="0" eaLnBrk="1" fontAlgn="auto" latinLnBrk="0" hangingPunct="1">
              <a:lnSpc>
                <a:spcPct val="100000"/>
              </a:lnSpc>
              <a:spcBef>
                <a:spcPts val="0"/>
              </a:spcBef>
              <a:spcAft>
                <a:spcPts val="0"/>
              </a:spcAft>
              <a:buClrTx/>
              <a:buSzTx/>
              <a:buFontTx/>
              <a:buChar char="•"/>
              <a:tabLst/>
              <a:defRPr/>
            </a:pPr>
            <a:r>
              <a:rPr lang="en-US" dirty="0" smtClean="0">
                <a:ea typeface="ＭＳ Ｐゴシック"/>
                <a:cs typeface="ＭＳ Ｐゴシック"/>
              </a:rPr>
              <a:t>The birth rate dropped 8% in 2015</a:t>
            </a:r>
            <a:r>
              <a:rPr lang="en-US" baseline="0" dirty="0" smtClean="0">
                <a:ea typeface="ＭＳ Ｐゴシック"/>
                <a:cs typeface="ＭＳ Ｐゴシック"/>
              </a:rPr>
              <a:t> (prelim)</a:t>
            </a:r>
            <a:r>
              <a:rPr lang="en-US" dirty="0" smtClean="0">
                <a:ea typeface="ＭＳ Ｐゴシック"/>
                <a:cs typeface="ＭＳ Ｐゴシック"/>
              </a:rPr>
              <a:t> from</a:t>
            </a:r>
            <a:r>
              <a:rPr lang="en-US" baseline="0" dirty="0" smtClean="0">
                <a:ea typeface="ＭＳ Ｐゴシック"/>
                <a:cs typeface="ＭＳ Ｐゴシック"/>
              </a:rPr>
              <a:t> the previous year (2014).</a:t>
            </a:r>
          </a:p>
          <a:p>
            <a:pPr marL="0" marR="0" indent="0" algn="l" defTabSz="914400" rtl="0" eaLnBrk="1" fontAlgn="auto" latinLnBrk="0" hangingPunct="1">
              <a:lnSpc>
                <a:spcPct val="100000"/>
              </a:lnSpc>
              <a:spcBef>
                <a:spcPts val="0"/>
              </a:spcBef>
              <a:spcAft>
                <a:spcPts val="0"/>
              </a:spcAft>
              <a:buClrTx/>
              <a:buSzTx/>
              <a:buFontTx/>
              <a:buChar char="•"/>
              <a:tabLst/>
              <a:defRPr/>
            </a:pPr>
            <a:r>
              <a:rPr lang="en-US" baseline="0" dirty="0" smtClean="0">
                <a:ea typeface="ＭＳ Ｐゴシック"/>
                <a:cs typeface="ＭＳ Ｐゴシック"/>
              </a:rPr>
              <a:t>Overall, from 2007 to 2015, the teen birth rate has decreased 46%, and from 1991 to 2015 it has decreased 64%; this is a historic low.</a:t>
            </a:r>
          </a:p>
          <a:p>
            <a:pPr>
              <a:buFontTx/>
              <a:buChar char="•"/>
            </a:pPr>
            <a:endParaRPr lang="en-US" baseline="0" dirty="0" smtClean="0">
              <a:ea typeface="ＭＳ Ｐゴシック"/>
              <a:cs typeface="ＭＳ Ｐゴシック"/>
            </a:endParaRPr>
          </a:p>
          <a:p>
            <a:pPr eaLnBrk="1" hangingPunct="1"/>
            <a:endParaRPr lang="en-US" dirty="0" smtClean="0">
              <a:ea typeface="ＭＳ Ｐゴシック"/>
              <a:cs typeface="ＭＳ Ｐゴシック"/>
            </a:endParaRPr>
          </a:p>
          <a:p>
            <a:pPr eaLnBrk="1" hangingPunct="1">
              <a:buFontTx/>
              <a:buNone/>
            </a:pPr>
            <a:endParaRPr lang="en-US" dirty="0" smtClean="0">
              <a:ea typeface="ＭＳ Ｐゴシック"/>
              <a:cs typeface="ＭＳ Ｐゴシック"/>
            </a:endParaRPr>
          </a:p>
          <a:p>
            <a:pPr eaLnBrk="1" hangingPunct="1">
              <a:buFontTx/>
              <a:buNone/>
            </a:pPr>
            <a:endParaRPr lang="en-US" dirty="0" smtClean="0">
              <a:ea typeface="ＭＳ Ｐゴシック"/>
              <a:cs typeface="ＭＳ Ｐゴシック"/>
            </a:endParaRPr>
          </a:p>
        </p:txBody>
      </p:sp>
    </p:spTree>
    <p:extLst>
      <p:ext uri="{BB962C8B-B14F-4D97-AF65-F5344CB8AC3E}">
        <p14:creationId xmlns:p14="http://schemas.microsoft.com/office/powerpoint/2010/main" val="164477702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5" name="Slide Image Placeholder 1"/>
          <p:cNvSpPr>
            <a:spLocks noGrp="1" noRot="1" noChangeAspect="1"/>
          </p:cNvSpPr>
          <p:nvPr>
            <p:ph type="sldImg"/>
          </p:nvPr>
        </p:nvSpPr>
        <p:spPr>
          <a:xfrm>
            <a:off x="1179513" y="696913"/>
            <a:ext cx="4651375" cy="3487737"/>
          </a:xfrm>
          <a:solidFill>
            <a:srgbClr val="FFFFFF"/>
          </a:solidFill>
          <a:ln/>
        </p:spPr>
      </p:sp>
      <p:sp>
        <p:nvSpPr>
          <p:cNvPr id="513026" name="Notes Placeholder 2"/>
          <p:cNvSpPr>
            <a:spLocks noGrp="1"/>
          </p:cNvSpPr>
          <p:nvPr>
            <p:ph type="body" idx="1"/>
          </p:nvPr>
        </p:nvSpPr>
        <p:spPr>
          <a:xfrm>
            <a:off x="701850" y="4416426"/>
            <a:ext cx="5606703" cy="4183063"/>
          </a:xfrm>
          <a:solidFill>
            <a:srgbClr val="FFFFFF"/>
          </a:solidFill>
          <a:ln>
            <a:solidFill>
              <a:srgbClr val="000000"/>
            </a:solidFill>
          </a:ln>
        </p:spPr>
        <p:txBody>
          <a:bodyPr lIns="91788" tIns="45894" rIns="91788" bIns="45894"/>
          <a:lstStyle/>
          <a:p>
            <a:pPr marL="171450" indent="-171450" eaLnBrk="1" hangingPunct="1">
              <a:buFont typeface="Arial" pitchFamily="34" charset="0"/>
              <a:buChar char="•"/>
            </a:pPr>
            <a:r>
              <a:rPr lang="en-US" sz="1000" baseline="0" dirty="0" smtClean="0"/>
              <a:t>The US SPR can be used in several ways.</a:t>
            </a:r>
          </a:p>
          <a:p>
            <a:pPr marL="171450" indent="-171450" eaLnBrk="1" hangingPunct="1">
              <a:buFont typeface="Arial" pitchFamily="34" charset="0"/>
              <a:buChar char="•"/>
            </a:pPr>
            <a:endParaRPr lang="en-US" sz="1000" dirty="0" smtClean="0"/>
          </a:p>
        </p:txBody>
      </p:sp>
      <p:sp>
        <p:nvSpPr>
          <p:cNvPr id="513027" name="Slide Number Placeholder 3"/>
          <p:cNvSpPr txBox="1">
            <a:spLocks noGrp="1"/>
          </p:cNvSpPr>
          <p:nvPr/>
        </p:nvSpPr>
        <p:spPr bwMode="auto">
          <a:xfrm>
            <a:off x="3971752" y="8829675"/>
            <a:ext cx="3037031" cy="465138"/>
          </a:xfrm>
          <a:prstGeom prst="rect">
            <a:avLst/>
          </a:prstGeom>
          <a:noFill/>
          <a:ln w="9525">
            <a:noFill/>
            <a:miter lim="800000"/>
            <a:headEnd/>
            <a:tailEnd/>
          </a:ln>
        </p:spPr>
        <p:txBody>
          <a:bodyPr lIns="91788" tIns="45894" rIns="91788" bIns="45894" anchor="b"/>
          <a:lstStyle/>
          <a:p>
            <a:pPr algn="r"/>
            <a:fld id="{B7F8A455-7519-4E9D-B965-1DC0664DB0D4}" type="slidenum">
              <a:rPr lang="en-US" sz="1200">
                <a:latin typeface="Calibri" pitchFamily="34" charset="0"/>
              </a:rPr>
              <a:pPr algn="r"/>
              <a:t>83</a:t>
            </a:fld>
            <a:endParaRPr lang="en-US" sz="1200">
              <a:latin typeface="Calibri" pitchFamily="34" charset="0"/>
            </a:endParaRPr>
          </a:p>
        </p:txBody>
      </p:sp>
    </p:spTree>
    <p:extLst>
      <p:ext uri="{BB962C8B-B14F-4D97-AF65-F5344CB8AC3E}">
        <p14:creationId xmlns:p14="http://schemas.microsoft.com/office/powerpoint/2010/main" val="154958516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The CDC contraception web page for healthcare providers allows</a:t>
            </a:r>
            <a:r>
              <a:rPr lang="en-US" baseline="0" dirty="0" smtClean="0"/>
              <a:t> for online access to the SPR, similar to the MEC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smtClean="0"/>
              <a:t>On the U.S. SPR page, you can find the link to the original publication in CDC’s weekly Morbidity and Mortality Weekly Report (MMWR).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smtClean="0"/>
              <a:t>In addition, the page is being updated to include an </a:t>
            </a:r>
            <a:r>
              <a:rPr lang="en-US" sz="1200" kern="1200" dirty="0" smtClean="0">
                <a:solidFill>
                  <a:schemeClr val="tx1"/>
                </a:solidFill>
                <a:effectLst/>
                <a:latin typeface="+mn-lt"/>
                <a:ea typeface="+mn-ea"/>
                <a:cs typeface="+mn-cs"/>
              </a:rPr>
              <a:t>easy click-through version of the SPR.</a:t>
            </a:r>
            <a:endParaRPr lang="en-US" sz="1200" baseline="0" dirty="0" smtClean="0"/>
          </a:p>
          <a:p>
            <a:endParaRPr lang="en-US" dirty="0"/>
          </a:p>
        </p:txBody>
      </p:sp>
      <p:sp>
        <p:nvSpPr>
          <p:cNvPr id="4" name="Slide Number Placeholder 3"/>
          <p:cNvSpPr>
            <a:spLocks noGrp="1"/>
          </p:cNvSpPr>
          <p:nvPr>
            <p:ph type="sldNum" sz="quarter" idx="10"/>
          </p:nvPr>
        </p:nvSpPr>
        <p:spPr/>
        <p:txBody>
          <a:bodyPr/>
          <a:lstStyle/>
          <a:p>
            <a:fld id="{3248939C-6AA1-4E72-89FE-CD88101FFF54}" type="slidenum">
              <a:rPr lang="en-US" smtClean="0"/>
              <a:pPr/>
              <a:t>84</a:t>
            </a:fld>
            <a:endParaRPr lang="en-US"/>
          </a:p>
        </p:txBody>
      </p:sp>
    </p:spTree>
    <p:extLst>
      <p:ext uri="{BB962C8B-B14F-4D97-AF65-F5344CB8AC3E}">
        <p14:creationId xmlns:p14="http://schemas.microsoft.com/office/powerpoint/2010/main" val="43879246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updated CDC Contraception app for apple and android smart phones and tablets now includes the SPR in a user-friendly format, with easy navigation between the SPR and MEC.  It also easily links to other CDC guidance such as STD treatment guidelines.  This updated app is available for download through our website.  Many providers who use smartphones for other clinical references find this to be the easiest way to access the guidelines in everyday practice.  </a:t>
            </a:r>
          </a:p>
          <a:p>
            <a:endParaRPr lang="en-US" dirty="0"/>
          </a:p>
        </p:txBody>
      </p:sp>
      <p:sp>
        <p:nvSpPr>
          <p:cNvPr id="4" name="Slide Number Placeholder 3"/>
          <p:cNvSpPr>
            <a:spLocks noGrp="1"/>
          </p:cNvSpPr>
          <p:nvPr>
            <p:ph type="sldNum" sz="quarter" idx="10"/>
          </p:nvPr>
        </p:nvSpPr>
        <p:spPr/>
        <p:txBody>
          <a:bodyPr/>
          <a:lstStyle/>
          <a:p>
            <a:fld id="{3248939C-6AA1-4E72-89FE-CD88101FFF54}" type="slidenum">
              <a:rPr lang="en-US" smtClean="0"/>
              <a:pPr/>
              <a:t>85</a:t>
            </a:fld>
            <a:endParaRPr lang="en-US"/>
          </a:p>
        </p:txBody>
      </p:sp>
    </p:spTree>
    <p:extLst>
      <p:ext uri="{BB962C8B-B14F-4D97-AF65-F5344CB8AC3E}">
        <p14:creationId xmlns:p14="http://schemas.microsoft.com/office/powerpoint/2010/main" val="379146473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CDC also has printed and laminated SPR summary charts which can be ordered or printed from our website.  Flowcharts for the SPR include management strategies for common issues such as how to be reasonably certain a women is not pregnant, when to start contraception, how to manage late or missed combined hormonal contraceptive methods, management of an IUD with pelvic inflammatory disease, and management of bleeding irregularities while using contraception.  Posting the colorful flowcharts in staff work areas can help to raise awareness and use of the guidelines.  </a:t>
            </a:r>
          </a:p>
          <a:p>
            <a:endParaRPr lang="en-US" dirty="0"/>
          </a:p>
        </p:txBody>
      </p:sp>
      <p:sp>
        <p:nvSpPr>
          <p:cNvPr id="4" name="Slide Number Placeholder 3"/>
          <p:cNvSpPr>
            <a:spLocks noGrp="1"/>
          </p:cNvSpPr>
          <p:nvPr>
            <p:ph type="sldNum" sz="quarter" idx="10"/>
          </p:nvPr>
        </p:nvSpPr>
        <p:spPr/>
        <p:txBody>
          <a:bodyPr/>
          <a:lstStyle/>
          <a:p>
            <a:fld id="{3248939C-6AA1-4E72-89FE-CD88101FFF54}" type="slidenum">
              <a:rPr lang="en-US" smtClean="0"/>
              <a:pPr/>
              <a:t>86</a:t>
            </a:fld>
            <a:endParaRPr lang="en-US"/>
          </a:p>
        </p:txBody>
      </p:sp>
    </p:spTree>
    <p:extLst>
      <p:ext uri="{BB962C8B-B14F-4D97-AF65-F5344CB8AC3E}">
        <p14:creationId xmlns:p14="http://schemas.microsoft.com/office/powerpoint/2010/main" val="416464609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BF7D67-155C-4343-8D69-7DAB182771CD}" type="slidenum">
              <a:rPr lang="en-US" smtClean="0"/>
              <a:t>87</a:t>
            </a:fld>
            <a:endParaRPr lang="en-US"/>
          </a:p>
        </p:txBody>
      </p:sp>
    </p:spTree>
    <p:extLst>
      <p:ext uri="{BB962C8B-B14F-4D97-AF65-F5344CB8AC3E}">
        <p14:creationId xmlns:p14="http://schemas.microsoft.com/office/powerpoint/2010/main" val="284176753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smtClean="0"/>
              <a:t>There are several barriers</a:t>
            </a:r>
            <a:r>
              <a:rPr lang="en-US" baseline="0" dirty="0" smtClean="0"/>
              <a:t> to initiating contraception which increases the time a woman is at risk for unintended pregnancy.</a:t>
            </a:r>
          </a:p>
          <a:p>
            <a:pPr marL="171450" indent="-171450">
              <a:buFont typeface="Arial" pitchFamily="34" charset="0"/>
              <a:buChar char="•"/>
            </a:pPr>
            <a:r>
              <a:rPr lang="en-US" baseline="0" dirty="0" smtClean="0"/>
              <a:t>Some examples of these barriers are waiting for next menses to start the method or coming back for another visit or the need to fill a prescription.</a:t>
            </a:r>
          </a:p>
          <a:p>
            <a:pPr marL="171450" indent="-171450">
              <a:buFont typeface="Arial" pitchFamily="34" charset="0"/>
              <a:buChar char="•"/>
            </a:pPr>
            <a:r>
              <a:rPr lang="en-US" baseline="0" dirty="0" smtClean="0"/>
              <a:t>Quick start is the start of a contraceptive method when a woman requests it.</a:t>
            </a:r>
          </a:p>
          <a:p>
            <a:pPr marL="171450" indent="-171450">
              <a:buFont typeface="Arial" pitchFamily="34" charset="0"/>
              <a:buChar char="•"/>
            </a:pPr>
            <a:r>
              <a:rPr lang="en-US" baseline="0" dirty="0" smtClean="0"/>
              <a:t>This may reduce the time a woman is at risk for pregnancy and may reduce barriers to starting a method.</a:t>
            </a:r>
            <a:endParaRPr lang="en-US" dirty="0" smtClean="0"/>
          </a:p>
          <a:p>
            <a:endParaRPr lang="en-US" dirty="0"/>
          </a:p>
        </p:txBody>
      </p:sp>
      <p:sp>
        <p:nvSpPr>
          <p:cNvPr id="4" name="Slide Number Placeholder 3"/>
          <p:cNvSpPr>
            <a:spLocks noGrp="1"/>
          </p:cNvSpPr>
          <p:nvPr>
            <p:ph type="sldNum" sz="quarter" idx="10"/>
          </p:nvPr>
        </p:nvSpPr>
        <p:spPr/>
        <p:txBody>
          <a:bodyPr/>
          <a:lstStyle/>
          <a:p>
            <a:fld id="{186ECE1E-AF7B-493F-818C-23C9FFA919D5}" type="slidenum">
              <a:rPr lang="en-US" smtClean="0"/>
              <a:t>89</a:t>
            </a:fld>
            <a:endParaRPr lang="en-US" dirty="0"/>
          </a:p>
        </p:txBody>
      </p:sp>
    </p:spTree>
    <p:extLst>
      <p:ext uri="{BB962C8B-B14F-4D97-AF65-F5344CB8AC3E}">
        <p14:creationId xmlns:p14="http://schemas.microsoft.com/office/powerpoint/2010/main" val="332036510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baseline="0" dirty="0" smtClean="0"/>
              <a:t>The US SPR provides guidance both within the document and summarized in a user-friendly chart to guide providers on when to start a method and how to counsel patients on backup needs for all methods.</a:t>
            </a:r>
          </a:p>
          <a:p>
            <a:pPr marL="171450" indent="-171450">
              <a:buFont typeface="Arial" pitchFamily="34" charset="0"/>
              <a:buChar char="•"/>
            </a:pPr>
            <a:r>
              <a:rPr lang="en-US" baseline="0" dirty="0" smtClean="0"/>
              <a:t>Any of the methods can be started at any time if a provider is reasonably certain that a woman is not pregnant.</a:t>
            </a:r>
          </a:p>
          <a:p>
            <a:pPr marL="171450" indent="-171450">
              <a:buFont typeface="Arial" pitchFamily="34" charset="0"/>
              <a:buChar char="•"/>
            </a:pPr>
            <a:r>
              <a:rPr lang="en-US" baseline="0" dirty="0" smtClean="0"/>
              <a:t>For the implant, if it has been more than 5 days since last cycle, she will need to use a back-up method or abstain from sexual intercourse for 7 days.</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772E7A18-36AF-4CD5-9F81-091C17D788F0}" type="slidenum">
              <a:rPr lang="en-US" smtClean="0"/>
              <a:pPr>
                <a:defRPr/>
              </a:pPr>
              <a:t>90</a:t>
            </a:fld>
            <a:endParaRPr lang="en-US" dirty="0"/>
          </a:p>
        </p:txBody>
      </p:sp>
    </p:spTree>
    <p:extLst>
      <p:ext uri="{BB962C8B-B14F-4D97-AF65-F5344CB8AC3E}">
        <p14:creationId xmlns:p14="http://schemas.microsoft.com/office/powerpoint/2010/main" val="352319726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smtClean="0"/>
              <a:t>For women</a:t>
            </a:r>
            <a:r>
              <a:rPr lang="en-US" baseline="0" dirty="0" smtClean="0"/>
              <a:t> in other situations that may not have a last menstrual cycle to refer to, guidance on how to initiate methods is also provided.</a:t>
            </a:r>
          </a:p>
          <a:p>
            <a:pPr marL="171450" indent="-171450">
              <a:buFont typeface="Arial" pitchFamily="34" charset="0"/>
              <a:buChar char="•"/>
            </a:pPr>
            <a:r>
              <a:rPr lang="en-US" baseline="0" dirty="0" smtClean="0"/>
              <a:t>These situations include for women who are </a:t>
            </a:r>
            <a:r>
              <a:rPr lang="en-US" baseline="0" dirty="0" err="1" smtClean="0"/>
              <a:t>amenorrheic</a:t>
            </a:r>
            <a:r>
              <a:rPr lang="en-US" baseline="0" dirty="0" smtClean="0"/>
              <a:t>, postpartum, </a:t>
            </a:r>
            <a:r>
              <a:rPr lang="en-US" baseline="0" dirty="0" err="1" smtClean="0"/>
              <a:t>postabortion</a:t>
            </a:r>
            <a:r>
              <a:rPr lang="en-US" baseline="0" dirty="0" smtClean="0"/>
              <a:t> or are switching from another method.</a:t>
            </a:r>
          </a:p>
          <a:p>
            <a:pPr marL="171450" indent="-171450">
              <a:buFont typeface="Arial" pitchFamily="34" charset="0"/>
              <a:buChar char="•"/>
            </a:pPr>
            <a:r>
              <a:rPr lang="en-US" baseline="0" dirty="0" smtClean="0"/>
              <a:t>These recommendations can be found under each contraceptive method in the When to Start section.</a:t>
            </a:r>
            <a:endParaRPr lang="en-US" dirty="0" smtClean="0"/>
          </a:p>
          <a:p>
            <a:endParaRPr lang="en-US" dirty="0"/>
          </a:p>
        </p:txBody>
      </p:sp>
      <p:sp>
        <p:nvSpPr>
          <p:cNvPr id="4" name="Slide Number Placeholder 3"/>
          <p:cNvSpPr>
            <a:spLocks noGrp="1"/>
          </p:cNvSpPr>
          <p:nvPr>
            <p:ph type="sldNum" sz="quarter" idx="10"/>
          </p:nvPr>
        </p:nvSpPr>
        <p:spPr/>
        <p:txBody>
          <a:bodyPr/>
          <a:lstStyle/>
          <a:p>
            <a:fld id="{3248939C-6AA1-4E72-89FE-CD88101FFF54}" type="slidenum">
              <a:rPr lang="en-US" smtClean="0"/>
              <a:pPr/>
              <a:t>91</a:t>
            </a:fld>
            <a:endParaRPr lang="en-US"/>
          </a:p>
        </p:txBody>
      </p:sp>
    </p:spTree>
    <p:extLst>
      <p:ext uri="{BB962C8B-B14F-4D97-AF65-F5344CB8AC3E}">
        <p14:creationId xmlns:p14="http://schemas.microsoft.com/office/powerpoint/2010/main" val="165365422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smtClean="0"/>
              <a:t>To answer this question, the recommendation for</a:t>
            </a:r>
            <a:r>
              <a:rPr lang="en-US" baseline="0" dirty="0" smtClean="0"/>
              <a:t> pills and for all methods is a woman can start a method anytime, if a provider can be reasonably certain she is not pregnant</a:t>
            </a:r>
          </a:p>
          <a:p>
            <a:pPr marL="171450" indent="-171450">
              <a:buFont typeface="Arial" pitchFamily="34" charset="0"/>
              <a:buChar char="•"/>
            </a:pPr>
            <a:r>
              <a:rPr lang="en-US" baseline="0" dirty="0" smtClean="0"/>
              <a:t>If it has been more than 5 days since menstrual bleeding started, she will need to abstain from sex or use additional contraception for the next 7 days after starting her combined pills</a:t>
            </a:r>
          </a:p>
          <a:p>
            <a:endParaRPr lang="en-US" dirty="0"/>
          </a:p>
        </p:txBody>
      </p:sp>
      <p:sp>
        <p:nvSpPr>
          <p:cNvPr id="4" name="Slide Number Placeholder 3"/>
          <p:cNvSpPr>
            <a:spLocks noGrp="1"/>
          </p:cNvSpPr>
          <p:nvPr>
            <p:ph type="sldNum" sz="quarter" idx="10"/>
          </p:nvPr>
        </p:nvSpPr>
        <p:spPr/>
        <p:txBody>
          <a:bodyPr/>
          <a:lstStyle/>
          <a:p>
            <a:fld id="{3248939C-6AA1-4E72-89FE-CD88101FFF54}" type="slidenum">
              <a:rPr lang="en-US" smtClean="0"/>
              <a:pPr/>
              <a:t>92</a:t>
            </a:fld>
            <a:endParaRPr lang="en-US"/>
          </a:p>
        </p:txBody>
      </p:sp>
    </p:spTree>
    <p:extLst>
      <p:ext uri="{BB962C8B-B14F-4D97-AF65-F5344CB8AC3E}">
        <p14:creationId xmlns:p14="http://schemas.microsoft.com/office/powerpoint/2010/main" val="86622902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48939C-6AA1-4E72-89FE-CD88101FFF54}" type="slidenum">
              <a:rPr lang="en-US" smtClean="0"/>
              <a:pPr/>
              <a:t>93</a:t>
            </a:fld>
            <a:endParaRPr lang="en-US"/>
          </a:p>
        </p:txBody>
      </p:sp>
    </p:spTree>
    <p:extLst>
      <p:ext uri="{BB962C8B-B14F-4D97-AF65-F5344CB8AC3E}">
        <p14:creationId xmlns:p14="http://schemas.microsoft.com/office/powerpoint/2010/main" val="16724279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smtClean="0"/>
              <a:t>This graph</a:t>
            </a:r>
            <a:r>
              <a:rPr lang="en-US" baseline="0" dirty="0" smtClean="0"/>
              <a:t> shows the teen birth rates according to race for females, 15-19 years old from 2000 through 2015.</a:t>
            </a:r>
          </a:p>
          <a:p>
            <a:pPr marL="171450" indent="-171450">
              <a:buFont typeface="Arial" pitchFamily="34" charset="0"/>
              <a:buChar char="•"/>
            </a:pPr>
            <a:r>
              <a:rPr lang="en-US" baseline="0" dirty="0" smtClean="0"/>
              <a:t>The highest rates are among Blacks and Hispanics.</a:t>
            </a:r>
          </a:p>
          <a:p>
            <a:pPr marL="171450" indent="-171450">
              <a:buFont typeface="Arial" pitchFamily="34" charset="0"/>
              <a:buChar char="•"/>
            </a:pPr>
            <a:r>
              <a:rPr lang="en-US" baseline="0" dirty="0" smtClean="0"/>
              <a:t>Rates for all races are also at historic lows.</a:t>
            </a:r>
          </a:p>
          <a:p>
            <a:pPr marL="171450" indent="-171450">
              <a:buFont typeface="Arial" pitchFamily="34" charset="0"/>
              <a:buChar char="•"/>
            </a:pPr>
            <a:endParaRPr lang="en-US" baseline="0" dirty="0" smtClean="0"/>
          </a:p>
          <a:p>
            <a:pPr marL="0" indent="0">
              <a:buFont typeface="Arial" pitchFamily="34" charset="0"/>
              <a:buNone/>
            </a:pPr>
            <a:endParaRPr lang="en-US" baseline="0" dirty="0" smtClean="0"/>
          </a:p>
          <a:p>
            <a:pPr marL="0" indent="0">
              <a:buFont typeface="Arial" pitchFamily="34" charset="0"/>
              <a:buNone/>
            </a:pPr>
            <a:endParaRPr lang="en-US" baseline="0" dirty="0" smtClean="0"/>
          </a:p>
          <a:p>
            <a:pPr marL="0" indent="0">
              <a:buFont typeface="Arial" pitchFamily="34" charset="0"/>
              <a:buNone/>
            </a:pPr>
            <a:endParaRPr lang="en-US" baseline="0" dirty="0" smtClean="0"/>
          </a:p>
        </p:txBody>
      </p:sp>
      <p:sp>
        <p:nvSpPr>
          <p:cNvPr id="4" name="Slide Number Placeholder 3"/>
          <p:cNvSpPr>
            <a:spLocks noGrp="1"/>
          </p:cNvSpPr>
          <p:nvPr>
            <p:ph type="sldNum" sz="quarter" idx="10"/>
          </p:nvPr>
        </p:nvSpPr>
        <p:spPr/>
        <p:txBody>
          <a:bodyPr/>
          <a:lstStyle/>
          <a:p>
            <a:fld id="{3248939C-6AA1-4E72-89FE-CD88101FFF54}" type="slidenum">
              <a:rPr lang="en-US" smtClean="0"/>
              <a:pPr/>
              <a:t>9</a:t>
            </a:fld>
            <a:endParaRPr lang="en-US"/>
          </a:p>
        </p:txBody>
      </p:sp>
    </p:spTree>
    <p:extLst>
      <p:ext uri="{BB962C8B-B14F-4D97-AF65-F5344CB8AC3E}">
        <p14:creationId xmlns:p14="http://schemas.microsoft.com/office/powerpoint/2010/main" val="206936089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smtClean="0"/>
              <a:t>Some providers may question whether</a:t>
            </a:r>
            <a:r>
              <a:rPr lang="en-US" baseline="0" dirty="0" smtClean="0"/>
              <a:t> or not they should do a pregnancy test to rule out pregnancy and may also question if a pregnancy test is enough.  </a:t>
            </a:r>
          </a:p>
          <a:p>
            <a:pPr marL="171450" indent="-171450">
              <a:buFont typeface="Arial" pitchFamily="34" charset="0"/>
              <a:buChar char="•"/>
            </a:pPr>
            <a:r>
              <a:rPr lang="en-US" baseline="0" dirty="0" smtClean="0"/>
              <a:t>The evidence shows that pregnancy testing does have limitations.</a:t>
            </a:r>
          </a:p>
          <a:p>
            <a:pPr marL="171450" indent="-171450">
              <a:buFont typeface="Arial" pitchFamily="34" charset="0"/>
              <a:buChar char="•"/>
            </a:pPr>
            <a:r>
              <a:rPr lang="en-US" baseline="0" dirty="0" smtClean="0"/>
              <a:t>Pregnancy detection rates vary depending on the sensitivity of the test and the timing of testing with respect to missed menses, last intercourse or last pregnancy.</a:t>
            </a:r>
          </a:p>
          <a:p>
            <a:pPr marL="171450" indent="-171450">
              <a:buFont typeface="Arial" pitchFamily="34" charset="0"/>
              <a:buChar char="•"/>
            </a:pPr>
            <a:r>
              <a:rPr lang="en-US" baseline="0" dirty="0" smtClean="0"/>
              <a:t>False negatives may occur with recent intercourse while false positives may occur after recent pregnancy.</a:t>
            </a:r>
            <a:endParaRPr lang="en-US" dirty="0"/>
          </a:p>
        </p:txBody>
      </p:sp>
      <p:sp>
        <p:nvSpPr>
          <p:cNvPr id="4" name="Slide Number Placeholder 3"/>
          <p:cNvSpPr>
            <a:spLocks noGrp="1"/>
          </p:cNvSpPr>
          <p:nvPr>
            <p:ph type="sldNum" sz="quarter" idx="10"/>
          </p:nvPr>
        </p:nvSpPr>
        <p:spPr/>
        <p:txBody>
          <a:bodyPr/>
          <a:lstStyle/>
          <a:p>
            <a:fld id="{28BF7D67-155C-4343-8D69-7DAB182771CD}" type="slidenum">
              <a:rPr lang="en-US" smtClean="0"/>
              <a:t>94</a:t>
            </a:fld>
            <a:endParaRPr lang="en-US"/>
          </a:p>
        </p:txBody>
      </p:sp>
    </p:spTree>
    <p:extLst>
      <p:ext uri="{BB962C8B-B14F-4D97-AF65-F5344CB8AC3E}">
        <p14:creationId xmlns:p14="http://schemas.microsoft.com/office/powerpoint/2010/main" val="87649860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endParaRPr lang="en-US" b="1" dirty="0"/>
          </a:p>
        </p:txBody>
      </p:sp>
      <p:sp>
        <p:nvSpPr>
          <p:cNvPr id="4" name="Slide Number Placeholder 3"/>
          <p:cNvSpPr>
            <a:spLocks noGrp="1"/>
          </p:cNvSpPr>
          <p:nvPr>
            <p:ph type="sldNum" sz="quarter" idx="10"/>
          </p:nvPr>
        </p:nvSpPr>
        <p:spPr/>
        <p:txBody>
          <a:bodyPr/>
          <a:lstStyle/>
          <a:p>
            <a:fld id="{186ECE1E-AF7B-493F-818C-23C9FFA919D5}" type="slidenum">
              <a:rPr lang="en-US" smtClean="0"/>
              <a:t>95</a:t>
            </a:fld>
            <a:endParaRPr lang="en-US" dirty="0"/>
          </a:p>
        </p:txBody>
      </p:sp>
    </p:spTree>
    <p:extLst>
      <p:ext uri="{BB962C8B-B14F-4D97-AF65-F5344CB8AC3E}">
        <p14:creationId xmlns:p14="http://schemas.microsoft.com/office/powerpoint/2010/main" val="107736006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smtClean="0"/>
              <a:t>Several studies have</a:t>
            </a:r>
            <a:r>
              <a:rPr lang="en-US" baseline="0" dirty="0" smtClean="0"/>
              <a:t> been conducted comparing the negative predictive value of this criteria with a pregnancy test.  </a:t>
            </a:r>
          </a:p>
          <a:p>
            <a:pPr marL="171450" indent="-171450">
              <a:buFont typeface="Arial" pitchFamily="34" charset="0"/>
              <a:buChar char="•"/>
            </a:pPr>
            <a:r>
              <a:rPr lang="en-US" baseline="0" dirty="0" smtClean="0"/>
              <a:t>These studies all showed a negative predictive value of 96% to 100%. </a:t>
            </a:r>
          </a:p>
          <a:p>
            <a:pPr marL="171450" indent="-171450">
              <a:buFont typeface="Arial" pitchFamily="34" charset="0"/>
              <a:buChar char="•"/>
            </a:pPr>
            <a:r>
              <a:rPr lang="en-US" baseline="0" dirty="0" smtClean="0"/>
              <a:t>This means of the 100 who had a negative result according to the pregnancy checklist, 96 to 100 of them were not pregnant according to a pregnancy test.</a:t>
            </a:r>
          </a:p>
          <a:p>
            <a:pPr marL="171450" indent="-171450">
              <a:buFont typeface="Arial" pitchFamily="34" charset="0"/>
              <a:buChar char="•"/>
            </a:pPr>
            <a:r>
              <a:rPr lang="en-US" baseline="0" dirty="0" smtClean="0"/>
              <a:t>This indicates that this pregnancy checklist criteria can be used to accurately </a:t>
            </a:r>
            <a:r>
              <a:rPr lang="en-US" dirty="0" smtClean="0"/>
              <a:t>rule out pregnancy</a:t>
            </a:r>
            <a:r>
              <a:rPr lang="en-US" baseline="0" dirty="0" smtClean="0"/>
              <a:t> </a:t>
            </a:r>
            <a:r>
              <a:rPr lang="en-US" dirty="0" smtClean="0"/>
              <a:t>and safely</a:t>
            </a:r>
            <a:r>
              <a:rPr lang="en-US" baseline="0" dirty="0" smtClean="0"/>
              <a:t> </a:t>
            </a:r>
            <a:r>
              <a:rPr lang="en-US" dirty="0" smtClean="0"/>
              <a:t>start contraception.</a:t>
            </a:r>
          </a:p>
        </p:txBody>
      </p:sp>
      <p:sp>
        <p:nvSpPr>
          <p:cNvPr id="4" name="Slide Number Placeholder 3"/>
          <p:cNvSpPr>
            <a:spLocks noGrp="1"/>
          </p:cNvSpPr>
          <p:nvPr>
            <p:ph type="sldNum" sz="quarter" idx="10"/>
          </p:nvPr>
        </p:nvSpPr>
        <p:spPr/>
        <p:txBody>
          <a:bodyPr/>
          <a:lstStyle/>
          <a:p>
            <a:fld id="{186ECE1E-AF7B-493F-818C-23C9FFA919D5}" type="slidenum">
              <a:rPr lang="en-US" smtClean="0"/>
              <a:t>96</a:t>
            </a:fld>
            <a:endParaRPr lang="en-US" dirty="0"/>
          </a:p>
        </p:txBody>
      </p:sp>
    </p:spTree>
    <p:extLst>
      <p:ext uri="{BB962C8B-B14F-4D97-AF65-F5344CB8AC3E}">
        <p14:creationId xmlns:p14="http://schemas.microsoft.com/office/powerpoint/2010/main" val="303810090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86ECE1E-AF7B-493F-818C-23C9FFA919D5}" type="slidenum">
              <a:rPr lang="en-US" smtClean="0"/>
              <a:t>97</a:t>
            </a:fld>
            <a:endParaRPr lang="en-US" dirty="0"/>
          </a:p>
        </p:txBody>
      </p:sp>
    </p:spTree>
    <p:extLst>
      <p:ext uri="{BB962C8B-B14F-4D97-AF65-F5344CB8AC3E}">
        <p14:creationId xmlns:p14="http://schemas.microsoft.com/office/powerpoint/2010/main" val="109705761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48939C-6AA1-4E72-89FE-CD88101FFF54}" type="slidenum">
              <a:rPr lang="en-US" smtClean="0"/>
              <a:pPr/>
              <a:t>98</a:t>
            </a:fld>
            <a:endParaRPr lang="en-US"/>
          </a:p>
        </p:txBody>
      </p:sp>
    </p:spTree>
    <p:extLst>
      <p:ext uri="{BB962C8B-B14F-4D97-AF65-F5344CB8AC3E}">
        <p14:creationId xmlns:p14="http://schemas.microsoft.com/office/powerpoint/2010/main" val="125060395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US SPR also provides recommendations that address exams and tests needed prior to starting a woman on a method, as unnecessary tests may create barriers to contraceptive initiation.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For example, a pelvic exam itself may be a barrier to women getting contraception, especially adolescents</a:t>
            </a:r>
            <a:r>
              <a:rPr lang="en-US" sz="1200" i="1" u="sng"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if they are not willing to participate in the exam</a:t>
            </a:r>
          </a:p>
          <a:p>
            <a:pPr marL="171450" indent="-171450">
              <a:buFont typeface="Arial" pitchFamily="34" charset="0"/>
              <a:buChar char="•"/>
            </a:pPr>
            <a:r>
              <a:rPr lang="en-US" baseline="0" dirty="0" smtClean="0"/>
              <a:t>Waiting for test results may be another barrier that delays contraceptive use</a:t>
            </a:r>
          </a:p>
          <a:p>
            <a:pPr marL="171450" indent="-171450">
              <a:buFont typeface="Arial" pitchFamily="34" charset="0"/>
              <a:buChar char="•"/>
            </a:pPr>
            <a:r>
              <a:rPr lang="en-US" baseline="0" dirty="0" smtClean="0"/>
              <a:t>The US SPR provides recommendations that address exams and tests needed prior to starting a woman on a method</a:t>
            </a:r>
          </a:p>
          <a:p>
            <a:pPr marL="171450" indent="-171450">
              <a:buFont typeface="Arial" pitchFamily="34" charset="0"/>
              <a:buChar char="•"/>
            </a:pPr>
            <a:r>
              <a:rPr lang="en-US" baseline="0" dirty="0" smtClean="0"/>
              <a:t>These recommendations are categorized into 3 classes:</a:t>
            </a:r>
          </a:p>
          <a:p>
            <a:pPr marL="628650" lvl="1" indent="-171450">
              <a:buFont typeface="Arial" pitchFamily="34" charset="0"/>
              <a:buChar char="•"/>
            </a:pPr>
            <a:r>
              <a:rPr lang="en-US" baseline="0" dirty="0" smtClean="0"/>
              <a:t>Class A are essential and mandatory for a given method</a:t>
            </a:r>
          </a:p>
          <a:p>
            <a:pPr marL="628650" lvl="1" indent="-171450">
              <a:buFont typeface="Arial" pitchFamily="34" charset="0"/>
              <a:buChar char="•"/>
            </a:pPr>
            <a:r>
              <a:rPr lang="en-US" baseline="0" dirty="0" smtClean="0"/>
              <a:t>Class B exams and tests contribute substantially to safe and effective use, but implementation may be considered within the public health and/or service context</a:t>
            </a:r>
          </a:p>
          <a:p>
            <a:pPr marL="628650" lvl="1" indent="-171450">
              <a:buFont typeface="Arial" pitchFamily="34" charset="0"/>
              <a:buChar char="•"/>
            </a:pPr>
            <a:r>
              <a:rPr lang="en-US" baseline="0" dirty="0" smtClean="0"/>
              <a:t>Finally, Class C does not contribute substantially to safe and effective use of the method</a:t>
            </a:r>
          </a:p>
        </p:txBody>
      </p:sp>
      <p:sp>
        <p:nvSpPr>
          <p:cNvPr id="4" name="Slide Number Placeholder 3"/>
          <p:cNvSpPr>
            <a:spLocks noGrp="1"/>
          </p:cNvSpPr>
          <p:nvPr>
            <p:ph type="sldNum" sz="quarter" idx="10"/>
          </p:nvPr>
        </p:nvSpPr>
        <p:spPr/>
        <p:txBody>
          <a:bodyPr/>
          <a:lstStyle/>
          <a:p>
            <a:fld id="{3248939C-6AA1-4E72-89FE-CD88101FFF54}" type="slidenum">
              <a:rPr lang="en-US" smtClean="0"/>
              <a:pPr/>
              <a:t>99</a:t>
            </a:fld>
            <a:endParaRPr lang="en-US"/>
          </a:p>
        </p:txBody>
      </p:sp>
    </p:spTree>
    <p:extLst>
      <p:ext uri="{BB962C8B-B14F-4D97-AF65-F5344CB8AC3E}">
        <p14:creationId xmlns:p14="http://schemas.microsoft.com/office/powerpoint/2010/main" val="278872749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smtClean="0"/>
              <a:t>This slide replicates</a:t>
            </a:r>
            <a:r>
              <a:rPr lang="en-US" baseline="0" dirty="0" smtClean="0"/>
              <a:t> the summary chart in the US SPR for all contraceptive methods and commonly performed screening exams and tests</a:t>
            </a:r>
            <a:endParaRPr lang="en-US" dirty="0"/>
          </a:p>
        </p:txBody>
      </p:sp>
      <p:sp>
        <p:nvSpPr>
          <p:cNvPr id="4" name="Slide Number Placeholder 3"/>
          <p:cNvSpPr>
            <a:spLocks noGrp="1"/>
          </p:cNvSpPr>
          <p:nvPr>
            <p:ph type="sldNum" sz="quarter" idx="10"/>
          </p:nvPr>
        </p:nvSpPr>
        <p:spPr/>
        <p:txBody>
          <a:bodyPr/>
          <a:lstStyle/>
          <a:p>
            <a:fld id="{28BF7D67-155C-4343-8D69-7DAB182771CD}" type="slidenum">
              <a:rPr lang="en-US" smtClean="0"/>
              <a:t>100</a:t>
            </a:fld>
            <a:endParaRPr lang="en-US"/>
          </a:p>
        </p:txBody>
      </p:sp>
    </p:spTree>
    <p:extLst>
      <p:ext uri="{BB962C8B-B14F-4D97-AF65-F5344CB8AC3E}">
        <p14:creationId xmlns:p14="http://schemas.microsoft.com/office/powerpoint/2010/main" val="197510595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smtClean="0"/>
              <a:t>Here you can see that there are very few class A exams and tests, none of which are listed under Implant.</a:t>
            </a:r>
          </a:p>
          <a:p>
            <a:pPr marL="171450" indent="-171450">
              <a:buFont typeface="Arial" pitchFamily="34" charset="0"/>
              <a:buChar char="•"/>
            </a:pPr>
            <a:r>
              <a:rPr lang="en-US" dirty="0" smtClean="0"/>
              <a:t>The blood</a:t>
            </a:r>
            <a:r>
              <a:rPr lang="en-US" baseline="0" dirty="0" smtClean="0"/>
              <a:t> pressure recommendation before initiating combined hormonal contraceptives is class A accompanied by this statement: </a:t>
            </a:r>
          </a:p>
          <a:p>
            <a:pPr marL="171450" indent="-171450">
              <a:buFont typeface="Arial" pitchFamily="34" charset="0"/>
              <a:buChar char="•"/>
            </a:pPr>
            <a:r>
              <a:rPr lang="en-US" sz="1200" kern="1200" baseline="300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In cases in which access to health care might be limited, the blood pressure measurement can be obtained by the woman in a non–health-care setting (e.g., pharmacy or fire station) and self-reported to the provider</a:t>
            </a:r>
            <a:endParaRPr lang="en-US" dirty="0" smtClean="0"/>
          </a:p>
          <a:p>
            <a:pPr marL="171450" indent="-171450">
              <a:buFont typeface="Arial" pitchFamily="34" charset="0"/>
              <a:buChar char="•"/>
            </a:pPr>
            <a:r>
              <a:rPr lang="en-US" dirty="0" smtClean="0"/>
              <a:t>A</a:t>
            </a:r>
            <a:r>
              <a:rPr lang="en-US" baseline="0" dirty="0" smtClean="0"/>
              <a:t> pelvic exam is essential before placement of an IUD or to fit a diaphragm or cervical cap but is not necessary for any other method.</a:t>
            </a:r>
          </a:p>
          <a:p>
            <a:pPr marL="0" indent="0">
              <a:buFont typeface="Arial" pitchFamily="34" charset="0"/>
              <a:buNone/>
            </a:pPr>
            <a:endParaRPr lang="en-US" baseline="0" dirty="0" smtClean="0"/>
          </a:p>
        </p:txBody>
      </p:sp>
      <p:sp>
        <p:nvSpPr>
          <p:cNvPr id="4" name="Slide Number Placeholder 3"/>
          <p:cNvSpPr>
            <a:spLocks noGrp="1"/>
          </p:cNvSpPr>
          <p:nvPr>
            <p:ph type="sldNum" sz="quarter" idx="10"/>
          </p:nvPr>
        </p:nvSpPr>
        <p:spPr/>
        <p:txBody>
          <a:bodyPr/>
          <a:lstStyle/>
          <a:p>
            <a:fld id="{28BF7D67-155C-4343-8D69-7DAB182771CD}" type="slidenum">
              <a:rPr lang="en-US" smtClean="0"/>
              <a:t>101</a:t>
            </a:fld>
            <a:endParaRPr lang="en-US"/>
          </a:p>
        </p:txBody>
      </p:sp>
    </p:spTree>
    <p:extLst>
      <p:ext uri="{BB962C8B-B14F-4D97-AF65-F5344CB8AC3E}">
        <p14:creationId xmlns:p14="http://schemas.microsoft.com/office/powerpoint/2010/main" val="197510595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sz="1200" b="0" i="0" u="none" strike="noStrike" kern="1200" baseline="0" dirty="0" smtClean="0">
                <a:solidFill>
                  <a:schemeClr val="tx1"/>
                </a:solidFill>
                <a:latin typeface="+mn-lt"/>
                <a:ea typeface="+mn-ea"/>
                <a:cs typeface="+mn-cs"/>
              </a:rPr>
              <a:t>Pelvic examination is not necessary before initiation of the implant because it does not facilitate detection of conditions for which hormonal contraceptives would be unsafe. </a:t>
            </a:r>
          </a:p>
          <a:p>
            <a:pPr marL="171450" indent="-171450">
              <a:buFont typeface="Arial" pitchFamily="34" charset="0"/>
              <a:buChar char="•"/>
            </a:pPr>
            <a:r>
              <a:rPr lang="en-US" sz="1200" b="0" i="0" u="none" strike="noStrike" kern="1200" baseline="0" dirty="0" smtClean="0">
                <a:solidFill>
                  <a:schemeClr val="tx1"/>
                </a:solidFill>
                <a:latin typeface="+mn-lt"/>
                <a:ea typeface="+mn-ea"/>
                <a:cs typeface="+mn-cs"/>
              </a:rPr>
              <a:t>A systematic review examined two case-control studies comparing delayed and immediate pelvic examination before initiation of oral contraceptives or DMPA. </a:t>
            </a:r>
          </a:p>
          <a:p>
            <a:pPr marL="171450" indent="-171450">
              <a:buFont typeface="Arial" pitchFamily="34" charset="0"/>
              <a:buChar char="•"/>
            </a:pPr>
            <a:r>
              <a:rPr lang="en-US" sz="1200" b="0" i="0" u="none" strike="noStrike" kern="1200" baseline="0" dirty="0" smtClean="0">
                <a:solidFill>
                  <a:schemeClr val="tx1"/>
                </a:solidFill>
                <a:latin typeface="+mn-lt"/>
                <a:ea typeface="+mn-ea"/>
                <a:cs typeface="+mn-cs"/>
              </a:rPr>
              <a:t>No differences in risk factors for cervical neoplasia, incidence of STDs, incidence of abnormal </a:t>
            </a:r>
            <a:r>
              <a:rPr lang="en-US" sz="1200" b="0" i="0" u="none" strike="noStrike" kern="1200" baseline="0" dirty="0" err="1" smtClean="0">
                <a:solidFill>
                  <a:schemeClr val="tx1"/>
                </a:solidFill>
                <a:latin typeface="+mn-lt"/>
                <a:ea typeface="+mn-ea"/>
                <a:cs typeface="+mn-cs"/>
              </a:rPr>
              <a:t>Papanicolaou</a:t>
            </a:r>
            <a:r>
              <a:rPr lang="en-US" sz="1200" b="0" i="0" u="none" strike="noStrike" kern="1200" baseline="0" dirty="0" smtClean="0">
                <a:solidFill>
                  <a:schemeClr val="tx1"/>
                </a:solidFill>
                <a:latin typeface="+mn-lt"/>
                <a:ea typeface="+mn-ea"/>
                <a:cs typeface="+mn-cs"/>
              </a:rPr>
              <a:t> smears, or incidence of abnormal wet mounts were found.</a:t>
            </a:r>
          </a:p>
          <a:p>
            <a:pPr marL="171450" indent="-171450">
              <a:buFont typeface="Arial" pitchFamily="34" charset="0"/>
              <a:buChar char="•"/>
            </a:pPr>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28BF7D67-155C-4343-8D69-7DAB182771CD}" type="slidenum">
              <a:rPr lang="en-US" smtClean="0"/>
              <a:t>102</a:t>
            </a:fld>
            <a:endParaRPr lang="en-US"/>
          </a:p>
        </p:txBody>
      </p:sp>
    </p:spTree>
    <p:extLst>
      <p:ext uri="{BB962C8B-B14F-4D97-AF65-F5344CB8AC3E}">
        <p14:creationId xmlns:p14="http://schemas.microsoft.com/office/powerpoint/2010/main" val="226538526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sz="1200" b="0" kern="1200" baseline="0" dirty="0" smtClean="0">
                <a:solidFill>
                  <a:schemeClr val="tx1"/>
                </a:solidFill>
                <a:effectLst/>
                <a:latin typeface="+mn-lt"/>
                <a:ea typeface="+mn-ea"/>
                <a:cs typeface="+mn-cs"/>
              </a:rPr>
              <a:t>The highlighted area shows that there is a footnoted recommendation for measuring weight and calculating body mass index (BMI) before initiation of methods</a:t>
            </a:r>
          </a:p>
          <a:p>
            <a:pPr marL="171450" indent="-171450">
              <a:buFont typeface="Arial" pitchFamily="34" charset="0"/>
              <a:buChar char="•"/>
            </a:pPr>
            <a:r>
              <a:rPr lang="en-US" baseline="0" dirty="0" smtClean="0"/>
              <a:t>For Implant initiation, the recommendation for checking weight is “</a:t>
            </a:r>
            <a:r>
              <a:rPr lang="en-US" sz="1200" kern="1200" dirty="0" smtClean="0">
                <a:solidFill>
                  <a:schemeClr val="tx1"/>
                </a:solidFill>
                <a:effectLst/>
                <a:latin typeface="+mn-lt"/>
                <a:ea typeface="+mn-ea"/>
                <a:cs typeface="+mn-cs"/>
              </a:rPr>
              <a:t>Weight (BMI) measurement is not needed to determine medical eligibility for any methods of contraception because all methods can be used (USMEC 1) or generally can be used (USMEC 2) among obese women (</a:t>
            </a:r>
            <a:r>
              <a:rPr lang="en-US" sz="1200" i="1" kern="1200" dirty="0" smtClean="0">
                <a:solidFill>
                  <a:schemeClr val="tx1"/>
                </a:solidFill>
                <a:effectLst/>
                <a:latin typeface="+mn-lt"/>
                <a:ea typeface="+mn-ea"/>
                <a:cs typeface="+mn-cs"/>
              </a:rPr>
              <a:t>5</a:t>
            </a:r>
            <a:r>
              <a:rPr lang="en-US" sz="1200" kern="1200" dirty="0" smtClean="0">
                <a:solidFill>
                  <a:schemeClr val="tx1"/>
                </a:solidFill>
                <a:effectLst/>
                <a:latin typeface="+mn-lt"/>
                <a:ea typeface="+mn-ea"/>
                <a:cs typeface="+mn-cs"/>
              </a:rPr>
              <a:t>).  However, measuring weight and calculating BMI at baseline might be helpful to monitor any changes and counsel women who might be concerned about weight change perceived to be associated with their contraceptive method.”</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8BF7D67-155C-4343-8D69-7DAB182771CD}" type="slidenum">
              <a:rPr lang="en-US" smtClean="0"/>
              <a:t>103</a:t>
            </a:fld>
            <a:endParaRPr lang="en-US"/>
          </a:p>
        </p:txBody>
      </p:sp>
    </p:spTree>
    <p:extLst>
      <p:ext uri="{BB962C8B-B14F-4D97-AF65-F5344CB8AC3E}">
        <p14:creationId xmlns:p14="http://schemas.microsoft.com/office/powerpoint/2010/main" val="19751059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457200" y="1981200"/>
            <a:ext cx="8229600" cy="1676400"/>
          </a:xfrm>
          <a:prstGeom prst="rect">
            <a:avLst/>
          </a:prstGeom>
        </p:spPr>
        <p:txBody>
          <a:bodyPr/>
          <a:lstStyle>
            <a:lvl1pPr>
              <a:lnSpc>
                <a:spcPts val="3000"/>
              </a:lnSpc>
              <a:defRPr sz="2800" b="1" baseline="0">
                <a:solidFill>
                  <a:schemeClr val="tx1"/>
                </a:solidFill>
                <a:effectLst/>
              </a:defRPr>
            </a:lvl1pPr>
          </a:lstStyle>
          <a:p>
            <a:r>
              <a:rPr lang="en-US" dirty="0" smtClean="0"/>
              <a:t>Title of Presentation – Myriad Pro</a:t>
            </a:r>
            <a:br>
              <a:rPr lang="en-US" dirty="0" smtClean="0"/>
            </a:br>
            <a:r>
              <a:rPr lang="en-US" dirty="0" smtClean="0"/>
              <a:t> Bold, Shadow 28pt</a:t>
            </a:r>
            <a:endParaRPr lang="en-US" dirty="0"/>
          </a:p>
        </p:txBody>
      </p:sp>
      <p:sp>
        <p:nvSpPr>
          <p:cNvPr id="5" name="Subtitle 2"/>
          <p:cNvSpPr>
            <a:spLocks noGrp="1"/>
          </p:cNvSpPr>
          <p:nvPr>
            <p:ph type="subTitle" idx="1" hasCustomPrompt="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Presenters Name – Myriad Pro, Bold, 20pt</a:t>
            </a:r>
          </a:p>
        </p:txBody>
      </p:sp>
      <p:sp>
        <p:nvSpPr>
          <p:cNvPr id="9" name="Text Placeholder 8"/>
          <p:cNvSpPr>
            <a:spLocks noGrp="1"/>
          </p:cNvSpPr>
          <p:nvPr>
            <p:ph type="body" sz="quarter" idx="10" hasCustomPrompt="1"/>
          </p:nvPr>
        </p:nvSpPr>
        <p:spPr>
          <a:xfrm>
            <a:off x="1371600" y="4267200"/>
            <a:ext cx="6400800" cy="1295400"/>
          </a:xfrm>
          <a:prstGeom prst="rect">
            <a:avLst/>
          </a:prstGeom>
        </p:spPr>
        <p:txBody>
          <a:bodyPr/>
          <a:lstStyle>
            <a:lvl1pPr algn="ctr">
              <a:lnSpc>
                <a:spcPts val="2000"/>
              </a:lnSpc>
              <a:buNone/>
              <a:defRPr sz="1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z="1800" dirty="0" smtClean="0"/>
              <a:t>Title of Presenter –Myriad Pro, 18pt</a:t>
            </a:r>
          </a:p>
          <a:p>
            <a:pPr lvl="0"/>
            <a:endParaRPr lang="en-US" sz="1800" dirty="0" smtClean="0"/>
          </a:p>
          <a:p>
            <a:pPr lvl="0"/>
            <a:r>
              <a:rPr lang="en-US" sz="1800" dirty="0" smtClean="0"/>
              <a:t>Title of Event</a:t>
            </a:r>
          </a:p>
          <a:p>
            <a:pPr lvl="0"/>
            <a:r>
              <a:rPr lang="en-US" sz="1800" dirty="0" smtClean="0"/>
              <a:t>Date of Event</a:t>
            </a:r>
            <a:endParaRPr lang="en-US" dirty="0"/>
          </a:p>
        </p:txBody>
      </p:sp>
      <p:sp>
        <p:nvSpPr>
          <p:cNvPr id="6" name="Text Placeholder 5"/>
          <p:cNvSpPr>
            <a:spLocks noGrp="1"/>
          </p:cNvSpPr>
          <p:nvPr userDrawn="1">
            <p:ph type="body" sz="quarter" idx="11" hasCustomPrompt="1"/>
          </p:nvPr>
        </p:nvSpPr>
        <p:spPr>
          <a:xfrm>
            <a:off x="2286000" y="6272784"/>
            <a:ext cx="5105400" cy="182880"/>
          </a:xfrm>
          <a:prstGeom prst="rect">
            <a:avLst/>
          </a:prstGeom>
        </p:spPr>
        <p:txBody>
          <a:bodyPr/>
          <a:lstStyle>
            <a:lvl1pPr>
              <a:buNone/>
              <a:defRPr sz="1000" baseline="0">
                <a:solidFill>
                  <a:schemeClr val="accent1">
                    <a:lumMod val="50000"/>
                  </a:schemeClr>
                </a:solidFill>
              </a:defRPr>
            </a:lvl1pPr>
          </a:lstStyle>
          <a:p>
            <a:r>
              <a:rPr lang="en-US" dirty="0" smtClean="0"/>
              <a:t>Place Descriptor Here</a:t>
            </a:r>
            <a:endParaRPr lang="en-US" dirty="0"/>
          </a:p>
        </p:txBody>
      </p:sp>
      <p:sp>
        <p:nvSpPr>
          <p:cNvPr id="7" name="Text Placeholder 6"/>
          <p:cNvSpPr>
            <a:spLocks noGrp="1"/>
          </p:cNvSpPr>
          <p:nvPr userDrawn="1">
            <p:ph type="body" sz="quarter" idx="12" hasCustomPrompt="1"/>
          </p:nvPr>
        </p:nvSpPr>
        <p:spPr>
          <a:xfrm>
            <a:off x="2286000" y="6464808"/>
            <a:ext cx="5105400" cy="228600"/>
          </a:xfrm>
          <a:prstGeom prst="rect">
            <a:avLst/>
          </a:prstGeom>
        </p:spPr>
        <p:txBody>
          <a:bodyPr/>
          <a:lstStyle>
            <a:lvl1pPr>
              <a:buNone/>
              <a:defRPr sz="1000" baseline="0">
                <a:solidFill>
                  <a:schemeClr val="accent1">
                    <a:lumMod val="50000"/>
                  </a:schemeClr>
                </a:solidFill>
              </a:defRPr>
            </a:lvl1pPr>
          </a:lstStyle>
          <a:p>
            <a:r>
              <a:rPr lang="en-US" dirty="0" smtClean="0"/>
              <a:t>Place Descriptor Here</a:t>
            </a:r>
            <a:endParaRPr lang="en-US" dirty="0"/>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1188" y="382588"/>
            <a:ext cx="7851775"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528638" y="1754188"/>
            <a:ext cx="7997825" cy="41148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65262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11188" y="382588"/>
            <a:ext cx="7851775"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12500599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51139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593725" y="342900"/>
            <a:ext cx="8212138" cy="1104900"/>
          </a:xfrm>
          <a:prstGeom prst="rect">
            <a:avLst/>
          </a:prstGeom>
        </p:spPr>
        <p:txBody>
          <a:bodyPr/>
          <a:lstStyle/>
          <a:p>
            <a:r>
              <a:rPr lang="en-US" smtClean="0"/>
              <a:t>Click to edit Master title style</a:t>
            </a:r>
            <a:endParaRPr lang="en-US"/>
          </a:p>
        </p:txBody>
      </p:sp>
      <p:sp>
        <p:nvSpPr>
          <p:cNvPr id="3" name="Chart Placeholder 2"/>
          <p:cNvSpPr>
            <a:spLocks noGrp="1"/>
          </p:cNvSpPr>
          <p:nvPr>
            <p:ph type="chart" idx="1"/>
          </p:nvPr>
        </p:nvSpPr>
        <p:spPr>
          <a:xfrm>
            <a:off x="609600" y="1524000"/>
            <a:ext cx="8059738" cy="4114800"/>
          </a:xfrm>
          <a:prstGeom prst="rect">
            <a:avLst/>
          </a:prstGeom>
        </p:spPr>
        <p:txBody>
          <a:bodyPr/>
          <a:lstStyle/>
          <a:p>
            <a:pPr lvl="0"/>
            <a:endParaRPr lang="en-US" noProof="0" smtClean="0"/>
          </a:p>
        </p:txBody>
      </p:sp>
    </p:spTree>
    <p:extLst>
      <p:ext uri="{BB962C8B-B14F-4D97-AF65-F5344CB8AC3E}">
        <p14:creationId xmlns:p14="http://schemas.microsoft.com/office/powerpoint/2010/main" val="5756051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11188" y="382588"/>
            <a:ext cx="7851775" cy="1143000"/>
          </a:xfrm>
          <a:prstGeom prst="rect">
            <a:avLst/>
          </a:prstGeom>
        </p:spPr>
        <p:txBody>
          <a:bodyPr/>
          <a:lstStyle/>
          <a:p>
            <a:r>
              <a:rPr lang="en-US"/>
              <a:t>Click to edit Master title style</a:t>
            </a:r>
          </a:p>
        </p:txBody>
      </p:sp>
      <p:sp>
        <p:nvSpPr>
          <p:cNvPr id="3" name="Table Placeholder 2"/>
          <p:cNvSpPr>
            <a:spLocks noGrp="1"/>
          </p:cNvSpPr>
          <p:nvPr>
            <p:ph type="tbl" idx="1"/>
          </p:nvPr>
        </p:nvSpPr>
        <p:spPr>
          <a:xfrm>
            <a:off x="528638" y="1754188"/>
            <a:ext cx="7997825" cy="4114800"/>
          </a:xfrm>
          <a:prstGeom prst="rect">
            <a:avLst/>
          </a:prstGeom>
        </p:spPr>
        <p:txBody>
          <a:bodyPr/>
          <a:lstStyle/>
          <a:p>
            <a:pPr lvl="0"/>
            <a:endParaRPr lang="en-US" noProof="0"/>
          </a:p>
        </p:txBody>
      </p:sp>
    </p:spTree>
    <p:extLst>
      <p:ext uri="{BB962C8B-B14F-4D97-AF65-F5344CB8AC3E}">
        <p14:creationId xmlns:p14="http://schemas.microsoft.com/office/powerpoint/2010/main" val="33628631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4"/>
          <p:cNvSpPr>
            <a:spLocks noGrp="1" noChangeArrowheads="1"/>
          </p:cNvSpPr>
          <p:nvPr>
            <p:ph type="dt" sz="half" idx="10"/>
          </p:nvPr>
        </p:nvSpPr>
        <p:spPr>
          <a:xfrm>
            <a:off x="457200" y="6243638"/>
            <a:ext cx="2133600" cy="457200"/>
          </a:xfrm>
          <a:prstGeom prst="rect">
            <a:avLst/>
          </a:prstGeom>
          <a:ln/>
        </p:spPr>
        <p:txBody>
          <a:bodyPr/>
          <a:lstStyle>
            <a:lvl1pPr>
              <a:defRPr/>
            </a:lvl1pPr>
          </a:lstStyle>
          <a:p>
            <a:pPr>
              <a:defRPr/>
            </a:pPr>
            <a:endParaRPr lang="en-US"/>
          </a:p>
        </p:txBody>
      </p:sp>
      <p:sp>
        <p:nvSpPr>
          <p:cNvPr id="6" name="Rectangle 4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xfrm>
            <a:off x="6553200" y="6243638"/>
            <a:ext cx="2133600" cy="457200"/>
          </a:xfrm>
          <a:prstGeom prst="rect">
            <a:avLst/>
          </a:prstGeom>
          <a:ln/>
        </p:spPr>
        <p:txBody>
          <a:bodyPr/>
          <a:lstStyle>
            <a:lvl1pPr>
              <a:defRPr/>
            </a:lvl1pPr>
          </a:lstStyle>
          <a:p>
            <a:pPr>
              <a:defRPr/>
            </a:pPr>
            <a:fld id="{50FCD33F-150A-4482-B537-3BAEEA4825FE}" type="slidenum">
              <a:rPr lang="en-US"/>
              <a:pPr>
                <a:defRPr/>
              </a:pPr>
              <a:t>‹#›</a:t>
            </a:fld>
            <a:endParaRPr lang="en-US"/>
          </a:p>
        </p:txBody>
      </p:sp>
    </p:spTree>
    <p:extLst>
      <p:ext uri="{BB962C8B-B14F-4D97-AF65-F5344CB8AC3E}">
        <p14:creationId xmlns:p14="http://schemas.microsoft.com/office/powerpoint/2010/main" val="34647011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solidFill>
                  <a:schemeClr val="tx1"/>
                </a:solidFill>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7" name="Text Placeholder 8"/>
          <p:cNvSpPr>
            <a:spLocks noGrp="1"/>
          </p:cNvSpPr>
          <p:nvPr>
            <p:ph type="body" sz="quarter" idx="10" hasCustomPrompt="1"/>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 – Myriad Pro, 11pt</a:t>
            </a:r>
            <a:endParaRPr lang="en-US" dirty="0"/>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ata Slide (for content heavy tables and chart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solidFill>
                  <a:schemeClr val="tx1"/>
                </a:solidFill>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7" name="Text Placeholder 8"/>
          <p:cNvSpPr>
            <a:spLocks noGrp="1"/>
          </p:cNvSpPr>
          <p:nvPr>
            <p:ph type="body" sz="quarter" idx="10" hasCustomPrompt="1"/>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 – Myriad Pro, 11pt</a:t>
            </a:r>
            <a:endParaRPr lang="en-US" dirty="0"/>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Badg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Presenters Name – Myriad Pro, Bold, 20pt</a:t>
            </a:r>
          </a:p>
        </p:txBody>
      </p:sp>
      <p:sp>
        <p:nvSpPr>
          <p:cNvPr id="9" name="Text Placeholder 8"/>
          <p:cNvSpPr>
            <a:spLocks noGrp="1"/>
          </p:cNvSpPr>
          <p:nvPr>
            <p:ph type="body" sz="quarter" idx="10" hasCustomPrompt="1"/>
          </p:nvPr>
        </p:nvSpPr>
        <p:spPr>
          <a:xfrm>
            <a:off x="1371600" y="4267200"/>
            <a:ext cx="6400800" cy="1295400"/>
          </a:xfrm>
          <a:prstGeom prst="rect">
            <a:avLst/>
          </a:prstGeom>
        </p:spPr>
        <p:txBody>
          <a:bodyPr/>
          <a:lstStyle>
            <a:lvl1pPr algn="ctr">
              <a:lnSpc>
                <a:spcPts val="2000"/>
              </a:lnSpc>
              <a:buNone/>
              <a:defRPr sz="1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z="1800" dirty="0" smtClean="0"/>
              <a:t>Title of Presenter –Myriad Pro, 18pt</a:t>
            </a:r>
          </a:p>
          <a:p>
            <a:pPr lvl="0"/>
            <a:endParaRPr lang="en-US" sz="1800" dirty="0" smtClean="0"/>
          </a:p>
          <a:p>
            <a:pPr lvl="0"/>
            <a:r>
              <a:rPr lang="en-US" sz="1800" dirty="0" smtClean="0"/>
              <a:t>Title of Event</a:t>
            </a:r>
          </a:p>
          <a:p>
            <a:pPr lvl="0"/>
            <a:r>
              <a:rPr lang="en-US" sz="1800" dirty="0" smtClean="0"/>
              <a:t>Date of Event</a:t>
            </a:r>
            <a:endParaRPr lang="en-US" dirty="0"/>
          </a:p>
        </p:txBody>
      </p:sp>
      <p:sp>
        <p:nvSpPr>
          <p:cNvPr id="11" name="Title 1"/>
          <p:cNvSpPr>
            <a:spLocks noGrp="1"/>
          </p:cNvSpPr>
          <p:nvPr>
            <p:ph type="title" hasCustomPrompt="1"/>
          </p:nvPr>
        </p:nvSpPr>
        <p:spPr>
          <a:xfrm>
            <a:off x="457200" y="1981200"/>
            <a:ext cx="8229600" cy="1676400"/>
          </a:xfrm>
          <a:prstGeom prst="rect">
            <a:avLst/>
          </a:prstGeom>
        </p:spPr>
        <p:txBody>
          <a:bodyPr/>
          <a:lstStyle>
            <a:lvl1pPr>
              <a:lnSpc>
                <a:spcPts val="3000"/>
              </a:lnSpc>
              <a:defRPr sz="2800" b="1" baseline="0">
                <a:solidFill>
                  <a:schemeClr val="tx1"/>
                </a:solidFill>
                <a:effectLst/>
              </a:defRPr>
            </a:lvl1pPr>
          </a:lstStyle>
          <a:p>
            <a:r>
              <a:rPr lang="en-US" dirty="0" smtClean="0"/>
              <a:t>Title of Presentation – Myriad Pro</a:t>
            </a:r>
            <a:br>
              <a:rPr lang="en-US" dirty="0" smtClean="0"/>
            </a:br>
            <a:r>
              <a:rPr lang="en-US" dirty="0" smtClean="0"/>
              <a:t> Bold, Shadow 28pt</a:t>
            </a:r>
            <a:endParaRPr lang="en-US" dirty="0"/>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asic Content Badg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solidFill>
                  <a:schemeClr val="tx1"/>
                </a:solidFill>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7" name="Text Placeholder 8"/>
          <p:cNvSpPr>
            <a:spLocks noGrp="1"/>
          </p:cNvSpPr>
          <p:nvPr>
            <p:ph type="body" sz="quarter" idx="10" hasCustomPrompt="1"/>
          </p:nvPr>
        </p:nvSpPr>
        <p:spPr>
          <a:xfrm>
            <a:off x="457200" y="5791200"/>
            <a:ext cx="6705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 – Myriad Pro, 11pt</a:t>
            </a:r>
            <a:endParaRPr lang="en-US" dirty="0"/>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a:prstGeom prst="rect">
            <a:avLst/>
          </a:prstGeom>
        </p:spPr>
        <p:txBody>
          <a:bodyPr anchor="t"/>
          <a:lstStyle>
            <a:lvl1pPr algn="l">
              <a:lnSpc>
                <a:spcPts val="3800"/>
              </a:lnSpc>
              <a:defRPr sz="3600" b="1" cap="all" baseline="0">
                <a:solidFill>
                  <a:schemeClr val="tx1"/>
                </a:solidFill>
                <a:effectLst/>
              </a:defRPr>
            </a:lvl1pPr>
          </a:lstStyle>
          <a:p>
            <a:r>
              <a:rPr lang="en-US" dirty="0" smtClean="0"/>
              <a:t>Section Header</a:t>
            </a:r>
            <a:br>
              <a:rPr lang="en-US" dirty="0" smtClean="0"/>
            </a:br>
            <a:r>
              <a:rPr lang="en-US" dirty="0" smtClean="0"/>
              <a:t>Myriad Pro, bold, shadow, 36pt </a:t>
            </a:r>
            <a:endParaRPr lang="en-US" dirty="0"/>
          </a:p>
        </p:txBody>
      </p:sp>
      <p:sp>
        <p:nvSpPr>
          <p:cNvPr id="3" name="Text Placeholder 2"/>
          <p:cNvSpPr>
            <a:spLocks noGrp="1"/>
          </p:cNvSpPr>
          <p:nvPr>
            <p:ph type="body" idx="1" hasCustomPrompt="1"/>
          </p:nvPr>
        </p:nvSpPr>
        <p:spPr>
          <a:xfrm>
            <a:off x="722313" y="2906713"/>
            <a:ext cx="7772400" cy="1500187"/>
          </a:xfrm>
          <a:prstGeom prst="rect">
            <a:avLst/>
          </a:prstGeom>
        </p:spPr>
        <p:txBody>
          <a:bodyPr anchor="b"/>
          <a:lstStyle>
            <a:lvl1pPr marL="0" indent="0">
              <a:lnSpc>
                <a:spcPts val="2200"/>
              </a:lnSpc>
              <a:buNone/>
              <a:defRPr sz="2000" baseline="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Subhead – Myriad Pro, 20pt</a:t>
            </a:r>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3050"/>
            <a:ext cx="3008313" cy="1162050"/>
          </a:xfrm>
          <a:prstGeom prst="rect">
            <a:avLst/>
          </a:prstGeom>
        </p:spPr>
        <p:txBody>
          <a:bodyPr anchor="b"/>
          <a:lstStyle>
            <a:lvl1pPr algn="l">
              <a:defRPr sz="2000" b="1" baseline="0">
                <a:solidFill>
                  <a:schemeClr val="tx1"/>
                </a:solidFill>
                <a:effectLst/>
              </a:defRPr>
            </a:lvl1pPr>
          </a:lstStyle>
          <a:p>
            <a:r>
              <a:rPr lang="en-US" dirty="0" smtClean="0"/>
              <a:t>Header – Myriad Pro, bold, shadow, 20pt</a:t>
            </a:r>
            <a:endParaRPr lang="en-US" dirty="0"/>
          </a:p>
        </p:txBody>
      </p:sp>
      <p:sp>
        <p:nvSpPr>
          <p:cNvPr id="3" name="Content Placeholder 2"/>
          <p:cNvSpPr>
            <a:spLocks noGrp="1"/>
          </p:cNvSpPr>
          <p:nvPr>
            <p:ph idx="1" hasCustomPrompt="1"/>
          </p:nvPr>
        </p:nvSpPr>
        <p:spPr>
          <a:xfrm>
            <a:off x="3575050" y="273051"/>
            <a:ext cx="5111750" cy="5518150"/>
          </a:xfrm>
          <a:prstGeom prst="rect">
            <a:avLst/>
          </a:prstGeom>
        </p:spPr>
        <p:txBody>
          <a:bodyPr anchor="ctr" anchorCtr="0"/>
          <a:lstStyle>
            <a:lvl1pPr>
              <a:buClr>
                <a:schemeClr val="tx1"/>
              </a:buClr>
              <a:buSzPct val="70000"/>
              <a:buFont typeface="Wingdings" pitchFamily="2" charset="2"/>
              <a:buChar char="q"/>
              <a:defRPr sz="2400" b="1">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a:solidFill>
                  <a:schemeClr val="bg2"/>
                </a:solidFill>
              </a:defRPr>
            </a:lvl4pPr>
            <a:lvl5pPr>
              <a:buClr>
                <a:schemeClr val="tx1"/>
              </a:buClr>
              <a:buSzPct val="70000"/>
              <a:buFont typeface="Arial" pitchFamily="34" charset="0"/>
              <a:buChar char="•"/>
              <a:defRPr sz="1800">
                <a:solidFill>
                  <a:schemeClr val="bg2"/>
                </a:solidFill>
              </a:defRPr>
            </a:lvl5pPr>
            <a:lvl6pPr>
              <a:defRPr sz="2000"/>
            </a:lvl6pPr>
            <a:lvl7pPr>
              <a:defRPr sz="2000"/>
            </a:lvl7pPr>
            <a:lvl8pPr>
              <a:defRPr sz="2000"/>
            </a:lvl8pPr>
            <a:lvl9pPr>
              <a:defRPr sz="2000"/>
            </a:lvl9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4" name="Text Placeholder 3"/>
          <p:cNvSpPr>
            <a:spLocks noGrp="1"/>
          </p:cNvSpPr>
          <p:nvPr>
            <p:ph type="body" sz="half" idx="2" hasCustomPrompt="1"/>
          </p:nvPr>
        </p:nvSpPr>
        <p:spPr>
          <a:xfrm>
            <a:off x="457200" y="1435101"/>
            <a:ext cx="3008313" cy="4356099"/>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Paragraph of type</a:t>
            </a:r>
          </a:p>
          <a:p>
            <a:pPr lvl="0"/>
            <a:r>
              <a:rPr lang="en-US" dirty="0" smtClean="0"/>
              <a:t>Myriad Pro, 14pt</a:t>
            </a:r>
          </a:p>
        </p:txBody>
      </p:sp>
      <p:sp>
        <p:nvSpPr>
          <p:cNvPr id="7" name="Text Placeholder 8"/>
          <p:cNvSpPr>
            <a:spLocks noGrp="1"/>
          </p:cNvSpPr>
          <p:nvPr>
            <p:ph type="body" sz="quarter" idx="10" hasCustomPrompt="1"/>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 – Myriad Pro, 11pt</a:t>
            </a:r>
            <a:endParaRPr lang="en-US" dirty="0"/>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92288" y="4800600"/>
            <a:ext cx="5486400" cy="566738"/>
          </a:xfrm>
          <a:prstGeom prst="rect">
            <a:avLst/>
          </a:prstGeom>
        </p:spPr>
        <p:txBody>
          <a:bodyPr anchor="b"/>
          <a:lstStyle>
            <a:lvl1pPr algn="l">
              <a:defRPr sz="2000" b="1" baseline="0">
                <a:solidFill>
                  <a:schemeClr val="tx1"/>
                </a:solidFill>
                <a:effectLst/>
              </a:defRPr>
            </a:lvl1pPr>
          </a:lstStyle>
          <a:p>
            <a:r>
              <a:rPr lang="en-US" dirty="0" smtClean="0"/>
              <a:t>Photo Title – Myriad Pro, Bold, Shadow, 20pt</a:t>
            </a:r>
            <a:endParaRPr lang="en-US" dirty="0"/>
          </a:p>
        </p:txBody>
      </p:sp>
      <p:sp>
        <p:nvSpPr>
          <p:cNvPr id="3" name="Picture Placeholder 2"/>
          <p:cNvSpPr>
            <a:spLocks noGrp="1"/>
          </p:cNvSpPr>
          <p:nvPr>
            <p:ph type="pic" idx="1"/>
          </p:nvPr>
        </p:nvSpPr>
        <p:spPr>
          <a:xfrm>
            <a:off x="1792288" y="612775"/>
            <a:ext cx="5486400" cy="4114800"/>
          </a:xfrm>
          <a:prstGeom prst="rect">
            <a:avLst/>
          </a:prstGeom>
          <a:ln w="25400">
            <a:solidFill>
              <a:schemeClr val="bg2"/>
            </a:solidFill>
          </a:ln>
          <a:effectLst>
            <a:outerShdw blurRad="44450" dist="27940" dir="5400000" algn="ctr">
              <a:srgbClr val="000000">
                <a:alpha val="32000"/>
              </a:srgbClr>
            </a:outerShdw>
          </a:effectLst>
        </p:spPr>
        <p:txBody>
          <a:bodyPr/>
          <a:lstStyle>
            <a:lvl1pPr marL="0" indent="0">
              <a:buNone/>
              <a:defRPr sz="3200">
                <a:solidFill>
                  <a:schemeClr val="tx1"/>
                </a:solidFill>
                <a:effectLs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hasCustomPrompt="1"/>
          </p:nvPr>
        </p:nvSpPr>
        <p:spPr>
          <a:xfrm>
            <a:off x="1792288" y="5367338"/>
            <a:ext cx="5486400" cy="804862"/>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Caption or credits for photo – Myriad Pro, 14pt</a:t>
            </a:r>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losing">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371600" y="2057400"/>
            <a:ext cx="6400800" cy="2057400"/>
          </a:xfrm>
          <a:prstGeom prst="rect">
            <a:avLst/>
          </a:prstGeom>
        </p:spPr>
        <p:txBody>
          <a:bodyPr/>
          <a:lstStyle>
            <a:lvl1pPr marL="0" indent="0" algn="ctr">
              <a:buNone/>
              <a:defRPr sz="28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Closing– Myriad Pro, Bold, 28pt</a:t>
            </a:r>
          </a:p>
        </p:txBody>
      </p:sp>
      <p:sp>
        <p:nvSpPr>
          <p:cNvPr id="10" name="Text Placeholder 5"/>
          <p:cNvSpPr>
            <a:spLocks noGrp="1"/>
          </p:cNvSpPr>
          <p:nvPr>
            <p:ph type="body" sz="quarter" idx="11" hasCustomPrompt="1"/>
          </p:nvPr>
        </p:nvSpPr>
        <p:spPr>
          <a:xfrm>
            <a:off x="2286000" y="6272784"/>
            <a:ext cx="5105400" cy="182880"/>
          </a:xfrm>
          <a:prstGeom prst="rect">
            <a:avLst/>
          </a:prstGeom>
        </p:spPr>
        <p:txBody>
          <a:bodyPr/>
          <a:lstStyle>
            <a:lvl1pPr>
              <a:buNone/>
              <a:defRPr sz="1000" baseline="0">
                <a:solidFill>
                  <a:schemeClr val="accent1">
                    <a:lumMod val="50000"/>
                  </a:schemeClr>
                </a:solidFill>
              </a:defRPr>
            </a:lvl1pPr>
          </a:lstStyle>
          <a:p>
            <a:r>
              <a:rPr lang="en-US" dirty="0" smtClean="0"/>
              <a:t>Place Descriptor Here</a:t>
            </a:r>
            <a:endParaRPr lang="en-US" dirty="0"/>
          </a:p>
        </p:txBody>
      </p:sp>
      <p:sp>
        <p:nvSpPr>
          <p:cNvPr id="12" name="Text Placeholder 6"/>
          <p:cNvSpPr>
            <a:spLocks noGrp="1"/>
          </p:cNvSpPr>
          <p:nvPr>
            <p:ph type="body" sz="quarter" idx="12" hasCustomPrompt="1"/>
          </p:nvPr>
        </p:nvSpPr>
        <p:spPr>
          <a:xfrm>
            <a:off x="2286000" y="6464808"/>
            <a:ext cx="5105400" cy="228600"/>
          </a:xfrm>
          <a:prstGeom prst="rect">
            <a:avLst/>
          </a:prstGeom>
        </p:spPr>
        <p:txBody>
          <a:bodyPr/>
          <a:lstStyle>
            <a:lvl1pPr>
              <a:buNone/>
              <a:defRPr sz="1000" baseline="0">
                <a:solidFill>
                  <a:schemeClr val="accent1">
                    <a:lumMod val="50000"/>
                  </a:schemeClr>
                </a:solidFill>
              </a:defRPr>
            </a:lvl1pPr>
          </a:lstStyle>
          <a:p>
            <a:r>
              <a:rPr lang="en-US" dirty="0" smtClean="0"/>
              <a:t>Place Descriptor Here</a:t>
            </a:r>
            <a:endParaRPr lang="en-US" dirty="0"/>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cstate="print">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4" r:id="rId1"/>
    <p:sldLayoutId id="2147483685" r:id="rId2"/>
    <p:sldLayoutId id="2147483697" r:id="rId3"/>
    <p:sldLayoutId id="2147483693" r:id="rId4"/>
    <p:sldLayoutId id="2147483694" r:id="rId5"/>
    <p:sldLayoutId id="2147483686" r:id="rId6"/>
    <p:sldLayoutId id="2147483688" r:id="rId7"/>
    <p:sldLayoutId id="2147483689" r:id="rId8"/>
    <p:sldLayoutId id="2147483690" r:id="rId9"/>
    <p:sldLayoutId id="2147483698" r:id="rId10"/>
    <p:sldLayoutId id="2147483699" r:id="rId11"/>
    <p:sldLayoutId id="2147483700" r:id="rId12"/>
    <p:sldLayoutId id="2147483701" r:id="rId13"/>
    <p:sldLayoutId id="2147483702" r:id="rId14"/>
    <p:sldLayoutId id="2147483704" r:id="rId15"/>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11.PN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0.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hyperlink" Target="http://www.cdc.gov/mmwr/volumes/65/rr/rr6503a1.htm?s_cid=rr6503a1_w" TargetMode="External"/><Relationship Id="rId2" Type="http://schemas.openxmlformats.org/officeDocument/2006/relationships/notesSlide" Target="../notesSlides/notesSlide118.xml"/><Relationship Id="rId1" Type="http://schemas.openxmlformats.org/officeDocument/2006/relationships/slideLayout" Target="../slideLayouts/slideLayout10.xml"/><Relationship Id="rId5" Type="http://schemas.openxmlformats.org/officeDocument/2006/relationships/hyperlink" Target="http://www.cdc.gov/reproductivehealth/UnintendedPregnancy/USMEC.htm" TargetMode="External"/><Relationship Id="rId4" Type="http://schemas.openxmlformats.org/officeDocument/2006/relationships/hyperlink" Target="http://www.cdc.gov/mmwr/volumes/65/rr/rr6504a1.htm" TargetMode="Externa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hyperlink" Target="http://www.guttmacher.org/pubs/FB-ATSRH.html" TargetMode="External"/><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image" Target="../media/image12.emf"/><Relationship Id="rId5" Type="http://schemas.openxmlformats.org/officeDocument/2006/relationships/oleObject" Target="../embeddings/Microsoft_Excel_97-2003_Worksheet1.xls"/><Relationship Id="rId4" Type="http://schemas.openxmlformats.org/officeDocument/2006/relationships/oleObject" Target="../embeddings/oleObject1.bin"/></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3.xml"/><Relationship Id="rId1" Type="http://schemas.openxmlformats.org/officeDocument/2006/relationships/vmlDrawing" Target="../drawings/vmlDrawing2.vml"/><Relationship Id="rId6" Type="http://schemas.openxmlformats.org/officeDocument/2006/relationships/image" Target="../media/image13.emf"/><Relationship Id="rId5" Type="http://schemas.openxmlformats.org/officeDocument/2006/relationships/oleObject" Target="../embeddings/Microsoft_Excel_97-2003_Worksheet2.xls"/><Relationship Id="rId4" Type="http://schemas.openxmlformats.org/officeDocument/2006/relationships/oleObject" Target="../embeddings/oleObject2.bin"/></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3.xml"/><Relationship Id="rId1" Type="http://schemas.openxmlformats.org/officeDocument/2006/relationships/vmlDrawing" Target="../drawings/vmlDrawing3.vml"/><Relationship Id="rId6" Type="http://schemas.openxmlformats.org/officeDocument/2006/relationships/image" Target="../media/image16.emf"/><Relationship Id="rId5" Type="http://schemas.openxmlformats.org/officeDocument/2006/relationships/oleObject" Target="../embeddings/Microsoft_Excel_97-2003_Worksheet3.xls"/><Relationship Id="rId4" Type="http://schemas.openxmlformats.org/officeDocument/2006/relationships/oleObject" Target="../embeddings/oleObject3.bin"/></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4.xml"/><Relationship Id="rId1" Type="http://schemas.openxmlformats.org/officeDocument/2006/relationships/slideLayout" Target="../slideLayouts/slideLayout10.xml"/><Relationship Id="rId5" Type="http://schemas.openxmlformats.org/officeDocument/2006/relationships/image" Target="../media/image20.jpeg"/><Relationship Id="rId4" Type="http://schemas.openxmlformats.org/officeDocument/2006/relationships/image" Target="../media/image19.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hyperlink" Target="https://www.ncbi.nlm.nih.gov/pubmed/21477680" TargetMode="External"/><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7.tmp"/><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5.xml"/><Relationship Id="rId1" Type="http://schemas.openxmlformats.org/officeDocument/2006/relationships/slideLayout" Target="../slideLayouts/slideLayout10.xml"/><Relationship Id="rId4" Type="http://schemas.openxmlformats.org/officeDocument/2006/relationships/image" Target="../media/image29.png"/></Relationships>
</file>

<file path=ppt/slides/_rels/slide4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6.xml"/><Relationship Id="rId1" Type="http://schemas.openxmlformats.org/officeDocument/2006/relationships/slideLayout" Target="../slideLayouts/slideLayout10.xml"/><Relationship Id="rId4" Type="http://schemas.openxmlformats.org/officeDocument/2006/relationships/image" Target="../media/image30.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0.xml"/><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1.xml"/><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www.cdc.gov/nchs/data/series/sr_23/sr23_030.pdf" TargetMode="External"/><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61.xml"/><Relationship Id="rId1" Type="http://schemas.openxmlformats.org/officeDocument/2006/relationships/slideLayout" Target="../slideLayouts/slideLayout1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6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6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6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38.PNG"/><Relationship Id="rId2" Type="http://schemas.openxmlformats.org/officeDocument/2006/relationships/notesSlide" Target="../notesSlides/notesSlide80.xml"/><Relationship Id="rId1" Type="http://schemas.openxmlformats.org/officeDocument/2006/relationships/slideLayout" Target="../slideLayouts/slideLayout1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35.png"/></Relationships>
</file>

<file path=ppt/slides/_rels/slide8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1.xml"/><Relationship Id="rId1" Type="http://schemas.openxmlformats.org/officeDocument/2006/relationships/slideLayout" Target="../slideLayouts/slideLayout12.xml"/><Relationship Id="rId4" Type="http://schemas.openxmlformats.org/officeDocument/2006/relationships/image" Target="../media/image49.PNG"/></Relationships>
</file>

<file path=ppt/slides/_rels/slide8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86.xml.rels><?xml version="1.0" encoding="UTF-8" standalone="yes"?>
<Relationships xmlns="http://schemas.openxmlformats.org/package/2006/relationships"><Relationship Id="rId3" Type="http://schemas.openxmlformats.org/officeDocument/2006/relationships/image" Target="../media/image51.tmp"/><Relationship Id="rId2" Type="http://schemas.openxmlformats.org/officeDocument/2006/relationships/notesSlide" Target="../notesSlides/notesSlide83.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tmp"/></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9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0"/>
            <a:ext cx="8229600" cy="1295400"/>
          </a:xfrm>
        </p:spPr>
        <p:txBody>
          <a:bodyPr/>
          <a:lstStyle/>
          <a:p>
            <a:r>
              <a:rPr lang="en-US" sz="3200" dirty="0" smtClean="0"/>
              <a:t>Teen Pregnancy Prevention:  </a:t>
            </a:r>
            <a:br>
              <a:rPr lang="en-US" sz="3200" dirty="0" smtClean="0"/>
            </a:br>
            <a:r>
              <a:rPr lang="en-US" sz="3200" dirty="0" smtClean="0"/>
              <a:t>Application of CDC’s Evidence-Based Contraception Guidance</a:t>
            </a:r>
            <a:endParaRPr lang="en-US" sz="3200" dirty="0"/>
          </a:p>
        </p:txBody>
      </p:sp>
      <p:sp>
        <p:nvSpPr>
          <p:cNvPr id="2" name="Subtitle 1"/>
          <p:cNvSpPr>
            <a:spLocks noGrp="1"/>
          </p:cNvSpPr>
          <p:nvPr>
            <p:ph type="subTitle" idx="1"/>
          </p:nvPr>
        </p:nvSpPr>
        <p:spPr>
          <a:xfrm>
            <a:off x="762000" y="3810000"/>
            <a:ext cx="7239000" cy="1066800"/>
          </a:xfrm>
        </p:spPr>
        <p:txBody>
          <a:bodyPr/>
          <a:lstStyle/>
          <a:p>
            <a:r>
              <a:rPr lang="en-US" dirty="0"/>
              <a:t>Division of Reproductive Health</a:t>
            </a:r>
          </a:p>
          <a:p>
            <a:r>
              <a:rPr lang="en-US" dirty="0"/>
              <a:t>Centers for Disease Control and Prevention</a:t>
            </a:r>
          </a:p>
        </p:txBody>
      </p:sp>
      <p:sp>
        <p:nvSpPr>
          <p:cNvPr id="3" name="Text Placeholder 2"/>
          <p:cNvSpPr>
            <a:spLocks noGrp="1"/>
          </p:cNvSpPr>
          <p:nvPr>
            <p:ph type="body" sz="quarter" idx="10"/>
          </p:nvPr>
        </p:nvSpPr>
        <p:spPr>
          <a:xfrm>
            <a:off x="1371600" y="4953000"/>
            <a:ext cx="6400800" cy="457200"/>
          </a:xfrm>
        </p:spPr>
        <p:txBody>
          <a:bodyPr/>
          <a:lstStyle/>
          <a:p>
            <a:endParaRPr lang="en-US" b="1" dirty="0">
              <a:solidFill>
                <a:schemeClr val="bg2"/>
              </a:solidFill>
            </a:endParaRPr>
          </a:p>
        </p:txBody>
      </p:sp>
      <p:sp>
        <p:nvSpPr>
          <p:cNvPr id="5" name="Text Placeholder 4"/>
          <p:cNvSpPr>
            <a:spLocks noGrp="1"/>
          </p:cNvSpPr>
          <p:nvPr>
            <p:ph type="body" sz="quarter" idx="11"/>
          </p:nvPr>
        </p:nvSpPr>
        <p:spPr/>
        <p:txBody>
          <a:bodyPr/>
          <a:lstStyle/>
          <a:p>
            <a:r>
              <a:rPr lang="en-US" dirty="0" smtClean="0"/>
              <a:t>National Center for Chronic Disease Prevention and Health Promotion </a:t>
            </a:r>
            <a:endParaRPr lang="en-US" dirty="0"/>
          </a:p>
        </p:txBody>
      </p:sp>
      <p:sp>
        <p:nvSpPr>
          <p:cNvPr id="6" name="Text Placeholder 5"/>
          <p:cNvSpPr>
            <a:spLocks noGrp="1"/>
          </p:cNvSpPr>
          <p:nvPr>
            <p:ph type="body" sz="quarter" idx="12"/>
          </p:nvPr>
        </p:nvSpPr>
        <p:spPr/>
        <p:txBody>
          <a:bodyPr/>
          <a:lstStyle/>
          <a:p>
            <a:r>
              <a:rPr lang="en-US" dirty="0" smtClean="0"/>
              <a:t>Division of Reproductive Health</a:t>
            </a:r>
            <a:endParaRPr lang="en-US" dirty="0"/>
          </a:p>
        </p:txBody>
      </p:sp>
      <p:pic>
        <p:nvPicPr>
          <p:cNvPr id="7" name="Picture 6" descr="Logos of the United States Department of Health and Human Services and Centers for Disease Control and Prevention&#10;"/>
          <p:cNvPicPr>
            <a:picLocks noChangeAspect="1"/>
          </p:cNvPicPr>
          <p:nvPr/>
        </p:nvPicPr>
        <p:blipFill>
          <a:blip r:embed="rId3" cstate="print"/>
          <a:stretch>
            <a:fillRect/>
          </a:stretch>
        </p:blipFill>
        <p:spPr>
          <a:xfrm>
            <a:off x="8763000" y="6477000"/>
            <a:ext cx="190500" cy="190500"/>
          </a:xfrm>
          <a:prstGeom prst="rect">
            <a:avLst/>
          </a:prstGeom>
        </p:spPr>
      </p:pic>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66797" y="455993"/>
            <a:ext cx="7155447" cy="892552"/>
          </a:xfrm>
          <a:prstGeom prst="rect">
            <a:avLst/>
          </a:prstGeom>
          <a:noFill/>
        </p:spPr>
        <p:txBody>
          <a:bodyPr wrap="square" rtlCol="0">
            <a:spAutoFit/>
          </a:bodyPr>
          <a:lstStyle/>
          <a:p>
            <a:pPr algn="ctr"/>
            <a:r>
              <a:rPr lang="en-US" sz="2600" b="1" dirty="0" smtClean="0"/>
              <a:t>Teen pregnancy birth rates by state per 1,000 girls, 2012 </a:t>
            </a:r>
            <a:endParaRPr lang="en-US" sz="2600" b="1"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4870" y="1697563"/>
            <a:ext cx="6339305" cy="441830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4870" y="1481079"/>
            <a:ext cx="6339305" cy="251655"/>
          </a:xfrm>
          <a:prstGeom prst="rect">
            <a:avLst/>
          </a:prstGeom>
        </p:spPr>
      </p:pic>
      <p:sp>
        <p:nvSpPr>
          <p:cNvPr id="7" name="TextBox 6"/>
          <p:cNvSpPr txBox="1"/>
          <p:nvPr/>
        </p:nvSpPr>
        <p:spPr>
          <a:xfrm>
            <a:off x="304800" y="6248400"/>
            <a:ext cx="8382000" cy="261610"/>
          </a:xfrm>
          <a:prstGeom prst="rect">
            <a:avLst/>
          </a:prstGeom>
          <a:noFill/>
        </p:spPr>
        <p:txBody>
          <a:bodyPr wrap="square" rtlCol="0">
            <a:spAutoFit/>
          </a:bodyPr>
          <a:lstStyle/>
          <a:p>
            <a:r>
              <a:rPr lang="en-US" sz="1100" dirty="0" smtClean="0"/>
              <a:t>Ventura. National and State Patterns of Teen Births in the United States, 1940-2013. National Vital Statistics Reports. 2014;63(4):</a:t>
            </a:r>
            <a:r>
              <a:rPr lang="en-US" sz="1100" dirty="0"/>
              <a:t>F</a:t>
            </a:r>
            <a:r>
              <a:rPr lang="en-US" sz="1100" dirty="0" smtClean="0"/>
              <a:t>igure 11 </a:t>
            </a:r>
            <a:endParaRPr lang="en-US" sz="1100" dirty="0"/>
          </a:p>
        </p:txBody>
      </p:sp>
    </p:spTree>
    <p:extLst>
      <p:ext uri="{BB962C8B-B14F-4D97-AF65-F5344CB8AC3E}">
        <p14:creationId xmlns:p14="http://schemas.microsoft.com/office/powerpoint/2010/main" val="2338835583"/>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sz="3200" dirty="0"/>
              <a:t>US SPR </a:t>
            </a:r>
            <a:r>
              <a:rPr lang="en-US" sz="3200" dirty="0" smtClean="0"/>
              <a:t/>
            </a:r>
            <a:br>
              <a:rPr lang="en-US" sz="3200" dirty="0" smtClean="0"/>
            </a:br>
            <a:r>
              <a:rPr lang="en-US" sz="3200" dirty="0" smtClean="0"/>
              <a:t>Exams </a:t>
            </a:r>
            <a:r>
              <a:rPr lang="en-US" sz="3200" dirty="0"/>
              <a:t>and tests prior to initiation</a:t>
            </a:r>
          </a:p>
        </p:txBody>
      </p:sp>
      <p:graphicFrame>
        <p:nvGraphicFramePr>
          <p:cNvPr id="5" name="Content Placeholder 4"/>
          <p:cNvGraphicFramePr>
            <a:graphicFrameLocks/>
          </p:cNvGraphicFramePr>
          <p:nvPr>
            <p:extLst>
              <p:ext uri="{D42A27DB-BD31-4B8C-83A1-F6EECF244321}">
                <p14:modId xmlns:p14="http://schemas.microsoft.com/office/powerpoint/2010/main" val="1170647102"/>
              </p:ext>
            </p:extLst>
          </p:nvPr>
        </p:nvGraphicFramePr>
        <p:xfrm>
          <a:off x="380998" y="1371597"/>
          <a:ext cx="8305801" cy="4788992"/>
        </p:xfrm>
        <a:graphic>
          <a:graphicData uri="http://schemas.openxmlformats.org/drawingml/2006/table">
            <a:tbl>
              <a:tblPr>
                <a:tableStyleId>{5C22544A-7EE6-4342-B048-85BDC9FD1C3A}</a:tableStyleId>
              </a:tblPr>
              <a:tblGrid>
                <a:gridCol w="2802571"/>
                <a:gridCol w="917205"/>
                <a:gridCol w="917205"/>
                <a:gridCol w="917205"/>
                <a:gridCol w="917205"/>
                <a:gridCol w="917205"/>
                <a:gridCol w="917205"/>
              </a:tblGrid>
              <a:tr h="314818">
                <a:tc>
                  <a:txBody>
                    <a:bodyPr/>
                    <a:lstStyle/>
                    <a:p>
                      <a:pPr marL="0" marR="0">
                        <a:spcBef>
                          <a:spcPts val="0"/>
                        </a:spcBef>
                        <a:spcAft>
                          <a:spcPts val="0"/>
                        </a:spcAft>
                      </a:pPr>
                      <a:r>
                        <a:rPr lang="en-US" sz="1200" b="1" dirty="0">
                          <a:solidFill>
                            <a:schemeClr val="bg2"/>
                          </a:solidFill>
                          <a:effectLst/>
                        </a:rPr>
                        <a:t>Examination or test</a:t>
                      </a:r>
                      <a:endParaRPr lang="en-US" sz="1200" b="1" dirty="0">
                        <a:solidFill>
                          <a:schemeClr val="bg2"/>
                        </a:solidFill>
                        <a:effectLst/>
                        <a:latin typeface="Times New Roman"/>
                        <a:ea typeface="Times New Roman"/>
                      </a:endParaRPr>
                    </a:p>
                  </a:txBody>
                  <a:tcPr marL="28575" marR="28575" marT="0" marB="0" anchor="ctr">
                    <a:lnL w="28575" cap="flat" cmpd="sng" algn="ctr">
                      <a:solidFill>
                        <a:schemeClr val="bg2">
                          <a:lumMod val="85000"/>
                        </a:schemeClr>
                      </a:solidFill>
                      <a:prstDash val="solid"/>
                      <a:round/>
                      <a:headEnd type="none" w="med" len="med"/>
                      <a:tailEnd type="none" w="med" len="med"/>
                    </a:lnL>
                    <a:lnR w="19050" cap="flat" cmpd="sng" algn="ctr">
                      <a:solidFill>
                        <a:schemeClr val="bg2"/>
                      </a:solidFill>
                      <a:prstDash val="solid"/>
                      <a:round/>
                      <a:headEnd type="none" w="med" len="med"/>
                      <a:tailEnd type="none" w="med" len="med"/>
                    </a:lnR>
                    <a:lnT w="28575"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solidFill>
                      <a:schemeClr val="bg1">
                        <a:lumMod val="60000"/>
                        <a:lumOff val="40000"/>
                      </a:schemeClr>
                    </a:solidFill>
                  </a:tcPr>
                </a:tc>
                <a:tc gridSpan="6">
                  <a:txBody>
                    <a:bodyPr/>
                    <a:lstStyle/>
                    <a:p>
                      <a:pPr marL="0" marR="0" algn="ctr">
                        <a:spcBef>
                          <a:spcPts val="0"/>
                        </a:spcBef>
                        <a:spcAft>
                          <a:spcPts val="0"/>
                        </a:spcAft>
                      </a:pPr>
                      <a:r>
                        <a:rPr lang="en-US" sz="1200" b="1" dirty="0">
                          <a:solidFill>
                            <a:schemeClr val="bg2"/>
                          </a:solidFill>
                          <a:effectLst/>
                        </a:rPr>
                        <a:t>Contraceptive method and class</a:t>
                      </a:r>
                      <a:endParaRPr lang="en-US" sz="1200" b="1" dirty="0">
                        <a:solidFill>
                          <a:schemeClr val="bg2"/>
                        </a:solidFill>
                        <a:effectLst/>
                        <a:latin typeface="Times New Roman"/>
                        <a:ea typeface="Times New Roman"/>
                      </a:endParaRPr>
                    </a:p>
                  </a:txBody>
                  <a:tcPr marL="28575" marR="28575" marT="0" marB="0" anchor="ctr">
                    <a:lnL w="19050" cap="flat" cmpd="sng" algn="ctr">
                      <a:solidFill>
                        <a:schemeClr val="bg2"/>
                      </a:solidFill>
                      <a:prstDash val="solid"/>
                      <a:round/>
                      <a:headEnd type="none" w="med" len="med"/>
                      <a:tailEnd type="none" w="med" len="med"/>
                    </a:lnL>
                    <a:lnR w="28575" cap="flat" cmpd="sng" algn="ctr">
                      <a:solidFill>
                        <a:schemeClr val="bg2">
                          <a:lumMod val="85000"/>
                        </a:schemeClr>
                      </a:solidFill>
                      <a:prstDash val="solid"/>
                      <a:round/>
                      <a:headEnd type="none" w="med" len="med"/>
                      <a:tailEnd type="none" w="med" len="med"/>
                    </a:lnR>
                    <a:lnT w="28575"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solidFill>
                      <a:schemeClr val="bg1">
                        <a:lumMod val="60000"/>
                        <a:lumOff val="4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502211">
                <a:tc>
                  <a:txBody>
                    <a:bodyPr/>
                    <a:lstStyle/>
                    <a:p>
                      <a:pPr marL="0" marR="0">
                        <a:spcBef>
                          <a:spcPts val="0"/>
                        </a:spcBef>
                        <a:spcAft>
                          <a:spcPts val="0"/>
                        </a:spcAft>
                      </a:pPr>
                      <a:r>
                        <a:rPr lang="en-US" sz="1200" b="1" dirty="0">
                          <a:solidFill>
                            <a:schemeClr val="bg2"/>
                          </a:solidFill>
                          <a:effectLst/>
                        </a:rPr>
                        <a:t>Examination</a:t>
                      </a:r>
                      <a:endParaRPr lang="en-US" sz="1200" b="1" dirty="0">
                        <a:solidFill>
                          <a:schemeClr val="bg2"/>
                        </a:solidFill>
                        <a:effectLst/>
                        <a:latin typeface="Times New Roman"/>
                        <a:ea typeface="Times New Roman"/>
                      </a:endParaRPr>
                    </a:p>
                  </a:txBody>
                  <a:tcPr marL="45720" marR="27432" marT="0" marB="0" anchor="ctr">
                    <a:lnL w="28575"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solidFill>
                      <a:schemeClr val="bg1">
                        <a:lumMod val="75000"/>
                      </a:schemeClr>
                    </a:solidFill>
                  </a:tcPr>
                </a:tc>
                <a:tc>
                  <a:txBody>
                    <a:bodyPr/>
                    <a:lstStyle/>
                    <a:p>
                      <a:pPr marL="0" marR="0" algn="ctr">
                        <a:spcBef>
                          <a:spcPts val="0"/>
                        </a:spcBef>
                        <a:spcAft>
                          <a:spcPts val="0"/>
                        </a:spcAft>
                      </a:pPr>
                      <a:r>
                        <a:rPr lang="en-US" sz="1200" b="1" dirty="0">
                          <a:solidFill>
                            <a:schemeClr val="bg2"/>
                          </a:solidFill>
                          <a:effectLst/>
                        </a:rPr>
                        <a:t>LNG and Cu-IUD</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solidFill>
                      <a:schemeClr val="bg1">
                        <a:lumMod val="75000"/>
                      </a:schemeClr>
                    </a:solidFill>
                  </a:tcPr>
                </a:tc>
                <a:tc>
                  <a:txBody>
                    <a:bodyPr/>
                    <a:lstStyle/>
                    <a:p>
                      <a:pPr marL="0" marR="0" algn="ctr">
                        <a:spcBef>
                          <a:spcPts val="0"/>
                        </a:spcBef>
                        <a:spcAft>
                          <a:spcPts val="0"/>
                        </a:spcAft>
                      </a:pPr>
                      <a:r>
                        <a:rPr lang="en-US" sz="1200" b="1" dirty="0">
                          <a:solidFill>
                            <a:schemeClr val="bg2"/>
                          </a:solidFill>
                          <a:effectLst/>
                        </a:rPr>
                        <a:t>Implant</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solidFill>
                      <a:schemeClr val="bg1">
                        <a:lumMod val="75000"/>
                      </a:schemeClr>
                    </a:solidFill>
                  </a:tcPr>
                </a:tc>
                <a:tc>
                  <a:txBody>
                    <a:bodyPr/>
                    <a:lstStyle/>
                    <a:p>
                      <a:pPr marL="0" marR="0" algn="ctr">
                        <a:spcBef>
                          <a:spcPts val="0"/>
                        </a:spcBef>
                        <a:spcAft>
                          <a:spcPts val="0"/>
                        </a:spcAft>
                      </a:pPr>
                      <a:r>
                        <a:rPr lang="en-US" sz="1200" b="1" dirty="0">
                          <a:solidFill>
                            <a:schemeClr val="bg2"/>
                          </a:solidFill>
                          <a:effectLst/>
                        </a:rPr>
                        <a:t>Injectable </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solidFill>
                      <a:schemeClr val="bg1">
                        <a:lumMod val="75000"/>
                      </a:schemeClr>
                    </a:solidFill>
                  </a:tcPr>
                </a:tc>
                <a:tc>
                  <a:txBody>
                    <a:bodyPr/>
                    <a:lstStyle/>
                    <a:p>
                      <a:pPr marL="0" marR="0" algn="ctr">
                        <a:spcBef>
                          <a:spcPts val="0"/>
                        </a:spcBef>
                        <a:spcAft>
                          <a:spcPts val="0"/>
                        </a:spcAft>
                      </a:pPr>
                      <a:r>
                        <a:rPr lang="en-US" sz="1200" b="1" dirty="0">
                          <a:solidFill>
                            <a:schemeClr val="bg2"/>
                          </a:solidFill>
                          <a:effectLst/>
                        </a:rPr>
                        <a:t>CHC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solidFill>
                      <a:schemeClr val="bg1">
                        <a:lumMod val="75000"/>
                      </a:schemeClr>
                    </a:solidFill>
                  </a:tcPr>
                </a:tc>
                <a:tc>
                  <a:txBody>
                    <a:bodyPr/>
                    <a:lstStyle/>
                    <a:p>
                      <a:pPr marL="0" marR="0" algn="ctr">
                        <a:spcBef>
                          <a:spcPts val="0"/>
                        </a:spcBef>
                        <a:spcAft>
                          <a:spcPts val="0"/>
                        </a:spcAft>
                      </a:pPr>
                      <a:r>
                        <a:rPr lang="en-US" sz="1200" b="1" dirty="0">
                          <a:solidFill>
                            <a:schemeClr val="bg2"/>
                          </a:solidFill>
                          <a:effectLst/>
                        </a:rPr>
                        <a:t>POP</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solidFill>
                      <a:schemeClr val="bg1">
                        <a:lumMod val="75000"/>
                      </a:schemeClr>
                    </a:solidFill>
                  </a:tcPr>
                </a:tc>
                <a:tc>
                  <a:txBody>
                    <a:bodyPr/>
                    <a:lstStyle/>
                    <a:p>
                      <a:pPr marL="0" marR="0" algn="ctr">
                        <a:spcBef>
                          <a:spcPts val="0"/>
                        </a:spcBef>
                        <a:spcAft>
                          <a:spcPts val="0"/>
                        </a:spcAft>
                      </a:pPr>
                      <a:r>
                        <a:rPr lang="en-US" sz="1200" b="1" dirty="0">
                          <a:solidFill>
                            <a:schemeClr val="bg2"/>
                          </a:solidFill>
                          <a:effectLst/>
                        </a:rPr>
                        <a:t>Condom</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solidFill>
                      <a:schemeClr val="bg1">
                        <a:lumMod val="75000"/>
                      </a:schemeClr>
                    </a:solidFill>
                  </a:tcPr>
                </a:tc>
              </a:tr>
              <a:tr h="283337">
                <a:tc>
                  <a:txBody>
                    <a:bodyPr/>
                    <a:lstStyle/>
                    <a:p>
                      <a:pPr marL="0" marR="0">
                        <a:spcBef>
                          <a:spcPts val="0"/>
                        </a:spcBef>
                        <a:spcAft>
                          <a:spcPts val="0"/>
                        </a:spcAft>
                      </a:pPr>
                      <a:r>
                        <a:rPr lang="en-US" sz="1200" b="1" dirty="0">
                          <a:solidFill>
                            <a:schemeClr val="bg2"/>
                          </a:solidFill>
                          <a:effectLst/>
                        </a:rPr>
                        <a:t>Blood pressure</a:t>
                      </a:r>
                      <a:endParaRPr lang="en-US" sz="1200" b="1" dirty="0">
                        <a:solidFill>
                          <a:schemeClr val="bg2"/>
                        </a:solidFill>
                        <a:effectLst/>
                        <a:latin typeface="Times New Roman"/>
                        <a:ea typeface="Times New Roman"/>
                      </a:endParaRPr>
                    </a:p>
                  </a:txBody>
                  <a:tcPr marL="137160" marR="27432" marT="0" marB="0" anchor="ctr">
                    <a:lnL w="28575"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a:solidFill>
                            <a:schemeClr val="bg2"/>
                          </a:solidFill>
                          <a:effectLst/>
                        </a:rPr>
                        <a:t>C</a:t>
                      </a:r>
                      <a:endParaRPr lang="en-US" sz="1200" b="1">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A*</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r>
              <a:tr h="283337">
                <a:tc>
                  <a:txBody>
                    <a:bodyPr/>
                    <a:lstStyle/>
                    <a:p>
                      <a:pPr marL="0" marR="0">
                        <a:spcBef>
                          <a:spcPts val="0"/>
                        </a:spcBef>
                        <a:spcAft>
                          <a:spcPts val="0"/>
                        </a:spcAft>
                      </a:pPr>
                      <a:r>
                        <a:rPr lang="en-US" sz="1200" b="1" dirty="0">
                          <a:solidFill>
                            <a:schemeClr val="bg2"/>
                          </a:solidFill>
                          <a:effectLst/>
                        </a:rPr>
                        <a:t>Weight (BMI)</a:t>
                      </a:r>
                      <a:endParaRPr lang="en-US" sz="1200" b="1" dirty="0">
                        <a:solidFill>
                          <a:schemeClr val="bg2"/>
                        </a:solidFill>
                        <a:effectLst/>
                        <a:latin typeface="Times New Roman"/>
                        <a:ea typeface="Times New Roman"/>
                      </a:endParaRPr>
                    </a:p>
                  </a:txBody>
                  <a:tcPr marL="137160" marR="27432" marT="0" marB="0" anchor="ctr">
                    <a:lnL w="28575"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 </a:t>
                      </a:r>
                      <a:r>
                        <a:rPr lang="en-US" sz="1200" b="1" baseline="30000" dirty="0">
                          <a:solidFill>
                            <a:schemeClr val="bg2"/>
                          </a:solidFill>
                          <a:effectLst/>
                        </a:rPr>
                        <a:t>†</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a:t>
                      </a:r>
                      <a:r>
                        <a:rPr lang="en-US" sz="1200" b="1" baseline="30000" dirty="0">
                          <a:solidFill>
                            <a:schemeClr val="bg2"/>
                          </a:solidFill>
                          <a:effectLst/>
                        </a:rPr>
                        <a:t>†</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a:t>
                      </a:r>
                      <a:r>
                        <a:rPr lang="en-US" sz="1200" b="1" baseline="30000" dirty="0">
                          <a:solidFill>
                            <a:schemeClr val="bg2"/>
                          </a:solidFill>
                          <a:effectLst/>
                        </a:rPr>
                        <a:t>†</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a:solidFill>
                            <a:schemeClr val="bg2"/>
                          </a:solidFill>
                          <a:effectLst/>
                        </a:rPr>
                        <a:t>—</a:t>
                      </a:r>
                      <a:r>
                        <a:rPr lang="en-US" sz="1200" b="1" baseline="30000">
                          <a:solidFill>
                            <a:schemeClr val="bg2"/>
                          </a:solidFill>
                          <a:effectLst/>
                        </a:rPr>
                        <a:t>†</a:t>
                      </a:r>
                      <a:endParaRPr lang="en-US" sz="1200" b="1">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a:solidFill>
                            <a:schemeClr val="bg2"/>
                          </a:solidFill>
                          <a:effectLst/>
                        </a:rPr>
                        <a:t>—</a:t>
                      </a:r>
                      <a:r>
                        <a:rPr lang="en-US" sz="1200" b="1" baseline="30000">
                          <a:solidFill>
                            <a:schemeClr val="bg2"/>
                          </a:solidFill>
                          <a:effectLst/>
                        </a:rPr>
                        <a:t>†</a:t>
                      </a:r>
                      <a:endParaRPr lang="en-US" sz="1200" b="1">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r>
              <a:tr h="283337">
                <a:tc>
                  <a:txBody>
                    <a:bodyPr/>
                    <a:lstStyle/>
                    <a:p>
                      <a:pPr marL="0" marR="0">
                        <a:spcBef>
                          <a:spcPts val="0"/>
                        </a:spcBef>
                        <a:spcAft>
                          <a:spcPts val="0"/>
                        </a:spcAft>
                      </a:pPr>
                      <a:r>
                        <a:rPr lang="en-US" sz="1200" b="1" dirty="0">
                          <a:solidFill>
                            <a:schemeClr val="bg2"/>
                          </a:solidFill>
                          <a:effectLst/>
                        </a:rPr>
                        <a:t>Clinical breast examination</a:t>
                      </a:r>
                      <a:endParaRPr lang="en-US" sz="1200" b="1" dirty="0">
                        <a:solidFill>
                          <a:schemeClr val="bg2"/>
                        </a:solidFill>
                        <a:effectLst/>
                        <a:latin typeface="Times New Roman"/>
                        <a:ea typeface="Times New Roman"/>
                      </a:endParaRPr>
                    </a:p>
                  </a:txBody>
                  <a:tcPr marL="137160" marR="27432" marT="0" marB="0" anchor="ctr">
                    <a:lnL w="28575"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r>
              <a:tr h="445993">
                <a:tc>
                  <a:txBody>
                    <a:bodyPr/>
                    <a:lstStyle/>
                    <a:p>
                      <a:pPr marL="0" marR="0">
                        <a:spcBef>
                          <a:spcPts val="0"/>
                        </a:spcBef>
                        <a:spcAft>
                          <a:spcPts val="0"/>
                        </a:spcAft>
                      </a:pPr>
                      <a:r>
                        <a:rPr lang="en-US" sz="1200" b="1" dirty="0">
                          <a:solidFill>
                            <a:schemeClr val="bg2"/>
                          </a:solidFill>
                          <a:effectLst/>
                        </a:rPr>
                        <a:t>Bimanual examination and cervical inspection </a:t>
                      </a:r>
                      <a:endParaRPr lang="en-US" sz="1200" b="1" dirty="0">
                        <a:solidFill>
                          <a:schemeClr val="bg2"/>
                        </a:solidFill>
                        <a:effectLst/>
                        <a:latin typeface="Times New Roman"/>
                        <a:ea typeface="Times New Roman"/>
                      </a:endParaRPr>
                    </a:p>
                  </a:txBody>
                  <a:tcPr marL="137160" marR="27432" marT="0" marB="0" anchor="ctr">
                    <a:lnL w="28575"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A</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a:solidFill>
                            <a:schemeClr val="bg2"/>
                          </a:solidFill>
                          <a:effectLst/>
                        </a:rPr>
                        <a:t>C</a:t>
                      </a:r>
                      <a:endParaRPr lang="en-US" sz="1200" b="1">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a:solidFill>
                            <a:schemeClr val="bg2"/>
                          </a:solidFill>
                          <a:effectLst/>
                        </a:rPr>
                        <a:t>C</a:t>
                      </a:r>
                      <a:endParaRPr lang="en-US" sz="1200" b="1">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r>
              <a:tr h="314818">
                <a:tc gridSpan="7">
                  <a:txBody>
                    <a:bodyPr/>
                    <a:lstStyle/>
                    <a:p>
                      <a:pPr marL="0" marR="0">
                        <a:spcBef>
                          <a:spcPts val="0"/>
                        </a:spcBef>
                        <a:spcAft>
                          <a:spcPts val="0"/>
                        </a:spcAft>
                      </a:pPr>
                      <a:r>
                        <a:rPr lang="en-US" sz="1200" b="1" dirty="0">
                          <a:solidFill>
                            <a:schemeClr val="bg2"/>
                          </a:solidFill>
                          <a:effectLst/>
                        </a:rPr>
                        <a:t>Laboratory test</a:t>
                      </a:r>
                      <a:endParaRPr lang="en-US" sz="1200" b="1" dirty="0">
                        <a:solidFill>
                          <a:schemeClr val="bg2"/>
                        </a:solidFill>
                        <a:effectLst/>
                        <a:latin typeface="Times New Roman"/>
                        <a:ea typeface="Times New Roman"/>
                      </a:endParaRPr>
                    </a:p>
                  </a:txBody>
                  <a:tcPr marL="45720" marR="27432" marT="0" marB="0" anchor="ctr">
                    <a:lnL w="28575" cap="flat" cmpd="sng" algn="ctr">
                      <a:solidFill>
                        <a:schemeClr val="bg2">
                          <a:lumMod val="85000"/>
                        </a:schemeClr>
                      </a:solidFill>
                      <a:prstDash val="solid"/>
                      <a:round/>
                      <a:headEnd type="none" w="med" len="med"/>
                      <a:tailEnd type="none" w="med" len="med"/>
                    </a:lnL>
                    <a:lnR w="28575"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solidFill>
                      <a:schemeClr val="bg1">
                        <a:lumMod val="60000"/>
                        <a:lumOff val="4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83337">
                <a:tc>
                  <a:txBody>
                    <a:bodyPr/>
                    <a:lstStyle/>
                    <a:p>
                      <a:pPr marL="0" marR="0">
                        <a:spcBef>
                          <a:spcPts val="0"/>
                        </a:spcBef>
                        <a:spcAft>
                          <a:spcPts val="0"/>
                        </a:spcAft>
                      </a:pPr>
                      <a:r>
                        <a:rPr lang="en-US" sz="1200" b="1" dirty="0">
                          <a:solidFill>
                            <a:schemeClr val="bg2"/>
                          </a:solidFill>
                          <a:effectLst/>
                        </a:rPr>
                        <a:t>Glucose</a:t>
                      </a:r>
                      <a:endParaRPr lang="en-US" sz="1200" b="1" dirty="0">
                        <a:solidFill>
                          <a:schemeClr val="bg2"/>
                        </a:solidFill>
                        <a:effectLst/>
                        <a:latin typeface="Times New Roman"/>
                        <a:ea typeface="Times New Roman"/>
                      </a:endParaRPr>
                    </a:p>
                  </a:txBody>
                  <a:tcPr marL="137160" marR="27432" marT="0" marB="0" anchor="ctr">
                    <a:lnL w="28575"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r>
              <a:tr h="283337">
                <a:tc>
                  <a:txBody>
                    <a:bodyPr/>
                    <a:lstStyle/>
                    <a:p>
                      <a:pPr marL="0" marR="0">
                        <a:spcBef>
                          <a:spcPts val="0"/>
                        </a:spcBef>
                        <a:spcAft>
                          <a:spcPts val="0"/>
                        </a:spcAft>
                      </a:pPr>
                      <a:r>
                        <a:rPr lang="en-US" sz="1200" b="1" dirty="0">
                          <a:solidFill>
                            <a:schemeClr val="bg2"/>
                          </a:solidFill>
                          <a:effectLst/>
                        </a:rPr>
                        <a:t>Lipids</a:t>
                      </a:r>
                      <a:endParaRPr lang="en-US" sz="1200" b="1" dirty="0">
                        <a:solidFill>
                          <a:schemeClr val="bg2"/>
                        </a:solidFill>
                        <a:effectLst/>
                        <a:latin typeface="Times New Roman"/>
                        <a:ea typeface="Times New Roman"/>
                      </a:endParaRPr>
                    </a:p>
                  </a:txBody>
                  <a:tcPr marL="137160" marR="27432" marT="0" marB="0" anchor="ctr">
                    <a:lnL w="28575"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a:solidFill>
                            <a:schemeClr val="bg2"/>
                          </a:solidFill>
                          <a:effectLst/>
                        </a:rPr>
                        <a:t>C</a:t>
                      </a:r>
                      <a:endParaRPr lang="en-US" sz="1200" b="1">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a:solidFill>
                            <a:schemeClr val="bg2"/>
                          </a:solidFill>
                          <a:effectLst/>
                        </a:rPr>
                        <a:t>C</a:t>
                      </a:r>
                      <a:endParaRPr lang="en-US" sz="1200" b="1">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r>
              <a:tr h="283337">
                <a:tc>
                  <a:txBody>
                    <a:bodyPr/>
                    <a:lstStyle/>
                    <a:p>
                      <a:pPr marL="0" marR="0">
                        <a:spcBef>
                          <a:spcPts val="0"/>
                        </a:spcBef>
                        <a:spcAft>
                          <a:spcPts val="0"/>
                        </a:spcAft>
                      </a:pPr>
                      <a:r>
                        <a:rPr lang="en-US" sz="1200" b="1" dirty="0">
                          <a:solidFill>
                            <a:schemeClr val="bg2"/>
                          </a:solidFill>
                          <a:effectLst/>
                        </a:rPr>
                        <a:t>Liver enzymes</a:t>
                      </a:r>
                      <a:endParaRPr lang="en-US" sz="1200" b="1" dirty="0">
                        <a:solidFill>
                          <a:schemeClr val="bg2"/>
                        </a:solidFill>
                        <a:effectLst/>
                        <a:latin typeface="Times New Roman"/>
                        <a:ea typeface="Times New Roman"/>
                      </a:endParaRPr>
                    </a:p>
                  </a:txBody>
                  <a:tcPr marL="137160" marR="27432" marT="0" marB="0" anchor="ctr">
                    <a:lnL w="28575"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a:solidFill>
                            <a:schemeClr val="bg2"/>
                          </a:solidFill>
                          <a:effectLst/>
                        </a:rPr>
                        <a:t>C</a:t>
                      </a:r>
                      <a:endParaRPr lang="en-US" sz="1200" b="1">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a:solidFill>
                            <a:schemeClr val="bg2"/>
                          </a:solidFill>
                          <a:effectLst/>
                        </a:rPr>
                        <a:t>C</a:t>
                      </a:r>
                      <a:endParaRPr lang="en-US" sz="1200" b="1">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r>
              <a:tr h="283337">
                <a:tc>
                  <a:txBody>
                    <a:bodyPr/>
                    <a:lstStyle/>
                    <a:p>
                      <a:pPr marL="0" marR="0">
                        <a:spcBef>
                          <a:spcPts val="0"/>
                        </a:spcBef>
                        <a:spcAft>
                          <a:spcPts val="0"/>
                        </a:spcAft>
                      </a:pPr>
                      <a:r>
                        <a:rPr lang="en-US" sz="1200" b="1" dirty="0">
                          <a:solidFill>
                            <a:schemeClr val="bg2"/>
                          </a:solidFill>
                          <a:effectLst/>
                        </a:rPr>
                        <a:t>Hemoglobin</a:t>
                      </a:r>
                      <a:endParaRPr lang="en-US" sz="1200" b="1" dirty="0">
                        <a:solidFill>
                          <a:schemeClr val="bg2"/>
                        </a:solidFill>
                        <a:effectLst/>
                        <a:latin typeface="Times New Roman"/>
                        <a:ea typeface="Times New Roman"/>
                      </a:endParaRPr>
                    </a:p>
                  </a:txBody>
                  <a:tcPr marL="137160" marR="27432" marT="0" marB="0" anchor="ctr">
                    <a:lnL w="28575"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a:solidFill>
                            <a:schemeClr val="bg2"/>
                          </a:solidFill>
                          <a:effectLst/>
                        </a:rPr>
                        <a:t>C</a:t>
                      </a:r>
                      <a:endParaRPr lang="en-US" sz="1200" b="1">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a:solidFill>
                            <a:schemeClr val="bg2"/>
                          </a:solidFill>
                          <a:effectLst/>
                        </a:rPr>
                        <a:t>C</a:t>
                      </a:r>
                      <a:endParaRPr lang="en-US" sz="1200" b="1">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r>
              <a:tr h="283337">
                <a:tc>
                  <a:txBody>
                    <a:bodyPr/>
                    <a:lstStyle/>
                    <a:p>
                      <a:pPr marL="0" marR="0">
                        <a:spcBef>
                          <a:spcPts val="0"/>
                        </a:spcBef>
                        <a:spcAft>
                          <a:spcPts val="0"/>
                        </a:spcAft>
                      </a:pPr>
                      <a:r>
                        <a:rPr lang="en-US" sz="1200" b="1" dirty="0" err="1">
                          <a:solidFill>
                            <a:schemeClr val="bg2"/>
                          </a:solidFill>
                          <a:effectLst/>
                        </a:rPr>
                        <a:t>Thrombogenic</a:t>
                      </a:r>
                      <a:r>
                        <a:rPr lang="en-US" sz="1200" b="1" dirty="0">
                          <a:solidFill>
                            <a:schemeClr val="bg2"/>
                          </a:solidFill>
                          <a:effectLst/>
                        </a:rPr>
                        <a:t> mutations</a:t>
                      </a:r>
                      <a:endParaRPr lang="en-US" sz="1200" b="1" dirty="0">
                        <a:solidFill>
                          <a:schemeClr val="bg2"/>
                        </a:solidFill>
                        <a:effectLst/>
                        <a:latin typeface="Times New Roman"/>
                        <a:ea typeface="Times New Roman"/>
                      </a:endParaRPr>
                    </a:p>
                  </a:txBody>
                  <a:tcPr marL="137160" marR="27432" marT="0" marB="0" anchor="ctr">
                    <a:lnL w="28575"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a:solidFill>
                            <a:schemeClr val="bg2"/>
                          </a:solidFill>
                          <a:effectLst/>
                        </a:rPr>
                        <a:t>C</a:t>
                      </a:r>
                      <a:endParaRPr lang="en-US" sz="1200" b="1">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r>
              <a:tr h="377782">
                <a:tc>
                  <a:txBody>
                    <a:bodyPr/>
                    <a:lstStyle/>
                    <a:p>
                      <a:pPr marL="0" marR="0">
                        <a:spcBef>
                          <a:spcPts val="0"/>
                        </a:spcBef>
                        <a:spcAft>
                          <a:spcPts val="0"/>
                        </a:spcAft>
                      </a:pPr>
                      <a:r>
                        <a:rPr lang="en-US" sz="1200" b="1" dirty="0">
                          <a:solidFill>
                            <a:schemeClr val="bg2"/>
                          </a:solidFill>
                          <a:effectLst/>
                        </a:rPr>
                        <a:t>Cervical cytology (</a:t>
                      </a:r>
                      <a:r>
                        <a:rPr lang="en-US" sz="1200" b="1" dirty="0" err="1">
                          <a:solidFill>
                            <a:schemeClr val="bg2"/>
                          </a:solidFill>
                          <a:effectLst/>
                        </a:rPr>
                        <a:t>Papanicolaou</a:t>
                      </a:r>
                      <a:r>
                        <a:rPr lang="en-US" sz="1200" b="1" dirty="0">
                          <a:solidFill>
                            <a:schemeClr val="bg2"/>
                          </a:solidFill>
                          <a:effectLst/>
                        </a:rPr>
                        <a:t> smear)</a:t>
                      </a:r>
                      <a:endParaRPr lang="en-US" sz="1200" b="1" dirty="0">
                        <a:solidFill>
                          <a:schemeClr val="bg2"/>
                        </a:solidFill>
                        <a:effectLst/>
                        <a:latin typeface="Times New Roman"/>
                        <a:ea typeface="Times New Roman"/>
                      </a:endParaRPr>
                    </a:p>
                  </a:txBody>
                  <a:tcPr marL="137160" marR="27432" marT="0" marB="0" anchor="ctr">
                    <a:lnL w="28575"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a:solidFill>
                            <a:schemeClr val="bg2"/>
                          </a:solidFill>
                          <a:effectLst/>
                        </a:rPr>
                        <a:t>C</a:t>
                      </a:r>
                      <a:endParaRPr lang="en-US" sz="1200" b="1">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r>
              <a:tr h="283337">
                <a:tc>
                  <a:txBody>
                    <a:bodyPr/>
                    <a:lstStyle/>
                    <a:p>
                      <a:pPr marL="0" marR="0">
                        <a:spcBef>
                          <a:spcPts val="0"/>
                        </a:spcBef>
                        <a:spcAft>
                          <a:spcPts val="0"/>
                        </a:spcAft>
                      </a:pPr>
                      <a:r>
                        <a:rPr lang="en-US" sz="1200" b="1" dirty="0">
                          <a:solidFill>
                            <a:schemeClr val="bg2"/>
                          </a:solidFill>
                          <a:effectLst/>
                        </a:rPr>
                        <a:t>STD screening with laboratory tests</a:t>
                      </a:r>
                      <a:endParaRPr lang="en-US" sz="1200" b="1" dirty="0">
                        <a:solidFill>
                          <a:schemeClr val="bg2"/>
                        </a:solidFill>
                        <a:effectLst/>
                        <a:latin typeface="Times New Roman"/>
                        <a:ea typeface="Times New Roman"/>
                      </a:endParaRPr>
                    </a:p>
                  </a:txBody>
                  <a:tcPr marL="137160" marR="27432" marT="0" marB="0" anchor="ctr">
                    <a:lnL w="28575"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a:solidFill>
                            <a:schemeClr val="bg2"/>
                          </a:solidFill>
                          <a:effectLst/>
                        </a:rPr>
                        <a:t>—</a:t>
                      </a:r>
                      <a:r>
                        <a:rPr lang="en-US" sz="1200" b="1" baseline="30000">
                          <a:solidFill>
                            <a:schemeClr val="bg2"/>
                          </a:solidFill>
                          <a:effectLst/>
                        </a:rPr>
                        <a:t>§</a:t>
                      </a:r>
                      <a:endParaRPr lang="en-US" sz="1200" b="1">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a:solidFill>
                            <a:schemeClr val="bg2"/>
                          </a:solidFill>
                          <a:effectLst/>
                        </a:rPr>
                        <a:t>C</a:t>
                      </a:r>
                      <a:endParaRPr lang="en-US" sz="1200" b="1">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r>
              <a:tr h="283337">
                <a:tc>
                  <a:txBody>
                    <a:bodyPr/>
                    <a:lstStyle/>
                    <a:p>
                      <a:pPr marL="0" marR="0">
                        <a:spcBef>
                          <a:spcPts val="0"/>
                        </a:spcBef>
                        <a:spcAft>
                          <a:spcPts val="0"/>
                        </a:spcAft>
                      </a:pPr>
                      <a:r>
                        <a:rPr lang="en-US" sz="1200" b="1" dirty="0">
                          <a:solidFill>
                            <a:schemeClr val="bg2"/>
                          </a:solidFill>
                          <a:effectLst/>
                        </a:rPr>
                        <a:t>HIV screening with laboratory tests</a:t>
                      </a:r>
                      <a:endParaRPr lang="en-US" sz="1200" b="1" dirty="0">
                        <a:solidFill>
                          <a:schemeClr val="bg2"/>
                        </a:solidFill>
                        <a:effectLst/>
                        <a:latin typeface="Times New Roman"/>
                        <a:ea typeface="Times New Roman"/>
                      </a:endParaRPr>
                    </a:p>
                  </a:txBody>
                  <a:tcPr marL="137160" marR="27432" marT="0" marB="0" anchor="ctr">
                    <a:lnL w="28575"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28575"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a:solidFill>
                            <a:schemeClr val="bg2"/>
                          </a:solidFill>
                          <a:effectLst/>
                        </a:rPr>
                        <a:t>C</a:t>
                      </a:r>
                      <a:endParaRPr lang="en-US" sz="1200" b="1">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28575"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28575"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a:solidFill>
                            <a:schemeClr val="bg2"/>
                          </a:solidFill>
                          <a:effectLst/>
                        </a:rPr>
                        <a:t>C</a:t>
                      </a:r>
                      <a:endParaRPr lang="en-US" sz="1200" b="1">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28575"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a:solidFill>
                            <a:schemeClr val="bg2"/>
                          </a:solidFill>
                          <a:effectLst/>
                        </a:rPr>
                        <a:t>C</a:t>
                      </a:r>
                      <a:endParaRPr lang="en-US" sz="1200" b="1">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28575"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28575"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28575" cap="flat" cmpd="sng" algn="ctr">
                      <a:solidFill>
                        <a:schemeClr val="bg2">
                          <a:lumMod val="85000"/>
                        </a:schemeClr>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2971762105"/>
      </p:ext>
    </p:extLst>
  </p:cSld>
  <p:clrMapOvr>
    <a:masterClrMapping/>
  </p:clrMapOvr>
  <p:transition>
    <p:fade/>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sz="3200" dirty="0"/>
              <a:t>US SPR </a:t>
            </a:r>
            <a:r>
              <a:rPr lang="en-US" sz="3200" dirty="0" smtClean="0"/>
              <a:t/>
            </a:r>
            <a:br>
              <a:rPr lang="en-US" sz="3200" dirty="0" smtClean="0"/>
            </a:br>
            <a:r>
              <a:rPr lang="en-US" sz="3200" dirty="0" smtClean="0"/>
              <a:t>Exams </a:t>
            </a:r>
            <a:r>
              <a:rPr lang="en-US" sz="3200" dirty="0"/>
              <a:t>and tests prior to initiation</a:t>
            </a:r>
          </a:p>
        </p:txBody>
      </p:sp>
      <p:graphicFrame>
        <p:nvGraphicFramePr>
          <p:cNvPr id="8" name="Content Placeholder 4"/>
          <p:cNvGraphicFramePr>
            <a:graphicFrameLocks/>
          </p:cNvGraphicFramePr>
          <p:nvPr>
            <p:extLst>
              <p:ext uri="{D42A27DB-BD31-4B8C-83A1-F6EECF244321}">
                <p14:modId xmlns:p14="http://schemas.microsoft.com/office/powerpoint/2010/main" val="385525575"/>
              </p:ext>
            </p:extLst>
          </p:nvPr>
        </p:nvGraphicFramePr>
        <p:xfrm>
          <a:off x="380998" y="1371597"/>
          <a:ext cx="8305801" cy="4788992"/>
        </p:xfrm>
        <a:graphic>
          <a:graphicData uri="http://schemas.openxmlformats.org/drawingml/2006/table">
            <a:tbl>
              <a:tblPr>
                <a:tableStyleId>{5C22544A-7EE6-4342-B048-85BDC9FD1C3A}</a:tableStyleId>
              </a:tblPr>
              <a:tblGrid>
                <a:gridCol w="2802571"/>
                <a:gridCol w="917205"/>
                <a:gridCol w="917205"/>
                <a:gridCol w="917205"/>
                <a:gridCol w="917205"/>
                <a:gridCol w="917205"/>
                <a:gridCol w="917205"/>
              </a:tblGrid>
              <a:tr h="314818">
                <a:tc>
                  <a:txBody>
                    <a:bodyPr/>
                    <a:lstStyle/>
                    <a:p>
                      <a:pPr marL="0" marR="0">
                        <a:spcBef>
                          <a:spcPts val="0"/>
                        </a:spcBef>
                        <a:spcAft>
                          <a:spcPts val="0"/>
                        </a:spcAft>
                      </a:pPr>
                      <a:r>
                        <a:rPr lang="en-US" sz="1200" b="1" dirty="0">
                          <a:solidFill>
                            <a:schemeClr val="bg2"/>
                          </a:solidFill>
                          <a:effectLst/>
                        </a:rPr>
                        <a:t>Examination or test</a:t>
                      </a:r>
                      <a:endParaRPr lang="en-US" sz="1200" b="1" dirty="0">
                        <a:solidFill>
                          <a:schemeClr val="bg2"/>
                        </a:solidFill>
                        <a:effectLst/>
                        <a:latin typeface="Times New Roman"/>
                        <a:ea typeface="Times New Roman"/>
                      </a:endParaRPr>
                    </a:p>
                  </a:txBody>
                  <a:tcPr marL="28575" marR="28575" marT="0" marB="0" anchor="ctr">
                    <a:lnL w="28575" cap="flat" cmpd="sng" algn="ctr">
                      <a:solidFill>
                        <a:schemeClr val="bg2">
                          <a:lumMod val="85000"/>
                        </a:schemeClr>
                      </a:solidFill>
                      <a:prstDash val="solid"/>
                      <a:round/>
                      <a:headEnd type="none" w="med" len="med"/>
                      <a:tailEnd type="none" w="med" len="med"/>
                    </a:lnL>
                    <a:lnR w="19050" cap="flat" cmpd="sng" algn="ctr">
                      <a:solidFill>
                        <a:schemeClr val="bg2"/>
                      </a:solidFill>
                      <a:prstDash val="solid"/>
                      <a:round/>
                      <a:headEnd type="none" w="med" len="med"/>
                      <a:tailEnd type="none" w="med" len="med"/>
                    </a:lnR>
                    <a:lnT w="28575"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solidFill>
                      <a:schemeClr val="bg1">
                        <a:lumMod val="60000"/>
                        <a:lumOff val="40000"/>
                      </a:schemeClr>
                    </a:solidFill>
                  </a:tcPr>
                </a:tc>
                <a:tc gridSpan="6">
                  <a:txBody>
                    <a:bodyPr/>
                    <a:lstStyle/>
                    <a:p>
                      <a:pPr marL="0" marR="0" algn="ctr">
                        <a:spcBef>
                          <a:spcPts val="0"/>
                        </a:spcBef>
                        <a:spcAft>
                          <a:spcPts val="0"/>
                        </a:spcAft>
                      </a:pPr>
                      <a:r>
                        <a:rPr lang="en-US" sz="1200" b="1" dirty="0">
                          <a:solidFill>
                            <a:schemeClr val="bg2"/>
                          </a:solidFill>
                          <a:effectLst/>
                        </a:rPr>
                        <a:t>Contraceptive method and class</a:t>
                      </a:r>
                      <a:endParaRPr lang="en-US" sz="1200" b="1" dirty="0">
                        <a:solidFill>
                          <a:schemeClr val="bg2"/>
                        </a:solidFill>
                        <a:effectLst/>
                        <a:latin typeface="Times New Roman"/>
                        <a:ea typeface="Times New Roman"/>
                      </a:endParaRPr>
                    </a:p>
                  </a:txBody>
                  <a:tcPr marL="28575" marR="28575" marT="0" marB="0" anchor="ctr">
                    <a:lnL w="19050" cap="flat" cmpd="sng" algn="ctr">
                      <a:solidFill>
                        <a:schemeClr val="bg2"/>
                      </a:solidFill>
                      <a:prstDash val="solid"/>
                      <a:round/>
                      <a:headEnd type="none" w="med" len="med"/>
                      <a:tailEnd type="none" w="med" len="med"/>
                    </a:lnL>
                    <a:lnR w="28575" cap="flat" cmpd="sng" algn="ctr">
                      <a:solidFill>
                        <a:schemeClr val="bg2">
                          <a:lumMod val="85000"/>
                        </a:schemeClr>
                      </a:solidFill>
                      <a:prstDash val="solid"/>
                      <a:round/>
                      <a:headEnd type="none" w="med" len="med"/>
                      <a:tailEnd type="none" w="med" len="med"/>
                    </a:lnR>
                    <a:lnT w="28575"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solidFill>
                      <a:schemeClr val="bg1">
                        <a:lumMod val="60000"/>
                        <a:lumOff val="4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502211">
                <a:tc>
                  <a:txBody>
                    <a:bodyPr/>
                    <a:lstStyle/>
                    <a:p>
                      <a:pPr marL="0" marR="0">
                        <a:spcBef>
                          <a:spcPts val="0"/>
                        </a:spcBef>
                        <a:spcAft>
                          <a:spcPts val="0"/>
                        </a:spcAft>
                      </a:pPr>
                      <a:r>
                        <a:rPr lang="en-US" sz="1200" b="1" dirty="0">
                          <a:solidFill>
                            <a:schemeClr val="bg2"/>
                          </a:solidFill>
                          <a:effectLst/>
                        </a:rPr>
                        <a:t>Examination</a:t>
                      </a:r>
                      <a:endParaRPr lang="en-US" sz="1200" b="1" dirty="0">
                        <a:solidFill>
                          <a:schemeClr val="bg2"/>
                        </a:solidFill>
                        <a:effectLst/>
                        <a:latin typeface="Times New Roman"/>
                        <a:ea typeface="Times New Roman"/>
                      </a:endParaRPr>
                    </a:p>
                  </a:txBody>
                  <a:tcPr marL="45720" marR="27432" marT="0" marB="0" anchor="ctr">
                    <a:lnL w="28575"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solidFill>
                      <a:schemeClr val="bg1">
                        <a:lumMod val="75000"/>
                      </a:schemeClr>
                    </a:solidFill>
                  </a:tcPr>
                </a:tc>
                <a:tc>
                  <a:txBody>
                    <a:bodyPr/>
                    <a:lstStyle/>
                    <a:p>
                      <a:pPr marL="0" marR="0" algn="ctr">
                        <a:spcBef>
                          <a:spcPts val="0"/>
                        </a:spcBef>
                        <a:spcAft>
                          <a:spcPts val="0"/>
                        </a:spcAft>
                      </a:pPr>
                      <a:r>
                        <a:rPr lang="en-US" sz="1200" b="1" dirty="0">
                          <a:solidFill>
                            <a:schemeClr val="bg2"/>
                          </a:solidFill>
                          <a:effectLst/>
                        </a:rPr>
                        <a:t>LNG and Cu-IUD</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solidFill>
                      <a:schemeClr val="bg1">
                        <a:lumMod val="75000"/>
                      </a:schemeClr>
                    </a:solidFill>
                  </a:tcPr>
                </a:tc>
                <a:tc>
                  <a:txBody>
                    <a:bodyPr/>
                    <a:lstStyle/>
                    <a:p>
                      <a:pPr marL="0" marR="0" algn="ctr">
                        <a:spcBef>
                          <a:spcPts val="0"/>
                        </a:spcBef>
                        <a:spcAft>
                          <a:spcPts val="0"/>
                        </a:spcAft>
                      </a:pPr>
                      <a:r>
                        <a:rPr lang="en-US" sz="1200" b="1" dirty="0">
                          <a:solidFill>
                            <a:schemeClr val="bg2"/>
                          </a:solidFill>
                          <a:effectLst/>
                        </a:rPr>
                        <a:t>Implant</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solidFill>
                      <a:schemeClr val="bg1">
                        <a:lumMod val="75000"/>
                      </a:schemeClr>
                    </a:solidFill>
                  </a:tcPr>
                </a:tc>
                <a:tc>
                  <a:txBody>
                    <a:bodyPr/>
                    <a:lstStyle/>
                    <a:p>
                      <a:pPr marL="0" marR="0" algn="ctr">
                        <a:spcBef>
                          <a:spcPts val="0"/>
                        </a:spcBef>
                        <a:spcAft>
                          <a:spcPts val="0"/>
                        </a:spcAft>
                      </a:pPr>
                      <a:r>
                        <a:rPr lang="en-US" sz="1200" b="1" dirty="0">
                          <a:solidFill>
                            <a:schemeClr val="bg2"/>
                          </a:solidFill>
                          <a:effectLst/>
                        </a:rPr>
                        <a:t>Injectable </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solidFill>
                      <a:schemeClr val="bg1">
                        <a:lumMod val="75000"/>
                      </a:schemeClr>
                    </a:solidFill>
                  </a:tcPr>
                </a:tc>
                <a:tc>
                  <a:txBody>
                    <a:bodyPr/>
                    <a:lstStyle/>
                    <a:p>
                      <a:pPr marL="0" marR="0" algn="ctr">
                        <a:spcBef>
                          <a:spcPts val="0"/>
                        </a:spcBef>
                        <a:spcAft>
                          <a:spcPts val="0"/>
                        </a:spcAft>
                      </a:pPr>
                      <a:r>
                        <a:rPr lang="en-US" sz="1200" b="1" dirty="0">
                          <a:solidFill>
                            <a:schemeClr val="bg2"/>
                          </a:solidFill>
                          <a:effectLst/>
                        </a:rPr>
                        <a:t>CHC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solidFill>
                      <a:schemeClr val="bg1">
                        <a:lumMod val="75000"/>
                      </a:schemeClr>
                    </a:solidFill>
                  </a:tcPr>
                </a:tc>
                <a:tc>
                  <a:txBody>
                    <a:bodyPr/>
                    <a:lstStyle/>
                    <a:p>
                      <a:pPr marL="0" marR="0" algn="ctr">
                        <a:spcBef>
                          <a:spcPts val="0"/>
                        </a:spcBef>
                        <a:spcAft>
                          <a:spcPts val="0"/>
                        </a:spcAft>
                      </a:pPr>
                      <a:r>
                        <a:rPr lang="en-US" sz="1200" b="1" dirty="0">
                          <a:solidFill>
                            <a:schemeClr val="bg2"/>
                          </a:solidFill>
                          <a:effectLst/>
                        </a:rPr>
                        <a:t>POP</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solidFill>
                      <a:schemeClr val="bg1">
                        <a:lumMod val="75000"/>
                      </a:schemeClr>
                    </a:solidFill>
                  </a:tcPr>
                </a:tc>
                <a:tc>
                  <a:txBody>
                    <a:bodyPr/>
                    <a:lstStyle/>
                    <a:p>
                      <a:pPr marL="0" marR="0" algn="ctr">
                        <a:spcBef>
                          <a:spcPts val="0"/>
                        </a:spcBef>
                        <a:spcAft>
                          <a:spcPts val="0"/>
                        </a:spcAft>
                      </a:pPr>
                      <a:r>
                        <a:rPr lang="en-US" sz="1200" b="1" dirty="0">
                          <a:solidFill>
                            <a:schemeClr val="bg2"/>
                          </a:solidFill>
                          <a:effectLst/>
                        </a:rPr>
                        <a:t>Condom</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solidFill>
                      <a:schemeClr val="bg1">
                        <a:lumMod val="75000"/>
                      </a:schemeClr>
                    </a:solidFill>
                  </a:tcPr>
                </a:tc>
              </a:tr>
              <a:tr h="283337">
                <a:tc>
                  <a:txBody>
                    <a:bodyPr/>
                    <a:lstStyle/>
                    <a:p>
                      <a:pPr marL="0" marR="0">
                        <a:spcBef>
                          <a:spcPts val="0"/>
                        </a:spcBef>
                        <a:spcAft>
                          <a:spcPts val="0"/>
                        </a:spcAft>
                      </a:pPr>
                      <a:r>
                        <a:rPr lang="en-US" sz="1200" b="1" dirty="0">
                          <a:solidFill>
                            <a:schemeClr val="bg2"/>
                          </a:solidFill>
                          <a:effectLst/>
                        </a:rPr>
                        <a:t>Blood pressure</a:t>
                      </a:r>
                      <a:endParaRPr lang="en-US" sz="1200" b="1" dirty="0">
                        <a:solidFill>
                          <a:schemeClr val="bg2"/>
                        </a:solidFill>
                        <a:effectLst/>
                        <a:latin typeface="Times New Roman"/>
                        <a:ea typeface="Times New Roman"/>
                      </a:endParaRPr>
                    </a:p>
                  </a:txBody>
                  <a:tcPr marL="137160" marR="27432" marT="0" marB="0" anchor="ctr">
                    <a:lnL w="28575"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a:solidFill>
                            <a:schemeClr val="bg2"/>
                          </a:solidFill>
                          <a:effectLst/>
                        </a:rPr>
                        <a:t>C</a:t>
                      </a:r>
                      <a:endParaRPr lang="en-US" sz="1200" b="1">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rgbClr val="000000"/>
                          </a:solidFill>
                          <a:effectLst/>
                        </a:rPr>
                        <a:t>A*</a:t>
                      </a:r>
                      <a:endParaRPr lang="en-US" sz="1200" b="1" dirty="0">
                        <a:solidFill>
                          <a:srgbClr val="000000"/>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solidFill>
                      <a:schemeClr val="tx1"/>
                    </a:solid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r>
              <a:tr h="283337">
                <a:tc>
                  <a:txBody>
                    <a:bodyPr/>
                    <a:lstStyle/>
                    <a:p>
                      <a:pPr marL="0" marR="0">
                        <a:spcBef>
                          <a:spcPts val="0"/>
                        </a:spcBef>
                        <a:spcAft>
                          <a:spcPts val="0"/>
                        </a:spcAft>
                      </a:pPr>
                      <a:r>
                        <a:rPr lang="en-US" sz="1200" b="1" dirty="0">
                          <a:solidFill>
                            <a:schemeClr val="bg2"/>
                          </a:solidFill>
                          <a:effectLst/>
                        </a:rPr>
                        <a:t>Weight (BMI)</a:t>
                      </a:r>
                      <a:endParaRPr lang="en-US" sz="1200" b="1" dirty="0">
                        <a:solidFill>
                          <a:schemeClr val="bg2"/>
                        </a:solidFill>
                        <a:effectLst/>
                        <a:latin typeface="Times New Roman"/>
                        <a:ea typeface="Times New Roman"/>
                      </a:endParaRPr>
                    </a:p>
                  </a:txBody>
                  <a:tcPr marL="137160" marR="27432" marT="0" marB="0" anchor="ctr">
                    <a:lnL w="28575"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 </a:t>
                      </a:r>
                      <a:r>
                        <a:rPr lang="en-US" sz="1200" b="1" baseline="30000" dirty="0">
                          <a:solidFill>
                            <a:schemeClr val="bg2"/>
                          </a:solidFill>
                          <a:effectLst/>
                        </a:rPr>
                        <a:t>†</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a:t>
                      </a:r>
                      <a:r>
                        <a:rPr lang="en-US" sz="1200" b="1" baseline="30000" dirty="0">
                          <a:solidFill>
                            <a:schemeClr val="bg2"/>
                          </a:solidFill>
                          <a:effectLst/>
                        </a:rPr>
                        <a:t>†</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a:t>
                      </a:r>
                      <a:r>
                        <a:rPr lang="en-US" sz="1200" b="1" baseline="30000" dirty="0">
                          <a:solidFill>
                            <a:schemeClr val="bg2"/>
                          </a:solidFill>
                          <a:effectLst/>
                        </a:rPr>
                        <a:t>†</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a:solidFill>
                            <a:schemeClr val="bg2"/>
                          </a:solidFill>
                          <a:effectLst/>
                        </a:rPr>
                        <a:t>—</a:t>
                      </a:r>
                      <a:r>
                        <a:rPr lang="en-US" sz="1200" b="1" baseline="30000">
                          <a:solidFill>
                            <a:schemeClr val="bg2"/>
                          </a:solidFill>
                          <a:effectLst/>
                        </a:rPr>
                        <a:t>†</a:t>
                      </a:r>
                      <a:endParaRPr lang="en-US" sz="1200" b="1">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a:solidFill>
                            <a:schemeClr val="bg2"/>
                          </a:solidFill>
                          <a:effectLst/>
                        </a:rPr>
                        <a:t>—</a:t>
                      </a:r>
                      <a:r>
                        <a:rPr lang="en-US" sz="1200" b="1" baseline="30000">
                          <a:solidFill>
                            <a:schemeClr val="bg2"/>
                          </a:solidFill>
                          <a:effectLst/>
                        </a:rPr>
                        <a:t>†</a:t>
                      </a:r>
                      <a:endParaRPr lang="en-US" sz="1200" b="1">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r>
              <a:tr h="283337">
                <a:tc>
                  <a:txBody>
                    <a:bodyPr/>
                    <a:lstStyle/>
                    <a:p>
                      <a:pPr marL="0" marR="0">
                        <a:spcBef>
                          <a:spcPts val="0"/>
                        </a:spcBef>
                        <a:spcAft>
                          <a:spcPts val="0"/>
                        </a:spcAft>
                      </a:pPr>
                      <a:r>
                        <a:rPr lang="en-US" sz="1200" b="1" dirty="0">
                          <a:solidFill>
                            <a:schemeClr val="bg2"/>
                          </a:solidFill>
                          <a:effectLst/>
                        </a:rPr>
                        <a:t>Clinical breast examination</a:t>
                      </a:r>
                      <a:endParaRPr lang="en-US" sz="1200" b="1" dirty="0">
                        <a:solidFill>
                          <a:schemeClr val="bg2"/>
                        </a:solidFill>
                        <a:effectLst/>
                        <a:latin typeface="Times New Roman"/>
                        <a:ea typeface="Times New Roman"/>
                      </a:endParaRPr>
                    </a:p>
                  </a:txBody>
                  <a:tcPr marL="137160" marR="27432" marT="0" marB="0" anchor="ctr">
                    <a:lnL w="28575"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r>
              <a:tr h="445993">
                <a:tc>
                  <a:txBody>
                    <a:bodyPr/>
                    <a:lstStyle/>
                    <a:p>
                      <a:pPr marL="0" marR="0">
                        <a:spcBef>
                          <a:spcPts val="0"/>
                        </a:spcBef>
                        <a:spcAft>
                          <a:spcPts val="0"/>
                        </a:spcAft>
                      </a:pPr>
                      <a:r>
                        <a:rPr lang="en-US" sz="1200" b="1" dirty="0">
                          <a:solidFill>
                            <a:schemeClr val="bg2"/>
                          </a:solidFill>
                          <a:effectLst/>
                        </a:rPr>
                        <a:t>Bimanual examination and cervical inspection </a:t>
                      </a:r>
                      <a:endParaRPr lang="en-US" sz="1200" b="1" dirty="0">
                        <a:solidFill>
                          <a:schemeClr val="bg2"/>
                        </a:solidFill>
                        <a:effectLst/>
                        <a:latin typeface="Times New Roman"/>
                        <a:ea typeface="Times New Roman"/>
                      </a:endParaRPr>
                    </a:p>
                  </a:txBody>
                  <a:tcPr marL="137160" marR="27432" marT="0" marB="0" anchor="ctr">
                    <a:lnL w="28575"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rgbClr val="000000"/>
                          </a:solidFill>
                          <a:effectLst/>
                        </a:rPr>
                        <a:t>A</a:t>
                      </a:r>
                      <a:endParaRPr lang="en-US" sz="1200" b="1" dirty="0">
                        <a:solidFill>
                          <a:srgbClr val="000000"/>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solidFill>
                      <a:schemeClr val="tx1"/>
                    </a:solid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a:solidFill>
                            <a:schemeClr val="bg2"/>
                          </a:solidFill>
                          <a:effectLst/>
                        </a:rPr>
                        <a:t>C</a:t>
                      </a:r>
                      <a:endParaRPr lang="en-US" sz="1200" b="1">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a:solidFill>
                            <a:schemeClr val="bg2"/>
                          </a:solidFill>
                          <a:effectLst/>
                        </a:rPr>
                        <a:t>C</a:t>
                      </a:r>
                      <a:endParaRPr lang="en-US" sz="1200" b="1">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r>
              <a:tr h="314818">
                <a:tc gridSpan="7">
                  <a:txBody>
                    <a:bodyPr/>
                    <a:lstStyle/>
                    <a:p>
                      <a:pPr marL="0" marR="0">
                        <a:spcBef>
                          <a:spcPts val="0"/>
                        </a:spcBef>
                        <a:spcAft>
                          <a:spcPts val="0"/>
                        </a:spcAft>
                      </a:pPr>
                      <a:r>
                        <a:rPr lang="en-US" sz="1200" b="1" dirty="0">
                          <a:solidFill>
                            <a:schemeClr val="bg2"/>
                          </a:solidFill>
                          <a:effectLst/>
                        </a:rPr>
                        <a:t>Laboratory test</a:t>
                      </a:r>
                      <a:endParaRPr lang="en-US" sz="1200" b="1" dirty="0">
                        <a:solidFill>
                          <a:schemeClr val="bg2"/>
                        </a:solidFill>
                        <a:effectLst/>
                        <a:latin typeface="Times New Roman"/>
                        <a:ea typeface="Times New Roman"/>
                      </a:endParaRPr>
                    </a:p>
                  </a:txBody>
                  <a:tcPr marL="45720" marR="27432" marT="0" marB="0" anchor="ctr">
                    <a:lnL w="28575" cap="flat" cmpd="sng" algn="ctr">
                      <a:solidFill>
                        <a:schemeClr val="bg2">
                          <a:lumMod val="85000"/>
                        </a:schemeClr>
                      </a:solidFill>
                      <a:prstDash val="solid"/>
                      <a:round/>
                      <a:headEnd type="none" w="med" len="med"/>
                      <a:tailEnd type="none" w="med" len="med"/>
                    </a:lnL>
                    <a:lnR w="28575"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solidFill>
                      <a:schemeClr val="bg1">
                        <a:lumMod val="60000"/>
                        <a:lumOff val="4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83337">
                <a:tc>
                  <a:txBody>
                    <a:bodyPr/>
                    <a:lstStyle/>
                    <a:p>
                      <a:pPr marL="0" marR="0">
                        <a:spcBef>
                          <a:spcPts val="0"/>
                        </a:spcBef>
                        <a:spcAft>
                          <a:spcPts val="0"/>
                        </a:spcAft>
                      </a:pPr>
                      <a:r>
                        <a:rPr lang="en-US" sz="1200" b="1" dirty="0">
                          <a:solidFill>
                            <a:schemeClr val="bg2"/>
                          </a:solidFill>
                          <a:effectLst/>
                        </a:rPr>
                        <a:t>Glucose</a:t>
                      </a:r>
                      <a:endParaRPr lang="en-US" sz="1200" b="1" dirty="0">
                        <a:solidFill>
                          <a:schemeClr val="bg2"/>
                        </a:solidFill>
                        <a:effectLst/>
                        <a:latin typeface="Times New Roman"/>
                        <a:ea typeface="Times New Roman"/>
                      </a:endParaRPr>
                    </a:p>
                  </a:txBody>
                  <a:tcPr marL="137160" marR="27432" marT="0" marB="0" anchor="ctr">
                    <a:lnL w="28575"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r>
              <a:tr h="283337">
                <a:tc>
                  <a:txBody>
                    <a:bodyPr/>
                    <a:lstStyle/>
                    <a:p>
                      <a:pPr marL="0" marR="0">
                        <a:spcBef>
                          <a:spcPts val="0"/>
                        </a:spcBef>
                        <a:spcAft>
                          <a:spcPts val="0"/>
                        </a:spcAft>
                      </a:pPr>
                      <a:r>
                        <a:rPr lang="en-US" sz="1200" b="1" dirty="0">
                          <a:solidFill>
                            <a:schemeClr val="bg2"/>
                          </a:solidFill>
                          <a:effectLst/>
                        </a:rPr>
                        <a:t>Lipids</a:t>
                      </a:r>
                      <a:endParaRPr lang="en-US" sz="1200" b="1" dirty="0">
                        <a:solidFill>
                          <a:schemeClr val="bg2"/>
                        </a:solidFill>
                        <a:effectLst/>
                        <a:latin typeface="Times New Roman"/>
                        <a:ea typeface="Times New Roman"/>
                      </a:endParaRPr>
                    </a:p>
                  </a:txBody>
                  <a:tcPr marL="137160" marR="27432" marT="0" marB="0" anchor="ctr">
                    <a:lnL w="28575"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a:solidFill>
                            <a:schemeClr val="bg2"/>
                          </a:solidFill>
                          <a:effectLst/>
                        </a:rPr>
                        <a:t>C</a:t>
                      </a:r>
                      <a:endParaRPr lang="en-US" sz="1200" b="1">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a:solidFill>
                            <a:schemeClr val="bg2"/>
                          </a:solidFill>
                          <a:effectLst/>
                        </a:rPr>
                        <a:t>C</a:t>
                      </a:r>
                      <a:endParaRPr lang="en-US" sz="1200" b="1">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r>
              <a:tr h="283337">
                <a:tc>
                  <a:txBody>
                    <a:bodyPr/>
                    <a:lstStyle/>
                    <a:p>
                      <a:pPr marL="0" marR="0">
                        <a:spcBef>
                          <a:spcPts val="0"/>
                        </a:spcBef>
                        <a:spcAft>
                          <a:spcPts val="0"/>
                        </a:spcAft>
                      </a:pPr>
                      <a:r>
                        <a:rPr lang="en-US" sz="1200" b="1" dirty="0">
                          <a:solidFill>
                            <a:schemeClr val="bg2"/>
                          </a:solidFill>
                          <a:effectLst/>
                        </a:rPr>
                        <a:t>Liver enzymes</a:t>
                      </a:r>
                      <a:endParaRPr lang="en-US" sz="1200" b="1" dirty="0">
                        <a:solidFill>
                          <a:schemeClr val="bg2"/>
                        </a:solidFill>
                        <a:effectLst/>
                        <a:latin typeface="Times New Roman"/>
                        <a:ea typeface="Times New Roman"/>
                      </a:endParaRPr>
                    </a:p>
                  </a:txBody>
                  <a:tcPr marL="137160" marR="27432" marT="0" marB="0" anchor="ctr">
                    <a:lnL w="28575"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a:solidFill>
                            <a:schemeClr val="bg2"/>
                          </a:solidFill>
                          <a:effectLst/>
                        </a:rPr>
                        <a:t>C</a:t>
                      </a:r>
                      <a:endParaRPr lang="en-US" sz="1200" b="1">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a:solidFill>
                            <a:schemeClr val="bg2"/>
                          </a:solidFill>
                          <a:effectLst/>
                        </a:rPr>
                        <a:t>C</a:t>
                      </a:r>
                      <a:endParaRPr lang="en-US" sz="1200" b="1">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r>
              <a:tr h="283337">
                <a:tc>
                  <a:txBody>
                    <a:bodyPr/>
                    <a:lstStyle/>
                    <a:p>
                      <a:pPr marL="0" marR="0">
                        <a:spcBef>
                          <a:spcPts val="0"/>
                        </a:spcBef>
                        <a:spcAft>
                          <a:spcPts val="0"/>
                        </a:spcAft>
                      </a:pPr>
                      <a:r>
                        <a:rPr lang="en-US" sz="1200" b="1" dirty="0">
                          <a:solidFill>
                            <a:schemeClr val="bg2"/>
                          </a:solidFill>
                          <a:effectLst/>
                        </a:rPr>
                        <a:t>Hemoglobin</a:t>
                      </a:r>
                      <a:endParaRPr lang="en-US" sz="1200" b="1" dirty="0">
                        <a:solidFill>
                          <a:schemeClr val="bg2"/>
                        </a:solidFill>
                        <a:effectLst/>
                        <a:latin typeface="Times New Roman"/>
                        <a:ea typeface="Times New Roman"/>
                      </a:endParaRPr>
                    </a:p>
                  </a:txBody>
                  <a:tcPr marL="137160" marR="27432" marT="0" marB="0" anchor="ctr">
                    <a:lnL w="28575"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a:solidFill>
                            <a:schemeClr val="bg2"/>
                          </a:solidFill>
                          <a:effectLst/>
                        </a:rPr>
                        <a:t>C</a:t>
                      </a:r>
                      <a:endParaRPr lang="en-US" sz="1200" b="1">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a:solidFill>
                            <a:schemeClr val="bg2"/>
                          </a:solidFill>
                          <a:effectLst/>
                        </a:rPr>
                        <a:t>C</a:t>
                      </a:r>
                      <a:endParaRPr lang="en-US" sz="1200" b="1">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r>
              <a:tr h="283337">
                <a:tc>
                  <a:txBody>
                    <a:bodyPr/>
                    <a:lstStyle/>
                    <a:p>
                      <a:pPr marL="0" marR="0">
                        <a:spcBef>
                          <a:spcPts val="0"/>
                        </a:spcBef>
                        <a:spcAft>
                          <a:spcPts val="0"/>
                        </a:spcAft>
                      </a:pPr>
                      <a:r>
                        <a:rPr lang="en-US" sz="1200" b="1" dirty="0" err="1">
                          <a:solidFill>
                            <a:schemeClr val="bg2"/>
                          </a:solidFill>
                          <a:effectLst/>
                        </a:rPr>
                        <a:t>Thrombogenic</a:t>
                      </a:r>
                      <a:r>
                        <a:rPr lang="en-US" sz="1200" b="1" dirty="0">
                          <a:solidFill>
                            <a:schemeClr val="bg2"/>
                          </a:solidFill>
                          <a:effectLst/>
                        </a:rPr>
                        <a:t> mutations</a:t>
                      </a:r>
                      <a:endParaRPr lang="en-US" sz="1200" b="1" dirty="0">
                        <a:solidFill>
                          <a:schemeClr val="bg2"/>
                        </a:solidFill>
                        <a:effectLst/>
                        <a:latin typeface="Times New Roman"/>
                        <a:ea typeface="Times New Roman"/>
                      </a:endParaRPr>
                    </a:p>
                  </a:txBody>
                  <a:tcPr marL="137160" marR="27432" marT="0" marB="0" anchor="ctr">
                    <a:lnL w="28575"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a:solidFill>
                            <a:schemeClr val="bg2"/>
                          </a:solidFill>
                          <a:effectLst/>
                        </a:rPr>
                        <a:t>C</a:t>
                      </a:r>
                      <a:endParaRPr lang="en-US" sz="1200" b="1">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r>
              <a:tr h="377782">
                <a:tc>
                  <a:txBody>
                    <a:bodyPr/>
                    <a:lstStyle/>
                    <a:p>
                      <a:pPr marL="0" marR="0">
                        <a:spcBef>
                          <a:spcPts val="0"/>
                        </a:spcBef>
                        <a:spcAft>
                          <a:spcPts val="0"/>
                        </a:spcAft>
                      </a:pPr>
                      <a:r>
                        <a:rPr lang="en-US" sz="1200" b="1" dirty="0">
                          <a:solidFill>
                            <a:schemeClr val="bg2"/>
                          </a:solidFill>
                          <a:effectLst/>
                        </a:rPr>
                        <a:t>Cervical cytology (</a:t>
                      </a:r>
                      <a:r>
                        <a:rPr lang="en-US" sz="1200" b="1" dirty="0" err="1">
                          <a:solidFill>
                            <a:schemeClr val="bg2"/>
                          </a:solidFill>
                          <a:effectLst/>
                        </a:rPr>
                        <a:t>Papanicolaou</a:t>
                      </a:r>
                      <a:r>
                        <a:rPr lang="en-US" sz="1200" b="1" dirty="0">
                          <a:solidFill>
                            <a:schemeClr val="bg2"/>
                          </a:solidFill>
                          <a:effectLst/>
                        </a:rPr>
                        <a:t> smear)</a:t>
                      </a:r>
                      <a:endParaRPr lang="en-US" sz="1200" b="1" dirty="0">
                        <a:solidFill>
                          <a:schemeClr val="bg2"/>
                        </a:solidFill>
                        <a:effectLst/>
                        <a:latin typeface="Times New Roman"/>
                        <a:ea typeface="Times New Roman"/>
                      </a:endParaRPr>
                    </a:p>
                  </a:txBody>
                  <a:tcPr marL="137160" marR="27432" marT="0" marB="0" anchor="ctr">
                    <a:lnL w="28575"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a:solidFill>
                            <a:schemeClr val="bg2"/>
                          </a:solidFill>
                          <a:effectLst/>
                        </a:rPr>
                        <a:t>C</a:t>
                      </a:r>
                      <a:endParaRPr lang="en-US" sz="1200" b="1">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r>
              <a:tr h="283337">
                <a:tc>
                  <a:txBody>
                    <a:bodyPr/>
                    <a:lstStyle/>
                    <a:p>
                      <a:pPr marL="0" marR="0">
                        <a:spcBef>
                          <a:spcPts val="0"/>
                        </a:spcBef>
                        <a:spcAft>
                          <a:spcPts val="0"/>
                        </a:spcAft>
                      </a:pPr>
                      <a:r>
                        <a:rPr lang="en-US" sz="1200" b="1" dirty="0">
                          <a:solidFill>
                            <a:schemeClr val="bg2"/>
                          </a:solidFill>
                          <a:effectLst/>
                        </a:rPr>
                        <a:t>STD screening with laboratory tests</a:t>
                      </a:r>
                      <a:endParaRPr lang="en-US" sz="1200" b="1" dirty="0">
                        <a:solidFill>
                          <a:schemeClr val="bg2"/>
                        </a:solidFill>
                        <a:effectLst/>
                        <a:latin typeface="Times New Roman"/>
                        <a:ea typeface="Times New Roman"/>
                      </a:endParaRPr>
                    </a:p>
                  </a:txBody>
                  <a:tcPr marL="137160" marR="27432" marT="0" marB="0" anchor="ctr">
                    <a:lnL w="28575"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a:solidFill>
                            <a:schemeClr val="bg2"/>
                          </a:solidFill>
                          <a:effectLst/>
                        </a:rPr>
                        <a:t>—</a:t>
                      </a:r>
                      <a:r>
                        <a:rPr lang="en-US" sz="1200" b="1" baseline="30000">
                          <a:solidFill>
                            <a:schemeClr val="bg2"/>
                          </a:solidFill>
                          <a:effectLst/>
                        </a:rPr>
                        <a:t>§</a:t>
                      </a:r>
                      <a:endParaRPr lang="en-US" sz="1200" b="1">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a:solidFill>
                            <a:schemeClr val="bg2"/>
                          </a:solidFill>
                          <a:effectLst/>
                        </a:rPr>
                        <a:t>C</a:t>
                      </a:r>
                      <a:endParaRPr lang="en-US" sz="1200" b="1">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r>
              <a:tr h="283337">
                <a:tc>
                  <a:txBody>
                    <a:bodyPr/>
                    <a:lstStyle/>
                    <a:p>
                      <a:pPr marL="0" marR="0">
                        <a:spcBef>
                          <a:spcPts val="0"/>
                        </a:spcBef>
                        <a:spcAft>
                          <a:spcPts val="0"/>
                        </a:spcAft>
                      </a:pPr>
                      <a:r>
                        <a:rPr lang="en-US" sz="1200" b="1" dirty="0">
                          <a:solidFill>
                            <a:schemeClr val="bg2"/>
                          </a:solidFill>
                          <a:effectLst/>
                        </a:rPr>
                        <a:t>HIV screening with laboratory tests</a:t>
                      </a:r>
                      <a:endParaRPr lang="en-US" sz="1200" b="1" dirty="0">
                        <a:solidFill>
                          <a:schemeClr val="bg2"/>
                        </a:solidFill>
                        <a:effectLst/>
                        <a:latin typeface="Times New Roman"/>
                        <a:ea typeface="Times New Roman"/>
                      </a:endParaRPr>
                    </a:p>
                  </a:txBody>
                  <a:tcPr marL="137160" marR="27432" marT="0" marB="0" anchor="ctr">
                    <a:lnL w="28575"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28575"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a:solidFill>
                            <a:schemeClr val="bg2"/>
                          </a:solidFill>
                          <a:effectLst/>
                        </a:rPr>
                        <a:t>C</a:t>
                      </a:r>
                      <a:endParaRPr lang="en-US" sz="1200" b="1">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28575"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28575"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a:solidFill>
                            <a:schemeClr val="bg2"/>
                          </a:solidFill>
                          <a:effectLst/>
                        </a:rPr>
                        <a:t>C</a:t>
                      </a:r>
                      <a:endParaRPr lang="en-US" sz="1200" b="1">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28575"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a:solidFill>
                            <a:schemeClr val="bg2"/>
                          </a:solidFill>
                          <a:effectLst/>
                        </a:rPr>
                        <a:t>C</a:t>
                      </a:r>
                      <a:endParaRPr lang="en-US" sz="1200" b="1">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28575"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28575"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28575" cap="flat" cmpd="sng" algn="ctr">
                      <a:solidFill>
                        <a:schemeClr val="bg2">
                          <a:lumMod val="85000"/>
                        </a:schemeClr>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1494396007"/>
      </p:ext>
    </p:extLst>
  </p:cSld>
  <p:clrMapOvr>
    <a:masterClrMapping/>
  </p:clrMapOvr>
  <p:transition>
    <p:fade/>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Pelvic Exam before Initiating Contraception</a:t>
            </a:r>
            <a:endParaRPr lang="en-US" dirty="0"/>
          </a:p>
        </p:txBody>
      </p:sp>
      <p:sp>
        <p:nvSpPr>
          <p:cNvPr id="3" name="Content Placeholder 2"/>
          <p:cNvSpPr>
            <a:spLocks noGrp="1"/>
          </p:cNvSpPr>
          <p:nvPr>
            <p:ph idx="1"/>
          </p:nvPr>
        </p:nvSpPr>
        <p:spPr/>
        <p:txBody>
          <a:bodyPr/>
          <a:lstStyle/>
          <a:p>
            <a:r>
              <a:rPr lang="en-US" dirty="0" smtClean="0"/>
              <a:t>Is not necessary before starting implant</a:t>
            </a:r>
          </a:p>
          <a:p>
            <a:endParaRPr lang="en-US" sz="1000" dirty="0" smtClean="0"/>
          </a:p>
          <a:p>
            <a:r>
              <a:rPr lang="en-US" dirty="0" smtClean="0"/>
              <a:t>No US MEC 3 or 4 conditions will be detected by pelvic</a:t>
            </a:r>
          </a:p>
          <a:p>
            <a:endParaRPr lang="en-US" sz="1000" dirty="0" smtClean="0"/>
          </a:p>
          <a:p>
            <a:r>
              <a:rPr lang="en-US" dirty="0" smtClean="0"/>
              <a:t>Evidence:</a:t>
            </a:r>
          </a:p>
          <a:p>
            <a:pPr lvl="1"/>
            <a:r>
              <a:rPr lang="en-US" dirty="0" smtClean="0"/>
              <a:t>Two case-control studies</a:t>
            </a:r>
          </a:p>
          <a:p>
            <a:pPr lvl="1"/>
            <a:r>
              <a:rPr lang="en-US" dirty="0" smtClean="0"/>
              <a:t>Delayed versus immediate pelvic exam before contraception</a:t>
            </a:r>
          </a:p>
          <a:p>
            <a:pPr lvl="1"/>
            <a:r>
              <a:rPr lang="en-US" dirty="0" smtClean="0"/>
              <a:t>No differences in risk factors for cervical neoplasia incidence of STDs, incidence of abnormal </a:t>
            </a:r>
            <a:r>
              <a:rPr lang="en-US" dirty="0" err="1" smtClean="0"/>
              <a:t>Papanicoolaou</a:t>
            </a:r>
            <a:r>
              <a:rPr lang="en-US" dirty="0" smtClean="0"/>
              <a:t> smears, or incidence of abnormal wet mounts were found</a:t>
            </a:r>
            <a:endParaRPr lang="en-US" dirty="0"/>
          </a:p>
        </p:txBody>
      </p:sp>
      <p:sp>
        <p:nvSpPr>
          <p:cNvPr id="4" name="Text Placeholder 3"/>
          <p:cNvSpPr>
            <a:spLocks noGrp="1"/>
          </p:cNvSpPr>
          <p:nvPr>
            <p:ph type="body" sz="quarter" idx="10"/>
          </p:nvPr>
        </p:nvSpPr>
        <p:spPr>
          <a:xfrm>
            <a:off x="457200" y="6096000"/>
            <a:ext cx="3048000" cy="304800"/>
          </a:xfrm>
        </p:spPr>
        <p:txBody>
          <a:bodyPr/>
          <a:lstStyle/>
          <a:p>
            <a:r>
              <a:rPr lang="en-US" dirty="0" smtClean="0">
                <a:solidFill>
                  <a:schemeClr val="tx1"/>
                </a:solidFill>
              </a:rPr>
              <a:t>Tepper, Contraception. 2013 May;87(5):650-4.</a:t>
            </a:r>
            <a:endParaRPr lang="en-US" dirty="0">
              <a:solidFill>
                <a:schemeClr val="tx1"/>
              </a:solidFill>
            </a:endParaRPr>
          </a:p>
        </p:txBody>
      </p:sp>
    </p:spTree>
    <p:extLst>
      <p:ext uri="{BB962C8B-B14F-4D97-AF65-F5344CB8AC3E}">
        <p14:creationId xmlns:p14="http://schemas.microsoft.com/office/powerpoint/2010/main" val="504869194"/>
      </p:ext>
    </p:extLst>
  </p:cSld>
  <p:clrMapOvr>
    <a:masterClrMapping/>
  </p:clrMapOvr>
  <p:transition>
    <p:fade/>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sz="3200" dirty="0"/>
              <a:t>US SPR </a:t>
            </a:r>
            <a:r>
              <a:rPr lang="en-US" sz="3200" dirty="0" smtClean="0"/>
              <a:t/>
            </a:r>
            <a:br>
              <a:rPr lang="en-US" sz="3200" dirty="0" smtClean="0"/>
            </a:br>
            <a:r>
              <a:rPr lang="en-US" sz="3200" dirty="0" smtClean="0"/>
              <a:t>Exams </a:t>
            </a:r>
            <a:r>
              <a:rPr lang="en-US" sz="3200" dirty="0"/>
              <a:t>and tests prior to initiation</a:t>
            </a:r>
          </a:p>
        </p:txBody>
      </p:sp>
      <p:graphicFrame>
        <p:nvGraphicFramePr>
          <p:cNvPr id="8" name="Content Placeholder 4"/>
          <p:cNvGraphicFramePr>
            <a:graphicFrameLocks/>
          </p:cNvGraphicFramePr>
          <p:nvPr>
            <p:extLst>
              <p:ext uri="{D42A27DB-BD31-4B8C-83A1-F6EECF244321}">
                <p14:modId xmlns:p14="http://schemas.microsoft.com/office/powerpoint/2010/main" val="1180253742"/>
              </p:ext>
            </p:extLst>
          </p:nvPr>
        </p:nvGraphicFramePr>
        <p:xfrm>
          <a:off x="380998" y="1371597"/>
          <a:ext cx="8305801" cy="4788992"/>
        </p:xfrm>
        <a:graphic>
          <a:graphicData uri="http://schemas.openxmlformats.org/drawingml/2006/table">
            <a:tbl>
              <a:tblPr>
                <a:tableStyleId>{5C22544A-7EE6-4342-B048-85BDC9FD1C3A}</a:tableStyleId>
              </a:tblPr>
              <a:tblGrid>
                <a:gridCol w="2802571"/>
                <a:gridCol w="917205"/>
                <a:gridCol w="917205"/>
                <a:gridCol w="917205"/>
                <a:gridCol w="917205"/>
                <a:gridCol w="917205"/>
                <a:gridCol w="917205"/>
              </a:tblGrid>
              <a:tr h="314818">
                <a:tc>
                  <a:txBody>
                    <a:bodyPr/>
                    <a:lstStyle/>
                    <a:p>
                      <a:pPr marL="0" marR="0">
                        <a:spcBef>
                          <a:spcPts val="0"/>
                        </a:spcBef>
                        <a:spcAft>
                          <a:spcPts val="0"/>
                        </a:spcAft>
                      </a:pPr>
                      <a:r>
                        <a:rPr lang="en-US" sz="1200" b="1" dirty="0">
                          <a:solidFill>
                            <a:schemeClr val="bg2"/>
                          </a:solidFill>
                          <a:effectLst/>
                        </a:rPr>
                        <a:t>Examination or test</a:t>
                      </a:r>
                      <a:endParaRPr lang="en-US" sz="1200" b="1" dirty="0">
                        <a:solidFill>
                          <a:schemeClr val="bg2"/>
                        </a:solidFill>
                        <a:effectLst/>
                        <a:latin typeface="Times New Roman"/>
                        <a:ea typeface="Times New Roman"/>
                      </a:endParaRPr>
                    </a:p>
                  </a:txBody>
                  <a:tcPr marL="28575" marR="28575" marT="0" marB="0" anchor="ctr">
                    <a:lnL w="28575" cap="flat" cmpd="sng" algn="ctr">
                      <a:solidFill>
                        <a:schemeClr val="bg2">
                          <a:lumMod val="85000"/>
                        </a:schemeClr>
                      </a:solidFill>
                      <a:prstDash val="solid"/>
                      <a:round/>
                      <a:headEnd type="none" w="med" len="med"/>
                      <a:tailEnd type="none" w="med" len="med"/>
                    </a:lnL>
                    <a:lnR w="19050" cap="flat" cmpd="sng" algn="ctr">
                      <a:solidFill>
                        <a:schemeClr val="bg2"/>
                      </a:solidFill>
                      <a:prstDash val="solid"/>
                      <a:round/>
                      <a:headEnd type="none" w="med" len="med"/>
                      <a:tailEnd type="none" w="med" len="med"/>
                    </a:lnR>
                    <a:lnT w="28575"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solidFill>
                      <a:schemeClr val="bg1">
                        <a:lumMod val="60000"/>
                        <a:lumOff val="40000"/>
                      </a:schemeClr>
                    </a:solidFill>
                  </a:tcPr>
                </a:tc>
                <a:tc gridSpan="6">
                  <a:txBody>
                    <a:bodyPr/>
                    <a:lstStyle/>
                    <a:p>
                      <a:pPr marL="0" marR="0" algn="ctr">
                        <a:spcBef>
                          <a:spcPts val="0"/>
                        </a:spcBef>
                        <a:spcAft>
                          <a:spcPts val="0"/>
                        </a:spcAft>
                      </a:pPr>
                      <a:r>
                        <a:rPr lang="en-US" sz="1200" b="1" dirty="0">
                          <a:solidFill>
                            <a:schemeClr val="bg2"/>
                          </a:solidFill>
                          <a:effectLst/>
                        </a:rPr>
                        <a:t>Contraceptive method and class</a:t>
                      </a:r>
                      <a:endParaRPr lang="en-US" sz="1200" b="1" dirty="0">
                        <a:solidFill>
                          <a:schemeClr val="bg2"/>
                        </a:solidFill>
                        <a:effectLst/>
                        <a:latin typeface="Times New Roman"/>
                        <a:ea typeface="Times New Roman"/>
                      </a:endParaRPr>
                    </a:p>
                  </a:txBody>
                  <a:tcPr marL="28575" marR="28575" marT="0" marB="0" anchor="ctr">
                    <a:lnL w="19050" cap="flat" cmpd="sng" algn="ctr">
                      <a:solidFill>
                        <a:schemeClr val="bg2"/>
                      </a:solidFill>
                      <a:prstDash val="solid"/>
                      <a:round/>
                      <a:headEnd type="none" w="med" len="med"/>
                      <a:tailEnd type="none" w="med" len="med"/>
                    </a:lnL>
                    <a:lnR w="28575" cap="flat" cmpd="sng" algn="ctr">
                      <a:solidFill>
                        <a:schemeClr val="bg2">
                          <a:lumMod val="85000"/>
                        </a:schemeClr>
                      </a:solidFill>
                      <a:prstDash val="solid"/>
                      <a:round/>
                      <a:headEnd type="none" w="med" len="med"/>
                      <a:tailEnd type="none" w="med" len="med"/>
                    </a:lnR>
                    <a:lnT w="28575"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solidFill>
                      <a:schemeClr val="bg1">
                        <a:lumMod val="60000"/>
                        <a:lumOff val="4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502211">
                <a:tc>
                  <a:txBody>
                    <a:bodyPr/>
                    <a:lstStyle/>
                    <a:p>
                      <a:pPr marL="0" marR="0">
                        <a:spcBef>
                          <a:spcPts val="0"/>
                        </a:spcBef>
                        <a:spcAft>
                          <a:spcPts val="0"/>
                        </a:spcAft>
                      </a:pPr>
                      <a:r>
                        <a:rPr lang="en-US" sz="1200" b="1" dirty="0">
                          <a:solidFill>
                            <a:schemeClr val="bg2"/>
                          </a:solidFill>
                          <a:effectLst/>
                        </a:rPr>
                        <a:t>Examination</a:t>
                      </a:r>
                      <a:endParaRPr lang="en-US" sz="1200" b="1" dirty="0">
                        <a:solidFill>
                          <a:schemeClr val="bg2"/>
                        </a:solidFill>
                        <a:effectLst/>
                        <a:latin typeface="Times New Roman"/>
                        <a:ea typeface="Times New Roman"/>
                      </a:endParaRPr>
                    </a:p>
                  </a:txBody>
                  <a:tcPr marL="45720" marR="27432" marT="0" marB="0" anchor="ctr">
                    <a:lnL w="28575"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solidFill>
                      <a:schemeClr val="bg1">
                        <a:lumMod val="75000"/>
                      </a:schemeClr>
                    </a:solidFill>
                  </a:tcPr>
                </a:tc>
                <a:tc>
                  <a:txBody>
                    <a:bodyPr/>
                    <a:lstStyle/>
                    <a:p>
                      <a:pPr marL="0" marR="0" algn="ctr">
                        <a:spcBef>
                          <a:spcPts val="0"/>
                        </a:spcBef>
                        <a:spcAft>
                          <a:spcPts val="0"/>
                        </a:spcAft>
                      </a:pPr>
                      <a:r>
                        <a:rPr lang="en-US" sz="1200" b="1" dirty="0">
                          <a:solidFill>
                            <a:schemeClr val="bg2"/>
                          </a:solidFill>
                          <a:effectLst/>
                        </a:rPr>
                        <a:t>LNG and Cu-IUD</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solidFill>
                      <a:schemeClr val="bg1">
                        <a:lumMod val="75000"/>
                      </a:schemeClr>
                    </a:solidFill>
                  </a:tcPr>
                </a:tc>
                <a:tc>
                  <a:txBody>
                    <a:bodyPr/>
                    <a:lstStyle/>
                    <a:p>
                      <a:pPr marL="0" marR="0" algn="ctr">
                        <a:spcBef>
                          <a:spcPts val="0"/>
                        </a:spcBef>
                        <a:spcAft>
                          <a:spcPts val="0"/>
                        </a:spcAft>
                      </a:pPr>
                      <a:r>
                        <a:rPr lang="en-US" sz="1200" b="1" dirty="0">
                          <a:solidFill>
                            <a:schemeClr val="bg2"/>
                          </a:solidFill>
                          <a:effectLst/>
                        </a:rPr>
                        <a:t>Implant</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solidFill>
                      <a:schemeClr val="bg1">
                        <a:lumMod val="75000"/>
                      </a:schemeClr>
                    </a:solidFill>
                  </a:tcPr>
                </a:tc>
                <a:tc>
                  <a:txBody>
                    <a:bodyPr/>
                    <a:lstStyle/>
                    <a:p>
                      <a:pPr marL="0" marR="0" algn="ctr">
                        <a:spcBef>
                          <a:spcPts val="0"/>
                        </a:spcBef>
                        <a:spcAft>
                          <a:spcPts val="0"/>
                        </a:spcAft>
                      </a:pPr>
                      <a:r>
                        <a:rPr lang="en-US" sz="1200" b="1" dirty="0">
                          <a:solidFill>
                            <a:schemeClr val="bg2"/>
                          </a:solidFill>
                          <a:effectLst/>
                        </a:rPr>
                        <a:t>Injectable </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solidFill>
                      <a:schemeClr val="bg1">
                        <a:lumMod val="75000"/>
                      </a:schemeClr>
                    </a:solidFill>
                  </a:tcPr>
                </a:tc>
                <a:tc>
                  <a:txBody>
                    <a:bodyPr/>
                    <a:lstStyle/>
                    <a:p>
                      <a:pPr marL="0" marR="0" algn="ctr">
                        <a:spcBef>
                          <a:spcPts val="0"/>
                        </a:spcBef>
                        <a:spcAft>
                          <a:spcPts val="0"/>
                        </a:spcAft>
                      </a:pPr>
                      <a:r>
                        <a:rPr lang="en-US" sz="1200" b="1" dirty="0">
                          <a:solidFill>
                            <a:schemeClr val="bg2"/>
                          </a:solidFill>
                          <a:effectLst/>
                        </a:rPr>
                        <a:t>CHC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solidFill>
                      <a:schemeClr val="bg1">
                        <a:lumMod val="75000"/>
                      </a:schemeClr>
                    </a:solidFill>
                  </a:tcPr>
                </a:tc>
                <a:tc>
                  <a:txBody>
                    <a:bodyPr/>
                    <a:lstStyle/>
                    <a:p>
                      <a:pPr marL="0" marR="0" algn="ctr">
                        <a:spcBef>
                          <a:spcPts val="0"/>
                        </a:spcBef>
                        <a:spcAft>
                          <a:spcPts val="0"/>
                        </a:spcAft>
                      </a:pPr>
                      <a:r>
                        <a:rPr lang="en-US" sz="1200" b="1" dirty="0">
                          <a:solidFill>
                            <a:schemeClr val="bg2"/>
                          </a:solidFill>
                          <a:effectLst/>
                        </a:rPr>
                        <a:t>POP</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solidFill>
                      <a:schemeClr val="bg1">
                        <a:lumMod val="75000"/>
                      </a:schemeClr>
                    </a:solidFill>
                  </a:tcPr>
                </a:tc>
                <a:tc>
                  <a:txBody>
                    <a:bodyPr/>
                    <a:lstStyle/>
                    <a:p>
                      <a:pPr marL="0" marR="0" algn="ctr">
                        <a:spcBef>
                          <a:spcPts val="0"/>
                        </a:spcBef>
                        <a:spcAft>
                          <a:spcPts val="0"/>
                        </a:spcAft>
                      </a:pPr>
                      <a:r>
                        <a:rPr lang="en-US" sz="1200" b="1" dirty="0">
                          <a:solidFill>
                            <a:schemeClr val="bg2"/>
                          </a:solidFill>
                          <a:effectLst/>
                        </a:rPr>
                        <a:t>Condom</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solidFill>
                      <a:schemeClr val="bg1">
                        <a:lumMod val="75000"/>
                      </a:schemeClr>
                    </a:solidFill>
                  </a:tcPr>
                </a:tc>
              </a:tr>
              <a:tr h="283337">
                <a:tc>
                  <a:txBody>
                    <a:bodyPr/>
                    <a:lstStyle/>
                    <a:p>
                      <a:pPr marL="0" marR="0">
                        <a:spcBef>
                          <a:spcPts val="0"/>
                        </a:spcBef>
                        <a:spcAft>
                          <a:spcPts val="0"/>
                        </a:spcAft>
                      </a:pPr>
                      <a:r>
                        <a:rPr lang="en-US" sz="1200" b="1" dirty="0">
                          <a:solidFill>
                            <a:schemeClr val="bg2"/>
                          </a:solidFill>
                          <a:effectLst/>
                        </a:rPr>
                        <a:t>Blood pressure</a:t>
                      </a:r>
                      <a:endParaRPr lang="en-US" sz="1200" b="1" dirty="0">
                        <a:solidFill>
                          <a:schemeClr val="bg2"/>
                        </a:solidFill>
                        <a:effectLst/>
                        <a:latin typeface="Times New Roman"/>
                        <a:ea typeface="Times New Roman"/>
                      </a:endParaRPr>
                    </a:p>
                  </a:txBody>
                  <a:tcPr marL="137160" marR="27432" marT="0" marB="0" anchor="ctr">
                    <a:lnL w="28575"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a:solidFill>
                            <a:schemeClr val="bg2"/>
                          </a:solidFill>
                          <a:effectLst/>
                        </a:rPr>
                        <a:t>C</a:t>
                      </a:r>
                      <a:endParaRPr lang="en-US" sz="1200" b="1">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A*</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r>
              <a:tr h="283337">
                <a:tc>
                  <a:txBody>
                    <a:bodyPr/>
                    <a:lstStyle/>
                    <a:p>
                      <a:pPr marL="0" marR="0">
                        <a:spcBef>
                          <a:spcPts val="0"/>
                        </a:spcBef>
                        <a:spcAft>
                          <a:spcPts val="0"/>
                        </a:spcAft>
                      </a:pPr>
                      <a:r>
                        <a:rPr lang="en-US" sz="1200" b="1" dirty="0">
                          <a:solidFill>
                            <a:schemeClr val="bg2"/>
                          </a:solidFill>
                          <a:effectLst/>
                        </a:rPr>
                        <a:t>Weight (BMI)</a:t>
                      </a:r>
                      <a:endParaRPr lang="en-US" sz="1200" b="1" dirty="0">
                        <a:solidFill>
                          <a:schemeClr val="bg2"/>
                        </a:solidFill>
                        <a:effectLst/>
                        <a:latin typeface="Times New Roman"/>
                        <a:ea typeface="Times New Roman"/>
                      </a:endParaRPr>
                    </a:p>
                  </a:txBody>
                  <a:tcPr marL="137160" marR="27432" marT="0" marB="0" anchor="ctr">
                    <a:lnL w="28575"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rgbClr val="000000"/>
                          </a:solidFill>
                          <a:effectLst/>
                        </a:rPr>
                        <a:t>— </a:t>
                      </a:r>
                      <a:r>
                        <a:rPr lang="en-US" sz="1200" b="1" baseline="30000" dirty="0">
                          <a:solidFill>
                            <a:srgbClr val="000000"/>
                          </a:solidFill>
                          <a:effectLst/>
                        </a:rPr>
                        <a:t>†</a:t>
                      </a:r>
                      <a:endParaRPr lang="en-US" sz="1200" b="1" dirty="0">
                        <a:solidFill>
                          <a:srgbClr val="000000"/>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solidFill>
                      <a:schemeClr val="tx1"/>
                    </a:solidFill>
                  </a:tcPr>
                </a:tc>
                <a:tc>
                  <a:txBody>
                    <a:bodyPr/>
                    <a:lstStyle/>
                    <a:p>
                      <a:pPr marL="0" marR="0" algn="ctr">
                        <a:spcBef>
                          <a:spcPts val="0"/>
                        </a:spcBef>
                        <a:spcAft>
                          <a:spcPts val="0"/>
                        </a:spcAft>
                      </a:pPr>
                      <a:r>
                        <a:rPr lang="en-US" sz="1200" b="1" dirty="0">
                          <a:solidFill>
                            <a:srgbClr val="000000"/>
                          </a:solidFill>
                          <a:effectLst/>
                        </a:rPr>
                        <a:t>—</a:t>
                      </a:r>
                      <a:r>
                        <a:rPr lang="en-US" sz="1200" b="1" baseline="30000" dirty="0">
                          <a:solidFill>
                            <a:srgbClr val="000000"/>
                          </a:solidFill>
                          <a:effectLst/>
                        </a:rPr>
                        <a:t>†</a:t>
                      </a:r>
                      <a:endParaRPr lang="en-US" sz="1200" b="1" dirty="0">
                        <a:solidFill>
                          <a:srgbClr val="000000"/>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solidFill>
                      <a:schemeClr val="tx1"/>
                    </a:solidFill>
                  </a:tcPr>
                </a:tc>
                <a:tc>
                  <a:txBody>
                    <a:bodyPr/>
                    <a:lstStyle/>
                    <a:p>
                      <a:pPr marL="0" marR="0" algn="ctr">
                        <a:spcBef>
                          <a:spcPts val="0"/>
                        </a:spcBef>
                        <a:spcAft>
                          <a:spcPts val="0"/>
                        </a:spcAft>
                      </a:pPr>
                      <a:r>
                        <a:rPr lang="en-US" sz="1200" b="1" dirty="0">
                          <a:solidFill>
                            <a:srgbClr val="000000"/>
                          </a:solidFill>
                          <a:effectLst/>
                        </a:rPr>
                        <a:t>—</a:t>
                      </a:r>
                      <a:r>
                        <a:rPr lang="en-US" sz="1200" b="1" baseline="30000" dirty="0">
                          <a:solidFill>
                            <a:srgbClr val="000000"/>
                          </a:solidFill>
                          <a:effectLst/>
                        </a:rPr>
                        <a:t>†</a:t>
                      </a:r>
                      <a:endParaRPr lang="en-US" sz="1200" b="1" dirty="0">
                        <a:solidFill>
                          <a:srgbClr val="000000"/>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solidFill>
                      <a:schemeClr val="tx1"/>
                    </a:solidFill>
                  </a:tcPr>
                </a:tc>
                <a:tc>
                  <a:txBody>
                    <a:bodyPr/>
                    <a:lstStyle/>
                    <a:p>
                      <a:pPr marL="0" marR="0" algn="ctr">
                        <a:spcBef>
                          <a:spcPts val="0"/>
                        </a:spcBef>
                        <a:spcAft>
                          <a:spcPts val="0"/>
                        </a:spcAft>
                      </a:pPr>
                      <a:r>
                        <a:rPr lang="en-US" sz="1200" b="1" dirty="0">
                          <a:solidFill>
                            <a:srgbClr val="000000"/>
                          </a:solidFill>
                          <a:effectLst/>
                        </a:rPr>
                        <a:t>—</a:t>
                      </a:r>
                      <a:r>
                        <a:rPr lang="en-US" sz="1200" b="1" baseline="30000" dirty="0">
                          <a:solidFill>
                            <a:srgbClr val="000000"/>
                          </a:solidFill>
                          <a:effectLst/>
                        </a:rPr>
                        <a:t>†</a:t>
                      </a:r>
                      <a:endParaRPr lang="en-US" sz="1200" b="1" dirty="0">
                        <a:solidFill>
                          <a:srgbClr val="000000"/>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solidFill>
                      <a:schemeClr val="tx1"/>
                    </a:solidFill>
                  </a:tcPr>
                </a:tc>
                <a:tc>
                  <a:txBody>
                    <a:bodyPr/>
                    <a:lstStyle/>
                    <a:p>
                      <a:pPr marL="0" marR="0" algn="ctr">
                        <a:spcBef>
                          <a:spcPts val="0"/>
                        </a:spcBef>
                        <a:spcAft>
                          <a:spcPts val="0"/>
                        </a:spcAft>
                      </a:pPr>
                      <a:r>
                        <a:rPr lang="en-US" sz="1200" b="1" dirty="0">
                          <a:solidFill>
                            <a:srgbClr val="000000"/>
                          </a:solidFill>
                          <a:effectLst/>
                        </a:rPr>
                        <a:t>—</a:t>
                      </a:r>
                      <a:r>
                        <a:rPr lang="en-US" sz="1200" b="1" baseline="30000" dirty="0">
                          <a:solidFill>
                            <a:srgbClr val="000000"/>
                          </a:solidFill>
                          <a:effectLst/>
                        </a:rPr>
                        <a:t>†</a:t>
                      </a:r>
                      <a:endParaRPr lang="en-US" sz="1200" b="1" dirty="0">
                        <a:solidFill>
                          <a:srgbClr val="000000"/>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solidFill>
                      <a:schemeClr val="tx1"/>
                    </a:solid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r>
              <a:tr h="283337">
                <a:tc>
                  <a:txBody>
                    <a:bodyPr/>
                    <a:lstStyle/>
                    <a:p>
                      <a:pPr marL="0" marR="0">
                        <a:spcBef>
                          <a:spcPts val="0"/>
                        </a:spcBef>
                        <a:spcAft>
                          <a:spcPts val="0"/>
                        </a:spcAft>
                      </a:pPr>
                      <a:r>
                        <a:rPr lang="en-US" sz="1200" b="1" dirty="0">
                          <a:solidFill>
                            <a:schemeClr val="bg2"/>
                          </a:solidFill>
                          <a:effectLst/>
                        </a:rPr>
                        <a:t>Clinical breast examination</a:t>
                      </a:r>
                      <a:endParaRPr lang="en-US" sz="1200" b="1" dirty="0">
                        <a:solidFill>
                          <a:schemeClr val="bg2"/>
                        </a:solidFill>
                        <a:effectLst/>
                        <a:latin typeface="Times New Roman"/>
                        <a:ea typeface="Times New Roman"/>
                      </a:endParaRPr>
                    </a:p>
                  </a:txBody>
                  <a:tcPr marL="137160" marR="27432" marT="0" marB="0" anchor="ctr">
                    <a:lnL w="28575"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r>
              <a:tr h="445993">
                <a:tc>
                  <a:txBody>
                    <a:bodyPr/>
                    <a:lstStyle/>
                    <a:p>
                      <a:pPr marL="0" marR="0">
                        <a:spcBef>
                          <a:spcPts val="0"/>
                        </a:spcBef>
                        <a:spcAft>
                          <a:spcPts val="0"/>
                        </a:spcAft>
                      </a:pPr>
                      <a:r>
                        <a:rPr lang="en-US" sz="1200" b="1" dirty="0">
                          <a:solidFill>
                            <a:schemeClr val="bg2"/>
                          </a:solidFill>
                          <a:effectLst/>
                        </a:rPr>
                        <a:t>Bimanual examination and cervical inspection </a:t>
                      </a:r>
                      <a:endParaRPr lang="en-US" sz="1200" b="1" dirty="0">
                        <a:solidFill>
                          <a:schemeClr val="bg2"/>
                        </a:solidFill>
                        <a:effectLst/>
                        <a:latin typeface="Times New Roman"/>
                        <a:ea typeface="Times New Roman"/>
                      </a:endParaRPr>
                    </a:p>
                  </a:txBody>
                  <a:tcPr marL="137160" marR="27432" marT="0" marB="0" anchor="ctr">
                    <a:lnL w="28575"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A</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a:solidFill>
                            <a:schemeClr val="bg2"/>
                          </a:solidFill>
                          <a:effectLst/>
                        </a:rPr>
                        <a:t>C</a:t>
                      </a:r>
                      <a:endParaRPr lang="en-US" sz="1200" b="1">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a:solidFill>
                            <a:schemeClr val="bg2"/>
                          </a:solidFill>
                          <a:effectLst/>
                        </a:rPr>
                        <a:t>C</a:t>
                      </a:r>
                      <a:endParaRPr lang="en-US" sz="1200" b="1">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r>
              <a:tr h="314818">
                <a:tc gridSpan="7">
                  <a:txBody>
                    <a:bodyPr/>
                    <a:lstStyle/>
                    <a:p>
                      <a:pPr marL="0" marR="0">
                        <a:spcBef>
                          <a:spcPts val="0"/>
                        </a:spcBef>
                        <a:spcAft>
                          <a:spcPts val="0"/>
                        </a:spcAft>
                      </a:pPr>
                      <a:r>
                        <a:rPr lang="en-US" sz="1200" b="1" dirty="0">
                          <a:solidFill>
                            <a:schemeClr val="bg2"/>
                          </a:solidFill>
                          <a:effectLst/>
                        </a:rPr>
                        <a:t>Laboratory test</a:t>
                      </a:r>
                      <a:endParaRPr lang="en-US" sz="1200" b="1" dirty="0">
                        <a:solidFill>
                          <a:schemeClr val="bg2"/>
                        </a:solidFill>
                        <a:effectLst/>
                        <a:latin typeface="Times New Roman"/>
                        <a:ea typeface="Times New Roman"/>
                      </a:endParaRPr>
                    </a:p>
                  </a:txBody>
                  <a:tcPr marL="45720" marR="27432" marT="0" marB="0" anchor="ctr">
                    <a:lnL w="28575" cap="flat" cmpd="sng" algn="ctr">
                      <a:solidFill>
                        <a:schemeClr val="bg2">
                          <a:lumMod val="85000"/>
                        </a:schemeClr>
                      </a:solidFill>
                      <a:prstDash val="solid"/>
                      <a:round/>
                      <a:headEnd type="none" w="med" len="med"/>
                      <a:tailEnd type="none" w="med" len="med"/>
                    </a:lnL>
                    <a:lnR w="28575"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solidFill>
                      <a:schemeClr val="bg1">
                        <a:lumMod val="60000"/>
                        <a:lumOff val="4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83337">
                <a:tc>
                  <a:txBody>
                    <a:bodyPr/>
                    <a:lstStyle/>
                    <a:p>
                      <a:pPr marL="0" marR="0">
                        <a:spcBef>
                          <a:spcPts val="0"/>
                        </a:spcBef>
                        <a:spcAft>
                          <a:spcPts val="0"/>
                        </a:spcAft>
                      </a:pPr>
                      <a:r>
                        <a:rPr lang="en-US" sz="1200" b="1" dirty="0">
                          <a:solidFill>
                            <a:schemeClr val="bg2"/>
                          </a:solidFill>
                          <a:effectLst/>
                        </a:rPr>
                        <a:t>Glucose</a:t>
                      </a:r>
                      <a:endParaRPr lang="en-US" sz="1200" b="1" dirty="0">
                        <a:solidFill>
                          <a:schemeClr val="bg2"/>
                        </a:solidFill>
                        <a:effectLst/>
                        <a:latin typeface="Times New Roman"/>
                        <a:ea typeface="Times New Roman"/>
                      </a:endParaRPr>
                    </a:p>
                  </a:txBody>
                  <a:tcPr marL="137160" marR="27432" marT="0" marB="0" anchor="ctr">
                    <a:lnL w="28575"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r>
              <a:tr h="283337">
                <a:tc>
                  <a:txBody>
                    <a:bodyPr/>
                    <a:lstStyle/>
                    <a:p>
                      <a:pPr marL="0" marR="0">
                        <a:spcBef>
                          <a:spcPts val="0"/>
                        </a:spcBef>
                        <a:spcAft>
                          <a:spcPts val="0"/>
                        </a:spcAft>
                      </a:pPr>
                      <a:r>
                        <a:rPr lang="en-US" sz="1200" b="1" dirty="0">
                          <a:solidFill>
                            <a:schemeClr val="bg2"/>
                          </a:solidFill>
                          <a:effectLst/>
                        </a:rPr>
                        <a:t>Lipids</a:t>
                      </a:r>
                      <a:endParaRPr lang="en-US" sz="1200" b="1" dirty="0">
                        <a:solidFill>
                          <a:schemeClr val="bg2"/>
                        </a:solidFill>
                        <a:effectLst/>
                        <a:latin typeface="Times New Roman"/>
                        <a:ea typeface="Times New Roman"/>
                      </a:endParaRPr>
                    </a:p>
                  </a:txBody>
                  <a:tcPr marL="137160" marR="27432" marT="0" marB="0" anchor="ctr">
                    <a:lnL w="28575"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a:solidFill>
                            <a:schemeClr val="bg2"/>
                          </a:solidFill>
                          <a:effectLst/>
                        </a:rPr>
                        <a:t>C</a:t>
                      </a:r>
                      <a:endParaRPr lang="en-US" sz="1200" b="1">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a:solidFill>
                            <a:schemeClr val="bg2"/>
                          </a:solidFill>
                          <a:effectLst/>
                        </a:rPr>
                        <a:t>C</a:t>
                      </a:r>
                      <a:endParaRPr lang="en-US" sz="1200" b="1">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r>
              <a:tr h="283337">
                <a:tc>
                  <a:txBody>
                    <a:bodyPr/>
                    <a:lstStyle/>
                    <a:p>
                      <a:pPr marL="0" marR="0">
                        <a:spcBef>
                          <a:spcPts val="0"/>
                        </a:spcBef>
                        <a:spcAft>
                          <a:spcPts val="0"/>
                        </a:spcAft>
                      </a:pPr>
                      <a:r>
                        <a:rPr lang="en-US" sz="1200" b="1" dirty="0">
                          <a:solidFill>
                            <a:schemeClr val="bg2"/>
                          </a:solidFill>
                          <a:effectLst/>
                        </a:rPr>
                        <a:t>Liver enzymes</a:t>
                      </a:r>
                      <a:endParaRPr lang="en-US" sz="1200" b="1" dirty="0">
                        <a:solidFill>
                          <a:schemeClr val="bg2"/>
                        </a:solidFill>
                        <a:effectLst/>
                        <a:latin typeface="Times New Roman"/>
                        <a:ea typeface="Times New Roman"/>
                      </a:endParaRPr>
                    </a:p>
                  </a:txBody>
                  <a:tcPr marL="137160" marR="27432" marT="0" marB="0" anchor="ctr">
                    <a:lnL w="28575"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a:solidFill>
                            <a:schemeClr val="bg2"/>
                          </a:solidFill>
                          <a:effectLst/>
                        </a:rPr>
                        <a:t>C</a:t>
                      </a:r>
                      <a:endParaRPr lang="en-US" sz="1200" b="1">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a:solidFill>
                            <a:schemeClr val="bg2"/>
                          </a:solidFill>
                          <a:effectLst/>
                        </a:rPr>
                        <a:t>C</a:t>
                      </a:r>
                      <a:endParaRPr lang="en-US" sz="1200" b="1">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r>
              <a:tr h="283337">
                <a:tc>
                  <a:txBody>
                    <a:bodyPr/>
                    <a:lstStyle/>
                    <a:p>
                      <a:pPr marL="0" marR="0">
                        <a:spcBef>
                          <a:spcPts val="0"/>
                        </a:spcBef>
                        <a:spcAft>
                          <a:spcPts val="0"/>
                        </a:spcAft>
                      </a:pPr>
                      <a:r>
                        <a:rPr lang="en-US" sz="1200" b="1" dirty="0">
                          <a:solidFill>
                            <a:schemeClr val="bg2"/>
                          </a:solidFill>
                          <a:effectLst/>
                        </a:rPr>
                        <a:t>Hemoglobin</a:t>
                      </a:r>
                      <a:endParaRPr lang="en-US" sz="1200" b="1" dirty="0">
                        <a:solidFill>
                          <a:schemeClr val="bg2"/>
                        </a:solidFill>
                        <a:effectLst/>
                        <a:latin typeface="Times New Roman"/>
                        <a:ea typeface="Times New Roman"/>
                      </a:endParaRPr>
                    </a:p>
                  </a:txBody>
                  <a:tcPr marL="137160" marR="27432" marT="0" marB="0" anchor="ctr">
                    <a:lnL w="28575"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a:solidFill>
                            <a:schemeClr val="bg2"/>
                          </a:solidFill>
                          <a:effectLst/>
                        </a:rPr>
                        <a:t>C</a:t>
                      </a:r>
                      <a:endParaRPr lang="en-US" sz="1200" b="1">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a:solidFill>
                            <a:schemeClr val="bg2"/>
                          </a:solidFill>
                          <a:effectLst/>
                        </a:rPr>
                        <a:t>C</a:t>
                      </a:r>
                      <a:endParaRPr lang="en-US" sz="1200" b="1">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r>
              <a:tr h="283337">
                <a:tc>
                  <a:txBody>
                    <a:bodyPr/>
                    <a:lstStyle/>
                    <a:p>
                      <a:pPr marL="0" marR="0">
                        <a:spcBef>
                          <a:spcPts val="0"/>
                        </a:spcBef>
                        <a:spcAft>
                          <a:spcPts val="0"/>
                        </a:spcAft>
                      </a:pPr>
                      <a:r>
                        <a:rPr lang="en-US" sz="1200" b="1" dirty="0" err="1">
                          <a:solidFill>
                            <a:schemeClr val="bg2"/>
                          </a:solidFill>
                          <a:effectLst/>
                        </a:rPr>
                        <a:t>Thrombogenic</a:t>
                      </a:r>
                      <a:r>
                        <a:rPr lang="en-US" sz="1200" b="1" dirty="0">
                          <a:solidFill>
                            <a:schemeClr val="bg2"/>
                          </a:solidFill>
                          <a:effectLst/>
                        </a:rPr>
                        <a:t> mutations</a:t>
                      </a:r>
                      <a:endParaRPr lang="en-US" sz="1200" b="1" dirty="0">
                        <a:solidFill>
                          <a:schemeClr val="bg2"/>
                        </a:solidFill>
                        <a:effectLst/>
                        <a:latin typeface="Times New Roman"/>
                        <a:ea typeface="Times New Roman"/>
                      </a:endParaRPr>
                    </a:p>
                  </a:txBody>
                  <a:tcPr marL="137160" marR="27432" marT="0" marB="0" anchor="ctr">
                    <a:lnL w="28575"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a:solidFill>
                            <a:schemeClr val="bg2"/>
                          </a:solidFill>
                          <a:effectLst/>
                        </a:rPr>
                        <a:t>C</a:t>
                      </a:r>
                      <a:endParaRPr lang="en-US" sz="1200" b="1">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r>
              <a:tr h="377782">
                <a:tc>
                  <a:txBody>
                    <a:bodyPr/>
                    <a:lstStyle/>
                    <a:p>
                      <a:pPr marL="0" marR="0">
                        <a:spcBef>
                          <a:spcPts val="0"/>
                        </a:spcBef>
                        <a:spcAft>
                          <a:spcPts val="0"/>
                        </a:spcAft>
                      </a:pPr>
                      <a:r>
                        <a:rPr lang="en-US" sz="1200" b="1" dirty="0">
                          <a:solidFill>
                            <a:schemeClr val="bg2"/>
                          </a:solidFill>
                          <a:effectLst/>
                        </a:rPr>
                        <a:t>Cervical cytology (</a:t>
                      </a:r>
                      <a:r>
                        <a:rPr lang="en-US" sz="1200" b="1" dirty="0" err="1">
                          <a:solidFill>
                            <a:schemeClr val="bg2"/>
                          </a:solidFill>
                          <a:effectLst/>
                        </a:rPr>
                        <a:t>Papanicolaou</a:t>
                      </a:r>
                      <a:r>
                        <a:rPr lang="en-US" sz="1200" b="1" dirty="0">
                          <a:solidFill>
                            <a:schemeClr val="bg2"/>
                          </a:solidFill>
                          <a:effectLst/>
                        </a:rPr>
                        <a:t> smear)</a:t>
                      </a:r>
                      <a:endParaRPr lang="en-US" sz="1200" b="1" dirty="0">
                        <a:solidFill>
                          <a:schemeClr val="bg2"/>
                        </a:solidFill>
                        <a:effectLst/>
                        <a:latin typeface="Times New Roman"/>
                        <a:ea typeface="Times New Roman"/>
                      </a:endParaRPr>
                    </a:p>
                  </a:txBody>
                  <a:tcPr marL="137160" marR="27432" marT="0" marB="0" anchor="ctr">
                    <a:lnL w="28575"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a:solidFill>
                            <a:schemeClr val="bg2"/>
                          </a:solidFill>
                          <a:effectLst/>
                        </a:rPr>
                        <a:t>C</a:t>
                      </a:r>
                      <a:endParaRPr lang="en-US" sz="1200" b="1">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r>
              <a:tr h="283337">
                <a:tc>
                  <a:txBody>
                    <a:bodyPr/>
                    <a:lstStyle/>
                    <a:p>
                      <a:pPr marL="0" marR="0">
                        <a:spcBef>
                          <a:spcPts val="0"/>
                        </a:spcBef>
                        <a:spcAft>
                          <a:spcPts val="0"/>
                        </a:spcAft>
                      </a:pPr>
                      <a:r>
                        <a:rPr lang="en-US" sz="1200" b="1" dirty="0">
                          <a:solidFill>
                            <a:schemeClr val="bg2"/>
                          </a:solidFill>
                          <a:effectLst/>
                        </a:rPr>
                        <a:t>STD screening with laboratory tests</a:t>
                      </a:r>
                      <a:endParaRPr lang="en-US" sz="1200" b="1" dirty="0">
                        <a:solidFill>
                          <a:schemeClr val="bg2"/>
                        </a:solidFill>
                        <a:effectLst/>
                        <a:latin typeface="Times New Roman"/>
                        <a:ea typeface="Times New Roman"/>
                      </a:endParaRPr>
                    </a:p>
                  </a:txBody>
                  <a:tcPr marL="137160" marR="27432" marT="0" marB="0" anchor="ctr">
                    <a:lnL w="28575"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a:solidFill>
                            <a:schemeClr val="bg2"/>
                          </a:solidFill>
                          <a:effectLst/>
                        </a:rPr>
                        <a:t>—</a:t>
                      </a:r>
                      <a:r>
                        <a:rPr lang="en-US" sz="1200" b="1" baseline="30000">
                          <a:solidFill>
                            <a:schemeClr val="bg2"/>
                          </a:solidFill>
                          <a:effectLst/>
                        </a:rPr>
                        <a:t>§</a:t>
                      </a:r>
                      <a:endParaRPr lang="en-US" sz="1200" b="1">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a:solidFill>
                            <a:schemeClr val="bg2"/>
                          </a:solidFill>
                          <a:effectLst/>
                        </a:rPr>
                        <a:t>C</a:t>
                      </a:r>
                      <a:endParaRPr lang="en-US" sz="1200" b="1">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r>
              <a:tr h="283337">
                <a:tc>
                  <a:txBody>
                    <a:bodyPr/>
                    <a:lstStyle/>
                    <a:p>
                      <a:pPr marL="0" marR="0">
                        <a:spcBef>
                          <a:spcPts val="0"/>
                        </a:spcBef>
                        <a:spcAft>
                          <a:spcPts val="0"/>
                        </a:spcAft>
                      </a:pPr>
                      <a:r>
                        <a:rPr lang="en-US" sz="1200" b="1" dirty="0">
                          <a:solidFill>
                            <a:schemeClr val="bg2"/>
                          </a:solidFill>
                          <a:effectLst/>
                        </a:rPr>
                        <a:t>HIV screening with laboratory tests</a:t>
                      </a:r>
                      <a:endParaRPr lang="en-US" sz="1200" b="1" dirty="0">
                        <a:solidFill>
                          <a:schemeClr val="bg2"/>
                        </a:solidFill>
                        <a:effectLst/>
                        <a:latin typeface="Times New Roman"/>
                        <a:ea typeface="Times New Roman"/>
                      </a:endParaRPr>
                    </a:p>
                  </a:txBody>
                  <a:tcPr marL="137160" marR="27432" marT="0" marB="0" anchor="ctr">
                    <a:lnL w="28575"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28575"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a:solidFill>
                            <a:schemeClr val="bg2"/>
                          </a:solidFill>
                          <a:effectLst/>
                        </a:rPr>
                        <a:t>C</a:t>
                      </a:r>
                      <a:endParaRPr lang="en-US" sz="1200" b="1">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28575"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28575"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a:solidFill>
                            <a:schemeClr val="bg2"/>
                          </a:solidFill>
                          <a:effectLst/>
                        </a:rPr>
                        <a:t>C</a:t>
                      </a:r>
                      <a:endParaRPr lang="en-US" sz="1200" b="1">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28575"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a:solidFill>
                            <a:schemeClr val="bg2"/>
                          </a:solidFill>
                          <a:effectLst/>
                        </a:rPr>
                        <a:t>C</a:t>
                      </a:r>
                      <a:endParaRPr lang="en-US" sz="1200" b="1">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28575"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28575"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28575" cap="flat" cmpd="sng" algn="ctr">
                      <a:solidFill>
                        <a:schemeClr val="bg2">
                          <a:lumMod val="85000"/>
                        </a:schemeClr>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3825984184"/>
      </p:ext>
    </p:extLst>
  </p:cSld>
  <p:clrMapOvr>
    <a:masterClrMapping/>
  </p:clrMapOvr>
  <p:transition>
    <p:fade/>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dirty="0" smtClean="0"/>
              <a:t>Weight (BMI) Measurement before Initiating Contraception</a:t>
            </a:r>
            <a:endParaRPr lang="en-US" dirty="0"/>
          </a:p>
        </p:txBody>
      </p:sp>
      <p:sp>
        <p:nvSpPr>
          <p:cNvPr id="3" name="Content Placeholder 2"/>
          <p:cNvSpPr>
            <a:spLocks noGrp="1"/>
          </p:cNvSpPr>
          <p:nvPr>
            <p:ph idx="1"/>
          </p:nvPr>
        </p:nvSpPr>
        <p:spPr>
          <a:xfrm>
            <a:off x="457200" y="1752600"/>
            <a:ext cx="8229600" cy="4191000"/>
          </a:xfrm>
        </p:spPr>
        <p:txBody>
          <a:bodyPr/>
          <a:lstStyle/>
          <a:p>
            <a:r>
              <a:rPr lang="en-US" dirty="0"/>
              <a:t>Is not necessary before starting </a:t>
            </a:r>
            <a:r>
              <a:rPr lang="en-US" dirty="0" smtClean="0"/>
              <a:t>implant</a:t>
            </a:r>
          </a:p>
          <a:p>
            <a:pPr marL="0" indent="0">
              <a:buNone/>
            </a:pPr>
            <a:endParaRPr lang="en-US" sz="1200" dirty="0" smtClean="0"/>
          </a:p>
          <a:p>
            <a:r>
              <a:rPr lang="en-US" dirty="0" smtClean="0"/>
              <a:t>Footnote states:</a:t>
            </a:r>
          </a:p>
          <a:p>
            <a:pPr lvl="1"/>
            <a:r>
              <a:rPr lang="en-US" dirty="0" smtClean="0"/>
              <a:t>“Weight </a:t>
            </a:r>
            <a:r>
              <a:rPr lang="en-US" dirty="0"/>
              <a:t>(BMI) measurement is not needed to </a:t>
            </a:r>
            <a:r>
              <a:rPr lang="en-US" dirty="0" smtClean="0"/>
              <a:t>determine </a:t>
            </a:r>
            <a:r>
              <a:rPr lang="en-US" dirty="0"/>
              <a:t>medical eligibility for any methods of </a:t>
            </a:r>
            <a:r>
              <a:rPr lang="en-US" dirty="0" smtClean="0"/>
              <a:t>contraception </a:t>
            </a:r>
            <a:r>
              <a:rPr lang="en-US" dirty="0"/>
              <a:t>because all methods can be used </a:t>
            </a:r>
            <a:r>
              <a:rPr lang="en-US" dirty="0" smtClean="0"/>
              <a:t>(</a:t>
            </a:r>
            <a:r>
              <a:rPr lang="en-US" dirty="0"/>
              <a:t>U.S. MEC 1) or generally can be used (U.S. MEC 2) </a:t>
            </a:r>
            <a:r>
              <a:rPr lang="en-US" dirty="0" smtClean="0"/>
              <a:t>among </a:t>
            </a:r>
            <a:r>
              <a:rPr lang="en-US" dirty="0"/>
              <a:t>obese </a:t>
            </a:r>
            <a:r>
              <a:rPr lang="en-US" dirty="0" smtClean="0"/>
              <a:t>women. However</a:t>
            </a:r>
            <a:r>
              <a:rPr lang="en-US" dirty="0"/>
              <a:t>, measuring </a:t>
            </a:r>
            <a:r>
              <a:rPr lang="en-US" dirty="0" smtClean="0"/>
              <a:t>weight </a:t>
            </a:r>
            <a:r>
              <a:rPr lang="en-US" dirty="0"/>
              <a:t>and calculating BMI at baseline might be </a:t>
            </a:r>
            <a:r>
              <a:rPr lang="en-US" dirty="0" smtClean="0"/>
              <a:t>helpful </a:t>
            </a:r>
            <a:r>
              <a:rPr lang="en-US" dirty="0"/>
              <a:t>for monitoring any changes and counseling </a:t>
            </a:r>
            <a:r>
              <a:rPr lang="en-US" dirty="0" smtClean="0"/>
              <a:t>women </a:t>
            </a:r>
            <a:r>
              <a:rPr lang="en-US" dirty="0"/>
              <a:t>who might be concerned about weight </a:t>
            </a:r>
            <a:r>
              <a:rPr lang="en-US" dirty="0" smtClean="0"/>
              <a:t>change </a:t>
            </a:r>
            <a:r>
              <a:rPr lang="en-US" dirty="0"/>
              <a:t>perceived to be associated with their </a:t>
            </a:r>
            <a:r>
              <a:rPr lang="en-US" dirty="0" smtClean="0"/>
              <a:t>contraceptive </a:t>
            </a:r>
            <a:r>
              <a:rPr lang="en-US" dirty="0"/>
              <a:t>method</a:t>
            </a:r>
            <a:r>
              <a:rPr lang="en-US" dirty="0" smtClean="0"/>
              <a:t>.”</a:t>
            </a:r>
            <a:endParaRPr lang="en-US" dirty="0"/>
          </a:p>
          <a:p>
            <a:endParaRPr lang="en-US" dirty="0"/>
          </a:p>
        </p:txBody>
      </p:sp>
    </p:spTree>
    <p:extLst>
      <p:ext uri="{BB962C8B-B14F-4D97-AF65-F5344CB8AC3E}">
        <p14:creationId xmlns:p14="http://schemas.microsoft.com/office/powerpoint/2010/main" val="3956990173"/>
      </p:ext>
    </p:extLst>
  </p:cSld>
  <p:clrMapOvr>
    <a:masterClrMapping/>
  </p:clrMapOvr>
  <p:transition>
    <p:fade/>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Clinical S</a:t>
            </a:r>
            <a:r>
              <a:rPr lang="en-US" sz="3200" dirty="0" smtClean="0"/>
              <a:t>cenario 3: </a:t>
            </a:r>
            <a:br>
              <a:rPr lang="en-US" sz="3200" dirty="0" smtClean="0"/>
            </a:br>
            <a:r>
              <a:rPr lang="en-US" sz="3200" dirty="0" smtClean="0"/>
              <a:t>Exams </a:t>
            </a:r>
            <a:r>
              <a:rPr lang="en-US" sz="3200" dirty="0"/>
              <a:t>and tests</a:t>
            </a:r>
          </a:p>
        </p:txBody>
      </p:sp>
      <p:sp>
        <p:nvSpPr>
          <p:cNvPr id="3" name="Content Placeholder 2"/>
          <p:cNvSpPr>
            <a:spLocks noGrp="1"/>
          </p:cNvSpPr>
          <p:nvPr>
            <p:ph idx="1"/>
          </p:nvPr>
        </p:nvSpPr>
        <p:spPr>
          <a:xfrm>
            <a:off x="533400" y="1600200"/>
            <a:ext cx="8229600" cy="4191000"/>
          </a:xfrm>
        </p:spPr>
        <p:txBody>
          <a:bodyPr/>
          <a:lstStyle/>
          <a:p>
            <a:pPr>
              <a:buSzPct val="100000"/>
              <a:buFont typeface="Arial" pitchFamily="34" charset="0"/>
              <a:buChar char="•"/>
            </a:pPr>
            <a:r>
              <a:rPr lang="en-US" sz="2800" dirty="0"/>
              <a:t>16 </a:t>
            </a:r>
            <a:r>
              <a:rPr lang="en-US" sz="2800" dirty="0" err="1"/>
              <a:t>y.o</a:t>
            </a:r>
            <a:r>
              <a:rPr lang="en-US" sz="2800" dirty="0"/>
              <a:t>. female comes to office desiring contraception and decides she wants the implant</a:t>
            </a:r>
            <a:r>
              <a:rPr lang="en-US" sz="2800" dirty="0" smtClean="0"/>
              <a:t>.</a:t>
            </a:r>
          </a:p>
          <a:p>
            <a:pPr marL="0" indent="0">
              <a:buSzPct val="100000"/>
              <a:buNone/>
            </a:pPr>
            <a:endParaRPr lang="en-US" dirty="0" smtClean="0"/>
          </a:p>
          <a:p>
            <a:pPr marL="457200" lvl="1" indent="0">
              <a:buNone/>
            </a:pPr>
            <a:r>
              <a:rPr lang="en-US" sz="2400" b="1" dirty="0" smtClean="0"/>
              <a:t>Q: Do you need to do any exams or test before she starts?</a:t>
            </a:r>
          </a:p>
          <a:p>
            <a:endParaRPr lang="en-US" dirty="0" smtClean="0"/>
          </a:p>
          <a:p>
            <a:pPr marL="457200" lvl="1" indent="0">
              <a:buNone/>
            </a:pPr>
            <a:r>
              <a:rPr lang="en-US" sz="2400" b="1" dirty="0" smtClean="0">
                <a:solidFill>
                  <a:schemeClr val="tx1"/>
                </a:solidFill>
              </a:rPr>
              <a:t>A: </a:t>
            </a:r>
            <a:r>
              <a:rPr lang="en-US" sz="2400" b="1" dirty="0">
                <a:solidFill>
                  <a:schemeClr val="tx1"/>
                </a:solidFill>
              </a:rPr>
              <a:t> </a:t>
            </a:r>
            <a:r>
              <a:rPr lang="en-US" sz="2400" b="1" dirty="0" smtClean="0">
                <a:solidFill>
                  <a:schemeClr val="tx1"/>
                </a:solidFill>
              </a:rPr>
              <a:t>No</a:t>
            </a:r>
            <a:endParaRPr lang="en-US" sz="2400" b="1" dirty="0">
              <a:solidFill>
                <a:schemeClr val="tx1"/>
              </a:solidFill>
            </a:endParaRPr>
          </a:p>
        </p:txBody>
      </p:sp>
      <p:pic>
        <p:nvPicPr>
          <p:cNvPr id="5" name="Picture 2" descr="\\cdc\project\CCHP_NCCD_DRH\drhshare\Photos\Photos\teen pregnancy\BF smilingatcamera8680847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4327071"/>
            <a:ext cx="2868839"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44788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Clinical S</a:t>
            </a:r>
            <a:r>
              <a:rPr lang="en-US" sz="3200" dirty="0" smtClean="0"/>
              <a:t>cenario 3: </a:t>
            </a:r>
            <a:br>
              <a:rPr lang="en-US" sz="3200" dirty="0" smtClean="0"/>
            </a:br>
            <a:r>
              <a:rPr lang="en-US" sz="3200" dirty="0" smtClean="0"/>
              <a:t>Exams </a:t>
            </a:r>
            <a:r>
              <a:rPr lang="en-US" sz="3200" dirty="0"/>
              <a:t>and tests</a:t>
            </a:r>
          </a:p>
        </p:txBody>
      </p:sp>
      <p:sp>
        <p:nvSpPr>
          <p:cNvPr id="3" name="Content Placeholder 2"/>
          <p:cNvSpPr>
            <a:spLocks noGrp="1"/>
          </p:cNvSpPr>
          <p:nvPr>
            <p:ph idx="1"/>
          </p:nvPr>
        </p:nvSpPr>
        <p:spPr>
          <a:xfrm>
            <a:off x="533400" y="1600200"/>
            <a:ext cx="8229600" cy="4191000"/>
          </a:xfrm>
        </p:spPr>
        <p:txBody>
          <a:bodyPr/>
          <a:lstStyle/>
          <a:p>
            <a:pPr>
              <a:buSzPct val="100000"/>
              <a:buFont typeface="Arial" pitchFamily="34" charset="0"/>
              <a:buChar char="•"/>
            </a:pPr>
            <a:r>
              <a:rPr lang="en-US" sz="2800" dirty="0"/>
              <a:t>16 </a:t>
            </a:r>
            <a:r>
              <a:rPr lang="en-US" sz="2800" dirty="0" err="1"/>
              <a:t>y.o</a:t>
            </a:r>
            <a:r>
              <a:rPr lang="en-US" sz="2800" dirty="0"/>
              <a:t>. female comes to office desiring contraception and </a:t>
            </a:r>
            <a:r>
              <a:rPr lang="en-US" sz="2800" dirty="0" smtClean="0"/>
              <a:t> now decides </a:t>
            </a:r>
            <a:r>
              <a:rPr lang="en-US" sz="2800" dirty="0"/>
              <a:t>she wants the </a:t>
            </a:r>
            <a:r>
              <a:rPr lang="en-US" sz="2800" dirty="0" err="1" smtClean="0"/>
              <a:t>levonorgestrel</a:t>
            </a:r>
            <a:r>
              <a:rPr lang="en-US" sz="2800" dirty="0" smtClean="0"/>
              <a:t> IUD.</a:t>
            </a:r>
          </a:p>
          <a:p>
            <a:pPr marL="0" indent="0">
              <a:buSzPct val="100000"/>
              <a:buNone/>
            </a:pPr>
            <a:endParaRPr lang="en-US" dirty="0" smtClean="0"/>
          </a:p>
          <a:p>
            <a:pPr marL="457200" lvl="1" indent="0">
              <a:buNone/>
            </a:pPr>
            <a:r>
              <a:rPr lang="en-US" sz="2400" b="1" dirty="0" smtClean="0"/>
              <a:t>Do any of the previous steps change?</a:t>
            </a:r>
          </a:p>
          <a:p>
            <a:pPr marL="457200" lvl="1" indent="0">
              <a:buNone/>
            </a:pPr>
            <a:r>
              <a:rPr lang="en-US" sz="2400" b="1" dirty="0" smtClean="0"/>
              <a:t>Q1:  When can she start?</a:t>
            </a:r>
          </a:p>
          <a:p>
            <a:pPr marL="457200" lvl="1" indent="0">
              <a:buNone/>
            </a:pPr>
            <a:r>
              <a:rPr lang="en-US" sz="2400" b="1" dirty="0"/>
              <a:t>Q2</a:t>
            </a:r>
            <a:r>
              <a:rPr lang="en-US" sz="2400" b="1" dirty="0" smtClean="0"/>
              <a:t>:  </a:t>
            </a:r>
            <a:r>
              <a:rPr lang="en-US" sz="2400" b="1" dirty="0"/>
              <a:t>How can you be reasonably certain she is not pregnant</a:t>
            </a:r>
            <a:r>
              <a:rPr lang="en-US" sz="2400" b="1" dirty="0" smtClean="0"/>
              <a:t>?</a:t>
            </a:r>
          </a:p>
          <a:p>
            <a:pPr marL="457200" lvl="1" indent="0">
              <a:buNone/>
            </a:pPr>
            <a:r>
              <a:rPr lang="en-US" sz="2400" b="1" dirty="0" smtClean="0"/>
              <a:t>Q3: </a:t>
            </a:r>
            <a:r>
              <a:rPr lang="en-US" sz="2400" b="1" dirty="0"/>
              <a:t>Do you need to do any exams or </a:t>
            </a:r>
            <a:r>
              <a:rPr lang="en-US" sz="2400" b="1" dirty="0" smtClean="0"/>
              <a:t>tests </a:t>
            </a:r>
            <a:r>
              <a:rPr lang="en-US" sz="2400" b="1" dirty="0"/>
              <a:t>before she starts?</a:t>
            </a:r>
          </a:p>
          <a:p>
            <a:pPr marL="457200" lvl="1" indent="0">
              <a:buNone/>
            </a:pPr>
            <a:endParaRPr lang="en-US" sz="2400" b="1" dirty="0"/>
          </a:p>
          <a:p>
            <a:pPr marL="457200" lvl="1" indent="0">
              <a:buNone/>
            </a:pPr>
            <a:endParaRPr lang="en-US" sz="2400" b="1" dirty="0" smtClean="0"/>
          </a:p>
          <a:p>
            <a:endParaRPr lang="en-US" dirty="0" smtClean="0"/>
          </a:p>
        </p:txBody>
      </p:sp>
    </p:spTree>
    <p:extLst>
      <p:ext uri="{BB962C8B-B14F-4D97-AF65-F5344CB8AC3E}">
        <p14:creationId xmlns:p14="http://schemas.microsoft.com/office/powerpoint/2010/main" val="7356761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sz="3200" dirty="0"/>
              <a:t>US SPR </a:t>
            </a:r>
            <a:r>
              <a:rPr lang="en-US" sz="3200" dirty="0" smtClean="0"/>
              <a:t/>
            </a:r>
            <a:br>
              <a:rPr lang="en-US" sz="3200" dirty="0" smtClean="0"/>
            </a:br>
            <a:r>
              <a:rPr lang="en-US" sz="3200" dirty="0" smtClean="0"/>
              <a:t>Exams </a:t>
            </a:r>
            <a:r>
              <a:rPr lang="en-US" sz="3200" dirty="0"/>
              <a:t>and tests prior to initiation</a:t>
            </a:r>
          </a:p>
        </p:txBody>
      </p:sp>
      <p:graphicFrame>
        <p:nvGraphicFramePr>
          <p:cNvPr id="8" name="Content Placeholder 4"/>
          <p:cNvGraphicFramePr>
            <a:graphicFrameLocks/>
          </p:cNvGraphicFramePr>
          <p:nvPr>
            <p:extLst>
              <p:ext uri="{D42A27DB-BD31-4B8C-83A1-F6EECF244321}">
                <p14:modId xmlns:p14="http://schemas.microsoft.com/office/powerpoint/2010/main" val="3631763691"/>
              </p:ext>
            </p:extLst>
          </p:nvPr>
        </p:nvGraphicFramePr>
        <p:xfrm>
          <a:off x="380998" y="1371597"/>
          <a:ext cx="8305801" cy="4788992"/>
        </p:xfrm>
        <a:graphic>
          <a:graphicData uri="http://schemas.openxmlformats.org/drawingml/2006/table">
            <a:tbl>
              <a:tblPr>
                <a:tableStyleId>{5C22544A-7EE6-4342-B048-85BDC9FD1C3A}</a:tableStyleId>
              </a:tblPr>
              <a:tblGrid>
                <a:gridCol w="2802571"/>
                <a:gridCol w="917205"/>
                <a:gridCol w="917205"/>
                <a:gridCol w="917205"/>
                <a:gridCol w="917205"/>
                <a:gridCol w="917205"/>
                <a:gridCol w="917205"/>
              </a:tblGrid>
              <a:tr h="314818">
                <a:tc>
                  <a:txBody>
                    <a:bodyPr/>
                    <a:lstStyle/>
                    <a:p>
                      <a:pPr marL="0" marR="0">
                        <a:spcBef>
                          <a:spcPts val="0"/>
                        </a:spcBef>
                        <a:spcAft>
                          <a:spcPts val="0"/>
                        </a:spcAft>
                      </a:pPr>
                      <a:r>
                        <a:rPr lang="en-US" sz="1200" b="1" dirty="0">
                          <a:solidFill>
                            <a:schemeClr val="bg2"/>
                          </a:solidFill>
                          <a:effectLst/>
                        </a:rPr>
                        <a:t>Examination or test</a:t>
                      </a:r>
                      <a:endParaRPr lang="en-US" sz="1200" b="1" dirty="0">
                        <a:solidFill>
                          <a:schemeClr val="bg2"/>
                        </a:solidFill>
                        <a:effectLst/>
                        <a:latin typeface="Times New Roman"/>
                        <a:ea typeface="Times New Roman"/>
                      </a:endParaRPr>
                    </a:p>
                  </a:txBody>
                  <a:tcPr marL="28575" marR="28575" marT="0" marB="0" anchor="ctr">
                    <a:lnL w="28575" cap="flat" cmpd="sng" algn="ctr">
                      <a:solidFill>
                        <a:schemeClr val="bg2">
                          <a:lumMod val="85000"/>
                        </a:schemeClr>
                      </a:solidFill>
                      <a:prstDash val="solid"/>
                      <a:round/>
                      <a:headEnd type="none" w="med" len="med"/>
                      <a:tailEnd type="none" w="med" len="med"/>
                    </a:lnL>
                    <a:lnR w="19050" cap="flat" cmpd="sng" algn="ctr">
                      <a:solidFill>
                        <a:schemeClr val="bg2"/>
                      </a:solidFill>
                      <a:prstDash val="solid"/>
                      <a:round/>
                      <a:headEnd type="none" w="med" len="med"/>
                      <a:tailEnd type="none" w="med" len="med"/>
                    </a:lnR>
                    <a:lnT w="28575"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solidFill>
                      <a:schemeClr val="bg1">
                        <a:lumMod val="60000"/>
                        <a:lumOff val="40000"/>
                      </a:schemeClr>
                    </a:solidFill>
                  </a:tcPr>
                </a:tc>
                <a:tc gridSpan="6">
                  <a:txBody>
                    <a:bodyPr/>
                    <a:lstStyle/>
                    <a:p>
                      <a:pPr marL="0" marR="0" algn="ctr">
                        <a:spcBef>
                          <a:spcPts val="0"/>
                        </a:spcBef>
                        <a:spcAft>
                          <a:spcPts val="0"/>
                        </a:spcAft>
                      </a:pPr>
                      <a:r>
                        <a:rPr lang="en-US" sz="1200" b="1" dirty="0">
                          <a:solidFill>
                            <a:schemeClr val="bg2"/>
                          </a:solidFill>
                          <a:effectLst/>
                        </a:rPr>
                        <a:t>Contraceptive method and class</a:t>
                      </a:r>
                      <a:endParaRPr lang="en-US" sz="1200" b="1" dirty="0">
                        <a:solidFill>
                          <a:schemeClr val="bg2"/>
                        </a:solidFill>
                        <a:effectLst/>
                        <a:latin typeface="Times New Roman"/>
                        <a:ea typeface="Times New Roman"/>
                      </a:endParaRPr>
                    </a:p>
                  </a:txBody>
                  <a:tcPr marL="28575" marR="28575" marT="0" marB="0" anchor="ctr">
                    <a:lnL w="19050" cap="flat" cmpd="sng" algn="ctr">
                      <a:solidFill>
                        <a:schemeClr val="bg2"/>
                      </a:solidFill>
                      <a:prstDash val="solid"/>
                      <a:round/>
                      <a:headEnd type="none" w="med" len="med"/>
                      <a:tailEnd type="none" w="med" len="med"/>
                    </a:lnL>
                    <a:lnR w="28575" cap="flat" cmpd="sng" algn="ctr">
                      <a:solidFill>
                        <a:schemeClr val="bg2">
                          <a:lumMod val="85000"/>
                        </a:schemeClr>
                      </a:solidFill>
                      <a:prstDash val="solid"/>
                      <a:round/>
                      <a:headEnd type="none" w="med" len="med"/>
                      <a:tailEnd type="none" w="med" len="med"/>
                    </a:lnR>
                    <a:lnT w="28575"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solidFill>
                      <a:schemeClr val="bg1">
                        <a:lumMod val="60000"/>
                        <a:lumOff val="4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502211">
                <a:tc>
                  <a:txBody>
                    <a:bodyPr/>
                    <a:lstStyle/>
                    <a:p>
                      <a:pPr marL="0" marR="0">
                        <a:spcBef>
                          <a:spcPts val="0"/>
                        </a:spcBef>
                        <a:spcAft>
                          <a:spcPts val="0"/>
                        </a:spcAft>
                      </a:pPr>
                      <a:r>
                        <a:rPr lang="en-US" sz="1200" b="1" dirty="0">
                          <a:solidFill>
                            <a:schemeClr val="bg2"/>
                          </a:solidFill>
                          <a:effectLst/>
                        </a:rPr>
                        <a:t>Examination</a:t>
                      </a:r>
                      <a:endParaRPr lang="en-US" sz="1200" b="1" dirty="0">
                        <a:solidFill>
                          <a:schemeClr val="bg2"/>
                        </a:solidFill>
                        <a:effectLst/>
                        <a:latin typeface="Times New Roman"/>
                        <a:ea typeface="Times New Roman"/>
                      </a:endParaRPr>
                    </a:p>
                  </a:txBody>
                  <a:tcPr marL="45720" marR="27432" marT="0" marB="0" anchor="ctr">
                    <a:lnL w="28575"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solidFill>
                      <a:schemeClr val="bg1">
                        <a:lumMod val="75000"/>
                      </a:schemeClr>
                    </a:solidFill>
                  </a:tcPr>
                </a:tc>
                <a:tc>
                  <a:txBody>
                    <a:bodyPr/>
                    <a:lstStyle/>
                    <a:p>
                      <a:pPr marL="0" marR="0" algn="ctr">
                        <a:spcBef>
                          <a:spcPts val="0"/>
                        </a:spcBef>
                        <a:spcAft>
                          <a:spcPts val="0"/>
                        </a:spcAft>
                      </a:pPr>
                      <a:r>
                        <a:rPr lang="en-US" sz="1200" b="1" dirty="0">
                          <a:solidFill>
                            <a:schemeClr val="bg2"/>
                          </a:solidFill>
                          <a:effectLst/>
                        </a:rPr>
                        <a:t>LNG and Cu-IUD</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solidFill>
                      <a:schemeClr val="bg1">
                        <a:lumMod val="75000"/>
                      </a:schemeClr>
                    </a:solidFill>
                  </a:tcPr>
                </a:tc>
                <a:tc>
                  <a:txBody>
                    <a:bodyPr/>
                    <a:lstStyle/>
                    <a:p>
                      <a:pPr marL="0" marR="0" algn="ctr">
                        <a:spcBef>
                          <a:spcPts val="0"/>
                        </a:spcBef>
                        <a:spcAft>
                          <a:spcPts val="0"/>
                        </a:spcAft>
                      </a:pPr>
                      <a:r>
                        <a:rPr lang="en-US" sz="1200" b="1" dirty="0">
                          <a:solidFill>
                            <a:schemeClr val="bg2"/>
                          </a:solidFill>
                          <a:effectLst/>
                        </a:rPr>
                        <a:t>Implant</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solidFill>
                      <a:schemeClr val="bg1">
                        <a:lumMod val="75000"/>
                      </a:schemeClr>
                    </a:solidFill>
                  </a:tcPr>
                </a:tc>
                <a:tc>
                  <a:txBody>
                    <a:bodyPr/>
                    <a:lstStyle/>
                    <a:p>
                      <a:pPr marL="0" marR="0" algn="ctr">
                        <a:spcBef>
                          <a:spcPts val="0"/>
                        </a:spcBef>
                        <a:spcAft>
                          <a:spcPts val="0"/>
                        </a:spcAft>
                      </a:pPr>
                      <a:r>
                        <a:rPr lang="en-US" sz="1200" b="1" dirty="0">
                          <a:solidFill>
                            <a:schemeClr val="bg2"/>
                          </a:solidFill>
                          <a:effectLst/>
                        </a:rPr>
                        <a:t>Injectable </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solidFill>
                      <a:schemeClr val="bg1">
                        <a:lumMod val="75000"/>
                      </a:schemeClr>
                    </a:solidFill>
                  </a:tcPr>
                </a:tc>
                <a:tc>
                  <a:txBody>
                    <a:bodyPr/>
                    <a:lstStyle/>
                    <a:p>
                      <a:pPr marL="0" marR="0" algn="ctr">
                        <a:spcBef>
                          <a:spcPts val="0"/>
                        </a:spcBef>
                        <a:spcAft>
                          <a:spcPts val="0"/>
                        </a:spcAft>
                      </a:pPr>
                      <a:r>
                        <a:rPr lang="en-US" sz="1200" b="1" dirty="0">
                          <a:solidFill>
                            <a:schemeClr val="bg2"/>
                          </a:solidFill>
                          <a:effectLst/>
                        </a:rPr>
                        <a:t>CHC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solidFill>
                      <a:schemeClr val="bg1">
                        <a:lumMod val="75000"/>
                      </a:schemeClr>
                    </a:solidFill>
                  </a:tcPr>
                </a:tc>
                <a:tc>
                  <a:txBody>
                    <a:bodyPr/>
                    <a:lstStyle/>
                    <a:p>
                      <a:pPr marL="0" marR="0" algn="ctr">
                        <a:spcBef>
                          <a:spcPts val="0"/>
                        </a:spcBef>
                        <a:spcAft>
                          <a:spcPts val="0"/>
                        </a:spcAft>
                      </a:pPr>
                      <a:r>
                        <a:rPr lang="en-US" sz="1200" b="1" dirty="0">
                          <a:solidFill>
                            <a:schemeClr val="bg2"/>
                          </a:solidFill>
                          <a:effectLst/>
                        </a:rPr>
                        <a:t>POP</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solidFill>
                      <a:schemeClr val="bg1">
                        <a:lumMod val="75000"/>
                      </a:schemeClr>
                    </a:solidFill>
                  </a:tcPr>
                </a:tc>
                <a:tc>
                  <a:txBody>
                    <a:bodyPr/>
                    <a:lstStyle/>
                    <a:p>
                      <a:pPr marL="0" marR="0" algn="ctr">
                        <a:spcBef>
                          <a:spcPts val="0"/>
                        </a:spcBef>
                        <a:spcAft>
                          <a:spcPts val="0"/>
                        </a:spcAft>
                      </a:pPr>
                      <a:r>
                        <a:rPr lang="en-US" sz="1200" b="1" dirty="0">
                          <a:solidFill>
                            <a:schemeClr val="bg2"/>
                          </a:solidFill>
                          <a:effectLst/>
                        </a:rPr>
                        <a:t>Condom</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solidFill>
                      <a:schemeClr val="bg1">
                        <a:lumMod val="75000"/>
                      </a:schemeClr>
                    </a:solidFill>
                  </a:tcPr>
                </a:tc>
              </a:tr>
              <a:tr h="283337">
                <a:tc>
                  <a:txBody>
                    <a:bodyPr/>
                    <a:lstStyle/>
                    <a:p>
                      <a:pPr marL="0" marR="0">
                        <a:spcBef>
                          <a:spcPts val="0"/>
                        </a:spcBef>
                        <a:spcAft>
                          <a:spcPts val="0"/>
                        </a:spcAft>
                      </a:pPr>
                      <a:r>
                        <a:rPr lang="en-US" sz="1200" b="1" dirty="0">
                          <a:solidFill>
                            <a:schemeClr val="bg2"/>
                          </a:solidFill>
                          <a:effectLst/>
                        </a:rPr>
                        <a:t>Blood pressure</a:t>
                      </a:r>
                      <a:endParaRPr lang="en-US" sz="1200" b="1" dirty="0">
                        <a:solidFill>
                          <a:schemeClr val="bg2"/>
                        </a:solidFill>
                        <a:effectLst/>
                        <a:latin typeface="Times New Roman"/>
                        <a:ea typeface="Times New Roman"/>
                      </a:endParaRPr>
                    </a:p>
                  </a:txBody>
                  <a:tcPr marL="137160" marR="27432" marT="0" marB="0" anchor="ctr">
                    <a:lnL w="28575"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a:solidFill>
                            <a:schemeClr val="bg2"/>
                          </a:solidFill>
                          <a:effectLst/>
                        </a:rPr>
                        <a:t>C</a:t>
                      </a:r>
                      <a:endParaRPr lang="en-US" sz="1200" b="1">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A*</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r>
              <a:tr h="283337">
                <a:tc>
                  <a:txBody>
                    <a:bodyPr/>
                    <a:lstStyle/>
                    <a:p>
                      <a:pPr marL="0" marR="0">
                        <a:spcBef>
                          <a:spcPts val="0"/>
                        </a:spcBef>
                        <a:spcAft>
                          <a:spcPts val="0"/>
                        </a:spcAft>
                      </a:pPr>
                      <a:r>
                        <a:rPr lang="en-US" sz="1200" b="1" dirty="0">
                          <a:solidFill>
                            <a:schemeClr val="bg2"/>
                          </a:solidFill>
                          <a:effectLst/>
                        </a:rPr>
                        <a:t>Weight (BMI)</a:t>
                      </a:r>
                      <a:endParaRPr lang="en-US" sz="1200" b="1" dirty="0">
                        <a:solidFill>
                          <a:schemeClr val="bg2"/>
                        </a:solidFill>
                        <a:effectLst/>
                        <a:latin typeface="Times New Roman"/>
                        <a:ea typeface="Times New Roman"/>
                      </a:endParaRPr>
                    </a:p>
                  </a:txBody>
                  <a:tcPr marL="137160" marR="27432" marT="0" marB="0" anchor="ctr">
                    <a:lnL w="28575"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rgbClr val="000000"/>
                          </a:solidFill>
                          <a:effectLst/>
                        </a:rPr>
                        <a:t>— </a:t>
                      </a:r>
                      <a:r>
                        <a:rPr lang="en-US" sz="1200" b="1" baseline="30000" dirty="0">
                          <a:solidFill>
                            <a:srgbClr val="000000"/>
                          </a:solidFill>
                          <a:effectLst/>
                        </a:rPr>
                        <a:t>†</a:t>
                      </a:r>
                      <a:endParaRPr lang="en-US" sz="1200" b="1" dirty="0">
                        <a:solidFill>
                          <a:srgbClr val="000000"/>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solidFill>
                      <a:schemeClr val="tx1"/>
                    </a:solidFill>
                  </a:tcPr>
                </a:tc>
                <a:tc>
                  <a:txBody>
                    <a:bodyPr/>
                    <a:lstStyle/>
                    <a:p>
                      <a:pPr marL="0" marR="0" algn="ctr">
                        <a:spcBef>
                          <a:spcPts val="0"/>
                        </a:spcBef>
                        <a:spcAft>
                          <a:spcPts val="0"/>
                        </a:spcAft>
                      </a:pPr>
                      <a:r>
                        <a:rPr lang="en-US" sz="1200" b="1" dirty="0">
                          <a:solidFill>
                            <a:schemeClr val="bg2"/>
                          </a:solidFill>
                          <a:effectLst/>
                        </a:rPr>
                        <a:t>—</a:t>
                      </a:r>
                      <a:r>
                        <a:rPr lang="en-US" sz="1200" b="1" baseline="30000" dirty="0">
                          <a:solidFill>
                            <a:schemeClr val="bg2"/>
                          </a:solidFill>
                          <a:effectLst/>
                        </a:rPr>
                        <a:t>†</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a:t>
                      </a:r>
                      <a:r>
                        <a:rPr lang="en-US" sz="1200" b="1" baseline="30000" dirty="0">
                          <a:solidFill>
                            <a:schemeClr val="bg2"/>
                          </a:solidFill>
                          <a:effectLst/>
                        </a:rPr>
                        <a:t>†</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a:solidFill>
                            <a:schemeClr val="bg2"/>
                          </a:solidFill>
                          <a:effectLst/>
                        </a:rPr>
                        <a:t>—</a:t>
                      </a:r>
                      <a:r>
                        <a:rPr lang="en-US" sz="1200" b="1" baseline="30000">
                          <a:solidFill>
                            <a:schemeClr val="bg2"/>
                          </a:solidFill>
                          <a:effectLst/>
                        </a:rPr>
                        <a:t>†</a:t>
                      </a:r>
                      <a:endParaRPr lang="en-US" sz="1200" b="1">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a:solidFill>
                            <a:schemeClr val="bg2"/>
                          </a:solidFill>
                          <a:effectLst/>
                        </a:rPr>
                        <a:t>—</a:t>
                      </a:r>
                      <a:r>
                        <a:rPr lang="en-US" sz="1200" b="1" baseline="30000">
                          <a:solidFill>
                            <a:schemeClr val="bg2"/>
                          </a:solidFill>
                          <a:effectLst/>
                        </a:rPr>
                        <a:t>†</a:t>
                      </a:r>
                      <a:endParaRPr lang="en-US" sz="1200" b="1">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r>
              <a:tr h="283337">
                <a:tc>
                  <a:txBody>
                    <a:bodyPr/>
                    <a:lstStyle/>
                    <a:p>
                      <a:pPr marL="0" marR="0">
                        <a:spcBef>
                          <a:spcPts val="0"/>
                        </a:spcBef>
                        <a:spcAft>
                          <a:spcPts val="0"/>
                        </a:spcAft>
                      </a:pPr>
                      <a:r>
                        <a:rPr lang="en-US" sz="1200" b="1" dirty="0">
                          <a:solidFill>
                            <a:schemeClr val="bg2"/>
                          </a:solidFill>
                          <a:effectLst/>
                        </a:rPr>
                        <a:t>Clinical breast examination</a:t>
                      </a:r>
                      <a:endParaRPr lang="en-US" sz="1200" b="1" dirty="0">
                        <a:solidFill>
                          <a:schemeClr val="bg2"/>
                        </a:solidFill>
                        <a:effectLst/>
                        <a:latin typeface="Times New Roman"/>
                        <a:ea typeface="Times New Roman"/>
                      </a:endParaRPr>
                    </a:p>
                  </a:txBody>
                  <a:tcPr marL="137160" marR="27432" marT="0" marB="0" anchor="ctr">
                    <a:lnL w="28575"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r>
              <a:tr h="445993">
                <a:tc>
                  <a:txBody>
                    <a:bodyPr/>
                    <a:lstStyle/>
                    <a:p>
                      <a:pPr marL="0" marR="0">
                        <a:spcBef>
                          <a:spcPts val="0"/>
                        </a:spcBef>
                        <a:spcAft>
                          <a:spcPts val="0"/>
                        </a:spcAft>
                      </a:pPr>
                      <a:r>
                        <a:rPr lang="en-US" sz="1200" b="1" dirty="0">
                          <a:solidFill>
                            <a:schemeClr val="bg2"/>
                          </a:solidFill>
                          <a:effectLst/>
                        </a:rPr>
                        <a:t>Bimanual examination and cervical inspection </a:t>
                      </a:r>
                      <a:endParaRPr lang="en-US" sz="1200" b="1" dirty="0">
                        <a:solidFill>
                          <a:schemeClr val="bg2"/>
                        </a:solidFill>
                        <a:effectLst/>
                        <a:latin typeface="Times New Roman"/>
                        <a:ea typeface="Times New Roman"/>
                      </a:endParaRPr>
                    </a:p>
                  </a:txBody>
                  <a:tcPr marL="137160" marR="27432" marT="0" marB="0" anchor="ctr">
                    <a:lnL w="28575"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rgbClr val="000000"/>
                          </a:solidFill>
                          <a:effectLst/>
                        </a:rPr>
                        <a:t>A</a:t>
                      </a:r>
                      <a:endParaRPr lang="en-US" sz="1200" b="1" dirty="0">
                        <a:solidFill>
                          <a:srgbClr val="000000"/>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solidFill>
                      <a:schemeClr val="tx1"/>
                    </a:solid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a:solidFill>
                            <a:schemeClr val="bg2"/>
                          </a:solidFill>
                          <a:effectLst/>
                        </a:rPr>
                        <a:t>C</a:t>
                      </a:r>
                      <a:endParaRPr lang="en-US" sz="1200" b="1">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a:solidFill>
                            <a:schemeClr val="bg2"/>
                          </a:solidFill>
                          <a:effectLst/>
                        </a:rPr>
                        <a:t>C</a:t>
                      </a:r>
                      <a:endParaRPr lang="en-US" sz="1200" b="1">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r>
              <a:tr h="314818">
                <a:tc gridSpan="7">
                  <a:txBody>
                    <a:bodyPr/>
                    <a:lstStyle/>
                    <a:p>
                      <a:pPr marL="0" marR="0">
                        <a:spcBef>
                          <a:spcPts val="0"/>
                        </a:spcBef>
                        <a:spcAft>
                          <a:spcPts val="0"/>
                        </a:spcAft>
                      </a:pPr>
                      <a:r>
                        <a:rPr lang="en-US" sz="1200" b="1" dirty="0">
                          <a:solidFill>
                            <a:schemeClr val="bg2"/>
                          </a:solidFill>
                          <a:effectLst/>
                        </a:rPr>
                        <a:t>Laboratory test</a:t>
                      </a:r>
                      <a:endParaRPr lang="en-US" sz="1200" b="1" dirty="0">
                        <a:solidFill>
                          <a:schemeClr val="bg2"/>
                        </a:solidFill>
                        <a:effectLst/>
                        <a:latin typeface="Times New Roman"/>
                        <a:ea typeface="Times New Roman"/>
                      </a:endParaRPr>
                    </a:p>
                  </a:txBody>
                  <a:tcPr marL="45720" marR="27432" marT="0" marB="0" anchor="ctr">
                    <a:lnL w="28575" cap="flat" cmpd="sng" algn="ctr">
                      <a:solidFill>
                        <a:schemeClr val="bg2">
                          <a:lumMod val="85000"/>
                        </a:schemeClr>
                      </a:solidFill>
                      <a:prstDash val="solid"/>
                      <a:round/>
                      <a:headEnd type="none" w="med" len="med"/>
                      <a:tailEnd type="none" w="med" len="med"/>
                    </a:lnL>
                    <a:lnR w="28575"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solidFill>
                      <a:schemeClr val="bg1">
                        <a:lumMod val="60000"/>
                        <a:lumOff val="4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83337">
                <a:tc>
                  <a:txBody>
                    <a:bodyPr/>
                    <a:lstStyle/>
                    <a:p>
                      <a:pPr marL="0" marR="0">
                        <a:spcBef>
                          <a:spcPts val="0"/>
                        </a:spcBef>
                        <a:spcAft>
                          <a:spcPts val="0"/>
                        </a:spcAft>
                      </a:pPr>
                      <a:r>
                        <a:rPr lang="en-US" sz="1200" b="1" dirty="0">
                          <a:solidFill>
                            <a:schemeClr val="bg2"/>
                          </a:solidFill>
                          <a:effectLst/>
                        </a:rPr>
                        <a:t>Glucose</a:t>
                      </a:r>
                      <a:endParaRPr lang="en-US" sz="1200" b="1" dirty="0">
                        <a:solidFill>
                          <a:schemeClr val="bg2"/>
                        </a:solidFill>
                        <a:effectLst/>
                        <a:latin typeface="Times New Roman"/>
                        <a:ea typeface="Times New Roman"/>
                      </a:endParaRPr>
                    </a:p>
                  </a:txBody>
                  <a:tcPr marL="137160" marR="27432" marT="0" marB="0" anchor="ctr">
                    <a:lnL w="28575"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r>
              <a:tr h="283337">
                <a:tc>
                  <a:txBody>
                    <a:bodyPr/>
                    <a:lstStyle/>
                    <a:p>
                      <a:pPr marL="0" marR="0">
                        <a:spcBef>
                          <a:spcPts val="0"/>
                        </a:spcBef>
                        <a:spcAft>
                          <a:spcPts val="0"/>
                        </a:spcAft>
                      </a:pPr>
                      <a:r>
                        <a:rPr lang="en-US" sz="1200" b="1" dirty="0">
                          <a:solidFill>
                            <a:schemeClr val="bg2"/>
                          </a:solidFill>
                          <a:effectLst/>
                        </a:rPr>
                        <a:t>Lipids</a:t>
                      </a:r>
                      <a:endParaRPr lang="en-US" sz="1200" b="1" dirty="0">
                        <a:solidFill>
                          <a:schemeClr val="bg2"/>
                        </a:solidFill>
                        <a:effectLst/>
                        <a:latin typeface="Times New Roman"/>
                        <a:ea typeface="Times New Roman"/>
                      </a:endParaRPr>
                    </a:p>
                  </a:txBody>
                  <a:tcPr marL="137160" marR="27432" marT="0" marB="0" anchor="ctr">
                    <a:lnL w="28575"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a:solidFill>
                            <a:schemeClr val="bg2"/>
                          </a:solidFill>
                          <a:effectLst/>
                        </a:rPr>
                        <a:t>C</a:t>
                      </a:r>
                      <a:endParaRPr lang="en-US" sz="1200" b="1">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a:solidFill>
                            <a:schemeClr val="bg2"/>
                          </a:solidFill>
                          <a:effectLst/>
                        </a:rPr>
                        <a:t>C</a:t>
                      </a:r>
                      <a:endParaRPr lang="en-US" sz="1200" b="1">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r>
              <a:tr h="283337">
                <a:tc>
                  <a:txBody>
                    <a:bodyPr/>
                    <a:lstStyle/>
                    <a:p>
                      <a:pPr marL="0" marR="0">
                        <a:spcBef>
                          <a:spcPts val="0"/>
                        </a:spcBef>
                        <a:spcAft>
                          <a:spcPts val="0"/>
                        </a:spcAft>
                      </a:pPr>
                      <a:r>
                        <a:rPr lang="en-US" sz="1200" b="1" dirty="0">
                          <a:solidFill>
                            <a:schemeClr val="bg2"/>
                          </a:solidFill>
                          <a:effectLst/>
                        </a:rPr>
                        <a:t>Liver enzymes</a:t>
                      </a:r>
                      <a:endParaRPr lang="en-US" sz="1200" b="1" dirty="0">
                        <a:solidFill>
                          <a:schemeClr val="bg2"/>
                        </a:solidFill>
                        <a:effectLst/>
                        <a:latin typeface="Times New Roman"/>
                        <a:ea typeface="Times New Roman"/>
                      </a:endParaRPr>
                    </a:p>
                  </a:txBody>
                  <a:tcPr marL="137160" marR="27432" marT="0" marB="0" anchor="ctr">
                    <a:lnL w="28575"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a:solidFill>
                            <a:schemeClr val="bg2"/>
                          </a:solidFill>
                          <a:effectLst/>
                        </a:rPr>
                        <a:t>C</a:t>
                      </a:r>
                      <a:endParaRPr lang="en-US" sz="1200" b="1">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a:solidFill>
                            <a:schemeClr val="bg2"/>
                          </a:solidFill>
                          <a:effectLst/>
                        </a:rPr>
                        <a:t>C</a:t>
                      </a:r>
                      <a:endParaRPr lang="en-US" sz="1200" b="1">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r>
              <a:tr h="283337">
                <a:tc>
                  <a:txBody>
                    <a:bodyPr/>
                    <a:lstStyle/>
                    <a:p>
                      <a:pPr marL="0" marR="0">
                        <a:spcBef>
                          <a:spcPts val="0"/>
                        </a:spcBef>
                        <a:spcAft>
                          <a:spcPts val="0"/>
                        </a:spcAft>
                      </a:pPr>
                      <a:r>
                        <a:rPr lang="en-US" sz="1200" b="1" dirty="0">
                          <a:solidFill>
                            <a:schemeClr val="bg2"/>
                          </a:solidFill>
                          <a:effectLst/>
                        </a:rPr>
                        <a:t>Hemoglobin</a:t>
                      </a:r>
                      <a:endParaRPr lang="en-US" sz="1200" b="1" dirty="0">
                        <a:solidFill>
                          <a:schemeClr val="bg2"/>
                        </a:solidFill>
                        <a:effectLst/>
                        <a:latin typeface="Times New Roman"/>
                        <a:ea typeface="Times New Roman"/>
                      </a:endParaRPr>
                    </a:p>
                  </a:txBody>
                  <a:tcPr marL="137160" marR="27432" marT="0" marB="0" anchor="ctr">
                    <a:lnL w="28575"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a:solidFill>
                            <a:schemeClr val="bg2"/>
                          </a:solidFill>
                          <a:effectLst/>
                        </a:rPr>
                        <a:t>C</a:t>
                      </a:r>
                      <a:endParaRPr lang="en-US" sz="1200" b="1">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a:solidFill>
                            <a:schemeClr val="bg2"/>
                          </a:solidFill>
                          <a:effectLst/>
                        </a:rPr>
                        <a:t>C</a:t>
                      </a:r>
                      <a:endParaRPr lang="en-US" sz="1200" b="1">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r>
              <a:tr h="283337">
                <a:tc>
                  <a:txBody>
                    <a:bodyPr/>
                    <a:lstStyle/>
                    <a:p>
                      <a:pPr marL="0" marR="0">
                        <a:spcBef>
                          <a:spcPts val="0"/>
                        </a:spcBef>
                        <a:spcAft>
                          <a:spcPts val="0"/>
                        </a:spcAft>
                      </a:pPr>
                      <a:r>
                        <a:rPr lang="en-US" sz="1200" b="1" dirty="0" err="1">
                          <a:solidFill>
                            <a:schemeClr val="bg2"/>
                          </a:solidFill>
                          <a:effectLst/>
                        </a:rPr>
                        <a:t>Thrombogenic</a:t>
                      </a:r>
                      <a:r>
                        <a:rPr lang="en-US" sz="1200" b="1" dirty="0">
                          <a:solidFill>
                            <a:schemeClr val="bg2"/>
                          </a:solidFill>
                          <a:effectLst/>
                        </a:rPr>
                        <a:t> mutations</a:t>
                      </a:r>
                      <a:endParaRPr lang="en-US" sz="1200" b="1" dirty="0">
                        <a:solidFill>
                          <a:schemeClr val="bg2"/>
                        </a:solidFill>
                        <a:effectLst/>
                        <a:latin typeface="Times New Roman"/>
                        <a:ea typeface="Times New Roman"/>
                      </a:endParaRPr>
                    </a:p>
                  </a:txBody>
                  <a:tcPr marL="137160" marR="27432" marT="0" marB="0" anchor="ctr">
                    <a:lnL w="28575"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a:solidFill>
                            <a:schemeClr val="bg2"/>
                          </a:solidFill>
                          <a:effectLst/>
                        </a:rPr>
                        <a:t>C</a:t>
                      </a:r>
                      <a:endParaRPr lang="en-US" sz="1200" b="1">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r>
              <a:tr h="377782">
                <a:tc>
                  <a:txBody>
                    <a:bodyPr/>
                    <a:lstStyle/>
                    <a:p>
                      <a:pPr marL="0" marR="0">
                        <a:spcBef>
                          <a:spcPts val="0"/>
                        </a:spcBef>
                        <a:spcAft>
                          <a:spcPts val="0"/>
                        </a:spcAft>
                      </a:pPr>
                      <a:r>
                        <a:rPr lang="en-US" sz="1200" b="1" dirty="0">
                          <a:solidFill>
                            <a:schemeClr val="bg2"/>
                          </a:solidFill>
                          <a:effectLst/>
                        </a:rPr>
                        <a:t>Cervical cytology (</a:t>
                      </a:r>
                      <a:r>
                        <a:rPr lang="en-US" sz="1200" b="1" dirty="0" err="1">
                          <a:solidFill>
                            <a:schemeClr val="bg2"/>
                          </a:solidFill>
                          <a:effectLst/>
                        </a:rPr>
                        <a:t>Papanicolaou</a:t>
                      </a:r>
                      <a:r>
                        <a:rPr lang="en-US" sz="1200" b="1" dirty="0">
                          <a:solidFill>
                            <a:schemeClr val="bg2"/>
                          </a:solidFill>
                          <a:effectLst/>
                        </a:rPr>
                        <a:t> smear)</a:t>
                      </a:r>
                      <a:endParaRPr lang="en-US" sz="1200" b="1" dirty="0">
                        <a:solidFill>
                          <a:schemeClr val="bg2"/>
                        </a:solidFill>
                        <a:effectLst/>
                        <a:latin typeface="Times New Roman"/>
                        <a:ea typeface="Times New Roman"/>
                      </a:endParaRPr>
                    </a:p>
                  </a:txBody>
                  <a:tcPr marL="137160" marR="27432" marT="0" marB="0" anchor="ctr">
                    <a:lnL w="28575"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a:solidFill>
                            <a:schemeClr val="bg2"/>
                          </a:solidFill>
                          <a:effectLst/>
                        </a:rPr>
                        <a:t>C</a:t>
                      </a:r>
                      <a:endParaRPr lang="en-US" sz="1200" b="1">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r>
              <a:tr h="283337">
                <a:tc>
                  <a:txBody>
                    <a:bodyPr/>
                    <a:lstStyle/>
                    <a:p>
                      <a:pPr marL="0" marR="0">
                        <a:spcBef>
                          <a:spcPts val="0"/>
                        </a:spcBef>
                        <a:spcAft>
                          <a:spcPts val="0"/>
                        </a:spcAft>
                      </a:pPr>
                      <a:r>
                        <a:rPr lang="en-US" sz="1200" b="1" dirty="0">
                          <a:solidFill>
                            <a:schemeClr val="bg2"/>
                          </a:solidFill>
                          <a:effectLst/>
                        </a:rPr>
                        <a:t>STD screening with laboratory tests</a:t>
                      </a:r>
                      <a:endParaRPr lang="en-US" sz="1200" b="1" dirty="0">
                        <a:solidFill>
                          <a:schemeClr val="bg2"/>
                        </a:solidFill>
                        <a:effectLst/>
                        <a:latin typeface="Times New Roman"/>
                        <a:ea typeface="Times New Roman"/>
                      </a:endParaRPr>
                    </a:p>
                  </a:txBody>
                  <a:tcPr marL="137160" marR="27432" marT="0" marB="0" anchor="ctr">
                    <a:lnL w="28575"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rgbClr val="000000"/>
                          </a:solidFill>
                          <a:effectLst/>
                        </a:rPr>
                        <a:t>—</a:t>
                      </a:r>
                      <a:r>
                        <a:rPr lang="en-US" sz="1200" b="1" baseline="30000" dirty="0">
                          <a:solidFill>
                            <a:srgbClr val="000000"/>
                          </a:solidFill>
                          <a:effectLst/>
                        </a:rPr>
                        <a:t>§</a:t>
                      </a:r>
                      <a:endParaRPr lang="en-US" sz="1200" b="1" dirty="0">
                        <a:solidFill>
                          <a:srgbClr val="000000"/>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solidFill>
                      <a:schemeClr val="tx1"/>
                    </a:solidFill>
                  </a:tcPr>
                </a:tc>
                <a:tc>
                  <a:txBody>
                    <a:bodyPr/>
                    <a:lstStyle/>
                    <a:p>
                      <a:pPr marL="0" marR="0" algn="ctr">
                        <a:spcBef>
                          <a:spcPts val="0"/>
                        </a:spcBef>
                        <a:spcAft>
                          <a:spcPts val="0"/>
                        </a:spcAft>
                      </a:pPr>
                      <a:r>
                        <a:rPr lang="en-US" sz="1200" b="1">
                          <a:solidFill>
                            <a:schemeClr val="bg2"/>
                          </a:solidFill>
                          <a:effectLst/>
                        </a:rPr>
                        <a:t>C</a:t>
                      </a:r>
                      <a:endParaRPr lang="en-US" sz="1200" b="1">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noFill/>
                  </a:tcPr>
                </a:tc>
              </a:tr>
              <a:tr h="283337">
                <a:tc>
                  <a:txBody>
                    <a:bodyPr/>
                    <a:lstStyle/>
                    <a:p>
                      <a:pPr marL="0" marR="0">
                        <a:spcBef>
                          <a:spcPts val="0"/>
                        </a:spcBef>
                        <a:spcAft>
                          <a:spcPts val="0"/>
                        </a:spcAft>
                      </a:pPr>
                      <a:r>
                        <a:rPr lang="en-US" sz="1200" b="1" dirty="0">
                          <a:solidFill>
                            <a:schemeClr val="bg2"/>
                          </a:solidFill>
                          <a:effectLst/>
                        </a:rPr>
                        <a:t>HIV screening with laboratory tests</a:t>
                      </a:r>
                      <a:endParaRPr lang="en-US" sz="1200" b="1" dirty="0">
                        <a:solidFill>
                          <a:schemeClr val="bg2"/>
                        </a:solidFill>
                        <a:effectLst/>
                        <a:latin typeface="Times New Roman"/>
                        <a:ea typeface="Times New Roman"/>
                      </a:endParaRPr>
                    </a:p>
                  </a:txBody>
                  <a:tcPr marL="137160" marR="27432" marT="0" marB="0" anchor="ctr">
                    <a:lnL w="28575"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28575"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a:solidFill>
                            <a:schemeClr val="bg2"/>
                          </a:solidFill>
                          <a:effectLst/>
                        </a:rPr>
                        <a:t>C</a:t>
                      </a:r>
                      <a:endParaRPr lang="en-US" sz="1200" b="1">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28575"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28575"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a:solidFill>
                            <a:schemeClr val="bg2"/>
                          </a:solidFill>
                          <a:effectLst/>
                        </a:rPr>
                        <a:t>C</a:t>
                      </a:r>
                      <a:endParaRPr lang="en-US" sz="1200" b="1">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28575"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a:solidFill>
                            <a:schemeClr val="bg2"/>
                          </a:solidFill>
                          <a:effectLst/>
                        </a:rPr>
                        <a:t>C</a:t>
                      </a:r>
                      <a:endParaRPr lang="en-US" sz="1200" b="1">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28575"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28575" cap="flat" cmpd="sng" algn="ctr">
                      <a:solidFill>
                        <a:schemeClr val="bg2">
                          <a:lumMod val="85000"/>
                        </a:schemeClr>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bg2"/>
                          </a:solidFill>
                          <a:effectLst/>
                        </a:rPr>
                        <a:t>C</a:t>
                      </a:r>
                      <a:endParaRPr lang="en-US" sz="1200" b="1" dirty="0">
                        <a:solidFill>
                          <a:schemeClr val="bg2"/>
                        </a:solidFill>
                        <a:effectLst/>
                        <a:latin typeface="Times New Roman"/>
                        <a:ea typeface="Times New Roman"/>
                      </a:endParaRPr>
                    </a:p>
                  </a:txBody>
                  <a:tcPr marL="28575" marR="28575"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28575" cap="flat" cmpd="sng" algn="ctr">
                      <a:solidFill>
                        <a:schemeClr val="bg2">
                          <a:lumMod val="85000"/>
                        </a:schemeClr>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514156176"/>
      </p:ext>
    </p:extLst>
  </p:cSld>
  <p:clrMapOvr>
    <a:masterClrMapping/>
  </p:clrMapOvr>
  <p:transition>
    <p:fade/>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Clinical </a:t>
            </a:r>
            <a:r>
              <a:rPr lang="en-US" sz="3200" dirty="0" smtClean="0"/>
              <a:t>scenario 3: </a:t>
            </a:r>
            <a:br>
              <a:rPr lang="en-US" sz="3200" dirty="0" smtClean="0"/>
            </a:br>
            <a:r>
              <a:rPr lang="en-US" sz="3200" dirty="0" smtClean="0"/>
              <a:t>Exams </a:t>
            </a:r>
            <a:r>
              <a:rPr lang="en-US" sz="3200" dirty="0"/>
              <a:t>and tests</a:t>
            </a:r>
          </a:p>
        </p:txBody>
      </p:sp>
      <p:sp>
        <p:nvSpPr>
          <p:cNvPr id="3" name="Content Placeholder 2"/>
          <p:cNvSpPr>
            <a:spLocks noGrp="1"/>
          </p:cNvSpPr>
          <p:nvPr>
            <p:ph idx="1"/>
          </p:nvPr>
        </p:nvSpPr>
        <p:spPr>
          <a:xfrm>
            <a:off x="533400" y="1600200"/>
            <a:ext cx="8229600" cy="4191000"/>
          </a:xfrm>
        </p:spPr>
        <p:txBody>
          <a:bodyPr/>
          <a:lstStyle/>
          <a:p>
            <a:pPr>
              <a:buSzPct val="100000"/>
              <a:buFont typeface="Arial" pitchFamily="34" charset="0"/>
              <a:buChar char="•"/>
            </a:pPr>
            <a:r>
              <a:rPr lang="en-US" sz="2800" dirty="0"/>
              <a:t>16 </a:t>
            </a:r>
            <a:r>
              <a:rPr lang="en-US" sz="2800" dirty="0" err="1"/>
              <a:t>y.o</a:t>
            </a:r>
            <a:r>
              <a:rPr lang="en-US" sz="2800" dirty="0"/>
              <a:t>. female comes to office desiring contraception and </a:t>
            </a:r>
            <a:r>
              <a:rPr lang="en-US" sz="2800" dirty="0" smtClean="0"/>
              <a:t> now decides </a:t>
            </a:r>
            <a:r>
              <a:rPr lang="en-US" sz="2800" dirty="0"/>
              <a:t>she wants the </a:t>
            </a:r>
            <a:r>
              <a:rPr lang="en-US" sz="2800" dirty="0" err="1" smtClean="0"/>
              <a:t>levonorgestrel</a:t>
            </a:r>
            <a:r>
              <a:rPr lang="en-US" sz="2800" dirty="0" smtClean="0"/>
              <a:t> IUD.</a:t>
            </a:r>
          </a:p>
          <a:p>
            <a:pPr marL="0" indent="0">
              <a:buSzPct val="100000"/>
              <a:buNone/>
            </a:pPr>
            <a:endParaRPr lang="en-US" dirty="0" smtClean="0"/>
          </a:p>
          <a:p>
            <a:pPr marL="457200" lvl="1" indent="0">
              <a:buNone/>
            </a:pPr>
            <a:r>
              <a:rPr lang="en-US" sz="2400" b="1" dirty="0" smtClean="0"/>
              <a:t>Q3: </a:t>
            </a:r>
            <a:r>
              <a:rPr lang="en-US" sz="2400" b="1" dirty="0"/>
              <a:t>Do you need to do any exams or test before she starts</a:t>
            </a:r>
            <a:r>
              <a:rPr lang="en-US" sz="2400" b="1" dirty="0" smtClean="0"/>
              <a:t>?</a:t>
            </a:r>
          </a:p>
          <a:p>
            <a:pPr marL="457200" lvl="1" indent="0">
              <a:buNone/>
            </a:pPr>
            <a:r>
              <a:rPr lang="en-US" sz="2400" b="1" dirty="0" smtClean="0">
                <a:solidFill>
                  <a:schemeClr val="tx1"/>
                </a:solidFill>
              </a:rPr>
              <a:t>A:  Pelvic exam and STI screening as appropriate.  </a:t>
            </a:r>
            <a:endParaRPr lang="en-US" sz="2400" b="1" dirty="0">
              <a:solidFill>
                <a:schemeClr val="tx1"/>
              </a:solidFill>
            </a:endParaRPr>
          </a:p>
          <a:p>
            <a:pPr marL="457200" lvl="1" indent="0">
              <a:buNone/>
            </a:pPr>
            <a:endParaRPr lang="en-US" sz="2400" b="1" dirty="0"/>
          </a:p>
          <a:p>
            <a:pPr marL="457200" lvl="1" indent="0">
              <a:buNone/>
            </a:pPr>
            <a:endParaRPr lang="en-US" sz="2400" b="1" dirty="0" smtClean="0"/>
          </a:p>
          <a:p>
            <a:endParaRPr lang="en-US" dirty="0" smtClean="0"/>
          </a:p>
        </p:txBody>
      </p:sp>
      <p:sp>
        <p:nvSpPr>
          <p:cNvPr id="4" name="Text Placeholder 3"/>
          <p:cNvSpPr>
            <a:spLocks noGrp="1"/>
          </p:cNvSpPr>
          <p:nvPr>
            <p:ph type="body" sz="quarter" idx="10"/>
          </p:nvPr>
        </p:nvSpPr>
        <p:spPr>
          <a:xfrm>
            <a:off x="304800" y="5815584"/>
            <a:ext cx="8229600" cy="609600"/>
          </a:xfrm>
        </p:spPr>
        <p:txBody>
          <a:bodyPr/>
          <a:lstStyle/>
          <a:p>
            <a:r>
              <a:rPr lang="en-US" dirty="0">
                <a:solidFill>
                  <a:schemeClr val="tx1"/>
                </a:solidFill>
              </a:rPr>
              <a:t>Centers for Disease Control and Prevention. </a:t>
            </a:r>
            <a:r>
              <a:rPr lang="en-US" dirty="0" smtClean="0">
                <a:solidFill>
                  <a:schemeClr val="tx1"/>
                </a:solidFill>
              </a:rPr>
              <a:t>Sexually Transmitted Diseases Treatment Guidelines, 2010. </a:t>
            </a:r>
            <a:r>
              <a:rPr lang="en-US" dirty="0">
                <a:solidFill>
                  <a:schemeClr val="tx1"/>
                </a:solidFill>
              </a:rPr>
              <a:t>MMWR </a:t>
            </a:r>
            <a:r>
              <a:rPr lang="en-US" dirty="0" smtClean="0">
                <a:solidFill>
                  <a:schemeClr val="tx1"/>
                </a:solidFill>
              </a:rPr>
              <a:t>2010;59.  No RR-12</a:t>
            </a:r>
            <a:endParaRPr lang="en-US" dirty="0">
              <a:solidFill>
                <a:schemeClr val="tx1"/>
              </a:solidFill>
            </a:endParaRPr>
          </a:p>
        </p:txBody>
      </p:sp>
    </p:spTree>
    <p:extLst>
      <p:ext uri="{BB962C8B-B14F-4D97-AF65-F5344CB8AC3E}">
        <p14:creationId xmlns:p14="http://schemas.microsoft.com/office/powerpoint/2010/main" val="19197791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Clinical Scenario 4 :  </a:t>
            </a:r>
            <a:br>
              <a:rPr lang="en-US" sz="3200" dirty="0" smtClean="0"/>
            </a:br>
            <a:r>
              <a:rPr lang="en-US" sz="3200" dirty="0" smtClean="0"/>
              <a:t>Emergency Contraception </a:t>
            </a:r>
            <a:endParaRPr lang="en-US" sz="3200" dirty="0"/>
          </a:p>
        </p:txBody>
      </p:sp>
      <p:sp>
        <p:nvSpPr>
          <p:cNvPr id="3" name="Content Placeholder 2"/>
          <p:cNvSpPr>
            <a:spLocks noGrp="1"/>
          </p:cNvSpPr>
          <p:nvPr>
            <p:ph idx="1"/>
          </p:nvPr>
        </p:nvSpPr>
        <p:spPr/>
        <p:txBody>
          <a:bodyPr/>
          <a:lstStyle/>
          <a:p>
            <a:pPr>
              <a:buSzPct val="100000"/>
              <a:buFont typeface="Arial" panose="020B0604020202020204" pitchFamily="34" charset="0"/>
              <a:buChar char="•"/>
            </a:pPr>
            <a:r>
              <a:rPr lang="en-US" sz="2800" dirty="0" smtClean="0"/>
              <a:t>17 </a:t>
            </a:r>
            <a:r>
              <a:rPr lang="en-US" sz="2800" dirty="0" err="1" smtClean="0"/>
              <a:t>y.o</a:t>
            </a:r>
            <a:r>
              <a:rPr lang="en-US" sz="2800" dirty="0" smtClean="0"/>
              <a:t>. female had unprotected intercourse 4 days ago and is worried about pregnancy.</a:t>
            </a:r>
          </a:p>
          <a:p>
            <a:endParaRPr lang="en-US" sz="2800" dirty="0" smtClean="0"/>
          </a:p>
          <a:p>
            <a:pPr lvl="1"/>
            <a:r>
              <a:rPr lang="en-US" sz="2400" b="1" dirty="0" smtClean="0"/>
              <a:t>Q:  What are her emergency</a:t>
            </a:r>
          </a:p>
          <a:p>
            <a:pPr marL="457200" lvl="1" indent="0">
              <a:buNone/>
            </a:pPr>
            <a:r>
              <a:rPr lang="en-US" sz="2400" b="1" dirty="0"/>
              <a:t> </a:t>
            </a:r>
            <a:r>
              <a:rPr lang="en-US" sz="2400" b="1" dirty="0" smtClean="0"/>
              <a:t>          contraception options?</a:t>
            </a:r>
          </a:p>
          <a:p>
            <a:pPr marL="457200" lvl="1" indent="0">
              <a:buNone/>
            </a:pPr>
            <a:endParaRPr lang="en-US" b="1" dirty="0" smtClean="0"/>
          </a:p>
          <a:p>
            <a:pPr marL="457200" lvl="1" indent="0">
              <a:buNone/>
            </a:pPr>
            <a:endParaRPr lang="en-US" b="1" dirty="0"/>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3048000"/>
            <a:ext cx="1740647"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749123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188" y="382588"/>
            <a:ext cx="7851775" cy="912812"/>
          </a:xfrm>
        </p:spPr>
        <p:txBody>
          <a:bodyPr/>
          <a:lstStyle/>
          <a:p>
            <a:r>
              <a:rPr lang="en-US" sz="2400" b="1" dirty="0" smtClean="0"/>
              <a:t>Teen birth rate (per 1,000 females, 15-19 years old) by country</a:t>
            </a:r>
            <a:endParaRPr lang="en-US" sz="2400" b="1" dirty="0"/>
          </a:p>
        </p:txBody>
      </p:sp>
      <p:graphicFrame>
        <p:nvGraphicFramePr>
          <p:cNvPr id="8" name="Chart 7"/>
          <p:cNvGraphicFramePr/>
          <p:nvPr>
            <p:extLst>
              <p:ext uri="{D42A27DB-BD31-4B8C-83A1-F6EECF244321}">
                <p14:modId xmlns:p14="http://schemas.microsoft.com/office/powerpoint/2010/main" val="387023383"/>
              </p:ext>
            </p:extLst>
          </p:nvPr>
        </p:nvGraphicFramePr>
        <p:xfrm>
          <a:off x="607177" y="1115842"/>
          <a:ext cx="7855786" cy="4627874"/>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p:cNvSpPr txBox="1"/>
          <p:nvPr/>
        </p:nvSpPr>
        <p:spPr>
          <a:xfrm rot="16200000">
            <a:off x="-48353" y="2921241"/>
            <a:ext cx="1680396" cy="523220"/>
          </a:xfrm>
          <a:prstGeom prst="rect">
            <a:avLst/>
          </a:prstGeom>
          <a:noFill/>
        </p:spPr>
        <p:txBody>
          <a:bodyPr wrap="none" rtlCol="0">
            <a:spAutoFit/>
          </a:bodyPr>
          <a:lstStyle/>
          <a:p>
            <a:r>
              <a:rPr lang="en-US" sz="2800" dirty="0" smtClean="0"/>
              <a:t>Countries</a:t>
            </a:r>
            <a:endParaRPr lang="en-US" sz="2800" dirty="0"/>
          </a:p>
        </p:txBody>
      </p:sp>
      <p:sp>
        <p:nvSpPr>
          <p:cNvPr id="11" name="TextBox 10"/>
          <p:cNvSpPr txBox="1"/>
          <p:nvPr/>
        </p:nvSpPr>
        <p:spPr>
          <a:xfrm>
            <a:off x="2514600" y="5462924"/>
            <a:ext cx="5749844" cy="461665"/>
          </a:xfrm>
          <a:prstGeom prst="rect">
            <a:avLst/>
          </a:prstGeom>
          <a:noFill/>
        </p:spPr>
        <p:txBody>
          <a:bodyPr wrap="none" rtlCol="0">
            <a:spAutoFit/>
          </a:bodyPr>
          <a:lstStyle/>
          <a:p>
            <a:r>
              <a:rPr lang="en-US" sz="2400" dirty="0" smtClean="0"/>
              <a:t>Rate* (per 1,000 females in the age group)</a:t>
            </a:r>
            <a:endParaRPr lang="en-US" sz="2400" dirty="0"/>
          </a:p>
        </p:txBody>
      </p:sp>
      <p:sp>
        <p:nvSpPr>
          <p:cNvPr id="12" name="TextBox 11"/>
          <p:cNvSpPr txBox="1"/>
          <p:nvPr/>
        </p:nvSpPr>
        <p:spPr>
          <a:xfrm>
            <a:off x="4931737" y="5842484"/>
            <a:ext cx="3332707" cy="276999"/>
          </a:xfrm>
          <a:prstGeom prst="rect">
            <a:avLst/>
          </a:prstGeom>
          <a:noFill/>
        </p:spPr>
        <p:txBody>
          <a:bodyPr wrap="none" rtlCol="0">
            <a:spAutoFit/>
          </a:bodyPr>
          <a:lstStyle/>
          <a:p>
            <a:r>
              <a:rPr lang="en-US" sz="1200" dirty="0" smtClean="0"/>
              <a:t>*All rates are from 2013 unless otherwise stated</a:t>
            </a:r>
            <a:endParaRPr lang="en-US" sz="1200" dirty="0"/>
          </a:p>
        </p:txBody>
      </p:sp>
      <p:sp>
        <p:nvSpPr>
          <p:cNvPr id="13" name="TextBox 12"/>
          <p:cNvSpPr txBox="1"/>
          <p:nvPr/>
        </p:nvSpPr>
        <p:spPr>
          <a:xfrm>
            <a:off x="304800" y="6495251"/>
            <a:ext cx="5724644" cy="261610"/>
          </a:xfrm>
          <a:prstGeom prst="rect">
            <a:avLst/>
          </a:prstGeom>
          <a:noFill/>
        </p:spPr>
        <p:txBody>
          <a:bodyPr wrap="none" rtlCol="0">
            <a:spAutoFit/>
          </a:bodyPr>
          <a:lstStyle/>
          <a:p>
            <a:r>
              <a:rPr lang="en-US" sz="1100" dirty="0" smtClean="0"/>
              <a:t>United Nations Statistical Division. Demographic Yearbook 2014. New York: United Nations.</a:t>
            </a:r>
            <a:endParaRPr lang="en-US" sz="1100" dirty="0"/>
          </a:p>
        </p:txBody>
      </p:sp>
    </p:spTree>
    <p:extLst>
      <p:ext uri="{BB962C8B-B14F-4D97-AF65-F5344CB8AC3E}">
        <p14:creationId xmlns:p14="http://schemas.microsoft.com/office/powerpoint/2010/main" val="2030901854"/>
      </p:ext>
    </p:extLst>
  </p:cSld>
  <p:clrMapOvr>
    <a:masterClrMapping/>
  </p:clrMapOvr>
  <p:transition>
    <p:fade/>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Four options available in the US</a:t>
            </a:r>
            <a:endParaRPr lang="en-US" sz="3200" dirty="0"/>
          </a:p>
        </p:txBody>
      </p:sp>
      <p:sp>
        <p:nvSpPr>
          <p:cNvPr id="3" name="Content Placeholder 2"/>
          <p:cNvSpPr>
            <a:spLocks noGrp="1"/>
          </p:cNvSpPr>
          <p:nvPr>
            <p:ph idx="1"/>
          </p:nvPr>
        </p:nvSpPr>
        <p:spPr/>
        <p:txBody>
          <a:bodyPr/>
          <a:lstStyle/>
          <a:p>
            <a:r>
              <a:rPr lang="en-US" sz="2800" dirty="0"/>
              <a:t>Intrauterine device</a:t>
            </a:r>
          </a:p>
          <a:p>
            <a:pPr lvl="1"/>
            <a:r>
              <a:rPr lang="en-US" sz="2400" dirty="0"/>
              <a:t>copper intrauterine device (Cu-IUD</a:t>
            </a:r>
            <a:r>
              <a:rPr lang="en-US" sz="2400" dirty="0" smtClean="0"/>
              <a:t>)</a:t>
            </a:r>
          </a:p>
          <a:p>
            <a:pPr marL="457200" lvl="1" indent="0">
              <a:buNone/>
            </a:pPr>
            <a:endParaRPr lang="en-US" sz="800" dirty="0"/>
          </a:p>
          <a:p>
            <a:r>
              <a:rPr lang="en-US" sz="2800" dirty="0"/>
              <a:t>Emergency contraceptive pills (ECPs)</a:t>
            </a:r>
          </a:p>
          <a:p>
            <a:pPr lvl="1"/>
            <a:r>
              <a:rPr lang="en-US" sz="2400" dirty="0" err="1"/>
              <a:t>ulipristal</a:t>
            </a:r>
            <a:r>
              <a:rPr lang="en-US" sz="2400" dirty="0"/>
              <a:t> acetate (UPA) available in a single dose (30 </a:t>
            </a:r>
            <a:r>
              <a:rPr lang="en-US" sz="2400" dirty="0" smtClean="0"/>
              <a:t>mg)</a:t>
            </a:r>
          </a:p>
          <a:p>
            <a:pPr lvl="1"/>
            <a:r>
              <a:rPr lang="en-US" sz="2400" dirty="0" err="1" smtClean="0"/>
              <a:t>levonorgestrel</a:t>
            </a:r>
            <a:r>
              <a:rPr lang="en-US" sz="2400" dirty="0" smtClean="0"/>
              <a:t> </a:t>
            </a:r>
            <a:r>
              <a:rPr lang="en-US" sz="2400" dirty="0"/>
              <a:t>(LNG) in a </a:t>
            </a:r>
            <a:r>
              <a:rPr lang="en-US" sz="2400" dirty="0" smtClean="0"/>
              <a:t>single or split dose</a:t>
            </a:r>
          </a:p>
          <a:p>
            <a:pPr lvl="1"/>
            <a:r>
              <a:rPr lang="en-US" sz="2400" dirty="0" smtClean="0"/>
              <a:t>estrogen/progestin </a:t>
            </a:r>
            <a:r>
              <a:rPr lang="en-US" sz="2400" dirty="0"/>
              <a:t>in 2 doses </a:t>
            </a:r>
          </a:p>
        </p:txBody>
      </p:sp>
    </p:spTree>
    <p:extLst>
      <p:ext uri="{BB962C8B-B14F-4D97-AF65-F5344CB8AC3E}">
        <p14:creationId xmlns:p14="http://schemas.microsoft.com/office/powerpoint/2010/main" val="4165083528"/>
      </p:ext>
    </p:extLst>
  </p:cSld>
  <p:clrMapOvr>
    <a:masterClrMapping/>
  </p:clrMapOvr>
  <p:transition>
    <p:fade/>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731838"/>
          </a:xfrm>
        </p:spPr>
        <p:txBody>
          <a:bodyPr/>
          <a:lstStyle/>
          <a:p>
            <a:r>
              <a:rPr lang="en-US" sz="3200" dirty="0" smtClean="0"/>
              <a:t>SPR Recommendation on Effectiveness</a:t>
            </a:r>
            <a:endParaRPr lang="en-US" sz="3200" dirty="0"/>
          </a:p>
        </p:txBody>
      </p:sp>
      <p:sp>
        <p:nvSpPr>
          <p:cNvPr id="3" name="Content Placeholder 2"/>
          <p:cNvSpPr>
            <a:spLocks noGrp="1"/>
          </p:cNvSpPr>
          <p:nvPr>
            <p:ph idx="1"/>
          </p:nvPr>
        </p:nvSpPr>
        <p:spPr>
          <a:xfrm>
            <a:off x="457200" y="1397550"/>
            <a:ext cx="8229600" cy="4191000"/>
          </a:xfrm>
        </p:spPr>
        <p:txBody>
          <a:bodyPr/>
          <a:lstStyle/>
          <a:p>
            <a:r>
              <a:rPr lang="en-US" sz="2200" dirty="0" smtClean="0"/>
              <a:t>Large systematic review of 42 studies showed that the pregnancy rate among emergency Cu-IUD users is 0.09%</a:t>
            </a:r>
          </a:p>
          <a:p>
            <a:endParaRPr lang="en-US" sz="800" dirty="0" smtClean="0"/>
          </a:p>
          <a:p>
            <a:r>
              <a:rPr lang="en-US" sz="2200" dirty="0" smtClean="0"/>
              <a:t>UPA </a:t>
            </a:r>
            <a:r>
              <a:rPr lang="en-US" sz="2200" dirty="0"/>
              <a:t>and LNG ECPs have similar effectiveness when taken within 3 days after unprotected </a:t>
            </a:r>
            <a:r>
              <a:rPr lang="en-US" sz="2200" dirty="0" smtClean="0"/>
              <a:t>intercourse</a:t>
            </a:r>
          </a:p>
          <a:p>
            <a:pPr lvl="1"/>
            <a:r>
              <a:rPr lang="en-US" sz="1800" dirty="0" smtClean="0">
                <a:solidFill>
                  <a:srgbClr val="FFFF00"/>
                </a:solidFill>
              </a:rPr>
              <a:t>UPA </a:t>
            </a:r>
            <a:r>
              <a:rPr lang="en-US" sz="1800" dirty="0">
                <a:solidFill>
                  <a:srgbClr val="FFFF00"/>
                </a:solidFill>
              </a:rPr>
              <a:t>has been shown to be more effective than the LNG formulation between 3 and 5 days after unprotected </a:t>
            </a:r>
            <a:r>
              <a:rPr lang="en-US" sz="1800" dirty="0" smtClean="0">
                <a:solidFill>
                  <a:srgbClr val="FFFF00"/>
                </a:solidFill>
              </a:rPr>
              <a:t>intercourse.</a:t>
            </a:r>
          </a:p>
          <a:p>
            <a:pPr lvl="1"/>
            <a:endParaRPr lang="en-US" sz="800" dirty="0" smtClean="0">
              <a:solidFill>
                <a:srgbClr val="FFFF00"/>
              </a:solidFill>
            </a:endParaRPr>
          </a:p>
          <a:p>
            <a:r>
              <a:rPr lang="en-US" sz="2200" dirty="0" smtClean="0"/>
              <a:t>UPA may be more effective than LNG for </a:t>
            </a:r>
            <a:r>
              <a:rPr lang="en-US" sz="2200" dirty="0"/>
              <a:t>women who are obese</a:t>
            </a:r>
            <a:r>
              <a:rPr lang="en-US" sz="2200" dirty="0" smtClean="0"/>
              <a:t>.</a:t>
            </a:r>
          </a:p>
          <a:p>
            <a:endParaRPr lang="en-US" sz="800" dirty="0"/>
          </a:p>
          <a:p>
            <a:r>
              <a:rPr lang="en-US" sz="2200" dirty="0" smtClean="0"/>
              <a:t>The </a:t>
            </a:r>
            <a:r>
              <a:rPr lang="en-US" sz="2200" dirty="0"/>
              <a:t>combined estrogen/progestin regimen is less effective than UPA or LNG </a:t>
            </a:r>
            <a:r>
              <a:rPr lang="en-US" sz="2200" dirty="0" smtClean="0"/>
              <a:t>and is associated with more frequent side effects</a:t>
            </a:r>
          </a:p>
          <a:p>
            <a:endParaRPr lang="en-US" dirty="0"/>
          </a:p>
        </p:txBody>
      </p:sp>
      <p:sp>
        <p:nvSpPr>
          <p:cNvPr id="4" name="TextBox 3"/>
          <p:cNvSpPr txBox="1"/>
          <p:nvPr/>
        </p:nvSpPr>
        <p:spPr>
          <a:xfrm>
            <a:off x="304800" y="5867400"/>
            <a:ext cx="2810385" cy="600164"/>
          </a:xfrm>
          <a:prstGeom prst="rect">
            <a:avLst/>
          </a:prstGeom>
          <a:noFill/>
        </p:spPr>
        <p:txBody>
          <a:bodyPr wrap="none" rtlCol="0">
            <a:spAutoFit/>
          </a:bodyPr>
          <a:lstStyle/>
          <a:p>
            <a:r>
              <a:rPr lang="en-US" sz="1100" dirty="0"/>
              <a:t>Cleland K. Hum </a:t>
            </a:r>
            <a:r>
              <a:rPr lang="en-US" sz="1100" dirty="0" err="1"/>
              <a:t>Reprod</a:t>
            </a:r>
            <a:r>
              <a:rPr lang="en-US" sz="1100" dirty="0"/>
              <a:t> 2012;27:1994-2000.</a:t>
            </a:r>
          </a:p>
          <a:p>
            <a:r>
              <a:rPr lang="en-US" sz="1100" dirty="0"/>
              <a:t>Jatlaoui T. Contraception 2016;93:93-112.</a:t>
            </a:r>
          </a:p>
          <a:p>
            <a:r>
              <a:rPr lang="en-US" sz="1100" dirty="0"/>
              <a:t>Jatlaoui T.  Contraception 2016;94:605-11.</a:t>
            </a:r>
          </a:p>
        </p:txBody>
      </p:sp>
    </p:spTree>
    <p:extLst>
      <p:ext uri="{BB962C8B-B14F-4D97-AF65-F5344CB8AC3E}">
        <p14:creationId xmlns:p14="http://schemas.microsoft.com/office/powerpoint/2010/main" val="4025585995"/>
      </p:ext>
    </p:extLst>
  </p:cSld>
  <p:clrMapOvr>
    <a:masterClrMapping/>
  </p:clrMapOvr>
  <p:transition>
    <p:fade/>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Clinical Scenario 4 :  </a:t>
            </a:r>
            <a:br>
              <a:rPr lang="en-US" sz="3200" dirty="0" smtClean="0"/>
            </a:br>
            <a:r>
              <a:rPr lang="en-US" sz="3200" dirty="0" smtClean="0"/>
              <a:t>Emergency Contraception </a:t>
            </a:r>
            <a:endParaRPr lang="en-US" sz="3200" dirty="0"/>
          </a:p>
        </p:txBody>
      </p:sp>
      <p:sp>
        <p:nvSpPr>
          <p:cNvPr id="3" name="Content Placeholder 2"/>
          <p:cNvSpPr>
            <a:spLocks noGrp="1"/>
          </p:cNvSpPr>
          <p:nvPr>
            <p:ph idx="1"/>
          </p:nvPr>
        </p:nvSpPr>
        <p:spPr/>
        <p:txBody>
          <a:bodyPr/>
          <a:lstStyle/>
          <a:p>
            <a:r>
              <a:rPr lang="en-US" sz="2800" dirty="0" smtClean="0"/>
              <a:t>17 </a:t>
            </a:r>
            <a:r>
              <a:rPr lang="en-US" sz="2800" dirty="0" err="1" smtClean="0"/>
              <a:t>y.o</a:t>
            </a:r>
            <a:r>
              <a:rPr lang="en-US" sz="2800" dirty="0" smtClean="0"/>
              <a:t>. female had unprotected intercourse 4 days ago and is worried about pregnancy.</a:t>
            </a:r>
          </a:p>
          <a:p>
            <a:endParaRPr lang="en-US" sz="2800" dirty="0" smtClean="0"/>
          </a:p>
          <a:p>
            <a:pPr lvl="1"/>
            <a:r>
              <a:rPr lang="en-US" sz="2400" b="1" dirty="0" smtClean="0"/>
              <a:t>Q:  What are her emergency contraception options?</a:t>
            </a:r>
          </a:p>
          <a:p>
            <a:pPr lvl="1"/>
            <a:r>
              <a:rPr lang="en-US" sz="2400" b="1" dirty="0" smtClean="0">
                <a:solidFill>
                  <a:schemeClr val="tx1"/>
                </a:solidFill>
              </a:rPr>
              <a:t>A:  </a:t>
            </a:r>
          </a:p>
          <a:p>
            <a:pPr lvl="2"/>
            <a:r>
              <a:rPr lang="en-US" sz="2200" b="1" dirty="0" smtClean="0">
                <a:solidFill>
                  <a:schemeClr val="tx1"/>
                </a:solidFill>
              </a:rPr>
              <a:t>Copper IUD</a:t>
            </a:r>
          </a:p>
          <a:p>
            <a:pPr lvl="2"/>
            <a:r>
              <a:rPr lang="en-US" sz="2200" b="1" dirty="0" err="1" smtClean="0">
                <a:solidFill>
                  <a:schemeClr val="tx1"/>
                </a:solidFill>
              </a:rPr>
              <a:t>Ulipristal</a:t>
            </a:r>
            <a:r>
              <a:rPr lang="en-US" sz="2200" b="1" dirty="0" smtClean="0">
                <a:solidFill>
                  <a:schemeClr val="tx1"/>
                </a:solidFill>
              </a:rPr>
              <a:t> acetate</a:t>
            </a:r>
          </a:p>
          <a:p>
            <a:pPr lvl="2"/>
            <a:r>
              <a:rPr lang="en-US" sz="2200" b="1" dirty="0" err="1" smtClean="0">
                <a:solidFill>
                  <a:schemeClr val="tx1"/>
                </a:solidFill>
              </a:rPr>
              <a:t>Levonorgestrel</a:t>
            </a:r>
            <a:r>
              <a:rPr lang="en-US" sz="2200" b="1" dirty="0" smtClean="0">
                <a:solidFill>
                  <a:schemeClr val="tx1"/>
                </a:solidFill>
              </a:rPr>
              <a:t> ECPs</a:t>
            </a:r>
          </a:p>
          <a:p>
            <a:pPr lvl="2"/>
            <a:r>
              <a:rPr lang="en-US" sz="2200" b="1" dirty="0" smtClean="0">
                <a:solidFill>
                  <a:schemeClr val="tx1"/>
                </a:solidFill>
              </a:rPr>
              <a:t>Combination estrogen/progestin pills</a:t>
            </a:r>
          </a:p>
          <a:p>
            <a:pPr lvl="2"/>
            <a:endParaRPr lang="en-US" sz="2200" b="1" dirty="0" smtClean="0"/>
          </a:p>
          <a:p>
            <a:pPr lvl="1"/>
            <a:endParaRPr lang="en-US" sz="2400" b="1" dirty="0" smtClean="0"/>
          </a:p>
          <a:p>
            <a:pPr marL="457200" lvl="1" indent="0">
              <a:buNone/>
            </a:pPr>
            <a:endParaRPr lang="en-US" b="1" dirty="0" smtClean="0"/>
          </a:p>
          <a:p>
            <a:pPr marL="457200" lvl="1" indent="0">
              <a:buNone/>
            </a:pPr>
            <a:endParaRPr lang="en-US" b="1"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3614057"/>
            <a:ext cx="1740647"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882182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89038"/>
          </a:xfrm>
        </p:spPr>
        <p:txBody>
          <a:bodyPr/>
          <a:lstStyle/>
          <a:p>
            <a:r>
              <a:rPr lang="en-US" dirty="0" smtClean="0"/>
              <a:t/>
            </a:r>
            <a:br>
              <a:rPr lang="en-US" dirty="0" smtClean="0"/>
            </a:br>
            <a:r>
              <a:rPr lang="en-US" dirty="0"/>
              <a:t/>
            </a:r>
            <a:br>
              <a:rPr lang="en-US" dirty="0"/>
            </a:br>
            <a:r>
              <a:rPr lang="en-US" sz="3200" dirty="0" smtClean="0"/>
              <a:t>Clinical Scenario </a:t>
            </a:r>
            <a:r>
              <a:rPr lang="en-US" sz="3200" dirty="0"/>
              <a:t>4</a:t>
            </a:r>
            <a:r>
              <a:rPr lang="en-US" sz="3200" dirty="0" smtClean="0"/>
              <a:t> :  </a:t>
            </a:r>
            <a:br>
              <a:rPr lang="en-US" sz="3200" dirty="0" smtClean="0"/>
            </a:br>
            <a:r>
              <a:rPr lang="en-US" sz="3200" dirty="0" smtClean="0"/>
              <a:t>Initiation of regular contraception after emergency contraception pills</a:t>
            </a:r>
            <a:endParaRPr lang="en-US" sz="3200" dirty="0"/>
          </a:p>
        </p:txBody>
      </p:sp>
      <p:sp>
        <p:nvSpPr>
          <p:cNvPr id="3" name="Content Placeholder 2"/>
          <p:cNvSpPr>
            <a:spLocks noGrp="1"/>
          </p:cNvSpPr>
          <p:nvPr>
            <p:ph idx="1"/>
          </p:nvPr>
        </p:nvSpPr>
        <p:spPr>
          <a:xfrm>
            <a:off x="457200" y="1905000"/>
            <a:ext cx="8229600" cy="4191000"/>
          </a:xfrm>
        </p:spPr>
        <p:txBody>
          <a:bodyPr/>
          <a:lstStyle/>
          <a:p>
            <a:r>
              <a:rPr lang="en-US" sz="2800" dirty="0" smtClean="0"/>
              <a:t>17 </a:t>
            </a:r>
            <a:r>
              <a:rPr lang="en-US" sz="2800" dirty="0" err="1"/>
              <a:t>y.o</a:t>
            </a:r>
            <a:r>
              <a:rPr lang="en-US" sz="2800" dirty="0"/>
              <a:t>. </a:t>
            </a:r>
            <a:r>
              <a:rPr lang="en-US" sz="2800" dirty="0" smtClean="0"/>
              <a:t>female had </a:t>
            </a:r>
            <a:r>
              <a:rPr lang="en-US" sz="2800" dirty="0"/>
              <a:t>unprotected intercourse 4 days ago and is worried about pregnancy</a:t>
            </a:r>
            <a:r>
              <a:rPr lang="en-US" sz="2800" dirty="0" smtClean="0"/>
              <a:t>.  She has chosen to take UPA</a:t>
            </a:r>
            <a:endParaRPr lang="en-US" sz="2800" dirty="0"/>
          </a:p>
          <a:p>
            <a:endParaRPr lang="en-US" dirty="0" smtClean="0"/>
          </a:p>
          <a:p>
            <a:pPr lvl="1"/>
            <a:r>
              <a:rPr lang="en-US" sz="2400" b="1" dirty="0" smtClean="0"/>
              <a:t>Q:  When can she start regular </a:t>
            </a:r>
          </a:p>
          <a:p>
            <a:pPr marL="457200" lvl="1" indent="0">
              <a:buNone/>
            </a:pPr>
            <a:r>
              <a:rPr lang="en-US" sz="2400" b="1" dirty="0"/>
              <a:t> </a:t>
            </a:r>
            <a:r>
              <a:rPr lang="en-US" sz="2400" b="1" dirty="0" smtClean="0"/>
              <a:t>          contraception after ECPs?</a:t>
            </a:r>
          </a:p>
          <a:p>
            <a:pPr lvl="1"/>
            <a:endParaRPr lang="en-US" b="1" dirty="0" smtClean="0"/>
          </a:p>
          <a:p>
            <a:pPr marL="457200" lvl="1" indent="0">
              <a:buNone/>
            </a:pPr>
            <a:endParaRPr lang="en-US" b="1"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3352800"/>
            <a:ext cx="1740647"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48550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762000"/>
          </a:xfrm>
        </p:spPr>
        <p:txBody>
          <a:bodyPr/>
          <a:lstStyle/>
          <a:p>
            <a:r>
              <a:rPr lang="en-US" sz="4000" dirty="0" smtClean="0">
                <a:effectLst>
                  <a:outerShdw blurRad="38100" dist="38100" dir="2700000" algn="tl">
                    <a:srgbClr val="000000">
                      <a:alpha val="43137"/>
                    </a:srgbClr>
                  </a:outerShdw>
                </a:effectLst>
              </a:rPr>
              <a:t>Evidence</a:t>
            </a:r>
            <a:endParaRPr lang="en-US" sz="400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573642" y="1600200"/>
            <a:ext cx="7772400" cy="3276600"/>
          </a:xfrm>
        </p:spPr>
        <p:txBody>
          <a:bodyPr/>
          <a:lstStyle/>
          <a:p>
            <a:pPr>
              <a:spcAft>
                <a:spcPts val="1800"/>
              </a:spcAft>
            </a:pPr>
            <a:r>
              <a:rPr lang="en-GB" sz="2800" dirty="0"/>
              <a:t>Data </a:t>
            </a:r>
            <a:r>
              <a:rPr lang="en-GB" sz="2800" dirty="0" smtClean="0"/>
              <a:t>limited </a:t>
            </a:r>
            <a:r>
              <a:rPr lang="en-GB" sz="2800" dirty="0"/>
              <a:t>to </a:t>
            </a:r>
            <a:r>
              <a:rPr lang="en-GB" sz="2800" dirty="0" smtClean="0"/>
              <a:t>pharmacodynamics data and expert opinion. </a:t>
            </a:r>
          </a:p>
          <a:p>
            <a:pPr>
              <a:spcAft>
                <a:spcPts val="1800"/>
              </a:spcAft>
            </a:pPr>
            <a:r>
              <a:rPr lang="en-US" sz="2800" dirty="0" smtClean="0"/>
              <a:t>One </a:t>
            </a:r>
            <a:r>
              <a:rPr lang="en-US" sz="2800" dirty="0" err="1" smtClean="0"/>
              <a:t>pharmacodynamic</a:t>
            </a:r>
            <a:r>
              <a:rPr lang="en-US" sz="2800" dirty="0" smtClean="0"/>
              <a:t> study raised concern for </a:t>
            </a:r>
            <a:r>
              <a:rPr lang="en-US" sz="2800" dirty="0"/>
              <a:t>decreased effectiveness of </a:t>
            </a:r>
            <a:r>
              <a:rPr lang="en-US" sz="2800" dirty="0" smtClean="0"/>
              <a:t>UPA if hormonal contraception was started the next day.</a:t>
            </a:r>
          </a:p>
        </p:txBody>
      </p:sp>
      <p:sp>
        <p:nvSpPr>
          <p:cNvPr id="4" name="Text Placeholder 3"/>
          <p:cNvSpPr>
            <a:spLocks noGrp="1"/>
          </p:cNvSpPr>
          <p:nvPr>
            <p:ph type="body" sz="quarter" idx="10"/>
          </p:nvPr>
        </p:nvSpPr>
        <p:spPr>
          <a:xfrm>
            <a:off x="304800" y="5715000"/>
            <a:ext cx="6172200" cy="609600"/>
          </a:xfrm>
        </p:spPr>
        <p:txBody>
          <a:bodyPr/>
          <a:lstStyle/>
          <a:p>
            <a:r>
              <a:rPr lang="en-US" dirty="0" smtClean="0">
                <a:solidFill>
                  <a:schemeClr val="tx1"/>
                </a:solidFill>
                <a:effectLst>
                  <a:outerShdw blurRad="38100" dist="38100" dir="2700000" algn="tl">
                    <a:srgbClr val="000000">
                      <a:alpha val="43137"/>
                    </a:srgbClr>
                  </a:outerShdw>
                </a:effectLst>
              </a:rPr>
              <a:t>Cameron et al, Human Reproduction, 2015</a:t>
            </a:r>
          </a:p>
          <a:p>
            <a:r>
              <a:rPr lang="en-US" dirty="0" err="1" smtClean="0">
                <a:solidFill>
                  <a:schemeClr val="tx1"/>
                </a:solidFill>
                <a:effectLst>
                  <a:outerShdw blurRad="38100" dist="38100" dir="2700000" algn="tl">
                    <a:srgbClr val="000000">
                      <a:alpha val="43137"/>
                    </a:srgbClr>
                  </a:outerShdw>
                </a:effectLst>
              </a:rPr>
              <a:t>Brache</a:t>
            </a:r>
            <a:r>
              <a:rPr lang="en-US" dirty="0" smtClean="0">
                <a:solidFill>
                  <a:schemeClr val="tx1"/>
                </a:solidFill>
                <a:effectLst>
                  <a:outerShdw blurRad="38100" dist="38100" dir="2700000" algn="tl">
                    <a:srgbClr val="000000">
                      <a:alpha val="43137"/>
                    </a:srgbClr>
                  </a:outerShdw>
                </a:effectLst>
              </a:rPr>
              <a:t> et al, Human Reproduction, 2015</a:t>
            </a:r>
          </a:p>
          <a:p>
            <a:r>
              <a:rPr lang="en-US" dirty="0" smtClean="0">
                <a:solidFill>
                  <a:schemeClr val="tx1"/>
                </a:solidFill>
                <a:effectLst>
                  <a:outerShdw blurRad="38100" dist="38100" dir="2700000" algn="tl">
                    <a:srgbClr val="000000">
                      <a:alpha val="43137"/>
                    </a:srgbClr>
                  </a:outerShdw>
                </a:effectLst>
              </a:rPr>
              <a:t>Salcedo et al, Contraception, 2013</a:t>
            </a:r>
            <a:endParaRPr lang="en-US"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23120083"/>
      </p:ext>
    </p:extLst>
  </p:cSld>
  <p:clrMapOvr>
    <a:masterClrMapping/>
  </p:clrMapOvr>
  <p:transition>
    <p:fade/>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87362"/>
            <a:ext cx="8534400" cy="960438"/>
          </a:xfrm>
        </p:spPr>
        <p:txBody>
          <a:bodyPr/>
          <a:lstStyle/>
          <a:p>
            <a:pPr>
              <a:lnSpc>
                <a:spcPts val="3200"/>
              </a:lnSpc>
            </a:pPr>
            <a:r>
              <a:rPr lang="en-US" sz="2900" dirty="0" smtClean="0">
                <a:effectLst>
                  <a:outerShdw blurRad="38100" dist="38100" dir="2700000" algn="tl">
                    <a:srgbClr val="000000">
                      <a:alpha val="43137"/>
                    </a:srgbClr>
                  </a:outerShdw>
                </a:effectLst>
              </a:rPr>
              <a:t>US SPR Recommendation:</a:t>
            </a:r>
            <a:br>
              <a:rPr lang="en-US" sz="2900" dirty="0" smtClean="0">
                <a:effectLst>
                  <a:outerShdw blurRad="38100" dist="38100" dir="2700000" algn="tl">
                    <a:srgbClr val="000000">
                      <a:alpha val="43137"/>
                    </a:srgbClr>
                  </a:outerShdw>
                </a:effectLst>
              </a:rPr>
            </a:br>
            <a:r>
              <a:rPr lang="en-US" sz="2900" dirty="0" smtClean="0">
                <a:effectLst>
                  <a:outerShdw blurRad="38100" dist="38100" dir="2700000" algn="tl">
                    <a:srgbClr val="000000">
                      <a:alpha val="43137"/>
                    </a:srgbClr>
                  </a:outerShdw>
                </a:effectLst>
              </a:rPr>
              <a:t>When to initiate regular contraception after ECPs</a:t>
            </a:r>
            <a:endParaRPr lang="en-US" sz="290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828800"/>
            <a:ext cx="8077200" cy="4191000"/>
          </a:xfrm>
        </p:spPr>
        <p:txBody>
          <a:bodyPr/>
          <a:lstStyle/>
          <a:p>
            <a:pPr lvl="0">
              <a:spcAft>
                <a:spcPts val="200"/>
              </a:spcAft>
            </a:pPr>
            <a:r>
              <a:rPr lang="en-GB" sz="2300" dirty="0" err="1" smtClean="0">
                <a:effectLst>
                  <a:outerShdw blurRad="38100" dist="38100" dir="2700000" algn="tl">
                    <a:srgbClr val="000000">
                      <a:alpha val="43137"/>
                    </a:srgbClr>
                  </a:outerShdw>
                </a:effectLst>
              </a:rPr>
              <a:t>Levonorgestrel</a:t>
            </a:r>
            <a:r>
              <a:rPr lang="en-GB" sz="2300" dirty="0" smtClean="0">
                <a:effectLst>
                  <a:outerShdw blurRad="38100" dist="38100" dir="2700000" algn="tl">
                    <a:srgbClr val="000000">
                      <a:alpha val="43137"/>
                    </a:srgbClr>
                  </a:outerShdw>
                </a:effectLst>
              </a:rPr>
              <a:t> or combined ECPs:</a:t>
            </a:r>
          </a:p>
          <a:p>
            <a:pPr lvl="1">
              <a:spcAft>
                <a:spcPts val="200"/>
              </a:spcAft>
            </a:pPr>
            <a:r>
              <a:rPr lang="en-GB" sz="1900" dirty="0" smtClean="0">
                <a:effectLst>
                  <a:outerShdw blurRad="38100" dist="38100" dir="2700000" algn="tl">
                    <a:srgbClr val="000000">
                      <a:alpha val="43137"/>
                    </a:srgbClr>
                  </a:outerShdw>
                </a:effectLst>
              </a:rPr>
              <a:t>Any </a:t>
            </a:r>
            <a:r>
              <a:rPr lang="en-GB" sz="1900" dirty="0">
                <a:effectLst>
                  <a:outerShdw blurRad="38100" dist="38100" dir="2700000" algn="tl">
                    <a:srgbClr val="000000">
                      <a:alpha val="43137"/>
                    </a:srgbClr>
                  </a:outerShdw>
                </a:effectLst>
              </a:rPr>
              <a:t>regular contraceptive method can be started </a:t>
            </a:r>
            <a:r>
              <a:rPr lang="en-GB" sz="1900" dirty="0" smtClean="0">
                <a:effectLst>
                  <a:outerShdw blurRad="38100" dist="38100" dir="2700000" algn="tl">
                    <a:srgbClr val="000000">
                      <a:alpha val="43137"/>
                    </a:srgbClr>
                  </a:outerShdw>
                </a:effectLst>
              </a:rPr>
              <a:t>immediately</a:t>
            </a:r>
          </a:p>
          <a:p>
            <a:pPr lvl="1">
              <a:spcAft>
                <a:spcPts val="200"/>
              </a:spcAft>
            </a:pPr>
            <a:r>
              <a:rPr lang="en-GB" sz="1900" dirty="0" smtClean="0">
                <a:effectLst>
                  <a:outerShdw blurRad="38100" dist="38100" dir="2700000" algn="tl">
                    <a:srgbClr val="000000">
                      <a:alpha val="43137"/>
                    </a:srgbClr>
                  </a:outerShdw>
                </a:effectLst>
              </a:rPr>
              <a:t>Abstain from intercourse or use backup for 7 days</a:t>
            </a:r>
          </a:p>
          <a:p>
            <a:pPr>
              <a:spcAft>
                <a:spcPts val="200"/>
              </a:spcAft>
            </a:pPr>
            <a:r>
              <a:rPr lang="en-GB" sz="2300" dirty="0" smtClean="0">
                <a:effectLst>
                  <a:outerShdw blurRad="38100" dist="38100" dir="2700000" algn="tl">
                    <a:srgbClr val="000000">
                      <a:alpha val="43137"/>
                    </a:srgbClr>
                  </a:outerShdw>
                </a:effectLst>
              </a:rPr>
              <a:t>UPA ECPs:</a:t>
            </a:r>
          </a:p>
          <a:p>
            <a:pPr lvl="1">
              <a:spcAft>
                <a:spcPts val="200"/>
              </a:spcAft>
            </a:pPr>
            <a:r>
              <a:rPr lang="en-GB" sz="1900" dirty="0" smtClean="0">
                <a:effectLst>
                  <a:outerShdw blurRad="38100" dist="38100" dir="2700000" algn="tl">
                    <a:srgbClr val="000000">
                      <a:alpha val="43137"/>
                    </a:srgbClr>
                  </a:outerShdw>
                </a:effectLst>
              </a:rPr>
              <a:t>Resume or start hormonal contraception no sooner than </a:t>
            </a:r>
            <a:r>
              <a:rPr lang="en-GB" sz="1900" b="1" dirty="0" smtClean="0">
                <a:solidFill>
                  <a:schemeClr val="tx1"/>
                </a:solidFill>
                <a:effectLst>
                  <a:outerShdw blurRad="38100" dist="38100" dir="2700000" algn="tl">
                    <a:srgbClr val="000000">
                      <a:alpha val="43137"/>
                    </a:srgbClr>
                  </a:outerShdw>
                </a:effectLst>
              </a:rPr>
              <a:t>five</a:t>
            </a:r>
            <a:r>
              <a:rPr lang="en-GB" sz="1900" dirty="0" smtClean="0">
                <a:solidFill>
                  <a:schemeClr val="tx1"/>
                </a:solidFill>
                <a:effectLst>
                  <a:outerShdw blurRad="38100" dist="38100" dir="2700000" algn="tl">
                    <a:srgbClr val="000000">
                      <a:alpha val="43137"/>
                    </a:srgbClr>
                  </a:outerShdw>
                </a:effectLst>
              </a:rPr>
              <a:t> </a:t>
            </a:r>
            <a:r>
              <a:rPr lang="en-GB" sz="1900" dirty="0" smtClean="0">
                <a:effectLst>
                  <a:outerShdw blurRad="38100" dist="38100" dir="2700000" algn="tl">
                    <a:srgbClr val="000000">
                      <a:alpha val="43137"/>
                    </a:srgbClr>
                  </a:outerShdw>
                </a:effectLst>
              </a:rPr>
              <a:t>days after UPA </a:t>
            </a:r>
          </a:p>
          <a:p>
            <a:pPr lvl="1">
              <a:spcAft>
                <a:spcPts val="200"/>
              </a:spcAft>
            </a:pPr>
            <a:r>
              <a:rPr lang="en-GB" sz="1900" dirty="0" smtClean="0">
                <a:effectLst>
                  <a:outerShdw blurRad="38100" dist="38100" dir="2700000" algn="tl">
                    <a:srgbClr val="000000">
                      <a:alpha val="43137"/>
                    </a:srgbClr>
                  </a:outerShdw>
                </a:effectLst>
              </a:rPr>
              <a:t>Non-hormonal contraception can be started immediately</a:t>
            </a:r>
          </a:p>
          <a:p>
            <a:pPr lvl="1">
              <a:spcAft>
                <a:spcPts val="200"/>
              </a:spcAft>
            </a:pPr>
            <a:r>
              <a:rPr lang="en-GB" sz="1900" dirty="0" smtClean="0">
                <a:effectLst>
                  <a:outerShdw blurRad="38100" dist="38100" dir="2700000" algn="tl">
                    <a:srgbClr val="000000">
                      <a:alpha val="43137"/>
                    </a:srgbClr>
                  </a:outerShdw>
                </a:effectLst>
              </a:rPr>
              <a:t>Abstain from intercourse or use backup for 7 days after starting contraception</a:t>
            </a:r>
          </a:p>
          <a:p>
            <a:pPr>
              <a:spcAft>
                <a:spcPts val="600"/>
              </a:spcAft>
            </a:pPr>
            <a:r>
              <a:rPr lang="en-GB" b="0" dirty="0" smtClean="0">
                <a:effectLst>
                  <a:outerShdw blurRad="38100" dist="38100" dir="2700000" algn="tl">
                    <a:srgbClr val="000000">
                      <a:alpha val="43137"/>
                    </a:srgbClr>
                  </a:outerShdw>
                </a:effectLst>
              </a:rPr>
              <a:t>Advise </a:t>
            </a:r>
            <a:r>
              <a:rPr lang="en-GB" b="0" dirty="0">
                <a:effectLst>
                  <a:outerShdw blurRad="38100" dist="38100" dir="2700000" algn="tl">
                    <a:srgbClr val="000000">
                      <a:alpha val="43137"/>
                    </a:srgbClr>
                  </a:outerShdw>
                </a:effectLst>
              </a:rPr>
              <a:t>the woman to have a pregnancy test, if she does not have a withdrawal bleed within 3 weeks.  </a:t>
            </a:r>
            <a:endParaRPr lang="en-GB" b="0" i="1" dirty="0" smtClean="0">
              <a:effectLst>
                <a:outerShdw blurRad="38100" dist="38100" dir="2700000" algn="tl">
                  <a:srgbClr val="000000">
                    <a:alpha val="43137"/>
                  </a:srgbClr>
                </a:outerShdw>
              </a:effectLst>
            </a:endParaRPr>
          </a:p>
          <a:p>
            <a:pPr marL="0" indent="0">
              <a:buNone/>
            </a:pP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40795182"/>
      </p:ext>
    </p:extLst>
  </p:cSld>
  <p:clrMapOvr>
    <a:masterClrMapping/>
  </p:clrMapOvr>
  <p:transition>
    <p:fade/>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89038"/>
          </a:xfrm>
        </p:spPr>
        <p:txBody>
          <a:bodyPr/>
          <a:lstStyle/>
          <a:p>
            <a:r>
              <a:rPr lang="en-US" dirty="0" smtClean="0"/>
              <a:t/>
            </a:r>
            <a:br>
              <a:rPr lang="en-US" dirty="0" smtClean="0"/>
            </a:br>
            <a:r>
              <a:rPr lang="en-US" dirty="0"/>
              <a:t/>
            </a:r>
            <a:br>
              <a:rPr lang="en-US" dirty="0"/>
            </a:br>
            <a:r>
              <a:rPr lang="en-US" sz="3200" dirty="0" smtClean="0"/>
              <a:t>Clinical Scenario </a:t>
            </a:r>
            <a:r>
              <a:rPr lang="en-US" sz="3200" dirty="0"/>
              <a:t>4</a:t>
            </a:r>
            <a:r>
              <a:rPr lang="en-US" sz="3200" dirty="0" smtClean="0"/>
              <a:t> :  </a:t>
            </a:r>
            <a:br>
              <a:rPr lang="en-US" sz="3200" dirty="0" smtClean="0"/>
            </a:br>
            <a:r>
              <a:rPr lang="en-US" sz="3200" dirty="0" smtClean="0"/>
              <a:t>Initiation of regular contraception after emergency contraception pills</a:t>
            </a:r>
            <a:endParaRPr lang="en-US" sz="3200" dirty="0"/>
          </a:p>
        </p:txBody>
      </p:sp>
      <p:sp>
        <p:nvSpPr>
          <p:cNvPr id="3" name="Content Placeholder 2"/>
          <p:cNvSpPr>
            <a:spLocks noGrp="1"/>
          </p:cNvSpPr>
          <p:nvPr>
            <p:ph idx="1"/>
          </p:nvPr>
        </p:nvSpPr>
        <p:spPr>
          <a:xfrm>
            <a:off x="457200" y="1905000"/>
            <a:ext cx="8229600" cy="4191000"/>
          </a:xfrm>
        </p:spPr>
        <p:txBody>
          <a:bodyPr/>
          <a:lstStyle/>
          <a:p>
            <a:r>
              <a:rPr lang="en-US" sz="2800" dirty="0" smtClean="0"/>
              <a:t>17y.o</a:t>
            </a:r>
            <a:r>
              <a:rPr lang="en-US" sz="2800" dirty="0"/>
              <a:t>. </a:t>
            </a:r>
            <a:r>
              <a:rPr lang="en-US" sz="2800" dirty="0" smtClean="0"/>
              <a:t> female had </a:t>
            </a:r>
            <a:r>
              <a:rPr lang="en-US" sz="2800" dirty="0"/>
              <a:t>unprotected intercourse 4 days ago and is worried about pregnancy.</a:t>
            </a:r>
          </a:p>
          <a:p>
            <a:pPr lvl="1"/>
            <a:r>
              <a:rPr lang="en-US" sz="2400" b="1" dirty="0" smtClean="0"/>
              <a:t>Q:  When can she start regular contraception after ECPs?</a:t>
            </a:r>
            <a:endParaRPr lang="en-US" sz="2400" b="1" dirty="0"/>
          </a:p>
          <a:p>
            <a:pPr lvl="1"/>
            <a:r>
              <a:rPr lang="en-US" sz="2400" b="1" dirty="0" smtClean="0">
                <a:solidFill>
                  <a:schemeClr val="tx1"/>
                </a:solidFill>
              </a:rPr>
              <a:t>A: Depends on the type of ECP:</a:t>
            </a:r>
          </a:p>
          <a:p>
            <a:pPr lvl="2"/>
            <a:r>
              <a:rPr lang="en-US" sz="2200" b="1" dirty="0" smtClean="0">
                <a:solidFill>
                  <a:schemeClr val="tx1"/>
                </a:solidFill>
              </a:rPr>
              <a:t>UPA:  After 5 days</a:t>
            </a:r>
          </a:p>
          <a:p>
            <a:pPr lvl="2"/>
            <a:r>
              <a:rPr lang="en-US" sz="2200" b="1" dirty="0" smtClean="0">
                <a:solidFill>
                  <a:schemeClr val="tx1"/>
                </a:solidFill>
              </a:rPr>
              <a:t>LNG/CHCs:   Immediately</a:t>
            </a:r>
          </a:p>
          <a:p>
            <a:pPr lvl="2"/>
            <a:r>
              <a:rPr lang="en-US" sz="2200" b="1" dirty="0" smtClean="0">
                <a:solidFill>
                  <a:schemeClr val="tx1"/>
                </a:solidFill>
              </a:rPr>
              <a:t>She </a:t>
            </a:r>
            <a:r>
              <a:rPr lang="en-GB" sz="2200" b="1" dirty="0" smtClean="0">
                <a:solidFill>
                  <a:schemeClr val="tx1"/>
                </a:solidFill>
              </a:rPr>
              <a:t>will </a:t>
            </a:r>
            <a:r>
              <a:rPr lang="en-GB" sz="2200" b="1" dirty="0">
                <a:solidFill>
                  <a:schemeClr val="tx1"/>
                </a:solidFill>
              </a:rPr>
              <a:t>need to abstain from sex or use </a:t>
            </a:r>
            <a:r>
              <a:rPr lang="en-GB" sz="2200" b="1" dirty="0" smtClean="0">
                <a:solidFill>
                  <a:schemeClr val="tx1"/>
                </a:solidFill>
              </a:rPr>
              <a:t>barrier contraception until she has been on the new method for 7 days or until her </a:t>
            </a:r>
            <a:r>
              <a:rPr lang="en-GB" sz="2200" b="1" dirty="0">
                <a:solidFill>
                  <a:schemeClr val="tx1"/>
                </a:solidFill>
              </a:rPr>
              <a:t>next menses, whichever comes first. </a:t>
            </a:r>
            <a:endParaRPr lang="en-US" sz="2200" b="1" dirty="0" smtClean="0">
              <a:solidFill>
                <a:schemeClr val="tx1"/>
              </a:solidFill>
            </a:endParaRPr>
          </a:p>
          <a:p>
            <a:pPr lvl="1"/>
            <a:endParaRPr lang="en-US" b="1" dirty="0" smtClean="0">
              <a:solidFill>
                <a:schemeClr val="tx1"/>
              </a:solidFill>
            </a:endParaRPr>
          </a:p>
          <a:p>
            <a:pPr marL="457200" lvl="1" indent="0">
              <a:buNone/>
            </a:pPr>
            <a:endParaRPr lang="en-US" b="1" dirty="0"/>
          </a:p>
        </p:txBody>
      </p:sp>
    </p:spTree>
    <p:extLst>
      <p:ext uri="{BB962C8B-B14F-4D97-AF65-F5344CB8AC3E}">
        <p14:creationId xmlns:p14="http://schemas.microsoft.com/office/powerpoint/2010/main" val="3005428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057" name="Rectangle 2"/>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3200" b="1" dirty="0" smtClean="0">
                <a:latin typeface="+mn-lt"/>
                <a:ea typeface="ＭＳ Ｐゴシック"/>
                <a:cs typeface="ＭＳ Ｐゴシック"/>
              </a:rPr>
              <a:t>Take Home Messages</a:t>
            </a:r>
          </a:p>
        </p:txBody>
      </p:sp>
      <p:sp>
        <p:nvSpPr>
          <p:cNvPr id="557058" name="Rectangle 3"/>
          <p:cNvSpPr>
            <a:spLocks noGrp="1" noChangeArrowheads="1"/>
          </p:cNvSpPr>
          <p:nvPr>
            <p:ph idx="1"/>
          </p:nvPr>
        </p:nvSpPr>
        <p:spPr bwMode="auto">
          <a:xfrm>
            <a:off x="323528" y="1196752"/>
            <a:ext cx="8424936" cy="5432648"/>
          </a:xfrm>
          <a:noFill/>
          <a:ln>
            <a:miter lim="800000"/>
            <a:headEnd/>
            <a:tailEnd/>
          </a:ln>
        </p:spPr>
        <p:txBody>
          <a:bodyPr vert="horz" wrap="square" lIns="91440" tIns="45720" rIns="91440" bIns="45720" numCol="1" anchor="t" anchorCtr="0" compatLnSpc="1">
            <a:prstTxWarp prst="textNoShape">
              <a:avLst/>
            </a:prstTxWarp>
          </a:bodyPr>
          <a:lstStyle/>
          <a:p>
            <a:pPr eaLnBrk="1" hangingPunct="1">
              <a:buClr>
                <a:schemeClr val="tx1"/>
              </a:buClr>
              <a:buSzPct val="70000"/>
              <a:buFont typeface="Wingdings" pitchFamily="2" charset="2"/>
              <a:buChar char="q"/>
            </a:pPr>
            <a:r>
              <a:rPr lang="en-US" sz="2400" b="1" dirty="0" smtClean="0">
                <a:solidFill>
                  <a:schemeClr val="bg2"/>
                </a:solidFill>
                <a:latin typeface="+mj-lt"/>
                <a:ea typeface="ＭＳ Ｐゴシック"/>
                <a:cs typeface="ＭＳ Ｐゴシック"/>
              </a:rPr>
              <a:t>Rates of adolescent pregnancy in the US are decreasing, but remain high</a:t>
            </a:r>
          </a:p>
          <a:p>
            <a:pPr eaLnBrk="1" hangingPunct="1">
              <a:buClr>
                <a:schemeClr val="tx1"/>
              </a:buClr>
              <a:buSzPct val="70000"/>
              <a:buFont typeface="Wingdings" pitchFamily="2" charset="2"/>
              <a:buChar char="q"/>
            </a:pPr>
            <a:r>
              <a:rPr lang="en-US" sz="2400" b="1" dirty="0" smtClean="0">
                <a:solidFill>
                  <a:schemeClr val="bg2"/>
                </a:solidFill>
                <a:latin typeface="+mj-lt"/>
                <a:ea typeface="ＭＳ Ｐゴシック"/>
                <a:cs typeface="ＭＳ Ｐゴシック"/>
              </a:rPr>
              <a:t>Adolescents who are at risk of unintended pregnancy need access to highly effective contraceptive methods</a:t>
            </a:r>
          </a:p>
          <a:p>
            <a:pPr eaLnBrk="1" hangingPunct="1">
              <a:buClr>
                <a:schemeClr val="tx1"/>
              </a:buClr>
              <a:buSzPct val="70000"/>
              <a:buFont typeface="Wingdings" pitchFamily="2" charset="2"/>
              <a:buChar char="q"/>
            </a:pPr>
            <a:r>
              <a:rPr lang="en-US" sz="2400" b="1" dirty="0" smtClean="0">
                <a:solidFill>
                  <a:schemeClr val="bg2"/>
                </a:solidFill>
                <a:latin typeface="+mj-lt"/>
                <a:ea typeface="ＭＳ Ｐゴシック"/>
                <a:cs typeface="ＭＳ Ｐゴシック"/>
              </a:rPr>
              <a:t>Adolescents are eligible to use all methods of contraception</a:t>
            </a:r>
          </a:p>
          <a:p>
            <a:pPr lvl="1">
              <a:buClr>
                <a:schemeClr val="tx1"/>
              </a:buClr>
              <a:buSzPct val="70000"/>
              <a:buFont typeface="Wingdings" panose="05000000000000000000" pitchFamily="2" charset="2"/>
              <a:buChar char="§"/>
            </a:pPr>
            <a:r>
              <a:rPr lang="en-US" sz="1800" b="1" dirty="0" smtClean="0">
                <a:solidFill>
                  <a:schemeClr val="bg2"/>
                </a:solidFill>
                <a:latin typeface="+mj-lt"/>
                <a:ea typeface="ＭＳ Ｐゴシック"/>
              </a:rPr>
              <a:t>There is no contraceptive method that an adolescent cannot use based on age alone</a:t>
            </a:r>
          </a:p>
          <a:p>
            <a:pPr eaLnBrk="1" hangingPunct="1">
              <a:buClr>
                <a:schemeClr val="tx1"/>
              </a:buClr>
              <a:buSzPct val="70000"/>
              <a:buFont typeface="Wingdings" pitchFamily="2" charset="2"/>
              <a:buChar char="q"/>
            </a:pPr>
            <a:r>
              <a:rPr lang="en-US" sz="2400" b="1" dirty="0" smtClean="0">
                <a:solidFill>
                  <a:schemeClr val="bg2"/>
                </a:solidFill>
                <a:latin typeface="+mj-lt"/>
                <a:ea typeface="ＭＳ Ｐゴシック"/>
                <a:cs typeface="ＭＳ Ｐゴシック"/>
              </a:rPr>
              <a:t>Long-acting, reversible contraception (LARCs) may be particularly suitable for many adolescents</a:t>
            </a:r>
          </a:p>
          <a:p>
            <a:pPr lvl="1">
              <a:buClr>
                <a:schemeClr val="tx1"/>
              </a:buClr>
              <a:buSzPct val="70000"/>
              <a:buFont typeface="Wingdings" panose="05000000000000000000" pitchFamily="2" charset="2"/>
              <a:buChar char="§"/>
            </a:pPr>
            <a:r>
              <a:rPr lang="en-US" sz="2200" b="1" dirty="0" smtClean="0">
                <a:solidFill>
                  <a:schemeClr val="bg2"/>
                </a:solidFill>
                <a:latin typeface="+mj-lt"/>
                <a:ea typeface="ＭＳ Ｐゴシック"/>
              </a:rPr>
              <a:t>IUDs</a:t>
            </a:r>
            <a:endParaRPr lang="en-US" sz="2200" b="1" dirty="0">
              <a:solidFill>
                <a:schemeClr val="bg2"/>
              </a:solidFill>
              <a:latin typeface="+mj-lt"/>
              <a:ea typeface="ＭＳ Ｐゴシック"/>
            </a:endParaRPr>
          </a:p>
          <a:p>
            <a:pPr lvl="1">
              <a:buClr>
                <a:schemeClr val="tx1"/>
              </a:buClr>
              <a:buSzPct val="70000"/>
              <a:buFont typeface="Wingdings" panose="05000000000000000000" pitchFamily="2" charset="2"/>
              <a:buChar char="§"/>
            </a:pPr>
            <a:r>
              <a:rPr lang="en-US" sz="2200" b="1" dirty="0" smtClean="0">
                <a:solidFill>
                  <a:schemeClr val="bg2"/>
                </a:solidFill>
                <a:latin typeface="+mj-lt"/>
                <a:ea typeface="ＭＳ Ｐゴシック"/>
              </a:rPr>
              <a:t>Implants</a:t>
            </a:r>
          </a:p>
          <a:p>
            <a:pPr eaLnBrk="1" hangingPunct="1">
              <a:buClr>
                <a:schemeClr val="tx1"/>
              </a:buClr>
              <a:buSzPct val="70000"/>
              <a:buFont typeface="Wingdings" pitchFamily="2" charset="2"/>
              <a:buChar char="q"/>
            </a:pPr>
            <a:r>
              <a:rPr lang="en-US" sz="2400" b="1" dirty="0" smtClean="0">
                <a:solidFill>
                  <a:schemeClr val="bg2"/>
                </a:solidFill>
                <a:latin typeface="+mj-lt"/>
                <a:ea typeface="ＭＳ Ｐゴシック"/>
              </a:rPr>
              <a:t>Dual protection should be encouraged for adolescents</a:t>
            </a:r>
          </a:p>
        </p:txBody>
      </p:sp>
    </p:spTree>
    <p:extLst>
      <p:ext uri="{BB962C8B-B14F-4D97-AF65-F5344CB8AC3E}">
        <p14:creationId xmlns:p14="http://schemas.microsoft.com/office/powerpoint/2010/main" val="2995909121"/>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Take Home Messages</a:t>
            </a:r>
            <a:endParaRPr lang="en-US" dirty="0"/>
          </a:p>
        </p:txBody>
      </p:sp>
      <p:sp>
        <p:nvSpPr>
          <p:cNvPr id="3" name="Content Placeholder 2"/>
          <p:cNvSpPr>
            <a:spLocks noGrp="1"/>
          </p:cNvSpPr>
          <p:nvPr>
            <p:ph idx="1"/>
          </p:nvPr>
        </p:nvSpPr>
        <p:spPr>
          <a:xfrm>
            <a:off x="457200" y="1752601"/>
            <a:ext cx="8229600" cy="3962399"/>
          </a:xfrm>
        </p:spPr>
        <p:txBody>
          <a:bodyPr/>
          <a:lstStyle/>
          <a:p>
            <a:r>
              <a:rPr lang="en-US" dirty="0" smtClean="0"/>
              <a:t>Most women of any age can start methods anytime</a:t>
            </a:r>
          </a:p>
          <a:p>
            <a:endParaRPr lang="en-US" sz="800" dirty="0" smtClean="0"/>
          </a:p>
          <a:p>
            <a:r>
              <a:rPr lang="en-US" dirty="0" smtClean="0"/>
              <a:t>Few, if any, exams or tests are needed </a:t>
            </a:r>
          </a:p>
          <a:p>
            <a:endParaRPr lang="en-US" sz="800" dirty="0" smtClean="0"/>
          </a:p>
          <a:p>
            <a:r>
              <a:rPr lang="en-US" dirty="0" smtClean="0"/>
              <a:t>Anticipatory counseling for potential bleeding problems and proper management provided</a:t>
            </a:r>
          </a:p>
          <a:p>
            <a:endParaRPr lang="en-US" sz="800" dirty="0" smtClean="0"/>
          </a:p>
          <a:p>
            <a:r>
              <a:rPr lang="en-US" dirty="0" smtClean="0"/>
              <a:t>Routine follow-up generally not required</a:t>
            </a:r>
          </a:p>
          <a:p>
            <a:endParaRPr lang="en-US" sz="800" dirty="0" smtClean="0"/>
          </a:p>
          <a:p>
            <a:r>
              <a:rPr lang="en-US" dirty="0" smtClean="0"/>
              <a:t>Discuss emergency contraception often </a:t>
            </a:r>
          </a:p>
          <a:p>
            <a:endParaRPr lang="en-US" sz="800" dirty="0" smtClean="0"/>
          </a:p>
          <a:p>
            <a:r>
              <a:rPr lang="en-US" dirty="0" smtClean="0"/>
              <a:t>Regular contraception should be started after EC</a:t>
            </a:r>
          </a:p>
          <a:p>
            <a:endParaRPr lang="en-US" dirty="0"/>
          </a:p>
        </p:txBody>
      </p:sp>
    </p:spTree>
    <p:extLst>
      <p:ext uri="{BB962C8B-B14F-4D97-AF65-F5344CB8AC3E}">
        <p14:creationId xmlns:p14="http://schemas.microsoft.com/office/powerpoint/2010/main" val="466076212"/>
      </p:ext>
    </p:extLst>
  </p:cSld>
  <p:clrMapOvr>
    <a:masterClrMapping/>
  </p:clrMapOvr>
  <p:transition>
    <p:fade/>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58975" y="944562"/>
            <a:ext cx="6826049" cy="5053902"/>
          </a:xfrm>
        </p:spPr>
      </p:pic>
      <p:sp>
        <p:nvSpPr>
          <p:cNvPr id="2" name="Title 1"/>
          <p:cNvSpPr>
            <a:spLocks noGrp="1"/>
          </p:cNvSpPr>
          <p:nvPr>
            <p:ph type="title"/>
          </p:nvPr>
        </p:nvSpPr>
        <p:spPr>
          <a:xfrm>
            <a:off x="457200" y="0"/>
            <a:ext cx="8229600" cy="944562"/>
          </a:xfrm>
        </p:spPr>
        <p:txBody>
          <a:bodyPr/>
          <a:lstStyle/>
          <a:p>
            <a:r>
              <a:rPr lang="en-US" sz="3200" dirty="0" smtClean="0"/>
              <a:t>How to find Teen Pregnancy information?</a:t>
            </a:r>
            <a:endParaRPr lang="en-US" sz="3200" dirty="0"/>
          </a:p>
        </p:txBody>
      </p:sp>
      <p:sp>
        <p:nvSpPr>
          <p:cNvPr id="4" name="Text Placeholder 3"/>
          <p:cNvSpPr>
            <a:spLocks noGrp="1"/>
          </p:cNvSpPr>
          <p:nvPr>
            <p:ph type="body" sz="quarter" idx="10"/>
          </p:nvPr>
        </p:nvSpPr>
        <p:spPr>
          <a:xfrm>
            <a:off x="3276600" y="6096000"/>
            <a:ext cx="2389415" cy="308761"/>
          </a:xfrm>
        </p:spPr>
        <p:txBody>
          <a:bodyPr/>
          <a:lstStyle/>
          <a:p>
            <a:pPr algn="ctr"/>
            <a:r>
              <a:rPr lang="en-US" sz="2000" b="1" dirty="0" err="1" smtClean="0">
                <a:solidFill>
                  <a:schemeClr val="tx1"/>
                </a:solidFill>
              </a:rPr>
              <a:t>www.cdc.gov</a:t>
            </a:r>
            <a:endParaRPr lang="en-US" sz="2000" b="1" dirty="0">
              <a:solidFill>
                <a:schemeClr val="tx1"/>
              </a:solidFill>
            </a:endParaRPr>
          </a:p>
        </p:txBody>
      </p:sp>
      <p:sp>
        <p:nvSpPr>
          <p:cNvPr id="6" name="Rectangle 5"/>
          <p:cNvSpPr/>
          <p:nvPr/>
        </p:nvSpPr>
        <p:spPr>
          <a:xfrm>
            <a:off x="1069521" y="1678812"/>
            <a:ext cx="6803571" cy="228600"/>
          </a:xfrm>
          <a:prstGeom prst="rect">
            <a:avLst/>
          </a:prstGeom>
          <a:noFill/>
          <a:ln w="57150">
            <a:solidFill>
              <a:srgbClr val="FF3B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Tree>
    <p:extLst>
      <p:ext uri="{BB962C8B-B14F-4D97-AF65-F5344CB8AC3E}">
        <p14:creationId xmlns:p14="http://schemas.microsoft.com/office/powerpoint/2010/main" val="3888857262"/>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mp:transition xmlns:mp="http://schemas.microsoft.com/office/mac/powerpoint/2008/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325562"/>
          </a:xfrm>
        </p:spPr>
        <p:txBody>
          <a:bodyPr/>
          <a:lstStyle/>
          <a:p>
            <a:pPr>
              <a:lnSpc>
                <a:spcPct val="100000"/>
              </a:lnSpc>
            </a:pPr>
            <a:r>
              <a:rPr lang="en-US" sz="3200" dirty="0" smtClean="0"/>
              <a:t>Percent of U.S. pregnancies that were unintended, 2011</a:t>
            </a:r>
            <a:endParaRPr lang="en-US" sz="3200" dirty="0"/>
          </a:p>
        </p:txBody>
      </p:sp>
      <p:sp>
        <p:nvSpPr>
          <p:cNvPr id="4" name="Text Placeholder 3"/>
          <p:cNvSpPr>
            <a:spLocks noGrp="1"/>
          </p:cNvSpPr>
          <p:nvPr>
            <p:ph type="body" sz="quarter" idx="10"/>
          </p:nvPr>
        </p:nvSpPr>
        <p:spPr>
          <a:xfrm>
            <a:off x="304800" y="6172200"/>
            <a:ext cx="3048000" cy="304800"/>
          </a:xfrm>
        </p:spPr>
        <p:txBody>
          <a:bodyPr/>
          <a:lstStyle/>
          <a:p>
            <a:r>
              <a:rPr lang="en-US" dirty="0">
                <a:solidFill>
                  <a:schemeClr val="tx1"/>
                </a:solidFill>
              </a:rPr>
              <a:t>Finer, </a:t>
            </a:r>
            <a:r>
              <a:rPr lang="en-US" dirty="0" smtClean="0">
                <a:solidFill>
                  <a:schemeClr val="tx1"/>
                </a:solidFill>
              </a:rPr>
              <a:t>N </a:t>
            </a:r>
            <a:r>
              <a:rPr lang="en-US" dirty="0" err="1" smtClean="0">
                <a:solidFill>
                  <a:schemeClr val="tx1"/>
                </a:solidFill>
              </a:rPr>
              <a:t>Engl</a:t>
            </a:r>
            <a:r>
              <a:rPr lang="en-US" dirty="0" smtClean="0">
                <a:solidFill>
                  <a:schemeClr val="tx1"/>
                </a:solidFill>
              </a:rPr>
              <a:t> J Med, 2016 Mar 3;374(9):843-52.</a:t>
            </a:r>
            <a:endParaRPr lang="en-US" dirty="0">
              <a:solidFill>
                <a:schemeClr val="tx1"/>
              </a:solidFill>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347134247"/>
              </p:ext>
            </p:extLst>
          </p:nvPr>
        </p:nvGraphicFramePr>
        <p:xfrm>
          <a:off x="457200" y="1600200"/>
          <a:ext cx="8229600" cy="4191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99598408"/>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mp:transition xmlns:mp="http://schemas.microsoft.com/office/mac/powerpoint/2008/mai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68362"/>
          </a:xfrm>
        </p:spPr>
        <p:txBody>
          <a:bodyPr/>
          <a:lstStyle/>
          <a:p>
            <a:r>
              <a:rPr lang="en-US" dirty="0" smtClean="0"/>
              <a:t>CDC Teen Pregnancy</a:t>
            </a:r>
            <a:endParaRPr lang="en-US" dirty="0"/>
          </a:p>
        </p:txBody>
      </p:sp>
      <p:sp>
        <p:nvSpPr>
          <p:cNvPr id="4" name="Text Placeholder 3"/>
          <p:cNvSpPr>
            <a:spLocks noGrp="1"/>
          </p:cNvSpPr>
          <p:nvPr>
            <p:ph type="body" sz="quarter" idx="10"/>
          </p:nvPr>
        </p:nvSpPr>
        <p:spPr>
          <a:xfrm>
            <a:off x="457200" y="5791200"/>
            <a:ext cx="8229600" cy="533400"/>
          </a:xfrm>
        </p:spPr>
        <p:txBody>
          <a:bodyPr/>
          <a:lstStyle/>
          <a:p>
            <a:pPr algn="ctr"/>
            <a:r>
              <a:rPr lang="en-US" sz="1600" dirty="0">
                <a:solidFill>
                  <a:srgbClr val="FFC000"/>
                </a:solidFill>
                <a:latin typeface="Myriad Web Pro (Body)"/>
                <a:cs typeface="Myriad Web Pro (Body)"/>
              </a:rPr>
              <a:t>http://www.cdc.gov/teenpregnancy/</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800" y="1143000"/>
            <a:ext cx="6172200" cy="4814517"/>
          </a:xfrm>
          <a:prstGeom prst="rect">
            <a:avLst/>
          </a:prstGeom>
        </p:spPr>
      </p:pic>
    </p:spTree>
    <p:extLst>
      <p:ext uri="{BB962C8B-B14F-4D97-AF65-F5344CB8AC3E}">
        <p14:creationId xmlns:p14="http://schemas.microsoft.com/office/powerpoint/2010/main" val="1144701026"/>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mp:transition xmlns:mp="http://schemas.microsoft.com/office/mac/powerpoint/2008/mai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92162"/>
          </a:xfrm>
        </p:spPr>
        <p:txBody>
          <a:bodyPr/>
          <a:lstStyle/>
          <a:p>
            <a:r>
              <a:rPr lang="en-US" sz="3200" dirty="0" smtClean="0"/>
              <a:t>CDC Contraceptive Guidance</a:t>
            </a:r>
            <a:endParaRPr lang="en-US" sz="3200" dirty="0"/>
          </a:p>
        </p:txBody>
      </p:sp>
      <p:sp>
        <p:nvSpPr>
          <p:cNvPr id="4" name="Text Placeholder 3"/>
          <p:cNvSpPr>
            <a:spLocks noGrp="1"/>
          </p:cNvSpPr>
          <p:nvPr>
            <p:ph type="body" sz="quarter" idx="10"/>
          </p:nvPr>
        </p:nvSpPr>
        <p:spPr>
          <a:xfrm>
            <a:off x="114300" y="5791200"/>
            <a:ext cx="8839200" cy="762000"/>
          </a:xfrm>
        </p:spPr>
        <p:txBody>
          <a:bodyPr/>
          <a:lstStyle/>
          <a:p>
            <a:pPr algn="ctr"/>
            <a:endParaRPr lang="en-US" sz="1800" dirty="0" smtClean="0">
              <a:solidFill>
                <a:srgbClr val="FFFF59"/>
              </a:solidFill>
              <a:ea typeface="ＭＳ Ｐゴシック"/>
              <a:cs typeface="ＭＳ Ｐゴシック"/>
            </a:endParaRPr>
          </a:p>
          <a:p>
            <a:pPr algn="ctr"/>
            <a:r>
              <a:rPr lang="en-US" sz="1400" dirty="0">
                <a:solidFill>
                  <a:schemeClr val="tx1"/>
                </a:solidFill>
                <a:ea typeface="ＭＳ Ｐゴシック"/>
                <a:cs typeface="ＭＳ Ｐゴシック"/>
              </a:rPr>
              <a:t>http://</a:t>
            </a:r>
            <a:r>
              <a:rPr lang="en-US" sz="1400" dirty="0" smtClean="0">
                <a:solidFill>
                  <a:schemeClr val="tx1"/>
                </a:solidFill>
                <a:ea typeface="ＭＳ Ｐゴシック"/>
                <a:cs typeface="ＭＳ Ｐゴシック"/>
              </a:rPr>
              <a:t>www.cdc.gov/reproductivehealth/contraception/contraception_guidance</a:t>
            </a:r>
            <a:endParaRPr lang="en-US" sz="1400" dirty="0">
              <a:solidFill>
                <a:schemeClr val="tx1"/>
              </a:solidFill>
              <a:ea typeface="ＭＳ Ｐゴシック"/>
              <a:cs typeface="ＭＳ Ｐゴシック"/>
            </a:endParaRPr>
          </a:p>
          <a:p>
            <a:endParaRPr lang="en-US" sz="18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990600"/>
            <a:ext cx="6629400" cy="4962791"/>
          </a:xfrm>
          <a:prstGeom prst="rect">
            <a:avLst/>
          </a:prstGeom>
        </p:spPr>
      </p:pic>
    </p:spTree>
    <p:extLst>
      <p:ext uri="{BB962C8B-B14F-4D97-AF65-F5344CB8AC3E}">
        <p14:creationId xmlns:p14="http://schemas.microsoft.com/office/powerpoint/2010/main" val="3509294511"/>
      </p:ext>
    </p:extLst>
  </p:cSld>
  <p:clrMapOvr>
    <a:masterClrMapping/>
  </p:clrMapOvr>
  <p:transition>
    <p:fade/>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5" name="Rectangle 2"/>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3400" b="1" dirty="0" smtClean="0">
                <a:ea typeface="ＭＳ Ｐゴシック"/>
                <a:cs typeface="ＭＳ Ｐゴシック"/>
              </a:rPr>
              <a:t>Resources</a:t>
            </a:r>
          </a:p>
        </p:txBody>
      </p:sp>
      <p:sp>
        <p:nvSpPr>
          <p:cNvPr id="559106" name="Content Placeholder 2"/>
          <p:cNvSpPr>
            <a:spLocks noGrp="1"/>
          </p:cNvSpPr>
          <p:nvPr>
            <p:ph idx="1"/>
          </p:nvPr>
        </p:nvSpPr>
        <p:spPr bwMode="auto">
          <a:xfrm>
            <a:off x="611188" y="1143000"/>
            <a:ext cx="8158163" cy="5103813"/>
          </a:xfrm>
          <a:noFill/>
          <a:ln>
            <a:miter lim="800000"/>
            <a:headEnd/>
            <a:tailEnd/>
          </a:ln>
        </p:spPr>
        <p:txBody>
          <a:bodyPr vert="horz" wrap="square" lIns="91440" tIns="45720" rIns="91440" bIns="45720" numCol="1" anchor="t" anchorCtr="0" compatLnSpc="1">
            <a:prstTxWarp prst="textNoShape">
              <a:avLst/>
            </a:prstTxWarp>
          </a:bodyPr>
          <a:lstStyle/>
          <a:p>
            <a:pPr marL="0" indent="0" algn="ctr" eaLnBrk="1" hangingPunct="1">
              <a:buNone/>
            </a:pPr>
            <a:r>
              <a:rPr lang="en-US" sz="2400" b="1" dirty="0" smtClean="0">
                <a:solidFill>
                  <a:schemeClr val="bg2"/>
                </a:solidFill>
                <a:ea typeface="ＭＳ Ｐゴシック"/>
                <a:cs typeface="ＭＳ Ｐゴシック"/>
              </a:rPr>
              <a:t>US MEC published in CDC’s Morbidity and Mortality Weekly Report (MMWR):</a:t>
            </a:r>
          </a:p>
          <a:p>
            <a:pPr algn="ctr">
              <a:buNone/>
            </a:pPr>
            <a:r>
              <a:rPr lang="en-US" sz="1600" b="1" u="sng" dirty="0">
                <a:ea typeface="ＭＳ Ｐゴシック"/>
                <a:cs typeface="ＭＳ Ｐゴシック"/>
                <a:hlinkClick r:id="rId3"/>
              </a:rPr>
              <a:t>http://</a:t>
            </a:r>
            <a:r>
              <a:rPr lang="en-US" sz="1600" b="1" u="sng" dirty="0" smtClean="0">
                <a:ea typeface="ＭＳ Ｐゴシック"/>
                <a:cs typeface="ＭＳ Ｐゴシック"/>
                <a:hlinkClick r:id="rId3"/>
              </a:rPr>
              <a:t>www.cdc.gov/mmwr/volumes/65/rr/rr6503a1.htm?s_cid=rr6503a1_w</a:t>
            </a:r>
            <a:endParaRPr lang="en-US" sz="1600" b="1" u="sng" dirty="0" smtClean="0">
              <a:ea typeface="ＭＳ Ｐゴシック"/>
              <a:cs typeface="ＭＳ Ｐゴシック"/>
            </a:endParaRPr>
          </a:p>
          <a:p>
            <a:pPr algn="ctr">
              <a:buNone/>
            </a:pPr>
            <a:endParaRPr lang="en-US" sz="1600" b="1" u="sng" dirty="0" smtClean="0">
              <a:ea typeface="ＭＳ Ｐゴシック"/>
              <a:cs typeface="ＭＳ Ｐゴシック"/>
            </a:endParaRPr>
          </a:p>
          <a:p>
            <a:pPr marL="0" indent="0" algn="ctr">
              <a:buNone/>
            </a:pPr>
            <a:r>
              <a:rPr lang="en-US" sz="2400" b="1" dirty="0" smtClean="0">
                <a:solidFill>
                  <a:schemeClr val="bg2"/>
                </a:solidFill>
                <a:ea typeface="ＭＳ Ｐゴシック"/>
                <a:cs typeface="ＭＳ Ｐゴシック"/>
              </a:rPr>
              <a:t>US SPR </a:t>
            </a:r>
            <a:r>
              <a:rPr lang="en-US" sz="2400" b="1" dirty="0">
                <a:solidFill>
                  <a:schemeClr val="bg2"/>
                </a:solidFill>
                <a:ea typeface="ＭＳ Ｐゴシック"/>
                <a:cs typeface="ＭＳ Ｐゴシック"/>
              </a:rPr>
              <a:t>published in CDC’s Morbidity and Mortality Weekly Report (MMWR):</a:t>
            </a:r>
          </a:p>
          <a:p>
            <a:pPr algn="ctr">
              <a:buNone/>
            </a:pPr>
            <a:r>
              <a:rPr lang="en-US" sz="1600" b="1" u="sng" dirty="0">
                <a:ea typeface="ＭＳ Ｐゴシック"/>
                <a:cs typeface="ＭＳ Ｐゴシック"/>
                <a:hlinkClick r:id="rId4"/>
              </a:rPr>
              <a:t>http://</a:t>
            </a:r>
            <a:r>
              <a:rPr lang="en-US" sz="1600" b="1" u="sng" dirty="0" smtClean="0">
                <a:ea typeface="ＭＳ Ｐゴシック"/>
                <a:cs typeface="ＭＳ Ｐゴシック"/>
                <a:hlinkClick r:id="rId4"/>
              </a:rPr>
              <a:t>www.cdc.gov/mmwr/volumes/65/rr/rr6504a1.htm</a:t>
            </a:r>
            <a:endParaRPr lang="en-US" sz="1600" b="1" u="sng" dirty="0" smtClean="0">
              <a:ea typeface="ＭＳ Ｐゴシック"/>
              <a:cs typeface="ＭＳ Ｐゴシック"/>
            </a:endParaRPr>
          </a:p>
          <a:p>
            <a:pPr algn="ctr">
              <a:buNone/>
            </a:pPr>
            <a:endParaRPr lang="en-US" sz="1600" b="1" u="sng" dirty="0" smtClean="0">
              <a:ea typeface="ＭＳ Ｐゴシック"/>
              <a:cs typeface="ＭＳ Ｐゴシック"/>
            </a:endParaRPr>
          </a:p>
          <a:p>
            <a:pPr marL="0" indent="0" algn="ctr">
              <a:buNone/>
            </a:pPr>
            <a:r>
              <a:rPr lang="en-US" sz="2400" b="1" dirty="0" smtClean="0">
                <a:solidFill>
                  <a:schemeClr val="bg2"/>
                </a:solidFill>
                <a:ea typeface="ＭＳ Ｐゴシック"/>
                <a:cs typeface="ＭＳ Ｐゴシック"/>
              </a:rPr>
              <a:t>CDC evidence-based family planning guidance documents:</a:t>
            </a:r>
          </a:p>
          <a:p>
            <a:pPr algn="ctr" eaLnBrk="1" hangingPunct="1">
              <a:buFontTx/>
              <a:buNone/>
            </a:pPr>
            <a:r>
              <a:rPr lang="en-US" sz="1600" b="1" u="sng" dirty="0" smtClean="0">
                <a:ea typeface="ＭＳ Ｐゴシック"/>
                <a:cs typeface="ＭＳ Ｐゴシック"/>
                <a:hlinkClick r:id="rId5"/>
              </a:rPr>
              <a:t>http://www.cdc.gov/reproductivehealth/UnintendedPregnancy/USMEC.htm</a:t>
            </a:r>
            <a:endParaRPr lang="en-US" sz="1600" b="1" u="sng" dirty="0" smtClean="0">
              <a:ea typeface="ＭＳ Ｐゴシック"/>
              <a:cs typeface="ＭＳ Ｐゴシック"/>
            </a:endParaRPr>
          </a:p>
          <a:p>
            <a:pPr algn="ctr" eaLnBrk="1" hangingPunct="1">
              <a:buFontTx/>
              <a:buNone/>
            </a:pPr>
            <a:endParaRPr lang="en-US" sz="1600" b="1" u="sng" dirty="0" smtClean="0">
              <a:ea typeface="ＭＳ Ｐゴシック"/>
              <a:cs typeface="ＭＳ Ｐゴシック"/>
            </a:endParaRPr>
          </a:p>
          <a:p>
            <a:pPr marL="0" indent="0" algn="ctr" eaLnBrk="1" hangingPunct="1">
              <a:buNone/>
            </a:pPr>
            <a:r>
              <a:rPr lang="en-US" sz="2400" b="1" dirty="0" smtClean="0">
                <a:solidFill>
                  <a:schemeClr val="bg2"/>
                </a:solidFill>
                <a:ea typeface="ＭＳ Ｐゴシック"/>
                <a:cs typeface="ＭＳ Ｐゴシック"/>
              </a:rPr>
              <a:t>CDC Vital Signs:  </a:t>
            </a:r>
          </a:p>
          <a:p>
            <a:pPr marL="0" indent="0" algn="ctr">
              <a:buNone/>
            </a:pPr>
            <a:r>
              <a:rPr lang="en-US" sz="1600" b="1" u="sng" dirty="0">
                <a:ea typeface="ＭＳ Ｐゴシック"/>
                <a:cs typeface="ＭＳ Ｐゴシック"/>
              </a:rPr>
              <a:t>http://</a:t>
            </a:r>
            <a:r>
              <a:rPr lang="en-US" sz="1600" b="1" u="sng" dirty="0" smtClean="0">
                <a:ea typeface="ＭＳ Ｐゴシック"/>
                <a:cs typeface="ＭＳ Ｐゴシック"/>
              </a:rPr>
              <a:t>www.cdc.gov/vitalsigns/teenpregnancy</a:t>
            </a:r>
            <a:endParaRPr lang="en-US" sz="1600" b="1" u="sng" dirty="0">
              <a:ea typeface="ＭＳ Ｐゴシック"/>
              <a:cs typeface="ＭＳ Ｐゴシック"/>
            </a:endParaRPr>
          </a:p>
          <a:p>
            <a:pPr marL="0" indent="0" algn="ctr" eaLnBrk="1" hangingPunct="1">
              <a:buNone/>
            </a:pPr>
            <a:endParaRPr lang="en-US" sz="2800" b="1" dirty="0" smtClean="0">
              <a:ea typeface="ＭＳ Ｐゴシック"/>
              <a:cs typeface="ＭＳ Ｐゴシック"/>
            </a:endParaRPr>
          </a:p>
        </p:txBody>
      </p:sp>
    </p:spTree>
    <p:extLst>
      <p:ext uri="{BB962C8B-B14F-4D97-AF65-F5344CB8AC3E}">
        <p14:creationId xmlns:p14="http://schemas.microsoft.com/office/powerpoint/2010/main" val="2663838175"/>
      </p:ext>
    </p:extLst>
  </p:cSld>
  <p:clrMapOvr>
    <a:masterClrMapping/>
  </p:clrMapOvr>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153" name="Rectangle 3"/>
          <p:cNvSpPr>
            <a:spLocks noChangeArrowheads="1"/>
          </p:cNvSpPr>
          <p:nvPr/>
        </p:nvSpPr>
        <p:spPr bwMode="auto">
          <a:xfrm>
            <a:off x="1285875" y="1928813"/>
            <a:ext cx="6477000" cy="3581400"/>
          </a:xfrm>
          <a:prstGeom prst="rect">
            <a:avLst/>
          </a:prstGeom>
          <a:noFill/>
          <a:ln w="9525">
            <a:noFill/>
            <a:miter lim="800000"/>
            <a:headEnd/>
            <a:tailEnd/>
          </a:ln>
        </p:spPr>
        <p:txBody>
          <a:bodyPr/>
          <a:lstStyle/>
          <a:p>
            <a:pPr marL="342900" indent="-342900" algn="ctr">
              <a:buClr>
                <a:schemeClr val="tx2"/>
              </a:buClr>
            </a:pPr>
            <a:r>
              <a:rPr lang="en-US" dirty="0"/>
              <a:t>Use of trade names and commercial sources is for identification only and does not imply endorsement by the US Department of Health and Human Services.</a:t>
            </a:r>
            <a:r>
              <a:rPr lang="en-US" sz="2000" dirty="0"/>
              <a:t>     </a:t>
            </a:r>
          </a:p>
          <a:p>
            <a:pPr marL="342900" indent="-342900" algn="ctr">
              <a:buClr>
                <a:schemeClr val="tx2"/>
              </a:buClr>
            </a:pPr>
            <a:endParaRPr lang="en-US" sz="2000" dirty="0"/>
          </a:p>
          <a:p>
            <a:pPr marL="342900" indent="-342900" algn="ctr">
              <a:buClr>
                <a:schemeClr val="tx2"/>
              </a:buClr>
            </a:pPr>
            <a:r>
              <a:rPr lang="en-US" dirty="0"/>
              <a:t>The findings and conclusions in this presentation have not been formally disseminated by the Centers for Disease Control and Prevention and should not be construed to represent any agency determination or policy.</a:t>
            </a:r>
          </a:p>
        </p:txBody>
      </p:sp>
    </p:spTree>
    <p:extLst>
      <p:ext uri="{BB962C8B-B14F-4D97-AF65-F5344CB8AC3E}">
        <p14:creationId xmlns:p14="http://schemas.microsoft.com/office/powerpoint/2010/main" val="36241256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1" name="Title 1"/>
          <p:cNvSpPr>
            <a:spLocks noGrp="1"/>
          </p:cNvSpPr>
          <p:nvPr>
            <p:ph type="title"/>
          </p:nvPr>
        </p:nvSpPr>
        <p:spPr>
          <a:xfrm>
            <a:off x="454025" y="533400"/>
            <a:ext cx="8229600" cy="1143000"/>
          </a:xfrm>
        </p:spPr>
        <p:txBody>
          <a:bodyPr/>
          <a:lstStyle/>
          <a:p>
            <a:r>
              <a:rPr lang="en-US" sz="3200" b="1" dirty="0" smtClean="0"/>
              <a:t>Consequences</a:t>
            </a:r>
          </a:p>
        </p:txBody>
      </p:sp>
      <p:sp>
        <p:nvSpPr>
          <p:cNvPr id="394242" name="Content Placeholder 2"/>
          <p:cNvSpPr>
            <a:spLocks noGrp="1"/>
          </p:cNvSpPr>
          <p:nvPr>
            <p:ph sz="half" idx="1"/>
          </p:nvPr>
        </p:nvSpPr>
        <p:spPr>
          <a:xfrm>
            <a:off x="381000" y="1624747"/>
            <a:ext cx="2971800" cy="4530725"/>
          </a:xfrm>
        </p:spPr>
        <p:txBody>
          <a:bodyPr/>
          <a:lstStyle/>
          <a:p>
            <a:pPr>
              <a:buClr>
                <a:schemeClr val="tx1"/>
              </a:buClr>
              <a:buSzPct val="70000"/>
              <a:buFont typeface="Wingdings" pitchFamily="2" charset="2"/>
              <a:buChar char="q"/>
            </a:pPr>
            <a:r>
              <a:rPr lang="en-US" b="1" dirty="0" smtClean="0">
                <a:solidFill>
                  <a:schemeClr val="bg2"/>
                </a:solidFill>
              </a:rPr>
              <a:t>Infant </a:t>
            </a:r>
          </a:p>
          <a:p>
            <a:pPr lvl="1">
              <a:buClr>
                <a:schemeClr val="tx1"/>
              </a:buClr>
              <a:buFont typeface="Wingdings" panose="05000000000000000000" pitchFamily="2" charset="2"/>
              <a:buChar char="§"/>
            </a:pPr>
            <a:r>
              <a:rPr lang="en-US" dirty="0" smtClean="0">
                <a:solidFill>
                  <a:schemeClr val="bg2"/>
                </a:solidFill>
              </a:rPr>
              <a:t>Prematurity</a:t>
            </a:r>
          </a:p>
          <a:p>
            <a:pPr lvl="1">
              <a:buClr>
                <a:schemeClr val="tx1"/>
              </a:buClr>
              <a:buFont typeface="Wingdings" panose="05000000000000000000" pitchFamily="2" charset="2"/>
              <a:buChar char="§"/>
            </a:pPr>
            <a:r>
              <a:rPr lang="en-US" dirty="0" smtClean="0">
                <a:solidFill>
                  <a:schemeClr val="bg2"/>
                </a:solidFill>
              </a:rPr>
              <a:t>Infant mortality</a:t>
            </a:r>
          </a:p>
          <a:p>
            <a:pPr lvl="1">
              <a:buClr>
                <a:schemeClr val="tx1"/>
              </a:buClr>
              <a:buFont typeface="Wingdings" panose="05000000000000000000" pitchFamily="2" charset="2"/>
              <a:buChar char="§"/>
            </a:pPr>
            <a:r>
              <a:rPr lang="en-US" dirty="0" smtClean="0">
                <a:solidFill>
                  <a:schemeClr val="bg2"/>
                </a:solidFill>
              </a:rPr>
              <a:t>Abuse</a:t>
            </a:r>
          </a:p>
          <a:p>
            <a:pPr lvl="1">
              <a:buClr>
                <a:schemeClr val="tx1"/>
              </a:buClr>
              <a:buFont typeface="Wingdings" panose="05000000000000000000" pitchFamily="2" charset="2"/>
              <a:buChar char="§"/>
            </a:pPr>
            <a:r>
              <a:rPr lang="en-US" dirty="0" smtClean="0">
                <a:solidFill>
                  <a:schemeClr val="bg2"/>
                </a:solidFill>
              </a:rPr>
              <a:t>Future teen pregnancy</a:t>
            </a:r>
          </a:p>
          <a:p>
            <a:endParaRPr lang="en-US" dirty="0" smtClean="0"/>
          </a:p>
          <a:p>
            <a:endParaRPr lang="en-US" dirty="0" smtClean="0"/>
          </a:p>
        </p:txBody>
      </p:sp>
      <p:sp>
        <p:nvSpPr>
          <p:cNvPr id="2" name="Content Placeholder 1"/>
          <p:cNvSpPr>
            <a:spLocks noGrp="1"/>
          </p:cNvSpPr>
          <p:nvPr>
            <p:ph sz="half" idx="2"/>
          </p:nvPr>
        </p:nvSpPr>
        <p:spPr>
          <a:xfrm>
            <a:off x="2971800" y="1598920"/>
            <a:ext cx="3200400" cy="4530725"/>
          </a:xfrm>
        </p:spPr>
        <p:txBody>
          <a:bodyPr/>
          <a:lstStyle/>
          <a:p>
            <a:pPr>
              <a:buClr>
                <a:schemeClr val="tx1"/>
              </a:buClr>
              <a:buSzPct val="70000"/>
              <a:buFont typeface="Wingdings" pitchFamily="2" charset="2"/>
              <a:buChar char="q"/>
            </a:pPr>
            <a:r>
              <a:rPr lang="en-US" b="1" dirty="0" smtClean="0">
                <a:solidFill>
                  <a:schemeClr val="bg2"/>
                </a:solidFill>
              </a:rPr>
              <a:t>Teen Mom</a:t>
            </a:r>
          </a:p>
          <a:p>
            <a:pPr lvl="1">
              <a:buClr>
                <a:schemeClr val="tx1"/>
              </a:buClr>
              <a:buSzPct val="100000"/>
              <a:buFont typeface="Wingdings" panose="05000000000000000000" pitchFamily="2" charset="2"/>
              <a:buChar char="§"/>
            </a:pPr>
            <a:r>
              <a:rPr lang="en-US" dirty="0" smtClean="0">
                <a:solidFill>
                  <a:schemeClr val="bg2"/>
                </a:solidFill>
              </a:rPr>
              <a:t>Low educational attainment</a:t>
            </a:r>
          </a:p>
          <a:p>
            <a:pPr lvl="1">
              <a:buClr>
                <a:schemeClr val="tx1"/>
              </a:buClr>
              <a:buSzPct val="100000"/>
              <a:buFont typeface="Wingdings" panose="05000000000000000000" pitchFamily="2" charset="2"/>
              <a:buChar char="§"/>
            </a:pPr>
            <a:r>
              <a:rPr lang="en-US" dirty="0" smtClean="0">
                <a:solidFill>
                  <a:schemeClr val="bg2"/>
                </a:solidFill>
              </a:rPr>
              <a:t>Unemployment</a:t>
            </a:r>
          </a:p>
          <a:p>
            <a:pPr lvl="1">
              <a:buClr>
                <a:schemeClr val="tx1"/>
              </a:buClr>
              <a:buSzPct val="100000"/>
              <a:buFont typeface="Wingdings" panose="05000000000000000000" pitchFamily="2" charset="2"/>
              <a:buChar char="§"/>
            </a:pPr>
            <a:r>
              <a:rPr lang="en-US" dirty="0" smtClean="0">
                <a:solidFill>
                  <a:schemeClr val="bg2"/>
                </a:solidFill>
              </a:rPr>
              <a:t>Poverty</a:t>
            </a:r>
          </a:p>
          <a:p>
            <a:pPr lvl="1">
              <a:buClr>
                <a:schemeClr val="tx1"/>
              </a:buClr>
              <a:buSzPct val="100000"/>
              <a:buFont typeface="Wingdings" panose="05000000000000000000" pitchFamily="2" charset="2"/>
              <a:buChar char="§"/>
            </a:pPr>
            <a:r>
              <a:rPr lang="en-US" dirty="0" smtClean="0">
                <a:solidFill>
                  <a:schemeClr val="bg2"/>
                </a:solidFill>
              </a:rPr>
              <a:t>Risk for repeat pregnancy</a:t>
            </a:r>
          </a:p>
          <a:p>
            <a:pPr marL="0" indent="0">
              <a:buSzPct val="70000"/>
              <a:buNone/>
            </a:pPr>
            <a:endParaRPr lang="en-US" dirty="0"/>
          </a:p>
        </p:txBody>
      </p:sp>
      <p:sp>
        <p:nvSpPr>
          <p:cNvPr id="394243" name="TextBox 3"/>
          <p:cNvSpPr txBox="1">
            <a:spLocks noChangeArrowheads="1"/>
          </p:cNvSpPr>
          <p:nvPr/>
        </p:nvSpPr>
        <p:spPr bwMode="auto">
          <a:xfrm>
            <a:off x="295275" y="5744924"/>
            <a:ext cx="8388350" cy="769441"/>
          </a:xfrm>
          <a:prstGeom prst="rect">
            <a:avLst/>
          </a:prstGeom>
          <a:noFill/>
          <a:ln w="9525">
            <a:noFill/>
            <a:miter lim="800000"/>
            <a:headEnd/>
            <a:tailEnd/>
          </a:ln>
        </p:spPr>
        <p:txBody>
          <a:bodyPr wrap="square">
            <a:spAutoFit/>
          </a:bodyPr>
          <a:lstStyle/>
          <a:p>
            <a:r>
              <a:rPr lang="en-US" sz="1100" dirty="0" smtClean="0"/>
              <a:t>Santelli, </a:t>
            </a:r>
            <a:r>
              <a:rPr lang="en-US" sz="1100" dirty="0" err="1" smtClean="0"/>
              <a:t>Annu</a:t>
            </a:r>
            <a:r>
              <a:rPr lang="en-US" sz="1100" dirty="0" smtClean="0"/>
              <a:t> Rev Public Health. 2010;31:371-83 </a:t>
            </a:r>
          </a:p>
          <a:p>
            <a:r>
              <a:rPr lang="en-US" sz="1100" dirty="0" smtClean="0">
                <a:hlinkClick r:id="rId3"/>
              </a:rPr>
              <a:t>http</a:t>
            </a:r>
            <a:r>
              <a:rPr lang="en-US" sz="1100" dirty="0">
                <a:hlinkClick r:id="rId3"/>
              </a:rPr>
              <a:t>://</a:t>
            </a:r>
            <a:r>
              <a:rPr lang="en-US" sz="1100" dirty="0" smtClean="0">
                <a:hlinkClick r:id="rId3"/>
              </a:rPr>
              <a:t>www.guttmacher.org/pubs/FB-ATSRH.html</a:t>
            </a:r>
            <a:endParaRPr lang="en-US" sz="1100" dirty="0" smtClean="0"/>
          </a:p>
          <a:p>
            <a:r>
              <a:rPr lang="en-US" sz="1100" dirty="0" smtClean="0"/>
              <a:t>Klein, Pediatrics. 2005 Jul;116(1):281-6</a:t>
            </a:r>
          </a:p>
          <a:p>
            <a:r>
              <a:rPr lang="en-US" sz="1100" dirty="0"/>
              <a:t>http://thenationalcampaign.org/sites/default/files/resource-primary-download/counting-it-up-key-data-2013-update.pdf</a:t>
            </a:r>
          </a:p>
        </p:txBody>
      </p:sp>
      <p:sp>
        <p:nvSpPr>
          <p:cNvPr id="6" name="Content Placeholder 2"/>
          <p:cNvSpPr txBox="1">
            <a:spLocks/>
          </p:cNvSpPr>
          <p:nvPr/>
        </p:nvSpPr>
        <p:spPr>
          <a:xfrm>
            <a:off x="6019800" y="1624747"/>
            <a:ext cx="2819400" cy="4530725"/>
          </a:xfrm>
          <a:prstGeom prst="rect">
            <a:avLst/>
          </a:prstGeom>
        </p:spPr>
        <p:txBody>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a:buClr>
                <a:schemeClr val="tx1"/>
              </a:buClr>
              <a:buSzPct val="70000"/>
              <a:buFont typeface="Wingdings" pitchFamily="2" charset="2"/>
              <a:buChar char="q"/>
            </a:pPr>
            <a:r>
              <a:rPr lang="en-US" b="1" dirty="0" smtClean="0">
                <a:solidFill>
                  <a:schemeClr val="bg2"/>
                </a:solidFill>
              </a:rPr>
              <a:t>Society</a:t>
            </a:r>
          </a:p>
          <a:p>
            <a:pPr lvl="1">
              <a:buClr>
                <a:schemeClr val="tx1"/>
              </a:buClr>
              <a:buFont typeface="Wingdings" panose="05000000000000000000" pitchFamily="2" charset="2"/>
              <a:buChar char="§"/>
            </a:pPr>
            <a:r>
              <a:rPr lang="en-US" dirty="0" smtClean="0">
                <a:solidFill>
                  <a:schemeClr val="bg2"/>
                </a:solidFill>
              </a:rPr>
              <a:t>$9.4 billion national cost in 2010</a:t>
            </a:r>
          </a:p>
          <a:p>
            <a:pPr lvl="1">
              <a:buClr>
                <a:schemeClr val="tx1"/>
              </a:buClr>
              <a:buFont typeface="Wingdings" panose="05000000000000000000" pitchFamily="2" charset="2"/>
              <a:buChar char="§"/>
            </a:pPr>
            <a:r>
              <a:rPr lang="en-US" dirty="0" smtClean="0">
                <a:solidFill>
                  <a:schemeClr val="bg2"/>
                </a:solidFill>
              </a:rPr>
              <a:t>$2.1 billion in public sector healthcare in 2010</a:t>
            </a:r>
          </a:p>
          <a:p>
            <a:endParaRPr lang="en-US" dirty="0" smtClean="0"/>
          </a:p>
          <a:p>
            <a:endParaRPr lang="en-US" dirty="0" smtClean="0"/>
          </a:p>
        </p:txBody>
      </p:sp>
    </p:spTree>
    <p:extLst>
      <p:ext uri="{BB962C8B-B14F-4D97-AF65-F5344CB8AC3E}">
        <p14:creationId xmlns:p14="http://schemas.microsoft.com/office/powerpoint/2010/main" val="60467300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Goals of teen pregnancy prevention</a:t>
            </a:r>
            <a:endParaRPr lang="en-US" sz="3200" dirty="0"/>
          </a:p>
        </p:txBody>
      </p:sp>
      <p:sp>
        <p:nvSpPr>
          <p:cNvPr id="3" name="Content Placeholder 2"/>
          <p:cNvSpPr>
            <a:spLocks noGrp="1"/>
          </p:cNvSpPr>
          <p:nvPr>
            <p:ph idx="1"/>
          </p:nvPr>
        </p:nvSpPr>
        <p:spPr>
          <a:xfrm>
            <a:off x="457200" y="1828800"/>
            <a:ext cx="8229600" cy="4191000"/>
          </a:xfrm>
        </p:spPr>
        <p:txBody>
          <a:bodyPr/>
          <a:lstStyle/>
          <a:p>
            <a:r>
              <a:rPr lang="en-US" dirty="0" smtClean="0"/>
              <a:t>Decrease pregnancies among sexually active female teens</a:t>
            </a:r>
          </a:p>
          <a:p>
            <a:endParaRPr lang="en-US" sz="800" dirty="0" smtClean="0"/>
          </a:p>
          <a:p>
            <a:r>
              <a:rPr lang="en-US" dirty="0" smtClean="0"/>
              <a:t>Delay initiation of teen sexual activity</a:t>
            </a:r>
          </a:p>
          <a:p>
            <a:endParaRPr lang="en-US" sz="800" dirty="0" smtClean="0"/>
          </a:p>
          <a:p>
            <a:r>
              <a:rPr lang="en-US" dirty="0" smtClean="0"/>
              <a:t>Increase use of effective contraceptive methods, including LARC</a:t>
            </a:r>
            <a:endParaRPr lang="en-US" dirty="0"/>
          </a:p>
        </p:txBody>
      </p:sp>
      <p:sp>
        <p:nvSpPr>
          <p:cNvPr id="4" name="Text Placeholder 3"/>
          <p:cNvSpPr>
            <a:spLocks noGrp="1"/>
          </p:cNvSpPr>
          <p:nvPr>
            <p:ph type="body" sz="quarter" idx="10"/>
          </p:nvPr>
        </p:nvSpPr>
        <p:spPr>
          <a:xfrm>
            <a:off x="304800" y="6172200"/>
            <a:ext cx="3200400" cy="258762"/>
          </a:xfrm>
        </p:spPr>
        <p:txBody>
          <a:bodyPr/>
          <a:lstStyle/>
          <a:p>
            <a:r>
              <a:rPr lang="en-US" dirty="0" smtClean="0">
                <a:solidFill>
                  <a:schemeClr val="tx1"/>
                </a:solidFill>
              </a:rPr>
              <a:t>http://www.cdc.gov/winnablebattles/Goals.html</a:t>
            </a:r>
            <a:endParaRPr lang="en-US" dirty="0">
              <a:solidFill>
                <a:schemeClr val="tx1"/>
              </a:solidFill>
            </a:endParaRPr>
          </a:p>
        </p:txBody>
      </p:sp>
    </p:spTree>
    <p:extLst>
      <p:ext uri="{BB962C8B-B14F-4D97-AF65-F5344CB8AC3E}">
        <p14:creationId xmlns:p14="http://schemas.microsoft.com/office/powerpoint/2010/main" val="3819483581"/>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381000" y="381000"/>
            <a:ext cx="8382000" cy="1371600"/>
          </a:xfrm>
        </p:spPr>
        <p:txBody>
          <a:bodyPr/>
          <a:lstStyle/>
          <a:p>
            <a:r>
              <a:rPr lang="en-US" sz="2800" b="1" dirty="0" smtClean="0"/>
              <a:t>Percentage of </a:t>
            </a:r>
            <a:r>
              <a:rPr lang="en-US" sz="2800" b="1" dirty="0"/>
              <a:t>h</a:t>
            </a:r>
            <a:r>
              <a:rPr lang="en-US" sz="2800" b="1" dirty="0" smtClean="0"/>
              <a:t>igh </a:t>
            </a:r>
            <a:r>
              <a:rPr lang="en-US" sz="2800" b="1" dirty="0"/>
              <a:t>s</a:t>
            </a:r>
            <a:r>
              <a:rPr lang="en-US" sz="2800" b="1" dirty="0" smtClean="0"/>
              <a:t>chool </a:t>
            </a:r>
            <a:r>
              <a:rPr lang="en-US" sz="2800" b="1" dirty="0"/>
              <a:t>s</a:t>
            </a:r>
            <a:r>
              <a:rPr lang="en-US" sz="2800" b="1" dirty="0" smtClean="0"/>
              <a:t>tudents </a:t>
            </a:r>
            <a:r>
              <a:rPr lang="en-US" sz="2800" b="1" dirty="0"/>
              <a:t>w</a:t>
            </a:r>
            <a:r>
              <a:rPr lang="en-US" sz="2800" b="1" dirty="0" smtClean="0"/>
              <a:t>ho </a:t>
            </a:r>
            <a:r>
              <a:rPr lang="en-US" sz="2800" b="1" dirty="0"/>
              <a:t>e</a:t>
            </a:r>
            <a:r>
              <a:rPr lang="en-US" sz="2800" b="1" dirty="0" smtClean="0"/>
              <a:t>ver </a:t>
            </a:r>
            <a:r>
              <a:rPr lang="en-US" sz="2800" b="1" dirty="0"/>
              <a:t>h</a:t>
            </a:r>
            <a:r>
              <a:rPr lang="en-US" sz="2800" b="1" dirty="0" smtClean="0"/>
              <a:t>ad </a:t>
            </a:r>
            <a:r>
              <a:rPr lang="en-US" sz="2800" b="1" dirty="0"/>
              <a:t>s</a:t>
            </a:r>
            <a:r>
              <a:rPr lang="en-US" sz="2800" b="1" dirty="0" smtClean="0"/>
              <a:t>exual intercourse, by sex and race/ethnicity, 2015</a:t>
            </a:r>
          </a:p>
        </p:txBody>
      </p:sp>
      <p:graphicFrame>
        <p:nvGraphicFramePr>
          <p:cNvPr id="5123" name="Object 3" descr="see speaker's note below"/>
          <p:cNvGraphicFramePr>
            <a:graphicFrameLocks noGrp="1" noChangeAspect="1"/>
          </p:cNvGraphicFramePr>
          <p:nvPr>
            <p:ph idx="1"/>
            <p:extLst>
              <p:ext uri="{D42A27DB-BD31-4B8C-83A1-F6EECF244321}">
                <p14:modId xmlns:p14="http://schemas.microsoft.com/office/powerpoint/2010/main" val="3492203835"/>
              </p:ext>
            </p:extLst>
          </p:nvPr>
        </p:nvGraphicFramePr>
        <p:xfrm>
          <a:off x="381000" y="1410953"/>
          <a:ext cx="8066088" cy="4746625"/>
        </p:xfrm>
        <a:graphic>
          <a:graphicData uri="http://schemas.openxmlformats.org/presentationml/2006/ole">
            <mc:AlternateContent xmlns:mc="http://schemas.openxmlformats.org/markup-compatibility/2006">
              <mc:Choice xmlns:v="urn:schemas-microsoft-com:vml" Requires="v">
                <p:oleObj spid="_x0000_s8290" name="Worksheet" r:id="rId5" imgW="8496172" imgH="5000625" progId="Excel.Sheet.8">
                  <p:embed/>
                </p:oleObj>
              </mc:Choice>
              <mc:Fallback>
                <p:oleObj name="Worksheet" r:id="rId5" imgW="8496172" imgH="5000625" progId="Excel.Sheet.8">
                  <p:embed/>
                  <p:pic>
                    <p:nvPicPr>
                      <p:cNvPr id="0" name=""/>
                      <p:cNvPicPr>
                        <a:picLocks noGrp="1" noChangeAspect="1" noChangeArrowheads="1"/>
                      </p:cNvPicPr>
                      <p:nvPr/>
                    </p:nvPicPr>
                    <p:blipFill>
                      <a:blip r:embed="rId6"/>
                      <a:srcRect/>
                      <a:stretch>
                        <a:fillRect/>
                      </a:stretch>
                    </p:blipFill>
                    <p:spPr bwMode="auto">
                      <a:xfrm>
                        <a:off x="381000" y="1410953"/>
                        <a:ext cx="8066088" cy="474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oleObj>
              </mc:Fallback>
            </mc:AlternateContent>
          </a:graphicData>
        </a:graphic>
      </p:graphicFrame>
      <p:sp>
        <p:nvSpPr>
          <p:cNvPr id="5124" name="Text Box 4"/>
          <p:cNvSpPr txBox="1">
            <a:spLocks noChangeArrowheads="1"/>
          </p:cNvSpPr>
          <p:nvPr/>
        </p:nvSpPr>
        <p:spPr bwMode="auto">
          <a:xfrm>
            <a:off x="381000" y="6248400"/>
            <a:ext cx="777240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r>
              <a:rPr lang="en-US" sz="1100" dirty="0" smtClean="0">
                <a:solidFill>
                  <a:srgbClr val="FFC000"/>
                </a:solidFill>
                <a:latin typeface="Myriad Web Pro"/>
              </a:rPr>
              <a:t>CDC. MMWR </a:t>
            </a:r>
            <a:r>
              <a:rPr lang="en-US" sz="1100" dirty="0" err="1">
                <a:solidFill>
                  <a:srgbClr val="FFC000"/>
                </a:solidFill>
                <a:latin typeface="Myriad Web Pro"/>
              </a:rPr>
              <a:t>Surveill</a:t>
            </a:r>
            <a:r>
              <a:rPr lang="en-US" sz="1100" dirty="0">
                <a:solidFill>
                  <a:srgbClr val="FFC000"/>
                </a:solidFill>
                <a:latin typeface="Myriad Web Pro"/>
              </a:rPr>
              <a:t> </a:t>
            </a:r>
            <a:r>
              <a:rPr lang="en-US" sz="1100" dirty="0" err="1">
                <a:solidFill>
                  <a:srgbClr val="FFC000"/>
                </a:solidFill>
                <a:latin typeface="Myriad Web Pro"/>
              </a:rPr>
              <a:t>Summ</a:t>
            </a:r>
            <a:r>
              <a:rPr lang="en-US" sz="1100" dirty="0">
                <a:solidFill>
                  <a:srgbClr val="FFC000"/>
                </a:solidFill>
                <a:latin typeface="Myriad Web Pro"/>
              </a:rPr>
              <a:t>. </a:t>
            </a:r>
            <a:r>
              <a:rPr lang="en-US" sz="1100" dirty="0" smtClean="0">
                <a:solidFill>
                  <a:srgbClr val="FFC000"/>
                </a:solidFill>
                <a:latin typeface="Myriad Web Pro"/>
              </a:rPr>
              <a:t>2016;65(6):</a:t>
            </a:r>
            <a:r>
              <a:rPr lang="en-US" sz="1100" dirty="0">
                <a:solidFill>
                  <a:srgbClr val="FFC000"/>
                </a:solidFill>
                <a:latin typeface="Myriad Web Pro"/>
              </a:rPr>
              <a:t>1-174</a:t>
            </a:r>
          </a:p>
        </p:txBody>
      </p:sp>
    </p:spTree>
    <p:extLst>
      <p:ext uri="{BB962C8B-B14F-4D97-AF65-F5344CB8AC3E}">
        <p14:creationId xmlns:p14="http://schemas.microsoft.com/office/powerpoint/2010/main" val="309577659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381000" y="381000"/>
            <a:ext cx="8364538" cy="1447800"/>
          </a:xfrm>
        </p:spPr>
        <p:txBody>
          <a:bodyPr/>
          <a:lstStyle/>
          <a:p>
            <a:r>
              <a:rPr lang="en-US" sz="2800" b="1" dirty="0" smtClean="0"/>
              <a:t>Percentage of high </a:t>
            </a:r>
            <a:r>
              <a:rPr lang="en-US" sz="2800" b="1" dirty="0"/>
              <a:t>s</a:t>
            </a:r>
            <a:r>
              <a:rPr lang="en-US" sz="2800" b="1" dirty="0" smtClean="0"/>
              <a:t>chool </a:t>
            </a:r>
            <a:r>
              <a:rPr lang="en-US" sz="2800" b="1" dirty="0"/>
              <a:t>s</a:t>
            </a:r>
            <a:r>
              <a:rPr lang="en-US" sz="2800" b="1" dirty="0" smtClean="0"/>
              <a:t>tudents who </a:t>
            </a:r>
            <a:r>
              <a:rPr lang="en-US" sz="2800" b="1" dirty="0"/>
              <a:t>w</a:t>
            </a:r>
            <a:r>
              <a:rPr lang="en-US" sz="2800" b="1" dirty="0" smtClean="0"/>
              <a:t>ere currently* </a:t>
            </a:r>
            <a:r>
              <a:rPr lang="en-US" sz="2800" b="1" dirty="0"/>
              <a:t>s</a:t>
            </a:r>
            <a:r>
              <a:rPr lang="en-US" sz="2800" b="1" dirty="0" smtClean="0"/>
              <a:t>exually </a:t>
            </a:r>
            <a:r>
              <a:rPr lang="en-US" sz="2800" b="1" dirty="0"/>
              <a:t>a</a:t>
            </a:r>
            <a:r>
              <a:rPr lang="en-US" sz="2800" b="1" dirty="0" smtClean="0"/>
              <a:t>ctive,  by sex and race/ethnicity, 2015</a:t>
            </a:r>
          </a:p>
        </p:txBody>
      </p:sp>
      <p:graphicFrame>
        <p:nvGraphicFramePr>
          <p:cNvPr id="17411" name="Object 3" descr="see speaker's note below"/>
          <p:cNvGraphicFramePr>
            <a:graphicFrameLocks noGrp="1" noChangeAspect="1"/>
          </p:cNvGraphicFramePr>
          <p:nvPr>
            <p:ph idx="1"/>
            <p:extLst>
              <p:ext uri="{D42A27DB-BD31-4B8C-83A1-F6EECF244321}">
                <p14:modId xmlns:p14="http://schemas.microsoft.com/office/powerpoint/2010/main" val="912592239"/>
              </p:ext>
            </p:extLst>
          </p:nvPr>
        </p:nvGraphicFramePr>
        <p:xfrm>
          <a:off x="385763" y="1371601"/>
          <a:ext cx="7843837" cy="4254415"/>
        </p:xfrm>
        <a:graphic>
          <a:graphicData uri="http://schemas.openxmlformats.org/presentationml/2006/ole">
            <mc:AlternateContent xmlns:mc="http://schemas.openxmlformats.org/markup-compatibility/2006">
              <mc:Choice xmlns:v="urn:schemas-microsoft-com:vml" Requires="v">
                <p:oleObj spid="_x0000_s5508" name="Worksheet" r:id="rId5" imgW="8534490" imgH="4962512" progId="Excel.Sheet.8">
                  <p:embed/>
                </p:oleObj>
              </mc:Choice>
              <mc:Fallback>
                <p:oleObj name="Worksheet" r:id="rId5" imgW="8534490" imgH="4962512" progId="Excel.Sheet.8">
                  <p:embed/>
                  <p:pic>
                    <p:nvPicPr>
                      <p:cNvPr id="0" name="Picture 56" descr="see speaker's note below"/>
                      <p:cNvPicPr>
                        <a:picLocks noGrp="1" noChangeAspect="1" noChangeArrowheads="1"/>
                      </p:cNvPicPr>
                      <p:nvPr/>
                    </p:nvPicPr>
                    <p:blipFill>
                      <a:blip r:embed="rId6"/>
                      <a:srcRect/>
                      <a:stretch>
                        <a:fillRect/>
                      </a:stretch>
                    </p:blipFill>
                    <p:spPr bwMode="auto">
                      <a:xfrm>
                        <a:off x="385763" y="1371601"/>
                        <a:ext cx="7843837" cy="4254415"/>
                      </a:xfrm>
                      <a:prstGeom prst="rect">
                        <a:avLst/>
                      </a:prstGeom>
                      <a:noFill/>
                      <a:ln>
                        <a:noFill/>
                      </a:ln>
                      <a:extLst/>
                    </p:spPr>
                  </p:pic>
                </p:oleObj>
              </mc:Fallback>
            </mc:AlternateContent>
          </a:graphicData>
        </a:graphic>
      </p:graphicFrame>
      <p:sp>
        <p:nvSpPr>
          <p:cNvPr id="17412" name="Text Box 4"/>
          <p:cNvSpPr txBox="1">
            <a:spLocks noChangeArrowheads="1"/>
          </p:cNvSpPr>
          <p:nvPr/>
        </p:nvSpPr>
        <p:spPr bwMode="auto">
          <a:xfrm>
            <a:off x="381000" y="6248400"/>
            <a:ext cx="2975811"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r>
              <a:rPr lang="en-US" sz="1100" dirty="0">
                <a:solidFill>
                  <a:srgbClr val="FFC000"/>
                </a:solidFill>
                <a:latin typeface="Myriad Web Pro"/>
              </a:rPr>
              <a:t>CDC. MMWR </a:t>
            </a:r>
            <a:r>
              <a:rPr lang="en-US" sz="1100" dirty="0" err="1">
                <a:solidFill>
                  <a:srgbClr val="FFC000"/>
                </a:solidFill>
                <a:latin typeface="Myriad Web Pro"/>
              </a:rPr>
              <a:t>Surveill</a:t>
            </a:r>
            <a:r>
              <a:rPr lang="en-US" sz="1100" dirty="0">
                <a:solidFill>
                  <a:srgbClr val="FFC000"/>
                </a:solidFill>
                <a:latin typeface="Myriad Web Pro"/>
              </a:rPr>
              <a:t> </a:t>
            </a:r>
            <a:r>
              <a:rPr lang="en-US" sz="1100" dirty="0" err="1">
                <a:solidFill>
                  <a:srgbClr val="FFC000"/>
                </a:solidFill>
                <a:latin typeface="Myriad Web Pro"/>
              </a:rPr>
              <a:t>Summ</a:t>
            </a:r>
            <a:r>
              <a:rPr lang="en-US" sz="1100" dirty="0">
                <a:solidFill>
                  <a:srgbClr val="FFC000"/>
                </a:solidFill>
                <a:latin typeface="Myriad Web Pro"/>
              </a:rPr>
              <a:t>. 2016;65(6):1-174</a:t>
            </a:r>
          </a:p>
        </p:txBody>
      </p:sp>
      <p:sp>
        <p:nvSpPr>
          <p:cNvPr id="2" name="TextBox 1"/>
          <p:cNvSpPr txBox="1"/>
          <p:nvPr/>
        </p:nvSpPr>
        <p:spPr>
          <a:xfrm>
            <a:off x="990600" y="5649767"/>
            <a:ext cx="5767926" cy="246221"/>
          </a:xfrm>
          <a:prstGeom prst="rect">
            <a:avLst/>
          </a:prstGeom>
          <a:noFill/>
        </p:spPr>
        <p:txBody>
          <a:bodyPr wrap="none" rtlCol="0">
            <a:spAutoFit/>
          </a:bodyPr>
          <a:lstStyle/>
          <a:p>
            <a:r>
              <a:rPr lang="en-US" sz="1000" dirty="0" smtClean="0"/>
              <a:t>*Currently is defined as having had sexual intercourse in the 3 months before the administered survey</a:t>
            </a:r>
            <a:endParaRPr lang="en-US" sz="1000" dirty="0"/>
          </a:p>
        </p:txBody>
      </p:sp>
    </p:spTree>
    <p:extLst>
      <p:ext uri="{BB962C8B-B14F-4D97-AF65-F5344CB8AC3E}">
        <p14:creationId xmlns:p14="http://schemas.microsoft.com/office/powerpoint/2010/main" val="345943582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09" name="Rectangle 2"/>
          <p:cNvSpPr>
            <a:spLocks noGrp="1" noChangeArrowheads="1"/>
          </p:cNvSpPr>
          <p:nvPr>
            <p:ph type="title"/>
          </p:nvPr>
        </p:nvSpPr>
        <p:spPr bwMode="auto">
          <a:xfrm>
            <a:off x="357188" y="214313"/>
            <a:ext cx="8458200" cy="11430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b="1" dirty="0" smtClean="0">
                <a:ea typeface="ＭＳ Ｐゴシック"/>
                <a:cs typeface="ＭＳ Ｐゴシック"/>
              </a:rPr>
              <a:t>Use of contraception among sexually experienced females, 15-19 years old</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219200"/>
            <a:ext cx="7377112" cy="4652139"/>
          </a:xfrm>
          <a:prstGeom prst="rect">
            <a:avLst/>
          </a:prstGeom>
        </p:spPr>
      </p:pic>
      <p:sp>
        <p:nvSpPr>
          <p:cNvPr id="4" name="Rectangle 3"/>
          <p:cNvSpPr/>
          <p:nvPr/>
        </p:nvSpPr>
        <p:spPr>
          <a:xfrm>
            <a:off x="329114" y="6096000"/>
            <a:ext cx="8458200" cy="430887"/>
          </a:xfrm>
          <a:prstGeom prst="rect">
            <a:avLst/>
          </a:prstGeom>
        </p:spPr>
        <p:txBody>
          <a:bodyPr wrap="square">
            <a:spAutoFit/>
          </a:bodyPr>
          <a:lstStyle/>
          <a:p>
            <a:r>
              <a:rPr lang="en-US" sz="1100" dirty="0" smtClean="0"/>
              <a:t>Sexual Activity, Contraceptive Use, and Childbearing of Teenagers Aged 15-19 in the United States. National Survey </a:t>
            </a:r>
            <a:r>
              <a:rPr lang="en-US" sz="1100" dirty="0"/>
              <a:t>of Family Growth, 2011-2013. Figure 4. </a:t>
            </a:r>
          </a:p>
        </p:txBody>
      </p:sp>
    </p:spTree>
    <p:extLst>
      <p:ext uri="{BB962C8B-B14F-4D97-AF65-F5344CB8AC3E}">
        <p14:creationId xmlns:p14="http://schemas.microsoft.com/office/powerpoint/2010/main" val="50952819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7" name="Rectangle 2"/>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b="1" dirty="0" smtClean="0">
                <a:ea typeface="ＭＳ Ｐゴシック"/>
                <a:cs typeface="ＭＳ Ｐゴシック"/>
              </a:rPr>
              <a:t>Use of contraception at first sex among females, 15-19 years old</a:t>
            </a:r>
          </a:p>
        </p:txBody>
      </p:sp>
      <p:pic>
        <p:nvPicPr>
          <p:cNvPr id="403458" name="Picture 1"/>
          <p:cNvPicPr>
            <a:picLocks noChangeAspect="1" noChangeArrowheads="1"/>
          </p:cNvPicPr>
          <p:nvPr/>
        </p:nvPicPr>
        <p:blipFill>
          <a:blip r:embed="rId3" cstate="print"/>
          <a:srcRect/>
          <a:stretch>
            <a:fillRect/>
          </a:stretch>
        </p:blipFill>
        <p:spPr bwMode="auto">
          <a:xfrm>
            <a:off x="1403648" y="1484784"/>
            <a:ext cx="6120680" cy="4623946"/>
          </a:xfrm>
          <a:prstGeom prst="rect">
            <a:avLst/>
          </a:prstGeom>
          <a:noFill/>
          <a:ln w="9525">
            <a:noFill/>
            <a:miter lim="800000"/>
            <a:headEnd/>
            <a:tailEnd/>
          </a:ln>
        </p:spPr>
      </p:pic>
    </p:spTree>
    <p:extLst>
      <p:ext uri="{BB962C8B-B14F-4D97-AF65-F5344CB8AC3E}">
        <p14:creationId xmlns:p14="http://schemas.microsoft.com/office/powerpoint/2010/main" val="5969613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3" name="Rectangle 2"/>
          <p:cNvSpPr>
            <a:spLocks noGrp="1" noChangeArrowheads="1"/>
          </p:cNvSpPr>
          <p:nvPr>
            <p:ph type="title"/>
          </p:nvPr>
        </p:nvSpPr>
        <p:spPr bwMode="auto">
          <a:xfrm>
            <a:off x="611188" y="533400"/>
            <a:ext cx="7851775" cy="11430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3200" b="1" dirty="0" smtClean="0">
                <a:ea typeface="ＭＳ Ｐゴシック"/>
                <a:cs typeface="ＭＳ Ｐゴシック"/>
              </a:rPr>
              <a:t>Use of contraceptive at last </a:t>
            </a:r>
            <a:r>
              <a:rPr lang="en-US" sz="3200" b="1" dirty="0">
                <a:ea typeface="ＭＳ Ｐゴシック"/>
                <a:cs typeface="ＭＳ Ｐゴシック"/>
              </a:rPr>
              <a:t>s</a:t>
            </a:r>
            <a:r>
              <a:rPr lang="en-US" sz="3200" b="1" dirty="0" smtClean="0">
                <a:ea typeface="ＭＳ Ｐゴシック"/>
                <a:cs typeface="ＭＳ Ｐゴシック"/>
              </a:rPr>
              <a:t>ex among teens</a:t>
            </a:r>
          </a:p>
        </p:txBody>
      </p:sp>
      <p:sp>
        <p:nvSpPr>
          <p:cNvPr id="407554" name="Rectangle 3"/>
          <p:cNvSpPr>
            <a:spLocks noGrp="1" noChangeArrowheads="1"/>
          </p:cNvSpPr>
          <p:nvPr>
            <p:ph idx="1"/>
          </p:nvPr>
        </p:nvSpPr>
        <p:spPr bwMode="auto">
          <a:xfrm>
            <a:off x="528638" y="1981200"/>
            <a:ext cx="7997825" cy="4114800"/>
          </a:xfrm>
          <a:noFill/>
          <a:ln>
            <a:miter lim="800000"/>
            <a:headEnd/>
            <a:tailEnd/>
          </a:ln>
        </p:spPr>
        <p:txBody>
          <a:bodyPr vert="horz" wrap="square" lIns="91440" tIns="45720" rIns="91440" bIns="45720" numCol="1" anchor="t" anchorCtr="0" compatLnSpc="1">
            <a:prstTxWarp prst="textNoShape">
              <a:avLst/>
            </a:prstTxWarp>
          </a:bodyPr>
          <a:lstStyle/>
          <a:p>
            <a:pPr eaLnBrk="1" hangingPunct="1">
              <a:buClr>
                <a:schemeClr val="tx1"/>
              </a:buClr>
              <a:buSzPct val="70000"/>
              <a:buFont typeface="Wingdings" panose="05000000000000000000" pitchFamily="2" charset="2"/>
              <a:buChar char="q"/>
            </a:pPr>
            <a:r>
              <a:rPr lang="en-US" sz="2800" b="1" dirty="0" smtClean="0">
                <a:solidFill>
                  <a:schemeClr val="bg2"/>
                </a:solidFill>
                <a:ea typeface="ＭＳ Ｐゴシック"/>
                <a:cs typeface="ＭＳ Ｐゴシック"/>
              </a:rPr>
              <a:t>Females, 15-19 years old: 86%</a:t>
            </a:r>
          </a:p>
          <a:p>
            <a:pPr eaLnBrk="1" hangingPunct="1">
              <a:buClr>
                <a:schemeClr val="tx1"/>
              </a:buClr>
              <a:buSzPct val="70000"/>
              <a:buFont typeface="Wingdings" panose="05000000000000000000" pitchFamily="2" charset="2"/>
              <a:buChar char="q"/>
            </a:pPr>
            <a:endParaRPr lang="en-US" sz="800" b="1" dirty="0" smtClean="0">
              <a:solidFill>
                <a:schemeClr val="bg2"/>
              </a:solidFill>
              <a:ea typeface="ＭＳ Ｐゴシック"/>
              <a:cs typeface="ＭＳ Ｐゴシック"/>
            </a:endParaRPr>
          </a:p>
          <a:p>
            <a:pPr eaLnBrk="1" hangingPunct="1">
              <a:buClr>
                <a:schemeClr val="tx1"/>
              </a:buClr>
              <a:buSzPct val="70000"/>
              <a:buFont typeface="Wingdings" panose="05000000000000000000" pitchFamily="2" charset="2"/>
              <a:buChar char="q"/>
            </a:pPr>
            <a:r>
              <a:rPr lang="en-US" sz="2800" b="1" dirty="0" smtClean="0">
                <a:solidFill>
                  <a:schemeClr val="bg2"/>
                </a:solidFill>
                <a:ea typeface="ＭＳ Ｐゴシック"/>
                <a:cs typeface="ＭＳ Ｐゴシック"/>
              </a:rPr>
              <a:t>Males, 15-19 years old: 93%</a:t>
            </a:r>
          </a:p>
        </p:txBody>
      </p:sp>
      <p:sp>
        <p:nvSpPr>
          <p:cNvPr id="407555" name="Text Box 3"/>
          <p:cNvSpPr txBox="1">
            <a:spLocks noChangeArrowheads="1"/>
          </p:cNvSpPr>
          <p:nvPr/>
        </p:nvSpPr>
        <p:spPr bwMode="auto">
          <a:xfrm>
            <a:off x="228600" y="6139190"/>
            <a:ext cx="9002786" cy="261610"/>
          </a:xfrm>
          <a:prstGeom prst="rect">
            <a:avLst/>
          </a:prstGeom>
          <a:noFill/>
          <a:ln w="9525">
            <a:noFill/>
            <a:miter lim="800000"/>
            <a:headEnd/>
            <a:tailEnd/>
          </a:ln>
        </p:spPr>
        <p:txBody>
          <a:bodyPr wrap="none">
            <a:spAutoFit/>
          </a:bodyPr>
          <a:lstStyle/>
          <a:p>
            <a:r>
              <a:rPr lang="en-US" sz="1100" dirty="0" smtClean="0">
                <a:solidFill>
                  <a:srgbClr val="FFC000"/>
                </a:solidFill>
              </a:rPr>
              <a:t>Martinez, Teenagers in the United States: Sexual </a:t>
            </a:r>
            <a:r>
              <a:rPr lang="en-US" sz="1100" dirty="0" err="1" smtClean="0">
                <a:solidFill>
                  <a:srgbClr val="FFC000"/>
                </a:solidFill>
              </a:rPr>
              <a:t>Activitiy</a:t>
            </a:r>
            <a:r>
              <a:rPr lang="en-US" sz="1100" dirty="0" smtClean="0">
                <a:solidFill>
                  <a:srgbClr val="FFC000"/>
                </a:solidFill>
              </a:rPr>
              <a:t>, Contraceptive Use, and Childbearing, 2006-2010. National Survey of Family Growth.</a:t>
            </a:r>
            <a:endParaRPr lang="en-US" sz="1100" dirty="0">
              <a:solidFill>
                <a:srgbClr val="FFC000"/>
              </a:solidFill>
            </a:endParaRPr>
          </a:p>
        </p:txBody>
      </p:sp>
    </p:spTree>
    <p:extLst>
      <p:ext uri="{BB962C8B-B14F-4D97-AF65-F5344CB8AC3E}">
        <p14:creationId xmlns:p14="http://schemas.microsoft.com/office/powerpoint/2010/main" val="406933298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ChangeArrowheads="1"/>
          </p:cNvSpPr>
          <p:nvPr>
            <p:ph type="title"/>
          </p:nvPr>
        </p:nvSpPr>
        <p:spPr bwMode="auto">
          <a:xfrm>
            <a:off x="606424" y="838200"/>
            <a:ext cx="7851775" cy="11430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3200" b="1" dirty="0" smtClean="0">
                <a:ea typeface="ＭＳ Ｐゴシック"/>
                <a:cs typeface="ＭＳ Ｐゴシック"/>
              </a:rPr>
              <a:t>Learning Objectives</a:t>
            </a:r>
          </a:p>
        </p:txBody>
      </p:sp>
      <p:sp>
        <p:nvSpPr>
          <p:cNvPr id="19458" name="Rectangle 4"/>
          <p:cNvSpPr>
            <a:spLocks noGrp="1" noChangeArrowheads="1"/>
          </p:cNvSpPr>
          <p:nvPr>
            <p:ph idx="1"/>
          </p:nvPr>
        </p:nvSpPr>
        <p:spPr bwMode="auto">
          <a:xfrm>
            <a:off x="528638" y="1600200"/>
            <a:ext cx="7997825" cy="4646612"/>
          </a:xfrm>
          <a:noFill/>
          <a:ln>
            <a:miter lim="800000"/>
            <a:headEnd/>
            <a:tailEnd/>
          </a:ln>
        </p:spPr>
        <p:txBody>
          <a:bodyPr vert="horz" wrap="square" lIns="91440" tIns="45720" rIns="91440" bIns="45720" numCol="1" anchor="t" anchorCtr="0" compatLnSpc="1">
            <a:prstTxWarp prst="textNoShape">
              <a:avLst/>
            </a:prstTxWarp>
          </a:bodyPr>
          <a:lstStyle/>
          <a:p>
            <a:pPr marL="0" indent="0" eaLnBrk="1" hangingPunct="1">
              <a:buClr>
                <a:schemeClr val="tx1"/>
              </a:buClr>
              <a:buSzPct val="70000"/>
              <a:buNone/>
            </a:pPr>
            <a:r>
              <a:rPr lang="en-US" sz="2400" b="1" dirty="0" smtClean="0">
                <a:solidFill>
                  <a:schemeClr val="bg2"/>
                </a:solidFill>
                <a:ea typeface="ＭＳ Ｐゴシック"/>
                <a:cs typeface="ＭＳ Ｐゴシック"/>
              </a:rPr>
              <a:t>Participants will be able to:</a:t>
            </a:r>
          </a:p>
          <a:p>
            <a:pPr marL="0" indent="0" eaLnBrk="1" hangingPunct="1">
              <a:buClr>
                <a:schemeClr val="tx1"/>
              </a:buClr>
              <a:buSzPct val="70000"/>
              <a:buNone/>
            </a:pPr>
            <a:endParaRPr lang="en-US" sz="900" b="1" dirty="0" smtClean="0">
              <a:solidFill>
                <a:schemeClr val="bg2"/>
              </a:solidFill>
              <a:ea typeface="ＭＳ Ｐゴシック"/>
              <a:cs typeface="ＭＳ Ｐゴシック"/>
            </a:endParaRPr>
          </a:p>
          <a:p>
            <a:pPr eaLnBrk="1" hangingPunct="1">
              <a:buClr>
                <a:schemeClr val="tx1"/>
              </a:buClr>
              <a:buSzPct val="70000"/>
              <a:buFont typeface="Wingdings" panose="05000000000000000000" pitchFamily="2" charset="2"/>
              <a:buChar char="q"/>
            </a:pPr>
            <a:r>
              <a:rPr lang="en-US" sz="2400" b="1" dirty="0" smtClean="0">
                <a:solidFill>
                  <a:schemeClr val="bg2"/>
                </a:solidFill>
                <a:ea typeface="ＭＳ Ｐゴシック"/>
                <a:cs typeface="ＭＳ Ｐゴシック"/>
              </a:rPr>
              <a:t>Review the trends in teen pregnancy, sexual behavior and contraceptive use</a:t>
            </a:r>
          </a:p>
          <a:p>
            <a:pPr eaLnBrk="1" hangingPunct="1">
              <a:buClr>
                <a:schemeClr val="tx1"/>
              </a:buClr>
              <a:buSzPct val="70000"/>
              <a:buFont typeface="Wingdings" panose="05000000000000000000" pitchFamily="2" charset="2"/>
              <a:buChar char="q"/>
            </a:pPr>
            <a:endParaRPr lang="en-US" sz="900" b="1" dirty="0" smtClean="0">
              <a:solidFill>
                <a:schemeClr val="bg2"/>
              </a:solidFill>
              <a:ea typeface="ＭＳ Ｐゴシック"/>
              <a:cs typeface="ＭＳ Ｐゴシック"/>
            </a:endParaRPr>
          </a:p>
          <a:p>
            <a:pPr eaLnBrk="1" hangingPunct="1">
              <a:buClr>
                <a:schemeClr val="tx1"/>
              </a:buClr>
              <a:buSzPct val="70000"/>
              <a:buFont typeface="Wingdings" panose="05000000000000000000" pitchFamily="2" charset="2"/>
              <a:buChar char="q"/>
            </a:pPr>
            <a:r>
              <a:rPr lang="en-US" sz="2400" b="1" dirty="0" smtClean="0">
                <a:solidFill>
                  <a:schemeClr val="bg2"/>
                </a:solidFill>
                <a:ea typeface="ＭＳ Ｐゴシック"/>
                <a:cs typeface="ＭＳ Ｐゴシック"/>
              </a:rPr>
              <a:t>Describe current contraceptive methods available to teens</a:t>
            </a:r>
          </a:p>
          <a:p>
            <a:pPr eaLnBrk="1" hangingPunct="1">
              <a:buClr>
                <a:schemeClr val="tx1"/>
              </a:buClr>
              <a:buSzPct val="70000"/>
              <a:buFont typeface="Wingdings" panose="05000000000000000000" pitchFamily="2" charset="2"/>
              <a:buChar char="q"/>
            </a:pPr>
            <a:endParaRPr lang="en-US" sz="900" b="1" dirty="0" smtClean="0">
              <a:solidFill>
                <a:schemeClr val="bg2"/>
              </a:solidFill>
              <a:ea typeface="ＭＳ Ｐゴシック"/>
              <a:cs typeface="ＭＳ Ｐゴシック"/>
            </a:endParaRPr>
          </a:p>
          <a:p>
            <a:pPr eaLnBrk="1" hangingPunct="1">
              <a:buClr>
                <a:schemeClr val="tx1"/>
              </a:buClr>
              <a:buSzPct val="70000"/>
              <a:buFont typeface="Wingdings" panose="05000000000000000000" pitchFamily="2" charset="2"/>
              <a:buChar char="q"/>
            </a:pPr>
            <a:r>
              <a:rPr lang="en-US" sz="2400" b="1" dirty="0" smtClean="0">
                <a:solidFill>
                  <a:schemeClr val="bg2"/>
                </a:solidFill>
                <a:ea typeface="ＭＳ Ｐゴシック"/>
                <a:cs typeface="ＭＳ Ｐゴシック"/>
              </a:rPr>
              <a:t>Describe the current evidence-based recommendations about the safety and effectiveness of contraceptive methods for </a:t>
            </a:r>
            <a:r>
              <a:rPr lang="en-US" sz="2400" b="1" dirty="0" smtClean="0">
                <a:solidFill>
                  <a:schemeClr val="bg2"/>
                </a:solidFill>
                <a:ea typeface="ＭＳ Ｐゴシック"/>
                <a:cs typeface="ＭＳ Ｐゴシック"/>
              </a:rPr>
              <a:t>teens</a:t>
            </a:r>
          </a:p>
          <a:p>
            <a:pPr>
              <a:buClr>
                <a:schemeClr val="tx1"/>
              </a:buClr>
              <a:buSzPct val="70000"/>
              <a:buFont typeface="Wingdings" panose="05000000000000000000" pitchFamily="2" charset="2"/>
              <a:buChar char="q"/>
            </a:pPr>
            <a:r>
              <a:rPr lang="en-US" sz="2400" b="1" dirty="0">
                <a:solidFill>
                  <a:schemeClr val="bg2"/>
                </a:solidFill>
                <a:ea typeface="ＭＳ Ｐゴシック"/>
                <a:cs typeface="ＭＳ Ｐゴシック"/>
              </a:rPr>
              <a:t>Discuss clinical preventive services to improve outcomes and quality of life</a:t>
            </a:r>
            <a:endParaRPr lang="en-US" sz="2400" b="1" dirty="0">
              <a:solidFill>
                <a:schemeClr val="bg2"/>
              </a:solidFill>
              <a:ea typeface="ＭＳ Ｐゴシック"/>
              <a:cs typeface="ＭＳ Ｐゴシック"/>
            </a:endParaRPr>
          </a:p>
        </p:txBody>
      </p:sp>
      <p:sp>
        <p:nvSpPr>
          <p:cNvPr id="19459" name="Rectangle 3"/>
          <p:cNvSpPr>
            <a:spLocks noChangeArrowheads="1"/>
          </p:cNvSpPr>
          <p:nvPr/>
        </p:nvSpPr>
        <p:spPr bwMode="auto">
          <a:xfrm>
            <a:off x="381000" y="2135188"/>
            <a:ext cx="8302625" cy="3984625"/>
          </a:xfrm>
          <a:prstGeom prst="rect">
            <a:avLst/>
          </a:prstGeom>
          <a:noFill/>
          <a:ln w="9525">
            <a:noFill/>
            <a:miter lim="800000"/>
            <a:headEnd/>
            <a:tailEnd/>
          </a:ln>
        </p:spPr>
        <p:txBody>
          <a:bodyPr/>
          <a:lstStyle/>
          <a:p>
            <a:pPr marL="342900" indent="-342900">
              <a:spcBef>
                <a:spcPct val="20000"/>
              </a:spcBef>
              <a:buClr>
                <a:schemeClr val="tx2"/>
              </a:buClr>
              <a:buFontTx/>
              <a:buChar char="•"/>
            </a:pPr>
            <a:endParaRPr lang="en-US" sz="3200" b="1"/>
          </a:p>
        </p:txBody>
      </p:sp>
    </p:spTree>
    <p:extLst>
      <p:ext uri="{BB962C8B-B14F-4D97-AF65-F5344CB8AC3E}">
        <p14:creationId xmlns:p14="http://schemas.microsoft.com/office/powerpoint/2010/main" val="3033465434"/>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381000" y="381000"/>
            <a:ext cx="8364538" cy="2743200"/>
          </a:xfrm>
        </p:spPr>
        <p:txBody>
          <a:bodyPr/>
          <a:lstStyle/>
          <a:p>
            <a:r>
              <a:rPr lang="en-US" sz="2400" b="1" dirty="0" smtClean="0"/>
              <a:t>Percentage of </a:t>
            </a:r>
            <a:r>
              <a:rPr lang="en-US" sz="2400" b="1" dirty="0"/>
              <a:t>h</a:t>
            </a:r>
            <a:r>
              <a:rPr lang="en-US" sz="2400" b="1" dirty="0" smtClean="0"/>
              <a:t>igh </a:t>
            </a:r>
            <a:r>
              <a:rPr lang="en-US" sz="2400" b="1" dirty="0"/>
              <a:t>s</a:t>
            </a:r>
            <a:r>
              <a:rPr lang="en-US" sz="2400" b="1" dirty="0" smtClean="0"/>
              <a:t>chool </a:t>
            </a:r>
            <a:r>
              <a:rPr lang="en-US" sz="2400" b="1" dirty="0"/>
              <a:t>s</a:t>
            </a:r>
            <a:r>
              <a:rPr lang="en-US" sz="2400" b="1" dirty="0" smtClean="0"/>
              <a:t>tudents who used a condom </a:t>
            </a:r>
            <a:r>
              <a:rPr lang="en-US" sz="2400" b="1" dirty="0"/>
              <a:t>d</a:t>
            </a:r>
            <a:r>
              <a:rPr lang="en-US" sz="2400" b="1" dirty="0" smtClean="0"/>
              <a:t>uring </a:t>
            </a:r>
            <a:r>
              <a:rPr lang="en-US" sz="2400" b="1" dirty="0"/>
              <a:t>l</a:t>
            </a:r>
            <a:r>
              <a:rPr lang="en-US" sz="2400" b="1" dirty="0" smtClean="0"/>
              <a:t>ast </a:t>
            </a:r>
            <a:r>
              <a:rPr lang="en-US" sz="2400" b="1" dirty="0"/>
              <a:t>s</a:t>
            </a:r>
            <a:r>
              <a:rPr lang="en-US" sz="2400" b="1" dirty="0" smtClean="0"/>
              <a:t>exual </a:t>
            </a:r>
            <a:r>
              <a:rPr lang="en-US" sz="2400" b="1" dirty="0"/>
              <a:t>i</a:t>
            </a:r>
            <a:r>
              <a:rPr lang="en-US" sz="2400" b="1" dirty="0" smtClean="0"/>
              <a:t>ntercourse* by sex </a:t>
            </a:r>
            <a:r>
              <a:rPr lang="en-US" sz="2400" b="1" dirty="0"/>
              <a:t>and </a:t>
            </a:r>
            <a:r>
              <a:rPr lang="en-US" sz="2400" b="1" dirty="0" smtClean="0"/>
              <a:t/>
            </a:r>
            <a:br>
              <a:rPr lang="en-US" sz="2400" b="1" dirty="0" smtClean="0"/>
            </a:br>
            <a:r>
              <a:rPr lang="en-US" sz="2400" b="1" dirty="0" smtClean="0"/>
              <a:t>race/ethnicity, 2015</a:t>
            </a:r>
          </a:p>
        </p:txBody>
      </p:sp>
      <p:sp>
        <p:nvSpPr>
          <p:cNvPr id="21508" name="Text Box 4"/>
          <p:cNvSpPr txBox="1">
            <a:spLocks noChangeArrowheads="1"/>
          </p:cNvSpPr>
          <p:nvPr/>
        </p:nvSpPr>
        <p:spPr bwMode="auto">
          <a:xfrm>
            <a:off x="228600" y="6198240"/>
            <a:ext cx="297180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r>
              <a:rPr lang="en-US" sz="1100" dirty="0">
                <a:solidFill>
                  <a:srgbClr val="FFC000"/>
                </a:solidFill>
                <a:latin typeface="Myriad Web Pro"/>
              </a:rPr>
              <a:t>CDC, MMWR </a:t>
            </a:r>
            <a:r>
              <a:rPr lang="en-US" sz="1100" dirty="0" err="1">
                <a:solidFill>
                  <a:srgbClr val="FFC000"/>
                </a:solidFill>
                <a:latin typeface="Myriad Web Pro"/>
              </a:rPr>
              <a:t>Surveill</a:t>
            </a:r>
            <a:r>
              <a:rPr lang="en-US" sz="1100" dirty="0">
                <a:solidFill>
                  <a:srgbClr val="FFC000"/>
                </a:solidFill>
                <a:latin typeface="Myriad Web Pro"/>
              </a:rPr>
              <a:t> </a:t>
            </a:r>
            <a:r>
              <a:rPr lang="en-US" sz="1100" dirty="0" err="1">
                <a:solidFill>
                  <a:srgbClr val="FFC000"/>
                </a:solidFill>
                <a:latin typeface="Myriad Web Pro"/>
              </a:rPr>
              <a:t>Summ</a:t>
            </a:r>
            <a:r>
              <a:rPr lang="en-US" sz="1100" dirty="0">
                <a:solidFill>
                  <a:srgbClr val="FFC000"/>
                </a:solidFill>
                <a:latin typeface="Myriad Web Pro"/>
              </a:rPr>
              <a:t>. 2016;65(6):1-174</a:t>
            </a:r>
          </a:p>
        </p:txBody>
      </p:sp>
      <p:sp>
        <p:nvSpPr>
          <p:cNvPr id="21509" name="Text Box 5"/>
          <p:cNvSpPr txBox="1">
            <a:spLocks noChangeArrowheads="1"/>
          </p:cNvSpPr>
          <p:nvPr/>
        </p:nvSpPr>
        <p:spPr bwMode="auto">
          <a:xfrm>
            <a:off x="3810000" y="5850885"/>
            <a:ext cx="5105400" cy="394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r>
              <a:rPr lang="en-US" sz="1100" dirty="0">
                <a:solidFill>
                  <a:srgbClr val="FFCC00"/>
                </a:solidFill>
              </a:rPr>
              <a:t>* Among the </a:t>
            </a:r>
            <a:r>
              <a:rPr lang="en-US" sz="1100" dirty="0" smtClean="0">
                <a:solidFill>
                  <a:srgbClr val="FFCC00"/>
                </a:solidFill>
              </a:rPr>
              <a:t>30.1% </a:t>
            </a:r>
            <a:r>
              <a:rPr lang="en-US" sz="1100" dirty="0">
                <a:solidFill>
                  <a:srgbClr val="FFCC00"/>
                </a:solidFill>
              </a:rPr>
              <a:t>of students nationwide who were currently sexually active.</a:t>
            </a:r>
          </a:p>
          <a:p>
            <a:endParaRPr lang="en-US" sz="1300" baseline="30000" dirty="0">
              <a:solidFill>
                <a:srgbClr val="FFCC00"/>
              </a:solidFill>
            </a:endParaRPr>
          </a:p>
        </p:txBody>
      </p:sp>
      <p:graphicFrame>
        <p:nvGraphicFramePr>
          <p:cNvPr id="6" name="Object 3" descr="see speaker's note below"/>
          <p:cNvGraphicFramePr>
            <a:graphicFrameLocks noChangeAspect="1"/>
          </p:cNvGraphicFramePr>
          <p:nvPr>
            <p:extLst>
              <p:ext uri="{D42A27DB-BD31-4B8C-83A1-F6EECF244321}">
                <p14:modId xmlns:p14="http://schemas.microsoft.com/office/powerpoint/2010/main" val="2155584354"/>
              </p:ext>
            </p:extLst>
          </p:nvPr>
        </p:nvGraphicFramePr>
        <p:xfrm>
          <a:off x="71437" y="914400"/>
          <a:ext cx="8543925" cy="5133975"/>
        </p:xfrm>
        <a:graphic>
          <a:graphicData uri="http://schemas.openxmlformats.org/presentationml/2006/ole">
            <mc:AlternateContent xmlns:mc="http://schemas.openxmlformats.org/markup-compatibility/2006">
              <mc:Choice xmlns:v="urn:schemas-microsoft-com:vml" Requires="v">
                <p:oleObj spid="_x0000_s6528" name="Worksheet" r:id="rId5" imgW="8543935" imgH="5133885" progId="Excel.Sheet.8">
                  <p:embed/>
                </p:oleObj>
              </mc:Choice>
              <mc:Fallback>
                <p:oleObj name="Worksheet" r:id="rId5" imgW="8543935" imgH="5133885" progId="Excel.Sheet.8">
                  <p:embed/>
                  <p:pic>
                    <p:nvPicPr>
                      <p:cNvPr id="0" name=""/>
                      <p:cNvPicPr>
                        <a:picLocks noGrp="1" noChangeAspect="1" noChangeArrowheads="1"/>
                      </p:cNvPicPr>
                      <p:nvPr/>
                    </p:nvPicPr>
                    <p:blipFill>
                      <a:blip r:embed="rId6"/>
                      <a:srcRect/>
                      <a:stretch>
                        <a:fillRect/>
                      </a:stretch>
                    </p:blipFill>
                    <p:spPr bwMode="auto">
                      <a:xfrm>
                        <a:off x="71437" y="914400"/>
                        <a:ext cx="8543925"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40331151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89" name="Rectangle 2"/>
          <p:cNvSpPr>
            <a:spLocks noGrp="1" noChangeArrowheads="1"/>
          </p:cNvSpPr>
          <p:nvPr>
            <p:ph type="title"/>
          </p:nvPr>
        </p:nvSpPr>
        <p:spPr bwMode="auto">
          <a:xfrm>
            <a:off x="685800" y="609600"/>
            <a:ext cx="7851775" cy="1219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3200" b="1" dirty="0" smtClean="0">
                <a:ea typeface="ＭＳ Ｐゴシック"/>
                <a:cs typeface="ＭＳ Ｐゴシック"/>
              </a:rPr>
              <a:t>Impact of inconsistent and non-use of contraception on teens</a:t>
            </a:r>
          </a:p>
        </p:txBody>
      </p:sp>
      <p:sp>
        <p:nvSpPr>
          <p:cNvPr id="498690" name="Rectangle 4"/>
          <p:cNvSpPr>
            <a:spLocks noGrp="1" noChangeArrowheads="1"/>
          </p:cNvSpPr>
          <p:nvPr>
            <p:ph idx="1"/>
          </p:nvPr>
        </p:nvSpPr>
        <p:spPr bwMode="auto">
          <a:xfrm>
            <a:off x="528638" y="2133600"/>
            <a:ext cx="7997825" cy="4038600"/>
          </a:xfrm>
          <a:noFill/>
          <a:ln>
            <a:miter lim="800000"/>
            <a:headEnd/>
            <a:tailEnd/>
          </a:ln>
        </p:spPr>
        <p:txBody>
          <a:bodyPr vert="horz" wrap="square" lIns="91440" tIns="45720" rIns="91440" bIns="45720" numCol="1" anchor="t" anchorCtr="0" compatLnSpc="1">
            <a:prstTxWarp prst="textNoShape">
              <a:avLst/>
            </a:prstTxWarp>
          </a:bodyPr>
          <a:lstStyle/>
          <a:p>
            <a:pPr eaLnBrk="1" hangingPunct="1">
              <a:buClr>
                <a:schemeClr val="tx1"/>
              </a:buClr>
              <a:buSzPct val="70000"/>
              <a:buFont typeface="Wingdings" panose="05000000000000000000" pitchFamily="2" charset="2"/>
              <a:buChar char="q"/>
            </a:pPr>
            <a:r>
              <a:rPr lang="en-US" sz="2800" b="1" dirty="0" smtClean="0">
                <a:solidFill>
                  <a:schemeClr val="bg2"/>
                </a:solidFill>
                <a:ea typeface="ＭＳ Ｐゴシック"/>
                <a:cs typeface="ＭＳ Ｐゴシック"/>
              </a:rPr>
              <a:t>46% of teen pregnancies due to non-use of contraception</a:t>
            </a:r>
          </a:p>
          <a:p>
            <a:pPr eaLnBrk="1" hangingPunct="1">
              <a:buClr>
                <a:schemeClr val="tx1"/>
              </a:buClr>
              <a:buSzPct val="70000"/>
              <a:buFont typeface="Wingdings" panose="05000000000000000000" pitchFamily="2" charset="2"/>
              <a:buChar char="q"/>
            </a:pPr>
            <a:endParaRPr lang="en-US" dirty="0" smtClean="0">
              <a:solidFill>
                <a:schemeClr val="bg2"/>
              </a:solidFill>
              <a:ea typeface="ＭＳ Ｐゴシック"/>
              <a:cs typeface="ＭＳ Ｐゴシック"/>
            </a:endParaRPr>
          </a:p>
          <a:p>
            <a:pPr eaLnBrk="1" hangingPunct="1">
              <a:buClr>
                <a:schemeClr val="tx1"/>
              </a:buClr>
              <a:buSzPct val="70000"/>
              <a:buFont typeface="Wingdings" panose="05000000000000000000" pitchFamily="2" charset="2"/>
              <a:buChar char="q"/>
            </a:pPr>
            <a:r>
              <a:rPr lang="en-US" sz="2800" b="1" dirty="0" smtClean="0">
                <a:solidFill>
                  <a:schemeClr val="bg2"/>
                </a:solidFill>
                <a:ea typeface="ＭＳ Ｐゴシック"/>
                <a:cs typeface="ＭＳ Ｐゴシック"/>
              </a:rPr>
              <a:t>54% of teen pregnancies due to contraceptive failure related to:</a:t>
            </a:r>
          </a:p>
          <a:p>
            <a:pPr lvl="1">
              <a:buClr>
                <a:schemeClr val="tx1"/>
              </a:buClr>
              <a:buSzPct val="100000"/>
              <a:buFont typeface="Wingdings" panose="05000000000000000000" pitchFamily="2" charset="2"/>
              <a:buChar char="§"/>
            </a:pPr>
            <a:r>
              <a:rPr lang="en-US" sz="2400" dirty="0" smtClean="0">
                <a:solidFill>
                  <a:schemeClr val="bg2"/>
                </a:solidFill>
                <a:ea typeface="ＭＳ Ｐゴシック"/>
              </a:rPr>
              <a:t>Use of moderately or less</a:t>
            </a:r>
          </a:p>
          <a:p>
            <a:pPr marL="457200" lvl="1" indent="0">
              <a:buClr>
                <a:schemeClr val="tx1"/>
              </a:buClr>
              <a:buSzPct val="100000"/>
              <a:buNone/>
            </a:pPr>
            <a:r>
              <a:rPr lang="en-US" sz="2400" dirty="0">
                <a:solidFill>
                  <a:schemeClr val="bg2"/>
                </a:solidFill>
                <a:ea typeface="ＭＳ Ｐゴシック"/>
              </a:rPr>
              <a:t> </a:t>
            </a:r>
            <a:r>
              <a:rPr lang="en-US" sz="2400" dirty="0" smtClean="0">
                <a:solidFill>
                  <a:schemeClr val="bg2"/>
                </a:solidFill>
                <a:ea typeface="ＭＳ Ｐゴシック"/>
              </a:rPr>
              <a:t>    effective methods</a:t>
            </a:r>
          </a:p>
          <a:p>
            <a:pPr lvl="1">
              <a:buClr>
                <a:schemeClr val="tx1"/>
              </a:buClr>
              <a:buSzPct val="100000"/>
              <a:buFont typeface="Wingdings" panose="05000000000000000000" pitchFamily="2" charset="2"/>
              <a:buChar char="§"/>
            </a:pPr>
            <a:r>
              <a:rPr lang="en-US" sz="2400" dirty="0" smtClean="0">
                <a:solidFill>
                  <a:schemeClr val="bg2"/>
                </a:solidFill>
                <a:ea typeface="ＭＳ Ｐゴシック"/>
              </a:rPr>
              <a:t>Incorrect or inconsistent use</a:t>
            </a:r>
          </a:p>
        </p:txBody>
      </p:sp>
      <p:sp>
        <p:nvSpPr>
          <p:cNvPr id="498692" name="Text Box 4"/>
          <p:cNvSpPr txBox="1">
            <a:spLocks noChangeArrowheads="1"/>
          </p:cNvSpPr>
          <p:nvPr/>
        </p:nvSpPr>
        <p:spPr bwMode="auto">
          <a:xfrm>
            <a:off x="304800" y="6172200"/>
            <a:ext cx="3565400" cy="261610"/>
          </a:xfrm>
          <a:prstGeom prst="rect">
            <a:avLst/>
          </a:prstGeom>
          <a:noFill/>
          <a:ln w="9525">
            <a:noFill/>
            <a:miter lim="800000"/>
            <a:headEnd/>
            <a:tailEnd/>
          </a:ln>
        </p:spPr>
        <p:txBody>
          <a:bodyPr wrap="none">
            <a:spAutoFit/>
          </a:bodyPr>
          <a:lstStyle/>
          <a:p>
            <a:pPr lvl="0"/>
            <a:r>
              <a:rPr lang="en-US" sz="1100" dirty="0">
                <a:cs typeface="Arial" pitchFamily="34" charset="0"/>
              </a:rPr>
              <a:t>Santelli, </a:t>
            </a:r>
            <a:r>
              <a:rPr lang="en-US" sz="1100" dirty="0" err="1" smtClean="0">
                <a:cs typeface="Arial" pitchFamily="34" charset="0"/>
              </a:rPr>
              <a:t>Perspect</a:t>
            </a:r>
            <a:r>
              <a:rPr lang="en-US" sz="1100" dirty="0" smtClean="0">
                <a:cs typeface="Arial" pitchFamily="34" charset="0"/>
              </a:rPr>
              <a:t> </a:t>
            </a:r>
            <a:r>
              <a:rPr lang="en-US" sz="1100" dirty="0">
                <a:cs typeface="Arial" pitchFamily="34" charset="0"/>
              </a:rPr>
              <a:t>Sex </a:t>
            </a:r>
            <a:r>
              <a:rPr lang="en-US" sz="1100" dirty="0" err="1">
                <a:cs typeface="Arial" pitchFamily="34" charset="0"/>
              </a:rPr>
              <a:t>Reprod</a:t>
            </a:r>
            <a:r>
              <a:rPr lang="en-US" sz="1100" dirty="0">
                <a:cs typeface="Arial" pitchFamily="34" charset="0"/>
              </a:rPr>
              <a:t> </a:t>
            </a:r>
            <a:r>
              <a:rPr lang="en-US" sz="1100" dirty="0" smtClean="0">
                <a:cs typeface="Arial" pitchFamily="34" charset="0"/>
              </a:rPr>
              <a:t>Health. </a:t>
            </a:r>
            <a:r>
              <a:rPr lang="en-US" sz="1100" dirty="0">
                <a:cs typeface="Arial" pitchFamily="34" charset="0"/>
              </a:rPr>
              <a:t>2006;38(2):106-11</a:t>
            </a:r>
            <a:r>
              <a:rPr lang="en-US" sz="1100" dirty="0">
                <a:solidFill>
                  <a:schemeClr val="bg2"/>
                </a:solidFill>
                <a:latin typeface="Arial" pitchFamily="34" charset="0"/>
                <a:cs typeface="Arial" pitchFamily="34" charset="0"/>
              </a:rPr>
              <a:t>.</a:t>
            </a:r>
          </a:p>
        </p:txBody>
      </p:sp>
      <p:pic>
        <p:nvPicPr>
          <p:cNvPr id="8194" name="Picture 2" descr="\\cdc\project\CCHP_NCCD_DRH\drhshare\Photos\Photos\teen pregnancy\7676305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4430712"/>
            <a:ext cx="2614816" cy="1741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107379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851775" cy="838200"/>
          </a:xfrm>
        </p:spPr>
        <p:txBody>
          <a:bodyPr/>
          <a:lstStyle/>
          <a:p>
            <a:r>
              <a:rPr lang="en-US" sz="3200" b="1" dirty="0" smtClean="0"/>
              <a:t>Declines in adolescent pregnancy</a:t>
            </a:r>
            <a:endParaRPr lang="en-US" sz="3200" b="1" dirty="0"/>
          </a:p>
        </p:txBody>
      </p:sp>
      <p:sp>
        <p:nvSpPr>
          <p:cNvPr id="3" name="Content Placeholder 2"/>
          <p:cNvSpPr>
            <a:spLocks noGrp="1"/>
          </p:cNvSpPr>
          <p:nvPr>
            <p:ph idx="1"/>
          </p:nvPr>
        </p:nvSpPr>
        <p:spPr>
          <a:xfrm>
            <a:off x="539750" y="1752600"/>
            <a:ext cx="7997825" cy="2514600"/>
          </a:xfrm>
        </p:spPr>
        <p:txBody>
          <a:bodyPr/>
          <a:lstStyle/>
          <a:p>
            <a:pPr>
              <a:buClr>
                <a:schemeClr val="tx1"/>
              </a:buClr>
              <a:buSzPct val="70000"/>
              <a:buFont typeface="Wingdings" panose="05000000000000000000" pitchFamily="2" charset="2"/>
              <a:buChar char="q"/>
            </a:pPr>
            <a:r>
              <a:rPr lang="en-US" sz="2400" b="1" dirty="0">
                <a:solidFill>
                  <a:schemeClr val="bg2"/>
                </a:solidFill>
              </a:rPr>
              <a:t>From 2007-2011 pregnancy rate among adolescents   15-19 years old in the U.S. dropped 25%</a:t>
            </a:r>
            <a:endParaRPr lang="en-US" sz="2400" b="1" dirty="0" smtClean="0">
              <a:solidFill>
                <a:schemeClr val="bg2"/>
              </a:solidFill>
            </a:endParaRPr>
          </a:p>
          <a:p>
            <a:pPr>
              <a:buClr>
                <a:schemeClr val="tx1"/>
              </a:buClr>
              <a:buSzPct val="70000"/>
              <a:buFont typeface="Wingdings" panose="05000000000000000000" pitchFamily="2" charset="2"/>
              <a:buChar char="q"/>
            </a:pPr>
            <a:endParaRPr lang="en-US" sz="2400" b="1" dirty="0">
              <a:solidFill>
                <a:schemeClr val="bg2"/>
              </a:solidFill>
            </a:endParaRPr>
          </a:p>
          <a:p>
            <a:pPr>
              <a:buClr>
                <a:schemeClr val="tx1"/>
              </a:buClr>
              <a:buSzPct val="70000"/>
              <a:buFont typeface="Wingdings" panose="05000000000000000000" pitchFamily="2" charset="2"/>
              <a:buChar char="q"/>
            </a:pPr>
            <a:r>
              <a:rPr lang="en-US" sz="2400" b="1" dirty="0" smtClean="0">
                <a:solidFill>
                  <a:schemeClr val="bg2"/>
                </a:solidFill>
              </a:rPr>
              <a:t>Majority of decline attributable to increased </a:t>
            </a:r>
            <a:r>
              <a:rPr lang="en-US" sz="2400" b="1" dirty="0">
                <a:solidFill>
                  <a:schemeClr val="bg2"/>
                </a:solidFill>
              </a:rPr>
              <a:t>contraceptive </a:t>
            </a:r>
            <a:r>
              <a:rPr lang="en-US" sz="2400" b="1" dirty="0" smtClean="0">
                <a:solidFill>
                  <a:schemeClr val="bg2"/>
                </a:solidFill>
              </a:rPr>
              <a:t>use among adolescents</a:t>
            </a:r>
          </a:p>
          <a:p>
            <a:pPr marL="0" indent="0">
              <a:buClr>
                <a:schemeClr val="tx1"/>
              </a:buClr>
              <a:buSzPct val="100000"/>
              <a:buNone/>
            </a:pPr>
            <a:endParaRPr lang="en-US" sz="1800" dirty="0">
              <a:solidFill>
                <a:schemeClr val="bg2"/>
              </a:solidFill>
            </a:endParaRPr>
          </a:p>
          <a:p>
            <a:endParaRPr lang="en-US" sz="2800" dirty="0"/>
          </a:p>
        </p:txBody>
      </p:sp>
      <p:sp>
        <p:nvSpPr>
          <p:cNvPr id="6" name="TextBox 4"/>
          <p:cNvSpPr txBox="1">
            <a:spLocks noChangeArrowheads="1"/>
          </p:cNvSpPr>
          <p:nvPr/>
        </p:nvSpPr>
        <p:spPr bwMode="auto">
          <a:xfrm>
            <a:off x="304800" y="5867400"/>
            <a:ext cx="6445476" cy="600164"/>
          </a:xfrm>
          <a:prstGeom prst="rect">
            <a:avLst/>
          </a:prstGeom>
          <a:noFill/>
          <a:ln w="9525">
            <a:noFill/>
            <a:miter lim="800000"/>
            <a:headEnd/>
            <a:tailEnd/>
          </a:ln>
        </p:spPr>
        <p:txBody>
          <a:bodyPr wrap="square">
            <a:spAutoFit/>
          </a:bodyPr>
          <a:lstStyle/>
          <a:p>
            <a:r>
              <a:rPr lang="en-US" sz="1100" dirty="0">
                <a:solidFill>
                  <a:srgbClr val="FFC000"/>
                </a:solidFill>
                <a:latin typeface="+mj-lt"/>
              </a:rPr>
              <a:t>Santelli, Am J Public </a:t>
            </a:r>
            <a:r>
              <a:rPr lang="en-US" sz="1100" dirty="0" smtClean="0">
                <a:solidFill>
                  <a:srgbClr val="FFC000"/>
                </a:solidFill>
                <a:latin typeface="+mj-lt"/>
              </a:rPr>
              <a:t>Health. 2007;97(1):150-6.</a:t>
            </a:r>
            <a:endParaRPr lang="en-US" sz="1100" dirty="0">
              <a:solidFill>
                <a:srgbClr val="FFC000"/>
              </a:solidFill>
              <a:latin typeface="+mj-lt"/>
            </a:endParaRPr>
          </a:p>
          <a:p>
            <a:pPr lvl="0"/>
            <a:r>
              <a:rPr lang="en-US" sz="1100" dirty="0">
                <a:solidFill>
                  <a:srgbClr val="FFC000"/>
                </a:solidFill>
                <a:latin typeface="+mj-lt"/>
                <a:cs typeface="Arial" pitchFamily="34" charset="0"/>
              </a:rPr>
              <a:t>Santelli, </a:t>
            </a:r>
            <a:r>
              <a:rPr lang="en-US" sz="1100" dirty="0" err="1" smtClean="0">
                <a:solidFill>
                  <a:srgbClr val="FFC000"/>
                </a:solidFill>
                <a:latin typeface="+mj-lt"/>
                <a:cs typeface="Arial" pitchFamily="34" charset="0"/>
              </a:rPr>
              <a:t>Perspect</a:t>
            </a:r>
            <a:r>
              <a:rPr lang="en-US" sz="1100" dirty="0" smtClean="0">
                <a:solidFill>
                  <a:srgbClr val="FFC000"/>
                </a:solidFill>
                <a:latin typeface="+mj-lt"/>
                <a:cs typeface="Arial" pitchFamily="34" charset="0"/>
              </a:rPr>
              <a:t> </a:t>
            </a:r>
            <a:r>
              <a:rPr lang="en-US" sz="1100" dirty="0">
                <a:solidFill>
                  <a:srgbClr val="FFC000"/>
                </a:solidFill>
                <a:latin typeface="+mj-lt"/>
                <a:cs typeface="Arial" pitchFamily="34" charset="0"/>
              </a:rPr>
              <a:t>Sex </a:t>
            </a:r>
            <a:r>
              <a:rPr lang="en-US" sz="1100" dirty="0" err="1">
                <a:solidFill>
                  <a:srgbClr val="FFC000"/>
                </a:solidFill>
                <a:latin typeface="+mj-lt"/>
                <a:cs typeface="Arial" pitchFamily="34" charset="0"/>
              </a:rPr>
              <a:t>Reprod</a:t>
            </a:r>
            <a:r>
              <a:rPr lang="en-US" sz="1100" dirty="0">
                <a:solidFill>
                  <a:srgbClr val="FFC000"/>
                </a:solidFill>
                <a:latin typeface="+mj-lt"/>
                <a:cs typeface="Arial" pitchFamily="34" charset="0"/>
              </a:rPr>
              <a:t> </a:t>
            </a:r>
            <a:r>
              <a:rPr lang="en-US" sz="1100" dirty="0" smtClean="0">
                <a:solidFill>
                  <a:srgbClr val="FFC000"/>
                </a:solidFill>
                <a:latin typeface="+mj-lt"/>
                <a:cs typeface="Arial" pitchFamily="34" charset="0"/>
              </a:rPr>
              <a:t>Health. 2006;38(2):106-11.</a:t>
            </a:r>
          </a:p>
          <a:p>
            <a:pPr lvl="0"/>
            <a:r>
              <a:rPr lang="en-US" sz="1100" dirty="0" smtClean="0">
                <a:solidFill>
                  <a:srgbClr val="FFC000"/>
                </a:solidFill>
                <a:latin typeface="+mj-lt"/>
                <a:cs typeface="Arial" pitchFamily="34" charset="0"/>
              </a:rPr>
              <a:t>Lindberg, J </a:t>
            </a:r>
            <a:r>
              <a:rPr lang="en-US" sz="1100" dirty="0" err="1" smtClean="0">
                <a:solidFill>
                  <a:srgbClr val="FFC000"/>
                </a:solidFill>
                <a:latin typeface="+mj-lt"/>
                <a:cs typeface="Arial" pitchFamily="34" charset="0"/>
              </a:rPr>
              <a:t>Adolesc</a:t>
            </a:r>
            <a:r>
              <a:rPr lang="en-US" sz="1100" dirty="0" smtClean="0">
                <a:solidFill>
                  <a:srgbClr val="FFC000"/>
                </a:solidFill>
                <a:latin typeface="+mj-lt"/>
                <a:cs typeface="Arial" pitchFamily="34" charset="0"/>
              </a:rPr>
              <a:t> Health. 2016.06.024; </a:t>
            </a:r>
            <a:r>
              <a:rPr lang="en-US" sz="1100" dirty="0">
                <a:solidFill>
                  <a:srgbClr val="FFC000"/>
                </a:solidFill>
                <a:latin typeface="+mj-lt"/>
                <a:cs typeface="Arial" pitchFamily="34" charset="0"/>
              </a:rPr>
              <a:t>[</a:t>
            </a:r>
            <a:r>
              <a:rPr lang="en-US" sz="1100" dirty="0" err="1">
                <a:solidFill>
                  <a:srgbClr val="FFC000"/>
                </a:solidFill>
                <a:latin typeface="+mj-lt"/>
                <a:cs typeface="Arial" pitchFamily="34" charset="0"/>
              </a:rPr>
              <a:t>Epub</a:t>
            </a:r>
            <a:r>
              <a:rPr lang="en-US" sz="1100" dirty="0">
                <a:solidFill>
                  <a:srgbClr val="FFC000"/>
                </a:solidFill>
                <a:latin typeface="+mj-lt"/>
                <a:cs typeface="Arial" pitchFamily="34" charset="0"/>
              </a:rPr>
              <a:t> ahead of print]</a:t>
            </a:r>
            <a:endParaRPr lang="en-US" sz="1100" dirty="0" smtClean="0">
              <a:solidFill>
                <a:srgbClr val="FFC000"/>
              </a:solidFill>
              <a:latin typeface="Arial" pitchFamily="34" charset="0"/>
              <a:cs typeface="Arial" pitchFamily="34" charset="0"/>
            </a:endParaRPr>
          </a:p>
        </p:txBody>
      </p:sp>
    </p:spTree>
    <p:extLst>
      <p:ext uri="{BB962C8B-B14F-4D97-AF65-F5344CB8AC3E}">
        <p14:creationId xmlns:p14="http://schemas.microsoft.com/office/powerpoint/2010/main" val="22656721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Why teen moms did not use contraception</a:t>
            </a:r>
            <a:endParaRPr lang="en-US" sz="32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4186419630"/>
              </p:ext>
            </p:extLst>
          </p:nvPr>
        </p:nvGraphicFramePr>
        <p:xfrm>
          <a:off x="457200" y="2103120"/>
          <a:ext cx="8229600" cy="2621280"/>
        </p:xfrm>
        <a:graphic>
          <a:graphicData uri="http://schemas.openxmlformats.org/drawingml/2006/table">
            <a:tbl>
              <a:tblPr firstRow="1" bandRow="1">
                <a:tableStyleId>{17292A2E-F333-43FB-9621-5CBBE7FDCDCB}</a:tableStyleId>
              </a:tblPr>
              <a:tblGrid>
                <a:gridCol w="4876800"/>
                <a:gridCol w="3352800"/>
              </a:tblGrid>
              <a:tr h="370840">
                <a:tc>
                  <a:txBody>
                    <a:bodyPr/>
                    <a:lstStyle/>
                    <a:p>
                      <a:pPr algn="ctr"/>
                      <a:r>
                        <a:rPr lang="en-US" sz="2000" b="1" dirty="0" smtClean="0">
                          <a:solidFill>
                            <a:schemeClr val="tx2"/>
                          </a:solidFill>
                        </a:rPr>
                        <a:t>Reason</a:t>
                      </a:r>
                      <a:endParaRPr lang="en-US" sz="2000" b="1" dirty="0">
                        <a:solidFill>
                          <a:schemeClr val="tx2"/>
                        </a:solidFill>
                      </a:endParaRPr>
                    </a:p>
                  </a:txBody>
                  <a:tcPr/>
                </a:tc>
                <a:tc>
                  <a:txBody>
                    <a:bodyPr/>
                    <a:lstStyle/>
                    <a:p>
                      <a:pPr algn="ctr"/>
                      <a:r>
                        <a:rPr lang="en-US" sz="2000" b="1" dirty="0" smtClean="0">
                          <a:solidFill>
                            <a:schemeClr val="tx2"/>
                          </a:solidFill>
                        </a:rPr>
                        <a:t>Percent</a:t>
                      </a:r>
                      <a:endParaRPr lang="en-US" sz="2000" b="1" dirty="0">
                        <a:solidFill>
                          <a:schemeClr val="tx2"/>
                        </a:solidFill>
                      </a:endParaRPr>
                    </a:p>
                  </a:txBody>
                  <a:tcPr/>
                </a:tc>
              </a:tr>
              <a:tr h="370840">
                <a:tc>
                  <a:txBody>
                    <a:bodyPr/>
                    <a:lstStyle/>
                    <a:p>
                      <a:r>
                        <a:rPr lang="en-US" b="1" dirty="0" smtClean="0">
                          <a:solidFill>
                            <a:schemeClr val="tx2"/>
                          </a:solidFill>
                        </a:rPr>
                        <a:t>Thought could not get pregnant</a:t>
                      </a:r>
                      <a:endParaRPr lang="en-US" b="1" dirty="0">
                        <a:solidFill>
                          <a:schemeClr val="tx2"/>
                        </a:solidFill>
                      </a:endParaRPr>
                    </a:p>
                  </a:txBody>
                  <a:tcPr/>
                </a:tc>
                <a:tc>
                  <a:txBody>
                    <a:bodyPr/>
                    <a:lstStyle/>
                    <a:p>
                      <a:pPr algn="r"/>
                      <a:r>
                        <a:rPr lang="en-US" b="1" dirty="0" smtClean="0">
                          <a:solidFill>
                            <a:schemeClr val="tx2"/>
                          </a:solidFill>
                        </a:rPr>
                        <a:t>31.4</a:t>
                      </a:r>
                      <a:endParaRPr lang="en-US" b="1" dirty="0">
                        <a:solidFill>
                          <a:schemeClr val="tx2"/>
                        </a:solidFill>
                      </a:endParaRPr>
                    </a:p>
                  </a:txBody>
                  <a:tcPr/>
                </a:tc>
              </a:tr>
              <a:tr h="370840">
                <a:tc>
                  <a:txBody>
                    <a:bodyPr/>
                    <a:lstStyle/>
                    <a:p>
                      <a:r>
                        <a:rPr lang="en-US" b="1" dirty="0" smtClean="0">
                          <a:solidFill>
                            <a:schemeClr val="tx2"/>
                          </a:solidFill>
                        </a:rPr>
                        <a:t>Partner did not want to use contraception</a:t>
                      </a:r>
                      <a:endParaRPr lang="en-US" b="1" dirty="0">
                        <a:solidFill>
                          <a:schemeClr val="tx2"/>
                        </a:solidFill>
                      </a:endParaRPr>
                    </a:p>
                  </a:txBody>
                  <a:tcPr/>
                </a:tc>
                <a:tc>
                  <a:txBody>
                    <a:bodyPr/>
                    <a:lstStyle/>
                    <a:p>
                      <a:pPr algn="r"/>
                      <a:r>
                        <a:rPr lang="en-US" b="1" dirty="0" smtClean="0">
                          <a:solidFill>
                            <a:schemeClr val="tx2"/>
                          </a:solidFill>
                        </a:rPr>
                        <a:t>23.6</a:t>
                      </a:r>
                      <a:endParaRPr lang="en-US" b="1" dirty="0">
                        <a:solidFill>
                          <a:schemeClr val="tx2"/>
                        </a:solidFill>
                      </a:endParaRPr>
                    </a:p>
                  </a:txBody>
                  <a:tcPr/>
                </a:tc>
              </a:tr>
              <a:tr h="370840">
                <a:tc>
                  <a:txBody>
                    <a:bodyPr/>
                    <a:lstStyle/>
                    <a:p>
                      <a:r>
                        <a:rPr lang="en-US" b="1" dirty="0" smtClean="0">
                          <a:solidFill>
                            <a:schemeClr val="tx2"/>
                          </a:solidFill>
                        </a:rPr>
                        <a:t>Did not mind if got pregnant</a:t>
                      </a:r>
                      <a:endParaRPr lang="en-US" b="1" dirty="0">
                        <a:solidFill>
                          <a:schemeClr val="tx2"/>
                        </a:solidFill>
                      </a:endParaRPr>
                    </a:p>
                  </a:txBody>
                  <a:tcPr/>
                </a:tc>
                <a:tc>
                  <a:txBody>
                    <a:bodyPr/>
                    <a:lstStyle/>
                    <a:p>
                      <a:pPr algn="r"/>
                      <a:r>
                        <a:rPr lang="en-US" b="1" dirty="0" smtClean="0">
                          <a:solidFill>
                            <a:schemeClr val="tx2"/>
                          </a:solidFill>
                        </a:rPr>
                        <a:t>22.1</a:t>
                      </a:r>
                      <a:endParaRPr lang="en-US" b="1" dirty="0">
                        <a:solidFill>
                          <a:schemeClr val="tx2"/>
                        </a:solidFill>
                      </a:endParaRPr>
                    </a:p>
                  </a:txBody>
                  <a:tcPr/>
                </a:tc>
              </a:tr>
              <a:tr h="370840">
                <a:tc>
                  <a:txBody>
                    <a:bodyPr/>
                    <a:lstStyle/>
                    <a:p>
                      <a:r>
                        <a:rPr lang="en-US" b="1" dirty="0" smtClean="0">
                          <a:solidFill>
                            <a:schemeClr val="tx2"/>
                          </a:solidFill>
                        </a:rPr>
                        <a:t>Trouble getting birth control</a:t>
                      </a:r>
                      <a:endParaRPr lang="en-US" b="1" dirty="0">
                        <a:solidFill>
                          <a:schemeClr val="tx2"/>
                        </a:solidFill>
                      </a:endParaRPr>
                    </a:p>
                  </a:txBody>
                  <a:tcPr/>
                </a:tc>
                <a:tc>
                  <a:txBody>
                    <a:bodyPr/>
                    <a:lstStyle/>
                    <a:p>
                      <a:pPr algn="r"/>
                      <a:r>
                        <a:rPr lang="en-US" b="1" dirty="0" smtClean="0">
                          <a:solidFill>
                            <a:schemeClr val="tx2"/>
                          </a:solidFill>
                        </a:rPr>
                        <a:t>13.1</a:t>
                      </a:r>
                      <a:endParaRPr lang="en-US" b="1" dirty="0">
                        <a:solidFill>
                          <a:schemeClr val="tx2"/>
                        </a:solidFill>
                      </a:endParaRPr>
                    </a:p>
                  </a:txBody>
                  <a:tcPr/>
                </a:tc>
              </a:tr>
              <a:tr h="370840">
                <a:tc>
                  <a:txBody>
                    <a:bodyPr/>
                    <a:lstStyle/>
                    <a:p>
                      <a:r>
                        <a:rPr lang="en-US" b="1" dirty="0" smtClean="0">
                          <a:solidFill>
                            <a:schemeClr val="tx2"/>
                          </a:solidFill>
                        </a:rPr>
                        <a:t>Side effects from contraception</a:t>
                      </a:r>
                      <a:endParaRPr lang="en-US" b="1" dirty="0">
                        <a:solidFill>
                          <a:schemeClr val="tx2"/>
                        </a:solidFill>
                      </a:endParaRPr>
                    </a:p>
                  </a:txBody>
                  <a:tcPr/>
                </a:tc>
                <a:tc>
                  <a:txBody>
                    <a:bodyPr/>
                    <a:lstStyle/>
                    <a:p>
                      <a:pPr algn="r"/>
                      <a:r>
                        <a:rPr lang="en-US" b="1" dirty="0" smtClean="0">
                          <a:solidFill>
                            <a:schemeClr val="tx2"/>
                          </a:solidFill>
                        </a:rPr>
                        <a:t>9.4</a:t>
                      </a:r>
                      <a:endParaRPr lang="en-US" b="1" dirty="0">
                        <a:solidFill>
                          <a:schemeClr val="tx2"/>
                        </a:solidFill>
                      </a:endParaRPr>
                    </a:p>
                  </a:txBody>
                  <a:tcPr/>
                </a:tc>
              </a:tr>
              <a:tr h="370840">
                <a:tc>
                  <a:txBody>
                    <a:bodyPr/>
                    <a:lstStyle/>
                    <a:p>
                      <a:r>
                        <a:rPr lang="en-US" b="1" dirty="0" smtClean="0">
                          <a:solidFill>
                            <a:schemeClr val="tx2"/>
                          </a:solidFill>
                        </a:rPr>
                        <a:t>Thought she or partner</a:t>
                      </a:r>
                      <a:r>
                        <a:rPr lang="en-US" b="1" baseline="0" dirty="0" smtClean="0">
                          <a:solidFill>
                            <a:schemeClr val="tx2"/>
                          </a:solidFill>
                        </a:rPr>
                        <a:t> was sterile</a:t>
                      </a:r>
                      <a:endParaRPr lang="en-US" b="1" dirty="0">
                        <a:solidFill>
                          <a:schemeClr val="tx2"/>
                        </a:solidFill>
                      </a:endParaRPr>
                    </a:p>
                  </a:txBody>
                  <a:tcPr/>
                </a:tc>
                <a:tc>
                  <a:txBody>
                    <a:bodyPr/>
                    <a:lstStyle/>
                    <a:p>
                      <a:pPr algn="r"/>
                      <a:r>
                        <a:rPr lang="en-US" b="1" dirty="0" smtClean="0">
                          <a:solidFill>
                            <a:schemeClr val="tx2"/>
                          </a:solidFill>
                        </a:rPr>
                        <a:t>8.0</a:t>
                      </a:r>
                      <a:endParaRPr lang="en-US" b="1" dirty="0">
                        <a:solidFill>
                          <a:schemeClr val="tx2"/>
                        </a:solidFill>
                      </a:endParaRPr>
                    </a:p>
                  </a:txBody>
                  <a:tcPr/>
                </a:tc>
              </a:tr>
            </a:tbl>
          </a:graphicData>
        </a:graphic>
      </p:graphicFrame>
      <p:sp>
        <p:nvSpPr>
          <p:cNvPr id="4" name="Text Placeholder 3"/>
          <p:cNvSpPr>
            <a:spLocks noGrp="1"/>
          </p:cNvSpPr>
          <p:nvPr>
            <p:ph type="body" sz="quarter" idx="10"/>
          </p:nvPr>
        </p:nvSpPr>
        <p:spPr/>
        <p:txBody>
          <a:bodyPr/>
          <a:lstStyle/>
          <a:p>
            <a:r>
              <a:rPr lang="en-US" dirty="0" smtClean="0">
                <a:solidFill>
                  <a:schemeClr val="tx1"/>
                </a:solidFill>
              </a:rPr>
              <a:t>CDC, MMWR </a:t>
            </a:r>
            <a:r>
              <a:rPr lang="en-US" dirty="0" err="1" smtClean="0">
                <a:solidFill>
                  <a:schemeClr val="tx1"/>
                </a:solidFill>
              </a:rPr>
              <a:t>Morb</a:t>
            </a:r>
            <a:r>
              <a:rPr lang="en-US" dirty="0" smtClean="0">
                <a:solidFill>
                  <a:schemeClr val="tx1"/>
                </a:solidFill>
              </a:rPr>
              <a:t> Mortal </a:t>
            </a:r>
            <a:r>
              <a:rPr lang="en-US" dirty="0" err="1" smtClean="0">
                <a:solidFill>
                  <a:schemeClr val="tx1"/>
                </a:solidFill>
              </a:rPr>
              <a:t>Wkly</a:t>
            </a:r>
            <a:r>
              <a:rPr lang="en-US" dirty="0" smtClean="0">
                <a:solidFill>
                  <a:schemeClr val="tx1"/>
                </a:solidFill>
              </a:rPr>
              <a:t> Rep. 2012;61(2):25-9.</a:t>
            </a:r>
            <a:endParaRPr lang="en-US" dirty="0">
              <a:solidFill>
                <a:schemeClr val="tx1"/>
              </a:solidFill>
            </a:endParaRPr>
          </a:p>
        </p:txBody>
      </p:sp>
    </p:spTree>
    <p:extLst>
      <p:ext uri="{BB962C8B-B14F-4D97-AF65-F5344CB8AC3E}">
        <p14:creationId xmlns:p14="http://schemas.microsoft.com/office/powerpoint/2010/main" val="3393889129"/>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mp:transition xmlns:mp="http://schemas.microsoft.com/office/mac/powerpoint/2008/mai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7" name="Content Placeholder 8"/>
          <p:cNvSpPr>
            <a:spLocks noGrp="1"/>
          </p:cNvSpPr>
          <p:nvPr>
            <p:ph idx="1"/>
          </p:nvPr>
        </p:nvSpPr>
        <p:spPr bwMode="auto">
          <a:xfrm>
            <a:off x="611188" y="838200"/>
            <a:ext cx="7997825" cy="2286000"/>
          </a:xfrm>
          <a:noFill/>
          <a:ln>
            <a:miter lim="800000"/>
            <a:headEnd/>
            <a:tailEnd/>
          </a:ln>
        </p:spPr>
        <p:txBody>
          <a:bodyPr vert="horz" wrap="square" lIns="91440" tIns="45720" rIns="91440" bIns="45720" numCol="1" anchor="t" anchorCtr="0" compatLnSpc="1">
            <a:prstTxWarp prst="textNoShape">
              <a:avLst/>
            </a:prstTxWarp>
          </a:bodyPr>
          <a:lstStyle/>
          <a:p>
            <a:pPr algn="ctr" eaLnBrk="1" hangingPunct="1">
              <a:buFont typeface="Arial" charset="0"/>
              <a:buNone/>
            </a:pPr>
            <a:r>
              <a:rPr lang="en-US" sz="3600" b="1" dirty="0" smtClean="0">
                <a:ea typeface="ＭＳ Ｐゴシック"/>
                <a:cs typeface="ＭＳ Ｐゴシック"/>
              </a:rPr>
              <a:t>Abstinence is the only 100% effective way to prevent HIV, other sexually transmitted infections (STIs), and pregnancy</a:t>
            </a:r>
          </a:p>
        </p:txBody>
      </p:sp>
      <p:pic>
        <p:nvPicPr>
          <p:cNvPr id="9218" name="Picture 2" descr="\\cdc\project\CCHP_NCCD_DRH\drhshare\Photos\Photos\teen pregnancy\8649108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9400" y="3504067"/>
            <a:ext cx="1789649" cy="2690811"/>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cdc\project\CCHP_NCCD_DRH\drhshare\Photos\Photos\teen pregnancy\200450899-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4038600"/>
            <a:ext cx="2785273" cy="1860518"/>
          </a:xfrm>
          <a:prstGeom prst="rect">
            <a:avLst/>
          </a:prstGeom>
          <a:noFill/>
          <a:extLst>
            <a:ext uri="{909E8E84-426E-40DD-AFC4-6F175D3DCCD1}">
              <a14:hiddenFill xmlns:a14="http://schemas.microsoft.com/office/drawing/2010/main">
                <a:solidFill>
                  <a:srgbClr val="FFFFFF"/>
                </a:solidFill>
              </a14:hiddenFill>
            </a:ext>
          </a:extLst>
        </p:spPr>
      </p:pic>
      <p:pic>
        <p:nvPicPr>
          <p:cNvPr id="9221" name="Picture 5" descr="\\cdc\project\CCHP_NCCD_DRH\drhshare\Photos\Photos\teen pregnancy\56529604(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8200" y="3155587"/>
            <a:ext cx="1997513" cy="3017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2091006"/>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SECTION II.  </a:t>
            </a:r>
            <a:br>
              <a:rPr lang="en-US" dirty="0" smtClean="0"/>
            </a:br>
            <a:r>
              <a:rPr lang="en-US" dirty="0" smtClean="0"/>
              <a:t>CONTRACEPTIVE METHODS</a:t>
            </a:r>
            <a:endParaRPr lang="en-US" dirty="0"/>
          </a:p>
        </p:txBody>
      </p:sp>
    </p:spTree>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728" y="304800"/>
            <a:ext cx="8229600" cy="1143000"/>
          </a:xfrm>
        </p:spPr>
        <p:txBody>
          <a:bodyPr/>
          <a:lstStyle/>
          <a:p>
            <a:r>
              <a:rPr lang="en-US" sz="3200" dirty="0" smtClean="0"/>
              <a:t>Use of specific method(s) at last intercourse by</a:t>
            </a:r>
            <a:r>
              <a:rPr lang="en-US" sz="3200" dirty="0"/>
              <a:t> </a:t>
            </a:r>
            <a:r>
              <a:rPr lang="en-US" sz="3200" dirty="0" smtClean="0"/>
              <a:t>females,15-19 years old in 2012</a:t>
            </a:r>
            <a:endParaRPr lang="en-US" sz="32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848874897"/>
              </p:ext>
            </p:extLst>
          </p:nvPr>
        </p:nvGraphicFramePr>
        <p:xfrm>
          <a:off x="551688" y="1749552"/>
          <a:ext cx="8153400" cy="434340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 Placeholder 3"/>
          <p:cNvSpPr>
            <a:spLocks noGrp="1"/>
          </p:cNvSpPr>
          <p:nvPr>
            <p:ph type="body" sz="quarter" idx="10"/>
          </p:nvPr>
        </p:nvSpPr>
        <p:spPr>
          <a:xfrm>
            <a:off x="304800" y="6096000"/>
            <a:ext cx="3962400" cy="304800"/>
          </a:xfrm>
        </p:spPr>
        <p:txBody>
          <a:bodyPr/>
          <a:lstStyle/>
          <a:p>
            <a:pPr lvl="0"/>
            <a:r>
              <a:rPr lang="en-US" dirty="0">
                <a:solidFill>
                  <a:srgbClr val="FFC000"/>
                </a:solidFill>
                <a:cs typeface="Arial" pitchFamily="34" charset="0"/>
              </a:rPr>
              <a:t>Lindberg, J </a:t>
            </a:r>
            <a:r>
              <a:rPr lang="en-US" dirty="0" err="1">
                <a:solidFill>
                  <a:srgbClr val="FFC000"/>
                </a:solidFill>
                <a:cs typeface="Arial" pitchFamily="34" charset="0"/>
              </a:rPr>
              <a:t>Adolesc</a:t>
            </a:r>
            <a:r>
              <a:rPr lang="en-US" dirty="0">
                <a:solidFill>
                  <a:srgbClr val="FFC000"/>
                </a:solidFill>
                <a:cs typeface="Arial" pitchFamily="34" charset="0"/>
              </a:rPr>
              <a:t> Health. 2016.06.024; [</a:t>
            </a:r>
            <a:r>
              <a:rPr lang="en-US" dirty="0" err="1">
                <a:solidFill>
                  <a:srgbClr val="FFC000"/>
                </a:solidFill>
                <a:cs typeface="Arial" pitchFamily="34" charset="0"/>
              </a:rPr>
              <a:t>Epub</a:t>
            </a:r>
            <a:r>
              <a:rPr lang="en-US" dirty="0">
                <a:solidFill>
                  <a:srgbClr val="FFC000"/>
                </a:solidFill>
                <a:cs typeface="Arial" pitchFamily="34" charset="0"/>
              </a:rPr>
              <a:t> ahead of print]</a:t>
            </a:r>
            <a:endParaRPr lang="en-US" dirty="0">
              <a:solidFill>
                <a:srgbClr val="FFC000"/>
              </a:solidFill>
              <a:latin typeface="Arial" pitchFamily="34" charset="0"/>
              <a:cs typeface="Arial" pitchFamily="34" charset="0"/>
            </a:endParaRPr>
          </a:p>
        </p:txBody>
      </p:sp>
    </p:spTree>
    <p:extLst>
      <p:ext uri="{BB962C8B-B14F-4D97-AF65-F5344CB8AC3E}">
        <p14:creationId xmlns:p14="http://schemas.microsoft.com/office/powerpoint/2010/main" val="2768977247"/>
      </p:ext>
    </p:extLst>
  </p:cSld>
  <p:clrMapOvr>
    <a:masterClrMapping/>
  </p:clrMapOvr>
  <mc:AlternateContent xmlns:mc="http://schemas.openxmlformats.org/markup-compatibility/2006" xmlns:p14="http://schemas.microsoft.com/office/powerpoint/2010/main">
    <mc:Choice Requires="p14">
      <p:transition p14:dur="0"/>
    </mc:Choice>
    <mc:Fallback xmlns="" xmlns:mv="urn:schemas-microsoft-com:mac:vml">
      <mp:transition xmlns:mp="http://schemas.microsoft.com/office/mac/powerpoint/2008/mai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9912" y="381000"/>
            <a:ext cx="7851775" cy="685800"/>
          </a:xfrm>
        </p:spPr>
        <p:txBody>
          <a:bodyPr/>
          <a:lstStyle/>
          <a:p>
            <a:r>
              <a:rPr lang="en-US" sz="3200" b="1" dirty="0"/>
              <a:t>E</a:t>
            </a:r>
            <a:r>
              <a:rPr lang="en-US" sz="3200" b="1" dirty="0" smtClean="0"/>
              <a:t>ffectiveness </a:t>
            </a:r>
            <a:r>
              <a:rPr lang="en-US" sz="3200" b="1" dirty="0"/>
              <a:t>of family planning methods</a:t>
            </a:r>
          </a:p>
        </p:txBody>
      </p:sp>
      <p:sp>
        <p:nvSpPr>
          <p:cNvPr id="5" name="Rectangle 4"/>
          <p:cNvSpPr/>
          <p:nvPr/>
        </p:nvSpPr>
        <p:spPr>
          <a:xfrm>
            <a:off x="304800" y="6248400"/>
            <a:ext cx="5274201" cy="261610"/>
          </a:xfrm>
          <a:prstGeom prst="rect">
            <a:avLst/>
          </a:prstGeom>
        </p:spPr>
        <p:txBody>
          <a:bodyPr wrap="none">
            <a:spAutoFit/>
          </a:bodyPr>
          <a:lstStyle/>
          <a:p>
            <a:pPr lvl="0"/>
            <a:r>
              <a:rPr lang="en-US" sz="1100" dirty="0">
                <a:cs typeface="Arial" pitchFamily="34" charset="0"/>
              </a:rPr>
              <a:t>http://www.cdc.gov/reproductivehealth/UnintendedPregnancy/Contraception.htm</a:t>
            </a:r>
          </a:p>
        </p:txBody>
      </p:sp>
      <p:sp>
        <p:nvSpPr>
          <p:cNvPr id="7" name="Text Box 4"/>
          <p:cNvSpPr txBox="1">
            <a:spLocks noChangeArrowheads="1"/>
          </p:cNvSpPr>
          <p:nvPr/>
        </p:nvSpPr>
        <p:spPr bwMode="auto">
          <a:xfrm>
            <a:off x="7603640" y="1326356"/>
            <a:ext cx="1143000" cy="519113"/>
          </a:xfrm>
          <a:prstGeom prst="rect">
            <a:avLst/>
          </a:prstGeom>
          <a:noFill/>
          <a:ln w="9525">
            <a:noFill/>
            <a:miter lim="800000"/>
            <a:headEnd/>
            <a:tailEnd/>
          </a:ln>
        </p:spPr>
        <p:txBody>
          <a:bodyPr>
            <a:spAutoFit/>
          </a:bodyPr>
          <a:lstStyle/>
          <a:p>
            <a:pPr>
              <a:spcBef>
                <a:spcPct val="50000"/>
              </a:spcBef>
            </a:pPr>
            <a:r>
              <a:rPr lang="en-US" sz="2800" b="1" dirty="0">
                <a:solidFill>
                  <a:schemeClr val="tx2"/>
                </a:solidFill>
              </a:rPr>
              <a:t>Tier 1</a:t>
            </a:r>
            <a:endParaRPr lang="en-US" b="1" dirty="0">
              <a:solidFill>
                <a:schemeClr val="tx2"/>
              </a:solidFill>
            </a:endParaRPr>
          </a:p>
        </p:txBody>
      </p:sp>
      <p:sp>
        <p:nvSpPr>
          <p:cNvPr id="8" name="Text Box 4"/>
          <p:cNvSpPr txBox="1">
            <a:spLocks noChangeArrowheads="1"/>
          </p:cNvSpPr>
          <p:nvPr/>
        </p:nvSpPr>
        <p:spPr bwMode="auto">
          <a:xfrm>
            <a:off x="7525852" y="2378869"/>
            <a:ext cx="1143000" cy="519113"/>
          </a:xfrm>
          <a:prstGeom prst="rect">
            <a:avLst/>
          </a:prstGeom>
          <a:noFill/>
          <a:ln w="9525">
            <a:noFill/>
            <a:miter lim="800000"/>
            <a:headEnd/>
            <a:tailEnd/>
          </a:ln>
        </p:spPr>
        <p:txBody>
          <a:bodyPr>
            <a:spAutoFit/>
          </a:bodyPr>
          <a:lstStyle/>
          <a:p>
            <a:pPr>
              <a:spcBef>
                <a:spcPct val="50000"/>
              </a:spcBef>
            </a:pPr>
            <a:r>
              <a:rPr lang="en-US" sz="2800" b="1" dirty="0">
                <a:solidFill>
                  <a:schemeClr val="tx2"/>
                </a:solidFill>
              </a:rPr>
              <a:t>Tier </a:t>
            </a:r>
            <a:r>
              <a:rPr lang="en-US" sz="2800" b="1" dirty="0" smtClean="0">
                <a:solidFill>
                  <a:schemeClr val="tx2"/>
                </a:solidFill>
              </a:rPr>
              <a:t>2</a:t>
            </a:r>
            <a:endParaRPr lang="en-US" b="1" dirty="0">
              <a:solidFill>
                <a:schemeClr val="tx2"/>
              </a:solidFill>
            </a:endParaRPr>
          </a:p>
        </p:txBody>
      </p:sp>
      <p:sp>
        <p:nvSpPr>
          <p:cNvPr id="9" name="Text Box 4"/>
          <p:cNvSpPr txBox="1">
            <a:spLocks noChangeArrowheads="1"/>
          </p:cNvSpPr>
          <p:nvPr/>
        </p:nvSpPr>
        <p:spPr bwMode="auto">
          <a:xfrm>
            <a:off x="7603640" y="3690938"/>
            <a:ext cx="1143000" cy="519113"/>
          </a:xfrm>
          <a:prstGeom prst="rect">
            <a:avLst/>
          </a:prstGeom>
          <a:noFill/>
          <a:ln w="9525">
            <a:noFill/>
            <a:miter lim="800000"/>
            <a:headEnd/>
            <a:tailEnd/>
          </a:ln>
        </p:spPr>
        <p:txBody>
          <a:bodyPr>
            <a:spAutoFit/>
          </a:bodyPr>
          <a:lstStyle/>
          <a:p>
            <a:pPr>
              <a:spcBef>
                <a:spcPct val="50000"/>
              </a:spcBef>
            </a:pPr>
            <a:r>
              <a:rPr lang="en-US" sz="2800" b="1" dirty="0">
                <a:solidFill>
                  <a:schemeClr val="tx2"/>
                </a:solidFill>
              </a:rPr>
              <a:t>Tier </a:t>
            </a:r>
            <a:r>
              <a:rPr lang="en-US" sz="2800" b="1" dirty="0" smtClean="0">
                <a:solidFill>
                  <a:schemeClr val="tx2"/>
                </a:solidFill>
              </a:rPr>
              <a:t>3</a:t>
            </a:r>
            <a:endParaRPr lang="en-US" b="1" dirty="0">
              <a:solidFill>
                <a:schemeClr val="tx2"/>
              </a:solidFill>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040788"/>
            <a:ext cx="6154252" cy="51038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91677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533400" y="609600"/>
            <a:ext cx="8229600" cy="941387"/>
          </a:xfrm>
        </p:spPr>
        <p:txBody>
          <a:bodyPr/>
          <a:lstStyle/>
          <a:p>
            <a:pPr eaLnBrk="1" hangingPunct="1">
              <a:defRPr/>
            </a:pPr>
            <a:r>
              <a:rPr lang="en-US" sz="3200" b="1" dirty="0" smtClean="0">
                <a:latin typeface="+mn-lt"/>
              </a:rPr>
              <a:t>Typical Use and Perfect Use</a:t>
            </a:r>
          </a:p>
        </p:txBody>
      </p:sp>
      <p:sp>
        <p:nvSpPr>
          <p:cNvPr id="7171" name="Content Placeholder 2"/>
          <p:cNvSpPr>
            <a:spLocks noGrp="1"/>
          </p:cNvSpPr>
          <p:nvPr>
            <p:ph sz="half" idx="1"/>
          </p:nvPr>
        </p:nvSpPr>
        <p:spPr/>
        <p:txBody>
          <a:bodyPr/>
          <a:lstStyle/>
          <a:p>
            <a:pPr eaLnBrk="1" hangingPunct="1">
              <a:buClr>
                <a:schemeClr val="tx1"/>
              </a:buClr>
              <a:buSzPct val="70000"/>
              <a:buFont typeface="Wingdings" panose="05000000000000000000" pitchFamily="2" charset="2"/>
              <a:buChar char="q"/>
              <a:defRPr/>
            </a:pPr>
            <a:r>
              <a:rPr lang="en-US" sz="2800" b="1" dirty="0" smtClean="0">
                <a:solidFill>
                  <a:schemeClr val="bg2"/>
                </a:solidFill>
                <a:cs typeface="Arial" charset="0"/>
              </a:rPr>
              <a:t>Typical Use</a:t>
            </a:r>
          </a:p>
          <a:p>
            <a:pPr lvl="1">
              <a:buClr>
                <a:schemeClr val="tx1"/>
              </a:buClr>
              <a:buSzPct val="100000"/>
              <a:buFont typeface="Wingdings" panose="05000000000000000000" pitchFamily="2" charset="2"/>
              <a:buChar char="§"/>
              <a:defRPr/>
            </a:pPr>
            <a:r>
              <a:rPr lang="en-US" dirty="0" smtClean="0">
                <a:solidFill>
                  <a:schemeClr val="bg2"/>
                </a:solidFill>
                <a:cs typeface="Arial" charset="0"/>
              </a:rPr>
              <a:t>Failure rate</a:t>
            </a:r>
          </a:p>
          <a:p>
            <a:pPr lvl="1">
              <a:buClr>
                <a:schemeClr val="tx1"/>
              </a:buClr>
              <a:buSzPct val="100000"/>
              <a:buFont typeface="Wingdings" panose="05000000000000000000" pitchFamily="2" charset="2"/>
              <a:buChar char="§"/>
              <a:defRPr/>
            </a:pPr>
            <a:r>
              <a:rPr lang="en-US" dirty="0" smtClean="0">
                <a:solidFill>
                  <a:schemeClr val="bg2"/>
                </a:solidFill>
                <a:cs typeface="Arial" charset="0"/>
              </a:rPr>
              <a:t>Average person</a:t>
            </a:r>
          </a:p>
          <a:p>
            <a:pPr lvl="1">
              <a:buClr>
                <a:schemeClr val="tx1"/>
              </a:buClr>
              <a:buSzPct val="100000"/>
              <a:buFont typeface="Wingdings" panose="05000000000000000000" pitchFamily="2" charset="2"/>
              <a:buChar char="§"/>
              <a:defRPr/>
            </a:pPr>
            <a:r>
              <a:rPr lang="en-US" dirty="0" smtClean="0">
                <a:solidFill>
                  <a:schemeClr val="bg2"/>
                </a:solidFill>
                <a:cs typeface="Arial" charset="0"/>
              </a:rPr>
              <a:t>Not always consistent or correct</a:t>
            </a:r>
          </a:p>
          <a:p>
            <a:pPr lvl="1">
              <a:buClr>
                <a:schemeClr val="tx1"/>
              </a:buClr>
              <a:buSzPct val="100000"/>
              <a:buFont typeface="Wingdings" panose="05000000000000000000" pitchFamily="2" charset="2"/>
              <a:buChar char="§"/>
              <a:defRPr/>
            </a:pPr>
            <a:r>
              <a:rPr lang="en-US" dirty="0" smtClean="0">
                <a:solidFill>
                  <a:schemeClr val="bg2"/>
                </a:solidFill>
                <a:cs typeface="Arial" charset="0"/>
              </a:rPr>
              <a:t>During first year</a:t>
            </a:r>
          </a:p>
        </p:txBody>
      </p:sp>
      <p:sp>
        <p:nvSpPr>
          <p:cNvPr id="6" name="Content Placeholder 5"/>
          <p:cNvSpPr>
            <a:spLocks noGrp="1"/>
          </p:cNvSpPr>
          <p:nvPr>
            <p:ph sz="half" idx="2"/>
          </p:nvPr>
        </p:nvSpPr>
        <p:spPr/>
        <p:txBody>
          <a:bodyPr/>
          <a:lstStyle/>
          <a:p>
            <a:pPr>
              <a:buClr>
                <a:schemeClr val="tx1"/>
              </a:buClr>
              <a:buSzPct val="70000"/>
              <a:buFont typeface="Wingdings" panose="05000000000000000000" pitchFamily="2" charset="2"/>
              <a:buChar char="q"/>
            </a:pPr>
            <a:r>
              <a:rPr lang="en-US" b="1" dirty="0" smtClean="0">
                <a:solidFill>
                  <a:schemeClr val="bg2"/>
                </a:solidFill>
              </a:rPr>
              <a:t>Perfect Use</a:t>
            </a:r>
          </a:p>
          <a:p>
            <a:pPr lvl="1">
              <a:buClr>
                <a:schemeClr val="tx1"/>
              </a:buClr>
              <a:buSzPct val="100000"/>
              <a:buFont typeface="Wingdings" panose="05000000000000000000" pitchFamily="2" charset="2"/>
              <a:buChar char="§"/>
            </a:pPr>
            <a:r>
              <a:rPr lang="en-US" dirty="0" smtClean="0">
                <a:solidFill>
                  <a:schemeClr val="bg2"/>
                </a:solidFill>
              </a:rPr>
              <a:t>Failure rate</a:t>
            </a:r>
          </a:p>
          <a:p>
            <a:pPr lvl="1">
              <a:buClr>
                <a:schemeClr val="tx1"/>
              </a:buClr>
              <a:buSzPct val="100000"/>
              <a:buFont typeface="Wingdings" panose="05000000000000000000" pitchFamily="2" charset="2"/>
              <a:buChar char="§"/>
            </a:pPr>
            <a:r>
              <a:rPr lang="en-US" dirty="0" smtClean="0">
                <a:solidFill>
                  <a:schemeClr val="bg2"/>
                </a:solidFill>
              </a:rPr>
              <a:t>Use is consistent and correct</a:t>
            </a:r>
          </a:p>
          <a:p>
            <a:pPr lvl="1">
              <a:buClr>
                <a:schemeClr val="tx1"/>
              </a:buClr>
              <a:buSzPct val="100000"/>
              <a:buFont typeface="Wingdings" panose="05000000000000000000" pitchFamily="2" charset="2"/>
              <a:buChar char="§"/>
            </a:pPr>
            <a:r>
              <a:rPr lang="en-US" dirty="0" smtClean="0">
                <a:solidFill>
                  <a:schemeClr val="bg2"/>
                </a:solidFill>
              </a:rPr>
              <a:t>At every sex act</a:t>
            </a:r>
          </a:p>
          <a:p>
            <a:pPr lvl="1">
              <a:buClr>
                <a:schemeClr val="tx1"/>
              </a:buClr>
              <a:buSzPct val="100000"/>
              <a:buFont typeface="Wingdings" panose="05000000000000000000" pitchFamily="2" charset="2"/>
              <a:buChar char="§"/>
            </a:pPr>
            <a:r>
              <a:rPr lang="en-US" dirty="0" smtClean="0">
                <a:solidFill>
                  <a:schemeClr val="bg2"/>
                </a:solidFill>
              </a:rPr>
              <a:t>During the first year</a:t>
            </a:r>
          </a:p>
          <a:p>
            <a:pPr lvl="1"/>
            <a:endParaRPr lang="en-US" dirty="0"/>
          </a:p>
        </p:txBody>
      </p:sp>
      <p:sp>
        <p:nvSpPr>
          <p:cNvPr id="5" name="TextBox 6"/>
          <p:cNvSpPr txBox="1">
            <a:spLocks noChangeArrowheads="1"/>
          </p:cNvSpPr>
          <p:nvPr/>
        </p:nvSpPr>
        <p:spPr bwMode="auto">
          <a:xfrm>
            <a:off x="304800" y="6149213"/>
            <a:ext cx="3505200" cy="261610"/>
          </a:xfrm>
          <a:prstGeom prst="rect">
            <a:avLst/>
          </a:prstGeom>
          <a:noFill/>
          <a:ln w="9525">
            <a:noFill/>
            <a:miter lim="800000"/>
            <a:headEnd/>
            <a:tailEnd/>
          </a:ln>
        </p:spPr>
        <p:txBody>
          <a:bodyPr wrap="square">
            <a:spAutoFit/>
          </a:bodyPr>
          <a:lstStyle/>
          <a:p>
            <a:r>
              <a:rPr lang="en-US" sz="1100" dirty="0" smtClean="0"/>
              <a:t>Trussell, Contraception</a:t>
            </a:r>
            <a:r>
              <a:rPr lang="en-US" sz="1100" dirty="0" smtClean="0">
                <a:hlinkClick r:id="rId3" tooltip="Contraception."/>
              </a:rPr>
              <a:t>.</a:t>
            </a:r>
            <a:r>
              <a:rPr lang="en-US" sz="1100" dirty="0" smtClean="0"/>
              <a:t> </a:t>
            </a:r>
            <a:r>
              <a:rPr lang="en-US" sz="1100" dirty="0"/>
              <a:t>2011 May;83(5):397-404</a:t>
            </a:r>
          </a:p>
        </p:txBody>
      </p:sp>
    </p:spTree>
    <p:extLst>
      <p:ext uri="{BB962C8B-B14F-4D97-AF65-F5344CB8AC3E}">
        <p14:creationId xmlns:p14="http://schemas.microsoft.com/office/powerpoint/2010/main" val="41614275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1" name="Rectangle 2"/>
          <p:cNvSpPr>
            <a:spLocks noGrp="1" noChangeArrowheads="1"/>
          </p:cNvSpPr>
          <p:nvPr>
            <p:ph type="title"/>
          </p:nvPr>
        </p:nvSpPr>
        <p:spPr bwMode="auto">
          <a:xfrm>
            <a:off x="611188" y="382588"/>
            <a:ext cx="7851775" cy="1370012"/>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3200" b="1" dirty="0" smtClean="0">
                <a:ea typeface="ＭＳ Ｐゴシック"/>
                <a:cs typeface="ＭＳ Ｐゴシック"/>
              </a:rPr>
              <a:t>Reversible Tier 1 Methods:</a:t>
            </a:r>
            <a:r>
              <a:rPr lang="en-US" b="1" dirty="0" smtClean="0">
                <a:ea typeface="ＭＳ Ｐゴシック"/>
                <a:cs typeface="ＭＳ Ｐゴシック"/>
              </a:rPr>
              <a:t/>
            </a:r>
            <a:br>
              <a:rPr lang="en-US" b="1" dirty="0" smtClean="0">
                <a:ea typeface="ＭＳ Ｐゴシック"/>
                <a:cs typeface="ＭＳ Ｐゴシック"/>
              </a:rPr>
            </a:br>
            <a:r>
              <a:rPr lang="en-US" sz="3200" b="1" dirty="0" smtClean="0">
                <a:ea typeface="ＭＳ Ｐゴシック"/>
                <a:cs typeface="ＭＳ Ｐゴシック"/>
              </a:rPr>
              <a:t>“Most Effective”</a:t>
            </a:r>
            <a:endParaRPr lang="en-US" b="1" dirty="0" smtClean="0">
              <a:ea typeface="ＭＳ Ｐゴシック"/>
              <a:cs typeface="ＭＳ Ｐゴシック"/>
            </a:endParaRPr>
          </a:p>
        </p:txBody>
      </p:sp>
      <p:sp>
        <p:nvSpPr>
          <p:cNvPr id="522242" name="Rectangle 4"/>
          <p:cNvSpPr>
            <a:spLocks noGrp="1" noChangeArrowheads="1"/>
          </p:cNvSpPr>
          <p:nvPr>
            <p:ph idx="1"/>
          </p:nvPr>
        </p:nvSpPr>
        <p:spPr bwMode="auto">
          <a:xfrm>
            <a:off x="533400" y="1754188"/>
            <a:ext cx="7997825" cy="4570412"/>
          </a:xfrm>
          <a:noFill/>
          <a:ln>
            <a:miter lim="800000"/>
            <a:headEnd/>
            <a:tailEnd/>
          </a:ln>
        </p:spPr>
        <p:txBody>
          <a:bodyPr vert="horz" wrap="square" lIns="91440" tIns="45720" rIns="91440" bIns="45720" numCol="1" anchor="t" anchorCtr="0" compatLnSpc="1">
            <a:prstTxWarp prst="textNoShape">
              <a:avLst/>
            </a:prstTxWarp>
          </a:bodyPr>
          <a:lstStyle/>
          <a:p>
            <a:pPr eaLnBrk="1" hangingPunct="1">
              <a:buNone/>
            </a:pPr>
            <a:r>
              <a:rPr lang="en-US" sz="2800" b="1" dirty="0" smtClean="0">
                <a:ea typeface="ＭＳ Ｐゴシック"/>
                <a:cs typeface="ＭＳ Ｐゴシック"/>
              </a:rPr>
              <a:t>Long Acting Reversible Contraception (LARC)</a:t>
            </a:r>
          </a:p>
          <a:p>
            <a:pPr eaLnBrk="1" hangingPunct="1">
              <a:buClr>
                <a:schemeClr val="tx1"/>
              </a:buClr>
              <a:buSzPct val="70000"/>
              <a:buFont typeface="Wingdings" panose="05000000000000000000" pitchFamily="2" charset="2"/>
              <a:buChar char="q"/>
            </a:pPr>
            <a:r>
              <a:rPr lang="en-US" sz="2800" b="1" dirty="0" err="1" smtClean="0">
                <a:solidFill>
                  <a:schemeClr val="bg2"/>
                </a:solidFill>
                <a:ea typeface="ＭＳ Ｐゴシック"/>
                <a:cs typeface="ＭＳ Ｐゴシック"/>
              </a:rPr>
              <a:t>Levonorgestrel</a:t>
            </a:r>
            <a:r>
              <a:rPr lang="en-US" sz="2800" b="1" dirty="0" smtClean="0">
                <a:solidFill>
                  <a:schemeClr val="bg2"/>
                </a:solidFill>
                <a:ea typeface="ＭＳ Ｐゴシック"/>
                <a:cs typeface="ＭＳ Ｐゴシック"/>
              </a:rPr>
              <a:t>-releasing IUD</a:t>
            </a:r>
          </a:p>
          <a:p>
            <a:pPr eaLnBrk="1" hangingPunct="1">
              <a:buClr>
                <a:schemeClr val="tx1"/>
              </a:buClr>
              <a:buSzPct val="70000"/>
              <a:buFont typeface="Wingdings" panose="05000000000000000000" pitchFamily="2" charset="2"/>
              <a:buChar char="q"/>
            </a:pPr>
            <a:r>
              <a:rPr lang="en-US" sz="2800" b="1" dirty="0" smtClean="0">
                <a:solidFill>
                  <a:schemeClr val="bg2"/>
                </a:solidFill>
                <a:ea typeface="ＭＳ Ｐゴシック"/>
                <a:cs typeface="ＭＳ Ｐゴシック"/>
              </a:rPr>
              <a:t>Copper IUD</a:t>
            </a:r>
          </a:p>
          <a:p>
            <a:pPr eaLnBrk="1" hangingPunct="1">
              <a:buClr>
                <a:schemeClr val="tx1"/>
              </a:buClr>
              <a:buSzPct val="70000"/>
              <a:buFont typeface="Wingdings" panose="05000000000000000000" pitchFamily="2" charset="2"/>
              <a:buChar char="q"/>
            </a:pPr>
            <a:r>
              <a:rPr lang="en-US" sz="2800" b="1" dirty="0" smtClean="0">
                <a:solidFill>
                  <a:schemeClr val="bg2"/>
                </a:solidFill>
                <a:ea typeface="ＭＳ Ｐゴシック"/>
                <a:cs typeface="ＭＳ Ｐゴシック"/>
              </a:rPr>
              <a:t>Implant</a:t>
            </a: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4038600"/>
            <a:ext cx="3886200" cy="1798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8103574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4114800"/>
            <a:ext cx="7772400" cy="2057400"/>
          </a:xfrm>
        </p:spPr>
        <p:txBody>
          <a:bodyPr/>
          <a:lstStyle/>
          <a:p>
            <a:r>
              <a:rPr lang="en-US" dirty="0" smtClean="0"/>
              <a:t>SECTION I.  </a:t>
            </a:r>
            <a:r>
              <a:rPr lang="en-US" dirty="0"/>
              <a:t/>
            </a:r>
            <a:br>
              <a:rPr lang="en-US" dirty="0"/>
            </a:br>
            <a:r>
              <a:rPr lang="en-US" dirty="0" smtClean="0"/>
              <a:t>Trends in teen pregnancy, SEXUAL Behavior and contraceptive use</a:t>
            </a:r>
            <a:endParaRPr lang="en-US" dirty="0"/>
          </a:p>
        </p:txBody>
      </p:sp>
    </p:spTree>
    <p:extLst>
      <p:ext uri="{BB962C8B-B14F-4D97-AF65-F5344CB8AC3E}">
        <p14:creationId xmlns:p14="http://schemas.microsoft.com/office/powerpoint/2010/main" val="771246674"/>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036638"/>
          </a:xfrm>
        </p:spPr>
        <p:txBody>
          <a:bodyPr/>
          <a:lstStyle/>
          <a:p>
            <a:r>
              <a:rPr lang="en-US" dirty="0" smtClean="0">
                <a:ea typeface="ＭＳ Ｐゴシック"/>
                <a:cs typeface="ＭＳ Ｐゴシック"/>
              </a:rPr>
              <a:t>TIER 1 for Adolescents:</a:t>
            </a:r>
            <a:br>
              <a:rPr lang="en-US" dirty="0" smtClean="0">
                <a:ea typeface="ＭＳ Ｐゴシック"/>
                <a:cs typeface="ＭＳ Ｐゴシック"/>
              </a:rPr>
            </a:br>
            <a:r>
              <a:rPr lang="en-US" dirty="0" smtClean="0">
                <a:ea typeface="ＭＳ Ｐゴシック"/>
                <a:cs typeface="ＭＳ Ｐゴシック"/>
              </a:rPr>
              <a:t>  Long </a:t>
            </a:r>
            <a:r>
              <a:rPr lang="en-US" dirty="0">
                <a:ea typeface="ＭＳ Ｐゴシック"/>
                <a:cs typeface="ＭＳ Ｐゴシック"/>
              </a:rPr>
              <a:t>Acting Reversible Contraception (LARC)</a:t>
            </a:r>
            <a:endParaRPr lang="en-US" dirty="0"/>
          </a:p>
        </p:txBody>
      </p:sp>
      <p:sp>
        <p:nvSpPr>
          <p:cNvPr id="3" name="Content Placeholder 2"/>
          <p:cNvSpPr>
            <a:spLocks noGrp="1"/>
          </p:cNvSpPr>
          <p:nvPr>
            <p:ph idx="1"/>
          </p:nvPr>
        </p:nvSpPr>
        <p:spPr>
          <a:xfrm>
            <a:off x="457200" y="1676400"/>
            <a:ext cx="8229600" cy="3962399"/>
          </a:xfrm>
        </p:spPr>
        <p:txBody>
          <a:bodyPr/>
          <a:lstStyle/>
          <a:p>
            <a:pPr>
              <a:lnSpc>
                <a:spcPct val="90000"/>
              </a:lnSpc>
            </a:pPr>
            <a:r>
              <a:rPr lang="en-US" sz="2200" dirty="0">
                <a:ea typeface="ＭＳ Ｐゴシック"/>
                <a:cs typeface="ＭＳ Ｐゴシック"/>
              </a:rPr>
              <a:t>“Forgettable </a:t>
            </a:r>
            <a:r>
              <a:rPr lang="en-US" sz="2200" dirty="0" smtClean="0">
                <a:ea typeface="ＭＳ Ｐゴシック"/>
                <a:cs typeface="ＭＳ Ｐゴシック"/>
              </a:rPr>
              <a:t>contraception”</a:t>
            </a:r>
          </a:p>
          <a:p>
            <a:pPr>
              <a:lnSpc>
                <a:spcPct val="90000"/>
              </a:lnSpc>
            </a:pPr>
            <a:endParaRPr lang="en-US" sz="2200" dirty="0" smtClean="0">
              <a:ea typeface="ＭＳ Ｐゴシック"/>
              <a:cs typeface="ＭＳ Ｐゴシック"/>
            </a:endParaRPr>
          </a:p>
          <a:p>
            <a:pPr>
              <a:lnSpc>
                <a:spcPct val="90000"/>
              </a:lnSpc>
            </a:pPr>
            <a:r>
              <a:rPr lang="en-US" sz="2200" dirty="0" smtClean="0">
                <a:ea typeface="ＭＳ Ｐゴシック"/>
                <a:cs typeface="ＭＳ Ｐゴシック"/>
              </a:rPr>
              <a:t>Not </a:t>
            </a:r>
            <a:r>
              <a:rPr lang="en-US" sz="2200" dirty="0">
                <a:ea typeface="ＭＳ Ｐゴシック"/>
                <a:cs typeface="ＭＳ Ｐゴシック"/>
              </a:rPr>
              <a:t>dependent on </a:t>
            </a:r>
            <a:r>
              <a:rPr lang="en-US" sz="2200" dirty="0" smtClean="0">
                <a:ea typeface="ＭＳ Ｐゴシック"/>
                <a:cs typeface="ＭＳ Ｐゴシック"/>
              </a:rPr>
              <a:t>compliance/adherence</a:t>
            </a:r>
          </a:p>
          <a:p>
            <a:pPr lvl="1">
              <a:lnSpc>
                <a:spcPct val="90000"/>
              </a:lnSpc>
              <a:buSzPct val="70000"/>
              <a:buFont typeface="Wingdings" pitchFamily="2" charset="2"/>
              <a:buChar char="q"/>
            </a:pPr>
            <a:endParaRPr lang="en-US" sz="2200" dirty="0" smtClean="0">
              <a:ea typeface="ＭＳ Ｐゴシック"/>
            </a:endParaRPr>
          </a:p>
          <a:p>
            <a:pPr>
              <a:lnSpc>
                <a:spcPct val="90000"/>
              </a:lnSpc>
            </a:pPr>
            <a:r>
              <a:rPr lang="en-US" sz="2200" dirty="0" smtClean="0">
                <a:ea typeface="ＭＳ Ｐゴシック"/>
                <a:cs typeface="ＭＳ Ｐゴシック"/>
              </a:rPr>
              <a:t>“Expanding </a:t>
            </a:r>
            <a:r>
              <a:rPr lang="en-US" sz="2200" dirty="0">
                <a:ea typeface="ＭＳ Ｐゴシック"/>
                <a:cs typeface="ＭＳ Ｐゴシック"/>
              </a:rPr>
              <a:t>access to LARC for young women has been declared a national priority” (</a:t>
            </a:r>
            <a:r>
              <a:rPr lang="en-US" sz="2200" dirty="0" smtClean="0">
                <a:ea typeface="ＭＳ Ｐゴシック"/>
                <a:cs typeface="ＭＳ Ｐゴシック"/>
              </a:rPr>
              <a:t>IOM)</a:t>
            </a:r>
            <a:endParaRPr lang="en-US" sz="2200" dirty="0">
              <a:ea typeface="ＭＳ Ｐゴシック"/>
              <a:cs typeface="ＭＳ Ｐゴシック"/>
            </a:endParaRPr>
          </a:p>
          <a:p>
            <a:pPr>
              <a:lnSpc>
                <a:spcPct val="90000"/>
              </a:lnSpc>
            </a:pPr>
            <a:endParaRPr lang="en-US" sz="2200" dirty="0" smtClean="0">
              <a:ea typeface="ＭＳ Ｐゴシック"/>
              <a:cs typeface="ＭＳ Ｐゴシック"/>
            </a:endParaRPr>
          </a:p>
          <a:p>
            <a:pPr>
              <a:lnSpc>
                <a:spcPct val="90000"/>
              </a:lnSpc>
            </a:pPr>
            <a:r>
              <a:rPr lang="en-US" sz="2200" dirty="0" smtClean="0">
                <a:ea typeface="ＭＳ Ｐゴシック"/>
                <a:cs typeface="ＭＳ Ｐゴシック"/>
              </a:rPr>
              <a:t>“</a:t>
            </a:r>
            <a:r>
              <a:rPr lang="en-US" sz="2200" dirty="0">
                <a:ea typeface="ＭＳ Ｐゴシック"/>
                <a:cs typeface="ＭＳ Ｐゴシック"/>
              </a:rPr>
              <a:t>S</a:t>
            </a:r>
            <a:r>
              <a:rPr lang="en-US" sz="2200" dirty="0" smtClean="0">
                <a:ea typeface="ＭＳ Ｐゴシック"/>
                <a:cs typeface="ＭＳ Ｐゴシック"/>
              </a:rPr>
              <a:t>hould be considered as first-line choices for both nulliparous and parous adolescents” </a:t>
            </a:r>
            <a:r>
              <a:rPr lang="en-US" sz="2200" dirty="0">
                <a:ea typeface="ＭＳ Ｐゴシック"/>
                <a:cs typeface="ＭＳ Ｐゴシック"/>
              </a:rPr>
              <a:t>(ACOG </a:t>
            </a:r>
            <a:r>
              <a:rPr lang="en-US" sz="2200" dirty="0" smtClean="0">
                <a:ea typeface="ＭＳ Ｐゴシック"/>
                <a:cs typeface="ＭＳ Ｐゴシック"/>
              </a:rPr>
              <a:t>2007)</a:t>
            </a:r>
          </a:p>
          <a:p>
            <a:pPr>
              <a:lnSpc>
                <a:spcPct val="90000"/>
              </a:lnSpc>
            </a:pPr>
            <a:endParaRPr lang="en-US" sz="2200" dirty="0" smtClean="0">
              <a:ea typeface="ＭＳ Ｐゴシック"/>
              <a:cs typeface="ＭＳ Ｐゴシック"/>
            </a:endParaRPr>
          </a:p>
          <a:p>
            <a:pPr>
              <a:lnSpc>
                <a:spcPct val="90000"/>
              </a:lnSpc>
            </a:pPr>
            <a:r>
              <a:rPr lang="en-US" sz="2200" dirty="0" smtClean="0">
                <a:ea typeface="ＭＳ Ｐゴシック"/>
                <a:cs typeface="ＭＳ Ｐゴシック"/>
              </a:rPr>
              <a:t>“LARC methods should be considered first-line contraceptive choices for adolescents” (AAP 2014)</a:t>
            </a:r>
            <a:endParaRPr lang="en-US" sz="2200" dirty="0">
              <a:ea typeface="ＭＳ Ｐゴシック"/>
              <a:cs typeface="ＭＳ Ｐゴシック"/>
            </a:endParaRPr>
          </a:p>
          <a:p>
            <a:pPr>
              <a:buFont typeface="Arial" pitchFamily="34" charset="0"/>
              <a:buChar char="•"/>
            </a:pPr>
            <a:endParaRPr lang="en-US" dirty="0"/>
          </a:p>
        </p:txBody>
      </p:sp>
      <p:sp>
        <p:nvSpPr>
          <p:cNvPr id="5" name="TextBox 4"/>
          <p:cNvSpPr txBox="1"/>
          <p:nvPr/>
        </p:nvSpPr>
        <p:spPr>
          <a:xfrm>
            <a:off x="304800" y="6190171"/>
            <a:ext cx="2526654" cy="261610"/>
          </a:xfrm>
          <a:prstGeom prst="rect">
            <a:avLst/>
          </a:prstGeom>
          <a:noFill/>
        </p:spPr>
        <p:txBody>
          <a:bodyPr wrap="none" rtlCol="0">
            <a:spAutoFit/>
          </a:bodyPr>
          <a:lstStyle/>
          <a:p>
            <a:r>
              <a:rPr lang="en-US" sz="1100" dirty="0" smtClean="0"/>
              <a:t>Finer, </a:t>
            </a:r>
            <a:r>
              <a:rPr lang="en-US" sz="1100" dirty="0" err="1" smtClean="0"/>
              <a:t>Fertil</a:t>
            </a:r>
            <a:r>
              <a:rPr lang="en-US" sz="1100" dirty="0" smtClean="0"/>
              <a:t> </a:t>
            </a:r>
            <a:r>
              <a:rPr lang="en-US" sz="1100" dirty="0" err="1" smtClean="0"/>
              <a:t>Steril</a:t>
            </a:r>
            <a:r>
              <a:rPr lang="en-US" sz="1100" dirty="0" smtClean="0"/>
              <a:t>. 2012 Oct;98(4):893-7</a:t>
            </a:r>
            <a:endParaRPr lang="en-US" sz="1100" dirty="0"/>
          </a:p>
        </p:txBody>
      </p:sp>
    </p:spTree>
    <p:extLst>
      <p:ext uri="{BB962C8B-B14F-4D97-AF65-F5344CB8AC3E}">
        <p14:creationId xmlns:p14="http://schemas.microsoft.com/office/powerpoint/2010/main" val="1762628810"/>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mp:transition xmlns:mp="http://schemas.microsoft.com/office/mac/powerpoint/2008/mai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89" name="Rectangle 2"/>
          <p:cNvSpPr>
            <a:spLocks noGrp="1" noChangeArrowheads="1"/>
          </p:cNvSpPr>
          <p:nvPr>
            <p:ph type="title"/>
          </p:nvPr>
        </p:nvSpPr>
        <p:spPr bwMode="auto">
          <a:xfrm>
            <a:off x="609600" y="685800"/>
            <a:ext cx="7851775" cy="1065212"/>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3200" b="1" dirty="0" err="1" smtClean="0">
                <a:ea typeface="ＭＳ Ｐゴシック"/>
                <a:cs typeface="ＭＳ Ｐゴシック"/>
              </a:rPr>
              <a:t>Levonorgestrel</a:t>
            </a:r>
            <a:r>
              <a:rPr lang="en-US" sz="3200" b="1" dirty="0" smtClean="0">
                <a:ea typeface="ＭＳ Ｐゴシック"/>
                <a:cs typeface="ＭＳ Ｐゴシック"/>
              </a:rPr>
              <a:t> IUD</a:t>
            </a:r>
          </a:p>
        </p:txBody>
      </p:sp>
      <p:sp>
        <p:nvSpPr>
          <p:cNvPr id="524290" name="Rectangle 3"/>
          <p:cNvSpPr>
            <a:spLocks noGrp="1" noChangeArrowheads="1"/>
          </p:cNvSpPr>
          <p:nvPr>
            <p:ph idx="1"/>
          </p:nvPr>
        </p:nvSpPr>
        <p:spPr bwMode="auto">
          <a:xfrm>
            <a:off x="528638" y="1752600"/>
            <a:ext cx="7997825" cy="3567112"/>
          </a:xfrm>
          <a:noFill/>
          <a:ln>
            <a:miter lim="800000"/>
            <a:headEnd/>
            <a:tailEnd/>
          </a:ln>
        </p:spPr>
        <p:txBody>
          <a:bodyPr vert="horz" wrap="square" lIns="91440" tIns="45720" rIns="91440" bIns="45720" numCol="1" anchor="t" anchorCtr="0" compatLnSpc="1">
            <a:prstTxWarp prst="textNoShape">
              <a:avLst/>
            </a:prstTxWarp>
          </a:bodyPr>
          <a:lstStyle/>
          <a:p>
            <a:pPr eaLnBrk="1" hangingPunct="1">
              <a:buClr>
                <a:schemeClr val="tx1"/>
              </a:buClr>
              <a:buSzPct val="70000"/>
              <a:buFont typeface="Wingdings" pitchFamily="2" charset="2"/>
              <a:buChar char="q"/>
            </a:pPr>
            <a:r>
              <a:rPr lang="en-US" sz="2400" b="1" dirty="0" smtClean="0">
                <a:solidFill>
                  <a:schemeClr val="bg2"/>
                </a:solidFill>
                <a:ea typeface="ＭＳ Ｐゴシック"/>
                <a:cs typeface="ＭＳ Ｐゴシック"/>
              </a:rPr>
              <a:t>Effective for at least 3 or 5 years</a:t>
            </a:r>
          </a:p>
          <a:p>
            <a:pPr eaLnBrk="1" hangingPunct="1">
              <a:buClr>
                <a:schemeClr val="tx1"/>
              </a:buClr>
              <a:buSzPct val="70000"/>
              <a:buFont typeface="Wingdings" pitchFamily="2" charset="2"/>
              <a:buChar char="q"/>
            </a:pPr>
            <a:endParaRPr lang="en-US" sz="800" b="1" dirty="0" smtClean="0">
              <a:solidFill>
                <a:schemeClr val="bg2"/>
              </a:solidFill>
              <a:ea typeface="ＭＳ Ｐゴシック"/>
              <a:cs typeface="ＭＳ Ｐゴシック"/>
            </a:endParaRPr>
          </a:p>
          <a:p>
            <a:pPr eaLnBrk="1" hangingPunct="1">
              <a:buClr>
                <a:schemeClr val="tx1"/>
              </a:buClr>
              <a:buSzPct val="70000"/>
              <a:buFont typeface="Wingdings" pitchFamily="2" charset="2"/>
              <a:buChar char="q"/>
            </a:pPr>
            <a:r>
              <a:rPr lang="en-US" sz="2400" b="1" dirty="0" smtClean="0">
                <a:solidFill>
                  <a:schemeClr val="bg2"/>
                </a:solidFill>
                <a:ea typeface="ＭＳ Ｐゴシック"/>
                <a:cs typeface="ＭＳ Ｐゴシック"/>
              </a:rPr>
              <a:t>Side effects: irregular bleeding</a:t>
            </a:r>
          </a:p>
          <a:p>
            <a:pPr eaLnBrk="1" hangingPunct="1">
              <a:buClr>
                <a:schemeClr val="tx1"/>
              </a:buClr>
              <a:buSzPct val="70000"/>
              <a:buFont typeface="Wingdings" pitchFamily="2" charset="2"/>
              <a:buChar char="q"/>
            </a:pPr>
            <a:endParaRPr lang="en-US" sz="800" b="1" dirty="0" smtClean="0">
              <a:solidFill>
                <a:schemeClr val="bg2"/>
              </a:solidFill>
              <a:ea typeface="ＭＳ Ｐゴシック"/>
              <a:cs typeface="ＭＳ Ｐゴシック"/>
            </a:endParaRPr>
          </a:p>
          <a:p>
            <a:pPr eaLnBrk="1" hangingPunct="1">
              <a:buClr>
                <a:schemeClr val="tx1"/>
              </a:buClr>
              <a:buSzPct val="70000"/>
              <a:buFont typeface="Wingdings" pitchFamily="2" charset="2"/>
              <a:buChar char="q"/>
            </a:pPr>
            <a:r>
              <a:rPr lang="en-US" sz="2400" b="1" dirty="0" smtClean="0">
                <a:solidFill>
                  <a:schemeClr val="bg2"/>
                </a:solidFill>
                <a:ea typeface="ＭＳ Ｐゴシック"/>
                <a:cs typeface="ＭＳ Ｐゴシック"/>
              </a:rPr>
              <a:t>Reduces dysmenorrhea and menstrual blood loss</a:t>
            </a:r>
          </a:p>
          <a:p>
            <a:pPr eaLnBrk="1" hangingPunct="1">
              <a:buClr>
                <a:schemeClr val="tx1"/>
              </a:buClr>
              <a:buSzPct val="70000"/>
              <a:buFont typeface="Wingdings" pitchFamily="2" charset="2"/>
              <a:buChar char="q"/>
            </a:pPr>
            <a:endParaRPr lang="en-US" sz="800" b="1" dirty="0" smtClean="0">
              <a:solidFill>
                <a:schemeClr val="bg2"/>
              </a:solidFill>
              <a:ea typeface="ＭＳ Ｐゴシック"/>
              <a:cs typeface="ＭＳ Ｐゴシック"/>
            </a:endParaRPr>
          </a:p>
          <a:p>
            <a:pPr eaLnBrk="1" hangingPunct="1">
              <a:buClr>
                <a:schemeClr val="tx1"/>
              </a:buClr>
              <a:buSzPct val="70000"/>
              <a:buFont typeface="Wingdings" pitchFamily="2" charset="2"/>
              <a:buChar char="q"/>
            </a:pPr>
            <a:r>
              <a:rPr lang="en-US" sz="2400" b="1" dirty="0" smtClean="0">
                <a:solidFill>
                  <a:schemeClr val="bg2"/>
                </a:solidFill>
                <a:ea typeface="ＭＳ Ｐゴシック"/>
                <a:cs typeface="ＭＳ Ｐゴシック"/>
              </a:rPr>
              <a:t>Does not protect against STIs</a:t>
            </a:r>
          </a:p>
        </p:txBody>
      </p:sp>
      <p:sp>
        <p:nvSpPr>
          <p:cNvPr id="4" name="TextBox 6"/>
          <p:cNvSpPr txBox="1">
            <a:spLocks noChangeArrowheads="1"/>
          </p:cNvSpPr>
          <p:nvPr/>
        </p:nvSpPr>
        <p:spPr bwMode="auto">
          <a:xfrm>
            <a:off x="304800" y="6019800"/>
            <a:ext cx="3657600" cy="430887"/>
          </a:xfrm>
          <a:prstGeom prst="rect">
            <a:avLst/>
          </a:prstGeom>
          <a:noFill/>
          <a:ln w="9525">
            <a:noFill/>
            <a:miter lim="800000"/>
            <a:headEnd/>
            <a:tailEnd/>
          </a:ln>
        </p:spPr>
        <p:txBody>
          <a:bodyPr wrap="square">
            <a:spAutoFit/>
          </a:bodyPr>
          <a:lstStyle/>
          <a:p>
            <a:r>
              <a:rPr lang="en-US" sz="1100" dirty="0" smtClean="0"/>
              <a:t>Contraceptive Technology, 20</a:t>
            </a:r>
            <a:r>
              <a:rPr lang="en-US" sz="1100" baseline="30000" dirty="0" smtClean="0"/>
              <a:t>th</a:t>
            </a:r>
            <a:r>
              <a:rPr lang="en-US" sz="1100" dirty="0" smtClean="0"/>
              <a:t> edition</a:t>
            </a:r>
          </a:p>
          <a:p>
            <a:r>
              <a:rPr lang="en-US" sz="1100" dirty="0"/>
              <a:t>http://www.accessdata.fda.gov/scripts/cder/drugsatfda</a:t>
            </a:r>
          </a:p>
        </p:txBody>
      </p:sp>
    </p:spTree>
    <p:extLst>
      <p:ext uri="{BB962C8B-B14F-4D97-AF65-F5344CB8AC3E}">
        <p14:creationId xmlns:p14="http://schemas.microsoft.com/office/powerpoint/2010/main" val="408190863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7" name="Rectangle 2"/>
          <p:cNvSpPr>
            <a:spLocks noGrp="1" noChangeArrowheads="1"/>
          </p:cNvSpPr>
          <p:nvPr>
            <p:ph type="title"/>
          </p:nvPr>
        </p:nvSpPr>
        <p:spPr bwMode="auto">
          <a:xfrm>
            <a:off x="609600" y="762000"/>
            <a:ext cx="7851775" cy="11430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3200" b="1" dirty="0" smtClean="0">
                <a:ea typeface="ＭＳ Ｐゴシック"/>
                <a:cs typeface="ＭＳ Ｐゴシック"/>
              </a:rPr>
              <a:t>Copper IUD</a:t>
            </a:r>
          </a:p>
        </p:txBody>
      </p:sp>
      <p:sp>
        <p:nvSpPr>
          <p:cNvPr id="526338" name="Rectangle 3"/>
          <p:cNvSpPr>
            <a:spLocks noGrp="1" noChangeArrowheads="1"/>
          </p:cNvSpPr>
          <p:nvPr>
            <p:ph idx="1"/>
          </p:nvPr>
        </p:nvSpPr>
        <p:spPr bwMode="auto">
          <a:xfrm>
            <a:off x="536574" y="1600200"/>
            <a:ext cx="7997825" cy="4114800"/>
          </a:xfrm>
          <a:noFill/>
          <a:ln>
            <a:miter lim="800000"/>
            <a:headEnd/>
            <a:tailEnd/>
          </a:ln>
        </p:spPr>
        <p:txBody>
          <a:bodyPr vert="horz" wrap="square" lIns="91440" tIns="45720" rIns="91440" bIns="45720" numCol="1" anchor="t" anchorCtr="0" compatLnSpc="1">
            <a:prstTxWarp prst="textNoShape">
              <a:avLst/>
            </a:prstTxWarp>
          </a:bodyPr>
          <a:lstStyle/>
          <a:p>
            <a:pPr eaLnBrk="1" hangingPunct="1">
              <a:buClr>
                <a:schemeClr val="tx1"/>
              </a:buClr>
              <a:buSzPct val="70000"/>
              <a:buFont typeface="Wingdings" pitchFamily="2" charset="2"/>
              <a:buChar char="q"/>
            </a:pPr>
            <a:r>
              <a:rPr lang="en-US" sz="2400" b="1" dirty="0" smtClean="0">
                <a:solidFill>
                  <a:schemeClr val="bg2"/>
                </a:solidFill>
                <a:ea typeface="ＭＳ Ｐゴシック"/>
                <a:cs typeface="ＭＳ Ｐゴシック"/>
              </a:rPr>
              <a:t>Approved for 10 years</a:t>
            </a:r>
          </a:p>
          <a:p>
            <a:pPr eaLnBrk="1" hangingPunct="1">
              <a:buClr>
                <a:schemeClr val="tx1"/>
              </a:buClr>
              <a:buSzPct val="70000"/>
              <a:buFont typeface="Wingdings" pitchFamily="2" charset="2"/>
              <a:buChar char="q"/>
            </a:pPr>
            <a:endParaRPr lang="en-US" sz="800" b="1" dirty="0" smtClean="0">
              <a:solidFill>
                <a:schemeClr val="bg2"/>
              </a:solidFill>
              <a:ea typeface="ＭＳ Ｐゴシック"/>
              <a:cs typeface="ＭＳ Ｐゴシック"/>
            </a:endParaRPr>
          </a:p>
          <a:p>
            <a:pPr eaLnBrk="1" hangingPunct="1">
              <a:buClr>
                <a:schemeClr val="tx1"/>
              </a:buClr>
              <a:buSzPct val="70000"/>
              <a:buFont typeface="Wingdings" pitchFamily="2" charset="2"/>
              <a:buChar char="q"/>
            </a:pPr>
            <a:r>
              <a:rPr lang="en-US" sz="2400" b="1" dirty="0" smtClean="0">
                <a:solidFill>
                  <a:schemeClr val="bg2"/>
                </a:solidFill>
                <a:ea typeface="ＭＳ Ｐゴシック"/>
                <a:cs typeface="ＭＳ Ｐゴシック"/>
              </a:rPr>
              <a:t>Side effects: irregular bleeding, heavy bleeding</a:t>
            </a:r>
          </a:p>
          <a:p>
            <a:pPr eaLnBrk="1" hangingPunct="1">
              <a:buClr>
                <a:schemeClr val="tx1"/>
              </a:buClr>
              <a:buSzPct val="70000"/>
              <a:buFont typeface="Wingdings" pitchFamily="2" charset="2"/>
              <a:buChar char="q"/>
            </a:pPr>
            <a:endParaRPr lang="en-US" sz="800" b="1" dirty="0" smtClean="0">
              <a:solidFill>
                <a:schemeClr val="bg2"/>
              </a:solidFill>
              <a:ea typeface="ＭＳ Ｐゴシック"/>
              <a:cs typeface="ＭＳ Ｐゴシック"/>
            </a:endParaRPr>
          </a:p>
          <a:p>
            <a:pPr eaLnBrk="1" hangingPunct="1">
              <a:buClr>
                <a:schemeClr val="tx1"/>
              </a:buClr>
              <a:buSzPct val="70000"/>
              <a:buFont typeface="Wingdings" pitchFamily="2" charset="2"/>
              <a:buChar char="q"/>
            </a:pPr>
            <a:r>
              <a:rPr lang="en-US" sz="2400" b="1" dirty="0" smtClean="0">
                <a:solidFill>
                  <a:schemeClr val="bg2"/>
                </a:solidFill>
                <a:ea typeface="ＭＳ Ｐゴシック"/>
                <a:cs typeface="ＭＳ Ｐゴシック"/>
              </a:rPr>
              <a:t>Most effective emergency contraception</a:t>
            </a:r>
          </a:p>
          <a:p>
            <a:pPr eaLnBrk="1" hangingPunct="1">
              <a:buClr>
                <a:schemeClr val="tx1"/>
              </a:buClr>
              <a:buSzPct val="70000"/>
              <a:buFont typeface="Wingdings" pitchFamily="2" charset="2"/>
              <a:buChar char="q"/>
            </a:pPr>
            <a:endParaRPr lang="en-US" sz="800" b="1" dirty="0" smtClean="0">
              <a:solidFill>
                <a:schemeClr val="bg2"/>
              </a:solidFill>
              <a:ea typeface="ＭＳ Ｐゴシック"/>
              <a:cs typeface="ＭＳ Ｐゴシック"/>
            </a:endParaRPr>
          </a:p>
          <a:p>
            <a:pPr eaLnBrk="1" hangingPunct="1">
              <a:buClr>
                <a:schemeClr val="tx1"/>
              </a:buClr>
              <a:buSzPct val="70000"/>
              <a:buFont typeface="Wingdings" pitchFamily="2" charset="2"/>
              <a:buChar char="q"/>
            </a:pPr>
            <a:r>
              <a:rPr lang="en-US" sz="2400" b="1" dirty="0" smtClean="0">
                <a:solidFill>
                  <a:schemeClr val="bg2"/>
                </a:solidFill>
                <a:ea typeface="ＭＳ Ｐゴシック"/>
                <a:cs typeface="ＭＳ Ｐゴシック"/>
              </a:rPr>
              <a:t>Does not protect against STIs</a:t>
            </a:r>
          </a:p>
        </p:txBody>
      </p:sp>
      <p:sp>
        <p:nvSpPr>
          <p:cNvPr id="4" name="TextBox 6"/>
          <p:cNvSpPr txBox="1">
            <a:spLocks noChangeArrowheads="1"/>
          </p:cNvSpPr>
          <p:nvPr/>
        </p:nvSpPr>
        <p:spPr bwMode="auto">
          <a:xfrm>
            <a:off x="381000" y="5956756"/>
            <a:ext cx="3555782" cy="430887"/>
          </a:xfrm>
          <a:prstGeom prst="rect">
            <a:avLst/>
          </a:prstGeom>
          <a:noFill/>
          <a:ln w="9525">
            <a:noFill/>
            <a:miter lim="800000"/>
            <a:headEnd/>
            <a:tailEnd/>
          </a:ln>
        </p:spPr>
        <p:txBody>
          <a:bodyPr wrap="none">
            <a:spAutoFit/>
          </a:bodyPr>
          <a:lstStyle/>
          <a:p>
            <a:r>
              <a:rPr lang="en-US" sz="1100" dirty="0" smtClean="0"/>
              <a:t>Contraceptive Technology, 20</a:t>
            </a:r>
            <a:r>
              <a:rPr lang="en-US" sz="1100" baseline="30000" dirty="0" smtClean="0"/>
              <a:t>th</a:t>
            </a:r>
            <a:r>
              <a:rPr lang="en-US" sz="1100" dirty="0" smtClean="0"/>
              <a:t> edition</a:t>
            </a:r>
          </a:p>
          <a:p>
            <a:r>
              <a:rPr lang="en-US" sz="1100" dirty="0"/>
              <a:t>http://www.accessdata.fda.gov/scripts/cder/drugsatfda</a:t>
            </a:r>
          </a:p>
        </p:txBody>
      </p:sp>
    </p:spTree>
    <p:extLst>
      <p:ext uri="{BB962C8B-B14F-4D97-AF65-F5344CB8AC3E}">
        <p14:creationId xmlns:p14="http://schemas.microsoft.com/office/powerpoint/2010/main" val="399496778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5" name="Rectangle 2"/>
          <p:cNvSpPr>
            <a:spLocks noGrp="1" noChangeArrowheads="1"/>
          </p:cNvSpPr>
          <p:nvPr>
            <p:ph type="title"/>
          </p:nvPr>
        </p:nvSpPr>
        <p:spPr bwMode="auto">
          <a:xfrm>
            <a:off x="553218" y="609600"/>
            <a:ext cx="7851775" cy="11430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3200" b="1" dirty="0" smtClean="0">
                <a:ea typeface="ＭＳ Ｐゴシック"/>
                <a:cs typeface="ＭＳ Ｐゴシック"/>
              </a:rPr>
              <a:t>Contraceptive implant</a:t>
            </a:r>
          </a:p>
        </p:txBody>
      </p:sp>
      <p:sp>
        <p:nvSpPr>
          <p:cNvPr id="528386" name="Rectangle 3"/>
          <p:cNvSpPr>
            <a:spLocks noGrp="1" noChangeArrowheads="1"/>
          </p:cNvSpPr>
          <p:nvPr>
            <p:ph idx="1"/>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hangingPunct="1">
              <a:buClr>
                <a:schemeClr val="tx1"/>
              </a:buClr>
              <a:buSzPct val="70000"/>
              <a:buFont typeface="Wingdings" pitchFamily="2" charset="2"/>
              <a:buChar char="q"/>
            </a:pPr>
            <a:r>
              <a:rPr lang="en-US" sz="2800" b="1" dirty="0" smtClean="0">
                <a:solidFill>
                  <a:schemeClr val="bg2"/>
                </a:solidFill>
                <a:ea typeface="ＭＳ Ｐゴシック"/>
                <a:cs typeface="ＭＳ Ｐゴシック"/>
              </a:rPr>
              <a:t>Effective for at least 3 years</a:t>
            </a:r>
          </a:p>
          <a:p>
            <a:pPr eaLnBrk="1" hangingPunct="1">
              <a:buClr>
                <a:schemeClr val="tx1"/>
              </a:buClr>
              <a:buSzPct val="70000"/>
              <a:buFont typeface="Wingdings" pitchFamily="2" charset="2"/>
              <a:buChar char="q"/>
            </a:pPr>
            <a:endParaRPr lang="en-US" sz="800" b="1" dirty="0" smtClean="0">
              <a:solidFill>
                <a:schemeClr val="bg2"/>
              </a:solidFill>
              <a:ea typeface="ＭＳ Ｐゴシック"/>
              <a:cs typeface="ＭＳ Ｐゴシック"/>
            </a:endParaRPr>
          </a:p>
          <a:p>
            <a:pPr eaLnBrk="1" hangingPunct="1">
              <a:buClr>
                <a:schemeClr val="tx1"/>
              </a:buClr>
              <a:buSzPct val="70000"/>
              <a:buFont typeface="Wingdings" pitchFamily="2" charset="2"/>
              <a:buChar char="q"/>
            </a:pPr>
            <a:r>
              <a:rPr lang="en-US" sz="2800" b="1" dirty="0" smtClean="0">
                <a:solidFill>
                  <a:schemeClr val="bg2"/>
                </a:solidFill>
                <a:ea typeface="ＭＳ Ｐゴシック"/>
                <a:cs typeface="ＭＳ Ｐゴシック"/>
              </a:rPr>
              <a:t>Side effects: irregular bleeding</a:t>
            </a:r>
          </a:p>
          <a:p>
            <a:pPr eaLnBrk="1" hangingPunct="1">
              <a:buClr>
                <a:schemeClr val="tx1"/>
              </a:buClr>
              <a:buSzPct val="70000"/>
              <a:buFont typeface="Wingdings" pitchFamily="2" charset="2"/>
              <a:buChar char="q"/>
            </a:pPr>
            <a:endParaRPr lang="en-US" sz="800" b="1" dirty="0" smtClean="0">
              <a:solidFill>
                <a:schemeClr val="bg2"/>
              </a:solidFill>
              <a:ea typeface="ＭＳ Ｐゴシック"/>
              <a:cs typeface="ＭＳ Ｐゴシック"/>
            </a:endParaRPr>
          </a:p>
          <a:p>
            <a:pPr eaLnBrk="1" hangingPunct="1">
              <a:buClr>
                <a:schemeClr val="tx1"/>
              </a:buClr>
              <a:buSzPct val="70000"/>
              <a:buFont typeface="Wingdings" pitchFamily="2" charset="2"/>
              <a:buChar char="q"/>
            </a:pPr>
            <a:r>
              <a:rPr lang="en-US" sz="2800" b="1" dirty="0" smtClean="0">
                <a:solidFill>
                  <a:schemeClr val="bg2"/>
                </a:solidFill>
                <a:ea typeface="ＭＳ Ｐゴシック"/>
                <a:cs typeface="ＭＳ Ｐゴシック"/>
              </a:rPr>
              <a:t>Does not protect against STIs</a:t>
            </a:r>
          </a:p>
          <a:p>
            <a:pPr eaLnBrk="1" hangingPunct="1">
              <a:buClr>
                <a:schemeClr val="tx1"/>
              </a:buClr>
              <a:buSzPct val="70000"/>
              <a:buFont typeface="Wingdings" pitchFamily="2" charset="2"/>
              <a:buChar char="q"/>
            </a:pPr>
            <a:endParaRPr lang="en-US" sz="2800" dirty="0" smtClean="0">
              <a:ea typeface="ＭＳ Ｐゴシック"/>
              <a:cs typeface="ＭＳ Ｐゴシック"/>
            </a:endParaRPr>
          </a:p>
        </p:txBody>
      </p:sp>
      <p:sp>
        <p:nvSpPr>
          <p:cNvPr id="5" name="TextBox 6"/>
          <p:cNvSpPr txBox="1">
            <a:spLocks noChangeArrowheads="1"/>
          </p:cNvSpPr>
          <p:nvPr/>
        </p:nvSpPr>
        <p:spPr bwMode="auto">
          <a:xfrm>
            <a:off x="381000" y="6172200"/>
            <a:ext cx="2558714" cy="261610"/>
          </a:xfrm>
          <a:prstGeom prst="rect">
            <a:avLst/>
          </a:prstGeom>
          <a:noFill/>
          <a:ln w="9525">
            <a:noFill/>
            <a:miter lim="800000"/>
            <a:headEnd/>
            <a:tailEnd/>
          </a:ln>
        </p:spPr>
        <p:txBody>
          <a:bodyPr wrap="none">
            <a:spAutoFit/>
          </a:bodyPr>
          <a:lstStyle/>
          <a:p>
            <a:r>
              <a:rPr lang="en-US" sz="1100" dirty="0" smtClean="0"/>
              <a:t>Contraceptive Technology, 20</a:t>
            </a:r>
            <a:r>
              <a:rPr lang="en-US" sz="1100" baseline="30000" dirty="0" smtClean="0"/>
              <a:t>th</a:t>
            </a:r>
            <a:r>
              <a:rPr lang="en-US" sz="1100" dirty="0" smtClean="0"/>
              <a:t> edition</a:t>
            </a:r>
            <a:endParaRPr lang="en-US" sz="1100" dirty="0"/>
          </a:p>
        </p:txBody>
      </p:sp>
    </p:spTree>
    <p:extLst>
      <p:ext uri="{BB962C8B-B14F-4D97-AF65-F5344CB8AC3E}">
        <p14:creationId xmlns:p14="http://schemas.microsoft.com/office/powerpoint/2010/main" val="390793624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US" sz="3200" dirty="0" smtClean="0"/>
              <a:t>Barriers to LARC provision</a:t>
            </a:r>
            <a:endParaRPr lang="en-US" sz="3200" dirty="0"/>
          </a:p>
        </p:txBody>
      </p:sp>
      <p:sp>
        <p:nvSpPr>
          <p:cNvPr id="3" name="Content Placeholder 2"/>
          <p:cNvSpPr>
            <a:spLocks noGrp="1"/>
          </p:cNvSpPr>
          <p:nvPr>
            <p:ph idx="1"/>
          </p:nvPr>
        </p:nvSpPr>
        <p:spPr/>
        <p:txBody>
          <a:bodyPr/>
          <a:lstStyle/>
          <a:p>
            <a:r>
              <a:rPr lang="en-US" dirty="0" smtClean="0"/>
              <a:t>Patient preference</a:t>
            </a:r>
          </a:p>
          <a:p>
            <a:r>
              <a:rPr lang="en-US" dirty="0" smtClean="0"/>
              <a:t>Concern about safety</a:t>
            </a:r>
          </a:p>
          <a:p>
            <a:pPr lvl="1"/>
            <a:r>
              <a:rPr lang="en-US" sz="2400" dirty="0" smtClean="0"/>
              <a:t>	 Risk of PID</a:t>
            </a:r>
          </a:p>
          <a:p>
            <a:pPr lvl="1"/>
            <a:r>
              <a:rPr lang="en-US" sz="2400" dirty="0"/>
              <a:t> </a:t>
            </a:r>
            <a:r>
              <a:rPr lang="en-US" sz="2400" dirty="0" smtClean="0"/>
              <a:t>  </a:t>
            </a:r>
            <a:r>
              <a:rPr lang="en-US" sz="2200" dirty="0" smtClean="0"/>
              <a:t>Risk of STIs</a:t>
            </a:r>
          </a:p>
          <a:p>
            <a:pPr lvl="1"/>
            <a:r>
              <a:rPr lang="en-US" sz="2400" dirty="0" smtClean="0"/>
              <a:t>	Nulliparous, adolescent, not monogamous</a:t>
            </a:r>
          </a:p>
          <a:p>
            <a:r>
              <a:rPr lang="en-US" dirty="0" smtClean="0"/>
              <a:t>Not trained in IUD insertion</a:t>
            </a:r>
          </a:p>
          <a:p>
            <a:r>
              <a:rPr lang="en-US" dirty="0" smtClean="0"/>
              <a:t>IUDs not available on site</a:t>
            </a:r>
          </a:p>
          <a:p>
            <a:r>
              <a:rPr lang="en-US" dirty="0" smtClean="0"/>
              <a:t>Full reimbursement challenges</a:t>
            </a:r>
          </a:p>
        </p:txBody>
      </p:sp>
      <p:sp>
        <p:nvSpPr>
          <p:cNvPr id="4" name="Text Placeholder 3"/>
          <p:cNvSpPr>
            <a:spLocks noGrp="1"/>
          </p:cNvSpPr>
          <p:nvPr>
            <p:ph type="body" sz="quarter" idx="10"/>
          </p:nvPr>
        </p:nvSpPr>
        <p:spPr>
          <a:xfrm>
            <a:off x="304800" y="5791201"/>
            <a:ext cx="3429000" cy="685799"/>
          </a:xfrm>
        </p:spPr>
        <p:txBody>
          <a:bodyPr/>
          <a:lstStyle/>
          <a:p>
            <a:r>
              <a:rPr lang="en-US" dirty="0" smtClean="0">
                <a:solidFill>
                  <a:schemeClr val="tx1"/>
                </a:solidFill>
              </a:rPr>
              <a:t>Tyler, </a:t>
            </a:r>
            <a:r>
              <a:rPr lang="en-US" dirty="0" err="1" smtClean="0">
                <a:solidFill>
                  <a:schemeClr val="tx1"/>
                </a:solidFill>
              </a:rPr>
              <a:t>Obstet</a:t>
            </a:r>
            <a:r>
              <a:rPr lang="en-US" dirty="0" smtClean="0">
                <a:solidFill>
                  <a:schemeClr val="tx1"/>
                </a:solidFill>
              </a:rPr>
              <a:t> Gynecol. 2012;119(4):762-71</a:t>
            </a:r>
          </a:p>
          <a:p>
            <a:r>
              <a:rPr lang="en-US" dirty="0" smtClean="0">
                <a:solidFill>
                  <a:schemeClr val="tx1"/>
                </a:solidFill>
              </a:rPr>
              <a:t>Madden, Contraception. 2010;81(2):112.-6</a:t>
            </a:r>
          </a:p>
          <a:p>
            <a:r>
              <a:rPr lang="en-US" dirty="0" smtClean="0">
                <a:solidFill>
                  <a:schemeClr val="tx1"/>
                </a:solidFill>
              </a:rPr>
              <a:t>Holland, </a:t>
            </a:r>
            <a:r>
              <a:rPr lang="en-US" dirty="0" err="1" smtClean="0">
                <a:solidFill>
                  <a:schemeClr val="tx1"/>
                </a:solidFill>
              </a:rPr>
              <a:t>Womens</a:t>
            </a:r>
            <a:r>
              <a:rPr lang="en-US" dirty="0" smtClean="0">
                <a:solidFill>
                  <a:schemeClr val="tx1"/>
                </a:solidFill>
              </a:rPr>
              <a:t> Health Issues. 2015;25(4):355-8</a:t>
            </a:r>
            <a:endParaRPr lang="en-US" dirty="0">
              <a:solidFill>
                <a:schemeClr val="tx1"/>
              </a:solidFill>
            </a:endParaRPr>
          </a:p>
        </p:txBody>
      </p:sp>
    </p:spTree>
    <p:extLst>
      <p:ext uri="{BB962C8B-B14F-4D97-AF65-F5344CB8AC3E}">
        <p14:creationId xmlns:p14="http://schemas.microsoft.com/office/powerpoint/2010/main" val="2916335520"/>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mp:transition xmlns:mp="http://schemas.microsoft.com/office/mac/powerpoint/2008/mai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1434"/>
            <a:ext cx="8229600" cy="868362"/>
          </a:xfrm>
        </p:spPr>
        <p:txBody>
          <a:bodyPr/>
          <a:lstStyle/>
          <a:p>
            <a:r>
              <a:rPr lang="en-US" sz="3600" dirty="0"/>
              <a:t>T</a:t>
            </a:r>
            <a:r>
              <a:rPr lang="en-US" sz="3600" dirty="0" smtClean="0"/>
              <a:t>een use of LARCs</a:t>
            </a:r>
            <a:endParaRPr lang="en-US" sz="3600" dirty="0"/>
          </a:p>
        </p:txBody>
      </p:sp>
      <p:sp>
        <p:nvSpPr>
          <p:cNvPr id="3" name="Content Placeholder 2"/>
          <p:cNvSpPr>
            <a:spLocks noGrp="1"/>
          </p:cNvSpPr>
          <p:nvPr>
            <p:ph idx="1"/>
          </p:nvPr>
        </p:nvSpPr>
        <p:spPr>
          <a:xfrm>
            <a:off x="457200" y="1191132"/>
            <a:ext cx="8229600" cy="5045076"/>
          </a:xfrm>
        </p:spPr>
        <p:txBody>
          <a:bodyPr/>
          <a:lstStyle/>
          <a:p>
            <a:r>
              <a:rPr lang="en-US" dirty="0" smtClean="0"/>
              <a:t>Barriers</a:t>
            </a:r>
          </a:p>
          <a:p>
            <a:pPr lvl="1"/>
            <a:r>
              <a:rPr lang="en-US" sz="2200" dirty="0" smtClean="0"/>
              <a:t>Cost</a:t>
            </a:r>
          </a:p>
          <a:p>
            <a:pPr lvl="1"/>
            <a:r>
              <a:rPr lang="en-US" sz="2200" dirty="0" smtClean="0"/>
              <a:t>Knowledge and attitudes</a:t>
            </a:r>
          </a:p>
          <a:p>
            <a:pPr lvl="2"/>
            <a:r>
              <a:rPr lang="en-US" sz="2000" dirty="0" smtClean="0"/>
              <a:t>80% of adolescents never heard of IUD</a:t>
            </a:r>
          </a:p>
          <a:p>
            <a:pPr marL="914400" lvl="2" indent="0">
              <a:buNone/>
            </a:pPr>
            <a:endParaRPr lang="en-US" sz="2400" dirty="0" smtClean="0"/>
          </a:p>
          <a:p>
            <a:r>
              <a:rPr lang="en-US" dirty="0" smtClean="0"/>
              <a:t>Opportunity – CHOICE Project in St. Louis, MO</a:t>
            </a:r>
          </a:p>
          <a:p>
            <a:pPr lvl="1"/>
            <a:r>
              <a:rPr lang="en-US" sz="2200" dirty="0" smtClean="0"/>
              <a:t>women educated about LARC</a:t>
            </a:r>
          </a:p>
          <a:p>
            <a:pPr lvl="1"/>
            <a:r>
              <a:rPr lang="en-US" sz="2200" dirty="0" smtClean="0"/>
              <a:t>Provided all methods without cost</a:t>
            </a:r>
          </a:p>
          <a:p>
            <a:pPr lvl="2"/>
            <a:r>
              <a:rPr lang="en-US" sz="2000" dirty="0" smtClean="0"/>
              <a:t>62% of adolescents (15-19 years) chose LARC </a:t>
            </a:r>
          </a:p>
        </p:txBody>
      </p:sp>
      <p:sp>
        <p:nvSpPr>
          <p:cNvPr id="4" name="Text Placeholder 3"/>
          <p:cNvSpPr>
            <a:spLocks noGrp="1"/>
          </p:cNvSpPr>
          <p:nvPr>
            <p:ph type="body" sz="quarter" idx="10"/>
          </p:nvPr>
        </p:nvSpPr>
        <p:spPr>
          <a:xfrm>
            <a:off x="304800" y="5989638"/>
            <a:ext cx="3733800" cy="457200"/>
          </a:xfrm>
        </p:spPr>
        <p:txBody>
          <a:bodyPr/>
          <a:lstStyle/>
          <a:p>
            <a:r>
              <a:rPr lang="en-US" dirty="0" smtClean="0">
                <a:solidFill>
                  <a:schemeClr val="tx1"/>
                </a:solidFill>
              </a:rPr>
              <a:t>Whitaker, Contraception 2008;78:211.</a:t>
            </a:r>
          </a:p>
          <a:p>
            <a:r>
              <a:rPr lang="en-US" dirty="0" err="1" smtClean="0">
                <a:solidFill>
                  <a:schemeClr val="tx1"/>
                </a:solidFill>
              </a:rPr>
              <a:t>Mestad</a:t>
            </a:r>
            <a:r>
              <a:rPr lang="en-US" dirty="0" smtClean="0">
                <a:solidFill>
                  <a:schemeClr val="tx1"/>
                </a:solidFill>
              </a:rPr>
              <a:t>, Contraception 2011;84:493.</a:t>
            </a:r>
          </a:p>
        </p:txBody>
      </p:sp>
    </p:spTree>
    <p:extLst>
      <p:ext uri="{BB962C8B-B14F-4D97-AF65-F5344CB8AC3E}">
        <p14:creationId xmlns:p14="http://schemas.microsoft.com/office/powerpoint/2010/main" val="559877562"/>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mp:transition xmlns:mp="http://schemas.microsoft.com/office/mac/powerpoint/2008/mai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488" y="563564"/>
            <a:ext cx="8229600" cy="731838"/>
          </a:xfrm>
        </p:spPr>
        <p:txBody>
          <a:bodyPr/>
          <a:lstStyle/>
          <a:p>
            <a:r>
              <a:rPr lang="en-US" dirty="0" smtClean="0"/>
              <a:t>Results among females aged 15-19 years from CHOICE project</a:t>
            </a:r>
            <a:endParaRPr lang="en-US" dirty="0"/>
          </a:p>
        </p:txBody>
      </p:sp>
      <p:sp>
        <p:nvSpPr>
          <p:cNvPr id="4" name="Text Placeholder 3"/>
          <p:cNvSpPr>
            <a:spLocks noGrp="1"/>
          </p:cNvSpPr>
          <p:nvPr>
            <p:ph type="body" sz="quarter" idx="10"/>
          </p:nvPr>
        </p:nvSpPr>
        <p:spPr>
          <a:xfrm>
            <a:off x="318633" y="6172200"/>
            <a:ext cx="3276600" cy="463613"/>
          </a:xfrm>
        </p:spPr>
        <p:txBody>
          <a:bodyPr/>
          <a:lstStyle/>
          <a:p>
            <a:r>
              <a:rPr lang="en-US" dirty="0" err="1">
                <a:solidFill>
                  <a:schemeClr val="tx1"/>
                </a:solidFill>
              </a:rPr>
              <a:t>Secura</a:t>
            </a:r>
            <a:r>
              <a:rPr lang="en-US" dirty="0">
                <a:solidFill>
                  <a:schemeClr val="tx1"/>
                </a:solidFill>
              </a:rPr>
              <a:t>, N </a:t>
            </a:r>
            <a:r>
              <a:rPr lang="en-US" dirty="0" err="1">
                <a:solidFill>
                  <a:schemeClr val="tx1"/>
                </a:solidFill>
              </a:rPr>
              <a:t>Engl</a:t>
            </a:r>
            <a:r>
              <a:rPr lang="en-US" dirty="0">
                <a:solidFill>
                  <a:schemeClr val="tx1"/>
                </a:solidFill>
              </a:rPr>
              <a:t> J Med. 2014 Oct;371(14):1316-23</a:t>
            </a:r>
          </a:p>
          <a:p>
            <a:endParaRPr lang="en-US" dirty="0"/>
          </a:p>
        </p:txBody>
      </p:sp>
      <p:sp>
        <p:nvSpPr>
          <p:cNvPr id="7" name="Content Placeholder 6"/>
          <p:cNvSpPr>
            <a:spLocks noGrp="1"/>
          </p:cNvSpPr>
          <p:nvPr>
            <p:ph idx="1"/>
          </p:nvPr>
        </p:nvSpPr>
        <p:spPr>
          <a:xfrm>
            <a:off x="475488" y="1397300"/>
            <a:ext cx="8229600" cy="3962399"/>
          </a:xfrm>
        </p:spPr>
        <p:txBody>
          <a:bodyPr/>
          <a:lstStyle/>
          <a:p>
            <a:r>
              <a:rPr lang="en-US" dirty="0" smtClean="0"/>
              <a:t>Teen Pregnancy Rates </a:t>
            </a:r>
            <a:r>
              <a:rPr lang="en-US" sz="2000" dirty="0" smtClean="0"/>
              <a:t>(no. per 1000)</a:t>
            </a:r>
          </a:p>
          <a:p>
            <a:pPr lvl="1"/>
            <a:r>
              <a:rPr lang="en-US" dirty="0" smtClean="0"/>
              <a:t>CHOICE teens</a:t>
            </a:r>
            <a:r>
              <a:rPr lang="en-US" baseline="30000" dirty="0" smtClean="0"/>
              <a:t>†</a:t>
            </a:r>
            <a:r>
              <a:rPr lang="en-US" dirty="0" smtClean="0"/>
              <a:t>: </a:t>
            </a:r>
            <a:r>
              <a:rPr lang="en-US" dirty="0" smtClean="0">
                <a:solidFill>
                  <a:schemeClr val="tx1"/>
                </a:solidFill>
              </a:rPr>
              <a:t>34.0</a:t>
            </a:r>
          </a:p>
          <a:p>
            <a:pPr lvl="1"/>
            <a:r>
              <a:rPr lang="en-US" dirty="0" smtClean="0"/>
              <a:t>U.S. sexually experienced teens*: </a:t>
            </a:r>
            <a:r>
              <a:rPr lang="en-US" dirty="0" smtClean="0">
                <a:solidFill>
                  <a:schemeClr val="tx1"/>
                </a:solidFill>
              </a:rPr>
              <a:t>158.5</a:t>
            </a:r>
          </a:p>
          <a:p>
            <a:pPr marL="457200" lvl="1" indent="0">
              <a:buNone/>
            </a:pPr>
            <a:endParaRPr lang="en-US" sz="1000" dirty="0" smtClean="0">
              <a:solidFill>
                <a:schemeClr val="tx1"/>
              </a:solidFill>
            </a:endParaRPr>
          </a:p>
          <a:p>
            <a:r>
              <a:rPr lang="en-US" dirty="0" smtClean="0"/>
              <a:t>Teen Birth Rates </a:t>
            </a:r>
            <a:r>
              <a:rPr lang="en-US" sz="2000" dirty="0" smtClean="0"/>
              <a:t>(no. per 1000)</a:t>
            </a:r>
          </a:p>
          <a:p>
            <a:pPr lvl="1"/>
            <a:r>
              <a:rPr lang="en-US" dirty="0" smtClean="0"/>
              <a:t>CHOICE teens: </a:t>
            </a:r>
            <a:r>
              <a:rPr lang="en-US" dirty="0" smtClean="0">
                <a:solidFill>
                  <a:schemeClr val="tx1"/>
                </a:solidFill>
              </a:rPr>
              <a:t>19.4</a:t>
            </a:r>
          </a:p>
          <a:p>
            <a:pPr lvl="1"/>
            <a:r>
              <a:rPr lang="en-US" dirty="0"/>
              <a:t>U.S. sexually experienced </a:t>
            </a:r>
            <a:r>
              <a:rPr lang="en-US" dirty="0" smtClean="0"/>
              <a:t>teens: </a:t>
            </a:r>
            <a:r>
              <a:rPr lang="en-US" dirty="0" smtClean="0">
                <a:solidFill>
                  <a:schemeClr val="tx1"/>
                </a:solidFill>
              </a:rPr>
              <a:t>94.0</a:t>
            </a:r>
          </a:p>
          <a:p>
            <a:pPr marL="457200" lvl="1" indent="0">
              <a:buNone/>
            </a:pPr>
            <a:endParaRPr lang="en-US" sz="1000" dirty="0" smtClean="0">
              <a:solidFill>
                <a:schemeClr val="tx1"/>
              </a:solidFill>
            </a:endParaRPr>
          </a:p>
          <a:p>
            <a:r>
              <a:rPr lang="en-US" dirty="0" smtClean="0"/>
              <a:t>Teen Abortion Rates </a:t>
            </a:r>
            <a:r>
              <a:rPr lang="en-US" sz="2000" dirty="0" smtClean="0"/>
              <a:t>(no. per 1000)</a:t>
            </a:r>
            <a:endParaRPr lang="en-US" sz="2000" dirty="0"/>
          </a:p>
          <a:p>
            <a:pPr lvl="1"/>
            <a:r>
              <a:rPr lang="en-US" dirty="0" smtClean="0"/>
              <a:t>CHOICE teens: </a:t>
            </a:r>
            <a:r>
              <a:rPr lang="en-US" dirty="0" smtClean="0">
                <a:solidFill>
                  <a:schemeClr val="tx1"/>
                </a:solidFill>
              </a:rPr>
              <a:t>9.7</a:t>
            </a:r>
          </a:p>
          <a:p>
            <a:pPr lvl="1"/>
            <a:r>
              <a:rPr lang="en-US" dirty="0" smtClean="0"/>
              <a:t>U.S. sexually experienced teens: </a:t>
            </a:r>
            <a:r>
              <a:rPr lang="en-US" dirty="0" smtClean="0">
                <a:solidFill>
                  <a:schemeClr val="tx1"/>
                </a:solidFill>
              </a:rPr>
              <a:t>41.5</a:t>
            </a:r>
            <a:endParaRPr lang="en-US" dirty="0">
              <a:solidFill>
                <a:schemeClr val="tx1"/>
              </a:solidFill>
            </a:endParaRPr>
          </a:p>
        </p:txBody>
      </p:sp>
      <p:sp>
        <p:nvSpPr>
          <p:cNvPr id="8" name="TextBox 7"/>
          <p:cNvSpPr txBox="1"/>
          <p:nvPr/>
        </p:nvSpPr>
        <p:spPr>
          <a:xfrm>
            <a:off x="312771" y="5452127"/>
            <a:ext cx="3919984" cy="461665"/>
          </a:xfrm>
          <a:prstGeom prst="rect">
            <a:avLst/>
          </a:prstGeom>
          <a:noFill/>
        </p:spPr>
        <p:txBody>
          <a:bodyPr wrap="none" rtlCol="0">
            <a:spAutoFit/>
          </a:bodyPr>
          <a:lstStyle/>
          <a:p>
            <a:r>
              <a:rPr lang="en-US" sz="1200" baseline="30000" dirty="0" smtClean="0">
                <a:solidFill>
                  <a:schemeClr val="bg2"/>
                </a:solidFill>
              </a:rPr>
              <a:t>† </a:t>
            </a:r>
            <a:r>
              <a:rPr lang="en-US" sz="1200" dirty="0" smtClean="0">
                <a:solidFill>
                  <a:schemeClr val="bg2"/>
                </a:solidFill>
              </a:rPr>
              <a:t>Data are the mean annual rates for the years 2008-2013</a:t>
            </a:r>
          </a:p>
          <a:p>
            <a:r>
              <a:rPr lang="en-US" sz="1200" dirty="0" smtClean="0">
                <a:solidFill>
                  <a:schemeClr val="bg2"/>
                </a:solidFill>
              </a:rPr>
              <a:t>* Data are the U.S. rates for the year 2008</a:t>
            </a:r>
            <a:endParaRPr lang="en-US" sz="1200" dirty="0">
              <a:solidFill>
                <a:schemeClr val="bg2"/>
              </a:solidFill>
            </a:endParaRPr>
          </a:p>
        </p:txBody>
      </p:sp>
    </p:spTree>
    <p:extLst>
      <p:ext uri="{BB962C8B-B14F-4D97-AF65-F5344CB8AC3E}">
        <p14:creationId xmlns:p14="http://schemas.microsoft.com/office/powerpoint/2010/main" val="2141488988"/>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3" name="Rectangle 2"/>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3200" b="1" dirty="0" smtClean="0">
                <a:ea typeface="ＭＳ Ｐゴシック"/>
                <a:cs typeface="ＭＳ Ｐゴシック"/>
              </a:rPr>
              <a:t>Tier 2 Methods:</a:t>
            </a:r>
            <a:br>
              <a:rPr lang="en-US" sz="3200" b="1" dirty="0" smtClean="0">
                <a:ea typeface="ＭＳ Ｐゴシック"/>
                <a:cs typeface="ＭＳ Ｐゴシック"/>
              </a:rPr>
            </a:br>
            <a:r>
              <a:rPr lang="en-US" sz="3200" b="1" dirty="0" smtClean="0">
                <a:ea typeface="ＭＳ Ｐゴシック"/>
                <a:cs typeface="ＭＳ Ｐゴシック"/>
              </a:rPr>
              <a:t>“Moderately Effective”</a:t>
            </a:r>
          </a:p>
        </p:txBody>
      </p:sp>
      <p:sp>
        <p:nvSpPr>
          <p:cNvPr id="530434" name="Rectangle 3"/>
          <p:cNvSpPr>
            <a:spLocks noGrp="1" noChangeArrowheads="1"/>
          </p:cNvSpPr>
          <p:nvPr>
            <p:ph idx="1"/>
          </p:nvPr>
        </p:nvSpPr>
        <p:spPr bwMode="auto">
          <a:xfrm>
            <a:off x="528638" y="2057400"/>
            <a:ext cx="7997825" cy="4114800"/>
          </a:xfrm>
          <a:noFill/>
          <a:ln>
            <a:miter lim="800000"/>
            <a:headEnd/>
            <a:tailEnd/>
          </a:ln>
        </p:spPr>
        <p:txBody>
          <a:bodyPr vert="horz" wrap="square" lIns="91440" tIns="45720" rIns="91440" bIns="45720" numCol="1" anchor="t" anchorCtr="0" compatLnSpc="1">
            <a:prstTxWarp prst="textNoShape">
              <a:avLst/>
            </a:prstTxWarp>
          </a:bodyPr>
          <a:lstStyle/>
          <a:p>
            <a:pPr eaLnBrk="1" hangingPunct="1">
              <a:buClr>
                <a:schemeClr val="tx1"/>
              </a:buClr>
              <a:buSzPct val="70000"/>
              <a:buFont typeface="Wingdings" pitchFamily="2" charset="2"/>
              <a:buChar char="q"/>
            </a:pPr>
            <a:r>
              <a:rPr lang="en-US" sz="2800" b="1" dirty="0" err="1" smtClean="0">
                <a:solidFill>
                  <a:schemeClr val="bg2"/>
                </a:solidFill>
                <a:ea typeface="ＭＳ Ｐゴシック"/>
                <a:cs typeface="ＭＳ Ｐゴシック"/>
              </a:rPr>
              <a:t>Injectable</a:t>
            </a:r>
            <a:r>
              <a:rPr lang="en-US" sz="2800" b="1" dirty="0" smtClean="0">
                <a:solidFill>
                  <a:schemeClr val="bg2"/>
                </a:solidFill>
                <a:ea typeface="ＭＳ Ｐゴシック"/>
                <a:cs typeface="ＭＳ Ｐゴシック"/>
              </a:rPr>
              <a:t> (DMPA)</a:t>
            </a:r>
          </a:p>
          <a:p>
            <a:pPr eaLnBrk="1" hangingPunct="1">
              <a:buClr>
                <a:schemeClr val="tx1"/>
              </a:buClr>
              <a:buSzPct val="70000"/>
              <a:buFont typeface="Wingdings" pitchFamily="2" charset="2"/>
              <a:buChar char="q"/>
            </a:pPr>
            <a:r>
              <a:rPr lang="en-US" sz="2800" b="1" dirty="0" smtClean="0">
                <a:solidFill>
                  <a:schemeClr val="bg2"/>
                </a:solidFill>
                <a:ea typeface="ＭＳ Ｐゴシック"/>
                <a:cs typeface="ＭＳ Ｐゴシック"/>
              </a:rPr>
              <a:t>Pill</a:t>
            </a:r>
          </a:p>
          <a:p>
            <a:pPr eaLnBrk="1" hangingPunct="1">
              <a:buClr>
                <a:schemeClr val="tx1"/>
              </a:buClr>
              <a:buSzPct val="70000"/>
              <a:buFont typeface="Wingdings" pitchFamily="2" charset="2"/>
              <a:buChar char="q"/>
            </a:pPr>
            <a:r>
              <a:rPr lang="en-US" sz="2800" b="1" dirty="0" smtClean="0">
                <a:solidFill>
                  <a:schemeClr val="bg2"/>
                </a:solidFill>
                <a:ea typeface="ＭＳ Ｐゴシック"/>
                <a:cs typeface="ＭＳ Ｐゴシック"/>
              </a:rPr>
              <a:t>Patch</a:t>
            </a:r>
          </a:p>
          <a:p>
            <a:pPr eaLnBrk="1" hangingPunct="1">
              <a:buClr>
                <a:schemeClr val="tx1"/>
              </a:buClr>
              <a:buSzPct val="70000"/>
              <a:buFont typeface="Wingdings" pitchFamily="2" charset="2"/>
              <a:buChar char="q"/>
            </a:pPr>
            <a:r>
              <a:rPr lang="en-US" sz="2800" b="1" dirty="0" smtClean="0">
                <a:solidFill>
                  <a:schemeClr val="bg2"/>
                </a:solidFill>
                <a:ea typeface="ＭＳ Ｐゴシック"/>
                <a:cs typeface="ＭＳ Ｐゴシック"/>
              </a:rPr>
              <a:t>Ring</a:t>
            </a:r>
          </a:p>
        </p:txBody>
      </p:sp>
      <p:sp>
        <p:nvSpPr>
          <p:cNvPr id="5" name="TextBox 6"/>
          <p:cNvSpPr txBox="1">
            <a:spLocks noChangeArrowheads="1"/>
          </p:cNvSpPr>
          <p:nvPr/>
        </p:nvSpPr>
        <p:spPr bwMode="auto">
          <a:xfrm>
            <a:off x="304800" y="6172200"/>
            <a:ext cx="2558714" cy="261610"/>
          </a:xfrm>
          <a:prstGeom prst="rect">
            <a:avLst/>
          </a:prstGeom>
          <a:noFill/>
          <a:ln w="9525">
            <a:noFill/>
            <a:miter lim="800000"/>
            <a:headEnd/>
            <a:tailEnd/>
          </a:ln>
        </p:spPr>
        <p:txBody>
          <a:bodyPr wrap="none">
            <a:spAutoFit/>
          </a:bodyPr>
          <a:lstStyle/>
          <a:p>
            <a:r>
              <a:rPr lang="en-US" sz="1100" dirty="0" smtClean="0"/>
              <a:t>Contraceptive Technology, 20</a:t>
            </a:r>
            <a:r>
              <a:rPr lang="en-US" sz="1100" baseline="30000" dirty="0" smtClean="0"/>
              <a:t>th</a:t>
            </a:r>
            <a:r>
              <a:rPr lang="en-US" sz="1100" dirty="0" smtClean="0"/>
              <a:t> edition</a:t>
            </a:r>
            <a:endParaRPr lang="en-US" sz="1100" dirty="0"/>
          </a:p>
        </p:txBody>
      </p:sp>
      <p:pic>
        <p:nvPicPr>
          <p:cNvPr id="7" name="Picture 2" descr="\\cdc.gov\private\M322\vsv6\SPR pictures\pill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1600" y="2438400"/>
            <a:ext cx="243840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697647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1" name="Rectangle 2"/>
          <p:cNvSpPr>
            <a:spLocks noGrp="1" noChangeArrowheads="1"/>
          </p:cNvSpPr>
          <p:nvPr>
            <p:ph type="title"/>
          </p:nvPr>
        </p:nvSpPr>
        <p:spPr bwMode="auto">
          <a:xfrm>
            <a:off x="611188" y="534988"/>
            <a:ext cx="7851775" cy="989012"/>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3200" b="1" dirty="0" smtClean="0">
                <a:ea typeface="ＭＳ Ｐゴシック"/>
                <a:cs typeface="ＭＳ Ｐゴシック"/>
              </a:rPr>
              <a:t>Correct and consistent use</a:t>
            </a:r>
          </a:p>
        </p:txBody>
      </p:sp>
      <p:sp>
        <p:nvSpPr>
          <p:cNvPr id="506882" name="Content Placeholder 5"/>
          <p:cNvSpPr>
            <a:spLocks noGrp="1"/>
          </p:cNvSpPr>
          <p:nvPr>
            <p:ph idx="1"/>
          </p:nvPr>
        </p:nvSpPr>
        <p:spPr bwMode="auto">
          <a:xfrm>
            <a:off x="528638" y="1600200"/>
            <a:ext cx="7997825" cy="4114800"/>
          </a:xfrm>
          <a:noFill/>
          <a:ln>
            <a:miter lim="800000"/>
            <a:headEnd/>
            <a:tailEnd/>
          </a:ln>
        </p:spPr>
        <p:txBody>
          <a:bodyPr vert="horz" wrap="square" lIns="91440" tIns="45720" rIns="91440" bIns="45720" numCol="1" anchor="t" anchorCtr="0" compatLnSpc="1">
            <a:prstTxWarp prst="textNoShape">
              <a:avLst/>
            </a:prstTxWarp>
          </a:bodyPr>
          <a:lstStyle/>
          <a:p>
            <a:pPr eaLnBrk="1" hangingPunct="1">
              <a:buClr>
                <a:schemeClr val="tx1"/>
              </a:buClr>
              <a:buSzPct val="70000"/>
              <a:buFont typeface="Wingdings" pitchFamily="2" charset="2"/>
              <a:buChar char="q"/>
            </a:pPr>
            <a:r>
              <a:rPr lang="en-US" sz="2400" b="1" dirty="0" smtClean="0">
                <a:solidFill>
                  <a:schemeClr val="bg2"/>
                </a:solidFill>
                <a:ea typeface="ＭＳ Ｐゴシック"/>
                <a:cs typeface="ＭＳ Ｐゴシック"/>
              </a:rPr>
              <a:t>Methods that require more effort by the user have higher typical failure rates</a:t>
            </a:r>
          </a:p>
          <a:p>
            <a:pPr eaLnBrk="1" hangingPunct="1">
              <a:buClr>
                <a:schemeClr val="tx1"/>
              </a:buClr>
              <a:buSzPct val="70000"/>
              <a:buFont typeface="Wingdings" pitchFamily="2" charset="2"/>
              <a:buChar char="q"/>
            </a:pPr>
            <a:r>
              <a:rPr lang="en-US" sz="2400" b="1" dirty="0" smtClean="0">
                <a:solidFill>
                  <a:schemeClr val="bg2"/>
                </a:solidFill>
                <a:ea typeface="ＭＳ Ｐゴシック"/>
                <a:cs typeface="ＭＳ Ｐゴシック"/>
              </a:rPr>
              <a:t>Correct and consistent use of pills and condoms may be difficult for all ages </a:t>
            </a:r>
          </a:p>
          <a:p>
            <a:pPr eaLnBrk="1" hangingPunct="1">
              <a:buClr>
                <a:schemeClr val="tx1"/>
              </a:buClr>
              <a:buSzPct val="70000"/>
              <a:buFont typeface="Wingdings" pitchFamily="2" charset="2"/>
              <a:buChar char="q"/>
            </a:pPr>
            <a:r>
              <a:rPr lang="en-US" sz="2400" b="1" dirty="0" smtClean="0">
                <a:solidFill>
                  <a:schemeClr val="bg2"/>
                </a:solidFill>
                <a:ea typeface="ＭＳ Ｐゴシック"/>
                <a:cs typeface="ＭＳ Ｐゴシック"/>
              </a:rPr>
              <a:t>Women ages 18-24, in last 3 months</a:t>
            </a:r>
          </a:p>
          <a:p>
            <a:pPr lvl="1" eaLnBrk="1" hangingPunct="1">
              <a:buClr>
                <a:schemeClr val="tx1"/>
              </a:buClr>
              <a:buSzPct val="100000"/>
              <a:buFont typeface="Wingdings" pitchFamily="2" charset="2"/>
              <a:buChar char="§"/>
            </a:pPr>
            <a:r>
              <a:rPr lang="en-US" sz="2400" dirty="0" smtClean="0">
                <a:solidFill>
                  <a:schemeClr val="bg2"/>
                </a:solidFill>
                <a:ea typeface="ＭＳ Ｐゴシック"/>
              </a:rPr>
              <a:t>45% missed </a:t>
            </a:r>
            <a:r>
              <a:rPr lang="en-US" sz="2400" u="sng" dirty="0" smtClean="0">
                <a:solidFill>
                  <a:schemeClr val="bg2"/>
                </a:solidFill>
                <a:ea typeface="ＭＳ Ｐゴシック"/>
              </a:rPr>
              <a:t>&gt;</a:t>
            </a:r>
            <a:r>
              <a:rPr lang="en-US" sz="2400" dirty="0" smtClean="0">
                <a:solidFill>
                  <a:schemeClr val="bg2"/>
                </a:solidFill>
                <a:ea typeface="ＭＳ Ｐゴシック"/>
              </a:rPr>
              <a:t> 1 pill</a:t>
            </a:r>
          </a:p>
          <a:p>
            <a:pPr lvl="1" eaLnBrk="1" hangingPunct="1">
              <a:buClr>
                <a:schemeClr val="tx1"/>
              </a:buClr>
              <a:buSzPct val="100000"/>
              <a:buFont typeface="Wingdings" pitchFamily="2" charset="2"/>
              <a:buChar char="§"/>
            </a:pPr>
            <a:r>
              <a:rPr lang="en-US" sz="2400" dirty="0" smtClean="0">
                <a:solidFill>
                  <a:schemeClr val="bg2"/>
                </a:solidFill>
                <a:ea typeface="ＭＳ Ｐゴシック"/>
              </a:rPr>
              <a:t>62% did not use condoms every time</a:t>
            </a:r>
          </a:p>
        </p:txBody>
      </p:sp>
      <p:sp>
        <p:nvSpPr>
          <p:cNvPr id="506883" name="TextBox 6"/>
          <p:cNvSpPr txBox="1">
            <a:spLocks noChangeArrowheads="1"/>
          </p:cNvSpPr>
          <p:nvPr/>
        </p:nvSpPr>
        <p:spPr bwMode="auto">
          <a:xfrm>
            <a:off x="381000" y="6172200"/>
            <a:ext cx="3632726" cy="261610"/>
          </a:xfrm>
          <a:prstGeom prst="rect">
            <a:avLst/>
          </a:prstGeom>
          <a:noFill/>
          <a:ln w="9525">
            <a:noFill/>
            <a:miter lim="800000"/>
            <a:headEnd/>
            <a:tailEnd/>
          </a:ln>
        </p:spPr>
        <p:txBody>
          <a:bodyPr wrap="none">
            <a:spAutoFit/>
          </a:bodyPr>
          <a:lstStyle/>
          <a:p>
            <a:r>
              <a:rPr lang="en-US" sz="1100" dirty="0" smtClean="0"/>
              <a:t>Frost, </a:t>
            </a:r>
            <a:r>
              <a:rPr lang="en-US" sz="1100" dirty="0" err="1" smtClean="0"/>
              <a:t>Perspect</a:t>
            </a:r>
            <a:r>
              <a:rPr lang="en-US" sz="1100" dirty="0" smtClean="0"/>
              <a:t> Sex </a:t>
            </a:r>
            <a:r>
              <a:rPr lang="en-US" sz="1100" dirty="0" err="1" smtClean="0"/>
              <a:t>Reprod</a:t>
            </a:r>
            <a:r>
              <a:rPr lang="en-US" sz="1100" dirty="0" smtClean="0"/>
              <a:t> Health. 2008 Jun;40(2):94-104</a:t>
            </a:r>
            <a:endParaRPr lang="en-US" sz="1100" dirty="0"/>
          </a:p>
        </p:txBody>
      </p:sp>
    </p:spTree>
    <p:extLst>
      <p:ext uri="{BB962C8B-B14F-4D97-AF65-F5344CB8AC3E}">
        <p14:creationId xmlns:p14="http://schemas.microsoft.com/office/powerpoint/2010/main" val="2415277727"/>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1" name="Rectangle 2"/>
          <p:cNvSpPr>
            <a:spLocks noGrp="1" noChangeArrowheads="1"/>
          </p:cNvSpPr>
          <p:nvPr>
            <p:ph type="title"/>
          </p:nvPr>
        </p:nvSpPr>
        <p:spPr bwMode="auto">
          <a:xfrm>
            <a:off x="611188" y="382588"/>
            <a:ext cx="7993260" cy="11430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3200" b="1" dirty="0" smtClean="0">
                <a:ea typeface="ＭＳ Ｐゴシック"/>
                <a:cs typeface="ＭＳ Ｐゴシック"/>
              </a:rPr>
              <a:t>Depot </a:t>
            </a:r>
            <a:r>
              <a:rPr lang="en-US" sz="3200" b="1" dirty="0" err="1" smtClean="0">
                <a:ea typeface="ＭＳ Ｐゴシック"/>
                <a:cs typeface="ＭＳ Ｐゴシック"/>
              </a:rPr>
              <a:t>medroxyprogesterone</a:t>
            </a:r>
            <a:r>
              <a:rPr lang="en-US" sz="3200" b="1" dirty="0" smtClean="0">
                <a:ea typeface="ＭＳ Ｐゴシック"/>
                <a:cs typeface="ＭＳ Ｐゴシック"/>
              </a:rPr>
              <a:t> acetate (DMPA) </a:t>
            </a:r>
          </a:p>
        </p:txBody>
      </p:sp>
      <p:sp>
        <p:nvSpPr>
          <p:cNvPr id="532482" name="Rectangle 3"/>
          <p:cNvSpPr>
            <a:spLocks noGrp="1" noChangeArrowheads="1"/>
          </p:cNvSpPr>
          <p:nvPr>
            <p:ph idx="1"/>
          </p:nvPr>
        </p:nvSpPr>
        <p:spPr bwMode="auto">
          <a:xfrm>
            <a:off x="567871" y="1731963"/>
            <a:ext cx="7997825" cy="41148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90000"/>
              </a:lnSpc>
              <a:buClr>
                <a:schemeClr val="tx1"/>
              </a:buClr>
              <a:buSzPct val="70000"/>
              <a:buFont typeface="Wingdings" pitchFamily="2" charset="2"/>
              <a:buChar char="q"/>
            </a:pPr>
            <a:r>
              <a:rPr lang="en-US" sz="2400" b="1" dirty="0" smtClean="0">
                <a:solidFill>
                  <a:schemeClr val="bg2"/>
                </a:solidFill>
                <a:ea typeface="ＭＳ Ｐゴシック"/>
                <a:cs typeface="ＭＳ Ｐゴシック"/>
              </a:rPr>
              <a:t>One injection every 3 months</a:t>
            </a:r>
          </a:p>
          <a:p>
            <a:pPr eaLnBrk="1" hangingPunct="1">
              <a:lnSpc>
                <a:spcPct val="90000"/>
              </a:lnSpc>
              <a:buClr>
                <a:schemeClr val="tx1"/>
              </a:buClr>
              <a:buSzPct val="70000"/>
              <a:buFont typeface="Wingdings" pitchFamily="2" charset="2"/>
              <a:buChar char="q"/>
            </a:pPr>
            <a:r>
              <a:rPr lang="en-US" sz="2400" b="1" dirty="0" smtClean="0">
                <a:solidFill>
                  <a:schemeClr val="bg2"/>
                </a:solidFill>
                <a:ea typeface="ＭＳ Ｐゴシック"/>
                <a:cs typeface="ＭＳ Ｐゴシック"/>
              </a:rPr>
              <a:t>Reliable contraception for 3 months, but effects may last up to 9 months</a:t>
            </a:r>
          </a:p>
          <a:p>
            <a:pPr eaLnBrk="1" hangingPunct="1">
              <a:lnSpc>
                <a:spcPct val="90000"/>
              </a:lnSpc>
              <a:buClr>
                <a:schemeClr val="tx1"/>
              </a:buClr>
              <a:buSzPct val="70000"/>
              <a:buFont typeface="Wingdings" pitchFamily="2" charset="2"/>
              <a:buChar char="q"/>
            </a:pPr>
            <a:r>
              <a:rPr lang="en-US" sz="2400" b="1" dirty="0" smtClean="0">
                <a:solidFill>
                  <a:schemeClr val="bg2"/>
                </a:solidFill>
                <a:ea typeface="ＭＳ Ｐゴシック"/>
                <a:cs typeface="ＭＳ Ｐゴシック"/>
              </a:rPr>
              <a:t>Side effects: irregular bleeding and amenorrhea</a:t>
            </a:r>
          </a:p>
          <a:p>
            <a:pPr eaLnBrk="1" hangingPunct="1">
              <a:lnSpc>
                <a:spcPct val="90000"/>
              </a:lnSpc>
              <a:buClr>
                <a:schemeClr val="tx1"/>
              </a:buClr>
              <a:buSzPct val="70000"/>
              <a:buFont typeface="Wingdings" pitchFamily="2" charset="2"/>
              <a:buChar char="q"/>
            </a:pPr>
            <a:r>
              <a:rPr lang="en-US" sz="2400" b="1" dirty="0" smtClean="0">
                <a:solidFill>
                  <a:schemeClr val="bg2"/>
                </a:solidFill>
                <a:ea typeface="ＭＳ Ｐゴシック"/>
                <a:cs typeface="ＭＳ Ｐゴシック"/>
              </a:rPr>
              <a:t>Does not protect against STIs</a:t>
            </a:r>
          </a:p>
        </p:txBody>
      </p:sp>
      <p:sp>
        <p:nvSpPr>
          <p:cNvPr id="5" name="TextBox 6"/>
          <p:cNvSpPr txBox="1">
            <a:spLocks noChangeArrowheads="1"/>
          </p:cNvSpPr>
          <p:nvPr/>
        </p:nvSpPr>
        <p:spPr bwMode="auto">
          <a:xfrm>
            <a:off x="304800" y="6155031"/>
            <a:ext cx="2558714" cy="261610"/>
          </a:xfrm>
          <a:prstGeom prst="rect">
            <a:avLst/>
          </a:prstGeom>
          <a:noFill/>
          <a:ln w="9525">
            <a:noFill/>
            <a:miter lim="800000"/>
            <a:headEnd/>
            <a:tailEnd/>
          </a:ln>
        </p:spPr>
        <p:txBody>
          <a:bodyPr wrap="none">
            <a:spAutoFit/>
          </a:bodyPr>
          <a:lstStyle/>
          <a:p>
            <a:r>
              <a:rPr lang="en-US" sz="1100" dirty="0" smtClean="0"/>
              <a:t>Contraceptive Technology, 20</a:t>
            </a:r>
            <a:r>
              <a:rPr lang="en-US" sz="1100" baseline="30000" dirty="0" smtClean="0"/>
              <a:t>th</a:t>
            </a:r>
            <a:r>
              <a:rPr lang="en-US" sz="1100" dirty="0" smtClean="0"/>
              <a:t> edition</a:t>
            </a:r>
            <a:endParaRPr lang="en-US" sz="1100" dirty="0"/>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4090988"/>
            <a:ext cx="2895600" cy="20640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545391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838200"/>
            <a:ext cx="7851775" cy="836612"/>
          </a:xfrm>
        </p:spPr>
        <p:txBody>
          <a:bodyPr/>
          <a:lstStyle/>
          <a:p>
            <a:r>
              <a:rPr lang="en-US" sz="3200" b="1" dirty="0" smtClean="0"/>
              <a:t>Current Trends</a:t>
            </a:r>
            <a:endParaRPr lang="en-US" sz="3200" b="1" dirty="0"/>
          </a:p>
        </p:txBody>
      </p:sp>
      <p:sp>
        <p:nvSpPr>
          <p:cNvPr id="3" name="Content Placeholder 2"/>
          <p:cNvSpPr>
            <a:spLocks noGrp="1"/>
          </p:cNvSpPr>
          <p:nvPr>
            <p:ph idx="1"/>
          </p:nvPr>
        </p:nvSpPr>
        <p:spPr/>
        <p:txBody>
          <a:bodyPr/>
          <a:lstStyle/>
          <a:p>
            <a:pPr marL="514350" indent="-514350">
              <a:buClr>
                <a:schemeClr val="tx1"/>
              </a:buClr>
              <a:buAutoNum type="arabicPeriod"/>
            </a:pPr>
            <a:r>
              <a:rPr lang="en-US" sz="2400" b="1" dirty="0" smtClean="0">
                <a:solidFill>
                  <a:schemeClr val="bg2"/>
                </a:solidFill>
              </a:rPr>
              <a:t>Pregnancy, birth and abortion rates are declining in the U.S. for teens aged 15-19 years old.</a:t>
            </a:r>
          </a:p>
          <a:p>
            <a:pPr marL="514350" indent="-514350">
              <a:buClr>
                <a:schemeClr val="tx1"/>
              </a:buClr>
              <a:buAutoNum type="arabicPeriod"/>
            </a:pPr>
            <a:endParaRPr lang="en-US" sz="800" b="1" dirty="0" smtClean="0">
              <a:solidFill>
                <a:schemeClr val="bg2"/>
              </a:solidFill>
            </a:endParaRPr>
          </a:p>
          <a:p>
            <a:pPr marL="514350" indent="-514350">
              <a:buClr>
                <a:schemeClr val="tx1"/>
              </a:buClr>
              <a:buAutoNum type="arabicPeriod"/>
            </a:pPr>
            <a:r>
              <a:rPr lang="en-US" sz="2400" b="1" dirty="0" smtClean="0">
                <a:solidFill>
                  <a:schemeClr val="bg2"/>
                </a:solidFill>
              </a:rPr>
              <a:t>Teen birth rates vary by age, race/ethnicity and state.</a:t>
            </a:r>
          </a:p>
          <a:p>
            <a:pPr marL="514350" indent="-514350">
              <a:buClr>
                <a:schemeClr val="tx1"/>
              </a:buClr>
              <a:buAutoNum type="arabicPeriod"/>
            </a:pPr>
            <a:endParaRPr lang="en-US" sz="800" b="1" dirty="0" smtClean="0">
              <a:solidFill>
                <a:schemeClr val="bg2"/>
              </a:solidFill>
            </a:endParaRPr>
          </a:p>
          <a:p>
            <a:pPr marL="514350" indent="-514350">
              <a:buClr>
                <a:schemeClr val="tx1"/>
              </a:buClr>
              <a:buAutoNum type="arabicPeriod"/>
            </a:pPr>
            <a:r>
              <a:rPr lang="en-US" sz="2400" b="1" dirty="0" smtClean="0">
                <a:solidFill>
                  <a:schemeClr val="bg2"/>
                </a:solidFill>
              </a:rPr>
              <a:t>The U.S. still has the highest teen birth rate of any industrialized country.</a:t>
            </a:r>
          </a:p>
          <a:p>
            <a:pPr marL="514350" indent="-514350">
              <a:buClr>
                <a:schemeClr val="tx1"/>
              </a:buClr>
              <a:buAutoNum type="arabicPeriod"/>
            </a:pPr>
            <a:endParaRPr lang="en-US" sz="800" b="1" dirty="0" smtClean="0">
              <a:solidFill>
                <a:schemeClr val="bg2"/>
              </a:solidFill>
            </a:endParaRPr>
          </a:p>
          <a:p>
            <a:pPr marL="514350" indent="-514350">
              <a:buClr>
                <a:schemeClr val="tx1"/>
              </a:buClr>
              <a:buAutoNum type="arabicPeriod"/>
            </a:pPr>
            <a:r>
              <a:rPr lang="en-US" sz="2400" b="1" dirty="0" smtClean="0">
                <a:solidFill>
                  <a:schemeClr val="bg2"/>
                </a:solidFill>
              </a:rPr>
              <a:t>Teens use less effective methods and use these methods inconsistently.</a:t>
            </a:r>
            <a:endParaRPr lang="en-US" sz="2400" b="1" dirty="0">
              <a:solidFill>
                <a:schemeClr val="bg2"/>
              </a:solidFill>
            </a:endParaRPr>
          </a:p>
        </p:txBody>
      </p:sp>
    </p:spTree>
    <p:extLst>
      <p:ext uri="{BB962C8B-B14F-4D97-AF65-F5344CB8AC3E}">
        <p14:creationId xmlns:p14="http://schemas.microsoft.com/office/powerpoint/2010/main" val="89543593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29" name="Rectangle 2"/>
          <p:cNvSpPr>
            <a:spLocks noGrp="1" noChangeArrowheads="1"/>
          </p:cNvSpPr>
          <p:nvPr>
            <p:ph type="title"/>
          </p:nvPr>
        </p:nvSpPr>
        <p:spPr bwMode="auto">
          <a:xfrm>
            <a:off x="553218" y="685800"/>
            <a:ext cx="7851775" cy="989012"/>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3200" b="1" dirty="0" smtClean="0">
                <a:ea typeface="ＭＳ Ｐゴシック"/>
                <a:cs typeface="ＭＳ Ｐゴシック"/>
              </a:rPr>
              <a:t>Contraceptive pills</a:t>
            </a:r>
          </a:p>
        </p:txBody>
      </p:sp>
      <p:sp>
        <p:nvSpPr>
          <p:cNvPr id="534530" name="Rectangle 3"/>
          <p:cNvSpPr>
            <a:spLocks noGrp="1" noChangeArrowheads="1"/>
          </p:cNvSpPr>
          <p:nvPr>
            <p:ph idx="1"/>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hangingPunct="1">
              <a:buClr>
                <a:schemeClr val="tx1"/>
              </a:buClr>
              <a:buSzPct val="70000"/>
              <a:buFont typeface="Wingdings" pitchFamily="2" charset="2"/>
              <a:buChar char="q"/>
            </a:pPr>
            <a:r>
              <a:rPr lang="en-US" sz="2400" b="1" dirty="0" smtClean="0">
                <a:solidFill>
                  <a:schemeClr val="bg2"/>
                </a:solidFill>
                <a:ea typeface="ＭＳ Ｐゴシック"/>
                <a:cs typeface="ＭＳ Ｐゴシック"/>
              </a:rPr>
              <a:t>Combined pills contain estrogen and progestin (COCs)</a:t>
            </a:r>
          </a:p>
          <a:p>
            <a:pPr eaLnBrk="1" hangingPunct="1">
              <a:buClr>
                <a:schemeClr val="tx1"/>
              </a:buClr>
              <a:buSzPct val="70000"/>
              <a:buFont typeface="Wingdings" pitchFamily="2" charset="2"/>
              <a:buChar char="q"/>
            </a:pPr>
            <a:r>
              <a:rPr lang="en-US" sz="2400" b="1" dirty="0" smtClean="0">
                <a:solidFill>
                  <a:schemeClr val="bg2"/>
                </a:solidFill>
                <a:ea typeface="ＭＳ Ｐゴシック"/>
                <a:cs typeface="ＭＳ Ｐゴシック"/>
              </a:rPr>
              <a:t>Progestin-only pills (POPs)</a:t>
            </a:r>
          </a:p>
          <a:p>
            <a:pPr eaLnBrk="1" hangingPunct="1">
              <a:buClr>
                <a:schemeClr val="tx1"/>
              </a:buClr>
              <a:buSzPct val="70000"/>
              <a:buFont typeface="Wingdings" pitchFamily="2" charset="2"/>
              <a:buChar char="q"/>
            </a:pPr>
            <a:r>
              <a:rPr lang="en-US" sz="2400" b="1" dirty="0" smtClean="0">
                <a:solidFill>
                  <a:schemeClr val="bg2"/>
                </a:solidFill>
                <a:ea typeface="ＭＳ Ｐゴシック"/>
                <a:cs typeface="ＭＳ Ｐゴシック"/>
              </a:rPr>
              <a:t>Extended use </a:t>
            </a:r>
          </a:p>
          <a:p>
            <a:pPr eaLnBrk="1" hangingPunct="1">
              <a:buClr>
                <a:schemeClr val="tx1"/>
              </a:buClr>
              <a:buSzPct val="70000"/>
              <a:buFont typeface="Wingdings" pitchFamily="2" charset="2"/>
              <a:buChar char="q"/>
            </a:pPr>
            <a:r>
              <a:rPr lang="en-US" sz="2400" b="1" dirty="0" smtClean="0">
                <a:solidFill>
                  <a:schemeClr val="bg2"/>
                </a:solidFill>
                <a:ea typeface="ＭＳ Ｐゴシック"/>
                <a:cs typeface="ＭＳ Ｐゴシック"/>
              </a:rPr>
              <a:t>Side effects: irregular bleeding</a:t>
            </a:r>
          </a:p>
          <a:p>
            <a:pPr eaLnBrk="1" hangingPunct="1">
              <a:buClr>
                <a:schemeClr val="tx1"/>
              </a:buClr>
              <a:buSzPct val="70000"/>
              <a:buFont typeface="Wingdings" pitchFamily="2" charset="2"/>
              <a:buChar char="q"/>
            </a:pPr>
            <a:r>
              <a:rPr lang="en-US" sz="2400" b="1" dirty="0" smtClean="0">
                <a:solidFill>
                  <a:schemeClr val="bg2"/>
                </a:solidFill>
                <a:ea typeface="ＭＳ Ｐゴシック"/>
                <a:cs typeface="ＭＳ Ｐゴシック"/>
              </a:rPr>
              <a:t>Do not protect against STIs</a:t>
            </a:r>
          </a:p>
        </p:txBody>
      </p:sp>
      <p:sp>
        <p:nvSpPr>
          <p:cNvPr id="5" name="TextBox 6"/>
          <p:cNvSpPr txBox="1">
            <a:spLocks noChangeArrowheads="1"/>
          </p:cNvSpPr>
          <p:nvPr/>
        </p:nvSpPr>
        <p:spPr bwMode="auto">
          <a:xfrm>
            <a:off x="304800" y="6172200"/>
            <a:ext cx="2558714" cy="261610"/>
          </a:xfrm>
          <a:prstGeom prst="rect">
            <a:avLst/>
          </a:prstGeom>
          <a:noFill/>
          <a:ln w="9525">
            <a:noFill/>
            <a:miter lim="800000"/>
            <a:headEnd/>
            <a:tailEnd/>
          </a:ln>
        </p:spPr>
        <p:txBody>
          <a:bodyPr wrap="none">
            <a:spAutoFit/>
          </a:bodyPr>
          <a:lstStyle/>
          <a:p>
            <a:r>
              <a:rPr lang="en-US" sz="1100" dirty="0" smtClean="0"/>
              <a:t>Contraceptive Technology, 20</a:t>
            </a:r>
            <a:r>
              <a:rPr lang="en-US" sz="1100" baseline="30000" dirty="0" smtClean="0"/>
              <a:t>th</a:t>
            </a:r>
            <a:r>
              <a:rPr lang="en-US" sz="1100" dirty="0" smtClean="0"/>
              <a:t> edition</a:t>
            </a:r>
            <a:endParaRPr lang="en-US" sz="1100" dirty="0"/>
          </a:p>
        </p:txBody>
      </p:sp>
      <p:pic>
        <p:nvPicPr>
          <p:cNvPr id="6" name="Picture 2" descr="\\cdc.gov\private\M322\vsv6\SPR pictures\pill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6400" y="3352800"/>
            <a:ext cx="243840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857063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7" name="Rectangle 2"/>
          <p:cNvSpPr>
            <a:spLocks noGrp="1" noChangeArrowheads="1"/>
          </p:cNvSpPr>
          <p:nvPr>
            <p:ph type="title"/>
          </p:nvPr>
        </p:nvSpPr>
        <p:spPr bwMode="auto">
          <a:xfrm>
            <a:off x="600075" y="685800"/>
            <a:ext cx="7851775" cy="989012"/>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3200" b="1" dirty="0" smtClean="0">
                <a:ea typeface="ＭＳ Ｐゴシック"/>
                <a:cs typeface="ＭＳ Ｐゴシック"/>
              </a:rPr>
              <a:t>Contraceptive patch</a:t>
            </a:r>
          </a:p>
        </p:txBody>
      </p:sp>
      <p:sp>
        <p:nvSpPr>
          <p:cNvPr id="536578" name="Rectangle 3"/>
          <p:cNvSpPr>
            <a:spLocks noGrp="1" noChangeArrowheads="1"/>
          </p:cNvSpPr>
          <p:nvPr>
            <p:ph idx="1"/>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hangingPunct="1">
              <a:buClr>
                <a:schemeClr val="tx1"/>
              </a:buClr>
              <a:buSzPct val="70000"/>
              <a:buFont typeface="Wingdings" pitchFamily="2" charset="2"/>
              <a:buChar char="q"/>
            </a:pPr>
            <a:r>
              <a:rPr lang="en-US" sz="2400" b="1" dirty="0" smtClean="0">
                <a:solidFill>
                  <a:schemeClr val="bg2"/>
                </a:solidFill>
                <a:ea typeface="ＭＳ Ｐゴシック"/>
                <a:cs typeface="ＭＳ Ｐゴシック"/>
              </a:rPr>
              <a:t>Releases estrogen and progestin</a:t>
            </a:r>
          </a:p>
          <a:p>
            <a:pPr eaLnBrk="1" hangingPunct="1">
              <a:buClr>
                <a:schemeClr val="tx1"/>
              </a:buClr>
              <a:buSzPct val="70000"/>
              <a:buFont typeface="Wingdings" pitchFamily="2" charset="2"/>
              <a:buChar char="q"/>
            </a:pPr>
            <a:r>
              <a:rPr lang="en-US" sz="2400" b="1" dirty="0" smtClean="0">
                <a:solidFill>
                  <a:schemeClr val="bg2"/>
                </a:solidFill>
                <a:ea typeface="ＭＳ Ｐゴシック"/>
                <a:cs typeface="ＭＳ Ｐゴシック"/>
              </a:rPr>
              <a:t>One patch per week for 3 weeks, then 1 patch-free week</a:t>
            </a:r>
          </a:p>
          <a:p>
            <a:pPr eaLnBrk="1" hangingPunct="1">
              <a:buClr>
                <a:schemeClr val="tx1"/>
              </a:buClr>
              <a:buSzPct val="70000"/>
              <a:buFont typeface="Wingdings" pitchFamily="2" charset="2"/>
              <a:buChar char="q"/>
            </a:pPr>
            <a:r>
              <a:rPr lang="en-US" sz="2400" b="1" dirty="0" smtClean="0">
                <a:solidFill>
                  <a:schemeClr val="bg2"/>
                </a:solidFill>
                <a:ea typeface="ＭＳ Ｐゴシック"/>
                <a:cs typeface="ＭＳ Ｐゴシック"/>
              </a:rPr>
              <a:t>Side effects: irregular bleeding</a:t>
            </a:r>
          </a:p>
          <a:p>
            <a:pPr eaLnBrk="1" hangingPunct="1">
              <a:buClr>
                <a:schemeClr val="tx1"/>
              </a:buClr>
              <a:buSzPct val="70000"/>
              <a:buFont typeface="Wingdings" pitchFamily="2" charset="2"/>
              <a:buChar char="q"/>
            </a:pPr>
            <a:r>
              <a:rPr lang="en-US" sz="2400" b="1" dirty="0" smtClean="0">
                <a:solidFill>
                  <a:schemeClr val="bg2"/>
                </a:solidFill>
                <a:ea typeface="ＭＳ Ｐゴシック"/>
                <a:cs typeface="ＭＳ Ｐゴシック"/>
              </a:rPr>
              <a:t>Does not protect against STIs</a:t>
            </a:r>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4245751"/>
            <a:ext cx="2865939" cy="2001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6"/>
          <p:cNvSpPr txBox="1">
            <a:spLocks noChangeArrowheads="1"/>
          </p:cNvSpPr>
          <p:nvPr/>
        </p:nvSpPr>
        <p:spPr bwMode="auto">
          <a:xfrm>
            <a:off x="304800" y="6172200"/>
            <a:ext cx="2558714" cy="261610"/>
          </a:xfrm>
          <a:prstGeom prst="rect">
            <a:avLst/>
          </a:prstGeom>
          <a:noFill/>
          <a:ln w="9525">
            <a:noFill/>
            <a:miter lim="800000"/>
            <a:headEnd/>
            <a:tailEnd/>
          </a:ln>
        </p:spPr>
        <p:txBody>
          <a:bodyPr wrap="none">
            <a:spAutoFit/>
          </a:bodyPr>
          <a:lstStyle/>
          <a:p>
            <a:r>
              <a:rPr lang="en-US" sz="1100" dirty="0" smtClean="0"/>
              <a:t>Contraceptive Technology, 20</a:t>
            </a:r>
            <a:r>
              <a:rPr lang="en-US" sz="1100" baseline="30000" dirty="0" smtClean="0"/>
              <a:t>th</a:t>
            </a:r>
            <a:r>
              <a:rPr lang="en-US" sz="1100" dirty="0" smtClean="0"/>
              <a:t> edition</a:t>
            </a:r>
            <a:endParaRPr lang="en-US" sz="1100" dirty="0"/>
          </a:p>
        </p:txBody>
      </p:sp>
    </p:spTree>
    <p:extLst>
      <p:ext uri="{BB962C8B-B14F-4D97-AF65-F5344CB8AC3E}">
        <p14:creationId xmlns:p14="http://schemas.microsoft.com/office/powerpoint/2010/main" val="244531113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625" name="Rectangle 2"/>
          <p:cNvSpPr>
            <a:spLocks noGrp="1" noChangeArrowheads="1"/>
          </p:cNvSpPr>
          <p:nvPr>
            <p:ph type="title"/>
          </p:nvPr>
        </p:nvSpPr>
        <p:spPr bwMode="auto">
          <a:xfrm>
            <a:off x="611188" y="534988"/>
            <a:ext cx="7851775" cy="836612"/>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3200" b="1" dirty="0" smtClean="0">
                <a:ea typeface="ＭＳ Ｐゴシック"/>
                <a:cs typeface="ＭＳ Ｐゴシック"/>
              </a:rPr>
              <a:t>Contraceptive vaginal ring</a:t>
            </a:r>
          </a:p>
        </p:txBody>
      </p:sp>
      <p:sp>
        <p:nvSpPr>
          <p:cNvPr id="538626" name="Rectangle 3"/>
          <p:cNvSpPr>
            <a:spLocks noGrp="1" noChangeArrowheads="1"/>
          </p:cNvSpPr>
          <p:nvPr>
            <p:ph idx="1"/>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hangingPunct="1">
              <a:buClr>
                <a:schemeClr val="tx1"/>
              </a:buClr>
              <a:buSzPct val="70000"/>
              <a:buFont typeface="Wingdings" pitchFamily="2" charset="2"/>
              <a:buChar char="q"/>
            </a:pPr>
            <a:r>
              <a:rPr lang="en-US" sz="2400" b="1" dirty="0" smtClean="0">
                <a:solidFill>
                  <a:schemeClr val="bg2"/>
                </a:solidFill>
                <a:ea typeface="ＭＳ Ｐゴシック"/>
                <a:cs typeface="ＭＳ Ｐゴシック"/>
              </a:rPr>
              <a:t>Releases estrogen and progestin</a:t>
            </a:r>
          </a:p>
          <a:p>
            <a:pPr eaLnBrk="1" hangingPunct="1">
              <a:buClr>
                <a:schemeClr val="tx1"/>
              </a:buClr>
              <a:buSzPct val="70000"/>
              <a:buFont typeface="Wingdings" pitchFamily="2" charset="2"/>
              <a:buChar char="q"/>
            </a:pPr>
            <a:r>
              <a:rPr lang="en-US" sz="2400" b="1" dirty="0" smtClean="0">
                <a:solidFill>
                  <a:schemeClr val="bg2"/>
                </a:solidFill>
                <a:ea typeface="ＭＳ Ｐゴシック"/>
                <a:cs typeface="ＭＳ Ｐゴシック"/>
              </a:rPr>
              <a:t>One ring for 3 weeks, then 1 ring-free week</a:t>
            </a:r>
          </a:p>
          <a:p>
            <a:pPr eaLnBrk="1" hangingPunct="1">
              <a:buClr>
                <a:schemeClr val="tx1"/>
              </a:buClr>
              <a:buSzPct val="70000"/>
              <a:buFont typeface="Wingdings" pitchFamily="2" charset="2"/>
              <a:buChar char="q"/>
            </a:pPr>
            <a:r>
              <a:rPr lang="en-US" sz="2400" b="1" dirty="0" smtClean="0">
                <a:solidFill>
                  <a:schemeClr val="bg2"/>
                </a:solidFill>
                <a:ea typeface="ＭＳ Ｐゴシック"/>
                <a:cs typeface="ＭＳ Ｐゴシック"/>
              </a:rPr>
              <a:t>Side effects: irregular bleeding</a:t>
            </a:r>
          </a:p>
          <a:p>
            <a:pPr eaLnBrk="1" hangingPunct="1">
              <a:buClr>
                <a:schemeClr val="tx1"/>
              </a:buClr>
              <a:buSzPct val="70000"/>
              <a:buFont typeface="Wingdings" pitchFamily="2" charset="2"/>
              <a:buChar char="q"/>
            </a:pPr>
            <a:r>
              <a:rPr lang="en-US" sz="2400" b="1" dirty="0" smtClean="0">
                <a:solidFill>
                  <a:schemeClr val="bg2"/>
                </a:solidFill>
                <a:ea typeface="ＭＳ Ｐゴシック"/>
                <a:cs typeface="ＭＳ Ｐゴシック"/>
              </a:rPr>
              <a:t>Does not protect against STIs</a:t>
            </a:r>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4267199"/>
            <a:ext cx="2672216" cy="1844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6"/>
          <p:cNvSpPr txBox="1">
            <a:spLocks noChangeArrowheads="1"/>
          </p:cNvSpPr>
          <p:nvPr/>
        </p:nvSpPr>
        <p:spPr bwMode="auto">
          <a:xfrm>
            <a:off x="304800" y="6172200"/>
            <a:ext cx="2558714" cy="261610"/>
          </a:xfrm>
          <a:prstGeom prst="rect">
            <a:avLst/>
          </a:prstGeom>
          <a:noFill/>
          <a:ln w="9525">
            <a:noFill/>
            <a:miter lim="800000"/>
            <a:headEnd/>
            <a:tailEnd/>
          </a:ln>
        </p:spPr>
        <p:txBody>
          <a:bodyPr wrap="none">
            <a:spAutoFit/>
          </a:bodyPr>
          <a:lstStyle/>
          <a:p>
            <a:r>
              <a:rPr lang="en-US" sz="1100" dirty="0" smtClean="0"/>
              <a:t>Contraceptive Technology, 20</a:t>
            </a:r>
            <a:r>
              <a:rPr lang="en-US" sz="1100" baseline="30000" dirty="0" smtClean="0"/>
              <a:t>th</a:t>
            </a:r>
            <a:r>
              <a:rPr lang="en-US" sz="1100" dirty="0" smtClean="0"/>
              <a:t> edition</a:t>
            </a:r>
            <a:endParaRPr lang="en-US" sz="1100" dirty="0"/>
          </a:p>
        </p:txBody>
      </p:sp>
    </p:spTree>
    <p:extLst>
      <p:ext uri="{BB962C8B-B14F-4D97-AF65-F5344CB8AC3E}">
        <p14:creationId xmlns:p14="http://schemas.microsoft.com/office/powerpoint/2010/main" val="313026544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3" name="Title 1"/>
          <p:cNvSpPr>
            <a:spLocks noGrp="1"/>
          </p:cNvSpPr>
          <p:nvPr>
            <p:ph type="title"/>
          </p:nvPr>
        </p:nvSpPr>
        <p:spPr bwMode="auto">
          <a:xfrm>
            <a:off x="457200" y="0"/>
            <a:ext cx="8229600" cy="1143000"/>
          </a:xfrm>
          <a:noFill/>
          <a:ln>
            <a:miter lim="800000"/>
            <a:headEnd/>
            <a:tailEnd/>
          </a:ln>
        </p:spPr>
        <p:txBody>
          <a:bodyPr vert="horz" wrap="square" lIns="91440" tIns="45720" rIns="91440" bIns="45720" numCol="1" compatLnSpc="1">
            <a:prstTxWarp prst="textNoShape">
              <a:avLst/>
            </a:prstTxWarp>
          </a:bodyPr>
          <a:lstStyle/>
          <a:p>
            <a:pPr eaLnBrk="1" hangingPunct="1"/>
            <a:r>
              <a:rPr lang="en-US" sz="3200" dirty="0" smtClean="0">
                <a:ea typeface="ＭＳ Ｐゴシック"/>
                <a:cs typeface="ＭＳ Ｐゴシック"/>
              </a:rPr>
              <a:t>Quick Start </a:t>
            </a:r>
          </a:p>
        </p:txBody>
      </p:sp>
      <p:sp>
        <p:nvSpPr>
          <p:cNvPr id="540674" name="Content Placeholder 2"/>
          <p:cNvSpPr>
            <a:spLocks noGrp="1"/>
          </p:cNvSpPr>
          <p:nvPr>
            <p:ph idx="1"/>
          </p:nvPr>
        </p:nvSpPr>
        <p:spPr bwMode="auto">
          <a:xfrm>
            <a:off x="457200" y="1752600"/>
            <a:ext cx="8229600" cy="41910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dirty="0" smtClean="0">
                <a:ea typeface="ＭＳ Ｐゴシック"/>
                <a:cs typeface="ＭＳ Ｐゴシック"/>
              </a:rPr>
              <a:t>Initiation of contraception on any day  of the cycle if reasonably certain the woman is not pregnant </a:t>
            </a:r>
          </a:p>
          <a:p>
            <a:pPr eaLnBrk="1" hangingPunct="1"/>
            <a:r>
              <a:rPr lang="en-US" dirty="0" smtClean="0">
                <a:ea typeface="ＭＳ Ｐゴシック"/>
                <a:cs typeface="ＭＳ Ｐゴシック"/>
              </a:rPr>
              <a:t>More reliable and faster protection from unplanned pregnancies</a:t>
            </a:r>
          </a:p>
          <a:p>
            <a:pPr eaLnBrk="1" hangingPunct="1"/>
            <a:r>
              <a:rPr lang="en-US" dirty="0" smtClean="0">
                <a:ea typeface="ＭＳ Ｐゴシック"/>
                <a:cs typeface="ＭＳ Ｐゴシック"/>
              </a:rPr>
              <a:t>Advise 7 days of backup or abstinence if needed</a:t>
            </a:r>
          </a:p>
          <a:p>
            <a:pPr eaLnBrk="1" hangingPunct="1"/>
            <a:r>
              <a:rPr lang="en-US" dirty="0" smtClean="0">
                <a:ea typeface="ＭＳ Ｐゴシック"/>
                <a:cs typeface="ＭＳ Ｐゴシック"/>
              </a:rPr>
              <a:t>Improves short-term continuation  </a:t>
            </a:r>
          </a:p>
          <a:p>
            <a:pPr eaLnBrk="1" hangingPunct="1"/>
            <a:r>
              <a:rPr lang="en-US" dirty="0" smtClean="0">
                <a:ea typeface="ＭＳ Ｐゴシック"/>
                <a:cs typeface="ＭＳ Ｐゴシック"/>
              </a:rPr>
              <a:t>No increase in unscheduled bleeding</a:t>
            </a:r>
          </a:p>
          <a:p>
            <a:pPr eaLnBrk="1" hangingPunct="1">
              <a:buFont typeface="Wingdings" pitchFamily="2" charset="2"/>
              <a:buNone/>
            </a:pPr>
            <a:endParaRPr lang="en-US" sz="3200" b="0" dirty="0" smtClean="0">
              <a:solidFill>
                <a:schemeClr val="tx1"/>
              </a:solidFill>
              <a:ea typeface="ＭＳ Ｐゴシック"/>
              <a:cs typeface="ＭＳ Ｐゴシック"/>
            </a:endParaRPr>
          </a:p>
          <a:p>
            <a:pPr eaLnBrk="1" hangingPunct="1">
              <a:buFont typeface="Arial" charset="0"/>
              <a:buChar char="•"/>
            </a:pPr>
            <a:endParaRPr lang="en-US" sz="3200" b="0" dirty="0" smtClean="0">
              <a:solidFill>
                <a:schemeClr val="tx1"/>
              </a:solidFill>
              <a:ea typeface="ＭＳ Ｐゴシック"/>
              <a:cs typeface="ＭＳ Ｐゴシック"/>
            </a:endParaRPr>
          </a:p>
        </p:txBody>
      </p:sp>
      <p:sp>
        <p:nvSpPr>
          <p:cNvPr id="6" name="TextBox 6"/>
          <p:cNvSpPr txBox="1">
            <a:spLocks noChangeArrowheads="1"/>
          </p:cNvSpPr>
          <p:nvPr/>
        </p:nvSpPr>
        <p:spPr bwMode="auto">
          <a:xfrm>
            <a:off x="304800" y="6172200"/>
            <a:ext cx="2558714" cy="261610"/>
          </a:xfrm>
          <a:prstGeom prst="rect">
            <a:avLst/>
          </a:prstGeom>
          <a:noFill/>
          <a:ln w="9525">
            <a:noFill/>
            <a:miter lim="800000"/>
            <a:headEnd/>
            <a:tailEnd/>
          </a:ln>
        </p:spPr>
        <p:txBody>
          <a:bodyPr wrap="none">
            <a:spAutoFit/>
          </a:bodyPr>
          <a:lstStyle/>
          <a:p>
            <a:r>
              <a:rPr lang="en-US" sz="1100" dirty="0" smtClean="0"/>
              <a:t>Contraceptive Technology, 20</a:t>
            </a:r>
            <a:r>
              <a:rPr lang="en-US" sz="1100" baseline="30000" dirty="0" smtClean="0"/>
              <a:t>th</a:t>
            </a:r>
            <a:r>
              <a:rPr lang="en-US" sz="1100" dirty="0" smtClean="0"/>
              <a:t> edition</a:t>
            </a:r>
            <a:endParaRPr lang="en-US" sz="1100" dirty="0"/>
          </a:p>
        </p:txBody>
      </p:sp>
    </p:spTree>
    <p:extLst>
      <p:ext uri="{BB962C8B-B14F-4D97-AF65-F5344CB8AC3E}">
        <p14:creationId xmlns:p14="http://schemas.microsoft.com/office/powerpoint/2010/main" val="3011579287"/>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914400"/>
          </a:xfrm>
        </p:spPr>
        <p:txBody>
          <a:bodyPr/>
          <a:lstStyle/>
          <a:p>
            <a:r>
              <a:rPr lang="en-US" sz="3200" dirty="0" smtClean="0"/>
              <a:t>U.S. Selected Practice Recommendations (US SPR)</a:t>
            </a:r>
            <a:endParaRPr lang="en-US" sz="3200" dirty="0"/>
          </a:p>
        </p:txBody>
      </p:sp>
      <p:sp>
        <p:nvSpPr>
          <p:cNvPr id="4" name="Text Placeholder 3"/>
          <p:cNvSpPr>
            <a:spLocks noGrp="1"/>
          </p:cNvSpPr>
          <p:nvPr>
            <p:ph type="body" sz="quarter" idx="10"/>
          </p:nvPr>
        </p:nvSpPr>
        <p:spPr/>
        <p:txBody>
          <a:bodyPr/>
          <a:lstStyle/>
          <a:p>
            <a:r>
              <a:rPr lang="en-US" dirty="0" smtClean="0"/>
              <a:t> </a:t>
            </a:r>
            <a:endParaRPr lang="en-US" dirty="0"/>
          </a:p>
        </p:txBody>
      </p:sp>
      <p:pic>
        <p:nvPicPr>
          <p:cNvPr id="6" name="Picture 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1937" y="1228344"/>
            <a:ext cx="6340126" cy="4724400"/>
          </a:xfrm>
          <a:prstGeom prst="rect">
            <a:avLst/>
          </a:prstGeom>
        </p:spPr>
      </p:pic>
      <p:sp>
        <p:nvSpPr>
          <p:cNvPr id="3" name="TextBox 2"/>
          <p:cNvSpPr txBox="1"/>
          <p:nvPr/>
        </p:nvSpPr>
        <p:spPr>
          <a:xfrm>
            <a:off x="381000" y="6145286"/>
            <a:ext cx="3797835" cy="261610"/>
          </a:xfrm>
          <a:prstGeom prst="rect">
            <a:avLst/>
          </a:prstGeom>
          <a:noFill/>
        </p:spPr>
        <p:txBody>
          <a:bodyPr wrap="none" rtlCol="0">
            <a:spAutoFit/>
          </a:bodyPr>
          <a:lstStyle/>
          <a:p>
            <a:r>
              <a:rPr lang="en-US" sz="1100" dirty="0" smtClean="0"/>
              <a:t>MMWR. Recommendations and Reports. 2016 Jul;65(4):1-66</a:t>
            </a:r>
            <a:endParaRPr lang="en-US" sz="1100" dirty="0"/>
          </a:p>
        </p:txBody>
      </p:sp>
    </p:spTree>
    <p:extLst>
      <p:ext uri="{BB962C8B-B14F-4D97-AF65-F5344CB8AC3E}">
        <p14:creationId xmlns:p14="http://schemas.microsoft.com/office/powerpoint/2010/main" val="12649322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3" name="Rectangle 2"/>
          <p:cNvSpPr>
            <a:spLocks noGrp="1" noChangeArrowheads="1"/>
          </p:cNvSpPr>
          <p:nvPr>
            <p:ph type="title"/>
          </p:nvPr>
        </p:nvSpPr>
        <p:spPr bwMode="auto">
          <a:xfrm>
            <a:off x="611188" y="476250"/>
            <a:ext cx="7851775" cy="97155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3200" b="1" dirty="0" smtClean="0">
                <a:ea typeface="ＭＳ Ｐゴシック"/>
                <a:cs typeface="ＭＳ Ｐゴシック"/>
              </a:rPr>
              <a:t>Tier 3:</a:t>
            </a:r>
            <a:r>
              <a:rPr lang="en-US" b="1" dirty="0" smtClean="0">
                <a:ea typeface="ＭＳ Ｐゴシック"/>
                <a:cs typeface="ＭＳ Ｐゴシック"/>
              </a:rPr>
              <a:t/>
            </a:r>
            <a:br>
              <a:rPr lang="en-US" b="1" dirty="0" smtClean="0">
                <a:ea typeface="ＭＳ Ｐゴシック"/>
                <a:cs typeface="ＭＳ Ｐゴシック"/>
              </a:rPr>
            </a:br>
            <a:r>
              <a:rPr lang="en-US" sz="3200" b="1" dirty="0" smtClean="0">
                <a:ea typeface="ＭＳ Ｐゴシック"/>
                <a:cs typeface="ＭＳ Ｐゴシック"/>
              </a:rPr>
              <a:t>“Least Effective</a:t>
            </a:r>
            <a:r>
              <a:rPr lang="en-US" sz="3200" dirty="0" smtClean="0">
                <a:ea typeface="ＭＳ Ｐゴシック"/>
                <a:cs typeface="ＭＳ Ｐゴシック"/>
              </a:rPr>
              <a:t>”</a:t>
            </a:r>
            <a:endParaRPr lang="en-US" dirty="0" smtClean="0">
              <a:ea typeface="ＭＳ Ｐゴシック"/>
              <a:cs typeface="ＭＳ Ｐゴシック"/>
            </a:endParaRPr>
          </a:p>
        </p:txBody>
      </p:sp>
      <p:sp>
        <p:nvSpPr>
          <p:cNvPr id="545794" name="Rectangle 3"/>
          <p:cNvSpPr>
            <a:spLocks noGrp="1" noChangeArrowheads="1"/>
          </p:cNvSpPr>
          <p:nvPr>
            <p:ph idx="1"/>
          </p:nvPr>
        </p:nvSpPr>
        <p:spPr bwMode="auto">
          <a:xfrm>
            <a:off x="528638" y="1600200"/>
            <a:ext cx="7997825" cy="4114800"/>
          </a:xfrm>
          <a:noFill/>
          <a:ln>
            <a:miter lim="800000"/>
            <a:headEnd/>
            <a:tailEnd/>
          </a:ln>
        </p:spPr>
        <p:txBody>
          <a:bodyPr vert="horz" wrap="square" lIns="91440" tIns="45720" rIns="91440" bIns="45720" numCol="1" anchor="t" anchorCtr="0" compatLnSpc="1">
            <a:prstTxWarp prst="textNoShape">
              <a:avLst/>
            </a:prstTxWarp>
          </a:bodyPr>
          <a:lstStyle/>
          <a:p>
            <a:pPr eaLnBrk="1" hangingPunct="1">
              <a:buClr>
                <a:schemeClr val="tx1"/>
              </a:buClr>
              <a:buSzPct val="70000"/>
              <a:buFont typeface="Wingdings" pitchFamily="2" charset="2"/>
              <a:buChar char="q"/>
            </a:pPr>
            <a:r>
              <a:rPr lang="en-US" sz="2400" b="1" dirty="0" smtClean="0">
                <a:solidFill>
                  <a:schemeClr val="bg2"/>
                </a:solidFill>
                <a:ea typeface="ＭＳ Ｐゴシック"/>
                <a:cs typeface="ＭＳ Ｐゴシック"/>
              </a:rPr>
              <a:t>Condoms (male and female)</a:t>
            </a:r>
          </a:p>
          <a:p>
            <a:pPr eaLnBrk="1" hangingPunct="1">
              <a:buClr>
                <a:schemeClr val="tx1"/>
              </a:buClr>
              <a:buSzPct val="70000"/>
              <a:buFont typeface="Wingdings" pitchFamily="2" charset="2"/>
              <a:buChar char="q"/>
            </a:pPr>
            <a:r>
              <a:rPr lang="en-US" sz="2400" b="1" dirty="0" smtClean="0">
                <a:solidFill>
                  <a:schemeClr val="bg2"/>
                </a:solidFill>
                <a:ea typeface="ＭＳ Ｐゴシック"/>
                <a:cs typeface="ＭＳ Ｐゴシック"/>
              </a:rPr>
              <a:t>Diaphragms, cervical cap, sponge</a:t>
            </a:r>
          </a:p>
          <a:p>
            <a:pPr eaLnBrk="1" hangingPunct="1">
              <a:buClr>
                <a:schemeClr val="tx1"/>
              </a:buClr>
              <a:buSzPct val="70000"/>
              <a:buFont typeface="Wingdings" pitchFamily="2" charset="2"/>
              <a:buChar char="q"/>
            </a:pPr>
            <a:r>
              <a:rPr lang="en-US" sz="2400" b="1" dirty="0" smtClean="0">
                <a:solidFill>
                  <a:schemeClr val="bg2"/>
                </a:solidFill>
                <a:ea typeface="ＭＳ Ｐゴシック"/>
                <a:cs typeface="ＭＳ Ｐゴシック"/>
              </a:rPr>
              <a:t>Fertility awareness-based methods</a:t>
            </a:r>
          </a:p>
          <a:p>
            <a:pPr eaLnBrk="1" hangingPunct="1">
              <a:buClr>
                <a:schemeClr val="tx1"/>
              </a:buClr>
              <a:buSzPct val="70000"/>
              <a:buFont typeface="Wingdings" pitchFamily="2" charset="2"/>
              <a:buChar char="q"/>
            </a:pPr>
            <a:r>
              <a:rPr lang="en-US" sz="2400" b="1" dirty="0" smtClean="0">
                <a:solidFill>
                  <a:schemeClr val="bg2"/>
                </a:solidFill>
                <a:ea typeface="ＭＳ Ｐゴシック"/>
                <a:cs typeface="ＭＳ Ｐゴシック"/>
              </a:rPr>
              <a:t>Withdrawal</a:t>
            </a:r>
          </a:p>
          <a:p>
            <a:pPr eaLnBrk="1" hangingPunct="1">
              <a:buClr>
                <a:schemeClr val="tx1"/>
              </a:buClr>
              <a:buSzPct val="70000"/>
              <a:buFont typeface="Wingdings" pitchFamily="2" charset="2"/>
              <a:buChar char="q"/>
            </a:pPr>
            <a:r>
              <a:rPr lang="en-US" sz="2400" b="1" dirty="0" smtClean="0">
                <a:solidFill>
                  <a:schemeClr val="bg2"/>
                </a:solidFill>
                <a:ea typeface="ＭＳ Ｐゴシック"/>
                <a:cs typeface="ＭＳ Ｐゴシック"/>
              </a:rPr>
              <a:t>Spermicides</a:t>
            </a:r>
          </a:p>
          <a:p>
            <a:pPr eaLnBrk="1" hangingPunct="1"/>
            <a:endParaRPr lang="en-US" dirty="0" smtClean="0">
              <a:ea typeface="ＭＳ Ｐゴシック"/>
              <a:cs typeface="ＭＳ Ｐゴシック"/>
            </a:endParaRPr>
          </a:p>
          <a:p>
            <a:pPr algn="ctr" eaLnBrk="1" hangingPunct="1">
              <a:buFontTx/>
              <a:buNone/>
            </a:pPr>
            <a:endParaRPr lang="en-US" dirty="0" smtClean="0">
              <a:ea typeface="ＭＳ Ｐゴシック"/>
              <a:cs typeface="ＭＳ Ｐゴシック"/>
            </a:endParaRPr>
          </a:p>
        </p:txBody>
      </p:sp>
      <p:pic>
        <p:nvPicPr>
          <p:cNvPr id="15362" name="Picture 2" descr="\\cdc.gov\private\M322\vsv6\SPR pictures\condo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9200" y="3581400"/>
            <a:ext cx="29464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1536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5131" y="4081463"/>
            <a:ext cx="2348955" cy="1633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a:spLocks noChangeArrowheads="1"/>
          </p:cNvSpPr>
          <p:nvPr/>
        </p:nvSpPr>
        <p:spPr bwMode="auto">
          <a:xfrm>
            <a:off x="304800" y="6172200"/>
            <a:ext cx="2558714" cy="261610"/>
          </a:xfrm>
          <a:prstGeom prst="rect">
            <a:avLst/>
          </a:prstGeom>
          <a:noFill/>
          <a:ln w="9525">
            <a:noFill/>
            <a:miter lim="800000"/>
            <a:headEnd/>
            <a:tailEnd/>
          </a:ln>
        </p:spPr>
        <p:txBody>
          <a:bodyPr wrap="none">
            <a:spAutoFit/>
          </a:bodyPr>
          <a:lstStyle/>
          <a:p>
            <a:r>
              <a:rPr lang="en-US" sz="1100" dirty="0" smtClean="0"/>
              <a:t>Contraceptive Technology, 20</a:t>
            </a:r>
            <a:r>
              <a:rPr lang="en-US" sz="1100" baseline="30000" dirty="0" smtClean="0"/>
              <a:t>th</a:t>
            </a:r>
            <a:r>
              <a:rPr lang="en-US" sz="1100" dirty="0" smtClean="0"/>
              <a:t> edition</a:t>
            </a:r>
            <a:endParaRPr lang="en-US" sz="1100" dirty="0"/>
          </a:p>
        </p:txBody>
      </p:sp>
    </p:spTree>
    <p:extLst>
      <p:ext uri="{BB962C8B-B14F-4D97-AF65-F5344CB8AC3E}">
        <p14:creationId xmlns:p14="http://schemas.microsoft.com/office/powerpoint/2010/main" val="313779990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3" name="Rectangle 2"/>
          <p:cNvSpPr>
            <a:spLocks noGrp="1" noChangeArrowheads="1"/>
          </p:cNvSpPr>
          <p:nvPr>
            <p:ph type="title"/>
          </p:nvPr>
        </p:nvSpPr>
        <p:spPr bwMode="auto">
          <a:xfrm>
            <a:off x="701833" y="609600"/>
            <a:ext cx="7772400" cy="7620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3200" b="1" dirty="0" smtClean="0">
                <a:ea typeface="ＭＳ Ｐゴシック"/>
                <a:cs typeface="ＭＳ Ｐゴシック"/>
              </a:rPr>
              <a:t>Emergency Contraception</a:t>
            </a:r>
          </a:p>
        </p:txBody>
      </p:sp>
      <p:sp>
        <p:nvSpPr>
          <p:cNvPr id="556034" name="Rectangle 3"/>
          <p:cNvSpPr>
            <a:spLocks noGrp="1" noChangeArrowheads="1"/>
          </p:cNvSpPr>
          <p:nvPr>
            <p:ph type="body" idx="1"/>
          </p:nvPr>
        </p:nvSpPr>
        <p:spPr bwMode="auto">
          <a:xfrm>
            <a:off x="685800" y="1524000"/>
            <a:ext cx="7467600" cy="2996405"/>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90000"/>
              </a:lnSpc>
              <a:buClr>
                <a:schemeClr val="tx1"/>
              </a:buClr>
              <a:buSzPct val="70000"/>
              <a:buFont typeface="Wingdings" pitchFamily="2" charset="2"/>
              <a:buChar char="q"/>
            </a:pPr>
            <a:r>
              <a:rPr lang="en-US" sz="2800" dirty="0">
                <a:solidFill>
                  <a:schemeClr val="bg2"/>
                </a:solidFill>
                <a:ea typeface="ＭＳ Ｐゴシック"/>
                <a:cs typeface="ＭＳ Ｐゴシック"/>
              </a:rPr>
              <a:t>U</a:t>
            </a:r>
            <a:r>
              <a:rPr lang="en-US" sz="2800" dirty="0" smtClean="0">
                <a:solidFill>
                  <a:schemeClr val="bg2"/>
                </a:solidFill>
                <a:ea typeface="ＭＳ Ｐゴシック"/>
                <a:cs typeface="ＭＳ Ｐゴシック"/>
              </a:rPr>
              <a:t>p to 120 hours after unprotected sex</a:t>
            </a:r>
          </a:p>
          <a:p>
            <a:pPr eaLnBrk="1" hangingPunct="1">
              <a:lnSpc>
                <a:spcPct val="90000"/>
              </a:lnSpc>
              <a:buClr>
                <a:schemeClr val="tx1"/>
              </a:buClr>
              <a:buSzPct val="70000"/>
              <a:buFont typeface="Wingdings" pitchFamily="2" charset="2"/>
              <a:buChar char="q"/>
            </a:pPr>
            <a:r>
              <a:rPr lang="en-US" sz="2800" dirty="0" smtClean="0">
                <a:solidFill>
                  <a:schemeClr val="bg2"/>
                </a:solidFill>
                <a:ea typeface="ＭＳ Ｐゴシック"/>
                <a:cs typeface="ＭＳ Ｐゴシック"/>
              </a:rPr>
              <a:t>Two methods of delivery</a:t>
            </a:r>
          </a:p>
          <a:p>
            <a:pPr lvl="1">
              <a:lnSpc>
                <a:spcPct val="90000"/>
              </a:lnSpc>
              <a:buClr>
                <a:schemeClr val="tx1"/>
              </a:buClr>
              <a:buSzPct val="100000"/>
              <a:buFont typeface="Wingdings" pitchFamily="2" charset="2"/>
              <a:buChar char="§"/>
            </a:pPr>
            <a:r>
              <a:rPr lang="en-US" sz="2400" dirty="0" smtClean="0">
                <a:solidFill>
                  <a:schemeClr val="bg2"/>
                </a:solidFill>
                <a:ea typeface="ＭＳ Ｐゴシック"/>
                <a:cs typeface="ＭＳ Ｐゴシック"/>
              </a:rPr>
              <a:t>Copper IUD</a:t>
            </a:r>
          </a:p>
          <a:p>
            <a:pPr lvl="1">
              <a:lnSpc>
                <a:spcPct val="90000"/>
              </a:lnSpc>
              <a:buClr>
                <a:schemeClr val="tx1"/>
              </a:buClr>
              <a:buSzPct val="100000"/>
              <a:buFont typeface="Wingdings" pitchFamily="2" charset="2"/>
              <a:buChar char="§"/>
            </a:pPr>
            <a:r>
              <a:rPr lang="en-US" sz="2400" dirty="0" smtClean="0">
                <a:solidFill>
                  <a:schemeClr val="bg2"/>
                </a:solidFill>
                <a:ea typeface="ＭＳ Ｐゴシック"/>
                <a:cs typeface="ＭＳ Ｐゴシック"/>
              </a:rPr>
              <a:t>Emergency Contraceptive Pills (ECPs)</a:t>
            </a:r>
          </a:p>
          <a:p>
            <a:pPr marL="457200" lvl="1" indent="0" eaLnBrk="1" hangingPunct="1">
              <a:lnSpc>
                <a:spcPct val="90000"/>
              </a:lnSpc>
              <a:buNone/>
            </a:pPr>
            <a:endParaRPr lang="en-US" sz="2400" dirty="0" smtClean="0">
              <a:ea typeface="ＭＳ Ｐゴシック"/>
            </a:endParaRP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740" y="4122985"/>
            <a:ext cx="3058242" cy="14154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53114" y="4269410"/>
            <a:ext cx="4495800" cy="988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a:spLocks noChangeArrowheads="1"/>
          </p:cNvSpPr>
          <p:nvPr/>
        </p:nvSpPr>
        <p:spPr bwMode="auto">
          <a:xfrm>
            <a:off x="304800" y="6172200"/>
            <a:ext cx="2558714" cy="261610"/>
          </a:xfrm>
          <a:prstGeom prst="rect">
            <a:avLst/>
          </a:prstGeom>
          <a:noFill/>
          <a:ln w="9525">
            <a:noFill/>
            <a:miter lim="800000"/>
            <a:headEnd/>
            <a:tailEnd/>
          </a:ln>
        </p:spPr>
        <p:txBody>
          <a:bodyPr wrap="none">
            <a:spAutoFit/>
          </a:bodyPr>
          <a:lstStyle/>
          <a:p>
            <a:r>
              <a:rPr lang="en-US" sz="1100" dirty="0" smtClean="0"/>
              <a:t>Contraceptive Technology, 20</a:t>
            </a:r>
            <a:r>
              <a:rPr lang="en-US" sz="1100" baseline="30000" dirty="0" smtClean="0"/>
              <a:t>th</a:t>
            </a:r>
            <a:r>
              <a:rPr lang="en-US" sz="1100" dirty="0" smtClean="0"/>
              <a:t> edition</a:t>
            </a:r>
            <a:endParaRPr lang="en-US" sz="1100" dirty="0"/>
          </a:p>
        </p:txBody>
      </p:sp>
    </p:spTree>
    <p:extLst>
      <p:ext uri="{BB962C8B-B14F-4D97-AF65-F5344CB8AC3E}">
        <p14:creationId xmlns:p14="http://schemas.microsoft.com/office/powerpoint/2010/main" val="2284262659"/>
      </p:ext>
    </p:extLst>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3" name="Rectangle 2"/>
          <p:cNvSpPr>
            <a:spLocks noGrp="1" noChangeArrowheads="1"/>
          </p:cNvSpPr>
          <p:nvPr>
            <p:ph type="title"/>
          </p:nvPr>
        </p:nvSpPr>
        <p:spPr bwMode="auto">
          <a:xfrm>
            <a:off x="685800" y="457200"/>
            <a:ext cx="7772400" cy="7620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3200" b="1" dirty="0" smtClean="0">
                <a:ea typeface="ＭＳ Ｐゴシック"/>
                <a:cs typeface="ＭＳ Ｐゴシック"/>
              </a:rPr>
              <a:t>Emergency contraceptive pills</a:t>
            </a:r>
          </a:p>
        </p:txBody>
      </p:sp>
      <p:sp>
        <p:nvSpPr>
          <p:cNvPr id="556034" name="Rectangle 3"/>
          <p:cNvSpPr>
            <a:spLocks noGrp="1" noChangeArrowheads="1"/>
          </p:cNvSpPr>
          <p:nvPr>
            <p:ph type="body" idx="1"/>
          </p:nvPr>
        </p:nvSpPr>
        <p:spPr bwMode="auto">
          <a:xfrm>
            <a:off x="685800" y="1143000"/>
            <a:ext cx="7848600" cy="4724400"/>
          </a:xfrm>
          <a:noFill/>
          <a:ln>
            <a:miter lim="800000"/>
            <a:headEnd/>
            <a:tailEnd/>
          </a:ln>
        </p:spPr>
        <p:txBody>
          <a:bodyPr vert="horz" wrap="square" lIns="91440" tIns="45720" rIns="91440" bIns="45720" numCol="1" anchor="t" anchorCtr="0" compatLnSpc="1">
            <a:prstTxWarp prst="textNoShape">
              <a:avLst/>
            </a:prstTxWarp>
          </a:bodyPr>
          <a:lstStyle/>
          <a:p>
            <a:pPr>
              <a:lnSpc>
                <a:spcPct val="90000"/>
              </a:lnSpc>
              <a:buClr>
                <a:schemeClr val="tx1"/>
              </a:buClr>
              <a:buSzPct val="70000"/>
              <a:buFont typeface="Wingdings" pitchFamily="2" charset="2"/>
              <a:buChar char="q"/>
            </a:pPr>
            <a:r>
              <a:rPr lang="en-US" sz="2800" dirty="0" err="1" smtClean="0">
                <a:solidFill>
                  <a:schemeClr val="bg2"/>
                </a:solidFill>
                <a:ea typeface="ＭＳ Ｐゴシック"/>
                <a:cs typeface="ＭＳ Ｐゴシック"/>
              </a:rPr>
              <a:t>Ulipristal</a:t>
            </a:r>
            <a:r>
              <a:rPr lang="en-US" sz="2800" dirty="0" smtClean="0">
                <a:solidFill>
                  <a:schemeClr val="bg2"/>
                </a:solidFill>
                <a:ea typeface="ＭＳ Ｐゴシック"/>
                <a:cs typeface="ＭＳ Ｐゴシック"/>
              </a:rPr>
              <a:t> </a:t>
            </a:r>
            <a:r>
              <a:rPr lang="en-US" sz="2800" dirty="0">
                <a:solidFill>
                  <a:schemeClr val="bg2"/>
                </a:solidFill>
                <a:ea typeface="ＭＳ Ｐゴシック"/>
                <a:cs typeface="ＭＳ Ｐゴシック"/>
              </a:rPr>
              <a:t>acetate</a:t>
            </a:r>
          </a:p>
          <a:p>
            <a:pPr lvl="1">
              <a:lnSpc>
                <a:spcPct val="90000"/>
              </a:lnSpc>
              <a:buClr>
                <a:schemeClr val="tx1"/>
              </a:buClr>
              <a:buSzPct val="100000"/>
              <a:buFont typeface="Wingdings" pitchFamily="2" charset="2"/>
              <a:buChar char="§"/>
            </a:pPr>
            <a:r>
              <a:rPr lang="en-US" sz="2400" dirty="0" smtClean="0">
                <a:solidFill>
                  <a:schemeClr val="bg2"/>
                </a:solidFill>
                <a:ea typeface="ＭＳ Ｐゴシック"/>
              </a:rPr>
              <a:t>Anti-progesterone, single pill</a:t>
            </a:r>
            <a:endParaRPr lang="en-US" sz="2400" dirty="0">
              <a:solidFill>
                <a:schemeClr val="bg2"/>
              </a:solidFill>
              <a:ea typeface="ＭＳ Ｐゴシック"/>
            </a:endParaRPr>
          </a:p>
          <a:p>
            <a:pPr lvl="1">
              <a:lnSpc>
                <a:spcPct val="90000"/>
              </a:lnSpc>
              <a:buClr>
                <a:schemeClr val="tx1"/>
              </a:buClr>
              <a:buSzPct val="100000"/>
              <a:buFont typeface="Wingdings" pitchFamily="2" charset="2"/>
              <a:buChar char="§"/>
            </a:pPr>
            <a:r>
              <a:rPr lang="en-US" sz="2400" dirty="0" smtClean="0">
                <a:solidFill>
                  <a:schemeClr val="bg2"/>
                </a:solidFill>
                <a:ea typeface="ＭＳ Ｐゴシック"/>
              </a:rPr>
              <a:t>More effective </a:t>
            </a:r>
            <a:r>
              <a:rPr lang="en-US" sz="2400" dirty="0">
                <a:solidFill>
                  <a:schemeClr val="bg2"/>
                </a:solidFill>
                <a:ea typeface="ＭＳ Ｐゴシック"/>
              </a:rPr>
              <a:t>than </a:t>
            </a:r>
            <a:r>
              <a:rPr lang="en-US" sz="2400" dirty="0" smtClean="0">
                <a:solidFill>
                  <a:schemeClr val="bg2"/>
                </a:solidFill>
                <a:ea typeface="ＭＳ Ｐゴシック"/>
              </a:rPr>
              <a:t>LNG between 3-5 days</a:t>
            </a:r>
          </a:p>
          <a:p>
            <a:pPr lvl="1">
              <a:lnSpc>
                <a:spcPct val="90000"/>
              </a:lnSpc>
              <a:buClr>
                <a:schemeClr val="tx1"/>
              </a:buClr>
              <a:buSzPct val="100000"/>
              <a:buFont typeface="Wingdings" pitchFamily="2" charset="2"/>
              <a:buChar char="§"/>
            </a:pPr>
            <a:r>
              <a:rPr lang="en-US" sz="2400" dirty="0" smtClean="0">
                <a:solidFill>
                  <a:schemeClr val="bg2"/>
                </a:solidFill>
                <a:ea typeface="ＭＳ Ｐゴシック"/>
              </a:rPr>
              <a:t>May be more effective than LNG among obese</a:t>
            </a:r>
          </a:p>
          <a:p>
            <a:pPr lvl="1">
              <a:lnSpc>
                <a:spcPct val="90000"/>
              </a:lnSpc>
              <a:buClr>
                <a:schemeClr val="tx1"/>
              </a:buClr>
              <a:buSzPct val="100000"/>
              <a:buFont typeface="Wingdings" pitchFamily="2" charset="2"/>
              <a:buChar char="§"/>
            </a:pPr>
            <a:r>
              <a:rPr lang="en-US" sz="2400" dirty="0" smtClean="0">
                <a:solidFill>
                  <a:schemeClr val="bg2"/>
                </a:solidFill>
                <a:ea typeface="ＭＳ Ｐゴシック"/>
              </a:rPr>
              <a:t>Prescription only</a:t>
            </a:r>
            <a:endParaRPr lang="en-US" dirty="0" smtClean="0">
              <a:solidFill>
                <a:schemeClr val="bg2"/>
              </a:solidFill>
              <a:ea typeface="ＭＳ Ｐゴシック"/>
              <a:cs typeface="ＭＳ Ｐゴシック"/>
            </a:endParaRPr>
          </a:p>
          <a:p>
            <a:pPr eaLnBrk="1" hangingPunct="1">
              <a:lnSpc>
                <a:spcPct val="90000"/>
              </a:lnSpc>
              <a:buClr>
                <a:schemeClr val="tx1"/>
              </a:buClr>
              <a:buSzPct val="70000"/>
              <a:buFont typeface="Wingdings" pitchFamily="2" charset="2"/>
              <a:buChar char="q"/>
            </a:pPr>
            <a:r>
              <a:rPr lang="en-US" sz="2800" dirty="0" err="1" smtClean="0">
                <a:solidFill>
                  <a:schemeClr val="bg2"/>
                </a:solidFill>
                <a:ea typeface="ＭＳ Ｐゴシック"/>
                <a:cs typeface="ＭＳ Ｐゴシック"/>
              </a:rPr>
              <a:t>Levonorgestrel</a:t>
            </a:r>
            <a:endParaRPr lang="en-US" sz="2800" dirty="0" smtClean="0">
              <a:solidFill>
                <a:schemeClr val="bg2"/>
              </a:solidFill>
              <a:ea typeface="ＭＳ Ｐゴシック"/>
              <a:cs typeface="ＭＳ Ｐゴシック"/>
            </a:endParaRPr>
          </a:p>
          <a:p>
            <a:pPr lvl="1" eaLnBrk="1" hangingPunct="1">
              <a:lnSpc>
                <a:spcPct val="90000"/>
              </a:lnSpc>
              <a:buClr>
                <a:schemeClr val="tx1"/>
              </a:buClr>
              <a:buSzPct val="100000"/>
              <a:buFont typeface="Wingdings" pitchFamily="2" charset="2"/>
              <a:buChar char="§"/>
            </a:pPr>
            <a:r>
              <a:rPr lang="en-US" sz="2400" dirty="0" smtClean="0">
                <a:solidFill>
                  <a:schemeClr val="bg2"/>
                </a:solidFill>
                <a:ea typeface="ＭＳ Ｐゴシック"/>
              </a:rPr>
              <a:t>Available as one or two pills over the counter</a:t>
            </a:r>
          </a:p>
          <a:p>
            <a:pPr lvl="1" eaLnBrk="1" hangingPunct="1">
              <a:lnSpc>
                <a:spcPct val="90000"/>
              </a:lnSpc>
              <a:buClr>
                <a:schemeClr val="tx1"/>
              </a:buClr>
              <a:buSzPct val="100000"/>
              <a:buFont typeface="Wingdings" pitchFamily="2" charset="2"/>
              <a:buChar char="§"/>
            </a:pPr>
            <a:r>
              <a:rPr lang="en-US" sz="2400" dirty="0" smtClean="0">
                <a:solidFill>
                  <a:schemeClr val="bg2"/>
                </a:solidFill>
                <a:ea typeface="ＭＳ Ｐゴシック"/>
              </a:rPr>
              <a:t>Progestin-only</a:t>
            </a:r>
          </a:p>
          <a:p>
            <a:pPr>
              <a:lnSpc>
                <a:spcPct val="90000"/>
              </a:lnSpc>
              <a:buClr>
                <a:schemeClr val="tx1"/>
              </a:buClr>
              <a:buSzPct val="70000"/>
              <a:buFont typeface="Wingdings" pitchFamily="2" charset="2"/>
              <a:buChar char="q"/>
            </a:pPr>
            <a:r>
              <a:rPr lang="en-US" sz="2800" dirty="0" err="1" smtClean="0">
                <a:solidFill>
                  <a:schemeClr val="bg2"/>
                </a:solidFill>
                <a:ea typeface="ＭＳ Ｐゴシック"/>
                <a:cs typeface="ＭＳ Ｐゴシック"/>
              </a:rPr>
              <a:t>Yuzpe</a:t>
            </a:r>
            <a:r>
              <a:rPr lang="en-US" sz="2800" dirty="0" smtClean="0">
                <a:solidFill>
                  <a:schemeClr val="bg2"/>
                </a:solidFill>
                <a:ea typeface="ＭＳ Ｐゴシック"/>
                <a:cs typeface="ＭＳ Ｐゴシック"/>
              </a:rPr>
              <a:t> Method</a:t>
            </a:r>
          </a:p>
          <a:p>
            <a:pPr lvl="1">
              <a:lnSpc>
                <a:spcPct val="90000"/>
              </a:lnSpc>
              <a:buClr>
                <a:schemeClr val="tx1"/>
              </a:buClr>
              <a:buSzPct val="100000"/>
              <a:buFont typeface="Wingdings" pitchFamily="2" charset="2"/>
              <a:buChar char="§"/>
            </a:pPr>
            <a:r>
              <a:rPr lang="en-US" sz="2400" dirty="0" smtClean="0">
                <a:solidFill>
                  <a:schemeClr val="bg2"/>
                </a:solidFill>
                <a:ea typeface="ＭＳ Ｐゴシック"/>
                <a:cs typeface="ＭＳ Ｐゴシック"/>
              </a:rPr>
              <a:t>Combined estrogen/progestin pills, multiple pills</a:t>
            </a:r>
          </a:p>
          <a:p>
            <a:pPr lvl="1">
              <a:lnSpc>
                <a:spcPct val="90000"/>
              </a:lnSpc>
              <a:buClr>
                <a:schemeClr val="tx1"/>
              </a:buClr>
              <a:buSzPct val="100000"/>
              <a:buFont typeface="Wingdings" pitchFamily="2" charset="2"/>
              <a:buChar char="§"/>
            </a:pPr>
            <a:r>
              <a:rPr lang="en-US" sz="2400" dirty="0" smtClean="0">
                <a:solidFill>
                  <a:schemeClr val="bg2"/>
                </a:solidFill>
                <a:ea typeface="ＭＳ Ｐゴシック"/>
                <a:cs typeface="ＭＳ Ｐゴシック"/>
              </a:rPr>
              <a:t>less effective, more side effects</a:t>
            </a:r>
          </a:p>
          <a:p>
            <a:pPr marL="457200" lvl="1" indent="0" eaLnBrk="1" hangingPunct="1">
              <a:lnSpc>
                <a:spcPct val="90000"/>
              </a:lnSpc>
              <a:buNone/>
            </a:pPr>
            <a:endParaRPr lang="en-US" sz="2400" dirty="0" smtClean="0">
              <a:ea typeface="ＭＳ Ｐゴシック"/>
            </a:endParaRPr>
          </a:p>
        </p:txBody>
      </p:sp>
      <p:sp>
        <p:nvSpPr>
          <p:cNvPr id="6" name="TextBox 6"/>
          <p:cNvSpPr txBox="1">
            <a:spLocks noChangeArrowheads="1"/>
          </p:cNvSpPr>
          <p:nvPr/>
        </p:nvSpPr>
        <p:spPr bwMode="auto">
          <a:xfrm>
            <a:off x="381000" y="6052209"/>
            <a:ext cx="3797835" cy="430887"/>
          </a:xfrm>
          <a:prstGeom prst="rect">
            <a:avLst/>
          </a:prstGeom>
          <a:noFill/>
          <a:ln w="9525">
            <a:noFill/>
            <a:miter lim="800000"/>
            <a:headEnd/>
            <a:tailEnd/>
          </a:ln>
        </p:spPr>
        <p:txBody>
          <a:bodyPr wrap="none">
            <a:spAutoFit/>
          </a:bodyPr>
          <a:lstStyle/>
          <a:p>
            <a:r>
              <a:rPr lang="en-US" sz="1100" dirty="0" smtClean="0"/>
              <a:t>Contraceptive Technology, 20</a:t>
            </a:r>
            <a:r>
              <a:rPr lang="en-US" sz="1100" baseline="30000" dirty="0" smtClean="0"/>
              <a:t>th</a:t>
            </a:r>
            <a:r>
              <a:rPr lang="en-US" sz="1100" dirty="0" smtClean="0"/>
              <a:t> edition</a:t>
            </a:r>
          </a:p>
          <a:p>
            <a:r>
              <a:rPr lang="en-US" sz="1100" dirty="0"/>
              <a:t>MMWR. Recommendations and Reports. 2016 Jul;65(4):1-66</a:t>
            </a:r>
          </a:p>
        </p:txBody>
      </p:sp>
    </p:spTree>
    <p:extLst>
      <p:ext uri="{BB962C8B-B14F-4D97-AF65-F5344CB8AC3E}">
        <p14:creationId xmlns:p14="http://schemas.microsoft.com/office/powerpoint/2010/main" val="904331957"/>
      </p:ext>
    </p:extLst>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5" name="Rectangle 2"/>
          <p:cNvSpPr>
            <a:spLocks noGrp="1" noChangeArrowheads="1"/>
          </p:cNvSpPr>
          <p:nvPr>
            <p:ph type="title" idx="4294967295"/>
          </p:nvPr>
        </p:nvSpPr>
        <p:spPr bwMode="auto">
          <a:xfrm>
            <a:off x="611188" y="382588"/>
            <a:ext cx="7851775" cy="1143000"/>
          </a:xfrm>
          <a:prstGeom prst="rect">
            <a:avLst/>
          </a:prstGeom>
          <a:noFill/>
          <a:ln>
            <a:miter lim="800000"/>
            <a:headEnd/>
            <a:tailEnd/>
          </a:ln>
        </p:spPr>
        <p:txBody>
          <a:bodyPr/>
          <a:lstStyle/>
          <a:p>
            <a:pPr eaLnBrk="1" hangingPunct="1"/>
            <a:r>
              <a:rPr lang="en-US" sz="3200" b="1" dirty="0" smtClean="0">
                <a:ea typeface="ＭＳ Ｐゴシック"/>
                <a:cs typeface="ＭＳ Ｐゴシック"/>
              </a:rPr>
              <a:t>Non-contraceptive benefits</a:t>
            </a:r>
          </a:p>
        </p:txBody>
      </p:sp>
      <p:sp>
        <p:nvSpPr>
          <p:cNvPr id="479235" name="Rectangle 3"/>
          <p:cNvSpPr>
            <a:spLocks noGrp="1" noChangeArrowheads="1"/>
          </p:cNvSpPr>
          <p:nvPr>
            <p:ph idx="4294967295"/>
          </p:nvPr>
        </p:nvSpPr>
        <p:spPr bwMode="auto">
          <a:xfrm>
            <a:off x="539750" y="1219200"/>
            <a:ext cx="7997825" cy="4724400"/>
          </a:xfrm>
          <a:prstGeom prst="rect">
            <a:avLst/>
          </a:prstGeom>
          <a:ln>
            <a:miter lim="800000"/>
            <a:headEnd/>
            <a:tailEnd/>
          </a:ln>
        </p:spPr>
        <p:txBody>
          <a:bodyPr/>
          <a:lstStyle/>
          <a:p>
            <a:pPr eaLnBrk="1" hangingPunct="1">
              <a:buClr>
                <a:schemeClr val="tx1"/>
              </a:buClr>
              <a:buSzPct val="70000"/>
              <a:buFont typeface="Wingdings" pitchFamily="2" charset="2"/>
              <a:buChar char="q"/>
              <a:defRPr/>
            </a:pPr>
            <a:r>
              <a:rPr lang="en-US" sz="2400" b="1" i="1" dirty="0" smtClean="0">
                <a:solidFill>
                  <a:schemeClr val="bg2"/>
                </a:solidFill>
              </a:rPr>
              <a:t>Dysmenorrhea</a:t>
            </a:r>
            <a:r>
              <a:rPr lang="en-US" sz="2400" dirty="0" smtClean="0">
                <a:solidFill>
                  <a:schemeClr val="bg2"/>
                </a:solidFill>
              </a:rPr>
              <a:t>:   COCs, implant, LNG-IUD</a:t>
            </a:r>
          </a:p>
          <a:p>
            <a:pPr eaLnBrk="1" hangingPunct="1">
              <a:buClr>
                <a:schemeClr val="tx1"/>
              </a:buClr>
              <a:buSzPct val="70000"/>
              <a:buFont typeface="Wingdings" pitchFamily="2" charset="2"/>
              <a:buChar char="q"/>
              <a:defRPr/>
            </a:pPr>
            <a:r>
              <a:rPr lang="en-US" sz="2400" b="1" i="1" dirty="0" smtClean="0">
                <a:solidFill>
                  <a:schemeClr val="bg2"/>
                </a:solidFill>
              </a:rPr>
              <a:t>Cycle Control</a:t>
            </a:r>
            <a:r>
              <a:rPr lang="en-US" sz="2400" b="1" dirty="0" smtClean="0">
                <a:solidFill>
                  <a:schemeClr val="bg2"/>
                </a:solidFill>
              </a:rPr>
              <a:t>:   </a:t>
            </a:r>
            <a:r>
              <a:rPr lang="en-US" sz="2400" dirty="0" smtClean="0">
                <a:solidFill>
                  <a:schemeClr val="bg2"/>
                </a:solidFill>
              </a:rPr>
              <a:t>LNG-IUD, DMPA, COCs </a:t>
            </a:r>
          </a:p>
          <a:p>
            <a:pPr eaLnBrk="1" hangingPunct="1">
              <a:buClr>
                <a:schemeClr val="tx1"/>
              </a:buClr>
              <a:buSzPct val="70000"/>
              <a:buFont typeface="Wingdings" pitchFamily="2" charset="2"/>
              <a:buChar char="q"/>
              <a:defRPr/>
            </a:pPr>
            <a:r>
              <a:rPr lang="en-US" sz="2400" b="1" i="1" dirty="0" smtClean="0">
                <a:solidFill>
                  <a:schemeClr val="bg2"/>
                </a:solidFill>
              </a:rPr>
              <a:t>Cancer protection</a:t>
            </a:r>
            <a:r>
              <a:rPr lang="en-US" sz="2400" dirty="0" smtClean="0">
                <a:solidFill>
                  <a:schemeClr val="bg2"/>
                </a:solidFill>
              </a:rPr>
              <a:t>:  COCs protect against ovarian and endometrial cancer</a:t>
            </a:r>
          </a:p>
          <a:p>
            <a:pPr>
              <a:buClr>
                <a:schemeClr val="tx1"/>
              </a:buClr>
              <a:buSzPct val="70000"/>
              <a:buFont typeface="Wingdings" pitchFamily="2" charset="2"/>
              <a:buChar char="q"/>
              <a:defRPr/>
            </a:pPr>
            <a:r>
              <a:rPr lang="en-US" sz="2400" b="1" i="1" dirty="0" smtClean="0">
                <a:solidFill>
                  <a:schemeClr val="bg2"/>
                </a:solidFill>
              </a:rPr>
              <a:t>Ectopic Pregnancy:  COCs</a:t>
            </a:r>
          </a:p>
          <a:p>
            <a:pPr>
              <a:buClr>
                <a:schemeClr val="tx1"/>
              </a:buClr>
              <a:buSzPct val="70000"/>
              <a:buFont typeface="Wingdings" pitchFamily="2" charset="2"/>
              <a:buChar char="q"/>
              <a:defRPr/>
            </a:pPr>
            <a:r>
              <a:rPr lang="en-US" sz="2400" b="1" i="1" dirty="0" smtClean="0">
                <a:solidFill>
                  <a:schemeClr val="bg2"/>
                </a:solidFill>
              </a:rPr>
              <a:t>Acne</a:t>
            </a:r>
            <a:r>
              <a:rPr lang="en-US" sz="2400" dirty="0" smtClean="0">
                <a:solidFill>
                  <a:schemeClr val="bg2"/>
                </a:solidFill>
              </a:rPr>
              <a:t>:  COCs and possibly patch and ring</a:t>
            </a:r>
          </a:p>
          <a:p>
            <a:pPr>
              <a:buClr>
                <a:schemeClr val="tx1"/>
              </a:buClr>
              <a:buSzPct val="70000"/>
              <a:buFont typeface="Wingdings" pitchFamily="2" charset="2"/>
              <a:buChar char="q"/>
              <a:defRPr/>
            </a:pPr>
            <a:r>
              <a:rPr lang="en-US" sz="2400" b="1" i="1" dirty="0" smtClean="0">
                <a:solidFill>
                  <a:schemeClr val="bg2"/>
                </a:solidFill>
              </a:rPr>
              <a:t>Menstrual suppression</a:t>
            </a:r>
            <a:r>
              <a:rPr lang="en-US" sz="2400" dirty="0" smtClean="0">
                <a:solidFill>
                  <a:schemeClr val="bg2"/>
                </a:solidFill>
              </a:rPr>
              <a:t>:   Continuous CHCs, DMPA, implants, LNG-IUD</a:t>
            </a:r>
            <a:endParaRPr lang="en-US" sz="2400" dirty="0">
              <a:solidFill>
                <a:schemeClr val="bg2"/>
              </a:solidFill>
            </a:endParaRPr>
          </a:p>
          <a:p>
            <a:pPr eaLnBrk="1" hangingPunct="1">
              <a:buClr>
                <a:schemeClr val="tx1"/>
              </a:buClr>
              <a:buSzPct val="70000"/>
              <a:buFont typeface="Wingdings" pitchFamily="2" charset="2"/>
              <a:buChar char="q"/>
              <a:defRPr/>
            </a:pPr>
            <a:r>
              <a:rPr lang="en-US" sz="2400" b="1" i="1" dirty="0" smtClean="0">
                <a:solidFill>
                  <a:schemeClr val="bg2"/>
                </a:solidFill>
              </a:rPr>
              <a:t>Pain from Endometriosis</a:t>
            </a:r>
            <a:r>
              <a:rPr lang="en-US" sz="2400" dirty="0" smtClean="0">
                <a:solidFill>
                  <a:schemeClr val="bg2"/>
                </a:solidFill>
              </a:rPr>
              <a:t>:   COCs, DMPA, implant, LNG-IUD</a:t>
            </a:r>
          </a:p>
          <a:p>
            <a:pPr eaLnBrk="1" hangingPunct="1">
              <a:buClr>
                <a:schemeClr val="tx1"/>
              </a:buClr>
              <a:buSzPct val="70000"/>
              <a:buFont typeface="Wingdings" pitchFamily="2" charset="2"/>
              <a:buChar char="q"/>
              <a:defRPr/>
            </a:pPr>
            <a:r>
              <a:rPr lang="en-US" sz="2400" b="1" i="1" dirty="0" smtClean="0">
                <a:solidFill>
                  <a:schemeClr val="bg2"/>
                </a:solidFill>
              </a:rPr>
              <a:t>Premenstrual or menstrual-related  symptoms</a:t>
            </a:r>
            <a:r>
              <a:rPr lang="en-US" sz="2400" dirty="0" smtClean="0">
                <a:solidFill>
                  <a:schemeClr val="bg2"/>
                </a:solidFill>
              </a:rPr>
              <a:t>:  extended or continuous use of CHCs, or any menstrual suppression</a:t>
            </a:r>
          </a:p>
          <a:p>
            <a:pPr eaLnBrk="1" hangingPunct="1">
              <a:buFont typeface="Arial" pitchFamily="-123" charset="0"/>
              <a:buChar char="•"/>
              <a:defRPr/>
            </a:pPr>
            <a:endParaRPr lang="en-US" sz="2400" dirty="0" smtClean="0"/>
          </a:p>
          <a:p>
            <a:pPr eaLnBrk="1" hangingPunct="1">
              <a:buFont typeface="Arial" pitchFamily="-123" charset="0"/>
              <a:buChar char="•"/>
              <a:defRPr/>
            </a:pPr>
            <a:endParaRPr lang="en-US" dirty="0"/>
          </a:p>
          <a:p>
            <a:pPr marL="37931725" lvl="1" indent="-37474525" eaLnBrk="1" hangingPunct="1">
              <a:buFont typeface="Arial" pitchFamily="-123" charset="0"/>
              <a:buChar char="–"/>
              <a:defRPr/>
            </a:pPr>
            <a:endParaRPr lang="en-US" dirty="0">
              <a:cs typeface="+mn-cs"/>
            </a:endParaRPr>
          </a:p>
        </p:txBody>
      </p:sp>
      <p:sp>
        <p:nvSpPr>
          <p:cNvPr id="4" name="TextBox 6"/>
          <p:cNvSpPr txBox="1">
            <a:spLocks noChangeArrowheads="1"/>
          </p:cNvSpPr>
          <p:nvPr/>
        </p:nvSpPr>
        <p:spPr bwMode="auto">
          <a:xfrm>
            <a:off x="304800" y="6019800"/>
            <a:ext cx="2558714" cy="430887"/>
          </a:xfrm>
          <a:prstGeom prst="rect">
            <a:avLst/>
          </a:prstGeom>
          <a:noFill/>
          <a:ln w="9525">
            <a:noFill/>
            <a:miter lim="800000"/>
            <a:headEnd/>
            <a:tailEnd/>
          </a:ln>
        </p:spPr>
        <p:txBody>
          <a:bodyPr wrap="none">
            <a:spAutoFit/>
          </a:bodyPr>
          <a:lstStyle/>
          <a:p>
            <a:r>
              <a:rPr lang="en-US" sz="1100" dirty="0" smtClean="0"/>
              <a:t>Contraceptive Technology, 20</a:t>
            </a:r>
            <a:r>
              <a:rPr lang="en-US" sz="1100" baseline="30000" dirty="0" smtClean="0"/>
              <a:t>th</a:t>
            </a:r>
            <a:r>
              <a:rPr lang="en-US" sz="1100" dirty="0" smtClean="0"/>
              <a:t> edition</a:t>
            </a:r>
          </a:p>
          <a:p>
            <a:r>
              <a:rPr lang="en-US" sz="1100" dirty="0" smtClean="0"/>
              <a:t>ACOG Practice Bulletin No 110, 2012</a:t>
            </a:r>
            <a:endParaRPr lang="en-US" sz="1100" dirty="0"/>
          </a:p>
        </p:txBody>
      </p:sp>
    </p:spTree>
    <p:extLst>
      <p:ext uri="{BB962C8B-B14F-4D97-AF65-F5344CB8AC3E}">
        <p14:creationId xmlns:p14="http://schemas.microsoft.com/office/powerpoint/2010/main" val="367080022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smtClean="0"/>
              <a:t>DUAL Protection</a:t>
            </a:r>
            <a:endParaRPr lang="en-US" dirty="0"/>
          </a:p>
        </p:txBody>
      </p:sp>
    </p:spTree>
    <p:extLst>
      <p:ext uri="{BB962C8B-B14F-4D97-AF65-F5344CB8AC3E}">
        <p14:creationId xmlns:p14="http://schemas.microsoft.com/office/powerpoint/2010/main" val="3115763404"/>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extBox 3"/>
          <p:cNvSpPr txBox="1">
            <a:spLocks noChangeArrowheads="1"/>
          </p:cNvSpPr>
          <p:nvPr/>
        </p:nvSpPr>
        <p:spPr bwMode="auto">
          <a:xfrm>
            <a:off x="381000" y="6096000"/>
            <a:ext cx="7848600" cy="430887"/>
          </a:xfrm>
          <a:prstGeom prst="rect">
            <a:avLst/>
          </a:prstGeom>
          <a:noFill/>
          <a:ln w="9525">
            <a:noFill/>
            <a:miter lim="800000"/>
            <a:headEnd/>
            <a:tailEnd/>
          </a:ln>
        </p:spPr>
        <p:txBody>
          <a:bodyPr wrap="square">
            <a:spAutoFit/>
          </a:bodyPr>
          <a:lstStyle/>
          <a:p>
            <a:r>
              <a:rPr lang="en-US" sz="1100" dirty="0" err="1" smtClean="0"/>
              <a:t>Kost</a:t>
            </a:r>
            <a:r>
              <a:rPr lang="en-US" sz="1100" dirty="0" smtClean="0"/>
              <a:t>, K., &amp; Maddow-</a:t>
            </a:r>
            <a:r>
              <a:rPr lang="en-US" sz="1100" dirty="0" err="1" smtClean="0"/>
              <a:t>Zimet</a:t>
            </a:r>
            <a:r>
              <a:rPr lang="en-US" sz="1100" dirty="0" smtClean="0"/>
              <a:t>, I. (2016). U.S. Teenage Pregnancies, Births and Abortions, 2011: National Trends by Age, Race and Ethnicity. New York: </a:t>
            </a:r>
            <a:r>
              <a:rPr lang="en-US" sz="1100" dirty="0" err="1" smtClean="0"/>
              <a:t>Guttmacher</a:t>
            </a:r>
            <a:r>
              <a:rPr lang="en-US" sz="1100" dirty="0" smtClean="0"/>
              <a:t> Institute. Retrieved from: https</a:t>
            </a:r>
            <a:r>
              <a:rPr lang="en-US" sz="1100" dirty="0"/>
              <a:t>://www.guttmacher.org/report/us-teen-pregnancy-trends-2011</a:t>
            </a:r>
          </a:p>
        </p:txBody>
      </p:sp>
      <p:sp>
        <p:nvSpPr>
          <p:cNvPr id="4" name="TextBox 3"/>
          <p:cNvSpPr txBox="1"/>
          <p:nvPr/>
        </p:nvSpPr>
        <p:spPr>
          <a:xfrm>
            <a:off x="251520" y="404664"/>
            <a:ext cx="8640960" cy="954107"/>
          </a:xfrm>
          <a:prstGeom prst="rect">
            <a:avLst/>
          </a:prstGeom>
          <a:noFill/>
        </p:spPr>
        <p:txBody>
          <a:bodyPr wrap="square" rtlCol="0">
            <a:spAutoFit/>
          </a:bodyPr>
          <a:lstStyle/>
          <a:p>
            <a:pPr algn="ctr"/>
            <a:r>
              <a:rPr lang="en-US" sz="2800" b="1" dirty="0" smtClean="0">
                <a:latin typeface="+mj-lt"/>
              </a:rPr>
              <a:t>Pregnancy, birth and abortion rates for teens, </a:t>
            </a:r>
          </a:p>
          <a:p>
            <a:pPr algn="ctr"/>
            <a:r>
              <a:rPr lang="en-US" sz="2800" b="1" dirty="0" smtClean="0">
                <a:latin typeface="+mj-lt"/>
              </a:rPr>
              <a:t>15-19 years old</a:t>
            </a:r>
            <a:endParaRPr lang="en-US" sz="2800" b="1" dirty="0">
              <a:latin typeface="+mj-lt"/>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2651" y="1540445"/>
            <a:ext cx="6778698" cy="4343400"/>
          </a:xfrm>
          <a:prstGeom prst="rect">
            <a:avLst/>
          </a:prstGeom>
        </p:spPr>
      </p:pic>
    </p:spTree>
    <p:extLst>
      <p:ext uri="{BB962C8B-B14F-4D97-AF65-F5344CB8AC3E}">
        <p14:creationId xmlns:p14="http://schemas.microsoft.com/office/powerpoint/2010/main" val="205855020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9912" y="253589"/>
            <a:ext cx="7851775" cy="989012"/>
          </a:xfrm>
        </p:spPr>
        <p:txBody>
          <a:bodyPr/>
          <a:lstStyle/>
          <a:p>
            <a:r>
              <a:rPr lang="en-US" sz="3200" b="1" dirty="0"/>
              <a:t>Typical effectiveness of family planning methods</a:t>
            </a:r>
          </a:p>
        </p:txBody>
      </p:sp>
      <p:sp>
        <p:nvSpPr>
          <p:cNvPr id="5" name="Rectangle 4"/>
          <p:cNvSpPr/>
          <p:nvPr/>
        </p:nvSpPr>
        <p:spPr>
          <a:xfrm>
            <a:off x="304800" y="6248400"/>
            <a:ext cx="5274201" cy="261610"/>
          </a:xfrm>
          <a:prstGeom prst="rect">
            <a:avLst/>
          </a:prstGeom>
        </p:spPr>
        <p:txBody>
          <a:bodyPr wrap="none">
            <a:spAutoFit/>
          </a:bodyPr>
          <a:lstStyle/>
          <a:p>
            <a:pPr lvl="0"/>
            <a:r>
              <a:rPr lang="en-US" sz="1100" dirty="0">
                <a:cs typeface="Arial" pitchFamily="34" charset="0"/>
              </a:rPr>
              <a:t>http://www.cdc.gov/reproductivehealth/UnintendedPregnancy/Contraception.htm</a:t>
            </a:r>
          </a:p>
        </p:txBody>
      </p:sp>
      <p:sp>
        <p:nvSpPr>
          <p:cNvPr id="7" name="Text Box 4"/>
          <p:cNvSpPr txBox="1">
            <a:spLocks noChangeArrowheads="1"/>
          </p:cNvSpPr>
          <p:nvPr/>
        </p:nvSpPr>
        <p:spPr bwMode="auto">
          <a:xfrm>
            <a:off x="7467600" y="1701480"/>
            <a:ext cx="1143000" cy="519113"/>
          </a:xfrm>
          <a:prstGeom prst="rect">
            <a:avLst/>
          </a:prstGeom>
          <a:noFill/>
          <a:ln w="9525">
            <a:noFill/>
            <a:miter lim="800000"/>
            <a:headEnd/>
            <a:tailEnd/>
          </a:ln>
        </p:spPr>
        <p:txBody>
          <a:bodyPr>
            <a:spAutoFit/>
          </a:bodyPr>
          <a:lstStyle/>
          <a:p>
            <a:pPr>
              <a:spcBef>
                <a:spcPct val="50000"/>
              </a:spcBef>
            </a:pPr>
            <a:r>
              <a:rPr lang="en-US" sz="2800" b="1" dirty="0">
                <a:solidFill>
                  <a:schemeClr val="tx2"/>
                </a:solidFill>
              </a:rPr>
              <a:t>Tier 1</a:t>
            </a:r>
            <a:endParaRPr lang="en-US" b="1" dirty="0">
              <a:solidFill>
                <a:schemeClr val="tx2"/>
              </a:solidFill>
            </a:endParaRPr>
          </a:p>
        </p:txBody>
      </p:sp>
      <p:sp>
        <p:nvSpPr>
          <p:cNvPr id="8" name="Text Box 4"/>
          <p:cNvSpPr txBox="1">
            <a:spLocks noChangeArrowheads="1"/>
          </p:cNvSpPr>
          <p:nvPr/>
        </p:nvSpPr>
        <p:spPr bwMode="auto">
          <a:xfrm>
            <a:off x="7467600" y="2588672"/>
            <a:ext cx="1143000" cy="519113"/>
          </a:xfrm>
          <a:prstGeom prst="rect">
            <a:avLst/>
          </a:prstGeom>
          <a:noFill/>
          <a:ln w="9525">
            <a:noFill/>
            <a:miter lim="800000"/>
            <a:headEnd/>
            <a:tailEnd/>
          </a:ln>
        </p:spPr>
        <p:txBody>
          <a:bodyPr>
            <a:spAutoFit/>
          </a:bodyPr>
          <a:lstStyle/>
          <a:p>
            <a:pPr>
              <a:spcBef>
                <a:spcPct val="50000"/>
              </a:spcBef>
            </a:pPr>
            <a:r>
              <a:rPr lang="en-US" sz="2800" b="1" dirty="0">
                <a:solidFill>
                  <a:schemeClr val="tx2"/>
                </a:solidFill>
              </a:rPr>
              <a:t>Tier </a:t>
            </a:r>
            <a:r>
              <a:rPr lang="en-US" sz="2800" b="1" dirty="0" smtClean="0">
                <a:solidFill>
                  <a:schemeClr val="tx2"/>
                </a:solidFill>
              </a:rPr>
              <a:t>2</a:t>
            </a:r>
            <a:endParaRPr lang="en-US" b="1" dirty="0">
              <a:solidFill>
                <a:schemeClr val="tx2"/>
              </a:solidFill>
            </a:endParaRPr>
          </a:p>
        </p:txBody>
      </p:sp>
      <p:sp>
        <p:nvSpPr>
          <p:cNvPr id="9" name="Text Box 4"/>
          <p:cNvSpPr txBox="1">
            <a:spLocks noChangeArrowheads="1"/>
          </p:cNvSpPr>
          <p:nvPr/>
        </p:nvSpPr>
        <p:spPr bwMode="auto">
          <a:xfrm>
            <a:off x="7467600" y="3708924"/>
            <a:ext cx="1143000" cy="519113"/>
          </a:xfrm>
          <a:prstGeom prst="rect">
            <a:avLst/>
          </a:prstGeom>
          <a:noFill/>
          <a:ln w="9525">
            <a:noFill/>
            <a:miter lim="800000"/>
            <a:headEnd/>
            <a:tailEnd/>
          </a:ln>
        </p:spPr>
        <p:txBody>
          <a:bodyPr>
            <a:spAutoFit/>
          </a:bodyPr>
          <a:lstStyle/>
          <a:p>
            <a:pPr>
              <a:spcBef>
                <a:spcPct val="50000"/>
              </a:spcBef>
            </a:pPr>
            <a:r>
              <a:rPr lang="en-US" sz="2800" b="1" dirty="0">
                <a:solidFill>
                  <a:schemeClr val="tx2"/>
                </a:solidFill>
              </a:rPr>
              <a:t>Tier </a:t>
            </a:r>
            <a:r>
              <a:rPr lang="en-US" sz="2800" b="1" dirty="0" smtClean="0">
                <a:solidFill>
                  <a:schemeClr val="tx2"/>
                </a:solidFill>
              </a:rPr>
              <a:t>3</a:t>
            </a:r>
            <a:endParaRPr lang="en-US" b="1" dirty="0">
              <a:solidFill>
                <a:schemeClr val="tx2"/>
              </a:solidFill>
            </a:endParaRPr>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9715" y="1418367"/>
            <a:ext cx="5612167" cy="46542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461831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89" name="Rectangle 2"/>
          <p:cNvSpPr>
            <a:spLocks noGrp="1" noChangeArrowheads="1"/>
          </p:cNvSpPr>
          <p:nvPr>
            <p:ph type="title"/>
          </p:nvPr>
        </p:nvSpPr>
        <p:spPr bwMode="auto">
          <a:xfrm>
            <a:off x="609600" y="762000"/>
            <a:ext cx="7851775" cy="11430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3200" b="1" dirty="0" smtClean="0">
                <a:ea typeface="ＭＳ Ｐゴシック"/>
                <a:cs typeface="ＭＳ Ｐゴシック"/>
              </a:rPr>
              <a:t>Condoms</a:t>
            </a:r>
          </a:p>
        </p:txBody>
      </p:sp>
      <p:sp>
        <p:nvSpPr>
          <p:cNvPr id="549890" name="Rectangle 3"/>
          <p:cNvSpPr>
            <a:spLocks noGrp="1" noChangeArrowheads="1"/>
          </p:cNvSpPr>
          <p:nvPr>
            <p:ph idx="1"/>
          </p:nvPr>
        </p:nvSpPr>
        <p:spPr bwMode="auto">
          <a:xfrm>
            <a:off x="609600" y="1447800"/>
            <a:ext cx="7997825" cy="4114800"/>
          </a:xfrm>
          <a:noFill/>
          <a:ln>
            <a:miter lim="800000"/>
            <a:headEnd/>
            <a:tailEnd/>
          </a:ln>
        </p:spPr>
        <p:txBody>
          <a:bodyPr vert="horz" wrap="square" lIns="91440" tIns="45720" rIns="91440" bIns="45720" numCol="1" anchor="t" anchorCtr="0" compatLnSpc="1">
            <a:prstTxWarp prst="textNoShape">
              <a:avLst/>
            </a:prstTxWarp>
          </a:bodyPr>
          <a:lstStyle/>
          <a:p>
            <a:pPr eaLnBrk="1" hangingPunct="1">
              <a:buClr>
                <a:schemeClr val="tx1"/>
              </a:buClr>
              <a:buSzPct val="70000"/>
              <a:buFont typeface="Wingdings" pitchFamily="2" charset="2"/>
              <a:buChar char="q"/>
            </a:pPr>
            <a:r>
              <a:rPr lang="en-US" sz="2400" b="1" dirty="0" smtClean="0">
                <a:solidFill>
                  <a:schemeClr val="bg2"/>
                </a:solidFill>
                <a:ea typeface="ＭＳ Ｐゴシック"/>
                <a:cs typeface="ＭＳ Ｐゴシック"/>
              </a:rPr>
              <a:t>Male and female condoms</a:t>
            </a:r>
          </a:p>
          <a:p>
            <a:pPr eaLnBrk="1" hangingPunct="1">
              <a:buClr>
                <a:schemeClr val="tx1"/>
              </a:buClr>
              <a:buSzPct val="70000"/>
              <a:buFont typeface="Wingdings" pitchFamily="2" charset="2"/>
              <a:buChar char="q"/>
            </a:pPr>
            <a:r>
              <a:rPr lang="en-US" sz="2400" b="1" dirty="0" smtClean="0">
                <a:solidFill>
                  <a:schemeClr val="bg2"/>
                </a:solidFill>
                <a:ea typeface="ＭＳ Ｐゴシック"/>
                <a:cs typeface="ＭＳ Ｐゴシック"/>
              </a:rPr>
              <a:t>Male latex condoms reduce risk of STIs, including HIV, when used correctly and consistently</a:t>
            </a:r>
          </a:p>
          <a:p>
            <a:pPr eaLnBrk="1" hangingPunct="1">
              <a:buClr>
                <a:schemeClr val="tx1"/>
              </a:buClr>
              <a:buSzPct val="70000"/>
              <a:buFont typeface="Wingdings" pitchFamily="2" charset="2"/>
              <a:buChar char="q"/>
            </a:pPr>
            <a:r>
              <a:rPr lang="en-US" sz="2400" b="1" dirty="0" smtClean="0">
                <a:solidFill>
                  <a:schemeClr val="bg2"/>
                </a:solidFill>
                <a:ea typeface="ＭＳ Ｐゴシック"/>
                <a:cs typeface="ＭＳ Ｐゴシック"/>
              </a:rPr>
              <a:t>Female condoms give women shared responsibility of the condom in addition to reducing the risk of STIs and HIV.</a:t>
            </a:r>
          </a:p>
          <a:p>
            <a:pPr eaLnBrk="1" hangingPunct="1"/>
            <a:endParaRPr lang="en-US" sz="2800" dirty="0" smtClean="0">
              <a:ea typeface="ＭＳ Ｐゴシック"/>
              <a:cs typeface="ＭＳ Ｐゴシック"/>
            </a:endParaRPr>
          </a:p>
          <a:p>
            <a:pPr eaLnBrk="1" hangingPunct="1">
              <a:buFontTx/>
              <a:buNone/>
            </a:pPr>
            <a:endParaRPr lang="en-US" sz="2800" dirty="0" smtClean="0">
              <a:ea typeface="ＭＳ Ｐゴシック"/>
              <a:cs typeface="ＭＳ Ｐゴシック"/>
            </a:endParaRPr>
          </a:p>
        </p:txBody>
      </p:sp>
      <p:pic>
        <p:nvPicPr>
          <p:cNvPr id="6" name="Picture 2" descr="\\cdc.gov\private\M322\vsv6\SPR pictures\condo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08512" y="3733800"/>
            <a:ext cx="3352800" cy="25146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a:spLocks noChangeArrowheads="1"/>
          </p:cNvSpPr>
          <p:nvPr/>
        </p:nvSpPr>
        <p:spPr bwMode="auto">
          <a:xfrm>
            <a:off x="304800" y="6172200"/>
            <a:ext cx="2558714" cy="261610"/>
          </a:xfrm>
          <a:prstGeom prst="rect">
            <a:avLst/>
          </a:prstGeom>
          <a:noFill/>
          <a:ln w="9525">
            <a:noFill/>
            <a:miter lim="800000"/>
            <a:headEnd/>
            <a:tailEnd/>
          </a:ln>
        </p:spPr>
        <p:txBody>
          <a:bodyPr wrap="none">
            <a:spAutoFit/>
          </a:bodyPr>
          <a:lstStyle/>
          <a:p>
            <a:r>
              <a:rPr lang="en-US" sz="1100" dirty="0" smtClean="0"/>
              <a:t>Contraceptive Technology, 20</a:t>
            </a:r>
            <a:r>
              <a:rPr lang="en-US" sz="1100" baseline="30000" dirty="0" smtClean="0"/>
              <a:t>th</a:t>
            </a:r>
            <a:r>
              <a:rPr lang="en-US" sz="1100" dirty="0" smtClean="0"/>
              <a:t> edition</a:t>
            </a:r>
            <a:endParaRPr lang="en-US" sz="1100" dirty="0"/>
          </a:p>
        </p:txBody>
      </p:sp>
    </p:spTree>
    <p:extLst>
      <p:ext uri="{BB962C8B-B14F-4D97-AF65-F5344CB8AC3E}">
        <p14:creationId xmlns:p14="http://schemas.microsoft.com/office/powerpoint/2010/main" val="189724233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610600" cy="1143000"/>
          </a:xfrm>
        </p:spPr>
        <p:txBody>
          <a:bodyPr/>
          <a:lstStyle/>
          <a:p>
            <a:r>
              <a:rPr lang="en-US" sz="3200" dirty="0" smtClean="0"/>
              <a:t>Chlamydia – Rates of Reported Cases by Age and Sex, United States, 2014</a:t>
            </a:r>
            <a:endParaRPr lang="en-US" sz="3200" dirty="0"/>
          </a:p>
        </p:txBody>
      </p:sp>
      <p:sp>
        <p:nvSpPr>
          <p:cNvPr id="7" name="Text Box 3"/>
          <p:cNvSpPr txBox="1">
            <a:spLocks noChangeArrowheads="1"/>
          </p:cNvSpPr>
          <p:nvPr/>
        </p:nvSpPr>
        <p:spPr bwMode="auto">
          <a:xfrm>
            <a:off x="381000" y="6172200"/>
            <a:ext cx="3583032" cy="261610"/>
          </a:xfrm>
          <a:prstGeom prst="rect">
            <a:avLst/>
          </a:prstGeom>
          <a:noFill/>
          <a:ln w="9525">
            <a:noFill/>
            <a:miter lim="800000"/>
            <a:headEnd/>
            <a:tailEnd/>
          </a:ln>
        </p:spPr>
        <p:txBody>
          <a:bodyPr wrap="none">
            <a:spAutoFit/>
          </a:bodyPr>
          <a:lstStyle/>
          <a:p>
            <a:r>
              <a:rPr lang="en-US" sz="1100" dirty="0" smtClean="0"/>
              <a:t>CDC 2015; STD Surveillance 2014 – Chlamydia: Figure. 5</a:t>
            </a:r>
            <a:endParaRPr lang="en-US" sz="11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252" y="1690827"/>
            <a:ext cx="7789695" cy="3871773"/>
          </a:xfrm>
          <a:prstGeom prst="rect">
            <a:avLst/>
          </a:prstGeom>
        </p:spPr>
      </p:pic>
    </p:spTree>
    <p:extLst>
      <p:ext uri="{BB962C8B-B14F-4D97-AF65-F5344CB8AC3E}">
        <p14:creationId xmlns:p14="http://schemas.microsoft.com/office/powerpoint/2010/main" val="4065729750"/>
      </p:ext>
    </p:extLst>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ChangeArrowheads="1"/>
          </p:cNvSpPr>
          <p:nvPr>
            <p:ph type="title"/>
          </p:nvPr>
        </p:nvSpPr>
        <p:spPr>
          <a:xfrm>
            <a:off x="0" y="342900"/>
            <a:ext cx="9143999" cy="933450"/>
          </a:xfrm>
          <a:noFill/>
          <a:ln/>
        </p:spPr>
        <p:txBody>
          <a:bodyPr/>
          <a:lstStyle/>
          <a:p>
            <a:pPr>
              <a:lnSpc>
                <a:spcPct val="85000"/>
              </a:lnSpc>
            </a:pPr>
            <a:r>
              <a:rPr lang="en-US" sz="3200" b="1" dirty="0" smtClean="0"/>
              <a:t>Effectiveness of Contraceptive Methods at</a:t>
            </a:r>
            <a:br>
              <a:rPr lang="en-US" sz="3200" b="1" dirty="0" smtClean="0"/>
            </a:br>
            <a:r>
              <a:rPr lang="en-US" sz="3200" b="1" dirty="0" smtClean="0"/>
              <a:t>Preventing STIs and Pregnancy</a:t>
            </a:r>
            <a:endParaRPr lang="en-US" sz="3200" b="1" dirty="0"/>
          </a:p>
        </p:txBody>
      </p:sp>
      <p:grpSp>
        <p:nvGrpSpPr>
          <p:cNvPr id="2" name="Group 3"/>
          <p:cNvGrpSpPr>
            <a:grpSpLocks/>
          </p:cNvGrpSpPr>
          <p:nvPr/>
        </p:nvGrpSpPr>
        <p:grpSpPr bwMode="auto">
          <a:xfrm>
            <a:off x="635002" y="1371600"/>
            <a:ext cx="7848600" cy="5213350"/>
            <a:chOff x="400" y="1024"/>
            <a:chExt cx="4944" cy="3284"/>
          </a:xfrm>
        </p:grpSpPr>
        <p:sp>
          <p:nvSpPr>
            <p:cNvPr id="209924" name="Oval 4"/>
            <p:cNvSpPr>
              <a:spLocks noChangeArrowheads="1"/>
            </p:cNvSpPr>
            <p:nvPr/>
          </p:nvSpPr>
          <p:spPr bwMode="auto">
            <a:xfrm>
              <a:off x="1399" y="2112"/>
              <a:ext cx="1433" cy="612"/>
            </a:xfrm>
            <a:prstGeom prst="ellipse">
              <a:avLst/>
            </a:prstGeom>
            <a:solidFill>
              <a:schemeClr val="bg1">
                <a:lumMod val="20000"/>
                <a:lumOff val="80000"/>
              </a:schemeClr>
            </a:solidFill>
            <a:ln w="12700">
              <a:solidFill>
                <a:schemeClr val="accent1"/>
              </a:solidFill>
              <a:round/>
              <a:headEnd/>
              <a:tailEnd/>
            </a:ln>
            <a:effectLst/>
          </p:spPr>
          <p:txBody>
            <a:bodyPr wrap="none" anchor="ctr"/>
            <a:lstStyle/>
            <a:p>
              <a:endParaRPr lang="en-US">
                <a:solidFill>
                  <a:srgbClr val="0039A6"/>
                </a:solidFill>
              </a:endParaRPr>
            </a:p>
          </p:txBody>
        </p:sp>
        <p:sp>
          <p:nvSpPr>
            <p:cNvPr id="209925" name="Oval 5"/>
            <p:cNvSpPr>
              <a:spLocks noChangeArrowheads="1"/>
            </p:cNvSpPr>
            <p:nvPr/>
          </p:nvSpPr>
          <p:spPr bwMode="auto">
            <a:xfrm>
              <a:off x="3072" y="2904"/>
              <a:ext cx="1028" cy="516"/>
            </a:xfrm>
            <a:prstGeom prst="ellipse">
              <a:avLst/>
            </a:prstGeom>
            <a:solidFill>
              <a:schemeClr val="bg1">
                <a:lumMod val="20000"/>
                <a:lumOff val="80000"/>
              </a:schemeClr>
            </a:solidFill>
            <a:ln w="12700">
              <a:solidFill>
                <a:schemeClr val="accent1"/>
              </a:solidFill>
              <a:round/>
              <a:headEnd/>
              <a:tailEnd/>
            </a:ln>
            <a:effectLst/>
          </p:spPr>
          <p:txBody>
            <a:bodyPr wrap="none" anchor="ctr"/>
            <a:lstStyle/>
            <a:p>
              <a:endParaRPr lang="en-US">
                <a:solidFill>
                  <a:srgbClr val="0039A6"/>
                </a:solidFill>
              </a:endParaRPr>
            </a:p>
          </p:txBody>
        </p:sp>
        <p:sp>
          <p:nvSpPr>
            <p:cNvPr id="209926" name="Rectangle 6"/>
            <p:cNvSpPr>
              <a:spLocks noChangeArrowheads="1"/>
            </p:cNvSpPr>
            <p:nvPr/>
          </p:nvSpPr>
          <p:spPr bwMode="auto">
            <a:xfrm>
              <a:off x="1884" y="4020"/>
              <a:ext cx="1824" cy="288"/>
            </a:xfrm>
            <a:prstGeom prst="rect">
              <a:avLst/>
            </a:prstGeom>
            <a:noFill/>
            <a:ln w="12700">
              <a:noFill/>
              <a:miter lim="800000"/>
              <a:headEnd/>
              <a:tailEnd/>
            </a:ln>
            <a:effectLst/>
          </p:spPr>
          <p:txBody>
            <a:bodyPr wrap="none" anchor="ctr"/>
            <a:lstStyle/>
            <a:p>
              <a:endParaRPr lang="en-US">
                <a:solidFill>
                  <a:srgbClr val="0039A6"/>
                </a:solidFill>
              </a:endParaRPr>
            </a:p>
          </p:txBody>
        </p:sp>
        <p:sp>
          <p:nvSpPr>
            <p:cNvPr id="209927" name="Rectangle 7"/>
            <p:cNvSpPr>
              <a:spLocks noChangeArrowheads="1"/>
            </p:cNvSpPr>
            <p:nvPr/>
          </p:nvSpPr>
          <p:spPr bwMode="auto">
            <a:xfrm>
              <a:off x="400" y="1024"/>
              <a:ext cx="4944" cy="3054"/>
            </a:xfrm>
            <a:prstGeom prst="rect">
              <a:avLst/>
            </a:prstGeom>
            <a:noFill/>
            <a:ln w="12700">
              <a:noFill/>
              <a:miter lim="800000"/>
              <a:headEnd/>
              <a:tailEnd/>
            </a:ln>
            <a:effectLst/>
          </p:spPr>
          <p:txBody>
            <a:bodyPr wrap="none" anchor="ctr"/>
            <a:lstStyle/>
            <a:p>
              <a:pPr eaLnBrk="0" hangingPunct="0"/>
              <a:endParaRPr lang="en-US">
                <a:solidFill>
                  <a:srgbClr val="878800"/>
                </a:solidFill>
              </a:endParaRPr>
            </a:p>
          </p:txBody>
        </p:sp>
        <p:sp>
          <p:nvSpPr>
            <p:cNvPr id="209928" name="Line 8"/>
            <p:cNvSpPr>
              <a:spLocks noChangeShapeType="1"/>
            </p:cNvSpPr>
            <p:nvPr/>
          </p:nvSpPr>
          <p:spPr bwMode="auto">
            <a:xfrm flipV="1">
              <a:off x="1239" y="1295"/>
              <a:ext cx="0" cy="2221"/>
            </a:xfrm>
            <a:prstGeom prst="line">
              <a:avLst/>
            </a:prstGeom>
            <a:noFill/>
            <a:ln w="25400">
              <a:solidFill>
                <a:schemeClr val="accent1"/>
              </a:solidFill>
              <a:round/>
              <a:headEnd/>
              <a:tailEnd type="triangle" w="med" len="med"/>
            </a:ln>
            <a:effectLst/>
          </p:spPr>
          <p:txBody>
            <a:bodyPr wrap="none" anchor="ctr"/>
            <a:lstStyle/>
            <a:p>
              <a:endParaRPr lang="en-US">
                <a:solidFill>
                  <a:srgbClr val="0039A6"/>
                </a:solidFill>
              </a:endParaRPr>
            </a:p>
          </p:txBody>
        </p:sp>
        <p:sp>
          <p:nvSpPr>
            <p:cNvPr id="209929" name="Line 9"/>
            <p:cNvSpPr>
              <a:spLocks noChangeShapeType="1"/>
            </p:cNvSpPr>
            <p:nvPr/>
          </p:nvSpPr>
          <p:spPr bwMode="auto">
            <a:xfrm>
              <a:off x="1239" y="3516"/>
              <a:ext cx="3859" cy="0"/>
            </a:xfrm>
            <a:prstGeom prst="line">
              <a:avLst/>
            </a:prstGeom>
            <a:noFill/>
            <a:ln w="25400">
              <a:solidFill>
                <a:schemeClr val="accent1"/>
              </a:solidFill>
              <a:round/>
              <a:headEnd/>
              <a:tailEnd type="triangle" w="med" len="med"/>
            </a:ln>
            <a:effectLst/>
          </p:spPr>
          <p:txBody>
            <a:bodyPr wrap="none" anchor="ctr"/>
            <a:lstStyle/>
            <a:p>
              <a:endParaRPr lang="en-US">
                <a:solidFill>
                  <a:srgbClr val="0039A6"/>
                </a:solidFill>
              </a:endParaRPr>
            </a:p>
          </p:txBody>
        </p:sp>
        <p:sp>
          <p:nvSpPr>
            <p:cNvPr id="209930" name="Oval 10"/>
            <p:cNvSpPr>
              <a:spLocks noChangeArrowheads="1"/>
            </p:cNvSpPr>
            <p:nvPr/>
          </p:nvSpPr>
          <p:spPr bwMode="auto">
            <a:xfrm>
              <a:off x="1584" y="2748"/>
              <a:ext cx="1248" cy="708"/>
            </a:xfrm>
            <a:prstGeom prst="ellipse">
              <a:avLst/>
            </a:prstGeom>
            <a:solidFill>
              <a:schemeClr val="bg1">
                <a:lumMod val="20000"/>
                <a:lumOff val="80000"/>
              </a:schemeClr>
            </a:solidFill>
            <a:ln w="12700">
              <a:solidFill>
                <a:schemeClr val="accent1"/>
              </a:solidFill>
              <a:round/>
              <a:headEnd/>
              <a:tailEnd/>
            </a:ln>
            <a:effectLst/>
          </p:spPr>
          <p:txBody>
            <a:bodyPr wrap="none" anchor="ctr"/>
            <a:lstStyle/>
            <a:p>
              <a:endParaRPr lang="en-US">
                <a:solidFill>
                  <a:srgbClr val="0039A6"/>
                </a:solidFill>
              </a:endParaRPr>
            </a:p>
          </p:txBody>
        </p:sp>
        <p:sp>
          <p:nvSpPr>
            <p:cNvPr id="209931" name="Text Box 11"/>
            <p:cNvSpPr txBox="1">
              <a:spLocks noChangeArrowheads="1"/>
            </p:cNvSpPr>
            <p:nvPr/>
          </p:nvSpPr>
          <p:spPr bwMode="auto">
            <a:xfrm>
              <a:off x="1584" y="2868"/>
              <a:ext cx="1248" cy="404"/>
            </a:xfrm>
            <a:prstGeom prst="rect">
              <a:avLst/>
            </a:prstGeom>
            <a:noFill/>
            <a:ln w="12700">
              <a:noFill/>
              <a:miter lim="800000"/>
              <a:headEnd/>
              <a:tailEnd/>
            </a:ln>
            <a:effectLst/>
          </p:spPr>
          <p:txBody>
            <a:bodyPr wrap="square">
              <a:spAutoFit/>
            </a:bodyPr>
            <a:lstStyle/>
            <a:p>
              <a:pPr algn="ctr" eaLnBrk="0" hangingPunct="0">
                <a:spcBef>
                  <a:spcPct val="50000"/>
                </a:spcBef>
              </a:pPr>
              <a:r>
                <a:rPr lang="en-US" dirty="0">
                  <a:solidFill>
                    <a:srgbClr val="4B4B4B"/>
                  </a:solidFill>
                </a:rPr>
                <a:t>Periodic Abstinence</a:t>
              </a:r>
              <a:endParaRPr lang="en-US" sz="1600" dirty="0">
                <a:solidFill>
                  <a:srgbClr val="4B4B4B"/>
                </a:solidFill>
              </a:endParaRPr>
            </a:p>
          </p:txBody>
        </p:sp>
        <p:sp>
          <p:nvSpPr>
            <p:cNvPr id="209932" name="Oval 12"/>
            <p:cNvSpPr>
              <a:spLocks noChangeArrowheads="1"/>
            </p:cNvSpPr>
            <p:nvPr/>
          </p:nvSpPr>
          <p:spPr bwMode="auto">
            <a:xfrm>
              <a:off x="3936" y="2748"/>
              <a:ext cx="1152" cy="708"/>
            </a:xfrm>
            <a:prstGeom prst="ellipse">
              <a:avLst/>
            </a:prstGeom>
            <a:solidFill>
              <a:schemeClr val="bg1">
                <a:lumMod val="20000"/>
                <a:lumOff val="80000"/>
              </a:schemeClr>
            </a:solidFill>
            <a:ln w="12700">
              <a:solidFill>
                <a:schemeClr val="accent1"/>
              </a:solidFill>
              <a:round/>
              <a:headEnd/>
              <a:tailEnd/>
            </a:ln>
            <a:effectLst/>
          </p:spPr>
          <p:txBody>
            <a:bodyPr wrap="none" anchor="ctr"/>
            <a:lstStyle/>
            <a:p>
              <a:endParaRPr lang="en-US">
                <a:solidFill>
                  <a:srgbClr val="0039A6"/>
                </a:solidFill>
              </a:endParaRPr>
            </a:p>
          </p:txBody>
        </p:sp>
        <p:sp>
          <p:nvSpPr>
            <p:cNvPr id="209933" name="Text Box 13"/>
            <p:cNvSpPr txBox="1">
              <a:spLocks noChangeArrowheads="1"/>
            </p:cNvSpPr>
            <p:nvPr/>
          </p:nvSpPr>
          <p:spPr bwMode="auto">
            <a:xfrm>
              <a:off x="3024" y="3024"/>
              <a:ext cx="1104" cy="233"/>
            </a:xfrm>
            <a:prstGeom prst="rect">
              <a:avLst/>
            </a:prstGeom>
            <a:noFill/>
            <a:ln w="12700">
              <a:noFill/>
              <a:miter lim="800000"/>
              <a:headEnd/>
              <a:tailEnd/>
            </a:ln>
            <a:effectLst/>
          </p:spPr>
          <p:txBody>
            <a:bodyPr wrap="square">
              <a:spAutoFit/>
            </a:bodyPr>
            <a:lstStyle/>
            <a:p>
              <a:pPr algn="ctr" eaLnBrk="0" hangingPunct="0">
                <a:spcBef>
                  <a:spcPct val="50000"/>
                </a:spcBef>
              </a:pPr>
              <a:r>
                <a:rPr lang="en-US" dirty="0">
                  <a:solidFill>
                    <a:srgbClr val="4B4B4B"/>
                  </a:solidFill>
                </a:rPr>
                <a:t>OCs</a:t>
              </a:r>
            </a:p>
          </p:txBody>
        </p:sp>
        <p:sp>
          <p:nvSpPr>
            <p:cNvPr id="209934" name="Text Box 14"/>
            <p:cNvSpPr txBox="1">
              <a:spLocks noChangeArrowheads="1"/>
            </p:cNvSpPr>
            <p:nvPr/>
          </p:nvSpPr>
          <p:spPr bwMode="auto">
            <a:xfrm>
              <a:off x="3936" y="2820"/>
              <a:ext cx="1152" cy="577"/>
            </a:xfrm>
            <a:prstGeom prst="rect">
              <a:avLst/>
            </a:prstGeom>
            <a:noFill/>
            <a:ln w="12700">
              <a:noFill/>
              <a:miter lim="800000"/>
              <a:headEnd/>
              <a:tailEnd/>
            </a:ln>
            <a:effectLst/>
          </p:spPr>
          <p:txBody>
            <a:bodyPr wrap="square">
              <a:spAutoFit/>
            </a:bodyPr>
            <a:lstStyle/>
            <a:p>
              <a:pPr algn="ctr" eaLnBrk="0" hangingPunct="0">
                <a:spcBef>
                  <a:spcPct val="50000"/>
                </a:spcBef>
              </a:pPr>
              <a:r>
                <a:rPr lang="en-US" dirty="0">
                  <a:solidFill>
                    <a:srgbClr val="4B4B4B"/>
                  </a:solidFill>
                  <a:latin typeface="CG Omega" pitchFamily="34" charset="0"/>
                </a:rPr>
                <a:t>IUD</a:t>
              </a:r>
            </a:p>
            <a:p>
              <a:pPr algn="ctr" eaLnBrk="0" hangingPunct="0"/>
              <a:r>
                <a:rPr lang="en-US" dirty="0">
                  <a:solidFill>
                    <a:srgbClr val="4B4B4B"/>
                  </a:solidFill>
                  <a:latin typeface="CG Omega" pitchFamily="34" charset="0"/>
                </a:rPr>
                <a:t>Injectables</a:t>
              </a:r>
            </a:p>
            <a:p>
              <a:pPr algn="ctr" eaLnBrk="0" hangingPunct="0"/>
              <a:r>
                <a:rPr lang="en-US" dirty="0">
                  <a:solidFill>
                    <a:srgbClr val="4B4B4B"/>
                  </a:solidFill>
                  <a:latin typeface="CG Omega" pitchFamily="34" charset="0"/>
                </a:rPr>
                <a:t>Implants</a:t>
              </a:r>
            </a:p>
          </p:txBody>
        </p:sp>
        <p:sp>
          <p:nvSpPr>
            <p:cNvPr id="209935" name="Text Box 15"/>
            <p:cNvSpPr txBox="1">
              <a:spLocks noChangeArrowheads="1"/>
            </p:cNvSpPr>
            <p:nvPr/>
          </p:nvSpPr>
          <p:spPr bwMode="auto">
            <a:xfrm>
              <a:off x="1392" y="2233"/>
              <a:ext cx="1440" cy="407"/>
            </a:xfrm>
            <a:prstGeom prst="rect">
              <a:avLst/>
            </a:prstGeom>
            <a:noFill/>
            <a:ln w="12700">
              <a:noFill/>
              <a:miter lim="800000"/>
              <a:headEnd/>
              <a:tailEnd/>
            </a:ln>
            <a:effectLst/>
          </p:spPr>
          <p:txBody>
            <a:bodyPr wrap="square">
              <a:spAutoFit/>
            </a:bodyPr>
            <a:lstStyle/>
            <a:p>
              <a:pPr algn="ctr" eaLnBrk="0" hangingPunct="0">
                <a:spcBef>
                  <a:spcPct val="50000"/>
                </a:spcBef>
              </a:pPr>
              <a:r>
                <a:rPr lang="en-US" dirty="0">
                  <a:solidFill>
                    <a:srgbClr val="4B4B4B"/>
                  </a:solidFill>
                </a:rPr>
                <a:t>Female Condoms</a:t>
              </a:r>
            </a:p>
            <a:p>
              <a:pPr algn="ctr" eaLnBrk="0" hangingPunct="0"/>
              <a:r>
                <a:rPr lang="en-US" dirty="0">
                  <a:solidFill>
                    <a:srgbClr val="4B4B4B"/>
                  </a:solidFill>
                </a:rPr>
                <a:t>Spermicides</a:t>
              </a:r>
            </a:p>
          </p:txBody>
        </p:sp>
        <p:sp>
          <p:nvSpPr>
            <p:cNvPr id="209936" name="Oval 16"/>
            <p:cNvSpPr>
              <a:spLocks noChangeArrowheads="1"/>
            </p:cNvSpPr>
            <p:nvPr/>
          </p:nvSpPr>
          <p:spPr bwMode="auto">
            <a:xfrm>
              <a:off x="2048" y="1596"/>
              <a:ext cx="928" cy="516"/>
            </a:xfrm>
            <a:prstGeom prst="ellipse">
              <a:avLst/>
            </a:prstGeom>
            <a:solidFill>
              <a:schemeClr val="bg1">
                <a:lumMod val="20000"/>
                <a:lumOff val="80000"/>
              </a:schemeClr>
            </a:solidFill>
            <a:ln w="12700">
              <a:solidFill>
                <a:schemeClr val="accent1"/>
              </a:solidFill>
              <a:round/>
              <a:headEnd/>
              <a:tailEnd/>
            </a:ln>
            <a:effectLst/>
          </p:spPr>
          <p:txBody>
            <a:bodyPr wrap="none" anchor="ctr"/>
            <a:lstStyle/>
            <a:p>
              <a:endParaRPr lang="en-US">
                <a:solidFill>
                  <a:srgbClr val="0039A6"/>
                </a:solidFill>
              </a:endParaRPr>
            </a:p>
          </p:txBody>
        </p:sp>
        <p:sp>
          <p:nvSpPr>
            <p:cNvPr id="209937" name="Text Box 17"/>
            <p:cNvSpPr txBox="1">
              <a:spLocks noChangeArrowheads="1"/>
            </p:cNvSpPr>
            <p:nvPr/>
          </p:nvSpPr>
          <p:spPr bwMode="auto">
            <a:xfrm>
              <a:off x="2059" y="1660"/>
              <a:ext cx="869" cy="404"/>
            </a:xfrm>
            <a:prstGeom prst="rect">
              <a:avLst/>
            </a:prstGeom>
            <a:noFill/>
            <a:ln w="12700">
              <a:noFill/>
              <a:miter lim="800000"/>
              <a:headEnd/>
              <a:tailEnd/>
            </a:ln>
            <a:effectLst/>
          </p:spPr>
          <p:txBody>
            <a:bodyPr>
              <a:spAutoFit/>
            </a:bodyPr>
            <a:lstStyle/>
            <a:p>
              <a:pPr algn="ctr" eaLnBrk="0" hangingPunct="0">
                <a:spcBef>
                  <a:spcPct val="50000"/>
                </a:spcBef>
              </a:pPr>
              <a:r>
                <a:rPr lang="en-US" dirty="0">
                  <a:solidFill>
                    <a:srgbClr val="4B4B4B"/>
                  </a:solidFill>
                </a:rPr>
                <a:t>Male</a:t>
              </a:r>
              <a:r>
                <a:rPr lang="en-US" dirty="0">
                  <a:solidFill>
                    <a:srgbClr val="4B4B4B"/>
                  </a:solidFill>
                  <a:effectLst>
                    <a:outerShdw blurRad="38100" dist="38100" dir="2700000" algn="tl">
                      <a:srgbClr val="000000"/>
                    </a:outerShdw>
                  </a:effectLst>
                </a:rPr>
                <a:t> </a:t>
              </a:r>
              <a:r>
                <a:rPr lang="en-US" dirty="0">
                  <a:solidFill>
                    <a:srgbClr val="4B4B4B"/>
                  </a:solidFill>
                </a:rPr>
                <a:t>Condoms</a:t>
              </a:r>
            </a:p>
          </p:txBody>
        </p:sp>
        <p:sp>
          <p:nvSpPr>
            <p:cNvPr id="209938" name="Text Box 18"/>
            <p:cNvSpPr txBox="1">
              <a:spLocks noChangeArrowheads="1"/>
            </p:cNvSpPr>
            <p:nvPr/>
          </p:nvSpPr>
          <p:spPr bwMode="auto">
            <a:xfrm>
              <a:off x="683" y="3408"/>
              <a:ext cx="661" cy="233"/>
            </a:xfrm>
            <a:prstGeom prst="rect">
              <a:avLst/>
            </a:prstGeom>
            <a:noFill/>
            <a:ln w="12700">
              <a:noFill/>
              <a:miter lim="800000"/>
              <a:headEnd/>
              <a:tailEnd/>
            </a:ln>
            <a:effectLst/>
          </p:spPr>
          <p:txBody>
            <a:bodyPr>
              <a:spAutoFit/>
            </a:bodyPr>
            <a:lstStyle/>
            <a:p>
              <a:pPr eaLnBrk="0" hangingPunct="0">
                <a:spcBef>
                  <a:spcPct val="50000"/>
                </a:spcBef>
              </a:pPr>
              <a:r>
                <a:rPr lang="en-US" b="1" dirty="0">
                  <a:solidFill>
                    <a:schemeClr val="tx2"/>
                  </a:solidFill>
                  <a:latin typeface="CG Omega" pitchFamily="34" charset="0"/>
                </a:rPr>
                <a:t>None</a:t>
              </a:r>
              <a:endParaRPr lang="en-US" sz="1600" b="1" dirty="0">
                <a:solidFill>
                  <a:schemeClr val="tx2"/>
                </a:solidFill>
                <a:latin typeface="CG Omega" pitchFamily="34" charset="0"/>
              </a:endParaRPr>
            </a:p>
          </p:txBody>
        </p:sp>
        <p:sp>
          <p:nvSpPr>
            <p:cNvPr id="209939" name="Text Box 19"/>
            <p:cNvSpPr txBox="1">
              <a:spLocks noChangeArrowheads="1"/>
            </p:cNvSpPr>
            <p:nvPr/>
          </p:nvSpPr>
          <p:spPr bwMode="auto">
            <a:xfrm>
              <a:off x="464" y="2246"/>
              <a:ext cx="928" cy="233"/>
            </a:xfrm>
            <a:prstGeom prst="rect">
              <a:avLst/>
            </a:prstGeom>
            <a:noFill/>
            <a:ln w="12700">
              <a:noFill/>
              <a:miter lim="800000"/>
              <a:headEnd/>
              <a:tailEnd/>
            </a:ln>
            <a:effectLst/>
          </p:spPr>
          <p:txBody>
            <a:bodyPr>
              <a:spAutoFit/>
            </a:bodyPr>
            <a:lstStyle/>
            <a:p>
              <a:pPr eaLnBrk="0" hangingPunct="0">
                <a:spcBef>
                  <a:spcPct val="50000"/>
                </a:spcBef>
              </a:pPr>
              <a:r>
                <a:rPr lang="en-US" b="1" dirty="0">
                  <a:solidFill>
                    <a:schemeClr val="tx2"/>
                  </a:solidFill>
                </a:rPr>
                <a:t>Moderate</a:t>
              </a:r>
              <a:endParaRPr lang="en-US" sz="1600" b="1" dirty="0">
                <a:solidFill>
                  <a:schemeClr val="tx2"/>
                </a:solidFill>
              </a:endParaRPr>
            </a:p>
          </p:txBody>
        </p:sp>
        <p:sp>
          <p:nvSpPr>
            <p:cNvPr id="209940" name="Text Box 20"/>
            <p:cNvSpPr txBox="1">
              <a:spLocks noChangeArrowheads="1"/>
            </p:cNvSpPr>
            <p:nvPr/>
          </p:nvSpPr>
          <p:spPr bwMode="auto">
            <a:xfrm>
              <a:off x="618" y="1430"/>
              <a:ext cx="630" cy="233"/>
            </a:xfrm>
            <a:prstGeom prst="rect">
              <a:avLst/>
            </a:prstGeom>
            <a:noFill/>
            <a:ln w="12700">
              <a:noFill/>
              <a:miter lim="800000"/>
              <a:headEnd/>
              <a:tailEnd/>
            </a:ln>
            <a:effectLst/>
          </p:spPr>
          <p:txBody>
            <a:bodyPr>
              <a:spAutoFit/>
            </a:bodyPr>
            <a:lstStyle/>
            <a:p>
              <a:pPr eaLnBrk="0" hangingPunct="0">
                <a:spcBef>
                  <a:spcPct val="50000"/>
                </a:spcBef>
              </a:pPr>
              <a:r>
                <a:rPr lang="en-US" b="1" dirty="0">
                  <a:solidFill>
                    <a:schemeClr val="tx2"/>
                  </a:solidFill>
                </a:rPr>
                <a:t>Good</a:t>
              </a:r>
            </a:p>
          </p:txBody>
        </p:sp>
        <p:sp>
          <p:nvSpPr>
            <p:cNvPr id="209941" name="Text Box 21"/>
            <p:cNvSpPr txBox="1">
              <a:spLocks noChangeArrowheads="1"/>
            </p:cNvSpPr>
            <p:nvPr/>
          </p:nvSpPr>
          <p:spPr bwMode="auto">
            <a:xfrm>
              <a:off x="432" y="1056"/>
              <a:ext cx="1632" cy="252"/>
            </a:xfrm>
            <a:prstGeom prst="rect">
              <a:avLst/>
            </a:prstGeom>
            <a:noFill/>
            <a:ln w="12700">
              <a:noFill/>
              <a:miter lim="800000"/>
              <a:headEnd/>
              <a:tailEnd/>
            </a:ln>
            <a:effectLst/>
          </p:spPr>
          <p:txBody>
            <a:bodyPr wrap="square">
              <a:spAutoFit/>
            </a:bodyPr>
            <a:lstStyle/>
            <a:p>
              <a:pPr eaLnBrk="0" hangingPunct="0">
                <a:spcBef>
                  <a:spcPct val="50000"/>
                </a:spcBef>
              </a:pPr>
              <a:r>
                <a:rPr lang="en-US" sz="2000" b="1" dirty="0">
                  <a:solidFill>
                    <a:schemeClr val="tx2"/>
                  </a:solidFill>
                </a:rPr>
                <a:t>STI  Protection</a:t>
              </a:r>
            </a:p>
          </p:txBody>
        </p:sp>
        <p:sp>
          <p:nvSpPr>
            <p:cNvPr id="209942" name="Text Box 22"/>
            <p:cNvSpPr txBox="1">
              <a:spLocks noChangeArrowheads="1"/>
            </p:cNvSpPr>
            <p:nvPr/>
          </p:nvSpPr>
          <p:spPr bwMode="auto">
            <a:xfrm>
              <a:off x="2540" y="3516"/>
              <a:ext cx="1013" cy="233"/>
            </a:xfrm>
            <a:prstGeom prst="rect">
              <a:avLst/>
            </a:prstGeom>
            <a:noFill/>
            <a:ln w="12700">
              <a:noFill/>
              <a:miter lim="800000"/>
              <a:headEnd/>
              <a:tailEnd/>
            </a:ln>
            <a:effectLst/>
          </p:spPr>
          <p:txBody>
            <a:bodyPr>
              <a:spAutoFit/>
            </a:bodyPr>
            <a:lstStyle/>
            <a:p>
              <a:pPr eaLnBrk="0" hangingPunct="0">
                <a:spcBef>
                  <a:spcPct val="50000"/>
                </a:spcBef>
              </a:pPr>
              <a:r>
                <a:rPr lang="en-US" b="1" dirty="0">
                  <a:solidFill>
                    <a:schemeClr val="bg2"/>
                  </a:solidFill>
                  <a:latin typeface="CG Omega" pitchFamily="34" charset="0"/>
                </a:rPr>
                <a:t>Moderate</a:t>
              </a:r>
              <a:endParaRPr lang="en-US" sz="1600" b="1" dirty="0">
                <a:solidFill>
                  <a:schemeClr val="bg2"/>
                </a:solidFill>
                <a:latin typeface="CG Omega" pitchFamily="34" charset="0"/>
              </a:endParaRPr>
            </a:p>
          </p:txBody>
        </p:sp>
        <p:sp>
          <p:nvSpPr>
            <p:cNvPr id="209943" name="Text Box 23"/>
            <p:cNvSpPr txBox="1">
              <a:spLocks noChangeArrowheads="1"/>
            </p:cNvSpPr>
            <p:nvPr/>
          </p:nvSpPr>
          <p:spPr bwMode="auto">
            <a:xfrm>
              <a:off x="4204" y="3504"/>
              <a:ext cx="1013" cy="233"/>
            </a:xfrm>
            <a:prstGeom prst="rect">
              <a:avLst/>
            </a:prstGeom>
            <a:noFill/>
            <a:ln w="12700">
              <a:noFill/>
              <a:miter lim="800000"/>
              <a:headEnd/>
              <a:tailEnd/>
            </a:ln>
            <a:effectLst/>
          </p:spPr>
          <p:txBody>
            <a:bodyPr>
              <a:spAutoFit/>
            </a:bodyPr>
            <a:lstStyle/>
            <a:p>
              <a:pPr eaLnBrk="0" hangingPunct="0">
                <a:spcBef>
                  <a:spcPct val="50000"/>
                </a:spcBef>
              </a:pPr>
              <a:r>
                <a:rPr lang="en-US" b="1" dirty="0">
                  <a:solidFill>
                    <a:schemeClr val="bg2"/>
                  </a:solidFill>
                  <a:latin typeface="CG Omega" pitchFamily="34" charset="0"/>
                </a:rPr>
                <a:t>Good</a:t>
              </a:r>
              <a:endParaRPr lang="en-US" sz="1600" b="1" dirty="0">
                <a:solidFill>
                  <a:schemeClr val="bg2"/>
                </a:solidFill>
                <a:latin typeface="CG Omega" pitchFamily="34" charset="0"/>
              </a:endParaRPr>
            </a:p>
          </p:txBody>
        </p:sp>
      </p:grpSp>
      <p:sp>
        <p:nvSpPr>
          <p:cNvPr id="26" name="Text Box 25"/>
          <p:cNvSpPr txBox="1">
            <a:spLocks noChangeArrowheads="1"/>
          </p:cNvSpPr>
          <p:nvPr/>
        </p:nvSpPr>
        <p:spPr bwMode="auto">
          <a:xfrm>
            <a:off x="3279650" y="5712080"/>
            <a:ext cx="3525065" cy="338554"/>
          </a:xfrm>
          <a:prstGeom prst="rect">
            <a:avLst/>
          </a:prstGeom>
          <a:noFill/>
          <a:ln w="12700">
            <a:noFill/>
            <a:miter lim="800000"/>
            <a:headEnd/>
            <a:tailEnd/>
          </a:ln>
          <a:effectLst/>
        </p:spPr>
        <p:txBody>
          <a:bodyPr wrap="square">
            <a:spAutoFit/>
          </a:bodyPr>
          <a:lstStyle/>
          <a:p>
            <a:pPr eaLnBrk="0" hangingPunct="0">
              <a:spcBef>
                <a:spcPct val="50000"/>
              </a:spcBef>
            </a:pPr>
            <a:r>
              <a:rPr lang="en-US" sz="1600" b="1" dirty="0">
                <a:solidFill>
                  <a:schemeClr val="tx2"/>
                </a:solidFill>
              </a:rPr>
              <a:t>Pregnancy Protection (Typical Use)</a:t>
            </a:r>
          </a:p>
        </p:txBody>
      </p:sp>
      <p:sp>
        <p:nvSpPr>
          <p:cNvPr id="29" name="Right Arrow 28"/>
          <p:cNvSpPr/>
          <p:nvPr/>
        </p:nvSpPr>
        <p:spPr>
          <a:xfrm rot="20791162">
            <a:off x="4975092" y="2433947"/>
            <a:ext cx="419111" cy="1867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1" name="Right Arrow 30"/>
          <p:cNvSpPr/>
          <p:nvPr/>
        </p:nvSpPr>
        <p:spPr>
          <a:xfrm rot="16200000">
            <a:off x="6743700" y="3390901"/>
            <a:ext cx="381001"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2" name="Right Arrow 31"/>
          <p:cNvSpPr/>
          <p:nvPr/>
        </p:nvSpPr>
        <p:spPr>
          <a:xfrm rot="16200000">
            <a:off x="6362700" y="3390900"/>
            <a:ext cx="381001"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3" name="Right Arrow 32"/>
          <p:cNvSpPr/>
          <p:nvPr/>
        </p:nvSpPr>
        <p:spPr>
          <a:xfrm rot="20791162">
            <a:off x="5127492" y="2814947"/>
            <a:ext cx="419111" cy="1867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6" name="Rectangle 24"/>
          <p:cNvSpPr>
            <a:spLocks noChangeArrowheads="1"/>
          </p:cNvSpPr>
          <p:nvPr/>
        </p:nvSpPr>
        <p:spPr bwMode="auto">
          <a:xfrm>
            <a:off x="5638800" y="1600200"/>
            <a:ext cx="2819400" cy="1524000"/>
          </a:xfrm>
          <a:prstGeom prst="rect">
            <a:avLst/>
          </a:prstGeom>
          <a:solidFill>
            <a:schemeClr val="accent1"/>
          </a:solidFill>
          <a:ln w="12700">
            <a:solidFill>
              <a:schemeClr val="accent1"/>
            </a:solidFill>
            <a:miter lim="800000"/>
            <a:headEnd/>
            <a:tailEnd/>
          </a:ln>
          <a:effectLst/>
        </p:spPr>
        <p:txBody>
          <a:bodyPr wrap="none" anchor="ctr"/>
          <a:lstStyle/>
          <a:p>
            <a:pPr algn="ctr" eaLnBrk="0" hangingPunct="0"/>
            <a:r>
              <a:rPr lang="en-US" b="1" dirty="0">
                <a:solidFill>
                  <a:srgbClr val="FFFFFF"/>
                </a:solidFill>
              </a:rPr>
              <a:t>Dual</a:t>
            </a:r>
            <a:endParaRPr lang="en-US" b="1" dirty="0">
              <a:solidFill>
                <a:srgbClr val="FFFFFF"/>
              </a:solidFill>
              <a:effectLst>
                <a:outerShdw blurRad="38100" dist="38100" dir="2700000" algn="tl">
                  <a:srgbClr val="000000"/>
                </a:outerShdw>
              </a:effectLst>
            </a:endParaRPr>
          </a:p>
          <a:p>
            <a:pPr algn="ctr" eaLnBrk="0" hangingPunct="0"/>
            <a:r>
              <a:rPr lang="en-US" b="1" dirty="0">
                <a:solidFill>
                  <a:srgbClr val="FFFFFF"/>
                </a:solidFill>
              </a:rPr>
              <a:t>Protection Strategies</a:t>
            </a:r>
            <a:endParaRPr lang="en-US" b="1" dirty="0">
              <a:solidFill>
                <a:srgbClr val="3077FF">
                  <a:lumMod val="20000"/>
                  <a:lumOff val="80000"/>
                </a:srgbClr>
              </a:solidFill>
            </a:endParaRPr>
          </a:p>
          <a:p>
            <a:pPr eaLnBrk="0" hangingPunct="0">
              <a:buFont typeface="Arial" pitchFamily="34" charset="0"/>
              <a:buChar char="•"/>
            </a:pPr>
            <a:r>
              <a:rPr lang="en-US" sz="1600" b="1" i="1" dirty="0">
                <a:solidFill>
                  <a:srgbClr val="3077FF">
                    <a:lumMod val="20000"/>
                    <a:lumOff val="80000"/>
                  </a:srgbClr>
                </a:solidFill>
              </a:rPr>
              <a:t> Hormonal/IUD+  condoms </a:t>
            </a:r>
          </a:p>
          <a:p>
            <a:pPr eaLnBrk="0" hangingPunct="0"/>
            <a:r>
              <a:rPr lang="en-US" sz="1600" b="1" i="1" dirty="0">
                <a:solidFill>
                  <a:srgbClr val="3077FF">
                    <a:lumMod val="20000"/>
                    <a:lumOff val="80000"/>
                  </a:srgbClr>
                </a:solidFill>
              </a:rPr>
              <a:t> (dual method)</a:t>
            </a:r>
          </a:p>
          <a:p>
            <a:pPr eaLnBrk="0" hangingPunct="0">
              <a:buFont typeface="Arial" pitchFamily="34" charset="0"/>
              <a:buChar char="•"/>
            </a:pPr>
            <a:r>
              <a:rPr lang="en-US" sz="1600" b="1" i="1" dirty="0">
                <a:solidFill>
                  <a:srgbClr val="3077FF">
                    <a:lumMod val="20000"/>
                    <a:lumOff val="80000"/>
                  </a:srgbClr>
                </a:solidFill>
              </a:rPr>
              <a:t>Consistent condom use</a:t>
            </a:r>
          </a:p>
          <a:p>
            <a:pPr algn="ctr" eaLnBrk="0" hangingPunct="0"/>
            <a:endParaRPr lang="en-US" b="1" dirty="0">
              <a:solidFill>
                <a:srgbClr val="FFFFFF"/>
              </a:solidFill>
            </a:endParaRPr>
          </a:p>
        </p:txBody>
      </p:sp>
      <p:sp>
        <p:nvSpPr>
          <p:cNvPr id="34" name="Text Box 3"/>
          <p:cNvSpPr txBox="1">
            <a:spLocks noChangeArrowheads="1"/>
          </p:cNvSpPr>
          <p:nvPr/>
        </p:nvSpPr>
        <p:spPr bwMode="auto">
          <a:xfrm>
            <a:off x="306769" y="6185858"/>
            <a:ext cx="3828292" cy="261610"/>
          </a:xfrm>
          <a:prstGeom prst="rect">
            <a:avLst/>
          </a:prstGeom>
          <a:noFill/>
          <a:ln w="9525">
            <a:noFill/>
            <a:miter lim="800000"/>
            <a:headEnd/>
            <a:tailEnd/>
          </a:ln>
        </p:spPr>
        <p:txBody>
          <a:bodyPr wrap="none">
            <a:spAutoFit/>
          </a:bodyPr>
          <a:lstStyle/>
          <a:p>
            <a:r>
              <a:rPr lang="en-US" sz="1100" dirty="0" smtClean="0"/>
              <a:t>Adapted from Cates, Sex </a:t>
            </a:r>
            <a:r>
              <a:rPr lang="en-US" sz="1100" dirty="0" err="1" smtClean="0"/>
              <a:t>Transm</a:t>
            </a:r>
            <a:r>
              <a:rPr lang="en-US" sz="1100" dirty="0" smtClean="0"/>
              <a:t> Dis. 2002 Mar;29(3):168-74 </a:t>
            </a:r>
            <a:endParaRPr lang="en-US" sz="1100" dirty="0"/>
          </a:p>
        </p:txBody>
      </p:sp>
    </p:spTree>
    <p:extLst>
      <p:ext uri="{BB962C8B-B14F-4D97-AF65-F5344CB8AC3E}">
        <p14:creationId xmlns:p14="http://schemas.microsoft.com/office/powerpoint/2010/main" val="4033814814"/>
      </p:ext>
    </p:extLst>
  </p:cSld>
  <p:clrMapOvr>
    <a:masterClrMapping/>
  </p:clrMapOvr>
  <p:transition spd="slow"/>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chorCtr="0"/>
          <a:lstStyle/>
          <a:p>
            <a:r>
              <a:rPr lang="en-US" sz="3200" dirty="0" smtClean="0"/>
              <a:t>Dual Protection Guidance</a:t>
            </a:r>
            <a:endParaRPr lang="en-US" sz="3200" dirty="0"/>
          </a:p>
        </p:txBody>
      </p:sp>
      <p:sp>
        <p:nvSpPr>
          <p:cNvPr id="5" name="Content Placeholder 4"/>
          <p:cNvSpPr>
            <a:spLocks noGrp="1"/>
          </p:cNvSpPr>
          <p:nvPr>
            <p:ph idx="1"/>
          </p:nvPr>
        </p:nvSpPr>
        <p:spPr>
          <a:xfrm>
            <a:off x="457200" y="1295400"/>
            <a:ext cx="8153400" cy="4191000"/>
          </a:xfrm>
          <a:ln>
            <a:noFill/>
          </a:ln>
        </p:spPr>
        <p:txBody>
          <a:bodyPr/>
          <a:lstStyle/>
          <a:p>
            <a:r>
              <a:rPr lang="en-US" sz="2000" dirty="0" smtClean="0"/>
              <a:t>“Although </a:t>
            </a:r>
            <a:r>
              <a:rPr lang="en-US" sz="2000" dirty="0"/>
              <a:t>hormonal contraceptives and IUDs are highly effective at preventing pregnancy, they do not protect against STDs, including HIV. Consistent and correct use of the male latex condom reduces the risk for HIV infection and other STDs, including chlamydial infection, gonococcal infection, and </a:t>
            </a:r>
            <a:r>
              <a:rPr lang="en-US" sz="2000" dirty="0" err="1"/>
              <a:t>trichomoniasis</a:t>
            </a:r>
            <a:r>
              <a:rPr lang="en-US" sz="2000" dirty="0" smtClean="0"/>
              <a:t>“ </a:t>
            </a:r>
            <a:r>
              <a:rPr lang="en-US" sz="2000" i="1" dirty="0" smtClean="0">
                <a:solidFill>
                  <a:schemeClr val="tx1"/>
                </a:solidFill>
              </a:rPr>
              <a:t>---U.S. Medical Eligibility Criteria for Contraceptive Use, 2016</a:t>
            </a:r>
          </a:p>
          <a:p>
            <a:endParaRPr lang="en-US" sz="2000" i="1" dirty="0" smtClean="0">
              <a:solidFill>
                <a:schemeClr val="tx1"/>
              </a:solidFill>
            </a:endParaRPr>
          </a:p>
          <a:p>
            <a:r>
              <a:rPr lang="en-US" sz="2000" dirty="0" smtClean="0"/>
              <a:t>“Condoms…should be used by all sexually active</a:t>
            </a:r>
            <a:r>
              <a:rPr lang="en-US" sz="2000" baseline="30000" dirty="0" smtClean="0"/>
              <a:t> </a:t>
            </a:r>
            <a:r>
              <a:rPr lang="en-US" sz="2000" dirty="0" smtClean="0"/>
              <a:t>adolescents regardless of whether an additional method of contraception</a:t>
            </a:r>
            <a:r>
              <a:rPr lang="en-US" sz="2000" baseline="30000" dirty="0" smtClean="0"/>
              <a:t> </a:t>
            </a:r>
            <a:r>
              <a:rPr lang="en-US" sz="2000" dirty="0" smtClean="0"/>
              <a:t>is used….. When initiating any hormonal contraceptive method, the need for consistent protection against STIs (either male or female condoms) should be reinforced. “ </a:t>
            </a:r>
            <a:r>
              <a:rPr lang="en-US" sz="2000" i="1" dirty="0" smtClean="0">
                <a:solidFill>
                  <a:schemeClr val="tx1"/>
                </a:solidFill>
              </a:rPr>
              <a:t>--- American Academy of Pediatrics,  Committee on Adolescence</a:t>
            </a:r>
          </a:p>
          <a:p>
            <a:endParaRPr lang="en-US" sz="2000" i="1" dirty="0" smtClean="0">
              <a:solidFill>
                <a:schemeClr val="tx1"/>
              </a:solidFill>
            </a:endParaRPr>
          </a:p>
          <a:p>
            <a:endParaRPr lang="en-US" sz="2000" i="1" dirty="0">
              <a:solidFill>
                <a:schemeClr val="tx1"/>
              </a:solidFill>
            </a:endParaRPr>
          </a:p>
        </p:txBody>
      </p:sp>
      <p:sp>
        <p:nvSpPr>
          <p:cNvPr id="6" name="Text Placeholder 5"/>
          <p:cNvSpPr>
            <a:spLocks noGrp="1"/>
          </p:cNvSpPr>
          <p:nvPr>
            <p:ph type="body" sz="quarter" idx="4294967295"/>
          </p:nvPr>
        </p:nvSpPr>
        <p:spPr>
          <a:xfrm>
            <a:off x="304800" y="6019800"/>
            <a:ext cx="4572000" cy="609600"/>
          </a:xfrm>
          <a:prstGeom prst="rect">
            <a:avLst/>
          </a:prstGeom>
        </p:spPr>
        <p:txBody>
          <a:bodyPr/>
          <a:lstStyle/>
          <a:p>
            <a:pPr marL="0" indent="0">
              <a:buNone/>
            </a:pPr>
            <a:r>
              <a:rPr lang="en-US" sz="1100" dirty="0" smtClean="0"/>
              <a:t>MMWR. Recommendations and Reports.2016 Jul;65(3):1-104</a:t>
            </a:r>
          </a:p>
          <a:p>
            <a:pPr marL="0" indent="0">
              <a:buNone/>
            </a:pPr>
            <a:r>
              <a:rPr lang="en-US" sz="1100" dirty="0" smtClean="0"/>
              <a:t>Blythe,  Pediatrics. 2007 Nov;120(5):1135-48</a:t>
            </a:r>
          </a:p>
        </p:txBody>
      </p:sp>
    </p:spTree>
    <p:extLst>
      <p:ext uri="{BB962C8B-B14F-4D97-AF65-F5344CB8AC3E}">
        <p14:creationId xmlns:p14="http://schemas.microsoft.com/office/powerpoint/2010/main" val="1502640629"/>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chorCtr="0"/>
          <a:lstStyle/>
          <a:p>
            <a:r>
              <a:rPr lang="en-US" sz="3200" dirty="0" smtClean="0"/>
              <a:t>Dual Protection  in Healthy People 2020</a:t>
            </a:r>
            <a:endParaRPr lang="en-US" sz="3200" dirty="0"/>
          </a:p>
        </p:txBody>
      </p:sp>
      <p:sp>
        <p:nvSpPr>
          <p:cNvPr id="5" name="Content Placeholder 4"/>
          <p:cNvSpPr>
            <a:spLocks noGrp="1"/>
          </p:cNvSpPr>
          <p:nvPr>
            <p:ph idx="1"/>
          </p:nvPr>
        </p:nvSpPr>
        <p:spPr>
          <a:ln>
            <a:noFill/>
          </a:ln>
        </p:spPr>
        <p:txBody>
          <a:bodyPr/>
          <a:lstStyle/>
          <a:p>
            <a:r>
              <a:rPr lang="en-US" sz="2000" dirty="0" smtClean="0"/>
              <a:t>FP-10     Increase the proportion of sexually active persons aged 15 to 19 years who use condoms to both effectively prevent pregnancy and provide barrier protection against disease </a:t>
            </a:r>
          </a:p>
          <a:p>
            <a:endParaRPr lang="en-US" sz="2000" dirty="0" smtClean="0"/>
          </a:p>
          <a:p>
            <a:r>
              <a:rPr lang="en-US" sz="2000" dirty="0" smtClean="0"/>
              <a:t>FP-11     Increase the proportion of sexually active persons aged 15 to 19 years who use condoms and hormonal or intrauterine contraception to both effectively prevent pregnancy and provide barrier protection against disease </a:t>
            </a:r>
          </a:p>
          <a:p>
            <a:endParaRPr lang="en-US" sz="2000" i="1" dirty="0">
              <a:solidFill>
                <a:schemeClr val="tx1"/>
              </a:solidFill>
            </a:endParaRPr>
          </a:p>
        </p:txBody>
      </p:sp>
      <p:sp>
        <p:nvSpPr>
          <p:cNvPr id="2" name="Rectangle 1"/>
          <p:cNvSpPr/>
          <p:nvPr/>
        </p:nvSpPr>
        <p:spPr>
          <a:xfrm>
            <a:off x="304800" y="6248400"/>
            <a:ext cx="8229600" cy="261610"/>
          </a:xfrm>
          <a:prstGeom prst="rect">
            <a:avLst/>
          </a:prstGeom>
        </p:spPr>
        <p:txBody>
          <a:bodyPr wrap="square">
            <a:spAutoFit/>
          </a:bodyPr>
          <a:lstStyle/>
          <a:p>
            <a:r>
              <a:rPr lang="en-US" sz="1100" dirty="0"/>
              <a:t>http://www.healthypeople.gov/2020/topicsobjectives2020/objectiveslist.aspx?topicid=13</a:t>
            </a:r>
          </a:p>
        </p:txBody>
      </p:sp>
    </p:spTree>
    <p:extLst>
      <p:ext uri="{BB962C8B-B14F-4D97-AF65-F5344CB8AC3E}">
        <p14:creationId xmlns:p14="http://schemas.microsoft.com/office/powerpoint/2010/main" val="937168817"/>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Prevalence of Dual Protection among </a:t>
            </a:r>
            <a:br>
              <a:rPr lang="en-US" sz="3200" dirty="0" smtClean="0"/>
            </a:br>
            <a:r>
              <a:rPr lang="en-US" sz="3200" dirty="0" smtClean="0"/>
              <a:t>Female Teens in the U.S.</a:t>
            </a:r>
            <a:endParaRPr lang="en-US" sz="32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168084977"/>
              </p:ext>
            </p:extLst>
          </p:nvPr>
        </p:nvGraphicFramePr>
        <p:xfrm>
          <a:off x="685800" y="1722120"/>
          <a:ext cx="7543800" cy="2316480"/>
        </p:xfrm>
        <a:graphic>
          <a:graphicData uri="http://schemas.openxmlformats.org/drawingml/2006/table">
            <a:tbl>
              <a:tblPr firstRow="1" bandRow="1">
                <a:tableStyleId>{5C22544A-7EE6-4342-B048-85BDC9FD1C3A}</a:tableStyleId>
              </a:tblPr>
              <a:tblGrid>
                <a:gridCol w="1295400"/>
                <a:gridCol w="2057400"/>
                <a:gridCol w="2286000"/>
                <a:gridCol w="1905000"/>
              </a:tblGrid>
              <a:tr h="370840">
                <a:tc>
                  <a:txBody>
                    <a:bodyPr/>
                    <a:lstStyle/>
                    <a:p>
                      <a:r>
                        <a:rPr lang="en-US" dirty="0" smtClean="0"/>
                        <a:t>Source</a:t>
                      </a:r>
                      <a:endParaRPr lang="en-US" dirty="0"/>
                    </a:p>
                  </a:txBody>
                  <a:tcPr marL="109728" marR="109728"/>
                </a:tc>
                <a:tc>
                  <a:txBody>
                    <a:bodyPr/>
                    <a:lstStyle/>
                    <a:p>
                      <a:r>
                        <a:rPr lang="en-US" dirty="0" smtClean="0"/>
                        <a:t>Population</a:t>
                      </a:r>
                      <a:endParaRPr lang="en-US" dirty="0"/>
                    </a:p>
                  </a:txBody>
                  <a:tcPr marL="109728" marR="109728"/>
                </a:tc>
                <a:tc>
                  <a:txBody>
                    <a:bodyPr/>
                    <a:lstStyle/>
                    <a:p>
                      <a:pPr algn="ctr"/>
                      <a:r>
                        <a:rPr lang="en-US" dirty="0" smtClean="0"/>
                        <a:t>Dual Method</a:t>
                      </a:r>
                    </a:p>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2">
                              <a:lumMod val="40000"/>
                              <a:lumOff val="60000"/>
                            </a:schemeClr>
                          </a:solidFill>
                        </a:rPr>
                        <a:t>(at last sex) </a:t>
                      </a:r>
                    </a:p>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2">
                              <a:lumMod val="40000"/>
                              <a:lumOff val="60000"/>
                            </a:schemeClr>
                          </a:solidFill>
                        </a:rPr>
                        <a:t>(hormonal</a:t>
                      </a:r>
                      <a:r>
                        <a:rPr lang="en-US" sz="1400" baseline="0" dirty="0" smtClean="0">
                          <a:solidFill>
                            <a:schemeClr val="tx2">
                              <a:lumMod val="40000"/>
                              <a:lumOff val="60000"/>
                            </a:schemeClr>
                          </a:solidFill>
                        </a:rPr>
                        <a:t> and condom)</a:t>
                      </a:r>
                      <a:endParaRPr lang="en-US" sz="1400" dirty="0" smtClean="0">
                        <a:solidFill>
                          <a:schemeClr val="tx2">
                            <a:lumMod val="40000"/>
                            <a:lumOff val="60000"/>
                          </a:schemeClr>
                        </a:solidFill>
                      </a:endParaRPr>
                    </a:p>
                  </a:txBody>
                  <a:tcPr marL="109728" marR="109728"/>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Consistent Condom Use</a:t>
                      </a:r>
                    </a:p>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2">
                              <a:lumMod val="40000"/>
                              <a:lumOff val="60000"/>
                            </a:schemeClr>
                          </a:solidFill>
                        </a:rPr>
                        <a:t>(last 4 weeks)</a:t>
                      </a:r>
                    </a:p>
                  </a:txBody>
                  <a:tcPr marL="109728" marR="109728"/>
                </a:tc>
              </a:tr>
              <a:tr h="370840">
                <a:tc>
                  <a:txBody>
                    <a:bodyPr/>
                    <a:lstStyle/>
                    <a:p>
                      <a:r>
                        <a:rPr lang="en-US" sz="1800" kern="1200" dirty="0" smtClean="0">
                          <a:solidFill>
                            <a:schemeClr val="bg1"/>
                          </a:solidFill>
                          <a:latin typeface="+mn-lt"/>
                          <a:ea typeface="+mn-ea"/>
                          <a:cs typeface="+mn-cs"/>
                        </a:rPr>
                        <a:t>NSFG, </a:t>
                      </a:r>
                    </a:p>
                    <a:p>
                      <a:r>
                        <a:rPr lang="en-US" sz="1800" kern="1200" dirty="0" smtClean="0">
                          <a:solidFill>
                            <a:schemeClr val="bg1"/>
                          </a:solidFill>
                          <a:latin typeface="+mn-lt"/>
                          <a:ea typeface="+mn-ea"/>
                          <a:cs typeface="+mn-cs"/>
                        </a:rPr>
                        <a:t>2006-2008</a:t>
                      </a:r>
                      <a:endParaRPr lang="en-US" dirty="0">
                        <a:solidFill>
                          <a:schemeClr val="bg1"/>
                        </a:solidFill>
                      </a:endParaRPr>
                    </a:p>
                  </a:txBody>
                  <a:tcPr marL="109728" marR="109728"/>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bg1"/>
                          </a:solidFill>
                          <a:latin typeface="+mn-lt"/>
                          <a:ea typeface="+mn-ea"/>
                          <a:cs typeface="+mn-cs"/>
                        </a:rPr>
                        <a:t>Ages 15-19,</a:t>
                      </a:r>
                    </a:p>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bg1"/>
                          </a:solidFill>
                          <a:latin typeface="+mn-lt"/>
                          <a:ea typeface="+mn-ea"/>
                          <a:cs typeface="+mn-cs"/>
                        </a:rPr>
                        <a:t>sexually</a:t>
                      </a:r>
                      <a:r>
                        <a:rPr lang="en-US" sz="1800" kern="1200" baseline="0" dirty="0" smtClean="0">
                          <a:solidFill>
                            <a:schemeClr val="bg1"/>
                          </a:solidFill>
                          <a:latin typeface="+mn-lt"/>
                          <a:ea typeface="+mn-ea"/>
                          <a:cs typeface="+mn-cs"/>
                        </a:rPr>
                        <a:t> active unmarried females</a:t>
                      </a:r>
                      <a:endParaRPr lang="en-US" sz="1800" kern="1200" dirty="0" smtClean="0">
                        <a:solidFill>
                          <a:schemeClr val="bg1"/>
                        </a:solidFill>
                        <a:latin typeface="+mn-lt"/>
                        <a:ea typeface="+mn-ea"/>
                        <a:cs typeface="+mn-cs"/>
                      </a:endParaRPr>
                    </a:p>
                    <a:p>
                      <a:endParaRPr lang="en-US" dirty="0">
                        <a:solidFill>
                          <a:schemeClr val="bg1"/>
                        </a:solidFill>
                      </a:endParaRPr>
                    </a:p>
                  </a:txBody>
                  <a:tcPr marL="109728" marR="109728"/>
                </a:tc>
                <a:tc>
                  <a:txBody>
                    <a:bodyPr/>
                    <a:lstStyle/>
                    <a:p>
                      <a:pPr algn="ctr"/>
                      <a:r>
                        <a:rPr lang="en-US" dirty="0" smtClean="0">
                          <a:solidFill>
                            <a:schemeClr val="bg1"/>
                          </a:solidFill>
                        </a:rPr>
                        <a:t>20.8%</a:t>
                      </a:r>
                      <a:endParaRPr lang="en-US" dirty="0">
                        <a:solidFill>
                          <a:schemeClr val="bg1"/>
                        </a:solidFill>
                      </a:endParaRPr>
                    </a:p>
                  </a:txBody>
                  <a:tcPr marL="109728" marR="109728"/>
                </a:tc>
                <a:tc>
                  <a:txBody>
                    <a:bodyPr/>
                    <a:lstStyle/>
                    <a:p>
                      <a:pPr algn="ctr"/>
                      <a:r>
                        <a:rPr lang="en-US" dirty="0" smtClean="0">
                          <a:solidFill>
                            <a:schemeClr val="bg1"/>
                          </a:solidFill>
                        </a:rPr>
                        <a:t>51.6%</a:t>
                      </a:r>
                      <a:endParaRPr lang="en-US" dirty="0">
                        <a:solidFill>
                          <a:schemeClr val="bg1"/>
                        </a:solidFill>
                      </a:endParaRPr>
                    </a:p>
                  </a:txBody>
                  <a:tcPr marL="109728" marR="109728"/>
                </a:tc>
              </a:tr>
            </a:tbl>
          </a:graphicData>
        </a:graphic>
      </p:graphicFrame>
      <p:sp>
        <p:nvSpPr>
          <p:cNvPr id="4" name="Text Placeholder 3"/>
          <p:cNvSpPr>
            <a:spLocks noGrp="1"/>
          </p:cNvSpPr>
          <p:nvPr>
            <p:ph type="body" sz="quarter" idx="4294967295"/>
          </p:nvPr>
        </p:nvSpPr>
        <p:spPr>
          <a:xfrm>
            <a:off x="304800" y="5943600"/>
            <a:ext cx="3657600" cy="457200"/>
          </a:xfrm>
          <a:prstGeom prst="rect">
            <a:avLst/>
          </a:prstGeom>
        </p:spPr>
        <p:txBody>
          <a:bodyPr/>
          <a:lstStyle/>
          <a:p>
            <a:pPr marL="0" indent="0">
              <a:buNone/>
            </a:pPr>
            <a:r>
              <a:rPr lang="en-US" sz="1100" dirty="0" err="1" smtClean="0"/>
              <a:t>Abma</a:t>
            </a:r>
            <a:r>
              <a:rPr lang="en-US" sz="1100" dirty="0" smtClean="0"/>
              <a:t>, Vital Health Stat. 2010 Jun;(30):1-47</a:t>
            </a:r>
          </a:p>
          <a:p>
            <a:pPr marL="0" indent="0">
              <a:buNone/>
            </a:pPr>
            <a:r>
              <a:rPr lang="en-US" sz="1100" dirty="0" smtClean="0">
                <a:hlinkClick r:id="rId3"/>
              </a:rPr>
              <a:t>http://www.cdc.gov/nchs/data/series/sr_23/sr23_030.pdf</a:t>
            </a:r>
            <a:r>
              <a:rPr lang="en-US" sz="1100" dirty="0" smtClean="0"/>
              <a:t> </a:t>
            </a:r>
            <a:endParaRPr lang="en-US" sz="1100" dirty="0"/>
          </a:p>
        </p:txBody>
      </p:sp>
    </p:spTree>
    <p:extLst>
      <p:ext uri="{BB962C8B-B14F-4D97-AF65-F5344CB8AC3E}">
        <p14:creationId xmlns:p14="http://schemas.microsoft.com/office/powerpoint/2010/main" val="2716448067"/>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886200"/>
            <a:ext cx="7772400" cy="1362075"/>
          </a:xfrm>
        </p:spPr>
        <p:txBody>
          <a:bodyPr/>
          <a:lstStyle/>
          <a:p>
            <a:r>
              <a:rPr lang="en-US" dirty="0" smtClean="0"/>
              <a:t>SECTION III.</a:t>
            </a:r>
            <a:br>
              <a:rPr lang="en-US" dirty="0" smtClean="0"/>
            </a:br>
            <a:r>
              <a:rPr lang="en-US" dirty="0" smtClean="0"/>
              <a:t>U.S. FAMILY PLANNING GUIDANCE</a:t>
            </a:r>
            <a:endParaRPr lang="en-US" dirty="0"/>
          </a:p>
        </p:txBody>
      </p:sp>
    </p:spTree>
    <p:extLst>
      <p:ext uri="{BB962C8B-B14F-4D97-AF65-F5344CB8AC3E}">
        <p14:creationId xmlns:p14="http://schemas.microsoft.com/office/powerpoint/2010/main" val="1718897487"/>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0"/>
            <a:ext cx="7772400" cy="1362075"/>
          </a:xfrm>
        </p:spPr>
        <p:txBody>
          <a:bodyPr/>
          <a:lstStyle/>
          <a:p>
            <a:r>
              <a:rPr lang="en-US" dirty="0" smtClean="0"/>
              <a:t>U.S. </a:t>
            </a:r>
            <a:r>
              <a:rPr lang="en-US" dirty="0" err="1" smtClean="0"/>
              <a:t>MEDICal</a:t>
            </a:r>
            <a:r>
              <a:rPr lang="en-US" dirty="0" smtClean="0"/>
              <a:t> eligibility criteria, 2016</a:t>
            </a:r>
            <a:endParaRPr lang="en-US" dirty="0"/>
          </a:p>
        </p:txBody>
      </p:sp>
    </p:spTree>
    <p:extLst>
      <p:ext uri="{BB962C8B-B14F-4D97-AF65-F5344CB8AC3E}">
        <p14:creationId xmlns:p14="http://schemas.microsoft.com/office/powerpoint/2010/main" val="4259498078"/>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1" name="Title 1"/>
          <p:cNvSpPr>
            <a:spLocks noGrp="1"/>
          </p:cNvSpPr>
          <p:nvPr>
            <p:ph type="title" idx="4294967295"/>
          </p:nvPr>
        </p:nvSpPr>
        <p:spPr bwMode="auto">
          <a:xfrm>
            <a:off x="500063" y="381000"/>
            <a:ext cx="8229600" cy="1143000"/>
          </a:xfrm>
          <a:prstGeom prst="rect">
            <a:avLst/>
          </a:prstGeom>
          <a:noFill/>
          <a:ln>
            <a:miter lim="800000"/>
            <a:headEnd/>
            <a:tailEnd/>
          </a:ln>
        </p:spPr>
        <p:txBody>
          <a:bodyPr/>
          <a:lstStyle/>
          <a:p>
            <a:pPr eaLnBrk="1" hangingPunct="1"/>
            <a:r>
              <a:rPr lang="en-US" sz="3200" b="1" dirty="0" smtClean="0">
                <a:ea typeface="ＭＳ Ｐゴシック"/>
                <a:cs typeface="ＭＳ Ｐゴシック"/>
              </a:rPr>
              <a:t>U.S. Medical Eligibility Criteria for Contraceptive Use, 2016</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1524000"/>
            <a:ext cx="3733800" cy="4867585"/>
          </a:xfrm>
          <a:prstGeom prst="rect">
            <a:avLst/>
          </a:prstGeom>
        </p:spPr>
      </p:pic>
    </p:spTree>
    <p:extLst>
      <p:ext uri="{BB962C8B-B14F-4D97-AF65-F5344CB8AC3E}">
        <p14:creationId xmlns:p14="http://schemas.microsoft.com/office/powerpoint/2010/main" val="35597164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3235" y="914400"/>
            <a:ext cx="7851775" cy="838200"/>
          </a:xfrm>
        </p:spPr>
        <p:txBody>
          <a:bodyPr/>
          <a:lstStyle/>
          <a:p>
            <a:r>
              <a:rPr lang="en-US" sz="3200" b="1" dirty="0"/>
              <a:t>Adolescent pregnancy in U.S.</a:t>
            </a:r>
          </a:p>
        </p:txBody>
      </p:sp>
      <p:pic>
        <p:nvPicPr>
          <p:cNvPr id="13314" name="Picture 2" descr="C:\Users\gdq2\AppData\Local\Microsoft\Windows\Temporary Internet Files\Content.IE5\OQ3ILRHM\MC900053967[1].wm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7232" t="9391" r="30596" b="10885"/>
          <a:stretch/>
        </p:blipFill>
        <p:spPr bwMode="auto">
          <a:xfrm>
            <a:off x="3534199" y="2666993"/>
            <a:ext cx="575733" cy="1090613"/>
          </a:xfrm>
          <a:prstGeom prst="rect">
            <a:avLst/>
          </a:prstGeom>
          <a:noFill/>
          <a:extLst>
            <a:ext uri="{909E8E84-426E-40DD-AFC4-6F175D3DCCD1}">
              <a14:hiddenFill xmlns:a14="http://schemas.microsoft.com/office/drawing/2010/main">
                <a:solidFill>
                  <a:srgbClr val="FFFFFF"/>
                </a:solidFill>
              </a14:hiddenFill>
            </a:ext>
          </a:extLst>
        </p:spPr>
      </p:pic>
      <p:pic>
        <p:nvPicPr>
          <p:cNvPr id="13317" name="Picture 5"/>
          <p:cNvPicPr>
            <a:picLocks noChangeAspect="1" noChangeArrowheads="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684342" y="2666994"/>
            <a:ext cx="573087" cy="1090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9" name="Picture 7"/>
          <p:cNvPicPr>
            <a:picLocks noChangeAspect="1" noChangeArrowheads="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111255" y="2666994"/>
            <a:ext cx="573087" cy="1090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20" name="Picture 8"/>
          <p:cNvPicPr>
            <a:picLocks noChangeAspect="1" noChangeArrowheads="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257429" y="2666993"/>
            <a:ext cx="573087" cy="1090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2362200" y="4286071"/>
            <a:ext cx="4644285" cy="1200329"/>
          </a:xfrm>
          <a:prstGeom prst="rect">
            <a:avLst/>
          </a:prstGeom>
          <a:noFill/>
        </p:spPr>
        <p:txBody>
          <a:bodyPr wrap="none" rtlCol="0">
            <a:spAutoFit/>
          </a:bodyPr>
          <a:lstStyle/>
          <a:p>
            <a:pPr algn="ctr"/>
            <a:r>
              <a:rPr lang="en-US" sz="2400" b="1" dirty="0"/>
              <a:t>1</a:t>
            </a:r>
            <a:r>
              <a:rPr lang="en-US" sz="2400" b="1" dirty="0" smtClean="0">
                <a:solidFill>
                  <a:schemeClr val="bg2"/>
                </a:solidFill>
              </a:rPr>
              <a:t> </a:t>
            </a:r>
            <a:r>
              <a:rPr lang="en-US" sz="2400" b="1" dirty="0">
                <a:solidFill>
                  <a:schemeClr val="bg2"/>
                </a:solidFill>
              </a:rPr>
              <a:t>in </a:t>
            </a:r>
            <a:r>
              <a:rPr lang="en-US" sz="2400" b="1" dirty="0"/>
              <a:t>4</a:t>
            </a:r>
            <a:r>
              <a:rPr lang="en-US" sz="2400" b="1" dirty="0" smtClean="0">
                <a:solidFill>
                  <a:schemeClr val="bg2"/>
                </a:solidFill>
              </a:rPr>
              <a:t> adolescent girls </a:t>
            </a:r>
          </a:p>
          <a:p>
            <a:pPr algn="ctr"/>
            <a:r>
              <a:rPr lang="en-US" sz="2400" b="1" dirty="0" smtClean="0">
                <a:solidFill>
                  <a:schemeClr val="bg2"/>
                </a:solidFill>
              </a:rPr>
              <a:t>will </a:t>
            </a:r>
            <a:r>
              <a:rPr lang="en-US" sz="2400" b="1" dirty="0">
                <a:solidFill>
                  <a:schemeClr val="bg2"/>
                </a:solidFill>
              </a:rPr>
              <a:t>become pregnant by age 20</a:t>
            </a:r>
          </a:p>
          <a:p>
            <a:endParaRPr lang="en-US" sz="2400" dirty="0"/>
          </a:p>
        </p:txBody>
      </p:sp>
      <p:sp>
        <p:nvSpPr>
          <p:cNvPr id="17" name="Rectangle 16"/>
          <p:cNvSpPr/>
          <p:nvPr/>
        </p:nvSpPr>
        <p:spPr>
          <a:xfrm>
            <a:off x="317677" y="6019800"/>
            <a:ext cx="8564180" cy="430887"/>
          </a:xfrm>
          <a:prstGeom prst="rect">
            <a:avLst/>
          </a:prstGeom>
        </p:spPr>
        <p:txBody>
          <a:bodyPr wrap="square">
            <a:spAutoFit/>
          </a:bodyPr>
          <a:lstStyle/>
          <a:p>
            <a:r>
              <a:rPr lang="en-US" sz="1100" dirty="0">
                <a:latin typeface="Myriad Pro" pitchFamily="34" charset="0"/>
              </a:rPr>
              <a:t>The National  Campaign to Prevent Teen and Unplanned Pregnancy, April 2016. http://thenationalcampaign.org/sites/default/files/resource-primary-download/fast_facts_-_teen_pregnancy_in_the_united_states.pdf</a:t>
            </a:r>
          </a:p>
        </p:txBody>
      </p:sp>
    </p:spTree>
    <p:extLst>
      <p:ext uri="{BB962C8B-B14F-4D97-AF65-F5344CB8AC3E}">
        <p14:creationId xmlns:p14="http://schemas.microsoft.com/office/powerpoint/2010/main" val="29530054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500063" y="381000"/>
            <a:ext cx="8229600" cy="1143000"/>
          </a:xfrm>
          <a:prstGeom prst="rect">
            <a:avLst/>
          </a:prstGeom>
          <a:noFill/>
          <a:ln>
            <a:miter lim="800000"/>
            <a:headEnd/>
            <a:tailEnd/>
          </a:ln>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ea typeface="ＭＳ Ｐゴシック"/>
                <a:cs typeface="ＭＳ Ｐゴシック"/>
              </a:rPr>
              <a:t>U.S. Medical Eligibility Criteria for Contraceptive Use, 2016 (U.S. MEC)</a:t>
            </a:r>
          </a:p>
        </p:txBody>
      </p:sp>
      <p:sp>
        <p:nvSpPr>
          <p:cNvPr id="4" name="Rectangle 3"/>
          <p:cNvSpPr txBox="1">
            <a:spLocks noChangeArrowheads="1"/>
          </p:cNvSpPr>
          <p:nvPr/>
        </p:nvSpPr>
        <p:spPr bwMode="auto">
          <a:xfrm>
            <a:off x="731838" y="1542288"/>
            <a:ext cx="7997825" cy="4782312"/>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chemeClr val="tx1"/>
              </a:buClr>
              <a:buSzPct val="70000"/>
              <a:buFont typeface="Wingdings" pitchFamily="2" charset="2"/>
              <a:buChar char="q"/>
            </a:pPr>
            <a:r>
              <a:rPr lang="en-US" sz="2400" b="1" dirty="0" smtClean="0">
                <a:solidFill>
                  <a:schemeClr val="bg2"/>
                </a:solidFill>
                <a:ea typeface="ＭＳ Ｐゴシック"/>
                <a:cs typeface="ＭＳ Ｐゴシック"/>
              </a:rPr>
              <a:t>First published in 2010 and updated in 2016</a:t>
            </a:r>
          </a:p>
          <a:p>
            <a:pPr>
              <a:buClr>
                <a:schemeClr val="tx1"/>
              </a:buClr>
              <a:buSzPct val="70000"/>
              <a:buFont typeface="Wingdings" pitchFamily="2" charset="2"/>
              <a:buChar char="q"/>
            </a:pPr>
            <a:endParaRPr lang="en-US" sz="1400" b="1" dirty="0" smtClean="0">
              <a:solidFill>
                <a:schemeClr val="bg2"/>
              </a:solidFill>
              <a:ea typeface="ＭＳ Ｐゴシック"/>
              <a:cs typeface="ＭＳ Ｐゴシック"/>
            </a:endParaRPr>
          </a:p>
          <a:p>
            <a:pPr>
              <a:buClr>
                <a:schemeClr val="tx1"/>
              </a:buClr>
              <a:buSzPct val="70000"/>
              <a:buFont typeface="Wingdings" pitchFamily="2" charset="2"/>
              <a:buChar char="q"/>
            </a:pPr>
            <a:r>
              <a:rPr lang="en-US" sz="2400" b="1" dirty="0" smtClean="0">
                <a:solidFill>
                  <a:schemeClr val="bg2"/>
                </a:solidFill>
                <a:ea typeface="ＭＳ Ｐゴシック"/>
                <a:cs typeface="ＭＳ Ｐゴシック"/>
              </a:rPr>
              <a:t>Guidelines for providers to determine safety of contraceptives for women with certain medical conditions or characteristics</a:t>
            </a:r>
          </a:p>
          <a:p>
            <a:pPr lvl="1">
              <a:buClr>
                <a:schemeClr val="tx1"/>
              </a:buClr>
              <a:buSzPct val="70000"/>
              <a:buFont typeface="Wingdings" panose="05000000000000000000" pitchFamily="2" charset="2"/>
              <a:buChar char="§"/>
            </a:pPr>
            <a:r>
              <a:rPr lang="en-US" sz="1800" b="1" dirty="0" smtClean="0">
                <a:solidFill>
                  <a:schemeClr val="bg2"/>
                </a:solidFill>
                <a:ea typeface="ＭＳ Ｐゴシック"/>
                <a:cs typeface="ＭＳ Ｐゴシック"/>
              </a:rPr>
              <a:t>Ex: Is it safe for woman with hypertension to use the pill?</a:t>
            </a:r>
          </a:p>
          <a:p>
            <a:pPr lvl="1">
              <a:buClr>
                <a:schemeClr val="tx1"/>
              </a:buClr>
              <a:buSzPct val="70000"/>
              <a:buFont typeface="Wingdings" panose="05000000000000000000" pitchFamily="2" charset="2"/>
              <a:buChar char="§"/>
            </a:pPr>
            <a:r>
              <a:rPr lang="en-US" sz="1800" b="1" dirty="0" smtClean="0">
                <a:solidFill>
                  <a:schemeClr val="bg2"/>
                </a:solidFill>
                <a:ea typeface="ＭＳ Ｐゴシック"/>
                <a:cs typeface="ＭＳ Ｐゴシック"/>
              </a:rPr>
              <a:t>Ex: Is it safe for a postpartum woman to use IUDs?</a:t>
            </a:r>
          </a:p>
          <a:p>
            <a:pPr>
              <a:buClr>
                <a:schemeClr val="tx1"/>
              </a:buClr>
              <a:buSzPct val="70000"/>
              <a:buFont typeface="Wingdings" pitchFamily="2" charset="2"/>
              <a:buChar char="q"/>
            </a:pPr>
            <a:endParaRPr lang="en-US" sz="1400" b="1" dirty="0" smtClean="0">
              <a:solidFill>
                <a:schemeClr val="bg2"/>
              </a:solidFill>
              <a:ea typeface="ＭＳ Ｐゴシック"/>
              <a:cs typeface="ＭＳ Ｐゴシック"/>
            </a:endParaRPr>
          </a:p>
          <a:p>
            <a:pPr>
              <a:buClr>
                <a:schemeClr val="tx1"/>
              </a:buClr>
              <a:buSzPct val="70000"/>
              <a:buFont typeface="Wingdings" pitchFamily="2" charset="2"/>
              <a:buChar char="q"/>
            </a:pPr>
            <a:r>
              <a:rPr lang="en-US" sz="2400" b="1" dirty="0" smtClean="0">
                <a:solidFill>
                  <a:schemeClr val="bg2"/>
                </a:solidFill>
                <a:ea typeface="ＭＳ Ｐゴシック"/>
                <a:cs typeface="ＭＳ Ｐゴシック"/>
              </a:rPr>
              <a:t>Guidance for 17 contraceptive methods and &gt;120 conditions</a:t>
            </a:r>
          </a:p>
          <a:p>
            <a:pPr>
              <a:buClr>
                <a:schemeClr val="tx1"/>
              </a:buClr>
              <a:buSzPct val="70000"/>
              <a:buFont typeface="Wingdings" pitchFamily="2" charset="2"/>
              <a:buChar char="q"/>
            </a:pPr>
            <a:endParaRPr lang="en-US" sz="1400" b="1" dirty="0" smtClean="0">
              <a:solidFill>
                <a:schemeClr val="bg2"/>
              </a:solidFill>
              <a:ea typeface="ＭＳ Ｐゴシック"/>
              <a:cs typeface="ＭＳ Ｐゴシック"/>
            </a:endParaRPr>
          </a:p>
          <a:p>
            <a:pPr>
              <a:buClr>
                <a:schemeClr val="tx1"/>
              </a:buClr>
              <a:buSzPct val="70000"/>
              <a:buFont typeface="Wingdings" pitchFamily="2" charset="2"/>
              <a:buChar char="q"/>
            </a:pPr>
            <a:r>
              <a:rPr lang="en-US" sz="2400" b="1" dirty="0" smtClean="0">
                <a:solidFill>
                  <a:schemeClr val="bg2"/>
                </a:solidFill>
                <a:ea typeface="ＭＳ Ｐゴシック"/>
                <a:cs typeface="ＭＳ Ｐゴシック"/>
              </a:rPr>
              <a:t>Providers </a:t>
            </a:r>
            <a:r>
              <a:rPr lang="en-US" sz="2400" b="1" dirty="0">
                <a:solidFill>
                  <a:schemeClr val="bg2"/>
                </a:solidFill>
                <a:ea typeface="ＭＳ Ｐゴシック"/>
                <a:cs typeface="ＭＳ Ｐゴシック"/>
              </a:rPr>
              <a:t>should always consider individual clinical circumstances when counseling </a:t>
            </a:r>
            <a:r>
              <a:rPr lang="en-US" sz="2400" b="1" dirty="0" smtClean="0">
                <a:solidFill>
                  <a:schemeClr val="bg2"/>
                </a:solidFill>
                <a:ea typeface="ＭＳ Ｐゴシック"/>
                <a:cs typeface="ＭＳ Ｐゴシック"/>
              </a:rPr>
              <a:t>patients</a:t>
            </a:r>
            <a:endParaRPr lang="en-US" sz="2400" b="1" dirty="0">
              <a:solidFill>
                <a:schemeClr val="bg2"/>
              </a:solidFill>
              <a:ea typeface="ＭＳ Ｐゴシック"/>
              <a:cs typeface="ＭＳ Ｐゴシック"/>
            </a:endParaRPr>
          </a:p>
          <a:p>
            <a:endParaRPr lang="en-US" sz="2800" dirty="0" smtClean="0">
              <a:ea typeface="ＭＳ Ｐゴシック"/>
              <a:cs typeface="ＭＳ Ｐゴシック"/>
            </a:endParaRPr>
          </a:p>
          <a:p>
            <a:pPr>
              <a:buFontTx/>
              <a:buNone/>
            </a:pPr>
            <a:endParaRPr lang="en-US" sz="2800" dirty="0" smtClean="0">
              <a:ea typeface="ＭＳ Ｐゴシック"/>
              <a:cs typeface="ＭＳ Ｐゴシック"/>
            </a:endParaRPr>
          </a:p>
        </p:txBody>
      </p:sp>
    </p:spTree>
    <p:extLst>
      <p:ext uri="{BB962C8B-B14F-4D97-AF65-F5344CB8AC3E}">
        <p14:creationId xmlns:p14="http://schemas.microsoft.com/office/powerpoint/2010/main" val="258164028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p:spPr>
        <p:txBody>
          <a:bodyPr/>
          <a:lstStyle/>
          <a:p>
            <a:r>
              <a:rPr lang="en-US" sz="3200" dirty="0" smtClean="0"/>
              <a:t>MEC Categories</a:t>
            </a:r>
            <a:endParaRPr lang="en-US" sz="3200" dirty="0"/>
          </a:p>
        </p:txBody>
      </p:sp>
      <p:sp>
        <p:nvSpPr>
          <p:cNvPr id="3" name="Content Placeholder 2"/>
          <p:cNvSpPr>
            <a:spLocks noGrp="1"/>
          </p:cNvSpPr>
          <p:nvPr>
            <p:ph idx="1"/>
          </p:nvPr>
        </p:nvSpPr>
        <p:spPr>
          <a:xfrm>
            <a:off x="457200" y="1277143"/>
            <a:ext cx="8229600" cy="4666457"/>
          </a:xfrm>
        </p:spPr>
        <p:txBody>
          <a:bodyPr/>
          <a:lstStyle/>
          <a:p>
            <a:pPr>
              <a:buFontTx/>
              <a:buNone/>
            </a:pPr>
            <a:r>
              <a:rPr lang="en-GB" dirty="0">
                <a:solidFill>
                  <a:schemeClr val="tx1"/>
                </a:solidFill>
              </a:rPr>
              <a:t>1</a:t>
            </a:r>
            <a:r>
              <a:rPr lang="en-GB" dirty="0" smtClean="0">
                <a:solidFill>
                  <a:schemeClr val="tx1"/>
                </a:solidFill>
              </a:rPr>
              <a:t>.</a:t>
            </a:r>
            <a:r>
              <a:rPr lang="en-US" dirty="0" smtClean="0">
                <a:solidFill>
                  <a:schemeClr val="tx1"/>
                </a:solidFill>
              </a:rPr>
              <a:t> </a:t>
            </a:r>
            <a:r>
              <a:rPr lang="en-GB" dirty="0"/>
              <a:t>A condition for which there is no restriction for the use of the contraceptive method.</a:t>
            </a:r>
          </a:p>
          <a:p>
            <a:pPr>
              <a:buFontTx/>
              <a:buNone/>
            </a:pPr>
            <a:endParaRPr lang="en-US" dirty="0"/>
          </a:p>
          <a:p>
            <a:pPr>
              <a:buFontTx/>
              <a:buNone/>
            </a:pPr>
            <a:r>
              <a:rPr lang="en-GB" dirty="0">
                <a:solidFill>
                  <a:schemeClr val="tx1"/>
                </a:solidFill>
              </a:rPr>
              <a:t>2.</a:t>
            </a:r>
            <a:r>
              <a:rPr lang="en-US" dirty="0">
                <a:solidFill>
                  <a:schemeClr val="tx1"/>
                </a:solidFill>
              </a:rPr>
              <a:t> </a:t>
            </a:r>
            <a:r>
              <a:rPr lang="en-GB" dirty="0"/>
              <a:t>A condition where the advantages of using the method generally outweigh the theoretical or proven risks.</a:t>
            </a:r>
          </a:p>
          <a:p>
            <a:pPr>
              <a:buFontTx/>
              <a:buNone/>
            </a:pPr>
            <a:endParaRPr lang="en-US" dirty="0"/>
          </a:p>
          <a:p>
            <a:pPr>
              <a:buFontTx/>
              <a:buNone/>
            </a:pPr>
            <a:r>
              <a:rPr lang="en-GB" dirty="0">
                <a:solidFill>
                  <a:schemeClr val="tx1"/>
                </a:solidFill>
              </a:rPr>
              <a:t>3.</a:t>
            </a:r>
            <a:r>
              <a:rPr lang="en-US" dirty="0">
                <a:solidFill>
                  <a:schemeClr val="tx1"/>
                </a:solidFill>
              </a:rPr>
              <a:t> </a:t>
            </a:r>
            <a:r>
              <a:rPr lang="en-GB" dirty="0"/>
              <a:t>A condition where the theoretical or proven risks usually outweigh the advantages of using the method.</a:t>
            </a:r>
          </a:p>
          <a:p>
            <a:pPr>
              <a:buFontTx/>
              <a:buNone/>
            </a:pPr>
            <a:endParaRPr lang="en-US" dirty="0"/>
          </a:p>
          <a:p>
            <a:pPr>
              <a:buFontTx/>
              <a:buNone/>
            </a:pPr>
            <a:r>
              <a:rPr lang="en-GB" dirty="0">
                <a:solidFill>
                  <a:schemeClr val="tx1"/>
                </a:solidFill>
              </a:rPr>
              <a:t>4.</a:t>
            </a:r>
            <a:r>
              <a:rPr lang="en-US" dirty="0">
                <a:solidFill>
                  <a:schemeClr val="tx1"/>
                </a:solidFill>
              </a:rPr>
              <a:t> </a:t>
            </a:r>
            <a:r>
              <a:rPr lang="en-GB" dirty="0"/>
              <a:t>A condition which represents an unacceptable health risk if the contraceptive method is used.</a:t>
            </a:r>
            <a:endParaRPr lang="en-US" dirty="0"/>
          </a:p>
          <a:p>
            <a:endParaRPr lang="en-US" b="0" dirty="0"/>
          </a:p>
        </p:txBody>
      </p:sp>
    </p:spTree>
    <p:extLst>
      <p:ext uri="{BB962C8B-B14F-4D97-AF65-F5344CB8AC3E}">
        <p14:creationId xmlns:p14="http://schemas.microsoft.com/office/powerpoint/2010/main" val="1822011713"/>
      </p:ext>
    </p:extLst>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1447800"/>
            <a:ext cx="4246754" cy="2486255"/>
          </a:xfrm>
          <a:prstGeom prst="rect">
            <a:avLst/>
          </a:prstGeom>
        </p:spPr>
      </p:pic>
      <p:sp>
        <p:nvSpPr>
          <p:cNvPr id="512001" name="Title 1"/>
          <p:cNvSpPr>
            <a:spLocks noGrp="1"/>
          </p:cNvSpPr>
          <p:nvPr>
            <p:ph type="title" idx="4294967295"/>
          </p:nvPr>
        </p:nvSpPr>
        <p:spPr bwMode="auto">
          <a:xfrm>
            <a:off x="979019" y="411455"/>
            <a:ext cx="7466948" cy="637222"/>
          </a:xfrm>
          <a:prstGeom prst="rect">
            <a:avLst/>
          </a:prstGeom>
          <a:noFill/>
          <a:ln>
            <a:miter lim="800000"/>
            <a:headEnd/>
            <a:tailEnd/>
          </a:ln>
        </p:spPr>
        <p:txBody>
          <a:bodyPr/>
          <a:lstStyle/>
          <a:p>
            <a:r>
              <a:rPr lang="en-US" sz="3200" b="1" dirty="0"/>
              <a:t>How </a:t>
            </a:r>
            <a:r>
              <a:rPr lang="en-US" sz="4000" b="1" dirty="0"/>
              <a:t>you</a:t>
            </a:r>
            <a:r>
              <a:rPr lang="en-US" sz="3200" b="1" dirty="0"/>
              <a:t> can use the US MEC</a:t>
            </a:r>
            <a:r>
              <a:rPr lang="en-US" sz="4000" b="1" dirty="0"/>
              <a:t/>
            </a:r>
            <a:br>
              <a:rPr lang="en-US" sz="4000" b="1" dirty="0"/>
            </a:br>
            <a:endParaRPr lang="en-US" sz="4000" b="1" dirty="0" smtClean="0">
              <a:ea typeface="ＭＳ Ｐゴシック"/>
              <a:cs typeface="ＭＳ Ｐゴシック"/>
            </a:endParaRPr>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504148">
            <a:off x="6059443" y="1183893"/>
            <a:ext cx="2184157" cy="2202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b="35611"/>
          <a:stretch/>
        </p:blipFill>
        <p:spPr bwMode="auto">
          <a:xfrm>
            <a:off x="1143000" y="3886900"/>
            <a:ext cx="6681787" cy="2696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p:cNvPicPr>
            <a:picLocks noChangeAspect="1" noChangeArrowheads="1"/>
          </p:cNvPicPr>
          <p:nvPr/>
        </p:nvPicPr>
        <p:blipFill>
          <a:blip r:embed="rId6" cstate="print"/>
          <a:srcRect/>
          <a:stretch>
            <a:fillRect/>
          </a:stretch>
        </p:blipFill>
        <p:spPr bwMode="auto">
          <a:xfrm rot="748915">
            <a:off x="5529075" y="2719548"/>
            <a:ext cx="2991480" cy="2334702"/>
          </a:xfrm>
          <a:prstGeom prst="rect">
            <a:avLst/>
          </a:prstGeom>
          <a:noFill/>
          <a:ln w="9525">
            <a:noFill/>
            <a:miter lim="800000"/>
            <a:headEnd/>
            <a:tailEnd/>
          </a:ln>
        </p:spPr>
      </p:pic>
      <p:pic>
        <p:nvPicPr>
          <p:cNvPr id="10" name="Picture 9"/>
          <p:cNvPicPr>
            <a:picLocks noChangeAspect="1"/>
          </p:cNvPicPr>
          <p:nvPr/>
        </p:nvPicPr>
        <p:blipFill rotWithShape="1">
          <a:blip r:embed="rId7" cstate="print">
            <a:extLst>
              <a:ext uri="{28A0092B-C50C-407E-A947-70E740481C1C}">
                <a14:useLocalDpi xmlns:a14="http://schemas.microsoft.com/office/drawing/2010/main" val="0"/>
              </a:ext>
            </a:extLst>
          </a:blip>
          <a:srcRect t="14445" b="45555"/>
          <a:stretch/>
        </p:blipFill>
        <p:spPr>
          <a:xfrm>
            <a:off x="518348" y="4014754"/>
            <a:ext cx="2468504" cy="1185491"/>
          </a:xfrm>
          <a:prstGeom prst="rect">
            <a:avLst/>
          </a:prstGeom>
        </p:spPr>
      </p:pic>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340231">
            <a:off x="731485" y="1574933"/>
            <a:ext cx="1335606" cy="2408354"/>
          </a:xfrm>
          <a:prstGeom prst="rect">
            <a:avLst/>
          </a:prstGeom>
        </p:spPr>
      </p:pic>
    </p:spTree>
    <p:extLst>
      <p:ext uri="{BB962C8B-B14F-4D97-AF65-F5344CB8AC3E}">
        <p14:creationId xmlns:p14="http://schemas.microsoft.com/office/powerpoint/2010/main" val="239566740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392" y="457200"/>
            <a:ext cx="8229600" cy="655638"/>
          </a:xfrm>
        </p:spPr>
        <p:txBody>
          <a:bodyPr/>
          <a:lstStyle/>
          <a:p>
            <a:r>
              <a:rPr lang="en-US" dirty="0" smtClean="0"/>
              <a:t>Online access</a:t>
            </a:r>
            <a:endParaRPr lang="en-US"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15520" r="2066" b="8889"/>
          <a:stretch/>
        </p:blipFill>
        <p:spPr>
          <a:xfrm>
            <a:off x="469392" y="1351768"/>
            <a:ext cx="6388610" cy="3931451"/>
          </a:xfrm>
          <a:prstGeom prst="rect">
            <a:avLst/>
          </a:prstGeom>
        </p:spPr>
      </p:pic>
      <p:sp>
        <p:nvSpPr>
          <p:cNvPr id="8" name="Text Placeholder 3"/>
          <p:cNvSpPr>
            <a:spLocks noGrp="1"/>
          </p:cNvSpPr>
          <p:nvPr>
            <p:ph type="body" sz="quarter" idx="10"/>
          </p:nvPr>
        </p:nvSpPr>
        <p:spPr>
          <a:xfrm>
            <a:off x="-228600" y="5936208"/>
            <a:ext cx="9144000" cy="533400"/>
          </a:xfrm>
        </p:spPr>
        <p:txBody>
          <a:bodyPr/>
          <a:lstStyle/>
          <a:p>
            <a:pPr indent="0" algn="ctr">
              <a:lnSpc>
                <a:spcPct val="100000"/>
              </a:lnSpc>
              <a:spcBef>
                <a:spcPts val="0"/>
              </a:spcBef>
            </a:pPr>
            <a:r>
              <a:rPr lang="en-US" sz="1600" i="1" dirty="0">
                <a:solidFill>
                  <a:schemeClr val="tx1"/>
                </a:solidFill>
              </a:rPr>
              <a:t>http://wwwdev.cdc.gov/reproductivehealth/contraception/contraception_guidance.htm</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7400" y="2427960"/>
            <a:ext cx="2683972" cy="3517392"/>
          </a:xfrm>
          <a:prstGeom prst="rect">
            <a:avLst/>
          </a:prstGeom>
        </p:spPr>
      </p:pic>
    </p:spTree>
    <p:extLst>
      <p:ext uri="{BB962C8B-B14F-4D97-AF65-F5344CB8AC3E}">
        <p14:creationId xmlns:p14="http://schemas.microsoft.com/office/powerpoint/2010/main" val="404687233"/>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731838"/>
          </a:xfrm>
        </p:spPr>
        <p:txBody>
          <a:bodyPr/>
          <a:lstStyle/>
          <a:p>
            <a:r>
              <a:rPr lang="en-US" dirty="0" smtClean="0"/>
              <a:t>2016 U.S. MEC App</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5000" y="1764792"/>
            <a:ext cx="2446986" cy="43434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05400" y="1764792"/>
            <a:ext cx="2438400" cy="4343400"/>
          </a:xfrm>
          <a:prstGeom prst="rect">
            <a:avLst/>
          </a:prstGeom>
        </p:spPr>
      </p:pic>
    </p:spTree>
    <p:extLst>
      <p:ext uri="{BB962C8B-B14F-4D97-AF65-F5344CB8AC3E}">
        <p14:creationId xmlns:p14="http://schemas.microsoft.com/office/powerpoint/2010/main" val="137869381"/>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 MEC Summary Chart and Wheel</a:t>
            </a:r>
            <a:endParaRPr lang="en-US" dirty="0"/>
          </a:p>
        </p:txBody>
      </p:sp>
      <p:pic>
        <p:nvPicPr>
          <p:cNvPr id="5" name="Picture 4" descr="Picture of the Summary Chart of U.S. Medical Eligibility Criteria for Contraceptive Use."/>
          <p:cNvPicPr>
            <a:picLocks noChangeAspect="1" noChangeArrowheads="1"/>
          </p:cNvPicPr>
          <p:nvPr/>
        </p:nvPicPr>
        <p:blipFill>
          <a:blip r:embed="rId3" cstate="print"/>
          <a:srcRect/>
          <a:stretch>
            <a:fillRect/>
          </a:stretch>
        </p:blipFill>
        <p:spPr bwMode="auto">
          <a:xfrm>
            <a:off x="762000" y="2127504"/>
            <a:ext cx="4100709" cy="3200400"/>
          </a:xfrm>
          <a:prstGeom prst="rect">
            <a:avLst/>
          </a:prstGeom>
          <a:noFill/>
          <a:ln w="9525">
            <a:noFill/>
            <a:miter lim="800000"/>
            <a:headEnd/>
            <a:tailEnd/>
          </a:ln>
        </p:spPr>
      </p:pic>
      <p:pic>
        <p:nvPicPr>
          <p:cNvPr id="6" name="Picture 2" descr="Picture of the cover of the U.S. Medical Eligibility Criteria Wheel for Contraceptive Us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2267600"/>
            <a:ext cx="2895600" cy="2920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1893145"/>
      </p:ext>
    </p:extLst>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5" name="Rectangle 2"/>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en-GB" sz="3200" b="1" dirty="0">
                <a:ea typeface="ＭＳ Ｐゴシック"/>
                <a:cs typeface="ＭＳ Ｐゴシック"/>
              </a:rPr>
              <a:t>US MEC categories for safety of methods among women of different ages</a:t>
            </a:r>
            <a:endParaRPr lang="en-US" sz="3200" b="1" dirty="0" smtClean="0">
              <a:ea typeface="ＭＳ Ｐゴシック"/>
              <a:cs typeface="ＭＳ Ｐゴシック"/>
            </a:endParaRPr>
          </a:p>
        </p:txBody>
      </p:sp>
      <p:graphicFrame>
        <p:nvGraphicFramePr>
          <p:cNvPr id="374966" name="Group 182"/>
          <p:cNvGraphicFramePr>
            <a:graphicFrameLocks noGrp="1"/>
          </p:cNvGraphicFramePr>
          <p:nvPr>
            <p:extLst>
              <p:ext uri="{D42A27DB-BD31-4B8C-83A1-F6EECF244321}">
                <p14:modId xmlns:p14="http://schemas.microsoft.com/office/powerpoint/2010/main" val="96762253"/>
              </p:ext>
            </p:extLst>
          </p:nvPr>
        </p:nvGraphicFramePr>
        <p:xfrm>
          <a:off x="531019" y="1838007"/>
          <a:ext cx="8081962" cy="2726373"/>
        </p:xfrm>
        <a:graphic>
          <a:graphicData uri="http://schemas.openxmlformats.org/drawingml/2006/table">
            <a:tbl>
              <a:tblPr/>
              <a:tblGrid>
                <a:gridCol w="1235050"/>
                <a:gridCol w="903312"/>
                <a:gridCol w="1219200"/>
                <a:gridCol w="1212850"/>
                <a:gridCol w="1149350"/>
                <a:gridCol w="1143000"/>
                <a:gridCol w="1219200"/>
              </a:tblGrid>
              <a:tr h="989013">
                <a:tc>
                  <a:txBody>
                    <a:bodyPr/>
                    <a:lstStyle/>
                    <a:p>
                      <a:pPr marL="0" marR="0" lvl="0" indent="0" algn="l" defTabSz="914400" rtl="0" eaLnBrk="0" fontAlgn="base" latinLnBrk="0" hangingPunct="0">
                        <a:lnSpc>
                          <a:spcPct val="100000"/>
                        </a:lnSpc>
                        <a:spcBef>
                          <a:spcPct val="20000"/>
                        </a:spcBef>
                        <a:spcAft>
                          <a:spcPct val="0"/>
                        </a:spcAft>
                        <a:buClr>
                          <a:schemeClr val="tx2"/>
                        </a:buClr>
                        <a:buSzTx/>
                        <a:buFontTx/>
                        <a:buNone/>
                        <a:tabLst/>
                      </a:pPr>
                      <a:endParaRPr kumimoji="0" lang="en-US" sz="2400" b="0" i="0" u="none" strike="noStrike" cap="none" normalizeH="0" baseline="0" dirty="0">
                        <a:ln>
                          <a:noFill/>
                        </a:ln>
                        <a:solidFill>
                          <a:schemeClr val="tx2"/>
                        </a:solidFill>
                        <a:effectLst/>
                        <a:latin typeface="+mn-lt"/>
                        <a:ea typeface="ＭＳ Ｐゴシック" pitchFamily="-123" charset="-128"/>
                        <a:cs typeface="ＭＳ Ｐゴシック" pitchFamily="-123"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2400" b="0" i="0" u="none" strike="noStrike" cap="none" normalizeH="0" baseline="0" dirty="0" smtClean="0">
                          <a:ln>
                            <a:noFill/>
                          </a:ln>
                          <a:solidFill>
                            <a:schemeClr val="tx2"/>
                          </a:solidFill>
                          <a:effectLst/>
                          <a:latin typeface="+mn-lt"/>
                          <a:ea typeface="ＭＳ Ｐゴシック" pitchFamily="-123" charset="-128"/>
                          <a:cs typeface="ＭＳ Ｐゴシック" pitchFamily="-123" charset="-128"/>
                        </a:rPr>
                        <a:t>IUD</a:t>
                      </a:r>
                      <a:endParaRPr kumimoji="0" lang="en-US" sz="2400" b="0" i="0" u="none" strike="noStrike" cap="none" normalizeH="0" baseline="0" dirty="0">
                        <a:ln>
                          <a:noFill/>
                        </a:ln>
                        <a:solidFill>
                          <a:schemeClr val="tx2"/>
                        </a:solidFill>
                        <a:effectLst/>
                        <a:latin typeface="+mn-lt"/>
                        <a:ea typeface="ＭＳ Ｐゴシック" pitchFamily="-123" charset="-128"/>
                        <a:cs typeface="ＭＳ Ｐゴシック" pitchFamily="-123"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2400" b="0" i="0" u="none" strike="noStrike" cap="none" normalizeH="0" baseline="0" dirty="0" smtClean="0">
                          <a:ln>
                            <a:noFill/>
                          </a:ln>
                          <a:solidFill>
                            <a:schemeClr val="tx2"/>
                          </a:solidFill>
                          <a:effectLst/>
                          <a:latin typeface="+mn-lt"/>
                          <a:ea typeface="ＭＳ Ｐゴシック" pitchFamily="-123" charset="-128"/>
                          <a:cs typeface="ＭＳ Ｐゴシック" pitchFamily="-123" charset="-128"/>
                        </a:rPr>
                        <a:t>Implant</a:t>
                      </a:r>
                      <a:endParaRPr kumimoji="0" lang="en-US" sz="2400" b="0" i="0" u="none" strike="noStrike" cap="none" normalizeH="0" baseline="0" dirty="0">
                        <a:ln>
                          <a:noFill/>
                        </a:ln>
                        <a:solidFill>
                          <a:schemeClr val="tx2"/>
                        </a:solidFill>
                        <a:effectLst/>
                        <a:latin typeface="+mn-lt"/>
                        <a:ea typeface="ＭＳ Ｐゴシック" pitchFamily="-123" charset="-128"/>
                        <a:cs typeface="ＭＳ Ｐゴシック" pitchFamily="-123"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2400" b="0" i="0" u="none" strike="noStrike" cap="none" normalizeH="0" baseline="0" dirty="0" smtClean="0">
                          <a:ln>
                            <a:noFill/>
                          </a:ln>
                          <a:solidFill>
                            <a:schemeClr val="tx2"/>
                          </a:solidFill>
                          <a:effectLst/>
                          <a:latin typeface="+mn-lt"/>
                          <a:ea typeface="ＭＳ Ｐゴシック" pitchFamily="-123" charset="-128"/>
                          <a:cs typeface="ＭＳ Ｐゴシック" pitchFamily="-123" charset="-128"/>
                        </a:rPr>
                        <a:t>DMPA</a:t>
                      </a:r>
                      <a:endParaRPr kumimoji="0" lang="en-US" sz="2400" b="0" i="0" u="none" strike="noStrike" cap="none" normalizeH="0" baseline="0" dirty="0">
                        <a:ln>
                          <a:noFill/>
                        </a:ln>
                        <a:solidFill>
                          <a:schemeClr val="tx2"/>
                        </a:solidFill>
                        <a:effectLst/>
                        <a:latin typeface="+mn-lt"/>
                        <a:ea typeface="ＭＳ Ｐゴシック" pitchFamily="-123" charset="-128"/>
                        <a:cs typeface="ＭＳ Ｐゴシック" pitchFamily="-123"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2400" b="0" i="0" u="none" strike="noStrike" cap="none" normalizeH="0" baseline="0" dirty="0" smtClean="0">
                          <a:ln>
                            <a:noFill/>
                          </a:ln>
                          <a:solidFill>
                            <a:schemeClr val="tx2"/>
                          </a:solidFill>
                          <a:effectLst/>
                          <a:latin typeface="+mn-lt"/>
                          <a:ea typeface="ＭＳ Ｐゴシック" pitchFamily="-123" charset="-128"/>
                          <a:cs typeface="ＭＳ Ｐゴシック" pitchFamily="-123" charset="-128"/>
                        </a:rPr>
                        <a:t>POP</a:t>
                      </a:r>
                      <a:endParaRPr kumimoji="0" lang="en-US" sz="2400" b="0" i="0" u="none" strike="noStrike" cap="none" normalizeH="0" baseline="0" dirty="0">
                        <a:ln>
                          <a:noFill/>
                        </a:ln>
                        <a:solidFill>
                          <a:schemeClr val="tx2"/>
                        </a:solidFill>
                        <a:effectLst/>
                        <a:latin typeface="+mn-lt"/>
                        <a:ea typeface="ＭＳ Ｐゴシック" pitchFamily="-123" charset="-128"/>
                        <a:cs typeface="ＭＳ Ｐゴシック" pitchFamily="-123"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2400" b="0" i="0" u="none" strike="noStrike" cap="none" normalizeH="0" baseline="0" dirty="0" smtClean="0">
                          <a:ln>
                            <a:noFill/>
                          </a:ln>
                          <a:solidFill>
                            <a:schemeClr val="bg2"/>
                          </a:solidFill>
                          <a:effectLst/>
                          <a:latin typeface="+mn-lt"/>
                          <a:ea typeface="ＭＳ Ｐゴシック" pitchFamily="-123" charset="-128"/>
                          <a:cs typeface="ＭＳ Ｐゴシック" pitchFamily="-123" charset="-128"/>
                        </a:rPr>
                        <a:t>CHCs</a:t>
                      </a:r>
                      <a:endParaRPr kumimoji="0" lang="en-US" sz="2400" b="0" i="0" u="none" strike="noStrike" cap="none" normalizeH="0" baseline="0" dirty="0">
                        <a:ln>
                          <a:noFill/>
                        </a:ln>
                        <a:solidFill>
                          <a:schemeClr val="bg2"/>
                        </a:solidFill>
                        <a:effectLst/>
                        <a:latin typeface="+mn-lt"/>
                        <a:ea typeface="ＭＳ Ｐゴシック" pitchFamily="-123" charset="-128"/>
                        <a:cs typeface="ＭＳ Ｐゴシック" pitchFamily="-123"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2400" b="0" i="0" u="none" strike="noStrike" cap="none" normalizeH="0" baseline="0" dirty="0" smtClean="0">
                          <a:ln>
                            <a:noFill/>
                          </a:ln>
                          <a:solidFill>
                            <a:schemeClr val="bg2"/>
                          </a:solidFill>
                          <a:effectLst/>
                          <a:latin typeface="+mn-lt"/>
                          <a:ea typeface="ＭＳ Ｐゴシック" pitchFamily="-123" charset="-128"/>
                          <a:cs typeface="ＭＳ Ｐゴシック" pitchFamily="-123" charset="-128"/>
                        </a:rPr>
                        <a:t>Barrier</a:t>
                      </a:r>
                      <a:endParaRPr kumimoji="0" lang="en-US" sz="2400" b="0" i="0" u="none" strike="noStrike" cap="none" normalizeH="0" baseline="0" dirty="0">
                        <a:ln>
                          <a:noFill/>
                        </a:ln>
                        <a:solidFill>
                          <a:schemeClr val="bg2"/>
                        </a:solidFill>
                        <a:effectLst/>
                        <a:latin typeface="+mn-lt"/>
                        <a:ea typeface="ＭＳ Ｐゴシック" pitchFamily="-123" charset="-128"/>
                        <a:cs typeface="ＭＳ Ｐゴシック" pitchFamily="-123"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5800">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2400" b="0" i="0" u="none" strike="noStrike" cap="none" normalizeH="0" baseline="0" dirty="0">
                          <a:ln>
                            <a:noFill/>
                          </a:ln>
                          <a:solidFill>
                            <a:schemeClr val="tx2"/>
                          </a:solidFill>
                          <a:effectLst/>
                          <a:latin typeface="+mn-lt"/>
                          <a:ea typeface="ＭＳ Ｐゴシック" pitchFamily="-123" charset="-128"/>
                          <a:cs typeface="ＭＳ Ｐゴシック" pitchFamily="-123" charset="-128"/>
                        </a:rPr>
                        <a:t>Age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2400" b="0" i="0" u="none" strike="noStrike" cap="none" normalizeH="0" baseline="0" dirty="0">
                          <a:ln>
                            <a:noFill/>
                          </a:ln>
                          <a:solidFill>
                            <a:schemeClr val="tx2"/>
                          </a:solidFill>
                          <a:effectLst/>
                          <a:latin typeface="+mn-lt"/>
                          <a:ea typeface="ＭＳ Ｐゴシック" pitchFamily="-123" charset="-128"/>
                          <a:cs typeface="ＭＳ Ｐゴシック" pitchFamily="-123" charset="-128"/>
                        </a:rPr>
                        <a:t>&lt; </a:t>
                      </a:r>
                      <a:r>
                        <a:rPr kumimoji="0" lang="en-US" sz="2400" b="0" i="0" u="none" strike="noStrike" cap="none" normalizeH="0" baseline="0" dirty="0" smtClean="0">
                          <a:ln>
                            <a:noFill/>
                          </a:ln>
                          <a:solidFill>
                            <a:schemeClr val="tx2"/>
                          </a:solidFill>
                          <a:effectLst/>
                          <a:latin typeface="+mn-lt"/>
                          <a:ea typeface="ＭＳ Ｐゴシック" pitchFamily="-123" charset="-128"/>
                          <a:cs typeface="ＭＳ Ｐゴシック" pitchFamily="-123" charset="-128"/>
                        </a:rPr>
                        <a:t>20</a:t>
                      </a:r>
                      <a:endParaRPr kumimoji="0" lang="en-US" sz="2400" b="0" i="0" u="none" strike="noStrike" cap="none" normalizeH="0" baseline="0" dirty="0">
                        <a:ln>
                          <a:noFill/>
                        </a:ln>
                        <a:solidFill>
                          <a:schemeClr val="tx2"/>
                        </a:solidFill>
                        <a:effectLst/>
                        <a:latin typeface="+mn-lt"/>
                        <a:ea typeface="ＭＳ Ｐゴシック" pitchFamily="-123" charset="-128"/>
                        <a:cs typeface="ＭＳ Ｐゴシック" pitchFamily="-123"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18DA1D"/>
                    </a:solid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2400" b="0" i="0" u="none" strike="noStrike" cap="none" normalizeH="0" baseline="0" dirty="0" smtClean="0">
                          <a:ln>
                            <a:noFill/>
                          </a:ln>
                          <a:solidFill>
                            <a:schemeClr val="tx2"/>
                          </a:solidFill>
                          <a:effectLst/>
                          <a:latin typeface="+mn-lt"/>
                          <a:ea typeface="ＭＳ Ｐゴシック" pitchFamily="-123" charset="-128"/>
                          <a:cs typeface="ＭＳ Ｐゴシック" pitchFamily="-123" charset="-128"/>
                        </a:rPr>
                        <a:t>All ages</a:t>
                      </a:r>
                      <a:endParaRPr kumimoji="0" lang="en-US" sz="2400" b="0" i="0" u="none" strike="noStrike" cap="none" normalizeH="0" baseline="0" dirty="0">
                        <a:ln>
                          <a:noFill/>
                        </a:ln>
                        <a:solidFill>
                          <a:schemeClr val="tx2"/>
                        </a:solidFill>
                        <a:effectLst/>
                        <a:latin typeface="+mn-lt"/>
                        <a:ea typeface="ＭＳ Ｐゴシック" pitchFamily="-123" charset="-128"/>
                        <a:cs typeface="ＭＳ Ｐゴシック" pitchFamily="-123"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87E21"/>
                    </a:solid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2400" b="0" i="0" u="none" strike="noStrike" cap="none" normalizeH="0" baseline="0" dirty="0" smtClean="0">
                          <a:ln>
                            <a:noFill/>
                          </a:ln>
                          <a:solidFill>
                            <a:schemeClr val="tx2"/>
                          </a:solidFill>
                          <a:effectLst/>
                          <a:latin typeface="+mn-lt"/>
                          <a:ea typeface="ＭＳ Ｐゴシック" pitchFamily="-123" charset="-128"/>
                          <a:cs typeface="ＭＳ Ｐゴシック" pitchFamily="-123" charset="-128"/>
                        </a:rPr>
                        <a:t>&lt;18</a:t>
                      </a:r>
                      <a:endParaRPr kumimoji="0" lang="en-US" sz="2400" b="0" i="0" u="none" strike="noStrike" cap="none" normalizeH="0" baseline="0" dirty="0">
                        <a:ln>
                          <a:noFill/>
                        </a:ln>
                        <a:solidFill>
                          <a:schemeClr val="tx2"/>
                        </a:solidFill>
                        <a:effectLst/>
                        <a:latin typeface="+mn-lt"/>
                        <a:ea typeface="ＭＳ Ｐゴシック" pitchFamily="-123" charset="-128"/>
                        <a:cs typeface="ＭＳ Ｐゴシック" pitchFamily="-123"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18DA1D"/>
                    </a:solid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2400" b="0" i="0" u="none" strike="noStrike" cap="none" normalizeH="0" baseline="0" dirty="0" smtClean="0">
                          <a:ln>
                            <a:noFill/>
                          </a:ln>
                          <a:solidFill>
                            <a:schemeClr val="tx2"/>
                          </a:solidFill>
                          <a:effectLst/>
                          <a:latin typeface="+mn-lt"/>
                          <a:ea typeface="ＭＳ Ｐゴシック" pitchFamily="-123" charset="-128"/>
                          <a:cs typeface="ＭＳ Ｐゴシック" pitchFamily="-123" charset="-128"/>
                        </a:rPr>
                        <a:t>All ages</a:t>
                      </a:r>
                      <a:endParaRPr kumimoji="0" lang="en-US" sz="2400" b="0" i="0" u="none" strike="noStrike" cap="none" normalizeH="0" baseline="0" dirty="0">
                        <a:ln>
                          <a:noFill/>
                        </a:ln>
                        <a:solidFill>
                          <a:schemeClr val="tx2"/>
                        </a:solidFill>
                        <a:effectLst/>
                        <a:latin typeface="+mn-lt"/>
                        <a:ea typeface="ＭＳ Ｐゴシック" pitchFamily="-123" charset="-128"/>
                        <a:cs typeface="ＭＳ Ｐゴシック" pitchFamily="-123"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87E21"/>
                    </a:solid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2400" b="0" i="0" u="none" strike="noStrike" cap="none" normalizeH="0" baseline="0" dirty="0" smtClean="0">
                          <a:ln>
                            <a:noFill/>
                          </a:ln>
                          <a:solidFill>
                            <a:schemeClr val="bg2"/>
                          </a:solidFill>
                          <a:effectLst/>
                          <a:latin typeface="+mn-lt"/>
                          <a:ea typeface="ＭＳ Ｐゴシック" pitchFamily="-123" charset="-128"/>
                          <a:cs typeface="ＭＳ Ｐゴシック" pitchFamily="-123" charset="-128"/>
                        </a:rPr>
                        <a:t>&lt;40</a:t>
                      </a:r>
                      <a:endParaRPr kumimoji="0" lang="en-US" sz="2400" b="0" i="0" u="none" strike="noStrike" cap="none" normalizeH="0" baseline="0" dirty="0">
                        <a:ln>
                          <a:noFill/>
                        </a:ln>
                        <a:solidFill>
                          <a:schemeClr val="bg2"/>
                        </a:solidFill>
                        <a:effectLst/>
                        <a:latin typeface="+mn-lt"/>
                        <a:ea typeface="ＭＳ Ｐゴシック" pitchFamily="-123" charset="-128"/>
                        <a:cs typeface="ＭＳ Ｐゴシック" pitchFamily="-123"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000"/>
                    </a:solid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2400" b="0" i="0" u="none" strike="noStrike" cap="none" normalizeH="0" baseline="0" dirty="0" smtClean="0">
                          <a:ln>
                            <a:noFill/>
                          </a:ln>
                          <a:solidFill>
                            <a:schemeClr val="bg2"/>
                          </a:solidFill>
                          <a:effectLst/>
                          <a:latin typeface="+mn-lt"/>
                          <a:ea typeface="ＭＳ Ｐゴシック" pitchFamily="-123" charset="-128"/>
                          <a:cs typeface="ＭＳ Ｐゴシック" pitchFamily="-123" charset="-128"/>
                        </a:rPr>
                        <a:t>All ages</a:t>
                      </a:r>
                      <a:endParaRPr kumimoji="0" lang="en-US" sz="2400" b="0" i="0" u="none" strike="noStrike" cap="none" normalizeH="0" baseline="0" dirty="0">
                        <a:ln>
                          <a:noFill/>
                        </a:ln>
                        <a:solidFill>
                          <a:schemeClr val="bg2"/>
                        </a:solidFill>
                        <a:effectLst/>
                        <a:latin typeface="+mn-lt"/>
                        <a:ea typeface="ＭＳ Ｐゴシック" pitchFamily="-123" charset="-128"/>
                        <a:cs typeface="ＭＳ Ｐゴシック" pitchFamily="-123"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000"/>
                    </a:solidFill>
                  </a:tcPr>
                </a:tc>
              </a:tr>
              <a:tr h="914400">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endParaRPr kumimoji="0" lang="en-US" sz="2400" b="0" i="0" u="none" strike="noStrike" cap="none" normalizeH="0" baseline="0" dirty="0">
                        <a:ln>
                          <a:noFill/>
                        </a:ln>
                        <a:solidFill>
                          <a:schemeClr val="tx2"/>
                        </a:solidFill>
                        <a:effectLst/>
                        <a:latin typeface="+mn-lt"/>
                        <a:ea typeface="ＭＳ Ｐゴシック" pitchFamily="-123" charset="-128"/>
                        <a:cs typeface="ＭＳ Ｐゴシック" pitchFamily="-123"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2400" b="0" i="0" u="none" strike="noStrike" cap="none" normalizeH="0" baseline="0" dirty="0">
                          <a:ln>
                            <a:noFill/>
                          </a:ln>
                          <a:solidFill>
                            <a:schemeClr val="tx2"/>
                          </a:solidFill>
                          <a:effectLst/>
                          <a:latin typeface="+mn-lt"/>
                          <a:ea typeface="ＭＳ Ｐゴシック" pitchFamily="-123" charset="-128"/>
                          <a:cs typeface="ＭＳ Ｐゴシック" pitchFamily="-123" charset="-128"/>
                        </a:rPr>
                        <a:t>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18DA1D"/>
                    </a:solid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2400" b="0" i="0" u="none" strike="noStrike" cap="none" normalizeH="0" baseline="0" dirty="0">
                          <a:ln>
                            <a:noFill/>
                          </a:ln>
                          <a:solidFill>
                            <a:schemeClr val="tx2"/>
                          </a:solidFill>
                          <a:effectLst/>
                          <a:latin typeface="+mn-lt"/>
                          <a:ea typeface="ＭＳ Ｐゴシック" pitchFamily="-123" charset="-128"/>
                          <a:cs typeface="ＭＳ Ｐゴシック" pitchFamily="-123" charset="-128"/>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87E21"/>
                    </a:solid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2400" b="0" i="0" u="none" strike="noStrike" cap="none" normalizeH="0" baseline="0" dirty="0" smtClean="0">
                          <a:ln>
                            <a:noFill/>
                          </a:ln>
                          <a:solidFill>
                            <a:schemeClr val="tx2"/>
                          </a:solidFill>
                          <a:effectLst/>
                          <a:latin typeface="+mn-lt"/>
                          <a:ea typeface="ＭＳ Ｐゴシック" pitchFamily="-123" charset="-128"/>
                          <a:cs typeface="ＭＳ Ｐゴシック" pitchFamily="-123" charset="-128"/>
                        </a:rPr>
                        <a:t>2</a:t>
                      </a:r>
                      <a:endParaRPr kumimoji="0" lang="en-US" sz="2400" b="0" i="0" u="none" strike="noStrike" cap="none" normalizeH="0" baseline="0" dirty="0">
                        <a:ln>
                          <a:noFill/>
                        </a:ln>
                        <a:solidFill>
                          <a:schemeClr val="tx2"/>
                        </a:solidFill>
                        <a:effectLst/>
                        <a:latin typeface="+mn-lt"/>
                        <a:ea typeface="ＭＳ Ｐゴシック" pitchFamily="-123" charset="-128"/>
                        <a:cs typeface="ＭＳ Ｐゴシック" pitchFamily="-123"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18DA1D"/>
                    </a:solid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2400" b="0" i="0" u="none" strike="noStrike" cap="none" normalizeH="0" baseline="0" dirty="0">
                          <a:ln>
                            <a:noFill/>
                          </a:ln>
                          <a:solidFill>
                            <a:schemeClr val="tx2"/>
                          </a:solidFill>
                          <a:effectLst/>
                          <a:latin typeface="+mn-lt"/>
                          <a:ea typeface="ＭＳ Ｐゴシック" pitchFamily="-123" charset="-128"/>
                          <a:cs typeface="ＭＳ Ｐゴシック" pitchFamily="-123" charset="-128"/>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87E21"/>
                    </a:solid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2400" b="0" i="0" u="none" strike="noStrike" cap="none" normalizeH="0" baseline="0" dirty="0">
                          <a:ln>
                            <a:noFill/>
                          </a:ln>
                          <a:solidFill>
                            <a:schemeClr val="bg2"/>
                          </a:solidFill>
                          <a:effectLst/>
                          <a:latin typeface="+mn-lt"/>
                          <a:ea typeface="ＭＳ Ｐゴシック" pitchFamily="-123" charset="-128"/>
                          <a:cs typeface="ＭＳ Ｐゴシック" pitchFamily="-123" charset="-128"/>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8000"/>
                    </a:solid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2400" b="0" i="0" u="none" strike="noStrike" cap="none" normalizeH="0" baseline="0" dirty="0">
                          <a:ln>
                            <a:noFill/>
                          </a:ln>
                          <a:solidFill>
                            <a:schemeClr val="bg2"/>
                          </a:solidFill>
                          <a:effectLst/>
                          <a:latin typeface="+mn-lt"/>
                          <a:ea typeface="ＭＳ Ｐゴシック" pitchFamily="-123" charset="-128"/>
                          <a:cs typeface="ＭＳ Ｐゴシック" pitchFamily="-123" charset="-128"/>
                        </a:rPr>
                        <a:t>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8000"/>
                    </a:solidFill>
                  </a:tcP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720710236"/>
              </p:ext>
            </p:extLst>
          </p:nvPr>
        </p:nvGraphicFramePr>
        <p:xfrm>
          <a:off x="531019" y="4800600"/>
          <a:ext cx="6096000" cy="1483360"/>
        </p:xfrm>
        <a:graphic>
          <a:graphicData uri="http://schemas.openxmlformats.org/drawingml/2006/table">
            <a:tbl>
              <a:tblPr firstRow="1" bandRow="1">
                <a:tableStyleId>{5940675A-B579-460E-94D1-54222C63F5DA}</a:tableStyleId>
              </a:tblPr>
              <a:tblGrid>
                <a:gridCol w="950976"/>
                <a:gridCol w="5145024"/>
              </a:tblGrid>
              <a:tr h="370840">
                <a:tc>
                  <a:txBody>
                    <a:bodyPr/>
                    <a:lstStyle/>
                    <a:p>
                      <a:pPr algn="ctr"/>
                      <a:r>
                        <a:rPr lang="en-US" dirty="0" smtClean="0">
                          <a:solidFill>
                            <a:schemeClr val="bg2"/>
                          </a:solidFill>
                        </a:rPr>
                        <a:t>1</a:t>
                      </a:r>
                      <a:endParaRPr lang="en-US" dirty="0">
                        <a:solidFill>
                          <a:schemeClr val="bg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87E21"/>
                    </a:solidFill>
                  </a:tcPr>
                </a:tc>
                <a:tc>
                  <a:txBody>
                    <a:bodyPr/>
                    <a:lstStyle/>
                    <a:p>
                      <a:r>
                        <a:rPr lang="en-US" dirty="0" smtClean="0">
                          <a:solidFill>
                            <a:schemeClr val="bg2"/>
                          </a:solidFill>
                        </a:rPr>
                        <a:t>No</a:t>
                      </a:r>
                      <a:r>
                        <a:rPr lang="en-US" baseline="0" dirty="0" smtClean="0">
                          <a:solidFill>
                            <a:schemeClr val="bg2"/>
                          </a:solidFill>
                        </a:rPr>
                        <a:t> restriction</a:t>
                      </a:r>
                      <a:endParaRPr lang="en-US" dirty="0">
                        <a:solidFill>
                          <a:schemeClr val="bg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87E21"/>
                    </a:solidFill>
                  </a:tcPr>
                </a:tc>
              </a:tr>
              <a:tr h="370840">
                <a:tc>
                  <a:txBody>
                    <a:bodyPr/>
                    <a:lstStyle/>
                    <a:p>
                      <a:pPr algn="ctr"/>
                      <a:r>
                        <a:rPr lang="en-US" dirty="0" smtClean="0">
                          <a:solidFill>
                            <a:schemeClr val="bg2"/>
                          </a:solidFill>
                        </a:rPr>
                        <a:t>2</a:t>
                      </a:r>
                      <a:endParaRPr lang="en-US" dirty="0">
                        <a:solidFill>
                          <a:schemeClr val="bg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7CF36"/>
                    </a:solidFill>
                  </a:tcPr>
                </a:tc>
                <a:tc>
                  <a:txBody>
                    <a:bodyPr/>
                    <a:lstStyle/>
                    <a:p>
                      <a:r>
                        <a:rPr lang="en-US" dirty="0" smtClean="0">
                          <a:solidFill>
                            <a:schemeClr val="bg2"/>
                          </a:solidFill>
                        </a:rPr>
                        <a:t>Generally can use</a:t>
                      </a:r>
                      <a:endParaRPr lang="en-US" dirty="0">
                        <a:solidFill>
                          <a:schemeClr val="bg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7CF36"/>
                    </a:solidFill>
                  </a:tcPr>
                </a:tc>
              </a:tr>
              <a:tr h="370840">
                <a:tc>
                  <a:txBody>
                    <a:bodyPr/>
                    <a:lstStyle/>
                    <a:p>
                      <a:pPr algn="ctr"/>
                      <a:r>
                        <a:rPr lang="en-US" dirty="0" smtClean="0">
                          <a:solidFill>
                            <a:schemeClr val="bg2"/>
                          </a:solidFill>
                        </a:rPr>
                        <a:t>3</a:t>
                      </a:r>
                      <a:endParaRPr lang="en-US" dirty="0">
                        <a:solidFill>
                          <a:schemeClr val="bg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6DED"/>
                    </a:solidFill>
                  </a:tcPr>
                </a:tc>
                <a:tc>
                  <a:txBody>
                    <a:bodyPr/>
                    <a:lstStyle/>
                    <a:p>
                      <a:r>
                        <a:rPr lang="en-US" dirty="0" smtClean="0">
                          <a:solidFill>
                            <a:schemeClr val="bg2"/>
                          </a:solidFill>
                        </a:rPr>
                        <a:t>Generally do not use</a:t>
                      </a:r>
                      <a:endParaRPr lang="en-US" dirty="0">
                        <a:solidFill>
                          <a:schemeClr val="bg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6DED"/>
                    </a:solidFill>
                  </a:tcPr>
                </a:tc>
              </a:tr>
              <a:tr h="370840">
                <a:tc>
                  <a:txBody>
                    <a:bodyPr/>
                    <a:lstStyle/>
                    <a:p>
                      <a:pPr algn="ctr"/>
                      <a:r>
                        <a:rPr lang="en-US" dirty="0" smtClean="0">
                          <a:solidFill>
                            <a:schemeClr val="bg2"/>
                          </a:solidFill>
                        </a:rPr>
                        <a:t>4</a:t>
                      </a:r>
                      <a:endParaRPr lang="en-US" dirty="0">
                        <a:solidFill>
                          <a:schemeClr val="bg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r>
                        <a:rPr lang="en-US" dirty="0" smtClean="0">
                          <a:solidFill>
                            <a:schemeClr val="bg2"/>
                          </a:solidFill>
                        </a:rPr>
                        <a:t>Do not use</a:t>
                      </a:r>
                      <a:endParaRPr lang="en-US" dirty="0">
                        <a:solidFill>
                          <a:schemeClr val="bg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r>
            </a:tbl>
          </a:graphicData>
        </a:graphic>
      </p:graphicFrame>
    </p:spTree>
    <p:extLst>
      <p:ext uri="{BB962C8B-B14F-4D97-AF65-F5344CB8AC3E}">
        <p14:creationId xmlns:p14="http://schemas.microsoft.com/office/powerpoint/2010/main" val="400045202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7" name="Rectangle 5"/>
          <p:cNvSpPr>
            <a:spLocks noGrp="1" noChangeArrowheads="1"/>
          </p:cNvSpPr>
          <p:nvPr>
            <p:ph type="title"/>
          </p:nvPr>
        </p:nvSpPr>
        <p:spPr bwMode="auto">
          <a:xfrm>
            <a:off x="381000" y="381000"/>
            <a:ext cx="8305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3200" b="1" dirty="0" smtClean="0">
                <a:ea typeface="ＭＳ Ｐゴシック"/>
                <a:cs typeface="ＭＳ Ｐゴシック"/>
              </a:rPr>
              <a:t>Contraception: Myths and Misconceptions</a:t>
            </a:r>
          </a:p>
        </p:txBody>
      </p:sp>
      <p:sp>
        <p:nvSpPr>
          <p:cNvPr id="541698" name="Rectangle 6"/>
          <p:cNvSpPr>
            <a:spLocks noGrp="1" noChangeArrowheads="1"/>
          </p:cNvSpPr>
          <p:nvPr>
            <p:ph type="body" idx="1"/>
          </p:nvPr>
        </p:nvSpPr>
        <p:spPr bwMode="auto">
          <a:xfrm>
            <a:off x="755650" y="1371600"/>
            <a:ext cx="7772400" cy="5105400"/>
          </a:xfrm>
          <a:noFill/>
          <a:ln>
            <a:miter lim="800000"/>
            <a:headEnd/>
            <a:tailEnd/>
          </a:ln>
        </p:spPr>
        <p:txBody>
          <a:bodyPr vert="horz" wrap="square" lIns="91440" tIns="45720" rIns="91440" bIns="45720" numCol="1" anchor="t" anchorCtr="0" compatLnSpc="1">
            <a:prstTxWarp prst="textNoShape">
              <a:avLst/>
            </a:prstTxWarp>
          </a:bodyPr>
          <a:lstStyle/>
          <a:p>
            <a:pPr>
              <a:lnSpc>
                <a:spcPct val="90000"/>
              </a:lnSpc>
              <a:buClr>
                <a:schemeClr val="tx1"/>
              </a:buClr>
              <a:buSzPct val="70000"/>
              <a:buFont typeface="Wingdings" pitchFamily="2" charset="2"/>
              <a:buChar char="q"/>
            </a:pPr>
            <a:r>
              <a:rPr lang="en-US" sz="2800" dirty="0" smtClean="0">
                <a:solidFill>
                  <a:schemeClr val="bg2"/>
                </a:solidFill>
                <a:ea typeface="ＭＳ Ｐゴシック"/>
                <a:cs typeface="ＭＳ Ｐゴシック"/>
              </a:rPr>
              <a:t>Myth: IUDs cause pelvic inflammatory disease and infertility</a:t>
            </a:r>
          </a:p>
          <a:p>
            <a:pPr lvl="1">
              <a:lnSpc>
                <a:spcPct val="90000"/>
              </a:lnSpc>
            </a:pPr>
            <a:r>
              <a:rPr lang="en-US" sz="2400" dirty="0" smtClean="0">
                <a:ea typeface="ＭＳ Ｐゴシック"/>
              </a:rPr>
              <a:t>Fact: Chlamydia and gonorrhea cause PID and can lead to infertility</a:t>
            </a:r>
          </a:p>
          <a:p>
            <a:pPr>
              <a:lnSpc>
                <a:spcPct val="90000"/>
              </a:lnSpc>
              <a:buClr>
                <a:schemeClr val="tx1"/>
              </a:buClr>
              <a:buSzPct val="70000"/>
              <a:buFont typeface="Wingdings" pitchFamily="2" charset="2"/>
              <a:buChar char="q"/>
            </a:pPr>
            <a:r>
              <a:rPr lang="en-US" sz="2800" dirty="0">
                <a:solidFill>
                  <a:schemeClr val="bg2"/>
                </a:solidFill>
                <a:ea typeface="ＭＳ Ｐゴシック"/>
                <a:cs typeface="ＭＳ Ｐゴシック"/>
              </a:rPr>
              <a:t>Myth: DMPA causes fractures</a:t>
            </a:r>
          </a:p>
          <a:p>
            <a:pPr lvl="1">
              <a:lnSpc>
                <a:spcPct val="90000"/>
              </a:lnSpc>
            </a:pPr>
            <a:r>
              <a:rPr lang="en-US" sz="2400" dirty="0">
                <a:ea typeface="ＭＳ Ｐゴシック"/>
              </a:rPr>
              <a:t>Fact: Small amount of bone mineral density lost during use, regained after </a:t>
            </a:r>
            <a:r>
              <a:rPr lang="en-US" sz="2400" dirty="0" smtClean="0">
                <a:ea typeface="ＭＳ Ｐゴシック"/>
              </a:rPr>
              <a:t>discontinuation</a:t>
            </a:r>
          </a:p>
          <a:p>
            <a:pPr eaLnBrk="1" hangingPunct="1">
              <a:lnSpc>
                <a:spcPct val="90000"/>
              </a:lnSpc>
              <a:buClr>
                <a:schemeClr val="tx1"/>
              </a:buClr>
              <a:buSzPct val="70000"/>
              <a:buFont typeface="Wingdings" pitchFamily="2" charset="2"/>
              <a:buChar char="q"/>
            </a:pPr>
            <a:r>
              <a:rPr lang="en-US" sz="2800" dirty="0" smtClean="0">
                <a:solidFill>
                  <a:schemeClr val="bg2"/>
                </a:solidFill>
                <a:ea typeface="ＭＳ Ｐゴシック"/>
                <a:cs typeface="ＭＳ Ｐゴシック"/>
              </a:rPr>
              <a:t>Myth: Contraceptive pills cause cancer</a:t>
            </a:r>
          </a:p>
          <a:p>
            <a:pPr lvl="1" eaLnBrk="1" hangingPunct="1">
              <a:lnSpc>
                <a:spcPct val="90000"/>
              </a:lnSpc>
            </a:pPr>
            <a:r>
              <a:rPr lang="en-US" sz="2400" dirty="0" smtClean="0">
                <a:ea typeface="ＭＳ Ｐゴシック"/>
              </a:rPr>
              <a:t>Fact: Protects against ovarian and endometrial cancer</a:t>
            </a:r>
          </a:p>
          <a:p>
            <a:pPr lvl="1" eaLnBrk="1" hangingPunct="1">
              <a:lnSpc>
                <a:spcPct val="90000"/>
              </a:lnSpc>
              <a:buNone/>
            </a:pPr>
            <a:endParaRPr lang="en-US" sz="2400" dirty="0" smtClean="0">
              <a:ea typeface="ＭＳ Ｐゴシック"/>
            </a:endParaRPr>
          </a:p>
        </p:txBody>
      </p:sp>
    </p:spTree>
    <p:extLst>
      <p:ext uri="{BB962C8B-B14F-4D97-AF65-F5344CB8AC3E}">
        <p14:creationId xmlns:p14="http://schemas.microsoft.com/office/powerpoint/2010/main" val="262378757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US" sz="3200" dirty="0" smtClean="0"/>
              <a:t>Clinical Scenario 1</a:t>
            </a:r>
            <a:endParaRPr lang="en-US" sz="3200" dirty="0"/>
          </a:p>
        </p:txBody>
      </p:sp>
      <p:sp>
        <p:nvSpPr>
          <p:cNvPr id="3" name="Content Placeholder 2"/>
          <p:cNvSpPr>
            <a:spLocks noGrp="1"/>
          </p:cNvSpPr>
          <p:nvPr>
            <p:ph idx="1"/>
          </p:nvPr>
        </p:nvSpPr>
        <p:spPr/>
        <p:txBody>
          <a:bodyPr/>
          <a:lstStyle/>
          <a:p>
            <a:pPr>
              <a:buSzPct val="100000"/>
              <a:buFont typeface="Arial" pitchFamily="34" charset="0"/>
              <a:buChar char="•"/>
            </a:pPr>
            <a:r>
              <a:rPr lang="en-US" dirty="0" smtClean="0"/>
              <a:t>16 year old female, healthy, nulliparous, currently using condoms, but wants more reliable method.  Which of the following options are available to her?</a:t>
            </a:r>
          </a:p>
          <a:p>
            <a:pPr marL="0" indent="0">
              <a:buNone/>
            </a:pPr>
            <a:endParaRPr lang="en-US" dirty="0" smtClean="0"/>
          </a:p>
          <a:p>
            <a:pPr marL="400050" lvl="1" indent="0">
              <a:buNone/>
            </a:pPr>
            <a:r>
              <a:rPr lang="en-US" b="1" dirty="0" smtClean="0"/>
              <a:t>A.  IUD </a:t>
            </a:r>
            <a:r>
              <a:rPr lang="en-US" b="1" dirty="0"/>
              <a:t>(copper or levonorgestrel</a:t>
            </a:r>
            <a:r>
              <a:rPr lang="en-US" b="1" dirty="0" smtClean="0"/>
              <a:t>)</a:t>
            </a:r>
          </a:p>
          <a:p>
            <a:pPr marL="400050" lvl="1" indent="0">
              <a:buNone/>
            </a:pPr>
            <a:r>
              <a:rPr lang="en-US" b="1" dirty="0" smtClean="0"/>
              <a:t>B.  Implants</a:t>
            </a:r>
            <a:endParaRPr lang="en-US" b="1" dirty="0"/>
          </a:p>
          <a:p>
            <a:pPr marL="400050" lvl="1" indent="0">
              <a:buNone/>
            </a:pPr>
            <a:r>
              <a:rPr lang="en-US" b="1" dirty="0" smtClean="0"/>
              <a:t>C.  DMPA</a:t>
            </a:r>
            <a:endParaRPr lang="en-US" b="1" dirty="0"/>
          </a:p>
          <a:p>
            <a:pPr marL="400050" lvl="1" indent="0">
              <a:buNone/>
            </a:pPr>
            <a:r>
              <a:rPr lang="en-US" b="1" dirty="0" smtClean="0"/>
              <a:t>D.  Combined hormonal methods (pill, patch, ring) </a:t>
            </a:r>
            <a:endParaRPr lang="en-US" b="1"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0" y="3560372"/>
            <a:ext cx="1676399" cy="2611830"/>
          </a:xfrm>
          <a:prstGeom prst="rect">
            <a:avLst/>
          </a:prstGeom>
        </p:spPr>
      </p:pic>
    </p:spTree>
    <p:extLst>
      <p:ext uri="{BB962C8B-B14F-4D97-AF65-F5344CB8AC3E}">
        <p14:creationId xmlns:p14="http://schemas.microsoft.com/office/powerpoint/2010/main" val="3648955445"/>
      </p:ext>
    </p:extLst>
  </p:cSld>
  <p:clrMapOvr>
    <a:masterClrMapping/>
  </p:clrMapOvr>
  <p:transition>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85800"/>
          </a:xfrm>
        </p:spPr>
        <p:txBody>
          <a:bodyPr/>
          <a:lstStyle/>
          <a:p>
            <a:r>
              <a:rPr lang="en-US" sz="3200" dirty="0" smtClean="0"/>
              <a:t>Safety of IUDs for Teens</a:t>
            </a:r>
            <a:endParaRPr lang="en-US" sz="3200" dirty="0"/>
          </a:p>
        </p:txBody>
      </p:sp>
      <p:sp>
        <p:nvSpPr>
          <p:cNvPr id="3" name="Content Placeholder 2"/>
          <p:cNvSpPr>
            <a:spLocks noGrp="1"/>
          </p:cNvSpPr>
          <p:nvPr>
            <p:ph idx="1"/>
          </p:nvPr>
        </p:nvSpPr>
        <p:spPr>
          <a:xfrm>
            <a:off x="457200" y="990600"/>
            <a:ext cx="8229600" cy="4191000"/>
          </a:xfrm>
        </p:spPr>
        <p:txBody>
          <a:bodyPr/>
          <a:lstStyle/>
          <a:p>
            <a:r>
              <a:rPr lang="en-US" dirty="0" smtClean="0"/>
              <a:t>IUDs </a:t>
            </a:r>
            <a:r>
              <a:rPr lang="en-US" dirty="0"/>
              <a:t>and age &lt;20: US MEC </a:t>
            </a:r>
            <a:r>
              <a:rPr lang="en-US" dirty="0" smtClean="0"/>
              <a:t>2</a:t>
            </a:r>
          </a:p>
          <a:p>
            <a:r>
              <a:rPr lang="en-US" dirty="0" smtClean="0"/>
              <a:t>IUDs and Expulsion</a:t>
            </a:r>
          </a:p>
          <a:p>
            <a:pPr lvl="1"/>
            <a:r>
              <a:rPr lang="en-US" dirty="0" smtClean="0"/>
              <a:t>Evidence shows slightly increased risk of expulsion in younger women</a:t>
            </a:r>
          </a:p>
          <a:p>
            <a:r>
              <a:rPr lang="en-US" dirty="0" smtClean="0"/>
              <a:t>IUDs and infertility</a:t>
            </a:r>
          </a:p>
          <a:p>
            <a:pPr lvl="1"/>
            <a:r>
              <a:rPr lang="en-US" dirty="0" smtClean="0"/>
              <a:t>No evidence that IUDs cause later infertility</a:t>
            </a:r>
          </a:p>
          <a:p>
            <a:pPr lvl="1"/>
            <a:r>
              <a:rPr lang="en-US" dirty="0" smtClean="0"/>
              <a:t>Infertility associated with gonorrhea and chlamydia</a:t>
            </a:r>
            <a:endParaRPr lang="en-US" sz="1800" dirty="0" smtClean="0"/>
          </a:p>
          <a:p>
            <a:r>
              <a:rPr lang="en-US" dirty="0" smtClean="0"/>
              <a:t>IUDs and STIs</a:t>
            </a:r>
          </a:p>
          <a:p>
            <a:pPr lvl="1"/>
            <a:r>
              <a:rPr lang="en-US" dirty="0" smtClean="0"/>
              <a:t>No evidence that IUDs increase risk of STI acquisition</a:t>
            </a:r>
          </a:p>
          <a:p>
            <a:pPr lvl="1"/>
            <a:r>
              <a:rPr lang="en-US" dirty="0" smtClean="0"/>
              <a:t>Women with current purulent cervicitis</a:t>
            </a:r>
            <a:r>
              <a:rPr lang="en-US" dirty="0"/>
              <a:t>, chlamydial infection, gonorrhea </a:t>
            </a:r>
            <a:r>
              <a:rPr lang="en-US" dirty="0" smtClean="0"/>
              <a:t>should not start an IUD </a:t>
            </a:r>
            <a:r>
              <a:rPr lang="en-US" dirty="0"/>
              <a:t>(US MEC 4)</a:t>
            </a:r>
          </a:p>
          <a:p>
            <a:pPr lvl="1"/>
            <a:r>
              <a:rPr lang="en-US" dirty="0" smtClean="0"/>
              <a:t>Women with risk factors for STDs may be screened at the time of IUD insertion, but insertion should not be delayed </a:t>
            </a:r>
            <a:r>
              <a:rPr lang="en-US" dirty="0"/>
              <a:t>(US MEC </a:t>
            </a:r>
            <a:r>
              <a:rPr lang="en-US" dirty="0" smtClean="0"/>
              <a:t>2)</a:t>
            </a:r>
            <a:endParaRPr lang="en-US" dirty="0"/>
          </a:p>
          <a:p>
            <a:endParaRPr lang="en-US" dirty="0"/>
          </a:p>
        </p:txBody>
      </p:sp>
    </p:spTree>
    <p:extLst>
      <p:ext uri="{BB962C8B-B14F-4D97-AF65-F5344CB8AC3E}">
        <p14:creationId xmlns:p14="http://schemas.microsoft.com/office/powerpoint/2010/main" val="3191269889"/>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mp:transition xmlns:mp="http://schemas.microsoft.com/office/mac/powerpoint/2008/mai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3880" y="990600"/>
            <a:ext cx="7851775" cy="1143000"/>
          </a:xfrm>
        </p:spPr>
        <p:txBody>
          <a:bodyPr/>
          <a:lstStyle/>
          <a:p>
            <a:r>
              <a:rPr lang="en-US" sz="3200" b="1" dirty="0"/>
              <a:t>Adolescent pregnancy in U.S.</a:t>
            </a:r>
          </a:p>
        </p:txBody>
      </p:sp>
      <p:pic>
        <p:nvPicPr>
          <p:cNvPr id="13314" name="Picture 2" descr="C:\Users\gdq2\AppData\Local\Microsoft\Windows\Temporary Internet Files\Content.IE5\OQ3ILRHM\MC900053967[1].wm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7232" t="9391" r="30596" b="10885"/>
          <a:stretch/>
        </p:blipFill>
        <p:spPr bwMode="auto">
          <a:xfrm>
            <a:off x="1140998" y="2255529"/>
            <a:ext cx="575733" cy="1099504"/>
          </a:xfrm>
          <a:prstGeom prst="rect">
            <a:avLst/>
          </a:prstGeom>
          <a:noFill/>
          <a:extLst>
            <a:ext uri="{909E8E84-426E-40DD-AFC4-6F175D3DCCD1}">
              <a14:hiddenFill xmlns:a14="http://schemas.microsoft.com/office/drawing/2010/main">
                <a:solidFill>
                  <a:srgbClr val="FFFFFF"/>
                </a:solidFill>
              </a14:hiddenFill>
            </a:ext>
          </a:extLst>
        </p:spPr>
      </p:pic>
      <p:pic>
        <p:nvPicPr>
          <p:cNvPr id="13315" name="Picture 3"/>
          <p:cNvPicPr>
            <a:picLocks noGrp="1" noChangeAspect="1" noChangeArrowheads="1"/>
          </p:cNvPicPr>
          <p:nvPr>
            <p:ph idx="1"/>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39666" y="2255529"/>
            <a:ext cx="573074" cy="1099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7" name="Picture 5"/>
          <p:cNvPicPr>
            <a:picLocks noChangeAspect="1" noChangeArrowheads="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160541" y="2255529"/>
            <a:ext cx="573087" cy="1090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8" name="Picture 6"/>
          <p:cNvPicPr>
            <a:picLocks noChangeAspect="1" noChangeArrowheads="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266566" y="2255529"/>
            <a:ext cx="573087" cy="1095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9" name="Picture 7"/>
          <p:cNvPicPr>
            <a:picLocks noChangeAspect="1" noChangeArrowheads="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412740" y="2255529"/>
            <a:ext cx="573087" cy="1095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20" name="Picture 8"/>
          <p:cNvPicPr>
            <a:picLocks noChangeAspect="1" noChangeArrowheads="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705554" y="2255529"/>
            <a:ext cx="573087" cy="1090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22"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5528" y="2255529"/>
            <a:ext cx="573087" cy="1090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23"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6731" y="2255529"/>
            <a:ext cx="573087" cy="1095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5027335" y="3784351"/>
            <a:ext cx="2839498" cy="1292662"/>
          </a:xfrm>
          <a:prstGeom prst="rect">
            <a:avLst/>
          </a:prstGeom>
          <a:noFill/>
        </p:spPr>
        <p:txBody>
          <a:bodyPr wrap="square" rtlCol="0">
            <a:spAutoFit/>
          </a:bodyPr>
          <a:lstStyle/>
          <a:p>
            <a:pPr algn="ctr"/>
            <a:r>
              <a:rPr lang="en-US" sz="2000" b="1" dirty="0"/>
              <a:t>1</a:t>
            </a:r>
            <a:r>
              <a:rPr lang="en-US" sz="2000" b="1" dirty="0" smtClean="0"/>
              <a:t> </a:t>
            </a:r>
            <a:r>
              <a:rPr lang="en-US" sz="2000" b="1" dirty="0">
                <a:solidFill>
                  <a:schemeClr val="bg2"/>
                </a:solidFill>
              </a:rPr>
              <a:t>in </a:t>
            </a:r>
            <a:r>
              <a:rPr lang="en-US" sz="2000" b="1" dirty="0"/>
              <a:t>3</a:t>
            </a:r>
            <a:r>
              <a:rPr lang="en-US" sz="2000" b="1" dirty="0" smtClean="0">
                <a:solidFill>
                  <a:schemeClr val="bg2"/>
                </a:solidFill>
              </a:rPr>
              <a:t> Hispanic girls </a:t>
            </a:r>
          </a:p>
          <a:p>
            <a:pPr algn="ctr"/>
            <a:r>
              <a:rPr lang="en-US" sz="2000" b="1" dirty="0" smtClean="0">
                <a:solidFill>
                  <a:schemeClr val="bg2"/>
                </a:solidFill>
              </a:rPr>
              <a:t>will </a:t>
            </a:r>
            <a:r>
              <a:rPr lang="en-US" sz="2000" b="1" dirty="0">
                <a:solidFill>
                  <a:schemeClr val="bg2"/>
                </a:solidFill>
              </a:rPr>
              <a:t>become pregnant by age 20</a:t>
            </a:r>
          </a:p>
          <a:p>
            <a:pPr algn="ctr"/>
            <a:endParaRPr lang="en-US" dirty="0"/>
          </a:p>
        </p:txBody>
      </p:sp>
      <p:sp>
        <p:nvSpPr>
          <p:cNvPr id="14" name="Rectangle 13"/>
          <p:cNvSpPr/>
          <p:nvPr/>
        </p:nvSpPr>
        <p:spPr>
          <a:xfrm>
            <a:off x="317677" y="6019800"/>
            <a:ext cx="8564180" cy="430887"/>
          </a:xfrm>
          <a:prstGeom prst="rect">
            <a:avLst/>
          </a:prstGeom>
        </p:spPr>
        <p:txBody>
          <a:bodyPr wrap="square">
            <a:spAutoFit/>
          </a:bodyPr>
          <a:lstStyle/>
          <a:p>
            <a:r>
              <a:rPr lang="en-US" sz="1100" dirty="0">
                <a:latin typeface="Myriad Pro" pitchFamily="34" charset="0"/>
              </a:rPr>
              <a:t>The National  Campaign to Prevent Teen and Unplanned Pregnancy, April 2016. http://thenationalcampaign.org/sites/default/files/resource-primary-download/fast_facts_-_teen_pregnancy_in_the_united_states.pdf</a:t>
            </a:r>
          </a:p>
        </p:txBody>
      </p:sp>
      <p:sp>
        <p:nvSpPr>
          <p:cNvPr id="3" name="Rectangle 2"/>
          <p:cNvSpPr/>
          <p:nvPr/>
        </p:nvSpPr>
        <p:spPr>
          <a:xfrm>
            <a:off x="1052782" y="3787149"/>
            <a:ext cx="3000654" cy="1015663"/>
          </a:xfrm>
          <a:prstGeom prst="rect">
            <a:avLst/>
          </a:prstGeom>
        </p:spPr>
        <p:txBody>
          <a:bodyPr wrap="square">
            <a:spAutoFit/>
          </a:bodyPr>
          <a:lstStyle/>
          <a:p>
            <a:pPr algn="ctr"/>
            <a:r>
              <a:rPr lang="en-US" sz="2000" b="1" dirty="0"/>
              <a:t>2</a:t>
            </a:r>
            <a:r>
              <a:rPr lang="en-US" sz="2000" b="1" dirty="0" smtClean="0"/>
              <a:t> </a:t>
            </a:r>
            <a:r>
              <a:rPr lang="en-US" sz="2000" b="1" dirty="0">
                <a:solidFill>
                  <a:schemeClr val="bg2"/>
                </a:solidFill>
              </a:rPr>
              <a:t>in </a:t>
            </a:r>
            <a:r>
              <a:rPr lang="en-US" sz="2000" b="1" dirty="0"/>
              <a:t>5</a:t>
            </a:r>
            <a:r>
              <a:rPr lang="en-US" sz="2000" b="1" dirty="0" smtClean="0">
                <a:solidFill>
                  <a:schemeClr val="bg2"/>
                </a:solidFill>
              </a:rPr>
              <a:t> Black girls </a:t>
            </a:r>
            <a:endParaRPr lang="en-US" sz="2000" b="1" dirty="0">
              <a:solidFill>
                <a:schemeClr val="bg2"/>
              </a:solidFill>
            </a:endParaRPr>
          </a:p>
          <a:p>
            <a:pPr algn="ctr"/>
            <a:r>
              <a:rPr lang="en-US" sz="2000" b="1" dirty="0">
                <a:solidFill>
                  <a:schemeClr val="bg2"/>
                </a:solidFill>
              </a:rPr>
              <a:t>will become pregnant by age 20</a:t>
            </a:r>
          </a:p>
        </p:txBody>
      </p:sp>
    </p:spTree>
    <p:extLst>
      <p:ext uri="{BB962C8B-B14F-4D97-AF65-F5344CB8AC3E}">
        <p14:creationId xmlns:p14="http://schemas.microsoft.com/office/powerpoint/2010/main" val="26158283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020762"/>
          </a:xfrm>
        </p:spPr>
        <p:txBody>
          <a:bodyPr/>
          <a:lstStyle/>
          <a:p>
            <a:r>
              <a:rPr lang="en-US" sz="3200" dirty="0" smtClean="0"/>
              <a:t>Safety of DMPA for Teens</a:t>
            </a:r>
            <a:endParaRPr lang="en-US" sz="3200" dirty="0"/>
          </a:p>
        </p:txBody>
      </p:sp>
      <p:sp>
        <p:nvSpPr>
          <p:cNvPr id="3" name="Content Placeholder 2"/>
          <p:cNvSpPr>
            <a:spLocks noGrp="1"/>
          </p:cNvSpPr>
          <p:nvPr>
            <p:ph idx="1"/>
          </p:nvPr>
        </p:nvSpPr>
        <p:spPr>
          <a:xfrm>
            <a:off x="457200" y="1371600"/>
            <a:ext cx="8229600" cy="4191000"/>
          </a:xfrm>
        </p:spPr>
        <p:txBody>
          <a:bodyPr/>
          <a:lstStyle/>
          <a:p>
            <a:pPr>
              <a:spcBef>
                <a:spcPts val="600"/>
              </a:spcBef>
            </a:pPr>
            <a:r>
              <a:rPr lang="en-US" dirty="0" smtClean="0"/>
              <a:t>DMPA and age &lt;18:  US MEC 2</a:t>
            </a:r>
          </a:p>
          <a:p>
            <a:pPr>
              <a:spcBef>
                <a:spcPts val="600"/>
              </a:spcBef>
            </a:pPr>
            <a:r>
              <a:rPr lang="en-US" dirty="0" smtClean="0"/>
              <a:t>DMPA and Bone </a:t>
            </a:r>
            <a:r>
              <a:rPr lang="en-US" dirty="0"/>
              <a:t>mineral </a:t>
            </a:r>
            <a:r>
              <a:rPr lang="en-US" dirty="0" smtClean="0"/>
              <a:t>density (BMD)</a:t>
            </a:r>
            <a:endParaRPr lang="en-US" dirty="0"/>
          </a:p>
          <a:p>
            <a:pPr lvl="1">
              <a:spcBef>
                <a:spcPts val="600"/>
              </a:spcBef>
            </a:pPr>
            <a:r>
              <a:rPr lang="en-US" sz="2400" dirty="0"/>
              <a:t>Small amounts of BMD lost using DMPA</a:t>
            </a:r>
          </a:p>
          <a:p>
            <a:pPr lvl="1">
              <a:spcBef>
                <a:spcPts val="600"/>
              </a:spcBef>
            </a:pPr>
            <a:r>
              <a:rPr lang="en-US" sz="2400" dirty="0"/>
              <a:t>BMD regained after discontinuation</a:t>
            </a:r>
          </a:p>
          <a:p>
            <a:pPr lvl="1">
              <a:spcBef>
                <a:spcPts val="600"/>
              </a:spcBef>
            </a:pPr>
            <a:r>
              <a:rPr lang="en-US" sz="2400" dirty="0"/>
              <a:t>Unclear how BMD relates to fracture risk in adolescents</a:t>
            </a:r>
          </a:p>
          <a:p>
            <a:pPr lvl="1">
              <a:spcBef>
                <a:spcPts val="600"/>
              </a:spcBef>
            </a:pPr>
            <a:r>
              <a:rPr lang="en-US" sz="2400" dirty="0"/>
              <a:t>No evidence that DMPA increases fracture in </a:t>
            </a:r>
            <a:r>
              <a:rPr lang="en-US" sz="2400" dirty="0" smtClean="0"/>
              <a:t>adolescents</a:t>
            </a:r>
            <a:endParaRPr lang="en-US" sz="2400" dirty="0"/>
          </a:p>
          <a:p>
            <a:pPr marL="400050">
              <a:spcBef>
                <a:spcPts val="600"/>
              </a:spcBef>
            </a:pPr>
            <a:r>
              <a:rPr lang="en-US" dirty="0" smtClean="0"/>
              <a:t>DMPA and Obesity</a:t>
            </a:r>
            <a:endParaRPr lang="en-US" dirty="0"/>
          </a:p>
          <a:p>
            <a:pPr marL="857250" lvl="1" indent="-342900">
              <a:spcBef>
                <a:spcPts val="600"/>
              </a:spcBef>
            </a:pPr>
            <a:r>
              <a:rPr lang="en-US" sz="2400" dirty="0"/>
              <a:t>Obese adolescents who use DMPA may be more likely to gain weight than non-obese DMPA users and obese users of other methods</a:t>
            </a:r>
          </a:p>
          <a:p>
            <a:endParaRPr lang="en-US" dirty="0"/>
          </a:p>
        </p:txBody>
      </p:sp>
    </p:spTree>
    <p:extLst>
      <p:ext uri="{BB962C8B-B14F-4D97-AF65-F5344CB8AC3E}">
        <p14:creationId xmlns:p14="http://schemas.microsoft.com/office/powerpoint/2010/main" val="73071702"/>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mp:transition xmlns:mp="http://schemas.microsoft.com/office/mac/powerpoint/2008/mai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22114"/>
          </a:xfrm>
        </p:spPr>
        <p:txBody>
          <a:bodyPr/>
          <a:lstStyle/>
          <a:p>
            <a:r>
              <a:rPr lang="en-US" sz="3200" dirty="0" smtClean="0"/>
              <a:t>Clinical Scenario 1</a:t>
            </a:r>
            <a:endParaRPr lang="en-US" sz="3200" dirty="0"/>
          </a:p>
        </p:txBody>
      </p:sp>
      <p:sp>
        <p:nvSpPr>
          <p:cNvPr id="3" name="Content Placeholder 2"/>
          <p:cNvSpPr>
            <a:spLocks noGrp="1"/>
          </p:cNvSpPr>
          <p:nvPr>
            <p:ph idx="1"/>
          </p:nvPr>
        </p:nvSpPr>
        <p:spPr>
          <a:xfrm>
            <a:off x="457200" y="1268760"/>
            <a:ext cx="8229600" cy="4522441"/>
          </a:xfrm>
        </p:spPr>
        <p:txBody>
          <a:bodyPr/>
          <a:lstStyle/>
          <a:p>
            <a:pPr>
              <a:buSzPct val="100000"/>
              <a:buFont typeface="Arial" pitchFamily="34" charset="0"/>
              <a:buChar char="•"/>
            </a:pPr>
            <a:r>
              <a:rPr lang="en-US" dirty="0" smtClean="0"/>
              <a:t>16 year old female, healthy, nulliparous, currently using condoms, but wants more reliable method.  What options are available to her?</a:t>
            </a:r>
          </a:p>
          <a:p>
            <a:endParaRPr lang="en-US" dirty="0" smtClean="0"/>
          </a:p>
          <a:p>
            <a:pPr marL="400050" lvl="1" indent="0">
              <a:buNone/>
            </a:pPr>
            <a:r>
              <a:rPr lang="en-US" b="1" dirty="0">
                <a:solidFill>
                  <a:schemeClr val="tx1"/>
                </a:solidFill>
              </a:rPr>
              <a:t>A.  IUD (copper or </a:t>
            </a:r>
            <a:r>
              <a:rPr lang="en-US" b="1" dirty="0" err="1">
                <a:solidFill>
                  <a:schemeClr val="tx1"/>
                </a:solidFill>
              </a:rPr>
              <a:t>levonorgestrel</a:t>
            </a:r>
            <a:r>
              <a:rPr lang="en-US" b="1" dirty="0" smtClean="0">
                <a:solidFill>
                  <a:schemeClr val="tx1"/>
                </a:solidFill>
              </a:rPr>
              <a:t>) (US MEC 2)</a:t>
            </a:r>
            <a:endParaRPr lang="en-US" b="1" dirty="0">
              <a:solidFill>
                <a:schemeClr val="tx1"/>
              </a:solidFill>
            </a:endParaRPr>
          </a:p>
          <a:p>
            <a:pPr marL="400050" lvl="1" indent="0">
              <a:buNone/>
            </a:pPr>
            <a:r>
              <a:rPr lang="en-US" b="1" dirty="0">
                <a:solidFill>
                  <a:schemeClr val="tx1"/>
                </a:solidFill>
              </a:rPr>
              <a:t>B.  </a:t>
            </a:r>
            <a:r>
              <a:rPr lang="en-US" b="1" dirty="0" smtClean="0">
                <a:solidFill>
                  <a:schemeClr val="tx1"/>
                </a:solidFill>
              </a:rPr>
              <a:t>Implants (US MEC 1)</a:t>
            </a:r>
            <a:endParaRPr lang="en-US" b="1" dirty="0">
              <a:solidFill>
                <a:schemeClr val="tx1"/>
              </a:solidFill>
            </a:endParaRPr>
          </a:p>
          <a:p>
            <a:pPr marL="400050" lvl="1" indent="0">
              <a:buNone/>
            </a:pPr>
            <a:r>
              <a:rPr lang="en-US" b="1" dirty="0">
                <a:solidFill>
                  <a:schemeClr val="tx1"/>
                </a:solidFill>
              </a:rPr>
              <a:t>C.  </a:t>
            </a:r>
            <a:r>
              <a:rPr lang="en-US" b="1" dirty="0" smtClean="0">
                <a:solidFill>
                  <a:schemeClr val="tx1"/>
                </a:solidFill>
              </a:rPr>
              <a:t>DMPA (US MEC 2)</a:t>
            </a:r>
            <a:endParaRPr lang="en-US" b="1" dirty="0">
              <a:solidFill>
                <a:schemeClr val="tx1"/>
              </a:solidFill>
            </a:endParaRPr>
          </a:p>
          <a:p>
            <a:pPr marL="400050" lvl="1" indent="0">
              <a:buNone/>
            </a:pPr>
            <a:r>
              <a:rPr lang="en-US" b="1" dirty="0" smtClean="0">
                <a:solidFill>
                  <a:schemeClr val="tx1"/>
                </a:solidFill>
              </a:rPr>
              <a:t>D. Combined </a:t>
            </a:r>
            <a:r>
              <a:rPr lang="en-US" b="1" dirty="0">
                <a:solidFill>
                  <a:schemeClr val="tx1"/>
                </a:solidFill>
              </a:rPr>
              <a:t>hormonal methods (pill, patch, ring) </a:t>
            </a:r>
            <a:r>
              <a:rPr lang="en-US" b="1" dirty="0" smtClean="0">
                <a:solidFill>
                  <a:schemeClr val="tx1"/>
                </a:solidFill>
              </a:rPr>
              <a:t> (US MEC 1)</a:t>
            </a:r>
          </a:p>
          <a:p>
            <a:pPr marL="400050" lvl="1" indent="0">
              <a:buNone/>
            </a:pPr>
            <a:endParaRPr lang="en-US" b="1" dirty="0">
              <a:solidFill>
                <a:schemeClr val="tx1"/>
              </a:solidFill>
            </a:endParaRPr>
          </a:p>
          <a:p>
            <a:pPr marL="400050" lvl="1" indent="0">
              <a:buNone/>
            </a:pPr>
            <a:r>
              <a:rPr lang="en-US" b="1" dirty="0" smtClean="0">
                <a:solidFill>
                  <a:schemeClr val="tx1"/>
                </a:solidFill>
              </a:rPr>
              <a:t>ALL OF THE ABOVE! </a:t>
            </a:r>
            <a:r>
              <a:rPr lang="en-US" b="1" dirty="0">
                <a:solidFill>
                  <a:schemeClr val="tx1"/>
                </a:solidFill>
              </a:rPr>
              <a:t> </a:t>
            </a:r>
            <a:r>
              <a:rPr lang="en-US" b="1" dirty="0" smtClean="0">
                <a:solidFill>
                  <a:schemeClr val="tx1"/>
                </a:solidFill>
              </a:rPr>
              <a:t>Plus…</a:t>
            </a:r>
            <a:endParaRPr lang="en-US" dirty="0">
              <a:solidFill>
                <a:schemeClr val="tx1"/>
              </a:solidFill>
            </a:endParaRPr>
          </a:p>
          <a:p>
            <a:pPr marL="0" indent="0">
              <a:buNone/>
            </a:pPr>
            <a:r>
              <a:rPr lang="en-US" dirty="0" smtClean="0">
                <a:solidFill>
                  <a:schemeClr val="tx1"/>
                </a:solidFill>
              </a:rPr>
              <a:t>Encourage continued condom use for dual protection</a:t>
            </a:r>
            <a:endParaRPr lang="en-US" dirty="0">
              <a:solidFill>
                <a:schemeClr val="tx1"/>
              </a:solidFill>
            </a:endParaRPr>
          </a:p>
        </p:txBody>
      </p:sp>
    </p:spTree>
    <p:extLst>
      <p:ext uri="{BB962C8B-B14F-4D97-AF65-F5344CB8AC3E}">
        <p14:creationId xmlns:p14="http://schemas.microsoft.com/office/powerpoint/2010/main" val="1180867374"/>
      </p:ext>
    </p:extLst>
  </p:cSld>
  <p:clrMapOvr>
    <a:masterClrMapping/>
  </p:clrMapOvr>
  <p:transition>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0106"/>
          </a:xfrm>
        </p:spPr>
        <p:txBody>
          <a:bodyPr/>
          <a:lstStyle/>
          <a:p>
            <a:r>
              <a:rPr lang="en-US" sz="3200" dirty="0" smtClean="0"/>
              <a:t>Clinical Scenario 2</a:t>
            </a:r>
            <a:endParaRPr lang="en-US" sz="3200" dirty="0"/>
          </a:p>
        </p:txBody>
      </p:sp>
      <p:sp>
        <p:nvSpPr>
          <p:cNvPr id="3" name="Content Placeholder 2"/>
          <p:cNvSpPr>
            <a:spLocks noGrp="1"/>
          </p:cNvSpPr>
          <p:nvPr>
            <p:ph idx="1"/>
          </p:nvPr>
        </p:nvSpPr>
        <p:spPr/>
        <p:txBody>
          <a:bodyPr/>
          <a:lstStyle/>
          <a:p>
            <a:pPr>
              <a:buSzPct val="100000"/>
              <a:buFont typeface="Arial" pitchFamily="34" charset="0"/>
              <a:buChar char="•"/>
            </a:pPr>
            <a:r>
              <a:rPr lang="en-US" dirty="0" smtClean="0"/>
              <a:t>18 year old G1P0, pregnant, and being counseled for postpartum family planning.  She is not planning on breastfeeding.  What options are available to her immediately postpartum?</a:t>
            </a:r>
          </a:p>
          <a:p>
            <a:endParaRPr lang="en-US" dirty="0" smtClean="0"/>
          </a:p>
          <a:p>
            <a:pPr marL="400050" lvl="1" indent="0">
              <a:buNone/>
            </a:pPr>
            <a:r>
              <a:rPr lang="en-US" b="1" dirty="0" smtClean="0"/>
              <a:t>A.  IUD </a:t>
            </a:r>
            <a:r>
              <a:rPr lang="en-US" b="1" dirty="0"/>
              <a:t>(copper or levonorgestrel)</a:t>
            </a:r>
          </a:p>
          <a:p>
            <a:pPr marL="400050" lvl="1" indent="0">
              <a:buNone/>
            </a:pPr>
            <a:r>
              <a:rPr lang="en-US" b="1" dirty="0" smtClean="0"/>
              <a:t>B.  Progestin-only methods (pill, injectable, implant)</a:t>
            </a:r>
          </a:p>
          <a:p>
            <a:pPr marL="400050" lvl="1" indent="0">
              <a:buNone/>
            </a:pPr>
            <a:r>
              <a:rPr lang="en-US" b="1" dirty="0" smtClean="0"/>
              <a:t>C. </a:t>
            </a:r>
            <a:r>
              <a:rPr lang="en-US" b="1" dirty="0"/>
              <a:t>Combined hormonal methods (pill, patch, ring)</a:t>
            </a:r>
          </a:p>
          <a:p>
            <a:pPr marL="400050" lvl="1" indent="0">
              <a:buNone/>
            </a:pPr>
            <a:endParaRPr lang="en-US" b="1" dirty="0" smtClean="0"/>
          </a:p>
        </p:txBody>
      </p:sp>
      <p:pic>
        <p:nvPicPr>
          <p:cNvPr id="18435" name="Picture 3" descr="\\cdc\project\CCHP_NCCD_DRH\drhshare\Photos\Photos\teen pregnancy\7846114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8029" y="4793341"/>
            <a:ext cx="2438400" cy="1620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5640095"/>
      </p:ext>
    </p:extLst>
  </p:cSld>
  <p:clrMapOvr>
    <a:masterClrMapping/>
  </p:clrMapOvr>
  <p:transition>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sz="3200" dirty="0" smtClean="0"/>
              <a:t>Postpartum: Hormonal Contraception</a:t>
            </a:r>
            <a:endParaRPr lang="en-US" sz="3200"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763653623"/>
              </p:ext>
            </p:extLst>
          </p:nvPr>
        </p:nvGraphicFramePr>
        <p:xfrm>
          <a:off x="467544" y="1295400"/>
          <a:ext cx="8219256" cy="3403600"/>
        </p:xfrm>
        <a:graphic>
          <a:graphicData uri="http://schemas.openxmlformats.org/drawingml/2006/table">
            <a:tbl>
              <a:tblPr firstRow="1" bandRow="1">
                <a:tableStyleId>{5C22544A-7EE6-4342-B048-85BDC9FD1C3A}</a:tableStyleId>
              </a:tblPr>
              <a:tblGrid>
                <a:gridCol w="2732856"/>
                <a:gridCol w="2743200"/>
                <a:gridCol w="2743200"/>
              </a:tblGrid>
              <a:tr h="370840">
                <a:tc>
                  <a:txBody>
                    <a:bodyPr/>
                    <a:lstStyle/>
                    <a:p>
                      <a:r>
                        <a:rPr lang="en-US" dirty="0" smtClean="0"/>
                        <a:t>Condition</a:t>
                      </a:r>
                      <a:endParaRPr lang="en-US" dirty="0"/>
                    </a:p>
                  </a:txBody>
                  <a:tcPr>
                    <a:solidFill>
                      <a:schemeClr val="bg1">
                        <a:lumMod val="20000"/>
                        <a:lumOff val="80000"/>
                      </a:schemeClr>
                    </a:solidFill>
                  </a:tcPr>
                </a:tc>
                <a:tc>
                  <a:txBody>
                    <a:bodyPr/>
                    <a:lstStyle/>
                    <a:p>
                      <a:r>
                        <a:rPr lang="en-US" dirty="0" smtClean="0"/>
                        <a:t>Combined methods</a:t>
                      </a:r>
                      <a:endParaRPr lang="en-US" dirty="0"/>
                    </a:p>
                  </a:txBody>
                  <a:tcPr>
                    <a:solidFill>
                      <a:schemeClr val="bg1">
                        <a:lumMod val="20000"/>
                        <a:lumOff val="80000"/>
                      </a:schemeClr>
                    </a:solidFill>
                  </a:tcPr>
                </a:tc>
                <a:tc>
                  <a:txBody>
                    <a:bodyPr/>
                    <a:lstStyle/>
                    <a:p>
                      <a:r>
                        <a:rPr lang="en-US" dirty="0" smtClean="0"/>
                        <a:t>Progestin-only</a:t>
                      </a:r>
                      <a:r>
                        <a:rPr lang="en-US" baseline="0" dirty="0" smtClean="0"/>
                        <a:t> methods</a:t>
                      </a:r>
                      <a:endParaRPr lang="en-US" dirty="0"/>
                    </a:p>
                  </a:txBody>
                  <a:tcPr>
                    <a:solidFill>
                      <a:schemeClr val="bg1">
                        <a:lumMod val="20000"/>
                        <a:lumOff val="80000"/>
                      </a:schemeClr>
                    </a:solidFill>
                  </a:tcPr>
                </a:tc>
              </a:tr>
              <a:tr h="370840">
                <a:tc>
                  <a:txBody>
                    <a:bodyPr/>
                    <a:lstStyle/>
                    <a:p>
                      <a:r>
                        <a:rPr lang="en-US" i="0" dirty="0" smtClean="0">
                          <a:solidFill>
                            <a:schemeClr val="bg2"/>
                          </a:solidFill>
                        </a:rPr>
                        <a:t>Postpartum (non-breastfeeding women)</a:t>
                      </a:r>
                      <a:endParaRPr lang="en-US" i="0" dirty="0">
                        <a:solidFill>
                          <a:schemeClr val="bg2"/>
                        </a:solidFill>
                      </a:endParaRPr>
                    </a:p>
                  </a:txBody>
                  <a:tcPr>
                    <a:noFill/>
                  </a:tcPr>
                </a:tc>
                <a:tc>
                  <a:txBody>
                    <a:bodyPr/>
                    <a:lstStyle/>
                    <a:p>
                      <a:endParaRPr lang="en-US" i="1" dirty="0">
                        <a:solidFill>
                          <a:schemeClr val="bg2"/>
                        </a:solidFill>
                      </a:endParaRPr>
                    </a:p>
                  </a:txBody>
                  <a:tcPr>
                    <a:noFill/>
                  </a:tcPr>
                </a:tc>
                <a:tc>
                  <a:txBody>
                    <a:bodyPr/>
                    <a:lstStyle/>
                    <a:p>
                      <a:endParaRPr lang="en-US" i="1" dirty="0">
                        <a:solidFill>
                          <a:schemeClr val="bg2"/>
                        </a:solidFill>
                      </a:endParaRPr>
                    </a:p>
                  </a:txBody>
                  <a:tcPr>
                    <a:noFill/>
                  </a:tcPr>
                </a:tc>
              </a:tr>
              <a:tr h="370840">
                <a:tc>
                  <a:txBody>
                    <a:bodyPr/>
                    <a:lstStyle/>
                    <a:p>
                      <a:r>
                        <a:rPr lang="en-US" i="0" dirty="0" smtClean="0">
                          <a:solidFill>
                            <a:schemeClr val="bg2"/>
                          </a:solidFill>
                        </a:rPr>
                        <a:t>a) &lt; 21 days</a:t>
                      </a:r>
                      <a:endParaRPr lang="en-US" i="0" dirty="0">
                        <a:solidFill>
                          <a:schemeClr val="bg2"/>
                        </a:solidFill>
                      </a:endParaRPr>
                    </a:p>
                  </a:txBody>
                  <a:tcPr>
                    <a:noFill/>
                  </a:tcPr>
                </a:tc>
                <a:tc>
                  <a:txBody>
                    <a:bodyPr/>
                    <a:lstStyle/>
                    <a:p>
                      <a:pPr algn="ctr"/>
                      <a:r>
                        <a:rPr lang="en-US" b="1" i="0" dirty="0" smtClean="0">
                          <a:solidFill>
                            <a:schemeClr val="bg2"/>
                          </a:solidFill>
                        </a:rPr>
                        <a:t>4</a:t>
                      </a:r>
                      <a:endParaRPr lang="en-US" b="1" i="0" dirty="0">
                        <a:solidFill>
                          <a:schemeClr val="bg2"/>
                        </a:solidFill>
                      </a:endParaRPr>
                    </a:p>
                  </a:txBody>
                  <a:tcPr>
                    <a:solidFill>
                      <a:srgbClr val="FF0000"/>
                    </a:solidFill>
                  </a:tcPr>
                </a:tc>
                <a:tc>
                  <a:txBody>
                    <a:bodyPr/>
                    <a:lstStyle/>
                    <a:p>
                      <a:pPr algn="ctr"/>
                      <a:r>
                        <a:rPr lang="en-US" b="1" i="0" dirty="0" smtClean="0">
                          <a:solidFill>
                            <a:schemeClr val="bg2"/>
                          </a:solidFill>
                        </a:rPr>
                        <a:t>1</a:t>
                      </a:r>
                      <a:endParaRPr lang="en-US" b="1" i="0" dirty="0">
                        <a:solidFill>
                          <a:schemeClr val="bg2"/>
                        </a:solidFill>
                      </a:endParaRPr>
                    </a:p>
                  </a:txBody>
                  <a:tcPr>
                    <a:solidFill>
                      <a:srgbClr val="087E21"/>
                    </a:solidFill>
                  </a:tcPr>
                </a:tc>
              </a:tr>
              <a:tr h="370840">
                <a:tc>
                  <a:txBody>
                    <a:bodyPr/>
                    <a:lstStyle/>
                    <a:p>
                      <a:r>
                        <a:rPr lang="en-US" i="0" dirty="0" smtClean="0">
                          <a:solidFill>
                            <a:schemeClr val="bg2"/>
                          </a:solidFill>
                        </a:rPr>
                        <a:t>b)  21 days to 42 days</a:t>
                      </a:r>
                      <a:endParaRPr lang="en-US" i="0" dirty="0">
                        <a:solidFill>
                          <a:schemeClr val="bg2"/>
                        </a:solidFill>
                      </a:endParaRPr>
                    </a:p>
                  </a:txBody>
                  <a:tcPr>
                    <a:noFill/>
                  </a:tcPr>
                </a:tc>
                <a:tc>
                  <a:txBody>
                    <a:bodyPr/>
                    <a:lstStyle/>
                    <a:p>
                      <a:pPr algn="ctr"/>
                      <a:endParaRPr lang="en-US" b="1" i="0" dirty="0">
                        <a:solidFill>
                          <a:schemeClr val="bg2"/>
                        </a:solidFill>
                      </a:endParaRPr>
                    </a:p>
                  </a:txBody>
                  <a:tcPr>
                    <a:noFill/>
                  </a:tcPr>
                </a:tc>
                <a:tc>
                  <a:txBody>
                    <a:bodyPr/>
                    <a:lstStyle/>
                    <a:p>
                      <a:pPr algn="ctr"/>
                      <a:endParaRPr lang="en-US" b="1" i="0" dirty="0">
                        <a:solidFill>
                          <a:schemeClr val="bg2"/>
                        </a:solidFill>
                      </a:endParaRPr>
                    </a:p>
                  </a:txBody>
                  <a:tcPr>
                    <a:noFill/>
                  </a:tcPr>
                </a:tc>
              </a:tr>
              <a:tr h="370840">
                <a:tc>
                  <a:txBody>
                    <a:bodyPr/>
                    <a:lstStyle/>
                    <a:p>
                      <a:r>
                        <a:rPr lang="en-US" i="0" baseline="0" dirty="0" smtClean="0">
                          <a:solidFill>
                            <a:schemeClr val="bg2"/>
                          </a:solidFill>
                        </a:rPr>
                        <a:t>    i) With other risk factors for VTE</a:t>
                      </a:r>
                      <a:endParaRPr lang="en-US" i="0" dirty="0">
                        <a:solidFill>
                          <a:schemeClr val="bg2"/>
                        </a:solidFill>
                      </a:endParaRPr>
                    </a:p>
                  </a:txBody>
                  <a:tcPr>
                    <a:noFill/>
                  </a:tcPr>
                </a:tc>
                <a:tc>
                  <a:txBody>
                    <a:bodyPr/>
                    <a:lstStyle/>
                    <a:p>
                      <a:pPr algn="ctr"/>
                      <a:r>
                        <a:rPr lang="en-US" b="1" i="0" dirty="0" smtClean="0">
                          <a:solidFill>
                            <a:schemeClr val="bg2"/>
                          </a:solidFill>
                        </a:rPr>
                        <a:t>3*</a:t>
                      </a:r>
                      <a:endParaRPr lang="en-US" b="1" i="0" dirty="0">
                        <a:solidFill>
                          <a:schemeClr val="bg2"/>
                        </a:solidFill>
                      </a:endParaRPr>
                    </a:p>
                  </a:txBody>
                  <a:tcPr>
                    <a:solidFill>
                      <a:srgbClr val="F36DED"/>
                    </a:solidFill>
                  </a:tcPr>
                </a:tc>
                <a:tc>
                  <a:txBody>
                    <a:bodyPr/>
                    <a:lstStyle/>
                    <a:p>
                      <a:pPr algn="ctr"/>
                      <a:r>
                        <a:rPr lang="en-US" b="1" i="0" dirty="0" smtClean="0">
                          <a:solidFill>
                            <a:schemeClr val="bg2"/>
                          </a:solidFill>
                        </a:rPr>
                        <a:t>1</a:t>
                      </a:r>
                      <a:endParaRPr lang="en-US" b="1" i="0" dirty="0">
                        <a:solidFill>
                          <a:schemeClr val="bg2"/>
                        </a:solidFill>
                      </a:endParaRPr>
                    </a:p>
                  </a:txBody>
                  <a:tcPr>
                    <a:solidFill>
                      <a:srgbClr val="087E21"/>
                    </a:solidFill>
                  </a:tcPr>
                </a:tc>
              </a:tr>
              <a:tr h="370840">
                <a:tc>
                  <a:txBody>
                    <a:bodyPr/>
                    <a:lstStyle/>
                    <a:p>
                      <a:pPr marL="341313" indent="-231775">
                        <a:tabLst>
                          <a:tab pos="341313" algn="l"/>
                        </a:tabLst>
                      </a:pPr>
                      <a:r>
                        <a:rPr lang="en-US" i="0" dirty="0" smtClean="0">
                          <a:solidFill>
                            <a:schemeClr val="bg2"/>
                          </a:solidFill>
                        </a:rPr>
                        <a:t>ii) Without</a:t>
                      </a:r>
                      <a:r>
                        <a:rPr lang="en-US" i="0" baseline="0" dirty="0" smtClean="0">
                          <a:solidFill>
                            <a:schemeClr val="bg2"/>
                          </a:solidFill>
                        </a:rPr>
                        <a:t> other risk factors for VTE</a:t>
                      </a:r>
                      <a:endParaRPr lang="en-US" i="0" dirty="0">
                        <a:solidFill>
                          <a:schemeClr val="bg2"/>
                        </a:solidFill>
                      </a:endParaRPr>
                    </a:p>
                  </a:txBody>
                  <a:tcPr>
                    <a:noFill/>
                  </a:tcPr>
                </a:tc>
                <a:tc>
                  <a:txBody>
                    <a:bodyPr/>
                    <a:lstStyle/>
                    <a:p>
                      <a:pPr algn="ctr"/>
                      <a:r>
                        <a:rPr lang="en-US" b="1" i="0" dirty="0" smtClean="0">
                          <a:solidFill>
                            <a:schemeClr val="bg2"/>
                          </a:solidFill>
                        </a:rPr>
                        <a:t>2</a:t>
                      </a:r>
                      <a:endParaRPr lang="en-US" b="1" i="0" dirty="0">
                        <a:solidFill>
                          <a:schemeClr val="bg2"/>
                        </a:solidFill>
                      </a:endParaRPr>
                    </a:p>
                  </a:txBody>
                  <a:tcPr>
                    <a:solidFill>
                      <a:srgbClr val="17CF36"/>
                    </a:solidFill>
                  </a:tcPr>
                </a:tc>
                <a:tc>
                  <a:txBody>
                    <a:bodyPr/>
                    <a:lstStyle/>
                    <a:p>
                      <a:pPr algn="ctr"/>
                      <a:r>
                        <a:rPr lang="en-US" b="1" i="0" dirty="0" smtClean="0">
                          <a:solidFill>
                            <a:schemeClr val="bg2"/>
                          </a:solidFill>
                        </a:rPr>
                        <a:t>1</a:t>
                      </a:r>
                      <a:endParaRPr lang="en-US" b="1" i="0" dirty="0">
                        <a:solidFill>
                          <a:schemeClr val="bg2"/>
                        </a:solidFill>
                      </a:endParaRPr>
                    </a:p>
                  </a:txBody>
                  <a:tcPr>
                    <a:solidFill>
                      <a:srgbClr val="087E21"/>
                    </a:solidFill>
                  </a:tcPr>
                </a:tc>
              </a:tr>
              <a:tr h="370840">
                <a:tc>
                  <a:txBody>
                    <a:bodyPr/>
                    <a:lstStyle/>
                    <a:p>
                      <a:r>
                        <a:rPr lang="en-US" i="0" dirty="0" smtClean="0">
                          <a:solidFill>
                            <a:schemeClr val="bg2"/>
                          </a:solidFill>
                        </a:rPr>
                        <a:t>c) &gt; 42 days</a:t>
                      </a:r>
                      <a:endParaRPr lang="en-US" i="0" dirty="0">
                        <a:solidFill>
                          <a:schemeClr val="bg2"/>
                        </a:solidFill>
                      </a:endParaRPr>
                    </a:p>
                  </a:txBody>
                  <a:tcPr>
                    <a:noFill/>
                  </a:tcPr>
                </a:tc>
                <a:tc>
                  <a:txBody>
                    <a:bodyPr/>
                    <a:lstStyle/>
                    <a:p>
                      <a:pPr algn="ctr"/>
                      <a:r>
                        <a:rPr lang="en-US" b="1" i="0" dirty="0" smtClean="0">
                          <a:solidFill>
                            <a:schemeClr val="bg2"/>
                          </a:solidFill>
                        </a:rPr>
                        <a:t>1</a:t>
                      </a:r>
                      <a:endParaRPr lang="en-US" b="1" i="0" dirty="0">
                        <a:solidFill>
                          <a:schemeClr val="bg2"/>
                        </a:solidFill>
                      </a:endParaRPr>
                    </a:p>
                  </a:txBody>
                  <a:tcPr>
                    <a:solidFill>
                      <a:srgbClr val="087E21"/>
                    </a:solidFill>
                  </a:tcPr>
                </a:tc>
                <a:tc>
                  <a:txBody>
                    <a:bodyPr/>
                    <a:lstStyle/>
                    <a:p>
                      <a:pPr algn="ctr"/>
                      <a:r>
                        <a:rPr lang="en-US" b="1" i="0" dirty="0" smtClean="0">
                          <a:solidFill>
                            <a:schemeClr val="bg2"/>
                          </a:solidFill>
                        </a:rPr>
                        <a:t>1</a:t>
                      </a:r>
                      <a:endParaRPr lang="en-US" b="1" i="0" dirty="0">
                        <a:solidFill>
                          <a:schemeClr val="bg2"/>
                        </a:solidFill>
                      </a:endParaRPr>
                    </a:p>
                  </a:txBody>
                  <a:tcPr>
                    <a:solidFill>
                      <a:srgbClr val="087E21"/>
                    </a:solidFill>
                  </a:tcP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688727940"/>
              </p:ext>
            </p:extLst>
          </p:nvPr>
        </p:nvGraphicFramePr>
        <p:xfrm>
          <a:off x="482784" y="4927600"/>
          <a:ext cx="6096000" cy="1483360"/>
        </p:xfrm>
        <a:graphic>
          <a:graphicData uri="http://schemas.openxmlformats.org/drawingml/2006/table">
            <a:tbl>
              <a:tblPr firstRow="1" bandRow="1">
                <a:tableStyleId>{5940675A-B579-460E-94D1-54222C63F5DA}</a:tableStyleId>
              </a:tblPr>
              <a:tblGrid>
                <a:gridCol w="950976"/>
                <a:gridCol w="5145024"/>
              </a:tblGrid>
              <a:tr h="370840">
                <a:tc>
                  <a:txBody>
                    <a:bodyPr/>
                    <a:lstStyle/>
                    <a:p>
                      <a:pPr algn="ctr"/>
                      <a:r>
                        <a:rPr lang="en-US" dirty="0" smtClean="0">
                          <a:solidFill>
                            <a:schemeClr val="bg2"/>
                          </a:solidFill>
                        </a:rPr>
                        <a:t>1</a:t>
                      </a:r>
                      <a:endParaRPr lang="en-US" dirty="0">
                        <a:solidFill>
                          <a:schemeClr val="bg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87E21"/>
                    </a:solidFill>
                  </a:tcPr>
                </a:tc>
                <a:tc>
                  <a:txBody>
                    <a:bodyPr/>
                    <a:lstStyle/>
                    <a:p>
                      <a:r>
                        <a:rPr lang="en-US" dirty="0" smtClean="0">
                          <a:solidFill>
                            <a:schemeClr val="bg2"/>
                          </a:solidFill>
                        </a:rPr>
                        <a:t>No</a:t>
                      </a:r>
                      <a:r>
                        <a:rPr lang="en-US" baseline="0" dirty="0" smtClean="0">
                          <a:solidFill>
                            <a:schemeClr val="bg2"/>
                          </a:solidFill>
                        </a:rPr>
                        <a:t> restriction</a:t>
                      </a:r>
                      <a:endParaRPr lang="en-US" dirty="0">
                        <a:solidFill>
                          <a:schemeClr val="bg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87E21"/>
                    </a:solidFill>
                  </a:tcPr>
                </a:tc>
              </a:tr>
              <a:tr h="370840">
                <a:tc>
                  <a:txBody>
                    <a:bodyPr/>
                    <a:lstStyle/>
                    <a:p>
                      <a:pPr algn="ctr"/>
                      <a:r>
                        <a:rPr lang="en-US" dirty="0" smtClean="0">
                          <a:solidFill>
                            <a:schemeClr val="bg2"/>
                          </a:solidFill>
                        </a:rPr>
                        <a:t>2</a:t>
                      </a:r>
                      <a:endParaRPr lang="en-US" dirty="0">
                        <a:solidFill>
                          <a:schemeClr val="bg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7CF36"/>
                    </a:solidFill>
                  </a:tcPr>
                </a:tc>
                <a:tc>
                  <a:txBody>
                    <a:bodyPr/>
                    <a:lstStyle/>
                    <a:p>
                      <a:r>
                        <a:rPr lang="en-US" dirty="0" smtClean="0">
                          <a:solidFill>
                            <a:schemeClr val="bg2"/>
                          </a:solidFill>
                        </a:rPr>
                        <a:t>Generally can use</a:t>
                      </a:r>
                      <a:endParaRPr lang="en-US" dirty="0">
                        <a:solidFill>
                          <a:schemeClr val="bg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7CF36"/>
                    </a:solidFill>
                  </a:tcPr>
                </a:tc>
              </a:tr>
              <a:tr h="370840">
                <a:tc>
                  <a:txBody>
                    <a:bodyPr/>
                    <a:lstStyle/>
                    <a:p>
                      <a:pPr algn="ctr"/>
                      <a:r>
                        <a:rPr lang="en-US" dirty="0" smtClean="0">
                          <a:solidFill>
                            <a:schemeClr val="bg2"/>
                          </a:solidFill>
                        </a:rPr>
                        <a:t>3</a:t>
                      </a:r>
                      <a:endParaRPr lang="en-US" dirty="0">
                        <a:solidFill>
                          <a:schemeClr val="bg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6DED"/>
                    </a:solidFill>
                  </a:tcPr>
                </a:tc>
                <a:tc>
                  <a:txBody>
                    <a:bodyPr/>
                    <a:lstStyle/>
                    <a:p>
                      <a:r>
                        <a:rPr lang="en-US" dirty="0" smtClean="0">
                          <a:solidFill>
                            <a:schemeClr val="bg2"/>
                          </a:solidFill>
                        </a:rPr>
                        <a:t>Generally do not use</a:t>
                      </a:r>
                      <a:endParaRPr lang="en-US" dirty="0">
                        <a:solidFill>
                          <a:schemeClr val="bg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6DED"/>
                    </a:solidFill>
                  </a:tcPr>
                </a:tc>
              </a:tr>
              <a:tr h="370840">
                <a:tc>
                  <a:txBody>
                    <a:bodyPr/>
                    <a:lstStyle/>
                    <a:p>
                      <a:pPr algn="ctr"/>
                      <a:r>
                        <a:rPr lang="en-US" dirty="0" smtClean="0">
                          <a:solidFill>
                            <a:schemeClr val="bg2"/>
                          </a:solidFill>
                        </a:rPr>
                        <a:t>4</a:t>
                      </a:r>
                      <a:endParaRPr lang="en-US" dirty="0">
                        <a:solidFill>
                          <a:schemeClr val="bg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r>
                        <a:rPr lang="en-US" dirty="0" smtClean="0">
                          <a:solidFill>
                            <a:schemeClr val="bg2"/>
                          </a:solidFill>
                        </a:rPr>
                        <a:t>Do not use</a:t>
                      </a:r>
                      <a:endParaRPr lang="en-US" dirty="0">
                        <a:solidFill>
                          <a:schemeClr val="bg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r>
            </a:tbl>
          </a:graphicData>
        </a:graphic>
      </p:graphicFrame>
    </p:spTree>
    <p:extLst>
      <p:ext uri="{BB962C8B-B14F-4D97-AF65-F5344CB8AC3E}">
        <p14:creationId xmlns:p14="http://schemas.microsoft.com/office/powerpoint/2010/main" val="3433313611"/>
      </p:ext>
    </p:extLst>
  </p:cSld>
  <p:clrMapOvr>
    <a:masterClrMapping/>
  </p:clrMapOvr>
  <p:transition>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5956"/>
            <a:ext cx="8229600" cy="868362"/>
          </a:xfrm>
        </p:spPr>
        <p:txBody>
          <a:bodyPr/>
          <a:lstStyle/>
          <a:p>
            <a:r>
              <a:rPr lang="en-US" sz="3200" dirty="0" smtClean="0"/>
              <a:t>Postpartum IUD Insertion</a:t>
            </a:r>
            <a:endParaRPr lang="en-US" sz="3200"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53930573"/>
              </p:ext>
            </p:extLst>
          </p:nvPr>
        </p:nvGraphicFramePr>
        <p:xfrm>
          <a:off x="838200" y="1153379"/>
          <a:ext cx="7467600" cy="3084284"/>
        </p:xfrm>
        <a:graphic>
          <a:graphicData uri="http://schemas.openxmlformats.org/drawingml/2006/table">
            <a:tbl>
              <a:tblPr firstRow="1" bandRow="1">
                <a:tableStyleId>{00A15C55-8517-42AA-B614-E9B94910E393}</a:tableStyleId>
              </a:tblPr>
              <a:tblGrid>
                <a:gridCol w="2266949"/>
                <a:gridCol w="1733549"/>
                <a:gridCol w="1683544"/>
                <a:gridCol w="1783558"/>
              </a:tblGrid>
              <a:tr h="370621">
                <a:tc>
                  <a:txBody>
                    <a:bodyPr/>
                    <a:lstStyle/>
                    <a:p>
                      <a:r>
                        <a:rPr lang="en-US" sz="1800" dirty="0" smtClean="0">
                          <a:latin typeface="+mn-lt"/>
                          <a:cs typeface="Arial" pitchFamily="34" charset="0"/>
                        </a:rPr>
                        <a:t>Condition</a:t>
                      </a:r>
                      <a:endParaRPr lang="en-US" sz="1800" dirty="0">
                        <a:latin typeface="+mn-lt"/>
                        <a:cs typeface="Arial" pitchFamily="34" charset="0"/>
                      </a:endParaRPr>
                    </a:p>
                  </a:txBody>
                  <a:tcPr>
                    <a:solidFill>
                      <a:schemeClr val="bg1">
                        <a:lumMod val="20000"/>
                        <a:lumOff val="80000"/>
                      </a:schemeClr>
                    </a:solidFill>
                  </a:tcPr>
                </a:tc>
                <a:tc>
                  <a:txBody>
                    <a:bodyPr/>
                    <a:lstStyle/>
                    <a:p>
                      <a:r>
                        <a:rPr lang="en-US" sz="1800" dirty="0" smtClean="0">
                          <a:latin typeface="+mn-lt"/>
                          <a:cs typeface="Arial" pitchFamily="34" charset="0"/>
                        </a:rPr>
                        <a:t>Sub-Condition</a:t>
                      </a:r>
                      <a:endParaRPr lang="en-US" sz="1800" dirty="0">
                        <a:latin typeface="+mn-lt"/>
                        <a:cs typeface="Arial" pitchFamily="34" charset="0"/>
                      </a:endParaRPr>
                    </a:p>
                  </a:txBody>
                  <a:tcPr>
                    <a:solidFill>
                      <a:schemeClr val="bg1">
                        <a:lumMod val="20000"/>
                        <a:lumOff val="80000"/>
                      </a:schemeClr>
                    </a:solidFill>
                  </a:tcPr>
                </a:tc>
                <a:tc>
                  <a:txBody>
                    <a:bodyPr/>
                    <a:lstStyle/>
                    <a:p>
                      <a:r>
                        <a:rPr lang="en-US" sz="1800" dirty="0" smtClean="0">
                          <a:latin typeface="+mn-lt"/>
                          <a:cs typeface="Arial" pitchFamily="34" charset="0"/>
                        </a:rPr>
                        <a:t>LNG-IUD</a:t>
                      </a:r>
                      <a:endParaRPr lang="en-US" sz="1800" dirty="0">
                        <a:latin typeface="+mn-lt"/>
                        <a:cs typeface="Arial" pitchFamily="34" charset="0"/>
                      </a:endParaRPr>
                    </a:p>
                  </a:txBody>
                  <a:tcPr>
                    <a:solidFill>
                      <a:schemeClr val="bg1">
                        <a:lumMod val="20000"/>
                        <a:lumOff val="80000"/>
                      </a:schemeClr>
                    </a:solidFill>
                  </a:tcPr>
                </a:tc>
                <a:tc>
                  <a:txBody>
                    <a:bodyPr/>
                    <a:lstStyle/>
                    <a:p>
                      <a:r>
                        <a:rPr lang="en-US" sz="1800" dirty="0" smtClean="0">
                          <a:latin typeface="+mn-lt"/>
                          <a:cs typeface="Arial" pitchFamily="34" charset="0"/>
                        </a:rPr>
                        <a:t>Cu-IUD</a:t>
                      </a:r>
                      <a:endParaRPr lang="en-US" sz="1800" dirty="0">
                        <a:latin typeface="+mn-lt"/>
                        <a:cs typeface="Arial" pitchFamily="34" charset="0"/>
                      </a:endParaRPr>
                    </a:p>
                  </a:txBody>
                  <a:tcPr>
                    <a:solidFill>
                      <a:schemeClr val="bg1">
                        <a:lumMod val="20000"/>
                        <a:lumOff val="80000"/>
                      </a:schemeClr>
                    </a:solidFill>
                  </a:tcPr>
                </a:tc>
              </a:tr>
              <a:tr h="427663">
                <a:tc rowSpan="6">
                  <a:txBody>
                    <a:bodyPr/>
                    <a:lstStyle/>
                    <a:p>
                      <a:r>
                        <a:rPr lang="en-US" sz="1800" dirty="0" smtClean="0">
                          <a:solidFill>
                            <a:schemeClr val="bg2"/>
                          </a:solidFill>
                          <a:latin typeface="+mn-lt"/>
                          <a:cs typeface="Arial" pitchFamily="34" charset="0"/>
                        </a:rPr>
                        <a:t>Postpartum</a:t>
                      </a:r>
                    </a:p>
                    <a:p>
                      <a:r>
                        <a:rPr lang="en-US" sz="1200" dirty="0" smtClean="0">
                          <a:solidFill>
                            <a:schemeClr val="bg2"/>
                          </a:solidFill>
                          <a:latin typeface="+mn-lt"/>
                          <a:cs typeface="Arial" pitchFamily="34" charset="0"/>
                        </a:rPr>
                        <a:t>(i</a:t>
                      </a:r>
                      <a:r>
                        <a:rPr lang="en-US" sz="1200" baseline="0" dirty="0" smtClean="0">
                          <a:solidFill>
                            <a:schemeClr val="bg2"/>
                          </a:solidFill>
                          <a:latin typeface="+mn-lt"/>
                          <a:cs typeface="Arial" pitchFamily="34" charset="0"/>
                        </a:rPr>
                        <a:t>ncluding cesarean delivery)</a:t>
                      </a:r>
                      <a:endParaRPr lang="en-US" sz="1600" dirty="0">
                        <a:solidFill>
                          <a:schemeClr val="bg2"/>
                        </a:solidFill>
                        <a:latin typeface="+mn-lt"/>
                        <a:cs typeface="Arial" pitchFamily="34" charset="0"/>
                      </a:endParaRPr>
                    </a:p>
                  </a:txBody>
                  <a:tcPr>
                    <a:noFill/>
                  </a:tcPr>
                </a:tc>
                <a:tc>
                  <a:txBody>
                    <a:bodyPr/>
                    <a:lstStyle/>
                    <a:p>
                      <a:r>
                        <a:rPr lang="en-US" sz="1200" dirty="0" smtClean="0">
                          <a:solidFill>
                            <a:schemeClr val="bg2"/>
                          </a:solidFill>
                          <a:latin typeface="+mn-lt"/>
                          <a:cs typeface="Arial" pitchFamily="34" charset="0"/>
                        </a:rPr>
                        <a:t>a) &lt;10 minutes after delivery of placenta</a:t>
                      </a:r>
                      <a:endParaRPr lang="en-US" sz="1200" b="0" dirty="0">
                        <a:solidFill>
                          <a:schemeClr val="bg2"/>
                        </a:solidFill>
                        <a:latin typeface="+mn-lt"/>
                        <a:cs typeface="Arial" pitchFamily="34" charset="0"/>
                      </a:endParaRPr>
                    </a:p>
                  </a:txBody>
                  <a:tcPr>
                    <a:noFill/>
                  </a:tcPr>
                </a:tc>
                <a:tc>
                  <a:txBody>
                    <a:bodyPr/>
                    <a:lstStyle/>
                    <a:p>
                      <a:pPr algn="ctr"/>
                      <a:endParaRPr lang="en-US" dirty="0">
                        <a:solidFill>
                          <a:schemeClr val="bg1">
                            <a:lumMod val="50000"/>
                          </a:schemeClr>
                        </a:solidFill>
                        <a:latin typeface="+mn-lt"/>
                        <a:cs typeface="Arial" pitchFamily="34" charset="0"/>
                      </a:endParaRPr>
                    </a:p>
                  </a:txBody>
                  <a:tcPr>
                    <a:noFill/>
                  </a:tcPr>
                </a:tc>
                <a:tc>
                  <a:txBody>
                    <a:bodyPr/>
                    <a:lstStyle/>
                    <a:p>
                      <a:pPr algn="ctr"/>
                      <a:endParaRPr lang="en-US" dirty="0">
                        <a:solidFill>
                          <a:schemeClr val="bg1">
                            <a:lumMod val="50000"/>
                          </a:schemeClr>
                        </a:solidFill>
                        <a:latin typeface="+mn-lt"/>
                        <a:cs typeface="Arial" pitchFamily="34" charset="0"/>
                      </a:endParaRPr>
                    </a:p>
                  </a:txBody>
                  <a:tcPr>
                    <a:noFill/>
                  </a:tcPr>
                </a:tc>
              </a:tr>
              <a:tr h="349229">
                <a:tc vMerge="1">
                  <a:txBody>
                    <a:bodyPr/>
                    <a:lstStyle/>
                    <a:p>
                      <a:endParaRPr lang="en-US"/>
                    </a:p>
                  </a:txBody>
                  <a:tcPr/>
                </a:tc>
                <a:tc>
                  <a:txBody>
                    <a:bodyPr/>
                    <a:lstStyle/>
                    <a:p>
                      <a:r>
                        <a:rPr lang="en-US" sz="1200" b="0" dirty="0" smtClean="0">
                          <a:solidFill>
                            <a:schemeClr val="bg2"/>
                          </a:solidFill>
                          <a:latin typeface="+mn-lt"/>
                          <a:cs typeface="Arial" pitchFamily="34" charset="0"/>
                        </a:rPr>
                        <a:t>     Breastfeeding</a:t>
                      </a:r>
                      <a:endParaRPr lang="en-US" sz="1200" b="0" dirty="0">
                        <a:solidFill>
                          <a:schemeClr val="bg2"/>
                        </a:solidFill>
                        <a:latin typeface="+mn-lt"/>
                        <a:cs typeface="Arial" pitchFamily="34" charset="0"/>
                      </a:endParaRPr>
                    </a:p>
                  </a:txBody>
                  <a:tcPr>
                    <a:noFill/>
                  </a:tcPr>
                </a:tc>
                <a:tc>
                  <a:txBody>
                    <a:bodyPr/>
                    <a:lstStyle/>
                    <a:p>
                      <a:pPr algn="ctr"/>
                      <a:r>
                        <a:rPr lang="en-US" dirty="0" smtClean="0">
                          <a:solidFill>
                            <a:schemeClr val="bg2"/>
                          </a:solidFill>
                          <a:latin typeface="+mn-lt"/>
                          <a:cs typeface="Arial" pitchFamily="34" charset="0"/>
                        </a:rPr>
                        <a:t>2*</a:t>
                      </a:r>
                      <a:endParaRPr lang="en-US" dirty="0">
                        <a:solidFill>
                          <a:schemeClr val="bg2"/>
                        </a:solidFill>
                        <a:latin typeface="+mn-lt"/>
                        <a:cs typeface="Arial" pitchFamily="34" charset="0"/>
                      </a:endParaRPr>
                    </a:p>
                  </a:txBody>
                  <a:tcPr>
                    <a:solidFill>
                      <a:srgbClr val="17CF36"/>
                    </a:solidFill>
                  </a:tcPr>
                </a:tc>
                <a:tc>
                  <a:txBody>
                    <a:bodyPr/>
                    <a:lstStyle/>
                    <a:p>
                      <a:pPr algn="ctr"/>
                      <a:r>
                        <a:rPr lang="en-US" dirty="0" smtClean="0">
                          <a:solidFill>
                            <a:schemeClr val="bg2"/>
                          </a:solidFill>
                          <a:latin typeface="+mn-lt"/>
                          <a:cs typeface="Arial" pitchFamily="34" charset="0"/>
                        </a:rPr>
                        <a:t>1*</a:t>
                      </a:r>
                      <a:endParaRPr lang="en-US" dirty="0">
                        <a:solidFill>
                          <a:schemeClr val="bg2"/>
                        </a:solidFill>
                        <a:latin typeface="+mn-lt"/>
                        <a:cs typeface="Arial" pitchFamily="34" charset="0"/>
                      </a:endParaRPr>
                    </a:p>
                  </a:txBody>
                  <a:tcPr>
                    <a:solidFill>
                      <a:srgbClr val="008000"/>
                    </a:solidFill>
                  </a:tcPr>
                </a:tc>
              </a:tr>
              <a:tr h="364469">
                <a:tc vMerge="1">
                  <a:txBody>
                    <a:bodyPr/>
                    <a:lstStyle/>
                    <a:p>
                      <a:endParaRPr lang="en-US"/>
                    </a:p>
                  </a:txBody>
                  <a:tcPr/>
                </a:tc>
                <a:tc>
                  <a:txBody>
                    <a:bodyPr/>
                    <a:lstStyle/>
                    <a:p>
                      <a:r>
                        <a:rPr lang="en-US" sz="1200" dirty="0" smtClean="0">
                          <a:solidFill>
                            <a:schemeClr val="bg2"/>
                          </a:solidFill>
                          <a:latin typeface="+mn-lt"/>
                          <a:cs typeface="Arial" pitchFamily="34" charset="0"/>
                        </a:rPr>
                        <a:t>     Not breastfeeding</a:t>
                      </a:r>
                      <a:endParaRPr lang="en-US" sz="1200" dirty="0">
                        <a:solidFill>
                          <a:schemeClr val="bg2"/>
                        </a:solidFill>
                        <a:latin typeface="+mn-lt"/>
                        <a:cs typeface="Arial" pitchFamily="34" charset="0"/>
                      </a:endParaRPr>
                    </a:p>
                  </a:txBody>
                  <a:tcPr>
                    <a:noFill/>
                  </a:tcPr>
                </a:tc>
                <a:tc>
                  <a:txBody>
                    <a:bodyPr/>
                    <a:lstStyle/>
                    <a:p>
                      <a:pPr algn="ctr"/>
                      <a:r>
                        <a:rPr lang="en-US" dirty="0" smtClean="0">
                          <a:solidFill>
                            <a:schemeClr val="bg2"/>
                          </a:solidFill>
                          <a:latin typeface="+mn-lt"/>
                          <a:cs typeface="Arial" pitchFamily="34" charset="0"/>
                        </a:rPr>
                        <a:t>1*</a:t>
                      </a:r>
                      <a:endParaRPr lang="en-US" dirty="0">
                        <a:solidFill>
                          <a:schemeClr val="bg2"/>
                        </a:solidFill>
                        <a:latin typeface="+mn-lt"/>
                        <a:cs typeface="Arial" pitchFamily="34" charset="0"/>
                      </a:endParaRPr>
                    </a:p>
                  </a:txBody>
                  <a:tcPr>
                    <a:solidFill>
                      <a:srgbClr val="008000"/>
                    </a:solidFill>
                  </a:tcPr>
                </a:tc>
                <a:tc>
                  <a:txBody>
                    <a:bodyPr/>
                    <a:lstStyle/>
                    <a:p>
                      <a:pPr algn="ctr"/>
                      <a:r>
                        <a:rPr lang="en-US" dirty="0" smtClean="0">
                          <a:solidFill>
                            <a:schemeClr val="bg2"/>
                          </a:solidFill>
                          <a:latin typeface="+mn-lt"/>
                          <a:cs typeface="Arial" pitchFamily="34" charset="0"/>
                        </a:rPr>
                        <a:t>1*</a:t>
                      </a:r>
                      <a:endParaRPr lang="en-US" dirty="0">
                        <a:solidFill>
                          <a:schemeClr val="bg2"/>
                        </a:solidFill>
                        <a:latin typeface="+mn-lt"/>
                        <a:cs typeface="Arial" pitchFamily="34" charset="0"/>
                      </a:endParaRPr>
                    </a:p>
                  </a:txBody>
                  <a:tcPr>
                    <a:solidFill>
                      <a:srgbClr val="008000"/>
                    </a:solidFill>
                  </a:tcPr>
                </a:tc>
              </a:tr>
              <a:tr h="686743">
                <a:tc vMerge="1">
                  <a:txBody>
                    <a:bodyPr/>
                    <a:lstStyle/>
                    <a:p>
                      <a:endParaRPr lang="en-US" dirty="0"/>
                    </a:p>
                  </a:txBody>
                  <a:tcPr/>
                </a:tc>
                <a:tc>
                  <a:txBody>
                    <a:bodyPr/>
                    <a:lstStyle/>
                    <a:p>
                      <a:r>
                        <a:rPr lang="en-US" sz="1200" dirty="0" smtClean="0">
                          <a:solidFill>
                            <a:schemeClr val="bg2"/>
                          </a:solidFill>
                          <a:latin typeface="+mn-lt"/>
                          <a:cs typeface="Arial" pitchFamily="34" charset="0"/>
                        </a:rPr>
                        <a:t>b) 10 minutes after delivery of placenta to &lt;4 weeks</a:t>
                      </a:r>
                      <a:endParaRPr lang="en-US" sz="1200" dirty="0">
                        <a:solidFill>
                          <a:schemeClr val="bg2"/>
                        </a:solidFill>
                        <a:latin typeface="+mn-lt"/>
                        <a:cs typeface="Arial" pitchFamily="34" charset="0"/>
                      </a:endParaRPr>
                    </a:p>
                  </a:txBody>
                  <a:tcPr>
                    <a:noFill/>
                  </a:tcPr>
                </a:tc>
                <a:tc>
                  <a:txBody>
                    <a:bodyPr/>
                    <a:lstStyle/>
                    <a:p>
                      <a:pPr algn="ctr"/>
                      <a:r>
                        <a:rPr lang="en-US" dirty="0" smtClean="0">
                          <a:solidFill>
                            <a:schemeClr val="bg2"/>
                          </a:solidFill>
                          <a:latin typeface="+mn-lt"/>
                          <a:cs typeface="Arial" pitchFamily="34" charset="0"/>
                        </a:rPr>
                        <a:t>2*</a:t>
                      </a:r>
                      <a:endParaRPr lang="en-US" dirty="0">
                        <a:solidFill>
                          <a:schemeClr val="bg2"/>
                        </a:solidFill>
                        <a:latin typeface="+mn-lt"/>
                        <a:cs typeface="Arial" pitchFamily="34" charset="0"/>
                      </a:endParaRPr>
                    </a:p>
                  </a:txBody>
                  <a:tcPr>
                    <a:solidFill>
                      <a:srgbClr val="17CF36"/>
                    </a:solidFill>
                  </a:tcPr>
                </a:tc>
                <a:tc>
                  <a:txBody>
                    <a:bodyPr/>
                    <a:lstStyle/>
                    <a:p>
                      <a:pPr algn="ctr"/>
                      <a:r>
                        <a:rPr lang="en-US" dirty="0" smtClean="0">
                          <a:solidFill>
                            <a:schemeClr val="bg2"/>
                          </a:solidFill>
                          <a:latin typeface="+mn-lt"/>
                          <a:cs typeface="Arial" pitchFamily="34" charset="0"/>
                        </a:rPr>
                        <a:t>2*</a:t>
                      </a:r>
                      <a:endParaRPr lang="en-US" dirty="0">
                        <a:solidFill>
                          <a:schemeClr val="bg2"/>
                        </a:solidFill>
                        <a:latin typeface="+mn-lt"/>
                        <a:cs typeface="Arial" pitchFamily="34" charset="0"/>
                      </a:endParaRPr>
                    </a:p>
                  </a:txBody>
                  <a:tcPr>
                    <a:solidFill>
                      <a:srgbClr val="17CF36"/>
                    </a:solidFill>
                  </a:tcPr>
                </a:tc>
              </a:tr>
              <a:tr h="344017">
                <a:tc vMerge="1">
                  <a:txBody>
                    <a:bodyPr/>
                    <a:lstStyle/>
                    <a:p>
                      <a:endParaRPr lang="en-US" dirty="0"/>
                    </a:p>
                  </a:txBody>
                  <a:tcPr/>
                </a:tc>
                <a:tc>
                  <a:txBody>
                    <a:bodyPr/>
                    <a:lstStyle/>
                    <a:p>
                      <a:r>
                        <a:rPr lang="en-US" sz="1200" dirty="0" smtClean="0">
                          <a:solidFill>
                            <a:schemeClr val="bg2"/>
                          </a:solidFill>
                          <a:latin typeface="+mn-lt"/>
                          <a:cs typeface="Arial" pitchFamily="34" charset="0"/>
                        </a:rPr>
                        <a:t>c) ≥ 4 weeks</a:t>
                      </a:r>
                      <a:endParaRPr lang="en-US" sz="1200" dirty="0">
                        <a:solidFill>
                          <a:schemeClr val="bg2"/>
                        </a:solidFill>
                        <a:latin typeface="+mn-lt"/>
                        <a:cs typeface="Arial" pitchFamily="34" charset="0"/>
                      </a:endParaRPr>
                    </a:p>
                  </a:txBody>
                  <a:tcPr>
                    <a:noFill/>
                  </a:tcPr>
                </a:tc>
                <a:tc>
                  <a:txBody>
                    <a:bodyPr/>
                    <a:lstStyle/>
                    <a:p>
                      <a:pPr algn="ctr"/>
                      <a:r>
                        <a:rPr lang="en-US" dirty="0" smtClean="0">
                          <a:solidFill>
                            <a:schemeClr val="bg2"/>
                          </a:solidFill>
                          <a:latin typeface="+mn-lt"/>
                          <a:cs typeface="Arial" pitchFamily="34" charset="0"/>
                        </a:rPr>
                        <a:t>1*</a:t>
                      </a:r>
                      <a:endParaRPr lang="en-US" dirty="0">
                        <a:solidFill>
                          <a:schemeClr val="bg2"/>
                        </a:solidFill>
                        <a:latin typeface="+mn-lt"/>
                        <a:cs typeface="Arial" pitchFamily="34" charset="0"/>
                      </a:endParaRPr>
                    </a:p>
                  </a:txBody>
                  <a:tcPr>
                    <a:solidFill>
                      <a:srgbClr val="008000"/>
                    </a:solidFill>
                  </a:tcPr>
                </a:tc>
                <a:tc>
                  <a:txBody>
                    <a:bodyPr/>
                    <a:lstStyle/>
                    <a:p>
                      <a:pPr algn="ctr"/>
                      <a:r>
                        <a:rPr lang="en-US" dirty="0" smtClean="0">
                          <a:solidFill>
                            <a:schemeClr val="bg2"/>
                          </a:solidFill>
                          <a:latin typeface="+mn-lt"/>
                          <a:cs typeface="Arial" pitchFamily="34" charset="0"/>
                        </a:rPr>
                        <a:t>1*</a:t>
                      </a:r>
                      <a:endParaRPr lang="en-US" dirty="0">
                        <a:solidFill>
                          <a:schemeClr val="bg2"/>
                        </a:solidFill>
                        <a:latin typeface="+mn-lt"/>
                        <a:cs typeface="Arial" pitchFamily="34" charset="0"/>
                      </a:endParaRPr>
                    </a:p>
                  </a:txBody>
                  <a:tcPr>
                    <a:solidFill>
                      <a:srgbClr val="008000"/>
                    </a:solidFill>
                  </a:tcPr>
                </a:tc>
              </a:tr>
              <a:tr h="472440">
                <a:tc vMerge="1">
                  <a:txBody>
                    <a:bodyPr/>
                    <a:lstStyle/>
                    <a:p>
                      <a:endParaRPr lang="en-US" dirty="0">
                        <a:solidFill>
                          <a:schemeClr val="bg1">
                            <a:lumMod val="50000"/>
                          </a:schemeClr>
                        </a:solidFill>
                        <a:latin typeface="Arial" pitchFamily="34" charset="0"/>
                        <a:cs typeface="Arial" pitchFamily="34" charset="0"/>
                      </a:endParaRPr>
                    </a:p>
                  </a:txBody>
                  <a:tcPr/>
                </a:tc>
                <a:tc>
                  <a:txBody>
                    <a:bodyPr/>
                    <a:lstStyle/>
                    <a:p>
                      <a:r>
                        <a:rPr lang="en-US" sz="1200" dirty="0" smtClean="0">
                          <a:solidFill>
                            <a:schemeClr val="bg2"/>
                          </a:solidFill>
                          <a:latin typeface="+mn-lt"/>
                          <a:cs typeface="Arial" pitchFamily="34" charset="0"/>
                        </a:rPr>
                        <a:t>d) Postpartum sepsis</a:t>
                      </a:r>
                      <a:endParaRPr lang="en-US" sz="1200" dirty="0">
                        <a:solidFill>
                          <a:schemeClr val="bg2"/>
                        </a:solidFill>
                        <a:latin typeface="+mn-lt"/>
                        <a:cs typeface="Arial" pitchFamily="34" charset="0"/>
                      </a:endParaRPr>
                    </a:p>
                  </a:txBody>
                  <a:tcPr>
                    <a:noFill/>
                  </a:tcPr>
                </a:tc>
                <a:tc>
                  <a:txBody>
                    <a:bodyPr/>
                    <a:lstStyle/>
                    <a:p>
                      <a:pPr algn="ctr"/>
                      <a:r>
                        <a:rPr lang="en-US" dirty="0" smtClean="0">
                          <a:solidFill>
                            <a:schemeClr val="bg2"/>
                          </a:solidFill>
                          <a:latin typeface="+mn-lt"/>
                          <a:cs typeface="Arial" pitchFamily="34" charset="0"/>
                        </a:rPr>
                        <a:t>4</a:t>
                      </a:r>
                      <a:endParaRPr lang="en-US" dirty="0">
                        <a:solidFill>
                          <a:schemeClr val="bg2"/>
                        </a:solidFill>
                        <a:latin typeface="+mn-lt"/>
                        <a:cs typeface="Arial" pitchFamily="34" charset="0"/>
                      </a:endParaRPr>
                    </a:p>
                  </a:txBody>
                  <a:tcPr>
                    <a:solidFill>
                      <a:srgbClr val="FF0000"/>
                    </a:solidFill>
                  </a:tcPr>
                </a:tc>
                <a:tc>
                  <a:txBody>
                    <a:bodyPr/>
                    <a:lstStyle/>
                    <a:p>
                      <a:pPr algn="ctr"/>
                      <a:r>
                        <a:rPr lang="en-US" dirty="0" smtClean="0">
                          <a:solidFill>
                            <a:schemeClr val="bg2"/>
                          </a:solidFill>
                          <a:latin typeface="+mn-lt"/>
                          <a:cs typeface="Arial" pitchFamily="34" charset="0"/>
                        </a:rPr>
                        <a:t>4</a:t>
                      </a:r>
                      <a:endParaRPr lang="en-US" dirty="0">
                        <a:solidFill>
                          <a:schemeClr val="bg2"/>
                        </a:solidFill>
                        <a:latin typeface="+mn-lt"/>
                        <a:cs typeface="Arial" pitchFamily="34" charset="0"/>
                      </a:endParaRPr>
                    </a:p>
                  </a:txBody>
                  <a:tcPr>
                    <a:solidFill>
                      <a:srgbClr val="FF0000"/>
                    </a:solidFill>
                  </a:tcPr>
                </a:tc>
              </a:tr>
            </a:tbl>
          </a:graphicData>
        </a:graphic>
      </p:graphicFrame>
      <p:sp>
        <p:nvSpPr>
          <p:cNvPr id="3" name="TextBox 2"/>
          <p:cNvSpPr txBox="1"/>
          <p:nvPr/>
        </p:nvSpPr>
        <p:spPr>
          <a:xfrm>
            <a:off x="838200" y="4257521"/>
            <a:ext cx="3962400" cy="261610"/>
          </a:xfrm>
          <a:prstGeom prst="rect">
            <a:avLst/>
          </a:prstGeom>
          <a:noFill/>
        </p:spPr>
        <p:txBody>
          <a:bodyPr wrap="square" rtlCol="0">
            <a:spAutoFit/>
          </a:bodyPr>
          <a:lstStyle/>
          <a:p>
            <a:r>
              <a:rPr lang="en-US" sz="1100" dirty="0" smtClean="0">
                <a:solidFill>
                  <a:schemeClr val="bg2"/>
                </a:solidFill>
              </a:rPr>
              <a:t>* Higher rates of expulsion should be considered</a:t>
            </a:r>
            <a:endParaRPr lang="en-US" sz="1100" dirty="0">
              <a:solidFill>
                <a:schemeClr val="bg2"/>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75888368"/>
              </p:ext>
            </p:extLst>
          </p:nvPr>
        </p:nvGraphicFramePr>
        <p:xfrm>
          <a:off x="873369" y="4800600"/>
          <a:ext cx="5867400" cy="1463040"/>
        </p:xfrm>
        <a:graphic>
          <a:graphicData uri="http://schemas.openxmlformats.org/drawingml/2006/table">
            <a:tbl>
              <a:tblPr firstRow="1" bandRow="1">
                <a:tableStyleId>{5940675A-B579-460E-94D1-54222C63F5DA}</a:tableStyleId>
              </a:tblPr>
              <a:tblGrid>
                <a:gridCol w="915314"/>
                <a:gridCol w="4952086"/>
              </a:tblGrid>
              <a:tr h="343653">
                <a:tc>
                  <a:txBody>
                    <a:bodyPr/>
                    <a:lstStyle/>
                    <a:p>
                      <a:pPr algn="ctr"/>
                      <a:r>
                        <a:rPr lang="en-US" dirty="0" smtClean="0">
                          <a:solidFill>
                            <a:schemeClr val="bg2"/>
                          </a:solidFill>
                        </a:rPr>
                        <a:t>1</a:t>
                      </a:r>
                      <a:endParaRPr lang="en-US" dirty="0">
                        <a:solidFill>
                          <a:schemeClr val="bg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87E21"/>
                    </a:solidFill>
                  </a:tcPr>
                </a:tc>
                <a:tc>
                  <a:txBody>
                    <a:bodyPr/>
                    <a:lstStyle/>
                    <a:p>
                      <a:r>
                        <a:rPr lang="en-US" dirty="0" smtClean="0">
                          <a:solidFill>
                            <a:schemeClr val="bg2"/>
                          </a:solidFill>
                        </a:rPr>
                        <a:t>No</a:t>
                      </a:r>
                      <a:r>
                        <a:rPr lang="en-US" baseline="0" dirty="0" smtClean="0">
                          <a:solidFill>
                            <a:schemeClr val="bg2"/>
                          </a:solidFill>
                        </a:rPr>
                        <a:t> restriction</a:t>
                      </a:r>
                      <a:endParaRPr lang="en-US" dirty="0">
                        <a:solidFill>
                          <a:schemeClr val="bg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87E21"/>
                    </a:solidFill>
                  </a:tcPr>
                </a:tc>
              </a:tr>
              <a:tr h="343653">
                <a:tc>
                  <a:txBody>
                    <a:bodyPr/>
                    <a:lstStyle/>
                    <a:p>
                      <a:pPr algn="ctr"/>
                      <a:r>
                        <a:rPr lang="en-US" dirty="0" smtClean="0">
                          <a:solidFill>
                            <a:schemeClr val="bg2"/>
                          </a:solidFill>
                        </a:rPr>
                        <a:t>2</a:t>
                      </a:r>
                      <a:endParaRPr lang="en-US" dirty="0">
                        <a:solidFill>
                          <a:schemeClr val="bg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7CF36"/>
                    </a:solidFill>
                  </a:tcPr>
                </a:tc>
                <a:tc>
                  <a:txBody>
                    <a:bodyPr/>
                    <a:lstStyle/>
                    <a:p>
                      <a:r>
                        <a:rPr lang="en-US" dirty="0" smtClean="0">
                          <a:solidFill>
                            <a:schemeClr val="bg2"/>
                          </a:solidFill>
                        </a:rPr>
                        <a:t>Generally can use</a:t>
                      </a:r>
                      <a:endParaRPr lang="en-US" dirty="0">
                        <a:solidFill>
                          <a:schemeClr val="bg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7CF36"/>
                    </a:solidFill>
                  </a:tcPr>
                </a:tc>
              </a:tr>
              <a:tr h="343653">
                <a:tc>
                  <a:txBody>
                    <a:bodyPr/>
                    <a:lstStyle/>
                    <a:p>
                      <a:pPr algn="ctr"/>
                      <a:r>
                        <a:rPr lang="en-US" dirty="0" smtClean="0">
                          <a:solidFill>
                            <a:schemeClr val="bg2"/>
                          </a:solidFill>
                        </a:rPr>
                        <a:t>3</a:t>
                      </a:r>
                      <a:endParaRPr lang="en-US" dirty="0">
                        <a:solidFill>
                          <a:schemeClr val="bg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6DED"/>
                    </a:solidFill>
                  </a:tcPr>
                </a:tc>
                <a:tc>
                  <a:txBody>
                    <a:bodyPr/>
                    <a:lstStyle/>
                    <a:p>
                      <a:r>
                        <a:rPr lang="en-US" dirty="0" smtClean="0">
                          <a:solidFill>
                            <a:schemeClr val="bg2"/>
                          </a:solidFill>
                        </a:rPr>
                        <a:t>Generally do not use</a:t>
                      </a:r>
                      <a:endParaRPr lang="en-US" dirty="0">
                        <a:solidFill>
                          <a:schemeClr val="bg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6DED"/>
                    </a:solidFill>
                  </a:tcPr>
                </a:tc>
              </a:tr>
              <a:tr h="343653">
                <a:tc>
                  <a:txBody>
                    <a:bodyPr/>
                    <a:lstStyle/>
                    <a:p>
                      <a:pPr algn="ctr"/>
                      <a:r>
                        <a:rPr lang="en-US" dirty="0" smtClean="0">
                          <a:solidFill>
                            <a:schemeClr val="bg2"/>
                          </a:solidFill>
                        </a:rPr>
                        <a:t>4</a:t>
                      </a:r>
                      <a:endParaRPr lang="en-US" dirty="0">
                        <a:solidFill>
                          <a:schemeClr val="bg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r>
                        <a:rPr lang="en-US" dirty="0" smtClean="0">
                          <a:solidFill>
                            <a:schemeClr val="bg2"/>
                          </a:solidFill>
                        </a:rPr>
                        <a:t>Do not use</a:t>
                      </a:r>
                      <a:endParaRPr lang="en-US" dirty="0">
                        <a:solidFill>
                          <a:schemeClr val="bg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r>
            </a:tbl>
          </a:graphicData>
        </a:graphic>
      </p:graphicFrame>
    </p:spTree>
    <p:extLst>
      <p:ext uri="{BB962C8B-B14F-4D97-AF65-F5344CB8AC3E}">
        <p14:creationId xmlns:p14="http://schemas.microsoft.com/office/powerpoint/2010/main" val="1537906993"/>
      </p:ext>
    </p:extLst>
  </p:cSld>
  <p:clrMapOvr>
    <a:masterClrMapping/>
  </p:clrMapOvr>
  <p:transition>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Clinical Scenario 2</a:t>
            </a:r>
            <a:endParaRPr lang="en-US" sz="3200" dirty="0"/>
          </a:p>
        </p:txBody>
      </p:sp>
      <p:sp>
        <p:nvSpPr>
          <p:cNvPr id="3" name="Content Placeholder 2"/>
          <p:cNvSpPr>
            <a:spLocks noGrp="1"/>
          </p:cNvSpPr>
          <p:nvPr>
            <p:ph idx="1"/>
          </p:nvPr>
        </p:nvSpPr>
        <p:spPr/>
        <p:txBody>
          <a:bodyPr/>
          <a:lstStyle/>
          <a:p>
            <a:pPr>
              <a:buSzPct val="100000"/>
              <a:buFont typeface="Arial" pitchFamily="34" charset="0"/>
              <a:buChar char="•"/>
            </a:pPr>
            <a:r>
              <a:rPr lang="en-US" dirty="0"/>
              <a:t>18 year old G1P0, pregnant, and being counseled for postpartum family planning.  She is not planning on breastfeeding.  What options are available to her immediately postpartum?</a:t>
            </a:r>
          </a:p>
          <a:p>
            <a:pPr>
              <a:buSzPct val="100000"/>
              <a:buFont typeface="Arial" pitchFamily="34" charset="0"/>
              <a:buChar char="•"/>
            </a:pPr>
            <a:endParaRPr lang="en-US" dirty="0" smtClean="0"/>
          </a:p>
          <a:p>
            <a:pPr marL="857250" lvl="1" indent="-457200">
              <a:buAutoNum type="alphaUcPeriod"/>
            </a:pPr>
            <a:r>
              <a:rPr lang="en-US" b="1" dirty="0" smtClean="0">
                <a:solidFill>
                  <a:schemeClr val="tx1"/>
                </a:solidFill>
              </a:rPr>
              <a:t>IUD: Cu-IUD (US MEC 1) or  LNG-IUD (US MEC 2)</a:t>
            </a:r>
          </a:p>
          <a:p>
            <a:pPr marL="857250" lvl="1" indent="-457200">
              <a:buAutoNum type="alphaUcPeriod"/>
            </a:pPr>
            <a:r>
              <a:rPr lang="en-US" b="1" dirty="0" smtClean="0">
                <a:solidFill>
                  <a:schemeClr val="tx1"/>
                </a:solidFill>
              </a:rPr>
              <a:t>Progestin-only </a:t>
            </a:r>
            <a:r>
              <a:rPr lang="en-US" b="1" dirty="0">
                <a:solidFill>
                  <a:schemeClr val="tx1"/>
                </a:solidFill>
              </a:rPr>
              <a:t>methods (pill, injectable, implant</a:t>
            </a:r>
            <a:r>
              <a:rPr lang="en-US" b="1" dirty="0" smtClean="0">
                <a:solidFill>
                  <a:schemeClr val="tx1"/>
                </a:solidFill>
              </a:rPr>
              <a:t>) (US MEC 1)</a:t>
            </a:r>
            <a:endParaRPr lang="en-US" b="1" dirty="0">
              <a:solidFill>
                <a:schemeClr val="tx1"/>
              </a:solidFill>
            </a:endParaRPr>
          </a:p>
          <a:p>
            <a:pPr marL="400050" lvl="1" indent="0">
              <a:buNone/>
            </a:pPr>
            <a:r>
              <a:rPr lang="en-US" b="1" dirty="0" smtClean="0">
                <a:solidFill>
                  <a:schemeClr val="tx1">
                    <a:lumMod val="60000"/>
                    <a:lumOff val="40000"/>
                  </a:schemeClr>
                </a:solidFill>
              </a:rPr>
              <a:t>C.  Combined hormonal methods (pill, patch, ring) (US MEC 4)</a:t>
            </a:r>
          </a:p>
          <a:p>
            <a:pPr marL="800100" lvl="2" indent="0">
              <a:buNone/>
            </a:pPr>
            <a:r>
              <a:rPr lang="en-US" b="1" dirty="0" smtClean="0">
                <a:solidFill>
                  <a:schemeClr val="tx1">
                    <a:lumMod val="60000"/>
                    <a:lumOff val="40000"/>
                  </a:schemeClr>
                </a:solidFill>
              </a:rPr>
              <a:t>(Wait until 21-42 days postpartum, depending on VTE risk factors)</a:t>
            </a:r>
          </a:p>
          <a:p>
            <a:pPr marL="800100" lvl="2" indent="0">
              <a:buNone/>
            </a:pPr>
            <a:endParaRPr lang="en-US" b="1" dirty="0" smtClean="0"/>
          </a:p>
          <a:p>
            <a:pPr marL="400050" lvl="1" indent="0">
              <a:buNone/>
            </a:pPr>
            <a:r>
              <a:rPr lang="en-US" b="1" dirty="0" smtClean="0">
                <a:solidFill>
                  <a:schemeClr val="tx1"/>
                </a:solidFill>
              </a:rPr>
              <a:t>Encourage Dual protection with condom use</a:t>
            </a:r>
          </a:p>
          <a:p>
            <a:pPr marL="400050" lvl="1" indent="0">
              <a:buNone/>
            </a:pPr>
            <a:r>
              <a:rPr lang="en-US" b="1" dirty="0" smtClean="0">
                <a:solidFill>
                  <a:schemeClr val="tx1"/>
                </a:solidFill>
              </a:rPr>
              <a:t> </a:t>
            </a:r>
          </a:p>
        </p:txBody>
      </p:sp>
    </p:spTree>
    <p:extLst>
      <p:ext uri="{BB962C8B-B14F-4D97-AF65-F5344CB8AC3E}">
        <p14:creationId xmlns:p14="http://schemas.microsoft.com/office/powerpoint/2010/main" val="4101276784"/>
      </p:ext>
    </p:extLst>
  </p:cSld>
  <p:clrMapOvr>
    <a:masterClrMapping/>
  </p:clrMapOvr>
  <p:transition>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Clinical Scenario 3 </a:t>
            </a:r>
            <a:endParaRPr lang="en-US" sz="3200" dirty="0"/>
          </a:p>
        </p:txBody>
      </p:sp>
      <p:sp>
        <p:nvSpPr>
          <p:cNvPr id="3" name="Content Placeholder 2"/>
          <p:cNvSpPr>
            <a:spLocks noGrp="1"/>
          </p:cNvSpPr>
          <p:nvPr>
            <p:ph idx="1"/>
          </p:nvPr>
        </p:nvSpPr>
        <p:spPr/>
        <p:txBody>
          <a:bodyPr/>
          <a:lstStyle/>
          <a:p>
            <a:pPr>
              <a:buSzPct val="100000"/>
              <a:buFont typeface="Arial" pitchFamily="34" charset="0"/>
              <a:buChar char="•"/>
            </a:pPr>
            <a:r>
              <a:rPr lang="en-US" dirty="0" smtClean="0"/>
              <a:t>16yo nulliparous female with heavy cycles and dysmenorrhea presents with her mother since she is missing school  at the start of most periods.  She is sexually active with her boyfriend using condoms.  What options are available to her?</a:t>
            </a:r>
          </a:p>
          <a:p>
            <a:pPr marL="400050" lvl="1" indent="0">
              <a:buNone/>
            </a:pPr>
            <a:r>
              <a:rPr lang="en-US" b="1" dirty="0"/>
              <a:t>A.  IUD (copper or </a:t>
            </a:r>
            <a:r>
              <a:rPr lang="en-US" b="1" dirty="0" err="1"/>
              <a:t>levonorgestrel</a:t>
            </a:r>
            <a:r>
              <a:rPr lang="en-US" b="1" dirty="0"/>
              <a:t>)</a:t>
            </a:r>
          </a:p>
          <a:p>
            <a:pPr marL="400050" lvl="1" indent="0">
              <a:buNone/>
            </a:pPr>
            <a:r>
              <a:rPr lang="en-US" b="1" dirty="0"/>
              <a:t>B.  Implants</a:t>
            </a:r>
          </a:p>
          <a:p>
            <a:pPr marL="400050" lvl="1" indent="0">
              <a:buNone/>
            </a:pPr>
            <a:r>
              <a:rPr lang="en-US" b="1" dirty="0"/>
              <a:t>C.  DMPA</a:t>
            </a:r>
          </a:p>
          <a:p>
            <a:pPr marL="400050" lvl="1" indent="0">
              <a:buNone/>
            </a:pPr>
            <a:r>
              <a:rPr lang="en-US" b="1" dirty="0"/>
              <a:t>D.  Combined hormonal methods (pill, patch, ring) </a:t>
            </a:r>
          </a:p>
          <a:p>
            <a:pPr marL="0" indent="0">
              <a:buNone/>
            </a:pPr>
            <a:endParaRPr lang="en-US"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3581400"/>
            <a:ext cx="1694718" cy="2447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sz="3200" dirty="0" smtClean="0"/>
              <a:t>Clinical Scenario 3</a:t>
            </a:r>
            <a:endParaRPr lang="en-US" sz="3200" dirty="0"/>
          </a:p>
        </p:txBody>
      </p:sp>
      <p:sp>
        <p:nvSpPr>
          <p:cNvPr id="3" name="Content Placeholder 2"/>
          <p:cNvSpPr>
            <a:spLocks noGrp="1"/>
          </p:cNvSpPr>
          <p:nvPr>
            <p:ph idx="1"/>
          </p:nvPr>
        </p:nvSpPr>
        <p:spPr>
          <a:xfrm>
            <a:off x="457200" y="1219200"/>
            <a:ext cx="8229600" cy="4800600"/>
          </a:xfrm>
        </p:spPr>
        <p:txBody>
          <a:bodyPr/>
          <a:lstStyle/>
          <a:p>
            <a:pPr>
              <a:buSzPct val="100000"/>
              <a:buFont typeface="Arial" pitchFamily="34" charset="0"/>
              <a:buChar char="•"/>
            </a:pPr>
            <a:r>
              <a:rPr lang="en-US" dirty="0" smtClean="0"/>
              <a:t>16yo nulliparous female with heavy cycles and dysmenorrhea presents with her mother since she is missing school  at the start of most periods.  She is sexually active with her boyfriend using condoms.  What options are available to her?</a:t>
            </a:r>
          </a:p>
          <a:p>
            <a:pPr marL="400050" lvl="1" indent="0">
              <a:buNone/>
            </a:pPr>
            <a:r>
              <a:rPr lang="en-US" b="1" dirty="0"/>
              <a:t>A.  IUD (copper or </a:t>
            </a:r>
            <a:r>
              <a:rPr lang="en-US" b="1" dirty="0" err="1"/>
              <a:t>levonorgestrel</a:t>
            </a:r>
            <a:r>
              <a:rPr lang="en-US" b="1" dirty="0" smtClean="0"/>
              <a:t>) (US MEC 2)</a:t>
            </a:r>
            <a:endParaRPr lang="en-US" b="1" dirty="0"/>
          </a:p>
          <a:p>
            <a:pPr marL="400050" lvl="1" indent="0">
              <a:buNone/>
            </a:pPr>
            <a:r>
              <a:rPr lang="en-US" b="1" dirty="0"/>
              <a:t>B.  </a:t>
            </a:r>
            <a:r>
              <a:rPr lang="en-US" b="1" dirty="0" smtClean="0"/>
              <a:t>Implants (US MEC 1)</a:t>
            </a:r>
            <a:endParaRPr lang="en-US" b="1" dirty="0"/>
          </a:p>
          <a:p>
            <a:pPr marL="400050" lvl="1" indent="0">
              <a:buNone/>
            </a:pPr>
            <a:r>
              <a:rPr lang="en-US" b="1" dirty="0"/>
              <a:t>C.  </a:t>
            </a:r>
            <a:r>
              <a:rPr lang="en-US" b="1" dirty="0" smtClean="0"/>
              <a:t>DMPA (US MEC 2)</a:t>
            </a:r>
            <a:endParaRPr lang="en-US" b="1" dirty="0"/>
          </a:p>
          <a:p>
            <a:pPr marL="400050" lvl="1" indent="0">
              <a:buNone/>
            </a:pPr>
            <a:r>
              <a:rPr lang="en-US" b="1" dirty="0"/>
              <a:t>D.  Combined hormonal methods (pill, patch, ring) </a:t>
            </a:r>
            <a:r>
              <a:rPr lang="en-US" b="1" dirty="0" smtClean="0"/>
              <a:t>(US MEC 1)</a:t>
            </a:r>
            <a:endParaRPr lang="en-US" b="1" dirty="0"/>
          </a:p>
          <a:p>
            <a:pPr marL="857250" lvl="1" indent="-457200">
              <a:buAutoNum type="alphaUcPeriod" startAt="5"/>
            </a:pPr>
            <a:r>
              <a:rPr lang="en-US" b="1" dirty="0" smtClean="0">
                <a:solidFill>
                  <a:schemeClr val="tx1"/>
                </a:solidFill>
              </a:rPr>
              <a:t>All </a:t>
            </a:r>
            <a:r>
              <a:rPr lang="en-US" b="1" dirty="0">
                <a:solidFill>
                  <a:schemeClr val="tx1"/>
                </a:solidFill>
              </a:rPr>
              <a:t>of the </a:t>
            </a:r>
            <a:r>
              <a:rPr lang="en-US" b="1" dirty="0" smtClean="0">
                <a:solidFill>
                  <a:schemeClr val="tx1"/>
                </a:solidFill>
              </a:rPr>
              <a:t>above</a:t>
            </a:r>
          </a:p>
          <a:p>
            <a:pPr marL="400050" lvl="1" indent="0">
              <a:buNone/>
            </a:pPr>
            <a:endParaRPr lang="en-US" b="1" dirty="0">
              <a:solidFill>
                <a:schemeClr val="tx1"/>
              </a:solidFill>
            </a:endParaRPr>
          </a:p>
          <a:p>
            <a:pPr marL="0" indent="0">
              <a:buNone/>
            </a:pPr>
            <a:r>
              <a:rPr lang="en-US" dirty="0">
                <a:solidFill>
                  <a:schemeClr val="tx1"/>
                </a:solidFill>
              </a:rPr>
              <a:t>Encourage continued condom use for dual protection</a:t>
            </a:r>
          </a:p>
          <a:p>
            <a:pPr marL="0" indent="0">
              <a:buNone/>
            </a:pPr>
            <a:endParaRPr lang="en-US" dirty="0"/>
          </a:p>
        </p:txBody>
      </p:sp>
    </p:spTree>
    <p:extLst>
      <p:ext uri="{BB962C8B-B14F-4D97-AF65-F5344CB8AC3E}">
        <p14:creationId xmlns:p14="http://schemas.microsoft.com/office/powerpoint/2010/main" val="2911293249"/>
      </p:ext>
    </p:extLst>
  </p:cSld>
  <p:clrMapOvr>
    <a:masterClrMapping/>
  </p:clrMapOvr>
  <p:transition>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85800" y="3810000"/>
            <a:ext cx="7772400" cy="1362075"/>
          </a:xfrm>
        </p:spPr>
        <p:txBody>
          <a:bodyPr/>
          <a:lstStyle/>
          <a:p>
            <a:r>
              <a:rPr lang="en-US" dirty="0" smtClean="0"/>
              <a:t>US SELECTED PRACTICE RECOMMENDATIONS</a:t>
            </a:r>
            <a:endParaRPr lang="en-US" dirty="0"/>
          </a:p>
        </p:txBody>
      </p:sp>
    </p:spTree>
    <p:extLst>
      <p:ext uri="{BB962C8B-B14F-4D97-AF65-F5344CB8AC3E}">
        <p14:creationId xmlns:p14="http://schemas.microsoft.com/office/powerpoint/2010/main" val="2456134615"/>
      </p:ext>
    </p:extLst>
  </p:cSld>
  <p:clrMapOvr>
    <a:masterClrMapping/>
  </p:clrMapOvr>
  <p:transition>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1" name="Title 1"/>
          <p:cNvSpPr>
            <a:spLocks noGrp="1"/>
          </p:cNvSpPr>
          <p:nvPr>
            <p:ph type="title" idx="4294967295"/>
          </p:nvPr>
        </p:nvSpPr>
        <p:spPr bwMode="auto">
          <a:xfrm>
            <a:off x="500063" y="381000"/>
            <a:ext cx="8229600" cy="1143000"/>
          </a:xfrm>
          <a:prstGeom prst="rect">
            <a:avLst/>
          </a:prstGeom>
          <a:noFill/>
          <a:ln>
            <a:miter lim="800000"/>
            <a:headEnd/>
            <a:tailEnd/>
          </a:ln>
        </p:spPr>
        <p:txBody>
          <a:bodyPr/>
          <a:lstStyle/>
          <a:p>
            <a:pPr eaLnBrk="1" hangingPunct="1"/>
            <a:r>
              <a:rPr lang="en-US" sz="3200" b="1" dirty="0" smtClean="0">
                <a:ea typeface="ＭＳ Ｐゴシック"/>
                <a:cs typeface="ＭＳ Ｐゴシック"/>
              </a:rPr>
              <a:t>U.S. Selected Practice Recommendations for Contraceptive Use, 2016</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8410" y="1676400"/>
            <a:ext cx="3532905" cy="4666988"/>
          </a:xfrm>
          <a:prstGeom prst="rect">
            <a:avLst/>
          </a:prstGeom>
        </p:spPr>
      </p:pic>
    </p:spTree>
    <p:extLst>
      <p:ext uri="{BB962C8B-B14F-4D97-AF65-F5344CB8AC3E}">
        <p14:creationId xmlns:p14="http://schemas.microsoft.com/office/powerpoint/2010/main" val="367110876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bwMode="auto">
          <a:xfrm>
            <a:off x="762000" y="404813"/>
            <a:ext cx="7618413" cy="760412"/>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3200" b="1" dirty="0" smtClean="0">
                <a:ea typeface="ＭＳ Ｐゴシック"/>
                <a:cs typeface="ＭＳ Ｐゴシック"/>
              </a:rPr>
              <a:t>Teen birth </a:t>
            </a:r>
            <a:r>
              <a:rPr lang="en-US" sz="3200" b="1" dirty="0">
                <a:ea typeface="ＭＳ Ｐゴシック"/>
                <a:cs typeface="ＭＳ Ｐゴシック"/>
              </a:rPr>
              <a:t>r</a:t>
            </a:r>
            <a:r>
              <a:rPr lang="en-US" sz="3200" b="1" dirty="0" smtClean="0">
                <a:ea typeface="ＭＳ Ｐゴシック"/>
                <a:cs typeface="ＭＳ Ｐゴシック"/>
              </a:rPr>
              <a:t>ate by </a:t>
            </a:r>
            <a:r>
              <a:rPr lang="en-US" sz="3200" b="1" dirty="0">
                <a:ea typeface="ＭＳ Ｐゴシック"/>
                <a:cs typeface="ＭＳ Ｐゴシック"/>
              </a:rPr>
              <a:t>a</a:t>
            </a:r>
            <a:r>
              <a:rPr lang="en-US" sz="3200" b="1" dirty="0" smtClean="0">
                <a:ea typeface="ＭＳ Ｐゴシック"/>
                <a:cs typeface="ＭＳ Ｐゴシック"/>
              </a:rPr>
              <a:t>ge</a:t>
            </a:r>
          </a:p>
        </p:txBody>
      </p:sp>
      <p:sp>
        <p:nvSpPr>
          <p:cNvPr id="2" name="TextBox 1"/>
          <p:cNvSpPr txBox="1"/>
          <p:nvPr/>
        </p:nvSpPr>
        <p:spPr>
          <a:xfrm>
            <a:off x="380999" y="6477000"/>
            <a:ext cx="8185731" cy="261610"/>
          </a:xfrm>
          <a:prstGeom prst="rect">
            <a:avLst/>
          </a:prstGeom>
          <a:noFill/>
        </p:spPr>
        <p:txBody>
          <a:bodyPr wrap="square" rtlCol="0">
            <a:spAutoFit/>
          </a:bodyPr>
          <a:lstStyle/>
          <a:p>
            <a:r>
              <a:rPr lang="en-US" sz="1100" dirty="0" smtClean="0"/>
              <a:t>Hamilton. Continued Declines in Teen Births in the United States, 2015. NCHS Data Brief. 2016;No.259:Figure 1.</a:t>
            </a:r>
            <a:endParaRPr lang="en-US" sz="11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547" y="1046273"/>
            <a:ext cx="6772636" cy="5173193"/>
          </a:xfrm>
          <a:prstGeom prst="rect">
            <a:avLst/>
          </a:prstGeom>
        </p:spPr>
      </p:pic>
    </p:spTree>
    <p:extLst>
      <p:ext uri="{BB962C8B-B14F-4D97-AF65-F5344CB8AC3E}">
        <p14:creationId xmlns:p14="http://schemas.microsoft.com/office/powerpoint/2010/main" val="190754110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3"/>
          <p:cNvSpPr>
            <a:spLocks noGrp="1"/>
          </p:cNvSpPr>
          <p:nvPr>
            <p:ph type="title" idx="4294967295"/>
          </p:nvPr>
        </p:nvSpPr>
        <p:spPr bwMode="auto">
          <a:xfrm>
            <a:off x="457200" y="274638"/>
            <a:ext cx="8229600" cy="1143000"/>
          </a:xfrm>
          <a:prstGeom prst="rect">
            <a:avLst/>
          </a:prstGeom>
          <a:noFill/>
          <a:ln>
            <a:miter lim="800000"/>
            <a:headEnd/>
            <a:tailEnd/>
          </a:ln>
        </p:spPr>
        <p:txBody>
          <a:bodyPr anchor="b">
            <a:prstTxWarp prst="textNoShape">
              <a:avLst/>
            </a:prstTxWarp>
          </a:bodyPr>
          <a:lstStyle/>
          <a:p>
            <a:pPr eaLnBrk="1" hangingPunct="1">
              <a:lnSpc>
                <a:spcPts val="3000"/>
              </a:lnSpc>
            </a:pPr>
            <a:r>
              <a:rPr lang="en-US" sz="2800" b="1" dirty="0" smtClean="0"/>
              <a:t>US Selected Practice Recommendations </a:t>
            </a:r>
            <a:br>
              <a:rPr lang="en-US" sz="2800" b="1" dirty="0" smtClean="0"/>
            </a:br>
            <a:r>
              <a:rPr lang="en-US" sz="2800" b="1" dirty="0" smtClean="0"/>
              <a:t>for Contraceptive Use, 2016</a:t>
            </a:r>
          </a:p>
        </p:txBody>
      </p:sp>
      <p:sp>
        <p:nvSpPr>
          <p:cNvPr id="21506" name="Content Placeholder 4"/>
          <p:cNvSpPr>
            <a:spLocks noGrp="1"/>
          </p:cNvSpPr>
          <p:nvPr>
            <p:ph idx="4294967295"/>
          </p:nvPr>
        </p:nvSpPr>
        <p:spPr bwMode="auto">
          <a:xfrm>
            <a:off x="402946" y="1752600"/>
            <a:ext cx="8229600" cy="4191000"/>
          </a:xfrm>
          <a:prstGeom prst="rect">
            <a:avLst/>
          </a:prstGeom>
          <a:noFill/>
          <a:ln>
            <a:miter lim="800000"/>
            <a:headEnd/>
            <a:tailEnd/>
          </a:ln>
        </p:spPr>
        <p:txBody>
          <a:bodyPr>
            <a:prstTxWarp prst="textNoShape">
              <a:avLst/>
            </a:prstTxWarp>
          </a:bodyPr>
          <a:lstStyle/>
          <a:p>
            <a:pPr eaLnBrk="1" hangingPunct="1">
              <a:buClr>
                <a:schemeClr val="tx1"/>
              </a:buClr>
              <a:buSzPct val="70000"/>
              <a:buFont typeface="Wingdings" panose="05000000000000000000" pitchFamily="2" charset="2"/>
              <a:buChar char="q"/>
            </a:pPr>
            <a:r>
              <a:rPr lang="en-US" sz="2400" b="1" dirty="0" smtClean="0">
                <a:solidFill>
                  <a:schemeClr val="bg2"/>
                </a:solidFill>
              </a:rPr>
              <a:t>Companion document to US MEC, 2016</a:t>
            </a:r>
          </a:p>
          <a:p>
            <a:pPr>
              <a:buClr>
                <a:schemeClr val="tx1"/>
              </a:buClr>
              <a:buSzPct val="70000"/>
              <a:buFont typeface="Wingdings" panose="05000000000000000000" pitchFamily="2" charset="2"/>
              <a:buChar char="q"/>
            </a:pPr>
            <a:r>
              <a:rPr lang="en-US" sz="2400" b="1" dirty="0">
                <a:solidFill>
                  <a:schemeClr val="bg2"/>
                </a:solidFill>
                <a:ea typeface="ＭＳ Ｐゴシック"/>
                <a:cs typeface="ＭＳ Ｐゴシック"/>
              </a:rPr>
              <a:t>First published in </a:t>
            </a:r>
            <a:r>
              <a:rPr lang="en-US" sz="2400" b="1" dirty="0" smtClean="0">
                <a:solidFill>
                  <a:schemeClr val="bg2"/>
                </a:solidFill>
                <a:ea typeface="ＭＳ Ｐゴシック"/>
                <a:cs typeface="ＭＳ Ｐゴシック"/>
              </a:rPr>
              <a:t>2013 </a:t>
            </a:r>
            <a:r>
              <a:rPr lang="en-US" sz="2400" b="1" dirty="0">
                <a:solidFill>
                  <a:schemeClr val="bg2"/>
                </a:solidFill>
                <a:ea typeface="ＭＳ Ｐゴシック"/>
                <a:cs typeface="ＭＳ Ｐゴシック"/>
              </a:rPr>
              <a:t>and updated in 2016</a:t>
            </a:r>
          </a:p>
          <a:p>
            <a:pPr eaLnBrk="1" hangingPunct="1">
              <a:buClr>
                <a:schemeClr val="tx1"/>
              </a:buClr>
              <a:buSzPct val="70000"/>
              <a:buFont typeface="Wingdings" panose="05000000000000000000" pitchFamily="2" charset="2"/>
              <a:buChar char="q"/>
            </a:pPr>
            <a:r>
              <a:rPr lang="en-US" sz="2400" b="1" dirty="0" smtClean="0">
                <a:solidFill>
                  <a:schemeClr val="bg2"/>
                </a:solidFill>
              </a:rPr>
              <a:t>Intent:  Evidence-based guidance for common contraceptive management questions</a:t>
            </a:r>
          </a:p>
          <a:p>
            <a:pPr lvl="1" eaLnBrk="1" hangingPunct="1">
              <a:buClr>
                <a:schemeClr val="tx1"/>
              </a:buClr>
              <a:buSzPct val="100000"/>
              <a:buFont typeface="Wingdings" panose="05000000000000000000" pitchFamily="2" charset="2"/>
              <a:buChar char="§"/>
            </a:pPr>
            <a:r>
              <a:rPr lang="en-US" sz="2000" b="1" dirty="0" smtClean="0">
                <a:solidFill>
                  <a:schemeClr val="bg2"/>
                </a:solidFill>
              </a:rPr>
              <a:t>When to start</a:t>
            </a:r>
          </a:p>
          <a:p>
            <a:pPr lvl="1" eaLnBrk="1" hangingPunct="1">
              <a:buClr>
                <a:schemeClr val="tx1"/>
              </a:buClr>
              <a:buSzPct val="100000"/>
              <a:buFont typeface="Wingdings" panose="05000000000000000000" pitchFamily="2" charset="2"/>
              <a:buChar char="§"/>
            </a:pPr>
            <a:r>
              <a:rPr lang="en-US" sz="2000" b="1" dirty="0" smtClean="0">
                <a:solidFill>
                  <a:schemeClr val="bg2"/>
                </a:solidFill>
              </a:rPr>
              <a:t>Missed pills</a:t>
            </a:r>
          </a:p>
          <a:p>
            <a:pPr lvl="1" eaLnBrk="1" hangingPunct="1">
              <a:buClr>
                <a:schemeClr val="tx1"/>
              </a:buClr>
              <a:buSzPct val="100000"/>
              <a:buFont typeface="Wingdings" panose="05000000000000000000" pitchFamily="2" charset="2"/>
              <a:buChar char="§"/>
            </a:pPr>
            <a:r>
              <a:rPr lang="en-US" sz="2000" b="1" dirty="0" smtClean="0">
                <a:solidFill>
                  <a:schemeClr val="bg2"/>
                </a:solidFill>
              </a:rPr>
              <a:t>Bleeding problems</a:t>
            </a:r>
          </a:p>
          <a:p>
            <a:pPr lvl="1" eaLnBrk="1" hangingPunct="1">
              <a:buClr>
                <a:schemeClr val="tx1"/>
              </a:buClr>
              <a:buSzPct val="100000"/>
              <a:buFont typeface="Wingdings" panose="05000000000000000000" pitchFamily="2" charset="2"/>
              <a:buChar char="§"/>
            </a:pPr>
            <a:r>
              <a:rPr lang="en-US" sz="2000" b="1" dirty="0" smtClean="0">
                <a:solidFill>
                  <a:schemeClr val="bg2"/>
                </a:solidFill>
              </a:rPr>
              <a:t>Exams and test</a:t>
            </a:r>
          </a:p>
          <a:p>
            <a:pPr lvl="1" eaLnBrk="1" hangingPunct="1">
              <a:buClr>
                <a:schemeClr val="tx1"/>
              </a:buClr>
              <a:buSzPct val="100000"/>
              <a:buFont typeface="Wingdings" panose="05000000000000000000" pitchFamily="2" charset="2"/>
              <a:buChar char="§"/>
            </a:pPr>
            <a:r>
              <a:rPr lang="en-US" sz="2000" b="1" dirty="0" smtClean="0">
                <a:solidFill>
                  <a:schemeClr val="bg2"/>
                </a:solidFill>
              </a:rPr>
              <a:t>Follow-up</a:t>
            </a:r>
          </a:p>
          <a:p>
            <a:pPr lvl="1" eaLnBrk="1" hangingPunct="1">
              <a:buClr>
                <a:schemeClr val="tx1"/>
              </a:buClr>
              <a:buSzPct val="100000"/>
              <a:buFont typeface="Wingdings" panose="05000000000000000000" pitchFamily="2" charset="2"/>
              <a:buChar char="§"/>
            </a:pPr>
            <a:r>
              <a:rPr lang="en-US" sz="2000" b="1" dirty="0" smtClean="0">
                <a:solidFill>
                  <a:schemeClr val="bg2"/>
                </a:solidFill>
              </a:rPr>
              <a:t>How to be reasonably certain that a woman is not pregnant</a:t>
            </a:r>
            <a:endParaRPr lang="en-US" sz="2400" dirty="0">
              <a:solidFill>
                <a:schemeClr val="bg2"/>
              </a:solidFill>
            </a:endParaRPr>
          </a:p>
        </p:txBody>
      </p:sp>
    </p:spTree>
    <p:extLst>
      <p:ext uri="{BB962C8B-B14F-4D97-AF65-F5344CB8AC3E}">
        <p14:creationId xmlns:p14="http://schemas.microsoft.com/office/powerpoint/2010/main" val="4168189670"/>
      </p:ext>
    </p:extLst>
  </p:cSld>
  <p:clrMapOvr>
    <a:masterClrMapping/>
  </p:clrMapOvr>
  <p:transition>
    <p:fad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3"/>
          <p:cNvSpPr>
            <a:spLocks noGrp="1"/>
          </p:cNvSpPr>
          <p:nvPr>
            <p:ph type="title" idx="4294967295"/>
          </p:nvPr>
        </p:nvSpPr>
        <p:spPr bwMode="auto">
          <a:xfrm>
            <a:off x="457200" y="274638"/>
            <a:ext cx="8229600" cy="1143000"/>
          </a:xfrm>
          <a:prstGeom prst="rect">
            <a:avLst/>
          </a:prstGeom>
          <a:noFill/>
          <a:ln>
            <a:miter lim="800000"/>
            <a:headEnd/>
            <a:tailEnd/>
          </a:ln>
        </p:spPr>
        <p:txBody>
          <a:bodyPr anchor="b">
            <a:prstTxWarp prst="textNoShape">
              <a:avLst/>
            </a:prstTxWarp>
          </a:bodyPr>
          <a:lstStyle/>
          <a:p>
            <a:pPr eaLnBrk="1" hangingPunct="1">
              <a:lnSpc>
                <a:spcPts val="3000"/>
              </a:lnSpc>
            </a:pPr>
            <a:r>
              <a:rPr lang="en-US" sz="3200" b="1" dirty="0" smtClean="0"/>
              <a:t>US Selected Practice Recommendations </a:t>
            </a:r>
            <a:br>
              <a:rPr lang="en-US" sz="3200" b="1" dirty="0" smtClean="0"/>
            </a:br>
            <a:r>
              <a:rPr lang="en-US" sz="3200" b="1" dirty="0" smtClean="0"/>
              <a:t>for Contraceptive Use, 2016</a:t>
            </a:r>
          </a:p>
        </p:txBody>
      </p:sp>
      <p:sp>
        <p:nvSpPr>
          <p:cNvPr id="21506" name="Content Placeholder 4"/>
          <p:cNvSpPr>
            <a:spLocks noGrp="1"/>
          </p:cNvSpPr>
          <p:nvPr>
            <p:ph idx="4294967295"/>
          </p:nvPr>
        </p:nvSpPr>
        <p:spPr bwMode="auto">
          <a:xfrm>
            <a:off x="485274" y="1676400"/>
            <a:ext cx="8229600" cy="4343400"/>
          </a:xfrm>
          <a:prstGeom prst="rect">
            <a:avLst/>
          </a:prstGeom>
          <a:noFill/>
          <a:ln>
            <a:miter lim="800000"/>
            <a:headEnd/>
            <a:tailEnd/>
          </a:ln>
        </p:spPr>
        <p:txBody>
          <a:bodyPr>
            <a:prstTxWarp prst="textNoShape">
              <a:avLst/>
            </a:prstTxWarp>
          </a:bodyPr>
          <a:lstStyle/>
          <a:p>
            <a:pPr eaLnBrk="1" hangingPunct="1">
              <a:buClr>
                <a:schemeClr val="tx1"/>
              </a:buClr>
              <a:buSzPct val="70000"/>
              <a:buFont typeface="Wingdings" panose="05000000000000000000" pitchFamily="2" charset="2"/>
              <a:buChar char="q"/>
            </a:pPr>
            <a:r>
              <a:rPr lang="en-US" sz="2400" b="1" dirty="0" smtClean="0">
                <a:solidFill>
                  <a:schemeClr val="bg2"/>
                </a:solidFill>
              </a:rPr>
              <a:t>Target audience: health-care providers</a:t>
            </a:r>
          </a:p>
          <a:p>
            <a:pPr>
              <a:buClr>
                <a:schemeClr val="tx1"/>
              </a:buClr>
              <a:buSzPct val="70000"/>
              <a:buFont typeface="Wingdings" panose="05000000000000000000" pitchFamily="2" charset="2"/>
              <a:buChar char="q"/>
            </a:pPr>
            <a:r>
              <a:rPr lang="en-US" sz="2400" b="1" dirty="0">
                <a:solidFill>
                  <a:schemeClr val="bg2"/>
                </a:solidFill>
              </a:rPr>
              <a:t>Guidance for healthcare providers when counseling patients about </a:t>
            </a:r>
            <a:r>
              <a:rPr lang="en-US" sz="2400" b="1" dirty="0" smtClean="0">
                <a:solidFill>
                  <a:schemeClr val="bg2"/>
                </a:solidFill>
              </a:rPr>
              <a:t>initiation </a:t>
            </a:r>
            <a:r>
              <a:rPr lang="en-US" sz="2400" b="1" dirty="0">
                <a:solidFill>
                  <a:schemeClr val="bg2"/>
                </a:solidFill>
              </a:rPr>
              <a:t>and use of specific contraceptive methods </a:t>
            </a:r>
            <a:endParaRPr lang="en-US" sz="2400" b="1" dirty="0" smtClean="0">
              <a:solidFill>
                <a:schemeClr val="bg2"/>
              </a:solidFill>
            </a:endParaRPr>
          </a:p>
          <a:p>
            <a:pPr>
              <a:buClr>
                <a:schemeClr val="tx1"/>
              </a:buClr>
              <a:buSzPct val="70000"/>
              <a:buFont typeface="Wingdings" panose="05000000000000000000" pitchFamily="2" charset="2"/>
              <a:buChar char="q"/>
            </a:pPr>
            <a:r>
              <a:rPr lang="en-US" sz="2400" b="1" dirty="0" smtClean="0">
                <a:solidFill>
                  <a:schemeClr val="bg2"/>
                </a:solidFill>
              </a:rPr>
              <a:t>Applies to women of all ages, including adolescents</a:t>
            </a:r>
          </a:p>
          <a:p>
            <a:pPr eaLnBrk="1" hangingPunct="1">
              <a:buClr>
                <a:schemeClr val="tx1"/>
              </a:buClr>
              <a:buSzPct val="70000"/>
              <a:buFont typeface="Wingdings" panose="05000000000000000000" pitchFamily="2" charset="2"/>
              <a:buChar char="q"/>
            </a:pPr>
            <a:r>
              <a:rPr lang="en-US" sz="2400" b="1" dirty="0" smtClean="0">
                <a:solidFill>
                  <a:schemeClr val="bg2"/>
                </a:solidFill>
              </a:rPr>
              <a:t>What is NOT included in the US SPR</a:t>
            </a:r>
          </a:p>
          <a:p>
            <a:pPr lvl="1">
              <a:buClr>
                <a:schemeClr val="tx1"/>
              </a:buClr>
              <a:buSzPct val="70000"/>
              <a:buFont typeface="Wingdings" panose="05000000000000000000" pitchFamily="2" charset="2"/>
              <a:buChar char="§"/>
            </a:pPr>
            <a:r>
              <a:rPr lang="en-US" sz="2400" b="1" dirty="0" smtClean="0">
                <a:solidFill>
                  <a:schemeClr val="tx2"/>
                </a:solidFill>
              </a:rPr>
              <a:t>NOT </a:t>
            </a:r>
            <a:r>
              <a:rPr lang="en-US" sz="2400" b="1" dirty="0">
                <a:solidFill>
                  <a:schemeClr val="tx2"/>
                </a:solidFill>
              </a:rPr>
              <a:t>the Medical Eligibility </a:t>
            </a:r>
            <a:r>
              <a:rPr lang="en-US" sz="2400" b="1" dirty="0" smtClean="0">
                <a:solidFill>
                  <a:schemeClr val="tx2"/>
                </a:solidFill>
              </a:rPr>
              <a:t>Criteria</a:t>
            </a:r>
          </a:p>
          <a:p>
            <a:pPr lvl="1">
              <a:buClr>
                <a:schemeClr val="tx1"/>
              </a:buClr>
              <a:buSzPct val="70000"/>
              <a:buFont typeface="Wingdings" panose="05000000000000000000" pitchFamily="2" charset="2"/>
              <a:buChar char="§"/>
            </a:pPr>
            <a:r>
              <a:rPr lang="en-US" sz="2400" b="1" dirty="0">
                <a:solidFill>
                  <a:schemeClr val="bg2"/>
                </a:solidFill>
              </a:rPr>
              <a:t>NOT comprehensive textbook </a:t>
            </a:r>
          </a:p>
          <a:p>
            <a:pPr lvl="1">
              <a:buClr>
                <a:schemeClr val="tx1"/>
              </a:buClr>
              <a:buSzPct val="70000"/>
              <a:buFont typeface="Wingdings" panose="05000000000000000000" pitchFamily="2" charset="2"/>
              <a:buChar char="§"/>
            </a:pPr>
            <a:r>
              <a:rPr lang="en-US" sz="2400" b="1" dirty="0">
                <a:solidFill>
                  <a:schemeClr val="bg2"/>
                </a:solidFill>
              </a:rPr>
              <a:t>NOT rigid guidelines</a:t>
            </a:r>
          </a:p>
          <a:p>
            <a:pPr lvl="1">
              <a:buClr>
                <a:schemeClr val="tx1"/>
              </a:buClr>
              <a:buSzPct val="70000"/>
              <a:buFont typeface="Wingdings" panose="05000000000000000000" pitchFamily="2" charset="2"/>
              <a:buChar char="§"/>
            </a:pPr>
            <a:r>
              <a:rPr lang="en-US" sz="2400" b="1" dirty="0">
                <a:solidFill>
                  <a:schemeClr val="bg2"/>
                </a:solidFill>
              </a:rPr>
              <a:t>NOT well-woman care</a:t>
            </a:r>
          </a:p>
          <a:p>
            <a:pPr eaLnBrk="1" hangingPunct="1">
              <a:buClr>
                <a:schemeClr val="tx1"/>
              </a:buClr>
              <a:buSzPct val="70000"/>
              <a:buFont typeface="Wingdings" pitchFamily="84" charset="2"/>
              <a:buChar char="q"/>
            </a:pPr>
            <a:endParaRPr lang="en-US" sz="2400" dirty="0">
              <a:solidFill>
                <a:schemeClr val="bg2"/>
              </a:solidFill>
            </a:endParaRPr>
          </a:p>
        </p:txBody>
      </p:sp>
    </p:spTree>
    <p:extLst>
      <p:ext uri="{BB962C8B-B14F-4D97-AF65-F5344CB8AC3E}">
        <p14:creationId xmlns:p14="http://schemas.microsoft.com/office/powerpoint/2010/main" val="3647590363"/>
      </p:ext>
    </p:extLst>
  </p:cSld>
  <p:clrMapOvr>
    <a:masterClrMapping/>
  </p:clrMapOvr>
  <p:transition>
    <p:fad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Format of US SPR</a:t>
            </a:r>
            <a:endParaRPr lang="en-US" dirty="0"/>
          </a:p>
        </p:txBody>
      </p:sp>
      <p:sp>
        <p:nvSpPr>
          <p:cNvPr id="4" name="Content Placeholder 3"/>
          <p:cNvSpPr>
            <a:spLocks noGrp="1"/>
          </p:cNvSpPr>
          <p:nvPr>
            <p:ph idx="1"/>
          </p:nvPr>
        </p:nvSpPr>
        <p:spPr/>
        <p:txBody>
          <a:bodyPr/>
          <a:lstStyle/>
          <a:p>
            <a:r>
              <a:rPr lang="en-US" sz="2400" b="1" dirty="0" smtClean="0"/>
              <a:t>Arranged by contraceptive method</a:t>
            </a:r>
          </a:p>
          <a:p>
            <a:endParaRPr lang="en-US" sz="800" b="1" dirty="0" smtClean="0"/>
          </a:p>
          <a:p>
            <a:r>
              <a:rPr lang="en-US" sz="2400" b="1" dirty="0" smtClean="0"/>
              <a:t>For each recommendation:</a:t>
            </a:r>
          </a:p>
          <a:p>
            <a:pPr lvl="1"/>
            <a:r>
              <a:rPr lang="en-US" sz="2000" b="1" dirty="0" smtClean="0"/>
              <a:t>Recommendation itself</a:t>
            </a:r>
          </a:p>
          <a:p>
            <a:pPr lvl="1"/>
            <a:r>
              <a:rPr lang="en-US" b="1" dirty="0" smtClean="0"/>
              <a:t>Comments </a:t>
            </a:r>
            <a:r>
              <a:rPr lang="en-US" b="1" dirty="0"/>
              <a:t>and evidence </a:t>
            </a:r>
            <a:r>
              <a:rPr lang="en-US" b="1" dirty="0" smtClean="0"/>
              <a:t>summary</a:t>
            </a:r>
          </a:p>
          <a:p>
            <a:pPr marL="457200" lvl="1" indent="0">
              <a:buNone/>
            </a:pPr>
            <a:endParaRPr lang="en-US" sz="800" b="1" dirty="0" smtClean="0"/>
          </a:p>
          <a:p>
            <a:r>
              <a:rPr lang="en-US" sz="2400" b="1" dirty="0" smtClean="0"/>
              <a:t>Simplified text of actual recommendations</a:t>
            </a:r>
          </a:p>
          <a:p>
            <a:endParaRPr lang="en-US" sz="800" b="1" dirty="0" smtClean="0"/>
          </a:p>
          <a:p>
            <a:r>
              <a:rPr lang="en-US" sz="2400" b="1" dirty="0" smtClean="0"/>
              <a:t>Bullets, tables, flowcharts, algorithms</a:t>
            </a:r>
            <a:endParaRPr lang="en-US" sz="2400" b="1" dirty="0"/>
          </a:p>
        </p:txBody>
      </p:sp>
    </p:spTree>
    <p:extLst>
      <p:ext uri="{BB962C8B-B14F-4D97-AF65-F5344CB8AC3E}">
        <p14:creationId xmlns:p14="http://schemas.microsoft.com/office/powerpoint/2010/main" val="1082431171"/>
      </p:ext>
    </p:extLst>
  </p:cSld>
  <p:clrMapOvr>
    <a:masterClrMapping/>
  </p:clrMapOvr>
  <p:transition>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5612" y="1129601"/>
            <a:ext cx="5105976" cy="3706285"/>
          </a:xfrm>
          <a:prstGeom prst="rect">
            <a:avLst/>
          </a:prstGeom>
        </p:spPr>
      </p:pic>
      <p:sp>
        <p:nvSpPr>
          <p:cNvPr id="512001" name="Title 1"/>
          <p:cNvSpPr>
            <a:spLocks noGrp="1"/>
          </p:cNvSpPr>
          <p:nvPr>
            <p:ph type="title" idx="4294967295"/>
          </p:nvPr>
        </p:nvSpPr>
        <p:spPr bwMode="auto">
          <a:xfrm>
            <a:off x="500063" y="381000"/>
            <a:ext cx="8229600" cy="1143000"/>
          </a:xfrm>
          <a:prstGeom prst="rect">
            <a:avLst/>
          </a:prstGeom>
          <a:noFill/>
          <a:ln>
            <a:miter lim="800000"/>
            <a:headEnd/>
            <a:tailEnd/>
          </a:ln>
        </p:spPr>
        <p:txBody>
          <a:bodyPr/>
          <a:lstStyle/>
          <a:p>
            <a:r>
              <a:rPr lang="en-US" sz="3200" b="1" dirty="0"/>
              <a:t>How </a:t>
            </a:r>
            <a:r>
              <a:rPr lang="en-US" sz="4000" b="1" dirty="0"/>
              <a:t>you</a:t>
            </a:r>
            <a:r>
              <a:rPr lang="en-US" sz="3200" b="1" dirty="0"/>
              <a:t> can use the US </a:t>
            </a:r>
            <a:r>
              <a:rPr lang="en-US" sz="3200" b="1" dirty="0" smtClean="0"/>
              <a:t>SPR</a:t>
            </a:r>
            <a:r>
              <a:rPr lang="en-US" sz="4000" b="1" dirty="0"/>
              <a:t/>
            </a:r>
            <a:br>
              <a:rPr lang="en-US" sz="4000" b="1" dirty="0"/>
            </a:br>
            <a:endParaRPr lang="en-US" sz="4000" b="1" dirty="0" smtClean="0">
              <a:ea typeface="ＭＳ Ｐゴシック"/>
              <a:cs typeface="ＭＳ Ｐゴシック"/>
            </a:endParaRPr>
          </a:p>
        </p:txBody>
      </p:sp>
      <p:pic>
        <p:nvPicPr>
          <p:cNvPr id="1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35611"/>
          <a:stretch/>
        </p:blipFill>
        <p:spPr bwMode="auto">
          <a:xfrm>
            <a:off x="463739" y="3487640"/>
            <a:ext cx="6681787" cy="2696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t="15556" b="41111"/>
          <a:stretch/>
        </p:blipFill>
        <p:spPr>
          <a:xfrm>
            <a:off x="4854540" y="2315834"/>
            <a:ext cx="3071023" cy="1597753"/>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73080" y="3785442"/>
            <a:ext cx="4433942" cy="2599902"/>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340231">
            <a:off x="595679" y="1695501"/>
            <a:ext cx="1335606" cy="2408354"/>
          </a:xfrm>
          <a:prstGeom prst="rect">
            <a:avLst/>
          </a:prstGeom>
        </p:spPr>
      </p:pic>
    </p:spTree>
    <p:extLst>
      <p:ext uri="{BB962C8B-B14F-4D97-AF65-F5344CB8AC3E}">
        <p14:creationId xmlns:p14="http://schemas.microsoft.com/office/powerpoint/2010/main" val="290879692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5520" r="2066" b="8889"/>
          <a:stretch/>
        </p:blipFill>
        <p:spPr>
          <a:xfrm>
            <a:off x="457200" y="1600200"/>
            <a:ext cx="6388610" cy="3931451"/>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600" y="2819400"/>
            <a:ext cx="2400300" cy="3200400"/>
          </a:xfrm>
          <a:prstGeom prst="rect">
            <a:avLst/>
          </a:prstGeom>
        </p:spPr>
      </p:pic>
      <p:sp>
        <p:nvSpPr>
          <p:cNvPr id="5" name="Text Placeholder 3"/>
          <p:cNvSpPr txBox="1">
            <a:spLocks/>
          </p:cNvSpPr>
          <p:nvPr/>
        </p:nvSpPr>
        <p:spPr>
          <a:xfrm>
            <a:off x="-228600" y="6077712"/>
            <a:ext cx="9144000" cy="5334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indent="0" algn="ctr">
              <a:spcBef>
                <a:spcPts val="0"/>
              </a:spcBef>
            </a:pPr>
            <a:r>
              <a:rPr lang="en-US" sz="1600" i="1" smtClean="0"/>
              <a:t>http://wwwdev.cdc.gov/reproductivehealth/contraception/contraception_guidance.htm</a:t>
            </a:r>
            <a:endParaRPr lang="en-US" sz="1600" i="1" dirty="0"/>
          </a:p>
        </p:txBody>
      </p:sp>
      <p:sp>
        <p:nvSpPr>
          <p:cNvPr id="6" name="Title 1"/>
          <p:cNvSpPr txBox="1">
            <a:spLocks/>
          </p:cNvSpPr>
          <p:nvPr/>
        </p:nvSpPr>
        <p:spPr bwMode="auto">
          <a:xfrm>
            <a:off x="495300" y="685800"/>
            <a:ext cx="8229600" cy="1143000"/>
          </a:xfrm>
          <a:prstGeom prst="rect">
            <a:avLst/>
          </a:prstGeom>
          <a:noFill/>
          <a:ln>
            <a:miter lim="800000"/>
            <a:headEnd/>
            <a:tailEnd/>
          </a:ln>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t>Online access</a:t>
            </a:r>
            <a:endParaRPr lang="en-US" sz="4000" b="1" dirty="0" smtClean="0">
              <a:ea typeface="ＭＳ Ｐゴシック"/>
              <a:cs typeface="ＭＳ Ｐゴシック"/>
            </a:endParaRPr>
          </a:p>
        </p:txBody>
      </p:sp>
    </p:spTree>
    <p:extLst>
      <p:ext uri="{BB962C8B-B14F-4D97-AF65-F5344CB8AC3E}">
        <p14:creationId xmlns:p14="http://schemas.microsoft.com/office/powerpoint/2010/main" val="393532662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884238"/>
          </a:xfrm>
        </p:spPr>
        <p:txBody>
          <a:bodyPr/>
          <a:lstStyle/>
          <a:p>
            <a:r>
              <a:rPr lang="en-US" dirty="0" smtClean="0"/>
              <a:t>2016 U.S. SPR App</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5000" y="1764792"/>
            <a:ext cx="2446986" cy="43434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3000" y="1764792"/>
            <a:ext cx="2438400" cy="4343400"/>
          </a:xfrm>
          <a:prstGeom prst="rect">
            <a:avLst/>
          </a:prstGeom>
        </p:spPr>
      </p:pic>
    </p:spTree>
    <p:extLst>
      <p:ext uri="{BB962C8B-B14F-4D97-AF65-F5344CB8AC3E}">
        <p14:creationId xmlns:p14="http://schemas.microsoft.com/office/powerpoint/2010/main" val="1195094666"/>
      </p:ext>
    </p:extLst>
  </p:cSld>
  <p:clrMapOvr>
    <a:masterClrMapping/>
  </p:clrMapOvr>
  <p:transition>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flow charts</a:t>
            </a:r>
            <a:endParaRPr lang="en-US" dirty="0"/>
          </a:p>
        </p:txBody>
      </p:sp>
      <p:pic>
        <p:nvPicPr>
          <p:cNvPr id="5" name="Picture 4" descr="Screen Clippi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 y="1828800"/>
            <a:ext cx="3048000" cy="2194870"/>
          </a:xfrm>
          <a:prstGeom prst="rect">
            <a:avLst/>
          </a:prstGeom>
        </p:spPr>
      </p:pic>
      <p:pic>
        <p:nvPicPr>
          <p:cNvPr id="6" name="Picture 5" descr="Screen Clippi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81600" y="1828800"/>
            <a:ext cx="3149018" cy="2197918"/>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72943" y="3886200"/>
            <a:ext cx="2378658" cy="2410658"/>
          </a:xfrm>
          <a:prstGeom prst="rect">
            <a:avLst/>
          </a:prstGeom>
        </p:spPr>
      </p:pic>
    </p:spTree>
    <p:extLst>
      <p:ext uri="{BB962C8B-B14F-4D97-AF65-F5344CB8AC3E}">
        <p14:creationId xmlns:p14="http://schemas.microsoft.com/office/powerpoint/2010/main" val="2492026486"/>
      </p:ext>
    </p:extLst>
  </p:cSld>
  <p:clrMapOvr>
    <a:masterClrMapping/>
  </p:clrMapOvr>
  <p:transition>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CLINICAL SCENARIOS</a:t>
            </a:r>
            <a:endParaRPr lang="en-US" dirty="0"/>
          </a:p>
        </p:txBody>
      </p:sp>
    </p:spTree>
    <p:extLst>
      <p:ext uri="{BB962C8B-B14F-4D97-AF65-F5344CB8AC3E}">
        <p14:creationId xmlns:p14="http://schemas.microsoft.com/office/powerpoint/2010/main" val="2943435724"/>
      </p:ext>
    </p:extLst>
  </p:cSld>
  <p:clrMapOvr>
    <a:masterClrMapping/>
  </p:clrMapOvr>
  <p:transition>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Clinical Scenario 1:</a:t>
            </a:r>
            <a:br>
              <a:rPr lang="en-US" sz="3200" dirty="0" smtClean="0"/>
            </a:br>
            <a:r>
              <a:rPr lang="en-US" sz="3200" dirty="0" smtClean="0"/>
              <a:t> When to start a contraceptive method?</a:t>
            </a:r>
            <a:endParaRPr lang="en-US" sz="3200" dirty="0"/>
          </a:p>
        </p:txBody>
      </p:sp>
      <p:sp>
        <p:nvSpPr>
          <p:cNvPr id="3" name="Content Placeholder 2"/>
          <p:cNvSpPr>
            <a:spLocks noGrp="1"/>
          </p:cNvSpPr>
          <p:nvPr>
            <p:ph idx="1"/>
          </p:nvPr>
        </p:nvSpPr>
        <p:spPr>
          <a:xfrm>
            <a:off x="457200" y="1902296"/>
            <a:ext cx="8229600" cy="4191000"/>
          </a:xfrm>
        </p:spPr>
        <p:txBody>
          <a:bodyPr/>
          <a:lstStyle/>
          <a:p>
            <a:pPr>
              <a:buSzPct val="100000"/>
              <a:buFont typeface="Arial" pitchFamily="34" charset="0"/>
              <a:buChar char="•"/>
            </a:pPr>
            <a:r>
              <a:rPr lang="en-US" sz="2800" dirty="0" smtClean="0"/>
              <a:t>16 y.o. female comes to office desiring contraception and decides she wants the implant.</a:t>
            </a:r>
          </a:p>
          <a:p>
            <a:pPr>
              <a:buSzPct val="100000"/>
              <a:buFont typeface="Arial" pitchFamily="34" charset="0"/>
              <a:buChar char="•"/>
            </a:pPr>
            <a:endParaRPr lang="en-US" dirty="0" smtClean="0"/>
          </a:p>
          <a:p>
            <a:pPr marL="457200" lvl="1" indent="0">
              <a:buNone/>
            </a:pPr>
            <a:r>
              <a:rPr lang="en-US" sz="2400" dirty="0" smtClean="0"/>
              <a:t>Q: When can she start?</a:t>
            </a:r>
          </a:p>
          <a:p>
            <a:endParaRPr lang="en-US" dirty="0" smtClean="0"/>
          </a:p>
          <a:p>
            <a:endParaRPr lang="en-US" dirty="0"/>
          </a:p>
        </p:txBody>
      </p:sp>
      <p:pic>
        <p:nvPicPr>
          <p:cNvPr id="20482" name="Picture 2" descr="\\cdc\project\CCHP_NCCD_DRH\drhshare\Photos\Photos\teen pregnancy\8381292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3429000"/>
            <a:ext cx="2001648" cy="266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24003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When can a woman start a contraceptive method</a:t>
            </a:r>
            <a:endParaRPr lang="en-US" sz="3200" dirty="0"/>
          </a:p>
        </p:txBody>
      </p:sp>
      <p:sp>
        <p:nvSpPr>
          <p:cNvPr id="3" name="Content Placeholder 2"/>
          <p:cNvSpPr>
            <a:spLocks noGrp="1"/>
          </p:cNvSpPr>
          <p:nvPr>
            <p:ph idx="1"/>
          </p:nvPr>
        </p:nvSpPr>
        <p:spPr>
          <a:xfrm>
            <a:off x="251520" y="1600201"/>
            <a:ext cx="8435280" cy="4191000"/>
          </a:xfrm>
        </p:spPr>
        <p:txBody>
          <a:bodyPr/>
          <a:lstStyle/>
          <a:p>
            <a:r>
              <a:rPr lang="en-US" sz="2800" dirty="0" smtClean="0"/>
              <a:t>Barriers to starting any method</a:t>
            </a:r>
          </a:p>
          <a:p>
            <a:pPr lvl="1"/>
            <a:r>
              <a:rPr lang="en-US" sz="2400" dirty="0" smtClean="0"/>
              <a:t>Waiting for next menses to initiate method</a:t>
            </a:r>
            <a:endParaRPr lang="en-US" sz="2400" dirty="0"/>
          </a:p>
          <a:p>
            <a:pPr lvl="1"/>
            <a:r>
              <a:rPr lang="en-US" sz="2400" dirty="0"/>
              <a:t>Coming back for a second (or more) </a:t>
            </a:r>
            <a:r>
              <a:rPr lang="en-US" sz="2400" dirty="0" smtClean="0"/>
              <a:t>visit</a:t>
            </a:r>
          </a:p>
          <a:p>
            <a:pPr lvl="1"/>
            <a:r>
              <a:rPr lang="en-US" sz="2400" dirty="0"/>
              <a:t>Filling a </a:t>
            </a:r>
            <a:r>
              <a:rPr lang="en-US" sz="2400" dirty="0" smtClean="0"/>
              <a:t>prescription</a:t>
            </a:r>
            <a:endParaRPr lang="en-US" sz="2400" dirty="0"/>
          </a:p>
          <a:p>
            <a:pPr>
              <a:buFont typeface="Arial" pitchFamily="34" charset="0"/>
              <a:buChar char="•"/>
            </a:pPr>
            <a:endParaRPr lang="en-US" dirty="0"/>
          </a:p>
          <a:p>
            <a:r>
              <a:rPr lang="en-US" sz="2800" dirty="0" smtClean="0"/>
              <a:t>Starting when woman requests contraception (“Quick start”)</a:t>
            </a:r>
          </a:p>
          <a:p>
            <a:pPr lvl="1"/>
            <a:r>
              <a:rPr lang="en-US" sz="2400" dirty="0" smtClean="0"/>
              <a:t>May reduce time woman is at risk for pregnancy</a:t>
            </a:r>
          </a:p>
          <a:p>
            <a:pPr lvl="1"/>
            <a:r>
              <a:rPr lang="en-US" sz="2400" dirty="0" smtClean="0"/>
              <a:t>May reduce barriers to starting</a:t>
            </a:r>
          </a:p>
        </p:txBody>
      </p:sp>
    </p:spTree>
    <p:extLst>
      <p:ext uri="{BB962C8B-B14F-4D97-AF65-F5344CB8AC3E}">
        <p14:creationId xmlns:p14="http://schemas.microsoft.com/office/powerpoint/2010/main" val="15014533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406" y="248036"/>
            <a:ext cx="7851775" cy="683985"/>
          </a:xfrm>
        </p:spPr>
        <p:txBody>
          <a:bodyPr/>
          <a:lstStyle/>
          <a:p>
            <a:r>
              <a:rPr lang="en-US" sz="3200" b="1" dirty="0" smtClean="0">
                <a:ea typeface="ＭＳ Ｐゴシック"/>
                <a:cs typeface="ＭＳ Ｐゴシック"/>
              </a:rPr>
              <a:t>Teen birth rate by race and ethnicity</a:t>
            </a:r>
            <a:endParaRPr lang="en-US" sz="3200" b="1" dirty="0"/>
          </a:p>
        </p:txBody>
      </p:sp>
      <p:graphicFrame>
        <p:nvGraphicFramePr>
          <p:cNvPr id="6" name="Chart 5"/>
          <p:cNvGraphicFramePr/>
          <p:nvPr>
            <p:extLst>
              <p:ext uri="{D42A27DB-BD31-4B8C-83A1-F6EECF244321}">
                <p14:modId xmlns:p14="http://schemas.microsoft.com/office/powerpoint/2010/main" val="2363314709"/>
              </p:ext>
            </p:extLst>
          </p:nvPr>
        </p:nvGraphicFramePr>
        <p:xfrm>
          <a:off x="741120" y="863439"/>
          <a:ext cx="7696199" cy="5003961"/>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rot="16200000">
            <a:off x="-1145108" y="3245983"/>
            <a:ext cx="3537250" cy="307777"/>
          </a:xfrm>
          <a:prstGeom prst="rect">
            <a:avLst/>
          </a:prstGeom>
          <a:noFill/>
        </p:spPr>
        <p:txBody>
          <a:bodyPr wrap="none" rtlCol="0">
            <a:spAutoFit/>
          </a:bodyPr>
          <a:lstStyle/>
          <a:p>
            <a:r>
              <a:rPr lang="en-US" sz="1400" dirty="0" smtClean="0"/>
              <a:t>Rate per 1,000 females in age group by race</a:t>
            </a:r>
            <a:endParaRPr lang="en-US" sz="1400" dirty="0"/>
          </a:p>
        </p:txBody>
      </p:sp>
      <p:sp>
        <p:nvSpPr>
          <p:cNvPr id="9" name="TextBox 8"/>
          <p:cNvSpPr txBox="1"/>
          <p:nvPr/>
        </p:nvSpPr>
        <p:spPr>
          <a:xfrm>
            <a:off x="304800" y="6067700"/>
            <a:ext cx="7162800" cy="600164"/>
          </a:xfrm>
          <a:prstGeom prst="rect">
            <a:avLst/>
          </a:prstGeom>
          <a:noFill/>
        </p:spPr>
        <p:txBody>
          <a:bodyPr wrap="square" rtlCol="0">
            <a:spAutoFit/>
          </a:bodyPr>
          <a:lstStyle/>
          <a:p>
            <a:r>
              <a:rPr lang="en-US" sz="1100" dirty="0" smtClean="0"/>
              <a:t>Hamilton. Continued Declines in Teen Births in the United States, 2015. NCHS Data Brief. 2016;No.259:Figure 1.</a:t>
            </a:r>
          </a:p>
          <a:p>
            <a:r>
              <a:rPr lang="en-US" sz="1100" dirty="0"/>
              <a:t>Hamilton. Births: Final data for 2014. National Vital Statistics Reports. 2015;64(12):Table 4.</a:t>
            </a:r>
            <a:endParaRPr lang="en-US" sz="1100" b="1" dirty="0"/>
          </a:p>
          <a:p>
            <a:endParaRPr lang="en-US" sz="1100" dirty="0"/>
          </a:p>
        </p:txBody>
      </p:sp>
    </p:spTree>
    <p:extLst>
      <p:ext uri="{BB962C8B-B14F-4D97-AF65-F5344CB8AC3E}">
        <p14:creationId xmlns:p14="http://schemas.microsoft.com/office/powerpoint/2010/main" val="177533343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lstStyle/>
          <a:p>
            <a:r>
              <a:rPr lang="en-US" sz="3200" dirty="0" smtClean="0"/>
              <a:t>US SPR</a:t>
            </a:r>
            <a:endParaRPr lang="en-US" sz="3200" dirty="0"/>
          </a:p>
        </p:txBody>
      </p:sp>
      <p:sp>
        <p:nvSpPr>
          <p:cNvPr id="4" name="Text Placeholder 3"/>
          <p:cNvSpPr>
            <a:spLocks noGrp="1"/>
          </p:cNvSpPr>
          <p:nvPr>
            <p:ph type="body" sz="quarter" idx="10"/>
          </p:nvPr>
        </p:nvSpPr>
        <p:spPr/>
        <p:txBody>
          <a:bodyPr/>
          <a:lstStyle/>
          <a:p>
            <a:r>
              <a:rPr lang="en-US" dirty="0" smtClean="0"/>
              <a:t> </a:t>
            </a:r>
            <a:endParaRPr lang="en-US" dirty="0"/>
          </a:p>
        </p:txBody>
      </p:sp>
      <p:pic>
        <p:nvPicPr>
          <p:cNvPr id="5" name="Picture 4"/>
          <p:cNvPicPr>
            <a:picLocks noChangeAspect="1"/>
          </p:cNvPicPr>
          <p:nvPr/>
        </p:nvPicPr>
        <p:blipFill>
          <a:blip r:embed="rId3"/>
          <a:stretch>
            <a:fillRect/>
          </a:stretch>
        </p:blipFill>
        <p:spPr>
          <a:xfrm>
            <a:off x="1447800" y="1219200"/>
            <a:ext cx="6263939" cy="4717356"/>
          </a:xfrm>
          <a:prstGeom prst="rect">
            <a:avLst/>
          </a:prstGeom>
        </p:spPr>
      </p:pic>
    </p:spTree>
    <p:extLst>
      <p:ext uri="{BB962C8B-B14F-4D97-AF65-F5344CB8AC3E}">
        <p14:creationId xmlns:p14="http://schemas.microsoft.com/office/powerpoint/2010/main" val="28940118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When to start a contraceptive method:</a:t>
            </a:r>
            <a:br>
              <a:rPr lang="en-US" sz="3200" dirty="0" smtClean="0"/>
            </a:br>
            <a:r>
              <a:rPr lang="en-US" sz="3200" dirty="0" smtClean="0"/>
              <a:t>Other situations</a:t>
            </a:r>
            <a:endParaRPr lang="en-US" sz="3200" dirty="0"/>
          </a:p>
        </p:txBody>
      </p:sp>
      <p:sp>
        <p:nvSpPr>
          <p:cNvPr id="3" name="Content Placeholder 2"/>
          <p:cNvSpPr>
            <a:spLocks noGrp="1"/>
          </p:cNvSpPr>
          <p:nvPr>
            <p:ph idx="1"/>
          </p:nvPr>
        </p:nvSpPr>
        <p:spPr/>
        <p:txBody>
          <a:bodyPr/>
          <a:lstStyle/>
          <a:p>
            <a:r>
              <a:rPr lang="en-US" sz="2800" dirty="0" err="1" smtClean="0"/>
              <a:t>Amenorrheic</a:t>
            </a:r>
            <a:endParaRPr lang="en-US" sz="2800" dirty="0" smtClean="0"/>
          </a:p>
          <a:p>
            <a:endParaRPr lang="en-US" sz="800" dirty="0" smtClean="0"/>
          </a:p>
          <a:p>
            <a:r>
              <a:rPr lang="en-US" sz="2800" dirty="0" smtClean="0"/>
              <a:t>Postpartum</a:t>
            </a:r>
          </a:p>
          <a:p>
            <a:pPr lvl="1"/>
            <a:r>
              <a:rPr lang="en-US" sz="2400" dirty="0" smtClean="0"/>
              <a:t>Breastfeeding</a:t>
            </a:r>
          </a:p>
          <a:p>
            <a:pPr lvl="1"/>
            <a:r>
              <a:rPr lang="en-US" sz="2400" dirty="0" smtClean="0"/>
              <a:t>Not breastfeeding</a:t>
            </a:r>
          </a:p>
          <a:p>
            <a:pPr marL="457200" lvl="1" indent="0">
              <a:buNone/>
            </a:pPr>
            <a:endParaRPr lang="en-US" sz="800" dirty="0" smtClean="0"/>
          </a:p>
          <a:p>
            <a:r>
              <a:rPr lang="en-US" sz="2800" dirty="0" err="1" smtClean="0"/>
              <a:t>Postabortion</a:t>
            </a:r>
            <a:endParaRPr lang="en-US" sz="2800" dirty="0" smtClean="0"/>
          </a:p>
          <a:p>
            <a:endParaRPr lang="en-US" sz="800" dirty="0" smtClean="0"/>
          </a:p>
          <a:p>
            <a:r>
              <a:rPr lang="en-US" sz="2800" dirty="0" smtClean="0"/>
              <a:t>Switching from another contraceptive method</a:t>
            </a:r>
            <a:endParaRPr lang="en-US" sz="2800" dirty="0"/>
          </a:p>
        </p:txBody>
      </p:sp>
    </p:spTree>
    <p:extLst>
      <p:ext uri="{BB962C8B-B14F-4D97-AF65-F5344CB8AC3E}">
        <p14:creationId xmlns:p14="http://schemas.microsoft.com/office/powerpoint/2010/main" val="39357043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Clinical S</a:t>
            </a:r>
            <a:r>
              <a:rPr lang="en-US" sz="3200" dirty="0" smtClean="0"/>
              <a:t>cenario 1: </a:t>
            </a:r>
            <a:br>
              <a:rPr lang="en-US" sz="3200" dirty="0" smtClean="0"/>
            </a:br>
            <a:r>
              <a:rPr lang="en-US" sz="3200" dirty="0" smtClean="0"/>
              <a:t>When </a:t>
            </a:r>
            <a:r>
              <a:rPr lang="en-US" sz="3200" dirty="0"/>
              <a:t>to start a contraceptive method?</a:t>
            </a:r>
          </a:p>
        </p:txBody>
      </p:sp>
      <p:sp>
        <p:nvSpPr>
          <p:cNvPr id="3" name="Content Placeholder 2"/>
          <p:cNvSpPr>
            <a:spLocks noGrp="1"/>
          </p:cNvSpPr>
          <p:nvPr>
            <p:ph idx="1"/>
          </p:nvPr>
        </p:nvSpPr>
        <p:spPr>
          <a:xfrm>
            <a:off x="395536" y="1758280"/>
            <a:ext cx="8291264" cy="4490120"/>
          </a:xfrm>
        </p:spPr>
        <p:txBody>
          <a:bodyPr/>
          <a:lstStyle/>
          <a:p>
            <a:pPr>
              <a:buSzPct val="100000"/>
              <a:buFont typeface="Arial" pitchFamily="34" charset="0"/>
              <a:buChar char="•"/>
            </a:pPr>
            <a:r>
              <a:rPr lang="en-US" sz="2800" dirty="0"/>
              <a:t>16 </a:t>
            </a:r>
            <a:r>
              <a:rPr lang="en-US" sz="2800" dirty="0" err="1"/>
              <a:t>y.o</a:t>
            </a:r>
            <a:r>
              <a:rPr lang="en-US" sz="2800" dirty="0"/>
              <a:t>. female comes to office desiring contraception and decides she wants the implant</a:t>
            </a:r>
            <a:r>
              <a:rPr lang="en-US" sz="2800" dirty="0" smtClean="0"/>
              <a:t>.</a:t>
            </a:r>
          </a:p>
          <a:p>
            <a:pPr>
              <a:buSzPct val="100000"/>
              <a:buFont typeface="Arial" pitchFamily="34" charset="0"/>
              <a:buChar char="•"/>
            </a:pPr>
            <a:endParaRPr lang="en-US" sz="2800" dirty="0" smtClean="0"/>
          </a:p>
          <a:p>
            <a:pPr marL="457200" lvl="1" indent="0">
              <a:buNone/>
            </a:pPr>
            <a:r>
              <a:rPr lang="en-US" sz="2400" b="1" dirty="0" smtClean="0"/>
              <a:t>Q: When can she start?</a:t>
            </a:r>
          </a:p>
          <a:p>
            <a:endParaRPr lang="en-US" sz="2800" dirty="0" smtClean="0"/>
          </a:p>
          <a:p>
            <a:pPr marL="457200" lvl="1" indent="0">
              <a:buNone/>
            </a:pPr>
            <a:r>
              <a:rPr lang="en-US" sz="2400" b="1" dirty="0" smtClean="0">
                <a:solidFill>
                  <a:schemeClr val="tx1"/>
                </a:solidFill>
              </a:rPr>
              <a:t>A: Anytime, if reasonably certain she is not pregnant.  </a:t>
            </a:r>
          </a:p>
          <a:p>
            <a:pPr lvl="2"/>
            <a:r>
              <a:rPr lang="en-US" sz="2000" b="1" dirty="0" smtClean="0">
                <a:solidFill>
                  <a:schemeClr val="tx1"/>
                </a:solidFill>
              </a:rPr>
              <a:t>If it has been more than 5 days since menstrual bleeding started, she will need to abstain from sex or use additional contraceptive protection for the next 7 days</a:t>
            </a:r>
          </a:p>
          <a:p>
            <a:endParaRPr lang="en-US" dirty="0" smtClean="0"/>
          </a:p>
          <a:p>
            <a:endParaRPr lang="en-US" dirty="0"/>
          </a:p>
        </p:txBody>
      </p:sp>
    </p:spTree>
    <p:extLst>
      <p:ext uri="{BB962C8B-B14F-4D97-AF65-F5344CB8AC3E}">
        <p14:creationId xmlns:p14="http://schemas.microsoft.com/office/powerpoint/2010/main" val="2295168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57808"/>
            <a:ext cx="8229600" cy="1143000"/>
          </a:xfrm>
        </p:spPr>
        <p:txBody>
          <a:bodyPr>
            <a:noAutofit/>
          </a:bodyPr>
          <a:lstStyle/>
          <a:p>
            <a:r>
              <a:rPr lang="en-US" sz="3200" dirty="0" smtClean="0"/>
              <a:t>Clinical Scenario 2: </a:t>
            </a:r>
            <a:br>
              <a:rPr lang="en-US" sz="3200" dirty="0" smtClean="0"/>
            </a:br>
            <a:r>
              <a:rPr lang="en-US" sz="3200" dirty="0" smtClean="0"/>
              <a:t>How to be reasonably certain that a woman is not pregnant</a:t>
            </a:r>
            <a:endParaRPr lang="en-US" sz="3200" dirty="0"/>
          </a:p>
        </p:txBody>
      </p:sp>
      <p:sp>
        <p:nvSpPr>
          <p:cNvPr id="3" name="Content Placeholder 2"/>
          <p:cNvSpPr>
            <a:spLocks noGrp="1"/>
          </p:cNvSpPr>
          <p:nvPr>
            <p:ph idx="1"/>
          </p:nvPr>
        </p:nvSpPr>
        <p:spPr>
          <a:xfrm>
            <a:off x="457200" y="2046312"/>
            <a:ext cx="8229600" cy="4191000"/>
          </a:xfrm>
        </p:spPr>
        <p:txBody>
          <a:bodyPr/>
          <a:lstStyle/>
          <a:p>
            <a:pPr>
              <a:buSzPct val="100000"/>
              <a:buFont typeface="Arial" pitchFamily="34" charset="0"/>
              <a:buChar char="•"/>
            </a:pPr>
            <a:r>
              <a:rPr lang="en-US" sz="2800" dirty="0"/>
              <a:t>16 </a:t>
            </a:r>
            <a:r>
              <a:rPr lang="en-US" sz="2800" dirty="0" err="1"/>
              <a:t>y.o</a:t>
            </a:r>
            <a:r>
              <a:rPr lang="en-US" sz="2800" dirty="0"/>
              <a:t>. female comes to office desiring contraception and decides she wants the implant.</a:t>
            </a:r>
          </a:p>
          <a:p>
            <a:pPr marL="0" indent="0">
              <a:buNone/>
            </a:pPr>
            <a:endParaRPr lang="en-US" dirty="0" smtClean="0"/>
          </a:p>
          <a:p>
            <a:pPr marL="457200" lvl="1" indent="0">
              <a:buNone/>
            </a:pPr>
            <a:r>
              <a:rPr lang="en-US" sz="2400" b="1" dirty="0" smtClean="0"/>
              <a:t>Q: How can you be reasonably certain </a:t>
            </a:r>
          </a:p>
          <a:p>
            <a:pPr marL="457200" lvl="1" indent="0">
              <a:buNone/>
            </a:pPr>
            <a:r>
              <a:rPr lang="en-US" sz="2400" b="1" dirty="0"/>
              <a:t> </a:t>
            </a:r>
            <a:r>
              <a:rPr lang="en-US" sz="2400" b="1" dirty="0" smtClean="0"/>
              <a:t>     she is not pregnant?</a:t>
            </a:r>
          </a:p>
          <a:p>
            <a:endParaRPr lang="en-US" dirty="0"/>
          </a:p>
        </p:txBody>
      </p:sp>
      <p:pic>
        <p:nvPicPr>
          <p:cNvPr id="21507" name="Picture 3" descr="\\cdc\project\CCHP_NCCD_DRH\drhshare\Photos\Photos\teen pregnancy\Girl with PT Stick.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3200" y="3428999"/>
            <a:ext cx="1828800" cy="27435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24090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960438"/>
          </a:xfrm>
        </p:spPr>
        <p:txBody>
          <a:bodyPr/>
          <a:lstStyle/>
          <a:p>
            <a:r>
              <a:rPr lang="en-US" sz="3200" dirty="0" smtClean="0"/>
              <a:t>Evidence: Pregnancy test limitations</a:t>
            </a:r>
            <a:endParaRPr lang="en-US" sz="3200" dirty="0"/>
          </a:p>
        </p:txBody>
      </p:sp>
      <p:sp>
        <p:nvSpPr>
          <p:cNvPr id="3" name="Content Placeholder 2"/>
          <p:cNvSpPr>
            <a:spLocks noGrp="1"/>
          </p:cNvSpPr>
          <p:nvPr>
            <p:ph idx="1"/>
          </p:nvPr>
        </p:nvSpPr>
        <p:spPr>
          <a:xfrm>
            <a:off x="474785" y="1447800"/>
            <a:ext cx="8229600" cy="4191000"/>
          </a:xfrm>
        </p:spPr>
        <p:txBody>
          <a:bodyPr/>
          <a:lstStyle/>
          <a:p>
            <a:r>
              <a:rPr lang="en-US" sz="2800" dirty="0" smtClean="0"/>
              <a:t>Pregnancy detection rates can vary based on sensitivity of test and timing with respect to missed menses</a:t>
            </a:r>
          </a:p>
          <a:p>
            <a:endParaRPr lang="en-US" sz="800" dirty="0" smtClean="0"/>
          </a:p>
          <a:p>
            <a:r>
              <a:rPr lang="en-US" sz="2800" dirty="0" smtClean="0"/>
              <a:t>Pregnancy test not able to detect pregnancy resulting from recent intercourse</a:t>
            </a:r>
          </a:p>
          <a:p>
            <a:endParaRPr lang="en-US" sz="800" dirty="0" smtClean="0"/>
          </a:p>
          <a:p>
            <a:r>
              <a:rPr lang="en-US" sz="2800" dirty="0" smtClean="0"/>
              <a:t>Pregnancy test may remain positive several weeks after pregnancy ends</a:t>
            </a:r>
            <a:endParaRPr lang="en-US" sz="2800" dirty="0"/>
          </a:p>
        </p:txBody>
      </p:sp>
      <p:sp>
        <p:nvSpPr>
          <p:cNvPr id="4" name="Text Placeholder 3"/>
          <p:cNvSpPr>
            <a:spLocks noGrp="1"/>
          </p:cNvSpPr>
          <p:nvPr>
            <p:ph type="body" sz="quarter" idx="10"/>
          </p:nvPr>
        </p:nvSpPr>
        <p:spPr>
          <a:xfrm>
            <a:off x="457200" y="5334000"/>
            <a:ext cx="8229600" cy="1143000"/>
          </a:xfrm>
        </p:spPr>
        <p:txBody>
          <a:bodyPr>
            <a:noAutofit/>
          </a:bodyPr>
          <a:lstStyle/>
          <a:p>
            <a:r>
              <a:rPr lang="en-US" dirty="0" smtClean="0">
                <a:solidFill>
                  <a:schemeClr val="tx1"/>
                </a:solidFill>
                <a:latin typeface="+mj-lt"/>
                <a:cs typeface="Arial" pitchFamily="34" charset="0"/>
              </a:rPr>
              <a:t>Cervinski, Clin </a:t>
            </a:r>
            <a:r>
              <a:rPr lang="en-US" dirty="0">
                <a:solidFill>
                  <a:schemeClr val="tx1"/>
                </a:solidFill>
                <a:latin typeface="+mj-lt"/>
                <a:cs typeface="Arial" pitchFamily="34" charset="0"/>
              </a:rPr>
              <a:t>Chem Lab Med. </a:t>
            </a:r>
            <a:r>
              <a:rPr lang="en-US" dirty="0" smtClean="0">
                <a:solidFill>
                  <a:schemeClr val="tx1"/>
                </a:solidFill>
                <a:latin typeface="+mj-lt"/>
                <a:cs typeface="Arial" pitchFamily="34" charset="0"/>
              </a:rPr>
              <a:t>2010;48:935-42</a:t>
            </a:r>
            <a:r>
              <a:rPr lang="en-US" dirty="0">
                <a:solidFill>
                  <a:schemeClr val="tx1"/>
                </a:solidFill>
                <a:latin typeface="+mj-lt"/>
                <a:cs typeface="Arial" pitchFamily="34" charset="0"/>
              </a:rPr>
              <a:t>.</a:t>
            </a:r>
          </a:p>
          <a:p>
            <a:r>
              <a:rPr lang="en-US" dirty="0" smtClean="0">
                <a:solidFill>
                  <a:schemeClr val="tx1"/>
                </a:solidFill>
                <a:latin typeface="+mj-lt"/>
                <a:cs typeface="Arial" pitchFamily="34" charset="0"/>
              </a:rPr>
              <a:t>Cole LA, Expert </a:t>
            </a:r>
            <a:r>
              <a:rPr lang="en-US" dirty="0">
                <a:solidFill>
                  <a:schemeClr val="tx1"/>
                </a:solidFill>
                <a:latin typeface="+mj-lt"/>
                <a:cs typeface="Arial" pitchFamily="34" charset="0"/>
              </a:rPr>
              <a:t>Rev Mol Diagn. </a:t>
            </a:r>
            <a:r>
              <a:rPr lang="en-US" dirty="0" smtClean="0">
                <a:solidFill>
                  <a:schemeClr val="tx1"/>
                </a:solidFill>
                <a:latin typeface="+mj-lt"/>
                <a:cs typeface="Arial" pitchFamily="34" charset="0"/>
              </a:rPr>
              <a:t>2009;9:721-47</a:t>
            </a:r>
            <a:r>
              <a:rPr lang="en-US" dirty="0">
                <a:solidFill>
                  <a:schemeClr val="tx1"/>
                </a:solidFill>
                <a:latin typeface="+mj-lt"/>
                <a:cs typeface="Arial" pitchFamily="34" charset="0"/>
              </a:rPr>
              <a:t>.</a:t>
            </a:r>
          </a:p>
          <a:p>
            <a:r>
              <a:rPr lang="en-US" dirty="0" smtClean="0">
                <a:solidFill>
                  <a:schemeClr val="tx1"/>
                </a:solidFill>
                <a:latin typeface="+mj-lt"/>
                <a:cs typeface="Arial" pitchFamily="34" charset="0"/>
              </a:rPr>
              <a:t>Wilcox, JAMA</a:t>
            </a:r>
            <a:r>
              <a:rPr lang="en-US" dirty="0">
                <a:solidFill>
                  <a:schemeClr val="tx1"/>
                </a:solidFill>
                <a:latin typeface="+mj-lt"/>
                <a:cs typeface="Arial" pitchFamily="34" charset="0"/>
              </a:rPr>
              <a:t>. </a:t>
            </a:r>
            <a:r>
              <a:rPr lang="en-US" dirty="0" smtClean="0">
                <a:solidFill>
                  <a:schemeClr val="tx1"/>
                </a:solidFill>
                <a:latin typeface="+mj-lt"/>
                <a:cs typeface="Arial" pitchFamily="34" charset="0"/>
              </a:rPr>
              <a:t>2001;286:1759-61</a:t>
            </a:r>
            <a:r>
              <a:rPr lang="en-US" dirty="0">
                <a:solidFill>
                  <a:schemeClr val="tx1"/>
                </a:solidFill>
                <a:latin typeface="+mj-lt"/>
                <a:cs typeface="Arial" pitchFamily="34" charset="0"/>
              </a:rPr>
              <a:t>.</a:t>
            </a:r>
          </a:p>
          <a:p>
            <a:r>
              <a:rPr lang="en-US" dirty="0" smtClean="0">
                <a:solidFill>
                  <a:schemeClr val="tx1"/>
                </a:solidFill>
                <a:latin typeface="+mj-lt"/>
                <a:cs typeface="Arial" pitchFamily="34" charset="0"/>
              </a:rPr>
              <a:t>Korhonen, Clin </a:t>
            </a:r>
            <a:r>
              <a:rPr lang="en-US" dirty="0">
                <a:solidFill>
                  <a:schemeClr val="tx1"/>
                </a:solidFill>
                <a:latin typeface="+mj-lt"/>
                <a:cs typeface="Arial" pitchFamily="34" charset="0"/>
              </a:rPr>
              <a:t>Chem. </a:t>
            </a:r>
            <a:r>
              <a:rPr lang="en-US" dirty="0" smtClean="0">
                <a:solidFill>
                  <a:schemeClr val="tx1"/>
                </a:solidFill>
                <a:latin typeface="+mj-lt"/>
                <a:cs typeface="Arial" pitchFamily="34" charset="0"/>
              </a:rPr>
              <a:t>1997;43:2155-63</a:t>
            </a:r>
            <a:r>
              <a:rPr lang="en-US" dirty="0">
                <a:solidFill>
                  <a:schemeClr val="tx1"/>
                </a:solidFill>
                <a:latin typeface="+mj-lt"/>
                <a:cs typeface="Arial" pitchFamily="34" charset="0"/>
              </a:rPr>
              <a:t>.</a:t>
            </a:r>
          </a:p>
          <a:p>
            <a:r>
              <a:rPr lang="en-US" dirty="0" smtClean="0">
                <a:solidFill>
                  <a:schemeClr val="tx1"/>
                </a:solidFill>
                <a:latin typeface="+mj-lt"/>
                <a:cs typeface="Arial" pitchFamily="34" charset="0"/>
              </a:rPr>
              <a:t>Reyes, </a:t>
            </a:r>
            <a:r>
              <a:rPr lang="en-US" dirty="0">
                <a:solidFill>
                  <a:schemeClr val="tx1"/>
                </a:solidFill>
                <a:latin typeface="+mj-lt"/>
                <a:cs typeface="Arial" pitchFamily="34" charset="0"/>
              </a:rPr>
              <a:t>Am J Obstet Gynecol. </a:t>
            </a:r>
            <a:r>
              <a:rPr lang="en-US" dirty="0" smtClean="0">
                <a:solidFill>
                  <a:schemeClr val="tx1"/>
                </a:solidFill>
                <a:latin typeface="+mj-lt"/>
                <a:cs typeface="Arial" pitchFamily="34" charset="0"/>
              </a:rPr>
              <a:t>1985;153:486-9</a:t>
            </a:r>
            <a:r>
              <a:rPr lang="en-US" dirty="0">
                <a:solidFill>
                  <a:schemeClr val="tx1"/>
                </a:solidFill>
                <a:latin typeface="+mj-lt"/>
                <a:cs typeface="Arial" pitchFamily="34" charset="0"/>
              </a:rPr>
              <a:t>.</a:t>
            </a:r>
          </a:p>
          <a:p>
            <a:r>
              <a:rPr lang="en-US" dirty="0" smtClean="0">
                <a:solidFill>
                  <a:schemeClr val="tx1"/>
                </a:solidFill>
                <a:latin typeface="+mj-lt"/>
                <a:cs typeface="Arial" pitchFamily="34" charset="0"/>
              </a:rPr>
              <a:t>Steier, </a:t>
            </a:r>
            <a:r>
              <a:rPr lang="en-US" dirty="0">
                <a:solidFill>
                  <a:schemeClr val="tx1"/>
                </a:solidFill>
                <a:latin typeface="+mj-lt"/>
                <a:cs typeface="Arial" pitchFamily="34" charset="0"/>
              </a:rPr>
              <a:t>Obstet Gynecol. </a:t>
            </a:r>
            <a:r>
              <a:rPr lang="en-US" dirty="0" smtClean="0">
                <a:solidFill>
                  <a:schemeClr val="tx1"/>
                </a:solidFill>
                <a:latin typeface="+mj-lt"/>
                <a:cs typeface="Arial" pitchFamily="34" charset="0"/>
              </a:rPr>
              <a:t>1984;64:391-4.</a:t>
            </a:r>
            <a:endParaRPr lang="en-US" dirty="0">
              <a:solidFill>
                <a:schemeClr val="tx1"/>
              </a:solidFill>
              <a:latin typeface="+mj-lt"/>
              <a:cs typeface="Arial" pitchFamily="34" charset="0"/>
            </a:endParaRPr>
          </a:p>
        </p:txBody>
      </p:sp>
    </p:spTree>
    <p:extLst>
      <p:ext uri="{BB962C8B-B14F-4D97-AF65-F5344CB8AC3E}">
        <p14:creationId xmlns:p14="http://schemas.microsoft.com/office/powerpoint/2010/main" val="32459732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914400"/>
          </a:xfrm>
        </p:spPr>
        <p:txBody>
          <a:bodyPr/>
          <a:lstStyle/>
          <a:p>
            <a:r>
              <a:rPr lang="en-US" sz="3200" dirty="0" smtClean="0"/>
              <a:t>US SPR</a:t>
            </a:r>
            <a:r>
              <a:rPr lang="en-US" sz="3200" dirty="0"/>
              <a:t/>
            </a:r>
            <a:br>
              <a:rPr lang="en-US" sz="3200" dirty="0"/>
            </a:br>
            <a:endParaRPr lang="en-US" sz="32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9638" y="1129915"/>
            <a:ext cx="6124723" cy="4786665"/>
          </a:xfrm>
          <a:prstGeom prst="rect">
            <a:avLst/>
          </a:prstGeom>
        </p:spPr>
      </p:pic>
    </p:spTree>
    <p:extLst>
      <p:ext uri="{BB962C8B-B14F-4D97-AF65-F5344CB8AC3E}">
        <p14:creationId xmlns:p14="http://schemas.microsoft.com/office/powerpoint/2010/main" val="24513054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lstStyle/>
          <a:p>
            <a:r>
              <a:rPr lang="en-US" sz="3200" dirty="0" smtClean="0"/>
              <a:t>Evidence on Pregnancy Checklist (PC)</a:t>
            </a:r>
            <a:endParaRPr lang="en-US" sz="32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20573346"/>
              </p:ext>
            </p:extLst>
          </p:nvPr>
        </p:nvGraphicFramePr>
        <p:xfrm>
          <a:off x="800100" y="1117122"/>
          <a:ext cx="7543800" cy="4218310"/>
        </p:xfrm>
        <a:graphic>
          <a:graphicData uri="http://schemas.openxmlformats.org/drawingml/2006/table">
            <a:tbl>
              <a:tblPr firstRow="1" bandRow="1">
                <a:tableStyleId>{17292A2E-F333-43FB-9621-5CBBE7FDCDCB}</a:tableStyleId>
              </a:tblPr>
              <a:tblGrid>
                <a:gridCol w="1295400"/>
                <a:gridCol w="1055914"/>
                <a:gridCol w="1077686"/>
                <a:gridCol w="1219200"/>
                <a:gridCol w="1230085"/>
                <a:gridCol w="903515"/>
                <a:gridCol w="762000"/>
              </a:tblGrid>
              <a:tr h="370840">
                <a:tc>
                  <a:txBody>
                    <a:bodyPr/>
                    <a:lstStyle/>
                    <a:p>
                      <a:r>
                        <a:rPr lang="en-US" sz="1600" dirty="0" smtClean="0">
                          <a:solidFill>
                            <a:schemeClr val="bg2"/>
                          </a:solidFill>
                          <a:effectLst>
                            <a:outerShdw blurRad="38100" dist="38100" dir="2700000" algn="tl">
                              <a:srgbClr val="000000">
                                <a:alpha val="43137"/>
                              </a:srgbClr>
                            </a:outerShdw>
                          </a:effectLst>
                        </a:rPr>
                        <a:t>Study, year, country</a:t>
                      </a:r>
                      <a:endParaRPr lang="en-US" sz="1600" dirty="0">
                        <a:solidFill>
                          <a:schemeClr val="bg2"/>
                        </a:solidFill>
                        <a:effectLst>
                          <a:outerShdw blurRad="38100" dist="38100" dir="2700000" algn="tl">
                            <a:srgbClr val="000000">
                              <a:alpha val="43137"/>
                            </a:srgbClr>
                          </a:outerShdw>
                        </a:effectLst>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tcPr>
                </a:tc>
                <a:tc>
                  <a:txBody>
                    <a:bodyPr/>
                    <a:lstStyle/>
                    <a:p>
                      <a:pPr algn="ctr"/>
                      <a:r>
                        <a:rPr lang="en-US" sz="1600" dirty="0" smtClean="0">
                          <a:solidFill>
                            <a:schemeClr val="bg2"/>
                          </a:solidFill>
                          <a:effectLst>
                            <a:outerShdw blurRad="38100" dist="38100" dir="2700000" algn="tl">
                              <a:srgbClr val="000000">
                                <a:alpha val="43137"/>
                              </a:srgbClr>
                            </a:outerShdw>
                          </a:effectLst>
                        </a:rPr>
                        <a:t># Women</a:t>
                      </a:r>
                      <a:endParaRPr lang="en-US" sz="1600" dirty="0">
                        <a:solidFill>
                          <a:schemeClr val="bg2"/>
                        </a:solidFill>
                        <a:effectLst>
                          <a:outerShdw blurRad="38100" dist="38100" dir="2700000" algn="tl">
                            <a:srgbClr val="000000">
                              <a:alpha val="43137"/>
                            </a:srgbClr>
                          </a:outerShdw>
                        </a:effectLst>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tcPr>
                </a:tc>
                <a:tc>
                  <a:txBody>
                    <a:bodyPr/>
                    <a:lstStyle/>
                    <a:p>
                      <a:pPr algn="ctr"/>
                      <a:r>
                        <a:rPr lang="en-US" sz="1600" dirty="0" smtClean="0">
                          <a:solidFill>
                            <a:schemeClr val="bg2"/>
                          </a:solidFill>
                          <a:effectLst>
                            <a:outerShdw blurRad="38100" dist="38100" dir="2700000" algn="tl">
                              <a:srgbClr val="000000">
                                <a:alpha val="43137"/>
                              </a:srgbClr>
                            </a:outerShdw>
                          </a:effectLst>
                        </a:rPr>
                        <a:t>Pos</a:t>
                      </a:r>
                      <a:r>
                        <a:rPr lang="en-US" sz="1600" baseline="0" dirty="0" smtClean="0">
                          <a:solidFill>
                            <a:schemeClr val="bg2"/>
                          </a:solidFill>
                          <a:effectLst>
                            <a:outerShdw blurRad="38100" dist="38100" dir="2700000" algn="tl">
                              <a:srgbClr val="000000">
                                <a:alpha val="43137"/>
                              </a:srgbClr>
                            </a:outerShdw>
                          </a:effectLst>
                        </a:rPr>
                        <a:t>itive preg test</a:t>
                      </a:r>
                      <a:endParaRPr lang="en-US" sz="1600" dirty="0">
                        <a:solidFill>
                          <a:schemeClr val="bg2"/>
                        </a:solidFill>
                        <a:effectLst>
                          <a:outerShdw blurRad="38100" dist="38100" dir="2700000" algn="tl">
                            <a:srgbClr val="000000">
                              <a:alpha val="43137"/>
                            </a:srgbClr>
                          </a:outerShdw>
                        </a:effectLst>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tcPr>
                </a:tc>
                <a:tc>
                  <a:txBody>
                    <a:bodyPr/>
                    <a:lstStyle/>
                    <a:p>
                      <a:pPr algn="ctr"/>
                      <a:r>
                        <a:rPr lang="en-US" sz="1600" dirty="0" smtClean="0">
                          <a:solidFill>
                            <a:schemeClr val="bg2"/>
                          </a:solidFill>
                          <a:effectLst>
                            <a:outerShdw blurRad="38100" dist="38100" dir="2700000" algn="tl">
                              <a:srgbClr val="000000">
                                <a:alpha val="43137"/>
                              </a:srgbClr>
                            </a:outerShdw>
                          </a:effectLst>
                        </a:rPr>
                        <a:t>Sensitivity of PC</a:t>
                      </a:r>
                      <a:endParaRPr lang="en-US" sz="1600" dirty="0">
                        <a:solidFill>
                          <a:schemeClr val="bg2"/>
                        </a:solidFill>
                        <a:effectLst>
                          <a:outerShdw blurRad="38100" dist="38100" dir="2700000" algn="tl">
                            <a:srgbClr val="000000">
                              <a:alpha val="43137"/>
                            </a:srgbClr>
                          </a:outerShdw>
                        </a:effectLst>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tcPr>
                </a:tc>
                <a:tc>
                  <a:txBody>
                    <a:bodyPr/>
                    <a:lstStyle/>
                    <a:p>
                      <a:pPr algn="ctr"/>
                      <a:r>
                        <a:rPr lang="en-US" sz="1600" dirty="0" smtClean="0">
                          <a:solidFill>
                            <a:schemeClr val="bg2"/>
                          </a:solidFill>
                          <a:effectLst>
                            <a:outerShdw blurRad="38100" dist="38100" dir="2700000" algn="tl">
                              <a:srgbClr val="000000">
                                <a:alpha val="43137"/>
                              </a:srgbClr>
                            </a:outerShdw>
                          </a:effectLst>
                        </a:rPr>
                        <a:t>Specificity of PC</a:t>
                      </a:r>
                      <a:endParaRPr lang="en-US" sz="1600" dirty="0">
                        <a:solidFill>
                          <a:schemeClr val="bg2"/>
                        </a:solidFill>
                        <a:effectLst>
                          <a:outerShdw blurRad="38100" dist="38100" dir="2700000" algn="tl">
                            <a:srgbClr val="000000">
                              <a:alpha val="43137"/>
                            </a:srgbClr>
                          </a:outerShdw>
                        </a:effectLst>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tcPr>
                </a:tc>
                <a:tc>
                  <a:txBody>
                    <a:bodyPr/>
                    <a:lstStyle/>
                    <a:p>
                      <a:pPr algn="ctr"/>
                      <a:r>
                        <a:rPr lang="en-US" sz="1600" dirty="0" smtClean="0">
                          <a:solidFill>
                            <a:schemeClr val="bg2"/>
                          </a:solidFill>
                          <a:effectLst>
                            <a:outerShdw blurRad="38100" dist="38100" dir="2700000" algn="tl">
                              <a:srgbClr val="000000">
                                <a:alpha val="43137"/>
                              </a:srgbClr>
                            </a:outerShdw>
                          </a:effectLst>
                        </a:rPr>
                        <a:t>PPV of PC</a:t>
                      </a:r>
                      <a:endParaRPr lang="en-US" sz="1600" dirty="0">
                        <a:solidFill>
                          <a:schemeClr val="bg2"/>
                        </a:solidFill>
                        <a:effectLst>
                          <a:outerShdw blurRad="38100" dist="38100" dir="2700000" algn="tl">
                            <a:srgbClr val="000000">
                              <a:alpha val="43137"/>
                            </a:srgbClr>
                          </a:outerShdw>
                        </a:effectLst>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tcPr>
                </a:tc>
                <a:tc>
                  <a:txBody>
                    <a:bodyPr/>
                    <a:lstStyle/>
                    <a:p>
                      <a:pPr algn="ctr"/>
                      <a:r>
                        <a:rPr lang="en-US" sz="1600" dirty="0" smtClean="0">
                          <a:solidFill>
                            <a:schemeClr val="bg2"/>
                          </a:solidFill>
                          <a:effectLst>
                            <a:outerShdw blurRad="38100" dist="38100" dir="2700000" algn="tl">
                              <a:srgbClr val="000000">
                                <a:alpha val="43137"/>
                              </a:srgbClr>
                            </a:outerShdw>
                          </a:effectLst>
                        </a:rPr>
                        <a:t>NPV of PC</a:t>
                      </a:r>
                      <a:endParaRPr lang="en-US" sz="1600" dirty="0">
                        <a:solidFill>
                          <a:schemeClr val="bg2"/>
                        </a:solidFill>
                        <a:effectLst>
                          <a:outerShdw blurRad="38100" dist="38100" dir="2700000" algn="tl">
                            <a:srgbClr val="000000">
                              <a:alpha val="43137"/>
                            </a:srgbClr>
                          </a:outerShdw>
                        </a:effectLst>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tcPr>
                </a:tc>
              </a:tr>
              <a:tr h="370840">
                <a:tc>
                  <a:txBody>
                    <a:bodyPr/>
                    <a:lstStyle/>
                    <a:p>
                      <a:r>
                        <a:rPr lang="en-US" sz="1600" b="1" dirty="0" smtClean="0">
                          <a:solidFill>
                            <a:schemeClr val="bg2"/>
                          </a:solidFill>
                        </a:rPr>
                        <a:t>Stanback,</a:t>
                      </a:r>
                      <a:r>
                        <a:rPr lang="en-US" sz="1600" b="1" baseline="0" dirty="0" smtClean="0">
                          <a:solidFill>
                            <a:schemeClr val="bg2"/>
                          </a:solidFill>
                        </a:rPr>
                        <a:t> 1999, Kenya</a:t>
                      </a:r>
                      <a:endParaRPr lang="en-US" sz="1600" b="1" dirty="0">
                        <a:solidFill>
                          <a:schemeClr val="bg2"/>
                        </a:solidFill>
                      </a:endParaRPr>
                    </a:p>
                  </a:txBody>
                  <a:tcPr>
                    <a:lnL w="28575"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r>
                        <a:rPr lang="en-US" sz="1600" b="1" dirty="0" smtClean="0">
                          <a:solidFill>
                            <a:schemeClr val="bg2"/>
                          </a:solidFill>
                        </a:rPr>
                        <a:t>1852</a:t>
                      </a:r>
                      <a:endParaRPr lang="en-US" sz="1600" b="1" dirty="0">
                        <a:solidFill>
                          <a:schemeClr val="bg2"/>
                        </a:solidFill>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r>
                        <a:rPr lang="en-US" sz="1600" b="1" dirty="0" smtClean="0">
                          <a:solidFill>
                            <a:schemeClr val="bg2"/>
                          </a:solidFill>
                        </a:rPr>
                        <a:t>1%</a:t>
                      </a:r>
                      <a:endParaRPr lang="en-US" sz="1600" b="1" dirty="0">
                        <a:solidFill>
                          <a:schemeClr val="bg2"/>
                        </a:solidFill>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r>
                        <a:rPr lang="en-US" sz="1600" b="1" dirty="0" smtClean="0">
                          <a:solidFill>
                            <a:schemeClr val="bg2"/>
                          </a:solidFill>
                        </a:rPr>
                        <a:t>64%</a:t>
                      </a:r>
                      <a:endParaRPr lang="en-US" sz="1600" b="1" dirty="0">
                        <a:solidFill>
                          <a:schemeClr val="bg2"/>
                        </a:solidFill>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r>
                        <a:rPr lang="en-US" sz="1600" b="1" dirty="0" smtClean="0">
                          <a:solidFill>
                            <a:schemeClr val="bg2"/>
                          </a:solidFill>
                        </a:rPr>
                        <a:t>89%</a:t>
                      </a:r>
                      <a:endParaRPr lang="en-US" sz="1600" b="1" dirty="0">
                        <a:solidFill>
                          <a:schemeClr val="bg2"/>
                        </a:solidFill>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r>
                        <a:rPr lang="en-US" sz="1600" b="1" dirty="0" smtClean="0">
                          <a:solidFill>
                            <a:schemeClr val="bg2"/>
                          </a:solidFill>
                        </a:rPr>
                        <a:t>6%</a:t>
                      </a:r>
                      <a:endParaRPr lang="en-US" sz="1600" b="1" dirty="0">
                        <a:solidFill>
                          <a:schemeClr val="bg2"/>
                        </a:solidFill>
                      </a:endParaRPr>
                    </a:p>
                  </a:txBody>
                  <a:tcPr anchor="ctr">
                    <a:lnL w="12700" cap="flat" cmpd="sng" algn="ctr">
                      <a:solidFill>
                        <a:schemeClr val="tx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r>
                        <a:rPr lang="en-US" sz="1600" b="1" dirty="0" smtClean="0">
                          <a:solidFill>
                            <a:srgbClr val="000000"/>
                          </a:solidFill>
                        </a:rPr>
                        <a:t>99%</a:t>
                      </a:r>
                      <a:endParaRPr lang="en-US" sz="1600" b="1" dirty="0">
                        <a:solidFill>
                          <a:srgbClr val="000000"/>
                        </a:solidFill>
                      </a:endParaRPr>
                    </a:p>
                  </a:txBody>
                  <a:tcPr anchor="ctr">
                    <a:lnL w="28575" cap="flat" cmpd="sng" algn="ctr">
                      <a:solidFill>
                        <a:schemeClr val="bg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r>
              <a:tr h="370840">
                <a:tc>
                  <a:txBody>
                    <a:bodyPr/>
                    <a:lstStyle/>
                    <a:p>
                      <a:r>
                        <a:rPr lang="en-US" sz="1600" b="1" dirty="0" smtClean="0">
                          <a:solidFill>
                            <a:schemeClr val="bg2"/>
                          </a:solidFill>
                        </a:rPr>
                        <a:t>Stanback, 2006, Kenya</a:t>
                      </a:r>
                      <a:endParaRPr lang="en-US" sz="1600" b="1" dirty="0">
                        <a:solidFill>
                          <a:schemeClr val="bg2"/>
                        </a:solidFill>
                      </a:endParaRPr>
                    </a:p>
                  </a:txBody>
                  <a:tcPr>
                    <a:lnL w="28575"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r>
                        <a:rPr lang="en-US" sz="1600" b="1" dirty="0" smtClean="0">
                          <a:solidFill>
                            <a:schemeClr val="bg2"/>
                          </a:solidFill>
                        </a:rPr>
                        <a:t>1852</a:t>
                      </a:r>
                      <a:r>
                        <a:rPr lang="en-US" sz="1600" b="1" baseline="0" dirty="0" smtClean="0">
                          <a:solidFill>
                            <a:schemeClr val="bg2"/>
                          </a:solidFill>
                        </a:rPr>
                        <a:t> (without signs/sx)</a:t>
                      </a:r>
                      <a:endParaRPr lang="en-US" sz="1600" b="1" dirty="0">
                        <a:solidFill>
                          <a:schemeClr val="bg2"/>
                        </a:solidFill>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r>
                        <a:rPr lang="en-US" sz="1600" b="1" dirty="0" smtClean="0">
                          <a:solidFill>
                            <a:schemeClr val="bg2"/>
                          </a:solidFill>
                        </a:rPr>
                        <a:t>1%</a:t>
                      </a:r>
                      <a:endParaRPr lang="en-US" sz="1600" b="1" dirty="0">
                        <a:solidFill>
                          <a:schemeClr val="bg2"/>
                        </a:solidFill>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r>
                        <a:rPr lang="en-US" sz="1600" b="1" dirty="0" smtClean="0">
                          <a:solidFill>
                            <a:schemeClr val="bg2"/>
                          </a:solidFill>
                        </a:rPr>
                        <a:t>55%</a:t>
                      </a:r>
                      <a:endParaRPr lang="en-US" sz="1600" b="1" dirty="0">
                        <a:solidFill>
                          <a:schemeClr val="bg2"/>
                        </a:solidFill>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r>
                        <a:rPr lang="en-US" sz="1600" b="1" dirty="0" smtClean="0">
                          <a:solidFill>
                            <a:schemeClr val="bg2"/>
                          </a:solidFill>
                        </a:rPr>
                        <a:t>90%</a:t>
                      </a:r>
                      <a:endParaRPr lang="en-US" sz="1600" b="1" dirty="0">
                        <a:solidFill>
                          <a:schemeClr val="bg2"/>
                        </a:solidFill>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r>
                        <a:rPr lang="en-US" sz="1600" b="1" dirty="0" smtClean="0">
                          <a:solidFill>
                            <a:schemeClr val="bg2"/>
                          </a:solidFill>
                        </a:rPr>
                        <a:t>6%</a:t>
                      </a:r>
                      <a:endParaRPr lang="en-US" sz="1600" b="1" dirty="0">
                        <a:solidFill>
                          <a:schemeClr val="bg2"/>
                        </a:solidFill>
                      </a:endParaRPr>
                    </a:p>
                  </a:txBody>
                  <a:tcPr anchor="ctr">
                    <a:lnL w="12700" cap="flat" cmpd="sng" algn="ctr">
                      <a:solidFill>
                        <a:schemeClr val="tx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r>
                        <a:rPr lang="en-US" sz="1600" b="1" dirty="0" smtClean="0">
                          <a:solidFill>
                            <a:srgbClr val="000000"/>
                          </a:solidFill>
                        </a:rPr>
                        <a:t>99%</a:t>
                      </a:r>
                      <a:endParaRPr lang="en-US" sz="1600" b="1" dirty="0">
                        <a:solidFill>
                          <a:srgbClr val="000000"/>
                        </a:solidFill>
                      </a:endParaRPr>
                    </a:p>
                  </a:txBody>
                  <a:tcPr anchor="ctr">
                    <a:lnL w="28575" cap="flat" cmpd="sng" algn="ctr">
                      <a:solidFill>
                        <a:schemeClr val="bg2"/>
                      </a:solidFill>
                      <a:prstDash val="solid"/>
                      <a:round/>
                      <a:headEnd type="none" w="med" len="med"/>
                      <a:tailEnd type="none" w="med" len="med"/>
                    </a:lnL>
                    <a:lnR w="28575" cap="flat" cmpd="sng" algn="ctr">
                      <a:solidFill>
                        <a:schemeClr val="tx2"/>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r>
              <a:tr h="370840">
                <a:tc>
                  <a:txBody>
                    <a:bodyPr/>
                    <a:lstStyle/>
                    <a:p>
                      <a:r>
                        <a:rPr lang="en-US" sz="1600" b="1" dirty="0" smtClean="0">
                          <a:solidFill>
                            <a:schemeClr val="bg2"/>
                          </a:solidFill>
                        </a:rPr>
                        <a:t>Stanback, 2008, Nicaragua</a:t>
                      </a:r>
                      <a:endParaRPr lang="en-US" sz="1600" b="1" dirty="0">
                        <a:solidFill>
                          <a:schemeClr val="bg2"/>
                        </a:solidFill>
                      </a:endParaRPr>
                    </a:p>
                  </a:txBody>
                  <a:tcPr>
                    <a:lnL w="28575"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r>
                        <a:rPr lang="en-US" sz="1600" b="1" dirty="0" smtClean="0">
                          <a:solidFill>
                            <a:schemeClr val="bg2"/>
                          </a:solidFill>
                        </a:rPr>
                        <a:t>263</a:t>
                      </a:r>
                      <a:endParaRPr lang="en-US" sz="1600" b="1" dirty="0">
                        <a:solidFill>
                          <a:schemeClr val="bg2"/>
                        </a:solidFill>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r>
                        <a:rPr lang="en-US" sz="1600" b="1" dirty="0" smtClean="0">
                          <a:solidFill>
                            <a:schemeClr val="bg2"/>
                          </a:solidFill>
                        </a:rPr>
                        <a:t>1%</a:t>
                      </a:r>
                      <a:endParaRPr lang="en-US" sz="1600" b="1" dirty="0">
                        <a:solidFill>
                          <a:schemeClr val="bg2"/>
                        </a:solidFill>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r>
                        <a:rPr lang="en-US" sz="1600" b="1" dirty="0" smtClean="0">
                          <a:solidFill>
                            <a:schemeClr val="bg2"/>
                          </a:solidFill>
                        </a:rPr>
                        <a:t>100%</a:t>
                      </a:r>
                      <a:endParaRPr lang="en-US" sz="1600" b="1" dirty="0">
                        <a:solidFill>
                          <a:schemeClr val="bg2"/>
                        </a:solidFill>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r>
                        <a:rPr lang="en-US" sz="1600" b="1" dirty="0" smtClean="0">
                          <a:solidFill>
                            <a:schemeClr val="bg2"/>
                          </a:solidFill>
                        </a:rPr>
                        <a:t>60%</a:t>
                      </a:r>
                      <a:endParaRPr lang="en-US" sz="1600" b="1" dirty="0">
                        <a:solidFill>
                          <a:schemeClr val="bg2"/>
                        </a:solidFill>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r>
                        <a:rPr lang="en-US" sz="1600" b="1" dirty="0" smtClean="0">
                          <a:solidFill>
                            <a:schemeClr val="bg2"/>
                          </a:solidFill>
                        </a:rPr>
                        <a:t>3%</a:t>
                      </a:r>
                      <a:endParaRPr lang="en-US" sz="1600" b="1" dirty="0">
                        <a:solidFill>
                          <a:schemeClr val="bg2"/>
                        </a:solidFill>
                      </a:endParaRPr>
                    </a:p>
                  </a:txBody>
                  <a:tcPr anchor="ctr">
                    <a:lnL w="12700" cap="flat" cmpd="sng" algn="ctr">
                      <a:solidFill>
                        <a:schemeClr val="tx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r>
                        <a:rPr lang="en-US" sz="1600" b="1" dirty="0" smtClean="0">
                          <a:solidFill>
                            <a:srgbClr val="000000"/>
                          </a:solidFill>
                        </a:rPr>
                        <a:t>100%</a:t>
                      </a:r>
                      <a:endParaRPr lang="en-US" sz="1600" b="1" dirty="0">
                        <a:solidFill>
                          <a:srgbClr val="000000"/>
                        </a:solidFill>
                      </a:endParaRPr>
                    </a:p>
                  </a:txBody>
                  <a:tcPr anchor="ctr">
                    <a:lnL w="28575" cap="flat" cmpd="sng" algn="ctr">
                      <a:solidFill>
                        <a:schemeClr val="bg2"/>
                      </a:solidFill>
                      <a:prstDash val="solid"/>
                      <a:round/>
                      <a:headEnd type="none" w="med" len="med"/>
                      <a:tailEnd type="none" w="med" len="med"/>
                    </a:lnL>
                    <a:lnR w="28575" cap="flat" cmpd="sng" algn="ctr">
                      <a:solidFill>
                        <a:schemeClr val="tx2"/>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r>
              <a:tr h="585155">
                <a:tc>
                  <a:txBody>
                    <a:bodyPr/>
                    <a:lstStyle/>
                    <a:p>
                      <a:r>
                        <a:rPr lang="en-US" sz="1600" b="1" dirty="0" smtClean="0">
                          <a:solidFill>
                            <a:schemeClr val="bg2"/>
                          </a:solidFill>
                        </a:rPr>
                        <a:t>Torpey,</a:t>
                      </a:r>
                      <a:r>
                        <a:rPr lang="en-US" sz="1600" b="1" baseline="0" dirty="0" smtClean="0">
                          <a:solidFill>
                            <a:schemeClr val="bg2"/>
                          </a:solidFill>
                        </a:rPr>
                        <a:t> 2010, Africa</a:t>
                      </a:r>
                      <a:endParaRPr lang="en-US" sz="1600" b="1" dirty="0">
                        <a:solidFill>
                          <a:schemeClr val="bg2"/>
                        </a:solidFill>
                      </a:endParaRPr>
                    </a:p>
                  </a:txBody>
                  <a:tcPr>
                    <a:lnL w="28575"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r>
                        <a:rPr lang="en-US" sz="1600" b="1" dirty="0" smtClean="0">
                          <a:solidFill>
                            <a:schemeClr val="bg2"/>
                          </a:solidFill>
                        </a:rPr>
                        <a:t>535 HIV+</a:t>
                      </a:r>
                      <a:endParaRPr lang="en-US" sz="1600" b="1" dirty="0">
                        <a:solidFill>
                          <a:schemeClr val="bg2"/>
                        </a:solidFill>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r>
                        <a:rPr lang="en-US" sz="1600" b="1" dirty="0" smtClean="0">
                          <a:solidFill>
                            <a:schemeClr val="bg2"/>
                          </a:solidFill>
                        </a:rPr>
                        <a:t>4%</a:t>
                      </a:r>
                      <a:endParaRPr lang="en-US" sz="1600" b="1" dirty="0">
                        <a:solidFill>
                          <a:schemeClr val="bg2"/>
                        </a:solidFill>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r>
                        <a:rPr lang="en-US" sz="1600" b="1" dirty="0" smtClean="0">
                          <a:solidFill>
                            <a:schemeClr val="bg2"/>
                          </a:solidFill>
                        </a:rPr>
                        <a:t>90.9%</a:t>
                      </a:r>
                      <a:endParaRPr lang="en-US" sz="1600" b="1" dirty="0">
                        <a:solidFill>
                          <a:schemeClr val="bg2"/>
                        </a:solidFill>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r>
                        <a:rPr lang="en-US" sz="1600" b="1" dirty="0" smtClean="0">
                          <a:solidFill>
                            <a:schemeClr val="bg2"/>
                          </a:solidFill>
                        </a:rPr>
                        <a:t>38.7%</a:t>
                      </a:r>
                      <a:endParaRPr lang="en-US" sz="1600" b="1" dirty="0">
                        <a:solidFill>
                          <a:schemeClr val="bg2"/>
                        </a:solidFill>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r>
                        <a:rPr lang="en-US" sz="1600" b="1" dirty="0" smtClean="0">
                          <a:solidFill>
                            <a:schemeClr val="bg2"/>
                          </a:solidFill>
                        </a:rPr>
                        <a:t>6%</a:t>
                      </a:r>
                      <a:endParaRPr lang="en-US" sz="1600" b="1" dirty="0">
                        <a:solidFill>
                          <a:schemeClr val="bg2"/>
                        </a:solidFill>
                      </a:endParaRPr>
                    </a:p>
                  </a:txBody>
                  <a:tcPr anchor="ctr">
                    <a:lnL w="12700" cap="flat" cmpd="sng" algn="ctr">
                      <a:solidFill>
                        <a:schemeClr val="tx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r>
                        <a:rPr lang="en-US" sz="1600" b="1" dirty="0" smtClean="0">
                          <a:solidFill>
                            <a:srgbClr val="000000"/>
                          </a:solidFill>
                        </a:rPr>
                        <a:t>99%</a:t>
                      </a:r>
                      <a:endParaRPr lang="en-US" sz="1600" b="1" dirty="0">
                        <a:solidFill>
                          <a:srgbClr val="000000"/>
                        </a:solidFill>
                      </a:endParaRPr>
                    </a:p>
                  </a:txBody>
                  <a:tcPr anchor="ctr">
                    <a:lnL w="28575" cap="flat" cmpd="sng" algn="ctr">
                      <a:solidFill>
                        <a:schemeClr val="bg2"/>
                      </a:solidFill>
                      <a:prstDash val="solid"/>
                      <a:round/>
                      <a:headEnd type="none" w="med" len="med"/>
                      <a:tailEnd type="none" w="med" len="med"/>
                    </a:lnL>
                    <a:lnR w="28575" cap="flat" cmpd="sng" algn="ctr">
                      <a:solidFill>
                        <a:schemeClr val="tx2"/>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r>
              <a:tr h="585155">
                <a:tc>
                  <a:txBody>
                    <a:bodyPr/>
                    <a:lstStyle/>
                    <a:p>
                      <a:r>
                        <a:rPr lang="en-US" sz="1600" b="1" dirty="0" smtClean="0">
                          <a:solidFill>
                            <a:schemeClr val="bg2"/>
                          </a:solidFill>
                        </a:rPr>
                        <a:t>Whiteman, 2015, USA</a:t>
                      </a:r>
                      <a:endParaRPr lang="en-US" sz="1600" b="1" dirty="0">
                        <a:solidFill>
                          <a:schemeClr val="bg2"/>
                        </a:solidFill>
                      </a:endParaRPr>
                    </a:p>
                  </a:txBody>
                  <a:tcPr>
                    <a:lnL w="28575"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28575" cap="flat" cmpd="sng" algn="ctr">
                      <a:solidFill>
                        <a:schemeClr val="bg2"/>
                      </a:solidFill>
                      <a:prstDash val="solid"/>
                      <a:round/>
                      <a:headEnd type="none" w="med" len="med"/>
                      <a:tailEnd type="none" w="med" len="med"/>
                    </a:lnB>
                  </a:tcPr>
                </a:tc>
                <a:tc>
                  <a:txBody>
                    <a:bodyPr/>
                    <a:lstStyle/>
                    <a:p>
                      <a:pPr algn="ctr"/>
                      <a:r>
                        <a:rPr lang="en-US" sz="1600" b="1" dirty="0" smtClean="0">
                          <a:solidFill>
                            <a:schemeClr val="bg2"/>
                          </a:solidFill>
                        </a:rPr>
                        <a:t>350 teens</a:t>
                      </a:r>
                      <a:endParaRPr lang="en-US" sz="1600" b="1" dirty="0">
                        <a:solidFill>
                          <a:schemeClr val="bg2"/>
                        </a:solidFill>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28575" cap="flat" cmpd="sng" algn="ctr">
                      <a:solidFill>
                        <a:schemeClr val="bg2"/>
                      </a:solidFill>
                      <a:prstDash val="solid"/>
                      <a:round/>
                      <a:headEnd type="none" w="med" len="med"/>
                      <a:tailEnd type="none" w="med" len="med"/>
                    </a:lnB>
                  </a:tcPr>
                </a:tc>
                <a:tc>
                  <a:txBody>
                    <a:bodyPr/>
                    <a:lstStyle/>
                    <a:p>
                      <a:pPr algn="ctr"/>
                      <a:r>
                        <a:rPr lang="en-US" sz="1600" b="1" dirty="0" smtClean="0">
                          <a:solidFill>
                            <a:schemeClr val="bg2"/>
                          </a:solidFill>
                        </a:rPr>
                        <a:t>9%</a:t>
                      </a:r>
                      <a:endParaRPr lang="en-US" sz="1600" b="1" dirty="0">
                        <a:solidFill>
                          <a:schemeClr val="bg2"/>
                        </a:solidFill>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28575" cap="flat" cmpd="sng" algn="ctr">
                      <a:solidFill>
                        <a:schemeClr val="bg2"/>
                      </a:solidFill>
                      <a:prstDash val="solid"/>
                      <a:round/>
                      <a:headEnd type="none" w="med" len="med"/>
                      <a:tailEnd type="none" w="med" len="med"/>
                    </a:lnB>
                  </a:tcPr>
                </a:tc>
                <a:tc>
                  <a:txBody>
                    <a:bodyPr/>
                    <a:lstStyle/>
                    <a:p>
                      <a:pPr algn="ctr"/>
                      <a:r>
                        <a:rPr lang="en-US" sz="1600" b="1" dirty="0" smtClean="0">
                          <a:solidFill>
                            <a:schemeClr val="bg2"/>
                          </a:solidFill>
                        </a:rPr>
                        <a:t>71%</a:t>
                      </a:r>
                      <a:endParaRPr lang="en-US" sz="1600" b="1" dirty="0">
                        <a:solidFill>
                          <a:schemeClr val="bg2"/>
                        </a:solidFill>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28575" cap="flat" cmpd="sng" algn="ctr">
                      <a:solidFill>
                        <a:schemeClr val="bg2"/>
                      </a:solidFill>
                      <a:prstDash val="solid"/>
                      <a:round/>
                      <a:headEnd type="none" w="med" len="med"/>
                      <a:tailEnd type="none" w="med" len="med"/>
                    </a:lnB>
                  </a:tcPr>
                </a:tc>
                <a:tc>
                  <a:txBody>
                    <a:bodyPr/>
                    <a:lstStyle/>
                    <a:p>
                      <a:pPr algn="ctr"/>
                      <a:r>
                        <a:rPr lang="en-US" sz="1600" b="1" dirty="0" smtClean="0">
                          <a:solidFill>
                            <a:schemeClr val="bg2"/>
                          </a:solidFill>
                        </a:rPr>
                        <a:t>76%</a:t>
                      </a:r>
                      <a:endParaRPr lang="en-US" sz="1600" b="1" dirty="0">
                        <a:solidFill>
                          <a:schemeClr val="bg2"/>
                        </a:solidFill>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28575" cap="flat" cmpd="sng" algn="ctr">
                      <a:solidFill>
                        <a:schemeClr val="bg2"/>
                      </a:solidFill>
                      <a:prstDash val="solid"/>
                      <a:round/>
                      <a:headEnd type="none" w="med" len="med"/>
                      <a:tailEnd type="none" w="med" len="med"/>
                    </a:lnB>
                  </a:tcPr>
                </a:tc>
                <a:tc>
                  <a:txBody>
                    <a:bodyPr/>
                    <a:lstStyle/>
                    <a:p>
                      <a:pPr algn="ctr"/>
                      <a:r>
                        <a:rPr lang="en-US" sz="1600" b="1" dirty="0" smtClean="0">
                          <a:solidFill>
                            <a:schemeClr val="bg2"/>
                          </a:solidFill>
                        </a:rPr>
                        <a:t>22%</a:t>
                      </a:r>
                      <a:endParaRPr lang="en-US" sz="1600" b="1" dirty="0">
                        <a:solidFill>
                          <a:schemeClr val="bg2"/>
                        </a:solidFill>
                      </a:endParaRPr>
                    </a:p>
                  </a:txBody>
                  <a:tcPr anchor="ctr">
                    <a:lnL w="12700" cap="flat" cmpd="sng" algn="ctr">
                      <a:solidFill>
                        <a:schemeClr val="tx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tx2"/>
                      </a:solidFill>
                      <a:prstDash val="solid"/>
                      <a:round/>
                      <a:headEnd type="none" w="med" len="med"/>
                      <a:tailEnd type="none" w="med" len="med"/>
                    </a:lnT>
                    <a:lnB w="28575" cap="flat" cmpd="sng" algn="ctr">
                      <a:solidFill>
                        <a:schemeClr val="bg2"/>
                      </a:solidFill>
                      <a:prstDash val="solid"/>
                      <a:round/>
                      <a:headEnd type="none" w="med" len="med"/>
                      <a:tailEnd type="none" w="med" len="med"/>
                    </a:lnB>
                  </a:tcPr>
                </a:tc>
                <a:tc>
                  <a:txBody>
                    <a:bodyPr/>
                    <a:lstStyle/>
                    <a:p>
                      <a:pPr algn="ctr"/>
                      <a:r>
                        <a:rPr lang="en-US" sz="1600" b="1" dirty="0" smtClean="0">
                          <a:solidFill>
                            <a:srgbClr val="000000"/>
                          </a:solidFill>
                        </a:rPr>
                        <a:t>96%</a:t>
                      </a:r>
                      <a:endParaRPr lang="en-US" sz="1600" b="1" dirty="0">
                        <a:solidFill>
                          <a:srgbClr val="000000"/>
                        </a:solidFill>
                      </a:endParaRPr>
                    </a:p>
                  </a:txBody>
                  <a:tcPr anchor="ctr">
                    <a:lnL w="28575" cap="flat" cmpd="sng" algn="ctr">
                      <a:solidFill>
                        <a:schemeClr val="bg2"/>
                      </a:solidFill>
                      <a:prstDash val="solid"/>
                      <a:round/>
                      <a:headEnd type="none" w="med" len="med"/>
                      <a:tailEnd type="none" w="med" len="med"/>
                    </a:lnL>
                    <a:lnR w="28575" cap="flat" cmpd="sng" algn="ctr">
                      <a:solidFill>
                        <a:schemeClr val="tx2"/>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bg2"/>
                      </a:solidFill>
                      <a:prstDash val="solid"/>
                      <a:round/>
                      <a:headEnd type="none" w="med" len="med"/>
                      <a:tailEnd type="none" w="med" len="med"/>
                    </a:lnB>
                    <a:solidFill>
                      <a:schemeClr val="accent1">
                        <a:lumMod val="40000"/>
                        <a:lumOff val="60000"/>
                      </a:schemeClr>
                    </a:solidFill>
                  </a:tcPr>
                </a:tc>
              </a:tr>
            </a:tbl>
          </a:graphicData>
        </a:graphic>
      </p:graphicFrame>
      <p:sp>
        <p:nvSpPr>
          <p:cNvPr id="4" name="Text Placeholder 3"/>
          <p:cNvSpPr>
            <a:spLocks noGrp="1"/>
          </p:cNvSpPr>
          <p:nvPr>
            <p:ph type="body" sz="quarter" idx="10"/>
          </p:nvPr>
        </p:nvSpPr>
        <p:spPr>
          <a:xfrm>
            <a:off x="304800" y="5461955"/>
            <a:ext cx="4724400" cy="990600"/>
          </a:xfrm>
        </p:spPr>
        <p:txBody>
          <a:bodyPr>
            <a:noAutofit/>
          </a:bodyPr>
          <a:lstStyle/>
          <a:p>
            <a:r>
              <a:rPr lang="en-US" dirty="0" smtClean="0">
                <a:solidFill>
                  <a:schemeClr val="tx1"/>
                </a:solidFill>
                <a:cs typeface="Arial" pitchFamily="34" charset="0"/>
              </a:rPr>
              <a:t>Stanback, Lancet, 1999;354:566.</a:t>
            </a:r>
          </a:p>
          <a:p>
            <a:r>
              <a:rPr lang="en-US" dirty="0" smtClean="0">
                <a:solidFill>
                  <a:schemeClr val="tx1"/>
                </a:solidFill>
                <a:cs typeface="Arial" pitchFamily="34" charset="0"/>
              </a:rPr>
              <a:t>Stanback, J Fam Plann Reprod Health Care, 2006;32:27.</a:t>
            </a:r>
          </a:p>
          <a:p>
            <a:r>
              <a:rPr lang="en-US" dirty="0" smtClean="0">
                <a:solidFill>
                  <a:schemeClr val="tx1"/>
                </a:solidFill>
                <a:cs typeface="Arial" pitchFamily="34" charset="0"/>
              </a:rPr>
              <a:t>Stanback, Rev Panam Salud Publica, 2008;23:116.</a:t>
            </a:r>
          </a:p>
          <a:p>
            <a:r>
              <a:rPr lang="en-US" dirty="0" smtClean="0">
                <a:solidFill>
                  <a:schemeClr val="tx1"/>
                </a:solidFill>
                <a:cs typeface="Arial" pitchFamily="34" charset="0"/>
              </a:rPr>
              <a:t>Torpey, BMC Public Health, 2010;10:249.</a:t>
            </a:r>
          </a:p>
          <a:p>
            <a:r>
              <a:rPr lang="en-US" dirty="0" smtClean="0">
                <a:solidFill>
                  <a:schemeClr val="tx1"/>
                </a:solidFill>
                <a:cs typeface="Arial" pitchFamily="34" charset="0"/>
              </a:rPr>
              <a:t>Whiteman, </a:t>
            </a:r>
            <a:r>
              <a:rPr lang="en-US" dirty="0" err="1" smtClean="0">
                <a:solidFill>
                  <a:schemeClr val="tx1"/>
                </a:solidFill>
                <a:cs typeface="Arial" pitchFamily="34" charset="0"/>
              </a:rPr>
              <a:t>Obstet</a:t>
            </a:r>
            <a:r>
              <a:rPr lang="en-US" dirty="0" smtClean="0">
                <a:solidFill>
                  <a:schemeClr val="tx1"/>
                </a:solidFill>
                <a:cs typeface="Arial" pitchFamily="34" charset="0"/>
              </a:rPr>
              <a:t> </a:t>
            </a:r>
            <a:r>
              <a:rPr lang="en-US" dirty="0" err="1" smtClean="0">
                <a:solidFill>
                  <a:schemeClr val="tx1"/>
                </a:solidFill>
                <a:cs typeface="Arial" pitchFamily="34" charset="0"/>
              </a:rPr>
              <a:t>Gynecol</a:t>
            </a:r>
            <a:r>
              <a:rPr lang="en-US" dirty="0" smtClean="0">
                <a:solidFill>
                  <a:schemeClr val="tx1"/>
                </a:solidFill>
                <a:cs typeface="Arial" pitchFamily="34" charset="0"/>
              </a:rPr>
              <a:t>, 2014:123;777-84.</a:t>
            </a:r>
            <a:endParaRPr lang="en-US" dirty="0">
              <a:solidFill>
                <a:schemeClr val="tx1"/>
              </a:solidFill>
              <a:cs typeface="Arial" pitchFamily="34" charset="0"/>
            </a:endParaRPr>
          </a:p>
        </p:txBody>
      </p:sp>
    </p:spTree>
    <p:extLst>
      <p:ext uri="{BB962C8B-B14F-4D97-AF65-F5344CB8AC3E}">
        <p14:creationId xmlns:p14="http://schemas.microsoft.com/office/powerpoint/2010/main" val="26419907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57808"/>
            <a:ext cx="8229600" cy="1143000"/>
          </a:xfrm>
        </p:spPr>
        <p:txBody>
          <a:bodyPr>
            <a:noAutofit/>
          </a:bodyPr>
          <a:lstStyle/>
          <a:p>
            <a:r>
              <a:rPr lang="en-US" sz="3200" dirty="0"/>
              <a:t>Clinical </a:t>
            </a:r>
            <a:r>
              <a:rPr lang="en-US" sz="3200" dirty="0" smtClean="0"/>
              <a:t>scenario 2: </a:t>
            </a:r>
            <a:br>
              <a:rPr lang="en-US" sz="3200" dirty="0" smtClean="0"/>
            </a:br>
            <a:r>
              <a:rPr lang="en-US" sz="3200" dirty="0" smtClean="0"/>
              <a:t>How </a:t>
            </a:r>
            <a:r>
              <a:rPr lang="en-US" sz="3200" dirty="0"/>
              <a:t>to be reasonably certain that a woman is not pregnant</a:t>
            </a:r>
          </a:p>
        </p:txBody>
      </p:sp>
      <p:sp>
        <p:nvSpPr>
          <p:cNvPr id="3" name="Content Placeholder 2"/>
          <p:cNvSpPr>
            <a:spLocks noGrp="1"/>
          </p:cNvSpPr>
          <p:nvPr>
            <p:ph idx="1"/>
          </p:nvPr>
        </p:nvSpPr>
        <p:spPr>
          <a:xfrm>
            <a:off x="457200" y="1902296"/>
            <a:ext cx="8229600" cy="3542928"/>
          </a:xfrm>
        </p:spPr>
        <p:txBody>
          <a:bodyPr/>
          <a:lstStyle/>
          <a:p>
            <a:pPr>
              <a:buSzPct val="100000"/>
              <a:buFont typeface="Arial" pitchFamily="34" charset="0"/>
              <a:buChar char="•"/>
            </a:pPr>
            <a:r>
              <a:rPr lang="en-US" sz="2800" dirty="0"/>
              <a:t>16 </a:t>
            </a:r>
            <a:r>
              <a:rPr lang="en-US" sz="2800" dirty="0" err="1"/>
              <a:t>y.o</a:t>
            </a:r>
            <a:r>
              <a:rPr lang="en-US" sz="2800" dirty="0"/>
              <a:t>. female comes to office desiring contraception and decides she wants the implant.</a:t>
            </a:r>
          </a:p>
          <a:p>
            <a:pPr marL="0" indent="0">
              <a:buNone/>
            </a:pPr>
            <a:endParaRPr lang="en-US" dirty="0" smtClean="0"/>
          </a:p>
          <a:p>
            <a:pPr marL="457200" lvl="1" indent="0">
              <a:buNone/>
            </a:pPr>
            <a:r>
              <a:rPr lang="en-US" sz="2400" b="1" dirty="0" smtClean="0"/>
              <a:t>Q: How can you be reasonably certain she is not pregnant?</a:t>
            </a:r>
          </a:p>
          <a:p>
            <a:endParaRPr lang="en-US" dirty="0" smtClean="0"/>
          </a:p>
          <a:p>
            <a:pPr marL="457200" lvl="1" indent="0">
              <a:buNone/>
            </a:pPr>
            <a:r>
              <a:rPr lang="en-US" sz="2400" b="1" dirty="0" smtClean="0">
                <a:solidFill>
                  <a:schemeClr val="tx1"/>
                </a:solidFill>
              </a:rPr>
              <a:t>A: If she has no signs or symptoms of pregnancy and fulfills one of criteria, a provider can be reasonably certain that the women is not pregnant.</a:t>
            </a:r>
          </a:p>
          <a:p>
            <a:endParaRPr lang="en-US" dirty="0"/>
          </a:p>
        </p:txBody>
      </p:sp>
    </p:spTree>
    <p:extLst>
      <p:ext uri="{BB962C8B-B14F-4D97-AF65-F5344CB8AC3E}">
        <p14:creationId xmlns:p14="http://schemas.microsoft.com/office/powerpoint/2010/main" val="37275738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57200"/>
            <a:ext cx="8229600" cy="1143000"/>
          </a:xfrm>
        </p:spPr>
        <p:txBody>
          <a:bodyPr/>
          <a:lstStyle/>
          <a:p>
            <a:pPr>
              <a:lnSpc>
                <a:spcPct val="100000"/>
              </a:lnSpc>
            </a:pPr>
            <a:r>
              <a:rPr lang="en-US" sz="3200" dirty="0" smtClean="0"/>
              <a:t>Clinical Scenario 3: </a:t>
            </a:r>
            <a:br>
              <a:rPr lang="en-US" sz="3200" dirty="0" smtClean="0"/>
            </a:br>
            <a:r>
              <a:rPr lang="en-US" sz="3200" dirty="0" smtClean="0"/>
              <a:t>Exams and tests</a:t>
            </a:r>
            <a:endParaRPr lang="en-US" sz="3200" dirty="0"/>
          </a:p>
        </p:txBody>
      </p:sp>
      <p:sp>
        <p:nvSpPr>
          <p:cNvPr id="3" name="Content Placeholder 2"/>
          <p:cNvSpPr>
            <a:spLocks noGrp="1"/>
          </p:cNvSpPr>
          <p:nvPr>
            <p:ph idx="1"/>
          </p:nvPr>
        </p:nvSpPr>
        <p:spPr>
          <a:xfrm>
            <a:off x="457200" y="2046312"/>
            <a:ext cx="8229600" cy="4191000"/>
          </a:xfrm>
        </p:spPr>
        <p:txBody>
          <a:bodyPr/>
          <a:lstStyle/>
          <a:p>
            <a:pPr>
              <a:buSzPct val="100000"/>
              <a:buFont typeface="Arial" pitchFamily="34" charset="0"/>
              <a:buChar char="•"/>
            </a:pPr>
            <a:r>
              <a:rPr lang="en-US" sz="2800" dirty="0"/>
              <a:t>16 </a:t>
            </a:r>
            <a:r>
              <a:rPr lang="en-US" sz="2800" dirty="0" err="1"/>
              <a:t>y.o</a:t>
            </a:r>
            <a:r>
              <a:rPr lang="en-US" sz="2800" dirty="0"/>
              <a:t>. female comes to office desiring contraception and decides she wants the implant.</a:t>
            </a:r>
          </a:p>
          <a:p>
            <a:pPr marL="0" indent="0">
              <a:buNone/>
            </a:pPr>
            <a:endParaRPr lang="en-US" dirty="0" smtClean="0"/>
          </a:p>
          <a:p>
            <a:pPr marL="457200" lvl="1" indent="0">
              <a:buNone/>
            </a:pPr>
            <a:r>
              <a:rPr lang="en-US" sz="2400" b="1" dirty="0" smtClean="0"/>
              <a:t>Q: Do you need to do any exams or test before she starts?</a:t>
            </a:r>
            <a:endParaRPr lang="en-US" sz="2400" b="1" dirty="0"/>
          </a:p>
        </p:txBody>
      </p:sp>
      <p:pic>
        <p:nvPicPr>
          <p:cNvPr id="5" name="Picture 2" descr="\\cdc\project\CCHP_NCCD_DRH\drhshare\Photos\Photos\teen pregnancy\BF smilingatcamera8680847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4408714"/>
            <a:ext cx="2868839"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29209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US SPR</a:t>
            </a:r>
            <a:br>
              <a:rPr lang="en-US" sz="3200" dirty="0" smtClean="0"/>
            </a:br>
            <a:r>
              <a:rPr lang="en-US" sz="3200" dirty="0" smtClean="0"/>
              <a:t>Exams and tests prior to initiation</a:t>
            </a:r>
            <a:endParaRPr lang="en-US" sz="3200" dirty="0"/>
          </a:p>
        </p:txBody>
      </p:sp>
      <p:sp>
        <p:nvSpPr>
          <p:cNvPr id="3" name="Content Placeholder 2"/>
          <p:cNvSpPr>
            <a:spLocks noGrp="1"/>
          </p:cNvSpPr>
          <p:nvPr>
            <p:ph idx="1"/>
          </p:nvPr>
        </p:nvSpPr>
        <p:spPr>
          <a:xfrm>
            <a:off x="251520" y="1600200"/>
            <a:ext cx="8640960" cy="4968552"/>
          </a:xfrm>
        </p:spPr>
        <p:txBody>
          <a:bodyPr/>
          <a:lstStyle/>
          <a:p>
            <a:pPr>
              <a:spcAft>
                <a:spcPts val="600"/>
              </a:spcAft>
            </a:pPr>
            <a:r>
              <a:rPr lang="en-US" dirty="0" smtClean="0"/>
              <a:t>Unnecessary tests may be barrier to starting</a:t>
            </a:r>
          </a:p>
          <a:p>
            <a:pPr lvl="1">
              <a:spcAft>
                <a:spcPts val="600"/>
              </a:spcAft>
            </a:pPr>
            <a:r>
              <a:rPr lang="en-US" dirty="0" smtClean="0"/>
              <a:t>Women (adolescents) may not be comfortable with pelvic exam</a:t>
            </a:r>
          </a:p>
          <a:p>
            <a:pPr lvl="1">
              <a:spcAft>
                <a:spcPts val="600"/>
              </a:spcAft>
            </a:pPr>
            <a:r>
              <a:rPr lang="en-US" dirty="0" smtClean="0"/>
              <a:t>Coming back for a second (or more) visit to receive test results</a:t>
            </a:r>
          </a:p>
          <a:p>
            <a:pPr lvl="1">
              <a:spcAft>
                <a:spcPts val="600"/>
              </a:spcAft>
            </a:pPr>
            <a:endParaRPr lang="en-US" sz="800" dirty="0" smtClean="0"/>
          </a:p>
          <a:p>
            <a:pPr>
              <a:spcAft>
                <a:spcPts val="600"/>
              </a:spcAft>
            </a:pPr>
            <a:r>
              <a:rPr lang="en-US" dirty="0" smtClean="0"/>
              <a:t>Recommendations address exams and test needed prior to initiation</a:t>
            </a:r>
          </a:p>
          <a:p>
            <a:pPr lvl="1">
              <a:spcAft>
                <a:spcPts val="600"/>
              </a:spcAft>
            </a:pPr>
            <a:r>
              <a:rPr lang="en-US" dirty="0">
                <a:solidFill>
                  <a:srgbClr val="13AD2D"/>
                </a:solidFill>
              </a:rPr>
              <a:t>Class A = essential and mandatory </a:t>
            </a:r>
            <a:r>
              <a:rPr lang="en-US" dirty="0">
                <a:solidFill>
                  <a:srgbClr val="00B050"/>
                </a:solidFill>
              </a:rPr>
              <a:t> </a:t>
            </a:r>
          </a:p>
          <a:p>
            <a:pPr lvl="1">
              <a:spcAft>
                <a:spcPts val="600"/>
              </a:spcAft>
            </a:pPr>
            <a:r>
              <a:rPr lang="en-US" dirty="0">
                <a:solidFill>
                  <a:srgbClr val="DBD600"/>
                </a:solidFill>
              </a:rPr>
              <a:t>Class B = contributes substantially to safe and effective use, but implementation may be considered within the public health and/or service </a:t>
            </a:r>
            <a:r>
              <a:rPr lang="en-US" dirty="0" smtClean="0">
                <a:solidFill>
                  <a:srgbClr val="DBD600"/>
                </a:solidFill>
              </a:rPr>
              <a:t>context</a:t>
            </a:r>
            <a:endParaRPr lang="en-US" dirty="0">
              <a:solidFill>
                <a:srgbClr val="DBD600"/>
              </a:solidFill>
            </a:endParaRPr>
          </a:p>
          <a:p>
            <a:pPr lvl="1">
              <a:spcAft>
                <a:spcPts val="600"/>
              </a:spcAft>
            </a:pPr>
            <a:r>
              <a:rPr lang="en-US" dirty="0">
                <a:solidFill>
                  <a:srgbClr val="C00000"/>
                </a:solidFill>
              </a:rPr>
              <a:t>Class C = does not contribute substantially to safe and effective use of the contraceptive </a:t>
            </a:r>
            <a:r>
              <a:rPr lang="en-US" dirty="0" smtClean="0">
                <a:solidFill>
                  <a:srgbClr val="C00000"/>
                </a:solidFill>
              </a:rPr>
              <a:t>method</a:t>
            </a:r>
            <a:endParaRPr lang="en-US" dirty="0">
              <a:solidFill>
                <a:srgbClr val="C00000"/>
              </a:solidFill>
            </a:endParaRPr>
          </a:p>
          <a:p>
            <a:pPr lvl="1"/>
            <a:endParaRPr lang="en-US" dirty="0"/>
          </a:p>
        </p:txBody>
      </p:sp>
    </p:spTree>
    <p:extLst>
      <p:ext uri="{BB962C8B-B14F-4D97-AF65-F5344CB8AC3E}">
        <p14:creationId xmlns:p14="http://schemas.microsoft.com/office/powerpoint/2010/main" val="3053999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NCHHSTP_PPT_dark(">
  <a:themeElements>
    <a:clrScheme name="NCCDPHP Dark PPT Colors">
      <a:dk1>
        <a:srgbClr val="FFC000"/>
      </a:dk1>
      <a:lt1>
        <a:srgbClr val="0F56DC"/>
      </a:lt1>
      <a:dk2>
        <a:srgbClr val="FFFFFF"/>
      </a:dk2>
      <a:lt2>
        <a:srgbClr val="FFFFFF"/>
      </a:lt2>
      <a:accent1>
        <a:srgbClr val="878800"/>
      </a:accent1>
      <a:accent2>
        <a:srgbClr val="DF7A00"/>
      </a:accent2>
      <a:accent3>
        <a:srgbClr val="6E273D"/>
      </a:accent3>
      <a:accent4>
        <a:srgbClr val="64A0C8"/>
      </a:accent4>
      <a:accent5>
        <a:srgbClr val="69923A"/>
      </a:accent5>
      <a:accent6>
        <a:srgbClr val="7F7F7F"/>
      </a:accent6>
      <a:hlink>
        <a:srgbClr val="FFC000"/>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35593</TotalTime>
  <Words>14191</Words>
  <Application>Microsoft Office PowerPoint</Application>
  <PresentationFormat>On-screen Show (4:3)</PresentationFormat>
  <Paragraphs>1710</Paragraphs>
  <Slides>123</Slides>
  <Notes>119</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123</vt:i4>
      </vt:variant>
    </vt:vector>
  </HeadingPairs>
  <TitlesOfParts>
    <vt:vector size="137" baseType="lpstr">
      <vt:lpstr>Myriad Pro</vt:lpstr>
      <vt:lpstr>Haettenschweiler</vt:lpstr>
      <vt:lpstr>Wingdings</vt:lpstr>
      <vt:lpstr>Times</vt:lpstr>
      <vt:lpstr>Myriad Web Pro</vt:lpstr>
      <vt:lpstr>ＭＳ Ｐゴシック</vt:lpstr>
      <vt:lpstr>Calibri</vt:lpstr>
      <vt:lpstr>Myriad Web Pro (Body)</vt:lpstr>
      <vt:lpstr>CG Omega</vt:lpstr>
      <vt:lpstr>Times New Roman</vt:lpstr>
      <vt:lpstr>Arial</vt:lpstr>
      <vt:lpstr>Courier New</vt:lpstr>
      <vt:lpstr>NCHHSTP_PPT_dark(</vt:lpstr>
      <vt:lpstr>Worksheet</vt:lpstr>
      <vt:lpstr>Teen Pregnancy Prevention:   Application of CDC’s Evidence-Based Contraception Guidance</vt:lpstr>
      <vt:lpstr>Learning Objectives</vt:lpstr>
      <vt:lpstr>SECTION I.   Trends in teen pregnancy, SEXUAL Behavior and contraceptive use</vt:lpstr>
      <vt:lpstr>Current Trends</vt:lpstr>
      <vt:lpstr>PowerPoint Presentation</vt:lpstr>
      <vt:lpstr>Adolescent pregnancy in U.S.</vt:lpstr>
      <vt:lpstr>Adolescent pregnancy in U.S.</vt:lpstr>
      <vt:lpstr>Teen birth rate by age</vt:lpstr>
      <vt:lpstr>Teen birth rate by race and ethnicity</vt:lpstr>
      <vt:lpstr>PowerPoint Presentation</vt:lpstr>
      <vt:lpstr>Teen birth rate (per 1,000 females, 15-19 years old) by country</vt:lpstr>
      <vt:lpstr>Percent of U.S. pregnancies that were unintended, 2011</vt:lpstr>
      <vt:lpstr>Consequences</vt:lpstr>
      <vt:lpstr>Goals of teen pregnancy prevention</vt:lpstr>
      <vt:lpstr>Percentage of high school students who ever had sexual intercourse, by sex and race/ethnicity, 2015</vt:lpstr>
      <vt:lpstr>Percentage of high school students who were currently* sexually active,  by sex and race/ethnicity, 2015</vt:lpstr>
      <vt:lpstr>Use of contraception among sexually experienced females, 15-19 years old</vt:lpstr>
      <vt:lpstr>Use of contraception at first sex among females, 15-19 years old</vt:lpstr>
      <vt:lpstr>Use of contraceptive at last sex among teens</vt:lpstr>
      <vt:lpstr>Percentage of high school students who used a condom during last sexual intercourse* by sex and  race/ethnicity, 2015</vt:lpstr>
      <vt:lpstr>Impact of inconsistent and non-use of contraception on teens</vt:lpstr>
      <vt:lpstr>Declines in adolescent pregnancy</vt:lpstr>
      <vt:lpstr>Why teen moms did not use contraception</vt:lpstr>
      <vt:lpstr>PowerPoint Presentation</vt:lpstr>
      <vt:lpstr>SECTION II.   CONTRACEPTIVE METHODS</vt:lpstr>
      <vt:lpstr>Use of specific method(s) at last intercourse by females,15-19 years old in 2012</vt:lpstr>
      <vt:lpstr>Effectiveness of family planning methods</vt:lpstr>
      <vt:lpstr>Typical Use and Perfect Use</vt:lpstr>
      <vt:lpstr>Reversible Tier 1 Methods: “Most Effective”</vt:lpstr>
      <vt:lpstr>TIER 1 for Adolescents:   Long Acting Reversible Contraception (LARC)</vt:lpstr>
      <vt:lpstr>Levonorgestrel IUD</vt:lpstr>
      <vt:lpstr>Copper IUD</vt:lpstr>
      <vt:lpstr>Contraceptive implant</vt:lpstr>
      <vt:lpstr>Barriers to LARC provision</vt:lpstr>
      <vt:lpstr>Teen use of LARCs</vt:lpstr>
      <vt:lpstr>Results among females aged 15-19 years from CHOICE project</vt:lpstr>
      <vt:lpstr>Tier 2 Methods: “Moderately Effective”</vt:lpstr>
      <vt:lpstr>Correct and consistent use</vt:lpstr>
      <vt:lpstr>Depot medroxyprogesterone acetate (DMPA) </vt:lpstr>
      <vt:lpstr>Contraceptive pills</vt:lpstr>
      <vt:lpstr>Contraceptive patch</vt:lpstr>
      <vt:lpstr>Contraceptive vaginal ring</vt:lpstr>
      <vt:lpstr>Quick Start </vt:lpstr>
      <vt:lpstr>U.S. Selected Practice Recommendations (US SPR)</vt:lpstr>
      <vt:lpstr>Tier 3: “Least Effective”</vt:lpstr>
      <vt:lpstr>Emergency Contraception</vt:lpstr>
      <vt:lpstr>Emergency contraceptive pills</vt:lpstr>
      <vt:lpstr>Non-contraceptive benefits</vt:lpstr>
      <vt:lpstr>DUAL Protection</vt:lpstr>
      <vt:lpstr>Typical effectiveness of family planning methods</vt:lpstr>
      <vt:lpstr>Condoms</vt:lpstr>
      <vt:lpstr>Chlamydia – Rates of Reported Cases by Age and Sex, United States, 2014</vt:lpstr>
      <vt:lpstr>Effectiveness of Contraceptive Methods at Preventing STIs and Pregnancy</vt:lpstr>
      <vt:lpstr>Dual Protection Guidance</vt:lpstr>
      <vt:lpstr>Dual Protection  in Healthy People 2020</vt:lpstr>
      <vt:lpstr>Prevalence of Dual Protection among  Female Teens in the U.S.</vt:lpstr>
      <vt:lpstr>SECTION III. U.S. FAMILY PLANNING GUIDANCE</vt:lpstr>
      <vt:lpstr>U.S. MEDICal eligibility criteria, 2016</vt:lpstr>
      <vt:lpstr>U.S. Medical Eligibility Criteria for Contraceptive Use, 2016</vt:lpstr>
      <vt:lpstr>PowerPoint Presentation</vt:lpstr>
      <vt:lpstr>MEC Categories</vt:lpstr>
      <vt:lpstr>How you can use the US MEC </vt:lpstr>
      <vt:lpstr>Online access</vt:lpstr>
      <vt:lpstr>2016 U.S. MEC App</vt:lpstr>
      <vt:lpstr>U.S. MEC Summary Chart and Wheel</vt:lpstr>
      <vt:lpstr>US MEC categories for safety of methods among women of different ages</vt:lpstr>
      <vt:lpstr>Contraception: Myths and Misconceptions</vt:lpstr>
      <vt:lpstr>Clinical Scenario 1</vt:lpstr>
      <vt:lpstr>Safety of IUDs for Teens</vt:lpstr>
      <vt:lpstr>Safety of DMPA for Teens</vt:lpstr>
      <vt:lpstr>Clinical Scenario 1</vt:lpstr>
      <vt:lpstr>Clinical Scenario 2</vt:lpstr>
      <vt:lpstr>Postpartum: Hormonal Contraception</vt:lpstr>
      <vt:lpstr>Postpartum IUD Insertion</vt:lpstr>
      <vt:lpstr>Clinical Scenario 2</vt:lpstr>
      <vt:lpstr>Clinical Scenario 3 </vt:lpstr>
      <vt:lpstr>Clinical Scenario 3</vt:lpstr>
      <vt:lpstr>US SELECTED PRACTICE RECOMMENDATIONS</vt:lpstr>
      <vt:lpstr>U.S. Selected Practice Recommendations for Contraceptive Use, 2016</vt:lpstr>
      <vt:lpstr>US Selected Practice Recommendations  for Contraceptive Use, 2016</vt:lpstr>
      <vt:lpstr>US Selected Practice Recommendations  for Contraceptive Use, 2016</vt:lpstr>
      <vt:lpstr>Format of US SPR</vt:lpstr>
      <vt:lpstr>How you can use the US SPR </vt:lpstr>
      <vt:lpstr>PowerPoint Presentation</vt:lpstr>
      <vt:lpstr>2016 U.S. SPR App</vt:lpstr>
      <vt:lpstr>Summary flow charts</vt:lpstr>
      <vt:lpstr>CLINICAL SCENARIOS</vt:lpstr>
      <vt:lpstr>Clinical Scenario 1:  When to start a contraceptive method?</vt:lpstr>
      <vt:lpstr>When can a woman start a contraceptive method</vt:lpstr>
      <vt:lpstr>US SPR</vt:lpstr>
      <vt:lpstr>When to start a contraceptive method: Other situations</vt:lpstr>
      <vt:lpstr>Clinical Scenario 1:  When to start a contraceptive method?</vt:lpstr>
      <vt:lpstr>Clinical Scenario 2:  How to be reasonably certain that a woman is not pregnant</vt:lpstr>
      <vt:lpstr>Evidence: Pregnancy test limitations</vt:lpstr>
      <vt:lpstr>US SPR </vt:lpstr>
      <vt:lpstr>Evidence on Pregnancy Checklist (PC)</vt:lpstr>
      <vt:lpstr>Clinical scenario 2:  How to be reasonably certain that a woman is not pregnant</vt:lpstr>
      <vt:lpstr>Clinical Scenario 3:  Exams and tests</vt:lpstr>
      <vt:lpstr>US SPR Exams and tests prior to initiation</vt:lpstr>
      <vt:lpstr>US SPR  Exams and tests prior to initiation</vt:lpstr>
      <vt:lpstr>US SPR  Exams and tests prior to initiation</vt:lpstr>
      <vt:lpstr>Pelvic Exam before Initiating Contraception</vt:lpstr>
      <vt:lpstr>US SPR  Exams and tests prior to initiation</vt:lpstr>
      <vt:lpstr>Weight (BMI) Measurement before Initiating Contraception</vt:lpstr>
      <vt:lpstr>Clinical Scenario 3:  Exams and tests</vt:lpstr>
      <vt:lpstr>Clinical Scenario 3:  Exams and tests</vt:lpstr>
      <vt:lpstr>US SPR  Exams and tests prior to initiation</vt:lpstr>
      <vt:lpstr>Clinical scenario 3:  Exams and tests</vt:lpstr>
      <vt:lpstr>Clinical Scenario 4 :   Emergency Contraception </vt:lpstr>
      <vt:lpstr>Four options available in the US</vt:lpstr>
      <vt:lpstr>SPR Recommendation on Effectiveness</vt:lpstr>
      <vt:lpstr>Clinical Scenario 4 :   Emergency Contraception </vt:lpstr>
      <vt:lpstr>  Clinical Scenario 4 :   Initiation of regular contraception after emergency contraception pills</vt:lpstr>
      <vt:lpstr>Evidence</vt:lpstr>
      <vt:lpstr>US SPR Recommendation: When to initiate regular contraception after ECPs</vt:lpstr>
      <vt:lpstr>  Clinical Scenario 4 :   Initiation of regular contraception after emergency contraception pills</vt:lpstr>
      <vt:lpstr>Take Home Messages</vt:lpstr>
      <vt:lpstr>Take Home Messages</vt:lpstr>
      <vt:lpstr>How to find Teen Pregnancy information?</vt:lpstr>
      <vt:lpstr>CDC Teen Pregnancy</vt:lpstr>
      <vt:lpstr>CDC Contraceptive Guidance</vt:lpstr>
      <vt:lpstr>Resources</vt:lpstr>
      <vt:lpstr>PowerPoint Presentation</vt:lpstr>
    </vt:vector>
  </TitlesOfParts>
  <Company>CDC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CDC Presentation</dc:title>
  <dc:creator>Centers for Disease Control and Prevention</dc:creator>
  <cp:lastModifiedBy>Pagano, H Pamela (CDC/ONDIEH/NCCDPHP)</cp:lastModifiedBy>
  <cp:revision>587</cp:revision>
  <cp:lastPrinted>2013-05-29T19:48:37Z</cp:lastPrinted>
  <dcterms:created xsi:type="dcterms:W3CDTF">2013-02-25T14:43:05Z</dcterms:created>
  <dcterms:modified xsi:type="dcterms:W3CDTF">2017-01-13T20:15:10Z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nguage">
    <vt:lpwstr>English</vt:lpwstr>
  </property>
</Properties>
</file>