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13"/>
  </p:notesMasterIdLst>
  <p:sldIdLst>
    <p:sldId id="256" r:id="rId2"/>
    <p:sldId id="273" r:id="rId3"/>
    <p:sldId id="265" r:id="rId4"/>
    <p:sldId id="266" r:id="rId5"/>
    <p:sldId id="267" r:id="rId6"/>
    <p:sldId id="268" r:id="rId7"/>
    <p:sldId id="269" r:id="rId8"/>
    <p:sldId id="270" r:id="rId9"/>
    <p:sldId id="271" r:id="rId10"/>
    <p:sldId id="272" r:id="rId11"/>
    <p:sldId id="263" r:id="rId12"/>
  </p:sldIdLst>
  <p:sldSz cx="9144000" cy="6858000" type="screen4x3"/>
  <p:notesSz cx="7315200" cy="9601200"/>
  <p:embeddedFontLst>
    <p:embeddedFont>
      <p:font typeface="Myriad Web Pro" panose="020B0604020202020204" charset="0"/>
      <p:regular r:id="rId14"/>
      <p:bold r:id="rId15"/>
      <p:italic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864" userDrawn="1">
          <p15:clr>
            <a:srgbClr val="A4A3A4"/>
          </p15:clr>
        </p15:guide>
        <p15:guide id="3" pos="4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74" autoAdjust="0"/>
  </p:normalViewPr>
  <p:slideViewPr>
    <p:cSldViewPr>
      <p:cViewPr varScale="1">
        <p:scale>
          <a:sx n="89" d="100"/>
          <a:sy n="89" d="100"/>
        </p:scale>
        <p:origin x="96" y="690"/>
      </p:cViewPr>
      <p:guideLst>
        <p:guide orient="horz" pos="576"/>
        <p:guide pos="864"/>
        <p:guide pos="4896"/>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9D8F3C2-1545-407C-9696-9FBD8A87D061}" type="datetimeFigureOut">
              <a:rPr lang="en-US" smtClean="0"/>
              <a:pPr/>
              <a:t>3/28/2016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E82054C-5FFB-4925-88B8-34BFE44764D6}" type="slidenum">
              <a:rPr lang="en-US" smtClean="0"/>
              <a:pPr/>
              <a:t>‹#›</a:t>
            </a:fld>
            <a:endParaRPr lang="en-US"/>
          </a:p>
        </p:txBody>
      </p:sp>
    </p:spTree>
    <p:extLst>
      <p:ext uri="{BB962C8B-B14F-4D97-AF65-F5344CB8AC3E}">
        <p14:creationId xmlns:p14="http://schemas.microsoft.com/office/powerpoint/2010/main" val="374126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a:p>
        </p:txBody>
      </p:sp>
    </p:spTree>
    <p:extLst>
      <p:ext uri="{BB962C8B-B14F-4D97-AF65-F5344CB8AC3E}">
        <p14:creationId xmlns:p14="http://schemas.microsoft.com/office/powerpoint/2010/main" val="198978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figure shows a map of the United States with highlighted counties where rabid dogs</a:t>
            </a:r>
            <a:r>
              <a:rPr lang="en-US" altLang="en-US" baseline="0" dirty="0" smtClean="0"/>
              <a:t> </a:t>
            </a:r>
            <a:r>
              <a:rPr lang="en-US" altLang="en-US" dirty="0" smtClean="0"/>
              <a:t>were reported during 2013. The majority of cases occurred in eastern United States. The total number of reported cases involving dogs in 2013 was </a:t>
            </a:r>
            <a:r>
              <a:rPr lang="en-US" altLang="en-US" dirty="0" smtClean="0"/>
              <a:t>89</a:t>
            </a:r>
            <a:r>
              <a:rPr lang="en-US" altLang="en-US" dirty="0" smtClean="0"/>
              <a:t>,</a:t>
            </a:r>
            <a:r>
              <a:rPr lang="en-US" altLang="en-US" baseline="0" dirty="0" smtClean="0"/>
              <a:t> representing 19.1 percent of all reported cases involving domestic animals in 2013.</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a:p>
        </p:txBody>
      </p:sp>
    </p:spTree>
    <p:extLst>
      <p:ext uri="{BB962C8B-B14F-4D97-AF65-F5344CB8AC3E}">
        <p14:creationId xmlns:p14="http://schemas.microsoft.com/office/powerpoint/2010/main" val="243235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a:t>
            </a:r>
            <a:r>
              <a:rPr lang="en-US" baseline="0" dirty="0" smtClean="0"/>
              <a:t> information please contact Centers for Disease Control and Prevention</a:t>
            </a:r>
          </a:p>
          <a:p>
            <a:r>
              <a:rPr lang="en-US" baseline="0" dirty="0" smtClean="0"/>
              <a:t>1600 Clifton Road NE, Atlanta, GA  30333</a:t>
            </a:r>
          </a:p>
          <a:p>
            <a:r>
              <a:rPr lang="en-US" baseline="0" dirty="0" smtClean="0"/>
              <a:t>Telephone: 1-800-CDC-INFO (232-4636)/TTY: 1-888-232-6348</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a:p>
        </p:txBody>
      </p:sp>
    </p:spTree>
    <p:extLst>
      <p:ext uri="{BB962C8B-B14F-4D97-AF65-F5344CB8AC3E}">
        <p14:creationId xmlns:p14="http://schemas.microsoft.com/office/powerpoint/2010/main" val="78702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figure shows the map of the United States with numbers</a:t>
            </a:r>
            <a:r>
              <a:rPr lang="en-US" baseline="0" dirty="0" smtClean="0"/>
              <a:t> of animals submitted for rabies diagnostic testing by county in 2013. A total of 96,589 samples were submitted for laboratory diagnosis, of which 94,359 were suitable for testing. (These numbers exclude testing in California, as California only reported cases positive for rabies.)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a:p>
        </p:txBody>
      </p:sp>
    </p:spTree>
    <p:extLst>
      <p:ext uri="{BB962C8B-B14F-4D97-AF65-F5344CB8AC3E}">
        <p14:creationId xmlns:p14="http://schemas.microsoft.com/office/powerpoint/2010/main" val="198755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The figure shows a map of terrestrial rabies reservoirs in the United States during 2013. Raccoon rabies virus variant is present in the eastern United States (as shown in green). Skunk rabies is in the central United States and California (shown in gold is south-central skunk rabies variant; in blue is north-central skunk rabies variant, and in brown is California skunk rabies variant). Black diagonal lines represent fox rabies variants (Arizona gray fox and Texas gray fox). Red area represents fox rabies variant in Alaska (arctic fox). Mongoose rabies in Puerto Rico is in light yellow. Asterisks indicate potential host shift events in California and Arizona.</a:t>
            </a:r>
          </a:p>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a:p>
        </p:txBody>
      </p:sp>
    </p:spTree>
    <p:extLst>
      <p:ext uri="{BB962C8B-B14F-4D97-AF65-F5344CB8AC3E}">
        <p14:creationId xmlns:p14="http://schemas.microsoft.com/office/powerpoint/2010/main" val="424070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graph shows cases of</a:t>
            </a:r>
            <a:r>
              <a:rPr lang="en-US" altLang="en-US" baseline="0" dirty="0" smtClean="0"/>
              <a:t> rabies among wildlife </a:t>
            </a:r>
            <a:r>
              <a:rPr lang="en-US" altLang="en-US" dirty="0" smtClean="0"/>
              <a:t>reported in the United States by year and species from 1984</a:t>
            </a:r>
            <a:r>
              <a:rPr lang="en-US" altLang="en-US" baseline="0" dirty="0" smtClean="0"/>
              <a:t> to </a:t>
            </a:r>
            <a:r>
              <a:rPr lang="en-US" altLang="en-US" dirty="0" smtClean="0"/>
              <a:t>2013. Wild animals accounted for 92</a:t>
            </a:r>
            <a:r>
              <a:rPr lang="en-US" altLang="en-US" baseline="0" dirty="0" smtClean="0"/>
              <a:t> percent</a:t>
            </a:r>
            <a:r>
              <a:rPr lang="en-US" altLang="en-US" dirty="0" smtClean="0"/>
              <a:t> of reported cases of rabies in 2013. Raccoons continued to be the most frequently reported rabid wildlife species</a:t>
            </a:r>
            <a:r>
              <a:rPr lang="en-US" altLang="en-US" baseline="0" dirty="0" smtClean="0"/>
              <a:t> (accounting for </a:t>
            </a:r>
            <a:r>
              <a:rPr lang="en-US" altLang="en-US" dirty="0" smtClean="0"/>
              <a:t>32.4</a:t>
            </a:r>
            <a:r>
              <a:rPr lang="en-US" altLang="en-US" baseline="0" dirty="0" smtClean="0"/>
              <a:t> </a:t>
            </a:r>
            <a:r>
              <a:rPr lang="en-US" altLang="en-US" baseline="0" dirty="0" smtClean="0"/>
              <a:t>percent</a:t>
            </a:r>
            <a:r>
              <a:rPr lang="en-US" altLang="en-US" dirty="0" smtClean="0"/>
              <a:t> of all animal cases during 2013), followed by bats (27.2 percent), skunks (24.7</a:t>
            </a:r>
            <a:r>
              <a:rPr lang="en-US" altLang="en-US" baseline="0" dirty="0" smtClean="0"/>
              <a:t> percent</a:t>
            </a:r>
            <a:r>
              <a:rPr lang="en-US" altLang="en-US" dirty="0" smtClean="0"/>
              <a:t>), and foxes (5.9</a:t>
            </a:r>
            <a:r>
              <a:rPr lang="en-US" altLang="en-US" baseline="0" dirty="0" smtClean="0"/>
              <a:t> percent</a:t>
            </a:r>
            <a:r>
              <a:rPr lang="en-US" altLang="en-US" dirty="0" smtClean="0"/>
              <a:t>).</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200553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figure shows a map of the United States with highlighted counties where</a:t>
            </a:r>
            <a:r>
              <a:rPr lang="en-US" altLang="en-US" baseline="0" dirty="0" smtClean="0"/>
              <a:t> rabid raccoons were reported</a:t>
            </a:r>
            <a:r>
              <a:rPr lang="en-US" altLang="en-US" dirty="0" smtClean="0"/>
              <a:t> during 2013. The</a:t>
            </a:r>
            <a:r>
              <a:rPr lang="en-US" altLang="en-US" baseline="0" dirty="0" smtClean="0"/>
              <a:t> m</a:t>
            </a:r>
            <a:r>
              <a:rPr lang="en-US" altLang="en-US" dirty="0" smtClean="0"/>
              <a:t>ajority of cases occurred in the eastern United States</a:t>
            </a:r>
            <a:r>
              <a:rPr lang="en-US" altLang="en-US" baseline="0" dirty="0" smtClean="0"/>
              <a:t>. A few cases were also reported in central Texas. The total number of reported cases involving raccoons in 2013 was 1,898, representing 32.3 percent of all wildlife rabies cases in the United States.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179638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figure shows a map of the United States with highlighted counties where rabid bats were reported during 2013. The</a:t>
            </a:r>
            <a:r>
              <a:rPr lang="en-US" altLang="en-US" baseline="0" dirty="0" smtClean="0"/>
              <a:t> c</a:t>
            </a:r>
            <a:r>
              <a:rPr lang="en-US" altLang="en-US" dirty="0" smtClean="0"/>
              <a:t>ases are broadly distributed throughout the United States. The total number of reported cases involving bats in 2013 was 1,598, representing 27.2 percent of all wildlife rabies cases in the United States.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a:p>
        </p:txBody>
      </p:sp>
    </p:spTree>
    <p:extLst>
      <p:ext uri="{BB962C8B-B14F-4D97-AF65-F5344CB8AC3E}">
        <p14:creationId xmlns:p14="http://schemas.microsoft.com/office/powerpoint/2010/main" val="206154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The figure shows a map of the United States with highlighted counties where rabid skunks were reported during 2013. The</a:t>
            </a:r>
            <a:r>
              <a:rPr lang="en-US" altLang="en-US" baseline="0" dirty="0" smtClean="0"/>
              <a:t> m</a:t>
            </a:r>
            <a:r>
              <a:rPr lang="en-US" altLang="en-US" dirty="0" smtClean="0"/>
              <a:t>ajority of</a:t>
            </a:r>
            <a:r>
              <a:rPr lang="en-US" altLang="en-US" baseline="0" dirty="0" smtClean="0"/>
              <a:t> </a:t>
            </a:r>
            <a:r>
              <a:rPr lang="en-US" altLang="en-US" dirty="0" smtClean="0"/>
              <a:t>cases occur in central and eastern United States. The total number of reported cases involving skunks in 2013 was 1,447, representing 24.7 percent of all wildlife rabies cases in the United States.</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240629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figure shows a map of the United States with highlighted counties where rabid foxes were reported during 2013. The</a:t>
            </a:r>
            <a:r>
              <a:rPr lang="en-US" altLang="en-US" baseline="0" dirty="0" smtClean="0"/>
              <a:t> m</a:t>
            </a:r>
            <a:r>
              <a:rPr lang="en-US" altLang="en-US" dirty="0" smtClean="0"/>
              <a:t>ajority of cases occurred in eastern United States. The total number of reported cases involving foxes in 2013 was 344, representing 5.9 percent of all wildlife rabies cases in the United States.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a:p>
        </p:txBody>
      </p:sp>
    </p:spTree>
    <p:extLst>
      <p:ext uri="{BB962C8B-B14F-4D97-AF65-F5344CB8AC3E}">
        <p14:creationId xmlns:p14="http://schemas.microsoft.com/office/powerpoint/2010/main" val="1343956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figure shows a map of the United States with highlighted counties where rabid cats were reported during 2013. The majority of cases occurred in eastern United States. The total number of reported cases involving cats in 2013 was 247,</a:t>
            </a:r>
            <a:r>
              <a:rPr lang="en-US" altLang="en-US" baseline="0" dirty="0" smtClean="0"/>
              <a:t> representing 52.9 percent of all reported cases involving domestic animals in 2013.</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a:p>
        </p:txBody>
      </p:sp>
    </p:spTree>
    <p:extLst>
      <p:ext uri="{BB962C8B-B14F-4D97-AF65-F5344CB8AC3E}">
        <p14:creationId xmlns:p14="http://schemas.microsoft.com/office/powerpoint/2010/main" val="3328198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smtClean="0"/>
          </a:p>
          <a:p>
            <a:pPr lvl="1"/>
            <a:endParaRPr lang="en-US" dirty="0" smtClean="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0" dirty="0"/>
              <a:t/>
            </a:r>
            <a:br>
              <a:rPr lang="en-US" sz="4000" b="0" dirty="0"/>
            </a:br>
            <a:r>
              <a:rPr lang="en-US" sz="4000" b="0" dirty="0"/>
              <a:t> </a:t>
            </a:r>
            <a:r>
              <a:rPr lang="en-US" sz="4000" dirty="0"/>
              <a:t>Rabies Surveillance in the United States During </a:t>
            </a:r>
            <a:r>
              <a:rPr lang="en-US" sz="4000" dirty="0" smtClean="0"/>
              <a:t>2013</a:t>
            </a:r>
            <a:endParaRPr lang="en-US" sz="4000" dirty="0">
              <a:latin typeface="Calibri" pitchFamily="34" charset="0"/>
            </a:endParaRPr>
          </a:p>
        </p:txBody>
      </p:sp>
      <p:sp>
        <p:nvSpPr>
          <p:cNvPr id="2" name="Subtitle 1"/>
          <p:cNvSpPr>
            <a:spLocks noGrp="1"/>
          </p:cNvSpPr>
          <p:nvPr>
            <p:ph type="subTitle" idx="1"/>
          </p:nvPr>
        </p:nvSpPr>
        <p:spPr>
          <a:xfrm>
            <a:off x="1371600" y="3629025"/>
            <a:ext cx="6400800" cy="457200"/>
          </a:xfrm>
        </p:spPr>
        <p:txBody>
          <a:bodyPr/>
          <a:lstStyle/>
          <a:p>
            <a:r>
              <a:rPr lang="en-US" dirty="0" smtClean="0">
                <a:latin typeface="Calibri" pitchFamily="34" charset="0"/>
              </a:rPr>
              <a:t>Division of High-Consequence Pathogens and Pathology</a:t>
            </a:r>
          </a:p>
          <a:p>
            <a:r>
              <a:rPr lang="en-US" dirty="0" smtClean="0">
                <a:latin typeface="Calibri" pitchFamily="34" charset="0"/>
              </a:rPr>
              <a:t>Poxvirus and Rabies Branch</a:t>
            </a:r>
            <a:endParaRPr lang="en-US" dirty="0">
              <a:latin typeface="Calibri" pitchFamily="34" charset="0"/>
            </a:endParaRPr>
          </a:p>
        </p:txBody>
      </p:sp>
      <p:sp>
        <p:nvSpPr>
          <p:cNvPr id="3" name="Text Placeholder 2"/>
          <p:cNvSpPr>
            <a:spLocks noGrp="1"/>
          </p:cNvSpPr>
          <p:nvPr>
            <p:ph type="body" sz="quarter" idx="10"/>
          </p:nvPr>
        </p:nvSpPr>
        <p:spPr>
          <a:xfrm>
            <a:off x="1371600" y="4657724"/>
            <a:ext cx="6400800" cy="904875"/>
          </a:xfrm>
        </p:spPr>
        <p:txBody>
          <a:bodyPr/>
          <a:lstStyle/>
          <a:p>
            <a:r>
              <a:rPr lang="en-US" dirty="0" smtClean="0">
                <a:latin typeface="Calibri" pitchFamily="34" charset="0"/>
              </a:rPr>
              <a:t>December 2015</a:t>
            </a:r>
            <a:endParaRPr lang="en-US" dirty="0">
              <a:latin typeface="Calibri" pitchFamily="34" charset="0"/>
            </a:endParaRPr>
          </a:p>
        </p:txBody>
      </p:sp>
      <p:pic>
        <p:nvPicPr>
          <p:cNvPr id="7" name="Picture 6" descr="Logos of the United States Department of Health and Human Services and Centers for Disease Control and Prevention"/>
          <p:cNvPicPr>
            <a:picLocks noChangeAspect="1"/>
          </p:cNvPicPr>
          <p:nvPr/>
        </p:nvPicPr>
        <p:blipFill>
          <a:blip r:embed="rId4"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7019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National Center for Emerging and Zoonotic Infectious Diseases</a:t>
            </a:r>
          </a:p>
        </p:txBody>
      </p:sp>
      <p:sp>
        <p:nvSpPr>
          <p:cNvPr id="8" name="Text Placeholder 6"/>
          <p:cNvSpPr txBox="1">
            <a:spLocks/>
          </p:cNvSpPr>
          <p:nvPr/>
        </p:nvSpPr>
        <p:spPr>
          <a:xfrm>
            <a:off x="2143125" y="6451727"/>
            <a:ext cx="2444750"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Division Name in this space</a:t>
            </a:r>
            <a:endParaRPr lang="en-US" dirty="0">
              <a:solidFill>
                <a:srgbClr val="333333"/>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51118"/>
            <a:ext cx="8229600" cy="1143000"/>
          </a:xfrm>
        </p:spPr>
        <p:txBody>
          <a:bodyPr/>
          <a:lstStyle/>
          <a:p>
            <a:r>
              <a:rPr lang="en-US" dirty="0" smtClean="0"/>
              <a:t>Reported </a:t>
            </a:r>
            <a:r>
              <a:rPr lang="en-US" dirty="0"/>
              <a:t>cases of rabies involving dogs, </a:t>
            </a:r>
            <a:r>
              <a:rPr lang="en-US" dirty="0" smtClean="0"/>
              <a:t/>
            </a:r>
            <a:br>
              <a:rPr lang="en-US" dirty="0" smtClean="0"/>
            </a:br>
            <a:r>
              <a:rPr lang="en-US" dirty="0" smtClean="0"/>
              <a:t>by </a:t>
            </a:r>
            <a:r>
              <a:rPr lang="en-US" dirty="0"/>
              <a:t>county, 2013.</a:t>
            </a:r>
          </a:p>
        </p:txBody>
      </p:sp>
      <p:pic>
        <p:nvPicPr>
          <p:cNvPr id="5" name="Content Placeholder 4" descr="The figure shows a map of the United States with highlighted counties where rabid dogs were reported during 2013. The majority of cases occurred in eastern United States. The total number of reported cases involving dogs in 2013 was 59, representing 19.1 percent of all reported cases involving domestic animals in 2013.&#10;" title="Reported cases of rabies involving dogs, by county, 20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1239982"/>
            <a:ext cx="6400800" cy="5237018"/>
          </a:xfrm>
        </p:spPr>
      </p:pic>
    </p:spTree>
    <p:extLst>
      <p:ext uri="{BB962C8B-B14F-4D97-AF65-F5344CB8AC3E}">
        <p14:creationId xmlns:p14="http://schemas.microsoft.com/office/powerpoint/2010/main" val="3105508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smtClean="0">
                <a:solidFill>
                  <a:schemeClr val="tx1"/>
                </a:solidFill>
                <a:latin typeface="Calibri" pitchFamily="34" charset="0"/>
              </a:rPr>
              <a:t>For more information please contact Centers for Disease Control and Prevention</a:t>
            </a:r>
          </a:p>
          <a:p>
            <a:pPr lvl="0" algn="l"/>
            <a:endParaRPr lang="en-US" sz="1200" b="0" dirty="0" smtClean="0">
              <a:solidFill>
                <a:schemeClr val="tx1"/>
              </a:solidFill>
              <a:latin typeface="Calibri" pitchFamily="34" charset="0"/>
            </a:endParaRPr>
          </a:p>
          <a:p>
            <a:pPr lvl="0" algn="l"/>
            <a:r>
              <a:rPr lang="en-US" sz="1200" b="0" dirty="0" smtClean="0">
                <a:solidFill>
                  <a:schemeClr val="tx1"/>
                </a:solidFill>
                <a:latin typeface="Calibri" pitchFamily="34" charset="0"/>
              </a:rPr>
              <a:t>1600 Clifton Road NE,  Atlanta,  GA  30333</a:t>
            </a:r>
          </a:p>
          <a:p>
            <a:pPr lvl="0" algn="l"/>
            <a:r>
              <a:rPr lang="en-US" sz="1200" b="0" dirty="0" smtClean="0">
                <a:solidFill>
                  <a:schemeClr val="tx1"/>
                </a:solidFill>
                <a:latin typeface="Calibri" pitchFamily="34" charset="0"/>
              </a:rPr>
              <a:t>Telephone: 1-800-CDC-INFO (232-4636)/TTY: 1-888-232-6348</a:t>
            </a:r>
          </a:p>
          <a:p>
            <a:pPr lvl="0" algn="l"/>
            <a:r>
              <a:rPr lang="en-US" sz="1200" b="0" dirty="0">
                <a:solidFill>
                  <a:schemeClr val="tx1"/>
                </a:solidFill>
                <a:latin typeface="Calibri" pitchFamily="34" charset="0"/>
              </a:rPr>
              <a:t>Visit: www.cdc.gov | Contact CDC at: 1-800-CDC-INFO or www.cdc.gov/info</a:t>
            </a:r>
          </a:p>
          <a:p>
            <a:pPr lvl="0" algn="l"/>
            <a:endParaRPr lang="en-US" sz="1200" b="0" dirty="0" smtClean="0">
              <a:solidFill>
                <a:schemeClr val="tx1"/>
              </a:solidFill>
              <a:latin typeface="Calibri" pitchFamily="34" charset="0"/>
            </a:endParaRPr>
          </a:p>
          <a:p>
            <a:pPr lvl="0" algn="l"/>
            <a:r>
              <a:rPr lang="en-US" sz="900" b="0" dirty="0" smtClean="0">
                <a:solidFill>
                  <a:schemeClr val="tx1"/>
                </a:solidFill>
                <a:latin typeface="Calibri" pitchFamily="34" charset="0"/>
              </a:rPr>
              <a:t>The findings and conclusions in this report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4"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7019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National Center for Emerging and Zoonotic Infectious Diseases</a:t>
            </a:r>
          </a:p>
        </p:txBody>
      </p:sp>
      <p:sp>
        <p:nvSpPr>
          <p:cNvPr id="7" name="Text Placeholder 6"/>
          <p:cNvSpPr txBox="1">
            <a:spLocks/>
          </p:cNvSpPr>
          <p:nvPr/>
        </p:nvSpPr>
        <p:spPr>
          <a:xfrm>
            <a:off x="2143125" y="6451727"/>
            <a:ext cx="2444750"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Division Name in this space</a:t>
            </a:r>
            <a:endParaRPr lang="en-US" dirty="0">
              <a:solidFill>
                <a:srgbClr val="333333"/>
              </a:solidFill>
            </a:endParaRPr>
          </a:p>
        </p:txBody>
      </p:sp>
    </p:spTree>
    <p:extLst>
      <p:ext uri="{BB962C8B-B14F-4D97-AF65-F5344CB8AC3E}">
        <p14:creationId xmlns:p14="http://schemas.microsoft.com/office/powerpoint/2010/main" val="42295008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Animals </a:t>
            </a:r>
            <a:r>
              <a:rPr lang="en-US" dirty="0"/>
              <a:t>submitted for rabies diagnostic testing, </a:t>
            </a:r>
            <a:r>
              <a:rPr lang="en-US" dirty="0" smtClean="0"/>
              <a:t/>
            </a:r>
            <a:br>
              <a:rPr lang="en-US" dirty="0" smtClean="0"/>
            </a:br>
            <a:r>
              <a:rPr lang="en-US" dirty="0" smtClean="0"/>
              <a:t>by </a:t>
            </a:r>
            <a:r>
              <a:rPr lang="en-US" dirty="0"/>
              <a:t>county, 2013.</a:t>
            </a:r>
          </a:p>
        </p:txBody>
      </p:sp>
      <p:pic>
        <p:nvPicPr>
          <p:cNvPr id="5" name="Content Placeholder 4" descr="The figure shows the map of the United States with numbers of animals submitted for rabies diagnostic testing by county in 2013. A total of 96,589 samples were submitted for laboratory diagnosis, of which 94,359 were suitable for testing. (These numbers exclude testing in California, as California only reported cases positive for rabies.)&#10;" title="Animals submitted for rabies diagnostic testing, by county, 20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85913" y="1417638"/>
            <a:ext cx="6186487" cy="5061671"/>
          </a:xfrm>
        </p:spPr>
      </p:pic>
    </p:spTree>
    <p:extLst>
      <p:ext uri="{BB962C8B-B14F-4D97-AF65-F5344CB8AC3E}">
        <p14:creationId xmlns:p14="http://schemas.microsoft.com/office/powerpoint/2010/main" val="4541828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Distribution of major rabies virus variants among mesocarnivores in the United States and Puerto Rico, 2009 to 2013. "/>
          <p:cNvSpPr>
            <a:spLocks noGrp="1"/>
          </p:cNvSpPr>
          <p:nvPr>
            <p:ph type="title"/>
          </p:nvPr>
        </p:nvSpPr>
        <p:spPr>
          <a:xfrm>
            <a:off x="438150" y="969963"/>
            <a:ext cx="8229600" cy="458787"/>
          </a:xfrm>
        </p:spPr>
        <p:txBody>
          <a:bodyPr/>
          <a:lstStyle/>
          <a:p>
            <a:r>
              <a:rPr lang="en-US" dirty="0"/>
              <a:t>Distribution of major rabies virus variants among </a:t>
            </a:r>
            <a:r>
              <a:rPr lang="en-US" dirty="0" err="1" smtClean="0"/>
              <a:t>mesocarnivores</a:t>
            </a:r>
            <a:r>
              <a:rPr lang="en-US" dirty="0" smtClean="0"/>
              <a:t> in </a:t>
            </a:r>
            <a:r>
              <a:rPr lang="en-US" dirty="0"/>
              <a:t>the </a:t>
            </a:r>
            <a:r>
              <a:rPr lang="en-US" dirty="0" smtClean="0"/>
              <a:t>United </a:t>
            </a:r>
            <a:r>
              <a:rPr lang="en-US" dirty="0"/>
              <a:t>States and Puerto Rico, </a:t>
            </a:r>
            <a:r>
              <a:rPr lang="en-US" dirty="0" smtClean="0"/>
              <a:t>2009 </a:t>
            </a:r>
            <a:r>
              <a:rPr lang="en-US" dirty="0"/>
              <a:t>to </a:t>
            </a:r>
            <a:r>
              <a:rPr lang="en-US" dirty="0" smtClean="0"/>
              <a:t>2013. </a:t>
            </a:r>
            <a:endParaRPr lang="en-US" dirty="0"/>
          </a:p>
        </p:txBody>
      </p:sp>
      <p:sp>
        <p:nvSpPr>
          <p:cNvPr id="6" name="Title 1"/>
          <p:cNvSpPr txBox="1">
            <a:spLocks/>
          </p:cNvSpPr>
          <p:nvPr/>
        </p:nvSpPr>
        <p:spPr>
          <a:xfrm>
            <a:off x="533400" y="6418263"/>
            <a:ext cx="8229600" cy="458787"/>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Calibri" pitchFamily="34" charset="0"/>
                <a:ea typeface="+mj-ea"/>
                <a:cs typeface="+mj-cs"/>
              </a:defRPr>
            </a:lvl1pPr>
          </a:lstStyle>
          <a:p>
            <a:pPr algn="l"/>
            <a:r>
              <a:rPr lang="en-US" sz="1400" b="0" dirty="0" smtClean="0"/>
              <a:t>*</a:t>
            </a:r>
            <a:r>
              <a:rPr lang="en-US" sz="1400" dirty="0"/>
              <a:t>Potential host shift event. AZ = Arizona. CA = California. NC = North central. SC = South central. TX = Texas</a:t>
            </a:r>
            <a:r>
              <a:rPr lang="en-US" sz="2000" dirty="0"/>
              <a:t>.</a:t>
            </a:r>
          </a:p>
        </p:txBody>
      </p:sp>
      <p:pic>
        <p:nvPicPr>
          <p:cNvPr id="4" name="Content Placeholder 3" descr="The figure shows a map of terrestrial rabies reservoirs in the United States during 2013. Raccoon rabies virus variant is present in the eastern United States. Skunk rabies is in the Central United States and California. Fox rabies is in Texas, Arizona, and Alaska. Mongoose rabies is in Puerto Rico. Asterisks indicate potential host shift events in California and Arizona.&#10;" title="Distribution of major rabies virus variants among mesocarnivores in the United States and Puerto Rico, 2009 to 2013.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1369923"/>
            <a:ext cx="6533146" cy="5048340"/>
          </a:xfrm>
        </p:spPr>
      </p:pic>
    </p:spTree>
    <p:extLst>
      <p:ext uri="{BB962C8B-B14F-4D97-AF65-F5344CB8AC3E}">
        <p14:creationId xmlns:p14="http://schemas.microsoft.com/office/powerpoint/2010/main" val="2309021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50863"/>
            <a:ext cx="8229600" cy="896937"/>
          </a:xfrm>
        </p:spPr>
        <p:txBody>
          <a:bodyPr/>
          <a:lstStyle/>
          <a:p>
            <a:r>
              <a:rPr lang="en-US" dirty="0"/>
              <a:t>Cases of rabies among wildlife in the United States, </a:t>
            </a:r>
            <a:r>
              <a:rPr lang="en-US" dirty="0" smtClean="0"/>
              <a:t/>
            </a:r>
            <a:br>
              <a:rPr lang="en-US" dirty="0" smtClean="0"/>
            </a:br>
            <a:r>
              <a:rPr lang="en-US" dirty="0" smtClean="0"/>
              <a:t>by </a:t>
            </a:r>
            <a:r>
              <a:rPr lang="en-US" dirty="0"/>
              <a:t>year and </a:t>
            </a:r>
            <a:r>
              <a:rPr lang="en-US" dirty="0" smtClean="0"/>
              <a:t>species, 1984 </a:t>
            </a:r>
            <a:r>
              <a:rPr lang="en-US" dirty="0"/>
              <a:t>to </a:t>
            </a:r>
            <a:r>
              <a:rPr lang="en-US" dirty="0" smtClean="0"/>
              <a:t>2013.</a:t>
            </a:r>
            <a:endParaRPr lang="en-US" dirty="0"/>
          </a:p>
        </p:txBody>
      </p:sp>
      <p:pic>
        <p:nvPicPr>
          <p:cNvPr id="4" name="Content Placeholder 3" descr="The graph shows cases of rabies among wildlife reported in the United States by year and species from 1984 to 2013. Wild animals accounted for 92 percent of reported cases of rabies in 2013. Raccoons continued to be the most frequently reported rabid wildlife species (accounting for 32.3 percent of all animal cases during 2013), followed by bats (27.2 percent), skunks (24.7 percent), and foxes (5.9 percent).&#10;" title="Cases of rabies among wildlife in the United States, by year and species, 1984 to 2013. "/>
          <p:cNvPicPr>
            <a:picLocks noGrp="1" noChangeAspect="1"/>
          </p:cNvPicPr>
          <p:nvPr>
            <p:ph idx="1"/>
          </p:nvPr>
        </p:nvPicPr>
        <p:blipFill>
          <a:blip r:embed="rId3"/>
          <a:stretch>
            <a:fillRect/>
          </a:stretch>
        </p:blipFill>
        <p:spPr>
          <a:xfrm>
            <a:off x="1353552" y="1484390"/>
            <a:ext cx="6436895" cy="4793538"/>
          </a:xfrm>
          <a:prstGeom prst="rect">
            <a:avLst/>
          </a:prstGeom>
        </p:spPr>
      </p:pic>
    </p:spTree>
    <p:extLst>
      <p:ext uri="{BB962C8B-B14F-4D97-AF65-F5344CB8AC3E}">
        <p14:creationId xmlns:p14="http://schemas.microsoft.com/office/powerpoint/2010/main" val="22195676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46138"/>
          </a:xfrm>
        </p:spPr>
        <p:txBody>
          <a:bodyPr/>
          <a:lstStyle/>
          <a:p>
            <a:r>
              <a:rPr lang="en-US" dirty="0"/>
              <a:t>Reported cases of rabies involving raccoons, </a:t>
            </a:r>
            <a:r>
              <a:rPr lang="en-US" dirty="0" smtClean="0"/>
              <a:t/>
            </a:r>
            <a:br>
              <a:rPr lang="en-US" dirty="0" smtClean="0"/>
            </a:br>
            <a:r>
              <a:rPr lang="en-US" dirty="0" smtClean="0"/>
              <a:t>by </a:t>
            </a:r>
            <a:r>
              <a:rPr lang="en-US" dirty="0"/>
              <a:t>county, </a:t>
            </a:r>
            <a:r>
              <a:rPr lang="en-US" dirty="0" smtClean="0"/>
              <a:t>2013. </a:t>
            </a:r>
            <a:endParaRPr lang="en-US" dirty="0"/>
          </a:p>
        </p:txBody>
      </p:sp>
      <p:sp>
        <p:nvSpPr>
          <p:cNvPr id="4" name="Text Placeholder 3"/>
          <p:cNvSpPr>
            <a:spLocks noGrp="1"/>
          </p:cNvSpPr>
          <p:nvPr>
            <p:ph type="body" sz="quarter" idx="11"/>
          </p:nvPr>
        </p:nvSpPr>
        <p:spPr>
          <a:xfrm>
            <a:off x="342899" y="6486524"/>
            <a:ext cx="8705851" cy="323851"/>
          </a:xfrm>
        </p:spPr>
        <p:txBody>
          <a:bodyPr/>
          <a:lstStyle/>
          <a:p>
            <a:r>
              <a:rPr lang="en-US" sz="1400" b="1" dirty="0" smtClean="0"/>
              <a:t> </a:t>
            </a:r>
            <a:endParaRPr lang="en-US" sz="1400" b="1" dirty="0"/>
          </a:p>
        </p:txBody>
      </p:sp>
      <p:pic>
        <p:nvPicPr>
          <p:cNvPr id="6" name="Content Placeholder 5" descr="The figure shows a map of the United States with highlighted counties where rabid raccoons were reported during 2013. The majority of cases occurred in the eastern United States. A few cases were also reported in central Texas. The total number of reported cases involving raccoons in 2013 was 1,898, representing 32.3 percent of all wildlife rabies cases in the United States.&#10;" title="Reported cases of rabies involving raccoons, by county, 2013.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1284" y="1101782"/>
            <a:ext cx="6641432" cy="5433899"/>
          </a:xfrm>
        </p:spPr>
      </p:pic>
    </p:spTree>
    <p:extLst>
      <p:ext uri="{BB962C8B-B14F-4D97-AF65-F5344CB8AC3E}">
        <p14:creationId xmlns:p14="http://schemas.microsoft.com/office/powerpoint/2010/main" val="41420901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46138"/>
          </a:xfrm>
        </p:spPr>
        <p:txBody>
          <a:bodyPr/>
          <a:lstStyle/>
          <a:p>
            <a:r>
              <a:rPr lang="en-US" dirty="0"/>
              <a:t>Reported cases of rabies involving </a:t>
            </a:r>
            <a:r>
              <a:rPr lang="en-US" dirty="0" smtClean="0"/>
              <a:t>bats</a:t>
            </a:r>
            <a:r>
              <a:rPr lang="en-US" dirty="0"/>
              <a:t>, </a:t>
            </a:r>
            <a:r>
              <a:rPr lang="en-US" dirty="0" smtClean="0"/>
              <a:t/>
            </a:r>
            <a:br>
              <a:rPr lang="en-US" dirty="0" smtClean="0"/>
            </a:br>
            <a:r>
              <a:rPr lang="en-US" dirty="0" smtClean="0"/>
              <a:t>by </a:t>
            </a:r>
            <a:r>
              <a:rPr lang="en-US" dirty="0"/>
              <a:t>county, </a:t>
            </a:r>
            <a:r>
              <a:rPr lang="en-US" dirty="0" smtClean="0"/>
              <a:t>2013. </a:t>
            </a:r>
            <a:endParaRPr lang="en-US" dirty="0"/>
          </a:p>
        </p:txBody>
      </p:sp>
      <p:sp>
        <p:nvSpPr>
          <p:cNvPr id="4" name="Text Placeholder 3"/>
          <p:cNvSpPr>
            <a:spLocks noGrp="1"/>
          </p:cNvSpPr>
          <p:nvPr>
            <p:ph type="body" sz="quarter" idx="11"/>
          </p:nvPr>
        </p:nvSpPr>
        <p:spPr>
          <a:xfrm>
            <a:off x="342899" y="6486524"/>
            <a:ext cx="8705851" cy="323851"/>
          </a:xfrm>
        </p:spPr>
        <p:txBody>
          <a:bodyPr/>
          <a:lstStyle/>
          <a:p>
            <a:r>
              <a:rPr lang="en-US" sz="1400" b="1" dirty="0" smtClean="0"/>
              <a:t> </a:t>
            </a:r>
            <a:endParaRPr lang="en-US" sz="1400" b="1" dirty="0"/>
          </a:p>
        </p:txBody>
      </p:sp>
      <p:pic>
        <p:nvPicPr>
          <p:cNvPr id="5" name="Content Placeholder 4" descr="The figure shows a map of the United States with highlighted counties where rabid bats were reported during 2013. The cases are broadly distributed throughout the United States. The total number of reported cases involving bats in 2013 was 1,598, representing 27.2 percent of all wildlife rabies cases in the United States.&#10;" title="Reported cases of rabies involving bats, by county, 2013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81124" y="1150938"/>
            <a:ext cx="6467476" cy="5291571"/>
          </a:xfrm>
        </p:spPr>
      </p:pic>
    </p:spTree>
    <p:extLst>
      <p:ext uri="{BB962C8B-B14F-4D97-AF65-F5344CB8AC3E}">
        <p14:creationId xmlns:p14="http://schemas.microsoft.com/office/powerpoint/2010/main" val="28784290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46138"/>
          </a:xfrm>
        </p:spPr>
        <p:txBody>
          <a:bodyPr/>
          <a:lstStyle/>
          <a:p>
            <a:r>
              <a:rPr lang="en-US" dirty="0"/>
              <a:t>Reported cases of rabies involving </a:t>
            </a:r>
            <a:r>
              <a:rPr lang="en-US" dirty="0" smtClean="0"/>
              <a:t>skunks, </a:t>
            </a:r>
            <a:br>
              <a:rPr lang="en-US" dirty="0" smtClean="0"/>
            </a:br>
            <a:r>
              <a:rPr lang="en-US" dirty="0" smtClean="0"/>
              <a:t>by </a:t>
            </a:r>
            <a:r>
              <a:rPr lang="en-US" dirty="0"/>
              <a:t>county, </a:t>
            </a:r>
            <a:r>
              <a:rPr lang="en-US" dirty="0" smtClean="0"/>
              <a:t>2013. </a:t>
            </a:r>
            <a:endParaRPr lang="en-US" dirty="0"/>
          </a:p>
        </p:txBody>
      </p:sp>
      <p:sp>
        <p:nvSpPr>
          <p:cNvPr id="4" name="Text Placeholder 3"/>
          <p:cNvSpPr>
            <a:spLocks noGrp="1"/>
          </p:cNvSpPr>
          <p:nvPr>
            <p:ph type="body" sz="quarter" idx="11"/>
          </p:nvPr>
        </p:nvSpPr>
        <p:spPr>
          <a:xfrm>
            <a:off x="342899" y="6486524"/>
            <a:ext cx="8705851" cy="323851"/>
          </a:xfrm>
        </p:spPr>
        <p:txBody>
          <a:bodyPr/>
          <a:lstStyle/>
          <a:p>
            <a:r>
              <a:rPr lang="en-US" sz="1400" b="1" dirty="0" smtClean="0"/>
              <a:t> </a:t>
            </a:r>
            <a:endParaRPr lang="en-US" sz="1400" b="1" dirty="0"/>
          </a:p>
        </p:txBody>
      </p:sp>
      <p:pic>
        <p:nvPicPr>
          <p:cNvPr id="6" name="Content Placeholder 5" descr="The figure shows a map of the United States with highlighted counties where rabid skunks were reported during 2013. The majority of cases occur in central and eastern United States. The total number of reported cases involving skunks in 2013 was 1,447, representing 24.7 percent of all wildlife rabies cases in the United States.&#10;" title="Reported cases of rabies involving skunks, by county, 2013.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74232" y="1090176"/>
            <a:ext cx="6595535" cy="5396348"/>
          </a:xfrm>
        </p:spPr>
      </p:pic>
    </p:spTree>
    <p:extLst>
      <p:ext uri="{BB962C8B-B14F-4D97-AF65-F5344CB8AC3E}">
        <p14:creationId xmlns:p14="http://schemas.microsoft.com/office/powerpoint/2010/main" val="199103811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46138"/>
          </a:xfrm>
        </p:spPr>
        <p:txBody>
          <a:bodyPr/>
          <a:lstStyle/>
          <a:p>
            <a:r>
              <a:rPr lang="en-US" dirty="0"/>
              <a:t>Reported cases of rabies involving </a:t>
            </a:r>
            <a:r>
              <a:rPr lang="en-US" dirty="0" smtClean="0"/>
              <a:t>foxes, </a:t>
            </a:r>
            <a:br>
              <a:rPr lang="en-US" dirty="0" smtClean="0"/>
            </a:br>
            <a:r>
              <a:rPr lang="en-US" dirty="0" smtClean="0"/>
              <a:t>by </a:t>
            </a:r>
            <a:r>
              <a:rPr lang="en-US" dirty="0"/>
              <a:t>county, </a:t>
            </a:r>
            <a:r>
              <a:rPr lang="en-US" dirty="0" smtClean="0"/>
              <a:t>2013. </a:t>
            </a:r>
            <a:endParaRPr lang="en-US" dirty="0"/>
          </a:p>
        </p:txBody>
      </p:sp>
      <p:sp>
        <p:nvSpPr>
          <p:cNvPr id="4" name="Text Placeholder 3"/>
          <p:cNvSpPr>
            <a:spLocks noGrp="1"/>
          </p:cNvSpPr>
          <p:nvPr>
            <p:ph type="body" sz="quarter" idx="11"/>
          </p:nvPr>
        </p:nvSpPr>
        <p:spPr>
          <a:xfrm>
            <a:off x="342899" y="6486524"/>
            <a:ext cx="8705851" cy="323851"/>
          </a:xfrm>
        </p:spPr>
        <p:txBody>
          <a:bodyPr/>
          <a:lstStyle/>
          <a:p>
            <a:endParaRPr lang="en-US" sz="1400" b="1" dirty="0"/>
          </a:p>
        </p:txBody>
      </p:sp>
      <p:pic>
        <p:nvPicPr>
          <p:cNvPr id="5" name="Content Placeholder 4" descr="The figure shows a map of the United States with highlighted counties where rabid foxes were reported during 2013. The majority of cases occurred in eastern United States. The total number of reported cases involving foxes in 2013 was 344, representing 5.9 percent of all wildlife rabies cases in the United States.&#10;" title="Reported cases of rabies involving foxes, by county, 2013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47787" y="1150938"/>
            <a:ext cx="6500813" cy="5318847"/>
          </a:xfrm>
        </p:spPr>
      </p:pic>
    </p:spTree>
    <p:extLst>
      <p:ext uri="{BB962C8B-B14F-4D97-AF65-F5344CB8AC3E}">
        <p14:creationId xmlns:p14="http://schemas.microsoft.com/office/powerpoint/2010/main" val="21992712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46138"/>
          </a:xfrm>
        </p:spPr>
        <p:txBody>
          <a:bodyPr/>
          <a:lstStyle/>
          <a:p>
            <a:r>
              <a:rPr lang="en-US" dirty="0"/>
              <a:t>Reported cases of rabies </a:t>
            </a:r>
            <a:r>
              <a:rPr lang="en-US" dirty="0" smtClean="0"/>
              <a:t>involving cats, </a:t>
            </a:r>
            <a:br>
              <a:rPr lang="en-US" dirty="0" smtClean="0"/>
            </a:br>
            <a:r>
              <a:rPr lang="en-US" dirty="0" smtClean="0"/>
              <a:t>by </a:t>
            </a:r>
            <a:r>
              <a:rPr lang="en-US" dirty="0"/>
              <a:t>county, </a:t>
            </a:r>
            <a:r>
              <a:rPr lang="en-US" dirty="0" smtClean="0"/>
              <a:t>2013. </a:t>
            </a:r>
            <a:endParaRPr lang="en-US" dirty="0"/>
          </a:p>
        </p:txBody>
      </p:sp>
      <p:sp>
        <p:nvSpPr>
          <p:cNvPr id="4" name="Text Placeholder 3"/>
          <p:cNvSpPr>
            <a:spLocks noGrp="1"/>
          </p:cNvSpPr>
          <p:nvPr>
            <p:ph type="body" sz="quarter" idx="11"/>
          </p:nvPr>
        </p:nvSpPr>
        <p:spPr>
          <a:xfrm>
            <a:off x="342899" y="6486524"/>
            <a:ext cx="8705851" cy="323851"/>
          </a:xfrm>
        </p:spPr>
        <p:txBody>
          <a:bodyPr/>
          <a:lstStyle/>
          <a:p>
            <a:endParaRPr lang="en-US" sz="1400" b="1" dirty="0"/>
          </a:p>
        </p:txBody>
      </p:sp>
      <p:pic>
        <p:nvPicPr>
          <p:cNvPr id="6" name="Content Placeholder 5" descr="The figure shows a map of the United States with highlighted counties where rabid cats were reported during 2013. The majority of cases occurred in eastern United States. The total number of reported cases involving cats in 2013 was 247, representing 52.9 percent of all reported cases involving domestic animals in 2013.&#10;" title="Reported cases of rabies involving cats, by county, 2013.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43025" y="1150938"/>
            <a:ext cx="6505575" cy="5322743"/>
          </a:xfrm>
        </p:spPr>
      </p:pic>
    </p:spTree>
    <p:extLst>
      <p:ext uri="{BB962C8B-B14F-4D97-AF65-F5344CB8AC3E}">
        <p14:creationId xmlns:p14="http://schemas.microsoft.com/office/powerpoint/2010/main" val="6217849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TotalTime>
  <Words>861</Words>
  <Application>Microsoft Office PowerPoint</Application>
  <PresentationFormat>On-screen Show (4:3)</PresentationFormat>
  <Paragraphs>51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Wingdings</vt:lpstr>
      <vt:lpstr>Courier New</vt:lpstr>
      <vt:lpstr>Myriad Web Pro</vt:lpstr>
      <vt:lpstr>Calibri</vt:lpstr>
      <vt:lpstr>CDC_OD_PPT_light([1]</vt:lpstr>
      <vt:lpstr>  Rabies Surveillance in the United States During 2013</vt:lpstr>
      <vt:lpstr>Animals submitted for rabies diagnostic testing,  by county, 2013.</vt:lpstr>
      <vt:lpstr>Distribution of major rabies virus variants among mesocarnivores in the United States and Puerto Rico, 2009 to 2013. </vt:lpstr>
      <vt:lpstr>Cases of rabies among wildlife in the United States,  by year and species, 1984 to 2013.</vt:lpstr>
      <vt:lpstr>Reported cases of rabies involving raccoons,  by county, 2013. </vt:lpstr>
      <vt:lpstr>Reported cases of rabies involving bats,  by county, 2013. </vt:lpstr>
      <vt:lpstr>Reported cases of rabies involving skunks,  by county, 2013. </vt:lpstr>
      <vt:lpstr>Reported cases of rabies involving foxes,  by county, 2013. </vt:lpstr>
      <vt:lpstr>Reported cases of rabies involving cats,  by county, 2013. </vt:lpstr>
      <vt:lpstr>Reported cases of rabies involving dogs,  by county, 2013.</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Butler, Connie (CDC/OID/NCEZID) (CTR)</cp:lastModifiedBy>
  <cp:revision>72</cp:revision>
  <dcterms:created xsi:type="dcterms:W3CDTF">2011-03-17T17:43:16Z</dcterms:created>
  <dcterms:modified xsi:type="dcterms:W3CDTF">2016-03-28T12:41:02Z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