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3.xml" ContentType="application/vnd.openxmlformats-officedocument.presentationml.tags+xml"/>
  <Override PartName="/ppt/notesSlides/notesSlide19.xml" ContentType="application/vnd.openxmlformats-officedocument.presentationml.notesSlide+xml"/>
  <Override PartName="/ppt/tags/tag14.xml" ContentType="application/vnd.openxmlformats-officedocument.presentationml.tags+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21.xml" ContentType="application/vnd.openxmlformats-officedocument.presentationml.notesSlide+xml"/>
  <Override PartName="/ppt/tags/tag16.xml" ContentType="application/vnd.openxmlformats-officedocument.presentationml.tags+xml"/>
  <Override PartName="/ppt/notesSlides/notesSlide22.xml" ContentType="application/vnd.openxmlformats-officedocument.presentationml.notesSlide+xml"/>
  <Override PartName="/ppt/tags/tag17.xml" ContentType="application/vnd.openxmlformats-officedocument.presentationml.tags+xml"/>
  <Override PartName="/ppt/notesSlides/notesSlide23.xml" ContentType="application/vnd.openxmlformats-officedocument.presentationml.notesSlide+xml"/>
  <Override PartName="/ppt/tags/tag18.xml" ContentType="application/vnd.openxmlformats-officedocument.presentationml.tags+xml"/>
  <Override PartName="/ppt/notesSlides/notesSlide24.xml" ContentType="application/vnd.openxmlformats-officedocument.presentationml.notesSlide+xml"/>
  <Override PartName="/ppt/tags/tag19.xml" ContentType="application/vnd.openxmlformats-officedocument.presentationml.tags+xml"/>
  <Override PartName="/ppt/notesSlides/notesSlide25.xml" ContentType="application/vnd.openxmlformats-officedocument.presentationml.notesSlide+xml"/>
  <Override PartName="/ppt/tags/tag20.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1.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22.xml" ContentType="application/vnd.openxmlformats-officedocument.presentationml.tags+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1"/>
    <p:sldMasterId id="2147483680" r:id="rId2"/>
    <p:sldMasterId id="2147483692" r:id="rId3"/>
  </p:sldMasterIdLst>
  <p:notesMasterIdLst>
    <p:notesMasterId r:id="rId48"/>
  </p:notesMasterIdLst>
  <p:handoutMasterIdLst>
    <p:handoutMasterId r:id="rId49"/>
  </p:handoutMasterIdLst>
  <p:sldIdLst>
    <p:sldId id="409" r:id="rId4"/>
    <p:sldId id="452" r:id="rId5"/>
    <p:sldId id="453" r:id="rId6"/>
    <p:sldId id="454" r:id="rId7"/>
    <p:sldId id="455" r:id="rId8"/>
    <p:sldId id="456" r:id="rId9"/>
    <p:sldId id="457" r:id="rId10"/>
    <p:sldId id="458" r:id="rId11"/>
    <p:sldId id="459" r:id="rId12"/>
    <p:sldId id="460" r:id="rId13"/>
    <p:sldId id="461" r:id="rId14"/>
    <p:sldId id="462" r:id="rId15"/>
    <p:sldId id="463" r:id="rId16"/>
    <p:sldId id="464" r:id="rId17"/>
    <p:sldId id="465" r:id="rId18"/>
    <p:sldId id="466" r:id="rId19"/>
    <p:sldId id="467" r:id="rId20"/>
    <p:sldId id="468" r:id="rId21"/>
    <p:sldId id="469" r:id="rId22"/>
    <p:sldId id="470" r:id="rId23"/>
    <p:sldId id="471" r:id="rId24"/>
    <p:sldId id="472" r:id="rId25"/>
    <p:sldId id="473" r:id="rId26"/>
    <p:sldId id="474" r:id="rId27"/>
    <p:sldId id="475" r:id="rId28"/>
    <p:sldId id="476" r:id="rId29"/>
    <p:sldId id="496" r:id="rId30"/>
    <p:sldId id="477" r:id="rId31"/>
    <p:sldId id="478" r:id="rId32"/>
    <p:sldId id="479" r:id="rId33"/>
    <p:sldId id="480" r:id="rId34"/>
    <p:sldId id="481" r:id="rId35"/>
    <p:sldId id="482" r:id="rId36"/>
    <p:sldId id="484" r:id="rId37"/>
    <p:sldId id="485" r:id="rId38"/>
    <p:sldId id="497" r:id="rId39"/>
    <p:sldId id="487" r:id="rId40"/>
    <p:sldId id="488" r:id="rId41"/>
    <p:sldId id="489" r:id="rId42"/>
    <p:sldId id="490" r:id="rId43"/>
    <p:sldId id="491" r:id="rId44"/>
    <p:sldId id="492" r:id="rId45"/>
    <p:sldId id="493" r:id="rId46"/>
    <p:sldId id="494" r:id="rId47"/>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MS" initials="C" lastIdx="50" clrIdx="0"/>
  <p:cmAuthor id="1" name="Valerie Perkins" initials="VP" lastIdx="5" clrIdx="1"/>
  <p:cmAuthor id="2" name="SUSAN GUSTAFSON" initials="SG" lastIdx="1" clrIdx="2"/>
  <p:cmAuthor id="3" name="Susan Hollman" initials="SH" lastIdx="1" clrIdx="3"/>
  <p:cmAuthor id="4" name="CCIIO" initials="CCIIO" lastIdx="11" clrIdx="4"/>
  <p:cmAuthor id="5" name="JOCELYN SWEET" initials="JS" lastIdx="2" clrIdx="5"/>
  <p:cmAuthor id="6" name="Neitzel, Stephanie (CDC/OSTLTS/OD) (CTR)" initials="SN" lastIdx="3"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0789" autoAdjust="0"/>
    <p:restoredTop sz="73712" autoAdjust="0"/>
  </p:normalViewPr>
  <p:slideViewPr>
    <p:cSldViewPr>
      <p:cViewPr varScale="1">
        <p:scale>
          <a:sx n="109" d="100"/>
          <a:sy n="109" d="100"/>
        </p:scale>
        <p:origin x="-624" y="-90"/>
      </p:cViewPr>
      <p:guideLst>
        <p:guide orient="horz" pos="2160"/>
        <p:guide pos="2880"/>
      </p:guideLst>
    </p:cSldViewPr>
  </p:slideViewPr>
  <p:outlineViewPr>
    <p:cViewPr>
      <p:scale>
        <a:sx n="33" d="100"/>
        <a:sy n="33" d="100"/>
      </p:scale>
      <p:origin x="0" y="2176"/>
    </p:cViewPr>
  </p:outlineViewPr>
  <p:notesTextViewPr>
    <p:cViewPr>
      <p:scale>
        <a:sx n="66" d="100"/>
        <a:sy n="66" d="100"/>
      </p:scale>
      <p:origin x="0" y="0"/>
    </p:cViewPr>
  </p:notesTextViewPr>
  <p:sorterViewPr>
    <p:cViewPr>
      <p:scale>
        <a:sx n="130" d="100"/>
        <a:sy n="130" d="100"/>
      </p:scale>
      <p:origin x="0" y="0"/>
    </p:cViewPr>
  </p:sorterViewPr>
  <p:notesViewPr>
    <p:cSldViewPr>
      <p:cViewPr>
        <p:scale>
          <a:sx n="150" d="100"/>
          <a:sy n="150" d="100"/>
        </p:scale>
        <p:origin x="-648" y="360"/>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7.jpeg"/><Relationship Id="rId2" Type="http://schemas.microsoft.com/office/2007/relationships/hdphoto" Target="../media/hdphoto1.wdp"/><Relationship Id="rId1" Type="http://schemas.openxmlformats.org/officeDocument/2006/relationships/image" Target="../media/image16.jpeg"/><Relationship Id="rId5" Type="http://schemas.openxmlformats.org/officeDocument/2006/relationships/image" Target="../media/image19.jpeg"/><Relationship Id="rId4" Type="http://schemas.openxmlformats.org/officeDocument/2006/relationships/image" Target="../media/image1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7.jpeg"/><Relationship Id="rId2" Type="http://schemas.microsoft.com/office/2007/relationships/hdphoto" Target="../media/hdphoto1.wdp"/><Relationship Id="rId1" Type="http://schemas.openxmlformats.org/officeDocument/2006/relationships/image" Target="../media/image16.jpeg"/><Relationship Id="rId5" Type="http://schemas.openxmlformats.org/officeDocument/2006/relationships/image" Target="../media/image19.jpeg"/><Relationship Id="rId4"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36991C-74AC-49D6-ADF2-06BDDC0B6C03}" type="doc">
      <dgm:prSet loTypeId="urn:microsoft.com/office/officeart/2005/8/layout/pList2#1" loCatId="list" qsTypeId="urn:microsoft.com/office/officeart/2005/8/quickstyle/simple1" qsCatId="simple" csTypeId="urn:microsoft.com/office/officeart/2005/8/colors/accent1_2" csCatId="accent1" phldr="1"/>
      <dgm:spPr/>
    </dgm:pt>
    <dgm:pt modelId="{9FDCE8C1-B58D-4C87-B0F1-A8FB6B563698}">
      <dgm:prSet phldrT="[Text]"/>
      <dgm:spPr/>
      <dgm:t>
        <a:bodyPr/>
        <a:lstStyle/>
        <a:p>
          <a:r>
            <a:rPr lang="en-US" dirty="0" smtClean="0"/>
            <a:t>Part A Hospital Insurance</a:t>
          </a:r>
          <a:endParaRPr lang="en-US" dirty="0"/>
        </a:p>
      </dgm:t>
    </dgm:pt>
    <dgm:pt modelId="{3ED9B716-15AB-4011-8B44-DD5AE9120BA7}" type="parTrans" cxnId="{26320344-3E1F-46DC-B3CD-6537F4BD7A4A}">
      <dgm:prSet/>
      <dgm:spPr/>
      <dgm:t>
        <a:bodyPr/>
        <a:lstStyle/>
        <a:p>
          <a:endParaRPr lang="en-US"/>
        </a:p>
      </dgm:t>
    </dgm:pt>
    <dgm:pt modelId="{48D14F0C-76A9-48EB-9043-D105EC90AAD9}" type="sibTrans" cxnId="{26320344-3E1F-46DC-B3CD-6537F4BD7A4A}">
      <dgm:prSet/>
      <dgm:spPr/>
      <dgm:t>
        <a:bodyPr/>
        <a:lstStyle/>
        <a:p>
          <a:endParaRPr lang="en-US"/>
        </a:p>
      </dgm:t>
    </dgm:pt>
    <dgm:pt modelId="{CCB254E7-7AE5-4237-AC45-1FB42C32275C}">
      <dgm:prSet phldrT="[Text]"/>
      <dgm:spPr/>
      <dgm:t>
        <a:bodyPr/>
        <a:lstStyle/>
        <a:p>
          <a:r>
            <a:rPr lang="en-US" dirty="0" smtClean="0"/>
            <a:t>Part B Medical Insurance	</a:t>
          </a:r>
          <a:endParaRPr lang="en-US" dirty="0"/>
        </a:p>
      </dgm:t>
    </dgm:pt>
    <dgm:pt modelId="{DCA7DDDF-04CE-4F6C-8AED-F3E8645C8DD2}" type="parTrans" cxnId="{D565DE86-EB22-46E0-9CCB-AF62C195BE62}">
      <dgm:prSet/>
      <dgm:spPr/>
      <dgm:t>
        <a:bodyPr/>
        <a:lstStyle/>
        <a:p>
          <a:endParaRPr lang="en-US"/>
        </a:p>
      </dgm:t>
    </dgm:pt>
    <dgm:pt modelId="{EBB80556-96B3-4B28-B915-9606A9AE962C}" type="sibTrans" cxnId="{D565DE86-EB22-46E0-9CCB-AF62C195BE62}">
      <dgm:prSet/>
      <dgm:spPr/>
      <dgm:t>
        <a:bodyPr/>
        <a:lstStyle/>
        <a:p>
          <a:endParaRPr lang="en-US"/>
        </a:p>
      </dgm:t>
    </dgm:pt>
    <dgm:pt modelId="{1E329FE2-26FB-4EDA-ADE5-C05C9C42F69A}">
      <dgm:prSet phldrT="[Text]"/>
      <dgm:spPr/>
      <dgm:t>
        <a:bodyPr/>
        <a:lstStyle/>
        <a:p>
          <a:r>
            <a:rPr lang="en-US" dirty="0" smtClean="0"/>
            <a:t>Part C Medicare Advantage Plans (like HMOs and PPOs)</a:t>
          </a:r>
          <a:endParaRPr lang="en-US" dirty="0"/>
        </a:p>
      </dgm:t>
    </dgm:pt>
    <dgm:pt modelId="{633C02F7-69DA-4A4B-A292-DC4304727856}" type="parTrans" cxnId="{244960A6-6E71-42A0-9ACD-FC26A5A407F1}">
      <dgm:prSet/>
      <dgm:spPr/>
      <dgm:t>
        <a:bodyPr/>
        <a:lstStyle/>
        <a:p>
          <a:endParaRPr lang="en-US"/>
        </a:p>
      </dgm:t>
    </dgm:pt>
    <dgm:pt modelId="{21DD9548-6603-4C0B-8189-7F5DCF085E94}" type="sibTrans" cxnId="{244960A6-6E71-42A0-9ACD-FC26A5A407F1}">
      <dgm:prSet/>
      <dgm:spPr/>
      <dgm:t>
        <a:bodyPr/>
        <a:lstStyle/>
        <a:p>
          <a:endParaRPr lang="en-US"/>
        </a:p>
      </dgm:t>
    </dgm:pt>
    <dgm:pt modelId="{AD7A8618-6064-41D7-8365-B37264D688FC}">
      <dgm:prSet phldrT="[Text]"/>
      <dgm:spPr/>
      <dgm:t>
        <a:bodyPr/>
        <a:lstStyle/>
        <a:p>
          <a:r>
            <a:rPr lang="en-US" dirty="0" smtClean="0"/>
            <a:t>Part D Medicare Prescription Drug Coverage</a:t>
          </a:r>
          <a:endParaRPr lang="en-US" dirty="0"/>
        </a:p>
      </dgm:t>
    </dgm:pt>
    <dgm:pt modelId="{511CA061-341C-4B9D-9E62-00CEE4537C9D}" type="parTrans" cxnId="{C51D3A02-66F1-4140-B117-D173BED88DC8}">
      <dgm:prSet/>
      <dgm:spPr/>
      <dgm:t>
        <a:bodyPr/>
        <a:lstStyle/>
        <a:p>
          <a:endParaRPr lang="en-US"/>
        </a:p>
      </dgm:t>
    </dgm:pt>
    <dgm:pt modelId="{CB18D4EC-5CAD-4947-9366-63CF1A1183ED}" type="sibTrans" cxnId="{C51D3A02-66F1-4140-B117-D173BED88DC8}">
      <dgm:prSet/>
      <dgm:spPr/>
      <dgm:t>
        <a:bodyPr/>
        <a:lstStyle/>
        <a:p>
          <a:endParaRPr lang="en-US"/>
        </a:p>
      </dgm:t>
    </dgm:pt>
    <dgm:pt modelId="{82AEA39A-D373-4F8E-8BE6-DE723396E6F8}" type="pres">
      <dgm:prSet presAssocID="{5936991C-74AC-49D6-ADF2-06BDDC0B6C03}" presName="Name0" presStyleCnt="0">
        <dgm:presLayoutVars>
          <dgm:dir/>
          <dgm:resizeHandles val="exact"/>
        </dgm:presLayoutVars>
      </dgm:prSet>
      <dgm:spPr/>
    </dgm:pt>
    <dgm:pt modelId="{3038BFC1-A524-49B5-AD01-729E4706DDE2}" type="pres">
      <dgm:prSet presAssocID="{5936991C-74AC-49D6-ADF2-06BDDC0B6C03}" presName="bkgdShp" presStyleLbl="alignAccFollowNode1" presStyleIdx="0" presStyleCnt="1" custLinFactNeighborY="3149"/>
      <dgm:spPr/>
    </dgm:pt>
    <dgm:pt modelId="{6DC59DF4-EF78-4600-86AF-9DB5BE1969A6}" type="pres">
      <dgm:prSet presAssocID="{5936991C-74AC-49D6-ADF2-06BDDC0B6C03}" presName="linComp" presStyleCnt="0"/>
      <dgm:spPr/>
    </dgm:pt>
    <dgm:pt modelId="{C4688080-78A1-4AF7-B6B7-FDDCE7EF1010}" type="pres">
      <dgm:prSet presAssocID="{9FDCE8C1-B58D-4C87-B0F1-A8FB6B563698}" presName="compNode" presStyleCnt="0"/>
      <dgm:spPr/>
    </dgm:pt>
    <dgm:pt modelId="{B9190056-5272-460F-A316-1E39CEB814C0}" type="pres">
      <dgm:prSet presAssocID="{9FDCE8C1-B58D-4C87-B0F1-A8FB6B563698}" presName="node" presStyleLbl="node1" presStyleIdx="0" presStyleCnt="4" custLinFactNeighborY="-36">
        <dgm:presLayoutVars>
          <dgm:bulletEnabled val="1"/>
        </dgm:presLayoutVars>
      </dgm:prSet>
      <dgm:spPr/>
      <dgm:t>
        <a:bodyPr/>
        <a:lstStyle/>
        <a:p>
          <a:endParaRPr lang="en-US"/>
        </a:p>
      </dgm:t>
    </dgm:pt>
    <dgm:pt modelId="{B4CA6AB2-8684-4BE9-88DF-12D4D9414E11}" type="pres">
      <dgm:prSet presAssocID="{9FDCE8C1-B58D-4C87-B0F1-A8FB6B563698}" presName="invisiNode" presStyleLbl="node1" presStyleIdx="0" presStyleCnt="4"/>
      <dgm:spPr/>
    </dgm:pt>
    <dgm:pt modelId="{8C98B3AB-1BB9-419A-B85D-C8CED2763647}" type="pres">
      <dgm:prSet presAssocID="{9FDCE8C1-B58D-4C87-B0F1-A8FB6B563698}" presName="imagNode" presStyleLbl="fgImgPlace1" presStyleIdx="0" presStyleCnt="4" custLinFactNeighborY="-4354"/>
      <dgm:spPr>
        <a:blipFill rotWithShape="0">
          <a:blip xmlns:r="http://schemas.openxmlformats.org/officeDocument/2006/relationships" r:embed="rId1">
            <a:duotone>
              <a:prstClr val="black"/>
              <a:schemeClr val="accent1">
                <a:tint val="45000"/>
                <a:satMod val="400000"/>
              </a:schemeClr>
            </a:duotone>
            <a:extLst>
              <a:ext uri="{BEBA8EAE-BF5A-486C-A8C5-ECC9F3942E4B}">
                <a14:imgProps xmlns:a14="http://schemas.microsoft.com/office/drawing/2010/main">
                  <a14:imgLayer r:embed="rId2">
                    <a14:imgEffect>
                      <a14:sharpenSoften amount="-50000"/>
                    </a14:imgEffect>
                  </a14:imgLayer>
                </a14:imgProps>
              </a:ext>
            </a:extLst>
          </a:blip>
          <a:stretch>
            <a:fillRect/>
          </a:stretch>
        </a:blipFill>
      </dgm:spPr>
      <dgm:t>
        <a:bodyPr/>
        <a:lstStyle/>
        <a:p>
          <a:endParaRPr lang="en-US"/>
        </a:p>
      </dgm:t>
    </dgm:pt>
    <dgm:pt modelId="{C03C1913-C716-456D-9DAA-7B204A10E431}" type="pres">
      <dgm:prSet presAssocID="{48D14F0C-76A9-48EB-9043-D105EC90AAD9}" presName="sibTrans" presStyleLbl="sibTrans2D1" presStyleIdx="0" presStyleCnt="0"/>
      <dgm:spPr/>
      <dgm:t>
        <a:bodyPr/>
        <a:lstStyle/>
        <a:p>
          <a:endParaRPr lang="en-US"/>
        </a:p>
      </dgm:t>
    </dgm:pt>
    <dgm:pt modelId="{2F7DB555-22FA-4A40-BDAC-8B6BFA87DCC6}" type="pres">
      <dgm:prSet presAssocID="{CCB254E7-7AE5-4237-AC45-1FB42C32275C}" presName="compNode" presStyleCnt="0"/>
      <dgm:spPr/>
    </dgm:pt>
    <dgm:pt modelId="{FFB9F90F-833E-4AF6-9D41-FEA07765D9C3}" type="pres">
      <dgm:prSet presAssocID="{CCB254E7-7AE5-4237-AC45-1FB42C32275C}" presName="node" presStyleLbl="node1" presStyleIdx="1" presStyleCnt="4" custLinFactNeighborY="-2612">
        <dgm:presLayoutVars>
          <dgm:bulletEnabled val="1"/>
        </dgm:presLayoutVars>
      </dgm:prSet>
      <dgm:spPr/>
      <dgm:t>
        <a:bodyPr/>
        <a:lstStyle/>
        <a:p>
          <a:endParaRPr lang="en-US"/>
        </a:p>
      </dgm:t>
    </dgm:pt>
    <dgm:pt modelId="{F4CF67F9-1E26-4E6A-859C-E7606CDEC8BE}" type="pres">
      <dgm:prSet presAssocID="{CCB254E7-7AE5-4237-AC45-1FB42C32275C}" presName="invisiNode" presStyleLbl="node1" presStyleIdx="1" presStyleCnt="4"/>
      <dgm:spPr/>
    </dgm:pt>
    <dgm:pt modelId="{34D8C33A-6615-45BE-9CAB-0E3C92CE0146}" type="pres">
      <dgm:prSet presAssocID="{CCB254E7-7AE5-4237-AC45-1FB42C32275C}" presName="imagNode" presStyleLbl="fgImgPlace1" presStyleIdx="1" presStyleCnt="4" custLinFactNeighborY="-60"/>
      <dgm:spPr>
        <a:blipFill rotWithShape="0">
          <a:blip xmlns:r="http://schemas.openxmlformats.org/officeDocument/2006/relationships" r:embed="rId3">
            <a:duotone>
              <a:prstClr val="black"/>
              <a:schemeClr val="accent1">
                <a:tint val="45000"/>
                <a:satMod val="400000"/>
              </a:schemeClr>
            </a:duotone>
          </a:blip>
          <a:stretch>
            <a:fillRect/>
          </a:stretch>
        </a:blipFill>
      </dgm:spPr>
      <dgm:t>
        <a:bodyPr/>
        <a:lstStyle/>
        <a:p>
          <a:endParaRPr lang="en-US"/>
        </a:p>
      </dgm:t>
    </dgm:pt>
    <dgm:pt modelId="{4E0F21C8-45C2-4E2B-BF45-0C401A24C588}" type="pres">
      <dgm:prSet presAssocID="{EBB80556-96B3-4B28-B915-9606A9AE962C}" presName="sibTrans" presStyleLbl="sibTrans2D1" presStyleIdx="0" presStyleCnt="0"/>
      <dgm:spPr/>
      <dgm:t>
        <a:bodyPr/>
        <a:lstStyle/>
        <a:p>
          <a:endParaRPr lang="en-US"/>
        </a:p>
      </dgm:t>
    </dgm:pt>
    <dgm:pt modelId="{6A3AB180-55C1-4F57-8907-26E7F802F9C5}" type="pres">
      <dgm:prSet presAssocID="{1E329FE2-26FB-4EDA-ADE5-C05C9C42F69A}" presName="compNode" presStyleCnt="0"/>
      <dgm:spPr/>
    </dgm:pt>
    <dgm:pt modelId="{ACF7CE3A-57D4-4F48-9E7B-80BF4F17191F}" type="pres">
      <dgm:prSet presAssocID="{1E329FE2-26FB-4EDA-ADE5-C05C9C42F69A}" presName="node" presStyleLbl="node1" presStyleIdx="2" presStyleCnt="4" custLinFactNeighborY="-2612">
        <dgm:presLayoutVars>
          <dgm:bulletEnabled val="1"/>
        </dgm:presLayoutVars>
      </dgm:prSet>
      <dgm:spPr/>
      <dgm:t>
        <a:bodyPr/>
        <a:lstStyle/>
        <a:p>
          <a:endParaRPr lang="en-US"/>
        </a:p>
      </dgm:t>
    </dgm:pt>
    <dgm:pt modelId="{A25DD50A-FD45-4AB4-BB9B-846F1F0FEF3A}" type="pres">
      <dgm:prSet presAssocID="{1E329FE2-26FB-4EDA-ADE5-C05C9C42F69A}" presName="invisiNode" presStyleLbl="node1" presStyleIdx="2" presStyleCnt="4"/>
      <dgm:spPr/>
    </dgm:pt>
    <dgm:pt modelId="{650F7A33-91A8-4FDC-86A9-52A7F62CC262}" type="pres">
      <dgm:prSet presAssocID="{1E329FE2-26FB-4EDA-ADE5-C05C9C42F69A}" presName="imagNode" presStyleLbl="fgImgPlace1" presStyleIdx="2" presStyleCnt="4" custLinFactNeighborX="-110" custLinFactNeighborY="1831"/>
      <dgm:spPr>
        <a:blipFill rotWithShape="0">
          <a:blip xmlns:r="http://schemas.openxmlformats.org/officeDocument/2006/relationships" r:embed="rId4">
            <a:duotone>
              <a:prstClr val="black"/>
              <a:schemeClr val="accent1">
                <a:tint val="45000"/>
                <a:satMod val="400000"/>
              </a:schemeClr>
            </a:duotone>
          </a:blip>
          <a:stretch>
            <a:fillRect/>
          </a:stretch>
        </a:blipFill>
      </dgm:spPr>
    </dgm:pt>
    <dgm:pt modelId="{6F63F81A-135E-43DC-B179-59B74A460381}" type="pres">
      <dgm:prSet presAssocID="{21DD9548-6603-4C0B-8189-7F5DCF085E94}" presName="sibTrans" presStyleLbl="sibTrans2D1" presStyleIdx="0" presStyleCnt="0"/>
      <dgm:spPr/>
      <dgm:t>
        <a:bodyPr/>
        <a:lstStyle/>
        <a:p>
          <a:endParaRPr lang="en-US"/>
        </a:p>
      </dgm:t>
    </dgm:pt>
    <dgm:pt modelId="{C266C995-2C40-470D-A609-D497A082FFBB}" type="pres">
      <dgm:prSet presAssocID="{AD7A8618-6064-41D7-8365-B37264D688FC}" presName="compNode" presStyleCnt="0"/>
      <dgm:spPr/>
    </dgm:pt>
    <dgm:pt modelId="{61631289-9812-41CB-A79F-371ABE60634A}" type="pres">
      <dgm:prSet presAssocID="{AD7A8618-6064-41D7-8365-B37264D688FC}" presName="node" presStyleLbl="node1" presStyleIdx="3" presStyleCnt="4" custLinFactNeighborY="-2612">
        <dgm:presLayoutVars>
          <dgm:bulletEnabled val="1"/>
        </dgm:presLayoutVars>
      </dgm:prSet>
      <dgm:spPr/>
      <dgm:t>
        <a:bodyPr/>
        <a:lstStyle/>
        <a:p>
          <a:endParaRPr lang="en-US"/>
        </a:p>
      </dgm:t>
    </dgm:pt>
    <dgm:pt modelId="{202956DC-A047-4F75-A3C5-E8CCDF97D3B5}" type="pres">
      <dgm:prSet presAssocID="{AD7A8618-6064-41D7-8365-B37264D688FC}" presName="invisiNode" presStyleLbl="node1" presStyleIdx="3" presStyleCnt="4"/>
      <dgm:spPr/>
    </dgm:pt>
    <dgm:pt modelId="{B6A3AA38-82E3-4410-A7EF-BD1690391318}" type="pres">
      <dgm:prSet presAssocID="{AD7A8618-6064-41D7-8365-B37264D688FC}" presName="imagNode" presStyleLbl="fgImgPlace1" presStyleIdx="3" presStyleCnt="4" custLinFactNeighborY="4294"/>
      <dgm:spPr>
        <a:blipFill rotWithShape="0">
          <a:blip xmlns:r="http://schemas.openxmlformats.org/officeDocument/2006/relationships" r:embed="rId5">
            <a:duotone>
              <a:prstClr val="black"/>
              <a:schemeClr val="accent1">
                <a:tint val="45000"/>
                <a:satMod val="400000"/>
              </a:schemeClr>
            </a:duotone>
          </a:blip>
          <a:stretch>
            <a:fillRect/>
          </a:stretch>
        </a:blipFill>
      </dgm:spPr>
      <dgm:t>
        <a:bodyPr/>
        <a:lstStyle/>
        <a:p>
          <a:endParaRPr lang="en-US"/>
        </a:p>
      </dgm:t>
    </dgm:pt>
  </dgm:ptLst>
  <dgm:cxnLst>
    <dgm:cxn modelId="{26320344-3E1F-46DC-B3CD-6537F4BD7A4A}" srcId="{5936991C-74AC-49D6-ADF2-06BDDC0B6C03}" destId="{9FDCE8C1-B58D-4C87-B0F1-A8FB6B563698}" srcOrd="0" destOrd="0" parTransId="{3ED9B716-15AB-4011-8B44-DD5AE9120BA7}" sibTransId="{48D14F0C-76A9-48EB-9043-D105EC90AAD9}"/>
    <dgm:cxn modelId="{E1BF2EBF-F919-4CD7-90F5-96399040F4FF}" type="presOf" srcId="{9FDCE8C1-B58D-4C87-B0F1-A8FB6B563698}" destId="{B9190056-5272-460F-A316-1E39CEB814C0}" srcOrd="0" destOrd="0" presId="urn:microsoft.com/office/officeart/2005/8/layout/pList2#1"/>
    <dgm:cxn modelId="{BA015F37-37B9-4B2B-A4B6-98DB161A6556}" type="presOf" srcId="{48D14F0C-76A9-48EB-9043-D105EC90AAD9}" destId="{C03C1913-C716-456D-9DAA-7B204A10E431}" srcOrd="0" destOrd="0" presId="urn:microsoft.com/office/officeart/2005/8/layout/pList2#1"/>
    <dgm:cxn modelId="{C51D3A02-66F1-4140-B117-D173BED88DC8}" srcId="{5936991C-74AC-49D6-ADF2-06BDDC0B6C03}" destId="{AD7A8618-6064-41D7-8365-B37264D688FC}" srcOrd="3" destOrd="0" parTransId="{511CA061-341C-4B9D-9E62-00CEE4537C9D}" sibTransId="{CB18D4EC-5CAD-4947-9366-63CF1A1183ED}"/>
    <dgm:cxn modelId="{84DDD4BB-BD78-4B74-B54C-23B1B5426600}" type="presOf" srcId="{5936991C-74AC-49D6-ADF2-06BDDC0B6C03}" destId="{82AEA39A-D373-4F8E-8BE6-DE723396E6F8}" srcOrd="0" destOrd="0" presId="urn:microsoft.com/office/officeart/2005/8/layout/pList2#1"/>
    <dgm:cxn modelId="{244960A6-6E71-42A0-9ACD-FC26A5A407F1}" srcId="{5936991C-74AC-49D6-ADF2-06BDDC0B6C03}" destId="{1E329FE2-26FB-4EDA-ADE5-C05C9C42F69A}" srcOrd="2" destOrd="0" parTransId="{633C02F7-69DA-4A4B-A292-DC4304727856}" sibTransId="{21DD9548-6603-4C0B-8189-7F5DCF085E94}"/>
    <dgm:cxn modelId="{D565DE86-EB22-46E0-9CCB-AF62C195BE62}" srcId="{5936991C-74AC-49D6-ADF2-06BDDC0B6C03}" destId="{CCB254E7-7AE5-4237-AC45-1FB42C32275C}" srcOrd="1" destOrd="0" parTransId="{DCA7DDDF-04CE-4F6C-8AED-F3E8645C8DD2}" sibTransId="{EBB80556-96B3-4B28-B915-9606A9AE962C}"/>
    <dgm:cxn modelId="{D437684B-2B43-480C-90B0-CAB8B74128EA}" type="presOf" srcId="{21DD9548-6603-4C0B-8189-7F5DCF085E94}" destId="{6F63F81A-135E-43DC-B179-59B74A460381}" srcOrd="0" destOrd="0" presId="urn:microsoft.com/office/officeart/2005/8/layout/pList2#1"/>
    <dgm:cxn modelId="{A8EE3055-F742-4E1F-B1A3-806C3AB64ED8}" type="presOf" srcId="{CCB254E7-7AE5-4237-AC45-1FB42C32275C}" destId="{FFB9F90F-833E-4AF6-9D41-FEA07765D9C3}" srcOrd="0" destOrd="0" presId="urn:microsoft.com/office/officeart/2005/8/layout/pList2#1"/>
    <dgm:cxn modelId="{7F33DE02-5E0E-4FF8-85D5-6E5F6355EAD7}" type="presOf" srcId="{1E329FE2-26FB-4EDA-ADE5-C05C9C42F69A}" destId="{ACF7CE3A-57D4-4F48-9E7B-80BF4F17191F}" srcOrd="0" destOrd="0" presId="urn:microsoft.com/office/officeart/2005/8/layout/pList2#1"/>
    <dgm:cxn modelId="{411A3A0D-73A4-4CE6-B169-7635123AB3CD}" type="presOf" srcId="{EBB80556-96B3-4B28-B915-9606A9AE962C}" destId="{4E0F21C8-45C2-4E2B-BF45-0C401A24C588}" srcOrd="0" destOrd="0" presId="urn:microsoft.com/office/officeart/2005/8/layout/pList2#1"/>
    <dgm:cxn modelId="{BC1ECF21-8030-4202-A10F-3E8F42CBDD79}" type="presOf" srcId="{AD7A8618-6064-41D7-8365-B37264D688FC}" destId="{61631289-9812-41CB-A79F-371ABE60634A}" srcOrd="0" destOrd="0" presId="urn:microsoft.com/office/officeart/2005/8/layout/pList2#1"/>
    <dgm:cxn modelId="{8715AB1F-7491-4989-939E-9FBE68505EA8}" type="presParOf" srcId="{82AEA39A-D373-4F8E-8BE6-DE723396E6F8}" destId="{3038BFC1-A524-49B5-AD01-729E4706DDE2}" srcOrd="0" destOrd="0" presId="urn:microsoft.com/office/officeart/2005/8/layout/pList2#1"/>
    <dgm:cxn modelId="{DD826BF0-2DE2-4F46-B271-9A730AA42646}" type="presParOf" srcId="{82AEA39A-D373-4F8E-8BE6-DE723396E6F8}" destId="{6DC59DF4-EF78-4600-86AF-9DB5BE1969A6}" srcOrd="1" destOrd="0" presId="urn:microsoft.com/office/officeart/2005/8/layout/pList2#1"/>
    <dgm:cxn modelId="{38A6C1B1-23D3-4E69-B4D8-72B01034CC68}" type="presParOf" srcId="{6DC59DF4-EF78-4600-86AF-9DB5BE1969A6}" destId="{C4688080-78A1-4AF7-B6B7-FDDCE7EF1010}" srcOrd="0" destOrd="0" presId="urn:microsoft.com/office/officeart/2005/8/layout/pList2#1"/>
    <dgm:cxn modelId="{790B0754-DFE1-4FC8-9310-39764BFC956D}" type="presParOf" srcId="{C4688080-78A1-4AF7-B6B7-FDDCE7EF1010}" destId="{B9190056-5272-460F-A316-1E39CEB814C0}" srcOrd="0" destOrd="0" presId="urn:microsoft.com/office/officeart/2005/8/layout/pList2#1"/>
    <dgm:cxn modelId="{13985136-BD48-47F5-8FC4-C779D994019D}" type="presParOf" srcId="{C4688080-78A1-4AF7-B6B7-FDDCE7EF1010}" destId="{B4CA6AB2-8684-4BE9-88DF-12D4D9414E11}" srcOrd="1" destOrd="0" presId="urn:microsoft.com/office/officeart/2005/8/layout/pList2#1"/>
    <dgm:cxn modelId="{2D804D76-C6A4-4AFC-8097-147533FC5D34}" type="presParOf" srcId="{C4688080-78A1-4AF7-B6B7-FDDCE7EF1010}" destId="{8C98B3AB-1BB9-419A-B85D-C8CED2763647}" srcOrd="2" destOrd="0" presId="urn:microsoft.com/office/officeart/2005/8/layout/pList2#1"/>
    <dgm:cxn modelId="{CDA563E1-8AF6-483D-8AB6-1403AA122DCD}" type="presParOf" srcId="{6DC59DF4-EF78-4600-86AF-9DB5BE1969A6}" destId="{C03C1913-C716-456D-9DAA-7B204A10E431}" srcOrd="1" destOrd="0" presId="urn:microsoft.com/office/officeart/2005/8/layout/pList2#1"/>
    <dgm:cxn modelId="{F08040B0-1FE1-4037-A017-7B7729876D58}" type="presParOf" srcId="{6DC59DF4-EF78-4600-86AF-9DB5BE1969A6}" destId="{2F7DB555-22FA-4A40-BDAC-8B6BFA87DCC6}" srcOrd="2" destOrd="0" presId="urn:microsoft.com/office/officeart/2005/8/layout/pList2#1"/>
    <dgm:cxn modelId="{BF1BEAC1-1827-4FD2-81F9-C5DE54473A41}" type="presParOf" srcId="{2F7DB555-22FA-4A40-BDAC-8B6BFA87DCC6}" destId="{FFB9F90F-833E-4AF6-9D41-FEA07765D9C3}" srcOrd="0" destOrd="0" presId="urn:microsoft.com/office/officeart/2005/8/layout/pList2#1"/>
    <dgm:cxn modelId="{5D0599CB-92DB-4C08-A5C4-1F284ED9BFF5}" type="presParOf" srcId="{2F7DB555-22FA-4A40-BDAC-8B6BFA87DCC6}" destId="{F4CF67F9-1E26-4E6A-859C-E7606CDEC8BE}" srcOrd="1" destOrd="0" presId="urn:microsoft.com/office/officeart/2005/8/layout/pList2#1"/>
    <dgm:cxn modelId="{E5C4BEA6-9DAE-43FE-8531-D867E1DD678C}" type="presParOf" srcId="{2F7DB555-22FA-4A40-BDAC-8B6BFA87DCC6}" destId="{34D8C33A-6615-45BE-9CAB-0E3C92CE0146}" srcOrd="2" destOrd="0" presId="urn:microsoft.com/office/officeart/2005/8/layout/pList2#1"/>
    <dgm:cxn modelId="{2654B391-9E97-4D99-AFCA-FA577F31531B}" type="presParOf" srcId="{6DC59DF4-EF78-4600-86AF-9DB5BE1969A6}" destId="{4E0F21C8-45C2-4E2B-BF45-0C401A24C588}" srcOrd="3" destOrd="0" presId="urn:microsoft.com/office/officeart/2005/8/layout/pList2#1"/>
    <dgm:cxn modelId="{A8D38F2E-94F4-49D9-99AA-29B76449767D}" type="presParOf" srcId="{6DC59DF4-EF78-4600-86AF-9DB5BE1969A6}" destId="{6A3AB180-55C1-4F57-8907-26E7F802F9C5}" srcOrd="4" destOrd="0" presId="urn:microsoft.com/office/officeart/2005/8/layout/pList2#1"/>
    <dgm:cxn modelId="{3D491D94-C255-47AA-8BEC-8C70D88E9380}" type="presParOf" srcId="{6A3AB180-55C1-4F57-8907-26E7F802F9C5}" destId="{ACF7CE3A-57D4-4F48-9E7B-80BF4F17191F}" srcOrd="0" destOrd="0" presId="urn:microsoft.com/office/officeart/2005/8/layout/pList2#1"/>
    <dgm:cxn modelId="{0F51AA02-3B67-4171-9396-7AA8C3C8AEEA}" type="presParOf" srcId="{6A3AB180-55C1-4F57-8907-26E7F802F9C5}" destId="{A25DD50A-FD45-4AB4-BB9B-846F1F0FEF3A}" srcOrd="1" destOrd="0" presId="urn:microsoft.com/office/officeart/2005/8/layout/pList2#1"/>
    <dgm:cxn modelId="{103BADBD-3928-45BB-9208-3B6FBDB5C340}" type="presParOf" srcId="{6A3AB180-55C1-4F57-8907-26E7F802F9C5}" destId="{650F7A33-91A8-4FDC-86A9-52A7F62CC262}" srcOrd="2" destOrd="0" presId="urn:microsoft.com/office/officeart/2005/8/layout/pList2#1"/>
    <dgm:cxn modelId="{3B96322D-AEC5-48B4-B673-0EF74FE5E4B3}" type="presParOf" srcId="{6DC59DF4-EF78-4600-86AF-9DB5BE1969A6}" destId="{6F63F81A-135E-43DC-B179-59B74A460381}" srcOrd="5" destOrd="0" presId="urn:microsoft.com/office/officeart/2005/8/layout/pList2#1"/>
    <dgm:cxn modelId="{0CDCB19C-3D47-4D8A-B8A5-71D67CF72F6B}" type="presParOf" srcId="{6DC59DF4-EF78-4600-86AF-9DB5BE1969A6}" destId="{C266C995-2C40-470D-A609-D497A082FFBB}" srcOrd="6" destOrd="0" presId="urn:microsoft.com/office/officeart/2005/8/layout/pList2#1"/>
    <dgm:cxn modelId="{BFF361FB-9CD1-46E0-8A10-7C932A2FDF3A}" type="presParOf" srcId="{C266C995-2C40-470D-A609-D497A082FFBB}" destId="{61631289-9812-41CB-A79F-371ABE60634A}" srcOrd="0" destOrd="0" presId="urn:microsoft.com/office/officeart/2005/8/layout/pList2#1"/>
    <dgm:cxn modelId="{8AA6789E-6A77-4BA2-B0E9-E23149F27E97}" type="presParOf" srcId="{C266C995-2C40-470D-A609-D497A082FFBB}" destId="{202956DC-A047-4F75-A3C5-E8CCDF97D3B5}" srcOrd="1" destOrd="0" presId="urn:microsoft.com/office/officeart/2005/8/layout/pList2#1"/>
    <dgm:cxn modelId="{6789FAAD-CC03-4EE7-966D-5A99E5911CD3}" type="presParOf" srcId="{C266C995-2C40-470D-A609-D497A082FFBB}" destId="{B6A3AA38-82E3-4410-A7EF-BD1690391318}"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38BFC1-A524-49B5-AD01-729E4706DDE2}">
      <dsp:nvSpPr>
        <dsp:cNvPr id="0" name=""/>
        <dsp:cNvSpPr/>
      </dsp:nvSpPr>
      <dsp:spPr>
        <a:xfrm>
          <a:off x="0" y="60895"/>
          <a:ext cx="8229600" cy="193381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98B3AB-1BB9-419A-B85D-C8CED2763647}">
      <dsp:nvSpPr>
        <dsp:cNvPr id="0" name=""/>
        <dsp:cNvSpPr/>
      </dsp:nvSpPr>
      <dsp:spPr>
        <a:xfrm>
          <a:off x="249154" y="196096"/>
          <a:ext cx="1797974" cy="1418129"/>
        </a:xfrm>
        <a:prstGeom prst="roundRect">
          <a:avLst>
            <a:gd name="adj" fmla="val 10000"/>
          </a:avLst>
        </a:prstGeom>
        <a:blipFill rotWithShape="0">
          <a:blip xmlns:r="http://schemas.openxmlformats.org/officeDocument/2006/relationships" r:embed="rId1">
            <a:duotone>
              <a:prstClr val="black"/>
              <a:schemeClr val="accent1">
                <a:tint val="45000"/>
                <a:satMod val="400000"/>
              </a:schemeClr>
            </a:duotone>
            <a:extLst>
              <a:ext uri="{BEBA8EAE-BF5A-486C-A8C5-ECC9F3942E4B}">
                <a14:imgProps xmlns:a14="http://schemas.microsoft.com/office/drawing/2010/main">
                  <a14:imgLayer r:embed="rId2">
                    <a14:imgEffect>
                      <a14:sharpenSoften amount="-50000"/>
                    </a14:imgEffect>
                  </a14:imgLayer>
                </a14:imgProps>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190056-5272-460F-A316-1E39CEB814C0}">
      <dsp:nvSpPr>
        <dsp:cNvPr id="0" name=""/>
        <dsp:cNvSpPr/>
      </dsp:nvSpPr>
      <dsp:spPr>
        <a:xfrm rot="10800000">
          <a:off x="249154" y="1932962"/>
          <a:ext cx="1797974" cy="236354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r>
            <a:rPr lang="en-US" sz="2200" kern="1200" dirty="0" smtClean="0"/>
            <a:t>Part A Hospital Insurance</a:t>
          </a:r>
          <a:endParaRPr lang="en-US" sz="2200" kern="1200" dirty="0"/>
        </a:p>
      </dsp:txBody>
      <dsp:txXfrm rot="10800000">
        <a:off x="304448" y="1932962"/>
        <a:ext cx="1687386" cy="2308255"/>
      </dsp:txXfrm>
    </dsp:sp>
    <dsp:sp modelId="{34D8C33A-6615-45BE-9CAB-0E3C92CE0146}">
      <dsp:nvSpPr>
        <dsp:cNvPr id="0" name=""/>
        <dsp:cNvSpPr/>
      </dsp:nvSpPr>
      <dsp:spPr>
        <a:xfrm>
          <a:off x="2226926" y="256990"/>
          <a:ext cx="1797974" cy="1418129"/>
        </a:xfrm>
        <a:prstGeom prst="roundRect">
          <a:avLst>
            <a:gd name="adj" fmla="val 10000"/>
          </a:avLst>
        </a:prstGeom>
        <a:blipFill rotWithShape="0">
          <a:blip xmlns:r="http://schemas.openxmlformats.org/officeDocument/2006/relationships" r:embed="rId3">
            <a:duotone>
              <a:prstClr val="black"/>
              <a:schemeClr val="accent1">
                <a:tint val="45000"/>
                <a:satMod val="400000"/>
              </a:schemeClr>
            </a:duotone>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B9F90F-833E-4AF6-9D41-FEA07765D9C3}">
      <dsp:nvSpPr>
        <dsp:cNvPr id="0" name=""/>
        <dsp:cNvSpPr/>
      </dsp:nvSpPr>
      <dsp:spPr>
        <a:xfrm rot="10800000">
          <a:off x="2226926" y="1872077"/>
          <a:ext cx="1797974" cy="236354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r>
            <a:rPr lang="en-US" sz="2200" kern="1200" dirty="0" smtClean="0"/>
            <a:t>Part B Medical Insurance	</a:t>
          </a:r>
          <a:endParaRPr lang="en-US" sz="2200" kern="1200" dirty="0"/>
        </a:p>
      </dsp:txBody>
      <dsp:txXfrm rot="10800000">
        <a:off x="2282220" y="1872077"/>
        <a:ext cx="1687386" cy="2308255"/>
      </dsp:txXfrm>
    </dsp:sp>
    <dsp:sp modelId="{650F7A33-91A8-4FDC-86A9-52A7F62CC262}">
      <dsp:nvSpPr>
        <dsp:cNvPr id="0" name=""/>
        <dsp:cNvSpPr/>
      </dsp:nvSpPr>
      <dsp:spPr>
        <a:xfrm>
          <a:off x="4202720" y="283807"/>
          <a:ext cx="1797974" cy="1418129"/>
        </a:xfrm>
        <a:prstGeom prst="roundRect">
          <a:avLst>
            <a:gd name="adj" fmla="val 10000"/>
          </a:avLst>
        </a:prstGeom>
        <a:blipFill rotWithShape="0">
          <a:blip xmlns:r="http://schemas.openxmlformats.org/officeDocument/2006/relationships" r:embed="rId4">
            <a:duotone>
              <a:prstClr val="black"/>
              <a:schemeClr val="accent1">
                <a:tint val="45000"/>
                <a:satMod val="400000"/>
              </a:schemeClr>
            </a:duotone>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F7CE3A-57D4-4F48-9E7B-80BF4F17191F}">
      <dsp:nvSpPr>
        <dsp:cNvPr id="0" name=""/>
        <dsp:cNvSpPr/>
      </dsp:nvSpPr>
      <dsp:spPr>
        <a:xfrm rot="10800000">
          <a:off x="4204698" y="1872077"/>
          <a:ext cx="1797974" cy="236354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r>
            <a:rPr lang="en-US" sz="2200" kern="1200" dirty="0" smtClean="0"/>
            <a:t>Part C Medicare Advantage Plans (like HMOs and PPOs)</a:t>
          </a:r>
          <a:endParaRPr lang="en-US" sz="2200" kern="1200" dirty="0"/>
        </a:p>
      </dsp:txBody>
      <dsp:txXfrm rot="10800000">
        <a:off x="4259992" y="1872077"/>
        <a:ext cx="1687386" cy="2308255"/>
      </dsp:txXfrm>
    </dsp:sp>
    <dsp:sp modelId="{B6A3AA38-82E3-4410-A7EF-BD1690391318}">
      <dsp:nvSpPr>
        <dsp:cNvPr id="0" name=""/>
        <dsp:cNvSpPr/>
      </dsp:nvSpPr>
      <dsp:spPr>
        <a:xfrm>
          <a:off x="6182470" y="318736"/>
          <a:ext cx="1797974" cy="1418129"/>
        </a:xfrm>
        <a:prstGeom prst="roundRect">
          <a:avLst>
            <a:gd name="adj" fmla="val 10000"/>
          </a:avLst>
        </a:prstGeom>
        <a:blipFill rotWithShape="0">
          <a:blip xmlns:r="http://schemas.openxmlformats.org/officeDocument/2006/relationships" r:embed="rId5">
            <a:duotone>
              <a:prstClr val="black"/>
              <a:schemeClr val="accent1">
                <a:tint val="45000"/>
                <a:satMod val="400000"/>
              </a:schemeClr>
            </a:duotone>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631289-9812-41CB-A79F-371ABE60634A}">
      <dsp:nvSpPr>
        <dsp:cNvPr id="0" name=""/>
        <dsp:cNvSpPr/>
      </dsp:nvSpPr>
      <dsp:spPr>
        <a:xfrm rot="10800000">
          <a:off x="6182470" y="1872077"/>
          <a:ext cx="1797974" cy="236354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r>
            <a:rPr lang="en-US" sz="2200" kern="1200" dirty="0" smtClean="0"/>
            <a:t>Part D Medicare Prescription Drug Coverage</a:t>
          </a:r>
          <a:endParaRPr lang="en-US" sz="2200" kern="1200" dirty="0"/>
        </a:p>
      </dsp:txBody>
      <dsp:txXfrm rot="10800000">
        <a:off x="6237764" y="1872077"/>
        <a:ext cx="1687386" cy="2308255"/>
      </dsp:txXfrm>
    </dsp:sp>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4395" tIns="47198" rIns="94395" bIns="47198" rtlCol="0"/>
          <a:lstStyle>
            <a:lvl1pPr algn="l">
              <a:defRPr sz="1200"/>
            </a:lvl1pPr>
          </a:lstStyle>
          <a:p>
            <a:endParaRPr lang="en-US" dirty="0"/>
          </a:p>
        </p:txBody>
      </p:sp>
      <p:sp>
        <p:nvSpPr>
          <p:cNvPr id="3" name="Date Placeholder 2"/>
          <p:cNvSpPr>
            <a:spLocks noGrp="1"/>
          </p:cNvSpPr>
          <p:nvPr>
            <p:ph type="dt" sz="quarter" idx="1"/>
          </p:nvPr>
        </p:nvSpPr>
        <p:spPr>
          <a:xfrm>
            <a:off x="3976333" y="0"/>
            <a:ext cx="3041968" cy="465296"/>
          </a:xfrm>
          <a:prstGeom prst="rect">
            <a:avLst/>
          </a:prstGeom>
        </p:spPr>
        <p:txBody>
          <a:bodyPr vert="horz" lIns="94395" tIns="47198" rIns="94395" bIns="47198" rtlCol="0"/>
          <a:lstStyle>
            <a:lvl1pPr algn="r">
              <a:defRPr sz="1200"/>
            </a:lvl1pPr>
          </a:lstStyle>
          <a:p>
            <a:fld id="{9905C9E3-4FCD-4602-9F87-174920B62968}" type="datetimeFigureOut">
              <a:rPr lang="en-US" smtClean="0"/>
              <a:pPr/>
              <a:t>5/1/2013</a:t>
            </a:fld>
            <a:endParaRPr lang="en-US" dirty="0"/>
          </a:p>
        </p:txBody>
      </p:sp>
      <p:sp>
        <p:nvSpPr>
          <p:cNvPr id="4" name="Footer Placeholder 3"/>
          <p:cNvSpPr>
            <a:spLocks noGrp="1"/>
          </p:cNvSpPr>
          <p:nvPr>
            <p:ph type="ftr" sz="quarter" idx="2"/>
          </p:nvPr>
        </p:nvSpPr>
        <p:spPr>
          <a:xfrm>
            <a:off x="0" y="8839014"/>
            <a:ext cx="3041968" cy="465296"/>
          </a:xfrm>
          <a:prstGeom prst="rect">
            <a:avLst/>
          </a:prstGeom>
        </p:spPr>
        <p:txBody>
          <a:bodyPr vert="horz" lIns="94395" tIns="47198" rIns="94395" bIns="47198" rtlCol="0" anchor="b"/>
          <a:lstStyle>
            <a:lvl1pPr algn="l">
              <a:defRPr sz="1200"/>
            </a:lvl1pPr>
          </a:lstStyle>
          <a:p>
            <a:r>
              <a:rPr lang="en-US" dirty="0" smtClean="0"/>
              <a:t>DRAFT</a:t>
            </a:r>
            <a:endParaRPr lang="en-US" dirty="0"/>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4395" tIns="47198" rIns="94395" bIns="47198" rtlCol="0" anchor="b"/>
          <a:lstStyle>
            <a:lvl1pPr algn="r">
              <a:defRPr sz="1200"/>
            </a:lvl1pPr>
          </a:lstStyle>
          <a:p>
            <a:fld id="{0F10A56B-8756-4E99-8AC5-CE678E1D0E3E}" type="slidenum">
              <a:rPr lang="en-US" smtClean="0"/>
              <a:pPr/>
              <a:t>‹#›</a:t>
            </a:fld>
            <a:endParaRPr lang="en-US" dirty="0"/>
          </a:p>
        </p:txBody>
      </p:sp>
    </p:spTree>
    <p:extLst>
      <p:ext uri="{BB962C8B-B14F-4D97-AF65-F5344CB8AC3E}">
        <p14:creationId xmlns:p14="http://schemas.microsoft.com/office/powerpoint/2010/main" val="4092496998"/>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4395" tIns="47198" rIns="94395" bIns="47198" rtlCol="0"/>
          <a:lstStyle>
            <a:lvl1pPr algn="l">
              <a:defRPr sz="1200"/>
            </a:lvl1pPr>
          </a:lstStyle>
          <a:p>
            <a:endParaRPr lang="en-US" dirty="0"/>
          </a:p>
        </p:txBody>
      </p:sp>
      <p:sp>
        <p:nvSpPr>
          <p:cNvPr id="3" name="Date Placeholder 2"/>
          <p:cNvSpPr>
            <a:spLocks noGrp="1"/>
          </p:cNvSpPr>
          <p:nvPr>
            <p:ph type="dt" idx="1"/>
          </p:nvPr>
        </p:nvSpPr>
        <p:spPr>
          <a:xfrm>
            <a:off x="3976333" y="0"/>
            <a:ext cx="3041968" cy="465296"/>
          </a:xfrm>
          <a:prstGeom prst="rect">
            <a:avLst/>
          </a:prstGeom>
        </p:spPr>
        <p:txBody>
          <a:bodyPr vert="horz" lIns="94395" tIns="47198" rIns="94395" bIns="47198" rtlCol="0"/>
          <a:lstStyle>
            <a:lvl1pPr algn="r">
              <a:defRPr sz="1200"/>
            </a:lvl1pPr>
          </a:lstStyle>
          <a:p>
            <a:fld id="{0EC52B01-C0DD-4B97-81AC-339F87FFDCDD}" type="datetimeFigureOut">
              <a:rPr lang="en-US" smtClean="0"/>
              <a:pPr/>
              <a:t>5/1/2013</a:t>
            </a:fld>
            <a:endParaRPr lang="en-US" dirty="0"/>
          </a:p>
        </p:txBody>
      </p:sp>
      <p:sp>
        <p:nvSpPr>
          <p:cNvPr id="4" name="Slide Image Placeholder 3"/>
          <p:cNvSpPr>
            <a:spLocks noGrp="1" noRot="1" noChangeAspect="1"/>
          </p:cNvSpPr>
          <p:nvPr>
            <p:ph type="sldImg" idx="2"/>
          </p:nvPr>
        </p:nvSpPr>
        <p:spPr>
          <a:xfrm>
            <a:off x="1182688" y="696913"/>
            <a:ext cx="4654550" cy="3490912"/>
          </a:xfrm>
          <a:prstGeom prst="rect">
            <a:avLst/>
          </a:prstGeom>
          <a:noFill/>
          <a:ln w="12700">
            <a:solidFill>
              <a:prstClr val="black"/>
            </a:solidFill>
          </a:ln>
        </p:spPr>
        <p:txBody>
          <a:bodyPr vert="horz" lIns="94395" tIns="47198" rIns="94395" bIns="47198" rtlCol="0" anchor="ctr"/>
          <a:lstStyle/>
          <a:p>
            <a:endParaRPr lang="en-US" dirty="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4395" tIns="47198" rIns="94395" bIns="4719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39014"/>
            <a:ext cx="3041968" cy="465296"/>
          </a:xfrm>
          <a:prstGeom prst="rect">
            <a:avLst/>
          </a:prstGeom>
        </p:spPr>
        <p:txBody>
          <a:bodyPr vert="horz" lIns="94395" tIns="47198" rIns="94395" bIns="47198" rtlCol="0" anchor="b"/>
          <a:lstStyle>
            <a:lvl1pPr algn="l">
              <a:defRPr sz="1200"/>
            </a:lvl1pPr>
          </a:lstStyle>
          <a:p>
            <a:r>
              <a:rPr lang="en-US" dirty="0" smtClean="0"/>
              <a:t>DRAFT</a:t>
            </a:r>
            <a:endParaRPr lang="en-US" dirty="0"/>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4395" tIns="47198" rIns="94395" bIns="47198" rtlCol="0" anchor="b"/>
          <a:lstStyle>
            <a:lvl1pPr algn="r">
              <a:defRPr sz="1200"/>
            </a:lvl1pPr>
          </a:lstStyle>
          <a:p>
            <a:fld id="{EFA87BB9-CDB7-42F1-A4FD-32CAE01FAC8B}" type="slidenum">
              <a:rPr lang="en-US" smtClean="0"/>
              <a:pPr/>
              <a:t>‹#›</a:t>
            </a:fld>
            <a:endParaRPr lang="en-US" dirty="0"/>
          </a:p>
        </p:txBody>
      </p:sp>
    </p:spTree>
    <p:extLst>
      <p:ext uri="{BB962C8B-B14F-4D97-AF65-F5344CB8AC3E}">
        <p14:creationId xmlns:p14="http://schemas.microsoft.com/office/powerpoint/2010/main" val="2470322102"/>
      </p:ext>
    </p:extLst>
  </p:cSld>
  <p:clrMap bg1="lt1" tx1="dk1" bg2="lt2" tx2="dk2" accent1="accent1" accent2="accent2" accent3="accent3" accent4="accent4" accent5="accent5" accent6="accent6" hlink="hlink" folHlink="folHlink"/>
  <p:hf hdr="0"/>
  <p:notesStyle>
    <a:lvl1pPr marL="0" algn="l" defTabSz="914400" rtl="0" eaLnBrk="1" latinLnBrk="0" hangingPunct="1">
      <a:spcBef>
        <a:spcPts val="600"/>
      </a:spcBef>
      <a:defRPr sz="1200" kern="1200">
        <a:solidFill>
          <a:schemeClr val="tx1"/>
        </a:solidFill>
        <a:latin typeface="Calibri" pitchFamily="34" charset="0"/>
        <a:ea typeface="+mn-ea"/>
        <a:cs typeface="Calibri" pitchFamily="34" charset="0"/>
      </a:defRPr>
    </a:lvl1pPr>
    <a:lvl2pPr marL="228600" indent="0" algn="l" defTabSz="914400" rtl="0" eaLnBrk="1" latinLnBrk="0" hangingPunct="1">
      <a:spcBef>
        <a:spcPts val="600"/>
      </a:spcBef>
      <a:defRPr sz="1200" kern="1200">
        <a:solidFill>
          <a:schemeClr val="tx1"/>
        </a:solidFill>
        <a:latin typeface="Calibri" pitchFamily="34" charset="0"/>
        <a:ea typeface="+mn-ea"/>
        <a:cs typeface="Calibri" pitchFamily="34" charset="0"/>
      </a:defRPr>
    </a:lvl2pPr>
    <a:lvl3pPr marL="457200" indent="0" algn="l" defTabSz="914400" rtl="0" eaLnBrk="1" latinLnBrk="0" hangingPunct="1">
      <a:spcBef>
        <a:spcPts val="600"/>
      </a:spcBef>
      <a:defRPr sz="1200" kern="1200">
        <a:solidFill>
          <a:schemeClr val="tx1"/>
        </a:solidFill>
        <a:latin typeface="Calibri" pitchFamily="34" charset="0"/>
        <a:ea typeface="+mn-ea"/>
        <a:cs typeface="Calibri" pitchFamily="34" charset="0"/>
      </a:defRPr>
    </a:lvl3pPr>
    <a:lvl4pPr marL="914400" indent="-228600" algn="l" defTabSz="914400" rtl="0" eaLnBrk="1" latinLnBrk="0" hangingPunct="1">
      <a:spcBef>
        <a:spcPts val="600"/>
      </a:spcBef>
      <a:defRPr sz="1200" kern="1200">
        <a:solidFill>
          <a:schemeClr val="tx1"/>
        </a:solidFill>
        <a:latin typeface="Calibri" pitchFamily="34" charset="0"/>
        <a:ea typeface="+mn-ea"/>
        <a:cs typeface="Calibri" pitchFamily="34" charset="0"/>
      </a:defRPr>
    </a:lvl4pPr>
    <a:lvl5pPr marL="860425" indent="0" algn="l" defTabSz="914400" rtl="0" eaLnBrk="1" latinLnBrk="0" hangingPunct="1">
      <a:spcBef>
        <a:spcPts val="600"/>
      </a:spcBef>
      <a:defRPr sz="1200" kern="1200">
        <a:solidFill>
          <a:schemeClr val="tx1"/>
        </a:solidFill>
        <a:latin typeface="Calibri" pitchFamily="34" charset="0"/>
        <a:ea typeface="+mn-ea"/>
        <a:cs typeface="Calibri"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healthreform.gov/"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www.cms.gov/NationalMedicareTrainingProgram/TL/list.asp" TargetMode="External"/><Relationship Id="rId4" Type="http://schemas.openxmlformats.org/officeDocument/2006/relationships/hyperlink" Target="http://www.healthcare.gov/law/full/index.html"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medicaid.gov/Medicaid-CHIP-Program-Information/By-Topics/Waivers/Managed-Care-1915-b-Waivers.html" TargetMode="External"/><Relationship Id="rId7" Type="http://schemas.openxmlformats.org/officeDocument/2006/relationships/hyperlink" Target="http://www.medicaid.gov/Medicaid-CHIP-Program-Information/By-Topics/Waivers/Waivers.html"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www.medicaid.gov/Medicaid-CHIP-Program-Information/By-Topics/Waivers/Combined-1915-b-c.html" TargetMode="External"/><Relationship Id="rId5" Type="http://schemas.openxmlformats.org/officeDocument/2006/relationships/hyperlink" Target="http://www.medicaid.gov/Medicaid-CHIP-Program-Information/By-Topics/Waivers/1115/Section-1115-Demonstrations.html" TargetMode="External"/><Relationship Id="rId4" Type="http://schemas.openxmlformats.org/officeDocument/2006/relationships/hyperlink" Target="http://www.medicaid.gov/Medicaid-CHIP-Program-Information/By-Topics/Waivers/Home-and-Community-Based-1915-c-Waivers.html"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634"/>
              </a:spcBef>
              <a:defRPr/>
            </a:pPr>
            <a:r>
              <a:rPr lang="en-US" dirty="0" smtClean="0"/>
              <a:t>This presentation explains basics of Medicare, </a:t>
            </a:r>
            <a:r>
              <a:rPr lang="en-US" dirty="0" err="1" smtClean="0"/>
              <a:t>Medigap</a:t>
            </a:r>
            <a:r>
              <a:rPr lang="en-US" dirty="0" smtClean="0"/>
              <a:t>, and programs to help people with limited income and resources.</a:t>
            </a:r>
          </a:p>
          <a:p>
            <a:pPr>
              <a:spcBef>
                <a:spcPts val="634"/>
              </a:spcBef>
              <a:defRPr/>
            </a:pPr>
            <a:r>
              <a:rPr lang="en-US" dirty="0" smtClean="0"/>
              <a:t>This training module was developed and approved by the Centers for Medicare &amp; Medicaid Services (CMS), the Federal agency that administers Medicare, Medicaid, and the Children’s Health Insurance Program (CHIP). The information in this module was correct as of March,</a:t>
            </a:r>
            <a:r>
              <a:rPr lang="en-US" baseline="0" dirty="0" smtClean="0"/>
              <a:t> 2012.</a:t>
            </a:r>
            <a:endParaRPr lang="en-US" dirty="0" smtClean="0"/>
          </a:p>
          <a:p>
            <a:pPr marL="364158" lvl="2" indent="-125861">
              <a:spcBef>
                <a:spcPts val="634"/>
              </a:spcBef>
              <a:buFont typeface="Wingdings" pitchFamily="2" charset="2"/>
              <a:buChar char="§"/>
              <a:defRPr/>
            </a:pPr>
            <a:r>
              <a:rPr lang="en-US" dirty="0" smtClean="0"/>
              <a:t>To check for updates on the new health care legislation, visit </a:t>
            </a:r>
            <a:r>
              <a:rPr lang="en-US" u="sng" dirty="0" smtClean="0">
                <a:hlinkClick r:id="rId3"/>
              </a:rPr>
              <a:t>www.healthcare.gov</a:t>
            </a:r>
            <a:r>
              <a:rPr lang="en-US" dirty="0" smtClean="0"/>
              <a:t>. </a:t>
            </a:r>
          </a:p>
          <a:p>
            <a:pPr marL="364158" lvl="2" indent="-125861">
              <a:spcBef>
                <a:spcPts val="634"/>
              </a:spcBef>
              <a:buFont typeface="Wingdings" pitchFamily="2" charset="2"/>
              <a:buChar char="§"/>
              <a:defRPr/>
            </a:pPr>
            <a:r>
              <a:rPr lang="en-US" dirty="0" smtClean="0"/>
              <a:t>To view the Affordable Care </a:t>
            </a:r>
            <a:r>
              <a:rPr lang="en-US" smtClean="0"/>
              <a:t>Act visit </a:t>
            </a:r>
            <a:r>
              <a:rPr lang="en-US" sz="1200" u="sng" kern="1200" smtClean="0">
                <a:solidFill>
                  <a:schemeClr val="tx1"/>
                </a:solidFill>
                <a:effectLst/>
                <a:latin typeface="Calibri" pitchFamily="34" charset="0"/>
                <a:ea typeface="+mn-ea"/>
                <a:cs typeface="Calibri" pitchFamily="34" charset="0"/>
                <a:hlinkClick r:id="rId4"/>
              </a:rPr>
              <a:t>http://www.healthcare.gov/law/full/index.html</a:t>
            </a:r>
            <a:r>
              <a:rPr lang="en-US" sz="1200" u="sng" kern="1200" smtClean="0">
                <a:solidFill>
                  <a:schemeClr val="tx1"/>
                </a:solidFill>
                <a:effectLst/>
                <a:latin typeface="Calibri" pitchFamily="34" charset="0"/>
                <a:ea typeface="+mn-ea"/>
                <a:cs typeface="Calibri" pitchFamily="34" charset="0"/>
              </a:rPr>
              <a:t>.</a:t>
            </a:r>
            <a:endParaRPr lang="en-US" dirty="0" smtClean="0"/>
          </a:p>
          <a:p>
            <a:pPr marL="364158" lvl="2" indent="-125861">
              <a:spcBef>
                <a:spcPts val="634"/>
              </a:spcBef>
              <a:buFont typeface="Wingdings" pitchFamily="2" charset="2"/>
              <a:buChar char="§"/>
              <a:defRPr/>
            </a:pPr>
            <a:r>
              <a:rPr lang="en-US" dirty="0" smtClean="0"/>
              <a:t>To check for an updated version of this training module, visit </a:t>
            </a:r>
            <a:r>
              <a:rPr lang="en-US" dirty="0" smtClean="0">
                <a:hlinkClick r:id="rId5"/>
              </a:rPr>
              <a:t>www.cms.gov/NationalMedicareTrainingProgram/TL/list.asp</a:t>
            </a:r>
            <a:r>
              <a:rPr lang="en-US" dirty="0" smtClean="0"/>
              <a:t> on the web. </a:t>
            </a:r>
          </a:p>
          <a:p>
            <a:pPr>
              <a:spcBef>
                <a:spcPts val="634"/>
              </a:spcBef>
              <a:defRPr/>
            </a:pPr>
            <a:r>
              <a:rPr lang="en-US" dirty="0" smtClean="0"/>
              <a:t>This set of National Medicare Training Program materials is not a legal document. The official Medicare program provisions are contained in the relevant laws, regulations, and rulings.</a:t>
            </a:r>
          </a:p>
          <a:p>
            <a:endParaRPr lang="en-US" dirty="0" smtClean="0"/>
          </a:p>
          <a:p>
            <a:endParaRPr lang="en-US" dirty="0"/>
          </a:p>
        </p:txBody>
      </p:sp>
      <p:sp>
        <p:nvSpPr>
          <p:cNvPr id="4" name="Date Placeholder 3"/>
          <p:cNvSpPr>
            <a:spLocks noGrp="1"/>
          </p:cNvSpPr>
          <p:nvPr>
            <p:ph type="dt" idx="10"/>
          </p:nvPr>
        </p:nvSpPr>
        <p:spPr/>
        <p:txBody>
          <a:bodyPr/>
          <a:lstStyle/>
          <a:p>
            <a:fld id="{81891107-900E-48F7-9E2C-578228CA7B40}" type="datetime1">
              <a:rPr lang="en-US" smtClean="0"/>
              <a:pPr/>
              <a:t>5/1/2013</a:t>
            </a:fld>
            <a:endParaRPr lang="en-US" dirty="0"/>
          </a:p>
        </p:txBody>
      </p:sp>
      <p:sp>
        <p:nvSpPr>
          <p:cNvPr id="5" name="Footer Placeholder 4"/>
          <p:cNvSpPr>
            <a:spLocks noGrp="1"/>
          </p:cNvSpPr>
          <p:nvPr>
            <p:ph type="ftr" sz="quarter" idx="11"/>
          </p:nvPr>
        </p:nvSpPr>
        <p:spPr/>
        <p:txBody>
          <a:bodyPr/>
          <a:lstStyle/>
          <a:p>
            <a:r>
              <a:rPr lang="en-US" dirty="0" smtClean="0"/>
              <a:t>DRAFT</a:t>
            </a:r>
            <a:endParaRPr lang="en-US" dirty="0"/>
          </a:p>
        </p:txBody>
      </p:sp>
      <p:sp>
        <p:nvSpPr>
          <p:cNvPr id="6" name="Slide Number Placeholder 5"/>
          <p:cNvSpPr>
            <a:spLocks noGrp="1"/>
          </p:cNvSpPr>
          <p:nvPr>
            <p:ph type="sldNum" sz="quarter" idx="12"/>
          </p:nvPr>
        </p:nvSpPr>
        <p:spPr/>
        <p:txBody>
          <a:bodyPr/>
          <a:lstStyle/>
          <a:p>
            <a:fld id="{EFA87BB9-CDB7-42F1-A4FD-32CAE01FAC8B}"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3" name="Rectangle 3"/>
          <p:cNvSpPr>
            <a:spLocks noGrp="1" noChangeArrowheads="1"/>
          </p:cNvSpPr>
          <p:nvPr>
            <p:ph type="body" idx="1"/>
          </p:nvPr>
        </p:nvSpPr>
        <p:spPr bwMode="auto">
          <a:xfrm>
            <a:off x="702631" y="4497231"/>
            <a:ext cx="5614668" cy="4198471"/>
          </a:xfrm>
        </p:spPr>
        <p:txBody>
          <a:bodyPr wrap="square" numCol="1" anchor="t" anchorCtr="0" compatLnSpc="1">
            <a:prstTxWarp prst="textNoShape">
              <a:avLst/>
            </a:prstTxWarp>
            <a:normAutofit/>
          </a:bodyPr>
          <a:lstStyle/>
          <a:p>
            <a:pPr indent="3239">
              <a:spcBef>
                <a:spcPts val="612"/>
              </a:spcBef>
              <a:defRPr/>
            </a:pPr>
            <a:r>
              <a:rPr lang="en-US" dirty="0" smtClean="0"/>
              <a:t>Medicare</a:t>
            </a:r>
            <a:r>
              <a:rPr lang="en-US" baseline="0" dirty="0" smtClean="0"/>
              <a:t> Part B covers a number of medically-necessary services and supplies. Certain requirements must be met:</a:t>
            </a:r>
            <a:endParaRPr lang="en-US" dirty="0" smtClean="0"/>
          </a:p>
          <a:p>
            <a:pPr marL="121456" lvl="1" indent="-118217" defTabSz="915102">
              <a:lnSpc>
                <a:spcPct val="110000"/>
              </a:lnSpc>
              <a:spcBef>
                <a:spcPts val="612"/>
              </a:spcBef>
              <a:defRPr/>
            </a:pPr>
            <a:r>
              <a:rPr lang="en-US" b="1" dirty="0" smtClean="0">
                <a:cs typeface="Arial" charset="0"/>
              </a:rPr>
              <a:t>Home Health Care Services – </a:t>
            </a:r>
            <a:r>
              <a:rPr lang="en-US" dirty="0" smtClean="0"/>
              <a:t>Covers medically-necessary part-time or intermittent skilled nursing care, physical therapy, speech-language pathology services, a continuing need for occupational therapy, home health aide services, medical social services, and medical supplies. Durable medical equipment and an osteoporosis drug are also covered under Part B. A doctor enrolled in Medicare, or certain health care providers who work with the doctor, must see you before the doctor can certify that you need home health services. That doctor must order your care, and a Medicare-certified home health agency must provide it. You must be homebound, which means that leaving home is a major effort. You pay nothing for covered home health services.</a:t>
            </a:r>
          </a:p>
          <a:p>
            <a:pPr marL="472868" lvl="1" indent="-469629">
              <a:spcBef>
                <a:spcPts val="612"/>
              </a:spcBef>
            </a:pPr>
            <a:r>
              <a:rPr lang="en-US" b="1" dirty="0" smtClean="0"/>
              <a:t>NOTE:   </a:t>
            </a:r>
            <a:r>
              <a:rPr lang="en-US" dirty="0" smtClean="0"/>
              <a:t>Part A covers post-institutional home health services furnished during a home health spell of illness for up to 100 visits. After you exhaust 100 visits of Part A post-institutional home health services, Part B covers the balance of the home health spell of illness. The 100-visit limit does </a:t>
            </a:r>
            <a:r>
              <a:rPr lang="en-US" b="1" dirty="0" smtClean="0"/>
              <a:t>not </a:t>
            </a:r>
            <a:r>
              <a:rPr lang="en-US" dirty="0" smtClean="0"/>
              <a:t>apply if you are only enrolled in Part A. If you are enrolled </a:t>
            </a:r>
            <a:r>
              <a:rPr lang="en-US" b="1" dirty="0" smtClean="0"/>
              <a:t>only </a:t>
            </a:r>
            <a:r>
              <a:rPr lang="en-US" dirty="0" smtClean="0"/>
              <a:t>in Part B and qualify for the Medicare home health benefit, then all of your home health services are financed under Part B. There is no 100-visit limit under Part B.</a:t>
            </a:r>
          </a:p>
          <a:p>
            <a:pPr marL="225796" lvl="1" indent="-116124">
              <a:defRPr/>
            </a:pPr>
            <a:endParaRPr lang="en-US" b="1" dirty="0" smtClean="0"/>
          </a:p>
        </p:txBody>
      </p:sp>
      <p:sp>
        <p:nvSpPr>
          <p:cNvPr id="5" name="Slide Number Placeholder 4"/>
          <p:cNvSpPr>
            <a:spLocks noGrp="1"/>
          </p:cNvSpPr>
          <p:nvPr>
            <p:ph type="sldNum" sz="quarter" idx="10"/>
          </p:nvPr>
        </p:nvSpPr>
        <p:spPr/>
        <p:txBody>
          <a:bodyPr/>
          <a:lstStyle/>
          <a:p>
            <a:fld id="{8D3B99F0-B413-4F8E-9262-407D19939992}"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3" name="Rectangle 3"/>
          <p:cNvSpPr>
            <a:spLocks noGrp="1" noChangeArrowheads="1"/>
          </p:cNvSpPr>
          <p:nvPr>
            <p:ph type="body" idx="1"/>
          </p:nvPr>
        </p:nvSpPr>
        <p:spPr bwMode="auto">
          <a:xfrm>
            <a:off x="534126" y="4497232"/>
            <a:ext cx="6104282" cy="4033203"/>
          </a:xfrm>
        </p:spPr>
        <p:txBody>
          <a:bodyPr wrap="square" numCol="1" anchor="t" anchorCtr="0" compatLnSpc="1">
            <a:prstTxWarp prst="textNoShape">
              <a:avLst/>
            </a:prstTxWarp>
            <a:normAutofit fontScale="92500"/>
          </a:bodyPr>
          <a:lstStyle/>
          <a:p>
            <a:pPr>
              <a:lnSpc>
                <a:spcPct val="110000"/>
              </a:lnSpc>
              <a:spcBef>
                <a:spcPts val="612"/>
              </a:spcBef>
            </a:pPr>
            <a:r>
              <a:rPr lang="en-US" dirty="0" smtClean="0">
                <a:ea typeface="Calibri"/>
                <a:cs typeface="Times New Roman"/>
              </a:rPr>
              <a:t>Durable Medical Equipment </a:t>
            </a:r>
            <a:r>
              <a:rPr lang="en-US" b="1" dirty="0" smtClean="0">
                <a:ea typeface="Calibri"/>
                <a:cs typeface="Times New Roman"/>
              </a:rPr>
              <a:t>- </a:t>
            </a:r>
            <a:r>
              <a:rPr lang="en-US" dirty="0" smtClean="0"/>
              <a:t>Items such as oxygen equipment and supplies, wheelchairs, walkers, and hospital beds ordered by a doctor or other health care provider enrolled in Medicare for use in the home. Some items must be rented. You pay 20% of the Medicare-approved amount, and the Part B deductible applies. In all areas of the country, you must get your covered equipment or supplies and replacement or repair services from a Medicare approved supplier for Medicare to pay. </a:t>
            </a:r>
          </a:p>
          <a:p>
            <a:pPr>
              <a:lnSpc>
                <a:spcPct val="110000"/>
              </a:lnSpc>
              <a:spcBef>
                <a:spcPts val="612"/>
              </a:spcBef>
              <a:defRPr/>
            </a:pPr>
            <a:r>
              <a:rPr lang="en-US" dirty="0" smtClean="0"/>
              <a:t>See Section 4312(b) of the Balanced Budget Act.</a:t>
            </a:r>
          </a:p>
          <a:p>
            <a:pPr marL="121456" lvl="1" indent="-121456">
              <a:lnSpc>
                <a:spcPct val="110000"/>
              </a:lnSpc>
              <a:spcBef>
                <a:spcPts val="612"/>
              </a:spcBef>
            </a:pPr>
            <a:r>
              <a:rPr lang="en-US" b="0" kern="1200" baseline="0" dirty="0" smtClean="0">
                <a:solidFill>
                  <a:schemeClr val="tx1"/>
                </a:solidFill>
                <a:latin typeface="+mn-lt"/>
                <a:ea typeface="+mn-ea"/>
                <a:cs typeface="+mn-cs"/>
              </a:rPr>
              <a:t>New—Medicare is phasing in a new program called “competitive bidding” to help save you and Medicare money; ensure that you continue to get quality equipment, supplies, and services; and help limit fraud and abuse. In some areas of the country if you need certain items, you must use specific suppliers, or Medicare won’t pay for the item and you likely will pay full price. It’s important to see if you’re affected by this new program to ensure Medicare payment and avoid any disruption of service.  This program is effective in parts of the following states: CA, FL, IN, KS, KY, MO, NC, OH, PA, SC, TX 	</a:t>
            </a:r>
          </a:p>
          <a:p>
            <a:pPr>
              <a:lnSpc>
                <a:spcPct val="110000"/>
              </a:lnSpc>
              <a:spcBef>
                <a:spcPts val="612"/>
              </a:spcBef>
              <a:defRPr/>
            </a:pPr>
            <a:r>
              <a:rPr lang="en-US" kern="1200" dirty="0" smtClean="0">
                <a:solidFill>
                  <a:schemeClr val="tx1"/>
                </a:solidFill>
                <a:latin typeface="+mn-lt"/>
                <a:ea typeface="Calibri"/>
                <a:cs typeface="Times New Roman"/>
              </a:rPr>
              <a:t>Other services covered include, but aren’t limited to medically necessary clinical laboratory services, diabetes supplies, Kidney dialysis services and supplies, mental health care, limited prescription drugs, diagnostic X-rays, MRIs, CT scans, and EKGs, transplants and other</a:t>
            </a:r>
            <a:r>
              <a:rPr lang="en-US" kern="1200" baseline="0" dirty="0" smtClean="0">
                <a:solidFill>
                  <a:schemeClr val="tx1"/>
                </a:solidFill>
                <a:latin typeface="+mn-lt"/>
                <a:ea typeface="Calibri"/>
                <a:cs typeface="Times New Roman"/>
              </a:rPr>
              <a:t> services are covered. Costs vary.</a:t>
            </a:r>
          </a:p>
          <a:p>
            <a:pPr defTabSz="915201">
              <a:lnSpc>
                <a:spcPct val="110000"/>
              </a:lnSpc>
              <a:spcBef>
                <a:spcPts val="612"/>
              </a:spcBef>
              <a:spcAft>
                <a:spcPts val="600"/>
              </a:spcAft>
              <a:defRPr/>
            </a:pPr>
            <a:r>
              <a:rPr lang="en-US" dirty="0" smtClean="0">
                <a:ea typeface="Calibri"/>
                <a:cs typeface="Times New Roman"/>
              </a:rPr>
              <a:t>More information on Medicare coverage is available in the </a:t>
            </a:r>
            <a:r>
              <a:rPr lang="en-US" i="1" dirty="0" smtClean="0">
                <a:ea typeface="Calibri"/>
                <a:cs typeface="Times New Roman"/>
              </a:rPr>
              <a:t>Medicare &amp; You </a:t>
            </a:r>
            <a:r>
              <a:rPr lang="en-US" dirty="0" smtClean="0">
                <a:ea typeface="Calibri"/>
                <a:cs typeface="Times New Roman"/>
              </a:rPr>
              <a:t>handbook, CMS Product No. 10050 or </a:t>
            </a:r>
            <a:r>
              <a:rPr lang="en-US" i="1" dirty="0" smtClean="0">
                <a:ea typeface="Calibri"/>
                <a:cs typeface="Times New Roman"/>
              </a:rPr>
              <a:t>Your Medicare Benefits</a:t>
            </a:r>
            <a:r>
              <a:rPr lang="en-US" dirty="0" smtClean="0">
                <a:ea typeface="Calibri"/>
                <a:cs typeface="Times New Roman"/>
              </a:rPr>
              <a:t>, CMS Product No. 10116 available online at </a:t>
            </a:r>
            <a:r>
              <a:rPr lang="en-US" u="sng" dirty="0" smtClean="0">
                <a:hlinkClick r:id="rId3"/>
              </a:rPr>
              <a:t>www.medicare.gov</a:t>
            </a:r>
            <a:r>
              <a:rPr lang="en-US" dirty="0" smtClean="0">
                <a:ea typeface="Calibri"/>
                <a:cs typeface="Times New Roman"/>
              </a:rPr>
              <a:t>.</a:t>
            </a:r>
            <a:endParaRPr lang="en-US" kern="1200" dirty="0" smtClean="0">
              <a:solidFill>
                <a:schemeClr val="tx1"/>
              </a:solidFill>
              <a:latin typeface="+mn-lt"/>
              <a:ea typeface="Calibri"/>
              <a:cs typeface="Times New Roman"/>
            </a:endParaRPr>
          </a:p>
          <a:p>
            <a:pPr marL="225796" lvl="1" indent="-116124" defTabSz="915102">
              <a:spcAft>
                <a:spcPct val="0"/>
              </a:spcAft>
              <a:defRPr/>
            </a:pPr>
            <a:endParaRPr lang="en-US" b="1" dirty="0" smtClean="0">
              <a:ea typeface="Calibri"/>
              <a:cs typeface="Times New Roman"/>
            </a:endParaRPr>
          </a:p>
          <a:p>
            <a:pPr marL="225796" lvl="1" indent="-116124" defTabSz="915102">
              <a:spcAft>
                <a:spcPct val="0"/>
              </a:spcAft>
              <a:defRPr/>
            </a:pPr>
            <a:endParaRPr lang="en-US" b="1" dirty="0" smtClean="0"/>
          </a:p>
        </p:txBody>
      </p:sp>
      <p:sp>
        <p:nvSpPr>
          <p:cNvPr id="8" name="Slide Number Placeholder 7"/>
          <p:cNvSpPr>
            <a:spLocks noGrp="1"/>
          </p:cNvSpPr>
          <p:nvPr>
            <p:ph type="sldNum" sz="quarter" idx="10"/>
          </p:nvPr>
        </p:nvSpPr>
        <p:spPr/>
        <p:txBody>
          <a:bodyPr/>
          <a:lstStyle/>
          <a:p>
            <a:fld id="{8D3B99F0-B413-4F8E-9262-407D19939992}"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6AA210-F09A-4D2C-988F-5E80B2706499}"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hangingPunct="1">
              <a:defRPr/>
            </a:pPr>
            <a:r>
              <a:rPr lang="en-US" sz="3300" dirty="0"/>
              <a:t>Apply 3 months before age 65</a:t>
            </a:r>
          </a:p>
          <a:p>
            <a:pPr lvl="1" eaLnBrk="1" hangingPunct="1">
              <a:defRPr/>
            </a:pPr>
            <a:r>
              <a:rPr lang="en-US" sz="2800" dirty="0"/>
              <a:t>Don’t have to be retired</a:t>
            </a:r>
          </a:p>
          <a:p>
            <a:pPr lvl="1" eaLnBrk="1" hangingPunct="1">
              <a:defRPr/>
            </a:pPr>
            <a:r>
              <a:rPr lang="en-US" sz="2800" dirty="0"/>
              <a:t>Contact Social Security</a:t>
            </a:r>
          </a:p>
          <a:p>
            <a:pPr eaLnBrk="1" hangingPunct="1">
              <a:defRPr/>
            </a:pPr>
            <a:r>
              <a:rPr lang="en-US" sz="3300" dirty="0"/>
              <a:t>Enrollment automatic if you get Social Security or Railroad Retirement benefits</a:t>
            </a:r>
          </a:p>
          <a:p>
            <a:pPr eaLnBrk="1" hangingPunct="1">
              <a:defRPr/>
            </a:pPr>
            <a:r>
              <a:rPr lang="en-US" sz="3300" dirty="0"/>
              <a:t>CSRS retiree not automatically </a:t>
            </a:r>
            <a:br>
              <a:rPr lang="en-US" sz="3300" dirty="0"/>
            </a:br>
            <a:r>
              <a:rPr lang="en-US" sz="3300" dirty="0"/>
              <a:t>enrolled in Medicare</a:t>
            </a:r>
          </a:p>
          <a:p>
            <a:pPr eaLnBrk="1" hangingPunct="1">
              <a:defRPr/>
            </a:pPr>
            <a:endParaRPr lang="en-US" dirty="0" smtClean="0"/>
          </a:p>
          <a:p>
            <a:pPr>
              <a:defRPr/>
            </a:pPr>
            <a:endParaRPr lang="en-US" dirty="0"/>
          </a:p>
        </p:txBody>
      </p:sp>
      <p:sp>
        <p:nvSpPr>
          <p:cNvPr id="57348" name="Slide Number Placeholder 3"/>
          <p:cNvSpPr>
            <a:spLocks noGrp="1"/>
          </p:cNvSpPr>
          <p:nvPr>
            <p:ph type="sldNum" sz="quarter" idx="5"/>
          </p:nvPr>
        </p:nvSpPr>
        <p:spPr/>
        <p:txBody>
          <a:bodyPr/>
          <a:lstStyle/>
          <a:p>
            <a:pPr>
              <a:defRPr/>
            </a:pPr>
            <a:fld id="{0AD08765-0E9E-42B4-A4F5-E54B7932CA23}" type="slidenum">
              <a:rPr lang="en-US" smtClean="0"/>
              <a:pPr>
                <a:defRPr/>
              </a:pPr>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7459" name="Rectangle 3"/>
          <p:cNvSpPr>
            <a:spLocks noGrp="1" noChangeArrowheads="1"/>
          </p:cNvSpPr>
          <p:nvPr>
            <p:ph type="body" idx="1"/>
          </p:nvPr>
        </p:nvSpPr>
        <p:spPr bwMode="auto">
          <a:xfrm>
            <a:off x="779992" y="4497230"/>
            <a:ext cx="5305216" cy="4188939"/>
          </a:xfrm>
          <a:noFill/>
        </p:spPr>
        <p:txBody>
          <a:bodyPr wrap="square" numCol="1" anchor="t" anchorCtr="0" compatLnSpc="1">
            <a:prstTxWarp prst="textNoShape">
              <a:avLst/>
            </a:prstTxWarp>
          </a:bodyPr>
          <a:lstStyle/>
          <a:p>
            <a:pPr>
              <a:spcBef>
                <a:spcPts val="612"/>
              </a:spcBef>
            </a:pPr>
            <a:r>
              <a:rPr lang="en-US" dirty="0" smtClean="0"/>
              <a:t>If you have Original Medicare, you pay the Part B deductible, which is the amount a person must pay for health care each calendar year before Medicare begins to pay. This amount can change every year in January. The 2012 Part B deductible is </a:t>
            </a:r>
            <a:r>
              <a:rPr lang="en-US" b="1" dirty="0" smtClean="0"/>
              <a:t>$140 </a:t>
            </a:r>
            <a:r>
              <a:rPr lang="en-US" dirty="0" smtClean="0"/>
              <a:t>per year. This means that you must pay the first </a:t>
            </a:r>
            <a:r>
              <a:rPr lang="en-US" b="1" dirty="0" smtClean="0"/>
              <a:t>$140 </a:t>
            </a:r>
            <a:r>
              <a:rPr lang="en-US" dirty="0" smtClean="0"/>
              <a:t>of your Medicare-approved medical bills in 2012 before Medicare Part B starts to pay for your care. </a:t>
            </a:r>
          </a:p>
          <a:p>
            <a:pPr>
              <a:spcBef>
                <a:spcPts val="612"/>
              </a:spcBef>
            </a:pPr>
            <a:r>
              <a:rPr lang="en-US" dirty="0" smtClean="0"/>
              <a:t>You also pay some copayments or coinsurance for Part B services. The amount depends upon the service, but is 20% in most cases.</a:t>
            </a:r>
          </a:p>
          <a:p>
            <a:pPr>
              <a:spcBef>
                <a:spcPts val="612"/>
              </a:spcBef>
            </a:pPr>
            <a:r>
              <a:rPr lang="en-US" dirty="0" smtClean="0"/>
              <a:t>If you can’t afford to pay these costs, there are programs that may help. These programs are discussed later in this presentation. See Lesson 4.</a:t>
            </a:r>
          </a:p>
        </p:txBody>
      </p:sp>
      <p:sp>
        <p:nvSpPr>
          <p:cNvPr id="5" name="Slide Number Placeholder 4"/>
          <p:cNvSpPr>
            <a:spLocks noGrp="1"/>
          </p:cNvSpPr>
          <p:nvPr>
            <p:ph type="sldNum" sz="quarter" idx="10"/>
          </p:nvPr>
        </p:nvSpPr>
        <p:spPr/>
        <p:txBody>
          <a:bodyPr/>
          <a:lstStyle/>
          <a:p>
            <a:fld id="{8D3B99F0-B413-4F8E-9262-407D19939992}"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5"/>
          <p:cNvSpPr>
            <a:spLocks noGrp="1" noChangeArrowheads="1"/>
          </p:cNvSpPr>
          <p:nvPr>
            <p:ph type="body" idx="1"/>
          </p:nvPr>
        </p:nvSpPr>
        <p:spPr bwMode="auto">
          <a:xfrm>
            <a:off x="467996" y="4424130"/>
            <a:ext cx="6083935" cy="4416499"/>
          </a:xfrm>
        </p:spPr>
        <p:txBody>
          <a:bodyPr wrap="square" lIns="92558" tIns="46276" rIns="92558" bIns="46276" numCol="1" anchor="t" anchorCtr="0" compatLnSpc="1">
            <a:prstTxWarp prst="textNoShape">
              <a:avLst/>
            </a:prstTxWarp>
            <a:noAutofit/>
          </a:bodyPr>
          <a:lstStyle/>
          <a:p>
            <a:pPr>
              <a:spcBef>
                <a:spcPts val="510"/>
              </a:spcBef>
            </a:pPr>
            <a:r>
              <a:rPr lang="en-US" dirty="0"/>
              <a:t>The standard Medicare Part B monthly </a:t>
            </a:r>
            <a:r>
              <a:rPr lang="en-US" dirty="0" smtClean="0"/>
              <a:t>premium is $104.90 </a:t>
            </a:r>
            <a:r>
              <a:rPr lang="en-US" dirty="0"/>
              <a:t>in </a:t>
            </a:r>
            <a:r>
              <a:rPr lang="en-US" dirty="0" smtClean="0"/>
              <a:t>2013.</a:t>
            </a:r>
          </a:p>
          <a:p>
            <a:pPr>
              <a:spcBef>
                <a:spcPts val="510"/>
              </a:spcBef>
              <a:defRPr/>
            </a:pPr>
            <a:r>
              <a:rPr lang="en-US" dirty="0" smtClean="0"/>
              <a:t>Some people with higher annual incomes pay a higher Part B premium. These amounts can change each year. See below for 2013 Part B premiums based on the modified adjusted gross income for an individual. </a:t>
            </a:r>
          </a:p>
          <a:p>
            <a:pPr marL="163918" lvl="1" indent="-163918">
              <a:spcBef>
                <a:spcPts val="510"/>
              </a:spcBef>
              <a:defRPr/>
            </a:pPr>
            <a:r>
              <a:rPr lang="en-US" dirty="0" smtClean="0"/>
              <a:t>$85,001 - $107,000, the Part B premium is $146.90 per month</a:t>
            </a:r>
          </a:p>
          <a:p>
            <a:pPr marL="163918" lvl="1" indent="-163918">
              <a:spcBef>
                <a:spcPts val="510"/>
              </a:spcBef>
              <a:defRPr/>
            </a:pPr>
            <a:r>
              <a:rPr lang="en-US" dirty="0" smtClean="0"/>
              <a:t>$107,001 - $160,000, the Part B premium is $209.80 per month</a:t>
            </a:r>
          </a:p>
          <a:p>
            <a:pPr marL="163918" lvl="1" indent="-163918">
              <a:spcBef>
                <a:spcPts val="510"/>
              </a:spcBef>
              <a:defRPr/>
            </a:pPr>
            <a:r>
              <a:rPr lang="en-US" dirty="0" smtClean="0"/>
              <a:t>$160,001 - $214,000 the Part B premium is $272.70 per month</a:t>
            </a:r>
          </a:p>
          <a:p>
            <a:pPr marL="163918" lvl="1" indent="-163918">
              <a:spcBef>
                <a:spcPts val="510"/>
              </a:spcBef>
              <a:defRPr/>
            </a:pPr>
            <a:r>
              <a:rPr lang="en-US" dirty="0" smtClean="0"/>
              <a:t>Greater than $214,000, the Part B premium is $335.70 per month</a:t>
            </a:r>
          </a:p>
          <a:p>
            <a:pPr>
              <a:spcBef>
                <a:spcPts val="510"/>
              </a:spcBef>
              <a:defRPr/>
            </a:pPr>
            <a:r>
              <a:rPr lang="en-US" dirty="0" smtClean="0"/>
              <a:t>The income ranges for joint returns are double that of individual returns. Social Security uses the income reported on your tax return from two years ago to determine the Part B premium. For example, the income reported on a 2011 tax return filed in 2012 is used to determine the monthly Part B premium in 2013. Remember that this premium may be higher if you did not choose Part B when you first became eligible. The cost of Medicare Part B may go up 10% for each 12-month period that you could have had Part B but did not take it. An exception would be if you or your spouse (or family member if you’re disabled), is still employed and you are covered by a group health plan through that employment. In that case, you are eligible to enroll in Part B during a Special Enrollment Period. You will not pay a penalty. See slide 13.</a:t>
            </a:r>
          </a:p>
          <a:p>
            <a:pPr>
              <a:spcBef>
                <a:spcPts val="510"/>
              </a:spcBef>
              <a:defRPr/>
            </a:pPr>
            <a:r>
              <a:rPr lang="en-US" dirty="0" smtClean="0"/>
              <a:t>Contact Social Security at 1-800-772-1213 if you filed an amended return or your income has gone down. </a:t>
            </a:r>
          </a:p>
        </p:txBody>
      </p:sp>
      <p:sp>
        <p:nvSpPr>
          <p:cNvPr id="6" name="Slide Number Placeholder 5"/>
          <p:cNvSpPr>
            <a:spLocks noGrp="1"/>
          </p:cNvSpPr>
          <p:nvPr>
            <p:ph type="sldNum" sz="quarter" idx="10"/>
          </p:nvPr>
        </p:nvSpPr>
        <p:spPr/>
        <p:txBody>
          <a:bodyPr/>
          <a:lstStyle/>
          <a:p>
            <a:fld id="{8D3B99F0-B413-4F8E-9262-407D19939992}"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4" name="Rectangle 4"/>
          <p:cNvSpPr>
            <a:spLocks noGrp="1" noRot="1" noChangeAspect="1" noChangeArrowheads="1" noTextEdit="1"/>
          </p:cNvSpPr>
          <p:nvPr>
            <p:ph type="sldImg"/>
          </p:nvPr>
        </p:nvSpPr>
        <p:spPr bwMode="auto">
          <a:xfrm>
            <a:off x="1204913" y="700088"/>
            <a:ext cx="4649787" cy="3487737"/>
          </a:xfrm>
          <a:noFill/>
          <a:ln>
            <a:solidFill>
              <a:srgbClr val="000000"/>
            </a:solidFill>
            <a:miter lim="800000"/>
            <a:headEnd/>
            <a:tailEnd/>
          </a:ln>
        </p:spPr>
      </p:sp>
      <p:sp>
        <p:nvSpPr>
          <p:cNvPr id="95237" name="Rectangle 5"/>
          <p:cNvSpPr>
            <a:spLocks noGrp="1" noChangeArrowheads="1"/>
          </p:cNvSpPr>
          <p:nvPr>
            <p:ph type="body" idx="1"/>
          </p:nvPr>
        </p:nvSpPr>
        <p:spPr>
          <a:xfrm>
            <a:off x="857991" y="4497230"/>
            <a:ext cx="5225630" cy="4188939"/>
          </a:xfrm>
          <a:ln/>
        </p:spPr>
        <p:txBody>
          <a:bodyPr lIns="92554" tIns="46276" rIns="92554" bIns="46276"/>
          <a:lstStyle/>
          <a:p>
            <a:pPr>
              <a:spcBef>
                <a:spcPts val="612"/>
              </a:spcBef>
              <a:defRPr/>
            </a:pPr>
            <a:r>
              <a:rPr lang="en-US" b="0" dirty="0" smtClean="0"/>
              <a:t>Medigap (Medicare Supplement Insurance) policies</a:t>
            </a:r>
          </a:p>
          <a:p>
            <a:pPr marL="0" lvl="1">
              <a:spcBef>
                <a:spcPts val="612"/>
              </a:spcBef>
              <a:defRPr/>
            </a:pPr>
            <a:r>
              <a:rPr lang="en-US" dirty="0" smtClean="0"/>
              <a:t>Are private health insurance that cover only the policyholder, not the spouse</a:t>
            </a:r>
          </a:p>
          <a:p>
            <a:pPr marL="0" lvl="1">
              <a:spcBef>
                <a:spcPts val="612"/>
              </a:spcBef>
              <a:defRPr/>
            </a:pPr>
            <a:r>
              <a:rPr lang="en-US" dirty="0" smtClean="0"/>
              <a:t>Are sold by private insurance companies </a:t>
            </a:r>
          </a:p>
          <a:p>
            <a:pPr marL="0" lvl="1">
              <a:spcBef>
                <a:spcPts val="612"/>
              </a:spcBef>
              <a:defRPr/>
            </a:pPr>
            <a:r>
              <a:rPr lang="en-US" dirty="0" smtClean="0"/>
              <a:t>Supplement Original Medicare (help pay for “gaps” in Original Medicare coverage - like deductibles, coinsurance and copayments)</a:t>
            </a:r>
          </a:p>
          <a:p>
            <a:pPr marL="170039" lvl="2" indent="-110120">
              <a:spcBef>
                <a:spcPts val="612"/>
              </a:spcBef>
              <a:defRPr/>
            </a:pPr>
            <a:r>
              <a:rPr lang="en-US" dirty="0" smtClean="0"/>
              <a:t>Pay for Medicare-covered services provided by any doctor, hospital, or provider that accepts Medicare (the exception is Medigap SELECT policies that require you use specific hospitals, and in some cases, specific doctors to get full benefits.)</a:t>
            </a:r>
          </a:p>
          <a:p>
            <a:pPr marL="170039" lvl="2" indent="-110120">
              <a:spcBef>
                <a:spcPts val="612"/>
              </a:spcBef>
              <a:defRPr/>
            </a:pPr>
            <a:r>
              <a:rPr lang="en-US" dirty="0" smtClean="0"/>
              <a:t>May cover certain things Medicare doesn’t depending on the Medigap plan</a:t>
            </a:r>
          </a:p>
          <a:p>
            <a:pPr marL="0" lvl="1">
              <a:spcBef>
                <a:spcPts val="612"/>
              </a:spcBef>
              <a:defRPr/>
            </a:pPr>
            <a:r>
              <a:rPr lang="en-US" dirty="0" smtClean="0"/>
              <a:t>Must follow Federal and state laws that protect people with Medicare</a:t>
            </a:r>
          </a:p>
        </p:txBody>
      </p:sp>
      <p:sp>
        <p:nvSpPr>
          <p:cNvPr id="6" name="Slide Number Placeholder 5"/>
          <p:cNvSpPr>
            <a:spLocks noGrp="1"/>
          </p:cNvSpPr>
          <p:nvPr>
            <p:ph type="sldNum" sz="quarter" idx="10"/>
          </p:nvPr>
        </p:nvSpPr>
        <p:spPr/>
        <p:txBody>
          <a:bodyPr/>
          <a:lstStyle/>
          <a:p>
            <a:fld id="{8D3B99F0-B413-4F8E-9262-407D19939992}"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6AA210-F09A-4D2C-988F-5E80B2706499}"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522534" y="4420623"/>
            <a:ext cx="6131770" cy="4286757"/>
          </a:xfrm>
        </p:spPr>
        <p:txBody>
          <a:bodyPr>
            <a:noAutofit/>
          </a:bodyPr>
          <a:lstStyle/>
          <a:p>
            <a:pPr marL="116334" indent="-116334">
              <a:spcBef>
                <a:spcPts val="483"/>
              </a:spcBef>
              <a:defRPr/>
            </a:pPr>
            <a:r>
              <a:rPr lang="en-US" dirty="0" smtClean="0"/>
              <a:t>Basic benefits are covered by all Medigap plans. They include</a:t>
            </a:r>
          </a:p>
          <a:p>
            <a:pPr marL="232855" lvl="1" indent="-122555">
              <a:spcBef>
                <a:spcPts val="483"/>
              </a:spcBef>
              <a:defRPr/>
            </a:pPr>
            <a:r>
              <a:rPr lang="en-US" dirty="0" smtClean="0"/>
              <a:t>Medicare Part A coinsurance and hospital costs up to an additional 365 days after Medicare benefits are used up</a:t>
            </a:r>
          </a:p>
          <a:p>
            <a:pPr marL="232855" lvl="1" indent="-122555">
              <a:spcBef>
                <a:spcPts val="483"/>
              </a:spcBef>
              <a:defRPr/>
            </a:pPr>
            <a:r>
              <a:rPr lang="en-US" dirty="0" smtClean="0"/>
              <a:t>Medicare Part B coinsurance or copayment</a:t>
            </a:r>
          </a:p>
          <a:p>
            <a:pPr marL="232855" lvl="1" indent="-122555">
              <a:spcBef>
                <a:spcPts val="483"/>
              </a:spcBef>
              <a:defRPr/>
            </a:pPr>
            <a:r>
              <a:rPr lang="en-US" dirty="0" smtClean="0"/>
              <a:t>Blood (First 3 Pints)</a:t>
            </a:r>
          </a:p>
          <a:p>
            <a:pPr marL="232855" lvl="1" indent="-122555">
              <a:spcBef>
                <a:spcPts val="483"/>
              </a:spcBef>
              <a:defRPr/>
            </a:pPr>
            <a:r>
              <a:rPr lang="en-US" dirty="0" smtClean="0"/>
              <a:t>Part A Hospice care coinsurance or copayment</a:t>
            </a:r>
          </a:p>
          <a:p>
            <a:pPr marL="441198" indent="-441198">
              <a:spcBef>
                <a:spcPts val="483"/>
              </a:spcBef>
              <a:defRPr/>
            </a:pPr>
            <a:r>
              <a:rPr lang="en-US" b="1" dirty="0" smtClean="0"/>
              <a:t>NOTE:</a:t>
            </a:r>
            <a:r>
              <a:rPr lang="en-US" dirty="0" smtClean="0"/>
              <a:t>   Plan N pays 100% of the Part B coinsurance, except for a copay of up to $20 for some office visits and up to $50 for emergency room visits that don’t result in an inpatient admission.</a:t>
            </a:r>
          </a:p>
          <a:p>
            <a:pPr>
              <a:spcBef>
                <a:spcPts val="483"/>
              </a:spcBef>
              <a:defRPr/>
            </a:pPr>
            <a:r>
              <a:rPr lang="en-US" dirty="0" smtClean="0"/>
              <a:t>Each Medigap plan covers different additional benefits.</a:t>
            </a:r>
          </a:p>
          <a:p>
            <a:pPr lvl="1">
              <a:spcBef>
                <a:spcPts val="483"/>
              </a:spcBef>
              <a:defRPr/>
            </a:pPr>
            <a:r>
              <a:rPr lang="en-US" dirty="0" smtClean="0"/>
              <a:t>Skilled Nursing Facility care coinsurance  - Medigap Plans C, D, F, G, K (at 50%), L (at 75%), M, and N</a:t>
            </a:r>
          </a:p>
          <a:p>
            <a:pPr lvl="1">
              <a:spcBef>
                <a:spcPts val="483"/>
              </a:spcBef>
              <a:defRPr/>
            </a:pPr>
            <a:r>
              <a:rPr lang="en-US" spc="-19" dirty="0"/>
              <a:t>Medicare Part A deductible - Medigap Plans B, C, D, F, G, K (at 50%), L (at 75%), M (at 50%) and N</a:t>
            </a:r>
          </a:p>
          <a:p>
            <a:pPr lvl="1">
              <a:spcBef>
                <a:spcPts val="483"/>
              </a:spcBef>
              <a:defRPr/>
            </a:pPr>
            <a:r>
              <a:rPr lang="en-US" dirty="0" smtClean="0"/>
              <a:t>Medicare Part B deductible - Medigap Plans C and F</a:t>
            </a:r>
          </a:p>
          <a:p>
            <a:pPr lvl="1">
              <a:spcBef>
                <a:spcPts val="483"/>
              </a:spcBef>
              <a:defRPr/>
            </a:pPr>
            <a:r>
              <a:rPr lang="en-US" dirty="0" smtClean="0"/>
              <a:t>Medicare Part B excess charges (the amount a health care provider is legally permitted to charge that is higher than the Medicare-approved amount) - Medigap Plans F and G</a:t>
            </a:r>
          </a:p>
          <a:p>
            <a:pPr lvl="1">
              <a:spcBef>
                <a:spcPts val="483"/>
              </a:spcBef>
              <a:defRPr/>
            </a:pPr>
            <a:r>
              <a:rPr lang="en-US" dirty="0" smtClean="0"/>
              <a:t>Foreign Travel Emergency costs up to the Plan’s limits - Medigap Plans C, D, F, G, M and N</a:t>
            </a:r>
          </a:p>
          <a:p>
            <a:pPr marL="441198" indent="-441198">
              <a:spcBef>
                <a:spcPts val="483"/>
              </a:spcBef>
              <a:defRPr/>
            </a:pPr>
            <a:r>
              <a:rPr lang="en-US" b="1" dirty="0" smtClean="0"/>
              <a:t>NOTE:</a:t>
            </a:r>
            <a:r>
              <a:rPr lang="en-US" dirty="0" smtClean="0"/>
              <a:t>  A full size version of this chart is in the corresponding workbook. See Appendix A.</a:t>
            </a:r>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28135B-DE13-48B6-BEF8-0E24BA80D22B}" type="slidenum">
              <a:rPr lang="en-US" smtClean="0">
                <a:latin typeface="Arial" pitchFamily="34" charset="0"/>
              </a:rPr>
              <a:pPr/>
              <a:t>18</a:t>
            </a:fld>
            <a:endParaRPr lang="en-US" dirty="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43" name="Rectangle 3"/>
          <p:cNvSpPr>
            <a:spLocks noGrp="1" noChangeArrowheads="1"/>
          </p:cNvSpPr>
          <p:nvPr>
            <p:ph type="body" idx="1"/>
          </p:nvPr>
        </p:nvSpPr>
        <p:spPr bwMode="auto">
          <a:xfrm>
            <a:off x="857991" y="4497230"/>
            <a:ext cx="5381943" cy="4188939"/>
          </a:xfrm>
          <a:noFill/>
        </p:spPr>
        <p:txBody>
          <a:bodyPr wrap="square" numCol="1" anchor="t" anchorCtr="0" compatLnSpc="1">
            <a:prstTxWarp prst="textNoShape">
              <a:avLst/>
            </a:prstTxWarp>
          </a:bodyPr>
          <a:lstStyle/>
          <a:p>
            <a:pPr defTabSz="915102">
              <a:spcBef>
                <a:spcPts val="612"/>
              </a:spcBef>
              <a:defRPr/>
            </a:pPr>
            <a:r>
              <a:rPr lang="en-US" dirty="0" smtClean="0"/>
              <a:t>Medicare Advantage Plans are health plan options that are approved by Medicare. Medicare Advantage Plans are offered in many areas of the country by private companies that sign a contract with Medicare. </a:t>
            </a:r>
          </a:p>
          <a:p>
            <a:pPr defTabSz="915102">
              <a:spcBef>
                <a:spcPts val="612"/>
              </a:spcBef>
              <a:defRPr/>
            </a:pPr>
            <a:r>
              <a:rPr lang="en-US" dirty="0" smtClean="0"/>
              <a:t>They are part of the Medicare program, and are sometimes called Medicare</a:t>
            </a:r>
            <a:r>
              <a:rPr lang="en-US" baseline="0" dirty="0" smtClean="0"/>
              <a:t> </a:t>
            </a:r>
            <a:r>
              <a:rPr lang="en-US" dirty="0" smtClean="0"/>
              <a:t>Part C.</a:t>
            </a:r>
          </a:p>
          <a:p>
            <a:pPr defTabSz="915102">
              <a:spcBef>
                <a:spcPts val="612"/>
              </a:spcBef>
              <a:defRPr/>
            </a:pPr>
            <a:r>
              <a:rPr lang="en-US" dirty="0" smtClean="0"/>
              <a:t>Medicare pays a set amount of money to these private health plans for their members’ health care. </a:t>
            </a:r>
          </a:p>
          <a:p>
            <a:pPr>
              <a:spcBef>
                <a:spcPts val="612"/>
              </a:spcBef>
              <a:defRPr/>
            </a:pPr>
            <a:r>
              <a:rPr lang="en-US" dirty="0" smtClean="0"/>
              <a:t>You are still in the Medicare program.</a:t>
            </a:r>
          </a:p>
          <a:p>
            <a:pPr>
              <a:spcBef>
                <a:spcPts val="612"/>
              </a:spcBef>
            </a:pPr>
            <a:r>
              <a:rPr lang="en-US" dirty="0" smtClean="0"/>
              <a:t>In a Medicare Advantage Plan, you may have to use doctors</a:t>
            </a:r>
            <a:r>
              <a:rPr lang="en-US" baseline="0" dirty="0" smtClean="0"/>
              <a:t> and hospitals that belong to the plan.</a:t>
            </a:r>
            <a:endParaRPr lang="en-US" dirty="0" smtClean="0"/>
          </a:p>
        </p:txBody>
      </p:sp>
      <p:sp>
        <p:nvSpPr>
          <p:cNvPr id="5" name="Slide Number Placeholder 4"/>
          <p:cNvSpPr>
            <a:spLocks noGrp="1"/>
          </p:cNvSpPr>
          <p:nvPr>
            <p:ph type="sldNum" sz="quarter" idx="10"/>
          </p:nvPr>
        </p:nvSpPr>
        <p:spPr/>
        <p:txBody>
          <a:bodyPr/>
          <a:lstStyle/>
          <a:p>
            <a:fld id="{8D3B99F0-B413-4F8E-9262-407D19939992}"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xfrm>
            <a:off x="701993" y="4420317"/>
            <a:ext cx="5615940" cy="4187666"/>
          </a:xfrm>
        </p:spPr>
        <p:txBody>
          <a:bodyPr wrap="square" numCol="1" anchor="t" anchorCtr="0" compatLnSpc="1">
            <a:prstTxWarp prst="textNoShape">
              <a:avLst/>
            </a:prstTxWarp>
            <a:normAutofit/>
          </a:bodyPr>
          <a:lstStyle/>
          <a:p>
            <a:pPr marL="291494" indent="-170039">
              <a:spcBef>
                <a:spcPts val="612"/>
              </a:spcBef>
              <a:defRPr/>
            </a:pPr>
            <a:endParaRPr lang="en-US" dirty="0" smtClean="0"/>
          </a:p>
        </p:txBody>
      </p:sp>
      <p:sp>
        <p:nvSpPr>
          <p:cNvPr id="5" name="Slide Number Placeholder 4"/>
          <p:cNvSpPr>
            <a:spLocks noGrp="1"/>
          </p:cNvSpPr>
          <p:nvPr>
            <p:ph type="sldNum" sz="quarter" idx="10"/>
          </p:nvPr>
        </p:nvSpPr>
        <p:spPr/>
        <p:txBody>
          <a:bodyPr/>
          <a:lstStyle/>
          <a:p>
            <a:fld id="{8D3B99F0-B413-4F8E-9262-407D19939992}"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5891" name="Rectangle 3"/>
          <p:cNvSpPr>
            <a:spLocks noGrp="1" noChangeArrowheads="1"/>
          </p:cNvSpPr>
          <p:nvPr>
            <p:ph type="body" idx="1"/>
          </p:nvPr>
        </p:nvSpPr>
        <p:spPr bwMode="auto">
          <a:xfrm>
            <a:off x="457824" y="4497234"/>
            <a:ext cx="6104282" cy="4397114"/>
          </a:xfrm>
          <a:noFill/>
        </p:spPr>
        <p:txBody>
          <a:bodyPr wrap="square" numCol="1" anchor="t" anchorCtr="0" compatLnSpc="1">
            <a:prstTxWarp prst="textNoShape">
              <a:avLst/>
            </a:prstTxWarp>
            <a:normAutofit/>
          </a:bodyPr>
          <a:lstStyle/>
          <a:p>
            <a:pPr>
              <a:spcBef>
                <a:spcPts val="612"/>
              </a:spcBef>
            </a:pPr>
            <a:r>
              <a:rPr lang="en-US" dirty="0" smtClean="0"/>
              <a:t>There are five main types of Medicare Advantage Plans:</a:t>
            </a:r>
          </a:p>
          <a:p>
            <a:pPr marL="121456" lvl="1" indent="-121456">
              <a:spcBef>
                <a:spcPts val="612"/>
              </a:spcBef>
            </a:pPr>
            <a:r>
              <a:rPr lang="en-US" b="1" dirty="0" smtClean="0"/>
              <a:t>Medicare Health Maintenance Organizations (HMO) Plans</a:t>
            </a:r>
            <a:r>
              <a:rPr lang="en-US" dirty="0" smtClean="0"/>
              <a:t>—managed care plans that cover all Part A and B services and may provide extra services. You can generally only go to doctors, specialists, or hospitals that are part of the plan’s network, except in an emergency. </a:t>
            </a:r>
          </a:p>
          <a:p>
            <a:pPr marL="121456" lvl="1" indent="-121456">
              <a:spcBef>
                <a:spcPts val="612"/>
              </a:spcBef>
            </a:pPr>
            <a:r>
              <a:rPr lang="en-US" b="1" dirty="0" smtClean="0"/>
              <a:t>Medicare Preferred Provider Organization (PPO) Plans</a:t>
            </a:r>
            <a:r>
              <a:rPr lang="en-US" dirty="0" smtClean="0"/>
              <a:t>—similar to an HMO plan, but members can see any doctor or provider that accepts Medicare, and they don’t need a referral to see a specialist. Going to a provider that isn’t part of the plan’s network will usually cost more.</a:t>
            </a:r>
            <a:r>
              <a:rPr lang="en-US" b="1" dirty="0" smtClean="0"/>
              <a:t> </a:t>
            </a:r>
          </a:p>
          <a:p>
            <a:pPr marL="121456" lvl="1" indent="-121456">
              <a:spcBef>
                <a:spcPts val="612"/>
              </a:spcBef>
            </a:pPr>
            <a:r>
              <a:rPr lang="en-US" b="1" dirty="0" smtClean="0"/>
              <a:t>Medicare Private Fee-for-Service (PFFS) Plans</a:t>
            </a:r>
            <a:r>
              <a:rPr lang="en-US" dirty="0" smtClean="0"/>
              <a:t>—members can go to any provider that accepts the plan’s terms, and may get extra benefits. The private company decides its share and member’s share for services.</a:t>
            </a:r>
          </a:p>
          <a:p>
            <a:pPr marL="121456" lvl="1" indent="-121456">
              <a:spcBef>
                <a:spcPts val="612"/>
              </a:spcBef>
            </a:pPr>
            <a:r>
              <a:rPr lang="en-US" b="1" dirty="0" smtClean="0"/>
              <a:t>Medicare Special Needs (SNP) Plans</a:t>
            </a:r>
            <a:r>
              <a:rPr lang="en-US" dirty="0" smtClean="0"/>
              <a:t>—membership is limited to certain groups of people, such as those in certain institutions (like a nursing home), those eligible for both Medicare and Medicaid, or those with certain chronic or disabling conditions.</a:t>
            </a:r>
          </a:p>
          <a:p>
            <a:pPr marL="121456" lvl="1" indent="-121456">
              <a:spcBef>
                <a:spcPts val="612"/>
              </a:spcBef>
            </a:pPr>
            <a:r>
              <a:rPr lang="en-US" b="1" dirty="0" smtClean="0"/>
              <a:t>HMO Point-of-Service (HMOPOS) Plans</a:t>
            </a:r>
            <a:r>
              <a:rPr lang="en-US" dirty="0" smtClean="0"/>
              <a:t>—an HMO plan that may let you get some services out of network for a higher cost.</a:t>
            </a:r>
            <a:endParaRPr lang="en-US" b="1" dirty="0" smtClean="0"/>
          </a:p>
          <a:p>
            <a:pPr marL="121456" lvl="1" indent="-121456">
              <a:spcBef>
                <a:spcPts val="612"/>
              </a:spcBef>
            </a:pPr>
            <a:r>
              <a:rPr lang="en-US" b="1" dirty="0" smtClean="0"/>
              <a:t>Medicare Medical Savings Account (MSA) Plans</a:t>
            </a:r>
            <a:r>
              <a:rPr lang="en-US" dirty="0" smtClean="0"/>
              <a:t>—two part plans similar to Health Savings Account plans available outside of Medicare.  These  MA plans have high deductibles that must be met before plan begins to pay covered costs. Deductibles vary by plan.  The second part of this type plan is a Medical Savings Account into which Medicare deposits money that you may use to pay health care costs.</a:t>
            </a:r>
          </a:p>
          <a:p>
            <a:pPr marL="121456" lvl="1" indent="-121456">
              <a:spcBef>
                <a:spcPts val="612"/>
              </a:spcBef>
            </a:pPr>
            <a:r>
              <a:rPr lang="en-US" dirty="0" smtClean="0"/>
              <a:t>Not all types of plans are available in all areas.</a:t>
            </a:r>
          </a:p>
        </p:txBody>
      </p:sp>
      <p:sp>
        <p:nvSpPr>
          <p:cNvPr id="5" name="Slide Number Placeholder 4"/>
          <p:cNvSpPr>
            <a:spLocks noGrp="1"/>
          </p:cNvSpPr>
          <p:nvPr>
            <p:ph type="sldNum" sz="quarter" idx="10"/>
          </p:nvPr>
        </p:nvSpPr>
        <p:spPr/>
        <p:txBody>
          <a:bodyPr/>
          <a:lstStyle/>
          <a:p>
            <a:fld id="{8D3B99F0-B413-4F8E-9262-407D19939992}"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6131" name="Rectangle 3"/>
          <p:cNvSpPr>
            <a:spLocks noGrp="1" noChangeArrowheads="1"/>
          </p:cNvSpPr>
          <p:nvPr>
            <p:ph type="body" idx="1"/>
          </p:nvPr>
        </p:nvSpPr>
        <p:spPr bwMode="auto">
          <a:xfrm>
            <a:off x="779991" y="4497230"/>
            <a:ext cx="5381943" cy="4188939"/>
          </a:xfrm>
          <a:noFill/>
        </p:spPr>
        <p:txBody>
          <a:bodyPr wrap="square" numCol="1" anchor="t" anchorCtr="0" compatLnSpc="1">
            <a:prstTxWarp prst="textNoShape">
              <a:avLst/>
            </a:prstTxWarp>
          </a:bodyPr>
          <a:lstStyle/>
          <a:p>
            <a:pPr>
              <a:spcBef>
                <a:spcPts val="612"/>
              </a:spcBef>
            </a:pPr>
            <a:r>
              <a:rPr lang="en-US" dirty="0" smtClean="0"/>
              <a:t>Everyone with Medicare can join a Medicare prescription drug plan to help lower prescription drug costs and help protect against higher costs in the future.</a:t>
            </a:r>
          </a:p>
          <a:p>
            <a:pPr>
              <a:spcBef>
                <a:spcPts val="612"/>
              </a:spcBef>
            </a:pPr>
            <a:r>
              <a:rPr lang="en-US" dirty="0" smtClean="0"/>
              <a:t>Medicare contracts with private companies that offer prescription drug plans to negotiate discounted prices on behalf of their enrollees. </a:t>
            </a:r>
          </a:p>
          <a:p>
            <a:pPr>
              <a:spcBef>
                <a:spcPts val="612"/>
              </a:spcBef>
            </a:pPr>
            <a:r>
              <a:rPr lang="en-US" dirty="0" smtClean="0"/>
              <a:t>People with Medicare can also receive drug benefits through a Medicare Advantage Plan or other Medicare plan if they are enrolled in one. Some employers and unions may also provide Medicare drug coverage to people with Medicare.</a:t>
            </a:r>
          </a:p>
          <a:p>
            <a:pPr>
              <a:spcBef>
                <a:spcPts val="612"/>
              </a:spcBef>
            </a:pPr>
            <a:r>
              <a:rPr lang="en-US" dirty="0" smtClean="0">
                <a:solidFill>
                  <a:prstClr val="black"/>
                </a:solidFill>
              </a:rPr>
              <a:t>The drug lists (formulary) for each plan must include a range of drugs in each prescribed category. This makes sure that people with different medical conditions can get the treatment they need. All Medicare drug plans generally must cover at least two drugs in each category of drugs, but plans can choose which specific drugs are covered in each category. </a:t>
            </a:r>
            <a:endParaRPr lang="en-US" dirty="0" smtClean="0"/>
          </a:p>
        </p:txBody>
      </p:sp>
      <p:sp>
        <p:nvSpPr>
          <p:cNvPr id="5" name="Slide Number Placeholder 4"/>
          <p:cNvSpPr>
            <a:spLocks noGrp="1"/>
          </p:cNvSpPr>
          <p:nvPr>
            <p:ph type="sldNum" sz="quarter" idx="10"/>
          </p:nvPr>
        </p:nvSpPr>
        <p:spPr/>
        <p:txBody>
          <a:bodyPr/>
          <a:lstStyle/>
          <a:p>
            <a:fld id="{8D3B99F0-B413-4F8E-9262-407D19939992}"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2275" name="Rectangle 3"/>
          <p:cNvSpPr>
            <a:spLocks noGrp="1" noChangeArrowheads="1"/>
          </p:cNvSpPr>
          <p:nvPr>
            <p:ph type="body" idx="1"/>
          </p:nvPr>
        </p:nvSpPr>
        <p:spPr bwMode="auto">
          <a:xfrm>
            <a:off x="857992" y="4497229"/>
            <a:ext cx="5381943" cy="4343399"/>
          </a:xfrm>
          <a:noFill/>
        </p:spPr>
        <p:txBody>
          <a:bodyPr wrap="square" numCol="1" anchor="t" anchorCtr="0" compatLnSpc="1">
            <a:prstTxWarp prst="textNoShape">
              <a:avLst/>
            </a:prstTxWarp>
          </a:bodyPr>
          <a:lstStyle/>
          <a:p>
            <a:pPr>
              <a:spcBef>
                <a:spcPts val="612"/>
              </a:spcBef>
            </a:pPr>
            <a:r>
              <a:rPr lang="en-US" dirty="0" smtClean="0"/>
              <a:t>People with Medicare who have limited incomes and resources may be able to get Extra Help with the costs of Medicare prescription drug coverage. You must be enrolled in a Medicare prescription drug plan to get Extra Help.</a:t>
            </a:r>
          </a:p>
          <a:p>
            <a:pPr>
              <a:spcBef>
                <a:spcPts val="612"/>
              </a:spcBef>
            </a:pPr>
            <a:r>
              <a:rPr lang="en-US" dirty="0" smtClean="0"/>
              <a:t>You can apply with either Social Security or your state’s Medicaid program office. When you apply, you will be asked for information about your income and resources , and you will be asked to sign a statement that your answers are true. Social Security will check your information from computer records at the Internal Revenue Service and other sources. You may be contacted if more information is needed.</a:t>
            </a:r>
          </a:p>
          <a:p>
            <a:pPr>
              <a:spcBef>
                <a:spcPts val="612"/>
              </a:spcBef>
            </a:pPr>
            <a:r>
              <a:rPr lang="en-US" dirty="0" smtClean="0"/>
              <a:t>When your application has been processed, you will get a letter telling you if you qualify for Extra Help. </a:t>
            </a:r>
          </a:p>
          <a:p>
            <a:pPr>
              <a:spcBef>
                <a:spcPts val="612"/>
              </a:spcBef>
            </a:pPr>
            <a:r>
              <a:rPr lang="en-US" dirty="0" smtClean="0"/>
              <a:t>Certain groups of people automatically qualify for Extra Help and do not have to apply. These include:</a:t>
            </a:r>
          </a:p>
          <a:p>
            <a:pPr marL="121456" lvl="1" indent="-121456">
              <a:spcBef>
                <a:spcPts val="612"/>
              </a:spcBef>
            </a:pPr>
            <a:r>
              <a:rPr lang="en-US" dirty="0" smtClean="0"/>
              <a:t>People with Medicare and full Medicaid benefits (including prescription drug coverage)</a:t>
            </a:r>
          </a:p>
          <a:p>
            <a:pPr marL="121456" lvl="1" indent="-121456">
              <a:spcBef>
                <a:spcPts val="612"/>
              </a:spcBef>
            </a:pPr>
            <a:r>
              <a:rPr lang="en-US" dirty="0" smtClean="0"/>
              <a:t>People with Medicare who get Supplemental Security Income only (SSI)</a:t>
            </a:r>
          </a:p>
          <a:p>
            <a:pPr marL="121456" lvl="1" indent="-121456">
              <a:spcBef>
                <a:spcPts val="612"/>
              </a:spcBef>
            </a:pPr>
            <a:r>
              <a:rPr lang="en-US" dirty="0" smtClean="0"/>
              <a:t>People who get help from Medicaid paying their Medicare premiums (Medicare Savings Programs)</a:t>
            </a:r>
          </a:p>
          <a:p>
            <a:pPr>
              <a:spcBef>
                <a:spcPts val="612"/>
              </a:spcBef>
            </a:pPr>
            <a:r>
              <a:rPr lang="en-US" dirty="0" smtClean="0"/>
              <a:t>All other people with Medicare must file an application to get Extra Help.</a:t>
            </a:r>
          </a:p>
        </p:txBody>
      </p:sp>
      <p:sp>
        <p:nvSpPr>
          <p:cNvPr id="5" name="Slide Number Placeholder 4"/>
          <p:cNvSpPr>
            <a:spLocks noGrp="1"/>
          </p:cNvSpPr>
          <p:nvPr>
            <p:ph type="sldNum" sz="quarter" idx="10"/>
          </p:nvPr>
        </p:nvSpPr>
        <p:spPr/>
        <p:txBody>
          <a:bodyPr/>
          <a:lstStyle/>
          <a:p>
            <a:fld id="{8D3B99F0-B413-4F8E-9262-407D19939992}"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Rectangle 2"/>
          <p:cNvSpPr>
            <a:spLocks noGrp="1" noRot="1" noChangeAspect="1" noChangeArrowheads="1" noTextEdit="1"/>
          </p:cNvSpPr>
          <p:nvPr>
            <p:ph type="sldImg"/>
          </p:nvPr>
        </p:nvSpPr>
        <p:spPr bwMode="auto">
          <a:xfrm>
            <a:off x="1182688" y="700088"/>
            <a:ext cx="4651375" cy="3489325"/>
          </a:xfrm>
          <a:noFill/>
          <a:ln>
            <a:solidFill>
              <a:srgbClr val="000000"/>
            </a:solidFill>
            <a:miter lim="800000"/>
            <a:headEnd/>
            <a:tailEnd/>
          </a:ln>
        </p:spPr>
      </p:sp>
      <p:sp>
        <p:nvSpPr>
          <p:cNvPr id="123908" name="Rectangle 3"/>
          <p:cNvSpPr>
            <a:spLocks noGrp="1" noChangeArrowheads="1"/>
          </p:cNvSpPr>
          <p:nvPr>
            <p:ph type="body" idx="1"/>
          </p:nvPr>
        </p:nvSpPr>
        <p:spPr bwMode="auto">
          <a:xfrm>
            <a:off x="702633" y="4268396"/>
            <a:ext cx="6007314" cy="4187349"/>
          </a:xfrm>
        </p:spPr>
        <p:txBody>
          <a:bodyPr wrap="square" numCol="1" anchor="t" anchorCtr="0" compatLnSpc="1">
            <a:prstTxWarp prst="textNoShape">
              <a:avLst/>
            </a:prstTxWarp>
            <a:normAutofit/>
          </a:bodyPr>
          <a:lstStyle/>
          <a:p>
            <a:pPr>
              <a:spcBef>
                <a:spcPts val="612"/>
              </a:spcBef>
              <a:defRPr/>
            </a:pPr>
            <a:r>
              <a:rPr lang="en-US" dirty="0" smtClean="0"/>
              <a:t>Extra Help is available to people with Medicare with income below 150% of the Federal poverty level and limited resources. </a:t>
            </a:r>
          </a:p>
          <a:p>
            <a:pPr>
              <a:spcBef>
                <a:spcPts val="612"/>
              </a:spcBef>
              <a:defRPr/>
            </a:pPr>
            <a:r>
              <a:rPr lang="en-US" dirty="0" smtClean="0"/>
              <a:t>Medicare counts the income of you and your spouse (living in the same household), regardless of whether or not your spouse is applying for Extra Help. The income is compared to the Federal poverty level for a single person or a married person, as appropriate. This takes into consideration whether you and/or your spouse has dependent relatives who live with you and who rely on you for at least half of their support. A grandparent raising grandchildren may qualify, but the same person might not have qualified as an individual living alone. </a:t>
            </a:r>
          </a:p>
          <a:p>
            <a:pPr>
              <a:spcBef>
                <a:spcPts val="612"/>
              </a:spcBef>
              <a:defRPr/>
            </a:pPr>
            <a:r>
              <a:rPr lang="en-US" dirty="0" smtClean="0"/>
              <a:t>Resources also are counted for you and a spouse (living with you). </a:t>
            </a:r>
          </a:p>
          <a:p>
            <a:pPr marL="121456" lvl="1" indent="-121456">
              <a:spcBef>
                <a:spcPts val="612"/>
              </a:spcBef>
              <a:defRPr/>
            </a:pPr>
            <a:r>
              <a:rPr lang="en-US" dirty="0" smtClean="0"/>
              <a:t>Resources include money in a checking or savings account, stocks, and bonds. Resources don’t include your home, car, burial plot, burial expenses up to your state’s limit, furniture, or other household items, wedding rings or</a:t>
            </a:r>
            <a:r>
              <a:rPr lang="en-US" baseline="0" dirty="0" smtClean="0"/>
              <a:t> family heirlooms</a:t>
            </a:r>
            <a:r>
              <a:rPr lang="en-US" dirty="0" smtClean="0"/>
              <a:t>. </a:t>
            </a:r>
          </a:p>
          <a:p>
            <a:pPr marL="411330" indent="-411330">
              <a:spcBef>
                <a:spcPts val="612"/>
              </a:spcBef>
              <a:defRPr/>
            </a:pPr>
            <a:r>
              <a:rPr lang="en-US" b="1" dirty="0" smtClean="0"/>
              <a:t>NOTE</a:t>
            </a:r>
            <a:r>
              <a:rPr lang="en-US" dirty="0" smtClean="0"/>
              <a:t>: Extra Help isn’t available to people in the U.S. territories. The territories have their own rules for providing help with Medicare drug plan costs to their residents.</a:t>
            </a:r>
          </a:p>
        </p:txBody>
      </p:sp>
      <p:sp>
        <p:nvSpPr>
          <p:cNvPr id="5" name="Slide Number Placeholder 4"/>
          <p:cNvSpPr>
            <a:spLocks noGrp="1"/>
          </p:cNvSpPr>
          <p:nvPr>
            <p:ph type="sldNum" sz="quarter" idx="10"/>
          </p:nvPr>
        </p:nvSpPr>
        <p:spPr/>
        <p:txBody>
          <a:bodyPr/>
          <a:lstStyle/>
          <a:p>
            <a:fld id="{8D3B99F0-B413-4F8E-9262-407D19939992}"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579"/>
              </a:spcBef>
            </a:pPr>
            <a:r>
              <a:rPr lang="en-US" dirty="0" smtClean="0"/>
              <a:t>In addition to the 50% discount on covered brand-name prescription drugs, there will be increasing savings for you in the coverage gap each year until 2020. </a:t>
            </a:r>
            <a:endParaRPr lang="en-US" dirty="0"/>
          </a:p>
        </p:txBody>
      </p:sp>
      <p:sp>
        <p:nvSpPr>
          <p:cNvPr id="5" name="Slide Number Placeholder 4"/>
          <p:cNvSpPr>
            <a:spLocks noGrp="1"/>
          </p:cNvSpPr>
          <p:nvPr>
            <p:ph type="sldNum" sz="quarter" idx="11"/>
          </p:nvPr>
        </p:nvSpPr>
        <p:spPr/>
        <p:txBody>
          <a:bodyPr/>
          <a:lstStyle/>
          <a:p>
            <a:pPr>
              <a:defRPr/>
            </a:pPr>
            <a:fld id="{BFCF09E0-FC1D-44E9-A95C-BC92A507B37A}"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p:spPr>
      </p:sp>
      <p:sp>
        <p:nvSpPr>
          <p:cNvPr id="193539" name="Notes Placeholder 2"/>
          <p:cNvSpPr>
            <a:spLocks noGrp="1"/>
          </p:cNvSpPr>
          <p:nvPr>
            <p:ph type="body" idx="1"/>
          </p:nvPr>
        </p:nvSpPr>
        <p:spPr bwMode="auto"/>
        <p:txBody>
          <a:bodyPr wrap="square" numCol="1" anchor="t" anchorCtr="0" compatLnSpc="1">
            <a:prstTxWarp prst="textNoShape">
              <a:avLst/>
            </a:prstTxWarp>
          </a:bodyPr>
          <a:lstStyle/>
          <a:p>
            <a:pPr>
              <a:spcBef>
                <a:spcPts val="612"/>
              </a:spcBef>
              <a:defRPr/>
            </a:pPr>
            <a:r>
              <a:rPr lang="en-US" dirty="0" smtClean="0"/>
              <a:t>Lesson 2 </a:t>
            </a:r>
            <a:r>
              <a:rPr lang="en-US" i="1" dirty="0" smtClean="0"/>
              <a:t>Programs for People with Limited Income and Resources </a:t>
            </a:r>
            <a:r>
              <a:rPr lang="en-US" dirty="0" smtClean="0"/>
              <a:t>explains</a:t>
            </a:r>
          </a:p>
          <a:p>
            <a:pPr marL="121456" lvl="1" indent="-121456">
              <a:spcBef>
                <a:spcPts val="612"/>
              </a:spcBef>
              <a:defRPr/>
            </a:pPr>
            <a:r>
              <a:rPr lang="en-US" dirty="0" smtClean="0"/>
              <a:t>Medicaid</a:t>
            </a:r>
          </a:p>
          <a:p>
            <a:pPr marL="121456" lvl="1" indent="-121456">
              <a:spcBef>
                <a:spcPts val="612"/>
              </a:spcBef>
              <a:defRPr/>
            </a:pPr>
            <a:r>
              <a:rPr lang="en-US" dirty="0" smtClean="0"/>
              <a:t>Medicare Savings Programs</a:t>
            </a:r>
          </a:p>
        </p:txBody>
      </p:sp>
      <p:sp>
        <p:nvSpPr>
          <p:cNvPr id="5" name="Slide Number Placeholder 4"/>
          <p:cNvSpPr>
            <a:spLocks noGrp="1"/>
          </p:cNvSpPr>
          <p:nvPr>
            <p:ph type="sldNum" sz="quarter" idx="10"/>
          </p:nvPr>
        </p:nvSpPr>
        <p:spPr/>
        <p:txBody>
          <a:bodyPr/>
          <a:lstStyle/>
          <a:p>
            <a:fld id="{8D3B99F0-B413-4F8E-9262-407D19939992}"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7875" name="Rectangle 3"/>
          <p:cNvSpPr>
            <a:spLocks noGrp="1" noChangeArrowheads="1"/>
          </p:cNvSpPr>
          <p:nvPr>
            <p:ph type="body" idx="1"/>
          </p:nvPr>
        </p:nvSpPr>
        <p:spPr bwMode="auto">
          <a:xfrm>
            <a:off x="779992" y="4420953"/>
            <a:ext cx="5459942" cy="4185759"/>
          </a:xfrm>
          <a:noFill/>
        </p:spPr>
        <p:txBody>
          <a:bodyPr wrap="square" numCol="1" anchor="t" anchorCtr="0" compatLnSpc="1">
            <a:prstTxWarp prst="textNoShape">
              <a:avLst/>
            </a:prstTxWarp>
          </a:bodyPr>
          <a:lstStyle/>
          <a:p>
            <a:pPr>
              <a:spcBef>
                <a:spcPts val="612"/>
              </a:spcBef>
            </a:pPr>
            <a:r>
              <a:rPr lang="en-US" dirty="0" smtClean="0"/>
              <a:t>Medicaid is a program that helps pay medical costs for some people with limited income and resources. Medicaid is jointly funded by the Federal and state government and is administered by each state. It can cover children; aged, blind, and disabled people; and some other groups, depending on the state. If you are eligible for both Medicare and Medicaid, most of your health care costs are covered; we often refer to these people as “dually eligible.” People with both Medicare and Medicaid get drug coverage from Medicare, not Medicaid. </a:t>
            </a:r>
            <a:r>
              <a:rPr lang="en-US" dirty="0" smtClean="0">
                <a:solidFill>
                  <a:srgbClr val="231F20"/>
                </a:solidFill>
              </a:rPr>
              <a:t>People with Medicaid may get coverage for services that aren’t fully covered by Medicare, such as nursing home care and home health care.</a:t>
            </a:r>
            <a:endParaRPr lang="en-US" dirty="0" smtClean="0"/>
          </a:p>
          <a:p>
            <a:pPr>
              <a:spcBef>
                <a:spcPts val="612"/>
              </a:spcBef>
            </a:pPr>
            <a:r>
              <a:rPr lang="en-US" dirty="0" smtClean="0"/>
              <a:t>Medicaid eligibility is determined by each state, and Medicaid application processes and benefits vary from state to state. You need to contact your state Medical Assistance office to see if you qualify. For instance, a person in </a:t>
            </a:r>
            <a:r>
              <a:rPr lang="en-US" i="1" dirty="0" smtClean="0"/>
              <a:t>Name of State</a:t>
            </a:r>
            <a:r>
              <a:rPr lang="en-US" dirty="0" smtClean="0"/>
              <a:t>, would apply for Medicaid at </a:t>
            </a:r>
            <a:r>
              <a:rPr lang="en-US" i="1" dirty="0" smtClean="0"/>
              <a:t>Name of Agency</a:t>
            </a:r>
            <a:r>
              <a:rPr lang="en-US" dirty="0" smtClean="0"/>
              <a:t>. </a:t>
            </a:r>
            <a:r>
              <a:rPr lang="en-US" i="1" dirty="0" smtClean="0"/>
              <a:t>[Instructor: insert information specific to Medicaid in your state.]</a:t>
            </a:r>
          </a:p>
        </p:txBody>
      </p:sp>
      <p:sp>
        <p:nvSpPr>
          <p:cNvPr id="5" name="Slide Number Placeholder 4"/>
          <p:cNvSpPr>
            <a:spLocks noGrp="1"/>
          </p:cNvSpPr>
          <p:nvPr>
            <p:ph type="sldNum" sz="quarter" idx="10"/>
          </p:nvPr>
        </p:nvSpPr>
        <p:spPr/>
        <p:txBody>
          <a:bodyPr/>
          <a:lstStyle/>
          <a:p>
            <a:fld id="{8D3B99F0-B413-4F8E-9262-407D19939992}"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xfrm>
            <a:off x="1184275" y="698500"/>
            <a:ext cx="4652963" cy="3489325"/>
          </a:xfrm>
          <a:noFill/>
          <a:ln>
            <a:solidFill>
              <a:srgbClr val="000000"/>
            </a:solidFill>
            <a:miter lim="800000"/>
            <a:headEnd/>
            <a:tailEnd/>
          </a:ln>
        </p:spPr>
      </p:sp>
      <p:sp>
        <p:nvSpPr>
          <p:cNvPr id="81923" name="Notes Placeholder 2"/>
          <p:cNvSpPr>
            <a:spLocks noGrp="1"/>
          </p:cNvSpPr>
          <p:nvPr>
            <p:ph type="body" idx="1"/>
          </p:nvPr>
        </p:nvSpPr>
        <p:spPr bwMode="auto">
          <a:xfrm>
            <a:off x="658120" y="4420316"/>
            <a:ext cx="5703689" cy="4187666"/>
          </a:xfrm>
        </p:spPr>
        <p:txBody>
          <a:bodyPr wrap="square" numCol="1" anchor="t" anchorCtr="0" compatLnSpc="1">
            <a:prstTxWarp prst="textNoShape">
              <a:avLst/>
            </a:prstTxWarp>
            <a:normAutofit/>
          </a:bodyPr>
          <a:lstStyle/>
          <a:p>
            <a:pPr>
              <a:spcBef>
                <a:spcPts val="612"/>
              </a:spcBef>
              <a:defRPr/>
            </a:pPr>
            <a:r>
              <a:rPr lang="en-US" dirty="0" smtClean="0"/>
              <a:t>Waivers </a:t>
            </a:r>
            <a:r>
              <a:rPr lang="en-US" dirty="0"/>
              <a:t>are vehicles states can use to test new or existing ways to deliver and pay for health care services in Medicaid and the Children’s Health Insurance Program (CHIP). There are four primary types of waivers and demonstration projects:</a:t>
            </a:r>
          </a:p>
          <a:p>
            <a:pPr lvl="1" indent="-158342">
              <a:spcBef>
                <a:spcPts val="612"/>
              </a:spcBef>
              <a:defRPr/>
            </a:pPr>
            <a:r>
              <a:rPr lang="en-US" u="sng" dirty="0">
                <a:hlinkClick r:id="rId3"/>
              </a:rPr>
              <a:t>Section 1915(b) Managed Care Waivers:</a:t>
            </a:r>
            <a:r>
              <a:rPr lang="en-US" dirty="0"/>
              <a:t> States can apply for waivers to provide services through managed care delivery systems or otherwise limit people’s choice of providers</a:t>
            </a:r>
            <a:r>
              <a:rPr lang="en-US" dirty="0" smtClean="0"/>
              <a:t>. </a:t>
            </a:r>
          </a:p>
          <a:p>
            <a:pPr lvl="1" indent="-158342">
              <a:spcBef>
                <a:spcPts val="612"/>
              </a:spcBef>
              <a:defRPr/>
            </a:pPr>
            <a:r>
              <a:rPr lang="en-US" u="sng" dirty="0" smtClean="0">
                <a:hlinkClick r:id="rId4"/>
              </a:rPr>
              <a:t>Section </a:t>
            </a:r>
            <a:r>
              <a:rPr lang="en-US" u="sng" dirty="0">
                <a:hlinkClick r:id="rId4"/>
              </a:rPr>
              <a:t>1915(c) Home and Community-Based Services Waivers:</a:t>
            </a:r>
            <a:r>
              <a:rPr lang="en-US" dirty="0"/>
              <a:t> States can apply for waivers to provide long-term care services in home and community settings rather than institutional settings</a:t>
            </a:r>
            <a:r>
              <a:rPr lang="en-US" dirty="0" smtClean="0"/>
              <a:t>. </a:t>
            </a:r>
          </a:p>
          <a:p>
            <a:pPr lvl="1" indent="-158342">
              <a:spcBef>
                <a:spcPts val="612"/>
              </a:spcBef>
              <a:defRPr/>
            </a:pPr>
            <a:r>
              <a:rPr lang="en-US" u="sng" dirty="0" smtClean="0">
                <a:hlinkClick r:id="rId5"/>
              </a:rPr>
              <a:t>Section </a:t>
            </a:r>
            <a:r>
              <a:rPr lang="en-US" u="sng" dirty="0">
                <a:hlinkClick r:id="rId5"/>
              </a:rPr>
              <a:t>1115 Research &amp; Demonstration Projects:</a:t>
            </a:r>
            <a:r>
              <a:rPr lang="en-US" dirty="0"/>
              <a:t> States can apply for program flexibility to test new or existing approaches to financing and delivering Medicaid and CHIP</a:t>
            </a:r>
            <a:r>
              <a:rPr lang="en-US" dirty="0" smtClean="0"/>
              <a:t>. </a:t>
            </a:r>
          </a:p>
          <a:p>
            <a:pPr lvl="1" indent="-158342">
              <a:spcBef>
                <a:spcPts val="612"/>
              </a:spcBef>
              <a:defRPr/>
            </a:pPr>
            <a:r>
              <a:rPr lang="en-US" dirty="0">
                <a:hlinkClick r:id="rId6" action="ppaction://hlinkfile"/>
              </a:rPr>
              <a:t>Concurrent Section 1915(b) and 1915(c) Waivers:</a:t>
            </a:r>
            <a:r>
              <a:rPr lang="en-US" dirty="0"/>
              <a:t> States can apply to simultaneously implement two types of waivers to provide a continuum of </a:t>
            </a:r>
            <a:r>
              <a:rPr lang="en-US" dirty="0" smtClean="0"/>
              <a:t>services.</a:t>
            </a:r>
          </a:p>
          <a:p>
            <a:pPr marL="71636" lvl="1">
              <a:spcBef>
                <a:spcPts val="612"/>
              </a:spcBef>
              <a:defRPr/>
            </a:pPr>
            <a:r>
              <a:rPr lang="en-US" dirty="0" smtClean="0">
                <a:cs typeface="Arial" charset="0"/>
              </a:rPr>
              <a:t>For more information, please visit</a:t>
            </a:r>
            <a:r>
              <a:rPr lang="en-US" dirty="0">
                <a:cs typeface="Arial" charset="0"/>
              </a:rPr>
              <a:t>: </a:t>
            </a:r>
            <a:r>
              <a:rPr lang="en-US" dirty="0">
                <a:cs typeface="Arial" charset="0"/>
                <a:hlinkClick r:id="rId7"/>
              </a:rPr>
              <a:t>http://</a:t>
            </a:r>
            <a:r>
              <a:rPr lang="en-US" dirty="0" smtClean="0">
                <a:cs typeface="Arial" charset="0"/>
                <a:hlinkClick r:id="rId7"/>
              </a:rPr>
              <a:t>www.medicaid.gov/Medicaid-CHIP-Program-Information/By-Topics/Waivers/Waivers.html</a:t>
            </a:r>
            <a:endParaRPr lang="en-US" dirty="0" smtClean="0">
              <a:cs typeface="Arial" charset="0"/>
            </a:endParaRPr>
          </a:p>
          <a:p>
            <a:pPr marL="71636" lvl="1">
              <a:spcBef>
                <a:spcPts val="612"/>
              </a:spcBef>
              <a:defRPr/>
            </a:pPr>
            <a:endParaRPr lang="en-US" dirty="0" smtClean="0">
              <a:cs typeface="Arial" charset="0"/>
            </a:endParaRPr>
          </a:p>
          <a:p>
            <a:pPr lvl="1">
              <a:spcBef>
                <a:spcPts val="612"/>
              </a:spcBef>
              <a:defRPr/>
            </a:pPr>
            <a:endParaRPr lang="en-US" dirty="0" smtClean="0">
              <a:cs typeface="Arial" charset="0"/>
            </a:endParaRPr>
          </a:p>
          <a:p>
            <a:pPr>
              <a:defRPr/>
            </a:pPr>
            <a:endParaRPr lang="en-US" dirty="0" smtClean="0">
              <a:cs typeface="Arial" charset="0"/>
            </a:endParaRPr>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4418"/>
            <a:fld id="{4CA4012B-1266-417A-BAC3-42146378459E}" type="slidenum">
              <a:rPr lang="en-US" smtClean="0"/>
              <a:pPr defTabSz="934418"/>
              <a:t>27</a:t>
            </a:fld>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8899" name="Rectangle 3"/>
          <p:cNvSpPr>
            <a:spLocks noGrp="1" noChangeArrowheads="1"/>
          </p:cNvSpPr>
          <p:nvPr>
            <p:ph type="body" idx="1"/>
          </p:nvPr>
        </p:nvSpPr>
        <p:spPr bwMode="auto">
          <a:xfrm>
            <a:off x="467995" y="4497230"/>
            <a:ext cx="6083935" cy="4188939"/>
          </a:xfrm>
          <a:noFill/>
        </p:spPr>
        <p:txBody>
          <a:bodyPr wrap="square" numCol="1" anchor="t" anchorCtr="0" compatLnSpc="1">
            <a:prstTxWarp prst="textNoShape">
              <a:avLst/>
            </a:prstTxWarp>
            <a:noAutofit/>
          </a:bodyPr>
          <a:lstStyle/>
          <a:p>
            <a:pPr>
              <a:spcBef>
                <a:spcPts val="612"/>
              </a:spcBef>
            </a:pPr>
            <a:r>
              <a:rPr lang="en-US" dirty="0" smtClean="0">
                <a:solidFill>
                  <a:srgbClr val="231F20"/>
                </a:solidFill>
              </a:rPr>
              <a:t>States have other programs that pay Medicare </a:t>
            </a:r>
            <a:r>
              <a:rPr lang="en-US" dirty="0" smtClean="0">
                <a:solidFill>
                  <a:srgbClr val="000000"/>
                </a:solidFill>
              </a:rPr>
              <a:t>premiums </a:t>
            </a:r>
            <a:r>
              <a:rPr lang="en-US" dirty="0" smtClean="0">
                <a:solidFill>
                  <a:srgbClr val="231F20"/>
                </a:solidFill>
              </a:rPr>
              <a:t>and, in some cases, may also pay Medicare </a:t>
            </a:r>
            <a:r>
              <a:rPr lang="en-US" dirty="0" smtClean="0">
                <a:solidFill>
                  <a:srgbClr val="000000"/>
                </a:solidFill>
              </a:rPr>
              <a:t>deductibles </a:t>
            </a:r>
            <a:r>
              <a:rPr lang="en-US" dirty="0" smtClean="0">
                <a:solidFill>
                  <a:srgbClr val="231F20"/>
                </a:solidFill>
              </a:rPr>
              <a:t>and </a:t>
            </a:r>
            <a:r>
              <a:rPr lang="en-US" dirty="0" smtClean="0">
                <a:solidFill>
                  <a:srgbClr val="000000"/>
                </a:solidFill>
              </a:rPr>
              <a:t>coinsurance</a:t>
            </a:r>
            <a:r>
              <a:rPr lang="en-US" dirty="0" smtClean="0">
                <a:solidFill>
                  <a:srgbClr val="231F20"/>
                </a:solidFill>
              </a:rPr>
              <a:t> for people with limited income and resources.</a:t>
            </a:r>
            <a:r>
              <a:rPr lang="en-US" dirty="0" smtClean="0">
                <a:solidFill>
                  <a:srgbClr val="000000"/>
                </a:solidFill>
              </a:rPr>
              <a:t> </a:t>
            </a:r>
            <a:r>
              <a:rPr lang="en-US" dirty="0" smtClean="0"/>
              <a:t>These programs frequently have higher income and resource guidelines than Medicaid. These programs are collectively called Medicare Savings Programs, and include the Qualified Medicare Beneficiary (QMB), Specified Low-income Medicare Beneficiary (SLMB), Qualifying Individual (QI), and Qualified Disabled &amp; Working Individuals (QDWI) programs. See Appendix E for a chart with more detailed information on these programs.</a:t>
            </a:r>
          </a:p>
          <a:p>
            <a:pPr>
              <a:spcBef>
                <a:spcPts val="612"/>
              </a:spcBef>
            </a:pPr>
            <a:r>
              <a:rPr lang="en-US" dirty="0" smtClean="0"/>
              <a:t>Eligibility for these programs is determined by income and resource levels. The income amounts are updated annually with the Federal poverty level.</a:t>
            </a:r>
          </a:p>
          <a:p>
            <a:pPr>
              <a:spcBef>
                <a:spcPts val="612"/>
              </a:spcBef>
            </a:pPr>
            <a:r>
              <a:rPr lang="en-US" dirty="0" smtClean="0"/>
              <a:t>Additionally, some states offer their own programs to help people with Medicare pay the out-of-pocket costs of health care, including State Pharmacy Assistance Programs.</a:t>
            </a:r>
          </a:p>
          <a:p>
            <a:pPr>
              <a:spcBef>
                <a:spcPts val="612"/>
              </a:spcBef>
            </a:pPr>
            <a:r>
              <a:rPr lang="en-US" dirty="0" smtClean="0"/>
              <a:t>Under Section 113 of MIPPA, Social Security is directed to transmit data from the LIS application, with the consent of the applicant, to the Medicaid agency for purposes of initiating an application for Medicare Savings Programs (MSP). The state is directed to treat the data as an application for MSP benefits, as if it had been submitted directly by the applicant.  </a:t>
            </a:r>
          </a:p>
          <a:p>
            <a:pPr defTabSz="915201">
              <a:spcBef>
                <a:spcPts val="612"/>
              </a:spcBef>
              <a:defRPr/>
            </a:pPr>
            <a:r>
              <a:rPr lang="en-US" dirty="0" smtClean="0"/>
              <a:t>Contact your State Health Insurance Assistance Program (SHIP) to find out which programs may be available to you. You can find the contact information for your local SHIP by visiting </a:t>
            </a:r>
            <a:r>
              <a:rPr lang="en-US" u="sng" kern="1200" dirty="0" smtClean="0">
                <a:solidFill>
                  <a:schemeClr val="tx1"/>
                </a:solidFill>
                <a:latin typeface="+mn-lt"/>
                <a:ea typeface="+mn-ea"/>
                <a:cs typeface="+mn-cs"/>
                <a:hlinkClick r:id="rId3"/>
              </a:rPr>
              <a:t>www.medicare.gov</a:t>
            </a:r>
            <a:r>
              <a:rPr lang="en-US" u="sng" kern="1200" dirty="0" smtClean="0">
                <a:solidFill>
                  <a:schemeClr val="tx1"/>
                </a:solidFill>
                <a:latin typeface="+mn-lt"/>
                <a:ea typeface="+mn-ea"/>
                <a:cs typeface="+mn-cs"/>
              </a:rPr>
              <a:t> </a:t>
            </a:r>
            <a:r>
              <a:rPr lang="en-US" dirty="0" smtClean="0"/>
              <a:t>on the web or by calling 1-800-MEDICARE (1-800-633-4227). TTY users should call 1-877-486-2048.</a:t>
            </a:r>
          </a:p>
          <a:p>
            <a:pPr marL="457550" defTabSz="915201">
              <a:defRPr/>
            </a:pPr>
            <a:endParaRPr lang="en-US" dirty="0" smtClean="0"/>
          </a:p>
        </p:txBody>
      </p:sp>
      <p:sp>
        <p:nvSpPr>
          <p:cNvPr id="8" name="Slide Number Placeholder 7"/>
          <p:cNvSpPr>
            <a:spLocks noGrp="1"/>
          </p:cNvSpPr>
          <p:nvPr>
            <p:ph type="sldNum" sz="quarter" idx="10"/>
          </p:nvPr>
        </p:nvSpPr>
        <p:spPr/>
        <p:txBody>
          <a:bodyPr/>
          <a:lstStyle/>
          <a:p>
            <a:fld id="{8D3B99F0-B413-4F8E-9262-407D19939992}"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p:txBody>
          <a:bodyPr wrap="square" numCol="1" anchor="t" anchorCtr="0" compatLnSpc="1">
            <a:prstTxWarp prst="textNoShape">
              <a:avLst/>
            </a:prstTxWarp>
          </a:bodyPr>
          <a:lstStyle/>
          <a:p>
            <a:pPr>
              <a:spcBef>
                <a:spcPts val="579"/>
              </a:spcBef>
              <a:defRPr/>
            </a:pPr>
            <a:r>
              <a:rPr lang="en-US" dirty="0" smtClean="0"/>
              <a:t>The Qualified Medicare Beneficiary (QMB) program was established by the Medicare Catastrophic Coverage Act of 1988. To qualify for QMB you must be eligible for Medicare Part A, and have an income not exceeding 100% of the Federal Poverty Level (FPL). This will be effective the first month following the month QMB eligibility is approved. Eligibility cannot be retroactive. If you qualify for QMB, you get help paying your Part A and Part B premiums, deductibles, co-insurance, and copays.</a:t>
            </a:r>
          </a:p>
          <a:p>
            <a:pPr>
              <a:spcBef>
                <a:spcPts val="579"/>
              </a:spcBef>
              <a:defRPr/>
            </a:pPr>
            <a:r>
              <a:rPr lang="en-US" dirty="0" smtClean="0"/>
              <a:t>The Specified Low-income Medicare Beneficiary (SLMB) program was established by OBRA law of 1990 and became effective January 1, 1993. To qualify for SLMB, you must be eligible for Medicare Part A and have an income that is at least 100%, but does not exceed 120% of the FPL. If you qualify for SLMB, you get help paying for your Part B premium.</a:t>
            </a:r>
          </a:p>
          <a:p>
            <a:pPr>
              <a:spcBef>
                <a:spcPts val="579"/>
              </a:spcBef>
              <a:defRPr/>
            </a:pPr>
            <a:r>
              <a:rPr lang="en-US" dirty="0" smtClean="0"/>
              <a:t>Note: Effective January 1, 2012, the resource limits for the QMB, SLMB and QI programs are $6,940 for a single person and $10,410 for a married person living with a spouse and no other dependents. These resource limits are adjusted on January 1 of each year, based upon the change in the annual consumer price index (CPI) since September of the previous year. States must use the new resource limits when determining eligibility for these programs. </a:t>
            </a:r>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BC10EF-9EA6-4E9A-9B5A-3656AD71D83A}" type="slidenum">
              <a:rPr lang="en-US" smtClean="0"/>
              <a:pPr/>
              <a:t>29</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5" name="Rectangle 3"/>
          <p:cNvSpPr>
            <a:spLocks noGrp="1" noChangeArrowheads="1"/>
          </p:cNvSpPr>
          <p:nvPr>
            <p:ph type="body" idx="1"/>
          </p:nvPr>
        </p:nvSpPr>
        <p:spPr bwMode="auto">
          <a:xfrm>
            <a:off x="857991" y="4497230"/>
            <a:ext cx="5227217" cy="4188939"/>
          </a:xfrm>
          <a:noFill/>
        </p:spPr>
        <p:txBody>
          <a:bodyPr wrap="square" numCol="1" anchor="t" anchorCtr="0" compatLnSpc="1">
            <a:prstTxWarp prst="textNoShape">
              <a:avLst/>
            </a:prstTxWarp>
          </a:bodyPr>
          <a:lstStyle/>
          <a:p>
            <a:pPr>
              <a:spcBef>
                <a:spcPts val="612"/>
              </a:spcBef>
            </a:pPr>
            <a:r>
              <a:rPr lang="en-US" dirty="0" smtClean="0"/>
              <a:t>President Lyndon Johnson signed the Medicare and Medicaid programs into law July 30, 1965. Medicaid became effective January 1, 1966, and Medicare became effective July 1, 1966. Medicare is the nation’s largest health insurance program, currently covering about 44 million Americans.</a:t>
            </a:r>
          </a:p>
          <a:p>
            <a:pPr>
              <a:spcBef>
                <a:spcPts val="612"/>
              </a:spcBef>
            </a:pPr>
            <a:r>
              <a:rPr lang="en-US" dirty="0" smtClean="0"/>
              <a:t>Medicare is health insurance for three groups of people.</a:t>
            </a:r>
          </a:p>
          <a:p>
            <a:pPr marL="121456" lvl="1" indent="-121456">
              <a:spcBef>
                <a:spcPts val="612"/>
              </a:spcBef>
            </a:pPr>
            <a:r>
              <a:rPr lang="en-US" dirty="0" smtClean="0"/>
              <a:t>Those who are age 65 and older</a:t>
            </a:r>
          </a:p>
          <a:p>
            <a:pPr marL="121456" lvl="1" indent="-121456">
              <a:spcBef>
                <a:spcPts val="612"/>
              </a:spcBef>
            </a:pPr>
            <a:r>
              <a:rPr lang="en-US" dirty="0" smtClean="0"/>
              <a:t>People under age 65 with certain disabilities who are entitled to Social Security disability or Railroad Retirement benefits for 24 months. The 24-month Medicare waiting period does not apply to people disabled by Amyotrophic Lateral Sclerosis (ALS, known as Lou Gehrig’s Disease). People with ALS get Medicare the first month they are entitled to disability benefits. This provision became effective on July 1, 2001</a:t>
            </a:r>
          </a:p>
          <a:p>
            <a:pPr marL="121456" lvl="1" indent="-121456">
              <a:spcBef>
                <a:spcPts val="612"/>
              </a:spcBef>
            </a:pPr>
            <a:r>
              <a:rPr lang="en-US" dirty="0" smtClean="0"/>
              <a:t>People of any age who have End-Stage Renal Disease (ESRD; permanent kidney failure requiring dialysis or a transplant)</a:t>
            </a:r>
          </a:p>
          <a:p>
            <a:endParaRPr lang="en-US" dirty="0" smtClean="0"/>
          </a:p>
        </p:txBody>
      </p:sp>
      <p:sp>
        <p:nvSpPr>
          <p:cNvPr id="5" name="Slide Number Placeholder 4"/>
          <p:cNvSpPr>
            <a:spLocks noGrp="1"/>
          </p:cNvSpPr>
          <p:nvPr>
            <p:ph type="sldNum" sz="quarter" idx="10"/>
          </p:nvPr>
        </p:nvSpPr>
        <p:spPr/>
        <p:txBody>
          <a:bodyPr/>
          <a:lstStyle/>
          <a:p>
            <a:fld id="{8D3B99F0-B413-4F8E-9262-407D19939992}"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xfrm>
            <a:off x="658118" y="4420623"/>
            <a:ext cx="5703689" cy="4186743"/>
          </a:xfrm>
        </p:spPr>
        <p:txBody>
          <a:bodyPr wrap="square" numCol="1" anchor="t" anchorCtr="0" compatLnSpc="1">
            <a:prstTxWarp prst="textNoShape">
              <a:avLst/>
            </a:prstTxWarp>
          </a:bodyPr>
          <a:lstStyle/>
          <a:p>
            <a:pPr>
              <a:spcBef>
                <a:spcPts val="579"/>
              </a:spcBef>
              <a:defRPr/>
            </a:pPr>
            <a:r>
              <a:rPr lang="en-US" dirty="0" smtClean="0"/>
              <a:t>The Qualified Individual (QI) program was established by the BBA of 1997. It is fully Federal funded. Congress only appropriated a limited amount of funds to each state. To qualify for QI, you must be eligible for Medicare Part A, and have an income not exceeding 135% of the Federal Poverty Level (FPL). If you qualify for QI, and there are still funds available in your state, you get help paying your Part B premium.</a:t>
            </a:r>
          </a:p>
          <a:p>
            <a:pPr>
              <a:spcBef>
                <a:spcPts val="579"/>
              </a:spcBef>
              <a:defRPr/>
            </a:pPr>
            <a:r>
              <a:rPr lang="en-US" dirty="0" smtClean="0"/>
              <a:t>The Qualified Disabled and Working Individual (QDWI) program was established by the OBRA law of 1989. To qualify for QDWI, you must be entitled to Medicare Part A because of a loss of disability-based Part A due to earnings exceeding Substantial Gainful Activity (SGA), and have an income not higher than 200% of the FPL, and you cannot be otherwise eligible for Medicaid. If you qualify you get help paying your Part A premium. States can charge premiums if income is between 150% and 200% FPL. Resources not exceeding twice maximum for SSI (in 2012 $4,000 for an individual and $6,000 for married couple).</a:t>
            </a:r>
          </a:p>
          <a:p>
            <a:pPr indent="1620">
              <a:spcBef>
                <a:spcPts val="579"/>
              </a:spcBef>
              <a:defRPr/>
            </a:pPr>
            <a:r>
              <a:rPr lang="en-US" b="1" dirty="0" smtClean="0"/>
              <a:t>NOTE: </a:t>
            </a:r>
            <a:r>
              <a:rPr lang="en-US" dirty="0" smtClean="0"/>
              <a:t>This chart is provided as a handout in the corresponding workbook’s Appendix.</a:t>
            </a:r>
          </a:p>
          <a:p>
            <a:pPr marL="114979" indent="-114979">
              <a:defRPr/>
            </a:pPr>
            <a:endParaRPr lang="en-US" dirty="0" smtClean="0"/>
          </a:p>
          <a:p>
            <a:pPr marL="114979" indent="-114979">
              <a:defRPr/>
            </a:pPr>
            <a:endParaRPr lang="en-US" dirty="0" smtClean="0"/>
          </a:p>
          <a:p>
            <a:pPr>
              <a:defRPr/>
            </a:pPr>
            <a:endParaRPr lang="en-US" dirty="0" smtClean="0"/>
          </a:p>
          <a:p>
            <a:pPr eaLnBrk="1" hangingPunct="1">
              <a:buFontTx/>
              <a:buChar char="•"/>
              <a:defRPr/>
            </a:pPr>
            <a:endParaRPr lang="en-US" dirty="0" smtClean="0"/>
          </a:p>
          <a:p>
            <a:pPr>
              <a:defRPr/>
            </a:pPr>
            <a:endParaRPr lang="en-US" dirty="0" smtClean="0"/>
          </a:p>
        </p:txBody>
      </p:sp>
      <p:sp>
        <p:nvSpPr>
          <p:cNvPr id="921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F8276D-2355-4EA6-B008-E01D91CBE24E}" type="slidenum">
              <a:rPr lang="en-US" smtClean="0"/>
              <a:pPr/>
              <a:t>30</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ts val="579"/>
              </a:spcBef>
            </a:pPr>
            <a:r>
              <a:rPr lang="en-US" dirty="0">
                <a:latin typeface="+mn-lt"/>
                <a:cs typeface="+mn-cs"/>
              </a:rPr>
              <a:t>Prior to the implementation of the Affordable Care Act in 2014, individuals who fall into certain categories’ or categorical “groups’’ are eligible for Medicaid, including low-income children, pregnant women, parents and other caretaker relatives, seniors, and people with disabilities. </a:t>
            </a:r>
          </a:p>
          <a:p>
            <a:pPr>
              <a:spcBef>
                <a:spcPts val="579"/>
              </a:spcBef>
            </a:pPr>
            <a:r>
              <a:rPr lang="en-US" dirty="0">
                <a:latin typeface="+mn-lt"/>
                <a:cs typeface="+mn-cs"/>
              </a:rPr>
              <a:t>Federal minimum income eligibility standards vary by category. States could not cover non-disabled, non-elderly adults who do not have dependent children, regardless of their income level, except through a Medicaid demonstration under Section 1115 of the Act. As a result of the varying Federal minimum standards and State options, eligibility for Medicaid is complicated and significant gaps continue to exist even among the lowest income Americans.</a:t>
            </a:r>
          </a:p>
          <a:p>
            <a:pPr defTabSz="882396">
              <a:spcBef>
                <a:spcPts val="579"/>
              </a:spcBef>
              <a:defRPr/>
            </a:pPr>
            <a:r>
              <a:rPr lang="en-US" dirty="0" smtClean="0"/>
              <a:t>The Affordable Care Act fills in current gaps in coverage for the poorest Americans by creating a minimum Medicaid income eligibility level across the country. Beginning in January 2014, individuals under 65 years of age with income below 133 percent of the federal poverty level (FPL) will be eligible for Medicaid. For the first time, low-income adults without children will be guaranteed coverage through Medicaid in every state without need for a waiver, and parents of children will be eligible at a uniform income level across all states. Medicaid and Children's Health Insurance Program (CHIP) eligibility and enrollment will be much simpler and will be coordinated with the newly created Health Insurance Marketplace (Exchanges).</a:t>
            </a:r>
          </a:p>
          <a:p>
            <a:endParaRPr lang="en-US" dirty="0">
              <a:latin typeface="+mn-lt"/>
              <a:cs typeface="+mn-cs"/>
            </a:endParaRPr>
          </a:p>
          <a:p>
            <a:endParaRPr lang="en-US" dirty="0">
              <a:latin typeface="+mn-lt"/>
              <a:cs typeface="+mn-cs"/>
            </a:endParaRPr>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D36F94-D5A6-4AF9-9840-167F0DB1F8DB}" type="slidenum">
              <a:rPr lang="en-US" smtClean="0"/>
              <a:pPr/>
              <a:t>31</a:t>
            </a:fld>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1147763" y="665163"/>
            <a:ext cx="4654550" cy="3490912"/>
          </a:xfrm>
          <a:noFill/>
          <a:ln>
            <a:solidFill>
              <a:srgbClr val="000000"/>
            </a:solidFill>
            <a:miter lim="800000"/>
            <a:headEnd/>
            <a:tailEnd/>
          </a:ln>
        </p:spPr>
      </p:sp>
      <p:sp>
        <p:nvSpPr>
          <p:cNvPr id="84995" name="Notes Placeholder 2"/>
          <p:cNvSpPr>
            <a:spLocks noGrp="1"/>
          </p:cNvSpPr>
          <p:nvPr>
            <p:ph type="body" idx="1"/>
          </p:nvPr>
        </p:nvSpPr>
        <p:spPr bwMode="auto">
          <a:xfrm>
            <a:off x="658118" y="4420315"/>
            <a:ext cx="5703689" cy="4187666"/>
          </a:xfrm>
          <a:noFill/>
        </p:spPr>
        <p:txBody>
          <a:bodyPr wrap="square" numCol="1" anchor="t" anchorCtr="0" compatLnSpc="1">
            <a:prstTxWarp prst="textNoShape">
              <a:avLst/>
            </a:prstTxWarp>
            <a:normAutofit/>
          </a:bodyPr>
          <a:lstStyle/>
          <a:p>
            <a:pPr defTabSz="882396">
              <a:spcBef>
                <a:spcPts val="579"/>
              </a:spcBef>
              <a:defRPr/>
            </a:pPr>
            <a:r>
              <a:rPr lang="en-US" dirty="0" smtClean="0"/>
              <a:t>ACA established a new eligibility group that all states participating in Medicaid have the option to cover as of January 2014. This new group fills in the gaps in existing Medicaid eligibility. It makes eligible very-low income individuals (those under 133% FPL) who aren’t otherwise eligible under mandatory eligibility categories. It includes those who are not age 65 or older; pregnant; entitled to or enrolled in benefits under Medicare Part A; enrolled under Medicare Part B; or described in any of the other mandatory groups in the statute, such as certain parents, children, or people eligible based on their receipt of benefits under the Supplemental Security Income (SSI) program.</a:t>
            </a:r>
            <a:r>
              <a:rPr lang="en-US" baseline="0" dirty="0" smtClean="0"/>
              <a:t>  </a:t>
            </a:r>
            <a:r>
              <a:rPr lang="en-US" dirty="0" smtClean="0"/>
              <a:t>States have the option to begin covering this group or to phase-in coverage of the group based on income</a:t>
            </a:r>
            <a:r>
              <a:rPr lang="en-US" baseline="0" dirty="0" smtClean="0"/>
              <a:t> </a:t>
            </a:r>
            <a:r>
              <a:rPr lang="en-US" dirty="0" smtClean="0"/>
              <a:t>starting April 1, 2010.</a:t>
            </a:r>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0F36C0-719B-4179-A8FE-8D75CB8C7EE8}" type="slidenum">
              <a:rPr lang="en-US" smtClean="0"/>
              <a:pPr/>
              <a:t>32</a:t>
            </a:fld>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a:lstStyle/>
          <a:p>
            <a:pPr>
              <a:spcBef>
                <a:spcPts val="579"/>
              </a:spcBef>
            </a:pPr>
            <a:r>
              <a:rPr lang="en-US" dirty="0" smtClean="0"/>
              <a:t>To establish a foundation for a more simplified, streamlined Medicaid eligibility process in the context of the new eligibility group for low-income adults that will become effective in 2014, The</a:t>
            </a:r>
            <a:r>
              <a:rPr lang="en-US" baseline="0" dirty="0" smtClean="0"/>
              <a:t> Medicaid Eligibility Final Rule (released on March 16, 2012)</a:t>
            </a:r>
            <a:r>
              <a:rPr lang="en-US" dirty="0" smtClean="0"/>
              <a:t> implements a more straightforward structure of four major eligibility groups: children, pregnant women, parents and caretaker relatives, and the new adult group. </a:t>
            </a:r>
            <a:r>
              <a:rPr lang="en-US" dirty="0">
                <a:latin typeface="+mn-lt"/>
                <a:cs typeface="+mn-cs"/>
              </a:rPr>
              <a:t>The final rule codifies Medicaid and CHIP eligibility and enrollment simplification processes to ensure a seamless system of coverage.</a:t>
            </a:r>
          </a:p>
          <a:p>
            <a:pPr>
              <a:spcBef>
                <a:spcPts val="579"/>
              </a:spcBef>
            </a:pPr>
            <a:r>
              <a:rPr lang="en-US" dirty="0" smtClean="0"/>
              <a:t>Beginning in January 2014, individuals under 65 years of age with income below 133 percent of the federal poverty level (FPL) will be eligible for Medicaid. For the first time, low-income adults without children will be guaranteed coverage through Medicaid in every state without need for a waiver, and parents of children will be eligible at a uniform income level across all states. </a:t>
            </a:r>
            <a:endParaRPr lang="en-US" dirty="0">
              <a:latin typeface="+mn-lt"/>
              <a:cs typeface="+mn-cs"/>
            </a:endParaRPr>
          </a:p>
          <a:p>
            <a:pPr>
              <a:spcBef>
                <a:spcPts val="579"/>
              </a:spcBef>
            </a:pPr>
            <a:r>
              <a:rPr lang="en-US" dirty="0">
                <a:latin typeface="+mn-lt"/>
                <a:cs typeface="+mn-cs"/>
              </a:rPr>
              <a:t>The Final Rule also simplifies financial eligibility by relying on a single “Modified Adjusted Gross Income” (MAGI) standard for determining eligibility for most Medicaid and CHIP enrollees (children and non-disabled adults under age 65) and by consolidating eligibility categories into four main groups – adults, children, parents and pregnant women. (See chart on next slide).</a:t>
            </a:r>
          </a:p>
          <a:p>
            <a:pPr>
              <a:spcBef>
                <a:spcPts val="579"/>
              </a:spcBef>
            </a:pPr>
            <a:r>
              <a:rPr lang="en-US" dirty="0">
                <a:latin typeface="+mn-lt"/>
                <a:cs typeface="+mn-cs"/>
              </a:rPr>
              <a:t>In addition, people with disabilities or in need of long-term services and supports may enroll in an existing Medicaid eligibility category to ensure that they are quickly enrolled in coverage that best meets their needs. </a:t>
            </a:r>
          </a:p>
          <a:p>
            <a:endParaRPr lang="en-US" dirty="0">
              <a:latin typeface="+mn-lt"/>
              <a:cs typeface="+mn-cs"/>
            </a:endParaRPr>
          </a:p>
          <a:p>
            <a:endParaRPr lang="en-US" dirty="0">
              <a:latin typeface="+mn-lt"/>
              <a:cs typeface="+mn-cs"/>
            </a:endParaRPr>
          </a:p>
          <a:p>
            <a:endParaRPr lang="en-US" dirty="0">
              <a:latin typeface="+mn-lt"/>
              <a:cs typeface="+mn-cs"/>
            </a:endParaRPr>
          </a:p>
          <a:p>
            <a:endParaRPr lang="en-US" dirty="0" smtClean="0"/>
          </a:p>
          <a:p>
            <a:pPr>
              <a:buFont typeface="Wingdings" pitchFamily="2" charset="2"/>
              <a:buChar char="§"/>
            </a:pPr>
            <a:endParaRPr lang="en-US" dirty="0" smtClean="0"/>
          </a:p>
          <a:p>
            <a:endParaRPr lang="en-US" dirty="0" smtClean="0">
              <a:ea typeface="ＭＳ Ｐゴシック"/>
              <a:cs typeface="ＭＳ Ｐゴシック"/>
            </a:endParaRPr>
          </a:p>
        </p:txBody>
      </p:sp>
      <p:sp>
        <p:nvSpPr>
          <p:cNvPr id="77827" name="Slide Number Placeholder 3"/>
          <p:cNvSpPr>
            <a:spLocks noGrp="1"/>
          </p:cNvSpPr>
          <p:nvPr>
            <p:ph type="sldNum" sz="quarter" idx="5"/>
          </p:nvPr>
        </p:nvSpPr>
        <p:spPr bwMode="auto">
          <a:noFill/>
          <a:ln>
            <a:miter lim="800000"/>
            <a:headEnd/>
            <a:tailEnd/>
          </a:ln>
        </p:spPr>
        <p:txBody>
          <a:bodyPr/>
          <a:lstStyle/>
          <a:p>
            <a:fld id="{F0E6EB87-9B4B-439E-970B-D5C481C48C6A}" type="slidenum">
              <a:rPr lang="en-US" smtClean="0">
                <a:latin typeface="Arial" charset="0"/>
                <a:ea typeface="ＭＳ Ｐゴシック"/>
                <a:cs typeface="ＭＳ Ｐゴシック"/>
              </a:rPr>
              <a:pPr/>
              <a:t>33</a:t>
            </a:fld>
            <a:endParaRPr lang="en-US" dirty="0" smtClean="0">
              <a:latin typeface="Arial" charset="0"/>
              <a:ea typeface="ＭＳ Ｐゴシック"/>
              <a:cs typeface="ＭＳ Ｐゴシック"/>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a:lstStyle/>
          <a:p>
            <a:r>
              <a:rPr lang="en-US" dirty="0">
                <a:latin typeface="+mn-lt"/>
                <a:cs typeface="+mn-cs"/>
              </a:rPr>
              <a:t>New Rule simplifies the Medicaid and CHIP eligibility, enrollment and renewal process in the following ways:</a:t>
            </a:r>
          </a:p>
          <a:p>
            <a:pPr marL="217516" lvl="1" indent="-108758">
              <a:spcBef>
                <a:spcPts val="579"/>
              </a:spcBef>
              <a:defRPr/>
            </a:pPr>
            <a:r>
              <a:rPr lang="en-US" dirty="0">
                <a:latin typeface="+mn-lt"/>
                <a:cs typeface="+mn-cs"/>
              </a:rPr>
              <a:t>Replaces complex rules in place today with the new Modified Adjusted Gross Income (MAGI) standard, ensuring that individuals eligible under the MAGI-based category will be promptly enrolled in Medicaid. </a:t>
            </a:r>
          </a:p>
          <a:p>
            <a:pPr marL="217516" lvl="1" indent="-108758">
              <a:spcBef>
                <a:spcPts val="579"/>
              </a:spcBef>
              <a:defRPr/>
            </a:pPr>
            <a:r>
              <a:rPr lang="en-US" dirty="0">
                <a:latin typeface="+mn-lt"/>
                <a:cs typeface="+mn-cs"/>
              </a:rPr>
              <a:t>Modernizes eligibility verification procedures to rely primarily on electronic data sources while providing states flexibility to determine the usefulness of available data before requesting additional information from applicants, and simplifying verification procedures for states through the operation of a federal data services “Hub” that will link states with federal data sources (e.g. Social Security and Homeland Security).</a:t>
            </a:r>
          </a:p>
          <a:p>
            <a:pPr marL="217516" lvl="1" indent="-108758">
              <a:spcBef>
                <a:spcPts val="579"/>
              </a:spcBef>
              <a:defRPr/>
            </a:pPr>
            <a:r>
              <a:rPr lang="en-US" dirty="0">
                <a:latin typeface="+mn-lt"/>
                <a:cs typeface="+mn-cs"/>
              </a:rPr>
              <a:t>Codifies current Medicaid policy so that eligibility is renewed by first evaluating the information available through existing data sources and limits renewals for the people enrolled through the simplified, income-based rules to once every 12 months unless the individual reports a change or the agency has information to prompt a reassessment of eligibility. </a:t>
            </a:r>
          </a:p>
          <a:p>
            <a:endParaRPr lang="en-US" dirty="0" smtClean="0">
              <a:ea typeface="ＭＳ Ｐゴシック"/>
              <a:cs typeface="ＭＳ Ｐゴシック"/>
            </a:endParaRPr>
          </a:p>
        </p:txBody>
      </p:sp>
      <p:sp>
        <p:nvSpPr>
          <p:cNvPr id="84995" name="Slide Number Placeholder 3"/>
          <p:cNvSpPr>
            <a:spLocks noGrp="1"/>
          </p:cNvSpPr>
          <p:nvPr>
            <p:ph type="sldNum" sz="quarter" idx="5"/>
          </p:nvPr>
        </p:nvSpPr>
        <p:spPr bwMode="auto">
          <a:noFill/>
          <a:ln>
            <a:miter lim="800000"/>
            <a:headEnd/>
            <a:tailEnd/>
          </a:ln>
        </p:spPr>
        <p:txBody>
          <a:bodyPr/>
          <a:lstStyle/>
          <a:p>
            <a:fld id="{84A58191-AD7D-42A2-AD33-8E690A9F231A}" type="slidenum">
              <a:rPr lang="en-US" smtClean="0">
                <a:latin typeface="Arial" charset="0"/>
                <a:ea typeface="ＭＳ Ｐゴシック"/>
                <a:cs typeface="ＭＳ Ｐゴシック"/>
              </a:rPr>
              <a:pPr/>
              <a:t>34</a:t>
            </a:fld>
            <a:endParaRPr lang="en-US" dirty="0" smtClean="0">
              <a:latin typeface="Arial" charset="0"/>
              <a:ea typeface="ＭＳ Ｐゴシック"/>
              <a:cs typeface="ＭＳ Ｐゴシック"/>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a:lstStyle/>
          <a:p>
            <a:pPr>
              <a:spcAft>
                <a:spcPts val="579"/>
              </a:spcAft>
              <a:buClr>
                <a:schemeClr val="tx1"/>
              </a:buClr>
            </a:pPr>
            <a:r>
              <a:rPr lang="en-US" kern="1200" baseline="0" dirty="0" smtClean="0">
                <a:latin typeface="+mj-lt"/>
                <a:ea typeface="+mn-ea"/>
                <a:cs typeface="+mn-cs"/>
              </a:rPr>
              <a:t>The new rules implement the following:</a:t>
            </a:r>
            <a:endParaRPr lang="en-US" dirty="0" smtClean="0">
              <a:latin typeface="+mj-lt"/>
            </a:endParaRPr>
          </a:p>
          <a:p>
            <a:pPr lvl="1">
              <a:spcAft>
                <a:spcPts val="579"/>
              </a:spcAft>
              <a:buClr>
                <a:schemeClr val="tx1"/>
              </a:buClr>
              <a:buFont typeface="Wingdings" pitchFamily="2" charset="2"/>
              <a:buChar char="§"/>
            </a:pPr>
            <a:r>
              <a:rPr lang="en-US" kern="1200" baseline="0" dirty="0" smtClean="0">
                <a:latin typeface="+mj-lt"/>
                <a:ea typeface="+mn-ea"/>
                <a:cs typeface="+mn-cs"/>
              </a:rPr>
              <a:t>A s</a:t>
            </a:r>
            <a:r>
              <a:rPr lang="en-US" dirty="0" smtClean="0">
                <a:latin typeface="+mj-lt"/>
                <a:ea typeface="ＭＳ Ｐゴシック"/>
                <a:cs typeface="ＭＳ Ｐゴシック"/>
              </a:rPr>
              <a:t>ingle, streamlined application for all insurance affordability programs </a:t>
            </a:r>
          </a:p>
          <a:p>
            <a:pPr lvl="1">
              <a:spcAft>
                <a:spcPts val="579"/>
              </a:spcAft>
              <a:buClr>
                <a:schemeClr val="tx1"/>
              </a:buClr>
              <a:buFont typeface="Wingdings" pitchFamily="2" charset="2"/>
              <a:buChar char="§"/>
            </a:pPr>
            <a:r>
              <a:rPr lang="en-US" baseline="0" dirty="0" smtClean="0">
                <a:latin typeface="+mj-lt"/>
                <a:ea typeface="ＭＳ Ｐゴシック"/>
                <a:cs typeface="ＭＳ Ｐゴシック"/>
              </a:rPr>
              <a:t>C</a:t>
            </a:r>
            <a:r>
              <a:rPr lang="en-US" dirty="0" smtClean="0">
                <a:latin typeface="+mj-lt"/>
                <a:ea typeface="ＭＳ Ｐゴシック"/>
                <a:cs typeface="ＭＳ Ｐゴシック"/>
              </a:rPr>
              <a:t>oordinated policies across Medicaid, CHIP and the Exchanges</a:t>
            </a:r>
          </a:p>
          <a:p>
            <a:pPr lvl="1">
              <a:spcAft>
                <a:spcPts val="579"/>
              </a:spcAft>
              <a:buClr>
                <a:schemeClr val="tx1"/>
              </a:buClr>
              <a:buFont typeface="Wingdings" pitchFamily="2" charset="2"/>
              <a:buChar char="§"/>
            </a:pPr>
            <a:r>
              <a:rPr lang="en-US" dirty="0" smtClean="0">
                <a:latin typeface="+mj-lt"/>
                <a:ea typeface="ＭＳ Ｐゴシック"/>
                <a:cs typeface="ＭＳ Ｐゴシック"/>
              </a:rPr>
              <a:t>Set new standards and guidelines for ensuring a coordinated, accurate and timely process for performing eligibility determinations and transferring information to other insurance affordability programs </a:t>
            </a:r>
          </a:p>
          <a:p>
            <a:pPr lvl="1">
              <a:spcAft>
                <a:spcPts val="579"/>
              </a:spcAft>
              <a:buClr>
                <a:schemeClr val="tx1"/>
              </a:buClr>
              <a:buFont typeface="Wingdings" pitchFamily="2" charset="2"/>
              <a:buChar char="§"/>
            </a:pPr>
            <a:r>
              <a:rPr lang="en-US" dirty="0" smtClean="0">
                <a:latin typeface="+mj-lt"/>
                <a:ea typeface="ＭＳ Ｐゴシック"/>
                <a:cs typeface="ＭＳ Ｐゴシック"/>
              </a:rPr>
              <a:t>A website that provides program information and facilitates enrollment in all insurance affordability programs</a:t>
            </a:r>
            <a:endParaRPr lang="en-US" kern="1200" baseline="0" dirty="0" smtClean="0">
              <a:latin typeface="+mj-lt"/>
              <a:ea typeface="+mn-ea"/>
              <a:cs typeface="+mn-cs"/>
            </a:endParaRPr>
          </a:p>
          <a:p>
            <a:endParaRPr lang="en-US" dirty="0">
              <a:latin typeface="+mn-lt"/>
              <a:cs typeface="+mn-cs"/>
            </a:endParaRPr>
          </a:p>
          <a:p>
            <a:endParaRPr lang="en-US" dirty="0" smtClean="0">
              <a:ea typeface="ＭＳ Ｐゴシック"/>
              <a:cs typeface="ＭＳ Ｐゴシック"/>
            </a:endParaRPr>
          </a:p>
        </p:txBody>
      </p:sp>
      <p:sp>
        <p:nvSpPr>
          <p:cNvPr id="89091" name="Slide Number Placeholder 3"/>
          <p:cNvSpPr>
            <a:spLocks noGrp="1"/>
          </p:cNvSpPr>
          <p:nvPr>
            <p:ph type="sldNum" sz="quarter" idx="5"/>
          </p:nvPr>
        </p:nvSpPr>
        <p:spPr bwMode="auto">
          <a:noFill/>
          <a:ln>
            <a:miter lim="800000"/>
            <a:headEnd/>
            <a:tailEnd/>
          </a:ln>
        </p:spPr>
        <p:txBody>
          <a:bodyPr/>
          <a:lstStyle/>
          <a:p>
            <a:fld id="{B3506501-39D6-4CAA-AB08-70142049A4AE}" type="slidenum">
              <a:rPr lang="en-US" smtClean="0">
                <a:latin typeface="Arial" charset="0"/>
                <a:ea typeface="ＭＳ Ｐゴシック"/>
                <a:cs typeface="ＭＳ Ｐゴシック"/>
              </a:rPr>
              <a:pPr/>
              <a:t>35</a:t>
            </a:fld>
            <a:endParaRPr lang="en-US" dirty="0" smtClean="0">
              <a:latin typeface="Arial" charset="0"/>
              <a:ea typeface="ＭＳ Ｐゴシック"/>
              <a:cs typeface="ＭＳ Ｐゴシック"/>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a:lstStyle/>
          <a:p>
            <a:pPr>
              <a:spcAft>
                <a:spcPts val="579"/>
              </a:spcAft>
              <a:buClr>
                <a:schemeClr val="tx1"/>
              </a:buClr>
            </a:pPr>
            <a:r>
              <a:rPr lang="en-US" kern="1200" baseline="0" dirty="0" smtClean="0">
                <a:latin typeface="+mj-lt"/>
                <a:ea typeface="+mn-ea"/>
                <a:cs typeface="+mn-cs"/>
              </a:rPr>
              <a:t>The new rules implement the following:</a:t>
            </a:r>
            <a:endParaRPr lang="en-US" dirty="0" smtClean="0">
              <a:latin typeface="+mj-lt"/>
            </a:endParaRPr>
          </a:p>
          <a:p>
            <a:pPr lvl="1">
              <a:spcAft>
                <a:spcPts val="579"/>
              </a:spcAft>
              <a:buClr>
                <a:schemeClr val="tx1"/>
              </a:buClr>
              <a:buFont typeface="Wingdings" pitchFamily="2" charset="2"/>
              <a:buChar char="§"/>
            </a:pPr>
            <a:r>
              <a:rPr lang="en-US" kern="1200" baseline="0" dirty="0" smtClean="0">
                <a:latin typeface="+mj-lt"/>
                <a:ea typeface="+mn-ea"/>
                <a:cs typeface="+mn-cs"/>
              </a:rPr>
              <a:t>A s</a:t>
            </a:r>
            <a:r>
              <a:rPr lang="en-US" dirty="0" smtClean="0">
                <a:latin typeface="+mj-lt"/>
                <a:ea typeface="ＭＳ Ｐゴシック"/>
                <a:cs typeface="ＭＳ Ｐゴシック"/>
              </a:rPr>
              <a:t>ingle, streamlined application for all insurance affordability programs </a:t>
            </a:r>
          </a:p>
          <a:p>
            <a:pPr lvl="1">
              <a:spcAft>
                <a:spcPts val="579"/>
              </a:spcAft>
              <a:buClr>
                <a:schemeClr val="tx1"/>
              </a:buClr>
              <a:buFont typeface="Wingdings" pitchFamily="2" charset="2"/>
              <a:buChar char="§"/>
            </a:pPr>
            <a:r>
              <a:rPr lang="en-US" baseline="0" dirty="0" smtClean="0">
                <a:latin typeface="+mj-lt"/>
                <a:ea typeface="ＭＳ Ｐゴシック"/>
                <a:cs typeface="ＭＳ Ｐゴシック"/>
              </a:rPr>
              <a:t>C</a:t>
            </a:r>
            <a:r>
              <a:rPr lang="en-US" dirty="0" smtClean="0">
                <a:latin typeface="+mj-lt"/>
                <a:ea typeface="ＭＳ Ｐゴシック"/>
                <a:cs typeface="ＭＳ Ｐゴシック"/>
              </a:rPr>
              <a:t>oordinated policies across Medicaid, CHIP and the Exchanges</a:t>
            </a:r>
          </a:p>
          <a:p>
            <a:pPr lvl="1">
              <a:spcAft>
                <a:spcPts val="579"/>
              </a:spcAft>
              <a:buClr>
                <a:schemeClr val="tx1"/>
              </a:buClr>
              <a:buFont typeface="Wingdings" pitchFamily="2" charset="2"/>
              <a:buChar char="§"/>
            </a:pPr>
            <a:r>
              <a:rPr lang="en-US" dirty="0" smtClean="0">
                <a:latin typeface="+mj-lt"/>
                <a:ea typeface="ＭＳ Ｐゴシック"/>
                <a:cs typeface="ＭＳ Ｐゴシック"/>
              </a:rPr>
              <a:t>Set new standards and guidelines for ensuring a coordinated, accurate and timely process for performing eligibility determinations and transferring information to other insurance affordability programs </a:t>
            </a:r>
          </a:p>
          <a:p>
            <a:pPr lvl="1">
              <a:spcAft>
                <a:spcPts val="579"/>
              </a:spcAft>
              <a:buClr>
                <a:schemeClr val="tx1"/>
              </a:buClr>
              <a:buFont typeface="Wingdings" pitchFamily="2" charset="2"/>
              <a:buChar char="§"/>
            </a:pPr>
            <a:r>
              <a:rPr lang="en-US" dirty="0" smtClean="0">
                <a:latin typeface="+mj-lt"/>
                <a:ea typeface="ＭＳ Ｐゴシック"/>
                <a:cs typeface="ＭＳ Ｐゴシック"/>
              </a:rPr>
              <a:t>A website that provides program information and facilitates enrollment in all insurance affordability programs</a:t>
            </a:r>
            <a:endParaRPr lang="en-US" kern="1200" baseline="0" dirty="0" smtClean="0">
              <a:latin typeface="+mj-lt"/>
              <a:ea typeface="+mn-ea"/>
              <a:cs typeface="+mn-cs"/>
            </a:endParaRPr>
          </a:p>
          <a:p>
            <a:endParaRPr lang="en-US" dirty="0">
              <a:latin typeface="+mn-lt"/>
              <a:cs typeface="+mn-cs"/>
            </a:endParaRPr>
          </a:p>
          <a:p>
            <a:endParaRPr lang="en-US" dirty="0" smtClean="0">
              <a:ea typeface="ＭＳ Ｐゴシック"/>
              <a:cs typeface="ＭＳ Ｐゴシック"/>
            </a:endParaRPr>
          </a:p>
        </p:txBody>
      </p:sp>
      <p:sp>
        <p:nvSpPr>
          <p:cNvPr id="89091" name="Slide Number Placeholder 3"/>
          <p:cNvSpPr>
            <a:spLocks noGrp="1"/>
          </p:cNvSpPr>
          <p:nvPr>
            <p:ph type="sldNum" sz="quarter" idx="5"/>
          </p:nvPr>
        </p:nvSpPr>
        <p:spPr bwMode="auto">
          <a:noFill/>
          <a:ln>
            <a:miter lim="800000"/>
            <a:headEnd/>
            <a:tailEnd/>
          </a:ln>
        </p:spPr>
        <p:txBody>
          <a:bodyPr/>
          <a:lstStyle/>
          <a:p>
            <a:fld id="{B3506501-39D6-4CAA-AB08-70142049A4AE}" type="slidenum">
              <a:rPr lang="en-US" smtClean="0">
                <a:latin typeface="Arial" charset="0"/>
                <a:ea typeface="ＭＳ Ｐゴシック"/>
                <a:cs typeface="ＭＳ Ｐゴシック"/>
              </a:rPr>
              <a:pPr/>
              <a:t>36</a:t>
            </a:fld>
            <a:endParaRPr lang="en-US" dirty="0" smtClean="0">
              <a:latin typeface="Arial" charset="0"/>
              <a:ea typeface="ＭＳ Ｐゴシック"/>
              <a:cs typeface="ＭＳ Ｐゴシック"/>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1" name="Rectangle 3"/>
          <p:cNvSpPr>
            <a:spLocks noGrp="1" noChangeArrowheads="1"/>
          </p:cNvSpPr>
          <p:nvPr>
            <p:ph type="body" idx="1"/>
          </p:nvPr>
        </p:nvSpPr>
        <p:spPr bwMode="auto">
          <a:xfrm>
            <a:off x="438745" y="4420315"/>
            <a:ext cx="6069310" cy="4442471"/>
          </a:xfrm>
        </p:spPr>
        <p:txBody>
          <a:bodyPr wrap="square" numCol="1" anchor="t" anchorCtr="0" compatLnSpc="1">
            <a:prstTxWarp prst="textNoShape">
              <a:avLst/>
            </a:prstTxWarp>
          </a:bodyPr>
          <a:lstStyle/>
          <a:p>
            <a:pPr>
              <a:spcBef>
                <a:spcPts val="579"/>
              </a:spcBef>
              <a:defRPr/>
            </a:pPr>
            <a:r>
              <a:rPr lang="en-US" dirty="0" smtClean="0"/>
              <a:t>The Children’s Health Insurance Program (CHIP), previously called the State Children’s Health Insurance Program (SCHIP), was created as part of the Balanced Budget Act of 1997, with strong, bi-partisan support for covering America’s uninsured children. This was the largest expansion of public health insurance coverage since the creation of Medicare and Medicaid in 1965. It is under Title XXI (21) of the Social Security Act.</a:t>
            </a:r>
          </a:p>
          <a:p>
            <a:pPr marL="124087" lvl="1">
              <a:spcBef>
                <a:spcPts val="579"/>
              </a:spcBef>
              <a:defRPr/>
            </a:pPr>
            <a:r>
              <a:rPr lang="en-US" dirty="0" smtClean="0"/>
              <a:t>CHIP is jointly financed by the Federal and state governments and is administered by the states. </a:t>
            </a:r>
          </a:p>
          <a:p>
            <a:pPr marL="124087" lvl="2" indent="-102640">
              <a:spcBef>
                <a:spcPts val="579"/>
              </a:spcBef>
              <a:buFont typeface="Wingdings" pitchFamily="2" charset="2"/>
              <a:buChar char="§"/>
              <a:defRPr/>
            </a:pPr>
            <a:r>
              <a:rPr lang="en-US" dirty="0" smtClean="0"/>
              <a:t>Federal Medical Assistance Percentages (FMAPs) are used in determining the amount of Federal matching funds for state expenditures for assistance payments for certain social services, and state medical and medical insurance expenditures. The Social Security Act requires the Secretary of Health and Human Services to calculate and publish the FMAPs each year. The "Federal Medical Assistance Percentages" are for Medicaid. Section 1905(b) of the Act specifies the formula for calculating Federal Medical Assistance Percentages. "Enhanced Federal Medical Assistance Percentages" are for the Children's Health Insurance Program (CHIP) under Title XXI (21) of the Social Security Act. </a:t>
            </a:r>
          </a:p>
          <a:p>
            <a:pPr marL="124087" lvl="1">
              <a:spcBef>
                <a:spcPts val="579"/>
              </a:spcBef>
              <a:defRPr/>
            </a:pPr>
            <a:r>
              <a:rPr lang="en-US" dirty="0" smtClean="0"/>
              <a:t>Within broad Federal guidelines, each state determines the design of its program, eligibility groups, benefit packages, payment levels for coverage, and administrative and operating procedures. Each state has the option to expand Medicaid, create a stand-alone program, or create a combination program.</a:t>
            </a:r>
          </a:p>
          <a:p>
            <a:pPr>
              <a:spcBef>
                <a:spcPts val="579"/>
              </a:spcBef>
              <a:defRPr/>
            </a:pPr>
            <a:r>
              <a:rPr lang="en-US" dirty="0" smtClean="0"/>
              <a:t>More information on CHIP is available at </a:t>
            </a:r>
            <a:r>
              <a:rPr lang="en-US" b="1" dirty="0" smtClean="0"/>
              <a:t>http://www.cms.gov/CHIPRA/01_Overview.asp#TopOfPage</a:t>
            </a:r>
          </a:p>
          <a:p>
            <a:pPr>
              <a:spcBef>
                <a:spcPts val="0"/>
              </a:spcBef>
              <a:defRPr/>
            </a:pPr>
            <a:endParaRPr lang="en-US" dirty="0" smtClean="0"/>
          </a:p>
          <a:p>
            <a:pPr>
              <a:spcBef>
                <a:spcPts val="0"/>
              </a:spcBef>
              <a:defRPr/>
            </a:pPr>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976333" y="8839014"/>
            <a:ext cx="3041968" cy="465296"/>
          </a:xfrm>
          <a:prstGeom prst="rect">
            <a:avLst/>
          </a:prstGeom>
          <a:noFill/>
          <a:ln w="9525">
            <a:noFill/>
            <a:miter lim="800000"/>
            <a:headEnd/>
            <a:tailEnd/>
          </a:ln>
        </p:spPr>
        <p:txBody>
          <a:bodyPr lIns="93264" tIns="46632" rIns="93264" bIns="46632" anchor="b"/>
          <a:lstStyle/>
          <a:p>
            <a:pPr algn="r" defTabSz="931162"/>
            <a:fld id="{098C9D91-9785-45BE-A812-E2CD8AAF28EA}" type="slidenum">
              <a:rPr lang="en-US" sz="1200"/>
              <a:pPr algn="r" defTabSz="931162"/>
              <a:t>38</a:t>
            </a:fld>
            <a:endParaRPr lang="en-US" sz="1200" dirty="0"/>
          </a:p>
        </p:txBody>
      </p:sp>
      <p:sp>
        <p:nvSpPr>
          <p:cNvPr id="97283" name="Rectangle 2"/>
          <p:cNvSpPr>
            <a:spLocks noGrp="1" noRot="1" noChangeAspect="1" noChangeArrowheads="1" noTextEdit="1"/>
          </p:cNvSpPr>
          <p:nvPr>
            <p:ph type="sldImg"/>
          </p:nvPr>
        </p:nvSpPr>
        <p:spPr bwMode="auto">
          <a:xfrm>
            <a:off x="1185863" y="698500"/>
            <a:ext cx="4649787" cy="3489325"/>
          </a:xfrm>
          <a:noFill/>
          <a:ln>
            <a:solidFill>
              <a:srgbClr val="000000"/>
            </a:solidFill>
            <a:miter lim="800000"/>
            <a:headEnd/>
            <a:tailEnd/>
          </a:ln>
        </p:spPr>
      </p:sp>
      <p:sp>
        <p:nvSpPr>
          <p:cNvPr id="97284" name="Rectangle 3"/>
          <p:cNvSpPr>
            <a:spLocks noGrp="1" noChangeArrowheads="1"/>
          </p:cNvSpPr>
          <p:nvPr>
            <p:ph type="body" idx="1"/>
          </p:nvPr>
        </p:nvSpPr>
        <p:spPr bwMode="auto">
          <a:xfrm>
            <a:off x="658119" y="4420315"/>
            <a:ext cx="5703689" cy="4187666"/>
          </a:xfrm>
          <a:noFill/>
        </p:spPr>
        <p:txBody>
          <a:bodyPr wrap="square" lIns="93264" tIns="46632" rIns="93264" bIns="46632" numCol="1" anchor="t" anchorCtr="0" compatLnSpc="1">
            <a:prstTxWarp prst="textNoShape">
              <a:avLst/>
            </a:prstTxWarp>
          </a:bodyPr>
          <a:lstStyle/>
          <a:p>
            <a:pPr>
              <a:spcBef>
                <a:spcPts val="579"/>
              </a:spcBef>
            </a:pPr>
            <a:r>
              <a:rPr lang="en-US" dirty="0" smtClean="0"/>
              <a:t>CHIPRA, or the Children’s Health Insurance Program Reauthorization Act, reauthorized the CHIP program effective February 4, 2009. CHIPRA is also known as Public Law (PL) 111-3. </a:t>
            </a:r>
          </a:p>
          <a:p>
            <a:pPr>
              <a:lnSpc>
                <a:spcPct val="70000"/>
              </a:lnSpc>
            </a:pPr>
            <a:endParaRPr lang="en-US" dirty="0" smtClean="0"/>
          </a:p>
          <a:p>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976333" y="8839014"/>
            <a:ext cx="3041968" cy="465296"/>
          </a:xfrm>
          <a:prstGeom prst="rect">
            <a:avLst/>
          </a:prstGeom>
          <a:noFill/>
          <a:ln w="9525">
            <a:noFill/>
            <a:miter lim="800000"/>
            <a:headEnd/>
            <a:tailEnd/>
          </a:ln>
        </p:spPr>
        <p:txBody>
          <a:bodyPr lIns="93264" tIns="46632" rIns="93264" bIns="46632" anchor="b"/>
          <a:lstStyle/>
          <a:p>
            <a:pPr algn="r" defTabSz="931162"/>
            <a:fld id="{E38E9928-F105-4436-8F42-20E411A621FA}" type="slidenum">
              <a:rPr lang="en-US" sz="1200"/>
              <a:pPr algn="r" defTabSz="931162"/>
              <a:t>39</a:t>
            </a:fld>
            <a:endParaRPr lang="en-US" sz="1200" dirty="0"/>
          </a:p>
        </p:txBody>
      </p:sp>
      <p:sp>
        <p:nvSpPr>
          <p:cNvPr id="98307" name="Rectangle 2"/>
          <p:cNvSpPr>
            <a:spLocks noGrp="1" noRot="1" noChangeAspect="1" noChangeArrowheads="1" noTextEdit="1"/>
          </p:cNvSpPr>
          <p:nvPr>
            <p:ph type="sldImg"/>
          </p:nvPr>
        </p:nvSpPr>
        <p:spPr bwMode="auto">
          <a:xfrm>
            <a:off x="1185863" y="698500"/>
            <a:ext cx="4649787" cy="3489325"/>
          </a:xfrm>
          <a:noFill/>
          <a:ln>
            <a:solidFill>
              <a:srgbClr val="000000"/>
            </a:solidFill>
            <a:miter lim="800000"/>
            <a:headEnd/>
            <a:tailEnd/>
          </a:ln>
        </p:spPr>
      </p:sp>
      <p:sp>
        <p:nvSpPr>
          <p:cNvPr id="87044" name="Rectangle 3"/>
          <p:cNvSpPr>
            <a:spLocks noGrp="1" noChangeArrowheads="1"/>
          </p:cNvSpPr>
          <p:nvPr>
            <p:ph type="body" idx="1"/>
          </p:nvPr>
        </p:nvSpPr>
        <p:spPr bwMode="auto"/>
        <p:txBody>
          <a:bodyPr wrap="square" lIns="93264" tIns="46632" rIns="93264" bIns="46632" numCol="1" anchor="t" anchorCtr="0" compatLnSpc="1">
            <a:prstTxWarp prst="textNoShape">
              <a:avLst/>
            </a:prstTxWarp>
          </a:bodyPr>
          <a:lstStyle/>
          <a:p>
            <a:pPr>
              <a:spcBef>
                <a:spcPts val="579"/>
              </a:spcBef>
              <a:defRPr/>
            </a:pPr>
            <a:r>
              <a:rPr lang="en-US" dirty="0" smtClean="0"/>
              <a:t>Here are some basic facts</a:t>
            </a:r>
            <a:r>
              <a:rPr lang="en-US" baseline="0" dirty="0" smtClean="0"/>
              <a:t> about the CHIP program:</a:t>
            </a:r>
            <a:endParaRPr lang="en-US" dirty="0" smtClean="0"/>
          </a:p>
          <a:p>
            <a:pPr lvl="1">
              <a:spcBef>
                <a:spcPts val="579"/>
              </a:spcBef>
              <a:buFont typeface="Wingdings" pitchFamily="2" charset="2"/>
              <a:buChar char="§"/>
              <a:defRPr/>
            </a:pPr>
            <a:r>
              <a:rPr lang="en-US" dirty="0" smtClean="0"/>
              <a:t>The program gives each state authority to provide health insurance for children, up to age 19, who are not already insured (within limitations)  and who meet other requirements.   </a:t>
            </a:r>
          </a:p>
          <a:p>
            <a:pPr lvl="1">
              <a:spcBef>
                <a:spcPts val="579"/>
              </a:spcBef>
              <a:buFont typeface="Wingdings" pitchFamily="2" charset="2"/>
              <a:buChar char="§"/>
              <a:defRPr/>
            </a:pPr>
            <a:r>
              <a:rPr lang="en-US" dirty="0" smtClean="0"/>
              <a:t>CHIP is a partnership with the states who administer their program within the Federal guidelines. </a:t>
            </a:r>
          </a:p>
          <a:p>
            <a:pPr lvl="1">
              <a:spcBef>
                <a:spcPts val="579"/>
              </a:spcBef>
              <a:buFont typeface="Wingdings" pitchFamily="2" charset="2"/>
              <a:buChar char="§"/>
              <a:defRPr/>
            </a:pPr>
            <a:r>
              <a:rPr lang="en-US" dirty="0" smtClean="0"/>
              <a:t>Because each state sets its own guidelines, there is not one nationwide SCHIP/CHIP program but all must meet certain Federal parameters.</a:t>
            </a:r>
          </a:p>
          <a:p>
            <a:pPr lvl="1">
              <a:spcBef>
                <a:spcPts val="579"/>
              </a:spcBef>
              <a:buFont typeface="Wingdings" pitchFamily="2" charset="2"/>
              <a:buChar char="§"/>
              <a:defRPr/>
            </a:pPr>
            <a:r>
              <a:rPr lang="en-US" dirty="0" smtClean="0"/>
              <a:t>Unlike Medicaid, CHIP has never been an entitlement program. CHIPRA does not change that status.</a:t>
            </a:r>
          </a:p>
          <a:p>
            <a:pPr>
              <a:spcBef>
                <a:spcPts val="0"/>
              </a:spcBef>
              <a:defRPr/>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579"/>
              </a:spcBef>
            </a:pPr>
            <a:r>
              <a:rPr lang="en-US" dirty="0" smtClean="0"/>
              <a:t>Medicare has four parts: </a:t>
            </a:r>
          </a:p>
          <a:p>
            <a:pPr marL="275749" indent="-165449">
              <a:spcBef>
                <a:spcPts val="579"/>
              </a:spcBef>
              <a:buFont typeface="+mj-lt"/>
              <a:buAutoNum type="arabicPeriod"/>
            </a:pPr>
            <a:r>
              <a:rPr lang="en-US" dirty="0" smtClean="0"/>
              <a:t>Part A is Hospital Insurance</a:t>
            </a:r>
          </a:p>
          <a:p>
            <a:pPr marL="275749" indent="-165449">
              <a:spcBef>
                <a:spcPts val="579"/>
              </a:spcBef>
              <a:buFont typeface="+mj-lt"/>
              <a:buAutoNum type="arabicPeriod"/>
            </a:pPr>
            <a:r>
              <a:rPr lang="en-US" dirty="0" smtClean="0"/>
              <a:t>Part B is Medical Insurance</a:t>
            </a:r>
          </a:p>
          <a:p>
            <a:pPr marL="275749" indent="-165449">
              <a:spcBef>
                <a:spcPts val="579"/>
              </a:spcBef>
              <a:buFont typeface="+mj-lt"/>
              <a:buAutoNum type="arabicPeriod"/>
            </a:pPr>
            <a:r>
              <a:rPr lang="en-US" dirty="0" smtClean="0"/>
              <a:t>Part C is Medicare Advantage which are plans like HMOs and PPOs</a:t>
            </a:r>
          </a:p>
          <a:p>
            <a:pPr marL="275749" indent="-165449">
              <a:spcBef>
                <a:spcPts val="579"/>
              </a:spcBef>
              <a:buFont typeface="+mj-lt"/>
              <a:buAutoNum type="arabicPeriod"/>
            </a:pPr>
            <a:r>
              <a:rPr lang="en-US" dirty="0" smtClean="0"/>
              <a:t>Part D is Medicare Prescription Drug Coverage </a:t>
            </a:r>
          </a:p>
          <a:p>
            <a:pPr marL="275749" indent="-165449">
              <a:spcBef>
                <a:spcPts val="579"/>
              </a:spcBef>
            </a:pPr>
            <a:endParaRPr lang="en-US" dirty="0"/>
          </a:p>
        </p:txBody>
      </p:sp>
      <p:sp>
        <p:nvSpPr>
          <p:cNvPr id="4" name="Slide Number Placeholder 3"/>
          <p:cNvSpPr>
            <a:spLocks noGrp="1"/>
          </p:cNvSpPr>
          <p:nvPr>
            <p:ph type="sldNum" sz="quarter" idx="10"/>
          </p:nvPr>
        </p:nvSpPr>
        <p:spPr/>
        <p:txBody>
          <a:bodyPr/>
          <a:lstStyle/>
          <a:p>
            <a:fld id="{38106D4A-DE46-4CB9-A3A2-8794926404ED}"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ts val="579"/>
              </a:spcBef>
            </a:pPr>
            <a:r>
              <a:rPr lang="en-US" dirty="0" smtClean="0"/>
              <a:t>This chart shows the design of the CHIP programs chosen by each state and the U.S. Territories</a:t>
            </a:r>
            <a:r>
              <a:rPr lang="en-US" baseline="0" dirty="0" smtClean="0"/>
              <a:t> as of September, 2011.</a:t>
            </a:r>
            <a:endParaRPr lang="en-US" dirty="0"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1162"/>
            <a:fld id="{7E1E1924-662D-4C8C-8F41-3C991D9E4715}" type="slidenum">
              <a:rPr lang="en-US" smtClean="0"/>
              <a:pPr defTabSz="931162"/>
              <a:t>40</a:t>
            </a:fld>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976333" y="8839014"/>
            <a:ext cx="3041968" cy="465296"/>
          </a:xfrm>
          <a:prstGeom prst="rect">
            <a:avLst/>
          </a:prstGeom>
          <a:noFill/>
          <a:ln w="9525">
            <a:noFill/>
            <a:miter lim="800000"/>
            <a:headEnd/>
            <a:tailEnd/>
          </a:ln>
        </p:spPr>
        <p:txBody>
          <a:bodyPr lIns="93264" tIns="46632" rIns="93264" bIns="46632" anchor="b"/>
          <a:lstStyle/>
          <a:p>
            <a:pPr algn="r" defTabSz="931162"/>
            <a:fld id="{33B8D32A-19E4-4B76-9CE7-BB0A731B7F5E}" type="slidenum">
              <a:rPr lang="en-US" sz="1200"/>
              <a:pPr algn="r" defTabSz="931162"/>
              <a:t>41</a:t>
            </a:fld>
            <a:endParaRPr lang="en-US" sz="1200" dirty="0"/>
          </a:p>
        </p:txBody>
      </p:sp>
      <p:sp>
        <p:nvSpPr>
          <p:cNvPr id="100355" name="Rectangle 2"/>
          <p:cNvSpPr>
            <a:spLocks noGrp="1" noRot="1" noChangeAspect="1" noChangeArrowheads="1" noTextEdit="1"/>
          </p:cNvSpPr>
          <p:nvPr>
            <p:ph type="sldImg"/>
          </p:nvPr>
        </p:nvSpPr>
        <p:spPr bwMode="auto">
          <a:xfrm>
            <a:off x="1185863" y="698500"/>
            <a:ext cx="4649787" cy="3489325"/>
          </a:xfrm>
          <a:noFill/>
          <a:ln>
            <a:solidFill>
              <a:srgbClr val="000000"/>
            </a:solidFill>
            <a:miter lim="800000"/>
            <a:headEnd/>
            <a:tailEnd/>
          </a:ln>
        </p:spPr>
      </p:sp>
      <p:sp>
        <p:nvSpPr>
          <p:cNvPr id="89092" name="Rectangle 3"/>
          <p:cNvSpPr>
            <a:spLocks noGrp="1" noChangeArrowheads="1"/>
          </p:cNvSpPr>
          <p:nvPr>
            <p:ph type="body" idx="1"/>
          </p:nvPr>
        </p:nvSpPr>
        <p:spPr bwMode="auto"/>
        <p:txBody>
          <a:bodyPr wrap="square" lIns="93264" tIns="46632" rIns="93264" bIns="46632" numCol="1" anchor="t" anchorCtr="0" compatLnSpc="1">
            <a:prstTxWarp prst="textNoShape">
              <a:avLst/>
            </a:prstTxWarp>
          </a:bodyPr>
          <a:lstStyle/>
          <a:p>
            <a:pPr>
              <a:spcBef>
                <a:spcPts val="579"/>
              </a:spcBef>
              <a:defRPr/>
            </a:pPr>
            <a:r>
              <a:rPr lang="en-US" dirty="0" smtClean="0"/>
              <a:t>Uninsured children and pregnant women with family income that is too high for Medicaid</a:t>
            </a:r>
            <a:r>
              <a:rPr lang="en-US" baseline="0" dirty="0" smtClean="0"/>
              <a:t> may be eligible for CHIP. </a:t>
            </a:r>
            <a:r>
              <a:rPr lang="en-US" dirty="0" smtClean="0"/>
              <a:t>The CHIPRA legislation makes it easier for certain groups to obtain and access CHIP health care. These include  </a:t>
            </a:r>
          </a:p>
          <a:p>
            <a:pPr marL="217516" lvl="1" indent="-108758">
              <a:spcBef>
                <a:spcPts val="579"/>
              </a:spcBef>
              <a:defRPr/>
            </a:pPr>
            <a:r>
              <a:rPr lang="en-US" dirty="0" smtClean="0"/>
              <a:t>Uninsured children with higher income </a:t>
            </a:r>
          </a:p>
          <a:p>
            <a:pPr marL="217516" lvl="1" indent="-108758">
              <a:spcBef>
                <a:spcPts val="579"/>
              </a:spcBef>
              <a:defRPr/>
            </a:pPr>
            <a:r>
              <a:rPr lang="en-US" dirty="0" smtClean="0"/>
              <a:t>Uninsured low income pregnant women </a:t>
            </a:r>
          </a:p>
          <a:p>
            <a:pPr marL="217516" lvl="1" indent="-108758">
              <a:spcBef>
                <a:spcPts val="579"/>
              </a:spcBef>
              <a:defRPr/>
            </a:pPr>
            <a:r>
              <a:rPr lang="en-US" dirty="0" smtClean="0"/>
              <a:t>Automatic enrollment in Medicaid or CHIP for children born to women receiving pregnancy-related assistance</a:t>
            </a:r>
          </a:p>
          <a:p>
            <a:pPr>
              <a:spcBef>
                <a:spcPts val="0"/>
              </a:spcBef>
              <a:defRPr/>
            </a:pPr>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1185863" y="698500"/>
            <a:ext cx="4649787" cy="3489325"/>
          </a:xfrm>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lIns="93264" tIns="46632" rIns="93264" bIns="46632" numCol="1" anchor="t" anchorCtr="0" compatLnSpc="1">
            <a:prstTxWarp prst="textNoShape">
              <a:avLst/>
            </a:prstTxWarp>
          </a:bodyPr>
          <a:lstStyle/>
          <a:p>
            <a:pPr>
              <a:spcBef>
                <a:spcPts val="579"/>
              </a:spcBef>
            </a:pPr>
            <a:r>
              <a:rPr lang="en-US" dirty="0" smtClean="0"/>
              <a:t>CHIPRA allows states to use public agencies and their application and eligibility determination process for initial eligibility determination and redetermination for Medicaid and CHIP. These are called “Express Lane agencies.”</a:t>
            </a:r>
            <a:r>
              <a:rPr lang="en-US" baseline="0" dirty="0" smtClean="0"/>
              <a:t> </a:t>
            </a:r>
            <a:r>
              <a:rPr lang="en-US" dirty="0" smtClean="0"/>
              <a:t>CHIPRA also allows for the option to auto enroll without a signature or application form.</a:t>
            </a:r>
            <a:r>
              <a:rPr lang="en-US" baseline="0" dirty="0" smtClean="0"/>
              <a:t> </a:t>
            </a:r>
            <a:r>
              <a:rPr lang="en-US" dirty="0" smtClean="0"/>
              <a:t>The child’s parent or guardian must consent to enrollment.</a:t>
            </a:r>
            <a:r>
              <a:rPr lang="en-US" baseline="0" dirty="0" smtClean="0"/>
              <a:t> </a:t>
            </a:r>
            <a:r>
              <a:rPr lang="en-US" dirty="0" smtClean="0"/>
              <a:t>States</a:t>
            </a:r>
            <a:r>
              <a:rPr lang="en-US" baseline="0" dirty="0" smtClean="0"/>
              <a:t> are</a:t>
            </a:r>
            <a:r>
              <a:rPr lang="en-US" dirty="0" smtClean="0"/>
              <a:t> required to</a:t>
            </a:r>
          </a:p>
          <a:p>
            <a:pPr marL="217001" lvl="1" indent="-108501">
              <a:spcBef>
                <a:spcPts val="579"/>
              </a:spcBef>
            </a:pPr>
            <a:r>
              <a:rPr lang="en-US" dirty="0" smtClean="0"/>
              <a:t>Verify ineligibility (check the accuracy of the information provided to the Express Lane</a:t>
            </a:r>
            <a:r>
              <a:rPr lang="en-US" baseline="0" dirty="0" smtClean="0"/>
              <a:t> agency)</a:t>
            </a:r>
            <a:endParaRPr lang="en-US" dirty="0" smtClean="0"/>
          </a:p>
          <a:p>
            <a:pPr marL="217001" lvl="1" indent="-108501">
              <a:spcBef>
                <a:spcPts val="579"/>
              </a:spcBef>
            </a:pPr>
            <a:r>
              <a:rPr lang="en-US" dirty="0" smtClean="0"/>
              <a:t>Document citizenship (still required)</a:t>
            </a:r>
          </a:p>
          <a:p>
            <a:pPr marL="217001" lvl="1" indent="-108501">
              <a:spcBef>
                <a:spcPts val="579"/>
              </a:spcBef>
            </a:pPr>
            <a:r>
              <a:rPr lang="en-US" dirty="0" smtClean="0"/>
              <a:t>Compute and report payment reviews</a:t>
            </a:r>
          </a:p>
          <a:p>
            <a:endParaRPr lang="en-US" dirty="0" smtClean="0"/>
          </a:p>
        </p:txBody>
      </p:sp>
      <p:sp>
        <p:nvSpPr>
          <p:cNvPr id="102404" name="Slide Number Placeholder 3"/>
          <p:cNvSpPr txBox="1">
            <a:spLocks noGrp="1"/>
          </p:cNvSpPr>
          <p:nvPr/>
        </p:nvSpPr>
        <p:spPr bwMode="auto">
          <a:xfrm>
            <a:off x="3976333" y="8839014"/>
            <a:ext cx="3041968" cy="465296"/>
          </a:xfrm>
          <a:prstGeom prst="rect">
            <a:avLst/>
          </a:prstGeom>
          <a:noFill/>
          <a:ln w="9525">
            <a:noFill/>
            <a:miter lim="800000"/>
            <a:headEnd/>
            <a:tailEnd/>
          </a:ln>
        </p:spPr>
        <p:txBody>
          <a:bodyPr lIns="93264" tIns="46632" rIns="93264" bIns="46632" anchor="b"/>
          <a:lstStyle/>
          <a:p>
            <a:pPr algn="r" defTabSz="931162"/>
            <a:fld id="{24A1C0CE-AC6A-4BDC-8FA3-142CD753BCB9}" type="slidenum">
              <a:rPr lang="en-US" sz="1200"/>
              <a:pPr algn="r" defTabSz="931162"/>
              <a:t>42</a:t>
            </a:fld>
            <a:endParaRPr lang="en-US" sz="1200"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xfrm>
            <a:off x="1185863" y="698500"/>
            <a:ext cx="4649787" cy="3489325"/>
          </a:xfrm>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lIns="93264" tIns="46632" rIns="93264" bIns="46632" numCol="1" anchor="t" anchorCtr="0" compatLnSpc="1">
            <a:prstTxWarp prst="textNoShape">
              <a:avLst/>
            </a:prstTxWarp>
          </a:bodyPr>
          <a:lstStyle/>
          <a:p>
            <a:pPr>
              <a:spcBef>
                <a:spcPts val="579"/>
              </a:spcBef>
            </a:pPr>
            <a:r>
              <a:rPr lang="en-US" dirty="0" smtClean="0"/>
              <a:t>CHIPRA gave states the option to lift the five-year ban on covering legal immigrants, applies citizenship documentation requirements to CHIP, deems Tribal Membership and enrollment documents to satisfy citizenship and identity requirements except for tribes with international borders whose members are not U.S. citizens. These changes are retroactive to 2006.</a:t>
            </a:r>
          </a:p>
          <a:p>
            <a:endParaRPr lang="en-US" dirty="0" smtClean="0"/>
          </a:p>
        </p:txBody>
      </p:sp>
      <p:sp>
        <p:nvSpPr>
          <p:cNvPr id="103428" name="Slide Number Placeholder 3"/>
          <p:cNvSpPr txBox="1">
            <a:spLocks noGrp="1"/>
          </p:cNvSpPr>
          <p:nvPr/>
        </p:nvSpPr>
        <p:spPr bwMode="auto">
          <a:xfrm>
            <a:off x="3976333" y="8839014"/>
            <a:ext cx="3041968" cy="465296"/>
          </a:xfrm>
          <a:prstGeom prst="rect">
            <a:avLst/>
          </a:prstGeom>
          <a:noFill/>
          <a:ln w="9525">
            <a:noFill/>
            <a:miter lim="800000"/>
            <a:headEnd/>
            <a:tailEnd/>
          </a:ln>
        </p:spPr>
        <p:txBody>
          <a:bodyPr lIns="93264" tIns="46632" rIns="93264" bIns="46632" anchor="b"/>
          <a:lstStyle/>
          <a:p>
            <a:pPr algn="r" defTabSz="931162"/>
            <a:fld id="{AE2294F4-AED1-484D-9B37-FDEB099C6439}" type="slidenum">
              <a:rPr lang="en-US" sz="1200"/>
              <a:pPr algn="r" defTabSz="931162"/>
              <a:t>43</a:t>
            </a:fld>
            <a:endParaRPr lang="en-US" sz="1200"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2"/>
          <p:cNvSpPr>
            <a:spLocks noGrp="1" noRot="1" noChangeAspect="1" noChangeArrowheads="1" noTextEdit="1"/>
          </p:cNvSpPr>
          <p:nvPr>
            <p:ph type="sldImg"/>
          </p:nvPr>
        </p:nvSpPr>
        <p:spPr bwMode="auto">
          <a:xfrm>
            <a:off x="1204913" y="700088"/>
            <a:ext cx="4648200" cy="3486150"/>
          </a:xfrm>
          <a:noFill/>
          <a:ln>
            <a:solidFill>
              <a:srgbClr val="000000"/>
            </a:solidFill>
            <a:miter lim="800000"/>
            <a:headEnd/>
            <a:tailEnd/>
          </a:ln>
        </p:spPr>
      </p:sp>
      <p:sp>
        <p:nvSpPr>
          <p:cNvPr id="131076" name="Rectangle 3"/>
          <p:cNvSpPr>
            <a:spLocks noGrp="1" noChangeArrowheads="1"/>
          </p:cNvSpPr>
          <p:nvPr>
            <p:ph type="body" idx="1"/>
          </p:nvPr>
        </p:nvSpPr>
        <p:spPr bwMode="auto">
          <a:xfrm>
            <a:off x="936907" y="4420625"/>
            <a:ext cx="5074516" cy="4186743"/>
          </a:xfrm>
          <a:noFill/>
        </p:spPr>
        <p:txBody>
          <a:bodyPr wrap="square" lIns="92845" tIns="46424" rIns="92845" bIns="46424" numCol="1" anchor="t" anchorCtr="0" compatLnSpc="1">
            <a:prstTxWarp prst="textNoShape">
              <a:avLst/>
            </a:prstTxWarp>
            <a:normAutofit/>
          </a:bodyPr>
          <a:lstStyle/>
          <a:p>
            <a:pPr marL="169992" indent="-169992"/>
            <a:endParaRPr lang="en-US" dirty="0" smtClean="0"/>
          </a:p>
        </p:txBody>
      </p:sp>
      <p:sp>
        <p:nvSpPr>
          <p:cNvPr id="5" name="Slide Number Placeholder 4"/>
          <p:cNvSpPr>
            <a:spLocks noGrp="1"/>
          </p:cNvSpPr>
          <p:nvPr>
            <p:ph type="sldNum" sz="quarter" idx="10"/>
          </p:nvPr>
        </p:nvSpPr>
        <p:spPr/>
        <p:txBody>
          <a:bodyPr/>
          <a:lstStyle/>
          <a:p>
            <a:fld id="{8D3B99F0-B413-4F8E-9262-407D19939992}" type="slidenum">
              <a:rPr lang="en-US" smtClean="0"/>
              <a:pPr/>
              <a:t>44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6499" name="Rectangle 3"/>
          <p:cNvSpPr>
            <a:spLocks noGrp="1" noChangeArrowheads="1"/>
          </p:cNvSpPr>
          <p:nvPr>
            <p:ph type="body" idx="1"/>
          </p:nvPr>
        </p:nvSpPr>
        <p:spPr bwMode="auto">
          <a:xfrm>
            <a:off x="534125" y="4420953"/>
            <a:ext cx="6027979" cy="4417772"/>
          </a:xfrm>
        </p:spPr>
        <p:txBody>
          <a:bodyPr wrap="square" numCol="1" anchor="t" anchorCtr="0" compatLnSpc="1">
            <a:prstTxWarp prst="textNoShape">
              <a:avLst/>
            </a:prstTxWarp>
            <a:noAutofit/>
          </a:bodyPr>
          <a:lstStyle/>
          <a:p>
            <a:pPr>
              <a:spcBef>
                <a:spcPts val="612"/>
              </a:spcBef>
              <a:defRPr/>
            </a:pPr>
            <a:r>
              <a:rPr lang="en-US" dirty="0" smtClean="0"/>
              <a:t>Medicare Part A is premium free if you or your spouse paid Medicare, or Federal Insurance Contributions Act (FICA), taxes while working (10 year minimum in most cases). FICA funds the Social Security and Medicare programs.</a:t>
            </a:r>
          </a:p>
          <a:p>
            <a:pPr>
              <a:spcBef>
                <a:spcPts val="612"/>
              </a:spcBef>
              <a:defRPr/>
            </a:pPr>
            <a:r>
              <a:rPr lang="en-US" dirty="0" smtClean="0"/>
              <a:t>If either you or your spouse doesn’t qualify for premium-free Medicare Part A, you may still be able to get Medicare Part A by paying a monthly premium. The amount of the premium depends on how long you or your spouse worked in Medicare-covered employment. </a:t>
            </a:r>
          </a:p>
          <a:p>
            <a:pPr marL="121456" indent="-121456">
              <a:spcBef>
                <a:spcPts val="612"/>
              </a:spcBef>
              <a:buFont typeface="Wingdings" pitchFamily="2" charset="2"/>
              <a:buChar char="§"/>
              <a:defRPr/>
            </a:pPr>
            <a:r>
              <a:rPr lang="en-US" dirty="0" smtClean="0"/>
              <a:t>SSA determines if you have to pay a monthly premium for Part A.</a:t>
            </a:r>
          </a:p>
          <a:p>
            <a:pPr marL="121456" indent="-121456">
              <a:spcBef>
                <a:spcPts val="612"/>
              </a:spcBef>
              <a:buFont typeface="Wingdings" pitchFamily="2" charset="2"/>
              <a:buChar char="§"/>
              <a:defRPr/>
            </a:pPr>
            <a:r>
              <a:rPr lang="en-US" dirty="0" smtClean="0"/>
              <a:t>In 2012, the Part A monthly premium is $248 (for a person who has worked 30-39 quarters) or $451 (for a person who has worked less than 30 quarters) of Medicare-covered employment.</a:t>
            </a:r>
          </a:p>
          <a:p>
            <a:pPr marL="121456" indent="-121456">
              <a:spcBef>
                <a:spcPts val="612"/>
              </a:spcBef>
              <a:buFont typeface="Wingdings" pitchFamily="2" charset="2"/>
              <a:buChar char="§"/>
              <a:defRPr/>
            </a:pPr>
            <a:r>
              <a:rPr lang="en-US" b="1" i="1" dirty="0" smtClean="0"/>
              <a:t>If you don’t buy Medicare Part A when you are first eligible, you may have to pay a monthly premium penalty. The premium is subject to a 10% increase </a:t>
            </a:r>
            <a:r>
              <a:rPr lang="en-US" b="1" i="1" u="sng" dirty="0" smtClean="0"/>
              <a:t>payable for twice the number of full twelve month</a:t>
            </a:r>
            <a:r>
              <a:rPr lang="en-US" b="1" i="1" dirty="0" smtClean="0"/>
              <a:t> periods you could have been but were not enrolled. </a:t>
            </a:r>
            <a:r>
              <a:rPr lang="en-US" dirty="0" smtClean="0"/>
              <a:t>The 10% premium surcharge will apply only after 12 months have elapsed from the last day of the IEP to the last date of the enrollment period you used to enroll. In other words, if it is less than 12 months, the penalty will not apply. </a:t>
            </a:r>
            <a:r>
              <a:rPr lang="en-US" i="1" dirty="0" smtClean="0"/>
              <a:t>This penalty won’t apply to you if you are eligible for a special enrollment period (a</a:t>
            </a:r>
            <a:r>
              <a:rPr lang="en-US" dirty="0" smtClean="0"/>
              <a:t>nytime that you or your spouse (or family member if you’re disabled) are working, and you’re covered by a group health plan through the employer or union based on that work or during the 8-month period that begins the month after the employment ends or the group health plan coverage ends, whichever happens first).</a:t>
            </a:r>
            <a:r>
              <a:rPr lang="en-US" i="1" dirty="0" smtClean="0"/>
              <a:t> </a:t>
            </a:r>
          </a:p>
          <a:p>
            <a:pPr>
              <a:spcBef>
                <a:spcPts val="612"/>
              </a:spcBef>
              <a:defRPr/>
            </a:pPr>
            <a:r>
              <a:rPr lang="en-US" dirty="0" smtClean="0"/>
              <a:t>For information on Medicare Part A entitlement, enrollment, or premiums, call Social Security at 1-800-772-1213. TTY users should call 1-800-325-0778.</a:t>
            </a:r>
          </a:p>
        </p:txBody>
      </p:sp>
      <p:sp>
        <p:nvSpPr>
          <p:cNvPr id="6" name="Slide Number Placeholder 5"/>
          <p:cNvSpPr>
            <a:spLocks noGrp="1"/>
          </p:cNvSpPr>
          <p:nvPr>
            <p:ph type="sldNum" sz="quarter" idx="10"/>
          </p:nvPr>
        </p:nvSpPr>
        <p:spPr/>
        <p:txBody>
          <a:bodyPr/>
          <a:lstStyle/>
          <a:p>
            <a:fld id="{8D3B99F0-B413-4F8E-9262-407D19939992}"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3" name="Rectangle 3"/>
          <p:cNvSpPr>
            <a:spLocks noGrp="1" noChangeArrowheads="1"/>
          </p:cNvSpPr>
          <p:nvPr>
            <p:ph type="body" idx="1"/>
          </p:nvPr>
        </p:nvSpPr>
        <p:spPr bwMode="auto">
          <a:xfrm>
            <a:off x="389996" y="4424131"/>
            <a:ext cx="6395932" cy="4576684"/>
          </a:xfrm>
        </p:spPr>
        <p:txBody>
          <a:bodyPr wrap="square" numCol="1" anchor="t" anchorCtr="0" compatLnSpc="1">
            <a:prstTxWarp prst="textNoShape">
              <a:avLst/>
            </a:prstTxWarp>
            <a:noAutofit/>
          </a:bodyPr>
          <a:lstStyle/>
          <a:p>
            <a:pPr>
              <a:spcBef>
                <a:spcPts val="612"/>
              </a:spcBef>
              <a:defRPr/>
            </a:pPr>
            <a:r>
              <a:rPr lang="en-US" dirty="0" smtClean="0"/>
              <a:t>Medicare Part A, hospital insurance covers medically necessary services:</a:t>
            </a:r>
          </a:p>
          <a:p>
            <a:pPr>
              <a:spcBef>
                <a:spcPts val="612"/>
              </a:spcBef>
              <a:defRPr/>
            </a:pPr>
            <a:r>
              <a:rPr lang="en-US" dirty="0" smtClean="0"/>
              <a:t>Hospital inpatient care - </a:t>
            </a:r>
            <a:r>
              <a:rPr lang="en-US" dirty="0" smtClean="0">
                <a:ea typeface="Calibri"/>
                <a:cs typeface="Times New Roman"/>
              </a:rPr>
              <a:t>Semi-private room, meals, general nursing, and other hospital services and supplies. Includes care in critical access hospitals and inpatient rehabilitation facilities. Inpatient mental health care in a psychiatric hospital (lifetime 190-day limit). </a:t>
            </a:r>
            <a:r>
              <a:rPr lang="en-US" dirty="0" smtClean="0"/>
              <a:t>Coverage does not include private duty nursing, television or telephone in your room if there are separate charges for these items, and private rooms unless medically necessary. Generally covers all drugs provided during an inpatient stay received as part of your treatment. </a:t>
            </a:r>
            <a:endParaRPr lang="en-US" dirty="0" smtClean="0">
              <a:ea typeface="Calibri"/>
              <a:cs typeface="Times New Roman"/>
            </a:endParaRPr>
          </a:p>
          <a:p>
            <a:pPr marL="121456" lvl="1" indent="-121456">
              <a:spcBef>
                <a:spcPts val="612"/>
              </a:spcBef>
              <a:defRPr/>
            </a:pPr>
            <a:r>
              <a:rPr lang="en-US" dirty="0" smtClean="0"/>
              <a:t>Skilled nursing facility (SNF) care (not custodial or long-term care) - </a:t>
            </a:r>
            <a:r>
              <a:rPr lang="en-US" dirty="0" smtClean="0">
                <a:ea typeface="Calibri"/>
                <a:cs typeface="Times New Roman"/>
              </a:rPr>
              <a:t>Semi-private room, meals, skilled nursing and rehabilitation services, and other services and supplies.</a:t>
            </a:r>
          </a:p>
          <a:p>
            <a:pPr marL="121456" lvl="1" indent="-121456">
              <a:spcBef>
                <a:spcPts val="612"/>
              </a:spcBef>
              <a:defRPr/>
            </a:pPr>
            <a:r>
              <a:rPr lang="en-US" dirty="0" smtClean="0"/>
              <a:t>Home health care services – Covers medically-necessary part-time or intermittent skilled nursing care, physical therapy, speech-language pathology services, a continuing need for occupational therapy, home health aide services, medical social services, and medical supplies. A doctor enrolled in Medicare, or certain health care providers who work with the doctor, must see you before the doctor can certify that you need home health services. That doctor must order your care, and a Medicare-certified home health agency must provide it. You must be homebound, which means that leaving home is a major effort. You pay nothing for covered home health services. </a:t>
            </a:r>
          </a:p>
          <a:p>
            <a:pPr marL="121456" lvl="1" indent="-121456">
              <a:spcBef>
                <a:spcPts val="612"/>
              </a:spcBef>
              <a:defRPr/>
            </a:pPr>
            <a:r>
              <a:rPr lang="en-US" dirty="0" smtClean="0"/>
              <a:t>Hospice Care - For people with a terminal illness. Your doctor must certify that you are expected to live 6 months or less. Coverage includes drugs for pain relief and symptom management; medical, nursing, and social services; and other covered services as well as services Medicare usually doesn’t cover, such as grief counseling.</a:t>
            </a:r>
          </a:p>
          <a:p>
            <a:pPr marL="121456" lvl="1" indent="-121456">
              <a:spcBef>
                <a:spcPts val="612"/>
              </a:spcBef>
              <a:defRPr/>
            </a:pPr>
            <a:r>
              <a:rPr lang="en-US" dirty="0" smtClean="0"/>
              <a:t>Blood -  In most cases, if you need blood as an inpatient, you won’t have to pay for it or replace it.</a:t>
            </a:r>
            <a:endParaRPr lang="en-US" b="1" dirty="0" smtClean="0"/>
          </a:p>
        </p:txBody>
      </p:sp>
      <p:sp>
        <p:nvSpPr>
          <p:cNvPr id="5" name="Slide Number Placeholder 4"/>
          <p:cNvSpPr>
            <a:spLocks noGrp="1"/>
          </p:cNvSpPr>
          <p:nvPr>
            <p:ph type="sldNum" sz="quarter" idx="10"/>
          </p:nvPr>
        </p:nvSpPr>
        <p:spPr/>
        <p:txBody>
          <a:bodyPr/>
          <a:lstStyle/>
          <a:p>
            <a:fld id="{8D3B99F0-B413-4F8E-9262-407D19939992}"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8787" name="Rectangle 3"/>
          <p:cNvSpPr>
            <a:spLocks noGrp="1" noChangeArrowheads="1"/>
          </p:cNvSpPr>
          <p:nvPr>
            <p:ph type="body" idx="1"/>
          </p:nvPr>
        </p:nvSpPr>
        <p:spPr bwMode="auto">
          <a:xfrm>
            <a:off x="934719" y="4497230"/>
            <a:ext cx="5150488" cy="4188939"/>
          </a:xfrm>
        </p:spPr>
        <p:txBody>
          <a:bodyPr wrap="square" numCol="1" anchor="t" anchorCtr="0" compatLnSpc="1">
            <a:prstTxWarp prst="textNoShape">
              <a:avLst/>
            </a:prstTxWarp>
          </a:bodyPr>
          <a:lstStyle/>
          <a:p>
            <a:pPr marL="111286" indent="-111286">
              <a:spcBef>
                <a:spcPts val="612"/>
              </a:spcBef>
              <a:defRPr/>
            </a:pPr>
            <a:r>
              <a:rPr lang="en-US" dirty="0" smtClean="0"/>
              <a:t>For each benefit period in 2013 you pay</a:t>
            </a:r>
          </a:p>
          <a:p>
            <a:pPr marL="163918" indent="-163918">
              <a:spcBef>
                <a:spcPts val="612"/>
              </a:spcBef>
              <a:buFont typeface="Wingdings" pitchFamily="2" charset="2"/>
              <a:buChar char="§"/>
              <a:defRPr/>
            </a:pPr>
            <a:r>
              <a:rPr lang="en-US" dirty="0" smtClean="0"/>
              <a:t>A total of $1,184 for a hospital stay of 1-60 days</a:t>
            </a:r>
          </a:p>
          <a:p>
            <a:pPr marL="163918" indent="-163918">
              <a:spcBef>
                <a:spcPts val="612"/>
              </a:spcBef>
              <a:buFont typeface="Wingdings" pitchFamily="2" charset="2"/>
              <a:buChar char="§"/>
              <a:defRPr/>
            </a:pPr>
            <a:r>
              <a:rPr lang="en-US" dirty="0" smtClean="0"/>
              <a:t>$296 per day for days 61-90 of a hospital stay</a:t>
            </a:r>
          </a:p>
          <a:p>
            <a:pPr marL="163918" lvl="1" indent="-163918">
              <a:spcBef>
                <a:spcPts val="612"/>
              </a:spcBef>
              <a:defRPr/>
            </a:pPr>
            <a:r>
              <a:rPr lang="en-US" dirty="0" smtClean="0"/>
              <a:t>$592 per day for days 91-150 of a hospital stay (Lifetime Reserve Days). Original Medicare will pay for a total of 60 extra days—called “lifetime reserve days”—when you are in a hospital more than 90 days during a benefit period. Once these 60 reserve days are used, you don't get any more </a:t>
            </a:r>
            <a:r>
              <a:rPr lang="en-US" b="0" dirty="0" smtClean="0"/>
              <a:t>extra </a:t>
            </a:r>
            <a:r>
              <a:rPr lang="en-US" dirty="0" smtClean="0"/>
              <a:t>days during your lifetime. </a:t>
            </a:r>
          </a:p>
          <a:p>
            <a:pPr marL="163918" indent="-163918">
              <a:spcBef>
                <a:spcPts val="612"/>
              </a:spcBef>
              <a:buFont typeface="Wingdings" pitchFamily="2" charset="2"/>
              <a:buChar char="§"/>
              <a:defRPr/>
            </a:pPr>
            <a:r>
              <a:rPr lang="en-US" dirty="0" smtClean="0"/>
              <a:t>All costs for each day beyond 150 days</a:t>
            </a:r>
          </a:p>
        </p:txBody>
      </p:sp>
      <p:sp>
        <p:nvSpPr>
          <p:cNvPr id="5" name="Slide Number Placeholder 4"/>
          <p:cNvSpPr>
            <a:spLocks noGrp="1"/>
          </p:cNvSpPr>
          <p:nvPr>
            <p:ph type="sldNum" sz="quarter" idx="10"/>
          </p:nvPr>
        </p:nvSpPr>
        <p:spPr/>
        <p:txBody>
          <a:bodyPr/>
          <a:lstStyle/>
          <a:p>
            <a:fld id="{8D3B99F0-B413-4F8E-9262-407D19939992}"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8003" name="Rectangle 3"/>
          <p:cNvSpPr>
            <a:spLocks noGrp="1" noChangeArrowheads="1"/>
          </p:cNvSpPr>
          <p:nvPr>
            <p:ph type="body" idx="1"/>
          </p:nvPr>
        </p:nvSpPr>
        <p:spPr bwMode="auto">
          <a:xfrm>
            <a:off x="779992" y="4497230"/>
            <a:ext cx="5305216" cy="4188939"/>
          </a:xfrm>
          <a:noFill/>
        </p:spPr>
        <p:txBody>
          <a:bodyPr wrap="square" numCol="1" anchor="t" anchorCtr="0" compatLnSpc="1">
            <a:prstTxWarp prst="textNoShape">
              <a:avLst/>
            </a:prstTxWarp>
          </a:bodyPr>
          <a:lstStyle/>
          <a:p>
            <a:pPr>
              <a:spcBef>
                <a:spcPts val="612"/>
              </a:spcBef>
            </a:pPr>
            <a:r>
              <a:rPr lang="en-US" dirty="0" smtClean="0"/>
              <a:t>Skilled nursing facility (SNF) care is covered in full for the first 20 days when you meet the requirements for a Medicare-covered stay. In 2013, under Original Medicare, days 21 – 100 of SNF care are covered for each benefit period except for coinsurance of up to $148 per day.  After 100 days, Medicare Part A no longer covers SNF care.</a:t>
            </a:r>
          </a:p>
          <a:p>
            <a:pPr>
              <a:spcBef>
                <a:spcPts val="612"/>
              </a:spcBef>
            </a:pPr>
            <a:r>
              <a:rPr lang="en-US" dirty="0" smtClean="0"/>
              <a:t>You can qualify for skilled nursing care again every time you have a new benefit period.</a:t>
            </a:r>
          </a:p>
          <a:p>
            <a:pPr>
              <a:spcBef>
                <a:spcPts val="612"/>
              </a:spcBef>
            </a:pPr>
            <a:endParaRPr lang="en-US" dirty="0" smtClean="0"/>
          </a:p>
        </p:txBody>
      </p:sp>
      <p:sp>
        <p:nvSpPr>
          <p:cNvPr id="5" name="Slide Number Placeholder 4"/>
          <p:cNvSpPr>
            <a:spLocks noGrp="1"/>
          </p:cNvSpPr>
          <p:nvPr>
            <p:ph type="sldNum" sz="quarter" idx="10"/>
          </p:nvPr>
        </p:nvSpPr>
        <p:spPr/>
        <p:txBody>
          <a:bodyPr/>
          <a:lstStyle/>
          <a:p>
            <a:fld id="{8D3B99F0-B413-4F8E-9262-407D19939992}"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3" name="Rectangle 3"/>
          <p:cNvSpPr>
            <a:spLocks noGrp="1" noChangeArrowheads="1"/>
          </p:cNvSpPr>
          <p:nvPr>
            <p:ph type="body" idx="1"/>
          </p:nvPr>
        </p:nvSpPr>
        <p:spPr bwMode="auto">
          <a:xfrm>
            <a:off x="753048" y="4497231"/>
            <a:ext cx="5564251" cy="4198471"/>
          </a:xfrm>
        </p:spPr>
        <p:txBody>
          <a:bodyPr wrap="square" numCol="1" anchor="t" anchorCtr="0" compatLnSpc="1">
            <a:prstTxWarp prst="textNoShape">
              <a:avLst/>
            </a:prstTxWarp>
            <a:normAutofit/>
          </a:bodyPr>
          <a:lstStyle/>
          <a:p>
            <a:pPr indent="3239">
              <a:spcBef>
                <a:spcPts val="612"/>
              </a:spcBef>
              <a:defRPr/>
            </a:pPr>
            <a:r>
              <a:rPr lang="en-US" dirty="0" smtClean="0"/>
              <a:t>Medicare</a:t>
            </a:r>
            <a:r>
              <a:rPr lang="en-US" baseline="0" dirty="0" smtClean="0"/>
              <a:t> Part B covers a number of medically-necessary services and supplies. Certain requirements must be met:</a:t>
            </a:r>
          </a:p>
          <a:p>
            <a:pPr marL="121456" lvl="1" indent="-118217" defTabSz="915102">
              <a:lnSpc>
                <a:spcPct val="110000"/>
              </a:lnSpc>
              <a:spcBef>
                <a:spcPts val="612"/>
              </a:spcBef>
              <a:defRPr/>
            </a:pPr>
            <a:r>
              <a:rPr lang="en-US" b="1" dirty="0" smtClean="0"/>
              <a:t>Doctors’ Services - </a:t>
            </a:r>
            <a:r>
              <a:rPr lang="en-US" dirty="0" smtClean="0"/>
              <a:t>Services that are medically necessary (includes outpatient and some doctor services you get when you’re a hospital inpatient) or covered preventive services. Except for certain preventive services, you pay 20% of the Medicare approved amount, and the Part B deductible applies. 	</a:t>
            </a:r>
          </a:p>
          <a:p>
            <a:pPr marL="121456" lvl="1" indent="-118217" defTabSz="915102">
              <a:lnSpc>
                <a:spcPct val="110000"/>
              </a:lnSpc>
              <a:spcBef>
                <a:spcPts val="612"/>
              </a:spcBef>
              <a:defRPr/>
            </a:pPr>
            <a:r>
              <a:rPr lang="en-US" b="1" dirty="0" smtClean="0"/>
              <a:t>Outpatient Medical and Surgical Services and Supplies - </a:t>
            </a:r>
            <a:r>
              <a:rPr lang="en-US" dirty="0" smtClean="0"/>
              <a:t>For approved procedures (like X-rays, a cast, or stitches). You pay the doctor 20% of the Medicare-approved amount for the doctor’s services. You also pay the hospital a copayment for each service you get in a hospital outpatient setting. For each service, the copayment can’t be more than the Part A hospital stay deductible. The Part B deductible applies, and you pay all charges for items or services that Medicare doesn’t cover. </a:t>
            </a:r>
          </a:p>
          <a:p>
            <a:pPr marL="121456" lvl="1" indent="-118217" defTabSz="915102">
              <a:spcBef>
                <a:spcPts val="612"/>
              </a:spcBef>
              <a:spcAft>
                <a:spcPct val="0"/>
              </a:spcAft>
              <a:defRPr/>
            </a:pPr>
            <a:r>
              <a:rPr lang="en-US" dirty="0" smtClean="0">
                <a:ea typeface="Calibri"/>
                <a:cs typeface="Times New Roman"/>
              </a:rPr>
              <a:t>See slides 44 and 45 for information on assignment and the limiting charge.</a:t>
            </a:r>
          </a:p>
          <a:p>
            <a:pPr marL="225796" lvl="1" indent="-116124">
              <a:defRPr/>
            </a:pPr>
            <a:endParaRPr lang="en-US" b="1" dirty="0" smtClean="0"/>
          </a:p>
        </p:txBody>
      </p:sp>
      <p:sp>
        <p:nvSpPr>
          <p:cNvPr id="5" name="Slide Number Placeholder 4"/>
          <p:cNvSpPr>
            <a:spLocks noGrp="1"/>
          </p:cNvSpPr>
          <p:nvPr>
            <p:ph type="sldNum" sz="quarter" idx="10"/>
          </p:nvPr>
        </p:nvSpPr>
        <p:spPr/>
        <p:txBody>
          <a:bodyPr/>
          <a:lstStyle/>
          <a:p>
            <a:fld id="{8D3B99F0-B413-4F8E-9262-407D19939992}"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mailto:%20nmtp@cms.hhs.gov" TargetMode="External"/><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hyperlink" Target="http://www.cms.gov/NationalMedicareTrainingProgram"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6_CMS title1">
    <p:bg>
      <p:bgPr>
        <a:solidFill>
          <a:schemeClr val="bg1"/>
        </a:solidFill>
        <a:effectLst/>
      </p:bgPr>
    </p:bg>
    <p:spTree>
      <p:nvGrpSpPr>
        <p:cNvPr id="1" name=""/>
        <p:cNvGrpSpPr/>
        <p:nvPr/>
      </p:nvGrpSpPr>
      <p:grpSpPr>
        <a:xfrm>
          <a:off x="0" y="0"/>
          <a:ext cx="0" cy="0"/>
          <a:chOff x="0" y="0"/>
          <a:chExt cx="0" cy="0"/>
        </a:xfrm>
      </p:grpSpPr>
      <p:pic>
        <p:nvPicPr>
          <p:cNvPr id="7" name="Picture 3" descr="A multi-cultural family standing against a white background. The family has two children, a mom and a dad."/>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63038" y="2286000"/>
            <a:ext cx="3661776" cy="4576042"/>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381000" y="3048000"/>
            <a:ext cx="4876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381000" y="4267200"/>
            <a:ext cx="4876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306072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Date</a:t>
            </a:r>
            <a:endParaRPr lang="en-US" sz="2800" b="0" i="1" dirty="0" smtClean="0">
              <a:solidFill>
                <a:srgbClr val="084A9C"/>
              </a:solidFill>
            </a:endParaRPr>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4" name="Picture 13"/>
          <p:cNvPicPr>
            <a:picLocks noChangeAspect="1"/>
          </p:cNvPicPr>
          <p:nvPr userDrawn="1"/>
        </p:nvPicPr>
        <p:blipFill>
          <a:blip r:embed="rId2" cstate="print"/>
          <a:stretch>
            <a:fillRect/>
          </a:stretch>
        </p:blipFill>
        <p:spPr>
          <a:xfrm>
            <a:off x="76200" y="152400"/>
            <a:ext cx="3293557" cy="1219200"/>
          </a:xfrm>
          <a:prstGeom prst="rect">
            <a:avLst/>
          </a:prstGeom>
        </p:spPr>
      </p:pic>
    </p:spTree>
    <p:extLst>
      <p:ext uri="{BB962C8B-B14F-4D97-AF65-F5344CB8AC3E}">
        <p14:creationId xmlns:p14="http://schemas.microsoft.com/office/powerpoint/2010/main" val="329036277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90844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185307-C297-443A-AC3C-B15A3601B3E4}" type="datetime1">
              <a:rPr lang="en-US" smtClean="0"/>
              <a:t>5/1/2013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The Health Insurance Marketplace - For internal use only</a:t>
            </a:r>
            <a:endParaRPr lang="en-US" dirty="0"/>
          </a:p>
        </p:txBody>
      </p:sp>
      <p:sp>
        <p:nvSpPr>
          <p:cNvPr id="8" name="Slide Number Placeholder 5"/>
          <p:cNvSpPr>
            <a:spLocks noGrp="1"/>
          </p:cNvSpPr>
          <p:nvPr>
            <p:ph type="sldNum" sz="quarter" idx="12"/>
          </p:nvPr>
        </p:nvSpPr>
        <p:spPr>
          <a:xfrm>
            <a:off x="6553200" y="6356350"/>
            <a:ext cx="2133600" cy="365125"/>
          </a:xfrm>
        </p:spPr>
        <p:txBody>
          <a:bodyPr/>
          <a:lstStyle/>
          <a:p>
            <a:fld id="{4C7DC1E6-81B2-456F-AAD5-518541D82B07}" type="slidenum">
              <a:rPr lang="en-US" smtClean="0"/>
              <a:pPr/>
              <a:t>‹#›</a:t>
            </a:fld>
            <a:endParaRPr lang="en-US" dirty="0"/>
          </a:p>
        </p:txBody>
      </p:sp>
    </p:spTree>
    <p:extLst>
      <p:ext uri="{BB962C8B-B14F-4D97-AF65-F5344CB8AC3E}">
        <p14:creationId xmlns:p14="http://schemas.microsoft.com/office/powerpoint/2010/main" val="7477357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r>
              <a:rPr lang="en-US" dirty="0" smtClean="0"/>
              <a:t>02/13/2012</a:t>
            </a:r>
            <a:endParaRPr lang="en-US" dirty="0"/>
          </a:p>
        </p:txBody>
      </p:sp>
      <p:sp>
        <p:nvSpPr>
          <p:cNvPr id="5" name="Footer Placeholder 4"/>
          <p:cNvSpPr>
            <a:spLocks noGrp="1"/>
          </p:cNvSpPr>
          <p:nvPr>
            <p:ph type="ftr" sz="quarter" idx="11"/>
          </p:nvPr>
        </p:nvSpPr>
        <p:spPr>
          <a:xfrm>
            <a:off x="3124200" y="6340475"/>
            <a:ext cx="2895600" cy="365125"/>
          </a:xfrm>
          <a:prstGeom prst="rect">
            <a:avLst/>
          </a:prstGeom>
        </p:spPr>
        <p:txBody>
          <a:bodyPr/>
          <a:lstStyle>
            <a:lvl1pPr>
              <a:defRPr>
                <a:solidFill>
                  <a:schemeClr val="tx1"/>
                </a:solidFill>
              </a:defRPr>
            </a:lvl1pPr>
          </a:lstStyle>
          <a:p>
            <a:r>
              <a:rPr lang="en-US" dirty="0" smtClean="0"/>
              <a:t>Understanding Medicare</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8C0CC3C-85F1-4D86-9B70-8D9F8B17F046}" type="slidenum">
              <a:rPr lang="en-US" smtClean="0"/>
              <a:pPr/>
              <a:t>‹#›</a:t>
            </a:fld>
            <a:endParaRPr lang="en-US" dirty="0"/>
          </a:p>
        </p:txBody>
      </p:sp>
      <p:sp>
        <p:nvSpPr>
          <p:cNvPr id="9" name="Content Placeholder 2"/>
          <p:cNvSpPr>
            <a:spLocks noGrp="1"/>
          </p:cNvSpPr>
          <p:nvPr>
            <p:ph idx="1"/>
          </p:nvPr>
        </p:nvSpPr>
        <p:spPr>
          <a:xfrm>
            <a:off x="457200" y="1600200"/>
            <a:ext cx="8229600" cy="4525963"/>
          </a:xfrm>
        </p:spPr>
        <p:txBody>
          <a:bodyPr/>
          <a:lstStyle>
            <a:lvl1pPr>
              <a:spcBef>
                <a:spcPts val="500"/>
              </a:spcBef>
              <a:defRPr/>
            </a:lvl1pPr>
            <a:lvl2pPr>
              <a:spcBef>
                <a:spcPts val="500"/>
              </a:spcBef>
              <a:defRPr/>
            </a:lvl2pPr>
            <a:lvl3pPr>
              <a:spcBef>
                <a:spcPts val="500"/>
              </a:spcBef>
              <a:defRPr/>
            </a:lvl3pPr>
            <a:lvl4pPr>
              <a:spcBef>
                <a:spcPts val="500"/>
              </a:spcBef>
              <a:defRPr/>
            </a:lvl4pPr>
            <a:lvl5pPr>
              <a:spcBef>
                <a:spcPts val="5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Placeholder 1"/>
          <p:cNvSpPr>
            <a:spLocks noGrp="1"/>
          </p:cNvSpPr>
          <p:nvPr>
            <p:ph type="title"/>
          </p:nvPr>
        </p:nvSpPr>
        <p:spPr>
          <a:xfrm>
            <a:off x="457200" y="76200"/>
            <a:ext cx="8229600" cy="10969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256765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754563"/>
          </a:xfrm>
        </p:spPr>
        <p:txBody>
          <a:bodyPr/>
          <a:lstStyle>
            <a:lvl1pPr>
              <a:spcBef>
                <a:spcPts val="600"/>
              </a:spcBef>
              <a:defRPr sz="3200"/>
            </a:lvl1pPr>
            <a:lvl2pPr>
              <a:spcBef>
                <a:spcPts val="600"/>
              </a:spcBef>
              <a:defRPr sz="2800"/>
            </a:lvl2pPr>
            <a:lvl3pPr>
              <a:spcBef>
                <a:spcPts val="600"/>
              </a:spcBef>
              <a:defRPr sz="2800"/>
            </a:lvl3pPr>
            <a:lvl4pPr>
              <a:spcBef>
                <a:spcPts val="600"/>
              </a:spcBef>
              <a:defRPr sz="2800"/>
            </a:lvl4pPr>
            <a:lvl5pPr>
              <a:spcBef>
                <a:spcPts val="600"/>
              </a:spcBef>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Date Placeholder 3"/>
          <p:cNvSpPr>
            <a:spLocks noGrp="1"/>
          </p:cNvSpPr>
          <p:nvPr>
            <p:ph type="dt" sz="half" idx="2"/>
          </p:nvPr>
        </p:nvSpPr>
        <p:spPr>
          <a:xfrm>
            <a:off x="457200" y="6340475"/>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US" dirty="0" smtClean="0"/>
              <a:t>02/13/2012</a:t>
            </a:r>
            <a:endParaRPr lang="en-US" dirty="0"/>
          </a:p>
        </p:txBody>
      </p:sp>
      <p:sp>
        <p:nvSpPr>
          <p:cNvPr id="15" name="Footer Placeholder 4"/>
          <p:cNvSpPr>
            <a:spLocks noGrp="1"/>
          </p:cNvSpPr>
          <p:nvPr>
            <p:ph type="ftr" sz="quarter" idx="3"/>
          </p:nvPr>
        </p:nvSpPr>
        <p:spPr>
          <a:xfrm>
            <a:off x="3124200" y="6340475"/>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en-US" dirty="0" smtClean="0"/>
              <a:t>Understanding Medicare</a:t>
            </a:r>
            <a:endParaRPr lang="en-US" dirty="0"/>
          </a:p>
        </p:txBody>
      </p:sp>
      <p:sp>
        <p:nvSpPr>
          <p:cNvPr id="16" name="Slide Number Placeholder 5"/>
          <p:cNvSpPr>
            <a:spLocks noGrp="1"/>
          </p:cNvSpPr>
          <p:nvPr>
            <p:ph type="sldNum" sz="quarter" idx="4"/>
          </p:nvPr>
        </p:nvSpPr>
        <p:spPr>
          <a:xfrm>
            <a:off x="6553200" y="6340475"/>
            <a:ext cx="2133600" cy="365125"/>
          </a:xfrm>
          <a:prstGeom prst="rect">
            <a:avLst/>
          </a:prstGeom>
        </p:spPr>
        <p:txBody>
          <a:bodyPr vert="horz" lIns="91440" tIns="45720" rIns="91440" bIns="45720" rtlCol="0" anchor="ctr"/>
          <a:lstStyle>
            <a:lvl1pPr algn="r">
              <a:defRPr sz="1200">
                <a:solidFill>
                  <a:schemeClr val="tx1"/>
                </a:solidFill>
              </a:defRPr>
            </a:lvl1pPr>
          </a:lstStyle>
          <a:p>
            <a:fld id="{78C0CC3C-85F1-4D86-9B70-8D9F8B17F046}" type="slidenum">
              <a:rPr lang="en-US" smtClean="0"/>
              <a:pPr/>
              <a:t>‹#›</a:t>
            </a:fld>
            <a:endParaRPr lang="en-US" dirty="0"/>
          </a:p>
        </p:txBody>
      </p:sp>
    </p:spTree>
    <p:extLst>
      <p:ext uri="{BB962C8B-B14F-4D97-AF65-F5344CB8AC3E}">
        <p14:creationId xmlns:p14="http://schemas.microsoft.com/office/powerpoint/2010/main" val="3387188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991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72C870-0735-4808-AAEB-054CACADF5CB}" type="datetime1">
              <a:rPr lang="en-US" smtClean="0"/>
              <a:t>5/1/2013</a:t>
            </a:fld>
            <a:endParaRPr lang="en-US" dirty="0"/>
          </a:p>
        </p:txBody>
      </p:sp>
      <p:sp>
        <p:nvSpPr>
          <p:cNvPr id="5" name="Footer Placeholder 4"/>
          <p:cNvSpPr>
            <a:spLocks noGrp="1"/>
          </p:cNvSpPr>
          <p:nvPr>
            <p:ph type="ftr" sz="quarter" idx="11"/>
          </p:nvPr>
        </p:nvSpPr>
        <p:spPr/>
        <p:txBody>
          <a:bodyPr/>
          <a:lstStyle/>
          <a:p>
            <a:r>
              <a:rPr lang="en-US" dirty="0" smtClean="0"/>
              <a:t>The Health Insurance Marketplace - For internal use only</a:t>
            </a:r>
            <a:endParaRPr lang="en-US" dirty="0"/>
          </a:p>
        </p:txBody>
      </p:sp>
      <p:sp>
        <p:nvSpPr>
          <p:cNvPr id="6" name="Slide Number Placeholder 5"/>
          <p:cNvSpPr>
            <a:spLocks noGrp="1"/>
          </p:cNvSpPr>
          <p:nvPr>
            <p:ph type="sldNum" sz="quarter" idx="12"/>
          </p:nvPr>
        </p:nvSpPr>
        <p:spPr/>
        <p:txBody>
          <a:bodyPr/>
          <a:lstStyle/>
          <a:p>
            <a:fld id="{4C7DC1E6-81B2-456F-AAD5-518541D82B07}"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28623F-A6CD-47BD-9A3A-E825E472DEF1}" type="datetime1">
              <a:rPr lang="en-US" smtClean="0"/>
              <a:t>5/1/2013</a:t>
            </a:fld>
            <a:endParaRPr lang="en-US" dirty="0"/>
          </a:p>
        </p:txBody>
      </p:sp>
      <p:sp>
        <p:nvSpPr>
          <p:cNvPr id="5" name="Footer Placeholder 4"/>
          <p:cNvSpPr>
            <a:spLocks noGrp="1"/>
          </p:cNvSpPr>
          <p:nvPr>
            <p:ph type="ftr" sz="quarter" idx="11"/>
          </p:nvPr>
        </p:nvSpPr>
        <p:spPr/>
        <p:txBody>
          <a:bodyPr/>
          <a:lstStyle/>
          <a:p>
            <a:r>
              <a:rPr lang="en-US" dirty="0" smtClean="0"/>
              <a:t>The Health Insurance Marketplace - For internal use only</a:t>
            </a:r>
            <a:endParaRPr lang="en-US" dirty="0"/>
          </a:p>
        </p:txBody>
      </p:sp>
      <p:sp>
        <p:nvSpPr>
          <p:cNvPr id="6" name="Slide Number Placeholder 5"/>
          <p:cNvSpPr>
            <a:spLocks noGrp="1"/>
          </p:cNvSpPr>
          <p:nvPr>
            <p:ph type="sldNum" sz="quarter" idx="12"/>
          </p:nvPr>
        </p:nvSpPr>
        <p:spPr/>
        <p:txBody>
          <a:bodyPr/>
          <a:lstStyle/>
          <a:p>
            <a:fld id="{4C7DC1E6-81B2-456F-AAD5-518541D82B07}"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E4112D-611F-4B91-8EA4-6B52AB16C4BF}" type="datetime1">
              <a:rPr lang="en-US" smtClean="0"/>
              <a:t>5/1/2013</a:t>
            </a:fld>
            <a:endParaRPr lang="en-US" dirty="0"/>
          </a:p>
        </p:txBody>
      </p:sp>
      <p:sp>
        <p:nvSpPr>
          <p:cNvPr id="5" name="Footer Placeholder 4"/>
          <p:cNvSpPr>
            <a:spLocks noGrp="1"/>
          </p:cNvSpPr>
          <p:nvPr>
            <p:ph type="ftr" sz="quarter" idx="11"/>
          </p:nvPr>
        </p:nvSpPr>
        <p:spPr/>
        <p:txBody>
          <a:bodyPr/>
          <a:lstStyle/>
          <a:p>
            <a:r>
              <a:rPr lang="en-US" dirty="0" smtClean="0"/>
              <a:t>The Health Insurance Marketplace - For internal use only</a:t>
            </a:r>
            <a:endParaRPr lang="en-US" dirty="0"/>
          </a:p>
        </p:txBody>
      </p:sp>
      <p:sp>
        <p:nvSpPr>
          <p:cNvPr id="6" name="Slide Number Placeholder 5"/>
          <p:cNvSpPr>
            <a:spLocks noGrp="1"/>
          </p:cNvSpPr>
          <p:nvPr>
            <p:ph type="sldNum" sz="quarter" idx="12"/>
          </p:nvPr>
        </p:nvSpPr>
        <p:spPr/>
        <p:txBody>
          <a:bodyPr/>
          <a:lstStyle/>
          <a:p>
            <a:fld id="{4C7DC1E6-81B2-456F-AAD5-518541D82B07}"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B1D6BF-5758-4E05-BE56-A905DDAD4467}" type="datetime1">
              <a:rPr lang="en-US" smtClean="0"/>
              <a:t>5/1/2013</a:t>
            </a:fld>
            <a:endParaRPr lang="en-US" dirty="0"/>
          </a:p>
        </p:txBody>
      </p:sp>
      <p:sp>
        <p:nvSpPr>
          <p:cNvPr id="6" name="Footer Placeholder 5"/>
          <p:cNvSpPr>
            <a:spLocks noGrp="1"/>
          </p:cNvSpPr>
          <p:nvPr>
            <p:ph type="ftr" sz="quarter" idx="11"/>
          </p:nvPr>
        </p:nvSpPr>
        <p:spPr/>
        <p:txBody>
          <a:bodyPr/>
          <a:lstStyle/>
          <a:p>
            <a:r>
              <a:rPr lang="en-US" dirty="0" smtClean="0"/>
              <a:t>The Health Insurance Marketplace - For internal use only</a:t>
            </a:r>
            <a:endParaRPr lang="en-US" dirty="0"/>
          </a:p>
        </p:txBody>
      </p:sp>
      <p:sp>
        <p:nvSpPr>
          <p:cNvPr id="7" name="Slide Number Placeholder 6"/>
          <p:cNvSpPr>
            <a:spLocks noGrp="1"/>
          </p:cNvSpPr>
          <p:nvPr>
            <p:ph type="sldNum" sz="quarter" idx="12"/>
          </p:nvPr>
        </p:nvSpPr>
        <p:spPr/>
        <p:txBody>
          <a:bodyPr/>
          <a:lstStyle/>
          <a:p>
            <a:fld id="{4C7DC1E6-81B2-456F-AAD5-518541D82B0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3254" t="2107" r="1627"/>
          <a:stretch/>
        </p:blipFill>
        <p:spPr bwMode="auto">
          <a:xfrm>
            <a:off x="0" y="2438400"/>
            <a:ext cx="5453099"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userDrawn="1"/>
        </p:nvPicPr>
        <p:blipFill>
          <a:blip r:embed="rId3" cstate="print"/>
          <a:stretch>
            <a:fillRect/>
          </a:stretch>
        </p:blipFill>
        <p:spPr>
          <a:xfrm>
            <a:off x="76200" y="152400"/>
            <a:ext cx="3293557" cy="1219200"/>
          </a:xfrm>
          <a:prstGeom prst="rect">
            <a:avLst/>
          </a:prstGeom>
        </p:spPr>
      </p:pic>
    </p:spTree>
    <p:extLst>
      <p:ext uri="{BB962C8B-B14F-4D97-AF65-F5344CB8AC3E}">
        <p14:creationId xmlns:p14="http://schemas.microsoft.com/office/powerpoint/2010/main" val="257702625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4FDD9F-EA30-46C3-9479-8F341851E1EA}" type="datetime1">
              <a:rPr lang="en-US" smtClean="0"/>
              <a:t>5/1/2013</a:t>
            </a:fld>
            <a:endParaRPr lang="en-US" dirty="0"/>
          </a:p>
        </p:txBody>
      </p:sp>
      <p:sp>
        <p:nvSpPr>
          <p:cNvPr id="8" name="Footer Placeholder 7"/>
          <p:cNvSpPr>
            <a:spLocks noGrp="1"/>
          </p:cNvSpPr>
          <p:nvPr>
            <p:ph type="ftr" sz="quarter" idx="11"/>
          </p:nvPr>
        </p:nvSpPr>
        <p:spPr/>
        <p:txBody>
          <a:bodyPr/>
          <a:lstStyle/>
          <a:p>
            <a:r>
              <a:rPr lang="en-US" dirty="0" smtClean="0"/>
              <a:t>The Health Insurance Marketplace - For internal use only</a:t>
            </a:r>
            <a:endParaRPr lang="en-US" dirty="0"/>
          </a:p>
        </p:txBody>
      </p:sp>
      <p:sp>
        <p:nvSpPr>
          <p:cNvPr id="9" name="Slide Number Placeholder 8"/>
          <p:cNvSpPr>
            <a:spLocks noGrp="1"/>
          </p:cNvSpPr>
          <p:nvPr>
            <p:ph type="sldNum" sz="quarter" idx="12"/>
          </p:nvPr>
        </p:nvSpPr>
        <p:spPr/>
        <p:txBody>
          <a:bodyPr/>
          <a:lstStyle/>
          <a:p>
            <a:fld id="{4C7DC1E6-81B2-456F-AAD5-518541D82B07}"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F932C5-C8D5-4068-A5CD-F9294C2C91B7}" type="datetime1">
              <a:rPr lang="en-US" smtClean="0"/>
              <a:t>5/1/2013</a:t>
            </a:fld>
            <a:endParaRPr lang="en-US" dirty="0"/>
          </a:p>
        </p:txBody>
      </p:sp>
      <p:sp>
        <p:nvSpPr>
          <p:cNvPr id="4" name="Footer Placeholder 3"/>
          <p:cNvSpPr>
            <a:spLocks noGrp="1"/>
          </p:cNvSpPr>
          <p:nvPr>
            <p:ph type="ftr" sz="quarter" idx="11"/>
          </p:nvPr>
        </p:nvSpPr>
        <p:spPr/>
        <p:txBody>
          <a:bodyPr/>
          <a:lstStyle/>
          <a:p>
            <a:r>
              <a:rPr lang="en-US" dirty="0" smtClean="0"/>
              <a:t>The Health Insurance Marketplace - For internal use only</a:t>
            </a:r>
            <a:endParaRPr lang="en-US" dirty="0"/>
          </a:p>
        </p:txBody>
      </p:sp>
      <p:sp>
        <p:nvSpPr>
          <p:cNvPr id="5" name="Slide Number Placeholder 4"/>
          <p:cNvSpPr>
            <a:spLocks noGrp="1"/>
          </p:cNvSpPr>
          <p:nvPr>
            <p:ph type="sldNum" sz="quarter" idx="12"/>
          </p:nvPr>
        </p:nvSpPr>
        <p:spPr/>
        <p:txBody>
          <a:bodyPr/>
          <a:lstStyle/>
          <a:p>
            <a:fld id="{4C7DC1E6-81B2-456F-AAD5-518541D82B07}"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152CAA-EEC6-48B5-8C9A-0698912AC64E}" type="datetime1">
              <a:rPr lang="en-US" smtClean="0"/>
              <a:t>5/1/2013</a:t>
            </a:fld>
            <a:endParaRPr lang="en-US" dirty="0"/>
          </a:p>
        </p:txBody>
      </p:sp>
      <p:sp>
        <p:nvSpPr>
          <p:cNvPr id="3" name="Footer Placeholder 2"/>
          <p:cNvSpPr>
            <a:spLocks noGrp="1"/>
          </p:cNvSpPr>
          <p:nvPr>
            <p:ph type="ftr" sz="quarter" idx="11"/>
          </p:nvPr>
        </p:nvSpPr>
        <p:spPr/>
        <p:txBody>
          <a:bodyPr/>
          <a:lstStyle/>
          <a:p>
            <a:r>
              <a:rPr lang="en-US" dirty="0" smtClean="0"/>
              <a:t>The Health Insurance Marketplace - For internal use only</a:t>
            </a:r>
            <a:endParaRPr lang="en-US" dirty="0"/>
          </a:p>
        </p:txBody>
      </p:sp>
      <p:sp>
        <p:nvSpPr>
          <p:cNvPr id="4" name="Slide Number Placeholder 3"/>
          <p:cNvSpPr>
            <a:spLocks noGrp="1"/>
          </p:cNvSpPr>
          <p:nvPr>
            <p:ph type="sldNum" sz="quarter" idx="12"/>
          </p:nvPr>
        </p:nvSpPr>
        <p:spPr/>
        <p:txBody>
          <a:bodyPr/>
          <a:lstStyle/>
          <a:p>
            <a:fld id="{4C7DC1E6-81B2-456F-AAD5-518541D82B07}"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D55328-CF7C-40B1-8A5D-5FD3325CF25B}" type="datetime1">
              <a:rPr lang="en-US" smtClean="0"/>
              <a:t>5/1/2013</a:t>
            </a:fld>
            <a:endParaRPr lang="en-US" dirty="0"/>
          </a:p>
        </p:txBody>
      </p:sp>
      <p:sp>
        <p:nvSpPr>
          <p:cNvPr id="6" name="Footer Placeholder 5"/>
          <p:cNvSpPr>
            <a:spLocks noGrp="1"/>
          </p:cNvSpPr>
          <p:nvPr>
            <p:ph type="ftr" sz="quarter" idx="11"/>
          </p:nvPr>
        </p:nvSpPr>
        <p:spPr/>
        <p:txBody>
          <a:bodyPr/>
          <a:lstStyle/>
          <a:p>
            <a:r>
              <a:rPr lang="en-US" dirty="0" smtClean="0"/>
              <a:t>The Health Insurance Marketplace - For internal use only</a:t>
            </a:r>
            <a:endParaRPr lang="en-US" dirty="0"/>
          </a:p>
        </p:txBody>
      </p:sp>
      <p:sp>
        <p:nvSpPr>
          <p:cNvPr id="7" name="Slide Number Placeholder 6"/>
          <p:cNvSpPr>
            <a:spLocks noGrp="1"/>
          </p:cNvSpPr>
          <p:nvPr>
            <p:ph type="sldNum" sz="quarter" idx="12"/>
          </p:nvPr>
        </p:nvSpPr>
        <p:spPr/>
        <p:txBody>
          <a:bodyPr/>
          <a:lstStyle/>
          <a:p>
            <a:fld id="{4C7DC1E6-81B2-456F-AAD5-518541D82B07}"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537481-2636-44EC-BB3B-4666793F8946}" type="datetime1">
              <a:rPr lang="en-US" smtClean="0"/>
              <a:t>5/1/2013</a:t>
            </a:fld>
            <a:endParaRPr lang="en-US" dirty="0"/>
          </a:p>
        </p:txBody>
      </p:sp>
      <p:sp>
        <p:nvSpPr>
          <p:cNvPr id="6" name="Footer Placeholder 5"/>
          <p:cNvSpPr>
            <a:spLocks noGrp="1"/>
          </p:cNvSpPr>
          <p:nvPr>
            <p:ph type="ftr" sz="quarter" idx="11"/>
          </p:nvPr>
        </p:nvSpPr>
        <p:spPr/>
        <p:txBody>
          <a:bodyPr/>
          <a:lstStyle/>
          <a:p>
            <a:r>
              <a:rPr lang="en-US" dirty="0" smtClean="0"/>
              <a:t>The Health Insurance Marketplace - For internal use only</a:t>
            </a:r>
            <a:endParaRPr lang="en-US" dirty="0"/>
          </a:p>
        </p:txBody>
      </p:sp>
      <p:sp>
        <p:nvSpPr>
          <p:cNvPr id="7" name="Slide Number Placeholder 6"/>
          <p:cNvSpPr>
            <a:spLocks noGrp="1"/>
          </p:cNvSpPr>
          <p:nvPr>
            <p:ph type="sldNum" sz="quarter" idx="12"/>
          </p:nvPr>
        </p:nvSpPr>
        <p:spPr/>
        <p:txBody>
          <a:bodyPr/>
          <a:lstStyle/>
          <a:p>
            <a:fld id="{4C7DC1E6-81B2-456F-AAD5-518541D82B07}"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E2E7B5-6427-4057-965F-F6FAB787774E}" type="datetime1">
              <a:rPr lang="en-US" smtClean="0"/>
              <a:t>5/1/2013</a:t>
            </a:fld>
            <a:endParaRPr lang="en-US" dirty="0"/>
          </a:p>
        </p:txBody>
      </p:sp>
      <p:sp>
        <p:nvSpPr>
          <p:cNvPr id="5" name="Footer Placeholder 4"/>
          <p:cNvSpPr>
            <a:spLocks noGrp="1"/>
          </p:cNvSpPr>
          <p:nvPr>
            <p:ph type="ftr" sz="quarter" idx="11"/>
          </p:nvPr>
        </p:nvSpPr>
        <p:spPr/>
        <p:txBody>
          <a:bodyPr/>
          <a:lstStyle/>
          <a:p>
            <a:r>
              <a:rPr lang="en-US" dirty="0" smtClean="0"/>
              <a:t>The Health Insurance Marketplace - For internal use only</a:t>
            </a:r>
            <a:endParaRPr lang="en-US" dirty="0"/>
          </a:p>
        </p:txBody>
      </p:sp>
      <p:sp>
        <p:nvSpPr>
          <p:cNvPr id="6" name="Slide Number Placeholder 5"/>
          <p:cNvSpPr>
            <a:spLocks noGrp="1"/>
          </p:cNvSpPr>
          <p:nvPr>
            <p:ph type="sldNum" sz="quarter" idx="12"/>
          </p:nvPr>
        </p:nvSpPr>
        <p:spPr/>
        <p:txBody>
          <a:bodyPr/>
          <a:lstStyle/>
          <a:p>
            <a:fld id="{4C7DC1E6-81B2-456F-AAD5-518541D82B07}"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75238C-B119-4813-A421-28295716D8D9}" type="datetime1">
              <a:rPr lang="en-US" smtClean="0"/>
              <a:t>5/1/2013</a:t>
            </a:fld>
            <a:endParaRPr lang="en-US" dirty="0"/>
          </a:p>
        </p:txBody>
      </p:sp>
      <p:sp>
        <p:nvSpPr>
          <p:cNvPr id="5" name="Footer Placeholder 4"/>
          <p:cNvSpPr>
            <a:spLocks noGrp="1"/>
          </p:cNvSpPr>
          <p:nvPr>
            <p:ph type="ftr" sz="quarter" idx="11"/>
          </p:nvPr>
        </p:nvSpPr>
        <p:spPr/>
        <p:txBody>
          <a:bodyPr/>
          <a:lstStyle/>
          <a:p>
            <a:r>
              <a:rPr lang="en-US" dirty="0" smtClean="0"/>
              <a:t>The Health Insurance Marketplace - For internal use only</a:t>
            </a:r>
            <a:endParaRPr lang="en-US" dirty="0"/>
          </a:p>
        </p:txBody>
      </p:sp>
      <p:sp>
        <p:nvSpPr>
          <p:cNvPr id="6" name="Slide Number Placeholder 5"/>
          <p:cNvSpPr>
            <a:spLocks noGrp="1"/>
          </p:cNvSpPr>
          <p:nvPr>
            <p:ph type="sldNum" sz="quarter" idx="12"/>
          </p:nvPr>
        </p:nvSpPr>
        <p:spPr/>
        <p:txBody>
          <a:bodyPr/>
          <a:lstStyle/>
          <a:p>
            <a:fld id="{4C7DC1E6-81B2-456F-AAD5-518541D82B07}"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9B0B99-A3BD-4EAB-BA5D-8B0E741EFAFA}" type="datetime1">
              <a:rPr lang="en-US" smtClean="0"/>
              <a:t>5/1/2013</a:t>
            </a:fld>
            <a:endParaRPr lang="en-US" dirty="0"/>
          </a:p>
        </p:txBody>
      </p:sp>
      <p:sp>
        <p:nvSpPr>
          <p:cNvPr id="4" name="Footer Placeholder 3"/>
          <p:cNvSpPr>
            <a:spLocks noGrp="1"/>
          </p:cNvSpPr>
          <p:nvPr>
            <p:ph type="ftr" sz="quarter" idx="11"/>
          </p:nvPr>
        </p:nvSpPr>
        <p:spPr/>
        <p:txBody>
          <a:bodyPr/>
          <a:lstStyle/>
          <a:p>
            <a:r>
              <a:rPr lang="en-US" dirty="0" smtClean="0"/>
              <a:t>The Health Insurance Marketplace - For internal use only</a:t>
            </a:r>
            <a:endParaRPr lang="en-US" dirty="0"/>
          </a:p>
        </p:txBody>
      </p:sp>
      <p:sp>
        <p:nvSpPr>
          <p:cNvPr id="5" name="Slide Number Placeholder 4"/>
          <p:cNvSpPr>
            <a:spLocks noGrp="1"/>
          </p:cNvSpPr>
          <p:nvPr>
            <p:ph type="sldNum" sz="quarter" idx="12"/>
          </p:nvPr>
        </p:nvSpPr>
        <p:spPr/>
        <p:txBody>
          <a:bodyPr/>
          <a:lstStyle/>
          <a:p>
            <a:fld id="{4C7DC1E6-81B2-456F-AAD5-518541D82B07}" type="slidenum">
              <a:rPr lang="en-US" smtClean="0"/>
              <a:pPr/>
              <a:t>‹#›</a:t>
            </a:fld>
            <a:endParaRPr lang="en-US" dirty="0"/>
          </a:p>
        </p:txBody>
      </p:sp>
    </p:spTree>
    <p:extLst>
      <p:ext uri="{BB962C8B-B14F-4D97-AF65-F5344CB8AC3E}">
        <p14:creationId xmlns:p14="http://schemas.microsoft.com/office/powerpoint/2010/main" val="25662116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1295400"/>
            <a:ext cx="4419600" cy="1524000"/>
          </a:xfrm>
        </p:spPr>
        <p:txBody>
          <a:bodyPr anchor="t"/>
          <a:lstStyle>
            <a:lvl1pPr algn="l">
              <a:defRPr>
                <a:solidFill>
                  <a:schemeClr val="tx1"/>
                </a:solidFill>
              </a:defRPr>
            </a:lvl1pPr>
          </a:lstStyle>
          <a:p>
            <a:r>
              <a:rPr lang="en-US" dirty="0" smtClean="0"/>
              <a:t>Click to edit Master title style</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754563"/>
          </a:xfrm>
        </p:spPr>
        <p:txBody>
          <a:bodyPr/>
          <a:lstStyle>
            <a:lvl1pPr>
              <a:spcBef>
                <a:spcPts val="600"/>
              </a:spcBef>
              <a:defRPr sz="3200"/>
            </a:lvl1pPr>
            <a:lvl2pPr>
              <a:spcBef>
                <a:spcPts val="600"/>
              </a:spcBef>
              <a:defRPr sz="2800"/>
            </a:lvl2pPr>
            <a:lvl3pPr>
              <a:spcBef>
                <a:spcPts val="600"/>
              </a:spcBef>
              <a:defRPr sz="2800"/>
            </a:lvl3pPr>
            <a:lvl4pPr>
              <a:spcBef>
                <a:spcPts val="600"/>
              </a:spcBef>
              <a:defRPr sz="2800"/>
            </a:lvl4pPr>
            <a:lvl5pPr>
              <a:spcBef>
                <a:spcPts val="600"/>
              </a:spcBef>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Date Placeholder 3"/>
          <p:cNvSpPr>
            <a:spLocks noGrp="1"/>
          </p:cNvSpPr>
          <p:nvPr>
            <p:ph type="dt" sz="half" idx="2"/>
          </p:nvPr>
        </p:nvSpPr>
        <p:spPr>
          <a:xfrm>
            <a:off x="457200" y="6340475"/>
            <a:ext cx="2133600" cy="365125"/>
          </a:xfrm>
          <a:prstGeom prst="rect">
            <a:avLst/>
          </a:prstGeom>
        </p:spPr>
        <p:txBody>
          <a:bodyPr vert="horz" lIns="91440" tIns="45720" rIns="91440" bIns="45720" rtlCol="0" anchor="ctr"/>
          <a:lstStyle>
            <a:lvl1pPr algn="l">
              <a:defRPr sz="1200">
                <a:solidFill>
                  <a:schemeClr val="tx1"/>
                </a:solidFill>
              </a:defRPr>
            </a:lvl1pPr>
          </a:lstStyle>
          <a:p>
            <a:fld id="{EAA0B404-8105-4729-B612-6AC5FAF105F6}" type="datetime1">
              <a:rPr lang="en-US" smtClean="0"/>
              <a:t>5/1/2013</a:t>
            </a:fld>
            <a:endParaRPr lang="en-US" dirty="0"/>
          </a:p>
        </p:txBody>
      </p:sp>
      <p:sp>
        <p:nvSpPr>
          <p:cNvPr id="15" name="Footer Placeholder 4"/>
          <p:cNvSpPr>
            <a:spLocks noGrp="1"/>
          </p:cNvSpPr>
          <p:nvPr>
            <p:ph type="ftr" sz="quarter" idx="3"/>
          </p:nvPr>
        </p:nvSpPr>
        <p:spPr>
          <a:xfrm>
            <a:off x="3124200" y="6340475"/>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en-US" dirty="0" smtClean="0"/>
              <a:t>The Health Insurance Marketplace - For internal use only</a:t>
            </a:r>
            <a:endParaRPr lang="en-US" dirty="0"/>
          </a:p>
        </p:txBody>
      </p:sp>
      <p:sp>
        <p:nvSpPr>
          <p:cNvPr id="16" name="Slide Number Placeholder 5"/>
          <p:cNvSpPr>
            <a:spLocks noGrp="1"/>
          </p:cNvSpPr>
          <p:nvPr>
            <p:ph type="sldNum" sz="quarter" idx="4"/>
          </p:nvPr>
        </p:nvSpPr>
        <p:spPr>
          <a:xfrm>
            <a:off x="6553200" y="6340475"/>
            <a:ext cx="2133600" cy="365125"/>
          </a:xfrm>
          <a:prstGeom prst="rect">
            <a:avLst/>
          </a:prstGeom>
        </p:spPr>
        <p:txBody>
          <a:bodyPr vert="horz" lIns="91440" tIns="45720" rIns="91440" bIns="45720" rtlCol="0" anchor="ctr"/>
          <a:lstStyle>
            <a:lvl1pPr algn="r">
              <a:defRPr sz="1200">
                <a:solidFill>
                  <a:schemeClr val="tx1"/>
                </a:solidFill>
              </a:defRPr>
            </a:lvl1pPr>
          </a:lstStyle>
          <a:p>
            <a:fld id="{78C0CC3C-85F1-4D86-9B70-8D9F8B17F046}" type="slidenum">
              <a:rPr lang="en-US" smtClean="0"/>
              <a:pPr/>
              <a:t>‹#›</a:t>
            </a:fld>
            <a:endParaRPr lang="en-US" dirty="0"/>
          </a:p>
        </p:txBody>
      </p:sp>
      <p:sp>
        <p:nvSpPr>
          <p:cNvPr id="7" name="TextBox 6"/>
          <p:cNvSpPr txBox="1"/>
          <p:nvPr userDrawn="1"/>
        </p:nvSpPr>
        <p:spPr>
          <a:xfrm>
            <a:off x="533400" y="2970179"/>
            <a:ext cx="8220520" cy="1446550"/>
          </a:xfrm>
          <a:prstGeom prst="rect">
            <a:avLst/>
          </a:prstGeom>
          <a:noFill/>
        </p:spPr>
        <p:txBody>
          <a:bodyPr vert="wordArtVert" wrap="square" rtlCol="0">
            <a:spAutoFit/>
            <a:scene3d>
              <a:camera prst="orthographicFront">
                <a:rot lat="281865" lon="1204220" rev="1902836"/>
              </a:camera>
              <a:lightRig rig="soft" dir="t">
                <a:rot lat="0" lon="0" rev="10800000"/>
              </a:lightRig>
            </a:scene3d>
            <a:sp3d>
              <a:bevelT w="27940" h="12700"/>
              <a:contourClr>
                <a:srgbClr val="DDDDDD"/>
              </a:contourClr>
            </a:sp3d>
          </a:bodyPr>
          <a:lstStyle/>
          <a:p>
            <a:r>
              <a:rPr lang="en-US" sz="8800" b="1" strike="noStrike" cap="none" spc="150" baseline="0" dirty="0" smtClean="0">
                <a:ln w="11430"/>
                <a:solidFill>
                  <a:srgbClr val="F8F8F8"/>
                </a:solidFill>
                <a:effectLst>
                  <a:outerShdw blurRad="25400" algn="tl" rotWithShape="0">
                    <a:srgbClr val="000000">
                      <a:alpha val="43000"/>
                    </a:srgbClr>
                  </a:outerShdw>
                </a:effectLst>
              </a:rPr>
              <a:t>DRAFT</a:t>
            </a:r>
            <a:endParaRPr lang="en-US" sz="8800" b="1" strike="noStrike" cap="none" spc="150" baseline="0" dirty="0">
              <a:ln w="11430"/>
              <a:solidFill>
                <a:srgbClr val="F8F8F8"/>
              </a:solidFill>
              <a:effectLst>
                <a:outerShdw blurRad="25400" algn="tl" rotWithShape="0">
                  <a:srgbClr val="000000">
                    <a:alpha val="43000"/>
                  </a:srgbClr>
                </a:outerShdw>
              </a:effectLst>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rrowheads="1"/>
          </p:cNvPicPr>
          <p:nvPr/>
        </p:nvPicPr>
        <p:blipFill>
          <a:blip r:embed="rId2" cstate="print">
            <a:extLst>
              <a:ext uri="{28A0092B-C50C-407E-A947-70E740481C1C}">
                <a14:useLocalDpi xmlns:a14="http://schemas.microsoft.com/office/drawing/2010/main" val="0"/>
              </a:ext>
            </a:extLst>
          </a:blip>
          <a:srcRect l="6001" t="-2543" b="2543"/>
          <a:stretch>
            <a:fillRect/>
          </a:stretch>
        </p:blipFill>
        <p:spPr bwMode="auto">
          <a:xfrm>
            <a:off x="-42630" y="2362200"/>
            <a:ext cx="5300430" cy="44958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print"/>
          <a:stretch>
            <a:fillRect/>
          </a:stretch>
        </p:blipFill>
        <p:spPr>
          <a:xfrm>
            <a:off x="76200" y="152400"/>
            <a:ext cx="3293557" cy="1219200"/>
          </a:xfrm>
          <a:prstGeom prst="rect">
            <a:avLst/>
          </a:prstGeom>
        </p:spPr>
      </p:pic>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C2C71CC4-9901-4156-8C22-F676B2762037}" type="datetime1">
              <a:rPr lang="en-US" smtClean="0"/>
              <a:t>5/1/2013</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The Health Insurance Marketplace - For internal use only</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8C0CC3C-85F1-4D86-9B70-8D9F8B17F046}" type="slidenum">
              <a:rPr lang="en-US" smtClean="0"/>
              <a:pPr/>
              <a:t>‹#›</a:t>
            </a:fld>
            <a:endParaRPr lang="en-US" dirty="0"/>
          </a:p>
        </p:txBody>
      </p:sp>
      <p:sp>
        <p:nvSpPr>
          <p:cNvPr id="9" name="Content Placeholder 2"/>
          <p:cNvSpPr>
            <a:spLocks noGrp="1"/>
          </p:cNvSpPr>
          <p:nvPr>
            <p:ph idx="1"/>
          </p:nvPr>
        </p:nvSpPr>
        <p:spPr>
          <a:xfrm>
            <a:off x="457200" y="1600200"/>
            <a:ext cx="8229600" cy="4525963"/>
          </a:xfrm>
        </p:spPr>
        <p:txBody>
          <a:bodyPr/>
          <a:lstStyle>
            <a:lvl1pPr>
              <a:spcBef>
                <a:spcPts val="500"/>
              </a:spcBef>
              <a:defRPr/>
            </a:lvl1pPr>
            <a:lvl2pPr>
              <a:spcBef>
                <a:spcPts val="500"/>
              </a:spcBef>
              <a:defRPr/>
            </a:lvl2pPr>
            <a:lvl3pPr>
              <a:spcBef>
                <a:spcPts val="500"/>
              </a:spcBef>
              <a:defRPr/>
            </a:lvl3pPr>
            <a:lvl4pPr>
              <a:spcBef>
                <a:spcPts val="500"/>
              </a:spcBef>
              <a:defRPr/>
            </a:lvl4pPr>
            <a:lvl5pPr>
              <a:spcBef>
                <a:spcPts val="5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Placeholder 1"/>
          <p:cNvSpPr>
            <a:spLocks noGrp="1"/>
          </p:cNvSpPr>
          <p:nvPr>
            <p:ph type="title"/>
          </p:nvPr>
        </p:nvSpPr>
        <p:spPr>
          <a:xfrm>
            <a:off x="457200" y="76200"/>
            <a:ext cx="8229600" cy="10969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EAE8C74B-8C73-4796-8F46-D97D97FAFBFB}" type="datetime1">
              <a:rPr lang="en-US" smtClean="0"/>
              <a:t>5/1/2013</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t>The Health Insurance Marketplace - For internal use only</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8C0CC3C-85F1-4D86-9B70-8D9F8B17F046}" type="slidenum">
              <a:rPr lang="en-US" smtClean="0"/>
              <a:pPr/>
              <a:t>‹#›</a:t>
            </a:fld>
            <a:endParaRPr lang="en-US" dirty="0"/>
          </a:p>
        </p:txBody>
      </p:sp>
      <p:sp>
        <p:nvSpPr>
          <p:cNvPr id="8" name="Title 1"/>
          <p:cNvSpPr>
            <a:spLocks noGrp="1"/>
          </p:cNvSpPr>
          <p:nvPr>
            <p:ph type="title"/>
          </p:nvPr>
        </p:nvSpPr>
        <p:spPr>
          <a:xfrm>
            <a:off x="457200" y="274638"/>
            <a:ext cx="8229600" cy="1143000"/>
          </a:xfrm>
        </p:spPr>
        <p:txBody>
          <a:bodyPr>
            <a:normAutofit/>
          </a:bodyPr>
          <a:lstStyle>
            <a:lvl1pPr>
              <a:defRPr sz="3600" b="1">
                <a:solidFill>
                  <a:schemeClr val="bg1"/>
                </a:solidFill>
              </a:defRPr>
            </a:lvl1pPr>
          </a:lstStyle>
          <a:p>
            <a:r>
              <a:rPr lang="en-US" dirty="0" smtClean="0"/>
              <a:t>Click to edit Master title style</a:t>
            </a:r>
            <a:endParaRPr lang="en-US" dirty="0"/>
          </a:p>
        </p:txBody>
      </p:sp>
      <p:sp>
        <p:nvSpPr>
          <p:cNvPr id="9" name="Content Placeholder 2"/>
          <p:cNvSpPr>
            <a:spLocks noGrp="1"/>
          </p:cNvSpPr>
          <p:nvPr>
            <p:ph idx="1"/>
          </p:nvPr>
        </p:nvSpPr>
        <p:spPr>
          <a:xfrm>
            <a:off x="457200" y="1600200"/>
            <a:ext cx="8229600" cy="4525963"/>
          </a:xfrm>
        </p:spPr>
        <p:txBody>
          <a:bodyPr/>
          <a:lstStyle>
            <a:lvl1pPr>
              <a:spcBef>
                <a:spcPts val="500"/>
              </a:spcBef>
              <a:defRPr>
                <a:solidFill>
                  <a:schemeClr val="bg1"/>
                </a:solidFill>
              </a:defRPr>
            </a:lvl1pPr>
            <a:lvl2pPr>
              <a:spcBef>
                <a:spcPts val="500"/>
              </a:spcBef>
              <a:defRPr>
                <a:solidFill>
                  <a:schemeClr val="bg1"/>
                </a:solidFill>
              </a:defRPr>
            </a:lvl2pPr>
            <a:lvl3pPr>
              <a:spcBef>
                <a:spcPts val="500"/>
              </a:spcBef>
              <a:defRPr>
                <a:solidFill>
                  <a:schemeClr val="bg1"/>
                </a:solidFill>
              </a:defRPr>
            </a:lvl3pPr>
            <a:lvl4pPr>
              <a:spcBef>
                <a:spcPts val="500"/>
              </a:spcBef>
              <a:defRPr>
                <a:solidFill>
                  <a:schemeClr val="bg1"/>
                </a:solidFill>
              </a:defRPr>
            </a:lvl4pPr>
            <a:lvl5pPr>
              <a:spcBef>
                <a:spcPts val="500"/>
              </a:spcBef>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762000" y="1371600"/>
            <a:ext cx="7696200" cy="4724400"/>
          </a:xfrm>
          <a:prstGeom prst="rect">
            <a:avLst/>
          </a:prstGeom>
          <a:noFill/>
          <a:ln w="9525">
            <a:noFill/>
            <a:miter lim="800000"/>
            <a:headEnd/>
            <a:tailEnd/>
          </a:ln>
        </p:spPr>
        <p:txBody>
          <a:bodyPr anchor="ctr"/>
          <a:lstStyle/>
          <a:p>
            <a:pPr algn="ctr" fontAlgn="auto">
              <a:spcBef>
                <a:spcPct val="20000"/>
              </a:spcBef>
              <a:spcAft>
                <a:spcPts val="0"/>
              </a:spcAft>
              <a:buFont typeface="Wingdings" pitchFamily="2" charset="2"/>
              <a:buNone/>
              <a:defRPr/>
            </a:pPr>
            <a:r>
              <a:rPr lang="en-US" sz="2700" dirty="0" smtClean="0">
                <a:latin typeface="+mn-lt"/>
              </a:rPr>
              <a:t>This </a:t>
            </a:r>
            <a:r>
              <a:rPr lang="en-US" sz="2700" dirty="0">
                <a:latin typeface="+mn-lt"/>
              </a:rPr>
              <a:t>training </a:t>
            </a:r>
            <a:r>
              <a:rPr lang="en-US" sz="2700" dirty="0" smtClean="0">
                <a:latin typeface="+mn-lt"/>
              </a:rPr>
              <a:t>is provided </a:t>
            </a:r>
            <a:r>
              <a:rPr lang="en-US" sz="2700" dirty="0">
                <a:latin typeface="+mn-lt"/>
              </a:rPr>
              <a:t>by </a:t>
            </a:r>
            <a:r>
              <a:rPr lang="en-US" sz="2700" dirty="0" smtClean="0">
                <a:latin typeface="+mn-lt"/>
              </a:rPr>
              <a:t>the</a:t>
            </a:r>
            <a:endParaRPr lang="en-US" sz="2700" dirty="0">
              <a:latin typeface="+mn-lt"/>
            </a:endParaRPr>
          </a:p>
          <a:p>
            <a:pPr algn="ctr" fontAlgn="auto">
              <a:spcBef>
                <a:spcPct val="20000"/>
              </a:spcBef>
              <a:spcAft>
                <a:spcPts val="0"/>
              </a:spcAft>
              <a:buFont typeface="Wingdings" pitchFamily="2" charset="2"/>
              <a:buNone/>
              <a:defRPr/>
            </a:pPr>
            <a:r>
              <a:rPr lang="en-US" sz="2700" b="1" dirty="0" smtClean="0">
                <a:latin typeface="+mn-lt"/>
              </a:rPr>
              <a:t>The National Medicare Training Program</a:t>
            </a:r>
            <a:endParaRPr lang="en-US" sz="2700" b="1" dirty="0">
              <a:latin typeface="+mn-lt"/>
            </a:endParaRPr>
          </a:p>
          <a:p>
            <a:pPr algn="ctr" fontAlgn="auto">
              <a:spcBef>
                <a:spcPct val="20000"/>
              </a:spcBef>
              <a:spcAft>
                <a:spcPts val="0"/>
              </a:spcAft>
              <a:buFont typeface="Wingdings" pitchFamily="2" charset="2"/>
              <a:buNone/>
              <a:defRPr/>
            </a:pPr>
            <a:endParaRPr lang="en-US" sz="2700" dirty="0">
              <a:latin typeface="+mn-lt"/>
            </a:endParaRPr>
          </a:p>
          <a:p>
            <a:pPr algn="ctr" fontAlgn="auto">
              <a:spcBef>
                <a:spcPct val="20000"/>
              </a:spcBef>
              <a:spcAft>
                <a:spcPts val="0"/>
              </a:spcAft>
              <a:buFont typeface="Wingdings" pitchFamily="2" charset="2"/>
              <a:buNone/>
              <a:defRPr/>
            </a:pPr>
            <a:r>
              <a:rPr lang="en-US" sz="2700" dirty="0">
                <a:latin typeface="+mn-lt"/>
              </a:rPr>
              <a:t>For questions about training products, e-mail </a:t>
            </a:r>
            <a:r>
              <a:rPr lang="en-US" sz="2700" dirty="0" smtClean="0">
                <a:latin typeface="+mn-lt"/>
                <a:hlinkClick r:id="rId3"/>
              </a:rPr>
              <a:t>NMTP@cms.hhs.gov</a:t>
            </a:r>
            <a:endParaRPr lang="en-US" sz="2700" b="1" dirty="0">
              <a:latin typeface="+mn-lt"/>
            </a:endParaRPr>
          </a:p>
          <a:p>
            <a:pPr algn="ctr" fontAlgn="auto">
              <a:spcBef>
                <a:spcPct val="20000"/>
              </a:spcBef>
              <a:spcAft>
                <a:spcPts val="0"/>
              </a:spcAft>
              <a:buFont typeface="Wingdings" pitchFamily="2" charset="2"/>
              <a:buNone/>
              <a:defRPr/>
            </a:pPr>
            <a:r>
              <a:rPr lang="en-US" sz="2700" dirty="0">
                <a:latin typeface="+mn-lt"/>
              </a:rPr>
              <a:t>To view all available NMTP materials </a:t>
            </a:r>
            <a:br>
              <a:rPr lang="en-US" sz="2700" dirty="0">
                <a:latin typeface="+mn-lt"/>
              </a:rPr>
            </a:br>
            <a:r>
              <a:rPr lang="en-US" sz="2700" dirty="0">
                <a:latin typeface="+mn-lt"/>
              </a:rPr>
              <a:t>or to subscribe to our listserv, visit </a:t>
            </a:r>
            <a:endParaRPr lang="en-US" sz="2700" dirty="0" smtClean="0">
              <a:latin typeface="+mn-lt"/>
            </a:endParaRPr>
          </a:p>
          <a:p>
            <a:pPr algn="ctr" fontAlgn="auto">
              <a:spcBef>
                <a:spcPct val="20000"/>
              </a:spcBef>
              <a:spcAft>
                <a:spcPts val="0"/>
              </a:spcAft>
              <a:buFont typeface="Wingdings" pitchFamily="2" charset="2"/>
              <a:buNone/>
              <a:defRPr/>
            </a:pPr>
            <a:r>
              <a:rPr lang="en-US" sz="2400" dirty="0" smtClean="0">
                <a:latin typeface="+mn-lt"/>
                <a:hlinkClick r:id="rId4"/>
              </a:rPr>
              <a:t>www.cms.gov/NationalMedicareTrainingProgram</a:t>
            </a:r>
            <a:endParaRPr lang="en-US" sz="2400" b="1" dirty="0">
              <a:latin typeface="+mn-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 y="2668067"/>
            <a:ext cx="5867401" cy="421149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Date</a:t>
            </a:r>
            <a:endParaRPr lang="en-US" sz="2800" b="0" i="1" dirty="0" smtClean="0">
              <a:solidFill>
                <a:srgbClr val="084A9C"/>
              </a:solidFill>
            </a:endParaRPr>
          </a:p>
        </p:txBody>
      </p:sp>
      <p:pic>
        <p:nvPicPr>
          <p:cNvPr id="10"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 y="2668067"/>
            <a:ext cx="5867401" cy="4211490"/>
          </a:xfrm>
          <a:prstGeom prst="rect">
            <a:avLst/>
          </a:prstGeom>
          <a:noFill/>
          <a:ln w="9525">
            <a:noFill/>
            <a:miter lim="800000"/>
            <a:headEnd/>
            <a:tailEnd/>
          </a:ln>
          <a:effectLst/>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6" name="Picture 15"/>
          <p:cNvPicPr>
            <a:picLocks noChangeAspect="1"/>
          </p:cNvPicPr>
          <p:nvPr userDrawn="1"/>
        </p:nvPicPr>
        <p:blipFill>
          <a:blip r:embed="rId3" cstate="print"/>
          <a:stretch>
            <a:fillRect/>
          </a:stretch>
        </p:blipFill>
        <p:spPr>
          <a:xfrm>
            <a:off x="76200" y="152400"/>
            <a:ext cx="3293557" cy="1219200"/>
          </a:xfrm>
          <a:prstGeom prst="rect">
            <a:avLst/>
          </a:prstGeom>
        </p:spPr>
      </p:pic>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descr="srsplayingcardlores.jpg"/>
          <p:cNvPicPr>
            <a:picLocks/>
          </p:cNvPicPr>
          <p:nvPr/>
        </p:nvPicPr>
        <p:blipFill>
          <a:blip r:embed="rId2" cstate="print">
            <a:extLst>
              <a:ext uri="{28A0092B-C50C-407E-A947-70E740481C1C}">
                <a14:useLocalDpi xmlns:a14="http://schemas.microsoft.com/office/drawing/2010/main" val="0"/>
              </a:ext>
            </a:extLst>
          </a:blip>
          <a:srcRect r="3731"/>
          <a:stretch>
            <a:fillRect/>
          </a:stretch>
        </p:blipFill>
        <p:spPr>
          <a:xfrm>
            <a:off x="-53301" y="2514600"/>
            <a:ext cx="5406353" cy="4343400"/>
          </a:xfrm>
          <a:prstGeom prst="rect">
            <a:avLst/>
          </a:prstGeom>
        </p:spPr>
      </p:pic>
      <p:sp>
        <p:nvSpPr>
          <p:cNvPr id="7" name="Title 8"/>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10"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Date</a:t>
            </a:r>
            <a:endParaRPr lang="en-US" sz="2800" b="0" i="1" dirty="0" smtClean="0">
              <a:solidFill>
                <a:srgbClr val="084A9C"/>
              </a:solidFill>
            </a:endParaRPr>
          </a:p>
        </p:txBody>
      </p:sp>
      <p:pic>
        <p:nvPicPr>
          <p:cNvPr id="9" name="Picture 8"/>
          <p:cNvPicPr>
            <a:picLocks noChangeAspect="1"/>
          </p:cNvPicPr>
          <p:nvPr userDrawn="1"/>
        </p:nvPicPr>
        <p:blipFill>
          <a:blip r:embed="rId3" cstate="print"/>
          <a:stretch>
            <a:fillRect/>
          </a:stretch>
        </p:blipFill>
        <p:spPr>
          <a:xfrm>
            <a:off x="76200" y="152400"/>
            <a:ext cx="3293557" cy="1219200"/>
          </a:xfrm>
          <a:prstGeom prst="rect">
            <a:avLst/>
          </a:prstGeom>
        </p:spPr>
      </p:pic>
    </p:spTree>
    <p:extLst>
      <p:ext uri="{BB962C8B-B14F-4D97-AF65-F5344CB8AC3E}">
        <p14:creationId xmlns:p14="http://schemas.microsoft.com/office/powerpoint/2010/main" val="1384189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MS title2">
    <p:bg>
      <p:bgPr>
        <a:solidFill>
          <a:schemeClr val="bg1"/>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8400"/>
            <a:ext cx="463973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userDrawn="1"/>
        </p:nvPicPr>
        <p:blipFill>
          <a:blip r:embed="rId3" cstate="print"/>
          <a:stretch>
            <a:fillRect/>
          </a:stretch>
        </p:blipFill>
        <p:spPr>
          <a:xfrm>
            <a:off x="76200" y="152400"/>
            <a:ext cx="3293557" cy="1219200"/>
          </a:xfrm>
          <a:prstGeom prst="rect">
            <a:avLst/>
          </a:prstGeom>
        </p:spPr>
      </p:pic>
    </p:spTree>
    <p:extLst>
      <p:ext uri="{BB962C8B-B14F-4D97-AF65-F5344CB8AC3E}">
        <p14:creationId xmlns:p14="http://schemas.microsoft.com/office/powerpoint/2010/main" val="166451719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tech.jpg"/>
          <p:cNvPicPr>
            <a:picLocks noChangeAspect="1"/>
          </p:cNvPicPr>
          <p:nvPr/>
        </p:nvPicPr>
        <p:blipFill rotWithShape="1">
          <a:blip r:embed="rId2" cstate="screen">
            <a:extLst>
              <a:ext uri="{28A0092B-C50C-407E-A947-70E740481C1C}">
                <a14:useLocalDpi xmlns:a14="http://schemas.microsoft.com/office/drawing/2010/main"/>
              </a:ext>
            </a:extLst>
          </a:blip>
          <a:srcRect l="-30564" t="-2980"/>
          <a:stretch/>
        </p:blipFill>
        <p:spPr>
          <a:xfrm>
            <a:off x="-1600200" y="2380065"/>
            <a:ext cx="6807107" cy="4477935"/>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102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102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userDrawn="1"/>
        </p:nvPicPr>
        <p:blipFill>
          <a:blip r:embed="rId3" cstate="print"/>
          <a:stretch>
            <a:fillRect/>
          </a:stretch>
        </p:blipFill>
        <p:spPr>
          <a:xfrm>
            <a:off x="76200" y="152400"/>
            <a:ext cx="3293557" cy="1219200"/>
          </a:xfrm>
          <a:prstGeom prst="rect">
            <a:avLst/>
          </a:prstGeom>
        </p:spPr>
      </p:pic>
    </p:spTree>
    <p:extLst>
      <p:ext uri="{BB962C8B-B14F-4D97-AF65-F5344CB8AC3E}">
        <p14:creationId xmlns:p14="http://schemas.microsoft.com/office/powerpoint/2010/main" val="110721224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MS title4">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69" y="2963450"/>
            <a:ext cx="5614831" cy="3891090"/>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169" y="2963450"/>
            <a:ext cx="5614831" cy="3891090"/>
          </a:xfrm>
          <a:prstGeom prst="rect">
            <a:avLst/>
          </a:prstGeom>
          <a:effectLst/>
        </p:spPr>
      </p:pic>
      <p:sp>
        <p:nvSpPr>
          <p:cNvPr id="14"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7" name="Text Placeholder 2"/>
          <p:cNvSpPr>
            <a:spLocks noGrp="1"/>
          </p:cNvSpPr>
          <p:nvPr>
            <p:ph type="body" sz="quarter" idx="11" hasCustomPrompt="1"/>
          </p:nvPr>
        </p:nvSpPr>
        <p:spPr>
          <a:xfrm>
            <a:off x="55626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Date</a:t>
            </a:r>
            <a:endParaRPr lang="en-US" sz="2800" b="0" i="1" dirty="0" smtClean="0">
              <a:solidFill>
                <a:srgbClr val="084A9C"/>
              </a:solidFill>
            </a:endParaRPr>
          </a:p>
        </p:txBody>
      </p:sp>
      <p:sp>
        <p:nvSpPr>
          <p:cNvPr id="10" name="TextBox 9"/>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6" name="Picture 15"/>
          <p:cNvPicPr>
            <a:picLocks noChangeAspect="1"/>
          </p:cNvPicPr>
          <p:nvPr userDrawn="1"/>
        </p:nvPicPr>
        <p:blipFill>
          <a:blip r:embed="rId3" cstate="print"/>
          <a:stretch>
            <a:fillRect/>
          </a:stretch>
        </p:blipFill>
        <p:spPr>
          <a:xfrm>
            <a:off x="76200" y="152400"/>
            <a:ext cx="3293557" cy="1219200"/>
          </a:xfrm>
          <a:prstGeom prst="rect">
            <a:avLst/>
          </a:prstGeom>
        </p:spPr>
      </p:pic>
    </p:spTree>
    <p:extLst>
      <p:ext uri="{BB962C8B-B14F-4D97-AF65-F5344CB8AC3E}">
        <p14:creationId xmlns:p14="http://schemas.microsoft.com/office/powerpoint/2010/main" val="11942082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MS title5">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l="-967" t="1177" r="13202" b="3456"/>
          <a:stretch/>
        </p:blipFill>
        <p:spPr>
          <a:xfrm>
            <a:off x="-76201" y="2286000"/>
            <a:ext cx="4871737" cy="4572000"/>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5626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userDrawn="1"/>
        </p:nvPicPr>
        <p:blipFill>
          <a:blip r:embed="rId3" cstate="print"/>
          <a:stretch>
            <a:fillRect/>
          </a:stretch>
        </p:blipFill>
        <p:spPr>
          <a:xfrm>
            <a:off x="76200" y="152400"/>
            <a:ext cx="3293557" cy="1219200"/>
          </a:xfrm>
          <a:prstGeom prst="rect">
            <a:avLst/>
          </a:prstGeom>
        </p:spPr>
      </p:pic>
    </p:spTree>
    <p:extLst>
      <p:ext uri="{BB962C8B-B14F-4D97-AF65-F5344CB8AC3E}">
        <p14:creationId xmlns:p14="http://schemas.microsoft.com/office/powerpoint/2010/main" val="12538544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13.jpe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
        <p:nvSpPr>
          <p:cNvPr id="8" name="Date Placeholder 7"/>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012F72-C433-41C2-A1BD-F674CB92D0AC}" type="datetime1">
              <a:rPr lang="en-US" smtClean="0"/>
              <a:t>5/1/2013</a:t>
            </a:fld>
            <a:endParaRPr lang="en-US" dirty="0"/>
          </a:p>
        </p:txBody>
      </p:sp>
      <p:sp>
        <p:nvSpPr>
          <p:cNvPr id="10" name="Slide Number Placeholder 9"/>
          <p:cNvSpPr>
            <a:spLocks noGrp="1"/>
          </p:cNvSpPr>
          <p:nvPr>
            <p:ph type="sldNum" sz="quarter" idx="4"/>
          </p:nvPr>
        </p:nvSpPr>
        <p:spPr>
          <a:xfrm>
            <a:off x="7772400" y="6324600"/>
            <a:ext cx="990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8555075-F7D8-774D-92CE-0FFE5404D32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13"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4" r:id="rId13"/>
    <p:sldLayoutId id="2147483715" r:id="rId14"/>
    <p:sldLayoutId id="2147483716" r:id="rId15"/>
  </p:sldLayoutIdLst>
  <p:timing>
    <p:tnLst>
      <p:par>
        <p:cTn id="1" dur="indefinite" restart="never" nodeType="tmRoot"/>
      </p:par>
    </p:tnLst>
  </p:timing>
  <p:hf hdr="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A813EB-B19D-413D-AE6D-3CD8FDD06D07}" type="datetime1">
              <a:rPr lang="en-US" smtClean="0"/>
              <a:t>5/1/2013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The Health Insurance Marketplace - For internal use only</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7DC1E6-81B2-456F-AAD5-518541D82B0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712"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8229600" cy="4754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40475"/>
            <a:ext cx="2133600" cy="365125"/>
          </a:xfrm>
          <a:prstGeom prst="rect">
            <a:avLst/>
          </a:prstGeom>
        </p:spPr>
        <p:txBody>
          <a:bodyPr vert="horz" lIns="91440" tIns="45720" rIns="91440" bIns="45720" rtlCol="0" anchor="ctr"/>
          <a:lstStyle>
            <a:lvl1pPr algn="l">
              <a:defRPr sz="1200">
                <a:solidFill>
                  <a:schemeClr val="tx1"/>
                </a:solidFill>
              </a:defRPr>
            </a:lvl1pPr>
          </a:lstStyle>
          <a:p>
            <a:fld id="{22583923-0DBA-4FBE-9DDE-799C888786EA}" type="datetime1">
              <a:rPr lang="en-US" smtClean="0"/>
              <a:t>5/1/2013</a:t>
            </a:fld>
            <a:endParaRPr lang="en-US" dirty="0"/>
          </a:p>
        </p:txBody>
      </p:sp>
      <p:sp>
        <p:nvSpPr>
          <p:cNvPr id="5" name="Footer Placeholder 4"/>
          <p:cNvSpPr>
            <a:spLocks noGrp="1"/>
          </p:cNvSpPr>
          <p:nvPr>
            <p:ph type="ftr" sz="quarter" idx="3"/>
          </p:nvPr>
        </p:nvSpPr>
        <p:spPr>
          <a:xfrm>
            <a:off x="3124200" y="6340475"/>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en-US" dirty="0" smtClean="0"/>
              <a:t>The Health Insurance Marketplace - For internal use only</a:t>
            </a:r>
            <a:endParaRPr lang="en-US" dirty="0"/>
          </a:p>
        </p:txBody>
      </p:sp>
      <p:sp>
        <p:nvSpPr>
          <p:cNvPr id="6" name="Slide Number Placeholder 5"/>
          <p:cNvSpPr>
            <a:spLocks noGrp="1"/>
          </p:cNvSpPr>
          <p:nvPr>
            <p:ph type="sldNum" sz="quarter" idx="4"/>
          </p:nvPr>
        </p:nvSpPr>
        <p:spPr>
          <a:xfrm>
            <a:off x="6553200" y="6340475"/>
            <a:ext cx="2133600" cy="365125"/>
          </a:xfrm>
          <a:prstGeom prst="rect">
            <a:avLst/>
          </a:prstGeom>
        </p:spPr>
        <p:txBody>
          <a:bodyPr vert="horz" lIns="91440" tIns="45720" rIns="91440" bIns="45720" rtlCol="0" anchor="ctr"/>
          <a:lstStyle>
            <a:lvl1pPr algn="r">
              <a:defRPr sz="1200">
                <a:solidFill>
                  <a:schemeClr val="tx1"/>
                </a:solidFill>
              </a:defRPr>
            </a:lvl1pPr>
          </a:lstStyle>
          <a:p>
            <a:fld id="{78C0CC3C-85F1-4D86-9B70-8D9F8B17F04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Lst>
  <p:hf hdr="0"/>
  <p:txStyles>
    <p:titleStyle>
      <a:lvl1pPr algn="ctr" defTabSz="9144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SzPct val="50000"/>
        <a:buFont typeface="Wingdings" pitchFamily="2" charset="2"/>
        <a:buChar char="q"/>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1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1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8" Type="http://schemas.openxmlformats.org/officeDocument/2006/relationships/hyperlink" Target="http://www.medicare.gov/caregivers/" TargetMode="External"/><Relationship Id="rId13" Type="http://schemas.openxmlformats.org/officeDocument/2006/relationships/hyperlink" Target="http://www.healthcare.gov/law/full/index.html" TargetMode="External"/><Relationship Id="rId3" Type="http://schemas.openxmlformats.org/officeDocument/2006/relationships/notesSlide" Target="../notesSlides/notesSlide44.xml"/><Relationship Id="rId7" Type="http://schemas.openxmlformats.org/officeDocument/2006/relationships/hyperlink" Target="http://www.rrb.gov/" TargetMode="External"/><Relationship Id="rId12" Type="http://schemas.openxmlformats.org/officeDocument/2006/relationships/hyperlink" Target="http://www.insurekidsnow.gov/" TargetMode="External"/><Relationship Id="rId2" Type="http://schemas.openxmlformats.org/officeDocument/2006/relationships/slideLayout" Target="../slideLayouts/slideLayout12.xml"/><Relationship Id="rId1" Type="http://schemas.openxmlformats.org/officeDocument/2006/relationships/tags" Target="../tags/tag22.xml"/><Relationship Id="rId6" Type="http://schemas.openxmlformats.org/officeDocument/2006/relationships/hyperlink" Target="http://www.socialsecurity.gov/" TargetMode="External"/><Relationship Id="rId11" Type="http://schemas.openxmlformats.org/officeDocument/2006/relationships/hyperlink" Target="http://www.benefits.gov/" TargetMode="External"/><Relationship Id="rId5" Type="http://schemas.openxmlformats.org/officeDocument/2006/relationships/hyperlink" Target="http://www.cms.gov/" TargetMode="External"/><Relationship Id="rId10" Type="http://schemas.openxmlformats.org/officeDocument/2006/relationships/hyperlink" Target="http://www.pcip.gov/" TargetMode="External"/><Relationship Id="rId4" Type="http://schemas.openxmlformats.org/officeDocument/2006/relationships/hyperlink" Target="http://www.medicare.gov/" TargetMode="External"/><Relationship Id="rId9" Type="http://schemas.openxmlformats.org/officeDocument/2006/relationships/hyperlink" Target="http://www.healthcare.gov/"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Medicare, Medicaid, and CHIP</a:t>
            </a:r>
            <a:endParaRPr lang="en-US" dirty="0"/>
          </a:p>
        </p:txBody>
      </p:sp>
      <p:sp>
        <p:nvSpPr>
          <p:cNvPr id="7" name="Text Placeholder 6"/>
          <p:cNvSpPr>
            <a:spLocks noGrp="1"/>
          </p:cNvSpPr>
          <p:nvPr>
            <p:ph type="body" sz="quarter" idx="10"/>
          </p:nvPr>
        </p:nvSpPr>
        <p:spPr>
          <a:xfrm>
            <a:off x="1990725" y="5529261"/>
            <a:ext cx="2438400" cy="914400"/>
          </a:xfrm>
        </p:spPr>
        <p:txBody>
          <a:bodyPr/>
          <a:lstStyle/>
          <a:p>
            <a:pPr algn="r"/>
            <a:r>
              <a:rPr lang="en-US" dirty="0" smtClean="0"/>
              <a:t>April 2013</a:t>
            </a:r>
            <a:endParaRPr lang="en-US" dirty="0"/>
          </a:p>
        </p:txBody>
      </p:sp>
      <p:sp>
        <p:nvSpPr>
          <p:cNvPr id="2" name="Text Placeholder 1"/>
          <p:cNvSpPr>
            <a:spLocks noGrp="1"/>
          </p:cNvSpPr>
          <p:nvPr>
            <p:ph type="body" sz="quarter" idx="11"/>
          </p:nvPr>
        </p:nvSpPr>
        <p:spPr>
          <a:xfrm>
            <a:off x="381000" y="3810000"/>
            <a:ext cx="4876800" cy="838200"/>
          </a:xfrm>
        </p:spPr>
        <p:txBody>
          <a:bodyPr>
            <a:normAutofit/>
          </a:bodyPr>
          <a:lstStyle/>
          <a:p>
            <a:r>
              <a:rPr lang="en-US" sz="2800" dirty="0" smtClean="0"/>
              <a:t>CMS National Training Program</a:t>
            </a:r>
            <a:endParaRPr lang="en-US" sz="2800" dirty="0"/>
          </a:p>
        </p:txBody>
      </p:sp>
      <p:sp>
        <p:nvSpPr>
          <p:cNvPr id="12" name="TextBox 11"/>
          <p:cNvSpPr txBox="1"/>
          <p:nvPr/>
        </p:nvSpPr>
        <p:spPr>
          <a:xfrm>
            <a:off x="0" y="1"/>
            <a:ext cx="3276600" cy="1200329"/>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257799"/>
            <a:ext cx="145732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403475328"/>
              </p:ext>
            </p:extLst>
          </p:nvPr>
        </p:nvGraphicFramePr>
        <p:xfrm>
          <a:off x="457200" y="1828800"/>
          <a:ext cx="8229600" cy="3429000"/>
        </p:xfrm>
        <a:graphic>
          <a:graphicData uri="http://schemas.openxmlformats.org/drawingml/2006/table">
            <a:tbl>
              <a:tblPr>
                <a:effectLst>
                  <a:outerShdw blurRad="50800" dist="76200" dir="2700000" algn="tl" rotWithShape="0">
                    <a:prstClr val="black">
                      <a:alpha val="40000"/>
                    </a:prstClr>
                  </a:outerShdw>
                </a:effectLst>
              </a:tblPr>
              <a:tblGrid>
                <a:gridCol w="1836357"/>
                <a:gridCol w="6393243"/>
              </a:tblGrid>
              <a:tr h="3429000">
                <a:tc>
                  <a:txBody>
                    <a:bodyPr/>
                    <a:lstStyle/>
                    <a:p>
                      <a:pPr marL="53975" marR="0" indent="0">
                        <a:lnSpc>
                          <a:spcPct val="100000"/>
                        </a:lnSpc>
                        <a:spcBef>
                          <a:spcPts val="0"/>
                        </a:spcBef>
                        <a:spcAft>
                          <a:spcPts val="0"/>
                        </a:spcAft>
                      </a:pPr>
                      <a:r>
                        <a:rPr lang="en-US" sz="2400" b="1" dirty="0" smtClean="0">
                          <a:latin typeface="+mj-lt"/>
                          <a:cs typeface="Arial" charset="0"/>
                        </a:rPr>
                        <a:t>Home health care services</a:t>
                      </a:r>
                      <a:endParaRPr lang="en-US" sz="2400" b="1" dirty="0">
                        <a:latin typeface="+mj-lt"/>
                        <a:ea typeface="Calibri"/>
                        <a:cs typeface="Times New Roman"/>
                      </a:endParaRPr>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C0F1"/>
                    </a:solidFill>
                  </a:tcPr>
                </a:tc>
                <a:tc>
                  <a:txBody>
                    <a:bodyPr/>
                    <a:lstStyle/>
                    <a:p>
                      <a:pPr marL="396875" marR="0" indent="-342900">
                        <a:lnSpc>
                          <a:spcPct val="100000"/>
                        </a:lnSpc>
                        <a:spcBef>
                          <a:spcPts val="0"/>
                        </a:spcBef>
                        <a:spcAft>
                          <a:spcPts val="0"/>
                        </a:spcAft>
                        <a:buFont typeface="Arial" pitchFamily="34" charset="0"/>
                        <a:buChar char="•"/>
                      </a:pPr>
                      <a:r>
                        <a:rPr lang="en-US" sz="2400" b="0" kern="1200" dirty="0" smtClean="0">
                          <a:solidFill>
                            <a:schemeClr val="tx1"/>
                          </a:solidFill>
                          <a:latin typeface="+mn-lt"/>
                          <a:ea typeface="+mn-ea"/>
                          <a:cs typeface="+mn-cs"/>
                        </a:rPr>
                        <a:t>Medically necessary part-time or intermittent skilled nursing care, physical therapy, speech-language pathology services, occupational therapy, part-time or intermittent home health aide services, medical social services, and medical supplies. Durable medical equipment and an osteoporosis drug are also covered under Part B.</a:t>
                      </a:r>
                      <a:endParaRPr lang="en-US" sz="2400" b="0" baseline="0" dirty="0" smtClean="0">
                        <a:latin typeface="+mn-lt"/>
                        <a:ea typeface="Calibri"/>
                        <a:cs typeface="Times New Roman"/>
                      </a:endParaRPr>
                    </a:p>
                    <a:p>
                      <a:pPr marL="396875" marR="0" indent="-342900">
                        <a:lnSpc>
                          <a:spcPct val="100000"/>
                        </a:lnSpc>
                        <a:spcBef>
                          <a:spcPts val="0"/>
                        </a:spcBef>
                        <a:spcAft>
                          <a:spcPts val="0"/>
                        </a:spcAft>
                        <a:buFont typeface="Arial" pitchFamily="34" charset="0"/>
                        <a:buChar char="•"/>
                      </a:pPr>
                      <a:r>
                        <a:rPr lang="en-US" sz="2400" baseline="0" dirty="0" smtClean="0">
                          <a:latin typeface="+mj-lt"/>
                          <a:ea typeface="Calibri"/>
                          <a:cs typeface="Times New Roman"/>
                        </a:rPr>
                        <a:t>You pay nothing for covered services. </a:t>
                      </a:r>
                      <a:endParaRPr lang="en-US" sz="2400" dirty="0">
                        <a:latin typeface="+mj-lt"/>
                        <a:ea typeface="Calibri"/>
                        <a:cs typeface="Times New Roman"/>
                      </a:endParaRPr>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7" name="Slide Number Placeholder 6"/>
          <p:cNvSpPr>
            <a:spLocks noGrp="1"/>
          </p:cNvSpPr>
          <p:nvPr>
            <p:ph type="sldNum" sz="quarter" idx="12"/>
          </p:nvPr>
        </p:nvSpPr>
        <p:spPr/>
        <p:txBody>
          <a:bodyPr/>
          <a:lstStyle/>
          <a:p>
            <a:pPr>
              <a:defRPr/>
            </a:pPr>
            <a:fld id="{885A69B2-5218-42C2-B888-204363120602}" type="slidenum">
              <a:rPr lang="en-US" smtClean="0"/>
              <a:pPr>
                <a:defRPr/>
              </a:pPr>
              <a:t>10</a:t>
            </a:fld>
            <a:endParaRPr lang="en-US" dirty="0"/>
          </a:p>
        </p:txBody>
      </p:sp>
      <p:sp>
        <p:nvSpPr>
          <p:cNvPr id="3" name="Title 2"/>
          <p:cNvSpPr>
            <a:spLocks noGrp="1"/>
          </p:cNvSpPr>
          <p:nvPr>
            <p:ph type="title"/>
          </p:nvPr>
        </p:nvSpPr>
        <p:spPr/>
        <p:txBody>
          <a:bodyPr/>
          <a:lstStyle/>
          <a:p>
            <a:r>
              <a:rPr lang="en-US" dirty="0">
                <a:ea typeface="Calibri"/>
                <a:cs typeface="Times New Roman"/>
              </a:rPr>
              <a:t>Medicare Part B Coverage</a:t>
            </a:r>
            <a:endParaRPr lang="en-US" dirty="0"/>
          </a:p>
        </p:txBody>
      </p:sp>
    </p:spTree>
    <p:custDataLst>
      <p:tags r:id="rId1"/>
    </p:custDataLst>
    <p:extLst>
      <p:ext uri="{BB962C8B-B14F-4D97-AF65-F5344CB8AC3E}">
        <p14:creationId xmlns:p14="http://schemas.microsoft.com/office/powerpoint/2010/main" val="258738431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627810532"/>
              </p:ext>
            </p:extLst>
          </p:nvPr>
        </p:nvGraphicFramePr>
        <p:xfrm>
          <a:off x="457200" y="465960"/>
          <a:ext cx="8229600" cy="5492880"/>
        </p:xfrm>
        <a:graphic>
          <a:graphicData uri="http://schemas.openxmlformats.org/drawingml/2006/table">
            <a:tbl>
              <a:tblPr>
                <a:effectLst>
                  <a:outerShdw blurRad="50800" dist="76200" dir="2700000" algn="tl" rotWithShape="0">
                    <a:prstClr val="black">
                      <a:alpha val="40000"/>
                    </a:prstClr>
                  </a:outerShdw>
                </a:effectLst>
              </a:tblPr>
              <a:tblGrid>
                <a:gridCol w="1836357"/>
                <a:gridCol w="6393243"/>
              </a:tblGrid>
              <a:tr h="738000">
                <a:tc gridSpan="2">
                  <a:txBody>
                    <a:bodyPr/>
                    <a:lstStyle/>
                    <a:p>
                      <a:pPr marL="0" marR="0" algn="ctr">
                        <a:lnSpc>
                          <a:spcPct val="115000"/>
                        </a:lnSpc>
                        <a:spcBef>
                          <a:spcPts val="0"/>
                        </a:spcBef>
                        <a:spcAft>
                          <a:spcPts val="0"/>
                        </a:spcAft>
                      </a:pPr>
                      <a:r>
                        <a:rPr lang="en-US" sz="3600" b="1" dirty="0">
                          <a:latin typeface="+mj-lt"/>
                          <a:ea typeface="Calibri"/>
                          <a:cs typeface="Times New Roman"/>
                        </a:rPr>
                        <a:t>Medicare Part </a:t>
                      </a:r>
                      <a:r>
                        <a:rPr lang="en-US" sz="3600" b="1" dirty="0" smtClean="0">
                          <a:latin typeface="+mj-lt"/>
                          <a:ea typeface="Calibri"/>
                          <a:cs typeface="Times New Roman"/>
                        </a:rPr>
                        <a:t>B Coverage</a:t>
                      </a:r>
                      <a:endParaRPr lang="en-US" sz="1050" dirty="0">
                        <a:latin typeface="+mj-lt"/>
                        <a:ea typeface="Calibri"/>
                        <a:cs typeface="Times New Roman"/>
                      </a:endParaRPr>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C0F1"/>
                    </a:solidFill>
                  </a:tcPr>
                </a:tc>
                <a:tc hMerge="1">
                  <a:txBody>
                    <a:bodyPr/>
                    <a:lstStyle/>
                    <a:p>
                      <a:endParaRPr lang="en-US"/>
                    </a:p>
                  </a:txBody>
                  <a:tcPr/>
                </a:tc>
              </a:tr>
              <a:tr h="1574400">
                <a:tc>
                  <a:txBody>
                    <a:bodyPr/>
                    <a:lstStyle/>
                    <a:p>
                      <a:pPr marL="53975" marR="0" indent="0">
                        <a:lnSpc>
                          <a:spcPct val="100000"/>
                        </a:lnSpc>
                        <a:spcBef>
                          <a:spcPts val="0"/>
                        </a:spcBef>
                        <a:spcAft>
                          <a:spcPts val="0"/>
                        </a:spcAft>
                      </a:pPr>
                      <a:r>
                        <a:rPr lang="en-US" sz="2400" b="1" dirty="0" smtClean="0">
                          <a:latin typeface="+mj-lt"/>
                          <a:ea typeface="Calibri"/>
                          <a:cs typeface="Times New Roman"/>
                        </a:rPr>
                        <a:t>Durable</a:t>
                      </a:r>
                      <a:r>
                        <a:rPr lang="en-US" sz="2400" b="1" baseline="0" dirty="0" smtClean="0">
                          <a:latin typeface="+mj-lt"/>
                          <a:ea typeface="Calibri"/>
                          <a:cs typeface="Times New Roman"/>
                        </a:rPr>
                        <a:t> medical equipment</a:t>
                      </a:r>
                      <a:endParaRPr lang="en-US" sz="2400" b="1" dirty="0">
                        <a:latin typeface="+mj-lt"/>
                        <a:ea typeface="Calibri"/>
                        <a:cs typeface="Times New Roman"/>
                      </a:endParaRPr>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96875" marR="0" indent="-342900">
                        <a:lnSpc>
                          <a:spcPct val="100000"/>
                        </a:lnSpc>
                        <a:spcBef>
                          <a:spcPts val="0"/>
                        </a:spcBef>
                        <a:spcAft>
                          <a:spcPts val="0"/>
                        </a:spcAft>
                        <a:buFont typeface="Arial" pitchFamily="34" charset="0"/>
                        <a:buChar char="•"/>
                      </a:pPr>
                      <a:r>
                        <a:rPr lang="en-US" sz="2400" dirty="0" smtClean="0">
                          <a:latin typeface="+mj-lt"/>
                          <a:ea typeface="Calibri"/>
                          <a:cs typeface="Times New Roman"/>
                        </a:rPr>
                        <a:t>Items such as oxygen equipment and supplies,</a:t>
                      </a:r>
                      <a:r>
                        <a:rPr lang="en-US" sz="2400" baseline="0" dirty="0" smtClean="0">
                          <a:latin typeface="+mj-lt"/>
                          <a:ea typeface="Calibri"/>
                          <a:cs typeface="Times New Roman"/>
                        </a:rPr>
                        <a:t> wheelchairs, walkers, and hospital beds for use in the home. Some items must be rented. </a:t>
                      </a:r>
                    </a:p>
                    <a:p>
                      <a:pPr marL="396875" marR="0" indent="-342900">
                        <a:lnSpc>
                          <a:spcPct val="100000"/>
                        </a:lnSpc>
                        <a:spcBef>
                          <a:spcPts val="0"/>
                        </a:spcBef>
                        <a:spcAft>
                          <a:spcPts val="0"/>
                        </a:spcAft>
                        <a:buFont typeface="Arial" pitchFamily="34" charset="0"/>
                        <a:buChar char="•"/>
                      </a:pPr>
                      <a:r>
                        <a:rPr lang="en-US" sz="2400" baseline="0" dirty="0" smtClean="0">
                          <a:latin typeface="+mj-lt"/>
                          <a:ea typeface="Calibri"/>
                          <a:cs typeface="Times New Roman"/>
                        </a:rPr>
                        <a:t>You pay 20% of the Medicare-approved amount, and the Part B deductible applies. </a:t>
                      </a:r>
                      <a:endParaRPr lang="en-US" sz="2400" dirty="0">
                        <a:latin typeface="+mj-lt"/>
                        <a:ea typeface="Calibri"/>
                        <a:cs typeface="Times New Roman"/>
                      </a:endParaRPr>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73680">
                <a:tc>
                  <a:txBody>
                    <a:bodyPr/>
                    <a:lstStyle/>
                    <a:p>
                      <a:pPr marL="53975" marR="0" indent="0">
                        <a:lnSpc>
                          <a:spcPct val="100000"/>
                        </a:lnSpc>
                        <a:spcBef>
                          <a:spcPts val="0"/>
                        </a:spcBef>
                        <a:spcAft>
                          <a:spcPts val="0"/>
                        </a:spcAft>
                      </a:pPr>
                      <a:r>
                        <a:rPr lang="en-US" sz="2400" b="1" dirty="0" smtClean="0">
                          <a:latin typeface="+mj-lt"/>
                          <a:ea typeface="Calibri"/>
                          <a:cs typeface="Times New Roman"/>
                        </a:rPr>
                        <a:t>Other (including, but not limited to)</a:t>
                      </a:r>
                      <a:endParaRPr lang="en-US" sz="2400" b="1" dirty="0">
                        <a:latin typeface="+mj-lt"/>
                        <a:ea typeface="Calibri"/>
                        <a:cs typeface="Times New Roman"/>
                      </a:endParaRPr>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C0F1"/>
                    </a:solidFill>
                  </a:tcPr>
                </a:tc>
                <a:tc>
                  <a:txBody>
                    <a:bodyPr/>
                    <a:lstStyle/>
                    <a:p>
                      <a:pPr marL="396875" marR="0" indent="-342900">
                        <a:lnSpc>
                          <a:spcPct val="100000"/>
                        </a:lnSpc>
                        <a:spcBef>
                          <a:spcPts val="0"/>
                        </a:spcBef>
                        <a:spcAft>
                          <a:spcPts val="0"/>
                        </a:spcAft>
                        <a:buFont typeface="Arial" pitchFamily="34" charset="0"/>
                        <a:buChar char="•"/>
                      </a:pPr>
                      <a:r>
                        <a:rPr lang="en-US" sz="2400" dirty="0" smtClean="0">
                          <a:latin typeface="+mj-lt"/>
                          <a:ea typeface="Calibri"/>
                          <a:cs typeface="Times New Roman"/>
                        </a:rPr>
                        <a:t>Medically</a:t>
                      </a:r>
                      <a:r>
                        <a:rPr lang="en-US" sz="2400" baseline="0" dirty="0" smtClean="0">
                          <a:latin typeface="+mj-lt"/>
                          <a:ea typeface="Calibri"/>
                          <a:cs typeface="Times New Roman"/>
                        </a:rPr>
                        <a:t> necessary medical services and supplies, such as c</a:t>
                      </a:r>
                      <a:r>
                        <a:rPr lang="en-US" sz="2400" dirty="0" smtClean="0">
                          <a:latin typeface="+mj-lt"/>
                          <a:ea typeface="Calibri"/>
                          <a:cs typeface="Times New Roman"/>
                        </a:rPr>
                        <a:t>linical laboratory services, diabetes supplies, kidney dialysis services and supplies, mental health care, limited outpatient prescription drugs, diagnostic X-rays, MRIs, CT scans, and EKGs, transplants and other</a:t>
                      </a:r>
                      <a:r>
                        <a:rPr lang="en-US" sz="2400" baseline="0" dirty="0" smtClean="0">
                          <a:latin typeface="+mj-lt"/>
                          <a:ea typeface="Calibri"/>
                          <a:cs typeface="Times New Roman"/>
                        </a:rPr>
                        <a:t> services are covered. </a:t>
                      </a:r>
                    </a:p>
                    <a:p>
                      <a:pPr marL="396875" marR="0" indent="-342900">
                        <a:lnSpc>
                          <a:spcPct val="100000"/>
                        </a:lnSpc>
                        <a:spcBef>
                          <a:spcPts val="0"/>
                        </a:spcBef>
                        <a:spcAft>
                          <a:spcPts val="0"/>
                        </a:spcAft>
                        <a:buFont typeface="Arial" pitchFamily="34" charset="0"/>
                        <a:buChar char="•"/>
                      </a:pPr>
                      <a:r>
                        <a:rPr lang="en-US" sz="2400" baseline="0" dirty="0" smtClean="0">
                          <a:latin typeface="+mj-lt"/>
                          <a:ea typeface="Calibri"/>
                          <a:cs typeface="Times New Roman"/>
                        </a:rPr>
                        <a:t>Costs vary.</a:t>
                      </a:r>
                      <a:endParaRPr lang="en-US" sz="2400" dirty="0">
                        <a:latin typeface="+mj-lt"/>
                        <a:ea typeface="Calibri"/>
                        <a:cs typeface="Times New Roman"/>
                      </a:endParaRPr>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C0F1"/>
                    </a:solidFill>
                  </a:tcPr>
                </a:tc>
              </a:tr>
            </a:tbl>
          </a:graphicData>
        </a:graphic>
      </p:graphicFrame>
      <p:sp>
        <p:nvSpPr>
          <p:cNvPr id="7" name="Slide Number Placeholder 6"/>
          <p:cNvSpPr>
            <a:spLocks noGrp="1"/>
          </p:cNvSpPr>
          <p:nvPr>
            <p:ph type="sldNum" sz="quarter" idx="12"/>
          </p:nvPr>
        </p:nvSpPr>
        <p:spPr/>
        <p:txBody>
          <a:bodyPr/>
          <a:lstStyle/>
          <a:p>
            <a:pPr>
              <a:defRPr/>
            </a:pPr>
            <a:fld id="{885A69B2-5218-42C2-B888-204363120602}" type="slidenum">
              <a:rPr lang="en-US" smtClean="0"/>
              <a:pPr>
                <a:defRPr/>
              </a:pPr>
              <a:t>11</a:t>
            </a:fld>
            <a:endParaRPr lang="en-US" dirty="0"/>
          </a:p>
        </p:txBody>
      </p:sp>
    </p:spTree>
    <p:custDataLst>
      <p:tags r:id="rId1"/>
    </p:custDataLst>
    <p:extLst>
      <p:ext uri="{BB962C8B-B14F-4D97-AF65-F5344CB8AC3E}">
        <p14:creationId xmlns:p14="http://schemas.microsoft.com/office/powerpoint/2010/main" val="232132936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numCol="2">
            <a:normAutofit fontScale="92500" lnSpcReduction="10000"/>
          </a:bodyPr>
          <a:lstStyle/>
          <a:p>
            <a:pPr marL="231775" indent="-231775">
              <a:spcBef>
                <a:spcPts val="300"/>
              </a:spcBef>
              <a:defRPr/>
            </a:pPr>
            <a:r>
              <a:rPr lang="en-US" sz="2400" dirty="0" smtClean="0"/>
              <a:t>“Welcome to Medicare” exam</a:t>
            </a:r>
          </a:p>
          <a:p>
            <a:pPr marL="231775" indent="-231775">
              <a:spcBef>
                <a:spcPts val="300"/>
              </a:spcBef>
              <a:defRPr/>
            </a:pPr>
            <a:r>
              <a:rPr lang="en-US" sz="2400" dirty="0" smtClean="0"/>
              <a:t>Yearly “Wellness” exam</a:t>
            </a:r>
          </a:p>
          <a:p>
            <a:pPr marL="231775" indent="-231775">
              <a:spcBef>
                <a:spcPts val="300"/>
              </a:spcBef>
              <a:defRPr/>
            </a:pPr>
            <a:r>
              <a:rPr lang="en-US" sz="2400" dirty="0" smtClean="0"/>
              <a:t>Abdominal aortic </a:t>
            </a:r>
            <a:br>
              <a:rPr lang="en-US" sz="2400" dirty="0" smtClean="0"/>
            </a:br>
            <a:r>
              <a:rPr lang="en-US" sz="2400" dirty="0" smtClean="0"/>
              <a:t>aneurysm screening*</a:t>
            </a:r>
          </a:p>
          <a:p>
            <a:pPr marL="231775" indent="-231775">
              <a:spcBef>
                <a:spcPts val="300"/>
              </a:spcBef>
              <a:defRPr/>
            </a:pPr>
            <a:r>
              <a:rPr lang="en-US" sz="2400" dirty="0" smtClean="0"/>
              <a:t>Alcohol misuse screening </a:t>
            </a:r>
          </a:p>
          <a:p>
            <a:pPr marL="231775" indent="-231775">
              <a:spcBef>
                <a:spcPts val="300"/>
              </a:spcBef>
              <a:defRPr/>
            </a:pPr>
            <a:r>
              <a:rPr lang="en-US" sz="2400" dirty="0" smtClean="0"/>
              <a:t>Bone mass measurement</a:t>
            </a:r>
          </a:p>
          <a:p>
            <a:pPr marL="231775" indent="-231775">
              <a:spcBef>
                <a:spcPts val="300"/>
              </a:spcBef>
              <a:defRPr/>
            </a:pPr>
            <a:r>
              <a:rPr lang="en-US" sz="2400" dirty="0" smtClean="0"/>
              <a:t>Cardiovascular disease screenings</a:t>
            </a:r>
          </a:p>
          <a:p>
            <a:pPr marL="231775" indent="-231775">
              <a:spcBef>
                <a:spcPts val="300"/>
              </a:spcBef>
              <a:defRPr/>
            </a:pPr>
            <a:r>
              <a:rPr lang="en-US" sz="2400" dirty="0" smtClean="0"/>
              <a:t>Colorectal cancer screenings</a:t>
            </a:r>
          </a:p>
          <a:p>
            <a:pPr marL="231775" indent="-231775">
              <a:spcBef>
                <a:spcPts val="300"/>
              </a:spcBef>
              <a:defRPr/>
            </a:pPr>
            <a:r>
              <a:rPr lang="en-US" sz="2400" dirty="0" smtClean="0"/>
              <a:t>Depression screening</a:t>
            </a:r>
          </a:p>
          <a:p>
            <a:pPr marL="231775" indent="-231775">
              <a:spcBef>
                <a:spcPts val="300"/>
              </a:spcBef>
              <a:defRPr/>
            </a:pPr>
            <a:r>
              <a:rPr lang="en-US" sz="2400" dirty="0" smtClean="0"/>
              <a:t>Diabetes screenings</a:t>
            </a:r>
          </a:p>
          <a:p>
            <a:pPr marL="231775" indent="-231775">
              <a:spcBef>
                <a:spcPts val="300"/>
              </a:spcBef>
              <a:defRPr/>
            </a:pPr>
            <a:r>
              <a:rPr lang="en-US" sz="2400" dirty="0" smtClean="0"/>
              <a:t>Flu shots</a:t>
            </a:r>
          </a:p>
          <a:p>
            <a:pPr marL="231775" indent="-231775">
              <a:spcBef>
                <a:spcPts val="300"/>
              </a:spcBef>
            </a:pPr>
            <a:r>
              <a:rPr lang="en-US" sz="2400" dirty="0" smtClean="0"/>
              <a:t>Glaucoma tests</a:t>
            </a:r>
          </a:p>
          <a:p>
            <a:pPr marL="231775" indent="-231775">
              <a:spcBef>
                <a:spcPts val="300"/>
              </a:spcBef>
            </a:pPr>
            <a:r>
              <a:rPr lang="en-US" sz="2400" dirty="0" smtClean="0"/>
              <a:t>Hepatitis B shots</a:t>
            </a:r>
          </a:p>
          <a:p>
            <a:pPr marL="231775" indent="-231775">
              <a:spcBef>
                <a:spcPts val="300"/>
              </a:spcBef>
            </a:pPr>
            <a:r>
              <a:rPr lang="en-US" sz="2400" dirty="0" smtClean="0"/>
              <a:t>HIV screening</a:t>
            </a:r>
          </a:p>
          <a:p>
            <a:pPr marL="231775" indent="-231775">
              <a:spcBef>
                <a:spcPts val="300"/>
              </a:spcBef>
            </a:pPr>
            <a:r>
              <a:rPr lang="en-US" sz="2400" dirty="0" smtClean="0"/>
              <a:t>Mammograms (screening)</a:t>
            </a:r>
          </a:p>
          <a:p>
            <a:pPr marL="231775" indent="-231775">
              <a:spcBef>
                <a:spcPts val="300"/>
              </a:spcBef>
            </a:pPr>
            <a:r>
              <a:rPr lang="en-US" sz="2400" dirty="0" smtClean="0"/>
              <a:t>Obesity screening</a:t>
            </a:r>
          </a:p>
          <a:p>
            <a:pPr marL="231775" indent="-231775">
              <a:spcBef>
                <a:spcPts val="300"/>
              </a:spcBef>
            </a:pPr>
            <a:r>
              <a:rPr lang="en-US" sz="2400" dirty="0" smtClean="0"/>
              <a:t>Pap test/pelvic exam/clinical breast exam</a:t>
            </a:r>
          </a:p>
          <a:p>
            <a:pPr marL="231775" indent="-231775">
              <a:spcBef>
                <a:spcPts val="300"/>
              </a:spcBef>
            </a:pPr>
            <a:r>
              <a:rPr lang="en-US" sz="2400" dirty="0" smtClean="0"/>
              <a:t>Prostate cancer screening</a:t>
            </a:r>
          </a:p>
          <a:p>
            <a:pPr marL="231775" indent="-231775">
              <a:spcBef>
                <a:spcPts val="300"/>
              </a:spcBef>
            </a:pPr>
            <a:r>
              <a:rPr lang="en-US" sz="2400" dirty="0" smtClean="0"/>
              <a:t>Pneumococcal pneumonia shots</a:t>
            </a:r>
          </a:p>
          <a:p>
            <a:pPr marL="231775" indent="-231775">
              <a:spcBef>
                <a:spcPts val="300"/>
              </a:spcBef>
            </a:pPr>
            <a:r>
              <a:rPr lang="en-US" sz="2400" dirty="0" smtClean="0"/>
              <a:t>Smoking cessation</a:t>
            </a:r>
          </a:p>
          <a:p>
            <a:pPr marL="231775" indent="-231775">
              <a:spcBef>
                <a:spcPts val="300"/>
              </a:spcBef>
            </a:pPr>
            <a:r>
              <a:rPr lang="en-US" sz="2400" dirty="0" smtClean="0"/>
              <a:t>STI screening</a:t>
            </a:r>
          </a:p>
        </p:txBody>
      </p:sp>
      <p:sp>
        <p:nvSpPr>
          <p:cNvPr id="2" name="Title 1"/>
          <p:cNvSpPr>
            <a:spLocks noGrp="1"/>
          </p:cNvSpPr>
          <p:nvPr>
            <p:ph type="title"/>
          </p:nvPr>
        </p:nvSpPr>
        <p:spPr/>
        <p:txBody>
          <a:bodyPr>
            <a:noAutofit/>
          </a:bodyPr>
          <a:lstStyle/>
          <a:p>
            <a:r>
              <a:rPr lang="en-US" dirty="0" smtClean="0"/>
              <a:t>Part B Covered Preventive Services</a:t>
            </a:r>
            <a:endParaRPr lang="en-US" dirty="0"/>
          </a:p>
        </p:txBody>
      </p:sp>
      <p:sp>
        <p:nvSpPr>
          <p:cNvPr id="6" name="Slide Number Placeholder 5"/>
          <p:cNvSpPr>
            <a:spLocks noGrp="1"/>
          </p:cNvSpPr>
          <p:nvPr>
            <p:ph type="sldNum" sz="quarter" idx="12"/>
          </p:nvPr>
        </p:nvSpPr>
        <p:spPr/>
        <p:txBody>
          <a:bodyPr/>
          <a:lstStyle/>
          <a:p>
            <a:fld id="{78C0CC3C-85F1-4D86-9B70-8D9F8B17F046}" type="slidenum">
              <a:rPr lang="en-US" smtClean="0"/>
              <a:pPr/>
              <a:t>12</a:t>
            </a:fld>
            <a:endParaRPr lang="en-US" dirty="0"/>
          </a:p>
        </p:txBody>
      </p:sp>
      <p:sp>
        <p:nvSpPr>
          <p:cNvPr id="7" name="TextBox 8"/>
          <p:cNvSpPr txBox="1">
            <a:spLocks noChangeArrowheads="1"/>
          </p:cNvSpPr>
          <p:nvPr/>
        </p:nvSpPr>
        <p:spPr bwMode="auto">
          <a:xfrm>
            <a:off x="685800" y="6107668"/>
            <a:ext cx="6781800" cy="369332"/>
          </a:xfrm>
          <a:prstGeom prst="rect">
            <a:avLst/>
          </a:prstGeom>
          <a:noFill/>
          <a:ln w="9525">
            <a:noFill/>
            <a:miter lim="800000"/>
            <a:headEnd/>
            <a:tailEnd/>
          </a:ln>
        </p:spPr>
        <p:txBody>
          <a:bodyPr>
            <a:spAutoFit/>
          </a:bodyPr>
          <a:lstStyle/>
          <a:p>
            <a:pPr>
              <a:defRPr/>
            </a:pPr>
            <a:r>
              <a:rPr lang="en-US" dirty="0">
                <a:latin typeface="+mj-lt"/>
              </a:rPr>
              <a:t>*When referred during Welcome to Medicare physical exam</a:t>
            </a:r>
          </a:p>
        </p:txBody>
      </p:sp>
    </p:spTree>
    <p:extLst>
      <p:ext uri="{BB962C8B-B14F-4D97-AF65-F5344CB8AC3E}">
        <p14:creationId xmlns:p14="http://schemas.microsoft.com/office/powerpoint/2010/main" val="834345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27650" name="Rectangle 2"/>
          <p:cNvSpPr>
            <a:spLocks noGrp="1"/>
          </p:cNvSpPr>
          <p:nvPr>
            <p:ph type="title"/>
          </p:nvPr>
        </p:nvSpPr>
        <p:spPr/>
        <p:txBody>
          <a:bodyPr/>
          <a:lstStyle/>
          <a:p>
            <a:r>
              <a:rPr lang="en-US" dirty="0" smtClean="0"/>
              <a:t>When Can I Enroll in Part B </a:t>
            </a:r>
            <a:endParaRPr lang="en-US" sz="1600" dirty="0" smtClean="0"/>
          </a:p>
        </p:txBody>
      </p:sp>
      <p:graphicFrame>
        <p:nvGraphicFramePr>
          <p:cNvPr id="4" name="Table 3"/>
          <p:cNvGraphicFramePr>
            <a:graphicFrameLocks noGrp="1"/>
          </p:cNvGraphicFramePr>
          <p:nvPr>
            <p:extLst>
              <p:ext uri="{D42A27DB-BD31-4B8C-83A1-F6EECF244321}">
                <p14:modId xmlns:p14="http://schemas.microsoft.com/office/powerpoint/2010/main" val="1419207315"/>
              </p:ext>
            </p:extLst>
          </p:nvPr>
        </p:nvGraphicFramePr>
        <p:xfrm>
          <a:off x="228600" y="1662620"/>
          <a:ext cx="8686801" cy="4814380"/>
        </p:xfrm>
        <a:graphic>
          <a:graphicData uri="http://schemas.openxmlformats.org/drawingml/2006/table">
            <a:tbl>
              <a:tblPr firstRow="1" bandRow="1">
                <a:tableStyleId>{5C22544A-7EE6-4342-B048-85BDC9FD1C3A}</a:tableStyleId>
              </a:tblPr>
              <a:tblGrid>
                <a:gridCol w="4614863"/>
                <a:gridCol w="4071938"/>
              </a:tblGrid>
              <a:tr h="434924">
                <a:tc>
                  <a:txBody>
                    <a:bodyPr/>
                    <a:lstStyle/>
                    <a:p>
                      <a:r>
                        <a:rPr lang="en-US" sz="2400" dirty="0" smtClean="0"/>
                        <a:t>Enrollment</a:t>
                      </a:r>
                      <a:r>
                        <a:rPr lang="en-US" sz="2400" baseline="0" dirty="0" smtClean="0"/>
                        <a:t> Period</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99"/>
                    </a:solidFill>
                  </a:tcPr>
                </a:tc>
                <a:tc>
                  <a:txBody>
                    <a:bodyPr/>
                    <a:lstStyle/>
                    <a:p>
                      <a:r>
                        <a:rPr lang="en-US" sz="2400" dirty="0" smtClean="0"/>
                        <a:t>When</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99"/>
                    </a:solidFill>
                  </a:tcPr>
                </a:tc>
              </a:tr>
              <a:tr h="11536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u="none" dirty="0" smtClean="0"/>
                        <a:t>Initial Enrollment Period (IEP)</a:t>
                      </a:r>
                    </a:p>
                    <a:p>
                      <a:endParaRPr lang="en-US" sz="24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7-month period surrounding your birthday month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1513383">
                <a:tc>
                  <a:txBody>
                    <a:bodyPr/>
                    <a:lstStyle/>
                    <a:p>
                      <a:r>
                        <a:rPr lang="en-US" sz="2400" u="none" dirty="0" smtClean="0"/>
                        <a:t>General Enrollment Period (GEP)</a:t>
                      </a:r>
                      <a:endParaRPr lang="en-US" sz="24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January 1–March 31 each year  Effective July 1</a:t>
                      </a:r>
                    </a:p>
                    <a:p>
                      <a:pPr marL="228600" marR="0" lvl="1"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b="1" i="1" u="none" dirty="0" smtClean="0"/>
                        <a:t>10% penalty</a:t>
                      </a:r>
                      <a:r>
                        <a:rPr lang="en-US" sz="2000" b="1" i="1" u="none" baseline="0" dirty="0" smtClean="0"/>
                        <a:t> every </a:t>
                      </a:r>
                      <a:r>
                        <a:rPr lang="en-US" sz="2000" b="1" i="1" u="none" dirty="0" smtClean="0"/>
                        <a:t>12-month period if eligible but did not enroll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0181">
                <a:tc>
                  <a:txBody>
                    <a:bodyPr/>
                    <a:lstStyle/>
                    <a:p>
                      <a:r>
                        <a:rPr lang="en-US" sz="2400" u="none" dirty="0" smtClean="0"/>
                        <a:t>Special Enrollment Period (SEP)</a:t>
                      </a:r>
                      <a:endParaRPr lang="en-US" sz="24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8-month period beginning the month after you retire or lose employer based coverage,</a:t>
                      </a:r>
                      <a:r>
                        <a:rPr lang="en-US" sz="2400" baseline="0" dirty="0" smtClean="0"/>
                        <a:t> whichever comes first</a:t>
                      </a:r>
                      <a:endParaRPr lang="en-US" sz="2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bl>
          </a:graphicData>
        </a:graphic>
      </p:graphicFrame>
    </p:spTree>
    <p:extLst>
      <p:ext uri="{BB962C8B-B14F-4D97-AF65-F5344CB8AC3E}">
        <p14:creationId xmlns:p14="http://schemas.microsoft.com/office/powerpoint/2010/main" val="2387887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3"/>
          <p:cNvSpPr>
            <a:spLocks noGrp="1" noChangeArrowheads="1"/>
          </p:cNvSpPr>
          <p:nvPr>
            <p:ph idx="1"/>
          </p:nvPr>
        </p:nvSpPr>
        <p:spPr>
          <a:xfrm>
            <a:off x="457200" y="2027237"/>
            <a:ext cx="8229600" cy="4297363"/>
          </a:xfrm>
        </p:spPr>
        <p:txBody>
          <a:bodyPr/>
          <a:lstStyle/>
          <a:p>
            <a:r>
              <a:rPr lang="en-US" dirty="0" smtClean="0">
                <a:cs typeface="Arial" charset="0"/>
              </a:rPr>
              <a:t>In original Medicare you pay</a:t>
            </a:r>
          </a:p>
          <a:p>
            <a:pPr marL="573088" lvl="1" indent="-231775"/>
            <a:r>
              <a:rPr lang="en-US" sz="2800" dirty="0" smtClean="0">
                <a:cs typeface="Arial" charset="0"/>
              </a:rPr>
              <a:t>Yearly deductible of $140</a:t>
            </a:r>
            <a:r>
              <a:rPr lang="en-US" sz="2800" dirty="0" smtClean="0">
                <a:solidFill>
                  <a:srgbClr val="FF0000"/>
                </a:solidFill>
                <a:cs typeface="Arial" charset="0"/>
              </a:rPr>
              <a:t> </a:t>
            </a:r>
            <a:r>
              <a:rPr lang="en-US" sz="2800" dirty="0" smtClean="0">
                <a:cs typeface="Arial" charset="0"/>
              </a:rPr>
              <a:t>in 2012</a:t>
            </a:r>
          </a:p>
          <a:p>
            <a:pPr marL="573088" lvl="1" indent="-231775"/>
            <a:r>
              <a:rPr lang="en-US" sz="2800" dirty="0" smtClean="0">
                <a:cs typeface="Arial" charset="0"/>
              </a:rPr>
              <a:t>20% coinsurance for most services</a:t>
            </a:r>
          </a:p>
          <a:p>
            <a:pPr marL="573088" lvl="1" indent="-231775"/>
            <a:endParaRPr lang="en-US" sz="2800" dirty="0" smtClean="0">
              <a:cs typeface="Arial" charset="0"/>
            </a:endParaRPr>
          </a:p>
          <a:p>
            <a:r>
              <a:rPr lang="en-US" dirty="0" smtClean="0">
                <a:cs typeface="Arial" charset="0"/>
              </a:rPr>
              <a:t>Some programs may help pay these costs</a:t>
            </a:r>
          </a:p>
        </p:txBody>
      </p:sp>
      <p:sp>
        <p:nvSpPr>
          <p:cNvPr id="50179" name="Rectangle 2"/>
          <p:cNvSpPr>
            <a:spLocks noGrp="1" noChangeArrowheads="1"/>
          </p:cNvSpPr>
          <p:nvPr>
            <p:ph type="title"/>
          </p:nvPr>
        </p:nvSpPr>
        <p:spPr/>
        <p:txBody>
          <a:bodyPr>
            <a:noAutofit/>
          </a:bodyPr>
          <a:lstStyle/>
          <a:p>
            <a:r>
              <a:rPr lang="en-US" dirty="0" smtClean="0">
                <a:cs typeface="Arial" charset="0"/>
              </a:rPr>
              <a:t>Paying for Part B Services</a:t>
            </a:r>
          </a:p>
        </p:txBody>
      </p:sp>
      <p:sp>
        <p:nvSpPr>
          <p:cNvPr id="8" name="Slide Number Placeholder 7"/>
          <p:cNvSpPr>
            <a:spLocks noGrp="1"/>
          </p:cNvSpPr>
          <p:nvPr>
            <p:ph type="sldNum" sz="quarter" idx="12"/>
          </p:nvPr>
        </p:nvSpPr>
        <p:spPr/>
        <p:txBody>
          <a:bodyPr/>
          <a:lstStyle/>
          <a:p>
            <a:pPr>
              <a:defRPr/>
            </a:pPr>
            <a:fld id="{885A69B2-5218-42C2-B888-204363120602}" type="slidenum">
              <a:rPr lang="en-US" smtClean="0"/>
              <a:pPr>
                <a:defRPr/>
              </a:pPr>
              <a:t>14</a:t>
            </a:fld>
            <a:endParaRPr lang="en-US" dirty="0"/>
          </a:p>
        </p:txBody>
      </p:sp>
    </p:spTree>
    <p:custDataLst>
      <p:tags r:id="rId1"/>
    </p:custDataLst>
    <p:extLst>
      <p:ext uri="{BB962C8B-B14F-4D97-AF65-F5344CB8AC3E}">
        <p14:creationId xmlns:p14="http://schemas.microsoft.com/office/powerpoint/2010/main" val="403232306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5"/>
          <p:cNvSpPr>
            <a:spLocks noGrp="1" noChangeArrowheads="1"/>
          </p:cNvSpPr>
          <p:nvPr>
            <p:ph type="title"/>
          </p:nvPr>
        </p:nvSpPr>
        <p:spPr/>
        <p:txBody>
          <a:bodyPr/>
          <a:lstStyle/>
          <a:p>
            <a:pPr eaLnBrk="1" hangingPunct="1"/>
            <a:r>
              <a:rPr lang="en-US" dirty="0" smtClean="0"/>
              <a:t>Monthly Part B Premium</a:t>
            </a:r>
          </a:p>
        </p:txBody>
      </p:sp>
      <p:sp>
        <p:nvSpPr>
          <p:cNvPr id="8" name="Slide Number Placeholder 7"/>
          <p:cNvSpPr>
            <a:spLocks noGrp="1"/>
          </p:cNvSpPr>
          <p:nvPr>
            <p:ph type="sldNum" sz="quarter" idx="12"/>
          </p:nvPr>
        </p:nvSpPr>
        <p:spPr/>
        <p:txBody>
          <a:bodyPr/>
          <a:lstStyle/>
          <a:p>
            <a:pPr>
              <a:defRPr/>
            </a:pPr>
            <a:fld id="{5BB1B065-B2BC-498E-AC26-2105F87576E4}" type="slidenum">
              <a:rPr lang="en-US" smtClean="0"/>
              <a:pPr>
                <a:defRPr/>
              </a:pPr>
              <a:t>15</a:t>
            </a:fld>
            <a:endParaRPr lang="en-US" dirty="0"/>
          </a:p>
        </p:txBody>
      </p:sp>
      <p:graphicFrame>
        <p:nvGraphicFramePr>
          <p:cNvPr id="7" name="Content Placeholder 8"/>
          <p:cNvGraphicFramePr>
            <a:graphicFrameLocks/>
          </p:cNvGraphicFramePr>
          <p:nvPr>
            <p:extLst>
              <p:ext uri="{D42A27DB-BD31-4B8C-83A1-F6EECF244321}">
                <p14:modId xmlns:p14="http://schemas.microsoft.com/office/powerpoint/2010/main" val="2922451628"/>
              </p:ext>
            </p:extLst>
          </p:nvPr>
        </p:nvGraphicFramePr>
        <p:xfrm>
          <a:off x="533400" y="2057400"/>
          <a:ext cx="8077200" cy="3293914"/>
        </p:xfrm>
        <a:graphic>
          <a:graphicData uri="http://schemas.openxmlformats.org/drawingml/2006/table">
            <a:tbl>
              <a:tblPr bandRow="1">
                <a:effectLst>
                  <a:outerShdw blurRad="50800" dist="76200" dir="2700000" algn="tl" rotWithShape="0">
                    <a:prstClr val="black">
                      <a:alpha val="40000"/>
                    </a:prstClr>
                  </a:outerShdw>
                </a:effectLst>
                <a:tableStyleId>{69CF1AB2-1976-4502-BF36-3FF5EA218861}</a:tableStyleId>
              </a:tblPr>
              <a:tblGrid>
                <a:gridCol w="3740727"/>
                <a:gridCol w="3041073"/>
                <a:gridCol w="1295400"/>
              </a:tblGrid>
              <a:tr h="405045">
                <a:tc gridSpan="2">
                  <a:txBody>
                    <a:bodyPr/>
                    <a:lstStyle/>
                    <a:p>
                      <a:pPr marL="0" marR="0" algn="ctr">
                        <a:lnSpc>
                          <a:spcPct val="115000"/>
                        </a:lnSpc>
                        <a:spcBef>
                          <a:spcPts val="0"/>
                        </a:spcBef>
                        <a:spcAft>
                          <a:spcPts val="0"/>
                        </a:spcAft>
                      </a:pPr>
                      <a:r>
                        <a:rPr lang="en-US" sz="2800" dirty="0"/>
                        <a:t>If your </a:t>
                      </a:r>
                      <a:r>
                        <a:rPr lang="en-US" sz="2800" dirty="0" smtClean="0"/>
                        <a:t>yearly income </a:t>
                      </a:r>
                      <a:r>
                        <a:rPr lang="en-US" sz="2800" dirty="0"/>
                        <a:t>in </a:t>
                      </a:r>
                      <a:r>
                        <a:rPr lang="en-US" sz="2800" dirty="0" smtClean="0"/>
                        <a:t>2011 </a:t>
                      </a:r>
                      <a:r>
                        <a:rPr lang="en-US" sz="2800" dirty="0"/>
                        <a:t>was</a:t>
                      </a:r>
                      <a:endParaRPr lang="en-US" sz="2400" dirty="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hMerge="1">
                  <a:txBody>
                    <a:bodyPr/>
                    <a:lstStyle/>
                    <a:p>
                      <a:endParaRPr lang="en-US"/>
                    </a:p>
                  </a:txBody>
                  <a:tcPr/>
                </a:tc>
                <a:tc>
                  <a:txBody>
                    <a:bodyPr/>
                    <a:lstStyle/>
                    <a:p>
                      <a:pPr marL="0" marR="0" algn="ctr">
                        <a:lnSpc>
                          <a:spcPct val="115000"/>
                        </a:lnSpc>
                        <a:spcBef>
                          <a:spcPts val="0"/>
                        </a:spcBef>
                        <a:spcAft>
                          <a:spcPts val="0"/>
                        </a:spcAft>
                      </a:pPr>
                      <a:r>
                        <a:rPr lang="en-US" sz="2800" dirty="0"/>
                        <a:t>You </a:t>
                      </a:r>
                      <a:r>
                        <a:rPr lang="en-US" sz="2800" dirty="0" smtClean="0"/>
                        <a:t>pay</a:t>
                      </a:r>
                      <a:endParaRPr lang="en-US" sz="2400" dirty="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r>
              <a:tr h="499872">
                <a:tc>
                  <a:txBody>
                    <a:bodyPr/>
                    <a:lstStyle/>
                    <a:p>
                      <a:pPr marL="0" marR="0">
                        <a:lnSpc>
                          <a:spcPct val="115000"/>
                        </a:lnSpc>
                        <a:spcBef>
                          <a:spcPts val="0"/>
                        </a:spcBef>
                        <a:spcAft>
                          <a:spcPts val="0"/>
                        </a:spcAft>
                      </a:pPr>
                      <a:r>
                        <a:rPr lang="en-US" sz="2800" dirty="0"/>
                        <a:t>File </a:t>
                      </a:r>
                      <a:r>
                        <a:rPr lang="en-US" sz="2800" dirty="0" smtClean="0"/>
                        <a:t>individual tax return</a:t>
                      </a:r>
                      <a:endParaRPr lang="en-US" sz="2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dirty="0"/>
                        <a:t>File </a:t>
                      </a:r>
                      <a:r>
                        <a:rPr lang="en-US" sz="2800" dirty="0" smtClean="0"/>
                        <a:t>joint tax return</a:t>
                      </a:r>
                      <a:endParaRPr lang="en-US" sz="2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0610">
                <a:tc>
                  <a:txBody>
                    <a:bodyPr/>
                    <a:lstStyle/>
                    <a:p>
                      <a:pPr marL="0" marR="0">
                        <a:lnSpc>
                          <a:spcPct val="115000"/>
                        </a:lnSpc>
                        <a:spcBef>
                          <a:spcPts val="0"/>
                        </a:spcBef>
                        <a:spcAft>
                          <a:spcPts val="0"/>
                        </a:spcAft>
                      </a:pPr>
                      <a:r>
                        <a:rPr lang="en-US" sz="2600" dirty="0" smtClean="0"/>
                        <a:t>$</a:t>
                      </a:r>
                      <a:r>
                        <a:rPr lang="en-US" sz="2600" dirty="0"/>
                        <a:t>85,000 or </a:t>
                      </a:r>
                      <a:r>
                        <a:rPr lang="en-US" sz="2600" dirty="0" smtClean="0"/>
                        <a:t>less</a:t>
                      </a:r>
                      <a:endParaRPr lang="en-US" sz="26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marL="0" marR="0">
                        <a:lnSpc>
                          <a:spcPct val="115000"/>
                        </a:lnSpc>
                        <a:spcBef>
                          <a:spcPts val="0"/>
                        </a:spcBef>
                        <a:spcAft>
                          <a:spcPts val="0"/>
                        </a:spcAft>
                      </a:pPr>
                      <a:r>
                        <a:rPr lang="en-US" sz="2600" dirty="0" smtClean="0"/>
                        <a:t>$170,000 </a:t>
                      </a:r>
                      <a:r>
                        <a:rPr lang="en-US" sz="2600" dirty="0"/>
                        <a:t>or </a:t>
                      </a:r>
                      <a:r>
                        <a:rPr lang="en-US" sz="2600" dirty="0" smtClean="0"/>
                        <a:t>less</a:t>
                      </a:r>
                      <a:endParaRPr lang="en-US" sz="26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marL="0" marR="0" algn="r">
                        <a:lnSpc>
                          <a:spcPct val="115000"/>
                        </a:lnSpc>
                        <a:spcBef>
                          <a:spcPts val="0"/>
                        </a:spcBef>
                        <a:spcAft>
                          <a:spcPts val="0"/>
                        </a:spcAft>
                      </a:pPr>
                      <a:r>
                        <a:rPr lang="en-US" sz="2600" dirty="0" smtClean="0"/>
                        <a:t>$104.90</a:t>
                      </a:r>
                      <a:endParaRPr lang="en-US" sz="26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r>
              <a:tr h="405045">
                <a:tc>
                  <a:txBody>
                    <a:bodyPr/>
                    <a:lstStyle/>
                    <a:p>
                      <a:pPr marL="0" marR="0">
                        <a:lnSpc>
                          <a:spcPct val="115000"/>
                        </a:lnSpc>
                        <a:spcBef>
                          <a:spcPts val="0"/>
                        </a:spcBef>
                        <a:spcAft>
                          <a:spcPts val="0"/>
                        </a:spcAft>
                      </a:pPr>
                      <a:r>
                        <a:rPr lang="en-US" sz="2600" dirty="0"/>
                        <a:t>$85,001–$107,000 </a:t>
                      </a:r>
                      <a:endParaRPr lang="en-US" sz="26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600" dirty="0"/>
                        <a:t>$170,001–$214,000</a:t>
                      </a:r>
                      <a:endParaRPr lang="en-US" sz="26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600" dirty="0" smtClean="0"/>
                        <a:t>$146.90</a:t>
                      </a:r>
                      <a:endParaRPr lang="en-US" sz="26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5045">
                <a:tc>
                  <a:txBody>
                    <a:bodyPr/>
                    <a:lstStyle/>
                    <a:p>
                      <a:pPr marL="0" marR="0">
                        <a:lnSpc>
                          <a:spcPct val="115000"/>
                        </a:lnSpc>
                        <a:spcBef>
                          <a:spcPts val="0"/>
                        </a:spcBef>
                        <a:spcAft>
                          <a:spcPts val="0"/>
                        </a:spcAft>
                      </a:pPr>
                      <a:r>
                        <a:rPr lang="en-US" sz="2600" dirty="0"/>
                        <a:t>$107,001–$160,000 </a:t>
                      </a:r>
                      <a:endParaRPr lang="en-US" sz="26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marL="0" marR="0">
                        <a:lnSpc>
                          <a:spcPct val="115000"/>
                        </a:lnSpc>
                        <a:spcBef>
                          <a:spcPts val="0"/>
                        </a:spcBef>
                        <a:spcAft>
                          <a:spcPts val="0"/>
                        </a:spcAft>
                      </a:pPr>
                      <a:r>
                        <a:rPr lang="en-US" sz="2600" dirty="0"/>
                        <a:t>$214,001–$320,000</a:t>
                      </a:r>
                      <a:endParaRPr lang="en-US" sz="26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marL="0" marR="0" algn="r">
                        <a:lnSpc>
                          <a:spcPct val="115000"/>
                        </a:lnSpc>
                        <a:spcBef>
                          <a:spcPts val="0"/>
                        </a:spcBef>
                        <a:spcAft>
                          <a:spcPts val="0"/>
                        </a:spcAft>
                      </a:pPr>
                      <a:r>
                        <a:rPr lang="en-US" sz="2600" dirty="0" smtClean="0"/>
                        <a:t>$209.80</a:t>
                      </a:r>
                      <a:endParaRPr lang="en-US" sz="26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r>
              <a:tr h="405045">
                <a:tc>
                  <a:txBody>
                    <a:bodyPr/>
                    <a:lstStyle/>
                    <a:p>
                      <a:pPr marL="0" marR="0">
                        <a:lnSpc>
                          <a:spcPct val="115000"/>
                        </a:lnSpc>
                        <a:spcBef>
                          <a:spcPts val="0"/>
                        </a:spcBef>
                        <a:spcAft>
                          <a:spcPts val="0"/>
                        </a:spcAft>
                      </a:pPr>
                      <a:r>
                        <a:rPr lang="en-US" sz="2600" dirty="0"/>
                        <a:t>$160,001–$214,000 </a:t>
                      </a:r>
                      <a:endParaRPr lang="en-US" sz="26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600" dirty="0"/>
                        <a:t>$320,001–$428,000</a:t>
                      </a:r>
                      <a:endParaRPr lang="en-US" sz="26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600" dirty="0"/>
                        <a:t>$</a:t>
                      </a:r>
                      <a:r>
                        <a:rPr lang="en-US" sz="2600" dirty="0" smtClean="0"/>
                        <a:t>272.70</a:t>
                      </a:r>
                      <a:endParaRPr lang="en-US" sz="26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5045">
                <a:tc>
                  <a:txBody>
                    <a:bodyPr/>
                    <a:lstStyle/>
                    <a:p>
                      <a:pPr marL="0" marR="0">
                        <a:lnSpc>
                          <a:spcPct val="115000"/>
                        </a:lnSpc>
                        <a:spcBef>
                          <a:spcPts val="0"/>
                        </a:spcBef>
                        <a:spcAft>
                          <a:spcPts val="0"/>
                        </a:spcAft>
                      </a:pPr>
                      <a:r>
                        <a:rPr lang="en-US" sz="2600" dirty="0"/>
                        <a:t>above $214,000</a:t>
                      </a:r>
                      <a:endParaRPr lang="en-US" sz="26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marL="0" marR="0">
                        <a:lnSpc>
                          <a:spcPct val="115000"/>
                        </a:lnSpc>
                        <a:spcBef>
                          <a:spcPts val="0"/>
                        </a:spcBef>
                        <a:spcAft>
                          <a:spcPts val="0"/>
                        </a:spcAft>
                      </a:pPr>
                      <a:r>
                        <a:rPr lang="en-US" sz="2600" dirty="0"/>
                        <a:t>above $428,000 </a:t>
                      </a:r>
                      <a:endParaRPr lang="en-US" sz="26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marL="0" marR="0" algn="r">
                        <a:lnSpc>
                          <a:spcPct val="115000"/>
                        </a:lnSpc>
                        <a:spcBef>
                          <a:spcPts val="0"/>
                        </a:spcBef>
                        <a:spcAft>
                          <a:spcPts val="0"/>
                        </a:spcAft>
                      </a:pPr>
                      <a:r>
                        <a:rPr lang="en-US" sz="2600" dirty="0"/>
                        <a:t>$</a:t>
                      </a:r>
                      <a:r>
                        <a:rPr lang="en-US" sz="2600" dirty="0" smtClean="0"/>
                        <a:t>335.70</a:t>
                      </a:r>
                      <a:endParaRPr lang="en-US" sz="26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r>
            </a:tbl>
          </a:graphicData>
        </a:graphic>
      </p:graphicFrame>
    </p:spTree>
    <p:custDataLst>
      <p:tags r:id="rId1"/>
    </p:custDataLst>
    <p:extLst>
      <p:ext uri="{BB962C8B-B14F-4D97-AF65-F5344CB8AC3E}">
        <p14:creationId xmlns:p14="http://schemas.microsoft.com/office/powerpoint/2010/main" val="344152595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Rectangle 8"/>
          <p:cNvSpPr>
            <a:spLocks noGrp="1" noChangeArrowheads="1"/>
          </p:cNvSpPr>
          <p:nvPr>
            <p:ph idx="1"/>
          </p:nvPr>
        </p:nvSpPr>
        <p:spPr/>
        <p:txBody>
          <a:bodyPr/>
          <a:lstStyle/>
          <a:p>
            <a:pPr eaLnBrk="1" hangingPunct="1"/>
            <a:r>
              <a:rPr lang="en-US" dirty="0" smtClean="0">
                <a:cs typeface="Arial" charset="0"/>
              </a:rPr>
              <a:t>Medigap (Medicare Supplement Insurance) policies</a:t>
            </a:r>
          </a:p>
          <a:p>
            <a:pPr marL="627063" lvl="1" indent="-231775" eaLnBrk="1" hangingPunct="1"/>
            <a:r>
              <a:rPr lang="en-US" sz="2800" dirty="0" smtClean="0">
                <a:cs typeface="Arial" charset="0"/>
              </a:rPr>
              <a:t>Private health insurance for individuals</a:t>
            </a:r>
          </a:p>
          <a:p>
            <a:pPr marL="627063" lvl="1" indent="-231775" eaLnBrk="1" hangingPunct="1"/>
            <a:r>
              <a:rPr lang="en-US" sz="2800" dirty="0" smtClean="0">
                <a:cs typeface="Arial" charset="0"/>
              </a:rPr>
              <a:t>Sold by private insurance companies</a:t>
            </a:r>
          </a:p>
          <a:p>
            <a:pPr marL="627063" lvl="1" indent="-231775" eaLnBrk="1" hangingPunct="1"/>
            <a:r>
              <a:rPr lang="en-US" sz="2800" dirty="0" smtClean="0">
                <a:cs typeface="Arial" charset="0"/>
              </a:rPr>
              <a:t>Supplement original Medicare coverage</a:t>
            </a:r>
          </a:p>
          <a:p>
            <a:pPr marL="627063" lvl="1" indent="-231775" eaLnBrk="1" hangingPunct="1"/>
            <a:r>
              <a:rPr lang="en-US" sz="2800" dirty="0" smtClean="0">
                <a:cs typeface="Arial" charset="0"/>
              </a:rPr>
              <a:t>Follow federal/state laws that protect you</a:t>
            </a:r>
          </a:p>
        </p:txBody>
      </p:sp>
      <p:sp>
        <p:nvSpPr>
          <p:cNvPr id="59396" name="Rectangle 7"/>
          <p:cNvSpPr>
            <a:spLocks noGrp="1" noChangeArrowheads="1"/>
          </p:cNvSpPr>
          <p:nvPr>
            <p:ph type="title"/>
          </p:nvPr>
        </p:nvSpPr>
        <p:spPr/>
        <p:txBody>
          <a:bodyPr/>
          <a:lstStyle/>
          <a:p>
            <a:pPr eaLnBrk="1" hangingPunct="1"/>
            <a:r>
              <a:rPr lang="en-US" dirty="0" smtClean="0">
                <a:cs typeface="Arial" charset="0"/>
              </a:rPr>
              <a:t>Medigap Policies  </a:t>
            </a:r>
          </a:p>
        </p:txBody>
      </p:sp>
      <p:sp>
        <p:nvSpPr>
          <p:cNvPr id="8" name="Slide Number Placeholder 7"/>
          <p:cNvSpPr>
            <a:spLocks noGrp="1"/>
          </p:cNvSpPr>
          <p:nvPr>
            <p:ph type="sldNum" sz="quarter" idx="12"/>
          </p:nvPr>
        </p:nvSpPr>
        <p:spPr/>
        <p:txBody>
          <a:bodyPr/>
          <a:lstStyle/>
          <a:p>
            <a:pPr>
              <a:defRPr/>
            </a:pPr>
            <a:fld id="{5BB1B065-B2BC-498E-AC26-2105F87576E4}" type="slidenum">
              <a:rPr lang="en-US" smtClean="0"/>
              <a:pPr>
                <a:defRPr/>
              </a:pPr>
              <a:t>16</a:t>
            </a:fld>
            <a:endParaRPr lang="en-US" dirty="0"/>
          </a:p>
        </p:txBody>
      </p:sp>
    </p:spTree>
    <p:custDataLst>
      <p:tags r:id="rId1"/>
    </p:custDataLst>
    <p:extLst>
      <p:ext uri="{BB962C8B-B14F-4D97-AF65-F5344CB8AC3E}">
        <p14:creationId xmlns:p14="http://schemas.microsoft.com/office/powerpoint/2010/main" val="34157038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spcBef>
                <a:spcPts val="200"/>
              </a:spcBef>
            </a:pPr>
            <a:r>
              <a:rPr lang="en-US" dirty="0" smtClean="0"/>
              <a:t>Costs vary by plan, company, and location</a:t>
            </a:r>
          </a:p>
          <a:p>
            <a:pPr>
              <a:spcBef>
                <a:spcPts val="200"/>
              </a:spcBef>
            </a:pPr>
            <a:r>
              <a:rPr lang="en-US" dirty="0" smtClean="0"/>
              <a:t>Medigap insurance companies can only sell a “standardized” Medigap policy</a:t>
            </a:r>
          </a:p>
          <a:p>
            <a:pPr marL="627063" indent="-285750">
              <a:spcBef>
                <a:spcPts val="200"/>
              </a:spcBef>
              <a:buFont typeface="Arial" pitchFamily="34" charset="0"/>
              <a:buChar char="•"/>
            </a:pPr>
            <a:r>
              <a:rPr lang="en-US" sz="2800" dirty="0" smtClean="0"/>
              <a:t>Identified in most states by letters  </a:t>
            </a:r>
          </a:p>
          <a:p>
            <a:pPr marL="627063" indent="-285750">
              <a:spcBef>
                <a:spcPts val="200"/>
              </a:spcBef>
              <a:buFont typeface="Arial" pitchFamily="34" charset="0"/>
              <a:buChar char="•"/>
            </a:pPr>
            <a:r>
              <a:rPr lang="en-US" sz="2800" dirty="0" smtClean="0"/>
              <a:t>MA, MN, and WI standardize their plans differently</a:t>
            </a:r>
          </a:p>
          <a:p>
            <a:pPr>
              <a:spcBef>
                <a:spcPts val="200"/>
              </a:spcBef>
            </a:pPr>
            <a:r>
              <a:rPr lang="en-US" dirty="0" smtClean="0"/>
              <a:t>Does not work with Medicare Advantage</a:t>
            </a:r>
          </a:p>
          <a:p>
            <a:pPr>
              <a:spcBef>
                <a:spcPts val="200"/>
              </a:spcBef>
            </a:pPr>
            <a:r>
              <a:rPr lang="en-US" dirty="0" smtClean="0"/>
              <a:t>No networks except with a Medicare SELECT policy</a:t>
            </a:r>
          </a:p>
          <a:p>
            <a:pPr>
              <a:spcBef>
                <a:spcPts val="200"/>
              </a:spcBef>
            </a:pPr>
            <a:r>
              <a:rPr lang="en-US" dirty="0" smtClean="0"/>
              <a:t>You pay a monthly premium</a:t>
            </a:r>
          </a:p>
        </p:txBody>
      </p:sp>
      <p:sp>
        <p:nvSpPr>
          <p:cNvPr id="2" name="Title 1"/>
          <p:cNvSpPr>
            <a:spLocks noGrp="1"/>
          </p:cNvSpPr>
          <p:nvPr>
            <p:ph type="title"/>
          </p:nvPr>
        </p:nvSpPr>
        <p:spPr/>
        <p:txBody>
          <a:bodyPr/>
          <a:lstStyle/>
          <a:p>
            <a:r>
              <a:rPr lang="en-US" dirty="0" smtClean="0"/>
              <a:t>Medigap</a:t>
            </a:r>
            <a:endParaRPr lang="en-US" dirty="0"/>
          </a:p>
        </p:txBody>
      </p:sp>
      <p:sp>
        <p:nvSpPr>
          <p:cNvPr id="6" name="Slide Number Placeholder 5"/>
          <p:cNvSpPr>
            <a:spLocks noGrp="1"/>
          </p:cNvSpPr>
          <p:nvPr>
            <p:ph type="sldNum" sz="quarter" idx="12"/>
          </p:nvPr>
        </p:nvSpPr>
        <p:spPr/>
        <p:txBody>
          <a:bodyPr/>
          <a:lstStyle/>
          <a:p>
            <a:fld id="{78C0CC3C-85F1-4D86-9B70-8D9F8B17F046}" type="slidenum">
              <a:rPr lang="en-US" smtClean="0"/>
              <a:pPr/>
              <a:t>17</a:t>
            </a:fld>
            <a:endParaRPr lang="en-US" dirty="0"/>
          </a:p>
        </p:txBody>
      </p:sp>
    </p:spTree>
    <p:extLst>
      <p:ext uri="{BB962C8B-B14F-4D97-AF65-F5344CB8AC3E}">
        <p14:creationId xmlns:p14="http://schemas.microsoft.com/office/powerpoint/2010/main" val="11463512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9" name="Slide Number Placeholder 8"/>
          <p:cNvSpPr>
            <a:spLocks noGrp="1"/>
          </p:cNvSpPr>
          <p:nvPr>
            <p:ph type="sldNum" sz="quarter" idx="12"/>
          </p:nvPr>
        </p:nvSpPr>
        <p:spPr>
          <a:prstGeom prst="rect">
            <a:avLst/>
          </a:prstGeom>
        </p:spPr>
        <p:txBody>
          <a:bodyPr/>
          <a:lstStyle/>
          <a:p>
            <a:pPr>
              <a:defRPr/>
            </a:pPr>
            <a:fld id="{C981AF9D-8D6E-4C36-9BA0-D25946A99862}" type="slidenum">
              <a:rPr lang="en-US"/>
              <a:pPr>
                <a:defRPr/>
              </a:pPr>
              <a:t>18</a:t>
            </a:fld>
            <a:endParaRPr lang="en-US" dirty="0"/>
          </a:p>
        </p:txBody>
      </p:sp>
      <p:sp>
        <p:nvSpPr>
          <p:cNvPr id="24732" name="TextBox 7"/>
          <p:cNvSpPr txBox="1">
            <a:spLocks noChangeArrowheads="1"/>
          </p:cNvSpPr>
          <p:nvPr/>
        </p:nvSpPr>
        <p:spPr bwMode="auto">
          <a:xfrm>
            <a:off x="533400" y="5816025"/>
            <a:ext cx="8686800" cy="338554"/>
          </a:xfrm>
          <a:prstGeom prst="rect">
            <a:avLst/>
          </a:prstGeom>
          <a:noFill/>
          <a:ln w="9525">
            <a:noFill/>
            <a:miter lim="800000"/>
            <a:headEnd/>
            <a:tailEnd/>
          </a:ln>
        </p:spPr>
        <p:txBody>
          <a:bodyPr>
            <a:spAutoFit/>
          </a:bodyPr>
          <a:lstStyle/>
          <a:p>
            <a:r>
              <a:rPr lang="en-US" sz="1600" dirty="0" smtClean="0"/>
              <a:t>** </a:t>
            </a:r>
            <a:r>
              <a:rPr lang="en-US" sz="1600" dirty="0"/>
              <a:t>Plans K and L have out-of-pocket limits of $</a:t>
            </a:r>
            <a:r>
              <a:rPr lang="en-US" sz="1600" dirty="0" smtClean="0"/>
              <a:t>4,660 </a:t>
            </a:r>
            <a:r>
              <a:rPr lang="en-US" sz="1600" dirty="0"/>
              <a:t>and $</a:t>
            </a:r>
            <a:r>
              <a:rPr lang="en-US" sz="1600" dirty="0" smtClean="0"/>
              <a:t>2,330 </a:t>
            </a:r>
            <a:r>
              <a:rPr lang="en-US" sz="1600" dirty="0"/>
              <a:t>respectively</a:t>
            </a:r>
          </a:p>
        </p:txBody>
      </p:sp>
      <p:graphicFrame>
        <p:nvGraphicFramePr>
          <p:cNvPr id="12" name="Content Placeholder 6"/>
          <p:cNvGraphicFramePr>
            <a:graphicFrameLocks/>
          </p:cNvGraphicFramePr>
          <p:nvPr>
            <p:extLst>
              <p:ext uri="{D42A27DB-BD31-4B8C-83A1-F6EECF244321}">
                <p14:modId xmlns:p14="http://schemas.microsoft.com/office/powerpoint/2010/main" val="1809174407"/>
              </p:ext>
            </p:extLst>
          </p:nvPr>
        </p:nvGraphicFramePr>
        <p:xfrm>
          <a:off x="380999" y="109126"/>
          <a:ext cx="8305808" cy="6520274"/>
        </p:xfrm>
        <a:graphic>
          <a:graphicData uri="http://schemas.openxmlformats.org/drawingml/2006/table">
            <a:tbl>
              <a:tblPr firstRow="1" bandRow="1">
                <a:effectLst>
                  <a:outerShdw blurRad="50800" dist="76200" dir="2700000" algn="tl" rotWithShape="0">
                    <a:prstClr val="black">
                      <a:alpha val="40000"/>
                    </a:prstClr>
                  </a:outerShdw>
                </a:effectLst>
                <a:tableStyleId>{5C22544A-7EE6-4342-B048-85BDC9FD1C3A}</a:tableStyleId>
              </a:tblPr>
              <a:tblGrid>
                <a:gridCol w="3048001"/>
                <a:gridCol w="304800"/>
                <a:gridCol w="304800"/>
                <a:gridCol w="381000"/>
                <a:gridCol w="381000"/>
                <a:gridCol w="457200"/>
                <a:gridCol w="381000"/>
                <a:gridCol w="1066801"/>
                <a:gridCol w="914401"/>
                <a:gridCol w="613761"/>
                <a:gridCol w="453044"/>
              </a:tblGrid>
              <a:tr h="381000">
                <a:tc rowSpan="2">
                  <a:txBody>
                    <a:bodyPr/>
                    <a:lstStyle/>
                    <a:p>
                      <a:r>
                        <a:rPr lang="en-US" sz="2100" b="1" dirty="0" smtClean="0">
                          <a:solidFill>
                            <a:schemeClr val="bg1"/>
                          </a:solidFill>
                        </a:rPr>
                        <a:t>Medigap Benefits</a:t>
                      </a:r>
                      <a:endParaRPr lang="en-US" sz="2100" dirty="0">
                        <a:solidFill>
                          <a:schemeClr val="bg1"/>
                        </a:solidFill>
                      </a:endParaRPr>
                    </a:p>
                  </a:txBody>
                  <a:tcPr marL="82296" marR="82296"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8E"/>
                    </a:solidFill>
                  </a:tcPr>
                </a:tc>
                <a:tc gridSpan="10">
                  <a:txBody>
                    <a:bodyPr/>
                    <a:lstStyle/>
                    <a:p>
                      <a:pPr algn="ctr">
                        <a:spcBef>
                          <a:spcPts val="0"/>
                        </a:spcBef>
                      </a:pPr>
                      <a:r>
                        <a:rPr lang="en-US" sz="2100" dirty="0" smtClean="0">
                          <a:solidFill>
                            <a:schemeClr val="bg1"/>
                          </a:solidFill>
                        </a:rPr>
                        <a:t>Medigap Plans</a:t>
                      </a:r>
                      <a:endParaRPr lang="en-US" sz="2100" dirty="0">
                        <a:solidFill>
                          <a:schemeClr val="bg1"/>
                        </a:solidFill>
                      </a:endParaRPr>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8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tc>
              </a:tr>
              <a:tr h="350516">
                <a:tc vMerge="1">
                  <a:txBody>
                    <a:bodyPr/>
                    <a:lstStyle/>
                    <a:p>
                      <a:endParaRPr lang="en-US" sz="2100" dirty="0"/>
                    </a:p>
                  </a:txBody>
                  <a:tcPr>
                    <a:solidFill>
                      <a:schemeClr val="accent1"/>
                    </a:solidFill>
                  </a:tcPr>
                </a:tc>
                <a:tc>
                  <a:txBody>
                    <a:bodyPr/>
                    <a:lstStyle/>
                    <a:p>
                      <a:pPr algn="ctr"/>
                      <a:r>
                        <a:rPr lang="en-US" sz="2100" b="1" dirty="0" smtClean="0">
                          <a:solidFill>
                            <a:schemeClr val="bg1"/>
                          </a:solidFill>
                        </a:rPr>
                        <a:t>A</a:t>
                      </a:r>
                      <a:endParaRPr lang="en-US" sz="2100" b="1" dirty="0">
                        <a:solidFill>
                          <a:schemeClr val="bg1"/>
                        </a:solidFill>
                      </a:endParaRPr>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8E"/>
                    </a:solidFill>
                  </a:tcPr>
                </a:tc>
                <a:tc>
                  <a:txBody>
                    <a:bodyPr/>
                    <a:lstStyle/>
                    <a:p>
                      <a:pPr algn="ctr"/>
                      <a:r>
                        <a:rPr lang="en-US" sz="2100" b="1" dirty="0" smtClean="0">
                          <a:solidFill>
                            <a:schemeClr val="bg1"/>
                          </a:solidFill>
                        </a:rPr>
                        <a:t>B</a:t>
                      </a:r>
                      <a:endParaRPr lang="en-US" sz="2100" b="1" dirty="0">
                        <a:solidFill>
                          <a:schemeClr val="bg1"/>
                        </a:solidFill>
                      </a:endParaRPr>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8E"/>
                    </a:solidFill>
                  </a:tcPr>
                </a:tc>
                <a:tc>
                  <a:txBody>
                    <a:bodyPr/>
                    <a:lstStyle/>
                    <a:p>
                      <a:pPr algn="ctr"/>
                      <a:r>
                        <a:rPr lang="en-US" sz="2100" b="1" dirty="0" smtClean="0">
                          <a:solidFill>
                            <a:schemeClr val="bg1"/>
                          </a:solidFill>
                        </a:rPr>
                        <a:t>C</a:t>
                      </a:r>
                      <a:endParaRPr lang="en-US" sz="2100" b="1" dirty="0">
                        <a:solidFill>
                          <a:schemeClr val="bg1"/>
                        </a:solidFill>
                      </a:endParaRPr>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8E"/>
                    </a:solidFill>
                  </a:tcPr>
                </a:tc>
                <a:tc>
                  <a:txBody>
                    <a:bodyPr/>
                    <a:lstStyle/>
                    <a:p>
                      <a:pPr algn="ctr"/>
                      <a:r>
                        <a:rPr lang="en-US" sz="2100" b="1" dirty="0" smtClean="0">
                          <a:solidFill>
                            <a:schemeClr val="bg1"/>
                          </a:solidFill>
                        </a:rPr>
                        <a:t>D</a:t>
                      </a:r>
                      <a:endParaRPr lang="en-US" sz="2100" b="1" dirty="0">
                        <a:solidFill>
                          <a:schemeClr val="bg1"/>
                        </a:solidFill>
                      </a:endParaRPr>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8E"/>
                    </a:solidFill>
                  </a:tcPr>
                </a:tc>
                <a:tc>
                  <a:txBody>
                    <a:bodyPr/>
                    <a:lstStyle/>
                    <a:p>
                      <a:pPr algn="ctr"/>
                      <a:r>
                        <a:rPr lang="en-US" sz="2100" b="1" dirty="0" smtClean="0">
                          <a:solidFill>
                            <a:schemeClr val="bg1"/>
                          </a:solidFill>
                        </a:rPr>
                        <a:t>F*</a:t>
                      </a:r>
                      <a:endParaRPr lang="en-US" sz="2100" b="1" dirty="0">
                        <a:solidFill>
                          <a:schemeClr val="bg1"/>
                        </a:solidFill>
                      </a:endParaRPr>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8E"/>
                    </a:solidFill>
                  </a:tcPr>
                </a:tc>
                <a:tc>
                  <a:txBody>
                    <a:bodyPr/>
                    <a:lstStyle/>
                    <a:p>
                      <a:pPr algn="ctr"/>
                      <a:r>
                        <a:rPr lang="en-US" sz="2100" b="1" dirty="0" smtClean="0">
                          <a:solidFill>
                            <a:schemeClr val="bg1"/>
                          </a:solidFill>
                        </a:rPr>
                        <a:t>G</a:t>
                      </a:r>
                      <a:endParaRPr lang="en-US" sz="2100" b="1" dirty="0">
                        <a:solidFill>
                          <a:schemeClr val="bg1"/>
                        </a:solidFill>
                      </a:endParaRPr>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8E"/>
                    </a:solidFill>
                  </a:tcPr>
                </a:tc>
                <a:tc>
                  <a:txBody>
                    <a:bodyPr/>
                    <a:lstStyle/>
                    <a:p>
                      <a:pPr algn="ctr"/>
                      <a:r>
                        <a:rPr lang="en-US" sz="2100" b="1" dirty="0" smtClean="0">
                          <a:solidFill>
                            <a:schemeClr val="bg1"/>
                          </a:solidFill>
                        </a:rPr>
                        <a:t>K**</a:t>
                      </a:r>
                      <a:endParaRPr lang="en-US" sz="2100" b="1" dirty="0">
                        <a:solidFill>
                          <a:schemeClr val="bg1"/>
                        </a:solidFill>
                      </a:endParaRPr>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8E"/>
                    </a:solidFill>
                  </a:tcPr>
                </a:tc>
                <a:tc>
                  <a:txBody>
                    <a:bodyPr/>
                    <a:lstStyle/>
                    <a:p>
                      <a:pPr algn="ctr"/>
                      <a:r>
                        <a:rPr lang="en-US" sz="2100" b="1" dirty="0" smtClean="0">
                          <a:solidFill>
                            <a:schemeClr val="bg1"/>
                          </a:solidFill>
                        </a:rPr>
                        <a:t>L**</a:t>
                      </a:r>
                      <a:endParaRPr lang="en-US" sz="2100" b="1" dirty="0">
                        <a:solidFill>
                          <a:schemeClr val="bg1"/>
                        </a:solidFill>
                      </a:endParaRPr>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8E"/>
                    </a:solidFill>
                  </a:tcPr>
                </a:tc>
                <a:tc>
                  <a:txBody>
                    <a:bodyPr/>
                    <a:lstStyle/>
                    <a:p>
                      <a:pPr algn="ctr"/>
                      <a:r>
                        <a:rPr lang="en-US" sz="2100" b="1" dirty="0" smtClean="0">
                          <a:solidFill>
                            <a:schemeClr val="bg1"/>
                          </a:solidFill>
                        </a:rPr>
                        <a:t>M</a:t>
                      </a:r>
                      <a:endParaRPr lang="en-US" sz="2100" b="1" dirty="0">
                        <a:solidFill>
                          <a:schemeClr val="bg1"/>
                        </a:solidFill>
                      </a:endParaRPr>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8E"/>
                    </a:solidFill>
                  </a:tcPr>
                </a:tc>
                <a:tc>
                  <a:txBody>
                    <a:bodyPr/>
                    <a:lstStyle/>
                    <a:p>
                      <a:pPr algn="ctr"/>
                      <a:r>
                        <a:rPr lang="en-US" sz="2100" b="1" dirty="0" smtClean="0">
                          <a:solidFill>
                            <a:schemeClr val="bg1"/>
                          </a:solidFill>
                        </a:rPr>
                        <a:t>N</a:t>
                      </a:r>
                      <a:endParaRPr lang="en-US" sz="2100" b="1" dirty="0">
                        <a:solidFill>
                          <a:schemeClr val="bg1"/>
                        </a:solidFill>
                      </a:endParaRPr>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8E"/>
                    </a:solidFill>
                  </a:tcPr>
                </a:tc>
              </a:tr>
              <a:tr h="441980">
                <a:tc>
                  <a:txBody>
                    <a:bodyPr/>
                    <a:lstStyle/>
                    <a:p>
                      <a:r>
                        <a:rPr lang="en-US" sz="2000" dirty="0" smtClean="0"/>
                        <a:t>Part A coinsurance up to an addition 365 days</a:t>
                      </a: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Wingdings" pitchFamily="2" charset="2"/>
                          <a:sym typeface="Wingdings"/>
                        </a:rPr>
                        <a:t></a:t>
                      </a:r>
                      <a:endParaRPr lang="en-US" sz="2000" dirty="0"/>
                    </a:p>
                  </a:txBody>
                  <a:tcPr marL="82296" marR="82296"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Wingdings" pitchFamily="2" charset="2"/>
                          <a:sym typeface="Wingdings"/>
                        </a:rPr>
                        <a:t></a:t>
                      </a:r>
                      <a:endParaRPr lang="en-US" sz="2000" dirty="0"/>
                    </a:p>
                  </a:txBody>
                  <a:tcPr marL="82296" marR="82296"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Wingdings" pitchFamily="2" charset="2"/>
                          <a:sym typeface="Wingdings"/>
                        </a:rPr>
                        <a:t></a:t>
                      </a:r>
                      <a:endParaRPr lang="en-US" sz="2000" dirty="0"/>
                    </a:p>
                  </a:txBody>
                  <a:tcPr marL="82296" marR="82296"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Wingdings" pitchFamily="2" charset="2"/>
                          <a:sym typeface="Wingdings"/>
                        </a:rPr>
                        <a:t></a:t>
                      </a:r>
                      <a:endParaRPr lang="en-US" sz="2000" dirty="0"/>
                    </a:p>
                  </a:txBody>
                  <a:tcPr marL="82296" marR="82296"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Wingdings" pitchFamily="2" charset="2"/>
                          <a:sym typeface="Wingdings"/>
                        </a:rPr>
                        <a:t></a:t>
                      </a:r>
                      <a:endParaRPr lang="en-US" sz="2000" dirty="0"/>
                    </a:p>
                  </a:txBody>
                  <a:tcPr marL="82296" marR="82296"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Wingdings" pitchFamily="2" charset="2"/>
                          <a:sym typeface="Wingdings"/>
                        </a:rPr>
                        <a:t></a:t>
                      </a:r>
                      <a:endParaRPr lang="en-US" sz="2000" dirty="0"/>
                    </a:p>
                  </a:txBody>
                  <a:tcPr marL="82296" marR="82296"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Wingdings" pitchFamily="2" charset="2"/>
                          <a:sym typeface="Wingdings"/>
                        </a:rPr>
                        <a:t></a:t>
                      </a:r>
                      <a:endParaRPr lang="en-US" sz="2000" dirty="0"/>
                    </a:p>
                  </a:txBody>
                  <a:tcPr marL="82296" marR="82296"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Wingdings" pitchFamily="2" charset="2"/>
                          <a:sym typeface="Wingdings"/>
                        </a:rPr>
                        <a:t></a:t>
                      </a:r>
                      <a:endParaRPr lang="en-US" sz="2000" dirty="0"/>
                    </a:p>
                  </a:txBody>
                  <a:tcPr marL="82296" marR="82296"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Wingdings" pitchFamily="2" charset="2"/>
                          <a:sym typeface="Wingdings"/>
                        </a:rPr>
                        <a:t></a:t>
                      </a:r>
                      <a:endParaRPr lang="en-US" sz="2000" dirty="0"/>
                    </a:p>
                  </a:txBody>
                  <a:tcPr marL="82296" marR="82296"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dirty="0" smtClean="0">
                          <a:latin typeface="Wingdings" pitchFamily="2" charset="2"/>
                          <a:sym typeface="Wingdings"/>
                        </a:rPr>
                        <a:t></a:t>
                      </a:r>
                      <a:endParaRPr lang="en-US" sz="2300" dirty="0"/>
                    </a:p>
                  </a:txBody>
                  <a:tcPr marL="82296" marR="82296"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1980">
                <a:tc>
                  <a:txBody>
                    <a:bodyPr/>
                    <a:lstStyle/>
                    <a:p>
                      <a:r>
                        <a:rPr lang="en-US" sz="2000" dirty="0" smtClean="0"/>
                        <a:t>Part B coinsurance</a:t>
                      </a: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Wingdings" pitchFamily="2" charset="2"/>
                          <a:sym typeface="Wingdings"/>
                        </a:rPr>
                        <a:t></a:t>
                      </a: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Wingdings" pitchFamily="2" charset="2"/>
                          <a:sym typeface="Wingdings"/>
                        </a:rPr>
                        <a:t></a:t>
                      </a: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Wingdings" pitchFamily="2" charset="2"/>
                          <a:sym typeface="Wingdings"/>
                        </a:rPr>
                        <a:t></a:t>
                      </a: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Wingdings" pitchFamily="2" charset="2"/>
                          <a:sym typeface="Wingdings"/>
                        </a:rPr>
                        <a:t></a:t>
                      </a: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Wingdings" pitchFamily="2" charset="2"/>
                          <a:sym typeface="Wingdings"/>
                        </a:rPr>
                        <a:t></a:t>
                      </a: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Wingdings" pitchFamily="2" charset="2"/>
                          <a:sym typeface="Wingdings"/>
                        </a:rPr>
                        <a:t></a:t>
                      </a: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50%</a:t>
                      </a: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75%</a:t>
                      </a: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Wingdings" pitchFamily="2" charset="2"/>
                          <a:sym typeface="Wingdings"/>
                        </a:rPr>
                        <a:t></a:t>
                      </a: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dirty="0" smtClean="0">
                          <a:latin typeface="Wingdings" pitchFamily="2" charset="2"/>
                          <a:sym typeface="Wingdings"/>
                        </a:rPr>
                        <a:t></a:t>
                      </a:r>
                      <a:endParaRPr lang="en-US" sz="14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1980">
                <a:tc>
                  <a:txBody>
                    <a:bodyPr/>
                    <a:lstStyle/>
                    <a:p>
                      <a:r>
                        <a:rPr lang="en-US" sz="2000" dirty="0" smtClean="0"/>
                        <a:t>Blood</a:t>
                      </a: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r>
                        <a:rPr lang="en-US" sz="2000" dirty="0" smtClean="0">
                          <a:latin typeface="Wingdings" pitchFamily="2" charset="2"/>
                          <a:sym typeface="Wingdings"/>
                        </a:rPr>
                        <a:t></a:t>
                      </a: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r>
                        <a:rPr lang="en-US" sz="2000" dirty="0" smtClean="0">
                          <a:latin typeface="Wingdings" pitchFamily="2" charset="2"/>
                          <a:sym typeface="Wingdings"/>
                        </a:rPr>
                        <a:t></a:t>
                      </a: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r>
                        <a:rPr lang="en-US" sz="2000" dirty="0" smtClean="0">
                          <a:latin typeface="Wingdings" pitchFamily="2" charset="2"/>
                          <a:sym typeface="Wingdings"/>
                        </a:rPr>
                        <a:t></a:t>
                      </a: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r>
                        <a:rPr lang="en-US" sz="2000" dirty="0" smtClean="0">
                          <a:latin typeface="Wingdings" pitchFamily="2" charset="2"/>
                          <a:sym typeface="Wingdings"/>
                        </a:rPr>
                        <a:t></a:t>
                      </a: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r>
                        <a:rPr lang="en-US" sz="2000" dirty="0" smtClean="0">
                          <a:latin typeface="Wingdings" pitchFamily="2" charset="2"/>
                          <a:sym typeface="Wingdings"/>
                        </a:rPr>
                        <a:t></a:t>
                      </a: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r>
                        <a:rPr lang="en-US" sz="2000" dirty="0" smtClean="0">
                          <a:latin typeface="Wingdings" pitchFamily="2" charset="2"/>
                          <a:sym typeface="Wingdings"/>
                        </a:rPr>
                        <a:t></a:t>
                      </a: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r>
                        <a:rPr lang="en-US" sz="2000" dirty="0" smtClean="0"/>
                        <a:t>50%</a:t>
                      </a: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r>
                        <a:rPr lang="en-US" sz="2000" dirty="0" smtClean="0"/>
                        <a:t>75%</a:t>
                      </a: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r>
                        <a:rPr lang="en-US" sz="2000" dirty="0" smtClean="0">
                          <a:latin typeface="Wingdings" pitchFamily="2" charset="2"/>
                          <a:sym typeface="Wingdings"/>
                        </a:rPr>
                        <a:t></a:t>
                      </a: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r>
                        <a:rPr lang="en-US" sz="2300" dirty="0" smtClean="0">
                          <a:latin typeface="Wingdings" pitchFamily="2" charset="2"/>
                          <a:sym typeface="Wingdings"/>
                        </a:rPr>
                        <a:t></a:t>
                      </a:r>
                      <a:endParaRPr lang="en-US" sz="23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r>
              <a:tr h="454614">
                <a:tc>
                  <a:txBody>
                    <a:bodyPr/>
                    <a:lstStyle/>
                    <a:p>
                      <a:r>
                        <a:rPr lang="en-US" sz="2000" spc="-30" dirty="0" smtClean="0"/>
                        <a:t>Hospice care</a:t>
                      </a:r>
                      <a:r>
                        <a:rPr lang="en-US" sz="2000" spc="-30" baseline="0" dirty="0" smtClean="0"/>
                        <a:t> co</a:t>
                      </a:r>
                      <a:r>
                        <a:rPr lang="en-US" sz="2000" spc="-30" dirty="0" smtClean="0"/>
                        <a:t>insurance</a:t>
                      </a:r>
                      <a:endParaRPr lang="en-US" sz="2000" spc="-3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Wingdings" pitchFamily="2" charset="2"/>
                          <a:sym typeface="Wingdings"/>
                        </a:rPr>
                        <a:t></a:t>
                      </a: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Wingdings" pitchFamily="2" charset="2"/>
                          <a:sym typeface="Wingdings"/>
                        </a:rPr>
                        <a:t></a:t>
                      </a: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Wingdings" pitchFamily="2" charset="2"/>
                          <a:sym typeface="Wingdings"/>
                        </a:rPr>
                        <a:t></a:t>
                      </a: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Wingdings" pitchFamily="2" charset="2"/>
                          <a:sym typeface="Wingdings"/>
                        </a:rPr>
                        <a:t></a:t>
                      </a: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Wingdings" pitchFamily="2" charset="2"/>
                          <a:sym typeface="Wingdings"/>
                        </a:rPr>
                        <a:t></a:t>
                      </a: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Wingdings" pitchFamily="2" charset="2"/>
                          <a:sym typeface="Wingdings"/>
                        </a:rPr>
                        <a:t></a:t>
                      </a: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50%</a:t>
                      </a: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75%</a:t>
                      </a: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Wingdings" pitchFamily="2" charset="2"/>
                          <a:sym typeface="Wingdings"/>
                        </a:rPr>
                        <a:t></a:t>
                      </a: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dirty="0" smtClean="0">
                          <a:latin typeface="Wingdings" pitchFamily="2" charset="2"/>
                          <a:sym typeface="Wingdings"/>
                        </a:rPr>
                        <a:t></a:t>
                      </a:r>
                      <a:endParaRPr lang="en-US" sz="23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1980">
                <a:tc>
                  <a:txBody>
                    <a:bodyPr/>
                    <a:lstStyle/>
                    <a:p>
                      <a:r>
                        <a:rPr lang="en-US" sz="2000" spc="0" dirty="0" smtClean="0"/>
                        <a:t>Skilled nursing</a:t>
                      </a:r>
                      <a:r>
                        <a:rPr lang="en-US" sz="2000" spc="0" baseline="0" dirty="0" smtClean="0"/>
                        <a:t> c</a:t>
                      </a:r>
                      <a:r>
                        <a:rPr lang="en-US" sz="2000" spc="0" dirty="0" smtClean="0"/>
                        <a:t>oinsurance</a:t>
                      </a:r>
                      <a:endParaRPr lang="en-US" sz="2000" spc="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r>
                        <a:rPr lang="en-US" sz="2000" dirty="0" smtClean="0">
                          <a:latin typeface="Wingdings" pitchFamily="2" charset="2"/>
                          <a:sym typeface="Wingdings"/>
                        </a:rPr>
                        <a:t></a:t>
                      </a: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r>
                        <a:rPr lang="en-US" sz="2000" dirty="0" smtClean="0">
                          <a:latin typeface="Wingdings" pitchFamily="2" charset="2"/>
                          <a:sym typeface="Wingdings"/>
                        </a:rPr>
                        <a:t></a:t>
                      </a: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r>
                        <a:rPr lang="en-US" sz="2000" dirty="0" smtClean="0">
                          <a:latin typeface="Wingdings" pitchFamily="2" charset="2"/>
                          <a:sym typeface="Wingdings"/>
                        </a:rPr>
                        <a:t></a:t>
                      </a: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r>
                        <a:rPr lang="en-US" sz="2000" dirty="0" smtClean="0">
                          <a:latin typeface="Wingdings" pitchFamily="2" charset="2"/>
                          <a:sym typeface="Wingdings"/>
                        </a:rPr>
                        <a:t></a:t>
                      </a: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r>
                        <a:rPr lang="en-US" sz="2000" dirty="0" smtClean="0"/>
                        <a:t>50%</a:t>
                      </a: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r>
                        <a:rPr lang="en-US" sz="2000" dirty="0" smtClean="0"/>
                        <a:t>75%</a:t>
                      </a: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r>
                        <a:rPr lang="en-US" sz="2000" dirty="0" smtClean="0">
                          <a:latin typeface="Wingdings" pitchFamily="2" charset="2"/>
                          <a:sym typeface="Wingdings"/>
                        </a:rPr>
                        <a:t></a:t>
                      </a: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r>
                        <a:rPr lang="en-US" sz="2300" dirty="0" smtClean="0">
                          <a:latin typeface="Wingdings" pitchFamily="2" charset="2"/>
                          <a:sym typeface="Wingdings"/>
                        </a:rPr>
                        <a:t></a:t>
                      </a:r>
                      <a:endParaRPr lang="en-US" sz="23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r>
              <a:tr h="441980">
                <a:tc>
                  <a:txBody>
                    <a:bodyPr/>
                    <a:lstStyle/>
                    <a:p>
                      <a:r>
                        <a:rPr lang="en-US" sz="2000" dirty="0" smtClean="0"/>
                        <a:t>Part A deductible</a:t>
                      </a: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Wingdings" pitchFamily="2" charset="2"/>
                          <a:sym typeface="Wingdings"/>
                        </a:rPr>
                        <a:t></a:t>
                      </a: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Wingdings" pitchFamily="2" charset="2"/>
                          <a:sym typeface="Wingdings"/>
                        </a:rPr>
                        <a:t></a:t>
                      </a: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Wingdings" pitchFamily="2" charset="2"/>
                          <a:sym typeface="Wingdings"/>
                        </a:rPr>
                        <a:t></a:t>
                      </a: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Wingdings" pitchFamily="2" charset="2"/>
                          <a:sym typeface="Wingdings"/>
                        </a:rPr>
                        <a:t></a:t>
                      </a: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Wingdings" pitchFamily="2" charset="2"/>
                          <a:sym typeface="Wingdings"/>
                        </a:rPr>
                        <a:t></a:t>
                      </a: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50%</a:t>
                      </a: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75%</a:t>
                      </a: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50%</a:t>
                      </a: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dirty="0" smtClean="0">
                          <a:latin typeface="Wingdings" pitchFamily="2" charset="2"/>
                          <a:sym typeface="Wingdings"/>
                        </a:rPr>
                        <a:t></a:t>
                      </a:r>
                      <a:endParaRPr lang="en-US" sz="23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1980">
                <a:tc>
                  <a:txBody>
                    <a:bodyPr/>
                    <a:lstStyle/>
                    <a:p>
                      <a:r>
                        <a:rPr lang="en-US" sz="2000" dirty="0" smtClean="0"/>
                        <a:t>Part B deductible</a:t>
                      </a: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r>
                        <a:rPr lang="en-US" sz="2000" dirty="0" smtClean="0">
                          <a:latin typeface="Wingdings" pitchFamily="2" charset="2"/>
                          <a:sym typeface="Wingdings"/>
                        </a:rPr>
                        <a:t></a:t>
                      </a: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r>
                        <a:rPr lang="en-US" sz="2000" dirty="0" smtClean="0">
                          <a:latin typeface="Wingdings" pitchFamily="2" charset="2"/>
                          <a:sym typeface="Wingdings"/>
                        </a:rPr>
                        <a:t></a:t>
                      </a: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endParaRPr lang="en-US"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endParaRPr lang="en-US" sz="23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r>
              <a:tr h="441980">
                <a:tc>
                  <a:txBody>
                    <a:bodyPr/>
                    <a:lstStyle/>
                    <a:p>
                      <a:r>
                        <a:rPr lang="en-US" sz="2000" dirty="0" smtClean="0"/>
                        <a:t>Part B excess charges</a:t>
                      </a: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Wingdings" pitchFamily="2" charset="2"/>
                          <a:sym typeface="Wingdings"/>
                        </a:rPr>
                        <a:t></a:t>
                      </a: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Wingdings" pitchFamily="2" charset="2"/>
                          <a:sym typeface="Wingdings"/>
                        </a:rPr>
                        <a:t></a:t>
                      </a: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5388">
                <a:tc>
                  <a:txBody>
                    <a:bodyPr/>
                    <a:lstStyle/>
                    <a:p>
                      <a:r>
                        <a:rPr lang="en-US" sz="2000" dirty="0" smtClean="0"/>
                        <a:t>Foreign travel emergency </a:t>
                      </a:r>
                    </a:p>
                    <a:p>
                      <a:r>
                        <a:rPr lang="en-US" sz="2000" dirty="0" smtClean="0"/>
                        <a:t>(up to plan limits)</a:t>
                      </a: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Wingdings" pitchFamily="2" charset="2"/>
                          <a:sym typeface="Wingdings"/>
                        </a:rPr>
                        <a:t></a:t>
                      </a:r>
                      <a:endParaRPr lang="en-US" sz="2000" dirty="0"/>
                    </a:p>
                  </a:txBody>
                  <a:tcPr marL="82296" marR="82296"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r>
                        <a:rPr lang="en-US" sz="2000" dirty="0" smtClean="0">
                          <a:latin typeface="Wingdings" pitchFamily="2" charset="2"/>
                          <a:sym typeface="Wingdings"/>
                        </a:rPr>
                        <a:t></a:t>
                      </a:r>
                      <a:endParaRPr lang="en-US" sz="2000" dirty="0"/>
                    </a:p>
                  </a:txBody>
                  <a:tcPr marL="82296" marR="82296"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r>
                        <a:rPr lang="en-US" sz="2000" dirty="0" smtClean="0">
                          <a:latin typeface="Wingdings" pitchFamily="2" charset="2"/>
                          <a:sym typeface="Wingdings"/>
                        </a:rPr>
                        <a:t></a:t>
                      </a:r>
                      <a:endParaRPr lang="en-US" sz="2000" dirty="0"/>
                    </a:p>
                  </a:txBody>
                  <a:tcPr marL="82296" marR="82296"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r>
                        <a:rPr lang="en-US" sz="2000" dirty="0" smtClean="0">
                          <a:latin typeface="Wingdings" pitchFamily="2" charset="2"/>
                          <a:sym typeface="Wingdings"/>
                        </a:rPr>
                        <a:t></a:t>
                      </a:r>
                      <a:endParaRPr lang="en-US" sz="2000" dirty="0"/>
                    </a:p>
                  </a:txBody>
                  <a:tcPr marL="82296" marR="82296"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endParaRPr lang="en-US" sz="2000" dirty="0"/>
                    </a:p>
                  </a:txBody>
                  <a:tcPr marL="82296" marR="82296"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endParaRPr lang="en-US" dirty="0"/>
                    </a:p>
                  </a:txBody>
                  <a:tcPr marL="82296" marR="82296"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r>
                        <a:rPr lang="en-US" sz="2000" dirty="0" smtClean="0">
                          <a:latin typeface="Wingdings" pitchFamily="2" charset="2"/>
                          <a:sym typeface="Wingdings"/>
                        </a:rPr>
                        <a:t></a:t>
                      </a:r>
                      <a:endParaRPr lang="en-US" sz="2000" dirty="0"/>
                    </a:p>
                  </a:txBody>
                  <a:tcPr marL="82296" marR="82296"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algn="ctr"/>
                      <a:r>
                        <a:rPr lang="en-US" sz="2300" dirty="0" smtClean="0">
                          <a:latin typeface="Wingdings" pitchFamily="2" charset="2"/>
                          <a:sym typeface="Wingdings"/>
                        </a:rPr>
                        <a:t></a:t>
                      </a:r>
                      <a:endParaRPr lang="en-US" sz="2300" dirty="0"/>
                    </a:p>
                  </a:txBody>
                  <a:tcPr marL="82296" marR="82296"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r>
              <a:tr h="350536">
                <a:tc rowSpan="2" grid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*Plan F has a high-deductible plan </a:t>
                      </a:r>
                    </a:p>
                    <a:p>
                      <a:r>
                        <a:rPr lang="en-US" sz="1800" dirty="0" smtClean="0"/>
                        <a:t>*** Plan N pays 100%</a:t>
                      </a:r>
                      <a:r>
                        <a:rPr lang="en-US" sz="1800" baseline="0" dirty="0" smtClean="0"/>
                        <a:t> Part B coinsurance with copay up to $20/$50 for emergency room visits not resulting in inpatient </a:t>
                      </a:r>
                      <a:endParaRPr lang="en-US" sz="18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pPr algn="ct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rowSpan="2" hMerge="1">
                  <a:txBody>
                    <a:bodyPr/>
                    <a:lstStyle/>
                    <a:p>
                      <a:pPr algn="ct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rowSpan="2" hMerge="1">
                  <a:txBody>
                    <a:bodyPr/>
                    <a:lstStyle/>
                    <a:p>
                      <a:pPr algn="ct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rowSpan="2" hMerge="1">
                  <a:txBody>
                    <a:bodyPr/>
                    <a:lstStyle/>
                    <a:p>
                      <a:pPr algn="ct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rowSpan="2" hMerge="1">
                  <a:txBody>
                    <a:bodyPr/>
                    <a:lstStyle/>
                    <a:p>
                      <a:pPr algn="ct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rowSpan="2" hMerge="1">
                  <a:txBody>
                    <a:bodyPr/>
                    <a:lstStyle/>
                    <a:p>
                      <a:pPr algn="ct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gridSpan="2">
                  <a:txBody>
                    <a:bodyPr/>
                    <a:lstStyle/>
                    <a:p>
                      <a:pPr algn="ctr"/>
                      <a:r>
                        <a:rPr lang="en-US" sz="1800" b="1" spc="-150" dirty="0" smtClean="0"/>
                        <a:t>Out-of-pocket limit**</a:t>
                      </a:r>
                      <a:endParaRPr lang="en-US" sz="1800" b="1" spc="-15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rowSpan="2" gridSpan="2">
                  <a:txBody>
                    <a:bodyPr/>
                    <a:lstStyle/>
                    <a:p>
                      <a:pPr algn="ctr"/>
                      <a:endParaRPr lang="en-US" sz="20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pPr algn="ctr"/>
                      <a:endParaRPr lang="en-US" sz="2300"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r>
              <a:tr h="350536">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a:r>
                        <a:rPr lang="en-US" sz="1800" b="1" dirty="0" smtClean="0"/>
                        <a:t>$4,660</a:t>
                      </a:r>
                      <a:endParaRPr lang="en-US" sz="1800" b="1"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smtClean="0"/>
                        <a:t>$2,330</a:t>
                      </a:r>
                      <a:endParaRPr lang="en-US" sz="1800" b="1" dirty="0"/>
                    </a:p>
                  </a:txBody>
                  <a:tcPr marL="82296" marR="8229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vMerge="1">
                  <a:txBody>
                    <a:bodyPr/>
                    <a:lstStyle/>
                    <a:p>
                      <a:endParaRPr lang="en-US"/>
                    </a:p>
                  </a:txBody>
                  <a:tcPr/>
                </a:tc>
                <a:tc hMerge="1" vMerge="1">
                  <a:txBody>
                    <a:bodyPr/>
                    <a:lstStyle/>
                    <a:p>
                      <a:endParaRPr lang="en-US"/>
                    </a:p>
                  </a:txBody>
                  <a:tcPr/>
                </a:tc>
              </a:tr>
            </a:tbl>
          </a:graphicData>
        </a:graphic>
      </p:graphicFrame>
    </p:spTree>
    <p:extLst>
      <p:ext uri="{BB962C8B-B14F-4D97-AF65-F5344CB8AC3E}">
        <p14:creationId xmlns:p14="http://schemas.microsoft.com/office/powerpoint/2010/main" val="28238377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3"/>
          <p:cNvSpPr>
            <a:spLocks noGrp="1" noChangeArrowheads="1"/>
          </p:cNvSpPr>
          <p:nvPr>
            <p:ph idx="1"/>
          </p:nvPr>
        </p:nvSpPr>
        <p:spPr/>
        <p:txBody>
          <a:bodyPr>
            <a:normAutofit lnSpcReduction="10000"/>
          </a:bodyPr>
          <a:lstStyle/>
          <a:p>
            <a:r>
              <a:rPr lang="en-US" dirty="0" smtClean="0">
                <a:cs typeface="Arial" charset="0"/>
              </a:rPr>
              <a:t>Health plan options approved by Medicare </a:t>
            </a:r>
          </a:p>
          <a:p>
            <a:r>
              <a:rPr lang="en-US" dirty="0" smtClean="0">
                <a:cs typeface="Arial" charset="0"/>
              </a:rPr>
              <a:t>Also called Medicare Part C</a:t>
            </a:r>
          </a:p>
          <a:p>
            <a:r>
              <a:rPr lang="en-US" dirty="0" smtClean="0">
                <a:cs typeface="Arial" charset="0"/>
              </a:rPr>
              <a:t>Run by private companies</a:t>
            </a:r>
          </a:p>
          <a:p>
            <a:r>
              <a:rPr lang="en-US" dirty="0" smtClean="0">
                <a:cs typeface="Arial" charset="0"/>
              </a:rPr>
              <a:t>Medicare pays amount for each member’s care</a:t>
            </a:r>
          </a:p>
          <a:p>
            <a:r>
              <a:rPr lang="en-US" dirty="0" smtClean="0">
                <a:cs typeface="Arial" charset="0"/>
              </a:rPr>
              <a:t>Another way to get Medicare coverage </a:t>
            </a:r>
          </a:p>
          <a:p>
            <a:r>
              <a:rPr lang="en-US" dirty="0" smtClean="0">
                <a:cs typeface="Arial" charset="0"/>
              </a:rPr>
              <a:t>Part of the Medicare program</a:t>
            </a:r>
          </a:p>
          <a:p>
            <a:r>
              <a:rPr lang="en-US" dirty="0" smtClean="0">
                <a:cs typeface="Arial" charset="0"/>
              </a:rPr>
              <a:t>May have to use network doctors or hospitals</a:t>
            </a:r>
          </a:p>
          <a:p>
            <a:endParaRPr lang="en-US" dirty="0" smtClean="0">
              <a:cs typeface="Arial" charset="0"/>
            </a:endParaRPr>
          </a:p>
        </p:txBody>
      </p:sp>
      <p:sp>
        <p:nvSpPr>
          <p:cNvPr id="64515" name="Rectangle 2"/>
          <p:cNvSpPr>
            <a:spLocks noGrp="1" noChangeArrowheads="1"/>
          </p:cNvSpPr>
          <p:nvPr>
            <p:ph type="title"/>
          </p:nvPr>
        </p:nvSpPr>
        <p:spPr/>
        <p:txBody>
          <a:bodyPr>
            <a:noAutofit/>
          </a:bodyPr>
          <a:lstStyle/>
          <a:p>
            <a:r>
              <a:rPr lang="en-US" dirty="0" smtClean="0">
                <a:cs typeface="Arial" charset="0"/>
              </a:rPr>
              <a:t>Medicare Advantage (MA) Plans</a:t>
            </a:r>
          </a:p>
        </p:txBody>
      </p:sp>
      <p:sp>
        <p:nvSpPr>
          <p:cNvPr id="8" name="Slide Number Placeholder 7"/>
          <p:cNvSpPr>
            <a:spLocks noGrp="1"/>
          </p:cNvSpPr>
          <p:nvPr>
            <p:ph type="sldNum" sz="quarter" idx="12"/>
          </p:nvPr>
        </p:nvSpPr>
        <p:spPr/>
        <p:txBody>
          <a:bodyPr/>
          <a:lstStyle/>
          <a:p>
            <a:pPr>
              <a:defRPr/>
            </a:pPr>
            <a:fld id="{885A69B2-5218-42C2-B888-204363120602}" type="slidenum">
              <a:rPr lang="en-US" smtClean="0"/>
              <a:pPr>
                <a:defRPr/>
              </a:pPr>
              <a:t>19</a:t>
            </a:fld>
            <a:endParaRPr lang="en-US" dirty="0"/>
          </a:p>
        </p:txBody>
      </p:sp>
    </p:spTree>
    <p:custDataLst>
      <p:tags r:id="rId1"/>
    </p:custDataLst>
    <p:extLst>
      <p:ext uri="{BB962C8B-B14F-4D97-AF65-F5344CB8AC3E}">
        <p14:creationId xmlns:p14="http://schemas.microsoft.com/office/powerpoint/2010/main" val="859148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normAutofit/>
          </a:bodyPr>
          <a:lstStyle/>
          <a:p>
            <a:pPr marL="519113" indent="-519113">
              <a:spcBef>
                <a:spcPts val="600"/>
              </a:spcBef>
              <a:buFont typeface="+mj-lt"/>
              <a:buAutoNum type="arabicPeriod"/>
              <a:defRPr/>
            </a:pPr>
            <a:r>
              <a:rPr lang="en-US" sz="3200" dirty="0" smtClean="0"/>
              <a:t>Introduction to Medicare </a:t>
            </a:r>
          </a:p>
          <a:p>
            <a:pPr marL="519113" indent="-519113">
              <a:spcBef>
                <a:spcPts val="600"/>
              </a:spcBef>
              <a:buFont typeface="+mj-lt"/>
              <a:buAutoNum type="arabicPeriod"/>
              <a:defRPr/>
            </a:pPr>
            <a:r>
              <a:rPr lang="en-US" sz="3200" dirty="0" smtClean="0"/>
              <a:t>Medicaid and new eligibility group </a:t>
            </a:r>
          </a:p>
          <a:p>
            <a:pPr marL="519113" indent="-519113">
              <a:spcBef>
                <a:spcPts val="600"/>
              </a:spcBef>
              <a:buFont typeface="+mj-lt"/>
              <a:buAutoNum type="arabicPeriod"/>
              <a:defRPr/>
            </a:pPr>
            <a:r>
              <a:rPr lang="en-US" sz="3200" dirty="0" smtClean="0"/>
              <a:t>Children’s Health Insurance Program (CHIP)</a:t>
            </a:r>
          </a:p>
        </p:txBody>
      </p:sp>
      <p:sp>
        <p:nvSpPr>
          <p:cNvPr id="7" name="Slide Number Placeholder 6"/>
          <p:cNvSpPr>
            <a:spLocks noGrp="1"/>
          </p:cNvSpPr>
          <p:nvPr>
            <p:ph type="sldNum" sz="quarter" idx="12"/>
          </p:nvPr>
        </p:nvSpPr>
        <p:spPr/>
        <p:txBody>
          <a:bodyPr/>
          <a:lstStyle/>
          <a:p>
            <a:pPr>
              <a:defRPr/>
            </a:pPr>
            <a:fld id="{D7FC879C-3D7E-438E-9F5D-C1DF3B4CB233}" type="slidenum">
              <a:rPr lang="en-US" smtClean="0"/>
              <a:pPr>
                <a:defRPr/>
              </a:pPr>
              <a:t>2</a:t>
            </a:fld>
            <a:endParaRPr lang="en-US" dirty="0"/>
          </a:p>
        </p:txBody>
      </p:sp>
      <p:sp>
        <p:nvSpPr>
          <p:cNvPr id="2" name="Title 1"/>
          <p:cNvSpPr>
            <a:spLocks noGrp="1"/>
          </p:cNvSpPr>
          <p:nvPr>
            <p:ph type="title"/>
          </p:nvPr>
        </p:nvSpPr>
        <p:spPr/>
        <p:txBody>
          <a:bodyPr/>
          <a:lstStyle/>
          <a:p>
            <a:r>
              <a:rPr lang="en-US" dirty="0">
                <a:cs typeface="Arial" charset="0"/>
              </a:rPr>
              <a:t>Session Topics</a:t>
            </a:r>
            <a:endParaRPr lang="en-US" dirty="0"/>
          </a:p>
        </p:txBody>
      </p:sp>
    </p:spTree>
    <p:custDataLst>
      <p:tags r:id="rId1"/>
    </p:custDataLst>
    <p:extLst>
      <p:ext uri="{BB962C8B-B14F-4D97-AF65-F5344CB8AC3E}">
        <p14:creationId xmlns:p14="http://schemas.microsoft.com/office/powerpoint/2010/main" val="5063516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3"/>
          <p:cNvSpPr>
            <a:spLocks noGrp="1" noChangeArrowheads="1"/>
          </p:cNvSpPr>
          <p:nvPr>
            <p:ph idx="1"/>
          </p:nvPr>
        </p:nvSpPr>
        <p:spPr/>
        <p:txBody>
          <a:bodyPr/>
          <a:lstStyle/>
          <a:p>
            <a:r>
              <a:rPr lang="en-US" dirty="0" smtClean="0">
                <a:cs typeface="Arial" charset="0"/>
              </a:rPr>
              <a:t>Medicare Advantage Plans include</a:t>
            </a:r>
          </a:p>
          <a:p>
            <a:pPr marL="573088" lvl="1" indent="-231775"/>
            <a:r>
              <a:rPr lang="en-US" sz="2800" dirty="0" smtClean="0">
                <a:cs typeface="Arial" charset="0"/>
              </a:rPr>
              <a:t>Health Maintenance Organization (HMO)</a:t>
            </a:r>
          </a:p>
          <a:p>
            <a:pPr marL="573088" lvl="1" indent="-231775"/>
            <a:r>
              <a:rPr lang="en-US" sz="2800" dirty="0" smtClean="0">
                <a:cs typeface="Arial" charset="0"/>
              </a:rPr>
              <a:t>Preferred Provider Organization (PPO)</a:t>
            </a:r>
          </a:p>
          <a:p>
            <a:pPr marL="573088" lvl="1" indent="-231775"/>
            <a:r>
              <a:rPr lang="en-US" sz="2800" dirty="0" smtClean="0">
                <a:cs typeface="Arial" charset="0"/>
              </a:rPr>
              <a:t>Private Fee-for-Service (PFFS)</a:t>
            </a:r>
          </a:p>
          <a:p>
            <a:pPr marL="573088" lvl="1" indent="-231775"/>
            <a:r>
              <a:rPr lang="en-US" sz="2800" dirty="0" smtClean="0">
                <a:cs typeface="Arial" charset="0"/>
              </a:rPr>
              <a:t>Special Needs Plan (SNP)</a:t>
            </a:r>
          </a:p>
          <a:p>
            <a:pPr marL="573088" lvl="1" indent="-231775"/>
            <a:r>
              <a:rPr lang="en-US" sz="2800" dirty="0" smtClean="0">
                <a:cs typeface="Arial" charset="0"/>
              </a:rPr>
              <a:t>HMO Point-of-Service Plan (HMOPOS)</a:t>
            </a:r>
          </a:p>
          <a:p>
            <a:pPr marL="573088" lvl="1" indent="-231775"/>
            <a:r>
              <a:rPr lang="en-US" sz="2800" dirty="0" smtClean="0">
                <a:cs typeface="Arial" charset="0"/>
              </a:rPr>
              <a:t>Medicare Medical Savings Account (MSA)</a:t>
            </a:r>
            <a:endParaRPr lang="en-US" dirty="0" smtClean="0">
              <a:cs typeface="Arial" charset="0"/>
            </a:endParaRPr>
          </a:p>
          <a:p>
            <a:r>
              <a:rPr lang="en-US" dirty="0" smtClean="0">
                <a:cs typeface="Arial" charset="0"/>
              </a:rPr>
              <a:t>Not all types of plans are available in all areas</a:t>
            </a:r>
          </a:p>
        </p:txBody>
      </p:sp>
      <p:sp>
        <p:nvSpPr>
          <p:cNvPr id="66563" name="Rectangle 2"/>
          <p:cNvSpPr>
            <a:spLocks noGrp="1" noChangeArrowheads="1"/>
          </p:cNvSpPr>
          <p:nvPr>
            <p:ph type="title"/>
          </p:nvPr>
        </p:nvSpPr>
        <p:spPr/>
        <p:txBody>
          <a:bodyPr>
            <a:noAutofit/>
          </a:bodyPr>
          <a:lstStyle/>
          <a:p>
            <a:r>
              <a:rPr lang="en-US" dirty="0" smtClean="0">
                <a:cs typeface="Arial" charset="0"/>
              </a:rPr>
              <a:t>Types of Medicare Advantage Plans</a:t>
            </a:r>
          </a:p>
        </p:txBody>
      </p:sp>
      <p:sp>
        <p:nvSpPr>
          <p:cNvPr id="8" name="Slide Number Placeholder 7"/>
          <p:cNvSpPr>
            <a:spLocks noGrp="1"/>
          </p:cNvSpPr>
          <p:nvPr>
            <p:ph type="sldNum" sz="quarter" idx="12"/>
          </p:nvPr>
        </p:nvSpPr>
        <p:spPr/>
        <p:txBody>
          <a:bodyPr/>
          <a:lstStyle/>
          <a:p>
            <a:pPr>
              <a:defRPr/>
            </a:pPr>
            <a:fld id="{885A69B2-5218-42C2-B888-204363120602}" type="slidenum">
              <a:rPr lang="en-US" smtClean="0"/>
              <a:pPr>
                <a:defRPr/>
              </a:pPr>
              <a:t>20</a:t>
            </a:fld>
            <a:endParaRPr lang="en-US" dirty="0"/>
          </a:p>
        </p:txBody>
      </p:sp>
    </p:spTree>
    <p:custDataLst>
      <p:tags r:id="rId1"/>
    </p:custDataLst>
    <p:extLst>
      <p:ext uri="{BB962C8B-B14F-4D97-AF65-F5344CB8AC3E}">
        <p14:creationId xmlns:p14="http://schemas.microsoft.com/office/powerpoint/2010/main" val="35289193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3"/>
          <p:cNvSpPr>
            <a:spLocks noGrp="1" noChangeArrowheads="1"/>
          </p:cNvSpPr>
          <p:nvPr>
            <p:ph idx="1"/>
          </p:nvPr>
        </p:nvSpPr>
        <p:spPr/>
        <p:txBody>
          <a:bodyPr>
            <a:normAutofit/>
          </a:bodyPr>
          <a:lstStyle/>
          <a:p>
            <a:r>
              <a:rPr lang="en-US" dirty="0" smtClean="0">
                <a:cs typeface="Arial" charset="0"/>
              </a:rPr>
              <a:t>Also called Medicare Part D or PDPs</a:t>
            </a:r>
          </a:p>
          <a:p>
            <a:r>
              <a:rPr lang="en-US" dirty="0" smtClean="0">
                <a:cs typeface="Arial" charset="0"/>
              </a:rPr>
              <a:t>Available for all people with Medicare </a:t>
            </a:r>
          </a:p>
          <a:p>
            <a:r>
              <a:rPr lang="en-US" dirty="0" smtClean="0">
                <a:cs typeface="Arial" charset="0"/>
              </a:rPr>
              <a:t>Provided through</a:t>
            </a:r>
          </a:p>
          <a:p>
            <a:pPr marL="573088" lvl="1" indent="-231775"/>
            <a:r>
              <a:rPr lang="en-US" sz="2800" dirty="0" smtClean="0">
                <a:cs typeface="Arial" charset="0"/>
              </a:rPr>
              <a:t>Medicare Prescription Drug Plans</a:t>
            </a:r>
          </a:p>
          <a:p>
            <a:pPr marL="573088" lvl="1" indent="-231775"/>
            <a:r>
              <a:rPr lang="en-US" sz="2800" dirty="0" smtClean="0">
                <a:cs typeface="Arial" charset="0"/>
              </a:rPr>
              <a:t>Medicare Advantage Plans</a:t>
            </a:r>
          </a:p>
          <a:p>
            <a:pPr marL="573088" lvl="1" indent="-231775"/>
            <a:r>
              <a:rPr lang="en-US" sz="2800" dirty="0" smtClean="0">
                <a:cs typeface="Arial" charset="0"/>
              </a:rPr>
              <a:t>Other Medicare Plans</a:t>
            </a:r>
          </a:p>
          <a:p>
            <a:pPr lvl="0"/>
            <a:r>
              <a:rPr lang="en-US" dirty="0">
                <a:solidFill>
                  <a:prstClr val="black"/>
                </a:solidFill>
                <a:cs typeface="Arial" charset="0"/>
              </a:rPr>
              <a:t>Must include range of drugs in each </a:t>
            </a:r>
            <a:r>
              <a:rPr lang="en-US" dirty="0" smtClean="0">
                <a:solidFill>
                  <a:prstClr val="black"/>
                </a:solidFill>
                <a:cs typeface="Arial" charset="0"/>
              </a:rPr>
              <a:t>category</a:t>
            </a:r>
            <a:endParaRPr lang="en-US" dirty="0">
              <a:solidFill>
                <a:prstClr val="black"/>
              </a:solidFill>
              <a:cs typeface="Arial" charset="0"/>
            </a:endParaRPr>
          </a:p>
        </p:txBody>
      </p:sp>
      <p:sp>
        <p:nvSpPr>
          <p:cNvPr id="74755" name="Rectangle 2"/>
          <p:cNvSpPr>
            <a:spLocks noGrp="1" noChangeArrowheads="1"/>
          </p:cNvSpPr>
          <p:nvPr>
            <p:ph type="title"/>
          </p:nvPr>
        </p:nvSpPr>
        <p:spPr/>
        <p:txBody>
          <a:bodyPr>
            <a:noAutofit/>
          </a:bodyPr>
          <a:lstStyle/>
          <a:p>
            <a:r>
              <a:rPr lang="en-US" dirty="0" smtClean="0">
                <a:cs typeface="Arial" charset="0"/>
              </a:rPr>
              <a:t>Medicare Prescription Drug Coverage</a:t>
            </a:r>
          </a:p>
        </p:txBody>
      </p:sp>
      <p:sp>
        <p:nvSpPr>
          <p:cNvPr id="8" name="Slide Number Placeholder 7"/>
          <p:cNvSpPr>
            <a:spLocks noGrp="1"/>
          </p:cNvSpPr>
          <p:nvPr>
            <p:ph type="sldNum" sz="quarter" idx="12"/>
          </p:nvPr>
        </p:nvSpPr>
        <p:spPr/>
        <p:txBody>
          <a:bodyPr/>
          <a:lstStyle/>
          <a:p>
            <a:pPr>
              <a:defRPr/>
            </a:pPr>
            <a:fld id="{885A69B2-5218-42C2-B888-204363120602}" type="slidenum">
              <a:rPr lang="en-US" smtClean="0"/>
              <a:pPr>
                <a:defRPr/>
              </a:pPr>
              <a:t>21</a:t>
            </a:fld>
            <a:endParaRPr lang="en-US" dirty="0"/>
          </a:p>
        </p:txBody>
      </p:sp>
    </p:spTree>
    <p:custDataLst>
      <p:tags r:id="rId1"/>
    </p:custDataLst>
    <p:extLst>
      <p:ext uri="{BB962C8B-B14F-4D97-AF65-F5344CB8AC3E}">
        <p14:creationId xmlns:p14="http://schemas.microsoft.com/office/powerpoint/2010/main" val="21464910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3"/>
          <p:cNvSpPr>
            <a:spLocks noGrp="1" noChangeArrowheads="1"/>
          </p:cNvSpPr>
          <p:nvPr>
            <p:ph idx="1"/>
          </p:nvPr>
        </p:nvSpPr>
        <p:spPr/>
        <p:txBody>
          <a:bodyPr>
            <a:normAutofit/>
          </a:bodyPr>
          <a:lstStyle/>
          <a:p>
            <a:pPr>
              <a:spcBef>
                <a:spcPct val="10000"/>
              </a:spcBef>
            </a:pPr>
            <a:r>
              <a:rPr lang="en-US" spc="-100" dirty="0" smtClean="0">
                <a:cs typeface="Arial" charset="0"/>
              </a:rPr>
              <a:t>Help for people with limited income and resources</a:t>
            </a:r>
          </a:p>
          <a:p>
            <a:pPr>
              <a:spcBef>
                <a:spcPct val="10000"/>
              </a:spcBef>
            </a:pPr>
            <a:r>
              <a:rPr lang="en-US" dirty="0" smtClean="0">
                <a:cs typeface="Arial" charset="0"/>
              </a:rPr>
              <a:t>Social Security or state makes determination</a:t>
            </a:r>
          </a:p>
          <a:p>
            <a:pPr>
              <a:spcBef>
                <a:spcPct val="10000"/>
              </a:spcBef>
            </a:pPr>
            <a:r>
              <a:rPr lang="en-US" dirty="0" smtClean="0">
                <a:cs typeface="Arial" charset="0"/>
              </a:rPr>
              <a:t>Some groups automatically qualify</a:t>
            </a:r>
          </a:p>
          <a:p>
            <a:pPr marL="573088" lvl="1" indent="-231775">
              <a:spcBef>
                <a:spcPct val="10000"/>
              </a:spcBef>
            </a:pPr>
            <a:r>
              <a:rPr lang="en-US" sz="2800" dirty="0" smtClean="0">
                <a:cs typeface="Arial" charset="0"/>
              </a:rPr>
              <a:t>People with Medicare and Medicaid</a:t>
            </a:r>
          </a:p>
          <a:p>
            <a:pPr marL="573088" lvl="1" indent="-231775">
              <a:spcBef>
                <a:spcPct val="10000"/>
              </a:spcBef>
            </a:pPr>
            <a:r>
              <a:rPr lang="en-US" sz="2800" dirty="0" smtClean="0">
                <a:cs typeface="Arial" charset="0"/>
              </a:rPr>
              <a:t>Supplemental Security Income (SSI) only</a:t>
            </a:r>
          </a:p>
          <a:p>
            <a:pPr marL="573088" lvl="1" indent="-231775">
              <a:spcBef>
                <a:spcPct val="10000"/>
              </a:spcBef>
            </a:pPr>
            <a:r>
              <a:rPr lang="en-US" sz="2800" dirty="0" smtClean="0">
                <a:cs typeface="Arial" charset="0"/>
              </a:rPr>
              <a:t>Medicare Savings Programs</a:t>
            </a:r>
          </a:p>
          <a:p>
            <a:pPr>
              <a:spcBef>
                <a:spcPct val="10000"/>
              </a:spcBef>
            </a:pPr>
            <a:r>
              <a:rPr lang="en-US" dirty="0" smtClean="0">
                <a:cs typeface="Arial" charset="0"/>
              </a:rPr>
              <a:t>Everyone else must apply</a:t>
            </a:r>
          </a:p>
        </p:txBody>
      </p:sp>
      <p:sp>
        <p:nvSpPr>
          <p:cNvPr id="80899" name="Rectangle 2"/>
          <p:cNvSpPr>
            <a:spLocks noGrp="1" noChangeArrowheads="1"/>
          </p:cNvSpPr>
          <p:nvPr>
            <p:ph type="title"/>
          </p:nvPr>
        </p:nvSpPr>
        <p:spPr/>
        <p:txBody>
          <a:bodyPr>
            <a:noAutofit/>
          </a:bodyPr>
          <a:lstStyle/>
          <a:p>
            <a:r>
              <a:rPr lang="en-US" dirty="0" smtClean="0">
                <a:cs typeface="Arial" charset="0"/>
              </a:rPr>
              <a:t>Extra Help with Drug Plan Costs </a:t>
            </a:r>
          </a:p>
        </p:txBody>
      </p:sp>
      <p:sp>
        <p:nvSpPr>
          <p:cNvPr id="8" name="Slide Number Placeholder 7"/>
          <p:cNvSpPr>
            <a:spLocks noGrp="1"/>
          </p:cNvSpPr>
          <p:nvPr>
            <p:ph type="sldNum" sz="quarter" idx="12"/>
          </p:nvPr>
        </p:nvSpPr>
        <p:spPr/>
        <p:txBody>
          <a:bodyPr/>
          <a:lstStyle/>
          <a:p>
            <a:pPr>
              <a:defRPr/>
            </a:pPr>
            <a:fld id="{885A69B2-5218-42C2-B888-204363120602}" type="slidenum">
              <a:rPr lang="en-US" smtClean="0"/>
              <a:pPr>
                <a:defRPr/>
              </a:pPr>
              <a:t>22</a:t>
            </a:fld>
            <a:endParaRPr lang="en-US" dirty="0"/>
          </a:p>
        </p:txBody>
      </p:sp>
    </p:spTree>
    <p:custDataLst>
      <p:tags r:id="rId1"/>
    </p:custDataLst>
    <p:extLst>
      <p:ext uri="{BB962C8B-B14F-4D97-AF65-F5344CB8AC3E}">
        <p14:creationId xmlns:p14="http://schemas.microsoft.com/office/powerpoint/2010/main" val="16161901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p:cNvSpPr>
            <a:spLocks noGrp="1" noChangeArrowheads="1"/>
          </p:cNvSpPr>
          <p:nvPr>
            <p:ph type="title"/>
          </p:nvPr>
        </p:nvSpPr>
        <p:spPr/>
        <p:txBody>
          <a:bodyPr>
            <a:noAutofit/>
          </a:bodyPr>
          <a:lstStyle/>
          <a:p>
            <a:r>
              <a:rPr lang="en-US" dirty="0" smtClean="0"/>
              <a:t>Income and Resource Limits</a:t>
            </a:r>
          </a:p>
        </p:txBody>
      </p:sp>
      <p:sp>
        <p:nvSpPr>
          <p:cNvPr id="13" name="Slide Number Placeholder 12"/>
          <p:cNvSpPr>
            <a:spLocks noGrp="1"/>
          </p:cNvSpPr>
          <p:nvPr>
            <p:ph type="sldNum" sz="quarter" idx="12"/>
          </p:nvPr>
        </p:nvSpPr>
        <p:spPr/>
        <p:txBody>
          <a:bodyPr/>
          <a:lstStyle/>
          <a:p>
            <a:pPr>
              <a:defRPr/>
            </a:pPr>
            <a:fld id="{A845B299-0DC0-48FD-8B19-F727ADAE344D}" type="slidenum">
              <a:rPr lang="en-US" smtClean="0"/>
              <a:pPr>
                <a:defRPr/>
              </a:pPr>
              <a:t>23</a:t>
            </a:fld>
            <a:endParaRPr lang="en-US" dirty="0"/>
          </a:p>
        </p:txBody>
      </p:sp>
      <p:sp>
        <p:nvSpPr>
          <p:cNvPr id="50181" name="Rectangle 3"/>
          <p:cNvSpPr>
            <a:spLocks noChangeArrowheads="1"/>
          </p:cNvSpPr>
          <p:nvPr/>
        </p:nvSpPr>
        <p:spPr bwMode="auto">
          <a:xfrm>
            <a:off x="1143000" y="1371600"/>
            <a:ext cx="7696200" cy="4876800"/>
          </a:xfrm>
          <a:prstGeom prst="rect">
            <a:avLst/>
          </a:prstGeom>
          <a:noFill/>
          <a:ln w="9525" algn="ctr">
            <a:noFill/>
            <a:miter lim="800000"/>
            <a:headEnd/>
            <a:tailEnd/>
          </a:ln>
        </p:spPr>
        <p:txBody>
          <a:bodyPr/>
          <a:lstStyle/>
          <a:p>
            <a:pPr marL="457200" indent="-457200" eaLnBrk="0" hangingPunct="0">
              <a:buFont typeface="Arial" pitchFamily="34" charset="0"/>
              <a:buChar char="•"/>
              <a:defRPr/>
            </a:pPr>
            <a:r>
              <a:rPr lang="en-US" sz="2800" dirty="0">
                <a:latin typeface="+mn-lt"/>
              </a:rPr>
              <a:t>Income</a:t>
            </a:r>
          </a:p>
          <a:p>
            <a:pPr marL="519113" lvl="1" indent="-231775" eaLnBrk="0" hangingPunct="0">
              <a:buFont typeface="Arial" pitchFamily="34" charset="0"/>
              <a:buChar char="•"/>
              <a:defRPr/>
            </a:pPr>
            <a:r>
              <a:rPr lang="en-US" sz="2400" dirty="0">
                <a:latin typeface="+mn-lt"/>
              </a:rPr>
              <a:t>Below 150% </a:t>
            </a:r>
            <a:r>
              <a:rPr lang="en-US" sz="2400" dirty="0" smtClean="0">
                <a:latin typeface="+mn-lt"/>
              </a:rPr>
              <a:t>federal </a:t>
            </a:r>
            <a:r>
              <a:rPr lang="en-US" sz="2400" dirty="0">
                <a:latin typeface="+mn-lt"/>
              </a:rPr>
              <a:t>poverty level</a:t>
            </a:r>
          </a:p>
          <a:p>
            <a:pPr marL="736600" lvl="2" indent="-217488" eaLnBrk="0" hangingPunct="0">
              <a:buSzPct val="50000"/>
              <a:buFont typeface="Wingdings" pitchFamily="2" charset="2"/>
              <a:buChar char="q"/>
              <a:defRPr/>
            </a:pPr>
            <a:r>
              <a:rPr lang="en-US" sz="2000" dirty="0" smtClean="0">
                <a:latin typeface="+mn-lt"/>
              </a:rPr>
              <a:t>$1,396.25 per </a:t>
            </a:r>
            <a:r>
              <a:rPr lang="en-US" sz="2000" dirty="0">
                <a:latin typeface="+mn-lt"/>
              </a:rPr>
              <a:t>month for an individual* or</a:t>
            </a:r>
          </a:p>
          <a:p>
            <a:pPr marL="736600" lvl="2" indent="-217488" eaLnBrk="0" hangingPunct="0">
              <a:buSzPct val="50000"/>
              <a:buFont typeface="Wingdings" pitchFamily="2" charset="2"/>
              <a:buChar char="q"/>
              <a:defRPr/>
            </a:pPr>
            <a:r>
              <a:rPr lang="en-US" sz="2000" dirty="0" smtClean="0">
                <a:latin typeface="+mn-lt"/>
              </a:rPr>
              <a:t>$1,891.25 per </a:t>
            </a:r>
            <a:r>
              <a:rPr lang="en-US" sz="2000" dirty="0">
                <a:latin typeface="+mn-lt"/>
              </a:rPr>
              <a:t>month for a married couple*</a:t>
            </a:r>
          </a:p>
          <a:p>
            <a:pPr marL="736600" lvl="2" indent="-217488" eaLnBrk="0" hangingPunct="0">
              <a:buSzPct val="50000"/>
              <a:buFont typeface="Wingdings" pitchFamily="2" charset="2"/>
              <a:buChar char="q"/>
              <a:defRPr/>
            </a:pPr>
            <a:r>
              <a:rPr lang="en-US" sz="2000" dirty="0">
                <a:latin typeface="+mn-lt"/>
              </a:rPr>
              <a:t>Based on family size</a:t>
            </a:r>
          </a:p>
          <a:p>
            <a:pPr marL="457200" indent="-457200" eaLnBrk="0" hangingPunct="0">
              <a:buFont typeface="Arial" pitchFamily="34" charset="0"/>
              <a:buChar char="•"/>
              <a:defRPr/>
            </a:pPr>
            <a:r>
              <a:rPr lang="en-US" sz="2800" dirty="0">
                <a:latin typeface="+mn-lt"/>
              </a:rPr>
              <a:t>Resources</a:t>
            </a:r>
          </a:p>
          <a:p>
            <a:pPr marL="519113" lvl="1" indent="-231775" eaLnBrk="0" hangingPunct="0">
              <a:buFont typeface="Arial" pitchFamily="34" charset="0"/>
              <a:buChar char="•"/>
              <a:defRPr/>
            </a:pPr>
            <a:r>
              <a:rPr lang="en-US" sz="2000" dirty="0">
                <a:latin typeface="+mn-lt"/>
              </a:rPr>
              <a:t>Up to </a:t>
            </a:r>
            <a:r>
              <a:rPr lang="en-US" sz="2000" dirty="0" smtClean="0">
                <a:latin typeface="+mn-lt"/>
              </a:rPr>
              <a:t>$13,010 (individual</a:t>
            </a:r>
            <a:r>
              <a:rPr lang="en-US" sz="2000" dirty="0">
                <a:latin typeface="+mn-lt"/>
              </a:rPr>
              <a:t>)</a:t>
            </a:r>
          </a:p>
          <a:p>
            <a:pPr marL="519113" lvl="1" indent="-231775" eaLnBrk="0" hangingPunct="0">
              <a:buFont typeface="Arial" pitchFamily="34" charset="0"/>
              <a:buChar char="•"/>
              <a:defRPr/>
            </a:pPr>
            <a:r>
              <a:rPr lang="en-US" sz="2000" dirty="0">
                <a:latin typeface="+mn-lt"/>
              </a:rPr>
              <a:t>Up to </a:t>
            </a:r>
            <a:r>
              <a:rPr lang="en-US" sz="2000" dirty="0" smtClean="0">
                <a:latin typeface="+mn-lt"/>
              </a:rPr>
              <a:t>$26,120 (married </a:t>
            </a:r>
            <a:r>
              <a:rPr lang="en-US" sz="2000" dirty="0">
                <a:latin typeface="+mn-lt"/>
              </a:rPr>
              <a:t>couple)</a:t>
            </a:r>
          </a:p>
          <a:p>
            <a:pPr marL="736600" lvl="2" indent="-217488" eaLnBrk="0" hangingPunct="0">
              <a:buSzPct val="50000"/>
              <a:buFont typeface="Wingdings" pitchFamily="2" charset="2"/>
              <a:buChar char="q"/>
              <a:defRPr/>
            </a:pPr>
            <a:r>
              <a:rPr lang="en-US" sz="2000" dirty="0" smtClean="0">
                <a:latin typeface="+mn-lt"/>
              </a:rPr>
              <a:t>Resources include money in a checking or savings account, stocks, and bonds. </a:t>
            </a:r>
          </a:p>
          <a:p>
            <a:pPr marL="736600" lvl="2" indent="-217488" eaLnBrk="0" hangingPunct="0">
              <a:buSzPct val="50000"/>
              <a:buFont typeface="Wingdings" pitchFamily="2" charset="2"/>
              <a:buChar char="q"/>
              <a:defRPr/>
            </a:pPr>
            <a:r>
              <a:rPr lang="en-US" sz="2000" dirty="0" smtClean="0">
                <a:latin typeface="+mn-lt"/>
              </a:rPr>
              <a:t>Resources don’t include your home, car, burial plot, burial expenses up to your state’s limit, furniture, or other household items, wedding rings or family heirlooms.</a:t>
            </a:r>
            <a:endParaRPr lang="en-US" sz="2000" dirty="0">
              <a:latin typeface="+mn-lt"/>
            </a:endParaRPr>
          </a:p>
        </p:txBody>
      </p:sp>
      <p:sp>
        <p:nvSpPr>
          <p:cNvPr id="81925" name="AutoShape 4"/>
          <p:cNvSpPr>
            <a:spLocks/>
          </p:cNvSpPr>
          <p:nvPr/>
        </p:nvSpPr>
        <p:spPr bwMode="auto">
          <a:xfrm>
            <a:off x="1295400" y="2286000"/>
            <a:ext cx="381000" cy="762000"/>
          </a:xfrm>
          <a:prstGeom prst="leftBrace">
            <a:avLst>
              <a:gd name="adj1" fmla="val 5954"/>
              <a:gd name="adj2" fmla="val 46431"/>
            </a:avLst>
          </a:prstGeom>
          <a:noFill/>
          <a:ln w="12700">
            <a:solidFill>
              <a:schemeClr val="tx1"/>
            </a:solidFill>
            <a:round/>
            <a:headEnd/>
            <a:tailEnd/>
          </a:ln>
        </p:spPr>
        <p:txBody>
          <a:bodyPr wrap="none" lIns="128588" tIns="65088" rIns="128588" bIns="65088" anchor="ctr"/>
          <a:lstStyle/>
          <a:p>
            <a:pPr marL="285750" indent="-285750" algn="ctr">
              <a:lnSpc>
                <a:spcPct val="90000"/>
              </a:lnSpc>
              <a:spcAft>
                <a:spcPts val="500"/>
              </a:spcAft>
            </a:pPr>
            <a:endParaRPr lang="en-US" sz="2800" dirty="0">
              <a:latin typeface="Times New Roman" pitchFamily="18" charset="0"/>
            </a:endParaRPr>
          </a:p>
        </p:txBody>
      </p:sp>
      <p:sp>
        <p:nvSpPr>
          <p:cNvPr id="50183" name="Text Box 5"/>
          <p:cNvSpPr txBox="1">
            <a:spLocks noChangeArrowheads="1"/>
          </p:cNvSpPr>
          <p:nvPr/>
        </p:nvSpPr>
        <p:spPr bwMode="auto">
          <a:xfrm>
            <a:off x="152400" y="2286000"/>
            <a:ext cx="1219200" cy="619125"/>
          </a:xfrm>
          <a:prstGeom prst="rect">
            <a:avLst/>
          </a:prstGeom>
          <a:noFill/>
          <a:ln w="12700">
            <a:noFill/>
            <a:miter lim="800000"/>
            <a:headEnd/>
            <a:tailEnd/>
          </a:ln>
        </p:spPr>
        <p:txBody>
          <a:bodyPr lIns="128588" tIns="65088" rIns="128588" bIns="65088">
            <a:spAutoFit/>
          </a:bodyPr>
          <a:lstStyle/>
          <a:p>
            <a:pPr algn="ctr">
              <a:spcBef>
                <a:spcPct val="50000"/>
              </a:spcBef>
              <a:defRPr/>
            </a:pPr>
            <a:r>
              <a:rPr lang="en-US" sz="1600" i="1" dirty="0" smtClean="0">
                <a:latin typeface="+mn-lt"/>
              </a:rPr>
              <a:t>2012 </a:t>
            </a:r>
            <a:r>
              <a:rPr lang="en-US" sz="1600" i="1" dirty="0">
                <a:latin typeface="+mn-lt"/>
              </a:rPr>
              <a:t>amounts</a:t>
            </a:r>
          </a:p>
        </p:txBody>
      </p:sp>
      <p:sp>
        <p:nvSpPr>
          <p:cNvPr id="81927" name="AutoShape 6"/>
          <p:cNvSpPr>
            <a:spLocks/>
          </p:cNvSpPr>
          <p:nvPr/>
        </p:nvSpPr>
        <p:spPr bwMode="auto">
          <a:xfrm>
            <a:off x="1219200" y="4267200"/>
            <a:ext cx="381000" cy="838200"/>
          </a:xfrm>
          <a:prstGeom prst="leftBrace">
            <a:avLst>
              <a:gd name="adj1" fmla="val 6549"/>
              <a:gd name="adj2" fmla="val 46431"/>
            </a:avLst>
          </a:prstGeom>
          <a:noFill/>
          <a:ln w="12700">
            <a:solidFill>
              <a:schemeClr val="tx1"/>
            </a:solidFill>
            <a:round/>
            <a:headEnd/>
            <a:tailEnd/>
          </a:ln>
        </p:spPr>
        <p:txBody>
          <a:bodyPr wrap="none" lIns="128588" tIns="65088" rIns="128588" bIns="65088" anchor="ctr"/>
          <a:lstStyle/>
          <a:p>
            <a:pPr marL="285750" indent="-285750" algn="ctr">
              <a:lnSpc>
                <a:spcPct val="90000"/>
              </a:lnSpc>
              <a:spcAft>
                <a:spcPts val="500"/>
              </a:spcAft>
            </a:pPr>
            <a:endParaRPr lang="en-US" sz="2800" dirty="0">
              <a:latin typeface="Times New Roman" pitchFamily="18" charset="0"/>
            </a:endParaRPr>
          </a:p>
        </p:txBody>
      </p:sp>
      <p:sp>
        <p:nvSpPr>
          <p:cNvPr id="50185" name="Text Box 7"/>
          <p:cNvSpPr txBox="1">
            <a:spLocks noChangeArrowheads="1"/>
          </p:cNvSpPr>
          <p:nvPr/>
        </p:nvSpPr>
        <p:spPr bwMode="auto">
          <a:xfrm>
            <a:off x="152400" y="4267200"/>
            <a:ext cx="1143000" cy="619125"/>
          </a:xfrm>
          <a:prstGeom prst="rect">
            <a:avLst/>
          </a:prstGeom>
          <a:noFill/>
          <a:ln w="12700">
            <a:noFill/>
            <a:miter lim="800000"/>
            <a:headEnd/>
            <a:tailEnd/>
          </a:ln>
        </p:spPr>
        <p:txBody>
          <a:bodyPr wrap="square" lIns="128588" tIns="65088" rIns="128588" bIns="65088">
            <a:spAutoFit/>
          </a:bodyPr>
          <a:lstStyle/>
          <a:p>
            <a:pPr algn="ctr">
              <a:spcBef>
                <a:spcPct val="50000"/>
              </a:spcBef>
              <a:defRPr/>
            </a:pPr>
            <a:r>
              <a:rPr lang="en-US" sz="1600" i="1" dirty="0" smtClean="0">
                <a:latin typeface="+mn-lt"/>
              </a:rPr>
              <a:t>2012 </a:t>
            </a:r>
            <a:r>
              <a:rPr lang="en-US" sz="1600" i="1" dirty="0">
                <a:latin typeface="+mn-lt"/>
              </a:rPr>
              <a:t>amounts</a:t>
            </a:r>
          </a:p>
        </p:txBody>
      </p:sp>
      <p:sp>
        <p:nvSpPr>
          <p:cNvPr id="50186" name="Text Box 8"/>
          <p:cNvSpPr txBox="1">
            <a:spLocks noChangeArrowheads="1"/>
          </p:cNvSpPr>
          <p:nvPr/>
        </p:nvSpPr>
        <p:spPr bwMode="auto">
          <a:xfrm>
            <a:off x="685800" y="5791200"/>
            <a:ext cx="7162800" cy="369332"/>
          </a:xfrm>
          <a:prstGeom prst="rect">
            <a:avLst/>
          </a:prstGeom>
          <a:noFill/>
          <a:ln w="9525">
            <a:noFill/>
            <a:miter lim="800000"/>
            <a:headEnd/>
            <a:tailEnd/>
          </a:ln>
        </p:spPr>
        <p:txBody>
          <a:bodyPr>
            <a:spAutoFit/>
          </a:bodyPr>
          <a:lstStyle/>
          <a:p>
            <a:pPr eaLnBrk="0" hangingPunct="0">
              <a:lnSpc>
                <a:spcPct val="90000"/>
              </a:lnSpc>
              <a:spcBef>
                <a:spcPct val="20000"/>
              </a:spcBef>
              <a:buFont typeface="Wingdings" pitchFamily="2" charset="2"/>
              <a:buNone/>
              <a:defRPr/>
            </a:pPr>
            <a:r>
              <a:rPr lang="en-US" sz="1600" dirty="0">
                <a:latin typeface="+mn-lt"/>
              </a:rPr>
              <a:t>*</a:t>
            </a:r>
            <a:r>
              <a:rPr lang="en-US" sz="2000" dirty="0">
                <a:latin typeface="+mn-lt"/>
              </a:rPr>
              <a:t>Higher amounts for Alaska and Hawaii</a:t>
            </a:r>
          </a:p>
        </p:txBody>
      </p:sp>
    </p:spTree>
    <p:custDataLst>
      <p:tags r:id="rId1"/>
    </p:custDataLst>
    <p:extLst>
      <p:ext uri="{BB962C8B-B14F-4D97-AF65-F5344CB8AC3E}">
        <p14:creationId xmlns:p14="http://schemas.microsoft.com/office/powerpoint/2010/main" val="23011596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6" name="Title 5"/>
          <p:cNvSpPr>
            <a:spLocks noGrp="1"/>
          </p:cNvSpPr>
          <p:nvPr>
            <p:ph type="title"/>
          </p:nvPr>
        </p:nvSpPr>
        <p:spPr/>
        <p:txBody>
          <a:bodyPr/>
          <a:lstStyle/>
          <a:p>
            <a:r>
              <a:rPr lang="en-US" sz="4200" dirty="0" smtClean="0"/>
              <a:t>Improved Coverage in the Coverage Gap</a:t>
            </a:r>
            <a:endParaRPr lang="en-US" sz="4200" dirty="0"/>
          </a:p>
        </p:txBody>
      </p:sp>
      <p:sp>
        <p:nvSpPr>
          <p:cNvPr id="5" name="Slide Number Placeholder 4"/>
          <p:cNvSpPr>
            <a:spLocks noGrp="1"/>
          </p:cNvSpPr>
          <p:nvPr>
            <p:ph type="sldNum" sz="quarter" idx="12"/>
          </p:nvPr>
        </p:nvSpPr>
        <p:spPr>
          <a:prstGeom prst="rect">
            <a:avLst/>
          </a:prstGeom>
        </p:spPr>
        <p:txBody>
          <a:bodyPr/>
          <a:lstStyle/>
          <a:p>
            <a:pPr>
              <a:defRPr/>
            </a:pPr>
            <a:fld id="{60BF8179-B63C-46D2-B1B6-36AA5B7B861A}" type="slidenum">
              <a:rPr lang="en-US" smtClean="0"/>
              <a:pPr>
                <a:defRPr/>
              </a:pPr>
              <a:t>24</a:t>
            </a:fld>
            <a:endParaRPr lang="en-US" dirty="0"/>
          </a:p>
        </p:txBody>
      </p:sp>
      <p:graphicFrame>
        <p:nvGraphicFramePr>
          <p:cNvPr id="7" name="Table 6"/>
          <p:cNvGraphicFramePr>
            <a:graphicFrameLocks noGrp="1"/>
          </p:cNvGraphicFramePr>
          <p:nvPr/>
        </p:nvGraphicFramePr>
        <p:xfrm>
          <a:off x="381001" y="1371601"/>
          <a:ext cx="8458200" cy="4736485"/>
        </p:xfrm>
        <a:graphic>
          <a:graphicData uri="http://schemas.openxmlformats.org/drawingml/2006/table">
            <a:tbl>
              <a:tblPr>
                <a:effectLst>
                  <a:outerShdw blurRad="50800" dist="76200" dir="2700000" algn="tl" rotWithShape="0">
                    <a:prstClr val="black">
                      <a:alpha val="40000"/>
                    </a:prstClr>
                  </a:outerShdw>
                </a:effectLst>
                <a:tableStyleId>{69CF1AB2-1976-4502-BF36-3FF5EA218861}</a:tableStyleId>
              </a:tblPr>
              <a:tblGrid>
                <a:gridCol w="838199"/>
                <a:gridCol w="3886200"/>
                <a:gridCol w="3733801"/>
              </a:tblGrid>
              <a:tr h="950869">
                <a:tc>
                  <a:txBody>
                    <a:bodyPr/>
                    <a:lstStyle/>
                    <a:p>
                      <a:pPr marL="0" marR="0" algn="ctr">
                        <a:lnSpc>
                          <a:spcPct val="115000"/>
                        </a:lnSpc>
                        <a:spcBef>
                          <a:spcPts val="0"/>
                        </a:spcBef>
                        <a:spcAft>
                          <a:spcPts val="0"/>
                        </a:spcAft>
                      </a:pPr>
                      <a:endParaRPr lang="en-US" sz="2400" dirty="0" smtClean="0"/>
                    </a:p>
                    <a:p>
                      <a:pPr marL="0" marR="0" algn="ctr">
                        <a:lnSpc>
                          <a:spcPct val="115000"/>
                        </a:lnSpc>
                        <a:spcBef>
                          <a:spcPts val="0"/>
                        </a:spcBef>
                        <a:spcAft>
                          <a:spcPts val="0"/>
                        </a:spcAft>
                      </a:pPr>
                      <a:r>
                        <a:rPr lang="en-US" sz="2400" dirty="0" smtClean="0"/>
                        <a:t>Year</a:t>
                      </a:r>
                      <a:endParaRPr lang="en-US" sz="2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marL="0" marR="0" algn="ctr">
                        <a:lnSpc>
                          <a:spcPct val="115000"/>
                        </a:lnSpc>
                        <a:spcBef>
                          <a:spcPts val="0"/>
                        </a:spcBef>
                        <a:spcAft>
                          <a:spcPts val="0"/>
                        </a:spcAft>
                      </a:pPr>
                      <a:r>
                        <a:rPr lang="en-US" sz="2400" dirty="0" smtClean="0"/>
                        <a:t>What You Pay for Brand Name Drugs in the Coverage Gap</a:t>
                      </a:r>
                      <a:endParaRPr lang="en-US" sz="2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marL="0" marR="0" algn="ctr">
                        <a:lnSpc>
                          <a:spcPct val="115000"/>
                        </a:lnSpc>
                        <a:spcBef>
                          <a:spcPts val="0"/>
                        </a:spcBef>
                        <a:spcAft>
                          <a:spcPts val="0"/>
                        </a:spcAft>
                      </a:pPr>
                      <a:r>
                        <a:rPr lang="en-US" sz="2400" dirty="0" smtClean="0"/>
                        <a:t>What You Pay for Generic Drugs in the Coverage Gap</a:t>
                      </a:r>
                      <a:endParaRPr lang="en-US" sz="2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r>
              <a:tr h="402348">
                <a:tc>
                  <a:txBody>
                    <a:bodyPr/>
                    <a:lstStyle/>
                    <a:p>
                      <a:pPr marL="0" marR="0" algn="ctr">
                        <a:lnSpc>
                          <a:spcPct val="115000"/>
                        </a:lnSpc>
                        <a:spcBef>
                          <a:spcPts val="0"/>
                        </a:spcBef>
                        <a:spcAft>
                          <a:spcPts val="0"/>
                        </a:spcAft>
                      </a:pPr>
                      <a:r>
                        <a:rPr lang="en-US" sz="2400" dirty="0"/>
                        <a:t>2012</a:t>
                      </a:r>
                      <a:endParaRPr lang="en-US" sz="2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marL="0" marR="0" algn="ctr">
                        <a:lnSpc>
                          <a:spcPct val="115000"/>
                        </a:lnSpc>
                        <a:spcBef>
                          <a:spcPts val="0"/>
                        </a:spcBef>
                        <a:spcAft>
                          <a:spcPts val="0"/>
                        </a:spcAft>
                      </a:pPr>
                      <a:r>
                        <a:rPr lang="en-US" sz="2400" dirty="0"/>
                        <a:t>50%</a:t>
                      </a:r>
                      <a:endParaRPr lang="en-US" sz="2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marL="0" marR="0" algn="ctr">
                        <a:lnSpc>
                          <a:spcPct val="115000"/>
                        </a:lnSpc>
                        <a:spcBef>
                          <a:spcPts val="0"/>
                        </a:spcBef>
                        <a:spcAft>
                          <a:spcPts val="0"/>
                        </a:spcAft>
                      </a:pPr>
                      <a:r>
                        <a:rPr lang="en-US" sz="2400" dirty="0"/>
                        <a:t>86%</a:t>
                      </a:r>
                      <a:endParaRPr lang="en-US" sz="2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r>
              <a:tr h="402348">
                <a:tc>
                  <a:txBody>
                    <a:bodyPr/>
                    <a:lstStyle/>
                    <a:p>
                      <a:pPr marL="0" marR="0" algn="ctr">
                        <a:lnSpc>
                          <a:spcPct val="115000"/>
                        </a:lnSpc>
                        <a:spcBef>
                          <a:spcPts val="0"/>
                        </a:spcBef>
                        <a:spcAft>
                          <a:spcPts val="0"/>
                        </a:spcAft>
                      </a:pPr>
                      <a:r>
                        <a:rPr lang="en-US" sz="2400" dirty="0"/>
                        <a:t>2013</a:t>
                      </a:r>
                      <a:endParaRPr lang="en-US" sz="2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t>47.5%</a:t>
                      </a:r>
                      <a:endParaRPr lang="en-US" sz="2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t>79%</a:t>
                      </a:r>
                      <a:endParaRPr lang="en-US" sz="2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2348">
                <a:tc>
                  <a:txBody>
                    <a:bodyPr/>
                    <a:lstStyle/>
                    <a:p>
                      <a:pPr marL="0" marR="0" algn="ctr">
                        <a:lnSpc>
                          <a:spcPct val="115000"/>
                        </a:lnSpc>
                        <a:spcBef>
                          <a:spcPts val="0"/>
                        </a:spcBef>
                        <a:spcAft>
                          <a:spcPts val="0"/>
                        </a:spcAft>
                      </a:pPr>
                      <a:r>
                        <a:rPr lang="en-US" sz="2400" dirty="0"/>
                        <a:t>2014</a:t>
                      </a:r>
                      <a:endParaRPr lang="en-US" sz="2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marL="0" marR="0" algn="ctr">
                        <a:lnSpc>
                          <a:spcPct val="115000"/>
                        </a:lnSpc>
                        <a:spcBef>
                          <a:spcPts val="0"/>
                        </a:spcBef>
                        <a:spcAft>
                          <a:spcPts val="0"/>
                        </a:spcAft>
                      </a:pPr>
                      <a:r>
                        <a:rPr lang="en-US" sz="2400" dirty="0"/>
                        <a:t>47.5%</a:t>
                      </a:r>
                      <a:endParaRPr lang="en-US" sz="2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marL="0" marR="0" algn="ctr">
                        <a:lnSpc>
                          <a:spcPct val="115000"/>
                        </a:lnSpc>
                        <a:spcBef>
                          <a:spcPts val="0"/>
                        </a:spcBef>
                        <a:spcAft>
                          <a:spcPts val="0"/>
                        </a:spcAft>
                      </a:pPr>
                      <a:r>
                        <a:rPr lang="en-US" sz="2400" dirty="0"/>
                        <a:t>72%</a:t>
                      </a:r>
                      <a:endParaRPr lang="en-US" sz="2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r>
              <a:tr h="402348">
                <a:tc>
                  <a:txBody>
                    <a:bodyPr/>
                    <a:lstStyle/>
                    <a:p>
                      <a:pPr marL="0" marR="0" algn="ctr">
                        <a:lnSpc>
                          <a:spcPct val="115000"/>
                        </a:lnSpc>
                        <a:spcBef>
                          <a:spcPts val="0"/>
                        </a:spcBef>
                        <a:spcAft>
                          <a:spcPts val="0"/>
                        </a:spcAft>
                      </a:pPr>
                      <a:r>
                        <a:rPr lang="en-US" sz="2400" dirty="0"/>
                        <a:t>2015</a:t>
                      </a:r>
                      <a:endParaRPr lang="en-US" sz="2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t>45%</a:t>
                      </a:r>
                      <a:endParaRPr lang="en-US" sz="2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t>65%</a:t>
                      </a:r>
                      <a:endParaRPr lang="en-US" sz="2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2348">
                <a:tc>
                  <a:txBody>
                    <a:bodyPr/>
                    <a:lstStyle/>
                    <a:p>
                      <a:pPr marL="0" marR="0" algn="ctr">
                        <a:lnSpc>
                          <a:spcPct val="115000"/>
                        </a:lnSpc>
                        <a:spcBef>
                          <a:spcPts val="0"/>
                        </a:spcBef>
                        <a:spcAft>
                          <a:spcPts val="0"/>
                        </a:spcAft>
                      </a:pPr>
                      <a:r>
                        <a:rPr lang="en-US" sz="2400" dirty="0"/>
                        <a:t>2016</a:t>
                      </a:r>
                      <a:endParaRPr lang="en-US" sz="2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marL="0" marR="0" algn="ctr">
                        <a:lnSpc>
                          <a:spcPct val="115000"/>
                        </a:lnSpc>
                        <a:spcBef>
                          <a:spcPts val="0"/>
                        </a:spcBef>
                        <a:spcAft>
                          <a:spcPts val="0"/>
                        </a:spcAft>
                      </a:pPr>
                      <a:r>
                        <a:rPr lang="en-US" sz="2400" dirty="0"/>
                        <a:t>45%</a:t>
                      </a:r>
                      <a:endParaRPr lang="en-US" sz="2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marL="0" marR="0" algn="ctr">
                        <a:lnSpc>
                          <a:spcPct val="115000"/>
                        </a:lnSpc>
                        <a:spcBef>
                          <a:spcPts val="0"/>
                        </a:spcBef>
                        <a:spcAft>
                          <a:spcPts val="0"/>
                        </a:spcAft>
                      </a:pPr>
                      <a:r>
                        <a:rPr lang="en-US" sz="2400" dirty="0"/>
                        <a:t>58%</a:t>
                      </a:r>
                      <a:endParaRPr lang="en-US" sz="2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r>
              <a:tr h="402348">
                <a:tc>
                  <a:txBody>
                    <a:bodyPr/>
                    <a:lstStyle/>
                    <a:p>
                      <a:pPr marL="0" marR="0" algn="ctr">
                        <a:lnSpc>
                          <a:spcPct val="115000"/>
                        </a:lnSpc>
                        <a:spcBef>
                          <a:spcPts val="0"/>
                        </a:spcBef>
                        <a:spcAft>
                          <a:spcPts val="0"/>
                        </a:spcAft>
                      </a:pPr>
                      <a:r>
                        <a:rPr lang="en-US" sz="2400" dirty="0"/>
                        <a:t>2017</a:t>
                      </a:r>
                      <a:endParaRPr lang="en-US" sz="2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t>40%</a:t>
                      </a:r>
                      <a:endParaRPr lang="en-US" sz="2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t>51%</a:t>
                      </a:r>
                      <a:endParaRPr lang="en-US" sz="2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2348">
                <a:tc>
                  <a:txBody>
                    <a:bodyPr/>
                    <a:lstStyle/>
                    <a:p>
                      <a:pPr marL="0" marR="0" algn="ctr">
                        <a:lnSpc>
                          <a:spcPct val="115000"/>
                        </a:lnSpc>
                        <a:spcBef>
                          <a:spcPts val="0"/>
                        </a:spcBef>
                        <a:spcAft>
                          <a:spcPts val="0"/>
                        </a:spcAft>
                      </a:pPr>
                      <a:r>
                        <a:rPr lang="en-US" sz="2400" dirty="0"/>
                        <a:t>2018</a:t>
                      </a:r>
                      <a:endParaRPr lang="en-US" sz="2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marL="0" marR="0" algn="ctr">
                        <a:lnSpc>
                          <a:spcPct val="115000"/>
                        </a:lnSpc>
                        <a:spcBef>
                          <a:spcPts val="0"/>
                        </a:spcBef>
                        <a:spcAft>
                          <a:spcPts val="0"/>
                        </a:spcAft>
                      </a:pPr>
                      <a:r>
                        <a:rPr lang="en-US" sz="2400" dirty="0"/>
                        <a:t>35%</a:t>
                      </a:r>
                      <a:endParaRPr lang="en-US" sz="2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marL="0" marR="0" algn="ctr">
                        <a:lnSpc>
                          <a:spcPct val="115000"/>
                        </a:lnSpc>
                        <a:spcBef>
                          <a:spcPts val="0"/>
                        </a:spcBef>
                        <a:spcAft>
                          <a:spcPts val="0"/>
                        </a:spcAft>
                      </a:pPr>
                      <a:r>
                        <a:rPr lang="en-US" sz="2400" dirty="0"/>
                        <a:t>44%</a:t>
                      </a:r>
                      <a:endParaRPr lang="en-US" sz="2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r>
              <a:tr h="402348">
                <a:tc>
                  <a:txBody>
                    <a:bodyPr/>
                    <a:lstStyle/>
                    <a:p>
                      <a:pPr marL="0" marR="0" algn="ctr">
                        <a:lnSpc>
                          <a:spcPct val="115000"/>
                        </a:lnSpc>
                        <a:spcBef>
                          <a:spcPts val="0"/>
                        </a:spcBef>
                        <a:spcAft>
                          <a:spcPts val="0"/>
                        </a:spcAft>
                      </a:pPr>
                      <a:r>
                        <a:rPr lang="en-US" sz="2400" dirty="0"/>
                        <a:t>2019</a:t>
                      </a:r>
                      <a:endParaRPr lang="en-US" sz="2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t>30%</a:t>
                      </a:r>
                      <a:endParaRPr lang="en-US" sz="2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t>37%</a:t>
                      </a:r>
                      <a:endParaRPr lang="en-US" sz="2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2348">
                <a:tc>
                  <a:txBody>
                    <a:bodyPr/>
                    <a:lstStyle/>
                    <a:p>
                      <a:pPr marL="0" marR="0" algn="ctr">
                        <a:lnSpc>
                          <a:spcPct val="115000"/>
                        </a:lnSpc>
                        <a:spcBef>
                          <a:spcPts val="0"/>
                        </a:spcBef>
                        <a:spcAft>
                          <a:spcPts val="0"/>
                        </a:spcAft>
                      </a:pPr>
                      <a:r>
                        <a:rPr lang="en-US" sz="2400" dirty="0"/>
                        <a:t>2020</a:t>
                      </a:r>
                      <a:endParaRPr lang="en-US" sz="2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marL="0" marR="0" algn="ctr">
                        <a:lnSpc>
                          <a:spcPct val="115000"/>
                        </a:lnSpc>
                        <a:spcBef>
                          <a:spcPts val="0"/>
                        </a:spcBef>
                        <a:spcAft>
                          <a:spcPts val="0"/>
                        </a:spcAft>
                      </a:pPr>
                      <a:r>
                        <a:rPr lang="en-US" sz="2400" dirty="0"/>
                        <a:t>25%</a:t>
                      </a:r>
                      <a:endParaRPr lang="en-US" sz="2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marL="0" marR="0" algn="ctr">
                        <a:lnSpc>
                          <a:spcPct val="115000"/>
                        </a:lnSpc>
                        <a:spcBef>
                          <a:spcPts val="0"/>
                        </a:spcBef>
                        <a:spcAft>
                          <a:spcPts val="0"/>
                        </a:spcAft>
                      </a:pPr>
                      <a:r>
                        <a:rPr lang="en-US" sz="2400" dirty="0"/>
                        <a:t>25%</a:t>
                      </a:r>
                      <a:endParaRPr lang="en-US" sz="2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r>
            </a:tbl>
          </a:graphicData>
        </a:graphic>
      </p:graphicFrame>
      <p:sp>
        <p:nvSpPr>
          <p:cNvPr id="9" name="TextBox 8"/>
          <p:cNvSpPr txBox="1"/>
          <p:nvPr/>
        </p:nvSpPr>
        <p:spPr>
          <a:xfrm>
            <a:off x="381000" y="6096000"/>
            <a:ext cx="7772400" cy="369332"/>
          </a:xfrm>
          <a:prstGeom prst="rect">
            <a:avLst/>
          </a:prstGeom>
          <a:noFill/>
        </p:spPr>
        <p:txBody>
          <a:bodyPr wrap="square" rtlCol="0">
            <a:spAutoFit/>
          </a:bodyPr>
          <a:lstStyle/>
          <a:p>
            <a:r>
              <a:rPr lang="en-US" dirty="0" smtClean="0"/>
              <a:t>Note: Dispensing fees are not discounted.</a:t>
            </a:r>
            <a:endParaRPr lang="en-US" dirty="0"/>
          </a:p>
        </p:txBody>
      </p:sp>
    </p:spTree>
    <p:custDataLst>
      <p:tags r:id="rId1"/>
    </p:custDataLst>
    <p:extLst>
      <p:ext uri="{BB962C8B-B14F-4D97-AF65-F5344CB8AC3E}">
        <p14:creationId xmlns:p14="http://schemas.microsoft.com/office/powerpoint/2010/main" val="266236261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Content Placeholder 1"/>
          <p:cNvSpPr>
            <a:spLocks noGrp="1"/>
          </p:cNvSpPr>
          <p:nvPr>
            <p:ph idx="1"/>
          </p:nvPr>
        </p:nvSpPr>
        <p:spPr>
          <a:xfrm>
            <a:off x="457200" y="2027237"/>
            <a:ext cx="8229600" cy="4297363"/>
          </a:xfrm>
        </p:spPr>
        <p:txBody>
          <a:bodyPr anchor="t"/>
          <a:lstStyle/>
          <a:p>
            <a:pPr marL="457200" lvl="1" indent="-457200">
              <a:spcBef>
                <a:spcPts val="600"/>
              </a:spcBef>
              <a:buFont typeface="Arial" pitchFamily="34" charset="0"/>
              <a:buChar char="•"/>
              <a:defRPr/>
            </a:pPr>
            <a:r>
              <a:rPr lang="en-US" sz="3200" dirty="0" smtClean="0">
                <a:latin typeface="+mn-lt"/>
              </a:rPr>
              <a:t>What is Medicaid</a:t>
            </a:r>
          </a:p>
          <a:p>
            <a:pPr marL="400050" lvl="2" indent="0">
              <a:spcBef>
                <a:spcPts val="600"/>
              </a:spcBef>
              <a:buNone/>
              <a:defRPr/>
            </a:pPr>
            <a:r>
              <a:rPr lang="en-US" sz="3000" dirty="0" smtClean="0">
                <a:latin typeface="+mn-lt"/>
              </a:rPr>
              <a:t>– Medicare Savings Programs</a:t>
            </a:r>
          </a:p>
          <a:p>
            <a:pPr marL="741363" lvl="2" indent="-341313">
              <a:spcBef>
                <a:spcPts val="600"/>
              </a:spcBef>
              <a:buFont typeface="Wingdings" pitchFamily="2" charset="2"/>
              <a:buChar char="§"/>
              <a:defRPr/>
            </a:pPr>
            <a:endParaRPr lang="en-US" sz="3000" dirty="0" smtClean="0">
              <a:latin typeface="+mn-lt"/>
            </a:endParaRPr>
          </a:p>
          <a:p>
            <a:pPr marL="457200" lvl="1" indent="-457200">
              <a:spcBef>
                <a:spcPts val="600"/>
              </a:spcBef>
              <a:buFont typeface="Arial" pitchFamily="34" charset="0"/>
              <a:buChar char="•"/>
              <a:defRPr/>
            </a:pPr>
            <a:r>
              <a:rPr lang="en-US" sz="3200" dirty="0" smtClean="0"/>
              <a:t>New Eligibility Group</a:t>
            </a:r>
            <a:endParaRPr lang="en-US" sz="3200" dirty="0" smtClean="0">
              <a:latin typeface="+mn-lt"/>
            </a:endParaRPr>
          </a:p>
          <a:p>
            <a:pPr marL="341313" lvl="1" indent="-341313" eaLnBrk="1" hangingPunct="1">
              <a:spcBef>
                <a:spcPts val="600"/>
              </a:spcBef>
              <a:buFont typeface="Wingdings" pitchFamily="2" charset="2"/>
              <a:buChar char="§"/>
              <a:defRPr/>
            </a:pPr>
            <a:endParaRPr lang="en-US" sz="3200" dirty="0" smtClean="0">
              <a:latin typeface="+mn-lt"/>
            </a:endParaRPr>
          </a:p>
        </p:txBody>
      </p:sp>
      <p:sp>
        <p:nvSpPr>
          <p:cNvPr id="7" name="Slide Number Placeholder 6"/>
          <p:cNvSpPr>
            <a:spLocks noGrp="1"/>
          </p:cNvSpPr>
          <p:nvPr>
            <p:ph type="sldNum" sz="quarter" idx="12"/>
          </p:nvPr>
        </p:nvSpPr>
        <p:spPr/>
        <p:txBody>
          <a:bodyPr/>
          <a:lstStyle/>
          <a:p>
            <a:pPr>
              <a:defRPr/>
            </a:pPr>
            <a:fld id="{D7FC879C-3D7E-438E-9F5D-C1DF3B4CB233}" type="slidenum">
              <a:rPr lang="en-US" smtClean="0"/>
              <a:pPr>
                <a:defRPr/>
              </a:pPr>
              <a:t>25</a:t>
            </a:fld>
            <a:endParaRPr lang="en-US" dirty="0"/>
          </a:p>
        </p:txBody>
      </p:sp>
      <p:sp>
        <p:nvSpPr>
          <p:cNvPr id="2" name="Title 1"/>
          <p:cNvSpPr>
            <a:spLocks noGrp="1"/>
          </p:cNvSpPr>
          <p:nvPr>
            <p:ph type="title"/>
          </p:nvPr>
        </p:nvSpPr>
        <p:spPr/>
        <p:txBody>
          <a:bodyPr/>
          <a:lstStyle/>
          <a:p>
            <a:r>
              <a:rPr lang="en-US" dirty="0">
                <a:cs typeface="Arial" charset="0"/>
              </a:rPr>
              <a:t>Medicaid and New Eligibility Group</a:t>
            </a:r>
            <a:endParaRPr lang="en-US" dirty="0"/>
          </a:p>
        </p:txBody>
      </p:sp>
    </p:spTree>
    <p:custDataLst>
      <p:tags r:id="rId1"/>
    </p:custDataLst>
    <p:extLst>
      <p:ext uri="{BB962C8B-B14F-4D97-AF65-F5344CB8AC3E}">
        <p14:creationId xmlns:p14="http://schemas.microsoft.com/office/powerpoint/2010/main" val="37152885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3"/>
          <p:cNvSpPr>
            <a:spLocks noGrp="1" noChangeArrowheads="1"/>
          </p:cNvSpPr>
          <p:nvPr>
            <p:ph idx="1"/>
          </p:nvPr>
        </p:nvSpPr>
        <p:spPr/>
        <p:txBody>
          <a:bodyPr>
            <a:noAutofit/>
          </a:bodyPr>
          <a:lstStyle/>
          <a:p>
            <a:pPr>
              <a:spcBef>
                <a:spcPct val="10000"/>
              </a:spcBef>
            </a:pPr>
            <a:r>
              <a:rPr lang="en-US" dirty="0" smtClean="0">
                <a:cs typeface="Arial" charset="0"/>
              </a:rPr>
              <a:t>Federal-state health insurance program</a:t>
            </a:r>
          </a:p>
          <a:p>
            <a:pPr marL="573088" lvl="1" indent="-231775">
              <a:spcBef>
                <a:spcPct val="10000"/>
              </a:spcBef>
            </a:pPr>
            <a:r>
              <a:rPr lang="en-US" sz="2800" dirty="0" smtClean="0">
                <a:cs typeface="Arial" charset="0"/>
              </a:rPr>
              <a:t>For people with limited income and resources</a:t>
            </a:r>
          </a:p>
          <a:p>
            <a:pPr marL="573088" lvl="1" indent="-231775">
              <a:spcBef>
                <a:spcPct val="10000"/>
              </a:spcBef>
            </a:pPr>
            <a:r>
              <a:rPr lang="en-US" sz="2800" dirty="0" smtClean="0">
                <a:cs typeface="Arial" charset="0"/>
              </a:rPr>
              <a:t>Certain people with disabilities</a:t>
            </a:r>
          </a:p>
          <a:p>
            <a:pPr>
              <a:spcBef>
                <a:spcPct val="10000"/>
              </a:spcBef>
            </a:pPr>
            <a:r>
              <a:rPr lang="en-US" dirty="0" smtClean="0">
                <a:cs typeface="Arial" charset="0"/>
              </a:rPr>
              <a:t>Most costs covered for Medicare/Medicaid</a:t>
            </a:r>
          </a:p>
          <a:p>
            <a:pPr>
              <a:spcBef>
                <a:spcPct val="10000"/>
              </a:spcBef>
            </a:pPr>
            <a:r>
              <a:rPr lang="en-US" dirty="0" smtClean="0">
                <a:cs typeface="Arial" charset="0"/>
              </a:rPr>
              <a:t>Eligibility determined by state</a:t>
            </a:r>
          </a:p>
          <a:p>
            <a:pPr>
              <a:spcBef>
                <a:spcPct val="10000"/>
              </a:spcBef>
            </a:pPr>
            <a:r>
              <a:rPr lang="en-US" dirty="0" smtClean="0">
                <a:cs typeface="Arial" charset="0"/>
              </a:rPr>
              <a:t>Application processes and benefits vary</a:t>
            </a:r>
          </a:p>
          <a:p>
            <a:pPr>
              <a:spcBef>
                <a:spcPct val="10000"/>
              </a:spcBef>
            </a:pPr>
            <a:r>
              <a:rPr lang="en-US" dirty="0" smtClean="0">
                <a:cs typeface="Arial" charset="0"/>
              </a:rPr>
              <a:t>Office names vary </a:t>
            </a:r>
          </a:p>
        </p:txBody>
      </p:sp>
      <p:sp>
        <p:nvSpPr>
          <p:cNvPr id="104451" name="Rectangle 2"/>
          <p:cNvSpPr>
            <a:spLocks noGrp="1" noChangeArrowheads="1"/>
          </p:cNvSpPr>
          <p:nvPr>
            <p:ph type="title"/>
          </p:nvPr>
        </p:nvSpPr>
        <p:spPr/>
        <p:txBody>
          <a:bodyPr/>
          <a:lstStyle/>
          <a:p>
            <a:r>
              <a:rPr lang="en-US" dirty="0" smtClean="0">
                <a:cs typeface="Arial" charset="0"/>
              </a:rPr>
              <a:t>Medicaid</a:t>
            </a:r>
          </a:p>
        </p:txBody>
      </p:sp>
      <p:sp>
        <p:nvSpPr>
          <p:cNvPr id="8" name="Slide Number Placeholder 7"/>
          <p:cNvSpPr>
            <a:spLocks noGrp="1"/>
          </p:cNvSpPr>
          <p:nvPr>
            <p:ph type="sldNum" sz="quarter" idx="12"/>
          </p:nvPr>
        </p:nvSpPr>
        <p:spPr/>
        <p:txBody>
          <a:bodyPr/>
          <a:lstStyle/>
          <a:p>
            <a:pPr>
              <a:defRPr/>
            </a:pPr>
            <a:fld id="{885A69B2-5218-42C2-B888-204363120602}" type="slidenum">
              <a:rPr lang="en-US" smtClean="0"/>
              <a:pPr>
                <a:defRPr/>
              </a:pPr>
              <a:t>26</a:t>
            </a:fld>
            <a:endParaRPr lang="en-US" dirty="0"/>
          </a:p>
        </p:txBody>
      </p:sp>
    </p:spTree>
    <p:custDataLst>
      <p:tags r:id="rId1"/>
    </p:custDataLst>
    <p:extLst>
      <p:ext uri="{BB962C8B-B14F-4D97-AF65-F5344CB8AC3E}">
        <p14:creationId xmlns:p14="http://schemas.microsoft.com/office/powerpoint/2010/main" val="382182099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p:txBody>
          <a:bodyPr/>
          <a:lstStyle/>
          <a:p>
            <a:pPr>
              <a:defRPr/>
            </a:pPr>
            <a:r>
              <a:rPr lang="en-US" spc="-70" dirty="0" smtClean="0"/>
              <a:t>Allow states to test alternative delivery of care</a:t>
            </a:r>
          </a:p>
          <a:p>
            <a:pPr marL="573088" lvl="1" indent="-231775">
              <a:spcBef>
                <a:spcPct val="10000"/>
              </a:spcBef>
              <a:buSzPct val="100000"/>
              <a:defRPr/>
            </a:pPr>
            <a:r>
              <a:rPr lang="en-US" dirty="0">
                <a:cs typeface="Arial" charset="0"/>
              </a:rPr>
              <a:t>Certain federal laws “waived” </a:t>
            </a:r>
          </a:p>
          <a:p>
            <a:pPr marL="457200" lvl="2" indent="-457200">
              <a:buSzPct val="100000"/>
              <a:defRPr/>
            </a:pPr>
            <a:r>
              <a:rPr lang="en-US" sz="3200" spc="-70" dirty="0"/>
              <a:t>T</a:t>
            </a:r>
            <a:r>
              <a:rPr lang="en-US" sz="3200" spc="-70" dirty="0" smtClean="0"/>
              <a:t>ypes </a:t>
            </a:r>
            <a:r>
              <a:rPr lang="en-US" sz="3200" spc="-70" dirty="0"/>
              <a:t>of waivers</a:t>
            </a:r>
          </a:p>
          <a:p>
            <a:pPr marL="573088" lvl="1" indent="-231775">
              <a:spcBef>
                <a:spcPct val="10000"/>
              </a:spcBef>
              <a:buSzPct val="100000"/>
              <a:defRPr/>
            </a:pPr>
            <a:r>
              <a:rPr lang="en-US" dirty="0">
                <a:cs typeface="Arial" charset="0"/>
              </a:rPr>
              <a:t>Section 1915(b) Managed Care Waiver</a:t>
            </a:r>
          </a:p>
          <a:p>
            <a:pPr marL="573088" lvl="1" indent="-231775">
              <a:spcBef>
                <a:spcPct val="10000"/>
              </a:spcBef>
              <a:buSzPct val="100000"/>
              <a:defRPr/>
            </a:pPr>
            <a:r>
              <a:rPr lang="en-US" dirty="0">
                <a:cs typeface="Arial" charset="0"/>
              </a:rPr>
              <a:t>Section 1915(c) Home and Community-Based Services Waiver</a:t>
            </a:r>
          </a:p>
          <a:p>
            <a:pPr marL="573088" lvl="1" indent="-231775">
              <a:spcBef>
                <a:spcPct val="10000"/>
              </a:spcBef>
              <a:buSzPct val="100000"/>
              <a:defRPr/>
            </a:pPr>
            <a:r>
              <a:rPr lang="en-US" dirty="0">
                <a:cs typeface="Arial" charset="0"/>
              </a:rPr>
              <a:t>Section 1115 Demonstration Waiver</a:t>
            </a:r>
          </a:p>
          <a:p>
            <a:pPr marL="573088" lvl="1" indent="-231775">
              <a:spcBef>
                <a:spcPct val="10000"/>
              </a:spcBef>
              <a:buSzPct val="100000"/>
              <a:defRPr/>
            </a:pPr>
            <a:r>
              <a:rPr lang="en-US" dirty="0">
                <a:cs typeface="Arial" charset="0"/>
              </a:rPr>
              <a:t>Concurrent </a:t>
            </a:r>
            <a:r>
              <a:rPr lang="en-US" dirty="0"/>
              <a:t>Section 1915(b) and 1915(c) </a:t>
            </a:r>
            <a:r>
              <a:rPr lang="en-US" dirty="0" smtClean="0"/>
              <a:t>Waivers</a:t>
            </a:r>
          </a:p>
        </p:txBody>
      </p:sp>
      <p:sp>
        <p:nvSpPr>
          <p:cNvPr id="44034" name="Rectangle 2"/>
          <p:cNvSpPr>
            <a:spLocks noGrp="1" noChangeArrowheads="1"/>
          </p:cNvSpPr>
          <p:nvPr>
            <p:ph type="title"/>
          </p:nvPr>
        </p:nvSpPr>
        <p:spPr/>
        <p:txBody>
          <a:bodyPr/>
          <a:lstStyle/>
          <a:p>
            <a:r>
              <a:rPr lang="en-US" dirty="0" smtClean="0">
                <a:cs typeface="Arial" charset="0"/>
              </a:rPr>
              <a:t>Medicaid Waivers</a:t>
            </a:r>
          </a:p>
        </p:txBody>
      </p:sp>
      <p:sp>
        <p:nvSpPr>
          <p:cNvPr id="5" name="Slide Number Placeholder 4"/>
          <p:cNvSpPr>
            <a:spLocks noGrp="1"/>
          </p:cNvSpPr>
          <p:nvPr>
            <p:ph type="sldNum" sz="quarter" idx="12"/>
          </p:nvPr>
        </p:nvSpPr>
        <p:spPr>
          <a:prstGeom prst="rect">
            <a:avLst/>
          </a:prstGeom>
        </p:spPr>
        <p:txBody>
          <a:bodyPr/>
          <a:lstStyle/>
          <a:p>
            <a:pPr>
              <a:defRPr/>
            </a:pPr>
            <a:fld id="{5257DFA7-27F1-4391-8F2A-A87C8BDE8EA7}" type="slidenum">
              <a:rPr lang="en-US" smtClean="0"/>
              <a:pPr>
                <a:defRPr/>
              </a:pPr>
              <a:t>27</a:t>
            </a:fld>
            <a:endParaRPr lang="en-US" dirty="0"/>
          </a:p>
        </p:txBody>
      </p:sp>
    </p:spTree>
    <p:extLst>
      <p:ext uri="{BB962C8B-B14F-4D97-AF65-F5344CB8AC3E}">
        <p14:creationId xmlns:p14="http://schemas.microsoft.com/office/powerpoint/2010/main" val="182092569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3"/>
          <p:cNvSpPr>
            <a:spLocks noGrp="1" noChangeArrowheads="1"/>
          </p:cNvSpPr>
          <p:nvPr>
            <p:ph idx="1"/>
          </p:nvPr>
        </p:nvSpPr>
        <p:spPr/>
        <p:txBody>
          <a:bodyPr>
            <a:noAutofit/>
          </a:bodyPr>
          <a:lstStyle/>
          <a:p>
            <a:r>
              <a:rPr lang="en-US" dirty="0" smtClean="0">
                <a:cs typeface="Arial" charset="0"/>
              </a:rPr>
              <a:t>Help from Medicaid paying Medicare costs</a:t>
            </a:r>
          </a:p>
          <a:p>
            <a:pPr marL="573088" lvl="1" indent="-231775"/>
            <a:r>
              <a:rPr lang="en-US" dirty="0" smtClean="0">
                <a:cs typeface="Arial" charset="0"/>
              </a:rPr>
              <a:t>For people with limited income and resources</a:t>
            </a:r>
          </a:p>
          <a:p>
            <a:pPr marL="573088" lvl="1" indent="-231775"/>
            <a:r>
              <a:rPr lang="en-US" dirty="0" smtClean="0">
                <a:cs typeface="Arial" charset="0"/>
              </a:rPr>
              <a:t>Programs include</a:t>
            </a:r>
          </a:p>
          <a:p>
            <a:pPr marL="804863" lvl="2" indent="-231775"/>
            <a:r>
              <a:rPr lang="en-US" dirty="0" smtClean="0">
                <a:cs typeface="Arial" charset="0"/>
              </a:rPr>
              <a:t>Qualified Medicare Beneficiary (QMB)</a:t>
            </a:r>
          </a:p>
          <a:p>
            <a:pPr marL="804863" lvl="2" indent="-231775"/>
            <a:r>
              <a:rPr lang="en-US" spc="-30" dirty="0" smtClean="0">
                <a:cs typeface="Arial" charset="0"/>
              </a:rPr>
              <a:t>Specified Low-income Medicare Beneficiary (SLMB)</a:t>
            </a:r>
          </a:p>
          <a:p>
            <a:pPr marL="804863" lvl="2" indent="-231775"/>
            <a:r>
              <a:rPr lang="en-US" dirty="0" smtClean="0">
                <a:cs typeface="Arial" charset="0"/>
              </a:rPr>
              <a:t>Qualifying Individual (QI)</a:t>
            </a:r>
          </a:p>
          <a:p>
            <a:pPr marL="804863" lvl="2" indent="-231775"/>
            <a:r>
              <a:rPr lang="en-US" dirty="0" smtClean="0">
                <a:cs typeface="Arial" charset="0"/>
              </a:rPr>
              <a:t>Qualified Disabled &amp; working Individuals (QDWI)</a:t>
            </a:r>
          </a:p>
        </p:txBody>
      </p:sp>
      <p:sp>
        <p:nvSpPr>
          <p:cNvPr id="105475" name="Rectangle 2"/>
          <p:cNvSpPr>
            <a:spLocks noGrp="1" noChangeArrowheads="1"/>
          </p:cNvSpPr>
          <p:nvPr>
            <p:ph type="title"/>
          </p:nvPr>
        </p:nvSpPr>
        <p:spPr/>
        <p:txBody>
          <a:bodyPr>
            <a:noAutofit/>
          </a:bodyPr>
          <a:lstStyle/>
          <a:p>
            <a:r>
              <a:rPr lang="en-US" dirty="0" smtClean="0">
                <a:cs typeface="Arial" charset="0"/>
              </a:rPr>
              <a:t>Medicare Savings Programs</a:t>
            </a:r>
          </a:p>
        </p:txBody>
      </p:sp>
      <p:sp>
        <p:nvSpPr>
          <p:cNvPr id="8" name="Slide Number Placeholder 7"/>
          <p:cNvSpPr>
            <a:spLocks noGrp="1"/>
          </p:cNvSpPr>
          <p:nvPr>
            <p:ph type="sldNum" sz="quarter" idx="12"/>
          </p:nvPr>
        </p:nvSpPr>
        <p:spPr/>
        <p:txBody>
          <a:bodyPr/>
          <a:lstStyle/>
          <a:p>
            <a:pPr>
              <a:defRPr/>
            </a:pPr>
            <a:fld id="{885A69B2-5218-42C2-B888-204363120602}" type="slidenum">
              <a:rPr lang="en-US" smtClean="0"/>
              <a:pPr>
                <a:defRPr/>
              </a:pPr>
              <a:t>28</a:t>
            </a:fld>
            <a:endParaRPr lang="en-US" dirty="0"/>
          </a:p>
        </p:txBody>
      </p:sp>
    </p:spTree>
    <p:custDataLst>
      <p:tags r:id="rId1"/>
    </p:custDataLst>
    <p:extLst>
      <p:ext uri="{BB962C8B-B14F-4D97-AF65-F5344CB8AC3E}">
        <p14:creationId xmlns:p14="http://schemas.microsoft.com/office/powerpoint/2010/main" val="42254209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3060731376"/>
              </p:ext>
            </p:extLst>
          </p:nvPr>
        </p:nvGraphicFramePr>
        <p:xfrm>
          <a:off x="457200" y="457200"/>
          <a:ext cx="8229600" cy="6019799"/>
        </p:xfrm>
        <a:graphic>
          <a:graphicData uri="http://schemas.openxmlformats.org/drawingml/2006/table">
            <a:tbl>
              <a:tblPr firstRow="1" bandRow="1">
                <a:effectLst>
                  <a:outerShdw blurRad="50800" dist="76200" dir="2700000" algn="tl" rotWithShape="0">
                    <a:prstClr val="black">
                      <a:alpha val="40000"/>
                    </a:prstClr>
                  </a:outerShdw>
                </a:effectLst>
                <a:tableStyleId>{5C22544A-7EE6-4342-B048-85BDC9FD1C3A}</a:tableStyleId>
              </a:tblPr>
              <a:tblGrid>
                <a:gridCol w="1303020"/>
                <a:gridCol w="5486400"/>
                <a:gridCol w="1440180"/>
              </a:tblGrid>
              <a:tr h="938451">
                <a:tc>
                  <a:txBody>
                    <a:bodyPr/>
                    <a:lstStyle/>
                    <a:p>
                      <a:pPr algn="ctr"/>
                      <a:r>
                        <a:rPr lang="en-US" sz="1800" dirty="0" smtClean="0">
                          <a:solidFill>
                            <a:schemeClr val="tx1"/>
                          </a:solidFill>
                          <a:latin typeface="Calibri" pitchFamily="34" charset="0"/>
                        </a:rPr>
                        <a:t>Medicare Savings Program</a:t>
                      </a:r>
                      <a:endParaRPr lang="en-US" sz="1800" dirty="0">
                        <a:solidFill>
                          <a:schemeClr val="tx1"/>
                        </a:solidFill>
                        <a:latin typeface="Calibri" pitchFamily="34" charset="0"/>
                      </a:endParaRPr>
                    </a:p>
                  </a:txBody>
                  <a:tcPr marL="89777" marR="897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1A5D6"/>
                    </a:solidFill>
                  </a:tcPr>
                </a:tc>
                <a:tc>
                  <a:txBody>
                    <a:bodyPr/>
                    <a:lstStyle/>
                    <a:p>
                      <a:pPr algn="ctr"/>
                      <a:endParaRPr lang="en-US" sz="1800" dirty="0" smtClean="0">
                        <a:solidFill>
                          <a:schemeClr val="tx1"/>
                        </a:solidFill>
                        <a:latin typeface="Calibri" pitchFamily="34" charset="0"/>
                      </a:endParaRPr>
                    </a:p>
                    <a:p>
                      <a:pPr algn="ctr"/>
                      <a:endParaRPr lang="en-US" sz="1800" dirty="0" smtClean="0">
                        <a:solidFill>
                          <a:schemeClr val="tx1"/>
                        </a:solidFill>
                        <a:latin typeface="Calibri" pitchFamily="34" charset="0"/>
                      </a:endParaRPr>
                    </a:p>
                    <a:p>
                      <a:pPr algn="ctr"/>
                      <a:r>
                        <a:rPr lang="en-US" sz="1800" dirty="0" smtClean="0">
                          <a:solidFill>
                            <a:schemeClr val="tx1"/>
                          </a:solidFill>
                          <a:latin typeface="Calibri" pitchFamily="34" charset="0"/>
                        </a:rPr>
                        <a:t>Eligibility</a:t>
                      </a:r>
                      <a:endParaRPr lang="en-US" sz="1800" dirty="0">
                        <a:solidFill>
                          <a:schemeClr val="tx1"/>
                        </a:solidFill>
                        <a:latin typeface="Calibri" pitchFamily="34" charset="0"/>
                      </a:endParaRPr>
                    </a:p>
                  </a:txBody>
                  <a:tcPr marL="89777" marR="897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1A5D6"/>
                    </a:solidFill>
                  </a:tcPr>
                </a:tc>
                <a:tc>
                  <a:txBody>
                    <a:bodyPr/>
                    <a:lstStyle/>
                    <a:p>
                      <a:pPr algn="ctr"/>
                      <a:endParaRPr lang="en-US" sz="1800" dirty="0" smtClean="0">
                        <a:solidFill>
                          <a:schemeClr val="tx1"/>
                        </a:solidFill>
                        <a:latin typeface="Calibri" pitchFamily="34" charset="0"/>
                      </a:endParaRPr>
                    </a:p>
                    <a:p>
                      <a:pPr algn="ctr"/>
                      <a:r>
                        <a:rPr lang="en-US" sz="1800" dirty="0" smtClean="0">
                          <a:solidFill>
                            <a:schemeClr val="tx1"/>
                          </a:solidFill>
                          <a:latin typeface="Calibri" pitchFamily="34" charset="0"/>
                        </a:rPr>
                        <a:t>Helps Pay Your</a:t>
                      </a:r>
                      <a:endParaRPr lang="en-US" sz="1800" dirty="0">
                        <a:solidFill>
                          <a:schemeClr val="tx1"/>
                        </a:solidFill>
                        <a:latin typeface="Calibri" pitchFamily="34" charset="0"/>
                      </a:endParaRPr>
                    </a:p>
                  </a:txBody>
                  <a:tcPr marL="89777" marR="897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1A5D6"/>
                    </a:solidFill>
                  </a:tcPr>
                </a:tc>
              </a:tr>
              <a:tr h="2644725">
                <a:tc>
                  <a:txBody>
                    <a:bodyPr/>
                    <a:lstStyle/>
                    <a:p>
                      <a:r>
                        <a:rPr lang="en-US" sz="1800" b="0" dirty="0" smtClean="0">
                          <a:solidFill>
                            <a:schemeClr val="tx1"/>
                          </a:solidFill>
                          <a:latin typeface="Calibri" pitchFamily="34" charset="0"/>
                        </a:rPr>
                        <a:t>Qualified Medicare Beneficiary</a:t>
                      </a:r>
                    </a:p>
                    <a:p>
                      <a:r>
                        <a:rPr lang="en-US" sz="1800" b="0" dirty="0" smtClean="0">
                          <a:solidFill>
                            <a:schemeClr val="tx1"/>
                          </a:solidFill>
                          <a:latin typeface="Calibri" pitchFamily="34" charset="0"/>
                        </a:rPr>
                        <a:t>(QMB)</a:t>
                      </a:r>
                      <a:endParaRPr lang="en-US" sz="1800" b="0" dirty="0">
                        <a:solidFill>
                          <a:schemeClr val="tx1"/>
                        </a:solidFill>
                        <a:latin typeface="Calibri" pitchFamily="34" charset="0"/>
                      </a:endParaRPr>
                    </a:p>
                  </a:txBody>
                  <a:tcPr marL="89777" marR="897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0" indent="-171450">
                        <a:buFont typeface="Wingdings" pitchFamily="2" charset="2"/>
                        <a:buChar char="§"/>
                      </a:pPr>
                      <a:r>
                        <a:rPr lang="en-US" sz="1800" kern="1200" dirty="0" smtClean="0">
                          <a:solidFill>
                            <a:schemeClr val="dk1"/>
                          </a:solidFill>
                          <a:latin typeface="+mn-lt"/>
                          <a:ea typeface="+mn-ea"/>
                          <a:cs typeface="+mn-cs"/>
                        </a:rPr>
                        <a:t>Eligible for Medicare Part A</a:t>
                      </a:r>
                    </a:p>
                    <a:p>
                      <a:pPr marL="171450" lvl="0" indent="-171450">
                        <a:buFont typeface="Wingdings" pitchFamily="2" charset="2"/>
                        <a:buChar char="§"/>
                      </a:pPr>
                      <a:r>
                        <a:rPr lang="en-US" sz="1800" kern="1200" dirty="0" smtClean="0">
                          <a:solidFill>
                            <a:schemeClr val="dk1"/>
                          </a:solidFill>
                          <a:latin typeface="+mn-lt"/>
                          <a:ea typeface="+mn-ea"/>
                          <a:cs typeface="+mn-cs"/>
                        </a:rPr>
                        <a:t>Income not exceeding 100% FPL</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800" kern="1200" dirty="0" smtClean="0">
                          <a:solidFill>
                            <a:schemeClr val="dk1"/>
                          </a:solidFill>
                          <a:latin typeface="+mn-lt"/>
                          <a:ea typeface="+mn-ea"/>
                          <a:cs typeface="+mn-cs"/>
                        </a:rPr>
                        <a:t>Resources not exceeding the full LIS subsidy resource level</a:t>
                      </a:r>
                    </a:p>
                    <a:p>
                      <a:pPr marL="352425" lvl="1" indent="-176213">
                        <a:buFont typeface="Calibri" pitchFamily="34" charset="0"/>
                        <a:buChar char="–"/>
                      </a:pPr>
                      <a:r>
                        <a:rPr lang="en-US" sz="1800" kern="1200" dirty="0" smtClean="0">
                          <a:solidFill>
                            <a:schemeClr val="dk1"/>
                          </a:solidFill>
                          <a:latin typeface="+mn-lt"/>
                          <a:ea typeface="+mn-ea"/>
                          <a:cs typeface="+mn-cs"/>
                        </a:rPr>
                        <a:t>For 2012: $6,940 individual/$10,410 married couple </a:t>
                      </a:r>
                      <a:r>
                        <a:rPr lang="en-US" sz="1800" kern="1200" dirty="0" smtClean="0">
                          <a:solidFill>
                            <a:schemeClr val="tx1"/>
                          </a:solidFill>
                          <a:latin typeface="+mn-lt"/>
                          <a:ea typeface="+mn-ea"/>
                          <a:cs typeface="+mn-cs"/>
                        </a:rPr>
                        <a:t>living together with no other dependents</a:t>
                      </a:r>
                    </a:p>
                    <a:p>
                      <a:pPr marL="173038" lvl="0" indent="-173038">
                        <a:buFont typeface="Wingdings" pitchFamily="2" charset="2"/>
                        <a:buChar char="§"/>
                      </a:pPr>
                      <a:r>
                        <a:rPr lang="en-US" sz="1800" kern="1200" dirty="0" smtClean="0">
                          <a:solidFill>
                            <a:schemeClr val="tx1"/>
                          </a:solidFill>
                          <a:latin typeface="+mn-lt"/>
                          <a:ea typeface="+mn-ea"/>
                          <a:cs typeface="+mn-cs"/>
                        </a:rPr>
                        <a:t>Effective the first of the month after QMB eligibility</a:t>
                      </a:r>
                      <a:r>
                        <a:rPr lang="en-US" sz="1800" kern="1200" baseline="0" dirty="0" smtClean="0">
                          <a:solidFill>
                            <a:schemeClr val="tx1"/>
                          </a:solidFill>
                          <a:latin typeface="+mn-lt"/>
                          <a:ea typeface="+mn-ea"/>
                          <a:cs typeface="+mn-cs"/>
                        </a:rPr>
                        <a:t> is determined</a:t>
                      </a:r>
                      <a:endParaRPr lang="en-US" sz="1800" kern="1200" dirty="0" smtClean="0">
                        <a:solidFill>
                          <a:schemeClr val="tx1"/>
                        </a:solidFill>
                        <a:latin typeface="+mn-lt"/>
                        <a:ea typeface="+mn-ea"/>
                        <a:cs typeface="+mn-cs"/>
                      </a:endParaRPr>
                    </a:p>
                    <a:p>
                      <a:pPr marL="173038" lvl="0" indent="-173038">
                        <a:buFont typeface="Wingdings" pitchFamily="2" charset="2"/>
                        <a:buChar char="§"/>
                      </a:pPr>
                      <a:r>
                        <a:rPr lang="en-US" sz="1800" kern="1200" dirty="0" smtClean="0">
                          <a:solidFill>
                            <a:schemeClr val="dk1"/>
                          </a:solidFill>
                          <a:latin typeface="+mn-lt"/>
                          <a:ea typeface="+mn-ea"/>
                          <a:cs typeface="+mn-cs"/>
                        </a:rPr>
                        <a:t>Eligibility cannot be retroactive</a:t>
                      </a:r>
                      <a:endParaRPr lang="en-US" sz="1800" b="0" dirty="0" smtClean="0">
                        <a:solidFill>
                          <a:schemeClr val="tx1"/>
                        </a:solidFill>
                        <a:latin typeface="Calibri" pitchFamily="34" charset="0"/>
                      </a:endParaRPr>
                    </a:p>
                  </a:txBody>
                  <a:tcPr marL="89777" marR="897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latin typeface="Calibri" pitchFamily="34" charset="0"/>
                        </a:rPr>
                        <a:t>Part A and Part B premiums, deductibles, co-insurance, and copays</a:t>
                      </a:r>
                      <a:endParaRPr lang="en-US" sz="1800" b="0" dirty="0">
                        <a:solidFill>
                          <a:schemeClr val="tx1"/>
                        </a:solidFill>
                        <a:latin typeface="Calibri" pitchFamily="34" charset="0"/>
                      </a:endParaRPr>
                    </a:p>
                  </a:txBody>
                  <a:tcPr marL="89777" marR="897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436623">
                <a:tc>
                  <a:txBody>
                    <a:bodyPr/>
                    <a:lstStyle/>
                    <a:p>
                      <a:r>
                        <a:rPr lang="en-US" sz="1800" b="0" dirty="0" smtClean="0">
                          <a:solidFill>
                            <a:schemeClr val="tx1"/>
                          </a:solidFill>
                          <a:latin typeface="Calibri" pitchFamily="34" charset="0"/>
                        </a:rPr>
                        <a:t>Specified</a:t>
                      </a:r>
                      <a:r>
                        <a:rPr lang="en-US" sz="1800" b="0" baseline="0" dirty="0" smtClean="0">
                          <a:solidFill>
                            <a:schemeClr val="tx1"/>
                          </a:solidFill>
                          <a:latin typeface="Calibri" pitchFamily="34" charset="0"/>
                        </a:rPr>
                        <a:t> Low-income Medicare Beneficiary </a:t>
                      </a:r>
                    </a:p>
                    <a:p>
                      <a:r>
                        <a:rPr lang="en-US" sz="1800" b="0" baseline="0" dirty="0" smtClean="0">
                          <a:solidFill>
                            <a:schemeClr val="tx1"/>
                          </a:solidFill>
                          <a:latin typeface="Calibri" pitchFamily="34" charset="0"/>
                        </a:rPr>
                        <a:t>(SLMB)</a:t>
                      </a:r>
                      <a:endParaRPr lang="en-US" sz="1800" b="0" dirty="0">
                        <a:solidFill>
                          <a:schemeClr val="tx1"/>
                        </a:solidFill>
                        <a:latin typeface="Calibri" pitchFamily="34" charset="0"/>
                      </a:endParaRPr>
                    </a:p>
                  </a:txBody>
                  <a:tcPr marL="89777" marR="897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1A5D6"/>
                    </a:solidFill>
                  </a:tcPr>
                </a:tc>
                <a:tc>
                  <a:txBody>
                    <a:bodyPr/>
                    <a:lstStyle/>
                    <a:p>
                      <a:pPr marL="171450" lvl="0" indent="-171450">
                        <a:buFont typeface="Wingdings" pitchFamily="2" charset="2"/>
                        <a:buChar char="§"/>
                      </a:pPr>
                      <a:r>
                        <a:rPr lang="en-US" sz="1800" kern="1200" dirty="0" smtClean="0">
                          <a:solidFill>
                            <a:schemeClr val="dk1"/>
                          </a:solidFill>
                          <a:latin typeface="+mn-lt"/>
                          <a:ea typeface="+mn-ea"/>
                          <a:cs typeface="+mn-cs"/>
                        </a:rPr>
                        <a:t>Eligible for Medicare Part A</a:t>
                      </a:r>
                    </a:p>
                    <a:p>
                      <a:pPr marL="171450" lvl="0" indent="-171450">
                        <a:buFont typeface="Wingdings" pitchFamily="2" charset="2"/>
                        <a:buChar char="§"/>
                      </a:pPr>
                      <a:r>
                        <a:rPr lang="en-US" sz="1800" kern="1200" dirty="0" smtClean="0">
                          <a:solidFill>
                            <a:schemeClr val="tx1"/>
                          </a:solidFill>
                          <a:latin typeface="+mn-lt"/>
                          <a:ea typeface="+mn-ea"/>
                          <a:cs typeface="+mn-cs"/>
                        </a:rPr>
                        <a:t>Income at</a:t>
                      </a:r>
                      <a:r>
                        <a:rPr lang="en-US" sz="1800" kern="1200" baseline="0" dirty="0" smtClean="0">
                          <a:solidFill>
                            <a:schemeClr val="tx1"/>
                          </a:solidFill>
                          <a:latin typeface="+mn-lt"/>
                          <a:ea typeface="+mn-ea"/>
                          <a:cs typeface="+mn-cs"/>
                        </a:rPr>
                        <a:t> least </a:t>
                      </a:r>
                      <a:r>
                        <a:rPr lang="en-US" sz="1800" kern="1200" dirty="0" smtClean="0">
                          <a:solidFill>
                            <a:schemeClr val="tx1"/>
                          </a:solidFill>
                          <a:latin typeface="+mn-lt"/>
                          <a:ea typeface="+mn-ea"/>
                          <a:cs typeface="+mn-cs"/>
                        </a:rPr>
                        <a:t>100%,</a:t>
                      </a:r>
                      <a:r>
                        <a:rPr lang="en-US" sz="1800" kern="1200" baseline="0" dirty="0" smtClean="0">
                          <a:solidFill>
                            <a:schemeClr val="tx1"/>
                          </a:solidFill>
                          <a:latin typeface="+mn-lt"/>
                          <a:ea typeface="+mn-ea"/>
                          <a:cs typeface="+mn-cs"/>
                        </a:rPr>
                        <a:t> but not exceeding 120% of FPL</a:t>
                      </a:r>
                      <a:endParaRPr lang="en-US" sz="1800" kern="1200" dirty="0" smtClean="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800" kern="1200" dirty="0" smtClean="0">
                          <a:solidFill>
                            <a:schemeClr val="dk1"/>
                          </a:solidFill>
                          <a:latin typeface="+mn-lt"/>
                          <a:ea typeface="+mn-ea"/>
                          <a:cs typeface="+mn-cs"/>
                        </a:rPr>
                        <a:t>Resources not exceeding the full LIS subsidy resource level</a:t>
                      </a:r>
                    </a:p>
                    <a:p>
                      <a:pPr marL="352425" lvl="1" indent="-176213">
                        <a:buFont typeface="Calibri" pitchFamily="34" charset="0"/>
                        <a:buChar char="–"/>
                      </a:pPr>
                      <a:r>
                        <a:rPr lang="en-US" sz="1800" kern="1200" dirty="0" smtClean="0">
                          <a:solidFill>
                            <a:schemeClr val="dk1"/>
                          </a:solidFill>
                          <a:latin typeface="+mn-lt"/>
                          <a:ea typeface="+mn-ea"/>
                          <a:cs typeface="+mn-cs"/>
                        </a:rPr>
                        <a:t>For 2012 $6,940 individual/$10,410 married couple </a:t>
                      </a:r>
                      <a:r>
                        <a:rPr lang="en-US" sz="1800" kern="1200" dirty="0" smtClean="0">
                          <a:solidFill>
                            <a:schemeClr val="tx1"/>
                          </a:solidFill>
                          <a:latin typeface="+mn-lt"/>
                          <a:ea typeface="+mn-ea"/>
                          <a:cs typeface="+mn-cs"/>
                        </a:rPr>
                        <a:t>living together with no other dependents</a:t>
                      </a:r>
                    </a:p>
                    <a:p>
                      <a:pPr marL="171450" lvl="0" indent="-171450">
                        <a:buFont typeface="Wingdings" pitchFamily="2" charset="2"/>
                        <a:buChar char="§"/>
                      </a:pPr>
                      <a:r>
                        <a:rPr lang="en-US" sz="1800" kern="1200" dirty="0" smtClean="0">
                          <a:solidFill>
                            <a:schemeClr val="tx1"/>
                          </a:solidFill>
                          <a:latin typeface="+mn-lt"/>
                          <a:ea typeface="+mn-ea"/>
                          <a:cs typeface="+mn-cs"/>
                        </a:rPr>
                        <a:t>Eligibility begins immediately and can be retroactive up to three months</a:t>
                      </a:r>
                      <a:endParaRPr lang="en-US" sz="1800" kern="1200" dirty="0">
                        <a:solidFill>
                          <a:schemeClr val="dk1"/>
                        </a:solidFill>
                        <a:latin typeface="+mn-lt"/>
                        <a:ea typeface="+mn-ea"/>
                        <a:cs typeface="+mn-cs"/>
                      </a:endParaRPr>
                    </a:p>
                  </a:txBody>
                  <a:tcPr marL="89777" marR="897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1A5D6"/>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latin typeface="Calibri" pitchFamily="34" charset="0"/>
                        </a:rPr>
                        <a:t>Part B premium</a:t>
                      </a:r>
                      <a:endParaRPr lang="en-US" sz="1800" b="0" dirty="0">
                        <a:solidFill>
                          <a:schemeClr val="tx1"/>
                        </a:solidFill>
                        <a:latin typeface="Calibri" pitchFamily="34" charset="0"/>
                      </a:endParaRPr>
                    </a:p>
                  </a:txBody>
                  <a:tcPr marL="89777" marR="897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1A5D6"/>
                    </a:solidFill>
                  </a:tcPr>
                </a:tc>
              </a:tr>
            </a:tbl>
          </a:graphicData>
        </a:graphic>
      </p:graphicFrame>
      <p:sp>
        <p:nvSpPr>
          <p:cNvPr id="5" name="Slide Number Placeholder 4"/>
          <p:cNvSpPr>
            <a:spLocks noGrp="1"/>
          </p:cNvSpPr>
          <p:nvPr>
            <p:ph type="sldNum" sz="quarter" idx="12"/>
          </p:nvPr>
        </p:nvSpPr>
        <p:spPr>
          <a:prstGeom prst="rect">
            <a:avLst/>
          </a:prstGeom>
        </p:spPr>
        <p:txBody>
          <a:bodyPr/>
          <a:lstStyle/>
          <a:p>
            <a:pPr>
              <a:defRPr/>
            </a:pPr>
            <a:fld id="{5257DFA7-27F1-4391-8F2A-A87C8BDE8EA7}" type="slidenum">
              <a:rPr lang="en-US" smtClean="0"/>
              <a:pPr>
                <a:defRPr/>
              </a:pPr>
              <a:t>29</a:t>
            </a:fld>
            <a:endParaRPr lang="en-US" dirty="0"/>
          </a:p>
        </p:txBody>
      </p:sp>
    </p:spTree>
    <p:extLst>
      <p:ext uri="{BB962C8B-B14F-4D97-AF65-F5344CB8AC3E}">
        <p14:creationId xmlns:p14="http://schemas.microsoft.com/office/powerpoint/2010/main" val="144404873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4"/>
          <p:cNvSpPr>
            <a:spLocks noGrp="1" noChangeArrowheads="1"/>
          </p:cNvSpPr>
          <p:nvPr>
            <p:ph idx="1"/>
          </p:nvPr>
        </p:nvSpPr>
        <p:spPr/>
        <p:txBody>
          <a:bodyPr/>
          <a:lstStyle/>
          <a:p>
            <a:pPr>
              <a:defRPr/>
            </a:pPr>
            <a:r>
              <a:rPr lang="en-US" sz="3200" dirty="0" smtClean="0">
                <a:cs typeface="Arial" charset="0"/>
              </a:rPr>
              <a:t>Health insurance for three groups of people</a:t>
            </a:r>
          </a:p>
          <a:p>
            <a:pPr marL="746125" lvl="1" indent="-288925">
              <a:defRPr/>
            </a:pPr>
            <a:r>
              <a:rPr lang="en-US" sz="2800" dirty="0" smtClean="0">
                <a:cs typeface="Arial" charset="0"/>
              </a:rPr>
              <a:t>65 and older</a:t>
            </a:r>
          </a:p>
          <a:p>
            <a:pPr marL="746125" lvl="1" indent="-288925">
              <a:defRPr/>
            </a:pPr>
            <a:r>
              <a:rPr lang="en-US" sz="2800" dirty="0" smtClean="0">
                <a:cs typeface="Arial" charset="0"/>
              </a:rPr>
              <a:t>Under 65 with certain disabilities</a:t>
            </a:r>
          </a:p>
          <a:p>
            <a:pPr marL="746125" lvl="1" indent="-288925">
              <a:defRPr/>
            </a:pPr>
            <a:r>
              <a:rPr lang="en-US" sz="2800" dirty="0" smtClean="0">
                <a:cs typeface="Arial" charset="0"/>
              </a:rPr>
              <a:t>Any age with End-Stage Renal Disease (ESRD)</a:t>
            </a:r>
          </a:p>
          <a:p>
            <a:pPr>
              <a:defRPr/>
            </a:pPr>
            <a:r>
              <a:rPr lang="en-US" sz="3200" dirty="0" smtClean="0">
                <a:cs typeface="Arial" charset="0"/>
              </a:rPr>
              <a:t>Administration</a:t>
            </a:r>
          </a:p>
          <a:p>
            <a:pPr lvl="1">
              <a:defRPr/>
            </a:pPr>
            <a:r>
              <a:rPr lang="en-US" sz="2800" dirty="0" smtClean="0">
                <a:cs typeface="Arial" charset="0"/>
              </a:rPr>
              <a:t>Centers for Medicare &amp; Medicaid Services</a:t>
            </a:r>
            <a:endParaRPr lang="en-US" dirty="0" smtClean="0">
              <a:cs typeface="Arial" charset="0"/>
            </a:endParaRPr>
          </a:p>
        </p:txBody>
      </p:sp>
      <p:sp>
        <p:nvSpPr>
          <p:cNvPr id="18436" name="Rectangle 3"/>
          <p:cNvSpPr>
            <a:spLocks noGrp="1" noChangeArrowheads="1"/>
          </p:cNvSpPr>
          <p:nvPr>
            <p:ph type="title"/>
          </p:nvPr>
        </p:nvSpPr>
        <p:spPr/>
        <p:txBody>
          <a:bodyPr/>
          <a:lstStyle/>
          <a:p>
            <a:r>
              <a:rPr lang="en-US" dirty="0" smtClean="0">
                <a:cs typeface="Arial" charset="0"/>
              </a:rPr>
              <a:t>What Is Medicare?</a:t>
            </a:r>
          </a:p>
        </p:txBody>
      </p:sp>
      <p:sp>
        <p:nvSpPr>
          <p:cNvPr id="9" name="Slide Number Placeholder 8"/>
          <p:cNvSpPr>
            <a:spLocks noGrp="1"/>
          </p:cNvSpPr>
          <p:nvPr>
            <p:ph type="sldNum" sz="quarter" idx="12"/>
          </p:nvPr>
        </p:nvSpPr>
        <p:spPr/>
        <p:txBody>
          <a:bodyPr/>
          <a:lstStyle/>
          <a:p>
            <a:pPr>
              <a:defRPr/>
            </a:pPr>
            <a:fld id="{885A69B2-5218-42C2-B888-204363120602}" type="slidenum">
              <a:rPr lang="en-US" smtClean="0">
                <a:solidFill>
                  <a:schemeClr val="tx1"/>
                </a:solidFill>
              </a:rPr>
              <a:pPr>
                <a:defRPr/>
              </a:pPr>
              <a:t>3</a:t>
            </a:fld>
            <a:endParaRPr lang="en-US" dirty="0">
              <a:solidFill>
                <a:schemeClr val="tx1"/>
              </a:solidFill>
            </a:endParaRPr>
          </a:p>
        </p:txBody>
      </p:sp>
    </p:spTree>
    <p:custDataLst>
      <p:tags r:id="rId1"/>
    </p:custDataLst>
    <p:extLst>
      <p:ext uri="{BB962C8B-B14F-4D97-AF65-F5344CB8AC3E}">
        <p14:creationId xmlns:p14="http://schemas.microsoft.com/office/powerpoint/2010/main" val="315603869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069719526"/>
              </p:ext>
            </p:extLst>
          </p:nvPr>
        </p:nvGraphicFramePr>
        <p:xfrm>
          <a:off x="381000" y="533400"/>
          <a:ext cx="8229600" cy="5791200"/>
        </p:xfrm>
        <a:graphic>
          <a:graphicData uri="http://schemas.openxmlformats.org/drawingml/2006/table">
            <a:tbl>
              <a:tblPr firstRow="1" bandRow="1">
                <a:effectLst>
                  <a:outerShdw blurRad="50800" dist="76200" dir="2700000" algn="tl" rotWithShape="0">
                    <a:prstClr val="black">
                      <a:alpha val="40000"/>
                    </a:prstClr>
                  </a:outerShdw>
                </a:effectLst>
                <a:tableStyleId>{5C22544A-7EE6-4342-B048-85BDC9FD1C3A}</a:tableStyleId>
              </a:tblPr>
              <a:tblGrid>
                <a:gridCol w="1440180"/>
                <a:gridCol w="5212080"/>
                <a:gridCol w="1577340"/>
              </a:tblGrid>
              <a:tr h="967835">
                <a:tc>
                  <a:txBody>
                    <a:bodyPr/>
                    <a:lstStyle/>
                    <a:p>
                      <a:pPr algn="ctr"/>
                      <a:r>
                        <a:rPr lang="en-US" sz="1800" dirty="0" smtClean="0">
                          <a:solidFill>
                            <a:schemeClr val="tx1"/>
                          </a:solidFill>
                          <a:latin typeface="Calibri" pitchFamily="34" charset="0"/>
                        </a:rPr>
                        <a:t>Medicare Savings Program</a:t>
                      </a:r>
                      <a:endParaRPr lang="en-US" sz="1800" dirty="0">
                        <a:solidFill>
                          <a:schemeClr val="tx1"/>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1A5D6"/>
                    </a:solidFill>
                  </a:tcPr>
                </a:tc>
                <a:tc>
                  <a:txBody>
                    <a:bodyPr/>
                    <a:lstStyle/>
                    <a:p>
                      <a:pPr algn="ctr"/>
                      <a:endParaRPr lang="en-US" sz="1800" dirty="0" smtClean="0">
                        <a:solidFill>
                          <a:schemeClr val="tx1"/>
                        </a:solidFill>
                        <a:latin typeface="Calibri" pitchFamily="34" charset="0"/>
                      </a:endParaRPr>
                    </a:p>
                    <a:p>
                      <a:pPr algn="ctr"/>
                      <a:endParaRPr lang="en-US" sz="1800" dirty="0" smtClean="0">
                        <a:solidFill>
                          <a:schemeClr val="tx1"/>
                        </a:solidFill>
                        <a:latin typeface="Calibri" pitchFamily="34" charset="0"/>
                      </a:endParaRPr>
                    </a:p>
                    <a:p>
                      <a:pPr algn="ctr"/>
                      <a:r>
                        <a:rPr lang="en-US" sz="1800" dirty="0" smtClean="0">
                          <a:solidFill>
                            <a:schemeClr val="tx1"/>
                          </a:solidFill>
                          <a:latin typeface="Calibri" pitchFamily="34" charset="0"/>
                        </a:rPr>
                        <a:t>Eligibility</a:t>
                      </a:r>
                      <a:endParaRPr lang="en-US" sz="1800" dirty="0">
                        <a:solidFill>
                          <a:schemeClr val="tx1"/>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1A5D6"/>
                    </a:solidFill>
                  </a:tcPr>
                </a:tc>
                <a:tc>
                  <a:txBody>
                    <a:bodyPr/>
                    <a:lstStyle/>
                    <a:p>
                      <a:pPr algn="ctr"/>
                      <a:endParaRPr lang="en-US" sz="1800" dirty="0" smtClean="0">
                        <a:solidFill>
                          <a:schemeClr val="tx1"/>
                        </a:solidFill>
                        <a:latin typeface="Calibri" pitchFamily="34" charset="0"/>
                      </a:endParaRPr>
                    </a:p>
                    <a:p>
                      <a:pPr algn="ctr"/>
                      <a:endParaRPr lang="en-US" sz="1800" dirty="0" smtClean="0">
                        <a:solidFill>
                          <a:schemeClr val="tx1"/>
                        </a:solidFill>
                        <a:latin typeface="Calibri" pitchFamily="34" charset="0"/>
                      </a:endParaRPr>
                    </a:p>
                    <a:p>
                      <a:pPr algn="ctr"/>
                      <a:r>
                        <a:rPr lang="en-US" sz="1800" dirty="0" smtClean="0">
                          <a:solidFill>
                            <a:schemeClr val="tx1"/>
                          </a:solidFill>
                          <a:latin typeface="Calibri" pitchFamily="34" charset="0"/>
                        </a:rPr>
                        <a:t>Helps Pay Your</a:t>
                      </a:r>
                      <a:endParaRPr lang="en-US" sz="1800" dirty="0">
                        <a:solidFill>
                          <a:schemeClr val="tx1"/>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1A5D6"/>
                    </a:solidFill>
                  </a:tcPr>
                </a:tc>
              </a:tr>
              <a:tr h="2383564">
                <a:tc>
                  <a:txBody>
                    <a:bodyPr/>
                    <a:lstStyle/>
                    <a:p>
                      <a:r>
                        <a:rPr lang="en-US" sz="1800" b="0" dirty="0" smtClean="0">
                          <a:solidFill>
                            <a:schemeClr val="tx1"/>
                          </a:solidFill>
                          <a:latin typeface="Calibri" pitchFamily="34" charset="0"/>
                        </a:rPr>
                        <a:t>Qualified Individual</a:t>
                      </a:r>
                    </a:p>
                    <a:p>
                      <a:r>
                        <a:rPr lang="en-US" sz="1800" b="0" dirty="0" smtClean="0">
                          <a:solidFill>
                            <a:schemeClr val="tx1"/>
                          </a:solidFill>
                          <a:latin typeface="Calibri" pitchFamily="34" charset="0"/>
                        </a:rPr>
                        <a:t>(QI)</a:t>
                      </a:r>
                      <a:endParaRPr lang="en-US" sz="1800" b="0" dirty="0">
                        <a:solidFill>
                          <a:schemeClr val="tx1"/>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eaLnBrk="1" hangingPunct="1">
                        <a:buFont typeface="Wingdings" pitchFamily="2" charset="2"/>
                        <a:buChar char="§"/>
                      </a:pPr>
                      <a:r>
                        <a:rPr lang="en-US" sz="1800" b="0" dirty="0" smtClean="0">
                          <a:solidFill>
                            <a:schemeClr val="tx1"/>
                          </a:solidFill>
                          <a:latin typeface="Calibri" pitchFamily="34" charset="0"/>
                        </a:rPr>
                        <a:t>Eligible for Medicare Part A</a:t>
                      </a:r>
                    </a:p>
                    <a:p>
                      <a:pPr marL="171450" indent="-171450" eaLnBrk="1" hangingPunct="1">
                        <a:buFont typeface="Wingdings" pitchFamily="2" charset="2"/>
                        <a:buChar char="§"/>
                      </a:pPr>
                      <a:r>
                        <a:rPr lang="en-US" sz="1800" b="0" dirty="0" smtClean="0">
                          <a:solidFill>
                            <a:schemeClr val="tx1"/>
                          </a:solidFill>
                          <a:latin typeface="Calibri" pitchFamily="34" charset="0"/>
                        </a:rPr>
                        <a:t>Income </a:t>
                      </a:r>
                      <a:r>
                        <a:rPr lang="en-US" sz="1800" b="0" baseline="0" dirty="0" smtClean="0">
                          <a:solidFill>
                            <a:schemeClr val="tx1"/>
                          </a:solidFill>
                          <a:latin typeface="Calibri" pitchFamily="34" charset="0"/>
                        </a:rPr>
                        <a:t>at least 120% but does </a:t>
                      </a:r>
                      <a:r>
                        <a:rPr lang="en-US" sz="1800" b="0" dirty="0" smtClean="0">
                          <a:solidFill>
                            <a:schemeClr val="tx1"/>
                          </a:solidFill>
                          <a:latin typeface="Calibri" pitchFamily="34" charset="0"/>
                        </a:rPr>
                        <a:t>not exceed 135% FPL</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800" kern="1200" dirty="0" smtClean="0">
                          <a:solidFill>
                            <a:schemeClr val="tx1"/>
                          </a:solidFill>
                          <a:latin typeface="+mn-lt"/>
                          <a:ea typeface="+mn-ea"/>
                          <a:cs typeface="+mn-cs"/>
                        </a:rPr>
                        <a:t>Resources not exceeding the full LIS subsidy resource level</a:t>
                      </a:r>
                    </a:p>
                    <a:p>
                      <a:pPr marL="285750" indent="-169863" eaLnBrk="1" hangingPunct="1">
                        <a:buFont typeface="Calibri" pitchFamily="34" charset="0"/>
                        <a:buChar char="–"/>
                        <a:tabLst/>
                      </a:pPr>
                      <a:r>
                        <a:rPr lang="en-US" sz="1800" kern="1200" dirty="0" smtClean="0">
                          <a:solidFill>
                            <a:schemeClr val="tx1"/>
                          </a:solidFill>
                          <a:latin typeface="+mn-lt"/>
                          <a:ea typeface="+mn-ea"/>
                          <a:cs typeface="+mn-cs"/>
                        </a:rPr>
                        <a:t>For 2012 $6,940 for an individual/$10,410 married couple living together</a:t>
                      </a:r>
                      <a:r>
                        <a:rPr lang="en-US" sz="1800" kern="1200" baseline="0" dirty="0" smtClean="0">
                          <a:solidFill>
                            <a:schemeClr val="tx1"/>
                          </a:solidFill>
                          <a:latin typeface="+mn-lt"/>
                          <a:ea typeface="+mn-ea"/>
                          <a:cs typeface="+mn-cs"/>
                        </a:rPr>
                        <a:t> </a:t>
                      </a:r>
                      <a:r>
                        <a:rPr lang="en-US" sz="1800" kern="1200" dirty="0" smtClean="0">
                          <a:solidFill>
                            <a:schemeClr val="tx1"/>
                          </a:solidFill>
                          <a:latin typeface="+mn-lt"/>
                          <a:ea typeface="+mn-ea"/>
                          <a:cs typeface="+mn-cs"/>
                        </a:rPr>
                        <a:t>with no other dependents</a:t>
                      </a:r>
                    </a:p>
                    <a:p>
                      <a:pPr marL="171450" lvl="0" indent="-171450">
                        <a:buFont typeface="Wingdings" pitchFamily="2" charset="2"/>
                        <a:buChar char="§"/>
                      </a:pPr>
                      <a:r>
                        <a:rPr lang="en-US" sz="1800" kern="1200" dirty="0" smtClean="0">
                          <a:solidFill>
                            <a:schemeClr val="tx1"/>
                          </a:solidFill>
                          <a:latin typeface="+mn-lt"/>
                          <a:ea typeface="+mn-ea"/>
                          <a:cs typeface="+mn-cs"/>
                        </a:rPr>
                        <a:t>Eligibility begins immediately and can be retroactive up to three months</a:t>
                      </a:r>
                      <a:endParaRPr lang="en-US" sz="1800" b="0" dirty="0" smtClean="0">
                        <a:solidFill>
                          <a:schemeClr val="tx1"/>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0" dirty="0" smtClean="0">
                          <a:solidFill>
                            <a:schemeClr val="tx1"/>
                          </a:solidFill>
                          <a:latin typeface="Calibri" pitchFamily="34" charset="0"/>
                        </a:rPr>
                        <a:t>Part B premium</a:t>
                      </a:r>
                      <a:endParaRPr lang="en-US" sz="1800" b="0" dirty="0">
                        <a:solidFill>
                          <a:schemeClr val="tx1"/>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439801">
                <a:tc>
                  <a:txBody>
                    <a:bodyPr/>
                    <a:lstStyle/>
                    <a:p>
                      <a:r>
                        <a:rPr lang="en-US" sz="1800" b="0" dirty="0" smtClean="0">
                          <a:solidFill>
                            <a:schemeClr val="tx1"/>
                          </a:solidFill>
                          <a:latin typeface="Calibri" pitchFamily="34" charset="0"/>
                        </a:rPr>
                        <a:t>Qualified</a:t>
                      </a:r>
                      <a:r>
                        <a:rPr lang="en-US" sz="1800" b="0" baseline="0" dirty="0" smtClean="0">
                          <a:solidFill>
                            <a:schemeClr val="tx1"/>
                          </a:solidFill>
                          <a:latin typeface="Calibri" pitchFamily="34" charset="0"/>
                        </a:rPr>
                        <a:t> </a:t>
                      </a:r>
                      <a:r>
                        <a:rPr lang="en-US" sz="1800" b="0" dirty="0" smtClean="0">
                          <a:solidFill>
                            <a:schemeClr val="tx1"/>
                          </a:solidFill>
                          <a:latin typeface="Calibri" pitchFamily="34" charset="0"/>
                        </a:rPr>
                        <a:t>Disabled and Working Individual</a:t>
                      </a:r>
                    </a:p>
                    <a:p>
                      <a:r>
                        <a:rPr lang="en-US" sz="1800" b="0" dirty="0" smtClean="0">
                          <a:solidFill>
                            <a:schemeClr val="tx1"/>
                          </a:solidFill>
                          <a:latin typeface="Calibri" pitchFamily="34" charset="0"/>
                        </a:rPr>
                        <a:t>(QDWI)</a:t>
                      </a:r>
                      <a:endParaRPr lang="en-US" sz="1800" b="0" dirty="0">
                        <a:solidFill>
                          <a:schemeClr val="tx1"/>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1A5D6"/>
                    </a:solidFill>
                  </a:tcPr>
                </a:tc>
                <a:tc>
                  <a:txBody>
                    <a:bodyPr/>
                    <a:lstStyle/>
                    <a:p>
                      <a:pPr marL="171450" indent="-171450" eaLnBrk="1" hangingPunct="1">
                        <a:buFont typeface="Wingdings" pitchFamily="2" charset="2"/>
                        <a:buChar char="§"/>
                      </a:pPr>
                      <a:r>
                        <a:rPr lang="en-US" sz="1800" b="0" dirty="0" smtClean="0">
                          <a:solidFill>
                            <a:schemeClr val="tx1"/>
                          </a:solidFill>
                          <a:latin typeface="Calibri" pitchFamily="34" charset="0"/>
                        </a:rPr>
                        <a:t>Entitled to Medicare Part A because of a loss of disability-based Part A due to earnings exceeding Substantial Gainful Activity  (SGA)</a:t>
                      </a:r>
                    </a:p>
                    <a:p>
                      <a:pPr marL="171450" indent="-171450" eaLnBrk="1" hangingPunct="1">
                        <a:buFont typeface="Wingdings" pitchFamily="2" charset="2"/>
                        <a:buChar char="§"/>
                      </a:pPr>
                      <a:r>
                        <a:rPr lang="en-US" sz="1800" b="0" dirty="0" smtClean="0">
                          <a:solidFill>
                            <a:schemeClr val="tx1"/>
                          </a:solidFill>
                          <a:latin typeface="Calibri" pitchFamily="34" charset="0"/>
                        </a:rPr>
                        <a:t>Income not higher than 200% FPL</a:t>
                      </a:r>
                    </a:p>
                    <a:p>
                      <a:pPr marL="171450" indent="-171450" eaLnBrk="1" hangingPunct="1">
                        <a:buFont typeface="Wingdings" pitchFamily="2" charset="2"/>
                        <a:buChar char="§"/>
                      </a:pPr>
                      <a:r>
                        <a:rPr lang="en-US" sz="1800" b="0" dirty="0" smtClean="0">
                          <a:solidFill>
                            <a:schemeClr val="tx1"/>
                          </a:solidFill>
                          <a:latin typeface="Calibri" pitchFamily="34" charset="0"/>
                        </a:rPr>
                        <a:t>Resources not exceeding twice maximum for SSI</a:t>
                      </a:r>
                    </a:p>
                    <a:p>
                      <a:pPr marL="285750" marR="0" indent="-180975" algn="l" defTabSz="914400" rtl="0" eaLnBrk="1" fontAlgn="auto" latinLnBrk="0" hangingPunct="1">
                        <a:lnSpc>
                          <a:spcPct val="100000"/>
                        </a:lnSpc>
                        <a:spcBef>
                          <a:spcPts val="0"/>
                        </a:spcBef>
                        <a:spcAft>
                          <a:spcPts val="0"/>
                        </a:spcAft>
                        <a:buClrTx/>
                        <a:buSzTx/>
                        <a:buFont typeface="Calibri" pitchFamily="34" charset="0"/>
                        <a:buChar char="–"/>
                        <a:tabLst/>
                        <a:defRPr/>
                      </a:pPr>
                      <a:r>
                        <a:rPr lang="en-US" sz="1800" kern="1200" dirty="0" smtClean="0">
                          <a:solidFill>
                            <a:schemeClr val="tx1"/>
                          </a:solidFill>
                          <a:latin typeface="+mn-lt"/>
                          <a:ea typeface="+mn-ea"/>
                          <a:cs typeface="+mn-cs"/>
                        </a:rPr>
                        <a:t>For</a:t>
                      </a:r>
                      <a:r>
                        <a:rPr lang="en-US" sz="1800" kern="1200" baseline="0" dirty="0" smtClean="0">
                          <a:solidFill>
                            <a:schemeClr val="tx1"/>
                          </a:solidFill>
                          <a:latin typeface="+mn-lt"/>
                          <a:ea typeface="+mn-ea"/>
                          <a:cs typeface="+mn-cs"/>
                        </a:rPr>
                        <a:t> </a:t>
                      </a:r>
                      <a:r>
                        <a:rPr lang="en-US" sz="1800" kern="1200" dirty="0" smtClean="0">
                          <a:solidFill>
                            <a:schemeClr val="tx1"/>
                          </a:solidFill>
                          <a:latin typeface="+mn-lt"/>
                          <a:ea typeface="+mn-ea"/>
                          <a:cs typeface="+mn-cs"/>
                        </a:rPr>
                        <a:t>2012: $4,000 for an individual/$6,000 married couple  living together</a:t>
                      </a:r>
                      <a:r>
                        <a:rPr lang="en-US" sz="1800" kern="1200" baseline="0" dirty="0" smtClean="0">
                          <a:solidFill>
                            <a:schemeClr val="tx1"/>
                          </a:solidFill>
                          <a:latin typeface="+mn-lt"/>
                          <a:ea typeface="+mn-ea"/>
                          <a:cs typeface="+mn-cs"/>
                        </a:rPr>
                        <a:t> with no other dependents</a:t>
                      </a:r>
                      <a:endParaRPr lang="en-US" sz="1800" kern="1200" dirty="0" smtClean="0">
                        <a:solidFill>
                          <a:schemeClr val="tx1"/>
                        </a:solidFill>
                        <a:latin typeface="+mn-lt"/>
                        <a:ea typeface="+mn-ea"/>
                        <a:cs typeface="+mn-cs"/>
                      </a:endParaRPr>
                    </a:p>
                    <a:p>
                      <a:pPr marL="171450" indent="-171450" eaLnBrk="1" hangingPunct="1">
                        <a:buFont typeface="Wingdings" pitchFamily="2" charset="2"/>
                        <a:buChar char="§"/>
                      </a:pPr>
                      <a:r>
                        <a:rPr lang="en-US" sz="1800" b="0" dirty="0" smtClean="0">
                          <a:solidFill>
                            <a:schemeClr val="tx1"/>
                          </a:solidFill>
                          <a:latin typeface="Calibri" pitchFamily="34" charset="0"/>
                        </a:rPr>
                        <a:t>Cannot be otherwise eligible for Medicaid</a:t>
                      </a:r>
                      <a:endParaRPr lang="en-US" sz="1800" b="0" dirty="0">
                        <a:solidFill>
                          <a:schemeClr val="tx1"/>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1A5D6"/>
                    </a:solidFill>
                  </a:tcPr>
                </a:tc>
                <a:tc>
                  <a:txBody>
                    <a:bodyPr/>
                    <a:lstStyle/>
                    <a:p>
                      <a:r>
                        <a:rPr lang="en-US" sz="1800" b="0" dirty="0" smtClean="0">
                          <a:solidFill>
                            <a:schemeClr val="tx1"/>
                          </a:solidFill>
                          <a:latin typeface="Calibri" pitchFamily="34" charset="0"/>
                        </a:rPr>
                        <a:t>Part A premium</a:t>
                      </a:r>
                      <a:endParaRPr lang="en-US" sz="1800" b="0" dirty="0">
                        <a:solidFill>
                          <a:schemeClr val="tx1"/>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1A5D6"/>
                    </a:solidFill>
                  </a:tcPr>
                </a:tc>
              </a:tr>
            </a:tbl>
          </a:graphicData>
        </a:graphic>
      </p:graphicFrame>
      <p:sp>
        <p:nvSpPr>
          <p:cNvPr id="5" name="Slide Number Placeholder 4"/>
          <p:cNvSpPr>
            <a:spLocks noGrp="1"/>
          </p:cNvSpPr>
          <p:nvPr>
            <p:ph type="sldNum" sz="quarter" idx="12"/>
          </p:nvPr>
        </p:nvSpPr>
        <p:spPr>
          <a:prstGeom prst="rect">
            <a:avLst/>
          </a:prstGeom>
        </p:spPr>
        <p:txBody>
          <a:bodyPr/>
          <a:lstStyle/>
          <a:p>
            <a:pPr>
              <a:defRPr/>
            </a:pPr>
            <a:fld id="{5257DFA7-27F1-4391-8F2A-A87C8BDE8EA7}" type="slidenum">
              <a:rPr lang="en-US" smtClean="0"/>
              <a:pPr>
                <a:defRPr/>
              </a:pPr>
              <a:t>30</a:t>
            </a:fld>
            <a:endParaRPr lang="en-US" dirty="0"/>
          </a:p>
        </p:txBody>
      </p:sp>
    </p:spTree>
    <p:extLst>
      <p:ext uri="{BB962C8B-B14F-4D97-AF65-F5344CB8AC3E}">
        <p14:creationId xmlns:p14="http://schemas.microsoft.com/office/powerpoint/2010/main" val="16816887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1"/>
          <p:cNvSpPr>
            <a:spLocks noGrp="1"/>
          </p:cNvSpPr>
          <p:nvPr>
            <p:ph idx="1"/>
          </p:nvPr>
        </p:nvSpPr>
        <p:spPr/>
        <p:txBody>
          <a:bodyPr anchor="t">
            <a:normAutofit fontScale="92500" lnSpcReduction="10000"/>
          </a:bodyPr>
          <a:lstStyle/>
          <a:p>
            <a:pPr algn="l" eaLnBrk="1" hangingPunct="1"/>
            <a:r>
              <a:rPr lang="en-US" sz="3600" dirty="0" smtClean="0">
                <a:cs typeface="Arial" charset="0"/>
              </a:rPr>
              <a:t>Extends and simplifies Medicaid eligibility</a:t>
            </a:r>
          </a:p>
          <a:p>
            <a:r>
              <a:rPr lang="en-US" sz="3600" dirty="0" smtClean="0">
                <a:cs typeface="Arial" charset="0"/>
              </a:rPr>
              <a:t>Will replace categorical “groups”</a:t>
            </a:r>
          </a:p>
          <a:p>
            <a:pPr marL="631825" lvl="1" indent="-231775"/>
            <a:r>
              <a:rPr lang="en-US" sz="3200" dirty="0" smtClean="0">
                <a:cs typeface="Arial" charset="0"/>
              </a:rPr>
              <a:t>Eligibility for all individuals </a:t>
            </a:r>
          </a:p>
          <a:p>
            <a:pPr marL="1031875" lvl="2" indent="-231775"/>
            <a:r>
              <a:rPr lang="en-US" sz="3000" dirty="0" smtClean="0">
                <a:cs typeface="Arial" charset="0"/>
              </a:rPr>
              <a:t>Under age 65</a:t>
            </a:r>
          </a:p>
          <a:p>
            <a:pPr marL="1031875" lvl="2" indent="-231775"/>
            <a:r>
              <a:rPr lang="en-US" sz="3000" dirty="0" smtClean="0">
                <a:cs typeface="Arial" charset="0"/>
              </a:rPr>
              <a:t>At or below 133% FPL</a:t>
            </a:r>
            <a:endParaRPr lang="en-US" sz="3600" dirty="0" smtClean="0">
              <a:cs typeface="Arial" charset="0"/>
            </a:endParaRPr>
          </a:p>
          <a:p>
            <a:pPr algn="l" eaLnBrk="1" hangingPunct="1"/>
            <a:r>
              <a:rPr lang="en-US" sz="3600" dirty="0" smtClean="0">
                <a:cs typeface="Arial" charset="0"/>
              </a:rPr>
              <a:t>Medicaid and CHIP simplification</a:t>
            </a:r>
          </a:p>
          <a:p>
            <a:pPr marL="631825" lvl="1" indent="-231775"/>
            <a:r>
              <a:rPr lang="en-US" sz="3200" dirty="0" smtClean="0">
                <a:cs typeface="Arial" charset="0"/>
              </a:rPr>
              <a:t>Coordination with the Health Insurance Marketplace (Exchanges)</a:t>
            </a:r>
          </a:p>
          <a:p>
            <a:pPr marL="231775" indent="-231775" algn="l" eaLnBrk="1" hangingPunct="1">
              <a:buFont typeface="Wingdings" pitchFamily="2" charset="2"/>
              <a:buChar char="§"/>
            </a:pPr>
            <a:endParaRPr lang="en-US" sz="3600" dirty="0" smtClean="0">
              <a:cs typeface="Arial" charset="0"/>
            </a:endParaRPr>
          </a:p>
        </p:txBody>
      </p:sp>
      <p:sp>
        <p:nvSpPr>
          <p:cNvPr id="5" name="Slide Number Placeholder 4"/>
          <p:cNvSpPr>
            <a:spLocks noGrp="1"/>
          </p:cNvSpPr>
          <p:nvPr>
            <p:ph type="sldNum" sz="quarter" idx="12"/>
          </p:nvPr>
        </p:nvSpPr>
        <p:spPr/>
        <p:txBody>
          <a:bodyPr/>
          <a:lstStyle/>
          <a:p>
            <a:pPr>
              <a:defRPr/>
            </a:pPr>
            <a:fld id="{0AFA3213-411C-4898-9B28-ADC9D0554F7D}" type="slidenum">
              <a:rPr lang="en-US" smtClean="0"/>
              <a:pPr>
                <a:defRPr/>
              </a:pPr>
              <a:t>31</a:t>
            </a:fld>
            <a:endParaRPr lang="en-US" dirty="0"/>
          </a:p>
        </p:txBody>
      </p:sp>
      <p:sp>
        <p:nvSpPr>
          <p:cNvPr id="2" name="Title 1"/>
          <p:cNvSpPr>
            <a:spLocks noGrp="1"/>
          </p:cNvSpPr>
          <p:nvPr>
            <p:ph type="title"/>
          </p:nvPr>
        </p:nvSpPr>
        <p:spPr/>
        <p:txBody>
          <a:bodyPr/>
          <a:lstStyle/>
          <a:p>
            <a:r>
              <a:rPr lang="en-US" dirty="0"/>
              <a:t>Medicaid Eligibility in 2014</a:t>
            </a:r>
          </a:p>
        </p:txBody>
      </p:sp>
    </p:spTree>
    <p:extLst>
      <p:ext uri="{BB962C8B-B14F-4D97-AF65-F5344CB8AC3E}">
        <p14:creationId xmlns:p14="http://schemas.microsoft.com/office/powerpoint/2010/main" val="188617133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defRPr/>
            </a:pPr>
            <a:r>
              <a:rPr lang="en-US" dirty="0" smtClean="0"/>
              <a:t>Fills the gaps in existing Medicaid eligibility</a:t>
            </a:r>
          </a:p>
          <a:p>
            <a:pPr lvl="1">
              <a:defRPr/>
            </a:pPr>
            <a:r>
              <a:rPr lang="en-US" dirty="0" smtClean="0"/>
              <a:t>Not mandatory</a:t>
            </a:r>
          </a:p>
          <a:p>
            <a:pPr lvl="1">
              <a:defRPr/>
            </a:pPr>
            <a:r>
              <a:rPr lang="en-US" dirty="0" smtClean="0"/>
              <a:t>States had option to begin covering April 1, 2010</a:t>
            </a:r>
          </a:p>
          <a:p>
            <a:pPr lvl="1">
              <a:defRPr/>
            </a:pPr>
            <a:r>
              <a:rPr lang="en-US" dirty="0" smtClean="0"/>
              <a:t>Full implementation in January 2014</a:t>
            </a:r>
          </a:p>
          <a:p>
            <a:pPr>
              <a:defRPr/>
            </a:pPr>
            <a:r>
              <a:rPr lang="en-US" dirty="0" smtClean="0"/>
              <a:t>Includes individuals</a:t>
            </a:r>
          </a:p>
          <a:p>
            <a:pPr lvl="1">
              <a:defRPr/>
            </a:pPr>
            <a:r>
              <a:rPr lang="en-US" dirty="0" smtClean="0"/>
              <a:t>With income below 133% FPL</a:t>
            </a:r>
          </a:p>
          <a:p>
            <a:pPr lvl="1">
              <a:defRPr/>
            </a:pPr>
            <a:r>
              <a:rPr lang="en-US" dirty="0" smtClean="0"/>
              <a:t>Under age 65 </a:t>
            </a:r>
          </a:p>
          <a:p>
            <a:pPr lvl="1">
              <a:defRPr/>
            </a:pPr>
            <a:r>
              <a:rPr lang="en-US" dirty="0" smtClean="0"/>
              <a:t>Not pregnant</a:t>
            </a:r>
          </a:p>
          <a:p>
            <a:pPr lvl="1">
              <a:defRPr/>
            </a:pPr>
            <a:r>
              <a:rPr lang="en-US" dirty="0" smtClean="0"/>
              <a:t>Not entitled to or enrolled in Medicare Part A</a:t>
            </a:r>
          </a:p>
          <a:p>
            <a:pPr lvl="1">
              <a:defRPr/>
            </a:pPr>
            <a:r>
              <a:rPr lang="en-US" dirty="0" smtClean="0"/>
              <a:t>Not enrolled under Medicare Part B</a:t>
            </a:r>
          </a:p>
          <a:p>
            <a:pPr lvl="1">
              <a:defRPr/>
            </a:pPr>
            <a:r>
              <a:rPr lang="en-US" dirty="0" smtClean="0"/>
              <a:t>Not in any other mandatory group</a:t>
            </a:r>
          </a:p>
          <a:p>
            <a:pPr lvl="1">
              <a:defRPr/>
            </a:pPr>
            <a:endParaRPr lang="en-US" dirty="0" smtClean="0"/>
          </a:p>
          <a:p>
            <a:pPr>
              <a:defRPr/>
            </a:pPr>
            <a:endParaRPr lang="en-US" dirty="0" smtClean="0"/>
          </a:p>
          <a:p>
            <a:pPr>
              <a:defRPr/>
            </a:pPr>
            <a:endParaRPr lang="en-US" dirty="0" smtClean="0"/>
          </a:p>
          <a:p>
            <a:pPr>
              <a:defRPr/>
            </a:pPr>
            <a:endParaRPr lang="en-US" dirty="0" smtClean="0"/>
          </a:p>
          <a:p>
            <a:pPr lvl="1">
              <a:buFont typeface="Wingdings" pitchFamily="2" charset="2"/>
              <a:buChar char="§"/>
              <a:defRPr/>
            </a:pPr>
            <a:endParaRPr lang="en-US" dirty="0" smtClean="0"/>
          </a:p>
        </p:txBody>
      </p:sp>
      <p:sp>
        <p:nvSpPr>
          <p:cNvPr id="2" name="Title 1"/>
          <p:cNvSpPr>
            <a:spLocks noGrp="1"/>
          </p:cNvSpPr>
          <p:nvPr>
            <p:ph type="title"/>
          </p:nvPr>
        </p:nvSpPr>
        <p:spPr/>
        <p:txBody>
          <a:bodyPr>
            <a:noAutofit/>
          </a:bodyPr>
          <a:lstStyle/>
          <a:p>
            <a:pPr>
              <a:defRPr/>
            </a:pPr>
            <a:r>
              <a:rPr lang="en-US" dirty="0" smtClean="0"/>
              <a:t>New Eligibility Group</a:t>
            </a:r>
            <a:endParaRPr lang="en-US" dirty="0"/>
          </a:p>
        </p:txBody>
      </p:sp>
      <p:sp>
        <p:nvSpPr>
          <p:cNvPr id="6" name="Slide Number Placeholder 5"/>
          <p:cNvSpPr>
            <a:spLocks noGrp="1"/>
          </p:cNvSpPr>
          <p:nvPr>
            <p:ph type="sldNum" sz="quarter" idx="12"/>
          </p:nvPr>
        </p:nvSpPr>
        <p:spPr>
          <a:prstGeom prst="rect">
            <a:avLst/>
          </a:prstGeom>
        </p:spPr>
        <p:txBody>
          <a:bodyPr/>
          <a:lstStyle/>
          <a:p>
            <a:pPr>
              <a:defRPr/>
            </a:pPr>
            <a:fld id="{5257DFA7-27F1-4391-8F2A-A87C8BDE8EA7}" type="slidenum">
              <a:rPr lang="en-US" smtClean="0"/>
              <a:pPr>
                <a:defRPr/>
              </a:pPr>
              <a:t>32</a:t>
            </a:fld>
            <a:endParaRPr lang="en-US" dirty="0"/>
          </a:p>
        </p:txBody>
      </p:sp>
    </p:spTree>
    <p:extLst>
      <p:ext uri="{BB962C8B-B14F-4D97-AF65-F5344CB8AC3E}">
        <p14:creationId xmlns:p14="http://schemas.microsoft.com/office/powerpoint/2010/main" val="216440414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p:txBody>
          <a:bodyPr>
            <a:normAutofit fontScale="92500" lnSpcReduction="20000"/>
          </a:bodyPr>
          <a:lstStyle/>
          <a:p>
            <a:pPr>
              <a:spcAft>
                <a:spcPts val="600"/>
              </a:spcAft>
            </a:pPr>
            <a:r>
              <a:rPr lang="en-US" dirty="0" smtClean="0">
                <a:latin typeface="Calibri" pitchFamily="34" charset="0"/>
                <a:ea typeface="ＭＳ Ｐゴシック"/>
                <a:cs typeface="ＭＳ Ｐゴシック"/>
              </a:rPr>
              <a:t>Straightforward structure of four major eligibility groups</a:t>
            </a:r>
          </a:p>
          <a:p>
            <a:pPr lvl="1">
              <a:spcAft>
                <a:spcPts val="600"/>
              </a:spcAft>
            </a:pPr>
            <a:r>
              <a:rPr lang="en-US" dirty="0" smtClean="0"/>
              <a:t>Children</a:t>
            </a:r>
          </a:p>
          <a:p>
            <a:pPr lvl="1">
              <a:spcAft>
                <a:spcPts val="600"/>
              </a:spcAft>
            </a:pPr>
            <a:r>
              <a:rPr lang="en-US" dirty="0" smtClean="0"/>
              <a:t>Pregnant women</a:t>
            </a:r>
          </a:p>
          <a:p>
            <a:pPr lvl="1">
              <a:spcAft>
                <a:spcPts val="600"/>
              </a:spcAft>
            </a:pPr>
            <a:r>
              <a:rPr lang="en-US" dirty="0" smtClean="0"/>
              <a:t>Parents and caretaker relatives </a:t>
            </a:r>
          </a:p>
          <a:p>
            <a:pPr lvl="1">
              <a:spcAft>
                <a:spcPts val="600"/>
              </a:spcAft>
            </a:pPr>
            <a:r>
              <a:rPr lang="en-US" dirty="0" smtClean="0"/>
              <a:t>The new adult group</a:t>
            </a:r>
            <a:endParaRPr lang="en-US" dirty="0" smtClean="0">
              <a:latin typeface="Calibri" pitchFamily="34" charset="0"/>
              <a:ea typeface="ＭＳ Ｐゴシック"/>
              <a:cs typeface="ＭＳ Ｐゴシック"/>
            </a:endParaRPr>
          </a:p>
          <a:p>
            <a:pPr>
              <a:spcAft>
                <a:spcPts val="600"/>
              </a:spcAft>
            </a:pPr>
            <a:r>
              <a:rPr lang="en-US" dirty="0" smtClean="0">
                <a:latin typeface="Calibri" pitchFamily="34" charset="0"/>
                <a:ea typeface="ＭＳ Ｐゴシック"/>
                <a:cs typeface="ＭＳ Ｐゴシック"/>
              </a:rPr>
              <a:t>Simplifies Medicaid and CHIP eligibility and enrollment</a:t>
            </a:r>
          </a:p>
          <a:p>
            <a:pPr>
              <a:spcAft>
                <a:spcPts val="600"/>
              </a:spcAft>
            </a:pPr>
            <a:r>
              <a:rPr lang="en-US" dirty="0" smtClean="0">
                <a:latin typeface="Calibri" pitchFamily="34" charset="0"/>
                <a:ea typeface="ＭＳ Ｐゴシック"/>
                <a:cs typeface="ＭＳ Ｐゴシック"/>
              </a:rPr>
              <a:t>Ensures a seamless system of coverage</a:t>
            </a:r>
          </a:p>
          <a:p>
            <a:pPr eaLnBrk="1" hangingPunct="1">
              <a:spcAft>
                <a:spcPts val="600"/>
              </a:spcAft>
              <a:buClr>
                <a:srgbClr val="FFCC00"/>
              </a:buClr>
              <a:buNone/>
            </a:pPr>
            <a:endParaRPr lang="en-US" sz="3600" dirty="0" smtClean="0">
              <a:solidFill>
                <a:srgbClr val="003192"/>
              </a:solidFill>
              <a:latin typeface="Calibri" pitchFamily="34" charset="0"/>
              <a:ea typeface="ＭＳ Ｐゴシック"/>
              <a:cs typeface="ＭＳ Ｐゴシック"/>
            </a:endParaRPr>
          </a:p>
          <a:p>
            <a:pPr lvl="1" eaLnBrk="1" hangingPunct="1">
              <a:spcAft>
                <a:spcPts val="600"/>
              </a:spcAft>
              <a:buClr>
                <a:srgbClr val="FFCC00"/>
              </a:buClr>
              <a:buFont typeface="Wingdings" pitchFamily="2" charset="2"/>
              <a:buNone/>
            </a:pPr>
            <a:endParaRPr lang="en-US" sz="3600" dirty="0" smtClean="0">
              <a:solidFill>
                <a:srgbClr val="003192"/>
              </a:solidFill>
              <a:latin typeface="Calibri" pitchFamily="34" charset="0"/>
              <a:ea typeface="ＭＳ Ｐゴシック"/>
            </a:endParaRPr>
          </a:p>
          <a:p>
            <a:pPr eaLnBrk="1" hangingPunct="1">
              <a:spcAft>
                <a:spcPts val="600"/>
              </a:spcAft>
              <a:buClr>
                <a:srgbClr val="FFCC00"/>
              </a:buClr>
              <a:buFont typeface="Wingdings" pitchFamily="2" charset="2"/>
              <a:buChar char="v"/>
            </a:pPr>
            <a:endParaRPr lang="en-US" dirty="0" smtClean="0">
              <a:solidFill>
                <a:srgbClr val="003192"/>
              </a:solidFill>
              <a:latin typeface="Calibri" pitchFamily="34" charset="0"/>
              <a:ea typeface="ＭＳ Ｐゴシック"/>
              <a:cs typeface="ＭＳ Ｐゴシック"/>
            </a:endParaRPr>
          </a:p>
          <a:p>
            <a:pPr eaLnBrk="1" hangingPunct="1">
              <a:spcAft>
                <a:spcPts val="600"/>
              </a:spcAft>
              <a:buClr>
                <a:srgbClr val="FFCC00"/>
              </a:buClr>
              <a:buFont typeface="Wingdings" pitchFamily="2" charset="2"/>
              <a:buChar char="v"/>
            </a:pPr>
            <a:endParaRPr lang="en-US" sz="2800" dirty="0" smtClean="0">
              <a:solidFill>
                <a:srgbClr val="003192"/>
              </a:solidFill>
              <a:latin typeface="Calibri" pitchFamily="34" charset="0"/>
              <a:ea typeface="ＭＳ Ｐゴシック"/>
              <a:cs typeface="ＭＳ Ｐゴシック"/>
            </a:endParaRPr>
          </a:p>
          <a:p>
            <a:pPr eaLnBrk="1" hangingPunct="1">
              <a:spcAft>
                <a:spcPts val="600"/>
              </a:spcAft>
              <a:buClr>
                <a:srgbClr val="FFCC00"/>
              </a:buClr>
              <a:buFont typeface="Wingdings" pitchFamily="2" charset="2"/>
              <a:buChar char="v"/>
            </a:pPr>
            <a:endParaRPr lang="en-US" sz="2800" dirty="0" smtClean="0">
              <a:solidFill>
                <a:srgbClr val="003192"/>
              </a:solidFill>
              <a:latin typeface="Calibri" pitchFamily="34" charset="0"/>
              <a:ea typeface="ＭＳ Ｐゴシック"/>
              <a:cs typeface="ＭＳ Ｐゴシック"/>
            </a:endParaRPr>
          </a:p>
          <a:p>
            <a:pPr eaLnBrk="1" hangingPunct="1">
              <a:spcAft>
                <a:spcPts val="600"/>
              </a:spcAft>
              <a:buClr>
                <a:srgbClr val="FFCC00"/>
              </a:buClr>
              <a:buFont typeface="Arial" charset="0"/>
              <a:buNone/>
            </a:pPr>
            <a:endParaRPr lang="en-US" sz="2800" dirty="0" smtClean="0">
              <a:solidFill>
                <a:srgbClr val="003192"/>
              </a:solidFill>
              <a:latin typeface="Calibri" pitchFamily="34" charset="0"/>
              <a:ea typeface="ＭＳ Ｐゴシック"/>
              <a:cs typeface="ＭＳ Ｐゴシック"/>
            </a:endParaRPr>
          </a:p>
          <a:p>
            <a:pPr eaLnBrk="1" hangingPunct="1">
              <a:buFont typeface="Arial" charset="0"/>
              <a:buNone/>
            </a:pPr>
            <a:endParaRPr lang="en-US" sz="1100" dirty="0" smtClean="0">
              <a:ea typeface="ＭＳ Ｐゴシック"/>
              <a:cs typeface="ＭＳ Ｐゴシック"/>
            </a:endParaRPr>
          </a:p>
        </p:txBody>
      </p:sp>
      <p:sp>
        <p:nvSpPr>
          <p:cNvPr id="76801" name="Title 1"/>
          <p:cNvSpPr>
            <a:spLocks noGrp="1"/>
          </p:cNvSpPr>
          <p:nvPr>
            <p:ph type="title"/>
          </p:nvPr>
        </p:nvSpPr>
        <p:spPr/>
        <p:txBody>
          <a:bodyPr/>
          <a:lstStyle/>
          <a:p>
            <a:r>
              <a:rPr lang="en-US" dirty="0" smtClean="0"/>
              <a:t>New Eligibility Group</a:t>
            </a:r>
            <a:endParaRPr lang="en-US" dirty="0" smtClean="0">
              <a:ea typeface="ＭＳ Ｐゴシック"/>
              <a:cs typeface="ＭＳ Ｐゴシック"/>
            </a:endParaRPr>
          </a:p>
        </p:txBody>
      </p:sp>
      <p:sp>
        <p:nvSpPr>
          <p:cNvPr id="76803" name="Slide Number Placeholder 3"/>
          <p:cNvSpPr>
            <a:spLocks noGrp="1"/>
          </p:cNvSpPr>
          <p:nvPr>
            <p:ph type="sldNum" sz="quarter" idx="12"/>
          </p:nvPr>
        </p:nvSpPr>
        <p:spPr bwMode="auto">
          <a:prstGeom prst="rect">
            <a:avLst/>
          </a:prstGeom>
          <a:noFill/>
          <a:ln>
            <a:miter lim="800000"/>
            <a:headEnd/>
            <a:tailEnd/>
          </a:ln>
        </p:spPr>
        <p:txBody>
          <a:bodyPr/>
          <a:lstStyle/>
          <a:p>
            <a:fld id="{15E2C2F0-70B0-43B7-95D4-4B9E4105E1E4}" type="slidenum">
              <a:rPr lang="en-US" smtClean="0">
                <a:ea typeface="ＭＳ Ｐゴシック"/>
                <a:cs typeface="ＭＳ Ｐゴシック"/>
              </a:rPr>
              <a:pPr/>
              <a:t>33</a:t>
            </a:fld>
            <a:endParaRPr lang="en-US" dirty="0" smtClean="0">
              <a:ea typeface="ＭＳ Ｐゴシック"/>
              <a:cs typeface="ＭＳ Ｐゴシック"/>
            </a:endParaRPr>
          </a:p>
        </p:txBody>
      </p:sp>
    </p:spTree>
    <p:extLst>
      <p:ext uri="{BB962C8B-B14F-4D97-AF65-F5344CB8AC3E}">
        <p14:creationId xmlns:p14="http://schemas.microsoft.com/office/powerpoint/2010/main" val="411565101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ontent Placeholder 2"/>
          <p:cNvSpPr>
            <a:spLocks noGrp="1"/>
          </p:cNvSpPr>
          <p:nvPr>
            <p:ph idx="1"/>
          </p:nvPr>
        </p:nvSpPr>
        <p:spPr/>
        <p:txBody>
          <a:bodyPr>
            <a:normAutofit fontScale="92500" lnSpcReduction="20000"/>
          </a:bodyPr>
          <a:lstStyle/>
          <a:p>
            <a:pPr eaLnBrk="1" hangingPunct="1">
              <a:lnSpc>
                <a:spcPts val="400"/>
              </a:lnSpc>
              <a:spcBef>
                <a:spcPts val="600"/>
              </a:spcBef>
              <a:buClr>
                <a:srgbClr val="FFC000"/>
              </a:buClr>
              <a:buFont typeface="Arial" charset="0"/>
              <a:buNone/>
            </a:pPr>
            <a:endParaRPr lang="en-US" sz="1000" dirty="0" smtClean="0">
              <a:ea typeface="ＭＳ Ｐゴシック"/>
              <a:cs typeface="ＭＳ Ｐゴシック"/>
            </a:endParaRPr>
          </a:p>
          <a:p>
            <a:pPr eaLnBrk="1" hangingPunct="1">
              <a:spcAft>
                <a:spcPts val="600"/>
              </a:spcAft>
            </a:pPr>
            <a:r>
              <a:rPr lang="en-US" sz="2800" dirty="0" smtClean="0">
                <a:latin typeface="Calibri" pitchFamily="34" charset="0"/>
                <a:ea typeface="ＭＳ Ｐゴシック"/>
                <a:cs typeface="ＭＳ Ｐゴシック"/>
              </a:rPr>
              <a:t>Move to MAGI; replaces complex rules in place today</a:t>
            </a:r>
            <a:endParaRPr lang="en-US" sz="400" dirty="0" smtClean="0">
              <a:latin typeface="Calibri" pitchFamily="34" charset="0"/>
              <a:ea typeface="ＭＳ Ｐゴシック"/>
              <a:cs typeface="ＭＳ Ｐゴシック"/>
            </a:endParaRPr>
          </a:p>
          <a:p>
            <a:pPr eaLnBrk="1" hangingPunct="1">
              <a:spcAft>
                <a:spcPts val="600"/>
              </a:spcAft>
            </a:pPr>
            <a:r>
              <a:rPr lang="en-US" sz="2800" dirty="0" smtClean="0">
                <a:latin typeface="Calibri" pitchFamily="34" charset="0"/>
                <a:ea typeface="ＭＳ Ｐゴシック"/>
                <a:cs typeface="ＭＳ Ｐゴシック"/>
              </a:rPr>
              <a:t>Following state lead, modernizes eligibility verification rules to rely primarily on electronic data</a:t>
            </a:r>
          </a:p>
          <a:p>
            <a:pPr eaLnBrk="1" hangingPunct="1">
              <a:spcAft>
                <a:spcPts val="600"/>
              </a:spcAft>
            </a:pPr>
            <a:r>
              <a:rPr lang="en-US" sz="2800" dirty="0" smtClean="0">
                <a:latin typeface="Calibri" pitchFamily="34" charset="0"/>
                <a:ea typeface="ＭＳ Ｐゴシック"/>
                <a:cs typeface="ＭＳ Ｐゴシック"/>
              </a:rPr>
              <a:t>The federal government will perform some of the data matches for states, relieving administrative burden</a:t>
            </a:r>
          </a:p>
          <a:p>
            <a:pPr eaLnBrk="1" hangingPunct="1">
              <a:spcAft>
                <a:spcPts val="600"/>
              </a:spcAft>
            </a:pPr>
            <a:r>
              <a:rPr lang="en-US" sz="2800" dirty="0" smtClean="0">
                <a:latin typeface="Calibri" pitchFamily="34" charset="0"/>
                <a:ea typeface="ＭＳ Ｐゴシック"/>
              </a:rPr>
              <a:t>Renewals every 12 months</a:t>
            </a:r>
          </a:p>
          <a:p>
            <a:pPr lvl="1">
              <a:spcAft>
                <a:spcPts val="600"/>
              </a:spcAft>
            </a:pPr>
            <a:r>
              <a:rPr lang="en-US" sz="2400" dirty="0" smtClean="0">
                <a:latin typeface="Calibri" pitchFamily="34" charset="0"/>
                <a:ea typeface="ＭＳ Ｐゴシック"/>
              </a:rPr>
              <a:t>No face-to-face interview for MAGI-based enrollees at application or renewal</a:t>
            </a:r>
          </a:p>
          <a:p>
            <a:pPr lvl="1">
              <a:spcAft>
                <a:spcPts val="600"/>
              </a:spcAft>
            </a:pPr>
            <a:r>
              <a:rPr lang="en-US" sz="2400" dirty="0" smtClean="0">
                <a:latin typeface="Calibri" pitchFamily="34" charset="0"/>
                <a:ea typeface="ＭＳ Ｐゴシック"/>
              </a:rPr>
              <a:t>If eligibility can be renewed based on available data, no return form is needed </a:t>
            </a:r>
          </a:p>
          <a:p>
            <a:pPr eaLnBrk="1" hangingPunct="1">
              <a:spcAft>
                <a:spcPts val="600"/>
              </a:spcAft>
              <a:buClr>
                <a:srgbClr val="FFCC00"/>
              </a:buClr>
              <a:buFont typeface="Wingdings" pitchFamily="2" charset="2"/>
              <a:buChar char="v"/>
            </a:pPr>
            <a:endParaRPr lang="en-US" sz="2800" dirty="0" smtClean="0">
              <a:solidFill>
                <a:srgbClr val="003192"/>
              </a:solidFill>
              <a:latin typeface="Calibri" pitchFamily="34" charset="0"/>
              <a:ea typeface="ＭＳ Ｐゴシック"/>
              <a:cs typeface="ＭＳ Ｐゴシック"/>
            </a:endParaRPr>
          </a:p>
        </p:txBody>
      </p:sp>
      <p:sp>
        <p:nvSpPr>
          <p:cNvPr id="83969" name="Title 1"/>
          <p:cNvSpPr>
            <a:spLocks noGrp="1"/>
          </p:cNvSpPr>
          <p:nvPr>
            <p:ph type="title"/>
          </p:nvPr>
        </p:nvSpPr>
        <p:spPr/>
        <p:txBody>
          <a:bodyPr/>
          <a:lstStyle/>
          <a:p>
            <a:pPr eaLnBrk="1" hangingPunct="1"/>
            <a:r>
              <a:rPr lang="en-US" dirty="0" smtClean="0">
                <a:ea typeface="ＭＳ Ｐゴシック"/>
                <a:cs typeface="ＭＳ Ｐゴシック"/>
              </a:rPr>
              <a:t>Simplifying Medicaid and CHIP</a:t>
            </a:r>
          </a:p>
        </p:txBody>
      </p:sp>
      <p:sp>
        <p:nvSpPr>
          <p:cNvPr id="83971" name="Slide Number Placeholder 3"/>
          <p:cNvSpPr>
            <a:spLocks noGrp="1"/>
          </p:cNvSpPr>
          <p:nvPr>
            <p:ph type="sldNum" sz="quarter" idx="12"/>
          </p:nvPr>
        </p:nvSpPr>
        <p:spPr bwMode="auto">
          <a:prstGeom prst="rect">
            <a:avLst/>
          </a:prstGeom>
          <a:noFill/>
          <a:ln>
            <a:miter lim="800000"/>
            <a:headEnd/>
            <a:tailEnd/>
          </a:ln>
        </p:spPr>
        <p:txBody>
          <a:bodyPr/>
          <a:lstStyle/>
          <a:p>
            <a:fld id="{53060E19-C136-4C90-AE49-6C754182D7CC}" type="slidenum">
              <a:rPr lang="en-US" smtClean="0">
                <a:ea typeface="ＭＳ Ｐゴシック"/>
                <a:cs typeface="ＭＳ Ｐゴシック"/>
              </a:rPr>
              <a:pPr/>
              <a:t>34</a:t>
            </a:fld>
            <a:endParaRPr lang="en-US" dirty="0" smtClean="0">
              <a:ea typeface="ＭＳ Ｐゴシック"/>
              <a:cs typeface="ＭＳ Ｐゴシック"/>
            </a:endParaRPr>
          </a:p>
        </p:txBody>
      </p:sp>
    </p:spTree>
    <p:extLst>
      <p:ext uri="{BB962C8B-B14F-4D97-AF65-F5344CB8AC3E}">
        <p14:creationId xmlns:p14="http://schemas.microsoft.com/office/powerpoint/2010/main" val="189936975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ontent Placeholder 2"/>
          <p:cNvSpPr>
            <a:spLocks noGrp="1"/>
          </p:cNvSpPr>
          <p:nvPr>
            <p:ph idx="1"/>
          </p:nvPr>
        </p:nvSpPr>
        <p:spPr/>
        <p:txBody>
          <a:bodyPr>
            <a:normAutofit fontScale="70000" lnSpcReduction="20000"/>
          </a:bodyPr>
          <a:lstStyle/>
          <a:p>
            <a:pPr eaLnBrk="1" hangingPunct="1">
              <a:lnSpc>
                <a:spcPts val="400"/>
              </a:lnSpc>
              <a:spcBef>
                <a:spcPts val="600"/>
              </a:spcBef>
              <a:buClr>
                <a:srgbClr val="FFC000"/>
              </a:buClr>
              <a:buFont typeface="Arial" charset="0"/>
              <a:buNone/>
            </a:pPr>
            <a:endParaRPr lang="en-US" sz="1000" dirty="0" smtClean="0">
              <a:ea typeface="ＭＳ Ｐゴシック"/>
              <a:cs typeface="ＭＳ Ｐゴシック"/>
            </a:endParaRPr>
          </a:p>
          <a:p>
            <a:pPr eaLnBrk="1" hangingPunct="1">
              <a:lnSpc>
                <a:spcPct val="120000"/>
              </a:lnSpc>
              <a:buClr>
                <a:schemeClr val="tx1"/>
              </a:buClr>
            </a:pPr>
            <a:r>
              <a:rPr lang="en-US" sz="3000" dirty="0" smtClean="0">
                <a:latin typeface="Calibri" pitchFamily="34" charset="0"/>
                <a:ea typeface="ＭＳ Ｐゴシック"/>
                <a:cs typeface="ＭＳ Ｐゴシック"/>
              </a:rPr>
              <a:t>Single, streamlined application for all insurance affordability programs</a:t>
            </a:r>
          </a:p>
          <a:p>
            <a:pPr eaLnBrk="1" hangingPunct="1">
              <a:lnSpc>
                <a:spcPct val="120000"/>
              </a:lnSpc>
              <a:buClr>
                <a:schemeClr val="tx1"/>
              </a:buClr>
            </a:pPr>
            <a:r>
              <a:rPr lang="en-US" sz="3000" dirty="0" smtClean="0">
                <a:latin typeface="Calibri" pitchFamily="34" charset="0"/>
                <a:ea typeface="ＭＳ Ｐゴシック"/>
                <a:cs typeface="ＭＳ Ｐゴシック"/>
              </a:rPr>
              <a:t>Coordinated policies across Medicaid, CHIP, and the Marketplace (Exchanges)</a:t>
            </a:r>
          </a:p>
          <a:p>
            <a:pPr eaLnBrk="1" hangingPunct="1">
              <a:lnSpc>
                <a:spcPct val="120000"/>
              </a:lnSpc>
              <a:buClr>
                <a:schemeClr val="tx1"/>
              </a:buClr>
            </a:pPr>
            <a:r>
              <a:rPr lang="en-US" sz="3000" dirty="0" smtClean="0">
                <a:latin typeface="Calibri" pitchFamily="34" charset="0"/>
                <a:ea typeface="ＭＳ Ｐゴシック"/>
                <a:cs typeface="ＭＳ Ｐゴシック"/>
              </a:rPr>
              <a:t>New website that provides program information and facilitates enrollment in all insurance affordability programs</a:t>
            </a:r>
          </a:p>
          <a:p>
            <a:pPr eaLnBrk="1" hangingPunct="1">
              <a:lnSpc>
                <a:spcPct val="120000"/>
              </a:lnSpc>
              <a:buClr>
                <a:schemeClr val="tx1"/>
              </a:buClr>
            </a:pPr>
            <a:r>
              <a:rPr lang="en-US" sz="3000" dirty="0" smtClean="0">
                <a:latin typeface="Calibri" pitchFamily="34" charset="0"/>
                <a:ea typeface="ＭＳ Ｐゴシック"/>
                <a:cs typeface="ＭＳ Ｐゴシック"/>
              </a:rPr>
              <a:t>New standards and guidelines for ensuring a coordinated, accurate, and timely process</a:t>
            </a:r>
          </a:p>
          <a:p>
            <a:pPr lvl="1">
              <a:lnSpc>
                <a:spcPct val="120000"/>
              </a:lnSpc>
              <a:buClr>
                <a:schemeClr val="tx1"/>
              </a:buClr>
            </a:pPr>
            <a:r>
              <a:rPr lang="en-US" dirty="0" smtClean="0">
                <a:latin typeface="Calibri" pitchFamily="34" charset="0"/>
                <a:ea typeface="ＭＳ Ｐゴシック"/>
                <a:cs typeface="ＭＳ Ｐゴシック"/>
              </a:rPr>
              <a:t>Performing eligibility determinations</a:t>
            </a:r>
          </a:p>
          <a:p>
            <a:pPr lvl="1">
              <a:lnSpc>
                <a:spcPct val="120000"/>
              </a:lnSpc>
              <a:buClr>
                <a:schemeClr val="tx1"/>
              </a:buClr>
            </a:pPr>
            <a:r>
              <a:rPr lang="en-US" dirty="0" smtClean="0">
                <a:latin typeface="Calibri" pitchFamily="34" charset="0"/>
                <a:ea typeface="ＭＳ Ｐゴシック"/>
                <a:cs typeface="ＭＳ Ｐゴシック"/>
              </a:rPr>
              <a:t>Transferring information to other insurance affordability programs</a:t>
            </a:r>
          </a:p>
          <a:p>
            <a:pPr eaLnBrk="1" hangingPunct="1">
              <a:lnSpc>
                <a:spcPts val="2700"/>
              </a:lnSpc>
              <a:spcAft>
                <a:spcPts val="600"/>
              </a:spcAft>
              <a:buClr>
                <a:srgbClr val="FFCC00"/>
              </a:buClr>
              <a:buFont typeface="Wingdings" pitchFamily="2" charset="2"/>
              <a:buChar char="v"/>
            </a:pPr>
            <a:endParaRPr lang="en-US" sz="2800" dirty="0" smtClean="0">
              <a:solidFill>
                <a:srgbClr val="003192"/>
              </a:solidFill>
              <a:latin typeface="Calibri" pitchFamily="34" charset="0"/>
              <a:ea typeface="ＭＳ Ｐゴシック"/>
              <a:cs typeface="ＭＳ Ｐゴシック"/>
            </a:endParaRPr>
          </a:p>
          <a:p>
            <a:pPr eaLnBrk="1" hangingPunct="1">
              <a:lnSpc>
                <a:spcPts val="2700"/>
              </a:lnSpc>
              <a:spcAft>
                <a:spcPts val="600"/>
              </a:spcAft>
              <a:buClr>
                <a:srgbClr val="FFCC00"/>
              </a:buClr>
              <a:buFont typeface="Wingdings" pitchFamily="2" charset="2"/>
              <a:buChar char="v"/>
            </a:pPr>
            <a:endParaRPr lang="en-US" sz="2800" dirty="0" smtClean="0">
              <a:solidFill>
                <a:srgbClr val="003192"/>
              </a:solidFill>
              <a:latin typeface="Calibri" pitchFamily="34" charset="0"/>
              <a:ea typeface="ＭＳ Ｐゴシック"/>
              <a:cs typeface="ＭＳ Ｐゴシック"/>
            </a:endParaRPr>
          </a:p>
          <a:p>
            <a:pPr eaLnBrk="1" hangingPunct="1">
              <a:lnSpc>
                <a:spcPts val="2700"/>
              </a:lnSpc>
              <a:spcAft>
                <a:spcPts val="600"/>
              </a:spcAft>
              <a:buClr>
                <a:srgbClr val="FFCC00"/>
              </a:buClr>
              <a:buFont typeface="Wingdings" pitchFamily="2" charset="2"/>
              <a:buChar char="v"/>
            </a:pPr>
            <a:endParaRPr lang="en-US" sz="2800" dirty="0" smtClean="0">
              <a:solidFill>
                <a:srgbClr val="003192"/>
              </a:solidFill>
              <a:latin typeface="Calibri" pitchFamily="34" charset="0"/>
              <a:ea typeface="ＭＳ Ｐゴシック"/>
              <a:cs typeface="ＭＳ Ｐゴシック"/>
            </a:endParaRPr>
          </a:p>
          <a:p>
            <a:pPr eaLnBrk="1" hangingPunct="1">
              <a:lnSpc>
                <a:spcPts val="2700"/>
              </a:lnSpc>
              <a:spcAft>
                <a:spcPts val="600"/>
              </a:spcAft>
              <a:buClr>
                <a:srgbClr val="FFCC00"/>
              </a:buClr>
              <a:buFont typeface="Wingdings" pitchFamily="2" charset="2"/>
              <a:buChar char="v"/>
            </a:pPr>
            <a:endParaRPr lang="en-US" sz="2800" dirty="0" smtClean="0">
              <a:solidFill>
                <a:srgbClr val="003192"/>
              </a:solidFill>
              <a:latin typeface="Calibri" pitchFamily="34" charset="0"/>
              <a:ea typeface="ＭＳ Ｐゴシック"/>
              <a:cs typeface="ＭＳ Ｐゴシック"/>
            </a:endParaRPr>
          </a:p>
          <a:p>
            <a:pPr eaLnBrk="1" hangingPunct="1">
              <a:spcAft>
                <a:spcPts val="600"/>
              </a:spcAft>
              <a:buClr>
                <a:srgbClr val="FFCC00"/>
              </a:buClr>
              <a:buFont typeface="Wingdings" pitchFamily="2" charset="2"/>
              <a:buChar char="v"/>
            </a:pPr>
            <a:endParaRPr lang="en-US" sz="2800" dirty="0" smtClean="0">
              <a:solidFill>
                <a:srgbClr val="003192"/>
              </a:solidFill>
              <a:latin typeface="Calibri" pitchFamily="34" charset="0"/>
              <a:ea typeface="ＭＳ Ｐゴシック"/>
              <a:cs typeface="ＭＳ Ｐゴシック"/>
            </a:endParaRPr>
          </a:p>
          <a:p>
            <a:pPr eaLnBrk="1" hangingPunct="1">
              <a:spcAft>
                <a:spcPts val="600"/>
              </a:spcAft>
              <a:buClr>
                <a:srgbClr val="FFCC00"/>
              </a:buClr>
              <a:buFont typeface="Wingdings" pitchFamily="2" charset="2"/>
              <a:buChar char="v"/>
            </a:pPr>
            <a:endParaRPr lang="en-US" sz="2800" dirty="0" smtClean="0">
              <a:solidFill>
                <a:srgbClr val="003192"/>
              </a:solidFill>
              <a:latin typeface="Calibri" pitchFamily="34" charset="0"/>
              <a:ea typeface="ＭＳ Ｐゴシック"/>
              <a:cs typeface="ＭＳ Ｐゴシック"/>
            </a:endParaRPr>
          </a:p>
          <a:p>
            <a:pPr eaLnBrk="1" hangingPunct="1">
              <a:spcAft>
                <a:spcPts val="600"/>
              </a:spcAft>
              <a:buClr>
                <a:srgbClr val="FFCC00"/>
              </a:buClr>
              <a:buFont typeface="Arial" charset="0"/>
              <a:buNone/>
            </a:pPr>
            <a:endParaRPr lang="en-US" sz="2800" dirty="0" smtClean="0">
              <a:solidFill>
                <a:srgbClr val="003192"/>
              </a:solidFill>
              <a:latin typeface="Calibri" pitchFamily="34" charset="0"/>
              <a:ea typeface="ＭＳ Ｐゴシック"/>
              <a:cs typeface="ＭＳ Ｐゴシック"/>
            </a:endParaRPr>
          </a:p>
          <a:p>
            <a:pPr eaLnBrk="1" hangingPunct="1">
              <a:buFont typeface="Arial" charset="0"/>
              <a:buNone/>
            </a:pPr>
            <a:endParaRPr lang="en-US" sz="1100" dirty="0" smtClean="0">
              <a:ea typeface="ＭＳ Ｐゴシック"/>
              <a:cs typeface="ＭＳ Ｐゴシック"/>
            </a:endParaRPr>
          </a:p>
        </p:txBody>
      </p:sp>
      <p:sp>
        <p:nvSpPr>
          <p:cNvPr id="88065" name="Title 1"/>
          <p:cNvSpPr>
            <a:spLocks noGrp="1"/>
          </p:cNvSpPr>
          <p:nvPr>
            <p:ph type="title"/>
          </p:nvPr>
        </p:nvSpPr>
        <p:spPr/>
        <p:txBody>
          <a:bodyPr>
            <a:normAutofit/>
          </a:bodyPr>
          <a:lstStyle/>
          <a:p>
            <a:pPr eaLnBrk="1" hangingPunct="1"/>
            <a:r>
              <a:rPr lang="en-US" dirty="0" smtClean="0">
                <a:ea typeface="ＭＳ Ｐゴシック"/>
                <a:cs typeface="ＭＳ Ｐゴシック"/>
              </a:rPr>
              <a:t>Coordination: </a:t>
            </a:r>
            <a:br>
              <a:rPr lang="en-US" dirty="0" smtClean="0">
                <a:ea typeface="ＭＳ Ｐゴシック"/>
                <a:cs typeface="ＭＳ Ｐゴシック"/>
              </a:rPr>
            </a:br>
            <a:r>
              <a:rPr lang="en-US" dirty="0" smtClean="0">
                <a:ea typeface="ＭＳ Ｐゴシック"/>
                <a:cs typeface="ＭＳ Ｐゴシック"/>
              </a:rPr>
              <a:t>A Seamless System of Coverage</a:t>
            </a:r>
          </a:p>
        </p:txBody>
      </p:sp>
      <p:sp>
        <p:nvSpPr>
          <p:cNvPr id="88067" name="Slide Number Placeholder 3"/>
          <p:cNvSpPr>
            <a:spLocks noGrp="1"/>
          </p:cNvSpPr>
          <p:nvPr>
            <p:ph type="sldNum" sz="quarter" idx="12"/>
          </p:nvPr>
        </p:nvSpPr>
        <p:spPr bwMode="auto">
          <a:prstGeom prst="rect">
            <a:avLst/>
          </a:prstGeom>
          <a:noFill/>
          <a:ln>
            <a:miter lim="800000"/>
            <a:headEnd/>
            <a:tailEnd/>
          </a:ln>
        </p:spPr>
        <p:txBody>
          <a:bodyPr/>
          <a:lstStyle/>
          <a:p>
            <a:fld id="{B19BE825-6BC2-4B09-9E2C-C6F4531F054C}" type="slidenum">
              <a:rPr lang="en-US" smtClean="0">
                <a:ea typeface="ＭＳ Ｐゴシック"/>
                <a:cs typeface="ＭＳ Ｐゴシック"/>
              </a:rPr>
              <a:pPr/>
              <a:t>35</a:t>
            </a:fld>
            <a:endParaRPr lang="en-US" dirty="0" smtClean="0">
              <a:ea typeface="ＭＳ Ｐゴシック"/>
              <a:cs typeface="ＭＳ Ｐゴシック"/>
            </a:endParaRPr>
          </a:p>
        </p:txBody>
      </p:sp>
    </p:spTree>
    <p:extLst>
      <p:ext uri="{BB962C8B-B14F-4D97-AF65-F5344CB8AC3E}">
        <p14:creationId xmlns:p14="http://schemas.microsoft.com/office/powerpoint/2010/main" val="188781482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ontent Placeholder 2"/>
          <p:cNvSpPr>
            <a:spLocks noGrp="1"/>
          </p:cNvSpPr>
          <p:nvPr>
            <p:ph idx="1"/>
          </p:nvPr>
        </p:nvSpPr>
        <p:spPr/>
        <p:txBody>
          <a:bodyPr>
            <a:normAutofit/>
          </a:bodyPr>
          <a:lstStyle/>
          <a:p>
            <a:pPr eaLnBrk="1" hangingPunct="1">
              <a:lnSpc>
                <a:spcPts val="400"/>
              </a:lnSpc>
              <a:spcBef>
                <a:spcPts val="600"/>
              </a:spcBef>
              <a:buClr>
                <a:srgbClr val="FFC000"/>
              </a:buClr>
              <a:buFont typeface="Arial" charset="0"/>
              <a:buNone/>
            </a:pPr>
            <a:endParaRPr lang="en-US" sz="1000" dirty="0" smtClean="0">
              <a:ea typeface="ＭＳ Ｐゴシック"/>
              <a:cs typeface="ＭＳ Ｐゴシック"/>
            </a:endParaRPr>
          </a:p>
          <a:p>
            <a:r>
              <a:rPr lang="en-US" sz="2800" dirty="0">
                <a:cs typeface="Arial" charset="0"/>
              </a:rPr>
              <a:t>What is it?</a:t>
            </a:r>
          </a:p>
          <a:p>
            <a:endParaRPr lang="en-US" sz="2800" dirty="0">
              <a:cs typeface="Arial" charset="0"/>
            </a:endParaRPr>
          </a:p>
          <a:p>
            <a:r>
              <a:rPr lang="en-US" sz="2800" dirty="0">
                <a:cs typeface="Arial" charset="0"/>
              </a:rPr>
              <a:t>Who is eligible?</a:t>
            </a:r>
            <a:endParaRPr lang="en-US" sz="2000" dirty="0">
              <a:cs typeface="Arial" charset="0"/>
            </a:endParaRPr>
          </a:p>
          <a:p>
            <a:pPr marL="0" indent="0" eaLnBrk="1" hangingPunct="1">
              <a:lnSpc>
                <a:spcPts val="2700"/>
              </a:lnSpc>
              <a:spcAft>
                <a:spcPts val="600"/>
              </a:spcAft>
              <a:buClr>
                <a:srgbClr val="FFCC00"/>
              </a:buClr>
              <a:buNone/>
            </a:pPr>
            <a:endParaRPr lang="en-US" sz="2800" dirty="0" smtClean="0">
              <a:solidFill>
                <a:srgbClr val="003192"/>
              </a:solidFill>
              <a:latin typeface="Calibri" pitchFamily="34" charset="0"/>
              <a:ea typeface="ＭＳ Ｐゴシック"/>
              <a:cs typeface="ＭＳ Ｐゴシック"/>
            </a:endParaRPr>
          </a:p>
          <a:p>
            <a:pPr eaLnBrk="1" hangingPunct="1">
              <a:lnSpc>
                <a:spcPts val="2700"/>
              </a:lnSpc>
              <a:spcAft>
                <a:spcPts val="600"/>
              </a:spcAft>
              <a:buClr>
                <a:srgbClr val="FFCC00"/>
              </a:buClr>
              <a:buFont typeface="Wingdings" pitchFamily="2" charset="2"/>
              <a:buChar char="v"/>
            </a:pPr>
            <a:endParaRPr lang="en-US" sz="2800" dirty="0" smtClean="0">
              <a:solidFill>
                <a:srgbClr val="003192"/>
              </a:solidFill>
              <a:latin typeface="Calibri" pitchFamily="34" charset="0"/>
              <a:ea typeface="ＭＳ Ｐゴシック"/>
              <a:cs typeface="ＭＳ Ｐゴシック"/>
            </a:endParaRPr>
          </a:p>
          <a:p>
            <a:pPr eaLnBrk="1" hangingPunct="1">
              <a:lnSpc>
                <a:spcPts val="2700"/>
              </a:lnSpc>
              <a:spcAft>
                <a:spcPts val="600"/>
              </a:spcAft>
              <a:buClr>
                <a:srgbClr val="FFCC00"/>
              </a:buClr>
              <a:buFont typeface="Wingdings" pitchFamily="2" charset="2"/>
              <a:buChar char="v"/>
            </a:pPr>
            <a:endParaRPr lang="en-US" sz="2800" dirty="0" smtClean="0">
              <a:solidFill>
                <a:srgbClr val="003192"/>
              </a:solidFill>
              <a:latin typeface="Calibri" pitchFamily="34" charset="0"/>
              <a:ea typeface="ＭＳ Ｐゴシック"/>
              <a:cs typeface="ＭＳ Ｐゴシック"/>
            </a:endParaRPr>
          </a:p>
          <a:p>
            <a:pPr eaLnBrk="1" hangingPunct="1">
              <a:lnSpc>
                <a:spcPts val="2700"/>
              </a:lnSpc>
              <a:spcAft>
                <a:spcPts val="600"/>
              </a:spcAft>
              <a:buClr>
                <a:srgbClr val="FFCC00"/>
              </a:buClr>
              <a:buFont typeface="Wingdings" pitchFamily="2" charset="2"/>
              <a:buChar char="v"/>
            </a:pPr>
            <a:endParaRPr lang="en-US" sz="2800" dirty="0" smtClean="0">
              <a:solidFill>
                <a:srgbClr val="003192"/>
              </a:solidFill>
              <a:latin typeface="Calibri" pitchFamily="34" charset="0"/>
              <a:ea typeface="ＭＳ Ｐゴシック"/>
              <a:cs typeface="ＭＳ Ｐゴシック"/>
            </a:endParaRPr>
          </a:p>
          <a:p>
            <a:pPr eaLnBrk="1" hangingPunct="1">
              <a:spcAft>
                <a:spcPts val="600"/>
              </a:spcAft>
              <a:buClr>
                <a:srgbClr val="FFCC00"/>
              </a:buClr>
              <a:buFont typeface="Wingdings" pitchFamily="2" charset="2"/>
              <a:buChar char="v"/>
            </a:pPr>
            <a:endParaRPr lang="en-US" sz="2800" dirty="0" smtClean="0">
              <a:solidFill>
                <a:srgbClr val="003192"/>
              </a:solidFill>
              <a:latin typeface="Calibri" pitchFamily="34" charset="0"/>
              <a:ea typeface="ＭＳ Ｐゴシック"/>
              <a:cs typeface="ＭＳ Ｐゴシック"/>
            </a:endParaRPr>
          </a:p>
          <a:p>
            <a:pPr eaLnBrk="1" hangingPunct="1">
              <a:spcAft>
                <a:spcPts val="600"/>
              </a:spcAft>
              <a:buClr>
                <a:srgbClr val="FFCC00"/>
              </a:buClr>
              <a:buFont typeface="Wingdings" pitchFamily="2" charset="2"/>
              <a:buChar char="v"/>
            </a:pPr>
            <a:endParaRPr lang="en-US" sz="2800" dirty="0" smtClean="0">
              <a:solidFill>
                <a:srgbClr val="003192"/>
              </a:solidFill>
              <a:latin typeface="Calibri" pitchFamily="34" charset="0"/>
              <a:ea typeface="ＭＳ Ｐゴシック"/>
              <a:cs typeface="ＭＳ Ｐゴシック"/>
            </a:endParaRPr>
          </a:p>
          <a:p>
            <a:pPr eaLnBrk="1" hangingPunct="1">
              <a:spcAft>
                <a:spcPts val="600"/>
              </a:spcAft>
              <a:buClr>
                <a:srgbClr val="FFCC00"/>
              </a:buClr>
              <a:buFont typeface="Arial" charset="0"/>
              <a:buNone/>
            </a:pPr>
            <a:endParaRPr lang="en-US" sz="2800" dirty="0" smtClean="0">
              <a:solidFill>
                <a:srgbClr val="003192"/>
              </a:solidFill>
              <a:latin typeface="Calibri" pitchFamily="34" charset="0"/>
              <a:ea typeface="ＭＳ Ｐゴシック"/>
              <a:cs typeface="ＭＳ Ｐゴシック"/>
            </a:endParaRPr>
          </a:p>
          <a:p>
            <a:pPr eaLnBrk="1" hangingPunct="1">
              <a:buFont typeface="Arial" charset="0"/>
              <a:buNone/>
            </a:pPr>
            <a:endParaRPr lang="en-US" sz="1100" dirty="0" smtClean="0">
              <a:ea typeface="ＭＳ Ｐゴシック"/>
              <a:cs typeface="ＭＳ Ｐゴシック"/>
            </a:endParaRPr>
          </a:p>
        </p:txBody>
      </p:sp>
      <p:sp>
        <p:nvSpPr>
          <p:cNvPr id="88065" name="Title 1"/>
          <p:cNvSpPr>
            <a:spLocks noGrp="1"/>
          </p:cNvSpPr>
          <p:nvPr>
            <p:ph type="title"/>
          </p:nvPr>
        </p:nvSpPr>
        <p:spPr/>
        <p:txBody>
          <a:bodyPr>
            <a:normAutofit/>
          </a:bodyPr>
          <a:lstStyle/>
          <a:p>
            <a:r>
              <a:rPr lang="en-US" spc="-100" dirty="0"/>
              <a:t>Children’s Health Insurance Program (CHIP)</a:t>
            </a:r>
            <a:endParaRPr lang="en-US" dirty="0" smtClean="0">
              <a:ea typeface="ＭＳ Ｐゴシック"/>
              <a:cs typeface="ＭＳ Ｐゴシック"/>
            </a:endParaRPr>
          </a:p>
        </p:txBody>
      </p:sp>
      <p:sp>
        <p:nvSpPr>
          <p:cNvPr id="88067" name="Slide Number Placeholder 3"/>
          <p:cNvSpPr>
            <a:spLocks noGrp="1"/>
          </p:cNvSpPr>
          <p:nvPr>
            <p:ph type="sldNum" sz="quarter" idx="12"/>
          </p:nvPr>
        </p:nvSpPr>
        <p:spPr bwMode="auto">
          <a:prstGeom prst="rect">
            <a:avLst/>
          </a:prstGeom>
          <a:noFill/>
          <a:ln>
            <a:miter lim="800000"/>
            <a:headEnd/>
            <a:tailEnd/>
          </a:ln>
        </p:spPr>
        <p:txBody>
          <a:bodyPr/>
          <a:lstStyle/>
          <a:p>
            <a:fld id="{B19BE825-6BC2-4B09-9E2C-C6F4531F054C}" type="slidenum">
              <a:rPr lang="en-US" smtClean="0">
                <a:ea typeface="ＭＳ Ｐゴシック"/>
                <a:cs typeface="ＭＳ Ｐゴシック"/>
              </a:rPr>
              <a:pPr/>
              <a:t>36</a:t>
            </a:fld>
            <a:endParaRPr lang="en-US" dirty="0" smtClean="0">
              <a:ea typeface="ＭＳ Ｐゴシック"/>
              <a:cs typeface="ＭＳ Ｐゴシック"/>
            </a:endParaRPr>
          </a:p>
        </p:txBody>
      </p:sp>
    </p:spTree>
    <p:extLst>
      <p:ext uri="{BB962C8B-B14F-4D97-AF65-F5344CB8AC3E}">
        <p14:creationId xmlns:p14="http://schemas.microsoft.com/office/powerpoint/2010/main" val="84608774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p:txBody>
          <a:bodyPr>
            <a:noAutofit/>
          </a:bodyPr>
          <a:lstStyle/>
          <a:p>
            <a:pPr>
              <a:defRPr/>
            </a:pPr>
            <a:r>
              <a:rPr lang="en-US" dirty="0" smtClean="0"/>
              <a:t>Children’s Health Insurance Program (CHIP)</a:t>
            </a:r>
          </a:p>
          <a:p>
            <a:pPr>
              <a:defRPr/>
            </a:pPr>
            <a:r>
              <a:rPr lang="en-US" dirty="0" smtClean="0"/>
              <a:t>Title XXI of the Social Security Act</a:t>
            </a:r>
          </a:p>
          <a:p>
            <a:pPr>
              <a:defRPr/>
            </a:pPr>
            <a:r>
              <a:rPr lang="en-US" dirty="0" smtClean="0"/>
              <a:t>Part of the Balanced Budget Act of 1997</a:t>
            </a:r>
          </a:p>
          <a:p>
            <a:pPr>
              <a:defRPr/>
            </a:pPr>
            <a:r>
              <a:rPr lang="en-US" dirty="0" smtClean="0"/>
              <a:t>Covers America’s uninsured children</a:t>
            </a:r>
          </a:p>
          <a:p>
            <a:pPr>
              <a:spcBef>
                <a:spcPts val="0"/>
              </a:spcBef>
              <a:defRPr/>
            </a:pPr>
            <a:r>
              <a:rPr lang="en-US" dirty="0" smtClean="0"/>
              <a:t>Joint federal and state financing</a:t>
            </a:r>
          </a:p>
          <a:p>
            <a:pPr lvl="1">
              <a:defRPr/>
            </a:pPr>
            <a:r>
              <a:rPr lang="en-US" dirty="0" smtClean="0"/>
              <a:t>Federal Medical Assistance Percentages (FMAP)</a:t>
            </a:r>
          </a:p>
          <a:p>
            <a:pPr>
              <a:defRPr/>
            </a:pPr>
            <a:r>
              <a:rPr lang="en-US" dirty="0" smtClean="0"/>
              <a:t>Administered by each state</a:t>
            </a:r>
          </a:p>
          <a:p>
            <a:pPr>
              <a:defRPr/>
            </a:pPr>
            <a:r>
              <a:rPr lang="en-US" dirty="0" smtClean="0"/>
              <a:t>States have option to design program</a:t>
            </a:r>
          </a:p>
        </p:txBody>
      </p:sp>
      <p:sp>
        <p:nvSpPr>
          <p:cNvPr id="47106" name="Rectangle 2"/>
          <p:cNvSpPr>
            <a:spLocks noGrp="1" noChangeArrowheads="1"/>
          </p:cNvSpPr>
          <p:nvPr>
            <p:ph type="title"/>
          </p:nvPr>
        </p:nvSpPr>
        <p:spPr/>
        <p:txBody>
          <a:bodyPr>
            <a:noAutofit/>
          </a:bodyPr>
          <a:lstStyle/>
          <a:p>
            <a:pPr>
              <a:spcBef>
                <a:spcPts val="600"/>
              </a:spcBef>
              <a:defRPr/>
            </a:pPr>
            <a:r>
              <a:rPr lang="en-US" dirty="0" smtClean="0">
                <a:cs typeface="Arial" charset="0"/>
              </a:rPr>
              <a:t>Overview of CHIP</a:t>
            </a:r>
          </a:p>
        </p:txBody>
      </p:sp>
      <p:sp>
        <p:nvSpPr>
          <p:cNvPr id="5" name="Slide Number Placeholder 4"/>
          <p:cNvSpPr>
            <a:spLocks noGrp="1"/>
          </p:cNvSpPr>
          <p:nvPr>
            <p:ph type="sldNum" sz="quarter" idx="12"/>
          </p:nvPr>
        </p:nvSpPr>
        <p:spPr>
          <a:prstGeom prst="rect">
            <a:avLst/>
          </a:prstGeom>
        </p:spPr>
        <p:txBody>
          <a:bodyPr/>
          <a:lstStyle/>
          <a:p>
            <a:pPr>
              <a:defRPr/>
            </a:pPr>
            <a:fld id="{5257DFA7-27F1-4391-8F2A-A87C8BDE8EA7}" type="slidenum">
              <a:rPr lang="en-US" smtClean="0"/>
              <a:pPr>
                <a:defRPr/>
              </a:pPr>
              <a:t>37</a:t>
            </a:fld>
            <a:endParaRPr lang="en-US" dirty="0"/>
          </a:p>
        </p:txBody>
      </p:sp>
    </p:spTree>
    <p:extLst>
      <p:ext uri="{BB962C8B-B14F-4D97-AF65-F5344CB8AC3E}">
        <p14:creationId xmlns:p14="http://schemas.microsoft.com/office/powerpoint/2010/main" val="57840921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457200" y="2103437"/>
            <a:ext cx="8229600" cy="4297363"/>
          </a:xfrm>
        </p:spPr>
        <p:txBody>
          <a:bodyPr/>
          <a:lstStyle/>
          <a:p>
            <a:r>
              <a:rPr lang="en-US" dirty="0" smtClean="0"/>
              <a:t>Children’s Health Insurance Program Reauthorization Act </a:t>
            </a:r>
            <a:r>
              <a:rPr lang="en-US" dirty="0" smtClean="0">
                <a:latin typeface="+mn-lt"/>
              </a:rPr>
              <a:t>of 2009  </a:t>
            </a:r>
          </a:p>
          <a:p>
            <a:r>
              <a:rPr lang="en-US" dirty="0" smtClean="0">
                <a:latin typeface="+mn-lt"/>
              </a:rPr>
              <a:t>Also known as PL 111-3</a:t>
            </a:r>
            <a:endParaRPr lang="en-US" sz="2400" dirty="0" smtClean="0">
              <a:latin typeface="+mn-lt"/>
            </a:endParaRPr>
          </a:p>
          <a:p>
            <a:r>
              <a:rPr lang="en-US" dirty="0" smtClean="0">
                <a:latin typeface="+mn-lt"/>
              </a:rPr>
              <a:t>Reauthorized CHIP effective February 4, 2009</a:t>
            </a:r>
          </a:p>
        </p:txBody>
      </p:sp>
      <p:sp>
        <p:nvSpPr>
          <p:cNvPr id="48130" name="AutoShape 2"/>
          <p:cNvSpPr>
            <a:spLocks noGrp="1" noChangeArrowheads="1"/>
          </p:cNvSpPr>
          <p:nvPr>
            <p:ph type="title"/>
          </p:nvPr>
        </p:nvSpPr>
        <p:spPr/>
        <p:txBody>
          <a:bodyPr lIns="0" rIns="0" bIns="0"/>
          <a:lstStyle/>
          <a:p>
            <a:r>
              <a:rPr lang="en-US" dirty="0" smtClean="0"/>
              <a:t>CHIPRA</a:t>
            </a:r>
          </a:p>
        </p:txBody>
      </p:sp>
      <p:sp>
        <p:nvSpPr>
          <p:cNvPr id="5" name="Slide Number Placeholder 4"/>
          <p:cNvSpPr>
            <a:spLocks noGrp="1"/>
          </p:cNvSpPr>
          <p:nvPr>
            <p:ph type="sldNum" sz="quarter" idx="12"/>
          </p:nvPr>
        </p:nvSpPr>
        <p:spPr>
          <a:prstGeom prst="rect">
            <a:avLst/>
          </a:prstGeom>
        </p:spPr>
        <p:txBody>
          <a:bodyPr/>
          <a:lstStyle/>
          <a:p>
            <a:pPr>
              <a:defRPr/>
            </a:pPr>
            <a:fld id="{CF8EECBE-7047-48BC-A809-F63D86192A59}" type="slidenum">
              <a:rPr lang="en-US" smtClean="0"/>
              <a:pPr>
                <a:defRPr/>
              </a:pPr>
              <a:t>38</a:t>
            </a:fld>
            <a:endParaRPr lang="en-US" dirty="0"/>
          </a:p>
        </p:txBody>
      </p:sp>
    </p:spTree>
    <p:extLst>
      <p:ext uri="{BB962C8B-B14F-4D97-AF65-F5344CB8AC3E}">
        <p14:creationId xmlns:p14="http://schemas.microsoft.com/office/powerpoint/2010/main" val="309807585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p:txBody>
          <a:bodyPr/>
          <a:lstStyle/>
          <a:p>
            <a:pPr>
              <a:defRPr/>
            </a:pPr>
            <a:r>
              <a:rPr lang="en-US" dirty="0" smtClean="0"/>
              <a:t>Provides health insurance for children </a:t>
            </a:r>
          </a:p>
          <a:p>
            <a:pPr marL="688975" lvl="1">
              <a:defRPr/>
            </a:pPr>
            <a:r>
              <a:rPr lang="en-US" dirty="0" smtClean="0"/>
              <a:t>Up to age 19 and those not already insured</a:t>
            </a:r>
          </a:p>
          <a:p>
            <a:pPr marL="688975" lvl="1">
              <a:defRPr/>
            </a:pPr>
            <a:r>
              <a:rPr lang="en-US" dirty="0" smtClean="0"/>
              <a:t>Must meet other requirements   </a:t>
            </a:r>
          </a:p>
          <a:p>
            <a:pPr>
              <a:defRPr/>
            </a:pPr>
            <a:r>
              <a:rPr lang="en-US" dirty="0" smtClean="0"/>
              <a:t>A federal/state partnership</a:t>
            </a:r>
          </a:p>
          <a:p>
            <a:pPr>
              <a:defRPr/>
            </a:pPr>
            <a:r>
              <a:rPr lang="en-US" dirty="0" smtClean="0"/>
              <a:t>States set own guidelines within federal rules</a:t>
            </a:r>
          </a:p>
          <a:p>
            <a:pPr>
              <a:defRPr/>
            </a:pPr>
            <a:r>
              <a:rPr lang="en-US" dirty="0" smtClean="0"/>
              <a:t>The way CHIP is funded </a:t>
            </a:r>
          </a:p>
          <a:p>
            <a:pPr marL="688975" lvl="1">
              <a:defRPr/>
            </a:pPr>
            <a:r>
              <a:rPr lang="en-US" dirty="0"/>
              <a:t>It’s not an entitlement program</a:t>
            </a:r>
          </a:p>
          <a:p>
            <a:pPr marL="403225" indent="-403225">
              <a:defRPr/>
            </a:pPr>
            <a:endParaRPr lang="en-US" sz="2800" dirty="0"/>
          </a:p>
        </p:txBody>
      </p:sp>
      <p:sp>
        <p:nvSpPr>
          <p:cNvPr id="49154" name="AutoShape 2"/>
          <p:cNvSpPr>
            <a:spLocks noGrp="1" noChangeArrowheads="1"/>
          </p:cNvSpPr>
          <p:nvPr>
            <p:ph type="title"/>
          </p:nvPr>
        </p:nvSpPr>
        <p:spPr/>
        <p:txBody>
          <a:bodyPr lIns="0" rIns="0" bIns="0"/>
          <a:lstStyle/>
          <a:p>
            <a:r>
              <a:rPr lang="en-US" dirty="0" smtClean="0"/>
              <a:t>CHIP Program</a:t>
            </a:r>
          </a:p>
        </p:txBody>
      </p:sp>
      <p:sp>
        <p:nvSpPr>
          <p:cNvPr id="5" name="Slide Number Placeholder 4"/>
          <p:cNvSpPr>
            <a:spLocks noGrp="1"/>
          </p:cNvSpPr>
          <p:nvPr>
            <p:ph type="sldNum" sz="quarter" idx="12"/>
          </p:nvPr>
        </p:nvSpPr>
        <p:spPr>
          <a:prstGeom prst="rect">
            <a:avLst/>
          </a:prstGeom>
        </p:spPr>
        <p:txBody>
          <a:bodyPr/>
          <a:lstStyle/>
          <a:p>
            <a:pPr>
              <a:defRPr/>
            </a:pPr>
            <a:fld id="{CF8EECBE-7047-48BC-A809-F63D86192A59}" type="slidenum">
              <a:rPr lang="en-US" smtClean="0"/>
              <a:pPr>
                <a:defRPr/>
              </a:pPr>
              <a:t>39</a:t>
            </a:fld>
            <a:endParaRPr lang="en-US" dirty="0"/>
          </a:p>
        </p:txBody>
      </p:sp>
    </p:spTree>
    <p:extLst>
      <p:ext uri="{BB962C8B-B14F-4D97-AF65-F5344CB8AC3E}">
        <p14:creationId xmlns:p14="http://schemas.microsoft.com/office/powerpoint/2010/main" val="171093516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ontent Placeholder 10"/>
          <p:cNvGraphicFramePr>
            <a:graphicFrameLocks noGrp="1"/>
          </p:cNvGraphicFramePr>
          <p:nvPr>
            <p:ph idx="1"/>
            <p:extLst>
              <p:ext uri="{D42A27DB-BD31-4B8C-83A1-F6EECF244321}">
                <p14:modId xmlns:p14="http://schemas.microsoft.com/office/powerpoint/2010/main" val="2833057471"/>
              </p:ext>
            </p:extLst>
          </p:nvPr>
        </p:nvGraphicFramePr>
        <p:xfrm>
          <a:off x="457200" y="1828800"/>
          <a:ext cx="8229600" cy="42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The Four Parts of Medicare</a:t>
            </a:r>
            <a:endParaRPr lang="en-US" dirty="0"/>
          </a:p>
        </p:txBody>
      </p:sp>
      <p:sp>
        <p:nvSpPr>
          <p:cNvPr id="22" name="Slide Number Placeholder 21"/>
          <p:cNvSpPr>
            <a:spLocks noGrp="1"/>
          </p:cNvSpPr>
          <p:nvPr>
            <p:ph type="sldNum" sz="quarter" idx="12"/>
          </p:nvPr>
        </p:nvSpPr>
        <p:spPr>
          <a:prstGeom prst="rect">
            <a:avLst/>
          </a:prstGeom>
        </p:spPr>
        <p:txBody>
          <a:bodyPr/>
          <a:lstStyle/>
          <a:p>
            <a:pPr>
              <a:defRPr/>
            </a:pPr>
            <a:fld id="{075B9EDA-26DE-4CE4-91E8-2FA1186DA1C7}" type="slidenum">
              <a:rPr lang="en-US" smtClean="0"/>
              <a:pPr>
                <a:defRPr/>
              </a:pPr>
              <a:t>4</a:t>
            </a:fld>
            <a:endParaRPr lang="en-US" dirty="0"/>
          </a:p>
        </p:txBody>
      </p:sp>
      <p:sp>
        <p:nvSpPr>
          <p:cNvPr id="25" name="TextBox 24"/>
          <p:cNvSpPr txBox="1"/>
          <p:nvPr/>
        </p:nvSpPr>
        <p:spPr>
          <a:xfrm>
            <a:off x="5105400" y="1524000"/>
            <a:ext cx="1066800" cy="307777"/>
          </a:xfrm>
          <a:prstGeom prst="rect">
            <a:avLst/>
          </a:prstGeom>
          <a:solidFill>
            <a:schemeClr val="accent1">
              <a:lumMod val="20000"/>
              <a:lumOff val="80000"/>
            </a:schemeClr>
          </a:solidFill>
        </p:spPr>
        <p:txBody>
          <a:bodyPr wrap="square" rtlCol="0">
            <a:spAutoFit/>
          </a:bodyPr>
          <a:lstStyle/>
          <a:p>
            <a:pPr algn="ctr"/>
            <a:r>
              <a:rPr lang="en-US" sz="1400" b="1" dirty="0" smtClean="0"/>
              <a:t>Usually</a:t>
            </a:r>
            <a:endParaRPr lang="en-US" sz="1400" b="1" dirty="0"/>
          </a:p>
        </p:txBody>
      </p:sp>
    </p:spTree>
    <p:extLst>
      <p:ext uri="{BB962C8B-B14F-4D97-AF65-F5344CB8AC3E}">
        <p14:creationId xmlns:p14="http://schemas.microsoft.com/office/powerpoint/2010/main" val="30529434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11" name="AutoShape 2"/>
          <p:cNvSpPr>
            <a:spLocks noGrp="1" noChangeArrowheads="1"/>
          </p:cNvSpPr>
          <p:nvPr>
            <p:ph type="title"/>
          </p:nvPr>
        </p:nvSpPr>
        <p:spPr/>
        <p:txBody>
          <a:bodyPr lIns="0" rIns="0" bIns="0"/>
          <a:lstStyle/>
          <a:p>
            <a:r>
              <a:rPr lang="en-US" sz="3600" dirty="0" smtClean="0"/>
              <a:t>What Has Not Changed</a:t>
            </a:r>
          </a:p>
        </p:txBody>
      </p:sp>
      <p:sp>
        <p:nvSpPr>
          <p:cNvPr id="4" name="Date Placeholder 3"/>
          <p:cNvSpPr>
            <a:spLocks noGrp="1"/>
          </p:cNvSpPr>
          <p:nvPr>
            <p:ph type="dt" sz="half" idx="2"/>
          </p:nvPr>
        </p:nvSpPr>
        <p:spPr>
          <a:prstGeom prst="rect">
            <a:avLst/>
          </a:prstGeom>
        </p:spPr>
        <p:txBody>
          <a:bodyPr/>
          <a:lstStyle/>
          <a:p>
            <a:pPr>
              <a:defRPr/>
            </a:pPr>
            <a:r>
              <a:rPr lang="en-US" dirty="0" smtClean="0"/>
              <a:t>04/02/2012</a:t>
            </a:r>
            <a:endParaRPr lang="en-US" dirty="0"/>
          </a:p>
        </p:txBody>
      </p:sp>
      <p:sp>
        <p:nvSpPr>
          <p:cNvPr id="6" name="Footer Placeholder 5"/>
          <p:cNvSpPr>
            <a:spLocks noGrp="1"/>
          </p:cNvSpPr>
          <p:nvPr>
            <p:ph type="ftr" sz="quarter" idx="3"/>
          </p:nvPr>
        </p:nvSpPr>
        <p:spPr>
          <a:prstGeom prst="rect">
            <a:avLst/>
          </a:prstGeom>
        </p:spPr>
        <p:txBody>
          <a:bodyPr/>
          <a:lstStyle/>
          <a:p>
            <a:pPr>
              <a:defRPr/>
            </a:pPr>
            <a:r>
              <a:rPr lang="en-US" dirty="0" smtClean="0"/>
              <a:t>Medicaid and the Children's Health Insurance Program</a:t>
            </a:r>
            <a:endParaRPr lang="en-US" dirty="0"/>
          </a:p>
        </p:txBody>
      </p:sp>
      <p:sp>
        <p:nvSpPr>
          <p:cNvPr id="5" name="Slide Number Placeholder 4"/>
          <p:cNvSpPr>
            <a:spLocks noGrp="1"/>
          </p:cNvSpPr>
          <p:nvPr>
            <p:ph type="sldNum" sz="quarter" idx="12"/>
          </p:nvPr>
        </p:nvSpPr>
        <p:spPr>
          <a:prstGeom prst="rect">
            <a:avLst/>
          </a:prstGeom>
        </p:spPr>
        <p:txBody>
          <a:bodyPr/>
          <a:lstStyle/>
          <a:p>
            <a:pPr>
              <a:defRPr/>
            </a:pPr>
            <a:fld id="{CF8EECBE-7047-48BC-A809-F63D86192A59}" type="slidenum">
              <a:rPr lang="en-US" smtClean="0"/>
              <a:pPr>
                <a:defRPr/>
              </a:pPr>
              <a:t>40</a:t>
            </a:fld>
            <a:endParaRPr lang="en-US" dirty="0"/>
          </a:p>
        </p:txBody>
      </p:sp>
      <p:pic>
        <p:nvPicPr>
          <p:cNvPr id="12" name="Picture 11" descr="This map shows the design of the CHIP programs chosen by each state and the U.S. territories as of September 2011. Seventeen states have separate state child health plans; 7 states, 5 territories, and the District of Columbia have Medicaid expansions; and 26 states have combination programs. In addition, 7 states have approved CHIP 1115 demonstrations with coverage for adults, including Arizona, Colorado, Idaho, Nevada, New Jersey, New Mexico, and Virginia."/>
          <p:cNvPicPr>
            <a:picLocks noChangeAspect="1"/>
          </p:cNvPicPr>
          <p:nvPr/>
        </p:nvPicPr>
        <p:blipFill>
          <a:blip r:embed="rId3" cstate="print"/>
          <a:stretch>
            <a:fillRect/>
          </a:stretch>
        </p:blipFill>
        <p:spPr>
          <a:xfrm>
            <a:off x="0" y="-26246"/>
            <a:ext cx="9144000" cy="6884246"/>
          </a:xfrm>
          <a:prstGeom prst="rect">
            <a:avLst/>
          </a:prstGeom>
        </p:spPr>
      </p:pic>
    </p:spTree>
    <p:extLst>
      <p:ext uri="{BB962C8B-B14F-4D97-AF65-F5344CB8AC3E}">
        <p14:creationId xmlns:p14="http://schemas.microsoft.com/office/powerpoint/2010/main" val="53366741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p:txBody>
          <a:bodyPr>
            <a:normAutofit lnSpcReduction="10000"/>
          </a:bodyPr>
          <a:lstStyle/>
          <a:p>
            <a:pPr>
              <a:defRPr/>
            </a:pPr>
            <a:r>
              <a:rPr lang="en-US" dirty="0" smtClean="0"/>
              <a:t>Uninsured children and pregnant women</a:t>
            </a:r>
          </a:p>
          <a:p>
            <a:pPr lvl="1">
              <a:defRPr/>
            </a:pPr>
            <a:r>
              <a:rPr lang="en-US" dirty="0" smtClean="0"/>
              <a:t>Family income too high for Medicaid</a:t>
            </a:r>
          </a:p>
          <a:p>
            <a:r>
              <a:rPr lang="en-US" dirty="0" smtClean="0"/>
              <a:t>CHIPRA makes it easier to obtain and access CHIP health care for</a:t>
            </a:r>
          </a:p>
          <a:p>
            <a:pPr marL="639763" lvl="1" indent="-246063"/>
            <a:r>
              <a:rPr lang="en-US" dirty="0" smtClean="0"/>
              <a:t>Uninsured children with higher income </a:t>
            </a:r>
          </a:p>
          <a:p>
            <a:pPr marL="639763" lvl="1" indent="-246063"/>
            <a:r>
              <a:rPr lang="en-US" dirty="0" smtClean="0"/>
              <a:t>Uninsured low income pregnant women </a:t>
            </a:r>
          </a:p>
          <a:p>
            <a:pPr marL="639763" lvl="1" indent="-246063"/>
            <a:r>
              <a:rPr lang="en-US" dirty="0" smtClean="0"/>
              <a:t>Children born to women receiving pregnancy-related assistance</a:t>
            </a:r>
          </a:p>
          <a:p>
            <a:pPr marL="968375" lvl="2" indent="-231775"/>
            <a:r>
              <a:rPr lang="en-US" dirty="0" smtClean="0"/>
              <a:t>Get automatic enrollment in Medicaid or CHIP</a:t>
            </a:r>
          </a:p>
          <a:p>
            <a:pPr lvl="1">
              <a:buFont typeface="Arial" pitchFamily="34" charset="0"/>
              <a:buChar char="–"/>
              <a:defRPr/>
            </a:pPr>
            <a:endParaRPr lang="en-US" dirty="0" smtClean="0"/>
          </a:p>
        </p:txBody>
      </p:sp>
      <p:sp>
        <p:nvSpPr>
          <p:cNvPr id="51202" name="AutoShape 2"/>
          <p:cNvSpPr>
            <a:spLocks noGrp="1" noChangeArrowheads="1"/>
          </p:cNvSpPr>
          <p:nvPr>
            <p:ph type="title"/>
          </p:nvPr>
        </p:nvSpPr>
        <p:spPr/>
        <p:txBody>
          <a:bodyPr lIns="0" rIns="0" bIns="0"/>
          <a:lstStyle/>
          <a:p>
            <a:r>
              <a:rPr lang="en-US" dirty="0" smtClean="0"/>
              <a:t>Who Is Eligible?</a:t>
            </a:r>
          </a:p>
        </p:txBody>
      </p:sp>
      <p:sp>
        <p:nvSpPr>
          <p:cNvPr id="5" name="Slide Number Placeholder 4"/>
          <p:cNvSpPr>
            <a:spLocks noGrp="1"/>
          </p:cNvSpPr>
          <p:nvPr>
            <p:ph type="sldNum" sz="quarter" idx="12"/>
          </p:nvPr>
        </p:nvSpPr>
        <p:spPr>
          <a:prstGeom prst="rect">
            <a:avLst/>
          </a:prstGeom>
        </p:spPr>
        <p:txBody>
          <a:bodyPr/>
          <a:lstStyle/>
          <a:p>
            <a:pPr>
              <a:defRPr/>
            </a:pPr>
            <a:fld id="{CF8EECBE-7047-48BC-A809-F63D86192A59}" type="slidenum">
              <a:rPr lang="en-US" smtClean="0"/>
              <a:pPr>
                <a:defRPr/>
              </a:pPr>
              <a:t>41</a:t>
            </a:fld>
            <a:endParaRPr lang="en-US" dirty="0"/>
          </a:p>
        </p:txBody>
      </p:sp>
    </p:spTree>
    <p:extLst>
      <p:ext uri="{BB962C8B-B14F-4D97-AF65-F5344CB8AC3E}">
        <p14:creationId xmlns:p14="http://schemas.microsoft.com/office/powerpoint/2010/main" val="102405841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Content Placeholder 2"/>
          <p:cNvSpPr>
            <a:spLocks noGrp="1"/>
          </p:cNvSpPr>
          <p:nvPr>
            <p:ph idx="1"/>
          </p:nvPr>
        </p:nvSpPr>
        <p:spPr/>
        <p:txBody>
          <a:bodyPr/>
          <a:lstStyle/>
          <a:p>
            <a:pPr>
              <a:defRPr/>
            </a:pPr>
            <a:r>
              <a:rPr lang="en-US" dirty="0" smtClean="0"/>
              <a:t>States can use public “express lane agencies”</a:t>
            </a:r>
          </a:p>
          <a:p>
            <a:pPr lvl="1">
              <a:defRPr/>
            </a:pPr>
            <a:r>
              <a:rPr lang="en-US" dirty="0" smtClean="0">
                <a:latin typeface="+mn-lt"/>
              </a:rPr>
              <a:t>For initial eligibility and redetermination </a:t>
            </a:r>
          </a:p>
          <a:p>
            <a:pPr>
              <a:defRPr/>
            </a:pPr>
            <a:r>
              <a:rPr lang="en-US" dirty="0" smtClean="0"/>
              <a:t>Allows for auto enrollment </a:t>
            </a:r>
          </a:p>
          <a:p>
            <a:pPr>
              <a:defRPr/>
            </a:pPr>
            <a:r>
              <a:rPr lang="en-US" dirty="0" smtClean="0"/>
              <a:t>State required to</a:t>
            </a:r>
          </a:p>
          <a:p>
            <a:pPr marL="744538" lvl="1" indent="-287338">
              <a:defRPr/>
            </a:pPr>
            <a:r>
              <a:rPr lang="en-US" dirty="0" smtClean="0"/>
              <a:t>Verify ineligibility</a:t>
            </a:r>
          </a:p>
          <a:p>
            <a:pPr marL="744538" lvl="1" indent="-287338">
              <a:defRPr/>
            </a:pPr>
            <a:r>
              <a:rPr lang="en-US" dirty="0" smtClean="0"/>
              <a:t>Document citizenship </a:t>
            </a:r>
          </a:p>
          <a:p>
            <a:pPr marL="744538" lvl="1" indent="-287338">
              <a:defRPr/>
            </a:pPr>
            <a:r>
              <a:rPr lang="en-US" dirty="0" smtClean="0"/>
              <a:t>Compute and report payment reviews</a:t>
            </a:r>
          </a:p>
          <a:p>
            <a:pPr marL="273050" indent="-273050">
              <a:buNone/>
              <a:defRPr/>
            </a:pPr>
            <a:endParaRPr lang="en-US" dirty="0" smtClean="0"/>
          </a:p>
        </p:txBody>
      </p:sp>
      <p:sp>
        <p:nvSpPr>
          <p:cNvPr id="53250" name="Title 1"/>
          <p:cNvSpPr>
            <a:spLocks noGrp="1"/>
          </p:cNvSpPr>
          <p:nvPr>
            <p:ph type="title"/>
          </p:nvPr>
        </p:nvSpPr>
        <p:spPr/>
        <p:txBody>
          <a:bodyPr lIns="0" rIns="0" bIns="0"/>
          <a:lstStyle/>
          <a:p>
            <a:pPr marL="342900" indent="-342900"/>
            <a:r>
              <a:rPr lang="en-US" dirty="0" smtClean="0">
                <a:solidFill>
                  <a:srgbClr val="000000"/>
                </a:solidFill>
              </a:rPr>
              <a:t> </a:t>
            </a:r>
            <a:r>
              <a:rPr lang="en-US" dirty="0" smtClean="0"/>
              <a:t>Eligibility and Enrollment Processes</a:t>
            </a:r>
            <a:endParaRPr lang="en-US" dirty="0" smtClean="0">
              <a:solidFill>
                <a:srgbClr val="000000"/>
              </a:solidFill>
            </a:endParaRPr>
          </a:p>
        </p:txBody>
      </p:sp>
      <p:sp>
        <p:nvSpPr>
          <p:cNvPr id="5" name="Slide Number Placeholder 4"/>
          <p:cNvSpPr>
            <a:spLocks noGrp="1"/>
          </p:cNvSpPr>
          <p:nvPr>
            <p:ph type="sldNum" sz="quarter" idx="12"/>
          </p:nvPr>
        </p:nvSpPr>
        <p:spPr>
          <a:prstGeom prst="rect">
            <a:avLst/>
          </a:prstGeom>
        </p:spPr>
        <p:txBody>
          <a:bodyPr/>
          <a:lstStyle/>
          <a:p>
            <a:pPr>
              <a:defRPr/>
            </a:pPr>
            <a:fld id="{CF8EECBE-7047-48BC-A809-F63D86192A59}" type="slidenum">
              <a:rPr lang="en-US" smtClean="0"/>
              <a:pPr>
                <a:defRPr/>
              </a:pPr>
              <a:t>42</a:t>
            </a:fld>
            <a:endParaRPr lang="en-US" dirty="0"/>
          </a:p>
        </p:txBody>
      </p:sp>
    </p:spTree>
    <p:extLst>
      <p:ext uri="{BB962C8B-B14F-4D97-AF65-F5344CB8AC3E}">
        <p14:creationId xmlns:p14="http://schemas.microsoft.com/office/powerpoint/2010/main" val="322047150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
          </p:nvPr>
        </p:nvSpPr>
        <p:spPr/>
        <p:txBody>
          <a:bodyPr/>
          <a:lstStyle/>
          <a:p>
            <a:r>
              <a:rPr lang="en-US" dirty="0" smtClean="0"/>
              <a:t>States have options</a:t>
            </a:r>
          </a:p>
          <a:p>
            <a:pPr marL="688975" lvl="1" indent="-288925"/>
            <a:r>
              <a:rPr lang="en-US" dirty="0" smtClean="0"/>
              <a:t>State may lift five-year ban on covering legal immigrants</a:t>
            </a:r>
          </a:p>
          <a:p>
            <a:pPr marL="688975" lvl="1" indent="-288925"/>
            <a:r>
              <a:rPr lang="en-US" dirty="0" smtClean="0"/>
              <a:t>Citizenship documentation requirements apply</a:t>
            </a:r>
          </a:p>
          <a:p>
            <a:pPr marL="914400" lvl="2" indent="-231775"/>
            <a:r>
              <a:rPr lang="en-US" dirty="0" smtClean="0"/>
              <a:t>Tribal membership and enrollment documents satisfy requirements</a:t>
            </a:r>
          </a:p>
          <a:p>
            <a:r>
              <a:rPr lang="en-US" dirty="0" smtClean="0"/>
              <a:t>Changes retroactive to 2006</a:t>
            </a:r>
          </a:p>
        </p:txBody>
      </p:sp>
      <p:sp>
        <p:nvSpPr>
          <p:cNvPr id="54274" name="Title 1"/>
          <p:cNvSpPr>
            <a:spLocks noGrp="1"/>
          </p:cNvSpPr>
          <p:nvPr>
            <p:ph type="title"/>
          </p:nvPr>
        </p:nvSpPr>
        <p:spPr/>
        <p:txBody>
          <a:bodyPr lIns="0" rIns="0" bIns="0"/>
          <a:lstStyle/>
          <a:p>
            <a:r>
              <a:rPr lang="en-US" dirty="0" smtClean="0"/>
              <a:t>Citizenship</a:t>
            </a:r>
            <a:r>
              <a:rPr lang="en-US" sz="3600" dirty="0" smtClean="0"/>
              <a:t> </a:t>
            </a:r>
            <a:r>
              <a:rPr lang="en-US" dirty="0" smtClean="0"/>
              <a:t>Requirement</a:t>
            </a:r>
            <a:endParaRPr lang="en-US" sz="3600" dirty="0" smtClean="0"/>
          </a:p>
        </p:txBody>
      </p:sp>
      <p:sp>
        <p:nvSpPr>
          <p:cNvPr id="5" name="Slide Number Placeholder 4"/>
          <p:cNvSpPr>
            <a:spLocks noGrp="1"/>
          </p:cNvSpPr>
          <p:nvPr>
            <p:ph type="sldNum" sz="quarter" idx="12"/>
          </p:nvPr>
        </p:nvSpPr>
        <p:spPr>
          <a:prstGeom prst="rect">
            <a:avLst/>
          </a:prstGeom>
        </p:spPr>
        <p:txBody>
          <a:bodyPr/>
          <a:lstStyle/>
          <a:p>
            <a:pPr>
              <a:defRPr/>
            </a:pPr>
            <a:fld id="{CF8EECBE-7047-48BC-A809-F63D86192A59}" type="slidenum">
              <a:rPr lang="en-US" smtClean="0"/>
              <a:pPr>
                <a:defRPr/>
              </a:pPr>
              <a:t>43</a:t>
            </a:fld>
            <a:endParaRPr lang="en-US" dirty="0"/>
          </a:p>
        </p:txBody>
      </p:sp>
    </p:spTree>
    <p:extLst>
      <p:ext uri="{BB962C8B-B14F-4D97-AF65-F5344CB8AC3E}">
        <p14:creationId xmlns:p14="http://schemas.microsoft.com/office/powerpoint/2010/main" val="979316754"/>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EE1CC25A-54BD-4015-9EC8-C81E0932948A}" type="slidenum">
              <a:rPr lang="en-US"/>
              <a:pPr>
                <a:defRPr/>
              </a:pPr>
              <a:t>44</a:t>
            </a:fld>
            <a:endParaRPr lang="en-US" dirty="0"/>
          </a:p>
        </p:txBody>
      </p:sp>
      <p:graphicFrame>
        <p:nvGraphicFramePr>
          <p:cNvPr id="8" name="Content Placeholder 5"/>
          <p:cNvGraphicFramePr>
            <a:graphicFrameLocks/>
          </p:cNvGraphicFramePr>
          <p:nvPr>
            <p:extLst>
              <p:ext uri="{D42A27DB-BD31-4B8C-83A1-F6EECF244321}">
                <p14:modId xmlns:p14="http://schemas.microsoft.com/office/powerpoint/2010/main" val="1852809427"/>
              </p:ext>
            </p:extLst>
          </p:nvPr>
        </p:nvGraphicFramePr>
        <p:xfrm>
          <a:off x="228600" y="304800"/>
          <a:ext cx="8686800" cy="5981458"/>
        </p:xfrm>
        <a:graphic>
          <a:graphicData uri="http://schemas.openxmlformats.org/drawingml/2006/table">
            <a:tbl>
              <a:tblPr firstRow="1" bandRow="1">
                <a:effectLst>
                  <a:outerShdw blurRad="50800" dist="76200" dir="2700000" algn="tl" rotWithShape="0">
                    <a:prstClr val="black">
                      <a:alpha val="40000"/>
                    </a:prstClr>
                  </a:outerShdw>
                </a:effectLst>
                <a:tableStyleId>{5C22544A-7EE6-4342-B048-85BDC9FD1C3A}</a:tableStyleId>
              </a:tblPr>
              <a:tblGrid>
                <a:gridCol w="2823210"/>
                <a:gridCol w="2967990"/>
                <a:gridCol w="2895600"/>
              </a:tblGrid>
              <a:tr h="602223">
                <a:tc gridSpan="3">
                  <a:txBody>
                    <a:bodyPr/>
                    <a:lstStyle/>
                    <a:p>
                      <a:pPr algn="ctr"/>
                      <a:r>
                        <a:rPr lang="en-US" sz="3600" dirty="0" smtClean="0">
                          <a:solidFill>
                            <a:schemeClr val="tx1"/>
                          </a:solidFill>
                        </a:rPr>
                        <a:t>Introduction to Medicare Resource Guide</a:t>
                      </a:r>
                      <a:endParaRPr lang="en-US" sz="3600" dirty="0">
                        <a:solidFill>
                          <a:schemeClr val="tx1"/>
                        </a:solidFill>
                      </a:endParaRPr>
                    </a:p>
                  </a:txBody>
                  <a:tcPr marL="82296" marR="82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hMerge="1">
                  <a:txBody>
                    <a:bodyPr/>
                    <a:lstStyle/>
                    <a:p>
                      <a:endParaRPr lang="en-US" sz="1600" dirty="0"/>
                    </a:p>
                  </a:txBody>
                  <a:tcPr/>
                </a:tc>
                <a:tc hMerge="1">
                  <a:txBody>
                    <a:bodyPr/>
                    <a:lstStyle/>
                    <a:p>
                      <a:pPr algn="ctr"/>
                      <a:endParaRPr lang="en-US" sz="2000" dirty="0"/>
                    </a:p>
                  </a:txBody>
                  <a:tcPr/>
                </a:tc>
              </a:tr>
              <a:tr h="395493">
                <a:tc gridSpan="2">
                  <a:txBody>
                    <a:bodyPr/>
                    <a:lstStyle/>
                    <a:p>
                      <a:pPr algn="ctr"/>
                      <a:r>
                        <a:rPr lang="en-US" sz="1800" baseline="0" dirty="0" smtClean="0">
                          <a:solidFill>
                            <a:schemeClr val="tx1"/>
                          </a:solidFill>
                        </a:rPr>
                        <a:t>Resources</a:t>
                      </a:r>
                      <a:endParaRPr lang="en-US" sz="1800" dirty="0">
                        <a:solidFill>
                          <a:schemeClr val="tx1"/>
                        </a:solidFill>
                      </a:endParaRPr>
                    </a:p>
                  </a:txBody>
                  <a:tcPr marL="82296" marR="822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800" dirty="0">
                        <a:solidFill>
                          <a:schemeClr val="bg1"/>
                        </a:solidFill>
                      </a:endParaRPr>
                    </a:p>
                  </a:txBody>
                  <a:tcPr marL="82296" marR="82296">
                    <a:solidFill>
                      <a:srgbClr val="00338E"/>
                    </a:solidFill>
                  </a:tcPr>
                </a:tc>
                <a:tc>
                  <a:txBody>
                    <a:bodyPr/>
                    <a:lstStyle/>
                    <a:p>
                      <a:r>
                        <a:rPr lang="en-US" sz="1800" dirty="0" smtClean="0">
                          <a:solidFill>
                            <a:schemeClr val="tx1"/>
                          </a:solidFill>
                        </a:rPr>
                        <a:t>Medicare Products</a:t>
                      </a:r>
                      <a:endParaRPr lang="en-US" sz="1800" dirty="0">
                        <a:solidFill>
                          <a:schemeClr val="tx1"/>
                        </a:solidFill>
                      </a:endParaRPr>
                    </a:p>
                  </a:txBody>
                  <a:tcPr marL="82296" marR="822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45885">
                <a:tc>
                  <a:txBody>
                    <a:bodyPr/>
                    <a:lstStyle/>
                    <a:p>
                      <a:pPr>
                        <a:buNone/>
                      </a:pPr>
                      <a:r>
                        <a:rPr lang="en-US" sz="1400" b="1" dirty="0" smtClean="0"/>
                        <a:t>Centers for Medicare &amp; </a:t>
                      </a:r>
                    </a:p>
                    <a:p>
                      <a:pPr>
                        <a:buNone/>
                      </a:pPr>
                      <a:r>
                        <a:rPr lang="en-US" sz="1400" b="1" dirty="0" smtClean="0"/>
                        <a:t>Medicaid Services (CMS)</a:t>
                      </a:r>
                    </a:p>
                    <a:p>
                      <a:pPr>
                        <a:buNone/>
                      </a:pPr>
                      <a:r>
                        <a:rPr lang="en-US" sz="1400" dirty="0" smtClean="0"/>
                        <a:t>1-800-MEDICARE</a:t>
                      </a:r>
                    </a:p>
                    <a:p>
                      <a:pPr>
                        <a:buNone/>
                      </a:pPr>
                      <a:r>
                        <a:rPr lang="en-US" sz="1400" dirty="0" smtClean="0"/>
                        <a:t>(1-800-633-4227)</a:t>
                      </a:r>
                    </a:p>
                    <a:p>
                      <a:pPr>
                        <a:buNone/>
                      </a:pPr>
                      <a:r>
                        <a:rPr lang="en-US" sz="1400" b="0" dirty="0" smtClean="0"/>
                        <a:t>(TTY</a:t>
                      </a:r>
                      <a:r>
                        <a:rPr lang="en-US" sz="1400" b="1" dirty="0" smtClean="0"/>
                        <a:t> </a:t>
                      </a:r>
                      <a:r>
                        <a:rPr lang="en-US" sz="1400" dirty="0" smtClean="0"/>
                        <a:t> 1-877-486-2048)</a:t>
                      </a:r>
                    </a:p>
                    <a:p>
                      <a:pPr marL="0" marR="0">
                        <a:lnSpc>
                          <a:spcPct val="115000"/>
                        </a:lnSpc>
                        <a:spcBef>
                          <a:spcPts val="0"/>
                        </a:spcBef>
                        <a:spcAft>
                          <a:spcPts val="1000"/>
                        </a:spcAft>
                      </a:pPr>
                      <a:r>
                        <a:rPr lang="en-US" sz="1400" u="sng" dirty="0" smtClean="0">
                          <a:solidFill>
                            <a:srgbClr val="0000FF"/>
                          </a:solidFill>
                          <a:latin typeface="+mn-lt"/>
                          <a:ea typeface="Calibri"/>
                          <a:cs typeface="Times New Roman"/>
                          <a:hlinkClick r:id="rId4"/>
                        </a:rPr>
                        <a:t>www.medicare.gov</a:t>
                      </a:r>
                      <a:endParaRPr lang="en-US" sz="1400" dirty="0" smtClean="0">
                        <a:latin typeface="+mn-lt"/>
                        <a:ea typeface="Calibri"/>
                        <a:cs typeface="Times New Roman"/>
                      </a:endParaRPr>
                    </a:p>
                    <a:p>
                      <a:pPr marL="0" marR="0">
                        <a:lnSpc>
                          <a:spcPct val="115000"/>
                        </a:lnSpc>
                        <a:spcBef>
                          <a:spcPts val="0"/>
                        </a:spcBef>
                        <a:spcAft>
                          <a:spcPts val="1000"/>
                        </a:spcAft>
                      </a:pPr>
                      <a:r>
                        <a:rPr lang="en-US" sz="1400" u="sng" dirty="0" smtClean="0">
                          <a:solidFill>
                            <a:srgbClr val="0000FF"/>
                          </a:solidFill>
                          <a:latin typeface="+mn-lt"/>
                          <a:ea typeface="Calibri"/>
                          <a:cs typeface="Times New Roman"/>
                          <a:hlinkClick r:id="rId5"/>
                        </a:rPr>
                        <a:t>www.CMS.gov</a:t>
                      </a:r>
                      <a:r>
                        <a:rPr lang="en-US" sz="1400" dirty="0" smtClean="0">
                          <a:latin typeface="+mn-lt"/>
                          <a:ea typeface="Calibri"/>
                          <a:cs typeface="Times New Roman"/>
                        </a:rPr>
                        <a:t> </a:t>
                      </a:r>
                    </a:p>
                    <a:p>
                      <a:endParaRPr lang="en-US" sz="1400" b="1" dirty="0" smtClean="0"/>
                    </a:p>
                    <a:p>
                      <a:r>
                        <a:rPr lang="en-US" sz="1400" b="1" dirty="0" smtClean="0"/>
                        <a:t>Social Security</a:t>
                      </a:r>
                    </a:p>
                    <a:p>
                      <a:r>
                        <a:rPr lang="en-US" sz="1400" kern="1200" baseline="0" dirty="0" smtClean="0">
                          <a:solidFill>
                            <a:schemeClr val="dk1"/>
                          </a:solidFill>
                          <a:latin typeface="+mn-lt"/>
                          <a:ea typeface="+mn-ea"/>
                          <a:cs typeface="+mn-cs"/>
                        </a:rPr>
                        <a:t>1‑800‑772‑1213 </a:t>
                      </a:r>
                    </a:p>
                    <a:p>
                      <a:r>
                        <a:rPr lang="en-US" sz="1400" kern="1200" baseline="0" dirty="0" smtClean="0">
                          <a:solidFill>
                            <a:schemeClr val="dk1"/>
                          </a:solidFill>
                          <a:latin typeface="+mn-lt"/>
                          <a:ea typeface="+mn-ea"/>
                          <a:cs typeface="+mn-cs"/>
                        </a:rPr>
                        <a:t>TTY 1‑800‑325‑0778 </a:t>
                      </a:r>
                    </a:p>
                    <a:p>
                      <a:r>
                        <a:rPr lang="en-US" sz="1400" b="0" dirty="0" smtClean="0">
                          <a:hlinkClick r:id="rId6"/>
                        </a:rPr>
                        <a:t>www.socialsecurity.gov</a:t>
                      </a:r>
                      <a:endParaRPr lang="en-US" sz="1400" b="0" dirty="0" smtClean="0"/>
                    </a:p>
                    <a:p>
                      <a:endParaRPr lang="en-US" sz="1400" b="1" dirty="0" smtClean="0"/>
                    </a:p>
                    <a:p>
                      <a:r>
                        <a:rPr lang="en-US" sz="1400" b="1" dirty="0" smtClean="0"/>
                        <a:t>Railroad Retirement Board</a:t>
                      </a:r>
                    </a:p>
                    <a:p>
                      <a:r>
                        <a:rPr lang="en-US" sz="1400" dirty="0" smtClean="0"/>
                        <a:t>1-877-772-5772</a:t>
                      </a:r>
                      <a:endParaRPr lang="en-US" sz="1400" b="1" dirty="0" smtClean="0"/>
                    </a:p>
                    <a:p>
                      <a:r>
                        <a:rPr lang="en-US" sz="1400" b="0" dirty="0" smtClean="0">
                          <a:hlinkClick r:id="rId7"/>
                        </a:rPr>
                        <a:t>www.rrb.gov</a:t>
                      </a:r>
                      <a:r>
                        <a:rPr lang="en-US" sz="1400" b="0" dirty="0" smtClean="0"/>
                        <a:t>  </a:t>
                      </a:r>
                    </a:p>
                  </a:txBody>
                  <a:tcPr marL="82296" marR="82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n-US" sz="1400" b="1" dirty="0" smtClean="0"/>
                        <a:t>State Health Insurance Assistance Programs (SHIPs)*</a:t>
                      </a:r>
                    </a:p>
                    <a:p>
                      <a:pPr>
                        <a:buNone/>
                      </a:pPr>
                      <a:endParaRPr lang="en-US" sz="1400" dirty="0" smtClean="0"/>
                    </a:p>
                    <a:p>
                      <a:pPr>
                        <a:buNone/>
                      </a:pPr>
                      <a:r>
                        <a:rPr lang="en-US" sz="1400" dirty="0" smtClean="0"/>
                        <a:t>*For telephone numbers, </a:t>
                      </a:r>
                      <a:r>
                        <a:rPr lang="en-US" sz="1400" baseline="0" dirty="0" smtClean="0"/>
                        <a:t> call </a:t>
                      </a:r>
                      <a:r>
                        <a:rPr lang="en-US" sz="1400" dirty="0" smtClean="0"/>
                        <a:t>CMS:</a:t>
                      </a:r>
                    </a:p>
                    <a:p>
                      <a:pPr>
                        <a:buNone/>
                      </a:pPr>
                      <a:r>
                        <a:rPr lang="en-US" sz="1400" dirty="0" smtClean="0"/>
                        <a:t>1-800-MEDICARE (1-800-633-4227)</a:t>
                      </a:r>
                    </a:p>
                    <a:p>
                      <a:pPr>
                        <a:buNone/>
                      </a:pPr>
                      <a:r>
                        <a:rPr lang="en-US" sz="1400" dirty="0" smtClean="0"/>
                        <a:t>1-877-486-2048 for TTY users</a:t>
                      </a:r>
                    </a:p>
                    <a:p>
                      <a:pPr>
                        <a:buNone/>
                      </a:pPr>
                      <a:endParaRPr lang="en-US" sz="1400" dirty="0" smtClean="0"/>
                    </a:p>
                    <a:p>
                      <a:r>
                        <a:rPr lang="en-US" sz="1400" u="sng" kern="1200" dirty="0" smtClean="0">
                          <a:solidFill>
                            <a:schemeClr val="dk1"/>
                          </a:solidFill>
                          <a:latin typeface="+mn-lt"/>
                          <a:ea typeface="+mn-ea"/>
                          <a:cs typeface="+mn-cs"/>
                          <a:hlinkClick r:id="rId8"/>
                        </a:rPr>
                        <a:t>www.medicare.gov/caregivers</a:t>
                      </a:r>
                      <a:endParaRPr lang="en-US" sz="1400" kern="1200" dirty="0" smtClean="0">
                        <a:solidFill>
                          <a:schemeClr val="dk1"/>
                        </a:solidFill>
                        <a:latin typeface="+mn-lt"/>
                        <a:ea typeface="+mn-ea"/>
                        <a:cs typeface="+mn-cs"/>
                      </a:endParaRPr>
                    </a:p>
                    <a:p>
                      <a:endParaRPr lang="en-US" sz="1400" u="sng" kern="1200" dirty="0" smtClean="0">
                        <a:solidFill>
                          <a:schemeClr val="dk1"/>
                        </a:solidFill>
                        <a:latin typeface="+mn-lt"/>
                        <a:ea typeface="+mn-ea"/>
                        <a:cs typeface="+mn-cs"/>
                        <a:hlinkClick r:id="rId9"/>
                      </a:endParaRPr>
                    </a:p>
                    <a:p>
                      <a:r>
                        <a:rPr lang="en-US" sz="1400" u="sng" kern="1200" dirty="0" smtClean="0">
                          <a:solidFill>
                            <a:schemeClr val="dk1"/>
                          </a:solidFill>
                          <a:latin typeface="+mn-lt"/>
                          <a:ea typeface="+mn-ea"/>
                          <a:cs typeface="+mn-cs"/>
                          <a:hlinkClick r:id="rId9"/>
                        </a:rPr>
                        <a:t>www.HealthCare.gov</a:t>
                      </a:r>
                      <a:endParaRPr lang="en-US" sz="1400" kern="1200" dirty="0" smtClean="0">
                        <a:solidFill>
                          <a:schemeClr val="dk1"/>
                        </a:solidFill>
                        <a:latin typeface="+mn-lt"/>
                        <a:ea typeface="+mn-ea"/>
                        <a:cs typeface="+mn-cs"/>
                      </a:endParaRPr>
                    </a:p>
                    <a:p>
                      <a:endParaRPr lang="en-US" sz="1400" u="sng" kern="1200" dirty="0" smtClean="0">
                        <a:solidFill>
                          <a:schemeClr val="dk1"/>
                        </a:solidFill>
                        <a:latin typeface="+mn-lt"/>
                        <a:ea typeface="+mn-ea"/>
                        <a:cs typeface="+mn-cs"/>
                        <a:hlinkClick r:id="rId10"/>
                      </a:endParaRPr>
                    </a:p>
                    <a:p>
                      <a:r>
                        <a:rPr lang="en-US" sz="1400" u="sng" kern="1200" dirty="0" smtClean="0">
                          <a:solidFill>
                            <a:schemeClr val="dk1"/>
                          </a:solidFill>
                          <a:latin typeface="+mn-lt"/>
                          <a:ea typeface="+mn-ea"/>
                          <a:cs typeface="+mn-cs"/>
                          <a:hlinkClick r:id="rId10"/>
                        </a:rPr>
                        <a:t>www.pcip.gov</a:t>
                      </a:r>
                      <a:endParaRPr lang="en-US" sz="1400" kern="1200" dirty="0" smtClean="0">
                        <a:solidFill>
                          <a:schemeClr val="dk1"/>
                        </a:solidFill>
                        <a:latin typeface="+mn-lt"/>
                        <a:ea typeface="+mn-ea"/>
                        <a:cs typeface="+mn-cs"/>
                      </a:endParaRPr>
                    </a:p>
                    <a:p>
                      <a:endParaRPr lang="en-US" sz="1400" u="sng" kern="1200" dirty="0" smtClean="0">
                        <a:solidFill>
                          <a:schemeClr val="dk1"/>
                        </a:solidFill>
                        <a:latin typeface="+mn-lt"/>
                        <a:ea typeface="+mn-ea"/>
                        <a:cs typeface="+mn-cs"/>
                        <a:hlinkClick r:id="rId11"/>
                      </a:endParaRPr>
                    </a:p>
                    <a:p>
                      <a:r>
                        <a:rPr lang="en-US" sz="1400" u="sng" kern="1200" dirty="0" smtClean="0">
                          <a:solidFill>
                            <a:schemeClr val="dk1"/>
                          </a:solidFill>
                          <a:latin typeface="+mn-lt"/>
                          <a:ea typeface="+mn-ea"/>
                          <a:cs typeface="+mn-cs"/>
                          <a:hlinkClick r:id="rId11"/>
                        </a:rPr>
                        <a:t>www.Benefits.gov</a:t>
                      </a:r>
                      <a:endParaRPr lang="en-US" sz="1400" kern="1200" dirty="0" smtClean="0">
                        <a:solidFill>
                          <a:schemeClr val="dk1"/>
                        </a:solidFill>
                        <a:latin typeface="+mn-lt"/>
                        <a:ea typeface="+mn-ea"/>
                        <a:cs typeface="+mn-cs"/>
                      </a:endParaRPr>
                    </a:p>
                    <a:p>
                      <a:endParaRPr lang="en-US" sz="1400" u="sng" kern="1200" dirty="0" smtClean="0">
                        <a:solidFill>
                          <a:schemeClr val="dk1"/>
                        </a:solidFill>
                        <a:latin typeface="+mn-lt"/>
                        <a:ea typeface="+mn-ea"/>
                        <a:cs typeface="+mn-cs"/>
                        <a:hlinkClick r:id="rId12"/>
                      </a:endParaRPr>
                    </a:p>
                    <a:p>
                      <a:r>
                        <a:rPr lang="en-US" sz="1400" u="sng" kern="1200" dirty="0" smtClean="0">
                          <a:solidFill>
                            <a:schemeClr val="dk1"/>
                          </a:solidFill>
                          <a:latin typeface="+mn-lt"/>
                          <a:ea typeface="+mn-ea"/>
                          <a:cs typeface="+mn-cs"/>
                          <a:hlinkClick r:id="rId12"/>
                        </a:rPr>
                        <a:t>www.Insurekidsnow.gov</a:t>
                      </a:r>
                      <a:r>
                        <a:rPr lang="en-US" sz="1400" u="sng" kern="1200" dirty="0" smtClean="0">
                          <a:solidFill>
                            <a:schemeClr val="dk1"/>
                          </a:solidFill>
                          <a:latin typeface="+mn-lt"/>
                          <a:ea typeface="+mn-ea"/>
                          <a:cs typeface="+mn-cs"/>
                        </a:rPr>
                        <a:t>  </a:t>
                      </a:r>
                    </a:p>
                    <a:p>
                      <a:endParaRPr lang="en-US" sz="1400" u="sng" kern="1200" dirty="0" smtClean="0">
                        <a:solidFill>
                          <a:schemeClr val="dk1"/>
                        </a:solidFill>
                        <a:latin typeface="+mn-lt"/>
                        <a:ea typeface="+mn-ea"/>
                        <a:cs typeface="+mn-cs"/>
                      </a:endParaRPr>
                    </a:p>
                    <a:p>
                      <a:r>
                        <a:rPr lang="en-US" sz="1400" b="1" u="none" kern="1200" baseline="0" dirty="0" smtClean="0">
                          <a:solidFill>
                            <a:schemeClr val="dk1"/>
                          </a:solidFill>
                          <a:latin typeface="+mn-lt"/>
                          <a:ea typeface="+mn-ea"/>
                          <a:cs typeface="+mn-cs"/>
                        </a:rPr>
                        <a:t>Affordable Care Act </a:t>
                      </a:r>
                    </a:p>
                    <a:p>
                      <a:r>
                        <a:rPr lang="en-US" sz="1400" u="sng" dirty="0" smtClean="0">
                          <a:solidFill>
                            <a:srgbClr val="1F497D"/>
                          </a:solidFill>
                          <a:effectLst/>
                          <a:latin typeface="+mn-lt"/>
                          <a:ea typeface="Calibri"/>
                          <a:cs typeface="Times New Roman"/>
                          <a:hlinkClick r:id="rId13"/>
                        </a:rPr>
                        <a:t>http://www.healthcare.gov/law/full/index.html</a:t>
                      </a:r>
                      <a:endParaRPr lang="en-US" sz="1400" b="1" u="none" kern="1200" dirty="0" smtClean="0">
                        <a:solidFill>
                          <a:schemeClr val="dk1"/>
                        </a:solidFill>
                        <a:latin typeface="+mn-lt"/>
                        <a:ea typeface="+mn-ea"/>
                        <a:cs typeface="+mn-cs"/>
                      </a:endParaRPr>
                    </a:p>
                  </a:txBody>
                  <a:tcPr marL="82296" marR="82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i="1" dirty="0" smtClean="0"/>
                        <a:t>Medicare &amp; You Handbook</a:t>
                      </a:r>
                    </a:p>
                    <a:p>
                      <a:r>
                        <a:rPr lang="en-US" sz="1400" dirty="0" smtClean="0"/>
                        <a:t>CMS Product No. 10050</a:t>
                      </a:r>
                    </a:p>
                    <a:p>
                      <a:r>
                        <a:rPr lang="en-US" sz="10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i="1" dirty="0" smtClean="0"/>
                        <a:t>Your Medicare Benefits</a:t>
                      </a:r>
                      <a:r>
                        <a:rPr lang="en-US" sz="1400" b="1"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CMS Product No. 10116 </a:t>
                      </a:r>
                    </a:p>
                    <a:p>
                      <a:endParaRPr lang="en-US" sz="1400" b="1" i="1" dirty="0" smtClean="0"/>
                    </a:p>
                    <a:p>
                      <a:r>
                        <a:rPr lang="en-US" sz="1400" b="1" i="1" dirty="0" smtClean="0"/>
                        <a:t>Choosing a Medigap Policy: A Guide to Health</a:t>
                      </a:r>
                      <a:r>
                        <a:rPr lang="en-US" sz="1400" b="1" i="1" baseline="0" dirty="0" smtClean="0"/>
                        <a:t> Insurance for People with Medicare</a:t>
                      </a:r>
                    </a:p>
                    <a:p>
                      <a:r>
                        <a:rPr lang="en-US" sz="1400" b="0" i="0" baseline="0" dirty="0" smtClean="0"/>
                        <a:t>CMS Product No. 02110</a:t>
                      </a:r>
                      <a:endParaRPr lang="en-US" sz="1400" b="0" i="0" dirty="0" smtClean="0"/>
                    </a:p>
                    <a:p>
                      <a:endParaRPr lang="en-US" sz="1400" b="1" i="1" dirty="0" smtClean="0"/>
                    </a:p>
                    <a:p>
                      <a:endParaRPr lang="en-US" sz="1000" dirty="0" smtClean="0"/>
                    </a:p>
                    <a:p>
                      <a:r>
                        <a:rPr lang="en-US" sz="1400" b="1" dirty="0" smtClean="0"/>
                        <a:t>To access these products</a:t>
                      </a:r>
                    </a:p>
                    <a:p>
                      <a:endParaRPr lang="en-US" sz="1400" dirty="0" smtClean="0"/>
                    </a:p>
                    <a:p>
                      <a:r>
                        <a:rPr lang="en-US" sz="1400" b="0" dirty="0" smtClean="0"/>
                        <a:t>View and</a:t>
                      </a:r>
                      <a:r>
                        <a:rPr lang="en-US" sz="1400" b="0" baseline="0" dirty="0" smtClean="0"/>
                        <a:t> order single copies at</a:t>
                      </a:r>
                      <a:r>
                        <a:rPr lang="en-US" sz="1400" b="0" dirty="0" smtClean="0"/>
                        <a:t> </a:t>
                      </a:r>
                    </a:p>
                    <a:p>
                      <a:r>
                        <a:rPr lang="en-US" sz="1400" u="sng" kern="1200" dirty="0" smtClean="0">
                          <a:solidFill>
                            <a:schemeClr val="dk1"/>
                          </a:solidFill>
                          <a:latin typeface="+mn-lt"/>
                          <a:ea typeface="+mn-ea"/>
                          <a:cs typeface="+mn-cs"/>
                          <a:hlinkClick r:id="rId4"/>
                        </a:rPr>
                        <a:t>www.medicare.gov</a:t>
                      </a:r>
                      <a:endParaRPr lang="en-US" sz="1400" kern="1200" dirty="0" smtClean="0">
                        <a:solidFill>
                          <a:schemeClr val="dk1"/>
                        </a:solidFill>
                        <a:latin typeface="+mn-lt"/>
                        <a:ea typeface="+mn-ea"/>
                        <a:cs typeface="+mn-cs"/>
                      </a:endParaRPr>
                    </a:p>
                    <a:p>
                      <a:r>
                        <a:rPr lang="en-US" sz="1000" dirty="0" smtClean="0"/>
                        <a:t>        </a:t>
                      </a:r>
                    </a:p>
                    <a:p>
                      <a:r>
                        <a:rPr lang="en-US" sz="1400" b="0" dirty="0" smtClean="0"/>
                        <a:t>Order multiple copies (partners only)</a:t>
                      </a:r>
                    </a:p>
                    <a:p>
                      <a:pPr marL="0" indent="0">
                        <a:buFont typeface="Wingdings" pitchFamily="2" charset="2"/>
                        <a:buNone/>
                      </a:pPr>
                      <a:r>
                        <a:rPr lang="en-US" sz="1400" b="0" dirty="0" smtClean="0"/>
                        <a:t>at productordering.cms.hhs.gov. You must register</a:t>
                      </a:r>
                      <a:r>
                        <a:rPr lang="en-US" sz="1400" b="0" baseline="0" dirty="0" smtClean="0"/>
                        <a:t> your organization.</a:t>
                      </a:r>
                      <a:endParaRPr lang="en-US" sz="1400" dirty="0"/>
                    </a:p>
                  </a:txBody>
                  <a:tcPr marL="82296" marR="82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ustDataLst>
      <p:tags r:id="rId1"/>
    </p:custDataLst>
    <p:extLst>
      <p:ext uri="{BB962C8B-B14F-4D97-AF65-F5344CB8AC3E}">
        <p14:creationId xmlns:p14="http://schemas.microsoft.com/office/powerpoint/2010/main" val="413635299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
          <p:cNvSpPr>
            <a:spLocks noGrp="1" noChangeArrowheads="1"/>
          </p:cNvSpPr>
          <p:nvPr>
            <p:ph idx="1"/>
          </p:nvPr>
        </p:nvSpPr>
        <p:spPr>
          <a:xfrm>
            <a:off x="457200" y="2027237"/>
            <a:ext cx="8229600" cy="4297363"/>
          </a:xfrm>
        </p:spPr>
        <p:txBody>
          <a:bodyPr>
            <a:normAutofit/>
          </a:bodyPr>
          <a:lstStyle/>
          <a:p>
            <a:r>
              <a:rPr lang="en-US" dirty="0" smtClean="0">
                <a:cs typeface="Arial" charset="0"/>
              </a:rPr>
              <a:t>Most people receive Part A premium-free</a:t>
            </a:r>
          </a:p>
          <a:p>
            <a:pPr marL="573088" lvl="1" indent="-231775"/>
            <a:r>
              <a:rPr lang="en-US" sz="2800" dirty="0" smtClean="0">
                <a:cs typeface="Arial" charset="0"/>
              </a:rPr>
              <a:t>If you paid FICA taxes at least 10 years</a:t>
            </a:r>
          </a:p>
          <a:p>
            <a:pPr marL="573088" lvl="1" indent="-231775"/>
            <a:endParaRPr lang="en-US" sz="2800" dirty="0" smtClean="0">
              <a:cs typeface="Arial" charset="0"/>
            </a:endParaRPr>
          </a:p>
          <a:p>
            <a:r>
              <a:rPr lang="en-US" dirty="0" smtClean="0">
                <a:cs typeface="Arial" charset="0"/>
              </a:rPr>
              <a:t>If you paid FICA less than 10 years</a:t>
            </a:r>
          </a:p>
          <a:p>
            <a:pPr marL="573088" lvl="1" indent="-231775"/>
            <a:r>
              <a:rPr lang="en-US" sz="2800" dirty="0" smtClean="0">
                <a:cs typeface="Arial" charset="0"/>
              </a:rPr>
              <a:t>Can pay a premium to get Part A</a:t>
            </a:r>
          </a:p>
          <a:p>
            <a:pPr marL="573088" lvl="1" indent="-231775"/>
            <a:r>
              <a:rPr lang="en-US" sz="2800" dirty="0" smtClean="0">
                <a:cs typeface="Arial" charset="0"/>
              </a:rPr>
              <a:t>May have penalty if not bought when first eligible</a:t>
            </a:r>
          </a:p>
        </p:txBody>
      </p:sp>
      <p:sp>
        <p:nvSpPr>
          <p:cNvPr id="24579" name="Rectangle 2"/>
          <p:cNvSpPr>
            <a:spLocks noGrp="1" noChangeArrowheads="1"/>
          </p:cNvSpPr>
          <p:nvPr>
            <p:ph type="title"/>
          </p:nvPr>
        </p:nvSpPr>
        <p:spPr/>
        <p:txBody>
          <a:bodyPr>
            <a:noAutofit/>
          </a:bodyPr>
          <a:lstStyle/>
          <a:p>
            <a:r>
              <a:rPr lang="en-US" dirty="0" smtClean="0">
                <a:cs typeface="Arial" charset="0"/>
              </a:rPr>
              <a:t>Medicare Part A (Hospital Insurance)</a:t>
            </a:r>
          </a:p>
        </p:txBody>
      </p:sp>
      <p:sp>
        <p:nvSpPr>
          <p:cNvPr id="8" name="Slide Number Placeholder 7"/>
          <p:cNvSpPr>
            <a:spLocks noGrp="1"/>
          </p:cNvSpPr>
          <p:nvPr>
            <p:ph type="sldNum" sz="quarter" idx="12"/>
          </p:nvPr>
        </p:nvSpPr>
        <p:spPr/>
        <p:txBody>
          <a:bodyPr/>
          <a:lstStyle/>
          <a:p>
            <a:pPr>
              <a:defRPr/>
            </a:pPr>
            <a:fld id="{885A69B2-5218-42C2-B888-204363120602}" type="slidenum">
              <a:rPr lang="en-US" smtClean="0">
                <a:solidFill>
                  <a:schemeClr val="tx1"/>
                </a:solidFill>
              </a:rPr>
              <a:pPr>
                <a:defRPr/>
              </a:pPr>
              <a:t>5</a:t>
            </a:fld>
            <a:endParaRPr lang="en-US" dirty="0">
              <a:solidFill>
                <a:schemeClr val="tx1"/>
              </a:solidFill>
            </a:endParaRPr>
          </a:p>
        </p:txBody>
      </p:sp>
    </p:spTree>
    <p:custDataLst>
      <p:tags r:id="rId1"/>
    </p:custDataLst>
    <p:extLst>
      <p:ext uri="{BB962C8B-B14F-4D97-AF65-F5344CB8AC3E}">
        <p14:creationId xmlns:p14="http://schemas.microsoft.com/office/powerpoint/2010/main" val="213953431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197292631"/>
              </p:ext>
            </p:extLst>
          </p:nvPr>
        </p:nvGraphicFramePr>
        <p:xfrm>
          <a:off x="228600" y="424349"/>
          <a:ext cx="8686800" cy="5595451"/>
        </p:xfrm>
        <a:graphic>
          <a:graphicData uri="http://schemas.openxmlformats.org/drawingml/2006/table">
            <a:tbl>
              <a:tblPr>
                <a:effectLst>
                  <a:outerShdw blurRad="50800" dist="76200" dir="2700000" algn="tl" rotWithShape="0">
                    <a:prstClr val="black">
                      <a:alpha val="40000"/>
                    </a:prstClr>
                  </a:outerShdw>
                </a:effectLst>
              </a:tblPr>
              <a:tblGrid>
                <a:gridCol w="3067801"/>
                <a:gridCol w="5618999"/>
              </a:tblGrid>
              <a:tr h="559193">
                <a:tc gridSpan="2">
                  <a:txBody>
                    <a:bodyPr/>
                    <a:lstStyle/>
                    <a:p>
                      <a:pPr marL="0" marR="0" algn="ctr">
                        <a:lnSpc>
                          <a:spcPct val="115000"/>
                        </a:lnSpc>
                        <a:spcBef>
                          <a:spcPts val="0"/>
                        </a:spcBef>
                        <a:spcAft>
                          <a:spcPts val="0"/>
                        </a:spcAft>
                      </a:pPr>
                      <a:r>
                        <a:rPr lang="en-US" sz="3600" b="1" dirty="0">
                          <a:latin typeface="+mj-lt"/>
                          <a:ea typeface="Calibri"/>
                          <a:cs typeface="Times New Roman"/>
                        </a:rPr>
                        <a:t>Medicare Part A </a:t>
                      </a:r>
                      <a:r>
                        <a:rPr lang="en-US" sz="3600" b="1" dirty="0" smtClean="0">
                          <a:latin typeface="+mj-lt"/>
                          <a:ea typeface="Calibri"/>
                          <a:cs typeface="Times New Roman"/>
                        </a:rPr>
                        <a:t>Covered Services</a:t>
                      </a:r>
                      <a:endParaRPr lang="en-US" sz="1050" dirty="0">
                        <a:latin typeface="+mj-lt"/>
                        <a:ea typeface="Calibri"/>
                        <a:cs typeface="Times New Roman"/>
                      </a:endParaRPr>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C0F1"/>
                    </a:solidFill>
                  </a:tcPr>
                </a:tc>
                <a:tc hMerge="1">
                  <a:txBody>
                    <a:bodyPr/>
                    <a:lstStyle/>
                    <a:p>
                      <a:endParaRPr lang="en-US"/>
                    </a:p>
                  </a:txBody>
                  <a:tcPr/>
                </a:tc>
              </a:tr>
              <a:tr h="1721879">
                <a:tc>
                  <a:txBody>
                    <a:bodyPr/>
                    <a:lstStyle/>
                    <a:p>
                      <a:pPr marL="0" marR="0">
                        <a:lnSpc>
                          <a:spcPct val="100000"/>
                        </a:lnSpc>
                        <a:spcBef>
                          <a:spcPts val="0"/>
                        </a:spcBef>
                        <a:spcAft>
                          <a:spcPts val="0"/>
                        </a:spcAft>
                      </a:pPr>
                      <a:r>
                        <a:rPr lang="en-US" sz="2400" b="1" dirty="0" smtClean="0">
                          <a:latin typeface="+mj-lt"/>
                          <a:ea typeface="Calibri"/>
                          <a:cs typeface="Times New Roman"/>
                        </a:rPr>
                        <a:t>Inpatient hospital stays </a:t>
                      </a:r>
                      <a:endParaRPr lang="en-US" sz="2400" dirty="0">
                        <a:latin typeface="+mj-lt"/>
                        <a:ea typeface="Calibri"/>
                        <a:cs typeface="Times New Roman"/>
                      </a:endParaRPr>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0000"/>
                        </a:lnSpc>
                        <a:spcBef>
                          <a:spcPts val="0"/>
                        </a:spcBef>
                        <a:spcAft>
                          <a:spcPts val="0"/>
                        </a:spcAft>
                      </a:pPr>
                      <a:r>
                        <a:rPr lang="en-US" sz="1800" dirty="0">
                          <a:latin typeface="+mj-lt"/>
                          <a:ea typeface="Calibri"/>
                          <a:cs typeface="Times New Roman"/>
                        </a:rPr>
                        <a:t>Semi-private room, meals, general nursing, and other hospital services and supplies. Includes care in critical access hospitals and inpatient rehabilitation facilities. Inpatient mental health care in psychiatric hospital (lifetime 190-day limit</a:t>
                      </a:r>
                      <a:r>
                        <a:rPr lang="en-US" sz="1800" dirty="0" smtClean="0">
                          <a:latin typeface="+mj-lt"/>
                          <a:ea typeface="Calibri"/>
                          <a:cs typeface="Times New Roman"/>
                        </a:rPr>
                        <a:t>). G</a:t>
                      </a:r>
                      <a:r>
                        <a:rPr lang="en-US" sz="1800" dirty="0" smtClean="0"/>
                        <a:t>enerally covers all drugs provided during an inpatient stay received as part of your treatment. </a:t>
                      </a:r>
                      <a:endParaRPr lang="en-US" sz="1800" dirty="0">
                        <a:latin typeface="+mj-lt"/>
                        <a:ea typeface="Calibri"/>
                        <a:cs typeface="Times New Roman"/>
                      </a:endParaRPr>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77683">
                <a:tc>
                  <a:txBody>
                    <a:bodyPr/>
                    <a:lstStyle/>
                    <a:p>
                      <a:pPr marL="0" marR="0">
                        <a:lnSpc>
                          <a:spcPct val="100000"/>
                        </a:lnSpc>
                        <a:spcBef>
                          <a:spcPts val="0"/>
                        </a:spcBef>
                        <a:spcAft>
                          <a:spcPts val="0"/>
                        </a:spcAft>
                      </a:pPr>
                      <a:r>
                        <a:rPr lang="en-US" sz="2400" b="1" dirty="0">
                          <a:latin typeface="+mj-lt"/>
                          <a:ea typeface="Calibri"/>
                          <a:cs typeface="Times New Roman"/>
                        </a:rPr>
                        <a:t>Skilled </a:t>
                      </a:r>
                      <a:r>
                        <a:rPr lang="en-US" sz="2400" b="1" dirty="0" smtClean="0">
                          <a:latin typeface="+mj-lt"/>
                          <a:ea typeface="Calibri"/>
                          <a:cs typeface="Times New Roman"/>
                        </a:rPr>
                        <a:t>nursing facility care</a:t>
                      </a:r>
                      <a:endParaRPr lang="en-US" sz="2400" dirty="0">
                        <a:latin typeface="+mj-lt"/>
                        <a:ea typeface="Calibri"/>
                        <a:cs typeface="Times New Roman"/>
                      </a:endParaRPr>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C0F1"/>
                    </a:solidFill>
                  </a:tcPr>
                </a:tc>
                <a:tc>
                  <a:txBody>
                    <a:bodyPr/>
                    <a:lstStyle/>
                    <a:p>
                      <a:pPr marL="0" marR="0">
                        <a:lnSpc>
                          <a:spcPct val="100000"/>
                        </a:lnSpc>
                        <a:spcBef>
                          <a:spcPts val="0"/>
                        </a:spcBef>
                        <a:spcAft>
                          <a:spcPts val="0"/>
                        </a:spcAft>
                      </a:pPr>
                      <a:r>
                        <a:rPr lang="en-US" sz="1800" dirty="0">
                          <a:latin typeface="+mj-lt"/>
                          <a:ea typeface="Calibri"/>
                          <a:cs typeface="Times New Roman"/>
                        </a:rPr>
                        <a:t>Semi-private room, meals, skilled nursing and rehabilitation services, and other services and </a:t>
                      </a:r>
                      <a:r>
                        <a:rPr lang="en-US" sz="1800" dirty="0" smtClean="0">
                          <a:latin typeface="+mj-lt"/>
                          <a:ea typeface="Calibri"/>
                          <a:cs typeface="Times New Roman"/>
                        </a:rPr>
                        <a:t>supplies</a:t>
                      </a:r>
                      <a:endParaRPr lang="en-US" sz="1800" dirty="0">
                        <a:latin typeface="+mj-lt"/>
                        <a:ea typeface="Calibri"/>
                        <a:cs typeface="Times New Roman"/>
                      </a:endParaRPr>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C0F1"/>
                    </a:solidFill>
                  </a:tcPr>
                </a:tc>
              </a:tr>
              <a:tr h="1033127">
                <a:tc>
                  <a:txBody>
                    <a:bodyPr/>
                    <a:lstStyle/>
                    <a:p>
                      <a:pPr marL="0" marR="0">
                        <a:lnSpc>
                          <a:spcPct val="100000"/>
                        </a:lnSpc>
                        <a:spcBef>
                          <a:spcPts val="0"/>
                        </a:spcBef>
                        <a:spcAft>
                          <a:spcPts val="0"/>
                        </a:spcAft>
                      </a:pPr>
                      <a:r>
                        <a:rPr lang="en-US" sz="2400" b="1" dirty="0" smtClean="0">
                          <a:latin typeface="+mj-lt"/>
                          <a:cs typeface="Arial" charset="0"/>
                        </a:rPr>
                        <a:t>Home health</a:t>
                      </a:r>
                      <a:r>
                        <a:rPr lang="en-US" sz="2400" b="1" baseline="0" dirty="0" smtClean="0">
                          <a:latin typeface="+mj-lt"/>
                          <a:cs typeface="Arial" charset="0"/>
                        </a:rPr>
                        <a:t> </a:t>
                      </a:r>
                      <a:r>
                        <a:rPr lang="en-US" sz="2400" b="1" dirty="0" smtClean="0">
                          <a:latin typeface="+mj-lt"/>
                          <a:cs typeface="Arial" charset="0"/>
                        </a:rPr>
                        <a:t>care services</a:t>
                      </a:r>
                      <a:endParaRPr lang="en-US" sz="2400" dirty="0">
                        <a:latin typeface="+mj-lt"/>
                        <a:ea typeface="Calibri"/>
                        <a:cs typeface="Times New Roman"/>
                      </a:endParaRPr>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0000"/>
                        </a:lnSpc>
                        <a:spcBef>
                          <a:spcPts val="0"/>
                        </a:spcBef>
                        <a:spcAft>
                          <a:spcPts val="0"/>
                        </a:spcAft>
                      </a:pPr>
                      <a:r>
                        <a:rPr lang="en-US" sz="1800" dirty="0" smtClean="0">
                          <a:latin typeface="+mj-lt"/>
                          <a:cs typeface="Arial" charset="0"/>
                        </a:rPr>
                        <a:t>Can include part-time or intermittent skilled care, and physical therapy, speech-language pathology,  a continuing need for occupational therapy, some home health aide services, medical social services, and medical supplies</a:t>
                      </a:r>
                      <a:endParaRPr lang="en-US" sz="1800" dirty="0">
                        <a:latin typeface="+mj-lt"/>
                        <a:ea typeface="Calibri"/>
                        <a:cs typeface="Times New Roman"/>
                      </a:endParaRPr>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88751">
                <a:tc>
                  <a:txBody>
                    <a:bodyPr/>
                    <a:lstStyle/>
                    <a:p>
                      <a:pPr marL="0" marR="0">
                        <a:lnSpc>
                          <a:spcPct val="100000"/>
                        </a:lnSpc>
                        <a:spcBef>
                          <a:spcPts val="0"/>
                        </a:spcBef>
                        <a:spcAft>
                          <a:spcPts val="0"/>
                        </a:spcAft>
                      </a:pPr>
                      <a:r>
                        <a:rPr lang="en-US" sz="2400" b="1" dirty="0" smtClean="0">
                          <a:latin typeface="+mj-lt"/>
                          <a:cs typeface="Arial" charset="0"/>
                        </a:rPr>
                        <a:t>Hospice care</a:t>
                      </a:r>
                      <a:endParaRPr lang="en-US" sz="2400" dirty="0">
                        <a:latin typeface="+mj-lt"/>
                        <a:ea typeface="Calibri"/>
                        <a:cs typeface="Times New Roman"/>
                      </a:endParaRPr>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C0F1"/>
                    </a:solidFill>
                  </a:tcPr>
                </a:tc>
                <a:tc>
                  <a:txBody>
                    <a:bodyPr/>
                    <a:lstStyle/>
                    <a:p>
                      <a:pPr marL="0" marR="0">
                        <a:lnSpc>
                          <a:spcPct val="100000"/>
                        </a:lnSpc>
                        <a:spcBef>
                          <a:spcPts val="0"/>
                        </a:spcBef>
                        <a:spcAft>
                          <a:spcPts val="0"/>
                        </a:spcAft>
                      </a:pPr>
                      <a:r>
                        <a:rPr lang="en-US" sz="1800" dirty="0" smtClean="0">
                          <a:latin typeface="+mj-lt"/>
                          <a:cs typeface="Arial" charset="0"/>
                        </a:rPr>
                        <a:t>For terminally ill and includes drugs, medical care, and support services from a Medicare-approved hospice</a:t>
                      </a:r>
                      <a:endParaRPr lang="en-US" sz="1800" dirty="0">
                        <a:latin typeface="+mj-lt"/>
                        <a:ea typeface="Calibri"/>
                        <a:cs typeface="Times New Roman"/>
                      </a:endParaRPr>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C0F1"/>
                    </a:solidFill>
                  </a:tcPr>
                </a:tc>
              </a:tr>
              <a:tr h="678922">
                <a:tc>
                  <a:txBody>
                    <a:bodyPr/>
                    <a:lstStyle/>
                    <a:p>
                      <a:pPr marL="0" marR="0">
                        <a:lnSpc>
                          <a:spcPct val="100000"/>
                        </a:lnSpc>
                        <a:spcBef>
                          <a:spcPts val="0"/>
                        </a:spcBef>
                        <a:spcAft>
                          <a:spcPts val="0"/>
                        </a:spcAft>
                      </a:pPr>
                      <a:r>
                        <a:rPr lang="en-US" sz="2400" b="1" dirty="0" smtClean="0">
                          <a:latin typeface="+mj-lt"/>
                          <a:cs typeface="Arial" charset="0"/>
                        </a:rPr>
                        <a:t>Blood </a:t>
                      </a:r>
                      <a:endParaRPr lang="en-US" sz="2400" dirty="0">
                        <a:latin typeface="+mj-lt"/>
                        <a:ea typeface="Calibri"/>
                        <a:cs typeface="Times New Roman"/>
                      </a:endParaRPr>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tx1"/>
                          </a:solidFill>
                          <a:latin typeface="+mj-lt"/>
                          <a:ea typeface="+mn-ea"/>
                          <a:cs typeface="+mn-cs"/>
                        </a:rPr>
                        <a:t>In most cases, if you need blood as an inpatient, you won’t have to pay for it or replace it. </a:t>
                      </a:r>
                      <a:endParaRPr lang="en-US" sz="1800" dirty="0">
                        <a:latin typeface="+mj-lt"/>
                        <a:ea typeface="Calibri"/>
                        <a:cs typeface="Times New Roman"/>
                      </a:endParaRPr>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7" name="Slide Number Placeholder 6"/>
          <p:cNvSpPr>
            <a:spLocks noGrp="1"/>
          </p:cNvSpPr>
          <p:nvPr>
            <p:ph type="sldNum" sz="quarter" idx="12"/>
          </p:nvPr>
        </p:nvSpPr>
        <p:spPr/>
        <p:txBody>
          <a:bodyPr/>
          <a:lstStyle/>
          <a:p>
            <a:pPr>
              <a:defRPr/>
            </a:pPr>
            <a:fld id="{885A69B2-5218-42C2-B888-204363120602}" type="slidenum">
              <a:rPr lang="en-US" smtClean="0">
                <a:solidFill>
                  <a:schemeClr val="tx1"/>
                </a:solidFill>
              </a:rPr>
              <a:pPr>
                <a:defRPr/>
              </a:pPr>
              <a:t>6</a:t>
            </a:fld>
            <a:endParaRPr lang="en-US" dirty="0">
              <a:solidFill>
                <a:schemeClr val="tx1"/>
              </a:solidFill>
            </a:endParaRPr>
          </a:p>
        </p:txBody>
      </p:sp>
    </p:spTree>
    <p:custDataLst>
      <p:tags r:id="rId1"/>
    </p:custDataLst>
    <p:extLst>
      <p:ext uri="{BB962C8B-B14F-4D97-AF65-F5344CB8AC3E}">
        <p14:creationId xmlns:p14="http://schemas.microsoft.com/office/powerpoint/2010/main" val="127882836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noAutofit/>
          </a:bodyPr>
          <a:lstStyle/>
          <a:p>
            <a:r>
              <a:rPr lang="en-US" dirty="0" smtClean="0">
                <a:cs typeface="Arial" charset="0"/>
              </a:rPr>
              <a:t>Paying for Inpatient Hospital Stays</a:t>
            </a:r>
          </a:p>
        </p:txBody>
      </p:sp>
      <p:sp>
        <p:nvSpPr>
          <p:cNvPr id="27654" name="Date Placeholder 5"/>
          <p:cNvSpPr>
            <a:spLocks noGrp="1"/>
          </p:cNvSpPr>
          <p:nvPr>
            <p:ph type="dt" sz="half" idx="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smtClean="0">
                <a:cs typeface="Arial" charset="0"/>
              </a:rPr>
              <a:t>04/02/12</a:t>
            </a:r>
          </a:p>
        </p:txBody>
      </p:sp>
      <p:sp>
        <p:nvSpPr>
          <p:cNvPr id="9" name="Footer Placeholder 8"/>
          <p:cNvSpPr>
            <a:spLocks noGrp="1"/>
          </p:cNvSpPr>
          <p:nvPr>
            <p:ph type="ftr" sz="quarter" idx="3"/>
          </p:nvPr>
        </p:nvSpPr>
        <p:spPr/>
        <p:txBody>
          <a:bodyPr/>
          <a:lstStyle/>
          <a:p>
            <a:pPr>
              <a:defRPr/>
            </a:pPr>
            <a:r>
              <a:rPr lang="en-US" dirty="0" smtClean="0"/>
              <a:t>Understanding Medicare</a:t>
            </a:r>
            <a:endParaRPr lang="en-US" dirty="0"/>
          </a:p>
        </p:txBody>
      </p:sp>
      <p:sp>
        <p:nvSpPr>
          <p:cNvPr id="8" name="Slide Number Placeholder 7"/>
          <p:cNvSpPr>
            <a:spLocks noGrp="1"/>
          </p:cNvSpPr>
          <p:nvPr>
            <p:ph type="sldNum" sz="quarter" idx="12"/>
          </p:nvPr>
        </p:nvSpPr>
        <p:spPr/>
        <p:txBody>
          <a:bodyPr/>
          <a:lstStyle/>
          <a:p>
            <a:pPr>
              <a:defRPr/>
            </a:pPr>
            <a:fld id="{885A69B2-5218-42C2-B888-204363120602}" type="slidenum">
              <a:rPr lang="en-US" smtClean="0"/>
              <a:pPr>
                <a:defRPr/>
              </a:pPr>
              <a:t>7</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235601101"/>
              </p:ext>
            </p:extLst>
          </p:nvPr>
        </p:nvGraphicFramePr>
        <p:xfrm>
          <a:off x="533400" y="2057400"/>
          <a:ext cx="8077200" cy="3444240"/>
        </p:xfrm>
        <a:graphic>
          <a:graphicData uri="http://schemas.openxmlformats.org/drawingml/2006/table">
            <a:tbl>
              <a:tblPr firstRow="1" bandRow="1">
                <a:effectLst>
                  <a:outerShdw blurRad="50800" dist="76200" dir="2700000" algn="tl" rotWithShape="0">
                    <a:prstClr val="black">
                      <a:alpha val="40000"/>
                    </a:prstClr>
                  </a:outerShdw>
                </a:effectLst>
                <a:tableStyleId>{5C22544A-7EE6-4342-B048-85BDC9FD1C3A}</a:tableStyleId>
              </a:tblPr>
              <a:tblGrid>
                <a:gridCol w="3124199"/>
                <a:gridCol w="4953001"/>
              </a:tblGrid>
              <a:tr h="335280">
                <a:tc>
                  <a:txBody>
                    <a:bodyPr/>
                    <a:lstStyle/>
                    <a:p>
                      <a:pPr marL="285750" indent="0"/>
                      <a:r>
                        <a:rPr lang="en-US" sz="2800" dirty="0" smtClean="0">
                          <a:solidFill>
                            <a:schemeClr val="tx1"/>
                          </a:solidFill>
                        </a:rPr>
                        <a:t>For Each Benefit Period in 2013</a:t>
                      </a:r>
                      <a:endParaRPr lang="en-US"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You Pay</a:t>
                      </a:r>
                      <a:endParaRPr lang="en-US"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49378">
                <a:tc>
                  <a:txBody>
                    <a:bodyPr/>
                    <a:lstStyle/>
                    <a:p>
                      <a:pPr marL="285750" indent="0" algn="l"/>
                      <a:r>
                        <a:rPr lang="en-US" sz="2800" dirty="0" smtClean="0"/>
                        <a:t>Days 1–60</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marL="228600" indent="0" algn="ctr"/>
                      <a:r>
                        <a:rPr lang="en-US" sz="2800" dirty="0" smtClean="0"/>
                        <a:t>$1,184 deductible</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r>
              <a:tr h="449378">
                <a:tc>
                  <a:txBody>
                    <a:bodyPr/>
                    <a:lstStyle/>
                    <a:p>
                      <a:pPr marL="285750" indent="0" algn="l"/>
                      <a:r>
                        <a:rPr lang="en-US" sz="2800" dirty="0" smtClean="0"/>
                        <a:t>Days 61–90</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0" algn="ctr"/>
                      <a:r>
                        <a:rPr lang="en-US" sz="2800" dirty="0" smtClean="0"/>
                        <a:t>$296 per day</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9453">
                <a:tc>
                  <a:txBody>
                    <a:bodyPr/>
                    <a:lstStyle/>
                    <a:p>
                      <a:pPr marL="285750" indent="0" algn="l"/>
                      <a:r>
                        <a:rPr lang="en-US" sz="2800" dirty="0" smtClean="0"/>
                        <a:t>Days 91–150</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marL="228600" indent="0" algn="ctr"/>
                      <a:r>
                        <a:rPr lang="en-US" sz="2800" dirty="0" smtClean="0"/>
                        <a:t>$592 per day </a:t>
                      </a:r>
                    </a:p>
                    <a:p>
                      <a:pPr marL="228600" indent="0" algn="ctr"/>
                      <a:r>
                        <a:rPr lang="en-US" sz="2800" dirty="0" smtClean="0"/>
                        <a:t>(60 lifetime</a:t>
                      </a:r>
                      <a:r>
                        <a:rPr lang="en-US" sz="2800" baseline="0" dirty="0" smtClean="0"/>
                        <a:t> reserve days)</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r>
              <a:tr h="449378">
                <a:tc>
                  <a:txBody>
                    <a:bodyPr/>
                    <a:lstStyle/>
                    <a:p>
                      <a:pPr marL="342900" indent="0" algn="l"/>
                      <a:r>
                        <a:rPr lang="en-US" sz="2800" dirty="0" smtClean="0"/>
                        <a:t>All days after 150</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0" algn="ctr"/>
                      <a:r>
                        <a:rPr lang="en-US" sz="2800" dirty="0" smtClean="0"/>
                        <a:t>All costs</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ustDataLst>
      <p:tags r:id="rId1"/>
    </p:custDataLst>
    <p:extLst>
      <p:ext uri="{BB962C8B-B14F-4D97-AF65-F5344CB8AC3E}">
        <p14:creationId xmlns:p14="http://schemas.microsoft.com/office/powerpoint/2010/main" val="402350573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noAutofit/>
          </a:bodyPr>
          <a:lstStyle/>
          <a:p>
            <a:r>
              <a:rPr lang="en-US" dirty="0" smtClean="0">
                <a:cs typeface="Arial" charset="0"/>
              </a:rPr>
              <a:t>Paying for Skilled Nursing Facility Care</a:t>
            </a:r>
          </a:p>
        </p:txBody>
      </p:sp>
      <p:sp>
        <p:nvSpPr>
          <p:cNvPr id="8" name="Slide Number Placeholder 7"/>
          <p:cNvSpPr>
            <a:spLocks noGrp="1"/>
          </p:cNvSpPr>
          <p:nvPr>
            <p:ph type="sldNum" sz="quarter" idx="12"/>
          </p:nvPr>
        </p:nvSpPr>
        <p:spPr/>
        <p:txBody>
          <a:bodyPr/>
          <a:lstStyle/>
          <a:p>
            <a:pPr>
              <a:defRPr/>
            </a:pPr>
            <a:fld id="{885A69B2-5218-42C2-B888-204363120602}" type="slidenum">
              <a:rPr lang="en-US" smtClean="0"/>
              <a:pPr>
                <a:defRPr/>
              </a:pPr>
              <a:t>8</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216280523"/>
              </p:ext>
            </p:extLst>
          </p:nvPr>
        </p:nvGraphicFramePr>
        <p:xfrm>
          <a:off x="762000" y="1859280"/>
          <a:ext cx="7772400" cy="3779520"/>
        </p:xfrm>
        <a:graphic>
          <a:graphicData uri="http://schemas.openxmlformats.org/drawingml/2006/table">
            <a:tbl>
              <a:tblPr firstRow="1" bandRow="1">
                <a:effectLst>
                  <a:outerShdw blurRad="50800" dist="76200" dir="2700000" algn="tl" rotWithShape="0">
                    <a:prstClr val="black">
                      <a:alpha val="40000"/>
                    </a:prstClr>
                  </a:outerShdw>
                </a:effectLst>
                <a:tableStyleId>{5C22544A-7EE6-4342-B048-85BDC9FD1C3A}</a:tableStyleId>
              </a:tblPr>
              <a:tblGrid>
                <a:gridCol w="3821430"/>
                <a:gridCol w="3950970"/>
              </a:tblGrid>
              <a:tr h="944880">
                <a:tc>
                  <a:txBody>
                    <a:bodyPr/>
                    <a:lstStyle/>
                    <a:p>
                      <a:pPr marL="342900" indent="0" algn="ctr"/>
                      <a:r>
                        <a:rPr lang="en-US" sz="2800" dirty="0" smtClean="0">
                          <a:solidFill>
                            <a:schemeClr val="tx1"/>
                          </a:solidFill>
                        </a:rPr>
                        <a:t>For Each Benefit Period in 2013</a:t>
                      </a:r>
                      <a:endParaRPr lang="en-US"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You Pay</a:t>
                      </a:r>
                      <a:endParaRPr lang="en-US"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44880">
                <a:tc>
                  <a:txBody>
                    <a:bodyPr/>
                    <a:lstStyle/>
                    <a:p>
                      <a:pPr marL="228600" indent="0" algn="l"/>
                      <a:r>
                        <a:rPr lang="en-US" sz="2800" dirty="0" smtClean="0"/>
                        <a:t>Days 1–20</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marL="171450" indent="0" algn="ctr"/>
                      <a:r>
                        <a:rPr lang="en-US" sz="2800" dirty="0" smtClean="0"/>
                        <a:t>$0</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r>
              <a:tr h="944880">
                <a:tc>
                  <a:txBody>
                    <a:bodyPr/>
                    <a:lstStyle/>
                    <a:p>
                      <a:pPr marL="228600" indent="0" algn="l"/>
                      <a:r>
                        <a:rPr lang="en-US" sz="2800" dirty="0" smtClean="0"/>
                        <a:t>Days 21–100</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0" algn="ctr"/>
                      <a:r>
                        <a:rPr lang="en-US" sz="2800" dirty="0" smtClean="0"/>
                        <a:t>$148 per day</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44880">
                <a:tc>
                  <a:txBody>
                    <a:bodyPr/>
                    <a:lstStyle/>
                    <a:p>
                      <a:pPr marL="228600" indent="0" algn="l"/>
                      <a:r>
                        <a:rPr lang="en-US" sz="2800" dirty="0" smtClean="0"/>
                        <a:t>All days after 100</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c>
                  <a:txBody>
                    <a:bodyPr/>
                    <a:lstStyle/>
                    <a:p>
                      <a:pPr marL="171450" indent="-171450" algn="ctr"/>
                      <a:r>
                        <a:rPr lang="en-US" sz="2800" dirty="0" smtClean="0"/>
                        <a:t>All costs</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solidFill>
                  </a:tcPr>
                </a:tc>
              </a:tr>
            </a:tbl>
          </a:graphicData>
        </a:graphic>
      </p:graphicFrame>
    </p:spTree>
    <p:custDataLst>
      <p:tags r:id="rId1"/>
    </p:custDataLst>
    <p:extLst>
      <p:ext uri="{BB962C8B-B14F-4D97-AF65-F5344CB8AC3E}">
        <p14:creationId xmlns:p14="http://schemas.microsoft.com/office/powerpoint/2010/main" val="293864648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4097750534"/>
              </p:ext>
            </p:extLst>
          </p:nvPr>
        </p:nvGraphicFramePr>
        <p:xfrm>
          <a:off x="152400" y="228600"/>
          <a:ext cx="8839200" cy="6416040"/>
        </p:xfrm>
        <a:graphic>
          <a:graphicData uri="http://schemas.openxmlformats.org/drawingml/2006/table">
            <a:tbl>
              <a:tblPr>
                <a:effectLst>
                  <a:outerShdw blurRad="50800" dist="76200" dir="2700000" algn="tl" rotWithShape="0">
                    <a:prstClr val="black">
                      <a:alpha val="40000"/>
                    </a:prstClr>
                  </a:outerShdw>
                </a:effectLst>
              </a:tblPr>
              <a:tblGrid>
                <a:gridCol w="1735597"/>
                <a:gridCol w="7103603"/>
              </a:tblGrid>
              <a:tr h="685800">
                <a:tc gridSpan="2">
                  <a:txBody>
                    <a:bodyPr/>
                    <a:lstStyle/>
                    <a:p>
                      <a:pPr marL="0" marR="0" algn="ctr">
                        <a:lnSpc>
                          <a:spcPct val="115000"/>
                        </a:lnSpc>
                        <a:spcBef>
                          <a:spcPts val="0"/>
                        </a:spcBef>
                        <a:spcAft>
                          <a:spcPts val="0"/>
                        </a:spcAft>
                      </a:pPr>
                      <a:r>
                        <a:rPr lang="en-US" sz="3600" b="1" dirty="0">
                          <a:latin typeface="+mj-lt"/>
                          <a:ea typeface="Calibri"/>
                          <a:cs typeface="Times New Roman"/>
                        </a:rPr>
                        <a:t>Medicare Part </a:t>
                      </a:r>
                      <a:r>
                        <a:rPr lang="en-US" sz="3600" b="1" dirty="0" smtClean="0">
                          <a:latin typeface="+mj-lt"/>
                          <a:ea typeface="Calibri"/>
                          <a:cs typeface="Times New Roman"/>
                        </a:rPr>
                        <a:t>B Coverage</a:t>
                      </a:r>
                      <a:endParaRPr lang="en-US" sz="1050" dirty="0">
                        <a:latin typeface="+mj-lt"/>
                        <a:ea typeface="Calibri"/>
                        <a:cs typeface="Times New Roman"/>
                      </a:endParaRPr>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C0F1"/>
                    </a:solidFill>
                  </a:tcPr>
                </a:tc>
                <a:tc hMerge="1">
                  <a:txBody>
                    <a:bodyPr/>
                    <a:lstStyle/>
                    <a:p>
                      <a:endParaRPr lang="en-US"/>
                    </a:p>
                  </a:txBody>
                  <a:tcPr/>
                </a:tc>
              </a:tr>
              <a:tr h="762000">
                <a:tc>
                  <a:txBody>
                    <a:bodyPr/>
                    <a:lstStyle/>
                    <a:p>
                      <a:pPr marL="53975" marR="0" indent="0">
                        <a:lnSpc>
                          <a:spcPct val="100000"/>
                        </a:lnSpc>
                        <a:spcBef>
                          <a:spcPts val="0"/>
                        </a:spcBef>
                        <a:spcAft>
                          <a:spcPts val="0"/>
                        </a:spcAft>
                      </a:pPr>
                      <a:r>
                        <a:rPr lang="en-US" sz="2400" b="1" kern="1200" baseline="0" dirty="0" smtClean="0">
                          <a:solidFill>
                            <a:schemeClr val="tx1"/>
                          </a:solidFill>
                          <a:latin typeface="+mn-lt"/>
                          <a:ea typeface="+mn-ea"/>
                          <a:cs typeface="+mn-cs"/>
                        </a:rPr>
                        <a:t>Doctors’ services</a:t>
                      </a:r>
                      <a:endParaRPr lang="en-US" sz="2400" b="1" dirty="0">
                        <a:latin typeface="+mj-lt"/>
                        <a:ea typeface="Calibri"/>
                        <a:cs typeface="Times New Roman"/>
                      </a:endParaRPr>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96875" indent="-342900">
                        <a:buFont typeface="Arial" pitchFamily="34" charset="0"/>
                        <a:buChar char="•"/>
                      </a:pPr>
                      <a:r>
                        <a:rPr lang="en-US" sz="2400" kern="1200" baseline="0" dirty="0" smtClean="0">
                          <a:solidFill>
                            <a:schemeClr val="tx1"/>
                          </a:solidFill>
                          <a:latin typeface="+mn-lt"/>
                          <a:ea typeface="+mn-ea"/>
                          <a:cs typeface="+mn-cs"/>
                        </a:rPr>
                        <a:t>Services that are medically necessary (includes outpatient and some doctor services you get when you’re a hospital inpatient) or covered preventive services </a:t>
                      </a:r>
                    </a:p>
                    <a:p>
                      <a:pPr marL="396875" indent="-342900">
                        <a:buFont typeface="Arial" pitchFamily="34" charset="0"/>
                        <a:buChar char="•"/>
                      </a:pPr>
                      <a:r>
                        <a:rPr lang="en-US" sz="2400" kern="1200" baseline="0" dirty="0" smtClean="0">
                          <a:solidFill>
                            <a:schemeClr val="tx1"/>
                          </a:solidFill>
                          <a:latin typeface="+mn-lt"/>
                          <a:ea typeface="+mn-ea"/>
                          <a:cs typeface="+mn-cs"/>
                        </a:rPr>
                        <a:t>Except for certain preventive services, you pay 20% of the Medicare-approved amount (if the doctor accepts assignment), and the Part B deductible applies</a:t>
                      </a:r>
                    </a:p>
                    <a:p>
                      <a:endParaRPr lang="en-US" sz="1600" dirty="0">
                        <a:latin typeface="+mj-lt"/>
                        <a:ea typeface="Calibri"/>
                        <a:cs typeface="Times New Roman"/>
                      </a:endParaRPr>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94560">
                <a:tc>
                  <a:txBody>
                    <a:bodyPr/>
                    <a:lstStyle/>
                    <a:p>
                      <a:pPr marL="53975" marR="0" indent="0">
                        <a:lnSpc>
                          <a:spcPct val="100000"/>
                        </a:lnSpc>
                        <a:spcBef>
                          <a:spcPts val="0"/>
                        </a:spcBef>
                        <a:spcAft>
                          <a:spcPts val="0"/>
                        </a:spcAft>
                      </a:pPr>
                      <a:r>
                        <a:rPr lang="en-US" sz="2400" b="1" kern="1200" baseline="0" dirty="0" smtClean="0">
                          <a:solidFill>
                            <a:schemeClr val="tx1"/>
                          </a:solidFill>
                          <a:latin typeface="+mn-lt"/>
                          <a:ea typeface="+mn-ea"/>
                          <a:cs typeface="+mn-cs"/>
                        </a:rPr>
                        <a:t>Outpatient medical and surgical services </a:t>
                      </a:r>
                      <a:r>
                        <a:rPr lang="en-US" sz="2400" b="1" kern="1200" spc="-20" baseline="0" dirty="0" smtClean="0">
                          <a:solidFill>
                            <a:schemeClr val="tx1"/>
                          </a:solidFill>
                          <a:latin typeface="+mn-lt"/>
                          <a:ea typeface="+mn-ea"/>
                          <a:cs typeface="+mn-cs"/>
                        </a:rPr>
                        <a:t>and supplies</a:t>
                      </a:r>
                      <a:endParaRPr lang="en-US" sz="2400" b="1" spc="-20" baseline="0" dirty="0">
                        <a:latin typeface="+mj-lt"/>
                        <a:ea typeface="Calibri"/>
                        <a:cs typeface="Times New Roman"/>
                      </a:endParaRPr>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C0F1"/>
                    </a:solidFill>
                  </a:tcPr>
                </a:tc>
                <a:tc>
                  <a:txBody>
                    <a:bodyPr/>
                    <a:lstStyle/>
                    <a:p>
                      <a:pPr marL="396875" marR="0" indent="-342900">
                        <a:lnSpc>
                          <a:spcPct val="100000"/>
                        </a:lnSpc>
                        <a:spcBef>
                          <a:spcPts val="0"/>
                        </a:spcBef>
                        <a:spcAft>
                          <a:spcPts val="0"/>
                        </a:spcAft>
                        <a:buFont typeface="Arial" pitchFamily="34" charset="0"/>
                        <a:buChar char="•"/>
                        <a:tabLst/>
                      </a:pPr>
                      <a:r>
                        <a:rPr lang="en-US" sz="2400" spc="-10" baseline="0" dirty="0" smtClean="0">
                          <a:latin typeface="+mj-lt"/>
                          <a:ea typeface="Calibri"/>
                          <a:cs typeface="Times New Roman"/>
                        </a:rPr>
                        <a:t>For approved procedures (e.g., X-rays, a cast, or stitches)</a:t>
                      </a:r>
                    </a:p>
                    <a:p>
                      <a:pPr marL="396875" marR="0" indent="-342900">
                        <a:lnSpc>
                          <a:spcPct val="100000"/>
                        </a:lnSpc>
                        <a:spcBef>
                          <a:spcPts val="0"/>
                        </a:spcBef>
                        <a:spcAft>
                          <a:spcPts val="0"/>
                        </a:spcAft>
                        <a:buFont typeface="Arial" pitchFamily="34" charset="0"/>
                        <a:buChar char="•"/>
                        <a:tabLst/>
                      </a:pPr>
                      <a:r>
                        <a:rPr lang="en-US" sz="2400" dirty="0" smtClean="0">
                          <a:latin typeface="+mj-lt"/>
                          <a:ea typeface="Calibri"/>
                          <a:cs typeface="Times New Roman"/>
                        </a:rPr>
                        <a:t>You pay the doctor 20% of the Medicare-approved amount for the doctor’s services if the doctor accepts</a:t>
                      </a:r>
                      <a:r>
                        <a:rPr lang="en-US" sz="2400" baseline="0" dirty="0" smtClean="0">
                          <a:latin typeface="+mj-lt"/>
                          <a:ea typeface="Calibri"/>
                          <a:cs typeface="Times New Roman"/>
                        </a:rPr>
                        <a:t> assignment</a:t>
                      </a:r>
                      <a:r>
                        <a:rPr lang="en-US" sz="2400" dirty="0" smtClean="0">
                          <a:latin typeface="+mj-lt"/>
                          <a:ea typeface="Calibri"/>
                          <a:cs typeface="Times New Roman"/>
                        </a:rPr>
                        <a:t>. You also pay the hospital a copayment for each service.</a:t>
                      </a:r>
                      <a:r>
                        <a:rPr lang="en-US" sz="2400" baseline="0" dirty="0" smtClean="0">
                          <a:latin typeface="+mj-lt"/>
                          <a:ea typeface="Calibri"/>
                          <a:cs typeface="Times New Roman"/>
                        </a:rPr>
                        <a:t> The Part B deductible applies. </a:t>
                      </a:r>
                      <a:endParaRPr lang="en-US" sz="1800" dirty="0">
                        <a:latin typeface="+mj-lt"/>
                        <a:ea typeface="Calibri"/>
                        <a:cs typeface="Times New Roman"/>
                      </a:endParaRPr>
                    </a:p>
                  </a:txBody>
                  <a:tcPr marL="53396" marR="533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C0F1"/>
                    </a:solidFill>
                  </a:tcPr>
                </a:tc>
              </a:tr>
            </a:tbl>
          </a:graphicData>
        </a:graphic>
      </p:graphicFrame>
      <p:sp>
        <p:nvSpPr>
          <p:cNvPr id="7" name="Slide Number Placeholder 6"/>
          <p:cNvSpPr>
            <a:spLocks noGrp="1"/>
          </p:cNvSpPr>
          <p:nvPr>
            <p:ph type="sldNum" sz="quarter" idx="12"/>
          </p:nvPr>
        </p:nvSpPr>
        <p:spPr/>
        <p:txBody>
          <a:bodyPr/>
          <a:lstStyle/>
          <a:p>
            <a:pPr>
              <a:defRPr/>
            </a:pPr>
            <a:fld id="{885A69B2-5218-42C2-B888-204363120602}" type="slidenum">
              <a:rPr lang="en-US" smtClean="0"/>
              <a:pPr>
                <a:defRPr/>
              </a:pPr>
              <a:t>9</a:t>
            </a:fld>
            <a:endParaRPr lang="en-US" dirty="0"/>
          </a:p>
        </p:txBody>
      </p:sp>
    </p:spTree>
    <p:custDataLst>
      <p:tags r:id="rId1"/>
    </p:custDataLst>
    <p:extLst>
      <p:ext uri="{BB962C8B-B14F-4D97-AF65-F5344CB8AC3E}">
        <p14:creationId xmlns:p14="http://schemas.microsoft.com/office/powerpoint/2010/main" val="2037504285"/>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CM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30223</TotalTime>
  <Words>8483</Words>
  <Application>Microsoft Office PowerPoint</Application>
  <PresentationFormat>On-screen Show (4:3)</PresentationFormat>
  <Paragraphs>846</Paragraphs>
  <Slides>44</Slides>
  <Notes>44</Notes>
  <HiddenSlides>0</HiddenSlides>
  <MMClips>0</MMClips>
  <ScaleCrop>false</ScaleCrop>
  <HeadingPairs>
    <vt:vector size="4" baseType="variant">
      <vt:variant>
        <vt:lpstr>Theme</vt:lpstr>
      </vt:variant>
      <vt:variant>
        <vt:i4>3</vt:i4>
      </vt:variant>
      <vt:variant>
        <vt:lpstr>Slide Titles</vt:lpstr>
      </vt:variant>
      <vt:variant>
        <vt:i4>44</vt:i4>
      </vt:variant>
    </vt:vector>
  </HeadingPairs>
  <TitlesOfParts>
    <vt:vector size="47" baseType="lpstr">
      <vt:lpstr>CMS_template</vt:lpstr>
      <vt:lpstr>Custom Design</vt:lpstr>
      <vt:lpstr>Office Theme</vt:lpstr>
      <vt:lpstr>Medicare, Medicaid, and CHIP</vt:lpstr>
      <vt:lpstr>Session Topics</vt:lpstr>
      <vt:lpstr>What Is Medicare?</vt:lpstr>
      <vt:lpstr>The Four Parts of Medicare</vt:lpstr>
      <vt:lpstr>Medicare Part A (Hospital Insurance)</vt:lpstr>
      <vt:lpstr>PowerPoint Presentation</vt:lpstr>
      <vt:lpstr>Paying for Inpatient Hospital Stays</vt:lpstr>
      <vt:lpstr>Paying for Skilled Nursing Facility Care</vt:lpstr>
      <vt:lpstr>PowerPoint Presentation</vt:lpstr>
      <vt:lpstr>Medicare Part B Coverage</vt:lpstr>
      <vt:lpstr>PowerPoint Presentation</vt:lpstr>
      <vt:lpstr>Part B Covered Preventive Services</vt:lpstr>
      <vt:lpstr>When Can I Enroll in Part B </vt:lpstr>
      <vt:lpstr>Paying for Part B Services</vt:lpstr>
      <vt:lpstr>Monthly Part B Premium</vt:lpstr>
      <vt:lpstr>Medigap Policies  </vt:lpstr>
      <vt:lpstr>Medigap</vt:lpstr>
      <vt:lpstr>PowerPoint Presentation</vt:lpstr>
      <vt:lpstr>Medicare Advantage (MA) Plans</vt:lpstr>
      <vt:lpstr>Types of Medicare Advantage Plans</vt:lpstr>
      <vt:lpstr>Medicare Prescription Drug Coverage</vt:lpstr>
      <vt:lpstr>Extra Help with Drug Plan Costs </vt:lpstr>
      <vt:lpstr>Income and Resource Limits</vt:lpstr>
      <vt:lpstr>Improved Coverage in the Coverage Gap</vt:lpstr>
      <vt:lpstr>Medicaid and New Eligibility Group</vt:lpstr>
      <vt:lpstr>Medicaid</vt:lpstr>
      <vt:lpstr>Medicaid Waivers</vt:lpstr>
      <vt:lpstr>Medicare Savings Programs</vt:lpstr>
      <vt:lpstr>PowerPoint Presentation</vt:lpstr>
      <vt:lpstr>PowerPoint Presentation</vt:lpstr>
      <vt:lpstr>Medicaid Eligibility in 2014</vt:lpstr>
      <vt:lpstr>New Eligibility Group</vt:lpstr>
      <vt:lpstr>New Eligibility Group</vt:lpstr>
      <vt:lpstr>Simplifying Medicaid and CHIP</vt:lpstr>
      <vt:lpstr>Coordination:  A Seamless System of Coverage</vt:lpstr>
      <vt:lpstr>Children’s Health Insurance Program (CHIP)</vt:lpstr>
      <vt:lpstr>Overview of CHIP</vt:lpstr>
      <vt:lpstr>CHIPRA</vt:lpstr>
      <vt:lpstr>CHIP Program</vt:lpstr>
      <vt:lpstr>What Has Not Changed</vt:lpstr>
      <vt:lpstr>Who Is Eligible?</vt:lpstr>
      <vt:lpstr> Eligibility and Enrollment Processes</vt:lpstr>
      <vt:lpstr>Citizenship Requirement</vt:lpstr>
      <vt:lpstr>PowerPoint Presentation</vt:lpstr>
    </vt:vector>
  </TitlesOfParts>
  <Company>CMS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Affordable Care Act</dc:title>
  <dc:creator>CMS</dc:creator>
  <cp:lastModifiedBy>CDC User</cp:lastModifiedBy>
  <cp:revision>931</cp:revision>
  <cp:lastPrinted>2013-01-15T17:00:48Z</cp:lastPrinted>
  <dcterms:created xsi:type="dcterms:W3CDTF">2012-02-09T22:31:37Z</dcterms:created>
  <dcterms:modified xsi:type="dcterms:W3CDTF">2013-05-01T17:55:04Z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