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0"/>
  </p:notesMasterIdLst>
  <p:sldIdLst>
    <p:sldId id="256" r:id="rId5"/>
    <p:sldId id="259" r:id="rId6"/>
    <p:sldId id="281" r:id="rId7"/>
    <p:sldId id="278" r:id="rId8"/>
    <p:sldId id="282" r:id="rId9"/>
    <p:sldId id="276" r:id="rId10"/>
    <p:sldId id="264" r:id="rId11"/>
    <p:sldId id="265" r:id="rId12"/>
    <p:sldId id="266" r:id="rId13"/>
    <p:sldId id="280" r:id="rId14"/>
    <p:sldId id="283" r:id="rId15"/>
    <p:sldId id="284" r:id="rId16"/>
    <p:sldId id="275" r:id="rId17"/>
    <p:sldId id="285" r:id="rId18"/>
    <p:sldId id="268" r:id="rId19"/>
    <p:sldId id="286" r:id="rId20"/>
    <p:sldId id="287" r:id="rId21"/>
    <p:sldId id="288" r:id="rId22"/>
    <p:sldId id="289" r:id="rId23"/>
    <p:sldId id="274" r:id="rId24"/>
    <p:sldId id="271" r:id="rId25"/>
    <p:sldId id="269" r:id="rId26"/>
    <p:sldId id="273" r:id="rId27"/>
    <p:sldId id="270" r:id="rId28"/>
    <p:sldId id="272" r:id="rId29"/>
  </p:sldIdLst>
  <p:sldSz cx="12192000" cy="6858000"/>
  <p:notesSz cx="6858000" cy="9144000"/>
  <p:custDataLst>
    <p:tags r:id="rId3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Davis, Dilsey" initials="DD" lastIdx="2" clrIdx="6">
    <p:extLst>
      <p:ext uri="{19B8F6BF-5375-455C-9EA6-DF929625EA0E}">
        <p15:presenceInfo xmlns:p15="http://schemas.microsoft.com/office/powerpoint/2012/main" userId="S::dmdavis@rti.org::1e93f9f0-59f1-4a82-bb40-b5dc06590de6" providerId="AD"/>
      </p:ext>
    </p:extLst>
  </p:cmAuthor>
  <p:cmAuthor id="1" name="Rasmussen Foster, Laura" initials="RFL" lastIdx="6" clrIdx="0">
    <p:extLst>
      <p:ext uri="{19B8F6BF-5375-455C-9EA6-DF929625EA0E}">
        <p15:presenceInfo xmlns:p15="http://schemas.microsoft.com/office/powerpoint/2012/main" userId="S::lrasmussen@rti.org::5ad58509-b95f-4bf5-82b0-3432a84b06de" providerId="AD"/>
      </p:ext>
    </p:extLst>
  </p:cmAuthor>
  <p:cmAuthor id="2" name="Stadd, Jessie" initials="SJ" lastIdx="5" clrIdx="1">
    <p:extLst>
      <p:ext uri="{19B8F6BF-5375-455C-9EA6-DF929625EA0E}">
        <p15:presenceInfo xmlns:p15="http://schemas.microsoft.com/office/powerpoint/2012/main" userId="S::jstadd@rti.org::44a9573f-fddc-4716-bc25-9dc365c6924d" providerId="AD"/>
      </p:ext>
    </p:extLst>
  </p:cmAuthor>
  <p:cmAuthor id="3" name="Lambert, Shari" initials="LS" lastIdx="20" clrIdx="2">
    <p:extLst>
      <p:ext uri="{19B8F6BF-5375-455C-9EA6-DF929625EA0E}">
        <p15:presenceInfo xmlns:p15="http://schemas.microsoft.com/office/powerpoint/2012/main" userId="S::sbl@rti.org::62ef8086-de81-4226-b645-762e6e5dfc71" providerId="AD"/>
      </p:ext>
    </p:extLst>
  </p:cmAuthor>
  <p:cmAuthor id="4" name="Rodriguez, Christina" initials="RC" lastIdx="35" clrIdx="3">
    <p:extLst>
      <p:ext uri="{19B8F6BF-5375-455C-9EA6-DF929625EA0E}">
        <p15:presenceInfo xmlns:p15="http://schemas.microsoft.com/office/powerpoint/2012/main" userId="S::crodriguez@rti.org::2f401fdf-ae03-47d7-866c-72e20eb50d3f" providerId="AD"/>
      </p:ext>
    </p:extLst>
  </p:cmAuthor>
  <p:cmAuthor id="5" name="Shogren, Julie" initials="SJ" lastIdx="42" clrIdx="4">
    <p:extLst>
      <p:ext uri="{19B8F6BF-5375-455C-9EA6-DF929625EA0E}">
        <p15:presenceInfo xmlns:p15="http://schemas.microsoft.com/office/powerpoint/2012/main" userId="S::jshogren@rti.org::b8ac11d4-25b8-47fb-add8-e9c5ea412aae" providerId="AD"/>
      </p:ext>
    </p:extLst>
  </p:cmAuthor>
  <p:cmAuthor id="6" name="Romero, Veronica (Contractor)" initials="RV(" lastIdx="14" clrIdx="5">
    <p:extLst>
      <p:ext uri="{19B8F6BF-5375-455C-9EA6-DF929625EA0E}">
        <p15:presenceInfo xmlns:p15="http://schemas.microsoft.com/office/powerpoint/2012/main" userId="S::vromero.contractor@rti.org::8cc2934a-0480-4763-9595-e1bb6ddfe4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23E67"/>
    <a:srgbClr val="1F419A"/>
    <a:srgbClr val="002060"/>
    <a:srgbClr val="001F60"/>
    <a:srgbClr val="7C45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447" autoAdjust="0"/>
    <p:restoredTop sz="70757" autoAdjust="0"/>
  </p:normalViewPr>
  <p:slideViewPr>
    <p:cSldViewPr snapToGrid="0">
      <p:cViewPr varScale="1">
        <p:scale>
          <a:sx n="77" d="100"/>
          <a:sy n="77" d="100"/>
        </p:scale>
        <p:origin x="1008" y="84"/>
      </p:cViewPr>
      <p:guideLst/>
    </p:cSldViewPr>
  </p:slideViewPr>
  <p:outlineViewPr>
    <p:cViewPr>
      <p:scale>
        <a:sx n="33" d="100"/>
        <a:sy n="33" d="100"/>
      </p:scale>
      <p:origin x="0" y="-19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8CE1EB-4AC1-4CCA-9E7D-9D67868ABA72}" type="datetimeFigureOut">
              <a:rPr lang="en-US" smtClean="0"/>
              <a:t>9/28/2022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64230C-8258-4529-832A-6A8AA1D5C3BA}" type="slidenum">
              <a:rPr lang="en-US" smtClean="0"/>
              <a:t>‹#›</a:t>
            </a:fld>
            <a:endParaRPr lang="en-US" dirty="0"/>
          </a:p>
        </p:txBody>
      </p:sp>
    </p:spTree>
    <p:extLst>
      <p:ext uri="{BB962C8B-B14F-4D97-AF65-F5344CB8AC3E}">
        <p14:creationId xmlns:p14="http://schemas.microsoft.com/office/powerpoint/2010/main" val="238353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800" b="1" dirty="0">
                <a:latin typeface="Calibri"/>
                <a:ea typeface="Calibri"/>
                <a:cs typeface="Calibri"/>
                <a:sym typeface="Calibri"/>
              </a:rPr>
              <a:t>Notas para el facilitador:</a:t>
            </a:r>
            <a:endParaRPr lang="es-ES" sz="1800" dirty="0"/>
          </a:p>
          <a:p>
            <a:pPr marL="0" lvl="0" indent="0" algn="l" rtl="0">
              <a:spcBef>
                <a:spcPts val="0"/>
              </a:spcBef>
              <a:spcAft>
                <a:spcPts val="0"/>
              </a:spcAft>
              <a:buNone/>
            </a:pPr>
            <a:r>
              <a:rPr lang="es-ES" sz="1800" dirty="0">
                <a:latin typeface="Calibri"/>
                <a:ea typeface="Calibri"/>
                <a:cs typeface="Calibri"/>
                <a:sym typeface="Calibri"/>
              </a:rPr>
              <a:t>Los participantes se conectan y se instalan.</a:t>
            </a:r>
            <a:endParaRPr lang="es-ES" sz="1800" dirty="0"/>
          </a:p>
        </p:txBody>
      </p:sp>
      <p:sp>
        <p:nvSpPr>
          <p:cNvPr id="4" name="Slide Number Placeholder 3"/>
          <p:cNvSpPr>
            <a:spLocks noGrp="1"/>
          </p:cNvSpPr>
          <p:nvPr>
            <p:ph type="sldNum" sz="quarter" idx="5"/>
          </p:nvPr>
        </p:nvSpPr>
        <p:spPr/>
        <p:txBody>
          <a:bodyPr/>
          <a:lstStyle/>
          <a:p>
            <a:fld id="{DB64230C-8258-4529-832A-6A8AA1D5C3BA}" type="slidenum">
              <a:rPr lang="en-US" smtClean="0"/>
              <a:t>1</a:t>
            </a:fld>
            <a:endParaRPr lang="en-US" dirty="0"/>
          </a:p>
        </p:txBody>
      </p:sp>
    </p:spTree>
    <p:extLst>
      <p:ext uri="{BB962C8B-B14F-4D97-AF65-F5344CB8AC3E}">
        <p14:creationId xmlns:p14="http://schemas.microsoft.com/office/powerpoint/2010/main" val="683729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800" b="1" dirty="0">
                <a:solidFill>
                  <a:srgbClr val="4472C4"/>
                </a:solidFill>
                <a:latin typeface="Calibri"/>
                <a:ea typeface="Calibri"/>
                <a:cs typeface="Calibri"/>
                <a:sym typeface="Calibri"/>
              </a:rPr>
              <a:t>Guion de muestra </a:t>
            </a:r>
            <a:r>
              <a:rPr lang="es-ES" sz="1800" b="0" dirty="0">
                <a:solidFill>
                  <a:srgbClr val="000000"/>
                </a:solidFill>
              </a:rPr>
              <a:t>(</a:t>
            </a:r>
            <a:r>
              <a:rPr lang="es-ES" sz="1800" b="0" i="1" dirty="0">
                <a:solidFill>
                  <a:srgbClr val="000000"/>
                </a:solidFill>
              </a:rPr>
              <a:t>alternativa al video</a:t>
            </a:r>
            <a:r>
              <a:rPr lang="es-ES" sz="1800" b="0" dirty="0">
                <a:solidFill>
                  <a:srgbClr val="000000"/>
                </a:solidFill>
              </a:rPr>
              <a:t>):</a:t>
            </a:r>
            <a:endParaRPr lang="es-ES" sz="1800" dirty="0"/>
          </a:p>
          <a:p>
            <a:pPr marL="0" lvl="0" indent="0" algn="l" rtl="0">
              <a:spcBef>
                <a:spcPts val="0"/>
              </a:spcBef>
              <a:spcAft>
                <a:spcPts val="0"/>
              </a:spcAft>
              <a:buNone/>
            </a:pPr>
            <a:endParaRPr lang="es-ES" sz="1800" b="0" dirty="0">
              <a:solidFill>
                <a:srgbClr val="000000"/>
              </a:solidFill>
            </a:endParaRPr>
          </a:p>
          <a:p>
            <a:pPr marL="0" lvl="0" indent="0" algn="l" rtl="0">
              <a:spcBef>
                <a:spcPts val="0"/>
              </a:spcBef>
              <a:spcAft>
                <a:spcPts val="0"/>
              </a:spcAft>
              <a:buNone/>
            </a:pPr>
            <a:r>
              <a:rPr lang="es-ES" sz="1800" dirty="0">
                <a:solidFill>
                  <a:srgbClr val="4472C4"/>
                </a:solidFill>
                <a:latin typeface="Calibri"/>
                <a:ea typeface="Calibri"/>
                <a:cs typeface="Calibri"/>
                <a:sym typeface="Calibri"/>
              </a:rPr>
              <a:t>"Por último, los microbios necesitan sobrevivir para poder seguir enfermando a alguien. Tengan en cuenta que los microbios se propagan  y las infecciones pueden prevenirse. Actuar sobre uno o varios de estos cinco elementos puede evitar que los microbios se propaguen y que las personas se infecten: eso es el control de infecciones”.</a:t>
            </a:r>
            <a:endParaRPr lang="es-ES" sz="1800" dirty="0"/>
          </a:p>
          <a:p>
            <a:pPr marL="0" lvl="0" indent="0" algn="l" rtl="0">
              <a:spcBef>
                <a:spcPts val="0"/>
              </a:spcBef>
              <a:spcAft>
                <a:spcPts val="0"/>
              </a:spcAft>
              <a:buNone/>
            </a:pPr>
            <a:endParaRPr lang="es-ES" sz="1800" dirty="0"/>
          </a:p>
          <a:p>
            <a:pPr marL="0" lvl="0" indent="0" algn="l" rtl="0">
              <a:spcBef>
                <a:spcPts val="0"/>
              </a:spcBef>
              <a:spcAft>
                <a:spcPts val="0"/>
              </a:spcAft>
              <a:buNone/>
            </a:pPr>
            <a:r>
              <a:rPr lang="es-ES" sz="1800" dirty="0">
                <a:solidFill>
                  <a:srgbClr val="4472C4"/>
                </a:solidFill>
                <a:latin typeface="Calibri"/>
                <a:ea typeface="Calibri"/>
                <a:cs typeface="Calibri"/>
                <a:sym typeface="Calibri"/>
              </a:rPr>
              <a:t>"Ahora que hemos hablado de cómo los microbios se propagan y enferman a las personas, hablemos de cómo suele ocurrir eso en la atención médica".</a:t>
            </a:r>
            <a:endParaRPr lang="es-ES" sz="1800" dirty="0"/>
          </a:p>
        </p:txBody>
      </p:sp>
      <p:sp>
        <p:nvSpPr>
          <p:cNvPr id="4" name="Slide Number Placeholder 3"/>
          <p:cNvSpPr>
            <a:spLocks noGrp="1"/>
          </p:cNvSpPr>
          <p:nvPr>
            <p:ph type="sldNum" sz="quarter" idx="5"/>
          </p:nvPr>
        </p:nvSpPr>
        <p:spPr/>
        <p:txBody>
          <a:bodyPr/>
          <a:lstStyle/>
          <a:p>
            <a:fld id="{DB64230C-8258-4529-832A-6A8AA1D5C3BA}" type="slidenum">
              <a:rPr lang="en-US" smtClean="0"/>
              <a:t>10</a:t>
            </a:fld>
            <a:endParaRPr lang="en-US" dirty="0"/>
          </a:p>
        </p:txBody>
      </p:sp>
    </p:spTree>
    <p:extLst>
      <p:ext uri="{BB962C8B-B14F-4D97-AF65-F5344CB8AC3E}">
        <p14:creationId xmlns:p14="http://schemas.microsoft.com/office/powerpoint/2010/main" val="295695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800" b="1" dirty="0">
                <a:latin typeface="Calibri"/>
                <a:ea typeface="Calibri"/>
                <a:cs typeface="Calibri"/>
                <a:sym typeface="Calibri"/>
              </a:rPr>
              <a:t>Notas para el  facilitador:</a:t>
            </a:r>
            <a:endParaRPr lang="es-ES" sz="1800" dirty="0"/>
          </a:p>
          <a:p>
            <a:pPr marL="0" lvl="0" indent="0" algn="l" rtl="0">
              <a:spcBef>
                <a:spcPts val="0"/>
              </a:spcBef>
              <a:spcAft>
                <a:spcPts val="0"/>
              </a:spcAft>
              <a:buNone/>
            </a:pPr>
            <a:r>
              <a:rPr lang="es-ES" sz="1800" dirty="0">
                <a:latin typeface="Calibri"/>
                <a:ea typeface="Calibri"/>
                <a:cs typeface="Calibri"/>
                <a:sym typeface="Calibri"/>
              </a:rPr>
              <a:t>Explique las cuatro vías de transmisión principales para que los microbios se propaguen en la atención médica.</a:t>
            </a:r>
            <a:endParaRPr lang="es-ES" sz="1800" dirty="0"/>
          </a:p>
          <a:p>
            <a:pPr marL="0" lvl="0" indent="0" algn="l" rtl="0">
              <a:spcBef>
                <a:spcPts val="0"/>
              </a:spcBef>
              <a:spcAft>
                <a:spcPts val="0"/>
              </a:spcAft>
              <a:buNone/>
            </a:pPr>
            <a:endParaRPr lang="es-ES" sz="1800" dirty="0"/>
          </a:p>
          <a:p>
            <a:pPr marL="0" lvl="0" indent="0" algn="l" rtl="0">
              <a:spcBef>
                <a:spcPts val="0"/>
              </a:spcBef>
              <a:spcAft>
                <a:spcPts val="0"/>
              </a:spcAft>
              <a:buNone/>
            </a:pPr>
            <a:r>
              <a:rPr lang="es-ES" sz="1800" b="1" dirty="0">
                <a:solidFill>
                  <a:srgbClr val="4472C4"/>
                </a:solidFill>
                <a:latin typeface="Calibri"/>
                <a:ea typeface="Calibri"/>
                <a:cs typeface="Calibri"/>
                <a:sym typeface="Calibri"/>
              </a:rPr>
              <a:t>Guion de muestra:</a:t>
            </a:r>
            <a:endParaRPr lang="es-ES" sz="1800" dirty="0"/>
          </a:p>
          <a:p>
            <a:pPr marL="0" lvl="0" indent="0" algn="l" rtl="0">
              <a:spcBef>
                <a:spcPts val="0"/>
              </a:spcBef>
              <a:spcAft>
                <a:spcPts val="0"/>
              </a:spcAft>
              <a:buNone/>
            </a:pPr>
            <a:r>
              <a:rPr lang="es-ES" sz="1800" dirty="0">
                <a:solidFill>
                  <a:srgbClr val="4472C4"/>
                </a:solidFill>
                <a:latin typeface="Calibri"/>
                <a:ea typeface="Calibri"/>
                <a:cs typeface="Calibri"/>
                <a:sym typeface="Calibri"/>
              </a:rPr>
              <a:t>"En la mayoría de los casos, hay cuatro vías de transmisión principales para que los microbios se propaguen desde los reservorios en la atención médica: la primera es a través del tacto. Eso suele implicar a la piel -especialmente las manos, pero también ocurre cuando los dispositivos, hacen contacto con diferentes personas y  superficies”.</a:t>
            </a:r>
            <a:endParaRPr lang="es-ES" sz="1800" dirty="0"/>
          </a:p>
          <a:p>
            <a:pPr marL="0" lvl="0" indent="0" algn="l" rtl="0">
              <a:spcBef>
                <a:spcPts val="0"/>
              </a:spcBef>
              <a:spcAft>
                <a:spcPts val="0"/>
              </a:spcAft>
              <a:buNone/>
            </a:pPr>
            <a:endParaRPr lang="es-ES" sz="1800" dirty="0"/>
          </a:p>
          <a:p>
            <a:pPr marL="0" lvl="0" indent="0" algn="l" rtl="0">
              <a:spcBef>
                <a:spcPts val="0"/>
              </a:spcBef>
              <a:spcAft>
                <a:spcPts val="0"/>
              </a:spcAft>
              <a:buNone/>
            </a:pPr>
            <a:r>
              <a:rPr lang="es-ES" sz="1800" dirty="0">
                <a:solidFill>
                  <a:srgbClr val="4472C4"/>
                </a:solidFill>
                <a:latin typeface="Calibri"/>
                <a:ea typeface="Calibri"/>
                <a:cs typeface="Calibri"/>
                <a:sym typeface="Calibri"/>
              </a:rPr>
              <a:t>“Otra vía de transmisión para la propagación de los microbios es la inhalación. Una tercera es a través de salpicaduras o aerosoles de sangre, líquidos corporales o agua de un lavabo u otra fuente. Los microbios presentes en esas salpicaduras o aerosoles pueden entrar en los ojos, la nariz o la boca de una persona, o en una cortada de la piel y provocar una infección”.</a:t>
            </a:r>
            <a:endParaRPr lang="es-ES" sz="1800" dirty="0"/>
          </a:p>
          <a:p>
            <a:pPr marL="0" lvl="0" indent="0" algn="l" rtl="0">
              <a:spcBef>
                <a:spcPts val="0"/>
              </a:spcBef>
              <a:spcAft>
                <a:spcPts val="0"/>
              </a:spcAft>
              <a:buNone/>
            </a:pPr>
            <a:endParaRPr lang="es-ES" sz="1800" dirty="0"/>
          </a:p>
          <a:p>
            <a:pPr marL="0" lvl="0" indent="0" algn="l" rtl="0">
              <a:spcBef>
                <a:spcPts val="0"/>
              </a:spcBef>
              <a:spcAft>
                <a:spcPts val="0"/>
              </a:spcAft>
              <a:buNone/>
            </a:pPr>
            <a:r>
              <a:rPr lang="es-ES" sz="1800" dirty="0">
                <a:solidFill>
                  <a:srgbClr val="4472C4"/>
                </a:solidFill>
                <a:latin typeface="Calibri"/>
                <a:ea typeface="Calibri"/>
                <a:cs typeface="Calibri"/>
                <a:sym typeface="Calibri"/>
              </a:rPr>
              <a:t>“La última vía de transmisión común para que los microbios se propaguen en la atención médica es a través de las tareas de atención médica que evaden o debilitan las defensas naturales del cuerpo, como cuando hay que penetrar la piel de un paciente para insertarle una vía intravenosa. Eso crea una vía de transmisión para que los microbios entren en el cuerpo del paciente".</a:t>
            </a:r>
            <a:endParaRPr lang="es-ES" sz="1800" dirty="0"/>
          </a:p>
        </p:txBody>
      </p:sp>
      <p:sp>
        <p:nvSpPr>
          <p:cNvPr id="4" name="Slide Number Placeholder 3"/>
          <p:cNvSpPr>
            <a:spLocks noGrp="1"/>
          </p:cNvSpPr>
          <p:nvPr>
            <p:ph type="sldNum" sz="quarter" idx="5"/>
          </p:nvPr>
        </p:nvSpPr>
        <p:spPr/>
        <p:txBody>
          <a:bodyPr/>
          <a:lstStyle/>
          <a:p>
            <a:fld id="{DB64230C-8258-4529-832A-6A8AA1D5C3BA}" type="slidenum">
              <a:rPr lang="en-US" smtClean="0"/>
              <a:t>11</a:t>
            </a:fld>
            <a:endParaRPr lang="en-US" dirty="0"/>
          </a:p>
        </p:txBody>
      </p:sp>
    </p:spTree>
    <p:extLst>
      <p:ext uri="{BB962C8B-B14F-4D97-AF65-F5344CB8AC3E}">
        <p14:creationId xmlns:p14="http://schemas.microsoft.com/office/powerpoint/2010/main" val="698429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800" b="1" dirty="0"/>
              <a:t>Notas para el  facilitador:</a:t>
            </a:r>
          </a:p>
          <a:p>
            <a:pPr marL="285750" lvl="0" indent="-285750" algn="l" rtl="0">
              <a:spcBef>
                <a:spcPts val="0"/>
              </a:spcBef>
              <a:spcAft>
                <a:spcPts val="0"/>
              </a:spcAft>
              <a:buClr>
                <a:srgbClr val="000000"/>
              </a:buClr>
              <a:buSzPts val="1400"/>
              <a:buFont typeface="Arial"/>
              <a:buChar char="•"/>
            </a:pPr>
            <a:r>
              <a:rPr lang="es-ES" sz="1800" dirty="0"/>
              <a:t>Conecte los elementos de cómo se propagan los microbios y causan que las personas se enfermen, y las vías de transmisión comunes para que los microbios se propaguen en la atención médica, con las acciones de control de infecciones que impiden la propagación de los microbios.</a:t>
            </a:r>
          </a:p>
          <a:p>
            <a:pPr marL="285750" lvl="0" indent="-285750" algn="l" rtl="0">
              <a:spcBef>
                <a:spcPts val="0"/>
              </a:spcBef>
              <a:spcAft>
                <a:spcPts val="0"/>
              </a:spcAft>
              <a:buClr>
                <a:srgbClr val="000000"/>
              </a:buClr>
              <a:buSzPts val="1400"/>
              <a:buFont typeface="Arial"/>
              <a:buChar char="•"/>
            </a:pPr>
            <a:r>
              <a:rPr lang="es-ES" sz="1800" dirty="0"/>
              <a:t>Haga la transición hacia la actividad de aprendizaje.</a:t>
            </a:r>
          </a:p>
          <a:p>
            <a:pPr marL="0" lvl="0" indent="0" algn="l" rtl="0">
              <a:spcBef>
                <a:spcPts val="0"/>
              </a:spcBef>
              <a:spcAft>
                <a:spcPts val="0"/>
              </a:spcAft>
              <a:buNone/>
            </a:pPr>
            <a:endParaRPr lang="es-ES" sz="1800" b="1" dirty="0"/>
          </a:p>
          <a:p>
            <a:pPr marL="0" lvl="0" indent="0" algn="l" rtl="0">
              <a:spcBef>
                <a:spcPts val="0"/>
              </a:spcBef>
              <a:spcAft>
                <a:spcPts val="0"/>
              </a:spcAft>
              <a:buNone/>
            </a:pPr>
            <a:r>
              <a:rPr lang="es-ES" sz="1800" b="1" dirty="0"/>
              <a:t>Guion de muestra:</a:t>
            </a:r>
          </a:p>
          <a:p>
            <a:pPr marL="0" lvl="0" indent="0" algn="l" rtl="0">
              <a:spcBef>
                <a:spcPts val="0"/>
              </a:spcBef>
              <a:spcAft>
                <a:spcPts val="0"/>
              </a:spcAft>
              <a:buNone/>
            </a:pPr>
            <a:r>
              <a:rPr lang="es-ES" sz="1800" dirty="0"/>
              <a:t>"Las acciones de control de infecciones en cualquiera de los puntos clave que acabamos de comentar pueden impedir que los microbios se propaguen y causen infecciones. Para tomar decisiones sobre el control de infecciones, es importante pensar en dónde están los microbios -el reservorio o los reservorios con los que se está tratando- y cómo los microbios podrían llegar a otro lugar -la vía de transmisión-. Entonces, pueden identificar el riesgo de que los microbios se propaguen y actuar al respecto".</a:t>
            </a:r>
          </a:p>
        </p:txBody>
      </p:sp>
      <p:sp>
        <p:nvSpPr>
          <p:cNvPr id="4" name="Slide Number Placeholder 3"/>
          <p:cNvSpPr>
            <a:spLocks noGrp="1"/>
          </p:cNvSpPr>
          <p:nvPr>
            <p:ph type="sldNum" sz="quarter" idx="5"/>
          </p:nvPr>
        </p:nvSpPr>
        <p:spPr/>
        <p:txBody>
          <a:bodyPr/>
          <a:lstStyle/>
          <a:p>
            <a:fld id="{DB64230C-8258-4529-832A-6A8AA1D5C3BA}" type="slidenum">
              <a:rPr lang="en-US" smtClean="0"/>
              <a:t>12</a:t>
            </a:fld>
            <a:endParaRPr lang="en-US" dirty="0"/>
          </a:p>
        </p:txBody>
      </p:sp>
    </p:spTree>
    <p:extLst>
      <p:ext uri="{BB962C8B-B14F-4D97-AF65-F5344CB8AC3E}">
        <p14:creationId xmlns:p14="http://schemas.microsoft.com/office/powerpoint/2010/main" val="1224156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64230C-8258-4529-832A-6A8AA1D5C3BA}" type="slidenum">
              <a:rPr lang="en-US" smtClean="0"/>
              <a:t>13</a:t>
            </a:fld>
            <a:endParaRPr lang="en-US" dirty="0"/>
          </a:p>
        </p:txBody>
      </p:sp>
    </p:spTree>
    <p:extLst>
      <p:ext uri="{BB962C8B-B14F-4D97-AF65-F5344CB8AC3E}">
        <p14:creationId xmlns:p14="http://schemas.microsoft.com/office/powerpoint/2010/main" val="14214867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latin typeface="Calibri"/>
                <a:ea typeface="Calibri"/>
                <a:cs typeface="Calibri"/>
                <a:sym typeface="Calibri"/>
              </a:rPr>
              <a:t>Notas para el  facilitador:</a:t>
            </a:r>
            <a:endParaRPr lang="es-ES" dirty="0"/>
          </a:p>
          <a:p>
            <a:pPr marL="285750" lvl="0" indent="-285750" algn="l" rtl="0">
              <a:spcBef>
                <a:spcPts val="0"/>
              </a:spcBef>
              <a:spcAft>
                <a:spcPts val="0"/>
              </a:spcAft>
              <a:buClr>
                <a:srgbClr val="000000"/>
              </a:buClr>
              <a:buSzPts val="1400"/>
              <a:buFont typeface="Arial"/>
              <a:buChar char="•"/>
            </a:pPr>
            <a:r>
              <a:rPr lang="es-ES" dirty="0">
                <a:latin typeface="Calibri"/>
                <a:ea typeface="Calibri"/>
                <a:cs typeface="Calibri"/>
                <a:sym typeface="Calibri"/>
              </a:rPr>
              <a:t>Explique la actividad de aprendizaje, que utiliza escenarios en los que los pacientes se infectan en entornos de atención médica. Con el primer escenario, establezca cómo podría producirse una infección guiando a los participantes a través de las posibilidades de cada uno de los cinco elementos de cómo los microbios enferman a las personas, empezando por un microbio en un reservorio.</a:t>
            </a:r>
            <a:endParaRPr lang="es-ES" dirty="0"/>
          </a:p>
          <a:p>
            <a:pPr marL="285750" lvl="0" indent="-285750" algn="l" rtl="0">
              <a:spcBef>
                <a:spcPts val="0"/>
              </a:spcBef>
              <a:spcAft>
                <a:spcPts val="0"/>
              </a:spcAft>
              <a:buClr>
                <a:srgbClr val="000000"/>
              </a:buClr>
              <a:buSzPts val="1400"/>
              <a:buFont typeface="Arial"/>
              <a:buChar char="•"/>
            </a:pPr>
            <a:r>
              <a:rPr lang="es-ES" dirty="0">
                <a:latin typeface="Calibri"/>
                <a:ea typeface="Calibri"/>
                <a:cs typeface="Calibri"/>
                <a:sym typeface="Calibri"/>
              </a:rPr>
              <a:t>Explique que el énfasis no debe ponerse en las características del microbio específico, sino en utilizar el marco de los cinco elementos, los principales reservorios de microbios en la atención médica y las cuatro vías de transmisión principales para que los microbios se propaguen en la atención médica, a fin de imaginar cómo un paciente puede contraer una infección.</a:t>
            </a:r>
            <a:endParaRPr lang="es-ES" dirty="0"/>
          </a:p>
          <a:p>
            <a:pPr marL="285750" lvl="0" indent="-285750" algn="l" rtl="0">
              <a:spcBef>
                <a:spcPts val="0"/>
              </a:spcBef>
              <a:spcAft>
                <a:spcPts val="0"/>
              </a:spcAft>
              <a:buClr>
                <a:srgbClr val="000000"/>
              </a:buClr>
              <a:buSzPts val="1400"/>
              <a:buFont typeface="Arial"/>
              <a:buChar char="•"/>
            </a:pPr>
            <a:r>
              <a:rPr lang="es-ES" dirty="0">
                <a:latin typeface="Calibri"/>
                <a:ea typeface="Calibri"/>
                <a:cs typeface="Calibri"/>
                <a:sym typeface="Calibri"/>
              </a:rPr>
              <a:t>La "historia" que se crea sobre cómo se produce una infección no tiene por qué tener exactamente cinco pasos, sino que debe utilizar los cinco elementos como guía. Por ejemplo, un microbio puede propagarse desde su reservorio inicial por una vía de transmisión a otro reservorio (como una superficie o una persona), y luego desde allí por una vía de transmisión (como el tacto) a otra superficie o persona, antes de llegar a la persona que infecta.</a:t>
            </a:r>
            <a:endParaRPr lang="es-ES" dirty="0"/>
          </a:p>
          <a:p>
            <a:pPr marL="742950" lvl="1" indent="-285750" algn="l" rtl="0">
              <a:spcBef>
                <a:spcPts val="0"/>
              </a:spcBef>
              <a:spcAft>
                <a:spcPts val="0"/>
              </a:spcAft>
              <a:buClr>
                <a:srgbClr val="000000"/>
              </a:buClr>
              <a:buSzPts val="1400"/>
              <a:buFont typeface="Arial"/>
              <a:buChar char="•"/>
            </a:pPr>
            <a:r>
              <a:rPr lang="es-ES" dirty="0">
                <a:latin typeface="Calibri"/>
                <a:ea typeface="Calibri"/>
                <a:cs typeface="Calibri"/>
                <a:sym typeface="Calibri"/>
              </a:rPr>
              <a:t>Según la audiencia y el tiempo disponible, puede dar la palabra a los que se ofrezcan de voluntarios para aportar sus propios ejemplos de acciones de control de infecciones que podrían detener a los microbios en un momento determinado.</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a:solidFill>
                  <a:srgbClr val="4472C4"/>
                </a:solidFill>
                <a:latin typeface="Calibri"/>
                <a:ea typeface="Calibri"/>
                <a:cs typeface="Calibri"/>
                <a:sym typeface="Calibri"/>
              </a:rPr>
              <a:t>Guion de muestra:</a:t>
            </a:r>
            <a:endParaRPr lang="es-ES" dirty="0"/>
          </a:p>
          <a:p>
            <a:pPr marL="0" lvl="0" indent="0" algn="l" rtl="0">
              <a:spcBef>
                <a:spcPts val="0"/>
              </a:spcBef>
              <a:spcAft>
                <a:spcPts val="0"/>
              </a:spcAft>
              <a:buNone/>
            </a:pPr>
            <a:r>
              <a:rPr lang="es-ES" dirty="0">
                <a:solidFill>
                  <a:srgbClr val="4472C4"/>
                </a:solidFill>
                <a:latin typeface="Calibri"/>
                <a:ea typeface="Calibri"/>
                <a:cs typeface="Calibri"/>
                <a:sym typeface="Calibri"/>
              </a:rPr>
              <a:t>"Ahora que hemos hablado de cómo se propagan los microbios y causan infecciones en la atención médica, imaginemos algunos escenarios en los que podría ocurrir. Los guiaré a través del primer escenario como ejemplo, y luego tendrán la oportunidad de crear su propio escenario. Empezaré con el microbio y el reservorio inicial, y luego recorreré algunas posibilidades de cada uno de los cinco factores para que un microbio se propague. Al final, un paciente podría infectarse con este microbio. Por supuesto, hay acciones de control de infecciones que pueden evitar que el microbio se propague pero, por ahora, nos centramos en cómo los microbios se propagan y hacen que las personas se enfermen”.</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dirty="0">
                <a:solidFill>
                  <a:srgbClr val="4472C4"/>
                </a:solidFill>
                <a:latin typeface="Calibri"/>
                <a:ea typeface="Calibri"/>
                <a:cs typeface="Calibri"/>
                <a:sym typeface="Calibri"/>
              </a:rPr>
              <a:t>“¡No es necesario saber todo sobre el microbio del ejemplo para hacer la actividad! La cuestión es pensar en los elementos de cómo se pueden propagar los microbios. Empecemos".</a:t>
            </a:r>
            <a:endParaRPr lang="es-ES" dirty="0"/>
          </a:p>
        </p:txBody>
      </p:sp>
      <p:sp>
        <p:nvSpPr>
          <p:cNvPr id="4" name="Slide Number Placeholder 3"/>
          <p:cNvSpPr>
            <a:spLocks noGrp="1"/>
          </p:cNvSpPr>
          <p:nvPr>
            <p:ph type="sldNum" sz="quarter" idx="5"/>
          </p:nvPr>
        </p:nvSpPr>
        <p:spPr/>
        <p:txBody>
          <a:bodyPr/>
          <a:lstStyle/>
          <a:p>
            <a:fld id="{DB64230C-8258-4529-832A-6A8AA1D5C3BA}" type="slidenum">
              <a:rPr lang="en-US" smtClean="0"/>
              <a:t>14</a:t>
            </a:fld>
            <a:endParaRPr lang="en-US" dirty="0"/>
          </a:p>
        </p:txBody>
      </p:sp>
    </p:spTree>
    <p:extLst>
      <p:ext uri="{BB962C8B-B14F-4D97-AF65-F5344CB8AC3E}">
        <p14:creationId xmlns:p14="http://schemas.microsoft.com/office/powerpoint/2010/main" val="37336049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800" b="1" dirty="0">
                <a:latin typeface="Calibri"/>
                <a:ea typeface="Calibri"/>
                <a:cs typeface="Calibri"/>
                <a:sym typeface="Calibri"/>
              </a:rPr>
              <a:t>Notas para el facilitador:</a:t>
            </a:r>
            <a:endParaRPr lang="es-ES" sz="1800" dirty="0"/>
          </a:p>
          <a:p>
            <a:pPr marL="285750" lvl="0" indent="-285750" algn="l" rtl="0">
              <a:spcBef>
                <a:spcPts val="0"/>
              </a:spcBef>
              <a:spcAft>
                <a:spcPts val="0"/>
              </a:spcAft>
              <a:buClr>
                <a:srgbClr val="000000"/>
              </a:buClr>
              <a:buSzPts val="1400"/>
              <a:buFont typeface="Arial"/>
              <a:buChar char="•"/>
            </a:pPr>
            <a:r>
              <a:rPr lang="es-ES" sz="1800" dirty="0">
                <a:latin typeface="Calibri"/>
                <a:ea typeface="Calibri"/>
                <a:cs typeface="Calibri"/>
                <a:sym typeface="Calibri"/>
              </a:rPr>
              <a:t>Resuma brevemente cada uno de los cinco elementos del escenario muestra.</a:t>
            </a:r>
            <a:endParaRPr lang="es-ES" sz="1800" dirty="0"/>
          </a:p>
          <a:p>
            <a:pPr marL="285750" lvl="0" indent="-285750" algn="l" rtl="0">
              <a:spcBef>
                <a:spcPts val="0"/>
              </a:spcBef>
              <a:spcAft>
                <a:spcPts val="0"/>
              </a:spcAft>
              <a:buClr>
                <a:srgbClr val="000000"/>
              </a:buClr>
              <a:buSzPts val="1400"/>
              <a:buFont typeface="Arial"/>
              <a:buChar char="•"/>
            </a:pPr>
            <a:r>
              <a:rPr lang="es-ES" sz="1800" dirty="0">
                <a:latin typeface="Calibri"/>
                <a:ea typeface="Calibri"/>
                <a:cs typeface="Calibri"/>
                <a:sym typeface="Calibri"/>
              </a:rPr>
              <a:t>Una vez que haya descrito este primer escenario, pase a la siguiente diapositiva, que contiene la información "Cómo los microbios se propagan" del principio de la sesión, adaptada para ilustrar este ejemplo.</a:t>
            </a:r>
            <a:endParaRPr lang="es-ES" sz="1800" dirty="0"/>
          </a:p>
          <a:p>
            <a:pPr marL="0" lvl="0" indent="0" algn="l" rtl="0">
              <a:spcBef>
                <a:spcPts val="0"/>
              </a:spcBef>
              <a:spcAft>
                <a:spcPts val="0"/>
              </a:spcAft>
              <a:buNone/>
            </a:pPr>
            <a:endParaRPr lang="es-ES" sz="1800" dirty="0"/>
          </a:p>
          <a:p>
            <a:pPr marL="0" lvl="0" indent="0" algn="l" rtl="0">
              <a:spcBef>
                <a:spcPts val="0"/>
              </a:spcBef>
              <a:spcAft>
                <a:spcPts val="0"/>
              </a:spcAft>
              <a:buNone/>
            </a:pPr>
            <a:r>
              <a:rPr lang="es-ES" sz="1800" b="1" dirty="0">
                <a:solidFill>
                  <a:srgbClr val="4472C4"/>
                </a:solidFill>
                <a:latin typeface="Calibri"/>
                <a:ea typeface="Calibri"/>
                <a:cs typeface="Calibri"/>
                <a:sym typeface="Calibri"/>
              </a:rPr>
              <a:t>Guion de muestra:</a:t>
            </a:r>
            <a:endParaRPr lang="es-ES" sz="1800" dirty="0"/>
          </a:p>
          <a:p>
            <a:pPr marL="0" lvl="0" indent="0" algn="l" rtl="0">
              <a:spcBef>
                <a:spcPts val="0"/>
              </a:spcBef>
              <a:spcAft>
                <a:spcPts val="0"/>
              </a:spcAft>
              <a:buNone/>
            </a:pPr>
            <a:r>
              <a:rPr lang="es-ES" sz="1800" dirty="0">
                <a:solidFill>
                  <a:srgbClr val="4472C4"/>
                </a:solidFill>
                <a:latin typeface="Calibri"/>
                <a:ea typeface="Calibri"/>
                <a:cs typeface="Calibri"/>
                <a:sym typeface="Calibri"/>
              </a:rPr>
              <a:t>"El microbio es el estreptococo, y el reservorio es la piel: la mano de un trabajador de la salud. ¿Cuál es la vía de transmisión del microbio desde la mano? Recuerde los cinco elementos de cómo los microbios se propagan y causan infecciones: los reservorios, las vías de transmisión, una persona, las defensas del cuerpo y la supervivencia".</a:t>
            </a:r>
            <a:endParaRPr lang="es-ES" sz="1800" dirty="0"/>
          </a:p>
        </p:txBody>
      </p:sp>
      <p:sp>
        <p:nvSpPr>
          <p:cNvPr id="4" name="Slide Number Placeholder 3"/>
          <p:cNvSpPr>
            <a:spLocks noGrp="1"/>
          </p:cNvSpPr>
          <p:nvPr>
            <p:ph type="sldNum" sz="quarter" idx="5"/>
          </p:nvPr>
        </p:nvSpPr>
        <p:spPr/>
        <p:txBody>
          <a:bodyPr/>
          <a:lstStyle/>
          <a:p>
            <a:fld id="{DB64230C-8258-4529-832A-6A8AA1D5C3BA}" type="slidenum">
              <a:rPr lang="en-US" smtClean="0"/>
              <a:t>15</a:t>
            </a:fld>
            <a:endParaRPr lang="en-US" dirty="0"/>
          </a:p>
        </p:txBody>
      </p:sp>
    </p:spTree>
    <p:extLst>
      <p:ext uri="{BB962C8B-B14F-4D97-AF65-F5344CB8AC3E}">
        <p14:creationId xmlns:p14="http://schemas.microsoft.com/office/powerpoint/2010/main" val="710085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800" b="1" dirty="0">
                <a:latin typeface="Calibri"/>
                <a:ea typeface="Calibri"/>
                <a:cs typeface="Calibri"/>
                <a:sym typeface="Calibri"/>
              </a:rPr>
              <a:t>Notas para el facilitador:</a:t>
            </a:r>
            <a:endParaRPr lang="es-ES" sz="1800" dirty="0"/>
          </a:p>
          <a:p>
            <a:pPr marL="285750" lvl="0" indent="-285750" algn="l" rtl="0">
              <a:spcBef>
                <a:spcPts val="0"/>
              </a:spcBef>
              <a:spcAft>
                <a:spcPts val="0"/>
              </a:spcAft>
              <a:buClr>
                <a:srgbClr val="000000"/>
              </a:buClr>
              <a:buSzPts val="1400"/>
              <a:buFont typeface="Arial"/>
              <a:buChar char="•"/>
            </a:pPr>
            <a:r>
              <a:rPr lang="es-ES" sz="1800" dirty="0">
                <a:latin typeface="Calibri"/>
                <a:ea typeface="Calibri"/>
                <a:cs typeface="Calibri"/>
                <a:sym typeface="Calibri"/>
              </a:rPr>
              <a:t>Destaque que los cinco elementos que ha descrito no son las únicas vías de transmisión para que los microbios se propaguen desde este reservorio.</a:t>
            </a:r>
            <a:endParaRPr lang="es-ES" sz="1800" dirty="0"/>
          </a:p>
          <a:p>
            <a:pPr marL="285750" lvl="0" indent="-285750" algn="l" rtl="0">
              <a:spcBef>
                <a:spcPts val="0"/>
              </a:spcBef>
              <a:spcAft>
                <a:spcPts val="0"/>
              </a:spcAft>
              <a:buClr>
                <a:srgbClr val="000000"/>
              </a:buClr>
              <a:buSzPts val="1400"/>
              <a:buFont typeface="Arial"/>
              <a:buChar char="•"/>
            </a:pPr>
            <a:r>
              <a:rPr lang="es-ES" sz="1800" dirty="0">
                <a:latin typeface="Calibri"/>
                <a:ea typeface="Calibri"/>
                <a:cs typeface="Calibri"/>
                <a:sym typeface="Calibri"/>
              </a:rPr>
              <a:t>Hay que tener en cuenta que los cinco elementos no son necesariamente pasos que se den todos en orden, y que no son inevitables. Las acciones de control de infecciones pueden evitar que el microbio se propague en cualquiera de los elementos.</a:t>
            </a:r>
            <a:endParaRPr lang="es-ES" sz="1800" dirty="0"/>
          </a:p>
          <a:p>
            <a:pPr marL="0" lvl="0" indent="0" algn="l" rtl="0">
              <a:spcBef>
                <a:spcPts val="0"/>
              </a:spcBef>
              <a:spcAft>
                <a:spcPts val="0"/>
              </a:spcAft>
              <a:buNone/>
            </a:pPr>
            <a:endParaRPr lang="es-ES" sz="1800" dirty="0"/>
          </a:p>
          <a:p>
            <a:pPr marL="0" lvl="0" indent="0" algn="l" rtl="0">
              <a:spcBef>
                <a:spcPts val="0"/>
              </a:spcBef>
              <a:spcAft>
                <a:spcPts val="0"/>
              </a:spcAft>
              <a:buNone/>
            </a:pPr>
            <a:r>
              <a:rPr lang="es-ES" sz="1800" b="1" dirty="0">
                <a:solidFill>
                  <a:srgbClr val="4472C4"/>
                </a:solidFill>
                <a:latin typeface="Calibri"/>
                <a:ea typeface="Calibri"/>
                <a:cs typeface="Calibri"/>
                <a:sym typeface="Calibri"/>
              </a:rPr>
              <a:t>Guion de muestra:</a:t>
            </a:r>
            <a:endParaRPr lang="es-ES" sz="1800" dirty="0"/>
          </a:p>
          <a:p>
            <a:pPr marL="0" lvl="0" indent="0" algn="l" rtl="0">
              <a:spcBef>
                <a:spcPts val="0"/>
              </a:spcBef>
              <a:spcAft>
                <a:spcPts val="0"/>
              </a:spcAft>
              <a:buNone/>
            </a:pPr>
            <a:r>
              <a:rPr lang="es-ES" sz="1800" dirty="0">
                <a:solidFill>
                  <a:srgbClr val="4472C4"/>
                </a:solidFill>
                <a:latin typeface="Calibri"/>
                <a:ea typeface="Calibri"/>
                <a:cs typeface="Calibri"/>
                <a:sym typeface="Calibri"/>
              </a:rPr>
              <a:t>"El trabajador podía tocar la barandilla de la cama en la habitación de un paciente sin limpiarse antes las manos”.</a:t>
            </a:r>
            <a:endParaRPr lang="es-ES" sz="1800" dirty="0"/>
          </a:p>
          <a:p>
            <a:pPr marL="0" lvl="0" indent="0" algn="l" rtl="0">
              <a:spcBef>
                <a:spcPts val="0"/>
              </a:spcBef>
              <a:spcAft>
                <a:spcPts val="0"/>
              </a:spcAft>
              <a:buNone/>
            </a:pPr>
            <a:endParaRPr lang="es-ES" sz="1800" dirty="0"/>
          </a:p>
          <a:p>
            <a:pPr marL="0" lvl="0" indent="0" algn="l" rtl="0">
              <a:spcBef>
                <a:spcPts val="0"/>
              </a:spcBef>
              <a:spcAft>
                <a:spcPts val="0"/>
              </a:spcAft>
              <a:buNone/>
            </a:pPr>
            <a:r>
              <a:rPr lang="es-ES" sz="1800" dirty="0">
                <a:solidFill>
                  <a:srgbClr val="4472C4"/>
                </a:solidFill>
                <a:latin typeface="Calibri"/>
                <a:ea typeface="Calibri"/>
                <a:cs typeface="Calibri"/>
                <a:sym typeface="Calibri"/>
              </a:rPr>
              <a:t>“El microbio está ahora en la barandilla de la cama. Desde allí, ¿cómo podría llegar al paciente? El paciente podría recoger el microbio en su mano al tocar la barandilla de la cama, si no se ha limpiado y desinfectado antes. El paciente podría entonces frotarse el ojo, llevando el microbio a su cuerpo. El microbio ha sobrevivido porque la barandilla de la cama no se ha limpiado ni desinfectado, y las defensas naturales del paciente no pueden combatirlo. El paciente tiene ahora una infección”.</a:t>
            </a:r>
            <a:endParaRPr lang="es-ES" sz="1800" dirty="0"/>
          </a:p>
          <a:p>
            <a:pPr marL="0" lvl="0" indent="0" algn="l" rtl="0">
              <a:spcBef>
                <a:spcPts val="0"/>
              </a:spcBef>
              <a:spcAft>
                <a:spcPts val="0"/>
              </a:spcAft>
              <a:buNone/>
            </a:pPr>
            <a:endParaRPr lang="es-ES" sz="1800" dirty="0"/>
          </a:p>
          <a:p>
            <a:pPr marL="0" lvl="0" indent="0" algn="l" rtl="0">
              <a:spcBef>
                <a:spcPts val="0"/>
              </a:spcBef>
              <a:spcAft>
                <a:spcPts val="0"/>
              </a:spcAft>
              <a:buNone/>
            </a:pPr>
            <a:r>
              <a:rPr lang="es-ES" sz="1800" dirty="0">
                <a:solidFill>
                  <a:srgbClr val="4472C4"/>
                </a:solidFill>
                <a:latin typeface="Calibri"/>
                <a:ea typeface="Calibri"/>
                <a:cs typeface="Calibri"/>
                <a:sym typeface="Calibri"/>
              </a:rPr>
              <a:t>“Ahora bien, la forma en que acabo de exponer los cinco elementos en este ejemplo no es la única manera en que los microbios pueden propagarse. De hecho, hay muchas maneras en que los elementos podrían funcionar en este escenario para un resultado final de un paciente que se infecta”.</a:t>
            </a:r>
            <a:endParaRPr lang="es-ES" sz="1800" dirty="0"/>
          </a:p>
          <a:p>
            <a:pPr marL="0" lvl="0" indent="0" algn="l" rtl="0">
              <a:spcBef>
                <a:spcPts val="0"/>
              </a:spcBef>
              <a:spcAft>
                <a:spcPts val="0"/>
              </a:spcAft>
              <a:buNone/>
            </a:pPr>
            <a:endParaRPr lang="es-ES" sz="1800" dirty="0"/>
          </a:p>
          <a:p>
            <a:pPr marL="0" lvl="0" indent="0" algn="l" rtl="0">
              <a:spcBef>
                <a:spcPts val="0"/>
              </a:spcBef>
              <a:spcAft>
                <a:spcPts val="0"/>
              </a:spcAft>
              <a:buNone/>
            </a:pPr>
            <a:r>
              <a:rPr lang="es-ES" sz="1800" dirty="0">
                <a:solidFill>
                  <a:srgbClr val="4472C4"/>
                </a:solidFill>
                <a:latin typeface="Calibri"/>
                <a:ea typeface="Calibri"/>
                <a:cs typeface="Calibri"/>
                <a:sym typeface="Calibri"/>
              </a:rPr>
              <a:t>“También es importante recordar que los elementos no son pasos en un orden y que no es inevitable que alguien se enferme por un microbio: las acciones de control de infecciones pueden evitar que los microbios se propaguen en cualquier punto: el reservorio, la vía de transmisión, la nueva persona a infectar, las defensas de su cuerpo y la supervivencia del propio microbio".</a:t>
            </a:r>
            <a:endParaRPr lang="es-ES" sz="1800" dirty="0"/>
          </a:p>
        </p:txBody>
      </p:sp>
      <p:sp>
        <p:nvSpPr>
          <p:cNvPr id="4" name="Slide Number Placeholder 3"/>
          <p:cNvSpPr>
            <a:spLocks noGrp="1"/>
          </p:cNvSpPr>
          <p:nvPr>
            <p:ph type="sldNum" sz="quarter" idx="5"/>
          </p:nvPr>
        </p:nvSpPr>
        <p:spPr/>
        <p:txBody>
          <a:bodyPr/>
          <a:lstStyle/>
          <a:p>
            <a:fld id="{DB64230C-8258-4529-832A-6A8AA1D5C3BA}" type="slidenum">
              <a:rPr lang="en-US" smtClean="0"/>
              <a:t>16</a:t>
            </a:fld>
            <a:endParaRPr lang="en-US" dirty="0"/>
          </a:p>
        </p:txBody>
      </p:sp>
    </p:spTree>
    <p:extLst>
      <p:ext uri="{BB962C8B-B14F-4D97-AF65-F5344CB8AC3E}">
        <p14:creationId xmlns:p14="http://schemas.microsoft.com/office/powerpoint/2010/main" val="3729081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400" b="1" dirty="0">
                <a:latin typeface="Calibri" panose="020F0502020204030204" pitchFamily="34" charset="0"/>
                <a:ea typeface="Calibri"/>
                <a:cs typeface="Calibri" panose="020F0502020204030204" pitchFamily="34" charset="0"/>
                <a:sym typeface="Calibri"/>
              </a:rPr>
              <a:t>N</a:t>
            </a:r>
            <a:r>
              <a:rPr lang="es-ES" sz="1400" b="1" dirty="0">
                <a:latin typeface="Calibri" panose="020F0502020204030204" pitchFamily="34" charset="0"/>
                <a:cs typeface="Calibri" panose="020F0502020204030204" pitchFamily="34" charset="0"/>
              </a:rPr>
              <a:t>otas para el facilitador:</a:t>
            </a:r>
          </a:p>
          <a:p>
            <a:pPr marL="285750" lvl="0" indent="-285750" algn="l" rtl="0">
              <a:spcBef>
                <a:spcPts val="0"/>
              </a:spcBef>
              <a:spcAft>
                <a:spcPts val="0"/>
              </a:spcAft>
              <a:buClr>
                <a:srgbClr val="000000"/>
              </a:buClr>
              <a:buSzPts val="1400"/>
              <a:buFont typeface="Arial"/>
              <a:buChar char="•"/>
            </a:pPr>
            <a:r>
              <a:rPr lang="es-ES" dirty="0">
                <a:latin typeface="Calibri" panose="020F0502020204030204" pitchFamily="34" charset="0"/>
                <a:ea typeface="Calibri"/>
                <a:cs typeface="Calibri" panose="020F0502020204030204" pitchFamily="34" charset="0"/>
                <a:sym typeface="Calibri"/>
              </a:rPr>
              <a:t>Describa brevemente los tres escenarios de microbios y reservorios que aparecen en la diapositiva: </a:t>
            </a:r>
            <a:r>
              <a:rPr lang="es-ES" i="1" dirty="0" err="1">
                <a:latin typeface="Calibri" panose="020F0502020204030204" pitchFamily="34" charset="0"/>
                <a:cs typeface="Calibri" panose="020F0502020204030204" pitchFamily="34" charset="0"/>
              </a:rPr>
              <a:t>Escherichia</a:t>
            </a:r>
            <a:r>
              <a:rPr lang="es-ES" i="1" dirty="0">
                <a:latin typeface="Calibri" panose="020F0502020204030204" pitchFamily="34" charset="0"/>
                <a:cs typeface="Calibri" panose="020F0502020204030204" pitchFamily="34" charset="0"/>
              </a:rPr>
              <a:t> </a:t>
            </a:r>
            <a:r>
              <a:rPr lang="es-ES" i="1" dirty="0" err="1">
                <a:latin typeface="Calibri" panose="020F0502020204030204" pitchFamily="34" charset="0"/>
                <a:cs typeface="Calibri" panose="020F0502020204030204" pitchFamily="34" charset="0"/>
              </a:rPr>
              <a:t>coli</a:t>
            </a:r>
            <a:r>
              <a:rPr lang="es-ES" i="1" dirty="0">
                <a:latin typeface="Calibri" panose="020F0502020204030204" pitchFamily="34" charset="0"/>
                <a:cs typeface="Calibri" panose="020F0502020204030204" pitchFamily="34" charset="0"/>
              </a:rPr>
              <a:t> </a:t>
            </a:r>
            <a:r>
              <a:rPr lang="es-ES" dirty="0">
                <a:latin typeface="Calibri" panose="020F0502020204030204" pitchFamily="34" charset="0"/>
                <a:ea typeface="Calibri"/>
                <a:cs typeface="Calibri" panose="020F0502020204030204" pitchFamily="34" charset="0"/>
                <a:sym typeface="Calibri"/>
              </a:rPr>
              <a:t>(</a:t>
            </a:r>
            <a:r>
              <a:rPr lang="es-ES" i="1" dirty="0">
                <a:latin typeface="Calibri" panose="020F0502020204030204" pitchFamily="34" charset="0"/>
                <a:cs typeface="Calibri" panose="020F0502020204030204" pitchFamily="34" charset="0"/>
              </a:rPr>
              <a:t>E. </a:t>
            </a:r>
            <a:r>
              <a:rPr lang="es-ES" i="1" dirty="0" err="1">
                <a:latin typeface="Calibri" panose="020F0502020204030204" pitchFamily="34" charset="0"/>
                <a:cs typeface="Calibri" panose="020F0502020204030204" pitchFamily="34" charset="0"/>
              </a:rPr>
              <a:t>coli</a:t>
            </a:r>
            <a:r>
              <a:rPr lang="es-ES" dirty="0">
                <a:latin typeface="Calibri" panose="020F0502020204030204" pitchFamily="34" charset="0"/>
                <a:ea typeface="Calibri"/>
                <a:cs typeface="Calibri" panose="020F0502020204030204" pitchFamily="34" charset="0"/>
                <a:sym typeface="Calibri"/>
              </a:rPr>
              <a:t>) en los intestinos de un paciente; </a:t>
            </a:r>
            <a:r>
              <a:rPr lang="es-ES" i="1" dirty="0" err="1">
                <a:latin typeface="Calibri" panose="020F0502020204030204" pitchFamily="34" charset="0"/>
                <a:cs typeface="Calibri" panose="020F0502020204030204" pitchFamily="34" charset="0"/>
              </a:rPr>
              <a:t>Clostridioides</a:t>
            </a:r>
            <a:r>
              <a:rPr lang="es-ES" i="1" dirty="0">
                <a:latin typeface="Calibri" panose="020F0502020204030204" pitchFamily="34" charset="0"/>
                <a:cs typeface="Calibri" panose="020F0502020204030204" pitchFamily="34" charset="0"/>
              </a:rPr>
              <a:t> </a:t>
            </a:r>
            <a:r>
              <a:rPr lang="es-ES" i="1" dirty="0" err="1">
                <a:latin typeface="Calibri" panose="020F0502020204030204" pitchFamily="34" charset="0"/>
                <a:cs typeface="Calibri" panose="020F0502020204030204" pitchFamily="34" charset="0"/>
              </a:rPr>
              <a:t>difficile</a:t>
            </a:r>
            <a:r>
              <a:rPr lang="es-ES" i="1" dirty="0">
                <a:latin typeface="Calibri" panose="020F0502020204030204" pitchFamily="34" charset="0"/>
                <a:cs typeface="Calibri" panose="020F0502020204030204" pitchFamily="34" charset="0"/>
              </a:rPr>
              <a:t> </a:t>
            </a:r>
            <a:r>
              <a:rPr lang="es-ES" dirty="0">
                <a:latin typeface="Calibri" panose="020F0502020204030204" pitchFamily="34" charset="0"/>
                <a:ea typeface="Calibri"/>
                <a:cs typeface="Calibri" panose="020F0502020204030204" pitchFamily="34" charset="0"/>
                <a:sym typeface="Calibri"/>
              </a:rPr>
              <a:t>(</a:t>
            </a:r>
            <a:r>
              <a:rPr lang="es-ES" i="1" dirty="0">
                <a:latin typeface="Calibri" panose="020F0502020204030204" pitchFamily="34" charset="0"/>
                <a:cs typeface="Calibri" panose="020F0502020204030204" pitchFamily="34" charset="0"/>
              </a:rPr>
              <a:t>C. </a:t>
            </a:r>
            <a:r>
              <a:rPr lang="es-ES" i="1" dirty="0" err="1">
                <a:latin typeface="Calibri" panose="020F0502020204030204" pitchFamily="34" charset="0"/>
                <a:cs typeface="Calibri" panose="020F0502020204030204" pitchFamily="34" charset="0"/>
              </a:rPr>
              <a:t>difficile</a:t>
            </a:r>
            <a:r>
              <a:rPr lang="es-ES" i="1" dirty="0">
                <a:latin typeface="Calibri" panose="020F0502020204030204" pitchFamily="34" charset="0"/>
                <a:cs typeface="Calibri" panose="020F0502020204030204" pitchFamily="34" charset="0"/>
              </a:rPr>
              <a:t>, C. </a:t>
            </a:r>
            <a:r>
              <a:rPr lang="es-ES" i="1" dirty="0" err="1">
                <a:latin typeface="Calibri" panose="020F0502020204030204" pitchFamily="34" charset="0"/>
                <a:cs typeface="Calibri" panose="020F0502020204030204" pitchFamily="34" charset="0"/>
              </a:rPr>
              <a:t>diff</a:t>
            </a:r>
            <a:r>
              <a:rPr lang="es-ES" i="1" dirty="0">
                <a:latin typeface="Calibri" panose="020F0502020204030204" pitchFamily="34" charset="0"/>
                <a:cs typeface="Calibri" panose="020F0502020204030204" pitchFamily="34" charset="0"/>
              </a:rPr>
              <a:t> </a:t>
            </a:r>
            <a:r>
              <a:rPr lang="es-ES" dirty="0">
                <a:latin typeface="Calibri" panose="020F0502020204030204" pitchFamily="34" charset="0"/>
                <a:ea typeface="Calibri"/>
                <a:cs typeface="Calibri" panose="020F0502020204030204" pitchFamily="34" charset="0"/>
                <a:sym typeface="Calibri"/>
              </a:rPr>
              <a:t>) en un manguito para tomar la presión arterial; </a:t>
            </a:r>
            <a:r>
              <a:rPr lang="es-ES" i="1" dirty="0">
                <a:latin typeface="Calibri" panose="020F0502020204030204" pitchFamily="34" charset="0"/>
                <a:cs typeface="Calibri" panose="020F0502020204030204" pitchFamily="34" charset="0"/>
              </a:rPr>
              <a:t>Pseudomonas</a:t>
            </a:r>
            <a:r>
              <a:rPr lang="es-ES" dirty="0">
                <a:latin typeface="Calibri" panose="020F0502020204030204" pitchFamily="34" charset="0"/>
                <a:ea typeface="Calibri"/>
                <a:cs typeface="Calibri" panose="020F0502020204030204" pitchFamily="34" charset="0"/>
                <a:sym typeface="Calibri"/>
              </a:rPr>
              <a:t> en un grifo de agua.</a:t>
            </a:r>
            <a:endParaRPr lang="es-ES" dirty="0">
              <a:latin typeface="Calibri" panose="020F0502020204030204" pitchFamily="34" charset="0"/>
              <a:cs typeface="Calibri" panose="020F0502020204030204" pitchFamily="34" charset="0"/>
            </a:endParaRPr>
          </a:p>
          <a:p>
            <a:pPr marL="285750" lvl="0" indent="-285750" algn="l" rtl="0">
              <a:spcBef>
                <a:spcPts val="0"/>
              </a:spcBef>
              <a:spcAft>
                <a:spcPts val="0"/>
              </a:spcAft>
              <a:buClr>
                <a:srgbClr val="000000"/>
              </a:buClr>
              <a:buSzPts val="1400"/>
              <a:buFont typeface="Arial"/>
              <a:buChar char="•"/>
            </a:pPr>
            <a:r>
              <a:rPr lang="es-ES" dirty="0">
                <a:latin typeface="Calibri" panose="020F0502020204030204" pitchFamily="34" charset="0"/>
                <a:ea typeface="Calibri"/>
                <a:cs typeface="Calibri" panose="020F0502020204030204" pitchFamily="34" charset="0"/>
                <a:sym typeface="Calibri"/>
              </a:rPr>
              <a:t>Explique que la "historia" que los participantes creen sobre cómo podría producirse una infección debe utilizar el microbio y el reservorio en uno de los tres escenarios como punto de partida. Las historias no tienen por qué tener exactamente cinco pasos, pero deben utilizar los cinco elementos como guía.</a:t>
            </a:r>
            <a:endParaRPr lang="es-ES" dirty="0">
              <a:latin typeface="Calibri" panose="020F0502020204030204" pitchFamily="34" charset="0"/>
              <a:cs typeface="Calibri" panose="020F0502020204030204" pitchFamily="34" charset="0"/>
            </a:endParaRPr>
          </a:p>
          <a:p>
            <a:pPr marL="285750" lvl="0" indent="-285750" algn="l" rtl="0">
              <a:spcBef>
                <a:spcPts val="0"/>
              </a:spcBef>
              <a:spcAft>
                <a:spcPts val="0"/>
              </a:spcAft>
              <a:buClr>
                <a:srgbClr val="000000"/>
              </a:buClr>
              <a:buSzPts val="1400"/>
              <a:buFont typeface="Arial"/>
              <a:buChar char="•"/>
            </a:pPr>
            <a:r>
              <a:rPr lang="es-ES" dirty="0">
                <a:latin typeface="Calibri" panose="020F0502020204030204" pitchFamily="34" charset="0"/>
                <a:ea typeface="Calibri"/>
                <a:cs typeface="Calibri" panose="020F0502020204030204" pitchFamily="34" charset="0"/>
                <a:sym typeface="Calibri"/>
              </a:rPr>
              <a:t>Reitere y enfatice que no es necesario tener un conocimiento profundo sobre las características del microbio específico. Los participantes utilizarán el marco de los cinco elementos y las cuatro vías de transmisión principales a través de las cuales los microbios se propagan en la atención médica para imaginar cómo podría contraer una infección un paciente.</a:t>
            </a:r>
            <a:endParaRPr lang="es-ES" dirty="0">
              <a:latin typeface="Calibri" panose="020F0502020204030204" pitchFamily="34" charset="0"/>
              <a:cs typeface="Calibri" panose="020F0502020204030204" pitchFamily="34" charset="0"/>
            </a:endParaRPr>
          </a:p>
          <a:p>
            <a:pPr marL="742950" lvl="1" indent="-285750" algn="l" rtl="0">
              <a:spcBef>
                <a:spcPts val="0"/>
              </a:spcBef>
              <a:spcAft>
                <a:spcPts val="0"/>
              </a:spcAft>
              <a:buClr>
                <a:srgbClr val="000000"/>
              </a:buClr>
              <a:buSzPts val="1400"/>
              <a:buFont typeface="Arial"/>
              <a:buChar char="•"/>
            </a:pPr>
            <a:r>
              <a:rPr lang="es-ES" dirty="0">
                <a:latin typeface="Calibri" panose="020F0502020204030204" pitchFamily="34" charset="0"/>
                <a:ea typeface="Calibri"/>
                <a:cs typeface="Calibri" panose="020F0502020204030204" pitchFamily="34" charset="0"/>
                <a:sym typeface="Calibri"/>
              </a:rPr>
              <a:t>También puede señalar que los participantes a menudo no conocen los microbios exactos que podrían encontrar en un entorno de atención médica.</a:t>
            </a:r>
            <a:endParaRPr lang="es-ES" dirty="0">
              <a:latin typeface="Calibri" panose="020F0502020204030204" pitchFamily="34" charset="0"/>
              <a:cs typeface="Calibri" panose="020F0502020204030204" pitchFamily="34" charset="0"/>
            </a:endParaRPr>
          </a:p>
          <a:p>
            <a:pPr marL="285750" lvl="0" indent="-285750" algn="l" rtl="0">
              <a:spcBef>
                <a:spcPts val="0"/>
              </a:spcBef>
              <a:spcAft>
                <a:spcPts val="0"/>
              </a:spcAft>
              <a:buClr>
                <a:srgbClr val="000000"/>
              </a:buClr>
              <a:buSzPts val="1400"/>
              <a:buFont typeface="Arial"/>
              <a:buChar char="•"/>
            </a:pPr>
            <a:r>
              <a:rPr lang="es-ES" dirty="0">
                <a:latin typeface="Calibri" panose="020F0502020204030204" pitchFamily="34" charset="0"/>
                <a:ea typeface="Calibri"/>
                <a:cs typeface="Calibri" panose="020F0502020204030204" pitchFamily="34" charset="0"/>
                <a:sym typeface="Calibri"/>
              </a:rPr>
              <a:t>Recuerde a los participantes que se encuentran con estos microbios y situaciones todos los días. Anime a los participantes  a basarse en sus experiencias profesionales como punto de partida para crear sus historias.</a:t>
            </a:r>
            <a:endParaRPr lang="es-ES" dirty="0">
              <a:latin typeface="Calibri" panose="020F0502020204030204" pitchFamily="34" charset="0"/>
              <a:cs typeface="Calibri" panose="020F0502020204030204" pitchFamily="34" charset="0"/>
            </a:endParaRPr>
          </a:p>
          <a:p>
            <a:pPr marL="285750" lvl="0" indent="-285750" algn="l" rtl="0">
              <a:spcBef>
                <a:spcPts val="0"/>
              </a:spcBef>
              <a:spcAft>
                <a:spcPts val="0"/>
              </a:spcAft>
              <a:buClr>
                <a:srgbClr val="000000"/>
              </a:buClr>
              <a:buSzPts val="1400"/>
              <a:buFont typeface="Arial"/>
              <a:buChar char="•"/>
            </a:pPr>
            <a:r>
              <a:rPr lang="es-ES" dirty="0">
                <a:latin typeface="Calibri" panose="020F0502020204030204" pitchFamily="34" charset="0"/>
                <a:ea typeface="Calibri"/>
                <a:cs typeface="Calibri" panose="020F0502020204030204" pitchFamily="34" charset="0"/>
                <a:sym typeface="Calibri"/>
              </a:rPr>
              <a:t>Informe a los participantes que dispondrán de unos 4 minutos para crear su historia.</a:t>
            </a:r>
            <a:endParaRPr lang="es-ES" dirty="0">
              <a:latin typeface="Calibri" panose="020F0502020204030204" pitchFamily="34" charset="0"/>
              <a:cs typeface="Calibri" panose="020F0502020204030204" pitchFamily="34" charset="0"/>
            </a:endParaRPr>
          </a:p>
          <a:p>
            <a:pPr marL="742950" lvl="1" indent="-285750" algn="l" rtl="0">
              <a:spcBef>
                <a:spcPts val="0"/>
              </a:spcBef>
              <a:spcAft>
                <a:spcPts val="0"/>
              </a:spcAft>
              <a:buClr>
                <a:srgbClr val="000000"/>
              </a:buClr>
              <a:buSzPts val="1400"/>
              <a:buFont typeface="Arial"/>
              <a:buChar char="•"/>
            </a:pPr>
            <a:r>
              <a:rPr lang="es-ES" dirty="0">
                <a:latin typeface="Calibri" panose="020F0502020204030204" pitchFamily="34" charset="0"/>
                <a:ea typeface="Calibri"/>
                <a:cs typeface="Calibri" panose="020F0502020204030204" pitchFamily="34" charset="0"/>
                <a:sym typeface="Calibri"/>
              </a:rPr>
              <a:t>Invite a los participantes a escribir sus ideas en sus folletos de participantes.	</a:t>
            </a:r>
            <a:endParaRPr lang="es-ES" dirty="0">
              <a:latin typeface="Calibri" panose="020F0502020204030204" pitchFamily="34" charset="0"/>
              <a:cs typeface="Calibri" panose="020F0502020204030204" pitchFamily="34" charset="0"/>
            </a:endParaRPr>
          </a:p>
          <a:p>
            <a:pPr marL="742950" lvl="1" indent="-285750" algn="l" rtl="0">
              <a:spcBef>
                <a:spcPts val="0"/>
              </a:spcBef>
              <a:spcAft>
                <a:spcPts val="0"/>
              </a:spcAft>
              <a:buClr>
                <a:srgbClr val="000000"/>
              </a:buClr>
              <a:buSzPts val="1400"/>
              <a:buFont typeface="Arial"/>
              <a:buChar char="•"/>
            </a:pPr>
            <a:r>
              <a:rPr lang="es-ES" dirty="0">
                <a:latin typeface="Calibri" panose="020F0502020204030204" pitchFamily="34" charset="0"/>
                <a:ea typeface="Calibri"/>
                <a:cs typeface="Calibri" panose="020F0502020204030204" pitchFamily="34" charset="0"/>
                <a:sym typeface="Calibri"/>
              </a:rPr>
              <a:t>Puede optar por asignar a los participantes uno de los escenarios, por ejemplo, por el mes de nacimiento o el apellido ("Si usted nació en enero, febrero, marzo o abril, trabajará  en el primer escenario", o "Si su apellido empieza con..."), o puede  pedirles que elijan el escenario con el que les gustaría trabajar.</a:t>
            </a:r>
            <a:endParaRPr lang="es-ES" dirty="0">
              <a:latin typeface="Calibri" panose="020F0502020204030204" pitchFamily="34" charset="0"/>
              <a:cs typeface="Calibri" panose="020F0502020204030204" pitchFamily="34" charset="0"/>
            </a:endParaRPr>
          </a:p>
          <a:p>
            <a:pPr marL="742950" lvl="1" indent="-285750" algn="l" rtl="0">
              <a:spcBef>
                <a:spcPts val="0"/>
              </a:spcBef>
              <a:spcAft>
                <a:spcPts val="0"/>
              </a:spcAft>
              <a:buClr>
                <a:srgbClr val="000000"/>
              </a:buClr>
              <a:buSzPts val="1400"/>
              <a:buFont typeface="Arial"/>
              <a:buChar char="•"/>
            </a:pPr>
            <a:r>
              <a:rPr lang="es-ES" dirty="0">
                <a:latin typeface="Calibri" panose="020F0502020204030204" pitchFamily="34" charset="0"/>
                <a:ea typeface="Calibri"/>
                <a:cs typeface="Calibri" panose="020F0502020204030204" pitchFamily="34" charset="0"/>
                <a:sym typeface="Calibri"/>
              </a:rPr>
              <a:t>Si el calendario, la plataforma y el tamaño del grupo lo permiten, puede optar por dividir a los participantes en salas de reunión para la conversación en grupo.</a:t>
            </a:r>
            <a:endParaRPr lang="es-ES" dirty="0">
              <a:latin typeface="Calibri" panose="020F0502020204030204" pitchFamily="34" charset="0"/>
              <a:cs typeface="Calibri" panose="020F0502020204030204" pitchFamily="34" charset="0"/>
            </a:endParaRPr>
          </a:p>
          <a:p>
            <a:pPr marL="285750" lvl="0" indent="-285750" algn="l" rtl="0">
              <a:spcBef>
                <a:spcPts val="0"/>
              </a:spcBef>
              <a:spcAft>
                <a:spcPts val="0"/>
              </a:spcAft>
              <a:buClr>
                <a:srgbClr val="000000"/>
              </a:buClr>
              <a:buSzPts val="1400"/>
              <a:buFont typeface="Arial"/>
              <a:buChar char="•"/>
            </a:pPr>
            <a:r>
              <a:rPr lang="es-ES" b="1" dirty="0">
                <a:latin typeface="Calibri" panose="020F0502020204030204" pitchFamily="34" charset="0"/>
                <a:ea typeface="Calibri"/>
                <a:cs typeface="Calibri" panose="020F0502020204030204" pitchFamily="34" charset="0"/>
                <a:sym typeface="Calibri"/>
              </a:rPr>
              <a:t>Pase a la diapositiva 18</a:t>
            </a:r>
            <a:r>
              <a:rPr lang="es-ES" b="0" dirty="0">
                <a:latin typeface="Calibri" panose="020F0502020204030204" pitchFamily="34" charset="0"/>
                <a:cs typeface="Calibri" panose="020F0502020204030204" pitchFamily="34" charset="0"/>
              </a:rPr>
              <a:t>, la cual les recuerda a los participantes los elementos y las parejas de microbios y reservorios.</a:t>
            </a:r>
            <a:endParaRPr lang="es-ES"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s-ES" b="0"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s-ES" b="1" dirty="0">
                <a:solidFill>
                  <a:srgbClr val="4472C4"/>
                </a:solidFill>
                <a:latin typeface="Calibri" panose="020F0502020204030204" pitchFamily="34" charset="0"/>
                <a:ea typeface="Calibri"/>
                <a:cs typeface="Calibri" panose="020F0502020204030204" pitchFamily="34" charset="0"/>
                <a:sym typeface="Calibri"/>
              </a:rPr>
              <a:t>Guion de muestra:</a:t>
            </a:r>
            <a:endParaRPr lang="es-E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s-ES" dirty="0">
                <a:solidFill>
                  <a:srgbClr val="4472C4"/>
                </a:solidFill>
                <a:latin typeface="Calibri" panose="020F0502020204030204" pitchFamily="34" charset="0"/>
                <a:ea typeface="Calibri"/>
                <a:cs typeface="Calibri" panose="020F0502020204030204" pitchFamily="34" charset="0"/>
                <a:sym typeface="Calibri"/>
              </a:rPr>
              <a:t>"Ahora es su turno. Elija uno de estos tres escenarios: (1) </a:t>
            </a:r>
            <a:r>
              <a:rPr lang="es-ES" i="1" dirty="0">
                <a:latin typeface="Calibri" panose="020F0502020204030204" pitchFamily="34" charset="0"/>
                <a:cs typeface="Calibri" panose="020F0502020204030204" pitchFamily="34" charset="0"/>
              </a:rPr>
              <a:t>E. </a:t>
            </a:r>
            <a:r>
              <a:rPr lang="es-ES" i="1" dirty="0" err="1">
                <a:latin typeface="Calibri" panose="020F0502020204030204" pitchFamily="34" charset="0"/>
                <a:cs typeface="Calibri" panose="020F0502020204030204" pitchFamily="34" charset="0"/>
              </a:rPr>
              <a:t>coli</a:t>
            </a:r>
            <a:r>
              <a:rPr lang="es-ES" i="1" dirty="0">
                <a:latin typeface="Calibri" panose="020F0502020204030204" pitchFamily="34" charset="0"/>
                <a:cs typeface="Calibri" panose="020F0502020204030204" pitchFamily="34" charset="0"/>
              </a:rPr>
              <a:t> </a:t>
            </a:r>
            <a:r>
              <a:rPr lang="es-ES" dirty="0">
                <a:solidFill>
                  <a:srgbClr val="4472C4"/>
                </a:solidFill>
                <a:latin typeface="Calibri" panose="020F0502020204030204" pitchFamily="34" charset="0"/>
                <a:ea typeface="Calibri"/>
                <a:cs typeface="Calibri" panose="020F0502020204030204" pitchFamily="34" charset="0"/>
                <a:sym typeface="Calibri"/>
              </a:rPr>
              <a:t>en los intestinos de un paciente; (2) </a:t>
            </a:r>
            <a:r>
              <a:rPr lang="es-ES" i="1" dirty="0">
                <a:latin typeface="Calibri" panose="020F0502020204030204" pitchFamily="34" charset="0"/>
                <a:cs typeface="Calibri" panose="020F0502020204030204" pitchFamily="34" charset="0"/>
              </a:rPr>
              <a:t>C. </a:t>
            </a:r>
            <a:r>
              <a:rPr lang="es-ES" i="1" dirty="0" err="1">
                <a:latin typeface="Calibri" panose="020F0502020204030204" pitchFamily="34" charset="0"/>
                <a:cs typeface="Calibri" panose="020F0502020204030204" pitchFamily="34" charset="0"/>
              </a:rPr>
              <a:t>difficile</a:t>
            </a:r>
            <a:r>
              <a:rPr lang="es-ES" i="1" dirty="0">
                <a:latin typeface="Calibri" panose="020F0502020204030204" pitchFamily="34" charset="0"/>
                <a:cs typeface="Calibri" panose="020F0502020204030204" pitchFamily="34" charset="0"/>
              </a:rPr>
              <a:t> </a:t>
            </a:r>
            <a:r>
              <a:rPr lang="es-ES" dirty="0">
                <a:solidFill>
                  <a:srgbClr val="4472C4"/>
                </a:solidFill>
                <a:latin typeface="Calibri" panose="020F0502020204030204" pitchFamily="34" charset="0"/>
                <a:ea typeface="Calibri"/>
                <a:cs typeface="Calibri" panose="020F0502020204030204" pitchFamily="34" charset="0"/>
                <a:sym typeface="Calibri"/>
              </a:rPr>
              <a:t>en un manguito para tomar la presión arterial; o (3) </a:t>
            </a:r>
            <a:r>
              <a:rPr lang="es-ES" i="1" dirty="0">
                <a:latin typeface="Calibri" panose="020F0502020204030204" pitchFamily="34" charset="0"/>
                <a:cs typeface="Calibri" panose="020F0502020204030204" pitchFamily="34" charset="0"/>
              </a:rPr>
              <a:t>Pseudomonas</a:t>
            </a:r>
            <a:r>
              <a:rPr lang="es-ES" dirty="0">
                <a:solidFill>
                  <a:srgbClr val="4472C4"/>
                </a:solidFill>
                <a:latin typeface="Calibri" panose="020F0502020204030204" pitchFamily="34" charset="0"/>
                <a:ea typeface="Calibri"/>
                <a:cs typeface="Calibri" panose="020F0502020204030204" pitchFamily="34" charset="0"/>
                <a:sym typeface="Calibri"/>
              </a:rPr>
              <a:t> en un grifo de agua”.</a:t>
            </a:r>
            <a:endParaRPr lang="es-ES"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s-E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s-ES" dirty="0">
                <a:solidFill>
                  <a:srgbClr val="4472C4"/>
                </a:solidFill>
                <a:latin typeface="Calibri" panose="020F0502020204030204" pitchFamily="34" charset="0"/>
                <a:ea typeface="Calibri"/>
                <a:cs typeface="Calibri" panose="020F0502020204030204" pitchFamily="34" charset="0"/>
                <a:sym typeface="Calibri"/>
              </a:rPr>
              <a:t>"En sus folletos de participantes, anoten una posible vía de transmisión para que el microbio se propague desde el reservorio, y escriban cómo podría contribuir cada uno de los cinco elementos a que un paciente contraiga una infección. Inspírense en sus experiencias laborales cuando piensen en su "historia", ya que son cosas con las que se encuentran y reaccionan cada día”. </a:t>
            </a:r>
            <a:endParaRPr lang="es-ES"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s-E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s-ES" dirty="0">
                <a:solidFill>
                  <a:srgbClr val="4472C4"/>
                </a:solidFill>
                <a:latin typeface="Calibri" panose="020F0502020204030204" pitchFamily="34" charset="0"/>
                <a:ea typeface="Calibri"/>
                <a:cs typeface="Calibri" panose="020F0502020204030204" pitchFamily="34" charset="0"/>
                <a:sym typeface="Calibri"/>
              </a:rPr>
              <a:t>"Y permítanme asegurarles nuevamente: no es necesario conocer los detalles y las características del microbio en su escenario. En su lugar, piensen en el marco de los cinco elementos y en cómo funcionan para que alguien se enferme”.</a:t>
            </a:r>
            <a:endParaRPr lang="es-ES"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s-E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s-ES" dirty="0">
                <a:solidFill>
                  <a:srgbClr val="4472C4"/>
                </a:solidFill>
                <a:latin typeface="Calibri" panose="020F0502020204030204" pitchFamily="34" charset="0"/>
                <a:ea typeface="Calibri"/>
                <a:cs typeface="Calibri" panose="020F0502020204030204" pitchFamily="34" charset="0"/>
                <a:sym typeface="Calibri"/>
              </a:rPr>
              <a:t>"Una cosa más: aunque haya cinco elementos, no tiene por qué haber cinco "pasos". Un microbio puede pasar de un reservorio a una persona, que lo propaga a otro reservorio, donde lo recoge un paciente. Si el microbio sobrevive a todo esto y evade las defensas naturales del paciente, puede causar una infección”.</a:t>
            </a:r>
            <a:endParaRPr lang="es-ES"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s-ES" dirty="0">
              <a:latin typeface="Calibri" panose="020F0502020204030204" pitchFamily="34" charset="0"/>
              <a:cs typeface="Calibri" panose="020F0502020204030204" pitchFamily="34" charset="0"/>
            </a:endParaRPr>
          </a:p>
          <a:p>
            <a:pPr marL="0" lvl="0" indent="0" algn="l" rtl="0">
              <a:spcBef>
                <a:spcPts val="0"/>
              </a:spcBef>
              <a:spcAft>
                <a:spcPts val="0"/>
              </a:spcAft>
              <a:buNone/>
            </a:pPr>
            <a:r>
              <a:rPr lang="es-ES" dirty="0">
                <a:solidFill>
                  <a:srgbClr val="4472C4"/>
                </a:solidFill>
                <a:latin typeface="Calibri" panose="020F0502020204030204" pitchFamily="34" charset="0"/>
                <a:ea typeface="Calibri"/>
                <a:cs typeface="Calibri" panose="020F0502020204030204" pitchFamily="34" charset="0"/>
                <a:sym typeface="Calibri"/>
              </a:rPr>
              <a:t>"Tendrán unos 4 minutos para esta actividad".</a:t>
            </a:r>
            <a:endParaRPr lang="es-ES" dirty="0">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s-ES" dirty="0"/>
          </a:p>
        </p:txBody>
      </p:sp>
      <p:sp>
        <p:nvSpPr>
          <p:cNvPr id="4" name="Slide Number Placeholder 3"/>
          <p:cNvSpPr>
            <a:spLocks noGrp="1"/>
          </p:cNvSpPr>
          <p:nvPr>
            <p:ph type="sldNum" sz="quarter" idx="5"/>
          </p:nvPr>
        </p:nvSpPr>
        <p:spPr/>
        <p:txBody>
          <a:bodyPr/>
          <a:lstStyle/>
          <a:p>
            <a:fld id="{DB64230C-8258-4529-832A-6A8AA1D5C3BA}" type="slidenum">
              <a:rPr lang="en-US" smtClean="0"/>
              <a:t>17</a:t>
            </a:fld>
            <a:endParaRPr lang="en-US" dirty="0"/>
          </a:p>
        </p:txBody>
      </p:sp>
    </p:spTree>
    <p:extLst>
      <p:ext uri="{BB962C8B-B14F-4D97-AF65-F5344CB8AC3E}">
        <p14:creationId xmlns:p14="http://schemas.microsoft.com/office/powerpoint/2010/main" val="2539580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800" b="1" dirty="0"/>
              <a:t>Notas para el facilitador:</a:t>
            </a:r>
          </a:p>
          <a:p>
            <a:pPr marL="457200" lvl="0" indent="-317500" algn="l" rtl="0">
              <a:spcBef>
                <a:spcPts val="0"/>
              </a:spcBef>
              <a:spcAft>
                <a:spcPts val="0"/>
              </a:spcAft>
              <a:buClr>
                <a:srgbClr val="000000"/>
              </a:buClr>
              <a:buSzPts val="1400"/>
              <a:buFont typeface="Arial"/>
              <a:buChar char="●"/>
            </a:pPr>
            <a:r>
              <a:rPr lang="es-ES" sz="1800" dirty="0"/>
              <a:t>Señale que los cinco elementos están en la diapositiva como referencia y explique cómo los participantes pueden pedir ayuda.</a:t>
            </a:r>
          </a:p>
          <a:p>
            <a:pPr marL="457200" lvl="0" indent="-317500" algn="l" rtl="0">
              <a:spcBef>
                <a:spcPts val="0"/>
              </a:spcBef>
              <a:spcAft>
                <a:spcPts val="0"/>
              </a:spcAft>
              <a:buClr>
                <a:srgbClr val="000000"/>
              </a:buClr>
              <a:buSzPts val="1400"/>
              <a:buFont typeface="Arial"/>
              <a:buChar char="●"/>
            </a:pPr>
            <a:r>
              <a:rPr lang="es-ES" sz="1800" dirty="0"/>
              <a:t> Informe a los participantes que dará un "aviso" cuando falte 1 minuto. </a:t>
            </a:r>
          </a:p>
          <a:p>
            <a:pPr marL="0" lvl="0" indent="0" algn="l" rtl="0">
              <a:spcBef>
                <a:spcPts val="0"/>
              </a:spcBef>
              <a:spcAft>
                <a:spcPts val="0"/>
              </a:spcAft>
              <a:buNone/>
            </a:pPr>
            <a:endParaRPr lang="es-ES" sz="1800" dirty="0"/>
          </a:p>
          <a:p>
            <a:pPr marL="0" lvl="0" indent="0" algn="l" rtl="0">
              <a:spcBef>
                <a:spcPts val="0"/>
              </a:spcBef>
              <a:spcAft>
                <a:spcPts val="0"/>
              </a:spcAft>
              <a:buNone/>
            </a:pPr>
            <a:r>
              <a:rPr lang="es-ES" sz="1800" b="1" dirty="0"/>
              <a:t>Guion de muestra:</a:t>
            </a:r>
          </a:p>
          <a:p>
            <a:pPr marL="0" lvl="0" indent="0" algn="l" rtl="0">
              <a:spcBef>
                <a:spcPts val="0"/>
              </a:spcBef>
              <a:spcAft>
                <a:spcPts val="0"/>
              </a:spcAft>
              <a:buNone/>
            </a:pPr>
            <a:r>
              <a:rPr lang="es-ES" sz="1800" dirty="0"/>
              <a:t>"Dejaré esta diapositiva como recordatorio mientras trabajan. Si tienen alguna pregunta, no duden en utilizar la función "levantar la mano" del chat. Les avisaré cuando les quede 1 minuto".</a:t>
            </a:r>
          </a:p>
          <a:p>
            <a:pPr marL="0" lvl="0" indent="0" algn="l" rtl="0">
              <a:spcBef>
                <a:spcPts val="0"/>
              </a:spcBef>
              <a:spcAft>
                <a:spcPts val="0"/>
              </a:spcAft>
              <a:buNone/>
            </a:pPr>
            <a:endParaRPr lang="es-ES" sz="1800" dirty="0"/>
          </a:p>
          <a:p>
            <a:pPr marL="0" lvl="0" indent="0" algn="l" rtl="0">
              <a:spcBef>
                <a:spcPts val="0"/>
              </a:spcBef>
              <a:spcAft>
                <a:spcPts val="0"/>
              </a:spcAft>
              <a:buNone/>
            </a:pPr>
            <a:r>
              <a:rPr lang="es-ES" sz="1800" dirty="0"/>
              <a:t>(</a:t>
            </a:r>
            <a:r>
              <a:rPr lang="es-ES" sz="1800" i="1" dirty="0"/>
              <a:t>Avise cuando quede 1 minuto</a:t>
            </a:r>
            <a:r>
              <a:rPr lang="es-ES" sz="1800" dirty="0"/>
              <a:t>).</a:t>
            </a:r>
          </a:p>
          <a:p>
            <a:pPr marL="0" lvl="0" indent="0" algn="l" rtl="0">
              <a:spcBef>
                <a:spcPts val="0"/>
              </a:spcBef>
              <a:spcAft>
                <a:spcPts val="0"/>
              </a:spcAft>
              <a:buNone/>
            </a:pPr>
            <a:endParaRPr lang="es-ES" sz="1800" dirty="0"/>
          </a:p>
        </p:txBody>
      </p:sp>
      <p:sp>
        <p:nvSpPr>
          <p:cNvPr id="4" name="Slide Number Placeholder 3"/>
          <p:cNvSpPr>
            <a:spLocks noGrp="1"/>
          </p:cNvSpPr>
          <p:nvPr>
            <p:ph type="sldNum" sz="quarter" idx="5"/>
          </p:nvPr>
        </p:nvSpPr>
        <p:spPr/>
        <p:txBody>
          <a:bodyPr/>
          <a:lstStyle/>
          <a:p>
            <a:fld id="{DB64230C-8258-4529-832A-6A8AA1D5C3BA}" type="slidenum">
              <a:rPr lang="en-US" smtClean="0"/>
              <a:t>18</a:t>
            </a:fld>
            <a:endParaRPr lang="en-US" dirty="0"/>
          </a:p>
        </p:txBody>
      </p:sp>
    </p:spTree>
    <p:extLst>
      <p:ext uri="{BB962C8B-B14F-4D97-AF65-F5344CB8AC3E}">
        <p14:creationId xmlns:p14="http://schemas.microsoft.com/office/powerpoint/2010/main" val="10568358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t>Notas para el  facilitador:</a:t>
            </a:r>
          </a:p>
          <a:p>
            <a:pPr marL="285750" lvl="0" indent="-285750" algn="l" rtl="0">
              <a:spcBef>
                <a:spcPts val="0"/>
              </a:spcBef>
              <a:spcAft>
                <a:spcPts val="0"/>
              </a:spcAft>
              <a:buClr>
                <a:srgbClr val="000000"/>
              </a:buClr>
              <a:buSzPts val="1400"/>
              <a:buFont typeface="Arial"/>
              <a:buChar char="•"/>
            </a:pPr>
            <a:r>
              <a:rPr lang="es-ES" dirty="0"/>
              <a:t>Agradezca a los participantes que hayan trabajado en los escenarios.</a:t>
            </a:r>
          </a:p>
          <a:p>
            <a:pPr marL="285750" lvl="0" indent="-285750" algn="l" rtl="0">
              <a:spcBef>
                <a:spcPts val="0"/>
              </a:spcBef>
              <a:spcAft>
                <a:spcPts val="0"/>
              </a:spcAft>
              <a:buClr>
                <a:srgbClr val="000000"/>
              </a:buClr>
              <a:buSzPts val="1400"/>
              <a:buFont typeface="Arial"/>
              <a:buChar char="•"/>
            </a:pPr>
            <a:r>
              <a:rPr lang="es-ES" dirty="0"/>
              <a:t>Invite a los participantes a compartir sus escenarios y a describir el marco de los cinco elementos de cómo los microbios se propagan y enferman a las personas. Puede optar por pedir voluntarios para que activen sus micrófonos y que hablen en cada escenario. Si es apropiado para su audiencia -y si el tiempo lo permite-, también podría considerar la posibilidad de animar a los participantes a señalar dónde una acción de control de infecciones en cada uno de los cinco elementos podría haber evitado que el microbio infectara al paciente en cada escenario.</a:t>
            </a:r>
          </a:p>
          <a:p>
            <a:pPr marL="285750" lvl="0" indent="-285750" algn="l" rtl="0">
              <a:spcBef>
                <a:spcPts val="0"/>
              </a:spcBef>
              <a:spcAft>
                <a:spcPts val="0"/>
              </a:spcAft>
              <a:buClr>
                <a:srgbClr val="000000"/>
              </a:buClr>
              <a:buSzPts val="1400"/>
              <a:buFont typeface="Arial"/>
              <a:buChar char="•"/>
            </a:pPr>
            <a:r>
              <a:rPr lang="es-ES" dirty="0"/>
              <a:t> Si los participantes necesitan ideas o ayuda para empezar, estos ejemplos de escenarios para los tres pares de microbios y reservorios podrían ser útiles; sin embargo, tenga en cuenta que no son las únicas formas en que se pueden propagar los microbios.</a:t>
            </a:r>
          </a:p>
          <a:p>
            <a:pPr marL="742950" lvl="1" indent="-285750" algn="l" rtl="0">
              <a:spcBef>
                <a:spcPts val="0"/>
              </a:spcBef>
              <a:spcAft>
                <a:spcPts val="0"/>
              </a:spcAft>
              <a:buClr>
                <a:srgbClr val="000000"/>
              </a:buClr>
              <a:buSzPts val="1400"/>
              <a:buFont typeface="Arial"/>
              <a:buChar char="•"/>
            </a:pPr>
            <a:r>
              <a:rPr lang="es-ES" dirty="0"/>
              <a:t>E. </a:t>
            </a:r>
            <a:r>
              <a:rPr lang="es-ES" dirty="0" err="1"/>
              <a:t>coli</a:t>
            </a:r>
            <a:r>
              <a:rPr lang="es-ES" dirty="0"/>
              <a:t> </a:t>
            </a:r>
            <a:r>
              <a:rPr lang="es-ES" i="0" dirty="0"/>
              <a:t>en los intestinos de un paciente: Después de que un paciente va al baño, no se lava las manos. Utiliza el poste que sostiene la vía intravenosa para apoyarse mientras camina de vuelta a su cama. Una enfermera viene a cambiar el medicamento  intravenoso del paciente y mueve el poste intravenoso, lo que propaga el microbio a la mano de la enfermera. El paciente de la cama de al lado pide ayuda a la enfermera. Sin limpiarse las manos, la enfermera se dirige a la persona de al lado y acerca su bandeja de comida para que pueda comer, propagando el microbio a la bandeja. Ese paciente toca la bandeja de comida en el proceso de comer y se lleva el microbio a la mano. Tienen un apósito en la mano que se está cayendo, y lo arreglan sin limpiarse antes las manos, lo que propaga el microbio al interior del apósito. El microbio entra en su cuerpo a través de la herida y lo infecta.</a:t>
            </a:r>
            <a:endParaRPr lang="es-ES" dirty="0"/>
          </a:p>
          <a:p>
            <a:pPr marL="742950" lvl="1" indent="-285750" algn="l" rtl="0">
              <a:spcBef>
                <a:spcPts val="0"/>
              </a:spcBef>
              <a:spcAft>
                <a:spcPts val="0"/>
              </a:spcAft>
              <a:buClr>
                <a:srgbClr val="000000"/>
              </a:buClr>
              <a:buSzPts val="1400"/>
              <a:buFont typeface="Arial"/>
              <a:buChar char="•"/>
            </a:pPr>
            <a:r>
              <a:rPr lang="es-ES" dirty="0"/>
              <a:t>C. </a:t>
            </a:r>
            <a:r>
              <a:rPr lang="es-ES" dirty="0" err="1"/>
              <a:t>difficile</a:t>
            </a:r>
            <a:r>
              <a:rPr lang="es-ES" dirty="0"/>
              <a:t> </a:t>
            </a:r>
            <a:r>
              <a:rPr lang="es-ES" i="0" dirty="0"/>
              <a:t>en un manguito para tomar la presión arterial: un trabajador de la salud utiliza el manguito en un paciente. El microbio se extiende a la mano del trabajador de la salud. El trabajador de la salud no limpia el manguito ni sus manos, y sale de la habitación para pasar a su siguiente paciente, que está tomando antibióticos. El trabajador de la salud toma el pulso al siguiente paciente y extiende el microbio a la piel del paciente. El paciente no se limpia las manos y come un bocadillo. El microbio entra en su cuerpo y lo infecta.</a:t>
            </a:r>
            <a:endParaRPr lang="es-ES" dirty="0"/>
          </a:p>
          <a:p>
            <a:pPr marL="1200150" lvl="2" indent="-285750" algn="l" rtl="0">
              <a:spcBef>
                <a:spcPts val="0"/>
              </a:spcBef>
              <a:spcAft>
                <a:spcPts val="0"/>
              </a:spcAft>
              <a:buClr>
                <a:srgbClr val="000000"/>
              </a:buClr>
              <a:buSzPts val="1400"/>
              <a:buFont typeface="Arial"/>
              <a:buChar char="•"/>
            </a:pPr>
            <a:r>
              <a:rPr lang="es-ES" dirty="0"/>
              <a:t>Los participantes podrían identificar que la C. </a:t>
            </a:r>
            <a:r>
              <a:rPr lang="es-ES" dirty="0" err="1"/>
              <a:t>difficile</a:t>
            </a:r>
            <a:r>
              <a:rPr lang="es-ES" dirty="0"/>
              <a:t> se habría iniciado en los intestinos de alguien, y se habría propagado al      manguito para tomar la presión arterial por la piel de alguien, probablemente sus manos.</a:t>
            </a:r>
          </a:p>
          <a:p>
            <a:pPr marL="742950" lvl="1" indent="-285750" algn="l" rtl="0">
              <a:spcBef>
                <a:spcPts val="0"/>
              </a:spcBef>
              <a:spcAft>
                <a:spcPts val="0"/>
              </a:spcAft>
              <a:buClr>
                <a:srgbClr val="000000"/>
              </a:buClr>
              <a:buSzPts val="1400"/>
              <a:buFont typeface="Arial"/>
              <a:buChar char="•"/>
            </a:pPr>
            <a:r>
              <a:rPr lang="es-ES" dirty="0"/>
              <a:t>Pseudomonas</a:t>
            </a:r>
            <a:r>
              <a:rPr lang="es-ES" i="0" dirty="0"/>
              <a:t> en un grifo de agua: un trabajador de la salud le da a un paciente un baño de agua y jabón. El agua llega a la vía intravenosa del paciente y se filtra hasta la cabeza de la vía. La vía intravenosa no se limpia inmediatamente y el microbio comienza a multiplicarse. Cuando se vuelve a colocar la vía intravenosa, el microbio entra en el cuerpo del paciente y lo infecta.</a:t>
            </a:r>
            <a:endParaRPr lang="es-ES" dirty="0"/>
          </a:p>
          <a:p>
            <a:pPr marL="0" lvl="0" indent="0" algn="l" rtl="0">
              <a:spcBef>
                <a:spcPts val="0"/>
              </a:spcBef>
              <a:spcAft>
                <a:spcPts val="0"/>
              </a:spcAft>
              <a:buNone/>
            </a:pPr>
            <a:endParaRPr lang="es-ES" i="0" dirty="0"/>
          </a:p>
          <a:p>
            <a:pPr marL="0" lvl="0" indent="0" algn="l" rtl="0">
              <a:spcBef>
                <a:spcPts val="0"/>
              </a:spcBef>
              <a:spcAft>
                <a:spcPts val="0"/>
              </a:spcAft>
              <a:buNone/>
            </a:pPr>
            <a:r>
              <a:rPr lang="es-ES" b="1" dirty="0"/>
              <a:t>Guion de muestra:</a:t>
            </a:r>
          </a:p>
          <a:p>
            <a:pPr marL="0" lvl="0" indent="0" algn="l" rtl="0">
              <a:spcBef>
                <a:spcPts val="0"/>
              </a:spcBef>
              <a:spcAft>
                <a:spcPts val="0"/>
              </a:spcAft>
              <a:buNone/>
            </a:pPr>
            <a:r>
              <a:rPr lang="es-ES" dirty="0"/>
              <a:t>"¡Gracias por pensar en los escenarios! ¿Alguien que se haya enfrentado al primer escenario, </a:t>
            </a:r>
            <a:r>
              <a:rPr lang="es-ES" i="1" dirty="0"/>
              <a:t>E. </a:t>
            </a:r>
            <a:r>
              <a:rPr lang="es-ES" i="1" dirty="0" err="1"/>
              <a:t>coli</a:t>
            </a:r>
            <a:r>
              <a:rPr lang="es-ES" i="1" dirty="0"/>
              <a:t> </a:t>
            </a:r>
            <a:r>
              <a:rPr lang="es-ES" dirty="0"/>
              <a:t>en los intestinos de un paciente, está dispuesto a activar su micrófono y describir brevemente su escenario, y cómo los cinco elementos entran en juego para que otra persona se infecte?"</a:t>
            </a:r>
          </a:p>
        </p:txBody>
      </p:sp>
      <p:sp>
        <p:nvSpPr>
          <p:cNvPr id="4" name="Slide Number Placeholder 3"/>
          <p:cNvSpPr>
            <a:spLocks noGrp="1"/>
          </p:cNvSpPr>
          <p:nvPr>
            <p:ph type="sldNum" sz="quarter" idx="5"/>
          </p:nvPr>
        </p:nvSpPr>
        <p:spPr/>
        <p:txBody>
          <a:bodyPr/>
          <a:lstStyle/>
          <a:p>
            <a:fld id="{DB64230C-8258-4529-832A-6A8AA1D5C3BA}" type="slidenum">
              <a:rPr lang="en-US" smtClean="0"/>
              <a:t>19</a:t>
            </a:fld>
            <a:endParaRPr lang="en-US" dirty="0"/>
          </a:p>
        </p:txBody>
      </p:sp>
    </p:spTree>
    <p:extLst>
      <p:ext uri="{BB962C8B-B14F-4D97-AF65-F5344CB8AC3E}">
        <p14:creationId xmlns:p14="http://schemas.microsoft.com/office/powerpoint/2010/main" val="914940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2000" b="1" dirty="0">
                <a:latin typeface="Calibri"/>
                <a:ea typeface="Calibri"/>
                <a:cs typeface="Calibri"/>
                <a:sym typeface="Calibri"/>
              </a:rPr>
              <a:t>Notas para el facilitador:</a:t>
            </a:r>
            <a:endParaRPr lang="es-ES" sz="2000" dirty="0"/>
          </a:p>
          <a:p>
            <a:pPr marL="285750" lvl="0" indent="-285750" algn="l" rtl="0">
              <a:spcBef>
                <a:spcPts val="0"/>
              </a:spcBef>
              <a:spcAft>
                <a:spcPts val="0"/>
              </a:spcAft>
              <a:buClr>
                <a:srgbClr val="000000"/>
              </a:buClr>
              <a:buSzPts val="1400"/>
              <a:buFont typeface="Arial"/>
              <a:buChar char="•"/>
            </a:pPr>
            <a:r>
              <a:rPr lang="es-ES" sz="2000" dirty="0">
                <a:latin typeface="Calibri"/>
                <a:ea typeface="Calibri"/>
                <a:cs typeface="Calibri"/>
                <a:sym typeface="Calibri"/>
              </a:rPr>
              <a:t>Dé la bienvenida al grupo y escriba un saludo en el chat.</a:t>
            </a:r>
            <a:endParaRPr lang="es-ES" sz="2000" dirty="0"/>
          </a:p>
          <a:p>
            <a:pPr marL="285750" lvl="0" indent="-285750" algn="l" rtl="0">
              <a:spcBef>
                <a:spcPts val="0"/>
              </a:spcBef>
              <a:spcAft>
                <a:spcPts val="0"/>
              </a:spcAft>
              <a:buClr>
                <a:srgbClr val="000000"/>
              </a:buClr>
              <a:buSzPts val="1400"/>
              <a:buFont typeface="Arial"/>
              <a:buChar char="•"/>
            </a:pPr>
            <a:r>
              <a:rPr lang="es-ES" sz="2000" dirty="0">
                <a:latin typeface="Calibri"/>
                <a:ea typeface="Calibri"/>
                <a:cs typeface="Calibri"/>
                <a:sym typeface="Calibri"/>
              </a:rPr>
              <a:t>Si esta sesión forma parte de una serie en curso, puede optar por decir "bienvenidos", "gracias por acompañarnos de nuevo", etc.</a:t>
            </a:r>
            <a:endParaRPr lang="es-ES" sz="2000" dirty="0"/>
          </a:p>
          <a:p>
            <a:pPr marL="285750" lvl="0" indent="-285750" algn="l" rtl="0">
              <a:spcBef>
                <a:spcPts val="0"/>
              </a:spcBef>
              <a:spcAft>
                <a:spcPts val="0"/>
              </a:spcAft>
              <a:buClr>
                <a:srgbClr val="000000"/>
              </a:buClr>
              <a:buSzPts val="1400"/>
              <a:buFont typeface="Arial"/>
              <a:buChar char="•"/>
            </a:pPr>
            <a:r>
              <a:rPr lang="es-ES" sz="2000" dirty="0">
                <a:latin typeface="Calibri"/>
                <a:ea typeface="Calibri"/>
                <a:cs typeface="Calibri"/>
                <a:sym typeface="Calibri"/>
              </a:rPr>
              <a:t>Anuncie las reglas de orden interno, ya sea de forma verbal o por medio del chat. Si es necesario, proporcione notas adicionales específicas para la plataforma que esté utilizando (por ejemplo, como "levantar la mano", como publicar preguntas).</a:t>
            </a:r>
            <a:endParaRPr lang="es-ES" sz="2000" dirty="0"/>
          </a:p>
          <a:p>
            <a:pPr marL="285750" lvl="0" indent="-285750" algn="l" rtl="0">
              <a:spcBef>
                <a:spcPts val="0"/>
              </a:spcBef>
              <a:spcAft>
                <a:spcPts val="0"/>
              </a:spcAft>
              <a:buClr>
                <a:srgbClr val="000000"/>
              </a:buClr>
              <a:buSzPts val="1400"/>
              <a:buFont typeface="Arial"/>
              <a:buChar char="•"/>
            </a:pPr>
            <a:r>
              <a:rPr lang="es-ES" sz="2000" dirty="0">
                <a:latin typeface="Calibri"/>
                <a:ea typeface="Calibri"/>
                <a:cs typeface="Calibri"/>
                <a:sym typeface="Calibri"/>
              </a:rPr>
              <a:t>Proporcione una visión general del orden del día.</a:t>
            </a:r>
            <a:endParaRPr lang="es-ES" sz="2000" dirty="0"/>
          </a:p>
          <a:p>
            <a:pPr marL="285750" lvl="0" indent="-285750" algn="l" rtl="0">
              <a:spcBef>
                <a:spcPts val="0"/>
              </a:spcBef>
              <a:spcAft>
                <a:spcPts val="0"/>
              </a:spcAft>
              <a:buClr>
                <a:srgbClr val="000000"/>
              </a:buClr>
              <a:buSzPts val="1400"/>
              <a:buFont typeface="Arial"/>
              <a:buChar char="•"/>
            </a:pPr>
            <a:r>
              <a:rPr lang="es-ES" sz="2000" dirty="0">
                <a:latin typeface="Calibri"/>
                <a:ea typeface="Calibri"/>
                <a:cs typeface="Calibri"/>
                <a:sym typeface="Calibri"/>
              </a:rPr>
              <a:t>Adapte esta sección de la sesión según sea necesario: por ejemplo, puede optar por dedicar más tiempo a las presentaciones si hay caras nuevas o si los participantes no se conocen.</a:t>
            </a:r>
            <a:endParaRPr lang="es-ES" sz="2000" dirty="0"/>
          </a:p>
          <a:p>
            <a:pPr marL="0" lvl="0" indent="0" algn="l" rtl="0">
              <a:spcBef>
                <a:spcPts val="0"/>
              </a:spcBef>
              <a:spcAft>
                <a:spcPts val="0"/>
              </a:spcAft>
              <a:buNone/>
            </a:pPr>
            <a:endParaRPr lang="es-ES" sz="2000" dirty="0"/>
          </a:p>
          <a:p>
            <a:pPr marL="0" lvl="0" indent="0" algn="l" rtl="0">
              <a:spcBef>
                <a:spcPts val="0"/>
              </a:spcBef>
              <a:spcAft>
                <a:spcPts val="0"/>
              </a:spcAft>
              <a:buNone/>
            </a:pPr>
            <a:r>
              <a:rPr lang="es-ES" sz="2000" b="1" dirty="0">
                <a:solidFill>
                  <a:srgbClr val="4472C4"/>
                </a:solidFill>
                <a:latin typeface="Calibri"/>
                <a:ea typeface="Calibri"/>
                <a:cs typeface="Calibri"/>
                <a:sym typeface="Calibri"/>
              </a:rPr>
              <a:t>Guion de muestra</a:t>
            </a:r>
            <a:endParaRPr lang="es-ES" sz="2000" dirty="0"/>
          </a:p>
          <a:p>
            <a:pPr marL="0" lvl="0" indent="0" algn="l" rtl="0">
              <a:spcBef>
                <a:spcPts val="0"/>
              </a:spcBef>
              <a:spcAft>
                <a:spcPts val="0"/>
              </a:spcAft>
              <a:buNone/>
            </a:pPr>
            <a:r>
              <a:rPr lang="es-ES" sz="2000" dirty="0">
                <a:solidFill>
                  <a:srgbClr val="4472C4"/>
                </a:solidFill>
                <a:latin typeface="Calibri"/>
                <a:ea typeface="Calibri"/>
                <a:cs typeface="Calibri"/>
                <a:sym typeface="Calibri"/>
              </a:rPr>
              <a:t>"Bienvenidos al Proyecto </a:t>
            </a:r>
            <a:r>
              <a:rPr lang="es-ES" sz="2000" dirty="0" err="1">
                <a:solidFill>
                  <a:srgbClr val="4472C4"/>
                </a:solidFill>
                <a:latin typeface="Calibri"/>
                <a:ea typeface="Calibri"/>
                <a:cs typeface="Calibri"/>
                <a:sym typeface="Calibri"/>
              </a:rPr>
              <a:t>Firstline</a:t>
            </a:r>
            <a:r>
              <a:rPr lang="es-ES" sz="2000" dirty="0">
                <a:solidFill>
                  <a:srgbClr val="4472C4"/>
                </a:solidFill>
                <a:latin typeface="Calibri"/>
                <a:ea typeface="Calibri"/>
                <a:cs typeface="Calibri"/>
                <a:sym typeface="Calibri"/>
              </a:rPr>
              <a:t>. Gracias por acompañarnos. Antes de empezar, algunas notas de orden interno. Nos reuniremos hoy durante unos 20 minutos. Por favor, mantengan su cámara encendida, en la medida de lo posible, y desactiven su micrófono cuando no estén contribuyendo a la conversación. ¡Es un placer verlos a todos aquí hoy!”</a:t>
            </a:r>
            <a:endParaRPr lang="es-ES" sz="1600" dirty="0"/>
          </a:p>
          <a:p>
            <a:pPr marL="0" lvl="0" indent="0" algn="l" rtl="0">
              <a:spcBef>
                <a:spcPts val="0"/>
              </a:spcBef>
              <a:spcAft>
                <a:spcPts val="0"/>
              </a:spcAft>
              <a:buNone/>
            </a:pPr>
            <a:endParaRPr lang="es-ES" sz="1600" dirty="0"/>
          </a:p>
          <a:p>
            <a:pPr marL="0" lvl="0" indent="0" algn="l" rtl="0">
              <a:spcBef>
                <a:spcPts val="0"/>
              </a:spcBef>
              <a:spcAft>
                <a:spcPts val="0"/>
              </a:spcAft>
              <a:buNone/>
            </a:pPr>
            <a:r>
              <a:rPr lang="es-ES" sz="2000" dirty="0">
                <a:solidFill>
                  <a:srgbClr val="4472C4"/>
                </a:solidFill>
                <a:latin typeface="Calibri"/>
                <a:ea typeface="Calibri"/>
                <a:cs typeface="Calibri"/>
                <a:sym typeface="Calibri"/>
              </a:rPr>
              <a:t>"Hoy hablaremos de los cinco elementos necesarios para que los microbios se propaguen y causen infecciones, y de las cuatro vías de transmisión más comunes para que los microbios se propaguen en la atención médica. Cuando comprendemos los elementos y las vías de transmisión, las acciones de control de infecciones que se realizan a diario tienen más sentido. Tendremos la oportunidad de reflexionar antes de terminar por hoy".</a:t>
            </a:r>
            <a:endParaRPr lang="es-ES" sz="2000" dirty="0"/>
          </a:p>
        </p:txBody>
      </p:sp>
      <p:sp>
        <p:nvSpPr>
          <p:cNvPr id="4" name="Slide Number Placeholder 3"/>
          <p:cNvSpPr>
            <a:spLocks noGrp="1"/>
          </p:cNvSpPr>
          <p:nvPr>
            <p:ph type="sldNum" sz="quarter" idx="5"/>
          </p:nvPr>
        </p:nvSpPr>
        <p:spPr/>
        <p:txBody>
          <a:bodyPr/>
          <a:lstStyle/>
          <a:p>
            <a:fld id="{DB64230C-8258-4529-832A-6A8AA1D5C3BA}" type="slidenum">
              <a:rPr lang="en-US" smtClean="0"/>
              <a:t>2</a:t>
            </a:fld>
            <a:endParaRPr lang="en-US" dirty="0"/>
          </a:p>
        </p:txBody>
      </p:sp>
    </p:spTree>
    <p:extLst>
      <p:ext uri="{BB962C8B-B14F-4D97-AF65-F5344CB8AC3E}">
        <p14:creationId xmlns:p14="http://schemas.microsoft.com/office/powerpoint/2010/main" val="2151133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800" b="1" dirty="0">
                <a:latin typeface="Calibri"/>
                <a:ea typeface="Calibri"/>
                <a:cs typeface="Calibri"/>
                <a:sym typeface="Calibri"/>
              </a:rPr>
              <a:t>Notas para el facilitador:</a:t>
            </a:r>
            <a:endParaRPr lang="es-ES" sz="1800" dirty="0"/>
          </a:p>
          <a:p>
            <a:pPr marL="285750" lvl="0" indent="-285750" algn="l" rtl="0">
              <a:spcBef>
                <a:spcPts val="0"/>
              </a:spcBef>
              <a:spcAft>
                <a:spcPts val="0"/>
              </a:spcAft>
              <a:buClr>
                <a:srgbClr val="000000"/>
              </a:buClr>
              <a:buSzPts val="1400"/>
              <a:buFont typeface="Arial"/>
              <a:buChar char="•"/>
            </a:pPr>
            <a:r>
              <a:rPr lang="es-ES" sz="1800" dirty="0">
                <a:latin typeface="Calibri"/>
                <a:ea typeface="Calibri"/>
                <a:cs typeface="Calibri"/>
                <a:sym typeface="Calibri"/>
              </a:rPr>
              <a:t>Ayude a los participantes a relacionar sus conocimientos sobre cómo los microbios se propagan en la atención médica con las medidas que pueden adoptar en su trabajo diario para evitar la propagación de los microbios y protegerse a sí mismos y a sus pacientes.</a:t>
            </a:r>
            <a:endParaRPr lang="es-ES" sz="1800" dirty="0"/>
          </a:p>
          <a:p>
            <a:pPr marL="285750" lvl="0" indent="-285750" algn="l" rtl="0">
              <a:spcBef>
                <a:spcPts val="0"/>
              </a:spcBef>
              <a:spcAft>
                <a:spcPts val="0"/>
              </a:spcAft>
              <a:buClr>
                <a:srgbClr val="000000"/>
              </a:buClr>
              <a:buSzPts val="1400"/>
              <a:buFont typeface="Arial"/>
              <a:buChar char="•"/>
            </a:pPr>
            <a:r>
              <a:rPr lang="es-ES" sz="1800" dirty="0">
                <a:latin typeface="Calibri"/>
                <a:ea typeface="Calibri"/>
                <a:cs typeface="Calibri"/>
                <a:sym typeface="Calibri"/>
              </a:rPr>
              <a:t>Anime a los participantes a tomar notas en sus folletos de participantes.</a:t>
            </a:r>
            <a:endParaRPr lang="es-ES" sz="1800" dirty="0"/>
          </a:p>
          <a:p>
            <a:pPr marL="285750" lvl="0" indent="-285750" algn="l" rtl="0">
              <a:spcBef>
                <a:spcPts val="0"/>
              </a:spcBef>
              <a:spcAft>
                <a:spcPts val="0"/>
              </a:spcAft>
              <a:buClr>
                <a:srgbClr val="000000"/>
              </a:buClr>
              <a:buSzPts val="1400"/>
              <a:buFont typeface="Arial"/>
              <a:buChar char="•"/>
            </a:pPr>
            <a:r>
              <a:rPr lang="es-ES" sz="1800" dirty="0">
                <a:latin typeface="Calibri"/>
                <a:ea typeface="Calibri"/>
                <a:cs typeface="Calibri"/>
                <a:sym typeface="Calibri"/>
              </a:rPr>
              <a:t>Si el tiempo lo permite, puede pedir respuestas en el chat o que los participantes compartan sus ideas de forma verbal. </a:t>
            </a:r>
            <a:endParaRPr lang="es-ES" sz="1800" dirty="0"/>
          </a:p>
          <a:p>
            <a:pPr marL="0" lvl="0" indent="0" algn="l" rtl="0">
              <a:spcBef>
                <a:spcPts val="0"/>
              </a:spcBef>
              <a:spcAft>
                <a:spcPts val="0"/>
              </a:spcAft>
              <a:buNone/>
            </a:pPr>
            <a:endParaRPr lang="es-ES" sz="1800" dirty="0"/>
          </a:p>
          <a:p>
            <a:pPr marL="0" lvl="0" indent="0" algn="l" rtl="0">
              <a:spcBef>
                <a:spcPts val="0"/>
              </a:spcBef>
              <a:spcAft>
                <a:spcPts val="0"/>
              </a:spcAft>
              <a:buNone/>
            </a:pPr>
            <a:r>
              <a:rPr lang="es-ES" sz="1800" b="1" dirty="0">
                <a:solidFill>
                  <a:srgbClr val="4472C4"/>
                </a:solidFill>
                <a:latin typeface="Calibri"/>
                <a:ea typeface="Calibri"/>
                <a:cs typeface="Calibri"/>
                <a:sym typeface="Calibri"/>
              </a:rPr>
              <a:t>Guion de muestra:</a:t>
            </a:r>
            <a:endParaRPr lang="es-ES" sz="1800" dirty="0"/>
          </a:p>
          <a:p>
            <a:pPr marL="0" lvl="0" indent="0" algn="l" rtl="0">
              <a:spcBef>
                <a:spcPts val="0"/>
              </a:spcBef>
              <a:spcAft>
                <a:spcPts val="0"/>
              </a:spcAft>
              <a:buNone/>
            </a:pPr>
            <a:r>
              <a:rPr lang="es-ES" sz="1800" dirty="0">
                <a:solidFill>
                  <a:srgbClr val="4472C4"/>
                </a:solidFill>
                <a:latin typeface="Calibri"/>
                <a:ea typeface="Calibri"/>
                <a:cs typeface="Calibri"/>
                <a:sym typeface="Calibri"/>
              </a:rPr>
              <a:t>"¡Hicieron un gran trabajo utilizando los cinco elementos de cómo se propagan los microbios en esos escenarios! Entender cómo se propagan los microbios y qué hace que las personas se enfermen es una parte importante para identificar el riesgo de que ocurra, y elegir las acciones de control de infecciones que evitarán que los microbios se propaguen, lo que protege a sus pacientes y a usted mismo. Pensando en su trabajo diario, ¿pueden identificar alguna de sus tareas que están relacionadas con alguno de los cinco elementos? Teniendo esto en cuenta, anoten en sus folletos de participantes dos medidas que pueden llevar a cabo diariamente para evitar que los microbios se propaguen hacia usted o hacia sus pacientes".</a:t>
            </a:r>
            <a:endParaRPr lang="es-ES" sz="1800" dirty="0"/>
          </a:p>
        </p:txBody>
      </p:sp>
      <p:sp>
        <p:nvSpPr>
          <p:cNvPr id="4" name="Slide Number Placeholder 3"/>
          <p:cNvSpPr>
            <a:spLocks noGrp="1"/>
          </p:cNvSpPr>
          <p:nvPr>
            <p:ph type="sldNum" sz="quarter" idx="5"/>
          </p:nvPr>
        </p:nvSpPr>
        <p:spPr/>
        <p:txBody>
          <a:bodyPr/>
          <a:lstStyle/>
          <a:p>
            <a:fld id="{DB64230C-8258-4529-832A-6A8AA1D5C3BA}" type="slidenum">
              <a:rPr lang="en-US" smtClean="0"/>
              <a:t>21</a:t>
            </a:fld>
            <a:endParaRPr lang="en-US" dirty="0"/>
          </a:p>
        </p:txBody>
      </p:sp>
    </p:spTree>
    <p:extLst>
      <p:ext uri="{BB962C8B-B14F-4D97-AF65-F5344CB8AC3E}">
        <p14:creationId xmlns:p14="http://schemas.microsoft.com/office/powerpoint/2010/main" val="41772619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800" b="1" dirty="0">
                <a:latin typeface="Calibri"/>
                <a:ea typeface="Calibri"/>
                <a:cs typeface="Calibri"/>
                <a:sym typeface="Calibri"/>
              </a:rPr>
              <a:t>Notas para el facilitador:</a:t>
            </a:r>
            <a:endParaRPr lang="es-ES" sz="1800" dirty="0"/>
          </a:p>
          <a:p>
            <a:pPr marL="285750" lvl="0" indent="-285750" algn="l" rtl="0">
              <a:spcBef>
                <a:spcPts val="0"/>
              </a:spcBef>
              <a:spcAft>
                <a:spcPts val="0"/>
              </a:spcAft>
              <a:buClr>
                <a:srgbClr val="000000"/>
              </a:buClr>
              <a:buSzPts val="1400"/>
              <a:buFont typeface="Arial"/>
              <a:buChar char="•"/>
            </a:pPr>
            <a:r>
              <a:rPr lang="es-ES" sz="1800" dirty="0">
                <a:latin typeface="Calibri"/>
                <a:ea typeface="Calibri"/>
                <a:cs typeface="Calibri"/>
                <a:sym typeface="Calibri"/>
              </a:rPr>
              <a:t>Invite a que se formulen las preguntas pendientes.</a:t>
            </a:r>
            <a:endParaRPr lang="es-ES" sz="1800" dirty="0"/>
          </a:p>
          <a:p>
            <a:pPr marL="285750" lvl="0" indent="-285750" algn="l" rtl="0">
              <a:spcBef>
                <a:spcPts val="0"/>
              </a:spcBef>
              <a:spcAft>
                <a:spcPts val="0"/>
              </a:spcAft>
              <a:buClr>
                <a:srgbClr val="000000"/>
              </a:buClr>
              <a:buSzPts val="1400"/>
              <a:buFont typeface="Arial"/>
              <a:buChar char="•"/>
            </a:pPr>
            <a:r>
              <a:rPr lang="es-ES" sz="1800" dirty="0">
                <a:latin typeface="Calibri"/>
                <a:ea typeface="Calibri"/>
                <a:cs typeface="Calibri"/>
                <a:sym typeface="Calibri"/>
              </a:rPr>
              <a:t>Si las respuestas son información que ya está incluida en esta sesión, por favor responda.</a:t>
            </a:r>
            <a:endParaRPr lang="es-ES" sz="1800" dirty="0"/>
          </a:p>
          <a:p>
            <a:pPr marL="285750" lvl="0" indent="-285750" algn="l" rtl="0">
              <a:spcBef>
                <a:spcPts val="0"/>
              </a:spcBef>
              <a:spcAft>
                <a:spcPts val="0"/>
              </a:spcAft>
              <a:buClr>
                <a:srgbClr val="000000"/>
              </a:buClr>
              <a:buSzPts val="1400"/>
              <a:buFont typeface="Arial"/>
              <a:buChar char="•"/>
            </a:pPr>
            <a:r>
              <a:rPr lang="es-ES" sz="1800" dirty="0">
                <a:latin typeface="Calibri"/>
                <a:ea typeface="Calibri"/>
                <a:cs typeface="Calibri"/>
                <a:sym typeface="Calibri"/>
              </a:rPr>
              <a:t>Si las preguntas se refieren a contenidos que no se tratan en esta sesión, no intente  responderlas. En su lugar, tome nota de las preguntas y consulte con los recursos de los CDC para darles respuesta después de la sesión.</a:t>
            </a:r>
            <a:endParaRPr lang="es-ES" sz="1800" dirty="0"/>
          </a:p>
          <a:p>
            <a:pPr marL="0" lvl="0" indent="0" algn="l" rtl="0">
              <a:spcBef>
                <a:spcPts val="0"/>
              </a:spcBef>
              <a:spcAft>
                <a:spcPts val="0"/>
              </a:spcAft>
              <a:buNone/>
            </a:pPr>
            <a:endParaRPr lang="es-ES" sz="1800" dirty="0"/>
          </a:p>
          <a:p>
            <a:pPr marL="0" lvl="0" indent="0" algn="l" rtl="0">
              <a:spcBef>
                <a:spcPts val="0"/>
              </a:spcBef>
              <a:spcAft>
                <a:spcPts val="0"/>
              </a:spcAft>
              <a:buNone/>
            </a:pPr>
            <a:r>
              <a:rPr lang="es-ES" sz="1800" b="1" dirty="0">
                <a:solidFill>
                  <a:srgbClr val="4472C4"/>
                </a:solidFill>
                <a:latin typeface="Calibri"/>
                <a:ea typeface="Calibri"/>
                <a:cs typeface="Calibri"/>
                <a:sym typeface="Calibri"/>
              </a:rPr>
              <a:t>Guion de muestra:</a:t>
            </a:r>
            <a:endParaRPr lang="es-ES" sz="1800" dirty="0"/>
          </a:p>
          <a:p>
            <a:pPr marL="0" lvl="0" indent="0" algn="l" rtl="0">
              <a:spcBef>
                <a:spcPts val="0"/>
              </a:spcBef>
              <a:spcAft>
                <a:spcPts val="0"/>
              </a:spcAft>
              <a:buNone/>
            </a:pPr>
            <a:r>
              <a:rPr lang="es-ES" sz="1800" dirty="0">
                <a:solidFill>
                  <a:srgbClr val="4472C4"/>
                </a:solidFill>
                <a:latin typeface="Calibri"/>
                <a:ea typeface="Calibri"/>
                <a:cs typeface="Calibri"/>
                <a:sym typeface="Calibri"/>
              </a:rPr>
              <a:t>"Hoy hemos cubierto mucho. ¿Alguien tiene alguna pregunta pendiente o algo que pueda aclarar sobre cómo se propagan los microbios y qué causa que las personas se enfermen?"</a:t>
            </a:r>
            <a:endParaRPr lang="es-ES" sz="1800" dirty="0"/>
          </a:p>
        </p:txBody>
      </p:sp>
      <p:sp>
        <p:nvSpPr>
          <p:cNvPr id="4" name="Slide Number Placeholder 3"/>
          <p:cNvSpPr>
            <a:spLocks noGrp="1"/>
          </p:cNvSpPr>
          <p:nvPr>
            <p:ph type="sldNum" sz="quarter" idx="5"/>
          </p:nvPr>
        </p:nvSpPr>
        <p:spPr/>
        <p:txBody>
          <a:bodyPr/>
          <a:lstStyle/>
          <a:p>
            <a:fld id="{DB64230C-8258-4529-832A-6A8AA1D5C3BA}" type="slidenum">
              <a:rPr lang="en-US" smtClean="0"/>
              <a:t>22</a:t>
            </a:fld>
            <a:endParaRPr lang="en-US" dirty="0"/>
          </a:p>
        </p:txBody>
      </p:sp>
    </p:spTree>
    <p:extLst>
      <p:ext uri="{BB962C8B-B14F-4D97-AF65-F5344CB8AC3E}">
        <p14:creationId xmlns:p14="http://schemas.microsoft.com/office/powerpoint/2010/main" val="1413709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800" b="1" dirty="0">
                <a:latin typeface="Calibri"/>
                <a:ea typeface="Calibri"/>
                <a:cs typeface="Calibri"/>
                <a:sym typeface="Calibri"/>
              </a:rPr>
              <a:t>Notas para el facilitador:</a:t>
            </a:r>
            <a:endParaRPr lang="es-ES" sz="1800" dirty="0"/>
          </a:p>
          <a:p>
            <a:pPr marL="0" lvl="0" indent="0" algn="l" rtl="0">
              <a:spcBef>
                <a:spcPts val="0"/>
              </a:spcBef>
              <a:spcAft>
                <a:spcPts val="0"/>
              </a:spcAft>
              <a:buNone/>
            </a:pPr>
            <a:r>
              <a:rPr lang="es-ES" sz="1800" dirty="0">
                <a:latin typeface="Calibri"/>
                <a:ea typeface="Calibri"/>
                <a:cs typeface="Calibri"/>
                <a:sym typeface="Calibri"/>
              </a:rPr>
              <a:t>Agradezca a los participantes por su tiempo y revise los puntos clave de la sesión.</a:t>
            </a:r>
            <a:endParaRPr lang="es-ES" sz="1800" dirty="0"/>
          </a:p>
          <a:p>
            <a:pPr marL="0" lvl="0" indent="0" algn="l" rtl="0">
              <a:spcBef>
                <a:spcPts val="0"/>
              </a:spcBef>
              <a:spcAft>
                <a:spcPts val="0"/>
              </a:spcAft>
              <a:buNone/>
            </a:pPr>
            <a:endParaRPr lang="es-ES" sz="1800" dirty="0"/>
          </a:p>
          <a:p>
            <a:pPr marL="0" lvl="0" indent="0" algn="l" rtl="0">
              <a:spcBef>
                <a:spcPts val="0"/>
              </a:spcBef>
              <a:spcAft>
                <a:spcPts val="0"/>
              </a:spcAft>
              <a:buNone/>
            </a:pPr>
            <a:r>
              <a:rPr lang="es-ES" sz="1800" b="1" dirty="0">
                <a:solidFill>
                  <a:srgbClr val="4472C4"/>
                </a:solidFill>
                <a:latin typeface="Calibri"/>
                <a:ea typeface="Calibri"/>
                <a:cs typeface="Calibri"/>
                <a:sym typeface="Calibri"/>
              </a:rPr>
              <a:t>Guion de muestra:</a:t>
            </a:r>
            <a:endParaRPr lang="es-ES" sz="1800" dirty="0"/>
          </a:p>
          <a:p>
            <a:pPr marL="0" lvl="0" indent="0" algn="l" rtl="0">
              <a:spcBef>
                <a:spcPts val="0"/>
              </a:spcBef>
              <a:spcAft>
                <a:spcPts val="0"/>
              </a:spcAft>
              <a:buNone/>
            </a:pPr>
            <a:r>
              <a:rPr lang="es-ES" sz="1800" dirty="0">
                <a:solidFill>
                  <a:srgbClr val="4472C4"/>
                </a:solidFill>
                <a:latin typeface="Calibri"/>
                <a:ea typeface="Calibri"/>
                <a:cs typeface="Calibri"/>
                <a:sym typeface="Calibri"/>
              </a:rPr>
              <a:t>"Gracias por su tiempo y atención hoy. Espero que puedan tomar estas ideas y aplicarlas en el trabajo".</a:t>
            </a:r>
            <a:endParaRPr lang="es-ES" sz="1800" dirty="0"/>
          </a:p>
        </p:txBody>
      </p:sp>
      <p:sp>
        <p:nvSpPr>
          <p:cNvPr id="4" name="Slide Number Placeholder 3"/>
          <p:cNvSpPr>
            <a:spLocks noGrp="1"/>
          </p:cNvSpPr>
          <p:nvPr>
            <p:ph type="sldNum" sz="quarter" idx="5"/>
          </p:nvPr>
        </p:nvSpPr>
        <p:spPr/>
        <p:txBody>
          <a:bodyPr/>
          <a:lstStyle/>
          <a:p>
            <a:fld id="{DB64230C-8258-4529-832A-6A8AA1D5C3BA}" type="slidenum">
              <a:rPr lang="en-US" smtClean="0"/>
              <a:t>24</a:t>
            </a:fld>
            <a:endParaRPr lang="en-US" dirty="0"/>
          </a:p>
        </p:txBody>
      </p:sp>
    </p:spTree>
    <p:extLst>
      <p:ext uri="{BB962C8B-B14F-4D97-AF65-F5344CB8AC3E}">
        <p14:creationId xmlns:p14="http://schemas.microsoft.com/office/powerpoint/2010/main" val="25521277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2000" b="1" dirty="0"/>
              <a:t>Notas para el  facilitador:</a:t>
            </a:r>
          </a:p>
          <a:p>
            <a:pPr marL="285750" lvl="0" indent="-285750" algn="l" rtl="0">
              <a:spcBef>
                <a:spcPts val="0"/>
              </a:spcBef>
              <a:spcAft>
                <a:spcPts val="0"/>
              </a:spcAft>
              <a:buClr>
                <a:srgbClr val="000000"/>
              </a:buClr>
              <a:buSzPts val="1400"/>
              <a:buFont typeface="Arial"/>
              <a:buChar char="•"/>
            </a:pPr>
            <a:r>
              <a:rPr lang="es-ES" sz="2000" dirty="0"/>
              <a:t>Comparta los recursos adicionales del Proyecto </a:t>
            </a:r>
            <a:r>
              <a:rPr lang="es-ES" sz="2000" dirty="0" err="1"/>
              <a:t>Firstline</a:t>
            </a:r>
            <a:r>
              <a:rPr lang="es-ES" sz="2000" dirty="0"/>
              <a:t> y de los CDC.</a:t>
            </a:r>
          </a:p>
          <a:p>
            <a:pPr marL="285750" lvl="0" indent="-285750" algn="l" rtl="0">
              <a:spcBef>
                <a:spcPts val="0"/>
              </a:spcBef>
              <a:spcAft>
                <a:spcPts val="0"/>
              </a:spcAft>
              <a:buClr>
                <a:srgbClr val="000000"/>
              </a:buClr>
              <a:buSzPts val="1400"/>
              <a:buFont typeface="Arial"/>
              <a:buChar char="•"/>
            </a:pPr>
            <a:r>
              <a:rPr lang="es-ES" sz="2000" dirty="0"/>
              <a:t>Explique cómo los participantes pueden ponerse en contacto con usted, por el medio que usted elija, y cómo pueden ponerse en contacto con el Proyecto </a:t>
            </a:r>
            <a:r>
              <a:rPr lang="es-ES" sz="2000" dirty="0" err="1"/>
              <a:t>Firstline</a:t>
            </a:r>
            <a:r>
              <a:rPr lang="es-ES" sz="2000" dirty="0"/>
              <a:t>.</a:t>
            </a:r>
          </a:p>
          <a:p>
            <a:pPr marL="285750" lvl="0" indent="-285750" algn="l" rtl="0">
              <a:spcBef>
                <a:spcPts val="0"/>
              </a:spcBef>
              <a:spcAft>
                <a:spcPts val="0"/>
              </a:spcAft>
              <a:buClr>
                <a:srgbClr val="000000"/>
              </a:buClr>
              <a:buSzPts val="1400"/>
              <a:buFont typeface="Arial"/>
              <a:buChar char="•"/>
            </a:pPr>
            <a:r>
              <a:rPr lang="es-ES" sz="2000" dirty="0"/>
              <a:t>Si esta sesión forma parte de una serie, puede optar por describir los temas de las próximas sesiones.</a:t>
            </a:r>
          </a:p>
          <a:p>
            <a:pPr marL="285750" lvl="0" indent="-285750" algn="l" rtl="0">
              <a:spcBef>
                <a:spcPts val="0"/>
              </a:spcBef>
              <a:spcAft>
                <a:spcPts val="0"/>
              </a:spcAft>
              <a:buClr>
                <a:srgbClr val="000000"/>
              </a:buClr>
              <a:buSzPts val="1400"/>
              <a:buFont typeface="Arial"/>
              <a:buChar char="•"/>
            </a:pPr>
            <a:r>
              <a:rPr lang="es-ES" sz="2000" dirty="0"/>
              <a:t>Dirija a los participantes al formulario con el que pueden hacer sus comentarios. </a:t>
            </a:r>
          </a:p>
          <a:p>
            <a:pPr marL="0" lvl="0" indent="0" algn="l" rtl="0">
              <a:spcBef>
                <a:spcPts val="0"/>
              </a:spcBef>
              <a:spcAft>
                <a:spcPts val="0"/>
              </a:spcAft>
              <a:buNone/>
            </a:pPr>
            <a:endParaRPr lang="es-ES" sz="2000" dirty="0"/>
          </a:p>
          <a:p>
            <a:pPr marL="0" lvl="0" indent="0" algn="l" rtl="0">
              <a:spcBef>
                <a:spcPts val="0"/>
              </a:spcBef>
              <a:spcAft>
                <a:spcPts val="0"/>
              </a:spcAft>
              <a:buNone/>
            </a:pPr>
            <a:r>
              <a:rPr lang="es-ES" sz="2000" b="1" dirty="0"/>
              <a:t>Guion de muestra:</a:t>
            </a:r>
          </a:p>
          <a:p>
            <a:pPr marL="0" lvl="0" indent="0" algn="l" rtl="0">
              <a:spcBef>
                <a:spcPts val="0"/>
              </a:spcBef>
              <a:spcAft>
                <a:spcPts val="0"/>
              </a:spcAft>
              <a:buNone/>
            </a:pPr>
            <a:r>
              <a:rPr lang="es-ES" sz="2000" dirty="0"/>
              <a:t>"Aunque hoy hemos abarcado mucho, aún queda mucho por aprender. Pueden seguir explorando estos temas por su cuenta utilizando los recursos de esta diapositiva”.</a:t>
            </a:r>
          </a:p>
          <a:p>
            <a:pPr marL="0" lvl="0" indent="0" algn="l" rtl="0">
              <a:spcBef>
                <a:spcPts val="0"/>
              </a:spcBef>
              <a:spcAft>
                <a:spcPts val="0"/>
              </a:spcAft>
              <a:buNone/>
            </a:pPr>
            <a:endParaRPr lang="es-ES" sz="2000" dirty="0"/>
          </a:p>
          <a:p>
            <a:pPr marL="0" lvl="0" indent="0" algn="l" rtl="0">
              <a:spcBef>
                <a:spcPts val="0"/>
              </a:spcBef>
              <a:spcAft>
                <a:spcPts val="0"/>
              </a:spcAft>
              <a:buNone/>
            </a:pPr>
            <a:r>
              <a:rPr lang="es-ES" sz="2000" dirty="0"/>
              <a:t>"El Proyecto </a:t>
            </a:r>
            <a:r>
              <a:rPr lang="es-ES" sz="2000" dirty="0" err="1"/>
              <a:t>Firstline</a:t>
            </a:r>
            <a:r>
              <a:rPr lang="es-ES" sz="2000" dirty="0"/>
              <a:t> tiene un conjunto de materiales que los ayudarán a saber más sobre cómo identificar los riesgos de infección en el trabajo, dónde se concentran los microbios en la atención médica y cómo se propagan. ¡También pueden ser seguidores del Proyecto </a:t>
            </a:r>
            <a:r>
              <a:rPr lang="es-ES" sz="2000" dirty="0" err="1"/>
              <a:t>Firstline</a:t>
            </a:r>
            <a:r>
              <a:rPr lang="es-ES" sz="2000" dirty="0"/>
              <a:t> en las redes sociales!”</a:t>
            </a:r>
          </a:p>
          <a:p>
            <a:pPr marL="0" lvl="0" indent="0" algn="l" rtl="0">
              <a:spcBef>
                <a:spcPts val="0"/>
              </a:spcBef>
              <a:spcAft>
                <a:spcPts val="0"/>
              </a:spcAft>
              <a:buNone/>
            </a:pPr>
            <a:endParaRPr lang="es-ES" sz="2000" dirty="0"/>
          </a:p>
          <a:p>
            <a:pPr marL="0" lvl="0" indent="0" algn="l" rtl="0">
              <a:spcBef>
                <a:spcPts val="0"/>
              </a:spcBef>
              <a:spcAft>
                <a:spcPts val="0"/>
              </a:spcAft>
              <a:buNone/>
            </a:pPr>
            <a:r>
              <a:rPr lang="es-ES" sz="2000" dirty="0"/>
              <a:t>“¡Me quedaré en línea unos minutos después de que termine nuestra sesión y estaré encantado/a de responder cualquier otra pregunta!"</a:t>
            </a:r>
          </a:p>
          <a:p>
            <a:pPr marL="0" lvl="0" indent="0" algn="l" rtl="0">
              <a:spcBef>
                <a:spcPts val="0"/>
              </a:spcBef>
              <a:spcAft>
                <a:spcPts val="0"/>
              </a:spcAft>
              <a:buNone/>
            </a:pPr>
            <a:endParaRPr lang="es-ES" sz="2000" dirty="0"/>
          </a:p>
          <a:p>
            <a:pPr marL="0" lvl="0" indent="0" algn="l" rtl="0">
              <a:spcBef>
                <a:spcPts val="0"/>
              </a:spcBef>
              <a:spcAft>
                <a:spcPts val="0"/>
              </a:spcAft>
              <a:buNone/>
            </a:pPr>
            <a:r>
              <a:rPr lang="es-ES" sz="2000" dirty="0"/>
              <a:t>(</a:t>
            </a:r>
            <a:r>
              <a:rPr lang="es-ES" sz="2000" i="1" dirty="0"/>
              <a:t>Si esta sesión forma parte de una serie</a:t>
            </a:r>
            <a:r>
              <a:rPr lang="es-ES" sz="2000" dirty="0"/>
              <a:t>)</a:t>
            </a:r>
            <a:r>
              <a:rPr lang="es-ES" sz="2000" dirty="0">
                <a:solidFill>
                  <a:srgbClr val="4472C4"/>
                </a:solidFill>
              </a:rPr>
              <a:t> "La próxima vez, trataremos [inserte el siguiente tema de capacitación]. Por último, cuéntenos qué les pareció la sesión de hoy por medio del formulario con el que pueden hacer sus comentarios. Gracias de nuevo por acompañarnos hoy".</a:t>
            </a:r>
            <a:endParaRPr lang="es-ES" sz="2000" dirty="0"/>
          </a:p>
        </p:txBody>
      </p:sp>
      <p:sp>
        <p:nvSpPr>
          <p:cNvPr id="4" name="Slide Number Placeholder 3"/>
          <p:cNvSpPr>
            <a:spLocks noGrp="1"/>
          </p:cNvSpPr>
          <p:nvPr>
            <p:ph type="sldNum" sz="quarter" idx="5"/>
          </p:nvPr>
        </p:nvSpPr>
        <p:spPr/>
        <p:txBody>
          <a:bodyPr/>
          <a:lstStyle/>
          <a:p>
            <a:fld id="{DB64230C-8258-4529-832A-6A8AA1D5C3BA}" type="slidenum">
              <a:rPr lang="en-US" smtClean="0"/>
              <a:t>25</a:t>
            </a:fld>
            <a:endParaRPr lang="en-US" dirty="0"/>
          </a:p>
        </p:txBody>
      </p:sp>
    </p:spTree>
    <p:extLst>
      <p:ext uri="{BB962C8B-B14F-4D97-AF65-F5344CB8AC3E}">
        <p14:creationId xmlns:p14="http://schemas.microsoft.com/office/powerpoint/2010/main" val="2231730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B64230C-8258-4529-832A-6A8AA1D5C3BA}" type="slidenum">
              <a:rPr lang="en-US" smtClean="0"/>
              <a:t>3</a:t>
            </a:fld>
            <a:endParaRPr lang="en-US" dirty="0"/>
          </a:p>
        </p:txBody>
      </p:sp>
    </p:spTree>
    <p:extLst>
      <p:ext uri="{BB962C8B-B14F-4D97-AF65-F5344CB8AC3E}">
        <p14:creationId xmlns:p14="http://schemas.microsoft.com/office/powerpoint/2010/main" val="564694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100" b="1" dirty="0">
                <a:latin typeface="Calibri"/>
                <a:ea typeface="Calibri"/>
                <a:cs typeface="Calibri"/>
                <a:sym typeface="Calibri"/>
              </a:rPr>
              <a:t>Notas para el facilitador:</a:t>
            </a:r>
            <a:endParaRPr lang="es-ES" sz="1100" dirty="0"/>
          </a:p>
          <a:p>
            <a:pPr marL="285750" lvl="0" indent="-285750" algn="l" rtl="0">
              <a:spcBef>
                <a:spcPts val="0"/>
              </a:spcBef>
              <a:spcAft>
                <a:spcPts val="0"/>
              </a:spcAft>
              <a:buClr>
                <a:srgbClr val="000000"/>
              </a:buClr>
              <a:buSzPts val="1400"/>
              <a:buFont typeface="Arial"/>
              <a:buChar char="•"/>
            </a:pPr>
            <a:r>
              <a:rPr lang="es-ES" sz="1100" dirty="0">
                <a:latin typeface="Calibri"/>
                <a:ea typeface="Calibri"/>
                <a:cs typeface="Calibri"/>
                <a:sym typeface="Calibri"/>
              </a:rPr>
              <a:t>Recuerde a los participantes que los microbios están en todas partes, incluso en nuestro cuerpo y en el entorno. Nuestro cuerpo tiene defensas naturales para protegernos de los microbios que podrían enfermarnos, y la mayoría de las veces esas defensas funcionan bien.</a:t>
            </a:r>
            <a:endParaRPr lang="es-ES" sz="1100" dirty="0"/>
          </a:p>
          <a:p>
            <a:pPr marL="285750" lvl="0" indent="-285750" algn="l" rtl="0">
              <a:spcBef>
                <a:spcPts val="0"/>
              </a:spcBef>
              <a:spcAft>
                <a:spcPts val="0"/>
              </a:spcAft>
              <a:buClr>
                <a:srgbClr val="000000"/>
              </a:buClr>
              <a:buSzPts val="1400"/>
              <a:buFont typeface="Arial"/>
              <a:buChar char="•"/>
            </a:pPr>
            <a:r>
              <a:rPr lang="es-ES" sz="1100" dirty="0">
                <a:latin typeface="Calibri"/>
                <a:ea typeface="Calibri"/>
                <a:cs typeface="Calibri"/>
                <a:sym typeface="Calibri"/>
              </a:rPr>
              <a:t>Introduzca la idea de que se necesitan cinco elementos para que los microbios se propaguen y causen infecciones.</a:t>
            </a:r>
            <a:endParaRPr lang="es-ES" sz="1100" dirty="0"/>
          </a:p>
          <a:p>
            <a:pPr marL="285750" lvl="0" indent="-285750" algn="l" rtl="0">
              <a:spcBef>
                <a:spcPts val="0"/>
              </a:spcBef>
              <a:spcAft>
                <a:spcPts val="0"/>
              </a:spcAft>
              <a:buClr>
                <a:srgbClr val="000000"/>
              </a:buClr>
              <a:buSzPts val="1400"/>
              <a:buFont typeface="Arial"/>
              <a:buChar char="•"/>
            </a:pPr>
            <a:r>
              <a:rPr lang="es-ES" sz="1100" dirty="0">
                <a:latin typeface="Calibri"/>
                <a:ea typeface="Calibri"/>
                <a:cs typeface="Calibri"/>
                <a:sym typeface="Calibri"/>
              </a:rPr>
              <a:t>Muestre el video “Cómo se propagan los microbios en la atención médica” y fomente en los participantes el pensar en su trabajo diario y en cómo los cinco elementos podrían ser relevantes para ellos mientras lo ven. Anime a los participantes a escribir sus ideas en sus folletos de participantes. Si decide no mostrar el video, </a:t>
            </a:r>
            <a:r>
              <a:rPr lang="es-ES" sz="1100" b="1" dirty="0"/>
              <a:t>pase a las diapositivas 6-9</a:t>
            </a:r>
            <a:r>
              <a:rPr lang="es-ES" sz="1100" dirty="0">
                <a:latin typeface="Calibri"/>
                <a:ea typeface="Calibri"/>
                <a:cs typeface="Calibri"/>
                <a:sym typeface="Calibri"/>
              </a:rPr>
              <a:t>.</a:t>
            </a:r>
            <a:endParaRPr lang="es-ES" sz="1100" dirty="0"/>
          </a:p>
          <a:p>
            <a:pPr marL="0" lvl="0" indent="0" algn="l" rtl="0">
              <a:spcBef>
                <a:spcPts val="0"/>
              </a:spcBef>
              <a:spcAft>
                <a:spcPts val="0"/>
              </a:spcAft>
              <a:buNone/>
            </a:pPr>
            <a:endParaRPr lang="es-ES" sz="1100" dirty="0"/>
          </a:p>
          <a:p>
            <a:pPr marL="0" lvl="0" indent="0" algn="l" rtl="0">
              <a:spcBef>
                <a:spcPts val="0"/>
              </a:spcBef>
              <a:spcAft>
                <a:spcPts val="0"/>
              </a:spcAft>
              <a:buNone/>
            </a:pPr>
            <a:r>
              <a:rPr lang="es-ES" sz="1100" b="1" dirty="0">
                <a:solidFill>
                  <a:srgbClr val="4472C4"/>
                </a:solidFill>
                <a:latin typeface="Calibri"/>
                <a:ea typeface="Calibri"/>
                <a:cs typeface="Calibri"/>
                <a:sym typeface="Calibri"/>
              </a:rPr>
              <a:t>Guion de muestra:</a:t>
            </a:r>
            <a:endParaRPr lang="es-ES" sz="1100" dirty="0"/>
          </a:p>
          <a:p>
            <a:pPr marL="0" lvl="0" indent="0" algn="l" rtl="0">
              <a:spcBef>
                <a:spcPts val="0"/>
              </a:spcBef>
              <a:spcAft>
                <a:spcPts val="0"/>
              </a:spcAft>
              <a:buNone/>
            </a:pPr>
            <a:r>
              <a:rPr lang="es-ES" sz="1100" dirty="0">
                <a:solidFill>
                  <a:srgbClr val="4472C4"/>
                </a:solidFill>
                <a:latin typeface="Calibri"/>
                <a:ea typeface="Calibri"/>
                <a:cs typeface="Calibri"/>
                <a:sym typeface="Calibri"/>
              </a:rPr>
              <a:t>"Los microbios están en todas partes, incluso dentro y fuera del cuerpo humano, y en el entorno. Muchos de estos microbios son normales, e incluso nos mantienen sanos”.</a:t>
            </a:r>
            <a:endParaRPr lang="es-ES" sz="1100" dirty="0"/>
          </a:p>
          <a:p>
            <a:pPr marL="0" lvl="0" indent="0" algn="l" rtl="0">
              <a:spcBef>
                <a:spcPts val="0"/>
              </a:spcBef>
              <a:spcAft>
                <a:spcPts val="0"/>
              </a:spcAft>
              <a:buNone/>
            </a:pPr>
            <a:endParaRPr lang="es-ES" sz="1100" dirty="0"/>
          </a:p>
          <a:p>
            <a:pPr marL="0" lvl="0" indent="0" algn="l" rtl="0">
              <a:spcBef>
                <a:spcPts val="0"/>
              </a:spcBef>
              <a:spcAft>
                <a:spcPts val="0"/>
              </a:spcAft>
              <a:buNone/>
            </a:pPr>
            <a:r>
              <a:rPr lang="es-ES" sz="1100" dirty="0">
                <a:solidFill>
                  <a:srgbClr val="4472C4"/>
                </a:solidFill>
                <a:latin typeface="Calibri"/>
                <a:ea typeface="Calibri"/>
                <a:cs typeface="Calibri"/>
                <a:sym typeface="Calibri"/>
              </a:rPr>
              <a:t>"Nuestro cuerpo es muy bueno para protegerse de muchos microbios, pero cuando los pacientes que están en la atención médica están débiles o enfermos, sus defensas pueden no funcionar tan bien. Además, algunos microbios pueden causar infecciones, incluso en alguien sano”.</a:t>
            </a:r>
            <a:endParaRPr lang="es-ES" sz="1100" dirty="0"/>
          </a:p>
          <a:p>
            <a:pPr marL="0" lvl="0" indent="0" algn="l" rtl="0">
              <a:spcBef>
                <a:spcPts val="0"/>
              </a:spcBef>
              <a:spcAft>
                <a:spcPts val="0"/>
              </a:spcAft>
              <a:buNone/>
            </a:pPr>
            <a:endParaRPr lang="es-ES" sz="1100" dirty="0"/>
          </a:p>
          <a:p>
            <a:pPr marL="0" lvl="0" indent="0" algn="l" rtl="0">
              <a:spcBef>
                <a:spcPts val="0"/>
              </a:spcBef>
              <a:spcAft>
                <a:spcPts val="0"/>
              </a:spcAft>
              <a:buNone/>
            </a:pPr>
            <a:r>
              <a:rPr lang="es-ES" sz="1100" dirty="0">
                <a:solidFill>
                  <a:srgbClr val="4472C4"/>
                </a:solidFill>
                <a:latin typeface="Calibri"/>
                <a:ea typeface="Calibri"/>
                <a:cs typeface="Calibri"/>
                <a:sym typeface="Calibri"/>
              </a:rPr>
              <a:t>"Para que los microbios enfermen a alguien, se necesitan cinco cosas".</a:t>
            </a:r>
            <a:endParaRPr lang="es-ES" sz="1100" dirty="0"/>
          </a:p>
        </p:txBody>
      </p:sp>
      <p:sp>
        <p:nvSpPr>
          <p:cNvPr id="4" name="Slide Number Placeholder 3"/>
          <p:cNvSpPr>
            <a:spLocks noGrp="1"/>
          </p:cNvSpPr>
          <p:nvPr>
            <p:ph type="sldNum" sz="quarter" idx="5"/>
          </p:nvPr>
        </p:nvSpPr>
        <p:spPr/>
        <p:txBody>
          <a:bodyPr/>
          <a:lstStyle/>
          <a:p>
            <a:fld id="{DB64230C-8258-4529-832A-6A8AA1D5C3BA}" type="slidenum">
              <a:rPr lang="en-US" smtClean="0"/>
              <a:t>4</a:t>
            </a:fld>
            <a:endParaRPr lang="en-US" dirty="0"/>
          </a:p>
        </p:txBody>
      </p:sp>
    </p:spTree>
    <p:extLst>
      <p:ext uri="{BB962C8B-B14F-4D97-AF65-F5344CB8AC3E}">
        <p14:creationId xmlns:p14="http://schemas.microsoft.com/office/powerpoint/2010/main" val="39327598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b="1" dirty="0">
                <a:latin typeface="Calibri"/>
                <a:ea typeface="Calibri"/>
                <a:cs typeface="Calibri"/>
                <a:sym typeface="Calibri"/>
              </a:rPr>
              <a:t>Notas para el facilitador:</a:t>
            </a:r>
            <a:endParaRPr lang="es-ES" dirty="0"/>
          </a:p>
          <a:p>
            <a:pPr marL="285750" lvl="0" indent="-285750" algn="l" rtl="0">
              <a:spcBef>
                <a:spcPts val="0"/>
              </a:spcBef>
              <a:spcAft>
                <a:spcPts val="0"/>
              </a:spcAft>
              <a:buClr>
                <a:srgbClr val="000000"/>
              </a:buClr>
              <a:buSzPts val="1400"/>
              <a:buFont typeface="Arial"/>
              <a:buChar char="•"/>
            </a:pPr>
            <a:r>
              <a:rPr lang="es-ES" dirty="0">
                <a:latin typeface="Calibri"/>
                <a:ea typeface="Calibri"/>
                <a:cs typeface="Calibri"/>
                <a:sym typeface="Calibri"/>
              </a:rPr>
              <a:t>Esta diapositiva incluye un video que repasa los puntos clave sobre cómo se propagan los microbios y hacen que las personas se enfermen. Tiene dos opciones para presentar esta información.</a:t>
            </a:r>
            <a:endParaRPr lang="es-ES" dirty="0"/>
          </a:p>
          <a:p>
            <a:pPr marL="742950" lvl="1" indent="-285750" algn="l" rtl="0">
              <a:spcBef>
                <a:spcPts val="0"/>
              </a:spcBef>
              <a:spcAft>
                <a:spcPts val="0"/>
              </a:spcAft>
              <a:buClr>
                <a:srgbClr val="000000"/>
              </a:buClr>
              <a:buSzPts val="1400"/>
              <a:buFont typeface="Arial"/>
              <a:buChar char="•"/>
            </a:pPr>
            <a:r>
              <a:rPr lang="es-ES" dirty="0">
                <a:latin typeface="Calibri"/>
                <a:ea typeface="Calibri"/>
                <a:cs typeface="Calibri"/>
                <a:sym typeface="Calibri"/>
              </a:rPr>
              <a:t>Muestre el video. Después del video, </a:t>
            </a:r>
            <a:r>
              <a:rPr lang="es-ES" b="1" dirty="0"/>
              <a:t>pase de las diapositivas 6-9 a la diapositiva 10: Cómo se propagan los microbios en la atención médica</a:t>
            </a:r>
            <a:r>
              <a:rPr lang="es-ES" dirty="0">
                <a:latin typeface="Calibri"/>
                <a:ea typeface="Calibri"/>
                <a:cs typeface="Calibri"/>
                <a:sym typeface="Calibri"/>
              </a:rPr>
              <a:t>.</a:t>
            </a:r>
            <a:endParaRPr lang="es-ES" dirty="0"/>
          </a:p>
          <a:p>
            <a:pPr marL="1200150" lvl="2" indent="-285750" algn="l" rtl="0">
              <a:spcBef>
                <a:spcPts val="0"/>
              </a:spcBef>
              <a:spcAft>
                <a:spcPts val="0"/>
              </a:spcAft>
              <a:buClr>
                <a:srgbClr val="000000"/>
              </a:buClr>
              <a:buSzPts val="1400"/>
              <a:buFont typeface="Arial"/>
              <a:buChar char="•"/>
            </a:pPr>
            <a:r>
              <a:rPr lang="es-ES" dirty="0">
                <a:latin typeface="Calibri"/>
                <a:ea typeface="Calibri"/>
                <a:cs typeface="Calibri"/>
                <a:sym typeface="Calibri"/>
              </a:rPr>
              <a:t>Anime a los participantes a pensar en cómo los cinco elementos se relacionan con su jornada laboral y sus tareas rutinarias. Invite a los participantes a escribir sus ideas en sus folletos de participantes sobre las posibilidades que ven de propagación de los microbios.</a:t>
            </a:r>
            <a:endParaRPr lang="es-ES" dirty="0"/>
          </a:p>
          <a:p>
            <a:pPr marL="1200150" lvl="2" indent="-285750" algn="l" rtl="0">
              <a:spcBef>
                <a:spcPts val="0"/>
              </a:spcBef>
              <a:spcAft>
                <a:spcPts val="0"/>
              </a:spcAft>
              <a:buClr>
                <a:srgbClr val="000000"/>
              </a:buClr>
              <a:buSzPts val="1400"/>
              <a:buFont typeface="Arial"/>
              <a:buChar char="•"/>
            </a:pPr>
            <a:r>
              <a:rPr lang="es-ES" dirty="0">
                <a:latin typeface="Calibri"/>
                <a:ea typeface="Calibri"/>
                <a:cs typeface="Calibri"/>
                <a:sym typeface="Calibri"/>
              </a:rPr>
              <a:t>Haga hincapié en que estos elementos no son inevitables; las acciones de control de infecciones en cualquier momento pueden evitar que los microbios se propaguen.</a:t>
            </a:r>
            <a:endParaRPr lang="es-ES" dirty="0"/>
          </a:p>
          <a:p>
            <a:pPr marL="742950" lvl="1" indent="-285750" algn="l" rtl="0">
              <a:spcBef>
                <a:spcPts val="0"/>
              </a:spcBef>
              <a:spcAft>
                <a:spcPts val="0"/>
              </a:spcAft>
              <a:buClr>
                <a:srgbClr val="000000"/>
              </a:buClr>
              <a:buSzPts val="1400"/>
              <a:buFont typeface="Arial"/>
              <a:buChar char="•"/>
            </a:pPr>
            <a:r>
              <a:rPr lang="es-ES" dirty="0">
                <a:latin typeface="Calibri"/>
                <a:ea typeface="Calibri"/>
                <a:cs typeface="Calibri"/>
                <a:sym typeface="Calibri"/>
              </a:rPr>
              <a:t>Si decide no mostrar el video</a:t>
            </a:r>
            <a:r>
              <a:rPr lang="es-ES" b="1" dirty="0"/>
              <a:t>, pase de la diapositiva 5 a las diapositivas 6-9</a:t>
            </a:r>
            <a:r>
              <a:rPr lang="es-ES" dirty="0">
                <a:latin typeface="Calibri"/>
                <a:ea typeface="Calibri"/>
                <a:cs typeface="Calibri"/>
                <a:sym typeface="Calibri"/>
              </a:rPr>
              <a:t>, que ilustran los elementos de cómo se propagan los microbios y causan infecciones. Una vez que haya repasado esas diapositivas, </a:t>
            </a:r>
            <a:r>
              <a:rPr lang="es-ES" b="1" dirty="0"/>
              <a:t>pase a la diapositiva 10: Cómo se propagan los microbios en la atención médica</a:t>
            </a:r>
            <a:r>
              <a:rPr lang="es-ES" dirty="0">
                <a:latin typeface="Calibri"/>
                <a:ea typeface="Calibri"/>
                <a:cs typeface="Calibri"/>
                <a:sym typeface="Calibri"/>
              </a:rPr>
              <a:t>.</a:t>
            </a:r>
            <a:endParaRPr lang="es-ES" dirty="0"/>
          </a:p>
          <a:p>
            <a:pPr marL="285750" lvl="0" indent="-285750" algn="l" rtl="0">
              <a:spcBef>
                <a:spcPts val="0"/>
              </a:spcBef>
              <a:spcAft>
                <a:spcPts val="0"/>
              </a:spcAft>
              <a:buClr>
                <a:srgbClr val="000000"/>
              </a:buClr>
              <a:buSzPts val="1400"/>
              <a:buFont typeface="Arial"/>
              <a:buChar char="•"/>
            </a:pPr>
            <a:r>
              <a:rPr lang="es-ES" dirty="0">
                <a:latin typeface="Calibri"/>
                <a:ea typeface="Calibri"/>
                <a:cs typeface="Calibri"/>
                <a:sym typeface="Calibri"/>
              </a:rPr>
              <a:t>Acceda al video Cómo se propagan los microbios en la atención médica: https://</a:t>
            </a:r>
            <a:r>
              <a:rPr lang="es-ES" dirty="0" err="1">
                <a:latin typeface="Calibri"/>
                <a:ea typeface="Calibri"/>
                <a:cs typeface="Calibri"/>
                <a:sym typeface="Calibri"/>
              </a:rPr>
              <a:t>www.cdc.gov</a:t>
            </a:r>
            <a:r>
              <a:rPr lang="es-ES" dirty="0">
                <a:latin typeface="Calibri"/>
                <a:ea typeface="Calibri"/>
                <a:cs typeface="Calibri"/>
                <a:sym typeface="Calibri"/>
              </a:rPr>
              <a:t>/</a:t>
            </a:r>
            <a:r>
              <a:rPr lang="es-ES" dirty="0" err="1">
                <a:latin typeface="Calibri"/>
                <a:ea typeface="Calibri"/>
                <a:cs typeface="Calibri"/>
                <a:sym typeface="Calibri"/>
              </a:rPr>
              <a:t>infectioncontrol</a:t>
            </a:r>
            <a:r>
              <a:rPr lang="es-ES" dirty="0">
                <a:latin typeface="Calibri"/>
                <a:ea typeface="Calibri"/>
                <a:cs typeface="Calibri"/>
                <a:sym typeface="Calibri"/>
              </a:rPr>
              <a:t>/</a:t>
            </a:r>
            <a:r>
              <a:rPr lang="es-ES" dirty="0" err="1">
                <a:latin typeface="Calibri"/>
                <a:ea typeface="Calibri"/>
                <a:cs typeface="Calibri"/>
                <a:sym typeface="Calibri"/>
              </a:rPr>
              <a:t>projectfirstline</a:t>
            </a:r>
            <a:r>
              <a:rPr lang="es-ES" dirty="0">
                <a:latin typeface="Calibri"/>
                <a:ea typeface="Calibri"/>
                <a:cs typeface="Calibri"/>
                <a:sym typeface="Calibri"/>
              </a:rPr>
              <a:t>/videos/es/</a:t>
            </a:r>
            <a:r>
              <a:rPr lang="es-ES" dirty="0" err="1">
                <a:latin typeface="Calibri"/>
                <a:ea typeface="Calibri"/>
                <a:cs typeface="Calibri"/>
                <a:sym typeface="Calibri"/>
              </a:rPr>
              <a:t>C2</a:t>
            </a:r>
            <a:r>
              <a:rPr lang="es-ES" dirty="0">
                <a:latin typeface="Calibri"/>
                <a:ea typeface="Calibri"/>
                <a:cs typeface="Calibri"/>
                <a:sym typeface="Calibri"/>
              </a:rPr>
              <a:t>-Como-propagan-microbios-medica-</a:t>
            </a:r>
            <a:r>
              <a:rPr lang="es-ES" dirty="0" err="1">
                <a:latin typeface="Calibri"/>
                <a:ea typeface="Calibri"/>
                <a:cs typeface="Calibri"/>
                <a:sym typeface="Calibri"/>
              </a:rPr>
              <a:t>LowRes.mp4</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a:solidFill>
                  <a:srgbClr val="4472C4"/>
                </a:solidFill>
                <a:latin typeface="Calibri"/>
                <a:ea typeface="Calibri"/>
                <a:cs typeface="Calibri"/>
                <a:sym typeface="Calibri"/>
              </a:rPr>
              <a:t>Guion de muestra:</a:t>
            </a:r>
            <a:endParaRPr lang="es-ES" dirty="0"/>
          </a:p>
          <a:p>
            <a:pPr marL="0" lvl="0" indent="0" algn="l" rtl="0">
              <a:spcBef>
                <a:spcPts val="0"/>
              </a:spcBef>
              <a:spcAft>
                <a:spcPts val="0"/>
              </a:spcAft>
              <a:buNone/>
            </a:pPr>
            <a:r>
              <a:rPr lang="es-ES" dirty="0">
                <a:solidFill>
                  <a:srgbClr val="4472C4"/>
                </a:solidFill>
                <a:latin typeface="Calibri"/>
                <a:ea typeface="Calibri"/>
                <a:cs typeface="Calibri"/>
                <a:sym typeface="Calibri"/>
              </a:rPr>
              <a:t>"Vamos a mostrar un video rápido para ver estos cinco elementos en acción. ¡Tengan en cuenta que la propagación de microbios no es inevitable! Las acciones de control de infecciones en cualquiera de los puntos pueden ayudar a evitar que los microbios causen infecciones”.</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dirty="0">
                <a:solidFill>
                  <a:srgbClr val="4472C4"/>
                </a:solidFill>
                <a:latin typeface="Calibri"/>
                <a:ea typeface="Calibri"/>
                <a:cs typeface="Calibri"/>
                <a:sym typeface="Calibri"/>
              </a:rPr>
              <a:t>"Mientras lo vemos, piensen en cómo se relacionan con su jornada laboral y las tareas que realizan. ¿Dónde ven la posibilidad de que se propaguen los microbios? No duden en escribir sus ideas en sus folletos de participantes".</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dirty="0">
                <a:latin typeface="Calibri"/>
                <a:ea typeface="Calibri"/>
                <a:cs typeface="Calibri"/>
                <a:sym typeface="Calibri"/>
              </a:rPr>
              <a:t>(</a:t>
            </a:r>
            <a:r>
              <a:rPr lang="es-ES" i="1" dirty="0"/>
              <a:t>Después del video</a:t>
            </a:r>
            <a:r>
              <a:rPr lang="es-ES" dirty="0">
                <a:latin typeface="Calibri"/>
                <a:ea typeface="Calibri"/>
                <a:cs typeface="Calibri"/>
                <a:sym typeface="Calibri"/>
              </a:rPr>
              <a:t>)</a:t>
            </a:r>
            <a:r>
              <a:rPr lang="es-ES" dirty="0">
                <a:solidFill>
                  <a:srgbClr val="4472C4"/>
                </a:solidFill>
              </a:rPr>
              <a:t> "Ahora que hemos hablado de cómo los microbios enferman a las personas, hablemos de cómo suele ocurrir eso en la atención médica".</a:t>
            </a:r>
            <a:endParaRPr lang="es-ES" dirty="0"/>
          </a:p>
        </p:txBody>
      </p:sp>
      <p:sp>
        <p:nvSpPr>
          <p:cNvPr id="4" name="Slide Number Placeholder 3"/>
          <p:cNvSpPr>
            <a:spLocks noGrp="1"/>
          </p:cNvSpPr>
          <p:nvPr>
            <p:ph type="sldNum" sz="quarter" idx="5"/>
          </p:nvPr>
        </p:nvSpPr>
        <p:spPr/>
        <p:txBody>
          <a:bodyPr/>
          <a:lstStyle/>
          <a:p>
            <a:fld id="{DB64230C-8258-4529-832A-6A8AA1D5C3BA}" type="slidenum">
              <a:rPr lang="en-US" smtClean="0"/>
              <a:t>5</a:t>
            </a:fld>
            <a:endParaRPr lang="en-US" dirty="0"/>
          </a:p>
        </p:txBody>
      </p:sp>
    </p:spTree>
    <p:extLst>
      <p:ext uri="{BB962C8B-B14F-4D97-AF65-F5344CB8AC3E}">
        <p14:creationId xmlns:p14="http://schemas.microsoft.com/office/powerpoint/2010/main" val="2652081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800" b="1" i="0" u="none" strike="noStrike" baseline="0" dirty="0">
                <a:solidFill>
                  <a:srgbClr val="7C4578"/>
                </a:solidFill>
                <a:latin typeface="Avenir LT Std 65 Medium"/>
              </a:rPr>
              <a:t>Diaposititva 6, 7, 8, 9, 10: </a:t>
            </a:r>
            <a:r>
              <a:rPr lang="es-ES" b="1" dirty="0">
                <a:solidFill>
                  <a:srgbClr val="211D1E"/>
                </a:solidFill>
                <a:latin typeface="Calibri"/>
                <a:ea typeface="Calibri"/>
                <a:cs typeface="Calibri"/>
                <a:sym typeface="Calibri"/>
              </a:rPr>
              <a:t>Notas para el facilitador </a:t>
            </a:r>
            <a:r>
              <a:rPr lang="es-ES" b="0" dirty="0"/>
              <a:t>(</a:t>
            </a:r>
            <a:r>
              <a:rPr lang="es-ES" b="0" i="1" dirty="0"/>
              <a:t>alternativa al video</a:t>
            </a:r>
            <a:r>
              <a:rPr lang="es-ES" b="0" dirty="0"/>
              <a:t>):</a:t>
            </a:r>
            <a:endParaRPr lang="es-ES" dirty="0"/>
          </a:p>
          <a:p>
            <a:pPr marL="285750" lvl="0" indent="-285750" algn="l" rtl="0">
              <a:spcBef>
                <a:spcPts val="0"/>
              </a:spcBef>
              <a:spcAft>
                <a:spcPts val="0"/>
              </a:spcAft>
              <a:buClr>
                <a:srgbClr val="000000"/>
              </a:buClr>
              <a:buSzPts val="1400"/>
              <a:buFont typeface="Arial"/>
              <a:buChar char="•"/>
            </a:pPr>
            <a:r>
              <a:rPr lang="es-ES" dirty="0">
                <a:solidFill>
                  <a:srgbClr val="211D1E"/>
                </a:solidFill>
                <a:latin typeface="Calibri"/>
                <a:ea typeface="Calibri"/>
                <a:cs typeface="Calibri"/>
                <a:sym typeface="Calibri"/>
              </a:rPr>
              <a:t>Si decide no mostrar el video, utilice estas diapositivas que describen los cinco elementos de cómo se propagan los microbios y causan infecciones. A medida que avanza con las diapositivas, puede  utilizar los puntos de discusión del esquema de contenido de esta sesión que se encuentra en el anexo.</a:t>
            </a:r>
            <a:endParaRPr lang="es-ES" dirty="0"/>
          </a:p>
          <a:p>
            <a:pPr marL="742950" lvl="1" indent="-285750" algn="l" rtl="0">
              <a:spcBef>
                <a:spcPts val="0"/>
              </a:spcBef>
              <a:spcAft>
                <a:spcPts val="0"/>
              </a:spcAft>
              <a:buClr>
                <a:srgbClr val="000000"/>
              </a:buClr>
              <a:buSzPts val="1400"/>
              <a:buFont typeface="Arial"/>
              <a:buChar char="•"/>
            </a:pPr>
            <a:r>
              <a:rPr lang="es-ES" dirty="0">
                <a:solidFill>
                  <a:srgbClr val="211D1E"/>
                </a:solidFill>
                <a:latin typeface="Calibri"/>
                <a:ea typeface="Calibri"/>
                <a:cs typeface="Calibri"/>
                <a:sym typeface="Calibri"/>
              </a:rPr>
              <a:t>Anime a los participantes a pensar en cómo los cinco elementos se relacionan con su jornada laboral y sus tareas rutinarias. Invítelos a tomar notas en sus folletos de participantes sobre las posibilidades que ven de que los microbios se propaguen.</a:t>
            </a:r>
            <a:endParaRPr lang="es-ES" dirty="0"/>
          </a:p>
          <a:p>
            <a:pPr marL="742950" lvl="1" indent="-285750" algn="l" rtl="0">
              <a:spcBef>
                <a:spcPts val="0"/>
              </a:spcBef>
              <a:spcAft>
                <a:spcPts val="0"/>
              </a:spcAft>
              <a:buClr>
                <a:srgbClr val="000000"/>
              </a:buClr>
              <a:buSzPts val="1400"/>
              <a:buFont typeface="Arial"/>
              <a:buChar char="•"/>
            </a:pPr>
            <a:r>
              <a:rPr lang="es-ES" dirty="0">
                <a:solidFill>
                  <a:srgbClr val="211D1E"/>
                </a:solidFill>
                <a:latin typeface="Calibri"/>
                <a:ea typeface="Calibri"/>
                <a:cs typeface="Calibri"/>
                <a:sym typeface="Calibri"/>
              </a:rPr>
              <a:t>Haga hincapié en que estos elementos no son inevitables; las acciones de control de infecciones en cualquier momento pueden evitar que los microbios se propaguen y prevenir las infecciones.</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b="1" dirty="0">
                <a:solidFill>
                  <a:srgbClr val="4472C4"/>
                </a:solidFill>
                <a:latin typeface="Calibri"/>
                <a:ea typeface="Calibri"/>
                <a:cs typeface="Calibri"/>
                <a:sym typeface="Calibri"/>
              </a:rPr>
              <a:t>Guion de muestra </a:t>
            </a:r>
            <a:r>
              <a:rPr lang="es-ES" b="0" dirty="0">
                <a:solidFill>
                  <a:srgbClr val="000000"/>
                </a:solidFill>
              </a:rPr>
              <a:t>(</a:t>
            </a:r>
            <a:r>
              <a:rPr lang="es-ES" b="0" i="1" dirty="0">
                <a:solidFill>
                  <a:srgbClr val="000000"/>
                </a:solidFill>
              </a:rPr>
              <a:t>alternativa al video</a:t>
            </a:r>
            <a:r>
              <a:rPr lang="es-ES" b="0" dirty="0">
                <a:solidFill>
                  <a:srgbClr val="000000"/>
                </a:solidFill>
              </a:rPr>
              <a:t>):</a:t>
            </a:r>
            <a:endParaRPr lang="es-ES" dirty="0"/>
          </a:p>
          <a:p>
            <a:pPr marL="0" lvl="0" indent="0" algn="l" rtl="0">
              <a:spcBef>
                <a:spcPts val="0"/>
              </a:spcBef>
              <a:spcAft>
                <a:spcPts val="0"/>
              </a:spcAft>
              <a:buNone/>
            </a:pPr>
            <a:r>
              <a:rPr lang="es-ES" dirty="0">
                <a:solidFill>
                  <a:srgbClr val="4472C4"/>
                </a:solidFill>
                <a:latin typeface="Calibri"/>
                <a:ea typeface="Calibri"/>
                <a:cs typeface="Calibri"/>
                <a:sym typeface="Calibri"/>
              </a:rPr>
              <a:t>"Veamos cada uno de estos elementos con un poco más de detalle. Mientras lo hacemos, piensen en cómo se relacionan con su jornada laboral y las tareas que realizan. ¿Dónde ven la posibilidad de que los microbios se propaguen? No duden en escribir sus ideas en sus folletos de participantes".</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r>
              <a:rPr lang="es-ES" dirty="0">
                <a:solidFill>
                  <a:srgbClr val="211D1E"/>
                </a:solidFill>
                <a:latin typeface="Calibri"/>
                <a:ea typeface="Calibri"/>
                <a:cs typeface="Calibri"/>
                <a:sym typeface="Calibri"/>
              </a:rPr>
              <a:t>(</a:t>
            </a:r>
            <a:r>
              <a:rPr lang="es-ES" i="1" dirty="0"/>
              <a:t>Avance a la diapositiva 7</a:t>
            </a:r>
            <a:r>
              <a:rPr lang="es-ES" dirty="0">
                <a:solidFill>
                  <a:srgbClr val="211D1E"/>
                </a:solidFill>
                <a:latin typeface="Calibri"/>
                <a:ea typeface="Calibri"/>
                <a:cs typeface="Calibri"/>
                <a:sym typeface="Calibri"/>
              </a:rPr>
              <a:t>).</a:t>
            </a:r>
            <a:endParaRPr lang="es-ES" dirty="0"/>
          </a:p>
          <a:p>
            <a:pPr marL="0" lvl="0" indent="0" algn="l" rtl="0">
              <a:spcBef>
                <a:spcPts val="0"/>
              </a:spcBef>
              <a:spcAft>
                <a:spcPts val="0"/>
              </a:spcAft>
              <a:buNone/>
            </a:pPr>
            <a:endParaRPr lang="es-ES" dirty="0"/>
          </a:p>
          <a:p>
            <a:pPr marL="0" lvl="0" indent="0" algn="l" rtl="0">
              <a:spcBef>
                <a:spcPts val="0"/>
              </a:spcBef>
              <a:spcAft>
                <a:spcPts val="0"/>
              </a:spcAft>
              <a:buNone/>
            </a:pPr>
            <a:endParaRPr lang="es-ES" dirty="0"/>
          </a:p>
          <a:p>
            <a:endParaRPr lang="en-US" dirty="0"/>
          </a:p>
        </p:txBody>
      </p:sp>
      <p:sp>
        <p:nvSpPr>
          <p:cNvPr id="4" name="Slide Number Placeholder 3"/>
          <p:cNvSpPr>
            <a:spLocks noGrp="1"/>
          </p:cNvSpPr>
          <p:nvPr>
            <p:ph type="sldNum" sz="quarter" idx="5"/>
          </p:nvPr>
        </p:nvSpPr>
        <p:spPr/>
        <p:txBody>
          <a:bodyPr/>
          <a:lstStyle/>
          <a:p>
            <a:fld id="{DB64230C-8258-4529-832A-6A8AA1D5C3BA}" type="slidenum">
              <a:rPr lang="en-US" smtClean="0"/>
              <a:t>6</a:t>
            </a:fld>
            <a:endParaRPr lang="en-US" dirty="0"/>
          </a:p>
        </p:txBody>
      </p:sp>
    </p:spTree>
    <p:extLst>
      <p:ext uri="{BB962C8B-B14F-4D97-AF65-F5344CB8AC3E}">
        <p14:creationId xmlns:p14="http://schemas.microsoft.com/office/powerpoint/2010/main" val="2349397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100" b="1" dirty="0">
                <a:solidFill>
                  <a:srgbClr val="4472C4"/>
                </a:solidFill>
                <a:latin typeface="Calibri"/>
                <a:ea typeface="Calibri"/>
                <a:cs typeface="Calibri"/>
                <a:sym typeface="Calibri"/>
              </a:rPr>
              <a:t>Guion de muestra</a:t>
            </a:r>
            <a:r>
              <a:rPr lang="es-ES" sz="1100" dirty="0">
                <a:solidFill>
                  <a:srgbClr val="000000"/>
                </a:solidFill>
              </a:rPr>
              <a:t> </a:t>
            </a:r>
            <a:r>
              <a:rPr lang="es-ES" sz="1100" b="0" dirty="0">
                <a:solidFill>
                  <a:srgbClr val="000000"/>
                </a:solidFill>
              </a:rPr>
              <a:t>(</a:t>
            </a:r>
            <a:r>
              <a:rPr lang="es-ES" sz="1100" b="0" i="1" dirty="0">
                <a:solidFill>
                  <a:srgbClr val="000000"/>
                </a:solidFill>
              </a:rPr>
              <a:t>alternativa al video</a:t>
            </a:r>
            <a:r>
              <a:rPr lang="es-ES" sz="1100" b="0" dirty="0">
                <a:solidFill>
                  <a:srgbClr val="000000"/>
                </a:solidFill>
              </a:rPr>
              <a:t>)</a:t>
            </a:r>
            <a:r>
              <a:rPr lang="es-ES" sz="1100" b="0" dirty="0"/>
              <a:t>:</a:t>
            </a:r>
            <a:endParaRPr lang="es-ES" sz="1100" dirty="0"/>
          </a:p>
          <a:p>
            <a:pPr marL="0" lvl="0" indent="0" algn="l" rtl="0">
              <a:spcBef>
                <a:spcPts val="0"/>
              </a:spcBef>
              <a:spcAft>
                <a:spcPts val="0"/>
              </a:spcAft>
              <a:buNone/>
            </a:pPr>
            <a:r>
              <a:rPr lang="es-ES" sz="1100" dirty="0">
                <a:solidFill>
                  <a:srgbClr val="4472C4"/>
                </a:solidFill>
                <a:latin typeface="Calibri"/>
                <a:ea typeface="Calibri"/>
                <a:cs typeface="Calibri"/>
                <a:sym typeface="Calibri"/>
              </a:rPr>
              <a:t>"En primer lugar, los microbios necesitan un lugar para vivir: a estos lugares los llamamos "reservorios". Esencialmente, son como hábitats. Los reservorios pueden estar en el cuerpo humano: la piel; el sistema digestivo o "los intestinos"; los pulmones y las vías respiratorias; y la sangre. Los reservorios también pueden estar en el entorno: el agua y las superficies que tienen agua; las superficies secas como los mesones y las barandillas de las camas; la suciedad y el polvo; y los dispositivos".</a:t>
            </a:r>
            <a:endParaRPr lang="es-ES" sz="1100" dirty="0"/>
          </a:p>
          <a:p>
            <a:pPr marL="0" lvl="0" indent="0" algn="l" rtl="0">
              <a:spcBef>
                <a:spcPts val="0"/>
              </a:spcBef>
              <a:spcAft>
                <a:spcPts val="0"/>
              </a:spcAft>
              <a:buNone/>
            </a:pPr>
            <a:endParaRPr lang="es-ES" sz="1100" dirty="0"/>
          </a:p>
          <a:p>
            <a:pPr marL="0" lvl="0" indent="0" algn="l" rtl="0">
              <a:spcBef>
                <a:spcPts val="0"/>
              </a:spcBef>
              <a:spcAft>
                <a:spcPts val="0"/>
              </a:spcAft>
              <a:buNone/>
            </a:pPr>
            <a:r>
              <a:rPr lang="es-ES" sz="1100" i="1" dirty="0">
                <a:latin typeface="Calibri"/>
                <a:ea typeface="Calibri"/>
                <a:cs typeface="Calibri"/>
                <a:sym typeface="Calibri"/>
              </a:rPr>
              <a:t>(Avance a la diapositiva 8</a:t>
            </a:r>
            <a:r>
              <a:rPr lang="es-ES" sz="1100" i="0" dirty="0"/>
              <a:t>).</a:t>
            </a:r>
            <a:endParaRPr lang="es-ES" sz="1100" dirty="0"/>
          </a:p>
        </p:txBody>
      </p:sp>
      <p:sp>
        <p:nvSpPr>
          <p:cNvPr id="4" name="Slide Number Placeholder 3"/>
          <p:cNvSpPr>
            <a:spLocks noGrp="1"/>
          </p:cNvSpPr>
          <p:nvPr>
            <p:ph type="sldNum" sz="quarter" idx="5"/>
          </p:nvPr>
        </p:nvSpPr>
        <p:spPr/>
        <p:txBody>
          <a:bodyPr/>
          <a:lstStyle/>
          <a:p>
            <a:fld id="{DB64230C-8258-4529-832A-6A8AA1D5C3BA}" type="slidenum">
              <a:rPr lang="en-US" smtClean="0"/>
              <a:t>7</a:t>
            </a:fld>
            <a:endParaRPr lang="en-US" dirty="0"/>
          </a:p>
        </p:txBody>
      </p:sp>
    </p:spTree>
    <p:extLst>
      <p:ext uri="{BB962C8B-B14F-4D97-AF65-F5344CB8AC3E}">
        <p14:creationId xmlns:p14="http://schemas.microsoft.com/office/powerpoint/2010/main" val="3229720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800" b="1" dirty="0">
                <a:solidFill>
                  <a:srgbClr val="4472C4"/>
                </a:solidFill>
                <a:latin typeface="Calibri"/>
                <a:ea typeface="Calibri"/>
                <a:cs typeface="Calibri"/>
                <a:sym typeface="Calibri"/>
              </a:rPr>
              <a:t>Guion de muestra </a:t>
            </a:r>
            <a:r>
              <a:rPr lang="es-ES" sz="1800" b="0" dirty="0">
                <a:solidFill>
                  <a:srgbClr val="000000"/>
                </a:solidFill>
              </a:rPr>
              <a:t>(</a:t>
            </a:r>
            <a:r>
              <a:rPr lang="es-ES" sz="1800" b="0" i="1" dirty="0">
                <a:solidFill>
                  <a:srgbClr val="000000"/>
                </a:solidFill>
              </a:rPr>
              <a:t>alternativa al video</a:t>
            </a:r>
            <a:r>
              <a:rPr lang="es-ES" sz="1800" b="0" dirty="0">
                <a:solidFill>
                  <a:srgbClr val="000000"/>
                </a:solidFill>
              </a:rPr>
              <a:t>):</a:t>
            </a:r>
            <a:endParaRPr lang="es-ES" sz="1800" dirty="0"/>
          </a:p>
          <a:p>
            <a:pPr marL="0" lvl="0" indent="0" algn="l" rtl="0">
              <a:spcBef>
                <a:spcPts val="0"/>
              </a:spcBef>
              <a:spcAft>
                <a:spcPts val="0"/>
              </a:spcAft>
              <a:buNone/>
            </a:pPr>
            <a:r>
              <a:rPr lang="es-ES" sz="1800" dirty="0">
                <a:solidFill>
                  <a:srgbClr val="4472C4"/>
                </a:solidFill>
                <a:latin typeface="Calibri"/>
                <a:ea typeface="Calibri"/>
                <a:cs typeface="Calibri"/>
                <a:sym typeface="Calibri"/>
              </a:rPr>
              <a:t>"En segundo lugar, los microbios necesitan una vía de transmisión; como normalmente no pueden moverse por sí mismos, al menos no muy lejos, los microbios necesitan una forma de llegar desde donde viven a otro lugar o a una persona. Hablaremos más de las vías de transmisión en un momento".</a:t>
            </a:r>
            <a:endParaRPr lang="es-ES" sz="1800" dirty="0"/>
          </a:p>
          <a:p>
            <a:pPr marL="0" lvl="0" indent="0" algn="l" rtl="0">
              <a:spcBef>
                <a:spcPts val="0"/>
              </a:spcBef>
              <a:spcAft>
                <a:spcPts val="0"/>
              </a:spcAft>
              <a:buNone/>
            </a:pPr>
            <a:endParaRPr lang="es-ES" sz="1800" dirty="0"/>
          </a:p>
          <a:p>
            <a:pPr marL="0" lvl="0" indent="0" algn="l" rtl="0">
              <a:spcBef>
                <a:spcPts val="0"/>
              </a:spcBef>
              <a:spcAft>
                <a:spcPts val="0"/>
              </a:spcAft>
              <a:buNone/>
            </a:pPr>
            <a:r>
              <a:rPr lang="es-ES" sz="1800" dirty="0">
                <a:latin typeface="Calibri"/>
                <a:ea typeface="Calibri"/>
                <a:cs typeface="Calibri"/>
                <a:sym typeface="Calibri"/>
              </a:rPr>
              <a:t>(</a:t>
            </a:r>
            <a:r>
              <a:rPr lang="es-ES" sz="1800" i="1" dirty="0"/>
              <a:t>Avance a la diapositiva 9</a:t>
            </a:r>
            <a:r>
              <a:rPr lang="es-ES" sz="1800" dirty="0">
                <a:latin typeface="Calibri"/>
                <a:ea typeface="Calibri"/>
                <a:cs typeface="Calibri"/>
                <a:sym typeface="Calibri"/>
              </a:rPr>
              <a:t>).</a:t>
            </a:r>
            <a:endParaRPr lang="es-ES" sz="1800" dirty="0"/>
          </a:p>
        </p:txBody>
      </p:sp>
      <p:sp>
        <p:nvSpPr>
          <p:cNvPr id="4" name="Slide Number Placeholder 3"/>
          <p:cNvSpPr>
            <a:spLocks noGrp="1"/>
          </p:cNvSpPr>
          <p:nvPr>
            <p:ph type="sldNum" sz="quarter" idx="5"/>
          </p:nvPr>
        </p:nvSpPr>
        <p:spPr/>
        <p:txBody>
          <a:bodyPr/>
          <a:lstStyle/>
          <a:p>
            <a:fld id="{DB64230C-8258-4529-832A-6A8AA1D5C3BA}" type="slidenum">
              <a:rPr lang="en-US" smtClean="0"/>
              <a:t>8</a:t>
            </a:fld>
            <a:endParaRPr lang="en-US" dirty="0"/>
          </a:p>
        </p:txBody>
      </p:sp>
    </p:spTree>
    <p:extLst>
      <p:ext uri="{BB962C8B-B14F-4D97-AF65-F5344CB8AC3E}">
        <p14:creationId xmlns:p14="http://schemas.microsoft.com/office/powerpoint/2010/main" val="2399575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s-ES" sz="1000" b="1" dirty="0">
                <a:solidFill>
                  <a:srgbClr val="4472C4"/>
                </a:solidFill>
                <a:latin typeface="Calibri"/>
                <a:ea typeface="Calibri"/>
                <a:cs typeface="Calibri"/>
                <a:sym typeface="Calibri"/>
              </a:rPr>
              <a:t>Guion de muestra </a:t>
            </a:r>
            <a:r>
              <a:rPr lang="es-ES" sz="1000" b="0" dirty="0">
                <a:solidFill>
                  <a:srgbClr val="000000"/>
                </a:solidFill>
              </a:rPr>
              <a:t>(</a:t>
            </a:r>
            <a:r>
              <a:rPr lang="es-ES" sz="1000" b="0" i="1" dirty="0">
                <a:solidFill>
                  <a:srgbClr val="000000"/>
                </a:solidFill>
              </a:rPr>
              <a:t>alternativa al video</a:t>
            </a:r>
            <a:r>
              <a:rPr lang="es-ES" sz="1000" b="0" dirty="0">
                <a:solidFill>
                  <a:srgbClr val="000000"/>
                </a:solidFill>
              </a:rPr>
              <a:t>):</a:t>
            </a:r>
            <a:endParaRPr lang="es-ES" sz="1000" dirty="0"/>
          </a:p>
          <a:p>
            <a:pPr marL="0" lvl="0" indent="0" algn="l" rtl="0">
              <a:spcBef>
                <a:spcPts val="0"/>
              </a:spcBef>
              <a:spcAft>
                <a:spcPts val="0"/>
              </a:spcAft>
              <a:buNone/>
            </a:pPr>
            <a:r>
              <a:rPr lang="es-ES" sz="1000" dirty="0">
                <a:solidFill>
                  <a:srgbClr val="4472C4"/>
                </a:solidFill>
                <a:latin typeface="Calibri"/>
                <a:ea typeface="Calibri"/>
                <a:cs typeface="Calibri"/>
                <a:sym typeface="Calibri"/>
              </a:rPr>
              <a:t>"Los microbios necesitan una persona a quien infectar. Esa persona puede ser un paciente, usted o uno de sus colegas. Los microbios también necesitan evadir las defensas naturales del cuerpo para que esa persona se enferme".</a:t>
            </a:r>
            <a:endParaRPr lang="es-ES" sz="1000" dirty="0"/>
          </a:p>
          <a:p>
            <a:pPr marL="0" lvl="0" indent="0" algn="l" rtl="0">
              <a:spcBef>
                <a:spcPts val="0"/>
              </a:spcBef>
              <a:spcAft>
                <a:spcPts val="0"/>
              </a:spcAft>
              <a:buNone/>
            </a:pPr>
            <a:endParaRPr lang="es-ES" sz="1000" dirty="0"/>
          </a:p>
          <a:p>
            <a:pPr marL="0" lvl="0" indent="0" algn="l" rtl="0">
              <a:spcBef>
                <a:spcPts val="0"/>
              </a:spcBef>
              <a:spcAft>
                <a:spcPts val="0"/>
              </a:spcAft>
              <a:buNone/>
            </a:pPr>
            <a:r>
              <a:rPr lang="es-ES" sz="1000" dirty="0">
                <a:latin typeface="Calibri"/>
                <a:ea typeface="Calibri"/>
                <a:cs typeface="Calibri"/>
                <a:sym typeface="Calibri"/>
              </a:rPr>
              <a:t>(</a:t>
            </a:r>
            <a:r>
              <a:rPr lang="es-ES" sz="1000" i="1" dirty="0"/>
              <a:t>Avance a la diapositiva 10</a:t>
            </a:r>
            <a:r>
              <a:rPr lang="es-ES" sz="1000" dirty="0">
                <a:latin typeface="Calibri"/>
                <a:ea typeface="Calibri"/>
                <a:cs typeface="Calibri"/>
                <a:sym typeface="Calibri"/>
              </a:rPr>
              <a:t>).</a:t>
            </a:r>
            <a:endParaRPr lang="es-ES" sz="1000" dirty="0"/>
          </a:p>
        </p:txBody>
      </p:sp>
      <p:sp>
        <p:nvSpPr>
          <p:cNvPr id="4" name="Slide Number Placeholder 3"/>
          <p:cNvSpPr>
            <a:spLocks noGrp="1"/>
          </p:cNvSpPr>
          <p:nvPr>
            <p:ph type="sldNum" sz="quarter" idx="5"/>
          </p:nvPr>
        </p:nvSpPr>
        <p:spPr/>
        <p:txBody>
          <a:bodyPr/>
          <a:lstStyle/>
          <a:p>
            <a:fld id="{DB64230C-8258-4529-832A-6A8AA1D5C3BA}" type="slidenum">
              <a:rPr lang="en-US" smtClean="0"/>
              <a:t>9</a:t>
            </a:fld>
            <a:endParaRPr lang="en-US" dirty="0"/>
          </a:p>
        </p:txBody>
      </p:sp>
    </p:spTree>
    <p:extLst>
      <p:ext uri="{BB962C8B-B14F-4D97-AF65-F5344CB8AC3E}">
        <p14:creationId xmlns:p14="http://schemas.microsoft.com/office/powerpoint/2010/main" val="21598379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D976-7CFE-4F59-A7EC-141BD6E7817D}"/>
              </a:ext>
            </a:extLst>
          </p:cNvPr>
          <p:cNvSpPr>
            <a:spLocks noGrp="1"/>
          </p:cNvSpPr>
          <p:nvPr>
            <p:ph type="ctrTitle" hasCustomPrompt="1"/>
          </p:nvPr>
        </p:nvSpPr>
        <p:spPr>
          <a:xfrm>
            <a:off x="673100" y="2744258"/>
            <a:ext cx="5877329" cy="2211409"/>
          </a:xfrm>
        </p:spPr>
        <p:txBody>
          <a:bodyPr anchor="t">
            <a:noAutofit/>
          </a:bodyPr>
          <a:lstStyle>
            <a:lvl1pPr algn="l">
              <a:spcBef>
                <a:spcPts val="0"/>
              </a:spcBef>
              <a:spcAft>
                <a:spcPts val="2400"/>
              </a:spcAft>
              <a:defRPr sz="4000">
                <a:solidFill>
                  <a:schemeClr val="bg1"/>
                </a:solidFill>
              </a:defRPr>
            </a:lvl1pPr>
          </a:lstStyle>
          <a:p>
            <a:r>
              <a:rPr lang="en-US" dirty="0"/>
              <a:t>Click to edit </a:t>
            </a:r>
            <a:br>
              <a:rPr lang="en-US" dirty="0"/>
            </a:br>
            <a:r>
              <a:rPr lang="en-US" dirty="0"/>
              <a:t>Master title style</a:t>
            </a:r>
          </a:p>
        </p:txBody>
      </p:sp>
      <p:sp>
        <p:nvSpPr>
          <p:cNvPr id="3" name="Subtitle 2">
            <a:extLst>
              <a:ext uri="{FF2B5EF4-FFF2-40B4-BE49-F238E27FC236}">
                <a16:creationId xmlns:a16="http://schemas.microsoft.com/office/drawing/2014/main" id="{4D165009-C04E-42C8-B4F7-017855762FF4}"/>
              </a:ext>
            </a:extLst>
          </p:cNvPr>
          <p:cNvSpPr>
            <a:spLocks noGrp="1"/>
          </p:cNvSpPr>
          <p:nvPr>
            <p:ph type="subTitle" idx="1"/>
          </p:nvPr>
        </p:nvSpPr>
        <p:spPr>
          <a:xfrm>
            <a:off x="673100" y="4866446"/>
            <a:ext cx="6229350" cy="455670"/>
          </a:xfrm>
        </p:spPr>
        <p:txBody>
          <a:bodyPr/>
          <a:lstStyle>
            <a:lvl1pPr marL="0" indent="0" algn="l">
              <a:buNone/>
              <a:defRPr sz="2400" b="0">
                <a:solidFill>
                  <a:schemeClr val="bg1"/>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8" name="Text Placeholder 17">
            <a:extLst>
              <a:ext uri="{FF2B5EF4-FFF2-40B4-BE49-F238E27FC236}">
                <a16:creationId xmlns:a16="http://schemas.microsoft.com/office/drawing/2014/main" id="{E49D6F2C-E55B-4823-82A7-788BB0E9BA09}"/>
              </a:ext>
            </a:extLst>
          </p:cNvPr>
          <p:cNvSpPr>
            <a:spLocks noGrp="1"/>
          </p:cNvSpPr>
          <p:nvPr>
            <p:ph type="body" sz="quarter" idx="11" hasCustomPrompt="1"/>
          </p:nvPr>
        </p:nvSpPr>
        <p:spPr>
          <a:xfrm>
            <a:off x="673100" y="371748"/>
            <a:ext cx="6229350" cy="958038"/>
          </a:xfrm>
        </p:spPr>
        <p:txBody>
          <a:bodyPr anchor="b"/>
          <a:lstStyle>
            <a:lvl1pPr marL="0" indent="0">
              <a:buNone/>
              <a:defRPr sz="2400" b="1" cap="none" spc="100" baseline="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p>
        </p:txBody>
      </p:sp>
      <p:sp>
        <p:nvSpPr>
          <p:cNvPr id="13" name="Rectangle: Rounded Corners 12">
            <a:extLst>
              <a:ext uri="{FF2B5EF4-FFF2-40B4-BE49-F238E27FC236}">
                <a16:creationId xmlns:a16="http://schemas.microsoft.com/office/drawing/2014/main" id="{3AB1FB0A-9952-414B-A2FC-AA93424358AA}"/>
              </a:ext>
            </a:extLst>
          </p:cNvPr>
          <p:cNvSpPr/>
          <p:nvPr userDrawn="1"/>
        </p:nvSpPr>
        <p:spPr>
          <a:xfrm>
            <a:off x="714045" y="1709528"/>
            <a:ext cx="3654830" cy="605013"/>
          </a:xfrm>
          <a:prstGeom prst="roundRect">
            <a:avLst>
              <a:gd name="adj" fmla="val 5000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84B9C8"/>
              </a:solidFill>
            </a:endParaRPr>
          </a:p>
        </p:txBody>
      </p:sp>
      <p:sp>
        <p:nvSpPr>
          <p:cNvPr id="16" name="Text Placeholder 15">
            <a:extLst>
              <a:ext uri="{FF2B5EF4-FFF2-40B4-BE49-F238E27FC236}">
                <a16:creationId xmlns:a16="http://schemas.microsoft.com/office/drawing/2014/main" id="{2555DB51-C25A-4B81-81C9-03BDCDBC5E79}"/>
              </a:ext>
            </a:extLst>
          </p:cNvPr>
          <p:cNvSpPr>
            <a:spLocks noGrp="1"/>
          </p:cNvSpPr>
          <p:nvPr>
            <p:ph type="body" sz="quarter" idx="10"/>
          </p:nvPr>
        </p:nvSpPr>
        <p:spPr>
          <a:xfrm>
            <a:off x="687230" y="1808956"/>
            <a:ext cx="3681646" cy="592137"/>
          </a:xfrm>
        </p:spPr>
        <p:txBody>
          <a:bodyPr/>
          <a:lstStyle>
            <a:lvl1pPr marL="0" indent="0" algn="ctr">
              <a:buNone/>
              <a:defRPr sz="2400" b="1">
                <a:solidFill>
                  <a:schemeClr val="accent4"/>
                </a:solidFill>
              </a:defRPr>
            </a:lvl1pPr>
            <a:lvl2pPr marL="457200" indent="0" algn="ctr">
              <a:buNone/>
              <a:defRPr b="1">
                <a:solidFill>
                  <a:schemeClr val="accent4"/>
                </a:solidFill>
              </a:defRPr>
            </a:lvl2pPr>
            <a:lvl3pPr marL="914400" indent="0" algn="ctr">
              <a:buNone/>
              <a:defRPr b="1">
                <a:solidFill>
                  <a:schemeClr val="accent4"/>
                </a:solidFill>
              </a:defRPr>
            </a:lvl3pPr>
            <a:lvl4pPr marL="1371600" indent="0" algn="ctr">
              <a:buNone/>
              <a:defRPr b="1">
                <a:solidFill>
                  <a:schemeClr val="accent4"/>
                </a:solidFill>
              </a:defRPr>
            </a:lvl4pPr>
            <a:lvl5pPr marL="1828800" indent="0" algn="ctr">
              <a:buNone/>
              <a:defRPr b="1">
                <a:solidFill>
                  <a:schemeClr val="accent4"/>
                </a:solidFill>
              </a:defRPr>
            </a:lvl5pPr>
          </a:lstStyle>
          <a:p>
            <a:pPr lvl="0"/>
            <a:r>
              <a:rPr lang="en-US" dirty="0"/>
              <a:t>Click to edit</a:t>
            </a:r>
          </a:p>
        </p:txBody>
      </p:sp>
    </p:spTree>
    <p:extLst>
      <p:ext uri="{BB962C8B-B14F-4D97-AF65-F5344CB8AC3E}">
        <p14:creationId xmlns:p14="http://schemas.microsoft.com/office/powerpoint/2010/main" val="453497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630621" y="1479584"/>
            <a:ext cx="3941379" cy="929211"/>
          </a:xfrm>
        </p:spPr>
        <p:txBody>
          <a:bodyPr anchor="b">
            <a:normAutofit/>
          </a:bodyPr>
          <a:lstStyle>
            <a:lvl1pPr>
              <a:defRPr sz="3600" cap="none">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630621" y="2598878"/>
            <a:ext cx="3941379" cy="3055162"/>
          </a:xfrm>
        </p:spPr>
        <p:txBody>
          <a:bodyPr lIns="91440"/>
          <a:lstStyle>
            <a:lvl1pPr marL="0" indent="0">
              <a:spcBef>
                <a:spcPts val="1200"/>
              </a:spcBef>
              <a:buClr>
                <a:schemeClr val="accent4"/>
              </a:buClr>
              <a:buSzPct val="105000"/>
              <a:buFont typeface="Arial" panose="020B0604020202020204" pitchFamily="34" charset="0"/>
              <a:buNone/>
              <a:defRPr sz="2800">
                <a:solidFill>
                  <a:schemeClr val="bg1"/>
                </a:solidFill>
              </a:defRPr>
            </a:lvl1pPr>
            <a:lvl2pPr marL="800100" indent="-342900">
              <a:spcBef>
                <a:spcPts val="1200"/>
              </a:spcBef>
              <a:buFont typeface="Courier New" panose="02070309020205020404" pitchFamily="49" charset="0"/>
              <a:buChar char="o"/>
              <a:defRPr sz="2800">
                <a:solidFill>
                  <a:schemeClr val="bg1"/>
                </a:solidFill>
              </a:defRPr>
            </a:lvl2pPr>
            <a:lvl3pPr marL="1257300" indent="-342900">
              <a:spcBef>
                <a:spcPts val="1200"/>
              </a:spcBef>
              <a:buFont typeface="Wingdings" panose="05000000000000000000" pitchFamily="2" charset="2"/>
              <a:buChar char="§"/>
              <a:defRPr sz="2800">
                <a:solidFill>
                  <a:schemeClr val="bg1"/>
                </a:solidFill>
              </a:defRPr>
            </a:lvl3pPr>
            <a:lvl4pPr marL="1714500" indent="-342900">
              <a:buFont typeface="Arial" panose="020B0604020202020204" pitchFamily="34" charset="0"/>
              <a:buChar char="•"/>
              <a:defRPr sz="2800">
                <a:solidFill>
                  <a:schemeClr val="accent4"/>
                </a:solidFill>
              </a:defRPr>
            </a:lvl4pPr>
            <a:lvl5pPr marL="2171700" indent="-342900">
              <a:buFont typeface="Century Gothic" panose="020B0502020202020204" pitchFamily="34" charset="0"/>
              <a:buChar char="―"/>
              <a:defRPr sz="2800">
                <a:solidFill>
                  <a:schemeClr val="accent4"/>
                </a:solidFill>
              </a:defRPr>
            </a:lvl5pPr>
          </a:lstStyle>
          <a:p>
            <a:pPr lvl="0"/>
            <a:r>
              <a:rPr lang="en-US" dirty="0"/>
              <a:t>Click to edit Master text styles</a:t>
            </a:r>
          </a:p>
          <a:p>
            <a:pPr lvl="1"/>
            <a:r>
              <a:rPr lang="en-US" dirty="0"/>
              <a:t>Second level</a:t>
            </a:r>
          </a:p>
          <a:p>
            <a:pPr lvl="2"/>
            <a:r>
              <a:rPr lang="en-US" dirty="0"/>
              <a:t>Third level</a:t>
            </a:r>
          </a:p>
        </p:txBody>
      </p:sp>
      <p:pic>
        <p:nvPicPr>
          <p:cNvPr id="16" name="Picture 15" descr="Text&#10;&#10;Description automatically generated with medium confidence">
            <a:extLst>
              <a:ext uri="{FF2B5EF4-FFF2-40B4-BE49-F238E27FC236}">
                <a16:creationId xmlns:a16="http://schemas.microsoft.com/office/drawing/2014/main" id="{0BCF18F8-4EFD-4FA6-B38A-404879F860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893" y="5968335"/>
            <a:ext cx="2161697" cy="811199"/>
          </a:xfrm>
          <a:prstGeom prst="rect">
            <a:avLst/>
          </a:prstGeom>
        </p:spPr>
      </p:pic>
    </p:spTree>
    <p:extLst>
      <p:ext uri="{BB962C8B-B14F-4D97-AF65-F5344CB8AC3E}">
        <p14:creationId xmlns:p14="http://schemas.microsoft.com/office/powerpoint/2010/main" val="1722688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1257157"/>
            <a:ext cx="5800299" cy="568322"/>
          </a:xfrm>
        </p:spPr>
        <p:txBody>
          <a:bodyPr>
            <a:noAutofit/>
          </a:bodyPr>
          <a:lstStyle>
            <a:lvl1pPr>
              <a:defRPr sz="2800" cap="none">
                <a:solidFill>
                  <a:srgbClr val="002060"/>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6" y="1986883"/>
            <a:ext cx="5800299" cy="3248056"/>
          </a:xfrm>
        </p:spPr>
        <p:txBody>
          <a:bodyPr/>
          <a:lstStyle>
            <a:lvl1pPr marL="228600" indent="-228600">
              <a:spcBef>
                <a:spcPts val="600"/>
              </a:spcBef>
              <a:buClr>
                <a:schemeClr val="accent4"/>
              </a:buClr>
              <a:buSzPct val="120000"/>
              <a:defRPr sz="2400">
                <a:solidFill>
                  <a:srgbClr val="000000"/>
                </a:solidFill>
              </a:defRPr>
            </a:lvl1pPr>
            <a:lvl2pPr marL="685800" indent="-228600">
              <a:spcBef>
                <a:spcPts val="600"/>
              </a:spcBef>
              <a:buClr>
                <a:schemeClr val="accent4"/>
              </a:buClr>
              <a:buSzPct val="80000"/>
              <a:buFont typeface="Courier New" panose="02070309020205020404" pitchFamily="49" charset="0"/>
              <a:buChar char="o"/>
              <a:defRPr sz="2400">
                <a:solidFill>
                  <a:srgbClr val="000000"/>
                </a:solidFill>
              </a:defRPr>
            </a:lvl2pPr>
            <a:lvl3pPr marL="1143000" indent="-228600">
              <a:spcBef>
                <a:spcPts val="600"/>
              </a:spcBef>
              <a:buFont typeface="Wingdings" panose="05000000000000000000" pitchFamily="2" charset="2"/>
              <a:buChar char="§"/>
              <a:defRPr sz="2400">
                <a:solidFill>
                  <a:srgbClr val="000000"/>
                </a:solidFill>
              </a:defRPr>
            </a:lvl3pPr>
            <a:lvl4pPr>
              <a:spcBef>
                <a:spcPts val="600"/>
              </a:spcBef>
              <a:buClr>
                <a:schemeClr val="accent4"/>
              </a:buClr>
              <a:defRPr sz="2400">
                <a:solidFill>
                  <a:srgbClr val="000000"/>
                </a:solidFill>
              </a:defRPr>
            </a:lvl4pPr>
            <a:lvl5pPr>
              <a:spcBef>
                <a:spcPts val="600"/>
              </a:spcBef>
              <a:buClr>
                <a:schemeClr val="accent4"/>
              </a:buClr>
              <a:defRPr sz="2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DFBA221B-9AE9-43BC-953C-54E9AA4A5C42}"/>
              </a:ext>
            </a:extLst>
          </p:cNvPr>
          <p:cNvSpPr txBox="1">
            <a:spLocks/>
          </p:cNvSpPr>
          <p:nvPr userDrawn="1"/>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pic>
        <p:nvPicPr>
          <p:cNvPr id="15" name="Picture 14" descr="Text&#10;&#10;Description automatically generated">
            <a:extLst>
              <a:ext uri="{FF2B5EF4-FFF2-40B4-BE49-F238E27FC236}">
                <a16:creationId xmlns:a16="http://schemas.microsoft.com/office/drawing/2014/main" id="{E3ABA396-7979-4B0F-AE90-280B414182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893" y="5967785"/>
            <a:ext cx="2161697" cy="811200"/>
          </a:xfrm>
          <a:prstGeom prst="rect">
            <a:avLst/>
          </a:prstGeom>
        </p:spPr>
      </p:pic>
      <p:sp>
        <p:nvSpPr>
          <p:cNvPr id="7" name="TextBox 6">
            <a:extLst>
              <a:ext uri="{FF2B5EF4-FFF2-40B4-BE49-F238E27FC236}">
                <a16:creationId xmlns:a16="http://schemas.microsoft.com/office/drawing/2014/main" id="{EC1E65B2-97E3-40AD-B8F4-EB42A6266EEA}"/>
              </a:ext>
            </a:extLst>
          </p:cNvPr>
          <p:cNvSpPr txBox="1"/>
          <p:nvPr userDrawn="1"/>
        </p:nvSpPr>
        <p:spPr>
          <a:xfrm>
            <a:off x="2893483" y="6449088"/>
            <a:ext cx="8556989"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chemeClr val="bg1"/>
                </a:solidFill>
                <a:effectLst/>
                <a:uLnTx/>
                <a:uFillTx/>
                <a:latin typeface="Century Gothic"/>
                <a:ea typeface="+mn-ea"/>
                <a:cs typeface="+mn-cs"/>
              </a:rPr>
              <a:t>Identificación de los riesgos por medio de los reservorios | Sesión 2: Cómo los microbios enferman a las personas </a:t>
            </a:r>
          </a:p>
        </p:txBody>
      </p:sp>
    </p:spTree>
    <p:extLst>
      <p:ext uri="{BB962C8B-B14F-4D97-AF65-F5344CB8AC3E}">
        <p14:creationId xmlns:p14="http://schemas.microsoft.com/office/powerpoint/2010/main" val="9118796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2B42-FA63-435E-AE9B-DF38F0D6BE9C}"/>
              </a:ext>
            </a:extLst>
          </p:cNvPr>
          <p:cNvSpPr>
            <a:spLocks noGrp="1"/>
          </p:cNvSpPr>
          <p:nvPr>
            <p:ph type="title"/>
          </p:nvPr>
        </p:nvSpPr>
        <p:spPr>
          <a:xfrm>
            <a:off x="617027" y="2074119"/>
            <a:ext cx="3837708" cy="963926"/>
          </a:xfrm>
        </p:spPr>
        <p:txBody>
          <a:bodyPr anchor="b"/>
          <a:lstStyle>
            <a:lvl1pPr algn="ctr">
              <a:defRPr>
                <a:solidFill>
                  <a:schemeClr val="bg1"/>
                </a:solidFill>
              </a:defRPr>
            </a:lvl1pPr>
          </a:lstStyle>
          <a:p>
            <a:r>
              <a:rPr lang="en-US" dirty="0"/>
              <a:t>Click to edit Master title style</a:t>
            </a:r>
          </a:p>
        </p:txBody>
      </p:sp>
      <p:sp>
        <p:nvSpPr>
          <p:cNvPr id="10" name="Slide Number Placeholder 5">
            <a:extLst>
              <a:ext uri="{FF2B5EF4-FFF2-40B4-BE49-F238E27FC236}">
                <a16:creationId xmlns:a16="http://schemas.microsoft.com/office/drawing/2014/main" id="{7CBB84BB-A187-4A37-82E3-AD39E0AAA5FC}"/>
              </a:ext>
            </a:extLst>
          </p:cNvPr>
          <p:cNvSpPr txBox="1">
            <a:spLocks/>
          </p:cNvSpPr>
          <p:nvPr userDrawn="1"/>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pic>
        <p:nvPicPr>
          <p:cNvPr id="11" name="Picture 10" descr="Text&#10;&#10;Description automatically generated">
            <a:extLst>
              <a:ext uri="{FF2B5EF4-FFF2-40B4-BE49-F238E27FC236}">
                <a16:creationId xmlns:a16="http://schemas.microsoft.com/office/drawing/2014/main" id="{6A14C6AE-C189-44EC-953D-F29501D6BA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893" y="5967785"/>
            <a:ext cx="2161697" cy="811200"/>
          </a:xfrm>
          <a:prstGeom prst="rect">
            <a:avLst/>
          </a:prstGeom>
        </p:spPr>
      </p:pic>
      <p:sp>
        <p:nvSpPr>
          <p:cNvPr id="8" name="TextBox 7">
            <a:extLst>
              <a:ext uri="{FF2B5EF4-FFF2-40B4-BE49-F238E27FC236}">
                <a16:creationId xmlns:a16="http://schemas.microsoft.com/office/drawing/2014/main" id="{9B2D3AD6-BEBB-4C36-A592-163080722CF3}"/>
              </a:ext>
            </a:extLst>
          </p:cNvPr>
          <p:cNvSpPr txBox="1"/>
          <p:nvPr userDrawn="1"/>
        </p:nvSpPr>
        <p:spPr>
          <a:xfrm>
            <a:off x="2893483" y="6449088"/>
            <a:ext cx="8556989"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chemeClr val="bg1"/>
                </a:solidFill>
                <a:effectLst/>
                <a:uLnTx/>
                <a:uFillTx/>
                <a:latin typeface="Century Gothic"/>
                <a:ea typeface="+mn-ea"/>
                <a:cs typeface="+mn-cs"/>
              </a:rPr>
              <a:t>Identificación de los riesgos por medio de los reservorios | Sesión 2: Cómo los microbios enferman a las personas </a:t>
            </a:r>
          </a:p>
        </p:txBody>
      </p:sp>
      <p:pic>
        <p:nvPicPr>
          <p:cNvPr id="9" name="Google Shape;134;p5" descr="Google Shape;119;p5">
            <a:extLst>
              <a:ext uri="{FF2B5EF4-FFF2-40B4-BE49-F238E27FC236}">
                <a16:creationId xmlns:a16="http://schemas.microsoft.com/office/drawing/2014/main" id="{6A318AF1-FC99-4008-AFF5-C378AA0E6264}"/>
              </a:ext>
            </a:extLst>
          </p:cNvPr>
          <p:cNvPicPr preferRelativeResize="0"/>
          <p:nvPr userDrawn="1"/>
        </p:nvPicPr>
        <p:blipFill rotWithShape="1">
          <a:blip r:embed="rId4">
            <a:alphaModFix/>
          </a:blip>
          <a:srcRect/>
          <a:stretch/>
        </p:blipFill>
        <p:spPr>
          <a:xfrm>
            <a:off x="5109400" y="1219599"/>
            <a:ext cx="5527376" cy="3105951"/>
          </a:xfrm>
          <a:prstGeom prst="rect">
            <a:avLst/>
          </a:prstGeom>
          <a:noFill/>
          <a:ln>
            <a:noFill/>
          </a:ln>
        </p:spPr>
      </p:pic>
    </p:spTree>
    <p:extLst>
      <p:ext uri="{BB962C8B-B14F-4D97-AF65-F5344CB8AC3E}">
        <p14:creationId xmlns:p14="http://schemas.microsoft.com/office/powerpoint/2010/main" val="1112189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D2B42-FA63-435E-AE9B-DF38F0D6BE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213304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36941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cSld name="Section Header">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25EFE-322C-49C8-9D66-455432F065AC}"/>
              </a:ext>
            </a:extLst>
          </p:cNvPr>
          <p:cNvSpPr>
            <a:spLocks noGrp="1"/>
          </p:cNvSpPr>
          <p:nvPr>
            <p:ph type="title"/>
          </p:nvPr>
        </p:nvSpPr>
        <p:spPr>
          <a:xfrm>
            <a:off x="831850" y="1709738"/>
            <a:ext cx="10515600" cy="2852737"/>
          </a:xfrm>
        </p:spPr>
        <p:txBody>
          <a:bodyPr anchor="b"/>
          <a:lstStyle>
            <a:lvl1pPr>
              <a:defRPr sz="48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E2D5304B-1AEE-4189-B142-1C2790A766E7}"/>
              </a:ext>
            </a:extLst>
          </p:cNvPr>
          <p:cNvSpPr>
            <a:spLocks noGrp="1"/>
          </p:cNvSpPr>
          <p:nvPr>
            <p:ph type="body" idx="1"/>
          </p:nvPr>
        </p:nvSpPr>
        <p:spPr>
          <a:xfrm>
            <a:off x="831850" y="4589463"/>
            <a:ext cx="10515600" cy="1004513"/>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071854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p:txBody>
          <a:bodyPr/>
          <a:lstStyle>
            <a:lvl1pPr>
              <a:buSzPct val="110000"/>
              <a:defRPr sz="2400">
                <a:solidFill>
                  <a:srgbClr val="000000"/>
                </a:solidFill>
              </a:defRPr>
            </a:lvl1pPr>
            <a:lvl2pPr>
              <a:defRPr sz="2400">
                <a:solidFill>
                  <a:srgbClr val="000000"/>
                </a:solidFill>
              </a:defRPr>
            </a:lvl2pPr>
            <a:lvl3pPr>
              <a:defRPr sz="2400">
                <a:solidFill>
                  <a:srgbClr val="000000"/>
                </a:solidFill>
              </a:defRPr>
            </a:lvl3pPr>
            <a:lvl4pPr>
              <a:defRPr sz="2400">
                <a:solidFill>
                  <a:srgbClr val="000000"/>
                </a:solidFill>
              </a:defRPr>
            </a:lvl4pPr>
            <a:lvl5pPr>
              <a:defRPr sz="24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8805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hasCustomPrompt="1"/>
          </p:nvPr>
        </p:nvSpPr>
        <p:spPr>
          <a:xfrm>
            <a:off x="838200" y="456489"/>
            <a:ext cx="10515600" cy="702457"/>
          </a:xfrm>
        </p:spPr>
        <p:txBody>
          <a:bodyPr/>
          <a:lstStyle>
            <a:lvl1pPr>
              <a:defRPr cap="none"/>
            </a:lvl1pPr>
          </a:lstStyle>
          <a:p>
            <a:r>
              <a:rPr lang="en-US" dirty="0"/>
              <a:t>Click to edit master title style</a:t>
            </a:r>
          </a:p>
        </p:txBody>
      </p:sp>
    </p:spTree>
    <p:extLst>
      <p:ext uri="{BB962C8B-B14F-4D97-AF65-F5344CB8AC3E}">
        <p14:creationId xmlns:p14="http://schemas.microsoft.com/office/powerpoint/2010/main" val="6009140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hasCustomPrompt="1"/>
          </p:nvPr>
        </p:nvSpPr>
        <p:spPr>
          <a:xfrm>
            <a:off x="838200" y="456489"/>
            <a:ext cx="10515600" cy="702457"/>
          </a:xfrm>
        </p:spPr>
        <p:txBody>
          <a:bodyPr/>
          <a:lstStyle>
            <a:lvl1pPr>
              <a:defRPr cap="none"/>
            </a:lvl1pPr>
          </a:lstStyle>
          <a:p>
            <a:r>
              <a:rPr lang="en-US" dirty="0"/>
              <a:t>Click to edit master title style</a:t>
            </a:r>
          </a:p>
        </p:txBody>
      </p:sp>
      <p:sp>
        <p:nvSpPr>
          <p:cNvPr id="4" name="Content Placeholder 3">
            <a:extLst>
              <a:ext uri="{FF2B5EF4-FFF2-40B4-BE49-F238E27FC236}">
                <a16:creationId xmlns:a16="http://schemas.microsoft.com/office/drawing/2014/main" id="{CB9C344C-6DE1-4F7E-8A7D-92CE2C58C5AC}"/>
              </a:ext>
            </a:extLst>
          </p:cNvPr>
          <p:cNvSpPr>
            <a:spLocks noGrp="1"/>
          </p:cNvSpPr>
          <p:nvPr>
            <p:ph sz="quarter" idx="10"/>
          </p:nvPr>
        </p:nvSpPr>
        <p:spPr>
          <a:xfrm>
            <a:off x="1057275" y="1284323"/>
            <a:ext cx="3286125" cy="15430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3">
            <a:extLst>
              <a:ext uri="{FF2B5EF4-FFF2-40B4-BE49-F238E27FC236}">
                <a16:creationId xmlns:a16="http://schemas.microsoft.com/office/drawing/2014/main" id="{D6F0E644-468B-442F-B1F8-DB63E8020217}"/>
              </a:ext>
            </a:extLst>
          </p:cNvPr>
          <p:cNvSpPr>
            <a:spLocks noGrp="1"/>
          </p:cNvSpPr>
          <p:nvPr>
            <p:ph sz="quarter" idx="11"/>
          </p:nvPr>
        </p:nvSpPr>
        <p:spPr>
          <a:xfrm>
            <a:off x="6729413" y="1284323"/>
            <a:ext cx="3286125" cy="1543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259AD8F3-BCF9-4159-927D-8E3640BFE609}"/>
              </a:ext>
            </a:extLst>
          </p:cNvPr>
          <p:cNvSpPr>
            <a:spLocks noGrp="1"/>
          </p:cNvSpPr>
          <p:nvPr>
            <p:ph sz="quarter" idx="12"/>
          </p:nvPr>
        </p:nvSpPr>
        <p:spPr>
          <a:xfrm>
            <a:off x="1057275" y="3076575"/>
            <a:ext cx="3286125" cy="1543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3945D802-8072-4EAF-8C27-73226687CE50}"/>
              </a:ext>
            </a:extLst>
          </p:cNvPr>
          <p:cNvSpPr>
            <a:spLocks noGrp="1"/>
          </p:cNvSpPr>
          <p:nvPr>
            <p:ph sz="quarter" idx="13"/>
          </p:nvPr>
        </p:nvSpPr>
        <p:spPr>
          <a:xfrm>
            <a:off x="6729414" y="2990851"/>
            <a:ext cx="3286125" cy="1543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25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625268"/>
            <a:ext cx="5636526" cy="1622431"/>
          </a:xfrm>
        </p:spPr>
        <p:txBody>
          <a:bodyPr anchor="b">
            <a:normAutofit/>
          </a:bodyPr>
          <a:lstStyle>
            <a:lvl1pPr>
              <a:defRPr sz="3600" cap="none">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4" y="2670143"/>
            <a:ext cx="5636527" cy="2610566"/>
          </a:xfrm>
        </p:spPr>
        <p:txBody>
          <a:bodyPr/>
          <a:lstStyle>
            <a:lvl1pPr marL="341313" indent="-341313">
              <a:buClr>
                <a:schemeClr val="bg1"/>
              </a:buClr>
              <a:buSzPct val="105000"/>
              <a:defRPr sz="3200">
                <a:solidFill>
                  <a:schemeClr val="bg1"/>
                </a:solidFill>
              </a:defRPr>
            </a:lvl1pPr>
            <a:lvl2pPr marL="804863" indent="-347663">
              <a:defRPr sz="3200">
                <a:solidFill>
                  <a:schemeClr val="bg1"/>
                </a:solidFill>
              </a:defRPr>
            </a:lvl2pPr>
            <a:lvl3pPr marL="1255713" indent="-341313">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Slide Number Placeholder 5">
            <a:extLst>
              <a:ext uri="{FF2B5EF4-FFF2-40B4-BE49-F238E27FC236}">
                <a16:creationId xmlns:a16="http://schemas.microsoft.com/office/drawing/2014/main" id="{E6A7D95A-B3A9-4990-A841-80F7C9729FB7}"/>
              </a:ext>
            </a:extLst>
          </p:cNvPr>
          <p:cNvSpPr txBox="1">
            <a:spLocks/>
          </p:cNvSpPr>
          <p:nvPr/>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pic>
        <p:nvPicPr>
          <p:cNvPr id="9" name="Picture 8" descr="Text&#10;&#10;Description automatically generated">
            <a:extLst>
              <a:ext uri="{FF2B5EF4-FFF2-40B4-BE49-F238E27FC236}">
                <a16:creationId xmlns:a16="http://schemas.microsoft.com/office/drawing/2014/main" id="{B4404F16-4A40-4F9C-A947-CC3687865F7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893" y="5967785"/>
            <a:ext cx="2161697" cy="811200"/>
          </a:xfrm>
          <a:prstGeom prst="rect">
            <a:avLst/>
          </a:prstGeom>
        </p:spPr>
      </p:pic>
      <p:sp>
        <p:nvSpPr>
          <p:cNvPr id="8" name="TextBox 7">
            <a:extLst>
              <a:ext uri="{FF2B5EF4-FFF2-40B4-BE49-F238E27FC236}">
                <a16:creationId xmlns:a16="http://schemas.microsoft.com/office/drawing/2014/main" id="{680C1772-3732-4F2E-A04A-1BE23C1F7079}"/>
              </a:ext>
            </a:extLst>
          </p:cNvPr>
          <p:cNvSpPr txBox="1"/>
          <p:nvPr userDrawn="1"/>
        </p:nvSpPr>
        <p:spPr>
          <a:xfrm>
            <a:off x="2893483" y="6449088"/>
            <a:ext cx="8556989"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chemeClr val="bg1"/>
                </a:solidFill>
                <a:effectLst/>
                <a:uLnTx/>
                <a:uFillTx/>
                <a:latin typeface="Century Gothic"/>
                <a:ea typeface="+mn-ea"/>
                <a:cs typeface="+mn-cs"/>
              </a:rPr>
              <a:t>Identificación de los riesgos por medio de los reservorios | Sesión 2: Cómo los microbios enferman a las personas </a:t>
            </a:r>
          </a:p>
        </p:txBody>
      </p:sp>
    </p:spTree>
    <p:extLst>
      <p:ext uri="{BB962C8B-B14F-4D97-AF65-F5344CB8AC3E}">
        <p14:creationId xmlns:p14="http://schemas.microsoft.com/office/powerpoint/2010/main" val="4250767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5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19116" y="625268"/>
            <a:ext cx="5636526" cy="1622431"/>
          </a:xfrm>
        </p:spPr>
        <p:txBody>
          <a:bodyPr anchor="b">
            <a:normAutofit/>
          </a:bodyPr>
          <a:lstStyle>
            <a:lvl1pPr>
              <a:defRPr sz="3600" cap="none">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19115" y="2670143"/>
            <a:ext cx="4844958" cy="2610566"/>
          </a:xfrm>
        </p:spPr>
        <p:txBody>
          <a:bodyPr/>
          <a:lstStyle>
            <a:lvl1pPr marL="341313" indent="-341313">
              <a:buClr>
                <a:schemeClr val="bg1"/>
              </a:buClr>
              <a:buSzPct val="105000"/>
              <a:defRPr sz="3200">
                <a:solidFill>
                  <a:schemeClr val="bg1"/>
                </a:solidFill>
              </a:defRPr>
            </a:lvl1pPr>
            <a:lvl2pPr marL="804863" indent="-347663">
              <a:defRPr sz="3200">
                <a:solidFill>
                  <a:schemeClr val="bg1"/>
                </a:solidFill>
              </a:defRPr>
            </a:lvl2pPr>
            <a:lvl3pPr marL="1255713" indent="-341313">
              <a:defRPr sz="3200">
                <a:solidFill>
                  <a:schemeClr val="bg1"/>
                </a:solidFill>
              </a:defRPr>
            </a:lvl3pPr>
            <a:lvl4pPr>
              <a:defRPr sz="3200">
                <a:solidFill>
                  <a:schemeClr val="bg1"/>
                </a:solidFill>
              </a:defRPr>
            </a:lvl4pPr>
            <a:lvl5pPr>
              <a:defRPr sz="3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5">
            <a:extLst>
              <a:ext uri="{FF2B5EF4-FFF2-40B4-BE49-F238E27FC236}">
                <a16:creationId xmlns:a16="http://schemas.microsoft.com/office/drawing/2014/main" id="{7D18B3E3-5FD9-48AB-83B0-C2461B8B0C64}"/>
              </a:ext>
            </a:extLst>
          </p:cNvPr>
          <p:cNvSpPr txBox="1">
            <a:spLocks/>
          </p:cNvSpPr>
          <p:nvPr/>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pic>
        <p:nvPicPr>
          <p:cNvPr id="10" name="Picture 9" descr="Text&#10;&#10;Description automatically generated">
            <a:extLst>
              <a:ext uri="{FF2B5EF4-FFF2-40B4-BE49-F238E27FC236}">
                <a16:creationId xmlns:a16="http://schemas.microsoft.com/office/drawing/2014/main" id="{5CBD6ADF-8955-4B4B-87DE-4C58F44EB55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5893" y="5967785"/>
            <a:ext cx="2161697" cy="811200"/>
          </a:xfrm>
          <a:prstGeom prst="rect">
            <a:avLst/>
          </a:prstGeom>
        </p:spPr>
      </p:pic>
      <p:sp>
        <p:nvSpPr>
          <p:cNvPr id="8" name="TextBox 7">
            <a:extLst>
              <a:ext uri="{FF2B5EF4-FFF2-40B4-BE49-F238E27FC236}">
                <a16:creationId xmlns:a16="http://schemas.microsoft.com/office/drawing/2014/main" id="{E5943BD5-4189-4E12-B17E-AD075A71CBE4}"/>
              </a:ext>
            </a:extLst>
          </p:cNvPr>
          <p:cNvSpPr txBox="1"/>
          <p:nvPr userDrawn="1"/>
        </p:nvSpPr>
        <p:spPr>
          <a:xfrm>
            <a:off x="2893483" y="6449088"/>
            <a:ext cx="8556989"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chemeClr val="bg1"/>
                </a:solidFill>
                <a:effectLst/>
                <a:uLnTx/>
                <a:uFillTx/>
                <a:latin typeface="Century Gothic"/>
                <a:ea typeface="+mn-ea"/>
                <a:cs typeface="+mn-cs"/>
              </a:rPr>
              <a:t>Identificación de los riesgos por medio de los reservorios | Sesión 2: Cómo los microbios enferman a las personas </a:t>
            </a:r>
          </a:p>
        </p:txBody>
      </p:sp>
    </p:spTree>
    <p:extLst>
      <p:ext uri="{BB962C8B-B14F-4D97-AF65-F5344CB8AC3E}">
        <p14:creationId xmlns:p14="http://schemas.microsoft.com/office/powerpoint/2010/main" val="423549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753354" y="625269"/>
            <a:ext cx="9840038" cy="677270"/>
          </a:xfrm>
        </p:spPr>
        <p:txBody>
          <a:bodyPr anchor="b">
            <a:normAutofit/>
          </a:bodyPr>
          <a:lstStyle>
            <a:lvl1pPr>
              <a:defRPr sz="3600" cap="none">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280160" y="1478280"/>
            <a:ext cx="5593080" cy="4175760"/>
          </a:xfrm>
        </p:spPr>
        <p:txBody>
          <a:bodyPr lIns="91440"/>
          <a:lstStyle>
            <a:lvl1pPr marL="0" indent="0">
              <a:buClr>
                <a:schemeClr val="accent4"/>
              </a:buClr>
              <a:buSzPct val="105000"/>
              <a:buFont typeface="Arial" panose="020B0604020202020204" pitchFamily="34" charset="0"/>
              <a:buNone/>
              <a:defRPr sz="2000">
                <a:solidFill>
                  <a:srgbClr val="000000"/>
                </a:solidFill>
              </a:defRPr>
            </a:lvl1pPr>
            <a:lvl2pPr marL="457200" indent="0">
              <a:buNone/>
              <a:defRPr sz="2000">
                <a:solidFill>
                  <a:srgbClr val="000000"/>
                </a:solidFill>
              </a:defRPr>
            </a:lvl2pPr>
            <a:lvl3pPr marL="914400" indent="0">
              <a:buNone/>
              <a:defRPr sz="2000">
                <a:solidFill>
                  <a:srgbClr val="000000"/>
                </a:solidFill>
              </a:defRPr>
            </a:lvl3pPr>
            <a:lvl4pPr marL="1371600" indent="0">
              <a:buNone/>
              <a:defRPr sz="2000">
                <a:solidFill>
                  <a:srgbClr val="000000"/>
                </a:solidFill>
              </a:defRPr>
            </a:lvl4pPr>
            <a:lvl5pPr marL="1828800" indent="0">
              <a:buNone/>
              <a:defRPr sz="2000">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descr="Text&#10;&#10;Description automatically generated with medium confidence">
            <a:extLst>
              <a:ext uri="{FF2B5EF4-FFF2-40B4-BE49-F238E27FC236}">
                <a16:creationId xmlns:a16="http://schemas.microsoft.com/office/drawing/2014/main" id="{0BCF18F8-4EFD-4FA6-B38A-404879F860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893" y="5968335"/>
            <a:ext cx="2161697" cy="811199"/>
          </a:xfrm>
          <a:prstGeom prst="rect">
            <a:avLst/>
          </a:prstGeom>
        </p:spPr>
      </p:pic>
      <p:sp>
        <p:nvSpPr>
          <p:cNvPr id="11" name="Parallelogram 10">
            <a:extLst>
              <a:ext uri="{FF2B5EF4-FFF2-40B4-BE49-F238E27FC236}">
                <a16:creationId xmlns:a16="http://schemas.microsoft.com/office/drawing/2014/main" id="{9C8C380F-9274-4684-A206-31C6D1D77308}"/>
              </a:ext>
            </a:extLst>
          </p:cNvPr>
          <p:cNvSpPr/>
          <p:nvPr/>
        </p:nvSpPr>
        <p:spPr>
          <a:xfrm>
            <a:off x="5819297" y="0"/>
            <a:ext cx="6305782" cy="5897880"/>
          </a:xfrm>
          <a:prstGeom prst="parallelogram">
            <a:avLst>
              <a:gd name="adj" fmla="val 34354"/>
            </a:avLst>
          </a:prstGeom>
          <a:solidFill>
            <a:schemeClr val="bg1">
              <a:lumMod val="6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43C16C44-606D-4465-BDD0-9E94F72C53B2}"/>
              </a:ext>
            </a:extLst>
          </p:cNvPr>
          <p:cNvSpPr>
            <a:spLocks noGrp="1"/>
          </p:cNvSpPr>
          <p:nvPr>
            <p:ph type="body" sz="quarter" idx="10"/>
          </p:nvPr>
        </p:nvSpPr>
        <p:spPr>
          <a:xfrm>
            <a:off x="7208520" y="1478280"/>
            <a:ext cx="4343400" cy="4175760"/>
          </a:xfrm>
        </p:spPr>
        <p:txBody>
          <a:bodyPr/>
          <a:lstStyle>
            <a:lvl1pPr>
              <a:defRPr sz="2000">
                <a:solidFill>
                  <a:srgbClr val="000000"/>
                </a:solidFill>
              </a:defRPr>
            </a:lvl1pPr>
            <a:lvl2pPr>
              <a:defRPr sz="2000">
                <a:solidFill>
                  <a:srgbClr val="000000"/>
                </a:solidFill>
              </a:defRPr>
            </a:lvl2pPr>
            <a:lvl3pPr>
              <a:defRPr sz="2000">
                <a:solidFill>
                  <a:srgbClr val="000000"/>
                </a:solidFill>
              </a:defRPr>
            </a:lvl3pPr>
            <a:lvl4pPr>
              <a:defRPr sz="2000">
                <a:solidFill>
                  <a:srgbClr val="000000"/>
                </a:solidFill>
              </a:defRPr>
            </a:lvl4pPr>
            <a:lvl5pPr>
              <a:defRPr sz="2000">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635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99952" y="1479584"/>
            <a:ext cx="9925248" cy="929211"/>
          </a:xfrm>
        </p:spPr>
        <p:txBody>
          <a:bodyPr anchor="b">
            <a:normAutofit/>
          </a:bodyPr>
          <a:lstStyle>
            <a:lvl1pPr>
              <a:defRPr sz="3600" cap="none">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99952" y="2598878"/>
            <a:ext cx="9925248" cy="3055162"/>
          </a:xfrm>
        </p:spPr>
        <p:txBody>
          <a:bodyPr lIns="91440"/>
          <a:lstStyle>
            <a:lvl1pPr marL="342900" indent="-342900">
              <a:spcBef>
                <a:spcPts val="1200"/>
              </a:spcBef>
              <a:buClr>
                <a:schemeClr val="accent4"/>
              </a:buClr>
              <a:buSzPct val="105000"/>
              <a:buFont typeface="Arial" panose="020B0604020202020204" pitchFamily="34" charset="0"/>
              <a:buChar char="•"/>
              <a:defRPr sz="2800">
                <a:solidFill>
                  <a:srgbClr val="000000"/>
                </a:solidFill>
              </a:defRPr>
            </a:lvl1pPr>
            <a:lvl2pPr marL="800100" indent="-342900">
              <a:spcBef>
                <a:spcPts val="1200"/>
              </a:spcBef>
              <a:buFont typeface="Courier New" panose="02070309020205020404" pitchFamily="49" charset="0"/>
              <a:buChar char="o"/>
              <a:defRPr sz="2800">
                <a:solidFill>
                  <a:srgbClr val="000000"/>
                </a:solidFill>
              </a:defRPr>
            </a:lvl2pPr>
            <a:lvl3pPr marL="1257300" indent="-342900">
              <a:spcBef>
                <a:spcPts val="1200"/>
              </a:spcBef>
              <a:buFont typeface="Wingdings" panose="05000000000000000000" pitchFamily="2" charset="2"/>
              <a:buChar char="§"/>
              <a:defRPr sz="2800">
                <a:solidFill>
                  <a:srgbClr val="000000"/>
                </a:solidFill>
              </a:defRPr>
            </a:lvl3pPr>
            <a:lvl4pPr marL="1714500" indent="-342900">
              <a:buFont typeface="Arial" panose="020B0604020202020204" pitchFamily="34" charset="0"/>
              <a:buChar char="•"/>
              <a:defRPr sz="2800">
                <a:solidFill>
                  <a:schemeClr val="accent4"/>
                </a:solidFill>
              </a:defRPr>
            </a:lvl4pPr>
            <a:lvl5pPr marL="2171700" indent="-342900">
              <a:buFont typeface="Century Gothic" panose="020B0502020202020204" pitchFamily="34" charset="0"/>
              <a:buChar char="―"/>
              <a:defRPr sz="2800">
                <a:solidFill>
                  <a:schemeClr val="accent4"/>
                </a:solidFill>
              </a:defRPr>
            </a:lvl5pPr>
          </a:lstStyle>
          <a:p>
            <a:pPr lvl="0"/>
            <a:r>
              <a:rPr lang="en-US" dirty="0"/>
              <a:t>Click to edit Master text styles</a:t>
            </a:r>
          </a:p>
          <a:p>
            <a:pPr lvl="1"/>
            <a:r>
              <a:rPr lang="en-US" dirty="0"/>
              <a:t>Second level</a:t>
            </a:r>
          </a:p>
          <a:p>
            <a:pPr lvl="2"/>
            <a:r>
              <a:rPr lang="en-US" dirty="0"/>
              <a:t>Third level</a:t>
            </a:r>
          </a:p>
        </p:txBody>
      </p:sp>
      <p:pic>
        <p:nvPicPr>
          <p:cNvPr id="16" name="Picture 15" descr="Text&#10;&#10;Description automatically generated with medium confidence">
            <a:extLst>
              <a:ext uri="{FF2B5EF4-FFF2-40B4-BE49-F238E27FC236}">
                <a16:creationId xmlns:a16="http://schemas.microsoft.com/office/drawing/2014/main" id="{0BCF18F8-4EFD-4FA6-B38A-404879F860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893" y="5968335"/>
            <a:ext cx="2161697" cy="811199"/>
          </a:xfrm>
          <a:prstGeom prst="rect">
            <a:avLst/>
          </a:prstGeom>
        </p:spPr>
      </p:pic>
      <p:sp>
        <p:nvSpPr>
          <p:cNvPr id="11" name="Parallelogram 10">
            <a:extLst>
              <a:ext uri="{FF2B5EF4-FFF2-40B4-BE49-F238E27FC236}">
                <a16:creationId xmlns:a16="http://schemas.microsoft.com/office/drawing/2014/main" id="{9C8C380F-9274-4684-A206-31C6D1D77308}"/>
              </a:ext>
            </a:extLst>
          </p:cNvPr>
          <p:cNvSpPr/>
          <p:nvPr/>
        </p:nvSpPr>
        <p:spPr>
          <a:xfrm>
            <a:off x="5819297" y="0"/>
            <a:ext cx="6305782" cy="5897880"/>
          </a:xfrm>
          <a:prstGeom prst="parallelogram">
            <a:avLst>
              <a:gd name="adj" fmla="val 34354"/>
            </a:avLst>
          </a:prstGeom>
          <a:solidFill>
            <a:schemeClr val="bg1">
              <a:lumMod val="65000"/>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11288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8143-8616-4D2D-B87D-C6BB3694FC57}"/>
              </a:ext>
            </a:extLst>
          </p:cNvPr>
          <p:cNvSpPr>
            <a:spLocks noGrp="1"/>
          </p:cNvSpPr>
          <p:nvPr>
            <p:ph type="title"/>
          </p:nvPr>
        </p:nvSpPr>
        <p:spPr>
          <a:xfrm>
            <a:off x="1199952" y="1479584"/>
            <a:ext cx="9925248" cy="929211"/>
          </a:xfrm>
        </p:spPr>
        <p:txBody>
          <a:bodyPr anchor="b">
            <a:normAutofit/>
          </a:bodyPr>
          <a:lstStyle>
            <a:lvl1pPr>
              <a:defRPr sz="3600" cap="none">
                <a:solidFill>
                  <a:schemeClr val="accent4"/>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22E01914-28CA-4A3E-AD77-250F51D131CE}"/>
              </a:ext>
            </a:extLst>
          </p:cNvPr>
          <p:cNvSpPr>
            <a:spLocks noGrp="1"/>
          </p:cNvSpPr>
          <p:nvPr>
            <p:ph idx="1"/>
          </p:nvPr>
        </p:nvSpPr>
        <p:spPr>
          <a:xfrm>
            <a:off x="1199952" y="2598878"/>
            <a:ext cx="9925248" cy="3055162"/>
          </a:xfrm>
        </p:spPr>
        <p:txBody>
          <a:bodyPr lIns="91440"/>
          <a:lstStyle>
            <a:lvl1pPr marL="342900" indent="-342900">
              <a:spcBef>
                <a:spcPts val="1200"/>
              </a:spcBef>
              <a:buClr>
                <a:schemeClr val="accent4"/>
              </a:buClr>
              <a:buSzPct val="105000"/>
              <a:buFont typeface="Arial" panose="020B0604020202020204" pitchFamily="34" charset="0"/>
              <a:buChar char="•"/>
              <a:defRPr sz="2800">
                <a:solidFill>
                  <a:srgbClr val="000000"/>
                </a:solidFill>
              </a:defRPr>
            </a:lvl1pPr>
            <a:lvl2pPr marL="800100" indent="-342900">
              <a:spcBef>
                <a:spcPts val="1200"/>
              </a:spcBef>
              <a:buFont typeface="Courier New" panose="02070309020205020404" pitchFamily="49" charset="0"/>
              <a:buChar char="o"/>
              <a:defRPr sz="2800">
                <a:solidFill>
                  <a:srgbClr val="000000"/>
                </a:solidFill>
              </a:defRPr>
            </a:lvl2pPr>
            <a:lvl3pPr marL="1257300" indent="-342900">
              <a:spcBef>
                <a:spcPts val="1200"/>
              </a:spcBef>
              <a:buFont typeface="Wingdings" panose="05000000000000000000" pitchFamily="2" charset="2"/>
              <a:buChar char="§"/>
              <a:defRPr sz="2800">
                <a:solidFill>
                  <a:srgbClr val="000000"/>
                </a:solidFill>
              </a:defRPr>
            </a:lvl3pPr>
            <a:lvl4pPr marL="1714500" indent="-342900">
              <a:buFont typeface="Arial" panose="020B0604020202020204" pitchFamily="34" charset="0"/>
              <a:buChar char="•"/>
              <a:defRPr sz="2800">
                <a:solidFill>
                  <a:schemeClr val="accent4"/>
                </a:solidFill>
              </a:defRPr>
            </a:lvl4pPr>
            <a:lvl5pPr marL="2171700" indent="-342900">
              <a:buFont typeface="Century Gothic" panose="020B0502020202020204" pitchFamily="34" charset="0"/>
              <a:buChar char="―"/>
              <a:defRPr sz="2800">
                <a:solidFill>
                  <a:schemeClr val="accent4"/>
                </a:solidFill>
              </a:defRPr>
            </a:lvl5pPr>
          </a:lstStyle>
          <a:p>
            <a:pPr lvl="0"/>
            <a:r>
              <a:rPr lang="en-US" dirty="0"/>
              <a:t>Click to edit Master text styles</a:t>
            </a:r>
          </a:p>
          <a:p>
            <a:pPr lvl="1"/>
            <a:r>
              <a:rPr lang="en-US" dirty="0"/>
              <a:t>Second level</a:t>
            </a:r>
          </a:p>
          <a:p>
            <a:pPr lvl="2"/>
            <a:r>
              <a:rPr lang="en-US" dirty="0"/>
              <a:t>Third level</a:t>
            </a:r>
          </a:p>
        </p:txBody>
      </p:sp>
      <p:pic>
        <p:nvPicPr>
          <p:cNvPr id="16" name="Picture 15" descr="Text&#10;&#10;Description automatically generated with medium confidence">
            <a:extLst>
              <a:ext uri="{FF2B5EF4-FFF2-40B4-BE49-F238E27FC236}">
                <a16:creationId xmlns:a16="http://schemas.microsoft.com/office/drawing/2014/main" id="{0BCF18F8-4EFD-4FA6-B38A-404879F860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893" y="5968335"/>
            <a:ext cx="2161697" cy="811199"/>
          </a:xfrm>
          <a:prstGeom prst="rect">
            <a:avLst/>
          </a:prstGeom>
        </p:spPr>
      </p:pic>
    </p:spTree>
    <p:extLst>
      <p:ext uri="{BB962C8B-B14F-4D97-AF65-F5344CB8AC3E}">
        <p14:creationId xmlns:p14="http://schemas.microsoft.com/office/powerpoint/2010/main" val="37669529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301E846-8622-4AEB-BDFF-34D670A3E469}"/>
              </a:ext>
            </a:extLst>
          </p:cNvPr>
          <p:cNvSpPr/>
          <p:nvPr/>
        </p:nvSpPr>
        <p:spPr>
          <a:xfrm>
            <a:off x="0" y="5894736"/>
            <a:ext cx="12192000" cy="9632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a:extLst>
              <a:ext uri="{FF2B5EF4-FFF2-40B4-BE49-F238E27FC236}">
                <a16:creationId xmlns:a16="http://schemas.microsoft.com/office/drawing/2014/main" id="{991C2E39-81A1-4664-BB51-1CA2B869B103}"/>
              </a:ext>
            </a:extLst>
          </p:cNvPr>
          <p:cNvSpPr>
            <a:spLocks noGrp="1"/>
          </p:cNvSpPr>
          <p:nvPr>
            <p:ph type="title"/>
          </p:nvPr>
        </p:nvSpPr>
        <p:spPr>
          <a:xfrm>
            <a:off x="838200" y="633762"/>
            <a:ext cx="10515600" cy="70245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C1C455-AA5E-419F-B62C-4ED87EAE3D69}"/>
              </a:ext>
            </a:extLst>
          </p:cNvPr>
          <p:cNvSpPr>
            <a:spLocks noGrp="1"/>
          </p:cNvSpPr>
          <p:nvPr>
            <p:ph type="body" idx="1"/>
          </p:nvPr>
        </p:nvSpPr>
        <p:spPr>
          <a:xfrm>
            <a:off x="838200" y="1417320"/>
            <a:ext cx="10515600" cy="4317999"/>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Slide Number Placeholder 5">
            <a:extLst>
              <a:ext uri="{FF2B5EF4-FFF2-40B4-BE49-F238E27FC236}">
                <a16:creationId xmlns:a16="http://schemas.microsoft.com/office/drawing/2014/main" id="{966D56BE-9265-4448-927D-6C2385056E16}"/>
              </a:ext>
            </a:extLst>
          </p:cNvPr>
          <p:cNvSpPr txBox="1">
            <a:spLocks/>
          </p:cNvSpPr>
          <p:nvPr/>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a:t>
            </a:fld>
            <a:endParaRPr lang="en-US" dirty="0"/>
          </a:p>
        </p:txBody>
      </p:sp>
      <p:pic>
        <p:nvPicPr>
          <p:cNvPr id="8" name="Picture 7" descr="Text&#10;&#10;Description automatically generated">
            <a:extLst>
              <a:ext uri="{FF2B5EF4-FFF2-40B4-BE49-F238E27FC236}">
                <a16:creationId xmlns:a16="http://schemas.microsoft.com/office/drawing/2014/main" id="{EE59AD86-7F33-4864-96D1-09C809F7DF3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365893" y="5967785"/>
            <a:ext cx="2161697" cy="811200"/>
          </a:xfrm>
          <a:prstGeom prst="rect">
            <a:avLst/>
          </a:prstGeom>
        </p:spPr>
      </p:pic>
      <p:sp>
        <p:nvSpPr>
          <p:cNvPr id="9" name="TextBox 8">
            <a:extLst>
              <a:ext uri="{FF2B5EF4-FFF2-40B4-BE49-F238E27FC236}">
                <a16:creationId xmlns:a16="http://schemas.microsoft.com/office/drawing/2014/main" id="{9F80B37B-7D9D-4587-A6FD-F111A5F7387F}"/>
              </a:ext>
            </a:extLst>
          </p:cNvPr>
          <p:cNvSpPr txBox="1"/>
          <p:nvPr userDrawn="1"/>
        </p:nvSpPr>
        <p:spPr>
          <a:xfrm>
            <a:off x="2893483" y="6449088"/>
            <a:ext cx="8556989"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chemeClr val="bg1"/>
                </a:solidFill>
                <a:effectLst/>
                <a:uLnTx/>
                <a:uFillTx/>
                <a:latin typeface="Century Gothic"/>
                <a:ea typeface="+mn-ea"/>
                <a:cs typeface="+mn-cs"/>
              </a:rPr>
              <a:t>Identificación de los riesgos por medio de los reservorios | Sesión 2: Cómo los microbios enferman a las personas </a:t>
            </a:r>
          </a:p>
        </p:txBody>
      </p:sp>
    </p:spTree>
    <p:extLst>
      <p:ext uri="{BB962C8B-B14F-4D97-AF65-F5344CB8AC3E}">
        <p14:creationId xmlns:p14="http://schemas.microsoft.com/office/powerpoint/2010/main" val="9126497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83" r:id="rId4"/>
    <p:sldLayoutId id="2147483664" r:id="rId5"/>
    <p:sldLayoutId id="2147483665" r:id="rId6"/>
    <p:sldLayoutId id="2147483666" r:id="rId7"/>
    <p:sldLayoutId id="2147483678" r:id="rId8"/>
    <p:sldLayoutId id="2147483682" r:id="rId9"/>
    <p:sldLayoutId id="2147483680" r:id="rId10"/>
    <p:sldLayoutId id="2147483674" r:id="rId11"/>
    <p:sldLayoutId id="2147483681" r:id="rId12"/>
    <p:sldLayoutId id="2147483668" r:id="rId13"/>
    <p:sldLayoutId id="2147483669" r:id="rId14"/>
    <p:sldLayoutId id="2147483673" r:id="rId15"/>
  </p:sldLayoutIdLst>
  <p:hf sldNum="0" hdr="0" dt="0"/>
  <p:txStyles>
    <p:titleStyle>
      <a:lvl1pPr algn="l" defTabSz="914400" rtl="0" eaLnBrk="1" latinLnBrk="0" hangingPunct="1">
        <a:lnSpc>
          <a:spcPct val="90000"/>
        </a:lnSpc>
        <a:spcBef>
          <a:spcPct val="0"/>
        </a:spcBef>
        <a:buNone/>
        <a:defRPr sz="3000" b="1" kern="1200" cap="none" baseline="0">
          <a:solidFill>
            <a:schemeClr val="accent4"/>
          </a:solidFill>
          <a:latin typeface="Century Gothic" panose="020B0502020202020204" pitchFamily="34" charset="0"/>
          <a:ea typeface="+mj-ea"/>
          <a:cs typeface="+mj-cs"/>
        </a:defRPr>
      </a:lvl1pPr>
    </p:titleStyle>
    <p:bodyStyle>
      <a:lvl1pPr marL="228600" indent="-228600" algn="l" defTabSz="914400" rtl="0" eaLnBrk="1" latinLnBrk="0" hangingPunct="1">
        <a:lnSpc>
          <a:spcPct val="95000"/>
        </a:lnSpc>
        <a:spcBef>
          <a:spcPts val="12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5000"/>
        </a:lnSpc>
        <a:spcBef>
          <a:spcPts val="500"/>
        </a:spcBef>
        <a:buClrTx/>
        <a:buSzPct val="90000"/>
        <a:buFont typeface="Wingdings" panose="05000000000000000000" pitchFamily="2" charset="2"/>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5000"/>
        </a:lnSpc>
        <a:spcBef>
          <a:spcPts val="500"/>
        </a:spcBef>
        <a:buFont typeface="Courier New" panose="02070309020205020404" pitchFamily="49" charset="0"/>
        <a:buChar char="o"/>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5000"/>
        </a:lnSpc>
        <a:spcBef>
          <a:spcPts val="500"/>
        </a:spcBef>
        <a:buFont typeface="Century Gothic" panose="020B0502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5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tags" Target="../tags/tag11.xml"/><Relationship Id="rId5" Type="http://schemas.openxmlformats.org/officeDocument/2006/relationships/image" Target="../media/image1.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13.xml"/><Relationship Id="rId4" Type="http://schemas.openxmlformats.org/officeDocument/2006/relationships/image" Target="../media/image15.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5.xml"/><Relationship Id="rId1" Type="http://schemas.openxmlformats.org/officeDocument/2006/relationships/tags" Target="../tags/tag14.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15.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16.xml"/><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17.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18.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10.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9.xml"/><Relationship Id="rId1" Type="http://schemas.openxmlformats.org/officeDocument/2006/relationships/tags" Target="../tags/tag20.xml"/><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1.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25.xml"/><Relationship Id="rId5" Type="http://schemas.openxmlformats.org/officeDocument/2006/relationships/image" Target="../media/image20.sv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8" Type="http://schemas.openxmlformats.org/officeDocument/2006/relationships/hyperlink" Target="https://www.youtube.com/playlist?list=PLvrp9iOILTQZQGtDnSDGViKDdRtIc13VX" TargetMode="External"/><Relationship Id="rId3" Type="http://schemas.openxmlformats.org/officeDocument/2006/relationships/notesSlide" Target="../notesSlides/notesSlide23.xml"/><Relationship Id="rId7" Type="http://schemas.openxmlformats.org/officeDocument/2006/relationships/hyperlink" Target="https://twitter.com/CDC_Firstline" TargetMode="External"/><Relationship Id="rId2" Type="http://schemas.openxmlformats.org/officeDocument/2006/relationships/slideLayout" Target="../slideLayouts/slideLayout9.xml"/><Relationship Id="rId1" Type="http://schemas.openxmlformats.org/officeDocument/2006/relationships/tags" Target="../tags/tag26.xml"/><Relationship Id="rId6" Type="http://schemas.openxmlformats.org/officeDocument/2006/relationships/hyperlink" Target="https://www.facebook.com/CDCProjectFirstline" TargetMode="External"/><Relationship Id="rId11" Type="http://schemas.openxmlformats.org/officeDocument/2006/relationships/hyperlink" Target="https://www.cdc.gov/infectioncontrol/pdf/projectfirstline/Formulario-de-comentarios-de-la-sesion-riesgos-508.pdf" TargetMode="External"/><Relationship Id="rId5" Type="http://schemas.openxmlformats.org/officeDocument/2006/relationships/hyperlink" Target="https://www.cdc.gov/infectioncontrol/projectfirstline/es/index.html" TargetMode="External"/><Relationship Id="rId10" Type="http://schemas.openxmlformats.org/officeDocument/2006/relationships/hyperlink" Target="https://www.cdc.gov/infectioncontrol/projectfirstline/videos/es/C2-Como-propagan-microbios-medica-LowRes.mp4" TargetMode="External"/><Relationship Id="rId4" Type="http://schemas.openxmlformats.org/officeDocument/2006/relationships/image" Target="../media/image21.png"/><Relationship Id="rId9" Type="http://schemas.openxmlformats.org/officeDocument/2006/relationships/hyperlink" Target="https://tools.cdc.gov/campaignproxyservice/subscriptions.aspx?topic_id=USCDC_2104"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5.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ags" Target="../tags/tag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0.xml"/><Relationship Id="rId1" Type="http://schemas.openxmlformats.org/officeDocument/2006/relationships/tags" Target="../tags/tag8.xml"/><Relationship Id="rId5" Type="http://schemas.openxmlformats.org/officeDocument/2006/relationships/image" Target="../media/image1.pn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0.xml"/><Relationship Id="rId1" Type="http://schemas.openxmlformats.org/officeDocument/2006/relationships/tags" Target="../tags/tag10.xml"/><Relationship Id="rId5" Type="http://schemas.openxmlformats.org/officeDocument/2006/relationships/image" Target="../media/image1.pn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0D1D0-0187-40F6-85A4-6A5E603616C3}"/>
              </a:ext>
            </a:extLst>
          </p:cNvPr>
          <p:cNvSpPr>
            <a:spLocks noGrp="1"/>
          </p:cNvSpPr>
          <p:nvPr>
            <p:ph type="ctrTitle"/>
          </p:nvPr>
        </p:nvSpPr>
        <p:spPr>
          <a:xfrm>
            <a:off x="673100" y="2744258"/>
            <a:ext cx="5877329" cy="2211409"/>
          </a:xfrm>
        </p:spPr>
        <p:txBody>
          <a:bodyPr anchor="t">
            <a:normAutofit/>
          </a:bodyPr>
          <a:lstStyle/>
          <a:p>
            <a:r>
              <a:rPr lang="es-ES" dirty="0"/>
              <a:t>Cómo los microbios enferman a las personas</a:t>
            </a:r>
            <a:endParaRPr lang="en-US" dirty="0"/>
          </a:p>
        </p:txBody>
      </p:sp>
      <p:sp>
        <p:nvSpPr>
          <p:cNvPr id="8" name="Text Placeholder 7">
            <a:extLst>
              <a:ext uri="{FF2B5EF4-FFF2-40B4-BE49-F238E27FC236}">
                <a16:creationId xmlns:a16="http://schemas.microsoft.com/office/drawing/2014/main" id="{2CBCAE69-A6B6-4DBE-8BCD-DE328D68B555}"/>
              </a:ext>
            </a:extLst>
          </p:cNvPr>
          <p:cNvSpPr>
            <a:spLocks noGrp="1"/>
          </p:cNvSpPr>
          <p:nvPr>
            <p:ph type="body" sz="quarter" idx="11"/>
          </p:nvPr>
        </p:nvSpPr>
        <p:spPr>
          <a:xfrm>
            <a:off x="673100" y="371748"/>
            <a:ext cx="6229350" cy="958038"/>
          </a:xfrm>
        </p:spPr>
        <p:txBody>
          <a:bodyPr/>
          <a:lstStyle/>
          <a:p>
            <a:pPr marL="0" marR="0" lvl="0" indent="0" algn="l" rtl="0">
              <a:lnSpc>
                <a:spcPct val="95000"/>
              </a:lnSpc>
              <a:spcBef>
                <a:spcPts val="0"/>
              </a:spcBef>
              <a:spcAft>
                <a:spcPts val="0"/>
              </a:spcAft>
              <a:buClr>
                <a:srgbClr val="FFFFFF"/>
              </a:buClr>
              <a:buSzPts val="2400"/>
              <a:buFont typeface="Arial"/>
              <a:buNone/>
            </a:pPr>
            <a:r>
              <a:rPr lang="es-ES" sz="2400" b="1" i="0" u="none" strike="noStrike" cap="none" dirty="0">
                <a:solidFill>
                  <a:srgbClr val="FFFFFF"/>
                </a:solidFill>
                <a:latin typeface="Century Gothic"/>
                <a:ea typeface="Century Gothic"/>
                <a:cs typeface="Century Gothic"/>
                <a:sym typeface="Century Gothic"/>
              </a:rPr>
              <a:t>Identificación de los riesgos por medio de los reservorios</a:t>
            </a:r>
            <a:endParaRPr lang="es-ES" dirty="0"/>
          </a:p>
        </p:txBody>
      </p:sp>
      <p:sp>
        <p:nvSpPr>
          <p:cNvPr id="15" name="Text Placeholder 3">
            <a:extLst>
              <a:ext uri="{FF2B5EF4-FFF2-40B4-BE49-F238E27FC236}">
                <a16:creationId xmlns:a16="http://schemas.microsoft.com/office/drawing/2014/main" id="{70F22A80-1858-AA45-8210-58B6CE9948A3}"/>
              </a:ext>
              <a:ext uri="{C183D7F6-B498-43B3-948B-1728B52AA6E4}">
                <adec:decorative xmlns:adec="http://schemas.microsoft.com/office/drawing/2017/decorative" val="0"/>
              </a:ext>
            </a:extLst>
          </p:cNvPr>
          <p:cNvSpPr>
            <a:spLocks noGrp="1"/>
          </p:cNvSpPr>
          <p:nvPr>
            <p:ph type="body" sz="quarter" idx="10"/>
          </p:nvPr>
        </p:nvSpPr>
        <p:spPr>
          <a:xfrm>
            <a:off x="687230" y="1805038"/>
            <a:ext cx="3681646" cy="592137"/>
          </a:xfrm>
        </p:spPr>
        <p:txBody>
          <a:bodyPr/>
          <a:lstStyle/>
          <a:p>
            <a:r>
              <a:rPr lang="en-US" dirty="0" err="1"/>
              <a:t>Sesión</a:t>
            </a:r>
            <a:r>
              <a:rPr lang="en-US" dirty="0"/>
              <a:t> 2</a:t>
            </a:r>
          </a:p>
        </p:txBody>
      </p:sp>
      <p:pic>
        <p:nvPicPr>
          <p:cNvPr id="7" name="Picture 6" descr="Project Firstline logo.&#10;&#10;CDC's National Training Collaborative for Healthcare Infection Prevention &amp; Control.">
            <a:extLst>
              <a:ext uri="{FF2B5EF4-FFF2-40B4-BE49-F238E27FC236}">
                <a16:creationId xmlns:a16="http://schemas.microsoft.com/office/drawing/2014/main" id="{DD809C58-12CF-4A94-B327-7885FF3C2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344" y="5652304"/>
            <a:ext cx="2678829" cy="1005259"/>
          </a:xfrm>
          <a:prstGeom prst="rect">
            <a:avLst/>
          </a:prstGeom>
        </p:spPr>
      </p:pic>
    </p:spTree>
    <p:custDataLst>
      <p:tags r:id="rId1"/>
    </p:custDataLst>
    <p:extLst>
      <p:ext uri="{BB962C8B-B14F-4D97-AF65-F5344CB8AC3E}">
        <p14:creationId xmlns:p14="http://schemas.microsoft.com/office/powerpoint/2010/main" val="27321179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D5699-6E38-4E6B-A9CE-D7AC440999A7}"/>
              </a:ext>
            </a:extLst>
          </p:cNvPr>
          <p:cNvSpPr>
            <a:spLocks noGrp="1"/>
          </p:cNvSpPr>
          <p:nvPr>
            <p:ph type="title"/>
          </p:nvPr>
        </p:nvSpPr>
        <p:spPr/>
        <p:txBody>
          <a:bodyPr>
            <a:normAutofit/>
          </a:bodyPr>
          <a:lstStyle/>
          <a:p>
            <a:r>
              <a:rPr lang="es-MX" sz="3600" dirty="0">
                <a:solidFill>
                  <a:srgbClr val="FFFFFF"/>
                </a:solidFill>
              </a:rPr>
              <a:t>Supervivencia</a:t>
            </a:r>
            <a:endParaRPr lang="en-US" dirty="0"/>
          </a:p>
        </p:txBody>
      </p:sp>
      <p:sp>
        <p:nvSpPr>
          <p:cNvPr id="7" name="Oval 6" descr="Germ culture growing in a Petri dish in a blue, circular pattern fringed with white.">
            <a:extLst>
              <a:ext uri="{FF2B5EF4-FFF2-40B4-BE49-F238E27FC236}">
                <a16:creationId xmlns:a16="http://schemas.microsoft.com/office/drawing/2014/main" id="{01093E59-EB01-4CF7-8331-143AAA2990B3}"/>
              </a:ext>
            </a:extLst>
          </p:cNvPr>
          <p:cNvSpPr/>
          <p:nvPr/>
        </p:nvSpPr>
        <p:spPr>
          <a:xfrm>
            <a:off x="5108548" y="228600"/>
            <a:ext cx="5967666" cy="605188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6CDA853-8B7B-4531-8C63-B604B975A1D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893" y="5967785"/>
            <a:ext cx="2161697" cy="811200"/>
          </a:xfrm>
          <a:prstGeom prst="rect">
            <a:avLst/>
          </a:prstGeom>
        </p:spPr>
      </p:pic>
      <p:sp>
        <p:nvSpPr>
          <p:cNvPr id="9" name="Slide Number Placeholder 5">
            <a:extLst>
              <a:ext uri="{FF2B5EF4-FFF2-40B4-BE49-F238E27FC236}">
                <a16:creationId xmlns:a16="http://schemas.microsoft.com/office/drawing/2014/main" id="{9CF1B4B2-4970-4112-A629-B85A7196B9D3}"/>
              </a:ext>
              <a:ext uri="{C183D7F6-B498-43B3-948B-1728B52AA6E4}">
                <adec:decorative xmlns:adec="http://schemas.microsoft.com/office/drawing/2017/decorative" val="1"/>
              </a:ext>
            </a:extLst>
          </p:cNvPr>
          <p:cNvSpPr txBox="1">
            <a:spLocks/>
          </p:cNvSpPr>
          <p:nvPr/>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10</a:t>
            </a:fld>
            <a:endParaRPr lang="en-US" dirty="0"/>
          </a:p>
        </p:txBody>
      </p:sp>
      <p:sp>
        <p:nvSpPr>
          <p:cNvPr id="11" name="TextBox 10">
            <a:extLst>
              <a:ext uri="{FF2B5EF4-FFF2-40B4-BE49-F238E27FC236}">
                <a16:creationId xmlns:a16="http://schemas.microsoft.com/office/drawing/2014/main" id="{81034484-5BCA-4E4A-AA3A-86389AA5647C}"/>
              </a:ext>
              <a:ext uri="{C183D7F6-B498-43B3-948B-1728B52AA6E4}">
                <adec:decorative xmlns:adec="http://schemas.microsoft.com/office/drawing/2017/decorative" val="1"/>
              </a:ext>
            </a:extLst>
          </p:cNvPr>
          <p:cNvSpPr txBox="1"/>
          <p:nvPr/>
        </p:nvSpPr>
        <p:spPr>
          <a:xfrm>
            <a:off x="2893483" y="6449088"/>
            <a:ext cx="8556989"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chemeClr val="bg1"/>
                </a:solidFill>
                <a:effectLst/>
                <a:uLnTx/>
                <a:uFillTx/>
                <a:latin typeface="Century Gothic"/>
                <a:ea typeface="+mn-ea"/>
                <a:cs typeface="+mn-cs"/>
              </a:rPr>
              <a:t>Identificación de los riesgos por medio de los reservorios | Sesión 2: Cómo los microbios enferman a las personas </a:t>
            </a:r>
          </a:p>
        </p:txBody>
      </p:sp>
    </p:spTree>
    <p:custDataLst>
      <p:tags r:id="rId1"/>
    </p:custDataLst>
    <p:extLst>
      <p:ext uri="{BB962C8B-B14F-4D97-AF65-F5344CB8AC3E}">
        <p14:creationId xmlns:p14="http://schemas.microsoft.com/office/powerpoint/2010/main" val="103858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DDF9127-1DF1-D543-A3E7-30143AA0D713}"/>
              </a:ext>
            </a:extLst>
          </p:cNvPr>
          <p:cNvSpPr>
            <a:spLocks noGrp="1"/>
          </p:cNvSpPr>
          <p:nvPr>
            <p:ph type="title"/>
          </p:nvPr>
        </p:nvSpPr>
        <p:spPr>
          <a:xfrm>
            <a:off x="1164838" y="660913"/>
            <a:ext cx="10515600" cy="702457"/>
          </a:xfrm>
        </p:spPr>
        <p:txBody>
          <a:bodyPr anchor="t">
            <a:noAutofit/>
          </a:bodyPr>
          <a:lstStyle/>
          <a:p>
            <a:r>
              <a:rPr lang="es-MX" sz="3200" dirty="0"/>
              <a:t>Cómo se propagan los microbios en la atención médica: cuatro vías de transmisión principales</a:t>
            </a:r>
            <a:endParaRPr lang="en-US" dirty="0"/>
          </a:p>
        </p:txBody>
      </p:sp>
      <p:grpSp>
        <p:nvGrpSpPr>
          <p:cNvPr id="12" name="Group 11" descr="One">
            <a:extLst>
              <a:ext uri="{FF2B5EF4-FFF2-40B4-BE49-F238E27FC236}">
                <a16:creationId xmlns:a16="http://schemas.microsoft.com/office/drawing/2014/main" id="{A00C8C5A-4E24-4E85-93EE-9669D6092583}"/>
              </a:ext>
            </a:extLst>
          </p:cNvPr>
          <p:cNvGrpSpPr/>
          <p:nvPr/>
        </p:nvGrpSpPr>
        <p:grpSpPr>
          <a:xfrm>
            <a:off x="1210558" y="2046596"/>
            <a:ext cx="520531" cy="520531"/>
            <a:chOff x="1463040" y="1718559"/>
            <a:chExt cx="520531" cy="520531"/>
          </a:xfrm>
        </p:grpSpPr>
        <p:sp>
          <p:nvSpPr>
            <p:cNvPr id="13" name="Oval 12">
              <a:extLst>
                <a:ext uri="{FF2B5EF4-FFF2-40B4-BE49-F238E27FC236}">
                  <a16:creationId xmlns:a16="http://schemas.microsoft.com/office/drawing/2014/main" id="{05941F16-7BEC-423C-9C22-0B6143D64500}"/>
                </a:ext>
              </a:extLst>
            </p:cNvPr>
            <p:cNvSpPr/>
            <p:nvPr/>
          </p:nvSpPr>
          <p:spPr>
            <a:xfrm>
              <a:off x="1463040" y="1718559"/>
              <a:ext cx="520531" cy="5205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4" name="Content Placeholder 2">
              <a:extLst>
                <a:ext uri="{FF2B5EF4-FFF2-40B4-BE49-F238E27FC236}">
                  <a16:creationId xmlns:a16="http://schemas.microsoft.com/office/drawing/2014/main" id="{F4B0D1A2-B2CF-4A1B-9C96-4DC238A11BE9}"/>
                </a:ext>
              </a:extLst>
            </p:cNvPr>
            <p:cNvSpPr txBox="1">
              <a:spLocks/>
            </p:cNvSpPr>
            <p:nvPr/>
          </p:nvSpPr>
          <p:spPr>
            <a:xfrm>
              <a:off x="1517915" y="1745463"/>
              <a:ext cx="427556" cy="399857"/>
            </a:xfrm>
            <a:prstGeom prst="rect">
              <a:avLst/>
            </a:prstGeom>
          </p:spPr>
          <p:txBody>
            <a:bodyPr vert="horz" lIns="91440" tIns="45720" rIns="91440" bIns="45720" rtlCol="0">
              <a:noAutofit/>
            </a:bodyPr>
            <a:lstStyle>
              <a:lvl1pPr marL="342900" indent="-342900" algn="l" defTabSz="914400" rtl="0" eaLnBrk="1" latinLnBrk="0" hangingPunct="1">
                <a:lnSpc>
                  <a:spcPct val="95000"/>
                </a:lnSpc>
                <a:spcBef>
                  <a:spcPts val="1200"/>
                </a:spcBef>
                <a:buClr>
                  <a:schemeClr val="accent4"/>
                </a:buClr>
                <a:buSzPct val="105000"/>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1pPr>
              <a:lvl2pPr marL="800100" indent="-342900" algn="l" defTabSz="914400" rtl="0" eaLnBrk="1" latinLnBrk="0" hangingPunct="1">
                <a:lnSpc>
                  <a:spcPct val="95000"/>
                </a:lnSpc>
                <a:spcBef>
                  <a:spcPts val="1200"/>
                </a:spcBef>
                <a:buClrTx/>
                <a:buSzPct val="90000"/>
                <a:buFont typeface="Courier New" panose="02070309020205020404" pitchFamily="49" charset="0"/>
                <a:buChar char="o"/>
                <a:defRPr sz="2800" kern="1200">
                  <a:solidFill>
                    <a:schemeClr val="accent4"/>
                  </a:solidFill>
                  <a:latin typeface="Century Gothic" panose="020B0502020202020204" pitchFamily="34" charset="0"/>
                  <a:ea typeface="+mn-ea"/>
                  <a:cs typeface="+mn-cs"/>
                </a:defRPr>
              </a:lvl2pPr>
              <a:lvl3pPr marL="1257300" indent="-342900" algn="l" defTabSz="914400" rtl="0" eaLnBrk="1" latinLnBrk="0" hangingPunct="1">
                <a:lnSpc>
                  <a:spcPct val="95000"/>
                </a:lnSpc>
                <a:spcBef>
                  <a:spcPts val="1200"/>
                </a:spcBef>
                <a:buFont typeface="Wingdings" panose="05000000000000000000" pitchFamily="2" charset="2"/>
                <a:buChar char="§"/>
                <a:defRPr sz="2800" kern="1200">
                  <a:solidFill>
                    <a:schemeClr val="accent4"/>
                  </a:solidFill>
                  <a:latin typeface="Century Gothic" panose="020B0502020202020204" pitchFamily="34" charset="0"/>
                  <a:ea typeface="+mn-ea"/>
                  <a:cs typeface="+mn-cs"/>
                </a:defRPr>
              </a:lvl3pPr>
              <a:lvl4pPr marL="1714500" indent="-342900" algn="l" defTabSz="914400" rtl="0" eaLnBrk="1" latinLnBrk="0" hangingPunct="1">
                <a:lnSpc>
                  <a:spcPct val="95000"/>
                </a:lnSpc>
                <a:spcBef>
                  <a:spcPts val="500"/>
                </a:spcBef>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4pPr>
              <a:lvl5pPr marL="2171700" indent="-342900" algn="l" defTabSz="914400" rtl="0" eaLnBrk="1" latinLnBrk="0" hangingPunct="1">
                <a:lnSpc>
                  <a:spcPct val="95000"/>
                </a:lnSpc>
                <a:spcBef>
                  <a:spcPts val="500"/>
                </a:spcBef>
                <a:buFont typeface="Century Gothic" panose="020B0502020202020204" pitchFamily="34" charset="0"/>
                <a:buChar char="―"/>
                <a:defRPr sz="28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500" b="1" dirty="0">
                  <a:solidFill>
                    <a:schemeClr val="bg1"/>
                  </a:solidFill>
                </a:rPr>
                <a:t>1</a:t>
              </a:r>
            </a:p>
          </p:txBody>
        </p:sp>
      </p:grpSp>
      <p:sp>
        <p:nvSpPr>
          <p:cNvPr id="9" name="Content Placeholder 2">
            <a:extLst>
              <a:ext uri="{FF2B5EF4-FFF2-40B4-BE49-F238E27FC236}">
                <a16:creationId xmlns:a16="http://schemas.microsoft.com/office/drawing/2014/main" id="{1E0B3F1F-C5C1-9D43-915A-D1909D43270C}"/>
              </a:ext>
            </a:extLst>
          </p:cNvPr>
          <p:cNvSpPr>
            <a:spLocks noGrp="1"/>
          </p:cNvSpPr>
          <p:nvPr>
            <p:ph sz="quarter" idx="10"/>
          </p:nvPr>
        </p:nvSpPr>
        <p:spPr>
          <a:xfrm>
            <a:off x="2025045" y="2123929"/>
            <a:ext cx="3286125" cy="443198"/>
          </a:xfrm>
        </p:spPr>
        <p:txBody>
          <a:bodyPr>
            <a:spAutoFit/>
          </a:bodyPr>
          <a:lstStyle/>
          <a:p>
            <a:pPr marL="3175" indent="-3175">
              <a:spcBef>
                <a:spcPts val="2400"/>
              </a:spcBef>
              <a:buNone/>
            </a:pPr>
            <a:r>
              <a:rPr lang="en-US" sz="2400" b="1" dirty="0">
                <a:solidFill>
                  <a:srgbClr val="123E67"/>
                </a:solidFill>
              </a:rPr>
              <a:t>A </a:t>
            </a:r>
            <a:r>
              <a:rPr lang="en-US" sz="2400" b="1" dirty="0" err="1">
                <a:solidFill>
                  <a:srgbClr val="123E67"/>
                </a:solidFill>
              </a:rPr>
              <a:t>través</a:t>
            </a:r>
            <a:r>
              <a:rPr lang="en-US" sz="2400" b="1" dirty="0">
                <a:solidFill>
                  <a:srgbClr val="123E67"/>
                </a:solidFill>
              </a:rPr>
              <a:t> del </a:t>
            </a:r>
            <a:r>
              <a:rPr lang="en-US" sz="2400" b="1" dirty="0" err="1">
                <a:solidFill>
                  <a:srgbClr val="123E67"/>
                </a:solidFill>
              </a:rPr>
              <a:t>tacto</a:t>
            </a:r>
            <a:endParaRPr lang="en-US" sz="2400" b="1" dirty="0">
              <a:solidFill>
                <a:srgbClr val="123E67"/>
              </a:solidFill>
            </a:endParaRPr>
          </a:p>
        </p:txBody>
      </p:sp>
      <p:grpSp>
        <p:nvGrpSpPr>
          <p:cNvPr id="15" name="Group 14" descr="Two">
            <a:extLst>
              <a:ext uri="{FF2B5EF4-FFF2-40B4-BE49-F238E27FC236}">
                <a16:creationId xmlns:a16="http://schemas.microsoft.com/office/drawing/2014/main" id="{A609CB70-B728-47EB-8FC9-13792210DBA5}"/>
              </a:ext>
            </a:extLst>
          </p:cNvPr>
          <p:cNvGrpSpPr/>
          <p:nvPr/>
        </p:nvGrpSpPr>
        <p:grpSpPr>
          <a:xfrm>
            <a:off x="1210558" y="2692330"/>
            <a:ext cx="520531" cy="520531"/>
            <a:chOff x="1463039" y="2431129"/>
            <a:chExt cx="520531" cy="520531"/>
          </a:xfrm>
        </p:grpSpPr>
        <p:sp>
          <p:nvSpPr>
            <p:cNvPr id="16" name="Oval 15">
              <a:extLst>
                <a:ext uri="{FF2B5EF4-FFF2-40B4-BE49-F238E27FC236}">
                  <a16:creationId xmlns:a16="http://schemas.microsoft.com/office/drawing/2014/main" id="{653B4E36-106F-4220-9D64-957AF85DB074}"/>
                </a:ext>
              </a:extLst>
            </p:cNvPr>
            <p:cNvSpPr/>
            <p:nvPr/>
          </p:nvSpPr>
          <p:spPr>
            <a:xfrm>
              <a:off x="1463039" y="2431129"/>
              <a:ext cx="520531" cy="5205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7" name="Content Placeholder 2">
              <a:extLst>
                <a:ext uri="{FF2B5EF4-FFF2-40B4-BE49-F238E27FC236}">
                  <a16:creationId xmlns:a16="http://schemas.microsoft.com/office/drawing/2014/main" id="{944E27CF-15CA-4BA4-80B8-5371A5936A38}"/>
                </a:ext>
              </a:extLst>
            </p:cNvPr>
            <p:cNvSpPr txBox="1">
              <a:spLocks/>
            </p:cNvSpPr>
            <p:nvPr/>
          </p:nvSpPr>
          <p:spPr>
            <a:xfrm>
              <a:off x="1517915" y="2453127"/>
              <a:ext cx="427556" cy="399857"/>
            </a:xfrm>
            <a:prstGeom prst="rect">
              <a:avLst/>
            </a:prstGeom>
          </p:spPr>
          <p:txBody>
            <a:bodyPr vert="horz" lIns="91440" tIns="45720" rIns="91440" bIns="45720" rtlCol="0">
              <a:noAutofit/>
            </a:bodyPr>
            <a:lstStyle>
              <a:lvl1pPr marL="342900" indent="-342900" algn="l" defTabSz="914400" rtl="0" eaLnBrk="1" latinLnBrk="0" hangingPunct="1">
                <a:lnSpc>
                  <a:spcPct val="95000"/>
                </a:lnSpc>
                <a:spcBef>
                  <a:spcPts val="1200"/>
                </a:spcBef>
                <a:buClr>
                  <a:schemeClr val="accent4"/>
                </a:buClr>
                <a:buSzPct val="105000"/>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1pPr>
              <a:lvl2pPr marL="800100" indent="-342900" algn="l" defTabSz="914400" rtl="0" eaLnBrk="1" latinLnBrk="0" hangingPunct="1">
                <a:lnSpc>
                  <a:spcPct val="95000"/>
                </a:lnSpc>
                <a:spcBef>
                  <a:spcPts val="1200"/>
                </a:spcBef>
                <a:buClrTx/>
                <a:buSzPct val="90000"/>
                <a:buFont typeface="Courier New" panose="02070309020205020404" pitchFamily="49" charset="0"/>
                <a:buChar char="o"/>
                <a:defRPr sz="2800" kern="1200">
                  <a:solidFill>
                    <a:schemeClr val="accent4"/>
                  </a:solidFill>
                  <a:latin typeface="Century Gothic" panose="020B0502020202020204" pitchFamily="34" charset="0"/>
                  <a:ea typeface="+mn-ea"/>
                  <a:cs typeface="+mn-cs"/>
                </a:defRPr>
              </a:lvl2pPr>
              <a:lvl3pPr marL="1257300" indent="-342900" algn="l" defTabSz="914400" rtl="0" eaLnBrk="1" latinLnBrk="0" hangingPunct="1">
                <a:lnSpc>
                  <a:spcPct val="95000"/>
                </a:lnSpc>
                <a:spcBef>
                  <a:spcPts val="1200"/>
                </a:spcBef>
                <a:buFont typeface="Wingdings" panose="05000000000000000000" pitchFamily="2" charset="2"/>
                <a:buChar char="§"/>
                <a:defRPr sz="2800" kern="1200">
                  <a:solidFill>
                    <a:schemeClr val="accent4"/>
                  </a:solidFill>
                  <a:latin typeface="Century Gothic" panose="020B0502020202020204" pitchFamily="34" charset="0"/>
                  <a:ea typeface="+mn-ea"/>
                  <a:cs typeface="+mn-cs"/>
                </a:defRPr>
              </a:lvl3pPr>
              <a:lvl4pPr marL="1714500" indent="-342900" algn="l" defTabSz="914400" rtl="0" eaLnBrk="1" latinLnBrk="0" hangingPunct="1">
                <a:lnSpc>
                  <a:spcPct val="95000"/>
                </a:lnSpc>
                <a:spcBef>
                  <a:spcPts val="500"/>
                </a:spcBef>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4pPr>
              <a:lvl5pPr marL="2171700" indent="-342900" algn="l" defTabSz="914400" rtl="0" eaLnBrk="1" latinLnBrk="0" hangingPunct="1">
                <a:lnSpc>
                  <a:spcPct val="95000"/>
                </a:lnSpc>
                <a:spcBef>
                  <a:spcPts val="500"/>
                </a:spcBef>
                <a:buFont typeface="Century Gothic" panose="020B0502020202020204" pitchFamily="34" charset="0"/>
                <a:buChar char="―"/>
                <a:defRPr sz="28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500" b="1" dirty="0">
                  <a:solidFill>
                    <a:schemeClr val="bg1"/>
                  </a:solidFill>
                </a:rPr>
                <a:t>2</a:t>
              </a:r>
            </a:p>
          </p:txBody>
        </p:sp>
      </p:grpSp>
      <p:sp>
        <p:nvSpPr>
          <p:cNvPr id="6" name="Content Placeholder 5">
            <a:extLst>
              <a:ext uri="{FF2B5EF4-FFF2-40B4-BE49-F238E27FC236}">
                <a16:creationId xmlns:a16="http://schemas.microsoft.com/office/drawing/2014/main" id="{4059E421-CD42-43B6-A93C-A9680D5AC427}"/>
              </a:ext>
            </a:extLst>
          </p:cNvPr>
          <p:cNvSpPr>
            <a:spLocks noGrp="1"/>
          </p:cNvSpPr>
          <p:nvPr>
            <p:ph sz="quarter" idx="12"/>
          </p:nvPr>
        </p:nvSpPr>
        <p:spPr>
          <a:xfrm>
            <a:off x="2025045" y="2749910"/>
            <a:ext cx="5428700" cy="443198"/>
          </a:xfrm>
        </p:spPr>
        <p:txBody>
          <a:bodyPr wrap="square">
            <a:spAutoFit/>
          </a:bodyPr>
          <a:lstStyle/>
          <a:p>
            <a:pPr marL="0" indent="0">
              <a:spcBef>
                <a:spcPts val="2400"/>
              </a:spcBef>
              <a:buNone/>
            </a:pPr>
            <a:r>
              <a:rPr lang="es-ES" sz="2400" b="1" dirty="0">
                <a:solidFill>
                  <a:srgbClr val="123E67"/>
                </a:solidFill>
              </a:rPr>
              <a:t>Cuando se inhalan al respirar</a:t>
            </a:r>
          </a:p>
        </p:txBody>
      </p:sp>
      <p:grpSp>
        <p:nvGrpSpPr>
          <p:cNvPr id="18" name="Group 17" descr="Three">
            <a:extLst>
              <a:ext uri="{FF2B5EF4-FFF2-40B4-BE49-F238E27FC236}">
                <a16:creationId xmlns:a16="http://schemas.microsoft.com/office/drawing/2014/main" id="{AD374947-4DD6-4A89-A0E7-3D0C5F522AD2}"/>
              </a:ext>
              <a:ext uri="{C183D7F6-B498-43B3-948B-1728B52AA6E4}">
                <adec:decorative xmlns:adec="http://schemas.microsoft.com/office/drawing/2017/decorative" val="0"/>
              </a:ext>
            </a:extLst>
          </p:cNvPr>
          <p:cNvGrpSpPr/>
          <p:nvPr/>
        </p:nvGrpSpPr>
        <p:grpSpPr>
          <a:xfrm>
            <a:off x="1210558" y="3338064"/>
            <a:ext cx="520531" cy="520531"/>
            <a:chOff x="1463039" y="3193644"/>
            <a:chExt cx="520531" cy="520531"/>
          </a:xfrm>
        </p:grpSpPr>
        <p:sp>
          <p:nvSpPr>
            <p:cNvPr id="19" name="Oval 18">
              <a:extLst>
                <a:ext uri="{FF2B5EF4-FFF2-40B4-BE49-F238E27FC236}">
                  <a16:creationId xmlns:a16="http://schemas.microsoft.com/office/drawing/2014/main" id="{3D319E5A-31E3-4654-BAEE-C0F01A5024BD}"/>
                </a:ext>
              </a:extLst>
            </p:cNvPr>
            <p:cNvSpPr/>
            <p:nvPr/>
          </p:nvSpPr>
          <p:spPr>
            <a:xfrm>
              <a:off x="1463039" y="3193644"/>
              <a:ext cx="520531" cy="5205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0" name="Content Placeholder 2">
              <a:extLst>
                <a:ext uri="{FF2B5EF4-FFF2-40B4-BE49-F238E27FC236}">
                  <a16:creationId xmlns:a16="http://schemas.microsoft.com/office/drawing/2014/main" id="{D0614792-7E0D-4DC5-AF3E-80C729986B96}"/>
                </a:ext>
              </a:extLst>
            </p:cNvPr>
            <p:cNvSpPr txBox="1">
              <a:spLocks/>
            </p:cNvSpPr>
            <p:nvPr/>
          </p:nvSpPr>
          <p:spPr>
            <a:xfrm>
              <a:off x="1517915" y="3215642"/>
              <a:ext cx="427556" cy="399857"/>
            </a:xfrm>
            <a:prstGeom prst="rect">
              <a:avLst/>
            </a:prstGeom>
          </p:spPr>
          <p:txBody>
            <a:bodyPr vert="horz" lIns="91440" tIns="45720" rIns="91440" bIns="45720" rtlCol="0">
              <a:noAutofit/>
            </a:bodyPr>
            <a:lstStyle>
              <a:lvl1pPr marL="342900" indent="-342900" algn="l" defTabSz="914400" rtl="0" eaLnBrk="1" latinLnBrk="0" hangingPunct="1">
                <a:lnSpc>
                  <a:spcPct val="95000"/>
                </a:lnSpc>
                <a:spcBef>
                  <a:spcPts val="1200"/>
                </a:spcBef>
                <a:buClr>
                  <a:schemeClr val="accent4"/>
                </a:buClr>
                <a:buSzPct val="105000"/>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1pPr>
              <a:lvl2pPr marL="800100" indent="-342900" algn="l" defTabSz="914400" rtl="0" eaLnBrk="1" latinLnBrk="0" hangingPunct="1">
                <a:lnSpc>
                  <a:spcPct val="95000"/>
                </a:lnSpc>
                <a:spcBef>
                  <a:spcPts val="1200"/>
                </a:spcBef>
                <a:buClrTx/>
                <a:buSzPct val="90000"/>
                <a:buFont typeface="Courier New" panose="02070309020205020404" pitchFamily="49" charset="0"/>
                <a:buChar char="o"/>
                <a:defRPr sz="2800" kern="1200">
                  <a:solidFill>
                    <a:schemeClr val="accent4"/>
                  </a:solidFill>
                  <a:latin typeface="Century Gothic" panose="020B0502020202020204" pitchFamily="34" charset="0"/>
                  <a:ea typeface="+mn-ea"/>
                  <a:cs typeface="+mn-cs"/>
                </a:defRPr>
              </a:lvl2pPr>
              <a:lvl3pPr marL="1257300" indent="-342900" algn="l" defTabSz="914400" rtl="0" eaLnBrk="1" latinLnBrk="0" hangingPunct="1">
                <a:lnSpc>
                  <a:spcPct val="95000"/>
                </a:lnSpc>
                <a:spcBef>
                  <a:spcPts val="1200"/>
                </a:spcBef>
                <a:buFont typeface="Wingdings" panose="05000000000000000000" pitchFamily="2" charset="2"/>
                <a:buChar char="§"/>
                <a:defRPr sz="2800" kern="1200">
                  <a:solidFill>
                    <a:schemeClr val="accent4"/>
                  </a:solidFill>
                  <a:latin typeface="Century Gothic" panose="020B0502020202020204" pitchFamily="34" charset="0"/>
                  <a:ea typeface="+mn-ea"/>
                  <a:cs typeface="+mn-cs"/>
                </a:defRPr>
              </a:lvl3pPr>
              <a:lvl4pPr marL="1714500" indent="-342900" algn="l" defTabSz="914400" rtl="0" eaLnBrk="1" latinLnBrk="0" hangingPunct="1">
                <a:lnSpc>
                  <a:spcPct val="95000"/>
                </a:lnSpc>
                <a:spcBef>
                  <a:spcPts val="500"/>
                </a:spcBef>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4pPr>
              <a:lvl5pPr marL="2171700" indent="-342900" algn="l" defTabSz="914400" rtl="0" eaLnBrk="1" latinLnBrk="0" hangingPunct="1">
                <a:lnSpc>
                  <a:spcPct val="95000"/>
                </a:lnSpc>
                <a:spcBef>
                  <a:spcPts val="500"/>
                </a:spcBef>
                <a:buFont typeface="Century Gothic" panose="020B0502020202020204" pitchFamily="34" charset="0"/>
                <a:buChar char="―"/>
                <a:defRPr sz="28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500" b="1" dirty="0">
                  <a:solidFill>
                    <a:schemeClr val="bg1"/>
                  </a:solidFill>
                </a:rPr>
                <a:t>3</a:t>
              </a:r>
            </a:p>
          </p:txBody>
        </p:sp>
      </p:grpSp>
      <p:sp>
        <p:nvSpPr>
          <p:cNvPr id="5" name="Content Placeholder 4">
            <a:extLst>
              <a:ext uri="{FF2B5EF4-FFF2-40B4-BE49-F238E27FC236}">
                <a16:creationId xmlns:a16="http://schemas.microsoft.com/office/drawing/2014/main" id="{C14AD8AA-687C-4580-8D35-31EB23118C46}"/>
              </a:ext>
            </a:extLst>
          </p:cNvPr>
          <p:cNvSpPr>
            <a:spLocks noGrp="1"/>
          </p:cNvSpPr>
          <p:nvPr>
            <p:ph sz="quarter" idx="11"/>
          </p:nvPr>
        </p:nvSpPr>
        <p:spPr>
          <a:xfrm>
            <a:off x="2025044" y="3385788"/>
            <a:ext cx="6162991" cy="443198"/>
          </a:xfrm>
        </p:spPr>
        <p:txBody>
          <a:bodyPr wrap="square">
            <a:spAutoFit/>
          </a:bodyPr>
          <a:lstStyle/>
          <a:p>
            <a:pPr marL="0" indent="0">
              <a:spcBef>
                <a:spcPts val="2400"/>
              </a:spcBef>
              <a:buNone/>
            </a:pPr>
            <a:r>
              <a:rPr lang="pt-BR" sz="2400" b="1" dirty="0">
                <a:solidFill>
                  <a:srgbClr val="123E67"/>
                </a:solidFill>
              </a:rPr>
              <a:t>A través de salpicaduras o aerosoles</a:t>
            </a:r>
          </a:p>
        </p:txBody>
      </p:sp>
      <p:grpSp>
        <p:nvGrpSpPr>
          <p:cNvPr id="21" name="Group 20" descr="Four">
            <a:extLst>
              <a:ext uri="{FF2B5EF4-FFF2-40B4-BE49-F238E27FC236}">
                <a16:creationId xmlns:a16="http://schemas.microsoft.com/office/drawing/2014/main" id="{F94DCAFD-F1F2-4F70-BCA3-B8B2F3538AAC}"/>
              </a:ext>
            </a:extLst>
          </p:cNvPr>
          <p:cNvGrpSpPr/>
          <p:nvPr/>
        </p:nvGrpSpPr>
        <p:grpSpPr>
          <a:xfrm>
            <a:off x="1210558" y="3983798"/>
            <a:ext cx="520531" cy="520531"/>
            <a:chOff x="1463039" y="3917021"/>
            <a:chExt cx="520531" cy="520531"/>
          </a:xfrm>
        </p:grpSpPr>
        <p:sp>
          <p:nvSpPr>
            <p:cNvPr id="22" name="Oval 21">
              <a:extLst>
                <a:ext uri="{FF2B5EF4-FFF2-40B4-BE49-F238E27FC236}">
                  <a16:creationId xmlns:a16="http://schemas.microsoft.com/office/drawing/2014/main" id="{B2FE7840-15D8-4E01-8DC3-8DAB30B996EF}"/>
                </a:ext>
              </a:extLst>
            </p:cNvPr>
            <p:cNvSpPr/>
            <p:nvPr/>
          </p:nvSpPr>
          <p:spPr>
            <a:xfrm>
              <a:off x="1463039" y="3917021"/>
              <a:ext cx="520531" cy="52053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23" name="Content Placeholder 2">
              <a:extLst>
                <a:ext uri="{FF2B5EF4-FFF2-40B4-BE49-F238E27FC236}">
                  <a16:creationId xmlns:a16="http://schemas.microsoft.com/office/drawing/2014/main" id="{ED9CF946-2E9C-4E8D-B56C-E3AEEF8E1738}"/>
                </a:ext>
              </a:extLst>
            </p:cNvPr>
            <p:cNvSpPr txBox="1">
              <a:spLocks/>
            </p:cNvSpPr>
            <p:nvPr/>
          </p:nvSpPr>
          <p:spPr>
            <a:xfrm>
              <a:off x="1517915" y="3939019"/>
              <a:ext cx="427556" cy="399857"/>
            </a:xfrm>
            <a:prstGeom prst="rect">
              <a:avLst/>
            </a:prstGeom>
          </p:spPr>
          <p:txBody>
            <a:bodyPr vert="horz" lIns="91440" tIns="45720" rIns="91440" bIns="45720" rtlCol="0">
              <a:noAutofit/>
            </a:bodyPr>
            <a:lstStyle>
              <a:lvl1pPr marL="342900" indent="-342900" algn="l" defTabSz="914400" rtl="0" eaLnBrk="1" latinLnBrk="0" hangingPunct="1">
                <a:lnSpc>
                  <a:spcPct val="95000"/>
                </a:lnSpc>
                <a:spcBef>
                  <a:spcPts val="1200"/>
                </a:spcBef>
                <a:buClr>
                  <a:schemeClr val="accent4"/>
                </a:buClr>
                <a:buSzPct val="105000"/>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1pPr>
              <a:lvl2pPr marL="800100" indent="-342900" algn="l" defTabSz="914400" rtl="0" eaLnBrk="1" latinLnBrk="0" hangingPunct="1">
                <a:lnSpc>
                  <a:spcPct val="95000"/>
                </a:lnSpc>
                <a:spcBef>
                  <a:spcPts val="1200"/>
                </a:spcBef>
                <a:buClrTx/>
                <a:buSzPct val="90000"/>
                <a:buFont typeface="Courier New" panose="02070309020205020404" pitchFamily="49" charset="0"/>
                <a:buChar char="o"/>
                <a:defRPr sz="2800" kern="1200">
                  <a:solidFill>
                    <a:schemeClr val="accent4"/>
                  </a:solidFill>
                  <a:latin typeface="Century Gothic" panose="020B0502020202020204" pitchFamily="34" charset="0"/>
                  <a:ea typeface="+mn-ea"/>
                  <a:cs typeface="+mn-cs"/>
                </a:defRPr>
              </a:lvl2pPr>
              <a:lvl3pPr marL="1257300" indent="-342900" algn="l" defTabSz="914400" rtl="0" eaLnBrk="1" latinLnBrk="0" hangingPunct="1">
                <a:lnSpc>
                  <a:spcPct val="95000"/>
                </a:lnSpc>
                <a:spcBef>
                  <a:spcPts val="1200"/>
                </a:spcBef>
                <a:buFont typeface="Wingdings" panose="05000000000000000000" pitchFamily="2" charset="2"/>
                <a:buChar char="§"/>
                <a:defRPr sz="2800" kern="1200">
                  <a:solidFill>
                    <a:schemeClr val="accent4"/>
                  </a:solidFill>
                  <a:latin typeface="Century Gothic" panose="020B0502020202020204" pitchFamily="34" charset="0"/>
                  <a:ea typeface="+mn-ea"/>
                  <a:cs typeface="+mn-cs"/>
                </a:defRPr>
              </a:lvl3pPr>
              <a:lvl4pPr marL="1714500" indent="-342900" algn="l" defTabSz="914400" rtl="0" eaLnBrk="1" latinLnBrk="0" hangingPunct="1">
                <a:lnSpc>
                  <a:spcPct val="95000"/>
                </a:lnSpc>
                <a:spcBef>
                  <a:spcPts val="500"/>
                </a:spcBef>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4pPr>
              <a:lvl5pPr marL="2171700" indent="-342900" algn="l" defTabSz="914400" rtl="0" eaLnBrk="1" latinLnBrk="0" hangingPunct="1">
                <a:lnSpc>
                  <a:spcPct val="95000"/>
                </a:lnSpc>
                <a:spcBef>
                  <a:spcPts val="500"/>
                </a:spcBef>
                <a:buFont typeface="Century Gothic" panose="020B0502020202020204" pitchFamily="34" charset="0"/>
                <a:buChar char="―"/>
                <a:defRPr sz="28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2500" b="1" dirty="0">
                  <a:solidFill>
                    <a:schemeClr val="bg1"/>
                  </a:solidFill>
                </a:rPr>
                <a:t>4</a:t>
              </a:r>
            </a:p>
          </p:txBody>
        </p:sp>
      </p:grpSp>
      <p:sp>
        <p:nvSpPr>
          <p:cNvPr id="7" name="Content Placeholder 6">
            <a:extLst>
              <a:ext uri="{FF2B5EF4-FFF2-40B4-BE49-F238E27FC236}">
                <a16:creationId xmlns:a16="http://schemas.microsoft.com/office/drawing/2014/main" id="{62491F65-9654-4E18-92EF-14DD26C36538}"/>
              </a:ext>
            </a:extLst>
          </p:cNvPr>
          <p:cNvSpPr>
            <a:spLocks noGrp="1"/>
          </p:cNvSpPr>
          <p:nvPr>
            <p:ph sz="quarter" idx="13"/>
          </p:nvPr>
        </p:nvSpPr>
        <p:spPr>
          <a:xfrm>
            <a:off x="2025045" y="3978360"/>
            <a:ext cx="8572500" cy="794064"/>
          </a:xfrm>
        </p:spPr>
        <p:txBody>
          <a:bodyPr wrap="square">
            <a:spAutoFit/>
          </a:bodyPr>
          <a:lstStyle/>
          <a:p>
            <a:pPr marL="0" lvl="0" indent="0" algn="l" rtl="0">
              <a:lnSpc>
                <a:spcPct val="95000"/>
              </a:lnSpc>
              <a:spcBef>
                <a:spcPts val="0"/>
              </a:spcBef>
              <a:spcAft>
                <a:spcPts val="0"/>
              </a:spcAft>
              <a:buSzPts val="2328"/>
              <a:buNone/>
            </a:pPr>
            <a:r>
              <a:rPr lang="es-ES" sz="2400" b="1" dirty="0">
                <a:solidFill>
                  <a:schemeClr val="accent4"/>
                </a:solidFill>
              </a:rPr>
              <a:t>A través de las tareas de atención médica que evaden o debilitan las defensas naturales del cuerpo</a:t>
            </a:r>
            <a:endParaRPr lang="es-ES" sz="2800" dirty="0"/>
          </a:p>
        </p:txBody>
      </p:sp>
      <p:sp>
        <p:nvSpPr>
          <p:cNvPr id="10" name="Rectangle 9">
            <a:extLst>
              <a:ext uri="{FF2B5EF4-FFF2-40B4-BE49-F238E27FC236}">
                <a16:creationId xmlns:a16="http://schemas.microsoft.com/office/drawing/2014/main" id="{652EEEC1-6D81-2F45-8928-C1D1F1067F81}"/>
              </a:ext>
              <a:ext uri="{C183D7F6-B498-43B3-948B-1728B52AA6E4}">
                <adec:decorative xmlns:adec="http://schemas.microsoft.com/office/drawing/2017/decorative" val="1"/>
              </a:ext>
            </a:extLst>
          </p:cNvPr>
          <p:cNvSpPr/>
          <p:nvPr/>
        </p:nvSpPr>
        <p:spPr>
          <a:xfrm>
            <a:off x="1248334" y="1737287"/>
            <a:ext cx="10029266" cy="457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360382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B24FEF6-3E2C-2841-AA50-D76C24692CD5}"/>
              </a:ext>
            </a:extLst>
          </p:cNvPr>
          <p:cNvSpPr>
            <a:spLocks noGrp="1"/>
          </p:cNvSpPr>
          <p:nvPr>
            <p:ph type="title"/>
          </p:nvPr>
        </p:nvSpPr>
        <p:spPr/>
        <p:txBody>
          <a:bodyPr/>
          <a:lstStyle/>
          <a:p>
            <a:r>
              <a:rPr lang="es-ES" dirty="0"/>
              <a:t>Saber dónde viven los microbios y cómo se propagan </a:t>
            </a:r>
            <a:br>
              <a:rPr lang="es-ES" dirty="0"/>
            </a:br>
            <a:r>
              <a:rPr lang="es-ES" dirty="0"/>
              <a:t>ayuda a identificar el riesgo</a:t>
            </a:r>
            <a:endParaRPr lang="en-US" dirty="0"/>
          </a:p>
        </p:txBody>
      </p:sp>
      <p:sp>
        <p:nvSpPr>
          <p:cNvPr id="7" name="Title 3">
            <a:extLst>
              <a:ext uri="{FF2B5EF4-FFF2-40B4-BE49-F238E27FC236}">
                <a16:creationId xmlns:a16="http://schemas.microsoft.com/office/drawing/2014/main" id="{9F14DCDA-FDAD-234A-846D-2BC899B112CA}"/>
              </a:ext>
            </a:extLst>
          </p:cNvPr>
          <p:cNvSpPr txBox="1">
            <a:spLocks/>
          </p:cNvSpPr>
          <p:nvPr/>
        </p:nvSpPr>
        <p:spPr>
          <a:xfrm>
            <a:off x="905123" y="4758989"/>
            <a:ext cx="1979872" cy="7024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000" b="1" kern="1200" cap="none" baseline="0">
                <a:solidFill>
                  <a:schemeClr val="accent4"/>
                </a:solidFill>
                <a:latin typeface="Century Gothic" panose="020B0502020202020204" pitchFamily="34" charset="0"/>
                <a:ea typeface="+mj-ea"/>
                <a:cs typeface="+mj-cs"/>
              </a:defRPr>
            </a:lvl1pPr>
          </a:lstStyle>
          <a:p>
            <a:pPr algn="ctr"/>
            <a:r>
              <a:rPr lang="en-US" sz="2000" dirty="0" err="1"/>
              <a:t>Reservorio</a:t>
            </a:r>
            <a:endParaRPr lang="en-US" sz="2000" dirty="0"/>
          </a:p>
        </p:txBody>
      </p:sp>
      <p:sp>
        <p:nvSpPr>
          <p:cNvPr id="2" name="Arrow: Right 1">
            <a:extLst>
              <a:ext uri="{FF2B5EF4-FFF2-40B4-BE49-F238E27FC236}">
                <a16:creationId xmlns:a16="http://schemas.microsoft.com/office/drawing/2014/main" id="{8DA7C248-1011-455B-B8CB-9A5435CBA1AF}"/>
              </a:ext>
              <a:ext uri="{C183D7F6-B498-43B3-948B-1728B52AA6E4}">
                <adec:decorative xmlns:adec="http://schemas.microsoft.com/office/drawing/2017/decorative" val="1"/>
              </a:ext>
            </a:extLst>
          </p:cNvPr>
          <p:cNvSpPr/>
          <p:nvPr/>
        </p:nvSpPr>
        <p:spPr>
          <a:xfrm>
            <a:off x="3519814" y="3031299"/>
            <a:ext cx="939452" cy="702457"/>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95A27456-C69F-334A-8F78-82B5D597484C}"/>
              </a:ext>
            </a:extLst>
          </p:cNvPr>
          <p:cNvSpPr txBox="1">
            <a:spLocks/>
          </p:cNvSpPr>
          <p:nvPr/>
        </p:nvSpPr>
        <p:spPr>
          <a:xfrm>
            <a:off x="5079956" y="4771939"/>
            <a:ext cx="1979872" cy="70245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000" b="1" kern="1200" cap="none" baseline="0">
                <a:solidFill>
                  <a:schemeClr val="accent4"/>
                </a:solidFill>
                <a:latin typeface="Century Gothic" panose="020B0502020202020204" pitchFamily="34" charset="0"/>
                <a:ea typeface="+mj-ea"/>
                <a:cs typeface="+mj-cs"/>
              </a:defRPr>
            </a:lvl1pPr>
          </a:lstStyle>
          <a:p>
            <a:pPr marL="0" marR="0" lvl="0" indent="0" algn="ctr" rtl="0">
              <a:lnSpc>
                <a:spcPct val="90000"/>
              </a:lnSpc>
              <a:spcBef>
                <a:spcPts val="0"/>
              </a:spcBef>
              <a:spcAft>
                <a:spcPts val="0"/>
              </a:spcAft>
              <a:buClr>
                <a:schemeClr val="accent4"/>
              </a:buClr>
              <a:buSzPts val="1900"/>
              <a:buFont typeface="Century Gothic"/>
              <a:buNone/>
            </a:pPr>
            <a:r>
              <a:rPr lang="es-MX" sz="2000" b="1" i="0" u="none" strike="noStrike" cap="none" dirty="0">
                <a:solidFill>
                  <a:schemeClr val="accent4"/>
                </a:solidFill>
                <a:latin typeface="Century Gothic"/>
                <a:ea typeface="Century Gothic"/>
                <a:cs typeface="Century Gothic"/>
                <a:sym typeface="Century Gothic"/>
              </a:rPr>
              <a:t>Vías de transmisión</a:t>
            </a:r>
            <a:endParaRPr lang="es-MX" sz="1200" dirty="0"/>
          </a:p>
        </p:txBody>
      </p:sp>
      <p:sp>
        <p:nvSpPr>
          <p:cNvPr id="8" name="Arrow: Right 7">
            <a:extLst>
              <a:ext uri="{FF2B5EF4-FFF2-40B4-BE49-F238E27FC236}">
                <a16:creationId xmlns:a16="http://schemas.microsoft.com/office/drawing/2014/main" id="{390B0169-7C77-4110-8D05-2135B93093CC}"/>
              </a:ext>
              <a:ext uri="{C183D7F6-B498-43B3-948B-1728B52AA6E4}">
                <adec:decorative xmlns:adec="http://schemas.microsoft.com/office/drawing/2017/decorative" val="1"/>
              </a:ext>
            </a:extLst>
          </p:cNvPr>
          <p:cNvSpPr/>
          <p:nvPr/>
        </p:nvSpPr>
        <p:spPr>
          <a:xfrm>
            <a:off x="7680542" y="3020861"/>
            <a:ext cx="939452" cy="702457"/>
          </a:xfrm>
          <a:prstGeom prst="rightArrow">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3">
            <a:extLst>
              <a:ext uri="{FF2B5EF4-FFF2-40B4-BE49-F238E27FC236}">
                <a16:creationId xmlns:a16="http://schemas.microsoft.com/office/drawing/2014/main" id="{2DC50FA3-D723-F940-B667-E0C25EEE7CE9}"/>
              </a:ext>
            </a:extLst>
          </p:cNvPr>
          <p:cNvSpPr txBox="1">
            <a:spLocks/>
          </p:cNvSpPr>
          <p:nvPr/>
        </p:nvSpPr>
        <p:spPr>
          <a:xfrm>
            <a:off x="8717261" y="4758989"/>
            <a:ext cx="3059100" cy="108843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000" b="1" kern="1200" cap="none" baseline="0">
                <a:solidFill>
                  <a:schemeClr val="accent4"/>
                </a:solidFill>
                <a:latin typeface="Century Gothic" panose="020B0502020202020204" pitchFamily="34" charset="0"/>
                <a:ea typeface="+mj-ea"/>
                <a:cs typeface="+mj-cs"/>
              </a:defRPr>
            </a:lvl1pPr>
          </a:lstStyle>
          <a:p>
            <a:pPr marL="0" marR="0" lvl="0" indent="0" algn="ctr" rtl="0">
              <a:lnSpc>
                <a:spcPct val="90000"/>
              </a:lnSpc>
              <a:spcBef>
                <a:spcPts val="0"/>
              </a:spcBef>
              <a:spcAft>
                <a:spcPts val="0"/>
              </a:spcAft>
              <a:buClr>
                <a:schemeClr val="accent4"/>
              </a:buClr>
              <a:buSzPts val="1900"/>
              <a:buFont typeface="Century Gothic"/>
              <a:buNone/>
            </a:pPr>
            <a:r>
              <a:rPr lang="es-ES" sz="2000" b="1" i="0" u="none" strike="noStrike" cap="none" dirty="0">
                <a:solidFill>
                  <a:schemeClr val="accent4"/>
                </a:solidFill>
                <a:latin typeface="Century Gothic"/>
                <a:ea typeface="Century Gothic"/>
                <a:cs typeface="Century Gothic"/>
                <a:sym typeface="Century Gothic"/>
              </a:rPr>
              <a:t>Identificar los riesgos y tomar acciones de control de infecciones</a:t>
            </a:r>
            <a:endParaRPr lang="es-ES" sz="1200" dirty="0"/>
          </a:p>
        </p:txBody>
      </p:sp>
    </p:spTree>
    <p:custDataLst>
      <p:tags r:id="rId1"/>
    </p:custDataLst>
    <p:extLst>
      <p:ext uri="{BB962C8B-B14F-4D97-AF65-F5344CB8AC3E}">
        <p14:creationId xmlns:p14="http://schemas.microsoft.com/office/powerpoint/2010/main" val="237192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26A8EA-3B68-4282-8053-9EDAF6288EBF}"/>
              </a:ext>
            </a:extLst>
          </p:cNvPr>
          <p:cNvSpPr>
            <a:spLocks noGrp="1"/>
          </p:cNvSpPr>
          <p:nvPr>
            <p:ph type="title"/>
          </p:nvPr>
        </p:nvSpPr>
        <p:spPr/>
        <p:txBody>
          <a:bodyPr/>
          <a:lstStyle/>
          <a:p>
            <a:r>
              <a:rPr lang="es-MX" sz="4800" dirty="0">
                <a:solidFill>
                  <a:srgbClr val="FFFFFF"/>
                </a:solidFill>
              </a:rPr>
              <a:t>¿Cómo puede ocurrir una infección? </a:t>
            </a:r>
            <a:endParaRPr lang="en-US" dirty="0"/>
          </a:p>
        </p:txBody>
      </p:sp>
    </p:spTree>
    <p:custDataLst>
      <p:tags r:id="rId1"/>
    </p:custDataLst>
    <p:extLst>
      <p:ext uri="{BB962C8B-B14F-4D97-AF65-F5344CB8AC3E}">
        <p14:creationId xmlns:p14="http://schemas.microsoft.com/office/powerpoint/2010/main" val="411612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C26A8EA-3B68-4282-8053-9EDAF6288EBF}"/>
              </a:ext>
            </a:extLst>
          </p:cNvPr>
          <p:cNvSpPr>
            <a:spLocks noGrp="1"/>
          </p:cNvSpPr>
          <p:nvPr>
            <p:ph type="title"/>
          </p:nvPr>
        </p:nvSpPr>
        <p:spPr/>
        <p:txBody>
          <a:bodyPr>
            <a:normAutofit fontScale="90000"/>
          </a:bodyPr>
          <a:lstStyle/>
          <a:p>
            <a:r>
              <a:rPr lang="es-ES" dirty="0"/>
              <a:t>Escenarios: ¿Cómo puede ocurrir una infección?</a:t>
            </a:r>
            <a:endParaRPr lang="en-US" dirty="0"/>
          </a:p>
        </p:txBody>
      </p:sp>
      <p:sp>
        <p:nvSpPr>
          <p:cNvPr id="2" name="Content Placeholder 1">
            <a:extLst>
              <a:ext uri="{FF2B5EF4-FFF2-40B4-BE49-F238E27FC236}">
                <a16:creationId xmlns:a16="http://schemas.microsoft.com/office/drawing/2014/main" id="{38795418-18D4-4CC1-BC95-4F240FF2AE2B}"/>
              </a:ext>
            </a:extLst>
          </p:cNvPr>
          <p:cNvSpPr>
            <a:spLocks noGrp="1"/>
          </p:cNvSpPr>
          <p:nvPr>
            <p:ph idx="1"/>
          </p:nvPr>
        </p:nvSpPr>
        <p:spPr/>
        <p:txBody>
          <a:bodyPr/>
          <a:lstStyle/>
          <a:p>
            <a:pPr marL="342900" lvl="0" indent="-342900" algn="l" rtl="0">
              <a:lnSpc>
                <a:spcPct val="95000"/>
              </a:lnSpc>
              <a:spcBef>
                <a:spcPts val="0"/>
              </a:spcBef>
              <a:spcAft>
                <a:spcPts val="0"/>
              </a:spcAft>
              <a:buSzPts val="2400"/>
              <a:buChar char="•"/>
            </a:pPr>
            <a:r>
              <a:rPr lang="es-MX" sz="2400" dirty="0"/>
              <a:t>Ejemplo de escenario:</a:t>
            </a:r>
          </a:p>
          <a:p>
            <a:pPr marL="800100" lvl="1" indent="-342900" algn="l" rtl="0">
              <a:lnSpc>
                <a:spcPct val="95000"/>
              </a:lnSpc>
              <a:spcBef>
                <a:spcPts val="1200"/>
              </a:spcBef>
              <a:spcAft>
                <a:spcPts val="0"/>
              </a:spcAft>
              <a:buSzPts val="2400"/>
              <a:buFont typeface="Courier New"/>
              <a:buChar char="o"/>
            </a:pPr>
            <a:r>
              <a:rPr lang="es-MX" sz="2400" dirty="0"/>
              <a:t>Empiece con un microbio y un reservorio.</a:t>
            </a:r>
          </a:p>
          <a:p>
            <a:pPr lvl="1"/>
            <a:r>
              <a:rPr lang="es-ES" sz="2400" dirty="0"/>
              <a:t>Revise los cinco elementos de la propagación de los microbios. </a:t>
            </a:r>
            <a:r>
              <a:rPr lang="en-US" sz="2400" dirty="0"/>
              <a:t>​</a:t>
            </a:r>
          </a:p>
          <a:p>
            <a:pPr marL="342900" lvl="0" indent="-342900" algn="l" rtl="0">
              <a:lnSpc>
                <a:spcPct val="95000"/>
              </a:lnSpc>
              <a:spcBef>
                <a:spcPts val="1200"/>
              </a:spcBef>
              <a:spcAft>
                <a:spcPts val="0"/>
              </a:spcAft>
              <a:buSzPts val="2400"/>
              <a:buChar char="•"/>
            </a:pPr>
            <a:r>
              <a:rPr lang="es-MX" sz="2400" dirty="0"/>
              <a:t>¡Cree su propio escenario!</a:t>
            </a:r>
          </a:p>
        </p:txBody>
      </p:sp>
    </p:spTree>
    <p:custDataLst>
      <p:tags r:id="rId1"/>
    </p:custDataLst>
    <p:extLst>
      <p:ext uri="{BB962C8B-B14F-4D97-AF65-F5344CB8AC3E}">
        <p14:creationId xmlns:p14="http://schemas.microsoft.com/office/powerpoint/2010/main" val="27547220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D82545C-7E3F-3E41-A556-0801ED280A7D}"/>
              </a:ext>
              <a:ext uri="{C183D7F6-B498-43B3-948B-1728B52AA6E4}">
                <adec:decorative xmlns:adec="http://schemas.microsoft.com/office/drawing/2017/decorative" val="1"/>
              </a:ext>
            </a:extLst>
          </p:cNvPr>
          <p:cNvSpPr/>
          <p:nvPr/>
        </p:nvSpPr>
        <p:spPr>
          <a:xfrm>
            <a:off x="753353" y="594359"/>
            <a:ext cx="3265433" cy="46375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1C573D0-1EF2-9249-9D21-464E675AACDD}"/>
              </a:ext>
              <a:ext uri="{C183D7F6-B498-43B3-948B-1728B52AA6E4}">
                <adec:decorative xmlns:adec="http://schemas.microsoft.com/office/drawing/2017/decorative" val="0"/>
              </a:ext>
            </a:extLst>
          </p:cNvPr>
          <p:cNvSpPr txBox="1"/>
          <p:nvPr/>
        </p:nvSpPr>
        <p:spPr>
          <a:xfrm>
            <a:off x="753354" y="643918"/>
            <a:ext cx="3214886" cy="369332"/>
          </a:xfrm>
          <a:prstGeom prst="rect">
            <a:avLst/>
          </a:prstGeom>
          <a:noFill/>
        </p:spPr>
        <p:txBody>
          <a:bodyPr wrap="square" rtlCol="0">
            <a:spAutoFit/>
          </a:bodyPr>
          <a:lstStyle/>
          <a:p>
            <a:pPr algn="ctr"/>
            <a:r>
              <a:rPr lang="en-US" b="1" spc="50" dirty="0" err="1">
                <a:solidFill>
                  <a:schemeClr val="bg1"/>
                </a:solidFill>
                <a:latin typeface="Century Gothic" panose="020B0502020202020204" pitchFamily="34" charset="0"/>
                <a:cs typeface="Poppins Medium" panose="00000600000000000000" pitchFamily="2" charset="0"/>
              </a:rPr>
              <a:t>Ejemplo</a:t>
            </a:r>
            <a:r>
              <a:rPr lang="en-US" b="1" spc="50" dirty="0">
                <a:solidFill>
                  <a:schemeClr val="bg1"/>
                </a:solidFill>
                <a:latin typeface="Century Gothic" panose="020B0502020202020204" pitchFamily="34" charset="0"/>
                <a:cs typeface="Poppins Medium" panose="00000600000000000000" pitchFamily="2" charset="0"/>
              </a:rPr>
              <a:t> de </a:t>
            </a:r>
            <a:r>
              <a:rPr lang="en-US" b="1" spc="50" dirty="0" err="1">
                <a:solidFill>
                  <a:schemeClr val="bg1"/>
                </a:solidFill>
                <a:latin typeface="Century Gothic" panose="020B0502020202020204" pitchFamily="34" charset="0"/>
                <a:cs typeface="Poppins Medium" panose="00000600000000000000" pitchFamily="2" charset="0"/>
              </a:rPr>
              <a:t>escenario</a:t>
            </a:r>
            <a:endParaRPr lang="en-US" b="1" spc="50" dirty="0">
              <a:solidFill>
                <a:schemeClr val="bg1"/>
              </a:solidFill>
              <a:latin typeface="Century Gothic" panose="020B0502020202020204" pitchFamily="34" charset="0"/>
              <a:cs typeface="Poppins Medium" panose="00000600000000000000" pitchFamily="2" charset="0"/>
            </a:endParaRPr>
          </a:p>
        </p:txBody>
      </p:sp>
      <p:sp>
        <p:nvSpPr>
          <p:cNvPr id="2" name="Title 1">
            <a:extLst>
              <a:ext uri="{FF2B5EF4-FFF2-40B4-BE49-F238E27FC236}">
                <a16:creationId xmlns:a16="http://schemas.microsoft.com/office/drawing/2014/main" id="{C950BFD0-69AC-407E-9B0C-DCE31692992B}"/>
              </a:ext>
            </a:extLst>
          </p:cNvPr>
          <p:cNvSpPr>
            <a:spLocks noGrp="1"/>
          </p:cNvSpPr>
          <p:nvPr>
            <p:ph type="title"/>
          </p:nvPr>
        </p:nvSpPr>
        <p:spPr>
          <a:xfrm>
            <a:off x="1199952" y="883234"/>
            <a:ext cx="9925248" cy="929211"/>
          </a:xfrm>
        </p:spPr>
        <p:txBody>
          <a:bodyPr>
            <a:normAutofit/>
          </a:bodyPr>
          <a:lstStyle/>
          <a:p>
            <a:r>
              <a:rPr lang="es-MX" sz="2800" dirty="0"/>
              <a:t>Estreptococo en la mano de un trabajador de la salud</a:t>
            </a:r>
            <a:endParaRPr lang="en-US" sz="2800" dirty="0"/>
          </a:p>
        </p:txBody>
      </p:sp>
      <p:sp>
        <p:nvSpPr>
          <p:cNvPr id="16" name="Rounded Rectangle 15">
            <a:extLst>
              <a:ext uri="{FF2B5EF4-FFF2-40B4-BE49-F238E27FC236}">
                <a16:creationId xmlns:a16="http://schemas.microsoft.com/office/drawing/2014/main" id="{F3D6B84F-7F55-0748-AF60-C1F8B684DD79}"/>
              </a:ext>
            </a:extLst>
          </p:cNvPr>
          <p:cNvSpPr/>
          <p:nvPr/>
        </p:nvSpPr>
        <p:spPr>
          <a:xfrm>
            <a:off x="1130372" y="1901419"/>
            <a:ext cx="3214886" cy="3850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rtl="0">
              <a:lnSpc>
                <a:spcPct val="100000"/>
              </a:lnSpc>
              <a:spcBef>
                <a:spcPts val="0"/>
              </a:spcBef>
              <a:spcAft>
                <a:spcPts val="0"/>
              </a:spcAft>
              <a:buClr>
                <a:srgbClr val="FFFFFF"/>
              </a:buClr>
              <a:buSzPts val="2000"/>
              <a:buFont typeface="Century Gothic"/>
              <a:buNone/>
            </a:pPr>
            <a:r>
              <a:rPr lang="es-MX" sz="2000" b="1" i="0" u="none" strike="noStrike" cap="none" dirty="0">
                <a:solidFill>
                  <a:srgbClr val="FFFFFF"/>
                </a:solidFill>
                <a:latin typeface="Century Gothic"/>
                <a:ea typeface="Century Gothic"/>
                <a:cs typeface="Century Gothic"/>
                <a:sym typeface="Century Gothic"/>
              </a:rPr>
              <a:t>Microbio:</a:t>
            </a:r>
            <a:endParaRPr lang="es-MX" sz="2000" dirty="0"/>
          </a:p>
          <a:p>
            <a:pPr marL="0" marR="0" lvl="0" indent="0" algn="ctr" rtl="0">
              <a:lnSpc>
                <a:spcPct val="100000"/>
              </a:lnSpc>
              <a:spcBef>
                <a:spcPts val="0"/>
              </a:spcBef>
              <a:spcAft>
                <a:spcPts val="0"/>
              </a:spcAft>
              <a:buClr>
                <a:srgbClr val="FFFFFF"/>
              </a:buClr>
              <a:buSzPts val="1800"/>
              <a:buFont typeface="Century Gothic"/>
              <a:buNone/>
            </a:pPr>
            <a:r>
              <a:rPr lang="es-MX" i="0" u="none" strike="noStrike" cap="none" dirty="0">
                <a:solidFill>
                  <a:srgbClr val="FFFFFF"/>
                </a:solidFill>
                <a:latin typeface="Century Gothic"/>
                <a:ea typeface="Century Gothic"/>
                <a:cs typeface="Century Gothic"/>
                <a:sym typeface="Century Gothic"/>
              </a:rPr>
              <a:t>Estreptococo</a:t>
            </a:r>
            <a:endParaRPr lang="es-MX" dirty="0"/>
          </a:p>
        </p:txBody>
      </p:sp>
      <p:sp>
        <p:nvSpPr>
          <p:cNvPr id="18" name="Rounded Rectangle 17">
            <a:extLst>
              <a:ext uri="{FF2B5EF4-FFF2-40B4-BE49-F238E27FC236}">
                <a16:creationId xmlns:a16="http://schemas.microsoft.com/office/drawing/2014/main" id="{AF01DBBB-501B-E44A-A001-0A0428EA841B}"/>
              </a:ext>
            </a:extLst>
          </p:cNvPr>
          <p:cNvSpPr/>
          <p:nvPr/>
        </p:nvSpPr>
        <p:spPr>
          <a:xfrm>
            <a:off x="4488557" y="1899440"/>
            <a:ext cx="3214886" cy="3850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t"/>
          <a:lstStyle/>
          <a:p>
            <a:pPr algn="ctr"/>
            <a:r>
              <a:rPr lang="es-ES" sz="2000" b="1" spc="50" dirty="0">
                <a:solidFill>
                  <a:schemeClr val="bg1"/>
                </a:solidFill>
                <a:latin typeface="Century Gothic" panose="020B0502020202020204" pitchFamily="34" charset="0"/>
                <a:cs typeface="Poppins Medium" panose="00000600000000000000" pitchFamily="2" charset="0"/>
              </a:rPr>
              <a:t>Reservorio:</a:t>
            </a:r>
          </a:p>
          <a:p>
            <a:pPr algn="ctr"/>
            <a:r>
              <a:rPr lang="es-ES" spc="50" dirty="0">
                <a:solidFill>
                  <a:schemeClr val="bg1"/>
                </a:solidFill>
                <a:latin typeface="Century Gothic" panose="020B0502020202020204" pitchFamily="34" charset="0"/>
                <a:cs typeface="Poppins Medium" panose="00000600000000000000" pitchFamily="2" charset="0"/>
              </a:rPr>
              <a:t>Mano de un trabajador </a:t>
            </a:r>
            <a:br>
              <a:rPr lang="es-ES" spc="50" dirty="0">
                <a:solidFill>
                  <a:schemeClr val="bg1"/>
                </a:solidFill>
                <a:latin typeface="Century Gothic" panose="020B0502020202020204" pitchFamily="34" charset="0"/>
                <a:cs typeface="Poppins Medium" panose="00000600000000000000" pitchFamily="2" charset="0"/>
              </a:rPr>
            </a:br>
            <a:r>
              <a:rPr lang="es-ES" spc="50" dirty="0">
                <a:solidFill>
                  <a:schemeClr val="bg1"/>
                </a:solidFill>
                <a:latin typeface="Century Gothic" panose="020B0502020202020204" pitchFamily="34" charset="0"/>
                <a:cs typeface="Poppins Medium" panose="00000600000000000000" pitchFamily="2" charset="0"/>
              </a:rPr>
              <a:t>de la salud</a:t>
            </a:r>
          </a:p>
        </p:txBody>
      </p:sp>
      <p:sp>
        <p:nvSpPr>
          <p:cNvPr id="20" name="Rounded Rectangle 19">
            <a:extLst>
              <a:ext uri="{FF2B5EF4-FFF2-40B4-BE49-F238E27FC236}">
                <a16:creationId xmlns:a16="http://schemas.microsoft.com/office/drawing/2014/main" id="{350EC013-FE86-8449-98D7-DAF61E8B7FF8}"/>
              </a:ext>
            </a:extLst>
          </p:cNvPr>
          <p:cNvSpPr/>
          <p:nvPr/>
        </p:nvSpPr>
        <p:spPr>
          <a:xfrm>
            <a:off x="7846742" y="1899440"/>
            <a:ext cx="3214886" cy="38501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2000" b="1" spc="50" dirty="0">
                <a:solidFill>
                  <a:schemeClr val="bg1"/>
                </a:solidFill>
                <a:latin typeface="Century Gothic" panose="020B0502020202020204" pitchFamily="34" charset="0"/>
                <a:cs typeface="Poppins Medium" panose="00000600000000000000" pitchFamily="2" charset="0"/>
              </a:rPr>
              <a:t>Cinco </a:t>
            </a:r>
            <a:br>
              <a:rPr lang="en-US" sz="2000" b="1" spc="50" dirty="0">
                <a:solidFill>
                  <a:schemeClr val="bg1"/>
                </a:solidFill>
                <a:latin typeface="Century Gothic" panose="020B0502020202020204" pitchFamily="34" charset="0"/>
                <a:cs typeface="Poppins Medium" panose="00000600000000000000" pitchFamily="2" charset="0"/>
              </a:rPr>
            </a:br>
            <a:r>
              <a:rPr lang="en-US" sz="2000" b="1" spc="50" dirty="0" err="1">
                <a:solidFill>
                  <a:schemeClr val="bg1"/>
                </a:solidFill>
                <a:latin typeface="Century Gothic" panose="020B0502020202020204" pitchFamily="34" charset="0"/>
                <a:cs typeface="Poppins Medium" panose="00000600000000000000" pitchFamily="2" charset="0"/>
              </a:rPr>
              <a:t>elementos</a:t>
            </a:r>
            <a:r>
              <a:rPr lang="en-US" sz="2000" b="1" spc="50" dirty="0">
                <a:solidFill>
                  <a:schemeClr val="bg1"/>
                </a:solidFill>
                <a:latin typeface="Century Gothic" panose="020B0502020202020204" pitchFamily="34" charset="0"/>
                <a:cs typeface="Poppins Medium" panose="00000600000000000000" pitchFamily="2" charset="0"/>
              </a:rPr>
              <a:t>:</a:t>
            </a:r>
          </a:p>
          <a:p>
            <a:pPr marL="457200" marR="0" lvl="0" indent="-288925" algn="l" rtl="0">
              <a:lnSpc>
                <a:spcPct val="100000"/>
              </a:lnSpc>
              <a:spcBef>
                <a:spcPts val="2400"/>
              </a:spcBef>
              <a:spcAft>
                <a:spcPts val="0"/>
              </a:spcAft>
              <a:buClr>
                <a:srgbClr val="FFFFFF"/>
              </a:buClr>
              <a:buSzPts val="1800"/>
              <a:buFont typeface="Century Gothic"/>
              <a:buAutoNum type="arabicPeriod"/>
            </a:pPr>
            <a:r>
              <a:rPr lang="es-ES" sz="1800" b="0" i="0" u="none" strike="noStrike" cap="none" dirty="0">
                <a:solidFill>
                  <a:srgbClr val="FFFFFF"/>
                </a:solidFill>
                <a:latin typeface="Century Gothic"/>
                <a:ea typeface="Century Gothic"/>
                <a:cs typeface="Century Gothic"/>
                <a:sym typeface="Century Gothic"/>
              </a:rPr>
              <a:t>Reservorios</a:t>
            </a:r>
            <a:endParaRPr lang="es-ES" dirty="0"/>
          </a:p>
          <a:p>
            <a:pPr marL="457200" marR="0" lvl="0" indent="-288925" algn="l" rtl="0">
              <a:lnSpc>
                <a:spcPct val="100000"/>
              </a:lnSpc>
              <a:spcBef>
                <a:spcPts val="1200"/>
              </a:spcBef>
              <a:spcAft>
                <a:spcPts val="0"/>
              </a:spcAft>
              <a:buClr>
                <a:srgbClr val="FFFFFF"/>
              </a:buClr>
              <a:buSzPts val="1800"/>
              <a:buFont typeface="Century Gothic"/>
              <a:buAutoNum type="arabicPeriod"/>
            </a:pPr>
            <a:r>
              <a:rPr lang="es-ES" sz="1800" b="0" i="0" u="none" strike="noStrike" cap="none" dirty="0">
                <a:solidFill>
                  <a:srgbClr val="FFFFFF"/>
                </a:solidFill>
                <a:latin typeface="Century Gothic"/>
                <a:ea typeface="Century Gothic"/>
                <a:cs typeface="Century Gothic"/>
                <a:sym typeface="Century Gothic"/>
              </a:rPr>
              <a:t>Vías de transmisión </a:t>
            </a:r>
            <a:endParaRPr lang="es-ES" dirty="0"/>
          </a:p>
          <a:p>
            <a:pPr marL="457200" marR="0" lvl="0" indent="-288925" algn="l" rtl="0">
              <a:lnSpc>
                <a:spcPct val="100000"/>
              </a:lnSpc>
              <a:spcBef>
                <a:spcPts val="1200"/>
              </a:spcBef>
              <a:spcAft>
                <a:spcPts val="0"/>
              </a:spcAft>
              <a:buClr>
                <a:srgbClr val="FFFFFF"/>
              </a:buClr>
              <a:buSzPts val="1800"/>
              <a:buFont typeface="Century Gothic"/>
              <a:buAutoNum type="arabicPeriod"/>
            </a:pPr>
            <a:r>
              <a:rPr lang="es-ES" sz="1800" b="0" i="0" u="none" strike="noStrike" cap="none" dirty="0">
                <a:solidFill>
                  <a:srgbClr val="FFFFFF"/>
                </a:solidFill>
                <a:latin typeface="Century Gothic"/>
                <a:ea typeface="Century Gothic"/>
                <a:cs typeface="Century Gothic"/>
                <a:sym typeface="Century Gothic"/>
              </a:rPr>
              <a:t>Persona</a:t>
            </a:r>
            <a:endParaRPr lang="es-ES" dirty="0"/>
          </a:p>
          <a:p>
            <a:pPr marL="457200" marR="0" lvl="0" indent="-288925" algn="l" rtl="0">
              <a:lnSpc>
                <a:spcPct val="100000"/>
              </a:lnSpc>
              <a:spcBef>
                <a:spcPts val="1200"/>
              </a:spcBef>
              <a:spcAft>
                <a:spcPts val="0"/>
              </a:spcAft>
              <a:buClr>
                <a:srgbClr val="FFFFFF"/>
              </a:buClr>
              <a:buSzPts val="1800"/>
              <a:buFont typeface="Century Gothic"/>
              <a:buAutoNum type="arabicPeriod"/>
            </a:pPr>
            <a:r>
              <a:rPr lang="es-ES" sz="1800" b="0" i="0" u="none" strike="noStrike" cap="none" dirty="0">
                <a:solidFill>
                  <a:srgbClr val="FFFFFF"/>
                </a:solidFill>
                <a:latin typeface="Century Gothic"/>
                <a:ea typeface="Century Gothic"/>
                <a:cs typeface="Century Gothic"/>
                <a:sym typeface="Century Gothic"/>
              </a:rPr>
              <a:t>Las defensas del cuerpo</a:t>
            </a:r>
            <a:endParaRPr lang="es-ES" dirty="0"/>
          </a:p>
          <a:p>
            <a:pPr marL="457200" marR="0" lvl="0" indent="-288925" algn="l" rtl="0">
              <a:lnSpc>
                <a:spcPct val="100000"/>
              </a:lnSpc>
              <a:spcBef>
                <a:spcPts val="1200"/>
              </a:spcBef>
              <a:spcAft>
                <a:spcPts val="0"/>
              </a:spcAft>
              <a:buClr>
                <a:srgbClr val="FFFFFF"/>
              </a:buClr>
              <a:buSzPts val="1800"/>
              <a:buFont typeface="Century Gothic"/>
              <a:buAutoNum type="arabicPeriod"/>
            </a:pPr>
            <a:r>
              <a:rPr lang="es-ES" sz="1800" b="0" i="0" u="none" strike="noStrike" cap="none" dirty="0">
                <a:solidFill>
                  <a:srgbClr val="FFFFFF"/>
                </a:solidFill>
                <a:latin typeface="Century Gothic"/>
                <a:ea typeface="Century Gothic"/>
                <a:cs typeface="Century Gothic"/>
                <a:sym typeface="Century Gothic"/>
              </a:rPr>
              <a:t>Supervivencia</a:t>
            </a:r>
            <a:endParaRPr lang="en-US" spc="50" dirty="0">
              <a:solidFill>
                <a:schemeClr val="bg1"/>
              </a:solidFill>
              <a:latin typeface="Century Gothic" panose="020B0502020202020204" pitchFamily="34" charset="0"/>
              <a:cs typeface="Poppins Medium" panose="00000600000000000000" pitchFamily="2" charset="0"/>
            </a:endParaRPr>
          </a:p>
        </p:txBody>
      </p:sp>
    </p:spTree>
    <p:custDataLst>
      <p:tags r:id="rId1"/>
    </p:custDataLst>
    <p:extLst>
      <p:ext uri="{BB962C8B-B14F-4D97-AF65-F5344CB8AC3E}">
        <p14:creationId xmlns:p14="http://schemas.microsoft.com/office/powerpoint/2010/main" val="307796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184A5E5F-7BE2-41E1-AEF1-5FA6FC4AA47C}"/>
              </a:ext>
              <a:ext uri="{C183D7F6-B498-43B3-948B-1728B52AA6E4}">
                <adec:decorative xmlns:adec="http://schemas.microsoft.com/office/drawing/2017/decorative" val="1"/>
              </a:ext>
            </a:extLst>
          </p:cNvPr>
          <p:cNvSpPr/>
          <p:nvPr/>
        </p:nvSpPr>
        <p:spPr>
          <a:xfrm>
            <a:off x="753353" y="644463"/>
            <a:ext cx="3265433" cy="463758"/>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ABBF5573-B4DF-431A-9B7C-DDE20F24717E}"/>
              </a:ext>
              <a:ext uri="{C183D7F6-B498-43B3-948B-1728B52AA6E4}">
                <adec:decorative xmlns:adec="http://schemas.microsoft.com/office/drawing/2017/decorative" val="0"/>
              </a:ext>
            </a:extLst>
          </p:cNvPr>
          <p:cNvSpPr txBox="1"/>
          <p:nvPr/>
        </p:nvSpPr>
        <p:spPr>
          <a:xfrm>
            <a:off x="715776" y="643918"/>
            <a:ext cx="3214886" cy="369332"/>
          </a:xfrm>
          <a:prstGeom prst="rect">
            <a:avLst/>
          </a:prstGeom>
          <a:noFill/>
        </p:spPr>
        <p:txBody>
          <a:bodyPr wrap="square" rtlCol="0">
            <a:spAutoFit/>
          </a:bodyPr>
          <a:lstStyle/>
          <a:p>
            <a:pPr algn="ctr"/>
            <a:r>
              <a:rPr lang="en-US" b="1" spc="50" dirty="0" err="1">
                <a:solidFill>
                  <a:schemeClr val="bg1"/>
                </a:solidFill>
                <a:latin typeface="Century Gothic" panose="020B0502020202020204" pitchFamily="34" charset="0"/>
                <a:cs typeface="Poppins Medium" panose="00000600000000000000" pitchFamily="2" charset="0"/>
              </a:rPr>
              <a:t>Ejemplo</a:t>
            </a:r>
            <a:r>
              <a:rPr lang="en-US" b="1" spc="50" dirty="0">
                <a:solidFill>
                  <a:schemeClr val="bg1"/>
                </a:solidFill>
                <a:latin typeface="Century Gothic" panose="020B0502020202020204" pitchFamily="34" charset="0"/>
                <a:cs typeface="Poppins Medium" panose="00000600000000000000" pitchFamily="2" charset="0"/>
              </a:rPr>
              <a:t> de </a:t>
            </a:r>
            <a:r>
              <a:rPr lang="en-US" b="1" spc="50" dirty="0" err="1">
                <a:solidFill>
                  <a:schemeClr val="bg1"/>
                </a:solidFill>
                <a:latin typeface="Century Gothic" panose="020B0502020202020204" pitchFamily="34" charset="0"/>
                <a:cs typeface="Poppins Medium" panose="00000600000000000000" pitchFamily="2" charset="0"/>
              </a:rPr>
              <a:t>escenario</a:t>
            </a:r>
            <a:endParaRPr lang="en-US" b="1" spc="50" dirty="0">
              <a:solidFill>
                <a:schemeClr val="bg1"/>
              </a:solidFill>
              <a:latin typeface="Century Gothic" panose="020B0502020202020204" pitchFamily="34" charset="0"/>
              <a:cs typeface="Poppins Medium" panose="00000600000000000000" pitchFamily="2" charset="0"/>
            </a:endParaRPr>
          </a:p>
        </p:txBody>
      </p:sp>
      <p:sp>
        <p:nvSpPr>
          <p:cNvPr id="2" name="Title 1">
            <a:extLst>
              <a:ext uri="{FF2B5EF4-FFF2-40B4-BE49-F238E27FC236}">
                <a16:creationId xmlns:a16="http://schemas.microsoft.com/office/drawing/2014/main" id="{C950BFD0-69AC-407E-9B0C-DCE31692992B}"/>
              </a:ext>
            </a:extLst>
          </p:cNvPr>
          <p:cNvSpPr>
            <a:spLocks noGrp="1"/>
          </p:cNvSpPr>
          <p:nvPr>
            <p:ph type="title"/>
          </p:nvPr>
        </p:nvSpPr>
        <p:spPr>
          <a:xfrm>
            <a:off x="1199952" y="1311265"/>
            <a:ext cx="5332562" cy="1264295"/>
          </a:xfrm>
        </p:spPr>
        <p:txBody>
          <a:bodyPr>
            <a:normAutofit fontScale="90000"/>
          </a:bodyPr>
          <a:lstStyle/>
          <a:p>
            <a:r>
              <a:rPr lang="es-ES" dirty="0"/>
              <a:t>Cómo se propagan los microbios y enferman a las personas </a:t>
            </a:r>
            <a:endParaRPr lang="en-US" dirty="0">
              <a:solidFill>
                <a:schemeClr val="bg1"/>
              </a:solidFill>
            </a:endParaRPr>
          </a:p>
        </p:txBody>
      </p:sp>
      <p:sp>
        <p:nvSpPr>
          <p:cNvPr id="6" name="Freeform: Shape 5">
            <a:extLst>
              <a:ext uri="{FF2B5EF4-FFF2-40B4-BE49-F238E27FC236}">
                <a16:creationId xmlns:a16="http://schemas.microsoft.com/office/drawing/2014/main" id="{F509A68C-4C24-4BFD-8D6D-8AD438565398}"/>
              </a:ext>
            </a:extLst>
          </p:cNvPr>
          <p:cNvSpPr/>
          <p:nvPr/>
        </p:nvSpPr>
        <p:spPr>
          <a:xfrm>
            <a:off x="565850" y="3307080"/>
            <a:ext cx="2130951" cy="2381447"/>
          </a:xfrm>
          <a:custGeom>
            <a:avLst/>
            <a:gdLst>
              <a:gd name="connsiteX0" fmla="*/ 0 w 2130951"/>
              <a:gd name="connsiteY0" fmla="*/ 209329 h 2093285"/>
              <a:gd name="connsiteX1" fmla="*/ 209329 w 2130951"/>
              <a:gd name="connsiteY1" fmla="*/ 0 h 2093285"/>
              <a:gd name="connsiteX2" fmla="*/ 1921623 w 2130951"/>
              <a:gd name="connsiteY2" fmla="*/ 0 h 2093285"/>
              <a:gd name="connsiteX3" fmla="*/ 2130952 w 2130951"/>
              <a:gd name="connsiteY3" fmla="*/ 209329 h 2093285"/>
              <a:gd name="connsiteX4" fmla="*/ 2130951 w 2130951"/>
              <a:gd name="connsiteY4" fmla="*/ 1883957 h 2093285"/>
              <a:gd name="connsiteX5" fmla="*/ 1921622 w 2130951"/>
              <a:gd name="connsiteY5" fmla="*/ 2093286 h 2093285"/>
              <a:gd name="connsiteX6" fmla="*/ 209329 w 2130951"/>
              <a:gd name="connsiteY6" fmla="*/ 2093285 h 2093285"/>
              <a:gd name="connsiteX7" fmla="*/ 0 w 2130951"/>
              <a:gd name="connsiteY7" fmla="*/ 1883956 h 2093285"/>
              <a:gd name="connsiteX8" fmla="*/ 0 w 2130951"/>
              <a:gd name="connsiteY8" fmla="*/ 209329 h 209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951" h="2093285">
                <a:moveTo>
                  <a:pt x="0" y="209329"/>
                </a:moveTo>
                <a:cubicBezTo>
                  <a:pt x="0" y="93720"/>
                  <a:pt x="93720" y="0"/>
                  <a:pt x="209329" y="0"/>
                </a:cubicBezTo>
                <a:lnTo>
                  <a:pt x="1921623" y="0"/>
                </a:lnTo>
                <a:cubicBezTo>
                  <a:pt x="2037232" y="0"/>
                  <a:pt x="2130952" y="93720"/>
                  <a:pt x="2130952" y="209329"/>
                </a:cubicBezTo>
                <a:cubicBezTo>
                  <a:pt x="2130952" y="767538"/>
                  <a:pt x="2130951" y="1325748"/>
                  <a:pt x="2130951" y="1883957"/>
                </a:cubicBezTo>
                <a:cubicBezTo>
                  <a:pt x="2130951" y="1999566"/>
                  <a:pt x="2037231" y="2093286"/>
                  <a:pt x="1921622" y="2093286"/>
                </a:cubicBezTo>
                <a:lnTo>
                  <a:pt x="209329" y="2093285"/>
                </a:lnTo>
                <a:cubicBezTo>
                  <a:pt x="93720" y="2093285"/>
                  <a:pt x="0" y="1999565"/>
                  <a:pt x="0" y="1883956"/>
                </a:cubicBezTo>
                <a:lnTo>
                  <a:pt x="0" y="20932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2270" tIns="122270" rIns="122270" bIns="122270" numCol="1" spcCol="1270" anchor="ctr" anchorCtr="0">
            <a:noAutofit/>
          </a:bodyPr>
          <a:lstStyle/>
          <a:p>
            <a:pPr marL="0" lvl="0" indent="0" algn="ctr" defTabSz="711200">
              <a:lnSpc>
                <a:spcPct val="90000"/>
              </a:lnSpc>
              <a:spcBef>
                <a:spcPct val="0"/>
              </a:spcBef>
              <a:spcAft>
                <a:spcPct val="35000"/>
              </a:spcAft>
              <a:buNone/>
            </a:pPr>
            <a:r>
              <a:rPr lang="es-ES" sz="1600" kern="1200" dirty="0"/>
              <a:t>El microbio está en las manos (piel) del trabajador de la salud.</a:t>
            </a:r>
            <a:br>
              <a:rPr lang="es-ES" sz="1600" kern="1200" dirty="0"/>
            </a:br>
            <a:r>
              <a:rPr lang="es-ES" sz="1600" b="1" i="1" kern="1200" dirty="0"/>
              <a:t>Reservorio</a:t>
            </a:r>
          </a:p>
        </p:txBody>
      </p:sp>
      <p:sp>
        <p:nvSpPr>
          <p:cNvPr id="7" name="Freeform: Shape 6">
            <a:extLst>
              <a:ext uri="{FF2B5EF4-FFF2-40B4-BE49-F238E27FC236}">
                <a16:creationId xmlns:a16="http://schemas.microsoft.com/office/drawing/2014/main" id="{B3215FF1-2CC5-4480-9D7A-29E478069ACC}"/>
              </a:ext>
              <a:ext uri="{C183D7F6-B498-43B3-948B-1728B52AA6E4}">
                <adec:decorative xmlns:adec="http://schemas.microsoft.com/office/drawing/2017/decorative" val="1"/>
              </a:ext>
            </a:extLst>
          </p:cNvPr>
          <p:cNvSpPr/>
          <p:nvPr/>
        </p:nvSpPr>
        <p:spPr>
          <a:xfrm>
            <a:off x="2909897" y="4240487"/>
            <a:ext cx="451761" cy="528475"/>
          </a:xfrm>
          <a:custGeom>
            <a:avLst/>
            <a:gdLst>
              <a:gd name="connsiteX0" fmla="*/ 0 w 451761"/>
              <a:gd name="connsiteY0" fmla="*/ 105695 h 528475"/>
              <a:gd name="connsiteX1" fmla="*/ 225881 w 451761"/>
              <a:gd name="connsiteY1" fmla="*/ 105695 h 528475"/>
              <a:gd name="connsiteX2" fmla="*/ 225881 w 451761"/>
              <a:gd name="connsiteY2" fmla="*/ 0 h 528475"/>
              <a:gd name="connsiteX3" fmla="*/ 451761 w 451761"/>
              <a:gd name="connsiteY3" fmla="*/ 264238 h 528475"/>
              <a:gd name="connsiteX4" fmla="*/ 225881 w 451761"/>
              <a:gd name="connsiteY4" fmla="*/ 528475 h 528475"/>
              <a:gd name="connsiteX5" fmla="*/ 225881 w 451761"/>
              <a:gd name="connsiteY5" fmla="*/ 422780 h 528475"/>
              <a:gd name="connsiteX6" fmla="*/ 0 w 451761"/>
              <a:gd name="connsiteY6" fmla="*/ 422780 h 528475"/>
              <a:gd name="connsiteX7" fmla="*/ 0 w 451761"/>
              <a:gd name="connsiteY7" fmla="*/ 105695 h 5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761" h="528475">
                <a:moveTo>
                  <a:pt x="0" y="105695"/>
                </a:moveTo>
                <a:lnTo>
                  <a:pt x="225881" y="105695"/>
                </a:lnTo>
                <a:lnTo>
                  <a:pt x="225881" y="0"/>
                </a:lnTo>
                <a:lnTo>
                  <a:pt x="451761" y="264238"/>
                </a:lnTo>
                <a:lnTo>
                  <a:pt x="225881" y="528475"/>
                </a:lnTo>
                <a:lnTo>
                  <a:pt x="225881" y="422780"/>
                </a:lnTo>
                <a:lnTo>
                  <a:pt x="0" y="422780"/>
                </a:lnTo>
                <a:lnTo>
                  <a:pt x="0" y="105695"/>
                </a:lnTo>
                <a:close/>
              </a:path>
            </a:pathLst>
          </a:custGeom>
          <a:solidFill>
            <a:schemeClr val="accent6"/>
          </a:solidFill>
          <a:ln w="28575">
            <a:solidFill>
              <a:schemeClr val="accent4"/>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05695" rIns="135528" bIns="105695" numCol="1" spcCol="1270" anchor="ctr" anchorCtr="0">
            <a:noAutofit/>
          </a:bodyPr>
          <a:lstStyle/>
          <a:p>
            <a:pPr marL="0" lvl="0" indent="0" algn="ctr" defTabSz="488950">
              <a:lnSpc>
                <a:spcPct val="90000"/>
              </a:lnSpc>
              <a:spcBef>
                <a:spcPct val="0"/>
              </a:spcBef>
              <a:spcAft>
                <a:spcPct val="35000"/>
              </a:spcAft>
              <a:buNone/>
            </a:pPr>
            <a:endParaRPr lang="en-US" sz="1100" kern="1200"/>
          </a:p>
        </p:txBody>
      </p:sp>
      <p:sp>
        <p:nvSpPr>
          <p:cNvPr id="10" name="Freeform: Shape 9">
            <a:extLst>
              <a:ext uri="{FF2B5EF4-FFF2-40B4-BE49-F238E27FC236}">
                <a16:creationId xmlns:a16="http://schemas.microsoft.com/office/drawing/2014/main" id="{98AEAF2C-DEB7-4CE7-A5CB-30C1548052A8}"/>
              </a:ext>
            </a:extLst>
          </p:cNvPr>
          <p:cNvSpPr/>
          <p:nvPr/>
        </p:nvSpPr>
        <p:spPr>
          <a:xfrm>
            <a:off x="3549182" y="3307080"/>
            <a:ext cx="2130951" cy="2381447"/>
          </a:xfrm>
          <a:custGeom>
            <a:avLst/>
            <a:gdLst>
              <a:gd name="connsiteX0" fmla="*/ 0 w 2130951"/>
              <a:gd name="connsiteY0" fmla="*/ 209329 h 2093285"/>
              <a:gd name="connsiteX1" fmla="*/ 209329 w 2130951"/>
              <a:gd name="connsiteY1" fmla="*/ 0 h 2093285"/>
              <a:gd name="connsiteX2" fmla="*/ 1921623 w 2130951"/>
              <a:gd name="connsiteY2" fmla="*/ 0 h 2093285"/>
              <a:gd name="connsiteX3" fmla="*/ 2130952 w 2130951"/>
              <a:gd name="connsiteY3" fmla="*/ 209329 h 2093285"/>
              <a:gd name="connsiteX4" fmla="*/ 2130951 w 2130951"/>
              <a:gd name="connsiteY4" fmla="*/ 1883957 h 2093285"/>
              <a:gd name="connsiteX5" fmla="*/ 1921622 w 2130951"/>
              <a:gd name="connsiteY5" fmla="*/ 2093286 h 2093285"/>
              <a:gd name="connsiteX6" fmla="*/ 209329 w 2130951"/>
              <a:gd name="connsiteY6" fmla="*/ 2093285 h 2093285"/>
              <a:gd name="connsiteX7" fmla="*/ 0 w 2130951"/>
              <a:gd name="connsiteY7" fmla="*/ 1883956 h 2093285"/>
              <a:gd name="connsiteX8" fmla="*/ 0 w 2130951"/>
              <a:gd name="connsiteY8" fmla="*/ 209329 h 209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951" h="2093285">
                <a:moveTo>
                  <a:pt x="0" y="209329"/>
                </a:moveTo>
                <a:cubicBezTo>
                  <a:pt x="0" y="93720"/>
                  <a:pt x="93720" y="0"/>
                  <a:pt x="209329" y="0"/>
                </a:cubicBezTo>
                <a:lnTo>
                  <a:pt x="1921623" y="0"/>
                </a:lnTo>
                <a:cubicBezTo>
                  <a:pt x="2037232" y="0"/>
                  <a:pt x="2130952" y="93720"/>
                  <a:pt x="2130952" y="209329"/>
                </a:cubicBezTo>
                <a:cubicBezTo>
                  <a:pt x="2130952" y="767538"/>
                  <a:pt x="2130951" y="1325748"/>
                  <a:pt x="2130951" y="1883957"/>
                </a:cubicBezTo>
                <a:cubicBezTo>
                  <a:pt x="2130951" y="1999566"/>
                  <a:pt x="2037231" y="2093286"/>
                  <a:pt x="1921622" y="2093286"/>
                </a:cubicBezTo>
                <a:lnTo>
                  <a:pt x="209329" y="2093285"/>
                </a:lnTo>
                <a:cubicBezTo>
                  <a:pt x="93720" y="2093285"/>
                  <a:pt x="0" y="1999565"/>
                  <a:pt x="0" y="1883956"/>
                </a:cubicBezTo>
                <a:lnTo>
                  <a:pt x="0" y="20932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2270" tIns="122270" rIns="122270" bIns="122270" numCol="1" spcCol="1270" anchor="ctr" anchorCtr="0">
            <a:noAutofit/>
          </a:bodyPr>
          <a:lstStyle/>
          <a:p>
            <a:pPr marL="0" marR="0" lvl="0" indent="0" algn="ctr" rtl="0">
              <a:lnSpc>
                <a:spcPct val="90000"/>
              </a:lnSpc>
              <a:spcBef>
                <a:spcPts val="0"/>
              </a:spcBef>
              <a:spcAft>
                <a:spcPts val="0"/>
              </a:spcAft>
              <a:buClr>
                <a:srgbClr val="FFFFFF"/>
              </a:buClr>
              <a:buSzPts val="1500"/>
              <a:buFont typeface="Century Gothic"/>
              <a:buNone/>
            </a:pPr>
            <a:r>
              <a:rPr lang="es-ES" sz="1600" b="0" i="0" u="none" strike="noStrike" cap="none" dirty="0">
                <a:solidFill>
                  <a:srgbClr val="FFFFFF"/>
                </a:solidFill>
                <a:latin typeface="Century Gothic"/>
                <a:ea typeface="Century Gothic"/>
                <a:cs typeface="Century Gothic"/>
                <a:sym typeface="Century Gothic"/>
              </a:rPr>
              <a:t>El trabajador de la salud podría tocar la barandilla de la cama del paciente.</a:t>
            </a:r>
            <a:r>
              <a:rPr lang="es-ES" sz="1600" b="1" i="0" u="none" strike="noStrike" cap="none" dirty="0">
                <a:solidFill>
                  <a:srgbClr val="FFFFFF"/>
                </a:solidFill>
                <a:latin typeface="Century Gothic"/>
                <a:ea typeface="Century Gothic"/>
                <a:cs typeface="Century Gothic"/>
                <a:sym typeface="Century Gothic"/>
              </a:rPr>
              <a:t> </a:t>
            </a:r>
            <a:br>
              <a:rPr lang="es-ES" sz="1600" b="1" i="0" u="none" strike="noStrike" cap="none" dirty="0">
                <a:solidFill>
                  <a:srgbClr val="FFFFFF"/>
                </a:solidFill>
                <a:latin typeface="Century Gothic"/>
                <a:ea typeface="Century Gothic"/>
                <a:cs typeface="Century Gothic"/>
                <a:sym typeface="Century Gothic"/>
              </a:rPr>
            </a:br>
            <a:r>
              <a:rPr lang="es-ES" sz="1600" b="1" i="1" u="none" strike="noStrike" cap="none" dirty="0">
                <a:solidFill>
                  <a:srgbClr val="FFFFFF"/>
                </a:solidFill>
                <a:latin typeface="Century Gothic"/>
                <a:ea typeface="Century Gothic"/>
                <a:cs typeface="Century Gothic"/>
                <a:sym typeface="Century Gothic"/>
              </a:rPr>
              <a:t>Vías de transmisión</a:t>
            </a:r>
            <a:r>
              <a:rPr lang="es-ES" sz="1800" b="1" i="1" u="none" strike="noStrike" cap="none" dirty="0">
                <a:solidFill>
                  <a:srgbClr val="FFFFFF"/>
                </a:solidFill>
                <a:latin typeface="Century Gothic"/>
                <a:ea typeface="Century Gothic"/>
                <a:cs typeface="Century Gothic"/>
                <a:sym typeface="Century Gothic"/>
              </a:rPr>
              <a:t> </a:t>
            </a:r>
            <a:endParaRPr lang="es-ES" sz="1600" dirty="0"/>
          </a:p>
        </p:txBody>
      </p:sp>
      <p:sp>
        <p:nvSpPr>
          <p:cNvPr id="11" name="Freeform: Shape 10">
            <a:extLst>
              <a:ext uri="{FF2B5EF4-FFF2-40B4-BE49-F238E27FC236}">
                <a16:creationId xmlns:a16="http://schemas.microsoft.com/office/drawing/2014/main" id="{0712551F-25CD-4F18-BD1C-A61CFD515501}"/>
              </a:ext>
              <a:ext uri="{C183D7F6-B498-43B3-948B-1728B52AA6E4}">
                <adec:decorative xmlns:adec="http://schemas.microsoft.com/office/drawing/2017/decorative" val="1"/>
              </a:ext>
            </a:extLst>
          </p:cNvPr>
          <p:cNvSpPr/>
          <p:nvPr/>
        </p:nvSpPr>
        <p:spPr>
          <a:xfrm>
            <a:off x="5893229" y="4240487"/>
            <a:ext cx="451761" cy="528475"/>
          </a:xfrm>
          <a:custGeom>
            <a:avLst/>
            <a:gdLst>
              <a:gd name="connsiteX0" fmla="*/ 0 w 451761"/>
              <a:gd name="connsiteY0" fmla="*/ 105695 h 528475"/>
              <a:gd name="connsiteX1" fmla="*/ 225881 w 451761"/>
              <a:gd name="connsiteY1" fmla="*/ 105695 h 528475"/>
              <a:gd name="connsiteX2" fmla="*/ 225881 w 451761"/>
              <a:gd name="connsiteY2" fmla="*/ 0 h 528475"/>
              <a:gd name="connsiteX3" fmla="*/ 451761 w 451761"/>
              <a:gd name="connsiteY3" fmla="*/ 264238 h 528475"/>
              <a:gd name="connsiteX4" fmla="*/ 225881 w 451761"/>
              <a:gd name="connsiteY4" fmla="*/ 528475 h 528475"/>
              <a:gd name="connsiteX5" fmla="*/ 225881 w 451761"/>
              <a:gd name="connsiteY5" fmla="*/ 422780 h 528475"/>
              <a:gd name="connsiteX6" fmla="*/ 0 w 451761"/>
              <a:gd name="connsiteY6" fmla="*/ 422780 h 528475"/>
              <a:gd name="connsiteX7" fmla="*/ 0 w 451761"/>
              <a:gd name="connsiteY7" fmla="*/ 105695 h 5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761" h="528475">
                <a:moveTo>
                  <a:pt x="0" y="105695"/>
                </a:moveTo>
                <a:lnTo>
                  <a:pt x="225881" y="105695"/>
                </a:lnTo>
                <a:lnTo>
                  <a:pt x="225881" y="0"/>
                </a:lnTo>
                <a:lnTo>
                  <a:pt x="451761" y="264238"/>
                </a:lnTo>
                <a:lnTo>
                  <a:pt x="225881" y="528475"/>
                </a:lnTo>
                <a:lnTo>
                  <a:pt x="225881" y="422780"/>
                </a:lnTo>
                <a:lnTo>
                  <a:pt x="0" y="422780"/>
                </a:lnTo>
                <a:lnTo>
                  <a:pt x="0" y="105695"/>
                </a:lnTo>
                <a:close/>
              </a:path>
            </a:pathLst>
          </a:custGeom>
          <a:solidFill>
            <a:schemeClr val="accent6"/>
          </a:solidFill>
          <a:ln w="28575">
            <a:solidFill>
              <a:schemeClr val="accent4"/>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05695" rIns="135528" bIns="105695" numCol="1" spcCol="1270" anchor="ctr" anchorCtr="0">
            <a:noAutofit/>
          </a:bodyPr>
          <a:lstStyle/>
          <a:p>
            <a:pPr marL="0" lvl="0" indent="0" algn="ctr" defTabSz="488950">
              <a:lnSpc>
                <a:spcPct val="90000"/>
              </a:lnSpc>
              <a:spcBef>
                <a:spcPct val="0"/>
              </a:spcBef>
              <a:spcAft>
                <a:spcPct val="35000"/>
              </a:spcAft>
              <a:buNone/>
            </a:pPr>
            <a:endParaRPr lang="en-US" sz="1100" kern="1200"/>
          </a:p>
        </p:txBody>
      </p:sp>
      <p:sp>
        <p:nvSpPr>
          <p:cNvPr id="12" name="Freeform: Shape 11">
            <a:extLst>
              <a:ext uri="{FF2B5EF4-FFF2-40B4-BE49-F238E27FC236}">
                <a16:creationId xmlns:a16="http://schemas.microsoft.com/office/drawing/2014/main" id="{85630446-5749-46E1-9B8D-067226422361}"/>
              </a:ext>
            </a:extLst>
          </p:cNvPr>
          <p:cNvSpPr/>
          <p:nvPr/>
        </p:nvSpPr>
        <p:spPr>
          <a:xfrm>
            <a:off x="6532514" y="3307080"/>
            <a:ext cx="2130951" cy="2381447"/>
          </a:xfrm>
          <a:custGeom>
            <a:avLst/>
            <a:gdLst>
              <a:gd name="connsiteX0" fmla="*/ 0 w 2130951"/>
              <a:gd name="connsiteY0" fmla="*/ 209329 h 2093285"/>
              <a:gd name="connsiteX1" fmla="*/ 209329 w 2130951"/>
              <a:gd name="connsiteY1" fmla="*/ 0 h 2093285"/>
              <a:gd name="connsiteX2" fmla="*/ 1921623 w 2130951"/>
              <a:gd name="connsiteY2" fmla="*/ 0 h 2093285"/>
              <a:gd name="connsiteX3" fmla="*/ 2130952 w 2130951"/>
              <a:gd name="connsiteY3" fmla="*/ 209329 h 2093285"/>
              <a:gd name="connsiteX4" fmla="*/ 2130951 w 2130951"/>
              <a:gd name="connsiteY4" fmla="*/ 1883957 h 2093285"/>
              <a:gd name="connsiteX5" fmla="*/ 1921622 w 2130951"/>
              <a:gd name="connsiteY5" fmla="*/ 2093286 h 2093285"/>
              <a:gd name="connsiteX6" fmla="*/ 209329 w 2130951"/>
              <a:gd name="connsiteY6" fmla="*/ 2093285 h 2093285"/>
              <a:gd name="connsiteX7" fmla="*/ 0 w 2130951"/>
              <a:gd name="connsiteY7" fmla="*/ 1883956 h 2093285"/>
              <a:gd name="connsiteX8" fmla="*/ 0 w 2130951"/>
              <a:gd name="connsiteY8" fmla="*/ 209329 h 209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951" h="2093285">
                <a:moveTo>
                  <a:pt x="0" y="209329"/>
                </a:moveTo>
                <a:cubicBezTo>
                  <a:pt x="0" y="93720"/>
                  <a:pt x="93720" y="0"/>
                  <a:pt x="209329" y="0"/>
                </a:cubicBezTo>
                <a:lnTo>
                  <a:pt x="1921623" y="0"/>
                </a:lnTo>
                <a:cubicBezTo>
                  <a:pt x="2037232" y="0"/>
                  <a:pt x="2130952" y="93720"/>
                  <a:pt x="2130952" y="209329"/>
                </a:cubicBezTo>
                <a:cubicBezTo>
                  <a:pt x="2130952" y="767538"/>
                  <a:pt x="2130951" y="1325748"/>
                  <a:pt x="2130951" y="1883957"/>
                </a:cubicBezTo>
                <a:cubicBezTo>
                  <a:pt x="2130951" y="1999566"/>
                  <a:pt x="2037231" y="2093286"/>
                  <a:pt x="1921622" y="2093286"/>
                </a:cubicBezTo>
                <a:lnTo>
                  <a:pt x="209329" y="2093285"/>
                </a:lnTo>
                <a:cubicBezTo>
                  <a:pt x="93720" y="2093285"/>
                  <a:pt x="0" y="1999565"/>
                  <a:pt x="0" y="1883956"/>
                </a:cubicBezTo>
                <a:lnTo>
                  <a:pt x="0" y="20932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22270" tIns="122270" rIns="122270" bIns="122270" numCol="1" spcCol="1270" anchor="ctr" anchorCtr="0">
            <a:noAutofit/>
          </a:bodyPr>
          <a:lstStyle/>
          <a:p>
            <a:pPr marL="0" marR="0" lvl="0" indent="0" algn="ctr" rtl="0">
              <a:lnSpc>
                <a:spcPct val="90000"/>
              </a:lnSpc>
              <a:spcBef>
                <a:spcPts val="0"/>
              </a:spcBef>
              <a:spcAft>
                <a:spcPts val="0"/>
              </a:spcAft>
              <a:buClr>
                <a:srgbClr val="FFFFFF"/>
              </a:buClr>
              <a:buSzPts val="1500"/>
              <a:buFont typeface="Century Gothic"/>
              <a:buNone/>
            </a:pPr>
            <a:r>
              <a:rPr lang="es-ES" sz="1600" b="0" i="0" u="none" strike="noStrike" cap="none" dirty="0">
                <a:solidFill>
                  <a:srgbClr val="FFFFFF"/>
                </a:solidFill>
                <a:latin typeface="Century Gothic"/>
                <a:ea typeface="Century Gothic"/>
                <a:cs typeface="Century Gothic"/>
                <a:sym typeface="Century Gothic"/>
              </a:rPr>
              <a:t>El paciente podría tocar la barandilla de la cama antes de limpiarla y desinfectarla. </a:t>
            </a:r>
            <a:br>
              <a:rPr lang="es-ES" sz="1600" b="1" i="0" u="none" strike="noStrike" cap="none" dirty="0">
                <a:solidFill>
                  <a:srgbClr val="FFFFFF"/>
                </a:solidFill>
                <a:latin typeface="Century Gothic"/>
                <a:ea typeface="Century Gothic"/>
                <a:cs typeface="Century Gothic"/>
                <a:sym typeface="Century Gothic"/>
              </a:rPr>
            </a:br>
            <a:r>
              <a:rPr lang="es-ES" sz="1600" b="1" i="1" u="none" strike="noStrike" cap="none" dirty="0">
                <a:solidFill>
                  <a:srgbClr val="FFFFFF"/>
                </a:solidFill>
                <a:latin typeface="Century Gothic"/>
                <a:ea typeface="Century Gothic"/>
                <a:cs typeface="Century Gothic"/>
                <a:sym typeface="Century Gothic"/>
              </a:rPr>
              <a:t>Persona + Supervivencia</a:t>
            </a:r>
            <a:endParaRPr lang="es-ES" sz="1600" dirty="0"/>
          </a:p>
        </p:txBody>
      </p:sp>
      <p:sp>
        <p:nvSpPr>
          <p:cNvPr id="13" name="Freeform: Shape 12">
            <a:extLst>
              <a:ext uri="{FF2B5EF4-FFF2-40B4-BE49-F238E27FC236}">
                <a16:creationId xmlns:a16="http://schemas.microsoft.com/office/drawing/2014/main" id="{2BB5256E-9E55-4430-B00B-D450C672A1EB}"/>
              </a:ext>
              <a:ext uri="{C183D7F6-B498-43B3-948B-1728B52AA6E4}">
                <adec:decorative xmlns:adec="http://schemas.microsoft.com/office/drawing/2017/decorative" val="1"/>
              </a:ext>
            </a:extLst>
          </p:cNvPr>
          <p:cNvSpPr/>
          <p:nvPr/>
        </p:nvSpPr>
        <p:spPr>
          <a:xfrm>
            <a:off x="8876561" y="4240487"/>
            <a:ext cx="451761" cy="528475"/>
          </a:xfrm>
          <a:custGeom>
            <a:avLst/>
            <a:gdLst>
              <a:gd name="connsiteX0" fmla="*/ 0 w 451761"/>
              <a:gd name="connsiteY0" fmla="*/ 105695 h 528475"/>
              <a:gd name="connsiteX1" fmla="*/ 225881 w 451761"/>
              <a:gd name="connsiteY1" fmla="*/ 105695 h 528475"/>
              <a:gd name="connsiteX2" fmla="*/ 225881 w 451761"/>
              <a:gd name="connsiteY2" fmla="*/ 0 h 528475"/>
              <a:gd name="connsiteX3" fmla="*/ 451761 w 451761"/>
              <a:gd name="connsiteY3" fmla="*/ 264238 h 528475"/>
              <a:gd name="connsiteX4" fmla="*/ 225881 w 451761"/>
              <a:gd name="connsiteY4" fmla="*/ 528475 h 528475"/>
              <a:gd name="connsiteX5" fmla="*/ 225881 w 451761"/>
              <a:gd name="connsiteY5" fmla="*/ 422780 h 528475"/>
              <a:gd name="connsiteX6" fmla="*/ 0 w 451761"/>
              <a:gd name="connsiteY6" fmla="*/ 422780 h 528475"/>
              <a:gd name="connsiteX7" fmla="*/ 0 w 451761"/>
              <a:gd name="connsiteY7" fmla="*/ 105695 h 52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1761" h="528475">
                <a:moveTo>
                  <a:pt x="0" y="105695"/>
                </a:moveTo>
                <a:lnTo>
                  <a:pt x="225881" y="105695"/>
                </a:lnTo>
                <a:lnTo>
                  <a:pt x="225881" y="0"/>
                </a:lnTo>
                <a:lnTo>
                  <a:pt x="451761" y="264238"/>
                </a:lnTo>
                <a:lnTo>
                  <a:pt x="225881" y="528475"/>
                </a:lnTo>
                <a:lnTo>
                  <a:pt x="225881" y="422780"/>
                </a:lnTo>
                <a:lnTo>
                  <a:pt x="0" y="422780"/>
                </a:lnTo>
                <a:lnTo>
                  <a:pt x="0" y="105695"/>
                </a:lnTo>
                <a:close/>
              </a:path>
            </a:pathLst>
          </a:custGeom>
          <a:solidFill>
            <a:schemeClr val="accent6"/>
          </a:solidFill>
          <a:ln w="28575">
            <a:solidFill>
              <a:schemeClr val="accent4"/>
            </a:solidFill>
          </a:ln>
        </p:spPr>
        <p:style>
          <a:lnRef idx="0">
            <a:scrgbClr r="0" g="0" b="0"/>
          </a:lnRef>
          <a:fillRef idx="1">
            <a:scrgbClr r="0" g="0" b="0"/>
          </a:fillRef>
          <a:effectRef idx="0">
            <a:schemeClr val="accent1">
              <a:tint val="60000"/>
              <a:hueOff val="0"/>
              <a:satOff val="0"/>
              <a:lumOff val="0"/>
              <a:alphaOff val="0"/>
            </a:schemeClr>
          </a:effectRef>
          <a:fontRef idx="minor">
            <a:schemeClr val="lt1"/>
          </a:fontRef>
        </p:style>
        <p:txBody>
          <a:bodyPr spcFirstLastPara="0" vert="horz" wrap="square" lIns="0" tIns="105695" rIns="135528" bIns="105695" numCol="1" spcCol="1270" anchor="ctr" anchorCtr="0">
            <a:noAutofit/>
          </a:bodyPr>
          <a:lstStyle/>
          <a:p>
            <a:pPr marL="0" lvl="0" indent="0" algn="ctr" defTabSz="488950">
              <a:lnSpc>
                <a:spcPct val="90000"/>
              </a:lnSpc>
              <a:spcBef>
                <a:spcPct val="0"/>
              </a:spcBef>
              <a:spcAft>
                <a:spcPct val="35000"/>
              </a:spcAft>
              <a:buNone/>
            </a:pPr>
            <a:endParaRPr lang="en-US" sz="1100" kern="1200"/>
          </a:p>
        </p:txBody>
      </p:sp>
      <p:sp>
        <p:nvSpPr>
          <p:cNvPr id="14" name="Freeform: Shape 13">
            <a:extLst>
              <a:ext uri="{FF2B5EF4-FFF2-40B4-BE49-F238E27FC236}">
                <a16:creationId xmlns:a16="http://schemas.microsoft.com/office/drawing/2014/main" id="{AB49BBE4-E24D-402B-A8E4-50C9A17E68CA}"/>
              </a:ext>
              <a:ext uri="{C183D7F6-B498-43B3-948B-1728B52AA6E4}">
                <adec:decorative xmlns:adec="http://schemas.microsoft.com/office/drawing/2017/decorative" val="0"/>
              </a:ext>
            </a:extLst>
          </p:cNvPr>
          <p:cNvSpPr/>
          <p:nvPr/>
        </p:nvSpPr>
        <p:spPr>
          <a:xfrm>
            <a:off x="9515846" y="3307080"/>
            <a:ext cx="2130951" cy="2381447"/>
          </a:xfrm>
          <a:custGeom>
            <a:avLst/>
            <a:gdLst>
              <a:gd name="connsiteX0" fmla="*/ 0 w 2130951"/>
              <a:gd name="connsiteY0" fmla="*/ 209329 h 2093285"/>
              <a:gd name="connsiteX1" fmla="*/ 209329 w 2130951"/>
              <a:gd name="connsiteY1" fmla="*/ 0 h 2093285"/>
              <a:gd name="connsiteX2" fmla="*/ 1921623 w 2130951"/>
              <a:gd name="connsiteY2" fmla="*/ 0 h 2093285"/>
              <a:gd name="connsiteX3" fmla="*/ 2130952 w 2130951"/>
              <a:gd name="connsiteY3" fmla="*/ 209329 h 2093285"/>
              <a:gd name="connsiteX4" fmla="*/ 2130951 w 2130951"/>
              <a:gd name="connsiteY4" fmla="*/ 1883957 h 2093285"/>
              <a:gd name="connsiteX5" fmla="*/ 1921622 w 2130951"/>
              <a:gd name="connsiteY5" fmla="*/ 2093286 h 2093285"/>
              <a:gd name="connsiteX6" fmla="*/ 209329 w 2130951"/>
              <a:gd name="connsiteY6" fmla="*/ 2093285 h 2093285"/>
              <a:gd name="connsiteX7" fmla="*/ 0 w 2130951"/>
              <a:gd name="connsiteY7" fmla="*/ 1883956 h 2093285"/>
              <a:gd name="connsiteX8" fmla="*/ 0 w 2130951"/>
              <a:gd name="connsiteY8" fmla="*/ 209329 h 209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0951" h="2093285">
                <a:moveTo>
                  <a:pt x="0" y="209329"/>
                </a:moveTo>
                <a:cubicBezTo>
                  <a:pt x="0" y="93720"/>
                  <a:pt x="93720" y="0"/>
                  <a:pt x="209329" y="0"/>
                </a:cubicBezTo>
                <a:lnTo>
                  <a:pt x="1921623" y="0"/>
                </a:lnTo>
                <a:cubicBezTo>
                  <a:pt x="2037232" y="0"/>
                  <a:pt x="2130952" y="93720"/>
                  <a:pt x="2130952" y="209329"/>
                </a:cubicBezTo>
                <a:cubicBezTo>
                  <a:pt x="2130952" y="767538"/>
                  <a:pt x="2130951" y="1325748"/>
                  <a:pt x="2130951" y="1883957"/>
                </a:cubicBezTo>
                <a:cubicBezTo>
                  <a:pt x="2130951" y="1999566"/>
                  <a:pt x="2037231" y="2093286"/>
                  <a:pt x="1921622" y="2093286"/>
                </a:cubicBezTo>
                <a:lnTo>
                  <a:pt x="209329" y="2093285"/>
                </a:lnTo>
                <a:cubicBezTo>
                  <a:pt x="93720" y="2093285"/>
                  <a:pt x="0" y="1999565"/>
                  <a:pt x="0" y="1883956"/>
                </a:cubicBezTo>
                <a:lnTo>
                  <a:pt x="0" y="209329"/>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22270" rIns="0" bIns="122270" numCol="1" spcCol="1270" anchor="ctr" anchorCtr="0">
            <a:noAutofit/>
          </a:bodyPr>
          <a:lstStyle/>
          <a:p>
            <a:pPr marL="0" marR="0" lvl="0" indent="0" algn="ctr" rtl="0">
              <a:lnSpc>
                <a:spcPct val="90000"/>
              </a:lnSpc>
              <a:spcBef>
                <a:spcPts val="0"/>
              </a:spcBef>
              <a:spcAft>
                <a:spcPts val="0"/>
              </a:spcAft>
              <a:buClr>
                <a:srgbClr val="F2F2F2"/>
              </a:buClr>
              <a:buSzPts val="1500"/>
              <a:buFont typeface="Century Gothic"/>
              <a:buNone/>
            </a:pPr>
            <a:r>
              <a:rPr lang="es-ES" sz="1600" b="0" i="0" u="none" strike="noStrike" cap="none" dirty="0">
                <a:solidFill>
                  <a:srgbClr val="F2F2F2"/>
                </a:solidFill>
                <a:latin typeface="Century Gothic"/>
                <a:ea typeface="Century Gothic"/>
                <a:cs typeface="Century Gothic"/>
                <a:sym typeface="Century Gothic"/>
              </a:rPr>
              <a:t>El paciente podría tocarse un ojo e introducir los microbios en el cuerpo, que evaden así las defensas del cuerpo (la piel).</a:t>
            </a:r>
            <a:endParaRPr lang="es-ES" sz="1600" dirty="0"/>
          </a:p>
          <a:p>
            <a:pPr marL="0" marR="0" lvl="0" indent="0" algn="ctr" rtl="0">
              <a:lnSpc>
                <a:spcPct val="90000"/>
              </a:lnSpc>
              <a:spcBef>
                <a:spcPts val="0"/>
              </a:spcBef>
              <a:spcAft>
                <a:spcPts val="0"/>
              </a:spcAft>
              <a:buClr>
                <a:srgbClr val="F2F2F2"/>
              </a:buClr>
              <a:buSzPts val="1500"/>
              <a:buFont typeface="Century Gothic"/>
              <a:buNone/>
            </a:pPr>
            <a:r>
              <a:rPr lang="es-ES" sz="1600" b="1" i="0" u="none" strike="noStrike" cap="none" dirty="0">
                <a:solidFill>
                  <a:srgbClr val="F2F2F2"/>
                </a:solidFill>
                <a:latin typeface="Century Gothic"/>
                <a:ea typeface="Century Gothic"/>
                <a:cs typeface="Century Gothic"/>
                <a:sym typeface="Century Gothic"/>
              </a:rPr>
              <a:t>Las defensas del cuerpo</a:t>
            </a:r>
            <a:endParaRPr lang="es-ES" sz="1600" dirty="0"/>
          </a:p>
        </p:txBody>
      </p:sp>
    </p:spTree>
    <p:custDataLst>
      <p:tags r:id="rId1"/>
    </p:custDataLst>
    <p:extLst>
      <p:ext uri="{BB962C8B-B14F-4D97-AF65-F5344CB8AC3E}">
        <p14:creationId xmlns:p14="http://schemas.microsoft.com/office/powerpoint/2010/main" val="118521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0BFD0-69AC-407E-9B0C-DCE31692992B}"/>
              </a:ext>
            </a:extLst>
          </p:cNvPr>
          <p:cNvSpPr>
            <a:spLocks noGrp="1"/>
          </p:cNvSpPr>
          <p:nvPr>
            <p:ph type="title"/>
          </p:nvPr>
        </p:nvSpPr>
        <p:spPr>
          <a:xfrm>
            <a:off x="1199952" y="642262"/>
            <a:ext cx="9925248" cy="929211"/>
          </a:xfrm>
        </p:spPr>
        <p:txBody>
          <a:bodyPr/>
          <a:lstStyle/>
          <a:p>
            <a:r>
              <a:rPr lang="es-MX" sz="3600" dirty="0"/>
              <a:t>Cree su propio escenario</a:t>
            </a:r>
            <a:endParaRPr lang="en-US" dirty="0"/>
          </a:p>
        </p:txBody>
      </p:sp>
      <p:sp>
        <p:nvSpPr>
          <p:cNvPr id="7" name="Rounded Rectangle 6">
            <a:extLst>
              <a:ext uri="{FF2B5EF4-FFF2-40B4-BE49-F238E27FC236}">
                <a16:creationId xmlns:a16="http://schemas.microsoft.com/office/drawing/2014/main" id="{226BE4CA-858B-9247-BD8B-6080B96C1797}"/>
              </a:ext>
            </a:extLst>
          </p:cNvPr>
          <p:cNvSpPr/>
          <p:nvPr/>
        </p:nvSpPr>
        <p:spPr>
          <a:xfrm>
            <a:off x="1130372" y="1771051"/>
            <a:ext cx="3214886" cy="3684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0" marR="0" lvl="0" indent="0" algn="ctr" rtl="0">
              <a:lnSpc>
                <a:spcPct val="100000"/>
              </a:lnSpc>
              <a:spcBef>
                <a:spcPts val="0"/>
              </a:spcBef>
              <a:spcAft>
                <a:spcPts val="0"/>
              </a:spcAft>
              <a:buClr>
                <a:srgbClr val="FFFFFF"/>
              </a:buClr>
              <a:buSzPts val="1600"/>
              <a:buFont typeface="Century Gothic"/>
              <a:buNone/>
            </a:pPr>
            <a:r>
              <a:rPr lang="es-ES" sz="1800" b="1" i="1" u="none" strike="noStrike" cap="none" dirty="0">
                <a:solidFill>
                  <a:srgbClr val="FFFFFF"/>
                </a:solidFill>
                <a:latin typeface="Century Gothic"/>
                <a:ea typeface="Century Gothic"/>
                <a:cs typeface="Century Gothic"/>
                <a:sym typeface="Century Gothic"/>
              </a:rPr>
              <a:t>E. </a:t>
            </a:r>
            <a:r>
              <a:rPr lang="es-ES" sz="1800" b="1" i="1" u="none" strike="noStrike" cap="none" dirty="0" err="1">
                <a:solidFill>
                  <a:srgbClr val="FFFFFF"/>
                </a:solidFill>
                <a:latin typeface="Century Gothic"/>
                <a:ea typeface="Century Gothic"/>
                <a:cs typeface="Century Gothic"/>
                <a:sym typeface="Century Gothic"/>
              </a:rPr>
              <a:t>coli</a:t>
            </a:r>
            <a:r>
              <a:rPr lang="es-ES" sz="1800" b="1" i="1" u="none" strike="noStrike" cap="none" dirty="0">
                <a:solidFill>
                  <a:srgbClr val="FFFFFF"/>
                </a:solidFill>
                <a:latin typeface="Century Gothic"/>
                <a:ea typeface="Century Gothic"/>
                <a:cs typeface="Century Gothic"/>
                <a:sym typeface="Century Gothic"/>
              </a:rPr>
              <a:t> </a:t>
            </a:r>
            <a:r>
              <a:rPr lang="es-ES" sz="1800" b="1" i="0" u="none" strike="noStrike" cap="none" dirty="0">
                <a:solidFill>
                  <a:srgbClr val="FFFFFF"/>
                </a:solidFill>
                <a:latin typeface="Century Gothic"/>
                <a:ea typeface="Century Gothic"/>
                <a:cs typeface="Century Gothic"/>
                <a:sym typeface="Century Gothic"/>
              </a:rPr>
              <a:t>en el intestino </a:t>
            </a:r>
            <a:br>
              <a:rPr lang="es-ES" sz="1800" b="1" i="0" u="none" strike="noStrike" cap="none" dirty="0">
                <a:solidFill>
                  <a:srgbClr val="FFFFFF"/>
                </a:solidFill>
                <a:latin typeface="Century Gothic"/>
                <a:ea typeface="Century Gothic"/>
                <a:cs typeface="Century Gothic"/>
                <a:sym typeface="Century Gothic"/>
              </a:rPr>
            </a:br>
            <a:r>
              <a:rPr lang="es-ES" sz="1800" b="1" i="0" u="none" strike="noStrike" cap="none" dirty="0">
                <a:solidFill>
                  <a:srgbClr val="FFFFFF"/>
                </a:solidFill>
                <a:latin typeface="Century Gothic"/>
                <a:ea typeface="Century Gothic"/>
                <a:cs typeface="Century Gothic"/>
                <a:sym typeface="Century Gothic"/>
              </a:rPr>
              <a:t>de un paciente </a:t>
            </a:r>
            <a:br>
              <a:rPr lang="es-ES" sz="1800" b="1" i="0" u="none" strike="noStrike" cap="none" dirty="0">
                <a:solidFill>
                  <a:srgbClr val="FFFFFF"/>
                </a:solidFill>
                <a:latin typeface="Century Gothic"/>
                <a:ea typeface="Century Gothic"/>
                <a:cs typeface="Century Gothic"/>
                <a:sym typeface="Century Gothic"/>
              </a:rPr>
            </a:br>
            <a:endParaRPr lang="es-ES" sz="2000" b="1" i="0" u="none" strike="noStrike" cap="none" dirty="0">
              <a:solidFill>
                <a:srgbClr val="FFFFFF"/>
              </a:solidFill>
              <a:latin typeface="Century Gothic"/>
              <a:ea typeface="Century Gothic"/>
              <a:cs typeface="Century Gothic"/>
              <a:sym typeface="Century Gothic"/>
            </a:endParaRPr>
          </a:p>
        </p:txBody>
      </p:sp>
      <p:sp>
        <p:nvSpPr>
          <p:cNvPr id="15" name="Rounded Rectangle 14">
            <a:extLst>
              <a:ext uri="{FF2B5EF4-FFF2-40B4-BE49-F238E27FC236}">
                <a16:creationId xmlns:a16="http://schemas.microsoft.com/office/drawing/2014/main" id="{6272DA6D-B250-BC4D-8951-87C597263EA6}"/>
              </a:ext>
            </a:extLst>
          </p:cNvPr>
          <p:cNvSpPr/>
          <p:nvPr/>
        </p:nvSpPr>
        <p:spPr>
          <a:xfrm>
            <a:off x="4555133" y="1785895"/>
            <a:ext cx="3214886" cy="3684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rtl="0">
              <a:lnSpc>
                <a:spcPct val="100000"/>
              </a:lnSpc>
              <a:spcBef>
                <a:spcPts val="0"/>
              </a:spcBef>
              <a:spcAft>
                <a:spcPts val="0"/>
              </a:spcAft>
              <a:buClr>
                <a:srgbClr val="FFFFFF"/>
              </a:buClr>
              <a:buSzPts val="1600"/>
              <a:buFont typeface="Century Gothic"/>
              <a:buNone/>
            </a:pPr>
            <a:r>
              <a:rPr lang="es-ES" sz="1800" b="1" i="1" u="none" strike="noStrike" cap="none" dirty="0">
                <a:solidFill>
                  <a:srgbClr val="FFFFFF"/>
                </a:solidFill>
                <a:latin typeface="Century Gothic"/>
                <a:ea typeface="Century Gothic"/>
                <a:cs typeface="Century Gothic"/>
                <a:sym typeface="Century Gothic"/>
              </a:rPr>
              <a:t>C. </a:t>
            </a:r>
            <a:r>
              <a:rPr lang="es-ES" sz="1800" b="1" i="1" u="none" strike="noStrike" cap="none" dirty="0" err="1">
                <a:solidFill>
                  <a:srgbClr val="FFFFFF"/>
                </a:solidFill>
                <a:latin typeface="Century Gothic"/>
                <a:ea typeface="Century Gothic"/>
                <a:cs typeface="Century Gothic"/>
                <a:sym typeface="Century Gothic"/>
              </a:rPr>
              <a:t>difficile</a:t>
            </a:r>
            <a:r>
              <a:rPr lang="es-ES" sz="1800" b="1" i="1" u="none" strike="noStrike" cap="none" dirty="0">
                <a:solidFill>
                  <a:srgbClr val="FFFFFF"/>
                </a:solidFill>
                <a:latin typeface="Century Gothic"/>
                <a:ea typeface="Century Gothic"/>
                <a:cs typeface="Century Gothic"/>
                <a:sym typeface="Century Gothic"/>
              </a:rPr>
              <a:t> </a:t>
            </a:r>
            <a:r>
              <a:rPr lang="es-ES" sz="1800" b="1" i="0" u="none" strike="noStrike" cap="none" dirty="0">
                <a:solidFill>
                  <a:srgbClr val="FFFFFF"/>
                </a:solidFill>
                <a:latin typeface="Century Gothic"/>
                <a:ea typeface="Century Gothic"/>
                <a:cs typeface="Century Gothic"/>
                <a:sym typeface="Century Gothic"/>
              </a:rPr>
              <a:t>en un manguito para tomar </a:t>
            </a:r>
            <a:endParaRPr lang="es-ES" dirty="0"/>
          </a:p>
          <a:p>
            <a:pPr marL="0" marR="0" lvl="0" indent="0" algn="ctr" rtl="0">
              <a:lnSpc>
                <a:spcPct val="100000"/>
              </a:lnSpc>
              <a:spcBef>
                <a:spcPts val="0"/>
              </a:spcBef>
              <a:spcAft>
                <a:spcPts val="0"/>
              </a:spcAft>
              <a:buClr>
                <a:srgbClr val="FFFFFF"/>
              </a:buClr>
              <a:buSzPts val="1600"/>
              <a:buFont typeface="Century Gothic"/>
              <a:buNone/>
            </a:pPr>
            <a:r>
              <a:rPr lang="es-ES" sz="1800" b="1" i="0" u="none" strike="noStrike" cap="none" dirty="0">
                <a:solidFill>
                  <a:srgbClr val="FFFFFF"/>
                </a:solidFill>
                <a:latin typeface="Century Gothic"/>
                <a:ea typeface="Century Gothic"/>
                <a:cs typeface="Century Gothic"/>
                <a:sym typeface="Century Gothic"/>
              </a:rPr>
              <a:t>la presión arterial</a:t>
            </a:r>
            <a:br>
              <a:rPr lang="es-ES" sz="1800" b="1" i="0" u="none" strike="noStrike" cap="none" dirty="0">
                <a:solidFill>
                  <a:srgbClr val="FFFFFF"/>
                </a:solidFill>
                <a:latin typeface="Century Gothic"/>
                <a:ea typeface="Century Gothic"/>
                <a:cs typeface="Century Gothic"/>
                <a:sym typeface="Century Gothic"/>
              </a:rPr>
            </a:br>
            <a:endParaRPr lang="es-ES" sz="2000" b="1" i="0" u="none" strike="noStrike" cap="none" dirty="0">
              <a:solidFill>
                <a:srgbClr val="FFFFFF"/>
              </a:solidFill>
              <a:latin typeface="Century Gothic"/>
              <a:ea typeface="Century Gothic"/>
              <a:cs typeface="Century Gothic"/>
              <a:sym typeface="Century Gothic"/>
            </a:endParaRPr>
          </a:p>
        </p:txBody>
      </p:sp>
      <p:sp>
        <p:nvSpPr>
          <p:cNvPr id="16" name="Rounded Rectangle 15">
            <a:extLst>
              <a:ext uri="{FF2B5EF4-FFF2-40B4-BE49-F238E27FC236}">
                <a16:creationId xmlns:a16="http://schemas.microsoft.com/office/drawing/2014/main" id="{D3C58708-4D25-1648-AA39-65C8610C24DE}"/>
              </a:ext>
            </a:extLst>
          </p:cNvPr>
          <p:cNvSpPr/>
          <p:nvPr/>
        </p:nvSpPr>
        <p:spPr>
          <a:xfrm>
            <a:off x="7984660" y="1771051"/>
            <a:ext cx="3214886" cy="3684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0" marR="0" lvl="0" indent="0" algn="ctr" rtl="0">
              <a:lnSpc>
                <a:spcPct val="100000"/>
              </a:lnSpc>
              <a:spcBef>
                <a:spcPts val="0"/>
              </a:spcBef>
              <a:spcAft>
                <a:spcPts val="0"/>
              </a:spcAft>
              <a:buClr>
                <a:srgbClr val="FFFFFF"/>
              </a:buClr>
              <a:buSzPts val="1600"/>
              <a:buFont typeface="Century Gothic"/>
              <a:buNone/>
            </a:pPr>
            <a:r>
              <a:rPr lang="es-ES" sz="1800" b="1" i="1" u="none" strike="noStrike" cap="none" dirty="0">
                <a:solidFill>
                  <a:srgbClr val="FFFFFF"/>
                </a:solidFill>
                <a:latin typeface="Century Gothic"/>
                <a:ea typeface="Century Gothic"/>
                <a:cs typeface="Century Gothic"/>
                <a:sym typeface="Century Gothic"/>
              </a:rPr>
              <a:t>Pseudomonas </a:t>
            </a:r>
            <a:r>
              <a:rPr lang="es-ES" sz="1800" b="1" i="0" u="none" strike="noStrike" cap="none" dirty="0">
                <a:solidFill>
                  <a:srgbClr val="FFFFFF"/>
                </a:solidFill>
                <a:latin typeface="Century Gothic"/>
                <a:ea typeface="Century Gothic"/>
                <a:cs typeface="Century Gothic"/>
                <a:sym typeface="Century Gothic"/>
              </a:rPr>
              <a:t>en un grifo de agua </a:t>
            </a:r>
            <a:br>
              <a:rPr lang="es-ES" sz="1800" b="1" i="0" u="none" strike="noStrike" cap="none" dirty="0">
                <a:solidFill>
                  <a:srgbClr val="FFFFFF"/>
                </a:solidFill>
                <a:latin typeface="Century Gothic"/>
                <a:ea typeface="Century Gothic"/>
                <a:cs typeface="Century Gothic"/>
                <a:sym typeface="Century Gothic"/>
              </a:rPr>
            </a:br>
            <a:endParaRPr lang="es-ES" sz="2000" b="1" i="0" u="none" strike="noStrike" cap="none" dirty="0">
              <a:solidFill>
                <a:srgbClr val="FFFFFF"/>
              </a:solidFill>
              <a:latin typeface="Century Gothic"/>
              <a:ea typeface="Century Gothic"/>
              <a:cs typeface="Century Gothic"/>
              <a:sym typeface="Century Gothic"/>
            </a:endParaRPr>
          </a:p>
        </p:txBody>
      </p:sp>
    </p:spTree>
    <p:custDataLst>
      <p:tags r:id="rId1"/>
    </p:custDataLst>
    <p:extLst>
      <p:ext uri="{BB962C8B-B14F-4D97-AF65-F5344CB8AC3E}">
        <p14:creationId xmlns:p14="http://schemas.microsoft.com/office/powerpoint/2010/main" val="114753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0BFD0-69AC-407E-9B0C-DCE31692992B}"/>
              </a:ext>
            </a:extLst>
          </p:cNvPr>
          <p:cNvSpPr>
            <a:spLocks noGrp="1"/>
          </p:cNvSpPr>
          <p:nvPr>
            <p:ph type="title"/>
          </p:nvPr>
        </p:nvSpPr>
        <p:spPr>
          <a:xfrm>
            <a:off x="565903" y="999260"/>
            <a:ext cx="2847857" cy="2820535"/>
          </a:xfrm>
        </p:spPr>
        <p:txBody>
          <a:bodyPr>
            <a:normAutofit/>
          </a:bodyPr>
          <a:lstStyle/>
          <a:p>
            <a:pPr>
              <a:defRPr/>
            </a:pPr>
            <a:r>
              <a:rPr kumimoji="0" lang="es-ES" sz="2400" b="1" i="0" u="none" strike="noStrike" kern="1200" cap="none" spc="0" normalizeH="0" baseline="0" noProof="0" dirty="0">
                <a:ln>
                  <a:noFill/>
                </a:ln>
                <a:solidFill>
                  <a:srgbClr val="123E67"/>
                </a:solidFill>
                <a:effectLst/>
                <a:uLnTx/>
                <a:uFillTx/>
                <a:latin typeface="Century Gothic" panose="020B0502020202020204" pitchFamily="34" charset="0"/>
                <a:ea typeface="+mj-ea"/>
                <a:cs typeface="+mj-cs"/>
              </a:rPr>
              <a:t>Cinco elementos de cómo los microbios se propagan y causan infecciones </a:t>
            </a:r>
            <a:endParaRPr lang="en-US" dirty="0"/>
          </a:p>
        </p:txBody>
      </p:sp>
      <p:sp>
        <p:nvSpPr>
          <p:cNvPr id="37" name="Rectangle 36">
            <a:extLst>
              <a:ext uri="{FF2B5EF4-FFF2-40B4-BE49-F238E27FC236}">
                <a16:creationId xmlns:a16="http://schemas.microsoft.com/office/drawing/2014/main" id="{8166E3B9-7B5C-4456-B9F9-8BC2AB922C1E}"/>
              </a:ext>
              <a:ext uri="{C183D7F6-B498-43B3-948B-1728B52AA6E4}">
                <adec:decorative xmlns:adec="http://schemas.microsoft.com/office/drawing/2017/decorative" val="1"/>
              </a:ext>
            </a:extLst>
          </p:cNvPr>
          <p:cNvSpPr/>
          <p:nvPr/>
        </p:nvSpPr>
        <p:spPr>
          <a:xfrm flipV="1">
            <a:off x="676520" y="3260231"/>
            <a:ext cx="1697971" cy="112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33EA74EE-5F1F-491E-A138-0937B310FC21}"/>
              </a:ext>
            </a:extLst>
          </p:cNvPr>
          <p:cNvSpPr txBox="1">
            <a:spLocks/>
          </p:cNvSpPr>
          <p:nvPr/>
        </p:nvSpPr>
        <p:spPr>
          <a:xfrm>
            <a:off x="3830551" y="583825"/>
            <a:ext cx="1909770" cy="910387"/>
          </a:xfrm>
          <a:prstGeom prst="rect">
            <a:avLst/>
          </a:prstGeom>
        </p:spPr>
        <p:txBody>
          <a:bodyPr vert="horz" lIns="91440" tIns="45720" rIns="91440" bIns="45720" rtlCol="0">
            <a:normAutofit/>
          </a:bodyPr>
          <a:lstStyle>
            <a:lvl1pPr marL="342900" indent="-342900" algn="l" defTabSz="914400" rtl="0" eaLnBrk="1" latinLnBrk="0" hangingPunct="1">
              <a:lnSpc>
                <a:spcPct val="95000"/>
              </a:lnSpc>
              <a:spcBef>
                <a:spcPts val="1200"/>
              </a:spcBef>
              <a:buClr>
                <a:schemeClr val="accent4"/>
              </a:buClr>
              <a:buSzPct val="105000"/>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1pPr>
            <a:lvl2pPr marL="800100" indent="-342900" algn="l" defTabSz="914400" rtl="0" eaLnBrk="1" latinLnBrk="0" hangingPunct="1">
              <a:lnSpc>
                <a:spcPct val="95000"/>
              </a:lnSpc>
              <a:spcBef>
                <a:spcPts val="1200"/>
              </a:spcBef>
              <a:buClrTx/>
              <a:buSzPct val="90000"/>
              <a:buFont typeface="Courier New" panose="02070309020205020404" pitchFamily="49" charset="0"/>
              <a:buChar char="o"/>
              <a:defRPr sz="2800" kern="1200">
                <a:solidFill>
                  <a:schemeClr val="accent4"/>
                </a:solidFill>
                <a:latin typeface="Century Gothic" panose="020B0502020202020204" pitchFamily="34" charset="0"/>
                <a:ea typeface="+mn-ea"/>
                <a:cs typeface="+mn-cs"/>
              </a:defRPr>
            </a:lvl2pPr>
            <a:lvl3pPr marL="1257300" indent="-342900" algn="l" defTabSz="914400" rtl="0" eaLnBrk="1" latinLnBrk="0" hangingPunct="1">
              <a:lnSpc>
                <a:spcPct val="95000"/>
              </a:lnSpc>
              <a:spcBef>
                <a:spcPts val="1200"/>
              </a:spcBef>
              <a:buFont typeface="Wingdings" panose="05000000000000000000" pitchFamily="2" charset="2"/>
              <a:buChar char="§"/>
              <a:defRPr sz="2800" kern="1200">
                <a:solidFill>
                  <a:schemeClr val="accent4"/>
                </a:solidFill>
                <a:latin typeface="Century Gothic" panose="020B0502020202020204" pitchFamily="34" charset="0"/>
                <a:ea typeface="+mn-ea"/>
                <a:cs typeface="+mn-cs"/>
              </a:defRPr>
            </a:lvl3pPr>
            <a:lvl4pPr marL="1714500" indent="-342900" algn="l" defTabSz="914400" rtl="0" eaLnBrk="1" latinLnBrk="0" hangingPunct="1">
              <a:lnSpc>
                <a:spcPct val="95000"/>
              </a:lnSpc>
              <a:spcBef>
                <a:spcPts val="500"/>
              </a:spcBef>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4pPr>
            <a:lvl5pPr marL="2171700" indent="-342900" algn="l" defTabSz="914400" rtl="0" eaLnBrk="1" latinLnBrk="0" hangingPunct="1">
              <a:lnSpc>
                <a:spcPct val="95000"/>
              </a:lnSpc>
              <a:spcBef>
                <a:spcPts val="500"/>
              </a:spcBef>
              <a:buFont typeface="Century Gothic" panose="020B0502020202020204" pitchFamily="34" charset="0"/>
              <a:buChar char="―"/>
              <a:defRPr sz="28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600" b="1" i="0" u="none" strike="noStrike" cap="none" spc="-50" dirty="0">
                <a:solidFill>
                  <a:schemeClr val="accent4"/>
                </a:solidFill>
                <a:latin typeface="Century Gothic"/>
                <a:ea typeface="Century Gothic"/>
                <a:cs typeface="Century Gothic"/>
                <a:sym typeface="Century Gothic"/>
              </a:rPr>
              <a:t>Reservorios</a:t>
            </a:r>
            <a:endParaRPr lang="en-US" sz="1600" b="1" spc="-50" dirty="0"/>
          </a:p>
        </p:txBody>
      </p:sp>
      <p:sp>
        <p:nvSpPr>
          <p:cNvPr id="10" name="Content Placeholder 2">
            <a:extLst>
              <a:ext uri="{FF2B5EF4-FFF2-40B4-BE49-F238E27FC236}">
                <a16:creationId xmlns:a16="http://schemas.microsoft.com/office/drawing/2014/main" id="{010FD330-B6A7-41A6-B49A-5BA1879A02EE}"/>
              </a:ext>
            </a:extLst>
          </p:cNvPr>
          <p:cNvSpPr txBox="1">
            <a:spLocks/>
          </p:cNvSpPr>
          <p:nvPr/>
        </p:nvSpPr>
        <p:spPr>
          <a:xfrm>
            <a:off x="8894093" y="583825"/>
            <a:ext cx="1909770" cy="505605"/>
          </a:xfrm>
          <a:prstGeom prst="rect">
            <a:avLst/>
          </a:prstGeom>
        </p:spPr>
        <p:txBody>
          <a:bodyPr vert="horz" lIns="91440" tIns="45720" rIns="91440" bIns="45720" rtlCol="0">
            <a:normAutofit/>
          </a:bodyPr>
          <a:lstStyle>
            <a:lvl1pPr marL="342900" indent="-342900" algn="l" defTabSz="914400" rtl="0" eaLnBrk="1" latinLnBrk="0" hangingPunct="1">
              <a:lnSpc>
                <a:spcPct val="95000"/>
              </a:lnSpc>
              <a:spcBef>
                <a:spcPts val="1200"/>
              </a:spcBef>
              <a:buClr>
                <a:schemeClr val="accent4"/>
              </a:buClr>
              <a:buSzPct val="105000"/>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1pPr>
            <a:lvl2pPr marL="800100" indent="-342900" algn="l" defTabSz="914400" rtl="0" eaLnBrk="1" latinLnBrk="0" hangingPunct="1">
              <a:lnSpc>
                <a:spcPct val="95000"/>
              </a:lnSpc>
              <a:spcBef>
                <a:spcPts val="1200"/>
              </a:spcBef>
              <a:buClrTx/>
              <a:buSzPct val="90000"/>
              <a:buFont typeface="Courier New" panose="02070309020205020404" pitchFamily="49" charset="0"/>
              <a:buChar char="o"/>
              <a:defRPr sz="2800" kern="1200">
                <a:solidFill>
                  <a:schemeClr val="accent4"/>
                </a:solidFill>
                <a:latin typeface="Century Gothic" panose="020B0502020202020204" pitchFamily="34" charset="0"/>
                <a:ea typeface="+mn-ea"/>
                <a:cs typeface="+mn-cs"/>
              </a:defRPr>
            </a:lvl2pPr>
            <a:lvl3pPr marL="1257300" indent="-342900" algn="l" defTabSz="914400" rtl="0" eaLnBrk="1" latinLnBrk="0" hangingPunct="1">
              <a:lnSpc>
                <a:spcPct val="95000"/>
              </a:lnSpc>
              <a:spcBef>
                <a:spcPts val="1200"/>
              </a:spcBef>
              <a:buFont typeface="Wingdings" panose="05000000000000000000" pitchFamily="2" charset="2"/>
              <a:buChar char="§"/>
              <a:defRPr sz="2800" kern="1200">
                <a:solidFill>
                  <a:schemeClr val="accent4"/>
                </a:solidFill>
                <a:latin typeface="Century Gothic" panose="020B0502020202020204" pitchFamily="34" charset="0"/>
                <a:ea typeface="+mn-ea"/>
                <a:cs typeface="+mn-cs"/>
              </a:defRPr>
            </a:lvl3pPr>
            <a:lvl4pPr marL="1714500" indent="-342900" algn="l" defTabSz="914400" rtl="0" eaLnBrk="1" latinLnBrk="0" hangingPunct="1">
              <a:lnSpc>
                <a:spcPct val="95000"/>
              </a:lnSpc>
              <a:spcBef>
                <a:spcPts val="500"/>
              </a:spcBef>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4pPr>
            <a:lvl5pPr marL="2171700" indent="-342900" algn="l" defTabSz="914400" rtl="0" eaLnBrk="1" latinLnBrk="0" hangingPunct="1">
              <a:lnSpc>
                <a:spcPct val="95000"/>
              </a:lnSpc>
              <a:spcBef>
                <a:spcPts val="500"/>
              </a:spcBef>
              <a:buFont typeface="Century Gothic" panose="020B0502020202020204" pitchFamily="34" charset="0"/>
              <a:buChar char="―"/>
              <a:defRPr sz="28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rtl="0">
              <a:lnSpc>
                <a:spcPct val="95000"/>
              </a:lnSpc>
              <a:spcBef>
                <a:spcPts val="0"/>
              </a:spcBef>
              <a:spcAft>
                <a:spcPts val="0"/>
              </a:spcAft>
              <a:buClr>
                <a:schemeClr val="accent4"/>
              </a:buClr>
              <a:buSzPts val="1000"/>
              <a:buFont typeface="Century Gothic"/>
              <a:buNone/>
            </a:pPr>
            <a:r>
              <a:rPr lang="es-MX" sz="1600" b="1" i="0" u="none" strike="noStrike" cap="none" spc="-50" dirty="0">
                <a:solidFill>
                  <a:schemeClr val="accent4"/>
                </a:solidFill>
                <a:latin typeface="Century Gothic"/>
                <a:ea typeface="Century Gothic"/>
                <a:cs typeface="Century Gothic"/>
                <a:sym typeface="Century Gothic"/>
              </a:rPr>
              <a:t>Persona</a:t>
            </a:r>
            <a:endParaRPr lang="es-MX" sz="1600" spc="-50" dirty="0"/>
          </a:p>
        </p:txBody>
      </p:sp>
      <p:sp>
        <p:nvSpPr>
          <p:cNvPr id="14" name="Content Placeholder 2">
            <a:extLst>
              <a:ext uri="{FF2B5EF4-FFF2-40B4-BE49-F238E27FC236}">
                <a16:creationId xmlns:a16="http://schemas.microsoft.com/office/drawing/2014/main" id="{BA485F1D-FD48-4239-B86A-9E6982F7AA62}"/>
              </a:ext>
            </a:extLst>
          </p:cNvPr>
          <p:cNvSpPr txBox="1">
            <a:spLocks/>
          </p:cNvSpPr>
          <p:nvPr/>
        </p:nvSpPr>
        <p:spPr>
          <a:xfrm>
            <a:off x="2894101" y="4991266"/>
            <a:ext cx="1909770" cy="505605"/>
          </a:xfrm>
          <a:prstGeom prst="rect">
            <a:avLst/>
          </a:prstGeom>
        </p:spPr>
        <p:txBody>
          <a:bodyPr vert="horz" lIns="91440" tIns="45720" rIns="91440" bIns="45720" rtlCol="0">
            <a:noAutofit/>
          </a:bodyPr>
          <a:lstStyle>
            <a:lvl1pPr marL="342900" indent="-342900" algn="l" defTabSz="914400" rtl="0" eaLnBrk="1" latinLnBrk="0" hangingPunct="1">
              <a:lnSpc>
                <a:spcPct val="95000"/>
              </a:lnSpc>
              <a:spcBef>
                <a:spcPts val="1200"/>
              </a:spcBef>
              <a:buClr>
                <a:schemeClr val="accent4"/>
              </a:buClr>
              <a:buSzPct val="105000"/>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1pPr>
            <a:lvl2pPr marL="800100" indent="-342900" algn="l" defTabSz="914400" rtl="0" eaLnBrk="1" latinLnBrk="0" hangingPunct="1">
              <a:lnSpc>
                <a:spcPct val="95000"/>
              </a:lnSpc>
              <a:spcBef>
                <a:spcPts val="1200"/>
              </a:spcBef>
              <a:buClrTx/>
              <a:buSzPct val="90000"/>
              <a:buFont typeface="Courier New" panose="02070309020205020404" pitchFamily="49" charset="0"/>
              <a:buChar char="o"/>
              <a:defRPr sz="2800" kern="1200">
                <a:solidFill>
                  <a:schemeClr val="accent4"/>
                </a:solidFill>
                <a:latin typeface="Century Gothic" panose="020B0502020202020204" pitchFamily="34" charset="0"/>
                <a:ea typeface="+mn-ea"/>
                <a:cs typeface="+mn-cs"/>
              </a:defRPr>
            </a:lvl2pPr>
            <a:lvl3pPr marL="1257300" indent="-342900" algn="l" defTabSz="914400" rtl="0" eaLnBrk="1" latinLnBrk="0" hangingPunct="1">
              <a:lnSpc>
                <a:spcPct val="95000"/>
              </a:lnSpc>
              <a:spcBef>
                <a:spcPts val="1200"/>
              </a:spcBef>
              <a:buFont typeface="Wingdings" panose="05000000000000000000" pitchFamily="2" charset="2"/>
              <a:buChar char="§"/>
              <a:defRPr sz="2800" kern="1200">
                <a:solidFill>
                  <a:schemeClr val="accent4"/>
                </a:solidFill>
                <a:latin typeface="Century Gothic" panose="020B0502020202020204" pitchFamily="34" charset="0"/>
                <a:ea typeface="+mn-ea"/>
                <a:cs typeface="+mn-cs"/>
              </a:defRPr>
            </a:lvl3pPr>
            <a:lvl4pPr marL="1714500" indent="-342900" algn="l" defTabSz="914400" rtl="0" eaLnBrk="1" latinLnBrk="0" hangingPunct="1">
              <a:lnSpc>
                <a:spcPct val="95000"/>
              </a:lnSpc>
              <a:spcBef>
                <a:spcPts val="500"/>
              </a:spcBef>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4pPr>
            <a:lvl5pPr marL="2171700" indent="-342900" algn="l" defTabSz="914400" rtl="0" eaLnBrk="1" latinLnBrk="0" hangingPunct="1">
              <a:lnSpc>
                <a:spcPct val="95000"/>
              </a:lnSpc>
              <a:spcBef>
                <a:spcPts val="500"/>
              </a:spcBef>
              <a:buFont typeface="Century Gothic" panose="020B0502020202020204" pitchFamily="34" charset="0"/>
              <a:buChar char="―"/>
              <a:defRPr sz="28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rtl="0">
              <a:lnSpc>
                <a:spcPct val="90000"/>
              </a:lnSpc>
              <a:spcBef>
                <a:spcPts val="0"/>
              </a:spcBef>
              <a:spcAft>
                <a:spcPts val="0"/>
              </a:spcAft>
              <a:buClr>
                <a:schemeClr val="accent4"/>
              </a:buClr>
              <a:buSzPts val="1000"/>
              <a:buFont typeface="Century Gothic"/>
              <a:buNone/>
            </a:pPr>
            <a:r>
              <a:rPr lang="es-MX" sz="1600" b="1" i="0" u="none" strike="noStrike" cap="none" spc="-50" dirty="0">
                <a:solidFill>
                  <a:schemeClr val="accent4"/>
                </a:solidFill>
                <a:latin typeface="Century Gothic"/>
                <a:ea typeface="Century Gothic"/>
                <a:cs typeface="Century Gothic"/>
                <a:sym typeface="Century Gothic"/>
              </a:rPr>
              <a:t>Vías de</a:t>
            </a:r>
            <a:endParaRPr lang="es-MX" sz="1600" spc="-50" dirty="0"/>
          </a:p>
          <a:p>
            <a:pPr marL="0" marR="0" lvl="0" indent="0" algn="ctr" rtl="0">
              <a:lnSpc>
                <a:spcPct val="90000"/>
              </a:lnSpc>
              <a:spcBef>
                <a:spcPts val="0"/>
              </a:spcBef>
              <a:spcAft>
                <a:spcPts val="0"/>
              </a:spcAft>
              <a:buClr>
                <a:schemeClr val="accent4"/>
              </a:buClr>
              <a:buSzPts val="1000"/>
              <a:buFont typeface="Century Gothic"/>
              <a:buNone/>
            </a:pPr>
            <a:r>
              <a:rPr lang="es-MX" sz="1600" b="1" i="0" u="none" strike="noStrike" cap="none" spc="-50" dirty="0">
                <a:solidFill>
                  <a:schemeClr val="accent4"/>
                </a:solidFill>
                <a:latin typeface="Century Gothic"/>
                <a:ea typeface="Century Gothic"/>
                <a:cs typeface="Century Gothic"/>
                <a:sym typeface="Century Gothic"/>
              </a:rPr>
              <a:t>transmisión</a:t>
            </a:r>
            <a:endParaRPr lang="es-MX" sz="1600" spc="-50" dirty="0"/>
          </a:p>
        </p:txBody>
      </p:sp>
      <p:sp>
        <p:nvSpPr>
          <p:cNvPr id="15" name="Content Placeholder 2">
            <a:extLst>
              <a:ext uri="{FF2B5EF4-FFF2-40B4-BE49-F238E27FC236}">
                <a16:creationId xmlns:a16="http://schemas.microsoft.com/office/drawing/2014/main" id="{4E128E90-38AC-4AD2-9A65-542995D6122B}"/>
              </a:ext>
            </a:extLst>
          </p:cNvPr>
          <p:cNvSpPr txBox="1">
            <a:spLocks/>
          </p:cNvSpPr>
          <p:nvPr/>
        </p:nvSpPr>
        <p:spPr>
          <a:xfrm>
            <a:off x="6290633" y="5155246"/>
            <a:ext cx="1909770" cy="505605"/>
          </a:xfrm>
          <a:prstGeom prst="rect">
            <a:avLst/>
          </a:prstGeom>
        </p:spPr>
        <p:txBody>
          <a:bodyPr vert="horz" lIns="91440" tIns="45720" rIns="91440" bIns="45720" rtlCol="0">
            <a:noAutofit/>
          </a:bodyPr>
          <a:lstStyle>
            <a:lvl1pPr marL="342900" indent="-342900" algn="l" defTabSz="914400" rtl="0" eaLnBrk="1" latinLnBrk="0" hangingPunct="1">
              <a:lnSpc>
                <a:spcPct val="95000"/>
              </a:lnSpc>
              <a:spcBef>
                <a:spcPts val="1200"/>
              </a:spcBef>
              <a:buClr>
                <a:schemeClr val="accent4"/>
              </a:buClr>
              <a:buSzPct val="105000"/>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1pPr>
            <a:lvl2pPr marL="800100" indent="-342900" algn="l" defTabSz="914400" rtl="0" eaLnBrk="1" latinLnBrk="0" hangingPunct="1">
              <a:lnSpc>
                <a:spcPct val="95000"/>
              </a:lnSpc>
              <a:spcBef>
                <a:spcPts val="1200"/>
              </a:spcBef>
              <a:buClrTx/>
              <a:buSzPct val="90000"/>
              <a:buFont typeface="Courier New" panose="02070309020205020404" pitchFamily="49" charset="0"/>
              <a:buChar char="o"/>
              <a:defRPr sz="2800" kern="1200">
                <a:solidFill>
                  <a:schemeClr val="accent4"/>
                </a:solidFill>
                <a:latin typeface="Century Gothic" panose="020B0502020202020204" pitchFamily="34" charset="0"/>
                <a:ea typeface="+mn-ea"/>
                <a:cs typeface="+mn-cs"/>
              </a:defRPr>
            </a:lvl2pPr>
            <a:lvl3pPr marL="1257300" indent="-342900" algn="l" defTabSz="914400" rtl="0" eaLnBrk="1" latinLnBrk="0" hangingPunct="1">
              <a:lnSpc>
                <a:spcPct val="95000"/>
              </a:lnSpc>
              <a:spcBef>
                <a:spcPts val="1200"/>
              </a:spcBef>
              <a:buFont typeface="Wingdings" panose="05000000000000000000" pitchFamily="2" charset="2"/>
              <a:buChar char="§"/>
              <a:defRPr sz="2800" kern="1200">
                <a:solidFill>
                  <a:schemeClr val="accent4"/>
                </a:solidFill>
                <a:latin typeface="Century Gothic" panose="020B0502020202020204" pitchFamily="34" charset="0"/>
                <a:ea typeface="+mn-ea"/>
                <a:cs typeface="+mn-cs"/>
              </a:defRPr>
            </a:lvl3pPr>
            <a:lvl4pPr marL="1714500" indent="-342900" algn="l" defTabSz="914400" rtl="0" eaLnBrk="1" latinLnBrk="0" hangingPunct="1">
              <a:lnSpc>
                <a:spcPct val="95000"/>
              </a:lnSpc>
              <a:spcBef>
                <a:spcPts val="500"/>
              </a:spcBef>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4pPr>
            <a:lvl5pPr marL="2171700" indent="-342900" algn="l" defTabSz="914400" rtl="0" eaLnBrk="1" latinLnBrk="0" hangingPunct="1">
              <a:lnSpc>
                <a:spcPct val="95000"/>
              </a:lnSpc>
              <a:spcBef>
                <a:spcPts val="500"/>
              </a:spcBef>
              <a:buFont typeface="Century Gothic" panose="020B0502020202020204" pitchFamily="34" charset="0"/>
              <a:buChar char="―"/>
              <a:defRPr sz="28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rtl="0">
              <a:lnSpc>
                <a:spcPct val="90000"/>
              </a:lnSpc>
              <a:spcBef>
                <a:spcPts val="0"/>
              </a:spcBef>
              <a:spcAft>
                <a:spcPts val="0"/>
              </a:spcAft>
              <a:buClr>
                <a:schemeClr val="accent4"/>
              </a:buClr>
              <a:buSzPts val="1000"/>
              <a:buFont typeface="Century Gothic"/>
              <a:buNone/>
            </a:pPr>
            <a:r>
              <a:rPr lang="es-MX" sz="1600" b="1" i="0" u="none" strike="noStrike" cap="none" spc="-50" dirty="0">
                <a:solidFill>
                  <a:schemeClr val="accent4"/>
                </a:solidFill>
                <a:latin typeface="Century Gothic"/>
                <a:ea typeface="Century Gothic"/>
                <a:cs typeface="Century Gothic"/>
                <a:sym typeface="Century Gothic"/>
              </a:rPr>
              <a:t>Las defensas </a:t>
            </a:r>
            <a:br>
              <a:rPr lang="es-MX" sz="1600" b="1" i="0" u="none" strike="noStrike" cap="none" spc="-50" dirty="0">
                <a:solidFill>
                  <a:schemeClr val="accent4"/>
                </a:solidFill>
                <a:latin typeface="Century Gothic"/>
                <a:ea typeface="Century Gothic"/>
                <a:cs typeface="Century Gothic"/>
                <a:sym typeface="Century Gothic"/>
              </a:rPr>
            </a:br>
            <a:r>
              <a:rPr lang="es-MX" sz="1600" b="1" i="0" u="none" strike="noStrike" cap="none" spc="-50" dirty="0">
                <a:solidFill>
                  <a:schemeClr val="accent4"/>
                </a:solidFill>
                <a:latin typeface="Century Gothic"/>
                <a:ea typeface="Century Gothic"/>
                <a:cs typeface="Century Gothic"/>
                <a:sym typeface="Century Gothic"/>
              </a:rPr>
              <a:t>del cuerpo</a:t>
            </a:r>
          </a:p>
        </p:txBody>
      </p:sp>
      <p:sp>
        <p:nvSpPr>
          <p:cNvPr id="16" name="Content Placeholder 2">
            <a:extLst>
              <a:ext uri="{FF2B5EF4-FFF2-40B4-BE49-F238E27FC236}">
                <a16:creationId xmlns:a16="http://schemas.microsoft.com/office/drawing/2014/main" id="{27C75670-8A5F-4771-9E00-23939C2BF9BF}"/>
              </a:ext>
            </a:extLst>
          </p:cNvPr>
          <p:cNvSpPr txBox="1">
            <a:spLocks/>
          </p:cNvSpPr>
          <p:nvPr/>
        </p:nvSpPr>
        <p:spPr>
          <a:xfrm>
            <a:off x="9672385" y="4991266"/>
            <a:ext cx="1909770" cy="505605"/>
          </a:xfrm>
          <a:prstGeom prst="rect">
            <a:avLst/>
          </a:prstGeom>
        </p:spPr>
        <p:txBody>
          <a:bodyPr vert="horz" lIns="91440" tIns="45720" rIns="91440" bIns="45720" rtlCol="0">
            <a:noAutofit/>
          </a:bodyPr>
          <a:lstStyle>
            <a:lvl1pPr marL="342900" indent="-342900" algn="l" defTabSz="914400" rtl="0" eaLnBrk="1" latinLnBrk="0" hangingPunct="1">
              <a:lnSpc>
                <a:spcPct val="95000"/>
              </a:lnSpc>
              <a:spcBef>
                <a:spcPts val="1200"/>
              </a:spcBef>
              <a:buClr>
                <a:schemeClr val="accent4"/>
              </a:buClr>
              <a:buSzPct val="105000"/>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1pPr>
            <a:lvl2pPr marL="800100" indent="-342900" algn="l" defTabSz="914400" rtl="0" eaLnBrk="1" latinLnBrk="0" hangingPunct="1">
              <a:lnSpc>
                <a:spcPct val="95000"/>
              </a:lnSpc>
              <a:spcBef>
                <a:spcPts val="1200"/>
              </a:spcBef>
              <a:buClrTx/>
              <a:buSzPct val="90000"/>
              <a:buFont typeface="Courier New" panose="02070309020205020404" pitchFamily="49" charset="0"/>
              <a:buChar char="o"/>
              <a:defRPr sz="2800" kern="1200">
                <a:solidFill>
                  <a:schemeClr val="accent4"/>
                </a:solidFill>
                <a:latin typeface="Century Gothic" panose="020B0502020202020204" pitchFamily="34" charset="0"/>
                <a:ea typeface="+mn-ea"/>
                <a:cs typeface="+mn-cs"/>
              </a:defRPr>
            </a:lvl2pPr>
            <a:lvl3pPr marL="1257300" indent="-342900" algn="l" defTabSz="914400" rtl="0" eaLnBrk="1" latinLnBrk="0" hangingPunct="1">
              <a:lnSpc>
                <a:spcPct val="95000"/>
              </a:lnSpc>
              <a:spcBef>
                <a:spcPts val="1200"/>
              </a:spcBef>
              <a:buFont typeface="Wingdings" panose="05000000000000000000" pitchFamily="2" charset="2"/>
              <a:buChar char="§"/>
              <a:defRPr sz="2800" kern="1200">
                <a:solidFill>
                  <a:schemeClr val="accent4"/>
                </a:solidFill>
                <a:latin typeface="Century Gothic" panose="020B0502020202020204" pitchFamily="34" charset="0"/>
                <a:ea typeface="+mn-ea"/>
                <a:cs typeface="+mn-cs"/>
              </a:defRPr>
            </a:lvl3pPr>
            <a:lvl4pPr marL="1714500" indent="-342900" algn="l" defTabSz="914400" rtl="0" eaLnBrk="1" latinLnBrk="0" hangingPunct="1">
              <a:lnSpc>
                <a:spcPct val="95000"/>
              </a:lnSpc>
              <a:spcBef>
                <a:spcPts val="500"/>
              </a:spcBef>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4pPr>
            <a:lvl5pPr marL="2171700" indent="-342900" algn="l" defTabSz="914400" rtl="0" eaLnBrk="1" latinLnBrk="0" hangingPunct="1">
              <a:lnSpc>
                <a:spcPct val="95000"/>
              </a:lnSpc>
              <a:spcBef>
                <a:spcPts val="500"/>
              </a:spcBef>
              <a:buFont typeface="Century Gothic" panose="020B0502020202020204" pitchFamily="34" charset="0"/>
              <a:buChar char="―"/>
              <a:defRPr sz="28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rtl="0">
              <a:lnSpc>
                <a:spcPct val="90000"/>
              </a:lnSpc>
              <a:spcBef>
                <a:spcPts val="0"/>
              </a:spcBef>
              <a:spcAft>
                <a:spcPts val="0"/>
              </a:spcAft>
              <a:buClr>
                <a:schemeClr val="accent4"/>
              </a:buClr>
              <a:buSzPts val="1000"/>
              <a:buFont typeface="Century Gothic"/>
              <a:buNone/>
            </a:pPr>
            <a:r>
              <a:rPr lang="es-MX" sz="1600" b="1" i="0" u="none" strike="noStrike" cap="none" spc="-50" dirty="0">
                <a:solidFill>
                  <a:schemeClr val="accent4"/>
                </a:solidFill>
                <a:latin typeface="Century Gothic"/>
                <a:ea typeface="Century Gothic"/>
                <a:cs typeface="Century Gothic"/>
                <a:sym typeface="Century Gothic"/>
              </a:rPr>
              <a:t>Supervivencia </a:t>
            </a:r>
            <a:br>
              <a:rPr lang="es-MX" sz="1600" b="1" i="0" u="none" strike="noStrike" cap="none" spc="-50" dirty="0">
                <a:solidFill>
                  <a:schemeClr val="accent4"/>
                </a:solidFill>
                <a:latin typeface="Century Gothic"/>
                <a:ea typeface="Century Gothic"/>
                <a:cs typeface="Century Gothic"/>
                <a:sym typeface="Century Gothic"/>
              </a:rPr>
            </a:br>
            <a:r>
              <a:rPr lang="es-MX" sz="1600" b="1" i="0" u="none" strike="noStrike" cap="none" spc="-50" dirty="0">
                <a:solidFill>
                  <a:schemeClr val="accent4"/>
                </a:solidFill>
                <a:latin typeface="Century Gothic"/>
                <a:ea typeface="Century Gothic"/>
                <a:cs typeface="Century Gothic"/>
                <a:sym typeface="Century Gothic"/>
              </a:rPr>
              <a:t>del microbio</a:t>
            </a:r>
            <a:endParaRPr lang="es-MX" sz="1600" spc="-50" dirty="0"/>
          </a:p>
        </p:txBody>
      </p:sp>
    </p:spTree>
    <p:custDataLst>
      <p:tags r:id="rId1"/>
    </p:custDataLst>
    <p:extLst>
      <p:ext uri="{BB962C8B-B14F-4D97-AF65-F5344CB8AC3E}">
        <p14:creationId xmlns:p14="http://schemas.microsoft.com/office/powerpoint/2010/main" val="151708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DCAA0C-80D5-47C4-9D55-3C30316AE0FD}"/>
              </a:ext>
            </a:extLst>
          </p:cNvPr>
          <p:cNvSpPr>
            <a:spLocks noGrp="1"/>
          </p:cNvSpPr>
          <p:nvPr>
            <p:ph type="title"/>
          </p:nvPr>
        </p:nvSpPr>
        <p:spPr>
          <a:xfrm>
            <a:off x="1199952" y="640342"/>
            <a:ext cx="9925248" cy="929211"/>
          </a:xfrm>
        </p:spPr>
        <p:txBody>
          <a:bodyPr>
            <a:normAutofit/>
          </a:bodyPr>
          <a:lstStyle/>
          <a:p>
            <a:r>
              <a:rPr lang="es-MX" sz="3600" dirty="0"/>
              <a:t>Resúmenes de escenarios</a:t>
            </a:r>
            <a:endParaRPr lang="en-US" dirty="0"/>
          </a:p>
        </p:txBody>
      </p:sp>
      <p:sp>
        <p:nvSpPr>
          <p:cNvPr id="6" name="Rounded Rectangle 6">
            <a:extLst>
              <a:ext uri="{FF2B5EF4-FFF2-40B4-BE49-F238E27FC236}">
                <a16:creationId xmlns:a16="http://schemas.microsoft.com/office/drawing/2014/main" id="{96D6A3F9-0D15-4179-A35A-A3213F7C0CB5}"/>
              </a:ext>
            </a:extLst>
          </p:cNvPr>
          <p:cNvSpPr/>
          <p:nvPr/>
        </p:nvSpPr>
        <p:spPr>
          <a:xfrm>
            <a:off x="1130372" y="1771051"/>
            <a:ext cx="3214886" cy="3684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0" marR="0" lvl="0" indent="0" algn="ctr" rtl="0">
              <a:lnSpc>
                <a:spcPct val="100000"/>
              </a:lnSpc>
              <a:spcBef>
                <a:spcPts val="0"/>
              </a:spcBef>
              <a:spcAft>
                <a:spcPts val="0"/>
              </a:spcAft>
              <a:buClr>
                <a:srgbClr val="FFFFFF"/>
              </a:buClr>
              <a:buSzPts val="1600"/>
              <a:buFont typeface="Century Gothic"/>
              <a:buNone/>
            </a:pPr>
            <a:r>
              <a:rPr lang="es-ES" sz="1800" b="1" i="1" u="none" strike="noStrike" cap="none" dirty="0">
                <a:solidFill>
                  <a:srgbClr val="FFFFFF"/>
                </a:solidFill>
                <a:latin typeface="Century Gothic"/>
                <a:ea typeface="Century Gothic"/>
                <a:cs typeface="Century Gothic"/>
                <a:sym typeface="Century Gothic"/>
              </a:rPr>
              <a:t>E. </a:t>
            </a:r>
            <a:r>
              <a:rPr lang="es-ES" sz="1800" b="1" i="1" u="none" strike="noStrike" cap="none" dirty="0" err="1">
                <a:solidFill>
                  <a:srgbClr val="FFFFFF"/>
                </a:solidFill>
                <a:latin typeface="Century Gothic"/>
                <a:ea typeface="Century Gothic"/>
                <a:cs typeface="Century Gothic"/>
                <a:sym typeface="Century Gothic"/>
              </a:rPr>
              <a:t>coli</a:t>
            </a:r>
            <a:r>
              <a:rPr lang="es-ES" sz="1800" b="1" i="1" u="none" strike="noStrike" cap="none" dirty="0">
                <a:solidFill>
                  <a:srgbClr val="FFFFFF"/>
                </a:solidFill>
                <a:latin typeface="Century Gothic"/>
                <a:ea typeface="Century Gothic"/>
                <a:cs typeface="Century Gothic"/>
                <a:sym typeface="Century Gothic"/>
              </a:rPr>
              <a:t> </a:t>
            </a:r>
            <a:r>
              <a:rPr lang="es-ES" sz="1800" b="1" i="0" u="none" strike="noStrike" cap="none" dirty="0">
                <a:solidFill>
                  <a:srgbClr val="FFFFFF"/>
                </a:solidFill>
                <a:latin typeface="Century Gothic"/>
                <a:ea typeface="Century Gothic"/>
                <a:cs typeface="Century Gothic"/>
                <a:sym typeface="Century Gothic"/>
              </a:rPr>
              <a:t>en el intestino </a:t>
            </a:r>
            <a:br>
              <a:rPr lang="es-ES" sz="1800" b="1" i="0" u="none" strike="noStrike" cap="none" dirty="0">
                <a:solidFill>
                  <a:srgbClr val="FFFFFF"/>
                </a:solidFill>
                <a:latin typeface="Century Gothic"/>
                <a:ea typeface="Century Gothic"/>
                <a:cs typeface="Century Gothic"/>
                <a:sym typeface="Century Gothic"/>
              </a:rPr>
            </a:br>
            <a:r>
              <a:rPr lang="es-ES" sz="1800" b="1" i="0" u="none" strike="noStrike" cap="none" dirty="0">
                <a:solidFill>
                  <a:srgbClr val="FFFFFF"/>
                </a:solidFill>
                <a:latin typeface="Century Gothic"/>
                <a:ea typeface="Century Gothic"/>
                <a:cs typeface="Century Gothic"/>
                <a:sym typeface="Century Gothic"/>
              </a:rPr>
              <a:t>de un paciente </a:t>
            </a:r>
            <a:br>
              <a:rPr lang="es-ES" sz="1800" b="1" i="0" u="none" strike="noStrike" cap="none" dirty="0">
                <a:solidFill>
                  <a:srgbClr val="FFFFFF"/>
                </a:solidFill>
                <a:latin typeface="Century Gothic"/>
                <a:ea typeface="Century Gothic"/>
                <a:cs typeface="Century Gothic"/>
                <a:sym typeface="Century Gothic"/>
              </a:rPr>
            </a:br>
            <a:endParaRPr lang="es-ES" sz="2000" b="1" i="0" u="none" strike="noStrike" cap="none" dirty="0">
              <a:solidFill>
                <a:srgbClr val="FFFFFF"/>
              </a:solidFill>
              <a:latin typeface="Century Gothic"/>
              <a:ea typeface="Century Gothic"/>
              <a:cs typeface="Century Gothic"/>
              <a:sym typeface="Century Gothic"/>
            </a:endParaRPr>
          </a:p>
        </p:txBody>
      </p:sp>
      <p:sp>
        <p:nvSpPr>
          <p:cNvPr id="7" name="Rounded Rectangle 14">
            <a:extLst>
              <a:ext uri="{FF2B5EF4-FFF2-40B4-BE49-F238E27FC236}">
                <a16:creationId xmlns:a16="http://schemas.microsoft.com/office/drawing/2014/main" id="{D6B0031F-0563-4811-B0ED-25D57A42E33F}"/>
              </a:ext>
            </a:extLst>
          </p:cNvPr>
          <p:cNvSpPr/>
          <p:nvPr/>
        </p:nvSpPr>
        <p:spPr>
          <a:xfrm>
            <a:off x="4555133" y="1785895"/>
            <a:ext cx="3214886" cy="3684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rtlCol="0" anchor="t"/>
          <a:lstStyle/>
          <a:p>
            <a:pPr marL="0" marR="0" lvl="0" indent="0" algn="ctr" rtl="0">
              <a:lnSpc>
                <a:spcPct val="100000"/>
              </a:lnSpc>
              <a:spcBef>
                <a:spcPts val="0"/>
              </a:spcBef>
              <a:spcAft>
                <a:spcPts val="0"/>
              </a:spcAft>
              <a:buClr>
                <a:srgbClr val="FFFFFF"/>
              </a:buClr>
              <a:buSzPts val="1600"/>
              <a:buFont typeface="Century Gothic"/>
              <a:buNone/>
            </a:pPr>
            <a:r>
              <a:rPr lang="es-ES" sz="1800" b="1" i="1" u="none" strike="noStrike" cap="none" dirty="0">
                <a:solidFill>
                  <a:srgbClr val="FFFFFF"/>
                </a:solidFill>
                <a:latin typeface="Century Gothic"/>
                <a:ea typeface="Century Gothic"/>
                <a:cs typeface="Century Gothic"/>
                <a:sym typeface="Century Gothic"/>
              </a:rPr>
              <a:t>C. </a:t>
            </a:r>
            <a:r>
              <a:rPr lang="es-ES" sz="1800" b="1" i="1" u="none" strike="noStrike" cap="none" dirty="0" err="1">
                <a:solidFill>
                  <a:srgbClr val="FFFFFF"/>
                </a:solidFill>
                <a:latin typeface="Century Gothic"/>
                <a:ea typeface="Century Gothic"/>
                <a:cs typeface="Century Gothic"/>
                <a:sym typeface="Century Gothic"/>
              </a:rPr>
              <a:t>difficile</a:t>
            </a:r>
            <a:r>
              <a:rPr lang="es-ES" sz="1800" b="1" i="1" u="none" strike="noStrike" cap="none" dirty="0">
                <a:solidFill>
                  <a:srgbClr val="FFFFFF"/>
                </a:solidFill>
                <a:latin typeface="Century Gothic"/>
                <a:ea typeface="Century Gothic"/>
                <a:cs typeface="Century Gothic"/>
                <a:sym typeface="Century Gothic"/>
              </a:rPr>
              <a:t> </a:t>
            </a:r>
            <a:r>
              <a:rPr lang="es-ES" sz="1800" b="1" i="0" u="none" strike="noStrike" cap="none" dirty="0">
                <a:solidFill>
                  <a:srgbClr val="FFFFFF"/>
                </a:solidFill>
                <a:latin typeface="Century Gothic"/>
                <a:ea typeface="Century Gothic"/>
                <a:cs typeface="Century Gothic"/>
                <a:sym typeface="Century Gothic"/>
              </a:rPr>
              <a:t>en un manguito para tomar </a:t>
            </a:r>
            <a:endParaRPr lang="es-ES" dirty="0"/>
          </a:p>
          <a:p>
            <a:pPr marL="0" marR="0" lvl="0" indent="0" algn="ctr" rtl="0">
              <a:lnSpc>
                <a:spcPct val="100000"/>
              </a:lnSpc>
              <a:spcBef>
                <a:spcPts val="0"/>
              </a:spcBef>
              <a:spcAft>
                <a:spcPts val="0"/>
              </a:spcAft>
              <a:buClr>
                <a:srgbClr val="FFFFFF"/>
              </a:buClr>
              <a:buSzPts val="1600"/>
              <a:buFont typeface="Century Gothic"/>
              <a:buNone/>
            </a:pPr>
            <a:r>
              <a:rPr lang="es-ES" sz="1800" b="1" i="0" u="none" strike="noStrike" cap="none" dirty="0">
                <a:solidFill>
                  <a:srgbClr val="FFFFFF"/>
                </a:solidFill>
                <a:latin typeface="Century Gothic"/>
                <a:ea typeface="Century Gothic"/>
                <a:cs typeface="Century Gothic"/>
                <a:sym typeface="Century Gothic"/>
              </a:rPr>
              <a:t>la presión arterial</a:t>
            </a:r>
            <a:br>
              <a:rPr lang="es-ES" sz="1800" b="1" i="0" u="none" strike="noStrike" cap="none" dirty="0">
                <a:solidFill>
                  <a:srgbClr val="FFFFFF"/>
                </a:solidFill>
                <a:latin typeface="Century Gothic"/>
                <a:ea typeface="Century Gothic"/>
                <a:cs typeface="Century Gothic"/>
                <a:sym typeface="Century Gothic"/>
              </a:rPr>
            </a:br>
            <a:endParaRPr lang="es-ES" sz="2000" b="1" i="0" u="none" strike="noStrike" cap="none" dirty="0">
              <a:solidFill>
                <a:srgbClr val="FFFFFF"/>
              </a:solidFill>
              <a:latin typeface="Century Gothic"/>
              <a:ea typeface="Century Gothic"/>
              <a:cs typeface="Century Gothic"/>
              <a:sym typeface="Century Gothic"/>
            </a:endParaRPr>
          </a:p>
        </p:txBody>
      </p:sp>
      <p:sp>
        <p:nvSpPr>
          <p:cNvPr id="8" name="Rounded Rectangle 15">
            <a:extLst>
              <a:ext uri="{FF2B5EF4-FFF2-40B4-BE49-F238E27FC236}">
                <a16:creationId xmlns:a16="http://schemas.microsoft.com/office/drawing/2014/main" id="{03250DAA-BDA5-48E7-B887-3BD3B2DA985F}"/>
              </a:ext>
            </a:extLst>
          </p:cNvPr>
          <p:cNvSpPr/>
          <p:nvPr/>
        </p:nvSpPr>
        <p:spPr>
          <a:xfrm>
            <a:off x="7984660" y="1771051"/>
            <a:ext cx="3214886" cy="368499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0" marR="0" lvl="0" indent="0" algn="ctr" rtl="0">
              <a:lnSpc>
                <a:spcPct val="100000"/>
              </a:lnSpc>
              <a:spcBef>
                <a:spcPts val="0"/>
              </a:spcBef>
              <a:spcAft>
                <a:spcPts val="0"/>
              </a:spcAft>
              <a:buClr>
                <a:srgbClr val="FFFFFF"/>
              </a:buClr>
              <a:buSzPts val="1600"/>
              <a:buFont typeface="Century Gothic"/>
              <a:buNone/>
            </a:pPr>
            <a:r>
              <a:rPr lang="es-ES" sz="1800" b="1" i="1" u="none" strike="noStrike" cap="none" dirty="0">
                <a:solidFill>
                  <a:srgbClr val="FFFFFF"/>
                </a:solidFill>
                <a:latin typeface="Century Gothic"/>
                <a:ea typeface="Century Gothic"/>
                <a:cs typeface="Century Gothic"/>
                <a:sym typeface="Century Gothic"/>
              </a:rPr>
              <a:t>Pseudomonas </a:t>
            </a:r>
            <a:r>
              <a:rPr lang="es-ES" sz="1800" b="1" i="0" u="none" strike="noStrike" cap="none" dirty="0">
                <a:solidFill>
                  <a:srgbClr val="FFFFFF"/>
                </a:solidFill>
                <a:latin typeface="Century Gothic"/>
                <a:ea typeface="Century Gothic"/>
                <a:cs typeface="Century Gothic"/>
                <a:sym typeface="Century Gothic"/>
              </a:rPr>
              <a:t>en un grifo de agua </a:t>
            </a:r>
            <a:br>
              <a:rPr lang="es-ES" sz="1800" b="1" i="0" u="none" strike="noStrike" cap="none" dirty="0">
                <a:solidFill>
                  <a:srgbClr val="FFFFFF"/>
                </a:solidFill>
                <a:latin typeface="Century Gothic"/>
                <a:ea typeface="Century Gothic"/>
                <a:cs typeface="Century Gothic"/>
                <a:sym typeface="Century Gothic"/>
              </a:rPr>
            </a:br>
            <a:endParaRPr lang="es-ES" sz="2000" b="1" i="0" u="none" strike="noStrike" cap="none" dirty="0">
              <a:solidFill>
                <a:srgbClr val="FFFFFF"/>
              </a:solidFill>
              <a:latin typeface="Century Gothic"/>
              <a:ea typeface="Century Gothic"/>
              <a:cs typeface="Century Gothic"/>
              <a:sym typeface="Century Gothic"/>
            </a:endParaRPr>
          </a:p>
        </p:txBody>
      </p:sp>
    </p:spTree>
    <p:custDataLst>
      <p:tags r:id="rId1"/>
    </p:custDataLst>
    <p:extLst>
      <p:ext uri="{BB962C8B-B14F-4D97-AF65-F5344CB8AC3E}">
        <p14:creationId xmlns:p14="http://schemas.microsoft.com/office/powerpoint/2010/main" val="2126823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528D1B50-C3E9-443F-9587-07F90994BF4D}"/>
              </a:ext>
              <a:ext uri="{C183D7F6-B498-43B3-948B-1728B52AA6E4}">
                <adec:decorative xmlns:adec="http://schemas.microsoft.com/office/drawing/2017/decorative" val="1"/>
              </a:ext>
            </a:extLst>
          </p:cNvPr>
          <p:cNvSpPr/>
          <p:nvPr/>
        </p:nvSpPr>
        <p:spPr>
          <a:xfrm>
            <a:off x="1199953" y="793697"/>
            <a:ext cx="1382634" cy="27432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822E4924-DFCF-4CDC-AD46-EB29E91F083D}"/>
              </a:ext>
            </a:extLst>
          </p:cNvPr>
          <p:cNvSpPr txBox="1"/>
          <p:nvPr/>
        </p:nvSpPr>
        <p:spPr>
          <a:xfrm>
            <a:off x="1199954" y="816374"/>
            <a:ext cx="1361232" cy="246221"/>
          </a:xfrm>
          <a:prstGeom prst="rect">
            <a:avLst/>
          </a:prstGeom>
          <a:noFill/>
        </p:spPr>
        <p:txBody>
          <a:bodyPr wrap="square" rtlCol="0">
            <a:spAutoFit/>
          </a:bodyPr>
          <a:lstStyle/>
          <a:p>
            <a:pPr marL="0" marR="0" lvl="0" indent="0" algn="ctr" rtl="0">
              <a:lnSpc>
                <a:spcPct val="100000"/>
              </a:lnSpc>
              <a:spcBef>
                <a:spcPts val="0"/>
              </a:spcBef>
              <a:spcAft>
                <a:spcPts val="0"/>
              </a:spcAft>
              <a:buClr>
                <a:srgbClr val="FFFFFF"/>
              </a:buClr>
              <a:buSzPts val="1000"/>
              <a:buFont typeface="Century Gothic"/>
              <a:buNone/>
            </a:pPr>
            <a:r>
              <a:rPr lang="es-MX" sz="1000" b="1" i="0" u="none" strike="noStrike" cap="none" dirty="0">
                <a:solidFill>
                  <a:srgbClr val="FFFFFF"/>
                </a:solidFill>
                <a:latin typeface="Century Gothic"/>
                <a:ea typeface="Century Gothic"/>
                <a:cs typeface="Century Gothic"/>
                <a:sym typeface="Century Gothic"/>
              </a:rPr>
              <a:t>Bienvenido</a:t>
            </a:r>
            <a:endParaRPr lang="es-MX" sz="1000" dirty="0"/>
          </a:p>
        </p:txBody>
      </p:sp>
      <p:sp>
        <p:nvSpPr>
          <p:cNvPr id="2" name="Title 1">
            <a:extLst>
              <a:ext uri="{FF2B5EF4-FFF2-40B4-BE49-F238E27FC236}">
                <a16:creationId xmlns:a16="http://schemas.microsoft.com/office/drawing/2014/main" id="{6E202634-5472-4514-B187-6E3EDBB5CD12}"/>
              </a:ext>
            </a:extLst>
          </p:cNvPr>
          <p:cNvSpPr>
            <a:spLocks noGrp="1"/>
          </p:cNvSpPr>
          <p:nvPr>
            <p:ph type="title"/>
          </p:nvPr>
        </p:nvSpPr>
        <p:spPr>
          <a:xfrm>
            <a:off x="1119188" y="1257300"/>
            <a:ext cx="6287452" cy="479987"/>
          </a:xfrm>
        </p:spPr>
        <p:txBody>
          <a:bodyPr anchor="t">
            <a:noAutofit/>
          </a:bodyPr>
          <a:lstStyle/>
          <a:p>
            <a:r>
              <a:rPr lang="en-US" dirty="0"/>
              <a:t>Agenda</a:t>
            </a:r>
          </a:p>
        </p:txBody>
      </p:sp>
      <p:sp>
        <p:nvSpPr>
          <p:cNvPr id="16" name="Rectangle 15">
            <a:extLst>
              <a:ext uri="{FF2B5EF4-FFF2-40B4-BE49-F238E27FC236}">
                <a16:creationId xmlns:a16="http://schemas.microsoft.com/office/drawing/2014/main" id="{06564C34-1081-4BF9-B0DE-5074BC00D1B3}"/>
              </a:ext>
              <a:ext uri="{C183D7F6-B498-43B3-948B-1728B52AA6E4}">
                <adec:decorative xmlns:adec="http://schemas.microsoft.com/office/drawing/2017/decorative" val="1"/>
              </a:ext>
            </a:extLst>
          </p:cNvPr>
          <p:cNvSpPr/>
          <p:nvPr/>
        </p:nvSpPr>
        <p:spPr>
          <a:xfrm>
            <a:off x="1248334" y="1737287"/>
            <a:ext cx="5671579" cy="45719"/>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9318B743-76B2-4D2C-A334-4F77B160FC11}"/>
              </a:ext>
            </a:extLst>
          </p:cNvPr>
          <p:cNvSpPr>
            <a:spLocks noGrp="1"/>
          </p:cNvSpPr>
          <p:nvPr>
            <p:ph idx="1"/>
          </p:nvPr>
        </p:nvSpPr>
        <p:spPr/>
        <p:txBody>
          <a:bodyPr>
            <a:normAutofit/>
          </a:bodyPr>
          <a:lstStyle/>
          <a:p>
            <a:r>
              <a:rPr lang="es-ES" dirty="0"/>
              <a:t>Bienvenida y presentaciones</a:t>
            </a:r>
          </a:p>
          <a:p>
            <a:r>
              <a:rPr lang="es-ES" dirty="0"/>
              <a:t>Cómo se propagan los microbios y enferman a las personas</a:t>
            </a:r>
          </a:p>
          <a:p>
            <a:r>
              <a:rPr lang="es-ES" dirty="0"/>
              <a:t>¿Cómo puede ocurrir una infección? </a:t>
            </a:r>
          </a:p>
          <a:p>
            <a:r>
              <a:rPr lang="es-ES" dirty="0"/>
              <a:t>Resumen general</a:t>
            </a:r>
          </a:p>
          <a:p>
            <a:r>
              <a:rPr lang="es-ES" dirty="0"/>
              <a:t>Conclusión</a:t>
            </a:r>
          </a:p>
        </p:txBody>
      </p:sp>
    </p:spTree>
    <p:custDataLst>
      <p:tags r:id="rId1"/>
    </p:custDataLst>
    <p:extLst>
      <p:ext uri="{BB962C8B-B14F-4D97-AF65-F5344CB8AC3E}">
        <p14:creationId xmlns:p14="http://schemas.microsoft.com/office/powerpoint/2010/main" val="3340101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C70252-FEE4-4888-9C70-4FB40557C38A}"/>
              </a:ext>
            </a:extLst>
          </p:cNvPr>
          <p:cNvSpPr>
            <a:spLocks noGrp="1"/>
          </p:cNvSpPr>
          <p:nvPr>
            <p:ph type="title"/>
          </p:nvPr>
        </p:nvSpPr>
        <p:spPr/>
        <p:txBody>
          <a:bodyPr/>
          <a:lstStyle/>
          <a:p>
            <a:r>
              <a:rPr lang="es-MX" sz="4800" dirty="0">
                <a:solidFill>
                  <a:srgbClr val="FFFFFF"/>
                </a:solidFill>
              </a:rPr>
              <a:t>Resumen general</a:t>
            </a:r>
            <a:endParaRPr lang="en-US" dirty="0"/>
          </a:p>
        </p:txBody>
      </p:sp>
    </p:spTree>
    <p:custDataLst>
      <p:tags r:id="rId1"/>
    </p:custDataLst>
    <p:extLst>
      <p:ext uri="{BB962C8B-B14F-4D97-AF65-F5344CB8AC3E}">
        <p14:creationId xmlns:p14="http://schemas.microsoft.com/office/powerpoint/2010/main" val="98677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2A3D2-04E6-4C8C-BCD1-C9E30CDC4E7B}"/>
              </a:ext>
            </a:extLst>
          </p:cNvPr>
          <p:cNvSpPr>
            <a:spLocks noGrp="1"/>
          </p:cNvSpPr>
          <p:nvPr>
            <p:ph type="title"/>
          </p:nvPr>
        </p:nvSpPr>
        <p:spPr>
          <a:xfrm>
            <a:off x="1119116" y="-121492"/>
            <a:ext cx="5636526" cy="1622431"/>
          </a:xfrm>
        </p:spPr>
        <p:txBody>
          <a:bodyPr/>
          <a:lstStyle/>
          <a:p>
            <a:r>
              <a:rPr lang="es-MX" sz="3600" dirty="0">
                <a:solidFill>
                  <a:srgbClr val="FFFFFF"/>
                </a:solidFill>
              </a:rPr>
              <a:t>Reflexión </a:t>
            </a:r>
            <a:endParaRPr lang="en-US" dirty="0"/>
          </a:p>
        </p:txBody>
      </p:sp>
      <p:sp>
        <p:nvSpPr>
          <p:cNvPr id="3" name="Content Placeholder 2">
            <a:extLst>
              <a:ext uri="{FF2B5EF4-FFF2-40B4-BE49-F238E27FC236}">
                <a16:creationId xmlns:a16="http://schemas.microsoft.com/office/drawing/2014/main" id="{7D22CE3C-0157-4062-B570-7D0DDCC44DA0}"/>
              </a:ext>
            </a:extLst>
          </p:cNvPr>
          <p:cNvSpPr>
            <a:spLocks noGrp="1"/>
          </p:cNvSpPr>
          <p:nvPr>
            <p:ph idx="1"/>
          </p:nvPr>
        </p:nvSpPr>
        <p:spPr>
          <a:xfrm>
            <a:off x="1119116" y="1664303"/>
            <a:ext cx="4844958" cy="3451036"/>
          </a:xfrm>
        </p:spPr>
        <p:txBody>
          <a:bodyPr/>
          <a:lstStyle/>
          <a:p>
            <a:pPr marL="303768" lvl="0" indent="-322818" algn="l" rtl="0">
              <a:lnSpc>
                <a:spcPct val="95000"/>
              </a:lnSpc>
              <a:spcBef>
                <a:spcPts val="0"/>
              </a:spcBef>
              <a:spcAft>
                <a:spcPts val="0"/>
              </a:spcAft>
              <a:buSzPts val="2400"/>
              <a:buChar char="•"/>
            </a:pPr>
            <a:r>
              <a:rPr lang="es-ES" sz="2400" dirty="0"/>
              <a:t>Pensando en su trabajo diario, ¿puede identificar alguna de sus tareas que esté relacionada con alguno de los cinco elementos?</a:t>
            </a:r>
          </a:p>
          <a:p>
            <a:pPr marL="303768" lvl="0" indent="-322818" algn="l" rtl="0">
              <a:lnSpc>
                <a:spcPct val="95000"/>
              </a:lnSpc>
              <a:spcBef>
                <a:spcPts val="1000"/>
              </a:spcBef>
              <a:spcAft>
                <a:spcPts val="0"/>
              </a:spcAft>
              <a:buSzPts val="2400"/>
              <a:buChar char="•"/>
            </a:pPr>
            <a:r>
              <a:rPr lang="es-ES" sz="2400" dirty="0"/>
              <a:t>Escriba en su folleto de participante dos acciones que pueda llevar a cabo para detener la propagación de microbios a usted o a sus pacientes.</a:t>
            </a:r>
          </a:p>
        </p:txBody>
      </p:sp>
    </p:spTree>
    <p:custDataLst>
      <p:tags r:id="rId1"/>
    </p:custDataLst>
    <p:extLst>
      <p:ext uri="{BB962C8B-B14F-4D97-AF65-F5344CB8AC3E}">
        <p14:creationId xmlns:p14="http://schemas.microsoft.com/office/powerpoint/2010/main" val="243823336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584A3-7FBE-48B8-98EA-C72ADD915C61}"/>
              </a:ext>
            </a:extLst>
          </p:cNvPr>
          <p:cNvSpPr>
            <a:spLocks noGrp="1"/>
          </p:cNvSpPr>
          <p:nvPr>
            <p:ph type="title"/>
          </p:nvPr>
        </p:nvSpPr>
        <p:spPr>
          <a:xfrm>
            <a:off x="1119115" y="1996868"/>
            <a:ext cx="5636526" cy="1622431"/>
          </a:xfrm>
        </p:spPr>
        <p:txBody>
          <a:bodyPr anchor="b">
            <a:normAutofit/>
          </a:bodyPr>
          <a:lstStyle/>
          <a:p>
            <a:r>
              <a:rPr lang="es-MX" sz="3600" dirty="0">
                <a:solidFill>
                  <a:srgbClr val="FFFFFF"/>
                </a:solidFill>
              </a:rPr>
              <a:t>Preguntas</a:t>
            </a:r>
            <a:endParaRPr lang="en-US" dirty="0"/>
          </a:p>
        </p:txBody>
      </p:sp>
    </p:spTree>
    <p:custDataLst>
      <p:tags r:id="rId1"/>
    </p:custDataLst>
    <p:extLst>
      <p:ext uri="{BB962C8B-B14F-4D97-AF65-F5344CB8AC3E}">
        <p14:creationId xmlns:p14="http://schemas.microsoft.com/office/powerpoint/2010/main" val="289203429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AC160D-974E-4F5A-9D1F-EB36D6454324}"/>
              </a:ext>
            </a:extLst>
          </p:cNvPr>
          <p:cNvSpPr>
            <a:spLocks noGrp="1"/>
          </p:cNvSpPr>
          <p:nvPr>
            <p:ph type="title"/>
          </p:nvPr>
        </p:nvSpPr>
        <p:spPr/>
        <p:txBody>
          <a:bodyPr/>
          <a:lstStyle/>
          <a:p>
            <a:r>
              <a:rPr lang="es-MX" sz="4800" dirty="0">
                <a:solidFill>
                  <a:srgbClr val="FFFFFF"/>
                </a:solidFill>
              </a:rPr>
              <a:t>Conclusión</a:t>
            </a:r>
            <a:endParaRPr lang="en-US" dirty="0"/>
          </a:p>
        </p:txBody>
      </p:sp>
    </p:spTree>
    <p:custDataLst>
      <p:tags r:id="rId1"/>
    </p:custDataLst>
    <p:extLst>
      <p:ext uri="{BB962C8B-B14F-4D97-AF65-F5344CB8AC3E}">
        <p14:creationId xmlns:p14="http://schemas.microsoft.com/office/powerpoint/2010/main" val="38497864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701CE-ABB1-4EE2-AD79-56E0F4861C2C}"/>
              </a:ext>
            </a:extLst>
          </p:cNvPr>
          <p:cNvSpPr>
            <a:spLocks noGrp="1"/>
          </p:cNvSpPr>
          <p:nvPr>
            <p:ph type="title"/>
          </p:nvPr>
        </p:nvSpPr>
        <p:spPr>
          <a:xfrm>
            <a:off x="753354" y="735406"/>
            <a:ext cx="9925050" cy="928688"/>
          </a:xfrm>
        </p:spPr>
        <p:txBody>
          <a:bodyPr anchor="t">
            <a:normAutofit/>
          </a:bodyPr>
          <a:lstStyle/>
          <a:p>
            <a:r>
              <a:rPr lang="es-MX" sz="3600" dirty="0"/>
              <a:t>Puntos clave</a:t>
            </a:r>
            <a:endParaRPr lang="en-US" dirty="0"/>
          </a:p>
        </p:txBody>
      </p:sp>
      <p:sp>
        <p:nvSpPr>
          <p:cNvPr id="3" name="Content Placeholder 2">
            <a:extLst>
              <a:ext uri="{FF2B5EF4-FFF2-40B4-BE49-F238E27FC236}">
                <a16:creationId xmlns:a16="http://schemas.microsoft.com/office/drawing/2014/main" id="{E12B66D0-B297-427D-8812-A0A487CE838C}"/>
              </a:ext>
            </a:extLst>
          </p:cNvPr>
          <p:cNvSpPr>
            <a:spLocks noGrp="1"/>
          </p:cNvSpPr>
          <p:nvPr>
            <p:ph idx="1"/>
          </p:nvPr>
        </p:nvSpPr>
        <p:spPr>
          <a:xfrm>
            <a:off x="753353" y="1473574"/>
            <a:ext cx="10685293" cy="3773624"/>
          </a:xfrm>
        </p:spPr>
        <p:txBody>
          <a:bodyPr>
            <a:noAutofit/>
          </a:bodyPr>
          <a:lstStyle/>
          <a:p>
            <a:pPr marL="342900" lvl="0" indent="-342900" algn="l" rtl="0">
              <a:lnSpc>
                <a:spcPct val="100000"/>
              </a:lnSpc>
              <a:spcBef>
                <a:spcPts val="0"/>
              </a:spcBef>
              <a:spcAft>
                <a:spcPts val="0"/>
              </a:spcAft>
              <a:buSzPts val="2400"/>
              <a:buBlip>
                <a:blip r:embed="rId4">
                  <a:extLst>
                    <a:ext uri="{96DAC541-7B7A-43D3-8B79-37D633B846F1}">
                      <asvg:svgBlip xmlns:asvg="http://schemas.microsoft.com/office/drawing/2016/SVG/main" r:embed="rId5"/>
                    </a:ext>
                  </a:extLst>
                </a:blip>
              </a:buBlip>
            </a:pPr>
            <a:r>
              <a:rPr lang="es-ES" sz="2400" dirty="0"/>
              <a:t>Cinco elementos para que un microbio se propague y cause una infección: reservorio, vía de transmisión, persona a quien infectar, evadir las defensas del cuerpo, supervivencia.</a:t>
            </a:r>
          </a:p>
          <a:p>
            <a:pPr marL="342900" lvl="0" indent="-342900" algn="l" rtl="0">
              <a:lnSpc>
                <a:spcPct val="100000"/>
              </a:lnSpc>
              <a:spcBef>
                <a:spcPts val="0"/>
              </a:spcBef>
              <a:spcAft>
                <a:spcPts val="0"/>
              </a:spcAft>
              <a:buSzPts val="2400"/>
              <a:buBlip>
                <a:blip r:embed="rId4">
                  <a:extLst>
                    <a:ext uri="{96DAC541-7B7A-43D3-8B79-37D633B846F1}">
                      <asvg:svgBlip xmlns:asvg="http://schemas.microsoft.com/office/drawing/2016/SVG/main" r:embed="rId5"/>
                    </a:ext>
                  </a:extLst>
                </a:blip>
              </a:buBlip>
            </a:pPr>
            <a:r>
              <a:rPr lang="es-ES" sz="2400" dirty="0"/>
              <a:t>Las acciones de control de infecciones en cualquiera de estos puntos clave impiden que los microbios se propaguen y causen infecciones.</a:t>
            </a:r>
          </a:p>
          <a:p>
            <a:pPr marL="342900" lvl="0" indent="-342900" algn="l" rtl="0">
              <a:lnSpc>
                <a:spcPct val="100000"/>
              </a:lnSpc>
              <a:spcBef>
                <a:spcPts val="0"/>
              </a:spcBef>
              <a:spcAft>
                <a:spcPts val="0"/>
              </a:spcAft>
              <a:buSzPts val="2400"/>
              <a:buBlip>
                <a:blip r:embed="rId4">
                  <a:extLst>
                    <a:ext uri="{96DAC541-7B7A-43D3-8B79-37D633B846F1}">
                      <asvg:svgBlip xmlns:asvg="http://schemas.microsoft.com/office/drawing/2016/SVG/main" r:embed="rId5"/>
                    </a:ext>
                  </a:extLst>
                </a:blip>
              </a:buBlip>
            </a:pPr>
            <a:r>
              <a:rPr lang="es-ES" sz="2400" dirty="0"/>
              <a:t>Principales vías de transmisión de los microbios en la atención médica: el tacto, la respiración, las salpicaduras o los aerosoles, evadir o debilitar las defensas naturales del cuerpo.</a:t>
            </a:r>
          </a:p>
        </p:txBody>
      </p:sp>
    </p:spTree>
    <p:custDataLst>
      <p:tags r:id="rId1"/>
    </p:custDataLst>
    <p:extLst>
      <p:ext uri="{BB962C8B-B14F-4D97-AF65-F5344CB8AC3E}">
        <p14:creationId xmlns:p14="http://schemas.microsoft.com/office/powerpoint/2010/main" val="35224254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AC831-C0A4-43BD-83CB-0FB0ED421693}"/>
              </a:ext>
            </a:extLst>
          </p:cNvPr>
          <p:cNvSpPr>
            <a:spLocks noGrp="1"/>
          </p:cNvSpPr>
          <p:nvPr>
            <p:ph type="title"/>
          </p:nvPr>
        </p:nvSpPr>
        <p:spPr>
          <a:xfrm>
            <a:off x="651312" y="236431"/>
            <a:ext cx="9925248" cy="929211"/>
          </a:xfrm>
        </p:spPr>
        <p:txBody>
          <a:bodyPr/>
          <a:lstStyle/>
          <a:p>
            <a:r>
              <a:rPr lang="es-MX" sz="3600" dirty="0"/>
              <a:t>Cómo participar y dar su opinión</a:t>
            </a:r>
            <a:endParaRPr lang="en-US" dirty="0"/>
          </a:p>
        </p:txBody>
      </p:sp>
      <p:sp>
        <p:nvSpPr>
          <p:cNvPr id="3" name="Content Placeholder 2">
            <a:extLst>
              <a:ext uri="{FF2B5EF4-FFF2-40B4-BE49-F238E27FC236}">
                <a16:creationId xmlns:a16="http://schemas.microsoft.com/office/drawing/2014/main" id="{EA7FE9FA-2F49-4CAC-8794-C7881CF14D8C}"/>
              </a:ext>
            </a:extLst>
          </p:cNvPr>
          <p:cNvSpPr>
            <a:spLocks noGrp="1"/>
          </p:cNvSpPr>
          <p:nvPr>
            <p:ph idx="1"/>
          </p:nvPr>
        </p:nvSpPr>
        <p:spPr>
          <a:xfrm>
            <a:off x="1199952" y="1355725"/>
            <a:ext cx="6968688" cy="3055162"/>
          </a:xfrm>
        </p:spPr>
        <p:txBody>
          <a:bodyPr>
            <a:noAutofit/>
          </a:bodyPr>
          <a:lstStyle/>
          <a:p>
            <a:pPr marL="0" lvl="0" indent="0" algn="l" rtl="0">
              <a:lnSpc>
                <a:spcPct val="95000"/>
              </a:lnSpc>
              <a:spcBef>
                <a:spcPts val="0"/>
              </a:spcBef>
              <a:spcAft>
                <a:spcPts val="0"/>
              </a:spcAft>
              <a:buSzPts val="1800"/>
              <a:buNone/>
            </a:pPr>
            <a:r>
              <a:rPr lang="es-ES" sz="1800" dirty="0"/>
              <a:t>Proyecto </a:t>
            </a:r>
            <a:r>
              <a:rPr lang="es-ES" sz="1800" dirty="0" err="1"/>
              <a:t>Firstline</a:t>
            </a:r>
            <a:r>
              <a:rPr lang="es-ES" sz="1800" dirty="0"/>
              <a:t> en CDC: </a:t>
            </a:r>
          </a:p>
          <a:p>
            <a:pPr marL="0" lvl="0" indent="0" algn="l" rtl="0">
              <a:lnSpc>
                <a:spcPct val="95000"/>
              </a:lnSpc>
              <a:spcBef>
                <a:spcPts val="0"/>
              </a:spcBef>
              <a:spcAft>
                <a:spcPts val="0"/>
              </a:spcAft>
              <a:buSzPts val="1800"/>
              <a:buNone/>
            </a:pPr>
            <a:r>
              <a:rPr lang="es-ES" sz="1800" u="sng" dirty="0">
                <a:solidFill>
                  <a:schemeClr val="hlink"/>
                </a:solidFill>
                <a:hlinkClick r:id="rId5"/>
              </a:rPr>
              <a:t>https://</a:t>
            </a:r>
            <a:r>
              <a:rPr lang="es-ES" sz="1800" u="sng" dirty="0" err="1">
                <a:solidFill>
                  <a:schemeClr val="hlink"/>
                </a:solidFill>
                <a:hlinkClick r:id="rId5"/>
              </a:rPr>
              <a:t>www.cdc.gov</a:t>
            </a:r>
            <a:r>
              <a:rPr lang="es-ES" sz="1800" u="sng" dirty="0">
                <a:solidFill>
                  <a:schemeClr val="hlink"/>
                </a:solidFill>
                <a:hlinkClick r:id="rId5"/>
              </a:rPr>
              <a:t>/</a:t>
            </a:r>
            <a:r>
              <a:rPr lang="es-ES" sz="1800" u="sng" dirty="0" err="1">
                <a:solidFill>
                  <a:schemeClr val="hlink"/>
                </a:solidFill>
                <a:hlinkClick r:id="rId5"/>
              </a:rPr>
              <a:t>infectioncontrol</a:t>
            </a:r>
            <a:r>
              <a:rPr lang="es-ES" sz="1800" u="sng" dirty="0">
                <a:solidFill>
                  <a:schemeClr val="hlink"/>
                </a:solidFill>
                <a:hlinkClick r:id="rId5"/>
              </a:rPr>
              <a:t>/</a:t>
            </a:r>
            <a:r>
              <a:rPr lang="es-ES" sz="1800" u="sng" dirty="0" err="1">
                <a:solidFill>
                  <a:schemeClr val="hlink"/>
                </a:solidFill>
                <a:hlinkClick r:id="rId5"/>
              </a:rPr>
              <a:t>projectfirstline</a:t>
            </a:r>
            <a:r>
              <a:rPr lang="es-ES" sz="1800" u="sng" dirty="0">
                <a:solidFill>
                  <a:schemeClr val="hlink"/>
                </a:solidFill>
                <a:hlinkClick r:id="rId5"/>
              </a:rPr>
              <a:t>/es/</a:t>
            </a:r>
            <a:r>
              <a:rPr lang="es-ES" sz="1800" u="sng" dirty="0" err="1">
                <a:solidFill>
                  <a:schemeClr val="hlink"/>
                </a:solidFill>
                <a:hlinkClick r:id="rId5"/>
              </a:rPr>
              <a:t>index.html</a:t>
            </a:r>
            <a:endParaRPr lang="es-ES" sz="1800" dirty="0"/>
          </a:p>
          <a:p>
            <a:pPr marL="0" lvl="0" indent="0" algn="l" rtl="0">
              <a:lnSpc>
                <a:spcPct val="95000"/>
              </a:lnSpc>
              <a:spcBef>
                <a:spcPts val="1100"/>
              </a:spcBef>
              <a:spcAft>
                <a:spcPts val="0"/>
              </a:spcAft>
              <a:buSzPts val="1800"/>
              <a:buNone/>
            </a:pPr>
            <a:r>
              <a:rPr lang="es-ES" sz="1800" dirty="0"/>
              <a:t>Proyecto </a:t>
            </a:r>
            <a:r>
              <a:rPr lang="es-ES" sz="1800" dirty="0" err="1"/>
              <a:t>Firstline</a:t>
            </a:r>
            <a:r>
              <a:rPr lang="es-ES" sz="1800" dirty="0"/>
              <a:t> de los CDC en Facebook:</a:t>
            </a:r>
          </a:p>
          <a:p>
            <a:pPr marL="0" lvl="0" indent="0" algn="l" rtl="0">
              <a:lnSpc>
                <a:spcPct val="95000"/>
              </a:lnSpc>
              <a:spcBef>
                <a:spcPts val="0"/>
              </a:spcBef>
              <a:spcAft>
                <a:spcPts val="0"/>
              </a:spcAft>
              <a:buSzPts val="1800"/>
              <a:buNone/>
            </a:pPr>
            <a:r>
              <a:rPr lang="es-ES" sz="1800" u="sng" dirty="0">
                <a:solidFill>
                  <a:schemeClr val="hlink"/>
                </a:solidFill>
                <a:hlinkClick r:id="rId6"/>
              </a:rPr>
              <a:t>https://</a:t>
            </a:r>
            <a:r>
              <a:rPr lang="es-ES" sz="1800" u="sng" dirty="0" err="1">
                <a:solidFill>
                  <a:schemeClr val="hlink"/>
                </a:solidFill>
                <a:hlinkClick r:id="rId6"/>
              </a:rPr>
              <a:t>www.facebook.com</a:t>
            </a:r>
            <a:r>
              <a:rPr lang="es-ES" sz="1800" u="sng" dirty="0">
                <a:solidFill>
                  <a:schemeClr val="hlink"/>
                </a:solidFill>
                <a:hlinkClick r:id="rId6"/>
              </a:rPr>
              <a:t>/</a:t>
            </a:r>
            <a:r>
              <a:rPr lang="es-ES" sz="1800" u="sng" dirty="0" err="1">
                <a:solidFill>
                  <a:schemeClr val="hlink"/>
                </a:solidFill>
                <a:hlinkClick r:id="rId6"/>
              </a:rPr>
              <a:t>CDCProjectFirstline</a:t>
            </a:r>
            <a:r>
              <a:rPr lang="es-ES" sz="1800" u="none" dirty="0"/>
              <a:t> </a:t>
            </a:r>
            <a:endParaRPr lang="es-ES" sz="1800" dirty="0"/>
          </a:p>
          <a:p>
            <a:pPr marL="0" lvl="0" indent="0" algn="l" rtl="0">
              <a:lnSpc>
                <a:spcPct val="95000"/>
              </a:lnSpc>
              <a:spcBef>
                <a:spcPts val="1100"/>
              </a:spcBef>
              <a:spcAft>
                <a:spcPts val="0"/>
              </a:spcAft>
              <a:buSzPts val="1800"/>
              <a:buNone/>
            </a:pPr>
            <a:r>
              <a:rPr lang="es-ES" sz="1800" dirty="0"/>
              <a:t>Proyecto </a:t>
            </a:r>
            <a:r>
              <a:rPr lang="es-ES" sz="1800" dirty="0" err="1"/>
              <a:t>Firstline</a:t>
            </a:r>
            <a:r>
              <a:rPr lang="es-ES" sz="1800" dirty="0"/>
              <a:t> de los CDC en Twitter:</a:t>
            </a:r>
          </a:p>
          <a:p>
            <a:pPr marL="0" lvl="0" indent="0" algn="l" rtl="0">
              <a:lnSpc>
                <a:spcPct val="95000"/>
              </a:lnSpc>
              <a:spcBef>
                <a:spcPts val="0"/>
              </a:spcBef>
              <a:spcAft>
                <a:spcPts val="0"/>
              </a:spcAft>
              <a:buSzPts val="1800"/>
              <a:buNone/>
            </a:pPr>
            <a:r>
              <a:rPr lang="es-ES" sz="1800" u="sng" dirty="0">
                <a:solidFill>
                  <a:schemeClr val="hlink"/>
                </a:solidFill>
                <a:hlinkClick r:id="rId7"/>
              </a:rPr>
              <a:t>https://</a:t>
            </a:r>
            <a:r>
              <a:rPr lang="es-ES" sz="1800" u="sng" dirty="0" err="1">
                <a:solidFill>
                  <a:schemeClr val="hlink"/>
                </a:solidFill>
                <a:hlinkClick r:id="rId7"/>
              </a:rPr>
              <a:t>twitter.com</a:t>
            </a:r>
            <a:r>
              <a:rPr lang="es-ES" sz="1800" u="sng" dirty="0">
                <a:solidFill>
                  <a:schemeClr val="hlink"/>
                </a:solidFill>
                <a:hlinkClick r:id="rId7"/>
              </a:rPr>
              <a:t>/</a:t>
            </a:r>
            <a:r>
              <a:rPr lang="es-ES" sz="1800" u="sng" dirty="0" err="1">
                <a:solidFill>
                  <a:schemeClr val="hlink"/>
                </a:solidFill>
                <a:hlinkClick r:id="rId7"/>
              </a:rPr>
              <a:t>CDC_Firstline</a:t>
            </a:r>
            <a:endParaRPr lang="es-ES" sz="1800" dirty="0"/>
          </a:p>
          <a:p>
            <a:pPr marL="0" lvl="0" indent="0" algn="l" rtl="0">
              <a:lnSpc>
                <a:spcPct val="95000"/>
              </a:lnSpc>
              <a:spcBef>
                <a:spcPts val="1100"/>
              </a:spcBef>
              <a:spcAft>
                <a:spcPts val="0"/>
              </a:spcAft>
              <a:buSzPts val="1800"/>
              <a:buNone/>
            </a:pPr>
            <a:r>
              <a:rPr lang="es-ES" sz="1800" dirty="0"/>
              <a:t>Proyecto </a:t>
            </a:r>
            <a:r>
              <a:rPr lang="es-ES" sz="1800" dirty="0" err="1"/>
              <a:t>Firstline</a:t>
            </a:r>
            <a:r>
              <a:rPr lang="es-ES" sz="1800" dirty="0"/>
              <a:t> </a:t>
            </a:r>
            <a:r>
              <a:rPr lang="es-ES" sz="1800" i="1" dirty="0"/>
              <a:t>Control de Infecciones </a:t>
            </a:r>
            <a:r>
              <a:rPr lang="es-ES" sz="1800" dirty="0"/>
              <a:t>en YouTube:</a:t>
            </a:r>
          </a:p>
          <a:p>
            <a:pPr marL="0" lvl="0" indent="0" algn="l" rtl="0">
              <a:lnSpc>
                <a:spcPct val="95000"/>
              </a:lnSpc>
              <a:spcBef>
                <a:spcPts val="0"/>
              </a:spcBef>
              <a:spcAft>
                <a:spcPts val="0"/>
              </a:spcAft>
              <a:buSzPts val="1800"/>
              <a:buNone/>
            </a:pPr>
            <a:r>
              <a:rPr lang="es-ES" sz="1800" u="sng" dirty="0">
                <a:solidFill>
                  <a:schemeClr val="hlink"/>
                </a:solidFill>
                <a:hlinkClick r:id="rId8"/>
              </a:rPr>
              <a:t>https://</a:t>
            </a:r>
            <a:r>
              <a:rPr lang="es-ES" sz="1800" u="sng" dirty="0" err="1">
                <a:solidFill>
                  <a:schemeClr val="hlink"/>
                </a:solidFill>
                <a:hlinkClick r:id="rId8"/>
              </a:rPr>
              <a:t>www.youtube.com</a:t>
            </a:r>
            <a:r>
              <a:rPr lang="es-ES" sz="1800" u="sng" dirty="0">
                <a:solidFill>
                  <a:schemeClr val="hlink"/>
                </a:solidFill>
                <a:hlinkClick r:id="rId8"/>
              </a:rPr>
              <a:t>/</a:t>
            </a:r>
            <a:r>
              <a:rPr lang="es-ES" sz="1800" u="sng" dirty="0" err="1">
                <a:solidFill>
                  <a:schemeClr val="hlink"/>
                </a:solidFill>
                <a:hlinkClick r:id="rId8"/>
              </a:rPr>
              <a:t>playlist?list</a:t>
            </a:r>
            <a:r>
              <a:rPr lang="es-ES" sz="1800" u="sng" dirty="0">
                <a:solidFill>
                  <a:schemeClr val="hlink"/>
                </a:solidFill>
                <a:hlinkClick r:id="rId8"/>
              </a:rPr>
              <a:t>=</a:t>
            </a:r>
            <a:r>
              <a:rPr lang="es-ES" sz="1800" u="sng" dirty="0" err="1">
                <a:solidFill>
                  <a:schemeClr val="hlink"/>
                </a:solidFill>
                <a:hlinkClick r:id="rId8"/>
              </a:rPr>
              <a:t>PLvrp9iOILTQZQGtDnSDGViKDdRtIc13VX</a:t>
            </a:r>
            <a:r>
              <a:rPr lang="es-ES" sz="1800" u="none" dirty="0"/>
              <a:t> </a:t>
            </a:r>
            <a:endParaRPr lang="es-ES" sz="1800" dirty="0"/>
          </a:p>
          <a:p>
            <a:pPr marL="0" lvl="0" indent="0" algn="l" rtl="0">
              <a:lnSpc>
                <a:spcPct val="95000"/>
              </a:lnSpc>
              <a:spcBef>
                <a:spcPts val="1100"/>
              </a:spcBef>
              <a:spcAft>
                <a:spcPts val="0"/>
              </a:spcAft>
              <a:buSzPts val="1800"/>
              <a:buNone/>
            </a:pPr>
            <a:r>
              <a:rPr lang="es-ES" sz="1800" dirty="0"/>
              <a:t>Para suscribirse a los mensajes de correo electrónico del Proyecto </a:t>
            </a:r>
            <a:r>
              <a:rPr lang="es-ES" sz="1800" dirty="0" err="1"/>
              <a:t>Firstline</a:t>
            </a:r>
            <a:r>
              <a:rPr lang="es-ES" sz="1800" dirty="0"/>
              <a:t>, haga clic aquí: </a:t>
            </a:r>
            <a:r>
              <a:rPr lang="es-ES" sz="1800" u="sng" dirty="0">
                <a:solidFill>
                  <a:srgbClr val="1F419A"/>
                </a:solidFill>
                <a:hlinkClick r:id="rId9">
                  <a:extLst>
                    <a:ext uri="{A12FA001-AC4F-418D-AE19-62706E023703}">
                      <ahyp:hlinkClr xmlns:ahyp="http://schemas.microsoft.com/office/drawing/2018/hyperlinkcolor" val="tx"/>
                    </a:ext>
                  </a:extLst>
                </a:hlinkClick>
              </a:rPr>
              <a:t>https://</a:t>
            </a:r>
            <a:r>
              <a:rPr lang="es-ES" sz="1800" u="sng" dirty="0" err="1">
                <a:solidFill>
                  <a:srgbClr val="1F419A"/>
                </a:solidFill>
                <a:hlinkClick r:id="rId9">
                  <a:extLst>
                    <a:ext uri="{A12FA001-AC4F-418D-AE19-62706E023703}">
                      <ahyp:hlinkClr xmlns:ahyp="http://schemas.microsoft.com/office/drawing/2018/hyperlinkcolor" val="tx"/>
                    </a:ext>
                  </a:extLst>
                </a:hlinkClick>
              </a:rPr>
              <a:t>tools.cdc.gov</a:t>
            </a:r>
            <a:r>
              <a:rPr lang="es-ES" sz="1800" u="sng" dirty="0">
                <a:solidFill>
                  <a:srgbClr val="1F419A"/>
                </a:solidFill>
                <a:hlinkClick r:id="rId9">
                  <a:extLst>
                    <a:ext uri="{A12FA001-AC4F-418D-AE19-62706E023703}">
                      <ahyp:hlinkClr xmlns:ahyp="http://schemas.microsoft.com/office/drawing/2018/hyperlinkcolor" val="tx"/>
                    </a:ext>
                  </a:extLst>
                </a:hlinkClick>
              </a:rPr>
              <a:t>/</a:t>
            </a:r>
            <a:r>
              <a:rPr lang="es-ES" sz="1800" u="sng" dirty="0" err="1">
                <a:solidFill>
                  <a:srgbClr val="1F419A"/>
                </a:solidFill>
                <a:hlinkClick r:id="rId9">
                  <a:extLst>
                    <a:ext uri="{A12FA001-AC4F-418D-AE19-62706E023703}">
                      <ahyp:hlinkClr xmlns:ahyp="http://schemas.microsoft.com/office/drawing/2018/hyperlinkcolor" val="tx"/>
                    </a:ext>
                  </a:extLst>
                </a:hlinkClick>
              </a:rPr>
              <a:t>campaignproxyservice</a:t>
            </a:r>
            <a:r>
              <a:rPr lang="es-ES" sz="1800" u="sng" dirty="0">
                <a:solidFill>
                  <a:srgbClr val="1F419A"/>
                </a:solidFill>
                <a:hlinkClick r:id="rId9">
                  <a:extLst>
                    <a:ext uri="{A12FA001-AC4F-418D-AE19-62706E023703}">
                      <ahyp:hlinkClr xmlns:ahyp="http://schemas.microsoft.com/office/drawing/2018/hyperlinkcolor" val="tx"/>
                    </a:ext>
                  </a:extLst>
                </a:hlinkClick>
              </a:rPr>
              <a:t>/</a:t>
            </a:r>
            <a:r>
              <a:rPr lang="es-ES" sz="1800" u="sng" dirty="0" err="1">
                <a:solidFill>
                  <a:srgbClr val="1F419A"/>
                </a:solidFill>
                <a:hlinkClick r:id="rId9">
                  <a:extLst>
                    <a:ext uri="{A12FA001-AC4F-418D-AE19-62706E023703}">
                      <ahyp:hlinkClr xmlns:ahyp="http://schemas.microsoft.com/office/drawing/2018/hyperlinkcolor" val="tx"/>
                    </a:ext>
                  </a:extLst>
                </a:hlinkClick>
              </a:rPr>
              <a:t>subscriptions.aspx?topic_id</a:t>
            </a:r>
            <a:r>
              <a:rPr lang="es-ES" sz="1800" u="sng" dirty="0">
                <a:solidFill>
                  <a:srgbClr val="1F419A"/>
                </a:solidFill>
                <a:hlinkClick r:id="rId9">
                  <a:extLst>
                    <a:ext uri="{A12FA001-AC4F-418D-AE19-62706E023703}">
                      <ahyp:hlinkClr xmlns:ahyp="http://schemas.microsoft.com/office/drawing/2018/hyperlinkcolor" val="tx"/>
                    </a:ext>
                  </a:extLst>
                </a:hlinkClick>
              </a:rPr>
              <a:t>=</a:t>
            </a:r>
            <a:r>
              <a:rPr lang="es-ES" sz="1800" u="sng" dirty="0" err="1">
                <a:solidFill>
                  <a:srgbClr val="1F419A"/>
                </a:solidFill>
                <a:hlinkClick r:id="rId9">
                  <a:extLst>
                    <a:ext uri="{A12FA001-AC4F-418D-AE19-62706E023703}">
                      <ahyp:hlinkClr xmlns:ahyp="http://schemas.microsoft.com/office/drawing/2018/hyperlinkcolor" val="tx"/>
                    </a:ext>
                  </a:extLst>
                </a:hlinkClick>
              </a:rPr>
              <a:t>USCDC_2104</a:t>
            </a:r>
            <a:endParaRPr lang="es-ES" sz="1800" dirty="0"/>
          </a:p>
          <a:p>
            <a:pPr marL="0" lvl="0" indent="0" algn="l" rtl="0">
              <a:lnSpc>
                <a:spcPct val="95000"/>
              </a:lnSpc>
              <a:spcBef>
                <a:spcPts val="1100"/>
              </a:spcBef>
              <a:spcAft>
                <a:spcPts val="0"/>
              </a:spcAft>
              <a:buSzPts val="1800"/>
              <a:buNone/>
            </a:pPr>
            <a:r>
              <a:rPr lang="es-ES" sz="1800" dirty="0"/>
              <a:t> </a:t>
            </a:r>
          </a:p>
        </p:txBody>
      </p:sp>
      <p:sp>
        <p:nvSpPr>
          <p:cNvPr id="4" name="Content Placeholder 3">
            <a:extLst>
              <a:ext uri="{FF2B5EF4-FFF2-40B4-BE49-F238E27FC236}">
                <a16:creationId xmlns:a16="http://schemas.microsoft.com/office/drawing/2014/main" id="{5EAF075A-AC00-426E-9408-6BC5D57BA8F6}"/>
              </a:ext>
            </a:extLst>
          </p:cNvPr>
          <p:cNvSpPr>
            <a:spLocks noGrp="1"/>
          </p:cNvSpPr>
          <p:nvPr>
            <p:ph type="body" sz="quarter" idx="4294967295"/>
          </p:nvPr>
        </p:nvSpPr>
        <p:spPr>
          <a:xfrm>
            <a:off x="8168640" y="1355725"/>
            <a:ext cx="3749675" cy="4465638"/>
          </a:xfrm>
        </p:spPr>
        <p:txBody>
          <a:bodyPr>
            <a:normAutofit lnSpcReduction="10000"/>
          </a:bodyPr>
          <a:lstStyle/>
          <a:p>
            <a:pPr marL="228600" lvl="0" indent="-225425" algn="l" rtl="0">
              <a:lnSpc>
                <a:spcPct val="95000"/>
              </a:lnSpc>
              <a:spcAft>
                <a:spcPts val="0"/>
              </a:spcAft>
              <a:buClr>
                <a:schemeClr val="accent4"/>
              </a:buClr>
              <a:buSzPts val="1700"/>
              <a:buChar char="•"/>
            </a:pPr>
            <a:r>
              <a:rPr lang="es-ES" sz="1800" dirty="0"/>
              <a:t>Video de </a:t>
            </a:r>
            <a:r>
              <a:rPr lang="es-ES" sz="1800" i="1" dirty="0"/>
              <a:t>Cómo se propagan los microbios en la atención medica: </a:t>
            </a:r>
            <a:r>
              <a:rPr lang="es-ES" sz="1800" u="sng" dirty="0">
                <a:solidFill>
                  <a:srgbClr val="1F419A"/>
                </a:solidFill>
                <a:hlinkClick r:id="rId10">
                  <a:extLst>
                    <a:ext uri="{A12FA001-AC4F-418D-AE19-62706E023703}">
                      <ahyp:hlinkClr xmlns:ahyp="http://schemas.microsoft.com/office/drawing/2018/hyperlinkcolor" val="tx"/>
                    </a:ext>
                  </a:extLst>
                </a:hlinkClick>
              </a:rPr>
              <a:t>https://</a:t>
            </a:r>
            <a:r>
              <a:rPr lang="es-ES" sz="1800" u="sng" dirty="0" err="1">
                <a:solidFill>
                  <a:srgbClr val="1F419A"/>
                </a:solidFill>
                <a:hlinkClick r:id="rId10">
                  <a:extLst>
                    <a:ext uri="{A12FA001-AC4F-418D-AE19-62706E023703}">
                      <ahyp:hlinkClr xmlns:ahyp="http://schemas.microsoft.com/office/drawing/2018/hyperlinkcolor" val="tx"/>
                    </a:ext>
                  </a:extLst>
                </a:hlinkClick>
              </a:rPr>
              <a:t>www.cdc.gov</a:t>
            </a:r>
            <a:r>
              <a:rPr lang="es-ES" sz="1800" u="sng" dirty="0">
                <a:solidFill>
                  <a:srgbClr val="1F419A"/>
                </a:solidFill>
                <a:hlinkClick r:id="rId10">
                  <a:extLst>
                    <a:ext uri="{A12FA001-AC4F-418D-AE19-62706E023703}">
                      <ahyp:hlinkClr xmlns:ahyp="http://schemas.microsoft.com/office/drawing/2018/hyperlinkcolor" val="tx"/>
                    </a:ext>
                  </a:extLst>
                </a:hlinkClick>
              </a:rPr>
              <a:t>/</a:t>
            </a:r>
            <a:r>
              <a:rPr lang="es-ES" sz="1800" u="sng" dirty="0" err="1">
                <a:solidFill>
                  <a:srgbClr val="1F419A"/>
                </a:solidFill>
                <a:hlinkClick r:id="rId10">
                  <a:extLst>
                    <a:ext uri="{A12FA001-AC4F-418D-AE19-62706E023703}">
                      <ahyp:hlinkClr xmlns:ahyp="http://schemas.microsoft.com/office/drawing/2018/hyperlinkcolor" val="tx"/>
                    </a:ext>
                  </a:extLst>
                </a:hlinkClick>
              </a:rPr>
              <a:t>infectioncontrol</a:t>
            </a:r>
            <a:r>
              <a:rPr lang="es-ES" sz="1800" u="sng" dirty="0">
                <a:solidFill>
                  <a:srgbClr val="1F419A"/>
                </a:solidFill>
                <a:hlinkClick r:id="rId10">
                  <a:extLst>
                    <a:ext uri="{A12FA001-AC4F-418D-AE19-62706E023703}">
                      <ahyp:hlinkClr xmlns:ahyp="http://schemas.microsoft.com/office/drawing/2018/hyperlinkcolor" val="tx"/>
                    </a:ext>
                  </a:extLst>
                </a:hlinkClick>
              </a:rPr>
              <a:t>/</a:t>
            </a:r>
            <a:r>
              <a:rPr lang="es-ES" sz="1800" u="sng" dirty="0" err="1">
                <a:solidFill>
                  <a:srgbClr val="1F419A"/>
                </a:solidFill>
                <a:hlinkClick r:id="rId10">
                  <a:extLst>
                    <a:ext uri="{A12FA001-AC4F-418D-AE19-62706E023703}">
                      <ahyp:hlinkClr xmlns:ahyp="http://schemas.microsoft.com/office/drawing/2018/hyperlinkcolor" val="tx"/>
                    </a:ext>
                  </a:extLst>
                </a:hlinkClick>
              </a:rPr>
              <a:t>projectfirstline</a:t>
            </a:r>
            <a:r>
              <a:rPr lang="es-ES" sz="1800" u="sng" dirty="0">
                <a:solidFill>
                  <a:srgbClr val="1F419A"/>
                </a:solidFill>
                <a:hlinkClick r:id="rId10">
                  <a:extLst>
                    <a:ext uri="{A12FA001-AC4F-418D-AE19-62706E023703}">
                      <ahyp:hlinkClr xmlns:ahyp="http://schemas.microsoft.com/office/drawing/2018/hyperlinkcolor" val="tx"/>
                    </a:ext>
                  </a:extLst>
                </a:hlinkClick>
              </a:rPr>
              <a:t>/videos/es/</a:t>
            </a:r>
            <a:r>
              <a:rPr lang="es-ES" sz="1800" u="sng" dirty="0" err="1">
                <a:solidFill>
                  <a:srgbClr val="1F419A"/>
                </a:solidFill>
                <a:hlinkClick r:id="rId10">
                  <a:extLst>
                    <a:ext uri="{A12FA001-AC4F-418D-AE19-62706E023703}">
                      <ahyp:hlinkClr xmlns:ahyp="http://schemas.microsoft.com/office/drawing/2018/hyperlinkcolor" val="tx"/>
                    </a:ext>
                  </a:extLst>
                </a:hlinkClick>
              </a:rPr>
              <a:t>C2</a:t>
            </a:r>
            <a:r>
              <a:rPr lang="es-ES" sz="1800" u="sng" dirty="0">
                <a:solidFill>
                  <a:srgbClr val="1F419A"/>
                </a:solidFill>
                <a:hlinkClick r:id="rId10">
                  <a:extLst>
                    <a:ext uri="{A12FA001-AC4F-418D-AE19-62706E023703}">
                      <ahyp:hlinkClr xmlns:ahyp="http://schemas.microsoft.com/office/drawing/2018/hyperlinkcolor" val="tx"/>
                    </a:ext>
                  </a:extLst>
                </a:hlinkClick>
              </a:rPr>
              <a:t>-Como-propagan-microbios-medica-</a:t>
            </a:r>
            <a:r>
              <a:rPr lang="es-ES" sz="1800" u="sng" dirty="0" err="1">
                <a:solidFill>
                  <a:srgbClr val="1F419A"/>
                </a:solidFill>
                <a:hlinkClick r:id="rId10">
                  <a:extLst>
                    <a:ext uri="{A12FA001-AC4F-418D-AE19-62706E023703}">
                      <ahyp:hlinkClr xmlns:ahyp="http://schemas.microsoft.com/office/drawing/2018/hyperlinkcolor" val="tx"/>
                    </a:ext>
                  </a:extLst>
                </a:hlinkClick>
              </a:rPr>
              <a:t>LowRes.mp4</a:t>
            </a:r>
            <a:endParaRPr lang="es-ES" sz="2400" dirty="0"/>
          </a:p>
          <a:p>
            <a:pPr marL="228600" lvl="0" indent="-225425" algn="l" rtl="0">
              <a:lnSpc>
                <a:spcPct val="95000"/>
              </a:lnSpc>
              <a:spcAft>
                <a:spcPts val="0"/>
              </a:spcAft>
              <a:buClr>
                <a:schemeClr val="accent4"/>
              </a:buClr>
              <a:buSzPts val="1700"/>
              <a:buChar char="•"/>
            </a:pPr>
            <a:r>
              <a:rPr lang="es-ES" sz="1800" dirty="0"/>
              <a:t>Formulario de comentarios del Proyecto </a:t>
            </a:r>
            <a:r>
              <a:rPr lang="es-ES" sz="1800" dirty="0" err="1"/>
              <a:t>Firstline</a:t>
            </a:r>
            <a:r>
              <a:rPr lang="es-ES" sz="1800" dirty="0"/>
              <a:t>: </a:t>
            </a:r>
            <a:r>
              <a:rPr lang="es-ES" sz="1800" u="sng" dirty="0">
                <a:solidFill>
                  <a:srgbClr val="1F419A"/>
                </a:solidFill>
                <a:hlinkClick r:id="rId11">
                  <a:extLst>
                    <a:ext uri="{A12FA001-AC4F-418D-AE19-62706E023703}">
                      <ahyp:hlinkClr xmlns:ahyp="http://schemas.microsoft.com/office/drawing/2018/hyperlinkcolor" val="tx"/>
                    </a:ext>
                  </a:extLst>
                </a:hlinkClick>
              </a:rPr>
              <a:t>https://</a:t>
            </a:r>
            <a:r>
              <a:rPr lang="es-ES" sz="1800" u="sng" dirty="0" err="1">
                <a:solidFill>
                  <a:srgbClr val="1F419A"/>
                </a:solidFill>
                <a:hlinkClick r:id="rId11">
                  <a:extLst>
                    <a:ext uri="{A12FA001-AC4F-418D-AE19-62706E023703}">
                      <ahyp:hlinkClr xmlns:ahyp="http://schemas.microsoft.com/office/drawing/2018/hyperlinkcolor" val="tx"/>
                    </a:ext>
                  </a:extLst>
                </a:hlinkClick>
              </a:rPr>
              <a:t>www.cdc.gov</a:t>
            </a:r>
            <a:r>
              <a:rPr lang="es-ES" sz="1800" u="sng" dirty="0">
                <a:solidFill>
                  <a:srgbClr val="1F419A"/>
                </a:solidFill>
                <a:hlinkClick r:id="rId11">
                  <a:extLst>
                    <a:ext uri="{A12FA001-AC4F-418D-AE19-62706E023703}">
                      <ahyp:hlinkClr xmlns:ahyp="http://schemas.microsoft.com/office/drawing/2018/hyperlinkcolor" val="tx"/>
                    </a:ext>
                  </a:extLst>
                </a:hlinkClick>
              </a:rPr>
              <a:t>/</a:t>
            </a:r>
            <a:r>
              <a:rPr lang="es-ES" sz="1800" u="sng" dirty="0" err="1">
                <a:solidFill>
                  <a:srgbClr val="1F419A"/>
                </a:solidFill>
                <a:hlinkClick r:id="rId11">
                  <a:extLst>
                    <a:ext uri="{A12FA001-AC4F-418D-AE19-62706E023703}">
                      <ahyp:hlinkClr xmlns:ahyp="http://schemas.microsoft.com/office/drawing/2018/hyperlinkcolor" val="tx"/>
                    </a:ext>
                  </a:extLst>
                </a:hlinkClick>
              </a:rPr>
              <a:t>infectioncontrol</a:t>
            </a:r>
            <a:r>
              <a:rPr lang="es-ES" sz="1800" u="sng" dirty="0">
                <a:solidFill>
                  <a:srgbClr val="1F419A"/>
                </a:solidFill>
                <a:hlinkClick r:id="rId11">
                  <a:extLst>
                    <a:ext uri="{A12FA001-AC4F-418D-AE19-62706E023703}">
                      <ahyp:hlinkClr xmlns:ahyp="http://schemas.microsoft.com/office/drawing/2018/hyperlinkcolor" val="tx"/>
                    </a:ext>
                  </a:extLst>
                </a:hlinkClick>
              </a:rPr>
              <a:t>/</a:t>
            </a:r>
            <a:r>
              <a:rPr lang="es-ES" sz="1800" u="sng" dirty="0" err="1">
                <a:solidFill>
                  <a:srgbClr val="1F419A"/>
                </a:solidFill>
                <a:hlinkClick r:id="rId11">
                  <a:extLst>
                    <a:ext uri="{A12FA001-AC4F-418D-AE19-62706E023703}">
                      <ahyp:hlinkClr xmlns:ahyp="http://schemas.microsoft.com/office/drawing/2018/hyperlinkcolor" val="tx"/>
                    </a:ext>
                  </a:extLst>
                </a:hlinkClick>
              </a:rPr>
              <a:t>pdf</a:t>
            </a:r>
            <a:r>
              <a:rPr lang="es-ES" sz="1800" u="sng" dirty="0">
                <a:solidFill>
                  <a:srgbClr val="1F419A"/>
                </a:solidFill>
                <a:hlinkClick r:id="rId11">
                  <a:extLst>
                    <a:ext uri="{A12FA001-AC4F-418D-AE19-62706E023703}">
                      <ahyp:hlinkClr xmlns:ahyp="http://schemas.microsoft.com/office/drawing/2018/hyperlinkcolor" val="tx"/>
                    </a:ext>
                  </a:extLst>
                </a:hlinkClick>
              </a:rPr>
              <a:t>/</a:t>
            </a:r>
            <a:r>
              <a:rPr lang="es-ES" sz="1800" u="sng" dirty="0" err="1">
                <a:solidFill>
                  <a:srgbClr val="1F419A"/>
                </a:solidFill>
                <a:hlinkClick r:id="rId11">
                  <a:extLst>
                    <a:ext uri="{A12FA001-AC4F-418D-AE19-62706E023703}">
                      <ahyp:hlinkClr xmlns:ahyp="http://schemas.microsoft.com/office/drawing/2018/hyperlinkcolor" val="tx"/>
                    </a:ext>
                  </a:extLst>
                </a:hlinkClick>
              </a:rPr>
              <a:t>projectfirstline</a:t>
            </a:r>
            <a:r>
              <a:rPr lang="es-ES" sz="1800" u="sng" dirty="0">
                <a:solidFill>
                  <a:srgbClr val="1F419A"/>
                </a:solidFill>
                <a:hlinkClick r:id="rId11">
                  <a:extLst>
                    <a:ext uri="{A12FA001-AC4F-418D-AE19-62706E023703}">
                      <ahyp:hlinkClr xmlns:ahyp="http://schemas.microsoft.com/office/drawing/2018/hyperlinkcolor" val="tx"/>
                    </a:ext>
                  </a:extLst>
                </a:hlinkClick>
              </a:rPr>
              <a:t>/Formulario-de-comentarios-de-la-</a:t>
            </a:r>
            <a:r>
              <a:rPr lang="es-ES" sz="1800" u="sng" dirty="0" err="1">
                <a:solidFill>
                  <a:srgbClr val="1F419A"/>
                </a:solidFill>
                <a:hlinkClick r:id="rId11">
                  <a:extLst>
                    <a:ext uri="{A12FA001-AC4F-418D-AE19-62706E023703}">
                      <ahyp:hlinkClr xmlns:ahyp="http://schemas.microsoft.com/office/drawing/2018/hyperlinkcolor" val="tx"/>
                    </a:ext>
                  </a:extLst>
                </a:hlinkClick>
              </a:rPr>
              <a:t>sesion</a:t>
            </a:r>
            <a:r>
              <a:rPr lang="es-ES" sz="1800" u="sng" dirty="0">
                <a:solidFill>
                  <a:srgbClr val="1F419A"/>
                </a:solidFill>
                <a:hlinkClick r:id="rId11">
                  <a:extLst>
                    <a:ext uri="{A12FA001-AC4F-418D-AE19-62706E023703}">
                      <ahyp:hlinkClr xmlns:ahyp="http://schemas.microsoft.com/office/drawing/2018/hyperlinkcolor" val="tx"/>
                    </a:ext>
                  </a:extLst>
                </a:hlinkClick>
              </a:rPr>
              <a:t>-riesgos-</a:t>
            </a:r>
            <a:r>
              <a:rPr lang="es-ES" sz="1800" u="sng" dirty="0" err="1">
                <a:solidFill>
                  <a:srgbClr val="1F419A"/>
                </a:solidFill>
                <a:hlinkClick r:id="rId11">
                  <a:extLst>
                    <a:ext uri="{A12FA001-AC4F-418D-AE19-62706E023703}">
                      <ahyp:hlinkClr xmlns:ahyp="http://schemas.microsoft.com/office/drawing/2018/hyperlinkcolor" val="tx"/>
                    </a:ext>
                  </a:extLst>
                </a:hlinkClick>
              </a:rPr>
              <a:t>508.pdf</a:t>
            </a:r>
            <a:endParaRPr lang="es-ES" sz="2400" dirty="0"/>
          </a:p>
          <a:p>
            <a:pPr marL="228600" lvl="0" indent="-225425" algn="l" rtl="0">
              <a:lnSpc>
                <a:spcPct val="95000"/>
              </a:lnSpc>
              <a:spcAft>
                <a:spcPts val="0"/>
              </a:spcAft>
              <a:buClr>
                <a:schemeClr val="accent4"/>
              </a:buClr>
              <a:buSzPts val="1700"/>
              <a:buChar char="•"/>
            </a:pPr>
            <a:r>
              <a:rPr lang="es-ES" sz="1800" dirty="0">
                <a:highlight>
                  <a:srgbClr val="FFFF00"/>
                </a:highlight>
              </a:rPr>
              <a:t>Marcador de posición para que los colaboradores añadan sus propios enlaces</a:t>
            </a:r>
            <a:endParaRPr lang="es-ES" sz="2400" dirty="0"/>
          </a:p>
        </p:txBody>
      </p:sp>
    </p:spTree>
    <p:custDataLst>
      <p:tags r:id="rId1"/>
    </p:custDataLst>
    <p:extLst>
      <p:ext uri="{BB962C8B-B14F-4D97-AF65-F5344CB8AC3E}">
        <p14:creationId xmlns:p14="http://schemas.microsoft.com/office/powerpoint/2010/main" val="47572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E92FD-9002-494E-9C8B-D897FF3193FA}"/>
              </a:ext>
            </a:extLst>
          </p:cNvPr>
          <p:cNvSpPr>
            <a:spLocks noGrp="1"/>
          </p:cNvSpPr>
          <p:nvPr>
            <p:ph type="title"/>
          </p:nvPr>
        </p:nvSpPr>
        <p:spPr>
          <a:xfrm>
            <a:off x="831849" y="1709738"/>
            <a:ext cx="10796043" cy="2852737"/>
          </a:xfrm>
        </p:spPr>
        <p:txBody>
          <a:bodyPr/>
          <a:lstStyle/>
          <a:p>
            <a:r>
              <a:rPr lang="es-MX" sz="4800" dirty="0">
                <a:solidFill>
                  <a:srgbClr val="FFFFFF"/>
                </a:solidFill>
              </a:rPr>
              <a:t>Cómo se propagan los microbios y enferman a las personas</a:t>
            </a:r>
            <a:endParaRPr lang="en-US" dirty="0"/>
          </a:p>
        </p:txBody>
      </p:sp>
    </p:spTree>
    <p:custDataLst>
      <p:tags r:id="rId1"/>
    </p:custDataLst>
    <p:extLst>
      <p:ext uri="{BB962C8B-B14F-4D97-AF65-F5344CB8AC3E}">
        <p14:creationId xmlns:p14="http://schemas.microsoft.com/office/powerpoint/2010/main" val="3025063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D4272967-91F6-3C4E-9D6D-0E6B01E06E53}"/>
              </a:ext>
            </a:extLst>
          </p:cNvPr>
          <p:cNvSpPr txBox="1">
            <a:spLocks noGrp="1"/>
          </p:cNvSpPr>
          <p:nvPr>
            <p:ph type="title"/>
          </p:nvPr>
        </p:nvSpPr>
        <p:spPr>
          <a:xfrm>
            <a:off x="7348597" y="2320772"/>
            <a:ext cx="3609417" cy="162684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000" b="1" kern="1200" cap="none" baseline="0">
                <a:solidFill>
                  <a:schemeClr val="accent4"/>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MX" sz="3200" dirty="0">
                <a:solidFill>
                  <a:srgbClr val="FFFFFF"/>
                </a:solidFill>
              </a:rPr>
              <a:t>Cómo se propagan los microbios</a:t>
            </a:r>
            <a:endParaRPr kumimoji="0" lang="en-US" sz="3200" b="1" i="0" u="none" strike="noStrike" kern="1200" cap="none" spc="0" normalizeH="0" baseline="0" noProof="0" dirty="0">
              <a:ln>
                <a:noFill/>
              </a:ln>
              <a:solidFill>
                <a:schemeClr val="bg1"/>
              </a:solidFill>
              <a:effectLst/>
              <a:uLnTx/>
              <a:uFillTx/>
              <a:latin typeface="Century Gothic" panose="020B0502020202020204" pitchFamily="34" charset="0"/>
              <a:ea typeface="+mj-ea"/>
              <a:cs typeface="+mj-cs"/>
            </a:endParaRPr>
          </a:p>
        </p:txBody>
      </p:sp>
    </p:spTree>
    <p:custDataLst>
      <p:tags r:id="rId1"/>
    </p:custDataLst>
    <p:extLst>
      <p:ext uri="{BB962C8B-B14F-4D97-AF65-F5344CB8AC3E}">
        <p14:creationId xmlns:p14="http://schemas.microsoft.com/office/powerpoint/2010/main" val="38449475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B7C27-E0E8-4374-81B4-3D935556F743}"/>
              </a:ext>
            </a:extLst>
          </p:cNvPr>
          <p:cNvSpPr>
            <a:spLocks noGrp="1"/>
          </p:cNvSpPr>
          <p:nvPr>
            <p:ph type="title"/>
          </p:nvPr>
        </p:nvSpPr>
        <p:spPr>
          <a:xfrm>
            <a:off x="553232" y="2565439"/>
            <a:ext cx="3837708" cy="963926"/>
          </a:xfrm>
        </p:spPr>
        <p:txBody>
          <a:bodyPr vert="horz" lIns="91440" tIns="45720" rIns="91440" bIns="45720" rtlCol="0" anchor="b">
            <a:noAutofit/>
          </a:bodyPr>
          <a:lstStyle/>
          <a:p>
            <a:r>
              <a:rPr lang="es-ES" dirty="0"/>
              <a:t>Video: </a:t>
            </a:r>
            <a:br>
              <a:rPr lang="es-ES" dirty="0"/>
            </a:br>
            <a:r>
              <a:rPr lang="es-ES" dirty="0"/>
              <a:t>Cómo se propagan los microbios en la atención médica</a:t>
            </a:r>
            <a:endParaRPr lang="en-US" i="1" dirty="0"/>
          </a:p>
        </p:txBody>
      </p:sp>
    </p:spTree>
    <p:custDataLst>
      <p:tags r:id="rId1"/>
    </p:custDataLst>
    <p:extLst>
      <p:ext uri="{BB962C8B-B14F-4D97-AF65-F5344CB8AC3E}">
        <p14:creationId xmlns:p14="http://schemas.microsoft.com/office/powerpoint/2010/main" val="15740168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27A0631-492C-1649-9304-88C949586FC1}"/>
              </a:ext>
            </a:extLst>
          </p:cNvPr>
          <p:cNvSpPr txBox="1">
            <a:spLocks noGrp="1"/>
          </p:cNvSpPr>
          <p:nvPr>
            <p:ph type="title" idx="4294967295"/>
          </p:nvPr>
        </p:nvSpPr>
        <p:spPr>
          <a:xfrm>
            <a:off x="573497" y="989216"/>
            <a:ext cx="2855503" cy="1925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000" b="1" kern="1200" cap="none" baseline="0">
                <a:solidFill>
                  <a:schemeClr val="accent4"/>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400" b="1" i="0" u="none" strike="noStrike" kern="1200" cap="none" spc="0" normalizeH="0" baseline="0" noProof="0" dirty="0">
                <a:ln>
                  <a:noFill/>
                </a:ln>
                <a:solidFill>
                  <a:schemeClr val="accent4"/>
                </a:solidFill>
                <a:effectLst/>
                <a:uLnTx/>
                <a:uFillTx/>
                <a:latin typeface="Century Gothic" panose="020B0502020202020204" pitchFamily="34" charset="0"/>
                <a:ea typeface="+mj-ea"/>
                <a:cs typeface="+mj-cs"/>
              </a:rPr>
              <a:t>Cinco elementos de cómo los microbios se propagan y causan infecciones</a:t>
            </a:r>
            <a:endParaRPr kumimoji="0" lang="en-US" sz="2400" b="1" i="0" u="none" strike="noStrike" kern="1200" cap="none" spc="0" normalizeH="0" baseline="0" noProof="0" dirty="0">
              <a:ln>
                <a:noFill/>
              </a:ln>
              <a:solidFill>
                <a:schemeClr val="accent4"/>
              </a:solidFill>
              <a:effectLst/>
              <a:uLnTx/>
              <a:uFillTx/>
              <a:latin typeface="Century Gothic" panose="020B0502020202020204" pitchFamily="34" charset="0"/>
              <a:ea typeface="+mj-ea"/>
              <a:cs typeface="+mj-cs"/>
            </a:endParaRPr>
          </a:p>
        </p:txBody>
      </p:sp>
      <p:sp>
        <p:nvSpPr>
          <p:cNvPr id="9" name="Rectangle 8">
            <a:extLst>
              <a:ext uri="{FF2B5EF4-FFF2-40B4-BE49-F238E27FC236}">
                <a16:creationId xmlns:a16="http://schemas.microsoft.com/office/drawing/2014/main" id="{955CE0FE-9E90-E247-BE4B-44EFA85693B1}"/>
              </a:ext>
              <a:ext uri="{C183D7F6-B498-43B3-948B-1728B52AA6E4}">
                <adec:decorative xmlns:adec="http://schemas.microsoft.com/office/drawing/2017/decorative" val="1"/>
              </a:ext>
            </a:extLst>
          </p:cNvPr>
          <p:cNvSpPr/>
          <p:nvPr/>
        </p:nvSpPr>
        <p:spPr>
          <a:xfrm flipV="1">
            <a:off x="676520" y="3260231"/>
            <a:ext cx="1697971" cy="112125"/>
          </a:xfrm>
          <a:prstGeom prst="rect">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Content Placeholder 2">
            <a:extLst>
              <a:ext uri="{FF2B5EF4-FFF2-40B4-BE49-F238E27FC236}">
                <a16:creationId xmlns:a16="http://schemas.microsoft.com/office/drawing/2014/main" id="{C096C763-6EA4-4C99-A49B-54220F68433C}"/>
              </a:ext>
            </a:extLst>
          </p:cNvPr>
          <p:cNvSpPr txBox="1">
            <a:spLocks/>
          </p:cNvSpPr>
          <p:nvPr/>
        </p:nvSpPr>
        <p:spPr>
          <a:xfrm>
            <a:off x="3830551" y="583825"/>
            <a:ext cx="1909770" cy="910387"/>
          </a:xfrm>
          <a:prstGeom prst="rect">
            <a:avLst/>
          </a:prstGeom>
        </p:spPr>
        <p:txBody>
          <a:bodyPr vert="horz" lIns="91440" tIns="45720" rIns="91440" bIns="45720" rtlCol="0">
            <a:normAutofit/>
          </a:bodyPr>
          <a:lstStyle>
            <a:lvl1pPr marL="342900" indent="-342900" algn="l" defTabSz="914400" rtl="0" eaLnBrk="1" latinLnBrk="0" hangingPunct="1">
              <a:lnSpc>
                <a:spcPct val="95000"/>
              </a:lnSpc>
              <a:spcBef>
                <a:spcPts val="1200"/>
              </a:spcBef>
              <a:buClr>
                <a:schemeClr val="accent4"/>
              </a:buClr>
              <a:buSzPct val="105000"/>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1pPr>
            <a:lvl2pPr marL="800100" indent="-342900" algn="l" defTabSz="914400" rtl="0" eaLnBrk="1" latinLnBrk="0" hangingPunct="1">
              <a:lnSpc>
                <a:spcPct val="95000"/>
              </a:lnSpc>
              <a:spcBef>
                <a:spcPts val="1200"/>
              </a:spcBef>
              <a:buClrTx/>
              <a:buSzPct val="90000"/>
              <a:buFont typeface="Courier New" panose="02070309020205020404" pitchFamily="49" charset="0"/>
              <a:buChar char="o"/>
              <a:defRPr sz="2800" kern="1200">
                <a:solidFill>
                  <a:schemeClr val="accent4"/>
                </a:solidFill>
                <a:latin typeface="Century Gothic" panose="020B0502020202020204" pitchFamily="34" charset="0"/>
                <a:ea typeface="+mn-ea"/>
                <a:cs typeface="+mn-cs"/>
              </a:defRPr>
            </a:lvl2pPr>
            <a:lvl3pPr marL="1257300" indent="-342900" algn="l" defTabSz="914400" rtl="0" eaLnBrk="1" latinLnBrk="0" hangingPunct="1">
              <a:lnSpc>
                <a:spcPct val="95000"/>
              </a:lnSpc>
              <a:spcBef>
                <a:spcPts val="1200"/>
              </a:spcBef>
              <a:buFont typeface="Wingdings" panose="05000000000000000000" pitchFamily="2" charset="2"/>
              <a:buChar char="§"/>
              <a:defRPr sz="2800" kern="1200">
                <a:solidFill>
                  <a:schemeClr val="accent4"/>
                </a:solidFill>
                <a:latin typeface="Century Gothic" panose="020B0502020202020204" pitchFamily="34" charset="0"/>
                <a:ea typeface="+mn-ea"/>
                <a:cs typeface="+mn-cs"/>
              </a:defRPr>
            </a:lvl3pPr>
            <a:lvl4pPr marL="1714500" indent="-342900" algn="l" defTabSz="914400" rtl="0" eaLnBrk="1" latinLnBrk="0" hangingPunct="1">
              <a:lnSpc>
                <a:spcPct val="95000"/>
              </a:lnSpc>
              <a:spcBef>
                <a:spcPts val="500"/>
              </a:spcBef>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4pPr>
            <a:lvl5pPr marL="2171700" indent="-342900" algn="l" defTabSz="914400" rtl="0" eaLnBrk="1" latinLnBrk="0" hangingPunct="1">
              <a:lnSpc>
                <a:spcPct val="95000"/>
              </a:lnSpc>
              <a:spcBef>
                <a:spcPts val="500"/>
              </a:spcBef>
              <a:buFont typeface="Century Gothic" panose="020B0502020202020204" pitchFamily="34" charset="0"/>
              <a:buChar char="―"/>
              <a:defRPr sz="28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MX" sz="1600" b="1" i="0" u="none" strike="noStrike" cap="none" spc="-50" dirty="0">
                <a:solidFill>
                  <a:schemeClr val="accent4"/>
                </a:solidFill>
                <a:latin typeface="Century Gothic"/>
                <a:ea typeface="Century Gothic"/>
                <a:cs typeface="Century Gothic"/>
                <a:sym typeface="Century Gothic"/>
              </a:rPr>
              <a:t>Reservorios</a:t>
            </a:r>
            <a:endParaRPr lang="en-US" sz="1600" b="1" spc="-50" dirty="0"/>
          </a:p>
        </p:txBody>
      </p:sp>
      <p:sp>
        <p:nvSpPr>
          <p:cNvPr id="26" name="Content Placeholder 2">
            <a:extLst>
              <a:ext uri="{FF2B5EF4-FFF2-40B4-BE49-F238E27FC236}">
                <a16:creationId xmlns:a16="http://schemas.microsoft.com/office/drawing/2014/main" id="{25441ED2-2BE0-4C8C-9E73-39F8D7F4B690}"/>
              </a:ext>
            </a:extLst>
          </p:cNvPr>
          <p:cNvSpPr txBox="1">
            <a:spLocks/>
          </p:cNvSpPr>
          <p:nvPr/>
        </p:nvSpPr>
        <p:spPr>
          <a:xfrm>
            <a:off x="8894093" y="611535"/>
            <a:ext cx="1909770" cy="505605"/>
          </a:xfrm>
          <a:prstGeom prst="rect">
            <a:avLst/>
          </a:prstGeom>
        </p:spPr>
        <p:txBody>
          <a:bodyPr vert="horz" lIns="91440" tIns="45720" rIns="91440" bIns="45720" rtlCol="0">
            <a:normAutofit/>
          </a:bodyPr>
          <a:lstStyle>
            <a:lvl1pPr marL="342900" indent="-342900" algn="l" defTabSz="914400" rtl="0" eaLnBrk="1" latinLnBrk="0" hangingPunct="1">
              <a:lnSpc>
                <a:spcPct val="95000"/>
              </a:lnSpc>
              <a:spcBef>
                <a:spcPts val="1200"/>
              </a:spcBef>
              <a:buClr>
                <a:schemeClr val="accent4"/>
              </a:buClr>
              <a:buSzPct val="105000"/>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1pPr>
            <a:lvl2pPr marL="800100" indent="-342900" algn="l" defTabSz="914400" rtl="0" eaLnBrk="1" latinLnBrk="0" hangingPunct="1">
              <a:lnSpc>
                <a:spcPct val="95000"/>
              </a:lnSpc>
              <a:spcBef>
                <a:spcPts val="1200"/>
              </a:spcBef>
              <a:buClrTx/>
              <a:buSzPct val="90000"/>
              <a:buFont typeface="Courier New" panose="02070309020205020404" pitchFamily="49" charset="0"/>
              <a:buChar char="o"/>
              <a:defRPr sz="2800" kern="1200">
                <a:solidFill>
                  <a:schemeClr val="accent4"/>
                </a:solidFill>
                <a:latin typeface="Century Gothic" panose="020B0502020202020204" pitchFamily="34" charset="0"/>
                <a:ea typeface="+mn-ea"/>
                <a:cs typeface="+mn-cs"/>
              </a:defRPr>
            </a:lvl2pPr>
            <a:lvl3pPr marL="1257300" indent="-342900" algn="l" defTabSz="914400" rtl="0" eaLnBrk="1" latinLnBrk="0" hangingPunct="1">
              <a:lnSpc>
                <a:spcPct val="95000"/>
              </a:lnSpc>
              <a:spcBef>
                <a:spcPts val="1200"/>
              </a:spcBef>
              <a:buFont typeface="Wingdings" panose="05000000000000000000" pitchFamily="2" charset="2"/>
              <a:buChar char="§"/>
              <a:defRPr sz="2800" kern="1200">
                <a:solidFill>
                  <a:schemeClr val="accent4"/>
                </a:solidFill>
                <a:latin typeface="Century Gothic" panose="020B0502020202020204" pitchFamily="34" charset="0"/>
                <a:ea typeface="+mn-ea"/>
                <a:cs typeface="+mn-cs"/>
              </a:defRPr>
            </a:lvl3pPr>
            <a:lvl4pPr marL="1714500" indent="-342900" algn="l" defTabSz="914400" rtl="0" eaLnBrk="1" latinLnBrk="0" hangingPunct="1">
              <a:lnSpc>
                <a:spcPct val="95000"/>
              </a:lnSpc>
              <a:spcBef>
                <a:spcPts val="500"/>
              </a:spcBef>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4pPr>
            <a:lvl5pPr marL="2171700" indent="-342900" algn="l" defTabSz="914400" rtl="0" eaLnBrk="1" latinLnBrk="0" hangingPunct="1">
              <a:lnSpc>
                <a:spcPct val="95000"/>
              </a:lnSpc>
              <a:spcBef>
                <a:spcPts val="500"/>
              </a:spcBef>
              <a:buFont typeface="Century Gothic" panose="020B0502020202020204" pitchFamily="34" charset="0"/>
              <a:buChar char="―"/>
              <a:defRPr sz="28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rtl="0">
              <a:lnSpc>
                <a:spcPct val="95000"/>
              </a:lnSpc>
              <a:spcBef>
                <a:spcPts val="0"/>
              </a:spcBef>
              <a:spcAft>
                <a:spcPts val="0"/>
              </a:spcAft>
              <a:buClr>
                <a:schemeClr val="accent4"/>
              </a:buClr>
              <a:buSzPts val="1000"/>
              <a:buFont typeface="Century Gothic"/>
              <a:buNone/>
            </a:pPr>
            <a:r>
              <a:rPr lang="es-MX" sz="1600" b="1" i="0" u="none" strike="noStrike" cap="none" spc="-50" dirty="0">
                <a:solidFill>
                  <a:schemeClr val="accent4"/>
                </a:solidFill>
                <a:latin typeface="Century Gothic"/>
                <a:ea typeface="Century Gothic"/>
                <a:cs typeface="Century Gothic"/>
                <a:sym typeface="Century Gothic"/>
              </a:rPr>
              <a:t>Persona</a:t>
            </a:r>
            <a:endParaRPr lang="es-MX" sz="1600" spc="-50" dirty="0"/>
          </a:p>
        </p:txBody>
      </p:sp>
      <p:sp>
        <p:nvSpPr>
          <p:cNvPr id="11" name="Content Placeholder 2">
            <a:extLst>
              <a:ext uri="{FF2B5EF4-FFF2-40B4-BE49-F238E27FC236}">
                <a16:creationId xmlns:a16="http://schemas.microsoft.com/office/drawing/2014/main" id="{7BE47660-1DD3-49D8-8B01-10DDF9F2F71A}"/>
              </a:ext>
              <a:ext uri="{C183D7F6-B498-43B3-948B-1728B52AA6E4}">
                <adec:decorative xmlns:adec="http://schemas.microsoft.com/office/drawing/2017/decorative" val="0"/>
              </a:ext>
            </a:extLst>
          </p:cNvPr>
          <p:cNvSpPr txBox="1">
            <a:spLocks/>
          </p:cNvSpPr>
          <p:nvPr/>
        </p:nvSpPr>
        <p:spPr>
          <a:xfrm>
            <a:off x="2894101" y="4991266"/>
            <a:ext cx="1909770" cy="505605"/>
          </a:xfrm>
          <a:prstGeom prst="rect">
            <a:avLst/>
          </a:prstGeom>
        </p:spPr>
        <p:txBody>
          <a:bodyPr vert="horz" lIns="91440" tIns="45720" rIns="91440" bIns="45720" rtlCol="0">
            <a:noAutofit/>
          </a:bodyPr>
          <a:lstStyle>
            <a:lvl1pPr marL="342900" indent="-342900" algn="l" defTabSz="914400" rtl="0" eaLnBrk="1" latinLnBrk="0" hangingPunct="1">
              <a:lnSpc>
                <a:spcPct val="95000"/>
              </a:lnSpc>
              <a:spcBef>
                <a:spcPts val="1200"/>
              </a:spcBef>
              <a:buClr>
                <a:schemeClr val="accent4"/>
              </a:buClr>
              <a:buSzPct val="105000"/>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1pPr>
            <a:lvl2pPr marL="800100" indent="-342900" algn="l" defTabSz="914400" rtl="0" eaLnBrk="1" latinLnBrk="0" hangingPunct="1">
              <a:lnSpc>
                <a:spcPct val="95000"/>
              </a:lnSpc>
              <a:spcBef>
                <a:spcPts val="1200"/>
              </a:spcBef>
              <a:buClrTx/>
              <a:buSzPct val="90000"/>
              <a:buFont typeface="Courier New" panose="02070309020205020404" pitchFamily="49" charset="0"/>
              <a:buChar char="o"/>
              <a:defRPr sz="2800" kern="1200">
                <a:solidFill>
                  <a:schemeClr val="accent4"/>
                </a:solidFill>
                <a:latin typeface="Century Gothic" panose="020B0502020202020204" pitchFamily="34" charset="0"/>
                <a:ea typeface="+mn-ea"/>
                <a:cs typeface="+mn-cs"/>
              </a:defRPr>
            </a:lvl2pPr>
            <a:lvl3pPr marL="1257300" indent="-342900" algn="l" defTabSz="914400" rtl="0" eaLnBrk="1" latinLnBrk="0" hangingPunct="1">
              <a:lnSpc>
                <a:spcPct val="95000"/>
              </a:lnSpc>
              <a:spcBef>
                <a:spcPts val="1200"/>
              </a:spcBef>
              <a:buFont typeface="Wingdings" panose="05000000000000000000" pitchFamily="2" charset="2"/>
              <a:buChar char="§"/>
              <a:defRPr sz="2800" kern="1200">
                <a:solidFill>
                  <a:schemeClr val="accent4"/>
                </a:solidFill>
                <a:latin typeface="Century Gothic" panose="020B0502020202020204" pitchFamily="34" charset="0"/>
                <a:ea typeface="+mn-ea"/>
                <a:cs typeface="+mn-cs"/>
              </a:defRPr>
            </a:lvl3pPr>
            <a:lvl4pPr marL="1714500" indent="-342900" algn="l" defTabSz="914400" rtl="0" eaLnBrk="1" latinLnBrk="0" hangingPunct="1">
              <a:lnSpc>
                <a:spcPct val="95000"/>
              </a:lnSpc>
              <a:spcBef>
                <a:spcPts val="500"/>
              </a:spcBef>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4pPr>
            <a:lvl5pPr marL="2171700" indent="-342900" algn="l" defTabSz="914400" rtl="0" eaLnBrk="1" latinLnBrk="0" hangingPunct="1">
              <a:lnSpc>
                <a:spcPct val="95000"/>
              </a:lnSpc>
              <a:spcBef>
                <a:spcPts val="500"/>
              </a:spcBef>
              <a:buFont typeface="Century Gothic" panose="020B0502020202020204" pitchFamily="34" charset="0"/>
              <a:buChar char="―"/>
              <a:defRPr sz="28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rtl="0">
              <a:lnSpc>
                <a:spcPct val="90000"/>
              </a:lnSpc>
              <a:spcBef>
                <a:spcPts val="0"/>
              </a:spcBef>
              <a:spcAft>
                <a:spcPts val="0"/>
              </a:spcAft>
              <a:buClr>
                <a:schemeClr val="accent4"/>
              </a:buClr>
              <a:buSzPts val="1000"/>
              <a:buFont typeface="Century Gothic"/>
              <a:buNone/>
            </a:pPr>
            <a:r>
              <a:rPr lang="es-MX" sz="1600" b="1" i="0" u="none" strike="noStrike" cap="none" spc="-50" dirty="0">
                <a:solidFill>
                  <a:schemeClr val="accent4"/>
                </a:solidFill>
                <a:latin typeface="Century Gothic"/>
                <a:ea typeface="Century Gothic"/>
                <a:cs typeface="Century Gothic"/>
                <a:sym typeface="Century Gothic"/>
              </a:rPr>
              <a:t>Vías de</a:t>
            </a:r>
            <a:endParaRPr lang="es-MX" sz="1600" spc="-50" dirty="0"/>
          </a:p>
          <a:p>
            <a:pPr marL="0" marR="0" lvl="0" indent="0" algn="ctr" rtl="0">
              <a:lnSpc>
                <a:spcPct val="90000"/>
              </a:lnSpc>
              <a:spcBef>
                <a:spcPts val="0"/>
              </a:spcBef>
              <a:spcAft>
                <a:spcPts val="0"/>
              </a:spcAft>
              <a:buClr>
                <a:schemeClr val="accent4"/>
              </a:buClr>
              <a:buSzPts val="1000"/>
              <a:buFont typeface="Century Gothic"/>
              <a:buNone/>
            </a:pPr>
            <a:r>
              <a:rPr lang="es-MX" sz="1600" b="1" i="0" u="none" strike="noStrike" cap="none" spc="-50" dirty="0">
                <a:solidFill>
                  <a:schemeClr val="accent4"/>
                </a:solidFill>
                <a:latin typeface="Century Gothic"/>
                <a:ea typeface="Century Gothic"/>
                <a:cs typeface="Century Gothic"/>
                <a:sym typeface="Century Gothic"/>
              </a:rPr>
              <a:t>transmisión</a:t>
            </a:r>
            <a:endParaRPr lang="es-MX" sz="1600" spc="-50" dirty="0"/>
          </a:p>
        </p:txBody>
      </p:sp>
      <p:sp>
        <p:nvSpPr>
          <p:cNvPr id="33" name="Content Placeholder 2">
            <a:extLst>
              <a:ext uri="{FF2B5EF4-FFF2-40B4-BE49-F238E27FC236}">
                <a16:creationId xmlns:a16="http://schemas.microsoft.com/office/drawing/2014/main" id="{63F74B9B-5AF3-42A1-B1BE-4007B4D7445D}"/>
              </a:ext>
              <a:ext uri="{C183D7F6-B498-43B3-948B-1728B52AA6E4}">
                <adec:decorative xmlns:adec="http://schemas.microsoft.com/office/drawing/2017/decorative" val="0"/>
              </a:ext>
            </a:extLst>
          </p:cNvPr>
          <p:cNvSpPr txBox="1">
            <a:spLocks/>
          </p:cNvSpPr>
          <p:nvPr/>
        </p:nvSpPr>
        <p:spPr>
          <a:xfrm>
            <a:off x="6290633" y="5155246"/>
            <a:ext cx="1909770" cy="505605"/>
          </a:xfrm>
          <a:prstGeom prst="rect">
            <a:avLst/>
          </a:prstGeom>
        </p:spPr>
        <p:txBody>
          <a:bodyPr vert="horz" lIns="91440" tIns="45720" rIns="91440" bIns="45720" rtlCol="0">
            <a:noAutofit/>
          </a:bodyPr>
          <a:lstStyle>
            <a:lvl1pPr marL="342900" indent="-342900" algn="l" defTabSz="914400" rtl="0" eaLnBrk="1" latinLnBrk="0" hangingPunct="1">
              <a:lnSpc>
                <a:spcPct val="95000"/>
              </a:lnSpc>
              <a:spcBef>
                <a:spcPts val="1200"/>
              </a:spcBef>
              <a:buClr>
                <a:schemeClr val="accent4"/>
              </a:buClr>
              <a:buSzPct val="105000"/>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1pPr>
            <a:lvl2pPr marL="800100" indent="-342900" algn="l" defTabSz="914400" rtl="0" eaLnBrk="1" latinLnBrk="0" hangingPunct="1">
              <a:lnSpc>
                <a:spcPct val="95000"/>
              </a:lnSpc>
              <a:spcBef>
                <a:spcPts val="1200"/>
              </a:spcBef>
              <a:buClrTx/>
              <a:buSzPct val="90000"/>
              <a:buFont typeface="Courier New" panose="02070309020205020404" pitchFamily="49" charset="0"/>
              <a:buChar char="o"/>
              <a:defRPr sz="2800" kern="1200">
                <a:solidFill>
                  <a:schemeClr val="accent4"/>
                </a:solidFill>
                <a:latin typeface="Century Gothic" panose="020B0502020202020204" pitchFamily="34" charset="0"/>
                <a:ea typeface="+mn-ea"/>
                <a:cs typeface="+mn-cs"/>
              </a:defRPr>
            </a:lvl2pPr>
            <a:lvl3pPr marL="1257300" indent="-342900" algn="l" defTabSz="914400" rtl="0" eaLnBrk="1" latinLnBrk="0" hangingPunct="1">
              <a:lnSpc>
                <a:spcPct val="95000"/>
              </a:lnSpc>
              <a:spcBef>
                <a:spcPts val="1200"/>
              </a:spcBef>
              <a:buFont typeface="Wingdings" panose="05000000000000000000" pitchFamily="2" charset="2"/>
              <a:buChar char="§"/>
              <a:defRPr sz="2800" kern="1200">
                <a:solidFill>
                  <a:schemeClr val="accent4"/>
                </a:solidFill>
                <a:latin typeface="Century Gothic" panose="020B0502020202020204" pitchFamily="34" charset="0"/>
                <a:ea typeface="+mn-ea"/>
                <a:cs typeface="+mn-cs"/>
              </a:defRPr>
            </a:lvl3pPr>
            <a:lvl4pPr marL="1714500" indent="-342900" algn="l" defTabSz="914400" rtl="0" eaLnBrk="1" latinLnBrk="0" hangingPunct="1">
              <a:lnSpc>
                <a:spcPct val="95000"/>
              </a:lnSpc>
              <a:spcBef>
                <a:spcPts val="500"/>
              </a:spcBef>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4pPr>
            <a:lvl5pPr marL="2171700" indent="-342900" algn="l" defTabSz="914400" rtl="0" eaLnBrk="1" latinLnBrk="0" hangingPunct="1">
              <a:lnSpc>
                <a:spcPct val="95000"/>
              </a:lnSpc>
              <a:spcBef>
                <a:spcPts val="500"/>
              </a:spcBef>
              <a:buFont typeface="Century Gothic" panose="020B0502020202020204" pitchFamily="34" charset="0"/>
              <a:buChar char="―"/>
              <a:defRPr sz="28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rtl="0">
              <a:lnSpc>
                <a:spcPct val="90000"/>
              </a:lnSpc>
              <a:spcBef>
                <a:spcPts val="0"/>
              </a:spcBef>
              <a:spcAft>
                <a:spcPts val="0"/>
              </a:spcAft>
              <a:buClr>
                <a:schemeClr val="accent4"/>
              </a:buClr>
              <a:buSzPts val="1000"/>
              <a:buFont typeface="Century Gothic"/>
              <a:buNone/>
            </a:pPr>
            <a:r>
              <a:rPr lang="es-MX" sz="1600" b="1" i="0" u="none" strike="noStrike" cap="none" spc="-50" dirty="0">
                <a:solidFill>
                  <a:schemeClr val="accent4"/>
                </a:solidFill>
                <a:latin typeface="Century Gothic"/>
                <a:ea typeface="Century Gothic"/>
                <a:cs typeface="Century Gothic"/>
                <a:sym typeface="Century Gothic"/>
              </a:rPr>
              <a:t>Las defensas </a:t>
            </a:r>
            <a:br>
              <a:rPr lang="es-MX" sz="1600" b="1" i="0" u="none" strike="noStrike" cap="none" spc="-50" dirty="0">
                <a:solidFill>
                  <a:schemeClr val="accent4"/>
                </a:solidFill>
                <a:latin typeface="Century Gothic"/>
                <a:ea typeface="Century Gothic"/>
                <a:cs typeface="Century Gothic"/>
                <a:sym typeface="Century Gothic"/>
              </a:rPr>
            </a:br>
            <a:r>
              <a:rPr lang="es-MX" sz="1600" b="1" i="0" u="none" strike="noStrike" cap="none" spc="-50" dirty="0">
                <a:solidFill>
                  <a:schemeClr val="accent4"/>
                </a:solidFill>
                <a:latin typeface="Century Gothic"/>
                <a:ea typeface="Century Gothic"/>
                <a:cs typeface="Century Gothic"/>
                <a:sym typeface="Century Gothic"/>
              </a:rPr>
              <a:t>del cuerpo</a:t>
            </a:r>
          </a:p>
        </p:txBody>
      </p:sp>
      <p:sp>
        <p:nvSpPr>
          <p:cNvPr id="10" name="Content Placeholder 2">
            <a:extLst>
              <a:ext uri="{FF2B5EF4-FFF2-40B4-BE49-F238E27FC236}">
                <a16:creationId xmlns:a16="http://schemas.microsoft.com/office/drawing/2014/main" id="{E1D6A43C-77D1-4598-BAEC-3C5FB8CAE25F}"/>
              </a:ext>
              <a:ext uri="{C183D7F6-B498-43B3-948B-1728B52AA6E4}">
                <adec:decorative xmlns:adec="http://schemas.microsoft.com/office/drawing/2017/decorative" val="0"/>
              </a:ext>
            </a:extLst>
          </p:cNvPr>
          <p:cNvSpPr txBox="1">
            <a:spLocks/>
          </p:cNvSpPr>
          <p:nvPr/>
        </p:nvSpPr>
        <p:spPr>
          <a:xfrm>
            <a:off x="9672385" y="4991266"/>
            <a:ext cx="1909770" cy="505605"/>
          </a:xfrm>
          <a:prstGeom prst="rect">
            <a:avLst/>
          </a:prstGeom>
        </p:spPr>
        <p:txBody>
          <a:bodyPr vert="horz" lIns="91440" tIns="45720" rIns="91440" bIns="45720" rtlCol="0">
            <a:noAutofit/>
          </a:bodyPr>
          <a:lstStyle>
            <a:lvl1pPr marL="342900" indent="-342900" algn="l" defTabSz="914400" rtl="0" eaLnBrk="1" latinLnBrk="0" hangingPunct="1">
              <a:lnSpc>
                <a:spcPct val="95000"/>
              </a:lnSpc>
              <a:spcBef>
                <a:spcPts val="1200"/>
              </a:spcBef>
              <a:buClr>
                <a:schemeClr val="accent4"/>
              </a:buClr>
              <a:buSzPct val="105000"/>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1pPr>
            <a:lvl2pPr marL="800100" indent="-342900" algn="l" defTabSz="914400" rtl="0" eaLnBrk="1" latinLnBrk="0" hangingPunct="1">
              <a:lnSpc>
                <a:spcPct val="95000"/>
              </a:lnSpc>
              <a:spcBef>
                <a:spcPts val="1200"/>
              </a:spcBef>
              <a:buClrTx/>
              <a:buSzPct val="90000"/>
              <a:buFont typeface="Courier New" panose="02070309020205020404" pitchFamily="49" charset="0"/>
              <a:buChar char="o"/>
              <a:defRPr sz="2800" kern="1200">
                <a:solidFill>
                  <a:schemeClr val="accent4"/>
                </a:solidFill>
                <a:latin typeface="Century Gothic" panose="020B0502020202020204" pitchFamily="34" charset="0"/>
                <a:ea typeface="+mn-ea"/>
                <a:cs typeface="+mn-cs"/>
              </a:defRPr>
            </a:lvl2pPr>
            <a:lvl3pPr marL="1257300" indent="-342900" algn="l" defTabSz="914400" rtl="0" eaLnBrk="1" latinLnBrk="0" hangingPunct="1">
              <a:lnSpc>
                <a:spcPct val="95000"/>
              </a:lnSpc>
              <a:spcBef>
                <a:spcPts val="1200"/>
              </a:spcBef>
              <a:buFont typeface="Wingdings" panose="05000000000000000000" pitchFamily="2" charset="2"/>
              <a:buChar char="§"/>
              <a:defRPr sz="2800" kern="1200">
                <a:solidFill>
                  <a:schemeClr val="accent4"/>
                </a:solidFill>
                <a:latin typeface="Century Gothic" panose="020B0502020202020204" pitchFamily="34" charset="0"/>
                <a:ea typeface="+mn-ea"/>
                <a:cs typeface="+mn-cs"/>
              </a:defRPr>
            </a:lvl3pPr>
            <a:lvl4pPr marL="1714500" indent="-342900" algn="l" defTabSz="914400" rtl="0" eaLnBrk="1" latinLnBrk="0" hangingPunct="1">
              <a:lnSpc>
                <a:spcPct val="95000"/>
              </a:lnSpc>
              <a:spcBef>
                <a:spcPts val="500"/>
              </a:spcBef>
              <a:buFont typeface="Arial" panose="020B0604020202020204" pitchFamily="34" charset="0"/>
              <a:buChar char="•"/>
              <a:defRPr sz="2800" kern="1200">
                <a:solidFill>
                  <a:schemeClr val="accent4"/>
                </a:solidFill>
                <a:latin typeface="Century Gothic" panose="020B0502020202020204" pitchFamily="34" charset="0"/>
                <a:ea typeface="+mn-ea"/>
                <a:cs typeface="+mn-cs"/>
              </a:defRPr>
            </a:lvl4pPr>
            <a:lvl5pPr marL="2171700" indent="-342900" algn="l" defTabSz="914400" rtl="0" eaLnBrk="1" latinLnBrk="0" hangingPunct="1">
              <a:lnSpc>
                <a:spcPct val="95000"/>
              </a:lnSpc>
              <a:spcBef>
                <a:spcPts val="500"/>
              </a:spcBef>
              <a:buFont typeface="Century Gothic" panose="020B0502020202020204" pitchFamily="34" charset="0"/>
              <a:buChar char="―"/>
              <a:defRPr sz="2800" kern="1200">
                <a:solidFill>
                  <a:schemeClr val="accent4"/>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rtl="0">
              <a:lnSpc>
                <a:spcPct val="90000"/>
              </a:lnSpc>
              <a:spcBef>
                <a:spcPts val="0"/>
              </a:spcBef>
              <a:spcAft>
                <a:spcPts val="0"/>
              </a:spcAft>
              <a:buClr>
                <a:schemeClr val="accent4"/>
              </a:buClr>
              <a:buSzPts val="1000"/>
              <a:buFont typeface="Century Gothic"/>
              <a:buNone/>
            </a:pPr>
            <a:r>
              <a:rPr lang="es-MX" sz="1600" b="1" i="0" u="none" strike="noStrike" cap="none" spc="-50" dirty="0">
                <a:solidFill>
                  <a:schemeClr val="accent4"/>
                </a:solidFill>
                <a:latin typeface="Century Gothic"/>
                <a:ea typeface="Century Gothic"/>
                <a:cs typeface="Century Gothic"/>
                <a:sym typeface="Century Gothic"/>
              </a:rPr>
              <a:t>Supervivencia </a:t>
            </a:r>
            <a:br>
              <a:rPr lang="es-MX" sz="1600" b="1" i="0" u="none" strike="noStrike" cap="none" spc="-50" dirty="0">
                <a:solidFill>
                  <a:schemeClr val="accent4"/>
                </a:solidFill>
                <a:latin typeface="Century Gothic"/>
                <a:ea typeface="Century Gothic"/>
                <a:cs typeface="Century Gothic"/>
                <a:sym typeface="Century Gothic"/>
              </a:rPr>
            </a:br>
            <a:r>
              <a:rPr lang="es-MX" sz="1600" b="1" i="0" u="none" strike="noStrike" cap="none" spc="-50" dirty="0">
                <a:solidFill>
                  <a:schemeClr val="accent4"/>
                </a:solidFill>
                <a:latin typeface="Century Gothic"/>
                <a:ea typeface="Century Gothic"/>
                <a:cs typeface="Century Gothic"/>
                <a:sym typeface="Century Gothic"/>
              </a:rPr>
              <a:t>del microbio</a:t>
            </a:r>
            <a:endParaRPr lang="es-MX" sz="1600" spc="-50" dirty="0"/>
          </a:p>
        </p:txBody>
      </p:sp>
    </p:spTree>
    <p:custDataLst>
      <p:tags r:id="rId1"/>
    </p:custDataLst>
    <p:extLst>
      <p:ext uri="{BB962C8B-B14F-4D97-AF65-F5344CB8AC3E}">
        <p14:creationId xmlns:p14="http://schemas.microsoft.com/office/powerpoint/2010/main" val="2639587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1991B-6653-4869-8247-210D893BE1CC}"/>
              </a:ext>
            </a:extLst>
          </p:cNvPr>
          <p:cNvSpPr>
            <a:spLocks noGrp="1"/>
          </p:cNvSpPr>
          <p:nvPr>
            <p:ph type="title"/>
          </p:nvPr>
        </p:nvSpPr>
        <p:spPr>
          <a:xfrm>
            <a:off x="630621" y="1479584"/>
            <a:ext cx="3941379" cy="929211"/>
          </a:xfrm>
        </p:spPr>
        <p:txBody>
          <a:bodyPr>
            <a:normAutofit/>
          </a:bodyPr>
          <a:lstStyle/>
          <a:p>
            <a:r>
              <a:rPr lang="es-MX" sz="3600" dirty="0">
                <a:solidFill>
                  <a:srgbClr val="FFFFFF"/>
                </a:solidFill>
              </a:rPr>
              <a:t>Reservorios</a:t>
            </a:r>
            <a:endParaRPr lang="en-US" dirty="0"/>
          </a:p>
        </p:txBody>
      </p:sp>
      <p:sp>
        <p:nvSpPr>
          <p:cNvPr id="6" name="Oval 5" descr="Stainless steel handwashing sink">
            <a:extLst>
              <a:ext uri="{FF2B5EF4-FFF2-40B4-BE49-F238E27FC236}">
                <a16:creationId xmlns:a16="http://schemas.microsoft.com/office/drawing/2014/main" id="{98D623C4-35F5-4282-92BC-17A34D88D470}"/>
              </a:ext>
            </a:extLst>
          </p:cNvPr>
          <p:cNvSpPr/>
          <p:nvPr/>
        </p:nvSpPr>
        <p:spPr>
          <a:xfrm>
            <a:off x="5180110" y="252663"/>
            <a:ext cx="5896104" cy="59999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394FAFB2-B63C-4CF4-9E34-20B51DB8790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893" y="5967785"/>
            <a:ext cx="2161697" cy="811200"/>
          </a:xfrm>
          <a:prstGeom prst="rect">
            <a:avLst/>
          </a:prstGeom>
        </p:spPr>
      </p:pic>
      <p:sp>
        <p:nvSpPr>
          <p:cNvPr id="11" name="Slide Number Placeholder 5">
            <a:extLst>
              <a:ext uri="{FF2B5EF4-FFF2-40B4-BE49-F238E27FC236}">
                <a16:creationId xmlns:a16="http://schemas.microsoft.com/office/drawing/2014/main" id="{8EF440D0-B40D-4CAA-BEBB-ADEDA2689C4F}"/>
              </a:ext>
              <a:ext uri="{C183D7F6-B498-43B3-948B-1728B52AA6E4}">
                <adec:decorative xmlns:adec="http://schemas.microsoft.com/office/drawing/2017/decorative" val="1"/>
              </a:ext>
            </a:extLst>
          </p:cNvPr>
          <p:cNvSpPr txBox="1">
            <a:spLocks/>
          </p:cNvSpPr>
          <p:nvPr/>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7</a:t>
            </a:fld>
            <a:endParaRPr lang="en-US" dirty="0"/>
          </a:p>
        </p:txBody>
      </p:sp>
      <p:sp>
        <p:nvSpPr>
          <p:cNvPr id="7" name="TextBox 6">
            <a:extLst>
              <a:ext uri="{FF2B5EF4-FFF2-40B4-BE49-F238E27FC236}">
                <a16:creationId xmlns:a16="http://schemas.microsoft.com/office/drawing/2014/main" id="{46FDA29E-3B5B-45DD-A910-9A7E331847D5}"/>
              </a:ext>
              <a:ext uri="{C183D7F6-B498-43B3-948B-1728B52AA6E4}">
                <adec:decorative xmlns:adec="http://schemas.microsoft.com/office/drawing/2017/decorative" val="1"/>
              </a:ext>
            </a:extLst>
          </p:cNvPr>
          <p:cNvSpPr txBox="1"/>
          <p:nvPr/>
        </p:nvSpPr>
        <p:spPr>
          <a:xfrm>
            <a:off x="2893483" y="6449088"/>
            <a:ext cx="8556989"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chemeClr val="bg1"/>
                </a:solidFill>
                <a:effectLst/>
                <a:uLnTx/>
                <a:uFillTx/>
                <a:latin typeface="Century Gothic"/>
                <a:ea typeface="+mn-ea"/>
                <a:cs typeface="+mn-cs"/>
              </a:rPr>
              <a:t>Identificación de los riesgos por medio de los reservorios | Sesión 2: Cómo los microbios enferman a las personas </a:t>
            </a:r>
          </a:p>
        </p:txBody>
      </p:sp>
    </p:spTree>
    <p:custDataLst>
      <p:tags r:id="rId1"/>
    </p:custDataLst>
    <p:extLst>
      <p:ext uri="{BB962C8B-B14F-4D97-AF65-F5344CB8AC3E}">
        <p14:creationId xmlns:p14="http://schemas.microsoft.com/office/powerpoint/2010/main" val="7852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36818-B179-4B29-9DBA-C47025859F5F}"/>
              </a:ext>
            </a:extLst>
          </p:cNvPr>
          <p:cNvSpPr>
            <a:spLocks noGrp="1"/>
          </p:cNvSpPr>
          <p:nvPr>
            <p:ph type="title"/>
          </p:nvPr>
        </p:nvSpPr>
        <p:spPr>
          <a:xfrm>
            <a:off x="630621" y="872836"/>
            <a:ext cx="3941379" cy="1535959"/>
          </a:xfrm>
        </p:spPr>
        <p:txBody>
          <a:bodyPr>
            <a:normAutofit/>
          </a:bodyPr>
          <a:lstStyle/>
          <a:p>
            <a:r>
              <a:rPr lang="en-US" dirty="0" err="1"/>
              <a:t>Vías</a:t>
            </a:r>
            <a:r>
              <a:rPr lang="en-US" dirty="0"/>
              <a:t> de </a:t>
            </a:r>
            <a:r>
              <a:rPr lang="en-US" dirty="0" err="1"/>
              <a:t>transmisión</a:t>
            </a:r>
            <a:endParaRPr lang="en-US" dirty="0"/>
          </a:p>
        </p:txBody>
      </p:sp>
      <p:sp>
        <p:nvSpPr>
          <p:cNvPr id="6" name="Oval 5" descr="IV inserted and taped to the back of a person's hand">
            <a:extLst>
              <a:ext uri="{FF2B5EF4-FFF2-40B4-BE49-F238E27FC236}">
                <a16:creationId xmlns:a16="http://schemas.microsoft.com/office/drawing/2014/main" id="{C987E2F8-0AC8-4803-B6EF-1D84D6F57A27}"/>
              </a:ext>
            </a:extLst>
          </p:cNvPr>
          <p:cNvSpPr/>
          <p:nvPr/>
        </p:nvSpPr>
        <p:spPr>
          <a:xfrm>
            <a:off x="5272983" y="363426"/>
            <a:ext cx="5803231" cy="580323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AF19460E-F16E-4EA5-9E12-DF9D7A4BC128}"/>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893" y="5967785"/>
            <a:ext cx="2161697" cy="811200"/>
          </a:xfrm>
          <a:prstGeom prst="rect">
            <a:avLst/>
          </a:prstGeom>
        </p:spPr>
      </p:pic>
      <p:sp>
        <p:nvSpPr>
          <p:cNvPr id="10" name="Slide Number Placeholder 5">
            <a:extLst>
              <a:ext uri="{FF2B5EF4-FFF2-40B4-BE49-F238E27FC236}">
                <a16:creationId xmlns:a16="http://schemas.microsoft.com/office/drawing/2014/main" id="{14FED696-FC13-4C7C-88A9-5CF49C833D2D}"/>
              </a:ext>
              <a:ext uri="{C183D7F6-B498-43B3-948B-1728B52AA6E4}">
                <adec:decorative xmlns:adec="http://schemas.microsoft.com/office/drawing/2017/decorative" val="1"/>
              </a:ext>
            </a:extLst>
          </p:cNvPr>
          <p:cNvSpPr txBox="1">
            <a:spLocks/>
          </p:cNvSpPr>
          <p:nvPr/>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8</a:t>
            </a:fld>
            <a:endParaRPr lang="en-US" dirty="0"/>
          </a:p>
        </p:txBody>
      </p:sp>
      <p:sp>
        <p:nvSpPr>
          <p:cNvPr id="7" name="TextBox 6">
            <a:extLst>
              <a:ext uri="{FF2B5EF4-FFF2-40B4-BE49-F238E27FC236}">
                <a16:creationId xmlns:a16="http://schemas.microsoft.com/office/drawing/2014/main" id="{A590C317-C659-4368-929B-5092074AA166}"/>
              </a:ext>
              <a:ext uri="{C183D7F6-B498-43B3-948B-1728B52AA6E4}">
                <adec:decorative xmlns:adec="http://schemas.microsoft.com/office/drawing/2017/decorative" val="1"/>
              </a:ext>
            </a:extLst>
          </p:cNvPr>
          <p:cNvSpPr txBox="1"/>
          <p:nvPr/>
        </p:nvSpPr>
        <p:spPr>
          <a:xfrm>
            <a:off x="2893483" y="6449088"/>
            <a:ext cx="8556989"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chemeClr val="bg1"/>
                </a:solidFill>
                <a:effectLst/>
                <a:uLnTx/>
                <a:uFillTx/>
                <a:latin typeface="Century Gothic"/>
                <a:ea typeface="+mn-ea"/>
                <a:cs typeface="+mn-cs"/>
              </a:rPr>
              <a:t>Identificación de los riesgos por medio de los reservorios | Sesión 2: Cómo los microbios enferman a las personas </a:t>
            </a:r>
          </a:p>
        </p:txBody>
      </p:sp>
    </p:spTree>
    <p:custDataLst>
      <p:tags r:id="rId1"/>
    </p:custDataLst>
    <p:extLst>
      <p:ext uri="{BB962C8B-B14F-4D97-AF65-F5344CB8AC3E}">
        <p14:creationId xmlns:p14="http://schemas.microsoft.com/office/powerpoint/2010/main" val="3985315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09CA9-94D1-461F-9D83-DA4422E3991C}"/>
              </a:ext>
            </a:extLst>
          </p:cNvPr>
          <p:cNvSpPr>
            <a:spLocks noGrp="1"/>
          </p:cNvSpPr>
          <p:nvPr>
            <p:ph type="title"/>
          </p:nvPr>
        </p:nvSpPr>
        <p:spPr>
          <a:xfrm>
            <a:off x="630621" y="3701108"/>
            <a:ext cx="3941379" cy="929211"/>
          </a:xfrm>
        </p:spPr>
        <p:txBody>
          <a:bodyPr>
            <a:noAutofit/>
          </a:bodyPr>
          <a:lstStyle/>
          <a:p>
            <a:r>
              <a:rPr lang="es-MX" dirty="0"/>
              <a:t>Para poder infectar a una persona, los microbios tienen que evadir las defensas del cuerpo</a:t>
            </a:r>
            <a:endParaRPr lang="en-US" dirty="0"/>
          </a:p>
        </p:txBody>
      </p:sp>
      <p:sp>
        <p:nvSpPr>
          <p:cNvPr id="7" name="Oval 6" descr="Person sneezing into a tissue.">
            <a:extLst>
              <a:ext uri="{FF2B5EF4-FFF2-40B4-BE49-F238E27FC236}">
                <a16:creationId xmlns:a16="http://schemas.microsoft.com/office/drawing/2014/main" id="{437306A0-0B53-4E7A-A8D5-B3285ED37744}"/>
              </a:ext>
            </a:extLst>
          </p:cNvPr>
          <p:cNvSpPr/>
          <p:nvPr/>
        </p:nvSpPr>
        <p:spPr>
          <a:xfrm>
            <a:off x="5178450" y="240633"/>
            <a:ext cx="5897764" cy="599128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B1D8A5C-F942-4272-B7E8-9D62673F1FD2}"/>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893" y="5967785"/>
            <a:ext cx="2161697" cy="811200"/>
          </a:xfrm>
          <a:prstGeom prst="rect">
            <a:avLst/>
          </a:prstGeom>
        </p:spPr>
      </p:pic>
      <p:sp>
        <p:nvSpPr>
          <p:cNvPr id="8" name="Slide Number Placeholder 5">
            <a:extLst>
              <a:ext uri="{FF2B5EF4-FFF2-40B4-BE49-F238E27FC236}">
                <a16:creationId xmlns:a16="http://schemas.microsoft.com/office/drawing/2014/main" id="{F32B55A8-E3B0-4E43-A018-E240DBA93339}"/>
              </a:ext>
              <a:ext uri="{C183D7F6-B498-43B3-948B-1728B52AA6E4}">
                <adec:decorative xmlns:adec="http://schemas.microsoft.com/office/drawing/2017/decorative" val="1"/>
              </a:ext>
            </a:extLst>
          </p:cNvPr>
          <p:cNvSpPr txBox="1">
            <a:spLocks/>
          </p:cNvSpPr>
          <p:nvPr/>
        </p:nvSpPr>
        <p:spPr>
          <a:xfrm>
            <a:off x="11353800" y="6449088"/>
            <a:ext cx="620486" cy="276999"/>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F026F98-229B-48B0-BECF-EA1F5459ACF1}" type="slidenum">
              <a:rPr lang="en-US" smtClean="0"/>
              <a:pPr/>
              <a:t>9</a:t>
            </a:fld>
            <a:endParaRPr lang="en-US" dirty="0"/>
          </a:p>
        </p:txBody>
      </p:sp>
      <p:sp>
        <p:nvSpPr>
          <p:cNvPr id="10" name="TextBox 9">
            <a:extLst>
              <a:ext uri="{FF2B5EF4-FFF2-40B4-BE49-F238E27FC236}">
                <a16:creationId xmlns:a16="http://schemas.microsoft.com/office/drawing/2014/main" id="{B89D6BE5-5D19-40BE-8A2D-077AEC185176}"/>
              </a:ext>
              <a:ext uri="{C183D7F6-B498-43B3-948B-1728B52AA6E4}">
                <adec:decorative xmlns:adec="http://schemas.microsoft.com/office/drawing/2017/decorative" val="1"/>
              </a:ext>
            </a:extLst>
          </p:cNvPr>
          <p:cNvSpPr txBox="1"/>
          <p:nvPr/>
        </p:nvSpPr>
        <p:spPr>
          <a:xfrm>
            <a:off x="2893483" y="6449088"/>
            <a:ext cx="8556989"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schemeClr val="bg1"/>
                </a:solidFill>
                <a:effectLst/>
                <a:uLnTx/>
                <a:uFillTx/>
                <a:latin typeface="Century Gothic"/>
                <a:ea typeface="+mn-ea"/>
                <a:cs typeface="+mn-cs"/>
              </a:rPr>
              <a:t>Identificación de los riesgos por medio de los reservorios | Sesión 2: Cómo los microbios enferman a las personas </a:t>
            </a:r>
          </a:p>
        </p:txBody>
      </p:sp>
    </p:spTree>
    <p:custDataLst>
      <p:tags r:id="rId1"/>
    </p:custDataLst>
    <p:extLst>
      <p:ext uri="{BB962C8B-B14F-4D97-AF65-F5344CB8AC3E}">
        <p14:creationId xmlns:p14="http://schemas.microsoft.com/office/powerpoint/2010/main" val="950762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COUNT" val="2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3780_PFL_PPT_template_Avenir_2-26-21_DRAFT">
  <a:themeElements>
    <a:clrScheme name="Custom 25">
      <a:dk1>
        <a:sysClr val="windowText" lastClr="000000"/>
      </a:dk1>
      <a:lt1>
        <a:srgbClr val="FFFFFF"/>
      </a:lt1>
      <a:dk2>
        <a:srgbClr val="7D4578"/>
      </a:dk2>
      <a:lt2>
        <a:srgbClr val="78B441"/>
      </a:lt2>
      <a:accent1>
        <a:srgbClr val="13619C"/>
      </a:accent1>
      <a:accent2>
        <a:srgbClr val="2C998A"/>
      </a:accent2>
      <a:accent3>
        <a:srgbClr val="FAAA51"/>
      </a:accent3>
      <a:accent4>
        <a:srgbClr val="123E67"/>
      </a:accent4>
      <a:accent5>
        <a:srgbClr val="CC314E"/>
      </a:accent5>
      <a:accent6>
        <a:srgbClr val="F4DF4D"/>
      </a:accent6>
      <a:hlink>
        <a:srgbClr val="1F419A"/>
      </a:hlink>
      <a:folHlink>
        <a:srgbClr val="5052A3"/>
      </a:folHlink>
    </a:clrScheme>
    <a:fontScheme name="Custom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00C7441-9561-4DBA-819E-24C06F538D37}" vid="{5E2362F0-5FBD-4C93-8ADE-1DD9536CF8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A75AAA0E7D14345B534E1E00A545106" ma:contentTypeVersion="15" ma:contentTypeDescription="Create a new document." ma:contentTypeScope="" ma:versionID="f41e4520be1250ae8b9f15b3032a736b">
  <xsd:schema xmlns:xsd="http://www.w3.org/2001/XMLSchema" xmlns:xs="http://www.w3.org/2001/XMLSchema" xmlns:p="http://schemas.microsoft.com/office/2006/metadata/properties" xmlns:ns2="5409fb0e-d5f7-4ffd-af93-59119f70d99a" xmlns:ns3="7cc9c0ec-1620-4e90-9544-c7c8782497d2" targetNamespace="http://schemas.microsoft.com/office/2006/metadata/properties" ma:root="true" ma:fieldsID="3e64fddb75371a3ec2f09b1de7579596" ns2:_="" ns3:_="">
    <xsd:import namespace="5409fb0e-d5f7-4ffd-af93-59119f70d99a"/>
    <xsd:import namespace="7cc9c0ec-1620-4e90-9544-c7c8782497d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409fb0e-d5f7-4ffd-af93-59119f70d9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3b40f3a-84d0-4acf-ad34-a39173ff9cc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cc9c0ec-1620-4e90-9544-c7c8782497d2"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74f2044d-be69-427f-a2bd-99f9450451bb}" ma:internalName="TaxCatchAll" ma:showField="CatchAllData" ma:web="7cc9c0ec-1620-4e90-9544-c7c8782497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409fb0e-d5f7-4ffd-af93-59119f70d99a">
      <Terms xmlns="http://schemas.microsoft.com/office/infopath/2007/PartnerControls"/>
    </lcf76f155ced4ddcb4097134ff3c332f>
    <TaxCatchAll xmlns="7cc9c0ec-1620-4e90-9544-c7c8782497d2" xsi:nil="true"/>
  </documentManagement>
</p:properties>
</file>

<file path=customXml/itemProps1.xml><?xml version="1.0" encoding="utf-8"?>
<ds:datastoreItem xmlns:ds="http://schemas.openxmlformats.org/officeDocument/2006/customXml" ds:itemID="{8B20DF94-73FF-4BDC-AF4E-DFE5BEBEFD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409fb0e-d5f7-4ffd-af93-59119f70d99a"/>
    <ds:schemaRef ds:uri="7cc9c0ec-1620-4e90-9544-c7c8782497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F290463-09D2-4293-9C7F-3EC68AC6D181}">
  <ds:schemaRefs>
    <ds:schemaRef ds:uri="http://schemas.microsoft.com/sharepoint/v3/contenttype/forms"/>
  </ds:schemaRefs>
</ds:datastoreItem>
</file>

<file path=customXml/itemProps3.xml><?xml version="1.0" encoding="utf-8"?>
<ds:datastoreItem xmlns:ds="http://schemas.openxmlformats.org/officeDocument/2006/customXml" ds:itemID="{0934189D-1A42-44DA-A208-37AEEED1A382}">
  <ds:schemaRefs>
    <ds:schemaRef ds:uri="http://purl.org/dc/terms/"/>
    <ds:schemaRef ds:uri="http://schemas.openxmlformats.org/package/2006/metadata/core-properties"/>
    <ds:schemaRef ds:uri="http://www.w3.org/XML/1998/namespace"/>
    <ds:schemaRef ds:uri="http://schemas.microsoft.com/office/2006/documentManagement/types"/>
    <ds:schemaRef ds:uri="7cc9c0ec-1620-4e90-9544-c7c8782497d2"/>
    <ds:schemaRef ds:uri="http://purl.org/dc/elements/1.1/"/>
    <ds:schemaRef ds:uri="http://schemas.microsoft.com/office/infopath/2007/PartnerControls"/>
    <ds:schemaRef ds:uri="http://schemas.microsoft.com/office/2006/metadata/properties"/>
    <ds:schemaRef ds:uri="5409fb0e-d5f7-4ffd-af93-59119f70d99a"/>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3150</TotalTime>
  <Words>5561</Words>
  <Application>Microsoft Office PowerPoint</Application>
  <PresentationFormat>Widescreen</PresentationFormat>
  <Paragraphs>316</Paragraphs>
  <Slides>25</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Avenir LT Std 65 Medium</vt:lpstr>
      <vt:lpstr>Calibri</vt:lpstr>
      <vt:lpstr>Century Gothic</vt:lpstr>
      <vt:lpstr>Courier New</vt:lpstr>
      <vt:lpstr>Wingdings</vt:lpstr>
      <vt:lpstr>13780_PFL_PPT_template_Avenir_2-26-21_DRAFT</vt:lpstr>
      <vt:lpstr>Cómo los microbios enferman a las personas</vt:lpstr>
      <vt:lpstr>Agenda</vt:lpstr>
      <vt:lpstr>Cómo se propagan los microbios y enferman a las personas</vt:lpstr>
      <vt:lpstr>Cómo se propagan los microbios</vt:lpstr>
      <vt:lpstr>Video:  Cómo se propagan los microbios en la atención médica</vt:lpstr>
      <vt:lpstr>Cinco elementos de cómo los microbios se propagan y causan infecciones</vt:lpstr>
      <vt:lpstr>Reservorios</vt:lpstr>
      <vt:lpstr>Vías de transmisión</vt:lpstr>
      <vt:lpstr>Para poder infectar a una persona, los microbios tienen que evadir las defensas del cuerpo</vt:lpstr>
      <vt:lpstr>Supervivencia</vt:lpstr>
      <vt:lpstr>Cómo se propagan los microbios en la atención médica: cuatro vías de transmisión principales</vt:lpstr>
      <vt:lpstr>Saber dónde viven los microbios y cómo se propagan  ayuda a identificar el riesgo</vt:lpstr>
      <vt:lpstr>¿Cómo puede ocurrir una infección? </vt:lpstr>
      <vt:lpstr>Escenarios: ¿Cómo puede ocurrir una infección?</vt:lpstr>
      <vt:lpstr>Estreptococo en la mano de un trabajador de la salud</vt:lpstr>
      <vt:lpstr>Cómo se propagan los microbios y enferman a las personas </vt:lpstr>
      <vt:lpstr>Cree su propio escenario</vt:lpstr>
      <vt:lpstr>Cinco elementos de cómo los microbios se propagan y causan infecciones </vt:lpstr>
      <vt:lpstr>Resúmenes de escenarios</vt:lpstr>
      <vt:lpstr>Resumen general</vt:lpstr>
      <vt:lpstr>Reflexión </vt:lpstr>
      <vt:lpstr>Preguntas</vt:lpstr>
      <vt:lpstr>Conclusión</vt:lpstr>
      <vt:lpstr>Puntos clave</vt:lpstr>
      <vt:lpstr>Cómo participar y dar su opinión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Germs Make People Sick: Recognizing Risk Using Reservoirs, Session 2</dc:title>
  <dc:subject>Germs can make people sick.</dc:subject>
  <dc:creator>CDC Project Firstline</dc:creator>
  <cp:keywords>Patients;immune system;infection control;healthcare;germs;virus</cp:keywords>
  <cp:lastModifiedBy>Mink, Teresa</cp:lastModifiedBy>
  <cp:revision>227</cp:revision>
  <dcterms:created xsi:type="dcterms:W3CDTF">2021-12-16T15:04:03Z</dcterms:created>
  <dcterms:modified xsi:type="dcterms:W3CDTF">2022-09-28T23:50:18Z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en-us</vt:lpwstr>
  </property>
  <property fmtid="{D5CDD505-2E9C-101B-9397-08002B2CF9AE}" pid="3" name="ContentTypeId">
    <vt:lpwstr>0x010100FA75AAA0E7D14345B534E1E00A545106</vt:lpwstr>
  </property>
</Properties>
</file>