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9" r:id="rId3"/>
    <p:sldId id="276" r:id="rId4"/>
    <p:sldId id="257" r:id="rId5"/>
    <p:sldId id="258" r:id="rId6"/>
    <p:sldId id="280" r:id="rId7"/>
    <p:sldId id="281" r:id="rId8"/>
    <p:sldId id="282" r:id="rId9"/>
    <p:sldId id="270" r:id="rId10"/>
    <p:sldId id="284" r:id="rId11"/>
    <p:sldId id="285" r:id="rId12"/>
    <p:sldId id="286" r:id="rId13"/>
    <p:sldId id="287" r:id="rId14"/>
    <p:sldId id="288" r:id="rId15"/>
    <p:sldId id="289" r:id="rId16"/>
    <p:sldId id="274" r:id="rId17"/>
    <p:sldId id="271" r:id="rId18"/>
    <p:sldId id="269" r:id="rId19"/>
    <p:sldId id="273" r:id="rId20"/>
    <p:sldId id="283" r:id="rId21"/>
    <p:sldId id="272"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A49D4-4470-4D18-9F51-2C6E7D66CFD7}" v="17" dt="2022-10-07T17:44:49.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snapToGrid="0">
      <p:cViewPr varScale="1">
        <p:scale>
          <a:sx n="103" d="100"/>
          <a:sy n="103" d="100"/>
        </p:scale>
        <p:origin x="114" y="102"/>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coquan, Danny" userId="c2e5dd3f-1310-4632-a927-647c6c0d7969" providerId="ADAL" clId="{B9BA49D4-4470-4D18-9F51-2C6E7D66CFD7}"/>
    <pc:docChg chg="undo custSel modSld">
      <pc:chgData name="Occoquan, Danny" userId="c2e5dd3f-1310-4632-a927-647c6c0d7969" providerId="ADAL" clId="{B9BA49D4-4470-4D18-9F51-2C6E7D66CFD7}" dt="2022-10-07T17:51:47.133" v="6" actId="20577"/>
      <pc:docMkLst>
        <pc:docMk/>
      </pc:docMkLst>
      <pc:sldChg chg="modSp mod">
        <pc:chgData name="Occoquan, Danny" userId="c2e5dd3f-1310-4632-a927-647c6c0d7969" providerId="ADAL" clId="{B9BA49D4-4470-4D18-9F51-2C6E7D66CFD7}" dt="2022-10-07T17:51:47.133" v="6" actId="20577"/>
        <pc:sldMkLst>
          <pc:docMk/>
          <pc:sldMk cId="475723870" sldId="272"/>
        </pc:sldMkLst>
        <pc:spChg chg="mod">
          <ac:chgData name="Occoquan, Danny" userId="c2e5dd3f-1310-4632-a927-647c6c0d7969" providerId="ADAL" clId="{B9BA49D4-4470-4D18-9F51-2C6E7D66CFD7}" dt="2022-10-07T17:51:47.133" v="6" actId="20577"/>
          <ac:spMkLst>
            <pc:docMk/>
            <pc:sldMk cId="475723870" sldId="272"/>
            <ac:spMk id="3" creationId="{EA7FE9FA-2F49-4CAC-8794-C7881CF14D8C}"/>
          </ac:spMkLst>
        </pc:spChg>
      </pc:sldChg>
      <pc:sldChg chg="modSp mod">
        <pc:chgData name="Occoquan, Danny" userId="c2e5dd3f-1310-4632-a927-647c6c0d7969" providerId="ADAL" clId="{B9BA49D4-4470-4D18-9F51-2C6E7D66CFD7}" dt="2022-10-07T17:49:46.853" v="3" actId="255"/>
        <pc:sldMkLst>
          <pc:docMk/>
          <pc:sldMk cId="2519394543" sldId="283"/>
        </pc:sldMkLst>
        <pc:spChg chg="mod">
          <ac:chgData name="Occoquan, Danny" userId="c2e5dd3f-1310-4632-a927-647c6c0d7969" providerId="ADAL" clId="{B9BA49D4-4470-4D18-9F51-2C6E7D66CFD7}" dt="2022-10-07T17:49:46.853" v="3" actId="255"/>
          <ac:spMkLst>
            <pc:docMk/>
            <pc:sldMk cId="2519394543" sldId="283"/>
            <ac:spMk id="2" creationId="{6F0701CE-ABB1-4EE2-AD79-56E0F4861C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10/7/2022</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 sz="2000" b="1" dirty="0"/>
              <a:t>Notas para el facilitador: </a:t>
            </a:r>
          </a:p>
          <a:p>
            <a:pPr marL="0" lvl="0" indent="0" algn="l" rtl="0">
              <a:spcBef>
                <a:spcPts val="0"/>
              </a:spcBef>
              <a:spcAft>
                <a:spcPts val="0"/>
              </a:spcAft>
              <a:buNone/>
            </a:pPr>
            <a:r>
              <a:rPr lang="es-ES" sz="2000" dirty="0"/>
              <a:t>Los participantes se conectan y se instalan.</a:t>
            </a:r>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 </a:t>
            </a:r>
          </a:p>
          <a:p>
            <a:pPr marL="311150" lvl="0" indent="-285750" algn="l" rtl="0">
              <a:spcBef>
                <a:spcPts val="800"/>
              </a:spcBef>
              <a:spcAft>
                <a:spcPts val="0"/>
              </a:spcAft>
              <a:buClr>
                <a:srgbClr val="211D1E"/>
              </a:buClr>
              <a:buSzPts val="1400"/>
              <a:buFont typeface="Calibri"/>
              <a:buChar char="•"/>
            </a:pPr>
            <a:r>
              <a:rPr lang="es-ES" dirty="0"/>
              <a:t>En el chat, comparta</a:t>
            </a:r>
            <a:r>
              <a:rPr lang="es-ES" b="1" dirty="0"/>
              <a:t> </a:t>
            </a:r>
            <a:r>
              <a:rPr lang="es-ES" dirty="0"/>
              <a:t>el enlace a la página web de la nube de palabras que ha creado para el sistema gastrointestinal, y pide al grupo del sistema gastrointestinal que visite la página y añada sus datos importantes en la nube. </a:t>
            </a:r>
          </a:p>
          <a:p>
            <a:pPr marL="311150" lvl="0" indent="-285750" algn="l" rtl="0">
              <a:spcBef>
                <a:spcPts val="0"/>
              </a:spcBef>
              <a:spcAft>
                <a:spcPts val="0"/>
              </a:spcAft>
              <a:buClr>
                <a:srgbClr val="211D1E"/>
              </a:buClr>
              <a:buSzPts val="1400"/>
              <a:buFont typeface="Calibri"/>
              <a:buChar char="•"/>
            </a:pPr>
            <a:r>
              <a:rPr lang="es-ES" dirty="0"/>
              <a:t>Mientras el grupo escribe sus respuestas, comparta la pantalla de la página de la nube de palabras para que todos puedan ver cómo se rellena en tiempo real. Si se identifica el mismo punto más de una vez, o si se observan puntos similares, destaque su importancia. </a:t>
            </a:r>
          </a:p>
          <a:p>
            <a:pPr marL="311150" lvl="0" indent="-285750" algn="l" rtl="0">
              <a:spcBef>
                <a:spcPts val="0"/>
              </a:spcBef>
              <a:spcAft>
                <a:spcPts val="0"/>
              </a:spcAft>
              <a:buClr>
                <a:srgbClr val="211D1E"/>
              </a:buClr>
              <a:buSzPts val="1400"/>
              <a:buFont typeface="Calibri"/>
              <a:buChar char="•"/>
            </a:pPr>
            <a:r>
              <a:rPr lang="es-ES" dirty="0"/>
              <a:t>Si el tiempo lo permite, puede pedir a uno o dos participantes del grupo del sistema gastrointestinal que compartan sus datos importantes y por qué los identificaron. También puede invitar a todos los participantes a compartir sus observaciones sobre la nube de palabras.</a:t>
            </a:r>
          </a:p>
          <a:p>
            <a:pPr marL="0" lvl="0" indent="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spcBef>
                <a:spcPts val="800"/>
              </a:spcBef>
              <a:spcAft>
                <a:spcPts val="0"/>
              </a:spcAft>
              <a:buNone/>
            </a:pPr>
            <a:r>
              <a:rPr lang="es-ES" dirty="0"/>
              <a:t>"Ahora, escuchemos a las personas que revisaron el reservorio del sistema gastrointestinal. Si pertenecen a ese grupo, hagan clic en el enlace que he publicado en el chat. Cuando lleguen a la página web, escriban sus datos importantes sobre el sistema gastrointestinal". </a:t>
            </a:r>
          </a:p>
          <a:p>
            <a:pPr marL="0" lvl="0" indent="0" algn="l" rtl="0">
              <a:spcBef>
                <a:spcPts val="0"/>
              </a:spcBef>
              <a:spcAft>
                <a:spcPts val="0"/>
              </a:spcAft>
              <a:buNone/>
            </a:pPr>
            <a:r>
              <a:rPr lang="es-ES" dirty="0"/>
              <a:t>(Comparta la página web de la nube de palabras. Reconozca y reafirme</a:t>
            </a:r>
            <a:r>
              <a:rPr lang="es-ES" b="1" dirty="0"/>
              <a:t> </a:t>
            </a:r>
            <a:r>
              <a:rPr lang="es-ES" dirty="0"/>
              <a:t>las entradas, según corresponda).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"¡Esto es genial, gracias! Veo que varios de ustedes identificaron datos similares. ¿Algún participante del grupo del sistema gastrointestinal quiere activar su micrófono y compartir el hecho que eligió, y por qué lo identificó como importante para el control de infecciones?" </a:t>
            </a:r>
          </a:p>
          <a:p>
            <a:pPr marL="0" lvl="0" indent="0" algn="l" rtl="0">
              <a:spcBef>
                <a:spcPts val="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409346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11150" lvl="0" indent="-285750" algn="l" rtl="0">
              <a:spcBef>
                <a:spcPts val="800"/>
              </a:spcBef>
              <a:spcAft>
                <a:spcPts val="0"/>
              </a:spcAft>
              <a:buClr>
                <a:srgbClr val="211D1E"/>
              </a:buClr>
              <a:buSzPts val="1400"/>
              <a:buFont typeface="Calibri"/>
              <a:buChar char="•"/>
            </a:pPr>
            <a:r>
              <a:rPr lang="es-ES" dirty="0"/>
              <a:t>Deje de compartir la nube de palabras y </a:t>
            </a:r>
            <a:r>
              <a:rPr lang="es-ES" b="1" dirty="0"/>
              <a:t>vuelva a la</a:t>
            </a:r>
            <a:r>
              <a:rPr lang="es-ES" dirty="0"/>
              <a:t> </a:t>
            </a:r>
            <a:r>
              <a:rPr lang="es-ES" b="1" dirty="0"/>
              <a:t>diapositiva 11 </a:t>
            </a:r>
            <a:r>
              <a:rPr lang="es-ES" dirty="0"/>
              <a:t>del PowerPoint. </a:t>
            </a:r>
          </a:p>
          <a:p>
            <a:pPr marL="285750" lvl="0" indent="-260350" algn="l" rtl="0">
              <a:spcBef>
                <a:spcPts val="0"/>
              </a:spcBef>
              <a:spcAft>
                <a:spcPts val="0"/>
              </a:spcAft>
              <a:buClr>
                <a:srgbClr val="7C4578"/>
              </a:buClr>
              <a:buSzPts val="1400"/>
              <a:buFont typeface="Calibri"/>
              <a:buChar char="•"/>
            </a:pPr>
            <a:r>
              <a:rPr lang="es-ES" dirty="0"/>
              <a:t>Anote l</a:t>
            </a:r>
            <a:r>
              <a:rPr lang="es-ES" dirty="0">
                <a:solidFill>
                  <a:srgbClr val="211D1E"/>
                </a:solidFill>
              </a:rPr>
              <a:t>os puntos clave sobre el reservorio del sistema gastrointestinal que se muestran en la diapositiva. Señale si se han identificado en la nube de palabras y reitere los puntos adicionales que se han incluido en la nube de palabras. </a:t>
            </a:r>
            <a:endParaRPr lang="es-ES" dirty="0"/>
          </a:p>
          <a:p>
            <a:pPr marL="285750" lvl="0" indent="-260350" algn="l" rtl="0">
              <a:spcBef>
                <a:spcPts val="0"/>
              </a:spcBef>
              <a:spcAft>
                <a:spcPts val="0"/>
              </a:spcAft>
              <a:buClr>
                <a:srgbClr val="7C4578"/>
              </a:buClr>
              <a:buSzPts val="1400"/>
              <a:buFont typeface="Calibri"/>
              <a:buChar char="•"/>
            </a:pPr>
            <a:r>
              <a:rPr lang="es-ES" dirty="0"/>
              <a:t>Reafirme las conexiones que hay entre el reservorio del sistema gastrointestinal y cómo los microbios pueden propagarse y causar daños. Invite a un participante de un grupo de reservorios diferente a compartir verbalmente o en el chat sus ideas sobre por qué el reservorio del sistema gastrointestinal es importante para el control de infecciones. </a:t>
            </a:r>
          </a:p>
          <a:p>
            <a:pPr marL="971550" lvl="1" indent="-285750" algn="l" rtl="0">
              <a:spcBef>
                <a:spcPts val="0"/>
              </a:spcBef>
              <a:spcAft>
                <a:spcPts val="0"/>
              </a:spcAft>
              <a:buClr>
                <a:srgbClr val="7C4578"/>
              </a:buClr>
              <a:buSzPts val="1400"/>
              <a:buFont typeface="Calibri"/>
              <a:buChar char="•"/>
            </a:pPr>
            <a:r>
              <a:rPr lang="es-ES" dirty="0"/>
              <a:t>Si el tiempo lo permite y según convenga, puede</a:t>
            </a:r>
            <a:r>
              <a:rPr lang="es-ES" b="1" dirty="0"/>
              <a:t> </a:t>
            </a:r>
            <a:r>
              <a:rPr lang="es-ES" dirty="0"/>
              <a:t>optar por incorporar a esta conversación las acciones de control de infecciones que sean pertinentes para el reservorio del sistema gastrointestinal.</a:t>
            </a:r>
          </a:p>
          <a:p>
            <a:pPr marL="215900" lvl="1" indent="31115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spcBef>
                <a:spcPts val="800"/>
              </a:spcBef>
              <a:spcAft>
                <a:spcPts val="0"/>
              </a:spcAft>
              <a:buNone/>
            </a:pPr>
            <a:r>
              <a:rPr lang="es-ES" dirty="0"/>
              <a:t>"¡Gracias! Los microbios del intestino viajan fácilmente en las heces y a menudo se encuentran en el entorno, como en las superficies en los baños. El tacto es una de las principales vías de propagación de estos microbios, ya que se propagan con gran facilidad. Otra forma de propagación es debilitar o evadir las defensas del cuerpo, por ejemplo a través de procedimientos realizados en el intestino, como las operaciones que pueden penetrar las defensas normales de los intestinos y propagar los microbios a otras partes del cuerpo. También puede ocurrir si los microbios intestinales están en la piel de alguien y entran en su cuerpo a partir de un procedimiento como una inserción de vía intravenosa”.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"Me gustaría escuchar a alguien que haya revisado uno de los otros reservorios: con base en lo que vimos en la nube de palabras y otros puntos de conversación, ¿qué se destaca para ustedes como importante sobre el sistema gastrointestinal para el control de infecciones en su profesión? Por favor, siéntanse libres de activar sus micrófonos". </a:t>
            </a:r>
          </a:p>
          <a:p>
            <a:pPr marL="0" lvl="0" indent="0" algn="l" rtl="0">
              <a:spcBef>
                <a:spcPts val="0"/>
              </a:spcBef>
              <a:spcAft>
                <a:spcPts val="0"/>
              </a:spcAft>
              <a:buNone/>
            </a:pPr>
            <a:r>
              <a:rPr lang="es-ES" dirty="0"/>
              <a:t>(Pausa para escuchar las respuestas. Reconozca y reafirme según corresponda). </a:t>
            </a:r>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163644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11150" lvl="0" indent="-285750" algn="l" rtl="0">
              <a:spcBef>
                <a:spcPts val="800"/>
              </a:spcBef>
              <a:spcAft>
                <a:spcPts val="0"/>
              </a:spcAft>
              <a:buClr>
                <a:srgbClr val="211D1E"/>
              </a:buClr>
              <a:buSzPts val="1400"/>
              <a:buFont typeface="Calibri"/>
              <a:buChar char="•"/>
            </a:pPr>
            <a:r>
              <a:rPr lang="es-ES" dirty="0"/>
              <a:t>En el chat, comparta el enlace a la página web de la nube de palabras que ha creado para el reservorio del sistema respiratorio y pida al grupo del sistema respiratorio que visite la página y escriban sus datos importantes en la nube. </a:t>
            </a:r>
          </a:p>
          <a:p>
            <a:pPr marL="311150" lvl="0" indent="-285750" algn="l" rtl="0">
              <a:spcBef>
                <a:spcPts val="0"/>
              </a:spcBef>
              <a:spcAft>
                <a:spcPts val="0"/>
              </a:spcAft>
              <a:buClr>
                <a:srgbClr val="211D1E"/>
              </a:buClr>
              <a:buSzPts val="1400"/>
              <a:buFont typeface="Calibri"/>
              <a:buChar char="•"/>
            </a:pPr>
            <a:r>
              <a:rPr lang="es-ES" dirty="0"/>
              <a:t>Mientras el grupo escribe sus respuestas, comparta la pantalla de la página de la nube de palabras para que todos puedan ver cómo se rellena en tiempo real. Si se identifica el mismo punto más de una vez, o si se observan puntos similares, destaque su importancia. </a:t>
            </a:r>
          </a:p>
          <a:p>
            <a:pPr marL="311150" lvl="0" indent="-285750" algn="l" rtl="0">
              <a:spcBef>
                <a:spcPts val="0"/>
              </a:spcBef>
              <a:spcAft>
                <a:spcPts val="0"/>
              </a:spcAft>
              <a:buClr>
                <a:srgbClr val="211D1E"/>
              </a:buClr>
              <a:buSzPts val="1400"/>
              <a:buFont typeface="Calibri"/>
              <a:buChar char="•"/>
            </a:pPr>
            <a:r>
              <a:rPr lang="es-ES" dirty="0"/>
              <a:t>Si el tiempo lo permite, puede pedir a uno o dos participantes del grupo del sistema respiratorio que compartan sus datos importantes y por qué los identificaron. También puede invitar a todos los participantes a compartir sus observaciones sobre la nube de palabras.</a:t>
            </a:r>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spcBef>
                <a:spcPts val="800"/>
              </a:spcBef>
              <a:spcAft>
                <a:spcPts val="0"/>
              </a:spcAft>
              <a:buNone/>
            </a:pPr>
            <a:r>
              <a:rPr lang="es-ES" dirty="0"/>
              <a:t>"Ahora, escuchemos a las personas que revisaron el reservorio del sistema respiratorio. Si pertenecen a ese grupo, hagan clic en el enlace que he publicado en el chat. Cuando lleguen a la página web, escriban sus datos importantes sobre el sistema respiratorio". </a:t>
            </a:r>
          </a:p>
          <a:p>
            <a:pPr marL="0" lvl="0" indent="0" algn="l" rtl="0">
              <a:spcBef>
                <a:spcPts val="0"/>
              </a:spcBef>
              <a:spcAft>
                <a:spcPts val="0"/>
              </a:spcAft>
              <a:buNone/>
            </a:pPr>
            <a:r>
              <a:rPr lang="es-ES" dirty="0"/>
              <a:t>(Comparta la página web de la nube de palabras. Reconozca y reafirme las entradas, según corresponda).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"¡Esto es genial, gracias! Veo que varios de ustedes identificaron datos similares. ¿Algún participante del grupo del sistema respiratorio quiere activar su micrófono y compartir el dato que eligió y por qué lo identificó como importante para el control de infecciones?" </a:t>
            </a:r>
          </a:p>
          <a:p>
            <a:pPr marL="0" lvl="0" indent="0" algn="l" rtl="0">
              <a:spcBef>
                <a:spcPts val="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428452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 </a:t>
            </a:r>
          </a:p>
          <a:p>
            <a:pPr marL="285750" lvl="0" indent="-260350" algn="l" rtl="0">
              <a:spcBef>
                <a:spcPts val="800"/>
              </a:spcBef>
              <a:spcAft>
                <a:spcPts val="0"/>
              </a:spcAft>
              <a:buClr>
                <a:srgbClr val="211D1E"/>
              </a:buClr>
              <a:buSzPts val="1400"/>
              <a:buFont typeface="Arial"/>
              <a:buChar char="•"/>
            </a:pPr>
            <a:r>
              <a:rPr lang="es-ES" dirty="0"/>
              <a:t>Deje de compartir la nube de palabras y </a:t>
            </a:r>
            <a:r>
              <a:rPr lang="es-ES" b="1" dirty="0"/>
              <a:t>vuelva a la</a:t>
            </a:r>
            <a:r>
              <a:rPr lang="es-ES" dirty="0"/>
              <a:t> </a:t>
            </a:r>
            <a:r>
              <a:rPr lang="es-ES" b="1" dirty="0"/>
              <a:t>diapositiva 13 </a:t>
            </a:r>
            <a:r>
              <a:rPr lang="es-ES" dirty="0"/>
              <a:t>del PowerPoint. </a:t>
            </a:r>
          </a:p>
          <a:p>
            <a:pPr marL="311150" lvl="0" indent="-285750" algn="l" rtl="0">
              <a:spcBef>
                <a:spcPts val="0"/>
              </a:spcBef>
              <a:spcAft>
                <a:spcPts val="0"/>
              </a:spcAft>
              <a:buClr>
                <a:srgbClr val="211D1E"/>
              </a:buClr>
              <a:buSzPts val="1400"/>
              <a:buFont typeface="Calibri"/>
              <a:buChar char="•"/>
            </a:pPr>
            <a:r>
              <a:rPr lang="es-ES" dirty="0"/>
              <a:t>Anote los puntos clave sobre el reservorio del sistema respiratorio que se muestran en la diapositiva. Señale si se han identificado en la nube de palabras y reitere los puntos adicionales que se han incluido en la nube de palabras. </a:t>
            </a:r>
          </a:p>
          <a:p>
            <a:pPr marL="311150" lvl="0" indent="-285750" algn="l" rtl="0">
              <a:spcBef>
                <a:spcPts val="0"/>
              </a:spcBef>
              <a:spcAft>
                <a:spcPts val="0"/>
              </a:spcAft>
              <a:buClr>
                <a:srgbClr val="211D1E"/>
              </a:buClr>
              <a:buSzPts val="1400"/>
              <a:buFont typeface="Calibri"/>
              <a:buChar char="•"/>
            </a:pPr>
            <a:r>
              <a:rPr lang="es-ES" dirty="0"/>
              <a:t>Reafirme las conexiones que hay entre el reservorio del sistema respiratorio y cómo los microbios pueden propagarse y causar daños. Invite a un participante de un grupo de reservorio diferente a compartir verbalmente o en el chat sus ideas sobre por qué el reservorio del sistema respiratorio es importante para el control de infecciones. </a:t>
            </a:r>
          </a:p>
          <a:p>
            <a:pPr marL="914400" lvl="1" indent="-228600" algn="l" rtl="0">
              <a:spcBef>
                <a:spcPts val="0"/>
              </a:spcBef>
              <a:spcAft>
                <a:spcPts val="0"/>
              </a:spcAft>
              <a:buClr>
                <a:srgbClr val="211D1E"/>
              </a:buClr>
              <a:buSzPts val="1400"/>
              <a:buFont typeface="Calibri"/>
              <a:buChar char="•"/>
            </a:pPr>
            <a:r>
              <a:rPr lang="es-ES" dirty="0"/>
              <a:t>Si el tiempo lo permite y según convenga, puede optar por incorporar a esta conversación las acciones de control de infecciones que son relevantes para el reservorio del sistema respiratorio.</a:t>
            </a:r>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t>Guion de muestra:</a:t>
            </a:r>
          </a:p>
          <a:p>
            <a:pPr marL="0" lvl="0" indent="0" algn="l" rtl="0">
              <a:spcBef>
                <a:spcPts val="800"/>
              </a:spcBef>
              <a:spcAft>
                <a:spcPts val="0"/>
              </a:spcAft>
              <a:buNone/>
            </a:pPr>
            <a:r>
              <a:rPr lang="es-ES" dirty="0"/>
              <a:t>"¡Gracias! Existen varias vías de propagación de los microbios desde el sistema respiratorio. La respiración es una vía importante, por supuesto, porque los microbios pueden propagarse a través de las gotitas respiratorias. También hay que recordar que las gotitas respiratorias pueden propagarse por salpicaduras y aerosoles a los ojos, la nariz y la boca. El tacto también es importante, porque los microbios del sistema respiratorio se extienden fácilmente a la piel y a las manos, y de ahí pueden contagiarse a otras personas y superficies”.</a:t>
            </a:r>
          </a:p>
          <a:p>
            <a:pPr marL="0" lvl="0" indent="0" algn="l" rtl="0">
              <a:spcBef>
                <a:spcPts val="0"/>
              </a:spcBef>
              <a:spcAft>
                <a:spcPts val="0"/>
              </a:spcAft>
              <a:buNone/>
            </a:pPr>
            <a:r>
              <a:rPr lang="es-ES" dirty="0"/>
              <a:t> </a:t>
            </a:r>
          </a:p>
          <a:p>
            <a:pPr marL="0" lvl="0" indent="0" algn="l" rtl="0">
              <a:spcBef>
                <a:spcPts val="0"/>
              </a:spcBef>
              <a:spcAft>
                <a:spcPts val="0"/>
              </a:spcAft>
              <a:buNone/>
            </a:pPr>
            <a:r>
              <a:rPr lang="es-ES" dirty="0"/>
              <a:t>"Me gustaría escuchar a alguien que haya revisado uno de los otros reservorios: basándose en lo que vimos en la nube de palabras y en otros puntos de conversación, ¿qué se destaca para ustedes como importante sobre el sistema respiratorio para el control de infecciones en su profesión? Por favor, siéntanse libres de activar sus micrófonos". </a:t>
            </a:r>
          </a:p>
          <a:p>
            <a:pPr marL="0" lvl="0" indent="0" algn="l" rtl="0">
              <a:spcBef>
                <a:spcPts val="0"/>
              </a:spcBef>
              <a:spcAft>
                <a:spcPts val="0"/>
              </a:spcAft>
              <a:buNone/>
            </a:pPr>
            <a:r>
              <a:rPr lang="es-ES" dirty="0"/>
              <a:t>(Pausa para escuchar las respuestas. Reconozca y reafirme según corresponda). </a:t>
            </a:r>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106933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11150" lvl="0" indent="-285750" algn="l" rtl="0">
              <a:spcBef>
                <a:spcPts val="800"/>
              </a:spcBef>
              <a:spcAft>
                <a:spcPts val="0"/>
              </a:spcAft>
              <a:buClr>
                <a:srgbClr val="211D1E"/>
              </a:buClr>
              <a:buSzPts val="1400"/>
              <a:buFont typeface="Calibri"/>
              <a:buChar char="•"/>
            </a:pPr>
            <a:r>
              <a:rPr lang="es-ES" dirty="0"/>
              <a:t>En el chat, comparta el enlace a la página web de la nube de palabras que ha creado para el reservorio de sangre, y pida al grupo asignado a este reservorio que visite la página y añada sus datos importantes a la nube. </a:t>
            </a:r>
          </a:p>
          <a:p>
            <a:pPr marL="311150" lvl="0" indent="-285750" algn="l" rtl="0">
              <a:spcBef>
                <a:spcPts val="0"/>
              </a:spcBef>
              <a:spcAft>
                <a:spcPts val="0"/>
              </a:spcAft>
              <a:buClr>
                <a:srgbClr val="211D1E"/>
              </a:buClr>
              <a:buSzPts val="1400"/>
              <a:buFont typeface="Calibri"/>
              <a:buChar char="•"/>
            </a:pPr>
            <a:r>
              <a:rPr lang="es-ES" dirty="0"/>
              <a:t>Mientras el grupo escribe sus respuestas, comparta la pantalla de la página de la nube de palabras para que todos puedan ver cómo se rellena en tiempo real. Si se identifica el mismo punto más de una vez, o si se observan puntos similares, destaque su importancia. </a:t>
            </a:r>
          </a:p>
          <a:p>
            <a:pPr marL="311150" lvl="0" indent="-285750" algn="l" rtl="0">
              <a:spcBef>
                <a:spcPts val="0"/>
              </a:spcBef>
              <a:spcAft>
                <a:spcPts val="0"/>
              </a:spcAft>
              <a:buClr>
                <a:srgbClr val="211D1E"/>
              </a:buClr>
              <a:buSzPts val="1400"/>
              <a:buFont typeface="Calibri"/>
              <a:buChar char="•"/>
            </a:pPr>
            <a:r>
              <a:rPr lang="es-ES" dirty="0"/>
              <a:t>Si el tiempo lo permite, puede pedir a uno o dos participantes del grupo de la sangre que compartan sus datos importantes y por qué los identificaron. También puede invitar a todos los participantes a compartir sus observaciones sobre la nube de palabras. </a:t>
            </a:r>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spcBef>
                <a:spcPts val="800"/>
              </a:spcBef>
              <a:spcAft>
                <a:spcPts val="0"/>
              </a:spcAft>
              <a:buNone/>
            </a:pPr>
            <a:r>
              <a:rPr lang="es-ES" dirty="0"/>
              <a:t>"Ahora, vamos a escuchar a las personas que revisaron el reservorio de la sangre. Si pertenecen a ese grupo, hagan clic en el enlace que he publicado en el chat. Cuando lleguen a la página web, escriban sus datos importantes sobre el reservorio de la sangre". </a:t>
            </a:r>
          </a:p>
          <a:p>
            <a:pPr marL="0" lvl="0" indent="0" algn="l" rtl="0">
              <a:spcBef>
                <a:spcPts val="0"/>
              </a:spcBef>
              <a:spcAft>
                <a:spcPts val="0"/>
              </a:spcAft>
              <a:buNone/>
            </a:pPr>
            <a:r>
              <a:rPr lang="es-ES" dirty="0"/>
              <a:t>(Comparta la página web de la nube de palabras. Reconozca y reafirme las entradas, según corresponda).</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"¡Esto es genial, gracias! Veo que varios de ustedes identificaron datos similares. ¿Alguien del grupo de la sangre quiere activar su micrófono y compartir el dato que eligió, y por qué lo identificó como importante para el control de infecciones?"</a:t>
            </a:r>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3499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11150" lvl="0" indent="-285750" algn="l" rtl="0">
              <a:spcBef>
                <a:spcPts val="800"/>
              </a:spcBef>
              <a:spcAft>
                <a:spcPts val="0"/>
              </a:spcAft>
              <a:buClr>
                <a:srgbClr val="211D1E"/>
              </a:buClr>
              <a:buSzPts val="1400"/>
              <a:buFont typeface="Calibri"/>
              <a:buChar char="•"/>
            </a:pPr>
            <a:r>
              <a:rPr lang="es-ES" dirty="0"/>
              <a:t>Deje de compartir la nube de palabras y </a:t>
            </a:r>
            <a:r>
              <a:rPr lang="es-ES" b="1" dirty="0"/>
              <a:t>vuelva a la</a:t>
            </a:r>
            <a:r>
              <a:rPr lang="es-ES" dirty="0"/>
              <a:t> </a:t>
            </a:r>
            <a:r>
              <a:rPr lang="es-ES" b="1" dirty="0"/>
              <a:t>diapositiva 15 </a:t>
            </a:r>
            <a:r>
              <a:rPr lang="es-ES" dirty="0"/>
              <a:t>del PowerPoint. </a:t>
            </a:r>
          </a:p>
          <a:p>
            <a:pPr marL="311150" lvl="0" indent="-285750" algn="l" rtl="0">
              <a:spcBef>
                <a:spcPts val="800"/>
              </a:spcBef>
              <a:spcAft>
                <a:spcPts val="0"/>
              </a:spcAft>
              <a:buClr>
                <a:srgbClr val="211D1E"/>
              </a:buClr>
              <a:buSzPts val="1400"/>
              <a:buFont typeface="Calibri"/>
              <a:buChar char="•"/>
            </a:pPr>
            <a:r>
              <a:rPr lang="es-ES" dirty="0"/>
              <a:t>Anote los puntos clave sobre el reservorio de la sangre que se muestra en la diapositiva. Señale si se han identificado en la nube de palabras y reitere los puntos adicionales que se han incluido en la nube de palabras. </a:t>
            </a:r>
          </a:p>
          <a:p>
            <a:pPr marL="311150" lvl="0" indent="-285750" algn="l" rtl="0">
              <a:spcBef>
                <a:spcPts val="800"/>
              </a:spcBef>
              <a:spcAft>
                <a:spcPts val="0"/>
              </a:spcAft>
              <a:buClr>
                <a:srgbClr val="211D1E"/>
              </a:buClr>
              <a:buSzPts val="1400"/>
              <a:buFont typeface="Calibri"/>
              <a:buChar char="•"/>
            </a:pPr>
            <a:r>
              <a:rPr lang="es-ES" dirty="0"/>
              <a:t>Reconozca las conexiones que hay entre el reservorio de la sangre y cómo los microbios pueden propagarse y causar daños. Invite a un participante de un grupo de reservorio diferente a compartir verbalmente o en el chat sus ideas sobre por qué el reservorio de sangre es importante para el control de infecciones. </a:t>
            </a:r>
          </a:p>
          <a:p>
            <a:pPr marL="914400" lvl="1" indent="-228600" algn="l" rtl="0">
              <a:spcBef>
                <a:spcPts val="0"/>
              </a:spcBef>
              <a:spcAft>
                <a:spcPts val="0"/>
              </a:spcAft>
              <a:buClr>
                <a:srgbClr val="211D1E"/>
              </a:buClr>
              <a:buSzPts val="1400"/>
              <a:buFont typeface="Calibri"/>
              <a:buChar char="•"/>
            </a:pPr>
            <a:r>
              <a:rPr lang="es-ES" dirty="0"/>
              <a:t>Si el tiempo lo permite y según convenga, puede optar por incorporar a esta conversación las acciones de control de infecciones que sean relevantes para el reservorio de sangre. </a:t>
            </a:r>
          </a:p>
          <a:p>
            <a:pPr marL="228600" lvl="0" indent="-1143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"¡Buen trabajo! La sangre es un reservorio importante en el que hay que pensar para el control de infecciones en la atención médica. Se supone que no tiene ningún tipo de microbios, pero hay virus transmitidos por la sangre que pueden contagiarse, especialmente por el pinchazo de una aguja. Además, si se reutiliza una aguja o una jeringa en más de un paciente, o se contamina un vial de medicamento con sangre, los microbios de la sangre de una persona podrían contagiarse a otra. También es importante tener en cuenta las salpicaduras y los aerosoles, como en los procedimientos de extracción de sangre, en los que la sangre puede salpicar o rociar los ojos y la boca. El tacto también es importante: si hay sangre en las superficies o la ropa de cama, los microbios pueden propagarse a partir de esa sangre”.</a:t>
            </a:r>
          </a:p>
          <a:p>
            <a:pPr marL="0" lvl="0" indent="0" algn="l" rtl="0">
              <a:lnSpc>
                <a:spcPct val="107000"/>
              </a:lnSpc>
              <a:spcBef>
                <a:spcPts val="800"/>
              </a:spcBef>
              <a:spcAft>
                <a:spcPts val="0"/>
              </a:spcAft>
              <a:buNone/>
            </a:pPr>
            <a:endParaRPr lang="es-ES" dirty="0"/>
          </a:p>
          <a:p>
            <a:pPr marL="0" lvl="0" indent="0" algn="l" rtl="0">
              <a:spcBef>
                <a:spcPts val="800"/>
              </a:spcBef>
              <a:spcAft>
                <a:spcPts val="0"/>
              </a:spcAft>
              <a:buNone/>
            </a:pPr>
            <a:r>
              <a:rPr lang="es-ES" dirty="0"/>
              <a:t>"Me gustaría escuchar a alguien que haya revisado uno de los otros reservorios: basándose en lo que vimos en la nube de palabras y en otros puntos de conversación, ¿qué se destaca para ustedes como importante sobre la sangre para el control de infecciones en su profesión? Por favor, siéntanse libres de activar sus micrófonos". </a:t>
            </a:r>
          </a:p>
          <a:p>
            <a:pPr marL="0" lvl="0" indent="0" algn="l" rtl="0">
              <a:spcBef>
                <a:spcPts val="0"/>
              </a:spcBef>
              <a:spcAft>
                <a:spcPts val="0"/>
              </a:spcAft>
              <a:buNone/>
            </a:pPr>
            <a:r>
              <a:rPr lang="es-ES" dirty="0"/>
              <a:t>(Pausa para escuchar las respuestas. Reconozca y</a:t>
            </a:r>
            <a:r>
              <a:rPr lang="es-ES" b="1" dirty="0"/>
              <a:t> </a:t>
            </a:r>
            <a:r>
              <a:rPr lang="es-ES" dirty="0"/>
              <a:t>reafirme, según el caso). </a:t>
            </a:r>
          </a:p>
          <a:p>
            <a:pPr marL="0" lvl="0" indent="0" algn="l" rtl="0">
              <a:spcBef>
                <a:spcPts val="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310374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Calibri"/>
              <a:buChar char="•"/>
            </a:pPr>
            <a:r>
              <a:rPr lang="es-ES" dirty="0"/>
              <a:t>Transición de la actividad de aprendizaje para dar a los participantes la oportunidad de reflexionar sobre sus propias conclusiones clave de la sesión. Pídales que piensen qué es lo más útil o importante que quieren recordar, y por qué es importante o útil para ellos en su trabajo. </a:t>
            </a:r>
          </a:p>
          <a:p>
            <a:pPr marL="342900" lvl="0" indent="-342900" algn="l" rtl="0">
              <a:lnSpc>
                <a:spcPct val="107000"/>
              </a:lnSpc>
              <a:spcBef>
                <a:spcPts val="0"/>
              </a:spcBef>
              <a:spcAft>
                <a:spcPts val="0"/>
              </a:spcAft>
              <a:buClr>
                <a:srgbClr val="000000"/>
              </a:buClr>
              <a:buSzPts val="1400"/>
              <a:buFont typeface="Calibri"/>
              <a:buChar char="•"/>
            </a:pPr>
            <a:r>
              <a:rPr lang="es-ES" dirty="0"/>
              <a:t>Anime a los participantes a escribir sus ideas en sus folletos de participante. </a:t>
            </a:r>
          </a:p>
          <a:p>
            <a:pPr marL="342900" lvl="0" indent="-342900" algn="l" rtl="0">
              <a:lnSpc>
                <a:spcPct val="107000"/>
              </a:lnSpc>
              <a:spcBef>
                <a:spcPts val="0"/>
              </a:spcBef>
              <a:spcAft>
                <a:spcPts val="0"/>
              </a:spcAft>
              <a:buClr>
                <a:srgbClr val="000000"/>
              </a:buClr>
              <a:buSzPts val="1400"/>
              <a:buFont typeface="Calibri"/>
              <a:buChar char="•"/>
            </a:pPr>
            <a:r>
              <a:rPr lang="es-ES" dirty="0"/>
              <a:t>Puede pedir a uno o dos participantes que activen su micrófono y compartan sus ideas.</a:t>
            </a:r>
          </a:p>
          <a:p>
            <a:pPr marL="266700" lvl="0" indent="-190500" algn="l" rtl="0">
              <a:lnSpc>
                <a:spcPct val="107000"/>
              </a:lnSpc>
              <a:spcBef>
                <a:spcPts val="60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"¡Han hecho un gran trabajo identificando cosas importantes para recordar sobre los reservorios del cuerpo y el control de infecciones! Ahora, al reflexionar sobre todo lo que hemos hablado, ¿qué es lo más útil o importante que deben recordar? ¿Por qué es importante? ¿Cómo van a pensar en estos sistemas corporales y en el control de infecciones en su trabajo?”</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"Por favor, escriban sus pensamientos en sus folletos de participantes. ¿Alguien quiere activar el micrófono y compartir sus ideas?"</a:t>
            </a:r>
          </a:p>
          <a:p>
            <a:pPr marL="266700" lvl="0" indent="-19050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17</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Calibri"/>
              <a:buChar char="•"/>
            </a:pPr>
            <a:r>
              <a:rPr lang="es-ES" dirty="0"/>
              <a:t>Invite a que se formulen las preguntas pendientes. </a:t>
            </a:r>
          </a:p>
          <a:p>
            <a:pPr marL="342900" lvl="0" indent="-342900" algn="l" rtl="0">
              <a:lnSpc>
                <a:spcPct val="107000"/>
              </a:lnSpc>
              <a:spcBef>
                <a:spcPts val="0"/>
              </a:spcBef>
              <a:spcAft>
                <a:spcPts val="0"/>
              </a:spcAft>
              <a:buClr>
                <a:srgbClr val="000000"/>
              </a:buClr>
              <a:buSzPts val="1400"/>
              <a:buFont typeface="Calibri"/>
              <a:buChar char="•"/>
            </a:pPr>
            <a:r>
              <a:rPr lang="es-ES" dirty="0"/>
              <a:t>Si las respuestas son información que ya está incluida en esta sesión, por favor responda. </a:t>
            </a:r>
          </a:p>
          <a:p>
            <a:pPr marL="342900" lvl="0" indent="-342900" algn="l" rtl="0">
              <a:lnSpc>
                <a:spcPct val="107000"/>
              </a:lnSpc>
              <a:spcBef>
                <a:spcPts val="0"/>
              </a:spcBef>
              <a:spcAft>
                <a:spcPts val="0"/>
              </a:spcAft>
              <a:buClr>
                <a:srgbClr val="000000"/>
              </a:buClr>
              <a:buSzPts val="1400"/>
              <a:buFont typeface="Calibri"/>
              <a:buChar char="•"/>
            </a:pPr>
            <a:r>
              <a:rPr lang="es-ES" dirty="0"/>
              <a:t>Si las preguntas se refieren a contenidos que no se tratan en esta sesión, no intente responderlas. En su lugar, tome nota de las preguntas y consulte con los recursos de los CDC para darles respuesta después de la sesión.</a:t>
            </a:r>
          </a:p>
          <a:p>
            <a:pPr marL="266700" lvl="0" indent="-190500" algn="l" rtl="0">
              <a:lnSpc>
                <a:spcPct val="107000"/>
              </a:lnSpc>
              <a:spcBef>
                <a:spcPts val="60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"Hoy hemos abarcado mucho. ¿Alguien tiene alguna pregunta pendiente o algo que pueda aclarar sobre los reservorios del cuerpo?"</a:t>
            </a:r>
          </a:p>
          <a:p>
            <a:pPr marL="266700" lvl="0" indent="-19050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18</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t>Notas para el facilitador:</a:t>
            </a:r>
          </a:p>
          <a:p>
            <a:pPr marL="0" lvl="0" indent="0" algn="l" rtl="0">
              <a:lnSpc>
                <a:spcPct val="107000"/>
              </a:lnSpc>
              <a:spcBef>
                <a:spcPts val="800"/>
              </a:spcBef>
              <a:spcAft>
                <a:spcPts val="0"/>
              </a:spcAft>
              <a:buNone/>
            </a:pPr>
            <a:r>
              <a:rPr lang="es-ES" sz="2000" dirty="0"/>
              <a:t>Agradezca a los participantes por su tiempo y revise los puntos clave de la sesión.</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b="1" dirty="0"/>
              <a:t>Guion de muestra:</a:t>
            </a:r>
          </a:p>
          <a:p>
            <a:pPr marL="0" lvl="0" indent="0" algn="l" rtl="0">
              <a:lnSpc>
                <a:spcPct val="107000"/>
              </a:lnSpc>
              <a:spcBef>
                <a:spcPts val="800"/>
              </a:spcBef>
              <a:spcAft>
                <a:spcPts val="0"/>
              </a:spcAft>
              <a:buNone/>
            </a:pPr>
            <a:r>
              <a:rPr lang="es-ES" sz="2000" dirty="0"/>
              <a:t>"Gracias por su tiempo y atención hoy. Espero que puedan tomar estas ideas en su trabajo para ayudar a detener la propagación de los microbios".</a:t>
            </a:r>
          </a:p>
          <a:p>
            <a:pPr marL="0" lvl="0" indent="0" algn="l" rtl="0">
              <a:lnSpc>
                <a:spcPct val="107000"/>
              </a:lnSpc>
              <a:spcBef>
                <a:spcPts val="800"/>
              </a:spcBef>
              <a:spcAft>
                <a:spcPts val="0"/>
              </a:spcAft>
              <a:buNone/>
            </a:pP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dirty="0"/>
          </a:p>
        </p:txBody>
      </p:sp>
    </p:spTree>
    <p:extLst>
      <p:ext uri="{BB962C8B-B14F-4D97-AF65-F5344CB8AC3E}">
        <p14:creationId xmlns:p14="http://schemas.microsoft.com/office/powerpoint/2010/main" val="153206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t>Notas para el facilitador:</a:t>
            </a:r>
          </a:p>
          <a:p>
            <a:pPr marL="342900" lvl="0" indent="-317500" algn="l" rtl="0">
              <a:lnSpc>
                <a:spcPct val="107000"/>
              </a:lnSpc>
              <a:spcBef>
                <a:spcPts val="800"/>
              </a:spcBef>
              <a:spcAft>
                <a:spcPts val="0"/>
              </a:spcAft>
              <a:buClr>
                <a:srgbClr val="000000"/>
              </a:buClr>
              <a:buSzPts val="1400"/>
              <a:buFont typeface="Calibri"/>
              <a:buChar char="•"/>
            </a:pPr>
            <a:r>
              <a:rPr lang="es-ES" sz="2000" dirty="0"/>
              <a:t>Comparta recursos adicionales del Proyecto </a:t>
            </a:r>
            <a:r>
              <a:rPr lang="es-ES" sz="2000" dirty="0" err="1"/>
              <a:t>Firstline</a:t>
            </a:r>
            <a:r>
              <a:rPr lang="es-ES" sz="2000" dirty="0"/>
              <a:t> y de los CDC. </a:t>
            </a:r>
          </a:p>
          <a:p>
            <a:pPr marL="342900" lvl="0" indent="-317500" algn="l" rtl="0">
              <a:lnSpc>
                <a:spcPct val="107000"/>
              </a:lnSpc>
              <a:spcBef>
                <a:spcPts val="0"/>
              </a:spcBef>
              <a:spcAft>
                <a:spcPts val="0"/>
              </a:spcAft>
              <a:buClr>
                <a:srgbClr val="000000"/>
              </a:buClr>
              <a:buSzPts val="1400"/>
              <a:buFont typeface="Calibri"/>
              <a:buChar char="•"/>
            </a:pPr>
            <a:r>
              <a:rPr lang="es-ES" sz="2000" dirty="0"/>
              <a:t>Explique cómo los participantes pueden ponerse en contacto con usted, por el medio que usted elija, y cómo pueden ponerse en contacto con el Proyecto </a:t>
            </a:r>
            <a:r>
              <a:rPr lang="es-ES" sz="2000" dirty="0" err="1"/>
              <a:t>Firstline</a:t>
            </a:r>
            <a:r>
              <a:rPr lang="es-ES" sz="2000" dirty="0"/>
              <a:t>.</a:t>
            </a:r>
          </a:p>
          <a:p>
            <a:pPr marL="342900" lvl="0" indent="-317500" algn="l" rtl="0">
              <a:lnSpc>
                <a:spcPct val="107000"/>
              </a:lnSpc>
              <a:spcBef>
                <a:spcPts val="0"/>
              </a:spcBef>
              <a:spcAft>
                <a:spcPts val="0"/>
              </a:spcAft>
              <a:buClr>
                <a:srgbClr val="000000"/>
              </a:buClr>
              <a:buSzPts val="1400"/>
              <a:buFont typeface="Calibri"/>
              <a:buChar char="•"/>
            </a:pPr>
            <a:r>
              <a:rPr lang="es-ES" sz="2000" dirty="0"/>
              <a:t>Si esta sesión forma parte de una serie, puede optar por describir los temas de las próximas sesiones.</a:t>
            </a:r>
          </a:p>
          <a:p>
            <a:pPr marL="342900" lvl="0" indent="-317500" algn="l" rtl="0">
              <a:lnSpc>
                <a:spcPct val="107000"/>
              </a:lnSpc>
              <a:spcBef>
                <a:spcPts val="0"/>
              </a:spcBef>
              <a:spcAft>
                <a:spcPts val="0"/>
              </a:spcAft>
              <a:buClr>
                <a:srgbClr val="000000"/>
              </a:buClr>
              <a:buSzPts val="1400"/>
              <a:buFont typeface="Calibri"/>
              <a:buChar char="•"/>
            </a:pPr>
            <a:r>
              <a:rPr lang="es-ES" sz="2000" dirty="0"/>
              <a:t>Dirija a los participantes al formulario con el que pueden hacer sus comentarios.</a:t>
            </a:r>
          </a:p>
          <a:p>
            <a:pPr marL="228600" lvl="0" indent="-114300" algn="l" rtl="0">
              <a:lnSpc>
                <a:spcPct val="107000"/>
              </a:lnSpc>
              <a:spcBef>
                <a:spcPts val="600"/>
              </a:spcBef>
              <a:spcAft>
                <a:spcPts val="0"/>
              </a:spcAft>
              <a:buNone/>
            </a:pPr>
            <a:endParaRPr lang="es-ES" sz="2000" dirty="0"/>
          </a:p>
          <a:p>
            <a:pPr marL="0" lvl="0" indent="0" algn="l" rtl="0">
              <a:lnSpc>
                <a:spcPct val="107000"/>
              </a:lnSpc>
              <a:spcBef>
                <a:spcPts val="600"/>
              </a:spcBef>
              <a:spcAft>
                <a:spcPts val="0"/>
              </a:spcAft>
              <a:buNone/>
            </a:pPr>
            <a:r>
              <a:rPr lang="es-ES" sz="2000" b="1" dirty="0"/>
              <a:t>Guion de muestra:</a:t>
            </a:r>
          </a:p>
          <a:p>
            <a:pPr marL="0" lvl="0" indent="0" algn="l" rtl="0">
              <a:lnSpc>
                <a:spcPct val="107000"/>
              </a:lnSpc>
              <a:spcBef>
                <a:spcPts val="800"/>
              </a:spcBef>
              <a:spcAft>
                <a:spcPts val="0"/>
              </a:spcAft>
              <a:buNone/>
            </a:pPr>
            <a:r>
              <a:rPr lang="es-ES" sz="2000" dirty="0"/>
              <a:t>"Aunque hoy hemos abarcado mucho, aún queda mucho por aprender. Pueden seguir explorando estos temas por su cuenta utilizando los recursos de esta diapositiva”. </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"El Proyecto </a:t>
            </a:r>
            <a:r>
              <a:rPr lang="es-ES" sz="2000" dirty="0" err="1"/>
              <a:t>Firstline</a:t>
            </a:r>
            <a:r>
              <a:rPr lang="es-ES" sz="2000" dirty="0"/>
              <a:t> tiene un conjunto de materiales para ayudarlos a identificar los riesgos en el control de infecciones en el trabajo, y para ayudarlos a aprender más sobre dónde viven los microbios en la atención médica, y cómo se propagan. ¡También pueden ser seguidores del Proyecto </a:t>
            </a:r>
            <a:r>
              <a:rPr lang="es-ES" sz="2000" dirty="0" err="1"/>
              <a:t>Firstline</a:t>
            </a:r>
            <a:r>
              <a:rPr lang="es-ES" sz="2000" dirty="0"/>
              <a:t> en las redes sociales!”</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"¡Me quedaré en línea unos minutos después de que termine nuestra sesión y estaré encantado de responder cualquier otra pregunta!"</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(Si esta sesión forma parte de una serie)</a:t>
            </a:r>
            <a:r>
              <a:rPr lang="es-ES" sz="2000" i="0" dirty="0"/>
              <a:t> </a:t>
            </a:r>
            <a:r>
              <a:rPr lang="es-ES" sz="2000" i="0" dirty="0">
                <a:solidFill>
                  <a:schemeClr val="accent1"/>
                </a:solidFill>
              </a:rPr>
              <a:t>"La próxima vez, trataremos [inserte el siguiente tema de formación]. Por último,</a:t>
            </a:r>
            <a:r>
              <a:rPr lang="es-ES" sz="2000" b="1" i="0" dirty="0">
                <a:solidFill>
                  <a:schemeClr val="accent1"/>
                </a:solidFill>
              </a:rPr>
              <a:t> </a:t>
            </a:r>
            <a:r>
              <a:rPr lang="es-ES" sz="2000" i="0" dirty="0">
                <a:solidFill>
                  <a:schemeClr val="accent1"/>
                </a:solidFill>
              </a:rPr>
              <a:t>cuéntennos</a:t>
            </a:r>
            <a:r>
              <a:rPr lang="es-ES" sz="2000" b="1" i="0" dirty="0">
                <a:solidFill>
                  <a:schemeClr val="accent1"/>
                </a:solidFill>
              </a:rPr>
              <a:t> </a:t>
            </a:r>
            <a:r>
              <a:rPr lang="es-ES" sz="2000" i="0" dirty="0">
                <a:solidFill>
                  <a:schemeClr val="accent1"/>
                </a:solidFill>
              </a:rPr>
              <a:t>qué les pareció la sesión de hoy por medio del formulario con el que pueden hacer sus comentarios. Gracias de nuevo por acompañarnos hoy".</a:t>
            </a:r>
            <a:r>
              <a:rPr lang="es-ES" sz="2000" i="0" dirty="0"/>
              <a:t> </a:t>
            </a: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21</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t>Notas para el facilitador:</a:t>
            </a:r>
          </a:p>
          <a:p>
            <a:pPr marL="342900" lvl="0" indent="-317500" algn="l" rtl="0">
              <a:lnSpc>
                <a:spcPct val="107000"/>
              </a:lnSpc>
              <a:spcBef>
                <a:spcPts val="800"/>
              </a:spcBef>
              <a:spcAft>
                <a:spcPts val="0"/>
              </a:spcAft>
              <a:buClr>
                <a:srgbClr val="000000"/>
              </a:buClr>
              <a:buSzPts val="1400"/>
              <a:buFont typeface="Century Gothic"/>
              <a:buChar char="•"/>
            </a:pPr>
            <a:r>
              <a:rPr lang="es-ES" sz="2000" dirty="0"/>
              <a:t>Dé la bienvenida al grupo y escriba un saludo en el chat. </a:t>
            </a:r>
          </a:p>
          <a:p>
            <a:pPr marL="342900" lvl="0" indent="-317500" algn="l" rtl="0">
              <a:lnSpc>
                <a:spcPct val="107000"/>
              </a:lnSpc>
              <a:spcBef>
                <a:spcPts val="0"/>
              </a:spcBef>
              <a:spcAft>
                <a:spcPts val="0"/>
              </a:spcAft>
              <a:buClr>
                <a:srgbClr val="000000"/>
              </a:buClr>
              <a:buSzPts val="1400"/>
              <a:buFont typeface="Century Gothic"/>
              <a:buChar char="•"/>
            </a:pPr>
            <a:r>
              <a:rPr lang="es-ES" sz="2000" dirty="0"/>
              <a:t>Si esta sesión forma parte de una serie en curso, puede optar por decir "bienvenidos", "gracias por acompañarnos de nuevo", etc. </a:t>
            </a:r>
          </a:p>
          <a:p>
            <a:pPr marL="342900" lvl="0" indent="-317500" algn="l" rtl="0">
              <a:lnSpc>
                <a:spcPct val="107000"/>
              </a:lnSpc>
              <a:spcBef>
                <a:spcPts val="0"/>
              </a:spcBef>
              <a:spcAft>
                <a:spcPts val="0"/>
              </a:spcAft>
              <a:buClr>
                <a:srgbClr val="000000"/>
              </a:buClr>
              <a:buSzPts val="1400"/>
              <a:buFont typeface="Century Gothic"/>
              <a:buChar char="•"/>
            </a:pPr>
            <a:r>
              <a:rPr lang="es-ES" sz="2000" dirty="0"/>
              <a:t>Anuncie las reglas de orden interno, ya sea de forma verbal o a través del chat. Si es necesario, proporcione notas adicionales específicas para la plataforma que esté utilizando (por ejemplo, cómo "levantar la mano", cómo publicar preguntas). </a:t>
            </a:r>
          </a:p>
          <a:p>
            <a:pPr marL="342900" lvl="0" indent="-317500" algn="l" rtl="0">
              <a:lnSpc>
                <a:spcPct val="107000"/>
              </a:lnSpc>
              <a:spcBef>
                <a:spcPts val="0"/>
              </a:spcBef>
              <a:spcAft>
                <a:spcPts val="0"/>
              </a:spcAft>
              <a:buClr>
                <a:srgbClr val="000000"/>
              </a:buClr>
              <a:buSzPts val="1400"/>
              <a:buFont typeface="Century Gothic"/>
              <a:buChar char="•"/>
            </a:pPr>
            <a:r>
              <a:rPr lang="es-ES" sz="2000" dirty="0"/>
              <a:t>Proporcione una visión general del orden del día. </a:t>
            </a:r>
          </a:p>
          <a:p>
            <a:pPr marL="342900" lvl="0" indent="-317500" algn="l" rtl="0">
              <a:lnSpc>
                <a:spcPct val="107000"/>
              </a:lnSpc>
              <a:spcBef>
                <a:spcPts val="0"/>
              </a:spcBef>
              <a:spcAft>
                <a:spcPts val="0"/>
              </a:spcAft>
              <a:buClr>
                <a:srgbClr val="000000"/>
              </a:buClr>
              <a:buSzPts val="1400"/>
              <a:buFont typeface="Century Gothic"/>
              <a:buChar char="•"/>
            </a:pPr>
            <a:r>
              <a:rPr lang="es-ES" sz="2000" dirty="0"/>
              <a:t>Adapte esta sección de la sesión según sea necesario: por ejemplo, puede optar por dedicar más tiempo a las presentaciones si hay caras nuevas o si los participantes no se conocen. </a:t>
            </a:r>
          </a:p>
          <a:p>
            <a:pPr marL="228600" lvl="0" indent="-114300" algn="l" rtl="0">
              <a:lnSpc>
                <a:spcPct val="107000"/>
              </a:lnSpc>
              <a:spcBef>
                <a:spcPts val="600"/>
              </a:spcBef>
              <a:spcAft>
                <a:spcPts val="0"/>
              </a:spcAft>
              <a:buNone/>
            </a:pPr>
            <a:endParaRPr lang="es-ES" sz="2000" dirty="0"/>
          </a:p>
          <a:p>
            <a:pPr marL="0" lvl="0" indent="0" algn="l" rtl="0">
              <a:lnSpc>
                <a:spcPct val="107000"/>
              </a:lnSpc>
              <a:spcBef>
                <a:spcPts val="600"/>
              </a:spcBef>
              <a:spcAft>
                <a:spcPts val="0"/>
              </a:spcAft>
              <a:buNone/>
            </a:pPr>
            <a:r>
              <a:rPr lang="es-ES" sz="2000" b="1" dirty="0"/>
              <a:t>Guion de muestra:</a:t>
            </a:r>
          </a:p>
          <a:p>
            <a:pPr marL="0" lvl="0" indent="0" algn="l" rtl="0">
              <a:lnSpc>
                <a:spcPct val="107000"/>
              </a:lnSpc>
              <a:spcBef>
                <a:spcPts val="800"/>
              </a:spcBef>
              <a:spcAft>
                <a:spcPts val="0"/>
              </a:spcAft>
              <a:buNone/>
            </a:pPr>
            <a:r>
              <a:rPr lang="es-ES" sz="2000" dirty="0"/>
              <a:t>"Bienvenidos al Proyecto </a:t>
            </a:r>
            <a:r>
              <a:rPr lang="es-ES" sz="2000" dirty="0" err="1"/>
              <a:t>Firstline</a:t>
            </a:r>
            <a:r>
              <a:rPr lang="es-ES" sz="2000" dirty="0"/>
              <a:t>. Gracias por acompañarnos. Antes de empezar, algunas reglas de orden interno. Nos reuniremos hoy durante unos 20 minutos. Por favor, mantengan su cámara encendida, en la medida de lo posible, y desactiven su micrófono cuando no estén contribuyendo a la conversación. ¡Es un placer verlos a todos aquí hoy!”</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"Hoy hablaremos de los reservorios del cuerpo: lugares sobre y dentro del cuerpo humano donde viven los microbios. También hablaremos de por qué es importante conocer estos reservorios para el control de infecciones en la atención médica y de cómo sus conocimientos pueden ayudarlo a identificar los riesgos de infección, para que puedan actuar y ayudar a evitar la propagación de los microbios. Tendremos la oportunidad de reflexionar antes de terminar por hoy".</a:t>
            </a:r>
          </a:p>
          <a:p>
            <a:pPr marL="228600" lvl="0" indent="-114300" algn="l" rtl="0">
              <a:lnSpc>
                <a:spcPct val="107000"/>
              </a:lnSpc>
              <a:spcBef>
                <a:spcPts val="800"/>
              </a:spcBef>
              <a:spcAft>
                <a:spcPts val="0"/>
              </a:spcAft>
              <a:buNone/>
            </a:pP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3065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Calibri"/>
              <a:buChar char="•"/>
            </a:pPr>
            <a:r>
              <a:rPr lang="es-ES" dirty="0"/>
              <a:t>Pida a los participantes que identifiquen las partes del cuerpo o los sistemas corporales que, en su opinión, presentan más riesgos de propagación de microbios en la atención médica. Invítelos a escribir sus respuestas en el chat. Esta pregunta rápida tiene por objetivo servir para "romper el hielo" y preparar el terreno para la conversación de la sesión. </a:t>
            </a:r>
          </a:p>
          <a:p>
            <a:pPr marL="342900" lvl="0" indent="-342900" algn="l" rtl="0">
              <a:lnSpc>
                <a:spcPct val="107000"/>
              </a:lnSpc>
              <a:spcBef>
                <a:spcPts val="0"/>
              </a:spcBef>
              <a:spcAft>
                <a:spcPts val="0"/>
              </a:spcAft>
              <a:buClr>
                <a:srgbClr val="000000"/>
              </a:buClr>
              <a:buSzPts val="1400"/>
              <a:buFont typeface="Calibri"/>
              <a:buChar char="•"/>
            </a:pPr>
            <a:r>
              <a:rPr lang="es-ES" dirty="0"/>
              <a:t>Invite a uno o dos participantes a que activen su micrófono, compartan sus respuestas y discutan por qué eligieron esas partes del cuerpo o sistemas en particular.</a:t>
            </a:r>
          </a:p>
          <a:p>
            <a:pPr marL="266700" lvl="0" indent="-190500" algn="l" rtl="0">
              <a:lnSpc>
                <a:spcPct val="107000"/>
              </a:lnSpc>
              <a:spcBef>
                <a:spcPts val="60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"Primero, me gustaría escuchar sus ideas. ¿Qué es lo primero que piensan cuando les pregunto: ‘¿qué partes del cuerpo, o del sistema corporal, son las que más riesgos presentan para la propagación de microbios en la atención médica?’ Por favor, escriban sus respuestas en el chat". </a:t>
            </a:r>
          </a:p>
          <a:p>
            <a:pPr marL="0" lvl="0" indent="0" algn="l" rtl="0">
              <a:lnSpc>
                <a:spcPct val="107000"/>
              </a:lnSpc>
              <a:spcBef>
                <a:spcPts val="800"/>
              </a:spcBef>
              <a:spcAft>
                <a:spcPts val="0"/>
              </a:spcAft>
              <a:buNone/>
            </a:pPr>
            <a:r>
              <a:rPr lang="es-ES" dirty="0"/>
              <a:t>(Pausa para escuchar las respuestas). </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"¡Estoy viendo algunas ideas geniales! ¿Alguien estaría dispuesto a activar su micrófono para compartir su respuesta, y por qué pensó en eso? ¿Puede decirnos por qué es un riesgo de propagación de microbios? ¡Genial, gracias!"</a:t>
            </a:r>
          </a:p>
          <a:p>
            <a:pPr marL="266700" lvl="0" indent="-190500" algn="l" rtl="0">
              <a:lnSpc>
                <a:spcPct val="107000"/>
              </a:lnSpc>
              <a:spcBef>
                <a:spcPts val="800"/>
              </a:spcBef>
              <a:spcAft>
                <a:spcPts val="0"/>
              </a:spcAft>
              <a:buNone/>
            </a:pPr>
            <a:endParaRPr lang="es-ES" dirty="0"/>
          </a:p>
          <a:p>
            <a:pPr marL="0" lvl="0" indent="0" algn="l" rtl="0">
              <a:spcBef>
                <a:spcPts val="6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428017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Calibri"/>
              <a:buChar char="•"/>
            </a:pPr>
            <a:r>
              <a:rPr lang="es-ES" dirty="0"/>
              <a:t>Presente y defina brevemente cuatro reservorios del cuerpo humano: la piel, el sistema gastrointestinal o " los intestinos", el sistema respiratorio y la sangre. </a:t>
            </a:r>
          </a:p>
          <a:p>
            <a:pPr marL="342900" lvl="0" indent="-342900" algn="l" rtl="0">
              <a:lnSpc>
                <a:spcPct val="107000"/>
              </a:lnSpc>
              <a:spcBef>
                <a:spcPts val="0"/>
              </a:spcBef>
              <a:spcAft>
                <a:spcPts val="0"/>
              </a:spcAft>
              <a:buClr>
                <a:srgbClr val="000000"/>
              </a:buClr>
              <a:buSzPts val="1400"/>
              <a:buFont typeface="Calibri"/>
              <a:buChar char="•"/>
            </a:pPr>
            <a:r>
              <a:rPr lang="es-ES" dirty="0"/>
              <a:t>Tenga en cuenta que estos cuatro reservorios del cuerpo no son los únicos lugares del cuerpo humano en los que viven los microbios, pero son áreas importantes para el control de infecciones en la atención médica. </a:t>
            </a:r>
          </a:p>
          <a:p>
            <a:pPr marL="342900" lvl="0" indent="-342900" algn="l" rtl="0">
              <a:lnSpc>
                <a:spcPct val="107000"/>
              </a:lnSpc>
              <a:spcBef>
                <a:spcPts val="0"/>
              </a:spcBef>
              <a:spcAft>
                <a:spcPts val="0"/>
              </a:spcAft>
              <a:buClr>
                <a:srgbClr val="000000"/>
              </a:buClr>
              <a:buSzPts val="1400"/>
              <a:buFont typeface="Calibri"/>
              <a:buChar char="•"/>
            </a:pPr>
            <a:r>
              <a:rPr lang="es-ES" dirty="0"/>
              <a:t>Explique a los participantes que esta sesión se centrará en por qué estos reservorios son importantes para el control de infecciones, y cómo los trabajadores de la salud pueden utilizar sus conocimientos sobre ellos para identificar los riesgos de propagación de los microbios.</a:t>
            </a:r>
          </a:p>
          <a:p>
            <a:pPr marL="342900" lvl="0" indent="-342900" algn="l" rtl="0">
              <a:lnSpc>
                <a:spcPct val="107000"/>
              </a:lnSpc>
              <a:spcBef>
                <a:spcPts val="0"/>
              </a:spcBef>
              <a:spcAft>
                <a:spcPts val="0"/>
              </a:spcAft>
              <a:buClr>
                <a:srgbClr val="000000"/>
              </a:buClr>
              <a:buSzPts val="1400"/>
              <a:buFont typeface="Calibri"/>
              <a:buChar char="•"/>
            </a:pPr>
            <a:r>
              <a:rPr lang="es-ES" dirty="0"/>
              <a:t>Si es apropiado para su audiencia y el tiempo disponible, puede elegir incorporar puntos adicionales del Esquema del contenido de esta sesión que se encuentra en el Anexo.</a:t>
            </a:r>
          </a:p>
          <a:p>
            <a:pPr marL="254000" lvl="0" indent="-1651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"Cuando pensamos en cómo evitar que los microbios se propaguen en la atención médica, es útil pensar en los microbios en el contexto de dónde suelen vivir: sus reservorios. Saber dónde viven los microbios puede ayudarlo a identificar dónde hay riesgo de que se propaguen. También lo ayuda a entender por qué las acciones de control de infecciones funcionan para evitar que los microbios se propaguen y enfermen a las personas.”</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"En esta sesión, nos centraremos en cuatro reservorios del cuerpo humano que son importantes para el control de infecciones. Hay otros ejemplos de sistemas corporales donde viven los microbios, pero nos centraremos en la piel; el sistema gastrointestinal, también conocido como "los intestinos"; el sistema respiratorio; y la sangre".</a:t>
            </a:r>
          </a:p>
          <a:p>
            <a:pPr marL="0" lvl="0" indent="0" algn="l" rtl="0">
              <a:lnSpc>
                <a:spcPct val="107000"/>
              </a:lnSpc>
              <a:spcBef>
                <a:spcPts val="800"/>
              </a:spcBef>
              <a:spcAft>
                <a:spcPts val="0"/>
              </a:spcAft>
              <a:buNone/>
            </a:pPr>
            <a:endParaRPr lang="es-ES" dirty="0"/>
          </a:p>
          <a:p>
            <a:pPr marL="0" lvl="0" indent="0" algn="l" rtl="0">
              <a:spcBef>
                <a:spcPts val="6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176581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137693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Calibri"/>
              <a:buChar char="•"/>
            </a:pPr>
            <a:r>
              <a:rPr lang="es-ES" dirty="0"/>
              <a:t>Esta actividad consta de dos partes: (1) individualmente, los participantes revisarán brevemente uno de los reservorios e identificarán un dato importante para el control de infecciones relacionado con el reservorio que se les asignó; y (2) el grupo volverá a reunirse para compartir y discutir lo que identificaron y crear colectivamente nubes de palabras de estos datos importantes para cada reservorio. </a:t>
            </a:r>
          </a:p>
          <a:p>
            <a:pPr marL="342900" lvl="0" indent="-342900" algn="l" rtl="0">
              <a:lnSpc>
                <a:spcPct val="107000"/>
              </a:lnSpc>
              <a:spcBef>
                <a:spcPts val="0"/>
              </a:spcBef>
              <a:spcAft>
                <a:spcPts val="0"/>
              </a:spcAft>
              <a:buClr>
                <a:srgbClr val="000000"/>
              </a:buClr>
              <a:buSzPts val="1400"/>
              <a:buFont typeface="Calibri"/>
              <a:buChar char="•"/>
            </a:pPr>
            <a:r>
              <a:rPr lang="es-ES" dirty="0"/>
              <a:t>Dirija a los participantes a las tablas informativas de sus folletos de participantes, que proporcionan detalles adicionales sobre cada reservorio del cuerpo. </a:t>
            </a:r>
          </a:p>
          <a:p>
            <a:pPr marL="342900" lvl="0" indent="-342900" algn="l" rtl="0">
              <a:lnSpc>
                <a:spcPct val="107000"/>
              </a:lnSpc>
              <a:spcBef>
                <a:spcPts val="0"/>
              </a:spcBef>
              <a:spcAft>
                <a:spcPts val="0"/>
              </a:spcAft>
              <a:buClr>
                <a:srgbClr val="000000"/>
              </a:buClr>
              <a:buSzPts val="1400"/>
              <a:buFont typeface="Calibri"/>
              <a:buChar char="•"/>
            </a:pPr>
            <a:r>
              <a:rPr lang="es-ES" dirty="0"/>
              <a:t>Por un medio que usted elija, asigne a cada participante un reservorio para que lo revise en silencio durante aproximadamente 2 minutos.</a:t>
            </a:r>
          </a:p>
          <a:p>
            <a:pPr marL="800100" lvl="1" indent="-361950" algn="l" rtl="0">
              <a:lnSpc>
                <a:spcPct val="107000"/>
              </a:lnSpc>
              <a:spcBef>
                <a:spcPts val="600"/>
              </a:spcBef>
              <a:spcAft>
                <a:spcPts val="0"/>
              </a:spcAft>
              <a:buClr>
                <a:srgbClr val="000000"/>
              </a:buClr>
              <a:buSzPts val="1400"/>
              <a:buFont typeface="Calibri"/>
              <a:buChar char="•"/>
            </a:pPr>
            <a:r>
              <a:rPr lang="es-ES" dirty="0"/>
              <a:t>Mientras repasan, pídales que se imaginen que son responsables de instruir a un nuevo empleado de su profesión sobre la importancia del reservorio que se le ha asignado para el control de infecciones. ¿Qué cosa importante querrían que su colega supiera sobre este reservorio para evitar que los microbios se propaguen desde este y por qué? </a:t>
            </a:r>
          </a:p>
          <a:p>
            <a:pPr marL="800100" lvl="1" indent="-361950" algn="l" rtl="0">
              <a:lnSpc>
                <a:spcPct val="107000"/>
              </a:lnSpc>
              <a:spcBef>
                <a:spcPts val="600"/>
              </a:spcBef>
              <a:spcAft>
                <a:spcPts val="0"/>
              </a:spcAft>
              <a:buClr>
                <a:srgbClr val="000000"/>
              </a:buClr>
              <a:buSzPts val="1400"/>
              <a:buFont typeface="Calibri"/>
              <a:buChar char="•"/>
            </a:pPr>
            <a:r>
              <a:rPr lang="es-ES" dirty="0"/>
              <a:t>Pida a los participantes que estén preparados para compartir y explicar sus respuestas cuando el grupo se vuelva a reunir.</a:t>
            </a:r>
          </a:p>
          <a:p>
            <a:pPr marL="800100" lvl="1" indent="-361950" algn="l" rtl="0">
              <a:lnSpc>
                <a:spcPct val="107000"/>
              </a:lnSpc>
              <a:spcBef>
                <a:spcPts val="600"/>
              </a:spcBef>
              <a:spcAft>
                <a:spcPts val="0"/>
              </a:spcAft>
              <a:buClr>
                <a:srgbClr val="000000"/>
              </a:buClr>
              <a:buSzPts val="1400"/>
              <a:buFont typeface="Calibri"/>
              <a:buChar char="•"/>
            </a:pPr>
            <a:r>
              <a:rPr lang="es-ES" dirty="0"/>
              <a:t>Si lo desea, puede pedir a los participantes que utilicen la función "levantar la mano" de la plataforma que está utilizando cuando hayan identificado la información que quieren compartir. Si todos los participantes están listos antes de que transcurran 2 minutos, convoca al grupo antes de que termine el tiempo. </a:t>
            </a:r>
          </a:p>
          <a:p>
            <a:pPr marL="342900" lvl="0" indent="-342900" algn="l" rtl="0">
              <a:lnSpc>
                <a:spcPct val="107000"/>
              </a:lnSpc>
              <a:spcBef>
                <a:spcPts val="600"/>
              </a:spcBef>
              <a:spcAft>
                <a:spcPts val="0"/>
              </a:spcAft>
              <a:buClr>
                <a:srgbClr val="000000"/>
              </a:buClr>
              <a:buSzPts val="1400"/>
              <a:buFont typeface="Calibri"/>
              <a:buChar char="•"/>
            </a:pPr>
            <a:r>
              <a:rPr lang="es-ES" dirty="0"/>
              <a:t>Reúna al grupo para repasar cada reservorio y conversar los datos que cada participante ha identificado. Prevea dedicar de 2 a 3 minutos a cada reservorio, con un total de 10 minutos, pero siéntase libre de pasar de un reservorio a otro antes si el grupo ha concluido su conversación.</a:t>
            </a:r>
          </a:p>
          <a:p>
            <a:pPr marL="342900" lvl="0" indent="-342900" algn="l" rtl="0">
              <a:lnSpc>
                <a:spcPct val="107000"/>
              </a:lnSpc>
              <a:spcBef>
                <a:spcPts val="0"/>
              </a:spcBef>
              <a:spcAft>
                <a:spcPts val="0"/>
              </a:spcAft>
              <a:buClr>
                <a:srgbClr val="000000"/>
              </a:buClr>
              <a:buSzPts val="1400"/>
              <a:buFont typeface="Calibri"/>
              <a:buChar char="•"/>
            </a:pPr>
            <a:r>
              <a:rPr lang="es-ES" dirty="0"/>
              <a:t>Si ha decidido dividir la conversación sobre los reservorios del cuerpo en más de una sesión, modifique la actividad y el guion según sea necesario.</a:t>
            </a:r>
          </a:p>
          <a:p>
            <a:pPr marL="273050" lvl="0" indent="-203200" algn="l" rtl="0">
              <a:lnSpc>
                <a:spcPct val="107000"/>
              </a:lnSpc>
              <a:spcBef>
                <a:spcPts val="60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"Ahora vamos a ver estos cuatro sistemas corporales con un poco más de profundidad. Consulte su folleto de participante, donde hay tablas informativas para cada uno de estos reservorios. Voy a asignar a cada uno de ustedes uno para revisar. Mientras lo revisa, imagine que es responsable de instruir a un nuevo empleado de su profesión sobre la importancia de este reservorio para el control de infecciones”.</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"¿Qué es lo más importante de este reservorio que le</a:t>
            </a:r>
            <a:r>
              <a:rPr lang="es-ES" b="1" dirty="0"/>
              <a:t> </a:t>
            </a:r>
            <a:r>
              <a:rPr lang="es-ES" dirty="0"/>
              <a:t>gustaría que este nuevo colega supiera para evitar la propagación de las infecciones, y por qué? En otras palabras, ¿cuál es una razón importante por la que deberíamos preocuparnos por este reservorio para el control de infecciones en la atención médica? Por ejemplo, los microbios de los intestinos se desplazan fácilmente en las heces al entorno, por lo que es importante limpiar y desinfectar las superficies. Por favor, estén preparados para compartir sus perspectivas".</a:t>
            </a:r>
          </a:p>
          <a:p>
            <a:pPr marL="0" lvl="0" indent="0" algn="l" rtl="0">
              <a:lnSpc>
                <a:spcPct val="107000"/>
              </a:lnSpc>
              <a:spcBef>
                <a:spcPts val="800"/>
              </a:spcBef>
              <a:spcAft>
                <a:spcPts val="0"/>
              </a:spcAft>
              <a:buNone/>
            </a:pPr>
            <a:r>
              <a:rPr lang="es-ES" dirty="0"/>
              <a:t>(Asignar reservorios).</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"Tendrán unos 2 minutos para revisar sus reservorios e identificar sus datos importantes. ¿Están preparados? ¡Ahora!"</a:t>
            </a:r>
          </a:p>
          <a:p>
            <a:pPr marL="273050" lvl="0" indent="-20320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2653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 </a:t>
            </a:r>
          </a:p>
          <a:p>
            <a:pPr marL="342900" lvl="0" indent="-342900" algn="l" rtl="0">
              <a:lnSpc>
                <a:spcPct val="107000"/>
              </a:lnSpc>
              <a:spcBef>
                <a:spcPts val="800"/>
              </a:spcBef>
              <a:spcAft>
                <a:spcPts val="0"/>
              </a:spcAft>
              <a:buClr>
                <a:srgbClr val="000000"/>
              </a:buClr>
              <a:buSzPts val="1400"/>
              <a:buFont typeface="Calibri"/>
              <a:buChar char="•"/>
            </a:pPr>
            <a:r>
              <a:rPr lang="es-ES" dirty="0"/>
              <a:t>Explique la actividad de la nube de palabras: los participantes introducirán una palabra o una frase corta que capture un dato importante sobre su reservorio, y luego todo el grupo conversará sobre los resultados. </a:t>
            </a:r>
          </a:p>
          <a:p>
            <a:pPr marL="342900" lvl="0" indent="-342900" algn="l" rtl="0">
              <a:lnSpc>
                <a:spcPct val="107000"/>
              </a:lnSpc>
              <a:spcBef>
                <a:spcPts val="0"/>
              </a:spcBef>
              <a:spcAft>
                <a:spcPts val="0"/>
              </a:spcAft>
              <a:buClr>
                <a:srgbClr val="000000"/>
              </a:buClr>
              <a:buSzPts val="1400"/>
              <a:buFont typeface="Calibri"/>
              <a:buChar char="•"/>
            </a:pPr>
            <a:r>
              <a:rPr lang="es-ES" dirty="0"/>
              <a:t>En el chat, comparta el enlace a la página web de la nube de palabras que ha creado para el reservorio de la piel y pida al grupo de la piel que visite la página y añada sus datos importantes en la nube.</a:t>
            </a:r>
          </a:p>
          <a:p>
            <a:pPr marL="342900" lvl="0" indent="-342900" algn="l" rtl="0">
              <a:lnSpc>
                <a:spcPct val="107000"/>
              </a:lnSpc>
              <a:spcBef>
                <a:spcPts val="0"/>
              </a:spcBef>
              <a:spcAft>
                <a:spcPts val="0"/>
              </a:spcAft>
              <a:buClr>
                <a:srgbClr val="000000"/>
              </a:buClr>
              <a:buSzPts val="1400"/>
              <a:buFont typeface="Calibri"/>
              <a:buChar char="•"/>
            </a:pPr>
            <a:r>
              <a:rPr lang="es-ES" dirty="0"/>
              <a:t>Mientras el grupo escribe sus respuestas, comparta la pantalla de la página de la nube de palabras para que todos puedan ver cómo se rellena en tiempo real. Si se identifica el mismo punto más de una vez, o si se observan puntos similares, destaque su importancia.</a:t>
            </a:r>
          </a:p>
          <a:p>
            <a:pPr marL="342900" lvl="0" indent="-342900" algn="l" rtl="0">
              <a:lnSpc>
                <a:spcPct val="107000"/>
              </a:lnSpc>
              <a:spcBef>
                <a:spcPts val="0"/>
              </a:spcBef>
              <a:spcAft>
                <a:spcPts val="0"/>
              </a:spcAft>
              <a:buClr>
                <a:srgbClr val="000000"/>
              </a:buClr>
              <a:buSzPts val="1400"/>
              <a:buFont typeface="Calibri"/>
              <a:buChar char="•"/>
            </a:pPr>
            <a:r>
              <a:rPr lang="es-ES" dirty="0"/>
              <a:t>Si el tiempo lo permite,</a:t>
            </a:r>
            <a:r>
              <a:rPr lang="es-ES" b="1" dirty="0"/>
              <a:t> </a:t>
            </a:r>
            <a:r>
              <a:rPr lang="es-ES" dirty="0"/>
              <a:t>puede</a:t>
            </a:r>
            <a:r>
              <a:rPr lang="es-ES" b="1" dirty="0"/>
              <a:t> </a:t>
            </a:r>
            <a:r>
              <a:rPr lang="es-ES" dirty="0"/>
              <a:t>pedir a uno o dos participantes del grupo de la piel que compartan sus datos importantes y por qué los identificaron. También puede invitar a todos los participantes a compartir sus observaciones sobre la nube de palabras.</a:t>
            </a:r>
          </a:p>
          <a:p>
            <a:pPr marL="0" lvl="0" indent="0" algn="l" rtl="0">
              <a:lnSpc>
                <a:spcPct val="107000"/>
              </a:lnSpc>
              <a:spcBef>
                <a:spcPts val="60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"¡Gracias a todos! Ahora vamos a conversar sobre lo que han identificado como importante sobre estos reservorios para el control de infecciones. En primer lugar, ¡compartirán sus pensamientos utilizando una nube de palabras!”</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"Empecemos por las personas que revisaron el reservorio de la piel. Si pertenecen a ese grupo, hagan clic en el enlace que he publicado en el chat. Cuando lleguen a la página web, escriban sus datos importantes sobre la piel. Pueden escribir una palabra clave o una frase corta que resuma sus ideas". </a:t>
            </a:r>
          </a:p>
          <a:p>
            <a:pPr marL="0" lvl="0" indent="0" algn="l" rtl="0">
              <a:lnSpc>
                <a:spcPct val="107000"/>
              </a:lnSpc>
              <a:spcBef>
                <a:spcPts val="800"/>
              </a:spcBef>
              <a:spcAft>
                <a:spcPts val="0"/>
              </a:spcAft>
              <a:buNone/>
            </a:pPr>
            <a:r>
              <a:rPr lang="es-ES" dirty="0"/>
              <a:t>(Comparta la página web de la nube de palabras. Reconozca y reafirme las entradas, según corresponda). </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"¡Esto es genial, gracias! Veo que varios de ustedes identificaron datos similares. ¿Algún participante del grupo de la piel quiere activar su micrófono y compartir el dato que eligió, y por qué lo identificó como importante para el control de infecciones?"</a:t>
            </a:r>
          </a:p>
          <a:p>
            <a:pPr marL="266700" lvl="0" indent="-190500" algn="l" rtl="0">
              <a:lnSpc>
                <a:spcPct val="107000"/>
              </a:lnSpc>
              <a:spcBef>
                <a:spcPts val="800"/>
              </a:spcBef>
              <a:spcAft>
                <a:spcPts val="0"/>
              </a:spcAft>
              <a:buNone/>
            </a:pPr>
            <a:endParaRPr lang="es-ES" dirty="0"/>
          </a:p>
          <a:p>
            <a:pPr marL="0" lvl="0" indent="0" algn="l" rtl="0">
              <a:spcBef>
                <a:spcPts val="6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401334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Calibri"/>
              <a:buChar char="•"/>
            </a:pPr>
            <a:r>
              <a:rPr lang="es-ES" dirty="0"/>
              <a:t>Deje de compartir la nube de palabras y </a:t>
            </a:r>
            <a:r>
              <a:rPr lang="es-ES" b="1" dirty="0"/>
              <a:t>vuelva a la diapositiva 9 </a:t>
            </a:r>
            <a:r>
              <a:rPr lang="es-ES" dirty="0"/>
              <a:t>del PowerPoint. </a:t>
            </a:r>
          </a:p>
          <a:p>
            <a:pPr marL="342900" lvl="0" indent="-342900" algn="l" rtl="0">
              <a:lnSpc>
                <a:spcPct val="107000"/>
              </a:lnSpc>
              <a:spcBef>
                <a:spcPts val="0"/>
              </a:spcBef>
              <a:spcAft>
                <a:spcPts val="0"/>
              </a:spcAft>
              <a:buClr>
                <a:srgbClr val="000000"/>
              </a:buClr>
              <a:buSzPts val="1400"/>
              <a:buFont typeface="Calibri"/>
              <a:buChar char="•"/>
            </a:pPr>
            <a:r>
              <a:rPr lang="es-ES" dirty="0"/>
              <a:t>Anote los puntos clave sobre el reservorio de la piel que se muestra en la diapositiva. Señale si se han identificado en la nube de palabras y reitere los puntos adicionales que se han incluido en la nube de palabras. </a:t>
            </a:r>
            <a:endParaRPr lang="es-ES" sz="1200" dirty="0"/>
          </a:p>
          <a:p>
            <a:pPr marL="342900" lvl="0" indent="-342900" algn="l" rtl="0">
              <a:lnSpc>
                <a:spcPct val="107000"/>
              </a:lnSpc>
              <a:spcBef>
                <a:spcPts val="0"/>
              </a:spcBef>
              <a:spcAft>
                <a:spcPts val="0"/>
              </a:spcAft>
              <a:buClr>
                <a:srgbClr val="000000"/>
              </a:buClr>
              <a:buSzPts val="1400"/>
              <a:buFont typeface="Calibri"/>
              <a:buChar char="•"/>
            </a:pPr>
            <a:r>
              <a:rPr lang="es-ES" dirty="0"/>
              <a:t>Reafirme las conexiones que hay entre el reservorio de la piel y cómo los microbios pueden propagarse y causar daños. Invite a un participante de un grupo de reservorios diferente a compartir de manera verbal o en el chat sus ideas sobre por qué el reservorio de la piel es importante para el control de infecciones.</a:t>
            </a:r>
          </a:p>
          <a:p>
            <a:pPr marL="800100" lvl="1" indent="-361950" algn="l" rtl="0">
              <a:lnSpc>
                <a:spcPct val="107000"/>
              </a:lnSpc>
              <a:spcBef>
                <a:spcPts val="0"/>
              </a:spcBef>
              <a:spcAft>
                <a:spcPts val="0"/>
              </a:spcAft>
              <a:buClr>
                <a:srgbClr val="000000"/>
              </a:buClr>
              <a:buSzPts val="1400"/>
              <a:buFont typeface="Calibri"/>
              <a:buChar char="•"/>
            </a:pPr>
            <a:r>
              <a:rPr lang="es-ES" dirty="0"/>
              <a:t>Si el tiempo lo permite y según convenga, puede optar por incorporar a esta conversación las acciones de control de infecciones que sean pertinentes para el reservorio de piel.</a:t>
            </a:r>
          </a:p>
          <a:p>
            <a:pPr marL="0" lvl="1" indent="4572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"Eso fue genial. ¡Hay muchas cosas importantes que recordar sobre la piel para el control de infecciones! Los microbios pueden propagarse a través de la piel, y esto ocurre a menudo, sobre todo a través de las manos, porque las usamos con mucha frecuencia. El tacto es una de las principales vías de propagación hacia y desde la piel. Los microbios presentes en la piel pueden transmitirse a las personas y a las superficies, y la piel puede recoger microbios a través del tacto y transmitirlos a otras personas o a uno mismo. En la atención médica también hacemos cosas que penetran la piel de los pacientes, como insertar una vía intravenosa o tratar a los pacientes con procedimientos quirúrgicos. Cuando esto ocurre, los microbios de la superficie de la piel pueden pasar al cuerpo del paciente o al torrente sanguíneo”.</a:t>
            </a:r>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t>"Me gustaría escuchar a alguien que haya revisado uno de los otros reservorios: basándose en lo que vimos en la nube de palabras y en otros puntos de conversación, ¿qué destaca para usted como importante sobre la piel para el control de infecciones en su profesión? Por favor, siéntanse libres de activar sus micrófonos".</a:t>
            </a:r>
          </a:p>
          <a:p>
            <a:pPr marL="0" lvl="0" indent="0" algn="l" rtl="0">
              <a:lnSpc>
                <a:spcPct val="107000"/>
              </a:lnSpc>
              <a:spcBef>
                <a:spcPts val="800"/>
              </a:spcBef>
              <a:spcAft>
                <a:spcPts val="0"/>
              </a:spcAft>
              <a:buNone/>
            </a:pPr>
            <a:r>
              <a:rPr lang="es-ES" dirty="0"/>
              <a:t>(Pausa para escuchar las respuestas. Reconozca y reafirme, según el caso). </a:t>
            </a:r>
          </a:p>
          <a:p>
            <a:pPr marL="0" lvl="1" indent="457200" algn="l" rtl="0">
              <a:lnSpc>
                <a:spcPct val="107000"/>
              </a:lnSpc>
              <a:spcBef>
                <a:spcPts val="800"/>
              </a:spcBef>
              <a:spcAft>
                <a:spcPts val="0"/>
              </a:spcAft>
              <a:buNone/>
            </a:pPr>
            <a:endParaRPr lang="es-ES" dirty="0"/>
          </a:p>
          <a:p>
            <a:pPr marL="0" lvl="0" indent="0" algn="l" rtl="0">
              <a:spcBef>
                <a:spcPts val="6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255212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6558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dirty="0"/>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Introducción a los reservorios: dónde viven los microbios | Sesión 1: Reservorios del cuerpo</a:t>
            </a:r>
            <a:endParaRPr lang="es-ES" sz="1050" dirty="0"/>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Introducción a los reservorios: dónde viven los microbios | Sesión 1: Reservorios del cuerpo</a:t>
            </a:r>
            <a:endParaRPr lang="es-ES" sz="1050" dirty="0"/>
          </a:p>
        </p:txBody>
      </p:sp>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tx1"/>
                </a:solidFill>
              </a:defRPr>
            </a:lvl1pPr>
            <a:lvl2pPr marL="800100" indent="-342900">
              <a:spcBef>
                <a:spcPts val="1200"/>
              </a:spcBef>
              <a:buFont typeface="Courier New" panose="02070309020205020404" pitchFamily="49" charset="0"/>
              <a:buChar char="o"/>
              <a:defRPr sz="2400">
                <a:solidFill>
                  <a:schemeClr val="tx1"/>
                </a:solidFill>
              </a:defRPr>
            </a:lvl2pPr>
            <a:lvl3pPr marL="1257300" indent="-342900">
              <a:spcBef>
                <a:spcPts val="1200"/>
              </a:spcBef>
              <a:buFont typeface="Wingdings" panose="05000000000000000000" pitchFamily="2" charset="2"/>
              <a:buChar char="§"/>
              <a:defRPr sz="2400">
                <a:solidFill>
                  <a:schemeClr val="tx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tx1"/>
                </a:solidFill>
              </a:defRPr>
            </a:lvl1pPr>
            <a:lvl2pPr marL="800100" indent="-342900">
              <a:spcBef>
                <a:spcPts val="1200"/>
              </a:spcBef>
              <a:buFont typeface="Courier New" panose="02070309020205020404" pitchFamily="49" charset="0"/>
              <a:buChar char="o"/>
              <a:defRPr sz="2400">
                <a:solidFill>
                  <a:schemeClr val="tx1"/>
                </a:solidFill>
              </a:defRPr>
            </a:lvl2pPr>
            <a:lvl3pPr marL="1257300" indent="-342900">
              <a:spcBef>
                <a:spcPts val="1200"/>
              </a:spcBef>
              <a:buFont typeface="Wingdings" panose="05000000000000000000" pitchFamily="2" charset="2"/>
              <a:buChar char="§"/>
              <a:defRPr sz="2400">
                <a:solidFill>
                  <a:schemeClr val="tx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13781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chemeClr val="tx1"/>
                </a:solidFill>
              </a:defRPr>
            </a:lvl1pPr>
            <a:lvl2pPr marL="685800" indent="-228600">
              <a:spcBef>
                <a:spcPts val="600"/>
              </a:spcBef>
              <a:buClr>
                <a:schemeClr val="accent4"/>
              </a:buClr>
              <a:buSzPct val="80000"/>
              <a:buFont typeface="Courier New" panose="02070309020205020404" pitchFamily="49" charset="0"/>
              <a:buChar char="o"/>
              <a:defRPr sz="2400">
                <a:solidFill>
                  <a:schemeClr val="tx1"/>
                </a:solidFill>
              </a:defRPr>
            </a:lvl2pPr>
            <a:lvl3pPr marL="1143000" indent="-228600">
              <a:spcBef>
                <a:spcPts val="600"/>
              </a:spcBef>
              <a:buFont typeface="Wingdings" panose="05000000000000000000" pitchFamily="2" charset="2"/>
              <a:buChar char="§"/>
              <a:defRPr sz="2400">
                <a:solidFill>
                  <a:schemeClr val="tx1"/>
                </a:solidFill>
              </a:defRPr>
            </a:lvl3pPr>
            <a:lvl4pPr>
              <a:spcBef>
                <a:spcPts val="600"/>
              </a:spcBef>
              <a:buClr>
                <a:schemeClr val="accent4"/>
              </a:buClr>
              <a:defRPr sz="2400">
                <a:solidFill>
                  <a:schemeClr val="tx1"/>
                </a:solidFill>
              </a:defRPr>
            </a:lvl4pPr>
            <a:lvl5pPr>
              <a:spcBef>
                <a:spcPts val="600"/>
              </a:spcBef>
              <a:buClr>
                <a:schemeClr val="accent4"/>
              </a:buCl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chemeClr val="accent3">
                <a:lumMod val="75000"/>
              </a:schemeClr>
            </a:solidFill>
            <a:ln w="316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Introducción a los reservorios: dónde viven los microbios | Sesión 1: Reservorios del cuerpo</a:t>
            </a:r>
            <a:endParaRPr lang="es-ES" sz="1050" dirty="0"/>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166289D1-8786-4C68-95F8-634BE7572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200"/>
              <a:buFont typeface="Century Gothic"/>
              <a:buNone/>
            </a:pPr>
            <a:r>
              <a:rPr lang="es-ES" sz="1200" b="0" i="0" u="none" strike="noStrike" cap="none" dirty="0">
                <a:solidFill>
                  <a:srgbClr val="FFFFFF"/>
                </a:solidFill>
                <a:latin typeface="Century Gothic"/>
                <a:ea typeface="Century Gothic"/>
                <a:cs typeface="Century Gothic"/>
                <a:sym typeface="Century Gothic"/>
              </a:rPr>
              <a:t>Introducción a los reservorios: dónde viven los microbios | Sesión 1: Reservorios del cuerpo</a:t>
            </a:r>
            <a:endParaRPr lang="es-ES" sz="1050" dirty="0"/>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3" r:id="rId2"/>
    <p:sldLayoutId id="2147483664" r:id="rId3"/>
    <p:sldLayoutId id="2147483665" r:id="rId4"/>
    <p:sldLayoutId id="2147483666" r:id="rId5"/>
    <p:sldLayoutId id="2147483678" r:id="rId6"/>
    <p:sldLayoutId id="2147483683" r:id="rId7"/>
    <p:sldLayoutId id="2147483674" r:id="rId8"/>
    <p:sldLayoutId id="2147483673" r:id="rId9"/>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9.xml"/><Relationship Id="rId7" Type="http://schemas.openxmlformats.org/officeDocument/2006/relationships/hyperlink" Target="https://twitter.com/CDC_Firstline" TargetMode="Externa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es/index.html" TargetMode="External"/><Relationship Id="rId10" Type="http://schemas.openxmlformats.org/officeDocument/2006/relationships/hyperlink" Target="https://www.cdc.gov/infectioncontrol/pdf/projectfirstline/Formulario-de-comentarios-de-la-sesion-riesgos-508.pdf" TargetMode="External"/><Relationship Id="rId4" Type="http://schemas.openxmlformats.org/officeDocument/2006/relationships/image" Target="../media/image15.jpe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s-US" sz="4000" b="1" i="0" u="none" strike="noStrike" cap="none" noProof="0" dirty="0">
                <a:solidFill>
                  <a:srgbClr val="FFFFFF"/>
                </a:solidFill>
                <a:latin typeface="Century Gothic"/>
                <a:ea typeface="Century Gothic"/>
                <a:cs typeface="Century Gothic"/>
                <a:sym typeface="Century Gothic"/>
              </a:rPr>
              <a:t>Reservorios del cuerpo</a:t>
            </a:r>
            <a:endParaRPr lang="es-US" noProof="0" dirty="0"/>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s-US" noProof="0" dirty="0"/>
              <a:t>Introducción a los reservorios: </a:t>
            </a:r>
            <a:br>
              <a:rPr lang="es-US" noProof="0" dirty="0"/>
            </a:br>
            <a:r>
              <a:rPr lang="es-US" noProof="0" dirty="0"/>
              <a:t>dónde viven los microbios</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30" y="1802296"/>
            <a:ext cx="3613150" cy="522465"/>
          </a:xfrm>
        </p:spPr>
        <p:txBody>
          <a:bodyPr/>
          <a:lstStyle/>
          <a:p>
            <a:pPr marL="0" lvl="0" indent="0" algn="ctr" rtl="0">
              <a:lnSpc>
                <a:spcPct val="95000"/>
              </a:lnSpc>
              <a:spcBef>
                <a:spcPts val="0"/>
              </a:spcBef>
              <a:spcAft>
                <a:spcPts val="0"/>
              </a:spcAft>
              <a:buClr>
                <a:schemeClr val="accent4"/>
              </a:buClr>
              <a:buSzPts val="2400"/>
              <a:buFont typeface="Century Gothic"/>
              <a:buNone/>
            </a:pPr>
            <a:r>
              <a:rPr lang="es-US" sz="2400" b="1" i="0" u="none" strike="noStrike" cap="none" noProof="0" dirty="0">
                <a:solidFill>
                  <a:schemeClr val="accent4"/>
                </a:solidFill>
                <a:latin typeface="Century Gothic"/>
                <a:ea typeface="Century Gothic"/>
                <a:cs typeface="Century Gothic"/>
                <a:sym typeface="Century Gothic"/>
              </a:rPr>
              <a:t>Sesión 1</a:t>
            </a:r>
            <a:endParaRPr lang="es-US" noProof="0" dirty="0"/>
          </a:p>
        </p:txBody>
      </p:sp>
      <p:pic>
        <p:nvPicPr>
          <p:cNvPr id="6" name="Picture 5" descr="Project Firstline logo. &#10;CDC's National Training Collaborative for Healthcare Infection Prevention &amp; Control.">
            <a:extLst>
              <a:ext uri="{FF2B5EF4-FFF2-40B4-BE49-F238E27FC236}">
                <a16:creationId xmlns:a16="http://schemas.microsoft.com/office/drawing/2014/main" id="{CFD93550-DEFD-4F3E-A7B5-6FC87E52C4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44" y="5652304"/>
            <a:ext cx="2678829" cy="1005259"/>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838200" y="456489"/>
            <a:ext cx="10515600" cy="702457"/>
          </a:xfrm>
        </p:spPr>
        <p:txBody>
          <a:bodyPr/>
          <a:lstStyle/>
          <a:p>
            <a:pPr marL="0" lvl="0" indent="0" algn="l" rtl="0">
              <a:lnSpc>
                <a:spcPct val="90000"/>
              </a:lnSpc>
              <a:spcBef>
                <a:spcPts val="0"/>
              </a:spcBef>
              <a:spcAft>
                <a:spcPts val="0"/>
              </a:spcAft>
              <a:buClr>
                <a:schemeClr val="accent4"/>
              </a:buClr>
              <a:buSzPts val="2600"/>
              <a:buFont typeface="Century Gothic"/>
              <a:buNone/>
            </a:pPr>
            <a:r>
              <a:rPr lang="es-US" sz="3200" noProof="0" dirty="0"/>
              <a:t>Nube de palabras</a:t>
            </a:r>
            <a:br>
              <a:rPr lang="es-US" noProof="0" dirty="0"/>
            </a:br>
            <a:r>
              <a:rPr lang="es-US" sz="3200" noProof="0" dirty="0"/>
              <a:t>del sistema </a:t>
            </a:r>
            <a:br>
              <a:rPr lang="es-US" sz="3200" noProof="0" dirty="0"/>
            </a:br>
            <a:r>
              <a:rPr lang="es-US" sz="3200" noProof="0" dirty="0"/>
              <a:t>gastrointestinal</a:t>
            </a:r>
            <a:endParaRPr lang="es-US" noProof="0" dirty="0"/>
          </a:p>
        </p:txBody>
      </p:sp>
    </p:spTree>
    <p:custDataLst>
      <p:tags r:id="rId1"/>
    </p:custDataLst>
    <p:extLst>
      <p:ext uri="{BB962C8B-B14F-4D97-AF65-F5344CB8AC3E}">
        <p14:creationId xmlns:p14="http://schemas.microsoft.com/office/powerpoint/2010/main" val="2328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b">
            <a:normAutofit fontScale="90000"/>
          </a:bodyPr>
          <a:lstStyle/>
          <a:p>
            <a:r>
              <a:rPr lang="es-US" sz="3200" b="1" i="0" u="none" strike="noStrike" cap="none" noProof="0" dirty="0">
                <a:solidFill>
                  <a:schemeClr val="accent4"/>
                </a:solidFill>
                <a:latin typeface="Century Gothic"/>
                <a:ea typeface="Century Gothic"/>
                <a:cs typeface="Century Gothic"/>
                <a:sym typeface="Century Gothic"/>
              </a:rPr>
              <a:t>Puntos clave sobre el reservorio del sistema gastrointestinal</a:t>
            </a:r>
            <a:endParaRPr lang="es-US" noProof="0" dirty="0"/>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pPr marL="342900" lvl="0" indent="-342900" algn="l" rtl="0">
              <a:lnSpc>
                <a:spcPct val="95000"/>
              </a:lnSpc>
              <a:spcBef>
                <a:spcPts val="0"/>
              </a:spcBef>
              <a:spcAft>
                <a:spcPts val="0"/>
              </a:spcAft>
              <a:buSzPts val="2400"/>
              <a:buBlip>
                <a:blip r:embed="rId4">
                  <a:extLst>
                    <a:ext uri="{96DAC541-7B7A-43D3-8B79-37D633B846F1}">
                      <asvg:svgBlip xmlns:asvg="http://schemas.microsoft.com/office/drawing/2016/SVG/main" r:embed="rId5"/>
                    </a:ext>
                  </a:extLst>
                </a:blip>
              </a:buBlip>
            </a:pPr>
            <a:r>
              <a:rPr lang="es-US" noProof="0" dirty="0"/>
              <a:t>Los "intestinos" suelen referirse a la mayor parte de los intestinos, el recto y el ano.</a:t>
            </a:r>
          </a:p>
          <a:p>
            <a:pPr marL="342900" lvl="0" indent="-342900" algn="l" rtl="0">
              <a:lnSpc>
                <a:spcPct val="95000"/>
              </a:lnSpc>
              <a:spcBef>
                <a:spcPts val="1200"/>
              </a:spcBef>
              <a:spcAft>
                <a:spcPts val="0"/>
              </a:spcAft>
              <a:buSzPts val="2400"/>
              <a:buBlip>
                <a:blip r:embed="rId4">
                  <a:extLst>
                    <a:ext uri="{96DAC541-7B7A-43D3-8B79-37D633B846F1}">
                      <asvg:svgBlip xmlns:asvg="http://schemas.microsoft.com/office/drawing/2016/SVG/main" r:embed="rId5"/>
                    </a:ext>
                  </a:extLst>
                </a:blip>
              </a:buBlip>
            </a:pPr>
            <a:r>
              <a:rPr lang="es-US" noProof="0" dirty="0"/>
              <a:t>Los microbios intestinales viajan fácilmente en las heces.</a:t>
            </a:r>
          </a:p>
          <a:p>
            <a:pPr marL="342900" lvl="0" indent="-342900" algn="l" rtl="0">
              <a:lnSpc>
                <a:spcPct val="95000"/>
              </a:lnSpc>
              <a:spcBef>
                <a:spcPts val="1200"/>
              </a:spcBef>
              <a:spcAft>
                <a:spcPts val="0"/>
              </a:spcAft>
              <a:buSzPts val="2400"/>
              <a:buBlip>
                <a:blip r:embed="rId4">
                  <a:extLst>
                    <a:ext uri="{96DAC541-7B7A-43D3-8B79-37D633B846F1}">
                      <asvg:svgBlip xmlns:asvg="http://schemas.microsoft.com/office/drawing/2016/SVG/main" r:embed="rId5"/>
                    </a:ext>
                  </a:extLst>
                </a:blip>
              </a:buBlip>
            </a:pPr>
            <a:r>
              <a:rPr lang="es-US" noProof="0" dirty="0"/>
              <a:t>Vías de transmisión:</a:t>
            </a:r>
          </a:p>
          <a:p>
            <a:pPr marL="800100" lvl="1" indent="-342900" algn="l" rtl="0">
              <a:lnSpc>
                <a:spcPct val="95000"/>
              </a:lnSpc>
              <a:spcBef>
                <a:spcPts val="1200"/>
              </a:spcBef>
              <a:spcAft>
                <a:spcPts val="0"/>
              </a:spcAft>
              <a:buSzPts val="2400"/>
              <a:buFont typeface="Courier New"/>
              <a:buChar char="o"/>
            </a:pPr>
            <a:r>
              <a:rPr lang="es-US" noProof="0" dirty="0"/>
              <a:t>Tacto</a:t>
            </a:r>
          </a:p>
          <a:p>
            <a:pPr marL="800100" lvl="1" indent="-342900" algn="l" rtl="0">
              <a:lnSpc>
                <a:spcPct val="95000"/>
              </a:lnSpc>
              <a:spcBef>
                <a:spcPts val="1200"/>
              </a:spcBef>
              <a:spcAft>
                <a:spcPts val="0"/>
              </a:spcAft>
              <a:buSzPts val="2400"/>
              <a:buFont typeface="Courier New"/>
              <a:buChar char="o"/>
            </a:pPr>
            <a:r>
              <a:rPr lang="es-US" noProof="0" dirty="0"/>
              <a:t>Debilitar o evadir las defensas del cuerpo</a:t>
            </a:r>
          </a:p>
        </p:txBody>
      </p:sp>
    </p:spTree>
    <p:custDataLst>
      <p:tags r:id="rId1"/>
    </p:custDataLst>
    <p:extLst>
      <p:ext uri="{BB962C8B-B14F-4D97-AF65-F5344CB8AC3E}">
        <p14:creationId xmlns:p14="http://schemas.microsoft.com/office/powerpoint/2010/main" val="15493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838200" y="456489"/>
            <a:ext cx="10515600" cy="702457"/>
          </a:xfrm>
        </p:spPr>
        <p:txBody>
          <a:bodyPr/>
          <a:lstStyle/>
          <a:p>
            <a:pPr marL="0" lvl="0" indent="0" algn="l" rtl="0">
              <a:lnSpc>
                <a:spcPct val="90000"/>
              </a:lnSpc>
              <a:spcBef>
                <a:spcPts val="0"/>
              </a:spcBef>
              <a:spcAft>
                <a:spcPts val="0"/>
              </a:spcAft>
              <a:buClr>
                <a:schemeClr val="accent4"/>
              </a:buClr>
              <a:buSzPct val="100000"/>
              <a:buFont typeface="Century Gothic"/>
              <a:buNone/>
            </a:pPr>
            <a:r>
              <a:rPr lang="es-US" sz="2800" noProof="0" dirty="0"/>
              <a:t>Nube de palabras</a:t>
            </a:r>
            <a:br>
              <a:rPr lang="es-US" noProof="0" dirty="0"/>
            </a:br>
            <a:r>
              <a:rPr lang="es-US" sz="2800" noProof="0" dirty="0"/>
              <a:t>del sistema </a:t>
            </a:r>
            <a:br>
              <a:rPr lang="es-US" sz="2800" noProof="0" dirty="0"/>
            </a:br>
            <a:r>
              <a:rPr lang="es-US" sz="2800" noProof="0" dirty="0"/>
              <a:t>respiratorio </a:t>
            </a:r>
            <a:br>
              <a:rPr lang="es-US" noProof="0" dirty="0"/>
            </a:br>
            <a:endParaRPr lang="es-US" noProof="0" dirty="0"/>
          </a:p>
        </p:txBody>
      </p:sp>
    </p:spTree>
    <p:custDataLst>
      <p:tags r:id="rId1"/>
    </p:custDataLst>
    <p:extLst>
      <p:ext uri="{BB962C8B-B14F-4D97-AF65-F5344CB8AC3E}">
        <p14:creationId xmlns:p14="http://schemas.microsoft.com/office/powerpoint/2010/main" val="16470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b">
            <a:normAutofit fontScale="90000"/>
          </a:bodyPr>
          <a:lstStyle/>
          <a:p>
            <a:r>
              <a:rPr lang="es-US" sz="3200" b="1" i="0" u="none" strike="noStrike" cap="none" noProof="0" dirty="0">
                <a:solidFill>
                  <a:schemeClr val="accent4"/>
                </a:solidFill>
                <a:latin typeface="Century Gothic"/>
                <a:ea typeface="Century Gothic"/>
                <a:cs typeface="Century Gothic"/>
                <a:sym typeface="Century Gothic"/>
              </a:rPr>
              <a:t>Puntos clave sobre el reservorio del sistema respiratorio</a:t>
            </a:r>
            <a:endParaRPr lang="es-US" noProof="0" dirty="0"/>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pPr marL="342900" lvl="0" indent="-342900" algn="l" rtl="0">
              <a:lnSpc>
                <a:spcPct val="95000"/>
              </a:lnSpc>
              <a:spcBef>
                <a:spcPts val="0"/>
              </a:spcBef>
              <a:spcAft>
                <a:spcPts val="0"/>
              </a:spcAft>
              <a:buSzPts val="2400"/>
              <a:buBlip>
                <a:blip r:embed="rId4">
                  <a:extLst>
                    <a:ext uri="{96DAC541-7B7A-43D3-8B79-37D633B846F1}">
                      <asvg:svgBlip xmlns:asvg="http://schemas.microsoft.com/office/drawing/2016/SVG/main" r:embed="rId5"/>
                    </a:ext>
                  </a:extLst>
                </a:blip>
              </a:buBlip>
            </a:pPr>
            <a:r>
              <a:rPr lang="es-US" noProof="0" dirty="0"/>
              <a:t>Vías respiratorias superiores: nariz, boca, garganta, tráquea</a:t>
            </a:r>
          </a:p>
          <a:p>
            <a:pPr marL="342900" lvl="0" indent="-342900" algn="l" rtl="0">
              <a:lnSpc>
                <a:spcPct val="95000"/>
              </a:lnSpc>
              <a:spcBef>
                <a:spcPts val="1200"/>
              </a:spcBef>
              <a:spcAft>
                <a:spcPts val="0"/>
              </a:spcAft>
              <a:buSzPts val="2400"/>
              <a:buBlip>
                <a:blip r:embed="rId4">
                  <a:extLst>
                    <a:ext uri="{96DAC541-7B7A-43D3-8B79-37D633B846F1}">
                      <asvg:svgBlip xmlns:asvg="http://schemas.microsoft.com/office/drawing/2016/SVG/main" r:embed="rId5"/>
                    </a:ext>
                  </a:extLst>
                </a:blip>
              </a:buBlip>
            </a:pPr>
            <a:r>
              <a:rPr lang="es-US" noProof="0" dirty="0"/>
              <a:t>Vías respiratorias inferiores: pulmones</a:t>
            </a:r>
          </a:p>
          <a:p>
            <a:pPr marL="342900" lvl="0" indent="-342900" algn="l" rtl="0">
              <a:lnSpc>
                <a:spcPct val="95000"/>
              </a:lnSpc>
              <a:spcBef>
                <a:spcPts val="1200"/>
              </a:spcBef>
              <a:spcAft>
                <a:spcPts val="0"/>
              </a:spcAft>
              <a:buSzPts val="2400"/>
              <a:buBlip>
                <a:blip r:embed="rId4">
                  <a:extLst>
                    <a:ext uri="{96DAC541-7B7A-43D3-8B79-37D633B846F1}">
                      <asvg:svgBlip xmlns:asvg="http://schemas.microsoft.com/office/drawing/2016/SVG/main" r:embed="rId5"/>
                    </a:ext>
                  </a:extLst>
                </a:blip>
              </a:buBlip>
            </a:pPr>
            <a:r>
              <a:rPr lang="es-US" noProof="0" dirty="0"/>
              <a:t>Vías de transmisión:</a:t>
            </a:r>
          </a:p>
          <a:p>
            <a:pPr marL="800100" lvl="1" indent="-342900" algn="l" rtl="0">
              <a:lnSpc>
                <a:spcPct val="95000"/>
              </a:lnSpc>
              <a:spcBef>
                <a:spcPts val="1200"/>
              </a:spcBef>
              <a:spcAft>
                <a:spcPts val="0"/>
              </a:spcAft>
              <a:buSzPts val="2400"/>
              <a:buFont typeface="Courier New"/>
              <a:buChar char="o"/>
            </a:pPr>
            <a:r>
              <a:rPr lang="es-US" noProof="0" dirty="0"/>
              <a:t>Inhalación al respirar</a:t>
            </a:r>
          </a:p>
          <a:p>
            <a:pPr marL="800100" lvl="1" indent="-342900" algn="l" rtl="0">
              <a:lnSpc>
                <a:spcPct val="95000"/>
              </a:lnSpc>
              <a:spcBef>
                <a:spcPts val="1200"/>
              </a:spcBef>
              <a:spcAft>
                <a:spcPts val="0"/>
              </a:spcAft>
              <a:buSzPts val="2400"/>
              <a:buFont typeface="Courier New"/>
              <a:buChar char="o"/>
            </a:pPr>
            <a:r>
              <a:rPr lang="es-US" noProof="0" dirty="0"/>
              <a:t>Salpicaduras y aerosoles</a:t>
            </a:r>
          </a:p>
          <a:p>
            <a:pPr marL="800100" lvl="1" indent="-342900" algn="l" rtl="0">
              <a:lnSpc>
                <a:spcPct val="95000"/>
              </a:lnSpc>
              <a:spcBef>
                <a:spcPts val="1200"/>
              </a:spcBef>
              <a:spcAft>
                <a:spcPts val="0"/>
              </a:spcAft>
              <a:buSzPts val="2400"/>
              <a:buFont typeface="Courier New"/>
              <a:buChar char="o"/>
            </a:pPr>
            <a:r>
              <a:rPr lang="es-US" noProof="0" dirty="0"/>
              <a:t>Tacto</a:t>
            </a:r>
          </a:p>
        </p:txBody>
      </p:sp>
    </p:spTree>
    <p:custDataLst>
      <p:tags r:id="rId1"/>
    </p:custDataLst>
    <p:extLst>
      <p:ext uri="{BB962C8B-B14F-4D97-AF65-F5344CB8AC3E}">
        <p14:creationId xmlns:p14="http://schemas.microsoft.com/office/powerpoint/2010/main" val="272159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838200" y="456489"/>
            <a:ext cx="10515600" cy="702457"/>
          </a:xfrm>
        </p:spPr>
        <p:txBody>
          <a:bodyPr/>
          <a:lstStyle/>
          <a:p>
            <a:pPr marL="0" lvl="0" indent="0" algn="l" rtl="0">
              <a:lnSpc>
                <a:spcPct val="90000"/>
              </a:lnSpc>
              <a:spcBef>
                <a:spcPts val="0"/>
              </a:spcBef>
              <a:spcAft>
                <a:spcPts val="0"/>
              </a:spcAft>
              <a:buClr>
                <a:schemeClr val="accent4"/>
              </a:buClr>
              <a:buSzPts val="2800"/>
              <a:buFont typeface="Century Gothic"/>
              <a:buNone/>
            </a:pPr>
            <a:r>
              <a:rPr lang="es-US" sz="3200" noProof="0" dirty="0"/>
              <a:t>Nube de palabras</a:t>
            </a:r>
            <a:br>
              <a:rPr lang="es-US" noProof="0" dirty="0"/>
            </a:br>
            <a:r>
              <a:rPr lang="es-US" sz="3200" noProof="0" dirty="0"/>
              <a:t>de la sangre</a:t>
            </a:r>
            <a:endParaRPr lang="es-US" noProof="0" dirty="0"/>
          </a:p>
        </p:txBody>
      </p:sp>
    </p:spTree>
    <p:custDataLst>
      <p:tags r:id="rId1"/>
    </p:custDataLst>
    <p:extLst>
      <p:ext uri="{BB962C8B-B14F-4D97-AF65-F5344CB8AC3E}">
        <p14:creationId xmlns:p14="http://schemas.microsoft.com/office/powerpoint/2010/main" val="16021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33269"/>
            <a:ext cx="10356111" cy="929211"/>
          </a:xfrm>
        </p:spPr>
        <p:txBody>
          <a:bodyPr anchor="t">
            <a:normAutofit fontScale="90000"/>
          </a:bodyPr>
          <a:lstStyle/>
          <a:p>
            <a:br>
              <a:rPr lang="es-US" noProof="0" dirty="0"/>
            </a:br>
            <a:r>
              <a:rPr lang="es-US" sz="3200" noProof="0" dirty="0"/>
              <a:t>Puntos claves sobre el reservorio de la sangre</a:t>
            </a:r>
            <a:endParaRPr lang="es-US" noProof="0" dirty="0"/>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752563"/>
            <a:ext cx="10356111" cy="3055162"/>
          </a:xfrm>
        </p:spPr>
        <p:txBody>
          <a:bodyPr>
            <a:noAutofit/>
          </a:bodyPr>
          <a:lstStyle/>
          <a:p>
            <a:pPr marL="457200" lvl="0" indent="-388620" algn="l" rtl="0">
              <a:lnSpc>
                <a:spcPct val="95000"/>
              </a:lnSpc>
              <a:spcBef>
                <a:spcPts val="0"/>
              </a:spcBef>
              <a:spcAft>
                <a:spcPts val="0"/>
              </a:spcAft>
              <a:buSzPts val="2400"/>
              <a:buBlip>
                <a:blip r:embed="rId4">
                  <a:extLst>
                    <a:ext uri="{96DAC541-7B7A-43D3-8B79-37D633B846F1}">
                      <asvg:svgBlip xmlns:asvg="http://schemas.microsoft.com/office/drawing/2016/SVG/main" r:embed="rId5"/>
                    </a:ext>
                  </a:extLst>
                </a:blip>
              </a:buBlip>
            </a:pPr>
            <a:r>
              <a:rPr lang="es-US" noProof="0" dirty="0"/>
              <a:t>Se supone que la sangre no tiene microbios. </a:t>
            </a:r>
          </a:p>
          <a:p>
            <a:pPr marL="457200" lvl="0" indent="-388620" algn="l" rtl="0">
              <a:lnSpc>
                <a:spcPct val="95000"/>
              </a:lnSpc>
              <a:spcBef>
                <a:spcPts val="1200"/>
              </a:spcBef>
              <a:spcAft>
                <a:spcPts val="0"/>
              </a:spcAft>
              <a:buSzPts val="2400"/>
              <a:buBlip>
                <a:blip r:embed="rId4">
                  <a:extLst>
                    <a:ext uri="{96DAC541-7B7A-43D3-8B79-37D633B846F1}">
                      <asvg:svgBlip xmlns:asvg="http://schemas.microsoft.com/office/drawing/2016/SVG/main" r:embed="rId5"/>
                    </a:ext>
                  </a:extLst>
                </a:blip>
              </a:buBlip>
            </a:pPr>
            <a:r>
              <a:rPr lang="es-US" noProof="0" dirty="0"/>
              <a:t>Algunos virus causan infecciones que liberan virus en la sangre. Si una persona está infectada y no recibe tratamiento, la sangre puede transmitir el virus a otras personas. </a:t>
            </a:r>
          </a:p>
          <a:p>
            <a:pPr marL="457200" lvl="0" indent="-388620" algn="l" rtl="0">
              <a:lnSpc>
                <a:spcPct val="95000"/>
              </a:lnSpc>
              <a:spcBef>
                <a:spcPts val="1200"/>
              </a:spcBef>
              <a:spcAft>
                <a:spcPts val="0"/>
              </a:spcAft>
              <a:buSzPts val="2400"/>
              <a:buBlip>
                <a:blip r:embed="rId4">
                  <a:extLst>
                    <a:ext uri="{96DAC541-7B7A-43D3-8B79-37D633B846F1}">
                      <asvg:svgBlip xmlns:asvg="http://schemas.microsoft.com/office/drawing/2016/SVG/main" r:embed="rId5"/>
                    </a:ext>
                  </a:extLst>
                </a:blip>
              </a:buBlip>
            </a:pPr>
            <a:r>
              <a:rPr lang="es-US" noProof="0" dirty="0"/>
              <a:t>Vías de transmisión:</a:t>
            </a:r>
          </a:p>
          <a:p>
            <a:pPr marL="914400" lvl="1" indent="-365759" algn="l" rtl="0">
              <a:lnSpc>
                <a:spcPct val="95000"/>
              </a:lnSpc>
              <a:spcBef>
                <a:spcPts val="1200"/>
              </a:spcBef>
              <a:spcAft>
                <a:spcPts val="0"/>
              </a:spcAft>
              <a:buSzPts val="2400"/>
              <a:buFont typeface="Courier New"/>
              <a:buChar char="o"/>
            </a:pPr>
            <a:r>
              <a:rPr lang="es-US" noProof="0" dirty="0"/>
              <a:t>Debilitar o evadir las defensas del cuerpo </a:t>
            </a:r>
          </a:p>
          <a:p>
            <a:pPr marL="914400" lvl="1" indent="-365759" algn="l" rtl="0">
              <a:lnSpc>
                <a:spcPct val="95000"/>
              </a:lnSpc>
              <a:spcBef>
                <a:spcPts val="1200"/>
              </a:spcBef>
              <a:spcAft>
                <a:spcPts val="0"/>
              </a:spcAft>
              <a:buSzPts val="2400"/>
              <a:buFont typeface="Courier New"/>
              <a:buChar char="o"/>
            </a:pPr>
            <a:r>
              <a:rPr lang="es-US" noProof="0" dirty="0"/>
              <a:t>Salpicaduras y aerosoles </a:t>
            </a:r>
          </a:p>
          <a:p>
            <a:pPr marL="914400" lvl="1" indent="-365759" algn="l" rtl="0">
              <a:lnSpc>
                <a:spcPct val="95000"/>
              </a:lnSpc>
              <a:spcBef>
                <a:spcPts val="1200"/>
              </a:spcBef>
              <a:spcAft>
                <a:spcPts val="0"/>
              </a:spcAft>
              <a:buSzPts val="2400"/>
              <a:buFont typeface="Courier New"/>
              <a:buChar char="o"/>
            </a:pPr>
            <a:r>
              <a:rPr lang="es-US" noProof="0" dirty="0"/>
              <a:t>Tacto </a:t>
            </a:r>
          </a:p>
          <a:p>
            <a:pPr marL="548641" lvl="1" indent="0" algn="l" rtl="0">
              <a:lnSpc>
                <a:spcPct val="95000"/>
              </a:lnSpc>
              <a:spcBef>
                <a:spcPts val="1200"/>
              </a:spcBef>
              <a:spcAft>
                <a:spcPts val="0"/>
              </a:spcAft>
              <a:buSzPts val="2400"/>
              <a:buNone/>
            </a:pPr>
            <a:endParaRPr lang="es-US" noProof="0" dirty="0"/>
          </a:p>
          <a:p>
            <a:pPr marL="914400" lvl="1" indent="-213359" algn="l" rtl="0">
              <a:lnSpc>
                <a:spcPct val="95000"/>
              </a:lnSpc>
              <a:spcBef>
                <a:spcPts val="1200"/>
              </a:spcBef>
              <a:spcAft>
                <a:spcPts val="0"/>
              </a:spcAft>
              <a:buSzPts val="2400"/>
              <a:buNone/>
            </a:pPr>
            <a:endParaRPr lang="es-US" noProof="0" dirty="0"/>
          </a:p>
        </p:txBody>
      </p:sp>
    </p:spTree>
    <p:custDataLst>
      <p:tags r:id="rId1"/>
    </p:custDataLst>
    <p:extLst>
      <p:ext uri="{BB962C8B-B14F-4D97-AF65-F5344CB8AC3E}">
        <p14:creationId xmlns:p14="http://schemas.microsoft.com/office/powerpoint/2010/main" val="21663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s-US" noProof="0" dirty="0"/>
              <a:t>Resumen general</a:t>
            </a:r>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s-US" noProof="0" dirty="0"/>
              <a:t>Reflexión </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s-US" noProof="0" dirty="0"/>
              <a:t>Preguntas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s-US" noProof="0" dirty="0"/>
              <a:t>Conclusión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s-US" noProof="0" dirty="0"/>
              <a:t>Agenda</a:t>
            </a:r>
          </a:p>
        </p:txBody>
      </p:sp>
      <p:sp>
        <p:nvSpPr>
          <p:cNvPr id="5" name="Rectangle: Rounded Corners 4">
            <a:extLst>
              <a:ext uri="{FF2B5EF4-FFF2-40B4-BE49-F238E27FC236}">
                <a16:creationId xmlns:a16="http://schemas.microsoft.com/office/drawing/2014/main" id="{7DFDB8F1-B870-4616-8021-325820BC6B62}"/>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B870E8-6795-46F7-99C1-C2401FCF44D6}"/>
              </a:ext>
            </a:extLst>
          </p:cNvPr>
          <p:cNvSpPr txBox="1"/>
          <p:nvPr/>
        </p:nvSpPr>
        <p:spPr>
          <a:xfrm>
            <a:off x="1199954" y="816374"/>
            <a:ext cx="1361232" cy="246221"/>
          </a:xfrm>
          <a:prstGeom prst="rect">
            <a:avLst/>
          </a:prstGeom>
          <a:noFill/>
        </p:spPr>
        <p:txBody>
          <a:bodyPr wrap="square" rtlCol="0">
            <a:spAutoFit/>
          </a:bodyPr>
          <a:lstStyle/>
          <a:p>
            <a:pPr marL="0" marR="0" lvl="0" indent="0" algn="ctr" rtl="0">
              <a:lnSpc>
                <a:spcPct val="100000"/>
              </a:lnSpc>
              <a:spcBef>
                <a:spcPts val="0"/>
              </a:spcBef>
              <a:spcAft>
                <a:spcPts val="0"/>
              </a:spcAft>
              <a:buClr>
                <a:srgbClr val="FFFFFF"/>
              </a:buClr>
              <a:buSzPts val="1000"/>
              <a:buFont typeface="Century Gothic"/>
              <a:buNone/>
            </a:pPr>
            <a:r>
              <a:rPr lang="en-US" sz="1000" b="1" i="0" u="none" strike="noStrike" cap="none" dirty="0" err="1">
                <a:solidFill>
                  <a:srgbClr val="FFFFFF"/>
                </a:solidFill>
                <a:latin typeface="Century Gothic"/>
                <a:ea typeface="Century Gothic"/>
                <a:cs typeface="Century Gothic"/>
                <a:sym typeface="Century Gothic"/>
              </a:rPr>
              <a:t>Bienvenidos</a:t>
            </a:r>
            <a:endParaRPr lang="en-US" sz="800" dirty="0"/>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a:bodyPr>
          <a:lstStyle/>
          <a:p>
            <a:pPr marL="228600" lvl="0" indent="-228600" algn="l" rtl="0">
              <a:lnSpc>
                <a:spcPct val="95000"/>
              </a:lnSpc>
              <a:spcBef>
                <a:spcPts val="0"/>
              </a:spcBef>
              <a:spcAft>
                <a:spcPts val="0"/>
              </a:spcAft>
              <a:buSzPts val="2400"/>
              <a:buChar char="•"/>
            </a:pPr>
            <a:r>
              <a:rPr lang="es-US" noProof="0" dirty="0"/>
              <a:t>Bienvenida y presentaciones</a:t>
            </a:r>
          </a:p>
          <a:p>
            <a:pPr marL="228600" lvl="0" indent="-228600" algn="l" rtl="0">
              <a:lnSpc>
                <a:spcPct val="95000"/>
              </a:lnSpc>
              <a:spcBef>
                <a:spcPts val="600"/>
              </a:spcBef>
              <a:spcAft>
                <a:spcPts val="0"/>
              </a:spcAft>
              <a:buSzPts val="2400"/>
              <a:buChar char="•"/>
            </a:pPr>
            <a:r>
              <a:rPr lang="es-US" noProof="0" dirty="0"/>
              <a:t>Cuatro reservorios del cuerpo</a:t>
            </a:r>
          </a:p>
          <a:p>
            <a:pPr marL="228600" lvl="0" indent="-228600" algn="l" rtl="0">
              <a:lnSpc>
                <a:spcPct val="95000"/>
              </a:lnSpc>
              <a:spcBef>
                <a:spcPts val="600"/>
              </a:spcBef>
              <a:spcAft>
                <a:spcPts val="0"/>
              </a:spcAft>
              <a:buSzPts val="2400"/>
              <a:buChar char="•"/>
            </a:pPr>
            <a:r>
              <a:rPr lang="es-US" noProof="0" dirty="0"/>
              <a:t>Nubes de palabras y conversación</a:t>
            </a:r>
          </a:p>
          <a:p>
            <a:pPr marL="228600" lvl="0" indent="-228600" algn="l" rtl="0">
              <a:lnSpc>
                <a:spcPct val="95000"/>
              </a:lnSpc>
              <a:spcBef>
                <a:spcPts val="600"/>
              </a:spcBef>
              <a:spcAft>
                <a:spcPts val="0"/>
              </a:spcAft>
              <a:buSzPts val="2400"/>
              <a:buChar char="•"/>
            </a:pPr>
            <a:r>
              <a:rPr lang="es-US" noProof="0" dirty="0"/>
              <a:t>Resumen general</a:t>
            </a:r>
          </a:p>
          <a:p>
            <a:pPr marL="228600" lvl="0" indent="-228600" algn="l" rtl="0">
              <a:lnSpc>
                <a:spcPct val="95000"/>
              </a:lnSpc>
              <a:spcBef>
                <a:spcPts val="600"/>
              </a:spcBef>
              <a:spcAft>
                <a:spcPts val="0"/>
              </a:spcAft>
              <a:buSzPts val="2400"/>
              <a:buChar char="•"/>
            </a:pPr>
            <a:r>
              <a:rPr lang="es-US" noProof="0" dirty="0"/>
              <a:t>Conclusión</a:t>
            </a:r>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850605" y="697832"/>
            <a:ext cx="10356111" cy="541920"/>
          </a:xfrm>
        </p:spPr>
        <p:txBody>
          <a:bodyPr anchor="t">
            <a:noAutofit/>
          </a:bodyPr>
          <a:lstStyle/>
          <a:p>
            <a:r>
              <a:rPr lang="es-US" sz="3600" noProof="0" dirty="0"/>
              <a:t>Puntos clave</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850605" y="1429835"/>
            <a:ext cx="10356111" cy="3055162"/>
          </a:xfrm>
        </p:spPr>
        <p:txBody>
          <a:bodyPr>
            <a:noAutofit/>
          </a:bodyPr>
          <a:lstStyle/>
          <a:p>
            <a:r>
              <a:rPr lang="es-US" noProof="0" dirty="0"/>
              <a:t>Los "reservorios" son los lugares donde viven los microbios sobre y dentro de nuestro cuerpo y en el entorno. Los microbios se propagan con frecuencia entre estos reservorios.</a:t>
            </a:r>
          </a:p>
          <a:p>
            <a:r>
              <a:rPr lang="es-US" noProof="0" dirty="0"/>
              <a:t>Cuatro reservorios del cuerpo humano que son importantes para el control de infecciones son la piel, el sistema gastrointestinal o "los intestinos", el sistema respiratorio y la sangre.</a:t>
            </a:r>
          </a:p>
          <a:p>
            <a:r>
              <a:rPr lang="es-US" noProof="0" dirty="0"/>
              <a:t>Entender dónde viven los microbios nos ayuda a identificar dónde hay riesgo de que se propaguen, y por qué las acciones de control de infecciones funcionan para evitar que se propaguen y enfermen a las personas.</a:t>
            </a:r>
          </a:p>
        </p:txBody>
      </p:sp>
    </p:spTree>
    <p:custDataLst>
      <p:tags r:id="rId1"/>
    </p:custDataLst>
    <p:extLst>
      <p:ext uri="{BB962C8B-B14F-4D97-AF65-F5344CB8AC3E}">
        <p14:creationId xmlns:p14="http://schemas.microsoft.com/office/powerpoint/2010/main" val="2519394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s-US" sz="3600" noProof="0" dirty="0"/>
              <a:t>Cómo participar y dar su opinión</a:t>
            </a:r>
            <a:endParaRPr lang="es-US" noProof="0" dirty="0"/>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pPr marL="0" lvl="0" indent="0" algn="l" rtl="0">
              <a:lnSpc>
                <a:spcPct val="95000"/>
              </a:lnSpc>
              <a:spcBef>
                <a:spcPts val="0"/>
              </a:spcBef>
              <a:spcAft>
                <a:spcPts val="0"/>
              </a:spcAft>
              <a:buSzPts val="1800"/>
              <a:buNone/>
            </a:pPr>
            <a:r>
              <a:rPr lang="es-US" sz="1800" noProof="0" dirty="0"/>
              <a:t>Proyecto Firstline en CDC.gov: </a:t>
            </a:r>
          </a:p>
          <a:p>
            <a:pPr marL="0" lvl="0" indent="0" algn="l" rtl="0">
              <a:lnSpc>
                <a:spcPct val="95000"/>
              </a:lnSpc>
              <a:spcBef>
                <a:spcPts val="0"/>
              </a:spcBef>
              <a:spcAft>
                <a:spcPts val="0"/>
              </a:spcAft>
              <a:buSzPts val="1800"/>
              <a:buNone/>
            </a:pPr>
            <a:r>
              <a:rPr lang="es-US" sz="1800" u="sng" noProof="0" dirty="0">
                <a:solidFill>
                  <a:srgbClr val="0070C0"/>
                </a:solidFill>
                <a:hlinkClick r:id="rId5">
                  <a:extLst>
                    <a:ext uri="{A12FA001-AC4F-418D-AE19-62706E023703}">
                      <ahyp:hlinkClr xmlns:ahyp="http://schemas.microsoft.com/office/drawing/2018/hyperlinkcolor" val="tx"/>
                    </a:ext>
                  </a:extLst>
                </a:hlinkClick>
              </a:rPr>
              <a:t>https://www.cdc</a:t>
            </a:r>
            <a:r>
              <a:rPr lang="es-US" sz="1800" u="sng" noProof="0" dirty="0">
                <a:solidFill>
                  <a:srgbClr val="0070C0"/>
                </a:solidFill>
                <a:hlinkClick r:id="rId5">
                  <a:extLst>
                    <a:ext uri="{A12FA001-AC4F-418D-AE19-62706E023703}">
                      <ahyp:hlinkClr xmlns:ahyp="http://schemas.microsoft.com/office/drawing/2018/hyperlinkcolor" val="tx"/>
                    </a:ext>
                  </a:extLst>
                </a:hlinkClick>
              </a:rPr>
              <a:t>.gov/infectioncontrol/projectfirstline/es/index.html</a:t>
            </a:r>
            <a:endParaRPr lang="es-US" sz="1800" noProof="0" dirty="0"/>
          </a:p>
          <a:p>
            <a:pPr marL="0" lvl="0" indent="0" algn="l" rtl="0">
              <a:lnSpc>
                <a:spcPct val="95000"/>
              </a:lnSpc>
              <a:spcBef>
                <a:spcPts val="1000"/>
              </a:spcBef>
              <a:spcAft>
                <a:spcPts val="0"/>
              </a:spcAft>
              <a:buSzPts val="1800"/>
              <a:buNone/>
            </a:pPr>
            <a:r>
              <a:rPr lang="es-US" sz="1800" noProof="0" dirty="0"/>
              <a:t>Proyecto Firstline de los CDC en Facebook:</a:t>
            </a:r>
          </a:p>
          <a:p>
            <a:pPr marL="0" lvl="0" indent="0" algn="l" rtl="0">
              <a:lnSpc>
                <a:spcPct val="95000"/>
              </a:lnSpc>
              <a:spcBef>
                <a:spcPts val="0"/>
              </a:spcBef>
              <a:spcAft>
                <a:spcPts val="0"/>
              </a:spcAft>
              <a:buSzPts val="1800"/>
              <a:buNone/>
            </a:pPr>
            <a:r>
              <a:rPr lang="es-US" sz="1800" u="sng" noProof="0" dirty="0">
                <a:solidFill>
                  <a:schemeClr val="hlink"/>
                </a:solidFill>
                <a:hlinkClick r:id="rId6"/>
              </a:rPr>
              <a:t>https://www.facebook.com/CDCProjectFirstline</a:t>
            </a:r>
            <a:r>
              <a:rPr lang="es-US" sz="1800" u="none" noProof="0" dirty="0">
                <a:solidFill>
                  <a:schemeClr val="accent4"/>
                </a:solidFill>
              </a:rPr>
              <a:t> </a:t>
            </a:r>
            <a:endParaRPr lang="es-US" sz="1800" noProof="0" dirty="0"/>
          </a:p>
          <a:p>
            <a:pPr marL="0" lvl="0" indent="0" algn="l" rtl="0">
              <a:lnSpc>
                <a:spcPct val="95000"/>
              </a:lnSpc>
              <a:spcBef>
                <a:spcPts val="1000"/>
              </a:spcBef>
              <a:spcAft>
                <a:spcPts val="0"/>
              </a:spcAft>
              <a:buSzPts val="1800"/>
              <a:buNone/>
            </a:pPr>
            <a:r>
              <a:rPr lang="es-US" sz="1800" noProof="0" dirty="0"/>
              <a:t>Proyecto Firstline de los CDC en Twitter:</a:t>
            </a:r>
          </a:p>
          <a:p>
            <a:pPr marL="0" lvl="0" indent="0" algn="l" rtl="0">
              <a:lnSpc>
                <a:spcPct val="95000"/>
              </a:lnSpc>
              <a:spcBef>
                <a:spcPts val="0"/>
              </a:spcBef>
              <a:spcAft>
                <a:spcPts val="0"/>
              </a:spcAft>
              <a:buSzPts val="1800"/>
              <a:buNone/>
            </a:pPr>
            <a:r>
              <a:rPr lang="es-US" sz="1800" u="sng" noProof="0" dirty="0">
                <a:solidFill>
                  <a:schemeClr val="hlink"/>
                </a:solidFill>
                <a:hlinkClick r:id="rId7"/>
              </a:rPr>
              <a:t>https://twitter.com/CDC_Firstline</a:t>
            </a:r>
            <a:endParaRPr lang="es-US" sz="1800" noProof="0" dirty="0"/>
          </a:p>
          <a:p>
            <a:pPr marL="0" lvl="0" indent="0" algn="l" rtl="0">
              <a:lnSpc>
                <a:spcPct val="95000"/>
              </a:lnSpc>
              <a:spcBef>
                <a:spcPts val="1000"/>
              </a:spcBef>
              <a:spcAft>
                <a:spcPts val="0"/>
              </a:spcAft>
              <a:buSzPts val="1800"/>
              <a:buNone/>
            </a:pPr>
            <a:r>
              <a:rPr lang="es-US" sz="1800" noProof="0" dirty="0"/>
              <a:t>Proyecto Firstline </a:t>
            </a:r>
            <a:r>
              <a:rPr lang="es-US" sz="1800" i="1" noProof="0" dirty="0"/>
              <a:t>Control de Infecciones </a:t>
            </a:r>
            <a:r>
              <a:rPr lang="es-US" sz="1800" noProof="0" dirty="0"/>
              <a:t>en YouTube:</a:t>
            </a:r>
          </a:p>
          <a:p>
            <a:pPr marL="0" lvl="0" indent="0" algn="l" rtl="0">
              <a:lnSpc>
                <a:spcPct val="95000"/>
              </a:lnSpc>
              <a:spcBef>
                <a:spcPts val="0"/>
              </a:spcBef>
              <a:spcAft>
                <a:spcPts val="0"/>
              </a:spcAft>
              <a:buSzPts val="1800"/>
              <a:buNone/>
            </a:pPr>
            <a:r>
              <a:rPr lang="es-US" sz="1800" u="sng" noProof="0" dirty="0">
                <a:solidFill>
                  <a:schemeClr val="hlink"/>
                </a:solidFill>
                <a:hlinkClick r:id="rId8"/>
              </a:rPr>
              <a:t>https://www.youtube.com/playlist?list=PLvrp9iOILTQZQGtDnSDGViKDdRtIc13VX</a:t>
            </a:r>
            <a:r>
              <a:rPr lang="es-US" sz="1800" u="none" noProof="0" dirty="0">
                <a:solidFill>
                  <a:schemeClr val="accent4"/>
                </a:solidFill>
              </a:rPr>
              <a:t> </a:t>
            </a:r>
            <a:endParaRPr lang="es-US" sz="1800" noProof="0" dirty="0"/>
          </a:p>
          <a:p>
            <a:pPr marL="0" lvl="0" indent="0" algn="l" rtl="0">
              <a:lnSpc>
                <a:spcPct val="95000"/>
              </a:lnSpc>
              <a:spcBef>
                <a:spcPts val="1000"/>
              </a:spcBef>
              <a:spcAft>
                <a:spcPts val="0"/>
              </a:spcAft>
              <a:buSzPts val="1800"/>
              <a:buNone/>
            </a:pPr>
            <a:r>
              <a:rPr lang="es-US" sz="1800" noProof="0" dirty="0"/>
              <a:t>Para suscribirse a los mensajes de correo electrónico del Proyecto Firstline, haga clic aquí: </a:t>
            </a:r>
            <a:r>
              <a:rPr lang="es-US" sz="1800" u="sng" noProof="0" dirty="0">
                <a:solidFill>
                  <a:schemeClr val="hlink"/>
                </a:solidFill>
                <a:hlinkClick r:id="rId9">
                  <a:extLst>
                    <a:ext uri="{A12FA001-AC4F-418D-AE19-62706E023703}">
                      <ahyp:hlinkClr xmlns:ahyp="http://schemas.microsoft.com/office/drawing/2018/hyperlinkcolor" val="tx"/>
                    </a:ext>
                  </a:extLst>
                </a:hlinkClick>
              </a:rPr>
              <a:t>https://tools.cdc.gov/campaignproxyservice/subscriptions.aspx?topic_id=USCDC_2104</a:t>
            </a:r>
            <a:endParaRPr lang="es-US" sz="1800" u="sng" noProof="0" dirty="0">
              <a:solidFill>
                <a:schemeClr val="hlink"/>
              </a:solidFill>
            </a:endParaRP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pPr marL="285750" indent="-285750">
              <a:spcBef>
                <a:spcPts val="0"/>
              </a:spcBef>
              <a:buClr>
                <a:schemeClr val="accent4"/>
              </a:buClr>
              <a:buSzPts val="1800"/>
            </a:pPr>
            <a:r>
              <a:rPr lang="es-US" sz="1800" noProof="0" dirty="0"/>
              <a:t>Formulario de comentarios del Proyecto Firstline: </a:t>
            </a:r>
            <a:r>
              <a:rPr lang="es-US" sz="1800" u="sng" noProof="0" dirty="0">
                <a:solidFill>
                  <a:schemeClr val="hlink"/>
                </a:solidFill>
                <a:hlinkClick r:id="rId10">
                  <a:extLst>
                    <a:ext uri="{A12FA001-AC4F-418D-AE19-62706E023703}">
                      <ahyp:hlinkClr xmlns:ahyp="http://schemas.microsoft.com/office/drawing/2018/hyperlinkcolor" val="tx"/>
                    </a:ext>
                  </a:extLst>
                </a:hlinkClick>
              </a:rPr>
              <a:t>https://www.cdc.gov/infectioncontrol/pdf/projectfirstline/Formulario-de-comentarios-de-la-sesion-riesgos-508.pdf</a:t>
            </a:r>
            <a:endParaRPr lang="es-US" sz="1800" u="sng" noProof="0" dirty="0">
              <a:solidFill>
                <a:schemeClr val="hlink"/>
              </a:solidFill>
            </a:endParaRPr>
          </a:p>
          <a:p>
            <a:pPr marL="228600" lvl="0" indent="-228600" algn="l" rtl="0">
              <a:lnSpc>
                <a:spcPct val="95000"/>
              </a:lnSpc>
              <a:spcBef>
                <a:spcPts val="1200"/>
              </a:spcBef>
              <a:spcAft>
                <a:spcPts val="0"/>
              </a:spcAft>
              <a:buClr>
                <a:schemeClr val="accent4"/>
              </a:buClr>
              <a:buSzPts val="1800"/>
              <a:buChar char="•"/>
            </a:pPr>
            <a:r>
              <a:rPr lang="es-US" sz="1800" noProof="0" dirty="0">
                <a:highlight>
                  <a:srgbClr val="FFFF00"/>
                </a:highlight>
              </a:rPr>
              <a:t>Marcador de posición para que los colaboradores añadan sus propios enlaces</a:t>
            </a:r>
            <a:endParaRPr lang="es-US" sz="1800" noProof="0" dirty="0"/>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s-US" noProof="0" dirty="0"/>
              <a:t>Cuatro reservorios del cuerpo</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5F6B-6405-454F-909C-475C0E525AA2}"/>
              </a:ext>
            </a:extLst>
          </p:cNvPr>
          <p:cNvSpPr>
            <a:spLocks noGrp="1"/>
          </p:cNvSpPr>
          <p:nvPr>
            <p:ph type="title"/>
          </p:nvPr>
        </p:nvSpPr>
        <p:spPr>
          <a:xfrm>
            <a:off x="1280481" y="2277125"/>
            <a:ext cx="5636526" cy="1622431"/>
          </a:xfrm>
        </p:spPr>
        <p:txBody>
          <a:bodyPr/>
          <a:lstStyle/>
          <a:p>
            <a:r>
              <a:rPr lang="es-US" sz="3600" noProof="0" dirty="0">
                <a:solidFill>
                  <a:srgbClr val="FFFFFF"/>
                </a:solidFill>
              </a:rPr>
              <a:t>¿Qué piensa usted?</a:t>
            </a:r>
            <a:endParaRPr lang="es-US" noProof="0" dirty="0"/>
          </a:p>
        </p:txBody>
      </p:sp>
    </p:spTree>
    <p:custDataLst>
      <p:tags r:id="rId1"/>
    </p:custDataLst>
    <p:extLst>
      <p:ext uri="{BB962C8B-B14F-4D97-AF65-F5344CB8AC3E}">
        <p14:creationId xmlns:p14="http://schemas.microsoft.com/office/powerpoint/2010/main" val="3801170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F6C95F4-7DEE-4940-A105-F27E5BE414C4}"/>
              </a:ext>
            </a:extLst>
          </p:cNvPr>
          <p:cNvSpPr>
            <a:spLocks noGrp="1"/>
          </p:cNvSpPr>
          <p:nvPr>
            <p:ph type="title"/>
          </p:nvPr>
        </p:nvSpPr>
        <p:spPr>
          <a:xfrm>
            <a:off x="707727" y="690421"/>
            <a:ext cx="10356111" cy="929211"/>
          </a:xfrm>
        </p:spPr>
        <p:txBody>
          <a:bodyPr/>
          <a:lstStyle/>
          <a:p>
            <a:r>
              <a:rPr lang="es-US" noProof="0" dirty="0"/>
              <a:t>Los reservorios del cuerpo</a:t>
            </a:r>
          </a:p>
        </p:txBody>
      </p:sp>
      <p:sp>
        <p:nvSpPr>
          <p:cNvPr id="6" name="Rounded Rectangle 5">
            <a:extLst>
              <a:ext uri="{FF2B5EF4-FFF2-40B4-BE49-F238E27FC236}">
                <a16:creationId xmlns:a16="http://schemas.microsoft.com/office/drawing/2014/main" id="{84DF951D-A916-C846-8AE4-9C5762C663E4}"/>
              </a:ext>
            </a:extLst>
          </p:cNvPr>
          <p:cNvSpPr/>
          <p:nvPr/>
        </p:nvSpPr>
        <p:spPr>
          <a:xfrm>
            <a:off x="711512"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500"/>
              <a:buFont typeface="Century Gothic"/>
              <a:buNone/>
              <a:tabLst/>
              <a:defRPr/>
            </a:pPr>
            <a:r>
              <a:rPr kumimoji="0" lang="en-US" sz="15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Piel</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Rounded Rectangle 6">
            <a:extLst>
              <a:ext uri="{FF2B5EF4-FFF2-40B4-BE49-F238E27FC236}">
                <a16:creationId xmlns:a16="http://schemas.microsoft.com/office/drawing/2014/main" id="{B0B3B02F-A390-8243-8D8C-8E65A813F5BD}"/>
              </a:ext>
            </a:extLst>
          </p:cNvPr>
          <p:cNvSpPr/>
          <p:nvPr/>
        </p:nvSpPr>
        <p:spPr>
          <a:xfrm>
            <a:off x="3478696"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500"/>
              <a:buFont typeface="Century Gothic"/>
              <a:buNone/>
              <a:tabLst/>
              <a:defRPr/>
            </a:pPr>
            <a:r>
              <a:rPr kumimoji="0" lang="en-US" sz="1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Sistema gastrointestinal (</a:t>
            </a:r>
            <a:r>
              <a:rPr kumimoji="0" lang="en-US" sz="15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los</a:t>
            </a:r>
            <a:r>
              <a:rPr kumimoji="0" lang="en-US" sz="1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t>
            </a:r>
            <a:r>
              <a:rPr kumimoji="0" lang="en-US" sz="15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intestinos</a:t>
            </a:r>
            <a:r>
              <a:rPr kumimoji="0" lang="en-US" sz="1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ounded Rectangle 7">
            <a:extLst>
              <a:ext uri="{FF2B5EF4-FFF2-40B4-BE49-F238E27FC236}">
                <a16:creationId xmlns:a16="http://schemas.microsoft.com/office/drawing/2014/main" id="{D90A1F51-99E8-4E4E-8EC6-8AFBE97A3682}"/>
              </a:ext>
            </a:extLst>
          </p:cNvPr>
          <p:cNvSpPr/>
          <p:nvPr/>
        </p:nvSpPr>
        <p:spPr>
          <a:xfrm>
            <a:off x="6245880"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500"/>
              <a:buFont typeface="Century Gothic"/>
              <a:buNone/>
              <a:tabLst/>
              <a:defRPr/>
            </a:pPr>
            <a:r>
              <a:rPr kumimoji="0" lang="en-US" sz="1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Sistema </a:t>
            </a:r>
            <a:r>
              <a:rPr kumimoji="0" lang="en-US" sz="15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respiratorio</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Rounded Rectangle 8">
            <a:extLst>
              <a:ext uri="{FF2B5EF4-FFF2-40B4-BE49-F238E27FC236}">
                <a16:creationId xmlns:a16="http://schemas.microsoft.com/office/drawing/2014/main" id="{01AC6DB8-23A7-1E41-92F8-B848F4A9A791}"/>
              </a:ext>
            </a:extLst>
          </p:cNvPr>
          <p:cNvSpPr/>
          <p:nvPr/>
        </p:nvSpPr>
        <p:spPr>
          <a:xfrm>
            <a:off x="9013064" y="1855569"/>
            <a:ext cx="2513369" cy="3417796"/>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FFFFFF"/>
              </a:buClr>
              <a:buSzPts val="1500"/>
              <a:buFont typeface="Century Gothic"/>
              <a:buNone/>
              <a:tabLst/>
              <a:defRPr/>
            </a:pPr>
            <a:r>
              <a:rPr kumimoji="0" lang="en-US" sz="15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Sangre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364716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D7E-88D1-A94B-B77C-62E55EE28A8E}"/>
              </a:ext>
            </a:extLst>
          </p:cNvPr>
          <p:cNvSpPr>
            <a:spLocks noGrp="1"/>
          </p:cNvSpPr>
          <p:nvPr>
            <p:ph type="title"/>
          </p:nvPr>
        </p:nvSpPr>
        <p:spPr>
          <a:xfrm>
            <a:off x="831850" y="1709738"/>
            <a:ext cx="10803102" cy="2852737"/>
          </a:xfrm>
        </p:spPr>
        <p:txBody>
          <a:bodyPr/>
          <a:lstStyle/>
          <a:p>
            <a:r>
              <a:rPr lang="es-US" sz="4800" noProof="0" dirty="0">
                <a:solidFill>
                  <a:srgbClr val="FFFFFF"/>
                </a:solidFill>
              </a:rPr>
              <a:t>Nubes de palabras y conversación</a:t>
            </a:r>
            <a:endParaRPr lang="es-US" noProof="0" dirty="0"/>
          </a:p>
        </p:txBody>
      </p:sp>
    </p:spTree>
    <p:custDataLst>
      <p:tags r:id="rId1"/>
    </p:custDataLst>
    <p:extLst>
      <p:ext uri="{BB962C8B-B14F-4D97-AF65-F5344CB8AC3E}">
        <p14:creationId xmlns:p14="http://schemas.microsoft.com/office/powerpoint/2010/main" val="296280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0FF78-EDEC-DE44-93B7-4654E2437DB6}"/>
              </a:ext>
            </a:extLst>
          </p:cNvPr>
          <p:cNvSpPr>
            <a:spLocks noGrp="1"/>
          </p:cNvSpPr>
          <p:nvPr>
            <p:ph type="title"/>
          </p:nvPr>
        </p:nvSpPr>
        <p:spPr>
          <a:xfrm>
            <a:off x="1068314" y="151135"/>
            <a:ext cx="5636526" cy="1622431"/>
          </a:xfrm>
        </p:spPr>
        <p:txBody>
          <a:bodyPr/>
          <a:lstStyle/>
          <a:p>
            <a:r>
              <a:rPr lang="es-US" sz="3600" noProof="0" dirty="0">
                <a:solidFill>
                  <a:srgbClr val="FFFFFF"/>
                </a:solidFill>
              </a:rPr>
              <a:t>Nubes de palabras del reservorio</a:t>
            </a:r>
            <a:endParaRPr lang="es-US" noProof="0" dirty="0"/>
          </a:p>
        </p:txBody>
      </p:sp>
      <p:sp>
        <p:nvSpPr>
          <p:cNvPr id="5" name="Content Placeholder 4">
            <a:extLst>
              <a:ext uri="{FF2B5EF4-FFF2-40B4-BE49-F238E27FC236}">
                <a16:creationId xmlns:a16="http://schemas.microsoft.com/office/drawing/2014/main" id="{E2063D8C-F47D-AF42-9A4F-B6B68CEE6183}"/>
              </a:ext>
            </a:extLst>
          </p:cNvPr>
          <p:cNvSpPr>
            <a:spLocks noGrp="1"/>
          </p:cNvSpPr>
          <p:nvPr>
            <p:ph idx="1"/>
          </p:nvPr>
        </p:nvSpPr>
        <p:spPr>
          <a:xfrm>
            <a:off x="1068314" y="2179077"/>
            <a:ext cx="5636527" cy="2610566"/>
          </a:xfrm>
        </p:spPr>
        <p:txBody>
          <a:bodyPr/>
          <a:lstStyle/>
          <a:p>
            <a:pPr marL="0" lvl="0" indent="0" algn="l" rtl="0">
              <a:lnSpc>
                <a:spcPct val="100000"/>
              </a:lnSpc>
              <a:spcBef>
                <a:spcPts val="0"/>
              </a:spcBef>
              <a:spcAft>
                <a:spcPts val="0"/>
              </a:spcAft>
              <a:buSzPts val="2700"/>
              <a:buNone/>
            </a:pPr>
            <a:r>
              <a:rPr lang="es-US" sz="2700" b="0" i="0" u="none" strike="noStrike" cap="none" noProof="0" dirty="0">
                <a:solidFill>
                  <a:srgbClr val="FFFFFF"/>
                </a:solidFill>
                <a:latin typeface="Century Gothic"/>
                <a:ea typeface="Century Gothic"/>
                <a:cs typeface="Century Gothic"/>
                <a:sym typeface="Century Gothic"/>
              </a:rPr>
              <a:t>¿Qué es algo importante, sobre el reservorio que se le ha asignado, que debería saber un nuevo compañero para evitar que los microbios se propaguen? ¿Por qué?</a:t>
            </a:r>
            <a:endParaRPr lang="es-US" sz="2800" noProof="0" dirty="0"/>
          </a:p>
        </p:txBody>
      </p:sp>
    </p:spTree>
    <p:custDataLst>
      <p:tags r:id="rId1"/>
    </p:custDataLst>
    <p:extLst>
      <p:ext uri="{BB962C8B-B14F-4D97-AF65-F5344CB8AC3E}">
        <p14:creationId xmlns:p14="http://schemas.microsoft.com/office/powerpoint/2010/main" val="2775801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4A19F-5246-C14B-91B9-5B2DB982600E}"/>
              </a:ext>
            </a:extLst>
          </p:cNvPr>
          <p:cNvSpPr>
            <a:spLocks noGrp="1"/>
          </p:cNvSpPr>
          <p:nvPr>
            <p:ph type="title"/>
          </p:nvPr>
        </p:nvSpPr>
        <p:spPr>
          <a:xfrm>
            <a:off x="952500" y="513639"/>
            <a:ext cx="10515600" cy="702457"/>
          </a:xfrm>
        </p:spPr>
        <p:txBody>
          <a:bodyPr/>
          <a:lstStyle/>
          <a:p>
            <a:pPr marL="0" lvl="0" indent="0" algn="l" rtl="0">
              <a:lnSpc>
                <a:spcPct val="90000"/>
              </a:lnSpc>
              <a:spcBef>
                <a:spcPts val="0"/>
              </a:spcBef>
              <a:spcAft>
                <a:spcPts val="0"/>
              </a:spcAft>
              <a:buClr>
                <a:schemeClr val="accent4"/>
              </a:buClr>
              <a:buSzPts val="2800"/>
              <a:buFont typeface="Century Gothic"/>
              <a:buNone/>
            </a:pPr>
            <a:r>
              <a:rPr lang="es-US" sz="3200" noProof="0" dirty="0">
                <a:latin typeface="Century Gothic"/>
                <a:ea typeface="Century Gothic"/>
                <a:cs typeface="Century Gothic"/>
                <a:sym typeface="Century Gothic"/>
              </a:rPr>
              <a:t>Nube de palabras</a:t>
            </a:r>
            <a:br>
              <a:rPr lang="es-US" noProof="0" dirty="0"/>
            </a:br>
            <a:r>
              <a:rPr lang="es-US" sz="3200" noProof="0" dirty="0">
                <a:latin typeface="Century Gothic"/>
                <a:ea typeface="Century Gothic"/>
                <a:cs typeface="Century Gothic"/>
                <a:sym typeface="Century Gothic"/>
              </a:rPr>
              <a:t>de la piel </a:t>
            </a:r>
            <a:endParaRPr lang="es-US" noProof="0" dirty="0"/>
          </a:p>
        </p:txBody>
      </p:sp>
    </p:spTree>
    <p:extLst>
      <p:ext uri="{BB962C8B-B14F-4D97-AF65-F5344CB8AC3E}">
        <p14:creationId xmlns:p14="http://schemas.microsoft.com/office/powerpoint/2010/main" val="40859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p:txBody>
          <a:bodyPr/>
          <a:lstStyle/>
          <a:p>
            <a:r>
              <a:rPr lang="es-US" noProof="0" dirty="0"/>
              <a:t>Puntos clave sobre el reservorio de la piel</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p:txBody>
          <a:bodyPr/>
          <a:lstStyle/>
          <a:p>
            <a:pPr lvl="0"/>
            <a:r>
              <a:rPr lang="es-US" noProof="0" dirty="0"/>
              <a:t>La piel, especialmente la de las manos, interactúa a diario con el entorno.</a:t>
            </a:r>
          </a:p>
          <a:p>
            <a:pPr lvl="0"/>
            <a:r>
              <a:rPr lang="es-US" noProof="0" dirty="0"/>
              <a:t>Vías de transmisión:</a:t>
            </a:r>
          </a:p>
          <a:p>
            <a:pPr lvl="1"/>
            <a:r>
              <a:rPr lang="es-US" noProof="0" dirty="0"/>
              <a:t>Tacto</a:t>
            </a:r>
          </a:p>
          <a:p>
            <a:pPr lvl="1"/>
            <a:r>
              <a:rPr lang="es-US" noProof="0" dirty="0"/>
              <a:t>Debilitar o evadir las defensas del cuerpo</a:t>
            </a:r>
          </a:p>
        </p:txBody>
      </p:sp>
    </p:spTree>
    <p:custDataLst>
      <p:tags r:id="rId1"/>
    </p:custDataLst>
    <p:extLst>
      <p:ext uri="{BB962C8B-B14F-4D97-AF65-F5344CB8AC3E}">
        <p14:creationId xmlns:p14="http://schemas.microsoft.com/office/powerpoint/2010/main" val="352242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5" ma:contentTypeDescription="Create a new document." ma:contentTypeScope="" ma:versionID="f41e4520be1250ae8b9f15b3032a736b">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3e64fddb75371a3ec2f09b1de7579596"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f2044d-be69-427f-a2bd-99f9450451bb}" ma:internalName="TaxCatchAll" ma:showField="CatchAllData" ma:web="7cc9c0ec-1620-4e90-9544-c7c8782497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09fb0e-d5f7-4ffd-af93-59119f70d99a">
      <Terms xmlns="http://schemas.microsoft.com/office/infopath/2007/PartnerControls"/>
    </lcf76f155ced4ddcb4097134ff3c332f>
    <TaxCatchAll xmlns="7cc9c0ec-1620-4e90-9544-c7c8782497d2" xsi:nil="true"/>
  </documentManagement>
</p:properties>
</file>

<file path=customXml/itemProps1.xml><?xml version="1.0" encoding="utf-8"?>
<ds:datastoreItem xmlns:ds="http://schemas.openxmlformats.org/officeDocument/2006/customXml" ds:itemID="{EF43620C-9338-4CA5-98E5-AE83C2DFAA3C}"/>
</file>

<file path=customXml/itemProps2.xml><?xml version="1.0" encoding="utf-8"?>
<ds:datastoreItem xmlns:ds="http://schemas.openxmlformats.org/officeDocument/2006/customXml" ds:itemID="{47DA3164-1295-4154-99C1-008BC5F5C749}"/>
</file>

<file path=customXml/itemProps3.xml><?xml version="1.0" encoding="utf-8"?>
<ds:datastoreItem xmlns:ds="http://schemas.openxmlformats.org/officeDocument/2006/customXml" ds:itemID="{55BD7DD3-CDB5-4C29-98E2-EE86FC864697}"/>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1975</TotalTime>
  <Words>5142</Words>
  <Application>Microsoft Office PowerPoint</Application>
  <PresentationFormat>Widescreen</PresentationFormat>
  <Paragraphs>259</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Courier New</vt:lpstr>
      <vt:lpstr>Wingdings</vt:lpstr>
      <vt:lpstr>13780_PFL_PPT_template_Avenir_2-26-21_DRAFT</vt:lpstr>
      <vt:lpstr>Reservorios del cuerpo</vt:lpstr>
      <vt:lpstr>Agenda</vt:lpstr>
      <vt:lpstr>Cuatro reservorios del cuerpo</vt:lpstr>
      <vt:lpstr>¿Qué piensa usted?</vt:lpstr>
      <vt:lpstr>Los reservorios del cuerpo</vt:lpstr>
      <vt:lpstr>Nubes de palabras y conversación</vt:lpstr>
      <vt:lpstr>Nubes de palabras del reservorio</vt:lpstr>
      <vt:lpstr>Nube de palabras de la piel </vt:lpstr>
      <vt:lpstr>Puntos clave sobre el reservorio de la piel</vt:lpstr>
      <vt:lpstr>Nube de palabras del sistema  gastrointestinal</vt:lpstr>
      <vt:lpstr>Puntos clave sobre el reservorio del sistema gastrointestinal</vt:lpstr>
      <vt:lpstr>Nube de palabras del sistema  respiratorio  </vt:lpstr>
      <vt:lpstr>Puntos clave sobre el reservorio del sistema respiratorio</vt:lpstr>
      <vt:lpstr>Nube de palabras de la sangre</vt:lpstr>
      <vt:lpstr> Puntos claves sobre el reservorio de la sangre</vt:lpstr>
      <vt:lpstr>Resumen general</vt:lpstr>
      <vt:lpstr>Reflexión </vt:lpstr>
      <vt:lpstr>Preguntas</vt:lpstr>
      <vt:lpstr>Conclusión</vt:lpstr>
      <vt:lpstr>Puntos clave</vt:lpstr>
      <vt:lpstr>Cómo participar y dar su opinión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los reservorios: dónde viven los microbios, Sesión 1: Reservorios del cuerpo</dc:title>
  <dc:subject>Identificar dónde hay riesgo de que los pacientes se infecten es el primer paso para detener la propagación de las infecciones.</dc:subject>
  <dc:creator>CDC Project Firstline</dc:creator>
  <cp:keywords>Control de infecciones, identificación de riesgos, microbios, cuerpo, entorno, atención médica</cp:keywords>
  <cp:lastModifiedBy>Occoquan, Danny</cp:lastModifiedBy>
  <cp:revision>215</cp:revision>
  <dcterms:created xsi:type="dcterms:W3CDTF">2021-12-16T15:04:03Z</dcterms:created>
  <dcterms:modified xsi:type="dcterms:W3CDTF">2022-10-07T17:51:53Z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es-us</vt:lpwstr>
  </property>
  <property fmtid="{D5CDD505-2E9C-101B-9397-08002B2CF9AE}" pid="3" name="ContentTypeId">
    <vt:lpwstr>0x010100FA75AAA0E7D14345B534E1E00A545106</vt:lpwstr>
  </property>
</Properties>
</file>