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78" r:id="rId5"/>
    <p:sldId id="259" r:id="rId6"/>
    <p:sldId id="280" r:id="rId7"/>
    <p:sldId id="281" r:id="rId8"/>
    <p:sldId id="282" r:id="rId9"/>
    <p:sldId id="300" r:id="rId10"/>
    <p:sldId id="264" r:id="rId11"/>
    <p:sldId id="265" r:id="rId12"/>
    <p:sldId id="266" r:id="rId13"/>
    <p:sldId id="287" r:id="rId14"/>
    <p:sldId id="267" r:id="rId15"/>
    <p:sldId id="289" r:id="rId16"/>
    <p:sldId id="290" r:id="rId17"/>
    <p:sldId id="261" r:id="rId18"/>
    <p:sldId id="262" r:id="rId19"/>
    <p:sldId id="263" r:id="rId20"/>
    <p:sldId id="294" r:id="rId21"/>
    <p:sldId id="295" r:id="rId22"/>
    <p:sldId id="296" r:id="rId23"/>
    <p:sldId id="297" r:id="rId24"/>
    <p:sldId id="298" r:id="rId25"/>
    <p:sldId id="299"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4" clrIdx="2">
    <p:extLst>
      <p:ext uri="{19B8F6BF-5375-455C-9EA6-DF929625EA0E}">
        <p15:presenceInfo xmlns:p15="http://schemas.microsoft.com/office/powerpoint/2012/main" userId="S::sbl@rti.org::62ef8086-de81-4226-b645-762e6e5dfc71" providerId="AD"/>
      </p:ext>
    </p:extLst>
  </p:cmAuthor>
  <p:cmAuthor id="4" name="Rodriguez, Christina" initials="RC" lastIdx="32" clrIdx="3">
    <p:extLst>
      <p:ext uri="{19B8F6BF-5375-455C-9EA6-DF929625EA0E}">
        <p15:presenceInfo xmlns:p15="http://schemas.microsoft.com/office/powerpoint/2012/main" userId="S::crodriguez@rti.org::2f401fdf-ae03-47d7-866c-72e20eb50d3f" providerId="AD"/>
      </p:ext>
    </p:extLst>
  </p:cmAuthor>
  <p:cmAuthor id="5" name="Shogren, Julie" initials="SJ" lastIdx="31"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419A"/>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D9A3A-F60C-4ECC-B7EF-678DDBB324E3}" v="104" dt="2022-09-28T20:34:31.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6424" autoAdjust="0"/>
  </p:normalViewPr>
  <p:slideViewPr>
    <p:cSldViewPr snapToGrid="0">
      <p:cViewPr>
        <p:scale>
          <a:sx n="50" d="100"/>
          <a:sy n="50" d="100"/>
        </p:scale>
        <p:origin x="2124" y="534"/>
      </p:cViewPr>
      <p:guideLst/>
    </p:cSldViewPr>
  </p:slideViewPr>
  <p:outlineViewPr>
    <p:cViewPr>
      <p:scale>
        <a:sx n="33" d="100"/>
        <a:sy n="33" d="100"/>
      </p:scale>
      <p:origin x="0" y="-6228"/>
    </p:cViewPr>
  </p:outlineViewPr>
  <p:notesTextViewPr>
    <p:cViewPr>
      <p:scale>
        <a:sx n="1" d="1"/>
        <a:sy n="1" d="1"/>
      </p:scale>
      <p:origin x="0" y="0"/>
    </p:cViewPr>
  </p:notesTextViewPr>
  <p:notesViewPr>
    <p:cSldViewPr snapToGrid="0">
      <p:cViewPr varScale="1">
        <p:scale>
          <a:sx n="61" d="100"/>
          <a:sy n="61" d="100"/>
        </p:scale>
        <p:origin x="240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11/3/2022</a:t>
            </a:fld>
            <a:endParaRPr lang="en-US" dirty="0"/>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dirty="0"/>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11/3/2022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a:defRPr b="1">
                <a:latin typeface="Calibri"/>
                <a:ea typeface="Calibri"/>
                <a:cs typeface="Calibri"/>
                <a:sym typeface="Calibri"/>
              </a:defRPr>
            </a:pPr>
            <a:r>
              <a:t>Notas para el facilitador: </a:t>
            </a:r>
          </a:p>
          <a:p>
            <a:pPr>
              <a:defRPr>
                <a:latin typeface="Calibri"/>
                <a:ea typeface="Calibri"/>
                <a:cs typeface="Calibri"/>
                <a:sym typeface="Calibri"/>
              </a:defRPr>
            </a:pPr>
            <a:r>
              <a:t>Los participantes se conectan y se instalan.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pPr>
              <a:lnSpc>
                <a:spcPct val="107000"/>
              </a:lnSpc>
              <a:defRPr b="1">
                <a:latin typeface="Calibri"/>
                <a:ea typeface="Calibri"/>
                <a:cs typeface="Calibri"/>
                <a:sym typeface="Calibri"/>
              </a:defRPr>
            </a:pPr>
            <a:r>
              <a:rPr lang="es-US" noProof="0" dirty="0"/>
              <a:t>Notas para el facilitador:</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US" noProof="0" dirty="0"/>
              <a:t>Describa la actividad del grupo. Las tres diapositivas siguientes contienen imágenes de escenas o situaciones habituales en la atención médica.</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US" noProof="0" dirty="0"/>
              <a:t>Invite a los participantes a identificar los riesgos de propagación de microbios en cada escena y a escribir sus observaciones en sus folletos de participante, compartirlas en el chat o activar su micrófono. A medida que se compartan las observaciones, reconózcalas y fomente la conversación adicional, por ejemplo preguntando: "¿han estado recientemente en una situación en la que hayan visto un riesgo como este?"</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US" noProof="0" dirty="0"/>
              <a:t>Según su audiencia, podría optar por preguntarles sobre las medidas que podrían tomar para evitar la propagación de los microbios, con base en el riesgo que han identificado. Esta actividad debería avanzar relativamente rápido. El objetivo no es nombrar cada posible riesgo en la escena ni nombrar los riesgos "correctos", sino ayudar a los participantes a aplicar la idea de identificar el riesgo en los escenarios de atención médica del mundo real.</a:t>
            </a:r>
          </a:p>
          <a:p>
            <a:pPr>
              <a:lnSpc>
                <a:spcPct val="115000"/>
              </a:lnSpc>
              <a:defRPr b="1">
                <a:latin typeface="Calibri"/>
                <a:ea typeface="Calibri"/>
                <a:cs typeface="Calibri"/>
                <a:sym typeface="Calibri"/>
              </a:defRPr>
            </a:pPr>
            <a:endParaRPr lang="es-US" noProof="0" dirty="0"/>
          </a:p>
          <a:p>
            <a:pPr>
              <a:lnSpc>
                <a:spcPct val="115000"/>
              </a:lnSpc>
              <a:defRPr b="1">
                <a:solidFill>
                  <a:srgbClr val="4472C4"/>
                </a:solidFill>
                <a:latin typeface="Calibri"/>
                <a:ea typeface="Calibri"/>
                <a:cs typeface="Calibri"/>
                <a:sym typeface="Calibri"/>
              </a:defRPr>
            </a:pPr>
            <a:r>
              <a:rPr lang="es-US" noProof="0" dirty="0"/>
              <a:t>Guion de muestra:</a:t>
            </a:r>
          </a:p>
          <a:p>
            <a:pPr>
              <a:lnSpc>
                <a:spcPct val="115000"/>
              </a:lnSpc>
              <a:defRPr>
                <a:solidFill>
                  <a:srgbClr val="4472C4"/>
                </a:solidFill>
                <a:latin typeface="Calibri"/>
                <a:ea typeface="Calibri"/>
                <a:cs typeface="Calibri"/>
                <a:sym typeface="Calibri"/>
              </a:defRPr>
            </a:pPr>
            <a:r>
              <a:rPr lang="es-US" noProof="0" dirty="0"/>
              <a:t>"Hemos hablado de identificar los riesgos en general, y de los mayores riesgos de propagación de microbios en la atención médica. Ahora trabajemos juntos para identificar y discutir algunos riesgos de infección. Voy a mostrar una diapositiva con una imagen de una escena común en la atención médica. Observen la imagen e identifiquen los riesgos de propagación de los microbios. Pueden escribir sus ideas en sus folletos de participantes, compartirlas en el chat o activar su micrófono y compartirlas en voz alta. ¿Listos?"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defRPr b="1">
                <a:latin typeface="Calibri"/>
                <a:ea typeface="Calibri"/>
                <a:cs typeface="Calibri"/>
                <a:sym typeface="Calibri"/>
              </a:defRPr>
            </a:pPr>
            <a:r>
              <a:rPr lang="es-ES" sz="1800" dirty="0"/>
              <a:t>Notas para el facilitador:</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Deje que los participantes observen la escena durante unos instantes y, a continuación, brinde la oportunidad de que den sus respuestas.</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Si no se ofrece ninguna respuesta, puede iniciar la conversación y nombrar un riesgo. Los posibles riesgos incluyen: el paciente parece tener un virus respiratorio que podría propagarse por gotitas respiratorias, aunque esté usando mascarilla; los microbios podrían propagarse del paciente a las superficies de la sala de espera; el paciente podría tocar las superficies de la sala de espera que tienen microbios y propagar esos microbios al limpiarse los ojos o sonarse la nariz.</a:t>
            </a:r>
          </a:p>
          <a:p>
            <a:pPr marL="425450" indent="-285750">
              <a:lnSpc>
                <a:spcPct val="115000"/>
              </a:lnSpc>
              <a:buClr>
                <a:srgbClr val="211D1E"/>
              </a:buClr>
              <a:buSzPts val="1400"/>
              <a:buFont typeface="Arial" panose="020B0604020202020204" pitchFamily="34" charset="0"/>
              <a:buChar char="•"/>
              <a:defRPr>
                <a:solidFill>
                  <a:srgbClr val="211D1E"/>
                </a:solidFill>
                <a:latin typeface="Calibri"/>
                <a:ea typeface="Calibri"/>
                <a:cs typeface="Calibri"/>
                <a:sym typeface="Calibri"/>
              </a:defRPr>
            </a:pPr>
            <a:endParaRPr lang="es-ES" sz="1800" dirty="0"/>
          </a:p>
          <a:p>
            <a:pPr>
              <a:lnSpc>
                <a:spcPct val="107000"/>
              </a:lnSpc>
              <a:spcBef>
                <a:spcPts val="800"/>
              </a:spcBef>
              <a:defRPr b="1">
                <a:solidFill>
                  <a:srgbClr val="4472C4"/>
                </a:solidFill>
                <a:latin typeface="Calibri"/>
                <a:ea typeface="Calibri"/>
                <a:cs typeface="Calibri"/>
                <a:sym typeface="Calibri"/>
              </a:defRPr>
            </a:pPr>
            <a:r>
              <a:rPr lang="es-ES" sz="1800" dirty="0"/>
              <a:t>Guion de muestra:</a:t>
            </a:r>
          </a:p>
          <a:p>
            <a:pPr>
              <a:lnSpc>
                <a:spcPct val="115000"/>
              </a:lnSpc>
              <a:defRPr>
                <a:solidFill>
                  <a:srgbClr val="13609C"/>
                </a:solidFill>
                <a:latin typeface="Calibri"/>
                <a:ea typeface="Calibri"/>
                <a:cs typeface="Calibri"/>
                <a:sym typeface="Calibri"/>
              </a:defRPr>
            </a:pPr>
            <a:r>
              <a:rPr lang="es-ES" sz="1800" dirty="0"/>
              <a:t>"¿Qué ven en esta escena?"</a:t>
            </a:r>
          </a:p>
          <a:p>
            <a:pPr>
              <a:lnSpc>
                <a:spcPct val="115000"/>
              </a:lnSpc>
              <a:defRPr i="1">
                <a:solidFill>
                  <a:srgbClr val="13609C"/>
                </a:solidFill>
                <a:latin typeface="Calibri"/>
                <a:ea typeface="Calibri"/>
                <a:cs typeface="Calibri"/>
                <a:sym typeface="Calibri"/>
              </a:defRPr>
            </a:pPr>
            <a:endParaRPr lang="es-ES" sz="1800" dirty="0"/>
          </a:p>
          <a:p>
            <a:pPr>
              <a:lnSpc>
                <a:spcPct val="115000"/>
              </a:lnSpc>
              <a:defRPr i="1">
                <a:latin typeface="Calibri"/>
                <a:ea typeface="Calibri"/>
                <a:cs typeface="Calibri"/>
                <a:sym typeface="Calibri"/>
              </a:defRPr>
            </a:pPr>
            <a:r>
              <a:rPr lang="es-ES" sz="1800" dirty="0"/>
              <a:t> (Pausa para escuchar las respuestas).</a:t>
            </a:r>
          </a:p>
          <a:p>
            <a:pPr>
              <a:lnSpc>
                <a:spcPct val="115000"/>
              </a:lnSpc>
              <a:defRPr>
                <a:latin typeface="Calibri"/>
                <a:ea typeface="Calibri"/>
                <a:cs typeface="Calibri"/>
                <a:sym typeface="Calibri"/>
              </a:defRPr>
            </a:pPr>
            <a:endParaRPr lang="es-ES" sz="1800" dirty="0"/>
          </a:p>
          <a:p>
            <a:pPr>
              <a:lnSpc>
                <a:spcPct val="115000"/>
              </a:lnSpc>
              <a:defRPr>
                <a:solidFill>
                  <a:srgbClr val="13609C"/>
                </a:solidFill>
                <a:latin typeface="Calibri"/>
                <a:ea typeface="Calibri"/>
                <a:cs typeface="Calibri"/>
                <a:sym typeface="Calibri"/>
              </a:defRPr>
            </a:pPr>
            <a:r>
              <a:rPr lang="es-ES" sz="1800" dirty="0"/>
              <a:t>"Sin duda, esta persona parece un paciente, ¡y parece que no se siente muy bien! ¿Qué riesgos ven de que los microbios se propaguen?"</a:t>
            </a:r>
          </a:p>
          <a:p>
            <a:pPr>
              <a:lnSpc>
                <a:spcPct val="115000"/>
              </a:lnSpc>
              <a:defRPr>
                <a:solidFill>
                  <a:srgbClr val="13609C"/>
                </a:solidFill>
                <a:latin typeface="Calibri"/>
                <a:ea typeface="Calibri"/>
                <a:cs typeface="Calibri"/>
                <a:sym typeface="Calibri"/>
              </a:defRPr>
            </a:pPr>
            <a:endParaRPr lang="es-ES" sz="1800" dirty="0"/>
          </a:p>
          <a:p>
            <a:pPr>
              <a:lnSpc>
                <a:spcPct val="115000"/>
              </a:lnSpc>
              <a:defRPr i="1">
                <a:latin typeface="Calibri"/>
                <a:ea typeface="Calibri"/>
                <a:cs typeface="Calibri"/>
                <a:sym typeface="Calibri"/>
              </a:defRPr>
            </a:pPr>
            <a:r>
              <a:rPr lang="es-ES" sz="1800" dirty="0"/>
              <a:t>(Si no hay respuestas) </a:t>
            </a:r>
            <a:r>
              <a:rPr lang="es-ES" sz="1800" i="0" dirty="0">
                <a:solidFill>
                  <a:srgbClr val="13609C"/>
                </a:solidFill>
              </a:rPr>
              <a:t>"Tiene puesta una mascarilla, pero parece que tiene moqueo. ¿Qué otros riesgos observan?"</a:t>
            </a:r>
            <a:endParaRPr lang="es-ES" sz="1800" dirty="0">
              <a:solidFill>
                <a:srgbClr val="13609C"/>
              </a:solidFill>
            </a:endParaRPr>
          </a:p>
        </p:txBody>
      </p:sp>
      <p:sp>
        <p:nvSpPr>
          <p:cNvPr id="4" name="Slide Number Placeholder 3"/>
          <p:cNvSpPr>
            <a:spLocks noGrp="1"/>
          </p:cNvSpPr>
          <p:nvPr>
            <p:ph type="sldNum" sz="quarter" idx="5"/>
          </p:nvPr>
        </p:nvSpPr>
        <p:spPr/>
        <p:txBody>
          <a:bodyPr/>
          <a:lstStyle/>
          <a:p>
            <a:fld id="{DB64230C-8258-4529-832A-6A8AA1D5C3BA}" type="slidenum">
              <a:rPr lang="en-US" smtClean="0"/>
              <a:t>14</a:t>
            </a:fld>
            <a:endParaRPr lang="en-US" dirty="0"/>
          </a:p>
        </p:txBody>
      </p:sp>
    </p:spTree>
    <p:extLst>
      <p:ext uri="{BB962C8B-B14F-4D97-AF65-F5344CB8AC3E}">
        <p14:creationId xmlns:p14="http://schemas.microsoft.com/office/powerpoint/2010/main" val="94582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defRPr b="1">
                <a:latin typeface="Calibri"/>
                <a:ea typeface="Calibri"/>
                <a:cs typeface="Calibri"/>
                <a:sym typeface="Calibri"/>
              </a:defRPr>
            </a:pPr>
            <a:r>
              <a:rPr lang="es-ES" sz="1800" dirty="0"/>
              <a:t>Notas para el facilitador:</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Deje que los participantes observen la escena durante unos instantes y, a continuación, permita que den sus respuestas.</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Si no se ofrece ninguna respuesta, puede iniciar la conversación y nombrar un riesgo. Los posibles riesgos incluyen: aunque el paciente parece sano, no lleva mascarilla, y los microbios pueden propagarse desde alguien que no parece enfermo; los microbios podrían propagarse desde la herida del paciente a las superficies de la sala de espera; los microbios de las superficies de la sala de espera podrían llegar al paciente a través de su herida.</a:t>
            </a:r>
          </a:p>
          <a:p>
            <a:pPr>
              <a:lnSpc>
                <a:spcPct val="115000"/>
              </a:lnSpc>
              <a:defRPr>
                <a:solidFill>
                  <a:srgbClr val="211D1E"/>
                </a:solidFill>
                <a:latin typeface="Calibri"/>
                <a:ea typeface="Calibri"/>
                <a:cs typeface="Calibri"/>
                <a:sym typeface="Calibri"/>
              </a:defRPr>
            </a:pPr>
            <a:endParaRPr lang="es-ES" sz="1800" dirty="0"/>
          </a:p>
          <a:p>
            <a:pPr>
              <a:lnSpc>
                <a:spcPct val="107000"/>
              </a:lnSpc>
              <a:defRPr b="1">
                <a:solidFill>
                  <a:srgbClr val="4472C4"/>
                </a:solidFill>
                <a:latin typeface="Calibri"/>
                <a:ea typeface="Calibri"/>
                <a:cs typeface="Calibri"/>
                <a:sym typeface="Calibri"/>
              </a:defRPr>
            </a:pPr>
            <a:r>
              <a:rPr lang="es-ES" sz="1800" dirty="0"/>
              <a:t>Guion de muestra:</a:t>
            </a:r>
          </a:p>
          <a:p>
            <a:pPr>
              <a:lnSpc>
                <a:spcPct val="115000"/>
              </a:lnSpc>
              <a:defRPr>
                <a:solidFill>
                  <a:srgbClr val="13609C"/>
                </a:solidFill>
                <a:latin typeface="Calibri"/>
                <a:ea typeface="Calibri"/>
                <a:cs typeface="Calibri"/>
                <a:sym typeface="Calibri"/>
              </a:defRPr>
            </a:pPr>
            <a:r>
              <a:rPr lang="es-ES" sz="1800" dirty="0"/>
              <a:t>"¡Esas son excelentes ideas, gracias! Veamos otra imagen. ¿Qué riesgos ven aquí?"</a:t>
            </a:r>
          </a:p>
          <a:p>
            <a:pPr>
              <a:lnSpc>
                <a:spcPct val="115000"/>
              </a:lnSpc>
              <a:defRPr>
                <a:latin typeface="Calibri"/>
                <a:ea typeface="Calibri"/>
                <a:cs typeface="Calibri"/>
                <a:sym typeface="Calibri"/>
              </a:defRPr>
            </a:pPr>
            <a:endParaRPr lang="es-ES" sz="1800" dirty="0"/>
          </a:p>
          <a:p>
            <a:pPr>
              <a:lnSpc>
                <a:spcPct val="115000"/>
              </a:lnSpc>
              <a:defRPr i="1">
                <a:latin typeface="Calibri"/>
                <a:ea typeface="Calibri"/>
                <a:cs typeface="Calibri"/>
                <a:sym typeface="Calibri"/>
              </a:defRPr>
            </a:pPr>
            <a:r>
              <a:rPr lang="es-ES" sz="1800" dirty="0"/>
              <a:t>(Pausa para escuchar las respuestas).</a:t>
            </a:r>
          </a:p>
          <a:p>
            <a:pPr>
              <a:lnSpc>
                <a:spcPct val="115000"/>
              </a:lnSpc>
              <a:defRPr>
                <a:solidFill>
                  <a:srgbClr val="13609C"/>
                </a:solidFill>
                <a:latin typeface="Calibri"/>
                <a:ea typeface="Calibri"/>
                <a:cs typeface="Calibri"/>
                <a:sym typeface="Calibri"/>
              </a:defRPr>
            </a:pPr>
            <a:r>
              <a:rPr lang="es-ES" sz="1800" dirty="0"/>
              <a:t>"¡Es cierto! Aunque no parezcan enfermos, deben ponerse una mascarilla para evitar que los microbios de sus gotitas respiratorias se propaguen. ¿Qué más ven?"</a:t>
            </a:r>
          </a:p>
          <a:p>
            <a:pPr>
              <a:lnSpc>
                <a:spcPct val="115000"/>
              </a:lnSpc>
              <a:defRPr>
                <a:solidFill>
                  <a:srgbClr val="13609C"/>
                </a:solidFill>
                <a:latin typeface="Calibri"/>
                <a:ea typeface="Calibri"/>
                <a:cs typeface="Calibri"/>
                <a:sym typeface="Calibri"/>
              </a:defRPr>
            </a:pPr>
            <a:endParaRPr lang="es-ES" sz="1800" dirty="0"/>
          </a:p>
          <a:p>
            <a:pPr>
              <a:lnSpc>
                <a:spcPct val="115000"/>
              </a:lnSpc>
              <a:defRPr i="1">
                <a:latin typeface="Calibri"/>
                <a:ea typeface="Calibri"/>
                <a:cs typeface="Calibri"/>
                <a:sym typeface="Calibri"/>
              </a:defRPr>
            </a:pPr>
            <a:r>
              <a:rPr lang="es-ES" sz="1800" dirty="0"/>
              <a:t>(Pausa para escuchar respuestas adicionales).</a:t>
            </a:r>
          </a:p>
        </p:txBody>
      </p:sp>
      <p:sp>
        <p:nvSpPr>
          <p:cNvPr id="4" name="Slide Number Placeholder 3"/>
          <p:cNvSpPr>
            <a:spLocks noGrp="1"/>
          </p:cNvSpPr>
          <p:nvPr>
            <p:ph type="sldNum" sz="quarter" idx="5"/>
          </p:nvPr>
        </p:nvSpPr>
        <p:spPr/>
        <p:txBody>
          <a:bodyPr/>
          <a:lstStyle/>
          <a:p>
            <a:fld id="{DB64230C-8258-4529-832A-6A8AA1D5C3BA}" type="slidenum">
              <a:rPr lang="en-US" smtClean="0"/>
              <a:t>15</a:t>
            </a:fld>
            <a:endParaRPr lang="en-US" dirty="0"/>
          </a:p>
        </p:txBody>
      </p:sp>
    </p:spTree>
    <p:extLst>
      <p:ext uri="{BB962C8B-B14F-4D97-AF65-F5344CB8AC3E}">
        <p14:creationId xmlns:p14="http://schemas.microsoft.com/office/powerpoint/2010/main" val="429004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defRPr b="1">
                <a:latin typeface="Calibri"/>
                <a:ea typeface="Calibri"/>
                <a:cs typeface="Calibri"/>
                <a:sym typeface="Calibri"/>
              </a:defRPr>
            </a:pPr>
            <a:r>
              <a:rPr lang="es-ES" sz="1800" dirty="0"/>
              <a:t>Notas para el facilitador:</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Deje que los participantes observen la escena durante unos instantes y, a continuación, permita que den sus respuestas.</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Si no se ofrece ninguna respuesta, puede iniciar la conversación nombrando un riesgo. Entre los posibles riesgos se encuentran los siguientes: un objeto filoso en un recipiente de basura común en lugar de un contenedor para objetos afilados; un recipiente de basura desbordado, que supone un riesgo de infección si contiene artículos como pañuelos usados u otros artículos portadores de microbios; los suministros colocados cerca del fregadero, que podrían ser salpicados con agua que contiene microbios.</a:t>
            </a:r>
          </a:p>
          <a:p>
            <a:pPr>
              <a:lnSpc>
                <a:spcPct val="107000"/>
              </a:lnSpc>
              <a:spcBef>
                <a:spcPts val="800"/>
              </a:spcBef>
              <a:defRPr b="1">
                <a:latin typeface="Calibri"/>
                <a:ea typeface="Calibri"/>
                <a:cs typeface="Calibri"/>
                <a:sym typeface="Calibri"/>
              </a:defRPr>
            </a:pPr>
            <a:endParaRPr lang="es-ES" sz="1800" dirty="0"/>
          </a:p>
          <a:p>
            <a:pPr>
              <a:lnSpc>
                <a:spcPct val="107000"/>
              </a:lnSpc>
              <a:spcBef>
                <a:spcPts val="800"/>
              </a:spcBef>
              <a:defRPr b="1">
                <a:latin typeface="Calibri"/>
                <a:ea typeface="Calibri"/>
                <a:cs typeface="Calibri"/>
                <a:sym typeface="Calibri"/>
              </a:defRPr>
            </a:pPr>
            <a:r>
              <a:rPr lang="es-ES" sz="1800" dirty="0"/>
              <a:t>Guion de muestra:</a:t>
            </a:r>
          </a:p>
          <a:p>
            <a:pPr>
              <a:lnSpc>
                <a:spcPct val="115000"/>
              </a:lnSpc>
              <a:spcBef>
                <a:spcPts val="800"/>
              </a:spcBef>
              <a:defRPr>
                <a:solidFill>
                  <a:srgbClr val="13609C"/>
                </a:solidFill>
                <a:latin typeface="Calibri"/>
                <a:ea typeface="Calibri"/>
                <a:cs typeface="Calibri"/>
                <a:sym typeface="Calibri"/>
              </a:defRPr>
            </a:pPr>
            <a:r>
              <a:rPr lang="es-ES" sz="1800" dirty="0"/>
              <a:t>"No hay ningún paciente en esta escena, pero ¿hay riesgo de infección?"</a:t>
            </a:r>
          </a:p>
          <a:p>
            <a:pPr>
              <a:lnSpc>
                <a:spcPct val="115000"/>
              </a:lnSpc>
              <a:spcBef>
                <a:spcPts val="800"/>
              </a:spcBef>
              <a:defRPr>
                <a:solidFill>
                  <a:srgbClr val="13609C"/>
                </a:solidFill>
                <a:latin typeface="Calibri"/>
                <a:ea typeface="Calibri"/>
                <a:cs typeface="Calibri"/>
                <a:sym typeface="Calibri"/>
              </a:defRPr>
            </a:pPr>
            <a:endParaRPr lang="es-ES" sz="1800" dirty="0"/>
          </a:p>
          <a:p>
            <a:pPr>
              <a:lnSpc>
                <a:spcPct val="115000"/>
              </a:lnSpc>
              <a:defRPr i="1">
                <a:solidFill>
                  <a:srgbClr val="211D1E"/>
                </a:solidFill>
                <a:latin typeface="Calibri"/>
                <a:ea typeface="Calibri"/>
                <a:cs typeface="Calibri"/>
                <a:sym typeface="Calibri"/>
              </a:defRPr>
            </a:pPr>
            <a:r>
              <a:rPr lang="es-ES" sz="1800" dirty="0"/>
              <a:t>(Pausa para escuchar las respuestas).</a:t>
            </a:r>
          </a:p>
          <a:p>
            <a:pPr>
              <a:lnSpc>
                <a:spcPct val="115000"/>
              </a:lnSpc>
              <a:defRPr i="1">
                <a:solidFill>
                  <a:srgbClr val="211D1E"/>
                </a:solidFill>
                <a:latin typeface="Calibri"/>
                <a:ea typeface="Calibri"/>
                <a:cs typeface="Calibri"/>
                <a:sym typeface="Calibri"/>
              </a:defRPr>
            </a:pPr>
            <a:endParaRPr lang="es-ES" sz="1800" dirty="0"/>
          </a:p>
          <a:p>
            <a:pPr>
              <a:lnSpc>
                <a:spcPct val="115000"/>
              </a:lnSpc>
              <a:defRPr>
                <a:solidFill>
                  <a:srgbClr val="13609C"/>
                </a:solidFill>
                <a:latin typeface="Calibri"/>
                <a:ea typeface="Calibri"/>
                <a:cs typeface="Calibri"/>
                <a:sym typeface="Calibri"/>
              </a:defRPr>
            </a:pPr>
            <a:r>
              <a:rPr lang="es-ES" sz="1800" dirty="0"/>
              <a:t>"Exactamente, la aguja sin tapar que está encima del recipiente de basura es un riesgo: alguien podría pincharse con ella y los microbios de la aguja podrían entrar en su cuerpo. ¿Qué otros riesgos ven?" </a:t>
            </a:r>
          </a:p>
        </p:txBody>
      </p:sp>
      <p:sp>
        <p:nvSpPr>
          <p:cNvPr id="4" name="Slide Number Placeholder 3"/>
          <p:cNvSpPr>
            <a:spLocks noGrp="1"/>
          </p:cNvSpPr>
          <p:nvPr>
            <p:ph type="sldNum" sz="quarter" idx="5"/>
          </p:nvPr>
        </p:nvSpPr>
        <p:spPr/>
        <p:txBody>
          <a:bodyPr/>
          <a:lstStyle/>
          <a:p>
            <a:fld id="{DB64230C-8258-4529-832A-6A8AA1D5C3BA}" type="slidenum">
              <a:rPr lang="en-US" smtClean="0"/>
              <a:t>16</a:t>
            </a:fld>
            <a:endParaRPr lang="en-US" dirty="0"/>
          </a:p>
        </p:txBody>
      </p:sp>
    </p:spTree>
    <p:extLst>
      <p:ext uri="{BB962C8B-B14F-4D97-AF65-F5344CB8AC3E}">
        <p14:creationId xmlns:p14="http://schemas.microsoft.com/office/powerpoint/2010/main" val="2504274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xfrm>
            <a:off x="381000" y="685800"/>
            <a:ext cx="6096000" cy="3429000"/>
          </a:xfrm>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p>
            <a:pPr>
              <a:lnSpc>
                <a:spcPct val="107000"/>
              </a:lnSpc>
              <a:defRPr b="1">
                <a:latin typeface="Calibri"/>
                <a:ea typeface="Calibri"/>
                <a:cs typeface="Calibri"/>
                <a:sym typeface="Calibri"/>
              </a:defRPr>
            </a:pPr>
            <a:r>
              <a:rPr lang="es-US" noProof="0" dirty="0"/>
              <a:t>Notas para el facilitador:</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US" noProof="0" dirty="0"/>
              <a:t>Transición de la actividad para dar a los participantes la oportunidad de reflexionar y reconocer formas de identificar los riesgos de infección en su trabajo diario. Anime a los participantes a escribir sus ideas en sus folletos de participantes.</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US" noProof="0" dirty="0"/>
              <a:t>Puede pedir a uno o dos participantes que compartan sus ideas. Según la audiencia y el tiempo, también puede preguntar a los participantes cómo podrían actuar para evitar la propagación de los microbios, con base en los riesgos que hayan identificado.</a:t>
            </a:r>
          </a:p>
          <a:p>
            <a:pPr marL="425450" indent="-285750">
              <a:lnSpc>
                <a:spcPct val="115000"/>
              </a:lnSpc>
              <a:buClr>
                <a:srgbClr val="211D1E"/>
              </a:buClr>
              <a:buSzPts val="1400"/>
              <a:buFont typeface="Arial" panose="020B0604020202020204" pitchFamily="34" charset="0"/>
              <a:buChar char="•"/>
              <a:defRPr>
                <a:solidFill>
                  <a:srgbClr val="211D1E"/>
                </a:solidFill>
                <a:latin typeface="Calibri"/>
                <a:ea typeface="Calibri"/>
                <a:cs typeface="Calibri"/>
                <a:sym typeface="Calibri"/>
              </a:defRPr>
            </a:pPr>
            <a:endParaRPr lang="es-US" noProof="0" dirty="0"/>
          </a:p>
          <a:p>
            <a:pPr>
              <a:lnSpc>
                <a:spcPct val="107000"/>
              </a:lnSpc>
              <a:spcBef>
                <a:spcPts val="800"/>
              </a:spcBef>
              <a:defRPr b="1">
                <a:latin typeface="Calibri"/>
                <a:ea typeface="Calibri"/>
                <a:cs typeface="Calibri"/>
                <a:sym typeface="Calibri"/>
              </a:defRPr>
            </a:pPr>
            <a:r>
              <a:rPr lang="es-US" noProof="0" dirty="0"/>
              <a:t>Guion de muestra:</a:t>
            </a:r>
          </a:p>
          <a:p>
            <a:pPr>
              <a:lnSpc>
                <a:spcPct val="115000"/>
              </a:lnSpc>
              <a:spcBef>
                <a:spcPts val="800"/>
              </a:spcBef>
              <a:defRPr>
                <a:solidFill>
                  <a:srgbClr val="13609C"/>
                </a:solidFill>
                <a:latin typeface="Calibri"/>
                <a:ea typeface="Calibri"/>
                <a:cs typeface="Calibri"/>
                <a:sym typeface="Calibri"/>
              </a:defRPr>
            </a:pPr>
            <a:r>
              <a:rPr lang="es-US" noProof="0" dirty="0"/>
              <a:t>"¡Han hecho un gran trabajo al identificar los riesgos! Ahora, mientras reflexionan sobre los riesgos de infección de los que hemos hablado o identificado, piensen en su próximo día de trabajo. ¿Pueden identificar un riesgo de propagación de microbios que forme parte de su trabajo diario?"</a:t>
            </a:r>
          </a:p>
          <a:p>
            <a:pPr>
              <a:lnSpc>
                <a:spcPct val="115000"/>
              </a:lnSpc>
              <a:spcBef>
                <a:spcPts val="800"/>
              </a:spcBef>
              <a:defRPr>
                <a:solidFill>
                  <a:srgbClr val="13609C"/>
                </a:solidFill>
                <a:latin typeface="Calibri"/>
                <a:ea typeface="Calibri"/>
                <a:cs typeface="Calibri"/>
                <a:sym typeface="Calibri"/>
              </a:defRPr>
            </a:pPr>
            <a:endParaRPr lang="es-US" noProof="0" dirty="0"/>
          </a:p>
          <a:p>
            <a:pPr>
              <a:lnSpc>
                <a:spcPct val="115000"/>
              </a:lnSpc>
              <a:defRPr i="1">
                <a:solidFill>
                  <a:srgbClr val="211D1E"/>
                </a:solidFill>
                <a:latin typeface="Calibri"/>
                <a:ea typeface="Calibri"/>
                <a:cs typeface="Calibri"/>
                <a:sym typeface="Calibri"/>
              </a:defRPr>
            </a:pPr>
            <a:r>
              <a:rPr lang="es-US" noProof="0" dirty="0"/>
              <a:t>(Pausa para escuchar las respuestas).</a:t>
            </a:r>
          </a:p>
          <a:p>
            <a:pPr>
              <a:lnSpc>
                <a:spcPct val="115000"/>
              </a:lnSpc>
              <a:defRPr i="1">
                <a:solidFill>
                  <a:srgbClr val="211D1E"/>
                </a:solidFill>
                <a:latin typeface="Calibri"/>
                <a:ea typeface="Calibri"/>
                <a:cs typeface="Calibri"/>
                <a:sym typeface="Calibri"/>
              </a:defRPr>
            </a:pPr>
            <a:endParaRPr lang="es-US" noProof="0" dirty="0"/>
          </a:p>
          <a:p>
            <a:pPr>
              <a:lnSpc>
                <a:spcPct val="115000"/>
              </a:lnSpc>
              <a:defRPr>
                <a:solidFill>
                  <a:srgbClr val="13609C"/>
                </a:solidFill>
                <a:latin typeface="Calibri"/>
                <a:ea typeface="Calibri"/>
                <a:cs typeface="Calibri"/>
                <a:sym typeface="Calibri"/>
              </a:defRPr>
            </a:pPr>
            <a:r>
              <a:rPr lang="es-US" noProof="0" dirty="0"/>
              <a:t>"Vayamos un paso más allá. Cuando identifiquen uno de estos riesgos, ¿cuál sería una medida para el control de infecciones que pueden tomar para ayudar a detener la propagación de los microbios? Por favor, escriban sus pensamientos en sus folletos de participantes. ¿Alguien quiere activar su micrófono y compartir sus ideas?"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pPr>
              <a:lnSpc>
                <a:spcPct val="107000"/>
              </a:lnSpc>
              <a:defRPr b="1">
                <a:latin typeface="Calibri"/>
                <a:ea typeface="Calibri"/>
                <a:cs typeface="Calibri"/>
                <a:sym typeface="Calibri"/>
              </a:defRPr>
            </a:pPr>
            <a:r>
              <a:rPr lang="es-US" noProof="0" dirty="0"/>
              <a:t>Notas para el facilitador:</a:t>
            </a:r>
          </a:p>
          <a:p>
            <a:pPr marL="425450" indent="-285750">
              <a:lnSpc>
                <a:spcPct val="107000"/>
              </a:lnSpc>
              <a:buClr>
                <a:srgbClr val="000000"/>
              </a:buClr>
              <a:buSzPts val="1400"/>
              <a:buFont typeface="Calibri" panose="020F0502020204030204" pitchFamily="34" charset="0"/>
              <a:buChar char="•"/>
              <a:defRPr>
                <a:latin typeface="Calibri"/>
                <a:ea typeface="Calibri"/>
                <a:cs typeface="Calibri"/>
                <a:sym typeface="Calibri"/>
              </a:defRPr>
            </a:pPr>
            <a:r>
              <a:rPr lang="es-US" noProof="0" dirty="0"/>
              <a:t>Invite a que se formulen las preguntas pendientes.</a:t>
            </a:r>
          </a:p>
          <a:p>
            <a:pPr marL="425450" indent="-285750">
              <a:lnSpc>
                <a:spcPct val="107000"/>
              </a:lnSpc>
              <a:buClr>
                <a:srgbClr val="000000"/>
              </a:buClr>
              <a:buSzPts val="1400"/>
              <a:buFont typeface="Calibri" panose="020F0502020204030204" pitchFamily="34" charset="0"/>
              <a:buChar char="•"/>
              <a:defRPr>
                <a:latin typeface="Calibri"/>
                <a:ea typeface="Calibri"/>
                <a:cs typeface="Calibri"/>
                <a:sym typeface="Calibri"/>
              </a:defRPr>
            </a:pPr>
            <a:r>
              <a:rPr lang="es-US" noProof="0" dirty="0"/>
              <a:t>Si las respuestas son información que ya está incluida en esta sesión, por favor responda.</a:t>
            </a:r>
          </a:p>
          <a:p>
            <a:pPr marL="425450" indent="-285750">
              <a:lnSpc>
                <a:spcPct val="107000"/>
              </a:lnSpc>
              <a:buClr>
                <a:srgbClr val="000000"/>
              </a:buClr>
              <a:buSzPts val="1400"/>
              <a:buFont typeface="Calibri" panose="020F0502020204030204" pitchFamily="34" charset="0"/>
              <a:buChar char="•"/>
              <a:defRPr>
                <a:latin typeface="Calibri"/>
                <a:ea typeface="Calibri"/>
                <a:cs typeface="Calibri"/>
                <a:sym typeface="Calibri"/>
              </a:defRPr>
            </a:pPr>
            <a:r>
              <a:rPr lang="es-US" noProof="0" dirty="0"/>
              <a:t>Si las preguntas se refieren a contenidos que no se tratan en esta sesión, no intente responderlas. En su lugar, tome nota de las preguntas y consulte los recursos de los CDC para darles respuesta después de la sesión.</a:t>
            </a:r>
          </a:p>
          <a:p>
            <a:pPr>
              <a:lnSpc>
                <a:spcPct val="107000"/>
              </a:lnSpc>
              <a:defRPr>
                <a:latin typeface="Calibri"/>
                <a:ea typeface="Calibri"/>
                <a:cs typeface="Calibri"/>
                <a:sym typeface="Calibri"/>
              </a:defRPr>
            </a:pPr>
            <a:endParaRPr lang="es-US" noProof="0" dirty="0"/>
          </a:p>
          <a:p>
            <a:pPr>
              <a:lnSpc>
                <a:spcPct val="107000"/>
              </a:lnSpc>
              <a:defRPr b="1">
                <a:latin typeface="Calibri"/>
                <a:ea typeface="Calibri"/>
                <a:cs typeface="Calibri"/>
                <a:sym typeface="Calibri"/>
              </a:defRPr>
            </a:pPr>
            <a:r>
              <a:rPr lang="es-US" noProof="0" dirty="0"/>
              <a:t>Guion de muestra:</a:t>
            </a:r>
          </a:p>
          <a:p>
            <a:pPr>
              <a:lnSpc>
                <a:spcPct val="107000"/>
              </a:lnSpc>
              <a:defRPr>
                <a:solidFill>
                  <a:srgbClr val="13609C"/>
                </a:solidFill>
                <a:latin typeface="Calibri"/>
                <a:ea typeface="Calibri"/>
                <a:cs typeface="Calibri"/>
                <a:sym typeface="Calibri"/>
              </a:defRPr>
            </a:pPr>
            <a:r>
              <a:rPr lang="es-US" noProof="0" dirty="0"/>
              <a:t>"Hoy hemos cubierto mucho. ¿Alguien tiene alguna pregunta pendiente o algo que pueda aclarar sobre la identificación del riesgo de propagación de microbios en la atención médica?"</a:t>
            </a:r>
            <a:r>
              <a:rPr lang="es-US" sz="1800" noProof="0" dirty="0">
                <a:latin typeface="Avenir Roman"/>
                <a:ea typeface="Avenir Roman"/>
                <a:cs typeface="Avenir Roman"/>
                <a:sym typeface="Avenir Roman"/>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pPr>
              <a:lnSpc>
                <a:spcPct val="107000"/>
              </a:lnSpc>
              <a:defRPr b="1">
                <a:latin typeface="Calibri"/>
                <a:ea typeface="Calibri"/>
                <a:cs typeface="Calibri"/>
                <a:sym typeface="Calibri"/>
              </a:defRPr>
            </a:pPr>
            <a:r>
              <a:rPr lang="es-US" noProof="0" dirty="0"/>
              <a:t>Notas para el facilitador:</a:t>
            </a:r>
          </a:p>
          <a:p>
            <a:pPr>
              <a:lnSpc>
                <a:spcPct val="107000"/>
              </a:lnSpc>
              <a:defRPr b="1">
                <a:latin typeface="Calibri"/>
                <a:ea typeface="Calibri"/>
                <a:cs typeface="Calibri"/>
                <a:sym typeface="Calibri"/>
              </a:defRPr>
            </a:pPr>
            <a:r>
              <a:rPr lang="es-US" b="0" noProof="0" dirty="0"/>
              <a:t>Agradezca a los participantes por su tiempo y revise los puntos clave de la sesión.</a:t>
            </a:r>
          </a:p>
          <a:p>
            <a:pPr>
              <a:lnSpc>
                <a:spcPct val="107000"/>
              </a:lnSpc>
              <a:defRPr>
                <a:latin typeface="Calibri"/>
                <a:ea typeface="Calibri"/>
                <a:cs typeface="Calibri"/>
                <a:sym typeface="Calibri"/>
              </a:defRPr>
            </a:pPr>
            <a:endParaRPr lang="es-US" noProof="0" dirty="0"/>
          </a:p>
          <a:p>
            <a:pPr>
              <a:lnSpc>
                <a:spcPct val="107000"/>
              </a:lnSpc>
              <a:defRPr b="1">
                <a:latin typeface="Calibri"/>
                <a:ea typeface="Calibri"/>
                <a:cs typeface="Calibri"/>
                <a:sym typeface="Calibri"/>
              </a:defRPr>
            </a:pPr>
            <a:r>
              <a:rPr lang="es-US" noProof="0" dirty="0"/>
              <a:t>Guion de muestra:</a:t>
            </a:r>
          </a:p>
          <a:p>
            <a:pPr>
              <a:lnSpc>
                <a:spcPct val="107000"/>
              </a:lnSpc>
              <a:defRPr>
                <a:solidFill>
                  <a:srgbClr val="4472C4"/>
                </a:solidFill>
                <a:latin typeface="Calibri"/>
                <a:ea typeface="Calibri"/>
                <a:cs typeface="Calibri"/>
                <a:sym typeface="Calibri"/>
              </a:defRPr>
            </a:pPr>
            <a:r>
              <a:rPr lang="es-US" noProof="0" dirty="0"/>
              <a:t>"Gracias por su tiempo y atención hoy. Espero que puedan tomar estas ideas y aplicarlas en el trabajo".</a:t>
            </a:r>
          </a:p>
          <a:p>
            <a:pPr lvl="1" indent="0">
              <a:lnSpc>
                <a:spcPct val="107000"/>
              </a:lnSpc>
              <a:defRPr b="1">
                <a:latin typeface="Calibri"/>
                <a:ea typeface="Calibri"/>
                <a:cs typeface="Calibri"/>
                <a:sym typeface="Calibri"/>
              </a:defRPr>
            </a:pPr>
            <a:endParaRPr lang="es-US" noProof="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defRPr b="1">
                <a:latin typeface="Calibri"/>
                <a:ea typeface="Calibri"/>
                <a:cs typeface="Calibri"/>
                <a:sym typeface="Calibri"/>
              </a:defRPr>
            </a:pPr>
            <a:r>
              <a:rPr lang="es-ES" sz="1800" dirty="0"/>
              <a:t>Notas para el facilitador:</a:t>
            </a:r>
          </a:p>
          <a:p>
            <a:pPr marL="457200" indent="-31750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Comparta los recursos adicionales del Proyecto Firstline y de los CDC.</a:t>
            </a:r>
          </a:p>
          <a:p>
            <a:pPr marL="457200" indent="-31750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Explique cómo los participantes pueden ponerse en contacto con usted, por el medio que usted elija, y cómo pueden ponerse en contacto con el Proyecto Firstline.</a:t>
            </a:r>
          </a:p>
          <a:p>
            <a:pPr marL="457200" indent="-31750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Si esta sesión forma parte de una serie, puede optar por describir los temas de las próximas sesiones.</a:t>
            </a:r>
          </a:p>
          <a:p>
            <a:pPr marL="457200" indent="-31750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Dirija a los participantes al formulario con el que pueden hacer sus comentarios.</a:t>
            </a:r>
          </a:p>
          <a:p>
            <a:pPr marL="457200" indent="-31750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endParaRPr lang="es-ES" sz="1800" dirty="0"/>
          </a:p>
          <a:p>
            <a:pPr>
              <a:lnSpc>
                <a:spcPct val="107000"/>
              </a:lnSpc>
              <a:spcBef>
                <a:spcPts val="800"/>
              </a:spcBef>
              <a:defRPr b="1">
                <a:latin typeface="Calibri"/>
                <a:ea typeface="Calibri"/>
                <a:cs typeface="Calibri"/>
                <a:sym typeface="Calibri"/>
              </a:defRPr>
            </a:pPr>
            <a:r>
              <a:rPr lang="es-ES" sz="1800" dirty="0"/>
              <a:t>Guion de muestra:</a:t>
            </a:r>
          </a:p>
          <a:p>
            <a:pPr>
              <a:lnSpc>
                <a:spcPct val="115000"/>
              </a:lnSpc>
              <a:spcBef>
                <a:spcPts val="800"/>
              </a:spcBef>
              <a:defRPr>
                <a:solidFill>
                  <a:srgbClr val="13609C"/>
                </a:solidFill>
                <a:latin typeface="Calibri"/>
                <a:ea typeface="Calibri"/>
                <a:cs typeface="Calibri"/>
                <a:sym typeface="Calibri"/>
              </a:defRPr>
            </a:pPr>
            <a:r>
              <a:rPr lang="es-ES" sz="1800" dirty="0"/>
              <a:t>"Aunque hoy hemos abarcado mucho, aún queda mucho por aprender. Pueden seguir explorando estos temas por su cuenta utilizando los recursos de esta diapositiva”.</a:t>
            </a:r>
          </a:p>
          <a:p>
            <a:pPr>
              <a:lnSpc>
                <a:spcPct val="115000"/>
              </a:lnSpc>
              <a:defRPr>
                <a:solidFill>
                  <a:srgbClr val="13609C"/>
                </a:solidFill>
                <a:latin typeface="Calibri"/>
                <a:ea typeface="Calibri"/>
                <a:cs typeface="Calibri"/>
                <a:sym typeface="Calibri"/>
              </a:defRPr>
            </a:pPr>
            <a:endParaRPr lang="es-ES" sz="1800" dirty="0"/>
          </a:p>
          <a:p>
            <a:pPr>
              <a:lnSpc>
                <a:spcPct val="115000"/>
              </a:lnSpc>
              <a:defRPr>
                <a:solidFill>
                  <a:srgbClr val="13609C"/>
                </a:solidFill>
                <a:latin typeface="Calibri"/>
                <a:ea typeface="Calibri"/>
                <a:cs typeface="Calibri"/>
                <a:sym typeface="Calibri"/>
              </a:defRPr>
            </a:pPr>
            <a:r>
              <a:rPr lang="es-ES" sz="1800" dirty="0"/>
              <a:t>“El Proyecto Firstline tiene un conjunto de materiales que los ayudarán a saber más sobre cómo identificar los riesgos de infección en el trabajo, dónde se concentran los microbios en los entornos de atención médica y cómo se propagan. ¡También pueden ser seguidores del Proyecto Firstline en las redes sociales!”</a:t>
            </a:r>
          </a:p>
          <a:p>
            <a:pPr>
              <a:lnSpc>
                <a:spcPct val="115000"/>
              </a:lnSpc>
              <a:defRPr>
                <a:solidFill>
                  <a:srgbClr val="13609C"/>
                </a:solidFill>
                <a:latin typeface="Calibri"/>
                <a:ea typeface="Calibri"/>
                <a:cs typeface="Calibri"/>
                <a:sym typeface="Calibri"/>
              </a:defRPr>
            </a:pPr>
            <a:endParaRPr lang="es-ES" sz="1800" dirty="0"/>
          </a:p>
          <a:p>
            <a:pPr>
              <a:lnSpc>
                <a:spcPct val="115000"/>
              </a:lnSpc>
              <a:defRPr>
                <a:solidFill>
                  <a:srgbClr val="13609C"/>
                </a:solidFill>
                <a:latin typeface="Calibri"/>
                <a:ea typeface="Calibri"/>
                <a:cs typeface="Calibri"/>
                <a:sym typeface="Calibri"/>
              </a:defRPr>
            </a:pPr>
            <a:r>
              <a:rPr lang="es-ES" sz="1800" dirty="0"/>
              <a:t>“¡Me quedaré en línea unos minutos después de que termine nuestra sesión y estaré encantado/a de responder cualquier otra pregunta!"</a:t>
            </a:r>
          </a:p>
          <a:p>
            <a:pPr>
              <a:lnSpc>
                <a:spcPct val="115000"/>
              </a:lnSpc>
              <a:defRPr>
                <a:solidFill>
                  <a:srgbClr val="13609C"/>
                </a:solidFill>
                <a:latin typeface="Calibri"/>
                <a:ea typeface="Calibri"/>
                <a:cs typeface="Calibri"/>
                <a:sym typeface="Calibri"/>
              </a:defRPr>
            </a:pPr>
            <a:endParaRPr lang="es-ES" sz="1800" dirty="0"/>
          </a:p>
          <a:p>
            <a:pPr>
              <a:lnSpc>
                <a:spcPct val="115000"/>
              </a:lnSpc>
              <a:defRPr i="1">
                <a:solidFill>
                  <a:srgbClr val="211D1E"/>
                </a:solidFill>
                <a:latin typeface="Calibri"/>
                <a:ea typeface="Calibri"/>
                <a:cs typeface="Calibri"/>
                <a:sym typeface="Calibri"/>
              </a:defRPr>
            </a:pPr>
            <a:r>
              <a:rPr lang="es-ES" sz="1800" dirty="0"/>
              <a:t>(Si esta sesión forma parte de una serie) </a:t>
            </a:r>
            <a:r>
              <a:rPr lang="es-ES" sz="1800" i="0" dirty="0">
                <a:solidFill>
                  <a:srgbClr val="13609C"/>
                </a:solidFill>
              </a:rPr>
              <a:t>"La próxima vez, trataremos [inserte el siguiente tema de capacitación]. Por último, cuéntenos qué les pareció la sesión de hoy por medio del formulario con el que pueden hacer sus comentarios. Gracias de nuevo por acompañarnos hoy". </a:t>
            </a:r>
            <a:endParaRPr lang="es-ES" sz="1800" dirty="0">
              <a:solidFill>
                <a:srgbClr val="13609C"/>
              </a:solidFill>
            </a:endParaRPr>
          </a:p>
        </p:txBody>
      </p:sp>
      <p:sp>
        <p:nvSpPr>
          <p:cNvPr id="4" name="Slide Number Placeholder 3"/>
          <p:cNvSpPr>
            <a:spLocks noGrp="1"/>
          </p:cNvSpPr>
          <p:nvPr>
            <p:ph type="sldNum" sz="quarter" idx="5"/>
          </p:nvPr>
        </p:nvSpPr>
        <p:spPr/>
        <p:txBody>
          <a:bodyPr/>
          <a:lstStyle/>
          <a:p>
            <a:fld id="{DB64230C-8258-4529-832A-6A8AA1D5C3BA}" type="slidenum">
              <a:rPr lang="en-US" smtClean="0"/>
              <a:t>22</a:t>
            </a:fld>
            <a:endParaRPr lang="en-US" dirty="0"/>
          </a:p>
        </p:txBody>
      </p:sp>
    </p:spTree>
    <p:extLst>
      <p:ext uri="{BB962C8B-B14F-4D97-AF65-F5344CB8AC3E}">
        <p14:creationId xmlns:p14="http://schemas.microsoft.com/office/powerpoint/2010/main" val="331074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88900">
              <a:spcBef>
                <a:spcPts val="1200"/>
              </a:spcBef>
              <a:defRPr b="1">
                <a:latin typeface="Calibri"/>
                <a:ea typeface="Calibri"/>
                <a:cs typeface="Calibri"/>
                <a:sym typeface="Calibri"/>
              </a:defRPr>
            </a:pPr>
            <a:r>
              <a:rPr lang="es-ES" sz="2000" dirty="0"/>
              <a:t>Notas para el facilitador:</a:t>
            </a:r>
          </a:p>
          <a:p>
            <a:pPr marL="425450" indent="-285750">
              <a:buClr>
                <a:srgbClr val="000000"/>
              </a:buClr>
              <a:buSzPts val="1400"/>
              <a:buFont typeface="Calibri" panose="020F0502020204030204" pitchFamily="34" charset="0"/>
              <a:buChar char="•"/>
              <a:defRPr>
                <a:latin typeface="Calibri"/>
                <a:ea typeface="Calibri"/>
                <a:cs typeface="Calibri"/>
                <a:sym typeface="Calibri"/>
              </a:defRPr>
            </a:pPr>
            <a:r>
              <a:rPr lang="es-ES" sz="2000" dirty="0"/>
              <a:t>Dé la bienvenida al grupo y escriba un saludo en el chat.</a:t>
            </a:r>
          </a:p>
          <a:p>
            <a:pPr marL="425450" indent="-285750">
              <a:buClr>
                <a:srgbClr val="000000"/>
              </a:buClr>
              <a:buSzPts val="1400"/>
              <a:buFont typeface="Calibri" panose="020F0502020204030204" pitchFamily="34" charset="0"/>
              <a:buChar char="•"/>
              <a:defRPr>
                <a:latin typeface="Calibri"/>
                <a:ea typeface="Calibri"/>
                <a:cs typeface="Calibri"/>
                <a:sym typeface="Calibri"/>
              </a:defRPr>
            </a:pPr>
            <a:r>
              <a:rPr lang="es-ES" sz="2000" dirty="0"/>
              <a:t>Si esta sesión forma parte de una serie en curso, puede optar por decir "bienvenidos", "gracias por acompañarnos de nuevo", etc.</a:t>
            </a:r>
          </a:p>
          <a:p>
            <a:pPr marL="425450" indent="-285750">
              <a:buClr>
                <a:srgbClr val="000000"/>
              </a:buClr>
              <a:buSzPts val="1400"/>
              <a:buFont typeface="Calibri" panose="020F0502020204030204" pitchFamily="34" charset="0"/>
              <a:buChar char="•"/>
              <a:defRPr>
                <a:latin typeface="Calibri"/>
                <a:ea typeface="Calibri"/>
                <a:cs typeface="Calibri"/>
                <a:sym typeface="Calibri"/>
              </a:defRPr>
            </a:pPr>
            <a:r>
              <a:rPr lang="es-ES" sz="2000" dirty="0"/>
              <a:t>Anuncie las reglas de orden interno, ya sea de forma verbal o por medio del chat. Si es necesario, proporcione notas adicionales específicas para la plataforma que esté utilizando (por ejemplo, cómo "levantar la mano", cómo publicar preguntas).</a:t>
            </a:r>
          </a:p>
          <a:p>
            <a:pPr marL="425450" indent="-285750">
              <a:buClr>
                <a:srgbClr val="000000"/>
              </a:buClr>
              <a:buSzPts val="1400"/>
              <a:buFont typeface="Calibri" panose="020F0502020204030204" pitchFamily="34" charset="0"/>
              <a:buChar char="•"/>
              <a:defRPr>
                <a:latin typeface="Calibri"/>
                <a:ea typeface="Calibri"/>
                <a:cs typeface="Calibri"/>
                <a:sym typeface="Calibri"/>
              </a:defRPr>
            </a:pPr>
            <a:r>
              <a:rPr lang="es-ES" sz="2000" dirty="0"/>
              <a:t>Proporcione una visión general del orden del día.</a:t>
            </a:r>
          </a:p>
          <a:p>
            <a:pPr marL="425450" indent="-285750">
              <a:buClr>
                <a:srgbClr val="000000"/>
              </a:buClr>
              <a:buSzPts val="1400"/>
              <a:buFont typeface="Calibri" panose="020F0502020204030204" pitchFamily="34" charset="0"/>
              <a:buChar char="•"/>
              <a:defRPr>
                <a:latin typeface="Calibri"/>
                <a:ea typeface="Calibri"/>
                <a:cs typeface="Calibri"/>
                <a:sym typeface="Calibri"/>
              </a:defRPr>
            </a:pPr>
            <a:r>
              <a:rPr lang="es-ES" sz="2000" dirty="0"/>
              <a:t>Adapte esta sección de la sesión según sea necesario: por ejemplo, puede optar por dedicar más tiempo a las presentaciones si hay caras nuevas o si los participantes no se conocen.</a:t>
            </a:r>
          </a:p>
          <a:p>
            <a:pPr>
              <a:defRPr>
                <a:latin typeface="Calibri"/>
                <a:ea typeface="Calibri"/>
                <a:cs typeface="Calibri"/>
                <a:sym typeface="Calibri"/>
              </a:defRPr>
            </a:pPr>
            <a:endParaRPr lang="es-ES" sz="2000" dirty="0"/>
          </a:p>
          <a:p>
            <a:pPr>
              <a:defRPr b="1">
                <a:latin typeface="Calibri"/>
                <a:ea typeface="Calibri"/>
                <a:cs typeface="Calibri"/>
                <a:sym typeface="Calibri"/>
              </a:defRPr>
            </a:pPr>
            <a:r>
              <a:rPr lang="es-ES" sz="2000" dirty="0"/>
              <a:t>Guion de muestra:</a:t>
            </a:r>
          </a:p>
          <a:p>
            <a:pPr>
              <a:defRPr>
                <a:solidFill>
                  <a:srgbClr val="4472C4"/>
                </a:solidFill>
                <a:latin typeface="Calibri"/>
                <a:ea typeface="Calibri"/>
                <a:cs typeface="Calibri"/>
                <a:sym typeface="Calibri"/>
              </a:defRPr>
            </a:pPr>
            <a:r>
              <a:rPr lang="es-ES" sz="2000" dirty="0"/>
              <a:t>"Bienvenidos al Proyecto </a:t>
            </a:r>
            <a:r>
              <a:rPr lang="es-ES" sz="2000" dirty="0" err="1"/>
              <a:t>Firstline</a:t>
            </a:r>
            <a:r>
              <a:rPr lang="es-ES" sz="2000" dirty="0"/>
              <a:t>. Gracias por acompañarnos. Antes de empezar, algunas notas de orden interno. Nos reuniremos hoy durante unos 20 minutos. Por favor, mantengan su cámara encendida, en la medida de lo posible, y desactiven su micrófono cuando no estén contribuyendo a la conversación. ¡Es un placer verlos a todos aquí hoy!”</a:t>
            </a:r>
          </a:p>
          <a:p>
            <a:pPr>
              <a:defRPr>
                <a:solidFill>
                  <a:srgbClr val="4472C4"/>
                </a:solidFill>
                <a:latin typeface="Calibri"/>
                <a:ea typeface="Calibri"/>
                <a:cs typeface="Calibri"/>
                <a:sym typeface="Calibri"/>
              </a:defRPr>
            </a:pPr>
            <a:endParaRPr lang="es-ES" sz="2000" dirty="0"/>
          </a:p>
          <a:p>
            <a:pPr>
              <a:defRPr>
                <a:solidFill>
                  <a:srgbClr val="4472C4"/>
                </a:solidFill>
                <a:latin typeface="Calibri"/>
                <a:ea typeface="Calibri"/>
                <a:cs typeface="Calibri"/>
                <a:sym typeface="Calibri"/>
              </a:defRPr>
            </a:pPr>
            <a:r>
              <a:rPr lang="es-ES" sz="2000" dirty="0"/>
              <a:t>"Hoy hablaremos del concepto de identificación de riesgos y de cómo se puede aplicar para ayudar a prevenir las infecciones en la atención médica. Tendremos la oportunidad de reflexionar antes de terminar por hoy".</a:t>
            </a:r>
          </a:p>
          <a:p>
            <a:pPr>
              <a:defRPr>
                <a:solidFill>
                  <a:srgbClr val="4472C4"/>
                </a:solidFill>
                <a:latin typeface="Calibri"/>
                <a:ea typeface="Calibri"/>
                <a:cs typeface="Calibri"/>
                <a:sym typeface="Calibri"/>
              </a:defRPr>
            </a:pP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21511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pPr>
              <a:defRPr b="1">
                <a:latin typeface="Calibri"/>
                <a:ea typeface="Calibri"/>
                <a:cs typeface="Calibri"/>
                <a:sym typeface="Calibri"/>
              </a:defRPr>
            </a:pPr>
            <a:r>
              <a:rPr lang="es-US" noProof="0" dirty="0"/>
              <a:t>Notas para el facilitador:</a:t>
            </a:r>
          </a:p>
          <a:p>
            <a:pPr marL="425450" indent="-285750">
              <a:lnSpc>
                <a:spcPct val="115000"/>
              </a:lnSpc>
              <a:buClr>
                <a:srgbClr val="000000"/>
              </a:buClr>
              <a:buSzPts val="1400"/>
              <a:buFont typeface="Calibri" panose="020F0502020204030204" pitchFamily="34" charset="0"/>
              <a:buChar char="•"/>
              <a:defRPr>
                <a:latin typeface="Calibri"/>
                <a:ea typeface="Calibri"/>
                <a:cs typeface="Calibri"/>
                <a:sym typeface="Calibri"/>
              </a:defRPr>
            </a:pPr>
            <a:r>
              <a:rPr lang="es-US" noProof="0" dirty="0"/>
              <a:t>Abra la conversación y pida a los participantes que mencionen un momento o acontecimiento reciente en el que hayan visto un riesgo, o una posibilidad de que algo pueda salir mal, en la casa o en el trabajo, y hayan tomado medidas como consecuencia de ello. Invítelos a escribir sus respuestas en el chat, o puede pedir voluntarios para que activen su micrófono y compartan sus ideas.</a:t>
            </a:r>
          </a:p>
          <a:p>
            <a:pPr marL="882650" lvl="1" indent="-285750">
              <a:lnSpc>
                <a:spcPct val="115000"/>
              </a:lnSpc>
              <a:buClr>
                <a:srgbClr val="000000"/>
              </a:buClr>
              <a:buSzPts val="1400"/>
              <a:buFont typeface="Courier New" panose="02070309020205020404" pitchFamily="49" charset="0"/>
              <a:buChar char="o"/>
              <a:defRPr>
                <a:latin typeface="Calibri"/>
                <a:ea typeface="Calibri"/>
                <a:cs typeface="Calibri"/>
                <a:sym typeface="Calibri"/>
              </a:defRPr>
            </a:pPr>
            <a:r>
              <a:rPr lang="es-US" noProof="0" dirty="0"/>
              <a:t>Proporcione un ejemplo que no sea de atención médica para estimular las ideas, como intervenir cuando un niño pequeño intenta subirse a una mesa; reducir la velocidad cuando ve a un perro en la calle al pasar con el auto; girar las agarraderas de las ollas en la cocina para alejarlas del borde y que no se les puedan voltear; o limpiar un derrame para que no se resbalen otras personas.</a:t>
            </a:r>
          </a:p>
          <a:p>
            <a:pPr marL="882650" lvl="1" indent="-285750">
              <a:lnSpc>
                <a:spcPct val="115000"/>
              </a:lnSpc>
              <a:buClr>
                <a:srgbClr val="000000"/>
              </a:buClr>
              <a:buSzPts val="1400"/>
              <a:buFont typeface="Courier New" panose="02070309020205020404" pitchFamily="49" charset="0"/>
              <a:buChar char="o"/>
              <a:defRPr>
                <a:latin typeface="Calibri"/>
                <a:ea typeface="Calibri"/>
                <a:cs typeface="Calibri"/>
                <a:sym typeface="Calibri"/>
              </a:defRPr>
            </a:pPr>
            <a:r>
              <a:rPr lang="es-US" noProof="0" dirty="0"/>
              <a:t>Según su audiencia, puede incorporar ejemplos de identificación de riesgos y cambio de comportamientos y medidas de la pandemia de COVID-19, como ponerse una mascarilla en la tienda de alimentos, evitar las reuniones grandes o vacunarse.</a:t>
            </a:r>
          </a:p>
          <a:p>
            <a:pPr>
              <a:lnSpc>
                <a:spcPct val="115000"/>
              </a:lnSpc>
              <a:defRPr>
                <a:solidFill>
                  <a:srgbClr val="4472C4"/>
                </a:solidFill>
                <a:latin typeface="Calibri"/>
                <a:ea typeface="Calibri"/>
                <a:cs typeface="Calibri"/>
                <a:sym typeface="Calibri"/>
              </a:defRPr>
            </a:pPr>
            <a:endParaRPr lang="es-US" noProof="0" dirty="0"/>
          </a:p>
          <a:p>
            <a:pPr>
              <a:lnSpc>
                <a:spcPct val="115000"/>
              </a:lnSpc>
              <a:defRPr b="1">
                <a:latin typeface="Calibri"/>
                <a:ea typeface="Calibri"/>
                <a:cs typeface="Calibri"/>
                <a:sym typeface="Calibri"/>
              </a:defRPr>
            </a:pPr>
            <a:r>
              <a:rPr lang="es-US" noProof="0" dirty="0"/>
              <a:t>Guion de muestra:</a:t>
            </a:r>
          </a:p>
          <a:p>
            <a:pPr>
              <a:lnSpc>
                <a:spcPct val="115000"/>
              </a:lnSpc>
              <a:defRPr>
                <a:solidFill>
                  <a:srgbClr val="4472C4"/>
                </a:solidFill>
                <a:latin typeface="Calibri"/>
                <a:ea typeface="Calibri"/>
                <a:cs typeface="Calibri"/>
                <a:sym typeface="Calibri"/>
              </a:defRPr>
            </a:pPr>
            <a:r>
              <a:rPr lang="es-US" noProof="0" dirty="0"/>
              <a:t>"Pensando en la pregunta de qué es el riesgo y cómo se lo identifica, ¿pueden pensar en alguna ocasión en la que hayan detectado un riesgo en el trabajo o en la casa, y hayan actuado para evitar que algo malo sucediera? ¿Y cómo supieron que era un riesgo, lo habían visto antes o era algo que les habían enseñado? Siéntanse libres de poner sus respuestas en el chat".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381000" y="685800"/>
            <a:ext cx="6096000" cy="3429000"/>
          </a:xfrm>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pPr>
              <a:lnSpc>
                <a:spcPct val="107000"/>
              </a:lnSpc>
              <a:spcBef>
                <a:spcPts val="800"/>
              </a:spcBef>
              <a:defRPr b="1">
                <a:solidFill>
                  <a:srgbClr val="211D1E"/>
                </a:solidFill>
                <a:latin typeface="Calibri"/>
                <a:ea typeface="Calibri"/>
                <a:cs typeface="Calibri"/>
                <a:sym typeface="Calibri"/>
              </a:defRPr>
            </a:pPr>
            <a:r>
              <a:rPr lang="es-US" noProof="0" dirty="0"/>
              <a:t>Notas para el facilitador:</a:t>
            </a:r>
          </a:p>
          <a:p>
            <a:pPr marL="425450" indent="-285750">
              <a:lnSpc>
                <a:spcPct val="107000"/>
              </a:lnSpc>
              <a:spcBef>
                <a:spcPts val="800"/>
              </a:spcBef>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US" noProof="0" dirty="0"/>
              <a:t>Identifique las respuestas y conéctelas con la definición de "identificación de los riesgos" de la diapositiva.</a:t>
            </a:r>
          </a:p>
          <a:p>
            <a:pPr marL="425450" indent="-285750">
              <a:lnSpc>
                <a:spcPct val="107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US" noProof="0" dirty="0"/>
              <a:t>Tenga en cuenta que identificamos riesgos todo el tiempo en nuestra vida cotidiana, y actuamos para evitar que ocurran cosas malas.</a:t>
            </a:r>
          </a:p>
          <a:p>
            <a:pPr marL="425450" indent="-285750">
              <a:lnSpc>
                <a:spcPct val="107000"/>
              </a:lnSpc>
              <a:buClr>
                <a:srgbClr val="211D1E"/>
              </a:buClr>
              <a:buSzPts val="1400"/>
              <a:buFont typeface="Arial" panose="020B0604020202020204" pitchFamily="34" charset="0"/>
              <a:buChar char="•"/>
              <a:defRPr>
                <a:solidFill>
                  <a:srgbClr val="211D1E"/>
                </a:solidFill>
                <a:latin typeface="Calibri"/>
                <a:ea typeface="Calibri"/>
                <a:cs typeface="Calibri"/>
                <a:sym typeface="Calibri"/>
              </a:defRPr>
            </a:pPr>
            <a:endParaRPr lang="es-US" noProof="0" dirty="0"/>
          </a:p>
          <a:p>
            <a:pPr>
              <a:lnSpc>
                <a:spcPct val="107000"/>
              </a:lnSpc>
              <a:spcBef>
                <a:spcPts val="800"/>
              </a:spcBef>
              <a:defRPr b="1">
                <a:latin typeface="Calibri"/>
                <a:ea typeface="Calibri"/>
                <a:cs typeface="Calibri"/>
                <a:sym typeface="Calibri"/>
              </a:defRPr>
            </a:pPr>
            <a:r>
              <a:rPr lang="es-US" noProof="0" dirty="0"/>
              <a:t>Guion de muestra:</a:t>
            </a:r>
          </a:p>
          <a:p>
            <a:pPr>
              <a:lnSpc>
                <a:spcPct val="107000"/>
              </a:lnSpc>
              <a:spcBef>
                <a:spcPts val="800"/>
              </a:spcBef>
              <a:defRPr>
                <a:solidFill>
                  <a:srgbClr val="4472C4"/>
                </a:solidFill>
                <a:latin typeface="Calibri"/>
                <a:ea typeface="Calibri"/>
                <a:cs typeface="Calibri"/>
                <a:sym typeface="Calibri"/>
              </a:defRPr>
            </a:pPr>
            <a:r>
              <a:rPr lang="es-US" noProof="0" dirty="0"/>
              <a:t>"¡Esos son excelentes ejemplos, gracias! Una definición sencilla de identificar riesgos es ‘ver la posibilidad de que ocurra un problema’. Pero verlo no significa que tenga que ocurrir. Todos compartieron ejemplos de ver un problema potencial y hacer algo para evitar que se convierta en un problema real, y eso es importante. Identifican el riesgo y actúan en consecuencia. Ahora, veremos un breve video de estas ideas en acción".</a:t>
            </a:r>
          </a:p>
          <a:p>
            <a:pPr>
              <a:lnSpc>
                <a:spcPct val="107000"/>
              </a:lnSpc>
              <a:spcBef>
                <a:spcPts val="800"/>
              </a:spcBef>
              <a:defRPr>
                <a:solidFill>
                  <a:srgbClr val="4472C4"/>
                </a:solidFill>
                <a:latin typeface="Calibri"/>
                <a:ea typeface="Calibri"/>
                <a:cs typeface="Calibri"/>
                <a:sym typeface="Calibri"/>
              </a:defRPr>
            </a:pPr>
            <a:endParaRPr lang="es-US"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pPr>
              <a:lnSpc>
                <a:spcPct val="115000"/>
              </a:lnSpc>
              <a:defRPr b="1">
                <a:solidFill>
                  <a:srgbClr val="211D1E"/>
                </a:solidFill>
                <a:latin typeface="Calibri"/>
                <a:ea typeface="Calibri"/>
                <a:cs typeface="Calibri"/>
                <a:sym typeface="Calibri"/>
              </a:defRPr>
            </a:pPr>
            <a:r>
              <a:rPr dirty="0" err="1"/>
              <a:t>Notas</a:t>
            </a:r>
            <a:r>
              <a:rPr dirty="0"/>
              <a:t> para </a:t>
            </a:r>
            <a:r>
              <a:rPr dirty="0" err="1"/>
              <a:t>el</a:t>
            </a:r>
            <a:r>
              <a:rPr dirty="0"/>
              <a:t> </a:t>
            </a:r>
            <a:r>
              <a:rPr dirty="0" err="1"/>
              <a:t>facilitador</a:t>
            </a:r>
            <a:r>
              <a:rPr dirty="0"/>
              <a:t>:</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dirty="0" err="1"/>
              <a:t>Esta</a:t>
            </a:r>
            <a:r>
              <a:rPr dirty="0"/>
              <a:t> </a:t>
            </a:r>
            <a:r>
              <a:rPr dirty="0" err="1"/>
              <a:t>diapositiva</a:t>
            </a:r>
            <a:r>
              <a:rPr dirty="0"/>
              <a:t> </a:t>
            </a:r>
            <a:r>
              <a:rPr dirty="0" err="1"/>
              <a:t>incluye</a:t>
            </a:r>
            <a:r>
              <a:rPr dirty="0"/>
              <a:t> un video que </a:t>
            </a:r>
            <a:r>
              <a:rPr dirty="0" err="1"/>
              <a:t>revisa</a:t>
            </a:r>
            <a:r>
              <a:rPr dirty="0"/>
              <a:t> </a:t>
            </a:r>
            <a:r>
              <a:rPr dirty="0" err="1"/>
              <a:t>los</a:t>
            </a:r>
            <a:r>
              <a:rPr dirty="0"/>
              <a:t> puntos clave </a:t>
            </a:r>
            <a:r>
              <a:rPr dirty="0" err="1"/>
              <a:t>sobre</a:t>
            </a:r>
            <a:r>
              <a:rPr dirty="0"/>
              <a:t> la </a:t>
            </a:r>
            <a:r>
              <a:rPr dirty="0" err="1"/>
              <a:t>identificación</a:t>
            </a:r>
            <a:r>
              <a:rPr dirty="0"/>
              <a:t> de </a:t>
            </a:r>
            <a:r>
              <a:rPr dirty="0" err="1"/>
              <a:t>riesgos</a:t>
            </a:r>
            <a:r>
              <a:rPr dirty="0"/>
              <a:t> de </a:t>
            </a:r>
            <a:r>
              <a:rPr dirty="0" err="1"/>
              <a:t>propagación</a:t>
            </a:r>
            <a:r>
              <a:rPr dirty="0"/>
              <a:t> de </a:t>
            </a:r>
            <a:r>
              <a:rPr dirty="0" err="1"/>
              <a:t>microbios</a:t>
            </a:r>
            <a:r>
              <a:rPr dirty="0"/>
              <a:t> </a:t>
            </a:r>
            <a:r>
              <a:rPr dirty="0" err="1"/>
              <a:t>en</a:t>
            </a:r>
            <a:r>
              <a:rPr dirty="0"/>
              <a:t> la </a:t>
            </a:r>
            <a:r>
              <a:rPr dirty="0" err="1"/>
              <a:t>atención</a:t>
            </a:r>
            <a:r>
              <a:rPr dirty="0"/>
              <a:t> </a:t>
            </a:r>
            <a:r>
              <a:rPr dirty="0" err="1"/>
              <a:t>médica</a:t>
            </a:r>
            <a:r>
              <a:rPr dirty="0"/>
              <a:t>. Tiene dos </a:t>
            </a:r>
            <a:r>
              <a:rPr dirty="0" err="1"/>
              <a:t>opciones</a:t>
            </a:r>
            <a:r>
              <a:rPr dirty="0"/>
              <a:t> para </a:t>
            </a:r>
            <a:r>
              <a:rPr dirty="0" err="1"/>
              <a:t>presentar</a:t>
            </a:r>
            <a:r>
              <a:rPr dirty="0"/>
              <a:t> </a:t>
            </a:r>
            <a:r>
              <a:rPr dirty="0" err="1"/>
              <a:t>esta</a:t>
            </a:r>
            <a:r>
              <a:rPr dirty="0"/>
              <a:t> </a:t>
            </a:r>
            <a:r>
              <a:rPr dirty="0" err="1"/>
              <a:t>información</a:t>
            </a:r>
            <a:r>
              <a:rPr dirty="0"/>
              <a:t>.</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dirty="0" err="1"/>
              <a:t>Muestre</a:t>
            </a:r>
            <a:r>
              <a:rPr dirty="0"/>
              <a:t> </a:t>
            </a:r>
            <a:r>
              <a:rPr dirty="0" err="1"/>
              <a:t>el</a:t>
            </a:r>
            <a:r>
              <a:rPr dirty="0"/>
              <a:t> video. </a:t>
            </a:r>
            <a:r>
              <a:rPr dirty="0" err="1"/>
              <a:t>Después</a:t>
            </a:r>
            <a:r>
              <a:rPr dirty="0"/>
              <a:t> del video, </a:t>
            </a:r>
            <a:r>
              <a:rPr dirty="0" err="1"/>
              <a:t>vincule</a:t>
            </a:r>
            <a:r>
              <a:rPr dirty="0"/>
              <a:t> </a:t>
            </a:r>
            <a:r>
              <a:rPr dirty="0" err="1"/>
              <a:t>los</a:t>
            </a:r>
            <a:r>
              <a:rPr dirty="0"/>
              <a:t> </a:t>
            </a:r>
            <a:r>
              <a:rPr dirty="0" err="1"/>
              <a:t>conceptos</a:t>
            </a:r>
            <a:r>
              <a:rPr dirty="0"/>
              <a:t> de </a:t>
            </a:r>
            <a:r>
              <a:rPr dirty="0" err="1"/>
              <a:t>identificación</a:t>
            </a:r>
            <a:r>
              <a:rPr dirty="0"/>
              <a:t> de </a:t>
            </a:r>
            <a:r>
              <a:rPr dirty="0" err="1"/>
              <a:t>los</a:t>
            </a:r>
            <a:r>
              <a:rPr dirty="0"/>
              <a:t> </a:t>
            </a:r>
            <a:r>
              <a:rPr dirty="0" err="1"/>
              <a:t>riesgos</a:t>
            </a:r>
            <a:r>
              <a:rPr dirty="0"/>
              <a:t> </a:t>
            </a:r>
            <a:r>
              <a:rPr dirty="0" err="1"/>
              <a:t>en</a:t>
            </a:r>
            <a:r>
              <a:rPr dirty="0"/>
              <a:t> </a:t>
            </a:r>
            <a:r>
              <a:rPr dirty="0" err="1"/>
              <a:t>el</a:t>
            </a:r>
            <a:r>
              <a:rPr dirty="0"/>
              <a:t> </a:t>
            </a:r>
            <a:r>
              <a:rPr dirty="0" err="1"/>
              <a:t>hogar</a:t>
            </a:r>
            <a:r>
              <a:rPr dirty="0"/>
              <a:t> y </a:t>
            </a:r>
            <a:r>
              <a:rPr dirty="0" err="1"/>
              <a:t>en</a:t>
            </a:r>
            <a:r>
              <a:rPr dirty="0"/>
              <a:t> </a:t>
            </a:r>
            <a:r>
              <a:rPr dirty="0" err="1"/>
              <a:t>el</a:t>
            </a:r>
            <a:r>
              <a:rPr dirty="0"/>
              <a:t> </a:t>
            </a:r>
            <a:r>
              <a:rPr dirty="0" err="1"/>
              <a:t>trabajo</a:t>
            </a:r>
            <a:r>
              <a:rPr dirty="0"/>
              <a:t> con la </a:t>
            </a:r>
            <a:r>
              <a:rPr dirty="0" err="1"/>
              <a:t>identificación</a:t>
            </a:r>
            <a:r>
              <a:rPr dirty="0"/>
              <a:t> de </a:t>
            </a:r>
            <a:r>
              <a:rPr dirty="0" err="1"/>
              <a:t>los</a:t>
            </a:r>
            <a:r>
              <a:rPr dirty="0"/>
              <a:t> </a:t>
            </a:r>
            <a:r>
              <a:rPr dirty="0" err="1"/>
              <a:t>riesgos</a:t>
            </a:r>
            <a:r>
              <a:rPr dirty="0"/>
              <a:t> de </a:t>
            </a:r>
            <a:r>
              <a:rPr dirty="0" err="1"/>
              <a:t>infección</a:t>
            </a:r>
            <a:r>
              <a:rPr dirty="0"/>
              <a:t> </a:t>
            </a:r>
            <a:r>
              <a:rPr dirty="0" err="1"/>
              <a:t>en</a:t>
            </a:r>
            <a:r>
              <a:rPr dirty="0"/>
              <a:t> </a:t>
            </a:r>
            <a:r>
              <a:rPr dirty="0" err="1"/>
              <a:t>el</a:t>
            </a:r>
            <a:r>
              <a:rPr dirty="0"/>
              <a:t> </a:t>
            </a:r>
            <a:r>
              <a:rPr dirty="0" err="1"/>
              <a:t>trabajo</a:t>
            </a:r>
            <a:r>
              <a:rPr dirty="0"/>
              <a:t>,</a:t>
            </a:r>
            <a:r>
              <a:rPr b="1" dirty="0"/>
              <a:t> y </a:t>
            </a:r>
            <a:r>
              <a:rPr b="1" dirty="0" err="1"/>
              <a:t>luego</a:t>
            </a:r>
            <a:r>
              <a:rPr b="1" dirty="0"/>
              <a:t> </a:t>
            </a:r>
            <a:r>
              <a:rPr b="1" dirty="0" err="1"/>
              <a:t>pase</a:t>
            </a:r>
            <a:r>
              <a:rPr b="1" dirty="0"/>
              <a:t> de las </a:t>
            </a:r>
            <a:r>
              <a:rPr b="1" dirty="0" err="1"/>
              <a:t>diapositivas</a:t>
            </a:r>
            <a:r>
              <a:rPr b="1" dirty="0"/>
              <a:t> 7-9 a la </a:t>
            </a:r>
            <a:r>
              <a:rPr b="1" dirty="0" err="1"/>
              <a:t>diapositiva</a:t>
            </a:r>
            <a:r>
              <a:rPr b="1" dirty="0"/>
              <a:t> 10: </a:t>
            </a:r>
            <a:r>
              <a:rPr b="1" dirty="0" err="1"/>
              <a:t>Cómo</a:t>
            </a:r>
            <a:r>
              <a:rPr b="1" dirty="0"/>
              <a:t> se </a:t>
            </a:r>
            <a:r>
              <a:rPr b="1" dirty="0" err="1"/>
              <a:t>diferencia</a:t>
            </a:r>
            <a:r>
              <a:rPr b="1" dirty="0"/>
              <a:t> de la </a:t>
            </a:r>
            <a:r>
              <a:rPr b="1" dirty="0" err="1"/>
              <a:t>atención</a:t>
            </a:r>
            <a:r>
              <a:rPr b="1" dirty="0"/>
              <a:t> </a:t>
            </a:r>
            <a:r>
              <a:rPr b="1" dirty="0" err="1"/>
              <a:t>médica</a:t>
            </a:r>
            <a:r>
              <a:rPr b="1" dirty="0"/>
              <a:t>.</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dirty="0" err="1"/>
              <a:t>Según</a:t>
            </a:r>
            <a:r>
              <a:rPr dirty="0"/>
              <a:t> la audiencia y </a:t>
            </a:r>
            <a:r>
              <a:rPr dirty="0" err="1"/>
              <a:t>el</a:t>
            </a:r>
            <a:r>
              <a:rPr dirty="0"/>
              <a:t> </a:t>
            </a:r>
            <a:r>
              <a:rPr dirty="0" err="1"/>
              <a:t>tiempo</a:t>
            </a:r>
            <a:r>
              <a:rPr dirty="0"/>
              <a:t> disponible, </a:t>
            </a:r>
            <a:r>
              <a:rPr dirty="0" err="1"/>
              <a:t>puede</a:t>
            </a:r>
            <a:r>
              <a:rPr dirty="0"/>
              <a:t> </a:t>
            </a:r>
            <a:r>
              <a:rPr dirty="0" err="1"/>
              <a:t>dar</a:t>
            </a:r>
            <a:r>
              <a:rPr dirty="0"/>
              <a:t> la palabra a </a:t>
            </a:r>
            <a:r>
              <a:rPr dirty="0" err="1"/>
              <a:t>los</a:t>
            </a:r>
            <a:r>
              <a:rPr dirty="0"/>
              <a:t> que se </a:t>
            </a:r>
            <a:r>
              <a:rPr dirty="0" err="1"/>
              <a:t>ofrezcan</a:t>
            </a:r>
            <a:r>
              <a:rPr dirty="0"/>
              <a:t> de </a:t>
            </a:r>
            <a:r>
              <a:rPr dirty="0" err="1"/>
              <a:t>voluntarios</a:t>
            </a:r>
            <a:r>
              <a:rPr dirty="0"/>
              <a:t> para </a:t>
            </a:r>
            <a:r>
              <a:rPr dirty="0" err="1"/>
              <a:t>aportar</a:t>
            </a:r>
            <a:r>
              <a:rPr dirty="0"/>
              <a:t> sus </a:t>
            </a:r>
            <a:r>
              <a:rPr dirty="0" err="1"/>
              <a:t>propios</a:t>
            </a:r>
            <a:r>
              <a:rPr dirty="0"/>
              <a:t> </a:t>
            </a:r>
            <a:r>
              <a:rPr dirty="0" err="1"/>
              <a:t>ejemplos</a:t>
            </a:r>
            <a:r>
              <a:rPr dirty="0"/>
              <a:t> de </a:t>
            </a:r>
            <a:r>
              <a:rPr dirty="0" err="1"/>
              <a:t>identificación</a:t>
            </a:r>
            <a:r>
              <a:rPr dirty="0"/>
              <a:t> del </a:t>
            </a:r>
            <a:r>
              <a:rPr dirty="0" err="1"/>
              <a:t>riesgo</a:t>
            </a:r>
            <a:r>
              <a:rPr dirty="0"/>
              <a:t> </a:t>
            </a:r>
            <a:r>
              <a:rPr dirty="0" err="1"/>
              <a:t>en</a:t>
            </a:r>
            <a:r>
              <a:rPr dirty="0"/>
              <a:t> </a:t>
            </a:r>
            <a:r>
              <a:rPr dirty="0" err="1"/>
              <a:t>el</a:t>
            </a:r>
            <a:r>
              <a:rPr dirty="0"/>
              <a:t> </a:t>
            </a:r>
            <a:r>
              <a:rPr dirty="0" err="1"/>
              <a:t>trabajo</a:t>
            </a:r>
            <a:r>
              <a:rPr dirty="0"/>
              <a:t> </a:t>
            </a:r>
            <a:r>
              <a:rPr dirty="0" err="1"/>
              <a:t>en</a:t>
            </a:r>
            <a:r>
              <a:rPr dirty="0"/>
              <a:t> la </a:t>
            </a:r>
            <a:r>
              <a:rPr dirty="0" err="1"/>
              <a:t>atención</a:t>
            </a:r>
            <a:r>
              <a:rPr dirty="0"/>
              <a:t> </a:t>
            </a:r>
            <a:r>
              <a:rPr dirty="0" err="1"/>
              <a:t>médica</a:t>
            </a:r>
            <a:r>
              <a:rPr dirty="0"/>
              <a:t>, </a:t>
            </a:r>
            <a:r>
              <a:rPr dirty="0" err="1"/>
              <a:t>ya</a:t>
            </a:r>
            <a:r>
              <a:rPr dirty="0"/>
              <a:t> sea </a:t>
            </a:r>
            <a:r>
              <a:rPr dirty="0" err="1"/>
              <a:t>en</a:t>
            </a:r>
            <a:r>
              <a:rPr dirty="0"/>
              <a:t> </a:t>
            </a:r>
            <a:r>
              <a:rPr dirty="0" err="1"/>
              <a:t>el</a:t>
            </a:r>
            <a:r>
              <a:rPr dirty="0"/>
              <a:t> chat o al </a:t>
            </a:r>
            <a:r>
              <a:rPr dirty="0" err="1"/>
              <a:t>activar</a:t>
            </a:r>
            <a:r>
              <a:rPr dirty="0"/>
              <a:t> </a:t>
            </a:r>
            <a:r>
              <a:rPr dirty="0" err="1"/>
              <a:t>el</a:t>
            </a:r>
            <a:r>
              <a:rPr dirty="0"/>
              <a:t> </a:t>
            </a:r>
            <a:r>
              <a:rPr dirty="0" err="1"/>
              <a:t>micrófono</a:t>
            </a:r>
            <a:r>
              <a:rPr dirty="0"/>
              <a:t> y </a:t>
            </a:r>
            <a:r>
              <a:rPr dirty="0" err="1"/>
              <a:t>compartirlos</a:t>
            </a:r>
            <a:r>
              <a:rPr dirty="0"/>
              <a:t> </a:t>
            </a:r>
            <a:r>
              <a:rPr dirty="0" err="1"/>
              <a:t>en</a:t>
            </a:r>
            <a:r>
              <a:rPr dirty="0"/>
              <a:t> </a:t>
            </a:r>
            <a:r>
              <a:rPr dirty="0" err="1"/>
              <a:t>voz</a:t>
            </a:r>
            <a:r>
              <a:rPr dirty="0"/>
              <a:t> </a:t>
            </a:r>
            <a:r>
              <a:rPr dirty="0" err="1"/>
              <a:t>alta.</a:t>
            </a:r>
            <a:endParaRPr dirty="0"/>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dirty="0"/>
              <a:t>Si decide no </a:t>
            </a:r>
            <a:r>
              <a:rPr dirty="0" err="1"/>
              <a:t>mostrar</a:t>
            </a:r>
            <a:r>
              <a:rPr dirty="0"/>
              <a:t> </a:t>
            </a:r>
            <a:r>
              <a:rPr dirty="0" err="1"/>
              <a:t>el</a:t>
            </a:r>
            <a:r>
              <a:rPr dirty="0"/>
              <a:t> video, </a:t>
            </a:r>
            <a:r>
              <a:rPr b="1" dirty="0" err="1"/>
              <a:t>pase</a:t>
            </a:r>
            <a:r>
              <a:rPr b="1" dirty="0"/>
              <a:t> de la </a:t>
            </a:r>
            <a:r>
              <a:rPr b="1" dirty="0" err="1"/>
              <a:t>diapositiva</a:t>
            </a:r>
            <a:r>
              <a:rPr b="1" dirty="0"/>
              <a:t> 6 a las </a:t>
            </a:r>
            <a:r>
              <a:rPr b="1" dirty="0" err="1"/>
              <a:t>diapositivas</a:t>
            </a:r>
            <a:r>
              <a:rPr b="1" dirty="0"/>
              <a:t> 7-9,</a:t>
            </a:r>
            <a:r>
              <a:rPr dirty="0"/>
              <a:t> que </a:t>
            </a:r>
            <a:r>
              <a:rPr dirty="0" err="1"/>
              <a:t>cubren</a:t>
            </a:r>
            <a:r>
              <a:rPr dirty="0"/>
              <a:t> </a:t>
            </a:r>
            <a:r>
              <a:rPr dirty="0" err="1"/>
              <a:t>los</a:t>
            </a:r>
            <a:r>
              <a:rPr dirty="0"/>
              <a:t> </a:t>
            </a:r>
            <a:r>
              <a:rPr dirty="0" err="1"/>
              <a:t>conceptos</a:t>
            </a:r>
            <a:r>
              <a:rPr dirty="0"/>
              <a:t> </a:t>
            </a:r>
            <a:r>
              <a:rPr dirty="0" err="1"/>
              <a:t>incluidos</a:t>
            </a:r>
            <a:r>
              <a:rPr dirty="0"/>
              <a:t> </a:t>
            </a:r>
            <a:r>
              <a:rPr dirty="0" err="1"/>
              <a:t>en</a:t>
            </a:r>
            <a:r>
              <a:rPr dirty="0"/>
              <a:t> </a:t>
            </a:r>
            <a:r>
              <a:rPr dirty="0" err="1"/>
              <a:t>el</a:t>
            </a:r>
            <a:r>
              <a:rPr dirty="0"/>
              <a:t> video. Una </a:t>
            </a:r>
            <a:r>
              <a:rPr dirty="0" err="1"/>
              <a:t>vez</a:t>
            </a:r>
            <a:r>
              <a:rPr dirty="0"/>
              <a:t> que </a:t>
            </a:r>
            <a:r>
              <a:rPr dirty="0" err="1"/>
              <a:t>haya</a:t>
            </a:r>
            <a:r>
              <a:rPr dirty="0"/>
              <a:t> </a:t>
            </a:r>
            <a:r>
              <a:rPr dirty="0" err="1"/>
              <a:t>revisado</a:t>
            </a:r>
            <a:r>
              <a:rPr dirty="0"/>
              <a:t> </a:t>
            </a:r>
            <a:r>
              <a:rPr dirty="0" err="1"/>
              <a:t>esas</a:t>
            </a:r>
            <a:r>
              <a:rPr dirty="0"/>
              <a:t> </a:t>
            </a:r>
            <a:r>
              <a:rPr dirty="0" err="1"/>
              <a:t>diapositivas</a:t>
            </a:r>
            <a:r>
              <a:rPr dirty="0"/>
              <a:t>, </a:t>
            </a:r>
            <a:r>
              <a:rPr b="1" dirty="0" err="1"/>
              <a:t>pase</a:t>
            </a:r>
            <a:r>
              <a:rPr b="1" dirty="0"/>
              <a:t> a la </a:t>
            </a:r>
            <a:r>
              <a:rPr b="1" dirty="0" err="1"/>
              <a:t>diapositiva</a:t>
            </a:r>
            <a:r>
              <a:rPr b="1" dirty="0"/>
              <a:t> 10: </a:t>
            </a:r>
            <a:r>
              <a:rPr b="1" dirty="0" err="1"/>
              <a:t>Cómo</a:t>
            </a:r>
            <a:r>
              <a:rPr b="1" dirty="0"/>
              <a:t> se </a:t>
            </a:r>
            <a:r>
              <a:rPr b="1" dirty="0" err="1"/>
              <a:t>diferencia</a:t>
            </a:r>
            <a:r>
              <a:rPr b="1" dirty="0"/>
              <a:t> de la </a:t>
            </a:r>
            <a:r>
              <a:rPr b="1" dirty="0" err="1"/>
              <a:t>atención</a:t>
            </a:r>
            <a:r>
              <a:rPr b="1" dirty="0"/>
              <a:t> </a:t>
            </a:r>
            <a:r>
              <a:rPr b="1" dirty="0" err="1"/>
              <a:t>médica</a:t>
            </a:r>
            <a:r>
              <a:rPr b="1" dirty="0"/>
              <a:t>.</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dirty="0" err="1"/>
              <a:t>Acceda</a:t>
            </a:r>
            <a:r>
              <a:rPr dirty="0"/>
              <a:t> al video </a:t>
            </a:r>
            <a:r>
              <a:rPr dirty="0" err="1"/>
              <a:t>aquí</a:t>
            </a:r>
            <a:r>
              <a:rPr dirty="0"/>
              <a:t>: https://www.cdc.gov/infectioncontrol/projectfirstline/videos/es/C1-Identificacion-riesgos-medica-LowRes.mp4</a:t>
            </a:r>
          </a:p>
          <a:p>
            <a:pPr>
              <a:lnSpc>
                <a:spcPct val="115000"/>
              </a:lnSpc>
              <a:defRPr>
                <a:solidFill>
                  <a:srgbClr val="211D1E"/>
                </a:solidFill>
                <a:latin typeface="Calibri"/>
                <a:ea typeface="Calibri"/>
                <a:cs typeface="Calibri"/>
                <a:sym typeface="Calibri"/>
              </a:defRPr>
            </a:pPr>
            <a:endParaRPr dirty="0"/>
          </a:p>
          <a:p>
            <a:pPr>
              <a:lnSpc>
                <a:spcPct val="115000"/>
              </a:lnSpc>
              <a:defRPr>
                <a:solidFill>
                  <a:srgbClr val="4472C4"/>
                </a:solidFill>
                <a:latin typeface="Calibri"/>
                <a:ea typeface="Calibri"/>
                <a:cs typeface="Calibri"/>
                <a:sym typeface="Calibri"/>
              </a:defRPr>
            </a:pPr>
            <a:r>
              <a:rPr b="1" dirty="0"/>
              <a:t>Guion de </a:t>
            </a:r>
            <a:r>
              <a:rPr b="1" dirty="0" err="1"/>
              <a:t>muestra</a:t>
            </a:r>
            <a:r>
              <a:rPr b="1" dirty="0"/>
              <a:t>:</a:t>
            </a:r>
          </a:p>
          <a:p>
            <a:pPr>
              <a:lnSpc>
                <a:spcPct val="115000"/>
              </a:lnSpc>
              <a:defRPr>
                <a:solidFill>
                  <a:srgbClr val="13609C"/>
                </a:solidFill>
                <a:latin typeface="Calibri"/>
                <a:ea typeface="Calibri"/>
                <a:cs typeface="Calibri"/>
                <a:sym typeface="Calibri"/>
              </a:defRPr>
            </a:pPr>
            <a:r>
              <a:rPr dirty="0"/>
              <a:t>"</a:t>
            </a:r>
            <a:r>
              <a:rPr dirty="0" err="1"/>
              <a:t>Ahora</a:t>
            </a:r>
            <a:r>
              <a:rPr dirty="0"/>
              <a:t> </a:t>
            </a:r>
            <a:r>
              <a:rPr dirty="0" err="1"/>
              <a:t>veremos</a:t>
            </a:r>
            <a:r>
              <a:rPr dirty="0"/>
              <a:t> un breve video de </a:t>
            </a:r>
            <a:r>
              <a:rPr dirty="0" err="1"/>
              <a:t>estas</a:t>
            </a:r>
            <a:r>
              <a:rPr dirty="0"/>
              <a:t> ideas </a:t>
            </a:r>
            <a:r>
              <a:rPr dirty="0" err="1"/>
              <a:t>en</a:t>
            </a:r>
            <a:r>
              <a:rPr dirty="0"/>
              <a:t> </a:t>
            </a:r>
            <a:r>
              <a:rPr dirty="0" err="1"/>
              <a:t>acción</a:t>
            </a:r>
            <a:r>
              <a:rPr dirty="0"/>
              <a:t>". </a:t>
            </a:r>
          </a:p>
          <a:p>
            <a:pPr>
              <a:lnSpc>
                <a:spcPct val="115000"/>
              </a:lnSpc>
              <a:defRPr i="1">
                <a:latin typeface="Calibri"/>
                <a:ea typeface="Calibri"/>
                <a:cs typeface="Calibri"/>
                <a:sym typeface="Calibri"/>
              </a:defRPr>
            </a:pPr>
            <a:r>
              <a:rPr dirty="0"/>
              <a:t>(</a:t>
            </a:r>
            <a:r>
              <a:rPr dirty="0" err="1"/>
              <a:t>Mostrar</a:t>
            </a:r>
            <a:r>
              <a:rPr dirty="0"/>
              <a:t> video).</a:t>
            </a:r>
          </a:p>
          <a:p>
            <a:pPr>
              <a:lnSpc>
                <a:spcPct val="115000"/>
              </a:lnSpc>
              <a:defRPr>
                <a:solidFill>
                  <a:srgbClr val="13609C"/>
                </a:solidFill>
                <a:latin typeface="Calibri"/>
                <a:ea typeface="Calibri"/>
                <a:cs typeface="Calibri"/>
                <a:sym typeface="Calibri"/>
              </a:defRPr>
            </a:pPr>
            <a:endParaRPr dirty="0"/>
          </a:p>
          <a:p>
            <a:pPr>
              <a:lnSpc>
                <a:spcPct val="115000"/>
              </a:lnSpc>
              <a:defRPr>
                <a:solidFill>
                  <a:srgbClr val="13609C"/>
                </a:solidFill>
                <a:latin typeface="Calibri"/>
                <a:ea typeface="Calibri"/>
                <a:cs typeface="Calibri"/>
                <a:sym typeface="Calibri"/>
              </a:defRPr>
            </a:pPr>
            <a:r>
              <a:rPr dirty="0"/>
              <a:t>"Los </a:t>
            </a:r>
            <a:r>
              <a:rPr dirty="0" err="1"/>
              <a:t>conceptos</a:t>
            </a:r>
            <a:r>
              <a:rPr dirty="0"/>
              <a:t> de </a:t>
            </a:r>
            <a:r>
              <a:rPr dirty="0" err="1"/>
              <a:t>identificación</a:t>
            </a:r>
            <a:r>
              <a:rPr dirty="0"/>
              <a:t> de </a:t>
            </a:r>
            <a:r>
              <a:rPr dirty="0" err="1"/>
              <a:t>riesgos</a:t>
            </a:r>
            <a:r>
              <a:rPr dirty="0"/>
              <a:t> </a:t>
            </a:r>
            <a:r>
              <a:rPr dirty="0" err="1"/>
              <a:t>cuando</a:t>
            </a:r>
            <a:r>
              <a:rPr dirty="0"/>
              <a:t> </a:t>
            </a:r>
            <a:r>
              <a:rPr dirty="0" err="1"/>
              <a:t>trabajamos</a:t>
            </a:r>
            <a:r>
              <a:rPr dirty="0"/>
              <a:t> </a:t>
            </a:r>
            <a:r>
              <a:rPr dirty="0" err="1"/>
              <a:t>en</a:t>
            </a:r>
            <a:r>
              <a:rPr dirty="0"/>
              <a:t> la </a:t>
            </a:r>
            <a:r>
              <a:rPr dirty="0" err="1"/>
              <a:t>atención</a:t>
            </a:r>
            <a:r>
              <a:rPr dirty="0"/>
              <a:t> </a:t>
            </a:r>
            <a:r>
              <a:rPr dirty="0" err="1"/>
              <a:t>médica</a:t>
            </a:r>
            <a:r>
              <a:rPr dirty="0"/>
              <a:t>, </a:t>
            </a:r>
            <a:r>
              <a:rPr dirty="0" err="1"/>
              <a:t>como</a:t>
            </a:r>
            <a:r>
              <a:rPr dirty="0"/>
              <a:t> </a:t>
            </a:r>
            <a:r>
              <a:rPr dirty="0" err="1"/>
              <a:t>ver</a:t>
            </a:r>
            <a:r>
              <a:rPr dirty="0"/>
              <a:t> la </a:t>
            </a:r>
            <a:r>
              <a:rPr dirty="0" err="1"/>
              <a:t>posibilidad</a:t>
            </a:r>
            <a:r>
              <a:rPr dirty="0"/>
              <a:t> de que un </a:t>
            </a:r>
            <a:r>
              <a:rPr dirty="0" err="1"/>
              <a:t>paciente</a:t>
            </a:r>
            <a:r>
              <a:rPr dirty="0"/>
              <a:t> se </a:t>
            </a:r>
            <a:r>
              <a:rPr dirty="0" err="1"/>
              <a:t>caiga</a:t>
            </a:r>
            <a:r>
              <a:rPr dirty="0"/>
              <a:t> e </a:t>
            </a:r>
            <a:r>
              <a:rPr dirty="0" err="1"/>
              <a:t>intervenir</a:t>
            </a:r>
            <a:r>
              <a:rPr dirty="0"/>
              <a:t> para </a:t>
            </a:r>
            <a:r>
              <a:rPr dirty="0" err="1"/>
              <a:t>ayudar</a:t>
            </a:r>
            <a:r>
              <a:rPr dirty="0"/>
              <a:t>, </a:t>
            </a:r>
            <a:r>
              <a:rPr dirty="0" err="1"/>
              <a:t>también</a:t>
            </a:r>
            <a:r>
              <a:rPr dirty="0"/>
              <a:t> se </a:t>
            </a:r>
            <a:r>
              <a:rPr dirty="0" err="1"/>
              <a:t>aplican</a:t>
            </a:r>
            <a:r>
              <a:rPr dirty="0"/>
              <a:t> al control de </a:t>
            </a:r>
            <a:r>
              <a:rPr dirty="0" err="1"/>
              <a:t>infecciones</a:t>
            </a:r>
            <a:r>
              <a:rPr dirty="0"/>
              <a:t>. </a:t>
            </a:r>
            <a:r>
              <a:rPr dirty="0" err="1"/>
              <a:t>Cuando</a:t>
            </a:r>
            <a:r>
              <a:rPr dirty="0"/>
              <a:t> </a:t>
            </a:r>
            <a:r>
              <a:rPr dirty="0" err="1"/>
              <a:t>existe</a:t>
            </a:r>
            <a:r>
              <a:rPr dirty="0"/>
              <a:t> </a:t>
            </a:r>
            <a:r>
              <a:rPr dirty="0" err="1"/>
              <a:t>el</a:t>
            </a:r>
            <a:r>
              <a:rPr dirty="0"/>
              <a:t> </a:t>
            </a:r>
            <a:r>
              <a:rPr dirty="0" err="1"/>
              <a:t>riesgo</a:t>
            </a:r>
            <a:r>
              <a:rPr dirty="0"/>
              <a:t> de que </a:t>
            </a:r>
            <a:r>
              <a:rPr dirty="0" err="1"/>
              <a:t>los</a:t>
            </a:r>
            <a:r>
              <a:rPr dirty="0"/>
              <a:t> </a:t>
            </a:r>
            <a:r>
              <a:rPr dirty="0" err="1"/>
              <a:t>microbios</a:t>
            </a:r>
            <a:r>
              <a:rPr dirty="0"/>
              <a:t> se </a:t>
            </a:r>
            <a:r>
              <a:rPr dirty="0" err="1"/>
              <a:t>propaguen</a:t>
            </a:r>
            <a:r>
              <a:rPr dirty="0"/>
              <a:t>, hay que </a:t>
            </a:r>
            <a:r>
              <a:rPr dirty="0" err="1"/>
              <a:t>hacer</a:t>
            </a:r>
            <a:r>
              <a:rPr dirty="0"/>
              <a:t> </a:t>
            </a:r>
            <a:r>
              <a:rPr dirty="0" err="1"/>
              <a:t>ciertas</a:t>
            </a:r>
            <a:r>
              <a:rPr dirty="0"/>
              <a:t> </a:t>
            </a:r>
            <a:r>
              <a:rPr dirty="0" err="1"/>
              <a:t>cosas</a:t>
            </a:r>
            <a:r>
              <a:rPr dirty="0"/>
              <a:t>, </a:t>
            </a:r>
            <a:r>
              <a:rPr dirty="0" err="1"/>
              <a:t>como</a:t>
            </a:r>
            <a:r>
              <a:rPr dirty="0"/>
              <a:t> </a:t>
            </a:r>
            <a:r>
              <a:rPr dirty="0" err="1"/>
              <a:t>limpiarse</a:t>
            </a:r>
            <a:r>
              <a:rPr dirty="0"/>
              <a:t> las manos antes de </a:t>
            </a:r>
            <a:r>
              <a:rPr dirty="0" err="1"/>
              <a:t>poner</a:t>
            </a:r>
            <a:r>
              <a:rPr dirty="0"/>
              <a:t> </a:t>
            </a:r>
            <a:r>
              <a:rPr dirty="0" err="1"/>
              <a:t>una</a:t>
            </a:r>
            <a:r>
              <a:rPr dirty="0"/>
              <a:t> </a:t>
            </a:r>
            <a:r>
              <a:rPr dirty="0" err="1"/>
              <a:t>inyección</a:t>
            </a:r>
            <a:r>
              <a:rPr dirty="0"/>
              <a:t> a un </a:t>
            </a:r>
            <a:r>
              <a:rPr dirty="0" err="1"/>
              <a:t>paciente</a:t>
            </a:r>
            <a:r>
              <a:rPr dirty="0"/>
              <a:t>, </a:t>
            </a:r>
            <a:r>
              <a:rPr dirty="0" err="1"/>
              <a:t>ponerse</a:t>
            </a:r>
            <a:r>
              <a:rPr dirty="0"/>
              <a:t> </a:t>
            </a:r>
            <a:r>
              <a:rPr dirty="0" err="1"/>
              <a:t>el</a:t>
            </a:r>
            <a:r>
              <a:rPr dirty="0"/>
              <a:t> </a:t>
            </a:r>
            <a:r>
              <a:rPr dirty="0" err="1"/>
              <a:t>equipo</a:t>
            </a:r>
            <a:r>
              <a:rPr dirty="0"/>
              <a:t> de </a:t>
            </a:r>
            <a:r>
              <a:rPr dirty="0" err="1"/>
              <a:t>protección</a:t>
            </a:r>
            <a:r>
              <a:rPr dirty="0"/>
              <a:t> personal (EPP) antes de </a:t>
            </a:r>
            <a:r>
              <a:rPr dirty="0" err="1"/>
              <a:t>hacer</a:t>
            </a:r>
            <a:r>
              <a:rPr dirty="0"/>
              <a:t> </a:t>
            </a:r>
            <a:r>
              <a:rPr dirty="0" err="1"/>
              <a:t>ciertas</a:t>
            </a:r>
            <a:r>
              <a:rPr dirty="0"/>
              <a:t> </a:t>
            </a:r>
            <a:r>
              <a:rPr dirty="0" err="1"/>
              <a:t>tareas</a:t>
            </a:r>
            <a:r>
              <a:rPr dirty="0"/>
              <a:t>, </a:t>
            </a:r>
            <a:r>
              <a:rPr dirty="0" err="1"/>
              <a:t>limpiar</a:t>
            </a:r>
            <a:r>
              <a:rPr dirty="0"/>
              <a:t> y </a:t>
            </a:r>
            <a:r>
              <a:rPr dirty="0" err="1"/>
              <a:t>desinfectar</a:t>
            </a:r>
            <a:r>
              <a:rPr dirty="0"/>
              <a:t> las superficies que se </a:t>
            </a:r>
            <a:r>
              <a:rPr dirty="0" err="1"/>
              <a:t>tocan</a:t>
            </a:r>
            <a:r>
              <a:rPr dirty="0"/>
              <a:t> con </a:t>
            </a:r>
            <a:r>
              <a:rPr dirty="0" err="1"/>
              <a:t>frecuencia</a:t>
            </a:r>
            <a:r>
              <a:rPr dirty="0"/>
              <a:t>, </a:t>
            </a:r>
            <a:r>
              <a:rPr dirty="0" err="1"/>
              <a:t>como</a:t>
            </a:r>
            <a:r>
              <a:rPr dirty="0"/>
              <a:t> las </a:t>
            </a:r>
            <a:r>
              <a:rPr dirty="0" err="1"/>
              <a:t>manijas</a:t>
            </a:r>
            <a:r>
              <a:rPr dirty="0"/>
              <a:t> de las </a:t>
            </a:r>
            <a:r>
              <a:rPr dirty="0" err="1"/>
              <a:t>puertas</a:t>
            </a:r>
            <a:r>
              <a:rPr dirty="0"/>
              <a:t> y </a:t>
            </a:r>
            <a:r>
              <a:rPr dirty="0" err="1"/>
              <a:t>los</a:t>
            </a:r>
            <a:r>
              <a:rPr dirty="0"/>
              <a:t> </a:t>
            </a:r>
            <a:r>
              <a:rPr dirty="0" err="1"/>
              <a:t>interruptores</a:t>
            </a:r>
            <a:r>
              <a:rPr dirty="0"/>
              <a:t> de la luz. Al </a:t>
            </a:r>
            <a:r>
              <a:rPr dirty="0" err="1"/>
              <a:t>pensar</a:t>
            </a:r>
            <a:r>
              <a:rPr dirty="0"/>
              <a:t> un poco </a:t>
            </a:r>
            <a:r>
              <a:rPr dirty="0" err="1"/>
              <a:t>más</a:t>
            </a:r>
            <a:r>
              <a:rPr dirty="0"/>
              <a:t> </a:t>
            </a:r>
            <a:r>
              <a:rPr dirty="0" err="1"/>
              <a:t>sobre</a:t>
            </a:r>
            <a:r>
              <a:rPr dirty="0"/>
              <a:t> la idea de </a:t>
            </a:r>
            <a:r>
              <a:rPr dirty="0" err="1"/>
              <a:t>identificar</a:t>
            </a:r>
            <a:r>
              <a:rPr dirty="0"/>
              <a:t> </a:t>
            </a:r>
            <a:r>
              <a:rPr dirty="0" err="1"/>
              <a:t>riesgos</a:t>
            </a:r>
            <a:r>
              <a:rPr dirty="0"/>
              <a:t>, ¿</a:t>
            </a:r>
            <a:r>
              <a:rPr dirty="0" err="1"/>
              <a:t>pueden</a:t>
            </a:r>
            <a:r>
              <a:rPr dirty="0"/>
              <a:t> </a:t>
            </a:r>
            <a:r>
              <a:rPr dirty="0" err="1"/>
              <a:t>pensar</a:t>
            </a:r>
            <a:r>
              <a:rPr dirty="0"/>
              <a:t> </a:t>
            </a:r>
            <a:r>
              <a:rPr dirty="0" err="1"/>
              <a:t>en</a:t>
            </a:r>
            <a:r>
              <a:rPr dirty="0"/>
              <a:t> </a:t>
            </a:r>
            <a:r>
              <a:rPr dirty="0" err="1"/>
              <a:t>momentos</a:t>
            </a:r>
            <a:r>
              <a:rPr dirty="0"/>
              <a:t> </a:t>
            </a:r>
            <a:r>
              <a:rPr dirty="0" err="1"/>
              <a:t>en</a:t>
            </a:r>
            <a:r>
              <a:rPr dirty="0"/>
              <a:t> </a:t>
            </a:r>
            <a:r>
              <a:rPr dirty="0" err="1"/>
              <a:t>el</a:t>
            </a:r>
            <a:r>
              <a:rPr dirty="0"/>
              <a:t> </a:t>
            </a:r>
            <a:r>
              <a:rPr dirty="0" err="1"/>
              <a:t>trabajo</a:t>
            </a:r>
            <a:r>
              <a:rPr dirty="0"/>
              <a:t> </a:t>
            </a:r>
            <a:r>
              <a:rPr dirty="0" err="1"/>
              <a:t>en</a:t>
            </a:r>
            <a:r>
              <a:rPr dirty="0"/>
              <a:t> </a:t>
            </a:r>
            <a:r>
              <a:rPr dirty="0" err="1"/>
              <a:t>los</a:t>
            </a:r>
            <a:r>
              <a:rPr dirty="0"/>
              <a:t> que </a:t>
            </a:r>
            <a:r>
              <a:rPr dirty="0" err="1"/>
              <a:t>hayan</a:t>
            </a:r>
            <a:r>
              <a:rPr dirty="0"/>
              <a:t> </a:t>
            </a:r>
            <a:r>
              <a:rPr dirty="0" err="1"/>
              <a:t>identificado</a:t>
            </a:r>
            <a:r>
              <a:rPr dirty="0"/>
              <a:t> </a:t>
            </a:r>
            <a:r>
              <a:rPr dirty="0" err="1"/>
              <a:t>el</a:t>
            </a:r>
            <a:r>
              <a:rPr dirty="0"/>
              <a:t> </a:t>
            </a:r>
            <a:r>
              <a:rPr dirty="0" err="1"/>
              <a:t>riesgo</a:t>
            </a:r>
            <a:r>
              <a:rPr dirty="0"/>
              <a:t> de que </a:t>
            </a:r>
            <a:r>
              <a:rPr dirty="0" err="1"/>
              <a:t>los</a:t>
            </a:r>
            <a:r>
              <a:rPr dirty="0"/>
              <a:t> </a:t>
            </a:r>
            <a:r>
              <a:rPr dirty="0" err="1"/>
              <a:t>microbios</a:t>
            </a:r>
            <a:r>
              <a:rPr dirty="0"/>
              <a:t> se </a:t>
            </a:r>
            <a:r>
              <a:rPr dirty="0" err="1"/>
              <a:t>propaguen</a:t>
            </a:r>
            <a:r>
              <a:rPr dirty="0"/>
              <a:t>? ¿</a:t>
            </a:r>
            <a:r>
              <a:rPr dirty="0" err="1"/>
              <a:t>Qué</a:t>
            </a:r>
            <a:r>
              <a:rPr dirty="0"/>
              <a:t> </a:t>
            </a:r>
            <a:r>
              <a:rPr dirty="0" err="1"/>
              <a:t>han</a:t>
            </a:r>
            <a:r>
              <a:rPr dirty="0"/>
              <a:t> </a:t>
            </a:r>
            <a:r>
              <a:rPr dirty="0" err="1"/>
              <a:t>hecho</a:t>
            </a:r>
            <a:r>
              <a:rPr dirty="0"/>
              <a:t> para </a:t>
            </a:r>
            <a:r>
              <a:rPr dirty="0" err="1"/>
              <a:t>evitar</a:t>
            </a:r>
            <a:r>
              <a:rPr dirty="0"/>
              <a:t> que </a:t>
            </a:r>
            <a:r>
              <a:rPr dirty="0" err="1"/>
              <a:t>los</a:t>
            </a:r>
            <a:r>
              <a:rPr dirty="0"/>
              <a:t> </a:t>
            </a:r>
            <a:r>
              <a:rPr dirty="0" err="1"/>
              <a:t>microbios</a:t>
            </a:r>
            <a:r>
              <a:rPr dirty="0"/>
              <a:t> se </a:t>
            </a:r>
            <a:r>
              <a:rPr dirty="0" err="1"/>
              <a:t>propagaran</a:t>
            </a:r>
            <a:r>
              <a:rPr dirty="0"/>
              <a:t> antes de que </a:t>
            </a:r>
            <a:r>
              <a:rPr dirty="0" err="1"/>
              <a:t>causarán</a:t>
            </a:r>
            <a:r>
              <a:rPr dirty="0"/>
              <a:t> </a:t>
            </a:r>
            <a:r>
              <a:rPr dirty="0" err="1"/>
              <a:t>problemas</a:t>
            </a:r>
            <a:r>
              <a:rPr dirty="0"/>
              <a:t>?"</a:t>
            </a:r>
          </a:p>
          <a:p>
            <a:pPr>
              <a:lnSpc>
                <a:spcPct val="115000"/>
              </a:lnSpc>
              <a:defRPr>
                <a:solidFill>
                  <a:srgbClr val="13609C"/>
                </a:solidFill>
                <a:latin typeface="Calibri"/>
                <a:ea typeface="Calibri"/>
                <a:cs typeface="Calibri"/>
                <a:sym typeface="Calibri"/>
              </a:defRPr>
            </a:pPr>
            <a:endParaRPr dirty="0"/>
          </a:p>
          <a:p>
            <a:pPr>
              <a:lnSpc>
                <a:spcPct val="115000"/>
              </a:lnSpc>
              <a:defRPr i="1">
                <a:solidFill>
                  <a:srgbClr val="211D1E"/>
                </a:solidFill>
                <a:latin typeface="Calibri"/>
                <a:ea typeface="Calibri"/>
                <a:cs typeface="Calibri"/>
                <a:sym typeface="Calibri"/>
              </a:defRPr>
            </a:pPr>
            <a:r>
              <a:rPr dirty="0"/>
              <a:t>(</a:t>
            </a:r>
            <a:r>
              <a:rPr dirty="0" err="1"/>
              <a:t>Avance</a:t>
            </a:r>
            <a:r>
              <a:rPr dirty="0"/>
              <a:t> a la </a:t>
            </a:r>
            <a:r>
              <a:rPr dirty="0" err="1"/>
              <a:t>diapositiva</a:t>
            </a:r>
            <a:r>
              <a:rPr dirty="0"/>
              <a:t> 10).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b="1">
                <a:latin typeface="Calibri"/>
                <a:ea typeface="Calibri"/>
                <a:cs typeface="Calibri"/>
                <a:sym typeface="Calibri"/>
              </a:defRPr>
            </a:pPr>
            <a:r>
              <a:rPr lang="es-ES" sz="1800" dirty="0"/>
              <a:t>Notas para el facilitador </a:t>
            </a:r>
            <a:r>
              <a:rPr lang="es-ES" sz="1800" b="0" i="1" dirty="0"/>
              <a:t>(alternativa al video):</a:t>
            </a:r>
            <a:endParaRPr lang="es-ES" sz="1800" i="1" dirty="0"/>
          </a:p>
          <a:p>
            <a:pPr marL="425450" indent="-285750">
              <a:lnSpc>
                <a:spcPct val="115000"/>
              </a:lnSpc>
              <a:buClr>
                <a:srgbClr val="000000"/>
              </a:buClr>
              <a:buSzPts val="1400"/>
              <a:buFont typeface="Calibri" panose="020F0502020204030204" pitchFamily="34" charset="0"/>
              <a:buChar char="•"/>
              <a:defRPr>
                <a:latin typeface="Calibri"/>
                <a:ea typeface="Calibri"/>
                <a:cs typeface="Calibri"/>
                <a:sym typeface="Calibri"/>
              </a:defRPr>
            </a:pPr>
            <a:r>
              <a:rPr lang="es-ES" sz="1800" dirty="0"/>
              <a:t>Si decide no mostrar el video, utilice estas diapositivas para relacionar el concepto de identificación de riesgos en la vida cotidiana con las formas en que los trabajadores de la salud identifican el riesgo en el trabajo y toman medidas. Aproveche esta idea para introducir el concepto de identificar los riesgos de propagación de microbios y tomar medidas para detenerlos.</a:t>
            </a:r>
          </a:p>
          <a:p>
            <a:pPr marL="425450" indent="-285750">
              <a:lnSpc>
                <a:spcPct val="115000"/>
              </a:lnSpc>
              <a:buClr>
                <a:srgbClr val="000000"/>
              </a:buClr>
              <a:buSzPts val="1400"/>
              <a:buFont typeface="Calibri" panose="020F0502020204030204" pitchFamily="34" charset="0"/>
              <a:buChar char="•"/>
              <a:defRPr>
                <a:latin typeface="Calibri"/>
                <a:ea typeface="Calibri"/>
                <a:cs typeface="Calibri"/>
                <a:sym typeface="Calibri"/>
              </a:defRPr>
            </a:pPr>
            <a:r>
              <a:rPr lang="es-ES" sz="1800" dirty="0"/>
              <a:t>Según la audiencia y el tiempo disponible, puede dar la palabra a los que se ofrezcan de voluntarios para contribuir con sus propios ejemplos de identificación del riesgo en la atención médica, ya sea en el chat o al activar el micrófono y compartirlos en voz alta. Si utiliza estas diapositivas en lugar del video, adapte el </a:t>
            </a:r>
            <a:r>
              <a:rPr lang="es-ES" sz="1800" dirty="0" err="1"/>
              <a:t>guión</a:t>
            </a:r>
            <a:r>
              <a:rPr lang="es-ES" sz="1800" dirty="0"/>
              <a:t> de las siguientes diapositivas según corresponda.</a:t>
            </a:r>
          </a:p>
          <a:p>
            <a:pPr>
              <a:lnSpc>
                <a:spcPct val="115000"/>
              </a:lnSpc>
              <a:defRPr>
                <a:latin typeface="Calibri"/>
                <a:ea typeface="Calibri"/>
                <a:cs typeface="Calibri"/>
                <a:sym typeface="Calibri"/>
              </a:defRPr>
            </a:pPr>
            <a:endParaRPr lang="es-ES" sz="1800" dirty="0"/>
          </a:p>
          <a:p>
            <a:pPr>
              <a:lnSpc>
                <a:spcPct val="115000"/>
              </a:lnSpc>
              <a:defRPr>
                <a:solidFill>
                  <a:srgbClr val="4472C4"/>
                </a:solidFill>
                <a:latin typeface="Calibri"/>
                <a:ea typeface="Calibri"/>
                <a:cs typeface="Calibri"/>
                <a:sym typeface="Calibri"/>
              </a:defRPr>
            </a:pPr>
            <a:r>
              <a:rPr lang="es-ES" sz="1800" b="1" dirty="0"/>
              <a:t>Guion de muestra</a:t>
            </a:r>
            <a:r>
              <a:rPr lang="es-ES" sz="1800" b="0" dirty="0"/>
              <a:t> </a:t>
            </a:r>
            <a:r>
              <a:rPr lang="es-ES" sz="1800" b="0" i="1" dirty="0">
                <a:solidFill>
                  <a:srgbClr val="000000"/>
                </a:solidFill>
              </a:rPr>
              <a:t>(alternativa al video):</a:t>
            </a:r>
            <a:endParaRPr lang="es-ES" sz="1800" b="0" i="1" dirty="0"/>
          </a:p>
          <a:p>
            <a:pPr>
              <a:lnSpc>
                <a:spcPct val="115000"/>
              </a:lnSpc>
              <a:defRPr i="1">
                <a:latin typeface="Calibri"/>
                <a:ea typeface="Calibri"/>
                <a:cs typeface="Calibri"/>
                <a:sym typeface="Calibri"/>
              </a:defRPr>
            </a:pPr>
            <a:endParaRPr lang="es-ES" sz="1800" i="1" dirty="0"/>
          </a:p>
          <a:p>
            <a:pPr>
              <a:lnSpc>
                <a:spcPct val="115000"/>
              </a:lnSpc>
              <a:defRPr>
                <a:solidFill>
                  <a:srgbClr val="13609C"/>
                </a:solidFill>
                <a:latin typeface="Calibri"/>
                <a:ea typeface="Calibri"/>
                <a:cs typeface="Calibri"/>
                <a:sym typeface="Calibri"/>
              </a:defRPr>
            </a:pPr>
            <a:r>
              <a:rPr lang="es-ES" sz="1800" dirty="0"/>
              <a:t>"Nuestros ejemplos mostraron las formas en que identificamos riesgos en la vida cotidiana, y cómo actuamos para mantenernos seguros a nosotros mismos y a los demás".</a:t>
            </a:r>
          </a:p>
          <a:p>
            <a:pPr>
              <a:lnSpc>
                <a:spcPct val="115000"/>
              </a:lnSpc>
              <a:defRPr>
                <a:solidFill>
                  <a:srgbClr val="13609C"/>
                </a:solidFill>
                <a:latin typeface="Calibri"/>
                <a:ea typeface="Calibri"/>
                <a:cs typeface="Calibri"/>
                <a:sym typeface="Calibri"/>
              </a:defRPr>
            </a:pPr>
            <a:endParaRPr lang="es-ES" sz="1800" dirty="0"/>
          </a:p>
          <a:p>
            <a:pPr>
              <a:lnSpc>
                <a:spcPct val="115000"/>
              </a:lnSpc>
              <a:defRPr i="1">
                <a:latin typeface="Calibri"/>
                <a:ea typeface="Calibri"/>
                <a:cs typeface="Calibri"/>
                <a:sym typeface="Calibri"/>
              </a:defRPr>
            </a:pPr>
            <a:r>
              <a:rPr lang="es-ES" sz="1800" dirty="0"/>
              <a:t>(Avance a la diapositiva 8).</a:t>
            </a:r>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dirty="0"/>
          </a:p>
        </p:txBody>
      </p:sp>
    </p:spTree>
    <p:extLst>
      <p:ext uri="{BB962C8B-B14F-4D97-AF65-F5344CB8AC3E}">
        <p14:creationId xmlns:p14="http://schemas.microsoft.com/office/powerpoint/2010/main" val="322972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defRPr b="1">
                <a:latin typeface="Calibri"/>
                <a:ea typeface="Calibri"/>
                <a:cs typeface="Calibri"/>
                <a:sym typeface="Calibri"/>
              </a:defRPr>
            </a:pPr>
            <a:r>
              <a:rPr lang="es-ES" sz="1100" dirty="0"/>
              <a:t>Guion de muestra </a:t>
            </a:r>
            <a:r>
              <a:rPr lang="es-ES" sz="1100" b="0" i="1" dirty="0"/>
              <a:t>(alternativa al video): </a:t>
            </a:r>
          </a:p>
          <a:p>
            <a:pPr>
              <a:lnSpc>
                <a:spcPct val="107000"/>
              </a:lnSpc>
              <a:spcBef>
                <a:spcPts val="800"/>
              </a:spcBef>
              <a:defRPr>
                <a:solidFill>
                  <a:srgbClr val="13609C"/>
                </a:solidFill>
                <a:latin typeface="Calibri"/>
                <a:ea typeface="Calibri"/>
                <a:cs typeface="Calibri"/>
                <a:sym typeface="Calibri"/>
              </a:defRPr>
            </a:pPr>
            <a:r>
              <a:rPr lang="es-ES" sz="1100" dirty="0"/>
              <a:t>"En el trabajo de atención médica, hacemos lo mismo: limpiamos derrames, comprobamos las dosis de un medicamento o intervenimos para ayudar si vemos a un paciente que está inestable de pie y podría caerse".</a:t>
            </a:r>
          </a:p>
          <a:p>
            <a:pPr>
              <a:lnSpc>
                <a:spcPct val="107000"/>
              </a:lnSpc>
              <a:spcBef>
                <a:spcPts val="800"/>
              </a:spcBef>
              <a:defRPr>
                <a:solidFill>
                  <a:srgbClr val="13609C"/>
                </a:solidFill>
                <a:latin typeface="Calibri"/>
                <a:ea typeface="Calibri"/>
                <a:cs typeface="Calibri"/>
                <a:sym typeface="Calibri"/>
              </a:defRPr>
            </a:pPr>
            <a:endParaRPr lang="es-ES" sz="1100" dirty="0"/>
          </a:p>
          <a:p>
            <a:pPr>
              <a:spcBef>
                <a:spcPts val="800"/>
              </a:spcBef>
              <a:defRPr i="1">
                <a:latin typeface="Calibri"/>
                <a:ea typeface="Calibri"/>
                <a:cs typeface="Calibri"/>
                <a:sym typeface="Calibri"/>
              </a:defRPr>
            </a:pPr>
            <a:r>
              <a:rPr lang="es-ES" sz="1100" dirty="0"/>
              <a:t>(Avance a la diapositiva 9).</a:t>
            </a:r>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dirty="0"/>
          </a:p>
        </p:txBody>
      </p:sp>
    </p:spTree>
    <p:extLst>
      <p:ext uri="{BB962C8B-B14F-4D97-AF65-F5344CB8AC3E}">
        <p14:creationId xmlns:p14="http://schemas.microsoft.com/office/powerpoint/2010/main" val="239957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defRPr b="1">
                <a:latin typeface="Calibri"/>
                <a:ea typeface="Calibri"/>
                <a:cs typeface="Calibri"/>
                <a:sym typeface="Calibri"/>
              </a:defRPr>
            </a:pPr>
            <a:r>
              <a:rPr lang="es-ES" sz="1800" dirty="0"/>
              <a:t>Guion de muestra </a:t>
            </a:r>
            <a:r>
              <a:rPr lang="es-ES" sz="1800" b="0" i="1" dirty="0"/>
              <a:t>(alternativa al video):</a:t>
            </a:r>
            <a:endParaRPr lang="es-ES" sz="1800" i="1" dirty="0"/>
          </a:p>
          <a:p>
            <a:pPr>
              <a:lnSpc>
                <a:spcPct val="107000"/>
              </a:lnSpc>
              <a:spcBef>
                <a:spcPts val="800"/>
              </a:spcBef>
              <a:defRPr>
                <a:solidFill>
                  <a:srgbClr val="13609C"/>
                </a:solidFill>
                <a:latin typeface="Calibri"/>
                <a:ea typeface="Calibri"/>
                <a:cs typeface="Calibri"/>
                <a:sym typeface="Calibri"/>
              </a:defRPr>
            </a:pPr>
            <a:r>
              <a:rPr lang="es-ES" sz="1800" dirty="0"/>
              <a:t>"La misma idea se aplica al control de infecciones. Cuando hay riesgo de propagación de microbios, se hacen ciertas cosas, como limpiarse las manos antes de poner una inyección a un paciente, ponerse el EPP antes de hacer ciertas tareas, y limpiar y desinfectar las superficies que se tocan con frecuencia como las manijas de las puertas y los interruptores de la luz. Al pensar un poco más sobre la idea de identificar riesgos, ¿pueden pensar en momentos en el trabajo en los que hayan identificado el riesgo de que los microbios se propaguen? ¿Qué han hecho para evitar que los microbios se propagaran antes de que causaran problemas?"</a:t>
            </a:r>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dirty="0"/>
          </a:p>
        </p:txBody>
      </p:sp>
    </p:spTree>
    <p:extLst>
      <p:ext uri="{BB962C8B-B14F-4D97-AF65-F5344CB8AC3E}">
        <p14:creationId xmlns:p14="http://schemas.microsoft.com/office/powerpoint/2010/main" val="215983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defRPr b="1">
                <a:latin typeface="Calibri"/>
                <a:ea typeface="Calibri"/>
                <a:cs typeface="Calibri"/>
                <a:sym typeface="Calibri"/>
              </a:defRPr>
            </a:pPr>
            <a:r>
              <a:rPr lang="es-ES" sz="1800" dirty="0"/>
              <a:t>Notas para el facilitador:</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Explique por qué los riesgos de la propagación de microbios en la atención médica son diferentes de los riesgos en otros lugares.</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Haga hincapié en que la atención médica es un entorno único con diferentes riesgos de propagación de microbios, lo que hace que el control de infecciones sea especialmente importante.</a:t>
            </a:r>
          </a:p>
          <a:p>
            <a:pPr marL="425450" indent="-285750">
              <a:lnSpc>
                <a:spcPct val="115000"/>
              </a:lnSpc>
              <a:buClr>
                <a:srgbClr val="211D1E"/>
              </a:buClr>
              <a:buSzPts val="1400"/>
              <a:buFont typeface="Calibri" panose="020F0502020204030204" pitchFamily="34" charset="0"/>
              <a:buChar char="•"/>
              <a:defRPr>
                <a:solidFill>
                  <a:srgbClr val="211D1E"/>
                </a:solidFill>
                <a:latin typeface="Calibri"/>
                <a:ea typeface="Calibri"/>
                <a:cs typeface="Calibri"/>
                <a:sym typeface="Calibri"/>
              </a:defRPr>
            </a:pPr>
            <a:r>
              <a:rPr lang="es-ES" sz="1800" dirty="0"/>
              <a:t>Puede consultar el índice de esta sesión en el anexo para ver otros temas de conversación.</a:t>
            </a:r>
          </a:p>
          <a:p>
            <a:pPr>
              <a:lnSpc>
                <a:spcPct val="115000"/>
              </a:lnSpc>
              <a:defRPr>
                <a:solidFill>
                  <a:srgbClr val="211D1E"/>
                </a:solidFill>
                <a:latin typeface="Calibri"/>
                <a:ea typeface="Calibri"/>
                <a:cs typeface="Calibri"/>
                <a:sym typeface="Calibri"/>
              </a:defRPr>
            </a:pPr>
            <a:endParaRPr lang="es-ES" sz="1800" dirty="0"/>
          </a:p>
          <a:p>
            <a:pPr>
              <a:lnSpc>
                <a:spcPct val="115000"/>
              </a:lnSpc>
              <a:defRPr>
                <a:solidFill>
                  <a:srgbClr val="4472C4"/>
                </a:solidFill>
                <a:latin typeface="Calibri"/>
                <a:ea typeface="Calibri"/>
                <a:cs typeface="Calibri"/>
                <a:sym typeface="Calibri"/>
              </a:defRPr>
            </a:pPr>
            <a:r>
              <a:rPr lang="es-ES" sz="1800" b="1" dirty="0"/>
              <a:t>Guion de muestra:</a:t>
            </a:r>
          </a:p>
          <a:p>
            <a:pPr>
              <a:lnSpc>
                <a:spcPct val="115000"/>
              </a:lnSpc>
              <a:defRPr>
                <a:solidFill>
                  <a:srgbClr val="13609C"/>
                </a:solidFill>
                <a:latin typeface="Calibri"/>
                <a:ea typeface="Calibri"/>
                <a:cs typeface="Calibri"/>
                <a:sym typeface="Calibri"/>
              </a:defRPr>
            </a:pPr>
            <a:r>
              <a:rPr lang="es-ES" sz="1800" dirty="0"/>
              <a:t>"Cuando pensamos en la propagación de microbios en la atención médica, es útil recordar lo que hace que la atención médica sea un entorno único, con retos y riesgos únicos para el control de infecciones. Pensamos en los microbios y sus riesgos de forma diferente en la atención médica que en otros lugares, como en casa o en la comunidad”.</a:t>
            </a:r>
          </a:p>
          <a:p>
            <a:pPr>
              <a:lnSpc>
                <a:spcPct val="115000"/>
              </a:lnSpc>
              <a:defRPr>
                <a:solidFill>
                  <a:srgbClr val="13609C"/>
                </a:solidFill>
                <a:latin typeface="Calibri"/>
                <a:ea typeface="Calibri"/>
                <a:cs typeface="Calibri"/>
                <a:sym typeface="Calibri"/>
              </a:defRPr>
            </a:pPr>
            <a:endParaRPr lang="es-ES" sz="1800" dirty="0"/>
          </a:p>
          <a:p>
            <a:pPr>
              <a:lnSpc>
                <a:spcPct val="115000"/>
              </a:lnSpc>
              <a:defRPr>
                <a:solidFill>
                  <a:srgbClr val="13609C"/>
                </a:solidFill>
                <a:latin typeface="Calibri"/>
                <a:ea typeface="Calibri"/>
                <a:cs typeface="Calibri"/>
                <a:sym typeface="Calibri"/>
              </a:defRPr>
            </a:pPr>
            <a:r>
              <a:rPr lang="es-ES" sz="1800" dirty="0"/>
              <a:t>"¿Por qué? Los pacientes acuden para ser atendidos, por lo que hay más probabilidades de que tengan una infección. Dado que muchos pacientes están enfermos y débiles, es probable que sean más vulnerables a las infecciones, por lo que los riesgos de que los microbios se propaguen a ellos son mayores. Y a veces las cosas que hacemos como parte de la atención pueden poner a las personas en riesgo de infección. Si un paciente necesita una vía intravenosa, hay que penetrar su piel. Si hay microbios en su piel o en la aguja, la inserción de la vía intravenosa puede introducir los microbios a su cuerpo”.</a:t>
            </a:r>
          </a:p>
          <a:p>
            <a:pPr>
              <a:lnSpc>
                <a:spcPct val="115000"/>
              </a:lnSpc>
              <a:defRPr>
                <a:solidFill>
                  <a:srgbClr val="13609C"/>
                </a:solidFill>
                <a:latin typeface="Calibri"/>
                <a:ea typeface="Calibri"/>
                <a:cs typeface="Calibri"/>
                <a:sym typeface="Calibri"/>
              </a:defRPr>
            </a:pPr>
            <a:endParaRPr lang="es-ES" sz="1800" dirty="0"/>
          </a:p>
          <a:p>
            <a:pPr>
              <a:lnSpc>
                <a:spcPct val="115000"/>
              </a:lnSpc>
              <a:defRPr>
                <a:solidFill>
                  <a:srgbClr val="13609C"/>
                </a:solidFill>
                <a:latin typeface="Calibri"/>
                <a:ea typeface="Calibri"/>
                <a:cs typeface="Calibri"/>
                <a:sym typeface="Calibri"/>
              </a:defRPr>
            </a:pPr>
            <a:r>
              <a:rPr lang="es-ES" sz="1800" dirty="0"/>
              <a:t>"Y, por último, el trabajo que realizamos en la atención médica implica la posibilidad de propagación de microbios. Solemos tener una interacción más estrecha con los pacientes durante la atención que la que tienen en la comunidad. Nos relacionamos con muchas personas, y tocamos y compartimos muchos objetos y equipos a lo largo del día, que son todas oportunidades para la propagación de microbios. Por eso el control de las infecciones es diferente en la atención médica que en otros lugares, y por eso es aún más importante identificar los riesgos de que los microbios se propaguen a lo largo de la jornada laboral."</a:t>
            </a:r>
          </a:p>
        </p:txBody>
      </p:sp>
      <p:sp>
        <p:nvSpPr>
          <p:cNvPr id="4" name="Slide Number Placeholder 3"/>
          <p:cNvSpPr>
            <a:spLocks noGrp="1"/>
          </p:cNvSpPr>
          <p:nvPr>
            <p:ph type="sldNum" sz="quarter" idx="5"/>
          </p:nvPr>
        </p:nvSpPr>
        <p:spPr/>
        <p:txBody>
          <a:bodyPr/>
          <a:lstStyle/>
          <a:p>
            <a:fld id="{DB64230C-8258-4529-832A-6A8AA1D5C3BA}" type="slidenum">
              <a:rPr lang="en-US" smtClean="0"/>
              <a:t>11</a:t>
            </a:fld>
            <a:endParaRPr lang="en-US" dirty="0"/>
          </a:p>
        </p:txBody>
      </p:sp>
    </p:spTree>
    <p:extLst>
      <p:ext uri="{BB962C8B-B14F-4D97-AF65-F5344CB8AC3E}">
        <p14:creationId xmlns:p14="http://schemas.microsoft.com/office/powerpoint/2010/main" val="1774136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dirty="0"/>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5349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2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Google Shape;17;p24"/>
          <p:cNvSpPr/>
          <p:nvPr/>
        </p:nvSpPr>
        <p:spPr>
          <a:xfrm>
            <a:off x="714044" y="1709528"/>
            <a:ext cx="3654831" cy="605014"/>
          </a:xfrm>
          <a:prstGeom prst="roundRect">
            <a:avLst>
              <a:gd name="adj" fmla="val 50000"/>
            </a:avLst>
          </a:prstGeom>
          <a:solidFill>
            <a:schemeClr val="accent6"/>
          </a:solidFill>
          <a:ln w="12700">
            <a:miter lim="400000"/>
          </a:ln>
        </p:spPr>
        <p:txBody>
          <a:bodyPr lIns="45719" rIns="45719" anchor="ctr"/>
          <a:lstStyle/>
          <a:p>
            <a:pPr algn="ctr">
              <a:lnSpc>
                <a:spcPct val="100000"/>
              </a:lnSpc>
              <a:defRPr sz="1800" b="0">
                <a:solidFill>
                  <a:srgbClr val="84B9C8"/>
                </a:solidFill>
              </a:defRPr>
            </a:pPr>
            <a:endParaRPr/>
          </a:p>
        </p:txBody>
      </p:sp>
      <p:sp>
        <p:nvSpPr>
          <p:cNvPr id="15" name="Title Text"/>
          <p:cNvSpPr txBox="1">
            <a:spLocks noGrp="1"/>
          </p:cNvSpPr>
          <p:nvPr>
            <p:ph type="title"/>
          </p:nvPr>
        </p:nvSpPr>
        <p:spPr>
          <a:xfrm>
            <a:off x="673100" y="2744258"/>
            <a:ext cx="5877329" cy="2211410"/>
          </a:xfrm>
          <a:prstGeom prst="rect">
            <a:avLst/>
          </a:prstGeom>
        </p:spPr>
        <p:txBody>
          <a:bodyPr/>
          <a:lstStyle>
            <a:lvl1pPr>
              <a:defRPr sz="4000">
                <a:solidFill>
                  <a:srgbClr val="FFFFFF"/>
                </a:solidFill>
              </a:defRPr>
            </a:lvl1pPr>
          </a:lstStyle>
          <a:p>
            <a:r>
              <a:t>Title Text</a:t>
            </a:r>
          </a:p>
        </p:txBody>
      </p:sp>
      <p:sp>
        <p:nvSpPr>
          <p:cNvPr id="16" name="Body Level One…"/>
          <p:cNvSpPr txBox="1">
            <a:spLocks noGrp="1"/>
          </p:cNvSpPr>
          <p:nvPr>
            <p:ph type="body" sz="quarter" idx="1"/>
          </p:nvPr>
        </p:nvSpPr>
        <p:spPr>
          <a:xfrm>
            <a:off x="673100" y="4866445"/>
            <a:ext cx="6229350" cy="455671"/>
          </a:xfrm>
          <a:prstGeom prst="rect">
            <a:avLst/>
          </a:prstGeom>
        </p:spPr>
        <p:txBody>
          <a:bodyPr>
            <a:normAutofit/>
          </a:bodyPr>
          <a:lstStyle>
            <a:lvl1pPr marL="0" indent="50800">
              <a:spcBef>
                <a:spcPts val="0"/>
              </a:spcBef>
              <a:buClrTx/>
              <a:buSzTx/>
              <a:buFontTx/>
              <a:buNone/>
              <a:defRPr sz="2400" b="1">
                <a:solidFill>
                  <a:srgbClr val="FFFFFF"/>
                </a:solidFill>
              </a:defRPr>
            </a:lvl1pPr>
            <a:lvl2pPr marL="0" indent="548640">
              <a:spcBef>
                <a:spcPts val="0"/>
              </a:spcBef>
              <a:buClrTx/>
              <a:buSzTx/>
              <a:buFontTx/>
              <a:buNone/>
              <a:defRPr sz="2400" b="1">
                <a:solidFill>
                  <a:srgbClr val="FFFFFF"/>
                </a:solidFill>
              </a:defRPr>
            </a:lvl2pPr>
            <a:lvl3pPr marL="0" indent="1016000">
              <a:spcBef>
                <a:spcPts val="0"/>
              </a:spcBef>
              <a:buClrTx/>
              <a:buSzTx/>
              <a:buFontTx/>
              <a:buNone/>
              <a:defRPr sz="2400" b="1">
                <a:solidFill>
                  <a:srgbClr val="FFFFFF"/>
                </a:solidFill>
              </a:defRPr>
            </a:lvl3pPr>
            <a:lvl4pPr marL="0" indent="1485900">
              <a:spcBef>
                <a:spcPts val="0"/>
              </a:spcBef>
              <a:buClrTx/>
              <a:buSzTx/>
              <a:buFontTx/>
              <a:buNone/>
              <a:defRPr sz="2400" b="1">
                <a:solidFill>
                  <a:srgbClr val="FFFFFF"/>
                </a:solidFill>
              </a:defRPr>
            </a:lvl4pPr>
            <a:lvl5pPr marL="0" indent="1943100">
              <a:spcBef>
                <a:spcPts val="0"/>
              </a:spcBef>
              <a:buClrTx/>
              <a:buSzTx/>
              <a:buFontTx/>
              <a:buNone/>
              <a:defRPr sz="24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 name="Google Shape;20;p24"/>
          <p:cNvSpPr txBox="1">
            <a:spLocks noGrp="1"/>
          </p:cNvSpPr>
          <p:nvPr>
            <p:ph type="body" sz="quarter" idx="21"/>
          </p:nvPr>
        </p:nvSpPr>
        <p:spPr>
          <a:xfrm>
            <a:off x="687229" y="1772379"/>
            <a:ext cx="3613151" cy="592139"/>
          </a:xfrm>
          <a:prstGeom prst="rect">
            <a:avLst/>
          </a:prstGeom>
        </p:spPr>
        <p:txBody>
          <a:bodyPr>
            <a:normAutofit/>
          </a:bodyPr>
          <a:lstStyle/>
          <a:p>
            <a:pPr marL="228600" indent="0" algn="r">
              <a:buClrTx/>
              <a:buSzTx/>
              <a:buFontTx/>
              <a:buNone/>
              <a:defRPr sz="1200" b="1">
                <a:solidFill>
                  <a:srgbClr val="FFFFFF"/>
                </a:solidFill>
              </a:defRPr>
            </a:pPr>
            <a:endParaRPr/>
          </a:p>
        </p:txBody>
      </p:sp>
      <p:sp>
        <p:nvSpPr>
          <p:cNvPr id="18" name="Google Shape;21;p24"/>
          <p:cNvSpPr txBox="1">
            <a:spLocks noGrp="1"/>
          </p:cNvSpPr>
          <p:nvPr>
            <p:ph type="body" sz="quarter" idx="22"/>
          </p:nvPr>
        </p:nvSpPr>
        <p:spPr>
          <a:xfrm>
            <a:off x="673100" y="616999"/>
            <a:ext cx="6229350" cy="712789"/>
          </a:xfrm>
          <a:prstGeom prst="rect">
            <a:avLst/>
          </a:prstGeom>
        </p:spPr>
        <p:txBody>
          <a:bodyPr anchor="b">
            <a:normAutofit/>
          </a:bodyPr>
          <a:lstStyle/>
          <a:p>
            <a:pPr marL="228600" indent="0" algn="r">
              <a:buClrTx/>
              <a:buSzTx/>
              <a:buFontTx/>
              <a:buNone/>
              <a:defRPr sz="1200" b="1">
                <a:solidFill>
                  <a:srgbClr val="FFFFFF"/>
                </a:solidFill>
              </a:defRPr>
            </a:pPr>
            <a:endParaRPr/>
          </a:p>
        </p:txBody>
      </p:sp>
      <p:sp>
        <p:nvSpPr>
          <p:cNvPr id="19"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defRPr>
                <a:solidFill>
                  <a:srgbClr val="000000"/>
                </a:solidFill>
                <a:latin typeface="+mn-lt"/>
                <a:ea typeface="+mn-ea"/>
                <a:cs typeface="+mn-cs"/>
                <a:sym typeface="Arial"/>
              </a:defRPr>
            </a:lvl1pPr>
          </a:lstStyle>
          <a:p>
            <a:fld id="{86CB4B4D-7CA3-9044-876B-883B54F8677D}" type="slidenum">
              <a:t>‹#›</a:t>
            </a:fld>
            <a:endParaRPr/>
          </a:p>
        </p:txBody>
      </p:sp>
    </p:spTree>
    <p:extLst>
      <p:ext uri="{BB962C8B-B14F-4D97-AF65-F5344CB8AC3E}">
        <p14:creationId xmlns:p14="http://schemas.microsoft.com/office/powerpoint/2010/main" val="237506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_HEADER">
    <p:bg>
      <p:bgPr>
        <a:solidFill>
          <a:schemeClr val="accent4"/>
        </a:solidFill>
        <a:effectLst/>
      </p:bgPr>
    </p:bg>
    <p:spTree>
      <p:nvGrpSpPr>
        <p:cNvPr id="1" name=""/>
        <p:cNvGrpSpPr/>
        <p:nvPr/>
      </p:nvGrpSpPr>
      <p:grpSpPr>
        <a:xfrm>
          <a:off x="0" y="0"/>
          <a:ext cx="0" cy="0"/>
          <a:chOff x="0" y="0"/>
          <a:chExt cx="0" cy="0"/>
        </a:xfrm>
      </p:grpSpPr>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8" name="Title Text"/>
          <p:cNvSpPr txBox="1">
            <a:spLocks noGrp="1"/>
          </p:cNvSpPr>
          <p:nvPr>
            <p:ph type="title"/>
          </p:nvPr>
        </p:nvSpPr>
        <p:spPr>
          <a:xfrm>
            <a:off x="831850" y="1709738"/>
            <a:ext cx="10515600" cy="2852737"/>
          </a:xfrm>
          <a:prstGeom prst="rect">
            <a:avLst/>
          </a:prstGeom>
        </p:spPr>
        <p:txBody>
          <a:bodyPr anchor="b"/>
          <a:lstStyle>
            <a:lvl1pPr>
              <a:defRPr sz="3600">
                <a:solidFill>
                  <a:srgbClr val="FFFFFF"/>
                </a:solidFill>
              </a:defRPr>
            </a:lvl1pPr>
          </a:lstStyle>
          <a:p>
            <a:r>
              <a:t>Title Text</a:t>
            </a:r>
          </a:p>
        </p:txBody>
      </p:sp>
      <p:sp>
        <p:nvSpPr>
          <p:cNvPr id="39" name="Body Level One…"/>
          <p:cNvSpPr txBox="1">
            <a:spLocks noGrp="1"/>
          </p:cNvSpPr>
          <p:nvPr>
            <p:ph type="body" sz="quarter" idx="1"/>
          </p:nvPr>
        </p:nvSpPr>
        <p:spPr>
          <a:xfrm>
            <a:off x="831850" y="4589462"/>
            <a:ext cx="10515600" cy="1004514"/>
          </a:xfrm>
          <a:prstGeom prst="rect">
            <a:avLst/>
          </a:prstGeom>
        </p:spPr>
        <p:txBody>
          <a:bodyPr>
            <a:normAutofit/>
          </a:bodyPr>
          <a:lstStyle>
            <a:lvl1pPr marL="228600" indent="0">
              <a:buClrTx/>
              <a:buSzTx/>
              <a:buFontTx/>
              <a:buNone/>
              <a:defRPr sz="2400">
                <a:solidFill>
                  <a:srgbClr val="FFFFFF"/>
                </a:solidFill>
              </a:defRPr>
            </a:lvl1pPr>
            <a:lvl2pPr marL="228600" indent="457200">
              <a:buClrTx/>
              <a:buSzTx/>
              <a:buFontTx/>
              <a:buNone/>
              <a:defRPr sz="2400">
                <a:solidFill>
                  <a:srgbClr val="FFFFFF"/>
                </a:solidFill>
              </a:defRPr>
            </a:lvl2pPr>
            <a:lvl3pPr marL="228600" indent="914400">
              <a:buClrTx/>
              <a:buSzTx/>
              <a:buFontTx/>
              <a:buNone/>
              <a:defRPr sz="2400">
                <a:solidFill>
                  <a:srgbClr val="FFFFFF"/>
                </a:solidFill>
              </a:defRPr>
            </a:lvl3pPr>
            <a:lvl4pPr marL="228600" indent="1371600">
              <a:buClrTx/>
              <a:buSzTx/>
              <a:buFontTx/>
              <a:buNone/>
              <a:defRPr sz="2400">
                <a:solidFill>
                  <a:srgbClr val="FFFFFF"/>
                </a:solidFill>
              </a:defRPr>
            </a:lvl4pPr>
            <a:lvl5pPr marL="228600" indent="1828800">
              <a:buClrTx/>
              <a:buSzTx/>
              <a:buFontTx/>
              <a:buNone/>
              <a:defRPr sz="24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1356875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456489"/>
            <a:ext cx="10515600" cy="702457"/>
          </a:xfrm>
        </p:spPr>
        <p:txBody>
          <a:bodyPr/>
          <a:lstStyle>
            <a:lvl1pPr>
              <a:defRPr cap="none"/>
            </a:lvl1pPr>
          </a:lstStyle>
          <a:p>
            <a:r>
              <a:rPr lang="en-US" dirty="0"/>
              <a:t>Click to edit master title style</a:t>
            </a:r>
          </a:p>
        </p:txBody>
      </p:sp>
    </p:spTree>
    <p:extLst>
      <p:ext uri="{BB962C8B-B14F-4D97-AF65-F5344CB8AC3E}">
        <p14:creationId xmlns:p14="http://schemas.microsoft.com/office/powerpoint/2010/main" val="60091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Box 21">
            <a:extLst>
              <a:ext uri="{FF2B5EF4-FFF2-40B4-BE49-F238E27FC236}">
                <a16:creationId xmlns:a16="http://schemas.microsoft.com/office/drawing/2014/main" id="{4B29A859-2A73-4349-B0CB-83077C6CBA5C}"/>
              </a:ext>
            </a:extLst>
          </p:cNvPr>
          <p:cNvSpPr txBox="1"/>
          <p:nvPr/>
        </p:nvSpPr>
        <p:spPr>
          <a:xfrm>
            <a:off x="3210024" y="6449088"/>
            <a:ext cx="7866190"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uLnTx/>
                <a:uFillTx/>
                <a:latin typeface="Century Gothic"/>
                <a:ea typeface="+mn-ea"/>
                <a:cs typeface="+mn-cs"/>
              </a:rPr>
              <a:t>Identificación de los riesgos por medio de los reservorios | Sesión 1: ¿Qué significa identificar un riesgo?</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42507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sp>
        <p:nvSpPr>
          <p:cNvPr id="13" name="TextBox 12">
            <a:extLst>
              <a:ext uri="{FF2B5EF4-FFF2-40B4-BE49-F238E27FC236}">
                <a16:creationId xmlns:a16="http://schemas.microsoft.com/office/drawing/2014/main" id="{EC2DCDB9-9171-426F-AB56-4BB6A495C4CB}"/>
              </a:ext>
            </a:extLst>
          </p:cNvPr>
          <p:cNvSpPr txBox="1"/>
          <p:nvPr/>
        </p:nvSpPr>
        <p:spPr>
          <a:xfrm>
            <a:off x="2527590" y="6449089"/>
            <a:ext cx="854862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uLnTx/>
                <a:uFillTx/>
                <a:latin typeface="Century Gothic"/>
                <a:ea typeface="+mn-ea"/>
                <a:cs typeface="+mn-cs"/>
              </a:rPr>
              <a:t>Identificación de los riesgos por medio de los reservorios | Sesión 1: ¿Qué significa identificar un riesgo?</a:t>
            </a:r>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4235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4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99952" y="1479584"/>
            <a:ext cx="9925248" cy="929211"/>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99952" y="2598878"/>
            <a:ext cx="9925248" cy="3055162"/>
          </a:xfrm>
        </p:spPr>
        <p:txBody>
          <a:bodyPr lIns="91440"/>
          <a:lstStyle>
            <a:lvl1pPr marL="342900" indent="-342900">
              <a:spcBef>
                <a:spcPts val="1200"/>
              </a:spcBef>
              <a:buClr>
                <a:schemeClr val="accent4"/>
              </a:buClr>
              <a:buSzPct val="105000"/>
              <a:buFont typeface="Arial" panose="020B0604020202020204" pitchFamily="34" charset="0"/>
              <a:buChar char="•"/>
              <a:defRPr sz="2800">
                <a:solidFill>
                  <a:schemeClr val="tx1"/>
                </a:solidFill>
              </a:defRPr>
            </a:lvl1pPr>
            <a:lvl2pPr marL="800100" indent="-342900">
              <a:spcBef>
                <a:spcPts val="1200"/>
              </a:spcBef>
              <a:buFont typeface="Courier New" panose="02070309020205020404" pitchFamily="49" charset="0"/>
              <a:buChar char="o"/>
              <a:defRPr sz="2800">
                <a:solidFill>
                  <a:schemeClr val="tx1"/>
                </a:solidFill>
              </a:defRPr>
            </a:lvl2pPr>
            <a:lvl3pPr marL="1257300" indent="-342900">
              <a:spcBef>
                <a:spcPts val="1200"/>
              </a:spcBef>
              <a:buFont typeface="Wingdings" panose="05000000000000000000" pitchFamily="2" charset="2"/>
              <a:buChar char="§"/>
              <a:defRPr sz="2800">
                <a:solidFill>
                  <a:schemeClr val="tx1"/>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2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630621" y="1479584"/>
            <a:ext cx="3941379" cy="929211"/>
          </a:xfrm>
        </p:spPr>
        <p:txBody>
          <a:bodyPr anchor="b">
            <a:normAutofit/>
          </a:bodyPr>
          <a:lstStyle>
            <a:lvl1pPr>
              <a:defRPr sz="3600" cap="none">
                <a:solidFill>
                  <a:schemeClr val="bg1"/>
                </a:solidFill>
              </a:defRPr>
            </a:lvl1pPr>
          </a:lstStyle>
          <a:p>
            <a:r>
              <a:rPr lang="es-US" noProof="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630621" y="2598878"/>
            <a:ext cx="3941379" cy="3055162"/>
          </a:xfrm>
        </p:spPr>
        <p:txBody>
          <a:bodyPr lIns="91440"/>
          <a:lstStyle>
            <a:lvl1pPr marL="0" indent="0">
              <a:spcBef>
                <a:spcPts val="1200"/>
              </a:spcBef>
              <a:buClr>
                <a:schemeClr val="accent4"/>
              </a:buClr>
              <a:buSzPct val="105000"/>
              <a:buFont typeface="Arial" panose="020B0604020202020204" pitchFamily="34" charset="0"/>
              <a:buNone/>
              <a:defRPr sz="2800">
                <a:solidFill>
                  <a:schemeClr val="bg1"/>
                </a:solidFill>
              </a:defRPr>
            </a:lvl1pPr>
            <a:lvl2pPr marL="800100" indent="-342900">
              <a:spcBef>
                <a:spcPts val="1200"/>
              </a:spcBef>
              <a:buFont typeface="Courier New" panose="02070309020205020404" pitchFamily="49" charset="0"/>
              <a:buChar char="o"/>
              <a:defRPr sz="2800">
                <a:solidFill>
                  <a:schemeClr val="bg1"/>
                </a:solidFill>
              </a:defRPr>
            </a:lvl2pPr>
            <a:lvl3pPr marL="1257300" indent="-342900">
              <a:spcBef>
                <a:spcPts val="1200"/>
              </a:spcBef>
              <a:buFont typeface="Wingdings" panose="05000000000000000000" pitchFamily="2" charset="2"/>
              <a:buChar char="§"/>
              <a:defRPr sz="2800">
                <a:solidFill>
                  <a:schemeClr val="bg1"/>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s-US" noProof="0"/>
              <a:t>Click to edit Master text styles</a:t>
            </a:r>
          </a:p>
          <a:p>
            <a:pPr lvl="1"/>
            <a:r>
              <a:rPr lang="es-US" noProof="0"/>
              <a:t>Second level</a:t>
            </a:r>
          </a:p>
          <a:p>
            <a:pPr lvl="2"/>
            <a:r>
              <a:rPr lang="es-US" noProof="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24556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chemeClr val="tx1"/>
                </a:solidFill>
              </a:defRPr>
            </a:lvl1pPr>
            <a:lvl2pPr marL="685800" indent="-228600">
              <a:spcBef>
                <a:spcPts val="600"/>
              </a:spcBef>
              <a:buClr>
                <a:schemeClr val="accent4"/>
              </a:buClr>
              <a:buSzPct val="80000"/>
              <a:buFont typeface="Courier New" panose="02070309020205020404" pitchFamily="49" charset="0"/>
              <a:buChar char="o"/>
              <a:defRPr sz="2400">
                <a:solidFill>
                  <a:schemeClr val="tx1"/>
                </a:solidFill>
              </a:defRPr>
            </a:lvl2pPr>
            <a:lvl3pPr marL="1143000" indent="-228600">
              <a:spcBef>
                <a:spcPts val="600"/>
              </a:spcBef>
              <a:buFont typeface="Wingdings" panose="05000000000000000000" pitchFamily="2" charset="2"/>
              <a:buChar char="§"/>
              <a:defRPr sz="2400">
                <a:solidFill>
                  <a:schemeClr val="tx1"/>
                </a:solidFill>
              </a:defRPr>
            </a:lvl3pPr>
            <a:lvl4pPr>
              <a:spcBef>
                <a:spcPts val="600"/>
              </a:spcBef>
              <a:buClr>
                <a:schemeClr val="accent4"/>
              </a:buClr>
              <a:defRPr sz="2400">
                <a:solidFill>
                  <a:schemeClr val="tx1"/>
                </a:solidFill>
              </a:defRPr>
            </a:lvl4pPr>
            <a:lvl5pPr>
              <a:spcBef>
                <a:spcPts val="600"/>
              </a:spcBef>
              <a:buClr>
                <a:schemeClr val="accent4"/>
              </a:buCl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Rounded Corners 14">
            <a:extLst>
              <a:ext uri="{FF2B5EF4-FFF2-40B4-BE49-F238E27FC236}">
                <a16:creationId xmlns:a16="http://schemas.microsoft.com/office/drawing/2014/main" id="{479FD925-4446-4445-A8EB-7D51F37D7DBF}"/>
              </a:ext>
            </a:extLst>
          </p:cNvPr>
          <p:cNvSpPr/>
          <p:nvPr userDrawn="1"/>
        </p:nvSpPr>
        <p:spPr>
          <a:xfrm>
            <a:off x="1199953" y="793697"/>
            <a:ext cx="1382634" cy="2743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2FB8267-CDF0-4173-8F7B-07C0FF59E228}"/>
              </a:ext>
            </a:extLst>
          </p:cNvPr>
          <p:cNvSpPr txBox="1"/>
          <p:nvPr userDrawn="1"/>
        </p:nvSpPr>
        <p:spPr>
          <a:xfrm>
            <a:off x="1199954" y="793796"/>
            <a:ext cx="1361232" cy="246221"/>
          </a:xfrm>
          <a:prstGeom prst="rect">
            <a:avLst/>
          </a:prstGeom>
          <a:noFill/>
        </p:spPr>
        <p:txBody>
          <a:bodyPr wrap="square" rtlCol="0">
            <a:spAutoFit/>
          </a:bodyPr>
          <a:lstStyle/>
          <a:p>
            <a:pPr algn="ctr"/>
            <a:r>
              <a:rPr lang="en-US" sz="1000" b="1" spc="50" dirty="0" err="1">
                <a:solidFill>
                  <a:schemeClr val="bg1"/>
                </a:solidFill>
                <a:latin typeface="Century Gothic" panose="020B0502020202020204" pitchFamily="34" charset="0"/>
                <a:cs typeface="Poppins Medium" panose="00000600000000000000" pitchFamily="2" charset="0"/>
              </a:rPr>
              <a:t>Bienvenidos</a:t>
            </a:r>
            <a:endParaRPr lang="en-US" sz="1000" b="1" spc="50" dirty="0">
              <a:solidFill>
                <a:schemeClr val="bg1"/>
              </a:solidFill>
              <a:latin typeface="Century Gothic" panose="020B0502020202020204" pitchFamily="34" charset="0"/>
              <a:cs typeface="Poppins Medium" panose="00000600000000000000" pitchFamily="2" charset="0"/>
            </a:endParaRPr>
          </a:p>
        </p:txBody>
      </p:sp>
    </p:spTree>
    <p:extLst>
      <p:ext uri="{BB962C8B-B14F-4D97-AF65-F5344CB8AC3E}">
        <p14:creationId xmlns:p14="http://schemas.microsoft.com/office/powerpoint/2010/main" val="91187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a:xfrm>
            <a:off x="617027" y="2074119"/>
            <a:ext cx="3837708" cy="963926"/>
          </a:xfrm>
        </p:spPr>
        <p:txBody>
          <a:bodyPr anchor="b"/>
          <a:lstStyle>
            <a:lvl1pPr algn="ctr">
              <a:defRPr>
                <a:solidFill>
                  <a:schemeClr val="bg1"/>
                </a:solidFill>
              </a:defRPr>
            </a:lvl1pPr>
          </a:lstStyle>
          <a:p>
            <a:r>
              <a:rPr lang="en-US" dirty="0"/>
              <a:t>Click to edit Master title style</a:t>
            </a:r>
          </a:p>
        </p:txBody>
      </p:sp>
      <p:sp>
        <p:nvSpPr>
          <p:cNvPr id="7" name="TextBox 6">
            <a:extLst>
              <a:ext uri="{FF2B5EF4-FFF2-40B4-BE49-F238E27FC236}">
                <a16:creationId xmlns:a16="http://schemas.microsoft.com/office/drawing/2014/main" id="{D019B756-20AD-4555-B6D4-767619066837}"/>
              </a:ext>
            </a:extLst>
          </p:cNvPr>
          <p:cNvSpPr txBox="1"/>
          <p:nvPr userDrawn="1"/>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uLnTx/>
                <a:uFillTx/>
                <a:latin typeface="Century Gothic"/>
                <a:ea typeface="+mn-ea"/>
                <a:cs typeface="+mn-cs"/>
              </a:rPr>
              <a:t>Identificación de los riesgos por medio de los reservorios | Sesión 1: ¿Qué significa identificar un riesgo?</a:t>
            </a:r>
          </a:p>
        </p:txBody>
      </p:sp>
      <p:sp>
        <p:nvSpPr>
          <p:cNvPr id="10" name="Slide Number Placeholder 5">
            <a:extLst>
              <a:ext uri="{FF2B5EF4-FFF2-40B4-BE49-F238E27FC236}">
                <a16:creationId xmlns:a16="http://schemas.microsoft.com/office/drawing/2014/main" id="{7E7378B3-9CF9-4D8F-91C3-19C5F5EB2B47}"/>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EA9D7283-6E10-4ED0-97E5-A5126DA5A5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322CC042-E628-4CF5-82E4-4359474134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2305" y="1222002"/>
            <a:ext cx="5620871" cy="3161740"/>
          </a:xfrm>
          <a:prstGeom prst="rect">
            <a:avLst/>
          </a:prstGeom>
        </p:spPr>
      </p:pic>
    </p:spTree>
    <p:extLst>
      <p:ext uri="{BB962C8B-B14F-4D97-AF65-F5344CB8AC3E}">
        <p14:creationId xmlns:p14="http://schemas.microsoft.com/office/powerpoint/2010/main" val="153789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uLnTx/>
                <a:uFillTx/>
                <a:latin typeface="Century Gothic"/>
                <a:ea typeface="+mn-ea"/>
                <a:cs typeface="+mn-cs"/>
              </a:rPr>
              <a:t>Identificación de los riesgos por medio de los reservorios | Sesión 1: ¿Qué significa identificar un riesgo?</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82" r:id="rId5"/>
    <p:sldLayoutId id="2147483678" r:id="rId6"/>
    <p:sldLayoutId id="2147483680" r:id="rId7"/>
    <p:sldLayoutId id="2147483674" r:id="rId8"/>
    <p:sldLayoutId id="2147483681" r:id="rId9"/>
    <p:sldLayoutId id="2147483683" r:id="rId10"/>
    <p:sldLayoutId id="2147483684" r:id="rId11"/>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17.xml"/><Relationship Id="rId7" Type="http://schemas.openxmlformats.org/officeDocument/2006/relationships/hyperlink" Target="https://twitter.com/CDC_Firstline" TargetMode="Externa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hyperlink" Target="https://www.facebook.com/CDCProjectFirstline" TargetMode="External"/><Relationship Id="rId11" Type="http://schemas.openxmlformats.org/officeDocument/2006/relationships/hyperlink" Target="https://www.cdc.gov/infectioncontrol/pdf/projectfirstline/Formulario-de-comentarios-de-la-sesion-riesgos-508.pdf" TargetMode="External"/><Relationship Id="rId5" Type="http://schemas.openxmlformats.org/officeDocument/2006/relationships/hyperlink" Target="https://www.cdc.gov/infectioncontrol/projectfirstline/es/index.html" TargetMode="External"/><Relationship Id="rId10" Type="http://schemas.openxmlformats.org/officeDocument/2006/relationships/hyperlink" Target="https://www.cdc.gov/infectioncontrol/projectfirstline/videos/es/C1-Identificacion-riesgos-medica-LowRes.mp4" TargetMode="External"/><Relationship Id="rId4" Type="http://schemas.openxmlformats.org/officeDocument/2006/relationships/image" Target="../media/image19.png"/><Relationship Id="rId9" Type="http://schemas.openxmlformats.org/officeDocument/2006/relationships/hyperlink" Target="https://tools.cdc.gov/campaignproxyservice/subscriptions.aspx?topic_id=USCDC_210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Google Shape;68;p1"/>
          <p:cNvSpPr txBox="1">
            <a:spLocks noGrp="1"/>
          </p:cNvSpPr>
          <p:nvPr>
            <p:ph type="ctrTitle"/>
          </p:nvPr>
        </p:nvSpPr>
        <p:spPr>
          <a:xfrm>
            <a:off x="673099" y="2744258"/>
            <a:ext cx="5877331" cy="2211410"/>
          </a:xfrm>
          <a:prstGeom prst="rect">
            <a:avLst/>
          </a:prstGeom>
        </p:spPr>
        <p:txBody>
          <a:bodyPr/>
          <a:lstStyle/>
          <a:p>
            <a:r>
              <a:rPr lang="es-US" dirty="0"/>
              <a:t>¿Qué significa identificar un riesgo?</a:t>
            </a:r>
          </a:p>
        </p:txBody>
      </p:sp>
      <p:sp>
        <p:nvSpPr>
          <p:cNvPr id="133" name="Google Shape;69;p1"/>
          <p:cNvSpPr txBox="1">
            <a:spLocks noGrp="1"/>
          </p:cNvSpPr>
          <p:nvPr>
            <p:ph type="subTitle" sz="quarter" idx="1"/>
          </p:nvPr>
        </p:nvSpPr>
        <p:spPr>
          <a:xfrm>
            <a:off x="673100" y="616999"/>
            <a:ext cx="6229500" cy="712801"/>
          </a:xfrm>
          <a:prstGeom prst="rect">
            <a:avLst/>
          </a:prstGeom>
        </p:spPr>
        <p:txBody>
          <a:bodyPr anchor="b"/>
          <a:lstStyle>
            <a:lvl1pPr indent="0" defTabSz="777240">
              <a:defRPr sz="2040"/>
            </a:lvl1pPr>
          </a:lstStyle>
          <a:p>
            <a:r>
              <a:rPr lang="es-US" dirty="0"/>
              <a:t>Identificación de los riesgos por medio de los reservorios</a:t>
            </a:r>
          </a:p>
        </p:txBody>
      </p:sp>
      <p:sp>
        <p:nvSpPr>
          <p:cNvPr id="134" name="Google Shape;70;p1"/>
          <p:cNvSpPr txBox="1">
            <a:spLocks noGrp="1"/>
          </p:cNvSpPr>
          <p:nvPr>
            <p:ph type="body" idx="21"/>
          </p:nvPr>
        </p:nvSpPr>
        <p:spPr>
          <a:xfrm>
            <a:off x="687229" y="1797779"/>
            <a:ext cx="3613151" cy="5921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gn="ctr">
              <a:spcBef>
                <a:spcPts val="0"/>
              </a:spcBef>
              <a:buClrTx/>
              <a:buSzTx/>
              <a:buFontTx/>
              <a:buNone/>
              <a:defRPr sz="2400" b="1">
                <a:solidFill>
                  <a:schemeClr val="accent4"/>
                </a:solidFill>
              </a:defRPr>
            </a:lvl1pPr>
          </a:lstStyle>
          <a:p>
            <a:r>
              <a:rPr lang="es-US" dirty="0"/>
              <a:t>Sesión 1</a:t>
            </a:r>
          </a:p>
        </p:txBody>
      </p:sp>
      <p:pic>
        <p:nvPicPr>
          <p:cNvPr id="135" name="Google Shape;71;p1" descr="Logo: Project Firstline - &#10;CDC's National Training Collaborative for Healthcare Infection Prevention &amp; Control"/>
          <p:cNvPicPr>
            <a:picLocks noChangeAspect="1"/>
          </p:cNvPicPr>
          <p:nvPr/>
        </p:nvPicPr>
        <p:blipFill>
          <a:blip r:embed="rId3"/>
          <a:stretch>
            <a:fillRect/>
          </a:stretch>
        </p:blipFill>
        <p:spPr>
          <a:xfrm>
            <a:off x="554344" y="5652303"/>
            <a:ext cx="2678829" cy="100526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144;p10"/>
          <p:cNvSpPr txBox="1">
            <a:spLocks noGrp="1"/>
          </p:cNvSpPr>
          <p:nvPr>
            <p:ph type="title"/>
          </p:nvPr>
        </p:nvSpPr>
        <p:spPr>
          <a:xfrm>
            <a:off x="831850" y="1709738"/>
            <a:ext cx="10515600" cy="2852738"/>
          </a:xfrm>
          <a:prstGeom prst="rect">
            <a:avLst/>
          </a:prstGeom>
        </p:spPr>
        <p:txBody>
          <a:bodyPr/>
          <a:lstStyle/>
          <a:p>
            <a:r>
              <a:rPr lang="es-US" dirty="0"/>
              <a:t>Cómo se diferencia de la atención médica</a:t>
            </a:r>
            <a:br>
              <a:rPr lang="es-US" dirty="0"/>
            </a:br>
            <a:endParaRPr lang="es-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EEB8-B031-437A-8D87-9758FC9AF856}"/>
              </a:ext>
            </a:extLst>
          </p:cNvPr>
          <p:cNvSpPr>
            <a:spLocks noGrp="1"/>
          </p:cNvSpPr>
          <p:nvPr>
            <p:ph type="title"/>
          </p:nvPr>
        </p:nvSpPr>
        <p:spPr>
          <a:xfrm>
            <a:off x="1199952" y="739354"/>
            <a:ext cx="9925248" cy="929211"/>
          </a:xfrm>
        </p:spPr>
        <p:txBody>
          <a:bodyPr>
            <a:normAutofit fontScale="90000"/>
          </a:bodyPr>
          <a:lstStyle/>
          <a:p>
            <a:r>
              <a:rPr lang="es-ES" dirty="0"/>
              <a:t>Riesgos de los microbios en la atención médica</a:t>
            </a:r>
            <a:endParaRPr lang="en-US" dirty="0"/>
          </a:p>
        </p:txBody>
      </p:sp>
      <p:sp>
        <p:nvSpPr>
          <p:cNvPr id="3" name="Content Placeholder 2">
            <a:extLst>
              <a:ext uri="{FF2B5EF4-FFF2-40B4-BE49-F238E27FC236}">
                <a16:creationId xmlns:a16="http://schemas.microsoft.com/office/drawing/2014/main" id="{863D3921-1277-4F53-976F-B2BDFD4A0A2B}"/>
              </a:ext>
            </a:extLst>
          </p:cNvPr>
          <p:cNvSpPr>
            <a:spLocks noGrp="1"/>
          </p:cNvSpPr>
          <p:nvPr>
            <p:ph idx="4294967295"/>
          </p:nvPr>
        </p:nvSpPr>
        <p:spPr>
          <a:xfrm>
            <a:off x="1199952" y="1972490"/>
            <a:ext cx="9026088" cy="3681549"/>
          </a:xfrm>
        </p:spPr>
        <p:txBody>
          <a:bodyPr/>
          <a:lstStyle/>
          <a:p>
            <a:pPr marL="457200" indent="-457200">
              <a:buBlip>
                <a:blip r:embed="rId4">
                  <a:extLst>
                    <a:ext uri="{96DAC541-7B7A-43D3-8B79-37D633B846F1}">
                      <asvg:svgBlip xmlns:asvg="http://schemas.microsoft.com/office/drawing/2016/SVG/main" r:embed="rId5"/>
                    </a:ext>
                  </a:extLst>
                </a:blip>
              </a:buBlip>
            </a:pPr>
            <a:r>
              <a:rPr lang="es-ES" sz="2400" dirty="0"/>
              <a:t>Mayor probabilidad de que los pacientes tengan una infección</a:t>
            </a:r>
          </a:p>
          <a:p>
            <a:pPr marL="457200" indent="-457200">
              <a:buBlip>
                <a:blip r:embed="rId4">
                  <a:extLst>
                    <a:ext uri="{96DAC541-7B7A-43D3-8B79-37D633B846F1}">
                      <asvg:svgBlip xmlns:asvg="http://schemas.microsoft.com/office/drawing/2016/SVG/main" r:embed="rId5"/>
                    </a:ext>
                  </a:extLst>
                </a:blip>
              </a:buBlip>
            </a:pPr>
            <a:r>
              <a:rPr lang="es-ES" sz="2400" dirty="0"/>
              <a:t>Pacientes que pueden ser más vulnerables a las infecciones</a:t>
            </a:r>
          </a:p>
          <a:p>
            <a:pPr marL="457200" indent="-457200">
              <a:buBlip>
                <a:blip r:embed="rId4">
                  <a:extLst>
                    <a:ext uri="{96DAC541-7B7A-43D3-8B79-37D633B846F1}">
                      <asvg:svgBlip xmlns:asvg="http://schemas.microsoft.com/office/drawing/2016/SVG/main" r:embed="rId5"/>
                    </a:ext>
                  </a:extLst>
                </a:blip>
              </a:buBlip>
            </a:pPr>
            <a:r>
              <a:rPr lang="es-ES" sz="2400" dirty="0"/>
              <a:t>Las cosas que hacemos como parte de la atención pueden poner a las personas en riesgo de infección</a:t>
            </a:r>
          </a:p>
          <a:p>
            <a:pPr marL="457200" indent="-457200">
              <a:buBlip>
                <a:blip r:embed="rId4">
                  <a:extLst>
                    <a:ext uri="{96DAC541-7B7A-43D3-8B79-37D633B846F1}">
                      <asvg:svgBlip xmlns:asvg="http://schemas.microsoft.com/office/drawing/2016/SVG/main" r:embed="rId5"/>
                    </a:ext>
                  </a:extLst>
                </a:blip>
              </a:buBlip>
            </a:pPr>
            <a:r>
              <a:rPr lang="es-ES" sz="2400" dirty="0"/>
              <a:t>El trabajo que realizamos en la atención médica  implica la posibilidad de propagación de microbios</a:t>
            </a:r>
            <a:endParaRPr lang="en-US" sz="2400" dirty="0"/>
          </a:p>
        </p:txBody>
      </p:sp>
    </p:spTree>
    <p:custDataLst>
      <p:tags r:id="rId1"/>
    </p:custDataLst>
    <p:extLst>
      <p:ext uri="{BB962C8B-B14F-4D97-AF65-F5344CB8AC3E}">
        <p14:creationId xmlns:p14="http://schemas.microsoft.com/office/powerpoint/2010/main" val="10869597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Google Shape;156;p12"/>
          <p:cNvSpPr txBox="1">
            <a:spLocks noGrp="1"/>
          </p:cNvSpPr>
          <p:nvPr>
            <p:ph type="title"/>
          </p:nvPr>
        </p:nvSpPr>
        <p:spPr>
          <a:xfrm>
            <a:off x="831850" y="1709738"/>
            <a:ext cx="10515600" cy="2852738"/>
          </a:xfrm>
          <a:prstGeom prst="rect">
            <a:avLst/>
          </a:prstGeom>
        </p:spPr>
        <p:txBody>
          <a:bodyPr/>
          <a:lstStyle/>
          <a:p>
            <a:pPr>
              <a:defRPr sz="4800"/>
            </a:pPr>
            <a:r>
              <a:rPr lang="es-US" dirty="0"/>
              <a:t>¿Dónde está el riesgo de propagación de los microbios en la atención médica? </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Google Shape;162;p13"/>
          <p:cNvSpPr txBox="1">
            <a:spLocks noGrp="1"/>
          </p:cNvSpPr>
          <p:nvPr>
            <p:ph type="title"/>
          </p:nvPr>
        </p:nvSpPr>
        <p:spPr>
          <a:xfrm>
            <a:off x="1199952" y="1479584"/>
            <a:ext cx="9925248" cy="929212"/>
          </a:xfrm>
          <a:prstGeom prst="rect">
            <a:avLst/>
          </a:prstGeom>
        </p:spPr>
        <p:txBody>
          <a:bodyPr/>
          <a:lstStyle/>
          <a:p>
            <a:r>
              <a:rPr lang="es-US" dirty="0"/>
              <a:t>Instrucciones</a:t>
            </a:r>
          </a:p>
        </p:txBody>
      </p:sp>
      <p:sp>
        <p:nvSpPr>
          <p:cNvPr id="205" name="Google Shape;163;p13"/>
          <p:cNvSpPr txBox="1">
            <a:spLocks noGrp="1"/>
          </p:cNvSpPr>
          <p:nvPr>
            <p:ph type="body" sz="half" idx="4294967295"/>
          </p:nvPr>
        </p:nvSpPr>
        <p:spPr>
          <a:xfrm>
            <a:off x="1199952" y="2598877"/>
            <a:ext cx="9925248" cy="3055163"/>
          </a:xfrm>
          <a:prstGeom prst="rect">
            <a:avLst/>
          </a:prstGeom>
        </p:spPr>
        <p:txBody>
          <a:bodyPr/>
          <a:lstStyle/>
          <a:p>
            <a:pPr marL="285750" indent="-285750" algn="l">
              <a:spcBef>
                <a:spcPts val="1200"/>
              </a:spcBef>
              <a:buSzPts val="2400"/>
              <a:defRPr sz="2400" b="0">
                <a:solidFill>
                  <a:schemeClr val="accent4"/>
                </a:solidFill>
              </a:defRPr>
            </a:pPr>
            <a:r>
              <a:rPr lang="es-US" dirty="0">
                <a:solidFill>
                  <a:srgbClr val="000000"/>
                </a:solidFill>
              </a:rPr>
              <a:t>Revise las imágenes de las siguientes diapositivas. </a:t>
            </a:r>
          </a:p>
          <a:p>
            <a:pPr marL="285750" indent="-285750" algn="l">
              <a:spcBef>
                <a:spcPts val="1200"/>
              </a:spcBef>
              <a:buSzPts val="2400"/>
              <a:defRPr sz="2400" b="0">
                <a:solidFill>
                  <a:schemeClr val="accent4"/>
                </a:solidFill>
              </a:defRPr>
            </a:pPr>
            <a:r>
              <a:rPr lang="es-US" dirty="0">
                <a:solidFill>
                  <a:srgbClr val="000000"/>
                </a:solidFill>
              </a:rPr>
              <a:t>Identifique los riesgos de infección en las imágenes. </a:t>
            </a:r>
          </a:p>
          <a:p>
            <a:pPr marL="285750" indent="-285750" algn="l">
              <a:spcBef>
                <a:spcPts val="1200"/>
              </a:spcBef>
              <a:buSzPts val="2400"/>
              <a:defRPr sz="2400" b="0">
                <a:solidFill>
                  <a:schemeClr val="accent4"/>
                </a:solidFill>
              </a:defRPr>
            </a:pPr>
            <a:r>
              <a:rPr lang="es-US" dirty="0">
                <a:solidFill>
                  <a:srgbClr val="000000"/>
                </a:solidFill>
              </a:rPr>
              <a:t>Comparta sus ideas.</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3F11-9F08-46DC-8D21-CB8FB62E4E57}"/>
              </a:ext>
            </a:extLst>
          </p:cNvPr>
          <p:cNvSpPr>
            <a:spLocks noGrp="1"/>
          </p:cNvSpPr>
          <p:nvPr>
            <p:ph type="title"/>
          </p:nvPr>
        </p:nvSpPr>
        <p:spPr>
          <a:xfrm>
            <a:off x="952500" y="-702457"/>
            <a:ext cx="10515600" cy="702457"/>
          </a:xfrm>
        </p:spPr>
        <p:txBody>
          <a:bodyPr vert="horz" lIns="91440" tIns="45720" rIns="91440" bIns="45720" rtlCol="0" anchor="b">
            <a:noAutofit/>
          </a:bodyPr>
          <a:lstStyle/>
          <a:p>
            <a:r>
              <a:rPr lang="es-ES" dirty="0"/>
              <a:t>Persona tosiendo en la sala de espera</a:t>
            </a:r>
            <a:endParaRPr lang="en-US" dirty="0"/>
          </a:p>
        </p:txBody>
      </p:sp>
      <p:sp>
        <p:nvSpPr>
          <p:cNvPr id="3" name="Rectangle 2" descr="A woman wearing a mask sits in a waiting room chair. She is coughing, and holds a pen and a clipboard. ">
            <a:extLst>
              <a:ext uri="{FF2B5EF4-FFF2-40B4-BE49-F238E27FC236}">
                <a16:creationId xmlns:a16="http://schemas.microsoft.com/office/drawing/2014/main" id="{EC0E0D25-EBD2-46C0-AA3A-97CC1D5BEFF7}"/>
              </a:ext>
            </a:extLst>
          </p:cNvPr>
          <p:cNvSpPr/>
          <p:nvPr/>
        </p:nvSpPr>
        <p:spPr>
          <a:xfrm>
            <a:off x="952500" y="781050"/>
            <a:ext cx="10515600" cy="461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3500876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4225-9E58-4CCB-B8B2-14CF1D30A911}"/>
              </a:ext>
            </a:extLst>
          </p:cNvPr>
          <p:cNvSpPr>
            <a:spLocks noGrp="1"/>
          </p:cNvSpPr>
          <p:nvPr>
            <p:ph type="title"/>
          </p:nvPr>
        </p:nvSpPr>
        <p:spPr>
          <a:xfrm>
            <a:off x="831850" y="-777234"/>
            <a:ext cx="10515600" cy="702457"/>
          </a:xfrm>
        </p:spPr>
        <p:txBody>
          <a:bodyPr vert="horz" lIns="91440" tIns="45720" rIns="91440" bIns="45720" rtlCol="0" anchor="b">
            <a:noAutofit/>
          </a:bodyPr>
          <a:lstStyle/>
          <a:p>
            <a:r>
              <a:rPr lang="es-ES" dirty="0"/>
              <a:t>Persona con quemaduras en la sala de espera</a:t>
            </a:r>
            <a:endParaRPr lang="en-US" dirty="0"/>
          </a:p>
        </p:txBody>
      </p:sp>
      <p:sp>
        <p:nvSpPr>
          <p:cNvPr id="3" name="Rectangle 2" descr="View from behind of two people sitting next to each other in waiting room chairs. One is bent forward examining their bandaged arm, pulling back on the bandage to expose an open wound. The second person is holding a clipboard.">
            <a:extLst>
              <a:ext uri="{FF2B5EF4-FFF2-40B4-BE49-F238E27FC236}">
                <a16:creationId xmlns:a16="http://schemas.microsoft.com/office/drawing/2014/main" id="{6937A5B4-B67E-4C41-BD0C-71CAAAC88A37}"/>
              </a:ext>
            </a:extLst>
          </p:cNvPr>
          <p:cNvSpPr/>
          <p:nvPr/>
        </p:nvSpPr>
        <p:spPr>
          <a:xfrm>
            <a:off x="952500" y="781050"/>
            <a:ext cx="10515600" cy="440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3661086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B5FF-E283-44B4-B666-9EAA5527245A}"/>
              </a:ext>
            </a:extLst>
          </p:cNvPr>
          <p:cNvSpPr>
            <a:spLocks noGrp="1"/>
          </p:cNvSpPr>
          <p:nvPr>
            <p:ph type="title"/>
          </p:nvPr>
        </p:nvSpPr>
        <p:spPr>
          <a:xfrm>
            <a:off x="666750" y="-777234"/>
            <a:ext cx="10515600" cy="702457"/>
          </a:xfrm>
        </p:spPr>
        <p:txBody>
          <a:bodyPr vert="horz" lIns="91440" tIns="45720" rIns="91440" bIns="45720" rtlCol="0" anchor="b">
            <a:noAutofit/>
          </a:bodyPr>
          <a:lstStyle/>
          <a:p>
            <a:r>
              <a:rPr lang="es-ES" dirty="0"/>
              <a:t>Riesgo de infección de las inyecciones </a:t>
            </a:r>
            <a:endParaRPr lang="en-US" dirty="0"/>
          </a:p>
        </p:txBody>
      </p:sp>
      <p:sp>
        <p:nvSpPr>
          <p:cNvPr id="3" name="Rectangle 2" descr="View of an examination room sink and counter. Medical supplies crowd the counter and surround the sink. Next to the counter along the wall, a regular trashcan is filled to overflowing with tissues and paper towels, and may contain a sharp. ">
            <a:extLst>
              <a:ext uri="{FF2B5EF4-FFF2-40B4-BE49-F238E27FC236}">
                <a16:creationId xmlns:a16="http://schemas.microsoft.com/office/drawing/2014/main" id="{4E095010-5645-4A3E-93A4-92E9801C9EFE}"/>
              </a:ext>
            </a:extLst>
          </p:cNvPr>
          <p:cNvSpPr/>
          <p:nvPr/>
        </p:nvSpPr>
        <p:spPr>
          <a:xfrm>
            <a:off x="952500" y="781050"/>
            <a:ext cx="10515600" cy="430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917625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Google Shape;189;p17"/>
          <p:cNvSpPr txBox="1">
            <a:spLocks noGrp="1"/>
          </p:cNvSpPr>
          <p:nvPr>
            <p:ph type="title"/>
          </p:nvPr>
        </p:nvSpPr>
        <p:spPr>
          <a:xfrm>
            <a:off x="831850" y="1709738"/>
            <a:ext cx="10515600" cy="2852738"/>
          </a:xfrm>
          <a:prstGeom prst="rect">
            <a:avLst/>
          </a:prstGeom>
        </p:spPr>
        <p:txBody>
          <a:bodyPr/>
          <a:lstStyle>
            <a:lvl1pPr>
              <a:defRPr sz="4800"/>
            </a:lvl1pPr>
          </a:lstStyle>
          <a:p>
            <a:r>
              <a:rPr lang="es-US" dirty="0"/>
              <a:t>Resumen general</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Google Shape;195;p18"/>
          <p:cNvSpPr txBox="1">
            <a:spLocks noGrp="1"/>
          </p:cNvSpPr>
          <p:nvPr>
            <p:ph type="title"/>
          </p:nvPr>
        </p:nvSpPr>
        <p:spPr>
          <a:xfrm>
            <a:off x="1119115" y="488107"/>
            <a:ext cx="5636528" cy="1622433"/>
          </a:xfrm>
          <a:prstGeom prst="rect">
            <a:avLst/>
          </a:prstGeom>
        </p:spPr>
        <p:txBody>
          <a:bodyPr/>
          <a:lstStyle/>
          <a:p>
            <a:r>
              <a:rPr lang="es-US" dirty="0"/>
              <a:t>Reflexión </a:t>
            </a:r>
          </a:p>
        </p:txBody>
      </p:sp>
      <p:sp>
        <p:nvSpPr>
          <p:cNvPr id="229" name="Google Shape;196;p18"/>
          <p:cNvSpPr txBox="1">
            <a:spLocks noGrp="1"/>
          </p:cNvSpPr>
          <p:nvPr>
            <p:ph type="body" sz="quarter" idx="1"/>
          </p:nvPr>
        </p:nvSpPr>
        <p:spPr>
          <a:xfrm>
            <a:off x="1119115" y="2273903"/>
            <a:ext cx="4844960" cy="2610567"/>
          </a:xfrm>
          <a:prstGeom prst="rect">
            <a:avLst/>
          </a:prstGeom>
        </p:spPr>
        <p:txBody>
          <a:bodyPr/>
          <a:lstStyle/>
          <a:p>
            <a:pPr marL="332210" indent="-332210" defTabSz="667512">
              <a:spcBef>
                <a:spcPts val="800"/>
              </a:spcBef>
              <a:buSzPts val="2300"/>
              <a:defRPr sz="2336"/>
            </a:pPr>
            <a:r>
              <a:rPr lang="es-US" dirty="0"/>
              <a:t>¿Cuál es un riesgo de propagación de microbios que podría identificar en su trabajo diario?</a:t>
            </a:r>
          </a:p>
          <a:p>
            <a:pPr marL="332211" indent="-332211" defTabSz="667512">
              <a:spcBef>
                <a:spcPts val="800"/>
              </a:spcBef>
              <a:buSzPts val="2300"/>
              <a:defRPr sz="2336"/>
            </a:pPr>
            <a:r>
              <a:rPr lang="es-US" dirty="0"/>
              <a:t>Si reconoce ese riesgo, ¿qué puede hacer para evitar que los microbios se propaguen? </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Google Shape;202;p19"/>
          <p:cNvSpPr txBox="1">
            <a:spLocks noGrp="1"/>
          </p:cNvSpPr>
          <p:nvPr>
            <p:ph type="title"/>
          </p:nvPr>
        </p:nvSpPr>
        <p:spPr>
          <a:xfrm>
            <a:off x="1119114" y="1996868"/>
            <a:ext cx="5636528" cy="1622432"/>
          </a:xfrm>
          <a:prstGeom prst="rect">
            <a:avLst/>
          </a:prstGeom>
        </p:spPr>
        <p:txBody>
          <a:bodyPr/>
          <a:lstStyle/>
          <a:p>
            <a:r>
              <a:rPr lang="es-US" dirty="0"/>
              <a:t>Preguntas</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a:xfrm>
            <a:off x="1119188" y="1257300"/>
            <a:ext cx="6287452" cy="479987"/>
          </a:xfrm>
        </p:spPr>
        <p:txBody>
          <a:bodyPr anchor="t">
            <a:noAutofit/>
          </a:bodyPr>
          <a:lstStyle/>
          <a:p>
            <a:r>
              <a:rPr lang="es-US" dirty="0"/>
              <a:t>Agenda</a:t>
            </a:r>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48334" y="1737287"/>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a:xfrm>
            <a:off x="1119188" y="1987550"/>
            <a:ext cx="5800725" cy="3248025"/>
          </a:xfrm>
        </p:spPr>
        <p:txBody>
          <a:bodyPr>
            <a:normAutofit fontScale="92500"/>
          </a:bodyPr>
          <a:lstStyle/>
          <a:p>
            <a:r>
              <a:rPr lang="es-US"/>
              <a:t>Bienvenida y presentaciones</a:t>
            </a:r>
          </a:p>
          <a:p>
            <a:r>
              <a:rPr lang="es-US"/>
              <a:t>Cómo identificar los riesgos</a:t>
            </a:r>
          </a:p>
          <a:p>
            <a:r>
              <a:rPr lang="es-US"/>
              <a:t>Cómo se diferencia de la atención médica</a:t>
            </a:r>
          </a:p>
          <a:p>
            <a:r>
              <a:rPr lang="es-US"/>
              <a:t>¿Dónde está el riesgo de propagación de microbios en la atención médica?</a:t>
            </a:r>
          </a:p>
          <a:p>
            <a:r>
              <a:rPr lang="es-US"/>
              <a:t>Resumen general</a:t>
            </a:r>
          </a:p>
          <a:p>
            <a:r>
              <a:rPr lang="es-US"/>
              <a:t>Conclusión</a:t>
            </a:r>
          </a:p>
        </p:txBody>
      </p:sp>
      <p:sp>
        <p:nvSpPr>
          <p:cNvPr id="5" name="TextBox 4">
            <a:extLst>
              <a:ext uri="{FF2B5EF4-FFF2-40B4-BE49-F238E27FC236}">
                <a16:creationId xmlns:a16="http://schemas.microsoft.com/office/drawing/2014/main" id="{9A182DC3-324E-482E-A4A4-904F950749BF}"/>
              </a:ext>
              <a:ext uri="{C183D7F6-B498-43B3-948B-1728B52AA6E4}">
                <adec:decorative xmlns:adec="http://schemas.microsoft.com/office/drawing/2017/decorative" val="1"/>
              </a:ext>
            </a:extLst>
          </p:cNvPr>
          <p:cNvSpPr txBox="1"/>
          <p:nvPr/>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a:ln>
                  <a:noFill/>
                </a:ln>
                <a:solidFill>
                  <a:schemeClr val="bg1"/>
                </a:solidFill>
                <a:effectLst/>
                <a:uLnTx/>
                <a:uFillTx/>
                <a:latin typeface="Century Gothic"/>
                <a:ea typeface="+mn-ea"/>
                <a:cs typeface="+mn-cs"/>
              </a:rPr>
              <a:t>Identificación de los riesgos por medio de los reservorios | Sesión 1: ¿Qué significa identificar un riesgo?</a:t>
            </a:r>
          </a:p>
        </p:txBody>
      </p:sp>
      <p:pic>
        <p:nvPicPr>
          <p:cNvPr id="7" name="Picture 6">
            <a:extLst>
              <a:ext uri="{FF2B5EF4-FFF2-40B4-BE49-F238E27FC236}">
                <a16:creationId xmlns:a16="http://schemas.microsoft.com/office/drawing/2014/main" id="{114AD55D-D508-4F80-A190-F66C0893B23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6" name="Slide Number Placeholder 5">
            <a:extLst>
              <a:ext uri="{FF2B5EF4-FFF2-40B4-BE49-F238E27FC236}">
                <a16:creationId xmlns:a16="http://schemas.microsoft.com/office/drawing/2014/main" id="{8DE608E6-8881-46DF-98CA-CA0E4250CFCB}"/>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2</a:t>
            </a:fld>
            <a:endParaRPr lang="en-US" dirty="0"/>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Google Shape;207;p20"/>
          <p:cNvSpPr txBox="1">
            <a:spLocks noGrp="1"/>
          </p:cNvSpPr>
          <p:nvPr>
            <p:ph type="title"/>
          </p:nvPr>
        </p:nvSpPr>
        <p:spPr>
          <a:xfrm>
            <a:off x="831850" y="1709738"/>
            <a:ext cx="10515600" cy="2852738"/>
          </a:xfrm>
          <a:prstGeom prst="rect">
            <a:avLst/>
          </a:prstGeom>
        </p:spPr>
        <p:txBody>
          <a:bodyPr/>
          <a:lstStyle>
            <a:lvl1pPr>
              <a:defRPr sz="4800"/>
            </a:lvl1pPr>
          </a:lstStyle>
          <a:p>
            <a:r>
              <a:rPr lang="es-US" dirty="0"/>
              <a:t>Conclusión</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Google Shape;213;p21"/>
          <p:cNvSpPr txBox="1">
            <a:spLocks noGrp="1"/>
          </p:cNvSpPr>
          <p:nvPr>
            <p:ph type="title"/>
          </p:nvPr>
        </p:nvSpPr>
        <p:spPr>
          <a:xfrm>
            <a:off x="753354" y="986128"/>
            <a:ext cx="9925051" cy="928689"/>
          </a:xfrm>
          <a:prstGeom prst="rect">
            <a:avLst/>
          </a:prstGeom>
        </p:spPr>
        <p:txBody>
          <a:bodyPr anchor="t"/>
          <a:lstStyle/>
          <a:p>
            <a:r>
              <a:rPr lang="es-US" dirty="0"/>
              <a:t>Puntos clave</a:t>
            </a:r>
          </a:p>
        </p:txBody>
      </p:sp>
      <p:sp>
        <p:nvSpPr>
          <p:cNvPr id="243" name="Google Shape;214;p21"/>
          <p:cNvSpPr txBox="1">
            <a:spLocks noGrp="1"/>
          </p:cNvSpPr>
          <p:nvPr>
            <p:ph type="body" idx="4294967295"/>
          </p:nvPr>
        </p:nvSpPr>
        <p:spPr>
          <a:xfrm>
            <a:off x="753352" y="1724297"/>
            <a:ext cx="10572145" cy="3773625"/>
          </a:xfrm>
          <a:prstGeom prst="rect">
            <a:avLst/>
          </a:prstGeom>
        </p:spPr>
        <p:txBody>
          <a:bodyPr/>
          <a:lstStyle/>
          <a:p>
            <a:pPr marL="342900" indent="-342900" algn="l">
              <a:spcBef>
                <a:spcPts val="1200"/>
              </a:spcBef>
              <a:buBlip>
                <a:blip r:embed="rId3"/>
              </a:buBlip>
              <a:defRPr b="0">
                <a:solidFill>
                  <a:schemeClr val="accent4"/>
                </a:solidFill>
              </a:defRPr>
            </a:pPr>
            <a:r>
              <a:rPr lang="es-US" sz="2400" dirty="0">
                <a:solidFill>
                  <a:srgbClr val="000000"/>
                </a:solidFill>
              </a:rPr>
              <a:t>Identificar los riesgos es ver la posibilidad de que ocurra un problema. </a:t>
            </a:r>
          </a:p>
          <a:p>
            <a:pPr marL="342900" indent="-342900" algn="l">
              <a:spcBef>
                <a:spcPts val="1200"/>
              </a:spcBef>
              <a:buBlip>
                <a:blip r:embed="rId3"/>
              </a:buBlip>
              <a:defRPr b="0">
                <a:solidFill>
                  <a:schemeClr val="accent4"/>
                </a:solidFill>
              </a:defRPr>
            </a:pPr>
            <a:r>
              <a:rPr lang="es-US" sz="2400" dirty="0">
                <a:solidFill>
                  <a:srgbClr val="000000"/>
                </a:solidFill>
              </a:rPr>
              <a:t>Puede ayudar a controlar las infecciones en la atención médica cuando aprende a identificar el riesgo de que los microbios se propaguen y causen infecciones, y evitando que esto ocurra.</a:t>
            </a:r>
          </a:p>
          <a:p>
            <a:pPr marL="342900" indent="-342900" algn="l">
              <a:spcBef>
                <a:spcPts val="1200"/>
              </a:spcBef>
              <a:buBlip>
                <a:blip r:embed="rId3"/>
              </a:buBlip>
              <a:defRPr b="0">
                <a:solidFill>
                  <a:schemeClr val="accent4"/>
                </a:solidFill>
              </a:defRPr>
            </a:pPr>
            <a:r>
              <a:rPr lang="es-US" sz="2400" dirty="0">
                <a:solidFill>
                  <a:srgbClr val="000000"/>
                </a:solidFill>
              </a:rPr>
              <a:t>La atención médica es un entorno único: consideramos los microbios de forma diferente en la atención médica que en otros lugares.</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831-C0A4-43BD-83CB-0FB0ED421693}"/>
              </a:ext>
            </a:extLst>
          </p:cNvPr>
          <p:cNvSpPr>
            <a:spLocks noGrp="1"/>
          </p:cNvSpPr>
          <p:nvPr>
            <p:ph type="title"/>
          </p:nvPr>
        </p:nvSpPr>
        <p:spPr>
          <a:xfrm>
            <a:off x="753354" y="373018"/>
            <a:ext cx="9840038" cy="677270"/>
          </a:xfrm>
        </p:spPr>
        <p:txBody>
          <a:bodyPr/>
          <a:lstStyle/>
          <a:p>
            <a:r>
              <a:rPr lang="en-US" dirty="0"/>
              <a:t>How to Get Involved and Feedback</a:t>
            </a:r>
          </a:p>
        </p:txBody>
      </p:sp>
      <p:sp>
        <p:nvSpPr>
          <p:cNvPr id="3" name="Content Placeholder 2">
            <a:extLst>
              <a:ext uri="{FF2B5EF4-FFF2-40B4-BE49-F238E27FC236}">
                <a16:creationId xmlns:a16="http://schemas.microsoft.com/office/drawing/2014/main" id="{EA7FE9FA-2F49-4CAC-8794-C7881CF14D8C}"/>
              </a:ext>
            </a:extLst>
          </p:cNvPr>
          <p:cNvSpPr>
            <a:spLocks noGrp="1"/>
          </p:cNvSpPr>
          <p:nvPr>
            <p:ph idx="1"/>
          </p:nvPr>
        </p:nvSpPr>
        <p:spPr>
          <a:xfrm>
            <a:off x="1280160" y="1226029"/>
            <a:ext cx="5593080" cy="4175760"/>
          </a:xfrm>
        </p:spPr>
        <p:txBody>
          <a:bodyPr>
            <a:noAutofit/>
          </a:bodyPr>
          <a:lstStyle/>
          <a:p>
            <a:pPr marL="0" marR="0" lvl="0" indent="0" algn="l" defTabSz="850391" rtl="0" eaLnBrk="1" fontAlgn="auto" latinLnBrk="0" hangingPunct="1">
              <a:lnSpc>
                <a:spcPct val="95000"/>
              </a:lnSpc>
              <a:spcBef>
                <a:spcPts val="0"/>
              </a:spcBef>
              <a:spcAft>
                <a:spcPts val="0"/>
              </a:spcAft>
              <a:buClrTx/>
              <a:buSzTx/>
              <a:buFontTx/>
              <a:buNone/>
              <a:tabLst/>
              <a:defRPr sz="1581"/>
            </a:pPr>
            <a:r>
              <a:rPr kumimoji="0" lang="es-US" sz="1800" b="0" i="0" u="none" strike="noStrike" kern="0" cap="none" spc="0" normalizeH="0" baseline="0" dirty="0">
                <a:ln>
                  <a:noFill/>
                </a:ln>
                <a:solidFill>
                  <a:schemeClr val="tx1"/>
                </a:solidFill>
                <a:effectLst/>
                <a:uLnTx/>
                <a:uFillTx/>
                <a:latin typeface="Century Gothic"/>
                <a:sym typeface="Century Gothic"/>
              </a:rPr>
              <a:t>Proyecto Firstline en CDC.gov: </a:t>
            </a:r>
          </a:p>
          <a:p>
            <a:pPr marL="0" marR="0" lvl="0" indent="0" algn="l" defTabSz="850391" rtl="0" eaLnBrk="1" fontAlgn="auto" latinLnBrk="0" hangingPunct="1">
              <a:lnSpc>
                <a:spcPct val="95000"/>
              </a:lnSpc>
              <a:spcBef>
                <a:spcPts val="0"/>
              </a:spcBef>
              <a:spcAft>
                <a:spcPts val="0"/>
              </a:spcAft>
              <a:buClrTx/>
              <a:buSzTx/>
              <a:buFontTx/>
              <a:buNone/>
              <a:tabLst/>
              <a:defRPr sz="1581" u="sng">
                <a:solidFill>
                  <a:srgbClr val="0070C0"/>
                </a:solidFill>
              </a:defRPr>
            </a:pPr>
            <a:r>
              <a:rPr kumimoji="0" lang="es-US" sz="1800" b="0" i="0" u="sng" strike="noStrike" kern="0" cap="none" spc="0" normalizeH="0" baseline="0" dirty="0">
                <a:ln>
                  <a:noFill/>
                </a:ln>
                <a:solidFill>
                  <a:srgbClr val="0070C0"/>
                </a:solidFill>
                <a:effectLst/>
                <a:uLnTx/>
                <a:uFill>
                  <a:solidFill>
                    <a:srgbClr val="0070C0"/>
                  </a:solidFill>
                </a:uFill>
                <a:latin typeface="Century Gothic"/>
                <a:sym typeface="Century Gothic"/>
                <a:hlinkClick r:id="rId5"/>
              </a:rPr>
              <a:t>https://www.cdc.gov/infectioncontrol/projectfirstline/es/index.html</a:t>
            </a:r>
            <a:endParaRPr kumimoji="0" lang="es-US" sz="1800" b="0" i="0" u="sng" strike="noStrike" kern="0" cap="none" spc="0" normalizeH="0" baseline="0" dirty="0">
              <a:ln>
                <a:noFill/>
              </a:ln>
              <a:solidFill>
                <a:srgbClr val="1F419A"/>
              </a:solidFill>
              <a:effectLst/>
              <a:uLnTx/>
              <a:uFillTx/>
              <a:latin typeface="Century Gothic"/>
              <a:sym typeface="Century Gothic"/>
            </a:endParaRPr>
          </a:p>
          <a:p>
            <a:pPr marL="0" marR="0" lvl="0" indent="0" algn="l" defTabSz="850391" rtl="0" eaLnBrk="1" fontAlgn="auto" latinLnBrk="0" hangingPunct="1">
              <a:lnSpc>
                <a:spcPct val="95000"/>
              </a:lnSpc>
              <a:spcBef>
                <a:spcPts val="1100"/>
              </a:spcBef>
              <a:spcAft>
                <a:spcPts val="0"/>
              </a:spcAft>
              <a:buClrTx/>
              <a:buSzTx/>
              <a:buFontTx/>
              <a:buNone/>
              <a:tabLst/>
              <a:defRPr sz="1581"/>
            </a:pPr>
            <a:r>
              <a:rPr kumimoji="0" lang="es-US" sz="1800" b="0" i="0" u="none" strike="noStrike" kern="0" cap="none" spc="0" normalizeH="0" baseline="0" dirty="0">
                <a:ln>
                  <a:noFill/>
                </a:ln>
                <a:solidFill>
                  <a:schemeClr val="tx1"/>
                </a:solidFill>
                <a:effectLst/>
                <a:uLnTx/>
                <a:uFillTx/>
                <a:latin typeface="Century Gothic"/>
                <a:sym typeface="Century Gothic"/>
              </a:rPr>
              <a:t>Proyecto Firstline de los CDC en Facebook:</a:t>
            </a:r>
          </a:p>
          <a:p>
            <a:pPr marL="0" marR="0" lvl="0" indent="0" algn="l" defTabSz="850391" rtl="0" eaLnBrk="1" fontAlgn="auto" latinLnBrk="0" hangingPunct="1">
              <a:lnSpc>
                <a:spcPct val="95000"/>
              </a:lnSpc>
              <a:spcBef>
                <a:spcPts val="0"/>
              </a:spcBef>
              <a:spcAft>
                <a:spcPts val="0"/>
              </a:spcAft>
              <a:buClrTx/>
              <a:buSzTx/>
              <a:buFontTx/>
              <a:buNone/>
              <a:tabLst/>
              <a:defRPr sz="1581" u="sng">
                <a:solidFill>
                  <a:srgbClr val="1F419A"/>
                </a:solidFill>
              </a:defRPr>
            </a:pPr>
            <a:r>
              <a:rPr kumimoji="0" lang="es-US" sz="1800" b="0" i="0" u="sng" strike="noStrike" kern="0" cap="none" spc="0" normalizeH="0" baseline="0" dirty="0">
                <a:ln>
                  <a:noFill/>
                </a:ln>
                <a:solidFill>
                  <a:srgbClr val="0070C0"/>
                </a:solidFill>
                <a:effectLst/>
                <a:uLnTx/>
                <a:uFill>
                  <a:solidFill>
                    <a:srgbClr val="0070C0"/>
                  </a:solidFill>
                </a:uFill>
                <a:latin typeface="Century Gothic"/>
                <a:sym typeface="Century Gothic"/>
                <a:hlinkClick r:id="rId6"/>
              </a:rPr>
              <a:t>https://www.facebook.com/CDCProjectFirstline</a:t>
            </a:r>
            <a:r>
              <a:rPr kumimoji="0" lang="es-US" sz="1800" b="0" i="0" u="sng" strike="noStrike" kern="0" cap="none" spc="0" normalizeH="0" baseline="0" dirty="0">
                <a:ln>
                  <a:noFill/>
                </a:ln>
                <a:solidFill>
                  <a:srgbClr val="1F419A"/>
                </a:solidFill>
                <a:effectLst/>
                <a:uLnTx/>
                <a:uFillTx/>
                <a:latin typeface="Century Gothic"/>
                <a:sym typeface="Century Gothic"/>
              </a:rPr>
              <a:t>   </a:t>
            </a:r>
          </a:p>
          <a:p>
            <a:pPr marL="0" marR="0" lvl="0" indent="0" algn="l" defTabSz="850391" rtl="0" eaLnBrk="1" fontAlgn="auto" latinLnBrk="0" hangingPunct="1">
              <a:lnSpc>
                <a:spcPct val="95000"/>
              </a:lnSpc>
              <a:spcBef>
                <a:spcPts val="1100"/>
              </a:spcBef>
              <a:spcAft>
                <a:spcPts val="0"/>
              </a:spcAft>
              <a:buClrTx/>
              <a:buSzTx/>
              <a:buFontTx/>
              <a:buNone/>
              <a:tabLst/>
              <a:defRPr sz="1581"/>
            </a:pPr>
            <a:r>
              <a:rPr kumimoji="0" lang="es-US" sz="1800" b="0" i="0" u="none" strike="noStrike" kern="0" cap="none" spc="0" normalizeH="0" baseline="0" dirty="0">
                <a:ln>
                  <a:noFill/>
                </a:ln>
                <a:solidFill>
                  <a:schemeClr val="tx1"/>
                </a:solidFill>
                <a:effectLst/>
                <a:uLnTx/>
                <a:uFillTx/>
                <a:latin typeface="Century Gothic"/>
                <a:sym typeface="Century Gothic"/>
              </a:rPr>
              <a:t>Proyecto Firstline de los CDC en Twitter:</a:t>
            </a:r>
          </a:p>
          <a:p>
            <a:pPr marL="0" marR="0" lvl="0" indent="0" algn="l" defTabSz="850391" rtl="0" eaLnBrk="1" fontAlgn="auto" latinLnBrk="0" hangingPunct="1">
              <a:lnSpc>
                <a:spcPct val="95000"/>
              </a:lnSpc>
              <a:spcBef>
                <a:spcPts val="0"/>
              </a:spcBef>
              <a:spcAft>
                <a:spcPts val="0"/>
              </a:spcAft>
              <a:buClrTx/>
              <a:buSzTx/>
              <a:buFontTx/>
              <a:buNone/>
              <a:tabLst/>
              <a:defRPr sz="1581" u="sng">
                <a:solidFill>
                  <a:srgbClr val="1F419A"/>
                </a:solidFill>
              </a:defRPr>
            </a:pPr>
            <a:r>
              <a:rPr kumimoji="0" lang="es-US" sz="1800" b="0" i="0" u="sng" strike="noStrike" kern="0" cap="none" spc="0" normalizeH="0" baseline="0" dirty="0">
                <a:ln>
                  <a:noFill/>
                </a:ln>
                <a:solidFill>
                  <a:srgbClr val="0070C0"/>
                </a:solidFill>
                <a:effectLst/>
                <a:uLnTx/>
                <a:uFill>
                  <a:solidFill>
                    <a:srgbClr val="0070C0"/>
                  </a:solidFill>
                </a:uFill>
                <a:latin typeface="Century Gothic"/>
                <a:sym typeface="Century Gothic"/>
                <a:hlinkClick r:id="rId7"/>
              </a:rPr>
              <a:t>https://twitter.com/CDC_Firstline</a:t>
            </a:r>
            <a:r>
              <a:rPr kumimoji="0" lang="es-US" sz="1800" b="0" i="0" u="sng" strike="noStrike" kern="0" cap="none" spc="0" normalizeH="0" baseline="0" dirty="0">
                <a:ln>
                  <a:noFill/>
                </a:ln>
                <a:solidFill>
                  <a:srgbClr val="1F419A"/>
                </a:solidFill>
                <a:effectLst/>
                <a:uLnTx/>
                <a:uFillTx/>
                <a:latin typeface="Century Gothic"/>
                <a:sym typeface="Century Gothic"/>
              </a:rPr>
              <a:t> </a:t>
            </a:r>
          </a:p>
          <a:p>
            <a:pPr marL="0" marR="0" lvl="0" indent="0" algn="l" defTabSz="850391" rtl="0" eaLnBrk="1" fontAlgn="auto" latinLnBrk="0" hangingPunct="1">
              <a:lnSpc>
                <a:spcPct val="95000"/>
              </a:lnSpc>
              <a:spcBef>
                <a:spcPts val="1100"/>
              </a:spcBef>
              <a:spcAft>
                <a:spcPts val="0"/>
              </a:spcAft>
              <a:buClrTx/>
              <a:buSzTx/>
              <a:buFontTx/>
              <a:buNone/>
              <a:tabLst/>
              <a:defRPr sz="1581"/>
            </a:pPr>
            <a:r>
              <a:rPr kumimoji="0" lang="es-US" sz="1800" b="0" i="0" u="none" strike="noStrike" kern="0" cap="none" spc="0" normalizeH="0" baseline="0" dirty="0">
                <a:ln>
                  <a:noFill/>
                </a:ln>
                <a:solidFill>
                  <a:schemeClr val="tx1"/>
                </a:solidFill>
                <a:effectLst/>
                <a:uLnTx/>
                <a:uFillTx/>
                <a:latin typeface="Century Gothic"/>
                <a:sym typeface="Century Gothic"/>
              </a:rPr>
              <a:t>Proyecto Firstline </a:t>
            </a:r>
            <a:r>
              <a:rPr kumimoji="0" lang="es-US" sz="1800" b="0" i="1" u="none" strike="noStrike" kern="0" cap="none" spc="0" normalizeH="0" baseline="0" dirty="0">
                <a:ln>
                  <a:noFill/>
                </a:ln>
                <a:solidFill>
                  <a:schemeClr val="tx1"/>
                </a:solidFill>
                <a:effectLst/>
                <a:uLnTx/>
                <a:uFillTx/>
                <a:latin typeface="Century Gothic"/>
                <a:sym typeface="Century Gothic"/>
              </a:rPr>
              <a:t>Control de Infecciones </a:t>
            </a:r>
            <a:r>
              <a:rPr kumimoji="0" lang="es-US" sz="1800" b="0" i="0" u="none" strike="noStrike" kern="0" cap="none" spc="0" normalizeH="0" baseline="0" dirty="0">
                <a:ln>
                  <a:noFill/>
                </a:ln>
                <a:solidFill>
                  <a:schemeClr val="tx1"/>
                </a:solidFill>
                <a:effectLst/>
                <a:uLnTx/>
                <a:uFillTx/>
                <a:latin typeface="Century Gothic"/>
                <a:sym typeface="Century Gothic"/>
              </a:rPr>
              <a:t>en YouTube:</a:t>
            </a:r>
          </a:p>
          <a:p>
            <a:pPr marL="0" marR="0" lvl="0" indent="0" algn="l" defTabSz="850391" rtl="0" eaLnBrk="1" fontAlgn="auto" latinLnBrk="0" hangingPunct="1">
              <a:lnSpc>
                <a:spcPct val="95000"/>
              </a:lnSpc>
              <a:spcBef>
                <a:spcPts val="0"/>
              </a:spcBef>
              <a:spcAft>
                <a:spcPts val="0"/>
              </a:spcAft>
              <a:buClrTx/>
              <a:buSzTx/>
              <a:buFontTx/>
              <a:buNone/>
              <a:tabLst/>
              <a:defRPr sz="1581" u="sng">
                <a:solidFill>
                  <a:srgbClr val="1F419A"/>
                </a:solidFill>
              </a:defRPr>
            </a:pPr>
            <a:r>
              <a:rPr kumimoji="0" lang="es-US" sz="1800" b="0" i="0" u="sng" strike="noStrike" kern="0" cap="none" spc="0" normalizeH="0" baseline="0" dirty="0">
                <a:ln>
                  <a:noFill/>
                </a:ln>
                <a:solidFill>
                  <a:srgbClr val="0070C0"/>
                </a:solidFill>
                <a:effectLst/>
                <a:uLnTx/>
                <a:uFill>
                  <a:solidFill>
                    <a:srgbClr val="0070C0"/>
                  </a:solidFill>
                </a:uFill>
                <a:latin typeface="Century Gothic"/>
                <a:sym typeface="Century Gothic"/>
                <a:hlinkClick r:id="rId8"/>
              </a:rPr>
              <a:t>https://www.youtube.com/playlist?list=PLvrp9iOILTQZQGtDnSDGViKDdRtIc13VX</a:t>
            </a:r>
            <a:r>
              <a:rPr kumimoji="0" lang="es-US" sz="1800" b="0" i="0" u="sng" strike="noStrike" kern="0" cap="none" spc="0" normalizeH="0" baseline="0" dirty="0">
                <a:ln>
                  <a:noFill/>
                </a:ln>
                <a:solidFill>
                  <a:srgbClr val="1F419A"/>
                </a:solidFill>
                <a:effectLst/>
                <a:uLnTx/>
                <a:uFillTx/>
                <a:latin typeface="Century Gothic"/>
                <a:sym typeface="Century Gothic"/>
              </a:rPr>
              <a:t>  </a:t>
            </a:r>
          </a:p>
          <a:p>
            <a:pPr marL="0" marR="0" lvl="0" indent="0" algn="l" defTabSz="850391" rtl="0" eaLnBrk="1" fontAlgn="auto" latinLnBrk="0" hangingPunct="1">
              <a:lnSpc>
                <a:spcPct val="95000"/>
              </a:lnSpc>
              <a:spcBef>
                <a:spcPts val="1100"/>
              </a:spcBef>
              <a:spcAft>
                <a:spcPts val="0"/>
              </a:spcAft>
              <a:buClrTx/>
              <a:buSzTx/>
              <a:buFontTx/>
              <a:buNone/>
              <a:tabLst/>
              <a:defRPr sz="1581"/>
            </a:pPr>
            <a:r>
              <a:rPr kumimoji="0" lang="es-US" sz="1800" b="0" i="0" u="none" strike="noStrike" kern="0" cap="none" spc="0" normalizeH="0" baseline="0" dirty="0">
                <a:ln>
                  <a:noFill/>
                </a:ln>
                <a:solidFill>
                  <a:schemeClr val="tx1"/>
                </a:solidFill>
                <a:effectLst/>
                <a:uLnTx/>
                <a:uFillTx/>
                <a:latin typeface="Century Gothic"/>
                <a:sym typeface="Century Gothic"/>
              </a:rPr>
              <a:t>Para suscribirse a los mensajes de correo electrónico del Proyecto Firstline, haga clic aquí: </a:t>
            </a:r>
            <a:r>
              <a:rPr kumimoji="0" lang="es-US" sz="1800" b="0" i="0" u="sng" strike="noStrike" kern="0" cap="none" spc="0" normalizeH="0" baseline="0" dirty="0">
                <a:ln>
                  <a:noFill/>
                </a:ln>
                <a:solidFill>
                  <a:srgbClr val="0070C0"/>
                </a:solidFill>
                <a:effectLst/>
                <a:uLnTx/>
                <a:uFill>
                  <a:solidFill>
                    <a:srgbClr val="0070C0"/>
                  </a:solidFill>
                </a:uFill>
                <a:latin typeface="Century Gothic"/>
                <a:sym typeface="Century Gothic"/>
                <a:hlinkClick r:id="rId9"/>
              </a:rPr>
              <a:t>https://tools.cdc.gov/campaignproxyservice/subscriptions.aspx?topic_id=USCDC_2104</a:t>
            </a:r>
          </a:p>
        </p:txBody>
      </p:sp>
      <p:sp>
        <p:nvSpPr>
          <p:cNvPr id="4" name="Content Placeholder 3">
            <a:extLst>
              <a:ext uri="{FF2B5EF4-FFF2-40B4-BE49-F238E27FC236}">
                <a16:creationId xmlns:a16="http://schemas.microsoft.com/office/drawing/2014/main" id="{5EAF075A-AC00-426E-9408-6BC5D57BA8F6}"/>
              </a:ext>
            </a:extLst>
          </p:cNvPr>
          <p:cNvSpPr>
            <a:spLocks noGrp="1"/>
          </p:cNvSpPr>
          <p:nvPr>
            <p:ph type="body" sz="quarter" idx="10"/>
          </p:nvPr>
        </p:nvSpPr>
        <p:spPr>
          <a:xfrm>
            <a:off x="7208520" y="1226029"/>
            <a:ext cx="4343400" cy="4175760"/>
          </a:xfrm>
        </p:spPr>
        <p:txBody>
          <a:bodyPr>
            <a:normAutofit lnSpcReduction="10000"/>
          </a:bodyPr>
          <a:lstStyle/>
          <a:p>
            <a:pPr marL="228600" indent="-225425">
              <a:buClr>
                <a:schemeClr val="accent4"/>
              </a:buClr>
              <a:buSzPts val="1700"/>
              <a:defRPr sz="1700">
                <a:solidFill>
                  <a:srgbClr val="FFFFFF"/>
                </a:solidFill>
              </a:defRPr>
            </a:pPr>
            <a:r>
              <a:rPr lang="es-US" sz="1800" dirty="0">
                <a:solidFill>
                  <a:srgbClr val="000000"/>
                </a:solidFill>
              </a:rPr>
              <a:t>Video de</a:t>
            </a:r>
            <a:r>
              <a:rPr lang="es-US" sz="1800" i="1" dirty="0">
                <a:solidFill>
                  <a:srgbClr val="000000"/>
                </a:solidFill>
              </a:rPr>
              <a:t> identificación de riesgos en la atención médica en acción: </a:t>
            </a:r>
            <a:r>
              <a:rPr lang="es-US" sz="1800" u="sng" dirty="0">
                <a:solidFill>
                  <a:srgbClr val="1F419A"/>
                </a:solidFill>
                <a:uFill>
                  <a:solidFill>
                    <a:srgbClr val="1F419A"/>
                  </a:solidFill>
                </a:uFill>
                <a:hlinkClick r:id="rId10"/>
              </a:rPr>
              <a:t>https://www.cdc.gov/infectioncontrol/projectfirstline/videos/es/C1-Identificacion-riesgos-medica-LowRes.mp4</a:t>
            </a:r>
          </a:p>
          <a:p>
            <a:pPr marL="228600" indent="-225425">
              <a:buClr>
                <a:schemeClr val="accent4"/>
              </a:buClr>
              <a:buSzPts val="1700"/>
              <a:defRPr sz="1700">
                <a:solidFill>
                  <a:srgbClr val="FFFFFF"/>
                </a:solidFill>
              </a:defRPr>
            </a:pPr>
            <a:r>
              <a:rPr lang="es-US" sz="1800" dirty="0">
                <a:solidFill>
                  <a:srgbClr val="000000"/>
                </a:solidFill>
              </a:rPr>
              <a:t>Formulario de comentarios del Proyecto Firstline: </a:t>
            </a:r>
            <a:r>
              <a:rPr lang="es-US" sz="1800" u="sng" dirty="0">
                <a:solidFill>
                  <a:srgbClr val="1F419A"/>
                </a:solidFill>
                <a:uFill>
                  <a:solidFill>
                    <a:srgbClr val="1F419A"/>
                  </a:solidFill>
                </a:uFill>
                <a:hlinkClick r:id="rId11"/>
              </a:rPr>
              <a:t>https://www.cdc.gov/infectioncontrol/pdf/projectfirstline/Formulario-de-comentarios-de-la-sesion-riesgos-508.pdf</a:t>
            </a:r>
          </a:p>
          <a:p>
            <a:pPr marL="228600" indent="-225425">
              <a:buClr>
                <a:schemeClr val="accent4"/>
              </a:buClr>
              <a:buSzPts val="1700"/>
              <a:defRPr sz="1700">
                <a:solidFill>
                  <a:srgbClr val="FFFFFF"/>
                </a:solidFill>
              </a:defRPr>
            </a:pPr>
            <a:r>
              <a:rPr lang="es-US" sz="1800" dirty="0">
                <a:solidFill>
                  <a:srgbClr val="000000"/>
                </a:solidFill>
                <a:highlight>
                  <a:srgbClr val="FFFF00"/>
                </a:highlight>
              </a:rPr>
              <a:t>Marcador de posición para que los colaboradores añadan sus propios enlaces</a:t>
            </a:r>
          </a:p>
        </p:txBody>
      </p:sp>
    </p:spTree>
    <p:custDataLst>
      <p:tags r:id="rId1"/>
    </p:custDataLst>
    <p:extLst>
      <p:ext uri="{BB962C8B-B14F-4D97-AF65-F5344CB8AC3E}">
        <p14:creationId xmlns:p14="http://schemas.microsoft.com/office/powerpoint/2010/main" val="134552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Google Shape;88;p3"/>
          <p:cNvSpPr txBox="1">
            <a:spLocks noGrp="1"/>
          </p:cNvSpPr>
          <p:nvPr>
            <p:ph type="title"/>
          </p:nvPr>
        </p:nvSpPr>
        <p:spPr>
          <a:xfrm>
            <a:off x="838200" y="1709738"/>
            <a:ext cx="10515600" cy="2852738"/>
          </a:xfrm>
          <a:prstGeom prst="rect">
            <a:avLst/>
          </a:prstGeom>
        </p:spPr>
        <p:txBody>
          <a:bodyPr/>
          <a:lstStyle>
            <a:lvl1pPr>
              <a:defRPr sz="4800"/>
            </a:lvl1pPr>
          </a:lstStyle>
          <a:p>
            <a:r>
              <a:rPr lang="es-US" dirty="0"/>
              <a:t>Cómo identificar los riesgos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Google Shape;94;p4"/>
          <p:cNvSpPr txBox="1">
            <a:spLocks noGrp="1"/>
          </p:cNvSpPr>
          <p:nvPr>
            <p:ph type="title"/>
          </p:nvPr>
        </p:nvSpPr>
        <p:spPr>
          <a:xfrm>
            <a:off x="1280480" y="1744579"/>
            <a:ext cx="5636528" cy="2346158"/>
          </a:xfrm>
          <a:prstGeom prst="rect">
            <a:avLst/>
          </a:prstGeom>
        </p:spPr>
        <p:txBody>
          <a:bodyPr>
            <a:normAutofit/>
          </a:bodyPr>
          <a:lstStyle/>
          <a:p>
            <a:pPr defTabSz="512063">
              <a:defRPr sz="2016"/>
            </a:pPr>
            <a:r>
              <a:rPr lang="es-US" sz="4000" dirty="0"/>
              <a:t>Pregunta para la conversación: </a:t>
            </a:r>
          </a:p>
          <a:p>
            <a:pPr defTabSz="512063">
              <a:defRPr sz="2016"/>
            </a:pPr>
            <a:endParaRPr lang="es-US" sz="4000" dirty="0"/>
          </a:p>
          <a:p>
            <a:pPr defTabSz="512063">
              <a:defRPr sz="2016"/>
            </a:pPr>
            <a:r>
              <a:rPr lang="es-US" sz="4000" dirty="0"/>
              <a:t>¿Qué es el "riesgo"?</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Google Shape;100;p5">
            <a:extLst>
              <a:ext uri="{C183D7F6-B498-43B3-948B-1728B52AA6E4}">
                <adec:decorative xmlns:adec="http://schemas.microsoft.com/office/drawing/2017/decorative" val="1"/>
              </a:ext>
            </a:extLst>
          </p:cNvPr>
          <p:cNvSpPr/>
          <p:nvPr/>
        </p:nvSpPr>
        <p:spPr>
          <a:xfrm>
            <a:off x="2191406" y="2160831"/>
            <a:ext cx="7835463" cy="929212"/>
          </a:xfrm>
          <a:prstGeom prst="roundRect">
            <a:avLst>
              <a:gd name="adj" fmla="val 16667"/>
            </a:avLst>
          </a:prstGeom>
          <a:solidFill>
            <a:schemeClr val="accent4"/>
          </a:solidFill>
          <a:ln w="12700">
            <a:miter lim="400000"/>
          </a:ln>
        </p:spPr>
        <p:txBody>
          <a:bodyPr lIns="45719" rIns="45719"/>
          <a:lstStyle/>
          <a:p>
            <a:pPr algn="ctr">
              <a:lnSpc>
                <a:spcPct val="100000"/>
              </a:lnSpc>
              <a:defRPr sz="1800" b="0"/>
            </a:pPr>
            <a:endParaRPr/>
          </a:p>
        </p:txBody>
      </p:sp>
      <p:sp>
        <p:nvSpPr>
          <p:cNvPr id="158" name="Google Shape;101;p5"/>
          <p:cNvSpPr txBox="1">
            <a:spLocks noGrp="1"/>
          </p:cNvSpPr>
          <p:nvPr>
            <p:ph type="title"/>
          </p:nvPr>
        </p:nvSpPr>
        <p:spPr>
          <a:xfrm>
            <a:off x="1199952" y="721598"/>
            <a:ext cx="9925248" cy="929211"/>
          </a:xfrm>
          <a:prstGeom prst="rect">
            <a:avLst/>
          </a:prstGeom>
        </p:spPr>
        <p:txBody>
          <a:bodyPr/>
          <a:lstStyle/>
          <a:p>
            <a:r>
              <a:rPr lang="es-US" dirty="0"/>
              <a:t>Definición de identificación de los riesgos:</a:t>
            </a:r>
          </a:p>
        </p:txBody>
      </p:sp>
      <p:sp>
        <p:nvSpPr>
          <p:cNvPr id="2" name="Content Placeholder 1">
            <a:extLst>
              <a:ext uri="{FF2B5EF4-FFF2-40B4-BE49-F238E27FC236}">
                <a16:creationId xmlns:a16="http://schemas.microsoft.com/office/drawing/2014/main" id="{65D447D7-AB7A-4FE3-BC91-FDD47B5F1E19}"/>
              </a:ext>
            </a:extLst>
          </p:cNvPr>
          <p:cNvSpPr>
            <a:spLocks noGrp="1"/>
          </p:cNvSpPr>
          <p:nvPr>
            <p:ph idx="1"/>
          </p:nvPr>
        </p:nvSpPr>
        <p:spPr>
          <a:xfrm>
            <a:off x="2322096" y="2478558"/>
            <a:ext cx="7579893" cy="2249853"/>
          </a:xfrm>
        </p:spPr>
        <p:txBody>
          <a:bodyPr/>
          <a:lstStyle/>
          <a:p>
            <a:pPr marL="0" indent="0" algn="ctr">
              <a:buNone/>
            </a:pPr>
            <a:r>
              <a:rPr lang="es-US" sz="2400" b="1">
                <a:solidFill>
                  <a:schemeClr val="bg1"/>
                </a:solidFill>
              </a:rPr>
              <a:t>Ver la posibilidad de que ocurra un problema</a:t>
            </a:r>
          </a:p>
          <a:p>
            <a:pPr marL="0" indent="0">
              <a:spcBef>
                <a:spcPts val="4800"/>
              </a:spcBef>
              <a:buNone/>
            </a:pPr>
            <a:r>
              <a:rPr lang="es-US" sz="2400"/>
              <a:t>¡Verlo no significa que tenga que ocurrir!</a:t>
            </a:r>
          </a:p>
          <a:p>
            <a:pPr marL="0" indent="0">
              <a:buNone/>
            </a:pPr>
            <a:r>
              <a:rPr lang="es-US" sz="2400"/>
              <a:t>Actuamos para evitar que ocurran cosas malas.</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Google Shape;108;p6"/>
          <p:cNvSpPr txBox="1">
            <a:spLocks noGrp="1"/>
          </p:cNvSpPr>
          <p:nvPr>
            <p:ph type="title"/>
          </p:nvPr>
        </p:nvSpPr>
        <p:spPr>
          <a:xfrm>
            <a:off x="558661" y="1556426"/>
            <a:ext cx="3877152" cy="2548646"/>
          </a:xfrm>
          <a:prstGeom prst="rect">
            <a:avLst/>
          </a:prstGeom>
        </p:spPr>
        <p:txBody>
          <a:bodyPr>
            <a:noAutofit/>
          </a:bodyPr>
          <a:lstStyle/>
          <a:p>
            <a:pPr defTabSz="603504">
              <a:defRPr sz="1980"/>
            </a:pPr>
            <a:r>
              <a:rPr sz="2800" dirty="0"/>
              <a:t>Video: </a:t>
            </a:r>
            <a:br>
              <a:rPr sz="2800" dirty="0"/>
            </a:br>
            <a:r>
              <a:rPr lang="es-ES" sz="2800" dirty="0"/>
              <a:t>Identifique los riesgos de infección en la atención médica</a:t>
            </a:r>
            <a:endParaRPr sz="28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345BA-C0D9-4EB3-A6A4-F101ED4558EE}"/>
              </a:ext>
            </a:extLst>
          </p:cNvPr>
          <p:cNvSpPr>
            <a:spLocks noGrp="1"/>
          </p:cNvSpPr>
          <p:nvPr>
            <p:ph type="title"/>
          </p:nvPr>
        </p:nvSpPr>
        <p:spPr/>
        <p:txBody>
          <a:bodyPr>
            <a:normAutofit fontScale="90000"/>
          </a:bodyPr>
          <a:lstStyle/>
          <a:p>
            <a:br>
              <a:rPr lang="es-US" dirty="0"/>
            </a:br>
            <a:r>
              <a:rPr lang="es-US" sz="3600" dirty="0"/>
              <a:t>Ejemplo #1</a:t>
            </a:r>
            <a:endParaRPr lang="es-US" dirty="0"/>
          </a:p>
        </p:txBody>
      </p:sp>
      <p:sp>
        <p:nvSpPr>
          <p:cNvPr id="2" name="Oval 1" descr="A woman works on a ceiling light fixture while a man holds the stepladder she is standing on.">
            <a:extLst>
              <a:ext uri="{FF2B5EF4-FFF2-40B4-BE49-F238E27FC236}">
                <a16:creationId xmlns:a16="http://schemas.microsoft.com/office/drawing/2014/main" id="{71CA2A4A-AA93-4F16-A12F-60D772960D83}"/>
              </a:ext>
            </a:extLst>
          </p:cNvPr>
          <p:cNvSpPr/>
          <p:nvPr/>
        </p:nvSpPr>
        <p:spPr>
          <a:xfrm>
            <a:off x="5065295" y="228600"/>
            <a:ext cx="6100010" cy="61000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55AE310-971F-4035-9DD1-A8AAB946055E}"/>
              </a:ext>
              <a:ext uri="{C183D7F6-B498-43B3-948B-1728B52AA6E4}">
                <adec:decorative xmlns:adec="http://schemas.microsoft.com/office/drawing/2017/decorative" val="1"/>
              </a:ext>
            </a:extLst>
          </p:cNvPr>
          <p:cNvSpPr txBox="1"/>
          <p:nvPr/>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uLnTx/>
                <a:uFillTx/>
                <a:latin typeface="Century Gothic"/>
                <a:ea typeface="+mn-ea"/>
                <a:cs typeface="+mn-cs"/>
              </a:rPr>
              <a:t>Identificación de los riesgos por medio de los reservorios | Sesión 1: ¿Qué significa identificar un riesgo?</a:t>
            </a:r>
          </a:p>
        </p:txBody>
      </p:sp>
      <p:pic>
        <p:nvPicPr>
          <p:cNvPr id="11" name="Picture 10">
            <a:extLst>
              <a:ext uri="{FF2B5EF4-FFF2-40B4-BE49-F238E27FC236}">
                <a16:creationId xmlns:a16="http://schemas.microsoft.com/office/drawing/2014/main" id="{169D78C9-967C-4B51-8B5B-111DC7085EB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10" name="Slide Number Placeholder 5">
            <a:extLst>
              <a:ext uri="{FF2B5EF4-FFF2-40B4-BE49-F238E27FC236}">
                <a16:creationId xmlns:a16="http://schemas.microsoft.com/office/drawing/2014/main" id="{F19B4C03-3273-43CD-B190-6467B1DF8034}"/>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7</a:t>
            </a:fld>
            <a:endParaRPr lang="en-US" dirty="0"/>
          </a:p>
        </p:txBody>
      </p:sp>
    </p:spTree>
    <p:custDataLst>
      <p:tags r:id="rId1"/>
    </p:custDataLst>
    <p:extLst>
      <p:ext uri="{BB962C8B-B14F-4D97-AF65-F5344CB8AC3E}">
        <p14:creationId xmlns:p14="http://schemas.microsoft.com/office/powerpoint/2010/main" val="7852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5564-1B44-41E9-B1F4-4CC2B274E5B0}"/>
              </a:ext>
            </a:extLst>
          </p:cNvPr>
          <p:cNvSpPr>
            <a:spLocks noGrp="1"/>
          </p:cNvSpPr>
          <p:nvPr>
            <p:ph type="title"/>
          </p:nvPr>
        </p:nvSpPr>
        <p:spPr/>
        <p:txBody>
          <a:bodyPr>
            <a:normAutofit fontScale="90000"/>
          </a:bodyPr>
          <a:lstStyle/>
          <a:p>
            <a:br>
              <a:rPr lang="es-US" dirty="0"/>
            </a:br>
            <a:r>
              <a:rPr lang="es-US" sz="3600" dirty="0"/>
              <a:t>Ejemplo #2</a:t>
            </a:r>
            <a:endParaRPr lang="es-US" dirty="0"/>
          </a:p>
        </p:txBody>
      </p:sp>
      <p:sp>
        <p:nvSpPr>
          <p:cNvPr id="11" name="Oval 10" descr="A person in hospital scrubs is mopping a hallway.">
            <a:extLst>
              <a:ext uri="{FF2B5EF4-FFF2-40B4-BE49-F238E27FC236}">
                <a16:creationId xmlns:a16="http://schemas.microsoft.com/office/drawing/2014/main" id="{1C7175CE-0CF3-4A6B-9D52-6BF3155B40B7}"/>
              </a:ext>
            </a:extLst>
          </p:cNvPr>
          <p:cNvSpPr/>
          <p:nvPr/>
        </p:nvSpPr>
        <p:spPr>
          <a:xfrm>
            <a:off x="5065295" y="228600"/>
            <a:ext cx="6100010" cy="61000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74670B-A052-41C7-9AA4-10AC0BDC35B2}"/>
              </a:ext>
              <a:ext uri="{C183D7F6-B498-43B3-948B-1728B52AA6E4}">
                <adec:decorative xmlns:adec="http://schemas.microsoft.com/office/drawing/2017/decorative" val="1"/>
              </a:ext>
            </a:extLst>
          </p:cNvPr>
          <p:cNvSpPr txBox="1"/>
          <p:nvPr/>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uLnTx/>
                <a:uFillTx/>
                <a:latin typeface="Century Gothic"/>
                <a:ea typeface="+mn-ea"/>
                <a:cs typeface="+mn-cs"/>
              </a:rPr>
              <a:t>Identificación de los riesgos por medio de los reservorios | Sesión 1: ¿Qué significa identificar un riesgo?</a:t>
            </a:r>
          </a:p>
        </p:txBody>
      </p:sp>
      <p:pic>
        <p:nvPicPr>
          <p:cNvPr id="10" name="Picture 9">
            <a:extLst>
              <a:ext uri="{FF2B5EF4-FFF2-40B4-BE49-F238E27FC236}">
                <a16:creationId xmlns:a16="http://schemas.microsoft.com/office/drawing/2014/main" id="{3F0F8CB8-FB9A-4755-AAC2-248B9C70AD9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9" name="Slide Number Placeholder 5">
            <a:extLst>
              <a:ext uri="{FF2B5EF4-FFF2-40B4-BE49-F238E27FC236}">
                <a16:creationId xmlns:a16="http://schemas.microsoft.com/office/drawing/2014/main" id="{B522F51D-3782-4AB2-B614-A4A60997D888}"/>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8</a:t>
            </a:fld>
            <a:endParaRPr lang="en-US" dirty="0"/>
          </a:p>
        </p:txBody>
      </p:sp>
    </p:spTree>
    <p:custDataLst>
      <p:tags r:id="rId1"/>
    </p:custDataLst>
    <p:extLst>
      <p:ext uri="{BB962C8B-B14F-4D97-AF65-F5344CB8AC3E}">
        <p14:creationId xmlns:p14="http://schemas.microsoft.com/office/powerpoint/2010/main" val="398531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D3AD-5569-4778-80E2-35FA71B9A17F}"/>
              </a:ext>
            </a:extLst>
          </p:cNvPr>
          <p:cNvSpPr>
            <a:spLocks noGrp="1"/>
          </p:cNvSpPr>
          <p:nvPr>
            <p:ph type="title"/>
          </p:nvPr>
        </p:nvSpPr>
        <p:spPr/>
        <p:txBody>
          <a:bodyPr>
            <a:normAutofit fontScale="90000"/>
          </a:bodyPr>
          <a:lstStyle/>
          <a:p>
            <a:br>
              <a:rPr lang="es-US" dirty="0"/>
            </a:br>
            <a:r>
              <a:rPr lang="es-US" sz="3600" dirty="0"/>
              <a:t>Ejemplo #3</a:t>
            </a:r>
            <a:endParaRPr lang="es-US" dirty="0"/>
          </a:p>
        </p:txBody>
      </p:sp>
      <p:sp>
        <p:nvSpPr>
          <p:cNvPr id="7" name="Oval 6" descr="A woman wearing a mask is pulling on gloves.">
            <a:extLst>
              <a:ext uri="{FF2B5EF4-FFF2-40B4-BE49-F238E27FC236}">
                <a16:creationId xmlns:a16="http://schemas.microsoft.com/office/drawing/2014/main" id="{9B8B8137-817B-4846-8AF8-A9E4E3DC721F}"/>
              </a:ext>
            </a:extLst>
          </p:cNvPr>
          <p:cNvSpPr/>
          <p:nvPr/>
        </p:nvSpPr>
        <p:spPr>
          <a:xfrm>
            <a:off x="5065295" y="228600"/>
            <a:ext cx="6100010" cy="610001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F22663-CA4B-4296-8355-5D5348CE87D6}"/>
              </a:ext>
              <a:ext uri="{C183D7F6-B498-43B3-948B-1728B52AA6E4}">
                <adec:decorative xmlns:adec="http://schemas.microsoft.com/office/drawing/2017/decorative" val="1"/>
              </a:ext>
            </a:extLst>
          </p:cNvPr>
          <p:cNvSpPr txBox="1"/>
          <p:nvPr/>
        </p:nvSpPr>
        <p:spPr>
          <a:xfrm>
            <a:off x="3132945" y="6449088"/>
            <a:ext cx="7943270"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chemeClr val="bg1"/>
                </a:solidFill>
                <a:effectLst/>
                <a:uLnTx/>
                <a:uFillTx/>
                <a:latin typeface="Century Gothic"/>
                <a:ea typeface="+mn-ea"/>
                <a:cs typeface="+mn-cs"/>
              </a:rPr>
              <a:t>Identificación de los riesgos por medio de los reservorios | Sesión 1: ¿Qué significa identificar un riesgo?</a:t>
            </a:r>
          </a:p>
        </p:txBody>
      </p:sp>
      <p:pic>
        <p:nvPicPr>
          <p:cNvPr id="10" name="Picture 9">
            <a:extLst>
              <a:ext uri="{FF2B5EF4-FFF2-40B4-BE49-F238E27FC236}">
                <a16:creationId xmlns:a16="http://schemas.microsoft.com/office/drawing/2014/main" id="{86CE08E0-42E5-4FB3-B819-78DAC5074D2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sp>
        <p:nvSpPr>
          <p:cNvPr id="9" name="Slide Number Placeholder 5">
            <a:extLst>
              <a:ext uri="{FF2B5EF4-FFF2-40B4-BE49-F238E27FC236}">
                <a16:creationId xmlns:a16="http://schemas.microsoft.com/office/drawing/2014/main" id="{367AEFFD-E8C8-4F57-B081-25EBF96B50DF}"/>
              </a:ext>
              <a:ext uri="{C183D7F6-B498-43B3-948B-1728B52AA6E4}">
                <adec:decorative xmlns:adec="http://schemas.microsoft.com/office/drawing/2017/decorative" val="1"/>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9</a:t>
            </a:fld>
            <a:endParaRPr lang="en-US" dirty="0"/>
          </a:p>
        </p:txBody>
      </p:sp>
    </p:spTree>
    <p:custDataLst>
      <p:tags r:id="rId1"/>
    </p:custDataLst>
    <p:extLst>
      <p:ext uri="{BB962C8B-B14F-4D97-AF65-F5344CB8AC3E}">
        <p14:creationId xmlns:p14="http://schemas.microsoft.com/office/powerpoint/2010/main" val="95076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24">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75AAA0E7D14345B534E1E00A545106" ma:contentTypeVersion="16" ma:contentTypeDescription="Create a new document." ma:contentTypeScope="" ma:versionID="9bb33228c69911a6de4255195a263c1a">
  <xsd:schema xmlns:xsd="http://www.w3.org/2001/XMLSchema" xmlns:xs="http://www.w3.org/2001/XMLSchema" xmlns:p="http://schemas.microsoft.com/office/2006/metadata/properties" xmlns:ns2="5409fb0e-d5f7-4ffd-af93-59119f70d99a" xmlns:ns3="7cc9c0ec-1620-4e90-9544-c7c8782497d2" targetNamespace="http://schemas.microsoft.com/office/2006/metadata/properties" ma:root="true" ma:fieldsID="ed975ac1f52cf9ba2f0f7515b1dcb97c" ns2:_="" ns3:_="">
    <xsd:import namespace="5409fb0e-d5f7-4ffd-af93-59119f70d99a"/>
    <xsd:import namespace="7cc9c0ec-1620-4e90-9544-c7c8782497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9fb0e-d5f7-4ffd-af93-59119f70d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c9c0ec-1620-4e90-9544-c7c8782497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f2044d-be69-427f-a2bd-99f9450451bb}" ma:internalName="TaxCatchAll" ma:showField="CatchAllData" ma:web="7cc9c0ec-1620-4e90-9544-c7c8782497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409fb0e-d5f7-4ffd-af93-59119f70d99a">
      <Terms xmlns="http://schemas.microsoft.com/office/infopath/2007/PartnerControls"/>
    </lcf76f155ced4ddcb4097134ff3c332f>
    <TaxCatchAll xmlns="7cc9c0ec-1620-4e90-9544-c7c8782497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1D8A2C-7C97-4D27-815B-FBA75C7440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09fb0e-d5f7-4ffd-af93-59119f70d99a"/>
    <ds:schemaRef ds:uri="7cc9c0ec-1620-4e90-9544-c7c8782497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58E059-BB55-4E2E-AE13-CAA554EEE216}">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7cc9c0ec-1620-4e90-9544-c7c8782497d2"/>
    <ds:schemaRef ds:uri="5409fb0e-d5f7-4ffd-af93-59119f70d99a"/>
    <ds:schemaRef ds:uri="http://www.w3.org/XML/1998/namespace"/>
    <ds:schemaRef ds:uri="http://purl.org/dc/dcmitype/"/>
  </ds:schemaRefs>
</ds:datastoreItem>
</file>

<file path=customXml/itemProps3.xml><?xml version="1.0" encoding="utf-8"?>
<ds:datastoreItem xmlns:ds="http://schemas.openxmlformats.org/officeDocument/2006/customXml" ds:itemID="{F1A53BC6-7EFB-492E-B854-9D924BB3A3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1848</TotalTime>
  <Words>3869</Words>
  <Application>Microsoft Office PowerPoint</Application>
  <PresentationFormat>Widescreen</PresentationFormat>
  <Paragraphs>218</Paragraphs>
  <Slides>22</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Roman</vt:lpstr>
      <vt:lpstr>Calibri</vt:lpstr>
      <vt:lpstr>Century Gothic</vt:lpstr>
      <vt:lpstr>Courier New</vt:lpstr>
      <vt:lpstr>Wingdings</vt:lpstr>
      <vt:lpstr>13780_PFL_PPT_template_Avenir_2-26-21_DRAFT</vt:lpstr>
      <vt:lpstr>¿Qué significa identificar un riesgo?</vt:lpstr>
      <vt:lpstr>Agenda</vt:lpstr>
      <vt:lpstr>Cómo identificar los riesgos</vt:lpstr>
      <vt:lpstr>Pregunta para la conversación:   ¿Qué es el "riesgo"?</vt:lpstr>
      <vt:lpstr>Definición de identificación de los riesgos:</vt:lpstr>
      <vt:lpstr>Video:  Identifique los riesgos de infección en la atención médica</vt:lpstr>
      <vt:lpstr> Ejemplo #1</vt:lpstr>
      <vt:lpstr> Ejemplo #2</vt:lpstr>
      <vt:lpstr> Ejemplo #3</vt:lpstr>
      <vt:lpstr>Cómo se diferencia de la atención médica </vt:lpstr>
      <vt:lpstr>Riesgos de los microbios en la atención médica</vt:lpstr>
      <vt:lpstr>¿Dónde está el riesgo de propagación de los microbios en la atención médica? </vt:lpstr>
      <vt:lpstr>Instrucciones</vt:lpstr>
      <vt:lpstr>Persona tosiendo en la sala de espera</vt:lpstr>
      <vt:lpstr>Persona con quemaduras en la sala de espera</vt:lpstr>
      <vt:lpstr>Riesgo de infección de las inyecciones </vt:lpstr>
      <vt:lpstr>Resumen general</vt:lpstr>
      <vt:lpstr>Reflexión </vt:lpstr>
      <vt:lpstr>Preguntas</vt:lpstr>
      <vt:lpstr>Conclusión</vt:lpstr>
      <vt:lpstr>Puntos clave</vt:lpstr>
      <vt:lpstr>How to Get Involved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significa identificar un riesgo?</dc:title>
  <dc:subject>Identificar dónde hay riesgo de que los pacientes se infecten es el primer paso para detener la propagación de las infecciones.</dc:subject>
  <dc:creator>CDC Project Firstline</dc:creator>
  <cp:keywords>Control de infecciones; identificación de riesgos; microbios; cuerpo; entorno; atención médica</cp:keywords>
  <cp:lastModifiedBy>Theus, Travis (CDC/DDID/NCEZID/DHQP) (CTR)</cp:lastModifiedBy>
  <cp:revision>168</cp:revision>
  <dcterms:created xsi:type="dcterms:W3CDTF">2021-12-16T15:04:03Z</dcterms:created>
  <dcterms:modified xsi:type="dcterms:W3CDTF">2022-11-03T17:48:20Z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es-us</vt:lpwstr>
  </property>
  <property fmtid="{D5CDD505-2E9C-101B-9397-08002B2CF9AE}" pid="3" name="ContentTypeId">
    <vt:lpwstr>0x010100FA75AAA0E7D14345B534E1E00A545106</vt:lpwstr>
  </property>
</Properties>
</file>