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0"/>
  </p:notesMasterIdLst>
  <p:sldIdLst>
    <p:sldId id="256" r:id="rId2"/>
    <p:sldId id="258" r:id="rId3"/>
    <p:sldId id="260" r:id="rId4"/>
    <p:sldId id="259" r:id="rId5"/>
    <p:sldId id="287" r:id="rId6"/>
    <p:sldId id="257" r:id="rId7"/>
    <p:sldId id="261" r:id="rId8"/>
    <p:sldId id="262" r:id="rId9"/>
    <p:sldId id="263" r:id="rId10"/>
    <p:sldId id="264" r:id="rId11"/>
    <p:sldId id="267" r:id="rId12"/>
    <p:sldId id="265" r:id="rId13"/>
    <p:sldId id="268" r:id="rId14"/>
    <p:sldId id="266" r:id="rId15"/>
    <p:sldId id="269" r:id="rId16"/>
    <p:sldId id="292" r:id="rId17"/>
    <p:sldId id="290" r:id="rId18"/>
    <p:sldId id="29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1" clrIdx="0">
    <p:extLst>
      <p:ext uri="{19B8F6BF-5375-455C-9EA6-DF929625EA0E}">
        <p15:presenceInfo xmlns:p15="http://schemas.microsoft.com/office/powerpoint/2012/main" userId="S::jstadd@rti.org::44a9573f-fddc-4716-bc25-9dc365c6924d" providerId="AD"/>
      </p:ext>
    </p:extLst>
  </p:cmAuthor>
  <p:cmAuthor id="2" name="Linda Wilson" initials="LW" lastIdx="4" clrIdx="1">
    <p:extLst>
      <p:ext uri="{19B8F6BF-5375-455C-9EA6-DF929625EA0E}">
        <p15:presenceInfo xmlns:p15="http://schemas.microsoft.com/office/powerpoint/2012/main" userId="Linda Wilson" providerId="None"/>
      </p:ext>
    </p:extLst>
  </p:cmAuthor>
  <p:cmAuthor id="3" name="Aiken, Merrie" initials="AM" lastIdx="5" clrIdx="2">
    <p:extLst>
      <p:ext uri="{19B8F6BF-5375-455C-9EA6-DF929625EA0E}">
        <p15:presenceInfo xmlns:p15="http://schemas.microsoft.com/office/powerpoint/2012/main" userId="S::maiken@rti.org::2e0e472c-16bf-43d7-9edd-cd3f38cba021" providerId="AD"/>
      </p:ext>
    </p:extLst>
  </p:cmAuthor>
  <p:cmAuthor id="4" name="Shogren, Julie" initials="SJ" lastIdx="4" clrIdx="3">
    <p:extLst>
      <p:ext uri="{19B8F6BF-5375-455C-9EA6-DF929625EA0E}">
        <p15:presenceInfo xmlns:p15="http://schemas.microsoft.com/office/powerpoint/2012/main" userId="S::jshogren@rti.org::b8ac11d4-25b8-47fb-add8-e9c5ea412a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75558" autoAdjust="0"/>
  </p:normalViewPr>
  <p:slideViewPr>
    <p:cSldViewPr snapToGrid="0" showGuides="1">
      <p:cViewPr varScale="1">
        <p:scale>
          <a:sx n="82" d="100"/>
          <a:sy n="82" d="100"/>
        </p:scale>
        <p:origin x="87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andhygiene/provider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cdc.gov/handwashing/index.html" TargetMode="External"/><Relationship Id="rId4" Type="http://schemas.openxmlformats.org/officeDocument/2006/relationships/hyperlink" Target="https://www.cdc.gov/handhygiene/patients/index.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andhygiene/provider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andhygiene/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handhygiene/science/index.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infectioncontrol/projectfirstline/videos/EP21-Hands-LowRes.m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andhygiene/science/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Participants log in and get settled.</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volunteers to share their reactions and reflections.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also wish to refer to the Content Outline for the video episode, which is provided at the end of this document, for points to emphasize.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takeaway from this discussion is that it is especially easy for germs to grow in certain parts of the hand.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uses animations. After the discussion, use the animation to reveal the text in bold.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 love to hear your thoughts about hand hygiene.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Did anything from the video stand out as particularly important about hand hygiene in healthcare?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Reveal text in bold.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recap, some parts of the hand make it easier for germs to grow, like between fingers, under the fingernails, and in breaks in the skin, such as a rash or cut. So, we need to be very careful to clean our hands - and those parts in particular - very well.”</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10</a:t>
            </a:fld>
            <a:endParaRPr lang="en-US"/>
          </a:p>
        </p:txBody>
      </p:sp>
    </p:spTree>
    <p:extLst>
      <p:ext uri="{BB962C8B-B14F-4D97-AF65-F5344CB8AC3E}">
        <p14:creationId xmlns:p14="http://schemas.microsoft.com/office/powerpoint/2010/main" val="316685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Use breakout rooms appropriate to your virtual platform to divide participants into four groups and task each with exploring a scenario involving hand hygiene in healthcare.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 needed, provide instructions related to the breakout room format, such as how to ask questions.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Inform the groups that they have 10 minutes to work together.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Ask each group to identify a spokesperson who will be willing to share the group’s ideas when everyone reconvenes.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r>
              <a:rPr lang="en-US" sz="1100" dirty="0">
                <a:effectLst/>
                <a:latin typeface="Calibri" panose="020F0502020204030204" pitchFamily="34" charset="0"/>
                <a:ea typeface="Times New Roman" panose="02020603050405020304" pitchFamily="18" charset="0"/>
              </a:rPr>
              <a:t>If applicable and possible, try to create groupings of participants who haven’t yet had an opportunity to speak together during the training. </a:t>
            </a:r>
            <a:endParaRPr lang="en-US" sz="12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Groups 1 and 2: In patient care environments, you notice a supervisor who never washes their hands after removing gloves.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Groups 3 and 4: You notice a colleague who seems to leave their phone everywhere. On the floor, on the counter, at the nurses’ station, in patient rooms, and on other high-touch surfaces.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small groups have gathered, depending on your virtual platform, you may use the broadcast message feature or another means to send reminders of the scenarios, how much time is remaining, etc. You may also choose to “visit” each group to encourage conversation and to hear their thoughts. </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your chime or timekeeper to warn participants when they have 2 minutes remaining.</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let’s dig a little deeper and talk about hand hygiene in practice. We all know how important it is to have clean hands, but it can be challenging to stay vigilant all the time—for many reasons.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“We’re going to break into small groups, and each will be given a scenario to explore. As a group, talk through your scenario, and brainstorm together on a strategy that you could employ if you found yourself in this same situation.</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“You’ll have 10 minutes to work. Two groups will discuss each scenario, and when we reconvene, we’ll compare our answers. Please decide on one person from your group to report out the group’s ideas! I’ll give you a warning when you have 2 minutes left.”</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11</a:t>
            </a:fld>
            <a:endParaRPr lang="en-US"/>
          </a:p>
        </p:txBody>
      </p:sp>
    </p:spTree>
    <p:extLst>
      <p:ext uri="{BB962C8B-B14F-4D97-AF65-F5344CB8AC3E}">
        <p14:creationId xmlns:p14="http://schemas.microsoft.com/office/powerpoint/2010/main" val="289821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10 minutes, reconvene the groups.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turn, invite one person from each group to share their strategies for addressing the scenario. After each group’s report, acknowledge the strategies named.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After the presentations, lead a group discussion of the commonalities and differences across the strategies.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participants to respond orally, in the chat, or both.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Building on the commonalities and differences observed, ask the group to reflect on any new ideas that might be helpful in their daily work.</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can’t wait to hear about your discussions! Let’s start with scenario 1.”</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Ask Groups 1 and 2 to share the strategies they discussed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react to their reports.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That was interesting, wasn’t it?</a:t>
            </a:r>
            <a:r>
              <a:rPr lang="en-US" sz="1100" dirty="0">
                <a:effectLst/>
                <a:latin typeface="Calibri" panose="020F0502020204030204" pitchFamily="34" charset="0"/>
                <a:ea typeface="Calibri" panose="020F0502020204030204" pitchFamily="34" charset="0"/>
                <a:cs typeface="Times New Roman" panose="02020603050405020304" pitchFamily="18" charset="0"/>
              </a:rPr>
              <a:t> Now let’s talk about scenario 2.”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Ask Groups 3 and 4 to share the strategies they discussed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react to their reports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heard some common themes across your strategies – and some different ideas, too.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want to share what they noticed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Did anyone hear something that would be helpful to you at work, maybe a new idea?</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5643369-B893-49E9-AFB9-C82B5FBDF907}" type="slidenum">
              <a:rPr lang="en-US" smtClean="0"/>
              <a:t>12</a:t>
            </a:fld>
            <a:endParaRPr lang="en-US"/>
          </a:p>
        </p:txBody>
      </p:sp>
    </p:spTree>
    <p:extLst>
      <p:ext uri="{BB962C8B-B14F-4D97-AF65-F5344CB8AC3E}">
        <p14:creationId xmlns:p14="http://schemas.microsoft.com/office/powerpoint/2010/main" val="348000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this slide to recap the discussion and share online resources from the CDC about hand hygiene. You can share the links in the chat as well. </a:t>
            </a:r>
          </a:p>
          <a:p>
            <a:pPr marL="342900" marR="0" lvl="0"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 Hands Count for Healthcare Providers: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https://www.cdc.gov/handhygiene/providers/index.html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 Hands Count for Patients: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https://www.cdc.gov/handhygiene/patients/index.html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Clean Hands Save Lives: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https://www.cdc.gov/handwashing/index.html</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*Community-Focused resource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groups did a great job of sharing good, useful strategies. To recap, if you are unsure what to do, you can always talk with your supervisor or colleagues. The CDC also has a lot of resources about hand hygiene. They have materials for healthcare providers and healthcare settings, as well as materials for the community that may help you.” </a:t>
            </a:r>
          </a:p>
        </p:txBody>
      </p:sp>
      <p:sp>
        <p:nvSpPr>
          <p:cNvPr id="4" name="Slide Number Placeholder 3"/>
          <p:cNvSpPr>
            <a:spLocks noGrp="1"/>
          </p:cNvSpPr>
          <p:nvPr>
            <p:ph type="sldNum" sz="quarter" idx="5"/>
          </p:nvPr>
        </p:nvSpPr>
        <p:spPr/>
        <p:txBody>
          <a:bodyPr/>
          <a:lstStyle/>
          <a:p>
            <a:fld id="{D5643369-B893-49E9-AFB9-C82B5FBDF907}" type="slidenum">
              <a:rPr lang="en-US" smtClean="0"/>
              <a:t>13</a:t>
            </a:fld>
            <a:endParaRPr lang="en-US"/>
          </a:p>
        </p:txBody>
      </p:sp>
    </p:spTree>
    <p:extLst>
      <p:ext uri="{BB962C8B-B14F-4D97-AF65-F5344CB8AC3E}">
        <p14:creationId xmlns:p14="http://schemas.microsoft.com/office/powerpoint/2010/main" val="359005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14</a:t>
            </a:fld>
            <a:endParaRPr lang="en-US"/>
          </a:p>
        </p:txBody>
      </p:sp>
    </p:spTree>
    <p:extLst>
      <p:ext uri="{BB962C8B-B14F-4D97-AF65-F5344CB8AC3E}">
        <p14:creationId xmlns:p14="http://schemas.microsoft.com/office/powerpoint/2010/main" val="240952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Encourage participants to consider the questions on the slide, and to write their thoughts in their Participant Booklets if they wish. </a:t>
            </a:r>
            <a:r>
              <a:rPr lang="en-US" sz="1100" dirty="0">
                <a:effectLst/>
                <a:latin typeface="Calibri" panose="020F0502020204030204" pitchFamily="34" charset="0"/>
                <a:ea typeface="Calibri" panose="020F0502020204030204" pitchFamily="34" charset="0"/>
                <a:cs typeface="Times New Roman" panose="02020603050405020304" pitchFamily="18" charset="0"/>
              </a:rPr>
              <a:t>The questions on the slide are: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what instances do you find it easy to consistently practice good hand hygiene? Celebrate this success! Is there something you could do for yourself to honor this achievement?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Can you identify opportunities for improvement? What could you do to make hand hygiene easier in these instances?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 2-3 minutes for this reflection and then use your gentle chime or timekeeper to reconvene the group.</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conclude with an opportunity for personal assessment. On the slide you’ll see some questions. Please spend a few moments considering these questions. This is entirely for you, and I won’t ask you to share your reflections.”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Allow 2-3 minutes of quiet time, then reconvene the group.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15</a:t>
            </a:fld>
            <a:endParaRPr lang="en-US"/>
          </a:p>
        </p:txBody>
      </p:sp>
    </p:spTree>
    <p:extLst>
      <p:ext uri="{BB962C8B-B14F-4D97-AF65-F5344CB8AC3E}">
        <p14:creationId xmlns:p14="http://schemas.microsoft.com/office/powerpoint/2010/main" val="134901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all for your time today!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D5643369-B893-49E9-AFB9-C82B5FBDF907}" type="slidenum">
              <a:rPr lang="en-US" smtClean="0"/>
              <a:t>16</a:t>
            </a:fld>
            <a:endParaRPr lang="en-US"/>
          </a:p>
        </p:txBody>
      </p:sp>
    </p:spTree>
    <p:extLst>
      <p:ext uri="{BB962C8B-B14F-4D97-AF65-F5344CB8AC3E}">
        <p14:creationId xmlns:p14="http://schemas.microsoft.com/office/powerpoint/2010/main" val="283902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p:txBody>
      </p:sp>
      <p:sp>
        <p:nvSpPr>
          <p:cNvPr id="4" name="Slide Number Placeholder 3"/>
          <p:cNvSpPr>
            <a:spLocks noGrp="1"/>
          </p:cNvSpPr>
          <p:nvPr>
            <p:ph type="sldNum" sz="quarter" idx="5"/>
          </p:nvPr>
        </p:nvSpPr>
        <p:spPr/>
        <p:txBody>
          <a:bodyPr/>
          <a:lstStyle/>
          <a:p>
            <a:fld id="{438D9F8C-7B54-4A21-B9B9-EAEDD3B035B4}" type="slidenum">
              <a:rPr lang="en-US" smtClean="0"/>
              <a:t>17</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dirty="0">
                <a:solidFill>
                  <a:srgbClr val="0563C1"/>
                </a:solidFill>
                <a:effectLst/>
                <a:latin typeface="Calibri" panose="020F0502020204030204" pitchFamily="34" charset="0"/>
                <a:cs typeface="Times New Roman" panose="02020603050405020304" pitchFamily="18" charset="0"/>
              </a:rPr>
              <a:t>After the Session</a:t>
            </a: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18</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Overview of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hour, we’ll focus on the importance of hand hygiene in healthcare.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discuss the importance of having clean hands in healthcare, review how and why germs can be spread by hands, and practice supporting good hand hygiene practices at work.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a:p>
        </p:txBody>
      </p:sp>
    </p:spTree>
    <p:extLst>
      <p:ext uri="{BB962C8B-B14F-4D97-AF65-F5344CB8AC3E}">
        <p14:creationId xmlns:p14="http://schemas.microsoft.com/office/powerpoint/2010/main" val="9611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we will learn today. By the end of today’s training, you will be able to describe why it’s so important for those of us in healthcare to have clean hands. You’ll also be able to describe why hands are a main way that germs can spread in the environment.”</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30 seconds or less your name and your role at work. I’ll start. My name is …”</a:t>
            </a:r>
          </a:p>
        </p:txBody>
      </p:sp>
      <p:sp>
        <p:nvSpPr>
          <p:cNvPr id="4" name="Slide Number Placeholder 3"/>
          <p:cNvSpPr>
            <a:spLocks noGrp="1"/>
          </p:cNvSpPr>
          <p:nvPr>
            <p:ph type="sldNum" sz="quarter" idx="5"/>
          </p:nvPr>
        </p:nvSpPr>
        <p:spPr/>
        <p:txBody>
          <a:bodyPr/>
          <a:lstStyle/>
          <a:p>
            <a:fld id="{D5643369-B893-49E9-AFB9-C82B5FBDF907}" type="slidenum">
              <a:rPr lang="en-US" smtClean="0"/>
              <a:t>4</a:t>
            </a:fld>
            <a:endParaRPr lang="en-US"/>
          </a:p>
        </p:txBody>
      </p:sp>
    </p:spTree>
    <p:extLst>
      <p:ext uri="{BB962C8B-B14F-4D97-AF65-F5344CB8AC3E}">
        <p14:creationId xmlns:p14="http://schemas.microsoft.com/office/powerpoint/2010/main" val="391630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Hand Hygiene means cleaning your hands by using either handwashing (washing hands with soap and water), antiseptic hand wash, antiseptic hand rub (i.e., alcohol-based hand sanitizer including foam or gel), or surgical hand antisepsis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https://www.cdc.gov/handhygiene/providers/index.html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 that hand hygiene, or cleaning your hands, includes both washing hands with soap and water and using alcohol-based hand sanitizer.</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get started, let’s review a definition of hand hygiene. Go ahead and read the definition to yourself.”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talk about hand hygiene – the simpler way to say it is just ‘cleaning your hands!’ – and not ‘washing your hands.’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“Right. It’s because hand hygiene includes washing your hands with soap and water and using alcohol-based hand sanitizer.”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estimate how many times they clean their hands during their workday.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your platform, you could use hand-raising, thumbs-up, or the chat function.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participants how many times they clean their hands in increasing amounts until you find the one(s) with the highest count.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activity is meant to serve as an ice-breaker and introduction; it is not meant to make anyone feel embarrassed that they do not clean their hands enough!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could choose to ask participants to share some examples of when they clean their hands during a workday.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all recognize and appreciate the importance of hand hygiene. We hear it all the time: wash your hands! Even before COVID-19, hand hygiene was a big part of our daily lives in healthcare.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But did you ever stop to think about how often you clean your hands, either by washing with soap and water, or by using alcohol-based hand sanitizer?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“Spend a few minutes reflecting on your average day and try to count the number of times you clean your hands on the job. You can use the blank pages in your participant booklet if you’d like to keep a tally. When you have your estimate, use the hand-raising feature to let me know you’re ready.”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1-2 minutes as participants reflect.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It looks like everyone is ready. Let’s see who has the highest count!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Who cleans their hands more than 10 times a day during work?</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about 20 times per workday?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Continue in this way until you find the individual who has the highest estimate.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“Wow! And if we factored in cleaning our hands before and after our workdays, the numbers would get even higher!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So, you may ask, why talk about hand hygiene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again</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6</a:t>
            </a:fld>
            <a:endParaRPr lang="en-US"/>
          </a:p>
        </p:txBody>
      </p:sp>
    </p:spTree>
    <p:extLst>
      <p:ext uri="{BB962C8B-B14F-4D97-AF65-F5344CB8AC3E}">
        <p14:creationId xmlns:p14="http://schemas.microsoft.com/office/powerpoint/2010/main" val="217618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this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graphic</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provides an overview of how viruses can spread from surfaces to people, for more information, you can also share Episode 6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How Do Viruses Spread from Surfaces to People?: </a:t>
            </a:r>
            <a:r>
              <a:rPr lang="en-US" sz="1800" dirty="0">
                <a:effectLst/>
                <a:latin typeface="Calibri" panose="020F0502020204030204" pitchFamily="34" charset="0"/>
                <a:ea typeface="Calibri" panose="020F0502020204030204" pitchFamily="34" charset="0"/>
              </a:rPr>
              <a:t>bit.ly/</a:t>
            </a:r>
            <a:r>
              <a:rPr lang="en-US" sz="1800" dirty="0" err="1">
                <a:solidFill>
                  <a:srgbClr val="000000"/>
                </a:solidFill>
                <a:effectLst/>
                <a:latin typeface="Calibri" panose="020F0502020204030204" pitchFamily="34" charset="0"/>
                <a:ea typeface="Calibri" panose="020F0502020204030204" pitchFamily="34" charset="0"/>
              </a:rPr>
              <a:t>SurfaceToPeopleSpread</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Content Outline for this video episode is provided at the end of this document for your reference.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sources for statistics about healthcare provider hand hygiene compliance: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 Hygiene in Healthcare Settings | CDC</a:t>
            </a:r>
            <a:r>
              <a:rPr lang="en-US" sz="1100" dirty="0">
                <a:effectLst/>
                <a:latin typeface="Calibri" panose="020F0502020204030204" pitchFamily="34" charset="0"/>
                <a:ea typeface="Calibri" panose="020F0502020204030204" pitchFamily="34" charset="0"/>
                <a:cs typeface="Times New Roman" panose="02020603050405020304" pitchFamily="18" charset="0"/>
              </a:rPr>
              <a:t> (https://www.cdc.gov/handhygiene/index.html) and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Show Me the Science | Hand Hygiene | CDC</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(https://www.cdc.gov/handhygiene/science/index.html).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research specific rates for your audience.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“Germs are everywhere, and we can spread them, without knowing it, to other surfaces, things, and people. In healthcare, you are likely to come into contact with things that carry germs, like respiratory droplets, saliva, blood, and waste, and you’re more likely to touch patients at risk for bad infections.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this graphic, we see a patient who is ill and coughing, with respiratory droplets traveling into the air and landing on surfaces, where the healthcare worker picks them up with her hands and, unfortunately, carries the germs to her eyes. </a:t>
            </a:r>
            <a:r>
              <a:rPr lang="en-US" sz="1100">
                <a:effectLst/>
                <a:latin typeface="Calibri" panose="020F0502020204030204" pitchFamily="34" charset="0"/>
                <a:ea typeface="Calibri" panose="020F0502020204030204" pitchFamily="34" charset="0"/>
                <a:cs typeface="Times New Roman" panose="02020603050405020304" pitchFamily="18" charset="0"/>
              </a:rPr>
              <a:t>The healthcare worker could also easily carry the germs to her nose or mouth while or after removing her mask.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 quick reminder, if we touch something that has germs on it with our hands and then touch our eyes, mouth, or nose, without cleaning our hands first, we could get sick. If we touch something with germs on it, and then touch something else without cleaning our hands first, we can spread germs that can be picked up by someone else. This is how a lot of germs spread in healthcare – not just viruses.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why cleaning our hands is such an important part of infection control.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hear more about how hand hygiene can help from the CDC’s Dr. Carlson.”</a:t>
            </a:r>
          </a:p>
        </p:txBody>
      </p:sp>
      <p:sp>
        <p:nvSpPr>
          <p:cNvPr id="4" name="Slide Number Placeholder 3"/>
          <p:cNvSpPr>
            <a:spLocks noGrp="1"/>
          </p:cNvSpPr>
          <p:nvPr>
            <p:ph type="sldNum" sz="quarter" idx="5"/>
          </p:nvPr>
        </p:nvSpPr>
        <p:spPr/>
        <p:txBody>
          <a:bodyPr/>
          <a:lstStyle/>
          <a:p>
            <a:fld id="{D5643369-B893-49E9-AFB9-C82B5FBDF907}" type="slidenum">
              <a:rPr lang="en-US" smtClean="0"/>
              <a:t>7</a:t>
            </a:fld>
            <a:endParaRPr lang="en-US"/>
          </a:p>
        </p:txBody>
      </p:sp>
    </p:spTree>
    <p:extLst>
      <p:ext uri="{BB962C8B-B14F-4D97-AF65-F5344CB8AC3E}">
        <p14:creationId xmlns:p14="http://schemas.microsoft.com/office/powerpoint/2010/main" val="1289488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indent="0">
              <a:lnSpc>
                <a:spcPct val="107000"/>
              </a:lnSpc>
              <a:spcBef>
                <a:spcPts val="0"/>
              </a:spcBef>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 </a:t>
            </a:r>
          </a:p>
          <a:p>
            <a:pPr marL="285750" marR="0"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Website: https://www.cdc.gov/infectioncontrol/projectfirstline/videos/EP21-Hands-LowRes.mp4 </a:t>
            </a:r>
          </a:p>
          <a:p>
            <a:pPr marL="0" marR="0" indent="0">
              <a:lnSpc>
                <a:spcPct val="107000"/>
              </a:lnSpc>
              <a:spcBef>
                <a:spcPts val="0"/>
              </a:spcBef>
              <a:spcAft>
                <a:spcPts val="800"/>
              </a:spcAft>
              <a:buFont typeface="Arial" panose="020B0604020202020204" pitchFamily="34"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OR</a:t>
            </a:r>
          </a:p>
          <a:p>
            <a:pPr marL="285750" marR="0"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 https://www.youtube.com/watch?v=n1oqVM-N3j8 </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8</a:t>
            </a:fld>
            <a:endParaRPr lang="en-US"/>
          </a:p>
        </p:txBody>
      </p:sp>
    </p:spTree>
    <p:extLst>
      <p:ext uri="{BB962C8B-B14F-4D97-AF65-F5344CB8AC3E}">
        <p14:creationId xmlns:p14="http://schemas.microsoft.com/office/powerpoint/2010/main" val="267716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either orally or in the chat.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main takeaway from this discussion should be that hospital staff touch a lot of items during the day, so being diligent about hand hygiene matters. You may wish to use the following talking points, and additional points from the Content Outline for this video, to confirm participant responses: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Nursing staff touch up to 15 different surfaces during a single patient interaction.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average nurse, that’s 912 different surfaces during a 12-hour shift.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 one of those surfaces has germs on it, so it makes sense that cleaning your hands and using gloves correctly are so important.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uses animations. After the discussion, advance the slide to reveal the text in bold. </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Hearing Dr. Carlson talk about a nurse’s workday, and the number of surfaces that are touched, what did we learn?</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Reveal text in bold.</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To sum up, healthcare workers touch a lot of things during their workday, so being diligent about hand hygiene is really important. But even though we all know how important it is to clean our hands to keep germs from spreading, studies show that on average, healthcare providers clean their hands less than half of the times they should.</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might need to clean our hands as many as 100 times per 12-hour shift, depending on the number of patients and intensity of care.” (Source: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https://www.cdc.gov/handhygiene/science/index.html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D5643369-B893-49E9-AFB9-C82B5FBDF907}" type="slidenum">
              <a:rPr lang="en-US" smtClean="0"/>
              <a:t>9</a:t>
            </a:fld>
            <a:endParaRPr lang="en-US"/>
          </a:p>
        </p:txBody>
      </p:sp>
    </p:spTree>
    <p:extLst>
      <p:ext uri="{BB962C8B-B14F-4D97-AF65-F5344CB8AC3E}">
        <p14:creationId xmlns:p14="http://schemas.microsoft.com/office/powerpoint/2010/main" val="3016036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Subtitle 2">
            <a:extLst>
              <a:ext uri="{FF2B5EF4-FFF2-40B4-BE49-F238E27FC236}">
                <a16:creationId xmlns:a16="http://schemas.microsoft.com/office/drawing/2014/main" id="{692C3EA0-BD3E-4B7A-AEA6-A119823F8F71}"/>
              </a:ext>
            </a:extLst>
          </p:cNvPr>
          <p:cNvSpPr txBox="1">
            <a:spLocks/>
          </p:cNvSpPr>
          <p:nvPr/>
        </p:nvSpPr>
        <p:spPr>
          <a:xfrm>
            <a:off x="6717123" y="5903353"/>
            <a:ext cx="5001904" cy="63803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Avenir LT Std 55 Roman" panose="020B05030202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LT Std 35 Light" panose="020B04020202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LT Std 35 Light" panose="020B04020202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entury Gothic" panose="020B0502020202020204" pitchFamily="34" charset="0"/>
              </a:rPr>
              <a:t>Date of Training</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7/29/2021</a:t>
            </a:fld>
            <a:endParaRPr lang="en-US"/>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7/29/2021</a:t>
            </a:fld>
            <a:endParaRPr lang="en-US"/>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Hand Hygiene</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7/29/2021</a:t>
            </a:fld>
            <a:endParaRPr lang="en-US"/>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7/29/2021</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7/29/2021</a:t>
            </a:fld>
            <a:endParaRPr lang="en-US"/>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7/29/2021</a:t>
            </a:fld>
            <a:endParaRPr lang="en-US"/>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7/29/2021</a:t>
            </a:fld>
            <a:endParaRPr lang="en-US"/>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7.xml"/><Relationship Id="rId7" Type="http://schemas.openxmlformats.org/officeDocument/2006/relationships/hyperlink" Target="https://twitter.com/CDC_Firstline"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index.html" TargetMode="External"/><Relationship Id="rId4" Type="http://schemas.openxmlformats.org/officeDocument/2006/relationships/hyperlink" Target="https://www.cdc.gov/handhygiene/providers/index.html" TargetMode="External"/><Relationship Id="rId9" Type="http://schemas.openxmlformats.org/officeDocument/2006/relationships/hyperlink" Target="https://tools.cdc.gov/campaignproxyservice/subscriptions.aspx?topic_id=USCDC_2104"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hyperlink" Target="bit.ly/HandHygieneAgai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chemeClr val="accent6"/>
                </a:solidFill>
              </a:rPr>
              <a:t>Topic 9:	</a:t>
            </a:r>
            <a:br>
              <a:rPr lang="en-US" dirty="0"/>
            </a:br>
            <a:r>
              <a:rPr lang="en-US" dirty="0"/>
              <a:t>Hand Hygiene</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673100" y="3708400"/>
            <a:ext cx="6229350" cy="1259131"/>
          </a:xfrm>
        </p:spPr>
        <p:txBody>
          <a:bodyPr/>
          <a:lstStyle/>
          <a:p>
            <a:r>
              <a:rPr lang="en-US" dirty="0"/>
              <a:t> </a:t>
            </a:r>
          </a:p>
        </p:txBody>
      </p:sp>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B65C89-12FA-4FEC-8C3D-2EADA2ECFA8C}"/>
              </a:ext>
            </a:extLst>
          </p:cNvPr>
          <p:cNvSpPr>
            <a:spLocks noGrp="1"/>
          </p:cNvSpPr>
          <p:nvPr>
            <p:ph type="title"/>
          </p:nvPr>
        </p:nvSpPr>
        <p:spPr>
          <a:xfrm>
            <a:off x="839789" y="989012"/>
            <a:ext cx="2720276" cy="909892"/>
          </a:xfrm>
        </p:spPr>
        <p:txBody>
          <a:bodyPr/>
          <a:lstStyle/>
          <a:p>
            <a:r>
              <a:rPr lang="en-US" dirty="0"/>
              <a:t>Discussion </a:t>
            </a:r>
          </a:p>
        </p:txBody>
      </p:sp>
      <p:sp>
        <p:nvSpPr>
          <p:cNvPr id="5" name="Text Placeholder 4">
            <a:extLst>
              <a:ext uri="{FF2B5EF4-FFF2-40B4-BE49-F238E27FC236}">
                <a16:creationId xmlns:a16="http://schemas.microsoft.com/office/drawing/2014/main" id="{26BE816B-FB3A-4B0A-8371-0A089AAB6272}"/>
              </a:ext>
            </a:extLst>
          </p:cNvPr>
          <p:cNvSpPr>
            <a:spLocks noGrp="1"/>
          </p:cNvSpPr>
          <p:nvPr>
            <p:ph type="body" sz="half" idx="2"/>
          </p:nvPr>
        </p:nvSpPr>
        <p:spPr>
          <a:xfrm>
            <a:off x="839788" y="2323578"/>
            <a:ext cx="3932237" cy="3545410"/>
          </a:xfrm>
        </p:spPr>
        <p:txBody>
          <a:bodyPr/>
          <a:lstStyle/>
          <a:p>
            <a:r>
              <a:rPr lang="en-US" dirty="0"/>
              <a:t>What stands out as particularly important about hand hygiene in healthcare? </a:t>
            </a:r>
          </a:p>
          <a:p>
            <a:r>
              <a:rPr lang="en-US" dirty="0"/>
              <a:t>Some parts of the hands make it easier for germs to grow, like between fingers, under the fingernails, and in breaks in the skin. That’s why we need to clean our hands very well.</a:t>
            </a:r>
          </a:p>
        </p:txBody>
      </p:sp>
      <p:sp>
        <p:nvSpPr>
          <p:cNvPr id="2" name="Slide Number Placeholder 1">
            <a:extLst>
              <a:ext uri="{FF2B5EF4-FFF2-40B4-BE49-F238E27FC236}">
                <a16:creationId xmlns:a16="http://schemas.microsoft.com/office/drawing/2014/main" id="{E655F841-1E32-45BE-9F6D-66CF17B1AAF6}"/>
              </a:ext>
            </a:extLst>
          </p:cNvPr>
          <p:cNvSpPr>
            <a:spLocks noGrp="1"/>
          </p:cNvSpPr>
          <p:nvPr>
            <p:ph type="sldNum" sz="quarter" idx="12"/>
          </p:nvPr>
        </p:nvSpPr>
        <p:spPr>
          <a:xfrm>
            <a:off x="11353800" y="6410780"/>
            <a:ext cx="620486" cy="365125"/>
          </a:xfrm>
        </p:spPr>
        <p:txBody>
          <a:bodyPr/>
          <a:lstStyle/>
          <a:p>
            <a:fld id="{82640534-B2B5-4A62-BCD9-9076A5F4FB69}" type="slidenum">
              <a:rPr lang="en-US" smtClean="0"/>
              <a:pPr/>
              <a:t>10</a:t>
            </a:fld>
            <a:endParaRPr lang="en-US"/>
          </a:p>
        </p:txBody>
      </p:sp>
    </p:spTree>
    <p:extLst>
      <p:ext uri="{BB962C8B-B14F-4D97-AF65-F5344CB8AC3E}">
        <p14:creationId xmlns:p14="http://schemas.microsoft.com/office/powerpoint/2010/main" val="209328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1F014-F2DE-421B-8158-221261D86ABC}"/>
              </a:ext>
            </a:extLst>
          </p:cNvPr>
          <p:cNvSpPr>
            <a:spLocks noGrp="1"/>
          </p:cNvSpPr>
          <p:nvPr>
            <p:ph type="title"/>
          </p:nvPr>
        </p:nvSpPr>
        <p:spPr/>
        <p:txBody>
          <a:bodyPr/>
          <a:lstStyle/>
          <a:p>
            <a:r>
              <a:rPr lang="en-US" dirty="0"/>
              <a:t>Breakout Groups</a:t>
            </a:r>
          </a:p>
        </p:txBody>
      </p:sp>
      <p:sp>
        <p:nvSpPr>
          <p:cNvPr id="6" name="Content Placeholder 5">
            <a:extLst>
              <a:ext uri="{FF2B5EF4-FFF2-40B4-BE49-F238E27FC236}">
                <a16:creationId xmlns:a16="http://schemas.microsoft.com/office/drawing/2014/main" id="{22B8E7E3-AA59-4781-8C73-AC66A7843CC3}"/>
              </a:ext>
            </a:extLst>
          </p:cNvPr>
          <p:cNvSpPr>
            <a:spLocks noGrp="1"/>
          </p:cNvSpPr>
          <p:nvPr>
            <p:ph sz="half" idx="1"/>
          </p:nvPr>
        </p:nvSpPr>
        <p:spPr>
          <a:xfrm>
            <a:off x="838200" y="1587501"/>
            <a:ext cx="4227786" cy="4279900"/>
          </a:xfrm>
        </p:spPr>
        <p:txBody>
          <a:bodyPr/>
          <a:lstStyle/>
          <a:p>
            <a:pPr marL="0" indent="0">
              <a:buNone/>
            </a:pPr>
            <a:r>
              <a:rPr lang="en-US" b="1" dirty="0">
                <a:solidFill>
                  <a:schemeClr val="accent1"/>
                </a:solidFill>
              </a:rPr>
              <a:t>Instructions</a:t>
            </a:r>
          </a:p>
          <a:p>
            <a:r>
              <a:rPr lang="en-US" sz="2400" dirty="0"/>
              <a:t>Discuss the scenario.</a:t>
            </a:r>
          </a:p>
          <a:p>
            <a:r>
              <a:rPr lang="en-US" sz="2400" dirty="0"/>
              <a:t>Brainstorm a strategy that you could use if you find yourself in this situation.</a:t>
            </a:r>
          </a:p>
        </p:txBody>
      </p:sp>
      <p:sp>
        <p:nvSpPr>
          <p:cNvPr id="7" name="Content Placeholder 6">
            <a:extLst>
              <a:ext uri="{FF2B5EF4-FFF2-40B4-BE49-F238E27FC236}">
                <a16:creationId xmlns:a16="http://schemas.microsoft.com/office/drawing/2014/main" id="{E3DD2497-CEF8-4057-AF60-382B1A4055BA}"/>
              </a:ext>
            </a:extLst>
          </p:cNvPr>
          <p:cNvSpPr>
            <a:spLocks noGrp="1"/>
          </p:cNvSpPr>
          <p:nvPr>
            <p:ph sz="half" idx="2"/>
          </p:nvPr>
        </p:nvSpPr>
        <p:spPr>
          <a:xfrm>
            <a:off x="5444359" y="1587500"/>
            <a:ext cx="5909441" cy="4531945"/>
          </a:xfrm>
        </p:spPr>
        <p:txBody>
          <a:bodyPr/>
          <a:lstStyle/>
          <a:p>
            <a:r>
              <a:rPr lang="en-US" b="1" dirty="0">
                <a:solidFill>
                  <a:schemeClr val="accent1"/>
                </a:solidFill>
              </a:rPr>
              <a:t>Breakout Groups 1 and 2</a:t>
            </a:r>
            <a:br>
              <a:rPr lang="en-US" dirty="0"/>
            </a:br>
            <a:r>
              <a:rPr lang="en-US" sz="2400" dirty="0"/>
              <a:t>Scenario: In patient care environments, you notice a supervisor who never washes their hands after removing gloves.</a:t>
            </a:r>
          </a:p>
          <a:p>
            <a:r>
              <a:rPr lang="en-US" b="1" dirty="0">
                <a:solidFill>
                  <a:schemeClr val="accent1"/>
                </a:solidFill>
              </a:rPr>
              <a:t>Breakout Groups 3 and 4 </a:t>
            </a:r>
            <a:br>
              <a:rPr lang="en-US" dirty="0"/>
            </a:br>
            <a:r>
              <a:rPr lang="en-US" sz="2400" dirty="0"/>
              <a:t>Scenario: You notice a colleague who seems to leave their phone everywhere – on the floor, on the counter, at the nurses’ station, in patient rooms, and on other high-touch surfaces.</a:t>
            </a:r>
            <a:endParaRPr lang="en-US" dirty="0"/>
          </a:p>
        </p:txBody>
      </p:sp>
      <p:sp>
        <p:nvSpPr>
          <p:cNvPr id="2" name="Footer Placeholder 1">
            <a:extLst>
              <a:ext uri="{FF2B5EF4-FFF2-40B4-BE49-F238E27FC236}">
                <a16:creationId xmlns:a16="http://schemas.microsoft.com/office/drawing/2014/main" id="{E0AD95F8-98C3-4B29-9F84-ADD4E1B3A708}"/>
              </a:ext>
            </a:extLst>
          </p:cNvPr>
          <p:cNvSpPr>
            <a:spLocks noGrp="1"/>
          </p:cNvSpPr>
          <p:nvPr>
            <p:ph type="ftr" sz="quarter" idx="11"/>
          </p:nvPr>
        </p:nvSpPr>
        <p:spPr/>
        <p:txBody>
          <a:bodyPr/>
          <a:lstStyle/>
          <a:p>
            <a:r>
              <a:rPr lang="en-US"/>
              <a:t>Hand Hygiene</a:t>
            </a:r>
          </a:p>
        </p:txBody>
      </p:sp>
      <p:sp>
        <p:nvSpPr>
          <p:cNvPr id="3" name="Slide Number Placeholder 2">
            <a:extLst>
              <a:ext uri="{FF2B5EF4-FFF2-40B4-BE49-F238E27FC236}">
                <a16:creationId xmlns:a16="http://schemas.microsoft.com/office/drawing/2014/main" id="{EC79DB6A-0E06-401D-9EDD-CDD802B778C2}"/>
              </a:ext>
            </a:extLst>
          </p:cNvPr>
          <p:cNvSpPr>
            <a:spLocks noGrp="1"/>
          </p:cNvSpPr>
          <p:nvPr>
            <p:ph type="sldNum" sz="quarter" idx="12"/>
          </p:nvPr>
        </p:nvSpPr>
        <p:spPr/>
        <p:txBody>
          <a:bodyPr/>
          <a:lstStyle/>
          <a:p>
            <a:fld id="{EF026F98-229B-48B0-BECF-EA1F5459ACF1}" type="slidenum">
              <a:rPr lang="en-US" smtClean="0"/>
              <a:t>11</a:t>
            </a:fld>
            <a:endParaRPr lang="en-US"/>
          </a:p>
        </p:txBody>
      </p:sp>
    </p:spTree>
    <p:extLst>
      <p:ext uri="{BB962C8B-B14F-4D97-AF65-F5344CB8AC3E}">
        <p14:creationId xmlns:p14="http://schemas.microsoft.com/office/powerpoint/2010/main" val="235226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146EEB-C3ED-4525-9E59-9C1C85BBBEE7}"/>
              </a:ext>
            </a:extLst>
          </p:cNvPr>
          <p:cNvSpPr>
            <a:spLocks noGrp="1"/>
          </p:cNvSpPr>
          <p:nvPr>
            <p:ph type="title"/>
          </p:nvPr>
        </p:nvSpPr>
        <p:spPr>
          <a:xfrm>
            <a:off x="839788" y="457200"/>
            <a:ext cx="3932237" cy="688428"/>
          </a:xfrm>
        </p:spPr>
        <p:txBody>
          <a:bodyPr/>
          <a:lstStyle/>
          <a:p>
            <a:r>
              <a:rPr lang="en-US" dirty="0"/>
              <a:t>Report Out</a:t>
            </a:r>
          </a:p>
        </p:txBody>
      </p:sp>
      <p:sp>
        <p:nvSpPr>
          <p:cNvPr id="5" name="Text Placeholder 4">
            <a:extLst>
              <a:ext uri="{FF2B5EF4-FFF2-40B4-BE49-F238E27FC236}">
                <a16:creationId xmlns:a16="http://schemas.microsoft.com/office/drawing/2014/main" id="{94CA8CF6-D45D-4C0A-9465-6A143F8B7B56}"/>
              </a:ext>
            </a:extLst>
          </p:cNvPr>
          <p:cNvSpPr>
            <a:spLocks noGrp="1"/>
          </p:cNvSpPr>
          <p:nvPr>
            <p:ph type="body" sz="half" idx="2"/>
          </p:nvPr>
        </p:nvSpPr>
        <p:spPr>
          <a:xfrm>
            <a:off x="839788" y="1261241"/>
            <a:ext cx="4583550" cy="4940267"/>
          </a:xfrm>
        </p:spPr>
        <p:txBody>
          <a:bodyPr/>
          <a:lstStyle/>
          <a:p>
            <a:r>
              <a:rPr lang="en-US" dirty="0"/>
              <a:t>Share your strategies for addressing the scenarios:</a:t>
            </a:r>
          </a:p>
          <a:p>
            <a:pPr marL="342900" indent="-342900">
              <a:buFont typeface="Arial" panose="020B0604020202020204" pitchFamily="34" charset="0"/>
              <a:buChar char="•"/>
            </a:pPr>
            <a:r>
              <a:rPr lang="en-US" sz="2200" dirty="0"/>
              <a:t>Scenario: In patient care environments, you notice a supervisor who never washes their hands after removing gloves.</a:t>
            </a:r>
          </a:p>
          <a:p>
            <a:pPr marL="342900" indent="-342900">
              <a:buFont typeface="Arial" panose="020B0604020202020204" pitchFamily="34" charset="0"/>
              <a:buChar char="•"/>
            </a:pPr>
            <a:r>
              <a:rPr lang="en-US" sz="2200" dirty="0"/>
              <a:t>Scenario: You notice a colleague who seems to leave their phone everywhere – on the floor, on the counter, at the nurses’ station, in patient rooms, and on other high-touch surfaces.</a:t>
            </a:r>
          </a:p>
          <a:p>
            <a:endParaRPr lang="en-US" dirty="0"/>
          </a:p>
          <a:p>
            <a:endParaRPr lang="en-US" dirty="0"/>
          </a:p>
        </p:txBody>
      </p:sp>
      <p:sp>
        <p:nvSpPr>
          <p:cNvPr id="2" name="Slide Number Placeholder 1">
            <a:extLst>
              <a:ext uri="{FF2B5EF4-FFF2-40B4-BE49-F238E27FC236}">
                <a16:creationId xmlns:a16="http://schemas.microsoft.com/office/drawing/2014/main" id="{CE29B1F9-D87C-47FA-99F8-6E6B70966557}"/>
              </a:ext>
            </a:extLst>
          </p:cNvPr>
          <p:cNvSpPr>
            <a:spLocks noGrp="1"/>
          </p:cNvSpPr>
          <p:nvPr>
            <p:ph type="sldNum" sz="quarter" idx="12"/>
          </p:nvPr>
        </p:nvSpPr>
        <p:spPr>
          <a:xfrm>
            <a:off x="11306502" y="6410780"/>
            <a:ext cx="620486" cy="365125"/>
          </a:xfrm>
        </p:spPr>
        <p:txBody>
          <a:bodyPr/>
          <a:lstStyle/>
          <a:p>
            <a:fld id="{82640534-B2B5-4A62-BCD9-9076A5F4FB69}" type="slidenum">
              <a:rPr lang="en-US" smtClean="0"/>
              <a:pPr/>
              <a:t>12</a:t>
            </a:fld>
            <a:endParaRPr lang="en-US" dirty="0"/>
          </a:p>
        </p:txBody>
      </p:sp>
    </p:spTree>
    <p:extLst>
      <p:ext uri="{BB962C8B-B14F-4D97-AF65-F5344CB8AC3E}">
        <p14:creationId xmlns:p14="http://schemas.microsoft.com/office/powerpoint/2010/main" val="324777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170DE-D9FA-4FB4-923B-2F2F3688E339}"/>
              </a:ext>
            </a:extLst>
          </p:cNvPr>
          <p:cNvSpPr>
            <a:spLocks noGrp="1"/>
          </p:cNvSpPr>
          <p:nvPr>
            <p:ph type="title"/>
          </p:nvPr>
        </p:nvSpPr>
        <p:spPr/>
        <p:txBody>
          <a:bodyPr/>
          <a:lstStyle/>
          <a:p>
            <a:r>
              <a:rPr lang="en-US" dirty="0"/>
              <a:t>Strategies</a:t>
            </a:r>
          </a:p>
        </p:txBody>
      </p:sp>
      <p:sp>
        <p:nvSpPr>
          <p:cNvPr id="5" name="Content Placeholder 4">
            <a:extLst>
              <a:ext uri="{FF2B5EF4-FFF2-40B4-BE49-F238E27FC236}">
                <a16:creationId xmlns:a16="http://schemas.microsoft.com/office/drawing/2014/main" id="{49B1F54E-0DDC-4609-9FC4-F2A2BD17C481}"/>
              </a:ext>
            </a:extLst>
          </p:cNvPr>
          <p:cNvSpPr>
            <a:spLocks noGrp="1"/>
          </p:cNvSpPr>
          <p:nvPr>
            <p:ph sz="half" idx="1"/>
          </p:nvPr>
        </p:nvSpPr>
        <p:spPr/>
        <p:txBody>
          <a:bodyPr/>
          <a:lstStyle/>
          <a:p>
            <a:r>
              <a:rPr lang="en-US" dirty="0"/>
              <a:t>Talk with your supervisor</a:t>
            </a:r>
          </a:p>
          <a:p>
            <a:r>
              <a:rPr lang="en-US" dirty="0"/>
              <a:t>Talk with your colleagues</a:t>
            </a:r>
          </a:p>
          <a:p>
            <a:r>
              <a:rPr lang="en-US" dirty="0"/>
              <a:t>Share CDC hand hygiene resources</a:t>
            </a:r>
          </a:p>
          <a:p>
            <a:pPr lvl="1"/>
            <a:r>
              <a:rPr lang="en-US" dirty="0"/>
              <a:t>Clean Hands Count for Healthcare Providers</a:t>
            </a:r>
          </a:p>
          <a:p>
            <a:pPr lvl="1"/>
            <a:r>
              <a:rPr lang="en-US" dirty="0"/>
              <a:t>Clean Hands Count for Patients</a:t>
            </a:r>
          </a:p>
          <a:p>
            <a:pPr lvl="1"/>
            <a:r>
              <a:rPr lang="en-US" dirty="0"/>
              <a:t>Clean Hands Save Lives  </a:t>
            </a:r>
          </a:p>
          <a:p>
            <a:endParaRPr lang="en-US" dirty="0"/>
          </a:p>
        </p:txBody>
      </p:sp>
      <p:pic>
        <p:nvPicPr>
          <p:cNvPr id="1026" name="Picture 2">
            <a:extLst>
              <a:ext uri="{FF2B5EF4-FFF2-40B4-BE49-F238E27FC236}">
                <a16:creationId xmlns:a16="http://schemas.microsoft.com/office/drawing/2014/main" id="{9E668AD1-0386-4C04-ABDC-7F556E570C0D}"/>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40844" y="1775836"/>
            <a:ext cx="2911694" cy="380849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BB4C9A7-C23A-477F-8EAC-5E2473F1C983}"/>
              </a:ext>
            </a:extLst>
          </p:cNvPr>
          <p:cNvSpPr>
            <a:spLocks noGrp="1"/>
          </p:cNvSpPr>
          <p:nvPr>
            <p:ph type="ftr" sz="quarter" idx="11"/>
          </p:nvPr>
        </p:nvSpPr>
        <p:spPr/>
        <p:txBody>
          <a:bodyPr/>
          <a:lstStyle/>
          <a:p>
            <a:r>
              <a:rPr lang="en-US"/>
              <a:t>Hand Hygiene</a:t>
            </a:r>
          </a:p>
        </p:txBody>
      </p:sp>
      <p:sp>
        <p:nvSpPr>
          <p:cNvPr id="3" name="Slide Number Placeholder 2">
            <a:extLst>
              <a:ext uri="{FF2B5EF4-FFF2-40B4-BE49-F238E27FC236}">
                <a16:creationId xmlns:a16="http://schemas.microsoft.com/office/drawing/2014/main" id="{8A5EEC08-97DC-4759-985B-A42D94C66933}"/>
              </a:ext>
            </a:extLst>
          </p:cNvPr>
          <p:cNvSpPr>
            <a:spLocks noGrp="1"/>
          </p:cNvSpPr>
          <p:nvPr>
            <p:ph type="sldNum" sz="quarter" idx="12"/>
          </p:nvPr>
        </p:nvSpPr>
        <p:spPr/>
        <p:txBody>
          <a:bodyPr/>
          <a:lstStyle/>
          <a:p>
            <a:fld id="{EF026F98-229B-48B0-BECF-EA1F5459ACF1}" type="slidenum">
              <a:rPr lang="en-US" smtClean="0"/>
              <a:t>13</a:t>
            </a:fld>
            <a:endParaRPr lang="en-US"/>
          </a:p>
        </p:txBody>
      </p:sp>
    </p:spTree>
    <p:extLst>
      <p:ext uri="{BB962C8B-B14F-4D97-AF65-F5344CB8AC3E}">
        <p14:creationId xmlns:p14="http://schemas.microsoft.com/office/powerpoint/2010/main" val="281163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2" name="Footer Placeholder 1">
            <a:extLst>
              <a:ext uri="{FF2B5EF4-FFF2-40B4-BE49-F238E27FC236}">
                <a16:creationId xmlns:a16="http://schemas.microsoft.com/office/drawing/2014/main" id="{5EAD61A1-27DD-49CA-BBF4-42E037FFCFD1}"/>
              </a:ext>
            </a:extLst>
          </p:cNvPr>
          <p:cNvSpPr>
            <a:spLocks noGrp="1"/>
          </p:cNvSpPr>
          <p:nvPr>
            <p:ph type="ftr" sz="quarter" idx="11"/>
          </p:nvPr>
        </p:nvSpPr>
        <p:spPr/>
        <p:txBody>
          <a:bodyPr/>
          <a:lstStyle/>
          <a:p>
            <a:r>
              <a:rPr lang="en-US" dirty="0"/>
              <a:t>Hand Hygiene</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14</a:t>
            </a:fld>
            <a:endParaRPr lang="en-US"/>
          </a:p>
        </p:txBody>
      </p:sp>
    </p:spTree>
    <p:extLst>
      <p:ext uri="{BB962C8B-B14F-4D97-AF65-F5344CB8AC3E}">
        <p14:creationId xmlns:p14="http://schemas.microsoft.com/office/powerpoint/2010/main" val="233161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11AA8E-B2C2-447C-93E8-1831AA49F779}"/>
              </a:ext>
            </a:extLst>
          </p:cNvPr>
          <p:cNvSpPr>
            <a:spLocks noGrp="1"/>
          </p:cNvSpPr>
          <p:nvPr>
            <p:ph type="title"/>
          </p:nvPr>
        </p:nvSpPr>
        <p:spPr>
          <a:xfrm>
            <a:off x="839788" y="457200"/>
            <a:ext cx="3932237" cy="740979"/>
          </a:xfrm>
        </p:spPr>
        <p:txBody>
          <a:bodyPr/>
          <a:lstStyle/>
          <a:p>
            <a:r>
              <a:rPr lang="en-US" dirty="0"/>
              <a:t>Personal Reflection</a:t>
            </a:r>
          </a:p>
        </p:txBody>
      </p:sp>
      <p:sp>
        <p:nvSpPr>
          <p:cNvPr id="5" name="Text Placeholder 4">
            <a:extLst>
              <a:ext uri="{FF2B5EF4-FFF2-40B4-BE49-F238E27FC236}">
                <a16:creationId xmlns:a16="http://schemas.microsoft.com/office/drawing/2014/main" id="{1D8132DF-3895-410A-B8E0-FFC1B9C1B56B}"/>
              </a:ext>
            </a:extLst>
          </p:cNvPr>
          <p:cNvSpPr>
            <a:spLocks noGrp="1"/>
          </p:cNvSpPr>
          <p:nvPr>
            <p:ph type="body" sz="half" idx="2"/>
          </p:nvPr>
        </p:nvSpPr>
        <p:spPr>
          <a:xfrm>
            <a:off x="839788" y="1408386"/>
            <a:ext cx="4404874" cy="5002394"/>
          </a:xfrm>
        </p:spPr>
        <p:txBody>
          <a:bodyPr/>
          <a:lstStyle/>
          <a:p>
            <a:r>
              <a:rPr lang="en-US" dirty="0"/>
              <a:t>Think honestly about your own hand hygiene practices. Imagining yourself throughout the workday,</a:t>
            </a:r>
          </a:p>
          <a:p>
            <a:pPr marL="285750" indent="-285750">
              <a:buFont typeface="Arial" panose="020B0604020202020204" pitchFamily="34" charset="0"/>
              <a:buChar char="•"/>
            </a:pPr>
            <a:r>
              <a:rPr lang="en-US" sz="2000" dirty="0"/>
              <a:t>In what instances do you find it easy to consistently practice good hand hygiene? Celebrate this success! Is there something you could do for yourself to honor this achievement? </a:t>
            </a:r>
          </a:p>
          <a:p>
            <a:pPr marL="285750" indent="-285750">
              <a:buFont typeface="Arial" panose="020B0604020202020204" pitchFamily="34" charset="0"/>
              <a:buChar char="•"/>
            </a:pPr>
            <a:r>
              <a:rPr lang="en-US" sz="2000" dirty="0"/>
              <a:t>Can you identify opportunities for improvement? What could you do to make hand hygiene easier in these instances?</a:t>
            </a:r>
          </a:p>
        </p:txBody>
      </p:sp>
      <p:sp>
        <p:nvSpPr>
          <p:cNvPr id="2" name="Slide Number Placeholder 1">
            <a:extLst>
              <a:ext uri="{FF2B5EF4-FFF2-40B4-BE49-F238E27FC236}">
                <a16:creationId xmlns:a16="http://schemas.microsoft.com/office/drawing/2014/main" id="{16A9A900-53F1-4B3A-ADC2-64E25837DE2B}"/>
              </a:ext>
            </a:extLst>
          </p:cNvPr>
          <p:cNvSpPr>
            <a:spLocks noGrp="1"/>
          </p:cNvSpPr>
          <p:nvPr>
            <p:ph type="sldNum" sz="quarter" idx="12"/>
          </p:nvPr>
        </p:nvSpPr>
        <p:spPr/>
        <p:txBody>
          <a:bodyPr/>
          <a:lstStyle/>
          <a:p>
            <a:fld id="{82640534-B2B5-4A62-BCD9-9076A5F4FB69}" type="slidenum">
              <a:rPr lang="en-US" smtClean="0"/>
              <a:pPr/>
              <a:t>15</a:t>
            </a:fld>
            <a:endParaRPr lang="en-US" dirty="0"/>
          </a:p>
        </p:txBody>
      </p:sp>
    </p:spTree>
    <p:extLst>
      <p:ext uri="{BB962C8B-B14F-4D97-AF65-F5344CB8AC3E}">
        <p14:creationId xmlns:p14="http://schemas.microsoft.com/office/powerpoint/2010/main" val="315887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C6B4AE-940A-46EA-A964-FEE1260A6E45}"/>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086B45E3-C508-45F8-A816-F6CC9EE4B311}"/>
              </a:ext>
            </a:extLst>
          </p:cNvPr>
          <p:cNvSpPr>
            <a:spLocks noGrp="1"/>
          </p:cNvSpPr>
          <p:nvPr>
            <p:ph type="body" sz="half" idx="2"/>
          </p:nvPr>
        </p:nvSpPr>
        <p:spPr/>
        <p:txBody>
          <a:bodyPr/>
          <a:lstStyle/>
          <a:p>
            <a:r>
              <a:rPr lang="en-US" dirty="0"/>
              <a:t>Are there any remaining questions about hand hygiene? </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p:txBody>
          <a:bodyPr/>
          <a:lstStyle/>
          <a:p>
            <a:fld id="{82640534-B2B5-4A62-BCD9-9076A5F4FB69}" type="slidenum">
              <a:rPr lang="en-US" smtClean="0"/>
              <a:pPr/>
              <a:t>16</a:t>
            </a:fld>
            <a:endParaRPr lang="en-US"/>
          </a:p>
        </p:txBody>
      </p:sp>
    </p:spTree>
    <p:extLst>
      <p:ext uri="{BB962C8B-B14F-4D97-AF65-F5344CB8AC3E}">
        <p14:creationId xmlns:p14="http://schemas.microsoft.com/office/powerpoint/2010/main" val="9546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0000" lnSpcReduction="20000"/>
          </a:bodyPr>
          <a:lstStyle/>
          <a:p>
            <a:pPr marL="0" indent="0">
              <a:lnSpc>
                <a:spcPct val="110000"/>
              </a:lnSpc>
              <a:spcBef>
                <a:spcPts val="0"/>
              </a:spcBef>
              <a:spcAft>
                <a:spcPts val="1200"/>
              </a:spcAft>
              <a:buNone/>
            </a:pPr>
            <a:r>
              <a:rPr lang="en-US" sz="2800" dirty="0"/>
              <a:t>CDC’s Hand Hygiene in Healthcare Settings: </a:t>
            </a:r>
            <a:r>
              <a:rPr lang="en-US" sz="2800" dirty="0">
                <a:hlinkClick r:id="rId4"/>
              </a:rPr>
              <a:t>https://www.cdc.gov/handhygiene/index.html</a:t>
            </a:r>
            <a:endParaRPr lang="en-US" sz="2700" dirty="0">
              <a:latin typeface="+mn-lt"/>
            </a:endParaRPr>
          </a:p>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5"/>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6"/>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7"/>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8"/>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9"/>
              </a:rPr>
              <a:t>https://tools.cdc.gov/campaignproxyservice/subscriptions.aspx?topic_id=USCDC_2104</a:t>
            </a:r>
            <a:r>
              <a:rPr lang="en-US" sz="2700" dirty="0">
                <a:latin typeface="+mn-lt"/>
              </a:rPr>
              <a:t>  </a:t>
            </a:r>
          </a:p>
          <a:p>
            <a:pPr marL="0" indent="0">
              <a:lnSpc>
                <a:spcPct val="110000"/>
              </a:lnSpc>
              <a:spcBef>
                <a:spcPts val="0"/>
              </a:spcBef>
              <a:buNone/>
            </a:pPr>
            <a:endParaRPr lang="en-US" sz="1600" dirty="0">
              <a:latin typeface="+mn-lt"/>
            </a:endParaRPr>
          </a:p>
          <a:p>
            <a:pPr marL="0" indent="0">
              <a:lnSpc>
                <a:spcPct val="110000"/>
              </a:lnSpc>
              <a:spcBef>
                <a:spcPts val="0"/>
              </a:spcBef>
              <a:buNone/>
            </a:pP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Hand Hygiene</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17</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18</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Introduction</a:t>
            </a:r>
          </a:p>
          <a:p>
            <a:r>
              <a:rPr lang="en-US" dirty="0"/>
              <a:t>Hand Hygiene</a:t>
            </a:r>
          </a:p>
          <a:p>
            <a:r>
              <a:rPr lang="en-US" dirty="0"/>
              <a:t>Reflection &amp; Next Steps</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a:p>
        </p:txBody>
      </p:sp>
    </p:spTree>
    <p:custDataLst>
      <p:tags r:id="rId1"/>
    </p:custDataLst>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lvl="0"/>
            <a:r>
              <a:rPr lang="en-US" dirty="0"/>
              <a:t>Describe two (2) reasons </a:t>
            </a:r>
            <a:r>
              <a:rPr lang="en-US" b="1" dirty="0">
                <a:solidFill>
                  <a:schemeClr val="accent1"/>
                </a:solidFill>
              </a:rPr>
              <a:t>why having clean hands is especially important in healthcare</a:t>
            </a:r>
            <a:r>
              <a:rPr lang="en-US" dirty="0"/>
              <a:t>.</a:t>
            </a:r>
          </a:p>
          <a:p>
            <a:pPr lvl="0"/>
            <a:r>
              <a:rPr lang="en-US" dirty="0"/>
              <a:t>Discuss two (2) reasons </a:t>
            </a:r>
            <a:r>
              <a:rPr lang="en-US" b="1" dirty="0">
                <a:solidFill>
                  <a:schemeClr val="accent1"/>
                </a:solidFill>
              </a:rPr>
              <a:t>why hands are a main way that germs can spread</a:t>
            </a:r>
            <a:r>
              <a:rPr lang="en-US" dirty="0"/>
              <a:t> in the environment.</a:t>
            </a:r>
          </a:p>
          <a:p>
            <a:endParaRPr lang="en-US" dirty="0"/>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lstStyle/>
          <a:p>
            <a:r>
              <a:rPr lang="en-US" dirty="0"/>
              <a:t>INTRODUCTIONS</a:t>
            </a:r>
          </a:p>
        </p:txBody>
      </p:sp>
      <p:sp>
        <p:nvSpPr>
          <p:cNvPr id="2" name="Content Placeholder 1">
            <a:extLst>
              <a:ext uri="{FF2B5EF4-FFF2-40B4-BE49-F238E27FC236}">
                <a16:creationId xmlns:a16="http://schemas.microsoft.com/office/drawing/2014/main" id="{136A3D1E-EBA1-4553-9BE6-A4CD5BE38540}"/>
              </a:ext>
            </a:extLst>
          </p:cNvPr>
          <p:cNvSpPr>
            <a:spLocks noGrp="1"/>
          </p:cNvSpPr>
          <p:nvPr>
            <p:ph idx="1"/>
          </p:nvPr>
        </p:nvSpPr>
        <p:spPr/>
        <p:txBody>
          <a:bodyPr/>
          <a:lstStyle/>
          <a:p>
            <a:pPr marL="0" indent="0">
              <a:buNone/>
            </a:pPr>
            <a:r>
              <a:rPr lang="en-US" b="1" dirty="0">
                <a:latin typeface="+mj-lt"/>
                <a:cs typeface="Calibri bold" panose="020F0702030404030204" pitchFamily="34" charset="0"/>
              </a:rPr>
              <a:t>Please introduce yourself with:</a:t>
            </a:r>
            <a:endParaRPr lang="en-US" dirty="0"/>
          </a:p>
          <a:p>
            <a:pPr marL="342900" indent="-342900">
              <a:buFont typeface="Arial" panose="020B0604020202020204" pitchFamily="34" charset="0"/>
              <a:buChar char="•"/>
            </a:pPr>
            <a:r>
              <a:rPr lang="en-US" dirty="0"/>
              <a:t>Your name</a:t>
            </a:r>
          </a:p>
          <a:p>
            <a:pPr marL="342900" indent="-342900">
              <a:buFont typeface="Arial" panose="020B0604020202020204" pitchFamily="34" charset="0"/>
              <a:buChar char="•"/>
            </a:pPr>
            <a:r>
              <a:rPr lang="en-US" dirty="0"/>
              <a:t>Your role </a:t>
            </a:r>
          </a:p>
        </p:txBody>
      </p:sp>
      <p:sp>
        <p:nvSpPr>
          <p:cNvPr id="3" name="Slide Number Placeholder 2">
            <a:extLst>
              <a:ext uri="{FF2B5EF4-FFF2-40B4-BE49-F238E27FC236}">
                <a16:creationId xmlns:a16="http://schemas.microsoft.com/office/drawing/2014/main" id="{EBA9866C-926A-4D60-9D41-7E714FEC15CC}"/>
              </a:ext>
            </a:extLst>
          </p:cNvPr>
          <p:cNvSpPr>
            <a:spLocks noGrp="1"/>
          </p:cNvSpPr>
          <p:nvPr>
            <p:ph type="sldNum" sz="quarter" idx="12"/>
          </p:nvPr>
        </p:nvSpPr>
        <p:spPr/>
        <p:txBody>
          <a:bodyPr/>
          <a:lstStyle/>
          <a:p>
            <a:pPr algn="l"/>
            <a:fld id="{82640534-B2B5-4A62-BCD9-9076A5F4FB69}" type="slidenum">
              <a:rPr lang="en-US" smtClean="0"/>
              <a:pPr algn="l"/>
              <a:t>4</a:t>
            </a:fld>
            <a:endParaRPr lang="en-US"/>
          </a:p>
        </p:txBody>
      </p:sp>
    </p:spTree>
    <p:custDataLst>
      <p:tags r:id="rId1"/>
    </p:custDataLst>
    <p:extLst>
      <p:ext uri="{BB962C8B-B14F-4D97-AF65-F5344CB8AC3E}">
        <p14:creationId xmlns:p14="http://schemas.microsoft.com/office/powerpoint/2010/main" val="20682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Definitions</a:t>
            </a:r>
          </a:p>
        </p:txBody>
      </p:sp>
      <p:graphicFrame>
        <p:nvGraphicFramePr>
          <p:cNvPr id="11" name="Table 11">
            <a:extLst>
              <a:ext uri="{FF2B5EF4-FFF2-40B4-BE49-F238E27FC236}">
                <a16:creationId xmlns:a16="http://schemas.microsoft.com/office/drawing/2014/main" id="{785415DE-5DB8-4249-B020-25D53CCB737C}"/>
              </a:ext>
            </a:extLst>
          </p:cNvPr>
          <p:cNvGraphicFramePr>
            <a:graphicFrameLocks noGrp="1"/>
          </p:cNvGraphicFramePr>
          <p:nvPr>
            <p:ph idx="1"/>
            <p:extLst>
              <p:ext uri="{D42A27DB-BD31-4B8C-83A1-F6EECF244321}">
                <p14:modId xmlns:p14="http://schemas.microsoft.com/office/powerpoint/2010/main" val="3672114727"/>
              </p:ext>
            </p:extLst>
          </p:nvPr>
        </p:nvGraphicFramePr>
        <p:xfrm>
          <a:off x="838200" y="2057193"/>
          <a:ext cx="10515600" cy="3236976"/>
        </p:xfrm>
        <a:graphic>
          <a:graphicData uri="http://schemas.openxmlformats.org/drawingml/2006/table">
            <a:tbl>
              <a:tblPr firstRow="1" bandRow="1">
                <a:tableStyleId>{2D5ABB26-0587-4C30-8999-92F81FD0307C}</a:tableStyleId>
              </a:tblPr>
              <a:tblGrid>
                <a:gridCol w="3382926">
                  <a:extLst>
                    <a:ext uri="{9D8B030D-6E8A-4147-A177-3AD203B41FA5}">
                      <a16:colId xmlns:a16="http://schemas.microsoft.com/office/drawing/2014/main" val="1237249561"/>
                    </a:ext>
                  </a:extLst>
                </a:gridCol>
                <a:gridCol w="7132674">
                  <a:extLst>
                    <a:ext uri="{9D8B030D-6E8A-4147-A177-3AD203B41FA5}">
                      <a16:colId xmlns:a16="http://schemas.microsoft.com/office/drawing/2014/main" val="2066530514"/>
                    </a:ext>
                  </a:extLst>
                </a:gridCol>
              </a:tblGrid>
              <a:tr h="1678317">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Hand Hygiene</a:t>
                      </a: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Hand hygiene means cleaning your hands by using either handwashing (washing hands with soap and water), antiseptic hand wash, antiseptic hand rub (i.e., alcohol-based hand sanitizer including foam or gel), or surgical hand antisepsis.</a:t>
                      </a:r>
                      <a:endParaRPr lang="en-US" sz="2800" dirty="0">
                        <a:latin typeface="+mj-lt"/>
                      </a:endParaRPr>
                    </a:p>
                  </a:txBody>
                  <a:tcPr marT="274320" marB="274320">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586462"/>
                  </a:ext>
                </a:extLst>
              </a:tr>
            </a:tbl>
          </a:graphicData>
        </a:graphic>
      </p:graphicFrame>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a:xfrm>
            <a:off x="4680857" y="6410780"/>
            <a:ext cx="6395357" cy="365125"/>
          </a:xfrm>
        </p:spPr>
        <p:txBody>
          <a:bodyPr/>
          <a:lstStyle/>
          <a:p>
            <a:r>
              <a:rPr lang="en-US" dirty="0"/>
              <a:t>Hand Hygiene</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DB25-C0D7-4840-931D-D99885D3E403}"/>
              </a:ext>
            </a:extLst>
          </p:cNvPr>
          <p:cNvSpPr>
            <a:spLocks noGrp="1"/>
          </p:cNvSpPr>
          <p:nvPr>
            <p:ph type="title"/>
          </p:nvPr>
        </p:nvSpPr>
        <p:spPr/>
        <p:txBody>
          <a:bodyPr/>
          <a:lstStyle/>
          <a:p>
            <a:r>
              <a:rPr lang="en-US" dirty="0"/>
              <a:t>Share Your Current Practice	</a:t>
            </a:r>
          </a:p>
        </p:txBody>
      </p:sp>
      <p:sp>
        <p:nvSpPr>
          <p:cNvPr id="3" name="Text Placeholder 2">
            <a:extLst>
              <a:ext uri="{FF2B5EF4-FFF2-40B4-BE49-F238E27FC236}">
                <a16:creationId xmlns:a16="http://schemas.microsoft.com/office/drawing/2014/main" id="{AD80AF8F-A555-4197-8C26-C54C17EBBBE6}"/>
              </a:ext>
            </a:extLst>
          </p:cNvPr>
          <p:cNvSpPr>
            <a:spLocks noGrp="1"/>
          </p:cNvSpPr>
          <p:nvPr>
            <p:ph type="body" sz="half" idx="2"/>
          </p:nvPr>
        </p:nvSpPr>
        <p:spPr/>
        <p:txBody>
          <a:bodyPr/>
          <a:lstStyle/>
          <a:p>
            <a:r>
              <a:rPr lang="en-US" dirty="0"/>
              <a:t>How many times do you wash your hands or use alcohol-based hand sanitizer throughout an average workday? </a:t>
            </a:r>
          </a:p>
        </p:txBody>
      </p:sp>
      <p:sp>
        <p:nvSpPr>
          <p:cNvPr id="4" name="Slide Number Placeholder 3">
            <a:extLst>
              <a:ext uri="{FF2B5EF4-FFF2-40B4-BE49-F238E27FC236}">
                <a16:creationId xmlns:a16="http://schemas.microsoft.com/office/drawing/2014/main" id="{C8B8D95C-4DA4-43E1-A409-348AE0F63673}"/>
              </a:ext>
            </a:extLst>
          </p:cNvPr>
          <p:cNvSpPr>
            <a:spLocks noGrp="1"/>
          </p:cNvSpPr>
          <p:nvPr>
            <p:ph type="sldNum" sz="quarter" idx="12"/>
          </p:nvPr>
        </p:nvSpPr>
        <p:spPr/>
        <p:txBody>
          <a:bodyPr/>
          <a:lstStyle/>
          <a:p>
            <a:fld id="{82640534-B2B5-4A62-BCD9-9076A5F4FB69}" type="slidenum">
              <a:rPr lang="en-US" smtClean="0"/>
              <a:pPr/>
              <a:t>6</a:t>
            </a:fld>
            <a:endParaRPr lang="en-US"/>
          </a:p>
        </p:txBody>
      </p:sp>
    </p:spTree>
    <p:custDataLst>
      <p:tags r:id="rId1"/>
    </p:custDataLst>
    <p:extLst>
      <p:ext uri="{BB962C8B-B14F-4D97-AF65-F5344CB8AC3E}">
        <p14:creationId xmlns:p14="http://schemas.microsoft.com/office/powerpoint/2010/main" val="189255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EB89-4E02-4FD2-BA6F-80FA6F5E1F1E}"/>
              </a:ext>
            </a:extLst>
          </p:cNvPr>
          <p:cNvSpPr>
            <a:spLocks noGrp="1"/>
          </p:cNvSpPr>
          <p:nvPr>
            <p:ph type="title"/>
          </p:nvPr>
        </p:nvSpPr>
        <p:spPr/>
        <p:txBody>
          <a:bodyPr/>
          <a:lstStyle/>
          <a:p>
            <a:r>
              <a:rPr lang="en-US" dirty="0"/>
              <a:t>GERMS Can SPREAD From Surfaces</a:t>
            </a:r>
          </a:p>
        </p:txBody>
      </p:sp>
      <p:pic>
        <p:nvPicPr>
          <p:cNvPr id="6" name="Picture 5" descr="Panel 1: a person coughing, which releases respiratory droplets&#10;Panel 2: the droplets landing on surfaces in a patient’s room including the rails of the patient’s bed&#10;Panel 3: a nurse touching the bed rail with their hand and thereby making contact with the droplets&#10;Panel 4: the nurse using the same hand to touch their eye">
            <a:extLst>
              <a:ext uri="{FF2B5EF4-FFF2-40B4-BE49-F238E27FC236}">
                <a16:creationId xmlns:a16="http://schemas.microsoft.com/office/drawing/2014/main" id="{7CC7B963-64D9-424E-9E24-80B527968D69}"/>
              </a:ext>
            </a:extLst>
          </p:cNvPr>
          <p:cNvPicPr>
            <a:picLocks noChangeAspect="1"/>
          </p:cNvPicPr>
          <p:nvPr/>
        </p:nvPicPr>
        <p:blipFill rotWithShape="1">
          <a:blip r:embed="rId4">
            <a:extLst>
              <a:ext uri="{28A0092B-C50C-407E-A947-70E740481C1C}">
                <a14:useLocalDpi xmlns:a14="http://schemas.microsoft.com/office/drawing/2010/main" val="0"/>
              </a:ext>
            </a:extLst>
          </a:blip>
          <a:srcRect l="1201" t="5419" b="10238"/>
          <a:stretch/>
        </p:blipFill>
        <p:spPr>
          <a:xfrm>
            <a:off x="1273395" y="1299681"/>
            <a:ext cx="9645210" cy="4679999"/>
          </a:xfrm>
          <a:prstGeom prst="rect">
            <a:avLst/>
          </a:prstGeom>
        </p:spPr>
      </p:pic>
      <p:sp>
        <p:nvSpPr>
          <p:cNvPr id="3" name="Footer Placeholder 2">
            <a:extLst>
              <a:ext uri="{FF2B5EF4-FFF2-40B4-BE49-F238E27FC236}">
                <a16:creationId xmlns:a16="http://schemas.microsoft.com/office/drawing/2014/main" id="{191F97CA-39CE-45A1-A969-7B4A3017BE4C}"/>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C453BFEA-1900-41BB-BE25-39F94340DEDD}"/>
              </a:ext>
            </a:extLst>
          </p:cNvPr>
          <p:cNvSpPr>
            <a:spLocks noGrp="1"/>
          </p:cNvSpPr>
          <p:nvPr>
            <p:ph type="sldNum" sz="quarter" idx="12"/>
          </p:nvPr>
        </p:nvSpPr>
        <p:spPr/>
        <p:txBody>
          <a:bodyPr/>
          <a:lstStyle/>
          <a:p>
            <a:fld id="{EF026F98-229B-48B0-BECF-EA1F5459ACF1}" type="slidenum">
              <a:rPr lang="en-US" smtClean="0"/>
              <a:t>7</a:t>
            </a:fld>
            <a:endParaRPr lang="en-US"/>
          </a:p>
        </p:txBody>
      </p:sp>
    </p:spTree>
    <p:custDataLst>
      <p:tags r:id="rId1"/>
    </p:custDataLst>
    <p:extLst>
      <p:ext uri="{BB962C8B-B14F-4D97-AF65-F5344CB8AC3E}">
        <p14:creationId xmlns:p14="http://schemas.microsoft.com/office/powerpoint/2010/main" val="157821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5020-3A02-4B35-8130-F1B7D95764BF}"/>
              </a:ext>
            </a:extLst>
          </p:cNvPr>
          <p:cNvSpPr>
            <a:spLocks noGrp="1"/>
          </p:cNvSpPr>
          <p:nvPr>
            <p:ph type="title" idx="4294967295"/>
          </p:nvPr>
        </p:nvSpPr>
        <p:spPr>
          <a:xfrm>
            <a:off x="838200" y="1"/>
            <a:ext cx="10238014" cy="447220"/>
          </a:xfrm>
        </p:spPr>
        <p:txBody>
          <a:bodyPr>
            <a:normAutofit fontScale="90000"/>
          </a:bodyPr>
          <a:lstStyle/>
          <a:p>
            <a:r>
              <a:rPr lang="en-US" dirty="0"/>
              <a:t>Inside Infection</a:t>
            </a:r>
            <a:r>
              <a:rPr lang="en-US" baseline="0" dirty="0"/>
              <a:t> Control</a:t>
            </a:r>
            <a:endParaRPr lang="en-US" dirty="0"/>
          </a:p>
        </p:txBody>
      </p:sp>
      <p:pic>
        <p:nvPicPr>
          <p:cNvPr id="6" name="Picture 5" descr="Inside Infection Control: Do we really have to talk about hand hygiene? Again?  Yes! Episode 21">
            <a:hlinkClick r:id="rId4" action="ppaction://hlinkfile"/>
            <a:extLst>
              <a:ext uri="{FF2B5EF4-FFF2-40B4-BE49-F238E27FC236}">
                <a16:creationId xmlns:a16="http://schemas.microsoft.com/office/drawing/2014/main" id="{AA509668-0733-46C5-A926-6482BC95A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2" y="1188720"/>
            <a:ext cx="7973736" cy="4480560"/>
          </a:xfrm>
          <a:prstGeom prst="rect">
            <a:avLst/>
          </a:prstGeom>
        </p:spPr>
      </p:pic>
      <p:sp>
        <p:nvSpPr>
          <p:cNvPr id="3" name="Footer Placeholder 2">
            <a:extLst>
              <a:ext uri="{FF2B5EF4-FFF2-40B4-BE49-F238E27FC236}">
                <a16:creationId xmlns:a16="http://schemas.microsoft.com/office/drawing/2014/main" id="{E691C5A1-558E-4FD6-8AA8-6D323C948202}"/>
              </a:ext>
            </a:extLst>
          </p:cNvPr>
          <p:cNvSpPr>
            <a:spLocks noGrp="1"/>
          </p:cNvSpPr>
          <p:nvPr>
            <p:ph type="ftr" sz="quarter" idx="11"/>
          </p:nvPr>
        </p:nvSpPr>
        <p:spPr/>
        <p:txBody>
          <a:bodyPr/>
          <a:lstStyle/>
          <a:p>
            <a:r>
              <a:rPr lang="en-US"/>
              <a:t>Hand Hygiene</a:t>
            </a:r>
          </a:p>
        </p:txBody>
      </p:sp>
      <p:sp>
        <p:nvSpPr>
          <p:cNvPr id="4" name="Slide Number Placeholder 3">
            <a:extLst>
              <a:ext uri="{FF2B5EF4-FFF2-40B4-BE49-F238E27FC236}">
                <a16:creationId xmlns:a16="http://schemas.microsoft.com/office/drawing/2014/main" id="{16C01108-B9E7-4253-9A7E-7A538DAA38F7}"/>
              </a:ext>
            </a:extLst>
          </p:cNvPr>
          <p:cNvSpPr>
            <a:spLocks noGrp="1"/>
          </p:cNvSpPr>
          <p:nvPr>
            <p:ph type="sldNum" sz="quarter" idx="12"/>
          </p:nvPr>
        </p:nvSpPr>
        <p:spPr/>
        <p:txBody>
          <a:bodyPr/>
          <a:lstStyle/>
          <a:p>
            <a:fld id="{EF026F98-229B-48B0-BECF-EA1F5459ACF1}" type="slidenum">
              <a:rPr lang="en-US" smtClean="0"/>
              <a:t>8</a:t>
            </a:fld>
            <a:endParaRPr lang="en-US"/>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E0CFC-603C-4BFC-B06A-81D2574695D5}"/>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A36ED5CC-600A-4033-BDD6-DCEFF495D277}"/>
              </a:ext>
            </a:extLst>
          </p:cNvPr>
          <p:cNvSpPr>
            <a:spLocks noGrp="1"/>
          </p:cNvSpPr>
          <p:nvPr>
            <p:ph type="body" sz="half" idx="2"/>
          </p:nvPr>
        </p:nvSpPr>
        <p:spPr/>
        <p:txBody>
          <a:bodyPr/>
          <a:lstStyle/>
          <a:p>
            <a:r>
              <a:rPr lang="en-US" dirty="0"/>
              <a:t>What did we learn from the nursing example?</a:t>
            </a:r>
          </a:p>
          <a:p>
            <a:r>
              <a:rPr lang="en-US" b="1" dirty="0"/>
              <a:t>Healthcare workers touch a lot of items during their workday, </a:t>
            </a:r>
            <a:br>
              <a:rPr lang="en-US" b="1" dirty="0"/>
            </a:br>
            <a:r>
              <a:rPr lang="en-US" b="1" dirty="0"/>
              <a:t>so being diligent about hand hygiene matters.</a:t>
            </a:r>
          </a:p>
        </p:txBody>
      </p:sp>
      <p:sp>
        <p:nvSpPr>
          <p:cNvPr id="2" name="Slide Number Placeholder 1">
            <a:extLst>
              <a:ext uri="{FF2B5EF4-FFF2-40B4-BE49-F238E27FC236}">
                <a16:creationId xmlns:a16="http://schemas.microsoft.com/office/drawing/2014/main" id="{827DF19B-F547-491B-974B-6EB854BFF8D5}"/>
              </a:ext>
            </a:extLst>
          </p:cNvPr>
          <p:cNvSpPr>
            <a:spLocks noGrp="1"/>
          </p:cNvSpPr>
          <p:nvPr>
            <p:ph type="sldNum" sz="quarter" idx="12"/>
          </p:nvPr>
        </p:nvSpPr>
        <p:spPr/>
        <p:txBody>
          <a:bodyPr/>
          <a:lstStyle/>
          <a:p>
            <a:fld id="{82640534-B2B5-4A62-BCD9-9076A5F4FB69}" type="slidenum">
              <a:rPr lang="en-US" smtClean="0"/>
              <a:pPr/>
              <a:t>9</a:t>
            </a:fld>
            <a:endParaRPr lang="en-US" dirty="0"/>
          </a:p>
        </p:txBody>
      </p:sp>
    </p:spTree>
    <p:extLst>
      <p:ext uri="{BB962C8B-B14F-4D97-AF65-F5344CB8AC3E}">
        <p14:creationId xmlns:p14="http://schemas.microsoft.com/office/powerpoint/2010/main" val="25683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13780_PFL_PPT_template_CenturyGothic_3-5-21_FINALA</Template>
  <TotalTime>2274</TotalTime>
  <Words>3890</Words>
  <Application>Microsoft Office PowerPoint</Application>
  <PresentationFormat>Widescreen</PresentationFormat>
  <Paragraphs>321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Courier New</vt:lpstr>
      <vt:lpstr>Times New Roman</vt:lpstr>
      <vt:lpstr>Arial</vt:lpstr>
      <vt:lpstr>Symbol</vt:lpstr>
      <vt:lpstr>Wingdings</vt:lpstr>
      <vt:lpstr>Century Gothic</vt:lpstr>
      <vt:lpstr>Calibri</vt:lpstr>
      <vt:lpstr>13780_PFL_PPT_template_Avenir_2-26-21_DRAFT</vt:lpstr>
      <vt:lpstr>Topic 9:  Hand Hygiene</vt:lpstr>
      <vt:lpstr>Agenda</vt:lpstr>
      <vt:lpstr>Learning Objectives</vt:lpstr>
      <vt:lpstr>INTRODUCTIONS</vt:lpstr>
      <vt:lpstr>Definitions</vt:lpstr>
      <vt:lpstr>Share Your Current Practice </vt:lpstr>
      <vt:lpstr>GERMS Can SPREAD From Surfaces</vt:lpstr>
      <vt:lpstr>Inside Infection Control</vt:lpstr>
      <vt:lpstr>Discussion</vt:lpstr>
      <vt:lpstr>Discussion </vt:lpstr>
      <vt:lpstr>Breakout Groups</vt:lpstr>
      <vt:lpstr>Report Out</vt:lpstr>
      <vt:lpstr>Strategies</vt:lpstr>
      <vt:lpstr>Reflection</vt:lpstr>
      <vt:lpstr>Personal Reflection</vt:lpstr>
      <vt:lpstr>Questions?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 (60min PPT)</dc:title>
  <dc:subject>Hand hygiene</dc:subject>
  <dc:creator>Project Firstline</dc:creator>
  <dc:description>hand hygiene; Project Firstline; training; CDC</dc:description>
  <cp:lastModifiedBy>Mink, Teresa</cp:lastModifiedBy>
  <cp:revision>102</cp:revision>
  <dcterms:created xsi:type="dcterms:W3CDTF">2021-03-09T12:45:04Z</dcterms:created>
  <dcterms:modified xsi:type="dcterms:W3CDTF">2021-07-29T15:05:19Z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89EEF174-2907-43A6-A263-BA9412A6DF7E</vt:lpwstr>
  </property>
  <property fmtid="{D5CDD505-2E9C-101B-9397-08002B2CF9AE}" pid="4" name="ArticulatePath">
    <vt:lpwstr>PFLHandHygiene60min</vt:lpwstr>
  </property>
</Properties>
</file>