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18"/>
  </p:notesMasterIdLst>
  <p:sldIdLst>
    <p:sldId id="256" r:id="rId5"/>
    <p:sldId id="258" r:id="rId6"/>
    <p:sldId id="260" r:id="rId7"/>
    <p:sldId id="287" r:id="rId8"/>
    <p:sldId id="257" r:id="rId9"/>
    <p:sldId id="261" r:id="rId10"/>
    <p:sldId id="262" r:id="rId11"/>
    <p:sldId id="263" r:id="rId12"/>
    <p:sldId id="264" r:id="rId13"/>
    <p:sldId id="266" r:id="rId14"/>
    <p:sldId id="292" r:id="rId15"/>
    <p:sldId id="290" r:id="rId16"/>
    <p:sldId id="29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1" clrIdx="0">
    <p:extLst>
      <p:ext uri="{19B8F6BF-5375-455C-9EA6-DF929625EA0E}">
        <p15:presenceInfo xmlns:p15="http://schemas.microsoft.com/office/powerpoint/2012/main" userId="S::jstadd@rti.org::44a9573f-fddc-4716-bc25-9dc365c6924d" providerId="AD"/>
      </p:ext>
    </p:extLst>
  </p:cmAuthor>
  <p:cmAuthor id="2" name="Linda Wilson" initials="LW" lastIdx="4" clrIdx="1">
    <p:extLst>
      <p:ext uri="{19B8F6BF-5375-455C-9EA6-DF929625EA0E}">
        <p15:presenceInfo xmlns:p15="http://schemas.microsoft.com/office/powerpoint/2012/main" userId="Linda Wilson" providerId="None"/>
      </p:ext>
    </p:extLst>
  </p:cmAuthor>
  <p:cmAuthor id="3" name="Aiken, Merrie" initials="AM" lastIdx="12" clrIdx="2">
    <p:extLst>
      <p:ext uri="{19B8F6BF-5375-455C-9EA6-DF929625EA0E}">
        <p15:presenceInfo xmlns:p15="http://schemas.microsoft.com/office/powerpoint/2012/main" userId="S::maiken@rti.org::2e0e472c-16bf-43d7-9edd-cd3f38cba021" providerId="AD"/>
      </p:ext>
    </p:extLst>
  </p:cmAuthor>
  <p:cmAuthor id="4" name="Cox, Kendra (CDC/DDID/NCEZID/DHQP)" initials="C(" lastIdx="3" clrIdx="3">
    <p:extLst>
      <p:ext uri="{19B8F6BF-5375-455C-9EA6-DF929625EA0E}">
        <p15:presenceInfo xmlns:p15="http://schemas.microsoft.com/office/powerpoint/2012/main" userId="S::gfx4@cdc.gov::3112a3a8-8cbb-4d5b-96ee-72aa1ab53303" providerId="AD"/>
      </p:ext>
    </p:extLst>
  </p:cmAuthor>
  <p:cmAuthor id="5" name="McClune, Elizabeth (CDC/DDID/NCEZID/DHQP)" initials="M(" lastIdx="1" clrIdx="4">
    <p:extLst>
      <p:ext uri="{19B8F6BF-5375-455C-9EA6-DF929625EA0E}">
        <p15:presenceInfo xmlns:p15="http://schemas.microsoft.com/office/powerpoint/2012/main" userId="S::ymt0@cdc.gov::89a56032-bfa1-45d3-a5da-415b81a9e75f" providerId="AD"/>
      </p:ext>
    </p:extLst>
  </p:cmAuthor>
  <p:cmAuthor id="6" name="Shogren, Julie" initials="SJ" lastIdx="2" clrIdx="5">
    <p:extLst>
      <p:ext uri="{19B8F6BF-5375-455C-9EA6-DF929625EA0E}">
        <p15:presenceInfo xmlns:p15="http://schemas.microsoft.com/office/powerpoint/2012/main" userId="S::jshogren@rti.org::b8ac11d4-25b8-47fb-add8-e9c5ea412a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14E"/>
    <a:srgbClr val="B92D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53702" autoAdjust="0"/>
  </p:normalViewPr>
  <p:slideViewPr>
    <p:cSldViewPr snapToGrid="0" showGuides="1">
      <p:cViewPr varScale="1">
        <p:scale>
          <a:sx n="57" d="100"/>
          <a:sy n="57" d="100"/>
        </p:scale>
        <p:origin x="183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andhygiene/providers/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andhygiene/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handhygiene/science/index.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Participants log in and get settled.</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600"/>
              </a:spcAft>
            </a:pPr>
            <a:r>
              <a:rPr lang="en-US" sz="1800" b="1" u="none" dirty="0">
                <a:solidFill>
                  <a:srgbClr val="008080"/>
                </a:solidFill>
                <a:effectLst/>
                <a:latin typeface="Calibri" panose="020F0502020204030204" pitchFamily="34" charset="0"/>
                <a:ea typeface="Times New Roman" panose="02020603050405020304" pitchFamily="18" charset="0"/>
              </a:rPr>
              <a:t>Facilitator Notes</a:t>
            </a:r>
            <a:endParaRPr lang="en-US" sz="1800" u="none"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600"/>
              </a:spcAft>
              <a:buFont typeface="Symbol" panose="05050102010706020507" pitchFamily="18" charset="2"/>
              <a:buChar char=""/>
            </a:pPr>
            <a:r>
              <a:rPr lang="en-US" sz="1800" u="none" dirty="0">
                <a:solidFill>
                  <a:srgbClr val="008080"/>
                </a:solidFill>
                <a:effectLst/>
                <a:latin typeface="Calibri" panose="020F0502020204030204" pitchFamily="34" charset="0"/>
                <a:ea typeface="SimSun" panose="02010600030101010101" pitchFamily="2" charset="-122"/>
              </a:rPr>
              <a:t>Encourage participants to reflect on the content of the session, and how they will put their knowledge into practice. </a:t>
            </a:r>
          </a:p>
          <a:p>
            <a:pPr marL="342900" marR="0" lvl="0" indent="-342900" fontAlgn="base">
              <a:lnSpc>
                <a:spcPct val="107000"/>
              </a:lnSpc>
              <a:spcBef>
                <a:spcPts val="0"/>
              </a:spcBef>
              <a:spcAft>
                <a:spcPts val="600"/>
              </a:spcAft>
              <a:buFont typeface="Symbol" panose="05050102010706020507" pitchFamily="18" charset="2"/>
              <a:buChar char=""/>
            </a:pPr>
            <a:endParaRPr lang="en-US" sz="1800" u="none" dirty="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600"/>
              </a:spcAft>
            </a:pPr>
            <a:r>
              <a:rPr lang="en-US" sz="1800" b="1" u="none" dirty="0">
                <a:solidFill>
                  <a:srgbClr val="008080"/>
                </a:solidFill>
                <a:effectLst/>
                <a:latin typeface="Calibri" panose="020F0502020204030204" pitchFamily="34" charset="0"/>
                <a:ea typeface="Times New Roman" panose="02020603050405020304" pitchFamily="18" charset="0"/>
              </a:rPr>
              <a:t>Sample Script</a:t>
            </a:r>
            <a:r>
              <a:rPr lang="en-US" sz="1800" u="none" dirty="0">
                <a:solidFill>
                  <a:srgbClr val="008080"/>
                </a:solidFill>
                <a:effectLst/>
                <a:latin typeface="Calibri" panose="020F0502020204030204" pitchFamily="34" charset="0"/>
                <a:ea typeface="Times New Roman" panose="02020603050405020304" pitchFamily="18" charset="0"/>
              </a:rPr>
              <a:t> </a:t>
            </a:r>
            <a:endParaRPr lang="en-US" sz="1800" u="none" dirty="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600"/>
              </a:spcAft>
            </a:pPr>
            <a:r>
              <a:rPr lang="en-US" sz="1800" u="none" dirty="0">
                <a:solidFill>
                  <a:srgbClr val="008080"/>
                </a:solidFill>
                <a:effectLst/>
                <a:latin typeface="Calibri" panose="020F0502020204030204" pitchFamily="34" charset="0"/>
                <a:ea typeface="Times New Roman" panose="02020603050405020304" pitchFamily="18" charset="0"/>
              </a:rPr>
              <a:t>“Let’s use our last few minutes together to reflect on what we’ve learned and think about how we can put what we’ve learned into practice.”</a:t>
            </a:r>
            <a:endParaRPr lang="en-US" sz="1800" u="none"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10</a:t>
            </a:fld>
            <a:endParaRPr lang="en-US"/>
          </a:p>
        </p:txBody>
      </p:sp>
    </p:spTree>
    <p:extLst>
      <p:ext uri="{BB962C8B-B14F-4D97-AF65-F5344CB8AC3E}">
        <p14:creationId xmlns:p14="http://schemas.microsoft.com/office/powerpoint/2010/main" val="240952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possible strategies from the session that they could use at work, either to support good hand hygiene among others or to improve their own practices.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 you have any ideas for possible strategies to use on the job to support good hand hygiene practices – either for yourself, or for others? Would anyone care to share their ideas?”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reflection and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your ideas, and thank you all for your time today!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D5643369-B893-49E9-AFB9-C82B5FBDF907}" type="slidenum">
              <a:rPr lang="en-US" smtClean="0"/>
              <a:t>11</a:t>
            </a:fld>
            <a:endParaRPr lang="en-US"/>
          </a:p>
        </p:txBody>
      </p:sp>
    </p:spTree>
    <p:extLst>
      <p:ext uri="{BB962C8B-B14F-4D97-AF65-F5344CB8AC3E}">
        <p14:creationId xmlns:p14="http://schemas.microsoft.com/office/powerpoint/2010/main" val="283902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The CDC also has a lot of resources about hand hygiene. They have materials for healthcare providers and healthcare settings, as well as materials for the community that may help you.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0563C1"/>
                </a:solidFill>
                <a:effectLst/>
                <a:latin typeface="Calibri" panose="020F0502020204030204" pitchFamily="34" charset="0"/>
                <a:cs typeface="Times New Roman" panose="02020603050405020304" pitchFamily="18" charset="0"/>
              </a:rPr>
              <a:t>After the Session</a:t>
            </a: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Overview of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20 minutes, we’ll focus on the importance of hand hygiene in healthcare.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discuss the importance of having clean hands in healthcare, review how and why germs can be spread by hands, and practice supporting good hand hygiene practices at work.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a:p>
        </p:txBody>
      </p:sp>
    </p:spTree>
    <p:extLst>
      <p:ext uri="{BB962C8B-B14F-4D97-AF65-F5344CB8AC3E}">
        <p14:creationId xmlns:p14="http://schemas.microsoft.com/office/powerpoint/2010/main" val="9611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we will learn today. By the end of today’s training, you will be able to describe why it’s so important for those of us in healthcare to have clean hands. You’ll also be able to describe why hands are a main way that germs can spread in the environment.”</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Hand Hygiene means cleaning your hands by using either handwashing (washing hands with soap and water), antiseptic hand wash, antiseptic hand rub (i.e., alcohol-based hand sanitizer including foam or gel), or surgical hand antisepsis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https://www.cdc.gov/handhygiene/providers/index.html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that hand hygiene, or cleaning your hands, includes both washing hands with soap and water and using alcohol-based hand sanitizer.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get started, let’s review a definition of hand hygiene. Go ahead and read the definition to yourself.”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talk about hand hygiene – the simpler way to say it is just ‘cleaning your hands!’ – and not ‘washing your hands.’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“Right. It’s because hand hygiene includes washing your hands with soap and water and using alcohol-based hand sanitizer.”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estimate how many times they clean their hands during their workday.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your platform, you could use hand-raising, thumbs-up, or the chat function.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participants how many times they clean their hands in increasing amounts until you find the one(s) with the highest count.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activity is meant to serve as an ice-breaker and introduction; it is not meant to make anyone feel embarrassed that they do not clean their hands enough!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could choose to ask participants to share some examples of when they clean their hands during a workday.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all recognize and appreciate the importance of hand hygiene. We hear it all the time: wash your hands! Even before COVID-19, hand hygiene was a big part of our daily lives in healthcare.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But did you ever stop to think about how often you clean your hands, either by washing with soap and water, or by using alcohol-based hand sanitizer?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“Spend a few minutes reflecting on your average day and try to count the number of times you clean your hands on the job. You can use the blank pages in your participant booklet if you’d like to keep a tally. When you have your estimate, use the hand-raising feature to let me know you’re ready.”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1 minute as participants reflect.)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It looks like everyone is ready. Let’s see who has the highest count!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Who cleans their hands more than 10 times a day during 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about 20 times per workday?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Continue in this way until you find the individual who has the highest estimate.)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“Wow! And if we factored in cleaning our hands before and after our workdays, the numbers would get even higher!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So, you may ask, why talk about hand hygiene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again</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5</a:t>
            </a:fld>
            <a:endParaRPr lang="en-US"/>
          </a:p>
        </p:txBody>
      </p:sp>
    </p:spTree>
    <p:extLst>
      <p:ext uri="{BB962C8B-B14F-4D97-AF65-F5344CB8AC3E}">
        <p14:creationId xmlns:p14="http://schemas.microsoft.com/office/powerpoint/2010/main" val="217618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this </a:t>
            </a:r>
            <a:r>
              <a:rPr lang="en-US"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graphic</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provides an overview of how viruses can spread from surfaces to people, for more information, you can also share Episode 6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How Do Viruses Spread from Surfaces to People?: </a:t>
            </a:r>
            <a:r>
              <a:rPr lang="en-US" sz="1800" dirty="0">
                <a:effectLst/>
                <a:latin typeface="Calibri" panose="020F0502020204030204" pitchFamily="34" charset="0"/>
                <a:ea typeface="Calibri" panose="020F0502020204030204" pitchFamily="34" charset="0"/>
              </a:rPr>
              <a:t>bit.ly/</a:t>
            </a:r>
            <a:r>
              <a:rPr lang="en-US" sz="1800" dirty="0" err="1">
                <a:solidFill>
                  <a:srgbClr val="000000"/>
                </a:solidFill>
                <a:effectLst/>
                <a:latin typeface="Calibri" panose="020F0502020204030204" pitchFamily="34" charset="0"/>
                <a:ea typeface="Calibri" panose="020F0502020204030204" pitchFamily="34" charset="0"/>
              </a:rPr>
              <a:t>SurfaceToPeopleSpread</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Content Outline for this video episode is provided at the end of this document for your reference.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sources for statistics about healthcare provider hand hygiene compliance: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 Hygiene in Healthcare Settings | CDC</a:t>
            </a:r>
            <a:r>
              <a:rPr lang="en-US" sz="1100" dirty="0">
                <a:effectLst/>
                <a:latin typeface="Calibri" panose="020F0502020204030204" pitchFamily="34" charset="0"/>
                <a:ea typeface="Calibri" panose="020F0502020204030204" pitchFamily="34" charset="0"/>
                <a:cs typeface="Times New Roman" panose="02020603050405020304" pitchFamily="18" charset="0"/>
              </a:rPr>
              <a:t> (https://www.cdc.gov/handhygiene/index.html) and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Show Me the Science | Hand Hygiene | CDC</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(https://www.cdc.gov/handhygiene/science/index.html).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research specific rates for your audience.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“Germs are everywhere, and we can spread them, without knowing it, to other surfaces, things, and people. In healthcare, you are likely to come into contact with things that carry germs, like respiratory droplets, saliva, blood, and waste, and you’re more likely to touch patients at risk for bad infections.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this graphic, we see a patient who is ill and coughing, with respiratory droplets traveling into the air and landing on surfaces, where the healthcare worker picks them up with her hands and, unfortunately, carries the germs to her eyes. The healthcare worker could also easily carry the germs to her nose or mouth while or after removing her mask.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 quick reminder, if we touch something that has germs on it with our hands and then touch our eyes, mouth, or nose without cleaning our hands first, we could get sick. If we touch something with germs on it, and then touch something else without cleaning our hands first, we can spread germs that can be picked up by someone else. This is how a lot of germs spread in healthcare – not just viruses.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why cleaning our hands is such an important part of infection control.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hear more about how hand hygiene can help from the CDC’s Dr. Carlson.”</a:t>
            </a:r>
          </a:p>
        </p:txBody>
      </p:sp>
      <p:sp>
        <p:nvSpPr>
          <p:cNvPr id="4" name="Slide Number Placeholder 3"/>
          <p:cNvSpPr>
            <a:spLocks noGrp="1"/>
          </p:cNvSpPr>
          <p:nvPr>
            <p:ph type="sldNum" sz="quarter" idx="5"/>
          </p:nvPr>
        </p:nvSpPr>
        <p:spPr/>
        <p:txBody>
          <a:bodyPr/>
          <a:lstStyle/>
          <a:p>
            <a:fld id="{D5643369-B893-49E9-AFB9-C82B5FBDF907}" type="slidenum">
              <a:rPr lang="en-US" smtClean="0"/>
              <a:t>6</a:t>
            </a:fld>
            <a:endParaRPr lang="en-US"/>
          </a:p>
        </p:txBody>
      </p:sp>
    </p:spTree>
    <p:extLst>
      <p:ext uri="{BB962C8B-B14F-4D97-AF65-F5344CB8AC3E}">
        <p14:creationId xmlns:p14="http://schemas.microsoft.com/office/powerpoint/2010/main" val="128948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Episode 21: Do We Really Have to Talk About Hand Hygiene? Again? Yes!: </a:t>
            </a:r>
            <a:r>
              <a:rPr lang="en-US" sz="1800" dirty="0">
                <a:effectLst/>
                <a:latin typeface="Calibri" panose="020F0502020204030204" pitchFamily="34" charset="0"/>
                <a:ea typeface="Calibri" panose="020F0502020204030204" pitchFamily="34" charset="0"/>
              </a:rPr>
              <a:t>bit.ly/</a:t>
            </a:r>
            <a:r>
              <a:rPr lang="en-US" sz="1800" dirty="0" err="1">
                <a:effectLst/>
                <a:latin typeface="Calibri" panose="020F0502020204030204" pitchFamily="34" charset="0"/>
                <a:ea typeface="Calibri" panose="020F0502020204030204" pitchFamily="34" charset="0"/>
              </a:rPr>
              <a:t>HandHygieneAgain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7</a:t>
            </a:fld>
            <a:endParaRPr lang="en-US"/>
          </a:p>
        </p:txBody>
      </p:sp>
    </p:spTree>
    <p:extLst>
      <p:ext uri="{BB962C8B-B14F-4D97-AF65-F5344CB8AC3E}">
        <p14:creationId xmlns:p14="http://schemas.microsoft.com/office/powerpoint/2010/main" val="267716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either orally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main takeaway from this discussion should be that hospital staff touch a lot of items during the day, so being diligent about hand hygiene matters. You may wish to use the following talking points, and additional points from the Content Outline for this video, to confirm participant responses: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Nursing staff touch up to 15 different surfaces during a single patient interaction.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average nurse, that’s 912 different surfaces during a 12-hour shift.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 one of those surfaces has germs on it, so it makes sense that cleaning your hands and using gloves correctly are so important.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Additional data and information can be found from CDC resources: https://www.cdc.gov/handhygiene/science/index.html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uses animations. After the discussion, advance the slide to reveal the text in bold. </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Hearing Dr. Carlson talk about a nurse’s workday, and the number of surfaces that are touched, what did we learn?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Reveal text in bold.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Healthcare workers touch a lot of things during their workday, so being diligent about hand hygiene is really important. But even though we all know how important it is to clean our hands to keep germs from spreading, studies show that on average, healthcare providers clean their hands less than half of the times they should.</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might need to clean our hands as many as 100 times per 12-hour shift, depending on the number of patients and intensity of care.” </a:t>
            </a:r>
          </a:p>
        </p:txBody>
      </p:sp>
      <p:sp>
        <p:nvSpPr>
          <p:cNvPr id="4" name="Slide Number Placeholder 3"/>
          <p:cNvSpPr>
            <a:spLocks noGrp="1"/>
          </p:cNvSpPr>
          <p:nvPr>
            <p:ph type="sldNum" sz="quarter" idx="5"/>
          </p:nvPr>
        </p:nvSpPr>
        <p:spPr/>
        <p:txBody>
          <a:bodyPr/>
          <a:lstStyle/>
          <a:p>
            <a:fld id="{D5643369-B893-49E9-AFB9-C82B5FBDF907}" type="slidenum">
              <a:rPr lang="en-US" smtClean="0"/>
              <a:t>8</a:t>
            </a:fld>
            <a:endParaRPr lang="en-US"/>
          </a:p>
        </p:txBody>
      </p:sp>
    </p:spTree>
    <p:extLst>
      <p:ext uri="{BB962C8B-B14F-4D97-AF65-F5344CB8AC3E}">
        <p14:creationId xmlns:p14="http://schemas.microsoft.com/office/powerpoint/2010/main" val="30160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volunteers to share their reactions and reflections.</a:t>
            </a:r>
          </a:p>
          <a:p>
            <a:pPr marL="800100" marR="0" lvl="1"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for them to respond orally, or via chat.</a:t>
            </a:r>
          </a:p>
          <a:p>
            <a:pPr marL="800100" marR="0" lvl="1"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you may consider capturing their responses, either on a new slide or in the chat.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applicable, link their responses to points in the video. You may also wish to refer to the Content Outline for the video episode, which is provided at the end of this document, for points to emphasize.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 love to hear your thoughts and experiences. </a:t>
            </a:r>
            <a:r>
              <a:rPr lang="en-US" sz="1800" b="1"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Are there points in your workday when it’s challenging to clean your hands when you should, or when you notice your coworkers having challenges? What could you do to address the challenges?”</a:t>
            </a:r>
          </a:p>
          <a:p>
            <a:pPr marL="0" marR="0">
              <a:lnSpc>
                <a:spcPct val="107000"/>
              </a:lnSpc>
              <a:spcBef>
                <a:spcPts val="0"/>
              </a:spcBef>
              <a:spcAft>
                <a:spcPts val="800"/>
              </a:spcAft>
            </a:pP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Acknowledge and affirm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9</a:t>
            </a:fld>
            <a:endParaRPr lang="en-US"/>
          </a:p>
        </p:txBody>
      </p:sp>
    </p:spTree>
    <p:extLst>
      <p:ext uri="{BB962C8B-B14F-4D97-AF65-F5344CB8AC3E}">
        <p14:creationId xmlns:p14="http://schemas.microsoft.com/office/powerpoint/2010/main" val="3166850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Subtitle 2">
            <a:extLst>
              <a:ext uri="{FF2B5EF4-FFF2-40B4-BE49-F238E27FC236}">
                <a16:creationId xmlns:a16="http://schemas.microsoft.com/office/drawing/2014/main" id="{692C3EA0-BD3E-4B7A-AEA6-A119823F8F71}"/>
              </a:ext>
            </a:extLst>
          </p:cNvPr>
          <p:cNvSpPr txBox="1">
            <a:spLocks/>
          </p:cNvSpPr>
          <p:nvPr/>
        </p:nvSpPr>
        <p:spPr>
          <a:xfrm>
            <a:off x="6717123" y="5903353"/>
            <a:ext cx="5001904" cy="63803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Avenir LT Std 55 Roman" panose="020B05030202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LT Std 35 Light" panose="020B04020202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LT Std 35 Light" panose="020B04020202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entury Gothic" panose="020B0502020202020204" pitchFamily="34" charset="0"/>
              </a:rPr>
              <a:t>Date of Training</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7/29/2021</a:t>
            </a:fld>
            <a:endParaRPr lang="en-US"/>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7/29/2021</a:t>
            </a:fld>
            <a:endParaRPr lang="en-US"/>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Hand Hygiene</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7/29/2021</a:t>
            </a:fld>
            <a:endParaRPr lang="en-US"/>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7/29/2021</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7/29/2021</a:t>
            </a:fld>
            <a:endParaRPr lang="en-US"/>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7/29/2021</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rgbClr val="CC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7/29/2021</a:t>
            </a:fld>
            <a:endParaRPr lang="en-US"/>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2.xml"/><Relationship Id="rId7" Type="http://schemas.openxmlformats.org/officeDocument/2006/relationships/hyperlink" Target="https://twitter.com/CDC_Firstline"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index.html" TargetMode="External"/><Relationship Id="rId4" Type="http://schemas.openxmlformats.org/officeDocument/2006/relationships/hyperlink" Target="https://www.cdc.gov/handhygiene/index.html" TargetMode="External"/><Relationship Id="rId9" Type="http://schemas.openxmlformats.org/officeDocument/2006/relationships/hyperlink" Target="https://tools.cdc.gov/campaignproxyservice/subscriptions.aspx?topic_id=USCDC_210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hyperlink" Target="bit.ly/HandHygieneAga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chemeClr val="accent6"/>
                </a:solidFill>
              </a:rPr>
              <a:t>Topic 9:	</a:t>
            </a:r>
            <a:br>
              <a:rPr lang="en-US" dirty="0"/>
            </a:br>
            <a:r>
              <a:rPr lang="en-US" dirty="0"/>
              <a:t>Hand Hygiene</a:t>
            </a:r>
          </a:p>
        </p:txBody>
      </p:sp>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2" name="Footer Placeholder 1">
            <a:extLst>
              <a:ext uri="{FF2B5EF4-FFF2-40B4-BE49-F238E27FC236}">
                <a16:creationId xmlns:a16="http://schemas.microsoft.com/office/drawing/2014/main" id="{5EAD61A1-27DD-49CA-BBF4-42E037FFCFD1}"/>
              </a:ext>
            </a:extLst>
          </p:cNvPr>
          <p:cNvSpPr>
            <a:spLocks noGrp="1"/>
          </p:cNvSpPr>
          <p:nvPr>
            <p:ph type="ftr" sz="quarter" idx="11"/>
          </p:nvPr>
        </p:nvSpPr>
        <p:spPr/>
        <p:txBody>
          <a:bodyPr/>
          <a:lstStyle/>
          <a:p>
            <a:r>
              <a:rPr lang="en-US" dirty="0"/>
              <a:t>Hand Hygiene</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10</a:t>
            </a:fld>
            <a:endParaRPr lang="en-US"/>
          </a:p>
        </p:txBody>
      </p:sp>
    </p:spTree>
    <p:extLst>
      <p:ext uri="{BB962C8B-B14F-4D97-AF65-F5344CB8AC3E}">
        <p14:creationId xmlns:p14="http://schemas.microsoft.com/office/powerpoint/2010/main" val="233161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6B4AE-940A-46EA-A964-FEE1260A6E45}"/>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086B45E3-C508-45F8-A816-F6CC9EE4B311}"/>
              </a:ext>
            </a:extLst>
          </p:cNvPr>
          <p:cNvSpPr>
            <a:spLocks noGrp="1"/>
          </p:cNvSpPr>
          <p:nvPr>
            <p:ph type="body" sz="half" idx="2"/>
          </p:nvPr>
        </p:nvSpPr>
        <p:spPr/>
        <p:txBody>
          <a:bodyPr/>
          <a:lstStyle/>
          <a:p>
            <a:r>
              <a:rPr lang="en-US" dirty="0"/>
              <a:t>Are there any remaining questions about hand hygiene? </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p:txBody>
          <a:bodyPr/>
          <a:lstStyle/>
          <a:p>
            <a:fld id="{82640534-B2B5-4A62-BCD9-9076A5F4FB69}" type="slidenum">
              <a:rPr lang="en-US" smtClean="0"/>
              <a:pPr/>
              <a:t>11</a:t>
            </a:fld>
            <a:endParaRPr lang="en-US"/>
          </a:p>
        </p:txBody>
      </p:sp>
    </p:spTree>
    <p:extLst>
      <p:ext uri="{BB962C8B-B14F-4D97-AF65-F5344CB8AC3E}">
        <p14:creationId xmlns:p14="http://schemas.microsoft.com/office/powerpoint/2010/main" val="9546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0000" lnSpcReduction="20000"/>
          </a:bodyPr>
          <a:lstStyle/>
          <a:p>
            <a:pPr marL="0" indent="0">
              <a:lnSpc>
                <a:spcPct val="110000"/>
              </a:lnSpc>
              <a:spcBef>
                <a:spcPts val="0"/>
              </a:spcBef>
              <a:spcAft>
                <a:spcPts val="1200"/>
              </a:spcAft>
              <a:buNone/>
            </a:pPr>
            <a:r>
              <a:rPr lang="en-US" sz="2800" dirty="0"/>
              <a:t>CDC’s Hand Hygiene in Healthcare Settings: </a:t>
            </a:r>
            <a:r>
              <a:rPr lang="en-US" sz="2800" dirty="0">
                <a:hlinkClick r:id="rId4"/>
              </a:rPr>
              <a:t>https://www.cdc.gov/handhygiene/index.html</a:t>
            </a:r>
            <a:endParaRPr lang="en-US" sz="2700" dirty="0">
              <a:latin typeface="+mn-lt"/>
            </a:endParaRPr>
          </a:p>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5"/>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6"/>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7"/>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8"/>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9"/>
              </a:rPr>
              <a:t>https://tools.cdc.gov/campaignproxyservice/subscriptions.aspx?topic_id=USCDC_2104</a:t>
            </a:r>
            <a:r>
              <a:rPr lang="en-US" sz="2700" dirty="0">
                <a:latin typeface="+mn-lt"/>
              </a:rPr>
              <a:t>  </a:t>
            </a: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Hand Hygiene</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Introduction</a:t>
            </a:r>
          </a:p>
          <a:p>
            <a:r>
              <a:rPr lang="en-US" dirty="0"/>
              <a:t>Hand Hygiene</a:t>
            </a:r>
          </a:p>
          <a:p>
            <a:r>
              <a:rPr lang="en-US" dirty="0"/>
              <a:t>Reflection &amp; Next Steps</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a:p>
        </p:txBody>
      </p:sp>
    </p:spTree>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lvl="0"/>
            <a:r>
              <a:rPr lang="en-US" dirty="0"/>
              <a:t>Describe two (2) reasons </a:t>
            </a:r>
            <a:r>
              <a:rPr lang="en-US" b="1" dirty="0">
                <a:solidFill>
                  <a:schemeClr val="accent1"/>
                </a:solidFill>
              </a:rPr>
              <a:t>why having clean hands is especially important in healthcare</a:t>
            </a:r>
            <a:r>
              <a:rPr lang="en-US" dirty="0"/>
              <a:t>.</a:t>
            </a:r>
          </a:p>
          <a:p>
            <a:pPr lvl="0"/>
            <a:r>
              <a:rPr lang="en-US" dirty="0"/>
              <a:t>Discuss two (2) reasons </a:t>
            </a:r>
            <a:r>
              <a:rPr lang="en-US" b="1" dirty="0">
                <a:solidFill>
                  <a:schemeClr val="accent1"/>
                </a:solidFill>
              </a:rPr>
              <a:t>why hands are a main way that germs can spread</a:t>
            </a:r>
            <a:r>
              <a:rPr lang="en-US" dirty="0"/>
              <a:t> in the environment.</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a:p>
        </p:txBody>
      </p:sp>
    </p:spTree>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Definitions</a:t>
            </a:r>
          </a:p>
        </p:txBody>
      </p:sp>
      <p:graphicFrame>
        <p:nvGraphicFramePr>
          <p:cNvPr id="11" name="Table 11">
            <a:extLst>
              <a:ext uri="{FF2B5EF4-FFF2-40B4-BE49-F238E27FC236}">
                <a16:creationId xmlns:a16="http://schemas.microsoft.com/office/drawing/2014/main" id="{785415DE-5DB8-4249-B020-25D53CCB737C}"/>
              </a:ext>
            </a:extLst>
          </p:cNvPr>
          <p:cNvGraphicFramePr>
            <a:graphicFrameLocks noGrp="1"/>
          </p:cNvGraphicFramePr>
          <p:nvPr>
            <p:ph idx="1"/>
            <p:extLst>
              <p:ext uri="{D42A27DB-BD31-4B8C-83A1-F6EECF244321}">
                <p14:modId xmlns:p14="http://schemas.microsoft.com/office/powerpoint/2010/main" val="3672114727"/>
              </p:ext>
            </p:extLst>
          </p:nvPr>
        </p:nvGraphicFramePr>
        <p:xfrm>
          <a:off x="838200" y="2057193"/>
          <a:ext cx="10515600" cy="3236976"/>
        </p:xfrm>
        <a:graphic>
          <a:graphicData uri="http://schemas.openxmlformats.org/drawingml/2006/table">
            <a:tbl>
              <a:tblPr firstRow="1" bandRow="1">
                <a:tableStyleId>{2D5ABB26-0587-4C30-8999-92F81FD0307C}</a:tableStyleId>
              </a:tblPr>
              <a:tblGrid>
                <a:gridCol w="3382926">
                  <a:extLst>
                    <a:ext uri="{9D8B030D-6E8A-4147-A177-3AD203B41FA5}">
                      <a16:colId xmlns:a16="http://schemas.microsoft.com/office/drawing/2014/main" val="1237249561"/>
                    </a:ext>
                  </a:extLst>
                </a:gridCol>
                <a:gridCol w="7132674">
                  <a:extLst>
                    <a:ext uri="{9D8B030D-6E8A-4147-A177-3AD203B41FA5}">
                      <a16:colId xmlns:a16="http://schemas.microsoft.com/office/drawing/2014/main" val="2066530514"/>
                    </a:ext>
                  </a:extLst>
                </a:gridCol>
              </a:tblGrid>
              <a:tr h="167831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Hand Hygiene</a:t>
                      </a: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Hand hygiene means cleaning your hands by using either handwashing (washing hands with soap and water), antiseptic hand wash, antiseptic hand rub (i.e., alcohol-based hand sanitizer including foam or gel), or surgical hand antisepsis.</a:t>
                      </a:r>
                      <a:endParaRPr lang="en-US" sz="2800" dirty="0">
                        <a:latin typeface="+mj-lt"/>
                      </a:endParaRP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586462"/>
                  </a:ext>
                </a:extLst>
              </a:tr>
            </a:tbl>
          </a:graphicData>
        </a:graphic>
      </p:graphicFrame>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a:xfrm>
            <a:off x="4680857" y="6410780"/>
            <a:ext cx="6395357" cy="365125"/>
          </a:xfrm>
        </p:spPr>
        <p:txBody>
          <a:bodyPr/>
          <a:lstStyle/>
          <a:p>
            <a:r>
              <a:rPr lang="en-US" dirty="0"/>
              <a:t>Hand Hygiene</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B25-C0D7-4840-931D-D99885D3E403}"/>
              </a:ext>
            </a:extLst>
          </p:cNvPr>
          <p:cNvSpPr>
            <a:spLocks noGrp="1"/>
          </p:cNvSpPr>
          <p:nvPr>
            <p:ph type="title"/>
          </p:nvPr>
        </p:nvSpPr>
        <p:spPr/>
        <p:txBody>
          <a:bodyPr/>
          <a:lstStyle/>
          <a:p>
            <a:r>
              <a:rPr lang="en-US" dirty="0"/>
              <a:t>Share Your Current Practice	</a:t>
            </a:r>
          </a:p>
        </p:txBody>
      </p:sp>
      <p:sp>
        <p:nvSpPr>
          <p:cNvPr id="3" name="Text Placeholder 2">
            <a:extLst>
              <a:ext uri="{FF2B5EF4-FFF2-40B4-BE49-F238E27FC236}">
                <a16:creationId xmlns:a16="http://schemas.microsoft.com/office/drawing/2014/main" id="{AD80AF8F-A555-4197-8C26-C54C17EBBBE6}"/>
              </a:ext>
            </a:extLst>
          </p:cNvPr>
          <p:cNvSpPr>
            <a:spLocks noGrp="1"/>
          </p:cNvSpPr>
          <p:nvPr>
            <p:ph type="body" sz="half" idx="2"/>
          </p:nvPr>
        </p:nvSpPr>
        <p:spPr/>
        <p:txBody>
          <a:bodyPr/>
          <a:lstStyle/>
          <a:p>
            <a:r>
              <a:rPr lang="en-US" dirty="0"/>
              <a:t>How many times do you wash your hands or use alcohol-based hand sanitizer throughout an average workday? </a:t>
            </a:r>
          </a:p>
        </p:txBody>
      </p:sp>
      <p:sp>
        <p:nvSpPr>
          <p:cNvPr id="4" name="Slide Number Placeholder 3">
            <a:extLst>
              <a:ext uri="{FF2B5EF4-FFF2-40B4-BE49-F238E27FC236}">
                <a16:creationId xmlns:a16="http://schemas.microsoft.com/office/drawing/2014/main" id="{C8B8D95C-4DA4-43E1-A409-348AE0F63673}"/>
              </a:ext>
            </a:extLst>
          </p:cNvPr>
          <p:cNvSpPr>
            <a:spLocks noGrp="1"/>
          </p:cNvSpPr>
          <p:nvPr>
            <p:ph type="sldNum" sz="quarter" idx="12"/>
          </p:nvPr>
        </p:nvSpPr>
        <p:spPr/>
        <p:txBody>
          <a:bodyPr/>
          <a:lstStyle/>
          <a:p>
            <a:fld id="{82640534-B2B5-4A62-BCD9-9076A5F4FB69}" type="slidenum">
              <a:rPr lang="en-US" smtClean="0"/>
              <a:pPr/>
              <a:t>5</a:t>
            </a:fld>
            <a:endParaRPr lang="en-US" dirty="0"/>
          </a:p>
        </p:txBody>
      </p:sp>
    </p:spTree>
    <p:extLst>
      <p:ext uri="{BB962C8B-B14F-4D97-AF65-F5344CB8AC3E}">
        <p14:creationId xmlns:p14="http://schemas.microsoft.com/office/powerpoint/2010/main" val="189255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EB89-4E02-4FD2-BA6F-80FA6F5E1F1E}"/>
              </a:ext>
            </a:extLst>
          </p:cNvPr>
          <p:cNvSpPr>
            <a:spLocks noGrp="1"/>
          </p:cNvSpPr>
          <p:nvPr>
            <p:ph type="title"/>
          </p:nvPr>
        </p:nvSpPr>
        <p:spPr/>
        <p:txBody>
          <a:bodyPr/>
          <a:lstStyle/>
          <a:p>
            <a:r>
              <a:rPr lang="en-US" dirty="0"/>
              <a:t>GERMS Can SPREAD From Surfaces</a:t>
            </a:r>
          </a:p>
        </p:txBody>
      </p:sp>
      <p:pic>
        <p:nvPicPr>
          <p:cNvPr id="6" name="Picture 5" descr="Panel 1: a person coughing, which releases respiratory droplets&#10;Panel 2: the droplets landing on surfaces in a patient’s room including the rails of the patient’s bed&#10;Panel 3: a nurse touching the bed rail with their hand and thereby making contact with the droplets&#10;Panel 4: the nurse using the same hand to touch their eye">
            <a:extLst>
              <a:ext uri="{FF2B5EF4-FFF2-40B4-BE49-F238E27FC236}">
                <a16:creationId xmlns:a16="http://schemas.microsoft.com/office/drawing/2014/main" id="{57578E67-C47C-4E9D-8882-91920BEAC86E}"/>
              </a:ext>
            </a:extLst>
          </p:cNvPr>
          <p:cNvPicPr>
            <a:picLocks noChangeAspect="1"/>
          </p:cNvPicPr>
          <p:nvPr/>
        </p:nvPicPr>
        <p:blipFill rotWithShape="1">
          <a:blip r:embed="rId4">
            <a:extLst>
              <a:ext uri="{28A0092B-C50C-407E-A947-70E740481C1C}">
                <a14:useLocalDpi xmlns:a14="http://schemas.microsoft.com/office/drawing/2010/main" val="0"/>
              </a:ext>
            </a:extLst>
          </a:blip>
          <a:srcRect l="1201" t="5419" b="10238"/>
          <a:stretch/>
        </p:blipFill>
        <p:spPr>
          <a:xfrm>
            <a:off x="1273395" y="1299681"/>
            <a:ext cx="9645210" cy="4679999"/>
          </a:xfrm>
          <a:prstGeom prst="rect">
            <a:avLst/>
          </a:prstGeom>
        </p:spPr>
      </p:pic>
      <p:sp>
        <p:nvSpPr>
          <p:cNvPr id="3" name="Footer Placeholder 2">
            <a:extLst>
              <a:ext uri="{FF2B5EF4-FFF2-40B4-BE49-F238E27FC236}">
                <a16:creationId xmlns:a16="http://schemas.microsoft.com/office/drawing/2014/main" id="{191F97CA-39CE-45A1-A969-7B4A3017BE4C}"/>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C453BFEA-1900-41BB-BE25-39F94340DEDD}"/>
              </a:ext>
            </a:extLst>
          </p:cNvPr>
          <p:cNvSpPr>
            <a:spLocks noGrp="1"/>
          </p:cNvSpPr>
          <p:nvPr>
            <p:ph type="sldNum" sz="quarter" idx="12"/>
          </p:nvPr>
        </p:nvSpPr>
        <p:spPr/>
        <p:txBody>
          <a:bodyPr/>
          <a:lstStyle/>
          <a:p>
            <a:fld id="{EF026F98-229B-48B0-BECF-EA1F5459ACF1}" type="slidenum">
              <a:rPr lang="en-US" smtClean="0"/>
              <a:t>6</a:t>
            </a:fld>
            <a:endParaRPr lang="en-US"/>
          </a:p>
        </p:txBody>
      </p:sp>
    </p:spTree>
    <p:custDataLst>
      <p:tags r:id="rId1"/>
    </p:custDataLst>
    <p:extLst>
      <p:ext uri="{BB962C8B-B14F-4D97-AF65-F5344CB8AC3E}">
        <p14:creationId xmlns:p14="http://schemas.microsoft.com/office/powerpoint/2010/main" val="157821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C8CB4E-07AB-4EF6-8C6E-77709D5235B1}"/>
              </a:ext>
            </a:extLst>
          </p:cNvPr>
          <p:cNvSpPr>
            <a:spLocks noGrp="1"/>
          </p:cNvSpPr>
          <p:nvPr>
            <p:ph type="title" idx="4294967295"/>
          </p:nvPr>
        </p:nvSpPr>
        <p:spPr>
          <a:xfrm>
            <a:off x="838200" y="1"/>
            <a:ext cx="10238014" cy="447220"/>
          </a:xfrm>
        </p:spPr>
        <p:txBody>
          <a:bodyPr>
            <a:normAutofit fontScale="90000"/>
          </a:bodyPr>
          <a:lstStyle/>
          <a:p>
            <a:r>
              <a:rPr lang="en-US" dirty="0"/>
              <a:t>Inside Infection Control</a:t>
            </a:r>
          </a:p>
        </p:txBody>
      </p:sp>
      <p:pic>
        <p:nvPicPr>
          <p:cNvPr id="6" name="Picture 5" descr="Inside Infection Control: Do we really have to talk about hand hygiene? Again?  Yes! Episode 21">
            <a:hlinkClick r:id="rId4" action="ppaction://hlinkfile"/>
            <a:extLst>
              <a:ext uri="{FF2B5EF4-FFF2-40B4-BE49-F238E27FC236}">
                <a16:creationId xmlns:a16="http://schemas.microsoft.com/office/drawing/2014/main" id="{E3E7C7EF-143F-4C34-884A-FC58D18C7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2" y="1188720"/>
            <a:ext cx="7973736" cy="4480560"/>
          </a:xfrm>
          <a:prstGeom prst="rect">
            <a:avLst/>
          </a:prstGeom>
        </p:spPr>
      </p:pic>
      <p:sp>
        <p:nvSpPr>
          <p:cNvPr id="3" name="Footer Placeholder 2">
            <a:extLst>
              <a:ext uri="{FF2B5EF4-FFF2-40B4-BE49-F238E27FC236}">
                <a16:creationId xmlns:a16="http://schemas.microsoft.com/office/drawing/2014/main" id="{E691C5A1-558E-4FD6-8AA8-6D323C948202}"/>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16C01108-B9E7-4253-9A7E-7A538DAA38F7}"/>
              </a:ext>
            </a:extLst>
          </p:cNvPr>
          <p:cNvSpPr>
            <a:spLocks noGrp="1"/>
          </p:cNvSpPr>
          <p:nvPr>
            <p:ph type="sldNum" sz="quarter" idx="12"/>
          </p:nvPr>
        </p:nvSpPr>
        <p:spPr/>
        <p:txBody>
          <a:bodyPr/>
          <a:lstStyle/>
          <a:p>
            <a:fld id="{EF026F98-229B-48B0-BECF-EA1F5459ACF1}" type="slidenum">
              <a:rPr lang="en-US" smtClean="0"/>
              <a:t>7</a:t>
            </a:fld>
            <a:endParaRPr lang="en-US"/>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E0CFC-603C-4BFC-B06A-81D2574695D5}"/>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A36ED5CC-600A-4033-BDD6-DCEFF495D277}"/>
              </a:ext>
            </a:extLst>
          </p:cNvPr>
          <p:cNvSpPr>
            <a:spLocks noGrp="1"/>
          </p:cNvSpPr>
          <p:nvPr>
            <p:ph type="body" sz="half" idx="2"/>
          </p:nvPr>
        </p:nvSpPr>
        <p:spPr/>
        <p:txBody>
          <a:bodyPr/>
          <a:lstStyle/>
          <a:p>
            <a:r>
              <a:rPr lang="en-US" dirty="0"/>
              <a:t>What did we learn from the nursing example?</a:t>
            </a:r>
          </a:p>
          <a:p>
            <a:endParaRPr lang="en-US" dirty="0"/>
          </a:p>
          <a:p>
            <a:r>
              <a:rPr lang="en-US" b="1" dirty="0"/>
              <a:t>Healthcare workers touch a lot of items during their workday, so being diligent about hand hygiene matters.</a:t>
            </a:r>
          </a:p>
        </p:txBody>
      </p:sp>
      <p:sp>
        <p:nvSpPr>
          <p:cNvPr id="2" name="Slide Number Placeholder 1">
            <a:extLst>
              <a:ext uri="{FF2B5EF4-FFF2-40B4-BE49-F238E27FC236}">
                <a16:creationId xmlns:a16="http://schemas.microsoft.com/office/drawing/2014/main" id="{827DF19B-F547-491B-974B-6EB854BFF8D5}"/>
              </a:ext>
            </a:extLst>
          </p:cNvPr>
          <p:cNvSpPr>
            <a:spLocks noGrp="1"/>
          </p:cNvSpPr>
          <p:nvPr>
            <p:ph type="sldNum" sz="quarter" idx="12"/>
          </p:nvPr>
        </p:nvSpPr>
        <p:spPr/>
        <p:txBody>
          <a:bodyPr/>
          <a:lstStyle/>
          <a:p>
            <a:fld id="{82640534-B2B5-4A62-BCD9-9076A5F4FB69}" type="slidenum">
              <a:rPr lang="en-US" smtClean="0"/>
              <a:pPr/>
              <a:t>8</a:t>
            </a:fld>
            <a:endParaRPr lang="en-US" dirty="0"/>
          </a:p>
        </p:txBody>
      </p:sp>
    </p:spTree>
    <p:extLst>
      <p:ext uri="{BB962C8B-B14F-4D97-AF65-F5344CB8AC3E}">
        <p14:creationId xmlns:p14="http://schemas.microsoft.com/office/powerpoint/2010/main" val="25683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F1B580-97D7-45CE-86B9-E72CE22B8DEF}"/>
              </a:ext>
            </a:extLst>
          </p:cNvPr>
          <p:cNvSpPr>
            <a:spLocks noGrp="1"/>
          </p:cNvSpPr>
          <p:nvPr>
            <p:ph type="title"/>
          </p:nvPr>
        </p:nvSpPr>
        <p:spPr>
          <a:xfrm>
            <a:off x="839788" y="963959"/>
            <a:ext cx="3932237" cy="1068389"/>
          </a:xfrm>
        </p:spPr>
        <p:txBody>
          <a:bodyPr/>
          <a:lstStyle/>
          <a:p>
            <a:r>
              <a:rPr lang="en-US" dirty="0"/>
              <a:t>Discussion </a:t>
            </a:r>
          </a:p>
        </p:txBody>
      </p:sp>
      <p:sp>
        <p:nvSpPr>
          <p:cNvPr id="5" name="Text Placeholder 4">
            <a:extLst>
              <a:ext uri="{FF2B5EF4-FFF2-40B4-BE49-F238E27FC236}">
                <a16:creationId xmlns:a16="http://schemas.microsoft.com/office/drawing/2014/main" id="{26BE816B-FB3A-4B0A-8371-0A089AAB6272}"/>
              </a:ext>
            </a:extLst>
          </p:cNvPr>
          <p:cNvSpPr>
            <a:spLocks noGrp="1"/>
          </p:cNvSpPr>
          <p:nvPr>
            <p:ph type="body" sz="half" idx="2"/>
          </p:nvPr>
        </p:nvSpPr>
        <p:spPr>
          <a:xfrm>
            <a:off x="839788" y="2323578"/>
            <a:ext cx="3932237" cy="3545410"/>
          </a:xfrm>
        </p:spPr>
        <p:txBody>
          <a:bodyPr/>
          <a:lstStyle/>
          <a:p>
            <a:r>
              <a:rPr lang="en-US" dirty="0"/>
              <a:t>What stands out as particularly important about hand hygiene in healthcare? </a:t>
            </a:r>
          </a:p>
        </p:txBody>
      </p:sp>
      <p:sp>
        <p:nvSpPr>
          <p:cNvPr id="2" name="Slide Number Placeholder 1">
            <a:extLst>
              <a:ext uri="{FF2B5EF4-FFF2-40B4-BE49-F238E27FC236}">
                <a16:creationId xmlns:a16="http://schemas.microsoft.com/office/drawing/2014/main" id="{E655F841-1E32-45BE-9F6D-66CF17B1AAF6}"/>
              </a:ext>
            </a:extLst>
          </p:cNvPr>
          <p:cNvSpPr>
            <a:spLocks noGrp="1"/>
          </p:cNvSpPr>
          <p:nvPr>
            <p:ph type="sldNum" sz="quarter" idx="12"/>
          </p:nvPr>
        </p:nvSpPr>
        <p:spPr>
          <a:xfrm>
            <a:off x="11353800" y="6410780"/>
            <a:ext cx="620486" cy="365125"/>
          </a:xfrm>
        </p:spPr>
        <p:txBody>
          <a:bodyPr/>
          <a:lstStyle/>
          <a:p>
            <a:fld id="{82640534-B2B5-4A62-BCD9-9076A5F4FB69}" type="slidenum">
              <a:rPr lang="en-US" smtClean="0"/>
              <a:pPr/>
              <a:t>9</a:t>
            </a:fld>
            <a:endParaRPr lang="en-US" dirty="0"/>
          </a:p>
        </p:txBody>
      </p:sp>
    </p:spTree>
    <p:extLst>
      <p:ext uri="{BB962C8B-B14F-4D97-AF65-F5344CB8AC3E}">
        <p14:creationId xmlns:p14="http://schemas.microsoft.com/office/powerpoint/2010/main" val="2093284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219FF1-4EAA-441F-A70A-77383EF9AB26}">
  <ds:schemaRefs>
    <ds:schemaRef ds:uri="http://schemas.microsoft.com/sharepoint/v3/contenttype/forms"/>
  </ds:schemaRefs>
</ds:datastoreItem>
</file>

<file path=customXml/itemProps2.xml><?xml version="1.0" encoding="utf-8"?>
<ds:datastoreItem xmlns:ds="http://schemas.openxmlformats.org/officeDocument/2006/customXml" ds:itemID="{A526EB6C-6E0F-4712-919C-18E029FE76BD}">
  <ds:schemaRefs>
    <ds:schemaRef ds:uri="http://schemas.microsoft.com/office/infopath/2007/PartnerControls"/>
    <ds:schemaRef ds:uri="http://purl.org/dc/elements/1.1/"/>
    <ds:schemaRef ds:uri="http://www.w3.org/XML/1998/namespace"/>
    <ds:schemaRef ds:uri="cc8a450b-1a11-4e56-adcc-c88acab015c1"/>
    <ds:schemaRef ds:uri="http://schemas.microsoft.com/office/2006/documentManagement/types"/>
    <ds:schemaRef ds:uri="http://schemas.openxmlformats.org/package/2006/metadata/core-properties"/>
    <ds:schemaRef ds:uri="http://purl.org/dc/dcmitype/"/>
    <ds:schemaRef ds:uri="7c162c85-2e33-4418-8d6a-3c9ae40ca8a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F77417E-0CD6-4DC7-8B6E-3E90F53AA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2345</TotalTime>
  <Words>2544</Words>
  <Application>Microsoft Office PowerPoint</Application>
  <PresentationFormat>Widescreen</PresentationFormat>
  <Paragraphs>212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Courier New</vt:lpstr>
      <vt:lpstr>Times New Roman</vt:lpstr>
      <vt:lpstr>Arial</vt:lpstr>
      <vt:lpstr>Wingdings</vt:lpstr>
      <vt:lpstr>Symbol</vt:lpstr>
      <vt:lpstr>Century Gothic</vt:lpstr>
      <vt:lpstr>Calibri</vt:lpstr>
      <vt:lpstr>13780_PFL_PPT_template_Avenir_2-26-21_DRAFT</vt:lpstr>
      <vt:lpstr>Topic 9:  Hand Hygiene</vt:lpstr>
      <vt:lpstr>Agenda</vt:lpstr>
      <vt:lpstr>Learning Objectives</vt:lpstr>
      <vt:lpstr>Definitions</vt:lpstr>
      <vt:lpstr>Share Your Current Practice </vt:lpstr>
      <vt:lpstr>GERMS Can SPREAD From Surfaces</vt:lpstr>
      <vt:lpstr>Inside Infection Control</vt:lpstr>
      <vt:lpstr>Discussion</vt:lpstr>
      <vt:lpstr>Discussion </vt:lpstr>
      <vt:lpstr>Reflection</vt:lpstr>
      <vt:lpstr>Questions?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 (20min PPT)</dc:title>
  <dc:subject>Hand hygiene</dc:subject>
  <dc:creator>Project Firstline</dc:creator>
  <dc:description>hand hygiene; Project Firstline; training; CDC</dc:description>
  <cp:lastModifiedBy>Mink, Teresa</cp:lastModifiedBy>
  <cp:revision>108</cp:revision>
  <dcterms:created xsi:type="dcterms:W3CDTF">2021-03-09T12:45:04Z</dcterms:created>
  <dcterms:modified xsi:type="dcterms:W3CDTF">2021-07-29T15:02:23Z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17BE9244-3C44-407A-BC10-62BC3361C49F</vt:lpwstr>
  </property>
  <property fmtid="{D5CDD505-2E9C-101B-9397-08002B2CF9AE}" pid="4" name="ArticulatePath">
    <vt:lpwstr>PFLHandHygiene20min</vt:lpwstr>
  </property>
</Properties>
</file>