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4"/>
  </p:notesMasterIdLst>
  <p:handoutMasterIdLst>
    <p:handoutMasterId r:id="rId15"/>
  </p:handoutMasterIdLst>
  <p:sldIdLst>
    <p:sldId id="316" r:id="rId5"/>
    <p:sldId id="257" r:id="rId6"/>
    <p:sldId id="293" r:id="rId7"/>
    <p:sldId id="274" r:id="rId8"/>
    <p:sldId id="346" r:id="rId9"/>
    <p:sldId id="347" r:id="rId10"/>
    <p:sldId id="342" r:id="rId11"/>
    <p:sldId id="345" r:id="rId12"/>
    <p:sldId id="266"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 lastIdx="1" clrIdx="6">
    <p:extLst>
      <p:ext uri="{19B8F6BF-5375-455C-9EA6-DF929625EA0E}">
        <p15:presenceInfo xmlns:p15="http://schemas.microsoft.com/office/powerpoint/2012/main" userId="S::gfx4@cdc.gov::3112a3a8-8cbb-4d5b-96ee-72aa1ab53303"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1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22" clrIdx="4">
    <p:extLst>
      <p:ext uri="{19B8F6BF-5375-455C-9EA6-DF929625EA0E}">
        <p15:presenceInfo xmlns:p15="http://schemas.microsoft.com/office/powerpoint/2012/main" userId="S::lrasmussen@rti.org::5ad58509-b95f-4bf5-82b0-3432a84b06de" providerId="AD"/>
      </p:ext>
    </p:extLst>
  </p:cmAuthor>
  <p:cmAuthor id="6" name="Aiken, Merrie" initials="AM" lastIdx="6"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7B148-CE9C-48BD-9656-35A14DEAE98E}" v="3" dt="2021-06-02T17:05:19.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45" autoAdjust="0"/>
  </p:normalViewPr>
  <p:slideViewPr>
    <p:cSldViewPr snapToGrid="0">
      <p:cViewPr varScale="1">
        <p:scale>
          <a:sx n="60" d="100"/>
          <a:sy n="60" d="100"/>
        </p:scale>
        <p:origin x="62" y="254"/>
      </p:cViewPr>
      <p:guideLst/>
    </p:cSldViewPr>
  </p:slideViewPr>
  <p:outlineViewPr>
    <p:cViewPr>
      <p:scale>
        <a:sx n="33" d="100"/>
        <a:sy n="33" d="100"/>
      </p:scale>
      <p:origin x="0" y="-365"/>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Kendra (CDC/DDID/NCEZID/DHQP)" userId="S::gfx4@cdc.gov::3112a3a8-8cbb-4d5b-96ee-72aa1ab53303" providerId="AD" clId="Web-{7887B148-CE9C-48BD-9656-35A14DEAE98E}"/>
    <pc:docChg chg="modSld">
      <pc:chgData name="Cox, Kendra (CDC/DDID/NCEZID/DHQP)" userId="S::gfx4@cdc.gov::3112a3a8-8cbb-4d5b-96ee-72aa1ab53303" providerId="AD" clId="Web-{7887B148-CE9C-48BD-9656-35A14DEAE98E}" dt="2021-06-02T17:05:16.866" v="1" actId="20577"/>
      <pc:docMkLst>
        <pc:docMk/>
      </pc:docMkLst>
      <pc:sldChg chg="addCm">
        <pc:chgData name="Cox, Kendra (CDC/DDID/NCEZID/DHQP)" userId="S::gfx4@cdc.gov::3112a3a8-8cbb-4d5b-96ee-72aa1ab53303" providerId="AD" clId="Web-{7887B148-CE9C-48BD-9656-35A14DEAE98E}" dt="2021-06-02T17:04:31.128" v="0"/>
        <pc:sldMkLst>
          <pc:docMk/>
          <pc:sldMk cId="3067687593" sldId="316"/>
        </pc:sldMkLst>
      </pc:sldChg>
      <pc:sldChg chg="modSp">
        <pc:chgData name="Cox, Kendra (CDC/DDID/NCEZID/DHQP)" userId="S::gfx4@cdc.gov::3112a3a8-8cbb-4d5b-96ee-72aa1ab53303" providerId="AD" clId="Web-{7887B148-CE9C-48BD-9656-35A14DEAE98E}" dt="2021-06-02T17:05:16.866" v="1" actId="20577"/>
        <pc:sldMkLst>
          <pc:docMk/>
          <pc:sldMk cId="1367478116" sldId="345"/>
        </pc:sldMkLst>
        <pc:spChg chg="mod">
          <ac:chgData name="Cox, Kendra (CDC/DDID/NCEZID/DHQP)" userId="S::gfx4@cdc.gov::3112a3a8-8cbb-4d5b-96ee-72aa1ab53303" providerId="AD" clId="Web-{7887B148-CE9C-48BD-9656-35A14DEAE98E}" dt="2021-06-02T17:05:16.866" v="1" actId="20577"/>
          <ac:spMkLst>
            <pc:docMk/>
            <pc:sldMk cId="1367478116" sldId="345"/>
            <ac:spMk id="3" creationId="{D1F936BD-41C4-4E6E-AA0C-8118CB4A42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7/26/2021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that the session focuses on gowns.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focus on one important piece of your PPE – your personal protective equipment – gowns.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role of gowns in infection control, and we’ll also cover some ‘dos and don’ts’ for using them at work every 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why it’s important to wear gowns, and how to wear them properly.”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that the session will focus on gowns, which are part of the PPE recommended for COVID-19.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by thinking about the specific PPE recommended for COVID-19. Today, we’ll focus on gowns. In future sessions, we’ll examine other types of PPE.”</a:t>
            </a:r>
          </a:p>
          <a:p>
            <a:endParaRPr lang="en-US" dirty="0"/>
          </a:p>
        </p:txBody>
      </p:sp>
      <p:sp>
        <p:nvSpPr>
          <p:cNvPr id="4" name="Slide Number Placeholder 3"/>
          <p:cNvSpPr>
            <a:spLocks noGrp="1"/>
          </p:cNvSpPr>
          <p:nvPr>
            <p:ph type="sldNum" sz="quarter" idx="5"/>
          </p:nvPr>
        </p:nvSpPr>
        <p:spPr/>
        <p:txBody>
          <a:bodyPr/>
          <a:lstStyle/>
          <a:p>
            <a:fld id="{C8C82AF2-E1D9-4C1F-A731-F702DA3466BE}" type="slidenum">
              <a:rPr lang="en-US" smtClean="0"/>
              <a:t>4</a:t>
            </a:fld>
            <a:endParaRPr lang="en-US"/>
          </a:p>
        </p:txBody>
      </p:sp>
    </p:spTree>
    <p:extLst>
      <p:ext uri="{BB962C8B-B14F-4D97-AF65-F5344CB8AC3E}">
        <p14:creationId xmlns:p14="http://schemas.microsoft.com/office/powerpoint/2010/main" val="179224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5 and 6 summarize content from Episode 12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Why are Gowns Recommended for COVID-19? For time reasons, the video is not shown during the 10-minute session. You may wish to refer to the Content Outline for Episode 12 for additional discussion points.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review some important points about gowns. Gowns protect you, and they protect others.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protect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Gowns make it easier to remove things, such as germs and body fluids, that might get on you while you work, so you don’t have to change clothes every time your clothes get dirty.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gowns protect others?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you remove and dispose of your gown properly, you keep germs from spreading in the environment.” </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583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first set of sub-bullets and the second and third bullets. When you advance to the slide, only the first level of bullets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have posed each question, ask for responses from participants.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have the sub-bullets appear.</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“Gowns must be worn properly. Let’s review some important points about wearing gowns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should you remove your gown?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To keep germs out of the environment, you should remove and dispose of your gown when it gets dirty, and before you move on to the next patient or task.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other important ‘dos’ and ‘don’ts’ for gowns?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it’s important to try not to touch other surfaces with your gown – you could pick up germs and spread them without meaning to. Also, your gown should fit you well. If it’s too big, it could get in your way and trip you up, or the edges or sleeves could drag across surfaces and pick up germs. If it’s too small, it won’t cover you enough, and you might not be able to move as easily. Or it could rip or tear!”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Are there any other things to remember for gowns?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“Exactly. Wearing more than one gown designed for PPE at once is not recommended. You’re not any more protected from germs, and the extra layers can get in your way. Even if you change the top layer when it gets dirty, you could contaminate the bottom layer in the process, and spread germs.”</a:t>
            </a:r>
          </a:p>
          <a:p>
            <a:endParaRPr lang="en-US" b="0"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04448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35536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gowns, and why they are so important for infection control. I’ve captured some key takeaways here, which you can review at your leisure after the session today.”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93116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7/26/2021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Ppe part 2 – Gloves &amp; Gowns</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7/26/2021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7/26/2021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7/26/2021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7/26/2021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7/26/2021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7/26/2021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7/26/2021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Ppe part 2 – Gloves &amp; Gowns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7/26/2021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7/26/2021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7/26/2021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8: </a:t>
            </a:r>
            <a:br>
              <a:rPr lang="en-US" dirty="0"/>
            </a:br>
            <a:r>
              <a:rPr lang="en-US" dirty="0" err="1"/>
              <a:t>Ppe</a:t>
            </a:r>
            <a:r>
              <a:rPr lang="en-US" dirty="0"/>
              <a:t> part 2 – </a:t>
            </a:r>
            <a:br>
              <a:rPr lang="en-US" dirty="0"/>
            </a:br>
            <a:r>
              <a:rPr lang="en-US" dirty="0"/>
              <a:t>gowns</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spTree>
    <p:custDataLst>
      <p:tags r:id="rId1"/>
    </p:custDataLst>
    <p:extLst>
      <p:ext uri="{BB962C8B-B14F-4D97-AF65-F5344CB8AC3E}">
        <p14:creationId xmlns:p14="http://schemas.microsoft.com/office/powerpoint/2010/main" val="306768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Objectives</a:t>
            </a:r>
          </a:p>
          <a:p>
            <a:pPr>
              <a:spcBef>
                <a:spcPts val="2400"/>
              </a:spcBef>
            </a:pPr>
            <a:r>
              <a:rPr lang="en-US" dirty="0"/>
              <a:t>Discussion</a:t>
            </a:r>
          </a:p>
          <a:p>
            <a:pPr lvl="1"/>
            <a:r>
              <a:rPr lang="en-US" dirty="0"/>
              <a:t>Role of Gowns in Infection Control</a:t>
            </a:r>
          </a:p>
          <a:p>
            <a:pPr lvl="1"/>
            <a:r>
              <a:rPr lang="en-US" dirty="0"/>
              <a:t>“Dos and Don’ts” for Using Gowns at Work</a:t>
            </a:r>
          </a:p>
          <a:p>
            <a:pPr>
              <a:spcBef>
                <a:spcPts val="2400"/>
              </a:spcBef>
            </a:pPr>
            <a:r>
              <a:rPr lang="en-US" dirty="0"/>
              <a:t>Next Steps </a:t>
            </a:r>
          </a:p>
        </p:txBody>
      </p:sp>
      <p:sp>
        <p:nvSpPr>
          <p:cNvPr id="4" name="Footer Placeholder 3">
            <a:extLst>
              <a:ext uri="{FF2B5EF4-FFF2-40B4-BE49-F238E27FC236}">
                <a16:creationId xmlns:a16="http://schemas.microsoft.com/office/drawing/2014/main" id="{86B940EB-D003-4AA9-8286-BDA1DC4F4E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PPE Part 2 – Gowns</a:t>
            </a:r>
          </a:p>
        </p:txBody>
      </p:sp>
      <p:sp>
        <p:nvSpPr>
          <p:cNvPr id="5" name="Slide Number Placeholder 4">
            <a:extLst>
              <a:ext uri="{FF2B5EF4-FFF2-40B4-BE49-F238E27FC236}">
                <a16:creationId xmlns:a16="http://schemas.microsoft.com/office/drawing/2014/main" id="{49D5E81C-FE22-4517-94FB-B5F8C282AA41}"/>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134600" cy="4318000"/>
          </a:xfrm>
        </p:spPr>
        <p:txBody>
          <a:bodyPr>
            <a:normAutofit/>
          </a:bodyPr>
          <a:lstStyle/>
          <a:p>
            <a:pPr lvl="0"/>
            <a:r>
              <a:rPr lang="en-US" dirty="0"/>
              <a:t>Describe two (2) reasons why wearing gowns is important for infection control.</a:t>
            </a:r>
          </a:p>
          <a:p>
            <a:pPr lvl="0">
              <a:spcBef>
                <a:spcPts val="1800"/>
              </a:spcBef>
            </a:pPr>
            <a:r>
              <a:rPr lang="en-US" dirty="0"/>
              <a:t>Discuss three (3) reasons why wearing more than one gown at once is not recommended for routine care. </a:t>
            </a:r>
          </a:p>
        </p:txBody>
      </p:sp>
      <p:sp>
        <p:nvSpPr>
          <p:cNvPr id="4" name="Footer Placeholder 3">
            <a:extLst>
              <a:ext uri="{FF2B5EF4-FFF2-40B4-BE49-F238E27FC236}">
                <a16:creationId xmlns:a16="http://schemas.microsoft.com/office/drawing/2014/main" id="{F2B812D3-490F-4E45-A494-3AB30E2D5A74}"/>
              </a:ext>
              <a:ext uri="{C183D7F6-B498-43B3-948B-1728B52AA6E4}">
                <adec:decorative xmlns:adec="http://schemas.microsoft.com/office/drawing/2017/decorative" val="1"/>
              </a:ext>
            </a:extLst>
          </p:cNvPr>
          <p:cNvSpPr>
            <a:spLocks noGrp="1"/>
          </p:cNvSpPr>
          <p:nvPr>
            <p:ph type="ftr" sz="quarter" idx="11"/>
          </p:nvPr>
        </p:nvSpPr>
        <p:spPr>
          <a:xfrm>
            <a:off x="4680857" y="6410780"/>
            <a:ext cx="6395357" cy="365125"/>
          </a:xfrm>
        </p:spPr>
        <p:txBody>
          <a:bodyPr/>
          <a:lstStyle/>
          <a:p>
            <a:r>
              <a:rPr lang="en-US" dirty="0"/>
              <a:t>PPE Part 2 – Gowns</a:t>
            </a:r>
          </a:p>
        </p:txBody>
      </p:sp>
      <p:sp>
        <p:nvSpPr>
          <p:cNvPr id="5" name="Slide Number Placeholder 4">
            <a:extLst>
              <a:ext uri="{FF2B5EF4-FFF2-40B4-BE49-F238E27FC236}">
                <a16:creationId xmlns:a16="http://schemas.microsoft.com/office/drawing/2014/main" id="{C52679F8-5A44-4C19-A83A-2FB2F0391150}"/>
              </a:ext>
              <a:ext uri="{C183D7F6-B498-43B3-948B-1728B52AA6E4}">
                <adec:decorative xmlns:adec="http://schemas.microsoft.com/office/drawing/2017/decorative" val="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a:t>
            </a:r>
          </a:p>
        </p:txBody>
      </p:sp>
      <p:sp>
        <p:nvSpPr>
          <p:cNvPr id="12" name="Freeform: Shape 11">
            <a:extLst>
              <a:ext uri="{FF2B5EF4-FFF2-40B4-BE49-F238E27FC236}">
                <a16:creationId xmlns:a16="http://schemas.microsoft.com/office/drawing/2014/main" id="{2F69A00F-BAFC-4778-AB06-8334A33BA9A2}"/>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sp>
        <p:nvSpPr>
          <p:cNvPr id="6" name="Footer Placeholder 5">
            <a:extLst>
              <a:ext uri="{FF2B5EF4-FFF2-40B4-BE49-F238E27FC236}">
                <a16:creationId xmlns:a16="http://schemas.microsoft.com/office/drawing/2014/main" id="{78A982AD-838D-4F5F-AC6C-0A46D780BC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PPE Part 2 – Gown</a:t>
            </a:r>
          </a:p>
        </p:txBody>
      </p:sp>
      <p:sp>
        <p:nvSpPr>
          <p:cNvPr id="9" name="Slide Number Placeholder 8">
            <a:extLst>
              <a:ext uri="{FF2B5EF4-FFF2-40B4-BE49-F238E27FC236}">
                <a16:creationId xmlns:a16="http://schemas.microsoft.com/office/drawing/2014/main" id="{A09E778B-FAAC-4D3F-B99C-7B04818D8826}"/>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t>4</a:t>
            </a:fld>
            <a:endParaRPr lang="en-US" dirty="0"/>
          </a:p>
        </p:txBody>
      </p:sp>
      <p:grpSp>
        <p:nvGrpSpPr>
          <p:cNvPr id="19" name="Group 18">
            <a:extLst>
              <a:ext uri="{FF2B5EF4-FFF2-40B4-BE49-F238E27FC236}">
                <a16:creationId xmlns:a16="http://schemas.microsoft.com/office/drawing/2014/main" id="{DB56F6D1-4B4C-41EB-9004-9D683A6A0F1E}"/>
              </a:ext>
              <a:ext uri="{C183D7F6-B498-43B3-948B-1728B52AA6E4}">
                <adec:decorative xmlns:adec="http://schemas.microsoft.com/office/drawing/2017/decorative" val="1"/>
              </a:ext>
            </a:extLst>
          </p:cNvPr>
          <p:cNvGrpSpPr/>
          <p:nvPr/>
        </p:nvGrpSpPr>
        <p:grpSpPr>
          <a:xfrm>
            <a:off x="619953" y="2201115"/>
            <a:ext cx="3615548" cy="2411292"/>
            <a:chOff x="643857" y="2201115"/>
            <a:chExt cx="3615548" cy="2411292"/>
          </a:xfrm>
        </p:grpSpPr>
        <p:pic>
          <p:nvPicPr>
            <p:cNvPr id="20" name="Graphic 19">
              <a:extLst>
                <a:ext uri="{FF2B5EF4-FFF2-40B4-BE49-F238E27FC236}">
                  <a16:creationId xmlns:a16="http://schemas.microsoft.com/office/drawing/2014/main" id="{34DC8072-BD96-4892-8A94-F6D35FF50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1" name="Group 20">
              <a:extLst>
                <a:ext uri="{FF2B5EF4-FFF2-40B4-BE49-F238E27FC236}">
                  <a16:creationId xmlns:a16="http://schemas.microsoft.com/office/drawing/2014/main" id="{A616DDD2-5DBB-48C8-B677-73BCA21448AD}"/>
                </a:ext>
              </a:extLst>
            </p:cNvPr>
            <p:cNvGrpSpPr/>
            <p:nvPr/>
          </p:nvGrpSpPr>
          <p:grpSpPr>
            <a:xfrm>
              <a:off x="643857" y="2201115"/>
              <a:ext cx="3579008" cy="2411292"/>
              <a:chOff x="576124" y="2201115"/>
              <a:chExt cx="3579008" cy="2411292"/>
            </a:xfrm>
          </p:grpSpPr>
          <p:pic>
            <p:nvPicPr>
              <p:cNvPr id="22" name="Graphic 21">
                <a:extLst>
                  <a:ext uri="{FF2B5EF4-FFF2-40B4-BE49-F238E27FC236}">
                    <a16:creationId xmlns:a16="http://schemas.microsoft.com/office/drawing/2014/main" id="{EA407AE3-674B-41EE-B710-0933E2B1B1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23" name="Graphic 22">
                <a:extLst>
                  <a:ext uri="{FF2B5EF4-FFF2-40B4-BE49-F238E27FC236}">
                    <a16:creationId xmlns:a16="http://schemas.microsoft.com/office/drawing/2014/main" id="{A5E1E47C-B46F-4678-9468-19E3D2A3CB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3805" y="2201115"/>
                <a:ext cx="2801327" cy="2323623"/>
              </a:xfrm>
              <a:prstGeom prst="rect">
                <a:avLst/>
              </a:prstGeom>
            </p:spPr>
          </p:pic>
        </p:grpSp>
      </p:grpSp>
      <p:sp>
        <p:nvSpPr>
          <p:cNvPr id="30" name="Freeform: Shape 29">
            <a:extLst>
              <a:ext uri="{FF2B5EF4-FFF2-40B4-BE49-F238E27FC236}">
                <a16:creationId xmlns:a16="http://schemas.microsoft.com/office/drawing/2014/main" id="{3EDDB427-16A1-432B-8DDF-02C5F6109646}"/>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Respirator</a:t>
            </a:r>
          </a:p>
        </p:txBody>
      </p:sp>
      <p:grpSp>
        <p:nvGrpSpPr>
          <p:cNvPr id="24" name="Group 23">
            <a:extLst>
              <a:ext uri="{FF2B5EF4-FFF2-40B4-BE49-F238E27FC236}">
                <a16:creationId xmlns:a16="http://schemas.microsoft.com/office/drawing/2014/main" id="{EBFDFA33-8BE2-41F0-8B47-A860AA833B47}"/>
              </a:ext>
              <a:ext uri="{C183D7F6-B498-43B3-948B-1728B52AA6E4}">
                <adec:decorative xmlns:adec="http://schemas.microsoft.com/office/drawing/2017/decorative" val="1"/>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25" name="Freeform: Shape 24">
              <a:extLst>
                <a:ext uri="{FF2B5EF4-FFF2-40B4-BE49-F238E27FC236}">
                  <a16:creationId xmlns:a16="http://schemas.microsoft.com/office/drawing/2014/main" id="{AA3C9C57-7240-45B1-8863-21C097201DE3}"/>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799C7B65-EDD4-4B34-9F0A-05F8334EF2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8676" y="2350307"/>
              <a:ext cx="2791186" cy="2556008"/>
            </a:xfrm>
            <a:prstGeom prst="rect">
              <a:avLst/>
            </a:prstGeom>
            <a:effectLst/>
          </p:spPr>
        </p:pic>
      </p:grpSp>
      <p:sp>
        <p:nvSpPr>
          <p:cNvPr id="29" name="Freeform: Shape 28">
            <a:extLst>
              <a:ext uri="{FF2B5EF4-FFF2-40B4-BE49-F238E27FC236}">
                <a16:creationId xmlns:a16="http://schemas.microsoft.com/office/drawing/2014/main" id="{74D299FB-216D-4CBB-8283-93ACF0B34EF6}"/>
              </a:ext>
              <a:ext uri="{C183D7F6-B498-43B3-948B-1728B52AA6E4}">
                <adec:decorative xmlns:adec="http://schemas.microsoft.com/office/drawing/2017/decorative" val="1"/>
              </a:ext>
            </a:extLst>
          </p:cNvPr>
          <p:cNvSpPr/>
          <p:nvPr/>
        </p:nvSpPr>
        <p:spPr>
          <a:xfrm>
            <a:off x="4374089"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p:txBody>
      </p:sp>
      <p:sp>
        <p:nvSpPr>
          <p:cNvPr id="31" name="Freeform: Shape 30">
            <a:extLst>
              <a:ext uri="{FF2B5EF4-FFF2-40B4-BE49-F238E27FC236}">
                <a16:creationId xmlns:a16="http://schemas.microsoft.com/office/drawing/2014/main" id="{29393CB7-B9FA-4BC8-8D01-BB464F611A03}"/>
              </a:ext>
              <a:ext uri="{C183D7F6-B498-43B3-948B-1728B52AA6E4}">
                <adec:decorative xmlns:adec="http://schemas.microsoft.com/office/drawing/2017/decorative" val="1"/>
              </a:ext>
            </a:extLst>
          </p:cNvPr>
          <p:cNvSpPr/>
          <p:nvPr/>
        </p:nvSpPr>
        <p:spPr>
          <a:xfrm flipH="1">
            <a:off x="5913997" y="1422396"/>
            <a:ext cx="1743428" cy="4360179"/>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bg1"/>
              </a:solidFill>
            </a:endParaRPr>
          </a:p>
        </p:txBody>
      </p:sp>
      <p:grpSp>
        <p:nvGrpSpPr>
          <p:cNvPr id="33" name="Group 32">
            <a:extLst>
              <a:ext uri="{FF2B5EF4-FFF2-40B4-BE49-F238E27FC236}">
                <a16:creationId xmlns:a16="http://schemas.microsoft.com/office/drawing/2014/main" id="{F9E08391-047B-4049-93EB-22DDBB273E45}"/>
              </a:ext>
              <a:ext uri="{C183D7F6-B498-43B3-948B-1728B52AA6E4}">
                <adec:decorative xmlns:adec="http://schemas.microsoft.com/office/drawing/2017/decorative" val="1"/>
              </a:ext>
            </a:extLst>
          </p:cNvPr>
          <p:cNvGrpSpPr/>
          <p:nvPr/>
        </p:nvGrpSpPr>
        <p:grpSpPr>
          <a:xfrm>
            <a:off x="4353389" y="1254871"/>
            <a:ext cx="3262767" cy="3910273"/>
            <a:chOff x="4353389" y="1254871"/>
            <a:chExt cx="3262767" cy="3910273"/>
          </a:xfrm>
        </p:grpSpPr>
        <p:pic>
          <p:nvPicPr>
            <p:cNvPr id="34" name="Graphic 33">
              <a:extLst>
                <a:ext uri="{FF2B5EF4-FFF2-40B4-BE49-F238E27FC236}">
                  <a16:creationId xmlns:a16="http://schemas.microsoft.com/office/drawing/2014/main" id="{BC0B73A7-3012-447B-819B-A370551ABD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62510" y="1254871"/>
              <a:ext cx="2353646" cy="3910273"/>
            </a:xfrm>
            <a:prstGeom prst="rect">
              <a:avLst/>
            </a:prstGeom>
            <a:effectLst>
              <a:outerShdw dist="177800" dir="2700000" algn="tl" rotWithShape="0">
                <a:prstClr val="black">
                  <a:alpha val="40000"/>
                </a:prstClr>
              </a:outerShdw>
            </a:effectLst>
          </p:spPr>
        </p:pic>
        <p:pic>
          <p:nvPicPr>
            <p:cNvPr id="35" name="Graphic 34">
              <a:extLst>
                <a:ext uri="{FF2B5EF4-FFF2-40B4-BE49-F238E27FC236}">
                  <a16:creationId xmlns:a16="http://schemas.microsoft.com/office/drawing/2014/main" id="{6FE7D0AE-1E40-4795-8E4F-9DE94D3937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81774">
              <a:off x="4353389" y="2637777"/>
              <a:ext cx="2253723" cy="1981068"/>
            </a:xfrm>
            <a:prstGeom prst="rect">
              <a:avLst/>
            </a:prstGeom>
            <a:effectLst>
              <a:outerShdw dist="190500" dir="2700000" algn="tl" rotWithShape="0">
                <a:prstClr val="black">
                  <a:alpha val="40000"/>
                </a:prstClr>
              </a:outerShdw>
            </a:effectLst>
          </p:spPr>
        </p:pic>
      </p:grpSp>
      <p:sp>
        <p:nvSpPr>
          <p:cNvPr id="36" name="Freeform: Shape 35">
            <a:extLst>
              <a:ext uri="{FF2B5EF4-FFF2-40B4-BE49-F238E27FC236}">
                <a16:creationId xmlns:a16="http://schemas.microsoft.com/office/drawing/2014/main" id="{A210D7FA-7E6D-4580-BA23-0619DA06EFDB}"/>
              </a:ext>
              <a:ext uri="{C183D7F6-B498-43B3-948B-1728B52AA6E4}">
                <adec:decorative xmlns:adec="http://schemas.microsoft.com/office/drawing/2017/decorative" val="1"/>
              </a:ext>
            </a:extLst>
          </p:cNvPr>
          <p:cNvSpPr/>
          <p:nvPr/>
        </p:nvSpPr>
        <p:spPr>
          <a:xfrm>
            <a:off x="4366025" y="1411624"/>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Gloves</a:t>
            </a:r>
            <a:r>
              <a:rPr lang="en-US" sz="2800" b="1" kern="1200" dirty="0">
                <a:solidFill>
                  <a:schemeClr val="bg1"/>
                </a:solidFill>
              </a:rPr>
              <a:t> </a:t>
            </a:r>
            <a:r>
              <a:rPr lang="en-US" sz="2800" kern="1200" dirty="0">
                <a:solidFill>
                  <a:schemeClr val="bg1"/>
                </a:solidFill>
              </a:rPr>
              <a:t>&amp; </a:t>
            </a:r>
            <a:r>
              <a:rPr lang="en-US" sz="2800" b="1" kern="1200" dirty="0">
                <a:solidFill>
                  <a:schemeClr val="bg1"/>
                </a:solidFill>
              </a:rPr>
              <a:t>Gown</a:t>
            </a:r>
          </a:p>
        </p:txBody>
      </p:sp>
    </p:spTree>
    <p:extLst>
      <p:ext uri="{BB962C8B-B14F-4D97-AF65-F5344CB8AC3E}">
        <p14:creationId xmlns:p14="http://schemas.microsoft.com/office/powerpoint/2010/main" val="235889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7" y="365125"/>
            <a:ext cx="10961893" cy="415925"/>
          </a:xfrm>
        </p:spPr>
        <p:txBody>
          <a:bodyPr/>
          <a:lstStyle/>
          <a:p>
            <a:r>
              <a:rPr lang="en-US" dirty="0"/>
              <a:t>Gowns protect you and keep germs from spreading</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9" y="1795909"/>
            <a:ext cx="3841750" cy="4214368"/>
          </a:xfrm>
        </p:spPr>
        <p:txBody>
          <a:bodyPr>
            <a:normAutofit/>
          </a:bodyPr>
          <a:lstStyle/>
          <a:p>
            <a:r>
              <a:rPr lang="en-US" dirty="0"/>
              <a:t>Gowns protect you from germs. </a:t>
            </a:r>
          </a:p>
          <a:p>
            <a:r>
              <a:rPr lang="en-US" dirty="0"/>
              <a:t>Gowns protect others by keeping germs out of the environment.  </a:t>
            </a:r>
          </a:p>
        </p:txBody>
      </p:sp>
      <p:sp>
        <p:nvSpPr>
          <p:cNvPr id="7" name="Text Placeholder 6">
            <a:extLst>
              <a:ext uri="{FF2B5EF4-FFF2-40B4-BE49-F238E27FC236}">
                <a16:creationId xmlns:a16="http://schemas.microsoft.com/office/drawing/2014/main" id="{22F05C35-6586-4A11-BB16-5955E5A23864}"/>
              </a:ext>
            </a:extLst>
          </p:cNvPr>
          <p:cNvSpPr>
            <a:spLocks noGrp="1"/>
          </p:cNvSpPr>
          <p:nvPr>
            <p:ph type="body" sz="quarter" idx="3"/>
          </p:nvPr>
        </p:nvSpPr>
        <p:spPr>
          <a:xfrm>
            <a:off x="6172200" y="1414945"/>
            <a:ext cx="5183188" cy="823912"/>
          </a:xfrm>
        </p:spPr>
        <p:txBody>
          <a:bodyPr/>
          <a:lstStyle/>
          <a:p>
            <a:r>
              <a:rPr lang="en-US" dirty="0"/>
              <a:t>How?</a:t>
            </a:r>
          </a:p>
        </p:txBody>
      </p:sp>
      <p:sp>
        <p:nvSpPr>
          <p:cNvPr id="9" name="Content Placeholder 8">
            <a:extLst>
              <a:ext uri="{FF2B5EF4-FFF2-40B4-BE49-F238E27FC236}">
                <a16:creationId xmlns:a16="http://schemas.microsoft.com/office/drawing/2014/main" id="{25C90A74-F9C2-4E03-9126-6EA2B35C0432}"/>
              </a:ext>
            </a:extLst>
          </p:cNvPr>
          <p:cNvSpPr>
            <a:spLocks noGrp="1"/>
          </p:cNvSpPr>
          <p:nvPr>
            <p:ph sz="quarter" idx="4"/>
          </p:nvPr>
        </p:nvSpPr>
        <p:spPr>
          <a:xfrm>
            <a:off x="6172199" y="2325688"/>
            <a:ext cx="5287403" cy="3684587"/>
          </a:xfrm>
        </p:spPr>
        <p:txBody>
          <a:bodyPr/>
          <a:lstStyle/>
          <a:p>
            <a:pPr lvl="0"/>
            <a:r>
              <a:rPr lang="en-US" dirty="0"/>
              <a:t>Gowns make it easier to remove things, such as germs and body fluids, that might get on you while you work, so you don’t have to change clothes every time your clothes get dirty.</a:t>
            </a:r>
          </a:p>
          <a:p>
            <a:r>
              <a:rPr lang="en-US" dirty="0"/>
              <a:t>When you remove and dispose of your gown properly, you keep germs from spreading in the environment.</a:t>
            </a:r>
          </a:p>
        </p:txBody>
      </p:sp>
      <p:sp>
        <p:nvSpPr>
          <p:cNvPr id="3" name="Footer Placeholder 2">
            <a:extLst>
              <a:ext uri="{FF2B5EF4-FFF2-40B4-BE49-F238E27FC236}">
                <a16:creationId xmlns:a16="http://schemas.microsoft.com/office/drawing/2014/main" id="{413AC2F6-2CFE-49E8-97E3-A2CA3BFA47C6}"/>
              </a:ext>
              <a:ext uri="{C183D7F6-B498-43B3-948B-1728B52AA6E4}">
                <adec:decorative xmlns:adec="http://schemas.microsoft.com/office/drawing/2017/decorative" val="1"/>
              </a:ext>
            </a:extLst>
          </p:cNvPr>
          <p:cNvSpPr>
            <a:spLocks noGrp="1"/>
          </p:cNvSpPr>
          <p:nvPr>
            <p:ph type="ftr" sz="quarter" idx="11"/>
          </p:nvPr>
        </p:nvSpPr>
        <p:spPr>
          <a:xfrm>
            <a:off x="4680857" y="6410780"/>
            <a:ext cx="6395357" cy="365125"/>
          </a:xfrm>
        </p:spPr>
        <p:txBody>
          <a:bodyPr/>
          <a:lstStyle/>
          <a:p>
            <a:r>
              <a:rPr lang="en-US" dirty="0"/>
              <a:t>PPE Part 2 – Gowns</a:t>
            </a:r>
          </a:p>
        </p:txBody>
      </p:sp>
      <p:sp>
        <p:nvSpPr>
          <p:cNvPr id="6" name="Slide Number Placeholder 5">
            <a:extLst>
              <a:ext uri="{FF2B5EF4-FFF2-40B4-BE49-F238E27FC236}">
                <a16:creationId xmlns:a16="http://schemas.microsoft.com/office/drawing/2014/main" id="{34ED888C-AF61-4FA6-8A3C-8BB131F45BE2}"/>
              </a:ext>
              <a:ext uri="{C183D7F6-B498-43B3-948B-1728B52AA6E4}">
                <adec:decorative xmlns:adec="http://schemas.microsoft.com/office/drawing/2017/decorative" val="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16060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560614" y="213378"/>
            <a:ext cx="10515600" cy="702457"/>
          </a:xfrm>
        </p:spPr>
        <p:txBody>
          <a:bodyPr>
            <a:normAutofit fontScale="90000"/>
          </a:bodyPr>
          <a:lstStyle/>
          <a:p>
            <a:r>
              <a:rPr lang="en-US" sz="3600" dirty="0"/>
              <a:t>Gowns MUST be worn properly to be effective</a:t>
            </a:r>
            <a:endParaRPr lang="en-US" dirty="0"/>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881990" y="1675020"/>
            <a:ext cx="9374529" cy="4122276"/>
          </a:xfrm>
        </p:spPr>
        <p:txBody>
          <a:bodyPr>
            <a:noAutofit/>
          </a:bodyPr>
          <a:lstStyle/>
          <a:p>
            <a:r>
              <a:rPr lang="en-US" dirty="0"/>
              <a:t>Remove your gown:</a:t>
            </a:r>
          </a:p>
          <a:p>
            <a:pPr lvl="1"/>
            <a:r>
              <a:rPr lang="en-US" dirty="0"/>
              <a:t>When it gets dirty.</a:t>
            </a:r>
          </a:p>
          <a:p>
            <a:pPr lvl="1"/>
            <a:r>
              <a:rPr lang="en-US" dirty="0"/>
              <a:t>Before moving to the next patient or task. </a:t>
            </a:r>
          </a:p>
          <a:p>
            <a:r>
              <a:rPr lang="en-US" dirty="0"/>
              <a:t>Make sure that your gown fits properly and that it doesn’t touch other surfaces while you’re wearing it. </a:t>
            </a:r>
          </a:p>
          <a:p>
            <a:r>
              <a:rPr lang="en-US" dirty="0"/>
              <a:t>Gowns designed for use as PPE are intended to be worn as a single gown. </a:t>
            </a:r>
          </a:p>
        </p:txBody>
      </p:sp>
      <p:sp>
        <p:nvSpPr>
          <p:cNvPr id="3" name="Footer Placeholder 2">
            <a:extLst>
              <a:ext uri="{FF2B5EF4-FFF2-40B4-BE49-F238E27FC236}">
                <a16:creationId xmlns:a16="http://schemas.microsoft.com/office/drawing/2014/main" id="{EAF44CF3-1B86-4A13-9AEC-F7048F011D6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PPE Part 2 – Gowns</a:t>
            </a:r>
          </a:p>
        </p:txBody>
      </p:sp>
      <p:sp>
        <p:nvSpPr>
          <p:cNvPr id="6" name="Slide Number Placeholder 5">
            <a:extLst>
              <a:ext uri="{FF2B5EF4-FFF2-40B4-BE49-F238E27FC236}">
                <a16:creationId xmlns:a16="http://schemas.microsoft.com/office/drawing/2014/main" id="{8381B43E-3CEE-475A-AC36-8F9653B70187}"/>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28058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373CB-1F59-4BEF-966F-70FA268B8301}"/>
              </a:ext>
            </a:extLst>
          </p:cNvPr>
          <p:cNvSpPr>
            <a:spLocks noGrp="1"/>
          </p:cNvSpPr>
          <p:nvPr>
            <p:ph type="title"/>
          </p:nvPr>
        </p:nvSpPr>
        <p:spPr>
          <a:xfrm>
            <a:off x="623888" y="1828800"/>
            <a:ext cx="4037012" cy="1600200"/>
          </a:xfrm>
        </p:spPr>
        <p:txBody>
          <a:bodyPr/>
          <a:lstStyle/>
          <a:p>
            <a:r>
              <a:rPr lang="en-US" sz="4000" b="0" dirty="0"/>
              <a:t>What </a:t>
            </a:r>
            <a:r>
              <a:rPr lang="en-US" sz="4000" dirty="0">
                <a:cs typeface="Calibri bold" panose="020F0702030404030204" pitchFamily="34" charset="0"/>
              </a:rPr>
              <a:t>questions</a:t>
            </a:r>
            <a:r>
              <a:rPr lang="en-US" sz="4000" b="0" dirty="0"/>
              <a:t> do you still have about gowns?</a:t>
            </a:r>
          </a:p>
        </p:txBody>
      </p:sp>
      <p:sp>
        <p:nvSpPr>
          <p:cNvPr id="7" name="Text Placeholder 1">
            <a:extLst>
              <a:ext uri="{FF2B5EF4-FFF2-40B4-BE49-F238E27FC236}">
                <a16:creationId xmlns:a16="http://schemas.microsoft.com/office/drawing/2014/main" id="{14188D26-7229-4306-9707-73FA91DB1341}"/>
              </a:ext>
              <a:ext uri="{C183D7F6-B498-43B3-948B-1728B52AA6E4}">
                <adec:decorative xmlns:adec="http://schemas.microsoft.com/office/drawing/2017/decorative" val="1"/>
              </a:ext>
            </a:extLst>
          </p:cNvPr>
          <p:cNvSpPr>
            <a:spLocks noGrp="1"/>
          </p:cNvSpPr>
          <p:nvPr>
            <p:ph type="body" sz="half" idx="2"/>
          </p:nvPr>
        </p:nvSpPr>
        <p:spPr>
          <a:xfrm>
            <a:off x="839788" y="2323578"/>
            <a:ext cx="3932237" cy="3545410"/>
          </a:xfrm>
        </p:spPr>
        <p:txBody>
          <a:bodyPr/>
          <a:lstStyle/>
          <a:p>
            <a:br>
              <a:rPr lang="en-US" dirty="0"/>
            </a:br>
            <a:r>
              <a:rPr lang="en-US" dirty="0"/>
              <a:t> </a:t>
            </a:r>
          </a:p>
        </p:txBody>
      </p:sp>
      <p:sp>
        <p:nvSpPr>
          <p:cNvPr id="4" name="Slide Number Placeholder 3">
            <a:extLst>
              <a:ext uri="{FF2B5EF4-FFF2-40B4-BE49-F238E27FC236}">
                <a16:creationId xmlns:a16="http://schemas.microsoft.com/office/drawing/2014/main" id="{853D9409-EA7B-4EA9-A1A0-930927765A63}"/>
              </a:ext>
              <a:ext uri="{C183D7F6-B498-43B3-948B-1728B52AA6E4}">
                <adec:decorative xmlns:adec="http://schemas.microsoft.com/office/drawing/2017/decorative" val="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extLst>
      <p:ext uri="{BB962C8B-B14F-4D97-AF65-F5344CB8AC3E}">
        <p14:creationId xmlns:p14="http://schemas.microsoft.com/office/powerpoint/2010/main" val="149023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515600" cy="4317999"/>
          </a:xfrm>
        </p:spPr>
        <p:txBody>
          <a:bodyPr vert="horz" lIns="91440" tIns="45720" rIns="91440" bIns="45720" rtlCol="0" anchor="t">
            <a:noAutofit/>
          </a:bodyPr>
          <a:lstStyle/>
          <a:p>
            <a:pPr>
              <a:spcBef>
                <a:spcPts val="2400"/>
              </a:spcBef>
            </a:pPr>
            <a:r>
              <a:rPr lang="en-US" dirty="0"/>
              <a:t>Wearing gowns is an important strategy for infection control. </a:t>
            </a:r>
          </a:p>
          <a:p>
            <a:pPr>
              <a:spcBef>
                <a:spcPts val="2400"/>
              </a:spcBef>
            </a:pPr>
            <a:r>
              <a:rPr lang="en-US" dirty="0"/>
              <a:t>They protect you and keep you from accidentally spreading germs into your environment. </a:t>
            </a:r>
          </a:p>
          <a:p>
            <a:pPr>
              <a:spcBef>
                <a:spcPts val="2400"/>
              </a:spcBef>
            </a:pPr>
            <a:r>
              <a:rPr lang="en-US" dirty="0"/>
              <a:t>Gowns must be worn properly to be effective. </a:t>
            </a:r>
          </a:p>
          <a:p>
            <a:pPr>
              <a:spcBef>
                <a:spcPts val="2400"/>
              </a:spcBef>
            </a:pPr>
            <a:r>
              <a:rPr lang="en-US" dirty="0">
                <a:latin typeface="Century Gothic"/>
              </a:rPr>
              <a:t>Wearing more than one gown at once is not recommended for routine care and can be an infection control risk. </a:t>
            </a:r>
            <a:endParaRPr lang="en-US" dirty="0"/>
          </a:p>
        </p:txBody>
      </p:sp>
      <p:sp>
        <p:nvSpPr>
          <p:cNvPr id="4" name="Footer Placeholder 3">
            <a:extLst>
              <a:ext uri="{FF2B5EF4-FFF2-40B4-BE49-F238E27FC236}">
                <a16:creationId xmlns:a16="http://schemas.microsoft.com/office/drawing/2014/main" id="{477861E0-FDA1-4952-AAE7-50AE50F5010F}"/>
              </a:ext>
              <a:ext uri="{C183D7F6-B498-43B3-948B-1728B52AA6E4}">
                <adec:decorative xmlns:adec="http://schemas.microsoft.com/office/drawing/2017/decorative" val="1"/>
              </a:ext>
            </a:extLst>
          </p:cNvPr>
          <p:cNvSpPr>
            <a:spLocks noGrp="1"/>
          </p:cNvSpPr>
          <p:nvPr>
            <p:ph type="ftr" sz="quarter" idx="11"/>
          </p:nvPr>
        </p:nvSpPr>
        <p:spPr>
          <a:xfrm>
            <a:off x="4680857" y="6410780"/>
            <a:ext cx="6395357" cy="365125"/>
          </a:xfrm>
        </p:spPr>
        <p:txBody>
          <a:bodyPr/>
          <a:lstStyle/>
          <a:p>
            <a:r>
              <a:rPr lang="en-US" dirty="0"/>
              <a:t>PPE Part 2 – Gowns</a:t>
            </a:r>
          </a:p>
        </p:txBody>
      </p:sp>
      <p:sp>
        <p:nvSpPr>
          <p:cNvPr id="5" name="Slide Number Placeholder 4">
            <a:extLst>
              <a:ext uri="{FF2B5EF4-FFF2-40B4-BE49-F238E27FC236}">
                <a16:creationId xmlns:a16="http://schemas.microsoft.com/office/drawing/2014/main" id="{A53C50DD-79DF-4F0B-ADBA-E01C7E1FE9D3}"/>
              </a:ext>
              <a:ext uri="{C183D7F6-B498-43B3-948B-1728B52AA6E4}">
                <adec:decorative xmlns:adec="http://schemas.microsoft.com/office/drawing/2017/decorative" val="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136747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sp>
        <p:nvSpPr>
          <p:cNvPr id="3" name="Footer Placeholder 2">
            <a:extLst>
              <a:ext uri="{FF2B5EF4-FFF2-40B4-BE49-F238E27FC236}">
                <a16:creationId xmlns:a16="http://schemas.microsoft.com/office/drawing/2014/main" id="{C616F596-587A-4F46-B232-FF295C8B22B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PPE Part 2 – Gowns</a:t>
            </a:r>
          </a:p>
        </p:txBody>
      </p:sp>
      <p:sp>
        <p:nvSpPr>
          <p:cNvPr id="4" name="Slide Number Placeholder 3">
            <a:extLst>
              <a:ext uri="{FF2B5EF4-FFF2-40B4-BE49-F238E27FC236}">
                <a16:creationId xmlns:a16="http://schemas.microsoft.com/office/drawing/2014/main" id="{72E17B06-25C8-4E87-9746-8E7734D77905}"/>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pPr/>
              <a:t>9</a:t>
            </a:fld>
            <a:endParaRPr lang="en-US" dirty="0"/>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Tree>
    <p:custDataLst>
      <p:tags r:id="rId1"/>
    </p:custDataLst>
    <p:extLst>
      <p:ext uri="{BB962C8B-B14F-4D97-AF65-F5344CB8AC3E}">
        <p14:creationId xmlns:p14="http://schemas.microsoft.com/office/powerpoint/2010/main" val="2927968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03E63-A999-4428-B2B4-E0676FFD030C}">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cc8a450b-1a11-4e56-adcc-c88acab015c1"/>
    <ds:schemaRef ds:uri="7c162c85-2e33-4418-8d6a-3c9ae40ca8a5"/>
  </ds:schemaRefs>
</ds:datastoreItem>
</file>

<file path=customXml/itemProps2.xml><?xml version="1.0" encoding="utf-8"?>
<ds:datastoreItem xmlns:ds="http://schemas.openxmlformats.org/officeDocument/2006/customXml" ds:itemID="{0B6378DF-FDD6-4707-90C1-8D5B499D7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8695</TotalTime>
  <Words>1557</Words>
  <Application>Microsoft Office PowerPoint</Application>
  <PresentationFormat>Widescreen</PresentationFormat>
  <Paragraphs>175</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Century Gothic</vt:lpstr>
      <vt:lpstr>Courier New</vt:lpstr>
      <vt:lpstr>Symbol</vt:lpstr>
      <vt:lpstr>Wingdings</vt:lpstr>
      <vt:lpstr>13780_PFL_PPT_template_Avenir_2-26-21_DRAFT</vt:lpstr>
      <vt:lpstr>Topic 8:  Ppe part 2 –  gowns</vt:lpstr>
      <vt:lpstr>Agenda</vt:lpstr>
      <vt:lpstr>Learning Objectives</vt:lpstr>
      <vt:lpstr>Recommended PPE for COVID-19</vt:lpstr>
      <vt:lpstr>Gowns protect you and keep germs from spreading</vt:lpstr>
      <vt:lpstr>Gowns MUST be worn properly to be effective</vt:lpstr>
      <vt:lpstr>What questions do you still have about gowns?</vt:lpstr>
      <vt:lpstr>Key takeaways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PPE2-Gowns(10min PPT)</dc:title>
  <dc:subject>Gowns</dc:subject>
  <dc:creator>Project Firstline</dc:creator>
  <cp:keywords>PPE;gowns;Project Firstline;training;CDC</cp:keywords>
  <cp:lastModifiedBy>Tuck, Pamela</cp:lastModifiedBy>
  <cp:revision>223</cp:revision>
  <dcterms:created xsi:type="dcterms:W3CDTF">2021-01-21T13:57:54Z</dcterms:created>
  <dcterms:modified xsi:type="dcterms:W3CDTF">2021-07-26T15:15:43Z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ADA77BD3-68A5-4857-BC63-4D21794C30A5</vt:lpwstr>
  </property>
  <property fmtid="{D5CDD505-2E9C-101B-9397-08002B2CF9AE}" pid="4" name="ArticulatePath">
    <vt:lpwstr>13870PPE2Gowns10minv3</vt:lpwstr>
  </property>
</Properties>
</file>