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30"/>
  </p:notesMasterIdLst>
  <p:handoutMasterIdLst>
    <p:handoutMasterId r:id="rId31"/>
  </p:handoutMasterIdLst>
  <p:sldIdLst>
    <p:sldId id="316" r:id="rId5"/>
    <p:sldId id="257" r:id="rId6"/>
    <p:sldId id="293" r:id="rId7"/>
    <p:sldId id="295" r:id="rId8"/>
    <p:sldId id="273" r:id="rId9"/>
    <p:sldId id="325" r:id="rId10"/>
    <p:sldId id="260" r:id="rId11"/>
    <p:sldId id="296" r:id="rId12"/>
    <p:sldId id="341" r:id="rId13"/>
    <p:sldId id="329" r:id="rId14"/>
    <p:sldId id="332" r:id="rId15"/>
    <p:sldId id="330" r:id="rId16"/>
    <p:sldId id="333" r:id="rId17"/>
    <p:sldId id="334" r:id="rId18"/>
    <p:sldId id="336" r:id="rId19"/>
    <p:sldId id="337" r:id="rId20"/>
    <p:sldId id="302" r:id="rId21"/>
    <p:sldId id="280" r:id="rId22"/>
    <p:sldId id="317" r:id="rId23"/>
    <p:sldId id="327" r:id="rId24"/>
    <p:sldId id="338" r:id="rId25"/>
    <p:sldId id="303" r:id="rId26"/>
    <p:sldId id="340" r:id="rId27"/>
    <p:sldId id="291" r:id="rId28"/>
    <p:sldId id="26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 lastIdx="19" clrIdx="6">
    <p:extLst>
      <p:ext uri="{19B8F6BF-5375-455C-9EA6-DF929625EA0E}">
        <p15:presenceInfo xmlns:p15="http://schemas.microsoft.com/office/powerpoint/2012/main" userId="S::gfx4@cdc.gov::3112a3a8-8cbb-4d5b-96ee-72aa1ab53303"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Yates, Kirsten M. (CDC/DDID/NCEZID/DHQP) (CTR)" initials="Y(" lastIdx="5" clrIdx="7">
    <p:extLst>
      <p:ext uri="{19B8F6BF-5375-455C-9EA6-DF929625EA0E}">
        <p15:presenceInfo xmlns:p15="http://schemas.microsoft.com/office/powerpoint/2012/main" userId="S::vrx6@cdc.gov::3a8cfc38-f48f-4f28-85d9-0952e21c9697" providerId="AD"/>
      </p:ext>
    </p:extLst>
  </p:cmAuthor>
  <p:cmAuthor id="2" name="Julie Shogren" initials="JS" lastIdx="16" clrIdx="1">
    <p:extLst>
      <p:ext uri="{19B8F6BF-5375-455C-9EA6-DF929625EA0E}">
        <p15:presenceInfo xmlns:p15="http://schemas.microsoft.com/office/powerpoint/2012/main" userId="S::jshogren@rti.org::b8ac11d4-25b8-47fb-add8-e9c5ea412aae"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16" clrIdx="4">
    <p:extLst>
      <p:ext uri="{19B8F6BF-5375-455C-9EA6-DF929625EA0E}">
        <p15:presenceInfo xmlns:p15="http://schemas.microsoft.com/office/powerpoint/2012/main" userId="S::lrasmussen@rti.org::5ad58509-b95f-4bf5-82b0-3432a84b06de" providerId="AD"/>
      </p:ext>
    </p:extLst>
  </p:cmAuthor>
  <p:cmAuthor id="6" name="Aiken, Merrie" initials="AM" lastIdx="6"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2" autoAdjust="0"/>
    <p:restoredTop sz="86445" autoAdjust="0"/>
  </p:normalViewPr>
  <p:slideViewPr>
    <p:cSldViewPr snapToGrid="0">
      <p:cViewPr varScale="1">
        <p:scale>
          <a:sx n="60" d="100"/>
          <a:sy n="60" d="100"/>
        </p:scale>
        <p:origin x="62" y="168"/>
      </p:cViewPr>
      <p:guideLst/>
    </p:cSldViewPr>
  </p:slideViewPr>
  <p:outlineViewPr>
    <p:cViewPr>
      <p:scale>
        <a:sx n="33" d="100"/>
        <a:sy n="33" d="100"/>
      </p:scale>
      <p:origin x="0" y="-924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7/26/2021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hf/ebola/healthcare-us/ppe/guidanc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mmwr/preview/mmwrhtml/rr5217a1.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both sets of sub-bullets.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“Gloves must be worn properly, or they won’t work. Let’s review what was in the video about how to wear gloves.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Dr. Carlson say about cleaning your hands and wearing gloves?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important to clean your hands after you remove your used gloves, and before you pull a new pair out of the box.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reach into the box with dirty hands, what happens?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You’ve contaminated all of the gloves in the box!”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of the reasons why we shouldn’t wear two pairs of gloves at once?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Wearing more than one pair of gloves can make it harder to move your hands and fingers while providing care, which can lead to mistakes. Also, removing and replacing the top layer of gloves between patients or tasks increases your risk of contaminating the bottom pair of gloves and spreading germs to yourself, others, and the environment.”  </a:t>
            </a:r>
          </a:p>
          <a:p>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177811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receive questions about why double gloving was recommended in Ebola care, you may refer participants to the following CDC guidance: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Guidance on Personal Protective Equipment (PPE) | Personal Protective Equipment (PPE) | Public Health Planners | Ebola (Ebola Virus Disease) | CDC</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receive questions about double gloving during dental procedures, you may refer participants to the following CDC guidance: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Guidelines for Infection Control in Dental Health-Care Settings --- 2003 (cdc.gov)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glove wearing.”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video and discussion of gowns.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similarities and differences between the role and function of gowns, versus gloves,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audience is not receptive to watching two video episodes in one session, you may consider showing only one episode and using the Content Outline for the other to share the information and to allow more time for discussion.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 understand why wearing gloves is so important, let’s move on to gowns.”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check in with Dr. Carlson again to learn more about gowns. As you watch, please jot down in your Participant Booklet things that you notice are similar about gowns and gloves, and things that are different. We will discuss what you noted after we watch the video.”</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219562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Notes: </a:t>
            </a:r>
          </a:p>
          <a:p>
            <a:pPr marL="0" indent="0">
              <a:buFont typeface="Arial" panose="020B0604020202020204" pitchFamily="34" charset="0"/>
              <a:buNone/>
            </a:pPr>
            <a:r>
              <a:rPr lang="en-US" sz="1200" dirty="0"/>
              <a:t>Access the video here: </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800" dirty="0">
                <a:effectLst/>
                <a:latin typeface="Calibri" panose="020F0502020204030204" pitchFamily="34" charset="0"/>
              </a:rPr>
              <a:t>CDC Website:  https://www.cdc.gov/infectioncontrol/projectfirstline/videos/EP12-Gowns-LowRes-New.mp4</a:t>
            </a:r>
          </a:p>
          <a:p>
            <a:pPr marL="0" indent="0">
              <a:buFont typeface="Arial" panose="020B0604020202020204" pitchFamily="34" charset="0"/>
              <a:buNone/>
            </a:pPr>
            <a:r>
              <a:rPr lang="en-US" sz="1800" dirty="0">
                <a:effectLst/>
                <a:latin typeface="Calibri" panose="020F0502020204030204" pitchFamily="34" charset="0"/>
              </a:rPr>
              <a:t>OR</a:t>
            </a:r>
          </a:p>
          <a:p>
            <a:pPr marL="171450" indent="-171450">
              <a:buFont typeface="Arial" panose="020B0604020202020204" pitchFamily="34" charset="0"/>
              <a:buChar char="•"/>
            </a:pPr>
            <a:r>
              <a:rPr lang="en-US" sz="1800" dirty="0">
                <a:effectLst/>
                <a:latin typeface="Calibri" panose="020F0502020204030204" pitchFamily="34" charset="0"/>
              </a:rPr>
              <a:t>Project Firstline YouTube Playlist: https://www.youtube.com/watch?v=qG70h5MOADM&amp;list=PLvrp9iOILTQZQGtDnSDGViKDdRtIc13VX&amp;index=14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212155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similarities and differences between gowns and gloves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Potential responses could include: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Gowns and gloves protect the wearer by keeping germs off their body, either their hands or their clothes.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Gowns and gloves keep the wearer from accidentally spreading germs: when you remove and properly dispose of gloves or the gown, you keep germs out of the environment.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Do not wear more than one pair of gloves, or more than one gown, at the same time. Gowns designed for use as PPE are intended to be worn as a single gown. Removing and replacing the top layer of gloves between patients or tasks increases your risk of contaminating the bottom pair of gloves.</a:t>
            </a: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link them to the next slide.</a:t>
            </a:r>
          </a:p>
          <a:p>
            <a:pPr marL="0" marR="0" lvl="0" indent="0">
              <a:lnSpc>
                <a:spcPct val="107000"/>
              </a:lnSpc>
              <a:spcBef>
                <a:spcPts val="0"/>
              </a:spcBef>
              <a:spcAft>
                <a:spcPts val="6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gowns and gloves have in common? How are they different?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283020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 </a:t>
            </a:r>
          </a:p>
          <a:p>
            <a:pPr marL="0" marR="0" lvl="0" indent="0">
              <a:lnSpc>
                <a:spcPct val="107000"/>
              </a:lnSpc>
              <a:spcBef>
                <a:spcPts val="0"/>
              </a:spcBef>
              <a:spcAft>
                <a:spcPts val="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some important points about gowns. Just like gloves, gowns protect you, and they protect others.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protect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Gowns make it easier to remove things, such as germs and body fluids, that might get on you while you work, so you don’t have to change clothes every time your clothes get dirty.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gowns protect others?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0"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 remove and dispose of your gown properly, you keep germs from spreading in the environment. ” </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583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first set of sub-bullets and the second and third 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like gloves, gowns must be worn properly. Let’s review some important points about wearing gowns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should you remove your gown?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To keep germs out of the environment, you should remove and dispose of your gown when it gets dirty, and before you move on to the next patient or task.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other important ‘dos’ and ‘don’ts’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it’s important to try not to touch other surfaces with your gown – you could pick up germs and spread them without meaning to. Also, your gown should fit you well. If it’s too big, it could get in your way and trip you up, or the edges or sleeves could drag across surfaces and pick up germs. If it’s too small, it won’t cover you enough, and you might not be able to move as easily. Or it could rip or tear!“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any other things to remember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“Exactly. Just like with gloves, wearing more than one gown at once is not recommended. You’re not any more protected from germs, and the extra layers can get in your way. Even if you change the top layer when it gets dirty, you could contaminate the bottom layer in the process, and spread germs.”</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204448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gowns.”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88381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small group breakouts and discussion of practical aspects of gown and glove use on the job.</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discuss how you use gloves and gowns at work.” </a:t>
            </a: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groups of approximately three, and task each with discussing how gloves and gowns are used at their facility.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10 minutes to work together.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Ask each group to identify a spokesperson who will share the group’s ideas when everyone reconvenes.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If applicable and possible, try to create groupings of participants who haven’t yet had an opportunity to speak together during the training.</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The groups will discuss the first question, and when the full group reconvenes, they will discuss the second question:</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SzPts val="1000"/>
              <a:buFont typeface="+mj-lt"/>
              <a:buAutoNum type="arabicPeriod"/>
              <a:tabLst>
                <a:tab pos="685800" algn="l"/>
              </a:tabLst>
            </a:pPr>
            <a:r>
              <a:rPr lang="en-US" sz="1100" i="1" dirty="0">
                <a:effectLst/>
                <a:latin typeface="Calibri" panose="020F0502020204030204" pitchFamily="34" charset="0"/>
                <a:ea typeface="Times New Roman" panose="02020603050405020304" pitchFamily="18" charset="0"/>
              </a:rPr>
              <a:t>How are gloves and gowns used at your workplace? What does your facility do well with using gloves and gowns?</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SzPts val="1000"/>
              <a:buFont typeface="+mj-lt"/>
              <a:buAutoNum type="arabicPeriod"/>
              <a:tabLst>
                <a:tab pos="685800" algn="l"/>
              </a:tabLst>
            </a:pPr>
            <a:r>
              <a:rPr lang="en-US" sz="1100" i="1" dirty="0">
                <a:effectLst/>
                <a:latin typeface="Calibri" panose="020F0502020204030204" pitchFamily="34" charset="0"/>
                <a:ea typeface="Times New Roman" panose="02020603050405020304" pitchFamily="18" charset="0"/>
              </a:rPr>
              <a:t>What strategies could you use to suggest improvements for glove and gown use at work?</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Remind participants of the beginning of the session and how they responded to the question of how they use gowns and gloves and encourage them to think in-depth about the questions on the slide, using the information from the videos and discussion.</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let’s dig a little deeper and talk about gloves and gowns in practice. We’re going to break into small groups and consider together the first question on the slide: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are gloves and gowns used at your workplace? What does your facility do well with using gloves and gowns?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As you’re sharing, think about your responses at the beginning of the session, when we shared how we use gowns and gloves at work – and about how you could apply the information from the videos and discussion.”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about 10 minutes to work, and then we’ll come back together as a large group to share ideas for the second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strategies could you use to suggest improvements for glove and gown use at work?”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decide on one person from your group to report out your thoughts! I’ll give you a warning when you have 2 minutes left.”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386922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hour, we’ll focus on two important pieces of your PPE – your personal protective equipment – gloves and gowns.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role of gloves and gowns in infection control, and we’ll also cover some ‘dos and don’ts’ for using them at work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10 minutes, reconvene the group.</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one person from each small group to share their responses to the questions about glove and gown use at work, and what their facilities do well.</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report, acknowledge the responses.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summaries of their responses on a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reports, lead a group discussion of strategies that they could employ to suggest improvements for glove and gown use at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summarize the group’s ideas on a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gloves and gowns at work.</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on the suggested strategies, ask the group to reflect on any new ideas that might be helpful in their daily work.</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I’d like for each group to report on your discussion, and what’s going well at your facilities. I’ll capture some high-level points as you share.”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react to their reports.)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 you for sharing your ideas! Now let’s think about the next question, and how we can suggest improvements in glove and gown use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Did anyone hear something that might be helpful to you at work, maybe a new idea?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633254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useful, good strategies. Remember, if you’re unsure about what to do, you can always talk with your supervisor, or your colleagues.”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something that they learned about how using gloves and gowns prevents the spread of germs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Consider reading them aloud if they are in the chat.</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about how the proper use of gloves and gowns can keep germs from spreading.”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73529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23</a:t>
            </a:fld>
            <a:endParaRPr lang="en-US" dirty="0"/>
          </a:p>
        </p:txBody>
      </p:sp>
    </p:spTree>
    <p:extLst>
      <p:ext uri="{BB962C8B-B14F-4D97-AF65-F5344CB8AC3E}">
        <p14:creationId xmlns:p14="http://schemas.microsoft.com/office/powerpoint/2010/main" val="289068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gloves and gowns, and why they are so important for infection control. I’ve captured some key takeaways here, which you can review at your leisure after the session today.”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it’s important to wear gloves and gowns, and how to wear them properly.”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and how you use PPE on the job.”</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of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think about the specific PPE recommended for COVID-19. Today, we’ll focus on gloves and gowns.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a:p>
        </p:txBody>
      </p:sp>
    </p:spTree>
    <p:extLst>
      <p:ext uri="{BB962C8B-B14F-4D97-AF65-F5344CB8AC3E}">
        <p14:creationId xmlns:p14="http://schemas.microsoft.com/office/powerpoint/2010/main" val="90094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points in the video on gloves that are interesting or surprising.</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check in with the CDC’s Dr. Abby Carlson. She’ll talk about why gloves are so important for infection control in healthcare. As you watch, please make note of anything that’s interesting or surprising to you about wearing gloves. Please jot down your thoughts in your Participant Booklet.”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dirty="0"/>
              <a:t>Access the video here: </a:t>
            </a:r>
          </a:p>
          <a:p>
            <a:pPr marL="171450" indent="-171450">
              <a:buFont typeface="Arial" panose="020B0604020202020204" pitchFamily="34" charset="0"/>
              <a:buChar char="•"/>
            </a:pPr>
            <a:r>
              <a:rPr lang="en-US" dirty="0"/>
              <a:t>CDC Website: https://www.cdc.gov/infectioncontrol/projectfirstline/videos/EP11-Gloves-LowRes-New.mp4 </a:t>
            </a:r>
          </a:p>
          <a:p>
            <a:pPr marL="0" indent="0">
              <a:buFont typeface="Arial" panose="020B0604020202020204" pitchFamily="34" charset="0"/>
              <a:buNone/>
            </a:pPr>
            <a:r>
              <a:rPr lang="en-US" dirty="0"/>
              <a:t>OR</a:t>
            </a:r>
          </a:p>
          <a:p>
            <a:pPr marL="171450" indent="-171450">
              <a:buFont typeface="Arial" panose="020B0604020202020204" pitchFamily="34" charset="0"/>
              <a:buChar char="•"/>
            </a:pPr>
            <a:r>
              <a:rPr lang="en-US" dirty="0"/>
              <a:t>Project Firstline YouTube Playlist: https://www.youtube.com/watch?v=VhR3RIex9ss&amp;list=PLvrp9iOILTQZQGtDnSDGViKDdRtIc13VX&amp;index=13 </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things that they found interesting or surprising.</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Acknowledge responses and link them to the next slide.</a:t>
            </a:r>
          </a:p>
          <a:p>
            <a:pPr marL="342900" marR="0" lvl="0" indent="-342900">
              <a:lnSpc>
                <a:spcPct val="107000"/>
              </a:lnSpc>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gloves? Or what was surprising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 </a:t>
            </a:r>
          </a:p>
          <a:p>
            <a:pPr marL="0" marR="0" lvl="0" indent="0">
              <a:lnSpc>
                <a:spcPct val="107000"/>
              </a:lnSpc>
              <a:spcBef>
                <a:spcPts val="0"/>
              </a:spcBef>
              <a:spcAft>
                <a:spcPts val="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break down some of the important messages from Dr. Carlson. First, gloves protect you and also keep you from accidentally spreading germs into your work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Gloves cover any breaks and cracks in your skin so that germs can’t get to them, and also keep germs from spreading from your broken skin to others, or to the environment. Gloves also help stop germs from spreading from place to place on your hands.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you’re wearing gloves, if you touch something with germs on it, the germs can get on your gloves. That’s why, when you move from one patient or one task to another, you take those gloves off and throw them away and, if needed, put on clean ones, so you’ve removed whatever is on them and you don’t carry germs to your next patient or task.”</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192700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7/26/2021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Ppe part 2 – Gloves &amp; Gowns</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7/26/2021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7/26/2021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7/26/2021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7/26/2021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hyperlink" Target="bit.ly/GownsAndCOVID1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hyperlink" Target="bit.ly/GlovesAndCOVID19"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8: </a:t>
            </a:r>
            <a:br>
              <a:rPr lang="en-US" dirty="0"/>
            </a:br>
            <a:r>
              <a:rPr lang="en-US" dirty="0" err="1"/>
              <a:t>Ppe</a:t>
            </a:r>
            <a:r>
              <a:rPr lang="en-US" dirty="0"/>
              <a:t> part 2 – </a:t>
            </a:r>
            <a:br>
              <a:rPr lang="en-US" dirty="0"/>
            </a:br>
            <a:r>
              <a:rPr lang="en-US" dirty="0"/>
              <a:t>gloves &amp; gowns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Autofit/>
          </a:bodyPr>
          <a:lstStyle/>
          <a:p>
            <a:r>
              <a:rPr lang="en-US" dirty="0"/>
              <a:t>Gloves MUST be worn properly to be effective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rmAutofit/>
          </a:bodyPr>
          <a:lstStyle/>
          <a:p>
            <a:pPr marL="0" lvl="0" indent="0">
              <a:buNone/>
            </a:pPr>
            <a:r>
              <a:rPr lang="en-US" sz="2800" b="1" dirty="0">
                <a:solidFill>
                  <a:schemeClr val="accent1"/>
                </a:solidFill>
              </a:rPr>
              <a:t>Clean your hands</a:t>
            </a:r>
          </a:p>
          <a:p>
            <a:r>
              <a:rPr lang="en-US" dirty="0"/>
              <a:t>After you’ve taken your gloves off and before you put on a new pair</a:t>
            </a:r>
          </a:p>
          <a:p>
            <a:r>
              <a:rPr lang="en-US" dirty="0"/>
              <a:t>Before you reach into the box to pull out new gloves</a:t>
            </a:r>
          </a:p>
          <a:p>
            <a:pPr marL="0" indent="0">
              <a:buNone/>
            </a:pPr>
            <a:endParaRPr lang="en-US" b="1" dirty="0">
              <a:solidFill>
                <a:schemeClr val="accent1"/>
              </a:solidFill>
            </a:endParaRPr>
          </a:p>
          <a:p>
            <a:pPr marL="0" indent="0">
              <a:buNone/>
            </a:pPr>
            <a:r>
              <a:rPr lang="en-US" sz="2800" b="1" dirty="0">
                <a:solidFill>
                  <a:schemeClr val="accent1"/>
                </a:solidFill>
              </a:rPr>
              <a:t>Do not wear two pairs of gloves at once, which can </a:t>
            </a:r>
          </a:p>
          <a:p>
            <a:r>
              <a:rPr lang="en-US" dirty="0"/>
              <a:t>Add new risks, like making your fingers harder to move </a:t>
            </a:r>
          </a:p>
          <a:p>
            <a:r>
              <a:rPr lang="en-US" dirty="0"/>
              <a:t>Spread germs when removing and replacing the top layer </a:t>
            </a:r>
          </a:p>
        </p:txBody>
      </p:sp>
      <p:sp>
        <p:nvSpPr>
          <p:cNvPr id="2" name="Footer Placeholder 1">
            <a:extLst>
              <a:ext uri="{FF2B5EF4-FFF2-40B4-BE49-F238E27FC236}">
                <a16:creationId xmlns:a16="http://schemas.microsoft.com/office/drawing/2014/main" id="{66E76299-5D3D-4FB8-B99A-3465D48BB0D8}"/>
              </a:ext>
            </a:extLst>
          </p:cNvPr>
          <p:cNvSpPr>
            <a:spLocks noGrp="1"/>
          </p:cNvSpPr>
          <p:nvPr>
            <p:ph type="ftr" sz="quarter" idx="11"/>
          </p:nvPr>
        </p:nvSpPr>
        <p:spPr/>
        <p:txBody>
          <a:bodyPr/>
          <a:lstStyle/>
          <a:p>
            <a:r>
              <a:rPr lang="en-US" dirty="0"/>
              <a:t>PPE Part 2 – Gloves &amp; Gowns</a:t>
            </a:r>
          </a:p>
        </p:txBody>
      </p:sp>
      <p:sp>
        <p:nvSpPr>
          <p:cNvPr id="3" name="Slide Number Placeholder 2">
            <a:extLst>
              <a:ext uri="{FF2B5EF4-FFF2-40B4-BE49-F238E27FC236}">
                <a16:creationId xmlns:a16="http://schemas.microsoft.com/office/drawing/2014/main" id="{21B3EA7A-D99C-4C08-A376-EF3BD16B12B6}"/>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12972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3B9C8F-2216-4CF0-8615-A9155E2DF0A7}"/>
              </a:ext>
            </a:extLst>
          </p:cNvPr>
          <p:cNvSpPr>
            <a:spLocks noGrp="1"/>
          </p:cNvSpPr>
          <p:nvPr>
            <p:ph type="title"/>
          </p:nvPr>
        </p:nvSpPr>
        <p:spPr>
          <a:xfrm>
            <a:off x="839789" y="457200"/>
            <a:ext cx="3656012" cy="3251200"/>
          </a:xfrm>
        </p:spPr>
        <p:txBody>
          <a:bodyPr/>
          <a:lstStyle/>
          <a:p>
            <a:r>
              <a:rPr lang="en-US" b="0" dirty="0"/>
              <a:t>What </a:t>
            </a:r>
            <a:r>
              <a:rPr lang="en-US" dirty="0">
                <a:cs typeface="Calibri bold" panose="020F0702030404030204" pitchFamily="34" charset="0"/>
              </a:rPr>
              <a:t>questions</a:t>
            </a:r>
            <a:r>
              <a:rPr lang="en-US" b="0" dirty="0"/>
              <a:t> do you still have about wearing gloves?</a:t>
            </a:r>
          </a:p>
        </p:txBody>
      </p:sp>
      <p:sp>
        <p:nvSpPr>
          <p:cNvPr id="5" name="Text Placeholder 1">
            <a:extLst>
              <a:ext uri="{FF2B5EF4-FFF2-40B4-BE49-F238E27FC236}">
                <a16:creationId xmlns:a16="http://schemas.microsoft.com/office/drawing/2014/main" id="{8FB1205B-B315-4AE3-A2FE-A35FD222E841}"/>
              </a:ext>
              <a:ext uri="{C183D7F6-B498-43B3-948B-1728B52AA6E4}">
                <adec:decorative xmlns:adec="http://schemas.microsoft.com/office/drawing/2017/decorative" val="1"/>
              </a:ext>
            </a:extLst>
          </p:cNvPr>
          <p:cNvSpPr>
            <a:spLocks noGrp="1"/>
          </p:cNvSpPr>
          <p:nvPr>
            <p:ph type="body" sz="half" idx="2"/>
          </p:nvPr>
        </p:nvSpPr>
        <p:spPr>
          <a:xfrm>
            <a:off x="839788" y="2323578"/>
            <a:ext cx="3932237" cy="3545410"/>
          </a:xfrm>
        </p:spPr>
        <p:txBody>
          <a:bodyPr/>
          <a:lstStyle/>
          <a:p>
            <a:br>
              <a:rPr lang="en-US" dirty="0"/>
            </a:br>
            <a:r>
              <a:rPr lang="en-US" dirty="0"/>
              <a:t> </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gowns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446020" y="2726575"/>
            <a:ext cx="7299960" cy="3183312"/>
          </a:xfrm>
        </p:spPr>
        <p:txBody>
          <a:bodyPr>
            <a:normAutofit/>
          </a:bodyPr>
          <a:lstStyle/>
          <a:p>
            <a:pPr marL="0" lvl="0" indent="0">
              <a:buNone/>
            </a:pPr>
            <a:r>
              <a:rPr lang="en-US" sz="2800" b="1" dirty="0"/>
              <a:t>While watching the video:</a:t>
            </a:r>
          </a:p>
          <a:p>
            <a:pPr marL="0" lvl="0" indent="0">
              <a:buNone/>
            </a:pPr>
            <a:r>
              <a:rPr lang="en-US" dirty="0"/>
              <a:t>Jot down anything that you think is interesting or that surprises you about gown wearing. </a:t>
            </a:r>
          </a:p>
        </p:txBody>
      </p:sp>
      <p:sp>
        <p:nvSpPr>
          <p:cNvPr id="4" name="Footer Placeholder 3">
            <a:extLst>
              <a:ext uri="{FF2B5EF4-FFF2-40B4-BE49-F238E27FC236}">
                <a16:creationId xmlns:a16="http://schemas.microsoft.com/office/drawing/2014/main" id="{D2F4B72B-0867-4DCC-BD04-D2F62618C52F}"/>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C06C5DA8-676A-4242-8ED1-B5B3B2FED80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72612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idx="4294967295"/>
          </p:nvPr>
        </p:nvSpPr>
        <p:spPr>
          <a:xfrm>
            <a:off x="1676400" y="1887538"/>
            <a:ext cx="10515600" cy="2852737"/>
          </a:xfrm>
          <a:solidFill>
            <a:schemeClr val="bg1">
              <a:alpha val="50000"/>
            </a:schemeClr>
          </a:solidFill>
        </p:spPr>
        <p:txBody>
          <a:bodyPr>
            <a:normAutofit/>
          </a:bodyPr>
          <a:lstStyle/>
          <a:p>
            <a:r>
              <a:rPr lang="en-US" sz="3600" dirty="0"/>
              <a:t>Video blog 6: How Do Viruses Spread from Surfaces to People? (link)</a:t>
            </a:r>
            <a:br>
              <a:rPr lang="en-US" sz="3600" dirty="0"/>
            </a:br>
            <a:endParaRPr lang="en-US" sz="3600" dirty="0"/>
          </a:p>
        </p:txBody>
      </p:sp>
      <p:pic>
        <p:nvPicPr>
          <p:cNvPr id="9" name="Picture 8" descr="Inside Infection Control &#10;Why are gowns recommended for Covid-19? &#10;Episode 12">
            <a:hlinkClick r:id="rId4" action="ppaction://hlinkfile"/>
            <a:extLst>
              <a:ext uri="{FF2B5EF4-FFF2-40B4-BE49-F238E27FC236}">
                <a16:creationId xmlns:a16="http://schemas.microsoft.com/office/drawing/2014/main" id="{8298CA81-7D89-4431-AEEE-34D6438AEB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10384" y="1188720"/>
            <a:ext cx="7971231" cy="4480560"/>
          </a:xfrm>
          <a:prstGeom prst="rect">
            <a:avLst/>
          </a:prstGeom>
        </p:spPr>
      </p:pic>
      <p:sp>
        <p:nvSpPr>
          <p:cNvPr id="2" name="Footer Placeholder 1">
            <a:extLst>
              <a:ext uri="{FF2B5EF4-FFF2-40B4-BE49-F238E27FC236}">
                <a16:creationId xmlns:a16="http://schemas.microsoft.com/office/drawing/2014/main" id="{18094C1C-6354-430B-BC24-7D0207A47E4D}"/>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28D5CF4D-0739-4A06-B2CD-A3B55CB4A2F0}"/>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08107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673340" y="1080051"/>
            <a:ext cx="4222856" cy="1636643"/>
          </a:xfrm>
        </p:spPr>
        <p:txBody>
          <a:bodyPr>
            <a:noAutofit/>
          </a:bodyPr>
          <a:lstStyle/>
          <a:p>
            <a:r>
              <a:rPr lang="en-US" sz="4000" b="0" dirty="0"/>
              <a:t>What did you </a:t>
            </a:r>
            <a:r>
              <a:rPr lang="en-US" sz="4000" dirty="0">
                <a:cs typeface="Calibri bold" panose="020F0702030404030204" pitchFamily="34" charset="0"/>
              </a:rPr>
              <a:t>learn </a:t>
            </a:r>
            <a:r>
              <a:rPr lang="en-US" sz="4000" b="0" dirty="0">
                <a:cs typeface="Calibri bold" panose="020F0702030404030204" pitchFamily="34" charset="0"/>
              </a:rPr>
              <a:t>about gowns</a:t>
            </a:r>
            <a:r>
              <a:rPr lang="en-US" sz="4000" b="0" dirty="0"/>
              <a:t>? </a:t>
            </a:r>
            <a:endParaRPr lang="en-US" sz="4000" b="0" dirty="0">
              <a:latin typeface="+mj-lt"/>
            </a:endParaRPr>
          </a:p>
        </p:txBody>
      </p:sp>
      <p:sp>
        <p:nvSpPr>
          <p:cNvPr id="5" name="Text Placeholder 4">
            <a:extLst>
              <a:ext uri="{FF2B5EF4-FFF2-40B4-BE49-F238E27FC236}">
                <a16:creationId xmlns:a16="http://schemas.microsoft.com/office/drawing/2014/main" id="{DCEFAA2B-560E-4257-A049-D122D9162D73}"/>
              </a:ext>
            </a:extLst>
          </p:cNvPr>
          <p:cNvSpPr>
            <a:spLocks noGrp="1"/>
          </p:cNvSpPr>
          <p:nvPr>
            <p:ph type="body" sz="half" idx="2"/>
          </p:nvPr>
        </p:nvSpPr>
        <p:spPr>
          <a:xfrm>
            <a:off x="673340" y="2967643"/>
            <a:ext cx="4044710" cy="4449627"/>
          </a:xfrm>
        </p:spPr>
        <p:txBody>
          <a:bodyPr/>
          <a:lstStyle/>
          <a:p>
            <a:r>
              <a:rPr lang="en-US" sz="3300" dirty="0">
                <a:latin typeface="+mj-lt"/>
              </a:rPr>
              <a:t>What do gowns and gloves have in common? How are they different?</a:t>
            </a:r>
          </a:p>
        </p:txBody>
      </p:sp>
      <p:sp>
        <p:nvSpPr>
          <p:cNvPr id="3" name="Slide Number Placeholder 2">
            <a:extLst>
              <a:ext uri="{FF2B5EF4-FFF2-40B4-BE49-F238E27FC236}">
                <a16:creationId xmlns:a16="http://schemas.microsoft.com/office/drawing/2014/main" id="{77E740D4-B974-4E47-8623-3F7DFFABDE51}"/>
              </a:ext>
            </a:extLst>
          </p:cNvPr>
          <p:cNvSpPr>
            <a:spLocks noGrp="1"/>
          </p:cNvSpPr>
          <p:nvPr>
            <p:ph type="sldNum" sz="quarter" idx="12"/>
          </p:nvPr>
        </p:nvSpPr>
        <p:spPr>
          <a:xfrm>
            <a:off x="11288484" y="6410780"/>
            <a:ext cx="620486" cy="365125"/>
          </a:xfrm>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95152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5"/>
            <a:ext cx="11214264" cy="415925"/>
          </a:xfrm>
        </p:spPr>
        <p:txBody>
          <a:bodyPr/>
          <a:lstStyle/>
          <a:p>
            <a:r>
              <a:rPr lang="en-US" dirty="0"/>
              <a:t>Gowns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1814600"/>
            <a:ext cx="3998912" cy="4214726"/>
          </a:xfrm>
        </p:spPr>
        <p:txBody>
          <a:bodyPr>
            <a:normAutofit/>
          </a:bodyPr>
          <a:lstStyle/>
          <a:p>
            <a:r>
              <a:rPr lang="en-US" dirty="0"/>
              <a:t>Gowns protect you from germs. </a:t>
            </a:r>
          </a:p>
          <a:p>
            <a:r>
              <a:rPr lang="en-US" dirty="0"/>
              <a:t>Gowns protect others by keeping germs out of the environment.  </a:t>
            </a:r>
          </a:p>
          <a:p>
            <a:endParaRPr lang="en-US" dirty="0"/>
          </a:p>
          <a:p>
            <a:pPr lvl="0"/>
            <a:endParaRPr lang="en-US" dirty="0"/>
          </a:p>
        </p:txBody>
      </p:sp>
      <p:sp>
        <p:nvSpPr>
          <p:cNvPr id="15" name="Text Placeholder 14">
            <a:extLst>
              <a:ext uri="{FF2B5EF4-FFF2-40B4-BE49-F238E27FC236}">
                <a16:creationId xmlns:a16="http://schemas.microsoft.com/office/drawing/2014/main" id="{5FB49545-2D38-4D73-950E-0DA314F5FDD8}"/>
              </a:ext>
            </a:extLst>
          </p:cNvPr>
          <p:cNvSpPr>
            <a:spLocks noGrp="1"/>
          </p:cNvSpPr>
          <p:nvPr>
            <p:ph type="body" sz="quarter" idx="3"/>
          </p:nvPr>
        </p:nvSpPr>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a:xfrm>
            <a:off x="6172200" y="2325688"/>
            <a:ext cx="5308600" cy="3684587"/>
          </a:xfrm>
        </p:spPr>
        <p:txBody>
          <a:bodyPr/>
          <a:lstStyle/>
          <a:p>
            <a:pPr lvl="0"/>
            <a:r>
              <a:rPr lang="en-US" dirty="0"/>
              <a:t>Gowns make it easier to remove things, such as germs and body fluids, that might get on you while you work, so you don’t have to change clothes every time your clothes get dirty.</a:t>
            </a:r>
          </a:p>
          <a:p>
            <a:r>
              <a:rPr lang="en-US" dirty="0"/>
              <a:t>When you remove and dispose of your gown properly, you keep germs from spreading in the environment.</a:t>
            </a:r>
          </a:p>
        </p:txBody>
      </p:sp>
      <p:sp>
        <p:nvSpPr>
          <p:cNvPr id="3" name="Footer Placeholder 2">
            <a:extLst>
              <a:ext uri="{FF2B5EF4-FFF2-40B4-BE49-F238E27FC236}">
                <a16:creationId xmlns:a16="http://schemas.microsoft.com/office/drawing/2014/main" id="{413AC2F6-2CFE-49E8-97E3-A2CA3BFA47C6}"/>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34ED888C-AF61-4FA6-8A3C-8BB131F45BE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13733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fontScale="90000"/>
          </a:bodyPr>
          <a:lstStyle/>
          <a:p>
            <a:r>
              <a:rPr lang="en-US" sz="3600" dirty="0"/>
              <a:t>Gowns MUST be worn properly to be effective</a:t>
            </a:r>
            <a:endParaRPr lang="en-US" dirty="0"/>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Autofit/>
          </a:bodyPr>
          <a:lstStyle/>
          <a:p>
            <a:r>
              <a:rPr lang="en-US" dirty="0"/>
              <a:t>Remove your gown:</a:t>
            </a:r>
          </a:p>
          <a:p>
            <a:pPr lvl="1"/>
            <a:r>
              <a:rPr lang="en-US" dirty="0"/>
              <a:t>When it gets dirty.</a:t>
            </a:r>
          </a:p>
          <a:p>
            <a:pPr lvl="1"/>
            <a:r>
              <a:rPr lang="en-US" dirty="0"/>
              <a:t>Before moving to the next patient or task. </a:t>
            </a:r>
          </a:p>
          <a:p>
            <a:pPr>
              <a:spcBef>
                <a:spcPts val="2400"/>
              </a:spcBef>
            </a:pPr>
            <a:r>
              <a:rPr lang="en-US" dirty="0"/>
              <a:t>Make sure that your gown fits properly and that it doesn’t touch other surfaces while you’re wearing it. </a:t>
            </a:r>
          </a:p>
          <a:p>
            <a:pPr>
              <a:spcBef>
                <a:spcPts val="2400"/>
              </a:spcBef>
            </a:pPr>
            <a:r>
              <a:rPr lang="en-US" dirty="0"/>
              <a:t>Gowns designed for use as PPE are intended to be worn as a single gown. </a:t>
            </a:r>
          </a:p>
        </p:txBody>
      </p:sp>
      <p:sp>
        <p:nvSpPr>
          <p:cNvPr id="3" name="Footer Placeholder 2">
            <a:extLst>
              <a:ext uri="{FF2B5EF4-FFF2-40B4-BE49-F238E27FC236}">
                <a16:creationId xmlns:a16="http://schemas.microsoft.com/office/drawing/2014/main" id="{EAF44CF3-1B86-4A13-9AEC-F7048F011D60}"/>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8381B43E-3CEE-475A-AC36-8F9653B70187}"/>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12963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AFA72-1670-4136-BD85-972DCFDB377D}"/>
              </a:ext>
            </a:extLst>
          </p:cNvPr>
          <p:cNvSpPr>
            <a:spLocks noGrp="1"/>
          </p:cNvSpPr>
          <p:nvPr>
            <p:ph type="title"/>
          </p:nvPr>
        </p:nvSpPr>
        <p:spPr/>
        <p:txBody>
          <a:bodyPr/>
          <a:lstStyle/>
          <a:p>
            <a:r>
              <a:rPr lang="en-US" sz="3600" dirty="0"/>
              <a:t>Reflection</a:t>
            </a:r>
          </a:p>
        </p:txBody>
      </p:sp>
      <p:sp>
        <p:nvSpPr>
          <p:cNvPr id="5" name="Text Placeholder 3">
            <a:extLst>
              <a:ext uri="{FF2B5EF4-FFF2-40B4-BE49-F238E27FC236}">
                <a16:creationId xmlns:a16="http://schemas.microsoft.com/office/drawing/2014/main" id="{C0D4C286-809F-41E8-A7D7-31BFE6BF65A6}"/>
              </a:ext>
              <a:ext uri="{C183D7F6-B498-43B3-948B-1728B52AA6E4}">
                <adec:decorative xmlns:adec="http://schemas.microsoft.com/office/drawing/2017/decorative" val="1"/>
              </a:ext>
            </a:extLst>
          </p:cNvPr>
          <p:cNvSpPr>
            <a:spLocks noGrp="1"/>
          </p:cNvSpPr>
          <p:nvPr>
            <p:ph type="body" sz="half" idx="2"/>
          </p:nvPr>
        </p:nvSpPr>
        <p:spPr>
          <a:xfrm>
            <a:off x="839788" y="2323578"/>
            <a:ext cx="3932237" cy="3545410"/>
          </a:xfrm>
        </p:spPr>
        <p:txBody>
          <a:bodyPr/>
          <a:lstStyle/>
          <a:p>
            <a:r>
              <a:rPr lang="en-US" sz="3300" dirty="0"/>
              <a:t>What </a:t>
            </a:r>
            <a:r>
              <a:rPr lang="en-US" sz="3300" b="1" dirty="0"/>
              <a:t>questions</a:t>
            </a:r>
            <a:r>
              <a:rPr lang="en-US" sz="3300" dirty="0"/>
              <a:t> do you still have about wearing gowns? </a:t>
            </a:r>
          </a:p>
        </p:txBody>
      </p:sp>
      <p:sp>
        <p:nvSpPr>
          <p:cNvPr id="4" name="Slide Number Placeholder 3">
            <a:extLst>
              <a:ext uri="{FF2B5EF4-FFF2-40B4-BE49-F238E27FC236}">
                <a16:creationId xmlns:a16="http://schemas.microsoft.com/office/drawing/2014/main" id="{87D1D52D-3B4E-4ED9-AB32-B780C85EC24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351606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a:t>Gloves and gowns at work </a:t>
            </a:r>
            <a:endParaRPr lang="en-US" dirty="0"/>
          </a:p>
        </p:txBody>
      </p:sp>
      <p:sp>
        <p:nvSpPr>
          <p:cNvPr id="3" name="Footer Placeholder 2">
            <a:extLst>
              <a:ext uri="{FF2B5EF4-FFF2-40B4-BE49-F238E27FC236}">
                <a16:creationId xmlns:a16="http://schemas.microsoft.com/office/drawing/2014/main" id="{91CD5497-B518-43BA-8966-8121690B09A9}"/>
              </a:ext>
            </a:extLst>
          </p:cNvPr>
          <p:cNvSpPr>
            <a:spLocks noGrp="1"/>
          </p:cNvSpPr>
          <p:nvPr>
            <p:ph type="ftr" sz="quarter" idx="11"/>
          </p:nvPr>
        </p:nvSpPr>
        <p:spPr>
          <a:xfrm>
            <a:off x="4680857" y="6410780"/>
            <a:ext cx="6395357" cy="365125"/>
          </a:xfrm>
        </p:spPr>
        <p:txBody>
          <a:bodyPr/>
          <a:lstStyle/>
          <a:p>
            <a:r>
              <a:rPr lang="en-US">
                <a:solidFill>
                  <a:schemeClr val="bg1"/>
                </a:solidFill>
              </a:rPr>
              <a:t>PPE Part 2 – Gloves &amp; Gowns</a:t>
            </a:r>
            <a:endParaRPr lang="en-US" dirty="0">
              <a:solidFill>
                <a:schemeClr val="bg1"/>
              </a:solidFill>
            </a:endParaRPr>
          </a:p>
        </p:txBody>
      </p:sp>
      <p:sp>
        <p:nvSpPr>
          <p:cNvPr id="4" name="Slide Number Placeholder 3">
            <a:extLst>
              <a:ext uri="{FF2B5EF4-FFF2-40B4-BE49-F238E27FC236}">
                <a16:creationId xmlns:a16="http://schemas.microsoft.com/office/drawing/2014/main" id="{7B8BD374-F65D-4506-AA7B-CA5A7F656F5C}"/>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18</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Breakout Groups </a:t>
            </a:r>
          </a:p>
        </p:txBody>
      </p:sp>
      <p:sp>
        <p:nvSpPr>
          <p:cNvPr id="5" name="Text Placeholder 4">
            <a:extLst>
              <a:ext uri="{FF2B5EF4-FFF2-40B4-BE49-F238E27FC236}">
                <a16:creationId xmlns:a16="http://schemas.microsoft.com/office/drawing/2014/main" id="{0E839C31-EF70-4B18-A2EE-FD2396779E07}"/>
              </a:ext>
            </a:extLst>
          </p:cNvPr>
          <p:cNvSpPr>
            <a:spLocks noGrp="1"/>
          </p:cNvSpPr>
          <p:nvPr>
            <p:ph type="body" idx="13"/>
          </p:nvPr>
        </p:nvSpPr>
        <p:spPr>
          <a:xfrm>
            <a:off x="839788" y="1325563"/>
            <a:ext cx="10799762" cy="823912"/>
          </a:xfrm>
        </p:spPr>
        <p:txBody>
          <a:bodyPr/>
          <a:lstStyle/>
          <a:p>
            <a:r>
              <a:rPr lang="en-US" dirty="0"/>
              <a:t>How are gloves and gowns used at your workplace?</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idx="1"/>
          </p:nvPr>
        </p:nvSpPr>
        <p:spPr>
          <a:xfrm>
            <a:off x="1979613" y="2409825"/>
            <a:ext cx="9374187" cy="3508375"/>
          </a:xfrm>
        </p:spPr>
        <p:txBody>
          <a:bodyPr>
            <a:noAutofit/>
          </a:bodyPr>
          <a:lstStyle/>
          <a:p>
            <a:pPr marL="457200" indent="-457200">
              <a:buNone/>
              <a:tabLst>
                <a:tab pos="457200" algn="l"/>
              </a:tabLst>
            </a:pPr>
            <a:r>
              <a:rPr lang="en-US" b="1" dirty="0">
                <a:solidFill>
                  <a:schemeClr val="accent1"/>
                </a:solidFill>
              </a:rPr>
              <a:t>1. </a:t>
            </a:r>
            <a:r>
              <a:rPr lang="en-US" dirty="0"/>
              <a:t>	How are gloves and gowns used at your workplace?</a:t>
            </a:r>
          </a:p>
          <a:p>
            <a:pPr lvl="1">
              <a:spcBef>
                <a:spcPts val="1800"/>
              </a:spcBef>
            </a:pPr>
            <a:r>
              <a:rPr lang="en-US" dirty="0"/>
              <a:t>What does your facility do well with using gloves and gowns?</a:t>
            </a:r>
          </a:p>
          <a:p>
            <a:pPr marL="457200" indent="-457200">
              <a:buNone/>
              <a:tabLst>
                <a:tab pos="457200" algn="l"/>
              </a:tabLst>
            </a:pPr>
            <a:r>
              <a:rPr lang="en-US" b="1" dirty="0">
                <a:solidFill>
                  <a:schemeClr val="accent1"/>
                </a:solidFill>
              </a:rPr>
              <a:t>2. 	</a:t>
            </a:r>
            <a:r>
              <a:rPr lang="en-US" dirty="0"/>
              <a:t>What strategies could you use to suggest improvements  for glove and gown use at work? </a:t>
            </a:r>
          </a:p>
        </p:txBody>
      </p:sp>
      <p:sp>
        <p:nvSpPr>
          <p:cNvPr id="2" name="Footer Placeholder 1">
            <a:extLst>
              <a:ext uri="{FF2B5EF4-FFF2-40B4-BE49-F238E27FC236}">
                <a16:creationId xmlns:a16="http://schemas.microsoft.com/office/drawing/2014/main" id="{D13B45DA-7440-4564-B3AA-EE941FA8E319}"/>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B9FEC06F-FE34-402E-A284-11243E1D744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101388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pPr>
              <a:spcBef>
                <a:spcPts val="2400"/>
              </a:spcBef>
            </a:pPr>
            <a:r>
              <a:rPr lang="en-US" dirty="0"/>
              <a:t>Videos and Discussion</a:t>
            </a:r>
          </a:p>
          <a:p>
            <a:pPr lvl="1"/>
            <a:r>
              <a:rPr lang="en-US" dirty="0"/>
              <a:t>Gloves </a:t>
            </a:r>
          </a:p>
          <a:p>
            <a:pPr lvl="1"/>
            <a:r>
              <a:rPr lang="en-US" dirty="0"/>
              <a:t>Gowns</a:t>
            </a:r>
          </a:p>
          <a:p>
            <a:pPr>
              <a:spcBef>
                <a:spcPts val="2400"/>
              </a:spcBef>
            </a:pPr>
            <a:r>
              <a:rPr lang="en-US" dirty="0"/>
              <a:t>Next Steps </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Report out</a:t>
            </a:r>
          </a:p>
        </p:txBody>
      </p:sp>
      <p:sp>
        <p:nvSpPr>
          <p:cNvPr id="3" name="Text Placeholder 2">
            <a:extLst>
              <a:ext uri="{FF2B5EF4-FFF2-40B4-BE49-F238E27FC236}">
                <a16:creationId xmlns:a16="http://schemas.microsoft.com/office/drawing/2014/main" id="{18E0EB8D-114C-4C74-B79D-9AFFC05F112A}"/>
              </a:ext>
            </a:extLst>
          </p:cNvPr>
          <p:cNvSpPr>
            <a:spLocks noGrp="1"/>
          </p:cNvSpPr>
          <p:nvPr>
            <p:ph type="body" idx="13"/>
          </p:nvPr>
        </p:nvSpPr>
        <p:spPr/>
        <p:txBody>
          <a:bodyPr/>
          <a:lstStyle/>
          <a:p>
            <a:r>
              <a:rPr lang="en-US" dirty="0"/>
              <a:t>Gloves and gowns at your workplace</a:t>
            </a:r>
          </a:p>
        </p:txBody>
      </p:sp>
      <p:graphicFrame>
        <p:nvGraphicFramePr>
          <p:cNvPr id="10" name="Table 4">
            <a:extLst>
              <a:ext uri="{FF2B5EF4-FFF2-40B4-BE49-F238E27FC236}">
                <a16:creationId xmlns:a16="http://schemas.microsoft.com/office/drawing/2014/main" id="{A08F061F-95B3-4ECB-853F-D07A96C1913B}"/>
              </a:ext>
            </a:extLst>
          </p:cNvPr>
          <p:cNvGraphicFramePr>
            <a:graphicFrameLocks noGrp="1"/>
          </p:cNvGraphicFramePr>
          <p:nvPr>
            <p:ph idx="1"/>
            <p:extLst>
              <p:ext uri="{D42A27DB-BD31-4B8C-83A1-F6EECF244321}">
                <p14:modId xmlns:p14="http://schemas.microsoft.com/office/powerpoint/2010/main" val="2736028010"/>
              </p:ext>
            </p:extLst>
          </p:nvPr>
        </p:nvGraphicFramePr>
        <p:xfrm>
          <a:off x="1408907" y="2295144"/>
          <a:ext cx="9374186" cy="3236958"/>
        </p:xfrm>
        <a:graphic>
          <a:graphicData uri="http://schemas.openxmlformats.org/drawingml/2006/table">
            <a:tbl>
              <a:tblPr firstRow="1" bandRow="1">
                <a:tableStyleId>{5C22544A-7EE6-4342-B048-85BDC9FD1C3A}</a:tableStyleId>
              </a:tblPr>
              <a:tblGrid>
                <a:gridCol w="4730567">
                  <a:extLst>
                    <a:ext uri="{9D8B030D-6E8A-4147-A177-3AD203B41FA5}">
                      <a16:colId xmlns:a16="http://schemas.microsoft.com/office/drawing/2014/main" val="1921005597"/>
                    </a:ext>
                  </a:extLst>
                </a:gridCol>
                <a:gridCol w="4643619">
                  <a:extLst>
                    <a:ext uri="{9D8B030D-6E8A-4147-A177-3AD203B41FA5}">
                      <a16:colId xmlns:a16="http://schemas.microsoft.com/office/drawing/2014/main" val="3156922332"/>
                    </a:ext>
                  </a:extLst>
                </a:gridCol>
              </a:tblGrid>
              <a:tr h="839378">
                <a:tc>
                  <a:txBody>
                    <a:bodyPr/>
                    <a:lstStyle/>
                    <a:p>
                      <a:pPr algn="ctr"/>
                      <a:r>
                        <a:rPr lang="en-US" sz="2800" b="0" dirty="0"/>
                        <a:t>Working Well</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Improvement Strategies</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7022258"/>
                  </a:ext>
                </a:extLst>
              </a:tr>
            </a:tbl>
          </a:graphicData>
        </a:graphic>
      </p:graphicFrame>
      <p:sp>
        <p:nvSpPr>
          <p:cNvPr id="5" name="Footer Placeholder 4">
            <a:extLst>
              <a:ext uri="{FF2B5EF4-FFF2-40B4-BE49-F238E27FC236}">
                <a16:creationId xmlns:a16="http://schemas.microsoft.com/office/drawing/2014/main" id="{81C501ED-905D-42A4-B1DD-AD2E6887BD3D}"/>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158F04F-9C9B-4BA1-BD21-066BCB386C75}"/>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178271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br>
              <a:rPr lang="en-US" dirty="0"/>
            </a:br>
            <a:endParaRPr lang="en-US" dirty="0"/>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21</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9788" y="457200"/>
            <a:ext cx="4443412" cy="1600200"/>
          </a:xfrm>
        </p:spPr>
        <p:txBody>
          <a:bodyPr/>
          <a:lstStyle/>
          <a:p>
            <a:r>
              <a:rPr lang="en-US" sz="4000" dirty="0"/>
              <a:t>Reflection, </a:t>
            </a:r>
            <a:r>
              <a:rPr lang="en-US" sz="3300" b="0" dirty="0"/>
              <a:t>Continued</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type="body" sz="half" idx="2"/>
          </p:nvPr>
        </p:nvSpPr>
        <p:spPr/>
        <p:txBody>
          <a:bodyPr>
            <a:normAutofit fontScale="92500"/>
          </a:bodyPr>
          <a:lstStyle/>
          <a:p>
            <a:pPr marL="0" lvl="0" indent="0">
              <a:buNone/>
            </a:pPr>
            <a:r>
              <a:rPr lang="en-US" sz="3600" dirty="0"/>
              <a:t>What is </a:t>
            </a:r>
            <a:r>
              <a:rPr lang="en-US" sz="3600" b="1" dirty="0"/>
              <a:t>one </a:t>
            </a:r>
            <a:br>
              <a:rPr lang="en-US" sz="3600" b="1" dirty="0"/>
            </a:br>
            <a:r>
              <a:rPr lang="en-US" sz="3600" b="1" dirty="0"/>
              <a:t>thing you learned today </a:t>
            </a:r>
            <a:r>
              <a:rPr lang="en-US" sz="3600" dirty="0"/>
              <a:t>about the use of gloves </a:t>
            </a:r>
            <a:br>
              <a:rPr lang="en-US" sz="3600" dirty="0"/>
            </a:br>
            <a:r>
              <a:rPr lang="en-US" sz="3600" dirty="0"/>
              <a:t>and gowns for infection control?</a:t>
            </a:r>
          </a:p>
        </p:txBody>
      </p:sp>
      <p:sp>
        <p:nvSpPr>
          <p:cNvPr id="8" name="Slide Number Placeholder 7">
            <a:extLst>
              <a:ext uri="{FF2B5EF4-FFF2-40B4-BE49-F238E27FC236}">
                <a16:creationId xmlns:a16="http://schemas.microsoft.com/office/drawing/2014/main" id="{FE332D81-6F99-4810-BCF5-18A3182E426D}"/>
              </a:ext>
            </a:extLst>
          </p:cNvPr>
          <p:cNvSpPr>
            <a:spLocks noGrp="1"/>
          </p:cNvSpPr>
          <p:nvPr>
            <p:ph type="sldNum" sz="quarter" idx="12"/>
          </p:nvPr>
        </p:nvSpPr>
        <p:spPr/>
        <p:txBody>
          <a:bodyPr/>
          <a:lstStyle/>
          <a:p>
            <a:fld id="{0921C750-0A2B-4FC2-9266-872E12118BE5}" type="slidenum">
              <a:rPr lang="en-US" smtClean="0"/>
              <a:t>22</a:t>
            </a:fld>
            <a:endParaRPr lang="en-US" dirty="0"/>
          </a:p>
        </p:txBody>
      </p:sp>
    </p:spTree>
    <p:custDataLst>
      <p:tags r:id="rId1"/>
    </p:custDataLst>
    <p:extLst>
      <p:ext uri="{BB962C8B-B14F-4D97-AF65-F5344CB8AC3E}">
        <p14:creationId xmlns:p14="http://schemas.microsoft.com/office/powerpoint/2010/main" val="23764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7264-C254-4179-B084-E597E5E55067}"/>
              </a:ext>
            </a:extLst>
          </p:cNvPr>
          <p:cNvSpPr>
            <a:spLocks noGrp="1"/>
          </p:cNvSpPr>
          <p:nvPr>
            <p:ph type="title"/>
          </p:nvPr>
        </p:nvSpPr>
        <p:spPr>
          <a:xfrm>
            <a:off x="839788" y="1981200"/>
            <a:ext cx="3932237" cy="1600200"/>
          </a:xfrm>
        </p:spPr>
        <p:txBody>
          <a:bodyPr/>
          <a:lstStyle/>
          <a:p>
            <a:pPr algn="ctr"/>
            <a:r>
              <a:rPr lang="en-US" sz="4000" dirty="0"/>
              <a:t>Questions?</a:t>
            </a:r>
          </a:p>
        </p:txBody>
      </p:sp>
      <p:sp>
        <p:nvSpPr>
          <p:cNvPr id="4" name="Slide Number Placeholder 3">
            <a:extLst>
              <a:ext uri="{FF2B5EF4-FFF2-40B4-BE49-F238E27FC236}">
                <a16:creationId xmlns:a16="http://schemas.microsoft.com/office/drawing/2014/main" id="{A9E292EC-493B-47CC-854F-93BA22557C98}"/>
              </a:ext>
            </a:extLst>
          </p:cNvPr>
          <p:cNvSpPr>
            <a:spLocks noGrp="1"/>
          </p:cNvSpPr>
          <p:nvPr>
            <p:ph type="sldNum" sz="quarter" idx="12"/>
          </p:nvPr>
        </p:nvSpPr>
        <p:spPr/>
        <p:txBody>
          <a:bodyPr/>
          <a:lstStyle/>
          <a:p>
            <a:fld id="{0921C750-0A2B-4FC2-9266-872E12118BE5}" type="slidenum">
              <a:rPr lang="en-US" smtClean="0"/>
              <a:pPr/>
              <a:t>23</a:t>
            </a:fld>
            <a:endParaRPr lang="en-US" dirty="0"/>
          </a:p>
        </p:txBody>
      </p:sp>
    </p:spTree>
    <p:extLst>
      <p:ext uri="{BB962C8B-B14F-4D97-AF65-F5344CB8AC3E}">
        <p14:creationId xmlns:p14="http://schemas.microsoft.com/office/powerpoint/2010/main" val="83267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a:t>Key takeaways</a:t>
            </a:r>
            <a:endParaRPr lang="en-US" dirty="0"/>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515600" cy="4317999"/>
          </a:xfrm>
        </p:spPr>
        <p:txBody>
          <a:bodyPr/>
          <a:lstStyle/>
          <a:p>
            <a:pPr>
              <a:spcBef>
                <a:spcPts val="2400"/>
              </a:spcBef>
            </a:pPr>
            <a:r>
              <a:rPr lang="en-US"/>
              <a:t>Wearing gloves and gowns is an important strategy for infection control. </a:t>
            </a:r>
          </a:p>
          <a:p>
            <a:pPr>
              <a:spcBef>
                <a:spcPts val="2400"/>
              </a:spcBef>
            </a:pPr>
            <a:r>
              <a:rPr lang="en-US"/>
              <a:t>They protect you and keep you from accidentally spreading germs into your environment. </a:t>
            </a:r>
          </a:p>
          <a:p>
            <a:pPr>
              <a:spcBef>
                <a:spcPts val="2400"/>
              </a:spcBef>
            </a:pPr>
            <a:r>
              <a:rPr lang="en-US"/>
              <a:t>Gloves and gowns must be worn properly to be effective. </a:t>
            </a:r>
          </a:p>
          <a:p>
            <a:pPr>
              <a:spcBef>
                <a:spcPts val="2400"/>
              </a:spcBef>
            </a:pPr>
            <a:r>
              <a:rPr lang="en-US"/>
              <a:t>Wearing two pairs of gloves or two gowns at once is not recommended for routine care and can be an infection control risk. </a:t>
            </a:r>
            <a:endParaRPr lang="en-US" dirty="0"/>
          </a:p>
        </p:txBody>
      </p:sp>
      <p:sp>
        <p:nvSpPr>
          <p:cNvPr id="4" name="Footer Placeholder 3">
            <a:extLst>
              <a:ext uri="{FF2B5EF4-FFF2-40B4-BE49-F238E27FC236}">
                <a16:creationId xmlns:a16="http://schemas.microsoft.com/office/drawing/2014/main" id="{477861E0-FDA1-4952-AAE7-50AE50F5010F}"/>
              </a:ext>
            </a:extLst>
          </p:cNvPr>
          <p:cNvSpPr>
            <a:spLocks noGrp="1"/>
          </p:cNvSpPr>
          <p:nvPr>
            <p:ph type="ftr" sz="quarter" idx="11"/>
          </p:nvPr>
        </p:nvSpPr>
        <p:spPr>
          <a:xfrm>
            <a:off x="4680857" y="6410780"/>
            <a:ext cx="6395357" cy="365125"/>
          </a:xfrm>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A53C50DD-79DF-4F0B-ADBA-E01C7E1FE9D3}"/>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24</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25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134600" cy="4318000"/>
          </a:xfrm>
        </p:spPr>
        <p:txBody>
          <a:bodyPr vert="horz" lIns="91440" tIns="45720" rIns="91440" bIns="45720" rtlCol="0" anchor="t">
            <a:normAutofit/>
          </a:bodyPr>
          <a:lstStyle/>
          <a:p>
            <a:pPr lvl="0"/>
            <a:r>
              <a:rPr lang="en-US" dirty="0"/>
              <a:t>Describe two (2) reasons why wearing gloves is important for infection control.</a:t>
            </a:r>
          </a:p>
          <a:p>
            <a:pPr lvl="0">
              <a:spcBef>
                <a:spcPts val="1800"/>
              </a:spcBef>
            </a:pPr>
            <a:r>
              <a:rPr lang="en-US" dirty="0"/>
              <a:t>Describe two (2) ways that gowns are important for infection control.</a:t>
            </a:r>
          </a:p>
          <a:p>
            <a:pPr>
              <a:spcBef>
                <a:spcPts val="1800"/>
              </a:spcBef>
            </a:pPr>
            <a:r>
              <a:rPr lang="en-US" dirty="0">
                <a:latin typeface="Century Gothic"/>
              </a:rPr>
              <a:t>Discuss three (3) reasons why wearing more than one pair of gloves at once, or wearing more than one gown at once, is not recommended for routine care. </a:t>
            </a:r>
            <a:endParaRPr lang="en-US" dirty="0"/>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One example of how you use PPE on the job </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a:t>
            </a:r>
          </a:p>
        </p:txBody>
      </p:sp>
      <p:sp>
        <p:nvSpPr>
          <p:cNvPr id="19" name="Freeform: Shape 18">
            <a:extLst>
              <a:ext uri="{FF2B5EF4-FFF2-40B4-BE49-F238E27FC236}">
                <a16:creationId xmlns:a16="http://schemas.microsoft.com/office/drawing/2014/main" id="{A7DAEA59-E8B2-40F1-A598-F0A887CA68D5}"/>
              </a:ext>
              <a:ext uri="{C183D7F6-B498-43B3-948B-1728B52AA6E4}">
                <adec:decorative xmlns:adec="http://schemas.microsoft.com/office/drawing/2017/decorative" val="1"/>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20" name="Group 19" descr="eye protection and face shield">
            <a:extLst>
              <a:ext uri="{FF2B5EF4-FFF2-40B4-BE49-F238E27FC236}">
                <a16:creationId xmlns:a16="http://schemas.microsoft.com/office/drawing/2014/main" id="{81CC582C-99C2-48A6-97DE-90D1EECEC29A}"/>
              </a:ext>
            </a:extLst>
          </p:cNvPr>
          <p:cNvGrpSpPr/>
          <p:nvPr/>
        </p:nvGrpSpPr>
        <p:grpSpPr>
          <a:xfrm>
            <a:off x="619953" y="2201115"/>
            <a:ext cx="3615548" cy="2411292"/>
            <a:chOff x="643857" y="2201115"/>
            <a:chExt cx="3615548" cy="2411292"/>
          </a:xfrm>
        </p:grpSpPr>
        <p:pic>
          <p:nvPicPr>
            <p:cNvPr id="21" name="Graphic 20">
              <a:extLst>
                <a:ext uri="{FF2B5EF4-FFF2-40B4-BE49-F238E27FC236}">
                  <a16:creationId xmlns:a16="http://schemas.microsoft.com/office/drawing/2014/main" id="{E787631A-4265-474C-970C-2CF048DE4A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2" name="Group 21">
              <a:extLst>
                <a:ext uri="{FF2B5EF4-FFF2-40B4-BE49-F238E27FC236}">
                  <a16:creationId xmlns:a16="http://schemas.microsoft.com/office/drawing/2014/main" id="{F510A8E3-DD6F-4FA5-8737-98B564DA8159}"/>
                </a:ext>
              </a:extLst>
            </p:cNvPr>
            <p:cNvGrpSpPr/>
            <p:nvPr/>
          </p:nvGrpSpPr>
          <p:grpSpPr>
            <a:xfrm>
              <a:off x="643857" y="2201115"/>
              <a:ext cx="3579008" cy="2411292"/>
              <a:chOff x="576124" y="2201115"/>
              <a:chExt cx="3579008" cy="2411292"/>
            </a:xfrm>
          </p:grpSpPr>
          <p:pic>
            <p:nvPicPr>
              <p:cNvPr id="23" name="Graphic 22">
                <a:extLst>
                  <a:ext uri="{FF2B5EF4-FFF2-40B4-BE49-F238E27FC236}">
                    <a16:creationId xmlns:a16="http://schemas.microsoft.com/office/drawing/2014/main" id="{31136050-13E4-4862-861F-1222620ACE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24" name="Graphic 23">
                <a:extLst>
                  <a:ext uri="{FF2B5EF4-FFF2-40B4-BE49-F238E27FC236}">
                    <a16:creationId xmlns:a16="http://schemas.microsoft.com/office/drawing/2014/main" id="{DE171953-A775-4256-859B-B42A35500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25" name="Group 24" descr="gloves and gown">
            <a:extLst>
              <a:ext uri="{FF2B5EF4-FFF2-40B4-BE49-F238E27FC236}">
                <a16:creationId xmlns:a16="http://schemas.microsoft.com/office/drawing/2014/main" id="{B4AAB47B-F40F-4DCC-946E-8D3C5E4C8426}"/>
              </a:ext>
            </a:extLst>
          </p:cNvPr>
          <p:cNvGrpSpPr/>
          <p:nvPr/>
        </p:nvGrpSpPr>
        <p:grpSpPr>
          <a:xfrm>
            <a:off x="4353389" y="1254871"/>
            <a:ext cx="3337632" cy="4538476"/>
            <a:chOff x="7813447" y="1254871"/>
            <a:chExt cx="3337632" cy="4538476"/>
          </a:xfrm>
        </p:grpSpPr>
        <p:sp>
          <p:nvSpPr>
            <p:cNvPr id="26" name="Freeform: Shape 25">
              <a:extLst>
                <a:ext uri="{FF2B5EF4-FFF2-40B4-BE49-F238E27FC236}">
                  <a16:creationId xmlns:a16="http://schemas.microsoft.com/office/drawing/2014/main" id="{4595F862-9F52-4858-A257-FA6195507D10}"/>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b="1" kern="1200" dirty="0">
                  <a:solidFill>
                    <a:schemeClr val="bg1"/>
                  </a:solidFill>
                </a:rPr>
                <a:t>Gloves &amp; Gown</a:t>
              </a:r>
            </a:p>
          </p:txBody>
        </p:sp>
        <p:pic>
          <p:nvPicPr>
            <p:cNvPr id="27" name="Graphic 26">
              <a:extLst>
                <a:ext uri="{FF2B5EF4-FFF2-40B4-BE49-F238E27FC236}">
                  <a16:creationId xmlns:a16="http://schemas.microsoft.com/office/drawing/2014/main" id="{13BDD893-B83C-46B3-B796-2404B1F3BB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28" name="Graphic 27">
              <a:extLst>
                <a:ext uri="{FF2B5EF4-FFF2-40B4-BE49-F238E27FC236}">
                  <a16:creationId xmlns:a16="http://schemas.microsoft.com/office/drawing/2014/main" id="{70E16A87-2D85-48B7-B026-FA1EE7EB1B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29" name="Freeform: Shape 28">
            <a:extLst>
              <a:ext uri="{FF2B5EF4-FFF2-40B4-BE49-F238E27FC236}">
                <a16:creationId xmlns:a16="http://schemas.microsoft.com/office/drawing/2014/main" id="{C23B2122-B19D-4752-AD25-4290D55F7D01}"/>
              </a:ext>
              <a:ext uri="{C183D7F6-B498-43B3-948B-1728B52AA6E4}">
                <adec:decorative xmlns:adec="http://schemas.microsoft.com/office/drawing/2017/decorative" val="1"/>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30" name="Group 29" descr="respirator">
            <a:extLst>
              <a:ext uri="{FF2B5EF4-FFF2-40B4-BE49-F238E27FC236}">
                <a16:creationId xmlns:a16="http://schemas.microsoft.com/office/drawing/2014/main" id="{29F3DE6C-E4C1-4DC5-A0D1-9B94E2D750FE}"/>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31" name="Freeform: Shape 30">
              <a:extLst>
                <a:ext uri="{FF2B5EF4-FFF2-40B4-BE49-F238E27FC236}">
                  <a16:creationId xmlns:a16="http://schemas.microsoft.com/office/drawing/2014/main" id="{69E0D926-6391-4415-8918-C04A47DF7675}"/>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5A1767EC-A484-4A2D-8FD6-882FF50A47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p:txBody>
          <a:bodyPr/>
          <a:lstStyle/>
          <a:p>
            <a:r>
              <a:rPr lang="en-US" dirty="0"/>
              <a:t>PPE Part 1 – Eye Protection</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94117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Gloves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531346"/>
          </a:xfrm>
        </p:spPr>
        <p:txBody>
          <a:bodyPr>
            <a:normAutofit/>
          </a:bodyPr>
          <a:lstStyle/>
          <a:p>
            <a:pPr marL="0" lvl="0" indent="0">
              <a:buNone/>
            </a:pPr>
            <a:r>
              <a:rPr lang="en-US" sz="2800" b="1" dirty="0"/>
              <a:t>While watching the video:</a:t>
            </a:r>
          </a:p>
          <a:p>
            <a:pPr marL="0" lvl="0" indent="0">
              <a:buNone/>
            </a:pPr>
            <a:r>
              <a:rPr lang="en-US" dirty="0"/>
              <a:t>Jot down anything that you think is interesting or that surprises you about wearing gloves. </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8A21A-91FF-4D32-AC34-7BA8631F8652}"/>
              </a:ext>
            </a:extLst>
          </p:cNvPr>
          <p:cNvSpPr>
            <a:spLocks noGrp="1"/>
          </p:cNvSpPr>
          <p:nvPr>
            <p:ph type="title" idx="4294967295"/>
          </p:nvPr>
        </p:nvSpPr>
        <p:spPr>
          <a:xfrm>
            <a:off x="838199" y="0"/>
            <a:ext cx="10515600" cy="702457"/>
          </a:xfrm>
        </p:spPr>
        <p:txBody>
          <a:bodyPr/>
          <a:lstStyle/>
          <a:p>
            <a:r>
              <a:rPr lang="en-US" dirty="0"/>
              <a:t>Inside infection control</a:t>
            </a:r>
          </a:p>
        </p:txBody>
      </p:sp>
      <p:pic>
        <p:nvPicPr>
          <p:cNvPr id="9" name="Picture 8" descr="Inside Infection Control &#10;Why are gloves recommended for Covid-19? &#10;Episode 11">
            <a:hlinkClick r:id="rId4" action="ppaction://hlinkfile"/>
            <a:extLst>
              <a:ext uri="{FF2B5EF4-FFF2-40B4-BE49-F238E27FC236}">
                <a16:creationId xmlns:a16="http://schemas.microsoft.com/office/drawing/2014/main" id="{D38F726F-6FE8-43E5-BE29-666EECDA6D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6956" y="1188720"/>
            <a:ext cx="7978087" cy="4480560"/>
          </a:xfrm>
          <a:prstGeom prst="rect">
            <a:avLst/>
          </a:prstGeom>
        </p:spPr>
      </p:pic>
      <p:sp>
        <p:nvSpPr>
          <p:cNvPr id="2" name="Footer Placeholder 1">
            <a:extLst>
              <a:ext uri="{FF2B5EF4-FFF2-40B4-BE49-F238E27FC236}">
                <a16:creationId xmlns:a16="http://schemas.microsoft.com/office/drawing/2014/main" id="{F515E1D3-48BD-45DC-81A2-65F0E3BA3BE7}"/>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5649A6B9-4D3F-415D-AB57-D2FFF92F4CA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BCCF24-EDC8-4529-8C84-255E702AA6A1}"/>
              </a:ext>
            </a:extLst>
          </p:cNvPr>
          <p:cNvSpPr>
            <a:spLocks noGrp="1"/>
          </p:cNvSpPr>
          <p:nvPr>
            <p:ph type="title"/>
          </p:nvPr>
        </p:nvSpPr>
        <p:spPr>
          <a:xfrm>
            <a:off x="839788" y="1524000"/>
            <a:ext cx="3932237" cy="1600200"/>
          </a:xfrm>
        </p:spPr>
        <p:txBody>
          <a:bodyPr/>
          <a:lstStyle/>
          <a:p>
            <a:r>
              <a:rPr lang="en-US" b="0" dirty="0"/>
              <a:t>What did you </a:t>
            </a:r>
            <a:r>
              <a:rPr lang="en-US" dirty="0">
                <a:cs typeface="Calibri bold" panose="020F0702030404030204" pitchFamily="34" charset="0"/>
              </a:rPr>
              <a:t>learn</a:t>
            </a:r>
            <a:r>
              <a:rPr lang="en-US" b="0" dirty="0">
                <a:cs typeface="Calibri bold" panose="020F0702030404030204" pitchFamily="34" charset="0"/>
              </a:rPr>
              <a:t> about </a:t>
            </a:r>
            <a:br>
              <a:rPr lang="en-US" b="0" dirty="0">
                <a:cs typeface="Calibri bold" panose="020F0702030404030204" pitchFamily="34" charset="0"/>
              </a:rPr>
            </a:br>
            <a:r>
              <a:rPr lang="en-US" b="0" dirty="0">
                <a:cs typeface="Calibri bold" panose="020F0702030404030204" pitchFamily="34" charset="0"/>
              </a:rPr>
              <a:t>wearing gloves</a:t>
            </a:r>
            <a:r>
              <a:rPr lang="en-US" b="0" dirty="0"/>
              <a:t>?</a:t>
            </a:r>
          </a:p>
        </p:txBody>
      </p:sp>
      <p:sp>
        <p:nvSpPr>
          <p:cNvPr id="5" name="Text Placeholder 1">
            <a:extLst>
              <a:ext uri="{FF2B5EF4-FFF2-40B4-BE49-F238E27FC236}">
                <a16:creationId xmlns:a16="http://schemas.microsoft.com/office/drawing/2014/main" id="{1D783D8B-637E-4DAD-A2D5-0B0A5B2E12DD}"/>
              </a:ext>
              <a:ext uri="{C183D7F6-B498-43B3-948B-1728B52AA6E4}">
                <adec:decorative xmlns:adec="http://schemas.microsoft.com/office/drawing/2017/decorative" val="1"/>
              </a:ext>
            </a:extLst>
          </p:cNvPr>
          <p:cNvSpPr>
            <a:spLocks noGrp="1"/>
          </p:cNvSpPr>
          <p:nvPr>
            <p:ph type="body" sz="half" idx="2"/>
          </p:nvPr>
        </p:nvSpPr>
        <p:spPr>
          <a:xfrm>
            <a:off x="839788" y="2323578"/>
            <a:ext cx="3932237" cy="3545410"/>
          </a:xfrm>
        </p:spPr>
        <p:txBody>
          <a:bodyPr/>
          <a:lstStyle/>
          <a:p>
            <a:br>
              <a:rPr lang="en-US" dirty="0"/>
            </a:br>
            <a:r>
              <a:rPr lang="en-US" dirty="0"/>
              <a:t> </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6"/>
            <a:ext cx="11110474" cy="416166"/>
          </a:xfrm>
        </p:spPr>
        <p:txBody>
          <a:bodyPr/>
          <a:lstStyle/>
          <a:p>
            <a:r>
              <a:rPr lang="en-US" dirty="0"/>
              <a:t>Gloves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1820636"/>
            <a:ext cx="4513261" cy="4189619"/>
          </a:xfrm>
        </p:spPr>
        <p:txBody>
          <a:bodyPr>
            <a:normAutofit/>
          </a:bodyPr>
          <a:lstStyle/>
          <a:p>
            <a:r>
              <a:rPr lang="en-US" dirty="0"/>
              <a:t>Gloves protect you and keep you from accidentally spreading germs into your work environment. </a:t>
            </a:r>
          </a:p>
          <a:p>
            <a:r>
              <a:rPr lang="en-US" dirty="0"/>
              <a:t>Gloves help stop germs from spreading from place to place while carried on your hands. </a:t>
            </a:r>
          </a:p>
          <a:p>
            <a:endParaRPr lang="en-US" dirty="0"/>
          </a:p>
          <a:p>
            <a:pPr lvl="0"/>
            <a:endParaRPr lang="en-US" dirty="0"/>
          </a:p>
        </p:txBody>
      </p:sp>
      <p:sp>
        <p:nvSpPr>
          <p:cNvPr id="14" name="Text Placeholder 13">
            <a:extLst>
              <a:ext uri="{FF2B5EF4-FFF2-40B4-BE49-F238E27FC236}">
                <a16:creationId xmlns:a16="http://schemas.microsoft.com/office/drawing/2014/main" id="{933DB446-5DAA-4514-8183-57A4D6B7F479}"/>
              </a:ext>
            </a:extLst>
          </p:cNvPr>
          <p:cNvSpPr>
            <a:spLocks noGrp="1"/>
          </p:cNvSpPr>
          <p:nvPr>
            <p:ph type="body" sz="quarter" idx="3"/>
          </p:nvPr>
        </p:nvSpPr>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p:txBody>
          <a:bodyPr/>
          <a:lstStyle/>
          <a:p>
            <a:r>
              <a:rPr lang="en-US" dirty="0"/>
              <a:t>Gloves cover any breaks and cracks in your skin so that germs can’t get to them, and they keep germs from spreading from your broken skin to others, or the environment. </a:t>
            </a:r>
          </a:p>
          <a:p>
            <a:r>
              <a:rPr lang="en-US" dirty="0"/>
              <a:t>If you touch something with germs on it, the germs can get on your gloves. </a:t>
            </a:r>
          </a:p>
        </p:txBody>
      </p:sp>
      <p:sp>
        <p:nvSpPr>
          <p:cNvPr id="3" name="Footer Placeholder 2">
            <a:extLst>
              <a:ext uri="{FF2B5EF4-FFF2-40B4-BE49-F238E27FC236}">
                <a16:creationId xmlns:a16="http://schemas.microsoft.com/office/drawing/2014/main" id="{413AC2F6-2CFE-49E8-97E3-A2CA3BFA47C6}"/>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34ED888C-AF61-4FA6-8A3C-8BB131F45BE2}"/>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2773012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B03E63-A999-4428-B2B4-E0676FFD030C}">
  <ds:schemaRefs>
    <ds:schemaRef ds:uri="http://schemas.microsoft.com/office/2006/documentManagement/types"/>
    <ds:schemaRef ds:uri="cc8a450b-1a11-4e56-adcc-c88acab015c1"/>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7c162c85-2e33-4418-8d6a-3c9ae40ca8a5"/>
    <ds:schemaRef ds:uri="http://www.w3.org/XML/1998/namespace"/>
    <ds:schemaRef ds:uri="http://purl.org/dc/terms/"/>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2544FE5B-4C5D-476D-92E1-64DA71FE23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8726</TotalTime>
  <Words>4623</Words>
  <Application>Microsoft Office PowerPoint</Application>
  <PresentationFormat>Widescreen</PresentationFormat>
  <Paragraphs>441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Century Gothic</vt:lpstr>
      <vt:lpstr>Courier New</vt:lpstr>
      <vt:lpstr>Symbol</vt:lpstr>
      <vt:lpstr>Times New Roman</vt:lpstr>
      <vt:lpstr>Wingdings</vt:lpstr>
      <vt:lpstr>13780_PFL_PPT_template_Avenir_2-26-21_DRAFT</vt:lpstr>
      <vt:lpstr>Topic 8:  Ppe part 2 –  gloves &amp; gowns</vt:lpstr>
      <vt:lpstr>Agenda</vt:lpstr>
      <vt:lpstr>Learning Objectives</vt:lpstr>
      <vt:lpstr>Introductions </vt:lpstr>
      <vt:lpstr>Recommended PPE for COVID-19</vt:lpstr>
      <vt:lpstr>Gloves </vt:lpstr>
      <vt:lpstr>Inside infection control</vt:lpstr>
      <vt:lpstr>What did you learn about  wearing gloves?</vt:lpstr>
      <vt:lpstr>Gloves protect you and keep germs from spreading</vt:lpstr>
      <vt:lpstr>Gloves MUST be worn properly to be effective</vt:lpstr>
      <vt:lpstr>What questions do you still have about wearing gloves?</vt:lpstr>
      <vt:lpstr>gowns</vt:lpstr>
      <vt:lpstr>Video blog 6: How Do Viruses Spread from Surfaces to People? (link) </vt:lpstr>
      <vt:lpstr>What did you learn about gowns? </vt:lpstr>
      <vt:lpstr>Gowns protect you and keep germs from spreading</vt:lpstr>
      <vt:lpstr>Gowns MUST be worn properly to be effective</vt:lpstr>
      <vt:lpstr>Reflection</vt:lpstr>
      <vt:lpstr>Gloves and gowns at work </vt:lpstr>
      <vt:lpstr>Breakout Groups </vt:lpstr>
      <vt:lpstr>Report out</vt:lpstr>
      <vt:lpstr>Reflection  </vt:lpstr>
      <vt:lpstr>Reflection, Continued</vt:lpstr>
      <vt:lpstr>Questions?</vt:lpstr>
      <vt:lpstr>Key takeaways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PPE2-Gloves (60min PPT)</dc:title>
  <dc:subject>PPE; gloves; gowns; Project Firstline; training; CDC</dc:subject>
  <dc:creator>Project Firstline</dc:creator>
  <cp:keywords>PPE; gloves; gowns; Project Firstline; training; CDC</cp:keywords>
  <dc:description/>
  <cp:lastModifiedBy>Tuck, Pamela</cp:lastModifiedBy>
  <cp:revision>269</cp:revision>
  <dcterms:created xsi:type="dcterms:W3CDTF">2021-01-21T13:57:54Z</dcterms:created>
  <dcterms:modified xsi:type="dcterms:W3CDTF">2021-07-26T15:12:15Z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59E5944B-8618-4965-9C6F-8AA6A77CA879</vt:lpwstr>
  </property>
  <property fmtid="{D5CDD505-2E9C-101B-9397-08002B2CF9AE}" pid="4" name="ArticulatePath">
    <vt:lpwstr>13870PPE2GownsGloves60min</vt:lpwstr>
  </property>
</Properties>
</file>