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19"/>
  </p:notesMasterIdLst>
  <p:handoutMasterIdLst>
    <p:handoutMasterId r:id="rId20"/>
  </p:handoutMasterIdLst>
  <p:sldIdLst>
    <p:sldId id="316" r:id="rId5"/>
    <p:sldId id="257" r:id="rId6"/>
    <p:sldId id="293" r:id="rId7"/>
    <p:sldId id="295" r:id="rId8"/>
    <p:sldId id="274" r:id="rId9"/>
    <p:sldId id="343" r:id="rId10"/>
    <p:sldId id="344" r:id="rId11"/>
    <p:sldId id="332" r:id="rId12"/>
    <p:sldId id="345" r:id="rId13"/>
    <p:sldId id="346" r:id="rId14"/>
    <p:sldId id="329" r:id="rId15"/>
    <p:sldId id="317" r:id="rId16"/>
    <p:sldId id="291" r:id="rId17"/>
    <p:sldId id="266"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Yates, Kirsten M. (CDC/DDID/NCEZID/DHQP) (CTR)" initials="Y(" lastIdx="2" clrIdx="6">
    <p:extLst>
      <p:ext uri="{19B8F6BF-5375-455C-9EA6-DF929625EA0E}">
        <p15:presenceInfo xmlns:p15="http://schemas.microsoft.com/office/powerpoint/2012/main" userId="S::vrx6@cdc.gov::3a8cfc38-f48f-4f28-85d9-0952e21c9697" providerId="AD"/>
      </p:ext>
    </p:extLst>
  </p:cmAuthor>
  <p:cmAuthor id="1" name="Stadd, Jessie" initials="SJ" lastIdx="16" clrIdx="0">
    <p:extLst>
      <p:ext uri="{19B8F6BF-5375-455C-9EA6-DF929625EA0E}">
        <p15:presenceInfo xmlns:p15="http://schemas.microsoft.com/office/powerpoint/2012/main" userId="S::jstadd@rti.org::44a9573f-fddc-4716-bc25-9dc365c6924d"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18"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16" clrIdx="4">
    <p:extLst>
      <p:ext uri="{19B8F6BF-5375-455C-9EA6-DF929625EA0E}">
        <p15:presenceInfo xmlns:p15="http://schemas.microsoft.com/office/powerpoint/2012/main" userId="S::lrasmussen@rti.org::5ad58509-b95f-4bf5-82b0-3432a84b06de" providerId="AD"/>
      </p:ext>
    </p:extLst>
  </p:cmAuthor>
  <p:cmAuthor id="6" name="Aiken, Merrie" initials="AM" lastIdx="7"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41012-F35B-4770-95C1-355F9F8C3ABF}" v="4" dt="2021-06-03T01:40:07.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78" autoAdjust="0"/>
    <p:restoredTop sz="32620" autoAdjust="0"/>
  </p:normalViewPr>
  <p:slideViewPr>
    <p:cSldViewPr snapToGrid="0">
      <p:cViewPr varScale="1">
        <p:scale>
          <a:sx n="24" d="100"/>
          <a:sy n="24" d="100"/>
        </p:scale>
        <p:origin x="1906" y="43"/>
      </p:cViewPr>
      <p:guideLst/>
    </p:cSldViewPr>
  </p:slideViewPr>
  <p:outlineViewPr>
    <p:cViewPr>
      <p:scale>
        <a:sx n="33" d="100"/>
        <a:sy n="33" d="100"/>
      </p:scale>
      <p:origin x="0" y="-6096"/>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tes, Kirsten M. (CDC/DDID/NCEZID/DHQP) (CTR)" userId="S::vrx6@cdc.gov::3a8cfc38-f48f-4f28-85d9-0952e21c9697" providerId="AD" clId="Web-{E2641012-F35B-4770-95C1-355F9F8C3ABF}"/>
    <pc:docChg chg="">
      <pc:chgData name="Yates, Kirsten M. (CDC/DDID/NCEZID/DHQP) (CTR)" userId="S::vrx6@cdc.gov::3a8cfc38-f48f-4f28-85d9-0952e21c9697" providerId="AD" clId="Web-{E2641012-F35B-4770-95C1-355F9F8C3ABF}" dt="2021-06-03T01:40:07.601" v="3"/>
      <pc:docMkLst>
        <pc:docMk/>
      </pc:docMkLst>
      <pc:sldChg chg="addCm modCm">
        <pc:chgData name="Yates, Kirsten M. (CDC/DDID/NCEZID/DHQP) (CTR)" userId="S::vrx6@cdc.gov::3a8cfc38-f48f-4f28-85d9-0952e21c9697" providerId="AD" clId="Web-{E2641012-F35B-4770-95C1-355F9F8C3ABF}" dt="2021-06-03T01:39:19.503" v="1"/>
        <pc:sldMkLst>
          <pc:docMk/>
          <pc:sldMk cId="3949778647" sldId="293"/>
        </pc:sldMkLst>
      </pc:sldChg>
      <pc:sldChg chg="addCm modCm">
        <pc:chgData name="Yates, Kirsten M. (CDC/DDID/NCEZID/DHQP) (CTR)" userId="S::vrx6@cdc.gov::3a8cfc38-f48f-4f28-85d9-0952e21c9697" providerId="AD" clId="Web-{E2641012-F35B-4770-95C1-355F9F8C3ABF}" dt="2021-06-03T01:40:07.601" v="3"/>
        <pc:sldMkLst>
          <pc:docMk/>
          <pc:sldMk cId="1129622484" sldId="34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7/28/2021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7/28/2021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vhf/ebola/healthcare-us/ppe/guidanc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mmwr/preview/mmwrhtml/rr5217a1.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first set of sub-bullets and the second and third bullets. When you advance to the slide, only the first level of bullets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posed each question, ask for responses from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have the sub-bullets appear.</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like gloves, gowns must be worn properly. Let’s review some important points about wearing gowns correctly.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should you remove your gown?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To keep germs out of the environment, you should remove and dispose of your gown when it gets dirty, and before you move on to the next patient or task.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other important ‘dos’ and ‘don’ts’ for gowns?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it’s important to try not to touch other surfaces with your gown – you could pick up germs and spread them without meaning to. Also, your gown should fit you well. If it’s too big, it could get in your way and trip you up, or the edges or sleeves could drag across surfaces and pick up germs. If it’s too small, it won’t cover you enough, and you might not be able to move as easily. Or it could rip or tear!”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Are there any other things to remember for gowns?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“Exactly. Just like with gloves, wearing more than one gown designed for PPE at once is not recommended. You’re not any more protected from germs, and the extra layers can get in your way. Even if you change the top layer when it gets dirty, you could contaminate the bottom layer in the process, and spread germs.”</a:t>
            </a:r>
          </a:p>
          <a:p>
            <a:endParaRPr lang="en-US" b="0"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204448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I just want to open it up in case there are any unanswered questions or items I can clarify about gowns.”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153405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Transition to discussion about the practical aspects of gown and glove use on the job.</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think about how they can use their knowledge about gloves and gowns at work.</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Building on the suggested strategies, ask the group to reflect on any new ideas that might be helpful in their daily work.</a:t>
            </a:r>
          </a:p>
          <a:p>
            <a:pPr marL="4572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“Now let’s dig a little deeper and talk about gloves and gowns in practice.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How are gloves and gowns used at your workplace? What does your facility do well with using gloves and gowns?</a:t>
            </a:r>
            <a:r>
              <a:rPr lang="en-US" sz="1100" dirty="0">
                <a:effectLst/>
                <a:latin typeface="Calibri" panose="020F0502020204030204" pitchFamily="34" charset="0"/>
                <a:ea typeface="Calibri" panose="020F0502020204030204" pitchFamily="34" charset="0"/>
                <a:cs typeface="Times New Roman" panose="02020603050405020304" pitchFamily="18" charset="0"/>
              </a:rPr>
              <a:t> Take a few minutes to reflect on this conversation and be prepared to share with the group.”</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reflection and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 you for sharing your ideas! Now let’s think about the next question, and how we can suggest improvements in glove and gown use at work.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ideas?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the good ideas.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Did anyone hear something that might be helpful to you at work, maybe a new idea?</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3869224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gloves and gowns, and why they are so important for infection control. I’ve captured some key takeaways here, which you can review at your leisure after the session today.”</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Announce housekeeping notes, either orally or via chat.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provide additional notes specific to the platform you’re using (e.g., how to “raise your hand,” how to post questions).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Provide an overview of the agenda.</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Adapt this section of the session as needed: for instance, you may choose to spend additional time on introductions if there are new faces, or if participants do not know each other.</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to Project Firstline. Over the next 20 minutes, we’ll focus on two important pieces of your PPE – your personal protective equipment – gloves and gowns.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“Today we’ll talk about the role of gowns and gloves in infection control, and we’ll also cover some ‘dos and don’ts’ for using them at work every day.”</a:t>
            </a:r>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to learn today. By the end of today’s training, you will be able to describe why it’s important to wear gloves and gowns, and how to wear them properly.” </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the number of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call on participants individually.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pPr marL="0" marR="0" lvl="0" indent="0">
              <a:lnSpc>
                <a:spcPct val="107000"/>
              </a:lnSpc>
              <a:spcBef>
                <a:spcPts val="0"/>
              </a:spcBef>
              <a:spcAft>
                <a:spcPts val="80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10 seconds or less your name and your role.”</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that the session will focus on gloves and gowns, which are part of the PPE recommended for COVID-19.</a:t>
            </a: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types of PPE.</a:t>
            </a:r>
          </a:p>
          <a:p>
            <a:pPr marL="0" marR="0" lvl="0" indent="0">
              <a:lnSpc>
                <a:spcPct val="107000"/>
              </a:lnSpc>
              <a:spcBef>
                <a:spcPts val="0"/>
              </a:spcBef>
              <a:spcAft>
                <a:spcPts val="800"/>
              </a:spcAft>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get started, let’s think about the specific PPE recommended for COVID-19. Today, we’ll focus on gloves and gowns. In future sessions, we’ll examine other types of PPE.”</a:t>
            </a:r>
          </a:p>
          <a:p>
            <a:endParaRPr lang="en-US" dirty="0"/>
          </a:p>
        </p:txBody>
      </p:sp>
      <p:sp>
        <p:nvSpPr>
          <p:cNvPr id="4" name="Slide Number Placeholder 3"/>
          <p:cNvSpPr>
            <a:spLocks noGrp="1"/>
          </p:cNvSpPr>
          <p:nvPr>
            <p:ph type="sldNum" sz="quarter" idx="5"/>
          </p:nvPr>
        </p:nvSpPr>
        <p:spPr/>
        <p:txBody>
          <a:bodyPr/>
          <a:lstStyle/>
          <a:p>
            <a:fld id="{C8C82AF2-E1D9-4C1F-A731-F702DA3466BE}" type="slidenum">
              <a:rPr lang="en-US" smtClean="0"/>
              <a:t>5</a:t>
            </a:fld>
            <a:endParaRPr lang="en-US"/>
          </a:p>
        </p:txBody>
      </p:sp>
    </p:spTree>
    <p:extLst>
      <p:ext uri="{BB962C8B-B14F-4D97-AF65-F5344CB8AC3E}">
        <p14:creationId xmlns:p14="http://schemas.microsoft.com/office/powerpoint/2010/main" val="179224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6 and 7 summarize content from Episode 11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Why are Gloves Recommended for COVID-19? For time reasons, the video is not shown during the 20-minute session. You may wish to refer to the Content Outline for Episode 11 for additional discussion points.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break down some of the reasons why gloves are so important for infection control in healthcare. First, gloves protect you and also keep you from accidentally spreading germs into your work environment.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Gloves cover any breaks and cracks in your skin so that germs can’t get to them, and also keep germs from spreading from your broken skin to others, or to the environment. Gloves also help stop germs from spreading from place to place while carried on your hands.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do that?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10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you’re wearing gloves, if you touch something with germs on it, the germs can get on your gloves. That’s why, when you move from one patient or one task to another, you take those gloves off and throw them away and, if needed, put on clean ones, so you’ve removed whatever is on them and you don’t carry germs to your next patient or task.”</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319270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both sets of sub-bullets. When you advance to the slide, only the first level of bullets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have posed each question, ask for responses from participants.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have the sub-bullets appear.</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“Gloves must be worn properly, or they won’t be effective.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you’ve been wearing gloves, when should you clean your hands?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It’s important to clean your hands after you remove your used gloves, and before you pull a new pair out of the box.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reach into the box with dirty hands, what happens?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You’ve contaminated all of the gloves in the box!”</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are some of the reasons why we shouldn’t wear two pairs of gloves at once for routine care?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Wearing more than one pair of gloves can make it harder to move your hands and fingers while providing care, which can lead to mistakes. Also, removing and replacing the top layer of gloves between patients or tasks increases your risk of contaminating the bottom pair of gloves and spreading germs to yourself, others, and the environment.”  </a:t>
            </a:r>
          </a:p>
          <a:p>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dirty="0"/>
          </a:p>
        </p:txBody>
      </p:sp>
    </p:spTree>
    <p:extLst>
      <p:ext uri="{BB962C8B-B14F-4D97-AF65-F5344CB8AC3E}">
        <p14:creationId xmlns:p14="http://schemas.microsoft.com/office/powerpoint/2010/main" val="177811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questions address content that is not covered in this session, please do not attempt to answer. Instead, take note of the questions and consult with CDC resources to follow up with answers after the session.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receive questions about why double gloving was recommended in Ebola care, you may refer participants to the following CDC guidance: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Guidance on Personal Protective Equipment (PPE) | Personal Protective Equipment (PPE) | Public Health Planners | Ebola (Ebola Virus Disease) | CDC</a:t>
            </a:r>
            <a:r>
              <a:rPr lang="en-US" sz="1100" dirty="0">
                <a:effectLst/>
                <a:latin typeface="Calibri" panose="020F0502020204030204" pitchFamily="34" charset="0"/>
                <a:ea typeface="Calibri" panose="020F0502020204030204" pitchFamily="34" charset="0"/>
                <a:cs typeface="Times New Roman" panose="02020603050405020304" pitchFamily="18" charset="0"/>
              </a:rPr>
              <a:t> (https://www.cdc.gov/vhf/ebola/healthcare-us/ppe/guidance.htm ) </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receive questions about double gloving during dental procedures, you may refer participants to the following CDC guidance: ”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Guidelines for Infection Control in Dental Health-Care Settings --- 2003 (cdc.gov)</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(https://www.cdc.gov/mmwr/preview/mmwrhtml/rr5217a1.htm)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“Before we move on, I just want to open it up in case there are any unanswered questions or items I can clarify about glove wearing.”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sharing those questions. I’ve written them down, and I will get back to you with responses.”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slides 9 and 10 summarize content from Episode 12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 </a:t>
            </a:r>
            <a:r>
              <a:rPr lang="en-US" sz="1800" dirty="0">
                <a:effectLst/>
                <a:latin typeface="Calibri" panose="020F0502020204030204" pitchFamily="34" charset="0"/>
                <a:ea typeface="Calibri" panose="020F0502020204030204" pitchFamily="34" charset="0"/>
                <a:cs typeface="Times New Roman" panose="02020603050405020304" pitchFamily="18" charset="0"/>
              </a:rPr>
              <a:t>Why are Gowns Recommended for COVID-19? For time reasons, the video is not shown during the 20-minute session. You may wish to refer to the Content Outline for Episode 12 for additional discussion points.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This slide has animations for the second column. When you advance to the slide, only the first column will appear.</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you introduce the points, ask participants to share answers to the questions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Why?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a:t>
            </a:r>
            <a:r>
              <a:rPr lang="en-US" sz="1800" dirty="0">
                <a:effectLst/>
                <a:latin typeface="Calibri" panose="020F0502020204030204" pitchFamily="34" charset="0"/>
                <a:ea typeface="Calibri" panose="020F0502020204030204" pitchFamily="34" charset="0"/>
                <a:cs typeface="Times New Roman" panose="02020603050405020304" pitchFamily="18" charset="0"/>
              </a:rPr>
              <a:t>” either orally or in the chat.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they provide responses, use the animation to reveal the answers. </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review some important points about gowns. Just like gloves, gowns protect you, and they protect others.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they protect you?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right. Gowns make it easier to remove things, such as germs and body fluids, that might get on you while you work, so you don’t have to change clothes every time your clothes get dirty.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do gowns protect others?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When you remove and dispose of your gown properly, you keep germs from spreading in the environment.” </a:t>
            </a: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15831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Text&#10;&#10;Description automatically generated">
            <a:extLst>
              <a:ext uri="{FF2B5EF4-FFF2-40B4-BE49-F238E27FC236}">
                <a16:creationId xmlns:a16="http://schemas.microsoft.com/office/drawing/2014/main" id="{79CEAFAE-7C6C-4CDE-BA30-B341896AC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6144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3DB8CFC-E35B-4EC5-BD46-458DCC0B19AF}" type="datetime1">
              <a:rPr lang="en-US" smtClean="0"/>
              <a:t>7/28/2021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en-US"/>
              <a:t>Ppe part 2 – Gloves &amp; Gowns</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78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E0F66F8-88D5-462C-B01C-599EB8491CB0}" type="datetime1">
              <a:rPr lang="en-US" smtClean="0"/>
              <a:t>7/28/2021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418455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F745B841-6ACF-4464-A079-9E73D28828B3}" type="datetime1">
              <a:rPr lang="en-US" smtClean="0"/>
              <a:t>7/28/2021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64328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53829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826538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8636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21329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F46237FB-E1DA-4881-BF1E-2EEF9F5BB81A}" type="datetime1">
              <a:rPr lang="en-US" smtClean="0"/>
              <a:t>7/28/2021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717283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D9FBDBD-FC61-4E9C-A9C9-FDF11A6F0C5C}" type="datetime1">
              <a:rPr lang="en-US" smtClean="0"/>
              <a:t>7/28/2021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0595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423570F8-B7C0-4034-9919-C1795B094BC4}" type="datetime1">
              <a:rPr lang="en-US" smtClean="0"/>
              <a:t>7/28/2021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694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C01EE0F3-C565-47E9-9203-D6B5C791A990}" type="datetime1">
              <a:rPr lang="en-US" smtClean="0"/>
              <a:t>7/28/2021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99399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E08D3806-439F-465B-9023-BABF0F738276}" type="datetime1">
              <a:rPr lang="en-US" smtClean="0"/>
              <a:t>7/28/2021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797109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787587"/>
            <a:ext cx="10515600" cy="3389375"/>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A206B36C-B56C-479C-A895-EE5F3299A1CB}" type="datetime1">
              <a:rPr lang="en-US" smtClean="0"/>
              <a:t>7/28/2021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6"/>
            <a:ext cx="10515600" cy="1297567"/>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063167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7EA65BBC-D62D-4E69-9AE8-366CEF832B8E}" type="datetime1">
              <a:rPr lang="en-US" smtClean="0"/>
              <a:t>7/28/2021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7329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a:xfrm>
            <a:off x="838200" y="858416"/>
            <a:ext cx="10515600" cy="503853"/>
          </a:xfrm>
        </p:spPr>
        <p:txBody>
          <a:bodyPr/>
          <a:lstStyle>
            <a:lvl1pPr>
              <a:defRPr>
                <a:solidFill>
                  <a:srgbClr val="13619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2288365"/>
            <a:ext cx="5181600" cy="3888597"/>
          </a:xfrm>
        </p:spPr>
        <p:txBody>
          <a:bodyPr>
            <a:noAutofit/>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14DC114D-C462-494E-B952-57EFDD70F676}" type="datetime1">
              <a:rPr lang="en-US" smtClean="0"/>
              <a:t>7/28/2021</a:t>
            </a:fld>
            <a:endParaRPr lang="en-US" dirty="0"/>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a:xfrm>
            <a:off x="4038600" y="6356350"/>
            <a:ext cx="4114800" cy="365125"/>
          </a:xfrm>
          <a:prstGeom prst="rect">
            <a:avLst/>
          </a:prstGeom>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10" name="Text Placeholder 9">
            <a:extLst>
              <a:ext uri="{FF2B5EF4-FFF2-40B4-BE49-F238E27FC236}">
                <a16:creationId xmlns:a16="http://schemas.microsoft.com/office/drawing/2014/main" id="{0B27E6D0-7428-4A54-B896-6F5BD6816FCC}"/>
              </a:ext>
            </a:extLst>
          </p:cNvPr>
          <p:cNvSpPr>
            <a:spLocks noGrp="1"/>
          </p:cNvSpPr>
          <p:nvPr>
            <p:ph type="body" sz="quarter" idx="13"/>
          </p:nvPr>
        </p:nvSpPr>
        <p:spPr>
          <a:xfrm>
            <a:off x="838200" y="1392367"/>
            <a:ext cx="10515600" cy="716610"/>
          </a:xfrm>
        </p:spPr>
        <p:txBody>
          <a:bodyPr/>
          <a:lstStyle>
            <a:lvl1pPr marL="0" indent="0">
              <a:buNone/>
              <a:defRPr sz="4800">
                <a:solidFill>
                  <a:srgbClr val="13619C"/>
                </a:solidFill>
              </a:defRPr>
            </a:lvl1pPr>
          </a:lstStyle>
          <a:p>
            <a:pPr lvl="0"/>
            <a:r>
              <a:rPr lang="en-US" dirty="0"/>
              <a:t>Click to edit Master text styles</a:t>
            </a:r>
          </a:p>
        </p:txBody>
      </p:sp>
    </p:spTree>
    <p:extLst>
      <p:ext uri="{BB962C8B-B14F-4D97-AF65-F5344CB8AC3E}">
        <p14:creationId xmlns:p14="http://schemas.microsoft.com/office/powerpoint/2010/main" val="41560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19926703-AD29-418C-A070-F47184C45FA5}" type="datetime1">
              <a:rPr lang="en-US" smtClean="0"/>
              <a:t>7/28/2021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20247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282575" indent="-282575">
              <a:spcBef>
                <a:spcPts val="3000"/>
              </a:spcBef>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E6DEF034-2290-41AB-A187-C9F8DCA03EF0}" type="datetime1">
              <a:rPr lang="en-US" smtClean="0"/>
              <a:t>7/28/2021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8603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12423D-EB1D-4054-A60A-986A52D3629A}"/>
              </a:ext>
            </a:extLst>
          </p:cNvPr>
          <p:cNvSpPr/>
          <p:nvPr userDrawn="1"/>
        </p:nvSpPr>
        <p:spPr>
          <a:xfrm>
            <a:off x="2757487" y="2531253"/>
            <a:ext cx="6677025" cy="32694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3026568" y="2785589"/>
            <a:ext cx="6138863" cy="29992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BF2F1227-8A94-4FDA-96B0-8A11E6C20AD7}" type="datetime1">
              <a:rPr lang="en-US" smtClean="0"/>
              <a:t>7/28/2021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a:xfrm>
            <a:off x="4680857" y="6410780"/>
            <a:ext cx="6395357" cy="365125"/>
          </a:xfrm>
          <a:prstGeom prst="rect">
            <a:avLst/>
          </a:prstGeom>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26938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192DE3D7-22CA-43E1-8B2C-711B74E6F51F}" type="datetime1">
              <a:rPr lang="en-US" smtClean="0"/>
              <a:t>7/28/2021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99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64328CE0-8635-45CC-A0EE-4D9DE26514EF}" type="datetime1">
              <a:rPr lang="en-US" smtClean="0"/>
              <a:t>7/28/2021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24814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4210FD66-857F-4471-8209-F12BCB772C15}" type="datetime1">
              <a:rPr lang="en-US" smtClean="0"/>
              <a:t>7/28/2021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en-US"/>
              <a:t>Ppe part 2 – Gloves &amp; Gowns</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216026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1985EFCA-16E1-4378-A82B-34BD82907562}" type="datetime1">
              <a:rPr lang="en-US" smtClean="0"/>
              <a:t>7/28/2021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en-US"/>
              <a:t>Ppe part 2 – Gloves &amp; Gowns</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10568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a:t>Ppe part 2 – Gloves &amp; Gowns</a:t>
            </a:r>
            <a:endParaRPr lang="en-US" dirty="0"/>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5ED7752E-7133-482D-800C-6311BD69796A}" type="datetime1">
              <a:rPr lang="en-US" smtClean="0"/>
              <a:t>7/28/2021</a:t>
            </a:fld>
            <a:endParaRPr lang="en-US" dirty="0"/>
          </a:p>
        </p:txBody>
      </p:sp>
    </p:spTree>
    <p:extLst>
      <p:ext uri="{BB962C8B-B14F-4D97-AF65-F5344CB8AC3E}">
        <p14:creationId xmlns:p14="http://schemas.microsoft.com/office/powerpoint/2010/main" val="15942517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2"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51" r:id="rId22"/>
    <p:sldLayoutId id="2147483661" r:id="rId23"/>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notesSlide" Target="../notesSlides/notesSlide5.xml"/><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8: </a:t>
            </a:r>
            <a:br>
              <a:rPr lang="en-US" dirty="0"/>
            </a:br>
            <a:r>
              <a:rPr lang="en-US" dirty="0" err="1"/>
              <a:t>Ppe</a:t>
            </a:r>
            <a:r>
              <a:rPr lang="en-US" dirty="0"/>
              <a:t> part 2 – </a:t>
            </a:r>
            <a:br>
              <a:rPr lang="en-US" dirty="0"/>
            </a:br>
            <a:r>
              <a:rPr lang="en-US" dirty="0"/>
              <a:t>gloves &amp; gowns</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a:xfrm>
            <a:off x="5474878" y="5903354"/>
            <a:ext cx="6229350" cy="638032"/>
          </a:xfrm>
        </p:spPr>
        <p:txBody>
          <a:bodyPr/>
          <a:lstStyle/>
          <a:p>
            <a:r>
              <a:rPr lang="en-US" dirty="0"/>
              <a:t>[Date of training]</a:t>
            </a:r>
          </a:p>
        </p:txBody>
      </p:sp>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560614" y="218125"/>
            <a:ext cx="10515600" cy="702457"/>
          </a:xfrm>
        </p:spPr>
        <p:txBody>
          <a:bodyPr>
            <a:normAutofit fontScale="90000"/>
          </a:bodyPr>
          <a:lstStyle/>
          <a:p>
            <a:r>
              <a:rPr lang="en-US" sz="3600" dirty="0"/>
              <a:t>Gowns MUST be worn properly to be effective</a:t>
            </a:r>
            <a:endParaRPr lang="en-US" dirty="0"/>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881990" y="1675020"/>
            <a:ext cx="9374529" cy="4122276"/>
          </a:xfrm>
        </p:spPr>
        <p:txBody>
          <a:bodyPr>
            <a:noAutofit/>
          </a:bodyPr>
          <a:lstStyle/>
          <a:p>
            <a:r>
              <a:rPr lang="en-US" dirty="0"/>
              <a:t>Remove your gown:</a:t>
            </a:r>
          </a:p>
          <a:p>
            <a:pPr lvl="1"/>
            <a:r>
              <a:rPr lang="en-US" dirty="0"/>
              <a:t>When it gets dirty.</a:t>
            </a:r>
          </a:p>
          <a:p>
            <a:pPr lvl="1"/>
            <a:r>
              <a:rPr lang="en-US" dirty="0"/>
              <a:t>Before moving to the next patient or task. </a:t>
            </a:r>
          </a:p>
          <a:p>
            <a:r>
              <a:rPr lang="en-US" dirty="0"/>
              <a:t>Make sure that your gown fits properly and that it doesn’t touch other surfaces while you’re wearing it. </a:t>
            </a:r>
          </a:p>
          <a:p>
            <a:r>
              <a:rPr lang="en-US" dirty="0"/>
              <a:t>Gowns designed for use as PPE are intended to be worn as a single gown. </a:t>
            </a:r>
          </a:p>
        </p:txBody>
      </p:sp>
      <p:sp>
        <p:nvSpPr>
          <p:cNvPr id="3" name="Footer Placeholder 2">
            <a:extLst>
              <a:ext uri="{FF2B5EF4-FFF2-40B4-BE49-F238E27FC236}">
                <a16:creationId xmlns:a16="http://schemas.microsoft.com/office/drawing/2014/main" id="{EAF44CF3-1B86-4A13-9AEC-F7048F011D60}"/>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8381B43E-3CEE-475A-AC36-8F9653B70187}"/>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custDataLst>
      <p:tags r:id="rId1"/>
    </p:custDataLst>
    <p:extLst>
      <p:ext uri="{BB962C8B-B14F-4D97-AF65-F5344CB8AC3E}">
        <p14:creationId xmlns:p14="http://schemas.microsoft.com/office/powerpoint/2010/main" val="28058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EEF2F66-FA85-4658-8610-355F397DE87E}"/>
              </a:ext>
            </a:extLst>
          </p:cNvPr>
          <p:cNvSpPr>
            <a:spLocks noGrp="1"/>
          </p:cNvSpPr>
          <p:nvPr>
            <p:ph type="body" sz="half" idx="2"/>
          </p:nvPr>
        </p:nvSpPr>
        <p:spPr/>
        <p:txBody>
          <a:bodyPr/>
          <a:lstStyle/>
          <a:p>
            <a:r>
              <a:rPr lang="en-US" sz="3300" dirty="0"/>
              <a:t>What </a:t>
            </a:r>
            <a:r>
              <a:rPr lang="en-US" sz="3300" b="1" dirty="0">
                <a:latin typeface="+mj-lt"/>
                <a:cs typeface="Calibri bold" panose="020F0702030404030204" pitchFamily="34" charset="0"/>
              </a:rPr>
              <a:t>questions</a:t>
            </a:r>
            <a:r>
              <a:rPr lang="en-US" sz="3300" dirty="0"/>
              <a:t> do you still have about wearing gowns? </a:t>
            </a:r>
          </a:p>
          <a:p>
            <a:endParaRPr lang="en-US" sz="3300" dirty="0"/>
          </a:p>
        </p:txBody>
      </p:sp>
      <p:sp>
        <p:nvSpPr>
          <p:cNvPr id="4" name="Slide Number Placeholder 3">
            <a:extLst>
              <a:ext uri="{FF2B5EF4-FFF2-40B4-BE49-F238E27FC236}">
                <a16:creationId xmlns:a16="http://schemas.microsoft.com/office/drawing/2014/main" id="{E327CB75-F80F-471D-8D3F-5F4995DBC11C}"/>
              </a:ext>
            </a:extLst>
          </p:cNvPr>
          <p:cNvSpPr>
            <a:spLocks noGrp="1"/>
          </p:cNvSpPr>
          <p:nvPr>
            <p:ph type="sldNum" sz="quarter" idx="12"/>
          </p:nvPr>
        </p:nvSpPr>
        <p:spPr/>
        <p:txBody>
          <a:bodyPr/>
          <a:lstStyle/>
          <a:p>
            <a:fld id="{0921C750-0A2B-4FC2-9266-872E12118BE5}" type="slidenum">
              <a:rPr lang="en-US" smtClean="0"/>
              <a:pPr/>
              <a:t>11</a:t>
            </a:fld>
            <a:endParaRPr lang="en-US" dirty="0"/>
          </a:p>
        </p:txBody>
      </p:sp>
    </p:spTree>
    <p:custDataLst>
      <p:tags r:id="rId1"/>
    </p:custDataLst>
    <p:extLst>
      <p:ext uri="{BB962C8B-B14F-4D97-AF65-F5344CB8AC3E}">
        <p14:creationId xmlns:p14="http://schemas.microsoft.com/office/powerpoint/2010/main" val="930914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discussion</a:t>
            </a:r>
          </a:p>
        </p:txBody>
      </p:sp>
      <p:sp>
        <p:nvSpPr>
          <p:cNvPr id="5" name="Text Placeholder 4">
            <a:extLst>
              <a:ext uri="{FF2B5EF4-FFF2-40B4-BE49-F238E27FC236}">
                <a16:creationId xmlns:a16="http://schemas.microsoft.com/office/drawing/2014/main" id="{0E839C31-EF70-4B18-A2EE-FD2396779E07}"/>
              </a:ext>
            </a:extLst>
          </p:cNvPr>
          <p:cNvSpPr>
            <a:spLocks noGrp="1"/>
          </p:cNvSpPr>
          <p:nvPr>
            <p:ph type="body" idx="13"/>
          </p:nvPr>
        </p:nvSpPr>
        <p:spPr>
          <a:xfrm>
            <a:off x="839787" y="1325899"/>
            <a:ext cx="10732619" cy="823912"/>
          </a:xfrm>
        </p:spPr>
        <p:txBody>
          <a:bodyPr/>
          <a:lstStyle/>
          <a:p>
            <a:r>
              <a:rPr lang="en-US" dirty="0"/>
              <a:t>How are gloves and gowns used at your workplace?</a:t>
            </a:r>
          </a:p>
        </p:txBody>
      </p:sp>
      <p:sp>
        <p:nvSpPr>
          <p:cNvPr id="9" name="Content Placeholder 2">
            <a:extLst>
              <a:ext uri="{FF2B5EF4-FFF2-40B4-BE49-F238E27FC236}">
                <a16:creationId xmlns:a16="http://schemas.microsoft.com/office/drawing/2014/main" id="{F36DA79A-9A0B-4A28-A7D1-0FA4FA204147}"/>
              </a:ext>
            </a:extLst>
          </p:cNvPr>
          <p:cNvSpPr>
            <a:spLocks noGrp="1"/>
          </p:cNvSpPr>
          <p:nvPr>
            <p:ph idx="1"/>
          </p:nvPr>
        </p:nvSpPr>
        <p:spPr>
          <a:xfrm>
            <a:off x="1979613" y="2409825"/>
            <a:ext cx="9374187" cy="3508375"/>
          </a:xfrm>
        </p:spPr>
        <p:txBody>
          <a:bodyPr>
            <a:noAutofit/>
          </a:bodyPr>
          <a:lstStyle/>
          <a:p>
            <a:pPr marL="457200" indent="-457200">
              <a:buNone/>
              <a:tabLst>
                <a:tab pos="457200" algn="l"/>
              </a:tabLst>
            </a:pPr>
            <a:r>
              <a:rPr lang="en-US" b="1" dirty="0">
                <a:solidFill>
                  <a:schemeClr val="accent1"/>
                </a:solidFill>
              </a:rPr>
              <a:t>1. </a:t>
            </a:r>
            <a:r>
              <a:rPr lang="en-US" dirty="0"/>
              <a:t>	How are gloves and gowns used at your workplace?</a:t>
            </a:r>
          </a:p>
          <a:p>
            <a:pPr lvl="1">
              <a:spcBef>
                <a:spcPts val="1800"/>
              </a:spcBef>
            </a:pPr>
            <a:r>
              <a:rPr lang="en-US" dirty="0"/>
              <a:t>What does your facility do well with using gloves and gowns?</a:t>
            </a:r>
          </a:p>
          <a:p>
            <a:pPr marL="457200" indent="-457200">
              <a:buNone/>
              <a:tabLst>
                <a:tab pos="457200" algn="l"/>
              </a:tabLst>
            </a:pPr>
            <a:r>
              <a:rPr lang="en-US" b="1" dirty="0">
                <a:solidFill>
                  <a:schemeClr val="accent1"/>
                </a:solidFill>
              </a:rPr>
              <a:t>2. 	</a:t>
            </a:r>
            <a:r>
              <a:rPr lang="en-US" dirty="0"/>
              <a:t>What strategies could you use to suggest improvements  for glove and gown use at work? </a:t>
            </a:r>
          </a:p>
        </p:txBody>
      </p:sp>
      <p:sp>
        <p:nvSpPr>
          <p:cNvPr id="2" name="Footer Placeholder 1">
            <a:extLst>
              <a:ext uri="{FF2B5EF4-FFF2-40B4-BE49-F238E27FC236}">
                <a16:creationId xmlns:a16="http://schemas.microsoft.com/office/drawing/2014/main" id="{D13B45DA-7440-4564-B3AA-EE941FA8E319}"/>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B9FEC06F-FE34-402E-A284-11243E1D7441}"/>
              </a:ext>
            </a:extLst>
          </p:cNvPr>
          <p:cNvSpPr>
            <a:spLocks noGrp="1"/>
          </p:cNvSpPr>
          <p:nvPr>
            <p:ph type="sldNum" sz="quarter" idx="12"/>
          </p:nvPr>
        </p:nvSpPr>
        <p:spPr/>
        <p:txBody>
          <a:bodyPr/>
          <a:lstStyle/>
          <a:p>
            <a:fld id="{0921C750-0A2B-4FC2-9266-872E12118BE5}" type="slidenum">
              <a:rPr lang="en-US" smtClean="0"/>
              <a:t>12</a:t>
            </a:fld>
            <a:endParaRPr lang="en-US" dirty="0"/>
          </a:p>
        </p:txBody>
      </p:sp>
    </p:spTree>
    <p:custDataLst>
      <p:tags r:id="rId1"/>
    </p:custDataLst>
    <p:extLst>
      <p:ext uri="{BB962C8B-B14F-4D97-AF65-F5344CB8AC3E}">
        <p14:creationId xmlns:p14="http://schemas.microsoft.com/office/powerpoint/2010/main" val="101388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838200" y="1600200"/>
            <a:ext cx="10515600" cy="4317999"/>
          </a:xfrm>
        </p:spPr>
        <p:txBody>
          <a:bodyPr/>
          <a:lstStyle/>
          <a:p>
            <a:pPr>
              <a:spcBef>
                <a:spcPts val="2400"/>
              </a:spcBef>
            </a:pPr>
            <a:r>
              <a:rPr lang="en-US" dirty="0"/>
              <a:t>Wearing gloves and gowns is an important strategy for infection control. </a:t>
            </a:r>
          </a:p>
          <a:p>
            <a:pPr>
              <a:spcBef>
                <a:spcPts val="2400"/>
              </a:spcBef>
            </a:pPr>
            <a:r>
              <a:rPr lang="en-US" dirty="0"/>
              <a:t>They protect you and keep you from accidentally spreading germs into your environment. </a:t>
            </a:r>
          </a:p>
          <a:p>
            <a:pPr>
              <a:spcBef>
                <a:spcPts val="2400"/>
              </a:spcBef>
            </a:pPr>
            <a:r>
              <a:rPr lang="en-US" dirty="0"/>
              <a:t>Gloves and gowns must be worn properly to be effective. </a:t>
            </a:r>
          </a:p>
          <a:p>
            <a:pPr>
              <a:spcBef>
                <a:spcPts val="2400"/>
              </a:spcBef>
            </a:pPr>
            <a:r>
              <a:rPr lang="en-US" dirty="0"/>
              <a:t>Wearing two pairs of gloves or two gowns at once is not recommended for routine care and can be an infection control risk. </a:t>
            </a:r>
          </a:p>
        </p:txBody>
      </p:sp>
      <p:sp>
        <p:nvSpPr>
          <p:cNvPr id="4" name="Footer Placeholder 3">
            <a:extLst>
              <a:ext uri="{FF2B5EF4-FFF2-40B4-BE49-F238E27FC236}">
                <a16:creationId xmlns:a16="http://schemas.microsoft.com/office/drawing/2014/main" id="{477861E0-FDA1-4952-AAE7-50AE50F5010F}"/>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A53C50DD-79DF-4F0B-ADBA-E01C7E1FE9D3}"/>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13</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Autofit/>
          </a:bodyPr>
          <a:lstStyle/>
          <a:p>
            <a:r>
              <a:rPr lang="en-US" dirty="0"/>
              <a:t>Feedback Form</a:t>
            </a:r>
          </a:p>
        </p:txBody>
      </p:sp>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BFF949BA-4DD1-4058-BEAC-7DA14ED24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C616F596-587A-4F46-B232-FF295C8B22BB}"/>
              </a:ext>
            </a:extLst>
          </p:cNvPr>
          <p:cNvSpPr>
            <a:spLocks noGrp="1"/>
          </p:cNvSpPr>
          <p:nvPr>
            <p:ph type="ftr" sz="quarter" idx="11"/>
          </p:nvPr>
        </p:nvSpPr>
        <p:spPr/>
        <p:txBody>
          <a:bodyPr/>
          <a:lstStyle/>
          <a:p>
            <a:r>
              <a:rPr lang="en-US" dirty="0"/>
              <a:t>PPE Part 2 – Gloves &amp; Gowns</a:t>
            </a:r>
          </a:p>
        </p:txBody>
      </p:sp>
      <p:sp>
        <p:nvSpPr>
          <p:cNvPr id="4" name="Slide Number Placeholder 3">
            <a:extLst>
              <a:ext uri="{FF2B5EF4-FFF2-40B4-BE49-F238E27FC236}">
                <a16:creationId xmlns:a16="http://schemas.microsoft.com/office/drawing/2014/main" id="{72E17B06-25C8-4E87-9746-8E7734D77905}"/>
              </a:ext>
            </a:extLst>
          </p:cNvPr>
          <p:cNvSpPr>
            <a:spLocks noGrp="1"/>
          </p:cNvSpPr>
          <p:nvPr>
            <p:ph type="sldNum" sz="quarter" idx="12"/>
          </p:nvPr>
        </p:nvSpPr>
        <p:spPr/>
        <p:txBody>
          <a:bodyPr/>
          <a:lstStyle/>
          <a:p>
            <a:fld id="{0921C750-0A2B-4FC2-9266-872E12118BE5}" type="slidenum">
              <a:rPr lang="en-US" smtClean="0"/>
              <a:pPr/>
              <a:t>14</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pPr>
              <a:spcBef>
                <a:spcPts val="2400"/>
              </a:spcBef>
            </a:pPr>
            <a:r>
              <a:rPr lang="en-US" dirty="0"/>
              <a:t>Discussion</a:t>
            </a:r>
          </a:p>
          <a:p>
            <a:pPr lvl="1"/>
            <a:r>
              <a:rPr lang="en-US" dirty="0"/>
              <a:t>Gloves </a:t>
            </a:r>
          </a:p>
          <a:p>
            <a:pPr lvl="1"/>
            <a:r>
              <a:rPr lang="en-US" dirty="0"/>
              <a:t>Gowns</a:t>
            </a:r>
          </a:p>
          <a:p>
            <a:pPr>
              <a:spcBef>
                <a:spcPts val="2400"/>
              </a:spcBef>
            </a:pPr>
            <a:r>
              <a:rPr lang="en-US" dirty="0"/>
              <a:t>Next Steps </a:t>
            </a:r>
          </a:p>
        </p:txBody>
      </p:sp>
      <p:sp>
        <p:nvSpPr>
          <p:cNvPr id="4" name="Footer Placeholder 3">
            <a:extLst>
              <a:ext uri="{FF2B5EF4-FFF2-40B4-BE49-F238E27FC236}">
                <a16:creationId xmlns:a16="http://schemas.microsoft.com/office/drawing/2014/main" id="{86B940EB-D003-4AA9-8286-BDA1DC4F4EEF}"/>
              </a:ext>
            </a:extLst>
          </p:cNvPr>
          <p:cNvSpPr>
            <a:spLocks noGrp="1"/>
          </p:cNvSpPr>
          <p:nvPr>
            <p:ph type="ftr" sz="quarter" idx="11"/>
          </p:nvPr>
        </p:nvSpPr>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49D5E81C-FE22-4517-94FB-B5F8C282AA4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a:t>Learning Objectives</a:t>
            </a:r>
            <a:endParaRPr lang="en-US" dirty="0"/>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10134600" cy="4318000"/>
          </a:xfrm>
        </p:spPr>
        <p:txBody>
          <a:bodyPr>
            <a:normAutofit/>
          </a:bodyPr>
          <a:lstStyle/>
          <a:p>
            <a:pPr lvl="0"/>
            <a:r>
              <a:rPr lang="en-US"/>
              <a:t>Describe two (2) reasons why wearing gloves is important for infection control.</a:t>
            </a:r>
          </a:p>
          <a:p>
            <a:pPr lvl="0">
              <a:spcBef>
                <a:spcPts val="1800"/>
              </a:spcBef>
            </a:pPr>
            <a:r>
              <a:rPr lang="en-US"/>
              <a:t>Describe two (2) ways that gowns are important for infection control.</a:t>
            </a:r>
          </a:p>
          <a:p>
            <a:pPr lvl="0">
              <a:spcBef>
                <a:spcPts val="1800"/>
              </a:spcBef>
            </a:pPr>
            <a:r>
              <a:rPr lang="en-US"/>
              <a:t>Discuss three (3) reasons why wearing more than one pair of gloves at once, or wearing more than one gown at once, is not recommended for routine care. </a:t>
            </a:r>
            <a:endParaRPr lang="en-US" dirty="0"/>
          </a:p>
        </p:txBody>
      </p:sp>
      <p:sp>
        <p:nvSpPr>
          <p:cNvPr id="4" name="Footer Placeholder 3">
            <a:extLst>
              <a:ext uri="{FF2B5EF4-FFF2-40B4-BE49-F238E27FC236}">
                <a16:creationId xmlns:a16="http://schemas.microsoft.com/office/drawing/2014/main" id="{F2B812D3-490F-4E45-A494-3AB30E2D5A74}"/>
              </a:ext>
            </a:extLst>
          </p:cNvPr>
          <p:cNvSpPr>
            <a:spLocks noGrp="1"/>
          </p:cNvSpPr>
          <p:nvPr>
            <p:ph type="ftr" sz="quarter" idx="11"/>
          </p:nvPr>
        </p:nvSpPr>
        <p:spPr>
          <a:xfrm>
            <a:off x="4680857" y="6410780"/>
            <a:ext cx="6395357" cy="365125"/>
          </a:xfrm>
        </p:spPr>
        <p:txBody>
          <a:bodyPr/>
          <a:lstStyle/>
          <a:p>
            <a:r>
              <a:rPr lang="en-US"/>
              <a:t>PPE Part 2 – Gloves &amp; Gowns</a:t>
            </a:r>
            <a:endParaRPr lang="en-US" dirty="0"/>
          </a:p>
        </p:txBody>
      </p:sp>
      <p:sp>
        <p:nvSpPr>
          <p:cNvPr id="5" name="Slide Number Placeholder 4">
            <a:extLst>
              <a:ext uri="{FF2B5EF4-FFF2-40B4-BE49-F238E27FC236}">
                <a16:creationId xmlns:a16="http://schemas.microsoft.com/office/drawing/2014/main" id="{C52679F8-5A44-4C19-A83A-2FB2F0391150}"/>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a:xfrm>
            <a:off x="838200" y="238125"/>
            <a:ext cx="10515600" cy="702457"/>
          </a:xfrm>
        </p:spPr>
        <p:txBody>
          <a:bodyPr/>
          <a:lstStyle/>
          <a:p>
            <a:r>
              <a:rPr lang="en-US"/>
              <a:t>Introductions </a:t>
            </a:r>
            <a:endParaRPr lang="en-US" dirty="0"/>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1" y="1600200"/>
            <a:ext cx="7731642" cy="4318000"/>
          </a:xfrm>
        </p:spPr>
        <p:txBody>
          <a:bodyPr>
            <a:normAutofit/>
          </a:bodyPr>
          <a:lstStyle/>
          <a:p>
            <a:pPr marL="0" lvl="0" indent="0">
              <a:buNone/>
            </a:pPr>
            <a:r>
              <a:rPr lang="en-US" b="1" dirty="0"/>
              <a:t>Please introduce yourself with:</a:t>
            </a:r>
          </a:p>
          <a:p>
            <a:pPr lvl="0"/>
            <a:r>
              <a:rPr lang="en-US" dirty="0"/>
              <a:t>Your name</a:t>
            </a:r>
          </a:p>
          <a:p>
            <a:pPr lvl="0"/>
            <a:r>
              <a:rPr lang="en-US" dirty="0"/>
              <a:t>Your role (e.g., organization, unit)</a:t>
            </a:r>
          </a:p>
        </p:txBody>
      </p:sp>
      <p:sp>
        <p:nvSpPr>
          <p:cNvPr id="4" name="Footer Placeholder 3">
            <a:extLst>
              <a:ext uri="{FF2B5EF4-FFF2-40B4-BE49-F238E27FC236}">
                <a16:creationId xmlns:a16="http://schemas.microsoft.com/office/drawing/2014/main" id="{346030C1-AB9A-424A-A573-E552837D5BC8}"/>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5" name="Slide Number Placeholder 4">
            <a:extLst>
              <a:ext uri="{FF2B5EF4-FFF2-40B4-BE49-F238E27FC236}">
                <a16:creationId xmlns:a16="http://schemas.microsoft.com/office/drawing/2014/main" id="{845488E7-8B7C-4304-B825-71BE1CB905AB}"/>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p:txBody>
          <a:bodyPr/>
          <a:lstStyle/>
          <a:p>
            <a:r>
              <a:rPr lang="en-US" dirty="0"/>
              <a:t>Recommended PPE for COVID-19</a:t>
            </a:r>
          </a:p>
        </p:txBody>
      </p:sp>
      <p:sp>
        <p:nvSpPr>
          <p:cNvPr id="12" name="Freeform: Shape 11">
            <a:extLst>
              <a:ext uri="{FF2B5EF4-FFF2-40B4-BE49-F238E27FC236}">
                <a16:creationId xmlns:a16="http://schemas.microsoft.com/office/drawing/2014/main" id="{2F69A00F-BAFC-4778-AB06-8334A33BA9A2}"/>
              </a:ext>
              <a:ext uri="{C183D7F6-B498-43B3-948B-1728B52AA6E4}">
                <adec:decorative xmlns:adec="http://schemas.microsoft.com/office/drawing/2017/decorative" val="1"/>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Eye Protection</a:t>
            </a:r>
          </a:p>
        </p:txBody>
      </p:sp>
      <p:grpSp>
        <p:nvGrpSpPr>
          <p:cNvPr id="19" name="Group 18" descr="Eye Protection ">
            <a:extLst>
              <a:ext uri="{FF2B5EF4-FFF2-40B4-BE49-F238E27FC236}">
                <a16:creationId xmlns:a16="http://schemas.microsoft.com/office/drawing/2014/main" id="{DB56F6D1-4B4C-41EB-9004-9D683A6A0F1E}"/>
              </a:ext>
            </a:extLst>
          </p:cNvPr>
          <p:cNvGrpSpPr/>
          <p:nvPr/>
        </p:nvGrpSpPr>
        <p:grpSpPr>
          <a:xfrm>
            <a:off x="619953" y="2201115"/>
            <a:ext cx="3615548" cy="2411292"/>
            <a:chOff x="643857" y="2201115"/>
            <a:chExt cx="3615548" cy="2411292"/>
          </a:xfrm>
        </p:grpSpPr>
        <p:pic>
          <p:nvPicPr>
            <p:cNvPr id="20" name="Graphic 19">
              <a:extLst>
                <a:ext uri="{FF2B5EF4-FFF2-40B4-BE49-F238E27FC236}">
                  <a16:creationId xmlns:a16="http://schemas.microsoft.com/office/drawing/2014/main" id="{34DC8072-BD96-4892-8A94-F6D35FF506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21" name="Group 20">
              <a:extLst>
                <a:ext uri="{FF2B5EF4-FFF2-40B4-BE49-F238E27FC236}">
                  <a16:creationId xmlns:a16="http://schemas.microsoft.com/office/drawing/2014/main" id="{A616DDD2-5DBB-48C8-B677-73BCA21448AD}"/>
                </a:ext>
              </a:extLst>
            </p:cNvPr>
            <p:cNvGrpSpPr/>
            <p:nvPr/>
          </p:nvGrpSpPr>
          <p:grpSpPr>
            <a:xfrm>
              <a:off x="643857" y="2201115"/>
              <a:ext cx="3579008" cy="2411292"/>
              <a:chOff x="576124" y="2201115"/>
              <a:chExt cx="3579008" cy="2411292"/>
            </a:xfrm>
          </p:grpSpPr>
          <p:pic>
            <p:nvPicPr>
              <p:cNvPr id="22" name="Graphic 21">
                <a:extLst>
                  <a:ext uri="{FF2B5EF4-FFF2-40B4-BE49-F238E27FC236}">
                    <a16:creationId xmlns:a16="http://schemas.microsoft.com/office/drawing/2014/main" id="{EA407AE3-674B-41EE-B710-0933E2B1B1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23" name="Graphic 22">
                <a:extLst>
                  <a:ext uri="{FF2B5EF4-FFF2-40B4-BE49-F238E27FC236}">
                    <a16:creationId xmlns:a16="http://schemas.microsoft.com/office/drawing/2014/main" id="{A5E1E47C-B46F-4678-9468-19E3D2A3CB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3805" y="2201115"/>
                <a:ext cx="2801327" cy="2323623"/>
              </a:xfrm>
              <a:prstGeom prst="rect">
                <a:avLst/>
              </a:prstGeom>
            </p:spPr>
          </p:pic>
        </p:grpSp>
      </p:grpSp>
      <p:grpSp>
        <p:nvGrpSpPr>
          <p:cNvPr id="18" name="Group 17" descr="Gloves &amp; Gown">
            <a:extLst>
              <a:ext uri="{FF2B5EF4-FFF2-40B4-BE49-F238E27FC236}">
                <a16:creationId xmlns:a16="http://schemas.microsoft.com/office/drawing/2014/main" id="{90B4A3C3-C2DD-429C-A9E9-867109388957}"/>
              </a:ext>
            </a:extLst>
          </p:cNvPr>
          <p:cNvGrpSpPr/>
          <p:nvPr/>
        </p:nvGrpSpPr>
        <p:grpSpPr>
          <a:xfrm>
            <a:off x="4353389" y="1254871"/>
            <a:ext cx="3337632" cy="4538476"/>
            <a:chOff x="7813447" y="1254871"/>
            <a:chExt cx="3337632" cy="4538476"/>
          </a:xfrm>
        </p:grpSpPr>
        <p:sp>
          <p:nvSpPr>
            <p:cNvPr id="26" name="Freeform: Shape 25">
              <a:extLst>
                <a:ext uri="{FF2B5EF4-FFF2-40B4-BE49-F238E27FC236}">
                  <a16:creationId xmlns:a16="http://schemas.microsoft.com/office/drawing/2014/main" id="{62743671-C4DE-4F95-845D-D1E28802874C}"/>
                </a:ext>
              </a:extLst>
            </p:cNvPr>
            <p:cNvSpPr/>
            <p:nvPr/>
          </p:nvSpPr>
          <p:spPr>
            <a:xfrm>
              <a:off x="7834147"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b="1" kern="1200" dirty="0">
                  <a:solidFill>
                    <a:schemeClr val="bg1"/>
                  </a:solidFill>
                </a:rPr>
                <a:t>Gloves &amp; Gown</a:t>
              </a:r>
            </a:p>
          </p:txBody>
        </p:sp>
        <p:pic>
          <p:nvPicPr>
            <p:cNvPr id="27" name="Graphic 26">
              <a:extLst>
                <a:ext uri="{FF2B5EF4-FFF2-40B4-BE49-F238E27FC236}">
                  <a16:creationId xmlns:a16="http://schemas.microsoft.com/office/drawing/2014/main" id="{0077C0ED-83F0-456B-9FD4-775DD676D1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722568" y="1254871"/>
              <a:ext cx="2353646" cy="3910273"/>
            </a:xfrm>
            <a:prstGeom prst="rect">
              <a:avLst/>
            </a:prstGeom>
            <a:effectLst>
              <a:outerShdw dist="177800" dir="2700000" algn="tl" rotWithShape="0">
                <a:prstClr val="black">
                  <a:alpha val="40000"/>
                </a:prstClr>
              </a:outerShdw>
            </a:effectLst>
          </p:spPr>
        </p:pic>
        <p:pic>
          <p:nvPicPr>
            <p:cNvPr id="28" name="Graphic 27">
              <a:extLst>
                <a:ext uri="{FF2B5EF4-FFF2-40B4-BE49-F238E27FC236}">
                  <a16:creationId xmlns:a16="http://schemas.microsoft.com/office/drawing/2014/main" id="{2F25B810-090C-4A09-806F-7517CC2A792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0081774">
              <a:off x="7813447" y="2637777"/>
              <a:ext cx="2253723" cy="1981068"/>
            </a:xfrm>
            <a:prstGeom prst="rect">
              <a:avLst/>
            </a:prstGeom>
            <a:effectLst>
              <a:outerShdw dist="190500" dir="2700000" algn="tl" rotWithShape="0">
                <a:prstClr val="black">
                  <a:alpha val="40000"/>
                </a:prstClr>
              </a:outerShdw>
            </a:effectLst>
          </p:spPr>
        </p:pic>
      </p:grpSp>
      <p:sp>
        <p:nvSpPr>
          <p:cNvPr id="30" name="Freeform: Shape 29">
            <a:extLst>
              <a:ext uri="{FF2B5EF4-FFF2-40B4-BE49-F238E27FC236}">
                <a16:creationId xmlns:a16="http://schemas.microsoft.com/office/drawing/2014/main" id="{3EDDB427-16A1-432B-8DDF-02C5F6109646}"/>
              </a:ext>
              <a:ext uri="{C183D7F6-B498-43B3-948B-1728B52AA6E4}">
                <adec:decorative xmlns:adec="http://schemas.microsoft.com/office/drawing/2017/decorative" val="1"/>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Respirator</a:t>
            </a:r>
          </a:p>
        </p:txBody>
      </p:sp>
      <p:grpSp>
        <p:nvGrpSpPr>
          <p:cNvPr id="24" name="Group 23" descr="Respirator">
            <a:extLst>
              <a:ext uri="{FF2B5EF4-FFF2-40B4-BE49-F238E27FC236}">
                <a16:creationId xmlns:a16="http://schemas.microsoft.com/office/drawing/2014/main" id="{EBFDFA33-8BE2-41F0-8B47-A860AA833B47}"/>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25" name="Freeform: Shape 24">
              <a:extLst>
                <a:ext uri="{FF2B5EF4-FFF2-40B4-BE49-F238E27FC236}">
                  <a16:creationId xmlns:a16="http://schemas.microsoft.com/office/drawing/2014/main" id="{AA3C9C57-7240-45B1-8863-21C097201DE3}"/>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799C7B65-EDD4-4B34-9F0A-05F8334EF26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p:txBody>
          <a:bodyPr/>
          <a:lstStyle/>
          <a:p>
            <a:r>
              <a:rPr lang="en-US" dirty="0"/>
              <a:t>PPE Part 2 – Gloves &amp; Gown</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5</a:t>
            </a:fld>
            <a:endParaRPr lang="en-US" dirty="0"/>
          </a:p>
        </p:txBody>
      </p:sp>
    </p:spTree>
    <p:custDataLst>
      <p:tags r:id="rId1"/>
    </p:custDataLst>
    <p:extLst>
      <p:ext uri="{BB962C8B-B14F-4D97-AF65-F5344CB8AC3E}">
        <p14:creationId xmlns:p14="http://schemas.microsoft.com/office/powerpoint/2010/main" val="235889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8" y="365126"/>
            <a:ext cx="11059211" cy="416166"/>
          </a:xfrm>
        </p:spPr>
        <p:txBody>
          <a:bodyPr/>
          <a:lstStyle/>
          <a:p>
            <a:r>
              <a:rPr lang="en-US" dirty="0"/>
              <a:t>Gloves protect you and keep germs from spreading</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8" y="1791478"/>
            <a:ext cx="4599959" cy="4218777"/>
          </a:xfrm>
        </p:spPr>
        <p:txBody>
          <a:bodyPr>
            <a:normAutofit/>
          </a:bodyPr>
          <a:lstStyle/>
          <a:p>
            <a:r>
              <a:rPr lang="en-US" dirty="0"/>
              <a:t>Gloves protect you and keep you from accidentally spreading germs into your work environment. </a:t>
            </a:r>
          </a:p>
          <a:p>
            <a:r>
              <a:rPr lang="en-US" dirty="0"/>
              <a:t>Gloves help stop germs from spreading from place to place while carried on your hands. </a:t>
            </a:r>
          </a:p>
        </p:txBody>
      </p:sp>
      <p:sp>
        <p:nvSpPr>
          <p:cNvPr id="14" name="Text Placeholder 13">
            <a:extLst>
              <a:ext uri="{FF2B5EF4-FFF2-40B4-BE49-F238E27FC236}">
                <a16:creationId xmlns:a16="http://schemas.microsoft.com/office/drawing/2014/main" id="{9C0655AC-3782-49F5-AADF-FBC01D06CB6A}"/>
              </a:ext>
            </a:extLst>
          </p:cNvPr>
          <p:cNvSpPr>
            <a:spLocks noGrp="1"/>
          </p:cNvSpPr>
          <p:nvPr>
            <p:ph type="body" sz="quarter" idx="3"/>
          </p:nvPr>
        </p:nvSpPr>
        <p:spPr/>
        <p:txBody>
          <a:bodyPr/>
          <a:lstStyle/>
          <a:p>
            <a:r>
              <a:rPr lang="en-US" dirty="0"/>
              <a:t>How?</a:t>
            </a:r>
          </a:p>
        </p:txBody>
      </p:sp>
      <p:sp>
        <p:nvSpPr>
          <p:cNvPr id="9" name="Content Placeholder 8">
            <a:extLst>
              <a:ext uri="{FF2B5EF4-FFF2-40B4-BE49-F238E27FC236}">
                <a16:creationId xmlns:a16="http://schemas.microsoft.com/office/drawing/2014/main" id="{25C90A74-F9C2-4E03-9126-6EA2B35C0432}"/>
              </a:ext>
            </a:extLst>
          </p:cNvPr>
          <p:cNvSpPr>
            <a:spLocks noGrp="1"/>
          </p:cNvSpPr>
          <p:nvPr>
            <p:ph sz="quarter" idx="4"/>
          </p:nvPr>
        </p:nvSpPr>
        <p:spPr/>
        <p:txBody>
          <a:bodyPr/>
          <a:lstStyle/>
          <a:p>
            <a:r>
              <a:rPr lang="en-US" dirty="0"/>
              <a:t>Gloves cover any breaks and cracks in your skin so that germs can’t get to them, and they keep germs from spreading from your broken skin to others, or the environment. </a:t>
            </a:r>
          </a:p>
          <a:p>
            <a:r>
              <a:rPr lang="en-US" dirty="0"/>
              <a:t>If you touch something with germs on it, the germs can get on your gloves. </a:t>
            </a:r>
          </a:p>
        </p:txBody>
      </p:sp>
      <p:sp>
        <p:nvSpPr>
          <p:cNvPr id="3" name="Footer Placeholder 2">
            <a:extLst>
              <a:ext uri="{FF2B5EF4-FFF2-40B4-BE49-F238E27FC236}">
                <a16:creationId xmlns:a16="http://schemas.microsoft.com/office/drawing/2014/main" id="{413AC2F6-2CFE-49E8-97E3-A2CA3BFA47C6}"/>
              </a:ext>
            </a:extLst>
          </p:cNvPr>
          <p:cNvSpPr>
            <a:spLocks noGrp="1"/>
          </p:cNvSpPr>
          <p:nvPr>
            <p:ph type="ftr" sz="quarter" idx="11"/>
          </p:nvPr>
        </p:nvSpPr>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34ED888C-AF61-4FA6-8A3C-8BB131F45BE2}"/>
              </a:ext>
            </a:extLst>
          </p:cNvPr>
          <p:cNvSpPr>
            <a:spLocks noGrp="1"/>
          </p:cNvSpPr>
          <p:nvPr>
            <p:ph type="sldNum" sz="quarter" idx="12"/>
          </p:nvPr>
        </p:nvSpPr>
        <p:spPr/>
        <p:txBody>
          <a:bodyPr/>
          <a:lstStyle/>
          <a:p>
            <a:fld id="{0921C750-0A2B-4FC2-9266-872E12118BE5}" type="slidenum">
              <a:rPr lang="en-US" smtClean="0"/>
              <a:pPr/>
              <a:t>6</a:t>
            </a:fld>
            <a:endParaRPr lang="en-US" dirty="0"/>
          </a:p>
        </p:txBody>
      </p:sp>
    </p:spTree>
    <p:custDataLst>
      <p:tags r:id="rId1"/>
    </p:custDataLst>
    <p:extLst>
      <p:ext uri="{BB962C8B-B14F-4D97-AF65-F5344CB8AC3E}">
        <p14:creationId xmlns:p14="http://schemas.microsoft.com/office/powerpoint/2010/main" val="11296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Autofit/>
          </a:bodyPr>
          <a:lstStyle/>
          <a:p>
            <a:r>
              <a:rPr lang="en-US" dirty="0"/>
              <a:t>Gloves MUST be worn properly to be effective</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p:txBody>
          <a:bodyPr>
            <a:normAutofit/>
          </a:bodyPr>
          <a:lstStyle/>
          <a:p>
            <a:pPr marL="0" lvl="0" indent="0">
              <a:buNone/>
            </a:pPr>
            <a:r>
              <a:rPr lang="en-US" sz="2800" b="1" dirty="0">
                <a:solidFill>
                  <a:schemeClr val="accent1"/>
                </a:solidFill>
              </a:rPr>
              <a:t>Clean your hands</a:t>
            </a:r>
          </a:p>
          <a:p>
            <a:r>
              <a:rPr lang="en-US" dirty="0"/>
              <a:t>After you’ve taken your gloves off and before you put on a new pair</a:t>
            </a:r>
          </a:p>
          <a:p>
            <a:r>
              <a:rPr lang="en-US" dirty="0"/>
              <a:t>Before you reach into the box to pull out new gloves</a:t>
            </a:r>
          </a:p>
          <a:p>
            <a:endParaRPr lang="en-US" dirty="0"/>
          </a:p>
          <a:p>
            <a:pPr marL="0" indent="0">
              <a:buNone/>
            </a:pPr>
            <a:r>
              <a:rPr lang="en-US" sz="2800" b="1" dirty="0">
                <a:solidFill>
                  <a:schemeClr val="accent1"/>
                </a:solidFill>
              </a:rPr>
              <a:t>Do not wear two pairs of gloves at once, which can </a:t>
            </a:r>
          </a:p>
          <a:p>
            <a:r>
              <a:rPr lang="en-US" dirty="0"/>
              <a:t>Add new risks, like making your fingers harder to move</a:t>
            </a:r>
          </a:p>
          <a:p>
            <a:r>
              <a:rPr lang="en-US" dirty="0"/>
              <a:t>Spread germs when removing and replacing the top layer </a:t>
            </a:r>
          </a:p>
        </p:txBody>
      </p:sp>
      <p:sp>
        <p:nvSpPr>
          <p:cNvPr id="2" name="Footer Placeholder 1">
            <a:extLst>
              <a:ext uri="{FF2B5EF4-FFF2-40B4-BE49-F238E27FC236}">
                <a16:creationId xmlns:a16="http://schemas.microsoft.com/office/drawing/2014/main" id="{66E76299-5D3D-4FB8-B99A-3465D48BB0D8}"/>
              </a:ext>
            </a:extLst>
          </p:cNvPr>
          <p:cNvSpPr>
            <a:spLocks noGrp="1"/>
          </p:cNvSpPr>
          <p:nvPr>
            <p:ph type="ftr" sz="quarter" idx="11"/>
          </p:nvPr>
        </p:nvSpPr>
        <p:spPr/>
        <p:txBody>
          <a:bodyPr/>
          <a:lstStyle/>
          <a:p>
            <a:r>
              <a:rPr lang="en-US" dirty="0"/>
              <a:t>PPE Part 2 – Gloves &amp; Gowns</a:t>
            </a:r>
          </a:p>
        </p:txBody>
      </p:sp>
      <p:sp>
        <p:nvSpPr>
          <p:cNvPr id="3" name="Slide Number Placeholder 2">
            <a:extLst>
              <a:ext uri="{FF2B5EF4-FFF2-40B4-BE49-F238E27FC236}">
                <a16:creationId xmlns:a16="http://schemas.microsoft.com/office/drawing/2014/main" id="{21B3EA7A-D99C-4C08-A376-EF3BD16B12B6}"/>
              </a:ext>
            </a:extLst>
          </p:cNvPr>
          <p:cNvSpPr>
            <a:spLocks noGrp="1"/>
          </p:cNvSpPr>
          <p:nvPr>
            <p:ph type="sldNum" sz="quarter" idx="12"/>
          </p:nvPr>
        </p:nvSpPr>
        <p:spPr/>
        <p:txBody>
          <a:bodyPr/>
          <a:lstStyle/>
          <a:p>
            <a:fld id="{0921C750-0A2B-4FC2-9266-872E12118BE5}" type="slidenum">
              <a:rPr lang="en-US" smtClean="0"/>
              <a:pPr/>
              <a:t>7</a:t>
            </a:fld>
            <a:endParaRPr lang="en-US" dirty="0"/>
          </a:p>
        </p:txBody>
      </p:sp>
    </p:spTree>
    <p:custDataLst>
      <p:tags r:id="rId1"/>
    </p:custDataLst>
    <p:extLst>
      <p:ext uri="{BB962C8B-B14F-4D97-AF65-F5344CB8AC3E}">
        <p14:creationId xmlns:p14="http://schemas.microsoft.com/office/powerpoint/2010/main" val="1085489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12AD4E9-4499-4A48-BF9E-B0246BFD70E9}"/>
              </a:ext>
            </a:extLst>
          </p:cNvPr>
          <p:cNvSpPr>
            <a:spLocks noGrp="1"/>
          </p:cNvSpPr>
          <p:nvPr>
            <p:ph type="title"/>
          </p:nvPr>
        </p:nvSpPr>
        <p:spPr>
          <a:xfrm>
            <a:off x="839789" y="457200"/>
            <a:ext cx="3821112" cy="3543300"/>
          </a:xfrm>
        </p:spPr>
        <p:txBody>
          <a:bodyPr/>
          <a:lstStyle/>
          <a:p>
            <a:r>
              <a:rPr lang="en-US" b="0" dirty="0"/>
              <a:t>What </a:t>
            </a:r>
            <a:r>
              <a:rPr lang="en-US" dirty="0">
                <a:cs typeface="Calibri bold" panose="020F0702030404030204" pitchFamily="34" charset="0"/>
              </a:rPr>
              <a:t>questions</a:t>
            </a:r>
            <a:r>
              <a:rPr lang="en-US" b="0" dirty="0"/>
              <a:t> do you still have about wearing gloves?</a:t>
            </a:r>
          </a:p>
        </p:txBody>
      </p:sp>
      <p:sp>
        <p:nvSpPr>
          <p:cNvPr id="3" name="Slide Number Placeholder 2">
            <a:extLst>
              <a:ext uri="{FF2B5EF4-FFF2-40B4-BE49-F238E27FC236}">
                <a16:creationId xmlns:a16="http://schemas.microsoft.com/office/drawing/2014/main" id="{EA134CFB-9A30-4BA8-838B-570A0A0E7C37}"/>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233563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a:xfrm>
            <a:off x="839787" y="365125"/>
            <a:ext cx="11212967" cy="415925"/>
          </a:xfrm>
        </p:spPr>
        <p:txBody>
          <a:bodyPr/>
          <a:lstStyle/>
          <a:p>
            <a:r>
              <a:rPr lang="en-US" dirty="0"/>
              <a:t>Gowns protect you and keep germs from spreading</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sz="half" idx="2"/>
          </p:nvPr>
        </p:nvSpPr>
        <p:spPr>
          <a:xfrm>
            <a:off x="839788" y="1820636"/>
            <a:ext cx="3699555" cy="4189639"/>
          </a:xfrm>
        </p:spPr>
        <p:txBody>
          <a:bodyPr>
            <a:normAutofit/>
          </a:bodyPr>
          <a:lstStyle/>
          <a:p>
            <a:r>
              <a:rPr lang="en-US" dirty="0"/>
              <a:t>Gowns protect you from germs. </a:t>
            </a:r>
          </a:p>
          <a:p>
            <a:r>
              <a:rPr lang="en-US" dirty="0"/>
              <a:t>Gowns protect others by keeping germs out of the environment.  </a:t>
            </a:r>
          </a:p>
        </p:txBody>
      </p:sp>
      <p:sp>
        <p:nvSpPr>
          <p:cNvPr id="7" name="Text Placeholder 6">
            <a:extLst>
              <a:ext uri="{FF2B5EF4-FFF2-40B4-BE49-F238E27FC236}">
                <a16:creationId xmlns:a16="http://schemas.microsoft.com/office/drawing/2014/main" id="{4C32CAF8-2E45-4B83-A00B-6472DEE49E5F}"/>
              </a:ext>
            </a:extLst>
          </p:cNvPr>
          <p:cNvSpPr>
            <a:spLocks noGrp="1"/>
          </p:cNvSpPr>
          <p:nvPr>
            <p:ph type="body" sz="quarter" idx="3"/>
          </p:nvPr>
        </p:nvSpPr>
        <p:spPr>
          <a:xfrm>
            <a:off x="6172200" y="1414945"/>
            <a:ext cx="5183188" cy="823912"/>
          </a:xfrm>
        </p:spPr>
        <p:txBody>
          <a:bodyPr/>
          <a:lstStyle/>
          <a:p>
            <a:r>
              <a:rPr lang="en-US" dirty="0"/>
              <a:t>How?</a:t>
            </a:r>
          </a:p>
        </p:txBody>
      </p:sp>
      <p:sp>
        <p:nvSpPr>
          <p:cNvPr id="9" name="Content Placeholder 8">
            <a:extLst>
              <a:ext uri="{FF2B5EF4-FFF2-40B4-BE49-F238E27FC236}">
                <a16:creationId xmlns:a16="http://schemas.microsoft.com/office/drawing/2014/main" id="{25C90A74-F9C2-4E03-9126-6EA2B35C0432}"/>
              </a:ext>
            </a:extLst>
          </p:cNvPr>
          <p:cNvSpPr>
            <a:spLocks noGrp="1"/>
          </p:cNvSpPr>
          <p:nvPr>
            <p:ph sz="quarter" idx="4"/>
          </p:nvPr>
        </p:nvSpPr>
        <p:spPr>
          <a:xfrm>
            <a:off x="6172199" y="2325688"/>
            <a:ext cx="5331279" cy="3684587"/>
          </a:xfrm>
        </p:spPr>
        <p:txBody>
          <a:bodyPr/>
          <a:lstStyle/>
          <a:p>
            <a:pPr lvl="0"/>
            <a:r>
              <a:rPr lang="en-US" dirty="0"/>
              <a:t>Gowns make it easier to remove things, such as germs and body fluids, that might get on you while you work, so you don’t have to change clothes every time your clothes get dirty.</a:t>
            </a:r>
          </a:p>
          <a:p>
            <a:r>
              <a:rPr lang="en-US" dirty="0"/>
              <a:t>When you remove and dispose of your gown properly, you keep germs from spreading in the environment.</a:t>
            </a:r>
          </a:p>
        </p:txBody>
      </p:sp>
      <p:sp>
        <p:nvSpPr>
          <p:cNvPr id="3" name="Footer Placeholder 2">
            <a:extLst>
              <a:ext uri="{FF2B5EF4-FFF2-40B4-BE49-F238E27FC236}">
                <a16:creationId xmlns:a16="http://schemas.microsoft.com/office/drawing/2014/main" id="{413AC2F6-2CFE-49E8-97E3-A2CA3BFA47C6}"/>
              </a:ext>
            </a:extLst>
          </p:cNvPr>
          <p:cNvSpPr>
            <a:spLocks noGrp="1"/>
          </p:cNvSpPr>
          <p:nvPr>
            <p:ph type="ftr" sz="quarter" idx="11"/>
          </p:nvPr>
        </p:nvSpPr>
        <p:spPr>
          <a:xfrm>
            <a:off x="4680857" y="6410780"/>
            <a:ext cx="6395357" cy="365125"/>
          </a:xfrm>
        </p:spPr>
        <p:txBody>
          <a:bodyPr/>
          <a:lstStyle/>
          <a:p>
            <a:r>
              <a:rPr lang="en-US" dirty="0"/>
              <a:t>PPE Part 2 – Gloves &amp; Gowns</a:t>
            </a:r>
          </a:p>
        </p:txBody>
      </p:sp>
      <p:sp>
        <p:nvSpPr>
          <p:cNvPr id="6" name="Slide Number Placeholder 5">
            <a:extLst>
              <a:ext uri="{FF2B5EF4-FFF2-40B4-BE49-F238E27FC236}">
                <a16:creationId xmlns:a16="http://schemas.microsoft.com/office/drawing/2014/main" id="{34ED888C-AF61-4FA6-8A3C-8BB131F45BE2}"/>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16060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52214-8F75-49AC-A2BD-76678AB9C8A4}">
  <ds:schemaRefs>
    <ds:schemaRef ds:uri="http://schemas.microsoft.com/sharepoint/v3/contenttype/forms"/>
  </ds:schemaRefs>
</ds:datastoreItem>
</file>

<file path=customXml/itemProps2.xml><?xml version="1.0" encoding="utf-8"?>
<ds:datastoreItem xmlns:ds="http://schemas.openxmlformats.org/officeDocument/2006/customXml" ds:itemID="{1CB03E63-A999-4428-B2B4-E0676FFD030C}">
  <ds:schemaRefs>
    <ds:schemaRef ds:uri="http://schemas.openxmlformats.org/package/2006/metadata/core-properties"/>
    <ds:schemaRef ds:uri="http://purl.org/dc/terms/"/>
    <ds:schemaRef ds:uri="cc8a450b-1a11-4e56-adcc-c88acab015c1"/>
    <ds:schemaRef ds:uri="http://purl.org/dc/elements/1.1/"/>
    <ds:schemaRef ds:uri="7c162c85-2e33-4418-8d6a-3c9ae40ca8a5"/>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305CE3F-5F40-4BF2-B523-B31174155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13870_PFL_CleaningDisinfection_60min_v1</Template>
  <TotalTime>8714</TotalTime>
  <Words>3055</Words>
  <Application>Microsoft Office PowerPoint</Application>
  <PresentationFormat>Widescreen</PresentationFormat>
  <Paragraphs>285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Century Gothic</vt:lpstr>
      <vt:lpstr>Courier New</vt:lpstr>
      <vt:lpstr>Symbol</vt:lpstr>
      <vt:lpstr>Wingdings</vt:lpstr>
      <vt:lpstr>13780_PFL_PPT_template_Avenir_2-26-21_DRAFT</vt:lpstr>
      <vt:lpstr>Topic 8:  Ppe part 2 –  gloves &amp; gowns</vt:lpstr>
      <vt:lpstr>Agenda</vt:lpstr>
      <vt:lpstr>Learning Objectives</vt:lpstr>
      <vt:lpstr>Introductions </vt:lpstr>
      <vt:lpstr>Recommended PPE for COVID-19</vt:lpstr>
      <vt:lpstr>Gloves protect you and keep germs from spreading</vt:lpstr>
      <vt:lpstr>Gloves MUST be worn properly to be effective</vt:lpstr>
      <vt:lpstr>What questions do you still have about wearing gloves?</vt:lpstr>
      <vt:lpstr>Gowns protect you and keep germs from spreading</vt:lpstr>
      <vt:lpstr>Gowns MUST be worn properly to be effective</vt:lpstr>
      <vt:lpstr>PowerPoint Presentation</vt:lpstr>
      <vt:lpstr>discussion</vt:lpstr>
      <vt:lpstr>Key takeaways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PPE2-Glove &amp; Gowns (20min PPT)</dc:title>
  <dc:subject>Gloves and gowns</dc:subject>
  <dc:creator>Project Firstline</dc:creator>
  <cp:keywords>PPE; gloves; gowns; Project Firstline; training; CDC</cp:keywords>
  <dc:description/>
  <cp:lastModifiedBy>Shogren, Julie</cp:lastModifiedBy>
  <cp:revision>228</cp:revision>
  <dcterms:created xsi:type="dcterms:W3CDTF">2021-01-21T13:57:54Z</dcterms:created>
  <dcterms:modified xsi:type="dcterms:W3CDTF">2021-07-28T21:17:37Z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ArticulateGUID">
    <vt:lpwstr>A13DA228-5381-4852-9D94-9F881613BA02</vt:lpwstr>
  </property>
  <property fmtid="{D5CDD505-2E9C-101B-9397-08002B2CF9AE}" pid="4" name="ArticulatePath">
    <vt:lpwstr>13870PPE2GownsGloves20min</vt:lpwstr>
  </property>
</Properties>
</file>