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8" r:id="rId5"/>
    <p:sldId id="257" r:id="rId6"/>
    <p:sldId id="258" r:id="rId7"/>
    <p:sldId id="259" r:id="rId8"/>
    <p:sldId id="297" r:id="rId9"/>
    <p:sldId id="292" r:id="rId10"/>
    <p:sldId id="260" r:id="rId11"/>
    <p:sldId id="294" r:id="rId12"/>
    <p:sldId id="295" r:id="rId13"/>
    <p:sldId id="296" r:id="rId14"/>
    <p:sldId id="280" r:id="rId15"/>
    <p:sldId id="291" r:id="rId16"/>
    <p:sldId id="299"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Danielle (CDC/DDID/NCEZID/DHQP) (CTR)" initials="CD((" lastIdx="1" clrIdx="0">
    <p:extLst>
      <p:ext uri="{19B8F6BF-5375-455C-9EA6-DF929625EA0E}">
        <p15:presenceInfo xmlns:p15="http://schemas.microsoft.com/office/powerpoint/2012/main" userId="S::lwu9@cdc.gov::79b899af-cedc-48a8-bc74-ef981c2cddb1" providerId="AD"/>
      </p:ext>
    </p:extLst>
  </p:cmAuthor>
  <p:cmAuthor id="2" name="Schindelar, Jessica (CDC/DDID/NCEZID/DHQP)" initials="SJ(" lastIdx="2" clrIdx="1">
    <p:extLst>
      <p:ext uri="{19B8F6BF-5375-455C-9EA6-DF929625EA0E}">
        <p15:presenceInfo xmlns:p15="http://schemas.microsoft.com/office/powerpoint/2012/main" userId="S::ghq1@cdc.gov::65b9a8aa-06ca-402e-9a86-e01d4050ec0d" providerId="AD"/>
      </p:ext>
    </p:extLst>
  </p:cmAuthor>
  <p:cmAuthor id="3" name="Cox, Kendra (CDC/DDID/NCEZID/DHQP)" initials="CK(" lastIdx="7" clrIdx="2">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FAB"/>
    <a:srgbClr val="B95EA4"/>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BE2F78-F548-4B2A-84AF-751E239C0A80}" v="4" dt="2021-03-08T16:26:58.201"/>
    <p1510:client id="{A44ECD00-C540-0995-3403-D339F24C75C9}" v="1" dt="2021-05-28T19:33:21.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62595" autoAdjust="0"/>
  </p:normalViewPr>
  <p:slideViewPr>
    <p:cSldViewPr snapToGrid="0">
      <p:cViewPr>
        <p:scale>
          <a:sx n="50" d="100"/>
          <a:sy n="50" d="100"/>
        </p:scale>
        <p:origin x="1284" y="-448"/>
      </p:cViewPr>
      <p:guideLst/>
    </p:cSldViewPr>
  </p:slid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S::ime9@cdc.gov::39b54e8a-75b3-4198-bd57-c5a7d40723ea" providerId="AD" clId="Web-{A44ECD00-C540-0995-3403-D339F24C75C9}"/>
    <pc:docChg chg="modSld">
      <pc:chgData name="Woodring, Jacqueline M. (CDC/DDID/NCEZID/DHQP)" userId="S::ime9@cdc.gov::39b54e8a-75b3-4198-bd57-c5a7d40723ea" providerId="AD" clId="Web-{A44ECD00-C540-0995-3403-D339F24C75C9}" dt="2021-05-28T19:33:21.721" v="0" actId="1076"/>
      <pc:docMkLst>
        <pc:docMk/>
      </pc:docMkLst>
      <pc:sldChg chg="modSp">
        <pc:chgData name="Woodring, Jacqueline M. (CDC/DDID/NCEZID/DHQP)" userId="S::ime9@cdc.gov::39b54e8a-75b3-4198-bd57-c5a7d40723ea" providerId="AD" clId="Web-{A44ECD00-C540-0995-3403-D339F24C75C9}" dt="2021-05-28T19:33:21.721" v="0" actId="1076"/>
        <pc:sldMkLst>
          <pc:docMk/>
          <pc:sldMk cId="1529350652" sldId="299"/>
        </pc:sldMkLst>
        <pc:picChg chg="mod">
          <ac:chgData name="Woodring, Jacqueline M. (CDC/DDID/NCEZID/DHQP)" userId="S::ime9@cdc.gov::39b54e8a-75b3-4198-bd57-c5a7d40723ea" providerId="AD" clId="Web-{A44ECD00-C540-0995-3403-D339F24C75C9}" dt="2021-05-28T19:33:21.721" v="0" actId="1076"/>
          <ac:picMkLst>
            <pc:docMk/>
            <pc:sldMk cId="1529350652" sldId="299"/>
            <ac:picMk id="9" creationId="{5478BC0A-7F84-4AE0-B584-697E0AD24D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39941-2C0C-4B88-9D83-F1FBC8C99BAB}"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6357C-42CD-49BB-95C6-29CEA54E67E1}" type="slidenum">
              <a:rPr lang="en-US" smtClean="0"/>
              <a:t>‹#›</a:t>
            </a:fld>
            <a:endParaRPr lang="en-US"/>
          </a:p>
        </p:txBody>
      </p:sp>
    </p:spTree>
    <p:extLst>
      <p:ext uri="{BB962C8B-B14F-4D97-AF65-F5344CB8AC3E}">
        <p14:creationId xmlns:p14="http://schemas.microsoft.com/office/powerpoint/2010/main" val="71717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7-Review-LowRes-New.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1LZZz1yMGv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a:t>
            </a:fld>
            <a:endParaRPr lang="en-US"/>
          </a:p>
        </p:txBody>
      </p:sp>
    </p:spTree>
    <p:extLst>
      <p:ext uri="{BB962C8B-B14F-4D97-AF65-F5344CB8AC3E}">
        <p14:creationId xmlns:p14="http://schemas.microsoft.com/office/powerpoint/2010/main" val="2929492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“Take 60 seconds and reflect and identify personal goals and action steps that you would like to take to help stop disease from spreading.”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11</a:t>
            </a:fld>
            <a:endParaRPr lang="en-US"/>
          </a:p>
        </p:txBody>
      </p:sp>
    </p:spTree>
    <p:extLst>
      <p:ext uri="{BB962C8B-B14F-4D97-AF65-F5344CB8AC3E}">
        <p14:creationId xmlns:p14="http://schemas.microsoft.com/office/powerpoint/2010/main" val="1396522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ready to add to the list, as needed.]</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key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12</a:t>
            </a:fld>
            <a:endParaRPr lang="en-US"/>
          </a:p>
        </p:txBody>
      </p:sp>
    </p:spTree>
    <p:extLst>
      <p:ext uri="{BB962C8B-B14F-4D97-AF65-F5344CB8AC3E}">
        <p14:creationId xmlns:p14="http://schemas.microsoft.com/office/powerpoint/2010/main" val="119533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“Please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13</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14</a:t>
            </a:fld>
            <a:endParaRPr lang="en-US"/>
          </a:p>
        </p:txBody>
      </p:sp>
    </p:spTree>
    <p:extLst>
      <p:ext uri="{BB962C8B-B14F-4D97-AF65-F5344CB8AC3E}">
        <p14:creationId xmlns:p14="http://schemas.microsoft.com/office/powerpoint/2010/main" val="998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back to Project Firstline. We’ll meet today for one hour. Please keep your videos on, to the extent possible, and keep your microphone muted when you are not contributing to the discussion. It’s great to see you all here today!”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2</a:t>
            </a:fld>
            <a:endParaRPr lang="en-US"/>
          </a:p>
        </p:txBody>
      </p:sp>
    </p:spTree>
    <p:extLst>
      <p:ext uri="{BB962C8B-B14F-4D97-AF65-F5344CB8AC3E}">
        <p14:creationId xmlns:p14="http://schemas.microsoft.com/office/powerpoint/2010/main" val="7016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“Last time, </a:t>
            </a:r>
            <a:r>
              <a:rPr lang="en-US" sz="1200" kern="1200" dirty="0">
                <a:solidFill>
                  <a:schemeClr val="tx1"/>
                </a:solidFill>
                <a:latin typeface="+mn-lt"/>
                <a:ea typeface="+mn-ea"/>
                <a:cs typeface="+mn-cs"/>
              </a:rPr>
              <a:t>we focused on how viruses spread from surfaces to people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Would anyone like to share key messages or ideas from the last session that stand out in your memory</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Pause for a minute, allowing time for responses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“Great, thank you for those responses. Today we will focus on a review of how COVID-19 spreads.”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4</a:t>
            </a:fld>
            <a:endParaRPr lang="en-US"/>
          </a:p>
        </p:txBody>
      </p:sp>
    </p:spTree>
    <p:extLst>
      <p:ext uri="{BB962C8B-B14F-4D97-AF65-F5344CB8AC3E}">
        <p14:creationId xmlns:p14="http://schemas.microsoft.com/office/powerpoint/2010/main" val="70136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“Today we’re going to review these concepts and think about what questions have been answered, and what new questions we have. You may remember a slide similar to this from our very first session. On the left are the topics we’ve started to cover. On the right are broader themes and topics included across the training series. </a:t>
            </a:r>
            <a:r>
              <a:rPr lang="en-US" sz="1200" b="1" kern="1200" dirty="0">
                <a:solidFill>
                  <a:schemeClr val="tx1"/>
                </a:solidFill>
                <a:effectLst/>
                <a:latin typeface="+mn-lt"/>
                <a:ea typeface="+mn-ea"/>
                <a:cs typeface="+mn-cs"/>
              </a:rPr>
              <a:t>Which topics on the right do you think you understand better than you did before?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after audience has answered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“Now look at the list on the left. Hopefully, we’ve all learned together some new information together. Let’s take a minute to reflect on that learning.”</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5</a:t>
            </a:fld>
            <a:endParaRPr lang="en-US"/>
          </a:p>
        </p:txBody>
      </p:sp>
    </p:spTree>
    <p:extLst>
      <p:ext uri="{BB962C8B-B14F-4D97-AF65-F5344CB8AC3E}">
        <p14:creationId xmlns:p14="http://schemas.microsoft.com/office/powerpoint/2010/main" val="373653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“Please turn in your participant booklets to the blank journaling space for this session and make a simple table for yourself like the one on the screen. Please take a moment to fill it in, based on the content we’ve covered so far. This is your chance to jot down what you’ve learned, and what you still want to know. Please try to fill in all three columns.”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going to come back to these lists in a moment. First, let’s see how Dr. Carlson would sum up ‘what we know’ collectively, based on the session we’ve had so far.”</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6</a:t>
            </a:fld>
            <a:endParaRPr lang="en-US"/>
          </a:p>
        </p:txBody>
      </p:sp>
    </p:spTree>
    <p:extLst>
      <p:ext uri="{BB962C8B-B14F-4D97-AF65-F5344CB8AC3E}">
        <p14:creationId xmlns:p14="http://schemas.microsoft.com/office/powerpoint/2010/main" val="276730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[after video]</a:t>
            </a:r>
          </a:p>
          <a:p>
            <a:r>
              <a:rPr lang="en-US" sz="1200" kern="1200" dirty="0">
                <a:solidFill>
                  <a:schemeClr val="tx1"/>
                </a:solidFill>
                <a:effectLst/>
                <a:latin typeface="+mn-lt"/>
                <a:ea typeface="+mn-ea"/>
                <a:cs typeface="+mn-cs"/>
              </a:rPr>
              <a:t>“If you’d like to make any changes to your lists, please feel free to do so!”</a:t>
            </a:r>
          </a:p>
          <a:p>
            <a:endParaRPr lang="en-US" dirty="0"/>
          </a:p>
          <a:p>
            <a:r>
              <a:rPr lang="en-US" dirty="0"/>
              <a:t>Access the video here: </a:t>
            </a:r>
          </a:p>
          <a:p>
            <a:r>
              <a:rPr lang="en-US" b="1" dirty="0"/>
              <a:t>CDC Website:</a:t>
            </a:r>
            <a:r>
              <a:rPr lang="en-US" sz="1200" b="1" i="1" u="sng"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https://www.cdc.gov/infectioncontrol/projectfirstline/videos/Ep7-Review-LowRes-New.mp4</a:t>
            </a:r>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OR</a:t>
            </a:r>
          </a:p>
          <a:p>
            <a:pPr marL="0" indent="0">
              <a:buNone/>
            </a:pPr>
            <a:r>
              <a:rPr lang="en-US" sz="1200" b="1" dirty="0"/>
              <a:t>Project Firstline YouTube Playlist: </a:t>
            </a:r>
            <a:r>
              <a:rPr lang="en-US" sz="1200" u="sng" kern="1200" dirty="0">
                <a:solidFill>
                  <a:schemeClr val="tx1"/>
                </a:solidFill>
                <a:effectLst/>
                <a:latin typeface="+mn-lt"/>
                <a:ea typeface="+mn-ea"/>
                <a:cs typeface="+mn-cs"/>
                <a:hlinkClick r:id="rId4"/>
              </a:rPr>
              <a:t>https://www.youtube.com/watch?v=1LZZz1yMGvY</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7</a:t>
            </a:fld>
            <a:endParaRPr lang="en-US"/>
          </a:p>
        </p:txBody>
      </p:sp>
    </p:spTree>
    <p:extLst>
      <p:ext uri="{BB962C8B-B14F-4D97-AF65-F5344CB8AC3E}">
        <p14:creationId xmlns:p14="http://schemas.microsoft.com/office/powerpoint/2010/main" val="28713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“Now let’s talk about the last column, what we want to know. As we discussed in the first session, CDC is actively collecting participant questions and will generate future videos and other resources for answering these questions. Some of them will also be a direct focus of future sessions, such as a closer look at specific recommendations for PPE, hand hygiene, triage and screening, source control, and disinfection and environmental cleaning. But there’s a lot we can learn now, too.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of breaking into groups today, we’re going to each take some focused individual time to investigate something you want to know from the list generated today. Here’s how this will work. I’m going to give you 15 minutes. In this time, please visit CDC’s Project Firstline Resources Page to become familiar with what resources are available. </a:t>
            </a: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Resources | Project Firstline | Infection Control | CDC</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you will find graphics, </a:t>
            </a:r>
            <a:r>
              <a:rPr lang="en-US" sz="1200" i="1" kern="1200" dirty="0">
                <a:solidFill>
                  <a:schemeClr val="tx1"/>
                </a:solidFill>
                <a:effectLst/>
                <a:latin typeface="+mn-lt"/>
                <a:ea typeface="+mn-ea"/>
                <a:cs typeface="+mn-cs"/>
              </a:rPr>
              <a:t>Inside Infection Control</a:t>
            </a:r>
            <a:r>
              <a:rPr lang="en-US" sz="1200" kern="1200" dirty="0">
                <a:solidFill>
                  <a:schemeClr val="tx1"/>
                </a:solidFill>
                <a:effectLst/>
                <a:latin typeface="+mn-lt"/>
                <a:ea typeface="+mn-ea"/>
                <a:cs typeface="+mn-cs"/>
              </a:rPr>
              <a:t> videos, and partner resources where Project Firstline has answered questions from frontline healthcare workers and public health staff across multiple topics. CDC will continue to update this page as new resources are released, so make sure to bookmark it and check back often. </a:t>
            </a:r>
          </a:p>
          <a:p>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If you do not see resources that could help answer questions you still have, try to find related questions that have been answered and see what you learn. You can use your Participant Booklet to write down what you find. Everyone should be ready to report back helpful resources that they found.”</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8</a:t>
            </a:fld>
            <a:endParaRPr lang="en-US"/>
          </a:p>
        </p:txBody>
      </p:sp>
    </p:spTree>
    <p:extLst>
      <p:ext uri="{BB962C8B-B14F-4D97-AF65-F5344CB8AC3E}">
        <p14:creationId xmlns:p14="http://schemas.microsoft.com/office/powerpoint/2010/main" val="423382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Sample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reconvene and see what we’ve learned.”</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9</a:t>
            </a:fld>
            <a:endParaRPr lang="en-US"/>
          </a:p>
        </p:txBody>
      </p:sp>
    </p:spTree>
    <p:extLst>
      <p:ext uri="{BB962C8B-B14F-4D97-AF65-F5344CB8AC3E}">
        <p14:creationId xmlns:p14="http://schemas.microsoft.com/office/powerpoint/2010/main" val="170241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Sample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 reminder that you have the Virus Lock and Key and The Parts of Viruses job aids available to you to help explain these concepts to others.”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Resources | Project Firstline | Infection Control | CDC</a:t>
            </a:r>
            <a:r>
              <a:rPr lang="en-US" dirty="0"/>
              <a:t>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10</a:t>
            </a:fld>
            <a:endParaRPr lang="en-US"/>
          </a:p>
        </p:txBody>
      </p:sp>
    </p:spTree>
    <p:extLst>
      <p:ext uri="{BB962C8B-B14F-4D97-AF65-F5344CB8AC3E}">
        <p14:creationId xmlns:p14="http://schemas.microsoft.com/office/powerpoint/2010/main" val="99073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
            <a:extLst>
              <a:ext uri="{FF2B5EF4-FFF2-40B4-BE49-F238E27FC236}">
                <a16:creationId xmlns:a16="http://schemas.microsoft.com/office/drawing/2014/main" id="{816D08F4-78A8-40FD-A8D7-31A72F1ABA76}"/>
              </a:ext>
            </a:extLst>
          </p:cNvPr>
          <p:cNvSpPr>
            <a:spLocks noGrp="1"/>
          </p:cNvSpPr>
          <p:nvPr>
            <p:ph type="title"/>
          </p:nvPr>
        </p:nvSpPr>
        <p:spPr>
          <a:xfrm>
            <a:off x="997226" y="5712251"/>
            <a:ext cx="10515600" cy="1325563"/>
          </a:xfrm>
        </p:spPr>
        <p:txBody>
          <a:bodyPr>
            <a:noAutofit/>
          </a:bodyPr>
          <a:lstStyle/>
          <a:p>
            <a:pPr algn="ctr"/>
            <a:br>
              <a:rPr lang="en-US" sz="3600" b="1" dirty="0">
                <a:solidFill>
                  <a:srgbClr val="2F5597"/>
                </a:solidFill>
                <a:latin typeface="+mn-lt"/>
              </a:rPr>
            </a:br>
            <a:r>
              <a:rPr lang="en-US" sz="3600" b="1" dirty="0">
                <a:solidFill>
                  <a:srgbClr val="2F5597"/>
                </a:solidFill>
                <a:latin typeface="+mn-lt"/>
              </a:rPr>
              <a:t>Topic 5: How COVID-19 Spreads: A Review</a:t>
            </a:r>
            <a:br>
              <a:rPr lang="en-US" sz="3600" b="1" dirty="0">
                <a:solidFill>
                  <a:srgbClr val="2F5597"/>
                </a:solidFill>
                <a:latin typeface="+mn-lt"/>
              </a:rPr>
            </a:br>
            <a:r>
              <a:rPr lang="en-US" sz="3600" b="1" dirty="0">
                <a:solidFill>
                  <a:srgbClr val="2F5597"/>
                </a:solidFill>
                <a:latin typeface="+mn-lt"/>
              </a:rPr>
              <a:t>[Date of training]</a:t>
            </a:r>
            <a:br>
              <a:rPr lang="en-US" sz="3600" b="1" dirty="0">
                <a:solidFill>
                  <a:srgbClr val="2F5597"/>
                </a:solidFill>
                <a:latin typeface="+mn-lt"/>
              </a:rPr>
            </a:br>
            <a:endParaRPr lang="en-US" sz="3600" b="1" dirty="0">
              <a:solidFill>
                <a:srgbClr val="2F5597"/>
              </a:solidFill>
              <a:latin typeface="+mn-lt"/>
            </a:endParaRPr>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39F7DD81-9365-4D3B-A916-BBE2CA7B44CB}"/>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88199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E1C9-281C-4A5C-9DBC-AB181870863D}"/>
              </a:ext>
            </a:extLst>
          </p:cNvPr>
          <p:cNvSpPr>
            <a:spLocks noGrp="1"/>
          </p:cNvSpPr>
          <p:nvPr>
            <p:ph type="title"/>
          </p:nvPr>
        </p:nvSpPr>
        <p:spPr/>
        <p:txBody>
          <a:bodyPr/>
          <a:lstStyle/>
          <a:p>
            <a:r>
              <a:rPr lang="en-US" b="1" dirty="0">
                <a:latin typeface="+mn-lt"/>
              </a:rPr>
              <a:t>Job Aids Available to You</a:t>
            </a:r>
          </a:p>
        </p:txBody>
      </p:sp>
      <p:pic>
        <p:nvPicPr>
          <p:cNvPr id="12" name="Picture 11" descr="Diagram titled Virus Lock and Key that includes how viruses invade cells. CDC logo and Project Firstline logo included.">
            <a:extLst>
              <a:ext uri="{FF2B5EF4-FFF2-40B4-BE49-F238E27FC236}">
                <a16:creationId xmlns:a16="http://schemas.microsoft.com/office/drawing/2014/main" id="{808DBF0B-5B88-4704-9C04-5EF6D8D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3" name="Picture 12" descr="Diagram including the description of the parts of a virus&#10;">
            <a:extLst>
              <a:ext uri="{FF2B5EF4-FFF2-40B4-BE49-F238E27FC236}">
                <a16:creationId xmlns:a16="http://schemas.microsoft.com/office/drawing/2014/main" id="{D52AD753-2608-4038-82A9-B959D40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sp>
        <p:nvSpPr>
          <p:cNvPr id="4" name="Rectangle 3">
            <a:extLst>
              <a:ext uri="{FF2B5EF4-FFF2-40B4-BE49-F238E27FC236}">
                <a16:creationId xmlns:a16="http://schemas.microsoft.com/office/drawing/2014/main" id="{07B3E730-8B16-4C9F-8461-E36BFFB88519}"/>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BB4791-8D01-4CCC-A578-17975268737A}"/>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7B94819-87DB-4623-93FE-E1A8E68D26E6}"/>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378A8A-6263-435F-8E06-DC6532353D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6350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675524" y="1018622"/>
            <a:ext cx="10515600" cy="2852737"/>
          </a:xfrm>
        </p:spPr>
        <p:txBody>
          <a:bodyPr/>
          <a:lstStyle/>
          <a:p>
            <a:pPr algn="ctr"/>
            <a:r>
              <a:rPr lang="en-US" b="1" i="1" dirty="0">
                <a:latin typeface="+mn-lt"/>
              </a:rPr>
              <a:t>Reflection</a:t>
            </a:r>
          </a:p>
        </p:txBody>
      </p:sp>
      <p:sp>
        <p:nvSpPr>
          <p:cNvPr id="5" name="Rectangle 4">
            <a:extLst>
              <a:ext uri="{FF2B5EF4-FFF2-40B4-BE49-F238E27FC236}">
                <a16:creationId xmlns:a16="http://schemas.microsoft.com/office/drawing/2014/main" id="{87C62DF0-9A19-4447-9CB8-9AD0C945B5B6}"/>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647D41-D7ED-43D9-91F6-107D40BD565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FE53C3-1E82-45F9-B989-623BC16D8B64}"/>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F98A3D3-B5B2-41B8-A8A1-44DD0C97CF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p:txBody>
          <a:bodyPr/>
          <a:lstStyle/>
          <a:p>
            <a:pPr lvl="0"/>
            <a:r>
              <a:rPr lang="en-US" dirty="0"/>
              <a:t>The main way that SARS-CoV-2, the virus that causes the disease COVID-19, travels between people is through respiratory droplets in our breath.</a:t>
            </a:r>
          </a:p>
          <a:p>
            <a:pPr lvl="0"/>
            <a:r>
              <a:rPr lang="en-US" dirty="0"/>
              <a:t>Another way you can get sick with COVID-19 is if you touch something that has live SARS-CoV-2 virus on it, and then touch your face without cleaning your hands first.</a:t>
            </a:r>
          </a:p>
          <a:p>
            <a:pPr marL="0" indent="0">
              <a:buNone/>
            </a:pPr>
            <a:endParaRPr lang="en-US" dirty="0"/>
          </a:p>
        </p:txBody>
      </p:sp>
      <p:sp>
        <p:nvSpPr>
          <p:cNvPr id="4" name="Rectangle 3">
            <a:extLst>
              <a:ext uri="{FF2B5EF4-FFF2-40B4-BE49-F238E27FC236}">
                <a16:creationId xmlns:a16="http://schemas.microsoft.com/office/drawing/2014/main" id="{EEDD9F31-CAD2-4F2F-A03C-AD1E3BF5098A}"/>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9FA8E0-EDFF-4F1F-9BB6-640E2F685E63}"/>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3AA101-817C-41FE-BC6A-EA6FEF717ECF}"/>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97ED54-BFBF-45F6-B5AF-830360DABB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03964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a:t>YouTube:</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245977" y="6249428"/>
            <a:ext cx="1634834" cy="613913"/>
          </a:xfrm>
          <a:prstGeom prst="rect">
            <a:avLst/>
          </a:prstGeom>
        </p:spPr>
      </p:pic>
    </p:spTree>
    <p:extLst>
      <p:ext uri="{BB962C8B-B14F-4D97-AF65-F5344CB8AC3E}">
        <p14:creationId xmlns:p14="http://schemas.microsoft.com/office/powerpoint/2010/main" val="152935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2C2FE77B-E9B9-4869-9CF2-F20554FBE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07" y="54719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460513" y="752751"/>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1DEFB7AF-A24B-4F68-9AC8-5B328817D1D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E4F7A1-8C98-4283-827C-A5196625928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57B727-6E9B-4EB3-A650-53160B16E745}"/>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7E6D6A6-D161-4F32-8EC5-F75657DBDE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How COVID-19 Spreads: A Review</a:t>
            </a:r>
          </a:p>
          <a:p>
            <a:pPr lvl="1"/>
            <a:r>
              <a:rPr lang="en-US" dirty="0"/>
              <a:t>Video</a:t>
            </a:r>
          </a:p>
          <a:p>
            <a:pPr lvl="1"/>
            <a:r>
              <a:rPr lang="en-US" dirty="0"/>
              <a:t>Discussion and reflection</a:t>
            </a:r>
          </a:p>
          <a:p>
            <a:r>
              <a:rPr lang="en-US" dirty="0"/>
              <a:t>Session feedback form and next steps</a:t>
            </a:r>
          </a:p>
        </p:txBody>
      </p:sp>
      <p:sp>
        <p:nvSpPr>
          <p:cNvPr id="4" name="Rectangle 3">
            <a:extLst>
              <a:ext uri="{FF2B5EF4-FFF2-40B4-BE49-F238E27FC236}">
                <a16:creationId xmlns:a16="http://schemas.microsoft.com/office/drawing/2014/main" id="{2F745F9A-1770-49F6-9C4C-FEC50EDA56C1}"/>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54BC78-68BC-4A36-9D3A-84570D69B647}"/>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9B185EB-EA52-4828-96A1-927246338427}"/>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6BFD3BC-D5AC-43BC-A06D-A65A152FC8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dirty="0">
                <a:latin typeface="+mn-lt"/>
              </a:rPr>
              <a:t>Learning Objective</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lstStyle/>
          <a:p>
            <a:pPr lvl="0"/>
            <a:r>
              <a:rPr lang="en-US" dirty="0"/>
              <a:t>Describe two (2) ways that SARS-CoV-2 spreads </a:t>
            </a:r>
          </a:p>
          <a:p>
            <a:endParaRPr lang="en-US" dirty="0"/>
          </a:p>
        </p:txBody>
      </p:sp>
      <p:sp>
        <p:nvSpPr>
          <p:cNvPr id="4" name="Rectangle 3">
            <a:extLst>
              <a:ext uri="{FF2B5EF4-FFF2-40B4-BE49-F238E27FC236}">
                <a16:creationId xmlns:a16="http://schemas.microsoft.com/office/drawing/2014/main" id="{79793CA5-7672-4BCE-8F10-5F7514FC8EA1}"/>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4657A21-ABE1-4A33-8BC2-3E708ACE363F}"/>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D33591-6335-49D0-8524-95592C0E623C}"/>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83F9B8A-2031-4F0E-9F84-D22B9FEAD0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8200" y="1348724"/>
            <a:ext cx="10515600" cy="2852737"/>
          </a:xfrm>
        </p:spPr>
        <p:txBody>
          <a:bodyPr>
            <a:normAutofit/>
          </a:bodyPr>
          <a:lstStyle/>
          <a:p>
            <a:pPr algn="ctr"/>
            <a:r>
              <a:rPr lang="en-US" b="1" dirty="0">
                <a:latin typeface="+mn-lt"/>
              </a:rPr>
              <a:t>Thinking back to last session…</a:t>
            </a:r>
          </a:p>
        </p:txBody>
      </p:sp>
      <p:sp>
        <p:nvSpPr>
          <p:cNvPr id="3" name="Rectangle 2">
            <a:extLst>
              <a:ext uri="{FF2B5EF4-FFF2-40B4-BE49-F238E27FC236}">
                <a16:creationId xmlns:a16="http://schemas.microsoft.com/office/drawing/2014/main" id="{3D324291-A951-4D25-A5E6-CB3A4E796C6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429DDA-A1CE-4A12-8054-1638A3516AE1}"/>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0DF031-955B-45AE-B690-2759B5D81AF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79D098-999E-476B-A759-06388B5C68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29CF-80B2-47E8-A428-F7D094BD64F9}"/>
              </a:ext>
            </a:extLst>
          </p:cNvPr>
          <p:cNvSpPr>
            <a:spLocks noGrp="1"/>
          </p:cNvSpPr>
          <p:nvPr>
            <p:ph type="title"/>
          </p:nvPr>
        </p:nvSpPr>
        <p:spPr/>
        <p:txBody>
          <a:bodyPr/>
          <a:lstStyle/>
          <a:p>
            <a:r>
              <a:rPr lang="en-US" b="1" dirty="0">
                <a:latin typeface="+mn-lt"/>
              </a:rPr>
              <a:t>Session Topics</a:t>
            </a:r>
          </a:p>
        </p:txBody>
      </p:sp>
      <p:sp>
        <p:nvSpPr>
          <p:cNvPr id="3" name="Content Placeholder 2">
            <a:extLst>
              <a:ext uri="{FF2B5EF4-FFF2-40B4-BE49-F238E27FC236}">
                <a16:creationId xmlns:a16="http://schemas.microsoft.com/office/drawing/2014/main" id="{80DDD973-9327-4212-9D8D-25DDA8060921}"/>
              </a:ext>
            </a:extLst>
          </p:cNvPr>
          <p:cNvSpPr>
            <a:spLocks noGrp="1"/>
          </p:cNvSpPr>
          <p:nvPr>
            <p:ph sz="half" idx="1"/>
          </p:nvPr>
        </p:nvSpPr>
        <p:spPr/>
        <p:txBody>
          <a:bodyPr>
            <a:normAutofit fontScale="92500" lnSpcReduction="10000"/>
          </a:bodyPr>
          <a:lstStyle/>
          <a:p>
            <a:r>
              <a:rPr lang="en-US" b="1" dirty="0">
                <a:solidFill>
                  <a:srgbClr val="B95EA4"/>
                </a:solidFill>
              </a:rPr>
              <a:t>What We’ve Covered So Far</a:t>
            </a:r>
          </a:p>
          <a:p>
            <a:r>
              <a:rPr lang="en-US" sz="2600" dirty="0"/>
              <a:t>The Concept of Infection Control</a:t>
            </a:r>
          </a:p>
          <a:p>
            <a:r>
              <a:rPr lang="en-US" sz="2600" dirty="0"/>
              <a:t>The Basic Science of Viruses </a:t>
            </a:r>
          </a:p>
          <a:p>
            <a:r>
              <a:rPr lang="en-US" sz="2600" dirty="0"/>
              <a:t>How Respiratory Droplets Spread COVID-19</a:t>
            </a:r>
          </a:p>
          <a:p>
            <a:r>
              <a:rPr lang="en-US" sz="2600" dirty="0"/>
              <a:t>How Viruses Spread from Surfaces to People</a:t>
            </a:r>
          </a:p>
        </p:txBody>
      </p:sp>
      <p:sp>
        <p:nvSpPr>
          <p:cNvPr id="4" name="Content Placeholder 3">
            <a:extLst>
              <a:ext uri="{FF2B5EF4-FFF2-40B4-BE49-F238E27FC236}">
                <a16:creationId xmlns:a16="http://schemas.microsoft.com/office/drawing/2014/main" id="{7700FA5A-D93F-4C3F-A64A-1BA27061FBEE}"/>
              </a:ext>
            </a:extLst>
          </p:cNvPr>
          <p:cNvSpPr>
            <a:spLocks noGrp="1"/>
          </p:cNvSpPr>
          <p:nvPr>
            <p:ph sz="half" idx="2"/>
          </p:nvPr>
        </p:nvSpPr>
        <p:spPr>
          <a:xfrm>
            <a:off x="6172200" y="1816445"/>
            <a:ext cx="5181600" cy="4667250"/>
          </a:xfrm>
        </p:spPr>
        <p:txBody>
          <a:bodyPr>
            <a:normAutofit fontScale="92500" lnSpcReduction="10000"/>
          </a:bodyPr>
          <a:lstStyle/>
          <a:p>
            <a:r>
              <a:rPr lang="en-US" b="1" dirty="0">
                <a:solidFill>
                  <a:srgbClr val="055FAB"/>
                </a:solidFill>
              </a:rPr>
              <a:t>Broader Themes and Topics</a:t>
            </a:r>
          </a:p>
          <a:p>
            <a:pPr lvl="1"/>
            <a:r>
              <a:rPr lang="en-US" sz="2600" dirty="0"/>
              <a:t>Infection Control: The Basics</a:t>
            </a:r>
          </a:p>
          <a:p>
            <a:pPr lvl="1"/>
            <a:r>
              <a:rPr lang="en-US" sz="2600" dirty="0"/>
              <a:t>Source Control</a:t>
            </a:r>
          </a:p>
          <a:p>
            <a:pPr lvl="1"/>
            <a:r>
              <a:rPr lang="en-US" sz="2600" dirty="0"/>
              <a:t>PPE: Basics</a:t>
            </a:r>
          </a:p>
          <a:p>
            <a:pPr lvl="1"/>
            <a:r>
              <a:rPr lang="en-US" sz="2600" dirty="0"/>
              <a:t>PPE: Donning and Doffing</a:t>
            </a:r>
          </a:p>
          <a:p>
            <a:pPr lvl="1"/>
            <a:r>
              <a:rPr lang="en-US" sz="2600" dirty="0"/>
              <a:t>Hand Hygiene</a:t>
            </a:r>
          </a:p>
          <a:p>
            <a:pPr lvl="1"/>
            <a:r>
              <a:rPr lang="en-US" sz="2600" dirty="0"/>
              <a:t>Crisis Standards of Care</a:t>
            </a:r>
          </a:p>
          <a:p>
            <a:pPr lvl="1"/>
            <a:r>
              <a:rPr lang="en-US" sz="2600" dirty="0"/>
              <a:t>Triage</a:t>
            </a:r>
          </a:p>
          <a:p>
            <a:pPr lvl="1"/>
            <a:r>
              <a:rPr lang="en-US" sz="2600" dirty="0"/>
              <a:t>Microbiology Basics</a:t>
            </a:r>
          </a:p>
          <a:p>
            <a:pPr lvl="1"/>
            <a:r>
              <a:rPr lang="en-US" sz="2600" dirty="0"/>
              <a:t>Recognizing Risk</a:t>
            </a:r>
          </a:p>
          <a:p>
            <a:pPr lvl="1"/>
            <a:r>
              <a:rPr lang="en-US" sz="2600" dirty="0"/>
              <a:t>Environmental Cleaning and Disinfection</a:t>
            </a:r>
          </a:p>
        </p:txBody>
      </p:sp>
      <p:sp>
        <p:nvSpPr>
          <p:cNvPr id="5" name="Rectangle 4">
            <a:extLst>
              <a:ext uri="{FF2B5EF4-FFF2-40B4-BE49-F238E27FC236}">
                <a16:creationId xmlns:a16="http://schemas.microsoft.com/office/drawing/2014/main" id="{23C7BC98-2E9E-402D-90DF-2436EBAA7068}"/>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A9CAE7-DDA3-4E06-BDA5-9C4FBC4ACFFE}"/>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2899E1-614C-4E2D-9197-66C782FB013F}"/>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101ABAD-6392-4A8A-8429-AD962F3D25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55065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1843-9DA0-45C6-A07B-3C986121684D}"/>
              </a:ext>
            </a:extLst>
          </p:cNvPr>
          <p:cNvSpPr>
            <a:spLocks noGrp="1"/>
          </p:cNvSpPr>
          <p:nvPr>
            <p:ph type="title"/>
          </p:nvPr>
        </p:nvSpPr>
        <p:spPr>
          <a:xfrm>
            <a:off x="417443" y="526019"/>
            <a:ext cx="11429999" cy="1325563"/>
          </a:xfrm>
        </p:spPr>
        <p:txBody>
          <a:bodyPr>
            <a:normAutofit/>
          </a:bodyPr>
          <a:lstStyle/>
          <a:p>
            <a:r>
              <a:rPr lang="en-US" b="1" dirty="0">
                <a:latin typeface="+mn-lt"/>
              </a:rPr>
              <a:t>What I know and still want to know…</a:t>
            </a:r>
          </a:p>
        </p:txBody>
      </p:sp>
      <p:graphicFrame>
        <p:nvGraphicFramePr>
          <p:cNvPr id="4" name="Table 4">
            <a:extLst>
              <a:ext uri="{FF2B5EF4-FFF2-40B4-BE49-F238E27FC236}">
                <a16:creationId xmlns:a16="http://schemas.microsoft.com/office/drawing/2014/main" id="{D59539BF-42ED-408C-9B8D-995A5287D46C}"/>
              </a:ext>
            </a:extLst>
          </p:cNvPr>
          <p:cNvGraphicFramePr>
            <a:graphicFrameLocks noGrp="1"/>
          </p:cNvGraphicFramePr>
          <p:nvPr>
            <p:ph idx="1"/>
            <p:extLst>
              <p:ext uri="{D42A27DB-BD31-4B8C-83A1-F6EECF244321}">
                <p14:modId xmlns:p14="http://schemas.microsoft.com/office/powerpoint/2010/main" val="663294688"/>
              </p:ext>
            </p:extLst>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val="2435228528"/>
                    </a:ext>
                  </a:extLst>
                </a:gridCol>
                <a:gridCol w="3505199">
                  <a:extLst>
                    <a:ext uri="{9D8B030D-6E8A-4147-A177-3AD203B41FA5}">
                      <a16:colId xmlns:a16="http://schemas.microsoft.com/office/drawing/2014/main" val="3191638541"/>
                    </a:ext>
                  </a:extLst>
                </a:gridCol>
                <a:gridCol w="3505199">
                  <a:extLst>
                    <a:ext uri="{9D8B030D-6E8A-4147-A177-3AD203B41FA5}">
                      <a16:colId xmlns:a16="http://schemas.microsoft.com/office/drawing/2014/main" val="2762907762"/>
                    </a:ext>
                  </a:extLst>
                </a:gridCol>
              </a:tblGrid>
              <a:tr h="821055">
                <a:tc>
                  <a:txBody>
                    <a:bodyPr/>
                    <a:lstStyle/>
                    <a:p>
                      <a:r>
                        <a:rPr lang="en-US" b="1" dirty="0"/>
                        <a:t>What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think I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What I want to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731289"/>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265988"/>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887001"/>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7550480"/>
                  </a:ext>
                </a:extLst>
              </a:tr>
              <a:tr h="82105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624092"/>
                  </a:ext>
                </a:extLst>
              </a:tr>
            </a:tbl>
          </a:graphicData>
        </a:graphic>
      </p:graphicFrame>
      <p:sp>
        <p:nvSpPr>
          <p:cNvPr id="5" name="Rectangle 4">
            <a:extLst>
              <a:ext uri="{FF2B5EF4-FFF2-40B4-BE49-F238E27FC236}">
                <a16:creationId xmlns:a16="http://schemas.microsoft.com/office/drawing/2014/main" id="{7FCEBA0E-055D-4972-874B-B4150BC8C75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DDC782D-F5CB-486E-A04E-99FB61186C16}"/>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9C91BD-C1FD-4230-9BF3-C9BA4C3023A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08641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p:nvPr>
        </p:nvSpPr>
        <p:spPr>
          <a:solidFill>
            <a:schemeClr val="bg1">
              <a:alpha val="50000"/>
            </a:schemeClr>
          </a:solidFill>
        </p:spPr>
        <p:txBody>
          <a:bodyPr>
            <a:normAutofit/>
          </a:bodyPr>
          <a:lstStyle/>
          <a:p>
            <a:r>
              <a:rPr lang="en-US" sz="3600" dirty="0"/>
              <a:t>Video blog 99: How does COVID-19 spread? A Review (link)</a:t>
            </a:r>
          </a:p>
        </p:txBody>
      </p:sp>
      <p:sp>
        <p:nvSpPr>
          <p:cNvPr id="5" name="Rectangle 4">
            <a:extLst>
              <a:ext uri="{FF2B5EF4-FFF2-40B4-BE49-F238E27FC236}">
                <a16:creationId xmlns:a16="http://schemas.microsoft.com/office/drawing/2014/main" id="{DD7C920C-17FA-4361-9BB0-7F79C7E852DE}"/>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DCED90-8BE3-4C1B-AA7C-28AB95B12630}"/>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8F4939-1C9A-4E01-A2B4-D17D326812D1}"/>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7C4B4CBC-0119-4034-997B-B213618E1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id="{C9A82FF5-6B89-43C7-943A-076E724451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60972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B6BB-0F22-44CE-99D3-5CF54EEC8DF1}"/>
              </a:ext>
            </a:extLst>
          </p:cNvPr>
          <p:cNvSpPr>
            <a:spLocks noGrp="1"/>
          </p:cNvSpPr>
          <p:nvPr>
            <p:ph type="title"/>
          </p:nvPr>
        </p:nvSpPr>
        <p:spPr>
          <a:xfrm>
            <a:off x="675524" y="365125"/>
            <a:ext cx="10515600" cy="711424"/>
          </a:xfrm>
        </p:spPr>
        <p:txBody>
          <a:bodyPr/>
          <a:lstStyle/>
          <a:p>
            <a:r>
              <a:rPr lang="en-US" b="1" dirty="0">
                <a:latin typeface="+mn-lt"/>
              </a:rPr>
              <a:t>What I Want to Know</a:t>
            </a:r>
          </a:p>
        </p:txBody>
      </p:sp>
      <p:sp>
        <p:nvSpPr>
          <p:cNvPr id="3" name="Content Placeholder 2">
            <a:extLst>
              <a:ext uri="{FF2B5EF4-FFF2-40B4-BE49-F238E27FC236}">
                <a16:creationId xmlns:a16="http://schemas.microsoft.com/office/drawing/2014/main" id="{35DD07F5-EDF4-4A2E-B293-A467E76C7D3E}"/>
              </a:ext>
            </a:extLst>
          </p:cNvPr>
          <p:cNvSpPr>
            <a:spLocks noGrp="1"/>
          </p:cNvSpPr>
          <p:nvPr>
            <p:ph idx="1"/>
          </p:nvPr>
        </p:nvSpPr>
        <p:spPr>
          <a:xfrm>
            <a:off x="756684" y="1273869"/>
            <a:ext cx="9535507" cy="481640"/>
          </a:xfrm>
        </p:spPr>
        <p:txBody>
          <a:bodyPr/>
          <a:lstStyle/>
          <a:p>
            <a:pPr marL="0" indent="0">
              <a:buNone/>
            </a:pPr>
            <a:r>
              <a:rPr lang="en-US" dirty="0">
                <a:hlinkClick r:id="rId3"/>
              </a:rPr>
              <a:t>Resources | Project Firstline | Infection Control | CDC</a:t>
            </a:r>
            <a:r>
              <a:rPr lang="en-US" dirty="0"/>
              <a:t> </a:t>
            </a:r>
          </a:p>
        </p:txBody>
      </p:sp>
      <p:pic>
        <p:nvPicPr>
          <p:cNvPr id="8" name="Picture 7" descr="Screenshot of PFL's Resources webpage">
            <a:extLst>
              <a:ext uri="{FF2B5EF4-FFF2-40B4-BE49-F238E27FC236}">
                <a16:creationId xmlns:a16="http://schemas.microsoft.com/office/drawing/2014/main" id="{56CF9626-B755-4053-8BEE-71469E77849E}"/>
              </a:ext>
            </a:extLst>
          </p:cNvPr>
          <p:cNvPicPr>
            <a:picLocks noChangeAspect="1"/>
          </p:cNvPicPr>
          <p:nvPr/>
        </p:nvPicPr>
        <p:blipFill rotWithShape="1">
          <a:blip r:embed="rId4"/>
          <a:srcRect l="3513" t="12830" r="5548" b="4631"/>
          <a:stretch/>
        </p:blipFill>
        <p:spPr>
          <a:xfrm>
            <a:off x="2029069" y="2261418"/>
            <a:ext cx="6990736" cy="35691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CB3184B-E340-4CC5-8A14-745B8E4343FC}"/>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3BBC3C9-92B6-4E37-BD85-FEDB163A20EF}"/>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228D67-BFED-4C26-873A-9AB1AF44AC13}"/>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69CC5F-44D9-400B-9C58-641C9272440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113845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D129-65DE-4CBC-B6BF-2C1F2A829F0B}"/>
              </a:ext>
            </a:extLst>
          </p:cNvPr>
          <p:cNvSpPr>
            <a:spLocks noGrp="1"/>
          </p:cNvSpPr>
          <p:nvPr>
            <p:ph type="title"/>
          </p:nvPr>
        </p:nvSpPr>
        <p:spPr/>
        <p:txBody>
          <a:bodyPr/>
          <a:lstStyle/>
          <a:p>
            <a:r>
              <a:rPr lang="en-US" b="1" dirty="0">
                <a:latin typeface="+mn-lt"/>
              </a:rPr>
              <a:t>Let’s Reconvene</a:t>
            </a:r>
          </a:p>
        </p:txBody>
      </p:sp>
      <p:sp>
        <p:nvSpPr>
          <p:cNvPr id="3" name="Content Placeholder 2">
            <a:extLst>
              <a:ext uri="{FF2B5EF4-FFF2-40B4-BE49-F238E27FC236}">
                <a16:creationId xmlns:a16="http://schemas.microsoft.com/office/drawing/2014/main" id="{84B8B7D1-C774-427C-A95B-2E418DD3F509}"/>
              </a:ext>
            </a:extLst>
          </p:cNvPr>
          <p:cNvSpPr>
            <a:spLocks noGrp="1"/>
          </p:cNvSpPr>
          <p:nvPr>
            <p:ph idx="1"/>
          </p:nvPr>
        </p:nvSpPr>
        <p:spPr/>
        <p:txBody>
          <a:bodyPr/>
          <a:lstStyle/>
          <a:p>
            <a:r>
              <a:rPr lang="en-US" dirty="0"/>
              <a:t>What resources did you find? </a:t>
            </a:r>
          </a:p>
          <a:p>
            <a:r>
              <a:rPr lang="en-US" dirty="0"/>
              <a:t>Did they help you find answers to questions that you still have? </a:t>
            </a:r>
          </a:p>
          <a:p>
            <a:pPr lvl="1"/>
            <a:r>
              <a:rPr lang="en-US" dirty="0"/>
              <a:t>If not, did you find similar questions? What did you learn? </a:t>
            </a:r>
          </a:p>
        </p:txBody>
      </p:sp>
      <p:sp>
        <p:nvSpPr>
          <p:cNvPr id="4" name="Rectangle 3">
            <a:extLst>
              <a:ext uri="{FF2B5EF4-FFF2-40B4-BE49-F238E27FC236}">
                <a16:creationId xmlns:a16="http://schemas.microsoft.com/office/drawing/2014/main" id="{63296369-1B80-4A5A-9581-CE9E1399C9F3}"/>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FC17325-01FC-4BA9-BB2C-04DDD3F34ACD}"/>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661B026-2C18-409F-AE14-35700117098B}"/>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316A154-4FF9-4349-BC5E-5463B46681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715055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C5365-EB37-40F0-8E2D-0C5492F8792E}">
  <ds:schemaRefs>
    <ds:schemaRef ds:uri="http://purl.org/dc/elements/1.1/"/>
    <ds:schemaRef ds:uri="1483b978-e15e-4754-9528-54c1cd79355d"/>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27B26E7-F887-47ED-BD10-642507F30A5C}">
  <ds:schemaRefs>
    <ds:schemaRef ds:uri="http://schemas.microsoft.com/sharepoint/v3/contenttype/forms"/>
  </ds:schemaRefs>
</ds:datastoreItem>
</file>

<file path=customXml/itemProps3.xml><?xml version="1.0" encoding="utf-8"?>
<ds:datastoreItem xmlns:ds="http://schemas.openxmlformats.org/officeDocument/2006/customXml" ds:itemID="{0459ED55-48ED-4E5C-B3D5-08B54D8C9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256</TotalTime>
  <Words>1374</Words>
  <Application>Microsoft Office PowerPoint</Application>
  <PresentationFormat>Widescreen</PresentationFormat>
  <Paragraphs>124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Topic 5: How COVID-19 Spreads: A Review [Date of training] </vt:lpstr>
      <vt:lpstr>Agenda</vt:lpstr>
      <vt:lpstr>Learning Objective</vt:lpstr>
      <vt:lpstr>Thinking back to last session…</vt:lpstr>
      <vt:lpstr>Session Topics</vt:lpstr>
      <vt:lpstr>What I know and still want to know…</vt:lpstr>
      <vt:lpstr>Video blog 99: How does COVID-19 spread? A Review (link)</vt:lpstr>
      <vt:lpstr>What I Want to Know</vt:lpstr>
      <vt:lpstr>Let’s Reconvene</vt:lpstr>
      <vt:lpstr>Job Aids Available to You</vt:lpstr>
      <vt:lpstr>Reflection</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Brief Review of Transmission [Date of training]</dc:title>
  <dc:creator>Thomas, Joyce (CDC/DDID/NCEZID/DHQP) (CTR)</dc:creator>
  <cp:lastModifiedBy>Ortiz, Madeleine (CDC/DDID/NCEZID/DHQP) (CTR)</cp:lastModifiedBy>
  <cp:revision>28</cp:revision>
  <dcterms:created xsi:type="dcterms:W3CDTF">2021-01-25T18:27:20Z</dcterms:created>
  <dcterms:modified xsi:type="dcterms:W3CDTF">2021-05-28T19:33:21Z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2021-01-25T18:39:24Z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455e4192-4ffd-4a55-8860-5ecf94aecfb1</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