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5" r:id="rId5"/>
    <p:sldId id="273" r:id="rId6"/>
    <p:sldId id="274" r:id="rId7"/>
    <p:sldId id="296" r:id="rId8"/>
    <p:sldId id="277" r:id="rId9"/>
    <p:sldId id="293" r:id="rId10"/>
    <p:sldId id="265" r:id="rId11"/>
    <p:sldId id="294" r:id="rId12"/>
    <p:sldId id="292" r:id="rId13"/>
    <p:sldId id="29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initials="K" lastIdx="3"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349D6-0A9D-4DFC-8DC2-0E82C28BFFD0}" v="12" dt="2021-05-28T19:14:04.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375" autoAdjust="0"/>
  </p:normalViewPr>
  <p:slideViewPr>
    <p:cSldViewPr snapToGrid="0">
      <p:cViewPr varScale="1">
        <p:scale>
          <a:sx n="70" d="100"/>
          <a:sy n="70" d="100"/>
        </p:scale>
        <p:origin x="269" y="58"/>
      </p:cViewPr>
      <p:guideLst/>
    </p:cSldViewPr>
  </p:slideViewPr>
  <p:outlineViewPr>
    <p:cViewPr>
      <p:scale>
        <a:sx n="33" d="100"/>
        <a:sy n="33" d="100"/>
      </p:scale>
      <p:origin x="0" y="-576"/>
    </p:cViewPr>
  </p:outlineViewPr>
  <p:notesTextViewPr>
    <p:cViewPr>
      <p:scale>
        <a:sx n="1" d="1"/>
        <a:sy n="1" d="1"/>
      </p:scale>
      <p:origin x="0" y="0"/>
    </p:cViewPr>
  </p:notesTextViewPr>
  <p:sorterViewPr>
    <p:cViewPr varScale="1">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4C8349D6-0A9D-4DFC-8DC2-0E82C28BFFD0}"/>
    <pc:docChg chg="modSld">
      <pc:chgData name="Woodring, Jacqueline M. (CDC/DDID/NCEZID/DHQP)" userId="39b54e8a-75b3-4198-bd57-c5a7d40723ea" providerId="ADAL" clId="{4C8349D6-0A9D-4DFC-8DC2-0E82C28BFFD0}" dt="2021-05-28T19:14:04.568" v="9" actId="14826"/>
      <pc:docMkLst>
        <pc:docMk/>
      </pc:docMkLst>
      <pc:sldChg chg="modSp">
        <pc:chgData name="Woodring, Jacqueline M. (CDC/DDID/NCEZID/DHQP)" userId="39b54e8a-75b3-4198-bd57-c5a7d40723ea" providerId="ADAL" clId="{4C8349D6-0A9D-4DFC-8DC2-0E82C28BFFD0}" dt="2021-05-28T19:13:37.134" v="5" actId="14826"/>
        <pc:sldMkLst>
          <pc:docMk/>
          <pc:sldMk cId="3622477333" sldId="265"/>
        </pc:sldMkLst>
        <pc:picChg chg="mod">
          <ac:chgData name="Woodring, Jacqueline M. (CDC/DDID/NCEZID/DHQP)" userId="39b54e8a-75b3-4198-bd57-c5a7d40723ea" providerId="ADAL" clId="{4C8349D6-0A9D-4DFC-8DC2-0E82C28BFFD0}" dt="2021-05-28T19:13:37.134" v="5" actId="14826"/>
          <ac:picMkLst>
            <pc:docMk/>
            <pc:sldMk cId="3622477333" sldId="265"/>
            <ac:picMk id="11" creationId="{698D6F68-5669-4AF3-B7B8-A142110A33D8}"/>
          </ac:picMkLst>
        </pc:picChg>
      </pc:sldChg>
      <pc:sldChg chg="modSp">
        <pc:chgData name="Woodring, Jacqueline M. (CDC/DDID/NCEZID/DHQP)" userId="39b54e8a-75b3-4198-bd57-c5a7d40723ea" providerId="ADAL" clId="{4C8349D6-0A9D-4DFC-8DC2-0E82C28BFFD0}" dt="2021-05-28T19:14:04.568" v="9" actId="14826"/>
        <pc:sldMkLst>
          <pc:docMk/>
          <pc:sldMk cId="2927968747" sldId="266"/>
        </pc:sldMkLst>
        <pc:picChg chg="mod">
          <ac:chgData name="Woodring, Jacqueline M. (CDC/DDID/NCEZID/DHQP)" userId="39b54e8a-75b3-4198-bd57-c5a7d40723ea" providerId="ADAL" clId="{4C8349D6-0A9D-4DFC-8DC2-0E82C28BFFD0}" dt="2021-05-28T19:14:04.568" v="9" actId="14826"/>
          <ac:picMkLst>
            <pc:docMk/>
            <pc:sldMk cId="2927968747" sldId="266"/>
            <ac:picMk id="12" creationId="{DD5C19EC-E05E-44EF-BED9-51116E63384E}"/>
          </ac:picMkLst>
        </pc:picChg>
      </pc:sldChg>
      <pc:sldChg chg="modSp">
        <pc:chgData name="Woodring, Jacqueline M. (CDC/DDID/NCEZID/DHQP)" userId="39b54e8a-75b3-4198-bd57-c5a7d40723ea" providerId="ADAL" clId="{4C8349D6-0A9D-4DFC-8DC2-0E82C28BFFD0}" dt="2021-05-28T19:12:22.630" v="0" actId="14826"/>
        <pc:sldMkLst>
          <pc:docMk/>
          <pc:sldMk cId="1657472180" sldId="273"/>
        </pc:sldMkLst>
        <pc:picChg chg="mod">
          <ac:chgData name="Woodring, Jacqueline M. (CDC/DDID/NCEZID/DHQP)" userId="39b54e8a-75b3-4198-bd57-c5a7d40723ea" providerId="ADAL" clId="{4C8349D6-0A9D-4DFC-8DC2-0E82C28BFFD0}" dt="2021-05-28T19:12:22.630" v="0" actId="14826"/>
          <ac:picMkLst>
            <pc:docMk/>
            <pc:sldMk cId="1657472180" sldId="273"/>
            <ac:picMk id="10" creationId="{32F4EF73-0F44-432B-A289-30D13E4B88F5}"/>
          </ac:picMkLst>
        </pc:picChg>
      </pc:sldChg>
      <pc:sldChg chg="modSp">
        <pc:chgData name="Woodring, Jacqueline M. (CDC/DDID/NCEZID/DHQP)" userId="39b54e8a-75b3-4198-bd57-c5a7d40723ea" providerId="ADAL" clId="{4C8349D6-0A9D-4DFC-8DC2-0E82C28BFFD0}" dt="2021-05-28T19:12:32.113" v="1" actId="14826"/>
        <pc:sldMkLst>
          <pc:docMk/>
          <pc:sldMk cId="1420175651" sldId="274"/>
        </pc:sldMkLst>
        <pc:picChg chg="mod">
          <ac:chgData name="Woodring, Jacqueline M. (CDC/DDID/NCEZID/DHQP)" userId="39b54e8a-75b3-4198-bd57-c5a7d40723ea" providerId="ADAL" clId="{4C8349D6-0A9D-4DFC-8DC2-0E82C28BFFD0}" dt="2021-05-28T19:12:32.113" v="1" actId="14826"/>
          <ac:picMkLst>
            <pc:docMk/>
            <pc:sldMk cId="1420175651" sldId="274"/>
            <ac:picMk id="9" creationId="{2186B0CA-0E5C-4084-9462-933A46ED8C37}"/>
          </ac:picMkLst>
        </pc:picChg>
      </pc:sldChg>
      <pc:sldChg chg="modSp">
        <pc:chgData name="Woodring, Jacqueline M. (CDC/DDID/NCEZID/DHQP)" userId="39b54e8a-75b3-4198-bd57-c5a7d40723ea" providerId="ADAL" clId="{4C8349D6-0A9D-4DFC-8DC2-0E82C28BFFD0}" dt="2021-05-28T19:13:22.801" v="3" actId="14826"/>
        <pc:sldMkLst>
          <pc:docMk/>
          <pc:sldMk cId="1230496679" sldId="277"/>
        </pc:sldMkLst>
        <pc:picChg chg="mod">
          <ac:chgData name="Woodring, Jacqueline M. (CDC/DDID/NCEZID/DHQP)" userId="39b54e8a-75b3-4198-bd57-c5a7d40723ea" providerId="ADAL" clId="{4C8349D6-0A9D-4DFC-8DC2-0E82C28BFFD0}" dt="2021-05-28T19:13:22.801" v="3" actId="14826"/>
          <ac:picMkLst>
            <pc:docMk/>
            <pc:sldMk cId="1230496679" sldId="277"/>
            <ac:picMk id="11" creationId="{F2007631-635F-4F52-A913-B2EB90539389}"/>
          </ac:picMkLst>
        </pc:picChg>
      </pc:sldChg>
      <pc:sldChg chg="modSp">
        <pc:chgData name="Woodring, Jacqueline M. (CDC/DDID/NCEZID/DHQP)" userId="39b54e8a-75b3-4198-bd57-c5a7d40723ea" providerId="ADAL" clId="{4C8349D6-0A9D-4DFC-8DC2-0E82C28BFFD0}" dt="2021-05-28T19:13:57.750" v="8" actId="14826"/>
        <pc:sldMkLst>
          <pc:docMk/>
          <pc:sldMk cId="765677078" sldId="290"/>
        </pc:sldMkLst>
        <pc:picChg chg="mod">
          <ac:chgData name="Woodring, Jacqueline M. (CDC/DDID/NCEZID/DHQP)" userId="39b54e8a-75b3-4198-bd57-c5a7d40723ea" providerId="ADAL" clId="{4C8349D6-0A9D-4DFC-8DC2-0E82C28BFFD0}" dt="2021-05-28T19:13:57.750" v="8" actId="14826"/>
          <ac:picMkLst>
            <pc:docMk/>
            <pc:sldMk cId="765677078" sldId="290"/>
            <ac:picMk id="15" creationId="{CF6A9CED-707A-4F01-80EA-683E97650851}"/>
          </ac:picMkLst>
        </pc:picChg>
      </pc:sldChg>
      <pc:sldChg chg="modSp">
        <pc:chgData name="Woodring, Jacqueline M. (CDC/DDID/NCEZID/DHQP)" userId="39b54e8a-75b3-4198-bd57-c5a7d40723ea" providerId="ADAL" clId="{4C8349D6-0A9D-4DFC-8DC2-0E82C28BFFD0}" dt="2021-05-28T19:13:51.817" v="7" actId="14826"/>
        <pc:sldMkLst>
          <pc:docMk/>
          <pc:sldMk cId="3476217523" sldId="292"/>
        </pc:sldMkLst>
        <pc:picChg chg="mod">
          <ac:chgData name="Woodring, Jacqueline M. (CDC/DDID/NCEZID/DHQP)" userId="39b54e8a-75b3-4198-bd57-c5a7d40723ea" providerId="ADAL" clId="{4C8349D6-0A9D-4DFC-8DC2-0E82C28BFFD0}" dt="2021-05-28T19:13:51.817" v="7" actId="14826"/>
          <ac:picMkLst>
            <pc:docMk/>
            <pc:sldMk cId="3476217523" sldId="292"/>
            <ac:picMk id="11" creationId="{E4F075E6-FEA2-4F2B-B4FD-B47A476C2FFF}"/>
          </ac:picMkLst>
        </pc:picChg>
      </pc:sldChg>
      <pc:sldChg chg="modSp">
        <pc:chgData name="Woodring, Jacqueline M. (CDC/DDID/NCEZID/DHQP)" userId="39b54e8a-75b3-4198-bd57-c5a7d40723ea" providerId="ADAL" clId="{4C8349D6-0A9D-4DFC-8DC2-0E82C28BFFD0}" dt="2021-05-28T19:13:29.095" v="4" actId="14826"/>
        <pc:sldMkLst>
          <pc:docMk/>
          <pc:sldMk cId="1637320425" sldId="293"/>
        </pc:sldMkLst>
        <pc:picChg chg="mod">
          <ac:chgData name="Woodring, Jacqueline M. (CDC/DDID/NCEZID/DHQP)" userId="39b54e8a-75b3-4198-bd57-c5a7d40723ea" providerId="ADAL" clId="{4C8349D6-0A9D-4DFC-8DC2-0E82C28BFFD0}" dt="2021-05-28T19:13:29.095" v="4" actId="14826"/>
          <ac:picMkLst>
            <pc:docMk/>
            <pc:sldMk cId="1637320425" sldId="293"/>
            <ac:picMk id="16" creationId="{B4621813-6B72-4EF0-9DD4-465E8F3DBE22}"/>
          </ac:picMkLst>
        </pc:picChg>
      </pc:sldChg>
      <pc:sldChg chg="modSp">
        <pc:chgData name="Woodring, Jacqueline M. (CDC/DDID/NCEZID/DHQP)" userId="39b54e8a-75b3-4198-bd57-c5a7d40723ea" providerId="ADAL" clId="{4C8349D6-0A9D-4DFC-8DC2-0E82C28BFFD0}" dt="2021-05-28T19:13:44.372" v="6" actId="14826"/>
        <pc:sldMkLst>
          <pc:docMk/>
          <pc:sldMk cId="3946877388" sldId="294"/>
        </pc:sldMkLst>
        <pc:picChg chg="mod">
          <ac:chgData name="Woodring, Jacqueline M. (CDC/DDID/NCEZID/DHQP)" userId="39b54e8a-75b3-4198-bd57-c5a7d40723ea" providerId="ADAL" clId="{4C8349D6-0A9D-4DFC-8DC2-0E82C28BFFD0}" dt="2021-05-28T19:13:44.372" v="6" actId="14826"/>
          <ac:picMkLst>
            <pc:docMk/>
            <pc:sldMk cId="3946877388" sldId="294"/>
            <ac:picMk id="9" creationId="{33D4B83D-5BB4-4425-B532-C956BD884981}"/>
          </ac:picMkLst>
        </pc:picChg>
      </pc:sldChg>
      <pc:sldChg chg="modSp">
        <pc:chgData name="Woodring, Jacqueline M. (CDC/DDID/NCEZID/DHQP)" userId="39b54e8a-75b3-4198-bd57-c5a7d40723ea" providerId="ADAL" clId="{4C8349D6-0A9D-4DFC-8DC2-0E82C28BFFD0}" dt="2021-05-28T19:12:47.926" v="2" actId="14826"/>
        <pc:sldMkLst>
          <pc:docMk/>
          <pc:sldMk cId="3668255069" sldId="296"/>
        </pc:sldMkLst>
        <pc:picChg chg="mod">
          <ac:chgData name="Woodring, Jacqueline M. (CDC/DDID/NCEZID/DHQP)" userId="39b54e8a-75b3-4198-bd57-c5a7d40723ea" providerId="ADAL" clId="{4C8349D6-0A9D-4DFC-8DC2-0E82C28BFFD0}" dt="2021-05-28T19:12:47.926" v="2" actId="14826"/>
          <ac:picMkLst>
            <pc:docMk/>
            <pc:sldMk cId="3668255069" sldId="296"/>
            <ac:picMk id="5" creationId="{091699F3-1C4B-485C-A251-E7BAE02C7363}"/>
          </ac:picMkLst>
        </pc:picChg>
      </pc:sldChg>
    </pc:docChg>
  </pc:docChgLst>
  <pc:docChgLst>
    <pc:chgData name="Anna" userId="79b899af-cedc-48a8-bc74-ef981c2cddb1" providerId="ADAL" clId="{04A42895-218D-4603-9A77-0394CB744C25}"/>
    <pc:docChg chg="undo custSel modSld">
      <pc:chgData name="Anna" userId="79b899af-cedc-48a8-bc74-ef981c2cddb1" providerId="ADAL" clId="{04A42895-218D-4603-9A77-0394CB744C25}" dt="2021-03-03T21:30:41.166" v="89" actId="20577"/>
      <pc:docMkLst>
        <pc:docMk/>
      </pc:docMkLst>
      <pc:sldChg chg="modSp mod">
        <pc:chgData name="Anna" userId="79b899af-cedc-48a8-bc74-ef981c2cddb1" providerId="ADAL" clId="{04A42895-218D-4603-9A77-0394CB744C25}" dt="2021-03-03T21:30:41.166" v="89" actId="20577"/>
        <pc:sldMkLst>
          <pc:docMk/>
          <pc:sldMk cId="3622477333" sldId="265"/>
        </pc:sldMkLst>
        <pc:spChg chg="mod">
          <ac:chgData name="Anna" userId="79b899af-cedc-48a8-bc74-ef981c2cddb1" providerId="ADAL" clId="{04A42895-218D-4603-9A77-0394CB744C25}" dt="2021-03-03T21:30:41.166" v="89" actId="20577"/>
          <ac:spMkLst>
            <pc:docMk/>
            <pc:sldMk cId="3622477333" sldId="265"/>
            <ac:spMk id="6" creationId="{B728F6F8-7991-406B-A96E-C05CAEA20A51}"/>
          </ac:spMkLst>
        </pc:spChg>
      </pc:sldChg>
      <pc:sldChg chg="modSp delCm">
        <pc:chgData name="Anna" userId="79b899af-cedc-48a8-bc74-ef981c2cddb1" providerId="ADAL" clId="{04A42895-218D-4603-9A77-0394CB744C25}" dt="2021-03-03T21:23:28.614" v="3" actId="1592"/>
        <pc:sldMkLst>
          <pc:docMk/>
          <pc:sldMk cId="1637320425" sldId="293"/>
        </pc:sldMkLst>
        <pc:spChg chg="mod">
          <ac:chgData name="Anna" userId="79b899af-cedc-48a8-bc74-ef981c2cddb1" providerId="ADAL" clId="{04A42895-218D-4603-9A77-0394CB744C25}" dt="2021-03-03T21:23:23.027" v="2"/>
          <ac:spMkLst>
            <pc:docMk/>
            <pc:sldMk cId="1637320425" sldId="293"/>
            <ac:spMk id="3" creationId="{80DDD973-9327-4212-9D8D-25DDA8060921}"/>
          </ac:spMkLst>
        </pc:spChg>
      </pc:sldChg>
      <pc:sldChg chg="addSp delSp modSp mod">
        <pc:chgData name="Anna" userId="79b899af-cedc-48a8-bc74-ef981c2cddb1" providerId="ADAL" clId="{04A42895-218D-4603-9A77-0394CB744C25}" dt="2021-03-03T21:22:20.684" v="1"/>
        <pc:sldMkLst>
          <pc:docMk/>
          <pc:sldMk cId="140035406" sldId="295"/>
        </pc:sldMkLst>
        <pc:picChg chg="del">
          <ac:chgData name="Anna" userId="79b899af-cedc-48a8-bc74-ef981c2cddb1" providerId="ADAL" clId="{04A42895-218D-4603-9A77-0394CB744C25}" dt="2021-03-03T21:22:07.740" v="0" actId="478"/>
          <ac:picMkLst>
            <pc:docMk/>
            <pc:sldMk cId="140035406" sldId="295"/>
            <ac:picMk id="3" creationId="{2C5CCBAE-D371-4EB4-A475-7363D67B9952}"/>
          </ac:picMkLst>
        </pc:picChg>
        <pc:picChg chg="add mod">
          <ac:chgData name="Anna" userId="79b899af-cedc-48a8-bc74-ef981c2cddb1" providerId="ADAL" clId="{04A42895-218D-4603-9A77-0394CB744C25}" dt="2021-03-03T21:22:20.684" v="1"/>
          <ac:picMkLst>
            <pc:docMk/>
            <pc:sldMk cId="140035406" sldId="295"/>
            <ac:picMk id="15" creationId="{0833819C-34FC-4AA7-B47A-B6356EAA65FE}"/>
          </ac:picMkLst>
        </pc:picChg>
      </pc:sldChg>
    </pc:docChg>
  </pc:docChgLst>
  <pc:docChgLst>
    <pc:chgData name="Kendra" userId="3112a3a8-8cbb-4d5b-96ee-72aa1ab53303" providerId="ADAL" clId="{6023DCF9-241A-43A3-B135-18A0F60A2E4F}"/>
    <pc:docChg chg="custSel modSld">
      <pc:chgData name="Kendra" userId="3112a3a8-8cbb-4d5b-96ee-72aa1ab53303" providerId="ADAL" clId="{6023DCF9-241A-43A3-B135-18A0F60A2E4F}" dt="2021-03-02T01:24:57.899" v="7" actId="947"/>
      <pc:docMkLst>
        <pc:docMk/>
      </pc:docMkLst>
      <pc:sldChg chg="modSp mod">
        <pc:chgData name="Kendra" userId="3112a3a8-8cbb-4d5b-96ee-72aa1ab53303" providerId="ADAL" clId="{6023DCF9-241A-43A3-B135-18A0F60A2E4F}" dt="2021-03-02T01:24:57.899" v="7" actId="947"/>
        <pc:sldMkLst>
          <pc:docMk/>
          <pc:sldMk cId="3622477333" sldId="265"/>
        </pc:sldMkLst>
        <pc:spChg chg="mod">
          <ac:chgData name="Kendra" userId="3112a3a8-8cbb-4d5b-96ee-72aa1ab53303" providerId="ADAL" clId="{6023DCF9-241A-43A3-B135-18A0F60A2E4F}" dt="2021-03-02T01:24:57.899" v="7" actId="947"/>
          <ac:spMkLst>
            <pc:docMk/>
            <pc:sldMk cId="3622477333" sldId="265"/>
            <ac:spMk id="6" creationId="{B728F6F8-7991-406B-A96E-C05CAEA20A51}"/>
          </ac:spMkLst>
        </pc:spChg>
      </pc:sldChg>
      <pc:sldChg chg="addCm delCm modCm">
        <pc:chgData name="Kendra" userId="3112a3a8-8cbb-4d5b-96ee-72aa1ab53303" providerId="ADAL" clId="{6023DCF9-241A-43A3-B135-18A0F60A2E4F}" dt="2021-03-02T01:24:04.943" v="4" actId="1589"/>
        <pc:sldMkLst>
          <pc:docMk/>
          <pc:sldMk cId="1637320425"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E04B8-5F41-4436-9892-E5853AC5FA2F}"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E65E2-B152-43A7-A9C3-EB6DF37970DA}" type="slidenum">
              <a:rPr lang="en-US" smtClean="0"/>
              <a:t>‹#›</a:t>
            </a:fld>
            <a:endParaRPr lang="en-US"/>
          </a:p>
        </p:txBody>
      </p:sp>
    </p:spTree>
    <p:extLst>
      <p:ext uri="{BB962C8B-B14F-4D97-AF65-F5344CB8AC3E}">
        <p14:creationId xmlns:p14="http://schemas.microsoft.com/office/powerpoint/2010/main" val="185011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infectioncontrol/projectfirstline/videos/Ep1-Goal-LowRes-New.mp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atLgq4fsVv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log in and get settled </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1</a:t>
            </a:fld>
            <a:endParaRPr lang="en-US"/>
          </a:p>
        </p:txBody>
      </p:sp>
    </p:spTree>
    <p:extLst>
      <p:ext uri="{BB962C8B-B14F-4D97-AF65-F5344CB8AC3E}">
        <p14:creationId xmlns:p14="http://schemas.microsoft.com/office/powerpoint/2010/main" val="407709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“Next time, we will dig into some basic microbiology, how viruses work, and how COVID-19 makes us sick. In the meantime, you can keep exploring these topics on your own using the resources on this slide. You can also follow us on social media. Finally, I’d like to share a small welcome gift as a thank you for participating today.”</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Digitally distribute “Project Firstline Is for You” poster</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10</a:t>
            </a:fld>
            <a:endParaRPr lang="en-US"/>
          </a:p>
        </p:txBody>
      </p:sp>
    </p:spTree>
    <p:extLst>
      <p:ext uri="{BB962C8B-B14F-4D97-AF65-F5344CB8AC3E}">
        <p14:creationId xmlns:p14="http://schemas.microsoft.com/office/powerpoint/2010/main" val="245994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11</a:t>
            </a:fld>
            <a:endParaRPr lang="en-US"/>
          </a:p>
        </p:txBody>
      </p:sp>
    </p:spTree>
    <p:extLst>
      <p:ext uri="{BB962C8B-B14F-4D97-AF65-F5344CB8AC3E}">
        <p14:creationId xmlns:p14="http://schemas.microsoft.com/office/powerpoint/2010/main" val="30441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Thank you for joining us for this segment of today’s meeting. As you see on the slide, today we’ll introduce Project Firstline, and we’ll begin discussing the concept of infection control as it relates to our day-to-day work. Today’s session will be more general in nature, but in future sessions we’ll get deeper into the details of infection control.”</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2</a:t>
            </a:fld>
            <a:endParaRPr lang="en-US"/>
          </a:p>
        </p:txBody>
      </p:sp>
    </p:spTree>
    <p:extLst>
      <p:ext uri="{BB962C8B-B14F-4D97-AF65-F5344CB8AC3E}">
        <p14:creationId xmlns:p14="http://schemas.microsoft.com/office/powerpoint/2010/main" val="202685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 </a:t>
            </a:r>
          </a:p>
          <a:p>
            <a:r>
              <a:rPr lang="en-US" sz="1200" kern="1200" dirty="0">
                <a:solidFill>
                  <a:schemeClr val="tx1"/>
                </a:solidFill>
                <a:effectLst/>
                <a:latin typeface="+mn-lt"/>
                <a:ea typeface="+mn-ea"/>
                <a:cs typeface="+mn-cs"/>
              </a:rPr>
              <a:t>“Since we only have 20 minutes together, let’s jump right in. I’d like to begin with a question. </a:t>
            </a:r>
            <a:r>
              <a:rPr lang="en-US" sz="1200" b="1" kern="1200" dirty="0">
                <a:solidFill>
                  <a:schemeClr val="tx1"/>
                </a:solidFill>
                <a:effectLst/>
                <a:latin typeface="+mn-lt"/>
                <a:ea typeface="+mn-ea"/>
                <a:cs typeface="+mn-cs"/>
              </a:rPr>
              <a:t>Why do you personally do infection control? What’s the goal? What’s the point? </a:t>
            </a:r>
            <a:r>
              <a:rPr lang="en-US" sz="1200" kern="1200" dirty="0">
                <a:solidFill>
                  <a:schemeClr val="tx1"/>
                </a:solidFill>
                <a:effectLst/>
                <a:latin typeface="+mn-lt"/>
                <a:ea typeface="+mn-ea"/>
                <a:cs typeface="+mn-cs"/>
              </a:rPr>
              <a:t>I’d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 to play for you a brief video from a CDC doctor who talks about this. As we watch the following video, I invite you to think about this question and post your answers in chat. Infection control is important for so many reasons.”</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3</a:t>
            </a:fld>
            <a:endParaRPr lang="en-US"/>
          </a:p>
        </p:txBody>
      </p:sp>
    </p:spTree>
    <p:extLst>
      <p:ext uri="{BB962C8B-B14F-4D97-AF65-F5344CB8AC3E}">
        <p14:creationId xmlns:p14="http://schemas.microsoft.com/office/powerpoint/2010/main" val="212800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the video here: </a:t>
            </a:r>
          </a:p>
          <a:p>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https://www.cdc.gov/infectioncontrol/projectfirstline/videos/Ep1-Goal-LowRes-New.mp4</a:t>
            </a:r>
            <a:endParaRPr lang="en-US" dirty="0"/>
          </a:p>
          <a:p>
            <a:r>
              <a:rPr lang="en-US" dirty="0"/>
              <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https://www.youtube.com/watch?v=atLgq4fsVvo</a:t>
            </a:r>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4</a:t>
            </a:fld>
            <a:endParaRPr lang="en-US"/>
          </a:p>
        </p:txBody>
      </p:sp>
    </p:spTree>
    <p:extLst>
      <p:ext uri="{BB962C8B-B14F-4D97-AF65-F5344CB8AC3E}">
        <p14:creationId xmlns:p14="http://schemas.microsoft.com/office/powerpoint/2010/main" val="27167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“Now, let’s talk about these questions. I see some great answers to this first question in the chat. Infection control is important for all these reasons. We engage in infection control strategies to keep everyone safe and healthy. </a:t>
            </a:r>
            <a:r>
              <a:rPr lang="en-US" sz="1200" b="1" kern="1200" dirty="0">
                <a:solidFill>
                  <a:schemeClr val="tx1"/>
                </a:solidFill>
                <a:effectLst/>
                <a:latin typeface="+mn-lt"/>
                <a:ea typeface="+mn-ea"/>
                <a:cs typeface="+mn-cs"/>
              </a:rPr>
              <a:t>Who would like to share more thoughts about the concept of infection control, or address this second question about the challenges of working in healthcare right now?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After audience has shared answers and thoughts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“Thank you for sharing these important thoughts. We’re going to work on addressing these challenges in our time together, over a series of 20-minute segments. Project Firstline aims to explain the “whys” of infection control, the reasons for the current guidance, and to give us all a chance to get our own questions answered.</a:t>
            </a:r>
          </a:p>
          <a:p>
            <a:r>
              <a:rPr lang="en-US" sz="1200" kern="1200" dirty="0">
                <a:solidFill>
                  <a:schemeClr val="tx1"/>
                </a:solidFill>
                <a:effectLst/>
                <a:latin typeface="+mn-lt"/>
                <a:ea typeface="+mn-ea"/>
                <a:cs typeface="+mn-cs"/>
              </a:rPr>
              <a:t>“I’d like to show you what’s coming up in this session series.”</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5</a:t>
            </a:fld>
            <a:endParaRPr lang="en-US"/>
          </a:p>
        </p:txBody>
      </p:sp>
    </p:spTree>
    <p:extLst>
      <p:ext uri="{BB962C8B-B14F-4D97-AF65-F5344CB8AC3E}">
        <p14:creationId xmlns:p14="http://schemas.microsoft.com/office/powerpoint/2010/main" val="184117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“As you can see, we have a lot to cover together. In the left-hand column, I’ve listed the specific topics that will be coming up right away. In the right-hand column, I’ve listed the broader themes that are woven into these upcoming sessions as well as future sessions. “</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6</a:t>
            </a:fld>
            <a:endParaRPr lang="en-US"/>
          </a:p>
        </p:txBody>
      </p:sp>
    </p:spTree>
    <p:extLst>
      <p:ext uri="{BB962C8B-B14F-4D97-AF65-F5344CB8AC3E}">
        <p14:creationId xmlns:p14="http://schemas.microsoft.com/office/powerpoint/2010/main" val="375684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“This slide shows some of the specific questions that our upcoming sessions will cover. </a:t>
            </a:r>
            <a:r>
              <a:rPr lang="en-US" sz="1200" b="1" kern="1200" dirty="0">
                <a:solidFill>
                  <a:schemeClr val="tx1"/>
                </a:solidFill>
                <a:effectLst/>
                <a:latin typeface="+mn-lt"/>
                <a:ea typeface="+mn-ea"/>
                <a:cs typeface="+mn-cs"/>
              </a:rPr>
              <a:t>What questions do you have?</a:t>
            </a:r>
            <a:r>
              <a:rPr lang="en-US" sz="1200" kern="1200" dirty="0">
                <a:solidFill>
                  <a:schemeClr val="tx1"/>
                </a:solidFill>
                <a:effectLst/>
                <a:latin typeface="+mn-lt"/>
                <a:ea typeface="+mn-ea"/>
                <a:cs typeface="+mn-cs"/>
              </a:rPr>
              <a:t> If you have a question, please post it to the chat. CDC is collecting questions from the frontlines for future episodes and materials. We want to make sure your voices get heard, and after today’s session I’m going to submit our group’s questions to CDC.” </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7</a:t>
            </a:fld>
            <a:endParaRPr lang="en-US"/>
          </a:p>
        </p:txBody>
      </p:sp>
    </p:spTree>
    <p:extLst>
      <p:ext uri="{BB962C8B-B14F-4D97-AF65-F5344CB8AC3E}">
        <p14:creationId xmlns:p14="http://schemas.microsoft.com/office/powerpoint/2010/main" val="360286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“Before we close today, let’s pause and reflect. We have a lot of questions and challenges to cover in upcoming sessions, but we already know that infection control involves all of us. I have a question on this slide, and I’d like us each to reflect individually. </a:t>
            </a:r>
            <a:r>
              <a:rPr lang="en-US" sz="1200" b="1" kern="1200" dirty="0">
                <a:solidFill>
                  <a:schemeClr val="tx1"/>
                </a:solidFill>
                <a:effectLst/>
                <a:latin typeface="+mn-lt"/>
                <a:ea typeface="+mn-ea"/>
                <a:cs typeface="+mn-cs"/>
              </a:rPr>
              <a:t>Is there something you can do today, now, to support infection control?</a:t>
            </a:r>
            <a:r>
              <a:rPr lang="en-US" sz="1200" kern="1200" dirty="0">
                <a:solidFill>
                  <a:schemeClr val="tx1"/>
                </a:solidFill>
                <a:effectLst/>
                <a:latin typeface="+mn-lt"/>
                <a:ea typeface="+mn-ea"/>
                <a:cs typeface="+mn-cs"/>
              </a:rPr>
              <a:t> Maybe it’s taking time for yourself, so you can recharge. Maybe it’s thanking your team members. Maybe it’s encouraging each other to wear our masks on break. We need to support each other in infection control, every day. I’m going to pause for one minute to give everyone a chance to reflect.</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Give participants one full minute to reflect.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 don’t have to share your answers, but please write it down in your participant booklet.”</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8</a:t>
            </a:fld>
            <a:endParaRPr lang="en-US"/>
          </a:p>
        </p:txBody>
      </p:sp>
    </p:spTree>
    <p:extLst>
      <p:ext uri="{BB962C8B-B14F-4D97-AF65-F5344CB8AC3E}">
        <p14:creationId xmlns:p14="http://schemas.microsoft.com/office/powerpoint/2010/main" val="320052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“This slide summarizes the key messages from today. I’d like to point out that you’ve been given a participant booklet with each session’s learning objectives and key messages, as well as some space to write. Please feel free to use this space to reflect further on today’s session. The booklet is for you.”</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9</a:t>
            </a:fld>
            <a:endParaRPr lang="en-US"/>
          </a:p>
        </p:txBody>
      </p:sp>
    </p:spTree>
    <p:extLst>
      <p:ext uri="{BB962C8B-B14F-4D97-AF65-F5344CB8AC3E}">
        <p14:creationId xmlns:p14="http://schemas.microsoft.com/office/powerpoint/2010/main" val="180827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1" name="Freeform: Shape 10">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 name="Freeform: Shape 13">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15">
            <a:extLst>
              <a:ext uri="{FF2B5EF4-FFF2-40B4-BE49-F238E27FC236}">
                <a16:creationId xmlns:a16="http://schemas.microsoft.com/office/drawing/2014/main" id="{B22E5CDA-606A-4A6E-B964-AD2363B999DB}"/>
              </a:ext>
            </a:extLst>
          </p:cNvPr>
          <p:cNvSpPr txBox="1">
            <a:spLocks noGrp="1"/>
          </p:cNvSpPr>
          <p:nvPr>
            <p:ph type="title" idx="4294967295"/>
          </p:nvPr>
        </p:nvSpPr>
        <p:spPr>
          <a:xfrm>
            <a:off x="1700310" y="5844330"/>
            <a:ext cx="8791074" cy="13542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uLnTx/>
                <a:uFillTx/>
                <a:latin typeface="+mn-lt"/>
                <a:ea typeface="+mn-ea"/>
                <a:cs typeface="+mn-cs"/>
              </a:rPr>
              <a:t>Topic 1: The Concept of Infection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75000"/>
                  </a:schemeClr>
                </a:solidFill>
                <a:effectLst/>
                <a:uLnTx/>
                <a:uFillTx/>
                <a:latin typeface="+mn-lt"/>
                <a:ea typeface="+mn-ea"/>
                <a:cs typeface="+mn-cs"/>
              </a:rPr>
              <a:t>[Date of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0833819C-34FC-4AA7-B47A-B6356EAA65FE}"/>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14003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600175" y="51885"/>
            <a:ext cx="10515600" cy="1095272"/>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600175" y="1147157"/>
            <a:ext cx="11253246" cy="5054748"/>
          </a:xfrm>
        </p:spPr>
        <p:txBody>
          <a:bodyPr numCol="1">
            <a:normAutofit fontScale="92500" lnSpcReduction="20000"/>
          </a:bodyPr>
          <a:lstStyle/>
          <a:p>
            <a:pPr marL="0" indent="0">
              <a:buNone/>
            </a:pPr>
            <a:r>
              <a:rPr lang="en-US" sz="2400" b="1" dirty="0"/>
              <a:t>Project Firstline on CDC:</a:t>
            </a:r>
          </a:p>
          <a:p>
            <a:pPr marL="0" indent="0">
              <a:buNone/>
            </a:pPr>
            <a:r>
              <a:rPr lang="en-US" sz="2400" dirty="0">
                <a:hlinkClick r:id="rId3"/>
              </a:rPr>
              <a:t>https://www.cdc.gov/infectioncontrol/projectfirstline/index.html</a:t>
            </a:r>
            <a:endParaRPr lang="en-US" sz="2400" dirty="0"/>
          </a:p>
          <a:p>
            <a:pPr marL="0" indent="0">
              <a:buNone/>
            </a:pPr>
            <a:endParaRPr lang="en-US" sz="2400" b="1" dirty="0"/>
          </a:p>
          <a:p>
            <a:pPr marL="0" indent="0">
              <a:buNone/>
            </a:pPr>
            <a:r>
              <a:rPr lang="en-US" sz="2400" b="1" dirty="0"/>
              <a:t>Project Firstline on Facebook:</a:t>
            </a:r>
          </a:p>
          <a:p>
            <a:pPr marL="0" indent="0">
              <a:buNone/>
            </a:pPr>
            <a:r>
              <a:rPr lang="en-US" sz="2400" dirty="0">
                <a:hlinkClick r:id="rId4"/>
              </a:rPr>
              <a:t>https://www.facebook.com/CDCProjectFirstline/</a:t>
            </a:r>
            <a:endParaRPr lang="en-US" sz="2400" dirty="0"/>
          </a:p>
          <a:p>
            <a:pPr marL="0" indent="0">
              <a:buNone/>
            </a:pPr>
            <a:endParaRPr lang="en-US" sz="2400" b="1" dirty="0"/>
          </a:p>
          <a:p>
            <a:pPr marL="0" indent="0">
              <a:buNone/>
            </a:pPr>
            <a:r>
              <a:rPr lang="en-US" sz="2400" b="1" dirty="0"/>
              <a:t>Twitter:</a:t>
            </a:r>
          </a:p>
          <a:p>
            <a:pPr marL="0" indent="0">
              <a:buNone/>
            </a:pPr>
            <a:r>
              <a:rPr lang="en-US" sz="2400" dirty="0">
                <a:hlinkClick r:id="rId5"/>
              </a:rPr>
              <a:t>https://twitter.com/CDC_Firstline</a:t>
            </a:r>
            <a:endParaRPr lang="en-US" sz="2400" dirty="0"/>
          </a:p>
          <a:p>
            <a:pPr marL="0" indent="0">
              <a:buNone/>
            </a:pPr>
            <a:endParaRPr lang="en-US" sz="2400" dirty="0"/>
          </a:p>
          <a:p>
            <a:pPr marL="0" indent="0">
              <a:buNone/>
            </a:pPr>
            <a:r>
              <a:rPr lang="en-US" sz="2400" b="1" dirty="0"/>
              <a:t>YouTube Playlist:</a:t>
            </a:r>
          </a:p>
          <a:p>
            <a:pPr marL="0" indent="0">
              <a:buNone/>
            </a:pPr>
            <a:r>
              <a:rPr lang="en-US" sz="2400" dirty="0">
                <a:hlinkClick r:id="rId6"/>
              </a:rPr>
              <a:t>https://www.youtube.com/playlist?list=PLvrp9iOILTQZQGtDnSDGViKDdRtIc13VX</a:t>
            </a:r>
            <a:r>
              <a:rPr lang="en-US" sz="2400" dirty="0"/>
              <a:t> </a:t>
            </a:r>
          </a:p>
          <a:p>
            <a:pPr marL="0" indent="0">
              <a:buNone/>
            </a:pPr>
            <a:endParaRPr lang="en-US" sz="2400" b="1" dirty="0"/>
          </a:p>
          <a:p>
            <a:pPr marL="0" indent="0">
              <a:buNone/>
            </a:pPr>
            <a:r>
              <a:rPr lang="en-US" sz="2400" b="1" dirty="0"/>
              <a:t>To sign up for Project Firstline e-mails, click here: </a:t>
            </a:r>
            <a:r>
              <a:rPr lang="en-US" sz="2400" dirty="0">
                <a:hlinkClick r:id="rId7"/>
              </a:rPr>
              <a:t>https://tools.cdc.gov/campaignproxyservice/subscriptions.aspx?topic_id=USCDC_2104</a:t>
            </a:r>
            <a:r>
              <a:rPr lang="en-US" sz="2400" dirty="0"/>
              <a:t>   </a:t>
            </a:r>
          </a:p>
          <a:p>
            <a:pPr marL="0" indent="0">
              <a:buNone/>
            </a:pPr>
            <a:endParaRPr lang="en-US" sz="2400" dirty="0"/>
          </a:p>
          <a:p>
            <a:pPr marL="0" indent="0">
              <a:buNone/>
            </a:pPr>
            <a:endParaRPr lang="en-US" sz="2400" dirty="0"/>
          </a:p>
        </p:txBody>
      </p:sp>
      <p:sp>
        <p:nvSpPr>
          <p:cNvPr id="7" name="Rectangle 6">
            <a:extLst>
              <a:ext uri="{FF2B5EF4-FFF2-40B4-BE49-F238E27FC236}">
                <a16:creationId xmlns:a16="http://schemas.microsoft.com/office/drawing/2014/main" id="{EE1F734D-670C-4407-8A11-3DCA8BF9F215}"/>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5C181E-92A7-4757-A377-149DDCCCA95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C8BC56-A102-4C19-AFA0-AA347A8790CC}"/>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F6A9CED-707A-4F01-80EA-683E9765085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98358" y="6168251"/>
            <a:ext cx="1634834" cy="613913"/>
          </a:xfrm>
          <a:prstGeom prst="rect">
            <a:avLst/>
          </a:prstGeom>
        </p:spPr>
      </p:pic>
    </p:spTree>
    <p:extLst>
      <p:ext uri="{BB962C8B-B14F-4D97-AF65-F5344CB8AC3E}">
        <p14:creationId xmlns:p14="http://schemas.microsoft.com/office/powerpoint/2010/main" val="76567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ispanic female healthcare worker is pictured with pink, blue, yellow and tan background. Picture includes title: Project Firstline is for You.">
            <a:extLst>
              <a:ext uri="{FF2B5EF4-FFF2-40B4-BE49-F238E27FC236}">
                <a16:creationId xmlns:a16="http://schemas.microsoft.com/office/drawing/2014/main" id="{25B4210A-842F-4405-9D9E-64EB8D1ED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35" y="49781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655320" y="398757"/>
            <a:ext cx="10515600" cy="1325563"/>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3F073F65-18CB-469E-A4BD-524A6DE24511}"/>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415B169-2418-4906-A059-FA05523690ED}"/>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90B0D5-3BD6-4D83-B891-386635897FAE}"/>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D5C19EC-E05E-44EF-BED9-51116E6338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7E44E-C09B-4823-8BE9-5B13697AB3A7}"/>
              </a:ext>
            </a:extLst>
          </p:cNvPr>
          <p:cNvSpPr>
            <a:spLocks noGrp="1"/>
          </p:cNvSpPr>
          <p:nvPr>
            <p:ph type="title" idx="4294967295"/>
          </p:nvPr>
        </p:nvSpPr>
        <p:spPr>
          <a:xfrm>
            <a:off x="474662" y="627432"/>
            <a:ext cx="11227481" cy="5447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tx1"/>
                </a:solidFill>
                <a:effectLst/>
                <a:uLnTx/>
                <a:uFillTx/>
                <a:latin typeface="+mn-lt"/>
                <a:ea typeface="+mn-ea"/>
                <a:cs typeface="+mn-cs"/>
              </a:rPr>
              <a:t>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Introduction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Project Firstline and the concept of infection control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Video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Discussion and reflection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Session feedback form and next steps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tx1"/>
                </a:solidFill>
                <a:effectLst/>
                <a:uLnTx/>
                <a:uFillTx/>
                <a:latin typeface="+mn-lt"/>
                <a:ea typeface="+mn-ea"/>
                <a:cs typeface="+mn-cs"/>
              </a:rPr>
              <a:t>Learning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Articulate at least one (1) primary goal of infection control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011898C2-2C64-4D1D-B83F-A4E8656A6557}"/>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9E6455-516F-4C03-9AC3-20A0398475EE}"/>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1D0FCB-46C6-4097-9FFE-686268B11D01}"/>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2F4EF73-0F44-432B-A289-30D13E4B8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165747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8200" y="1108846"/>
            <a:ext cx="10515600" cy="2852737"/>
          </a:xfrm>
        </p:spPr>
        <p:txBody>
          <a:bodyPr/>
          <a:lstStyle/>
          <a:p>
            <a:r>
              <a:rPr lang="en-US" b="1" i="1" dirty="0">
                <a:latin typeface="+mn-lt"/>
              </a:rPr>
              <a:t>Why do we do infection control?</a:t>
            </a:r>
          </a:p>
        </p:txBody>
      </p:sp>
      <p:sp>
        <p:nvSpPr>
          <p:cNvPr id="6" name="Rectangle 5">
            <a:extLst>
              <a:ext uri="{FF2B5EF4-FFF2-40B4-BE49-F238E27FC236}">
                <a16:creationId xmlns:a16="http://schemas.microsoft.com/office/drawing/2014/main" id="{CA185774-7BC2-4D27-91E2-63DD234EC344}"/>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AFF3DD-D7F2-4140-BAEA-9FBF42B9D1B2}"/>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7F6D62C-1748-43E8-A9D3-4BEB8319E2D7}"/>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186B0CA-0E5C-4084-9462-933A46ED8C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142017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26DCA2-16FA-44C2-8C63-A66091587EB0}"/>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dirty="0"/>
              <a:t>Video: What’s the Goal of Infection Control?</a:t>
            </a:r>
          </a:p>
        </p:txBody>
      </p:sp>
      <p:pic>
        <p:nvPicPr>
          <p:cNvPr id="5" name="Picture 4">
            <a:extLst>
              <a:ext uri="{FF2B5EF4-FFF2-40B4-BE49-F238E27FC236}">
                <a16:creationId xmlns:a16="http://schemas.microsoft.com/office/drawing/2014/main" id="{091699F3-1C4B-485C-A251-E7BAE02C73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366825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24CF-E0DE-408B-BB00-E21930468E85}"/>
              </a:ext>
            </a:extLst>
          </p:cNvPr>
          <p:cNvSpPr>
            <a:spLocks noGrp="1"/>
          </p:cNvSpPr>
          <p:nvPr>
            <p:ph type="title"/>
          </p:nvPr>
        </p:nvSpPr>
        <p:spPr/>
        <p:txBody>
          <a:bodyPr/>
          <a:lstStyle/>
          <a:p>
            <a:r>
              <a:rPr lang="en-US" b="1" dirty="0">
                <a:latin typeface="+mn-lt"/>
              </a:rPr>
              <a:t>Let’s Discuss</a:t>
            </a:r>
          </a:p>
        </p:txBody>
      </p:sp>
      <p:sp>
        <p:nvSpPr>
          <p:cNvPr id="3" name="Content Placeholder 2">
            <a:extLst>
              <a:ext uri="{FF2B5EF4-FFF2-40B4-BE49-F238E27FC236}">
                <a16:creationId xmlns:a16="http://schemas.microsoft.com/office/drawing/2014/main" id="{0E4CACCA-0CCC-4B99-BF70-AF70D11D2254}"/>
              </a:ext>
            </a:extLst>
          </p:cNvPr>
          <p:cNvSpPr>
            <a:spLocks noGrp="1"/>
          </p:cNvSpPr>
          <p:nvPr>
            <p:ph idx="1"/>
          </p:nvPr>
        </p:nvSpPr>
        <p:spPr/>
        <p:txBody>
          <a:bodyPr/>
          <a:lstStyle/>
          <a:p>
            <a:pPr marL="514350" lvl="0" indent="-514350">
              <a:buFont typeface="+mj-lt"/>
              <a:buAutoNum type="arabicPeriod"/>
            </a:pPr>
            <a:r>
              <a:rPr lang="en-US" sz="3200" dirty="0"/>
              <a:t>Why do </a:t>
            </a:r>
            <a:r>
              <a:rPr lang="en-US" sz="3200" i="1" dirty="0"/>
              <a:t>you</a:t>
            </a:r>
            <a:r>
              <a:rPr lang="en-US" sz="3200" dirty="0"/>
              <a:t> engage in infection control?</a:t>
            </a:r>
          </a:p>
          <a:p>
            <a:pPr marL="514350" lvl="0" indent="-514350">
              <a:buFont typeface="+mj-lt"/>
              <a:buAutoNum type="arabicPeriod"/>
            </a:pPr>
            <a:r>
              <a:rPr lang="en-US" sz="3200" dirty="0"/>
              <a:t>Dr. Carlson talks about several challenges we face working in healthcare right now. Which of these issues are most important to you?</a:t>
            </a:r>
          </a:p>
          <a:p>
            <a:endParaRPr lang="en-US" dirty="0"/>
          </a:p>
        </p:txBody>
      </p:sp>
      <p:sp>
        <p:nvSpPr>
          <p:cNvPr id="4" name="Rectangle 3">
            <a:extLst>
              <a:ext uri="{FF2B5EF4-FFF2-40B4-BE49-F238E27FC236}">
                <a16:creationId xmlns:a16="http://schemas.microsoft.com/office/drawing/2014/main" id="{AE1D674D-CEEE-4395-A3AD-5A3E1934BE5D}"/>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62DB545-BE55-4487-9D06-D833F80DF7EC}"/>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9A053D-3658-465B-B9CB-EF347D0E5764}"/>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2007631-635F-4F52-A913-B2EB905393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123049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5EE4AA-63CA-44FB-A245-8C5F8CF9B2FB}"/>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41E172-1E1E-4825-B3A5-CE4A4C90C6E7}"/>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079D99-DB4A-46E3-920F-331EBE7F7A1E}"/>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B29CF-80B2-47E8-A428-F7D094BD64F9}"/>
              </a:ext>
              <a:ext uri="{C183D7F6-B498-43B3-948B-1728B52AA6E4}">
                <adec:decorative xmlns:adec="http://schemas.microsoft.com/office/drawing/2017/decorative" val="0"/>
              </a:ext>
            </a:extLst>
          </p:cNvPr>
          <p:cNvSpPr>
            <a:spLocks noGrp="1"/>
          </p:cNvSpPr>
          <p:nvPr>
            <p:ph type="title"/>
          </p:nvPr>
        </p:nvSpPr>
        <p:spPr>
          <a:xfrm>
            <a:off x="385354" y="305011"/>
            <a:ext cx="10515600" cy="1067494"/>
          </a:xfrm>
        </p:spPr>
        <p:txBody>
          <a:bodyPr/>
          <a:lstStyle/>
          <a:p>
            <a:r>
              <a:rPr lang="en-US" b="1" dirty="0">
                <a:latin typeface="+mn-lt"/>
              </a:rPr>
              <a:t>Upcoming Session Topics</a:t>
            </a:r>
          </a:p>
        </p:txBody>
      </p:sp>
      <p:sp>
        <p:nvSpPr>
          <p:cNvPr id="14" name="TextBox 13">
            <a:extLst>
              <a:ext uri="{FF2B5EF4-FFF2-40B4-BE49-F238E27FC236}">
                <a16:creationId xmlns:a16="http://schemas.microsoft.com/office/drawing/2014/main" id="{76768BDB-5C65-4558-A5E3-86CAF21B6828}"/>
              </a:ext>
              <a:ext uri="{C183D7F6-B498-43B3-948B-1728B52AA6E4}">
                <adec:decorative xmlns:adec="http://schemas.microsoft.com/office/drawing/2017/decorative" val="0"/>
              </a:ext>
            </a:extLst>
          </p:cNvPr>
          <p:cNvSpPr txBox="1"/>
          <p:nvPr/>
        </p:nvSpPr>
        <p:spPr>
          <a:xfrm>
            <a:off x="705121" y="1519235"/>
            <a:ext cx="2861039" cy="523220"/>
          </a:xfrm>
          <a:prstGeom prst="rect">
            <a:avLst/>
          </a:prstGeom>
          <a:noFill/>
        </p:spPr>
        <p:txBody>
          <a:bodyPr wrap="square" rtlCol="0">
            <a:spAutoFit/>
          </a:bodyPr>
          <a:lstStyle/>
          <a:p>
            <a:r>
              <a:rPr lang="en-US" sz="2800" b="1" dirty="0"/>
              <a:t>Coming Up Next:</a:t>
            </a:r>
          </a:p>
        </p:txBody>
      </p:sp>
      <p:sp>
        <p:nvSpPr>
          <p:cNvPr id="3" name="Content Placeholder 2">
            <a:extLst>
              <a:ext uri="{FF2B5EF4-FFF2-40B4-BE49-F238E27FC236}">
                <a16:creationId xmlns:a16="http://schemas.microsoft.com/office/drawing/2014/main" id="{80DDD973-9327-4212-9D8D-25DDA8060921}"/>
              </a:ext>
              <a:ext uri="{C183D7F6-B498-43B3-948B-1728B52AA6E4}">
                <adec:decorative xmlns:adec="http://schemas.microsoft.com/office/drawing/2017/decorative" val="0"/>
              </a:ext>
            </a:extLst>
          </p:cNvPr>
          <p:cNvSpPr>
            <a:spLocks noGrp="1"/>
          </p:cNvSpPr>
          <p:nvPr>
            <p:ph sz="half" idx="1"/>
          </p:nvPr>
        </p:nvSpPr>
        <p:spPr>
          <a:xfrm>
            <a:off x="183967" y="2129537"/>
            <a:ext cx="3538946" cy="3838591"/>
          </a:xfrm>
        </p:spPr>
        <p:txBody>
          <a:bodyPr>
            <a:normAutofit/>
          </a:bodyPr>
          <a:lstStyle/>
          <a:p>
            <a:pPr lvl="1"/>
            <a:r>
              <a:rPr lang="en-US" dirty="0"/>
              <a:t>The Basic Science of Viruses</a:t>
            </a:r>
          </a:p>
          <a:p>
            <a:pPr lvl="1"/>
            <a:r>
              <a:rPr lang="en-US" dirty="0"/>
              <a:t>How Respiratory Droplets Spread COVID-19</a:t>
            </a:r>
          </a:p>
          <a:p>
            <a:pPr lvl="1"/>
            <a:r>
              <a:rPr lang="en-US" dirty="0"/>
              <a:t>How Viruses Spread from Surfaces to People</a:t>
            </a:r>
          </a:p>
          <a:p>
            <a:pPr lvl="1"/>
            <a:r>
              <a:rPr lang="en-US" dirty="0"/>
              <a:t>How COVID-19 Spreads: A Review</a:t>
            </a:r>
          </a:p>
        </p:txBody>
      </p:sp>
      <p:sp>
        <p:nvSpPr>
          <p:cNvPr id="13" name="TextBox 12">
            <a:extLst>
              <a:ext uri="{FF2B5EF4-FFF2-40B4-BE49-F238E27FC236}">
                <a16:creationId xmlns:a16="http://schemas.microsoft.com/office/drawing/2014/main" id="{F69C7852-163D-4917-AC3C-880982F56F0A}"/>
              </a:ext>
              <a:ext uri="{C183D7F6-B498-43B3-948B-1728B52AA6E4}">
                <adec:decorative xmlns:adec="http://schemas.microsoft.com/office/drawing/2017/decorative" val="0"/>
              </a:ext>
            </a:extLst>
          </p:cNvPr>
          <p:cNvSpPr txBox="1"/>
          <p:nvPr/>
        </p:nvSpPr>
        <p:spPr>
          <a:xfrm>
            <a:off x="4596136" y="1519235"/>
            <a:ext cx="4807130" cy="523220"/>
          </a:xfrm>
          <a:prstGeom prst="rect">
            <a:avLst/>
          </a:prstGeom>
          <a:noFill/>
        </p:spPr>
        <p:txBody>
          <a:bodyPr wrap="square" rtlCol="0">
            <a:spAutoFit/>
          </a:bodyPr>
          <a:lstStyle/>
          <a:p>
            <a:r>
              <a:rPr lang="en-US" sz="2800" b="1" dirty="0"/>
              <a:t>Broader Themes and Topics:</a:t>
            </a:r>
          </a:p>
        </p:txBody>
      </p:sp>
      <p:sp>
        <p:nvSpPr>
          <p:cNvPr id="4" name="Content Placeholder 3">
            <a:extLst>
              <a:ext uri="{FF2B5EF4-FFF2-40B4-BE49-F238E27FC236}">
                <a16:creationId xmlns:a16="http://schemas.microsoft.com/office/drawing/2014/main" id="{7700FA5A-D93F-4C3F-A64A-1BA27061FBEE}"/>
              </a:ext>
              <a:ext uri="{C183D7F6-B498-43B3-948B-1728B52AA6E4}">
                <adec:decorative xmlns:adec="http://schemas.microsoft.com/office/drawing/2017/decorative" val="0"/>
              </a:ext>
            </a:extLst>
          </p:cNvPr>
          <p:cNvSpPr>
            <a:spLocks noGrp="1"/>
          </p:cNvSpPr>
          <p:nvPr>
            <p:ph sz="half" idx="2"/>
          </p:nvPr>
        </p:nvSpPr>
        <p:spPr>
          <a:xfrm>
            <a:off x="4193177" y="2145027"/>
            <a:ext cx="7765037" cy="4503085"/>
          </a:xfrm>
        </p:spPr>
        <p:txBody>
          <a:bodyPr numCol="3">
            <a:normAutofit/>
          </a:bodyPr>
          <a:lstStyle/>
          <a:p>
            <a:pPr lvl="1"/>
            <a:r>
              <a:rPr lang="en-US" dirty="0"/>
              <a:t>Infection Control: The Basics</a:t>
            </a:r>
          </a:p>
          <a:p>
            <a:pPr lvl="1"/>
            <a:r>
              <a:rPr lang="en-US" dirty="0"/>
              <a:t>Source Control</a:t>
            </a:r>
          </a:p>
          <a:p>
            <a:pPr lvl="1"/>
            <a:r>
              <a:rPr lang="en-US" dirty="0"/>
              <a:t>PPE: Basics</a:t>
            </a:r>
          </a:p>
          <a:p>
            <a:pPr lvl="1"/>
            <a:r>
              <a:rPr lang="en-US" dirty="0"/>
              <a:t>PPE: Donning and Doffing</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r>
              <a:rPr lang="en-US" dirty="0"/>
              <a:t>Hand Hygiene</a:t>
            </a:r>
          </a:p>
          <a:p>
            <a:pPr lvl="1"/>
            <a:r>
              <a:rPr lang="en-US" dirty="0"/>
              <a:t>Crisis Standards of Care</a:t>
            </a:r>
          </a:p>
          <a:p>
            <a:pPr lvl="1"/>
            <a:r>
              <a:rPr lang="en-US" dirty="0"/>
              <a:t>Triage</a:t>
            </a:r>
          </a:p>
          <a:p>
            <a:pPr lvl="1"/>
            <a:r>
              <a:rPr lang="en-US" dirty="0"/>
              <a:t>Standard and Transmission-Based Precautions</a:t>
            </a:r>
          </a:p>
          <a:p>
            <a:pPr lvl="1"/>
            <a:r>
              <a:rPr lang="en-US" dirty="0"/>
              <a:t>Microbiology Basics</a:t>
            </a:r>
          </a:p>
          <a:p>
            <a:pPr lvl="1"/>
            <a:endParaRPr lang="en-US" dirty="0"/>
          </a:p>
          <a:p>
            <a:pPr lvl="1"/>
            <a:r>
              <a:rPr lang="en-US" dirty="0"/>
              <a:t>Recognizing Risk</a:t>
            </a:r>
          </a:p>
          <a:p>
            <a:pPr lvl="1"/>
            <a:r>
              <a:rPr lang="en-US" dirty="0"/>
              <a:t>Environmental Cleaning and Disinfection</a:t>
            </a:r>
          </a:p>
        </p:txBody>
      </p:sp>
      <p:pic>
        <p:nvPicPr>
          <p:cNvPr id="16" name="Picture 15">
            <a:extLst>
              <a:ext uri="{FF2B5EF4-FFF2-40B4-BE49-F238E27FC236}">
                <a16:creationId xmlns:a16="http://schemas.microsoft.com/office/drawing/2014/main" id="{B4621813-6B72-4EF0-9DD4-465E8F3DBE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163732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909DB1-4E0A-4E41-A4CE-060CCBB4A137}"/>
              </a:ext>
            </a:extLst>
          </p:cNvPr>
          <p:cNvSpPr>
            <a:spLocks noGrp="1"/>
          </p:cNvSpPr>
          <p:nvPr>
            <p:ph type="title"/>
          </p:nvPr>
        </p:nvSpPr>
        <p:spPr>
          <a:xfrm>
            <a:off x="224246" y="85214"/>
            <a:ext cx="10515600" cy="1325563"/>
          </a:xfrm>
        </p:spPr>
        <p:txBody>
          <a:bodyPr/>
          <a:lstStyle/>
          <a:p>
            <a:r>
              <a:rPr lang="en-US" b="1" dirty="0">
                <a:latin typeface="+mn-lt"/>
              </a:rPr>
              <a:t>Questions Covered</a:t>
            </a:r>
          </a:p>
        </p:txBody>
      </p:sp>
      <p:sp>
        <p:nvSpPr>
          <p:cNvPr id="6" name="Content Placeholder 5">
            <a:extLst>
              <a:ext uri="{FF2B5EF4-FFF2-40B4-BE49-F238E27FC236}">
                <a16:creationId xmlns:a16="http://schemas.microsoft.com/office/drawing/2014/main" id="{B728F6F8-7991-406B-A96E-C05CAEA20A51}"/>
              </a:ext>
            </a:extLst>
          </p:cNvPr>
          <p:cNvSpPr>
            <a:spLocks noGrp="1"/>
          </p:cNvSpPr>
          <p:nvPr>
            <p:ph idx="1"/>
          </p:nvPr>
        </p:nvSpPr>
        <p:spPr>
          <a:xfrm>
            <a:off x="224246" y="1359501"/>
            <a:ext cx="12037423" cy="5263444"/>
          </a:xfrm>
        </p:spPr>
        <p:txBody>
          <a:bodyPr numCol="3">
            <a:normAutofit/>
          </a:bodyPr>
          <a:lstStyle/>
          <a:p>
            <a:r>
              <a:rPr lang="en-US" sz="2400" dirty="0"/>
              <a:t>SARS-CoV-2 is a virus. What’s a virus?</a:t>
            </a:r>
          </a:p>
          <a:p>
            <a:r>
              <a:rPr lang="en-US" sz="2400" dirty="0"/>
              <a:t>How do viruses make you sick?</a:t>
            </a:r>
          </a:p>
          <a:p>
            <a:r>
              <a:rPr lang="en-US" sz="2400" dirty="0"/>
              <a:t>How does a virus like SARS-CoV-2 get from one person to another: what is a respiratory droplet?</a:t>
            </a:r>
          </a:p>
          <a:p>
            <a:r>
              <a:rPr lang="en-US" sz="2400" dirty="0"/>
              <a:t>What happens when we breathe in these droplets?</a:t>
            </a:r>
          </a:p>
          <a:p>
            <a:r>
              <a:rPr lang="en-US" sz="2400" dirty="0"/>
              <a:t>What happens when these droplets get in our eyes?</a:t>
            </a:r>
          </a:p>
          <a:p>
            <a:pPr marL="0" indent="0">
              <a:buNone/>
            </a:pPr>
            <a:endParaRPr lang="en-US" sz="2400" dirty="0"/>
          </a:p>
          <a:p>
            <a:pPr lvl="1" algn="just"/>
            <a:r>
              <a:rPr lang="en-US"/>
              <a:t>Exposure </a:t>
            </a:r>
            <a:r>
              <a:rPr lang="en-US" dirty="0"/>
              <a:t>does not always mean infection: why?</a:t>
            </a:r>
          </a:p>
          <a:p>
            <a:pPr lvl="1" algn="just"/>
            <a:r>
              <a:rPr lang="en-US" dirty="0"/>
              <a:t>What makes us feel sick?</a:t>
            </a:r>
          </a:p>
          <a:p>
            <a:pPr marL="0" indent="0">
              <a:buNone/>
            </a:pPr>
            <a:endParaRPr lang="en-US" sz="2400" dirty="0"/>
          </a:p>
        </p:txBody>
      </p:sp>
      <p:sp>
        <p:nvSpPr>
          <p:cNvPr id="7" name="Title 4">
            <a:extLst>
              <a:ext uri="{FF2B5EF4-FFF2-40B4-BE49-F238E27FC236}">
                <a16:creationId xmlns:a16="http://schemas.microsoft.com/office/drawing/2014/main" id="{56F92DF1-6A62-4239-912C-1E9F5E422A1D}"/>
              </a:ext>
            </a:extLst>
          </p:cNvPr>
          <p:cNvSpPr txBox="1">
            <a:spLocks/>
          </p:cNvSpPr>
          <p:nvPr/>
        </p:nvSpPr>
        <p:spPr>
          <a:xfrm>
            <a:off x="8856219" y="3754061"/>
            <a:ext cx="42774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…and many more</a:t>
            </a:r>
          </a:p>
        </p:txBody>
      </p:sp>
      <p:sp>
        <p:nvSpPr>
          <p:cNvPr id="8" name="Rectangle 7">
            <a:extLst>
              <a:ext uri="{FF2B5EF4-FFF2-40B4-BE49-F238E27FC236}">
                <a16:creationId xmlns:a16="http://schemas.microsoft.com/office/drawing/2014/main" id="{F639177A-315F-4DCB-8E83-F63060489E67}"/>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4F583B-B009-48D1-9EB7-8F43B1CE5800}"/>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85A657-F41A-4BEC-9EA2-CBAFCFB26411}"/>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98D6F68-5669-4AF3-B7B8-A142110A33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362247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DEB-D356-4D03-B688-283B1EB1BBB6}"/>
              </a:ext>
            </a:extLst>
          </p:cNvPr>
          <p:cNvSpPr>
            <a:spLocks noGrp="1"/>
          </p:cNvSpPr>
          <p:nvPr>
            <p:ph type="title"/>
          </p:nvPr>
        </p:nvSpPr>
        <p:spPr>
          <a:xfrm>
            <a:off x="831850" y="768350"/>
            <a:ext cx="10515600" cy="2852737"/>
          </a:xfrm>
        </p:spPr>
        <p:txBody>
          <a:bodyPr>
            <a:normAutofit/>
          </a:bodyPr>
          <a:lstStyle/>
          <a:p>
            <a:pPr algn="ctr"/>
            <a:r>
              <a:rPr lang="en-US" sz="5400" b="1" dirty="0">
                <a:latin typeface="+mn-lt"/>
              </a:rPr>
              <a:t>What’s one action you can take </a:t>
            </a:r>
            <a:r>
              <a:rPr lang="en-US" sz="5400" b="1">
                <a:latin typeface="+mn-lt"/>
              </a:rPr>
              <a:t>to support </a:t>
            </a:r>
            <a:r>
              <a:rPr lang="en-US" sz="5400" b="1" dirty="0">
                <a:latin typeface="+mn-lt"/>
              </a:rPr>
              <a:t>infection control at the workplace? </a:t>
            </a:r>
          </a:p>
        </p:txBody>
      </p:sp>
      <p:sp>
        <p:nvSpPr>
          <p:cNvPr id="5" name="Text Placeholder 4">
            <a:extLst>
              <a:ext uri="{FF2B5EF4-FFF2-40B4-BE49-F238E27FC236}">
                <a16:creationId xmlns:a16="http://schemas.microsoft.com/office/drawing/2014/main" id="{A14A3647-177E-4A95-BB08-E7A9DAAEC8A0}"/>
              </a:ext>
            </a:extLst>
          </p:cNvPr>
          <p:cNvSpPr>
            <a:spLocks noGrp="1"/>
          </p:cNvSpPr>
          <p:nvPr>
            <p:ph type="body" idx="1"/>
          </p:nvPr>
        </p:nvSpPr>
        <p:spPr>
          <a:xfrm>
            <a:off x="831850" y="4214455"/>
            <a:ext cx="10515600" cy="1500187"/>
          </a:xfrm>
        </p:spPr>
        <p:txBody>
          <a:bodyPr>
            <a:normAutofit/>
          </a:bodyPr>
          <a:lstStyle/>
          <a:p>
            <a:r>
              <a:rPr lang="en-US" dirty="0"/>
              <a:t>Is it something you can do for yourself? Does it build on something you already do? </a:t>
            </a:r>
          </a:p>
          <a:p>
            <a:r>
              <a:rPr lang="en-US" dirty="0"/>
              <a:t>Is it something you can do for others?</a:t>
            </a:r>
          </a:p>
          <a:p>
            <a:r>
              <a:rPr lang="en-US" dirty="0"/>
              <a:t>Is it thanking some else for something that makes your job easier?</a:t>
            </a:r>
          </a:p>
        </p:txBody>
      </p:sp>
      <p:sp>
        <p:nvSpPr>
          <p:cNvPr id="6" name="Rectangle 5">
            <a:extLst>
              <a:ext uri="{FF2B5EF4-FFF2-40B4-BE49-F238E27FC236}">
                <a16:creationId xmlns:a16="http://schemas.microsoft.com/office/drawing/2014/main" id="{8501F9AF-6243-4009-88D1-171304719DED}"/>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4696B6-D018-42FA-B14B-38654F4A3D4F}"/>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3336FF9-B3BB-464F-BDBF-A1BD7D411B37}"/>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3D4B83D-5BB4-4425-B532-C956BD8849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394687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F213-8B4B-4559-ABD8-38371268F70A}"/>
              </a:ext>
            </a:extLst>
          </p:cNvPr>
          <p:cNvSpPr>
            <a:spLocks noGrp="1"/>
          </p:cNvSpPr>
          <p:nvPr>
            <p:ph type="title"/>
          </p:nvPr>
        </p:nvSpPr>
        <p:spPr>
          <a:xfrm>
            <a:off x="892629" y="487096"/>
            <a:ext cx="10515600" cy="1197779"/>
          </a:xfrm>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83CDA2A4-60DC-4095-819D-ACC002919A67}"/>
              </a:ext>
            </a:extLst>
          </p:cNvPr>
          <p:cNvSpPr>
            <a:spLocks noGrp="1"/>
          </p:cNvSpPr>
          <p:nvPr>
            <p:ph idx="1"/>
          </p:nvPr>
        </p:nvSpPr>
        <p:spPr>
          <a:xfrm>
            <a:off x="892629" y="1951958"/>
            <a:ext cx="10261041" cy="1084001"/>
          </a:xfrm>
        </p:spPr>
        <p:txBody>
          <a:bodyPr>
            <a:normAutofit fontScale="25000" lnSpcReduction="20000"/>
          </a:bodyPr>
          <a:lstStyle/>
          <a:p>
            <a:pPr lvl="0"/>
            <a:r>
              <a:rPr lang="en-US" sz="12800" dirty="0"/>
              <a:t>The goal of everything we do in infection control, for any disease, is to keep people from getting sick.</a:t>
            </a:r>
          </a:p>
          <a:p>
            <a:pPr marL="0" lvl="0" indent="0">
              <a:buNone/>
            </a:pPr>
            <a:endParaRPr lang="en-US" sz="12800" dirty="0"/>
          </a:p>
          <a:p>
            <a:pPr lvl="0"/>
            <a:r>
              <a:rPr lang="en-US" sz="12800" dirty="0"/>
              <a:t>The goal of Project Firstline is to make sure you have the infection control knowledge that you need and deserve to keep yourself, your patients, your colleagues, and your family safe.</a:t>
            </a:r>
          </a:p>
          <a:p>
            <a:pPr marL="0" indent="0">
              <a:buNone/>
            </a:pPr>
            <a:endParaRPr lang="en-US" dirty="0"/>
          </a:p>
        </p:txBody>
      </p:sp>
      <p:sp>
        <p:nvSpPr>
          <p:cNvPr id="4" name="Rectangle 3">
            <a:extLst>
              <a:ext uri="{FF2B5EF4-FFF2-40B4-BE49-F238E27FC236}">
                <a16:creationId xmlns:a16="http://schemas.microsoft.com/office/drawing/2014/main" id="{CA921577-AB2D-43A1-BDA1-0A2AB3C6C83D}"/>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84479C-69B3-4B1B-8D34-93CA4F24305E}"/>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431297-702B-4D45-9E80-54AFF95A9B70}"/>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F075E6-FEA2-4F2B-B4FD-B47A476C2F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95331"/>
            <a:ext cx="1634834" cy="613913"/>
          </a:xfrm>
          <a:prstGeom prst="rect">
            <a:avLst/>
          </a:prstGeom>
        </p:spPr>
      </p:pic>
    </p:spTree>
    <p:extLst>
      <p:ext uri="{BB962C8B-B14F-4D97-AF65-F5344CB8AC3E}">
        <p14:creationId xmlns:p14="http://schemas.microsoft.com/office/powerpoint/2010/main" val="3476217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578C08-C4A9-449C-BDA2-36395097D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C8CE9-ACFE-4D7B-AD9F-BF427FB89472}">
  <ds:schemaRefs>
    <ds:schemaRef ds:uri="http://schemas.microsoft.com/sharepoint/v3/contenttype/forms"/>
  </ds:schemaRefs>
</ds:datastoreItem>
</file>

<file path=customXml/itemProps3.xml><?xml version="1.0" encoding="utf-8"?>
<ds:datastoreItem xmlns:ds="http://schemas.openxmlformats.org/officeDocument/2006/customXml" ds:itemID="{583CB6EE-5CD2-405C-A7C7-544980BB26A9}">
  <ds:schemaRefs>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1483b978-e15e-4754-9528-54c1cd79355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168</TotalTime>
  <Words>1314</Words>
  <Application>Microsoft Office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Topic 1: The Concept of Infection Control [Date of training] </vt:lpstr>
      <vt:lpstr>Agenda: Introduction Project Firstline and the concept of infection control Video Discussion and reflection Session feedback form and next steps  Learning Objectives: Articulate at least one (1) primary goal of infection control </vt:lpstr>
      <vt:lpstr>Why do we do infection control?</vt:lpstr>
      <vt:lpstr>Video: What’s the Goal of Infection Control?</vt:lpstr>
      <vt:lpstr>Let’s Discuss</vt:lpstr>
      <vt:lpstr>Upcoming Session Topics</vt:lpstr>
      <vt:lpstr>Questions Covered</vt:lpstr>
      <vt:lpstr>What’s one action you can take to support infection control at the workplace? </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Woodring, Jacqueline M. (CDC/DDID/NCEZID/DHQP)</cp:lastModifiedBy>
  <cp:revision>19</cp:revision>
  <dcterms:created xsi:type="dcterms:W3CDTF">2021-01-06T21:13:15Z</dcterms:created>
  <dcterms:modified xsi:type="dcterms:W3CDTF">2021-05-28T19:14:10Z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2021-01-06T21:14:07Z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fa82f0b2-070c-46ab-afeb-b90bddf5ee34</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