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theme/theme1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2" r:id="rId1"/>
    <p:sldMasterId id="2147483872" r:id="rId2"/>
    <p:sldMasterId id="2147483969" r:id="rId3"/>
    <p:sldMasterId id="2147483975" r:id="rId4"/>
    <p:sldMasterId id="2147484049" r:id="rId5"/>
    <p:sldMasterId id="2147484083" r:id="rId6"/>
    <p:sldMasterId id="2147484243" r:id="rId7"/>
    <p:sldMasterId id="2147484289" r:id="rId8"/>
    <p:sldMasterId id="2147484318" r:id="rId9"/>
    <p:sldMasterId id="2147484335" r:id="rId10"/>
    <p:sldMasterId id="2147484338" r:id="rId11"/>
    <p:sldMasterId id="2147484347" r:id="rId12"/>
    <p:sldMasterId id="2147484349" r:id="rId13"/>
    <p:sldMasterId id="2147484351" r:id="rId14"/>
    <p:sldMasterId id="2147484376" r:id="rId15"/>
    <p:sldMasterId id="2147484388" r:id="rId16"/>
    <p:sldMasterId id="2147484410" r:id="rId17"/>
    <p:sldMasterId id="2147484412" r:id="rId18"/>
    <p:sldMasterId id="2147484448" r:id="rId19"/>
    <p:sldMasterId id="2147484472" r:id="rId20"/>
    <p:sldMasterId id="2147484475" r:id="rId21"/>
  </p:sldMasterIdLst>
  <p:notesMasterIdLst>
    <p:notesMasterId r:id="rId28"/>
  </p:notesMasterIdLst>
  <p:handoutMasterIdLst>
    <p:handoutMasterId r:id="rId29"/>
  </p:handoutMasterIdLst>
  <p:sldIdLst>
    <p:sldId id="710" r:id="rId22"/>
    <p:sldId id="712" r:id="rId23"/>
    <p:sldId id="670" r:id="rId24"/>
    <p:sldId id="713" r:id="rId25"/>
    <p:sldId id="729" r:id="rId26"/>
    <p:sldId id="714" r:id="rId27"/>
  </p:sldIdLst>
  <p:sldSz cx="9144000" cy="6858000" type="screen4x3"/>
  <p:notesSz cx="7315200" cy="9601200"/>
  <p:embeddedFontLst>
    <p:embeddedFont>
      <p:font typeface="Myriad Pro" panose="020B0503030403020204" pitchFamily="34" charset="0"/>
      <p:regular r:id="rId30"/>
      <p:bold r:id="rId31"/>
      <p:italic r:id="rId32"/>
      <p:boldItalic r:id="rId33"/>
    </p:embeddedFont>
    <p:embeddedFont>
      <p:font typeface="Gadugi" panose="020B0502040204020203" pitchFamily="34" charset="0"/>
      <p:regular r:id="rId34"/>
      <p:bold r:id="rId35"/>
    </p:embeddedFont>
    <p:embeddedFont>
      <p:font typeface="MS PGothic" panose="020B0600070205080204" pitchFamily="34" charset="-128"/>
      <p:regular r:id="rId36"/>
    </p:embeddedFont>
    <p:embeddedFont>
      <p:font typeface="Rockwell" panose="02060603020205020403"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
      <p:font typeface="Wingdings 2" panose="05020102010507070707" pitchFamily="18" charset="2"/>
      <p:regular r:id="rId49"/>
    </p:embeddedFont>
    <p:embeddedFont>
      <p:font typeface="MS PGothic" panose="020B0600070205080204" pitchFamily="34" charset="-128"/>
      <p:regular r:id="rId36"/>
    </p:embeddedFont>
    <p:embeddedFont>
      <p:font typeface="Myriad Web Pro" panose="020B0604020202020204" charset="0"/>
      <p:regular r:id="rId50"/>
      <p:bold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ton, Janet (CDC/ONDIEH/NCCDPHP)" initials="FJ(" lastIdx="4" clrIdx="0">
    <p:extLst>
      <p:ext uri="{19B8F6BF-5375-455C-9EA6-DF929625EA0E}">
        <p15:presenceInfo xmlns:p15="http://schemas.microsoft.com/office/powerpoint/2012/main" userId="S-1-5-21-1207783550-2075000910-922709458-202420" providerId="AD"/>
      </p:ext>
    </p:extLst>
  </p:cmAuthor>
  <p:cmAuthor id="2" name="Galuska, Deborah A. (CDC/ONDIEH/NCCDPHP)" initials="GDA(" lastIdx="14" clrIdx="1">
    <p:extLst>
      <p:ext uri="{19B8F6BF-5375-455C-9EA6-DF929625EA0E}">
        <p15:presenceInfo xmlns:p15="http://schemas.microsoft.com/office/powerpoint/2012/main" userId="S-1-5-21-1207783550-2075000910-922709458-1993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B"/>
    <a:srgbClr val="934B9E"/>
    <a:srgbClr val="903175"/>
    <a:srgbClr val="56A82A"/>
    <a:srgbClr val="F6A01A"/>
    <a:srgbClr val="5C8727"/>
    <a:srgbClr val="860038"/>
    <a:srgbClr val="FA867A"/>
    <a:srgbClr val="FCCA70"/>
    <a:srgbClr val="FEB0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77" autoAdjust="0"/>
    <p:restoredTop sz="76814" autoAdjust="0"/>
  </p:normalViewPr>
  <p:slideViewPr>
    <p:cSldViewPr snapToGrid="0">
      <p:cViewPr varScale="1">
        <p:scale>
          <a:sx n="87" d="100"/>
          <a:sy n="87" d="100"/>
        </p:scale>
        <p:origin x="1992" y="58"/>
      </p:cViewPr>
      <p:guideLst>
        <p:guide orient="horz" pos="2160"/>
        <p:guide pos="2880"/>
      </p:guideLst>
    </p:cSldViewPr>
  </p:slideViewPr>
  <p:outlineViewPr>
    <p:cViewPr>
      <p:scale>
        <a:sx n="33" d="100"/>
        <a:sy n="33" d="100"/>
      </p:scale>
      <p:origin x="0" y="-3019"/>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7" d="100"/>
          <a:sy n="57" d="100"/>
        </p:scale>
        <p:origin x="72" y="31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font" Target="fonts/font10.fntdata"/><Relationship Id="rId21" Type="http://schemas.openxmlformats.org/officeDocument/2006/relationships/slideMaster" Target="slideMasters/slideMaster21.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handoutMaster" Target="handoutMasters/handoutMaster1.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2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21509B3-7D0E-4144-9CE5-9761DAFC69AA}" type="datetimeFigureOut">
              <a:rPr lang="en-US" smtClean="0"/>
              <a:t>11/5/2018</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3879EAB-4A01-4344-8D39-7A1F295330E1}" type="slidenum">
              <a:rPr lang="en-US" smtClean="0"/>
              <a:t>‹#›</a:t>
            </a:fld>
            <a:endParaRPr lang="en-US"/>
          </a:p>
        </p:txBody>
      </p:sp>
    </p:spTree>
    <p:extLst>
      <p:ext uri="{BB962C8B-B14F-4D97-AF65-F5344CB8AC3E}">
        <p14:creationId xmlns:p14="http://schemas.microsoft.com/office/powerpoint/2010/main" val="1239596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89D8F3C2-1545-407C-9696-9FBD8A87D061}" type="datetimeFigureOut">
              <a:rPr lang="en-US" smtClean="0"/>
              <a:pPr/>
              <a:t>11/5/2018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E82054C-5FFB-4925-88B8-34BFE44764D6}" type="slidenum">
              <a:rPr lang="en-US" smtClean="0"/>
              <a:pPr/>
              <a:t>‹#›</a:t>
            </a:fld>
            <a:endParaRPr lang="en-US"/>
          </a:p>
        </p:txBody>
      </p:sp>
    </p:spTree>
    <p:extLst>
      <p:ext uri="{BB962C8B-B14F-4D97-AF65-F5344CB8AC3E}">
        <p14:creationId xmlns:p14="http://schemas.microsoft.com/office/powerpoint/2010/main" val="3741261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To increase physical activity, the Community Preventive Services Task Force (Task Force) recommends combined built environment approaches that link one or more interventions to improve pedestrian or bicycle transportation systems with one or more land use </a:t>
            </a:r>
            <a:r>
              <a:rPr lang="en-US" sz="1200" kern="1200" dirty="0" smtClean="0">
                <a:solidFill>
                  <a:srgbClr val="FF0000"/>
                </a:solidFill>
                <a:effectLst/>
                <a:latin typeface="+mn-lt"/>
                <a:ea typeface="+mn-ea"/>
                <a:cs typeface="+mn-cs"/>
              </a:rPr>
              <a:t>and</a:t>
            </a:r>
            <a:r>
              <a:rPr lang="en-US" sz="1200" kern="1200" baseline="0" dirty="0" smtClean="0">
                <a:solidFill>
                  <a:srgbClr val="FF0000"/>
                </a:solidFill>
                <a:effectLst/>
                <a:latin typeface="+mn-lt"/>
                <a:ea typeface="+mn-ea"/>
                <a:cs typeface="+mn-cs"/>
              </a:rPr>
              <a:t> </a:t>
            </a:r>
            <a:r>
              <a:rPr lang="en-US" sz="1200" u="none" kern="1200" baseline="0" dirty="0" smtClean="0">
                <a:solidFill>
                  <a:srgbClr val="FF0000"/>
                </a:solidFill>
                <a:effectLst/>
                <a:latin typeface="+mn-lt"/>
                <a:ea typeface="+mn-ea"/>
                <a:cs typeface="+mn-cs"/>
              </a:rPr>
              <a:t>environmental</a:t>
            </a:r>
            <a:r>
              <a:rPr lang="en-US" sz="1200" kern="1200" baseline="0" dirty="0" smtClean="0">
                <a:solidFill>
                  <a:srgbClr val="FF0000"/>
                </a:solidFill>
                <a:effectLst/>
                <a:latin typeface="+mn-lt"/>
                <a:ea typeface="+mn-ea"/>
                <a:cs typeface="+mn-cs"/>
              </a:rPr>
              <a:t> </a:t>
            </a:r>
            <a:r>
              <a:rPr lang="en-US" sz="1200" kern="1200" dirty="0" smtClean="0">
                <a:solidFill>
                  <a:schemeClr val="tx1"/>
                </a:solidFill>
                <a:effectLst/>
                <a:latin typeface="+mn-lt"/>
                <a:ea typeface="+mn-ea"/>
                <a:cs typeface="+mn-cs"/>
              </a:rPr>
              <a:t>design interventions.</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Task Force is an independent, nonfederal, voluntary panel of public health and prevention experts that provides evidence-based findings about community programs to improve health. This built environment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recommendation is based on evidence from a systematic review of 90 studies about interventions to increase physical activity that create or modify environmental characteristics in a community to make physical activity easier or more accessible. The review found that combinations of activity-supportive built environment characteristics were associated with higher levels of transportation-related physical activity, recreational physical activity, and total walking.</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81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Task Force recommendation also supports </a:t>
            </a:r>
            <a:r>
              <a:rPr lang="en-US" sz="1200" i="1" kern="1200" dirty="0" smtClean="0">
                <a:solidFill>
                  <a:schemeClr val="tx1"/>
                </a:solidFill>
                <a:effectLst/>
                <a:latin typeface="+mn-lt"/>
                <a:ea typeface="+mn-ea"/>
                <a:cs typeface="+mn-cs"/>
              </a:rPr>
              <a:t>Step It Up! The Surgeon General’s Call to Action to Promote Walking and Walkable Communities.</a:t>
            </a:r>
            <a:r>
              <a:rPr lang="en-US" sz="1200" i="1" kern="1200" baseline="0" dirty="0" smtClean="0">
                <a:solidFill>
                  <a:schemeClr val="tx1"/>
                </a:solidFill>
                <a:effectLst/>
                <a:latin typeface="+mn-lt"/>
                <a:ea typeface="+mn-ea"/>
                <a:cs typeface="+mn-cs"/>
              </a:rPr>
              <a:t> </a:t>
            </a:r>
            <a:r>
              <a:rPr lang="en-US" dirty="0" smtClean="0"/>
              <a:t>One of the five goals</a:t>
            </a:r>
            <a:r>
              <a:rPr lang="en-US" baseline="0" dirty="0" smtClean="0"/>
              <a:t> is to </a:t>
            </a:r>
            <a:r>
              <a:rPr lang="en-US" altLang="en-US" dirty="0" smtClean="0">
                <a:latin typeface="Myriad Pro" pitchFamily="125" charset="0"/>
                <a:ea typeface="ヒラギノ角ゴ Pro W3" pitchFamily="125" charset="-128"/>
              </a:rPr>
              <a:t>design communities that make it safe and easy to walk for people of all ages and abilities.</a:t>
            </a:r>
            <a:r>
              <a:rPr lang="en-US" altLang="en-US" baseline="0" dirty="0" smtClean="0">
                <a:latin typeface="Myriad Pro" pitchFamily="125" charset="0"/>
                <a:ea typeface="ヒラギノ角ゴ Pro W3" pitchFamily="125" charset="-128"/>
              </a:rPr>
              <a:t> </a:t>
            </a:r>
            <a:r>
              <a:rPr lang="en-US" dirty="0" smtClean="0"/>
              <a:t>Designing streets</a:t>
            </a:r>
            <a:r>
              <a:rPr lang="en-US" baseline="0" dirty="0" smtClean="0"/>
              <a:t> and </a:t>
            </a:r>
            <a:r>
              <a:rPr lang="en-US" dirty="0" smtClean="0"/>
              <a:t>communities to encourage pedestrian activity will make it safer and easier for all users, including those with mobility limitations and other disabilities.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8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Task Force recommendation tells us that when communities connect activity-friendly</a:t>
            </a:r>
            <a:r>
              <a:rPr lang="en-US" sz="1200" kern="1200" baseline="0" dirty="0" smtClean="0">
                <a:solidFill>
                  <a:schemeClr val="tx1"/>
                </a:solidFill>
                <a:effectLst/>
                <a:latin typeface="+mn-lt"/>
                <a:ea typeface="+mn-ea"/>
                <a:cs typeface="+mn-cs"/>
              </a:rPr>
              <a:t> routes to everyday destinations, it can lead to an improvement in physical activity. Therefore, creating connections is key. On this slide, the </a:t>
            </a:r>
            <a:r>
              <a:rPr lang="en-US" sz="1200" kern="1200" dirty="0" smtClean="0">
                <a:solidFill>
                  <a:schemeClr val="tx1"/>
                </a:solidFill>
                <a:effectLst/>
                <a:latin typeface="+mn-lt"/>
                <a:ea typeface="+mn-ea"/>
                <a:cs typeface="+mn-cs"/>
              </a:rPr>
              <a:t>photo on the left is a disconnected sidewalk to “nowhere” – as opposed to the photo on the right showing a connected pathway that leads to useful, everyday destinations, such as a transit stop, grocery store, or workplace.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8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In physical activity, there is a wide audience to consider when making community-level changes to the built environment including public health, planners, parks and recreation, public works departments, and traffic engineers. CDC’s new </a:t>
            </a:r>
            <a:r>
              <a:rPr lang="en-US" sz="1200" dirty="0" smtClean="0"/>
              <a:t>Connecting Routes + Destinations </a:t>
            </a:r>
            <a:r>
              <a:rPr lang="en-US" sz="1200" kern="1200" dirty="0" smtClean="0">
                <a:solidFill>
                  <a:schemeClr val="tx1"/>
                </a:solidFill>
                <a:effectLst/>
                <a:latin typeface="+mn-lt"/>
                <a:ea typeface="+mn-ea"/>
                <a:cs typeface="+mn-cs"/>
              </a:rPr>
              <a:t>translation delivers the Task Force recommendation’s detailed and somewhat technical “combo menu” in a simple and concise way that can resonate with a variety of practitioners and stakeholders: “Connecting activity-friendly routes with everyday destinations.”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32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physical activity, there is a wide audience to consider when making community-level changes to the built environment including public health, planners, parks and recreation, public works departments, and traffic engineers. CDC’s new </a:t>
            </a:r>
            <a:r>
              <a:rPr lang="en-US" b="0" dirty="0" smtClean="0"/>
              <a:t>Connecting Routes + Destinations</a:t>
            </a:r>
            <a:r>
              <a:rPr lang="en-US" b="0" baseline="0" dirty="0" smtClean="0"/>
              <a:t> </a:t>
            </a:r>
            <a:r>
              <a:rPr lang="en-US" sz="1200" kern="1200" dirty="0" smtClean="0">
                <a:solidFill>
                  <a:schemeClr val="tx1"/>
                </a:solidFill>
                <a:effectLst/>
                <a:latin typeface="+mn-lt"/>
                <a:ea typeface="+mn-ea"/>
                <a:cs typeface="+mn-cs"/>
              </a:rPr>
              <a:t>translation </a:t>
            </a:r>
            <a:r>
              <a:rPr lang="en-US" sz="1200" kern="1200" dirty="0" smtClean="0">
                <a:solidFill>
                  <a:schemeClr val="tx1"/>
                </a:solidFill>
                <a:effectLst/>
                <a:latin typeface="+mn-lt"/>
                <a:ea typeface="+mn-ea"/>
                <a:cs typeface="+mn-cs"/>
              </a:rPr>
              <a:t>delivers the Task Force recommendation’s detailed and somewhat technical “combo menu” in a simple and concise way that can resonate with a variety of practitioners and stakeholders: “Connecting activity-friendly routes with everyday destinations.”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10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dirty="0" smtClean="0"/>
              <a:t>Connecting Routes + Destinations  </a:t>
            </a:r>
            <a:r>
              <a:rPr lang="en-US" sz="1200" kern="1200" dirty="0" smtClean="0">
                <a:solidFill>
                  <a:schemeClr val="tx1"/>
                </a:solidFill>
                <a:effectLst/>
                <a:latin typeface="+mn-lt"/>
                <a:ea typeface="+mn-ea"/>
                <a:cs typeface="+mn-cs"/>
              </a:rPr>
              <a:t>resources can help public health professionals and community organizations promote activity-friendly communities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implement the built environment recommendation to increase physical activity.</a:t>
            </a:r>
            <a:r>
              <a:rPr lang="en-US" sz="1200" kern="1200" baseline="0" dirty="0" smtClean="0">
                <a:solidFill>
                  <a:schemeClr val="tx1"/>
                </a:solidFill>
                <a:effectLst/>
                <a:latin typeface="+mn-lt"/>
                <a:ea typeface="+mn-ea"/>
                <a:cs typeface="+mn-cs"/>
              </a:rPr>
              <a:t> There are currently three resources: a collection of Real-World Examples, an Implementation Resource Guide, and a Visual Guide.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6</a:t>
            </a:fld>
            <a:endParaRPr lang="en-US"/>
          </a:p>
        </p:txBody>
      </p:sp>
    </p:spTree>
    <p:extLst>
      <p:ext uri="{BB962C8B-B14F-4D97-AF65-F5344CB8AC3E}">
        <p14:creationId xmlns:p14="http://schemas.microsoft.com/office/powerpoint/2010/main" val="3077094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4.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6.xml"/><Relationship Id="rId4" Type="http://schemas.openxmlformats.org/officeDocument/2006/relationships/image" Target="../media/image3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6.xml"/><Relationship Id="rId5" Type="http://schemas.openxmlformats.org/officeDocument/2006/relationships/image" Target="../media/image33.png"/><Relationship Id="rId4" Type="http://schemas.openxmlformats.org/officeDocument/2006/relationships/image" Target="../media/image34.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Master" Target="../slideMasters/slideMaster16.xml"/><Relationship Id="rId4" Type="http://schemas.openxmlformats.org/officeDocument/2006/relationships/image" Target="../media/image11.w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tmp"/><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wmf"/><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wmf"/><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Master" Target="../slideMasters/slideMaster18.xml"/><Relationship Id="rId5" Type="http://schemas.openxmlformats.org/officeDocument/2006/relationships/image" Target="../media/image46.jpg"/><Relationship Id="rId4" Type="http://schemas.openxmlformats.org/officeDocument/2006/relationships/image" Target="../media/image45.jp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5" Type="http://schemas.openxmlformats.org/officeDocument/2006/relationships/image" Target="../media/image47.png"/><Relationship Id="rId4" Type="http://schemas.openxmlformats.org/officeDocument/2006/relationships/image" Target="../media/image2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5" Type="http://schemas.openxmlformats.org/officeDocument/2006/relationships/image" Target="../media/image48.jpeg"/><Relationship Id="rId4" Type="http://schemas.openxmlformats.org/officeDocument/2006/relationships/image" Target="../media/image2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5" Type="http://schemas.openxmlformats.org/officeDocument/2006/relationships/image" Target="../media/image49.jpeg"/><Relationship Id="rId4"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5" Type="http://schemas.openxmlformats.org/officeDocument/2006/relationships/image" Target="../media/image50.jpeg"/><Relationship Id="rId4" Type="http://schemas.openxmlformats.org/officeDocument/2006/relationships/image" Target="../media/image25.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4" Type="http://schemas.openxmlformats.org/officeDocument/2006/relationships/image" Target="../media/image2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4" Type="http://schemas.openxmlformats.org/officeDocument/2006/relationships/image" Target="../media/image2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4" Type="http://schemas.openxmlformats.org/officeDocument/2006/relationships/image" Target="../media/image2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8.xml"/><Relationship Id="rId4" Type="http://schemas.openxmlformats.org/officeDocument/2006/relationships/image" Target="../media/image25.pn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wmf"/><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wmf"/><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tmp"/><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wmf"/><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Master" Target="../slideMasters/slideMaster19.xml"/><Relationship Id="rId5" Type="http://schemas.openxmlformats.org/officeDocument/2006/relationships/image" Target="../media/image46.jpg"/><Relationship Id="rId4" Type="http://schemas.openxmlformats.org/officeDocument/2006/relationships/image" Target="../media/image45.jp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5" Type="http://schemas.openxmlformats.org/officeDocument/2006/relationships/image" Target="../media/image48.jpeg"/><Relationship Id="rId4" Type="http://schemas.openxmlformats.org/officeDocument/2006/relationships/image" Target="../media/image25.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5" Type="http://schemas.openxmlformats.org/officeDocument/2006/relationships/image" Target="../media/image49.jpeg"/><Relationship Id="rId4" Type="http://schemas.openxmlformats.org/officeDocument/2006/relationships/image" Target="../media/image25.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5" Type="http://schemas.openxmlformats.org/officeDocument/2006/relationships/image" Target="../media/image50.jpeg"/><Relationship Id="rId4" Type="http://schemas.openxmlformats.org/officeDocument/2006/relationships/image" Target="../media/image25.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wmf"/><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wmf"/><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0.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tmp"/><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wmf"/><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Master" Target="../slideMasters/slideMaster21.xml"/><Relationship Id="rId5" Type="http://schemas.openxmlformats.org/officeDocument/2006/relationships/image" Target="../media/image46.jpg"/><Relationship Id="rId4" Type="http://schemas.openxmlformats.org/officeDocument/2006/relationships/image" Target="../media/image45.jp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4" Type="http://schemas.openxmlformats.org/officeDocument/2006/relationships/image" Target="../media/image2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5" Type="http://schemas.openxmlformats.org/officeDocument/2006/relationships/image" Target="../media/image47.png"/><Relationship Id="rId4" Type="http://schemas.openxmlformats.org/officeDocument/2006/relationships/image" Target="../media/image25.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5" Type="http://schemas.openxmlformats.org/officeDocument/2006/relationships/image" Target="../media/image48.jpe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5" Type="http://schemas.openxmlformats.org/officeDocument/2006/relationships/image" Target="../media/image49.jpeg"/><Relationship Id="rId4" Type="http://schemas.openxmlformats.org/officeDocument/2006/relationships/image" Target="../media/image25.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4" Type="http://schemas.openxmlformats.org/officeDocument/2006/relationships/image" Target="../media/image25.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4" Type="http://schemas.openxmlformats.org/officeDocument/2006/relationships/image" Target="../media/image25.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4"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4" Type="http://schemas.openxmlformats.org/officeDocument/2006/relationships/image" Target="../media/image25.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21.xml"/><Relationship Id="rId4" Type="http://schemas.openxmlformats.org/officeDocument/2006/relationships/image" Target="../media/image25.pn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wmf"/><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wmf"/><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4.tmp"/><Relationship Id="rId1" Type="http://schemas.openxmlformats.org/officeDocument/2006/relationships/slideMaster" Target="../slideMasters/slideMaster13.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374273" y="1576873"/>
            <a:ext cx="3106169"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8" name="Picture Placeholder 11"/>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9"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a:t>
            </a:r>
            <a:r>
              <a:rPr lang="en-US" dirty="0"/>
              <a:t>r</a:t>
            </a:r>
            <a:endParaRPr lang="en-US" dirty="0" smtClean="0"/>
          </a:p>
        </p:txBody>
      </p:sp>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34"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3624390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Step 2">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2"/>
            <a:ext cx="9144000" cy="1435260"/>
          </a:xfrm>
          <a:prstGeom prst="rect">
            <a:avLst/>
          </a:prstGeom>
        </p:spPr>
      </p:pic>
      <p:sp>
        <p:nvSpPr>
          <p:cNvPr id="2" name="Title 1"/>
          <p:cNvSpPr>
            <a:spLocks noGrp="1"/>
          </p:cNvSpPr>
          <p:nvPr>
            <p:ph type="title" hasCustomPrompt="1"/>
          </p:nvPr>
        </p:nvSpPr>
        <p:spPr>
          <a:xfrm>
            <a:off x="457200" y="274641"/>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4" y="1545167"/>
            <a:ext cx="6947647" cy="4455584"/>
          </a:xfrm>
        </p:spPr>
        <p:txBody>
          <a:bodyPr/>
          <a:lstStyle>
            <a:lvl1pPr marL="342882" indent="-342882">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7"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285" y="1435260"/>
            <a:ext cx="1588867" cy="1593208"/>
          </a:xfrm>
          <a:prstGeom prst="rect">
            <a:avLst/>
          </a:prstGeom>
        </p:spPr>
      </p:pic>
      <p:sp>
        <p:nvSpPr>
          <p:cNvPr id="10" name="TextBox 9"/>
          <p:cNvSpPr txBox="1"/>
          <p:nvPr userDrawn="1"/>
        </p:nvSpPr>
        <p:spPr>
          <a:xfrm>
            <a:off x="8823649" y="5595186"/>
            <a:ext cx="290271" cy="184666"/>
          </a:xfrm>
          <a:prstGeom prst="rect">
            <a:avLst/>
          </a:prstGeom>
          <a:noFill/>
        </p:spPr>
        <p:txBody>
          <a:bodyPr wrap="square" rtlCol="0">
            <a:spAutoFit/>
          </a:bodyPr>
          <a:lstStyle/>
          <a:p>
            <a:pPr eaLnBrk="0" fontAlgn="base" hangingPunct="0">
              <a:spcBef>
                <a:spcPct val="0"/>
              </a:spcBef>
              <a:spcAft>
                <a:spcPct val="0"/>
              </a:spcAft>
            </a:pPr>
            <a:r>
              <a:rPr lang="en-US" sz="600" dirty="0" smtClean="0">
                <a:solidFill>
                  <a:srgbClr val="000000"/>
                </a:solidFill>
                <a:latin typeface="Calibri" panose="020F0502020204030204" pitchFamily="34" charset="0"/>
              </a:rPr>
              <a:t>SM</a:t>
            </a:r>
          </a:p>
        </p:txBody>
      </p:sp>
    </p:spTree>
    <p:extLst>
      <p:ext uri="{BB962C8B-B14F-4D97-AF65-F5344CB8AC3E}">
        <p14:creationId xmlns:p14="http://schemas.microsoft.com/office/powerpoint/2010/main" val="1987232202"/>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bwMode="auto">
          <a:xfrm>
            <a:off x="2895600" y="6096000"/>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ea typeface="+mn-ea"/>
                <a:cs typeface="+mn-cs"/>
              </a:defRPr>
            </a:lvl1pPr>
          </a:lstStyle>
          <a:p>
            <a:pPr eaLnBrk="0" fontAlgn="base" hangingPunct="0">
              <a:spcAft>
                <a:spcPct val="0"/>
              </a:spcAft>
              <a:defRPr/>
            </a:pPr>
            <a:r>
              <a:rPr lang="en-US" dirty="0"/>
              <a:t>(Enter) DEPARTMENT (ALL CAPS)</a:t>
            </a:r>
            <a:br>
              <a:rPr lang="en-US" dirty="0"/>
            </a:br>
            <a:r>
              <a:rPr lang="en-US" dirty="0"/>
              <a:t>(Enter) Division or Office (Mixed Case)</a:t>
            </a:r>
          </a:p>
          <a:p>
            <a:pPr eaLnBrk="0" fontAlgn="base" hangingPunct="0">
              <a:spcAft>
                <a:spcPct val="0"/>
              </a:spcAft>
              <a:defRPr/>
            </a:pPr>
            <a:endParaRPr lang="en-US" dirty="0"/>
          </a:p>
        </p:txBody>
      </p:sp>
    </p:spTree>
    <p:extLst>
      <p:ext uri="{BB962C8B-B14F-4D97-AF65-F5344CB8AC3E}">
        <p14:creationId xmlns:p14="http://schemas.microsoft.com/office/powerpoint/2010/main" val="30828194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795887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1462337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9069073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325720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805030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568815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120594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38019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20"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header</a:t>
            </a:r>
            <a:endParaRPr lang="en-US" dirty="0"/>
          </a:p>
        </p:txBody>
      </p:sp>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6"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33202898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535232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6162712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0" b="14629"/>
          <a:stretch/>
        </p:blipFill>
        <p:spPr>
          <a:xfrm>
            <a:off x="-15731" y="2387"/>
            <a:ext cx="9159732" cy="989163"/>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8A8D09"/>
                </a:solidFill>
                <a:effectLst/>
                <a:latin typeface="+mj-lt"/>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457200" y="2859349"/>
            <a:ext cx="6400800" cy="457200"/>
          </a:xfrm>
          <a:prstGeom prst="rect">
            <a:avLst/>
          </a:prstGeom>
        </p:spPr>
        <p:txBody>
          <a:bodyPr/>
          <a:lstStyle>
            <a:lvl1pPr marL="0" indent="0" algn="l">
              <a:buNone/>
              <a:defRPr sz="2000" b="1" baseline="0">
                <a:solidFill>
                  <a:srgbClr val="8A8D09"/>
                </a:solidFill>
                <a:effectLst/>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8"/>
          <p:cNvSpPr>
            <a:spLocks noGrp="1"/>
          </p:cNvSpPr>
          <p:nvPr>
            <p:ph type="body" sz="quarter" idx="10"/>
          </p:nvPr>
        </p:nvSpPr>
        <p:spPr>
          <a:xfrm>
            <a:off x="457200" y="3946019"/>
            <a:ext cx="6400800" cy="1295400"/>
          </a:xfrm>
          <a:prstGeom prst="rect">
            <a:avLst/>
          </a:prstGeom>
        </p:spPr>
        <p:txBody>
          <a:bodyPr/>
          <a:lstStyle>
            <a:lvl1pPr marL="0" indent="0" algn="l">
              <a:lnSpc>
                <a:spcPts val="2000"/>
              </a:lnSpc>
              <a:buNone/>
              <a:defRPr sz="1800" baseline="0">
                <a:solidFill>
                  <a:srgbClr val="8A8D09"/>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
        <p:nvSpPr>
          <p:cNvPr id="6" name="TextBox 5"/>
          <p:cNvSpPr txBox="1"/>
          <p:nvPr/>
        </p:nvSpPr>
        <p:spPr>
          <a:xfrm>
            <a:off x="457201" y="112338"/>
            <a:ext cx="6400800" cy="830997"/>
          </a:xfrm>
          <a:prstGeom prst="rect">
            <a:avLst/>
          </a:prstGeom>
          <a:noFill/>
        </p:spPr>
        <p:txBody>
          <a:bodyPr wrap="square" rtlCol="0">
            <a:spAutoFit/>
          </a:bodyPr>
          <a:lstStyle/>
          <a:p>
            <a:r>
              <a:rPr lang="en-US" sz="2400" b="1" dirty="0" smtClean="0">
                <a:solidFill>
                  <a:schemeClr val="tx2">
                    <a:lumMod val="95000"/>
                  </a:schemeClr>
                </a:solidFill>
                <a:latin typeface="+mj-lt"/>
              </a:rPr>
              <a:t>National Center for Chronic Disease Prevention and Health Promotion</a:t>
            </a:r>
          </a:p>
        </p:txBody>
      </p:sp>
    </p:spTree>
    <p:extLst>
      <p:ext uri="{BB962C8B-B14F-4D97-AF65-F5344CB8AC3E}">
        <p14:creationId xmlns:p14="http://schemas.microsoft.com/office/powerpoint/2010/main" val="486775919"/>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9525"/>
            <a:ext cx="917257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8739188" y="6532563"/>
            <a:ext cx="404812" cy="2460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15446183-570A-42F7-9F53-7D642141B23E}" type="slidenum">
              <a:rPr lang="en-US" altLang="en-US" sz="1000" smtClean="0">
                <a:solidFill>
                  <a:srgbClr val="8C8D00"/>
                </a:solidFill>
              </a:rPr>
              <a:pPr algn="ctr" eaLnBrk="1" hangingPunct="1">
                <a:defRPr/>
              </a:pPr>
              <a:t>‹#›</a:t>
            </a:fld>
            <a:endParaRPr lang="en-US" altLang="en-US" sz="1000">
              <a:solidFill>
                <a:srgbClr val="8C8D00"/>
              </a:solidFill>
            </a:endParaRPr>
          </a:p>
        </p:txBody>
      </p:sp>
      <p:pic>
        <p:nvPicPr>
          <p:cNvPr id="4"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8368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65325" y="5619750"/>
            <a:ext cx="71580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userDrawn="1"/>
        </p:nvGrpSpPr>
        <p:grpSpPr>
          <a:xfrm>
            <a:off x="2554224" y="6200967"/>
            <a:ext cx="4870704" cy="261610"/>
            <a:chOff x="2554224" y="6200967"/>
            <a:chExt cx="4870704" cy="261610"/>
          </a:xfrm>
        </p:grpSpPr>
        <p:sp>
          <p:nvSpPr>
            <p:cNvPr id="10" name="Rectangle 9"/>
            <p:cNvSpPr/>
            <p:nvPr userDrawn="1"/>
          </p:nvSpPr>
          <p:spPr>
            <a:xfrm>
              <a:off x="2554224" y="6284119"/>
              <a:ext cx="1261872" cy="143592"/>
            </a:xfrm>
            <a:prstGeom prst="rect">
              <a:avLst/>
            </a:prstGeom>
            <a:solidFill>
              <a:srgbClr val="B4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2554224" y="6200967"/>
              <a:ext cx="4870704" cy="261610"/>
            </a:xfrm>
            <a:prstGeom prst="rect">
              <a:avLst/>
            </a:prstGeom>
            <a:noFill/>
          </p:spPr>
          <p:txBody>
            <a:bodyPr wrap="square" rtlCol="0">
              <a:spAutoFit/>
            </a:bodyPr>
            <a:lstStyle/>
            <a:p>
              <a:r>
                <a:rPr lang="en-US" sz="1100" dirty="0" smtClean="0">
                  <a:solidFill>
                    <a:schemeClr val="bg2"/>
                  </a:solidFill>
                  <a:latin typeface="Calibri" panose="020F0502020204030204" pitchFamily="34" charset="0"/>
                </a:rPr>
                <a:t>Division of Nutrition, Physical Activity, and Obesity</a:t>
              </a:r>
            </a:p>
          </p:txBody>
        </p:sp>
      </p:grpSp>
    </p:spTree>
    <p:extLst>
      <p:ext uri="{BB962C8B-B14F-4D97-AF65-F5344CB8AC3E}">
        <p14:creationId xmlns:p14="http://schemas.microsoft.com/office/powerpoint/2010/main" val="103277801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9_Blank with white background">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9525"/>
            <a:ext cx="917257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8368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userDrawn="1"/>
        </p:nvSpPr>
        <p:spPr>
          <a:xfrm>
            <a:off x="381740" y="923277"/>
            <a:ext cx="8357448" cy="5335479"/>
          </a:xfrm>
          <a:prstGeom prst="roundRect">
            <a:avLst>
              <a:gd name="adj" fmla="val 37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6915" t="3426" r="6544" b="15667"/>
          <a:stretch/>
        </p:blipFill>
        <p:spPr>
          <a:xfrm>
            <a:off x="381964" y="601884"/>
            <a:ext cx="8371511" cy="5694744"/>
          </a:xfrm>
          <a:prstGeom prst="roundRect">
            <a:avLst>
              <a:gd name="adj" fmla="val 3350"/>
            </a:avLst>
          </a:prstGeom>
        </p:spPr>
      </p:pic>
      <p:sp>
        <p:nvSpPr>
          <p:cNvPr id="3" name="TextBox 2"/>
          <p:cNvSpPr txBox="1">
            <a:spLocks noChangeArrowheads="1"/>
          </p:cNvSpPr>
          <p:nvPr userDrawn="1"/>
        </p:nvSpPr>
        <p:spPr bwMode="auto">
          <a:xfrm>
            <a:off x="8739188" y="6532563"/>
            <a:ext cx="404812" cy="2460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15446183-570A-42F7-9F53-7D642141B23E}" type="slidenum">
              <a:rPr lang="en-US" altLang="en-US" sz="1000" smtClean="0">
                <a:solidFill>
                  <a:srgbClr val="8C8D00"/>
                </a:solidFill>
              </a:rPr>
              <a:pPr algn="ctr" eaLnBrk="1" hangingPunct="1">
                <a:defRPr/>
              </a:pPr>
              <a:t>‹#›</a:t>
            </a:fld>
            <a:endParaRPr lang="en-US" altLang="en-US" sz="1000">
              <a:solidFill>
                <a:srgbClr val="8C8D00"/>
              </a:solidFill>
            </a:endParaRPr>
          </a:p>
        </p:txBody>
      </p:sp>
      <p:pic>
        <p:nvPicPr>
          <p:cNvPr id="5" name="Picture 8"/>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65325" y="5619750"/>
            <a:ext cx="71580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userDrawn="1"/>
        </p:nvGrpSpPr>
        <p:grpSpPr>
          <a:xfrm>
            <a:off x="2554224" y="6200967"/>
            <a:ext cx="4870704" cy="261610"/>
            <a:chOff x="2554224" y="6200967"/>
            <a:chExt cx="4870704" cy="261610"/>
          </a:xfrm>
        </p:grpSpPr>
        <p:sp>
          <p:nvSpPr>
            <p:cNvPr id="9" name="Rectangle 8"/>
            <p:cNvSpPr/>
            <p:nvPr userDrawn="1"/>
          </p:nvSpPr>
          <p:spPr>
            <a:xfrm>
              <a:off x="2554224" y="6284119"/>
              <a:ext cx="1261872" cy="143592"/>
            </a:xfrm>
            <a:prstGeom prst="rect">
              <a:avLst/>
            </a:prstGeom>
            <a:solidFill>
              <a:srgbClr val="B4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554224" y="6200967"/>
              <a:ext cx="4870704" cy="261610"/>
            </a:xfrm>
            <a:prstGeom prst="rect">
              <a:avLst/>
            </a:prstGeom>
            <a:noFill/>
          </p:spPr>
          <p:txBody>
            <a:bodyPr wrap="square" rtlCol="0">
              <a:spAutoFit/>
            </a:bodyPr>
            <a:lstStyle/>
            <a:p>
              <a:r>
                <a:rPr lang="en-US" sz="1100" dirty="0" smtClean="0">
                  <a:solidFill>
                    <a:schemeClr val="bg2"/>
                  </a:solidFill>
                  <a:latin typeface="Calibri" panose="020F0502020204030204" pitchFamily="34" charset="0"/>
                </a:rPr>
                <a:t>Division of Nutrition, Physical Activity, and Obesity</a:t>
              </a:r>
            </a:p>
          </p:txBody>
        </p:sp>
      </p:grpSp>
    </p:spTree>
    <p:extLst>
      <p:ext uri="{BB962C8B-B14F-4D97-AF65-F5344CB8AC3E}">
        <p14:creationId xmlns:p14="http://schemas.microsoft.com/office/powerpoint/2010/main" val="294636169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10_Questions">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8368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userDrawn="1"/>
        </p:nvSpPr>
        <p:spPr>
          <a:xfrm>
            <a:off x="381740" y="523783"/>
            <a:ext cx="8357448" cy="5734974"/>
          </a:xfrm>
          <a:prstGeom prst="roundRect">
            <a:avLst>
              <a:gd name="adj" fmla="val 37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6" y="0"/>
            <a:ext cx="9186123" cy="6555713"/>
          </a:xfrm>
          <a:prstGeom prst="rect">
            <a:avLst/>
          </a:prstGeom>
        </p:spPr>
      </p:pic>
      <p:sp>
        <p:nvSpPr>
          <p:cNvPr id="3" name="TextBox 2"/>
          <p:cNvSpPr txBox="1">
            <a:spLocks noChangeArrowheads="1"/>
          </p:cNvSpPr>
          <p:nvPr userDrawn="1"/>
        </p:nvSpPr>
        <p:spPr bwMode="auto">
          <a:xfrm>
            <a:off x="8739188" y="6532563"/>
            <a:ext cx="404812" cy="2460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15446183-570A-42F7-9F53-7D642141B23E}" type="slidenum">
              <a:rPr lang="en-US" altLang="en-US" sz="1000" smtClean="0">
                <a:solidFill>
                  <a:srgbClr val="8C8D00"/>
                </a:solidFill>
              </a:rPr>
              <a:pPr algn="ctr" eaLnBrk="1" hangingPunct="1">
                <a:defRPr/>
              </a:pPr>
              <a:t>‹#›</a:t>
            </a:fld>
            <a:endParaRPr lang="en-US" altLang="en-US" sz="1000">
              <a:solidFill>
                <a:srgbClr val="8C8D00"/>
              </a:solidFill>
            </a:endParaRPr>
          </a:p>
        </p:txBody>
      </p:sp>
      <p:sp>
        <p:nvSpPr>
          <p:cNvPr id="9" name="TextBox 8"/>
          <p:cNvSpPr txBox="1"/>
          <p:nvPr userDrawn="1"/>
        </p:nvSpPr>
        <p:spPr>
          <a:xfrm>
            <a:off x="1632069" y="169671"/>
            <a:ext cx="5856790" cy="830997"/>
          </a:xfrm>
          <a:prstGeom prst="rect">
            <a:avLst/>
          </a:prstGeom>
          <a:noFill/>
        </p:spPr>
        <p:txBody>
          <a:bodyPr wrap="square" rtlCol="0">
            <a:spAutoFit/>
          </a:bodyPr>
          <a:lstStyle/>
          <a:p>
            <a:pPr algn="ctr"/>
            <a:r>
              <a:rPr lang="en-US" sz="4800" b="1" dirty="0" smtClean="0">
                <a:solidFill>
                  <a:srgbClr val="025491"/>
                </a:solidFill>
                <a:latin typeface="+mj-lt"/>
              </a:rPr>
              <a:t>Questions?</a:t>
            </a:r>
          </a:p>
        </p:txBody>
      </p:sp>
    </p:spTree>
    <p:extLst>
      <p:ext uri="{BB962C8B-B14F-4D97-AF65-F5344CB8AC3E}">
        <p14:creationId xmlns:p14="http://schemas.microsoft.com/office/powerpoint/2010/main" val="253377819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6_Data Slide (for content heavy tables and chart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2091" t="22922" b="4728"/>
          <a:stretch/>
        </p:blipFill>
        <p:spPr>
          <a:xfrm>
            <a:off x="-13547" y="0"/>
            <a:ext cx="9157547" cy="1174376"/>
          </a:xfrm>
          <a:prstGeom prst="rect">
            <a:avLst/>
          </a:prstGeom>
        </p:spPr>
      </p:pic>
      <p:sp>
        <p:nvSpPr>
          <p:cNvPr id="2" name="Title 1"/>
          <p:cNvSpPr>
            <a:spLocks noGrp="1"/>
          </p:cNvSpPr>
          <p:nvPr>
            <p:ph type="title" hasCustomPrompt="1"/>
          </p:nvPr>
        </p:nvSpPr>
        <p:spPr>
          <a:xfrm>
            <a:off x="457200" y="248005"/>
            <a:ext cx="8229600" cy="899737"/>
          </a:xfrm>
          <a:prstGeom prst="rect">
            <a:avLst/>
          </a:prstGeom>
        </p:spPr>
        <p:txBody>
          <a:bodyPr anchor="ctr" anchorCtr="0"/>
          <a:lstStyle>
            <a:lvl1pPr algn="l">
              <a:lnSpc>
                <a:spcPts val="3000"/>
              </a:lnSpc>
              <a:defRPr sz="2800" b="1" baseline="0">
                <a:solidFill>
                  <a:schemeClr val="bg2"/>
                </a:solidFill>
                <a:effectLst/>
                <a:latin typeface="+mj-lt"/>
              </a:defRPr>
            </a:lvl1pPr>
          </a:lstStyle>
          <a:p>
            <a:r>
              <a:rPr lang="en-US" dirty="0" smtClean="0"/>
              <a:t>Bottom band: NCCDPHP</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7122"/>
          <a:stretch/>
        </p:blipFill>
        <p:spPr>
          <a:xfrm>
            <a:off x="0" y="6674440"/>
            <a:ext cx="9144000" cy="183560"/>
          </a:xfrm>
          <a:prstGeom prst="rect">
            <a:avLst/>
          </a:prstGeom>
        </p:spPr>
      </p:pic>
      <p:sp>
        <p:nvSpPr>
          <p:cNvPr id="6" name="Text Placeholder 7"/>
          <p:cNvSpPr>
            <a:spLocks noGrp="1"/>
          </p:cNvSpPr>
          <p:nvPr>
            <p:ph type="body" sz="quarter" idx="10"/>
          </p:nvPr>
        </p:nvSpPr>
        <p:spPr>
          <a:xfrm>
            <a:off x="457200" y="1395747"/>
            <a:ext cx="8229600" cy="460500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93303997"/>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o blu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48005"/>
            <a:ext cx="8229600" cy="899737"/>
          </a:xfrm>
          <a:prstGeom prst="rect">
            <a:avLst/>
          </a:prstGeom>
        </p:spPr>
        <p:txBody>
          <a:bodyPr anchor="ctr" anchorCtr="0"/>
          <a:lstStyle>
            <a:lvl1pPr algn="l">
              <a:lnSpc>
                <a:spcPts val="3000"/>
              </a:lnSpc>
              <a:defRPr sz="2800" b="1" baseline="0">
                <a:solidFill>
                  <a:srgbClr val="025491"/>
                </a:solidFill>
                <a:effectLst/>
                <a:latin typeface="+mj-lt"/>
              </a:defRPr>
            </a:lvl1pPr>
          </a:lstStyle>
          <a:p>
            <a:r>
              <a:rPr lang="en-US" dirty="0" smtClean="0"/>
              <a:t>Bottom band: NCCDPHP</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7122"/>
          <a:stretch/>
        </p:blipFill>
        <p:spPr>
          <a:xfrm>
            <a:off x="0" y="6674440"/>
            <a:ext cx="9144000" cy="183560"/>
          </a:xfrm>
          <a:prstGeom prst="rect">
            <a:avLst/>
          </a:prstGeom>
        </p:spPr>
      </p:pic>
      <p:sp>
        <p:nvSpPr>
          <p:cNvPr id="6" name="Text Placeholder 7"/>
          <p:cNvSpPr>
            <a:spLocks noGrp="1"/>
          </p:cNvSpPr>
          <p:nvPr>
            <p:ph type="body" sz="quarter" idx="10"/>
          </p:nvPr>
        </p:nvSpPr>
        <p:spPr>
          <a:xfrm>
            <a:off x="457200" y="1395747"/>
            <a:ext cx="8229600" cy="460500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47796522"/>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7_Data Slide (for content heavy tables and charts) with triang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1127" t="4501" r="13191" b="4407"/>
          <a:stretch/>
        </p:blipFill>
        <p:spPr>
          <a:xfrm rot="18893771">
            <a:off x="6993139" y="372699"/>
            <a:ext cx="1139531" cy="1155451"/>
          </a:xfrm>
          <a:prstGeom prst="rtTriangle">
            <a:avLst/>
          </a:prstGeom>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2091" t="22922" b="4728"/>
          <a:stretch/>
        </p:blipFill>
        <p:spPr>
          <a:xfrm>
            <a:off x="-13547" y="0"/>
            <a:ext cx="9157547" cy="1174376"/>
          </a:xfrm>
          <a:prstGeom prst="rect">
            <a:avLst/>
          </a:prstGeom>
        </p:spPr>
      </p:pic>
      <p:sp>
        <p:nvSpPr>
          <p:cNvPr id="2" name="Title 1"/>
          <p:cNvSpPr>
            <a:spLocks noGrp="1"/>
          </p:cNvSpPr>
          <p:nvPr>
            <p:ph type="title" hasCustomPrompt="1"/>
          </p:nvPr>
        </p:nvSpPr>
        <p:spPr>
          <a:xfrm>
            <a:off x="457200" y="248005"/>
            <a:ext cx="8229600" cy="899737"/>
          </a:xfrm>
          <a:prstGeom prst="rect">
            <a:avLst/>
          </a:prstGeom>
        </p:spPr>
        <p:txBody>
          <a:bodyPr anchor="ctr" anchorCtr="0"/>
          <a:lstStyle>
            <a:lvl1pPr algn="l">
              <a:lnSpc>
                <a:spcPts val="3000"/>
              </a:lnSpc>
              <a:defRPr sz="2800" b="1" baseline="0">
                <a:solidFill>
                  <a:schemeClr val="bg2"/>
                </a:solidFill>
                <a:effectLst/>
                <a:latin typeface="+mj-lt"/>
              </a:defRPr>
            </a:lvl1pPr>
          </a:lstStyle>
          <a:p>
            <a:r>
              <a:rPr lang="en-US" dirty="0" smtClean="0"/>
              <a:t>Bottom band: NCCDPHP</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7122"/>
          <a:stretch/>
        </p:blipFill>
        <p:spPr>
          <a:xfrm>
            <a:off x="0" y="6674440"/>
            <a:ext cx="9144000" cy="183560"/>
          </a:xfrm>
          <a:prstGeom prst="rect">
            <a:avLst/>
          </a:prstGeom>
        </p:spPr>
      </p:pic>
      <p:sp>
        <p:nvSpPr>
          <p:cNvPr id="6" name="Text Placeholder 7"/>
          <p:cNvSpPr>
            <a:spLocks noGrp="1"/>
          </p:cNvSpPr>
          <p:nvPr>
            <p:ph type="body" sz="quarter" idx="10"/>
          </p:nvPr>
        </p:nvSpPr>
        <p:spPr>
          <a:xfrm>
            <a:off x="457200" y="1395747"/>
            <a:ext cx="8229600" cy="460500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2225669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utriti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127" t="4501" r="13191" b="4407"/>
          <a:stretch/>
        </p:blipFill>
        <p:spPr>
          <a:xfrm rot="18893771">
            <a:off x="6993139" y="372699"/>
            <a:ext cx="1139531" cy="1155451"/>
          </a:xfrm>
          <a:prstGeom prst="rtTriangle">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48" y="726099"/>
            <a:ext cx="4026747" cy="6040122"/>
          </a:xfrm>
          <a:prstGeom prst="rect">
            <a:avLst/>
          </a:prstGeom>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2091" t="22922" b="4728"/>
          <a:stretch/>
        </p:blipFill>
        <p:spPr>
          <a:xfrm>
            <a:off x="-13547" y="0"/>
            <a:ext cx="9157547" cy="1174376"/>
          </a:xfrm>
          <a:prstGeom prst="rect">
            <a:avLst/>
          </a:prstGeom>
        </p:spPr>
      </p:pic>
      <p:sp>
        <p:nvSpPr>
          <p:cNvPr id="2" name="Title 1"/>
          <p:cNvSpPr>
            <a:spLocks noGrp="1"/>
          </p:cNvSpPr>
          <p:nvPr>
            <p:ph type="title" hasCustomPrompt="1"/>
          </p:nvPr>
        </p:nvSpPr>
        <p:spPr>
          <a:xfrm>
            <a:off x="457200" y="248005"/>
            <a:ext cx="8229600" cy="899737"/>
          </a:xfrm>
          <a:prstGeom prst="rect">
            <a:avLst/>
          </a:prstGeom>
        </p:spPr>
        <p:txBody>
          <a:bodyPr anchor="ctr" anchorCtr="0"/>
          <a:lstStyle>
            <a:lvl1pPr algn="l">
              <a:lnSpc>
                <a:spcPts val="3000"/>
              </a:lnSpc>
              <a:defRPr sz="2800" b="1" baseline="0">
                <a:solidFill>
                  <a:schemeClr val="bg2"/>
                </a:solidFill>
                <a:effectLst/>
                <a:latin typeface="+mj-lt"/>
              </a:defRPr>
            </a:lvl1pPr>
          </a:lstStyle>
          <a:p>
            <a:r>
              <a:rPr lang="en-US" dirty="0" smtClean="0"/>
              <a:t>Bottom band: NCCDPHP</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87122"/>
          <a:stretch/>
        </p:blipFill>
        <p:spPr>
          <a:xfrm>
            <a:off x="0" y="6674440"/>
            <a:ext cx="9144000" cy="183560"/>
          </a:xfrm>
          <a:prstGeom prst="rect">
            <a:avLst/>
          </a:prstGeom>
        </p:spPr>
      </p:pic>
      <p:sp>
        <p:nvSpPr>
          <p:cNvPr id="6" name="Text Placeholder 7"/>
          <p:cNvSpPr>
            <a:spLocks noGrp="1"/>
          </p:cNvSpPr>
          <p:nvPr>
            <p:ph type="body" sz="quarter" idx="10"/>
          </p:nvPr>
        </p:nvSpPr>
        <p:spPr>
          <a:xfrm>
            <a:off x="457200" y="1395747"/>
            <a:ext cx="8229600" cy="460500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6183875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8" name="Picture Placeholder 11"/>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9"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header</a:t>
            </a:r>
          </a:p>
        </p:txBody>
      </p:sp>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6"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33648121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_BULLETS/DATA_2side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2091" t="22922" b="4728"/>
          <a:stretch/>
        </p:blipFill>
        <p:spPr>
          <a:xfrm>
            <a:off x="-13547" y="0"/>
            <a:ext cx="9157547" cy="1174376"/>
          </a:xfrm>
          <a:prstGeom prst="rect">
            <a:avLst/>
          </a:prstGeom>
        </p:spPr>
      </p:pic>
      <p:sp>
        <p:nvSpPr>
          <p:cNvPr id="2" name="Title 1"/>
          <p:cNvSpPr>
            <a:spLocks noGrp="1"/>
          </p:cNvSpPr>
          <p:nvPr>
            <p:ph type="title"/>
          </p:nvPr>
        </p:nvSpPr>
        <p:spPr>
          <a:xfrm>
            <a:off x="457201" y="265761"/>
            <a:ext cx="8229600" cy="899737"/>
          </a:xfrm>
          <a:prstGeom prst="rect">
            <a:avLst/>
          </a:prstGeom>
        </p:spPr>
        <p:txBody>
          <a:bodyPr anchor="ctr" anchorCtr="0"/>
          <a:lstStyle>
            <a:lvl1pPr algn="l">
              <a:lnSpc>
                <a:spcPts val="3000"/>
              </a:lnSpc>
              <a:defRPr sz="2800" b="1" baseline="0">
                <a:solidFill>
                  <a:schemeClr val="bg2"/>
                </a:solidFill>
                <a:effectLst/>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84917"/>
            <a:ext cx="3879669" cy="4406284"/>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chemeClr val="accent4">
                    <a:lumMod val="50000"/>
                  </a:schemeClr>
                </a:solidFill>
                <a:latin typeface="+mn-lt"/>
              </a:defRPr>
            </a:lvl1pPr>
            <a:lvl2pPr marL="742932" indent="-285744">
              <a:buClr>
                <a:srgbClr val="005984"/>
              </a:buClr>
              <a:buSzPct val="100000"/>
              <a:buFont typeface="Arial" panose="020B0604020202020204" pitchFamily="34" charset="0"/>
              <a:buChar char="•"/>
              <a:defRPr sz="2000">
                <a:solidFill>
                  <a:schemeClr val="accent4">
                    <a:lumMod val="75000"/>
                  </a:schemeClr>
                </a:solidFill>
                <a:latin typeface="+mn-lt"/>
              </a:defRPr>
            </a:lvl2pPr>
            <a:lvl3pPr>
              <a:buClr>
                <a:srgbClr val="880039"/>
              </a:buClr>
              <a:buSzPct val="100000"/>
              <a:buFont typeface="Arial" pitchFamily="34" charset="0"/>
              <a:buChar char="•"/>
              <a:defRPr sz="1800">
                <a:solidFill>
                  <a:schemeClr val="accent4">
                    <a:lumMod val="75000"/>
                  </a:schemeClr>
                </a:solidFill>
                <a:latin typeface="+mn-lt"/>
              </a:defRPr>
            </a:lvl3pPr>
            <a:lvl4pPr>
              <a:buClr>
                <a:schemeClr val="bg1"/>
              </a:buClr>
              <a:buSzPct val="70000"/>
              <a:buFont typeface="Courier New" pitchFamily="49" charset="0"/>
              <a:buChar char="o"/>
              <a:defRPr sz="1800" baseline="0">
                <a:solidFill>
                  <a:schemeClr val="bg2"/>
                </a:solidFill>
                <a:latin typeface="+mn-lt"/>
              </a:defRPr>
            </a:lvl4pPr>
            <a:lvl5pPr>
              <a:buClr>
                <a:schemeClr val="bg1"/>
              </a:buClr>
              <a:buSzPct val="70000"/>
              <a:buFont typeface="Arial" pitchFamily="34" charset="0"/>
              <a:buChar char="•"/>
              <a:defRPr sz="1800">
                <a:solidFill>
                  <a:schemeClr val="bg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0"/>
          </p:nvPr>
        </p:nvSpPr>
        <p:spPr>
          <a:xfrm>
            <a:off x="4807132" y="1384917"/>
            <a:ext cx="3879669" cy="4406284"/>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chemeClr val="accent4">
                    <a:lumMod val="50000"/>
                  </a:schemeClr>
                </a:solidFill>
                <a:latin typeface="+mn-lt"/>
              </a:defRPr>
            </a:lvl1pPr>
            <a:lvl2pPr marL="742932" indent="-285744">
              <a:buClr>
                <a:srgbClr val="005984"/>
              </a:buClr>
              <a:buSzPct val="100000"/>
              <a:buFont typeface="Arial" panose="020B0604020202020204" pitchFamily="34" charset="0"/>
              <a:buChar char="•"/>
              <a:defRPr sz="2000">
                <a:solidFill>
                  <a:schemeClr val="accent4">
                    <a:lumMod val="75000"/>
                  </a:schemeClr>
                </a:solidFill>
                <a:latin typeface="+mn-lt"/>
              </a:defRPr>
            </a:lvl2pPr>
            <a:lvl3pPr>
              <a:buClrTx/>
              <a:buSzPct val="100000"/>
              <a:buFont typeface="Arial" pitchFamily="34" charset="0"/>
              <a:buChar char="•"/>
              <a:defRPr sz="1800">
                <a:solidFill>
                  <a:schemeClr val="accent4">
                    <a:lumMod val="75000"/>
                  </a:schemeClr>
                </a:solidFill>
                <a:latin typeface="+mn-lt"/>
              </a:defRPr>
            </a:lvl3pPr>
            <a:lvl4pPr>
              <a:buClr>
                <a:schemeClr val="bg1"/>
              </a:buClr>
              <a:buSzPct val="70000"/>
              <a:buFont typeface="Courier New" pitchFamily="49" charset="0"/>
              <a:buChar char="o"/>
              <a:defRPr sz="1800" baseline="0">
                <a:solidFill>
                  <a:schemeClr val="bg2"/>
                </a:solidFill>
                <a:latin typeface="+mn-lt"/>
              </a:defRPr>
            </a:lvl4pPr>
            <a:lvl5pPr>
              <a:buClr>
                <a:schemeClr val="bg1"/>
              </a:buClr>
              <a:buSzPct val="70000"/>
              <a:buFont typeface="Arial" pitchFamily="34" charset="0"/>
              <a:buChar char="•"/>
              <a:defRPr sz="1800">
                <a:solidFill>
                  <a:schemeClr val="bg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1931226856"/>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estopm">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3504781" y="1351585"/>
            <a:ext cx="5182019" cy="4649166"/>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grpSp>
        <p:nvGrpSpPr>
          <p:cNvPr id="4" name="Group 3"/>
          <p:cNvGrpSpPr/>
          <p:nvPr userDrawn="1"/>
        </p:nvGrpSpPr>
        <p:grpSpPr>
          <a:xfrm>
            <a:off x="-10578" y="-13547"/>
            <a:ext cx="3515360" cy="6715604"/>
            <a:chOff x="-10578" y="-13547"/>
            <a:chExt cx="3515360" cy="6715604"/>
          </a:xfrm>
        </p:grpSpPr>
        <p:grpSp>
          <p:nvGrpSpPr>
            <p:cNvPr id="3" name="Group 2"/>
            <p:cNvGrpSpPr/>
            <p:nvPr userDrawn="1"/>
          </p:nvGrpSpPr>
          <p:grpSpPr>
            <a:xfrm>
              <a:off x="-10578" y="-13547"/>
              <a:ext cx="3515360" cy="5296173"/>
              <a:chOff x="4221480" y="-7621"/>
              <a:chExt cx="2636520" cy="397213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2943819"/>
                <a:ext cx="2636520" cy="102069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1940673"/>
                <a:ext cx="2636520" cy="102069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926487"/>
                <a:ext cx="2636520" cy="102069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2111" t="7347" r="39444" b="7493"/>
              <a:stretch/>
            </p:blipFill>
            <p:spPr>
              <a:xfrm>
                <a:off x="4221480" y="-7621"/>
                <a:ext cx="2636520" cy="939627"/>
              </a:xfrm>
              <a:prstGeom prst="rect">
                <a:avLst/>
              </a:prstGeom>
            </p:spPr>
          </p:pic>
        </p:gr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10578" y="5250564"/>
              <a:ext cx="3515360" cy="1451493"/>
            </a:xfrm>
            <a:prstGeom prst="rect">
              <a:avLst/>
            </a:prstGeom>
          </p:spPr>
        </p:pic>
      </p:grpSp>
      <p:sp>
        <p:nvSpPr>
          <p:cNvPr id="2" name="Title 1"/>
          <p:cNvSpPr>
            <a:spLocks noGrp="1"/>
          </p:cNvSpPr>
          <p:nvPr>
            <p:ph type="title" hasCustomPrompt="1"/>
          </p:nvPr>
        </p:nvSpPr>
        <p:spPr>
          <a:xfrm>
            <a:off x="1" y="307153"/>
            <a:ext cx="8686800" cy="812481"/>
          </a:xfrm>
          <a:prstGeom prst="rect">
            <a:avLst/>
          </a:prstGeom>
          <a:solidFill>
            <a:schemeClr val="bg2">
              <a:alpha val="85000"/>
            </a:schemeClr>
          </a:solidFill>
        </p:spPr>
        <p:txBody>
          <a:bodyPr anchor="ctr" anchorCtr="0"/>
          <a:lstStyle>
            <a:lvl1pPr algn="r">
              <a:lnSpc>
                <a:spcPts val="3000"/>
              </a:lnSpc>
              <a:defRPr sz="2800" b="1" baseline="0">
                <a:solidFill>
                  <a:srgbClr val="0070C0"/>
                </a:solidFill>
                <a:effectLst/>
                <a:latin typeface="+mj-lt"/>
              </a:defRPr>
            </a:lvl1pPr>
          </a:lstStyle>
          <a:p>
            <a:r>
              <a:rPr lang="en-US" dirty="0" smtClean="0"/>
              <a:t>Rockwell Bold Size 21</a:t>
            </a:r>
            <a:endParaRPr lang="en-US" dirty="0"/>
          </a:p>
        </p:txBody>
      </p:sp>
    </p:spTree>
    <p:extLst>
      <p:ext uri="{BB962C8B-B14F-4D97-AF65-F5344CB8AC3E}">
        <p14:creationId xmlns:p14="http://schemas.microsoft.com/office/powerpoint/2010/main" val="1826165236"/>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A_Section">
    <p:bg>
      <p:bgPr>
        <a:solidFill>
          <a:srgbClr val="005DAB"/>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2111" t="7347" r="59595" b="7493"/>
          <a:stretch/>
        </p:blipFill>
        <p:spPr>
          <a:xfrm>
            <a:off x="-10579" y="-13547"/>
            <a:ext cx="9174899" cy="6871547"/>
          </a:xfrm>
          <a:prstGeom prst="rect">
            <a:avLst/>
          </a:prstGeom>
        </p:spPr>
      </p:pic>
      <p:sp>
        <p:nvSpPr>
          <p:cNvPr id="7" name="TextBox 6"/>
          <p:cNvSpPr txBox="1"/>
          <p:nvPr userDrawn="1"/>
        </p:nvSpPr>
        <p:spPr>
          <a:xfrm>
            <a:off x="636186" y="5914734"/>
            <a:ext cx="7881364" cy="769634"/>
          </a:xfrm>
          <a:prstGeom prst="rect">
            <a:avLst/>
          </a:prstGeom>
          <a:noFill/>
        </p:spPr>
        <p:txBody>
          <a:bodyPr wrap="square" rtlCol="0">
            <a:spAutoFit/>
          </a:bodyPr>
          <a:lstStyle/>
          <a:p>
            <a:pPr algn="ctr" eaLnBrk="0" fontAlgn="base" hangingPunct="0">
              <a:spcBef>
                <a:spcPct val="0"/>
              </a:spcBef>
              <a:spcAft>
                <a:spcPct val="0"/>
              </a:spcAft>
              <a:defRPr/>
            </a:pPr>
            <a:r>
              <a:rPr lang="en-US" sz="1467" dirty="0">
                <a:solidFill>
                  <a:srgbClr val="FFFFFF">
                    <a:lumMod val="85000"/>
                  </a:srgbClr>
                </a:solidFill>
              </a:rPr>
              <a:t>National </a:t>
            </a:r>
            <a:r>
              <a:rPr lang="en-US" sz="1467" dirty="0" smtClean="0">
                <a:solidFill>
                  <a:srgbClr val="FFFFFF">
                    <a:lumMod val="85000"/>
                  </a:srgbClr>
                </a:solidFill>
              </a:rPr>
              <a:t>Leadership </a:t>
            </a:r>
            <a:r>
              <a:rPr lang="en-US" sz="1467" dirty="0">
                <a:solidFill>
                  <a:srgbClr val="FFFFFF">
                    <a:lumMod val="85000"/>
                  </a:srgbClr>
                </a:solidFill>
              </a:rPr>
              <a:t>• Surveillance • Applied Research • Evaluation • Program Development • Technical Assistance • </a:t>
            </a:r>
            <a:r>
              <a:rPr lang="en-US" sz="1467" dirty="0" smtClean="0">
                <a:solidFill>
                  <a:srgbClr val="FFFFFF">
                    <a:lumMod val="85000"/>
                  </a:srgbClr>
                </a:solidFill>
              </a:rPr>
              <a:t>Evidence-Based </a:t>
            </a:r>
            <a:r>
              <a:rPr lang="en-US" sz="1467" dirty="0">
                <a:solidFill>
                  <a:srgbClr val="FFFFFF">
                    <a:lumMod val="85000"/>
                  </a:srgbClr>
                </a:solidFill>
              </a:rPr>
              <a:t>Practice • Training • Partnership Development • </a:t>
            </a:r>
            <a:r>
              <a:rPr lang="en-US" sz="1467" dirty="0" smtClean="0">
                <a:solidFill>
                  <a:srgbClr val="FFFFFF">
                    <a:lumMod val="85000"/>
                  </a:srgbClr>
                </a:solidFill>
              </a:rPr>
              <a:t>        Policy </a:t>
            </a:r>
            <a:r>
              <a:rPr lang="en-US" sz="1467" dirty="0">
                <a:solidFill>
                  <a:srgbClr val="FFFFFF">
                    <a:lumMod val="85000"/>
                  </a:srgbClr>
                </a:solidFill>
              </a:rPr>
              <a:t>Analysis • Communications • Media </a:t>
            </a:r>
            <a:r>
              <a:rPr lang="en-US" sz="1467" dirty="0" smtClean="0">
                <a:solidFill>
                  <a:srgbClr val="FFFFFF">
                    <a:lumMod val="85000"/>
                  </a:srgbClr>
                </a:solidFill>
              </a:rPr>
              <a:t>Relations </a:t>
            </a:r>
            <a:endParaRPr lang="en-US" sz="1467" dirty="0">
              <a:solidFill>
                <a:srgbClr val="FFFFFF">
                  <a:lumMod val="85000"/>
                </a:srgbClr>
              </a:solidFill>
              <a:latin typeface="Myriad Web Pro" panose="020B0503030403020204" pitchFamily="34" charset="0"/>
            </a:endParaRPr>
          </a:p>
        </p:txBody>
      </p:sp>
      <p:sp>
        <p:nvSpPr>
          <p:cNvPr id="2" name="Title 1"/>
          <p:cNvSpPr>
            <a:spLocks noGrp="1"/>
          </p:cNvSpPr>
          <p:nvPr>
            <p:ph type="title" hasCustomPrompt="1"/>
          </p:nvPr>
        </p:nvSpPr>
        <p:spPr>
          <a:xfrm>
            <a:off x="429413" y="262737"/>
            <a:ext cx="8294913" cy="1162051"/>
          </a:xfrm>
          <a:prstGeom prst="rect">
            <a:avLst/>
          </a:prstGeom>
          <a:solidFill>
            <a:srgbClr val="F2F2F2">
              <a:alpha val="85000"/>
            </a:srgbClr>
          </a:solidFill>
        </p:spPr>
        <p:txBody>
          <a:bodyPr anchor="b"/>
          <a:lstStyle>
            <a:lvl1pPr algn="l">
              <a:defRPr sz="3600" b="1" baseline="0">
                <a:solidFill>
                  <a:srgbClr val="005DAB"/>
                </a:solidFill>
                <a:effectLst/>
                <a:latin typeface="+mj-lt"/>
              </a:defRPr>
            </a:lvl1pPr>
          </a:lstStyle>
          <a:p>
            <a:r>
              <a:rPr lang="en-US" dirty="0" smtClean="0"/>
              <a:t>Section Header – Rockwell Bold Size 27</a:t>
            </a:r>
            <a:endParaRPr lang="en-US" dirty="0"/>
          </a:p>
        </p:txBody>
      </p:sp>
      <p:sp>
        <p:nvSpPr>
          <p:cNvPr id="5" name="Text Placeholder 2"/>
          <p:cNvSpPr>
            <a:spLocks noGrp="1"/>
          </p:cNvSpPr>
          <p:nvPr>
            <p:ph type="body" idx="1" hasCustomPrompt="1"/>
          </p:nvPr>
        </p:nvSpPr>
        <p:spPr>
          <a:xfrm>
            <a:off x="429412" y="1493197"/>
            <a:ext cx="8294914" cy="568325"/>
          </a:xfrm>
          <a:prstGeom prst="rect">
            <a:avLst/>
          </a:prstGeom>
        </p:spPr>
        <p:txBody>
          <a:bodyPr anchor="b"/>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 – Gadugi Size 15</a:t>
            </a:r>
          </a:p>
        </p:txBody>
      </p:sp>
    </p:spTree>
    <p:extLst>
      <p:ext uri="{BB962C8B-B14F-4D97-AF65-F5344CB8AC3E}">
        <p14:creationId xmlns:p14="http://schemas.microsoft.com/office/powerpoint/2010/main" val="20580455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39152" y="274641"/>
            <a:ext cx="6947648"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519954" y="1545167"/>
            <a:ext cx="8166845"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27694367"/>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NPAO_Content_PIC">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48118" y="274641"/>
            <a:ext cx="6938683"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1" y="1545167"/>
            <a:ext cx="5092263"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sp>
        <p:nvSpPr>
          <p:cNvPr id="5" name="Picture Placeholder 4"/>
          <p:cNvSpPr>
            <a:spLocks noGrp="1"/>
          </p:cNvSpPr>
          <p:nvPr>
            <p:ph type="pic" sz="quarter" idx="11"/>
          </p:nvPr>
        </p:nvSpPr>
        <p:spPr>
          <a:xfrm>
            <a:off x="5641952" y="1545167"/>
            <a:ext cx="3044847" cy="4455584"/>
          </a:xfrm>
        </p:spPr>
        <p:txBody>
          <a:bodyPr/>
          <a:lstStyle/>
          <a:p>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995079148"/>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NPAO_BULLETS/DATA_2side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66047" y="274641"/>
            <a:ext cx="6920753"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3"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1355547641"/>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ey_Initiatives_Activitie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p:nvPr>
        </p:nvSpPr>
        <p:spPr>
          <a:xfrm>
            <a:off x="1757083" y="274641"/>
            <a:ext cx="6929717"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endParaRPr lang="en-US" dirty="0"/>
          </a:p>
        </p:txBody>
      </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
        <p:nvSpPr>
          <p:cNvPr id="3" name="Double Brace 2"/>
          <p:cNvSpPr/>
          <p:nvPr userDrawn="1"/>
        </p:nvSpPr>
        <p:spPr>
          <a:xfrm>
            <a:off x="6096000" y="1530971"/>
            <a:ext cx="2883813" cy="5002847"/>
          </a:xfrm>
          <a:prstGeom prst="bracePair">
            <a:avLst/>
          </a:prstGeom>
          <a:noFill/>
          <a:ln w="120650">
            <a:solidFill>
              <a:srgbClr val="8B8E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15" name="Oval 14"/>
          <p:cNvSpPr/>
          <p:nvPr userDrawn="1"/>
        </p:nvSpPr>
        <p:spPr>
          <a:xfrm>
            <a:off x="6848093" y="5186801"/>
            <a:ext cx="1379627" cy="1347017"/>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anchor="ctr"/>
          <a:lstStyle/>
          <a:p>
            <a:pPr algn="ctr" eaLnBrk="0" hangingPunct="0">
              <a:defRPr/>
            </a:pPr>
            <a:r>
              <a:rPr lang="en-US" sz="8800" b="1" dirty="0">
                <a:solidFill>
                  <a:srgbClr val="FFFFFF">
                    <a:lumMod val="95000"/>
                  </a:srgbClr>
                </a:solidFill>
                <a:sym typeface="Wingdings 2"/>
              </a:rPr>
              <a:t></a:t>
            </a:r>
            <a:endParaRPr lang="en-US" sz="8800" b="1" dirty="0">
              <a:solidFill>
                <a:srgbClr val="FFFFFF">
                  <a:lumMod val="95000"/>
                </a:srgbClr>
              </a:solidFill>
            </a:endParaRPr>
          </a:p>
        </p:txBody>
      </p:sp>
    </p:spTree>
    <p:extLst>
      <p:ext uri="{BB962C8B-B14F-4D97-AF65-F5344CB8AC3E}">
        <p14:creationId xmlns:p14="http://schemas.microsoft.com/office/powerpoint/2010/main" val="700606039"/>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eck mar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2091" t="22922" b="4728"/>
          <a:stretch/>
        </p:blipFill>
        <p:spPr>
          <a:xfrm>
            <a:off x="-13547" y="0"/>
            <a:ext cx="9157547" cy="1174376"/>
          </a:xfrm>
          <a:prstGeom prst="rect">
            <a:avLst/>
          </a:prstGeom>
        </p:spPr>
      </p:pic>
      <p:sp>
        <p:nvSpPr>
          <p:cNvPr id="2" name="Title 1"/>
          <p:cNvSpPr>
            <a:spLocks noGrp="1"/>
          </p:cNvSpPr>
          <p:nvPr>
            <p:ph type="title"/>
          </p:nvPr>
        </p:nvSpPr>
        <p:spPr>
          <a:xfrm>
            <a:off x="294641" y="274641"/>
            <a:ext cx="839216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endParaRPr lang="en-US" dirty="0"/>
          </a:p>
        </p:txBody>
      </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
        <p:nvSpPr>
          <p:cNvPr id="3" name="Double Brace 2"/>
          <p:cNvSpPr/>
          <p:nvPr userDrawn="1"/>
        </p:nvSpPr>
        <p:spPr>
          <a:xfrm>
            <a:off x="5852160" y="1530971"/>
            <a:ext cx="3127653" cy="5002847"/>
          </a:xfrm>
          <a:prstGeom prst="bracePair">
            <a:avLst/>
          </a:prstGeom>
          <a:solidFill>
            <a:srgbClr val="8D8B00"/>
          </a:solidFill>
          <a:ln w="1206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15" name="Oval 14"/>
          <p:cNvSpPr/>
          <p:nvPr userDrawn="1"/>
        </p:nvSpPr>
        <p:spPr>
          <a:xfrm>
            <a:off x="6726172" y="5186801"/>
            <a:ext cx="1379627" cy="1347017"/>
          </a:xfrm>
          <a:prstGeom prst="ellipse">
            <a:avLst/>
          </a:prstGeom>
          <a:solidFill>
            <a:srgbClr val="56A0D3"/>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anchor="ctr"/>
          <a:lstStyle/>
          <a:p>
            <a:pPr algn="ctr" eaLnBrk="0" hangingPunct="0">
              <a:defRPr/>
            </a:pPr>
            <a:r>
              <a:rPr lang="en-US" sz="8800" b="1" dirty="0">
                <a:solidFill>
                  <a:srgbClr val="FFFFFF">
                    <a:lumMod val="95000"/>
                  </a:srgbClr>
                </a:solidFill>
                <a:sym typeface="Wingdings 2"/>
              </a:rPr>
              <a:t></a:t>
            </a:r>
            <a:endParaRPr lang="en-US" sz="8800" b="1" dirty="0">
              <a:solidFill>
                <a:srgbClr val="FFFFFF">
                  <a:lumMod val="95000"/>
                </a:srgbClr>
              </a:solidFill>
            </a:endParaRPr>
          </a:p>
        </p:txBody>
      </p:sp>
    </p:spTree>
    <p:extLst>
      <p:ext uri="{BB962C8B-B14F-4D97-AF65-F5344CB8AC3E}">
        <p14:creationId xmlns:p14="http://schemas.microsoft.com/office/powerpoint/2010/main" val="1357287608"/>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NPAO_Tit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4781" y="307153"/>
            <a:ext cx="5182019" cy="812481"/>
          </a:xfrm>
          <a:prstGeom prst="rect">
            <a:avLst/>
          </a:prstGeom>
        </p:spPr>
        <p:txBody>
          <a:bodyPr anchor="ctr" anchorCtr="0"/>
          <a:lstStyle>
            <a:lvl1pPr algn="ctr">
              <a:lnSpc>
                <a:spcPts val="3000"/>
              </a:lnSpc>
              <a:defRPr sz="2800" b="1" baseline="0">
                <a:solidFill>
                  <a:srgbClr val="0070C0"/>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3504780" y="1562922"/>
            <a:ext cx="5182019"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grpSp>
        <p:nvGrpSpPr>
          <p:cNvPr id="4" name="Group 3"/>
          <p:cNvGrpSpPr/>
          <p:nvPr userDrawn="1"/>
        </p:nvGrpSpPr>
        <p:grpSpPr>
          <a:xfrm>
            <a:off x="-10579" y="-13547"/>
            <a:ext cx="3515779" cy="6759213"/>
            <a:chOff x="4221480" y="-7621"/>
            <a:chExt cx="2636834" cy="5069410"/>
          </a:xfrm>
        </p:grpSpPr>
        <p:grpSp>
          <p:nvGrpSpPr>
            <p:cNvPr id="3" name="Group 2"/>
            <p:cNvGrpSpPr/>
            <p:nvPr userDrawn="1"/>
          </p:nvGrpSpPr>
          <p:grpSpPr>
            <a:xfrm>
              <a:off x="4221480" y="-7621"/>
              <a:ext cx="2636520" cy="5069410"/>
              <a:chOff x="4221480" y="-7621"/>
              <a:chExt cx="2636520" cy="5069410"/>
            </a:xfrm>
          </p:grpSpPr>
          <p:pic>
            <p:nvPicPr>
              <p:cNvPr id="55" name="Picture 54"/>
              <p:cNvPicPr>
                <a:picLocks noChangeAspect="1"/>
              </p:cNvPicPr>
              <p:nvPr userDrawn="1"/>
            </p:nvPicPr>
            <p:blipFill rotWithShape="1">
              <a:blip r:embed="rId3">
                <a:extLst>
                  <a:ext uri="{28A0092B-C50C-407E-A947-70E740481C1C}">
                    <a14:useLocalDpi xmlns:a14="http://schemas.microsoft.com/office/drawing/2010/main" val="0"/>
                  </a:ext>
                </a:extLst>
              </a:blip>
              <a:srcRect l="20222" r="68444"/>
              <a:stretch/>
            </p:blipFill>
            <p:spPr>
              <a:xfrm>
                <a:off x="4221480" y="3958413"/>
                <a:ext cx="777240" cy="1103376"/>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2943819"/>
                <a:ext cx="2636520" cy="102069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1940673"/>
                <a:ext cx="2636520" cy="102069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926487"/>
                <a:ext cx="2636520" cy="102069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2111" t="7347" r="39444" b="7493"/>
              <a:stretch/>
            </p:blipFill>
            <p:spPr>
              <a:xfrm>
                <a:off x="4221480" y="-7621"/>
                <a:ext cx="2636520" cy="939627"/>
              </a:xfrm>
              <a:prstGeom prst="rect">
                <a:avLst/>
              </a:prstGeom>
            </p:spPr>
          </p:pic>
        </p:gr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r="67885"/>
            <a:stretch/>
          </p:blipFill>
          <p:spPr>
            <a:xfrm>
              <a:off x="4655977" y="3956889"/>
              <a:ext cx="2202337" cy="1103376"/>
            </a:xfrm>
            <a:prstGeom prst="rect">
              <a:avLst/>
            </a:prstGeom>
          </p:spPr>
        </p:pic>
      </p:grpSp>
    </p:spTree>
    <p:extLst>
      <p:ext uri="{BB962C8B-B14F-4D97-AF65-F5344CB8AC3E}">
        <p14:creationId xmlns:p14="http://schemas.microsoft.com/office/powerpoint/2010/main" val="3785326900"/>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questop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4781" y="307153"/>
            <a:ext cx="5182019" cy="812481"/>
          </a:xfrm>
          <a:prstGeom prst="rect">
            <a:avLst/>
          </a:prstGeom>
        </p:spPr>
        <p:txBody>
          <a:bodyPr anchor="ctr" anchorCtr="0"/>
          <a:lstStyle>
            <a:lvl1pPr algn="ctr">
              <a:lnSpc>
                <a:spcPts val="3000"/>
              </a:lnSpc>
              <a:defRPr sz="2800" b="1" baseline="0">
                <a:solidFill>
                  <a:srgbClr val="0070C0"/>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3504781" y="1545167"/>
            <a:ext cx="5182019"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grpSp>
        <p:nvGrpSpPr>
          <p:cNvPr id="13" name="Group 12"/>
          <p:cNvGrpSpPr/>
          <p:nvPr userDrawn="1"/>
        </p:nvGrpSpPr>
        <p:grpSpPr>
          <a:xfrm>
            <a:off x="-10578" y="-13546"/>
            <a:ext cx="3515779" cy="7346131"/>
            <a:chOff x="-7934" y="-10160"/>
            <a:chExt cx="2636834" cy="5509598"/>
          </a:xfrm>
        </p:grpSpPr>
        <p:grpSp>
          <p:nvGrpSpPr>
            <p:cNvPr id="4" name="Group 3"/>
            <p:cNvGrpSpPr/>
            <p:nvPr userDrawn="1"/>
          </p:nvGrpSpPr>
          <p:grpSpPr>
            <a:xfrm>
              <a:off x="-7934" y="-10160"/>
              <a:ext cx="2636834" cy="5069410"/>
              <a:chOff x="4221480" y="-7621"/>
              <a:chExt cx="2636834" cy="5069410"/>
            </a:xfrm>
          </p:grpSpPr>
          <p:grpSp>
            <p:nvGrpSpPr>
              <p:cNvPr id="3" name="Group 2"/>
              <p:cNvGrpSpPr/>
              <p:nvPr userDrawn="1"/>
            </p:nvGrpSpPr>
            <p:grpSpPr>
              <a:xfrm>
                <a:off x="4221480" y="-7621"/>
                <a:ext cx="2636520" cy="5069410"/>
                <a:chOff x="4221480" y="-7621"/>
                <a:chExt cx="2636520" cy="5069410"/>
              </a:xfrm>
            </p:grpSpPr>
            <p:pic>
              <p:nvPicPr>
                <p:cNvPr id="55" name="Picture 54"/>
                <p:cNvPicPr>
                  <a:picLocks noChangeAspect="1"/>
                </p:cNvPicPr>
                <p:nvPr userDrawn="1"/>
              </p:nvPicPr>
              <p:blipFill rotWithShape="1">
                <a:blip r:embed="rId3">
                  <a:extLst>
                    <a:ext uri="{28A0092B-C50C-407E-A947-70E740481C1C}">
                      <a14:useLocalDpi xmlns:a14="http://schemas.microsoft.com/office/drawing/2010/main" val="0"/>
                    </a:ext>
                  </a:extLst>
                </a:blip>
                <a:srcRect l="20222" r="68444"/>
                <a:stretch/>
              </p:blipFill>
              <p:spPr>
                <a:xfrm>
                  <a:off x="4221480" y="3958413"/>
                  <a:ext cx="777240" cy="1103376"/>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2943819"/>
                  <a:ext cx="2636520" cy="102069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1940673"/>
                  <a:ext cx="2636520" cy="102069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926487"/>
                  <a:ext cx="2636520" cy="102069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2111" t="7347" r="39444" b="7493"/>
                <a:stretch/>
              </p:blipFill>
              <p:spPr>
                <a:xfrm>
                  <a:off x="4221480" y="-7621"/>
                  <a:ext cx="2636520" cy="939627"/>
                </a:xfrm>
                <a:prstGeom prst="rect">
                  <a:avLst/>
                </a:prstGeom>
              </p:spPr>
            </p:pic>
          </p:gr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r="67885"/>
              <a:stretch/>
            </p:blipFill>
            <p:spPr>
              <a:xfrm>
                <a:off x="4655977" y="3956889"/>
                <a:ext cx="2202337" cy="1103376"/>
              </a:xfrm>
              <a:prstGeom prst="rect">
                <a:avLst/>
              </a:prstGeom>
            </p:spPr>
          </p:pic>
        </p:grpSp>
        <p:sp>
          <p:nvSpPr>
            <p:cNvPr id="5" name="Rectangle 4"/>
            <p:cNvSpPr/>
            <p:nvPr userDrawn="1"/>
          </p:nvSpPr>
          <p:spPr>
            <a:xfrm>
              <a:off x="342900" y="1013691"/>
              <a:ext cx="1750720" cy="4485747"/>
            </a:xfrm>
            <a:prstGeom prst="rect">
              <a:avLst/>
            </a:prstGeom>
          </p:spPr>
          <p:txBody>
            <a:bodyPr wrap="none">
              <a:spAutoFit/>
            </a:bodyPr>
            <a:lstStyle/>
            <a:p>
              <a:pPr eaLnBrk="0" fontAlgn="base" hangingPunct="0">
                <a:spcBef>
                  <a:spcPct val="0"/>
                </a:spcBef>
                <a:spcAft>
                  <a:spcPct val="0"/>
                </a:spcAft>
              </a:pPr>
              <a:r>
                <a:rPr lang="en-US" sz="38266" b="1" dirty="0">
                  <a:solidFill>
                    <a:srgbClr val="FFFFFF"/>
                  </a:solidFill>
                </a:rPr>
                <a:t>?</a:t>
              </a:r>
            </a:p>
          </p:txBody>
        </p:sp>
      </p:grpSp>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r="67885"/>
          <a:stretch/>
        </p:blipFill>
        <p:spPr>
          <a:xfrm>
            <a:off x="569946" y="5280296"/>
            <a:ext cx="2936450" cy="1471168"/>
          </a:xfrm>
          <a:prstGeom prst="rect">
            <a:avLst/>
          </a:prstGeom>
        </p:spPr>
      </p:pic>
    </p:spTree>
    <p:extLst>
      <p:ext uri="{BB962C8B-B14F-4D97-AF65-F5344CB8AC3E}">
        <p14:creationId xmlns:p14="http://schemas.microsoft.com/office/powerpoint/2010/main" val="168750343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4" name="Chart Placeholder 2"/>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15"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header</a:t>
            </a:r>
            <a:endParaRPr lang="en-US" dirty="0"/>
          </a:p>
        </p:txBody>
      </p:sp>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7"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2024554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PHN Logo ">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9643" b="7338"/>
          <a:stretch/>
        </p:blipFill>
        <p:spPr>
          <a:xfrm>
            <a:off x="0" y="0"/>
            <a:ext cx="9144000" cy="6858000"/>
          </a:xfrm>
          <a:prstGeom prst="rect">
            <a:avLst/>
          </a:prstGeom>
        </p:spPr>
      </p:pic>
      <p:sp>
        <p:nvSpPr>
          <p:cNvPr id="5" name="Rectangle 4"/>
          <p:cNvSpPr/>
          <p:nvPr userDrawn="1"/>
        </p:nvSpPr>
        <p:spPr>
          <a:xfrm>
            <a:off x="0" y="1412240"/>
            <a:ext cx="7396480" cy="3810000"/>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userDrawn="1"/>
        </p:nvSpPr>
        <p:spPr>
          <a:xfrm>
            <a:off x="4033520" y="1145582"/>
            <a:ext cx="4704080" cy="458465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29613" y="1865608"/>
            <a:ext cx="3111893" cy="3126783"/>
          </a:xfrm>
          <a:prstGeom prst="rect">
            <a:avLst/>
          </a:prstGeom>
        </p:spPr>
      </p:pic>
    </p:spTree>
    <p:extLst>
      <p:ext uri="{BB962C8B-B14F-4D97-AF65-F5344CB8AC3E}">
        <p14:creationId xmlns:p14="http://schemas.microsoft.com/office/powerpoint/2010/main" val="2033973308"/>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color_background">
    <p:bg>
      <p:bgPr>
        <a:solidFill>
          <a:srgbClr val="8D8B00">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4467097"/>
            <a:ext cx="8294913" cy="1162051"/>
          </a:xfrm>
          <a:prstGeom prst="rect">
            <a:avLst/>
          </a:prstGeom>
        </p:spPr>
        <p:txBody>
          <a:bodyPr anchor="ctr"/>
          <a:lstStyle>
            <a:lvl1pPr algn="l">
              <a:defRPr sz="3600" b="1" baseline="0">
                <a:solidFill>
                  <a:schemeClr val="bg2"/>
                </a:solidFill>
                <a:effectLst/>
                <a:latin typeface="+mj-lt"/>
              </a:defRPr>
            </a:lvl1pPr>
          </a:lstStyle>
          <a:p>
            <a:r>
              <a:rPr lang="en-US" smtClean="0"/>
              <a:t>Click to edit Master title style</a:t>
            </a:r>
            <a:endParaRPr lang="en-US" dirty="0"/>
          </a:p>
        </p:txBody>
      </p:sp>
      <p:sp>
        <p:nvSpPr>
          <p:cNvPr id="5" name="Text Placeholder 2"/>
          <p:cNvSpPr>
            <a:spLocks noGrp="1"/>
          </p:cNvSpPr>
          <p:nvPr>
            <p:ph type="body" idx="1"/>
          </p:nvPr>
        </p:nvSpPr>
        <p:spPr>
          <a:xfrm>
            <a:off x="457201" y="5900928"/>
            <a:ext cx="7772400" cy="568325"/>
          </a:xfrm>
          <a:prstGeom prst="rect">
            <a:avLst/>
          </a:prstGeom>
        </p:spPr>
        <p:txBody>
          <a:bodyPr anchor="ctr"/>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37186199"/>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p:nvSpPr>
        <p:spPr>
          <a:xfrm>
            <a:off x="351279" y="2115100"/>
            <a:ext cx="7880172" cy="3785652"/>
          </a:xfrm>
          <a:prstGeom prst="rect">
            <a:avLst/>
          </a:prstGeom>
          <a:noFill/>
        </p:spPr>
        <p:txBody>
          <a:bodyPr wrap="square" rtlCol="0">
            <a:spAutoFit/>
          </a:bodyPr>
          <a:lstStyle/>
          <a:p>
            <a:r>
              <a:rPr lang="en-US" sz="1600" b="1" dirty="0" smtClean="0">
                <a:solidFill>
                  <a:srgbClr val="695E4A"/>
                </a:solidFill>
                <a:latin typeface="+mn-lt"/>
              </a:rPr>
              <a:t>For more information, contact:</a:t>
            </a:r>
          </a:p>
          <a:p>
            <a:r>
              <a:rPr lang="en-US" sz="1600" dirty="0" smtClean="0">
                <a:solidFill>
                  <a:srgbClr val="695E4A"/>
                </a:solidFill>
                <a:latin typeface="+mn-lt"/>
              </a:rPr>
              <a:t>Ruth Petersen, MD, MPH</a:t>
            </a:r>
          </a:p>
          <a:p>
            <a:r>
              <a:rPr lang="en-US" sz="1600" dirty="0" smtClean="0">
                <a:solidFill>
                  <a:srgbClr val="695E4A"/>
                </a:solidFill>
                <a:latin typeface="+mn-lt"/>
              </a:rPr>
              <a:t>Director</a:t>
            </a:r>
          </a:p>
          <a:p>
            <a:r>
              <a:rPr lang="en-US" sz="1600" dirty="0" smtClean="0">
                <a:solidFill>
                  <a:srgbClr val="695E4A"/>
                </a:solidFill>
                <a:latin typeface="+mn-lt"/>
              </a:rPr>
              <a:t>Division of Nutrition, Physical Activity, and Obesity</a:t>
            </a:r>
          </a:p>
          <a:p>
            <a:r>
              <a:rPr lang="en-US" sz="1600" dirty="0" smtClean="0">
                <a:solidFill>
                  <a:srgbClr val="695E4A"/>
                </a:solidFill>
                <a:latin typeface="+mn-lt"/>
              </a:rPr>
              <a:t>National Center for Chronic Disease Prevention and Health Promotion</a:t>
            </a:r>
          </a:p>
          <a:p>
            <a:r>
              <a:rPr lang="en-US" sz="1600" dirty="0" smtClean="0">
                <a:solidFill>
                  <a:srgbClr val="695E4A"/>
                </a:solidFill>
                <a:latin typeface="+mn-lt"/>
              </a:rPr>
              <a:t>Centers for Disease Control and Prevention </a:t>
            </a:r>
          </a:p>
          <a:p>
            <a:endParaRPr lang="en-US" sz="1600" dirty="0" smtClean="0">
              <a:solidFill>
                <a:srgbClr val="695E4A"/>
              </a:solidFill>
              <a:latin typeface="+mn-lt"/>
            </a:endParaRPr>
          </a:p>
          <a:p>
            <a:r>
              <a:rPr lang="en-US" sz="1600" b="1" dirty="0" smtClean="0">
                <a:solidFill>
                  <a:srgbClr val="005EAB"/>
                </a:solidFill>
                <a:latin typeface="+mn-lt"/>
              </a:rPr>
              <a:t>Email: rpetersen@cdc.gov</a:t>
            </a:r>
          </a:p>
          <a:p>
            <a:r>
              <a:rPr lang="en-US" sz="1600" b="1" dirty="0" smtClean="0">
                <a:solidFill>
                  <a:srgbClr val="005EAB"/>
                </a:solidFill>
                <a:latin typeface="+mn-lt"/>
              </a:rPr>
              <a:t>Phone 770.488.6001  Mobile 404.353.8474</a:t>
            </a:r>
          </a:p>
          <a:p>
            <a:endParaRPr lang="en-US" sz="1600" baseline="0" dirty="0" smtClean="0">
              <a:solidFill>
                <a:srgbClr val="695E4A"/>
              </a:solidFill>
              <a:latin typeface="+mn-lt"/>
            </a:endParaRPr>
          </a:p>
          <a:p>
            <a:r>
              <a:rPr lang="en-US" sz="1600" baseline="0" dirty="0" smtClean="0">
                <a:solidFill>
                  <a:srgbClr val="695E4A"/>
                </a:solidFill>
                <a:latin typeface="+mn-lt"/>
              </a:rPr>
              <a:t>Help us keep America healthy and strong. See how at: </a:t>
            </a:r>
            <a:r>
              <a:rPr lang="en-US" sz="1600" b="1" baseline="0" dirty="0" smtClean="0">
                <a:solidFill>
                  <a:srgbClr val="025491"/>
                </a:solidFill>
                <a:latin typeface="+mn-lt"/>
              </a:rPr>
              <a:t>cdc.gov/</a:t>
            </a:r>
            <a:r>
              <a:rPr lang="en-US" sz="1600" b="1" baseline="0" dirty="0" err="1" smtClean="0">
                <a:solidFill>
                  <a:srgbClr val="025491"/>
                </a:solidFill>
                <a:latin typeface="+mn-lt"/>
              </a:rPr>
              <a:t>nccdphp</a:t>
            </a:r>
            <a:r>
              <a:rPr lang="en-US" sz="1600" b="1" baseline="0" dirty="0" smtClean="0">
                <a:solidFill>
                  <a:srgbClr val="025491"/>
                </a:solidFill>
                <a:latin typeface="+mn-lt"/>
              </a:rPr>
              <a:t>/</a:t>
            </a:r>
            <a:r>
              <a:rPr lang="en-US" sz="1600" b="1" baseline="0" dirty="0" err="1" smtClean="0">
                <a:solidFill>
                  <a:srgbClr val="025491"/>
                </a:solidFill>
                <a:latin typeface="+mn-lt"/>
              </a:rPr>
              <a:t>dnpao</a:t>
            </a:r>
            <a:r>
              <a:rPr lang="en-US" sz="1600" baseline="0" dirty="0" smtClean="0">
                <a:solidFill>
                  <a:srgbClr val="695E4A"/>
                </a:solidFill>
                <a:latin typeface="+mn-lt"/>
              </a:rPr>
              <a:t> </a:t>
            </a:r>
            <a:r>
              <a:rPr lang="en-US" sz="1600" dirty="0" smtClean="0">
                <a:solidFill>
                  <a:srgbClr val="695E4A"/>
                </a:solidFill>
                <a:latin typeface="+mn-lt"/>
              </a:rPr>
              <a:t/>
            </a:r>
            <a:br>
              <a:rPr lang="en-US" sz="1600" dirty="0" smtClean="0">
                <a:solidFill>
                  <a:srgbClr val="695E4A"/>
                </a:solidFill>
                <a:latin typeface="+mn-lt"/>
              </a:rPr>
            </a:br>
            <a:endParaRPr lang="en-US" sz="1600" dirty="0" smtClean="0">
              <a:solidFill>
                <a:srgbClr val="695E4A"/>
              </a:solidFill>
              <a:latin typeface="+mn-lt"/>
            </a:endParaRPr>
          </a:p>
          <a:p>
            <a:r>
              <a:rPr lang="en-US" sz="1600" dirty="0" smtClean="0">
                <a:solidFill>
                  <a:srgbClr val="695E4A"/>
                </a:solidFill>
                <a:latin typeface="+mn-lt"/>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390887713"/>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NPAO_Session Pending">
    <p:bg>
      <p:bgPr>
        <a:solidFill>
          <a:schemeClr val="bg2"/>
        </a:solidFill>
        <a:effectLst/>
      </p:bgPr>
    </p:bg>
    <p:spTree>
      <p:nvGrpSpPr>
        <p:cNvPr id="1" name=""/>
        <p:cNvGrpSpPr/>
        <p:nvPr/>
      </p:nvGrpSpPr>
      <p:grpSpPr>
        <a:xfrm>
          <a:off x="0" y="0"/>
          <a:ext cx="0" cy="0"/>
          <a:chOff x="0" y="0"/>
          <a:chExt cx="0" cy="0"/>
        </a:xfrm>
      </p:grpSpPr>
      <p:pic>
        <p:nvPicPr>
          <p:cNvPr id="10" name="Picture 9"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flipV="1">
            <a:off x="0" y="5352770"/>
            <a:ext cx="9159432" cy="1492932"/>
          </a:xfrm>
          <a:prstGeom prst="rect">
            <a:avLst/>
          </a:prstGeom>
        </p:spPr>
      </p:pic>
      <p:sp>
        <p:nvSpPr>
          <p:cNvPr id="11" name="TextBox 10"/>
          <p:cNvSpPr txBox="1"/>
          <p:nvPr userDrawn="1"/>
        </p:nvSpPr>
        <p:spPr>
          <a:xfrm>
            <a:off x="0" y="5778391"/>
            <a:ext cx="9144000" cy="913199"/>
          </a:xfrm>
          <a:prstGeom prst="rect">
            <a:avLst/>
          </a:prstGeom>
          <a:noFill/>
        </p:spPr>
        <p:txBody>
          <a:bodyPr wrap="square" rtlCol="0">
            <a:spAutoFit/>
          </a:bodyPr>
          <a:lstStyle/>
          <a:p>
            <a:pPr algn="ctr" eaLnBrk="0" fontAlgn="base" hangingPunct="0">
              <a:spcBef>
                <a:spcPct val="0"/>
              </a:spcBef>
              <a:spcAft>
                <a:spcPct val="0"/>
              </a:spcAft>
            </a:pPr>
            <a:r>
              <a:rPr lang="en-US" sz="2667" b="1" dirty="0" smtClean="0">
                <a:solidFill>
                  <a:srgbClr val="F2F2F2"/>
                </a:solidFill>
              </a:rPr>
              <a:t>The session will begin momentarily. </a:t>
            </a:r>
            <a:br>
              <a:rPr lang="en-US" sz="2667" b="1" dirty="0" smtClean="0">
                <a:solidFill>
                  <a:srgbClr val="F2F2F2"/>
                </a:solidFill>
              </a:rPr>
            </a:br>
            <a:r>
              <a:rPr lang="en-US" sz="2667" b="1" dirty="0" smtClean="0">
                <a:solidFill>
                  <a:srgbClr val="F2F2F2"/>
                </a:solidFill>
              </a:rPr>
              <a:t>Thank you for your patience</a:t>
            </a:r>
            <a:r>
              <a:rPr lang="en-US" sz="2667" b="1" dirty="0" smtClean="0">
                <a:solidFill>
                  <a:srgbClr val="F2F2F2"/>
                </a:solidFill>
                <a:latin typeface="Rockwell"/>
              </a:rPr>
              <a: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1770" y="801301"/>
            <a:ext cx="4140460" cy="4160272"/>
          </a:xfrm>
          <a:prstGeom prst="rect">
            <a:avLst/>
          </a:prstGeom>
        </p:spPr>
      </p:pic>
    </p:spTree>
    <p:extLst>
      <p:ext uri="{BB962C8B-B14F-4D97-AF65-F5344CB8AC3E}">
        <p14:creationId xmlns:p14="http://schemas.microsoft.com/office/powerpoint/2010/main" val="74088265"/>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4629"/>
          <a:stretch/>
        </p:blipFill>
        <p:spPr>
          <a:xfrm>
            <a:off x="-15732" y="-604739"/>
            <a:ext cx="9159732" cy="1690569"/>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8A8D09"/>
                </a:solidFill>
                <a:effectLst/>
                <a:latin typeface="+mj-lt"/>
              </a:defRPr>
            </a:lvl1pPr>
          </a:lstStyle>
          <a:p>
            <a:endParaRPr lang="en-US" dirty="0"/>
          </a:p>
        </p:txBody>
      </p:sp>
      <p:sp>
        <p:nvSpPr>
          <p:cNvPr id="8" name="Subtitle 2"/>
          <p:cNvSpPr>
            <a:spLocks noGrp="1"/>
          </p:cNvSpPr>
          <p:nvPr>
            <p:ph type="subTitle" idx="1"/>
          </p:nvPr>
        </p:nvSpPr>
        <p:spPr>
          <a:xfrm>
            <a:off x="457200" y="2859349"/>
            <a:ext cx="8229600" cy="890848"/>
          </a:xfrm>
          <a:prstGeom prst="rect">
            <a:avLst/>
          </a:prstGeom>
        </p:spPr>
        <p:txBody>
          <a:bodyPr/>
          <a:lstStyle>
            <a:lvl1pPr marL="0" indent="0" algn="l">
              <a:buNone/>
              <a:defRPr sz="2000" b="1" baseline="0">
                <a:solidFill>
                  <a:srgbClr val="8A8D09"/>
                </a:solidFill>
                <a:effectLst/>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2793357" y="4184973"/>
            <a:ext cx="5893443" cy="1295400"/>
          </a:xfrm>
          <a:prstGeom prst="rect">
            <a:avLst/>
          </a:prstGeom>
        </p:spPr>
        <p:txBody>
          <a:bodyPr/>
          <a:lstStyle>
            <a:lvl1pPr marL="0" indent="0" algn="l">
              <a:lnSpc>
                <a:spcPts val="2000"/>
              </a:lnSpc>
              <a:buNone/>
              <a:defRPr sz="1800" baseline="0">
                <a:solidFill>
                  <a:srgbClr val="8A8D09"/>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1" y="112338"/>
            <a:ext cx="6849033" cy="748795"/>
          </a:xfrm>
          <a:prstGeom prst="rect">
            <a:avLst/>
          </a:prstGeom>
          <a:noFill/>
        </p:spPr>
        <p:txBody>
          <a:bodyPr wrap="square" rtlCol="0">
            <a:spAutoFit/>
          </a:bodyPr>
          <a:lstStyle/>
          <a:p>
            <a:pPr eaLnBrk="0" fontAlgn="base" hangingPunct="0">
              <a:spcBef>
                <a:spcPct val="0"/>
              </a:spcBef>
              <a:spcAft>
                <a:spcPct val="0"/>
              </a:spcAft>
            </a:pPr>
            <a:r>
              <a:rPr lang="en-US" sz="2133" b="1" dirty="0" smtClean="0">
                <a:solidFill>
                  <a:srgbClr val="FFFFFF">
                    <a:lumMod val="95000"/>
                  </a:srgbClr>
                </a:solidFill>
                <a:latin typeface="Rockwell" panose="02060603020205020403" pitchFamily="18" charset="0"/>
              </a:rPr>
              <a:t>National Center for Chronic Disease Prevention and Health Promotion</a:t>
            </a:r>
          </a:p>
        </p:txBody>
      </p:sp>
      <p:sp>
        <p:nvSpPr>
          <p:cNvPr id="3" name="TextBox 2"/>
          <p:cNvSpPr txBox="1"/>
          <p:nvPr userDrawn="1"/>
        </p:nvSpPr>
        <p:spPr>
          <a:xfrm>
            <a:off x="457200" y="790901"/>
            <a:ext cx="5800165" cy="379656"/>
          </a:xfrm>
          <a:prstGeom prst="rect">
            <a:avLst/>
          </a:prstGeom>
          <a:noFill/>
        </p:spPr>
        <p:txBody>
          <a:bodyPr wrap="square" rtlCol="0">
            <a:spAutoFit/>
          </a:bodyPr>
          <a:lstStyle/>
          <a:p>
            <a:pPr eaLnBrk="0" fontAlgn="base" hangingPunct="0">
              <a:spcBef>
                <a:spcPct val="0"/>
              </a:spcBef>
              <a:spcAft>
                <a:spcPct val="0"/>
              </a:spcAft>
            </a:pPr>
            <a:r>
              <a:rPr lang="en-US" sz="1867" dirty="0" smtClean="0">
                <a:solidFill>
                  <a:srgbClr val="F2F2F2"/>
                </a:solidFill>
              </a:rPr>
              <a:t>Division of Nutrition, Physical Activity, and Obesity</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4184974"/>
            <a:ext cx="2102735" cy="2112796"/>
          </a:xfrm>
          <a:prstGeom prst="rect">
            <a:avLst/>
          </a:prstGeom>
        </p:spPr>
      </p:pic>
    </p:spTree>
    <p:extLst>
      <p:ext uri="{BB962C8B-B14F-4D97-AF65-F5344CB8AC3E}">
        <p14:creationId xmlns:p14="http://schemas.microsoft.com/office/powerpoint/2010/main" val="2441012230"/>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4629"/>
          <a:stretch/>
        </p:blipFill>
        <p:spPr>
          <a:xfrm>
            <a:off x="457200" y="36733"/>
            <a:ext cx="9159732" cy="1690569"/>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8A8D09"/>
                </a:solidFill>
                <a:effectLst/>
                <a:latin typeface="+mj-lt"/>
              </a:defRPr>
            </a:lvl1pPr>
          </a:lstStyle>
          <a:p>
            <a:endParaRPr lang="en-US" dirty="0"/>
          </a:p>
        </p:txBody>
      </p:sp>
      <p:sp>
        <p:nvSpPr>
          <p:cNvPr id="8" name="Subtitle 2"/>
          <p:cNvSpPr>
            <a:spLocks noGrp="1"/>
          </p:cNvSpPr>
          <p:nvPr>
            <p:ph type="subTitle" idx="1"/>
          </p:nvPr>
        </p:nvSpPr>
        <p:spPr>
          <a:xfrm>
            <a:off x="457200" y="2859349"/>
            <a:ext cx="8229600" cy="890848"/>
          </a:xfrm>
          <a:prstGeom prst="rect">
            <a:avLst/>
          </a:prstGeom>
        </p:spPr>
        <p:txBody>
          <a:bodyPr/>
          <a:lstStyle>
            <a:lvl1pPr marL="0" indent="0" algn="l">
              <a:buNone/>
              <a:defRPr sz="2000" b="1" baseline="0">
                <a:solidFill>
                  <a:srgbClr val="8A8D09"/>
                </a:solidFill>
                <a:effectLst/>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2793357" y="4184973"/>
            <a:ext cx="5893443" cy="1295400"/>
          </a:xfrm>
          <a:prstGeom prst="rect">
            <a:avLst/>
          </a:prstGeom>
        </p:spPr>
        <p:txBody>
          <a:bodyPr/>
          <a:lstStyle>
            <a:lvl1pPr marL="0" indent="0" algn="l">
              <a:lnSpc>
                <a:spcPts val="2000"/>
              </a:lnSpc>
              <a:buNone/>
              <a:defRPr sz="1800" baseline="0">
                <a:solidFill>
                  <a:srgbClr val="8A8D09"/>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575234" y="133223"/>
            <a:ext cx="5682131" cy="748795"/>
          </a:xfrm>
          <a:prstGeom prst="rect">
            <a:avLst/>
          </a:prstGeom>
          <a:noFill/>
        </p:spPr>
        <p:txBody>
          <a:bodyPr wrap="square" rtlCol="0">
            <a:spAutoFit/>
          </a:bodyPr>
          <a:lstStyle/>
          <a:p>
            <a:pPr eaLnBrk="0" fontAlgn="base" hangingPunct="0">
              <a:spcBef>
                <a:spcPct val="0"/>
              </a:spcBef>
              <a:spcAft>
                <a:spcPct val="0"/>
              </a:spcAft>
            </a:pPr>
            <a:r>
              <a:rPr lang="en-US" sz="2133" b="1" dirty="0" smtClean="0">
                <a:solidFill>
                  <a:srgbClr val="FFFFFF">
                    <a:lumMod val="95000"/>
                  </a:srgbClr>
                </a:solidFill>
                <a:latin typeface="Rockwell" panose="02060603020205020403" pitchFamily="18" charset="0"/>
              </a:rPr>
              <a:t>National Center for Chronic Disease Prevention and Health Promotion</a:t>
            </a:r>
          </a:p>
        </p:txBody>
      </p:sp>
      <p:sp>
        <p:nvSpPr>
          <p:cNvPr id="3" name="TextBox 2"/>
          <p:cNvSpPr txBox="1"/>
          <p:nvPr userDrawn="1"/>
        </p:nvSpPr>
        <p:spPr>
          <a:xfrm>
            <a:off x="457200" y="790901"/>
            <a:ext cx="5800165" cy="379656"/>
          </a:xfrm>
          <a:prstGeom prst="rect">
            <a:avLst/>
          </a:prstGeom>
          <a:noFill/>
        </p:spPr>
        <p:txBody>
          <a:bodyPr wrap="square" rtlCol="0">
            <a:spAutoFit/>
          </a:bodyPr>
          <a:lstStyle/>
          <a:p>
            <a:pPr eaLnBrk="0" fontAlgn="base" hangingPunct="0">
              <a:spcBef>
                <a:spcPct val="0"/>
              </a:spcBef>
              <a:spcAft>
                <a:spcPct val="0"/>
              </a:spcAft>
            </a:pPr>
            <a:r>
              <a:rPr lang="en-US" sz="1867" dirty="0" smtClean="0">
                <a:solidFill>
                  <a:srgbClr val="F2F2F2"/>
                </a:solidFill>
              </a:rPr>
              <a:t>Division of Nutrition, Physical Activity, and Obesity</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4184974"/>
            <a:ext cx="2102735" cy="2112796"/>
          </a:xfrm>
          <a:prstGeom prst="rect">
            <a:avLst/>
          </a:prstGeom>
        </p:spPr>
      </p:pic>
    </p:spTree>
    <p:extLst>
      <p:ext uri="{BB962C8B-B14F-4D97-AF65-F5344CB8AC3E}">
        <p14:creationId xmlns:p14="http://schemas.microsoft.com/office/powerpoint/2010/main" val="2242581037"/>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NPAO_Reminder">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351" r="22553" b="17179"/>
          <a:stretch/>
        </p:blipFill>
        <p:spPr>
          <a:xfrm>
            <a:off x="0" y="0"/>
            <a:ext cx="9144000" cy="6877539"/>
          </a:xfrm>
          <a:prstGeom prst="rect">
            <a:avLst/>
          </a:prstGeom>
        </p:spPr>
      </p:pic>
      <p:sp>
        <p:nvSpPr>
          <p:cNvPr id="2" name="Title 1"/>
          <p:cNvSpPr>
            <a:spLocks noGrp="1"/>
          </p:cNvSpPr>
          <p:nvPr>
            <p:ph type="title" hasCustomPrompt="1"/>
          </p:nvPr>
        </p:nvSpPr>
        <p:spPr>
          <a:xfrm>
            <a:off x="457200" y="587855"/>
            <a:ext cx="8686801" cy="829784"/>
          </a:xfrm>
          <a:prstGeom prst="rect">
            <a:avLst/>
          </a:prstGeom>
          <a:solidFill>
            <a:srgbClr val="005DAB">
              <a:alpha val="85000"/>
            </a:srgbClr>
          </a:solidFill>
        </p:spPr>
        <p:txBody>
          <a:bodyPr anchor="ctr" anchorCtr="0"/>
          <a:lstStyle>
            <a:lvl1pPr algn="r">
              <a:lnSpc>
                <a:spcPts val="3000"/>
              </a:lnSpc>
              <a:defRPr sz="4267" b="1" baseline="0">
                <a:solidFill>
                  <a:srgbClr val="F2F2F2"/>
                </a:solidFill>
                <a:effectLst/>
                <a:latin typeface="+mj-lt"/>
              </a:defRPr>
            </a:lvl1pPr>
          </a:lstStyle>
          <a:p>
            <a:r>
              <a:rPr lang="en-US" dirty="0" smtClean="0"/>
              <a:t>Quick Reminder</a:t>
            </a:r>
            <a:endParaRPr lang="en-US" dirty="0"/>
          </a:p>
        </p:txBody>
      </p:sp>
      <p:sp>
        <p:nvSpPr>
          <p:cNvPr id="3" name="TextBox 2"/>
          <p:cNvSpPr txBox="1"/>
          <p:nvPr userDrawn="1"/>
        </p:nvSpPr>
        <p:spPr>
          <a:xfrm>
            <a:off x="457199" y="1509216"/>
            <a:ext cx="4329955" cy="3991542"/>
          </a:xfrm>
          <a:prstGeom prst="rect">
            <a:avLst/>
          </a:prstGeom>
          <a:solidFill>
            <a:srgbClr val="F2F2F2">
              <a:alpha val="85000"/>
            </a:srgbClr>
          </a:solidFill>
        </p:spPr>
        <p:txBody>
          <a:bodyPr wrap="square" rtlCol="0">
            <a:spAutoFit/>
          </a:bodyPr>
          <a:lstStyle/>
          <a:p>
            <a:pPr marL="380990" indent="-380990" eaLnBrk="0" fontAlgn="base" hangingPunct="0">
              <a:spcBef>
                <a:spcPct val="0"/>
              </a:spcBef>
              <a:spcAft>
                <a:spcPct val="0"/>
              </a:spcAft>
              <a:buClr>
                <a:srgbClr val="8D8B00"/>
              </a:buClr>
              <a:buFont typeface="Wingdings" panose="05000000000000000000" pitchFamily="2" charset="2"/>
              <a:buChar char="§"/>
            </a:pPr>
            <a:r>
              <a:rPr lang="en-US" sz="2400" dirty="0" smtClean="0">
                <a:solidFill>
                  <a:srgbClr val="7F7F7F">
                    <a:lumMod val="75000"/>
                  </a:srgbClr>
                </a:solidFill>
              </a:rPr>
              <a:t>Joining by Phone/Online</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Lines will open during Q&amp;A. Please make sure to mute your phone when you are not speaking.</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Having technical difficulties? Send a message using the chat feature.</a:t>
            </a:r>
          </a:p>
          <a:p>
            <a:pPr marL="380990" indent="-380990" eaLnBrk="0" fontAlgn="base" hangingPunct="0">
              <a:spcBef>
                <a:spcPct val="0"/>
              </a:spcBef>
              <a:spcAft>
                <a:spcPct val="0"/>
              </a:spcAft>
              <a:buClr>
                <a:srgbClr val="8D8B00"/>
              </a:buClr>
              <a:buFont typeface="Wingdings" panose="05000000000000000000" pitchFamily="2" charset="2"/>
              <a:buChar char="§"/>
            </a:pPr>
            <a:r>
              <a:rPr lang="en-US" sz="2400" dirty="0" smtClean="0">
                <a:solidFill>
                  <a:srgbClr val="7F7F7F">
                    <a:lumMod val="75000"/>
                  </a:srgbClr>
                </a:solidFill>
              </a:rPr>
              <a:t>Joining in the Room</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Please make sure to silence your cell phones.</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During Q&amp;A, please speak into the microphone.</a:t>
            </a:r>
          </a:p>
        </p:txBody>
      </p:sp>
    </p:spTree>
    <p:extLst>
      <p:ext uri="{BB962C8B-B14F-4D97-AF65-F5344CB8AC3E}">
        <p14:creationId xmlns:p14="http://schemas.microsoft.com/office/powerpoint/2010/main" val="686593159"/>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NPAO_General">
    <p:bg>
      <p:bgPr>
        <a:solidFill>
          <a:srgbClr val="8D8B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05" y="0"/>
            <a:ext cx="9173805" cy="6858000"/>
          </a:xfrm>
          <a:prstGeom prst="rect">
            <a:avLst/>
          </a:prstGeom>
        </p:spPr>
      </p:pic>
      <p:sp>
        <p:nvSpPr>
          <p:cNvPr id="4" name="TextBox 3"/>
          <p:cNvSpPr txBox="1"/>
          <p:nvPr userDrawn="1"/>
        </p:nvSpPr>
        <p:spPr>
          <a:xfrm>
            <a:off x="675720" y="4367517"/>
            <a:ext cx="7762755" cy="461665"/>
          </a:xfrm>
          <a:prstGeom prst="rect">
            <a:avLst/>
          </a:prstGeom>
          <a:solidFill>
            <a:srgbClr val="8D8B00">
              <a:alpha val="85000"/>
            </a:srgbClr>
          </a:solidFill>
        </p:spPr>
        <p:txBody>
          <a:bodyPr wrap="square" rtlCol="0">
            <a:spAutoFit/>
          </a:bodyPr>
          <a:lstStyle/>
          <a:p>
            <a:pPr algn="ctr" eaLnBrk="0" fontAlgn="base" hangingPunct="0">
              <a:spcBef>
                <a:spcPct val="0"/>
              </a:spcBef>
              <a:spcAft>
                <a:spcPct val="0"/>
              </a:spcAft>
            </a:pPr>
            <a:r>
              <a:rPr lang="en-US" sz="2400" dirty="0" smtClean="0">
                <a:solidFill>
                  <a:srgbClr val="F2F2F2"/>
                </a:solidFill>
                <a:latin typeface="Rockwell"/>
              </a:rPr>
              <a:t>Division of Nutrition, Physical Activity, and Obesity</a:t>
            </a:r>
          </a:p>
        </p:txBody>
      </p:sp>
    </p:spTree>
    <p:extLst>
      <p:ext uri="{BB962C8B-B14F-4D97-AF65-F5344CB8AC3E}">
        <p14:creationId xmlns:p14="http://schemas.microsoft.com/office/powerpoint/2010/main" val="1985287245"/>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A_Section">
    <p:bg>
      <p:bgPr>
        <a:solidFill>
          <a:srgbClr val="005D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365497"/>
            <a:ext cx="8294913" cy="1162051"/>
          </a:xfrm>
          <a:prstGeom prst="rect">
            <a:avLst/>
          </a:prstGeom>
          <a:solidFill>
            <a:srgbClr val="F2F2F2">
              <a:alpha val="85000"/>
            </a:srgbClr>
          </a:solidFill>
        </p:spPr>
        <p:txBody>
          <a:bodyPr anchor="b"/>
          <a:lstStyle>
            <a:lvl1pPr algn="l">
              <a:defRPr sz="3600" b="1" baseline="0">
                <a:solidFill>
                  <a:srgbClr val="005DAB"/>
                </a:solidFill>
                <a:effectLst/>
                <a:latin typeface="+mj-lt"/>
              </a:defRPr>
            </a:lvl1pPr>
          </a:lstStyle>
          <a:p>
            <a:r>
              <a:rPr lang="en-US" dirty="0" smtClean="0"/>
              <a:t>Section Header – Rockwell Bold Size 27</a:t>
            </a:r>
            <a:endParaRPr lang="en-US" dirty="0"/>
          </a:p>
        </p:txBody>
      </p:sp>
      <p:sp>
        <p:nvSpPr>
          <p:cNvPr id="5" name="Text Placeholder 2"/>
          <p:cNvSpPr>
            <a:spLocks noGrp="1"/>
          </p:cNvSpPr>
          <p:nvPr>
            <p:ph type="body" idx="1" hasCustomPrompt="1"/>
          </p:nvPr>
        </p:nvSpPr>
        <p:spPr>
          <a:xfrm>
            <a:off x="457201" y="5567872"/>
            <a:ext cx="7772400" cy="568325"/>
          </a:xfrm>
          <a:prstGeom prst="rect">
            <a:avLst/>
          </a:prstGeom>
        </p:spPr>
        <p:txBody>
          <a:bodyPr anchor="b"/>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 – Gadugi Size 15</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9821" r="20151"/>
          <a:stretch/>
        </p:blipFill>
        <p:spPr>
          <a:xfrm>
            <a:off x="6763608" y="586925"/>
            <a:ext cx="2380392" cy="3169920"/>
          </a:xfrm>
          <a:prstGeom prst="rect">
            <a:avLst/>
          </a:prstGeom>
          <a:ln w="28575">
            <a:solidFill>
              <a:srgbClr val="F2F2F2"/>
            </a:solidFill>
          </a:ln>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3412" r="47461"/>
          <a:stretch/>
        </p:blipFill>
        <p:spPr>
          <a:xfrm>
            <a:off x="2052320" y="586925"/>
            <a:ext cx="2336800" cy="3169920"/>
          </a:xfrm>
          <a:prstGeom prst="rect">
            <a:avLst/>
          </a:prstGeom>
          <a:ln w="28575">
            <a:solidFill>
              <a:srgbClr val="F2F2F2"/>
            </a:solidFill>
          </a:ln>
        </p:spPr>
      </p:pic>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2831" r="43977"/>
          <a:stretch/>
        </p:blipFill>
        <p:spPr>
          <a:xfrm>
            <a:off x="20320" y="586925"/>
            <a:ext cx="2052320" cy="3169920"/>
          </a:xfrm>
          <a:prstGeom prst="rect">
            <a:avLst/>
          </a:prstGeom>
          <a:ln w="28575">
            <a:solidFill>
              <a:srgbClr val="F2F2F2"/>
            </a:solidFill>
          </a:ln>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38294" r="9192"/>
          <a:stretch/>
        </p:blipFill>
        <p:spPr>
          <a:xfrm>
            <a:off x="4437371" y="586928"/>
            <a:ext cx="2495272" cy="3169920"/>
          </a:xfrm>
          <a:prstGeom prst="rect">
            <a:avLst/>
          </a:prstGeom>
          <a:ln w="28575">
            <a:solidFill>
              <a:srgbClr val="F2F2F2"/>
            </a:solidFill>
          </a:ln>
        </p:spPr>
      </p:pic>
    </p:spTree>
    <p:extLst>
      <p:ext uri="{BB962C8B-B14F-4D97-AF65-F5344CB8AC3E}">
        <p14:creationId xmlns:p14="http://schemas.microsoft.com/office/powerpoint/2010/main" val="1978705322"/>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NPAO_Title_Content">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346774929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60438" y="1682198"/>
            <a:ext cx="7223125" cy="1214438"/>
          </a:xfrm>
          <a:prstGeom prst="rect">
            <a:avLst/>
          </a:prstGeom>
        </p:spPr>
        <p:txBody>
          <a:bodyPr anchor="ctr">
            <a:noAutofit/>
          </a:bodyPr>
          <a:lstStyle>
            <a:lvl1pPr marL="0" indent="0" algn="ctr">
              <a:buNone/>
              <a:defRPr sz="4200" baseline="0">
                <a:solidFill>
                  <a:schemeClr val="bg1"/>
                </a:solidFill>
                <a:latin typeface="Verdana"/>
                <a:cs typeface="Verdana"/>
              </a:defRPr>
            </a:lvl1pPr>
            <a:lvl2pPr marL="457200" indent="0" algn="ctr">
              <a:buNone/>
              <a:defRPr>
                <a:solidFill>
                  <a:schemeClr val="bg1"/>
                </a:solidFill>
                <a:latin typeface="Verdana"/>
                <a:cs typeface="Verdana"/>
              </a:defRPr>
            </a:lvl2pPr>
            <a:lvl3pPr marL="914400" indent="0" algn="ctr">
              <a:buNone/>
              <a:defRPr>
                <a:solidFill>
                  <a:schemeClr val="bg1"/>
                </a:solidFill>
                <a:latin typeface="Verdana"/>
                <a:cs typeface="Verdana"/>
              </a:defRPr>
            </a:lvl3pPr>
            <a:lvl4pPr marL="1371600" indent="0" algn="ctr">
              <a:buNone/>
              <a:defRPr>
                <a:solidFill>
                  <a:schemeClr val="bg1"/>
                </a:solidFill>
                <a:latin typeface="Verdana"/>
                <a:cs typeface="Verdana"/>
              </a:defRPr>
            </a:lvl4pPr>
            <a:lvl5pPr marL="1828800" indent="0" algn="ctr">
              <a:buNone/>
              <a:defRPr>
                <a:solidFill>
                  <a:schemeClr val="bg1"/>
                </a:solidFill>
                <a:latin typeface="Verdana"/>
                <a:cs typeface="Verdana"/>
              </a:defRPr>
            </a:lvl5pPr>
          </a:lstStyle>
          <a:p>
            <a:pPr lvl="0"/>
            <a:r>
              <a:rPr lang="en-US" dirty="0" smtClean="0"/>
              <a:t>Click to add Presentation Title</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3" name="Picture Placeholder 2"/>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Tree>
    <p:extLst>
      <p:ext uri="{BB962C8B-B14F-4D97-AF65-F5344CB8AC3E}">
        <p14:creationId xmlns:p14="http://schemas.microsoft.com/office/powerpoint/2010/main" val="381766876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l="60947" r="20749"/>
          <a:stretch/>
        </p:blipFill>
        <p:spPr>
          <a:xfrm>
            <a:off x="186277" y="1361759"/>
            <a:ext cx="1552875" cy="1639683"/>
          </a:xfrm>
          <a:prstGeom prst="rect">
            <a:avLst/>
          </a:prstGeom>
        </p:spPr>
      </p:pic>
    </p:spTree>
    <p:extLst>
      <p:ext uri="{BB962C8B-B14F-4D97-AF65-F5344CB8AC3E}">
        <p14:creationId xmlns:p14="http://schemas.microsoft.com/office/powerpoint/2010/main" val="1495654053"/>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tep 2">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285" y="1435260"/>
            <a:ext cx="1588867" cy="1593208"/>
          </a:xfrm>
          <a:prstGeom prst="rect">
            <a:avLst/>
          </a:prstGeom>
        </p:spPr>
      </p:pic>
    </p:spTree>
    <p:extLst>
      <p:ext uri="{BB962C8B-B14F-4D97-AF65-F5344CB8AC3E}">
        <p14:creationId xmlns:p14="http://schemas.microsoft.com/office/powerpoint/2010/main" val="3407531448"/>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Step 3">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5642" y="1435261"/>
            <a:ext cx="1503511" cy="1585599"/>
          </a:xfrm>
          <a:prstGeom prst="rect">
            <a:avLst/>
          </a:prstGeom>
        </p:spPr>
      </p:pic>
    </p:spTree>
    <p:extLst>
      <p:ext uri="{BB962C8B-B14F-4D97-AF65-F5344CB8AC3E}">
        <p14:creationId xmlns:p14="http://schemas.microsoft.com/office/powerpoint/2010/main" val="544569181"/>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Step 4">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68" y="1435260"/>
            <a:ext cx="1586784" cy="1626675"/>
          </a:xfrm>
          <a:prstGeom prst="rect">
            <a:avLst/>
          </a:prstGeom>
        </p:spPr>
      </p:pic>
    </p:spTree>
    <p:extLst>
      <p:ext uri="{BB962C8B-B14F-4D97-AF65-F5344CB8AC3E}">
        <p14:creationId xmlns:p14="http://schemas.microsoft.com/office/powerpoint/2010/main" val="1423869306"/>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Step 5">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t="9210"/>
          <a:stretch/>
        </p:blipFill>
        <p:spPr>
          <a:xfrm>
            <a:off x="207058" y="1361759"/>
            <a:ext cx="1532095" cy="1498591"/>
          </a:xfrm>
          <a:prstGeom prst="rect">
            <a:avLst/>
          </a:prstGeom>
        </p:spPr>
      </p:pic>
    </p:spTree>
    <p:extLst>
      <p:ext uri="{BB962C8B-B14F-4D97-AF65-F5344CB8AC3E}">
        <p14:creationId xmlns:p14="http://schemas.microsoft.com/office/powerpoint/2010/main" val="1387587667"/>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DNPAO_Content_PIC">
    <p:spTree>
      <p:nvGrpSpPr>
        <p:cNvPr id="1" name=""/>
        <p:cNvGrpSpPr/>
        <p:nvPr/>
      </p:nvGrpSpPr>
      <p:grpSpPr>
        <a:xfrm>
          <a:off x="0" y="0"/>
          <a:ext cx="0" cy="0"/>
          <a:chOff x="0" y="0"/>
          <a:chExt cx="0" cy="0"/>
        </a:xfrm>
      </p:grpSpPr>
      <p:pic>
        <p:nvPicPr>
          <p:cNvPr id="13" name="Picture 12"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1" y="1545167"/>
            <a:ext cx="5092263"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sp>
        <p:nvSpPr>
          <p:cNvPr id="5" name="Picture Placeholder 4"/>
          <p:cNvSpPr>
            <a:spLocks noGrp="1"/>
          </p:cNvSpPr>
          <p:nvPr>
            <p:ph type="pic" sz="quarter" idx="11"/>
          </p:nvPr>
        </p:nvSpPr>
        <p:spPr>
          <a:xfrm>
            <a:off x="5641953" y="1545167"/>
            <a:ext cx="3044847" cy="4455584"/>
          </a:xfrm>
        </p:spPr>
        <p:txBody>
          <a:bodyPr/>
          <a:lstStyle/>
          <a:p>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3976600004"/>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NPAO_BULLETS/DATA_2sides">
    <p:spTree>
      <p:nvGrpSpPr>
        <p:cNvPr id="1" name=""/>
        <p:cNvGrpSpPr/>
        <p:nvPr/>
      </p:nvGrpSpPr>
      <p:grpSpPr>
        <a:xfrm>
          <a:off x="0" y="0"/>
          <a:ext cx="0" cy="0"/>
          <a:chOff x="0" y="0"/>
          <a:chExt cx="0" cy="0"/>
        </a:xfrm>
      </p:grpSpPr>
      <p:pic>
        <p:nvPicPr>
          <p:cNvPr id="12" name="Picture 11"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339776566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onitoring_Reporting">
    <p:spTree>
      <p:nvGrpSpPr>
        <p:cNvPr id="1" name=""/>
        <p:cNvGrpSpPr/>
        <p:nvPr/>
      </p:nvGrpSpPr>
      <p:grpSpPr>
        <a:xfrm>
          <a:off x="0" y="0"/>
          <a:ext cx="0" cy="0"/>
          <a:chOff x="0" y="0"/>
          <a:chExt cx="0" cy="0"/>
        </a:xfrm>
      </p:grpSpPr>
      <p:pic>
        <p:nvPicPr>
          <p:cNvPr id="12" name="Picture 11"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Monitoring &amp; Reporting</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632257766"/>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Key_Initiatives_Activities">
    <p:spTree>
      <p:nvGrpSpPr>
        <p:cNvPr id="1" name=""/>
        <p:cNvGrpSpPr/>
        <p:nvPr/>
      </p:nvGrpSpPr>
      <p:grpSpPr>
        <a:xfrm>
          <a:off x="0" y="0"/>
          <a:ext cx="0" cy="0"/>
          <a:chOff x="0" y="0"/>
          <a:chExt cx="0" cy="0"/>
        </a:xfrm>
      </p:grpSpPr>
      <p:pic>
        <p:nvPicPr>
          <p:cNvPr id="25" name="Picture 2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Key Initiatives &amp; Activities</a:t>
            </a:r>
            <a:endParaRPr lang="en-US" dirty="0"/>
          </a:p>
        </p:txBody>
      </p:sp>
      <p:sp>
        <p:nvSpPr>
          <p:cNvPr id="5" name="Text Placeholder 4"/>
          <p:cNvSpPr>
            <a:spLocks noGrp="1"/>
          </p:cNvSpPr>
          <p:nvPr>
            <p:ph type="body" sz="quarter" idx="11"/>
          </p:nvPr>
        </p:nvSpPr>
        <p:spPr>
          <a:xfrm>
            <a:off x="1016000" y="1600200"/>
            <a:ext cx="7670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1" name="Group 10"/>
          <p:cNvGrpSpPr/>
          <p:nvPr userDrawn="1"/>
        </p:nvGrpSpPr>
        <p:grpSpPr>
          <a:xfrm>
            <a:off x="665656" y="1572031"/>
            <a:ext cx="700688" cy="4152651"/>
            <a:chOff x="2200779" y="2541027"/>
            <a:chExt cx="525516" cy="3114488"/>
          </a:xfrm>
          <a:solidFill>
            <a:srgbClr val="005EAB"/>
          </a:solidFill>
        </p:grpSpPr>
        <p:sp>
          <p:nvSpPr>
            <p:cNvPr id="12" name="Oval 11"/>
            <p:cNvSpPr/>
            <p:nvPr/>
          </p:nvSpPr>
          <p:spPr>
            <a:xfrm>
              <a:off x="2209243" y="2541027"/>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14" name="Oval 13"/>
            <p:cNvSpPr/>
            <p:nvPr/>
          </p:nvSpPr>
          <p:spPr>
            <a:xfrm>
              <a:off x="2209243" y="3198140"/>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19" name="Oval 18"/>
            <p:cNvSpPr/>
            <p:nvPr/>
          </p:nvSpPr>
          <p:spPr>
            <a:xfrm>
              <a:off x="2209243" y="3845653"/>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21" name="Oval 20"/>
            <p:cNvSpPr/>
            <p:nvPr/>
          </p:nvSpPr>
          <p:spPr>
            <a:xfrm>
              <a:off x="2200779" y="5147199"/>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22" name="Oval 21"/>
            <p:cNvSpPr/>
            <p:nvPr/>
          </p:nvSpPr>
          <p:spPr>
            <a:xfrm>
              <a:off x="2200779" y="4471726"/>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gr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011930773"/>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A_Increas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 t="-1" r="11161" b="-1490"/>
          <a:stretch/>
        </p:blipFill>
        <p:spPr>
          <a:xfrm>
            <a:off x="15430" y="0"/>
            <a:ext cx="9136287" cy="6960243"/>
          </a:xfrm>
          <a:prstGeom prst="rect">
            <a:avLst/>
          </a:prstGeom>
        </p:spPr>
      </p:pic>
      <p:sp>
        <p:nvSpPr>
          <p:cNvPr id="4" name="Up Arrow 3"/>
          <p:cNvSpPr/>
          <p:nvPr userDrawn="1"/>
        </p:nvSpPr>
        <p:spPr>
          <a:xfrm>
            <a:off x="15429" y="1938052"/>
            <a:ext cx="3535680" cy="4947920"/>
          </a:xfrm>
          <a:prstGeom prst="upArrow">
            <a:avLst/>
          </a:pr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5" name="Text Placeholder 4"/>
          <p:cNvSpPr>
            <a:spLocks noGrp="1"/>
          </p:cNvSpPr>
          <p:nvPr>
            <p:ph type="body" sz="quarter" idx="11" hasCustomPrompt="1"/>
          </p:nvPr>
        </p:nvSpPr>
        <p:spPr>
          <a:xfrm>
            <a:off x="929829" y="3877733"/>
            <a:ext cx="1706880" cy="2980267"/>
          </a:xfrm>
        </p:spPr>
        <p:txBody>
          <a:bodyPr/>
          <a:lstStyle>
            <a:lvl1pPr marL="0" indent="0" algn="ctr">
              <a:buNone/>
              <a:defRPr sz="2133">
                <a:solidFill>
                  <a:srgbClr val="F2F2F2"/>
                </a:solidFill>
              </a:defRPr>
            </a:lvl1pPr>
          </a:lstStyle>
          <a:p>
            <a:pPr lvl="0"/>
            <a:r>
              <a:rPr lang="en-US" dirty="0" smtClean="0"/>
              <a:t>Gadugi Size 16. Quick fact.</a:t>
            </a:r>
            <a:endParaRPr lang="en-US" dirty="0"/>
          </a:p>
        </p:txBody>
      </p:sp>
      <p:sp>
        <p:nvSpPr>
          <p:cNvPr id="7" name="Text Placeholder 6"/>
          <p:cNvSpPr>
            <a:spLocks noGrp="1"/>
          </p:cNvSpPr>
          <p:nvPr>
            <p:ph type="body" sz="quarter" idx="12" hasCustomPrompt="1"/>
          </p:nvPr>
        </p:nvSpPr>
        <p:spPr>
          <a:xfrm>
            <a:off x="733149" y="2876871"/>
            <a:ext cx="2045547" cy="1206501"/>
          </a:xfrm>
        </p:spPr>
        <p:txBody>
          <a:bodyPr/>
          <a:lstStyle>
            <a:lvl1pPr marL="0" indent="0" algn="ctr">
              <a:buNone/>
              <a:defRPr sz="4800" b="1">
                <a:solidFill>
                  <a:srgbClr val="F2F2F2"/>
                </a:solidFill>
              </a:defRPr>
            </a:lvl1pPr>
          </a:lstStyle>
          <a:p>
            <a:pPr lvl="0"/>
            <a:r>
              <a:rPr lang="en-US" dirty="0" smtClean="0"/>
              <a:t>49.8%</a:t>
            </a:r>
            <a:endParaRPr lang="en-US" dirty="0"/>
          </a:p>
        </p:txBody>
      </p:sp>
    </p:spTree>
    <p:extLst>
      <p:ext uri="{BB962C8B-B14F-4D97-AF65-F5344CB8AC3E}">
        <p14:creationId xmlns:p14="http://schemas.microsoft.com/office/powerpoint/2010/main" val="295155211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4629"/>
          <a:stretch/>
        </p:blipFill>
        <p:spPr>
          <a:xfrm>
            <a:off x="0" y="2386"/>
            <a:ext cx="9144000" cy="1216815"/>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8A8D09"/>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859349"/>
            <a:ext cx="6400800" cy="457200"/>
          </a:xfrm>
          <a:prstGeom prst="rect">
            <a:avLst/>
          </a:prstGeom>
        </p:spPr>
        <p:txBody>
          <a:bodyPr/>
          <a:lstStyle>
            <a:lvl1pPr marL="0" indent="0" algn="l">
              <a:buNone/>
              <a:defRPr sz="2000" b="1" baseline="0">
                <a:solidFill>
                  <a:srgbClr val="8A8D0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457200" y="3946019"/>
            <a:ext cx="6400800" cy="1295400"/>
          </a:xfrm>
          <a:prstGeom prst="rect">
            <a:avLst/>
          </a:prstGeom>
        </p:spPr>
        <p:txBody>
          <a:bodyPr/>
          <a:lstStyle>
            <a:lvl1pPr marL="0" indent="0" algn="l">
              <a:lnSpc>
                <a:spcPts val="2000"/>
              </a:lnSpc>
              <a:buNone/>
              <a:defRPr sz="1800" baseline="0">
                <a:solidFill>
                  <a:srgbClr val="8A8D0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120203"/>
            <a:ext cx="6903076" cy="369332"/>
          </a:xfrm>
          <a:prstGeom prst="rect">
            <a:avLst/>
          </a:prstGeom>
          <a:noFill/>
        </p:spPr>
        <p:txBody>
          <a:bodyPr wrap="square" rtlCol="0">
            <a:spAutoFit/>
          </a:bodyPr>
          <a:lstStyle/>
          <a:p>
            <a:pPr eaLnBrk="0" fontAlgn="base" hangingPunct="0">
              <a:spcBef>
                <a:spcPct val="0"/>
              </a:spcBef>
              <a:spcAft>
                <a:spcPct val="0"/>
              </a:spcAft>
            </a:pPr>
            <a:r>
              <a:rPr lang="en-US" b="1" dirty="0" smtClean="0">
                <a:solidFill>
                  <a:srgbClr val="FFFFFF">
                    <a:lumMod val="95000"/>
                  </a:srgbClr>
                </a:solidFill>
                <a:latin typeface="Calibri" panose="020F0502020204030204" pitchFamily="34" charset="0"/>
                <a:ea typeface="ヒラギノ角ゴ Pro W3" charset="-128"/>
              </a:rPr>
              <a:t>National Center for Chronic Disease Prevention and Health Promotion</a:t>
            </a:r>
          </a:p>
        </p:txBody>
      </p:sp>
    </p:spTree>
    <p:extLst>
      <p:ext uri="{BB962C8B-B14F-4D97-AF65-F5344CB8AC3E}">
        <p14:creationId xmlns:p14="http://schemas.microsoft.com/office/powerpoint/2010/main" val="1532820892"/>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uiltEnv_Increas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236" t="464"/>
          <a:stretch/>
        </p:blipFill>
        <p:spPr>
          <a:xfrm>
            <a:off x="-100899" y="2"/>
            <a:ext cx="9244900" cy="7012501"/>
          </a:xfrm>
          <a:prstGeom prst="rect">
            <a:avLst/>
          </a:prstGeom>
        </p:spPr>
      </p:pic>
      <p:sp>
        <p:nvSpPr>
          <p:cNvPr id="4" name="Up Arrow 3"/>
          <p:cNvSpPr/>
          <p:nvPr userDrawn="1"/>
        </p:nvSpPr>
        <p:spPr>
          <a:xfrm>
            <a:off x="5608320" y="2064583"/>
            <a:ext cx="3535680" cy="4947920"/>
          </a:xfrm>
          <a:prstGeom prst="upArrow">
            <a:avLst/>
          </a:pr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7" name="Text Placeholder 6"/>
          <p:cNvSpPr>
            <a:spLocks noGrp="1"/>
          </p:cNvSpPr>
          <p:nvPr>
            <p:ph type="body" sz="quarter" idx="12" hasCustomPrompt="1"/>
          </p:nvPr>
        </p:nvSpPr>
        <p:spPr>
          <a:xfrm>
            <a:off x="6388043" y="2903002"/>
            <a:ext cx="2045547" cy="1206501"/>
          </a:xfrm>
        </p:spPr>
        <p:txBody>
          <a:bodyPr/>
          <a:lstStyle>
            <a:lvl1pPr marL="0" indent="0" algn="ctr">
              <a:buNone/>
              <a:defRPr sz="4800" b="1">
                <a:solidFill>
                  <a:srgbClr val="F2F2F2"/>
                </a:solidFill>
              </a:defRPr>
            </a:lvl1pPr>
          </a:lstStyle>
          <a:p>
            <a:pPr lvl="0"/>
            <a:r>
              <a:rPr lang="en-US" dirty="0" smtClean="0"/>
              <a:t>49.8%</a:t>
            </a:r>
            <a:endParaRPr lang="en-US" dirty="0"/>
          </a:p>
        </p:txBody>
      </p:sp>
      <p:sp>
        <p:nvSpPr>
          <p:cNvPr id="5" name="Text Placeholder 4"/>
          <p:cNvSpPr>
            <a:spLocks noGrp="1"/>
          </p:cNvSpPr>
          <p:nvPr>
            <p:ph type="body" sz="quarter" idx="11" hasCustomPrompt="1"/>
          </p:nvPr>
        </p:nvSpPr>
        <p:spPr>
          <a:xfrm>
            <a:off x="6557376" y="3973385"/>
            <a:ext cx="1706880" cy="2980267"/>
          </a:xfrm>
        </p:spPr>
        <p:txBody>
          <a:bodyPr/>
          <a:lstStyle>
            <a:lvl1pPr marL="0" indent="0" algn="ctr">
              <a:buNone/>
              <a:defRPr sz="2133">
                <a:solidFill>
                  <a:srgbClr val="F2F2F2"/>
                </a:solidFill>
              </a:defRPr>
            </a:lvl1pPr>
          </a:lstStyle>
          <a:p>
            <a:pPr lvl="0"/>
            <a:r>
              <a:rPr lang="en-US" dirty="0" smtClean="0"/>
              <a:t>Gadugi Size 16. Quick fact.</a:t>
            </a:r>
            <a:endParaRPr lang="en-US" dirty="0"/>
          </a:p>
        </p:txBody>
      </p:sp>
    </p:spTree>
    <p:extLst>
      <p:ext uri="{BB962C8B-B14F-4D97-AF65-F5344CB8AC3E}">
        <p14:creationId xmlns:p14="http://schemas.microsoft.com/office/powerpoint/2010/main" val="3046328505"/>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PA_Quote">
    <p:bg>
      <p:bgPr>
        <a:solidFill>
          <a:srgbClr val="005DA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3899648" y="519954"/>
            <a:ext cx="5047129" cy="2285999"/>
          </a:xfrm>
        </p:spPr>
        <p:txBody>
          <a:bodyPr/>
          <a:lstStyle>
            <a:lvl1pPr marL="0" indent="0" algn="ctr">
              <a:buNone/>
              <a:defRPr sz="4267" b="1" baseline="0">
                <a:solidFill>
                  <a:srgbClr val="F2F2F2"/>
                </a:solidFill>
                <a:latin typeface="+mj-lt"/>
              </a:defRPr>
            </a:lvl1pPr>
          </a:lstStyle>
          <a:p>
            <a:pPr lvl="0"/>
            <a:r>
              <a:rPr lang="en-US" dirty="0" smtClean="0"/>
              <a:t>“Rockwell Bold Size 28. Quote can go here.”</a:t>
            </a:r>
            <a:endParaRPr lang="en-US" dirty="0"/>
          </a:p>
        </p:txBody>
      </p:sp>
      <p:sp>
        <p:nvSpPr>
          <p:cNvPr id="10" name="Text Placeholder 9"/>
          <p:cNvSpPr>
            <a:spLocks noGrp="1"/>
          </p:cNvSpPr>
          <p:nvPr>
            <p:ph type="body" sz="quarter" idx="13" hasCustomPrompt="1"/>
          </p:nvPr>
        </p:nvSpPr>
        <p:spPr>
          <a:xfrm>
            <a:off x="3898900" y="2923118"/>
            <a:ext cx="5048251" cy="950383"/>
          </a:xfrm>
        </p:spPr>
        <p:txBody>
          <a:bodyPr/>
          <a:lstStyle>
            <a:lvl1pPr marL="342891" indent="-342891">
              <a:buFont typeface="Gadugi" panose="020B0502040204020203" pitchFamily="34" charset="0"/>
              <a:buChar char="–"/>
              <a:defRPr sz="2400" i="0" baseline="0">
                <a:solidFill>
                  <a:srgbClr val="F2F2F2"/>
                </a:solidFill>
              </a:defRPr>
            </a:lvl1pPr>
          </a:lstStyle>
          <a:p>
            <a:pPr lvl="0"/>
            <a:r>
              <a:rPr lang="en-US" dirty="0" smtClean="0"/>
              <a:t>Gadugi Size 18. Source Title Goes Here.</a:t>
            </a:r>
            <a:endParaRPr lang="en-US" dirty="0"/>
          </a:p>
        </p:txBody>
      </p:sp>
    </p:spTree>
    <p:extLst>
      <p:ext uri="{BB962C8B-B14F-4D97-AF65-F5344CB8AC3E}">
        <p14:creationId xmlns:p14="http://schemas.microsoft.com/office/powerpoint/2010/main" val="3514551264"/>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PA_Fact_Image">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349441" y="541770"/>
            <a:ext cx="8292535" cy="1519863"/>
          </a:xfrm>
        </p:spPr>
        <p:txBody>
          <a:bodyPr/>
          <a:lstStyle>
            <a:lvl1pPr marL="0" indent="0" algn="ctr">
              <a:buNone/>
              <a:defRPr sz="4267" b="1" baseline="0">
                <a:solidFill>
                  <a:srgbClr val="005DAB"/>
                </a:solidFill>
                <a:latin typeface="+mj-lt"/>
              </a:defRPr>
            </a:lvl1pPr>
          </a:lstStyle>
          <a:p>
            <a:pPr lvl="0"/>
            <a:r>
              <a:rPr lang="en-US" dirty="0" smtClean="0"/>
              <a:t>Rockwell Bold 32. Fact can go here. </a:t>
            </a:r>
            <a:endParaRPr lang="en-US" dirty="0"/>
          </a:p>
        </p:txBody>
      </p:sp>
      <p:sp>
        <p:nvSpPr>
          <p:cNvPr id="3" name="Content Placeholder 2"/>
          <p:cNvSpPr>
            <a:spLocks noGrp="1"/>
          </p:cNvSpPr>
          <p:nvPr>
            <p:ph sz="quarter" idx="13" hasCustomPrompt="1"/>
          </p:nvPr>
        </p:nvSpPr>
        <p:spPr>
          <a:xfrm>
            <a:off x="958850" y="2061634"/>
            <a:ext cx="5154083" cy="869951"/>
          </a:xfrm>
        </p:spPr>
        <p:txBody>
          <a:bodyPr/>
          <a:lstStyle>
            <a:lvl1pPr marL="342891" indent="-342891">
              <a:buFont typeface="Gadugi" panose="020B0502040204020203" pitchFamily="34" charset="0"/>
              <a:buChar char="–"/>
              <a:defRPr sz="2400"/>
            </a:lvl1pPr>
          </a:lstStyle>
          <a:p>
            <a:pPr lvl="0"/>
            <a:r>
              <a:rPr lang="en-US" dirty="0" smtClean="0"/>
              <a:t>Source: Gadugi Size 18.</a:t>
            </a:r>
            <a:endParaRPr lang="en-US" dirty="0"/>
          </a:p>
        </p:txBody>
      </p:sp>
      <p:sp>
        <p:nvSpPr>
          <p:cNvPr id="10" name="Picture Placeholder 9"/>
          <p:cNvSpPr>
            <a:spLocks noGrp="1"/>
          </p:cNvSpPr>
          <p:nvPr>
            <p:ph type="pic" sz="quarter" idx="14"/>
          </p:nvPr>
        </p:nvSpPr>
        <p:spPr>
          <a:xfrm>
            <a:off x="5791200" y="3433233"/>
            <a:ext cx="3075517" cy="3083984"/>
          </a:xfrm>
        </p:spPr>
        <p:txBody>
          <a:bodyPr/>
          <a:lstStyle>
            <a:lvl1pPr>
              <a:defRPr/>
            </a:lvl1pPr>
          </a:lstStyle>
          <a:p>
            <a:endParaRPr lang="en-US" dirty="0"/>
          </a:p>
        </p:txBody>
      </p:sp>
    </p:spTree>
    <p:extLst>
      <p:ext uri="{BB962C8B-B14F-4D97-AF65-F5344CB8AC3E}">
        <p14:creationId xmlns:p14="http://schemas.microsoft.com/office/powerpoint/2010/main" val="713333391"/>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PA_Statistic">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46501" y="3576919"/>
            <a:ext cx="8292535" cy="1625499"/>
          </a:xfrm>
        </p:spPr>
        <p:txBody>
          <a:bodyPr/>
          <a:lstStyle>
            <a:lvl1pPr marL="0" indent="0" algn="r">
              <a:buNone/>
              <a:defRPr sz="3733" b="1" baseline="0">
                <a:solidFill>
                  <a:schemeClr val="accent4">
                    <a:lumMod val="75000"/>
                  </a:schemeClr>
                </a:solidFill>
                <a:latin typeface="+mj-lt"/>
              </a:defRPr>
            </a:lvl1pPr>
          </a:lstStyle>
          <a:p>
            <a:pPr lvl="0"/>
            <a:r>
              <a:rPr lang="en-US" dirty="0" smtClean="0"/>
              <a:t>Rockwell Bold Size 28. Statistic/useful information here – referring to the number above. </a:t>
            </a:r>
            <a:endParaRPr lang="en-US" dirty="0"/>
          </a:p>
        </p:txBody>
      </p:sp>
      <p:sp>
        <p:nvSpPr>
          <p:cNvPr id="4" name="Text Placeholder 3"/>
          <p:cNvSpPr>
            <a:spLocks noGrp="1"/>
          </p:cNvSpPr>
          <p:nvPr>
            <p:ph type="body" sz="quarter" idx="14" hasCustomPrompt="1"/>
          </p:nvPr>
        </p:nvSpPr>
        <p:spPr>
          <a:xfrm>
            <a:off x="600633" y="416262"/>
            <a:ext cx="7584268" cy="2268196"/>
          </a:xfrm>
        </p:spPr>
        <p:txBody>
          <a:bodyPr/>
          <a:lstStyle>
            <a:lvl1pPr marL="0" indent="0" algn="ctr">
              <a:buNone/>
              <a:defRPr sz="11733" b="1" baseline="0">
                <a:solidFill>
                  <a:srgbClr val="005DAB"/>
                </a:solidFill>
              </a:defRPr>
            </a:lvl1pPr>
          </a:lstStyle>
          <a:p>
            <a:pPr lvl="0"/>
            <a:r>
              <a:rPr lang="en-US" dirty="0" smtClean="0"/>
              <a:t>20,000</a:t>
            </a:r>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099106698"/>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userDrawn="1"/>
        </p:nvSpPr>
        <p:spPr>
          <a:xfrm>
            <a:off x="297142" y="4128599"/>
            <a:ext cx="7880172" cy="1672702"/>
          </a:xfrm>
          <a:prstGeom prst="rect">
            <a:avLst/>
          </a:prstGeom>
          <a:noFill/>
        </p:spPr>
        <p:txBody>
          <a:bodyPr wrap="square" rtlCol="0">
            <a:spAutoFit/>
          </a:bodyPr>
          <a:lstStyle/>
          <a:p>
            <a:pPr eaLnBrk="0" fontAlgn="base" hangingPunct="0">
              <a:spcBef>
                <a:spcPct val="0"/>
              </a:spcBef>
              <a:spcAft>
                <a:spcPct val="0"/>
              </a:spcAft>
            </a:pPr>
            <a:r>
              <a:rPr lang="en-US" sz="1467" dirty="0" smtClean="0">
                <a:solidFill>
                  <a:srgbClr val="695E4A"/>
                </a:solidFill>
              </a:rPr>
              <a:t>For more information, contact CDC</a:t>
            </a:r>
            <a:br>
              <a:rPr lang="en-US" sz="1467" dirty="0" smtClean="0">
                <a:solidFill>
                  <a:srgbClr val="695E4A"/>
                </a:solidFill>
              </a:rPr>
            </a:br>
            <a:r>
              <a:rPr lang="en-US" sz="1467" dirty="0" smtClean="0">
                <a:solidFill>
                  <a:srgbClr val="695E4A"/>
                </a:solidFill>
              </a:rPr>
              <a:t>1-800-CDC-INFO (232-4636)</a:t>
            </a:r>
            <a:br>
              <a:rPr lang="en-US" sz="1467" dirty="0" smtClean="0">
                <a:solidFill>
                  <a:srgbClr val="695E4A"/>
                </a:solidFill>
              </a:rPr>
            </a:br>
            <a:r>
              <a:rPr lang="en-US" sz="1467" dirty="0" smtClean="0">
                <a:solidFill>
                  <a:srgbClr val="695E4A"/>
                </a:solidFill>
              </a:rPr>
              <a:t>TTY:  1-888-232-6348    www.cdc.gov</a:t>
            </a:r>
            <a:br>
              <a:rPr lang="en-US" sz="1467" dirty="0" smtClean="0">
                <a:solidFill>
                  <a:srgbClr val="695E4A"/>
                </a:solidFill>
              </a:rPr>
            </a:br>
            <a:r>
              <a:rPr lang="en-US" sz="1467" dirty="0" smtClean="0">
                <a:solidFill>
                  <a:srgbClr val="695E4A"/>
                </a:solidFill>
              </a:rPr>
              <a:t/>
            </a:r>
            <a:br>
              <a:rPr lang="en-US" sz="1467" dirty="0" smtClean="0">
                <a:solidFill>
                  <a:srgbClr val="695E4A"/>
                </a:solidFill>
              </a:rPr>
            </a:br>
            <a:r>
              <a:rPr lang="en-US" sz="1467" dirty="0" smtClean="0">
                <a:solidFill>
                  <a:srgbClr val="695E4A"/>
                </a:solidFill>
              </a:rPr>
              <a:t/>
            </a:r>
            <a:br>
              <a:rPr lang="en-US" sz="1467" dirty="0" smtClean="0">
                <a:solidFill>
                  <a:srgbClr val="695E4A"/>
                </a:solidFill>
              </a:rPr>
            </a:br>
            <a:r>
              <a:rPr lang="en-US" sz="1467" dirty="0" smtClean="0">
                <a:solidFill>
                  <a:srgbClr val="695E4A"/>
                </a:solidFill>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703" y="1456237"/>
            <a:ext cx="7302539" cy="2834921"/>
          </a:xfrm>
          <a:prstGeom prst="rect">
            <a:avLst/>
          </a:prstGeom>
        </p:spPr>
      </p:pic>
      <p:sp>
        <p:nvSpPr>
          <p:cNvPr id="4" name="TextBox 3"/>
          <p:cNvSpPr txBox="1"/>
          <p:nvPr userDrawn="1"/>
        </p:nvSpPr>
        <p:spPr>
          <a:xfrm>
            <a:off x="1798827" y="599223"/>
            <a:ext cx="4876800" cy="748988"/>
          </a:xfrm>
          <a:prstGeom prst="rect">
            <a:avLst/>
          </a:prstGeom>
          <a:noFill/>
        </p:spPr>
        <p:txBody>
          <a:bodyPr wrap="square" rtlCol="0">
            <a:spAutoFit/>
          </a:bodyPr>
          <a:lstStyle/>
          <a:p>
            <a:pPr algn="ctr" eaLnBrk="0" fontAlgn="base" hangingPunct="0">
              <a:spcBef>
                <a:spcPct val="0"/>
              </a:spcBef>
              <a:spcAft>
                <a:spcPct val="0"/>
              </a:spcAft>
            </a:pPr>
            <a:r>
              <a:rPr lang="en-US" sz="4267" b="1" dirty="0" smtClean="0">
                <a:solidFill>
                  <a:srgbClr val="003193"/>
                </a:solidFill>
                <a:latin typeface="Rockwell"/>
              </a:rPr>
              <a:t>Thank You!</a:t>
            </a:r>
          </a:p>
        </p:txBody>
      </p:sp>
    </p:spTree>
    <p:extLst>
      <p:ext uri="{BB962C8B-B14F-4D97-AF65-F5344CB8AC3E}">
        <p14:creationId xmlns:p14="http://schemas.microsoft.com/office/powerpoint/2010/main" val="1619512467"/>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DNPAO_Questions">
    <p:bg>
      <p:bgPr>
        <a:solidFill>
          <a:srgbClr val="8D8B00">
            <a:alpha val="75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295501"/>
          </a:xfrm>
          <a:prstGeom prst="rect">
            <a:avLst/>
          </a:prstGeom>
        </p:spPr>
      </p:pic>
      <p:sp>
        <p:nvSpPr>
          <p:cNvPr id="7" name="TextBox 6"/>
          <p:cNvSpPr txBox="1"/>
          <p:nvPr userDrawn="1"/>
        </p:nvSpPr>
        <p:spPr>
          <a:xfrm>
            <a:off x="6140824" y="6207475"/>
            <a:ext cx="4347881" cy="666786"/>
          </a:xfrm>
          <a:prstGeom prst="rect">
            <a:avLst/>
          </a:prstGeom>
          <a:noFill/>
        </p:spPr>
        <p:txBody>
          <a:bodyPr wrap="square" rtlCol="0">
            <a:spAutoFit/>
          </a:bodyPr>
          <a:lstStyle/>
          <a:p>
            <a:pPr eaLnBrk="0" fontAlgn="base" hangingPunct="0">
              <a:spcBef>
                <a:spcPct val="0"/>
              </a:spcBef>
              <a:spcAft>
                <a:spcPct val="0"/>
              </a:spcAft>
            </a:pPr>
            <a:r>
              <a:rPr lang="en-US" sz="3733" b="1" dirty="0" smtClean="0">
                <a:solidFill>
                  <a:srgbClr val="F2F2F2"/>
                </a:solidFill>
                <a:latin typeface="Rockwell"/>
              </a:rPr>
              <a:t>Questions?</a:t>
            </a:r>
          </a:p>
        </p:txBody>
      </p:sp>
    </p:spTree>
    <p:extLst>
      <p:ext uri="{BB962C8B-B14F-4D97-AF65-F5344CB8AC3E}">
        <p14:creationId xmlns:p14="http://schemas.microsoft.com/office/powerpoint/2010/main" val="53185681"/>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userDrawn="1"/>
        </p:nvSpPr>
        <p:spPr>
          <a:xfrm>
            <a:off x="350930" y="4101704"/>
            <a:ext cx="7880172" cy="1600438"/>
          </a:xfrm>
          <a:prstGeom prst="rect">
            <a:avLst/>
          </a:prstGeom>
          <a:noFill/>
        </p:spPr>
        <p:txBody>
          <a:bodyPr wrap="square" rtlCol="0">
            <a:spAutoFit/>
          </a:bodyPr>
          <a:lstStyle/>
          <a:p>
            <a:pPr eaLnBrk="0" fontAlgn="base" hangingPunct="0">
              <a:spcBef>
                <a:spcPct val="0"/>
              </a:spcBef>
              <a:spcAft>
                <a:spcPct val="0"/>
              </a:spcAft>
            </a:pPr>
            <a:r>
              <a:rPr lang="en-US" sz="1400" dirty="0" smtClean="0">
                <a:solidFill>
                  <a:srgbClr val="695E4A"/>
                </a:solidFill>
              </a:rPr>
              <a:t>For more information, contact CDC</a:t>
            </a:r>
            <a:br>
              <a:rPr lang="en-US" sz="1400" dirty="0" smtClean="0">
                <a:solidFill>
                  <a:srgbClr val="695E4A"/>
                </a:solidFill>
              </a:rPr>
            </a:br>
            <a:r>
              <a:rPr lang="en-US" sz="1400" dirty="0" smtClean="0">
                <a:solidFill>
                  <a:srgbClr val="695E4A"/>
                </a:solidFill>
              </a:rPr>
              <a:t>1-800-CDC-INFO (232-4636)</a:t>
            </a:r>
            <a:br>
              <a:rPr lang="en-US" sz="1400" dirty="0" smtClean="0">
                <a:solidFill>
                  <a:srgbClr val="695E4A"/>
                </a:solidFill>
              </a:rPr>
            </a:br>
            <a:r>
              <a:rPr lang="en-US" sz="1400" dirty="0" smtClean="0">
                <a:solidFill>
                  <a:srgbClr val="695E4A"/>
                </a:solidFill>
              </a:rPr>
              <a:t>TTY:  1-888-232-6348    www.cdc.gov</a:t>
            </a:r>
            <a:br>
              <a:rPr lang="en-US" sz="1400" dirty="0" smtClean="0">
                <a:solidFill>
                  <a:srgbClr val="695E4A"/>
                </a:solidFill>
              </a:rPr>
            </a:br>
            <a:r>
              <a:rPr lang="en-US" sz="1400" dirty="0" smtClean="0">
                <a:solidFill>
                  <a:srgbClr val="695E4A"/>
                </a:solidFill>
              </a:rPr>
              <a:t/>
            </a:r>
            <a:br>
              <a:rPr lang="en-US" sz="1400" dirty="0" smtClean="0">
                <a:solidFill>
                  <a:srgbClr val="695E4A"/>
                </a:solidFill>
              </a:rPr>
            </a:br>
            <a:r>
              <a:rPr lang="en-US" sz="1400" dirty="0" smtClean="0">
                <a:solidFill>
                  <a:srgbClr val="695E4A"/>
                </a:solidFill>
              </a:rPr>
              <a:t/>
            </a:r>
            <a:br>
              <a:rPr lang="en-US" sz="1400" dirty="0" smtClean="0">
                <a:solidFill>
                  <a:srgbClr val="695E4A"/>
                </a:solidFill>
              </a:rPr>
            </a:br>
            <a:r>
              <a:rPr lang="en-US" sz="1400" dirty="0" smtClean="0">
                <a:solidFill>
                  <a:srgbClr val="695E4A"/>
                </a:solidFill>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929" y="1040524"/>
            <a:ext cx="8202275" cy="3184208"/>
          </a:xfrm>
          <a:prstGeom prst="rect">
            <a:avLst/>
          </a:prstGeom>
        </p:spPr>
      </p:pic>
    </p:spTree>
    <p:extLst>
      <p:ext uri="{BB962C8B-B14F-4D97-AF65-F5344CB8AC3E}">
        <p14:creationId xmlns:p14="http://schemas.microsoft.com/office/powerpoint/2010/main" val="2391954972"/>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NPAO_Session Pending">
    <p:bg>
      <p:bgPr>
        <a:solidFill>
          <a:schemeClr val="bg2"/>
        </a:solidFill>
        <a:effectLst/>
      </p:bgPr>
    </p:bg>
    <p:spTree>
      <p:nvGrpSpPr>
        <p:cNvPr id="1" name=""/>
        <p:cNvGrpSpPr/>
        <p:nvPr/>
      </p:nvGrpSpPr>
      <p:grpSpPr>
        <a:xfrm>
          <a:off x="0" y="0"/>
          <a:ext cx="0" cy="0"/>
          <a:chOff x="0" y="0"/>
          <a:chExt cx="0" cy="0"/>
        </a:xfrm>
      </p:grpSpPr>
      <p:pic>
        <p:nvPicPr>
          <p:cNvPr id="10" name="Picture 9"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flipV="1">
            <a:off x="0" y="5352770"/>
            <a:ext cx="9159432" cy="1492932"/>
          </a:xfrm>
          <a:prstGeom prst="rect">
            <a:avLst/>
          </a:prstGeom>
        </p:spPr>
      </p:pic>
      <p:sp>
        <p:nvSpPr>
          <p:cNvPr id="11" name="TextBox 10"/>
          <p:cNvSpPr txBox="1"/>
          <p:nvPr userDrawn="1"/>
        </p:nvSpPr>
        <p:spPr>
          <a:xfrm>
            <a:off x="0" y="5778391"/>
            <a:ext cx="9144000" cy="913199"/>
          </a:xfrm>
          <a:prstGeom prst="rect">
            <a:avLst/>
          </a:prstGeom>
          <a:noFill/>
        </p:spPr>
        <p:txBody>
          <a:bodyPr wrap="square" rtlCol="0">
            <a:spAutoFit/>
          </a:bodyPr>
          <a:lstStyle/>
          <a:p>
            <a:pPr algn="ctr" eaLnBrk="0" fontAlgn="base" hangingPunct="0">
              <a:spcBef>
                <a:spcPct val="0"/>
              </a:spcBef>
              <a:spcAft>
                <a:spcPct val="0"/>
              </a:spcAft>
            </a:pPr>
            <a:r>
              <a:rPr lang="en-US" sz="2667" b="1" dirty="0" smtClean="0">
                <a:solidFill>
                  <a:srgbClr val="F2F2F2"/>
                </a:solidFill>
              </a:rPr>
              <a:t>The session will begin momentarily. </a:t>
            </a:r>
            <a:br>
              <a:rPr lang="en-US" sz="2667" b="1" dirty="0" smtClean="0">
                <a:solidFill>
                  <a:srgbClr val="F2F2F2"/>
                </a:solidFill>
              </a:rPr>
            </a:br>
            <a:r>
              <a:rPr lang="en-US" sz="2667" b="1" dirty="0" smtClean="0">
                <a:solidFill>
                  <a:srgbClr val="F2F2F2"/>
                </a:solidFill>
              </a:rPr>
              <a:t>Thank you for your patience</a:t>
            </a:r>
            <a:r>
              <a:rPr lang="en-US" sz="2667" b="1" dirty="0" smtClean="0">
                <a:solidFill>
                  <a:srgbClr val="F2F2F2"/>
                </a:solidFill>
                <a:latin typeface="Rockwell"/>
              </a:rPr>
              <a: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1770" y="801301"/>
            <a:ext cx="4140460" cy="4160272"/>
          </a:xfrm>
          <a:prstGeom prst="rect">
            <a:avLst/>
          </a:prstGeom>
        </p:spPr>
      </p:pic>
    </p:spTree>
    <p:extLst>
      <p:ext uri="{BB962C8B-B14F-4D97-AF65-F5344CB8AC3E}">
        <p14:creationId xmlns:p14="http://schemas.microsoft.com/office/powerpoint/2010/main" val="2631600970"/>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4629"/>
          <a:stretch/>
        </p:blipFill>
        <p:spPr>
          <a:xfrm>
            <a:off x="-15731" y="2386"/>
            <a:ext cx="9159732" cy="1198884"/>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8A8D09"/>
                </a:solidFill>
                <a:effectLst/>
                <a:latin typeface="+mj-lt"/>
              </a:defRPr>
            </a:lvl1pPr>
          </a:lstStyle>
          <a:p>
            <a:endParaRPr lang="en-US" dirty="0"/>
          </a:p>
        </p:txBody>
      </p:sp>
      <p:sp>
        <p:nvSpPr>
          <p:cNvPr id="8" name="Subtitle 2"/>
          <p:cNvSpPr>
            <a:spLocks noGrp="1"/>
          </p:cNvSpPr>
          <p:nvPr>
            <p:ph type="subTitle" idx="1"/>
          </p:nvPr>
        </p:nvSpPr>
        <p:spPr>
          <a:xfrm>
            <a:off x="457200" y="2859349"/>
            <a:ext cx="8229600" cy="890848"/>
          </a:xfrm>
          <a:prstGeom prst="rect">
            <a:avLst/>
          </a:prstGeom>
        </p:spPr>
        <p:txBody>
          <a:bodyPr/>
          <a:lstStyle>
            <a:lvl1pPr marL="0" indent="0" algn="l">
              <a:buNone/>
              <a:defRPr sz="2000" b="1" baseline="0">
                <a:solidFill>
                  <a:srgbClr val="8A8D09"/>
                </a:solidFill>
                <a:effectLst/>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2793357" y="4184973"/>
            <a:ext cx="5893443" cy="1295400"/>
          </a:xfrm>
          <a:prstGeom prst="rect">
            <a:avLst/>
          </a:prstGeom>
        </p:spPr>
        <p:txBody>
          <a:bodyPr/>
          <a:lstStyle>
            <a:lvl1pPr marL="0" indent="0" algn="l">
              <a:lnSpc>
                <a:spcPts val="2000"/>
              </a:lnSpc>
              <a:buNone/>
              <a:defRPr sz="1800" baseline="0">
                <a:solidFill>
                  <a:srgbClr val="8A8D09"/>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1" y="112338"/>
            <a:ext cx="6849033" cy="748795"/>
          </a:xfrm>
          <a:prstGeom prst="rect">
            <a:avLst/>
          </a:prstGeom>
          <a:noFill/>
        </p:spPr>
        <p:txBody>
          <a:bodyPr wrap="square" rtlCol="0">
            <a:spAutoFit/>
          </a:bodyPr>
          <a:lstStyle/>
          <a:p>
            <a:pPr eaLnBrk="0" fontAlgn="base" hangingPunct="0">
              <a:spcBef>
                <a:spcPct val="0"/>
              </a:spcBef>
              <a:spcAft>
                <a:spcPct val="0"/>
              </a:spcAft>
            </a:pPr>
            <a:r>
              <a:rPr lang="en-US" sz="2133" b="1" dirty="0" smtClean="0">
                <a:solidFill>
                  <a:srgbClr val="FFFFFF">
                    <a:lumMod val="95000"/>
                  </a:srgbClr>
                </a:solidFill>
                <a:latin typeface="Rockwell" panose="02060603020205020403" pitchFamily="18" charset="0"/>
              </a:rPr>
              <a:t>National Center for Chronic Disease Prevention and Health Promotion</a:t>
            </a:r>
          </a:p>
        </p:txBody>
      </p:sp>
      <p:sp>
        <p:nvSpPr>
          <p:cNvPr id="3" name="TextBox 2"/>
          <p:cNvSpPr txBox="1"/>
          <p:nvPr userDrawn="1"/>
        </p:nvSpPr>
        <p:spPr>
          <a:xfrm>
            <a:off x="457200" y="790901"/>
            <a:ext cx="5800165" cy="379656"/>
          </a:xfrm>
          <a:prstGeom prst="rect">
            <a:avLst/>
          </a:prstGeom>
          <a:noFill/>
        </p:spPr>
        <p:txBody>
          <a:bodyPr wrap="square" rtlCol="0">
            <a:spAutoFit/>
          </a:bodyPr>
          <a:lstStyle/>
          <a:p>
            <a:pPr eaLnBrk="0" fontAlgn="base" hangingPunct="0">
              <a:spcBef>
                <a:spcPct val="0"/>
              </a:spcBef>
              <a:spcAft>
                <a:spcPct val="0"/>
              </a:spcAft>
            </a:pPr>
            <a:r>
              <a:rPr lang="en-US" sz="1867" dirty="0" smtClean="0">
                <a:solidFill>
                  <a:srgbClr val="F2F2F2"/>
                </a:solidFill>
              </a:rPr>
              <a:t>Division of Nutrition, Physical Activity, and Obesity</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4184974"/>
            <a:ext cx="2102735" cy="2112796"/>
          </a:xfrm>
          <a:prstGeom prst="rect">
            <a:avLst/>
          </a:prstGeom>
        </p:spPr>
      </p:pic>
    </p:spTree>
    <p:extLst>
      <p:ext uri="{BB962C8B-B14F-4D97-AF65-F5344CB8AC3E}">
        <p14:creationId xmlns:p14="http://schemas.microsoft.com/office/powerpoint/2010/main" val="2677969574"/>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NPAO_Reminder">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351" r="22553" b="17179"/>
          <a:stretch/>
        </p:blipFill>
        <p:spPr>
          <a:xfrm>
            <a:off x="0" y="0"/>
            <a:ext cx="9144000" cy="6877539"/>
          </a:xfrm>
          <a:prstGeom prst="rect">
            <a:avLst/>
          </a:prstGeom>
        </p:spPr>
      </p:pic>
      <p:sp>
        <p:nvSpPr>
          <p:cNvPr id="2" name="Title 1"/>
          <p:cNvSpPr>
            <a:spLocks noGrp="1"/>
          </p:cNvSpPr>
          <p:nvPr>
            <p:ph type="title" hasCustomPrompt="1"/>
          </p:nvPr>
        </p:nvSpPr>
        <p:spPr>
          <a:xfrm>
            <a:off x="457200" y="587855"/>
            <a:ext cx="8686801" cy="829784"/>
          </a:xfrm>
          <a:prstGeom prst="rect">
            <a:avLst/>
          </a:prstGeom>
          <a:solidFill>
            <a:srgbClr val="005DAB">
              <a:alpha val="85000"/>
            </a:srgbClr>
          </a:solidFill>
        </p:spPr>
        <p:txBody>
          <a:bodyPr anchor="ctr" anchorCtr="0"/>
          <a:lstStyle>
            <a:lvl1pPr algn="r">
              <a:lnSpc>
                <a:spcPts val="3000"/>
              </a:lnSpc>
              <a:defRPr sz="4267" b="1" baseline="0">
                <a:solidFill>
                  <a:srgbClr val="F2F2F2"/>
                </a:solidFill>
                <a:effectLst/>
                <a:latin typeface="+mj-lt"/>
              </a:defRPr>
            </a:lvl1pPr>
          </a:lstStyle>
          <a:p>
            <a:r>
              <a:rPr lang="en-US" dirty="0" smtClean="0"/>
              <a:t>Quick Reminder</a:t>
            </a:r>
            <a:endParaRPr lang="en-US" dirty="0"/>
          </a:p>
        </p:txBody>
      </p:sp>
      <p:sp>
        <p:nvSpPr>
          <p:cNvPr id="3" name="TextBox 2"/>
          <p:cNvSpPr txBox="1"/>
          <p:nvPr userDrawn="1"/>
        </p:nvSpPr>
        <p:spPr>
          <a:xfrm>
            <a:off x="457199" y="1509216"/>
            <a:ext cx="4329955" cy="3991542"/>
          </a:xfrm>
          <a:prstGeom prst="rect">
            <a:avLst/>
          </a:prstGeom>
          <a:solidFill>
            <a:srgbClr val="F2F2F2">
              <a:alpha val="85000"/>
            </a:srgbClr>
          </a:solidFill>
        </p:spPr>
        <p:txBody>
          <a:bodyPr wrap="square" rtlCol="0">
            <a:spAutoFit/>
          </a:bodyPr>
          <a:lstStyle/>
          <a:p>
            <a:pPr marL="380990" indent="-380990" eaLnBrk="0" fontAlgn="base" hangingPunct="0">
              <a:spcBef>
                <a:spcPct val="0"/>
              </a:spcBef>
              <a:spcAft>
                <a:spcPct val="0"/>
              </a:spcAft>
              <a:buClr>
                <a:srgbClr val="8D8B00"/>
              </a:buClr>
              <a:buFont typeface="Wingdings" panose="05000000000000000000" pitchFamily="2" charset="2"/>
              <a:buChar char="§"/>
            </a:pPr>
            <a:r>
              <a:rPr lang="en-US" sz="2400" dirty="0" smtClean="0">
                <a:solidFill>
                  <a:srgbClr val="7F7F7F">
                    <a:lumMod val="75000"/>
                  </a:srgbClr>
                </a:solidFill>
              </a:rPr>
              <a:t>Joining by Phone/Online</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Lines will open during Q&amp;A. Please make sure to mute your phone when you are not speaking.</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Having technical difficulties? Send a message using the chat feature.</a:t>
            </a:r>
          </a:p>
          <a:p>
            <a:pPr marL="380990" indent="-380990" eaLnBrk="0" fontAlgn="base" hangingPunct="0">
              <a:spcBef>
                <a:spcPct val="0"/>
              </a:spcBef>
              <a:spcAft>
                <a:spcPct val="0"/>
              </a:spcAft>
              <a:buClr>
                <a:srgbClr val="8D8B00"/>
              </a:buClr>
              <a:buFont typeface="Wingdings" panose="05000000000000000000" pitchFamily="2" charset="2"/>
              <a:buChar char="§"/>
            </a:pPr>
            <a:r>
              <a:rPr lang="en-US" sz="2400" dirty="0" smtClean="0">
                <a:solidFill>
                  <a:srgbClr val="7F7F7F">
                    <a:lumMod val="75000"/>
                  </a:srgbClr>
                </a:solidFill>
              </a:rPr>
              <a:t>Joining in the Room</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Please make sure to silence your cell phones.</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During Q&amp;A, please speak into the microphone.</a:t>
            </a:r>
          </a:p>
        </p:txBody>
      </p:sp>
    </p:spTree>
    <p:extLst>
      <p:ext uri="{BB962C8B-B14F-4D97-AF65-F5344CB8AC3E}">
        <p14:creationId xmlns:p14="http://schemas.microsoft.com/office/powerpoint/2010/main" val="106446077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8A8D09"/>
                </a:solidFill>
                <a:effectLst/>
                <a:latin typeface="Calibri" pitchFamily="34" charset="0"/>
              </a:defRPr>
            </a:lvl1pPr>
          </a:lstStyle>
          <a:p>
            <a:r>
              <a:rPr lang="en-US" dirty="0" smtClean="0"/>
              <a:t>Bottom band: NCCDPHP</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6674440"/>
            <a:ext cx="9144000" cy="183560"/>
          </a:xfrm>
          <a:prstGeom prst="rect">
            <a:avLst/>
          </a:prstGeom>
        </p:spPr>
      </p:pic>
      <p:sp>
        <p:nvSpPr>
          <p:cNvPr id="6" name="Text Placeholder 7"/>
          <p:cNvSpPr>
            <a:spLocks noGrp="1"/>
          </p:cNvSpPr>
          <p:nvPr>
            <p:ph type="body" sz="quarter" idx="10"/>
          </p:nvPr>
        </p:nvSpPr>
        <p:spPr>
          <a:xfrm>
            <a:off x="457200" y="1545167"/>
            <a:ext cx="8229600" cy="4455584"/>
          </a:xfrm>
        </p:spPr>
        <p:txBody>
          <a:bodyPr/>
          <a:lstStyle>
            <a:lvl1pPr marL="342900" indent="-342900">
              <a:buClr>
                <a:srgbClr val="8D8B00"/>
              </a:buClr>
              <a:buFont typeface="Wingdings" panose="05000000000000000000" pitchFamily="2" charset="2"/>
              <a:buChar char="§"/>
              <a:defRPr sz="2000">
                <a:solidFill>
                  <a:schemeClr val="accent4">
                    <a:lumMod val="75000"/>
                  </a:schemeClr>
                </a:solidFill>
              </a:defRPr>
            </a:lvl1pPr>
            <a:lvl2pPr>
              <a:buClr>
                <a:srgbClr val="880039"/>
              </a:buClr>
              <a:defRPr sz="2000">
                <a:solidFill>
                  <a:schemeClr val="accent4">
                    <a:lumMod val="75000"/>
                  </a:schemeClr>
                </a:solidFill>
              </a:defRPr>
            </a:lvl2pPr>
            <a:lvl3pPr>
              <a:buClr>
                <a:srgbClr val="56A0D3"/>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14677995"/>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NPAO_General">
    <p:bg>
      <p:bgPr>
        <a:solidFill>
          <a:srgbClr val="8D8B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05" y="0"/>
            <a:ext cx="9173805" cy="6858000"/>
          </a:xfrm>
          <a:prstGeom prst="rect">
            <a:avLst/>
          </a:prstGeom>
        </p:spPr>
      </p:pic>
      <p:sp>
        <p:nvSpPr>
          <p:cNvPr id="4" name="TextBox 3"/>
          <p:cNvSpPr txBox="1"/>
          <p:nvPr userDrawn="1"/>
        </p:nvSpPr>
        <p:spPr>
          <a:xfrm>
            <a:off x="675720" y="4367517"/>
            <a:ext cx="7762755" cy="461665"/>
          </a:xfrm>
          <a:prstGeom prst="rect">
            <a:avLst/>
          </a:prstGeom>
          <a:solidFill>
            <a:srgbClr val="8D8B00">
              <a:alpha val="85000"/>
            </a:srgbClr>
          </a:solidFill>
        </p:spPr>
        <p:txBody>
          <a:bodyPr wrap="square" rtlCol="0">
            <a:spAutoFit/>
          </a:bodyPr>
          <a:lstStyle/>
          <a:p>
            <a:pPr algn="ctr" eaLnBrk="0" fontAlgn="base" hangingPunct="0">
              <a:spcBef>
                <a:spcPct val="0"/>
              </a:spcBef>
              <a:spcAft>
                <a:spcPct val="0"/>
              </a:spcAft>
            </a:pPr>
            <a:r>
              <a:rPr lang="en-US" sz="2400" dirty="0" smtClean="0">
                <a:solidFill>
                  <a:srgbClr val="F2F2F2"/>
                </a:solidFill>
                <a:latin typeface="Rockwell"/>
              </a:rPr>
              <a:t>Division of Nutrition, Physical Activity, and Obesity</a:t>
            </a:r>
          </a:p>
        </p:txBody>
      </p:sp>
    </p:spTree>
    <p:extLst>
      <p:ext uri="{BB962C8B-B14F-4D97-AF65-F5344CB8AC3E}">
        <p14:creationId xmlns:p14="http://schemas.microsoft.com/office/powerpoint/2010/main" val="3825812112"/>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A_Section">
    <p:bg>
      <p:bgPr>
        <a:solidFill>
          <a:srgbClr val="005D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365497"/>
            <a:ext cx="8294913" cy="1162051"/>
          </a:xfrm>
          <a:prstGeom prst="rect">
            <a:avLst/>
          </a:prstGeom>
          <a:solidFill>
            <a:srgbClr val="F2F2F2">
              <a:alpha val="85000"/>
            </a:srgbClr>
          </a:solidFill>
        </p:spPr>
        <p:txBody>
          <a:bodyPr anchor="b"/>
          <a:lstStyle>
            <a:lvl1pPr algn="l">
              <a:defRPr sz="3600" b="1" baseline="0">
                <a:solidFill>
                  <a:srgbClr val="005DAB"/>
                </a:solidFill>
                <a:effectLst/>
                <a:latin typeface="+mj-lt"/>
              </a:defRPr>
            </a:lvl1pPr>
          </a:lstStyle>
          <a:p>
            <a:r>
              <a:rPr lang="en-US" dirty="0" smtClean="0"/>
              <a:t>Section Header – Rockwell Bold Size 27</a:t>
            </a:r>
            <a:endParaRPr lang="en-US" dirty="0"/>
          </a:p>
        </p:txBody>
      </p:sp>
      <p:sp>
        <p:nvSpPr>
          <p:cNvPr id="5" name="Text Placeholder 2"/>
          <p:cNvSpPr>
            <a:spLocks noGrp="1"/>
          </p:cNvSpPr>
          <p:nvPr>
            <p:ph type="body" idx="1" hasCustomPrompt="1"/>
          </p:nvPr>
        </p:nvSpPr>
        <p:spPr>
          <a:xfrm>
            <a:off x="457201" y="5567872"/>
            <a:ext cx="7772400" cy="568325"/>
          </a:xfrm>
          <a:prstGeom prst="rect">
            <a:avLst/>
          </a:prstGeom>
        </p:spPr>
        <p:txBody>
          <a:bodyPr anchor="b"/>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 – Gadugi Size 15</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9821" r="20151"/>
          <a:stretch/>
        </p:blipFill>
        <p:spPr>
          <a:xfrm>
            <a:off x="6763608" y="586925"/>
            <a:ext cx="2380392" cy="3169920"/>
          </a:xfrm>
          <a:prstGeom prst="rect">
            <a:avLst/>
          </a:prstGeom>
          <a:ln w="28575">
            <a:solidFill>
              <a:srgbClr val="F2F2F2"/>
            </a:solidFill>
          </a:ln>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3412" r="47461"/>
          <a:stretch/>
        </p:blipFill>
        <p:spPr>
          <a:xfrm>
            <a:off x="2052320" y="586925"/>
            <a:ext cx="2336800" cy="3169920"/>
          </a:xfrm>
          <a:prstGeom prst="rect">
            <a:avLst/>
          </a:prstGeom>
          <a:ln w="28575">
            <a:solidFill>
              <a:srgbClr val="F2F2F2"/>
            </a:solidFill>
          </a:ln>
        </p:spPr>
      </p:pic>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2831" r="43977"/>
          <a:stretch/>
        </p:blipFill>
        <p:spPr>
          <a:xfrm>
            <a:off x="20320" y="586925"/>
            <a:ext cx="2052320" cy="3169920"/>
          </a:xfrm>
          <a:prstGeom prst="rect">
            <a:avLst/>
          </a:prstGeom>
          <a:ln w="28575">
            <a:solidFill>
              <a:srgbClr val="F2F2F2"/>
            </a:solidFill>
          </a:ln>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38294" r="9192"/>
          <a:stretch/>
        </p:blipFill>
        <p:spPr>
          <a:xfrm>
            <a:off x="4437371" y="586928"/>
            <a:ext cx="2495272" cy="3169920"/>
          </a:xfrm>
          <a:prstGeom prst="rect">
            <a:avLst/>
          </a:prstGeom>
          <a:ln w="28575">
            <a:solidFill>
              <a:srgbClr val="F2F2F2"/>
            </a:solidFill>
          </a:ln>
        </p:spPr>
      </p:pic>
    </p:spTree>
    <p:extLst>
      <p:ext uri="{BB962C8B-B14F-4D97-AF65-F5344CB8AC3E}">
        <p14:creationId xmlns:p14="http://schemas.microsoft.com/office/powerpoint/2010/main" val="3511899281"/>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NPAO_Title_Content">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3314568724"/>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3012273483"/>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tep 2">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285" y="1435260"/>
            <a:ext cx="1588867" cy="1593208"/>
          </a:xfrm>
          <a:prstGeom prst="rect">
            <a:avLst/>
          </a:prstGeom>
        </p:spPr>
      </p:pic>
    </p:spTree>
    <p:extLst>
      <p:ext uri="{BB962C8B-B14F-4D97-AF65-F5344CB8AC3E}">
        <p14:creationId xmlns:p14="http://schemas.microsoft.com/office/powerpoint/2010/main" val="3845588704"/>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Step 3">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5642" y="1435261"/>
            <a:ext cx="1503511" cy="1585599"/>
          </a:xfrm>
          <a:prstGeom prst="rect">
            <a:avLst/>
          </a:prstGeom>
        </p:spPr>
      </p:pic>
    </p:spTree>
    <p:extLst>
      <p:ext uri="{BB962C8B-B14F-4D97-AF65-F5344CB8AC3E}">
        <p14:creationId xmlns:p14="http://schemas.microsoft.com/office/powerpoint/2010/main" val="297178956"/>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Step 4">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68" y="1435260"/>
            <a:ext cx="1586784" cy="1626675"/>
          </a:xfrm>
          <a:prstGeom prst="rect">
            <a:avLst/>
          </a:prstGeom>
        </p:spPr>
      </p:pic>
    </p:spTree>
    <p:extLst>
      <p:ext uri="{BB962C8B-B14F-4D97-AF65-F5344CB8AC3E}">
        <p14:creationId xmlns:p14="http://schemas.microsoft.com/office/powerpoint/2010/main" val="943633890"/>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Step 5">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t="9210"/>
          <a:stretch/>
        </p:blipFill>
        <p:spPr>
          <a:xfrm>
            <a:off x="207058" y="1361759"/>
            <a:ext cx="1532095" cy="1498591"/>
          </a:xfrm>
          <a:prstGeom prst="rect">
            <a:avLst/>
          </a:prstGeom>
        </p:spPr>
      </p:pic>
    </p:spTree>
    <p:extLst>
      <p:ext uri="{BB962C8B-B14F-4D97-AF65-F5344CB8AC3E}">
        <p14:creationId xmlns:p14="http://schemas.microsoft.com/office/powerpoint/2010/main" val="4254356186"/>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DNPAO_Content_PIC">
    <p:spTree>
      <p:nvGrpSpPr>
        <p:cNvPr id="1" name=""/>
        <p:cNvGrpSpPr/>
        <p:nvPr/>
      </p:nvGrpSpPr>
      <p:grpSpPr>
        <a:xfrm>
          <a:off x="0" y="0"/>
          <a:ext cx="0" cy="0"/>
          <a:chOff x="0" y="0"/>
          <a:chExt cx="0" cy="0"/>
        </a:xfrm>
      </p:grpSpPr>
      <p:pic>
        <p:nvPicPr>
          <p:cNvPr id="13" name="Picture 12"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1" y="1545167"/>
            <a:ext cx="5092263"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sp>
        <p:nvSpPr>
          <p:cNvPr id="5" name="Picture Placeholder 4"/>
          <p:cNvSpPr>
            <a:spLocks noGrp="1"/>
          </p:cNvSpPr>
          <p:nvPr>
            <p:ph type="pic" sz="quarter" idx="11"/>
          </p:nvPr>
        </p:nvSpPr>
        <p:spPr>
          <a:xfrm>
            <a:off x="5641953" y="1545167"/>
            <a:ext cx="3044847" cy="4455584"/>
          </a:xfrm>
        </p:spPr>
        <p:txBody>
          <a:bodyPr/>
          <a:lstStyle/>
          <a:p>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146513210"/>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NPAO_BULLETS/DATA_2sides">
    <p:spTree>
      <p:nvGrpSpPr>
        <p:cNvPr id="1" name=""/>
        <p:cNvGrpSpPr/>
        <p:nvPr/>
      </p:nvGrpSpPr>
      <p:grpSpPr>
        <a:xfrm>
          <a:off x="0" y="0"/>
          <a:ext cx="0" cy="0"/>
          <a:chOff x="0" y="0"/>
          <a:chExt cx="0" cy="0"/>
        </a:xfrm>
      </p:grpSpPr>
      <p:pic>
        <p:nvPicPr>
          <p:cNvPr id="12" name="Picture 11"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63984505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8D8B00"/>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600201"/>
            <a:ext cx="3879669" cy="4191000"/>
          </a:xfrm>
          <a:prstGeom prst="rect">
            <a:avLst/>
          </a:prstGeom>
        </p:spPr>
        <p:txBody>
          <a:bodyPr/>
          <a:lstStyle>
            <a:lvl1pPr marL="342900" indent="-342900">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849986550"/>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onitoring_Reporting">
    <p:spTree>
      <p:nvGrpSpPr>
        <p:cNvPr id="1" name=""/>
        <p:cNvGrpSpPr/>
        <p:nvPr/>
      </p:nvGrpSpPr>
      <p:grpSpPr>
        <a:xfrm>
          <a:off x="0" y="0"/>
          <a:ext cx="0" cy="0"/>
          <a:chOff x="0" y="0"/>
          <a:chExt cx="0" cy="0"/>
        </a:xfrm>
      </p:grpSpPr>
      <p:pic>
        <p:nvPicPr>
          <p:cNvPr id="12" name="Picture 11"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Monitoring &amp; Reporting</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421538763"/>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Key_Initiatives_Activities">
    <p:spTree>
      <p:nvGrpSpPr>
        <p:cNvPr id="1" name=""/>
        <p:cNvGrpSpPr/>
        <p:nvPr/>
      </p:nvGrpSpPr>
      <p:grpSpPr>
        <a:xfrm>
          <a:off x="0" y="0"/>
          <a:ext cx="0" cy="0"/>
          <a:chOff x="0" y="0"/>
          <a:chExt cx="0" cy="0"/>
        </a:xfrm>
      </p:grpSpPr>
      <p:pic>
        <p:nvPicPr>
          <p:cNvPr id="25" name="Picture 2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Key Initiatives &amp; Activities</a:t>
            </a:r>
            <a:endParaRPr lang="en-US" dirty="0"/>
          </a:p>
        </p:txBody>
      </p:sp>
      <p:sp>
        <p:nvSpPr>
          <p:cNvPr id="5" name="Text Placeholder 4"/>
          <p:cNvSpPr>
            <a:spLocks noGrp="1"/>
          </p:cNvSpPr>
          <p:nvPr>
            <p:ph type="body" sz="quarter" idx="11"/>
          </p:nvPr>
        </p:nvSpPr>
        <p:spPr>
          <a:xfrm>
            <a:off x="1016000" y="1600200"/>
            <a:ext cx="7670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1" name="Group 10"/>
          <p:cNvGrpSpPr/>
          <p:nvPr userDrawn="1"/>
        </p:nvGrpSpPr>
        <p:grpSpPr>
          <a:xfrm>
            <a:off x="665656" y="1572031"/>
            <a:ext cx="700688" cy="4152651"/>
            <a:chOff x="2200779" y="2541027"/>
            <a:chExt cx="525516" cy="3114488"/>
          </a:xfrm>
          <a:solidFill>
            <a:srgbClr val="005EAB"/>
          </a:solidFill>
        </p:grpSpPr>
        <p:sp>
          <p:nvSpPr>
            <p:cNvPr id="12" name="Oval 11"/>
            <p:cNvSpPr/>
            <p:nvPr/>
          </p:nvSpPr>
          <p:spPr>
            <a:xfrm>
              <a:off x="2209243" y="2541027"/>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14" name="Oval 13"/>
            <p:cNvSpPr/>
            <p:nvPr/>
          </p:nvSpPr>
          <p:spPr>
            <a:xfrm>
              <a:off x="2209243" y="3198140"/>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19" name="Oval 18"/>
            <p:cNvSpPr/>
            <p:nvPr/>
          </p:nvSpPr>
          <p:spPr>
            <a:xfrm>
              <a:off x="2209243" y="3845653"/>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21" name="Oval 20"/>
            <p:cNvSpPr/>
            <p:nvPr/>
          </p:nvSpPr>
          <p:spPr>
            <a:xfrm>
              <a:off x="2200779" y="5147199"/>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22" name="Oval 21"/>
            <p:cNvSpPr/>
            <p:nvPr/>
          </p:nvSpPr>
          <p:spPr>
            <a:xfrm>
              <a:off x="2200779" y="4471726"/>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gr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2403685969"/>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A_Increas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 t="-1" r="11161" b="-1490"/>
          <a:stretch/>
        </p:blipFill>
        <p:spPr>
          <a:xfrm>
            <a:off x="15430" y="0"/>
            <a:ext cx="9136287" cy="6960243"/>
          </a:xfrm>
          <a:prstGeom prst="rect">
            <a:avLst/>
          </a:prstGeom>
        </p:spPr>
      </p:pic>
      <p:sp>
        <p:nvSpPr>
          <p:cNvPr id="4" name="Up Arrow 3"/>
          <p:cNvSpPr/>
          <p:nvPr userDrawn="1"/>
        </p:nvSpPr>
        <p:spPr>
          <a:xfrm>
            <a:off x="15429" y="1938052"/>
            <a:ext cx="3535680" cy="4947920"/>
          </a:xfrm>
          <a:prstGeom prst="upArrow">
            <a:avLst/>
          </a:pr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5" name="Text Placeholder 4"/>
          <p:cNvSpPr>
            <a:spLocks noGrp="1"/>
          </p:cNvSpPr>
          <p:nvPr>
            <p:ph type="body" sz="quarter" idx="11" hasCustomPrompt="1"/>
          </p:nvPr>
        </p:nvSpPr>
        <p:spPr>
          <a:xfrm>
            <a:off x="929829" y="3877733"/>
            <a:ext cx="1706880" cy="2980267"/>
          </a:xfrm>
        </p:spPr>
        <p:txBody>
          <a:bodyPr/>
          <a:lstStyle>
            <a:lvl1pPr marL="0" indent="0" algn="ctr">
              <a:buNone/>
              <a:defRPr sz="2133">
                <a:solidFill>
                  <a:srgbClr val="F2F2F2"/>
                </a:solidFill>
              </a:defRPr>
            </a:lvl1pPr>
          </a:lstStyle>
          <a:p>
            <a:pPr lvl="0"/>
            <a:r>
              <a:rPr lang="en-US" dirty="0" smtClean="0"/>
              <a:t>Gadugi Size 16. Quick fact.</a:t>
            </a:r>
            <a:endParaRPr lang="en-US" dirty="0"/>
          </a:p>
        </p:txBody>
      </p:sp>
      <p:sp>
        <p:nvSpPr>
          <p:cNvPr id="7" name="Text Placeholder 6"/>
          <p:cNvSpPr>
            <a:spLocks noGrp="1"/>
          </p:cNvSpPr>
          <p:nvPr>
            <p:ph type="body" sz="quarter" idx="12" hasCustomPrompt="1"/>
          </p:nvPr>
        </p:nvSpPr>
        <p:spPr>
          <a:xfrm>
            <a:off x="733149" y="2876871"/>
            <a:ext cx="2045547" cy="1206501"/>
          </a:xfrm>
        </p:spPr>
        <p:txBody>
          <a:bodyPr/>
          <a:lstStyle>
            <a:lvl1pPr marL="0" indent="0" algn="ctr">
              <a:buNone/>
              <a:defRPr sz="4800" b="1">
                <a:solidFill>
                  <a:srgbClr val="F2F2F2"/>
                </a:solidFill>
              </a:defRPr>
            </a:lvl1pPr>
          </a:lstStyle>
          <a:p>
            <a:pPr lvl="0"/>
            <a:r>
              <a:rPr lang="en-US" dirty="0" smtClean="0"/>
              <a:t>49.8%</a:t>
            </a:r>
            <a:endParaRPr lang="en-US" dirty="0"/>
          </a:p>
        </p:txBody>
      </p:sp>
    </p:spTree>
    <p:extLst>
      <p:ext uri="{BB962C8B-B14F-4D97-AF65-F5344CB8AC3E}">
        <p14:creationId xmlns:p14="http://schemas.microsoft.com/office/powerpoint/2010/main" val="267561987"/>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iltEnv_Increas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236" t="464"/>
          <a:stretch/>
        </p:blipFill>
        <p:spPr>
          <a:xfrm>
            <a:off x="-100899" y="2"/>
            <a:ext cx="9244900" cy="7012501"/>
          </a:xfrm>
          <a:prstGeom prst="rect">
            <a:avLst/>
          </a:prstGeom>
        </p:spPr>
      </p:pic>
      <p:sp>
        <p:nvSpPr>
          <p:cNvPr id="4" name="Up Arrow 3"/>
          <p:cNvSpPr/>
          <p:nvPr userDrawn="1"/>
        </p:nvSpPr>
        <p:spPr>
          <a:xfrm>
            <a:off x="5608320" y="2064583"/>
            <a:ext cx="3535680" cy="4947920"/>
          </a:xfrm>
          <a:prstGeom prst="upArrow">
            <a:avLst/>
          </a:pr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7" name="Text Placeholder 6"/>
          <p:cNvSpPr>
            <a:spLocks noGrp="1"/>
          </p:cNvSpPr>
          <p:nvPr>
            <p:ph type="body" sz="quarter" idx="12" hasCustomPrompt="1"/>
          </p:nvPr>
        </p:nvSpPr>
        <p:spPr>
          <a:xfrm>
            <a:off x="6388043" y="2903002"/>
            <a:ext cx="2045547" cy="1206501"/>
          </a:xfrm>
        </p:spPr>
        <p:txBody>
          <a:bodyPr/>
          <a:lstStyle>
            <a:lvl1pPr marL="0" indent="0" algn="ctr">
              <a:buNone/>
              <a:defRPr sz="4800" b="1">
                <a:solidFill>
                  <a:srgbClr val="F2F2F2"/>
                </a:solidFill>
              </a:defRPr>
            </a:lvl1pPr>
          </a:lstStyle>
          <a:p>
            <a:pPr lvl="0"/>
            <a:r>
              <a:rPr lang="en-US" dirty="0" smtClean="0"/>
              <a:t>49.8%</a:t>
            </a:r>
            <a:endParaRPr lang="en-US" dirty="0"/>
          </a:p>
        </p:txBody>
      </p:sp>
      <p:sp>
        <p:nvSpPr>
          <p:cNvPr id="5" name="Text Placeholder 4"/>
          <p:cNvSpPr>
            <a:spLocks noGrp="1"/>
          </p:cNvSpPr>
          <p:nvPr>
            <p:ph type="body" sz="quarter" idx="11" hasCustomPrompt="1"/>
          </p:nvPr>
        </p:nvSpPr>
        <p:spPr>
          <a:xfrm>
            <a:off x="6557376" y="3973385"/>
            <a:ext cx="1706880" cy="2980267"/>
          </a:xfrm>
        </p:spPr>
        <p:txBody>
          <a:bodyPr/>
          <a:lstStyle>
            <a:lvl1pPr marL="0" indent="0" algn="ctr">
              <a:buNone/>
              <a:defRPr sz="2133">
                <a:solidFill>
                  <a:srgbClr val="F2F2F2"/>
                </a:solidFill>
              </a:defRPr>
            </a:lvl1pPr>
          </a:lstStyle>
          <a:p>
            <a:pPr lvl="0"/>
            <a:r>
              <a:rPr lang="en-US" dirty="0" smtClean="0"/>
              <a:t>Gadugi Size 16. Quick fact.</a:t>
            </a:r>
            <a:endParaRPr lang="en-US" dirty="0"/>
          </a:p>
        </p:txBody>
      </p:sp>
    </p:spTree>
    <p:extLst>
      <p:ext uri="{BB962C8B-B14F-4D97-AF65-F5344CB8AC3E}">
        <p14:creationId xmlns:p14="http://schemas.microsoft.com/office/powerpoint/2010/main" val="3637147966"/>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PA_Quote">
    <p:bg>
      <p:bgPr>
        <a:solidFill>
          <a:srgbClr val="005DA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3899648" y="519954"/>
            <a:ext cx="5047129" cy="2285999"/>
          </a:xfrm>
        </p:spPr>
        <p:txBody>
          <a:bodyPr/>
          <a:lstStyle>
            <a:lvl1pPr marL="0" indent="0" algn="ctr">
              <a:buNone/>
              <a:defRPr sz="4267" b="1" baseline="0">
                <a:solidFill>
                  <a:srgbClr val="F2F2F2"/>
                </a:solidFill>
                <a:latin typeface="+mj-lt"/>
              </a:defRPr>
            </a:lvl1pPr>
          </a:lstStyle>
          <a:p>
            <a:pPr lvl="0"/>
            <a:r>
              <a:rPr lang="en-US" dirty="0" smtClean="0"/>
              <a:t>“Rockwell Bold Size 28. Quote can go here.”</a:t>
            </a:r>
            <a:endParaRPr lang="en-US" dirty="0"/>
          </a:p>
        </p:txBody>
      </p:sp>
      <p:sp>
        <p:nvSpPr>
          <p:cNvPr id="10" name="Text Placeholder 9"/>
          <p:cNvSpPr>
            <a:spLocks noGrp="1"/>
          </p:cNvSpPr>
          <p:nvPr>
            <p:ph type="body" sz="quarter" idx="13" hasCustomPrompt="1"/>
          </p:nvPr>
        </p:nvSpPr>
        <p:spPr>
          <a:xfrm>
            <a:off x="3898900" y="2923118"/>
            <a:ext cx="5048251" cy="950383"/>
          </a:xfrm>
        </p:spPr>
        <p:txBody>
          <a:bodyPr/>
          <a:lstStyle>
            <a:lvl1pPr marL="342891" indent="-342891">
              <a:buFont typeface="Gadugi" panose="020B0502040204020203" pitchFamily="34" charset="0"/>
              <a:buChar char="–"/>
              <a:defRPr sz="2400" i="0" baseline="0">
                <a:solidFill>
                  <a:srgbClr val="F2F2F2"/>
                </a:solidFill>
              </a:defRPr>
            </a:lvl1pPr>
          </a:lstStyle>
          <a:p>
            <a:pPr lvl="0"/>
            <a:r>
              <a:rPr lang="en-US" dirty="0" smtClean="0"/>
              <a:t>Gadugi Size 18. Source Title Goes Here.</a:t>
            </a:r>
            <a:endParaRPr lang="en-US" dirty="0"/>
          </a:p>
        </p:txBody>
      </p:sp>
    </p:spTree>
    <p:extLst>
      <p:ext uri="{BB962C8B-B14F-4D97-AF65-F5344CB8AC3E}">
        <p14:creationId xmlns:p14="http://schemas.microsoft.com/office/powerpoint/2010/main" val="2262374930"/>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PA_Fact_Image">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349441" y="541770"/>
            <a:ext cx="8292535" cy="1519863"/>
          </a:xfrm>
        </p:spPr>
        <p:txBody>
          <a:bodyPr/>
          <a:lstStyle>
            <a:lvl1pPr marL="0" indent="0" algn="ctr">
              <a:buNone/>
              <a:defRPr sz="4267" b="1" baseline="0">
                <a:solidFill>
                  <a:srgbClr val="005DAB"/>
                </a:solidFill>
                <a:latin typeface="+mj-lt"/>
              </a:defRPr>
            </a:lvl1pPr>
          </a:lstStyle>
          <a:p>
            <a:pPr lvl="0"/>
            <a:r>
              <a:rPr lang="en-US" dirty="0" smtClean="0"/>
              <a:t>Rockwell Bold 32. Fact can go here. </a:t>
            </a:r>
            <a:endParaRPr lang="en-US" dirty="0"/>
          </a:p>
        </p:txBody>
      </p:sp>
      <p:sp>
        <p:nvSpPr>
          <p:cNvPr id="3" name="Content Placeholder 2"/>
          <p:cNvSpPr>
            <a:spLocks noGrp="1"/>
          </p:cNvSpPr>
          <p:nvPr>
            <p:ph sz="quarter" idx="13" hasCustomPrompt="1"/>
          </p:nvPr>
        </p:nvSpPr>
        <p:spPr>
          <a:xfrm>
            <a:off x="958850" y="2061634"/>
            <a:ext cx="5154083" cy="869951"/>
          </a:xfrm>
        </p:spPr>
        <p:txBody>
          <a:bodyPr/>
          <a:lstStyle>
            <a:lvl1pPr marL="342891" indent="-342891">
              <a:buFont typeface="Gadugi" panose="020B0502040204020203" pitchFamily="34" charset="0"/>
              <a:buChar char="–"/>
              <a:defRPr sz="2400"/>
            </a:lvl1pPr>
          </a:lstStyle>
          <a:p>
            <a:pPr lvl="0"/>
            <a:r>
              <a:rPr lang="en-US" dirty="0" smtClean="0"/>
              <a:t>Source: Gadugi Size 18.</a:t>
            </a:r>
            <a:endParaRPr lang="en-US" dirty="0"/>
          </a:p>
        </p:txBody>
      </p:sp>
      <p:sp>
        <p:nvSpPr>
          <p:cNvPr id="10" name="Picture Placeholder 9"/>
          <p:cNvSpPr>
            <a:spLocks noGrp="1"/>
          </p:cNvSpPr>
          <p:nvPr>
            <p:ph type="pic" sz="quarter" idx="14"/>
          </p:nvPr>
        </p:nvSpPr>
        <p:spPr>
          <a:xfrm>
            <a:off x="5791200" y="3433233"/>
            <a:ext cx="3075517" cy="3083984"/>
          </a:xfrm>
        </p:spPr>
        <p:txBody>
          <a:bodyPr/>
          <a:lstStyle>
            <a:lvl1pPr>
              <a:defRPr/>
            </a:lvl1pPr>
          </a:lstStyle>
          <a:p>
            <a:endParaRPr lang="en-US" dirty="0"/>
          </a:p>
        </p:txBody>
      </p:sp>
    </p:spTree>
    <p:extLst>
      <p:ext uri="{BB962C8B-B14F-4D97-AF65-F5344CB8AC3E}">
        <p14:creationId xmlns:p14="http://schemas.microsoft.com/office/powerpoint/2010/main" val="3819129645"/>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PA_Statistic">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46501" y="3576919"/>
            <a:ext cx="8292535" cy="1625499"/>
          </a:xfrm>
        </p:spPr>
        <p:txBody>
          <a:bodyPr/>
          <a:lstStyle>
            <a:lvl1pPr marL="0" indent="0" algn="r">
              <a:buNone/>
              <a:defRPr sz="3733" b="1" baseline="0">
                <a:solidFill>
                  <a:schemeClr val="accent4">
                    <a:lumMod val="75000"/>
                  </a:schemeClr>
                </a:solidFill>
                <a:latin typeface="+mj-lt"/>
              </a:defRPr>
            </a:lvl1pPr>
          </a:lstStyle>
          <a:p>
            <a:pPr lvl="0"/>
            <a:r>
              <a:rPr lang="en-US" dirty="0" smtClean="0"/>
              <a:t>Rockwell Bold Size 28. Statistic/useful information here – referring to the number above. </a:t>
            </a:r>
            <a:endParaRPr lang="en-US" dirty="0"/>
          </a:p>
        </p:txBody>
      </p:sp>
      <p:sp>
        <p:nvSpPr>
          <p:cNvPr id="4" name="Text Placeholder 3"/>
          <p:cNvSpPr>
            <a:spLocks noGrp="1"/>
          </p:cNvSpPr>
          <p:nvPr>
            <p:ph type="body" sz="quarter" idx="14" hasCustomPrompt="1"/>
          </p:nvPr>
        </p:nvSpPr>
        <p:spPr>
          <a:xfrm>
            <a:off x="600633" y="416262"/>
            <a:ext cx="7584268" cy="2268196"/>
          </a:xfrm>
        </p:spPr>
        <p:txBody>
          <a:bodyPr/>
          <a:lstStyle>
            <a:lvl1pPr marL="0" indent="0" algn="ctr">
              <a:buNone/>
              <a:defRPr sz="11733" b="1" baseline="0">
                <a:solidFill>
                  <a:srgbClr val="005DAB"/>
                </a:solidFill>
              </a:defRPr>
            </a:lvl1pPr>
          </a:lstStyle>
          <a:p>
            <a:pPr lvl="0"/>
            <a:r>
              <a:rPr lang="en-US" dirty="0" smtClean="0"/>
              <a:t>20,000</a:t>
            </a:r>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831196710"/>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userDrawn="1"/>
        </p:nvSpPr>
        <p:spPr>
          <a:xfrm>
            <a:off x="297142" y="4128599"/>
            <a:ext cx="7880172" cy="1672702"/>
          </a:xfrm>
          <a:prstGeom prst="rect">
            <a:avLst/>
          </a:prstGeom>
          <a:noFill/>
        </p:spPr>
        <p:txBody>
          <a:bodyPr wrap="square" rtlCol="0">
            <a:spAutoFit/>
          </a:bodyPr>
          <a:lstStyle/>
          <a:p>
            <a:pPr eaLnBrk="0" fontAlgn="base" hangingPunct="0">
              <a:spcBef>
                <a:spcPct val="0"/>
              </a:spcBef>
              <a:spcAft>
                <a:spcPct val="0"/>
              </a:spcAft>
            </a:pPr>
            <a:r>
              <a:rPr lang="en-US" sz="1467" dirty="0" smtClean="0">
                <a:solidFill>
                  <a:srgbClr val="695E4A"/>
                </a:solidFill>
              </a:rPr>
              <a:t>For more information, contact CDC</a:t>
            </a:r>
            <a:br>
              <a:rPr lang="en-US" sz="1467" dirty="0" smtClean="0">
                <a:solidFill>
                  <a:srgbClr val="695E4A"/>
                </a:solidFill>
              </a:rPr>
            </a:br>
            <a:r>
              <a:rPr lang="en-US" sz="1467" dirty="0" smtClean="0">
                <a:solidFill>
                  <a:srgbClr val="695E4A"/>
                </a:solidFill>
              </a:rPr>
              <a:t>1-800-CDC-INFO (232-4636)</a:t>
            </a:r>
            <a:br>
              <a:rPr lang="en-US" sz="1467" dirty="0" smtClean="0">
                <a:solidFill>
                  <a:srgbClr val="695E4A"/>
                </a:solidFill>
              </a:rPr>
            </a:br>
            <a:r>
              <a:rPr lang="en-US" sz="1467" dirty="0" smtClean="0">
                <a:solidFill>
                  <a:srgbClr val="695E4A"/>
                </a:solidFill>
              </a:rPr>
              <a:t>TTY:  1-888-232-6348    www.cdc.gov</a:t>
            </a:r>
            <a:br>
              <a:rPr lang="en-US" sz="1467" dirty="0" smtClean="0">
                <a:solidFill>
                  <a:srgbClr val="695E4A"/>
                </a:solidFill>
              </a:rPr>
            </a:br>
            <a:r>
              <a:rPr lang="en-US" sz="1467" dirty="0" smtClean="0">
                <a:solidFill>
                  <a:srgbClr val="695E4A"/>
                </a:solidFill>
              </a:rPr>
              <a:t/>
            </a:r>
            <a:br>
              <a:rPr lang="en-US" sz="1467" dirty="0" smtClean="0">
                <a:solidFill>
                  <a:srgbClr val="695E4A"/>
                </a:solidFill>
              </a:rPr>
            </a:br>
            <a:r>
              <a:rPr lang="en-US" sz="1467" dirty="0" smtClean="0">
                <a:solidFill>
                  <a:srgbClr val="695E4A"/>
                </a:solidFill>
              </a:rPr>
              <a:t/>
            </a:r>
            <a:br>
              <a:rPr lang="en-US" sz="1467" dirty="0" smtClean="0">
                <a:solidFill>
                  <a:srgbClr val="695E4A"/>
                </a:solidFill>
              </a:rPr>
            </a:br>
            <a:r>
              <a:rPr lang="en-US" sz="1467" dirty="0" smtClean="0">
                <a:solidFill>
                  <a:srgbClr val="695E4A"/>
                </a:solidFill>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703" y="1456237"/>
            <a:ext cx="7302539" cy="2834921"/>
          </a:xfrm>
          <a:prstGeom prst="rect">
            <a:avLst/>
          </a:prstGeom>
        </p:spPr>
      </p:pic>
      <p:sp>
        <p:nvSpPr>
          <p:cNvPr id="4" name="TextBox 3"/>
          <p:cNvSpPr txBox="1"/>
          <p:nvPr userDrawn="1"/>
        </p:nvSpPr>
        <p:spPr>
          <a:xfrm>
            <a:off x="1798827" y="599223"/>
            <a:ext cx="4876800" cy="748988"/>
          </a:xfrm>
          <a:prstGeom prst="rect">
            <a:avLst/>
          </a:prstGeom>
          <a:noFill/>
        </p:spPr>
        <p:txBody>
          <a:bodyPr wrap="square" rtlCol="0">
            <a:spAutoFit/>
          </a:bodyPr>
          <a:lstStyle/>
          <a:p>
            <a:pPr algn="ctr" eaLnBrk="0" fontAlgn="base" hangingPunct="0">
              <a:spcBef>
                <a:spcPct val="0"/>
              </a:spcBef>
              <a:spcAft>
                <a:spcPct val="0"/>
              </a:spcAft>
            </a:pPr>
            <a:r>
              <a:rPr lang="en-US" sz="4267" b="1" dirty="0" smtClean="0">
                <a:solidFill>
                  <a:srgbClr val="003193"/>
                </a:solidFill>
                <a:latin typeface="Rockwell"/>
              </a:rPr>
              <a:t>Thank You!</a:t>
            </a:r>
          </a:p>
        </p:txBody>
      </p:sp>
    </p:spTree>
    <p:extLst>
      <p:ext uri="{BB962C8B-B14F-4D97-AF65-F5344CB8AC3E}">
        <p14:creationId xmlns:p14="http://schemas.microsoft.com/office/powerpoint/2010/main" val="4052698970"/>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DNPAO_Questions">
    <p:bg>
      <p:bgPr>
        <a:solidFill>
          <a:srgbClr val="8D8B00">
            <a:alpha val="75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295501"/>
          </a:xfrm>
          <a:prstGeom prst="rect">
            <a:avLst/>
          </a:prstGeom>
        </p:spPr>
      </p:pic>
      <p:sp>
        <p:nvSpPr>
          <p:cNvPr id="7" name="TextBox 6"/>
          <p:cNvSpPr txBox="1"/>
          <p:nvPr userDrawn="1"/>
        </p:nvSpPr>
        <p:spPr>
          <a:xfrm>
            <a:off x="6140824" y="6207475"/>
            <a:ext cx="4347881" cy="666786"/>
          </a:xfrm>
          <a:prstGeom prst="rect">
            <a:avLst/>
          </a:prstGeom>
          <a:noFill/>
        </p:spPr>
        <p:txBody>
          <a:bodyPr wrap="square" rtlCol="0">
            <a:spAutoFit/>
          </a:bodyPr>
          <a:lstStyle/>
          <a:p>
            <a:pPr eaLnBrk="0" fontAlgn="base" hangingPunct="0">
              <a:spcBef>
                <a:spcPct val="0"/>
              </a:spcBef>
              <a:spcAft>
                <a:spcPct val="0"/>
              </a:spcAft>
            </a:pPr>
            <a:r>
              <a:rPr lang="en-US" sz="3733" b="1" dirty="0" smtClean="0">
                <a:solidFill>
                  <a:srgbClr val="F2F2F2"/>
                </a:solidFill>
                <a:latin typeface="Rockwell"/>
              </a:rPr>
              <a:t>Questions?</a:t>
            </a:r>
          </a:p>
        </p:txBody>
      </p:sp>
    </p:spTree>
    <p:extLst>
      <p:ext uri="{BB962C8B-B14F-4D97-AF65-F5344CB8AC3E}">
        <p14:creationId xmlns:p14="http://schemas.microsoft.com/office/powerpoint/2010/main" val="703959611"/>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userDrawn="1"/>
        </p:nvSpPr>
        <p:spPr>
          <a:xfrm>
            <a:off x="350930" y="4101704"/>
            <a:ext cx="7880172" cy="1600438"/>
          </a:xfrm>
          <a:prstGeom prst="rect">
            <a:avLst/>
          </a:prstGeom>
          <a:noFill/>
        </p:spPr>
        <p:txBody>
          <a:bodyPr wrap="square" rtlCol="0">
            <a:spAutoFit/>
          </a:bodyPr>
          <a:lstStyle/>
          <a:p>
            <a:pPr eaLnBrk="0" fontAlgn="base" hangingPunct="0">
              <a:spcBef>
                <a:spcPct val="0"/>
              </a:spcBef>
              <a:spcAft>
                <a:spcPct val="0"/>
              </a:spcAft>
            </a:pPr>
            <a:r>
              <a:rPr lang="en-US" sz="1400" dirty="0" smtClean="0">
                <a:solidFill>
                  <a:srgbClr val="695E4A"/>
                </a:solidFill>
              </a:rPr>
              <a:t>For more information, contact CDC</a:t>
            </a:r>
            <a:br>
              <a:rPr lang="en-US" sz="1400" dirty="0" smtClean="0">
                <a:solidFill>
                  <a:srgbClr val="695E4A"/>
                </a:solidFill>
              </a:rPr>
            </a:br>
            <a:r>
              <a:rPr lang="en-US" sz="1400" dirty="0" smtClean="0">
                <a:solidFill>
                  <a:srgbClr val="695E4A"/>
                </a:solidFill>
              </a:rPr>
              <a:t>1-800-CDC-INFO (232-4636)</a:t>
            </a:r>
            <a:br>
              <a:rPr lang="en-US" sz="1400" dirty="0" smtClean="0">
                <a:solidFill>
                  <a:srgbClr val="695E4A"/>
                </a:solidFill>
              </a:rPr>
            </a:br>
            <a:r>
              <a:rPr lang="en-US" sz="1400" dirty="0" smtClean="0">
                <a:solidFill>
                  <a:srgbClr val="695E4A"/>
                </a:solidFill>
              </a:rPr>
              <a:t>TTY:  1-888-232-6348    www.cdc.gov</a:t>
            </a:r>
            <a:br>
              <a:rPr lang="en-US" sz="1400" dirty="0" smtClean="0">
                <a:solidFill>
                  <a:srgbClr val="695E4A"/>
                </a:solidFill>
              </a:rPr>
            </a:br>
            <a:r>
              <a:rPr lang="en-US" sz="1400" dirty="0" smtClean="0">
                <a:solidFill>
                  <a:srgbClr val="695E4A"/>
                </a:solidFill>
              </a:rPr>
              <a:t/>
            </a:r>
            <a:br>
              <a:rPr lang="en-US" sz="1400" dirty="0" smtClean="0">
                <a:solidFill>
                  <a:srgbClr val="695E4A"/>
                </a:solidFill>
              </a:rPr>
            </a:br>
            <a:r>
              <a:rPr lang="en-US" sz="1400" dirty="0" smtClean="0">
                <a:solidFill>
                  <a:srgbClr val="695E4A"/>
                </a:solidFill>
              </a:rPr>
              <a:t/>
            </a:r>
            <a:br>
              <a:rPr lang="en-US" sz="1400" dirty="0" smtClean="0">
                <a:solidFill>
                  <a:srgbClr val="695E4A"/>
                </a:solidFill>
              </a:rPr>
            </a:br>
            <a:r>
              <a:rPr lang="en-US" sz="1400" dirty="0" smtClean="0">
                <a:solidFill>
                  <a:srgbClr val="695E4A"/>
                </a:solidFill>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929" y="1040524"/>
            <a:ext cx="8202275" cy="3184208"/>
          </a:xfrm>
          <a:prstGeom prst="rect">
            <a:avLst/>
          </a:prstGeom>
        </p:spPr>
      </p:pic>
    </p:spTree>
    <p:extLst>
      <p:ext uri="{BB962C8B-B14F-4D97-AF65-F5344CB8AC3E}">
        <p14:creationId xmlns:p14="http://schemas.microsoft.com/office/powerpoint/2010/main" val="151464510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8D8B00">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4467097"/>
            <a:ext cx="8294913"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457201" y="5900928"/>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8009424"/>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tep 2">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285" y="1435260"/>
            <a:ext cx="1588867" cy="1593208"/>
          </a:xfrm>
          <a:prstGeom prst="rect">
            <a:avLst/>
          </a:prstGeom>
        </p:spPr>
      </p:pic>
      <p:sp>
        <p:nvSpPr>
          <p:cNvPr id="10" name="TextBox 9"/>
          <p:cNvSpPr txBox="1"/>
          <p:nvPr userDrawn="1"/>
        </p:nvSpPr>
        <p:spPr>
          <a:xfrm>
            <a:off x="8823647" y="5595185"/>
            <a:ext cx="290271" cy="184666"/>
          </a:xfrm>
          <a:prstGeom prst="rect">
            <a:avLst/>
          </a:prstGeom>
          <a:noFill/>
        </p:spPr>
        <p:txBody>
          <a:bodyPr wrap="square" rtlCol="0">
            <a:spAutoFit/>
          </a:bodyPr>
          <a:lstStyle/>
          <a:p>
            <a:r>
              <a:rPr lang="en-US" sz="600" dirty="0" smtClean="0">
                <a:solidFill>
                  <a:srgbClr val="000000"/>
                </a:solidFill>
                <a:latin typeface="Calibri" panose="020F0502020204030204" pitchFamily="34" charset="0"/>
              </a:rPr>
              <a:t>SM</a:t>
            </a:r>
          </a:p>
        </p:txBody>
      </p:sp>
    </p:spTree>
    <p:extLst>
      <p:ext uri="{BB962C8B-B14F-4D97-AF65-F5344CB8AC3E}">
        <p14:creationId xmlns:p14="http://schemas.microsoft.com/office/powerpoint/2010/main" val="1085826786"/>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NPAO_Session Pending">
    <p:bg>
      <p:bgPr>
        <a:solidFill>
          <a:schemeClr val="bg2"/>
        </a:solidFill>
        <a:effectLst/>
      </p:bgPr>
    </p:bg>
    <p:spTree>
      <p:nvGrpSpPr>
        <p:cNvPr id="1" name=""/>
        <p:cNvGrpSpPr/>
        <p:nvPr/>
      </p:nvGrpSpPr>
      <p:grpSpPr>
        <a:xfrm>
          <a:off x="0" y="0"/>
          <a:ext cx="0" cy="0"/>
          <a:chOff x="0" y="0"/>
          <a:chExt cx="0" cy="0"/>
        </a:xfrm>
      </p:grpSpPr>
      <p:pic>
        <p:nvPicPr>
          <p:cNvPr id="10" name="Picture 9"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flipV="1">
            <a:off x="0" y="5352770"/>
            <a:ext cx="9159432" cy="1492932"/>
          </a:xfrm>
          <a:prstGeom prst="rect">
            <a:avLst/>
          </a:prstGeom>
        </p:spPr>
      </p:pic>
      <p:sp>
        <p:nvSpPr>
          <p:cNvPr id="11" name="TextBox 10"/>
          <p:cNvSpPr txBox="1"/>
          <p:nvPr userDrawn="1"/>
        </p:nvSpPr>
        <p:spPr>
          <a:xfrm>
            <a:off x="0" y="5778391"/>
            <a:ext cx="9144000" cy="913199"/>
          </a:xfrm>
          <a:prstGeom prst="rect">
            <a:avLst/>
          </a:prstGeom>
          <a:noFill/>
        </p:spPr>
        <p:txBody>
          <a:bodyPr wrap="square" rtlCol="0">
            <a:spAutoFit/>
          </a:bodyPr>
          <a:lstStyle/>
          <a:p>
            <a:pPr algn="ctr" eaLnBrk="0" fontAlgn="base" hangingPunct="0">
              <a:spcBef>
                <a:spcPct val="0"/>
              </a:spcBef>
              <a:spcAft>
                <a:spcPct val="0"/>
              </a:spcAft>
            </a:pPr>
            <a:r>
              <a:rPr lang="en-US" sz="2667" b="1" dirty="0" smtClean="0">
                <a:solidFill>
                  <a:srgbClr val="F2F2F2"/>
                </a:solidFill>
              </a:rPr>
              <a:t>The session will begin momentarily. </a:t>
            </a:r>
            <a:br>
              <a:rPr lang="en-US" sz="2667" b="1" dirty="0" smtClean="0">
                <a:solidFill>
                  <a:srgbClr val="F2F2F2"/>
                </a:solidFill>
              </a:rPr>
            </a:br>
            <a:r>
              <a:rPr lang="en-US" sz="2667" b="1" dirty="0" smtClean="0">
                <a:solidFill>
                  <a:srgbClr val="F2F2F2"/>
                </a:solidFill>
              </a:rPr>
              <a:t>Thank you for your patience</a:t>
            </a:r>
            <a:r>
              <a:rPr lang="en-US" sz="2667" b="1" dirty="0" smtClean="0">
                <a:solidFill>
                  <a:srgbClr val="F2F2F2"/>
                </a:solidFill>
                <a:latin typeface="Rockwell"/>
              </a:rPr>
              <a: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1770" y="801301"/>
            <a:ext cx="4140460" cy="4160272"/>
          </a:xfrm>
          <a:prstGeom prst="rect">
            <a:avLst/>
          </a:prstGeom>
        </p:spPr>
      </p:pic>
    </p:spTree>
    <p:extLst>
      <p:ext uri="{BB962C8B-B14F-4D97-AF65-F5344CB8AC3E}">
        <p14:creationId xmlns:p14="http://schemas.microsoft.com/office/powerpoint/2010/main" val="1340140840"/>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_NCCDPH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4629"/>
          <a:stretch/>
        </p:blipFill>
        <p:spPr>
          <a:xfrm>
            <a:off x="-15731" y="2386"/>
            <a:ext cx="9159732" cy="1198884"/>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8A8D09"/>
                </a:solidFill>
                <a:effectLst/>
                <a:latin typeface="+mj-lt"/>
              </a:defRPr>
            </a:lvl1pPr>
          </a:lstStyle>
          <a:p>
            <a:endParaRPr lang="en-US" dirty="0"/>
          </a:p>
        </p:txBody>
      </p:sp>
      <p:sp>
        <p:nvSpPr>
          <p:cNvPr id="8" name="Subtitle 2"/>
          <p:cNvSpPr>
            <a:spLocks noGrp="1"/>
          </p:cNvSpPr>
          <p:nvPr>
            <p:ph type="subTitle" idx="1"/>
          </p:nvPr>
        </p:nvSpPr>
        <p:spPr>
          <a:xfrm>
            <a:off x="457200" y="2859349"/>
            <a:ext cx="8229600" cy="890848"/>
          </a:xfrm>
          <a:prstGeom prst="rect">
            <a:avLst/>
          </a:prstGeom>
        </p:spPr>
        <p:txBody>
          <a:bodyPr/>
          <a:lstStyle>
            <a:lvl1pPr marL="0" indent="0" algn="l">
              <a:buNone/>
              <a:defRPr sz="2000" b="1" baseline="0">
                <a:solidFill>
                  <a:srgbClr val="8A8D09"/>
                </a:solidFill>
                <a:effectLst/>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2793357" y="4184973"/>
            <a:ext cx="5893443" cy="1295400"/>
          </a:xfrm>
          <a:prstGeom prst="rect">
            <a:avLst/>
          </a:prstGeom>
        </p:spPr>
        <p:txBody>
          <a:bodyPr/>
          <a:lstStyle>
            <a:lvl1pPr marL="0" indent="0" algn="l">
              <a:lnSpc>
                <a:spcPts val="2000"/>
              </a:lnSpc>
              <a:buNone/>
              <a:defRPr sz="1800" baseline="0">
                <a:solidFill>
                  <a:srgbClr val="8A8D09"/>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1" y="112338"/>
            <a:ext cx="6849033" cy="748795"/>
          </a:xfrm>
          <a:prstGeom prst="rect">
            <a:avLst/>
          </a:prstGeom>
          <a:noFill/>
        </p:spPr>
        <p:txBody>
          <a:bodyPr wrap="square" rtlCol="0">
            <a:spAutoFit/>
          </a:bodyPr>
          <a:lstStyle/>
          <a:p>
            <a:pPr eaLnBrk="0" fontAlgn="base" hangingPunct="0">
              <a:spcBef>
                <a:spcPct val="0"/>
              </a:spcBef>
              <a:spcAft>
                <a:spcPct val="0"/>
              </a:spcAft>
            </a:pPr>
            <a:r>
              <a:rPr lang="en-US" sz="2133" b="1" dirty="0" smtClean="0">
                <a:solidFill>
                  <a:srgbClr val="FFFFFF">
                    <a:lumMod val="95000"/>
                  </a:srgbClr>
                </a:solidFill>
                <a:latin typeface="Rockwell" panose="02060603020205020403" pitchFamily="18" charset="0"/>
              </a:rPr>
              <a:t>National Center for Chronic Disease Prevention and Health Promotion</a:t>
            </a:r>
          </a:p>
        </p:txBody>
      </p:sp>
      <p:sp>
        <p:nvSpPr>
          <p:cNvPr id="3" name="TextBox 2"/>
          <p:cNvSpPr txBox="1"/>
          <p:nvPr userDrawn="1"/>
        </p:nvSpPr>
        <p:spPr>
          <a:xfrm>
            <a:off x="457200" y="790901"/>
            <a:ext cx="5800165" cy="379656"/>
          </a:xfrm>
          <a:prstGeom prst="rect">
            <a:avLst/>
          </a:prstGeom>
          <a:noFill/>
        </p:spPr>
        <p:txBody>
          <a:bodyPr wrap="square" rtlCol="0">
            <a:spAutoFit/>
          </a:bodyPr>
          <a:lstStyle/>
          <a:p>
            <a:pPr eaLnBrk="0" fontAlgn="base" hangingPunct="0">
              <a:spcBef>
                <a:spcPct val="0"/>
              </a:spcBef>
              <a:spcAft>
                <a:spcPct val="0"/>
              </a:spcAft>
            </a:pPr>
            <a:r>
              <a:rPr lang="en-US" sz="1867" dirty="0" smtClean="0">
                <a:solidFill>
                  <a:srgbClr val="F2F2F2"/>
                </a:solidFill>
              </a:rPr>
              <a:t>Division of Nutrition, Physical Activity, and Obesity</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4184974"/>
            <a:ext cx="2102735" cy="2112796"/>
          </a:xfrm>
          <a:prstGeom prst="rect">
            <a:avLst/>
          </a:prstGeom>
        </p:spPr>
      </p:pic>
    </p:spTree>
    <p:extLst>
      <p:ext uri="{BB962C8B-B14F-4D97-AF65-F5344CB8AC3E}">
        <p14:creationId xmlns:p14="http://schemas.microsoft.com/office/powerpoint/2010/main" val="2460104194"/>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NPAO_Reminder">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351" r="22553" b="17179"/>
          <a:stretch/>
        </p:blipFill>
        <p:spPr>
          <a:xfrm>
            <a:off x="0" y="0"/>
            <a:ext cx="9144000" cy="6877539"/>
          </a:xfrm>
          <a:prstGeom prst="rect">
            <a:avLst/>
          </a:prstGeom>
        </p:spPr>
      </p:pic>
      <p:sp>
        <p:nvSpPr>
          <p:cNvPr id="2" name="Title 1"/>
          <p:cNvSpPr>
            <a:spLocks noGrp="1"/>
          </p:cNvSpPr>
          <p:nvPr>
            <p:ph type="title" hasCustomPrompt="1"/>
          </p:nvPr>
        </p:nvSpPr>
        <p:spPr>
          <a:xfrm>
            <a:off x="457200" y="587855"/>
            <a:ext cx="8686801" cy="829784"/>
          </a:xfrm>
          <a:prstGeom prst="rect">
            <a:avLst/>
          </a:prstGeom>
          <a:solidFill>
            <a:srgbClr val="005DAB">
              <a:alpha val="85000"/>
            </a:srgbClr>
          </a:solidFill>
        </p:spPr>
        <p:txBody>
          <a:bodyPr anchor="ctr" anchorCtr="0"/>
          <a:lstStyle>
            <a:lvl1pPr algn="r">
              <a:lnSpc>
                <a:spcPts val="3000"/>
              </a:lnSpc>
              <a:defRPr sz="4267" b="1" baseline="0">
                <a:solidFill>
                  <a:srgbClr val="F2F2F2"/>
                </a:solidFill>
                <a:effectLst/>
                <a:latin typeface="+mj-lt"/>
              </a:defRPr>
            </a:lvl1pPr>
          </a:lstStyle>
          <a:p>
            <a:r>
              <a:rPr lang="en-US" dirty="0" smtClean="0"/>
              <a:t>Quick Reminder</a:t>
            </a:r>
            <a:endParaRPr lang="en-US" dirty="0"/>
          </a:p>
        </p:txBody>
      </p:sp>
      <p:sp>
        <p:nvSpPr>
          <p:cNvPr id="3" name="TextBox 2"/>
          <p:cNvSpPr txBox="1"/>
          <p:nvPr userDrawn="1"/>
        </p:nvSpPr>
        <p:spPr>
          <a:xfrm>
            <a:off x="457199" y="1509216"/>
            <a:ext cx="4329955" cy="3991542"/>
          </a:xfrm>
          <a:prstGeom prst="rect">
            <a:avLst/>
          </a:prstGeom>
          <a:solidFill>
            <a:srgbClr val="F2F2F2">
              <a:alpha val="85000"/>
            </a:srgbClr>
          </a:solidFill>
        </p:spPr>
        <p:txBody>
          <a:bodyPr wrap="square" rtlCol="0">
            <a:spAutoFit/>
          </a:bodyPr>
          <a:lstStyle/>
          <a:p>
            <a:pPr marL="380990" indent="-380990" eaLnBrk="0" fontAlgn="base" hangingPunct="0">
              <a:spcBef>
                <a:spcPct val="0"/>
              </a:spcBef>
              <a:spcAft>
                <a:spcPct val="0"/>
              </a:spcAft>
              <a:buClr>
                <a:srgbClr val="8D8B00"/>
              </a:buClr>
              <a:buFont typeface="Wingdings" panose="05000000000000000000" pitchFamily="2" charset="2"/>
              <a:buChar char="§"/>
            </a:pPr>
            <a:r>
              <a:rPr lang="en-US" sz="2400" dirty="0" smtClean="0">
                <a:solidFill>
                  <a:srgbClr val="7F7F7F">
                    <a:lumMod val="75000"/>
                  </a:srgbClr>
                </a:solidFill>
              </a:rPr>
              <a:t>Joining by Phone/Online</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Lines will open during Q&amp;A. Please make sure to mute your phone when you are not speaking.</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Having technical difficulties? Send a message using the chat feature.</a:t>
            </a:r>
          </a:p>
          <a:p>
            <a:pPr marL="380990" indent="-380990" eaLnBrk="0" fontAlgn="base" hangingPunct="0">
              <a:spcBef>
                <a:spcPct val="0"/>
              </a:spcBef>
              <a:spcAft>
                <a:spcPct val="0"/>
              </a:spcAft>
              <a:buClr>
                <a:srgbClr val="8D8B00"/>
              </a:buClr>
              <a:buFont typeface="Wingdings" panose="05000000000000000000" pitchFamily="2" charset="2"/>
              <a:buChar char="§"/>
            </a:pPr>
            <a:r>
              <a:rPr lang="en-US" sz="2400" dirty="0" smtClean="0">
                <a:solidFill>
                  <a:srgbClr val="7F7F7F">
                    <a:lumMod val="75000"/>
                  </a:srgbClr>
                </a:solidFill>
              </a:rPr>
              <a:t>Joining in the Room</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Please make sure to silence your cell phones.</a:t>
            </a:r>
          </a:p>
          <a:p>
            <a:pPr marL="990575" lvl="1" indent="-380990" eaLnBrk="0" fontAlgn="base" hangingPunct="0">
              <a:spcBef>
                <a:spcPct val="0"/>
              </a:spcBef>
              <a:spcAft>
                <a:spcPct val="0"/>
              </a:spcAft>
              <a:buClr>
                <a:srgbClr val="903175"/>
              </a:buClr>
              <a:buFont typeface="Calibri" panose="020F0502020204030204" pitchFamily="34" charset="0"/>
              <a:buChar char="–"/>
            </a:pPr>
            <a:r>
              <a:rPr lang="en-US" sz="1867" dirty="0" smtClean="0">
                <a:solidFill>
                  <a:srgbClr val="7F7F7F">
                    <a:lumMod val="75000"/>
                  </a:srgbClr>
                </a:solidFill>
              </a:rPr>
              <a:t>During Q&amp;A, please speak into the microphone.</a:t>
            </a:r>
          </a:p>
        </p:txBody>
      </p:sp>
    </p:spTree>
    <p:extLst>
      <p:ext uri="{BB962C8B-B14F-4D97-AF65-F5344CB8AC3E}">
        <p14:creationId xmlns:p14="http://schemas.microsoft.com/office/powerpoint/2010/main" val="3945130765"/>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NPAO_General">
    <p:bg>
      <p:bgPr>
        <a:solidFill>
          <a:srgbClr val="8D8B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05" y="0"/>
            <a:ext cx="9173805" cy="6858000"/>
          </a:xfrm>
          <a:prstGeom prst="rect">
            <a:avLst/>
          </a:prstGeom>
        </p:spPr>
      </p:pic>
      <p:sp>
        <p:nvSpPr>
          <p:cNvPr id="4" name="TextBox 3"/>
          <p:cNvSpPr txBox="1"/>
          <p:nvPr userDrawn="1"/>
        </p:nvSpPr>
        <p:spPr>
          <a:xfrm>
            <a:off x="675720" y="4367517"/>
            <a:ext cx="7762755" cy="461665"/>
          </a:xfrm>
          <a:prstGeom prst="rect">
            <a:avLst/>
          </a:prstGeom>
          <a:solidFill>
            <a:srgbClr val="8D8B00">
              <a:alpha val="85000"/>
            </a:srgbClr>
          </a:solidFill>
        </p:spPr>
        <p:txBody>
          <a:bodyPr wrap="square" rtlCol="0">
            <a:spAutoFit/>
          </a:bodyPr>
          <a:lstStyle/>
          <a:p>
            <a:pPr algn="ctr" eaLnBrk="0" fontAlgn="base" hangingPunct="0">
              <a:spcBef>
                <a:spcPct val="0"/>
              </a:spcBef>
              <a:spcAft>
                <a:spcPct val="0"/>
              </a:spcAft>
            </a:pPr>
            <a:r>
              <a:rPr lang="en-US" sz="2400" dirty="0" smtClean="0">
                <a:solidFill>
                  <a:srgbClr val="F2F2F2"/>
                </a:solidFill>
                <a:latin typeface="Rockwell"/>
              </a:rPr>
              <a:t>Division of Nutrition, Physical Activity, and Obesity</a:t>
            </a:r>
          </a:p>
        </p:txBody>
      </p:sp>
    </p:spTree>
    <p:extLst>
      <p:ext uri="{BB962C8B-B14F-4D97-AF65-F5344CB8AC3E}">
        <p14:creationId xmlns:p14="http://schemas.microsoft.com/office/powerpoint/2010/main" val="3012030803"/>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A_Section">
    <p:bg>
      <p:bgPr>
        <a:solidFill>
          <a:srgbClr val="005D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365497"/>
            <a:ext cx="8294913" cy="1162051"/>
          </a:xfrm>
          <a:prstGeom prst="rect">
            <a:avLst/>
          </a:prstGeom>
          <a:solidFill>
            <a:srgbClr val="F2F2F2">
              <a:alpha val="85000"/>
            </a:srgbClr>
          </a:solidFill>
        </p:spPr>
        <p:txBody>
          <a:bodyPr anchor="b"/>
          <a:lstStyle>
            <a:lvl1pPr algn="l">
              <a:defRPr sz="3600" b="1" baseline="0">
                <a:solidFill>
                  <a:srgbClr val="005DAB"/>
                </a:solidFill>
                <a:effectLst/>
                <a:latin typeface="+mj-lt"/>
              </a:defRPr>
            </a:lvl1pPr>
          </a:lstStyle>
          <a:p>
            <a:r>
              <a:rPr lang="en-US" dirty="0" smtClean="0"/>
              <a:t>Section Header – Rockwell Bold Size 27</a:t>
            </a:r>
            <a:endParaRPr lang="en-US" dirty="0"/>
          </a:p>
        </p:txBody>
      </p:sp>
      <p:sp>
        <p:nvSpPr>
          <p:cNvPr id="5" name="Text Placeholder 2"/>
          <p:cNvSpPr>
            <a:spLocks noGrp="1"/>
          </p:cNvSpPr>
          <p:nvPr>
            <p:ph type="body" idx="1" hasCustomPrompt="1"/>
          </p:nvPr>
        </p:nvSpPr>
        <p:spPr>
          <a:xfrm>
            <a:off x="457201" y="5567872"/>
            <a:ext cx="7772400" cy="568325"/>
          </a:xfrm>
          <a:prstGeom prst="rect">
            <a:avLst/>
          </a:prstGeom>
        </p:spPr>
        <p:txBody>
          <a:bodyPr anchor="b"/>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 – Gadugi Size 15</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9821" r="20151"/>
          <a:stretch/>
        </p:blipFill>
        <p:spPr>
          <a:xfrm>
            <a:off x="6763608" y="586925"/>
            <a:ext cx="2380392" cy="3169920"/>
          </a:xfrm>
          <a:prstGeom prst="rect">
            <a:avLst/>
          </a:prstGeom>
          <a:ln w="28575">
            <a:solidFill>
              <a:srgbClr val="F2F2F2"/>
            </a:solidFill>
          </a:ln>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3412" r="47461"/>
          <a:stretch/>
        </p:blipFill>
        <p:spPr>
          <a:xfrm>
            <a:off x="2052320" y="586925"/>
            <a:ext cx="2336800" cy="3169920"/>
          </a:xfrm>
          <a:prstGeom prst="rect">
            <a:avLst/>
          </a:prstGeom>
          <a:ln w="28575">
            <a:solidFill>
              <a:srgbClr val="F2F2F2"/>
            </a:solidFill>
          </a:ln>
        </p:spPr>
      </p:pic>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2831" r="43977"/>
          <a:stretch/>
        </p:blipFill>
        <p:spPr>
          <a:xfrm>
            <a:off x="20320" y="586925"/>
            <a:ext cx="2052320" cy="3169920"/>
          </a:xfrm>
          <a:prstGeom prst="rect">
            <a:avLst/>
          </a:prstGeom>
          <a:ln w="28575">
            <a:solidFill>
              <a:srgbClr val="F2F2F2"/>
            </a:solidFill>
          </a:ln>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38294" r="9192"/>
          <a:stretch/>
        </p:blipFill>
        <p:spPr>
          <a:xfrm>
            <a:off x="4437371" y="586928"/>
            <a:ext cx="2495272" cy="3169920"/>
          </a:xfrm>
          <a:prstGeom prst="rect">
            <a:avLst/>
          </a:prstGeom>
          <a:ln w="28575">
            <a:solidFill>
              <a:srgbClr val="F2F2F2"/>
            </a:solidFill>
          </a:ln>
        </p:spPr>
      </p:pic>
    </p:spTree>
    <p:extLst>
      <p:ext uri="{BB962C8B-B14F-4D97-AF65-F5344CB8AC3E}">
        <p14:creationId xmlns:p14="http://schemas.microsoft.com/office/powerpoint/2010/main" val="2498372763"/>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NPAO_Title_Content">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2824597013"/>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l="60947" r="20749"/>
          <a:stretch/>
        </p:blipFill>
        <p:spPr>
          <a:xfrm>
            <a:off x="186277" y="1361759"/>
            <a:ext cx="1552875" cy="1639683"/>
          </a:xfrm>
          <a:prstGeom prst="rect">
            <a:avLst/>
          </a:prstGeom>
        </p:spPr>
      </p:pic>
    </p:spTree>
    <p:extLst>
      <p:ext uri="{BB962C8B-B14F-4D97-AF65-F5344CB8AC3E}">
        <p14:creationId xmlns:p14="http://schemas.microsoft.com/office/powerpoint/2010/main" val="2885473750"/>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tep 2">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285" y="1435260"/>
            <a:ext cx="1588867" cy="1593208"/>
          </a:xfrm>
          <a:prstGeom prst="rect">
            <a:avLst/>
          </a:prstGeom>
        </p:spPr>
      </p:pic>
    </p:spTree>
    <p:extLst>
      <p:ext uri="{BB962C8B-B14F-4D97-AF65-F5344CB8AC3E}">
        <p14:creationId xmlns:p14="http://schemas.microsoft.com/office/powerpoint/2010/main" val="2791533902"/>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Step 3">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5642" y="1435261"/>
            <a:ext cx="1503511" cy="1585599"/>
          </a:xfrm>
          <a:prstGeom prst="rect">
            <a:avLst/>
          </a:prstGeom>
        </p:spPr>
      </p:pic>
    </p:spTree>
    <p:extLst>
      <p:ext uri="{BB962C8B-B14F-4D97-AF65-F5344CB8AC3E}">
        <p14:creationId xmlns:p14="http://schemas.microsoft.com/office/powerpoint/2010/main" val="243077267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374273" y="1576873"/>
            <a:ext cx="3106169"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8" name="Picture Placeholder 11"/>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9"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a:t>
            </a:r>
            <a:r>
              <a:rPr lang="en-US" dirty="0"/>
              <a:t>r</a:t>
            </a:r>
            <a:endParaRPr lang="en-US" dirty="0" smtClean="0"/>
          </a:p>
        </p:txBody>
      </p:sp>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34"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11082674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Step 4">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68" y="1435260"/>
            <a:ext cx="1586784" cy="1626675"/>
          </a:xfrm>
          <a:prstGeom prst="rect">
            <a:avLst/>
          </a:prstGeom>
        </p:spPr>
      </p:pic>
    </p:spTree>
    <p:extLst>
      <p:ext uri="{BB962C8B-B14F-4D97-AF65-F5344CB8AC3E}">
        <p14:creationId xmlns:p14="http://schemas.microsoft.com/office/powerpoint/2010/main" val="3166842261"/>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Step 5">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850019292"/>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DNPAO_Content_PIC">
    <p:spTree>
      <p:nvGrpSpPr>
        <p:cNvPr id="1" name=""/>
        <p:cNvGrpSpPr/>
        <p:nvPr/>
      </p:nvGrpSpPr>
      <p:grpSpPr>
        <a:xfrm>
          <a:off x="0" y="0"/>
          <a:ext cx="0" cy="0"/>
          <a:chOff x="0" y="0"/>
          <a:chExt cx="0" cy="0"/>
        </a:xfrm>
      </p:grpSpPr>
      <p:pic>
        <p:nvPicPr>
          <p:cNvPr id="13" name="Picture 12"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1" y="1545167"/>
            <a:ext cx="5092263"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sp>
        <p:nvSpPr>
          <p:cNvPr id="5" name="Picture Placeholder 4"/>
          <p:cNvSpPr>
            <a:spLocks noGrp="1"/>
          </p:cNvSpPr>
          <p:nvPr>
            <p:ph type="pic" sz="quarter" idx="11"/>
          </p:nvPr>
        </p:nvSpPr>
        <p:spPr>
          <a:xfrm>
            <a:off x="5641953" y="1545167"/>
            <a:ext cx="3044847" cy="4455584"/>
          </a:xfrm>
        </p:spPr>
        <p:txBody>
          <a:bodyPr/>
          <a:lstStyle/>
          <a:p>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29496041"/>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NPAO_BULLETS/DATA_2sides">
    <p:spTree>
      <p:nvGrpSpPr>
        <p:cNvPr id="1" name=""/>
        <p:cNvGrpSpPr/>
        <p:nvPr/>
      </p:nvGrpSpPr>
      <p:grpSpPr>
        <a:xfrm>
          <a:off x="0" y="0"/>
          <a:ext cx="0" cy="0"/>
          <a:chOff x="0" y="0"/>
          <a:chExt cx="0" cy="0"/>
        </a:xfrm>
      </p:grpSpPr>
      <p:pic>
        <p:nvPicPr>
          <p:cNvPr id="12" name="Picture 11"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1987221516"/>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onitoring_Reporting">
    <p:spTree>
      <p:nvGrpSpPr>
        <p:cNvPr id="1" name=""/>
        <p:cNvGrpSpPr/>
        <p:nvPr/>
      </p:nvGrpSpPr>
      <p:grpSpPr>
        <a:xfrm>
          <a:off x="0" y="0"/>
          <a:ext cx="0" cy="0"/>
          <a:chOff x="0" y="0"/>
          <a:chExt cx="0" cy="0"/>
        </a:xfrm>
      </p:grpSpPr>
      <p:pic>
        <p:nvPicPr>
          <p:cNvPr id="12" name="Picture 11"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Monitoring &amp; Reporting</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2550911302"/>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Key_Initiatives_Activities">
    <p:spTree>
      <p:nvGrpSpPr>
        <p:cNvPr id="1" name=""/>
        <p:cNvGrpSpPr/>
        <p:nvPr/>
      </p:nvGrpSpPr>
      <p:grpSpPr>
        <a:xfrm>
          <a:off x="0" y="0"/>
          <a:ext cx="0" cy="0"/>
          <a:chOff x="0" y="0"/>
          <a:chExt cx="0" cy="0"/>
        </a:xfrm>
      </p:grpSpPr>
      <p:pic>
        <p:nvPicPr>
          <p:cNvPr id="25" name="Picture 2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Key Initiatives &amp; Activities</a:t>
            </a:r>
            <a:endParaRPr lang="en-US" dirty="0"/>
          </a:p>
        </p:txBody>
      </p:sp>
      <p:sp>
        <p:nvSpPr>
          <p:cNvPr id="5" name="Text Placeholder 4"/>
          <p:cNvSpPr>
            <a:spLocks noGrp="1"/>
          </p:cNvSpPr>
          <p:nvPr>
            <p:ph type="body" sz="quarter" idx="11"/>
          </p:nvPr>
        </p:nvSpPr>
        <p:spPr>
          <a:xfrm>
            <a:off x="1016000" y="1600200"/>
            <a:ext cx="7670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1" name="Group 10"/>
          <p:cNvGrpSpPr/>
          <p:nvPr userDrawn="1"/>
        </p:nvGrpSpPr>
        <p:grpSpPr>
          <a:xfrm>
            <a:off x="665656" y="1572031"/>
            <a:ext cx="700688" cy="4152651"/>
            <a:chOff x="2200779" y="2541027"/>
            <a:chExt cx="525516" cy="3114488"/>
          </a:xfrm>
          <a:solidFill>
            <a:srgbClr val="005EAB"/>
          </a:solidFill>
        </p:grpSpPr>
        <p:sp>
          <p:nvSpPr>
            <p:cNvPr id="12" name="Oval 11"/>
            <p:cNvSpPr/>
            <p:nvPr/>
          </p:nvSpPr>
          <p:spPr>
            <a:xfrm>
              <a:off x="2209243" y="2541027"/>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14" name="Oval 13"/>
            <p:cNvSpPr/>
            <p:nvPr/>
          </p:nvSpPr>
          <p:spPr>
            <a:xfrm>
              <a:off x="2209243" y="3198140"/>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19" name="Oval 18"/>
            <p:cNvSpPr/>
            <p:nvPr/>
          </p:nvSpPr>
          <p:spPr>
            <a:xfrm>
              <a:off x="2209243" y="3845653"/>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21" name="Oval 20"/>
            <p:cNvSpPr/>
            <p:nvPr/>
          </p:nvSpPr>
          <p:spPr>
            <a:xfrm>
              <a:off x="2200779" y="5147199"/>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sp>
          <p:nvSpPr>
            <p:cNvPr id="22" name="Oval 21"/>
            <p:cNvSpPr/>
            <p:nvPr/>
          </p:nvSpPr>
          <p:spPr>
            <a:xfrm>
              <a:off x="2200779" y="4471726"/>
              <a:ext cx="517052" cy="508316"/>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anchor="ctr"/>
            <a:lstStyle/>
            <a:p>
              <a:pPr algn="ctr" eaLnBrk="0" hangingPunct="0">
                <a:defRPr/>
              </a:pPr>
              <a:r>
                <a:rPr lang="en-US" sz="4800" b="1" dirty="0">
                  <a:solidFill>
                    <a:srgbClr val="FFFFFF">
                      <a:lumMod val="95000"/>
                    </a:srgbClr>
                  </a:solidFill>
                  <a:sym typeface="Wingdings 2"/>
                </a:rPr>
                <a:t></a:t>
              </a:r>
              <a:endParaRPr lang="en-US" sz="4800" b="1" dirty="0">
                <a:solidFill>
                  <a:srgbClr val="FFFFFF">
                    <a:lumMod val="95000"/>
                  </a:srgbClr>
                </a:solidFill>
              </a:endParaRPr>
            </a:p>
          </p:txBody>
        </p:sp>
      </p:gr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Tree>
    <p:extLst>
      <p:ext uri="{BB962C8B-B14F-4D97-AF65-F5344CB8AC3E}">
        <p14:creationId xmlns:p14="http://schemas.microsoft.com/office/powerpoint/2010/main" val="889128788"/>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A_Increas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 t="-1" r="11161" b="-1490"/>
          <a:stretch/>
        </p:blipFill>
        <p:spPr>
          <a:xfrm>
            <a:off x="15430" y="0"/>
            <a:ext cx="9136287" cy="6960243"/>
          </a:xfrm>
          <a:prstGeom prst="rect">
            <a:avLst/>
          </a:prstGeom>
        </p:spPr>
      </p:pic>
      <p:sp>
        <p:nvSpPr>
          <p:cNvPr id="4" name="Up Arrow 3"/>
          <p:cNvSpPr/>
          <p:nvPr userDrawn="1"/>
        </p:nvSpPr>
        <p:spPr>
          <a:xfrm>
            <a:off x="15429" y="1938052"/>
            <a:ext cx="3535680" cy="4947920"/>
          </a:xfrm>
          <a:prstGeom prst="upArrow">
            <a:avLst/>
          </a:pr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5" name="Text Placeholder 4"/>
          <p:cNvSpPr>
            <a:spLocks noGrp="1"/>
          </p:cNvSpPr>
          <p:nvPr>
            <p:ph type="body" sz="quarter" idx="11" hasCustomPrompt="1"/>
          </p:nvPr>
        </p:nvSpPr>
        <p:spPr>
          <a:xfrm>
            <a:off x="929829" y="3877733"/>
            <a:ext cx="1706880" cy="2980267"/>
          </a:xfrm>
        </p:spPr>
        <p:txBody>
          <a:bodyPr/>
          <a:lstStyle>
            <a:lvl1pPr marL="0" indent="0" algn="ctr">
              <a:buNone/>
              <a:defRPr sz="2133">
                <a:solidFill>
                  <a:srgbClr val="F2F2F2"/>
                </a:solidFill>
              </a:defRPr>
            </a:lvl1pPr>
          </a:lstStyle>
          <a:p>
            <a:pPr lvl="0"/>
            <a:r>
              <a:rPr lang="en-US" dirty="0" smtClean="0"/>
              <a:t>Gadugi Size 16. Quick fact.</a:t>
            </a:r>
            <a:endParaRPr lang="en-US" dirty="0"/>
          </a:p>
        </p:txBody>
      </p:sp>
      <p:sp>
        <p:nvSpPr>
          <p:cNvPr id="7" name="Text Placeholder 6"/>
          <p:cNvSpPr>
            <a:spLocks noGrp="1"/>
          </p:cNvSpPr>
          <p:nvPr>
            <p:ph type="body" sz="quarter" idx="12" hasCustomPrompt="1"/>
          </p:nvPr>
        </p:nvSpPr>
        <p:spPr>
          <a:xfrm>
            <a:off x="733149" y="2876871"/>
            <a:ext cx="2045547" cy="1206501"/>
          </a:xfrm>
        </p:spPr>
        <p:txBody>
          <a:bodyPr/>
          <a:lstStyle>
            <a:lvl1pPr marL="0" indent="0" algn="ctr">
              <a:buNone/>
              <a:defRPr sz="4800" b="1">
                <a:solidFill>
                  <a:srgbClr val="F2F2F2"/>
                </a:solidFill>
              </a:defRPr>
            </a:lvl1pPr>
          </a:lstStyle>
          <a:p>
            <a:pPr lvl="0"/>
            <a:r>
              <a:rPr lang="en-US" dirty="0" smtClean="0"/>
              <a:t>49.8%</a:t>
            </a:r>
            <a:endParaRPr lang="en-US" dirty="0"/>
          </a:p>
        </p:txBody>
      </p:sp>
    </p:spTree>
    <p:extLst>
      <p:ext uri="{BB962C8B-B14F-4D97-AF65-F5344CB8AC3E}">
        <p14:creationId xmlns:p14="http://schemas.microsoft.com/office/powerpoint/2010/main" val="1823668411"/>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uiltEnv_Increas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236" t="464"/>
          <a:stretch/>
        </p:blipFill>
        <p:spPr>
          <a:xfrm>
            <a:off x="-100899" y="2"/>
            <a:ext cx="9244900" cy="7012501"/>
          </a:xfrm>
          <a:prstGeom prst="rect">
            <a:avLst/>
          </a:prstGeom>
        </p:spPr>
      </p:pic>
      <p:sp>
        <p:nvSpPr>
          <p:cNvPr id="4" name="Up Arrow 3"/>
          <p:cNvSpPr/>
          <p:nvPr userDrawn="1"/>
        </p:nvSpPr>
        <p:spPr>
          <a:xfrm>
            <a:off x="5608320" y="2064583"/>
            <a:ext cx="3535680" cy="4947920"/>
          </a:xfrm>
          <a:prstGeom prst="upArrow">
            <a:avLst/>
          </a:pr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7" name="Text Placeholder 6"/>
          <p:cNvSpPr>
            <a:spLocks noGrp="1"/>
          </p:cNvSpPr>
          <p:nvPr>
            <p:ph type="body" sz="quarter" idx="12" hasCustomPrompt="1"/>
          </p:nvPr>
        </p:nvSpPr>
        <p:spPr>
          <a:xfrm>
            <a:off x="6388043" y="2903002"/>
            <a:ext cx="2045547" cy="1206501"/>
          </a:xfrm>
        </p:spPr>
        <p:txBody>
          <a:bodyPr/>
          <a:lstStyle>
            <a:lvl1pPr marL="0" indent="0" algn="ctr">
              <a:buNone/>
              <a:defRPr sz="4800" b="1">
                <a:solidFill>
                  <a:srgbClr val="F2F2F2"/>
                </a:solidFill>
              </a:defRPr>
            </a:lvl1pPr>
          </a:lstStyle>
          <a:p>
            <a:pPr lvl="0"/>
            <a:r>
              <a:rPr lang="en-US" dirty="0" smtClean="0"/>
              <a:t>49.8%</a:t>
            </a:r>
            <a:endParaRPr lang="en-US" dirty="0"/>
          </a:p>
        </p:txBody>
      </p:sp>
      <p:sp>
        <p:nvSpPr>
          <p:cNvPr id="5" name="Text Placeholder 4"/>
          <p:cNvSpPr>
            <a:spLocks noGrp="1"/>
          </p:cNvSpPr>
          <p:nvPr>
            <p:ph type="body" sz="quarter" idx="11" hasCustomPrompt="1"/>
          </p:nvPr>
        </p:nvSpPr>
        <p:spPr>
          <a:xfrm>
            <a:off x="6557376" y="3973385"/>
            <a:ext cx="1706880" cy="2980267"/>
          </a:xfrm>
        </p:spPr>
        <p:txBody>
          <a:bodyPr/>
          <a:lstStyle>
            <a:lvl1pPr marL="0" indent="0" algn="ctr">
              <a:buNone/>
              <a:defRPr sz="2133">
                <a:solidFill>
                  <a:srgbClr val="F2F2F2"/>
                </a:solidFill>
              </a:defRPr>
            </a:lvl1pPr>
          </a:lstStyle>
          <a:p>
            <a:pPr lvl="0"/>
            <a:r>
              <a:rPr lang="en-US" dirty="0" smtClean="0"/>
              <a:t>Gadugi Size 16. Quick fact.</a:t>
            </a:r>
            <a:endParaRPr lang="en-US" dirty="0"/>
          </a:p>
        </p:txBody>
      </p:sp>
    </p:spTree>
    <p:extLst>
      <p:ext uri="{BB962C8B-B14F-4D97-AF65-F5344CB8AC3E}">
        <p14:creationId xmlns:p14="http://schemas.microsoft.com/office/powerpoint/2010/main" val="47245213"/>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PA_Quote">
    <p:bg>
      <p:bgPr>
        <a:solidFill>
          <a:srgbClr val="005DAB"/>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3899648" y="519954"/>
            <a:ext cx="5047129" cy="2285999"/>
          </a:xfrm>
        </p:spPr>
        <p:txBody>
          <a:bodyPr/>
          <a:lstStyle>
            <a:lvl1pPr marL="0" indent="0" algn="ctr">
              <a:buNone/>
              <a:defRPr sz="4267" b="1" baseline="0">
                <a:solidFill>
                  <a:srgbClr val="F2F2F2"/>
                </a:solidFill>
                <a:latin typeface="+mj-lt"/>
              </a:defRPr>
            </a:lvl1pPr>
          </a:lstStyle>
          <a:p>
            <a:pPr lvl="0"/>
            <a:r>
              <a:rPr lang="en-US" dirty="0" smtClean="0"/>
              <a:t>“Rockwell Bold Size 28. Quote can go here.”</a:t>
            </a:r>
            <a:endParaRPr lang="en-US" dirty="0"/>
          </a:p>
        </p:txBody>
      </p:sp>
      <p:sp>
        <p:nvSpPr>
          <p:cNvPr id="10" name="Text Placeholder 9"/>
          <p:cNvSpPr>
            <a:spLocks noGrp="1"/>
          </p:cNvSpPr>
          <p:nvPr>
            <p:ph type="body" sz="quarter" idx="13" hasCustomPrompt="1"/>
          </p:nvPr>
        </p:nvSpPr>
        <p:spPr>
          <a:xfrm>
            <a:off x="3898900" y="2923118"/>
            <a:ext cx="5048251" cy="950383"/>
          </a:xfrm>
        </p:spPr>
        <p:txBody>
          <a:bodyPr/>
          <a:lstStyle>
            <a:lvl1pPr marL="342891" indent="-342891">
              <a:buFont typeface="Gadugi" panose="020B0502040204020203" pitchFamily="34" charset="0"/>
              <a:buChar char="–"/>
              <a:defRPr sz="2400" i="0" baseline="0">
                <a:solidFill>
                  <a:srgbClr val="F2F2F2"/>
                </a:solidFill>
              </a:defRPr>
            </a:lvl1pPr>
          </a:lstStyle>
          <a:p>
            <a:pPr lvl="0"/>
            <a:r>
              <a:rPr lang="en-US" dirty="0" smtClean="0"/>
              <a:t>Gadugi Size 18. Source Title Goes Here.</a:t>
            </a:r>
            <a:endParaRPr lang="en-US" dirty="0"/>
          </a:p>
        </p:txBody>
      </p:sp>
    </p:spTree>
    <p:extLst>
      <p:ext uri="{BB962C8B-B14F-4D97-AF65-F5344CB8AC3E}">
        <p14:creationId xmlns:p14="http://schemas.microsoft.com/office/powerpoint/2010/main" val="1501746707"/>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PA_Fact_Image">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349441" y="541770"/>
            <a:ext cx="8292535" cy="1519863"/>
          </a:xfrm>
        </p:spPr>
        <p:txBody>
          <a:bodyPr/>
          <a:lstStyle>
            <a:lvl1pPr marL="0" indent="0" algn="ctr">
              <a:buNone/>
              <a:defRPr sz="4267" b="1" baseline="0">
                <a:solidFill>
                  <a:srgbClr val="005DAB"/>
                </a:solidFill>
                <a:latin typeface="+mj-lt"/>
              </a:defRPr>
            </a:lvl1pPr>
          </a:lstStyle>
          <a:p>
            <a:pPr lvl="0"/>
            <a:r>
              <a:rPr lang="en-US" dirty="0" smtClean="0"/>
              <a:t>Rockwell Bold 32. Fact can go here. </a:t>
            </a:r>
            <a:endParaRPr lang="en-US" dirty="0"/>
          </a:p>
        </p:txBody>
      </p:sp>
      <p:sp>
        <p:nvSpPr>
          <p:cNvPr id="3" name="Content Placeholder 2"/>
          <p:cNvSpPr>
            <a:spLocks noGrp="1"/>
          </p:cNvSpPr>
          <p:nvPr>
            <p:ph sz="quarter" idx="13" hasCustomPrompt="1"/>
          </p:nvPr>
        </p:nvSpPr>
        <p:spPr>
          <a:xfrm>
            <a:off x="958850" y="2061634"/>
            <a:ext cx="5154083" cy="869951"/>
          </a:xfrm>
        </p:spPr>
        <p:txBody>
          <a:bodyPr/>
          <a:lstStyle>
            <a:lvl1pPr marL="342891" indent="-342891">
              <a:buFont typeface="Gadugi" panose="020B0502040204020203" pitchFamily="34" charset="0"/>
              <a:buChar char="–"/>
              <a:defRPr sz="2400"/>
            </a:lvl1pPr>
          </a:lstStyle>
          <a:p>
            <a:pPr lvl="0"/>
            <a:r>
              <a:rPr lang="en-US" dirty="0" smtClean="0"/>
              <a:t>Source: Gadugi Size 18.</a:t>
            </a:r>
            <a:endParaRPr lang="en-US" dirty="0"/>
          </a:p>
        </p:txBody>
      </p:sp>
      <p:sp>
        <p:nvSpPr>
          <p:cNvPr id="10" name="Picture Placeholder 9"/>
          <p:cNvSpPr>
            <a:spLocks noGrp="1"/>
          </p:cNvSpPr>
          <p:nvPr>
            <p:ph type="pic" sz="quarter" idx="14"/>
          </p:nvPr>
        </p:nvSpPr>
        <p:spPr>
          <a:xfrm>
            <a:off x="5791200" y="3433233"/>
            <a:ext cx="3075517" cy="3083984"/>
          </a:xfrm>
        </p:spPr>
        <p:txBody>
          <a:bodyPr/>
          <a:lstStyle>
            <a:lvl1pPr>
              <a:defRPr/>
            </a:lvl1pPr>
          </a:lstStyle>
          <a:p>
            <a:endParaRPr lang="en-US" dirty="0"/>
          </a:p>
        </p:txBody>
      </p:sp>
    </p:spTree>
    <p:extLst>
      <p:ext uri="{BB962C8B-B14F-4D97-AF65-F5344CB8AC3E}">
        <p14:creationId xmlns:p14="http://schemas.microsoft.com/office/powerpoint/2010/main" val="127136722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20"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header</a:t>
            </a:r>
            <a:endParaRPr lang="en-US" dirty="0"/>
          </a:p>
        </p:txBody>
      </p:sp>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6"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25640226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PA_Statistic">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246501" y="3576919"/>
            <a:ext cx="8292535" cy="1625499"/>
          </a:xfrm>
        </p:spPr>
        <p:txBody>
          <a:bodyPr/>
          <a:lstStyle>
            <a:lvl1pPr marL="0" indent="0" algn="r">
              <a:buNone/>
              <a:defRPr sz="3733" b="1" baseline="0">
                <a:solidFill>
                  <a:schemeClr val="accent4">
                    <a:lumMod val="75000"/>
                  </a:schemeClr>
                </a:solidFill>
                <a:latin typeface="+mj-lt"/>
              </a:defRPr>
            </a:lvl1pPr>
          </a:lstStyle>
          <a:p>
            <a:pPr lvl="0"/>
            <a:r>
              <a:rPr lang="en-US" dirty="0" smtClean="0"/>
              <a:t>Rockwell Bold Size 28. Statistic/useful information here – referring to the number above. </a:t>
            </a:r>
            <a:endParaRPr lang="en-US" dirty="0"/>
          </a:p>
        </p:txBody>
      </p:sp>
      <p:sp>
        <p:nvSpPr>
          <p:cNvPr id="4" name="Text Placeholder 3"/>
          <p:cNvSpPr>
            <a:spLocks noGrp="1"/>
          </p:cNvSpPr>
          <p:nvPr>
            <p:ph type="body" sz="quarter" idx="14" hasCustomPrompt="1"/>
          </p:nvPr>
        </p:nvSpPr>
        <p:spPr>
          <a:xfrm>
            <a:off x="600633" y="416262"/>
            <a:ext cx="7584268" cy="2268196"/>
          </a:xfrm>
        </p:spPr>
        <p:txBody>
          <a:bodyPr/>
          <a:lstStyle>
            <a:lvl1pPr marL="0" indent="0" algn="ctr">
              <a:buNone/>
              <a:defRPr sz="11733" b="1" baseline="0">
                <a:solidFill>
                  <a:srgbClr val="005DAB"/>
                </a:solidFill>
              </a:defRPr>
            </a:lvl1pPr>
          </a:lstStyle>
          <a:p>
            <a:pPr lvl="0"/>
            <a:r>
              <a:rPr lang="en-US" dirty="0" smtClean="0"/>
              <a:t>20,000</a:t>
            </a:r>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573056099"/>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userDrawn="1"/>
        </p:nvSpPr>
        <p:spPr>
          <a:xfrm>
            <a:off x="297142" y="4128599"/>
            <a:ext cx="7880172" cy="1672702"/>
          </a:xfrm>
          <a:prstGeom prst="rect">
            <a:avLst/>
          </a:prstGeom>
          <a:noFill/>
        </p:spPr>
        <p:txBody>
          <a:bodyPr wrap="square" rtlCol="0">
            <a:spAutoFit/>
          </a:bodyPr>
          <a:lstStyle/>
          <a:p>
            <a:pPr eaLnBrk="0" fontAlgn="base" hangingPunct="0">
              <a:spcBef>
                <a:spcPct val="0"/>
              </a:spcBef>
              <a:spcAft>
                <a:spcPct val="0"/>
              </a:spcAft>
            </a:pPr>
            <a:r>
              <a:rPr lang="en-US" sz="1467" dirty="0" smtClean="0">
                <a:solidFill>
                  <a:srgbClr val="695E4A"/>
                </a:solidFill>
              </a:rPr>
              <a:t>For more information, contact CDC</a:t>
            </a:r>
            <a:br>
              <a:rPr lang="en-US" sz="1467" dirty="0" smtClean="0">
                <a:solidFill>
                  <a:srgbClr val="695E4A"/>
                </a:solidFill>
              </a:rPr>
            </a:br>
            <a:r>
              <a:rPr lang="en-US" sz="1467" dirty="0" smtClean="0">
                <a:solidFill>
                  <a:srgbClr val="695E4A"/>
                </a:solidFill>
              </a:rPr>
              <a:t>1-800-CDC-INFO (232-4636)</a:t>
            </a:r>
            <a:br>
              <a:rPr lang="en-US" sz="1467" dirty="0" smtClean="0">
                <a:solidFill>
                  <a:srgbClr val="695E4A"/>
                </a:solidFill>
              </a:rPr>
            </a:br>
            <a:r>
              <a:rPr lang="en-US" sz="1467" dirty="0" smtClean="0">
                <a:solidFill>
                  <a:srgbClr val="695E4A"/>
                </a:solidFill>
              </a:rPr>
              <a:t>TTY:  1-888-232-6348    www.cdc.gov</a:t>
            </a:r>
            <a:br>
              <a:rPr lang="en-US" sz="1467" dirty="0" smtClean="0">
                <a:solidFill>
                  <a:srgbClr val="695E4A"/>
                </a:solidFill>
              </a:rPr>
            </a:br>
            <a:r>
              <a:rPr lang="en-US" sz="1467" dirty="0" smtClean="0">
                <a:solidFill>
                  <a:srgbClr val="695E4A"/>
                </a:solidFill>
              </a:rPr>
              <a:t/>
            </a:r>
            <a:br>
              <a:rPr lang="en-US" sz="1467" dirty="0" smtClean="0">
                <a:solidFill>
                  <a:srgbClr val="695E4A"/>
                </a:solidFill>
              </a:rPr>
            </a:br>
            <a:r>
              <a:rPr lang="en-US" sz="1467" dirty="0" smtClean="0">
                <a:solidFill>
                  <a:srgbClr val="695E4A"/>
                </a:solidFill>
              </a:rPr>
              <a:t/>
            </a:r>
            <a:br>
              <a:rPr lang="en-US" sz="1467" dirty="0" smtClean="0">
                <a:solidFill>
                  <a:srgbClr val="695E4A"/>
                </a:solidFill>
              </a:rPr>
            </a:br>
            <a:r>
              <a:rPr lang="en-US" sz="1467" dirty="0" smtClean="0">
                <a:solidFill>
                  <a:srgbClr val="695E4A"/>
                </a:solidFill>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703" y="1456237"/>
            <a:ext cx="7302539" cy="2834921"/>
          </a:xfrm>
          <a:prstGeom prst="rect">
            <a:avLst/>
          </a:prstGeom>
        </p:spPr>
      </p:pic>
      <p:sp>
        <p:nvSpPr>
          <p:cNvPr id="4" name="TextBox 3"/>
          <p:cNvSpPr txBox="1"/>
          <p:nvPr userDrawn="1"/>
        </p:nvSpPr>
        <p:spPr>
          <a:xfrm>
            <a:off x="1798827" y="599223"/>
            <a:ext cx="4876800" cy="748988"/>
          </a:xfrm>
          <a:prstGeom prst="rect">
            <a:avLst/>
          </a:prstGeom>
          <a:noFill/>
        </p:spPr>
        <p:txBody>
          <a:bodyPr wrap="square" rtlCol="0">
            <a:spAutoFit/>
          </a:bodyPr>
          <a:lstStyle/>
          <a:p>
            <a:pPr algn="ctr" eaLnBrk="0" fontAlgn="base" hangingPunct="0">
              <a:spcBef>
                <a:spcPct val="0"/>
              </a:spcBef>
              <a:spcAft>
                <a:spcPct val="0"/>
              </a:spcAft>
            </a:pPr>
            <a:r>
              <a:rPr lang="en-US" sz="4267" b="1" dirty="0" smtClean="0">
                <a:solidFill>
                  <a:srgbClr val="003193"/>
                </a:solidFill>
                <a:latin typeface="Rockwell"/>
              </a:rPr>
              <a:t>Thank You!</a:t>
            </a:r>
          </a:p>
        </p:txBody>
      </p:sp>
    </p:spTree>
    <p:extLst>
      <p:ext uri="{BB962C8B-B14F-4D97-AF65-F5344CB8AC3E}">
        <p14:creationId xmlns:p14="http://schemas.microsoft.com/office/powerpoint/2010/main" val="2751367448"/>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DNPAO_Questions">
    <p:bg>
      <p:bgPr>
        <a:solidFill>
          <a:srgbClr val="8D8B00">
            <a:alpha val="75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295501"/>
          </a:xfrm>
          <a:prstGeom prst="rect">
            <a:avLst/>
          </a:prstGeom>
        </p:spPr>
      </p:pic>
      <p:sp>
        <p:nvSpPr>
          <p:cNvPr id="7" name="TextBox 6"/>
          <p:cNvSpPr txBox="1"/>
          <p:nvPr userDrawn="1"/>
        </p:nvSpPr>
        <p:spPr>
          <a:xfrm>
            <a:off x="6140824" y="6207475"/>
            <a:ext cx="4347881" cy="666786"/>
          </a:xfrm>
          <a:prstGeom prst="rect">
            <a:avLst/>
          </a:prstGeom>
          <a:noFill/>
        </p:spPr>
        <p:txBody>
          <a:bodyPr wrap="square" rtlCol="0">
            <a:spAutoFit/>
          </a:bodyPr>
          <a:lstStyle/>
          <a:p>
            <a:pPr eaLnBrk="0" fontAlgn="base" hangingPunct="0">
              <a:spcBef>
                <a:spcPct val="0"/>
              </a:spcBef>
              <a:spcAft>
                <a:spcPct val="0"/>
              </a:spcAft>
            </a:pPr>
            <a:r>
              <a:rPr lang="en-US" sz="3733" b="1" dirty="0" smtClean="0">
                <a:solidFill>
                  <a:srgbClr val="F2F2F2"/>
                </a:solidFill>
                <a:latin typeface="Rockwell"/>
              </a:rPr>
              <a:t>Questions?</a:t>
            </a:r>
          </a:p>
        </p:txBody>
      </p:sp>
    </p:spTree>
    <p:extLst>
      <p:ext uri="{BB962C8B-B14F-4D97-AF65-F5344CB8AC3E}">
        <p14:creationId xmlns:p14="http://schemas.microsoft.com/office/powerpoint/2010/main" val="3445971940"/>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0" b="18140"/>
          <a:stretch/>
        </p:blipFill>
        <p:spPr>
          <a:xfrm>
            <a:off x="-15731" y="5900752"/>
            <a:ext cx="9159732" cy="957249"/>
          </a:xfrm>
          <a:prstGeom prst="rect">
            <a:avLst/>
          </a:prstGeom>
        </p:spPr>
      </p:pic>
      <p:sp>
        <p:nvSpPr>
          <p:cNvPr id="3" name="TextBox 2"/>
          <p:cNvSpPr txBox="1"/>
          <p:nvPr userDrawn="1"/>
        </p:nvSpPr>
        <p:spPr>
          <a:xfrm>
            <a:off x="350930" y="4101704"/>
            <a:ext cx="7880172" cy="1600438"/>
          </a:xfrm>
          <a:prstGeom prst="rect">
            <a:avLst/>
          </a:prstGeom>
          <a:noFill/>
        </p:spPr>
        <p:txBody>
          <a:bodyPr wrap="square" rtlCol="0">
            <a:spAutoFit/>
          </a:bodyPr>
          <a:lstStyle/>
          <a:p>
            <a:pPr eaLnBrk="0" fontAlgn="base" hangingPunct="0">
              <a:spcBef>
                <a:spcPct val="0"/>
              </a:spcBef>
              <a:spcAft>
                <a:spcPct val="0"/>
              </a:spcAft>
            </a:pPr>
            <a:r>
              <a:rPr lang="en-US" sz="1400" dirty="0" smtClean="0">
                <a:solidFill>
                  <a:srgbClr val="695E4A"/>
                </a:solidFill>
              </a:rPr>
              <a:t>For more information, contact CDC</a:t>
            </a:r>
            <a:br>
              <a:rPr lang="en-US" sz="1400" dirty="0" smtClean="0">
                <a:solidFill>
                  <a:srgbClr val="695E4A"/>
                </a:solidFill>
              </a:rPr>
            </a:br>
            <a:r>
              <a:rPr lang="en-US" sz="1400" dirty="0" smtClean="0">
                <a:solidFill>
                  <a:srgbClr val="695E4A"/>
                </a:solidFill>
              </a:rPr>
              <a:t>1-800-CDC-INFO (232-4636)</a:t>
            </a:r>
            <a:br>
              <a:rPr lang="en-US" sz="1400" dirty="0" smtClean="0">
                <a:solidFill>
                  <a:srgbClr val="695E4A"/>
                </a:solidFill>
              </a:rPr>
            </a:br>
            <a:r>
              <a:rPr lang="en-US" sz="1400" dirty="0" smtClean="0">
                <a:solidFill>
                  <a:srgbClr val="695E4A"/>
                </a:solidFill>
              </a:rPr>
              <a:t>TTY:  1-888-232-6348    www.cdc.gov</a:t>
            </a:r>
            <a:br>
              <a:rPr lang="en-US" sz="1400" dirty="0" smtClean="0">
                <a:solidFill>
                  <a:srgbClr val="695E4A"/>
                </a:solidFill>
              </a:rPr>
            </a:br>
            <a:r>
              <a:rPr lang="en-US" sz="1400" dirty="0" smtClean="0">
                <a:solidFill>
                  <a:srgbClr val="695E4A"/>
                </a:solidFill>
              </a:rPr>
              <a:t/>
            </a:r>
            <a:br>
              <a:rPr lang="en-US" sz="1400" dirty="0" smtClean="0">
                <a:solidFill>
                  <a:srgbClr val="695E4A"/>
                </a:solidFill>
              </a:rPr>
            </a:br>
            <a:r>
              <a:rPr lang="en-US" sz="1400" dirty="0" smtClean="0">
                <a:solidFill>
                  <a:srgbClr val="695E4A"/>
                </a:solidFill>
              </a:rPr>
              <a:t/>
            </a:r>
            <a:br>
              <a:rPr lang="en-US" sz="1400" dirty="0" smtClean="0">
                <a:solidFill>
                  <a:srgbClr val="695E4A"/>
                </a:solidFill>
              </a:rPr>
            </a:br>
            <a:r>
              <a:rPr lang="en-US" sz="1400" dirty="0" smtClean="0">
                <a:solidFill>
                  <a:srgbClr val="695E4A"/>
                </a:solidFill>
              </a:rPr>
              <a:t>The findings and conclusions in this report are those of the authors and do not necessarily represent the official position of the Centers for Disease Control and Prevention.</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929" y="1040524"/>
            <a:ext cx="8202275" cy="3184208"/>
          </a:xfrm>
          <a:prstGeom prst="rect">
            <a:avLst/>
          </a:prstGeom>
        </p:spPr>
      </p:pic>
    </p:spTree>
    <p:extLst>
      <p:ext uri="{BB962C8B-B14F-4D97-AF65-F5344CB8AC3E}">
        <p14:creationId xmlns:p14="http://schemas.microsoft.com/office/powerpoint/2010/main" val="425370124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8" name="Picture Placeholder 11"/>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9"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header</a:t>
            </a:r>
          </a:p>
        </p:txBody>
      </p:sp>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6"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1150718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4" name="Chart Placeholder 2"/>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15" name="Text Placeholder 13"/>
          <p:cNvSpPr>
            <a:spLocks noGrp="1"/>
          </p:cNvSpPr>
          <p:nvPr>
            <p:ph type="body" sz="quarter" idx="15" hasCustomPrompt="1"/>
          </p:nvPr>
        </p:nvSpPr>
        <p:spPr>
          <a:xfrm>
            <a:off x="749510" y="131762"/>
            <a:ext cx="6019486" cy="797627"/>
          </a:xfrm>
          <a:prstGeom prst="rect">
            <a:avLst/>
          </a:prstGeom>
        </p:spPr>
        <p:txBody>
          <a:bodyPr anchor="ctr">
            <a:normAutofit/>
          </a:bodyPr>
          <a:lstStyle>
            <a:lvl1pPr marL="0" indent="0">
              <a:buNone/>
              <a:defRPr sz="2200">
                <a:solidFill>
                  <a:srgbClr val="FFFFFF"/>
                </a:solidFill>
                <a:latin typeface="Verdana"/>
                <a:cs typeface="Verdana"/>
              </a:defRPr>
            </a:lvl1pPr>
          </a:lstStyle>
          <a:p>
            <a:pPr lvl="0"/>
            <a:r>
              <a:rPr lang="en-US" dirty="0" smtClean="0"/>
              <a:t>Click to add slide header</a:t>
            </a:r>
            <a:endParaRPr lang="en-US" dirty="0"/>
          </a:p>
        </p:txBody>
      </p:sp>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pPr defTabSz="457200"/>
            <a:fld id="{7391EDBC-5481-E248-9D04-B6CCC7FAB9E3}" type="slidenum">
              <a:rPr lang="en-US" smtClean="0">
                <a:solidFill>
                  <a:prstClr val="black"/>
                </a:solidFill>
              </a:rPr>
              <a:pPr defTabSz="457200"/>
              <a:t>‹#›</a:t>
            </a:fld>
            <a:endParaRPr lang="en-US" dirty="0">
              <a:solidFill>
                <a:prstClr val="black"/>
              </a:solidFill>
            </a:endParaRPr>
          </a:p>
        </p:txBody>
      </p:sp>
      <p:sp>
        <p:nvSpPr>
          <p:cNvPr id="7" name="Picture Placeholder 2"/>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333851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38657" y="756093"/>
            <a:ext cx="6592123" cy="954287"/>
          </a:xfrm>
          <a:prstGeom prst="rect">
            <a:avLst/>
          </a:prstGeom>
        </p:spPr>
        <p:txBody>
          <a:bodyPr rtlCol="0">
            <a:normAutofit/>
          </a:body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690660" y="2004508"/>
            <a:ext cx="6540120" cy="4565373"/>
          </a:xfrm>
        </p:spPr>
        <p:txBody>
          <a:bodyPr/>
          <a:lstStyle>
            <a:lvl2pPr indent="-438869">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8432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9062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defRPr/>
            </a:pPr>
            <a:fld id="{E3DD0BBD-6698-4486-8A3C-AF64F37A2B88}" type="datetimeFigureOut">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defRPr/>
              </a:pPr>
              <a:t>11/5/2018</a:t>
            </a:fld>
            <a:endParaRPr lang="en-US" altLang="en-US">
              <a:solidFill>
                <a:prstClr val="black"/>
              </a:solidFill>
              <a:latin typeface="Calibri" panose="020F0502020204030204" pitchFamily="34" charset="0"/>
              <a:ea typeface="ヒラギノ角ゴ Pro W3" charset="-128"/>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91432" tIns="45718" rIns="91432" bIns="45718"/>
          <a:lstStyle>
            <a:lvl1pPr fontAlgn="auto">
              <a:spcBef>
                <a:spcPts val="0"/>
              </a:spcBef>
              <a:spcAft>
                <a:spcPts val="0"/>
              </a:spcAft>
              <a:defRPr>
                <a:latin typeface="+mn-lt"/>
                <a:ea typeface="+mn-ea"/>
                <a:cs typeface="+mn-cs"/>
              </a:defRPr>
            </a:lvl1pPr>
          </a:lstStyle>
          <a:p>
            <a:pPr defTabSz="457155">
              <a:defRPr/>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pPr>
            <a:fld id="{B424CA19-A9B1-413D-90C8-E2A8DBAB2BEC}" type="slidenum">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pPr>
              <a:t>‹#›</a:t>
            </a:fld>
            <a:endParaRPr lang="en-US" altLang="en-US">
              <a:solidFill>
                <a:prstClr val="black"/>
              </a:solidFill>
              <a:latin typeface="Calibri" panose="020F0502020204030204" pitchFamily="34" charset="0"/>
              <a:ea typeface="ヒラギノ角ゴ Pro W3" charset="-128"/>
            </a:endParaRPr>
          </a:p>
        </p:txBody>
      </p:sp>
    </p:spTree>
    <p:extLst>
      <p:ext uri="{BB962C8B-B14F-4D97-AF65-F5344CB8AC3E}">
        <p14:creationId xmlns:p14="http://schemas.microsoft.com/office/powerpoint/2010/main" val="3672998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367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0286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587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Tree>
    <p:extLst>
      <p:ext uri="{BB962C8B-B14F-4D97-AF65-F5344CB8AC3E}">
        <p14:creationId xmlns:p14="http://schemas.microsoft.com/office/powerpoint/2010/main" val="352245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defRPr/>
            </a:pPr>
            <a:fld id="{FB0D58D6-BA39-4907-8A81-F0E630E8DB1E}" type="datetimeFigureOut">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defRPr/>
              </a:pPr>
              <a:t>11/5/2018</a:t>
            </a:fld>
            <a:endParaRPr lang="en-US" altLang="en-US">
              <a:solidFill>
                <a:prstClr val="black"/>
              </a:solidFill>
              <a:latin typeface="Calibri" panose="020F0502020204030204" pitchFamily="34" charset="0"/>
              <a:ea typeface="ヒラギノ角ゴ Pro W3" charset="-128"/>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91432" tIns="45718" rIns="91432" bIns="45718"/>
          <a:lstStyle>
            <a:lvl1pPr fontAlgn="auto">
              <a:spcBef>
                <a:spcPts val="0"/>
              </a:spcBef>
              <a:spcAft>
                <a:spcPts val="0"/>
              </a:spcAft>
              <a:defRPr>
                <a:latin typeface="+mn-lt"/>
                <a:ea typeface="+mn-ea"/>
                <a:cs typeface="+mn-cs"/>
              </a:defRPr>
            </a:lvl1pPr>
          </a:lstStyle>
          <a:p>
            <a:pPr defTabSz="457155">
              <a:defRPr/>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pPr>
            <a:fld id="{65E6DFC2-B900-488E-9D76-F5DD2816AF1D}" type="slidenum">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pPr>
              <a:t>‹#›</a:t>
            </a:fld>
            <a:endParaRPr lang="en-US" altLang="en-US">
              <a:solidFill>
                <a:prstClr val="black"/>
              </a:solidFill>
              <a:latin typeface="Calibri" panose="020F0502020204030204" pitchFamily="34" charset="0"/>
              <a:ea typeface="ヒラギノ角ゴ Pro W3" charset="-128"/>
            </a:endParaRPr>
          </a:p>
        </p:txBody>
      </p:sp>
    </p:spTree>
    <p:extLst>
      <p:ext uri="{BB962C8B-B14F-4D97-AF65-F5344CB8AC3E}">
        <p14:creationId xmlns:p14="http://schemas.microsoft.com/office/powerpoint/2010/main" val="402613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38657" y="756093"/>
            <a:ext cx="6592123" cy="954287"/>
          </a:xfrm>
          <a:prstGeom prst="rect">
            <a:avLst/>
          </a:prstGeom>
        </p:spPr>
        <p:txBody>
          <a:bodyPr rtlCol="0">
            <a:normAutofit/>
          </a:body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690660" y="2004508"/>
            <a:ext cx="6540120" cy="4565373"/>
          </a:xfrm>
        </p:spPr>
        <p:txBody>
          <a:bodyPr/>
          <a:lstStyle>
            <a:lvl2pPr indent="-438869">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5038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9087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defRPr/>
            </a:pPr>
            <a:fld id="{E3DD0BBD-6698-4486-8A3C-AF64F37A2B88}" type="datetimeFigureOut">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defRPr/>
              </a:pPr>
              <a:t>11/5/2018</a:t>
            </a:fld>
            <a:endParaRPr lang="en-US" altLang="en-US">
              <a:solidFill>
                <a:prstClr val="black"/>
              </a:solidFill>
              <a:latin typeface="Calibri" panose="020F0502020204030204" pitchFamily="34" charset="0"/>
              <a:ea typeface="ヒラギノ角ゴ Pro W3" charset="-128"/>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91432" tIns="45718" rIns="91432" bIns="45718"/>
          <a:lstStyle>
            <a:lvl1pPr fontAlgn="auto">
              <a:spcBef>
                <a:spcPts val="0"/>
              </a:spcBef>
              <a:spcAft>
                <a:spcPts val="0"/>
              </a:spcAft>
              <a:defRPr>
                <a:latin typeface="+mn-lt"/>
                <a:ea typeface="+mn-ea"/>
                <a:cs typeface="+mn-cs"/>
              </a:defRPr>
            </a:lvl1pPr>
          </a:lstStyle>
          <a:p>
            <a:pPr defTabSz="457155">
              <a:defRPr/>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pPr>
            <a:fld id="{B424CA19-A9B1-413D-90C8-E2A8DBAB2BEC}" type="slidenum">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pPr>
              <a:t>‹#›</a:t>
            </a:fld>
            <a:endParaRPr lang="en-US" altLang="en-US">
              <a:solidFill>
                <a:prstClr val="black"/>
              </a:solidFill>
              <a:latin typeface="Calibri" panose="020F0502020204030204" pitchFamily="34" charset="0"/>
              <a:ea typeface="ヒラギノ角ゴ Pro W3" charset="-128"/>
            </a:endParaRPr>
          </a:p>
        </p:txBody>
      </p:sp>
    </p:spTree>
    <p:extLst>
      <p:ext uri="{BB962C8B-B14F-4D97-AF65-F5344CB8AC3E}">
        <p14:creationId xmlns:p14="http://schemas.microsoft.com/office/powerpoint/2010/main" val="837428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247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5028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931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Tree>
    <p:extLst>
      <p:ext uri="{BB962C8B-B14F-4D97-AF65-F5344CB8AC3E}">
        <p14:creationId xmlns:p14="http://schemas.microsoft.com/office/powerpoint/2010/main" val="3080326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defRPr/>
            </a:pPr>
            <a:fld id="{FB0D58D6-BA39-4907-8A81-F0E630E8DB1E}" type="datetimeFigureOut">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defRPr/>
              </a:pPr>
              <a:t>11/5/2018</a:t>
            </a:fld>
            <a:endParaRPr lang="en-US" altLang="en-US">
              <a:solidFill>
                <a:prstClr val="black"/>
              </a:solidFill>
              <a:latin typeface="Calibri" panose="020F0502020204030204" pitchFamily="34" charset="0"/>
              <a:ea typeface="ヒラギノ角ゴ Pro W3" charset="-128"/>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91432" tIns="45718" rIns="91432" bIns="45718"/>
          <a:lstStyle>
            <a:lvl1pPr fontAlgn="auto">
              <a:spcBef>
                <a:spcPts val="0"/>
              </a:spcBef>
              <a:spcAft>
                <a:spcPts val="0"/>
              </a:spcAft>
              <a:defRPr>
                <a:latin typeface="+mn-lt"/>
                <a:ea typeface="+mn-ea"/>
                <a:cs typeface="+mn-cs"/>
              </a:defRPr>
            </a:lvl1pPr>
          </a:lstStyle>
          <a:p>
            <a:pPr defTabSz="457155">
              <a:defRPr/>
            </a:pPr>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pPr>
            <a:fld id="{65E6DFC2-B900-488E-9D76-F5DD2816AF1D}" type="slidenum">
              <a:rPr lang="en-US" altLang="en-US" smtClean="0">
                <a:solidFill>
                  <a:prstClr val="black"/>
                </a:solidFill>
                <a:latin typeface="Calibri" panose="020F0502020204030204" pitchFamily="34" charset="0"/>
                <a:ea typeface="ヒラギノ角ゴ Pro W3" charset="-128"/>
              </a:rPr>
              <a:pPr defTabSz="457155" fontAlgn="base">
                <a:spcBef>
                  <a:spcPct val="0"/>
                </a:spcBef>
                <a:spcAft>
                  <a:spcPct val="0"/>
                </a:spcAft>
              </a:pPr>
              <a:t>‹#›</a:t>
            </a:fld>
            <a:endParaRPr lang="en-US" altLang="en-US">
              <a:solidFill>
                <a:prstClr val="black"/>
              </a:solidFill>
              <a:latin typeface="Calibri" panose="020F0502020204030204" pitchFamily="34" charset="0"/>
              <a:ea typeface="ヒラギノ角ゴ Pro W3" charset="-128"/>
            </a:endParaRPr>
          </a:p>
        </p:txBody>
      </p:sp>
    </p:spTree>
    <p:extLst>
      <p:ext uri="{BB962C8B-B14F-4D97-AF65-F5344CB8AC3E}">
        <p14:creationId xmlns:p14="http://schemas.microsoft.com/office/powerpoint/2010/main" val="3780340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38657" y="756093"/>
            <a:ext cx="6592123" cy="954287"/>
          </a:xfrm>
          <a:prstGeom prst="rect">
            <a:avLst/>
          </a:prstGeom>
        </p:spPr>
        <p:txBody>
          <a:bodyPr rtlCol="0">
            <a:normAutofit/>
          </a:body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690660" y="2004508"/>
            <a:ext cx="6540120" cy="4565373"/>
          </a:xfrm>
        </p:spPr>
        <p:txBody>
          <a:bodyPr/>
          <a:lstStyle>
            <a:lvl2pPr indent="-438869">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6517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300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defRPr/>
            </a:pPr>
            <a:fld id="{E3DD0BBD-6698-4486-8A3C-AF64F37A2B88}" type="datetimeFigureOut">
              <a:rPr lang="en-US" altLang="en-US" smtClean="0">
                <a:solidFill>
                  <a:prstClr val="black"/>
                </a:solidFill>
                <a:ea typeface="ヒラギノ角ゴ Pro W3" charset="-128"/>
              </a:rPr>
              <a:pPr defTabSz="457155" fontAlgn="base">
                <a:spcBef>
                  <a:spcPct val="0"/>
                </a:spcBef>
                <a:spcAft>
                  <a:spcPct val="0"/>
                </a:spcAft>
                <a:defRPr/>
              </a:pPr>
              <a:t>11/5/2018</a:t>
            </a:fld>
            <a:endParaRPr lang="en-US" altLang="en-US">
              <a:solidFill>
                <a:prstClr val="black"/>
              </a:solidFill>
              <a:ea typeface="ヒラギノ角ゴ Pro W3" charset="-128"/>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91432" tIns="45718" rIns="91432" bIns="45718"/>
          <a:lstStyle>
            <a:lvl1pPr fontAlgn="auto">
              <a:spcBef>
                <a:spcPts val="0"/>
              </a:spcBef>
              <a:spcAft>
                <a:spcPts val="0"/>
              </a:spcAft>
              <a:defRPr>
                <a:latin typeface="+mn-lt"/>
                <a:ea typeface="+mn-ea"/>
                <a:cs typeface="+mn-cs"/>
              </a:defRPr>
            </a:lvl1pPr>
          </a:lstStyle>
          <a:p>
            <a:pPr defTabSz="457155">
              <a:defRPr/>
            </a:pP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pPr>
            <a:fld id="{B424CA19-A9B1-413D-90C8-E2A8DBAB2BEC}" type="slidenum">
              <a:rPr lang="en-US" altLang="en-US" smtClean="0">
                <a:solidFill>
                  <a:prstClr val="black"/>
                </a:solidFill>
                <a:ea typeface="ヒラギノ角ゴ Pro W3" charset="-128"/>
              </a:rPr>
              <a:pPr defTabSz="457155" fontAlgn="base">
                <a:spcBef>
                  <a:spcPct val="0"/>
                </a:spcBef>
                <a:spcAft>
                  <a:spcPct val="0"/>
                </a:spcAft>
              </a:pPr>
              <a:t>‹#›</a:t>
            </a:fld>
            <a:endParaRPr lang="en-US" altLang="en-US">
              <a:solidFill>
                <a:prstClr val="black"/>
              </a:solidFill>
              <a:ea typeface="ヒラギノ角ゴ Pro W3" charset="-128"/>
            </a:endParaRPr>
          </a:p>
        </p:txBody>
      </p:sp>
    </p:spTree>
    <p:extLst>
      <p:ext uri="{BB962C8B-B14F-4D97-AF65-F5344CB8AC3E}">
        <p14:creationId xmlns:p14="http://schemas.microsoft.com/office/powerpoint/2010/main" val="511055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3698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4023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915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Tree>
    <p:extLst>
      <p:ext uri="{BB962C8B-B14F-4D97-AF65-F5344CB8AC3E}">
        <p14:creationId xmlns:p14="http://schemas.microsoft.com/office/powerpoint/2010/main" val="2941293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500"/>
            </a:lvl1pPr>
            <a:lvl2pPr marL="457155" indent="0">
              <a:buNone/>
              <a:defRPr sz="1200"/>
            </a:lvl2pPr>
            <a:lvl3pPr marL="914309" indent="0">
              <a:buNone/>
              <a:defRPr sz="11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defRPr/>
            </a:pPr>
            <a:fld id="{FB0D58D6-BA39-4907-8A81-F0E630E8DB1E}" type="datetimeFigureOut">
              <a:rPr lang="en-US" altLang="en-US" smtClean="0">
                <a:solidFill>
                  <a:prstClr val="black"/>
                </a:solidFill>
                <a:ea typeface="ヒラギノ角ゴ Pro W3" charset="-128"/>
              </a:rPr>
              <a:pPr defTabSz="457155" fontAlgn="base">
                <a:spcBef>
                  <a:spcPct val="0"/>
                </a:spcBef>
                <a:spcAft>
                  <a:spcPct val="0"/>
                </a:spcAft>
                <a:defRPr/>
              </a:pPr>
              <a:t>11/5/2018</a:t>
            </a:fld>
            <a:endParaRPr lang="en-US" altLang="en-US">
              <a:solidFill>
                <a:prstClr val="black"/>
              </a:solidFill>
              <a:ea typeface="ヒラギノ角ゴ Pro W3" charset="-128"/>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91432" tIns="45718" rIns="91432" bIns="45718"/>
          <a:lstStyle>
            <a:lvl1pPr fontAlgn="auto">
              <a:spcBef>
                <a:spcPts val="0"/>
              </a:spcBef>
              <a:spcAft>
                <a:spcPts val="0"/>
              </a:spcAft>
              <a:defRPr>
                <a:latin typeface="+mn-lt"/>
                <a:ea typeface="+mn-ea"/>
                <a:cs typeface="+mn-cs"/>
              </a:defRPr>
            </a:lvl1pPr>
          </a:lstStyle>
          <a:p>
            <a:pPr defTabSz="457155">
              <a:defRPr/>
            </a:pP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32" tIns="45718" rIns="91432" bIns="45718" numCol="1" anchor="t" anchorCtr="0" compatLnSpc="1">
            <a:prstTxWarp prst="textNoShape">
              <a:avLst/>
            </a:prstTxWarp>
          </a:bodyPr>
          <a:lstStyle>
            <a:lvl1pPr>
              <a:defRPr/>
            </a:lvl1pPr>
          </a:lstStyle>
          <a:p>
            <a:pPr defTabSz="457155" fontAlgn="base">
              <a:spcBef>
                <a:spcPct val="0"/>
              </a:spcBef>
              <a:spcAft>
                <a:spcPct val="0"/>
              </a:spcAft>
            </a:pPr>
            <a:fld id="{65E6DFC2-B900-488E-9D76-F5DD2816AF1D}" type="slidenum">
              <a:rPr lang="en-US" altLang="en-US" smtClean="0">
                <a:solidFill>
                  <a:prstClr val="black"/>
                </a:solidFill>
                <a:ea typeface="ヒラギノ角ゴ Pro W3" charset="-128"/>
              </a:rPr>
              <a:pPr defTabSz="457155" fontAlgn="base">
                <a:spcBef>
                  <a:spcPct val="0"/>
                </a:spcBef>
                <a:spcAft>
                  <a:spcPct val="0"/>
                </a:spcAft>
              </a:pPr>
              <a:t>‹#›</a:t>
            </a:fld>
            <a:endParaRPr lang="en-US" altLang="en-US">
              <a:solidFill>
                <a:prstClr val="black"/>
              </a:solidFill>
              <a:ea typeface="ヒラギノ角ゴ Pro W3" charset="-128"/>
            </a:endParaRPr>
          </a:p>
        </p:txBody>
      </p:sp>
    </p:spTree>
    <p:extLst>
      <p:ext uri="{BB962C8B-B14F-4D97-AF65-F5344CB8AC3E}">
        <p14:creationId xmlns:p14="http://schemas.microsoft.com/office/powerpoint/2010/main" val="2967101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8" name="Text Placeholder 5"/>
          <p:cNvSpPr>
            <a:spLocks noGrp="1"/>
          </p:cNvSpPr>
          <p:nvPr>
            <p:ph type="body" sz="quarter" idx="11" hasCustomPrompt="1"/>
          </p:nvPr>
        </p:nvSpPr>
        <p:spPr>
          <a:xfrm>
            <a:off x="2286000" y="6281928"/>
            <a:ext cx="5105400" cy="27127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000" baseline="0">
                <a:solidFill>
                  <a:schemeClr val="bg1"/>
                </a:solidFill>
              </a:defRPr>
            </a:lvl1pPr>
          </a:lstStyle>
          <a:p>
            <a:r>
              <a:rPr lang="en-US" dirty="0" smtClean="0"/>
              <a:t>Place Descriptor Here</a:t>
            </a:r>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197855531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271272"/>
          </a:xfrm>
          <a:prstGeom prst="rect">
            <a:avLst/>
          </a:prstGeom>
        </p:spPr>
        <p:txBody>
          <a:bodyPr/>
          <a:lstStyle>
            <a:lvl1pPr>
              <a:buNone/>
              <a:defRPr sz="1000" baseline="0">
                <a:solidFill>
                  <a:schemeClr val="bg1"/>
                </a:solidFill>
              </a:defRPr>
            </a:lvl1pPr>
          </a:lstStyle>
          <a:p>
            <a:r>
              <a:rPr lang="en-US" dirty="0" smtClean="0"/>
              <a:t>Place Descriptor Here</a:t>
            </a:r>
          </a:p>
        </p:txBody>
      </p:sp>
      <p:sp>
        <p:nvSpPr>
          <p:cNvPr id="10" name="Text Placeholder 6"/>
          <p:cNvSpPr>
            <a:spLocks noGrp="1"/>
          </p:cNvSpPr>
          <p:nvPr>
            <p:ph type="body" sz="quarter" idx="12" hasCustomPrompt="1"/>
          </p:nvPr>
        </p:nvSpPr>
        <p:spPr>
          <a:xfrm>
            <a:off x="2286000" y="6473952"/>
            <a:ext cx="5105400" cy="307848"/>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241873622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661126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5" name="Text Placeholder 5"/>
          <p:cNvSpPr>
            <a:spLocks noGrp="1"/>
          </p:cNvSpPr>
          <p:nvPr>
            <p:ph type="body" sz="quarter" idx="11" hasCustomPrompt="1"/>
          </p:nvPr>
        </p:nvSpPr>
        <p:spPr>
          <a:xfrm>
            <a:off x="2133600" y="6019800"/>
            <a:ext cx="65532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16297016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92230218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308749799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21315442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321182853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45542397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5716208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129910191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8EED535-26D4-4644-BADB-71AD068C2E5A}" type="datetimeFigureOut">
              <a:rPr lang="en-US" smtClean="0">
                <a:solidFill>
                  <a:srgbClr val="0039A6"/>
                </a:solidFill>
              </a:rPr>
              <a:pPr/>
              <a:t>11/5/2018</a:t>
            </a:fld>
            <a:endParaRPr lang="en-US">
              <a:solidFill>
                <a:srgbClr val="0039A6"/>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srgbClr val="0039A6"/>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846CB97-39F8-45F4-9C60-E99D234F8EED}" type="slidenum">
              <a:rPr lang="en-US" smtClean="0">
                <a:solidFill>
                  <a:srgbClr val="0039A6"/>
                </a:solidFill>
              </a:rPr>
              <a:pPr/>
              <a:t>‹#›</a:t>
            </a:fld>
            <a:endParaRPr lang="en-US">
              <a:solidFill>
                <a:srgbClr val="0039A6"/>
              </a:solidFill>
            </a:endParaRPr>
          </a:p>
        </p:txBody>
      </p:sp>
    </p:spTree>
    <p:extLst>
      <p:ext uri="{BB962C8B-B14F-4D97-AF65-F5344CB8AC3E}">
        <p14:creationId xmlns:p14="http://schemas.microsoft.com/office/powerpoint/2010/main" val="2349499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ormAutofit/>
          </a:bodyPr>
          <a:lstStyle>
            <a:lvl1pPr>
              <a:defRPr sz="4600" b="1">
                <a:solidFill>
                  <a:srgbClr val="13288F"/>
                </a:solidFill>
              </a:defRPr>
            </a:lvl1pPr>
          </a:lstStyle>
          <a:p>
            <a:r>
              <a:rPr lang="en-US" smtClean="0"/>
              <a:t>Click to edit Master title style</a:t>
            </a:r>
            <a:endParaRPr lang="en-US" dirty="0"/>
          </a:p>
        </p:txBody>
      </p:sp>
      <p:pic>
        <p:nvPicPr>
          <p:cNvPr id="7"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6350" y="685800"/>
            <a:ext cx="17716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OS\Communications\K_Lynch\Kate's pics\teens-stair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81988" y="5257800"/>
            <a:ext cx="206201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OS\Communications\K_Lynch\Kate's pics\family.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81589" y="5257800"/>
            <a:ext cx="21732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My Pictures\sunscreen.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10014" y="5257800"/>
            <a:ext cx="11715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My Pictures\lab-DonnaGreen2.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5257800"/>
            <a:ext cx="174798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seniors walking.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71789" y="5257800"/>
            <a:ext cx="106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S:\OS\Communications\PHIP photos\life jacket.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26302" y="5257800"/>
            <a:ext cx="10556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logo-comm_color.gif"/>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705600" y="4525963"/>
            <a:ext cx="18049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0" y="5105400"/>
            <a:ext cx="8534400" cy="0"/>
          </a:xfrm>
          <a:prstGeom prst="line">
            <a:avLst/>
          </a:prstGeom>
          <a:ln w="19050">
            <a:solidFill>
              <a:srgbClr val="A6DC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1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3" y="1271016"/>
            <a:ext cx="7772400" cy="1362075"/>
          </a:xfrm>
          <a:prstGeom prst="rect">
            <a:avLst/>
          </a:prstGeom>
        </p:spPr>
        <p:txBody>
          <a:bodyPr anchor="t"/>
          <a:lstStyle>
            <a:lvl1pPr algn="ctr">
              <a:lnSpc>
                <a:spcPts val="3800"/>
              </a:lnSpc>
              <a:defRPr sz="3600" b="1" cap="all" baseline="0">
                <a:effectLst/>
                <a:latin typeface="Calibri" pitchFamily="34" charset="0"/>
              </a:defRPr>
            </a:lvl1pPr>
          </a:lstStyle>
          <a:p>
            <a:endParaRPr lang="en-US" dirty="0"/>
          </a:p>
        </p:txBody>
      </p:sp>
      <p:sp>
        <p:nvSpPr>
          <p:cNvPr id="3" name="Text Placeholder 2"/>
          <p:cNvSpPr>
            <a:spLocks noGrp="1"/>
          </p:cNvSpPr>
          <p:nvPr>
            <p:ph type="body" idx="1"/>
          </p:nvPr>
        </p:nvSpPr>
        <p:spPr>
          <a:xfrm>
            <a:off x="684213" y="2743200"/>
            <a:ext cx="7772400" cy="1500187"/>
          </a:xfrm>
          <a:prstGeom prst="rect">
            <a:avLst/>
          </a:prstGeom>
        </p:spPr>
        <p:txBody>
          <a:bodyPr anchor="t" anchorCtr="0"/>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22748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94CAB63-83D1-4E68-AC5D-F39DA0C1E7A7}" type="datetimeFigureOut">
              <a:rPr lang="en-US" smtClean="0">
                <a:solidFill>
                  <a:srgbClr val="0039A6"/>
                </a:solidFill>
              </a:rPr>
              <a:pPr/>
              <a:t>11/5/2018</a:t>
            </a:fld>
            <a:endParaRPr lang="en-US">
              <a:solidFill>
                <a:srgbClr val="0039A6"/>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39A6"/>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E13E96C-9738-494C-B256-7BE69228E33E}" type="slidenum">
              <a:rPr lang="en-US" smtClean="0">
                <a:solidFill>
                  <a:srgbClr val="0039A6"/>
                </a:solidFill>
              </a:rPr>
              <a:pPr/>
              <a:t>‹#›</a:t>
            </a:fld>
            <a:endParaRPr lang="en-US">
              <a:solidFill>
                <a:srgbClr val="0039A6"/>
              </a:solidFill>
            </a:endParaRPr>
          </a:p>
        </p:txBody>
      </p:sp>
    </p:spTree>
    <p:extLst>
      <p:ext uri="{BB962C8B-B14F-4D97-AF65-F5344CB8AC3E}">
        <p14:creationId xmlns:p14="http://schemas.microsoft.com/office/powerpoint/2010/main" val="2587713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8" name="Text Placeholder 5"/>
          <p:cNvSpPr>
            <a:spLocks noGrp="1"/>
          </p:cNvSpPr>
          <p:nvPr>
            <p:ph type="body" sz="quarter" idx="11" hasCustomPrompt="1"/>
          </p:nvPr>
        </p:nvSpPr>
        <p:spPr>
          <a:xfrm>
            <a:off x="2286000" y="6281928"/>
            <a:ext cx="5105400" cy="27127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000" baseline="0">
                <a:solidFill>
                  <a:schemeClr val="bg1"/>
                </a:solidFill>
              </a:defRPr>
            </a:lvl1pPr>
          </a:lstStyle>
          <a:p>
            <a:r>
              <a:rPr lang="en-US" dirty="0" smtClean="0"/>
              <a:t>Place Descriptor Here</a:t>
            </a:r>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79729180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271272"/>
          </a:xfrm>
          <a:prstGeom prst="rect">
            <a:avLst/>
          </a:prstGeom>
        </p:spPr>
        <p:txBody>
          <a:bodyPr/>
          <a:lstStyle>
            <a:lvl1pPr>
              <a:buNone/>
              <a:defRPr sz="1000" baseline="0">
                <a:solidFill>
                  <a:schemeClr val="bg1"/>
                </a:solidFill>
              </a:defRPr>
            </a:lvl1pPr>
          </a:lstStyle>
          <a:p>
            <a:r>
              <a:rPr lang="en-US" dirty="0" smtClean="0"/>
              <a:t>Place Descriptor Here</a:t>
            </a:r>
          </a:p>
        </p:txBody>
      </p:sp>
      <p:sp>
        <p:nvSpPr>
          <p:cNvPr id="10" name="Text Placeholder 6"/>
          <p:cNvSpPr>
            <a:spLocks noGrp="1"/>
          </p:cNvSpPr>
          <p:nvPr>
            <p:ph type="body" sz="quarter" idx="12" hasCustomPrompt="1"/>
          </p:nvPr>
        </p:nvSpPr>
        <p:spPr>
          <a:xfrm>
            <a:off x="2286000" y="6473952"/>
            <a:ext cx="5105400" cy="307848"/>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56058203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93039009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57662143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99148309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33774265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426885092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32356052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tx1"/>
              </a:buClr>
              <a:buSzPct val="70000"/>
              <a:buFont typeface="Wingdings" pitchFamily="2" charset="2"/>
              <a:buChar char="§"/>
              <a:defRPr sz="2400" b="1">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smtClean="0"/>
          </a:p>
          <a:p>
            <a:pPr lvl="1"/>
            <a:endParaRPr lang="en-US" dirty="0" smtClean="0"/>
          </a:p>
          <a:p>
            <a:pPr lvl="2"/>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6"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86938716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1466878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152918557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B5E9B0-70D3-4F51-B427-BD081F3EE9DE}" type="datetime1">
              <a:rPr lang="en-US" smtClean="0">
                <a:solidFill>
                  <a:srgbClr val="0039A6"/>
                </a:solidFill>
              </a:rPr>
              <a:pPr/>
              <a:t>11/5/2018</a:t>
            </a:fld>
            <a:endParaRPr lang="en-US" dirty="0">
              <a:solidFill>
                <a:srgbClr val="0039A6"/>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E1A28E-F56C-415E-BF39-99E91E60D8CE}"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3269977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15E4D0-B0AE-443C-AA53-04DAD1F26446}" type="datetime1">
              <a:rPr lang="en-US" smtClean="0">
                <a:solidFill>
                  <a:srgbClr val="0039A6"/>
                </a:solidFill>
              </a:rPr>
              <a:pPr/>
              <a:t>11/5/2018</a:t>
            </a:fld>
            <a:endParaRPr lang="en-US" dirty="0">
              <a:solidFill>
                <a:srgbClr val="0039A6"/>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4A9A1C-B45A-43AA-ADB8-1040776B75E0}"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108338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8F5C9E9-5A45-494D-9A06-CE9728E59B8C}" type="datetime1">
              <a:rPr lang="en-US" smtClean="0">
                <a:solidFill>
                  <a:srgbClr val="0039A6"/>
                </a:solidFill>
              </a:rPr>
              <a:pPr/>
              <a:t>11/5/2018</a:t>
            </a:fld>
            <a:endParaRPr lang="en-US" dirty="0">
              <a:solidFill>
                <a:srgbClr val="0039A6"/>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4A9A1C-B45A-43AA-ADB8-1040776B75E0}"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169626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8" name="Text Placeholder 5"/>
          <p:cNvSpPr>
            <a:spLocks noGrp="1"/>
          </p:cNvSpPr>
          <p:nvPr>
            <p:ph type="body" sz="quarter" idx="11" hasCustomPrompt="1"/>
          </p:nvPr>
        </p:nvSpPr>
        <p:spPr>
          <a:xfrm>
            <a:off x="2286000" y="6281928"/>
            <a:ext cx="5105400" cy="27127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000" baseline="0">
                <a:solidFill>
                  <a:schemeClr val="bg1"/>
                </a:solidFill>
              </a:defRPr>
            </a:lvl1pPr>
          </a:lstStyle>
          <a:p>
            <a:r>
              <a:rPr lang="en-US" dirty="0" smtClean="0"/>
              <a:t>Place Descriptor Here</a:t>
            </a:r>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390144856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0269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NPAO_Title_Content">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sp>
        <p:nvSpPr>
          <p:cNvPr id="7" name="TextBox 6"/>
          <p:cNvSpPr txBox="1"/>
          <p:nvPr userDrawn="1"/>
        </p:nvSpPr>
        <p:spPr>
          <a:xfrm>
            <a:off x="8823647" y="5595185"/>
            <a:ext cx="290271" cy="184666"/>
          </a:xfrm>
          <a:prstGeom prst="rect">
            <a:avLst/>
          </a:prstGeom>
          <a:noFill/>
        </p:spPr>
        <p:txBody>
          <a:bodyPr wrap="square" rtlCol="0">
            <a:spAutoFit/>
          </a:bodyPr>
          <a:lstStyle/>
          <a:p>
            <a:r>
              <a:rPr lang="en-US" sz="600" dirty="0" smtClean="0">
                <a:solidFill>
                  <a:srgbClr val="000000"/>
                </a:solidFill>
                <a:latin typeface="Calibri" panose="020F0502020204030204" pitchFamily="34" charset="0"/>
              </a:rPr>
              <a:t>SM</a:t>
            </a:r>
          </a:p>
        </p:txBody>
      </p:sp>
    </p:spTree>
    <p:extLst>
      <p:ext uri="{BB962C8B-B14F-4D97-AF65-F5344CB8AC3E}">
        <p14:creationId xmlns:p14="http://schemas.microsoft.com/office/powerpoint/2010/main" val="1754497754"/>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NPAO_Title_Content">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918466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latin typeface="Calibri" pitchFamily="34" charset="0"/>
              </a:defRPr>
            </a:lvl1pPr>
          </a:lstStyle>
          <a:p>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38658" y="756088"/>
            <a:ext cx="6592122" cy="954286"/>
          </a:xfrm>
          <a:prstGeom prst="rect">
            <a:avLst/>
          </a:prstGeom>
        </p:spPr>
        <p:txBody>
          <a:bodyPr rtlCol="0">
            <a:normAutofit/>
          </a:body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690660" y="2004507"/>
            <a:ext cx="6540120" cy="4565373"/>
          </a:xfrm>
        </p:spPr>
        <p:txBody>
          <a:bodyPr/>
          <a:lstStyle>
            <a:lvl2pPr indent="-438912">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8048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869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E3DD0BBD-6698-4486-8A3C-AF64F37A2B88}" type="datetimeFigureOut">
              <a:rPr lang="en-US" altLang="en-US">
                <a:solidFill>
                  <a:prstClr val="black"/>
                </a:solidFill>
                <a:ea typeface="ヒラギノ角ゴ Pro W3" charset="-128"/>
              </a:rPr>
              <a:pPr defTabSz="457200" fontAlgn="base">
                <a:spcBef>
                  <a:spcPct val="0"/>
                </a:spcBef>
                <a:spcAft>
                  <a:spcPct val="0"/>
                </a:spcAft>
                <a:defRPr/>
              </a:pPr>
              <a:t>11/5/2018</a:t>
            </a:fld>
            <a:endParaRPr lang="en-US" altLang="en-US">
              <a:solidFill>
                <a:prstClr val="black"/>
              </a:solidFill>
              <a:ea typeface="ヒラギノ角ゴ Pro W3"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B424CA19-A9B1-413D-90C8-E2A8DBAB2BEC}" type="slidenum">
              <a:rPr lang="en-US" altLang="en-US">
                <a:solidFill>
                  <a:prstClr val="black"/>
                </a:solidFill>
                <a:ea typeface="ヒラギノ角ゴ Pro W3" charset="-128"/>
              </a:rPr>
              <a:pPr defTabSz="457200" fontAlgn="base">
                <a:spcBef>
                  <a:spcPct val="0"/>
                </a:spcBef>
                <a:spcAft>
                  <a:spcPct val="0"/>
                </a:spcAft>
              </a:pPr>
              <a:t>‹#›</a:t>
            </a:fld>
            <a:endParaRPr lang="en-US" altLang="en-US">
              <a:solidFill>
                <a:prstClr val="black"/>
              </a:solidFill>
              <a:ea typeface="ヒラギノ角ゴ Pro W3" charset="-128"/>
            </a:endParaRPr>
          </a:p>
        </p:txBody>
      </p:sp>
    </p:spTree>
    <p:extLst>
      <p:ext uri="{BB962C8B-B14F-4D97-AF65-F5344CB8AC3E}">
        <p14:creationId xmlns:p14="http://schemas.microsoft.com/office/powerpoint/2010/main" val="24173385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5366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7224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4488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17521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FB0D58D6-BA39-4907-8A81-F0E630E8DB1E}" type="datetimeFigureOut">
              <a:rPr lang="en-US" altLang="en-US">
                <a:solidFill>
                  <a:prstClr val="black"/>
                </a:solidFill>
                <a:ea typeface="ヒラギノ角ゴ Pro W3" charset="-128"/>
              </a:rPr>
              <a:pPr defTabSz="457200" fontAlgn="base">
                <a:spcBef>
                  <a:spcPct val="0"/>
                </a:spcBef>
                <a:spcAft>
                  <a:spcPct val="0"/>
                </a:spcAft>
                <a:defRPr/>
              </a:pPr>
              <a:t>11/5/2018</a:t>
            </a:fld>
            <a:endParaRPr lang="en-US" altLang="en-US">
              <a:solidFill>
                <a:prstClr val="black"/>
              </a:solidFill>
              <a:ea typeface="ヒラギノ角ゴ Pro W3"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65E6DFC2-B900-488E-9D76-F5DD2816AF1D}" type="slidenum">
              <a:rPr lang="en-US" altLang="en-US">
                <a:solidFill>
                  <a:prstClr val="black"/>
                </a:solidFill>
                <a:ea typeface="ヒラギノ角ゴ Pro W3" charset="-128"/>
              </a:rPr>
              <a:pPr defTabSz="457200" fontAlgn="base">
                <a:spcBef>
                  <a:spcPct val="0"/>
                </a:spcBef>
                <a:spcAft>
                  <a:spcPct val="0"/>
                </a:spcAft>
              </a:pPr>
              <a:t>‹#›</a:t>
            </a:fld>
            <a:endParaRPr lang="en-US" altLang="en-US">
              <a:solidFill>
                <a:prstClr val="black"/>
              </a:solidFill>
              <a:ea typeface="ヒラギノ角ゴ Pro W3" charset="-128"/>
            </a:endParaRPr>
          </a:p>
        </p:txBody>
      </p:sp>
    </p:spTree>
    <p:extLst>
      <p:ext uri="{BB962C8B-B14F-4D97-AF65-F5344CB8AC3E}">
        <p14:creationId xmlns:p14="http://schemas.microsoft.com/office/powerpoint/2010/main" val="3918298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NPAO_Title_Content">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914896932"/>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ep 2">
    <p:spTree>
      <p:nvGrpSpPr>
        <p:cNvPr id="1" name=""/>
        <p:cNvGrpSpPr/>
        <p:nvPr/>
      </p:nvGrpSpPr>
      <p:grpSpPr>
        <a:xfrm>
          <a:off x="0" y="0"/>
          <a:ext cx="0" cy="0"/>
          <a:chOff x="0" y="0"/>
          <a:chExt cx="0" cy="0"/>
        </a:xfrm>
      </p:grpSpPr>
      <p:pic>
        <p:nvPicPr>
          <p:cNvPr id="5" name="Picture 4" descr="Screen Clipping"/>
          <p:cNvPicPr>
            <a:picLocks noChangeAspect="1"/>
          </p:cNvPicPr>
          <p:nvPr userDrawn="1"/>
        </p:nvPicPr>
        <p:blipFill rotWithShape="1">
          <a:blip r:embed="rId2">
            <a:extLst>
              <a:ext uri="{28A0092B-C50C-407E-A947-70E740481C1C}">
                <a14:useLocalDpi xmlns:a14="http://schemas.microsoft.com/office/drawing/2010/main" val="0"/>
              </a:ext>
            </a:extLst>
          </a:blip>
          <a:srcRect t="6209"/>
          <a:stretch/>
        </p:blipFill>
        <p:spPr>
          <a:xfrm>
            <a:off x="0" y="1"/>
            <a:ext cx="9144000" cy="1435260"/>
          </a:xfrm>
          <a:prstGeom prst="rect">
            <a:avLst/>
          </a:prstGeom>
        </p:spPr>
      </p:pic>
      <p:sp>
        <p:nvSpPr>
          <p:cNvPr id="2" name="Title 1"/>
          <p:cNvSpPr>
            <a:spLocks noGrp="1"/>
          </p:cNvSpPr>
          <p:nvPr>
            <p:ph type="title" hasCustomPrompt="1"/>
          </p:nvPr>
        </p:nvSpPr>
        <p:spPr>
          <a:xfrm>
            <a:off x="457200" y="274640"/>
            <a:ext cx="8229600"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1739153" y="1545167"/>
            <a:ext cx="6947647"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63596" y="5595185"/>
            <a:ext cx="1026035" cy="103094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285" y="1435260"/>
            <a:ext cx="1588867" cy="1593208"/>
          </a:xfrm>
          <a:prstGeom prst="rect">
            <a:avLst/>
          </a:prstGeom>
        </p:spPr>
      </p:pic>
      <p:sp>
        <p:nvSpPr>
          <p:cNvPr id="10" name="TextBox 9"/>
          <p:cNvSpPr txBox="1"/>
          <p:nvPr userDrawn="1"/>
        </p:nvSpPr>
        <p:spPr>
          <a:xfrm>
            <a:off x="8823647" y="5595185"/>
            <a:ext cx="290271" cy="184666"/>
          </a:xfrm>
          <a:prstGeom prst="rect">
            <a:avLst/>
          </a:prstGeom>
          <a:noFill/>
        </p:spPr>
        <p:txBody>
          <a:bodyPr wrap="square" rtlCol="0">
            <a:spAutoFit/>
          </a:bodyPr>
          <a:lstStyle/>
          <a:p>
            <a:r>
              <a:rPr lang="en-US" sz="600" dirty="0" smtClean="0">
                <a:solidFill>
                  <a:srgbClr val="000000"/>
                </a:solidFill>
                <a:latin typeface="Calibri" panose="020F0502020204030204" pitchFamily="34" charset="0"/>
              </a:rPr>
              <a:t>SM</a:t>
            </a:r>
          </a:p>
        </p:txBody>
      </p:sp>
    </p:spTree>
    <p:extLst>
      <p:ext uri="{BB962C8B-B14F-4D97-AF65-F5344CB8AC3E}">
        <p14:creationId xmlns:p14="http://schemas.microsoft.com/office/powerpoint/2010/main" val="86187843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A_Section">
    <p:bg>
      <p:bgPr>
        <a:solidFill>
          <a:srgbClr val="005DAB"/>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2111" t="7347" r="59595" b="7493"/>
          <a:stretch/>
        </p:blipFill>
        <p:spPr>
          <a:xfrm>
            <a:off x="-10579" y="-13547"/>
            <a:ext cx="9174899" cy="6871547"/>
          </a:xfrm>
          <a:prstGeom prst="rect">
            <a:avLst/>
          </a:prstGeom>
        </p:spPr>
      </p:pic>
      <p:sp>
        <p:nvSpPr>
          <p:cNvPr id="7" name="TextBox 6"/>
          <p:cNvSpPr txBox="1"/>
          <p:nvPr userDrawn="1"/>
        </p:nvSpPr>
        <p:spPr>
          <a:xfrm>
            <a:off x="636186" y="5914733"/>
            <a:ext cx="7881364" cy="769634"/>
          </a:xfrm>
          <a:prstGeom prst="rect">
            <a:avLst/>
          </a:prstGeom>
          <a:noFill/>
        </p:spPr>
        <p:txBody>
          <a:bodyPr wrap="square" rtlCol="0">
            <a:spAutoFit/>
          </a:bodyPr>
          <a:lstStyle/>
          <a:p>
            <a:pPr algn="ctr" eaLnBrk="0" fontAlgn="base" hangingPunct="0">
              <a:spcBef>
                <a:spcPct val="0"/>
              </a:spcBef>
              <a:spcAft>
                <a:spcPct val="0"/>
              </a:spcAft>
              <a:defRPr/>
            </a:pPr>
            <a:r>
              <a:rPr lang="en-US" sz="1467" dirty="0">
                <a:solidFill>
                  <a:srgbClr val="FFFFFF">
                    <a:lumMod val="85000"/>
                  </a:srgbClr>
                </a:solidFill>
              </a:rPr>
              <a:t>National </a:t>
            </a:r>
            <a:r>
              <a:rPr lang="en-US" sz="1467" dirty="0" smtClean="0">
                <a:solidFill>
                  <a:srgbClr val="FFFFFF">
                    <a:lumMod val="85000"/>
                  </a:srgbClr>
                </a:solidFill>
              </a:rPr>
              <a:t>leadership • Surveillance • Applied Research</a:t>
            </a:r>
            <a:r>
              <a:rPr lang="en-US" sz="1467" dirty="0">
                <a:solidFill>
                  <a:srgbClr val="FFFFFF">
                    <a:lumMod val="85000"/>
                  </a:srgbClr>
                </a:solidFill>
              </a:rPr>
              <a:t> </a:t>
            </a:r>
            <a:r>
              <a:rPr lang="en-US" sz="1467" dirty="0" smtClean="0">
                <a:solidFill>
                  <a:srgbClr val="FFFFFF">
                    <a:lumMod val="85000"/>
                  </a:srgbClr>
                </a:solidFill>
              </a:rPr>
              <a:t>• Evaluation</a:t>
            </a:r>
            <a:r>
              <a:rPr lang="en-US" sz="1467" dirty="0">
                <a:solidFill>
                  <a:srgbClr val="FFFFFF">
                    <a:lumMod val="85000"/>
                  </a:srgbClr>
                </a:solidFill>
              </a:rPr>
              <a:t> </a:t>
            </a:r>
            <a:r>
              <a:rPr lang="en-US" sz="1467" dirty="0" smtClean="0">
                <a:solidFill>
                  <a:srgbClr val="FFFFFF">
                    <a:lumMod val="85000"/>
                  </a:srgbClr>
                </a:solidFill>
              </a:rPr>
              <a:t>• Program Development • Technical </a:t>
            </a:r>
            <a:r>
              <a:rPr lang="en-US" sz="1467" dirty="0">
                <a:solidFill>
                  <a:srgbClr val="FFFFFF">
                    <a:lumMod val="85000"/>
                  </a:srgbClr>
                </a:solidFill>
              </a:rPr>
              <a:t>A</a:t>
            </a:r>
            <a:r>
              <a:rPr lang="en-US" sz="1467" dirty="0" smtClean="0">
                <a:solidFill>
                  <a:srgbClr val="FFFFFF">
                    <a:lumMod val="85000"/>
                  </a:srgbClr>
                </a:solidFill>
              </a:rPr>
              <a:t>ssistance • Promote Evidence-Based </a:t>
            </a:r>
            <a:r>
              <a:rPr lang="en-US" sz="1467" dirty="0">
                <a:solidFill>
                  <a:srgbClr val="FFFFFF">
                    <a:lumMod val="85000"/>
                  </a:srgbClr>
                </a:solidFill>
              </a:rPr>
              <a:t>P</a:t>
            </a:r>
            <a:r>
              <a:rPr lang="en-US" sz="1467" dirty="0" smtClean="0">
                <a:solidFill>
                  <a:srgbClr val="FFFFFF">
                    <a:lumMod val="85000"/>
                  </a:srgbClr>
                </a:solidFill>
              </a:rPr>
              <a:t>ractice • Training</a:t>
            </a:r>
            <a:r>
              <a:rPr lang="en-US" sz="1467" dirty="0">
                <a:solidFill>
                  <a:srgbClr val="FFFFFF">
                    <a:lumMod val="85000"/>
                  </a:srgbClr>
                </a:solidFill>
              </a:rPr>
              <a:t> </a:t>
            </a:r>
            <a:r>
              <a:rPr lang="en-US" sz="1467" dirty="0" smtClean="0">
                <a:solidFill>
                  <a:srgbClr val="FFFFFF">
                    <a:lumMod val="85000"/>
                  </a:srgbClr>
                </a:solidFill>
              </a:rPr>
              <a:t>• Partnership Development • Policy Analysis • Communications • </a:t>
            </a:r>
            <a:r>
              <a:rPr lang="en-US" sz="1467" dirty="0">
                <a:solidFill>
                  <a:srgbClr val="FFFFFF">
                    <a:lumMod val="85000"/>
                  </a:srgbClr>
                </a:solidFill>
              </a:rPr>
              <a:t>M</a:t>
            </a:r>
            <a:r>
              <a:rPr lang="en-US" sz="1467" dirty="0" smtClean="0">
                <a:solidFill>
                  <a:srgbClr val="FFFFFF">
                    <a:lumMod val="85000"/>
                  </a:srgbClr>
                </a:solidFill>
              </a:rPr>
              <a:t>edia Relations • </a:t>
            </a:r>
            <a:endParaRPr lang="en-US" sz="1467" dirty="0" smtClean="0">
              <a:solidFill>
                <a:srgbClr val="FFFFFF">
                  <a:lumMod val="85000"/>
                </a:srgbClr>
              </a:solidFill>
              <a:latin typeface="Myriad Web Pro" panose="020B0503030403020204" pitchFamily="34" charset="0"/>
            </a:endParaRPr>
          </a:p>
        </p:txBody>
      </p:sp>
      <p:sp>
        <p:nvSpPr>
          <p:cNvPr id="2" name="Title 1"/>
          <p:cNvSpPr>
            <a:spLocks noGrp="1"/>
          </p:cNvSpPr>
          <p:nvPr>
            <p:ph type="title" hasCustomPrompt="1"/>
          </p:nvPr>
        </p:nvSpPr>
        <p:spPr>
          <a:xfrm>
            <a:off x="429413" y="262736"/>
            <a:ext cx="8294913" cy="1162051"/>
          </a:xfrm>
          <a:prstGeom prst="rect">
            <a:avLst/>
          </a:prstGeom>
          <a:solidFill>
            <a:srgbClr val="F2F2F2">
              <a:alpha val="85000"/>
            </a:srgbClr>
          </a:solidFill>
        </p:spPr>
        <p:txBody>
          <a:bodyPr anchor="b"/>
          <a:lstStyle>
            <a:lvl1pPr algn="l">
              <a:defRPr sz="3600" b="1" baseline="0">
                <a:solidFill>
                  <a:srgbClr val="005DAB"/>
                </a:solidFill>
                <a:effectLst/>
                <a:latin typeface="+mj-lt"/>
              </a:defRPr>
            </a:lvl1pPr>
          </a:lstStyle>
          <a:p>
            <a:r>
              <a:rPr lang="en-US" dirty="0" smtClean="0"/>
              <a:t>Section Header – Rockwell Bold Size 27</a:t>
            </a:r>
            <a:endParaRPr lang="en-US" dirty="0"/>
          </a:p>
        </p:txBody>
      </p:sp>
      <p:sp>
        <p:nvSpPr>
          <p:cNvPr id="5" name="Text Placeholder 2"/>
          <p:cNvSpPr>
            <a:spLocks noGrp="1"/>
          </p:cNvSpPr>
          <p:nvPr>
            <p:ph type="body" idx="1" hasCustomPrompt="1"/>
          </p:nvPr>
        </p:nvSpPr>
        <p:spPr>
          <a:xfrm>
            <a:off x="429412" y="1493196"/>
            <a:ext cx="7772400" cy="568325"/>
          </a:xfrm>
          <a:prstGeom prst="rect">
            <a:avLst/>
          </a:prstGeom>
        </p:spPr>
        <p:txBody>
          <a:bodyPr anchor="b"/>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 – Gadugi Size 15</a:t>
            </a:r>
          </a:p>
        </p:txBody>
      </p:sp>
    </p:spTree>
    <p:extLst>
      <p:ext uri="{BB962C8B-B14F-4D97-AF65-F5344CB8AC3E}">
        <p14:creationId xmlns:p14="http://schemas.microsoft.com/office/powerpoint/2010/main" val="2145021960"/>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pt 21_PA_Section">
    <p:bg>
      <p:bgPr>
        <a:solidFill>
          <a:srgbClr val="005DAB"/>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2111" t="7347" r="59595" b="7493"/>
          <a:stretch/>
        </p:blipFill>
        <p:spPr>
          <a:xfrm>
            <a:off x="-10579" y="-13547"/>
            <a:ext cx="9174899" cy="6871547"/>
          </a:xfrm>
          <a:prstGeom prst="rect">
            <a:avLst/>
          </a:prstGeom>
        </p:spPr>
      </p:pic>
      <p:sp>
        <p:nvSpPr>
          <p:cNvPr id="7" name="TextBox 6"/>
          <p:cNvSpPr txBox="1"/>
          <p:nvPr userDrawn="1"/>
        </p:nvSpPr>
        <p:spPr>
          <a:xfrm>
            <a:off x="-127574" y="-13546"/>
            <a:ext cx="11270137" cy="8218212"/>
          </a:xfrm>
          <a:prstGeom prst="rect">
            <a:avLst/>
          </a:prstGeom>
          <a:noFill/>
        </p:spPr>
        <p:txBody>
          <a:bodyPr wrap="square" rtlCol="0">
            <a:spAutoFit/>
          </a:bodyPr>
          <a:lstStyle/>
          <a:p>
            <a:pPr eaLnBrk="0" fontAlgn="base" hangingPunct="0">
              <a:spcBef>
                <a:spcPct val="0"/>
              </a:spcBef>
              <a:spcAft>
                <a:spcPct val="0"/>
              </a:spcAft>
              <a:defRPr/>
            </a:pPr>
            <a:r>
              <a:rPr lang="en-US" sz="5867" dirty="0">
                <a:solidFill>
                  <a:srgbClr val="FFFFFF">
                    <a:lumMod val="85000"/>
                  </a:srgbClr>
                </a:solidFill>
              </a:rPr>
              <a:t>National </a:t>
            </a:r>
            <a:r>
              <a:rPr lang="en-US" sz="5867" dirty="0" smtClean="0">
                <a:solidFill>
                  <a:srgbClr val="FFFFFF">
                    <a:lumMod val="85000"/>
                  </a:srgbClr>
                </a:solidFill>
              </a:rPr>
              <a:t>leadership • Surveillance • Applied Research</a:t>
            </a:r>
            <a:r>
              <a:rPr lang="en-US" sz="5867" dirty="0">
                <a:solidFill>
                  <a:srgbClr val="FFFFFF">
                    <a:lumMod val="85000"/>
                  </a:srgbClr>
                </a:solidFill>
              </a:rPr>
              <a:t> </a:t>
            </a:r>
            <a:r>
              <a:rPr lang="en-US" sz="5867" dirty="0" smtClean="0">
                <a:solidFill>
                  <a:srgbClr val="FFFFFF">
                    <a:lumMod val="85000"/>
                  </a:srgbClr>
                </a:solidFill>
              </a:rPr>
              <a:t>• Evaluation</a:t>
            </a:r>
            <a:r>
              <a:rPr lang="en-US" sz="5867" dirty="0">
                <a:solidFill>
                  <a:srgbClr val="FFFFFF">
                    <a:lumMod val="85000"/>
                  </a:srgbClr>
                </a:solidFill>
              </a:rPr>
              <a:t> </a:t>
            </a:r>
            <a:r>
              <a:rPr lang="en-US" sz="5867" dirty="0" smtClean="0">
                <a:solidFill>
                  <a:srgbClr val="FFFFFF">
                    <a:lumMod val="85000"/>
                  </a:srgbClr>
                </a:solidFill>
              </a:rPr>
              <a:t>• Program Development • Technical </a:t>
            </a:r>
            <a:r>
              <a:rPr lang="en-US" sz="5867" dirty="0">
                <a:solidFill>
                  <a:srgbClr val="FFFFFF">
                    <a:lumMod val="85000"/>
                  </a:srgbClr>
                </a:solidFill>
              </a:rPr>
              <a:t>A</a:t>
            </a:r>
            <a:r>
              <a:rPr lang="en-US" sz="5867" dirty="0" smtClean="0">
                <a:solidFill>
                  <a:srgbClr val="FFFFFF">
                    <a:lumMod val="85000"/>
                  </a:srgbClr>
                </a:solidFill>
              </a:rPr>
              <a:t>ssistance • Promote Evidence-Based </a:t>
            </a:r>
            <a:r>
              <a:rPr lang="en-US" sz="5867" dirty="0">
                <a:solidFill>
                  <a:srgbClr val="FFFFFF">
                    <a:lumMod val="85000"/>
                  </a:srgbClr>
                </a:solidFill>
              </a:rPr>
              <a:t>P</a:t>
            </a:r>
            <a:r>
              <a:rPr lang="en-US" sz="5867" dirty="0" smtClean="0">
                <a:solidFill>
                  <a:srgbClr val="FFFFFF">
                    <a:lumMod val="85000"/>
                  </a:srgbClr>
                </a:solidFill>
              </a:rPr>
              <a:t>ractice • Training</a:t>
            </a:r>
            <a:r>
              <a:rPr lang="en-US" sz="5867" dirty="0">
                <a:solidFill>
                  <a:srgbClr val="FFFFFF">
                    <a:lumMod val="85000"/>
                  </a:srgbClr>
                </a:solidFill>
              </a:rPr>
              <a:t> </a:t>
            </a:r>
            <a:r>
              <a:rPr lang="en-US" sz="5867" dirty="0" smtClean="0">
                <a:solidFill>
                  <a:srgbClr val="FFFFFF">
                    <a:lumMod val="85000"/>
                  </a:srgbClr>
                </a:solidFill>
              </a:rPr>
              <a:t>• Partnership Development • Policy Analysis • Communications • </a:t>
            </a:r>
            <a:r>
              <a:rPr lang="en-US" sz="5867" dirty="0">
                <a:solidFill>
                  <a:srgbClr val="FFFFFF">
                    <a:lumMod val="85000"/>
                  </a:srgbClr>
                </a:solidFill>
              </a:rPr>
              <a:t>M</a:t>
            </a:r>
            <a:r>
              <a:rPr lang="en-US" sz="5867" dirty="0" smtClean="0">
                <a:solidFill>
                  <a:srgbClr val="FFFFFF">
                    <a:lumMod val="85000"/>
                  </a:srgbClr>
                </a:solidFill>
              </a:rPr>
              <a:t>edia Relations</a:t>
            </a:r>
            <a:endParaRPr lang="en-US" sz="5867" dirty="0" smtClean="0">
              <a:solidFill>
                <a:srgbClr val="FFFFFF">
                  <a:lumMod val="85000"/>
                </a:srgbClr>
              </a:solidFill>
              <a:latin typeface="Myriad Web Pro" panose="020B0503030403020204" pitchFamily="34" charset="0"/>
            </a:endParaRP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8" b="8691"/>
          <a:stretch/>
        </p:blipFill>
        <p:spPr>
          <a:xfrm>
            <a:off x="1697474" y="574176"/>
            <a:ext cx="5758793" cy="3203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hasCustomPrompt="1"/>
          </p:nvPr>
        </p:nvSpPr>
        <p:spPr>
          <a:xfrm>
            <a:off x="457202" y="4365497"/>
            <a:ext cx="8294913" cy="1162051"/>
          </a:xfrm>
          <a:prstGeom prst="rect">
            <a:avLst/>
          </a:prstGeom>
          <a:solidFill>
            <a:srgbClr val="F2F2F2">
              <a:alpha val="85000"/>
            </a:srgbClr>
          </a:solidFill>
        </p:spPr>
        <p:txBody>
          <a:bodyPr anchor="b"/>
          <a:lstStyle>
            <a:lvl1pPr algn="l">
              <a:defRPr sz="3600" b="1" baseline="0">
                <a:solidFill>
                  <a:srgbClr val="005DAB"/>
                </a:solidFill>
                <a:effectLst/>
                <a:latin typeface="+mj-lt"/>
              </a:defRPr>
            </a:lvl1pPr>
          </a:lstStyle>
          <a:p>
            <a:r>
              <a:rPr lang="en-US" dirty="0" smtClean="0"/>
              <a:t>Section Header – Rockwell Bold Size 27</a:t>
            </a:r>
            <a:endParaRPr lang="en-US" dirty="0"/>
          </a:p>
        </p:txBody>
      </p:sp>
      <p:sp>
        <p:nvSpPr>
          <p:cNvPr id="5" name="Text Placeholder 2"/>
          <p:cNvSpPr>
            <a:spLocks noGrp="1"/>
          </p:cNvSpPr>
          <p:nvPr>
            <p:ph type="body" idx="1" hasCustomPrompt="1"/>
          </p:nvPr>
        </p:nvSpPr>
        <p:spPr>
          <a:xfrm>
            <a:off x="457201" y="5567872"/>
            <a:ext cx="7772400" cy="568325"/>
          </a:xfrm>
          <a:prstGeom prst="rect">
            <a:avLst/>
          </a:prstGeom>
        </p:spPr>
        <p:txBody>
          <a:bodyPr anchor="b"/>
          <a:lstStyle>
            <a:lvl1pPr marL="0" indent="0" algn="l">
              <a:lnSpc>
                <a:spcPts val="2200"/>
              </a:lnSpc>
              <a:buNone/>
              <a:defRPr sz="2000" baseline="0">
                <a:solidFill>
                  <a:schemeClr val="bg2"/>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 – Gadugi Size 15</a:t>
            </a:r>
          </a:p>
        </p:txBody>
      </p:sp>
    </p:spTree>
    <p:extLst>
      <p:ext uri="{BB962C8B-B14F-4D97-AF65-F5344CB8AC3E}">
        <p14:creationId xmlns:p14="http://schemas.microsoft.com/office/powerpoint/2010/main" val="412473655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NPAO_Tit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8118" y="307152"/>
            <a:ext cx="6938681"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0" y="1545167"/>
            <a:ext cx="8229600"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grpSp>
        <p:nvGrpSpPr>
          <p:cNvPr id="3" name="Group 2"/>
          <p:cNvGrpSpPr/>
          <p:nvPr userDrawn="1"/>
        </p:nvGrpSpPr>
        <p:grpSpPr>
          <a:xfrm>
            <a:off x="-10579" y="-13547"/>
            <a:ext cx="3515360" cy="5621867"/>
            <a:chOff x="4221480" y="-7621"/>
            <a:chExt cx="2636520" cy="397213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2943819"/>
              <a:ext cx="2636520" cy="102069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1940673"/>
              <a:ext cx="2636520" cy="102069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926487"/>
              <a:ext cx="2636520" cy="102069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2111" t="7347" r="39444" b="7493"/>
            <a:stretch/>
          </p:blipFill>
          <p:spPr>
            <a:xfrm>
              <a:off x="4221480" y="-7621"/>
              <a:ext cx="2636520" cy="939627"/>
            </a:xfrm>
            <a:prstGeom prst="rect">
              <a:avLst/>
            </a:prstGeom>
          </p:spPr>
        </p:pic>
      </p:gr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10579" y="5401473"/>
            <a:ext cx="3515360" cy="1360920"/>
          </a:xfrm>
          <a:prstGeom prst="rect">
            <a:avLst/>
          </a:prstGeom>
        </p:spPr>
      </p:pic>
    </p:spTree>
    <p:extLst>
      <p:ext uri="{BB962C8B-B14F-4D97-AF65-F5344CB8AC3E}">
        <p14:creationId xmlns:p14="http://schemas.microsoft.com/office/powerpoint/2010/main" val="2137719954"/>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estop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8118" y="307152"/>
            <a:ext cx="6938681"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3504781" y="1545167"/>
            <a:ext cx="5182019"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grpSp>
        <p:nvGrpSpPr>
          <p:cNvPr id="3" name="Group 2"/>
          <p:cNvGrpSpPr/>
          <p:nvPr userDrawn="1"/>
        </p:nvGrpSpPr>
        <p:grpSpPr>
          <a:xfrm>
            <a:off x="-10579" y="-13547"/>
            <a:ext cx="3515360" cy="5296173"/>
            <a:chOff x="4221480" y="-7621"/>
            <a:chExt cx="2636520" cy="397213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2943819"/>
              <a:ext cx="2636520" cy="102069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1940673"/>
              <a:ext cx="2636520" cy="102069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4221480" y="926487"/>
              <a:ext cx="2636520" cy="102069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22111" t="7347" r="39444" b="7493"/>
            <a:stretch/>
          </p:blipFill>
          <p:spPr>
            <a:xfrm>
              <a:off x="4221480" y="-7621"/>
              <a:ext cx="2636520" cy="939627"/>
            </a:xfrm>
            <a:prstGeom prst="rect">
              <a:avLst/>
            </a:prstGeom>
          </p:spPr>
        </p:pic>
      </p:gr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22111" r="39444" b="7493"/>
          <a:stretch/>
        </p:blipFill>
        <p:spPr>
          <a:xfrm>
            <a:off x="-10579" y="5250563"/>
            <a:ext cx="3515360" cy="1451493"/>
          </a:xfrm>
          <a:prstGeom prst="rect">
            <a:avLst/>
          </a:prstGeom>
        </p:spPr>
      </p:pic>
    </p:spTree>
    <p:extLst>
      <p:ext uri="{BB962C8B-B14F-4D97-AF65-F5344CB8AC3E}">
        <p14:creationId xmlns:p14="http://schemas.microsoft.com/office/powerpoint/2010/main" val="2769095068"/>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2091" t="22922" b="4728"/>
          <a:stretch/>
        </p:blipFill>
        <p:spPr>
          <a:xfrm>
            <a:off x="-13547" y="0"/>
            <a:ext cx="9157547" cy="1174376"/>
          </a:xfrm>
          <a:prstGeom prst="rect">
            <a:avLst/>
          </a:prstGeom>
        </p:spPr>
      </p:pic>
      <p:sp>
        <p:nvSpPr>
          <p:cNvPr id="2" name="Title 1"/>
          <p:cNvSpPr>
            <a:spLocks noGrp="1"/>
          </p:cNvSpPr>
          <p:nvPr>
            <p:ph type="title" hasCustomPrompt="1"/>
          </p:nvPr>
        </p:nvSpPr>
        <p:spPr>
          <a:xfrm>
            <a:off x="1739152" y="274640"/>
            <a:ext cx="6947648"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519954" y="1545167"/>
            <a:ext cx="8166845"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449366097"/>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lternate 1_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9643"/>
          <a:stretch/>
        </p:blipFill>
        <p:spPr>
          <a:xfrm>
            <a:off x="0" y="1"/>
            <a:ext cx="9144000" cy="1246095"/>
          </a:xfrm>
          <a:prstGeom prst="rect">
            <a:avLst/>
          </a:prstGeom>
        </p:spPr>
      </p:pic>
      <p:sp>
        <p:nvSpPr>
          <p:cNvPr id="2" name="Title 1"/>
          <p:cNvSpPr>
            <a:spLocks noGrp="1"/>
          </p:cNvSpPr>
          <p:nvPr>
            <p:ph type="title" hasCustomPrompt="1"/>
          </p:nvPr>
        </p:nvSpPr>
        <p:spPr>
          <a:xfrm>
            <a:off x="519954" y="274640"/>
            <a:ext cx="8166847"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519954" y="1545167"/>
            <a:ext cx="8166845"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354928631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DNPAO_Content_PIC">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48117" y="274640"/>
            <a:ext cx="6938683"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6" name="Text Placeholder 7"/>
          <p:cNvSpPr>
            <a:spLocks noGrp="1"/>
          </p:cNvSpPr>
          <p:nvPr>
            <p:ph type="body" sz="quarter" idx="10" hasCustomPrompt="1"/>
          </p:nvPr>
        </p:nvSpPr>
        <p:spPr>
          <a:xfrm>
            <a:off x="457201" y="1545167"/>
            <a:ext cx="5092263" cy="4455584"/>
          </a:xfrm>
        </p:spPr>
        <p:txBody>
          <a:bodyPr/>
          <a:lstStyle>
            <a:lvl1pPr marL="342891" indent="-342891">
              <a:buClr>
                <a:srgbClr val="8D8B00"/>
              </a:buClr>
              <a:buFont typeface="Wingdings" panose="05000000000000000000" pitchFamily="2" charset="2"/>
              <a:buChar char="§"/>
              <a:defRPr sz="2000">
                <a:solidFill>
                  <a:schemeClr val="accent4">
                    <a:lumMod val="75000"/>
                  </a:schemeClr>
                </a:solidFill>
                <a:latin typeface="+mn-lt"/>
              </a:defRPr>
            </a:lvl1pPr>
            <a:lvl2pPr>
              <a:buClr>
                <a:srgbClr val="880039"/>
              </a:buClr>
              <a:defRPr sz="2000">
                <a:solidFill>
                  <a:schemeClr val="accent4">
                    <a:lumMod val="75000"/>
                  </a:schemeClr>
                </a:solidFill>
                <a:latin typeface="+mn-lt"/>
              </a:defRPr>
            </a:lvl2pPr>
            <a:lvl3pPr>
              <a:buClr>
                <a:srgbClr val="56A0D3"/>
              </a:buClr>
              <a:defRPr sz="2000">
                <a:solidFill>
                  <a:schemeClr val="accent4">
                    <a:lumMod val="75000"/>
                  </a:schemeClr>
                </a:solidFill>
                <a:latin typeface="+mn-lt"/>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Gadugi Size 15</a:t>
            </a:r>
          </a:p>
          <a:p>
            <a:pPr lvl="1"/>
            <a:r>
              <a:rPr lang="en-US" dirty="0" smtClean="0"/>
              <a:t>Second level</a:t>
            </a:r>
          </a:p>
          <a:p>
            <a:pPr lvl="2"/>
            <a:r>
              <a:rPr lang="en-US" dirty="0" smtClean="0"/>
              <a:t>Third level</a:t>
            </a:r>
          </a:p>
        </p:txBody>
      </p:sp>
      <p:sp>
        <p:nvSpPr>
          <p:cNvPr id="5" name="Picture Placeholder 4"/>
          <p:cNvSpPr>
            <a:spLocks noGrp="1"/>
          </p:cNvSpPr>
          <p:nvPr>
            <p:ph type="pic" sz="quarter" idx="11"/>
          </p:nvPr>
        </p:nvSpPr>
        <p:spPr>
          <a:xfrm>
            <a:off x="5641953" y="1545167"/>
            <a:ext cx="3044847" cy="4455584"/>
          </a:xfrm>
        </p:spPr>
        <p:txBody>
          <a:bodyPr/>
          <a:lstStyle/>
          <a:p>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1929838559"/>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NPAO_BULLETS/DATA_2side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66046" y="274640"/>
            <a:ext cx="6920753" cy="81248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Rockwell Bold Size 21</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346442712"/>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onitoring_Reportin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75011" y="274640"/>
            <a:ext cx="6911788"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Monitoring &amp; Reporting</a:t>
            </a:r>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342891" indent="-342891">
              <a:buClr>
                <a:srgbClr val="8D8B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
                <a:srgbClr val="880039"/>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Tree>
    <p:extLst>
      <p:ext uri="{BB962C8B-B14F-4D97-AF65-F5344CB8AC3E}">
        <p14:creationId xmlns:p14="http://schemas.microsoft.com/office/powerpoint/2010/main" val="2048430049"/>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ey_Initiatives_Activitie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71168"/>
          </a:xfrm>
          <a:prstGeom prst="rect">
            <a:avLst/>
          </a:prstGeom>
        </p:spPr>
      </p:pic>
      <p:sp>
        <p:nvSpPr>
          <p:cNvPr id="2" name="Title 1"/>
          <p:cNvSpPr>
            <a:spLocks noGrp="1"/>
          </p:cNvSpPr>
          <p:nvPr>
            <p:ph type="title" hasCustomPrompt="1"/>
          </p:nvPr>
        </p:nvSpPr>
        <p:spPr>
          <a:xfrm>
            <a:off x="1757083" y="274640"/>
            <a:ext cx="6929717" cy="802321"/>
          </a:xfrm>
          <a:prstGeom prst="rect">
            <a:avLst/>
          </a:prstGeom>
        </p:spPr>
        <p:txBody>
          <a:bodyPr anchor="ctr" anchorCtr="0"/>
          <a:lstStyle>
            <a:lvl1pPr algn="l">
              <a:lnSpc>
                <a:spcPts val="3000"/>
              </a:lnSpc>
              <a:defRPr sz="2800" b="1" baseline="0">
                <a:solidFill>
                  <a:schemeClr val="bg2">
                    <a:lumMod val="95000"/>
                  </a:schemeClr>
                </a:solidFill>
                <a:effectLst/>
                <a:latin typeface="+mj-lt"/>
              </a:defRPr>
            </a:lvl1pPr>
          </a:lstStyle>
          <a:p>
            <a:r>
              <a:rPr lang="en-US" dirty="0" smtClean="0"/>
              <a:t>Key Initiatives &amp; Activities</a:t>
            </a:r>
            <a:endParaRPr lang="en-US" dirty="0"/>
          </a:p>
        </p:txBody>
      </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88355" b="-10237"/>
          <a:stretch/>
        </p:blipFill>
        <p:spPr>
          <a:xfrm>
            <a:off x="0" y="6702056"/>
            <a:ext cx="9144000" cy="311888"/>
          </a:xfrm>
          <a:prstGeom prst="rect">
            <a:avLst/>
          </a:prstGeom>
        </p:spPr>
      </p:pic>
      <p:sp>
        <p:nvSpPr>
          <p:cNvPr id="3" name="Double Brace 2"/>
          <p:cNvSpPr/>
          <p:nvPr userDrawn="1"/>
        </p:nvSpPr>
        <p:spPr>
          <a:xfrm>
            <a:off x="6096000" y="1530970"/>
            <a:ext cx="2883813" cy="5002847"/>
          </a:xfrm>
          <a:prstGeom prst="bracePair">
            <a:avLst/>
          </a:prstGeom>
          <a:noFill/>
          <a:ln w="120650">
            <a:solidFill>
              <a:srgbClr val="8B8E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C000"/>
              </a:solidFill>
            </a:endParaRPr>
          </a:p>
        </p:txBody>
      </p:sp>
      <p:sp>
        <p:nvSpPr>
          <p:cNvPr id="15" name="Oval 14"/>
          <p:cNvSpPr/>
          <p:nvPr userDrawn="1"/>
        </p:nvSpPr>
        <p:spPr>
          <a:xfrm>
            <a:off x="6848093" y="5186800"/>
            <a:ext cx="1379627" cy="1347017"/>
          </a:xfrm>
          <a:prstGeom prst="ellips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anchor="ctr"/>
          <a:lstStyle/>
          <a:p>
            <a:pPr algn="ctr" eaLnBrk="0" hangingPunct="0">
              <a:defRPr/>
            </a:pPr>
            <a:r>
              <a:rPr lang="en-US" sz="8800" b="1" dirty="0">
                <a:solidFill>
                  <a:srgbClr val="FFFFFF">
                    <a:lumMod val="95000"/>
                  </a:srgbClr>
                </a:solidFill>
                <a:sym typeface="Wingdings 2"/>
              </a:rPr>
              <a:t></a:t>
            </a:r>
            <a:endParaRPr lang="en-US" sz="8800" b="1" dirty="0">
              <a:solidFill>
                <a:srgbClr val="FFFFFF">
                  <a:lumMod val="95000"/>
                </a:srgbClr>
              </a:solidFill>
            </a:endParaRPr>
          </a:p>
        </p:txBody>
      </p:sp>
    </p:spTree>
    <p:extLst>
      <p:ext uri="{BB962C8B-B14F-4D97-AF65-F5344CB8AC3E}">
        <p14:creationId xmlns:p14="http://schemas.microsoft.com/office/powerpoint/2010/main" val="23869385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image" Target="../media/image12.jpeg"/><Relationship Id="rId4" Type="http://schemas.openxmlformats.org/officeDocument/2006/relationships/slideLayout" Target="../slideLayouts/slideLayout83.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4.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9.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5.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theme" Target="../theme/theme18.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heme" Target="../theme/theme19.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jpg"/><Relationship Id="rId12" Type="http://schemas.openxmlformats.org/officeDocument/2006/relationships/image" Target="../media/image10.gi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11" Type="http://schemas.openxmlformats.org/officeDocument/2006/relationships/image" Target="../media/image9.png"/><Relationship Id="rId5" Type="http://schemas.openxmlformats.org/officeDocument/2006/relationships/slideLayout" Target="../slideLayouts/slideLayout14.xml"/><Relationship Id="rId10"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7.pn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theme" Target="../theme/theme2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jpg"/><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2.jpe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2.jpeg"/><Relationship Id="rId4" Type="http://schemas.openxmlformats.org/officeDocument/2006/relationships/slideLayout" Target="../slideLayouts/slideLayout3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12.jpeg"/><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theme" Target="../theme/theme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9.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86" r:id="rId3"/>
    <p:sldLayoutId id="2147483684" r:id="rId4"/>
    <p:sldLayoutId id="2147483685" r:id="rId5"/>
    <p:sldLayoutId id="2147483655" r:id="rId6"/>
    <p:sldLayoutId id="2147483660" r:id="rId7"/>
    <p:sldLayoutId id="2147483661" r:id="rId8"/>
    <p:sldLayoutId id="2147483666"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716653234"/>
      </p:ext>
    </p:extLst>
  </p:cSld>
  <p:clrMap bg1="lt1" tx1="dk1" bg2="lt2" tx2="dk2" accent1="accent1" accent2="accent2" accent3="accent3" accent4="accent4" accent5="accent5" accent6="accent6" hlink="hlink" folHlink="folHlink"/>
  <p:sldLayoutIdLst>
    <p:sldLayoutId id="2147484337" r:id="rId1"/>
    <p:sldLayoutId id="2147484499" r:id="rId2"/>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CDC_art_layout.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38175" y="793750"/>
            <a:ext cx="65928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638175" y="2228850"/>
            <a:ext cx="67024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Tree>
    <p:extLst>
      <p:ext uri="{BB962C8B-B14F-4D97-AF65-F5344CB8AC3E}">
        <p14:creationId xmlns:p14="http://schemas.microsoft.com/office/powerpoint/2010/main" val="3761552020"/>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Lst>
  <p:txStyles>
    <p:titleStyle>
      <a:lvl1pPr algn="l" defTabSz="457200" rtl="0" eaLnBrk="0" fontAlgn="base" hangingPunct="0">
        <a:lnSpc>
          <a:spcPts val="3600"/>
        </a:lnSpc>
        <a:spcBef>
          <a:spcPct val="0"/>
        </a:spcBef>
        <a:spcAft>
          <a:spcPct val="0"/>
        </a:spcAft>
        <a:defRPr sz="3200" b="1" kern="1200">
          <a:solidFill>
            <a:srgbClr val="005894"/>
          </a:solidFill>
          <a:latin typeface="Myriad Pro"/>
          <a:ea typeface="ヒラギノ角ゴ Pro W3" charset="0"/>
          <a:cs typeface="ヒラギノ角ゴ Pro W3" charset="0"/>
        </a:defRPr>
      </a:lvl1pPr>
      <a:lvl2pPr algn="l" defTabSz="457200"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2pPr>
      <a:lvl3pPr algn="l" defTabSz="457200"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3pPr>
      <a:lvl4pPr algn="l" defTabSz="457200"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4pPr>
      <a:lvl5pPr algn="l" defTabSz="457200"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5pPr>
      <a:lvl6pPr marL="457200" algn="l" defTabSz="457200" rtl="0" fontAlgn="base">
        <a:lnSpc>
          <a:spcPts val="3000"/>
        </a:lnSpc>
        <a:spcBef>
          <a:spcPct val="0"/>
        </a:spcBef>
        <a:spcAft>
          <a:spcPct val="0"/>
        </a:spcAft>
        <a:defRPr sz="2600" b="1">
          <a:solidFill>
            <a:srgbClr val="005894"/>
          </a:solidFill>
          <a:latin typeface="Myriad Pro" charset="0"/>
          <a:ea typeface="ヒラギノ角ゴ Pro W3" charset="0"/>
          <a:cs typeface="ヒラギノ角ゴ Pro W3" charset="0"/>
        </a:defRPr>
      </a:lvl6pPr>
      <a:lvl7pPr marL="914400" algn="l" defTabSz="457200" rtl="0" fontAlgn="base">
        <a:lnSpc>
          <a:spcPts val="3000"/>
        </a:lnSpc>
        <a:spcBef>
          <a:spcPct val="0"/>
        </a:spcBef>
        <a:spcAft>
          <a:spcPct val="0"/>
        </a:spcAft>
        <a:defRPr sz="2600" b="1">
          <a:solidFill>
            <a:srgbClr val="005894"/>
          </a:solidFill>
          <a:latin typeface="Myriad Pro" charset="0"/>
          <a:ea typeface="ヒラギノ角ゴ Pro W3" charset="0"/>
          <a:cs typeface="ヒラギノ角ゴ Pro W3" charset="0"/>
        </a:defRPr>
      </a:lvl7pPr>
      <a:lvl8pPr marL="1371600" algn="l" defTabSz="457200" rtl="0" fontAlgn="base">
        <a:lnSpc>
          <a:spcPts val="3000"/>
        </a:lnSpc>
        <a:spcBef>
          <a:spcPct val="0"/>
        </a:spcBef>
        <a:spcAft>
          <a:spcPct val="0"/>
        </a:spcAft>
        <a:defRPr sz="2600" b="1">
          <a:solidFill>
            <a:srgbClr val="005894"/>
          </a:solidFill>
          <a:latin typeface="Myriad Pro" charset="0"/>
          <a:ea typeface="ヒラギノ角ゴ Pro W3" charset="0"/>
          <a:cs typeface="ヒラギノ角ゴ Pro W3" charset="0"/>
        </a:defRPr>
      </a:lvl8pPr>
      <a:lvl9pPr marL="1828800" algn="l" defTabSz="457200" rtl="0" fontAlgn="base">
        <a:lnSpc>
          <a:spcPts val="3000"/>
        </a:lnSpc>
        <a:spcBef>
          <a:spcPct val="0"/>
        </a:spcBef>
        <a:spcAft>
          <a:spcPct val="0"/>
        </a:spcAft>
        <a:defRPr sz="2600" b="1">
          <a:solidFill>
            <a:srgbClr val="005894"/>
          </a:solidFill>
          <a:latin typeface="Myriad Pro" charset="0"/>
          <a:ea typeface="ヒラギノ角ゴ Pro W3" charset="0"/>
          <a:cs typeface="ヒラギノ角ゴ Pro W3" charset="0"/>
        </a:defRPr>
      </a:lvl9pPr>
    </p:titleStyle>
    <p:bodyStyle>
      <a:lvl1pPr marL="342900" indent="-342900" algn="l" defTabSz="457200" rtl="0" eaLnBrk="0" fontAlgn="base" hangingPunct="0">
        <a:lnSpc>
          <a:spcPts val="2600"/>
        </a:lnSpc>
        <a:spcBef>
          <a:spcPts val="1200"/>
        </a:spcBef>
        <a:spcAft>
          <a:spcPct val="0"/>
        </a:spcAft>
        <a:buFont typeface="Arial" panose="020B0604020202020204" pitchFamily="34" charset="0"/>
        <a:defRPr sz="2000" kern="1200">
          <a:solidFill>
            <a:schemeClr val="tx1"/>
          </a:solidFill>
          <a:latin typeface="Myriad Pro"/>
          <a:ea typeface="ヒラギノ角ゴ Pro W3" charset="0"/>
          <a:cs typeface="ヒラギノ角ゴ Pro W3" charset="0"/>
        </a:defRPr>
      </a:lvl1pPr>
      <a:lvl2pPr marL="346075" indent="-438150" algn="l" defTabSz="457200" rtl="0" eaLnBrk="0" fontAlgn="base" hangingPunct="0">
        <a:lnSpc>
          <a:spcPts val="2600"/>
        </a:lnSpc>
        <a:spcBef>
          <a:spcPts val="1200"/>
        </a:spcBef>
        <a:spcAft>
          <a:spcPct val="0"/>
        </a:spcAft>
        <a:buFont typeface="Arial" panose="020B0604020202020204" pitchFamily="34" charset="0"/>
        <a:buChar char="•"/>
        <a:defRPr sz="2000" kern="1200">
          <a:solidFill>
            <a:schemeClr val="tx1"/>
          </a:solidFill>
          <a:latin typeface="Myriad Pro"/>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541740259"/>
      </p:ext>
    </p:extLst>
  </p:cSld>
  <p:clrMap bg1="lt1" tx1="dk1" bg2="lt2" tx2="dk2" accent1="accent1" accent2="accent2" accent3="accent3" accent4="accent4" accent5="accent5" accent6="accent6" hlink="hlink" folHlink="folHlink"/>
  <p:sldLayoutIdLst>
    <p:sldLayoutId id="2147484348" r:id="rId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2864071978"/>
      </p:ext>
    </p:extLst>
  </p:cSld>
  <p:clrMap bg1="lt1" tx1="dk1" bg2="lt2" tx2="dk2" accent1="accent1" accent2="accent2" accent3="accent3" accent4="accent4" accent5="accent5" accent6="accent6" hlink="hlink" folHlink="folHlink"/>
  <p:sldLayoutIdLst>
    <p:sldLayoutId id="2147484350" r:id="rId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2533090450"/>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ea typeface="+mn-ea"/>
                <a:cs typeface="+mn-cs"/>
              </a:defRPr>
            </a:lvl1pPr>
          </a:lstStyle>
          <a:p>
            <a:pPr eaLnBrk="0" fontAlgn="base" hangingPunct="0">
              <a:spcAft>
                <a:spcPct val="0"/>
              </a:spcAft>
              <a:defRPr/>
            </a:pPr>
            <a:r>
              <a:rPr lang="en-US" dirty="0"/>
              <a:t>(Enter) DEPARTMENT (ALL CAPS)</a:t>
            </a:r>
            <a:br>
              <a:rPr lang="en-US" dirty="0"/>
            </a:br>
            <a:r>
              <a:rPr lang="en-US" dirty="0"/>
              <a:t>(Enter) Division or Office (Mixed Case)</a:t>
            </a:r>
          </a:p>
          <a:p>
            <a:pPr eaLnBrk="0" fontAlgn="base" hangingPunct="0">
              <a:spcAft>
                <a:spcPct val="0"/>
              </a:spcAft>
              <a:defRPr/>
            </a:pPr>
            <a:endParaRPr lang="en-US" dirty="0"/>
          </a:p>
        </p:txBody>
      </p:sp>
    </p:spTree>
    <p:extLst>
      <p:ext uri="{BB962C8B-B14F-4D97-AF65-F5344CB8AC3E}">
        <p14:creationId xmlns:p14="http://schemas.microsoft.com/office/powerpoint/2010/main" val="340606644"/>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hf sldNum="0" hdr="0" ftr="0"/>
  <p:txStyles>
    <p:titleStyle>
      <a:lvl1pPr algn="l" rtl="0" eaLnBrk="0" fontAlgn="base" hangingPunct="0">
        <a:spcBef>
          <a:spcPct val="0"/>
        </a:spcBef>
        <a:spcAft>
          <a:spcPct val="0"/>
        </a:spcAft>
        <a:defRPr sz="3200" b="1">
          <a:solidFill>
            <a:srgbClr val="005595"/>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005595"/>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05595"/>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05595"/>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05595"/>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rgbClr val="005595"/>
          </a:solidFill>
          <a:latin typeface="+mn-lt"/>
          <a:ea typeface="ＭＳ Ｐゴシック" charset="0"/>
        </a:defRPr>
      </a:lvl2pPr>
      <a:lvl3pPr marL="1143000" indent="-228600" algn="l" rtl="0" eaLnBrk="0" fontAlgn="base" hangingPunct="0">
        <a:spcBef>
          <a:spcPct val="20000"/>
        </a:spcBef>
        <a:spcAft>
          <a:spcPct val="0"/>
        </a:spcAft>
        <a:buChar char="•"/>
        <a:defRPr sz="1600">
          <a:solidFill>
            <a:srgbClr val="005595"/>
          </a:solidFill>
          <a:latin typeface="+mn-lt"/>
          <a:ea typeface="ＭＳ Ｐゴシック" charset="0"/>
        </a:defRPr>
      </a:lvl3pPr>
      <a:lvl4pPr marL="1600200" indent="-228600" algn="l" rtl="0" eaLnBrk="0" fontAlgn="base" hangingPunct="0">
        <a:spcBef>
          <a:spcPct val="20000"/>
        </a:spcBef>
        <a:spcAft>
          <a:spcPct val="0"/>
        </a:spcAft>
        <a:buChar char="–"/>
        <a:defRPr sz="1400">
          <a:solidFill>
            <a:srgbClr val="005595"/>
          </a:solidFill>
          <a:latin typeface="+mn-lt"/>
          <a:ea typeface="ＭＳ Ｐゴシック" charset="0"/>
        </a:defRPr>
      </a:lvl4pPr>
      <a:lvl5pPr marL="2057400" indent="-228600" algn="l" rtl="0" eaLnBrk="0" fontAlgn="base" hangingPunct="0">
        <a:spcBef>
          <a:spcPct val="20000"/>
        </a:spcBef>
        <a:spcAft>
          <a:spcPct val="0"/>
        </a:spcAft>
        <a:buChar char="»"/>
        <a:defRPr sz="1400">
          <a:solidFill>
            <a:srgbClr val="005595"/>
          </a:solidFill>
          <a:latin typeface="+mn-lt"/>
          <a:ea typeface="ＭＳ Ｐゴシック" charset="0"/>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197786442"/>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 id="2147484405" r:id="rId17"/>
    <p:sldLayoutId id="2147484406" r:id="rId18"/>
    <p:sldLayoutId id="2147484407" r:id="rId19"/>
    <p:sldLayoutId id="2147484408" r:id="rId20"/>
    <p:sldLayoutId id="2147484409" r:id="rId2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Myriad Web Pro" panose="020B0503030403020204" pitchFamily="34" charset="0"/>
        </a:defRPr>
      </a:lvl2pPr>
      <a:lvl3pPr algn="ctr" rtl="0" eaLnBrk="1" fontAlgn="base" hangingPunct="1">
        <a:spcBef>
          <a:spcPct val="0"/>
        </a:spcBef>
        <a:spcAft>
          <a:spcPct val="0"/>
        </a:spcAft>
        <a:defRPr sz="4400">
          <a:solidFill>
            <a:schemeClr val="tx1"/>
          </a:solidFill>
          <a:latin typeface="Myriad Web Pro" panose="020B0503030403020204" pitchFamily="34" charset="0"/>
        </a:defRPr>
      </a:lvl3pPr>
      <a:lvl4pPr algn="ctr" rtl="0" eaLnBrk="1" fontAlgn="base" hangingPunct="1">
        <a:spcBef>
          <a:spcPct val="0"/>
        </a:spcBef>
        <a:spcAft>
          <a:spcPct val="0"/>
        </a:spcAft>
        <a:defRPr sz="4400">
          <a:solidFill>
            <a:schemeClr val="tx1"/>
          </a:solidFill>
          <a:latin typeface="Myriad Web Pro" panose="020B0503030403020204" pitchFamily="34" charset="0"/>
        </a:defRPr>
      </a:lvl4pPr>
      <a:lvl5pPr algn="ctr" rtl="0" eaLnBrk="1" fontAlgn="base" hangingPunct="1">
        <a:spcBef>
          <a:spcPct val="0"/>
        </a:spcBef>
        <a:spcAft>
          <a:spcPct val="0"/>
        </a:spcAft>
        <a:defRPr sz="4400">
          <a:solidFill>
            <a:schemeClr val="tx1"/>
          </a:solidFill>
          <a:latin typeface="Myriad Web Pro" panose="020B0503030403020204" pitchFamily="34" charset="0"/>
        </a:defRPr>
      </a:lvl5pPr>
      <a:lvl6pPr marL="457189" algn="ctr" rtl="0" eaLnBrk="1" fontAlgn="base" hangingPunct="1">
        <a:spcBef>
          <a:spcPct val="0"/>
        </a:spcBef>
        <a:spcAft>
          <a:spcPct val="0"/>
        </a:spcAft>
        <a:defRPr sz="4400">
          <a:solidFill>
            <a:schemeClr val="tx1"/>
          </a:solidFill>
          <a:latin typeface="Myriad Web Pro" panose="020B0503030403020204" pitchFamily="34" charset="0"/>
        </a:defRPr>
      </a:lvl6pPr>
      <a:lvl7pPr marL="914377" algn="ctr" rtl="0" eaLnBrk="1" fontAlgn="base" hangingPunct="1">
        <a:spcBef>
          <a:spcPct val="0"/>
        </a:spcBef>
        <a:spcAft>
          <a:spcPct val="0"/>
        </a:spcAft>
        <a:defRPr sz="4400">
          <a:solidFill>
            <a:schemeClr val="tx1"/>
          </a:solidFill>
          <a:latin typeface="Myriad Web Pro" panose="020B0503030403020204" pitchFamily="34" charset="0"/>
        </a:defRPr>
      </a:lvl7pPr>
      <a:lvl8pPr marL="1371566" algn="ctr" rtl="0" eaLnBrk="1" fontAlgn="base" hangingPunct="1">
        <a:spcBef>
          <a:spcPct val="0"/>
        </a:spcBef>
        <a:spcAft>
          <a:spcPct val="0"/>
        </a:spcAft>
        <a:defRPr sz="4400">
          <a:solidFill>
            <a:schemeClr val="tx1"/>
          </a:solidFill>
          <a:latin typeface="Myriad Web Pro" panose="020B0503030403020204" pitchFamily="34" charset="0"/>
        </a:defRPr>
      </a:lvl8pPr>
      <a:lvl9pPr marL="1828754" algn="ctr" rtl="0" eaLnBrk="1" fontAlgn="base" hangingPunct="1">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1" fontAlgn="base" hangingPunct="1">
        <a:spcBef>
          <a:spcPct val="20000"/>
        </a:spcBef>
        <a:spcAft>
          <a:spcPct val="0"/>
        </a:spcAft>
        <a:buFont typeface="Arial" panose="020B0604020202020204" pitchFamily="34" charset="0"/>
        <a:buChar char="•"/>
        <a:defRPr sz="3200" kern="1200">
          <a:solidFill>
            <a:srgbClr val="7F7F7F"/>
          </a:solidFill>
          <a:latin typeface="+mn-lt"/>
          <a:ea typeface="+mn-ea"/>
          <a:cs typeface="+mn-cs"/>
        </a:defRPr>
      </a:lvl1pPr>
      <a:lvl2pPr marL="742932" indent="-285744" algn="l" rtl="0" eaLnBrk="1" fontAlgn="base" hangingPunct="1">
        <a:spcBef>
          <a:spcPct val="20000"/>
        </a:spcBef>
        <a:spcAft>
          <a:spcPct val="0"/>
        </a:spcAft>
        <a:buFont typeface="Arial" panose="020B0604020202020204" pitchFamily="34" charset="0"/>
        <a:buChar char="–"/>
        <a:defRPr sz="2800" kern="1200">
          <a:solidFill>
            <a:srgbClr val="7F7F7F"/>
          </a:solidFill>
          <a:latin typeface="+mn-lt"/>
          <a:ea typeface="+mn-ea"/>
          <a:cs typeface="+mn-cs"/>
        </a:defRPr>
      </a:lvl2pPr>
      <a:lvl3pPr marL="1142971" indent="-228594" algn="l" rtl="0" eaLnBrk="1" fontAlgn="base" hangingPunct="1">
        <a:spcBef>
          <a:spcPct val="20000"/>
        </a:spcBef>
        <a:spcAft>
          <a:spcPct val="0"/>
        </a:spcAft>
        <a:buFont typeface="Arial" panose="020B0604020202020204" pitchFamily="34" charset="0"/>
        <a:buChar char="•"/>
        <a:defRPr sz="2400" kern="1200">
          <a:solidFill>
            <a:srgbClr val="7F7F7F"/>
          </a:solidFill>
          <a:latin typeface="+mn-lt"/>
          <a:ea typeface="+mn-ea"/>
          <a:cs typeface="+mn-cs"/>
        </a:defRPr>
      </a:lvl3pPr>
      <a:lvl4pPr marL="1600160" indent="-228594" algn="l" rtl="0" eaLnBrk="1" fontAlgn="base" hangingPunct="1">
        <a:spcBef>
          <a:spcPct val="20000"/>
        </a:spcBef>
        <a:spcAft>
          <a:spcPct val="0"/>
        </a:spcAft>
        <a:buFont typeface="Arial" panose="020B0604020202020204" pitchFamily="34" charset="0"/>
        <a:buChar char="–"/>
        <a:defRPr sz="2000" kern="1200">
          <a:solidFill>
            <a:srgbClr val="7F7F7F"/>
          </a:solidFill>
          <a:latin typeface="+mn-lt"/>
          <a:ea typeface="+mn-ea"/>
          <a:cs typeface="+mn-cs"/>
        </a:defRPr>
      </a:lvl4pPr>
      <a:lvl5pPr marL="2057349" indent="-228594" algn="l" rtl="0" eaLnBrk="1" fontAlgn="base" hangingPunct="1">
        <a:spcBef>
          <a:spcPct val="20000"/>
        </a:spcBef>
        <a:spcAft>
          <a:spcPct val="0"/>
        </a:spcAft>
        <a:buFont typeface="Arial" panose="020B0604020202020204" pitchFamily="34" charset="0"/>
        <a:buChar char="»"/>
        <a:defRPr sz="2000" kern="1200">
          <a:solidFill>
            <a:srgbClr val="7F7F7F"/>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3142192507"/>
      </p:ext>
    </p:extLst>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2977965386"/>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500"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 id="2147484430" r:id="rId19"/>
    <p:sldLayoutId id="2147484431" r:id="rId20"/>
    <p:sldLayoutId id="2147484432" r:id="rId21"/>
    <p:sldLayoutId id="2147484433" r:id="rId22"/>
    <p:sldLayoutId id="2147484434" r:id="rId23"/>
    <p:sldLayoutId id="2147484435" r:id="rId24"/>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1725607770"/>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 id="2147484462" r:id="rId14"/>
    <p:sldLayoutId id="2147484463" r:id="rId15"/>
    <p:sldLayoutId id="2147484464" r:id="rId16"/>
    <p:sldLayoutId id="2147484465" r:id="rId17"/>
    <p:sldLayoutId id="2147484466" r:id="rId18"/>
    <p:sldLayoutId id="2147484467" r:id="rId19"/>
    <p:sldLayoutId id="2147484468" r:id="rId20"/>
    <p:sldLayoutId id="2147484469" r:id="rId21"/>
    <p:sldLayoutId id="2147484470" r:id="rId22"/>
    <p:sldLayoutId id="2147484471" r:id="rId23"/>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53144" cy="1110582"/>
          </a:xfrm>
          <a:prstGeom prst="rect">
            <a:avLst/>
          </a:prstGeom>
        </p:spPr>
      </p:pic>
      <p:cxnSp>
        <p:nvCxnSpPr>
          <p:cNvPr id="28" name="Straight Connector 27"/>
          <p:cNvCxnSpPr/>
          <p:nvPr userDrawn="1"/>
        </p:nvCxnSpPr>
        <p:spPr>
          <a:xfrm>
            <a:off x="267971" y="6077340"/>
            <a:ext cx="8525338" cy="0"/>
          </a:xfrm>
          <a:prstGeom prst="line">
            <a:avLst/>
          </a:prstGeom>
          <a:ln w="19050" cmpd="sng">
            <a:solidFill>
              <a:srgbClr val="1A7B9B"/>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userDrawn="1"/>
        </p:nvGrpSpPr>
        <p:grpSpPr>
          <a:xfrm>
            <a:off x="267971" y="6158828"/>
            <a:ext cx="3332362" cy="644457"/>
            <a:chOff x="96783" y="5870950"/>
            <a:chExt cx="5295820" cy="1024179"/>
          </a:xfrm>
        </p:grpSpPr>
        <p:pic>
          <p:nvPicPr>
            <p:cNvPr id="27" name="Picture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
        <p:nvSpPr>
          <p:cNvPr id="43" name="TextBox 42"/>
          <p:cNvSpPr txBox="1"/>
          <p:nvPr userDrawn="1"/>
        </p:nvSpPr>
        <p:spPr>
          <a:xfrm>
            <a:off x="7602353" y="264904"/>
            <a:ext cx="1271502" cy="577081"/>
          </a:xfrm>
          <a:prstGeom prst="rect">
            <a:avLst/>
          </a:prstGeom>
          <a:noFill/>
        </p:spPr>
        <p:txBody>
          <a:bodyPr wrap="none" rtlCol="0">
            <a:spAutoFit/>
          </a:bodyPr>
          <a:lstStyle/>
          <a:p>
            <a:pPr defTabSz="457200"/>
            <a:r>
              <a:rPr lang="en-US" sz="1050" dirty="0">
                <a:solidFill>
                  <a:prstClr val="white"/>
                </a:solidFill>
                <a:latin typeface="Verdana" charset="0"/>
                <a:ea typeface="Verdana" charset="0"/>
                <a:cs typeface="Verdana" charset="0"/>
              </a:rPr>
              <a:t>Physical Activity</a:t>
            </a:r>
            <a:br>
              <a:rPr lang="en-US" sz="1050" dirty="0">
                <a:solidFill>
                  <a:prstClr val="white"/>
                </a:solidFill>
                <a:latin typeface="Verdana" charset="0"/>
                <a:ea typeface="Verdana" charset="0"/>
                <a:cs typeface="Verdana" charset="0"/>
              </a:rPr>
            </a:br>
            <a:r>
              <a:rPr lang="en-US" sz="1050" dirty="0">
                <a:solidFill>
                  <a:prstClr val="white"/>
                </a:solidFill>
                <a:latin typeface="Verdana" charset="0"/>
                <a:ea typeface="Verdana" charset="0"/>
                <a:cs typeface="Verdana" charset="0"/>
              </a:rPr>
              <a:t>Guidelines for</a:t>
            </a:r>
            <a:br>
              <a:rPr lang="en-US" sz="1050" dirty="0">
                <a:solidFill>
                  <a:prstClr val="white"/>
                </a:solidFill>
                <a:latin typeface="Verdana" charset="0"/>
                <a:ea typeface="Verdana" charset="0"/>
                <a:cs typeface="Verdana" charset="0"/>
              </a:rPr>
            </a:br>
            <a:r>
              <a:rPr lang="en-US" sz="1050" dirty="0">
                <a:solidFill>
                  <a:prstClr val="white"/>
                </a:solidFill>
                <a:latin typeface="Verdana" charset="0"/>
                <a:ea typeface="Verdana" charset="0"/>
                <a:cs typeface="Verdana" charset="0"/>
              </a:rPr>
              <a:t>Americans</a:t>
            </a:r>
          </a:p>
        </p:txBody>
      </p:sp>
      <p:cxnSp>
        <p:nvCxnSpPr>
          <p:cNvPr id="48" name="Straight Connector 47"/>
          <p:cNvCxnSpPr/>
          <p:nvPr userDrawn="1"/>
        </p:nvCxnSpPr>
        <p:spPr>
          <a:xfrm>
            <a:off x="7314971" y="295896"/>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Placeholder 5" descr="NIH Logo.png"/>
          <p:cNvPicPr>
            <a:picLocks noChangeAspect="1"/>
          </p:cNvPicPr>
          <p:nvPr userDrawn="1"/>
        </p:nvPicPr>
        <p:blipFill>
          <a:blip r:embed="rId10" cstate="print">
            <a:extLst>
              <a:ext uri="{28A0092B-C50C-407E-A947-70E740481C1C}">
                <a14:useLocalDpi xmlns:a14="http://schemas.microsoft.com/office/drawing/2010/main" val="0"/>
              </a:ext>
            </a:extLst>
          </a:blip>
          <a:srcRect t="19523" b="19523"/>
          <a:stretch>
            <a:fillRect/>
          </a:stretch>
        </p:blipFill>
        <p:spPr>
          <a:xfrm>
            <a:off x="3837221" y="6296667"/>
            <a:ext cx="972285" cy="373015"/>
          </a:xfrm>
          <a:prstGeom prst="rect">
            <a:avLst/>
          </a:prstGeom>
        </p:spPr>
      </p:pic>
      <p:pic>
        <p:nvPicPr>
          <p:cNvPr id="10" name="Picture 4" descr="President's Council on Fitness, Sports &amp; Nutrition Seal"/>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957434" y="6161572"/>
            <a:ext cx="654828" cy="64409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http://www.brandsoftheworld.com/sites/default/files/styles/logo-thumbnail/public/072011/centerdiseasecontrolprevention-converted.png?itok=DImg8PwL"/>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41673" y="6121280"/>
            <a:ext cx="760470" cy="7604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958004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2064061501"/>
      </p:ext>
    </p:extLst>
  </p:cSld>
  <p:clrMap bg1="lt1" tx1="dk1" bg2="lt2" tx2="dk2" accent1="accent1" accent2="accent2" accent3="accent3" accent4="accent4" accent5="accent5" accent6="accent6" hlink="hlink" folHlink="folHlink"/>
  <p:sldLayoutIdLst>
    <p:sldLayoutId id="2147484473" r:id="rId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1"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Gadugi Size 24</a:t>
            </a:r>
          </a:p>
          <a:p>
            <a:pPr lvl="1"/>
            <a:r>
              <a:rPr lang="en-US" altLang="en-US" dirty="0" smtClean="0"/>
              <a:t>Gadugi Size 21</a:t>
            </a:r>
          </a:p>
          <a:p>
            <a:pPr lvl="2"/>
            <a:r>
              <a:rPr lang="en-US" altLang="en-US" dirty="0" smtClean="0"/>
              <a:t>Gadugi Size 18</a:t>
            </a:r>
          </a:p>
          <a:p>
            <a:pPr lvl="3"/>
            <a:r>
              <a:rPr lang="en-US" altLang="en-US" dirty="0" smtClean="0"/>
              <a:t>Gadugi Size 15</a:t>
            </a:r>
          </a:p>
          <a:p>
            <a:pPr lvl="4"/>
            <a:r>
              <a:rPr lang="en-US" altLang="en-US" dirty="0" smtClean="0"/>
              <a:t>Gadugi Size 15</a:t>
            </a:r>
          </a:p>
        </p:txBody>
      </p:sp>
    </p:spTree>
    <p:extLst>
      <p:ext uri="{BB962C8B-B14F-4D97-AF65-F5344CB8AC3E}">
        <p14:creationId xmlns:p14="http://schemas.microsoft.com/office/powerpoint/2010/main" val="278531976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 id="2147484492" r:id="rId17"/>
    <p:sldLayoutId id="2147484493" r:id="rId18"/>
    <p:sldLayoutId id="2147484494" r:id="rId19"/>
    <p:sldLayoutId id="2147484495" r:id="rId20"/>
    <p:sldLayoutId id="2147484496" r:id="rId21"/>
    <p:sldLayoutId id="2147484497" r:id="rId22"/>
    <p:sldLayoutId id="2147484498" r:id="rId23"/>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Gadugi" panose="020B0502040204020203"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Gadugi" panose="020B0502040204020203"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baseline="0">
          <a:solidFill>
            <a:srgbClr val="7F7F7F"/>
          </a:solidFill>
          <a:latin typeface="Gadugi" panose="020B0502040204020203"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baseline="0">
          <a:solidFill>
            <a:srgbClr val="7F7F7F"/>
          </a:solidFill>
          <a:latin typeface="Gadugi" panose="020B0502040204020203"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4"/>
            <a:ext cx="7886700" cy="4349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165319422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53144" cy="1110582"/>
          </a:xfrm>
          <a:prstGeom prst="rect">
            <a:avLst/>
          </a:prstGeom>
        </p:spPr>
      </p:pic>
      <p:cxnSp>
        <p:nvCxnSpPr>
          <p:cNvPr id="28" name="Straight Connector 27"/>
          <p:cNvCxnSpPr/>
          <p:nvPr userDrawn="1"/>
        </p:nvCxnSpPr>
        <p:spPr>
          <a:xfrm>
            <a:off x="267971" y="6077340"/>
            <a:ext cx="8525338" cy="0"/>
          </a:xfrm>
          <a:prstGeom prst="line">
            <a:avLst/>
          </a:prstGeom>
          <a:ln w="19050" cmpd="sng">
            <a:solidFill>
              <a:srgbClr val="1A7B9B"/>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userDrawn="1"/>
        </p:nvGrpSpPr>
        <p:grpSpPr>
          <a:xfrm>
            <a:off x="267971" y="6158828"/>
            <a:ext cx="3332362" cy="644457"/>
            <a:chOff x="96783" y="5870950"/>
            <a:chExt cx="5295820" cy="1024179"/>
          </a:xfrm>
        </p:grpSpPr>
        <p:pic>
          <p:nvPicPr>
            <p:cNvPr id="27" name="Picture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
        <p:nvSpPr>
          <p:cNvPr id="43" name="TextBox 42"/>
          <p:cNvSpPr txBox="1"/>
          <p:nvPr userDrawn="1"/>
        </p:nvSpPr>
        <p:spPr>
          <a:xfrm>
            <a:off x="7602353" y="264904"/>
            <a:ext cx="1271502" cy="577081"/>
          </a:xfrm>
          <a:prstGeom prst="rect">
            <a:avLst/>
          </a:prstGeom>
          <a:noFill/>
        </p:spPr>
        <p:txBody>
          <a:bodyPr wrap="none" rtlCol="0">
            <a:spAutoFit/>
          </a:bodyPr>
          <a:lstStyle/>
          <a:p>
            <a:pPr defTabSz="457200"/>
            <a:r>
              <a:rPr lang="en-US" sz="1050" dirty="0" smtClean="0">
                <a:solidFill>
                  <a:prstClr val="white"/>
                </a:solidFill>
                <a:latin typeface="Verdana" charset="0"/>
                <a:ea typeface="Verdana" charset="0"/>
                <a:cs typeface="Verdana" charset="0"/>
              </a:rPr>
              <a:t>Physical Activity</a:t>
            </a:r>
            <a:br>
              <a:rPr lang="en-US" sz="1050" dirty="0" smtClean="0">
                <a:solidFill>
                  <a:prstClr val="white"/>
                </a:solidFill>
                <a:latin typeface="Verdana" charset="0"/>
                <a:ea typeface="Verdana" charset="0"/>
                <a:cs typeface="Verdana" charset="0"/>
              </a:rPr>
            </a:br>
            <a:r>
              <a:rPr lang="en-US" sz="1050" dirty="0" smtClean="0">
                <a:solidFill>
                  <a:prstClr val="white"/>
                </a:solidFill>
                <a:latin typeface="Verdana" charset="0"/>
                <a:ea typeface="Verdana" charset="0"/>
                <a:cs typeface="Verdana" charset="0"/>
              </a:rPr>
              <a:t>Guidelines for</a:t>
            </a:r>
            <a:br>
              <a:rPr lang="en-US" sz="1050" dirty="0" smtClean="0">
                <a:solidFill>
                  <a:prstClr val="white"/>
                </a:solidFill>
                <a:latin typeface="Verdana" charset="0"/>
                <a:ea typeface="Verdana" charset="0"/>
                <a:cs typeface="Verdana" charset="0"/>
              </a:rPr>
            </a:br>
            <a:r>
              <a:rPr lang="en-US" sz="1050" dirty="0" smtClean="0">
                <a:solidFill>
                  <a:prstClr val="white"/>
                </a:solidFill>
                <a:latin typeface="Verdana" charset="0"/>
                <a:ea typeface="Verdana" charset="0"/>
                <a:cs typeface="Verdana" charset="0"/>
              </a:rPr>
              <a:t>Americans</a:t>
            </a:r>
          </a:p>
        </p:txBody>
      </p:sp>
      <p:cxnSp>
        <p:nvCxnSpPr>
          <p:cNvPr id="48" name="Straight Connector 47"/>
          <p:cNvCxnSpPr/>
          <p:nvPr userDrawn="1"/>
        </p:nvCxnSpPr>
        <p:spPr>
          <a:xfrm>
            <a:off x="7314971" y="295896"/>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34778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CDC_art_layout.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38175" y="793752"/>
            <a:ext cx="6592888"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8" rIns="91432" bIns="45718" numCol="1" anchor="b"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638181" y="2228853"/>
            <a:ext cx="6702425"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8" rIns="9143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Tree>
    <p:extLst>
      <p:ext uri="{BB962C8B-B14F-4D97-AF65-F5344CB8AC3E}">
        <p14:creationId xmlns:p14="http://schemas.microsoft.com/office/powerpoint/2010/main" val="3316487654"/>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Lst>
  <p:txStyles>
    <p:titleStyle>
      <a:lvl1pPr algn="l" defTabSz="457155" rtl="0" eaLnBrk="0" fontAlgn="base" hangingPunct="0">
        <a:lnSpc>
          <a:spcPts val="3600"/>
        </a:lnSpc>
        <a:spcBef>
          <a:spcPct val="0"/>
        </a:spcBef>
        <a:spcAft>
          <a:spcPct val="0"/>
        </a:spcAft>
        <a:defRPr sz="3200" b="1" kern="1200">
          <a:solidFill>
            <a:srgbClr val="005894"/>
          </a:solidFill>
          <a:latin typeface="Myriad Pro"/>
          <a:ea typeface="ヒラギノ角ゴ Pro W3" charset="0"/>
          <a:cs typeface="ヒラギノ角ゴ Pro W3" charset="0"/>
        </a:defRPr>
      </a:lvl1pPr>
      <a:lvl2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2pPr>
      <a:lvl3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3pPr>
      <a:lvl4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4pPr>
      <a:lvl5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5pPr>
      <a:lvl6pPr marL="457155"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6pPr>
      <a:lvl7pPr marL="914309"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7pPr>
      <a:lvl8pPr marL="1371464"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8pPr>
      <a:lvl9pPr marL="1828618"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9pPr>
    </p:titleStyle>
    <p:bodyStyle>
      <a:lvl1pPr marL="342866" indent="-342866" algn="l" defTabSz="457155" rtl="0" eaLnBrk="0" fontAlgn="base" hangingPunct="0">
        <a:lnSpc>
          <a:spcPts val="2600"/>
        </a:lnSpc>
        <a:spcBef>
          <a:spcPts val="1200"/>
        </a:spcBef>
        <a:spcAft>
          <a:spcPct val="0"/>
        </a:spcAft>
        <a:buFont typeface="Arial" panose="020B0604020202020204" pitchFamily="34" charset="0"/>
        <a:defRPr sz="2000" kern="1200">
          <a:solidFill>
            <a:schemeClr val="tx1"/>
          </a:solidFill>
          <a:latin typeface="Myriad Pro"/>
          <a:ea typeface="ヒラギノ角ゴ Pro W3" charset="0"/>
          <a:cs typeface="ヒラギノ角ゴ Pro W3" charset="0"/>
        </a:defRPr>
      </a:lvl1pPr>
      <a:lvl2pPr marL="346042" indent="-438108" algn="l" defTabSz="457155" rtl="0" eaLnBrk="0" fontAlgn="base" hangingPunct="0">
        <a:lnSpc>
          <a:spcPts val="2600"/>
        </a:lnSpc>
        <a:spcBef>
          <a:spcPts val="1200"/>
        </a:spcBef>
        <a:spcAft>
          <a:spcPct val="0"/>
        </a:spcAft>
        <a:buFont typeface="Arial" panose="020B0604020202020204" pitchFamily="34" charset="0"/>
        <a:buChar char="•"/>
        <a:defRPr sz="2000" kern="1200">
          <a:solidFill>
            <a:schemeClr val="tx1"/>
          </a:solidFill>
          <a:latin typeface="Myriad Pro"/>
          <a:ea typeface="ヒラギノ角ゴ Pro W3" charset="0"/>
          <a:cs typeface="ヒラギノ角ゴ Pro W3" charset="0"/>
        </a:defRPr>
      </a:lvl2pPr>
      <a:lvl3pPr marL="1142886" indent="-228578" algn="l" defTabSz="45715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040" indent="-228578" algn="l" defTabSz="45715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195" indent="-228578" algn="l" defTabSz="45715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900" kern="1200">
          <a:solidFill>
            <a:schemeClr val="tx1"/>
          </a:solidFill>
          <a:latin typeface="+mn-lt"/>
          <a:ea typeface="+mn-ea"/>
          <a:cs typeface="+mn-cs"/>
        </a:defRPr>
      </a:lvl1pPr>
      <a:lvl2pPr marL="457155" algn="l" defTabSz="457155" rtl="0" eaLnBrk="1" latinLnBrk="0" hangingPunct="1">
        <a:defRPr sz="1900" kern="1200">
          <a:solidFill>
            <a:schemeClr val="tx1"/>
          </a:solidFill>
          <a:latin typeface="+mn-lt"/>
          <a:ea typeface="+mn-ea"/>
          <a:cs typeface="+mn-cs"/>
        </a:defRPr>
      </a:lvl2pPr>
      <a:lvl3pPr marL="914309" algn="l" defTabSz="457155" rtl="0" eaLnBrk="1" latinLnBrk="0" hangingPunct="1">
        <a:defRPr sz="1900" kern="1200">
          <a:solidFill>
            <a:schemeClr val="tx1"/>
          </a:solidFill>
          <a:latin typeface="+mn-lt"/>
          <a:ea typeface="+mn-ea"/>
          <a:cs typeface="+mn-cs"/>
        </a:defRPr>
      </a:lvl3pPr>
      <a:lvl4pPr marL="1371464" algn="l" defTabSz="457155" rtl="0" eaLnBrk="1" latinLnBrk="0" hangingPunct="1">
        <a:defRPr sz="1900" kern="1200">
          <a:solidFill>
            <a:schemeClr val="tx1"/>
          </a:solidFill>
          <a:latin typeface="+mn-lt"/>
          <a:ea typeface="+mn-ea"/>
          <a:cs typeface="+mn-cs"/>
        </a:defRPr>
      </a:lvl4pPr>
      <a:lvl5pPr marL="1828618" algn="l" defTabSz="457155" rtl="0" eaLnBrk="1" latinLnBrk="0" hangingPunct="1">
        <a:defRPr sz="1900" kern="1200">
          <a:solidFill>
            <a:schemeClr val="tx1"/>
          </a:solidFill>
          <a:latin typeface="+mn-lt"/>
          <a:ea typeface="+mn-ea"/>
          <a:cs typeface="+mn-cs"/>
        </a:defRPr>
      </a:lvl5pPr>
      <a:lvl6pPr marL="2285774" algn="l" defTabSz="457155" rtl="0" eaLnBrk="1" latinLnBrk="0" hangingPunct="1">
        <a:defRPr sz="1900" kern="1200">
          <a:solidFill>
            <a:schemeClr val="tx1"/>
          </a:solidFill>
          <a:latin typeface="+mn-lt"/>
          <a:ea typeface="+mn-ea"/>
          <a:cs typeface="+mn-cs"/>
        </a:defRPr>
      </a:lvl6pPr>
      <a:lvl7pPr marL="2742926" algn="l" defTabSz="457155" rtl="0" eaLnBrk="1" latinLnBrk="0" hangingPunct="1">
        <a:defRPr sz="1900" kern="1200">
          <a:solidFill>
            <a:schemeClr val="tx1"/>
          </a:solidFill>
          <a:latin typeface="+mn-lt"/>
          <a:ea typeface="+mn-ea"/>
          <a:cs typeface="+mn-cs"/>
        </a:defRPr>
      </a:lvl7pPr>
      <a:lvl8pPr marL="3200080" algn="l" defTabSz="457155" rtl="0" eaLnBrk="1" latinLnBrk="0" hangingPunct="1">
        <a:defRPr sz="1900" kern="1200">
          <a:solidFill>
            <a:schemeClr val="tx1"/>
          </a:solidFill>
          <a:latin typeface="+mn-lt"/>
          <a:ea typeface="+mn-ea"/>
          <a:cs typeface="+mn-cs"/>
        </a:defRPr>
      </a:lvl8pPr>
      <a:lvl9pPr marL="3657235" algn="l" defTabSz="45715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CDC_art_layout.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38175" y="793752"/>
            <a:ext cx="6592888"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8" rIns="91432" bIns="45718" numCol="1" anchor="b"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638181" y="2228853"/>
            <a:ext cx="6702425"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8" rIns="9143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Tree>
    <p:extLst>
      <p:ext uri="{BB962C8B-B14F-4D97-AF65-F5344CB8AC3E}">
        <p14:creationId xmlns:p14="http://schemas.microsoft.com/office/powerpoint/2010/main" val="228881170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p:txStyles>
    <p:titleStyle>
      <a:lvl1pPr algn="l" defTabSz="457155" rtl="0" eaLnBrk="0" fontAlgn="base" hangingPunct="0">
        <a:lnSpc>
          <a:spcPts val="3600"/>
        </a:lnSpc>
        <a:spcBef>
          <a:spcPct val="0"/>
        </a:spcBef>
        <a:spcAft>
          <a:spcPct val="0"/>
        </a:spcAft>
        <a:defRPr sz="3200" b="1" kern="1200">
          <a:solidFill>
            <a:srgbClr val="005894"/>
          </a:solidFill>
          <a:latin typeface="Myriad Pro"/>
          <a:ea typeface="ヒラギノ角ゴ Pro W3" charset="0"/>
          <a:cs typeface="ヒラギノ角ゴ Pro W3" charset="0"/>
        </a:defRPr>
      </a:lvl1pPr>
      <a:lvl2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2pPr>
      <a:lvl3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3pPr>
      <a:lvl4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4pPr>
      <a:lvl5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5pPr>
      <a:lvl6pPr marL="457155"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6pPr>
      <a:lvl7pPr marL="914309"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7pPr>
      <a:lvl8pPr marL="1371464"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8pPr>
      <a:lvl9pPr marL="1828618"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9pPr>
    </p:titleStyle>
    <p:bodyStyle>
      <a:lvl1pPr marL="342866" indent="-342866" algn="l" defTabSz="457155" rtl="0" eaLnBrk="0" fontAlgn="base" hangingPunct="0">
        <a:lnSpc>
          <a:spcPts val="2600"/>
        </a:lnSpc>
        <a:spcBef>
          <a:spcPts val="1200"/>
        </a:spcBef>
        <a:spcAft>
          <a:spcPct val="0"/>
        </a:spcAft>
        <a:buFont typeface="Arial" panose="020B0604020202020204" pitchFamily="34" charset="0"/>
        <a:defRPr sz="2000" kern="1200">
          <a:solidFill>
            <a:schemeClr val="tx1"/>
          </a:solidFill>
          <a:latin typeface="Myriad Pro"/>
          <a:ea typeface="ヒラギノ角ゴ Pro W3" charset="0"/>
          <a:cs typeface="ヒラギノ角ゴ Pro W3" charset="0"/>
        </a:defRPr>
      </a:lvl1pPr>
      <a:lvl2pPr marL="346042" indent="-438108" algn="l" defTabSz="457155" rtl="0" eaLnBrk="0" fontAlgn="base" hangingPunct="0">
        <a:lnSpc>
          <a:spcPts val="2600"/>
        </a:lnSpc>
        <a:spcBef>
          <a:spcPts val="1200"/>
        </a:spcBef>
        <a:spcAft>
          <a:spcPct val="0"/>
        </a:spcAft>
        <a:buFont typeface="Arial" panose="020B0604020202020204" pitchFamily="34" charset="0"/>
        <a:buChar char="•"/>
        <a:defRPr sz="2000" kern="1200">
          <a:solidFill>
            <a:schemeClr val="tx1"/>
          </a:solidFill>
          <a:latin typeface="Myriad Pro"/>
          <a:ea typeface="ヒラギノ角ゴ Pro W3" charset="0"/>
          <a:cs typeface="ヒラギノ角ゴ Pro W3" charset="0"/>
        </a:defRPr>
      </a:lvl2pPr>
      <a:lvl3pPr marL="1142886" indent="-228578" algn="l" defTabSz="45715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040" indent="-228578" algn="l" defTabSz="45715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195" indent="-228578" algn="l" defTabSz="45715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900" kern="1200">
          <a:solidFill>
            <a:schemeClr val="tx1"/>
          </a:solidFill>
          <a:latin typeface="+mn-lt"/>
          <a:ea typeface="+mn-ea"/>
          <a:cs typeface="+mn-cs"/>
        </a:defRPr>
      </a:lvl1pPr>
      <a:lvl2pPr marL="457155" algn="l" defTabSz="457155" rtl="0" eaLnBrk="1" latinLnBrk="0" hangingPunct="1">
        <a:defRPr sz="1900" kern="1200">
          <a:solidFill>
            <a:schemeClr val="tx1"/>
          </a:solidFill>
          <a:latin typeface="+mn-lt"/>
          <a:ea typeface="+mn-ea"/>
          <a:cs typeface="+mn-cs"/>
        </a:defRPr>
      </a:lvl2pPr>
      <a:lvl3pPr marL="914309" algn="l" defTabSz="457155" rtl="0" eaLnBrk="1" latinLnBrk="0" hangingPunct="1">
        <a:defRPr sz="1900" kern="1200">
          <a:solidFill>
            <a:schemeClr val="tx1"/>
          </a:solidFill>
          <a:latin typeface="+mn-lt"/>
          <a:ea typeface="+mn-ea"/>
          <a:cs typeface="+mn-cs"/>
        </a:defRPr>
      </a:lvl3pPr>
      <a:lvl4pPr marL="1371464" algn="l" defTabSz="457155" rtl="0" eaLnBrk="1" latinLnBrk="0" hangingPunct="1">
        <a:defRPr sz="1900" kern="1200">
          <a:solidFill>
            <a:schemeClr val="tx1"/>
          </a:solidFill>
          <a:latin typeface="+mn-lt"/>
          <a:ea typeface="+mn-ea"/>
          <a:cs typeface="+mn-cs"/>
        </a:defRPr>
      </a:lvl4pPr>
      <a:lvl5pPr marL="1828618" algn="l" defTabSz="457155" rtl="0" eaLnBrk="1" latinLnBrk="0" hangingPunct="1">
        <a:defRPr sz="1900" kern="1200">
          <a:solidFill>
            <a:schemeClr val="tx1"/>
          </a:solidFill>
          <a:latin typeface="+mn-lt"/>
          <a:ea typeface="+mn-ea"/>
          <a:cs typeface="+mn-cs"/>
        </a:defRPr>
      </a:lvl5pPr>
      <a:lvl6pPr marL="2285774" algn="l" defTabSz="457155" rtl="0" eaLnBrk="1" latinLnBrk="0" hangingPunct="1">
        <a:defRPr sz="1900" kern="1200">
          <a:solidFill>
            <a:schemeClr val="tx1"/>
          </a:solidFill>
          <a:latin typeface="+mn-lt"/>
          <a:ea typeface="+mn-ea"/>
          <a:cs typeface="+mn-cs"/>
        </a:defRPr>
      </a:lvl6pPr>
      <a:lvl7pPr marL="2742926" algn="l" defTabSz="457155" rtl="0" eaLnBrk="1" latinLnBrk="0" hangingPunct="1">
        <a:defRPr sz="1900" kern="1200">
          <a:solidFill>
            <a:schemeClr val="tx1"/>
          </a:solidFill>
          <a:latin typeface="+mn-lt"/>
          <a:ea typeface="+mn-ea"/>
          <a:cs typeface="+mn-cs"/>
        </a:defRPr>
      </a:lvl7pPr>
      <a:lvl8pPr marL="3200080" algn="l" defTabSz="457155" rtl="0" eaLnBrk="1" latinLnBrk="0" hangingPunct="1">
        <a:defRPr sz="1900" kern="1200">
          <a:solidFill>
            <a:schemeClr val="tx1"/>
          </a:solidFill>
          <a:latin typeface="+mn-lt"/>
          <a:ea typeface="+mn-ea"/>
          <a:cs typeface="+mn-cs"/>
        </a:defRPr>
      </a:lvl8pPr>
      <a:lvl9pPr marL="3657235" algn="l" defTabSz="45715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CDC_art_layout.jp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38175" y="793752"/>
            <a:ext cx="6592888"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8" rIns="91432" bIns="45718" numCol="1" anchor="b"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638181" y="2228853"/>
            <a:ext cx="6702425"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2" tIns="45718" rIns="9143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Tree>
    <p:extLst>
      <p:ext uri="{BB962C8B-B14F-4D97-AF65-F5344CB8AC3E}">
        <p14:creationId xmlns:p14="http://schemas.microsoft.com/office/powerpoint/2010/main" val="307747429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Lst>
  <p:txStyles>
    <p:titleStyle>
      <a:lvl1pPr algn="l" defTabSz="457155" rtl="0" eaLnBrk="0" fontAlgn="base" hangingPunct="0">
        <a:lnSpc>
          <a:spcPts val="3600"/>
        </a:lnSpc>
        <a:spcBef>
          <a:spcPct val="0"/>
        </a:spcBef>
        <a:spcAft>
          <a:spcPct val="0"/>
        </a:spcAft>
        <a:defRPr sz="3200" b="1" kern="1200">
          <a:solidFill>
            <a:srgbClr val="005894"/>
          </a:solidFill>
          <a:latin typeface="Myriad Pro"/>
          <a:ea typeface="ヒラギノ角ゴ Pro W3" charset="0"/>
          <a:cs typeface="ヒラギノ角ゴ Pro W3" charset="0"/>
        </a:defRPr>
      </a:lvl1pPr>
      <a:lvl2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2pPr>
      <a:lvl3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3pPr>
      <a:lvl4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4pPr>
      <a:lvl5pPr algn="l" defTabSz="457155" rtl="0" eaLnBrk="0" fontAlgn="base" hangingPunct="0">
        <a:lnSpc>
          <a:spcPts val="3600"/>
        </a:lnSpc>
        <a:spcBef>
          <a:spcPct val="0"/>
        </a:spcBef>
        <a:spcAft>
          <a:spcPct val="0"/>
        </a:spcAft>
        <a:defRPr sz="3200" b="1">
          <a:solidFill>
            <a:srgbClr val="005894"/>
          </a:solidFill>
          <a:latin typeface="Myriad Pro" charset="0"/>
          <a:ea typeface="ヒラギノ角ゴ Pro W3" charset="0"/>
          <a:cs typeface="ヒラギノ角ゴ Pro W3" charset="0"/>
        </a:defRPr>
      </a:lvl5pPr>
      <a:lvl6pPr marL="457155"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6pPr>
      <a:lvl7pPr marL="914309"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7pPr>
      <a:lvl8pPr marL="1371464"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8pPr>
      <a:lvl9pPr marL="1828618" algn="l" defTabSz="457155" rtl="0" fontAlgn="base">
        <a:lnSpc>
          <a:spcPts val="3000"/>
        </a:lnSpc>
        <a:spcBef>
          <a:spcPct val="0"/>
        </a:spcBef>
        <a:spcAft>
          <a:spcPct val="0"/>
        </a:spcAft>
        <a:defRPr sz="2700" b="1">
          <a:solidFill>
            <a:srgbClr val="005894"/>
          </a:solidFill>
          <a:latin typeface="Myriad Pro" charset="0"/>
          <a:ea typeface="ヒラギノ角ゴ Pro W3" charset="0"/>
          <a:cs typeface="ヒラギノ角ゴ Pro W3" charset="0"/>
        </a:defRPr>
      </a:lvl9pPr>
    </p:titleStyle>
    <p:bodyStyle>
      <a:lvl1pPr marL="342866" indent="-342866" algn="l" defTabSz="457155" rtl="0" eaLnBrk="0" fontAlgn="base" hangingPunct="0">
        <a:lnSpc>
          <a:spcPts val="2600"/>
        </a:lnSpc>
        <a:spcBef>
          <a:spcPts val="1200"/>
        </a:spcBef>
        <a:spcAft>
          <a:spcPct val="0"/>
        </a:spcAft>
        <a:buFont typeface="Arial" panose="020B0604020202020204" pitchFamily="34" charset="0"/>
        <a:defRPr sz="2000" kern="1200">
          <a:solidFill>
            <a:schemeClr val="tx1"/>
          </a:solidFill>
          <a:latin typeface="Myriad Pro"/>
          <a:ea typeface="ヒラギノ角ゴ Pro W3" charset="0"/>
          <a:cs typeface="ヒラギノ角ゴ Pro W3" charset="0"/>
        </a:defRPr>
      </a:lvl1pPr>
      <a:lvl2pPr marL="346042" indent="-438108" algn="l" defTabSz="457155" rtl="0" eaLnBrk="0" fontAlgn="base" hangingPunct="0">
        <a:lnSpc>
          <a:spcPts val="2600"/>
        </a:lnSpc>
        <a:spcBef>
          <a:spcPts val="1200"/>
        </a:spcBef>
        <a:spcAft>
          <a:spcPct val="0"/>
        </a:spcAft>
        <a:buFont typeface="Arial" panose="020B0604020202020204" pitchFamily="34" charset="0"/>
        <a:buChar char="•"/>
        <a:defRPr sz="2000" kern="1200">
          <a:solidFill>
            <a:schemeClr val="tx1"/>
          </a:solidFill>
          <a:latin typeface="Myriad Pro"/>
          <a:ea typeface="ヒラギノ角ゴ Pro W3" charset="0"/>
          <a:cs typeface="ヒラギノ角ゴ Pro W3" charset="0"/>
        </a:defRPr>
      </a:lvl2pPr>
      <a:lvl3pPr marL="1142886" indent="-228578" algn="l" defTabSz="45715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040" indent="-228578" algn="l" defTabSz="45715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195" indent="-228578" algn="l" defTabSz="45715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900" kern="1200">
          <a:solidFill>
            <a:schemeClr val="tx1"/>
          </a:solidFill>
          <a:latin typeface="+mn-lt"/>
          <a:ea typeface="+mn-ea"/>
          <a:cs typeface="+mn-cs"/>
        </a:defRPr>
      </a:lvl1pPr>
      <a:lvl2pPr marL="457155" algn="l" defTabSz="457155" rtl="0" eaLnBrk="1" latinLnBrk="0" hangingPunct="1">
        <a:defRPr sz="1900" kern="1200">
          <a:solidFill>
            <a:schemeClr val="tx1"/>
          </a:solidFill>
          <a:latin typeface="+mn-lt"/>
          <a:ea typeface="+mn-ea"/>
          <a:cs typeface="+mn-cs"/>
        </a:defRPr>
      </a:lvl2pPr>
      <a:lvl3pPr marL="914309" algn="l" defTabSz="457155" rtl="0" eaLnBrk="1" latinLnBrk="0" hangingPunct="1">
        <a:defRPr sz="1900" kern="1200">
          <a:solidFill>
            <a:schemeClr val="tx1"/>
          </a:solidFill>
          <a:latin typeface="+mn-lt"/>
          <a:ea typeface="+mn-ea"/>
          <a:cs typeface="+mn-cs"/>
        </a:defRPr>
      </a:lvl3pPr>
      <a:lvl4pPr marL="1371464" algn="l" defTabSz="457155" rtl="0" eaLnBrk="1" latinLnBrk="0" hangingPunct="1">
        <a:defRPr sz="1900" kern="1200">
          <a:solidFill>
            <a:schemeClr val="tx1"/>
          </a:solidFill>
          <a:latin typeface="+mn-lt"/>
          <a:ea typeface="+mn-ea"/>
          <a:cs typeface="+mn-cs"/>
        </a:defRPr>
      </a:lvl4pPr>
      <a:lvl5pPr marL="1828618" algn="l" defTabSz="457155" rtl="0" eaLnBrk="1" latinLnBrk="0" hangingPunct="1">
        <a:defRPr sz="1900" kern="1200">
          <a:solidFill>
            <a:schemeClr val="tx1"/>
          </a:solidFill>
          <a:latin typeface="+mn-lt"/>
          <a:ea typeface="+mn-ea"/>
          <a:cs typeface="+mn-cs"/>
        </a:defRPr>
      </a:lvl5pPr>
      <a:lvl6pPr marL="2285774" algn="l" defTabSz="457155" rtl="0" eaLnBrk="1" latinLnBrk="0" hangingPunct="1">
        <a:defRPr sz="1900" kern="1200">
          <a:solidFill>
            <a:schemeClr val="tx1"/>
          </a:solidFill>
          <a:latin typeface="+mn-lt"/>
          <a:ea typeface="+mn-ea"/>
          <a:cs typeface="+mn-cs"/>
        </a:defRPr>
      </a:lvl6pPr>
      <a:lvl7pPr marL="2742926" algn="l" defTabSz="457155" rtl="0" eaLnBrk="1" latinLnBrk="0" hangingPunct="1">
        <a:defRPr sz="1900" kern="1200">
          <a:solidFill>
            <a:schemeClr val="tx1"/>
          </a:solidFill>
          <a:latin typeface="+mn-lt"/>
          <a:ea typeface="+mn-ea"/>
          <a:cs typeface="+mn-cs"/>
        </a:defRPr>
      </a:lvl7pPr>
      <a:lvl8pPr marL="3200080" algn="l" defTabSz="457155" rtl="0" eaLnBrk="1" latinLnBrk="0" hangingPunct="1">
        <a:defRPr sz="1900" kern="1200">
          <a:solidFill>
            <a:schemeClr val="tx1"/>
          </a:solidFill>
          <a:latin typeface="+mn-lt"/>
          <a:ea typeface="+mn-ea"/>
          <a:cs typeface="+mn-cs"/>
        </a:defRPr>
      </a:lvl8pPr>
      <a:lvl9pPr marL="3657235" algn="l" defTabSz="457155"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78232"/>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2" r:id="rId12"/>
    <p:sldLayoutId id="2147484303" r:id="rId13"/>
    <p:sldLayoutId id="2147484304" r:id="rId14"/>
    <p:sldLayoutId id="2147484305"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403"/>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55.png"/><Relationship Id="rId5" Type="http://schemas.openxmlformats.org/officeDocument/2006/relationships/hyperlink" Target="https://www.thecommunityguide.org/findings/physical-activity-built-environment-approaches"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hyperlink" Target="https://www.surgeongeneral.gov/library/calls/walking-and-walkable-communities/call-to-action-walking-and-walkable-communites.pdf"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9.xm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9.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9.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hyperlink" Target="http://www.cdc.gov/physicalactivity/community-strategies/beactive" TargetMode="External"/><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title="Menu Bracket"/>
          <p:cNvCxnSpPr/>
          <p:nvPr/>
        </p:nvCxnSpPr>
        <p:spPr>
          <a:xfrm>
            <a:off x="2445702" y="2385830"/>
            <a:ext cx="0" cy="4682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p:nvPr>
        </p:nvSpPr>
        <p:spPr/>
        <p:txBody>
          <a:bodyPr/>
          <a:lstStyle/>
          <a:p>
            <a:pPr algn="ctr"/>
            <a:r>
              <a:rPr lang="en-US" dirty="0" smtClean="0"/>
              <a:t>Built Environment (BE) Approaches </a:t>
            </a:r>
            <a:br>
              <a:rPr lang="en-US" dirty="0" smtClean="0"/>
            </a:br>
            <a:r>
              <a:rPr lang="en-US" dirty="0" smtClean="0"/>
              <a:t>  </a:t>
            </a:r>
            <a:r>
              <a:rPr lang="en-US" sz="2133" dirty="0" smtClean="0"/>
              <a:t>Community </a:t>
            </a:r>
            <a:r>
              <a:rPr lang="en-US" sz="2133" dirty="0"/>
              <a:t>Preventive Services Task Force</a:t>
            </a:r>
          </a:p>
        </p:txBody>
      </p:sp>
      <p:sp>
        <p:nvSpPr>
          <p:cNvPr id="24" name="TextBox 23"/>
          <p:cNvSpPr txBox="1"/>
          <p:nvPr/>
        </p:nvSpPr>
        <p:spPr>
          <a:xfrm>
            <a:off x="511385" y="2758073"/>
            <a:ext cx="3901440" cy="3427028"/>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Gadugi"/>
                <a:ea typeface="+mn-ea"/>
                <a:cs typeface="+mn-cs"/>
              </a:rPr>
              <a:t>Pedestrian or Bicycle Transportation </a:t>
            </a:r>
            <a:r>
              <a:rPr kumimoji="0" lang="en-US" sz="2400" b="1" i="0" u="none" strike="noStrike" kern="1200" cap="none" spc="0" normalizeH="0" baseline="0" noProof="0" dirty="0" smtClean="0">
                <a:ln>
                  <a:noFill/>
                </a:ln>
                <a:solidFill>
                  <a:sysClr val="window" lastClr="FFFFFF"/>
                </a:solidFill>
                <a:effectLst/>
                <a:uLnTx/>
                <a:uFillTx/>
                <a:latin typeface="Gadugi"/>
                <a:ea typeface="+mn-ea"/>
                <a:cs typeface="+mn-cs"/>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rPr>
              <a:t>Street pattern and connectivity</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rPr>
              <a:t>Pedestrian </a:t>
            </a: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infrastructure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Bicycle infrastructure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Public transit infrastructure </a:t>
            </a:r>
            <a:r>
              <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rPr>
              <a:t>                  and </a:t>
            </a: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access</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endParaRPr kumimoji="0" lang="en-US" sz="2000" b="0" i="0" u="none" strike="noStrike" kern="1200" cap="none" spc="0" normalizeH="0" baseline="0" noProof="0" dirty="0">
              <a:ln>
                <a:noFill/>
              </a:ln>
              <a:solidFill>
                <a:sysClr val="window" lastClr="FFFFFF"/>
              </a:solidFill>
              <a:effectLst/>
              <a:uLnTx/>
              <a:uFillTx/>
              <a:latin typeface="Gadugi"/>
              <a:ea typeface="+mn-ea"/>
              <a:cs typeface="+mn-cs"/>
            </a:endParaRPr>
          </a:p>
        </p:txBody>
      </p:sp>
      <p:grpSp>
        <p:nvGrpSpPr>
          <p:cNvPr id="5" name="Group 4" title="Menu Bracket"/>
          <p:cNvGrpSpPr/>
          <p:nvPr/>
        </p:nvGrpSpPr>
        <p:grpSpPr>
          <a:xfrm>
            <a:off x="2435012" y="2114347"/>
            <a:ext cx="4400973" cy="739690"/>
            <a:chOff x="2435012" y="2114347"/>
            <a:chExt cx="4400973" cy="739690"/>
          </a:xfrm>
        </p:grpSpPr>
        <p:cxnSp>
          <p:nvCxnSpPr>
            <p:cNvPr id="27" name="Straight Connector 26"/>
            <p:cNvCxnSpPr>
              <a:stCxn id="23" idx="2"/>
            </p:cNvCxnSpPr>
            <p:nvPr/>
          </p:nvCxnSpPr>
          <p:spPr>
            <a:xfrm>
              <a:off x="4599094" y="2114347"/>
              <a:ext cx="0" cy="32252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435012" y="2408725"/>
              <a:ext cx="4400973" cy="445312"/>
              <a:chOff x="2435012" y="2408725"/>
              <a:chExt cx="4400973" cy="445312"/>
            </a:xfrm>
          </p:grpSpPr>
          <p:cxnSp>
            <p:nvCxnSpPr>
              <p:cNvPr id="32" name="Straight Connector 31"/>
              <p:cNvCxnSpPr/>
              <p:nvPr/>
            </p:nvCxnSpPr>
            <p:spPr>
              <a:xfrm flipH="1">
                <a:off x="6834292" y="2419087"/>
                <a:ext cx="1693" cy="43495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5012" y="2408725"/>
                <a:ext cx="4399280" cy="140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pic>
        <p:nvPicPr>
          <p:cNvPr id="29" name="Picture 28" title="Bicycle Image"/>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2205515" y="4997420"/>
            <a:ext cx="1715380" cy="1073828"/>
          </a:xfrm>
          <a:prstGeom prst="rect">
            <a:avLst/>
          </a:prstGeom>
        </p:spPr>
      </p:pic>
      <p:sp>
        <p:nvSpPr>
          <p:cNvPr id="31" name="Rectangle 30"/>
          <p:cNvSpPr/>
          <p:nvPr/>
        </p:nvSpPr>
        <p:spPr>
          <a:xfrm>
            <a:off x="27093" y="6318575"/>
            <a:ext cx="9144000"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2060"/>
                </a:solidFill>
                <a:effectLst/>
                <a:uLnTx/>
                <a:uFillTx/>
                <a:latin typeface="Gadugi"/>
                <a:ea typeface="Calibri" panose="020F0502020204030204" pitchFamily="34" charset="0"/>
                <a:cs typeface="Times New Roman" panose="02020603050405020304" pitchFamily="18" charset="0"/>
              </a:rPr>
              <a:t>Guide to Community Preventive Services. Physical Activity: Built Environment Approaches Combining Transportation System Interventions with Land Use and Environmental Design. </a:t>
            </a:r>
            <a:r>
              <a:rPr kumimoji="0" lang="en-US" sz="933" b="0" i="0" u="sng" strike="noStrike" kern="1200" cap="none" spc="0" normalizeH="0" baseline="0" noProof="0" dirty="0">
                <a:ln>
                  <a:noFill/>
                </a:ln>
                <a:solidFill>
                  <a:srgbClr val="002060"/>
                </a:solidFill>
                <a:effectLst/>
                <a:uLnTx/>
                <a:uFillTx/>
                <a:latin typeface="Gadugi"/>
                <a:ea typeface="Calibri" panose="020F0502020204030204" pitchFamily="34" charset="0"/>
                <a:cs typeface="Times New Roman" panose="02020603050405020304" pitchFamily="18" charset="0"/>
                <a:hlinkClick r:id="rId5"/>
              </a:rPr>
              <a:t>https://www.thecommunityguide.org/findings/physical-activity-built-environment-approaches</a:t>
            </a:r>
            <a:r>
              <a:rPr kumimoji="0" lang="en-US" sz="933" b="0" i="0" u="none" strike="noStrike" kern="1200" cap="none" spc="0" normalizeH="0" baseline="0" noProof="0" dirty="0">
                <a:ln>
                  <a:noFill/>
                </a:ln>
                <a:solidFill>
                  <a:srgbClr val="002060"/>
                </a:solidFill>
                <a:effectLst/>
                <a:uLnTx/>
                <a:uFillTx/>
                <a:latin typeface="Gadugi"/>
                <a:ea typeface="Calibri" panose="020F0502020204030204" pitchFamily="34" charset="0"/>
                <a:cs typeface="Times New Roman" panose="02020603050405020304" pitchFamily="18" charset="0"/>
              </a:rPr>
              <a:t>. Page last updated: May 01, 2017. Page accessed: May 4, 2017</a:t>
            </a:r>
            <a:endParaRPr kumimoji="0" lang="en-US" sz="800" b="0" i="0" u="none" strike="noStrike" kern="1200" cap="none" spc="0" normalizeH="0" baseline="0" noProof="0" dirty="0">
              <a:ln>
                <a:noFill/>
              </a:ln>
              <a:solidFill>
                <a:srgbClr val="002060"/>
              </a:solidFill>
              <a:effectLst/>
              <a:uLnTx/>
              <a:uFillTx/>
              <a:latin typeface="Gadugi"/>
              <a:ea typeface="Calibri" panose="020F0502020204030204" pitchFamily="34" charset="0"/>
              <a:cs typeface="Times New Roman" panose="02020603050405020304" pitchFamily="18" charset="0"/>
            </a:endParaRPr>
          </a:p>
        </p:txBody>
      </p:sp>
      <p:sp>
        <p:nvSpPr>
          <p:cNvPr id="23" name="TextBox 22"/>
          <p:cNvSpPr txBox="1"/>
          <p:nvPr/>
        </p:nvSpPr>
        <p:spPr>
          <a:xfrm>
            <a:off x="894080" y="1652682"/>
            <a:ext cx="7410027" cy="461665"/>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Gadugi"/>
                <a:ea typeface="+mn-ea"/>
                <a:cs typeface="+mn-cs"/>
              </a:rPr>
              <a:t>Combine interventions from two major categories</a:t>
            </a:r>
          </a:p>
        </p:txBody>
      </p:sp>
      <p:sp>
        <p:nvSpPr>
          <p:cNvPr id="26" name="TextBox 25"/>
          <p:cNvSpPr txBox="1"/>
          <p:nvPr/>
        </p:nvSpPr>
        <p:spPr>
          <a:xfrm>
            <a:off x="4900505" y="2772149"/>
            <a:ext cx="3901440" cy="3345018"/>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Gadugi"/>
                <a:ea typeface="+mn-ea"/>
                <a:cs typeface="+mn-cs"/>
              </a:rPr>
              <a:t>Land Use and Environmental Design </a:t>
            </a:r>
            <a:endParaRPr kumimoji="0" lang="en-US" sz="2400" b="1" i="0" u="none" strike="noStrike" kern="1200" cap="none" spc="0" normalizeH="0" baseline="0" noProof="0" dirty="0" smtClean="0">
              <a:ln>
                <a:noFill/>
              </a:ln>
              <a:solidFill>
                <a:sysClr val="window" lastClr="FFFFFF"/>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Proximity to destinations</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Mixed land use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Residential density</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Parks and recreational </a:t>
            </a:r>
            <a:r>
              <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rPr>
              <a:t>facilities</a:t>
            </a:r>
            <a:endParaRPr kumimoji="0" lang="en-US" sz="1050" b="0" i="0" u="none" strike="noStrike" kern="1200" cap="none" spc="0" normalizeH="0" baseline="0" noProof="0" dirty="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endPar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a:p>
            <a:pPr marR="0" lvl="0" algn="l" defTabSz="914400" rtl="0" eaLnBrk="1" fontAlgn="auto" latinLnBrk="0" hangingPunct="1">
              <a:lnSpc>
                <a:spcPct val="100000"/>
              </a:lnSpc>
              <a:spcBef>
                <a:spcPts val="0"/>
              </a:spcBef>
              <a:spcAft>
                <a:spcPts val="0"/>
              </a:spcAft>
              <a:buClr>
                <a:srgbClr val="005DAA"/>
              </a:buClr>
              <a:buSzTx/>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p:txBody>
      </p:sp>
      <p:pic>
        <p:nvPicPr>
          <p:cNvPr id="30" name="Picture 29" title="City Skyscape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6705" y="4997420"/>
            <a:ext cx="3710095" cy="1123185"/>
          </a:xfrm>
          <a:prstGeom prst="rect">
            <a:avLst/>
          </a:prstGeom>
        </p:spPr>
      </p:pic>
    </p:spTree>
    <p:extLst>
      <p:ext uri="{BB962C8B-B14F-4D97-AF65-F5344CB8AC3E}">
        <p14:creationId xmlns:p14="http://schemas.microsoft.com/office/powerpoint/2010/main" val="265629348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29529" y="2641784"/>
            <a:ext cx="4444547" cy="1533731"/>
          </a:xfrm>
          <a:prstGeom prst="rect">
            <a:avLst/>
          </a:prstGeom>
        </p:spPr>
        <p:txBody>
          <a:bodyPr anchor="ctr" anchorCtr="0">
            <a:noAutofit/>
          </a:bodyPr>
          <a:lstStyle>
            <a:lvl1pPr algn="l" rtl="0" eaLnBrk="0" fontAlgn="base" hangingPunct="0">
              <a:lnSpc>
                <a:spcPts val="3000"/>
              </a:lnSpc>
              <a:spcBef>
                <a:spcPct val="0"/>
              </a:spcBef>
              <a:spcAft>
                <a:spcPct val="0"/>
              </a:spcAft>
              <a:defRPr sz="2800" b="1" kern="1200" baseline="0">
                <a:solidFill>
                  <a:schemeClr val="bg2">
                    <a:lumMod val="95000"/>
                  </a:schemeClr>
                </a:solidFill>
                <a:effectLst/>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b="1" i="0" u="none" strike="noStrike" kern="1200" cap="none" spc="0" normalizeH="0" baseline="0" noProof="0" dirty="0" smtClean="0">
                <a:ln>
                  <a:noFill/>
                </a:ln>
                <a:solidFill>
                  <a:srgbClr val="002060"/>
                </a:solidFill>
                <a:effectLst/>
                <a:uLnTx/>
                <a:uFillTx/>
                <a:latin typeface="Myriad Pro" pitchFamily="125" charset="0"/>
                <a:ea typeface="ヒラギノ角ゴ Pro W3" pitchFamily="125" charset="-128"/>
                <a:cs typeface="+mj-cs"/>
              </a:rPr>
              <a:t>Design communities that make it safe and easy to walk for people of all ages and abilities</a:t>
            </a:r>
          </a:p>
        </p:txBody>
      </p:sp>
      <p:pic>
        <p:nvPicPr>
          <p:cNvPr id="11" name="Picture 10" title="Lanscape with trees and building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488" y="4936433"/>
            <a:ext cx="8403223" cy="1725901"/>
          </a:xfrm>
          <a:prstGeom prst="rect">
            <a:avLst/>
          </a:prstGeom>
        </p:spPr>
      </p:pic>
      <p:sp>
        <p:nvSpPr>
          <p:cNvPr id="12" name="Title 4"/>
          <p:cNvSpPr>
            <a:spLocks noGrp="1"/>
          </p:cNvSpPr>
          <p:nvPr>
            <p:ph type="title"/>
          </p:nvPr>
        </p:nvSpPr>
        <p:spPr/>
        <p:txBody>
          <a:bodyPr/>
          <a:lstStyle/>
          <a:p>
            <a:pPr algn="ctr">
              <a:lnSpc>
                <a:spcPct val="100000"/>
              </a:lnSpc>
            </a:pPr>
            <a:r>
              <a:rPr lang="en-US" sz="4800" dirty="0" smtClean="0">
                <a:solidFill>
                  <a:schemeClr val="bg2"/>
                </a:solidFill>
                <a:latin typeface="+mn-lt"/>
              </a:rPr>
              <a:t>A </a:t>
            </a:r>
            <a:r>
              <a:rPr lang="en-US" sz="4800" i="1" dirty="0" smtClean="0">
                <a:solidFill>
                  <a:schemeClr val="bg2"/>
                </a:solidFill>
                <a:latin typeface="+mn-lt"/>
              </a:rPr>
              <a:t>Step it Up! </a:t>
            </a:r>
            <a:r>
              <a:rPr lang="en-US" sz="4800" dirty="0" smtClean="0">
                <a:solidFill>
                  <a:schemeClr val="bg2"/>
                </a:solidFill>
                <a:latin typeface="+mn-lt"/>
              </a:rPr>
              <a:t>Goal</a:t>
            </a:r>
            <a:endParaRPr lang="en-US" sz="6000" dirty="0">
              <a:solidFill>
                <a:schemeClr val="bg2"/>
              </a:solidFill>
              <a:latin typeface="+mn-lt"/>
            </a:endParaRPr>
          </a:p>
        </p:txBody>
      </p:sp>
      <p:pic>
        <p:nvPicPr>
          <p:cNvPr id="9" name="Picture 8" title="Front page of Step It Up repo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24" y="2007245"/>
            <a:ext cx="2333953" cy="2961000"/>
          </a:xfrm>
          <a:prstGeom prst="rect">
            <a:avLst/>
          </a:prstGeom>
          <a:ln w="22225">
            <a:solidFill>
              <a:schemeClr val="accent5">
                <a:lumMod val="50000"/>
              </a:schemeClr>
            </a:solidFill>
          </a:ln>
        </p:spPr>
      </p:pic>
      <p:sp>
        <p:nvSpPr>
          <p:cNvPr id="2" name="TextBox 1"/>
          <p:cNvSpPr txBox="1"/>
          <p:nvPr/>
        </p:nvSpPr>
        <p:spPr>
          <a:xfrm>
            <a:off x="3529529" y="2197255"/>
            <a:ext cx="3723523" cy="338554"/>
          </a:xfrm>
          <a:prstGeom prst="rect">
            <a:avLst/>
          </a:prstGeom>
          <a:noFill/>
        </p:spPr>
        <p:txBody>
          <a:bodyPr wrap="square" rtlCol="0">
            <a:spAutoFit/>
          </a:bodyPr>
          <a:lstStyle/>
          <a:p>
            <a:r>
              <a:rPr lang="en-US" sz="1600" dirty="0">
                <a:solidFill>
                  <a:schemeClr val="accent6"/>
                </a:solidFill>
                <a:latin typeface="Calibri" panose="020F0502020204030204" pitchFamily="34" charset="0"/>
              </a:rPr>
              <a:t>Released September 9, </a:t>
            </a:r>
            <a:r>
              <a:rPr lang="en-US" sz="1600" dirty="0" smtClean="0">
                <a:solidFill>
                  <a:schemeClr val="accent6"/>
                </a:solidFill>
                <a:latin typeface="Calibri" panose="020F0502020204030204" pitchFamily="34" charset="0"/>
              </a:rPr>
              <a:t>2015</a:t>
            </a:r>
            <a:endParaRPr lang="en-US" sz="1050" dirty="0" smtClean="0">
              <a:solidFill>
                <a:schemeClr val="accent6"/>
              </a:solidFill>
              <a:latin typeface="Calibri" panose="020F0502020204030204" pitchFamily="34" charset="0"/>
            </a:endParaRPr>
          </a:p>
        </p:txBody>
      </p:sp>
      <p:sp>
        <p:nvSpPr>
          <p:cNvPr id="3" name="Rectangle 2"/>
          <p:cNvSpPr/>
          <p:nvPr/>
        </p:nvSpPr>
        <p:spPr>
          <a:xfrm>
            <a:off x="3529529" y="4503773"/>
            <a:ext cx="5282182" cy="461665"/>
          </a:xfrm>
          <a:prstGeom prst="rect">
            <a:avLst/>
          </a:prstGeom>
        </p:spPr>
        <p:txBody>
          <a:bodyPr wrap="square">
            <a:spAutoFit/>
          </a:bodyPr>
          <a:lstStyle/>
          <a:p>
            <a:r>
              <a:rPr lang="en-US" sz="1200" b="1" dirty="0">
                <a:solidFill>
                  <a:schemeClr val="accent6"/>
                </a:solidFill>
                <a:hlinkClick r:id="rId5"/>
              </a:rPr>
              <a:t>https://www.surgeongeneral.gov/library/calls/walking-and-walkable-communities/call-to-action-walking-and-walkable-communites.pdf</a:t>
            </a:r>
            <a:endParaRPr lang="en-US" sz="1200" b="1" dirty="0">
              <a:solidFill>
                <a:schemeClr val="accent6"/>
              </a:solidFill>
            </a:endParaRPr>
          </a:p>
        </p:txBody>
      </p:sp>
    </p:spTree>
    <p:extLst>
      <p:ext uri="{BB962C8B-B14F-4D97-AF65-F5344CB8AC3E}">
        <p14:creationId xmlns:p14="http://schemas.microsoft.com/office/powerpoint/2010/main" val="296872919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Blue divider line"/>
          <p:cNvSpPr/>
          <p:nvPr/>
        </p:nvSpPr>
        <p:spPr>
          <a:xfrm>
            <a:off x="4409851" y="1442920"/>
            <a:ext cx="99632" cy="4877641"/>
          </a:xfrm>
          <a:prstGeom prst="rect">
            <a:avLst/>
          </a:prstGeom>
          <a:solidFill>
            <a:srgbClr val="00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Gadugi"/>
              <a:ea typeface="+mn-ea"/>
              <a:cs typeface="+mn-cs"/>
            </a:endParaRPr>
          </a:p>
        </p:txBody>
      </p:sp>
      <p:sp>
        <p:nvSpPr>
          <p:cNvPr id="4" name="TextBox 3"/>
          <p:cNvSpPr txBox="1"/>
          <p:nvPr/>
        </p:nvSpPr>
        <p:spPr>
          <a:xfrm>
            <a:off x="411630" y="5638510"/>
            <a:ext cx="3646552" cy="461665"/>
          </a:xfrm>
          <a:prstGeom prst="rect">
            <a:avLst/>
          </a:prstGeom>
          <a:noFill/>
        </p:spPr>
        <p:txBody>
          <a:bodyPr wrap="square" rtlCol="0">
            <a:spAutoFit/>
          </a:bodyPr>
          <a:lstStyle/>
          <a:p>
            <a:r>
              <a:rPr lang="en-US" sz="2400" b="1" dirty="0" smtClean="0">
                <a:solidFill>
                  <a:srgbClr val="005EAB"/>
                </a:solidFill>
              </a:rPr>
              <a:t>Disconnected Sidewalk</a:t>
            </a:r>
          </a:p>
        </p:txBody>
      </p:sp>
      <p:sp>
        <p:nvSpPr>
          <p:cNvPr id="8" name="TextBox 7"/>
          <p:cNvSpPr txBox="1"/>
          <p:nvPr/>
        </p:nvSpPr>
        <p:spPr>
          <a:xfrm>
            <a:off x="5166451" y="5635637"/>
            <a:ext cx="3646552" cy="461665"/>
          </a:xfrm>
          <a:prstGeom prst="rect">
            <a:avLst/>
          </a:prstGeom>
          <a:noFill/>
        </p:spPr>
        <p:txBody>
          <a:bodyPr wrap="square" rtlCol="0">
            <a:spAutoFit/>
          </a:bodyPr>
          <a:lstStyle/>
          <a:p>
            <a:r>
              <a:rPr lang="en-US" sz="2400" b="1" dirty="0" smtClean="0">
                <a:solidFill>
                  <a:srgbClr val="005EAB"/>
                </a:solidFill>
              </a:rPr>
              <a:t>Connected Pathway</a:t>
            </a:r>
          </a:p>
        </p:txBody>
      </p:sp>
      <p:sp>
        <p:nvSpPr>
          <p:cNvPr id="9" name="Title 1"/>
          <p:cNvSpPr>
            <a:spLocks noGrp="1"/>
          </p:cNvSpPr>
          <p:nvPr>
            <p:ph type="title"/>
          </p:nvPr>
        </p:nvSpPr>
        <p:spPr/>
        <p:txBody>
          <a:bodyPr/>
          <a:lstStyle/>
          <a:p>
            <a:pPr algn="ctr">
              <a:lnSpc>
                <a:spcPct val="100000"/>
              </a:lnSpc>
            </a:pPr>
            <a:r>
              <a:rPr lang="en-US" sz="3200" dirty="0" smtClean="0"/>
              <a:t>Bringing the Recommendation to Life</a:t>
            </a:r>
            <a:endParaRPr lang="en-US" sz="3200" dirty="0"/>
          </a:p>
        </p:txBody>
      </p:sp>
      <p:pic>
        <p:nvPicPr>
          <p:cNvPr id="10" name="Picture 9" title="Sidewalk with hole in the midd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59" y="2540000"/>
            <a:ext cx="4032158" cy="2683905"/>
          </a:xfrm>
          <a:prstGeom prst="rect">
            <a:avLst/>
          </a:prstGeom>
        </p:spPr>
      </p:pic>
      <p:pic>
        <p:nvPicPr>
          <p:cNvPr id="11" name="Picture 10" title="Streets and Sidwalks Connected to Sto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317" y="2524501"/>
            <a:ext cx="4127686" cy="2747491"/>
          </a:xfrm>
          <a:prstGeom prst="rect">
            <a:avLst/>
          </a:prstGeom>
        </p:spPr>
      </p:pic>
    </p:spTree>
    <p:extLst>
      <p:ext uri="{BB962C8B-B14F-4D97-AF65-F5344CB8AC3E}">
        <p14:creationId xmlns:p14="http://schemas.microsoft.com/office/powerpoint/2010/main" val="1064314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sz="3200" dirty="0" smtClean="0"/>
              <a:t>Connecting Activity-Friendly Routes                        with Everyday Destinations</a:t>
            </a:r>
            <a:endParaRPr lang="en-US" sz="3200" dirty="0"/>
          </a:p>
        </p:txBody>
      </p:sp>
      <p:pic>
        <p:nvPicPr>
          <p:cNvPr id="4" name="Picture 3" title="BE Active logo"/>
          <p:cNvPicPr>
            <a:picLocks noChangeAspect="1"/>
          </p:cNvPicPr>
          <p:nvPr/>
        </p:nvPicPr>
        <p:blipFill>
          <a:blip r:embed="rId3"/>
          <a:stretch>
            <a:fillRect/>
          </a:stretch>
        </p:blipFill>
        <p:spPr>
          <a:xfrm>
            <a:off x="5058551" y="5477252"/>
            <a:ext cx="3906982" cy="1223272"/>
          </a:xfrm>
          <a:prstGeom prst="rect">
            <a:avLst/>
          </a:prstGeom>
        </p:spPr>
      </p:pic>
      <p:sp>
        <p:nvSpPr>
          <p:cNvPr id="5" name="TextBox 4"/>
          <p:cNvSpPr txBox="1"/>
          <p:nvPr/>
        </p:nvSpPr>
        <p:spPr>
          <a:xfrm>
            <a:off x="430124" y="3222789"/>
            <a:ext cx="3901440" cy="2254463"/>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Gadugi"/>
                <a:ea typeface="+mn-ea"/>
                <a:cs typeface="+mn-cs"/>
              </a:rPr>
              <a:t>Pedestrian or </a:t>
            </a:r>
            <a:r>
              <a:rPr kumimoji="0" lang="en-US" sz="2400" b="1" i="0" u="none" strike="noStrike" kern="1200" cap="none" spc="0" normalizeH="0" baseline="0" noProof="0" dirty="0" smtClean="0">
                <a:ln>
                  <a:noFill/>
                </a:ln>
                <a:solidFill>
                  <a:sysClr val="window" lastClr="FFFFFF"/>
                </a:solidFill>
                <a:effectLst/>
                <a:uLnTx/>
                <a:uFillTx/>
                <a:latin typeface="Gadugi"/>
                <a:ea typeface="+mn-ea"/>
                <a:cs typeface="+mn-cs"/>
              </a:rPr>
              <a:t>Bicycle Transportation Systems</a:t>
            </a:r>
          </a:p>
          <a:p>
            <a:pPr marL="380990" lvl="0" indent="-380990">
              <a:buClr>
                <a:srgbClr val="005DAA"/>
              </a:buClr>
              <a:buFont typeface="Wingdings" panose="05000000000000000000" pitchFamily="2" charset="2"/>
              <a:buChar char="§"/>
              <a:defRPr/>
            </a:pPr>
            <a:r>
              <a:rPr lang="en-US" sz="1850" dirty="0">
                <a:solidFill>
                  <a:sysClr val="window" lastClr="FFFFFF"/>
                </a:solidFill>
              </a:rPr>
              <a:t>Street pattern and connectivity</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50" b="0" i="0" u="none" strike="noStrike" kern="1200" cap="none" spc="0" normalizeH="0" baseline="0" noProof="0" dirty="0" smtClean="0">
                <a:ln>
                  <a:noFill/>
                </a:ln>
                <a:solidFill>
                  <a:sysClr val="window" lastClr="FFFFFF"/>
                </a:solidFill>
                <a:effectLst/>
                <a:uLnTx/>
                <a:uFillTx/>
              </a:rPr>
              <a:t>Pedestrian infrastructure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50" b="0" i="0" u="none" strike="noStrike" kern="1200" cap="none" spc="0" normalizeH="0" baseline="0" noProof="0" dirty="0" smtClean="0">
                <a:ln>
                  <a:noFill/>
                </a:ln>
                <a:solidFill>
                  <a:sysClr val="window" lastClr="FFFFFF"/>
                </a:solidFill>
                <a:effectLst/>
                <a:uLnTx/>
                <a:uFillTx/>
              </a:rPr>
              <a:t>Bicycle infrastructure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50" b="0" i="0" u="none" strike="noStrike" kern="1200" cap="none" spc="0" normalizeH="0" baseline="0" noProof="0" dirty="0" smtClean="0">
                <a:ln>
                  <a:noFill/>
                </a:ln>
                <a:solidFill>
                  <a:sysClr val="window" lastClr="FFFFFF"/>
                </a:solidFill>
                <a:effectLst/>
                <a:uLnTx/>
                <a:uFillTx/>
              </a:rPr>
              <a:t>Public transit infrastructure               and access</a:t>
            </a:r>
            <a:endParaRPr kumimoji="0" lang="en-US" sz="1850" b="0" i="0" u="none" strike="noStrike" kern="1200" cap="none" spc="0" normalizeH="0" baseline="0" noProof="0" dirty="0">
              <a:ln>
                <a:noFill/>
              </a:ln>
              <a:solidFill>
                <a:sysClr val="window" lastClr="FFFFFF"/>
              </a:solidFill>
              <a:effectLst/>
              <a:uLnTx/>
              <a:uFillTx/>
            </a:endParaRPr>
          </a:p>
        </p:txBody>
      </p:sp>
      <p:sp>
        <p:nvSpPr>
          <p:cNvPr id="7" name="TextBox 6"/>
          <p:cNvSpPr txBox="1"/>
          <p:nvPr/>
        </p:nvSpPr>
        <p:spPr>
          <a:xfrm>
            <a:off x="4657198" y="3222789"/>
            <a:ext cx="3901440" cy="2267608"/>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Gadugi"/>
                <a:ea typeface="+mn-ea"/>
                <a:cs typeface="+mn-cs"/>
              </a:rPr>
              <a:t>Land Use and Environmental Design </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Proximity to destinations</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Mixed land use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Residential density</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Parks and recreational </a:t>
            </a:r>
            <a:r>
              <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rPr>
              <a:t>facilities</a:t>
            </a:r>
          </a:p>
          <a:p>
            <a:pPr marR="0" lvl="0" algn="l" defTabSz="914400" rtl="0" eaLnBrk="1" fontAlgn="auto" latinLnBrk="0" hangingPunct="1">
              <a:lnSpc>
                <a:spcPct val="100000"/>
              </a:lnSpc>
              <a:spcBef>
                <a:spcPts val="0"/>
              </a:spcBef>
              <a:spcAft>
                <a:spcPts val="0"/>
              </a:spcAft>
              <a:buClr>
                <a:srgbClr val="005DAA"/>
              </a:buClr>
              <a:buSzTx/>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p:txBody>
      </p:sp>
      <p:sp>
        <p:nvSpPr>
          <p:cNvPr id="8" name="Title 1"/>
          <p:cNvSpPr txBox="1">
            <a:spLocks/>
          </p:cNvSpPr>
          <p:nvPr/>
        </p:nvSpPr>
        <p:spPr>
          <a:xfrm>
            <a:off x="348863" y="2141492"/>
            <a:ext cx="8616670" cy="812481"/>
          </a:xfrm>
          <a:prstGeom prst="rect">
            <a:avLst/>
          </a:prstGeom>
        </p:spPr>
        <p:txBody>
          <a:bodyPr anchor="ctr" anchorCtr="0"/>
          <a:lstStyle>
            <a:lvl1pPr algn="l" rtl="0" eaLnBrk="0" fontAlgn="base" hangingPunct="0">
              <a:lnSpc>
                <a:spcPts val="3000"/>
              </a:lnSpc>
              <a:spcBef>
                <a:spcPct val="0"/>
              </a:spcBef>
              <a:spcAft>
                <a:spcPct val="0"/>
              </a:spcAft>
              <a:defRPr sz="2800" b="1" kern="1200" baseline="0">
                <a:solidFill>
                  <a:schemeClr val="bg2">
                    <a:lumMod val="95000"/>
                  </a:schemeClr>
                </a:solidFill>
                <a:effectLst/>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934B9E"/>
                </a:solidFill>
                <a:effectLst/>
                <a:uLnTx/>
                <a:uFillTx/>
                <a:latin typeface="Rockwell"/>
                <a:ea typeface="+mj-ea"/>
                <a:cs typeface="+mj-cs"/>
              </a:rPr>
              <a:t>The Knowledge from Community Guide:</a:t>
            </a:r>
          </a:p>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5EAB"/>
                </a:solidFill>
                <a:effectLst/>
                <a:uLnTx/>
                <a:uFillTx/>
                <a:latin typeface="Gadugi"/>
                <a:ea typeface="+mj-ea"/>
                <a:cs typeface="+mj-cs"/>
              </a:rPr>
              <a:t>Built Environment Approaches Combining Transportation System </a:t>
            </a:r>
            <a:r>
              <a:rPr kumimoji="0" lang="en-US" sz="1800" b="1" i="0" u="none" strike="noStrike" kern="1200" cap="none" spc="0" normalizeH="0" baseline="0" noProof="0" dirty="0" smtClean="0">
                <a:ln>
                  <a:noFill/>
                </a:ln>
                <a:solidFill>
                  <a:srgbClr val="005EAB"/>
                </a:solidFill>
                <a:effectLst/>
                <a:uLnTx/>
                <a:uFillTx/>
                <a:latin typeface="Gadugi"/>
                <a:ea typeface="+mj-ea"/>
                <a:cs typeface="+mj-cs"/>
              </a:rPr>
              <a:t>Interventions with </a:t>
            </a:r>
            <a:r>
              <a:rPr kumimoji="0" lang="en-US" sz="1800" b="1" i="0" u="none" strike="noStrike" kern="1200" cap="none" spc="0" normalizeH="0" baseline="0" noProof="0" dirty="0">
                <a:ln>
                  <a:noFill/>
                </a:ln>
                <a:solidFill>
                  <a:srgbClr val="005EAB"/>
                </a:solidFill>
                <a:effectLst/>
                <a:uLnTx/>
                <a:uFillTx/>
                <a:latin typeface="Gadugi"/>
                <a:ea typeface="+mj-ea"/>
                <a:cs typeface="+mj-cs"/>
              </a:rPr>
              <a:t>Land Use and Environmental Design</a:t>
            </a:r>
          </a:p>
          <a:p>
            <a:pPr marL="0" marR="0" lvl="0" indent="0" algn="l" defTabSz="914400" rtl="0" eaLnBrk="0" fontAlgn="base" latinLnBrk="0" hangingPunct="0">
              <a:lnSpc>
                <a:spcPts val="3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34B9E"/>
              </a:solidFill>
              <a:effectLst/>
              <a:uLnTx/>
              <a:uFillTx/>
              <a:latin typeface="Rockwell"/>
              <a:ea typeface="+mj-ea"/>
              <a:cs typeface="+mj-cs"/>
            </a:endParaRPr>
          </a:p>
        </p:txBody>
      </p:sp>
      <p:pic>
        <p:nvPicPr>
          <p:cNvPr id="6" name="Picture 5" title="Plus sign for two columns"/>
          <p:cNvPicPr>
            <a:picLocks noChangeAspect="1"/>
          </p:cNvPicPr>
          <p:nvPr/>
        </p:nvPicPr>
        <p:blipFill rotWithShape="1">
          <a:blip r:embed="rId4" cstate="print">
            <a:extLst>
              <a:ext uri="{28A0092B-C50C-407E-A947-70E740481C1C}">
                <a14:useLocalDpi xmlns:a14="http://schemas.microsoft.com/office/drawing/2010/main" val="0"/>
              </a:ext>
            </a:extLst>
          </a:blip>
          <a:srcRect l="75293" t="49932" r="22169" b="30524"/>
          <a:stretch/>
        </p:blipFill>
        <p:spPr>
          <a:xfrm>
            <a:off x="4167318" y="3162732"/>
            <a:ext cx="778111" cy="751280"/>
          </a:xfrm>
          <a:prstGeom prst="ellipse">
            <a:avLst/>
          </a:prstGeom>
        </p:spPr>
      </p:pic>
    </p:spTree>
    <p:extLst>
      <p:ext uri="{BB962C8B-B14F-4D97-AF65-F5344CB8AC3E}">
        <p14:creationId xmlns:p14="http://schemas.microsoft.com/office/powerpoint/2010/main" val="62029928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sz="3200" dirty="0" smtClean="0"/>
              <a:t>Connecting Activity-Friendly Routes                        with Everyday Destinations</a:t>
            </a:r>
            <a:endParaRPr lang="en-US" sz="3200" dirty="0"/>
          </a:p>
        </p:txBody>
      </p:sp>
      <p:pic>
        <p:nvPicPr>
          <p:cNvPr id="4" name="Picture 3" title="BE Active logo"/>
          <p:cNvPicPr>
            <a:picLocks noChangeAspect="1"/>
          </p:cNvPicPr>
          <p:nvPr/>
        </p:nvPicPr>
        <p:blipFill>
          <a:blip r:embed="rId3"/>
          <a:stretch>
            <a:fillRect/>
          </a:stretch>
        </p:blipFill>
        <p:spPr>
          <a:xfrm>
            <a:off x="5058551" y="5477252"/>
            <a:ext cx="3906982" cy="1223272"/>
          </a:xfrm>
          <a:prstGeom prst="rect">
            <a:avLst/>
          </a:prstGeom>
        </p:spPr>
      </p:pic>
      <p:sp>
        <p:nvSpPr>
          <p:cNvPr id="5" name="TextBox 4"/>
          <p:cNvSpPr txBox="1"/>
          <p:nvPr/>
        </p:nvSpPr>
        <p:spPr>
          <a:xfrm>
            <a:off x="430124" y="3222789"/>
            <a:ext cx="3901440" cy="2254463"/>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Gadugi"/>
                <a:ea typeface="+mn-ea"/>
                <a:cs typeface="+mn-cs"/>
              </a:rPr>
              <a:t>Pedestrian or </a:t>
            </a:r>
            <a:r>
              <a:rPr kumimoji="0" lang="en-US" sz="2400" b="1" i="0" u="none" strike="noStrike" kern="1200" cap="none" spc="0" normalizeH="0" baseline="0" noProof="0" dirty="0" smtClean="0">
                <a:ln>
                  <a:noFill/>
                </a:ln>
                <a:solidFill>
                  <a:sysClr val="window" lastClr="FFFFFF"/>
                </a:solidFill>
                <a:effectLst/>
                <a:uLnTx/>
                <a:uFillTx/>
                <a:latin typeface="Gadugi"/>
                <a:ea typeface="+mn-ea"/>
                <a:cs typeface="+mn-cs"/>
              </a:rPr>
              <a:t>Bicycle Transportation Systems</a:t>
            </a:r>
          </a:p>
          <a:p>
            <a:pPr marL="380990" lvl="0" indent="-380990">
              <a:buClr>
                <a:srgbClr val="005DAA"/>
              </a:buClr>
              <a:buFont typeface="Wingdings" panose="05000000000000000000" pitchFamily="2" charset="2"/>
              <a:buChar char="§"/>
              <a:defRPr/>
            </a:pPr>
            <a:r>
              <a:rPr lang="en-US" sz="1850" dirty="0">
                <a:solidFill>
                  <a:sysClr val="window" lastClr="FFFFFF"/>
                </a:solidFill>
              </a:rPr>
              <a:t>Street pattern and connectivity</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50" b="0" i="0" u="none" strike="noStrike" kern="1200" cap="none" spc="0" normalizeH="0" baseline="0" noProof="0" dirty="0" smtClean="0">
                <a:ln>
                  <a:noFill/>
                </a:ln>
                <a:solidFill>
                  <a:sysClr val="window" lastClr="FFFFFF"/>
                </a:solidFill>
                <a:effectLst/>
                <a:uLnTx/>
                <a:uFillTx/>
              </a:rPr>
              <a:t>Pedestrian infrastructure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50" b="0" i="0" u="none" strike="noStrike" kern="1200" cap="none" spc="0" normalizeH="0" baseline="0" noProof="0" dirty="0" smtClean="0">
                <a:ln>
                  <a:noFill/>
                </a:ln>
                <a:solidFill>
                  <a:sysClr val="window" lastClr="FFFFFF"/>
                </a:solidFill>
                <a:effectLst/>
                <a:uLnTx/>
                <a:uFillTx/>
              </a:rPr>
              <a:t>Bicycle infrastructure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50" b="0" i="0" u="none" strike="noStrike" kern="1200" cap="none" spc="0" normalizeH="0" baseline="0" noProof="0" dirty="0" smtClean="0">
                <a:ln>
                  <a:noFill/>
                </a:ln>
                <a:solidFill>
                  <a:sysClr val="window" lastClr="FFFFFF"/>
                </a:solidFill>
                <a:effectLst/>
                <a:uLnTx/>
                <a:uFillTx/>
              </a:rPr>
              <a:t>Public transit infrastructure               and access</a:t>
            </a:r>
            <a:endParaRPr kumimoji="0" lang="en-US" sz="1850" b="0" i="0" u="none" strike="noStrike" kern="1200" cap="none" spc="0" normalizeH="0" baseline="0" noProof="0" dirty="0">
              <a:ln>
                <a:noFill/>
              </a:ln>
              <a:solidFill>
                <a:sysClr val="window" lastClr="FFFFFF"/>
              </a:solidFill>
              <a:effectLst/>
              <a:uLnTx/>
              <a:uFillTx/>
            </a:endParaRPr>
          </a:p>
        </p:txBody>
      </p:sp>
      <p:sp>
        <p:nvSpPr>
          <p:cNvPr id="7" name="TextBox 6"/>
          <p:cNvSpPr txBox="1"/>
          <p:nvPr/>
        </p:nvSpPr>
        <p:spPr>
          <a:xfrm>
            <a:off x="4657198" y="3222789"/>
            <a:ext cx="3901440" cy="2267608"/>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Gadugi"/>
                <a:ea typeface="+mn-ea"/>
                <a:cs typeface="+mn-cs"/>
              </a:rPr>
              <a:t>Land Use and Environmental Design </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Proximity to destinations</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Mixed land use</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Residential density</a:t>
            </a:r>
          </a:p>
          <a:p>
            <a:pPr marL="380990" marR="0" lvl="0" indent="-380990" algn="l" defTabSz="914400" rtl="0" eaLnBrk="1" fontAlgn="auto" latinLnBrk="0" hangingPunct="1">
              <a:lnSpc>
                <a:spcPct val="100000"/>
              </a:lnSpc>
              <a:spcBef>
                <a:spcPts val="0"/>
              </a:spcBef>
              <a:spcAft>
                <a:spcPts val="0"/>
              </a:spcAft>
              <a:buClr>
                <a:srgbClr val="005DAA"/>
              </a:buClr>
              <a:buSzTx/>
              <a:buFont typeface="Wingdings" panose="05000000000000000000" pitchFamily="2" charset="2"/>
              <a:buChar char="§"/>
              <a:tabLst/>
              <a:defRPr/>
            </a:pPr>
            <a:r>
              <a:rPr kumimoji="0" lang="en-US" sz="1867" b="0" i="0" u="none" strike="noStrike" kern="1200" cap="none" spc="0" normalizeH="0" baseline="0" noProof="0" dirty="0">
                <a:ln>
                  <a:noFill/>
                </a:ln>
                <a:solidFill>
                  <a:sysClr val="window" lastClr="FFFFFF"/>
                </a:solidFill>
                <a:effectLst/>
                <a:uLnTx/>
                <a:uFillTx/>
                <a:latin typeface="Gadugi"/>
                <a:ea typeface="+mn-ea"/>
                <a:cs typeface="+mn-cs"/>
              </a:rPr>
              <a:t>Parks and recreational </a:t>
            </a:r>
            <a:r>
              <a:rPr kumimoji="0" lang="en-US" sz="1867" b="0" i="0" u="none" strike="noStrike" kern="1200" cap="none" spc="0" normalizeH="0" baseline="0" noProof="0" dirty="0" smtClean="0">
                <a:ln>
                  <a:noFill/>
                </a:ln>
                <a:solidFill>
                  <a:sysClr val="window" lastClr="FFFFFF"/>
                </a:solidFill>
                <a:effectLst/>
                <a:uLnTx/>
                <a:uFillTx/>
                <a:latin typeface="Gadugi"/>
                <a:ea typeface="+mn-ea"/>
                <a:cs typeface="+mn-cs"/>
              </a:rPr>
              <a:t>facilities</a:t>
            </a:r>
          </a:p>
          <a:p>
            <a:pPr marR="0" lvl="0" algn="l" defTabSz="914400" rtl="0" eaLnBrk="1" fontAlgn="auto" latinLnBrk="0" hangingPunct="1">
              <a:lnSpc>
                <a:spcPct val="100000"/>
              </a:lnSpc>
              <a:spcBef>
                <a:spcPts val="0"/>
              </a:spcBef>
              <a:spcAft>
                <a:spcPts val="0"/>
              </a:spcAft>
              <a:buClr>
                <a:srgbClr val="005DAA"/>
              </a:buClr>
              <a:buSzTx/>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p:txBody>
      </p:sp>
      <p:sp>
        <p:nvSpPr>
          <p:cNvPr id="8" name="Title 1"/>
          <p:cNvSpPr txBox="1">
            <a:spLocks/>
          </p:cNvSpPr>
          <p:nvPr/>
        </p:nvSpPr>
        <p:spPr>
          <a:xfrm>
            <a:off x="348863" y="2141492"/>
            <a:ext cx="8616670" cy="812481"/>
          </a:xfrm>
          <a:prstGeom prst="rect">
            <a:avLst/>
          </a:prstGeom>
        </p:spPr>
        <p:txBody>
          <a:bodyPr anchor="ctr" anchorCtr="0"/>
          <a:lstStyle>
            <a:lvl1pPr algn="l" rtl="0" eaLnBrk="0" fontAlgn="base" hangingPunct="0">
              <a:lnSpc>
                <a:spcPts val="3000"/>
              </a:lnSpc>
              <a:spcBef>
                <a:spcPct val="0"/>
              </a:spcBef>
              <a:spcAft>
                <a:spcPct val="0"/>
              </a:spcAft>
              <a:defRPr sz="2800" b="1" kern="1200" baseline="0">
                <a:solidFill>
                  <a:schemeClr val="bg2">
                    <a:lumMod val="95000"/>
                  </a:schemeClr>
                </a:solidFill>
                <a:effectLst/>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934B9E"/>
                </a:solidFill>
                <a:effectLst/>
                <a:uLnTx/>
                <a:uFillTx/>
                <a:latin typeface="Rockwell"/>
                <a:ea typeface="+mj-ea"/>
                <a:cs typeface="+mj-cs"/>
              </a:rPr>
              <a:t>The Knowledge from Community Guide:</a:t>
            </a:r>
          </a:p>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5EAB"/>
                </a:solidFill>
                <a:effectLst/>
                <a:uLnTx/>
                <a:uFillTx/>
                <a:latin typeface="Gadugi"/>
                <a:ea typeface="+mj-ea"/>
                <a:cs typeface="+mj-cs"/>
              </a:rPr>
              <a:t>Built Environment Approaches Combining Transportation System </a:t>
            </a:r>
            <a:r>
              <a:rPr kumimoji="0" lang="en-US" sz="1800" b="1" i="0" u="none" strike="noStrike" kern="1200" cap="none" spc="0" normalizeH="0" baseline="0" noProof="0" dirty="0" smtClean="0">
                <a:ln>
                  <a:noFill/>
                </a:ln>
                <a:solidFill>
                  <a:srgbClr val="005EAB"/>
                </a:solidFill>
                <a:effectLst/>
                <a:uLnTx/>
                <a:uFillTx/>
                <a:latin typeface="Gadugi"/>
                <a:ea typeface="+mj-ea"/>
                <a:cs typeface="+mj-cs"/>
              </a:rPr>
              <a:t>Interventions with </a:t>
            </a:r>
            <a:r>
              <a:rPr kumimoji="0" lang="en-US" sz="1800" b="1" i="0" u="none" strike="noStrike" kern="1200" cap="none" spc="0" normalizeH="0" baseline="0" noProof="0" dirty="0">
                <a:ln>
                  <a:noFill/>
                </a:ln>
                <a:solidFill>
                  <a:srgbClr val="005EAB"/>
                </a:solidFill>
                <a:effectLst/>
                <a:uLnTx/>
                <a:uFillTx/>
                <a:latin typeface="Gadugi"/>
                <a:ea typeface="+mj-ea"/>
                <a:cs typeface="+mj-cs"/>
              </a:rPr>
              <a:t>Land Use and Environmental Design</a:t>
            </a:r>
          </a:p>
          <a:p>
            <a:pPr marL="0" marR="0" lvl="0" indent="0" algn="l" defTabSz="914400" rtl="0" eaLnBrk="0" fontAlgn="base" latinLnBrk="0" hangingPunct="0">
              <a:lnSpc>
                <a:spcPts val="3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34B9E"/>
              </a:solidFill>
              <a:effectLst/>
              <a:uLnTx/>
              <a:uFillTx/>
              <a:latin typeface="Rockwell"/>
              <a:ea typeface="+mj-ea"/>
              <a:cs typeface="+mj-cs"/>
            </a:endParaRPr>
          </a:p>
        </p:txBody>
      </p:sp>
      <p:sp>
        <p:nvSpPr>
          <p:cNvPr id="9" name="TextBox 8"/>
          <p:cNvSpPr txBox="1"/>
          <p:nvPr/>
        </p:nvSpPr>
        <p:spPr>
          <a:xfrm>
            <a:off x="430124" y="3181880"/>
            <a:ext cx="3901440" cy="2349426"/>
          </a:xfrm>
          <a:prstGeom prst="rect">
            <a:avLst/>
          </a:prstGeom>
          <a:solidFill>
            <a:srgbClr val="90317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Gadugi"/>
                <a:ea typeface="+mn-ea"/>
                <a:cs typeface="+mn-cs"/>
              </a:rPr>
              <a:t>Activity-Friendly Routes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ysClr val="window" lastClr="FFFFFF"/>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ysClr val="window" lastClr="FFFFFF"/>
                </a:solidFill>
                <a:effectLst/>
                <a:uLnTx/>
                <a:uFillTx/>
                <a:latin typeface="Gadugi"/>
                <a:ea typeface="+mn-ea"/>
                <a:cs typeface="+mn-cs"/>
              </a:rPr>
              <a:t>A direct and convenient connection with everyday destinations, offering physical protection from cars, and making it easy to cross the street.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ysClr val="window" lastClr="FFFFFF"/>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ysClr val="window" lastClr="FFFFFF"/>
              </a:solidFill>
              <a:effectLst/>
              <a:uLnTx/>
              <a:uFillTx/>
              <a:latin typeface="Gadugi"/>
              <a:ea typeface="+mn-ea"/>
              <a:cs typeface="+mn-cs"/>
            </a:endParaRPr>
          </a:p>
        </p:txBody>
      </p:sp>
      <p:sp>
        <p:nvSpPr>
          <p:cNvPr id="3" name="Rectangle 2"/>
          <p:cNvSpPr/>
          <p:nvPr/>
        </p:nvSpPr>
        <p:spPr>
          <a:xfrm>
            <a:off x="0" y="1643605"/>
            <a:ext cx="9143999" cy="14468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EAB"/>
                </a:solidFill>
                <a:effectLst/>
                <a:uLnTx/>
                <a:uFillTx/>
                <a:latin typeface="Gadugi"/>
                <a:ea typeface="+mn-ea"/>
                <a:cs typeface="+mn-cs"/>
              </a:rPr>
              <a:t>Combined Approaches to Increase Physical Activity</a:t>
            </a:r>
          </a:p>
        </p:txBody>
      </p:sp>
      <p:sp>
        <p:nvSpPr>
          <p:cNvPr id="10" name="TextBox 9"/>
          <p:cNvSpPr txBox="1"/>
          <p:nvPr/>
        </p:nvSpPr>
        <p:spPr>
          <a:xfrm>
            <a:off x="4657198" y="3192204"/>
            <a:ext cx="3901440" cy="2339102"/>
          </a:xfrm>
          <a:prstGeom prst="rect">
            <a:avLst/>
          </a:prstGeom>
          <a:solidFill>
            <a:srgbClr val="5C87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ysClr val="window" lastClr="FFFFFF"/>
                </a:solidFill>
                <a:effectLst/>
                <a:uLnTx/>
                <a:uFillTx/>
                <a:latin typeface="Gadugi"/>
                <a:ea typeface="+mn-ea"/>
                <a:cs typeface="+mn-cs"/>
              </a:rPr>
              <a:t>Everyday Destinations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 lastClr="FFFFFF"/>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ysClr val="window" lastClr="FFFFFF"/>
                </a:solidFill>
                <a:effectLst/>
                <a:uLnTx/>
                <a:uFillTx/>
                <a:latin typeface="Gadugi"/>
                <a:ea typeface="+mn-ea"/>
                <a:cs typeface="+mn-cs"/>
              </a:rPr>
              <a:t>Places people can get to from where they live by walking, bicycling, or public transit, i.e. grocery stores, schools, worksites, parks, restaurants, etc.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ysClr val="window" lastClr="FFFFFF"/>
              </a:solidFill>
              <a:effectLst/>
              <a:uLnTx/>
              <a:uFillTx/>
              <a:latin typeface="Gadug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ysClr val="window" lastClr="FFFFFF"/>
              </a:solidFill>
              <a:effectLst/>
              <a:uLnTx/>
              <a:uFillTx/>
              <a:latin typeface="Gadugi"/>
              <a:ea typeface="+mn-ea"/>
              <a:cs typeface="+mn-cs"/>
            </a:endParaRPr>
          </a:p>
        </p:txBody>
      </p:sp>
      <p:pic>
        <p:nvPicPr>
          <p:cNvPr id="6" name="Picture 5" title="Plus sign for two columns"/>
          <p:cNvPicPr>
            <a:picLocks noChangeAspect="1"/>
          </p:cNvPicPr>
          <p:nvPr/>
        </p:nvPicPr>
        <p:blipFill rotWithShape="1">
          <a:blip r:embed="rId4" cstate="print">
            <a:extLst>
              <a:ext uri="{28A0092B-C50C-407E-A947-70E740481C1C}">
                <a14:useLocalDpi xmlns:a14="http://schemas.microsoft.com/office/drawing/2010/main" val="0"/>
              </a:ext>
            </a:extLst>
          </a:blip>
          <a:srcRect l="75293" t="49932" r="22169" b="30524"/>
          <a:stretch/>
        </p:blipFill>
        <p:spPr>
          <a:xfrm>
            <a:off x="4167318" y="3162732"/>
            <a:ext cx="778111" cy="751280"/>
          </a:xfrm>
          <a:prstGeom prst="ellipse">
            <a:avLst/>
          </a:prstGeom>
        </p:spPr>
      </p:pic>
    </p:spTree>
    <p:extLst>
      <p:ext uri="{BB962C8B-B14F-4D97-AF65-F5344CB8AC3E}">
        <p14:creationId xmlns:p14="http://schemas.microsoft.com/office/powerpoint/2010/main" val="340419894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The Connecting Routes + Destinations Resources</a:t>
            </a:r>
            <a:endParaRPr lang="en-US" sz="3000" dirty="0"/>
          </a:p>
        </p:txBody>
      </p:sp>
      <p:pic>
        <p:nvPicPr>
          <p:cNvPr id="15" name="Picture 14" title="Image of Real-World Examples 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549" y="1595175"/>
            <a:ext cx="2740703" cy="3543439"/>
          </a:xfrm>
          <a:prstGeom prst="rect">
            <a:avLst/>
          </a:prstGeom>
          <a:ln w="38100">
            <a:solidFill>
              <a:srgbClr val="002060"/>
            </a:solidFill>
          </a:ln>
        </p:spPr>
      </p:pic>
      <p:pic>
        <p:nvPicPr>
          <p:cNvPr id="16" name="Picture 15" title="Image of Resource Guid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9487" y="2480545"/>
            <a:ext cx="2758930" cy="3206780"/>
          </a:xfrm>
          <a:prstGeom prst="rect">
            <a:avLst/>
          </a:prstGeom>
          <a:ln w="38100">
            <a:solidFill>
              <a:srgbClr val="002060"/>
            </a:solidFill>
          </a:ln>
        </p:spPr>
      </p:pic>
      <p:pic>
        <p:nvPicPr>
          <p:cNvPr id="7" name="Picture 6" title="Image of Visual Guide Produc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6633" y="3539228"/>
            <a:ext cx="3909714" cy="3033467"/>
          </a:xfrm>
          <a:prstGeom prst="rect">
            <a:avLst/>
          </a:prstGeom>
          <a:ln w="38100">
            <a:solidFill>
              <a:srgbClr val="002060"/>
            </a:solidFill>
          </a:ln>
        </p:spPr>
      </p:pic>
      <p:sp>
        <p:nvSpPr>
          <p:cNvPr id="8" name="Rectangle 7"/>
          <p:cNvSpPr/>
          <p:nvPr/>
        </p:nvSpPr>
        <p:spPr>
          <a:xfrm>
            <a:off x="150530" y="6100175"/>
            <a:ext cx="7624973" cy="276999"/>
          </a:xfrm>
          <a:prstGeom prst="rect">
            <a:avLst/>
          </a:prstGeom>
        </p:spPr>
        <p:txBody>
          <a:bodyPr wrap="square">
            <a:spAutoFit/>
          </a:bodyPr>
          <a:lstStyle/>
          <a:p>
            <a:r>
              <a:rPr lang="en-US" sz="1200" b="1" dirty="0" smtClean="0">
                <a:hlinkClick r:id="rId6"/>
              </a:rPr>
              <a:t>www.cdc.gov/physicalactivity/community-strategies/beactive</a:t>
            </a:r>
            <a:r>
              <a:rPr lang="en-US" sz="1200" b="1" dirty="0" smtClean="0"/>
              <a:t> </a:t>
            </a:r>
            <a:endParaRPr lang="en-US" sz="1200" b="1" dirty="0"/>
          </a:p>
        </p:txBody>
      </p:sp>
    </p:spTree>
    <p:extLst>
      <p:ext uri="{BB962C8B-B14F-4D97-AF65-F5344CB8AC3E}">
        <p14:creationId xmlns:p14="http://schemas.microsoft.com/office/powerpoint/2010/main" val="201632629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rtner Slide Set_ver2.pptx" id="{8010CD4E-52AB-4D93-A2A1-D5CC0608767A}" vid="{38F9BC47-D15A-4215-AA41-31556D98117D}"/>
    </a:ext>
  </a:extLst>
</a:theme>
</file>

<file path=ppt/theme/theme12.xml><?xml version="1.0" encoding="utf-8"?>
<a:theme xmlns:a="http://schemas.openxmlformats.org/drawingml/2006/main" name="4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3.xml><?xml version="1.0" encoding="utf-8"?>
<a:theme xmlns:a="http://schemas.openxmlformats.org/drawingml/2006/main" name="7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4.xml><?xml version="1.0" encoding="utf-8"?>
<a:theme xmlns:a="http://schemas.openxmlformats.org/drawingml/2006/main" name="17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5.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All-Hand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7.xml><?xml version="1.0" encoding="utf-8"?>
<a:theme xmlns:a="http://schemas.openxmlformats.org/drawingml/2006/main" name="12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8.xml><?xml version="1.0" encoding="utf-8"?>
<a:theme xmlns:a="http://schemas.openxmlformats.org/drawingml/2006/main" name="5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9.xml><?xml version="1.0" encoding="utf-8"?>
<a:theme xmlns:a="http://schemas.openxmlformats.org/drawingml/2006/main" name="2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2_Body Slide (with logo)">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8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1.xml><?xml version="1.0" encoding="utf-8"?>
<a:theme xmlns:a="http://schemas.openxmlformats.org/drawingml/2006/main" name="6_NCEH_ATSDR_combined">
  <a:themeElements>
    <a:clrScheme name="Custom 1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DNPAO Fonts">
      <a:majorFont>
        <a:latin typeface="Rockwell"/>
        <a:ea typeface=""/>
        <a:cs typeface=""/>
      </a:majorFont>
      <a:minorFont>
        <a:latin typeface="Gadug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CEH_ATSDR_combined">
  <a:themeElements>
    <a:clrScheme name="Custom 1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Body Slide (with logo)">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rtner Slide Set_ver2.pptx" id="{8010CD4E-52AB-4D93-A2A1-D5CC0608767A}" vid="{38F9BC47-D15A-4215-AA41-31556D98117D}"/>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rtner Slide Set_ver2.pptx" id="{8010CD4E-52AB-4D93-A2A1-D5CC0608767A}" vid="{38F9BC47-D15A-4215-AA41-31556D98117D}"/>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rtner Slide Set_ver2.pptx" id="{8010CD4E-52AB-4D93-A2A1-D5CC0608767A}" vid="{38F9BC47-D15A-4215-AA41-31556D98117D}"/>
    </a:ext>
  </a:extLst>
</a:theme>
</file>

<file path=ppt/theme/theme8.xml><?xml version="1.0" encoding="utf-8"?>
<a:theme xmlns:a="http://schemas.openxmlformats.org/drawingml/2006/main" name="NCCDPHP_PPT_light(">
  <a:themeElements>
    <a:clrScheme name="NCCDPHP Light PPT Colors">
      <a:dk1>
        <a:srgbClr val="0039A6"/>
      </a:dk1>
      <a:lt1>
        <a:srgbClr val="FFFFFF"/>
      </a:lt1>
      <a:dk2>
        <a:srgbClr val="3077FF"/>
      </a:dk2>
      <a:lt2>
        <a:srgbClr val="4B4B4B"/>
      </a:lt2>
      <a:accent1>
        <a:srgbClr val="878800"/>
      </a:accent1>
      <a:accent2>
        <a:srgbClr val="DF7A00"/>
      </a:accent2>
      <a:accent3>
        <a:srgbClr val="6E273D"/>
      </a:accent3>
      <a:accent4>
        <a:srgbClr val="64A0C8"/>
      </a:accent4>
      <a:accent5>
        <a:srgbClr val="69923A"/>
      </a:accent5>
      <a:accent6>
        <a:srgbClr val="7F7F7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CCDPHP_PPT_light(">
  <a:themeElements>
    <a:clrScheme name="NCCDPHP Light PPT Colors">
      <a:dk1>
        <a:srgbClr val="0039A6"/>
      </a:dk1>
      <a:lt1>
        <a:srgbClr val="FFFFFF"/>
      </a:lt1>
      <a:dk2>
        <a:srgbClr val="3077FF"/>
      </a:dk2>
      <a:lt2>
        <a:srgbClr val="4B4B4B"/>
      </a:lt2>
      <a:accent1>
        <a:srgbClr val="878800"/>
      </a:accent1>
      <a:accent2>
        <a:srgbClr val="DF7A00"/>
      </a:accent2>
      <a:accent3>
        <a:srgbClr val="6E273D"/>
      </a:accent3>
      <a:accent4>
        <a:srgbClr val="64A0C8"/>
      </a:accent4>
      <a:accent5>
        <a:srgbClr val="69923A"/>
      </a:accent5>
      <a:accent6>
        <a:srgbClr val="7F7F7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19547</TotalTime>
  <Words>841</Words>
  <Application>Microsoft Office PowerPoint</Application>
  <PresentationFormat>On-screen Show (4:3)</PresentationFormat>
  <Paragraphs>74</Paragraphs>
  <Slides>6</Slides>
  <Notes>6</Notes>
  <HiddenSlides>0</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6</vt:i4>
      </vt:variant>
    </vt:vector>
  </HeadingPairs>
  <TitlesOfParts>
    <vt:vector size="41" baseType="lpstr">
      <vt:lpstr>ヒラギノ角ゴ Pro W3</vt:lpstr>
      <vt:lpstr>Myriad Pro</vt:lpstr>
      <vt:lpstr>Gadugi</vt:lpstr>
      <vt:lpstr>Arial</vt:lpstr>
      <vt:lpstr>MS PGothic</vt:lpstr>
      <vt:lpstr>Rockwell</vt:lpstr>
      <vt:lpstr>Calibri</vt:lpstr>
      <vt:lpstr>Verdana</vt:lpstr>
      <vt:lpstr>Courier New</vt:lpstr>
      <vt:lpstr>Wingdings 2</vt:lpstr>
      <vt:lpstr>Wingdings</vt:lpstr>
      <vt:lpstr>MS PGothic</vt:lpstr>
      <vt:lpstr>Myriad Web Pro</vt:lpstr>
      <vt:lpstr>Times New Roman</vt:lpstr>
      <vt:lpstr>CDC_OD_PPT_light([1]</vt:lpstr>
      <vt:lpstr>2_Body Slide (with logo)</vt:lpstr>
      <vt:lpstr>NCEH_ATSDR_combined</vt:lpstr>
      <vt:lpstr>Body Slide (with logo)</vt:lpstr>
      <vt:lpstr>Custom Design</vt:lpstr>
      <vt:lpstr>1_Custom Design</vt:lpstr>
      <vt:lpstr>2_Custom Design</vt:lpstr>
      <vt:lpstr>NCCDPHP_PPT_light(</vt:lpstr>
      <vt:lpstr>1_NCCDPHP_PPT_light(</vt:lpstr>
      <vt:lpstr>1_NCEH_ATSDR_combined</vt:lpstr>
      <vt:lpstr>3_Custom Design</vt:lpstr>
      <vt:lpstr>4_NCEH_ATSDR_combined</vt:lpstr>
      <vt:lpstr>7_NCEH_ATSDR_combined</vt:lpstr>
      <vt:lpstr>17_NCEH_ATSDR_combined</vt:lpstr>
      <vt:lpstr>4_Custom Design</vt:lpstr>
      <vt:lpstr>14_NCEH_ATSDR_combined</vt:lpstr>
      <vt:lpstr>12_NCEH_ATSDR_combined</vt:lpstr>
      <vt:lpstr>5_NCEH_ATSDR_combined</vt:lpstr>
      <vt:lpstr>2_NCEH_ATSDR_combined</vt:lpstr>
      <vt:lpstr>8_NCEH_ATSDR_combined</vt:lpstr>
      <vt:lpstr>6_NCEH_ATSDR_combined</vt:lpstr>
      <vt:lpstr>Built Environment (BE) Approaches    Community Preventive Services Task Force</vt:lpstr>
      <vt:lpstr>A Step it Up! Goal</vt:lpstr>
      <vt:lpstr>Bringing the Recommendation to Life</vt:lpstr>
      <vt:lpstr>Connecting Activity-Friendly Routes                        with Everyday Destinations</vt:lpstr>
      <vt:lpstr>Connecting Activity-Friendly Routes                        with Everyday Destinations</vt:lpstr>
      <vt:lpstr>The Connecting Routes + Destinations Resources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keywords>moving</cp:keywords>
  <cp:lastModifiedBy>Curtis Hendrickson</cp:lastModifiedBy>
  <cp:revision>658</cp:revision>
  <dcterms:created xsi:type="dcterms:W3CDTF">2011-03-17T17:43:16Z</dcterms:created>
  <dcterms:modified xsi:type="dcterms:W3CDTF">2018-11-05T13:57:04Z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